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50" r:id="rId2"/>
  </p:sldMasterIdLst>
  <p:notesMasterIdLst>
    <p:notesMasterId r:id="rId31"/>
  </p:notesMasterIdLst>
  <p:handoutMasterIdLst>
    <p:handoutMasterId r:id="rId32"/>
  </p:handoutMasterIdLst>
  <p:sldIdLst>
    <p:sldId id="256" r:id="rId3"/>
    <p:sldId id="259" r:id="rId4"/>
    <p:sldId id="357" r:id="rId5"/>
    <p:sldId id="358" r:id="rId6"/>
    <p:sldId id="359" r:id="rId7"/>
    <p:sldId id="360" r:id="rId8"/>
    <p:sldId id="361" r:id="rId9"/>
    <p:sldId id="364" r:id="rId10"/>
    <p:sldId id="351" r:id="rId11"/>
    <p:sldId id="363" r:id="rId12"/>
    <p:sldId id="281" r:id="rId13"/>
    <p:sldId id="288" r:id="rId14"/>
    <p:sldId id="350" r:id="rId15"/>
    <p:sldId id="353" r:id="rId16"/>
    <p:sldId id="291" r:id="rId17"/>
    <p:sldId id="365" r:id="rId18"/>
    <p:sldId id="284" r:id="rId19"/>
    <p:sldId id="290" r:id="rId20"/>
    <p:sldId id="289" r:id="rId21"/>
    <p:sldId id="287" r:id="rId22"/>
    <p:sldId id="338" r:id="rId23"/>
    <p:sldId id="366" r:id="rId24"/>
    <p:sldId id="367" r:id="rId25"/>
    <p:sldId id="368" r:id="rId26"/>
    <p:sldId id="355" r:id="rId27"/>
    <p:sldId id="369" r:id="rId28"/>
    <p:sldId id="370" r:id="rId29"/>
    <p:sldId id="349"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ore"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essuno stile, nessuna grigli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Stile con tema 1 - Colore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essuno stile, griglia tabel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3907" autoAdjust="0"/>
  </p:normalViewPr>
  <p:slideViewPr>
    <p:cSldViewPr>
      <p:cViewPr>
        <p:scale>
          <a:sx n="75" d="100"/>
          <a:sy n="75" d="100"/>
        </p:scale>
        <p:origin x="-1236" y="66"/>
      </p:cViewPr>
      <p:guideLst>
        <p:guide orient="horz" pos="2160"/>
        <p:guide orient="horz" pos="2448"/>
        <p:guide pos="3264"/>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commentAuthors" Target="commentAuthor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97DFA1E-A418-4A1F-B8BF-3873888761AA}" type="datetimeFigureOut">
              <a:rPr lang="it-IT" smtClean="0"/>
              <a:pPr/>
              <a:t>07/09/2013</a:t>
            </a:fld>
            <a:endParaRPr lang="it-IT"/>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FBD3E17-EE04-4F60-B4B6-FEDD1F197D27}" type="slidenum">
              <a:rPr lang="it-IT" smtClean="0"/>
              <a:pPr/>
              <a:t>‹N›</a:t>
            </a:fld>
            <a:endParaRPr lang="it-IT"/>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0E46A0-4D0D-4FF9-BF45-DBBF72F3C42A}" type="datetimeFigureOut">
              <a:rPr lang="en-US" smtClean="0"/>
              <a:pPr/>
              <a:t>9/7/2013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596C863-ECA8-4935-8B78-14B23A166C8C}" type="slidenum">
              <a:rPr lang="en-US" smtClean="0"/>
              <a:pPr/>
              <a:t>‹N›</a:t>
            </a:fld>
            <a:endParaRPr lang="en-US"/>
          </a:p>
        </p:txBody>
      </p:sp>
    </p:spTree>
    <p:extLst>
      <p:ext uri="{BB962C8B-B14F-4D97-AF65-F5344CB8AC3E}">
        <p14:creationId xmlns="" xmlns:p14="http://schemas.microsoft.com/office/powerpoint/2010/main" val="230887374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r>
              <a:rPr lang="en-US" sz="1400" b="1" i="0" dirty="0" smtClean="0"/>
              <a:t>Animated</a:t>
            </a:r>
            <a:r>
              <a:rPr lang="en-US" sz="1400" b="1" i="0" baseline="0" dirty="0" smtClean="0"/>
              <a:t> tab slides over five headers</a:t>
            </a:r>
            <a:endParaRPr lang="en-US" sz="1400" b="1" i="0" dirty="0" smtClean="0"/>
          </a:p>
          <a:p>
            <a:r>
              <a:rPr lang="en-US" sz="1400" dirty="0" smtClean="0"/>
              <a:t>(Intermediate)</a:t>
            </a:r>
          </a:p>
          <a:p>
            <a:endParaRPr lang="en-US" sz="1200" dirty="0" smtClean="0"/>
          </a:p>
          <a:p>
            <a:endParaRPr lang="en-US" sz="1200" dirty="0" smtClean="0"/>
          </a:p>
          <a:p>
            <a:r>
              <a:rPr lang="en-US" sz="1200" b="1" dirty="0" smtClean="0"/>
              <a:t>Tip: </a:t>
            </a:r>
            <a:r>
              <a:rPr lang="en-US" sz="1200" baseline="0" dirty="0" smtClean="0"/>
              <a:t>Y</a:t>
            </a:r>
            <a:r>
              <a:rPr lang="en-US" sz="1200" b="0" baseline="0" dirty="0" smtClean="0"/>
              <a:t>ou will need to use drawing guides to position the shapes and text on the slide. </a:t>
            </a:r>
          </a:p>
          <a:p>
            <a:endParaRPr lang="en-US" sz="1200" b="0" baseline="0" dirty="0" smtClean="0"/>
          </a:p>
          <a:p>
            <a:endParaRPr lang="en-US" sz="1200" dirty="0" smtClean="0"/>
          </a:p>
          <a:p>
            <a:r>
              <a:rPr lang="en-US" sz="1200" dirty="0" smtClean="0"/>
              <a:t>To display and set the drawing guides, do the following:</a:t>
            </a:r>
            <a:endParaRPr lang="en-US" sz="1200" b="0" dirty="0" smtClean="0">
              <a:solidFill>
                <a:schemeClr val="accent6"/>
              </a:solidFill>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smtClean="0"/>
              <a:t>On the </a:t>
            </a:r>
            <a:r>
              <a:rPr lang="en-US" sz="1200" b="1" dirty="0" smtClean="0"/>
              <a:t>Home</a:t>
            </a:r>
            <a:r>
              <a:rPr lang="en-US" sz="1200" dirty="0" smtClean="0"/>
              <a:t> tab, in the </a:t>
            </a:r>
            <a:r>
              <a:rPr lang="en-US" sz="1200" b="1" dirty="0" smtClean="0"/>
              <a:t>Slides</a:t>
            </a:r>
            <a:r>
              <a:rPr lang="en-US" sz="1200" dirty="0" smtClean="0"/>
              <a:t> group, click </a:t>
            </a:r>
            <a:r>
              <a:rPr lang="en-US" sz="1200" b="1" dirty="0" smtClean="0"/>
              <a:t>Layout</a:t>
            </a:r>
            <a:r>
              <a:rPr lang="en-US" sz="1200" dirty="0" smtClean="0"/>
              <a:t>, and then click </a:t>
            </a:r>
            <a:r>
              <a:rPr lang="en-US" sz="1200" b="1" dirty="0" smtClean="0"/>
              <a:t>Blank</a:t>
            </a:r>
            <a:r>
              <a:rPr lang="en-US" sz="120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R</a:t>
            </a:r>
            <a:r>
              <a:rPr lang="en-US" sz="1200" b="0" dirty="0" smtClean="0">
                <a:solidFill>
                  <a:schemeClr val="accent6"/>
                </a:solidFill>
              </a:rPr>
              <a:t>ight-click the slide background area, </a:t>
            </a:r>
            <a:r>
              <a:rPr lang="en-US" sz="1200" b="0" baseline="0" dirty="0" smtClean="0">
                <a:solidFill>
                  <a:schemeClr val="accent6"/>
                </a:solidFill>
              </a:rPr>
              <a:t>and then </a:t>
            </a:r>
            <a:r>
              <a:rPr lang="en-US" sz="1200" b="0" dirty="0" smtClean="0">
                <a:solidFill>
                  <a:schemeClr val="accent6"/>
                </a:solidFill>
              </a:rPr>
              <a:t>click </a:t>
            </a:r>
            <a:r>
              <a:rPr lang="en-US" sz="1200" b="1" dirty="0" smtClean="0">
                <a:solidFill>
                  <a:schemeClr val="accent6"/>
                </a:solidFill>
              </a:rPr>
              <a:t>Grid and Guides</a:t>
            </a:r>
            <a:r>
              <a:rPr lang="en-US" sz="1200" b="0" dirty="0" smtClean="0">
                <a:solidFill>
                  <a:schemeClr val="accent6"/>
                </a:solidFill>
              </a:rPr>
              <a:t>.</a:t>
            </a:r>
            <a:r>
              <a:rPr lang="en-US" sz="1200" b="1" baseline="0" dirty="0" smtClean="0">
                <a:solidFill>
                  <a:schemeClr val="accent6"/>
                </a:solidFill>
              </a:rPr>
              <a:t> </a:t>
            </a:r>
            <a:r>
              <a:rPr lang="en-US" sz="1200" b="0" dirty="0" smtClean="0">
                <a:solidFill>
                  <a:schemeClr val="accent6"/>
                </a:solidFill>
              </a:rPr>
              <a:t>In the </a:t>
            </a:r>
            <a:r>
              <a:rPr lang="en-US" sz="1200" b="1" dirty="0" smtClean="0">
                <a:solidFill>
                  <a:schemeClr val="accent6"/>
                </a:solidFill>
              </a:rPr>
              <a:t>Grid and Guides </a:t>
            </a:r>
            <a:r>
              <a:rPr lang="en-US" sz="1200" b="0" dirty="0" smtClean="0">
                <a:solidFill>
                  <a:schemeClr val="accent6"/>
                </a:solidFill>
              </a:rPr>
              <a:t>dialog box, under</a:t>
            </a:r>
            <a:r>
              <a:rPr lang="en-US" sz="1200" b="0" baseline="0" dirty="0" smtClean="0">
                <a:solidFill>
                  <a:schemeClr val="accent6"/>
                </a:solidFill>
              </a:rPr>
              <a:t> </a:t>
            </a:r>
            <a:r>
              <a:rPr lang="en-US" sz="1200" b="1" dirty="0" smtClean="0">
                <a:solidFill>
                  <a:schemeClr val="accent6"/>
                </a:solidFill>
              </a:rPr>
              <a:t>Guide</a:t>
            </a:r>
            <a:r>
              <a:rPr lang="en-US" sz="1200" b="0" dirty="0" smtClean="0">
                <a:solidFill>
                  <a:schemeClr val="accent6"/>
                </a:solidFill>
              </a:rPr>
              <a:t> </a:t>
            </a:r>
            <a:r>
              <a:rPr lang="en-US" sz="1200" b="1" dirty="0" smtClean="0">
                <a:solidFill>
                  <a:schemeClr val="accent6"/>
                </a:solidFill>
              </a:rPr>
              <a:t>settings</a:t>
            </a:r>
            <a:r>
              <a:rPr lang="en-US" sz="1200" b="0" dirty="0" smtClean="0">
                <a:solidFill>
                  <a:schemeClr val="accent6"/>
                </a:solidFill>
              </a:rPr>
              <a:t>, select </a:t>
            </a:r>
            <a:r>
              <a:rPr lang="en-US" sz="1200" b="1" dirty="0" smtClean="0">
                <a:solidFill>
                  <a:schemeClr val="accent6"/>
                </a:solidFill>
              </a:rPr>
              <a:t>Display drawing guides on screen</a:t>
            </a:r>
            <a:r>
              <a:rPr lang="en-US" sz="1200" b="0" dirty="0" smtClean="0">
                <a:solidFill>
                  <a:schemeClr val="accent6"/>
                </a:solidFill>
              </a:rPr>
              <a:t>. </a:t>
            </a:r>
            <a:r>
              <a:rPr lang="en-US" sz="1200" b="0" baseline="0" dirty="0" smtClean="0"/>
              <a:t>(</a:t>
            </a:r>
            <a:r>
              <a:rPr lang="en-US" sz="1200" b="0" dirty="0" smtClean="0"/>
              <a:t>Note: </a:t>
            </a:r>
            <a:r>
              <a:rPr lang="en-US" sz="1200" dirty="0" smtClean="0"/>
              <a:t>One horizontal and one vertical guide will display on</a:t>
            </a:r>
            <a:r>
              <a:rPr lang="en-US" sz="1200" baseline="0" dirty="0" smtClean="0"/>
              <a:t> the slide </a:t>
            </a:r>
            <a:r>
              <a:rPr lang="en-US" sz="1200" dirty="0" smtClean="0"/>
              <a:t>at 0.00, the default</a:t>
            </a:r>
            <a:r>
              <a:rPr lang="en-US" sz="1200" baseline="0" dirty="0" smtClean="0"/>
              <a:t> position</a:t>
            </a:r>
            <a:r>
              <a:rPr lang="en-US" sz="1200" dirty="0" smtClean="0"/>
              <a:t>. As</a:t>
            </a:r>
            <a:r>
              <a:rPr lang="en-US" sz="1200" baseline="0" dirty="0" smtClean="0"/>
              <a:t> you drag the guides, the cursor will display the new position.</a:t>
            </a:r>
            <a:r>
              <a:rPr lang="en-US" sz="120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smtClean="0"/>
              <a:t>On</a:t>
            </a:r>
            <a:r>
              <a:rPr lang="en-US" sz="1200" baseline="0" dirty="0" smtClean="0"/>
              <a:t> the slide, d</a:t>
            </a:r>
            <a:r>
              <a:rPr lang="en-US" sz="1200" dirty="0" smtClean="0"/>
              <a:t>o the following:</a:t>
            </a:r>
            <a:endParaRPr lang="en-US" sz="1200" b="0" dirty="0" smtClean="0">
              <a:solidFill>
                <a:schemeClr val="accent6"/>
              </a:solidFill>
            </a:endParaRPr>
          </a:p>
          <a:p>
            <a:pPr marL="685800" lvl="2" indent="-228600">
              <a:buFont typeface="Arial" pitchFamily="34" charset="0"/>
              <a:buChar char="•"/>
            </a:pPr>
            <a:r>
              <a:rPr lang="en-US" sz="1200" dirty="0" smtClean="0"/>
              <a:t>Press and hold CTRL, select the vertical </a:t>
            </a:r>
            <a:r>
              <a:rPr lang="en-US" sz="1200" baseline="0" dirty="0" smtClean="0"/>
              <a:t>guide, and then </a:t>
            </a:r>
            <a:r>
              <a:rPr lang="en-US" sz="1200" dirty="0" smtClean="0"/>
              <a:t>drag it left to</a:t>
            </a:r>
            <a:r>
              <a:rPr lang="en-US" sz="1200" baseline="0" dirty="0" smtClean="0"/>
              <a:t> the</a:t>
            </a:r>
            <a:r>
              <a:rPr lang="en-US" sz="1200" dirty="0" smtClean="0"/>
              <a:t> 3.50 position.</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Press and hold CTRL, select the vertical </a:t>
            </a:r>
            <a:r>
              <a:rPr lang="en-US" sz="1200" baseline="0" dirty="0" smtClean="0"/>
              <a:t>guide, and then </a:t>
            </a:r>
            <a:r>
              <a:rPr lang="en-US" sz="1200" dirty="0" smtClean="0"/>
              <a:t>drag it left to</a:t>
            </a:r>
            <a:r>
              <a:rPr lang="en-US" sz="1200" baseline="0" dirty="0" smtClean="0"/>
              <a:t> the 1</a:t>
            </a:r>
            <a:r>
              <a:rPr lang="en-US" sz="1200" dirty="0" smtClean="0"/>
              <a:t>.75 position.</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Press and hold CTRL, select the vertical </a:t>
            </a:r>
            <a:r>
              <a:rPr lang="en-US" sz="1200" baseline="0" dirty="0" smtClean="0"/>
              <a:t>guide, and then </a:t>
            </a:r>
            <a:r>
              <a:rPr lang="en-US" sz="1200" dirty="0" smtClean="0"/>
              <a:t>drag it right to</a:t>
            </a:r>
            <a:r>
              <a:rPr lang="en-US" sz="1200" baseline="0" dirty="0" smtClean="0"/>
              <a:t> the</a:t>
            </a:r>
            <a:r>
              <a:rPr lang="en-US" sz="1200" dirty="0" smtClean="0"/>
              <a:t> 1.75 position.</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Press and hold CTRL, select the vertical </a:t>
            </a:r>
            <a:r>
              <a:rPr lang="en-US" sz="1200" baseline="0" dirty="0" smtClean="0"/>
              <a:t>guide, and then </a:t>
            </a:r>
            <a:r>
              <a:rPr lang="en-US" sz="1200" dirty="0" smtClean="0"/>
              <a:t>drag it right to</a:t>
            </a:r>
            <a:r>
              <a:rPr lang="en-US" sz="1200" baseline="0" dirty="0" smtClean="0"/>
              <a:t> the</a:t>
            </a:r>
            <a:r>
              <a:rPr lang="en-US" sz="1200" dirty="0" smtClean="0"/>
              <a:t> 3.50 position.</a:t>
            </a:r>
          </a:p>
          <a:p>
            <a:pPr marL="228600" indent="-228600">
              <a:buFont typeface="+mj-lt"/>
              <a:buAutoNum type="arabicPeriod"/>
            </a:pPr>
            <a:endParaRPr lang="en-US" sz="1200" baseline="0" dirty="0" smtClean="0"/>
          </a:p>
          <a:p>
            <a:pPr marL="228600" indent="-228600">
              <a:buFont typeface="+mj-lt"/>
              <a:buAutoNum type="arabicPeriod"/>
            </a:pPr>
            <a:endParaRPr lang="en-US" sz="1200" baseline="0" dirty="0" smtClean="0"/>
          </a:p>
          <a:p>
            <a:pPr marL="228600" indent="-228600">
              <a:buFont typeface="+mj-lt"/>
              <a:buNone/>
            </a:pPr>
            <a:r>
              <a:rPr lang="en-US" sz="1200" baseline="0" dirty="0" smtClean="0"/>
              <a:t>To reproduce the long, thin rectangle on this slide, do the following:</a:t>
            </a:r>
          </a:p>
          <a:p>
            <a:pPr marL="228600" indent="-228600">
              <a:buFont typeface="+mj-lt"/>
              <a:buAutoNum type="arabicPeriod"/>
            </a:pPr>
            <a:r>
              <a:rPr lang="en-US" sz="1200" baseline="0" dirty="0" smtClean="0"/>
              <a:t>On the </a:t>
            </a:r>
            <a:r>
              <a:rPr lang="en-US" sz="1200" b="1" baseline="0" dirty="0" smtClean="0"/>
              <a:t>Home</a:t>
            </a:r>
            <a:r>
              <a:rPr lang="en-US" sz="1200" baseline="0" dirty="0" smtClean="0"/>
              <a:t> tab, in the </a:t>
            </a:r>
            <a:r>
              <a:rPr lang="en-US" sz="1200" b="1" baseline="0" dirty="0" smtClean="0"/>
              <a:t>Drawing</a:t>
            </a:r>
            <a:r>
              <a:rPr lang="en-US" sz="1200" baseline="0" dirty="0" smtClean="0"/>
              <a:t> group, click </a:t>
            </a:r>
            <a:r>
              <a:rPr lang="en-US" sz="1200" b="1" baseline="0" dirty="0" smtClean="0"/>
              <a:t>Shapes</a:t>
            </a:r>
            <a:r>
              <a:rPr lang="en-US" sz="1200" baseline="0" dirty="0" smtClean="0"/>
              <a:t>, and then under </a:t>
            </a:r>
            <a:r>
              <a:rPr lang="en-US" sz="1200" b="1" baseline="0" dirty="0" smtClean="0"/>
              <a:t>Rectangles</a:t>
            </a:r>
            <a:r>
              <a:rPr lang="en-US" sz="1200" baseline="0" dirty="0" smtClean="0"/>
              <a:t> click </a:t>
            </a:r>
            <a:r>
              <a:rPr lang="en-US" sz="1200" b="1" baseline="0" dirty="0" smtClean="0"/>
              <a:t>Rectangle </a:t>
            </a:r>
            <a:r>
              <a:rPr lang="en-US" sz="1200" b="0" baseline="0" dirty="0" smtClean="0"/>
              <a:t>(first option from the left)</a:t>
            </a:r>
            <a:r>
              <a:rPr lang="en-US" sz="1200" baseline="0" dirty="0" smtClean="0"/>
              <a:t>. On the slide, drag to draw a rectangle. </a:t>
            </a:r>
          </a:p>
          <a:p>
            <a:pPr marL="228600" indent="-228600">
              <a:buFont typeface="+mj-lt"/>
              <a:buAutoNum type="arabicPeriod"/>
            </a:pPr>
            <a:r>
              <a:rPr lang="en-US" sz="1200" baseline="0" dirty="0" smtClean="0"/>
              <a:t>Select the rectangle. Under </a:t>
            </a:r>
            <a:r>
              <a:rPr lang="en-US" sz="1200" b="1" baseline="0" dirty="0" smtClean="0"/>
              <a:t>Drawing</a:t>
            </a:r>
            <a:r>
              <a:rPr lang="en-US" sz="1200" baseline="0" dirty="0" smtClean="0"/>
              <a:t> </a:t>
            </a:r>
            <a:r>
              <a:rPr lang="en-US" sz="1200" b="1" baseline="0" dirty="0" smtClean="0"/>
              <a:t>Tools</a:t>
            </a:r>
            <a:r>
              <a:rPr lang="en-US" sz="1200" baseline="0" dirty="0" smtClean="0"/>
              <a:t>, on the </a:t>
            </a:r>
            <a:r>
              <a:rPr lang="en-US" sz="1200" b="1" baseline="0" dirty="0" smtClean="0"/>
              <a:t>Format</a:t>
            </a:r>
            <a:r>
              <a:rPr lang="en-US" sz="1200" baseline="0" dirty="0" smtClean="0"/>
              <a:t> tab, in the </a:t>
            </a:r>
            <a:r>
              <a:rPr lang="en-US" sz="1200" b="1" baseline="0" dirty="0" smtClean="0"/>
              <a:t>Size</a:t>
            </a:r>
            <a:r>
              <a:rPr lang="en-US" sz="1200" baseline="0" dirty="0" smtClean="0"/>
              <a:t> group, do the following: </a:t>
            </a:r>
          </a:p>
          <a:p>
            <a:pPr marL="685800" lvl="1" indent="-228600">
              <a:buFont typeface="Arial" pitchFamily="34" charset="0"/>
              <a:buChar char="•"/>
            </a:pPr>
            <a:r>
              <a:rPr lang="en-US" sz="1200" baseline="0" dirty="0" smtClean="0"/>
              <a:t>In the </a:t>
            </a:r>
            <a:r>
              <a:rPr lang="en-US" sz="1200" b="1" baseline="0" dirty="0" smtClean="0"/>
              <a:t>Shape</a:t>
            </a:r>
            <a:r>
              <a:rPr lang="en-US" sz="1200" baseline="0" dirty="0" smtClean="0"/>
              <a:t> </a:t>
            </a:r>
            <a:r>
              <a:rPr lang="en-US" sz="1200" b="1" baseline="0" dirty="0" smtClean="0"/>
              <a:t>Height</a:t>
            </a:r>
            <a:r>
              <a:rPr lang="en-US" sz="1200" baseline="0" dirty="0" smtClean="0"/>
              <a:t> box, enter </a:t>
            </a:r>
            <a:r>
              <a:rPr lang="en-US" sz="1200" b="1" baseline="0" dirty="0" smtClean="0"/>
              <a:t>0.05”</a:t>
            </a:r>
            <a:r>
              <a:rPr lang="en-US" sz="1200" b="0" baseline="0" dirty="0" smtClean="0"/>
              <a:t>.</a:t>
            </a:r>
            <a:endParaRPr lang="en-US" sz="1200" baseline="0" dirty="0" smtClean="0"/>
          </a:p>
          <a:p>
            <a:pPr marL="685800" lvl="1" indent="-228600">
              <a:buFont typeface="Arial" pitchFamily="34" charset="0"/>
              <a:buChar char="•"/>
            </a:pPr>
            <a:r>
              <a:rPr lang="en-US" sz="1200" baseline="0" dirty="0" smtClean="0"/>
              <a:t>In the </a:t>
            </a:r>
            <a:r>
              <a:rPr lang="en-US" sz="1200" b="1" baseline="0" dirty="0" smtClean="0"/>
              <a:t>Shape</a:t>
            </a:r>
            <a:r>
              <a:rPr lang="en-US" sz="1200" baseline="0" dirty="0" smtClean="0"/>
              <a:t> </a:t>
            </a:r>
            <a:r>
              <a:rPr lang="en-US" sz="1200" b="1" baseline="0" dirty="0" smtClean="0"/>
              <a:t>Width</a:t>
            </a:r>
            <a:r>
              <a:rPr lang="en-US" sz="1200" baseline="0" dirty="0" smtClean="0"/>
              <a:t> box, enter </a:t>
            </a:r>
            <a:r>
              <a:rPr lang="en-US" sz="1200" b="1" baseline="0" dirty="0" smtClean="0"/>
              <a:t>10”</a:t>
            </a:r>
            <a:r>
              <a:rPr lang="en-US" sz="1200" b="0" baseline="0" dirty="0" smtClean="0"/>
              <a:t>.</a:t>
            </a:r>
          </a:p>
          <a:p>
            <a:pPr marL="228600" indent="-228600">
              <a:buFont typeface="+mj-lt"/>
              <a:buAutoNum type="arabicPeriod"/>
            </a:pPr>
            <a:r>
              <a:rPr lang="en-US" sz="1200" b="0" baseline="0" dirty="0" smtClean="0"/>
              <a:t>Under </a:t>
            </a:r>
            <a:r>
              <a:rPr lang="en-US" sz="1200" b="1" baseline="0" dirty="0" smtClean="0"/>
              <a:t>Drawing</a:t>
            </a:r>
            <a:r>
              <a:rPr lang="en-US" sz="1200" b="0" baseline="0" dirty="0" smtClean="0"/>
              <a:t> </a:t>
            </a:r>
            <a:r>
              <a:rPr lang="en-US" sz="1200" b="1" baseline="0" dirty="0" smtClean="0"/>
              <a:t>Tools</a:t>
            </a:r>
            <a:r>
              <a:rPr lang="en-US" sz="1200" b="0" baseline="0" dirty="0" smtClean="0"/>
              <a:t>, on the </a:t>
            </a:r>
            <a:r>
              <a:rPr lang="en-US" sz="1200" b="1" baseline="0" dirty="0" smtClean="0"/>
              <a:t>Format</a:t>
            </a:r>
            <a:r>
              <a:rPr lang="en-US" sz="1200" b="0" baseline="0" dirty="0" smtClean="0"/>
              <a:t> tab, in the bottom right corner of the </a:t>
            </a:r>
            <a:r>
              <a:rPr lang="en-US" sz="1200" b="1" baseline="0" dirty="0" smtClean="0"/>
              <a:t>Shape</a:t>
            </a:r>
            <a:r>
              <a:rPr lang="en-US" sz="1200" b="0" baseline="0" dirty="0" smtClean="0"/>
              <a:t> </a:t>
            </a:r>
            <a:r>
              <a:rPr lang="en-US" sz="1200" b="1" baseline="0" dirty="0" smtClean="0"/>
              <a:t>Styles</a:t>
            </a:r>
            <a:r>
              <a:rPr lang="en-US" sz="1200" b="0" baseline="0" dirty="0" smtClean="0"/>
              <a:t> group, click the </a:t>
            </a:r>
            <a:r>
              <a:rPr lang="en-US" sz="1200" b="1" baseline="0" dirty="0" smtClean="0"/>
              <a:t>Format</a:t>
            </a:r>
            <a:r>
              <a:rPr lang="en-US" sz="1200" b="0" baseline="0" dirty="0" smtClean="0"/>
              <a:t> </a:t>
            </a:r>
            <a:r>
              <a:rPr lang="en-US" sz="1200" b="1" baseline="0" dirty="0" smtClean="0"/>
              <a:t>Shape</a:t>
            </a:r>
            <a:r>
              <a:rPr lang="en-US" sz="1200" b="0" baseline="0" dirty="0" smtClean="0"/>
              <a:t> dialog box launcher. In the </a:t>
            </a:r>
            <a:r>
              <a:rPr lang="en-US" sz="1200" b="1" baseline="0" dirty="0" smtClean="0"/>
              <a:t>Format</a:t>
            </a:r>
            <a:r>
              <a:rPr lang="en-US" sz="1200" b="0" baseline="0" dirty="0" smtClean="0"/>
              <a:t> </a:t>
            </a:r>
            <a:r>
              <a:rPr lang="en-US" sz="1200" b="1" baseline="0" dirty="0" smtClean="0"/>
              <a:t>Shape</a:t>
            </a:r>
            <a:r>
              <a:rPr lang="en-US" sz="1200" b="0" baseline="0" dirty="0" smtClean="0"/>
              <a:t> dialog box, in the left pane, click </a:t>
            </a:r>
            <a:r>
              <a:rPr lang="en-US" sz="1200" b="1" baseline="0" dirty="0" smtClean="0"/>
              <a:t>Line</a:t>
            </a:r>
            <a:r>
              <a:rPr lang="en-US" sz="1200" b="0" baseline="0" dirty="0" smtClean="0"/>
              <a:t> </a:t>
            </a:r>
            <a:r>
              <a:rPr lang="en-US" sz="1200" b="1" baseline="0" dirty="0" smtClean="0"/>
              <a:t>Color</a:t>
            </a:r>
            <a:r>
              <a:rPr lang="en-US" sz="1200" b="0" baseline="0" dirty="0" smtClean="0"/>
              <a:t>. In the </a:t>
            </a:r>
            <a:r>
              <a:rPr lang="en-US" sz="1200" b="1" baseline="0" dirty="0" smtClean="0"/>
              <a:t>Line</a:t>
            </a:r>
            <a:r>
              <a:rPr lang="en-US" sz="1200" b="0" baseline="0" dirty="0" smtClean="0"/>
              <a:t> </a:t>
            </a:r>
            <a:r>
              <a:rPr lang="en-US" sz="1200" b="1" baseline="0" dirty="0" smtClean="0"/>
              <a:t>Color</a:t>
            </a:r>
            <a:r>
              <a:rPr lang="en-US" sz="1200" b="0" baseline="0" dirty="0" smtClean="0"/>
              <a:t> pane, select </a:t>
            </a:r>
            <a:r>
              <a:rPr lang="en-US" sz="1200" b="1" baseline="0" dirty="0" smtClean="0"/>
              <a:t>No</a:t>
            </a:r>
            <a:r>
              <a:rPr lang="en-US" sz="1200" b="0" baseline="0" dirty="0" smtClean="0"/>
              <a:t> </a:t>
            </a:r>
            <a:r>
              <a:rPr lang="en-US" sz="1200" b="1" baseline="0" dirty="0" smtClean="0"/>
              <a:t>line</a:t>
            </a:r>
            <a:r>
              <a:rPr lang="en-US" sz="1200" b="0" baseline="0" dirty="0" smtClean="0"/>
              <a:t>.</a:t>
            </a:r>
          </a:p>
          <a:p>
            <a:pPr marL="228600" indent="-228600">
              <a:buFont typeface="+mj-lt"/>
              <a:buAutoNum type="arabicPeriod"/>
            </a:pPr>
            <a:r>
              <a:rPr lang="en-US" sz="1200" baseline="0" dirty="0" smtClean="0"/>
              <a:t>Also in the </a:t>
            </a:r>
            <a:r>
              <a:rPr lang="en-US" sz="1200" b="1" baseline="0" dirty="0" smtClean="0"/>
              <a:t>Format</a:t>
            </a:r>
            <a:r>
              <a:rPr lang="en-US" sz="1200" baseline="0" dirty="0" smtClean="0"/>
              <a:t> </a:t>
            </a:r>
            <a:r>
              <a:rPr lang="en-US" sz="1200" b="1" baseline="0" dirty="0" smtClean="0"/>
              <a:t>Shape</a:t>
            </a:r>
            <a:r>
              <a:rPr lang="en-US" sz="1200" baseline="0" dirty="0" smtClean="0"/>
              <a:t> dialog box, in the left pane, click </a:t>
            </a:r>
            <a:r>
              <a:rPr lang="en-US" sz="1200" b="1" baseline="0" dirty="0" smtClean="0"/>
              <a:t>Shadow</a:t>
            </a:r>
            <a:r>
              <a:rPr lang="en-US" sz="1200" b="0" baseline="0" dirty="0" smtClean="0"/>
              <a:t>.</a:t>
            </a:r>
            <a:r>
              <a:rPr lang="en-US" sz="1200" baseline="0" dirty="0" smtClean="0"/>
              <a:t> In the </a:t>
            </a:r>
            <a:r>
              <a:rPr lang="en-US" sz="1200" b="1" baseline="0" dirty="0" smtClean="0"/>
              <a:t>Shadow</a:t>
            </a:r>
            <a:r>
              <a:rPr lang="en-US" sz="1200" baseline="0" dirty="0" smtClean="0"/>
              <a:t> pane, click the button next to </a:t>
            </a:r>
            <a:r>
              <a:rPr lang="en-US" sz="1200" b="1" baseline="0" dirty="0" smtClean="0"/>
              <a:t>Presets</a:t>
            </a:r>
            <a:r>
              <a:rPr lang="en-US" sz="1200" baseline="0" dirty="0" smtClean="0"/>
              <a:t>, under </a:t>
            </a:r>
            <a:r>
              <a:rPr lang="en-US" sz="1200" b="1" baseline="0" dirty="0" smtClean="0"/>
              <a:t>Outer</a:t>
            </a:r>
            <a:r>
              <a:rPr lang="en-US" sz="1200" baseline="0" dirty="0" smtClean="0"/>
              <a:t> click </a:t>
            </a:r>
            <a:r>
              <a:rPr lang="en-US" sz="1200" b="1" baseline="0" dirty="0" smtClean="0"/>
              <a:t>Offset</a:t>
            </a:r>
            <a:r>
              <a:rPr lang="en-US" sz="1200" baseline="0" dirty="0" smtClean="0"/>
              <a:t> </a:t>
            </a:r>
            <a:r>
              <a:rPr lang="en-US" sz="1200" b="1" baseline="0" dirty="0" smtClean="0"/>
              <a:t>Bottom</a:t>
            </a:r>
            <a:r>
              <a:rPr lang="en-US" sz="1200" baseline="0" dirty="0" smtClean="0"/>
              <a:t> (first row, second option from the left), and then do the following:</a:t>
            </a:r>
          </a:p>
          <a:p>
            <a:pPr marL="685800" lvl="1" indent="-228600">
              <a:buFont typeface="Arial" pitchFamily="34" charset="0"/>
              <a:buChar char="•"/>
            </a:pPr>
            <a:r>
              <a:rPr lang="en-US" sz="1200" baseline="0" dirty="0" smtClean="0"/>
              <a:t>In the </a:t>
            </a:r>
            <a:r>
              <a:rPr lang="en-US" sz="1200" b="1" baseline="0" dirty="0" smtClean="0"/>
              <a:t>Transparency</a:t>
            </a:r>
            <a:r>
              <a:rPr lang="en-US" sz="1200" baseline="0" dirty="0" smtClean="0"/>
              <a:t> box, enter </a:t>
            </a:r>
            <a:r>
              <a:rPr lang="en-US" sz="1200" b="1" baseline="0" dirty="0" smtClean="0"/>
              <a:t>68%</a:t>
            </a:r>
            <a:r>
              <a:rPr lang="en-US" sz="1200" b="0" baseline="0" dirty="0" smtClean="0"/>
              <a:t>.</a:t>
            </a:r>
          </a:p>
          <a:p>
            <a:pPr marL="685800" lvl="1" indent="-228600">
              <a:buFont typeface="Arial" pitchFamily="34" charset="0"/>
              <a:buChar char="•"/>
            </a:pPr>
            <a:r>
              <a:rPr lang="en-US" sz="1200" baseline="0" dirty="0" smtClean="0"/>
              <a:t>In the </a:t>
            </a:r>
            <a:r>
              <a:rPr lang="en-US" sz="1200" b="1" baseline="0" dirty="0" smtClean="0"/>
              <a:t>Blur</a:t>
            </a:r>
            <a:r>
              <a:rPr lang="en-US" sz="1200" baseline="0" dirty="0" smtClean="0"/>
              <a:t> box, enter </a:t>
            </a:r>
            <a:r>
              <a:rPr lang="en-US" sz="1200" b="1" baseline="0" dirty="0" smtClean="0"/>
              <a:t>3.5 pt</a:t>
            </a:r>
            <a:r>
              <a:rPr lang="en-US" sz="1200" baseline="0" dirty="0" smtClean="0"/>
              <a:t>.</a:t>
            </a:r>
          </a:p>
          <a:p>
            <a:pPr marL="685800" lvl="1" indent="-228600">
              <a:buFont typeface="Arial" pitchFamily="34" charset="0"/>
              <a:buChar char="•"/>
            </a:pPr>
            <a:r>
              <a:rPr lang="en-US" sz="1200" baseline="0" dirty="0" smtClean="0"/>
              <a:t>In the </a:t>
            </a:r>
            <a:r>
              <a:rPr lang="en-US" sz="1200" b="1" baseline="0" dirty="0" smtClean="0"/>
              <a:t>Distance</a:t>
            </a:r>
            <a:r>
              <a:rPr lang="en-US" sz="1200" baseline="0" dirty="0" smtClean="0"/>
              <a:t> box, enter </a:t>
            </a:r>
            <a:r>
              <a:rPr lang="en-US" sz="1200" b="1" baseline="0" dirty="0" smtClean="0"/>
              <a:t>2.2 pt</a:t>
            </a:r>
            <a:r>
              <a:rPr lang="en-US" sz="1200" baseline="0" dirty="0" smtClean="0"/>
              <a:t>.</a:t>
            </a:r>
          </a:p>
          <a:p>
            <a:pPr marL="228600" indent="-228600">
              <a:buFont typeface="+mj-lt"/>
              <a:buAutoNum type="arabicPeriod"/>
            </a:pPr>
            <a:r>
              <a:rPr lang="en-US" sz="1200" baseline="0" dirty="0" smtClean="0"/>
              <a:t>Also in the </a:t>
            </a:r>
            <a:r>
              <a:rPr lang="en-US" sz="1200" b="1" baseline="0" dirty="0" smtClean="0"/>
              <a:t>Format</a:t>
            </a:r>
            <a:r>
              <a:rPr lang="en-US" sz="1200" baseline="0" dirty="0" smtClean="0"/>
              <a:t> </a:t>
            </a:r>
            <a:r>
              <a:rPr lang="en-US" sz="1200" b="1" baseline="0" dirty="0" smtClean="0"/>
              <a:t>Shape</a:t>
            </a:r>
            <a:r>
              <a:rPr lang="en-US" sz="1200" baseline="0" dirty="0" smtClean="0"/>
              <a:t> dialog box, in the left pane, click </a:t>
            </a:r>
            <a:r>
              <a:rPr lang="en-US" sz="1200" b="1" baseline="0" dirty="0" smtClean="0"/>
              <a:t>3-D Format</a:t>
            </a:r>
            <a:r>
              <a:rPr lang="en-US" sz="1200" b="0" baseline="0" dirty="0" smtClean="0"/>
              <a:t>.</a:t>
            </a:r>
            <a:r>
              <a:rPr lang="en-US" sz="1200" baseline="0" dirty="0" smtClean="0"/>
              <a:t> In the </a:t>
            </a:r>
            <a:r>
              <a:rPr lang="en-US" sz="1200" b="1" baseline="0" dirty="0" smtClean="0"/>
              <a:t>3-D Format </a:t>
            </a:r>
            <a:r>
              <a:rPr lang="en-US" sz="1200" baseline="0" dirty="0" smtClean="0"/>
              <a:t>pane, do the following:</a:t>
            </a:r>
          </a:p>
          <a:p>
            <a:pPr marL="685800" lvl="1" indent="-228600">
              <a:buFont typeface="Arial" pitchFamily="34" charset="0"/>
              <a:buChar char="•"/>
            </a:pPr>
            <a:r>
              <a:rPr lang="en-US" sz="1200" baseline="0" dirty="0" smtClean="0"/>
              <a:t>Under </a:t>
            </a:r>
            <a:r>
              <a:rPr lang="en-US" sz="1200" b="1" baseline="0" dirty="0" smtClean="0"/>
              <a:t>Bevel</a:t>
            </a:r>
            <a:r>
              <a:rPr lang="en-US" sz="1200" baseline="0" dirty="0" smtClean="0"/>
              <a:t>, click the button next to </a:t>
            </a:r>
            <a:r>
              <a:rPr lang="en-US" sz="1200" b="1" baseline="0" dirty="0" smtClean="0"/>
              <a:t>Top</a:t>
            </a:r>
            <a:r>
              <a:rPr lang="en-US" sz="1200" b="0" baseline="0" dirty="0" smtClean="0"/>
              <a:t>, and then under </a:t>
            </a:r>
            <a:r>
              <a:rPr lang="en-US" sz="1200" b="1" baseline="0" dirty="0" smtClean="0"/>
              <a:t>Bevel</a:t>
            </a:r>
            <a:r>
              <a:rPr lang="en-US" sz="1200" b="0" baseline="0" dirty="0" smtClean="0"/>
              <a:t> click </a:t>
            </a:r>
            <a:r>
              <a:rPr lang="en-US" sz="1200" b="1" baseline="0" dirty="0" smtClean="0"/>
              <a:t>Circle</a:t>
            </a:r>
            <a:r>
              <a:rPr lang="en-US" sz="1200" baseline="0" dirty="0" smtClean="0"/>
              <a:t> (first row, first option from the left). Next to </a:t>
            </a:r>
            <a:r>
              <a:rPr lang="en-US" sz="1200" b="1" baseline="0" dirty="0" smtClean="0"/>
              <a:t>Top</a:t>
            </a:r>
            <a:r>
              <a:rPr lang="en-US" sz="1200" baseline="0" dirty="0" smtClean="0"/>
              <a:t>, in the </a:t>
            </a:r>
            <a:r>
              <a:rPr lang="en-US" sz="1200" b="1" baseline="0" dirty="0" smtClean="0"/>
              <a:t>Width</a:t>
            </a:r>
            <a:r>
              <a:rPr lang="en-US" sz="1200" baseline="0" dirty="0" smtClean="0"/>
              <a:t> box, enter </a:t>
            </a:r>
            <a:r>
              <a:rPr lang="en-US" sz="1200" b="1" baseline="0" dirty="0" smtClean="0"/>
              <a:t>15 pt</a:t>
            </a:r>
            <a:r>
              <a:rPr lang="en-US" sz="1200" b="0" baseline="0" dirty="0" smtClean="0"/>
              <a:t>,</a:t>
            </a:r>
            <a:r>
              <a:rPr lang="en-US" sz="1200" b="1" baseline="0" dirty="0" smtClean="0"/>
              <a:t> </a:t>
            </a:r>
            <a:r>
              <a:rPr lang="en-US" sz="1200" baseline="0" dirty="0" smtClean="0"/>
              <a:t>and in the </a:t>
            </a:r>
            <a:r>
              <a:rPr lang="en-US" sz="1200" b="1" baseline="0" dirty="0" smtClean="0"/>
              <a:t>Height</a:t>
            </a:r>
            <a:r>
              <a:rPr lang="en-US" sz="1200" baseline="0" dirty="0" smtClean="0"/>
              <a:t> box, enter </a:t>
            </a:r>
            <a:r>
              <a:rPr lang="en-US" sz="1200" b="1" baseline="0" dirty="0" smtClean="0"/>
              <a:t>3 pt</a:t>
            </a:r>
            <a:r>
              <a:rPr lang="en-US" sz="1200" baseline="0" dirty="0" smtClean="0"/>
              <a:t>.</a:t>
            </a:r>
          </a:p>
          <a:p>
            <a:pPr marL="685800" lvl="1" indent="-228600">
              <a:buFont typeface="Arial" pitchFamily="34" charset="0"/>
              <a:buChar char="•"/>
            </a:pPr>
            <a:r>
              <a:rPr lang="en-US" sz="1200" baseline="0" dirty="0" smtClean="0"/>
              <a:t>Under </a:t>
            </a:r>
            <a:r>
              <a:rPr lang="en-US" sz="1200" b="1" baseline="0" dirty="0" smtClean="0"/>
              <a:t>Surface</a:t>
            </a:r>
            <a:r>
              <a:rPr lang="en-US" sz="1200" baseline="0" dirty="0" smtClean="0"/>
              <a:t>, click the button next to </a:t>
            </a:r>
            <a:r>
              <a:rPr lang="en-US" sz="1200" b="1" baseline="0" dirty="0" smtClean="0"/>
              <a:t>Lighting</a:t>
            </a:r>
            <a:r>
              <a:rPr lang="en-US" sz="1200" baseline="0" dirty="0" smtClean="0"/>
              <a:t>, and then under </a:t>
            </a:r>
            <a:r>
              <a:rPr lang="en-US" sz="1200" b="1" baseline="0" dirty="0" smtClean="0"/>
              <a:t>Neutral</a:t>
            </a:r>
            <a:r>
              <a:rPr lang="en-US" sz="1200" baseline="0" dirty="0" smtClean="0"/>
              <a:t> click </a:t>
            </a:r>
            <a:r>
              <a:rPr lang="en-US" sz="1200" b="1" baseline="0" dirty="0" smtClean="0"/>
              <a:t>Balance</a:t>
            </a:r>
            <a:r>
              <a:rPr lang="en-US" sz="1200" baseline="0" dirty="0" smtClean="0"/>
              <a:t> (first row, second option from the left). </a:t>
            </a:r>
            <a:r>
              <a:rPr lang="en-US" sz="1200" i="0" baseline="0" dirty="0" smtClean="0"/>
              <a:t>In the </a:t>
            </a:r>
            <a:r>
              <a:rPr lang="en-US" sz="1200" b="1" i="0" baseline="0" dirty="0" smtClean="0"/>
              <a:t>Angle</a:t>
            </a:r>
            <a:r>
              <a:rPr lang="en-US" sz="1200" i="0" baseline="0" dirty="0" smtClean="0"/>
              <a:t> box, enter </a:t>
            </a:r>
            <a:r>
              <a:rPr lang="en-US" sz="1200" b="1" i="0" baseline="0" dirty="0" smtClean="0"/>
              <a:t>145</a:t>
            </a:r>
            <a:r>
              <a:rPr lang="en-US" sz="1200" b="1" kern="1200" dirty="0" smtClean="0">
                <a:solidFill>
                  <a:schemeClr val="tx1"/>
                </a:solidFill>
                <a:latin typeface="+mn-lt"/>
                <a:ea typeface="+mn-ea"/>
                <a:cs typeface="+mn-cs"/>
              </a:rPr>
              <a:t>°</a:t>
            </a:r>
            <a:r>
              <a:rPr lang="en-US" sz="1200" i="0" baseline="0" dirty="0" smtClean="0"/>
              <a:t>. </a:t>
            </a:r>
            <a:endParaRPr lang="en-US" sz="1200" b="0" i="1" baseline="0" dirty="0" smtClean="0"/>
          </a:p>
          <a:p>
            <a:pPr marL="228600" indent="-228600">
              <a:buFont typeface="+mj-lt"/>
              <a:buAutoNum type="arabicPeriod"/>
            </a:pPr>
            <a:r>
              <a:rPr lang="en-US" sz="1200" b="0" baseline="0" dirty="0" smtClean="0"/>
              <a:t>On the slide, drag the rectangle about 0.25” above the 0.00 horizontal drawing guide. (Note: To view the ruler, on the </a:t>
            </a:r>
            <a:r>
              <a:rPr lang="en-US" sz="1200" b="1" baseline="0" dirty="0" smtClean="0"/>
              <a:t>View</a:t>
            </a:r>
            <a:r>
              <a:rPr lang="en-US" sz="1200" b="0" baseline="0" dirty="0" smtClean="0"/>
              <a:t> tab, in the </a:t>
            </a:r>
            <a:r>
              <a:rPr lang="en-US" sz="1200" b="1" baseline="0" dirty="0" smtClean="0"/>
              <a:t>Show/Hide</a:t>
            </a:r>
            <a:r>
              <a:rPr lang="en-US" sz="1200" b="0" baseline="0" dirty="0" smtClean="0"/>
              <a:t> group, select </a:t>
            </a:r>
            <a:r>
              <a:rPr lang="en-US" sz="1200" b="1" baseline="0" dirty="0" smtClean="0"/>
              <a:t>Ruler</a:t>
            </a:r>
            <a:r>
              <a:rPr lang="en-US" sz="1200" b="0" baseline="0" dirty="0" smtClean="0"/>
              <a:t>.)</a:t>
            </a:r>
          </a:p>
          <a:p>
            <a:pPr marL="228600" indent="-228600">
              <a:buFont typeface="+mj-lt"/>
              <a:buAutoNum type="arabicPeriod"/>
            </a:pPr>
            <a:r>
              <a:rPr lang="en-US" sz="1200" b="0" baseline="0" dirty="0" smtClean="0"/>
              <a:t>On the </a:t>
            </a:r>
            <a:r>
              <a:rPr lang="en-US" sz="1200" b="1" baseline="0" dirty="0" smtClean="0"/>
              <a:t>Home</a:t>
            </a:r>
            <a:r>
              <a:rPr lang="en-US" sz="1200" b="0" baseline="0" dirty="0" smtClean="0"/>
              <a:t> tab, in the </a:t>
            </a:r>
            <a:r>
              <a:rPr lang="en-US" sz="1200" b="1" baseline="0" dirty="0" smtClean="0"/>
              <a:t>Drawing</a:t>
            </a:r>
            <a:r>
              <a:rPr lang="en-US" sz="1200" b="0" baseline="0" dirty="0" smtClean="0"/>
              <a:t> group, click </a:t>
            </a:r>
            <a:r>
              <a:rPr lang="en-US" sz="1200" b="1" baseline="0" dirty="0" smtClean="0"/>
              <a:t>Arrange</a:t>
            </a:r>
            <a:r>
              <a:rPr lang="en-US" sz="1200" b="0" baseline="0" dirty="0" smtClean="0"/>
              <a:t>, point to </a:t>
            </a:r>
            <a:r>
              <a:rPr lang="en-US" sz="1200" b="1" baseline="0" dirty="0" smtClean="0"/>
              <a:t>Align</a:t>
            </a:r>
            <a:r>
              <a:rPr lang="en-US" sz="1200" b="0" baseline="0" dirty="0" smtClean="0"/>
              <a:t>, and then do the following:</a:t>
            </a:r>
          </a:p>
          <a:p>
            <a:pPr marL="685800" lvl="1" indent="-228600">
              <a:buFont typeface="+mj-lt"/>
              <a:buAutoNum type="arabicPeriod"/>
            </a:pPr>
            <a:r>
              <a:rPr lang="en-US" sz="1200" b="0" baseline="0" dirty="0" smtClean="0"/>
              <a:t>Click </a:t>
            </a:r>
            <a:r>
              <a:rPr lang="en-US" sz="1200" b="1" i="0" baseline="0" dirty="0" smtClean="0"/>
              <a:t>Align to Slide</a:t>
            </a:r>
            <a:r>
              <a:rPr lang="en-US" sz="1200" b="0" i="0" baseline="0" dirty="0" smtClean="0"/>
              <a:t>. </a:t>
            </a:r>
          </a:p>
          <a:p>
            <a:pPr marL="685800" lvl="1" indent="-228600">
              <a:buFont typeface="+mj-lt"/>
              <a:buAutoNum type="arabicPeriod"/>
            </a:pPr>
            <a:r>
              <a:rPr lang="en-US" sz="1200" b="0" baseline="0" dirty="0" smtClean="0"/>
              <a:t>Click</a:t>
            </a:r>
            <a:r>
              <a:rPr lang="en-US" sz="1200" b="1" baseline="0" dirty="0" smtClean="0"/>
              <a:t> Align</a:t>
            </a:r>
            <a:r>
              <a:rPr lang="en-US" sz="1200" b="0" baseline="0" dirty="0" smtClean="0"/>
              <a:t> </a:t>
            </a:r>
            <a:r>
              <a:rPr lang="en-US" sz="1200" b="1" baseline="0" dirty="0" smtClean="0"/>
              <a:t>Center</a:t>
            </a:r>
            <a:r>
              <a:rPr lang="en-US" sz="1200" b="0" baseline="0" dirty="0" smtClean="0"/>
              <a:t>.</a:t>
            </a:r>
          </a:p>
          <a:p>
            <a:pPr marL="228600" indent="-228600">
              <a:buFont typeface="+mj-lt"/>
              <a:buAutoNum type="arabicPeriod"/>
            </a:pPr>
            <a:endParaRPr lang="en-US" sz="1200" dirty="0" smtClean="0"/>
          </a:p>
          <a:p>
            <a:pPr marL="228600" indent="-228600">
              <a:buFont typeface="+mj-lt"/>
              <a:buAutoNum type="arabicPeriod"/>
            </a:pPr>
            <a:endParaRPr lang="en-US" sz="1200" dirty="0" smtClean="0"/>
          </a:p>
          <a:p>
            <a:pPr marL="228600" indent="-228600">
              <a:buFont typeface="+mj-lt"/>
              <a:buNone/>
            </a:pPr>
            <a:r>
              <a:rPr lang="en-US" sz="1200" dirty="0" smtClean="0"/>
              <a:t>To reproduce the tab (rounded rectangle) on this slide, do the following:</a:t>
            </a:r>
          </a:p>
          <a:p>
            <a:pPr marL="228600" indent="-228600">
              <a:buFont typeface="+mj-lt"/>
              <a:buAutoNum type="arabicPeriod"/>
            </a:pPr>
            <a:r>
              <a:rPr lang="en-US" sz="1200" dirty="0" smtClean="0"/>
              <a:t>On the </a:t>
            </a:r>
            <a:r>
              <a:rPr lang="en-US" sz="1200" b="1" dirty="0" smtClean="0"/>
              <a:t>Home</a:t>
            </a:r>
            <a:r>
              <a:rPr lang="en-US" sz="1200" dirty="0" smtClean="0"/>
              <a:t> tab, in the </a:t>
            </a:r>
            <a:r>
              <a:rPr lang="en-US" sz="1200" b="1" dirty="0" smtClean="0"/>
              <a:t>Drawing</a:t>
            </a:r>
            <a:r>
              <a:rPr lang="en-US" sz="1200" dirty="0" smtClean="0"/>
              <a:t> group, click the </a:t>
            </a:r>
            <a:r>
              <a:rPr lang="en-US" sz="1200" b="1" dirty="0" smtClean="0"/>
              <a:t>More</a:t>
            </a:r>
            <a:r>
              <a:rPr lang="en-US" sz="1200" dirty="0" smtClean="0"/>
              <a:t> arrow to expand the</a:t>
            </a:r>
            <a:r>
              <a:rPr lang="en-US" sz="1200" b="0" dirty="0" smtClean="0"/>
              <a:t> shapes gallery</a:t>
            </a:r>
            <a:r>
              <a:rPr lang="en-US" sz="1200" dirty="0" smtClean="0"/>
              <a:t>, and then under </a:t>
            </a:r>
            <a:r>
              <a:rPr lang="en-US" sz="1200" b="1" dirty="0" smtClean="0"/>
              <a:t>Rectangles</a:t>
            </a:r>
            <a:r>
              <a:rPr lang="en-US" sz="1200" dirty="0" smtClean="0"/>
              <a:t> click </a:t>
            </a:r>
            <a:r>
              <a:rPr lang="en-US" sz="1200" b="1" dirty="0" smtClean="0"/>
              <a:t>Round Same Side Corner Rectangle </a:t>
            </a:r>
            <a:r>
              <a:rPr lang="en-US" sz="1200" dirty="0" smtClean="0"/>
              <a:t>(eighth option from the left). On the slide, drag to draw a</a:t>
            </a:r>
            <a:r>
              <a:rPr lang="en-US" sz="1200" baseline="0" dirty="0" smtClean="0"/>
              <a:t> rounded rectangle. </a:t>
            </a:r>
            <a:endParaRPr lang="en-US" sz="1200" dirty="0" smtClean="0"/>
          </a:p>
          <a:p>
            <a:pPr marL="228600" indent="-228600">
              <a:buFont typeface="+mj-lt"/>
              <a:buAutoNum type="arabicPeriod"/>
            </a:pPr>
            <a:r>
              <a:rPr lang="en-US" sz="1200" baseline="0" dirty="0" smtClean="0"/>
              <a:t>On the slide, select the rounded rectangle. Under </a:t>
            </a:r>
            <a:r>
              <a:rPr lang="en-US" sz="1200" b="1" baseline="0" dirty="0" smtClean="0"/>
              <a:t>Drawing</a:t>
            </a:r>
            <a:r>
              <a:rPr lang="en-US" sz="1200" baseline="0" dirty="0" smtClean="0"/>
              <a:t> </a:t>
            </a:r>
            <a:r>
              <a:rPr lang="en-US" sz="1200" b="1" baseline="0" dirty="0" smtClean="0"/>
              <a:t>Tools</a:t>
            </a:r>
            <a:r>
              <a:rPr lang="en-US" sz="1200" baseline="0" dirty="0" smtClean="0"/>
              <a:t>, on the </a:t>
            </a:r>
            <a:r>
              <a:rPr lang="en-US" sz="1200" b="1" baseline="0" dirty="0" smtClean="0"/>
              <a:t>Format</a:t>
            </a:r>
            <a:r>
              <a:rPr lang="en-US" sz="1200" baseline="0" dirty="0" smtClean="0"/>
              <a:t> tab, in the </a:t>
            </a:r>
            <a:r>
              <a:rPr lang="en-US" sz="1200" b="1" baseline="0" dirty="0" smtClean="0"/>
              <a:t>Size</a:t>
            </a:r>
            <a:r>
              <a:rPr lang="en-US" sz="1200" baseline="0" dirty="0" smtClean="0"/>
              <a:t> group, do the following: </a:t>
            </a:r>
          </a:p>
          <a:p>
            <a:pPr marL="685800" lvl="1" indent="-228600">
              <a:buFont typeface="Arial" pitchFamily="34" charset="0"/>
              <a:buChar char="•"/>
            </a:pPr>
            <a:r>
              <a:rPr lang="en-US" sz="1200" baseline="0" dirty="0" smtClean="0"/>
              <a:t>In the </a:t>
            </a:r>
            <a:r>
              <a:rPr lang="en-US" sz="1200" b="1" baseline="0" dirty="0" smtClean="0"/>
              <a:t>Shape</a:t>
            </a:r>
            <a:r>
              <a:rPr lang="en-US" sz="1200" baseline="0" dirty="0" smtClean="0"/>
              <a:t> </a:t>
            </a:r>
            <a:r>
              <a:rPr lang="en-US" sz="1200" b="1" baseline="0" dirty="0" smtClean="0"/>
              <a:t>Height</a:t>
            </a:r>
            <a:r>
              <a:rPr lang="en-US" sz="1200" baseline="0" dirty="0" smtClean="0"/>
              <a:t> box, enter </a:t>
            </a:r>
            <a:r>
              <a:rPr lang="en-US" sz="1200" b="1" baseline="0" dirty="0" smtClean="0"/>
              <a:t>0.58”</a:t>
            </a:r>
            <a:r>
              <a:rPr lang="en-US" sz="1200" b="0" baseline="0" dirty="0" smtClean="0"/>
              <a:t>.</a:t>
            </a:r>
            <a:r>
              <a:rPr lang="en-US" sz="1200" baseline="0" dirty="0" smtClean="0"/>
              <a:t> </a:t>
            </a:r>
          </a:p>
          <a:p>
            <a:pPr marL="685800" lvl="1" indent="-228600">
              <a:buFont typeface="Arial" pitchFamily="34" charset="0"/>
              <a:buChar char="•"/>
            </a:pPr>
            <a:r>
              <a:rPr lang="en-US" sz="1200" baseline="0" dirty="0" smtClean="0"/>
              <a:t>In the </a:t>
            </a:r>
            <a:r>
              <a:rPr lang="en-US" sz="1200" b="1" baseline="0" dirty="0" smtClean="0"/>
              <a:t>Shape</a:t>
            </a:r>
            <a:r>
              <a:rPr lang="en-US" sz="1200" baseline="0" dirty="0" smtClean="0"/>
              <a:t> </a:t>
            </a:r>
            <a:r>
              <a:rPr lang="en-US" sz="1200" b="1" baseline="0" dirty="0" smtClean="0"/>
              <a:t>Width</a:t>
            </a:r>
            <a:r>
              <a:rPr lang="en-US" sz="1200" baseline="0" dirty="0" smtClean="0"/>
              <a:t> box, enter </a:t>
            </a:r>
            <a:r>
              <a:rPr lang="en-US" sz="1200" b="1" baseline="0" dirty="0" smtClean="0"/>
              <a:t>1.33”</a:t>
            </a:r>
            <a:r>
              <a:rPr lang="en-US" sz="1200" baseline="0" dirty="0" smtClean="0"/>
              <a:t>.</a:t>
            </a:r>
          </a:p>
          <a:p>
            <a:pPr marL="228600" indent="-228600">
              <a:buFont typeface="+mj-lt"/>
              <a:buAutoNum type="arabicPeriod"/>
            </a:pPr>
            <a:r>
              <a:rPr lang="en-US" sz="1200" baseline="0" dirty="0" smtClean="0"/>
              <a:t>Under </a:t>
            </a:r>
            <a:r>
              <a:rPr lang="en-US" sz="1200" b="1" baseline="0" dirty="0" smtClean="0"/>
              <a:t>Drawing</a:t>
            </a:r>
            <a:r>
              <a:rPr lang="en-US" sz="1200" baseline="0" dirty="0" smtClean="0"/>
              <a:t> </a:t>
            </a:r>
            <a:r>
              <a:rPr lang="en-US" sz="1200" b="1" baseline="0" dirty="0" smtClean="0"/>
              <a:t>Tools</a:t>
            </a:r>
            <a:r>
              <a:rPr lang="en-US" sz="1200" baseline="0" dirty="0" smtClean="0"/>
              <a:t>, on the </a:t>
            </a:r>
            <a:r>
              <a:rPr lang="en-US" sz="1200" b="1" baseline="0" dirty="0" smtClean="0"/>
              <a:t>Format</a:t>
            </a:r>
            <a:r>
              <a:rPr lang="en-US" sz="1200" baseline="0" dirty="0" smtClean="0"/>
              <a:t> tab, in the bottom right corner of the </a:t>
            </a:r>
            <a:r>
              <a:rPr lang="en-US" sz="1200" b="1" baseline="0" dirty="0" smtClean="0"/>
              <a:t>Shape</a:t>
            </a:r>
            <a:r>
              <a:rPr lang="en-US" sz="1200" baseline="0" dirty="0" smtClean="0"/>
              <a:t> </a:t>
            </a:r>
            <a:r>
              <a:rPr lang="en-US" sz="1200" b="1" baseline="0" dirty="0" smtClean="0"/>
              <a:t>Styles</a:t>
            </a:r>
            <a:r>
              <a:rPr lang="en-US" sz="1200" baseline="0" dirty="0" smtClean="0"/>
              <a:t> group, click the </a:t>
            </a:r>
            <a:r>
              <a:rPr lang="en-US" sz="1200" b="1" baseline="0" dirty="0" smtClean="0"/>
              <a:t>Format</a:t>
            </a:r>
            <a:r>
              <a:rPr lang="en-US" sz="1200" baseline="0" dirty="0" smtClean="0"/>
              <a:t> </a:t>
            </a:r>
            <a:r>
              <a:rPr lang="en-US" sz="1200" b="1" baseline="0" dirty="0" smtClean="0"/>
              <a:t>Shape</a:t>
            </a:r>
            <a:r>
              <a:rPr lang="en-US" sz="1200" baseline="0" dirty="0" smtClean="0"/>
              <a:t> dialog box launcher. In the </a:t>
            </a:r>
            <a:r>
              <a:rPr lang="en-US" sz="1200" b="1" baseline="0" dirty="0" smtClean="0"/>
              <a:t>Format</a:t>
            </a:r>
            <a:r>
              <a:rPr lang="en-US" sz="1200" baseline="0" dirty="0" smtClean="0"/>
              <a:t> </a:t>
            </a:r>
            <a:r>
              <a:rPr lang="en-US" sz="1200" b="1" baseline="0" dirty="0" smtClean="0"/>
              <a:t>Shape</a:t>
            </a:r>
            <a:r>
              <a:rPr lang="en-US" sz="1200" baseline="0" dirty="0" smtClean="0"/>
              <a:t> dialog box, in the left pane, click </a:t>
            </a:r>
            <a:r>
              <a:rPr lang="en-US" sz="1200" b="1" baseline="0" dirty="0" smtClean="0"/>
              <a:t>Line</a:t>
            </a:r>
            <a:r>
              <a:rPr lang="en-US" sz="1200" baseline="0" dirty="0" smtClean="0"/>
              <a:t> </a:t>
            </a:r>
            <a:r>
              <a:rPr lang="en-US" sz="1200" b="1" baseline="0" dirty="0" smtClean="0"/>
              <a:t>Color</a:t>
            </a:r>
            <a:r>
              <a:rPr lang="en-US" sz="1200" b="0" baseline="0" dirty="0" smtClean="0"/>
              <a:t>.</a:t>
            </a:r>
            <a:r>
              <a:rPr lang="en-US" sz="1200" baseline="0" dirty="0" smtClean="0"/>
              <a:t> In the </a:t>
            </a:r>
            <a:r>
              <a:rPr lang="en-US" sz="1200" b="1" baseline="0" dirty="0" smtClean="0"/>
              <a:t>Line</a:t>
            </a:r>
            <a:r>
              <a:rPr lang="en-US" sz="1200" baseline="0" dirty="0" smtClean="0"/>
              <a:t> </a:t>
            </a:r>
            <a:r>
              <a:rPr lang="en-US" sz="1200" b="1" baseline="0" dirty="0" smtClean="0"/>
              <a:t>Color</a:t>
            </a:r>
            <a:r>
              <a:rPr lang="en-US" sz="1200" baseline="0" dirty="0" smtClean="0"/>
              <a:t> pane, select </a:t>
            </a:r>
            <a:r>
              <a:rPr lang="en-US" sz="1200" b="1" baseline="0" dirty="0" smtClean="0"/>
              <a:t>No</a:t>
            </a:r>
            <a:r>
              <a:rPr lang="en-US" sz="1200" baseline="0" dirty="0" smtClean="0"/>
              <a:t> </a:t>
            </a:r>
            <a:r>
              <a:rPr lang="en-US" sz="1200" b="1" baseline="0" dirty="0" smtClean="0"/>
              <a:t>line</a:t>
            </a:r>
            <a:r>
              <a:rPr lang="en-US" sz="1200" baseline="0" dirty="0" smtClean="0"/>
              <a:t>.</a:t>
            </a:r>
          </a:p>
          <a:p>
            <a:pPr marL="228600" indent="-228600">
              <a:buFont typeface="+mj-lt"/>
              <a:buAutoNum type="arabicPeriod"/>
            </a:pPr>
            <a:r>
              <a:rPr lang="en-US" sz="1200" baseline="0" dirty="0" smtClean="0"/>
              <a:t>Also in the </a:t>
            </a:r>
            <a:r>
              <a:rPr lang="en-US" sz="1200" b="1" baseline="0" dirty="0" smtClean="0"/>
              <a:t>Format</a:t>
            </a:r>
            <a:r>
              <a:rPr lang="en-US" sz="1200" baseline="0" dirty="0" smtClean="0"/>
              <a:t> </a:t>
            </a:r>
            <a:r>
              <a:rPr lang="en-US" sz="1200" b="1" baseline="0" dirty="0" smtClean="0"/>
              <a:t>Shape</a:t>
            </a:r>
            <a:r>
              <a:rPr lang="en-US" sz="1200" baseline="0" dirty="0" smtClean="0"/>
              <a:t> dialog box, in the left pane, click </a:t>
            </a:r>
            <a:r>
              <a:rPr lang="en-US" sz="1200" b="1" baseline="0" dirty="0" smtClean="0"/>
              <a:t>Shadow</a:t>
            </a:r>
            <a:r>
              <a:rPr lang="en-US" sz="1200" b="0" baseline="0" dirty="0" smtClean="0"/>
              <a:t>.</a:t>
            </a:r>
            <a:r>
              <a:rPr lang="en-US" sz="1200" baseline="0" dirty="0" smtClean="0"/>
              <a:t> In the </a:t>
            </a:r>
            <a:r>
              <a:rPr lang="en-US" sz="1200" b="1" baseline="0" dirty="0" smtClean="0"/>
              <a:t>Shadow</a:t>
            </a:r>
            <a:r>
              <a:rPr lang="en-US" sz="1200" baseline="0" dirty="0" smtClean="0"/>
              <a:t> pane, click the button next to </a:t>
            </a:r>
            <a:r>
              <a:rPr lang="en-US" sz="1200" b="1" baseline="0" dirty="0" smtClean="0"/>
              <a:t>Presets</a:t>
            </a:r>
            <a:r>
              <a:rPr lang="en-US" sz="1200" baseline="0" dirty="0" smtClean="0"/>
              <a:t>, under </a:t>
            </a:r>
            <a:r>
              <a:rPr lang="en-US" sz="1200" b="1" baseline="0" dirty="0" smtClean="0"/>
              <a:t>Outer</a:t>
            </a:r>
            <a:r>
              <a:rPr lang="en-US" sz="1200" baseline="0" dirty="0" smtClean="0"/>
              <a:t> click </a:t>
            </a:r>
            <a:r>
              <a:rPr lang="en-US" sz="1200" b="1" baseline="0" dirty="0" smtClean="0"/>
              <a:t>Offset</a:t>
            </a:r>
            <a:r>
              <a:rPr lang="en-US" sz="1200" baseline="0" dirty="0" smtClean="0"/>
              <a:t> </a:t>
            </a:r>
            <a:r>
              <a:rPr lang="en-US" sz="1200" b="1" baseline="0" dirty="0" smtClean="0"/>
              <a:t>Bottom</a:t>
            </a:r>
            <a:r>
              <a:rPr lang="en-US" sz="1200" baseline="0" dirty="0" smtClean="0"/>
              <a:t> (first row, second option from the left), and then do the following:</a:t>
            </a:r>
          </a:p>
          <a:p>
            <a:pPr marL="685800" lvl="1" indent="-228600">
              <a:buFont typeface="Arial" pitchFamily="34" charset="0"/>
              <a:buChar char="•"/>
            </a:pPr>
            <a:r>
              <a:rPr lang="en-US" sz="1200" baseline="0" dirty="0" smtClean="0"/>
              <a:t>In the </a:t>
            </a:r>
            <a:r>
              <a:rPr lang="en-US" sz="1200" b="1" baseline="0" dirty="0" smtClean="0"/>
              <a:t>Transparency</a:t>
            </a:r>
            <a:r>
              <a:rPr lang="en-US" sz="1200" baseline="0" dirty="0" smtClean="0"/>
              <a:t> box, enter </a:t>
            </a:r>
            <a:r>
              <a:rPr lang="en-US" sz="1200" b="1" baseline="0" dirty="0" smtClean="0"/>
              <a:t>68%</a:t>
            </a:r>
            <a:r>
              <a:rPr lang="en-US" sz="1200" b="0" baseline="0" dirty="0" smtClean="0"/>
              <a:t>.</a:t>
            </a:r>
          </a:p>
          <a:p>
            <a:pPr marL="685800" lvl="1" indent="-228600">
              <a:buFont typeface="Arial" pitchFamily="34" charset="0"/>
              <a:buChar char="•"/>
            </a:pPr>
            <a:r>
              <a:rPr lang="en-US" sz="1200" baseline="0" dirty="0" smtClean="0"/>
              <a:t>In the </a:t>
            </a:r>
            <a:r>
              <a:rPr lang="en-US" sz="1200" b="1" baseline="0" dirty="0" smtClean="0"/>
              <a:t>Blur</a:t>
            </a:r>
            <a:r>
              <a:rPr lang="en-US" sz="1200" baseline="0" dirty="0" smtClean="0"/>
              <a:t> box, enter </a:t>
            </a:r>
            <a:r>
              <a:rPr lang="en-US" sz="1200" b="1" baseline="0" dirty="0" smtClean="0"/>
              <a:t>3.5 pt</a:t>
            </a:r>
            <a:r>
              <a:rPr lang="en-US" sz="1200" baseline="0" dirty="0" smtClean="0"/>
              <a:t>.</a:t>
            </a:r>
          </a:p>
          <a:p>
            <a:pPr marL="685800" lvl="1" indent="-228600">
              <a:buFont typeface="Arial" pitchFamily="34" charset="0"/>
              <a:buChar char="•"/>
            </a:pPr>
            <a:r>
              <a:rPr lang="en-US" sz="1200" baseline="0" dirty="0" smtClean="0"/>
              <a:t>In the </a:t>
            </a:r>
            <a:r>
              <a:rPr lang="en-US" sz="1200" b="1" baseline="0" dirty="0" smtClean="0"/>
              <a:t>Distance</a:t>
            </a:r>
            <a:r>
              <a:rPr lang="en-US" sz="1200" baseline="0" dirty="0" smtClean="0"/>
              <a:t> box, enter </a:t>
            </a:r>
            <a:r>
              <a:rPr lang="en-US" sz="1200" b="1" baseline="0" dirty="0" smtClean="0"/>
              <a:t>2.2 pt</a:t>
            </a:r>
            <a:r>
              <a:rPr lang="en-US" sz="1200" baseline="0" dirty="0" smtClean="0"/>
              <a:t>.</a:t>
            </a:r>
          </a:p>
          <a:p>
            <a:pPr marL="228600" indent="-228600">
              <a:buFont typeface="+mj-lt"/>
              <a:buAutoNum type="arabicPeriod"/>
            </a:pPr>
            <a:r>
              <a:rPr lang="en-US" sz="1200" baseline="0" dirty="0" smtClean="0"/>
              <a:t>Also in the </a:t>
            </a:r>
            <a:r>
              <a:rPr lang="en-US" sz="1200" b="1" baseline="0" dirty="0" smtClean="0"/>
              <a:t>Format</a:t>
            </a:r>
            <a:r>
              <a:rPr lang="en-US" sz="1200" baseline="0" dirty="0" smtClean="0"/>
              <a:t> </a:t>
            </a:r>
            <a:r>
              <a:rPr lang="en-US" sz="1200" b="1" baseline="0" dirty="0" smtClean="0"/>
              <a:t>Shape</a:t>
            </a:r>
            <a:r>
              <a:rPr lang="en-US" sz="1200" baseline="0" dirty="0" smtClean="0"/>
              <a:t> dialog box, in the left pane, click </a:t>
            </a:r>
            <a:r>
              <a:rPr lang="en-US" sz="1200" b="1" baseline="0" dirty="0" smtClean="0"/>
              <a:t>3-D Format</a:t>
            </a:r>
            <a:r>
              <a:rPr lang="en-US" sz="1200" b="0" baseline="0" dirty="0" smtClean="0"/>
              <a:t>.</a:t>
            </a:r>
            <a:r>
              <a:rPr lang="en-US" sz="1200" baseline="0" dirty="0" smtClean="0"/>
              <a:t> In the </a:t>
            </a:r>
            <a:r>
              <a:rPr lang="en-US" sz="1200" b="1" baseline="0" dirty="0" smtClean="0"/>
              <a:t>3-D Format </a:t>
            </a:r>
            <a:r>
              <a:rPr lang="en-US" sz="1200" baseline="0" dirty="0" smtClean="0"/>
              <a:t>pane, do the following:</a:t>
            </a:r>
          </a:p>
          <a:p>
            <a:pPr marL="685800" lvl="1" indent="-228600">
              <a:buFont typeface="Arial" pitchFamily="34" charset="0"/>
              <a:buChar char="•"/>
            </a:pPr>
            <a:r>
              <a:rPr lang="en-US" sz="1200" baseline="0" dirty="0" smtClean="0"/>
              <a:t>Under </a:t>
            </a:r>
            <a:r>
              <a:rPr lang="en-US" sz="1200" b="1" baseline="0" dirty="0" smtClean="0"/>
              <a:t>Bevel</a:t>
            </a:r>
            <a:r>
              <a:rPr lang="en-US" sz="1200" baseline="0" dirty="0" smtClean="0"/>
              <a:t>, click the button next to </a:t>
            </a:r>
            <a:r>
              <a:rPr lang="en-US" sz="1200" b="1" baseline="0" dirty="0" smtClean="0"/>
              <a:t>Top</a:t>
            </a:r>
            <a:r>
              <a:rPr lang="en-US" sz="1200" b="0" baseline="0" dirty="0" smtClean="0"/>
              <a:t>, and then under </a:t>
            </a:r>
            <a:r>
              <a:rPr lang="en-US" sz="1200" b="1" baseline="0" dirty="0" smtClean="0"/>
              <a:t>Bevel</a:t>
            </a:r>
            <a:r>
              <a:rPr lang="en-US" sz="1200" b="0" baseline="0" dirty="0" smtClean="0"/>
              <a:t> click </a:t>
            </a:r>
            <a:r>
              <a:rPr lang="en-US" sz="1200" b="1" baseline="0" dirty="0" smtClean="0"/>
              <a:t>Circle</a:t>
            </a:r>
            <a:r>
              <a:rPr lang="en-US" sz="1200" baseline="0" dirty="0" smtClean="0"/>
              <a:t> (first row, first option from the left). Next to </a:t>
            </a:r>
            <a:r>
              <a:rPr lang="en-US" sz="1200" b="1" baseline="0" dirty="0" smtClean="0"/>
              <a:t>Top</a:t>
            </a:r>
            <a:r>
              <a:rPr lang="en-US" sz="1200" baseline="0" dirty="0" smtClean="0"/>
              <a:t>, in the </a:t>
            </a:r>
            <a:r>
              <a:rPr lang="en-US" sz="1200" b="1" baseline="0" dirty="0" smtClean="0"/>
              <a:t>Width</a:t>
            </a:r>
            <a:r>
              <a:rPr lang="en-US" sz="1200" baseline="0" dirty="0" smtClean="0"/>
              <a:t> box, enter </a:t>
            </a:r>
            <a:r>
              <a:rPr lang="en-US" sz="1200" b="1" baseline="0" dirty="0" smtClean="0"/>
              <a:t>4 pt</a:t>
            </a:r>
            <a:r>
              <a:rPr lang="en-US" sz="1200" b="0" baseline="0" dirty="0" smtClean="0"/>
              <a:t>,</a:t>
            </a:r>
            <a:r>
              <a:rPr lang="en-US" sz="1200" b="1" baseline="0" dirty="0" smtClean="0"/>
              <a:t> </a:t>
            </a:r>
            <a:r>
              <a:rPr lang="en-US" sz="1200" baseline="0" dirty="0" smtClean="0"/>
              <a:t>and in the </a:t>
            </a:r>
            <a:r>
              <a:rPr lang="en-US" sz="1200" b="1" baseline="0" dirty="0" smtClean="0"/>
              <a:t>Height</a:t>
            </a:r>
            <a:r>
              <a:rPr lang="en-US" sz="1200" baseline="0" dirty="0" smtClean="0"/>
              <a:t> box, enter </a:t>
            </a:r>
            <a:r>
              <a:rPr lang="en-US" sz="1200" b="1" baseline="0" dirty="0" smtClean="0"/>
              <a:t>4 pt</a:t>
            </a:r>
            <a:r>
              <a:rPr lang="en-US" sz="1200" baseline="0" dirty="0" smtClean="0"/>
              <a:t>.</a:t>
            </a:r>
          </a:p>
          <a:p>
            <a:pPr marL="685800" lvl="1" indent="-228600">
              <a:buFont typeface="Arial" pitchFamily="34" charset="0"/>
              <a:buChar char="•"/>
            </a:pPr>
            <a:r>
              <a:rPr lang="en-US" sz="1200" baseline="0" dirty="0" smtClean="0"/>
              <a:t>Under </a:t>
            </a:r>
            <a:r>
              <a:rPr lang="en-US" sz="1200" b="1" baseline="0" dirty="0" smtClean="0"/>
              <a:t>Surface</a:t>
            </a:r>
            <a:r>
              <a:rPr lang="en-US" sz="1200" baseline="0" dirty="0" smtClean="0"/>
              <a:t>, click the button next to </a:t>
            </a:r>
            <a:r>
              <a:rPr lang="en-US" sz="1200" b="1" baseline="0" dirty="0" smtClean="0"/>
              <a:t>Lighting</a:t>
            </a:r>
            <a:r>
              <a:rPr lang="en-US" sz="1200" baseline="0" dirty="0" smtClean="0"/>
              <a:t>, and then under </a:t>
            </a:r>
            <a:r>
              <a:rPr lang="en-US" sz="1200" b="1" baseline="0" dirty="0" smtClean="0"/>
              <a:t>Neutral</a:t>
            </a:r>
            <a:r>
              <a:rPr lang="en-US" sz="1200" baseline="0" dirty="0" smtClean="0"/>
              <a:t> click </a:t>
            </a:r>
            <a:r>
              <a:rPr lang="en-US" sz="1200" b="1" baseline="0" dirty="0" smtClean="0"/>
              <a:t>Balance</a:t>
            </a:r>
            <a:r>
              <a:rPr lang="en-US" sz="1200" baseline="0" dirty="0" smtClean="0"/>
              <a:t> (first row, second option from the left). </a:t>
            </a:r>
            <a:r>
              <a:rPr lang="en-US" sz="1200" i="0" baseline="0" dirty="0" smtClean="0"/>
              <a:t>In the </a:t>
            </a:r>
            <a:r>
              <a:rPr lang="en-US" sz="1200" b="1" i="0" baseline="0" dirty="0" smtClean="0"/>
              <a:t>Angle</a:t>
            </a:r>
            <a:r>
              <a:rPr lang="en-US" sz="1200" i="0" baseline="0" dirty="0" smtClean="0"/>
              <a:t> box, enter </a:t>
            </a:r>
            <a:r>
              <a:rPr lang="en-US" sz="1200" b="1" i="0" baseline="0" dirty="0" smtClean="0"/>
              <a:t>145</a:t>
            </a:r>
            <a:r>
              <a:rPr lang="en-US" sz="1200" b="1" kern="1200" dirty="0" smtClean="0">
                <a:solidFill>
                  <a:schemeClr val="tx1"/>
                </a:solidFill>
                <a:latin typeface="+mn-lt"/>
                <a:ea typeface="+mn-ea"/>
                <a:cs typeface="+mn-cs"/>
              </a:rPr>
              <a:t>°</a:t>
            </a:r>
            <a:r>
              <a:rPr lang="en-US" sz="1200" i="0" baseline="0" dirty="0" smtClean="0"/>
              <a:t>. </a:t>
            </a:r>
            <a:endParaRPr lang="en-US" sz="1200" b="0" i="1" baseline="0" dirty="0" smtClean="0"/>
          </a:p>
          <a:p>
            <a:pPr marL="228600" indent="-228600">
              <a:buFont typeface="+mj-lt"/>
              <a:buAutoNum type="arabicPeriod"/>
            </a:pPr>
            <a:r>
              <a:rPr lang="en-US" sz="1200" b="0" baseline="0" dirty="0" smtClean="0"/>
              <a:t>On the slide, drag the rounded rectangle until the bottom edge touches the top edge of the long, thin rectangle and it is centered on the 3.50 left vertical drawing guide.</a:t>
            </a:r>
          </a:p>
          <a:p>
            <a:pPr marL="228600" indent="-228600">
              <a:buFont typeface="+mj-lt"/>
              <a:buAutoNum type="arabicPeriod"/>
            </a:pPr>
            <a:endParaRPr lang="en-US" sz="1200" b="1" baseline="0" dirty="0" smtClean="0"/>
          </a:p>
          <a:p>
            <a:pPr marL="228600" indent="-228600">
              <a:buFont typeface="+mj-lt"/>
              <a:buAutoNum type="arabicPeriod"/>
            </a:pPr>
            <a:endParaRPr lang="en-US" sz="1200" dirty="0" smtClean="0"/>
          </a:p>
          <a:p>
            <a:pPr marL="228600" indent="-228600">
              <a:buFont typeface="+mj-lt"/>
              <a:buNone/>
            </a:pPr>
            <a:r>
              <a:rPr lang="en-US" sz="1200" dirty="0" smtClean="0"/>
              <a:t>To reproduce the first text box on this slide, do the following:</a:t>
            </a:r>
          </a:p>
          <a:p>
            <a:pPr marL="228600" indent="-228600">
              <a:buFont typeface="+mj-lt"/>
              <a:buAutoNum type="arabicPeriod"/>
            </a:pPr>
            <a:r>
              <a:rPr lang="en-US" sz="1200" dirty="0" smtClean="0"/>
              <a:t>On</a:t>
            </a:r>
            <a:r>
              <a:rPr lang="en-US" sz="1200" baseline="0" dirty="0" smtClean="0"/>
              <a:t> the </a:t>
            </a:r>
            <a:r>
              <a:rPr lang="en-US" sz="1200" b="1" baseline="0" dirty="0" smtClean="0"/>
              <a:t>Insert</a:t>
            </a:r>
            <a:r>
              <a:rPr lang="en-US" sz="1200" baseline="0" dirty="0" smtClean="0"/>
              <a:t> tab, in the </a:t>
            </a:r>
            <a:r>
              <a:rPr lang="en-US" sz="1200" b="1" baseline="0" dirty="0" smtClean="0"/>
              <a:t>Text</a:t>
            </a:r>
            <a:r>
              <a:rPr lang="en-US" sz="1200" baseline="0" dirty="0" smtClean="0"/>
              <a:t> group, click </a:t>
            </a:r>
            <a:r>
              <a:rPr lang="en-US" sz="1200" b="1" baseline="0" dirty="0" smtClean="0"/>
              <a:t>Text</a:t>
            </a:r>
            <a:r>
              <a:rPr lang="en-US" sz="1200" baseline="0" dirty="0" smtClean="0"/>
              <a:t> </a:t>
            </a:r>
            <a:r>
              <a:rPr lang="en-US" sz="1200" b="1" baseline="0" dirty="0" smtClean="0"/>
              <a:t>Box</a:t>
            </a:r>
            <a:r>
              <a:rPr lang="en-US" sz="1200" baseline="0" dirty="0" smtClean="0"/>
              <a:t>. On the slide, drag to draw a text box. </a:t>
            </a:r>
          </a:p>
          <a:p>
            <a:pPr marL="228600" indent="-228600">
              <a:buFont typeface="+mj-lt"/>
              <a:buAutoNum type="arabicPeriod"/>
            </a:pPr>
            <a:r>
              <a:rPr lang="en-US" sz="1200" baseline="0" dirty="0" smtClean="0"/>
              <a:t>Enter </a:t>
            </a:r>
            <a:r>
              <a:rPr lang="en-US" sz="1200" b="1" baseline="0" dirty="0" smtClean="0"/>
              <a:t>TAB ONE</a:t>
            </a:r>
            <a:r>
              <a:rPr lang="en-US" sz="1200" b="0" baseline="0" dirty="0" smtClean="0"/>
              <a:t>,</a:t>
            </a:r>
            <a:r>
              <a:rPr lang="en-US" sz="1200" b="1" baseline="0" dirty="0" smtClean="0"/>
              <a:t> </a:t>
            </a:r>
            <a:r>
              <a:rPr lang="en-US" sz="1200" baseline="0" dirty="0" smtClean="0"/>
              <a:t>and then select the text. On the </a:t>
            </a:r>
            <a:r>
              <a:rPr lang="en-US" sz="1200" b="1" baseline="0" dirty="0" smtClean="0"/>
              <a:t>Home</a:t>
            </a:r>
            <a:r>
              <a:rPr lang="en-US" sz="1200" baseline="0" dirty="0" smtClean="0"/>
              <a:t> tab, in the </a:t>
            </a:r>
            <a:r>
              <a:rPr lang="en-US" sz="1200" b="1" baseline="0" dirty="0" smtClean="0"/>
              <a:t>Font</a:t>
            </a:r>
            <a:r>
              <a:rPr lang="en-US" sz="1200" baseline="0" dirty="0" smtClean="0"/>
              <a:t> group, do the following:</a:t>
            </a:r>
          </a:p>
          <a:p>
            <a:pPr marL="685800" lvl="1" indent="-228600">
              <a:buFont typeface="Arial" pitchFamily="34" charset="0"/>
              <a:buChar char="•"/>
            </a:pPr>
            <a:r>
              <a:rPr lang="en-US" sz="1200" baseline="0" dirty="0" smtClean="0"/>
              <a:t>In the </a:t>
            </a:r>
            <a:r>
              <a:rPr lang="en-US" sz="1200" b="1" baseline="0" dirty="0" smtClean="0"/>
              <a:t>Font</a:t>
            </a:r>
            <a:r>
              <a:rPr lang="en-US" sz="1200" baseline="0" dirty="0" smtClean="0"/>
              <a:t> list, select </a:t>
            </a:r>
            <a:r>
              <a:rPr lang="en-US" sz="1200" b="1" baseline="0" dirty="0" smtClean="0"/>
              <a:t>TW Cen MT Condensed</a:t>
            </a:r>
            <a:r>
              <a:rPr lang="en-US" sz="1200" b="0" baseline="0" dirty="0" smtClean="0"/>
              <a:t>.</a:t>
            </a:r>
            <a:r>
              <a:rPr lang="en-US" sz="1200" baseline="0" dirty="0" smtClean="0"/>
              <a:t> </a:t>
            </a:r>
          </a:p>
          <a:p>
            <a:pPr marL="685800" lvl="1" indent="-228600">
              <a:buFont typeface="Arial" pitchFamily="34" charset="0"/>
              <a:buChar char="•"/>
            </a:pPr>
            <a:r>
              <a:rPr lang="en-US" sz="1200" baseline="0" dirty="0" smtClean="0"/>
              <a:t>In the </a:t>
            </a:r>
            <a:r>
              <a:rPr lang="en-US" sz="1200" b="1" baseline="0" dirty="0" smtClean="0"/>
              <a:t>Font</a:t>
            </a:r>
            <a:r>
              <a:rPr lang="en-US" sz="1200" baseline="0" dirty="0" smtClean="0"/>
              <a:t> </a:t>
            </a:r>
            <a:r>
              <a:rPr lang="en-US" sz="1200" b="1" baseline="0" dirty="0" smtClean="0"/>
              <a:t>Size</a:t>
            </a:r>
            <a:r>
              <a:rPr lang="en-US" sz="1200" baseline="0" dirty="0" smtClean="0"/>
              <a:t> box, enter </a:t>
            </a:r>
            <a:r>
              <a:rPr lang="en-US" sz="1200" b="1" baseline="0" dirty="0" smtClean="0"/>
              <a:t>22 pt</a:t>
            </a:r>
            <a:r>
              <a:rPr lang="en-US" sz="1200" baseline="0" dirty="0" smtClean="0"/>
              <a:t>. </a:t>
            </a:r>
          </a:p>
          <a:p>
            <a:pPr marL="228600" indent="-228600">
              <a:buFont typeface="+mj-lt"/>
              <a:buAutoNum type="arabicPeriod"/>
            </a:pPr>
            <a:r>
              <a:rPr lang="en-US" sz="1200" baseline="0" dirty="0" smtClean="0"/>
              <a:t>On the </a:t>
            </a:r>
            <a:r>
              <a:rPr lang="en-US" sz="1200" b="1" baseline="0" dirty="0" smtClean="0"/>
              <a:t>Home</a:t>
            </a:r>
            <a:r>
              <a:rPr lang="en-US" sz="1200" baseline="0" dirty="0" smtClean="0"/>
              <a:t> tab, in the </a:t>
            </a:r>
            <a:r>
              <a:rPr lang="en-US" sz="1200" b="1" baseline="0" dirty="0" smtClean="0"/>
              <a:t>Paragraph</a:t>
            </a:r>
            <a:r>
              <a:rPr lang="en-US" sz="1200" baseline="0" dirty="0" smtClean="0"/>
              <a:t> group, click </a:t>
            </a:r>
            <a:r>
              <a:rPr lang="en-US" sz="1200" b="1" baseline="0" dirty="0" smtClean="0"/>
              <a:t>Center</a:t>
            </a:r>
            <a:r>
              <a:rPr lang="en-US" sz="1200" baseline="0" dirty="0" smtClean="0"/>
              <a:t> to center the text in the text box.</a:t>
            </a:r>
          </a:p>
          <a:p>
            <a:pPr marL="228600" indent="-228600">
              <a:buFont typeface="+mj-lt"/>
              <a:buAutoNum type="arabicPeriod"/>
            </a:pPr>
            <a:r>
              <a:rPr lang="en-US" sz="1200" baseline="0" dirty="0" smtClean="0"/>
              <a:t>On the slide, drag the text box onto the rounded rectangle until the bottom edge of the text is 0.5” above the 0.00 horizontal drawing guide and it is centered on the </a:t>
            </a:r>
            <a:r>
              <a:rPr lang="en-US" sz="1200" b="0" baseline="0" dirty="0" smtClean="0"/>
              <a:t>3.50 left vertical drawing guide.</a:t>
            </a:r>
            <a:endParaRPr lang="en-US" sz="1200" baseline="0" dirty="0" smtClean="0"/>
          </a:p>
          <a:p>
            <a:pPr marL="228600" indent="-228600">
              <a:buFont typeface="+mj-lt"/>
              <a:buAutoNum type="arabicPeriod"/>
            </a:pPr>
            <a:endParaRPr lang="en-US" sz="1200" baseline="0" dirty="0" smtClean="0"/>
          </a:p>
          <a:p>
            <a:pPr marL="228600" indent="-228600">
              <a:buFont typeface="+mj-lt"/>
              <a:buAutoNum type="arabicPeriod"/>
            </a:pPr>
            <a:endParaRPr lang="en-US" sz="1200" baseline="0" dirty="0" smtClean="0"/>
          </a:p>
          <a:p>
            <a:pPr marL="228600" indent="-228600">
              <a:buFont typeface="+mj-lt"/>
              <a:buNone/>
            </a:pPr>
            <a:r>
              <a:rPr lang="en-US" sz="1200" baseline="0" dirty="0" smtClean="0"/>
              <a:t>To reproduce the other text boxes on this slide, do the following:</a:t>
            </a:r>
          </a:p>
          <a:p>
            <a:pPr marL="228600" indent="-228600">
              <a:buFont typeface="+mj-lt"/>
              <a:buAutoNum type="arabicPeriod"/>
            </a:pPr>
            <a:r>
              <a:rPr lang="en-US" sz="1200" baseline="0" dirty="0" smtClean="0"/>
              <a:t>On the slide, select the first text box. On the </a:t>
            </a:r>
            <a:r>
              <a:rPr lang="en-US" sz="1200" b="1" baseline="0" dirty="0" smtClean="0"/>
              <a:t>Home</a:t>
            </a:r>
            <a:r>
              <a:rPr lang="en-US" sz="1200" baseline="0" dirty="0" smtClean="0"/>
              <a:t> tab, in the </a:t>
            </a:r>
            <a:r>
              <a:rPr lang="en-US" sz="1200" b="1" baseline="0" dirty="0" smtClean="0"/>
              <a:t>Clipboard</a:t>
            </a:r>
            <a:r>
              <a:rPr lang="en-US" sz="1200" baseline="0" dirty="0" smtClean="0"/>
              <a:t> group, click the arrow under </a:t>
            </a:r>
            <a:r>
              <a:rPr lang="en-US" sz="1200" b="1" baseline="0" dirty="0" smtClean="0"/>
              <a:t>Copy</a:t>
            </a:r>
            <a:r>
              <a:rPr lang="en-US" sz="1200" b="0" baseline="0" dirty="0" smtClean="0"/>
              <a:t>,</a:t>
            </a:r>
            <a:r>
              <a:rPr lang="en-US" sz="1200" baseline="0" dirty="0" smtClean="0"/>
              <a:t> and then click </a:t>
            </a:r>
            <a:r>
              <a:rPr lang="en-US" sz="1200" b="1" baseline="0" dirty="0" smtClean="0"/>
              <a:t>Duplicate</a:t>
            </a:r>
            <a:r>
              <a:rPr lang="en-US" sz="1200" baseline="0" dirty="0" smtClean="0"/>
              <a:t>. Repeat this process three more times for a total of five text boxes.</a:t>
            </a:r>
          </a:p>
          <a:p>
            <a:pPr marL="228600" indent="-228600">
              <a:buFont typeface="+mj-lt"/>
              <a:buAutoNum type="arabicPeriod"/>
            </a:pPr>
            <a:r>
              <a:rPr lang="en-US" sz="1200" baseline="0" dirty="0" smtClean="0"/>
              <a:t>Click in one of the duplicate text boxes, delete </a:t>
            </a:r>
            <a:r>
              <a:rPr lang="en-US" sz="1200" b="1" baseline="0" dirty="0" smtClean="0"/>
              <a:t>TAB ONE</a:t>
            </a:r>
            <a:r>
              <a:rPr lang="en-US" sz="1200" baseline="0" dirty="0" smtClean="0"/>
              <a:t>, and then enter </a:t>
            </a:r>
            <a:r>
              <a:rPr lang="en-US" sz="1200" b="1" baseline="0" dirty="0" smtClean="0"/>
              <a:t>TAB TWO</a:t>
            </a:r>
            <a:r>
              <a:rPr lang="en-US" sz="1200" baseline="0" dirty="0" smtClean="0"/>
              <a:t>. </a:t>
            </a:r>
          </a:p>
          <a:p>
            <a:pPr marL="228600" indent="-228600">
              <a:buFont typeface="+mj-lt"/>
              <a:buAutoNum type="arabicPeriod"/>
            </a:pPr>
            <a:r>
              <a:rPr lang="en-US" sz="1200" baseline="0" dirty="0" smtClean="0"/>
              <a:t>Drag the second text box until the bottom edge of the text is 0.5” above the 0.00 horizontal drawing guide and it is centered on the 1.75 left vertical drawing guide.</a:t>
            </a:r>
          </a:p>
          <a:p>
            <a:pPr marL="228600" indent="-228600">
              <a:buFont typeface="+mj-lt"/>
              <a:buAutoNum type="arabicPeriod"/>
            </a:pPr>
            <a:r>
              <a:rPr lang="en-US" sz="1200" baseline="0" dirty="0" smtClean="0"/>
              <a:t>Click in another duplicate text box, delete </a:t>
            </a:r>
            <a:r>
              <a:rPr lang="en-US" sz="1200" b="1" baseline="0" dirty="0" smtClean="0"/>
              <a:t>TAB ONE</a:t>
            </a:r>
            <a:r>
              <a:rPr lang="en-US" sz="1200" baseline="0" dirty="0" smtClean="0"/>
              <a:t>, and then enter </a:t>
            </a:r>
            <a:r>
              <a:rPr lang="en-US" sz="1200" b="1" baseline="0" dirty="0" smtClean="0"/>
              <a:t>TAB THREE</a:t>
            </a:r>
            <a:r>
              <a:rPr lang="en-US" sz="1200" b="0" baseline="0" dirty="0" smtClean="0"/>
              <a:t>.</a:t>
            </a:r>
            <a:endParaRPr lang="en-US" sz="1200" baseline="0" dirty="0" smtClean="0"/>
          </a:p>
          <a:p>
            <a:pPr marL="228600" indent="-228600">
              <a:buFont typeface="+mj-lt"/>
              <a:buAutoNum type="arabicPeriod"/>
            </a:pPr>
            <a:r>
              <a:rPr lang="en-US" sz="1200" baseline="0" dirty="0" smtClean="0"/>
              <a:t>Drag the third text box until the bottom edge of the text is 0.5” above the 0.00 horizontal drawing guide and it is centered on the 0.00 vertical drawing guide. </a:t>
            </a:r>
          </a:p>
          <a:p>
            <a:pPr marL="228600" indent="-228600">
              <a:buFont typeface="+mj-lt"/>
              <a:buAutoNum type="arabicPeriod"/>
            </a:pPr>
            <a:r>
              <a:rPr lang="en-US" sz="1200" baseline="0" dirty="0" smtClean="0"/>
              <a:t>Click in another duplicate text box, delete </a:t>
            </a:r>
            <a:r>
              <a:rPr lang="en-US" sz="1200" b="1" baseline="0" dirty="0" smtClean="0"/>
              <a:t>TAB ONE</a:t>
            </a:r>
            <a:r>
              <a:rPr lang="en-US" sz="1200" baseline="0" dirty="0" smtClean="0"/>
              <a:t>, and then enter </a:t>
            </a:r>
            <a:r>
              <a:rPr lang="en-US" sz="1200" b="1" baseline="0" dirty="0" smtClean="0"/>
              <a:t>TAB FOUR</a:t>
            </a:r>
            <a:r>
              <a:rPr lang="en-US" sz="1200" b="0" baseline="0" dirty="0" smtClean="0"/>
              <a:t>.</a:t>
            </a:r>
            <a:endParaRPr lang="en-US" sz="1200" baseline="0" dirty="0" smtClean="0"/>
          </a:p>
          <a:p>
            <a:pPr marL="228600" indent="-228600">
              <a:buFont typeface="+mj-lt"/>
              <a:buAutoNum type="arabicPeriod"/>
            </a:pPr>
            <a:r>
              <a:rPr lang="en-US" sz="1200" baseline="0" dirty="0" smtClean="0"/>
              <a:t>Drag the fourth text box until the bottom edge of the text is 0.5” above the 0.00 horizontal drawing guide and it is centered on the 1.75 right vertical drawing guide.</a:t>
            </a:r>
          </a:p>
          <a:p>
            <a:pPr marL="228600" indent="-228600">
              <a:buFont typeface="+mj-lt"/>
              <a:buAutoNum type="arabicPeriod"/>
            </a:pPr>
            <a:r>
              <a:rPr lang="en-US" sz="1200" baseline="0" dirty="0" smtClean="0"/>
              <a:t>Click in the last duplicate text box, delete </a:t>
            </a:r>
            <a:r>
              <a:rPr lang="en-US" sz="1200" b="1" baseline="0" dirty="0" smtClean="0"/>
              <a:t>TAB ONE</a:t>
            </a:r>
            <a:r>
              <a:rPr lang="en-US" sz="1200" baseline="0" dirty="0" smtClean="0"/>
              <a:t>, and then enter </a:t>
            </a:r>
            <a:r>
              <a:rPr lang="en-US" sz="1200" b="1" baseline="0" dirty="0" smtClean="0"/>
              <a:t>TAB FIVE</a:t>
            </a:r>
            <a:r>
              <a:rPr lang="en-US" sz="1200" b="0" baseline="0" dirty="0" smtClean="0"/>
              <a:t>.</a:t>
            </a:r>
            <a:endParaRPr lang="en-US" sz="1200" baseline="0" dirty="0" smtClean="0"/>
          </a:p>
          <a:p>
            <a:pPr marL="228600" indent="-228600">
              <a:buFont typeface="+mj-lt"/>
              <a:buAutoNum type="arabicPeriod"/>
            </a:pPr>
            <a:r>
              <a:rPr lang="en-US" sz="1200" baseline="0" dirty="0" smtClean="0"/>
              <a:t>Drag the fifth text box until the bottom edge of the text is 0.5” above the 0.00 horizontal drawing guide and it is centered on the 3.50 right vertical drawing guide.</a:t>
            </a:r>
          </a:p>
          <a:p>
            <a:pPr marL="228600" indent="-228600">
              <a:buFont typeface="+mj-lt"/>
              <a:buAutoNum type="arabicPeriod"/>
            </a:pPr>
            <a:r>
              <a:rPr lang="en-US" sz="1200" baseline="0" dirty="0" smtClean="0"/>
              <a:t>Select the text in the first text box. On the </a:t>
            </a:r>
            <a:r>
              <a:rPr lang="en-US" sz="1200" b="1" baseline="0" dirty="0" smtClean="0"/>
              <a:t>Home</a:t>
            </a:r>
            <a:r>
              <a:rPr lang="en-US" sz="1200" baseline="0" dirty="0" smtClean="0"/>
              <a:t> tab, in the </a:t>
            </a:r>
            <a:r>
              <a:rPr lang="en-US" sz="1200" b="1" baseline="0" dirty="0" smtClean="0"/>
              <a:t>Font</a:t>
            </a:r>
            <a:r>
              <a:rPr lang="en-US" sz="1200" baseline="0" dirty="0" smtClean="0"/>
              <a:t> group, click the arrow next to </a:t>
            </a:r>
            <a:r>
              <a:rPr lang="en-US" sz="1200" b="1" baseline="0" dirty="0" smtClean="0"/>
              <a:t>Font Color</a:t>
            </a:r>
            <a:r>
              <a:rPr lang="en-US" sz="1200" baseline="0" dirty="0" smtClean="0"/>
              <a:t>, and then under </a:t>
            </a:r>
            <a:r>
              <a:rPr lang="en-US" sz="1200" b="1" baseline="0" dirty="0" smtClean="0"/>
              <a:t>Theme</a:t>
            </a:r>
            <a:r>
              <a:rPr lang="en-US" sz="1200" baseline="0" dirty="0" smtClean="0"/>
              <a:t> </a:t>
            </a:r>
            <a:r>
              <a:rPr lang="en-US" sz="1200" b="1" baseline="0" dirty="0" smtClean="0"/>
              <a:t>Colors</a:t>
            </a:r>
            <a:r>
              <a:rPr lang="en-US" sz="1200" baseline="0" dirty="0" smtClean="0"/>
              <a:t> click </a:t>
            </a:r>
            <a:r>
              <a:rPr lang="en-US" sz="1200" b="1" baseline="0" dirty="0" smtClean="0"/>
              <a:t>White, Background 1 </a:t>
            </a:r>
            <a:r>
              <a:rPr lang="en-US" sz="1200" b="0" baseline="0" dirty="0" smtClean="0"/>
              <a:t>(first row, first option from the left). Repeat this process for each of the other text boxes. </a:t>
            </a:r>
            <a:endParaRPr lang="en-US" sz="1200" baseline="0" dirty="0" smtClean="0"/>
          </a:p>
          <a:p>
            <a:endParaRPr lang="en-US" sz="1200" baseline="0" dirty="0" smtClean="0"/>
          </a:p>
          <a:p>
            <a:endParaRPr lang="en-US" sz="1200" baseline="0" dirty="0" smtClean="0"/>
          </a:p>
          <a:p>
            <a:r>
              <a:rPr lang="en-US" sz="1200" baseline="0" dirty="0" smtClean="0"/>
              <a:t>To reproduce the animation effects on this slide, do the following:</a:t>
            </a:r>
          </a:p>
          <a:p>
            <a:pPr marL="228600" indent="-228600">
              <a:buFont typeface="+mj-lt"/>
              <a:buAutoNum type="arabicPeriod"/>
            </a:pPr>
            <a:r>
              <a:rPr lang="en-US" sz="1200" baseline="0" dirty="0" smtClean="0"/>
              <a:t>On the </a:t>
            </a:r>
            <a:r>
              <a:rPr lang="en-US" sz="1200" b="1" baseline="0" dirty="0" smtClean="0"/>
              <a:t>Animations</a:t>
            </a:r>
            <a:r>
              <a:rPr lang="en-US" sz="1200" baseline="0" dirty="0" smtClean="0"/>
              <a:t> tab, in the </a:t>
            </a:r>
            <a:r>
              <a:rPr lang="en-US" sz="1200" b="1" baseline="0" dirty="0" smtClean="0"/>
              <a:t>Advanced Animations</a:t>
            </a:r>
            <a:r>
              <a:rPr lang="en-US" sz="1200" baseline="0" dirty="0" smtClean="0"/>
              <a:t> group, click </a:t>
            </a:r>
            <a:r>
              <a:rPr lang="en-US" sz="1200" b="1" baseline="0" dirty="0" smtClean="0"/>
              <a:t>Animation Pane</a:t>
            </a:r>
            <a:r>
              <a:rPr lang="en-US" sz="1200" baseline="0" dirty="0" smtClean="0"/>
              <a:t>. </a:t>
            </a:r>
          </a:p>
          <a:p>
            <a:pPr marL="228600" indent="-228600">
              <a:buFont typeface="+mj-lt"/>
              <a:buAutoNum type="arabicPeriod"/>
            </a:pPr>
            <a:r>
              <a:rPr lang="en-US" sz="1200" baseline="0" dirty="0" smtClean="0"/>
              <a:t>On the </a:t>
            </a:r>
            <a:r>
              <a:rPr lang="en-US" sz="1200" b="1" baseline="0" dirty="0" smtClean="0"/>
              <a:t>Home</a:t>
            </a:r>
            <a:r>
              <a:rPr lang="en-US" sz="1200" baseline="0" dirty="0" smtClean="0"/>
              <a:t> tab, in the </a:t>
            </a:r>
            <a:r>
              <a:rPr lang="en-US" sz="1200" b="1" baseline="0" dirty="0" smtClean="0"/>
              <a:t>Editing</a:t>
            </a:r>
            <a:r>
              <a:rPr lang="en-US" sz="1200" baseline="0" dirty="0" smtClean="0"/>
              <a:t> group, click </a:t>
            </a:r>
            <a:r>
              <a:rPr lang="en-US" sz="1200" b="1" baseline="0" dirty="0" smtClean="0"/>
              <a:t>Select</a:t>
            </a:r>
            <a:r>
              <a:rPr lang="en-US" sz="1200" baseline="0" dirty="0" smtClean="0"/>
              <a:t>, and then click </a:t>
            </a:r>
            <a:r>
              <a:rPr lang="en-US" sz="1200" b="1" baseline="0" dirty="0" smtClean="0"/>
              <a:t>Selection Pane</a:t>
            </a:r>
            <a:r>
              <a:rPr lang="en-US" sz="1200" baseline="0" dirty="0" smtClean="0"/>
              <a:t>.</a:t>
            </a:r>
          </a:p>
          <a:p>
            <a:pPr marL="228600" indent="-228600">
              <a:buFont typeface="+mj-lt"/>
              <a:buAutoNum type="arabicPeriod"/>
            </a:pPr>
            <a:r>
              <a:rPr lang="en-US" sz="1200" i="0" baseline="0" dirty="0" smtClean="0"/>
              <a:t>In the </a:t>
            </a:r>
            <a:r>
              <a:rPr lang="en-US" sz="1200" b="1" i="0" baseline="0" dirty="0" smtClean="0"/>
              <a:t>Selection and Visibility </a:t>
            </a:r>
            <a:r>
              <a:rPr lang="en-US" sz="1200" b="0" i="0" baseline="0" dirty="0" smtClean="0"/>
              <a:t>task </a:t>
            </a:r>
            <a:r>
              <a:rPr lang="en-US" sz="1200" i="0" baseline="0" dirty="0" smtClean="0"/>
              <a:t>pane, s</a:t>
            </a:r>
            <a:r>
              <a:rPr lang="en-US" sz="1200" baseline="0" dirty="0" smtClean="0"/>
              <a:t>elect the rounded rectangle (“Round Same Side Corner Rectangle” object). In the </a:t>
            </a:r>
            <a:r>
              <a:rPr lang="en-US" sz="1200" b="1" baseline="0" dirty="0" smtClean="0"/>
              <a:t>Animation</a:t>
            </a:r>
            <a:r>
              <a:rPr lang="en-US" sz="1200" b="0" baseline="0" dirty="0" smtClean="0"/>
              <a:t> group</a:t>
            </a:r>
            <a:r>
              <a:rPr lang="en-US" sz="1200" baseline="0" dirty="0" smtClean="0"/>
              <a:t>, click the </a:t>
            </a:r>
            <a:r>
              <a:rPr lang="en-US" sz="1200" b="1" baseline="0" dirty="0" smtClean="0"/>
              <a:t>More</a:t>
            </a:r>
            <a:r>
              <a:rPr lang="en-US" sz="1200" baseline="0" dirty="0" smtClean="0"/>
              <a:t> arrow to expand the effects gallery, then under </a:t>
            </a:r>
            <a:r>
              <a:rPr lang="en-US" sz="1200" b="1" baseline="0" dirty="0" smtClean="0"/>
              <a:t>Motion</a:t>
            </a:r>
            <a:r>
              <a:rPr lang="en-US" sz="1200" baseline="0" dirty="0" smtClean="0"/>
              <a:t> </a:t>
            </a:r>
            <a:r>
              <a:rPr lang="en-US" sz="1200" b="1" baseline="0" dirty="0" smtClean="0"/>
              <a:t>Paths</a:t>
            </a:r>
            <a:r>
              <a:rPr lang="en-US" sz="1200" b="0" baseline="0" dirty="0" smtClean="0"/>
              <a:t>,</a:t>
            </a:r>
            <a:r>
              <a:rPr lang="en-US" sz="1200" baseline="0" dirty="0" smtClean="0"/>
              <a:t> click </a:t>
            </a:r>
            <a:r>
              <a:rPr lang="en-US" sz="1200" b="1" baseline="0" dirty="0" smtClean="0"/>
              <a:t>Lines</a:t>
            </a:r>
            <a:r>
              <a:rPr lang="en-US" sz="1200" baseline="0" dirty="0" smtClean="0"/>
              <a:t>. </a:t>
            </a:r>
          </a:p>
          <a:p>
            <a:pPr marL="228600" indent="-228600">
              <a:buFont typeface="+mj-lt"/>
              <a:buAutoNum type="arabicPeriod"/>
            </a:pPr>
            <a:r>
              <a:rPr lang="en-US" sz="1200" baseline="0" dirty="0" smtClean="0"/>
              <a:t>In the </a:t>
            </a:r>
            <a:r>
              <a:rPr lang="en-US" sz="1200" b="1" baseline="0" dirty="0" smtClean="0"/>
              <a:t>Animation</a:t>
            </a:r>
            <a:r>
              <a:rPr lang="en-US" sz="1200" baseline="0" dirty="0" smtClean="0"/>
              <a:t> group, click </a:t>
            </a:r>
            <a:r>
              <a:rPr lang="en-US" sz="1200" b="1" baseline="0" dirty="0" smtClean="0"/>
              <a:t>Effect Options </a:t>
            </a:r>
            <a:r>
              <a:rPr lang="en-US" sz="1200" baseline="0" dirty="0" smtClean="0"/>
              <a:t>and under </a:t>
            </a:r>
            <a:r>
              <a:rPr lang="en-US" sz="1200" b="1" baseline="0" dirty="0" smtClean="0"/>
              <a:t>Direction</a:t>
            </a:r>
            <a:r>
              <a:rPr lang="en-US" sz="1200" baseline="0" dirty="0" smtClean="0"/>
              <a:t>, click </a:t>
            </a:r>
            <a:r>
              <a:rPr lang="en-US" sz="1200" b="1" baseline="0" dirty="0" smtClean="0"/>
              <a:t>Right</a:t>
            </a:r>
            <a:r>
              <a:rPr lang="en-US" sz="1200" baseline="0" dirty="0" smtClean="0"/>
              <a:t>.</a:t>
            </a:r>
          </a:p>
          <a:p>
            <a:pPr marL="228600" indent="-228600">
              <a:buFont typeface="+mj-lt"/>
              <a:buAutoNum type="arabicPeriod"/>
            </a:pPr>
            <a:r>
              <a:rPr lang="en-US" sz="1200" baseline="0" dirty="0" smtClean="0"/>
              <a:t>On the slide, point to the endpoint (red arrow) of the selected motion path until the cursor becomes a two-headed arrow. Press and hold SHIFT, and then drag the endpoint to the 1.75 left vertical drawing guide. </a:t>
            </a:r>
          </a:p>
          <a:p>
            <a:pPr marL="228600" indent="-228600">
              <a:buFont typeface="+mj-lt"/>
              <a:buAutoNum type="arabicPeriod"/>
            </a:pPr>
            <a:r>
              <a:rPr lang="en-US" sz="1200" i="0" baseline="0" dirty="0" smtClean="0"/>
              <a:t>In the </a:t>
            </a:r>
            <a:r>
              <a:rPr lang="en-US" sz="1200" b="1" i="0" baseline="0" dirty="0" smtClean="0"/>
              <a:t>Selection and Visibility </a:t>
            </a:r>
            <a:r>
              <a:rPr lang="en-US" sz="1200" b="0" i="0" baseline="0" dirty="0" smtClean="0"/>
              <a:t>task</a:t>
            </a:r>
            <a:r>
              <a:rPr lang="en-US" sz="1200" b="1" i="0" baseline="0" dirty="0" smtClean="0"/>
              <a:t> </a:t>
            </a:r>
            <a:r>
              <a:rPr lang="en-US" sz="1200" i="0" baseline="0" dirty="0" smtClean="0"/>
              <a:t>pane, s</a:t>
            </a:r>
            <a:r>
              <a:rPr lang="en-US" sz="1200" baseline="0" dirty="0" smtClean="0"/>
              <a:t>elect the rounded rectangle again. In the </a:t>
            </a:r>
            <a:r>
              <a:rPr lang="en-US" sz="1200" b="1" baseline="0" dirty="0" smtClean="0"/>
              <a:t>Advanced Animation</a:t>
            </a:r>
            <a:r>
              <a:rPr lang="en-US" sz="1200" baseline="0" dirty="0" smtClean="0"/>
              <a:t> group, click </a:t>
            </a:r>
            <a:r>
              <a:rPr lang="en-US" sz="1200" b="1" baseline="0" dirty="0" smtClean="0"/>
              <a:t>Add Animation</a:t>
            </a:r>
            <a:r>
              <a:rPr lang="en-US" sz="1200" baseline="0" dirty="0" smtClean="0"/>
              <a:t>, and under </a:t>
            </a:r>
            <a:r>
              <a:rPr lang="en-US" sz="1200" b="1" baseline="0" dirty="0" smtClean="0"/>
              <a:t>Motion</a:t>
            </a:r>
            <a:r>
              <a:rPr lang="en-US" sz="1200" baseline="0" dirty="0" smtClean="0"/>
              <a:t> </a:t>
            </a:r>
            <a:r>
              <a:rPr lang="en-US" sz="1200" b="1" baseline="0" dirty="0" smtClean="0"/>
              <a:t>Paths</a:t>
            </a:r>
            <a:r>
              <a:rPr lang="en-US" sz="1200" b="0" baseline="0" dirty="0" smtClean="0"/>
              <a:t>,</a:t>
            </a:r>
            <a:r>
              <a:rPr lang="en-US" sz="1200" baseline="0" dirty="0" smtClean="0"/>
              <a:t> click </a:t>
            </a:r>
            <a:r>
              <a:rPr lang="en-US" sz="1200" b="1" baseline="0" dirty="0" smtClean="0"/>
              <a:t>Lines</a:t>
            </a:r>
            <a:r>
              <a:rPr lang="en-US" sz="120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In the </a:t>
            </a:r>
            <a:r>
              <a:rPr lang="en-US" sz="1200" b="1" baseline="0" dirty="0" smtClean="0"/>
              <a:t>Animation</a:t>
            </a:r>
            <a:r>
              <a:rPr lang="en-US" sz="1200" baseline="0" dirty="0" smtClean="0"/>
              <a:t> group, click </a:t>
            </a:r>
            <a:r>
              <a:rPr lang="en-US" sz="1200" b="1" baseline="0" dirty="0" smtClean="0"/>
              <a:t>Effect Options </a:t>
            </a:r>
            <a:r>
              <a:rPr lang="en-US" sz="1200" baseline="0" dirty="0" smtClean="0"/>
              <a:t>and under </a:t>
            </a:r>
            <a:r>
              <a:rPr lang="en-US" sz="1200" b="1" baseline="0" dirty="0" smtClean="0"/>
              <a:t>Direction</a:t>
            </a:r>
            <a:r>
              <a:rPr lang="en-US" sz="1200" baseline="0" dirty="0" smtClean="0"/>
              <a:t>, click </a:t>
            </a:r>
            <a:r>
              <a:rPr lang="en-US" sz="1200" b="1" baseline="0" dirty="0" smtClean="0"/>
              <a:t>Right</a:t>
            </a:r>
            <a:r>
              <a:rPr lang="en-US" sz="1200" baseline="0" dirty="0" smtClean="0"/>
              <a:t>.</a:t>
            </a:r>
          </a:p>
          <a:p>
            <a:pPr marL="228600" indent="-228600">
              <a:buFont typeface="+mj-lt"/>
              <a:buAutoNum type="arabicPeriod"/>
            </a:pPr>
            <a:r>
              <a:rPr lang="en-US" sz="1200" baseline="0" dirty="0" smtClean="0"/>
              <a:t>In the </a:t>
            </a:r>
            <a:r>
              <a:rPr lang="en-US" sz="1200" b="1" baseline="0" dirty="0" smtClean="0"/>
              <a:t>Animation Pane</a:t>
            </a:r>
            <a:r>
              <a:rPr lang="en-US" sz="1200" baseline="0" dirty="0" smtClean="0"/>
              <a:t>, select the second animation effect (right motion path for the rounded rectangle).</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On the slide, point to the endpoint (red arrow) of the selected motion path until the cursor becomes a two-headed arrow. Press and hold SHIFT, and then drag the endpoint to the 0.00 vertical drawing guide.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On the slide, point to the starting point (green arrow) of the selected motion path until the cursor becomes a two-headed arrow. Press and hold SHIFT, and then drag the starting point to the 1.75 left vertical drawing guide.  </a:t>
            </a:r>
          </a:p>
          <a:p>
            <a:pPr marL="228600" indent="-228600">
              <a:buFont typeface="+mj-lt"/>
              <a:buAutoNum type="arabicPeriod"/>
            </a:pPr>
            <a:r>
              <a:rPr lang="en-US" sz="1200" i="0" baseline="0" dirty="0" smtClean="0"/>
              <a:t>In the </a:t>
            </a:r>
            <a:r>
              <a:rPr lang="en-US" sz="1200" b="1" i="0" baseline="0" dirty="0" smtClean="0"/>
              <a:t>Selection and Visibility </a:t>
            </a:r>
            <a:r>
              <a:rPr lang="en-US" sz="1200" b="0" i="0" baseline="0" dirty="0" smtClean="0"/>
              <a:t>task</a:t>
            </a:r>
            <a:r>
              <a:rPr lang="en-US" sz="1200" b="1" i="0" baseline="0" dirty="0" smtClean="0"/>
              <a:t> </a:t>
            </a:r>
            <a:r>
              <a:rPr lang="en-US" sz="1200" i="0" baseline="0" dirty="0" smtClean="0"/>
              <a:t>pane, s</a:t>
            </a:r>
            <a:r>
              <a:rPr lang="en-US" sz="1200" baseline="0" dirty="0" smtClean="0"/>
              <a:t>elect the rounded rectangle again. In the </a:t>
            </a:r>
            <a:r>
              <a:rPr lang="en-US" sz="1200" b="1" baseline="0" dirty="0" smtClean="0"/>
              <a:t>Advanced Animation</a:t>
            </a:r>
            <a:r>
              <a:rPr lang="en-US" sz="1200" baseline="0" dirty="0" smtClean="0"/>
              <a:t> group, click </a:t>
            </a:r>
            <a:r>
              <a:rPr lang="en-US" sz="1200" b="1" baseline="0" dirty="0" smtClean="0"/>
              <a:t>Add Animation</a:t>
            </a:r>
            <a:r>
              <a:rPr lang="en-US" sz="1200" baseline="0" dirty="0" smtClean="0"/>
              <a:t>, and under </a:t>
            </a:r>
            <a:r>
              <a:rPr lang="en-US" sz="1200" b="1" baseline="0" dirty="0" smtClean="0"/>
              <a:t>Motion</a:t>
            </a:r>
            <a:r>
              <a:rPr lang="en-US" sz="1200" baseline="0" dirty="0" smtClean="0"/>
              <a:t> </a:t>
            </a:r>
            <a:r>
              <a:rPr lang="en-US" sz="1200" b="1" baseline="0" dirty="0" smtClean="0"/>
              <a:t>Paths</a:t>
            </a:r>
            <a:r>
              <a:rPr lang="en-US" sz="1200" b="0" baseline="0" dirty="0" smtClean="0"/>
              <a:t>,</a:t>
            </a:r>
            <a:r>
              <a:rPr lang="en-US" sz="1200" baseline="0" dirty="0" smtClean="0"/>
              <a:t> click </a:t>
            </a:r>
            <a:r>
              <a:rPr lang="en-US" sz="1200" b="1" baseline="0" dirty="0" smtClean="0"/>
              <a:t>Lines</a:t>
            </a:r>
            <a:r>
              <a:rPr lang="en-US" sz="120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In the </a:t>
            </a:r>
            <a:r>
              <a:rPr lang="en-US" sz="1200" b="1" baseline="0" dirty="0" smtClean="0"/>
              <a:t>Animation</a:t>
            </a:r>
            <a:r>
              <a:rPr lang="en-US" sz="1200" baseline="0" dirty="0" smtClean="0"/>
              <a:t> group, click </a:t>
            </a:r>
            <a:r>
              <a:rPr lang="en-US" sz="1200" b="1" baseline="0" dirty="0" smtClean="0"/>
              <a:t>Effect Options </a:t>
            </a:r>
            <a:r>
              <a:rPr lang="en-US" sz="1200" baseline="0" dirty="0" smtClean="0"/>
              <a:t>and under </a:t>
            </a:r>
            <a:r>
              <a:rPr lang="en-US" sz="1200" b="1" baseline="0" dirty="0" smtClean="0"/>
              <a:t>Direction</a:t>
            </a:r>
            <a:r>
              <a:rPr lang="en-US" sz="1200" baseline="0" dirty="0" smtClean="0"/>
              <a:t>, click </a:t>
            </a:r>
            <a:r>
              <a:rPr lang="en-US" sz="1200" b="1" baseline="0" dirty="0" smtClean="0"/>
              <a:t>Right</a:t>
            </a:r>
            <a:r>
              <a:rPr lang="en-US" sz="1200" baseline="0" dirty="0" smtClean="0"/>
              <a:t>.</a:t>
            </a:r>
          </a:p>
          <a:p>
            <a:pPr marL="228600" indent="-228600">
              <a:buFont typeface="+mj-lt"/>
              <a:buAutoNum type="arabicPeriod"/>
            </a:pPr>
            <a:r>
              <a:rPr lang="en-US" sz="1200" baseline="0" dirty="0" smtClean="0"/>
              <a:t>In the </a:t>
            </a:r>
            <a:r>
              <a:rPr lang="en-US" sz="1200" b="1" baseline="0" dirty="0" smtClean="0"/>
              <a:t>Custom</a:t>
            </a:r>
            <a:r>
              <a:rPr lang="en-US" sz="1200" baseline="0" dirty="0" smtClean="0"/>
              <a:t> </a:t>
            </a:r>
            <a:r>
              <a:rPr lang="en-US" sz="1200" b="1" baseline="0" dirty="0" smtClean="0"/>
              <a:t>Animation</a:t>
            </a:r>
            <a:r>
              <a:rPr lang="en-US" sz="1200" baseline="0" dirty="0" smtClean="0"/>
              <a:t> task pane, select the third animation effect (right motion path for the rounded rectangle).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On the slide, point to the endpoint (red arrow) of the selected motion path until the cursor becomes a two-headed arrow. Press and hold SHIFT, and then drag the endpoint to the 1.75 right vertical drawing guide.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On the slide, point to the starting point (green arrow) of the selected motion path until the cursor becomes a two-headed arrow. Press and hold SHIFT, and then drag the starting point to the 0.00 vertical drawing guide. </a:t>
            </a:r>
          </a:p>
          <a:p>
            <a:pPr marL="228600" indent="-228600">
              <a:buFont typeface="+mj-lt"/>
              <a:buAutoNum type="arabicPeriod"/>
            </a:pPr>
            <a:r>
              <a:rPr lang="en-US" sz="1200" i="0" baseline="0" dirty="0" smtClean="0"/>
              <a:t>In the </a:t>
            </a:r>
            <a:r>
              <a:rPr lang="en-US" sz="1200" b="1" i="0" baseline="0" dirty="0" smtClean="0"/>
              <a:t>Selection and Visibility </a:t>
            </a:r>
            <a:r>
              <a:rPr lang="en-US" sz="1200" b="0" i="0" baseline="0" dirty="0" smtClean="0"/>
              <a:t>task</a:t>
            </a:r>
            <a:r>
              <a:rPr lang="en-US" sz="1200" b="1" i="0" baseline="0" dirty="0" smtClean="0"/>
              <a:t> </a:t>
            </a:r>
            <a:r>
              <a:rPr lang="en-US" sz="1200" i="0" baseline="0" dirty="0" smtClean="0"/>
              <a:t>pane, s</a:t>
            </a:r>
            <a:r>
              <a:rPr lang="en-US" sz="1200" baseline="0" dirty="0" smtClean="0"/>
              <a:t>elect the rounded rectangle again. In the </a:t>
            </a:r>
            <a:r>
              <a:rPr lang="en-US" sz="1200" b="1" baseline="0" dirty="0" smtClean="0"/>
              <a:t>Advanced Animation</a:t>
            </a:r>
            <a:r>
              <a:rPr lang="en-US" sz="1200" baseline="0" dirty="0" smtClean="0"/>
              <a:t> group, click </a:t>
            </a:r>
            <a:r>
              <a:rPr lang="en-US" sz="1200" b="1" baseline="0" dirty="0" smtClean="0"/>
              <a:t>Add Animation</a:t>
            </a:r>
            <a:r>
              <a:rPr lang="en-US" sz="1200" baseline="0" dirty="0" smtClean="0"/>
              <a:t>, and under </a:t>
            </a:r>
            <a:r>
              <a:rPr lang="en-US" sz="1200" b="1" baseline="0" dirty="0" smtClean="0"/>
              <a:t>Motion</a:t>
            </a:r>
            <a:r>
              <a:rPr lang="en-US" sz="1200" baseline="0" dirty="0" smtClean="0"/>
              <a:t> </a:t>
            </a:r>
            <a:r>
              <a:rPr lang="en-US" sz="1200" b="1" baseline="0" dirty="0" smtClean="0"/>
              <a:t>Paths</a:t>
            </a:r>
            <a:r>
              <a:rPr lang="en-US" sz="1200" b="0" baseline="0" dirty="0" smtClean="0"/>
              <a:t>,</a:t>
            </a:r>
            <a:r>
              <a:rPr lang="en-US" sz="1200" baseline="0" dirty="0" smtClean="0"/>
              <a:t> click </a:t>
            </a:r>
            <a:r>
              <a:rPr lang="en-US" sz="1200" b="1" baseline="0" dirty="0" smtClean="0"/>
              <a:t>Lines</a:t>
            </a:r>
            <a:r>
              <a:rPr lang="en-US" sz="120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In the </a:t>
            </a:r>
            <a:r>
              <a:rPr lang="en-US" sz="1200" b="1" baseline="0" dirty="0" smtClean="0"/>
              <a:t>Animation</a:t>
            </a:r>
            <a:r>
              <a:rPr lang="en-US" sz="1200" baseline="0" dirty="0" smtClean="0"/>
              <a:t> group, click </a:t>
            </a:r>
            <a:r>
              <a:rPr lang="en-US" sz="1200" b="1" baseline="0" dirty="0" smtClean="0"/>
              <a:t>Effect Options </a:t>
            </a:r>
            <a:r>
              <a:rPr lang="en-US" sz="1200" baseline="0" dirty="0" smtClean="0"/>
              <a:t>and under </a:t>
            </a:r>
            <a:r>
              <a:rPr lang="en-US" sz="1200" b="1" baseline="0" dirty="0" smtClean="0"/>
              <a:t>Direction</a:t>
            </a:r>
            <a:r>
              <a:rPr lang="en-US" sz="1200" baseline="0" dirty="0" smtClean="0"/>
              <a:t>, click </a:t>
            </a:r>
            <a:r>
              <a:rPr lang="en-US" sz="1200" b="1" baseline="0" dirty="0" smtClean="0"/>
              <a:t>Right</a:t>
            </a:r>
            <a:r>
              <a:rPr lang="en-US" sz="1200" baseline="0" dirty="0" smtClean="0"/>
              <a:t>.</a:t>
            </a:r>
          </a:p>
          <a:p>
            <a:pPr marL="228600" indent="-228600">
              <a:buFont typeface="+mj-lt"/>
              <a:buAutoNum type="arabicPeriod"/>
            </a:pPr>
            <a:r>
              <a:rPr lang="en-US" sz="1200" baseline="0" dirty="0" smtClean="0"/>
              <a:t>In the </a:t>
            </a:r>
            <a:r>
              <a:rPr lang="en-US" sz="1200" b="1" baseline="0" dirty="0" smtClean="0"/>
              <a:t>Custom</a:t>
            </a:r>
            <a:r>
              <a:rPr lang="en-US" sz="1200" baseline="0" dirty="0" smtClean="0"/>
              <a:t> </a:t>
            </a:r>
            <a:r>
              <a:rPr lang="en-US" sz="1200" b="1" baseline="0" dirty="0" smtClean="0"/>
              <a:t>Animation</a:t>
            </a:r>
            <a:r>
              <a:rPr lang="en-US" sz="1200" baseline="0" dirty="0" smtClean="0"/>
              <a:t> task pane, select the fourth animation effect (right motion path for the rounded rectangle).</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On the slide, point to the endpoint (red arrow) of the selected motion path until the cursor becomes a two-headed arrow. Press and hold SHIFT, and then drag the endpoint to the 3.50 right vertical drawing guide.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On the slide, point to the starting point (green arrow) of the selected motion path until the cursor becomes a two-headed arrow. Press and hold SHIFT, and then drag the starting point to the 1.75 right vertical drawing guide.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t>In the </a:t>
            </a:r>
            <a:r>
              <a:rPr lang="en-US" sz="1200" b="1" i="0" baseline="0" dirty="0" smtClean="0"/>
              <a:t>Animation Pane</a:t>
            </a:r>
            <a:r>
              <a:rPr lang="en-US" sz="1200" i="0" baseline="0" dirty="0" smtClean="0"/>
              <a:t>, press and hold down CTRL and select all four animation effects. On the </a:t>
            </a:r>
            <a:r>
              <a:rPr lang="en-US" sz="1200" b="1" i="0" baseline="0" dirty="0" smtClean="0"/>
              <a:t>Animations</a:t>
            </a:r>
            <a:r>
              <a:rPr lang="en-US" sz="1200" i="0" baseline="0" dirty="0" smtClean="0"/>
              <a:t> tab, in the </a:t>
            </a:r>
            <a:r>
              <a:rPr lang="en-US" sz="1200" b="1" i="0" baseline="0" dirty="0" smtClean="0"/>
              <a:t>Timing</a:t>
            </a:r>
            <a:r>
              <a:rPr lang="en-US" sz="1200" i="0" baseline="0" dirty="0" smtClean="0"/>
              <a:t> group,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smtClean="0"/>
              <a:t>In the </a:t>
            </a:r>
            <a:r>
              <a:rPr lang="en-US" sz="1200" b="1" i="0" baseline="0" dirty="0" smtClean="0"/>
              <a:t>Start</a:t>
            </a:r>
            <a:r>
              <a:rPr lang="en-US" sz="1200" i="0" baseline="0" dirty="0" smtClean="0"/>
              <a:t> list, select </a:t>
            </a:r>
            <a:r>
              <a:rPr lang="en-US" sz="1200" b="1" i="0" baseline="0" dirty="0" smtClean="0"/>
              <a:t>On Click</a:t>
            </a:r>
            <a:r>
              <a:rPr lang="en-US" sz="1200" i="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smtClean="0"/>
              <a:t>In the </a:t>
            </a:r>
            <a:r>
              <a:rPr lang="en-US" sz="1200" b="1" i="0" baseline="0" dirty="0" smtClean="0"/>
              <a:t>Duration</a:t>
            </a:r>
            <a:r>
              <a:rPr lang="en-US" sz="1200" i="0" baseline="0" dirty="0" smtClean="0"/>
              <a:t> list, enter </a:t>
            </a:r>
            <a:r>
              <a:rPr lang="en-US" sz="1200" b="1" i="0" baseline="0" dirty="0" smtClean="0"/>
              <a:t>01.00</a:t>
            </a:r>
            <a:r>
              <a:rPr lang="en-US" sz="1200" i="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t>On the </a:t>
            </a:r>
            <a:r>
              <a:rPr lang="en-US" sz="1200" b="1" i="0" baseline="0" dirty="0" smtClean="0"/>
              <a:t>View</a:t>
            </a:r>
            <a:r>
              <a:rPr lang="en-US" sz="1200" i="0" baseline="0" dirty="0" smtClean="0"/>
              <a:t> tab, in the </a:t>
            </a:r>
            <a:r>
              <a:rPr lang="en-US" sz="1200" b="1" i="0" baseline="0" dirty="0" smtClean="0"/>
              <a:t>Show</a:t>
            </a:r>
            <a:r>
              <a:rPr lang="en-US" sz="1200" i="0" baseline="0" dirty="0" smtClean="0"/>
              <a:t> group, clear </a:t>
            </a:r>
            <a:r>
              <a:rPr lang="en-US" sz="1200" b="1" i="0" baseline="0" dirty="0" smtClean="0"/>
              <a:t>Ruler</a:t>
            </a:r>
            <a:r>
              <a:rPr lang="en-US" sz="1200" b="0" i="0" baseline="0" dirty="0" smtClean="0"/>
              <a:t> and clear </a:t>
            </a:r>
            <a:r>
              <a:rPr lang="en-US" sz="1200" b="1" i="0" baseline="0" dirty="0" smtClean="0"/>
              <a:t>Guides</a:t>
            </a:r>
            <a:r>
              <a:rPr lang="en-US" sz="1200" b="0" i="0" baseline="0" dirty="0" smtClean="0"/>
              <a:t>.</a:t>
            </a:r>
            <a:endParaRPr lang="en-US" sz="1200" i="0" baseline="0" dirty="0" smtClean="0"/>
          </a:p>
          <a:p>
            <a:endParaRPr lang="en-US" sz="1200" baseline="0" dirty="0" smtClean="0"/>
          </a:p>
          <a:p>
            <a:endParaRPr lang="en-US" sz="1200" baseline="0" dirty="0" smtClean="0"/>
          </a:p>
          <a:p>
            <a:r>
              <a:rPr lang="en-US" sz="1200" b="0" baseline="0" dirty="0" smtClean="0">
                <a:latin typeface="+mn-lt"/>
              </a:rPr>
              <a:t>To reproduce the background effects on this slide, do the following:</a:t>
            </a:r>
          </a:p>
          <a:p>
            <a:pPr marL="228600" lvl="0" indent="-228600">
              <a:buFont typeface="+mj-lt"/>
              <a:buAutoNum type="arabicPeriod"/>
            </a:pPr>
            <a:r>
              <a:rPr lang="en-US" sz="1200" kern="1200" dirty="0" smtClean="0">
                <a:solidFill>
                  <a:schemeClr val="tx1"/>
                </a:solidFill>
                <a:latin typeface="+mn-lt"/>
                <a:ea typeface="+mn-ea"/>
                <a:cs typeface="+mn-cs"/>
              </a:rPr>
              <a:t>Right-click the slide background area, and then click </a:t>
            </a:r>
            <a:r>
              <a:rPr lang="en-US" sz="1200" b="1" kern="1200" dirty="0" smtClean="0">
                <a:solidFill>
                  <a:schemeClr val="tx1"/>
                </a:solidFill>
                <a:latin typeface="+mn-lt"/>
                <a:ea typeface="+mn-ea"/>
                <a:cs typeface="+mn-cs"/>
              </a:rPr>
              <a:t>Format Background</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Format Background </a:t>
            </a:r>
            <a:r>
              <a:rPr lang="en-US" sz="1200" kern="1200" dirty="0" smtClean="0">
                <a:solidFill>
                  <a:schemeClr val="tx1"/>
                </a:solidFill>
                <a:latin typeface="+mn-lt"/>
                <a:ea typeface="+mn-ea"/>
                <a:cs typeface="+mn-cs"/>
              </a:rPr>
              <a:t>dialog box, click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left pane, select </a:t>
            </a:r>
            <a:r>
              <a:rPr lang="en-US" sz="1200" b="1" kern="1200" dirty="0" smtClean="0">
                <a:solidFill>
                  <a:schemeClr val="tx1"/>
                </a:solidFill>
                <a:latin typeface="+mn-lt"/>
                <a:ea typeface="+mn-ea"/>
                <a:cs typeface="+mn-cs"/>
              </a:rPr>
              <a:t>Gradient fill</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pane,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Linear</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Direction</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Linear Up </a:t>
            </a:r>
            <a:r>
              <a:rPr lang="en-US" sz="1200" kern="1200" dirty="0" smtClean="0">
                <a:solidFill>
                  <a:schemeClr val="tx1"/>
                </a:solidFill>
                <a:latin typeface="+mn-lt"/>
                <a:ea typeface="+mn-ea"/>
                <a:cs typeface="+mn-cs"/>
              </a:rPr>
              <a:t>(second</a:t>
            </a:r>
            <a:r>
              <a:rPr lang="en-US" sz="1200" kern="1200" baseline="0" dirty="0" smtClean="0">
                <a:solidFill>
                  <a:schemeClr val="tx1"/>
                </a:solidFill>
                <a:latin typeface="+mn-lt"/>
                <a:ea typeface="+mn-ea"/>
                <a:cs typeface="+mn-cs"/>
              </a:rPr>
              <a:t> row, </a:t>
            </a:r>
            <a:r>
              <a:rPr lang="en-US" sz="1200" kern="1200" dirty="0" smtClean="0">
                <a:solidFill>
                  <a:schemeClr val="tx1"/>
                </a:solidFill>
                <a:latin typeface="+mn-lt"/>
                <a:ea typeface="+mn-ea"/>
                <a:cs typeface="+mn-cs"/>
              </a:rPr>
              <a:t>second option from the left).</a:t>
            </a:r>
          </a:p>
          <a:p>
            <a:pPr marL="228600" lvl="0" indent="-228600">
              <a:buFont typeface="+mj-lt"/>
              <a:buAutoNum type="arabicPeriod"/>
            </a:pPr>
            <a:r>
              <a:rPr lang="en-US" sz="1200" kern="1200" dirty="0" smtClean="0">
                <a:solidFill>
                  <a:schemeClr val="tx1"/>
                </a:solidFill>
                <a:effectLst/>
                <a:latin typeface="+mn-lt"/>
                <a:ea typeface="+mn-ea"/>
                <a:cs typeface="+mn-cs"/>
              </a:rPr>
              <a:t>Under </a:t>
            </a:r>
            <a:r>
              <a:rPr lang="en-US" sz="1200" b="1" kern="1200" dirty="0" smtClean="0">
                <a:solidFill>
                  <a:schemeClr val="tx1"/>
                </a:solidFill>
                <a:effectLst/>
                <a:latin typeface="+mn-lt"/>
                <a:ea typeface="+mn-ea"/>
                <a:cs typeface="+mn-cs"/>
              </a:rPr>
              <a:t>Gradient stops</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or </a:t>
            </a:r>
            <a:r>
              <a:rPr lang="en-US" sz="1200" b="1" kern="1200" dirty="0" smtClean="0">
                <a:solidFill>
                  <a:schemeClr val="tx1"/>
                </a:solidFill>
                <a:effectLst/>
                <a:latin typeface="+mn-lt"/>
                <a:ea typeface="+mn-ea"/>
                <a:cs typeface="+mn-cs"/>
              </a:rPr>
              <a:t>Remove</a:t>
            </a:r>
            <a:r>
              <a:rPr lang="en-US" sz="1200" kern="1200" dirty="0" smtClean="0">
                <a:solidFill>
                  <a:schemeClr val="tx1"/>
                </a:solidFill>
                <a:effectLst/>
                <a:latin typeface="+mn-lt"/>
                <a:ea typeface="+mn-ea"/>
                <a:cs typeface="+mn-cs"/>
              </a:rPr>
              <a:t> until two stops appear on the slider, and customize the gradient stops as follows:</a:t>
            </a:r>
            <a:endParaRPr lang="en-US" dirty="0" smtClean="0">
              <a:effectLst/>
            </a:endParaRPr>
          </a:p>
          <a:p>
            <a:pPr marL="628650" lvl="1" indent="-171450">
              <a:buFont typeface="Arial" pitchFamily="34" charset="0"/>
              <a:buChar char="•"/>
            </a:pPr>
            <a:r>
              <a:rPr lang="en-US" sz="1200" kern="1200" dirty="0" smtClean="0">
                <a:solidFill>
                  <a:schemeClr val="tx1"/>
                </a:solidFill>
                <a:effectLst/>
                <a:latin typeface="+mn-lt"/>
                <a:ea typeface="+mn-ea"/>
                <a:cs typeface="+mn-cs"/>
              </a:rPr>
              <a:t>Select </a:t>
            </a:r>
            <a:r>
              <a:rPr lang="en-US" sz="1200" b="1" kern="1200" dirty="0" smtClean="0">
                <a:solidFill>
                  <a:schemeClr val="tx1"/>
                </a:solidFill>
                <a:effectLst/>
                <a:latin typeface="+mn-lt"/>
                <a:ea typeface="+mn-ea"/>
                <a:cs typeface="+mn-cs"/>
              </a:rPr>
              <a:t>Stop 1 </a:t>
            </a:r>
            <a:r>
              <a:rPr lang="en-US" sz="1200" kern="1200" dirty="0" smtClean="0">
                <a:solidFill>
                  <a:schemeClr val="tx1"/>
                </a:solidFill>
                <a:effectLst/>
                <a:latin typeface="+mn-lt"/>
                <a:ea typeface="+mn-ea"/>
                <a:cs typeface="+mn-cs"/>
              </a:rPr>
              <a:t>on the slider, and then do the following:</a:t>
            </a:r>
          </a:p>
          <a:p>
            <a:pPr marL="1085850" lvl="2"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Position </a:t>
            </a:r>
            <a:r>
              <a:rPr lang="en-US" sz="1200" kern="1200" dirty="0" smtClean="0">
                <a:solidFill>
                  <a:schemeClr val="tx1"/>
                </a:solidFill>
                <a:effectLst/>
                <a:latin typeface="+mn-lt"/>
                <a:ea typeface="+mn-ea"/>
                <a:cs typeface="+mn-cs"/>
              </a:rPr>
              <a:t>box, enter </a:t>
            </a:r>
            <a:r>
              <a:rPr lang="en-US" sz="1200" b="1" kern="1200" dirty="0" smtClean="0">
                <a:solidFill>
                  <a:schemeClr val="tx1"/>
                </a:solidFill>
                <a:effectLst/>
                <a:latin typeface="+mn-lt"/>
                <a:ea typeface="+mn-ea"/>
                <a:cs typeface="+mn-cs"/>
              </a:rPr>
              <a:t>65%</a:t>
            </a:r>
            <a:r>
              <a:rPr lang="en-US" sz="1200" kern="1200" dirty="0" smtClean="0">
                <a:solidFill>
                  <a:schemeClr val="tx1"/>
                </a:solidFill>
                <a:effectLst/>
                <a:latin typeface="+mn-lt"/>
                <a:ea typeface="+mn-ea"/>
                <a:cs typeface="+mn-cs"/>
              </a:rPr>
              <a:t>.</a:t>
            </a:r>
          </a:p>
          <a:p>
            <a:pPr marL="1085850" lvl="2" indent="-171450">
              <a:buFont typeface="Arial" pitchFamily="34" charset="0"/>
              <a:buChar char="•"/>
            </a:pPr>
            <a:r>
              <a:rPr lang="en-US" sz="1200" kern="1200" dirty="0" smtClean="0">
                <a:solidFill>
                  <a:schemeClr val="tx1"/>
                </a:solidFill>
                <a:effectLst/>
                <a:latin typeface="+mn-lt"/>
                <a:ea typeface="+mn-ea"/>
                <a:cs typeface="+mn-cs"/>
              </a:rPr>
              <a:t>Click the button next to </a:t>
            </a:r>
            <a:r>
              <a:rPr lang="en-US" sz="1200" b="1" kern="1200" dirty="0" smtClean="0">
                <a:solidFill>
                  <a:schemeClr val="tx1"/>
                </a:solidFill>
                <a:effectLst/>
                <a:latin typeface="+mn-lt"/>
                <a:ea typeface="+mn-ea"/>
                <a:cs typeface="+mn-cs"/>
              </a:rPr>
              <a:t>Color</a:t>
            </a:r>
            <a:r>
              <a:rPr lang="en-US" sz="1200" kern="1200" dirty="0" smtClean="0">
                <a:solidFill>
                  <a:schemeClr val="tx1"/>
                </a:solidFill>
                <a:effectLst/>
                <a:latin typeface="+mn-lt"/>
                <a:ea typeface="+mn-ea"/>
                <a:cs typeface="+mn-cs"/>
              </a:rPr>
              <a:t>, and under </a:t>
            </a:r>
            <a:r>
              <a:rPr lang="en-US" sz="1200" b="1" kern="1200" dirty="0" smtClean="0">
                <a:solidFill>
                  <a:schemeClr val="tx1"/>
                </a:solidFill>
                <a:effectLst/>
                <a:latin typeface="+mn-lt"/>
                <a:ea typeface="+mn-ea"/>
                <a:cs typeface="+mn-cs"/>
              </a:rPr>
              <a:t>Theme Colors</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White, Background 1</a:t>
            </a:r>
            <a:r>
              <a:rPr lang="en-US" sz="1200" kern="1200" dirty="0" smtClean="0">
                <a:solidFill>
                  <a:schemeClr val="tx1"/>
                </a:solidFill>
                <a:effectLst/>
                <a:latin typeface="+mn-lt"/>
                <a:ea typeface="+mn-ea"/>
                <a:cs typeface="+mn-cs"/>
              </a:rPr>
              <a:t> (first row, first option from the left).</a:t>
            </a:r>
          </a:p>
          <a:p>
            <a:pPr marL="628650" lvl="1" indent="-171450">
              <a:buFont typeface="Arial" pitchFamily="34" charset="0"/>
              <a:buChar char="•"/>
            </a:pPr>
            <a:r>
              <a:rPr lang="en-US" sz="1200" kern="1200" dirty="0" smtClean="0">
                <a:solidFill>
                  <a:schemeClr val="tx1"/>
                </a:solidFill>
                <a:effectLst/>
                <a:latin typeface="+mn-lt"/>
                <a:ea typeface="+mn-ea"/>
                <a:cs typeface="+mn-cs"/>
              </a:rPr>
              <a:t>Select </a:t>
            </a:r>
            <a:r>
              <a:rPr lang="en-US" sz="1200" b="1" kern="1200" dirty="0" smtClean="0">
                <a:solidFill>
                  <a:schemeClr val="tx1"/>
                </a:solidFill>
                <a:effectLst/>
                <a:latin typeface="+mn-lt"/>
                <a:ea typeface="+mn-ea"/>
                <a:cs typeface="+mn-cs"/>
              </a:rPr>
              <a:t>Stop 2 </a:t>
            </a:r>
            <a:r>
              <a:rPr lang="en-US" sz="1200" kern="1200" dirty="0" smtClean="0">
                <a:solidFill>
                  <a:schemeClr val="tx1"/>
                </a:solidFill>
                <a:effectLst/>
                <a:latin typeface="+mn-lt"/>
                <a:ea typeface="+mn-ea"/>
                <a:cs typeface="+mn-cs"/>
              </a:rPr>
              <a:t>on the slider, and then do the following:</a:t>
            </a:r>
          </a:p>
          <a:p>
            <a:pPr marL="1085850" lvl="2"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Position </a:t>
            </a:r>
            <a:r>
              <a:rPr lang="en-US" sz="1200" kern="1200" dirty="0" smtClean="0">
                <a:solidFill>
                  <a:schemeClr val="tx1"/>
                </a:solidFill>
                <a:effectLst/>
                <a:latin typeface="+mn-lt"/>
                <a:ea typeface="+mn-ea"/>
                <a:cs typeface="+mn-cs"/>
              </a:rPr>
              <a:t>box, enter </a:t>
            </a:r>
            <a:r>
              <a:rPr lang="en-US" sz="1200" b="1" kern="1200" dirty="0" smtClean="0">
                <a:solidFill>
                  <a:schemeClr val="tx1"/>
                </a:solidFill>
                <a:effectLst/>
                <a:latin typeface="+mn-lt"/>
                <a:ea typeface="+mn-ea"/>
                <a:cs typeface="+mn-cs"/>
              </a:rPr>
              <a:t>100%</a:t>
            </a:r>
            <a:r>
              <a:rPr lang="en-US" sz="1200" kern="1200" dirty="0" smtClean="0">
                <a:solidFill>
                  <a:schemeClr val="tx1"/>
                </a:solidFill>
                <a:effectLst/>
                <a:latin typeface="+mn-lt"/>
                <a:ea typeface="+mn-ea"/>
                <a:cs typeface="+mn-cs"/>
              </a:rPr>
              <a:t>.</a:t>
            </a:r>
          </a:p>
          <a:p>
            <a:pPr marL="1085850" lvl="2" indent="-171450">
              <a:buFont typeface="Arial" pitchFamily="34" charset="0"/>
              <a:buChar char="•"/>
            </a:pPr>
            <a:r>
              <a:rPr lang="en-US" sz="1200" kern="1200" dirty="0" smtClean="0">
                <a:solidFill>
                  <a:schemeClr val="tx1"/>
                </a:solidFill>
                <a:effectLst/>
                <a:latin typeface="+mn-lt"/>
                <a:ea typeface="+mn-ea"/>
                <a:cs typeface="+mn-cs"/>
              </a:rPr>
              <a:t>Click the button next to Color, and under </a:t>
            </a:r>
            <a:r>
              <a:rPr lang="en-US" sz="1200" b="1" kern="1200" dirty="0" smtClean="0">
                <a:solidFill>
                  <a:schemeClr val="tx1"/>
                </a:solidFill>
                <a:effectLst/>
                <a:latin typeface="+mn-lt"/>
                <a:ea typeface="+mn-ea"/>
                <a:cs typeface="+mn-cs"/>
              </a:rPr>
              <a:t>Theme Colors</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Blue, Accent 1, Lighter 60%</a:t>
            </a:r>
            <a:r>
              <a:rPr lang="en-US" sz="1200" kern="1200" dirty="0" smtClean="0">
                <a:solidFill>
                  <a:schemeClr val="tx1"/>
                </a:solidFill>
                <a:effectLst/>
                <a:latin typeface="+mn-lt"/>
                <a:ea typeface="+mn-ea"/>
                <a:cs typeface="+mn-cs"/>
              </a:rPr>
              <a:t> (third row, fifth option from the left).</a:t>
            </a:r>
          </a:p>
          <a:p>
            <a:endParaRPr lang="en-US" sz="1200" b="0" baseline="0" dirty="0" smtClean="0"/>
          </a:p>
        </p:txBody>
      </p:sp>
      <p:sp>
        <p:nvSpPr>
          <p:cNvPr id="6" name="Slide Image Placeholder 5"/>
          <p:cNvSpPr>
            <a:spLocks noGrp="1" noRot="1" noChangeAspect="1"/>
          </p:cNvSpPr>
          <p:nvPr>
            <p:ph type="sldImg"/>
          </p:nvPr>
        </p:nvSpPr>
        <p:spPr>
          <a:xfrm>
            <a:off x="533400" y="460375"/>
            <a:ext cx="3144838" cy="2359025"/>
          </a:xfr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r>
              <a:rPr lang="en-US" sz="1400" b="1" i="0" dirty="0" smtClean="0"/>
              <a:t>Animated</a:t>
            </a:r>
            <a:r>
              <a:rPr lang="en-US" sz="1400" b="1" i="0" baseline="0" dirty="0" smtClean="0"/>
              <a:t> tab slides over five headers</a:t>
            </a:r>
            <a:endParaRPr lang="en-US" sz="1400" b="1" i="0" dirty="0" smtClean="0"/>
          </a:p>
          <a:p>
            <a:r>
              <a:rPr lang="en-US" sz="1400" dirty="0" smtClean="0"/>
              <a:t>(Intermediate)</a:t>
            </a:r>
          </a:p>
          <a:p>
            <a:endParaRPr lang="en-US" sz="1200" dirty="0" smtClean="0"/>
          </a:p>
          <a:p>
            <a:endParaRPr lang="en-US" sz="1200" dirty="0" smtClean="0"/>
          </a:p>
          <a:p>
            <a:r>
              <a:rPr lang="en-US" sz="1200" b="1" dirty="0" smtClean="0"/>
              <a:t>Tip: </a:t>
            </a:r>
            <a:r>
              <a:rPr lang="en-US" sz="1200" baseline="0" dirty="0" smtClean="0"/>
              <a:t>Y</a:t>
            </a:r>
            <a:r>
              <a:rPr lang="en-US" sz="1200" b="0" baseline="0" dirty="0" smtClean="0"/>
              <a:t>ou will need to use drawing guides to position the shapes and text on the slide. </a:t>
            </a:r>
          </a:p>
          <a:p>
            <a:endParaRPr lang="en-US" sz="1200" b="0" baseline="0" dirty="0" smtClean="0"/>
          </a:p>
          <a:p>
            <a:endParaRPr lang="en-US" sz="1200" dirty="0" smtClean="0"/>
          </a:p>
          <a:p>
            <a:r>
              <a:rPr lang="en-US" sz="1200" dirty="0" smtClean="0"/>
              <a:t>To display and set the drawing guides, do the following:</a:t>
            </a:r>
            <a:endParaRPr lang="en-US" sz="1200" b="0" dirty="0" smtClean="0">
              <a:solidFill>
                <a:schemeClr val="accent6"/>
              </a:solidFill>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smtClean="0"/>
              <a:t>On the </a:t>
            </a:r>
            <a:r>
              <a:rPr lang="en-US" sz="1200" b="1" dirty="0" smtClean="0"/>
              <a:t>Home</a:t>
            </a:r>
            <a:r>
              <a:rPr lang="en-US" sz="1200" dirty="0" smtClean="0"/>
              <a:t> tab, in the </a:t>
            </a:r>
            <a:r>
              <a:rPr lang="en-US" sz="1200" b="1" dirty="0" smtClean="0"/>
              <a:t>Slides</a:t>
            </a:r>
            <a:r>
              <a:rPr lang="en-US" sz="1200" dirty="0" smtClean="0"/>
              <a:t> group, click </a:t>
            </a:r>
            <a:r>
              <a:rPr lang="en-US" sz="1200" b="1" dirty="0" smtClean="0"/>
              <a:t>Layout</a:t>
            </a:r>
            <a:r>
              <a:rPr lang="en-US" sz="1200" dirty="0" smtClean="0"/>
              <a:t>, and then click </a:t>
            </a:r>
            <a:r>
              <a:rPr lang="en-US" sz="1200" b="1" dirty="0" smtClean="0"/>
              <a:t>Blank</a:t>
            </a:r>
            <a:r>
              <a:rPr lang="en-US" sz="120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R</a:t>
            </a:r>
            <a:r>
              <a:rPr lang="en-US" sz="1200" b="0" dirty="0" smtClean="0">
                <a:solidFill>
                  <a:schemeClr val="accent6"/>
                </a:solidFill>
              </a:rPr>
              <a:t>ight-click the slide background area, </a:t>
            </a:r>
            <a:r>
              <a:rPr lang="en-US" sz="1200" b="0" baseline="0" dirty="0" smtClean="0">
                <a:solidFill>
                  <a:schemeClr val="accent6"/>
                </a:solidFill>
              </a:rPr>
              <a:t>and then </a:t>
            </a:r>
            <a:r>
              <a:rPr lang="en-US" sz="1200" b="0" dirty="0" smtClean="0">
                <a:solidFill>
                  <a:schemeClr val="accent6"/>
                </a:solidFill>
              </a:rPr>
              <a:t>click </a:t>
            </a:r>
            <a:r>
              <a:rPr lang="en-US" sz="1200" b="1" dirty="0" smtClean="0">
                <a:solidFill>
                  <a:schemeClr val="accent6"/>
                </a:solidFill>
              </a:rPr>
              <a:t>Grid and Guides</a:t>
            </a:r>
            <a:r>
              <a:rPr lang="en-US" sz="1200" b="0" dirty="0" smtClean="0">
                <a:solidFill>
                  <a:schemeClr val="accent6"/>
                </a:solidFill>
              </a:rPr>
              <a:t>.</a:t>
            </a:r>
            <a:r>
              <a:rPr lang="en-US" sz="1200" b="1" baseline="0" dirty="0" smtClean="0">
                <a:solidFill>
                  <a:schemeClr val="accent6"/>
                </a:solidFill>
              </a:rPr>
              <a:t> </a:t>
            </a:r>
            <a:r>
              <a:rPr lang="en-US" sz="1200" b="0" dirty="0" smtClean="0">
                <a:solidFill>
                  <a:schemeClr val="accent6"/>
                </a:solidFill>
              </a:rPr>
              <a:t>In the </a:t>
            </a:r>
            <a:r>
              <a:rPr lang="en-US" sz="1200" b="1" dirty="0" smtClean="0">
                <a:solidFill>
                  <a:schemeClr val="accent6"/>
                </a:solidFill>
              </a:rPr>
              <a:t>Grid and Guides </a:t>
            </a:r>
            <a:r>
              <a:rPr lang="en-US" sz="1200" b="0" dirty="0" smtClean="0">
                <a:solidFill>
                  <a:schemeClr val="accent6"/>
                </a:solidFill>
              </a:rPr>
              <a:t>dialog box, under</a:t>
            </a:r>
            <a:r>
              <a:rPr lang="en-US" sz="1200" b="0" baseline="0" dirty="0" smtClean="0">
                <a:solidFill>
                  <a:schemeClr val="accent6"/>
                </a:solidFill>
              </a:rPr>
              <a:t> </a:t>
            </a:r>
            <a:r>
              <a:rPr lang="en-US" sz="1200" b="1" dirty="0" smtClean="0">
                <a:solidFill>
                  <a:schemeClr val="accent6"/>
                </a:solidFill>
              </a:rPr>
              <a:t>Guide</a:t>
            </a:r>
            <a:r>
              <a:rPr lang="en-US" sz="1200" b="0" dirty="0" smtClean="0">
                <a:solidFill>
                  <a:schemeClr val="accent6"/>
                </a:solidFill>
              </a:rPr>
              <a:t> </a:t>
            </a:r>
            <a:r>
              <a:rPr lang="en-US" sz="1200" b="1" dirty="0" smtClean="0">
                <a:solidFill>
                  <a:schemeClr val="accent6"/>
                </a:solidFill>
              </a:rPr>
              <a:t>settings</a:t>
            </a:r>
            <a:r>
              <a:rPr lang="en-US" sz="1200" b="0" dirty="0" smtClean="0">
                <a:solidFill>
                  <a:schemeClr val="accent6"/>
                </a:solidFill>
              </a:rPr>
              <a:t>, select </a:t>
            </a:r>
            <a:r>
              <a:rPr lang="en-US" sz="1200" b="1" dirty="0" smtClean="0">
                <a:solidFill>
                  <a:schemeClr val="accent6"/>
                </a:solidFill>
              </a:rPr>
              <a:t>Display drawing guides on screen</a:t>
            </a:r>
            <a:r>
              <a:rPr lang="en-US" sz="1200" b="0" dirty="0" smtClean="0">
                <a:solidFill>
                  <a:schemeClr val="accent6"/>
                </a:solidFill>
              </a:rPr>
              <a:t>. </a:t>
            </a:r>
            <a:r>
              <a:rPr lang="en-US" sz="1200" b="0" baseline="0" dirty="0" smtClean="0"/>
              <a:t>(</a:t>
            </a:r>
            <a:r>
              <a:rPr lang="en-US" sz="1200" b="0" dirty="0" smtClean="0"/>
              <a:t>Note: </a:t>
            </a:r>
            <a:r>
              <a:rPr lang="en-US" sz="1200" dirty="0" smtClean="0"/>
              <a:t>One horizontal and one vertical guide will display on</a:t>
            </a:r>
            <a:r>
              <a:rPr lang="en-US" sz="1200" baseline="0" dirty="0" smtClean="0"/>
              <a:t> the slide </a:t>
            </a:r>
            <a:r>
              <a:rPr lang="en-US" sz="1200" dirty="0" smtClean="0"/>
              <a:t>at 0.00, the default</a:t>
            </a:r>
            <a:r>
              <a:rPr lang="en-US" sz="1200" baseline="0" dirty="0" smtClean="0"/>
              <a:t> position</a:t>
            </a:r>
            <a:r>
              <a:rPr lang="en-US" sz="1200" dirty="0" smtClean="0"/>
              <a:t>. As</a:t>
            </a:r>
            <a:r>
              <a:rPr lang="en-US" sz="1200" baseline="0" dirty="0" smtClean="0"/>
              <a:t> you drag the guides, the cursor will display the new position.</a:t>
            </a:r>
            <a:r>
              <a:rPr lang="en-US" sz="120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smtClean="0"/>
              <a:t>On</a:t>
            </a:r>
            <a:r>
              <a:rPr lang="en-US" sz="1200" baseline="0" dirty="0" smtClean="0"/>
              <a:t> the slide, d</a:t>
            </a:r>
            <a:r>
              <a:rPr lang="en-US" sz="1200" dirty="0" smtClean="0"/>
              <a:t>o the following:</a:t>
            </a:r>
            <a:endParaRPr lang="en-US" sz="1200" b="0" dirty="0" smtClean="0">
              <a:solidFill>
                <a:schemeClr val="accent6"/>
              </a:solidFill>
            </a:endParaRPr>
          </a:p>
          <a:p>
            <a:pPr marL="685800" lvl="2" indent="-228600">
              <a:buFont typeface="Arial" pitchFamily="34" charset="0"/>
              <a:buChar char="•"/>
            </a:pPr>
            <a:r>
              <a:rPr lang="en-US" sz="1200" dirty="0" smtClean="0"/>
              <a:t>Press and hold CTRL, select the vertical </a:t>
            </a:r>
            <a:r>
              <a:rPr lang="en-US" sz="1200" baseline="0" dirty="0" smtClean="0"/>
              <a:t>guide, and then </a:t>
            </a:r>
            <a:r>
              <a:rPr lang="en-US" sz="1200" dirty="0" smtClean="0"/>
              <a:t>drag it left to</a:t>
            </a:r>
            <a:r>
              <a:rPr lang="en-US" sz="1200" baseline="0" dirty="0" smtClean="0"/>
              <a:t> the</a:t>
            </a:r>
            <a:r>
              <a:rPr lang="en-US" sz="1200" dirty="0" smtClean="0"/>
              <a:t> 3.50 position.</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Press and hold CTRL, select the vertical </a:t>
            </a:r>
            <a:r>
              <a:rPr lang="en-US" sz="1200" baseline="0" dirty="0" smtClean="0"/>
              <a:t>guide, and then </a:t>
            </a:r>
            <a:r>
              <a:rPr lang="en-US" sz="1200" dirty="0" smtClean="0"/>
              <a:t>drag it left to</a:t>
            </a:r>
            <a:r>
              <a:rPr lang="en-US" sz="1200" baseline="0" dirty="0" smtClean="0"/>
              <a:t> the 1</a:t>
            </a:r>
            <a:r>
              <a:rPr lang="en-US" sz="1200" dirty="0" smtClean="0"/>
              <a:t>.75 position.</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Press and hold CTRL, select the vertical </a:t>
            </a:r>
            <a:r>
              <a:rPr lang="en-US" sz="1200" baseline="0" dirty="0" smtClean="0"/>
              <a:t>guide, and then </a:t>
            </a:r>
            <a:r>
              <a:rPr lang="en-US" sz="1200" dirty="0" smtClean="0"/>
              <a:t>drag it right to</a:t>
            </a:r>
            <a:r>
              <a:rPr lang="en-US" sz="1200" baseline="0" dirty="0" smtClean="0"/>
              <a:t> the</a:t>
            </a:r>
            <a:r>
              <a:rPr lang="en-US" sz="1200" dirty="0" smtClean="0"/>
              <a:t> 1.75 position.</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Press and hold CTRL, select the vertical </a:t>
            </a:r>
            <a:r>
              <a:rPr lang="en-US" sz="1200" baseline="0" dirty="0" smtClean="0"/>
              <a:t>guide, and then </a:t>
            </a:r>
            <a:r>
              <a:rPr lang="en-US" sz="1200" dirty="0" smtClean="0"/>
              <a:t>drag it right to</a:t>
            </a:r>
            <a:r>
              <a:rPr lang="en-US" sz="1200" baseline="0" dirty="0" smtClean="0"/>
              <a:t> the</a:t>
            </a:r>
            <a:r>
              <a:rPr lang="en-US" sz="1200" dirty="0" smtClean="0"/>
              <a:t> 3.50 position.</a:t>
            </a:r>
          </a:p>
          <a:p>
            <a:pPr marL="228600" indent="-228600">
              <a:buFont typeface="+mj-lt"/>
              <a:buAutoNum type="arabicPeriod"/>
            </a:pPr>
            <a:endParaRPr lang="en-US" sz="1200" baseline="0" dirty="0" smtClean="0"/>
          </a:p>
          <a:p>
            <a:pPr marL="228600" indent="-228600">
              <a:buFont typeface="+mj-lt"/>
              <a:buAutoNum type="arabicPeriod"/>
            </a:pPr>
            <a:endParaRPr lang="en-US" sz="1200" baseline="0" dirty="0" smtClean="0"/>
          </a:p>
          <a:p>
            <a:pPr marL="228600" indent="-228600">
              <a:buFont typeface="+mj-lt"/>
              <a:buNone/>
            </a:pPr>
            <a:r>
              <a:rPr lang="en-US" sz="1200" baseline="0" dirty="0" smtClean="0"/>
              <a:t>To reproduce the long, thin rectangle on this slide, do the following:</a:t>
            </a:r>
          </a:p>
          <a:p>
            <a:pPr marL="228600" indent="-228600">
              <a:buFont typeface="+mj-lt"/>
              <a:buAutoNum type="arabicPeriod"/>
            </a:pPr>
            <a:r>
              <a:rPr lang="en-US" sz="1200" baseline="0" dirty="0" smtClean="0"/>
              <a:t>On the </a:t>
            </a:r>
            <a:r>
              <a:rPr lang="en-US" sz="1200" b="1" baseline="0" dirty="0" smtClean="0"/>
              <a:t>Home</a:t>
            </a:r>
            <a:r>
              <a:rPr lang="en-US" sz="1200" baseline="0" dirty="0" smtClean="0"/>
              <a:t> tab, in the </a:t>
            </a:r>
            <a:r>
              <a:rPr lang="en-US" sz="1200" b="1" baseline="0" dirty="0" smtClean="0"/>
              <a:t>Drawing</a:t>
            </a:r>
            <a:r>
              <a:rPr lang="en-US" sz="1200" baseline="0" dirty="0" smtClean="0"/>
              <a:t> group, click </a:t>
            </a:r>
            <a:r>
              <a:rPr lang="en-US" sz="1200" b="1" baseline="0" dirty="0" smtClean="0"/>
              <a:t>Shapes</a:t>
            </a:r>
            <a:r>
              <a:rPr lang="en-US" sz="1200" baseline="0" dirty="0" smtClean="0"/>
              <a:t>, and then under </a:t>
            </a:r>
            <a:r>
              <a:rPr lang="en-US" sz="1200" b="1" baseline="0" dirty="0" smtClean="0"/>
              <a:t>Rectangles</a:t>
            </a:r>
            <a:r>
              <a:rPr lang="en-US" sz="1200" baseline="0" dirty="0" smtClean="0"/>
              <a:t> click </a:t>
            </a:r>
            <a:r>
              <a:rPr lang="en-US" sz="1200" b="1" baseline="0" dirty="0" smtClean="0"/>
              <a:t>Rectangle </a:t>
            </a:r>
            <a:r>
              <a:rPr lang="en-US" sz="1200" b="0" baseline="0" dirty="0" smtClean="0"/>
              <a:t>(first option from the left)</a:t>
            </a:r>
            <a:r>
              <a:rPr lang="en-US" sz="1200" baseline="0" dirty="0" smtClean="0"/>
              <a:t>. On the slide, drag to draw a rectangle. </a:t>
            </a:r>
          </a:p>
          <a:p>
            <a:pPr marL="228600" indent="-228600">
              <a:buFont typeface="+mj-lt"/>
              <a:buAutoNum type="arabicPeriod"/>
            </a:pPr>
            <a:r>
              <a:rPr lang="en-US" sz="1200" baseline="0" dirty="0" smtClean="0"/>
              <a:t>Select the rectangle. Under </a:t>
            </a:r>
            <a:r>
              <a:rPr lang="en-US" sz="1200" b="1" baseline="0" dirty="0" smtClean="0"/>
              <a:t>Drawing</a:t>
            </a:r>
            <a:r>
              <a:rPr lang="en-US" sz="1200" baseline="0" dirty="0" smtClean="0"/>
              <a:t> </a:t>
            </a:r>
            <a:r>
              <a:rPr lang="en-US" sz="1200" b="1" baseline="0" dirty="0" smtClean="0"/>
              <a:t>Tools</a:t>
            </a:r>
            <a:r>
              <a:rPr lang="en-US" sz="1200" baseline="0" dirty="0" smtClean="0"/>
              <a:t>, on the </a:t>
            </a:r>
            <a:r>
              <a:rPr lang="en-US" sz="1200" b="1" baseline="0" dirty="0" smtClean="0"/>
              <a:t>Format</a:t>
            </a:r>
            <a:r>
              <a:rPr lang="en-US" sz="1200" baseline="0" dirty="0" smtClean="0"/>
              <a:t> tab, in the </a:t>
            </a:r>
            <a:r>
              <a:rPr lang="en-US" sz="1200" b="1" baseline="0" dirty="0" smtClean="0"/>
              <a:t>Size</a:t>
            </a:r>
            <a:r>
              <a:rPr lang="en-US" sz="1200" baseline="0" dirty="0" smtClean="0"/>
              <a:t> group, do the following: </a:t>
            </a:r>
          </a:p>
          <a:p>
            <a:pPr marL="685800" lvl="1" indent="-228600">
              <a:buFont typeface="Arial" pitchFamily="34" charset="0"/>
              <a:buChar char="•"/>
            </a:pPr>
            <a:r>
              <a:rPr lang="en-US" sz="1200" baseline="0" dirty="0" smtClean="0"/>
              <a:t>In the </a:t>
            </a:r>
            <a:r>
              <a:rPr lang="en-US" sz="1200" b="1" baseline="0" dirty="0" smtClean="0"/>
              <a:t>Shape</a:t>
            </a:r>
            <a:r>
              <a:rPr lang="en-US" sz="1200" baseline="0" dirty="0" smtClean="0"/>
              <a:t> </a:t>
            </a:r>
            <a:r>
              <a:rPr lang="en-US" sz="1200" b="1" baseline="0" dirty="0" smtClean="0"/>
              <a:t>Height</a:t>
            </a:r>
            <a:r>
              <a:rPr lang="en-US" sz="1200" baseline="0" dirty="0" smtClean="0"/>
              <a:t> box, enter </a:t>
            </a:r>
            <a:r>
              <a:rPr lang="en-US" sz="1200" b="1" baseline="0" dirty="0" smtClean="0"/>
              <a:t>0.05”</a:t>
            </a:r>
            <a:r>
              <a:rPr lang="en-US" sz="1200" b="0" baseline="0" dirty="0" smtClean="0"/>
              <a:t>.</a:t>
            </a:r>
            <a:endParaRPr lang="en-US" sz="1200" baseline="0" dirty="0" smtClean="0"/>
          </a:p>
          <a:p>
            <a:pPr marL="685800" lvl="1" indent="-228600">
              <a:buFont typeface="Arial" pitchFamily="34" charset="0"/>
              <a:buChar char="•"/>
            </a:pPr>
            <a:r>
              <a:rPr lang="en-US" sz="1200" baseline="0" dirty="0" smtClean="0"/>
              <a:t>In the </a:t>
            </a:r>
            <a:r>
              <a:rPr lang="en-US" sz="1200" b="1" baseline="0" dirty="0" smtClean="0"/>
              <a:t>Shape</a:t>
            </a:r>
            <a:r>
              <a:rPr lang="en-US" sz="1200" baseline="0" dirty="0" smtClean="0"/>
              <a:t> </a:t>
            </a:r>
            <a:r>
              <a:rPr lang="en-US" sz="1200" b="1" baseline="0" dirty="0" smtClean="0"/>
              <a:t>Width</a:t>
            </a:r>
            <a:r>
              <a:rPr lang="en-US" sz="1200" baseline="0" dirty="0" smtClean="0"/>
              <a:t> box, enter </a:t>
            </a:r>
            <a:r>
              <a:rPr lang="en-US" sz="1200" b="1" baseline="0" dirty="0" smtClean="0"/>
              <a:t>10”</a:t>
            </a:r>
            <a:r>
              <a:rPr lang="en-US" sz="1200" b="0" baseline="0" dirty="0" smtClean="0"/>
              <a:t>.</a:t>
            </a:r>
          </a:p>
          <a:p>
            <a:pPr marL="228600" indent="-228600">
              <a:buFont typeface="+mj-lt"/>
              <a:buAutoNum type="arabicPeriod"/>
            </a:pPr>
            <a:r>
              <a:rPr lang="en-US" sz="1200" b="0" baseline="0" dirty="0" smtClean="0"/>
              <a:t>Under </a:t>
            </a:r>
            <a:r>
              <a:rPr lang="en-US" sz="1200" b="1" baseline="0" dirty="0" smtClean="0"/>
              <a:t>Drawing</a:t>
            </a:r>
            <a:r>
              <a:rPr lang="en-US" sz="1200" b="0" baseline="0" dirty="0" smtClean="0"/>
              <a:t> </a:t>
            </a:r>
            <a:r>
              <a:rPr lang="en-US" sz="1200" b="1" baseline="0" dirty="0" smtClean="0"/>
              <a:t>Tools</a:t>
            </a:r>
            <a:r>
              <a:rPr lang="en-US" sz="1200" b="0" baseline="0" dirty="0" smtClean="0"/>
              <a:t>, on the </a:t>
            </a:r>
            <a:r>
              <a:rPr lang="en-US" sz="1200" b="1" baseline="0" dirty="0" smtClean="0"/>
              <a:t>Format</a:t>
            </a:r>
            <a:r>
              <a:rPr lang="en-US" sz="1200" b="0" baseline="0" dirty="0" smtClean="0"/>
              <a:t> tab, in the bottom right corner of the </a:t>
            </a:r>
            <a:r>
              <a:rPr lang="en-US" sz="1200" b="1" baseline="0" dirty="0" smtClean="0"/>
              <a:t>Shape</a:t>
            </a:r>
            <a:r>
              <a:rPr lang="en-US" sz="1200" b="0" baseline="0" dirty="0" smtClean="0"/>
              <a:t> </a:t>
            </a:r>
            <a:r>
              <a:rPr lang="en-US" sz="1200" b="1" baseline="0" dirty="0" smtClean="0"/>
              <a:t>Styles</a:t>
            </a:r>
            <a:r>
              <a:rPr lang="en-US" sz="1200" b="0" baseline="0" dirty="0" smtClean="0"/>
              <a:t> group, click the </a:t>
            </a:r>
            <a:r>
              <a:rPr lang="en-US" sz="1200" b="1" baseline="0" dirty="0" smtClean="0"/>
              <a:t>Format</a:t>
            </a:r>
            <a:r>
              <a:rPr lang="en-US" sz="1200" b="0" baseline="0" dirty="0" smtClean="0"/>
              <a:t> </a:t>
            </a:r>
            <a:r>
              <a:rPr lang="en-US" sz="1200" b="1" baseline="0" dirty="0" smtClean="0"/>
              <a:t>Shape</a:t>
            </a:r>
            <a:r>
              <a:rPr lang="en-US" sz="1200" b="0" baseline="0" dirty="0" smtClean="0"/>
              <a:t> dialog box launcher. In the </a:t>
            </a:r>
            <a:r>
              <a:rPr lang="en-US" sz="1200" b="1" baseline="0" dirty="0" smtClean="0"/>
              <a:t>Format</a:t>
            </a:r>
            <a:r>
              <a:rPr lang="en-US" sz="1200" b="0" baseline="0" dirty="0" smtClean="0"/>
              <a:t> </a:t>
            </a:r>
            <a:r>
              <a:rPr lang="en-US" sz="1200" b="1" baseline="0" dirty="0" smtClean="0"/>
              <a:t>Shape</a:t>
            </a:r>
            <a:r>
              <a:rPr lang="en-US" sz="1200" b="0" baseline="0" dirty="0" smtClean="0"/>
              <a:t> dialog box, in the left pane, click </a:t>
            </a:r>
            <a:r>
              <a:rPr lang="en-US" sz="1200" b="1" baseline="0" dirty="0" smtClean="0"/>
              <a:t>Line</a:t>
            </a:r>
            <a:r>
              <a:rPr lang="en-US" sz="1200" b="0" baseline="0" dirty="0" smtClean="0"/>
              <a:t> </a:t>
            </a:r>
            <a:r>
              <a:rPr lang="en-US" sz="1200" b="1" baseline="0" dirty="0" smtClean="0"/>
              <a:t>Color</a:t>
            </a:r>
            <a:r>
              <a:rPr lang="en-US" sz="1200" b="0" baseline="0" dirty="0" smtClean="0"/>
              <a:t>. In the </a:t>
            </a:r>
            <a:r>
              <a:rPr lang="en-US" sz="1200" b="1" baseline="0" dirty="0" smtClean="0"/>
              <a:t>Line</a:t>
            </a:r>
            <a:r>
              <a:rPr lang="en-US" sz="1200" b="0" baseline="0" dirty="0" smtClean="0"/>
              <a:t> </a:t>
            </a:r>
            <a:r>
              <a:rPr lang="en-US" sz="1200" b="1" baseline="0" dirty="0" smtClean="0"/>
              <a:t>Color</a:t>
            </a:r>
            <a:r>
              <a:rPr lang="en-US" sz="1200" b="0" baseline="0" dirty="0" smtClean="0"/>
              <a:t> pane, select </a:t>
            </a:r>
            <a:r>
              <a:rPr lang="en-US" sz="1200" b="1" baseline="0" dirty="0" smtClean="0"/>
              <a:t>No</a:t>
            </a:r>
            <a:r>
              <a:rPr lang="en-US" sz="1200" b="0" baseline="0" dirty="0" smtClean="0"/>
              <a:t> </a:t>
            </a:r>
            <a:r>
              <a:rPr lang="en-US" sz="1200" b="1" baseline="0" dirty="0" smtClean="0"/>
              <a:t>line</a:t>
            </a:r>
            <a:r>
              <a:rPr lang="en-US" sz="1200" b="0" baseline="0" dirty="0" smtClean="0"/>
              <a:t>.</a:t>
            </a:r>
          </a:p>
          <a:p>
            <a:pPr marL="228600" indent="-228600">
              <a:buFont typeface="+mj-lt"/>
              <a:buAutoNum type="arabicPeriod"/>
            </a:pPr>
            <a:r>
              <a:rPr lang="en-US" sz="1200" baseline="0" dirty="0" smtClean="0"/>
              <a:t>Also in the </a:t>
            </a:r>
            <a:r>
              <a:rPr lang="en-US" sz="1200" b="1" baseline="0" dirty="0" smtClean="0"/>
              <a:t>Format</a:t>
            </a:r>
            <a:r>
              <a:rPr lang="en-US" sz="1200" baseline="0" dirty="0" smtClean="0"/>
              <a:t> </a:t>
            </a:r>
            <a:r>
              <a:rPr lang="en-US" sz="1200" b="1" baseline="0" dirty="0" smtClean="0"/>
              <a:t>Shape</a:t>
            </a:r>
            <a:r>
              <a:rPr lang="en-US" sz="1200" baseline="0" dirty="0" smtClean="0"/>
              <a:t> dialog box, in the left pane, click </a:t>
            </a:r>
            <a:r>
              <a:rPr lang="en-US" sz="1200" b="1" baseline="0" dirty="0" smtClean="0"/>
              <a:t>Shadow</a:t>
            </a:r>
            <a:r>
              <a:rPr lang="en-US" sz="1200" b="0" baseline="0" dirty="0" smtClean="0"/>
              <a:t>.</a:t>
            </a:r>
            <a:r>
              <a:rPr lang="en-US" sz="1200" baseline="0" dirty="0" smtClean="0"/>
              <a:t> In the </a:t>
            </a:r>
            <a:r>
              <a:rPr lang="en-US" sz="1200" b="1" baseline="0" dirty="0" smtClean="0"/>
              <a:t>Shadow</a:t>
            </a:r>
            <a:r>
              <a:rPr lang="en-US" sz="1200" baseline="0" dirty="0" smtClean="0"/>
              <a:t> pane, click the button next to </a:t>
            </a:r>
            <a:r>
              <a:rPr lang="en-US" sz="1200" b="1" baseline="0" dirty="0" smtClean="0"/>
              <a:t>Presets</a:t>
            </a:r>
            <a:r>
              <a:rPr lang="en-US" sz="1200" baseline="0" dirty="0" smtClean="0"/>
              <a:t>, under </a:t>
            </a:r>
            <a:r>
              <a:rPr lang="en-US" sz="1200" b="1" baseline="0" dirty="0" smtClean="0"/>
              <a:t>Outer</a:t>
            </a:r>
            <a:r>
              <a:rPr lang="en-US" sz="1200" baseline="0" dirty="0" smtClean="0"/>
              <a:t> click </a:t>
            </a:r>
            <a:r>
              <a:rPr lang="en-US" sz="1200" b="1" baseline="0" dirty="0" smtClean="0"/>
              <a:t>Offset</a:t>
            </a:r>
            <a:r>
              <a:rPr lang="en-US" sz="1200" baseline="0" dirty="0" smtClean="0"/>
              <a:t> </a:t>
            </a:r>
            <a:r>
              <a:rPr lang="en-US" sz="1200" b="1" baseline="0" dirty="0" smtClean="0"/>
              <a:t>Bottom</a:t>
            </a:r>
            <a:r>
              <a:rPr lang="en-US" sz="1200" baseline="0" dirty="0" smtClean="0"/>
              <a:t> (first row, second option from the left), and then do the following:</a:t>
            </a:r>
          </a:p>
          <a:p>
            <a:pPr marL="685800" lvl="1" indent="-228600">
              <a:buFont typeface="Arial" pitchFamily="34" charset="0"/>
              <a:buChar char="•"/>
            </a:pPr>
            <a:r>
              <a:rPr lang="en-US" sz="1200" baseline="0" dirty="0" smtClean="0"/>
              <a:t>In the </a:t>
            </a:r>
            <a:r>
              <a:rPr lang="en-US" sz="1200" b="1" baseline="0" dirty="0" smtClean="0"/>
              <a:t>Transparency</a:t>
            </a:r>
            <a:r>
              <a:rPr lang="en-US" sz="1200" baseline="0" dirty="0" smtClean="0"/>
              <a:t> box, enter </a:t>
            </a:r>
            <a:r>
              <a:rPr lang="en-US" sz="1200" b="1" baseline="0" dirty="0" smtClean="0"/>
              <a:t>68%</a:t>
            </a:r>
            <a:r>
              <a:rPr lang="en-US" sz="1200" b="0" baseline="0" dirty="0" smtClean="0"/>
              <a:t>.</a:t>
            </a:r>
          </a:p>
          <a:p>
            <a:pPr marL="685800" lvl="1" indent="-228600">
              <a:buFont typeface="Arial" pitchFamily="34" charset="0"/>
              <a:buChar char="•"/>
            </a:pPr>
            <a:r>
              <a:rPr lang="en-US" sz="1200" baseline="0" dirty="0" smtClean="0"/>
              <a:t>In the </a:t>
            </a:r>
            <a:r>
              <a:rPr lang="en-US" sz="1200" b="1" baseline="0" dirty="0" smtClean="0"/>
              <a:t>Blur</a:t>
            </a:r>
            <a:r>
              <a:rPr lang="en-US" sz="1200" baseline="0" dirty="0" smtClean="0"/>
              <a:t> box, enter </a:t>
            </a:r>
            <a:r>
              <a:rPr lang="en-US" sz="1200" b="1" baseline="0" dirty="0" smtClean="0"/>
              <a:t>3.5 pt</a:t>
            </a:r>
            <a:r>
              <a:rPr lang="en-US" sz="1200" baseline="0" dirty="0" smtClean="0"/>
              <a:t>.</a:t>
            </a:r>
          </a:p>
          <a:p>
            <a:pPr marL="685800" lvl="1" indent="-228600">
              <a:buFont typeface="Arial" pitchFamily="34" charset="0"/>
              <a:buChar char="•"/>
            </a:pPr>
            <a:r>
              <a:rPr lang="en-US" sz="1200" baseline="0" dirty="0" smtClean="0"/>
              <a:t>In the </a:t>
            </a:r>
            <a:r>
              <a:rPr lang="en-US" sz="1200" b="1" baseline="0" dirty="0" smtClean="0"/>
              <a:t>Distance</a:t>
            </a:r>
            <a:r>
              <a:rPr lang="en-US" sz="1200" baseline="0" dirty="0" smtClean="0"/>
              <a:t> box, enter </a:t>
            </a:r>
            <a:r>
              <a:rPr lang="en-US" sz="1200" b="1" baseline="0" dirty="0" smtClean="0"/>
              <a:t>2.2 pt</a:t>
            </a:r>
            <a:r>
              <a:rPr lang="en-US" sz="1200" baseline="0" dirty="0" smtClean="0"/>
              <a:t>.</a:t>
            </a:r>
          </a:p>
          <a:p>
            <a:pPr marL="228600" indent="-228600">
              <a:buFont typeface="+mj-lt"/>
              <a:buAutoNum type="arabicPeriod"/>
            </a:pPr>
            <a:r>
              <a:rPr lang="en-US" sz="1200" baseline="0" dirty="0" smtClean="0"/>
              <a:t>Also in the </a:t>
            </a:r>
            <a:r>
              <a:rPr lang="en-US" sz="1200" b="1" baseline="0" dirty="0" smtClean="0"/>
              <a:t>Format</a:t>
            </a:r>
            <a:r>
              <a:rPr lang="en-US" sz="1200" baseline="0" dirty="0" smtClean="0"/>
              <a:t> </a:t>
            </a:r>
            <a:r>
              <a:rPr lang="en-US" sz="1200" b="1" baseline="0" dirty="0" smtClean="0"/>
              <a:t>Shape</a:t>
            </a:r>
            <a:r>
              <a:rPr lang="en-US" sz="1200" baseline="0" dirty="0" smtClean="0"/>
              <a:t> dialog box, in the left pane, click </a:t>
            </a:r>
            <a:r>
              <a:rPr lang="en-US" sz="1200" b="1" baseline="0" dirty="0" smtClean="0"/>
              <a:t>3-D Format</a:t>
            </a:r>
            <a:r>
              <a:rPr lang="en-US" sz="1200" b="0" baseline="0" dirty="0" smtClean="0"/>
              <a:t>.</a:t>
            </a:r>
            <a:r>
              <a:rPr lang="en-US" sz="1200" baseline="0" dirty="0" smtClean="0"/>
              <a:t> In the </a:t>
            </a:r>
            <a:r>
              <a:rPr lang="en-US" sz="1200" b="1" baseline="0" dirty="0" smtClean="0"/>
              <a:t>3-D Format </a:t>
            </a:r>
            <a:r>
              <a:rPr lang="en-US" sz="1200" baseline="0" dirty="0" smtClean="0"/>
              <a:t>pane, do the following:</a:t>
            </a:r>
          </a:p>
          <a:p>
            <a:pPr marL="685800" lvl="1" indent="-228600">
              <a:buFont typeface="Arial" pitchFamily="34" charset="0"/>
              <a:buChar char="•"/>
            </a:pPr>
            <a:r>
              <a:rPr lang="en-US" sz="1200" baseline="0" dirty="0" smtClean="0"/>
              <a:t>Under </a:t>
            </a:r>
            <a:r>
              <a:rPr lang="en-US" sz="1200" b="1" baseline="0" dirty="0" smtClean="0"/>
              <a:t>Bevel</a:t>
            </a:r>
            <a:r>
              <a:rPr lang="en-US" sz="1200" baseline="0" dirty="0" smtClean="0"/>
              <a:t>, click the button next to </a:t>
            </a:r>
            <a:r>
              <a:rPr lang="en-US" sz="1200" b="1" baseline="0" dirty="0" smtClean="0"/>
              <a:t>Top</a:t>
            </a:r>
            <a:r>
              <a:rPr lang="en-US" sz="1200" b="0" baseline="0" dirty="0" smtClean="0"/>
              <a:t>, and then under </a:t>
            </a:r>
            <a:r>
              <a:rPr lang="en-US" sz="1200" b="1" baseline="0" dirty="0" smtClean="0"/>
              <a:t>Bevel</a:t>
            </a:r>
            <a:r>
              <a:rPr lang="en-US" sz="1200" b="0" baseline="0" dirty="0" smtClean="0"/>
              <a:t> click </a:t>
            </a:r>
            <a:r>
              <a:rPr lang="en-US" sz="1200" b="1" baseline="0" dirty="0" smtClean="0"/>
              <a:t>Circle</a:t>
            </a:r>
            <a:r>
              <a:rPr lang="en-US" sz="1200" baseline="0" dirty="0" smtClean="0"/>
              <a:t> (first row, first option from the left). Next to </a:t>
            </a:r>
            <a:r>
              <a:rPr lang="en-US" sz="1200" b="1" baseline="0" dirty="0" smtClean="0"/>
              <a:t>Top</a:t>
            </a:r>
            <a:r>
              <a:rPr lang="en-US" sz="1200" baseline="0" dirty="0" smtClean="0"/>
              <a:t>, in the </a:t>
            </a:r>
            <a:r>
              <a:rPr lang="en-US" sz="1200" b="1" baseline="0" dirty="0" smtClean="0"/>
              <a:t>Width</a:t>
            </a:r>
            <a:r>
              <a:rPr lang="en-US" sz="1200" baseline="0" dirty="0" smtClean="0"/>
              <a:t> box, enter </a:t>
            </a:r>
            <a:r>
              <a:rPr lang="en-US" sz="1200" b="1" baseline="0" dirty="0" smtClean="0"/>
              <a:t>15 pt</a:t>
            </a:r>
            <a:r>
              <a:rPr lang="en-US" sz="1200" b="0" baseline="0" dirty="0" smtClean="0"/>
              <a:t>,</a:t>
            </a:r>
            <a:r>
              <a:rPr lang="en-US" sz="1200" b="1" baseline="0" dirty="0" smtClean="0"/>
              <a:t> </a:t>
            </a:r>
            <a:r>
              <a:rPr lang="en-US" sz="1200" baseline="0" dirty="0" smtClean="0"/>
              <a:t>and in the </a:t>
            </a:r>
            <a:r>
              <a:rPr lang="en-US" sz="1200" b="1" baseline="0" dirty="0" smtClean="0"/>
              <a:t>Height</a:t>
            </a:r>
            <a:r>
              <a:rPr lang="en-US" sz="1200" baseline="0" dirty="0" smtClean="0"/>
              <a:t> box, enter </a:t>
            </a:r>
            <a:r>
              <a:rPr lang="en-US" sz="1200" b="1" baseline="0" dirty="0" smtClean="0"/>
              <a:t>3 pt</a:t>
            </a:r>
            <a:r>
              <a:rPr lang="en-US" sz="1200" baseline="0" dirty="0" smtClean="0"/>
              <a:t>.</a:t>
            </a:r>
          </a:p>
          <a:p>
            <a:pPr marL="685800" lvl="1" indent="-228600">
              <a:buFont typeface="Arial" pitchFamily="34" charset="0"/>
              <a:buChar char="•"/>
            </a:pPr>
            <a:r>
              <a:rPr lang="en-US" sz="1200" baseline="0" dirty="0" smtClean="0"/>
              <a:t>Under </a:t>
            </a:r>
            <a:r>
              <a:rPr lang="en-US" sz="1200" b="1" baseline="0" dirty="0" smtClean="0"/>
              <a:t>Surface</a:t>
            </a:r>
            <a:r>
              <a:rPr lang="en-US" sz="1200" baseline="0" dirty="0" smtClean="0"/>
              <a:t>, click the button next to </a:t>
            </a:r>
            <a:r>
              <a:rPr lang="en-US" sz="1200" b="1" baseline="0" dirty="0" smtClean="0"/>
              <a:t>Lighting</a:t>
            </a:r>
            <a:r>
              <a:rPr lang="en-US" sz="1200" baseline="0" dirty="0" smtClean="0"/>
              <a:t>, and then under </a:t>
            </a:r>
            <a:r>
              <a:rPr lang="en-US" sz="1200" b="1" baseline="0" dirty="0" smtClean="0"/>
              <a:t>Neutral</a:t>
            </a:r>
            <a:r>
              <a:rPr lang="en-US" sz="1200" baseline="0" dirty="0" smtClean="0"/>
              <a:t> click </a:t>
            </a:r>
            <a:r>
              <a:rPr lang="en-US" sz="1200" b="1" baseline="0" dirty="0" smtClean="0"/>
              <a:t>Balance</a:t>
            </a:r>
            <a:r>
              <a:rPr lang="en-US" sz="1200" baseline="0" dirty="0" smtClean="0"/>
              <a:t> (first row, second option from the left). </a:t>
            </a:r>
            <a:r>
              <a:rPr lang="en-US" sz="1200" i="0" baseline="0" dirty="0" smtClean="0"/>
              <a:t>In the </a:t>
            </a:r>
            <a:r>
              <a:rPr lang="en-US" sz="1200" b="1" i="0" baseline="0" dirty="0" smtClean="0"/>
              <a:t>Angle</a:t>
            </a:r>
            <a:r>
              <a:rPr lang="en-US" sz="1200" i="0" baseline="0" dirty="0" smtClean="0"/>
              <a:t> box, enter </a:t>
            </a:r>
            <a:r>
              <a:rPr lang="en-US" sz="1200" b="1" i="0" baseline="0" dirty="0" smtClean="0"/>
              <a:t>145</a:t>
            </a:r>
            <a:r>
              <a:rPr lang="en-US" sz="1200" b="1" kern="1200" dirty="0" smtClean="0">
                <a:solidFill>
                  <a:schemeClr val="tx1"/>
                </a:solidFill>
                <a:latin typeface="+mn-lt"/>
                <a:ea typeface="+mn-ea"/>
                <a:cs typeface="+mn-cs"/>
              </a:rPr>
              <a:t>°</a:t>
            </a:r>
            <a:r>
              <a:rPr lang="en-US" sz="1200" i="0" baseline="0" dirty="0" smtClean="0"/>
              <a:t>. </a:t>
            </a:r>
            <a:endParaRPr lang="en-US" sz="1200" b="0" i="1" baseline="0" dirty="0" smtClean="0"/>
          </a:p>
          <a:p>
            <a:pPr marL="228600" indent="-228600">
              <a:buFont typeface="+mj-lt"/>
              <a:buAutoNum type="arabicPeriod"/>
            </a:pPr>
            <a:r>
              <a:rPr lang="en-US" sz="1200" b="0" baseline="0" dirty="0" smtClean="0"/>
              <a:t>On the slide, drag the rectangle about 0.25” above the 0.00 horizontal drawing guide. (Note: To view the ruler, on the </a:t>
            </a:r>
            <a:r>
              <a:rPr lang="en-US" sz="1200" b="1" baseline="0" dirty="0" smtClean="0"/>
              <a:t>View</a:t>
            </a:r>
            <a:r>
              <a:rPr lang="en-US" sz="1200" b="0" baseline="0" dirty="0" smtClean="0"/>
              <a:t> tab, in the </a:t>
            </a:r>
            <a:r>
              <a:rPr lang="en-US" sz="1200" b="1" baseline="0" dirty="0" smtClean="0"/>
              <a:t>Show/Hide</a:t>
            </a:r>
            <a:r>
              <a:rPr lang="en-US" sz="1200" b="0" baseline="0" dirty="0" smtClean="0"/>
              <a:t> group, select </a:t>
            </a:r>
            <a:r>
              <a:rPr lang="en-US" sz="1200" b="1" baseline="0" dirty="0" smtClean="0"/>
              <a:t>Ruler</a:t>
            </a:r>
            <a:r>
              <a:rPr lang="en-US" sz="1200" b="0" baseline="0" dirty="0" smtClean="0"/>
              <a:t>.)</a:t>
            </a:r>
          </a:p>
          <a:p>
            <a:pPr marL="228600" indent="-228600">
              <a:buFont typeface="+mj-lt"/>
              <a:buAutoNum type="arabicPeriod"/>
            </a:pPr>
            <a:r>
              <a:rPr lang="en-US" sz="1200" b="0" baseline="0" dirty="0" smtClean="0"/>
              <a:t>On the </a:t>
            </a:r>
            <a:r>
              <a:rPr lang="en-US" sz="1200" b="1" baseline="0" dirty="0" smtClean="0"/>
              <a:t>Home</a:t>
            </a:r>
            <a:r>
              <a:rPr lang="en-US" sz="1200" b="0" baseline="0" dirty="0" smtClean="0"/>
              <a:t> tab, in the </a:t>
            </a:r>
            <a:r>
              <a:rPr lang="en-US" sz="1200" b="1" baseline="0" dirty="0" smtClean="0"/>
              <a:t>Drawing</a:t>
            </a:r>
            <a:r>
              <a:rPr lang="en-US" sz="1200" b="0" baseline="0" dirty="0" smtClean="0"/>
              <a:t> group, click </a:t>
            </a:r>
            <a:r>
              <a:rPr lang="en-US" sz="1200" b="1" baseline="0" dirty="0" smtClean="0"/>
              <a:t>Arrange</a:t>
            </a:r>
            <a:r>
              <a:rPr lang="en-US" sz="1200" b="0" baseline="0" dirty="0" smtClean="0"/>
              <a:t>, point to </a:t>
            </a:r>
            <a:r>
              <a:rPr lang="en-US" sz="1200" b="1" baseline="0" dirty="0" smtClean="0"/>
              <a:t>Align</a:t>
            </a:r>
            <a:r>
              <a:rPr lang="en-US" sz="1200" b="0" baseline="0" dirty="0" smtClean="0"/>
              <a:t>, and then do the following:</a:t>
            </a:r>
          </a:p>
          <a:p>
            <a:pPr marL="685800" lvl="1" indent="-228600">
              <a:buFont typeface="+mj-lt"/>
              <a:buAutoNum type="arabicPeriod"/>
            </a:pPr>
            <a:r>
              <a:rPr lang="en-US" sz="1200" b="0" baseline="0" dirty="0" smtClean="0"/>
              <a:t>Click </a:t>
            </a:r>
            <a:r>
              <a:rPr lang="en-US" sz="1200" b="1" i="0" baseline="0" dirty="0" smtClean="0"/>
              <a:t>Align to Slide</a:t>
            </a:r>
            <a:r>
              <a:rPr lang="en-US" sz="1200" b="0" i="0" baseline="0" dirty="0" smtClean="0"/>
              <a:t>. </a:t>
            </a:r>
          </a:p>
          <a:p>
            <a:pPr marL="685800" lvl="1" indent="-228600">
              <a:buFont typeface="+mj-lt"/>
              <a:buAutoNum type="arabicPeriod"/>
            </a:pPr>
            <a:r>
              <a:rPr lang="en-US" sz="1200" b="0" baseline="0" dirty="0" smtClean="0"/>
              <a:t>Click</a:t>
            </a:r>
            <a:r>
              <a:rPr lang="en-US" sz="1200" b="1" baseline="0" dirty="0" smtClean="0"/>
              <a:t> Align</a:t>
            </a:r>
            <a:r>
              <a:rPr lang="en-US" sz="1200" b="0" baseline="0" dirty="0" smtClean="0"/>
              <a:t> </a:t>
            </a:r>
            <a:r>
              <a:rPr lang="en-US" sz="1200" b="1" baseline="0" dirty="0" smtClean="0"/>
              <a:t>Center</a:t>
            </a:r>
            <a:r>
              <a:rPr lang="en-US" sz="1200" b="0" baseline="0" dirty="0" smtClean="0"/>
              <a:t>.</a:t>
            </a:r>
          </a:p>
          <a:p>
            <a:pPr marL="228600" indent="-228600">
              <a:buFont typeface="+mj-lt"/>
              <a:buAutoNum type="arabicPeriod"/>
            </a:pPr>
            <a:endParaRPr lang="en-US" sz="1200" dirty="0" smtClean="0"/>
          </a:p>
          <a:p>
            <a:pPr marL="228600" indent="-228600">
              <a:buFont typeface="+mj-lt"/>
              <a:buAutoNum type="arabicPeriod"/>
            </a:pPr>
            <a:endParaRPr lang="en-US" sz="1200" dirty="0" smtClean="0"/>
          </a:p>
          <a:p>
            <a:pPr marL="228600" indent="-228600">
              <a:buFont typeface="+mj-lt"/>
              <a:buNone/>
            </a:pPr>
            <a:r>
              <a:rPr lang="en-US" sz="1200" dirty="0" smtClean="0"/>
              <a:t>To reproduce the tab (rounded rectangle) on this slide, do the following:</a:t>
            </a:r>
          </a:p>
          <a:p>
            <a:pPr marL="228600" indent="-228600">
              <a:buFont typeface="+mj-lt"/>
              <a:buAutoNum type="arabicPeriod"/>
            </a:pPr>
            <a:r>
              <a:rPr lang="en-US" sz="1200" dirty="0" smtClean="0"/>
              <a:t>On the </a:t>
            </a:r>
            <a:r>
              <a:rPr lang="en-US" sz="1200" b="1" dirty="0" smtClean="0"/>
              <a:t>Home</a:t>
            </a:r>
            <a:r>
              <a:rPr lang="en-US" sz="1200" dirty="0" smtClean="0"/>
              <a:t> tab, in the </a:t>
            </a:r>
            <a:r>
              <a:rPr lang="en-US" sz="1200" b="1" dirty="0" smtClean="0"/>
              <a:t>Drawing</a:t>
            </a:r>
            <a:r>
              <a:rPr lang="en-US" sz="1200" dirty="0" smtClean="0"/>
              <a:t> group, click the </a:t>
            </a:r>
            <a:r>
              <a:rPr lang="en-US" sz="1200" b="1" dirty="0" smtClean="0"/>
              <a:t>More</a:t>
            </a:r>
            <a:r>
              <a:rPr lang="en-US" sz="1200" dirty="0" smtClean="0"/>
              <a:t> arrow to expand the</a:t>
            </a:r>
            <a:r>
              <a:rPr lang="en-US" sz="1200" b="0" dirty="0" smtClean="0"/>
              <a:t> shapes gallery</a:t>
            </a:r>
            <a:r>
              <a:rPr lang="en-US" sz="1200" dirty="0" smtClean="0"/>
              <a:t>, and then under </a:t>
            </a:r>
            <a:r>
              <a:rPr lang="en-US" sz="1200" b="1" dirty="0" smtClean="0"/>
              <a:t>Rectangles</a:t>
            </a:r>
            <a:r>
              <a:rPr lang="en-US" sz="1200" dirty="0" smtClean="0"/>
              <a:t> click </a:t>
            </a:r>
            <a:r>
              <a:rPr lang="en-US" sz="1200" b="1" dirty="0" smtClean="0"/>
              <a:t>Round Same Side Corner Rectangle </a:t>
            </a:r>
            <a:r>
              <a:rPr lang="en-US" sz="1200" dirty="0" smtClean="0"/>
              <a:t>(eighth option from the left). On the slide, drag to draw a</a:t>
            </a:r>
            <a:r>
              <a:rPr lang="en-US" sz="1200" baseline="0" dirty="0" smtClean="0"/>
              <a:t> rounded rectangle. </a:t>
            </a:r>
            <a:endParaRPr lang="en-US" sz="1200" dirty="0" smtClean="0"/>
          </a:p>
          <a:p>
            <a:pPr marL="228600" indent="-228600">
              <a:buFont typeface="+mj-lt"/>
              <a:buAutoNum type="arabicPeriod"/>
            </a:pPr>
            <a:r>
              <a:rPr lang="en-US" sz="1200" baseline="0" dirty="0" smtClean="0"/>
              <a:t>On the slide, select the rounded rectangle. Under </a:t>
            </a:r>
            <a:r>
              <a:rPr lang="en-US" sz="1200" b="1" baseline="0" dirty="0" smtClean="0"/>
              <a:t>Drawing</a:t>
            </a:r>
            <a:r>
              <a:rPr lang="en-US" sz="1200" baseline="0" dirty="0" smtClean="0"/>
              <a:t> </a:t>
            </a:r>
            <a:r>
              <a:rPr lang="en-US" sz="1200" b="1" baseline="0" dirty="0" smtClean="0"/>
              <a:t>Tools</a:t>
            </a:r>
            <a:r>
              <a:rPr lang="en-US" sz="1200" baseline="0" dirty="0" smtClean="0"/>
              <a:t>, on the </a:t>
            </a:r>
            <a:r>
              <a:rPr lang="en-US" sz="1200" b="1" baseline="0" dirty="0" smtClean="0"/>
              <a:t>Format</a:t>
            </a:r>
            <a:r>
              <a:rPr lang="en-US" sz="1200" baseline="0" dirty="0" smtClean="0"/>
              <a:t> tab, in the </a:t>
            </a:r>
            <a:r>
              <a:rPr lang="en-US" sz="1200" b="1" baseline="0" dirty="0" smtClean="0"/>
              <a:t>Size</a:t>
            </a:r>
            <a:r>
              <a:rPr lang="en-US" sz="1200" baseline="0" dirty="0" smtClean="0"/>
              <a:t> group, do the following: </a:t>
            </a:r>
          </a:p>
          <a:p>
            <a:pPr marL="685800" lvl="1" indent="-228600">
              <a:buFont typeface="Arial" pitchFamily="34" charset="0"/>
              <a:buChar char="•"/>
            </a:pPr>
            <a:r>
              <a:rPr lang="en-US" sz="1200" baseline="0" dirty="0" smtClean="0"/>
              <a:t>In the </a:t>
            </a:r>
            <a:r>
              <a:rPr lang="en-US" sz="1200" b="1" baseline="0" dirty="0" smtClean="0"/>
              <a:t>Shape</a:t>
            </a:r>
            <a:r>
              <a:rPr lang="en-US" sz="1200" baseline="0" dirty="0" smtClean="0"/>
              <a:t> </a:t>
            </a:r>
            <a:r>
              <a:rPr lang="en-US" sz="1200" b="1" baseline="0" dirty="0" smtClean="0"/>
              <a:t>Height</a:t>
            </a:r>
            <a:r>
              <a:rPr lang="en-US" sz="1200" baseline="0" dirty="0" smtClean="0"/>
              <a:t> box, enter </a:t>
            </a:r>
            <a:r>
              <a:rPr lang="en-US" sz="1200" b="1" baseline="0" dirty="0" smtClean="0"/>
              <a:t>0.58”</a:t>
            </a:r>
            <a:r>
              <a:rPr lang="en-US" sz="1200" b="0" baseline="0" dirty="0" smtClean="0"/>
              <a:t>.</a:t>
            </a:r>
            <a:r>
              <a:rPr lang="en-US" sz="1200" baseline="0" dirty="0" smtClean="0"/>
              <a:t> </a:t>
            </a:r>
          </a:p>
          <a:p>
            <a:pPr marL="685800" lvl="1" indent="-228600">
              <a:buFont typeface="Arial" pitchFamily="34" charset="0"/>
              <a:buChar char="•"/>
            </a:pPr>
            <a:r>
              <a:rPr lang="en-US" sz="1200" baseline="0" dirty="0" smtClean="0"/>
              <a:t>In the </a:t>
            </a:r>
            <a:r>
              <a:rPr lang="en-US" sz="1200" b="1" baseline="0" dirty="0" smtClean="0"/>
              <a:t>Shape</a:t>
            </a:r>
            <a:r>
              <a:rPr lang="en-US" sz="1200" baseline="0" dirty="0" smtClean="0"/>
              <a:t> </a:t>
            </a:r>
            <a:r>
              <a:rPr lang="en-US" sz="1200" b="1" baseline="0" dirty="0" smtClean="0"/>
              <a:t>Width</a:t>
            </a:r>
            <a:r>
              <a:rPr lang="en-US" sz="1200" baseline="0" dirty="0" smtClean="0"/>
              <a:t> box, enter </a:t>
            </a:r>
            <a:r>
              <a:rPr lang="en-US" sz="1200" b="1" baseline="0" dirty="0" smtClean="0"/>
              <a:t>1.33”</a:t>
            </a:r>
            <a:r>
              <a:rPr lang="en-US" sz="1200" baseline="0" dirty="0" smtClean="0"/>
              <a:t>.</a:t>
            </a:r>
          </a:p>
          <a:p>
            <a:pPr marL="228600" indent="-228600">
              <a:buFont typeface="+mj-lt"/>
              <a:buAutoNum type="arabicPeriod"/>
            </a:pPr>
            <a:r>
              <a:rPr lang="en-US" sz="1200" baseline="0" dirty="0" smtClean="0"/>
              <a:t>Under </a:t>
            </a:r>
            <a:r>
              <a:rPr lang="en-US" sz="1200" b="1" baseline="0" dirty="0" smtClean="0"/>
              <a:t>Drawing</a:t>
            </a:r>
            <a:r>
              <a:rPr lang="en-US" sz="1200" baseline="0" dirty="0" smtClean="0"/>
              <a:t> </a:t>
            </a:r>
            <a:r>
              <a:rPr lang="en-US" sz="1200" b="1" baseline="0" dirty="0" smtClean="0"/>
              <a:t>Tools</a:t>
            </a:r>
            <a:r>
              <a:rPr lang="en-US" sz="1200" baseline="0" dirty="0" smtClean="0"/>
              <a:t>, on the </a:t>
            </a:r>
            <a:r>
              <a:rPr lang="en-US" sz="1200" b="1" baseline="0" dirty="0" smtClean="0"/>
              <a:t>Format</a:t>
            </a:r>
            <a:r>
              <a:rPr lang="en-US" sz="1200" baseline="0" dirty="0" smtClean="0"/>
              <a:t> tab, in the bottom right corner of the </a:t>
            </a:r>
            <a:r>
              <a:rPr lang="en-US" sz="1200" b="1" baseline="0" dirty="0" smtClean="0"/>
              <a:t>Shape</a:t>
            </a:r>
            <a:r>
              <a:rPr lang="en-US" sz="1200" baseline="0" dirty="0" smtClean="0"/>
              <a:t> </a:t>
            </a:r>
            <a:r>
              <a:rPr lang="en-US" sz="1200" b="1" baseline="0" dirty="0" smtClean="0"/>
              <a:t>Styles</a:t>
            </a:r>
            <a:r>
              <a:rPr lang="en-US" sz="1200" baseline="0" dirty="0" smtClean="0"/>
              <a:t> group, click the </a:t>
            </a:r>
            <a:r>
              <a:rPr lang="en-US" sz="1200" b="1" baseline="0" dirty="0" smtClean="0"/>
              <a:t>Format</a:t>
            </a:r>
            <a:r>
              <a:rPr lang="en-US" sz="1200" baseline="0" dirty="0" smtClean="0"/>
              <a:t> </a:t>
            </a:r>
            <a:r>
              <a:rPr lang="en-US" sz="1200" b="1" baseline="0" dirty="0" smtClean="0"/>
              <a:t>Shape</a:t>
            </a:r>
            <a:r>
              <a:rPr lang="en-US" sz="1200" baseline="0" dirty="0" smtClean="0"/>
              <a:t> dialog box launcher. In the </a:t>
            </a:r>
            <a:r>
              <a:rPr lang="en-US" sz="1200" b="1" baseline="0" dirty="0" smtClean="0"/>
              <a:t>Format</a:t>
            </a:r>
            <a:r>
              <a:rPr lang="en-US" sz="1200" baseline="0" dirty="0" smtClean="0"/>
              <a:t> </a:t>
            </a:r>
            <a:r>
              <a:rPr lang="en-US" sz="1200" b="1" baseline="0" dirty="0" smtClean="0"/>
              <a:t>Shape</a:t>
            </a:r>
            <a:r>
              <a:rPr lang="en-US" sz="1200" baseline="0" dirty="0" smtClean="0"/>
              <a:t> dialog box, in the left pane, click </a:t>
            </a:r>
            <a:r>
              <a:rPr lang="en-US" sz="1200" b="1" baseline="0" dirty="0" smtClean="0"/>
              <a:t>Line</a:t>
            </a:r>
            <a:r>
              <a:rPr lang="en-US" sz="1200" baseline="0" dirty="0" smtClean="0"/>
              <a:t> </a:t>
            </a:r>
            <a:r>
              <a:rPr lang="en-US" sz="1200" b="1" baseline="0" dirty="0" smtClean="0"/>
              <a:t>Color</a:t>
            </a:r>
            <a:r>
              <a:rPr lang="en-US" sz="1200" b="0" baseline="0" dirty="0" smtClean="0"/>
              <a:t>.</a:t>
            </a:r>
            <a:r>
              <a:rPr lang="en-US" sz="1200" baseline="0" dirty="0" smtClean="0"/>
              <a:t> In the </a:t>
            </a:r>
            <a:r>
              <a:rPr lang="en-US" sz="1200" b="1" baseline="0" dirty="0" smtClean="0"/>
              <a:t>Line</a:t>
            </a:r>
            <a:r>
              <a:rPr lang="en-US" sz="1200" baseline="0" dirty="0" smtClean="0"/>
              <a:t> </a:t>
            </a:r>
            <a:r>
              <a:rPr lang="en-US" sz="1200" b="1" baseline="0" dirty="0" smtClean="0"/>
              <a:t>Color</a:t>
            </a:r>
            <a:r>
              <a:rPr lang="en-US" sz="1200" baseline="0" dirty="0" smtClean="0"/>
              <a:t> pane, select </a:t>
            </a:r>
            <a:r>
              <a:rPr lang="en-US" sz="1200" b="1" baseline="0" dirty="0" smtClean="0"/>
              <a:t>No</a:t>
            </a:r>
            <a:r>
              <a:rPr lang="en-US" sz="1200" baseline="0" dirty="0" smtClean="0"/>
              <a:t> </a:t>
            </a:r>
            <a:r>
              <a:rPr lang="en-US" sz="1200" b="1" baseline="0" dirty="0" smtClean="0"/>
              <a:t>line</a:t>
            </a:r>
            <a:r>
              <a:rPr lang="en-US" sz="1200" baseline="0" dirty="0" smtClean="0"/>
              <a:t>.</a:t>
            </a:r>
          </a:p>
          <a:p>
            <a:pPr marL="228600" indent="-228600">
              <a:buFont typeface="+mj-lt"/>
              <a:buAutoNum type="arabicPeriod"/>
            </a:pPr>
            <a:r>
              <a:rPr lang="en-US" sz="1200" baseline="0" dirty="0" smtClean="0"/>
              <a:t>Also in the </a:t>
            </a:r>
            <a:r>
              <a:rPr lang="en-US" sz="1200" b="1" baseline="0" dirty="0" smtClean="0"/>
              <a:t>Format</a:t>
            </a:r>
            <a:r>
              <a:rPr lang="en-US" sz="1200" baseline="0" dirty="0" smtClean="0"/>
              <a:t> </a:t>
            </a:r>
            <a:r>
              <a:rPr lang="en-US" sz="1200" b="1" baseline="0" dirty="0" smtClean="0"/>
              <a:t>Shape</a:t>
            </a:r>
            <a:r>
              <a:rPr lang="en-US" sz="1200" baseline="0" dirty="0" smtClean="0"/>
              <a:t> dialog box, in the left pane, click </a:t>
            </a:r>
            <a:r>
              <a:rPr lang="en-US" sz="1200" b="1" baseline="0" dirty="0" smtClean="0"/>
              <a:t>Shadow</a:t>
            </a:r>
            <a:r>
              <a:rPr lang="en-US" sz="1200" b="0" baseline="0" dirty="0" smtClean="0"/>
              <a:t>.</a:t>
            </a:r>
            <a:r>
              <a:rPr lang="en-US" sz="1200" baseline="0" dirty="0" smtClean="0"/>
              <a:t> In the </a:t>
            </a:r>
            <a:r>
              <a:rPr lang="en-US" sz="1200" b="1" baseline="0" dirty="0" smtClean="0"/>
              <a:t>Shadow</a:t>
            </a:r>
            <a:r>
              <a:rPr lang="en-US" sz="1200" baseline="0" dirty="0" smtClean="0"/>
              <a:t> pane, click the button next to </a:t>
            </a:r>
            <a:r>
              <a:rPr lang="en-US" sz="1200" b="1" baseline="0" dirty="0" smtClean="0"/>
              <a:t>Presets</a:t>
            </a:r>
            <a:r>
              <a:rPr lang="en-US" sz="1200" baseline="0" dirty="0" smtClean="0"/>
              <a:t>, under </a:t>
            </a:r>
            <a:r>
              <a:rPr lang="en-US" sz="1200" b="1" baseline="0" dirty="0" smtClean="0"/>
              <a:t>Outer</a:t>
            </a:r>
            <a:r>
              <a:rPr lang="en-US" sz="1200" baseline="0" dirty="0" smtClean="0"/>
              <a:t> click </a:t>
            </a:r>
            <a:r>
              <a:rPr lang="en-US" sz="1200" b="1" baseline="0" dirty="0" smtClean="0"/>
              <a:t>Offset</a:t>
            </a:r>
            <a:r>
              <a:rPr lang="en-US" sz="1200" baseline="0" dirty="0" smtClean="0"/>
              <a:t> </a:t>
            </a:r>
            <a:r>
              <a:rPr lang="en-US" sz="1200" b="1" baseline="0" dirty="0" smtClean="0"/>
              <a:t>Bottom</a:t>
            </a:r>
            <a:r>
              <a:rPr lang="en-US" sz="1200" baseline="0" dirty="0" smtClean="0"/>
              <a:t> (first row, second option from the left), and then do the following:</a:t>
            </a:r>
          </a:p>
          <a:p>
            <a:pPr marL="685800" lvl="1" indent="-228600">
              <a:buFont typeface="Arial" pitchFamily="34" charset="0"/>
              <a:buChar char="•"/>
            </a:pPr>
            <a:r>
              <a:rPr lang="en-US" sz="1200" baseline="0" dirty="0" smtClean="0"/>
              <a:t>In the </a:t>
            </a:r>
            <a:r>
              <a:rPr lang="en-US" sz="1200" b="1" baseline="0" dirty="0" smtClean="0"/>
              <a:t>Transparency</a:t>
            </a:r>
            <a:r>
              <a:rPr lang="en-US" sz="1200" baseline="0" dirty="0" smtClean="0"/>
              <a:t> box, enter </a:t>
            </a:r>
            <a:r>
              <a:rPr lang="en-US" sz="1200" b="1" baseline="0" dirty="0" smtClean="0"/>
              <a:t>68%</a:t>
            </a:r>
            <a:r>
              <a:rPr lang="en-US" sz="1200" b="0" baseline="0" dirty="0" smtClean="0"/>
              <a:t>.</a:t>
            </a:r>
          </a:p>
          <a:p>
            <a:pPr marL="685800" lvl="1" indent="-228600">
              <a:buFont typeface="Arial" pitchFamily="34" charset="0"/>
              <a:buChar char="•"/>
            </a:pPr>
            <a:r>
              <a:rPr lang="en-US" sz="1200" baseline="0" dirty="0" smtClean="0"/>
              <a:t>In the </a:t>
            </a:r>
            <a:r>
              <a:rPr lang="en-US" sz="1200" b="1" baseline="0" dirty="0" smtClean="0"/>
              <a:t>Blur</a:t>
            </a:r>
            <a:r>
              <a:rPr lang="en-US" sz="1200" baseline="0" dirty="0" smtClean="0"/>
              <a:t> box, enter </a:t>
            </a:r>
            <a:r>
              <a:rPr lang="en-US" sz="1200" b="1" baseline="0" dirty="0" smtClean="0"/>
              <a:t>3.5 pt</a:t>
            </a:r>
            <a:r>
              <a:rPr lang="en-US" sz="1200" baseline="0" dirty="0" smtClean="0"/>
              <a:t>.</a:t>
            </a:r>
          </a:p>
          <a:p>
            <a:pPr marL="685800" lvl="1" indent="-228600">
              <a:buFont typeface="Arial" pitchFamily="34" charset="0"/>
              <a:buChar char="•"/>
            </a:pPr>
            <a:r>
              <a:rPr lang="en-US" sz="1200" baseline="0" dirty="0" smtClean="0"/>
              <a:t>In the </a:t>
            </a:r>
            <a:r>
              <a:rPr lang="en-US" sz="1200" b="1" baseline="0" dirty="0" smtClean="0"/>
              <a:t>Distance</a:t>
            </a:r>
            <a:r>
              <a:rPr lang="en-US" sz="1200" baseline="0" dirty="0" smtClean="0"/>
              <a:t> box, enter </a:t>
            </a:r>
            <a:r>
              <a:rPr lang="en-US" sz="1200" b="1" baseline="0" dirty="0" smtClean="0"/>
              <a:t>2.2 pt</a:t>
            </a:r>
            <a:r>
              <a:rPr lang="en-US" sz="1200" baseline="0" dirty="0" smtClean="0"/>
              <a:t>.</a:t>
            </a:r>
          </a:p>
          <a:p>
            <a:pPr marL="228600" indent="-228600">
              <a:buFont typeface="+mj-lt"/>
              <a:buAutoNum type="arabicPeriod"/>
            </a:pPr>
            <a:r>
              <a:rPr lang="en-US" sz="1200" baseline="0" dirty="0" smtClean="0"/>
              <a:t>Also in the </a:t>
            </a:r>
            <a:r>
              <a:rPr lang="en-US" sz="1200" b="1" baseline="0" dirty="0" smtClean="0"/>
              <a:t>Format</a:t>
            </a:r>
            <a:r>
              <a:rPr lang="en-US" sz="1200" baseline="0" dirty="0" smtClean="0"/>
              <a:t> </a:t>
            </a:r>
            <a:r>
              <a:rPr lang="en-US" sz="1200" b="1" baseline="0" dirty="0" smtClean="0"/>
              <a:t>Shape</a:t>
            </a:r>
            <a:r>
              <a:rPr lang="en-US" sz="1200" baseline="0" dirty="0" smtClean="0"/>
              <a:t> dialog box, in the left pane, click </a:t>
            </a:r>
            <a:r>
              <a:rPr lang="en-US" sz="1200" b="1" baseline="0" dirty="0" smtClean="0"/>
              <a:t>3-D Format</a:t>
            </a:r>
            <a:r>
              <a:rPr lang="en-US" sz="1200" b="0" baseline="0" dirty="0" smtClean="0"/>
              <a:t>.</a:t>
            </a:r>
            <a:r>
              <a:rPr lang="en-US" sz="1200" baseline="0" dirty="0" smtClean="0"/>
              <a:t> In the </a:t>
            </a:r>
            <a:r>
              <a:rPr lang="en-US" sz="1200" b="1" baseline="0" dirty="0" smtClean="0"/>
              <a:t>3-D Format </a:t>
            </a:r>
            <a:r>
              <a:rPr lang="en-US" sz="1200" baseline="0" dirty="0" smtClean="0"/>
              <a:t>pane, do the following:</a:t>
            </a:r>
          </a:p>
          <a:p>
            <a:pPr marL="685800" lvl="1" indent="-228600">
              <a:buFont typeface="Arial" pitchFamily="34" charset="0"/>
              <a:buChar char="•"/>
            </a:pPr>
            <a:r>
              <a:rPr lang="en-US" sz="1200" baseline="0" dirty="0" smtClean="0"/>
              <a:t>Under </a:t>
            </a:r>
            <a:r>
              <a:rPr lang="en-US" sz="1200" b="1" baseline="0" dirty="0" smtClean="0"/>
              <a:t>Bevel</a:t>
            </a:r>
            <a:r>
              <a:rPr lang="en-US" sz="1200" baseline="0" dirty="0" smtClean="0"/>
              <a:t>, click the button next to </a:t>
            </a:r>
            <a:r>
              <a:rPr lang="en-US" sz="1200" b="1" baseline="0" dirty="0" smtClean="0"/>
              <a:t>Top</a:t>
            </a:r>
            <a:r>
              <a:rPr lang="en-US" sz="1200" b="0" baseline="0" dirty="0" smtClean="0"/>
              <a:t>, and then under </a:t>
            </a:r>
            <a:r>
              <a:rPr lang="en-US" sz="1200" b="1" baseline="0" dirty="0" smtClean="0"/>
              <a:t>Bevel</a:t>
            </a:r>
            <a:r>
              <a:rPr lang="en-US" sz="1200" b="0" baseline="0" dirty="0" smtClean="0"/>
              <a:t> click </a:t>
            </a:r>
            <a:r>
              <a:rPr lang="en-US" sz="1200" b="1" baseline="0" dirty="0" smtClean="0"/>
              <a:t>Circle</a:t>
            </a:r>
            <a:r>
              <a:rPr lang="en-US" sz="1200" baseline="0" dirty="0" smtClean="0"/>
              <a:t> (first row, first option from the left). Next to </a:t>
            </a:r>
            <a:r>
              <a:rPr lang="en-US" sz="1200" b="1" baseline="0" dirty="0" smtClean="0"/>
              <a:t>Top</a:t>
            </a:r>
            <a:r>
              <a:rPr lang="en-US" sz="1200" baseline="0" dirty="0" smtClean="0"/>
              <a:t>, in the </a:t>
            </a:r>
            <a:r>
              <a:rPr lang="en-US" sz="1200" b="1" baseline="0" dirty="0" smtClean="0"/>
              <a:t>Width</a:t>
            </a:r>
            <a:r>
              <a:rPr lang="en-US" sz="1200" baseline="0" dirty="0" smtClean="0"/>
              <a:t> box, enter </a:t>
            </a:r>
            <a:r>
              <a:rPr lang="en-US" sz="1200" b="1" baseline="0" dirty="0" smtClean="0"/>
              <a:t>4 pt</a:t>
            </a:r>
            <a:r>
              <a:rPr lang="en-US" sz="1200" b="0" baseline="0" dirty="0" smtClean="0"/>
              <a:t>,</a:t>
            </a:r>
            <a:r>
              <a:rPr lang="en-US" sz="1200" b="1" baseline="0" dirty="0" smtClean="0"/>
              <a:t> </a:t>
            </a:r>
            <a:r>
              <a:rPr lang="en-US" sz="1200" baseline="0" dirty="0" smtClean="0"/>
              <a:t>and in the </a:t>
            </a:r>
            <a:r>
              <a:rPr lang="en-US" sz="1200" b="1" baseline="0" dirty="0" smtClean="0"/>
              <a:t>Height</a:t>
            </a:r>
            <a:r>
              <a:rPr lang="en-US" sz="1200" baseline="0" dirty="0" smtClean="0"/>
              <a:t> box, enter </a:t>
            </a:r>
            <a:r>
              <a:rPr lang="en-US" sz="1200" b="1" baseline="0" dirty="0" smtClean="0"/>
              <a:t>4 pt</a:t>
            </a:r>
            <a:r>
              <a:rPr lang="en-US" sz="1200" baseline="0" dirty="0" smtClean="0"/>
              <a:t>.</a:t>
            </a:r>
          </a:p>
          <a:p>
            <a:pPr marL="685800" lvl="1" indent="-228600">
              <a:buFont typeface="Arial" pitchFamily="34" charset="0"/>
              <a:buChar char="•"/>
            </a:pPr>
            <a:r>
              <a:rPr lang="en-US" sz="1200" baseline="0" dirty="0" smtClean="0"/>
              <a:t>Under </a:t>
            </a:r>
            <a:r>
              <a:rPr lang="en-US" sz="1200" b="1" baseline="0" dirty="0" smtClean="0"/>
              <a:t>Surface</a:t>
            </a:r>
            <a:r>
              <a:rPr lang="en-US" sz="1200" baseline="0" dirty="0" smtClean="0"/>
              <a:t>, click the button next to </a:t>
            </a:r>
            <a:r>
              <a:rPr lang="en-US" sz="1200" b="1" baseline="0" dirty="0" smtClean="0"/>
              <a:t>Lighting</a:t>
            </a:r>
            <a:r>
              <a:rPr lang="en-US" sz="1200" baseline="0" dirty="0" smtClean="0"/>
              <a:t>, and then under </a:t>
            </a:r>
            <a:r>
              <a:rPr lang="en-US" sz="1200" b="1" baseline="0" dirty="0" smtClean="0"/>
              <a:t>Neutral</a:t>
            </a:r>
            <a:r>
              <a:rPr lang="en-US" sz="1200" baseline="0" dirty="0" smtClean="0"/>
              <a:t> click </a:t>
            </a:r>
            <a:r>
              <a:rPr lang="en-US" sz="1200" b="1" baseline="0" dirty="0" smtClean="0"/>
              <a:t>Balance</a:t>
            </a:r>
            <a:r>
              <a:rPr lang="en-US" sz="1200" baseline="0" dirty="0" smtClean="0"/>
              <a:t> (first row, second option from the left). </a:t>
            </a:r>
            <a:r>
              <a:rPr lang="en-US" sz="1200" i="0" baseline="0" dirty="0" smtClean="0"/>
              <a:t>In the </a:t>
            </a:r>
            <a:r>
              <a:rPr lang="en-US" sz="1200" b="1" i="0" baseline="0" dirty="0" smtClean="0"/>
              <a:t>Angle</a:t>
            </a:r>
            <a:r>
              <a:rPr lang="en-US" sz="1200" i="0" baseline="0" dirty="0" smtClean="0"/>
              <a:t> box, enter </a:t>
            </a:r>
            <a:r>
              <a:rPr lang="en-US" sz="1200" b="1" i="0" baseline="0" dirty="0" smtClean="0"/>
              <a:t>145</a:t>
            </a:r>
            <a:r>
              <a:rPr lang="en-US" sz="1200" b="1" kern="1200" dirty="0" smtClean="0">
                <a:solidFill>
                  <a:schemeClr val="tx1"/>
                </a:solidFill>
                <a:latin typeface="+mn-lt"/>
                <a:ea typeface="+mn-ea"/>
                <a:cs typeface="+mn-cs"/>
              </a:rPr>
              <a:t>°</a:t>
            </a:r>
            <a:r>
              <a:rPr lang="en-US" sz="1200" i="0" baseline="0" dirty="0" smtClean="0"/>
              <a:t>. </a:t>
            </a:r>
            <a:endParaRPr lang="en-US" sz="1200" b="0" i="1" baseline="0" dirty="0" smtClean="0"/>
          </a:p>
          <a:p>
            <a:pPr marL="228600" indent="-228600">
              <a:buFont typeface="+mj-lt"/>
              <a:buAutoNum type="arabicPeriod"/>
            </a:pPr>
            <a:r>
              <a:rPr lang="en-US" sz="1200" b="0" baseline="0" dirty="0" smtClean="0"/>
              <a:t>On the slide, drag the rounded rectangle until the bottom edge touches the top edge of the long, thin rectangle and it is centered on the 3.50 left vertical drawing guide.</a:t>
            </a:r>
          </a:p>
          <a:p>
            <a:pPr marL="228600" indent="-228600">
              <a:buFont typeface="+mj-lt"/>
              <a:buAutoNum type="arabicPeriod"/>
            </a:pPr>
            <a:endParaRPr lang="en-US" sz="1200" b="1" baseline="0" dirty="0" smtClean="0"/>
          </a:p>
          <a:p>
            <a:pPr marL="228600" indent="-228600">
              <a:buFont typeface="+mj-lt"/>
              <a:buAutoNum type="arabicPeriod"/>
            </a:pPr>
            <a:endParaRPr lang="en-US" sz="1200" dirty="0" smtClean="0"/>
          </a:p>
          <a:p>
            <a:pPr marL="228600" indent="-228600">
              <a:buFont typeface="+mj-lt"/>
              <a:buNone/>
            </a:pPr>
            <a:r>
              <a:rPr lang="en-US" sz="1200" dirty="0" smtClean="0"/>
              <a:t>To reproduce the first text box on this slide, do the following:</a:t>
            </a:r>
          </a:p>
          <a:p>
            <a:pPr marL="228600" indent="-228600">
              <a:buFont typeface="+mj-lt"/>
              <a:buAutoNum type="arabicPeriod"/>
            </a:pPr>
            <a:r>
              <a:rPr lang="en-US" sz="1200" dirty="0" smtClean="0"/>
              <a:t>On</a:t>
            </a:r>
            <a:r>
              <a:rPr lang="en-US" sz="1200" baseline="0" dirty="0" smtClean="0"/>
              <a:t> the </a:t>
            </a:r>
            <a:r>
              <a:rPr lang="en-US" sz="1200" b="1" baseline="0" dirty="0" smtClean="0"/>
              <a:t>Insert</a:t>
            </a:r>
            <a:r>
              <a:rPr lang="en-US" sz="1200" baseline="0" dirty="0" smtClean="0"/>
              <a:t> tab, in the </a:t>
            </a:r>
            <a:r>
              <a:rPr lang="en-US" sz="1200" b="1" baseline="0" dirty="0" smtClean="0"/>
              <a:t>Text</a:t>
            </a:r>
            <a:r>
              <a:rPr lang="en-US" sz="1200" baseline="0" dirty="0" smtClean="0"/>
              <a:t> group, click </a:t>
            </a:r>
            <a:r>
              <a:rPr lang="en-US" sz="1200" b="1" baseline="0" dirty="0" smtClean="0"/>
              <a:t>Text</a:t>
            </a:r>
            <a:r>
              <a:rPr lang="en-US" sz="1200" baseline="0" dirty="0" smtClean="0"/>
              <a:t> </a:t>
            </a:r>
            <a:r>
              <a:rPr lang="en-US" sz="1200" b="1" baseline="0" dirty="0" smtClean="0"/>
              <a:t>Box</a:t>
            </a:r>
            <a:r>
              <a:rPr lang="en-US" sz="1200" baseline="0" dirty="0" smtClean="0"/>
              <a:t>. On the slide, drag to draw a text box. </a:t>
            </a:r>
          </a:p>
          <a:p>
            <a:pPr marL="228600" indent="-228600">
              <a:buFont typeface="+mj-lt"/>
              <a:buAutoNum type="arabicPeriod"/>
            </a:pPr>
            <a:r>
              <a:rPr lang="en-US" sz="1200" baseline="0" dirty="0" smtClean="0"/>
              <a:t>Enter </a:t>
            </a:r>
            <a:r>
              <a:rPr lang="en-US" sz="1200" b="1" baseline="0" dirty="0" smtClean="0"/>
              <a:t>TAB ONE</a:t>
            </a:r>
            <a:r>
              <a:rPr lang="en-US" sz="1200" b="0" baseline="0" dirty="0" smtClean="0"/>
              <a:t>,</a:t>
            </a:r>
            <a:r>
              <a:rPr lang="en-US" sz="1200" b="1" baseline="0" dirty="0" smtClean="0"/>
              <a:t> </a:t>
            </a:r>
            <a:r>
              <a:rPr lang="en-US" sz="1200" baseline="0" dirty="0" smtClean="0"/>
              <a:t>and then select the text. On the </a:t>
            </a:r>
            <a:r>
              <a:rPr lang="en-US" sz="1200" b="1" baseline="0" dirty="0" smtClean="0"/>
              <a:t>Home</a:t>
            </a:r>
            <a:r>
              <a:rPr lang="en-US" sz="1200" baseline="0" dirty="0" smtClean="0"/>
              <a:t> tab, in the </a:t>
            </a:r>
            <a:r>
              <a:rPr lang="en-US" sz="1200" b="1" baseline="0" dirty="0" smtClean="0"/>
              <a:t>Font</a:t>
            </a:r>
            <a:r>
              <a:rPr lang="en-US" sz="1200" baseline="0" dirty="0" smtClean="0"/>
              <a:t> group, do the following:</a:t>
            </a:r>
          </a:p>
          <a:p>
            <a:pPr marL="685800" lvl="1" indent="-228600">
              <a:buFont typeface="Arial" pitchFamily="34" charset="0"/>
              <a:buChar char="•"/>
            </a:pPr>
            <a:r>
              <a:rPr lang="en-US" sz="1200" baseline="0" dirty="0" smtClean="0"/>
              <a:t>In the </a:t>
            </a:r>
            <a:r>
              <a:rPr lang="en-US" sz="1200" b="1" baseline="0" dirty="0" smtClean="0"/>
              <a:t>Font</a:t>
            </a:r>
            <a:r>
              <a:rPr lang="en-US" sz="1200" baseline="0" dirty="0" smtClean="0"/>
              <a:t> list, select </a:t>
            </a:r>
            <a:r>
              <a:rPr lang="en-US" sz="1200" b="1" baseline="0" dirty="0" smtClean="0"/>
              <a:t>TW Cen MT Condensed</a:t>
            </a:r>
            <a:r>
              <a:rPr lang="en-US" sz="1200" b="0" baseline="0" dirty="0" smtClean="0"/>
              <a:t>.</a:t>
            </a:r>
            <a:r>
              <a:rPr lang="en-US" sz="1200" baseline="0" dirty="0" smtClean="0"/>
              <a:t> </a:t>
            </a:r>
          </a:p>
          <a:p>
            <a:pPr marL="685800" lvl="1" indent="-228600">
              <a:buFont typeface="Arial" pitchFamily="34" charset="0"/>
              <a:buChar char="•"/>
            </a:pPr>
            <a:r>
              <a:rPr lang="en-US" sz="1200" baseline="0" dirty="0" smtClean="0"/>
              <a:t>In the </a:t>
            </a:r>
            <a:r>
              <a:rPr lang="en-US" sz="1200" b="1" baseline="0" dirty="0" smtClean="0"/>
              <a:t>Font</a:t>
            </a:r>
            <a:r>
              <a:rPr lang="en-US" sz="1200" baseline="0" dirty="0" smtClean="0"/>
              <a:t> </a:t>
            </a:r>
            <a:r>
              <a:rPr lang="en-US" sz="1200" b="1" baseline="0" dirty="0" smtClean="0"/>
              <a:t>Size</a:t>
            </a:r>
            <a:r>
              <a:rPr lang="en-US" sz="1200" baseline="0" dirty="0" smtClean="0"/>
              <a:t> box, enter </a:t>
            </a:r>
            <a:r>
              <a:rPr lang="en-US" sz="1200" b="1" baseline="0" dirty="0" smtClean="0"/>
              <a:t>22 pt</a:t>
            </a:r>
            <a:r>
              <a:rPr lang="en-US" sz="1200" baseline="0" dirty="0" smtClean="0"/>
              <a:t>. </a:t>
            </a:r>
          </a:p>
          <a:p>
            <a:pPr marL="228600" indent="-228600">
              <a:buFont typeface="+mj-lt"/>
              <a:buAutoNum type="arabicPeriod"/>
            </a:pPr>
            <a:r>
              <a:rPr lang="en-US" sz="1200" baseline="0" dirty="0" smtClean="0"/>
              <a:t>On the </a:t>
            </a:r>
            <a:r>
              <a:rPr lang="en-US" sz="1200" b="1" baseline="0" dirty="0" smtClean="0"/>
              <a:t>Home</a:t>
            </a:r>
            <a:r>
              <a:rPr lang="en-US" sz="1200" baseline="0" dirty="0" smtClean="0"/>
              <a:t> tab, in the </a:t>
            </a:r>
            <a:r>
              <a:rPr lang="en-US" sz="1200" b="1" baseline="0" dirty="0" smtClean="0"/>
              <a:t>Paragraph</a:t>
            </a:r>
            <a:r>
              <a:rPr lang="en-US" sz="1200" baseline="0" dirty="0" smtClean="0"/>
              <a:t> group, click </a:t>
            </a:r>
            <a:r>
              <a:rPr lang="en-US" sz="1200" b="1" baseline="0" dirty="0" smtClean="0"/>
              <a:t>Center</a:t>
            </a:r>
            <a:r>
              <a:rPr lang="en-US" sz="1200" baseline="0" dirty="0" smtClean="0"/>
              <a:t> to center the text in the text box.</a:t>
            </a:r>
          </a:p>
          <a:p>
            <a:pPr marL="228600" indent="-228600">
              <a:buFont typeface="+mj-lt"/>
              <a:buAutoNum type="arabicPeriod"/>
            </a:pPr>
            <a:r>
              <a:rPr lang="en-US" sz="1200" baseline="0" dirty="0" smtClean="0"/>
              <a:t>On the slide, drag the text box onto the rounded rectangle until the bottom edge of the text is 0.5” above the 0.00 horizontal drawing guide and it is centered on the </a:t>
            </a:r>
            <a:r>
              <a:rPr lang="en-US" sz="1200" b="0" baseline="0" dirty="0" smtClean="0"/>
              <a:t>3.50 left vertical drawing guide.</a:t>
            </a:r>
            <a:endParaRPr lang="en-US" sz="1200" baseline="0" dirty="0" smtClean="0"/>
          </a:p>
          <a:p>
            <a:pPr marL="228600" indent="-228600">
              <a:buFont typeface="+mj-lt"/>
              <a:buAutoNum type="arabicPeriod"/>
            </a:pPr>
            <a:endParaRPr lang="en-US" sz="1200" baseline="0" dirty="0" smtClean="0"/>
          </a:p>
          <a:p>
            <a:pPr marL="228600" indent="-228600">
              <a:buFont typeface="+mj-lt"/>
              <a:buAutoNum type="arabicPeriod"/>
            </a:pPr>
            <a:endParaRPr lang="en-US" sz="1200" baseline="0" dirty="0" smtClean="0"/>
          </a:p>
          <a:p>
            <a:pPr marL="228600" indent="-228600">
              <a:buFont typeface="+mj-lt"/>
              <a:buNone/>
            </a:pPr>
            <a:r>
              <a:rPr lang="en-US" sz="1200" baseline="0" dirty="0" smtClean="0"/>
              <a:t>To reproduce the other text boxes on this slide, do the following:</a:t>
            </a:r>
          </a:p>
          <a:p>
            <a:pPr marL="228600" indent="-228600">
              <a:buFont typeface="+mj-lt"/>
              <a:buAutoNum type="arabicPeriod"/>
            </a:pPr>
            <a:r>
              <a:rPr lang="en-US" sz="1200" baseline="0" dirty="0" smtClean="0"/>
              <a:t>On the slide, select the first text box. On the </a:t>
            </a:r>
            <a:r>
              <a:rPr lang="en-US" sz="1200" b="1" baseline="0" dirty="0" smtClean="0"/>
              <a:t>Home</a:t>
            </a:r>
            <a:r>
              <a:rPr lang="en-US" sz="1200" baseline="0" dirty="0" smtClean="0"/>
              <a:t> tab, in the </a:t>
            </a:r>
            <a:r>
              <a:rPr lang="en-US" sz="1200" b="1" baseline="0" dirty="0" smtClean="0"/>
              <a:t>Clipboard</a:t>
            </a:r>
            <a:r>
              <a:rPr lang="en-US" sz="1200" baseline="0" dirty="0" smtClean="0"/>
              <a:t> group, click the arrow under </a:t>
            </a:r>
            <a:r>
              <a:rPr lang="en-US" sz="1200" b="1" baseline="0" dirty="0" smtClean="0"/>
              <a:t>Copy</a:t>
            </a:r>
            <a:r>
              <a:rPr lang="en-US" sz="1200" b="0" baseline="0" dirty="0" smtClean="0"/>
              <a:t>,</a:t>
            </a:r>
            <a:r>
              <a:rPr lang="en-US" sz="1200" baseline="0" dirty="0" smtClean="0"/>
              <a:t> and then click </a:t>
            </a:r>
            <a:r>
              <a:rPr lang="en-US" sz="1200" b="1" baseline="0" dirty="0" smtClean="0"/>
              <a:t>Duplicate</a:t>
            </a:r>
            <a:r>
              <a:rPr lang="en-US" sz="1200" baseline="0" dirty="0" smtClean="0"/>
              <a:t>. Repeat this process three more times for a total of five text boxes.</a:t>
            </a:r>
          </a:p>
          <a:p>
            <a:pPr marL="228600" indent="-228600">
              <a:buFont typeface="+mj-lt"/>
              <a:buAutoNum type="arabicPeriod"/>
            </a:pPr>
            <a:r>
              <a:rPr lang="en-US" sz="1200" baseline="0" dirty="0" smtClean="0"/>
              <a:t>Click in one of the duplicate text boxes, delete </a:t>
            </a:r>
            <a:r>
              <a:rPr lang="en-US" sz="1200" b="1" baseline="0" dirty="0" smtClean="0"/>
              <a:t>TAB ONE</a:t>
            </a:r>
            <a:r>
              <a:rPr lang="en-US" sz="1200" baseline="0" dirty="0" smtClean="0"/>
              <a:t>, and then enter </a:t>
            </a:r>
            <a:r>
              <a:rPr lang="en-US" sz="1200" b="1" baseline="0" dirty="0" smtClean="0"/>
              <a:t>TAB TWO</a:t>
            </a:r>
            <a:r>
              <a:rPr lang="en-US" sz="1200" baseline="0" dirty="0" smtClean="0"/>
              <a:t>. </a:t>
            </a:r>
          </a:p>
          <a:p>
            <a:pPr marL="228600" indent="-228600">
              <a:buFont typeface="+mj-lt"/>
              <a:buAutoNum type="arabicPeriod"/>
            </a:pPr>
            <a:r>
              <a:rPr lang="en-US" sz="1200" baseline="0" dirty="0" smtClean="0"/>
              <a:t>Drag the second text box until the bottom edge of the text is 0.5” above the 0.00 horizontal drawing guide and it is centered on the 1.75 left vertical drawing guide.</a:t>
            </a:r>
          </a:p>
          <a:p>
            <a:pPr marL="228600" indent="-228600">
              <a:buFont typeface="+mj-lt"/>
              <a:buAutoNum type="arabicPeriod"/>
            </a:pPr>
            <a:r>
              <a:rPr lang="en-US" sz="1200" baseline="0" dirty="0" smtClean="0"/>
              <a:t>Click in another duplicate text box, delete </a:t>
            </a:r>
            <a:r>
              <a:rPr lang="en-US" sz="1200" b="1" baseline="0" dirty="0" smtClean="0"/>
              <a:t>TAB ONE</a:t>
            </a:r>
            <a:r>
              <a:rPr lang="en-US" sz="1200" baseline="0" dirty="0" smtClean="0"/>
              <a:t>, and then enter </a:t>
            </a:r>
            <a:r>
              <a:rPr lang="en-US" sz="1200" b="1" baseline="0" dirty="0" smtClean="0"/>
              <a:t>TAB THREE</a:t>
            </a:r>
            <a:r>
              <a:rPr lang="en-US" sz="1200" b="0" baseline="0" dirty="0" smtClean="0"/>
              <a:t>.</a:t>
            </a:r>
            <a:endParaRPr lang="en-US" sz="1200" baseline="0" dirty="0" smtClean="0"/>
          </a:p>
          <a:p>
            <a:pPr marL="228600" indent="-228600">
              <a:buFont typeface="+mj-lt"/>
              <a:buAutoNum type="arabicPeriod"/>
            </a:pPr>
            <a:r>
              <a:rPr lang="en-US" sz="1200" baseline="0" dirty="0" smtClean="0"/>
              <a:t>Drag the third text box until the bottom edge of the text is 0.5” above the 0.00 horizontal drawing guide and it is centered on the 0.00 vertical drawing guide. </a:t>
            </a:r>
          </a:p>
          <a:p>
            <a:pPr marL="228600" indent="-228600">
              <a:buFont typeface="+mj-lt"/>
              <a:buAutoNum type="arabicPeriod"/>
            </a:pPr>
            <a:r>
              <a:rPr lang="en-US" sz="1200" baseline="0" dirty="0" smtClean="0"/>
              <a:t>Click in another duplicate text box, delete </a:t>
            </a:r>
            <a:r>
              <a:rPr lang="en-US" sz="1200" b="1" baseline="0" dirty="0" smtClean="0"/>
              <a:t>TAB ONE</a:t>
            </a:r>
            <a:r>
              <a:rPr lang="en-US" sz="1200" baseline="0" dirty="0" smtClean="0"/>
              <a:t>, and then enter </a:t>
            </a:r>
            <a:r>
              <a:rPr lang="en-US" sz="1200" b="1" baseline="0" dirty="0" smtClean="0"/>
              <a:t>TAB FOUR</a:t>
            </a:r>
            <a:r>
              <a:rPr lang="en-US" sz="1200" b="0" baseline="0" dirty="0" smtClean="0"/>
              <a:t>.</a:t>
            </a:r>
            <a:endParaRPr lang="en-US" sz="1200" baseline="0" dirty="0" smtClean="0"/>
          </a:p>
          <a:p>
            <a:pPr marL="228600" indent="-228600">
              <a:buFont typeface="+mj-lt"/>
              <a:buAutoNum type="arabicPeriod"/>
            </a:pPr>
            <a:r>
              <a:rPr lang="en-US" sz="1200" baseline="0" dirty="0" smtClean="0"/>
              <a:t>Drag the fourth text box until the bottom edge of the text is 0.5” above the 0.00 horizontal drawing guide and it is centered on the 1.75 right vertical drawing guide.</a:t>
            </a:r>
          </a:p>
          <a:p>
            <a:pPr marL="228600" indent="-228600">
              <a:buFont typeface="+mj-lt"/>
              <a:buAutoNum type="arabicPeriod"/>
            </a:pPr>
            <a:r>
              <a:rPr lang="en-US" sz="1200" baseline="0" dirty="0" smtClean="0"/>
              <a:t>Click in the last duplicate text box, delete </a:t>
            </a:r>
            <a:r>
              <a:rPr lang="en-US" sz="1200" b="1" baseline="0" dirty="0" smtClean="0"/>
              <a:t>TAB ONE</a:t>
            </a:r>
            <a:r>
              <a:rPr lang="en-US" sz="1200" baseline="0" dirty="0" smtClean="0"/>
              <a:t>, and then enter </a:t>
            </a:r>
            <a:r>
              <a:rPr lang="en-US" sz="1200" b="1" baseline="0" dirty="0" smtClean="0"/>
              <a:t>TAB FIVE</a:t>
            </a:r>
            <a:r>
              <a:rPr lang="en-US" sz="1200" b="0" baseline="0" dirty="0" smtClean="0"/>
              <a:t>.</a:t>
            </a:r>
            <a:endParaRPr lang="en-US" sz="1200" baseline="0" dirty="0" smtClean="0"/>
          </a:p>
          <a:p>
            <a:pPr marL="228600" indent="-228600">
              <a:buFont typeface="+mj-lt"/>
              <a:buAutoNum type="arabicPeriod"/>
            </a:pPr>
            <a:r>
              <a:rPr lang="en-US" sz="1200" baseline="0" dirty="0" smtClean="0"/>
              <a:t>Drag the fifth text box until the bottom edge of the text is 0.5” above the 0.00 horizontal drawing guide and it is centered on the 3.50 right vertical drawing guide.</a:t>
            </a:r>
          </a:p>
          <a:p>
            <a:pPr marL="228600" indent="-228600">
              <a:buFont typeface="+mj-lt"/>
              <a:buAutoNum type="arabicPeriod"/>
            </a:pPr>
            <a:r>
              <a:rPr lang="en-US" sz="1200" baseline="0" dirty="0" smtClean="0"/>
              <a:t>Select the text in the first text box. On the </a:t>
            </a:r>
            <a:r>
              <a:rPr lang="en-US" sz="1200" b="1" baseline="0" dirty="0" smtClean="0"/>
              <a:t>Home</a:t>
            </a:r>
            <a:r>
              <a:rPr lang="en-US" sz="1200" baseline="0" dirty="0" smtClean="0"/>
              <a:t> tab, in the </a:t>
            </a:r>
            <a:r>
              <a:rPr lang="en-US" sz="1200" b="1" baseline="0" dirty="0" smtClean="0"/>
              <a:t>Font</a:t>
            </a:r>
            <a:r>
              <a:rPr lang="en-US" sz="1200" baseline="0" dirty="0" smtClean="0"/>
              <a:t> group, click the arrow next to </a:t>
            </a:r>
            <a:r>
              <a:rPr lang="en-US" sz="1200" b="1" baseline="0" dirty="0" smtClean="0"/>
              <a:t>Font Color</a:t>
            </a:r>
            <a:r>
              <a:rPr lang="en-US" sz="1200" baseline="0" dirty="0" smtClean="0"/>
              <a:t>, and then under </a:t>
            </a:r>
            <a:r>
              <a:rPr lang="en-US" sz="1200" b="1" baseline="0" dirty="0" smtClean="0"/>
              <a:t>Theme</a:t>
            </a:r>
            <a:r>
              <a:rPr lang="en-US" sz="1200" baseline="0" dirty="0" smtClean="0"/>
              <a:t> </a:t>
            </a:r>
            <a:r>
              <a:rPr lang="en-US" sz="1200" b="1" baseline="0" dirty="0" smtClean="0"/>
              <a:t>Colors</a:t>
            </a:r>
            <a:r>
              <a:rPr lang="en-US" sz="1200" baseline="0" dirty="0" smtClean="0"/>
              <a:t> click </a:t>
            </a:r>
            <a:r>
              <a:rPr lang="en-US" sz="1200" b="1" baseline="0" dirty="0" smtClean="0"/>
              <a:t>White, Background 1 </a:t>
            </a:r>
            <a:r>
              <a:rPr lang="en-US" sz="1200" b="0" baseline="0" dirty="0" smtClean="0"/>
              <a:t>(first row, first option from the left). Repeat this process for each of the other text boxes. </a:t>
            </a:r>
            <a:endParaRPr lang="en-US" sz="1200" baseline="0" dirty="0" smtClean="0"/>
          </a:p>
          <a:p>
            <a:endParaRPr lang="en-US" sz="1200" baseline="0" dirty="0" smtClean="0"/>
          </a:p>
          <a:p>
            <a:endParaRPr lang="en-US" sz="1200" baseline="0" dirty="0" smtClean="0"/>
          </a:p>
          <a:p>
            <a:r>
              <a:rPr lang="en-US" sz="1200" baseline="0" dirty="0" smtClean="0"/>
              <a:t>To reproduce the animation effects on this slide, do the following:</a:t>
            </a:r>
          </a:p>
          <a:p>
            <a:pPr marL="228600" indent="-228600">
              <a:buFont typeface="+mj-lt"/>
              <a:buAutoNum type="arabicPeriod"/>
            </a:pPr>
            <a:r>
              <a:rPr lang="en-US" sz="1200" baseline="0" dirty="0" smtClean="0"/>
              <a:t>On the </a:t>
            </a:r>
            <a:r>
              <a:rPr lang="en-US" sz="1200" b="1" baseline="0" dirty="0" smtClean="0"/>
              <a:t>Animations</a:t>
            </a:r>
            <a:r>
              <a:rPr lang="en-US" sz="1200" baseline="0" dirty="0" smtClean="0"/>
              <a:t> tab, in the </a:t>
            </a:r>
            <a:r>
              <a:rPr lang="en-US" sz="1200" b="1" baseline="0" dirty="0" smtClean="0"/>
              <a:t>Advanced Animations</a:t>
            </a:r>
            <a:r>
              <a:rPr lang="en-US" sz="1200" baseline="0" dirty="0" smtClean="0"/>
              <a:t> group, click </a:t>
            </a:r>
            <a:r>
              <a:rPr lang="en-US" sz="1200" b="1" baseline="0" dirty="0" smtClean="0"/>
              <a:t>Animation Pane</a:t>
            </a:r>
            <a:r>
              <a:rPr lang="en-US" sz="1200" baseline="0" dirty="0" smtClean="0"/>
              <a:t>. </a:t>
            </a:r>
          </a:p>
          <a:p>
            <a:pPr marL="228600" indent="-228600">
              <a:buFont typeface="+mj-lt"/>
              <a:buAutoNum type="arabicPeriod"/>
            </a:pPr>
            <a:r>
              <a:rPr lang="en-US" sz="1200" baseline="0" dirty="0" smtClean="0"/>
              <a:t>On the </a:t>
            </a:r>
            <a:r>
              <a:rPr lang="en-US" sz="1200" b="1" baseline="0" dirty="0" smtClean="0"/>
              <a:t>Home</a:t>
            </a:r>
            <a:r>
              <a:rPr lang="en-US" sz="1200" baseline="0" dirty="0" smtClean="0"/>
              <a:t> tab, in the </a:t>
            </a:r>
            <a:r>
              <a:rPr lang="en-US" sz="1200" b="1" baseline="0" dirty="0" smtClean="0"/>
              <a:t>Editing</a:t>
            </a:r>
            <a:r>
              <a:rPr lang="en-US" sz="1200" baseline="0" dirty="0" smtClean="0"/>
              <a:t> group, click </a:t>
            </a:r>
            <a:r>
              <a:rPr lang="en-US" sz="1200" b="1" baseline="0" dirty="0" smtClean="0"/>
              <a:t>Select</a:t>
            </a:r>
            <a:r>
              <a:rPr lang="en-US" sz="1200" baseline="0" dirty="0" smtClean="0"/>
              <a:t>, and then click </a:t>
            </a:r>
            <a:r>
              <a:rPr lang="en-US" sz="1200" b="1" baseline="0" dirty="0" smtClean="0"/>
              <a:t>Selection Pane</a:t>
            </a:r>
            <a:r>
              <a:rPr lang="en-US" sz="1200" baseline="0" dirty="0" smtClean="0"/>
              <a:t>.</a:t>
            </a:r>
          </a:p>
          <a:p>
            <a:pPr marL="228600" indent="-228600">
              <a:buFont typeface="+mj-lt"/>
              <a:buAutoNum type="arabicPeriod"/>
            </a:pPr>
            <a:r>
              <a:rPr lang="en-US" sz="1200" i="0" baseline="0" dirty="0" smtClean="0"/>
              <a:t>In the </a:t>
            </a:r>
            <a:r>
              <a:rPr lang="en-US" sz="1200" b="1" i="0" baseline="0" dirty="0" smtClean="0"/>
              <a:t>Selection and Visibility </a:t>
            </a:r>
            <a:r>
              <a:rPr lang="en-US" sz="1200" b="0" i="0" baseline="0" dirty="0" smtClean="0"/>
              <a:t>task </a:t>
            </a:r>
            <a:r>
              <a:rPr lang="en-US" sz="1200" i="0" baseline="0" dirty="0" smtClean="0"/>
              <a:t>pane, s</a:t>
            </a:r>
            <a:r>
              <a:rPr lang="en-US" sz="1200" baseline="0" dirty="0" smtClean="0"/>
              <a:t>elect the rounded rectangle (“Round Same Side Corner Rectangle” object). In the </a:t>
            </a:r>
            <a:r>
              <a:rPr lang="en-US" sz="1200" b="1" baseline="0" dirty="0" smtClean="0"/>
              <a:t>Animation</a:t>
            </a:r>
            <a:r>
              <a:rPr lang="en-US" sz="1200" b="0" baseline="0" dirty="0" smtClean="0"/>
              <a:t> group</a:t>
            </a:r>
            <a:r>
              <a:rPr lang="en-US" sz="1200" baseline="0" dirty="0" smtClean="0"/>
              <a:t>, click the </a:t>
            </a:r>
            <a:r>
              <a:rPr lang="en-US" sz="1200" b="1" baseline="0" dirty="0" smtClean="0"/>
              <a:t>More</a:t>
            </a:r>
            <a:r>
              <a:rPr lang="en-US" sz="1200" baseline="0" dirty="0" smtClean="0"/>
              <a:t> arrow to expand the effects gallery, then under </a:t>
            </a:r>
            <a:r>
              <a:rPr lang="en-US" sz="1200" b="1" baseline="0" dirty="0" smtClean="0"/>
              <a:t>Motion</a:t>
            </a:r>
            <a:r>
              <a:rPr lang="en-US" sz="1200" baseline="0" dirty="0" smtClean="0"/>
              <a:t> </a:t>
            </a:r>
            <a:r>
              <a:rPr lang="en-US" sz="1200" b="1" baseline="0" dirty="0" smtClean="0"/>
              <a:t>Paths</a:t>
            </a:r>
            <a:r>
              <a:rPr lang="en-US" sz="1200" b="0" baseline="0" dirty="0" smtClean="0"/>
              <a:t>,</a:t>
            </a:r>
            <a:r>
              <a:rPr lang="en-US" sz="1200" baseline="0" dirty="0" smtClean="0"/>
              <a:t> click </a:t>
            </a:r>
            <a:r>
              <a:rPr lang="en-US" sz="1200" b="1" baseline="0" dirty="0" smtClean="0"/>
              <a:t>Lines</a:t>
            </a:r>
            <a:r>
              <a:rPr lang="en-US" sz="1200" baseline="0" dirty="0" smtClean="0"/>
              <a:t>. </a:t>
            </a:r>
          </a:p>
          <a:p>
            <a:pPr marL="228600" indent="-228600">
              <a:buFont typeface="+mj-lt"/>
              <a:buAutoNum type="arabicPeriod"/>
            </a:pPr>
            <a:r>
              <a:rPr lang="en-US" sz="1200" baseline="0" dirty="0" smtClean="0"/>
              <a:t>In the </a:t>
            </a:r>
            <a:r>
              <a:rPr lang="en-US" sz="1200" b="1" baseline="0" dirty="0" smtClean="0"/>
              <a:t>Animation</a:t>
            </a:r>
            <a:r>
              <a:rPr lang="en-US" sz="1200" baseline="0" dirty="0" smtClean="0"/>
              <a:t> group, click </a:t>
            </a:r>
            <a:r>
              <a:rPr lang="en-US" sz="1200" b="1" baseline="0" dirty="0" smtClean="0"/>
              <a:t>Effect Options </a:t>
            </a:r>
            <a:r>
              <a:rPr lang="en-US" sz="1200" baseline="0" dirty="0" smtClean="0"/>
              <a:t>and under </a:t>
            </a:r>
            <a:r>
              <a:rPr lang="en-US" sz="1200" b="1" baseline="0" dirty="0" smtClean="0"/>
              <a:t>Direction</a:t>
            </a:r>
            <a:r>
              <a:rPr lang="en-US" sz="1200" baseline="0" dirty="0" smtClean="0"/>
              <a:t>, click </a:t>
            </a:r>
            <a:r>
              <a:rPr lang="en-US" sz="1200" b="1" baseline="0" dirty="0" smtClean="0"/>
              <a:t>Right</a:t>
            </a:r>
            <a:r>
              <a:rPr lang="en-US" sz="1200" baseline="0" dirty="0" smtClean="0"/>
              <a:t>.</a:t>
            </a:r>
          </a:p>
          <a:p>
            <a:pPr marL="228600" indent="-228600">
              <a:buFont typeface="+mj-lt"/>
              <a:buAutoNum type="arabicPeriod"/>
            </a:pPr>
            <a:r>
              <a:rPr lang="en-US" sz="1200" baseline="0" dirty="0" smtClean="0"/>
              <a:t>On the slide, point to the endpoint (red arrow) of the selected motion path until the cursor becomes a two-headed arrow. Press and hold SHIFT, and then drag the endpoint to the 1.75 left vertical drawing guide. </a:t>
            </a:r>
          </a:p>
          <a:p>
            <a:pPr marL="228600" indent="-228600">
              <a:buFont typeface="+mj-lt"/>
              <a:buAutoNum type="arabicPeriod"/>
            </a:pPr>
            <a:r>
              <a:rPr lang="en-US" sz="1200" i="0" baseline="0" dirty="0" smtClean="0"/>
              <a:t>In the </a:t>
            </a:r>
            <a:r>
              <a:rPr lang="en-US" sz="1200" b="1" i="0" baseline="0" dirty="0" smtClean="0"/>
              <a:t>Selection and Visibility </a:t>
            </a:r>
            <a:r>
              <a:rPr lang="en-US" sz="1200" b="0" i="0" baseline="0" dirty="0" smtClean="0"/>
              <a:t>task</a:t>
            </a:r>
            <a:r>
              <a:rPr lang="en-US" sz="1200" b="1" i="0" baseline="0" dirty="0" smtClean="0"/>
              <a:t> </a:t>
            </a:r>
            <a:r>
              <a:rPr lang="en-US" sz="1200" i="0" baseline="0" dirty="0" smtClean="0"/>
              <a:t>pane, s</a:t>
            </a:r>
            <a:r>
              <a:rPr lang="en-US" sz="1200" baseline="0" dirty="0" smtClean="0"/>
              <a:t>elect the rounded rectangle again. In the </a:t>
            </a:r>
            <a:r>
              <a:rPr lang="en-US" sz="1200" b="1" baseline="0" dirty="0" smtClean="0"/>
              <a:t>Advanced Animation</a:t>
            </a:r>
            <a:r>
              <a:rPr lang="en-US" sz="1200" baseline="0" dirty="0" smtClean="0"/>
              <a:t> group, click </a:t>
            </a:r>
            <a:r>
              <a:rPr lang="en-US" sz="1200" b="1" baseline="0" dirty="0" smtClean="0"/>
              <a:t>Add Animation</a:t>
            </a:r>
            <a:r>
              <a:rPr lang="en-US" sz="1200" baseline="0" dirty="0" smtClean="0"/>
              <a:t>, and under </a:t>
            </a:r>
            <a:r>
              <a:rPr lang="en-US" sz="1200" b="1" baseline="0" dirty="0" smtClean="0"/>
              <a:t>Motion</a:t>
            </a:r>
            <a:r>
              <a:rPr lang="en-US" sz="1200" baseline="0" dirty="0" smtClean="0"/>
              <a:t> </a:t>
            </a:r>
            <a:r>
              <a:rPr lang="en-US" sz="1200" b="1" baseline="0" dirty="0" smtClean="0"/>
              <a:t>Paths</a:t>
            </a:r>
            <a:r>
              <a:rPr lang="en-US" sz="1200" b="0" baseline="0" dirty="0" smtClean="0"/>
              <a:t>,</a:t>
            </a:r>
            <a:r>
              <a:rPr lang="en-US" sz="1200" baseline="0" dirty="0" smtClean="0"/>
              <a:t> click </a:t>
            </a:r>
            <a:r>
              <a:rPr lang="en-US" sz="1200" b="1" baseline="0" dirty="0" smtClean="0"/>
              <a:t>Lines</a:t>
            </a:r>
            <a:r>
              <a:rPr lang="en-US" sz="120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In the </a:t>
            </a:r>
            <a:r>
              <a:rPr lang="en-US" sz="1200" b="1" baseline="0" dirty="0" smtClean="0"/>
              <a:t>Animation</a:t>
            </a:r>
            <a:r>
              <a:rPr lang="en-US" sz="1200" baseline="0" dirty="0" smtClean="0"/>
              <a:t> group, click </a:t>
            </a:r>
            <a:r>
              <a:rPr lang="en-US" sz="1200" b="1" baseline="0" dirty="0" smtClean="0"/>
              <a:t>Effect Options </a:t>
            </a:r>
            <a:r>
              <a:rPr lang="en-US" sz="1200" baseline="0" dirty="0" smtClean="0"/>
              <a:t>and under </a:t>
            </a:r>
            <a:r>
              <a:rPr lang="en-US" sz="1200" b="1" baseline="0" dirty="0" smtClean="0"/>
              <a:t>Direction</a:t>
            </a:r>
            <a:r>
              <a:rPr lang="en-US" sz="1200" baseline="0" dirty="0" smtClean="0"/>
              <a:t>, click </a:t>
            </a:r>
            <a:r>
              <a:rPr lang="en-US" sz="1200" b="1" baseline="0" dirty="0" smtClean="0"/>
              <a:t>Right</a:t>
            </a:r>
            <a:r>
              <a:rPr lang="en-US" sz="1200" baseline="0" dirty="0" smtClean="0"/>
              <a:t>.</a:t>
            </a:r>
          </a:p>
          <a:p>
            <a:pPr marL="228600" indent="-228600">
              <a:buFont typeface="+mj-lt"/>
              <a:buAutoNum type="arabicPeriod"/>
            </a:pPr>
            <a:r>
              <a:rPr lang="en-US" sz="1200" baseline="0" dirty="0" smtClean="0"/>
              <a:t>In the </a:t>
            </a:r>
            <a:r>
              <a:rPr lang="en-US" sz="1200" b="1" baseline="0" dirty="0" smtClean="0"/>
              <a:t>Animation Pane</a:t>
            </a:r>
            <a:r>
              <a:rPr lang="en-US" sz="1200" baseline="0" dirty="0" smtClean="0"/>
              <a:t>, select the second animation effect (right motion path for the rounded rectangle).</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On the slide, point to the endpoint (red arrow) of the selected motion path until the cursor becomes a two-headed arrow. Press and hold SHIFT, and then drag the endpoint to the 0.00 vertical drawing guide.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On the slide, point to the starting point (green arrow) of the selected motion path until the cursor becomes a two-headed arrow. Press and hold SHIFT, and then drag the starting point to the 1.75 left vertical drawing guide.  </a:t>
            </a:r>
          </a:p>
          <a:p>
            <a:pPr marL="228600" indent="-228600">
              <a:buFont typeface="+mj-lt"/>
              <a:buAutoNum type="arabicPeriod"/>
            </a:pPr>
            <a:r>
              <a:rPr lang="en-US" sz="1200" i="0" baseline="0" dirty="0" smtClean="0"/>
              <a:t>In the </a:t>
            </a:r>
            <a:r>
              <a:rPr lang="en-US" sz="1200" b="1" i="0" baseline="0" dirty="0" smtClean="0"/>
              <a:t>Selection and Visibility </a:t>
            </a:r>
            <a:r>
              <a:rPr lang="en-US" sz="1200" b="0" i="0" baseline="0" dirty="0" smtClean="0"/>
              <a:t>task</a:t>
            </a:r>
            <a:r>
              <a:rPr lang="en-US" sz="1200" b="1" i="0" baseline="0" dirty="0" smtClean="0"/>
              <a:t> </a:t>
            </a:r>
            <a:r>
              <a:rPr lang="en-US" sz="1200" i="0" baseline="0" dirty="0" smtClean="0"/>
              <a:t>pane, s</a:t>
            </a:r>
            <a:r>
              <a:rPr lang="en-US" sz="1200" baseline="0" dirty="0" smtClean="0"/>
              <a:t>elect the rounded rectangle again. In the </a:t>
            </a:r>
            <a:r>
              <a:rPr lang="en-US" sz="1200" b="1" baseline="0" dirty="0" smtClean="0"/>
              <a:t>Advanced Animation</a:t>
            </a:r>
            <a:r>
              <a:rPr lang="en-US" sz="1200" baseline="0" dirty="0" smtClean="0"/>
              <a:t> group, click </a:t>
            </a:r>
            <a:r>
              <a:rPr lang="en-US" sz="1200" b="1" baseline="0" dirty="0" smtClean="0"/>
              <a:t>Add Animation</a:t>
            </a:r>
            <a:r>
              <a:rPr lang="en-US" sz="1200" baseline="0" dirty="0" smtClean="0"/>
              <a:t>, and under </a:t>
            </a:r>
            <a:r>
              <a:rPr lang="en-US" sz="1200" b="1" baseline="0" dirty="0" smtClean="0"/>
              <a:t>Motion</a:t>
            </a:r>
            <a:r>
              <a:rPr lang="en-US" sz="1200" baseline="0" dirty="0" smtClean="0"/>
              <a:t> </a:t>
            </a:r>
            <a:r>
              <a:rPr lang="en-US" sz="1200" b="1" baseline="0" dirty="0" smtClean="0"/>
              <a:t>Paths</a:t>
            </a:r>
            <a:r>
              <a:rPr lang="en-US" sz="1200" b="0" baseline="0" dirty="0" smtClean="0"/>
              <a:t>,</a:t>
            </a:r>
            <a:r>
              <a:rPr lang="en-US" sz="1200" baseline="0" dirty="0" smtClean="0"/>
              <a:t> click </a:t>
            </a:r>
            <a:r>
              <a:rPr lang="en-US" sz="1200" b="1" baseline="0" dirty="0" smtClean="0"/>
              <a:t>Lines</a:t>
            </a:r>
            <a:r>
              <a:rPr lang="en-US" sz="120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In the </a:t>
            </a:r>
            <a:r>
              <a:rPr lang="en-US" sz="1200" b="1" baseline="0" dirty="0" smtClean="0"/>
              <a:t>Animation</a:t>
            </a:r>
            <a:r>
              <a:rPr lang="en-US" sz="1200" baseline="0" dirty="0" smtClean="0"/>
              <a:t> group, click </a:t>
            </a:r>
            <a:r>
              <a:rPr lang="en-US" sz="1200" b="1" baseline="0" dirty="0" smtClean="0"/>
              <a:t>Effect Options </a:t>
            </a:r>
            <a:r>
              <a:rPr lang="en-US" sz="1200" baseline="0" dirty="0" smtClean="0"/>
              <a:t>and under </a:t>
            </a:r>
            <a:r>
              <a:rPr lang="en-US" sz="1200" b="1" baseline="0" dirty="0" smtClean="0"/>
              <a:t>Direction</a:t>
            </a:r>
            <a:r>
              <a:rPr lang="en-US" sz="1200" baseline="0" dirty="0" smtClean="0"/>
              <a:t>, click </a:t>
            </a:r>
            <a:r>
              <a:rPr lang="en-US" sz="1200" b="1" baseline="0" dirty="0" smtClean="0"/>
              <a:t>Right</a:t>
            </a:r>
            <a:r>
              <a:rPr lang="en-US" sz="1200" baseline="0" dirty="0" smtClean="0"/>
              <a:t>.</a:t>
            </a:r>
          </a:p>
          <a:p>
            <a:pPr marL="228600" indent="-228600">
              <a:buFont typeface="+mj-lt"/>
              <a:buAutoNum type="arabicPeriod"/>
            </a:pPr>
            <a:r>
              <a:rPr lang="en-US" sz="1200" baseline="0" dirty="0" smtClean="0"/>
              <a:t>In the </a:t>
            </a:r>
            <a:r>
              <a:rPr lang="en-US" sz="1200" b="1" baseline="0" dirty="0" smtClean="0"/>
              <a:t>Custom</a:t>
            </a:r>
            <a:r>
              <a:rPr lang="en-US" sz="1200" baseline="0" dirty="0" smtClean="0"/>
              <a:t> </a:t>
            </a:r>
            <a:r>
              <a:rPr lang="en-US" sz="1200" b="1" baseline="0" dirty="0" smtClean="0"/>
              <a:t>Animation</a:t>
            </a:r>
            <a:r>
              <a:rPr lang="en-US" sz="1200" baseline="0" dirty="0" smtClean="0"/>
              <a:t> task pane, select the third animation effect (right motion path for the rounded rectangle).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On the slide, point to the endpoint (red arrow) of the selected motion path until the cursor becomes a two-headed arrow. Press and hold SHIFT, and then drag the endpoint to the 1.75 right vertical drawing guide.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On the slide, point to the starting point (green arrow) of the selected motion path until the cursor becomes a two-headed arrow. Press and hold SHIFT, and then drag the starting point to the 0.00 vertical drawing guide. </a:t>
            </a:r>
          </a:p>
          <a:p>
            <a:pPr marL="228600" indent="-228600">
              <a:buFont typeface="+mj-lt"/>
              <a:buAutoNum type="arabicPeriod"/>
            </a:pPr>
            <a:r>
              <a:rPr lang="en-US" sz="1200" i="0" baseline="0" dirty="0" smtClean="0"/>
              <a:t>In the </a:t>
            </a:r>
            <a:r>
              <a:rPr lang="en-US" sz="1200" b="1" i="0" baseline="0" dirty="0" smtClean="0"/>
              <a:t>Selection and Visibility </a:t>
            </a:r>
            <a:r>
              <a:rPr lang="en-US" sz="1200" b="0" i="0" baseline="0" dirty="0" smtClean="0"/>
              <a:t>task</a:t>
            </a:r>
            <a:r>
              <a:rPr lang="en-US" sz="1200" b="1" i="0" baseline="0" dirty="0" smtClean="0"/>
              <a:t> </a:t>
            </a:r>
            <a:r>
              <a:rPr lang="en-US" sz="1200" i="0" baseline="0" dirty="0" smtClean="0"/>
              <a:t>pane, s</a:t>
            </a:r>
            <a:r>
              <a:rPr lang="en-US" sz="1200" baseline="0" dirty="0" smtClean="0"/>
              <a:t>elect the rounded rectangle again. In the </a:t>
            </a:r>
            <a:r>
              <a:rPr lang="en-US" sz="1200" b="1" baseline="0" dirty="0" smtClean="0"/>
              <a:t>Advanced Animation</a:t>
            </a:r>
            <a:r>
              <a:rPr lang="en-US" sz="1200" baseline="0" dirty="0" smtClean="0"/>
              <a:t> group, click </a:t>
            </a:r>
            <a:r>
              <a:rPr lang="en-US" sz="1200" b="1" baseline="0" dirty="0" smtClean="0"/>
              <a:t>Add Animation</a:t>
            </a:r>
            <a:r>
              <a:rPr lang="en-US" sz="1200" baseline="0" dirty="0" smtClean="0"/>
              <a:t>, and under </a:t>
            </a:r>
            <a:r>
              <a:rPr lang="en-US" sz="1200" b="1" baseline="0" dirty="0" smtClean="0"/>
              <a:t>Motion</a:t>
            </a:r>
            <a:r>
              <a:rPr lang="en-US" sz="1200" baseline="0" dirty="0" smtClean="0"/>
              <a:t> </a:t>
            </a:r>
            <a:r>
              <a:rPr lang="en-US" sz="1200" b="1" baseline="0" dirty="0" smtClean="0"/>
              <a:t>Paths</a:t>
            </a:r>
            <a:r>
              <a:rPr lang="en-US" sz="1200" b="0" baseline="0" dirty="0" smtClean="0"/>
              <a:t>,</a:t>
            </a:r>
            <a:r>
              <a:rPr lang="en-US" sz="1200" baseline="0" dirty="0" smtClean="0"/>
              <a:t> click </a:t>
            </a:r>
            <a:r>
              <a:rPr lang="en-US" sz="1200" b="1" baseline="0" dirty="0" smtClean="0"/>
              <a:t>Lines</a:t>
            </a:r>
            <a:r>
              <a:rPr lang="en-US" sz="120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In the </a:t>
            </a:r>
            <a:r>
              <a:rPr lang="en-US" sz="1200" b="1" baseline="0" dirty="0" smtClean="0"/>
              <a:t>Animation</a:t>
            </a:r>
            <a:r>
              <a:rPr lang="en-US" sz="1200" baseline="0" dirty="0" smtClean="0"/>
              <a:t> group, click </a:t>
            </a:r>
            <a:r>
              <a:rPr lang="en-US" sz="1200" b="1" baseline="0" dirty="0" smtClean="0"/>
              <a:t>Effect Options </a:t>
            </a:r>
            <a:r>
              <a:rPr lang="en-US" sz="1200" baseline="0" dirty="0" smtClean="0"/>
              <a:t>and under </a:t>
            </a:r>
            <a:r>
              <a:rPr lang="en-US" sz="1200" b="1" baseline="0" dirty="0" smtClean="0"/>
              <a:t>Direction</a:t>
            </a:r>
            <a:r>
              <a:rPr lang="en-US" sz="1200" baseline="0" dirty="0" smtClean="0"/>
              <a:t>, click </a:t>
            </a:r>
            <a:r>
              <a:rPr lang="en-US" sz="1200" b="1" baseline="0" dirty="0" smtClean="0"/>
              <a:t>Right</a:t>
            </a:r>
            <a:r>
              <a:rPr lang="en-US" sz="1200" baseline="0" dirty="0" smtClean="0"/>
              <a:t>.</a:t>
            </a:r>
          </a:p>
          <a:p>
            <a:pPr marL="228600" indent="-228600">
              <a:buFont typeface="+mj-lt"/>
              <a:buAutoNum type="arabicPeriod"/>
            </a:pPr>
            <a:r>
              <a:rPr lang="en-US" sz="1200" baseline="0" dirty="0" smtClean="0"/>
              <a:t>In the </a:t>
            </a:r>
            <a:r>
              <a:rPr lang="en-US" sz="1200" b="1" baseline="0" dirty="0" smtClean="0"/>
              <a:t>Custom</a:t>
            </a:r>
            <a:r>
              <a:rPr lang="en-US" sz="1200" baseline="0" dirty="0" smtClean="0"/>
              <a:t> </a:t>
            </a:r>
            <a:r>
              <a:rPr lang="en-US" sz="1200" b="1" baseline="0" dirty="0" smtClean="0"/>
              <a:t>Animation</a:t>
            </a:r>
            <a:r>
              <a:rPr lang="en-US" sz="1200" baseline="0" dirty="0" smtClean="0"/>
              <a:t> task pane, select the fourth animation effect (right motion path for the rounded rectangle).</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On the slide, point to the endpoint (red arrow) of the selected motion path until the cursor becomes a two-headed arrow. Press and hold SHIFT, and then drag the endpoint to the 3.50 right vertical drawing guide.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On the slide, point to the starting point (green arrow) of the selected motion path until the cursor becomes a two-headed arrow. Press and hold SHIFT, and then drag the starting point to the 1.75 right vertical drawing guide.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t>In the </a:t>
            </a:r>
            <a:r>
              <a:rPr lang="en-US" sz="1200" b="1" i="0" baseline="0" dirty="0" smtClean="0"/>
              <a:t>Animation Pane</a:t>
            </a:r>
            <a:r>
              <a:rPr lang="en-US" sz="1200" i="0" baseline="0" dirty="0" smtClean="0"/>
              <a:t>, press and hold down CTRL and select all four animation effects. On the </a:t>
            </a:r>
            <a:r>
              <a:rPr lang="en-US" sz="1200" b="1" i="0" baseline="0" dirty="0" smtClean="0"/>
              <a:t>Animations</a:t>
            </a:r>
            <a:r>
              <a:rPr lang="en-US" sz="1200" i="0" baseline="0" dirty="0" smtClean="0"/>
              <a:t> tab, in the </a:t>
            </a:r>
            <a:r>
              <a:rPr lang="en-US" sz="1200" b="1" i="0" baseline="0" dirty="0" smtClean="0"/>
              <a:t>Timing</a:t>
            </a:r>
            <a:r>
              <a:rPr lang="en-US" sz="1200" i="0" baseline="0" dirty="0" smtClean="0"/>
              <a:t> group,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smtClean="0"/>
              <a:t>In the </a:t>
            </a:r>
            <a:r>
              <a:rPr lang="en-US" sz="1200" b="1" i="0" baseline="0" dirty="0" smtClean="0"/>
              <a:t>Start</a:t>
            </a:r>
            <a:r>
              <a:rPr lang="en-US" sz="1200" i="0" baseline="0" dirty="0" smtClean="0"/>
              <a:t> list, select </a:t>
            </a:r>
            <a:r>
              <a:rPr lang="en-US" sz="1200" b="1" i="0" baseline="0" dirty="0" smtClean="0"/>
              <a:t>On Click</a:t>
            </a:r>
            <a:r>
              <a:rPr lang="en-US" sz="1200" i="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smtClean="0"/>
              <a:t>In the </a:t>
            </a:r>
            <a:r>
              <a:rPr lang="en-US" sz="1200" b="1" i="0" baseline="0" dirty="0" smtClean="0"/>
              <a:t>Duration</a:t>
            </a:r>
            <a:r>
              <a:rPr lang="en-US" sz="1200" i="0" baseline="0" dirty="0" smtClean="0"/>
              <a:t> list, enter </a:t>
            </a:r>
            <a:r>
              <a:rPr lang="en-US" sz="1200" b="1" i="0" baseline="0" dirty="0" smtClean="0"/>
              <a:t>01.00</a:t>
            </a:r>
            <a:r>
              <a:rPr lang="en-US" sz="1200" i="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t>On the </a:t>
            </a:r>
            <a:r>
              <a:rPr lang="en-US" sz="1200" b="1" i="0" baseline="0" dirty="0" smtClean="0"/>
              <a:t>View</a:t>
            </a:r>
            <a:r>
              <a:rPr lang="en-US" sz="1200" i="0" baseline="0" dirty="0" smtClean="0"/>
              <a:t> tab, in the </a:t>
            </a:r>
            <a:r>
              <a:rPr lang="en-US" sz="1200" b="1" i="0" baseline="0" dirty="0" smtClean="0"/>
              <a:t>Show</a:t>
            </a:r>
            <a:r>
              <a:rPr lang="en-US" sz="1200" i="0" baseline="0" dirty="0" smtClean="0"/>
              <a:t> group, clear </a:t>
            </a:r>
            <a:r>
              <a:rPr lang="en-US" sz="1200" b="1" i="0" baseline="0" dirty="0" smtClean="0"/>
              <a:t>Ruler</a:t>
            </a:r>
            <a:r>
              <a:rPr lang="en-US" sz="1200" b="0" i="0" baseline="0" dirty="0" smtClean="0"/>
              <a:t> and clear </a:t>
            </a:r>
            <a:r>
              <a:rPr lang="en-US" sz="1200" b="1" i="0" baseline="0" dirty="0" smtClean="0"/>
              <a:t>Guides</a:t>
            </a:r>
            <a:r>
              <a:rPr lang="en-US" sz="1200" b="0" i="0" baseline="0" dirty="0" smtClean="0"/>
              <a:t>.</a:t>
            </a:r>
            <a:endParaRPr lang="en-US" sz="1200" i="0" baseline="0" dirty="0" smtClean="0"/>
          </a:p>
          <a:p>
            <a:endParaRPr lang="en-US" sz="1200" baseline="0" dirty="0" smtClean="0"/>
          </a:p>
          <a:p>
            <a:endParaRPr lang="en-US" sz="1200" baseline="0" dirty="0" smtClean="0"/>
          </a:p>
          <a:p>
            <a:r>
              <a:rPr lang="en-US" sz="1200" b="0" baseline="0" dirty="0" smtClean="0">
                <a:latin typeface="+mn-lt"/>
              </a:rPr>
              <a:t>To reproduce the background effects on this slide, do the following:</a:t>
            </a:r>
          </a:p>
          <a:p>
            <a:pPr marL="228600" lvl="0" indent="-228600">
              <a:buFont typeface="+mj-lt"/>
              <a:buAutoNum type="arabicPeriod"/>
            </a:pPr>
            <a:r>
              <a:rPr lang="en-US" sz="1200" kern="1200" dirty="0" smtClean="0">
                <a:solidFill>
                  <a:schemeClr val="tx1"/>
                </a:solidFill>
                <a:latin typeface="+mn-lt"/>
                <a:ea typeface="+mn-ea"/>
                <a:cs typeface="+mn-cs"/>
              </a:rPr>
              <a:t>Right-click the slide background area, and then click </a:t>
            </a:r>
            <a:r>
              <a:rPr lang="en-US" sz="1200" b="1" kern="1200" dirty="0" smtClean="0">
                <a:solidFill>
                  <a:schemeClr val="tx1"/>
                </a:solidFill>
                <a:latin typeface="+mn-lt"/>
                <a:ea typeface="+mn-ea"/>
                <a:cs typeface="+mn-cs"/>
              </a:rPr>
              <a:t>Format Background</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Format Background </a:t>
            </a:r>
            <a:r>
              <a:rPr lang="en-US" sz="1200" kern="1200" dirty="0" smtClean="0">
                <a:solidFill>
                  <a:schemeClr val="tx1"/>
                </a:solidFill>
                <a:latin typeface="+mn-lt"/>
                <a:ea typeface="+mn-ea"/>
                <a:cs typeface="+mn-cs"/>
              </a:rPr>
              <a:t>dialog box, click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left pane, select </a:t>
            </a:r>
            <a:r>
              <a:rPr lang="en-US" sz="1200" b="1" kern="1200" dirty="0" smtClean="0">
                <a:solidFill>
                  <a:schemeClr val="tx1"/>
                </a:solidFill>
                <a:latin typeface="+mn-lt"/>
                <a:ea typeface="+mn-ea"/>
                <a:cs typeface="+mn-cs"/>
              </a:rPr>
              <a:t>Gradient fill</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pane,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Linear</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Direction</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Linear Up </a:t>
            </a:r>
            <a:r>
              <a:rPr lang="en-US" sz="1200" kern="1200" dirty="0" smtClean="0">
                <a:solidFill>
                  <a:schemeClr val="tx1"/>
                </a:solidFill>
                <a:latin typeface="+mn-lt"/>
                <a:ea typeface="+mn-ea"/>
                <a:cs typeface="+mn-cs"/>
              </a:rPr>
              <a:t>(second</a:t>
            </a:r>
            <a:r>
              <a:rPr lang="en-US" sz="1200" kern="1200" baseline="0" dirty="0" smtClean="0">
                <a:solidFill>
                  <a:schemeClr val="tx1"/>
                </a:solidFill>
                <a:latin typeface="+mn-lt"/>
                <a:ea typeface="+mn-ea"/>
                <a:cs typeface="+mn-cs"/>
              </a:rPr>
              <a:t> row, </a:t>
            </a:r>
            <a:r>
              <a:rPr lang="en-US" sz="1200" kern="1200" dirty="0" smtClean="0">
                <a:solidFill>
                  <a:schemeClr val="tx1"/>
                </a:solidFill>
                <a:latin typeface="+mn-lt"/>
                <a:ea typeface="+mn-ea"/>
                <a:cs typeface="+mn-cs"/>
              </a:rPr>
              <a:t>second option from the left).</a:t>
            </a:r>
          </a:p>
          <a:p>
            <a:pPr marL="228600" lvl="0" indent="-228600">
              <a:buFont typeface="+mj-lt"/>
              <a:buAutoNum type="arabicPeriod"/>
            </a:pPr>
            <a:r>
              <a:rPr lang="en-US" sz="1200" kern="1200" dirty="0" smtClean="0">
                <a:solidFill>
                  <a:schemeClr val="tx1"/>
                </a:solidFill>
                <a:effectLst/>
                <a:latin typeface="+mn-lt"/>
                <a:ea typeface="+mn-ea"/>
                <a:cs typeface="+mn-cs"/>
              </a:rPr>
              <a:t>Under </a:t>
            </a:r>
            <a:r>
              <a:rPr lang="en-US" sz="1200" b="1" kern="1200" dirty="0" smtClean="0">
                <a:solidFill>
                  <a:schemeClr val="tx1"/>
                </a:solidFill>
                <a:effectLst/>
                <a:latin typeface="+mn-lt"/>
                <a:ea typeface="+mn-ea"/>
                <a:cs typeface="+mn-cs"/>
              </a:rPr>
              <a:t>Gradient stops</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or </a:t>
            </a:r>
            <a:r>
              <a:rPr lang="en-US" sz="1200" b="1" kern="1200" dirty="0" smtClean="0">
                <a:solidFill>
                  <a:schemeClr val="tx1"/>
                </a:solidFill>
                <a:effectLst/>
                <a:latin typeface="+mn-lt"/>
                <a:ea typeface="+mn-ea"/>
                <a:cs typeface="+mn-cs"/>
              </a:rPr>
              <a:t>Remove</a:t>
            </a:r>
            <a:r>
              <a:rPr lang="en-US" sz="1200" kern="1200" dirty="0" smtClean="0">
                <a:solidFill>
                  <a:schemeClr val="tx1"/>
                </a:solidFill>
                <a:effectLst/>
                <a:latin typeface="+mn-lt"/>
                <a:ea typeface="+mn-ea"/>
                <a:cs typeface="+mn-cs"/>
              </a:rPr>
              <a:t> until two stops appear on the slider, and customize the gradient stops as follows:</a:t>
            </a:r>
            <a:endParaRPr lang="en-US" dirty="0" smtClean="0">
              <a:effectLst/>
            </a:endParaRPr>
          </a:p>
          <a:p>
            <a:pPr marL="628650" lvl="1" indent="-171450">
              <a:buFont typeface="Arial" pitchFamily="34" charset="0"/>
              <a:buChar char="•"/>
            </a:pPr>
            <a:r>
              <a:rPr lang="en-US" sz="1200" kern="1200" dirty="0" smtClean="0">
                <a:solidFill>
                  <a:schemeClr val="tx1"/>
                </a:solidFill>
                <a:effectLst/>
                <a:latin typeface="+mn-lt"/>
                <a:ea typeface="+mn-ea"/>
                <a:cs typeface="+mn-cs"/>
              </a:rPr>
              <a:t>Select </a:t>
            </a:r>
            <a:r>
              <a:rPr lang="en-US" sz="1200" b="1" kern="1200" dirty="0" smtClean="0">
                <a:solidFill>
                  <a:schemeClr val="tx1"/>
                </a:solidFill>
                <a:effectLst/>
                <a:latin typeface="+mn-lt"/>
                <a:ea typeface="+mn-ea"/>
                <a:cs typeface="+mn-cs"/>
              </a:rPr>
              <a:t>Stop 1 </a:t>
            </a:r>
            <a:r>
              <a:rPr lang="en-US" sz="1200" kern="1200" dirty="0" smtClean="0">
                <a:solidFill>
                  <a:schemeClr val="tx1"/>
                </a:solidFill>
                <a:effectLst/>
                <a:latin typeface="+mn-lt"/>
                <a:ea typeface="+mn-ea"/>
                <a:cs typeface="+mn-cs"/>
              </a:rPr>
              <a:t>on the slider, and then do the following:</a:t>
            </a:r>
          </a:p>
          <a:p>
            <a:pPr marL="1085850" lvl="2"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Position </a:t>
            </a:r>
            <a:r>
              <a:rPr lang="en-US" sz="1200" kern="1200" dirty="0" smtClean="0">
                <a:solidFill>
                  <a:schemeClr val="tx1"/>
                </a:solidFill>
                <a:effectLst/>
                <a:latin typeface="+mn-lt"/>
                <a:ea typeface="+mn-ea"/>
                <a:cs typeface="+mn-cs"/>
              </a:rPr>
              <a:t>box, enter </a:t>
            </a:r>
            <a:r>
              <a:rPr lang="en-US" sz="1200" b="1" kern="1200" dirty="0" smtClean="0">
                <a:solidFill>
                  <a:schemeClr val="tx1"/>
                </a:solidFill>
                <a:effectLst/>
                <a:latin typeface="+mn-lt"/>
                <a:ea typeface="+mn-ea"/>
                <a:cs typeface="+mn-cs"/>
              </a:rPr>
              <a:t>65%</a:t>
            </a:r>
            <a:r>
              <a:rPr lang="en-US" sz="1200" kern="1200" dirty="0" smtClean="0">
                <a:solidFill>
                  <a:schemeClr val="tx1"/>
                </a:solidFill>
                <a:effectLst/>
                <a:latin typeface="+mn-lt"/>
                <a:ea typeface="+mn-ea"/>
                <a:cs typeface="+mn-cs"/>
              </a:rPr>
              <a:t>.</a:t>
            </a:r>
          </a:p>
          <a:p>
            <a:pPr marL="1085850" lvl="2" indent="-171450">
              <a:buFont typeface="Arial" pitchFamily="34" charset="0"/>
              <a:buChar char="•"/>
            </a:pPr>
            <a:r>
              <a:rPr lang="en-US" sz="1200" kern="1200" dirty="0" smtClean="0">
                <a:solidFill>
                  <a:schemeClr val="tx1"/>
                </a:solidFill>
                <a:effectLst/>
                <a:latin typeface="+mn-lt"/>
                <a:ea typeface="+mn-ea"/>
                <a:cs typeface="+mn-cs"/>
              </a:rPr>
              <a:t>Click the button next to </a:t>
            </a:r>
            <a:r>
              <a:rPr lang="en-US" sz="1200" b="1" kern="1200" dirty="0" smtClean="0">
                <a:solidFill>
                  <a:schemeClr val="tx1"/>
                </a:solidFill>
                <a:effectLst/>
                <a:latin typeface="+mn-lt"/>
                <a:ea typeface="+mn-ea"/>
                <a:cs typeface="+mn-cs"/>
              </a:rPr>
              <a:t>Color</a:t>
            </a:r>
            <a:r>
              <a:rPr lang="en-US" sz="1200" kern="1200" dirty="0" smtClean="0">
                <a:solidFill>
                  <a:schemeClr val="tx1"/>
                </a:solidFill>
                <a:effectLst/>
                <a:latin typeface="+mn-lt"/>
                <a:ea typeface="+mn-ea"/>
                <a:cs typeface="+mn-cs"/>
              </a:rPr>
              <a:t>, and under </a:t>
            </a:r>
            <a:r>
              <a:rPr lang="en-US" sz="1200" b="1" kern="1200" dirty="0" smtClean="0">
                <a:solidFill>
                  <a:schemeClr val="tx1"/>
                </a:solidFill>
                <a:effectLst/>
                <a:latin typeface="+mn-lt"/>
                <a:ea typeface="+mn-ea"/>
                <a:cs typeface="+mn-cs"/>
              </a:rPr>
              <a:t>Theme Colors</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White, Background 1</a:t>
            </a:r>
            <a:r>
              <a:rPr lang="en-US" sz="1200" kern="1200" dirty="0" smtClean="0">
                <a:solidFill>
                  <a:schemeClr val="tx1"/>
                </a:solidFill>
                <a:effectLst/>
                <a:latin typeface="+mn-lt"/>
                <a:ea typeface="+mn-ea"/>
                <a:cs typeface="+mn-cs"/>
              </a:rPr>
              <a:t> (first row, first option from the left).</a:t>
            </a:r>
          </a:p>
          <a:p>
            <a:pPr marL="628650" lvl="1" indent="-171450">
              <a:buFont typeface="Arial" pitchFamily="34" charset="0"/>
              <a:buChar char="•"/>
            </a:pPr>
            <a:r>
              <a:rPr lang="en-US" sz="1200" kern="1200" dirty="0" smtClean="0">
                <a:solidFill>
                  <a:schemeClr val="tx1"/>
                </a:solidFill>
                <a:effectLst/>
                <a:latin typeface="+mn-lt"/>
                <a:ea typeface="+mn-ea"/>
                <a:cs typeface="+mn-cs"/>
              </a:rPr>
              <a:t>Select </a:t>
            </a:r>
            <a:r>
              <a:rPr lang="en-US" sz="1200" b="1" kern="1200" dirty="0" smtClean="0">
                <a:solidFill>
                  <a:schemeClr val="tx1"/>
                </a:solidFill>
                <a:effectLst/>
                <a:latin typeface="+mn-lt"/>
                <a:ea typeface="+mn-ea"/>
                <a:cs typeface="+mn-cs"/>
              </a:rPr>
              <a:t>Stop 2 </a:t>
            </a:r>
            <a:r>
              <a:rPr lang="en-US" sz="1200" kern="1200" dirty="0" smtClean="0">
                <a:solidFill>
                  <a:schemeClr val="tx1"/>
                </a:solidFill>
                <a:effectLst/>
                <a:latin typeface="+mn-lt"/>
                <a:ea typeface="+mn-ea"/>
                <a:cs typeface="+mn-cs"/>
              </a:rPr>
              <a:t>on the slider, and then do the following:</a:t>
            </a:r>
          </a:p>
          <a:p>
            <a:pPr marL="1085850" lvl="2"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Position </a:t>
            </a:r>
            <a:r>
              <a:rPr lang="en-US" sz="1200" kern="1200" dirty="0" smtClean="0">
                <a:solidFill>
                  <a:schemeClr val="tx1"/>
                </a:solidFill>
                <a:effectLst/>
                <a:latin typeface="+mn-lt"/>
                <a:ea typeface="+mn-ea"/>
                <a:cs typeface="+mn-cs"/>
              </a:rPr>
              <a:t>box, enter </a:t>
            </a:r>
            <a:r>
              <a:rPr lang="en-US" sz="1200" b="1" kern="1200" dirty="0" smtClean="0">
                <a:solidFill>
                  <a:schemeClr val="tx1"/>
                </a:solidFill>
                <a:effectLst/>
                <a:latin typeface="+mn-lt"/>
                <a:ea typeface="+mn-ea"/>
                <a:cs typeface="+mn-cs"/>
              </a:rPr>
              <a:t>100%</a:t>
            </a:r>
            <a:r>
              <a:rPr lang="en-US" sz="1200" kern="1200" dirty="0" smtClean="0">
                <a:solidFill>
                  <a:schemeClr val="tx1"/>
                </a:solidFill>
                <a:effectLst/>
                <a:latin typeface="+mn-lt"/>
                <a:ea typeface="+mn-ea"/>
                <a:cs typeface="+mn-cs"/>
              </a:rPr>
              <a:t>.</a:t>
            </a:r>
          </a:p>
          <a:p>
            <a:pPr marL="1085850" lvl="2" indent="-171450">
              <a:buFont typeface="Arial" pitchFamily="34" charset="0"/>
              <a:buChar char="•"/>
            </a:pPr>
            <a:r>
              <a:rPr lang="en-US" sz="1200" kern="1200" dirty="0" smtClean="0">
                <a:solidFill>
                  <a:schemeClr val="tx1"/>
                </a:solidFill>
                <a:effectLst/>
                <a:latin typeface="+mn-lt"/>
                <a:ea typeface="+mn-ea"/>
                <a:cs typeface="+mn-cs"/>
              </a:rPr>
              <a:t>Click the button next to Color, and under </a:t>
            </a:r>
            <a:r>
              <a:rPr lang="en-US" sz="1200" b="1" kern="1200" dirty="0" smtClean="0">
                <a:solidFill>
                  <a:schemeClr val="tx1"/>
                </a:solidFill>
                <a:effectLst/>
                <a:latin typeface="+mn-lt"/>
                <a:ea typeface="+mn-ea"/>
                <a:cs typeface="+mn-cs"/>
              </a:rPr>
              <a:t>Theme Colors</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Blue, Accent 1, Lighter 60%</a:t>
            </a:r>
            <a:r>
              <a:rPr lang="en-US" sz="1200" kern="1200" dirty="0" smtClean="0">
                <a:solidFill>
                  <a:schemeClr val="tx1"/>
                </a:solidFill>
                <a:effectLst/>
                <a:latin typeface="+mn-lt"/>
                <a:ea typeface="+mn-ea"/>
                <a:cs typeface="+mn-cs"/>
              </a:rPr>
              <a:t> (third row, fifth option from the left).</a:t>
            </a:r>
          </a:p>
          <a:p>
            <a:endParaRPr lang="en-US" sz="1200" b="0" baseline="0" dirty="0" smtClean="0"/>
          </a:p>
        </p:txBody>
      </p:sp>
      <p:sp>
        <p:nvSpPr>
          <p:cNvPr id="6" name="Slide Image Placeholder 5"/>
          <p:cNvSpPr>
            <a:spLocks noGrp="1" noRot="1" noChangeAspect="1"/>
          </p:cNvSpPr>
          <p:nvPr>
            <p:ph type="sldImg"/>
          </p:nvPr>
        </p:nvSpPr>
        <p:spPr>
          <a:xfrm>
            <a:off x="533400" y="460375"/>
            <a:ext cx="3144838" cy="2359025"/>
          </a:xfr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r>
              <a:rPr lang="en-GB" sz="1200" kern="1200" baseline="0" dirty="0" smtClean="0">
                <a:solidFill>
                  <a:schemeClr val="tx1"/>
                </a:solidFill>
                <a:latin typeface="+mn-lt"/>
                <a:ea typeface="+mn-ea"/>
                <a:cs typeface="+mn-cs"/>
              </a:rPr>
              <a:t>It’s not the purpose of this meeting to go into detail about the many rules for finding probabilities. Here, we’ll briefly mention some rules that are especially useful. We won’t try to explain them with precise, mathematical reasoning, because for our purposes it suffices to have an intuitive feel for what each rule says.</a:t>
            </a:r>
            <a:endParaRPr lang="en-US" sz="1200" b="0" baseline="0" dirty="0" smtClean="0"/>
          </a:p>
          <a:p>
            <a:endParaRPr lang="en-US" sz="1200" b="0" baseline="0" dirty="0" smtClean="0"/>
          </a:p>
        </p:txBody>
      </p:sp>
      <p:sp>
        <p:nvSpPr>
          <p:cNvPr id="6" name="Slide Image Placeholder 5"/>
          <p:cNvSpPr>
            <a:spLocks noGrp="1" noRot="1" noChangeAspect="1"/>
          </p:cNvSpPr>
          <p:nvPr>
            <p:ph type="sldImg"/>
          </p:nvPr>
        </p:nvSpPr>
        <p:spPr>
          <a:xfrm>
            <a:off x="533400" y="460375"/>
            <a:ext cx="3144838" cy="2359025"/>
          </a:xfr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r>
              <a:rPr lang="en-US" sz="1200" b="0" baseline="0" dirty="0" smtClean="0"/>
              <a:t>Consider that to the same experiment we can associate different sample spaces.</a:t>
            </a:r>
          </a:p>
          <a:p>
            <a:r>
              <a:rPr lang="en-US" sz="1200" b="0" baseline="0" dirty="0" smtClean="0"/>
              <a:t>For example, experiment 2 we might be interested at the number of heads. In this case,</a:t>
            </a:r>
          </a:p>
          <a:p>
            <a:r>
              <a:rPr lang="en-US" sz="1200" b="0" baseline="0" dirty="0" smtClean="0"/>
              <a:t>Omega={0,1,2}.</a:t>
            </a:r>
          </a:p>
        </p:txBody>
      </p:sp>
      <p:sp>
        <p:nvSpPr>
          <p:cNvPr id="6" name="Slide Image Placeholder 5"/>
          <p:cNvSpPr>
            <a:spLocks noGrp="1" noRot="1" noChangeAspect="1"/>
          </p:cNvSpPr>
          <p:nvPr>
            <p:ph type="sldImg"/>
          </p:nvPr>
        </p:nvSpPr>
        <p:spPr>
          <a:xfrm>
            <a:off x="533400" y="460375"/>
            <a:ext cx="3144838" cy="2359025"/>
          </a:xfr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en-US" sz="1200" b="0" baseline="0" dirty="0" smtClean="0"/>
          </a:p>
          <a:p>
            <a:endParaRPr lang="en-US" sz="1200" b="0" baseline="0" dirty="0" smtClean="0"/>
          </a:p>
        </p:txBody>
      </p:sp>
      <p:sp>
        <p:nvSpPr>
          <p:cNvPr id="6" name="Slide Image Placeholder 5"/>
          <p:cNvSpPr>
            <a:spLocks noGrp="1" noRot="1" noChangeAspect="1"/>
          </p:cNvSpPr>
          <p:nvPr>
            <p:ph type="sldImg"/>
          </p:nvPr>
        </p:nvSpPr>
        <p:spPr>
          <a:xfrm>
            <a:off x="533400" y="460375"/>
            <a:ext cx="3144838" cy="2359025"/>
          </a:xfr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r>
              <a:rPr lang="en-US" sz="1200" b="0" baseline="0" dirty="0" smtClean="0"/>
              <a:t>Consider that to the same experiment we can associate different sample spaces.</a:t>
            </a:r>
          </a:p>
          <a:p>
            <a:r>
              <a:rPr lang="en-US" sz="1200" b="0" baseline="0" dirty="0" smtClean="0"/>
              <a:t>For example, experiment 2 we might be interested at the number of heads. In this case,</a:t>
            </a:r>
          </a:p>
          <a:p>
            <a:r>
              <a:rPr lang="en-US" sz="1200" b="0" baseline="0" dirty="0" smtClean="0"/>
              <a:t>Omega={0,1,2}.</a:t>
            </a:r>
          </a:p>
        </p:txBody>
      </p:sp>
      <p:sp>
        <p:nvSpPr>
          <p:cNvPr id="6" name="Slide Image Placeholder 5"/>
          <p:cNvSpPr>
            <a:spLocks noGrp="1" noRot="1" noChangeAspect="1"/>
          </p:cNvSpPr>
          <p:nvPr>
            <p:ph type="sldImg"/>
          </p:nvPr>
        </p:nvSpPr>
        <p:spPr>
          <a:xfrm>
            <a:off x="533400" y="460375"/>
            <a:ext cx="3144838" cy="2359025"/>
          </a:xfr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en-US" sz="1200" b="0" baseline="0" dirty="0" smtClean="0"/>
          </a:p>
        </p:txBody>
      </p:sp>
      <p:sp>
        <p:nvSpPr>
          <p:cNvPr id="6" name="Slide Image Placeholder 5"/>
          <p:cNvSpPr>
            <a:spLocks noGrp="1" noRot="1" noChangeAspect="1"/>
          </p:cNvSpPr>
          <p:nvPr>
            <p:ph type="sldImg"/>
          </p:nvPr>
        </p:nvSpPr>
        <p:spPr>
          <a:xfrm>
            <a:off x="533400" y="460375"/>
            <a:ext cx="3144838" cy="2359025"/>
          </a:xfr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en-US" sz="1200" b="0" baseline="0" dirty="0" smtClean="0"/>
          </a:p>
        </p:txBody>
      </p:sp>
      <p:sp>
        <p:nvSpPr>
          <p:cNvPr id="6" name="Slide Image Placeholder 5"/>
          <p:cNvSpPr>
            <a:spLocks noGrp="1" noRot="1" noChangeAspect="1"/>
          </p:cNvSpPr>
          <p:nvPr>
            <p:ph type="sldImg"/>
          </p:nvPr>
        </p:nvSpPr>
        <p:spPr>
          <a:xfrm>
            <a:off x="533400" y="460375"/>
            <a:ext cx="3144838" cy="2359025"/>
          </a:xfr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en-US" sz="1200" b="0" baseline="0" dirty="0" smtClean="0"/>
          </a:p>
        </p:txBody>
      </p:sp>
      <p:sp>
        <p:nvSpPr>
          <p:cNvPr id="6" name="Slide Image Placeholder 5"/>
          <p:cNvSpPr>
            <a:spLocks noGrp="1" noRot="1" noChangeAspect="1"/>
          </p:cNvSpPr>
          <p:nvPr>
            <p:ph type="sldImg"/>
          </p:nvPr>
        </p:nvSpPr>
        <p:spPr>
          <a:xfrm>
            <a:off x="533400" y="460375"/>
            <a:ext cx="3144838" cy="2359025"/>
          </a:xfr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r>
              <a:rPr lang="en-US" sz="1400" b="1" i="0" dirty="0" smtClean="0"/>
              <a:t>Animated</a:t>
            </a:r>
            <a:r>
              <a:rPr lang="en-US" sz="1400" b="1" i="0" baseline="0" dirty="0" smtClean="0"/>
              <a:t> tab slides over five headers</a:t>
            </a:r>
            <a:endParaRPr lang="en-US" sz="1400" b="1" i="0" dirty="0" smtClean="0"/>
          </a:p>
          <a:p>
            <a:r>
              <a:rPr lang="en-US" sz="1400" dirty="0" smtClean="0"/>
              <a:t>(Intermediate)</a:t>
            </a:r>
          </a:p>
          <a:p>
            <a:endParaRPr lang="en-US" sz="1200" dirty="0" smtClean="0"/>
          </a:p>
          <a:p>
            <a:endParaRPr lang="en-US" sz="1200" dirty="0" smtClean="0"/>
          </a:p>
          <a:p>
            <a:r>
              <a:rPr lang="en-US" sz="1200" b="1" dirty="0" smtClean="0"/>
              <a:t>Tip: </a:t>
            </a:r>
            <a:r>
              <a:rPr lang="en-US" sz="1200" baseline="0" dirty="0" smtClean="0"/>
              <a:t>Y</a:t>
            </a:r>
            <a:r>
              <a:rPr lang="en-US" sz="1200" b="0" baseline="0" dirty="0" smtClean="0"/>
              <a:t>ou will need to use drawing guides to position the shapes and text on the slide. </a:t>
            </a:r>
          </a:p>
          <a:p>
            <a:endParaRPr lang="en-US" sz="1200" b="0" baseline="0" dirty="0" smtClean="0"/>
          </a:p>
          <a:p>
            <a:endParaRPr lang="en-US" sz="1200" dirty="0" smtClean="0"/>
          </a:p>
          <a:p>
            <a:r>
              <a:rPr lang="en-US" sz="1200" dirty="0" smtClean="0"/>
              <a:t>To display and set the drawing guides, do the following:</a:t>
            </a:r>
            <a:endParaRPr lang="en-US" sz="1200" b="0" dirty="0" smtClean="0">
              <a:solidFill>
                <a:schemeClr val="accent6"/>
              </a:solidFill>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smtClean="0"/>
              <a:t>On the </a:t>
            </a:r>
            <a:r>
              <a:rPr lang="en-US" sz="1200" b="1" dirty="0" smtClean="0"/>
              <a:t>Home</a:t>
            </a:r>
            <a:r>
              <a:rPr lang="en-US" sz="1200" dirty="0" smtClean="0"/>
              <a:t> tab, in the </a:t>
            </a:r>
            <a:r>
              <a:rPr lang="en-US" sz="1200" b="1" dirty="0" smtClean="0"/>
              <a:t>Slides</a:t>
            </a:r>
            <a:r>
              <a:rPr lang="en-US" sz="1200" dirty="0" smtClean="0"/>
              <a:t> group, click </a:t>
            </a:r>
            <a:r>
              <a:rPr lang="en-US" sz="1200" b="1" dirty="0" smtClean="0"/>
              <a:t>Layout</a:t>
            </a:r>
            <a:r>
              <a:rPr lang="en-US" sz="1200" dirty="0" smtClean="0"/>
              <a:t>, and then click </a:t>
            </a:r>
            <a:r>
              <a:rPr lang="en-US" sz="1200" b="1" dirty="0" smtClean="0"/>
              <a:t>Blank</a:t>
            </a:r>
            <a:r>
              <a:rPr lang="en-US" sz="120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R</a:t>
            </a:r>
            <a:r>
              <a:rPr lang="en-US" sz="1200" b="0" dirty="0" smtClean="0">
                <a:solidFill>
                  <a:schemeClr val="accent6"/>
                </a:solidFill>
              </a:rPr>
              <a:t>ight-click the slide background area, </a:t>
            </a:r>
            <a:r>
              <a:rPr lang="en-US" sz="1200" b="0" baseline="0" dirty="0" smtClean="0">
                <a:solidFill>
                  <a:schemeClr val="accent6"/>
                </a:solidFill>
              </a:rPr>
              <a:t>and then </a:t>
            </a:r>
            <a:r>
              <a:rPr lang="en-US" sz="1200" b="0" dirty="0" smtClean="0">
                <a:solidFill>
                  <a:schemeClr val="accent6"/>
                </a:solidFill>
              </a:rPr>
              <a:t>click </a:t>
            </a:r>
            <a:r>
              <a:rPr lang="en-US" sz="1200" b="1" dirty="0" smtClean="0">
                <a:solidFill>
                  <a:schemeClr val="accent6"/>
                </a:solidFill>
              </a:rPr>
              <a:t>Grid and Guides</a:t>
            </a:r>
            <a:r>
              <a:rPr lang="en-US" sz="1200" b="0" dirty="0" smtClean="0">
                <a:solidFill>
                  <a:schemeClr val="accent6"/>
                </a:solidFill>
              </a:rPr>
              <a:t>.</a:t>
            </a:r>
            <a:r>
              <a:rPr lang="en-US" sz="1200" b="1" baseline="0" dirty="0" smtClean="0">
                <a:solidFill>
                  <a:schemeClr val="accent6"/>
                </a:solidFill>
              </a:rPr>
              <a:t> </a:t>
            </a:r>
            <a:r>
              <a:rPr lang="en-US" sz="1200" b="0" dirty="0" smtClean="0">
                <a:solidFill>
                  <a:schemeClr val="accent6"/>
                </a:solidFill>
              </a:rPr>
              <a:t>In the </a:t>
            </a:r>
            <a:r>
              <a:rPr lang="en-US" sz="1200" b="1" dirty="0" smtClean="0">
                <a:solidFill>
                  <a:schemeClr val="accent6"/>
                </a:solidFill>
              </a:rPr>
              <a:t>Grid and Guides </a:t>
            </a:r>
            <a:r>
              <a:rPr lang="en-US" sz="1200" b="0" dirty="0" smtClean="0">
                <a:solidFill>
                  <a:schemeClr val="accent6"/>
                </a:solidFill>
              </a:rPr>
              <a:t>dialog box, under</a:t>
            </a:r>
            <a:r>
              <a:rPr lang="en-US" sz="1200" b="0" baseline="0" dirty="0" smtClean="0">
                <a:solidFill>
                  <a:schemeClr val="accent6"/>
                </a:solidFill>
              </a:rPr>
              <a:t> </a:t>
            </a:r>
            <a:r>
              <a:rPr lang="en-US" sz="1200" b="1" dirty="0" smtClean="0">
                <a:solidFill>
                  <a:schemeClr val="accent6"/>
                </a:solidFill>
              </a:rPr>
              <a:t>Guide</a:t>
            </a:r>
            <a:r>
              <a:rPr lang="en-US" sz="1200" b="0" dirty="0" smtClean="0">
                <a:solidFill>
                  <a:schemeClr val="accent6"/>
                </a:solidFill>
              </a:rPr>
              <a:t> </a:t>
            </a:r>
            <a:r>
              <a:rPr lang="en-US" sz="1200" b="1" dirty="0" smtClean="0">
                <a:solidFill>
                  <a:schemeClr val="accent6"/>
                </a:solidFill>
              </a:rPr>
              <a:t>settings</a:t>
            </a:r>
            <a:r>
              <a:rPr lang="en-US" sz="1200" b="0" dirty="0" smtClean="0">
                <a:solidFill>
                  <a:schemeClr val="accent6"/>
                </a:solidFill>
              </a:rPr>
              <a:t>, select </a:t>
            </a:r>
            <a:r>
              <a:rPr lang="en-US" sz="1200" b="1" dirty="0" smtClean="0">
                <a:solidFill>
                  <a:schemeClr val="accent6"/>
                </a:solidFill>
              </a:rPr>
              <a:t>Display drawing guides on screen</a:t>
            </a:r>
            <a:r>
              <a:rPr lang="en-US" sz="1200" b="0" dirty="0" smtClean="0">
                <a:solidFill>
                  <a:schemeClr val="accent6"/>
                </a:solidFill>
              </a:rPr>
              <a:t>. </a:t>
            </a:r>
            <a:r>
              <a:rPr lang="en-US" sz="1200" b="0" baseline="0" dirty="0" smtClean="0"/>
              <a:t>(</a:t>
            </a:r>
            <a:r>
              <a:rPr lang="en-US" sz="1200" b="0" dirty="0" smtClean="0"/>
              <a:t>Note: </a:t>
            </a:r>
            <a:r>
              <a:rPr lang="en-US" sz="1200" dirty="0" smtClean="0"/>
              <a:t>One horizontal and one vertical guide will display on</a:t>
            </a:r>
            <a:r>
              <a:rPr lang="en-US" sz="1200" baseline="0" dirty="0" smtClean="0"/>
              <a:t> the slide </a:t>
            </a:r>
            <a:r>
              <a:rPr lang="en-US" sz="1200" dirty="0" smtClean="0"/>
              <a:t>at 0.00, the default</a:t>
            </a:r>
            <a:r>
              <a:rPr lang="en-US" sz="1200" baseline="0" dirty="0" smtClean="0"/>
              <a:t> position</a:t>
            </a:r>
            <a:r>
              <a:rPr lang="en-US" sz="1200" dirty="0" smtClean="0"/>
              <a:t>. As</a:t>
            </a:r>
            <a:r>
              <a:rPr lang="en-US" sz="1200" baseline="0" dirty="0" smtClean="0"/>
              <a:t> you drag the guides, the cursor will display the new position.</a:t>
            </a:r>
            <a:r>
              <a:rPr lang="en-US" sz="120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smtClean="0"/>
              <a:t>On</a:t>
            </a:r>
            <a:r>
              <a:rPr lang="en-US" sz="1200" baseline="0" dirty="0" smtClean="0"/>
              <a:t> the slide, d</a:t>
            </a:r>
            <a:r>
              <a:rPr lang="en-US" sz="1200" dirty="0" smtClean="0"/>
              <a:t>o the following:</a:t>
            </a:r>
            <a:endParaRPr lang="en-US" sz="1200" b="0" dirty="0" smtClean="0">
              <a:solidFill>
                <a:schemeClr val="accent6"/>
              </a:solidFill>
            </a:endParaRPr>
          </a:p>
          <a:p>
            <a:pPr marL="685800" lvl="2" indent="-228600">
              <a:buFont typeface="Arial" pitchFamily="34" charset="0"/>
              <a:buChar char="•"/>
            </a:pPr>
            <a:r>
              <a:rPr lang="en-US" sz="1200" dirty="0" smtClean="0"/>
              <a:t>Press and hold CTRL, select the vertical </a:t>
            </a:r>
            <a:r>
              <a:rPr lang="en-US" sz="1200" baseline="0" dirty="0" smtClean="0"/>
              <a:t>guide, and then </a:t>
            </a:r>
            <a:r>
              <a:rPr lang="en-US" sz="1200" dirty="0" smtClean="0"/>
              <a:t>drag it left to</a:t>
            </a:r>
            <a:r>
              <a:rPr lang="en-US" sz="1200" baseline="0" dirty="0" smtClean="0"/>
              <a:t> the</a:t>
            </a:r>
            <a:r>
              <a:rPr lang="en-US" sz="1200" dirty="0" smtClean="0"/>
              <a:t> 3.50 position.</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Press and hold CTRL, select the vertical </a:t>
            </a:r>
            <a:r>
              <a:rPr lang="en-US" sz="1200" baseline="0" dirty="0" smtClean="0"/>
              <a:t>guide, and then </a:t>
            </a:r>
            <a:r>
              <a:rPr lang="en-US" sz="1200" dirty="0" smtClean="0"/>
              <a:t>drag it left to</a:t>
            </a:r>
            <a:r>
              <a:rPr lang="en-US" sz="1200" baseline="0" dirty="0" smtClean="0"/>
              <a:t> the 1</a:t>
            </a:r>
            <a:r>
              <a:rPr lang="en-US" sz="1200" dirty="0" smtClean="0"/>
              <a:t>.75 position.</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Press and hold CTRL, select the vertical </a:t>
            </a:r>
            <a:r>
              <a:rPr lang="en-US" sz="1200" baseline="0" dirty="0" smtClean="0"/>
              <a:t>guide, and then </a:t>
            </a:r>
            <a:r>
              <a:rPr lang="en-US" sz="1200" dirty="0" smtClean="0"/>
              <a:t>drag it right to</a:t>
            </a:r>
            <a:r>
              <a:rPr lang="en-US" sz="1200" baseline="0" dirty="0" smtClean="0"/>
              <a:t> the</a:t>
            </a:r>
            <a:r>
              <a:rPr lang="en-US" sz="1200" dirty="0" smtClean="0"/>
              <a:t> 1.75 position.</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Press and hold CTRL, select the vertical </a:t>
            </a:r>
            <a:r>
              <a:rPr lang="en-US" sz="1200" baseline="0" dirty="0" smtClean="0"/>
              <a:t>guide, and then </a:t>
            </a:r>
            <a:r>
              <a:rPr lang="en-US" sz="1200" dirty="0" smtClean="0"/>
              <a:t>drag it right to</a:t>
            </a:r>
            <a:r>
              <a:rPr lang="en-US" sz="1200" baseline="0" dirty="0" smtClean="0"/>
              <a:t> the</a:t>
            </a:r>
            <a:r>
              <a:rPr lang="en-US" sz="1200" dirty="0" smtClean="0"/>
              <a:t> 3.50 position.</a:t>
            </a:r>
          </a:p>
          <a:p>
            <a:pPr marL="228600" indent="-228600">
              <a:buFont typeface="+mj-lt"/>
              <a:buAutoNum type="arabicPeriod"/>
            </a:pPr>
            <a:endParaRPr lang="en-US" sz="1200" baseline="0" dirty="0" smtClean="0"/>
          </a:p>
          <a:p>
            <a:pPr marL="228600" indent="-228600">
              <a:buFont typeface="+mj-lt"/>
              <a:buAutoNum type="arabicPeriod"/>
            </a:pPr>
            <a:endParaRPr lang="en-US" sz="1200" baseline="0" dirty="0" smtClean="0"/>
          </a:p>
          <a:p>
            <a:pPr marL="228600" indent="-228600">
              <a:buFont typeface="+mj-lt"/>
              <a:buNone/>
            </a:pPr>
            <a:r>
              <a:rPr lang="en-US" sz="1200" baseline="0" dirty="0" smtClean="0"/>
              <a:t>To reproduce the long, thin rectangle on this slide, do the following:</a:t>
            </a:r>
          </a:p>
          <a:p>
            <a:pPr marL="228600" indent="-228600">
              <a:buFont typeface="+mj-lt"/>
              <a:buAutoNum type="arabicPeriod"/>
            </a:pPr>
            <a:r>
              <a:rPr lang="en-US" sz="1200" baseline="0" dirty="0" smtClean="0"/>
              <a:t>On the </a:t>
            </a:r>
            <a:r>
              <a:rPr lang="en-US" sz="1200" b="1" baseline="0" dirty="0" smtClean="0"/>
              <a:t>Home</a:t>
            </a:r>
            <a:r>
              <a:rPr lang="en-US" sz="1200" baseline="0" dirty="0" smtClean="0"/>
              <a:t> tab, in the </a:t>
            </a:r>
            <a:r>
              <a:rPr lang="en-US" sz="1200" b="1" baseline="0" dirty="0" smtClean="0"/>
              <a:t>Drawing</a:t>
            </a:r>
            <a:r>
              <a:rPr lang="en-US" sz="1200" baseline="0" dirty="0" smtClean="0"/>
              <a:t> group, click </a:t>
            </a:r>
            <a:r>
              <a:rPr lang="en-US" sz="1200" b="1" baseline="0" dirty="0" smtClean="0"/>
              <a:t>Shapes</a:t>
            </a:r>
            <a:r>
              <a:rPr lang="en-US" sz="1200" baseline="0" dirty="0" smtClean="0"/>
              <a:t>, and then under </a:t>
            </a:r>
            <a:r>
              <a:rPr lang="en-US" sz="1200" b="1" baseline="0" dirty="0" smtClean="0"/>
              <a:t>Rectangles</a:t>
            </a:r>
            <a:r>
              <a:rPr lang="en-US" sz="1200" baseline="0" dirty="0" smtClean="0"/>
              <a:t> click </a:t>
            </a:r>
            <a:r>
              <a:rPr lang="en-US" sz="1200" b="1" baseline="0" dirty="0" smtClean="0"/>
              <a:t>Rectangle </a:t>
            </a:r>
            <a:r>
              <a:rPr lang="en-US" sz="1200" b="0" baseline="0" dirty="0" smtClean="0"/>
              <a:t>(first option from the left)</a:t>
            </a:r>
            <a:r>
              <a:rPr lang="en-US" sz="1200" baseline="0" dirty="0" smtClean="0"/>
              <a:t>. On the slide, drag to draw a rectangle. </a:t>
            </a:r>
          </a:p>
          <a:p>
            <a:pPr marL="228600" indent="-228600">
              <a:buFont typeface="+mj-lt"/>
              <a:buAutoNum type="arabicPeriod"/>
            </a:pPr>
            <a:r>
              <a:rPr lang="en-US" sz="1200" baseline="0" dirty="0" smtClean="0"/>
              <a:t>Select the rectangle. Under </a:t>
            </a:r>
            <a:r>
              <a:rPr lang="en-US" sz="1200" b="1" baseline="0" dirty="0" smtClean="0"/>
              <a:t>Drawing</a:t>
            </a:r>
            <a:r>
              <a:rPr lang="en-US" sz="1200" baseline="0" dirty="0" smtClean="0"/>
              <a:t> </a:t>
            </a:r>
            <a:r>
              <a:rPr lang="en-US" sz="1200" b="1" baseline="0" dirty="0" smtClean="0"/>
              <a:t>Tools</a:t>
            </a:r>
            <a:r>
              <a:rPr lang="en-US" sz="1200" baseline="0" dirty="0" smtClean="0"/>
              <a:t>, on the </a:t>
            </a:r>
            <a:r>
              <a:rPr lang="en-US" sz="1200" b="1" baseline="0" dirty="0" smtClean="0"/>
              <a:t>Format</a:t>
            </a:r>
            <a:r>
              <a:rPr lang="en-US" sz="1200" baseline="0" dirty="0" smtClean="0"/>
              <a:t> tab, in the </a:t>
            </a:r>
            <a:r>
              <a:rPr lang="en-US" sz="1200" b="1" baseline="0" dirty="0" smtClean="0"/>
              <a:t>Size</a:t>
            </a:r>
            <a:r>
              <a:rPr lang="en-US" sz="1200" baseline="0" dirty="0" smtClean="0"/>
              <a:t> group, do the following: </a:t>
            </a:r>
          </a:p>
          <a:p>
            <a:pPr marL="685800" lvl="1" indent="-228600">
              <a:buFont typeface="Arial" pitchFamily="34" charset="0"/>
              <a:buChar char="•"/>
            </a:pPr>
            <a:r>
              <a:rPr lang="en-US" sz="1200" baseline="0" dirty="0" smtClean="0"/>
              <a:t>In the </a:t>
            </a:r>
            <a:r>
              <a:rPr lang="en-US" sz="1200" b="1" baseline="0" dirty="0" smtClean="0"/>
              <a:t>Shape</a:t>
            </a:r>
            <a:r>
              <a:rPr lang="en-US" sz="1200" baseline="0" dirty="0" smtClean="0"/>
              <a:t> </a:t>
            </a:r>
            <a:r>
              <a:rPr lang="en-US" sz="1200" b="1" baseline="0" dirty="0" smtClean="0"/>
              <a:t>Height</a:t>
            </a:r>
            <a:r>
              <a:rPr lang="en-US" sz="1200" baseline="0" dirty="0" smtClean="0"/>
              <a:t> box, enter </a:t>
            </a:r>
            <a:r>
              <a:rPr lang="en-US" sz="1200" b="1" baseline="0" dirty="0" smtClean="0"/>
              <a:t>0.05”</a:t>
            </a:r>
            <a:r>
              <a:rPr lang="en-US" sz="1200" b="0" baseline="0" dirty="0" smtClean="0"/>
              <a:t>.</a:t>
            </a:r>
            <a:endParaRPr lang="en-US" sz="1200" baseline="0" dirty="0" smtClean="0"/>
          </a:p>
          <a:p>
            <a:pPr marL="685800" lvl="1" indent="-228600">
              <a:buFont typeface="Arial" pitchFamily="34" charset="0"/>
              <a:buChar char="•"/>
            </a:pPr>
            <a:r>
              <a:rPr lang="en-US" sz="1200" baseline="0" dirty="0" smtClean="0"/>
              <a:t>In the </a:t>
            </a:r>
            <a:r>
              <a:rPr lang="en-US" sz="1200" b="1" baseline="0" dirty="0" smtClean="0"/>
              <a:t>Shape</a:t>
            </a:r>
            <a:r>
              <a:rPr lang="en-US" sz="1200" baseline="0" dirty="0" smtClean="0"/>
              <a:t> </a:t>
            </a:r>
            <a:r>
              <a:rPr lang="en-US" sz="1200" b="1" baseline="0" dirty="0" smtClean="0"/>
              <a:t>Width</a:t>
            </a:r>
            <a:r>
              <a:rPr lang="en-US" sz="1200" baseline="0" dirty="0" smtClean="0"/>
              <a:t> box, enter </a:t>
            </a:r>
            <a:r>
              <a:rPr lang="en-US" sz="1200" b="1" baseline="0" dirty="0" smtClean="0"/>
              <a:t>10”</a:t>
            </a:r>
            <a:r>
              <a:rPr lang="en-US" sz="1200" b="0" baseline="0" dirty="0" smtClean="0"/>
              <a:t>.</a:t>
            </a:r>
          </a:p>
          <a:p>
            <a:pPr marL="228600" indent="-228600">
              <a:buFont typeface="+mj-lt"/>
              <a:buAutoNum type="arabicPeriod"/>
            </a:pPr>
            <a:r>
              <a:rPr lang="en-US" sz="1200" b="0" baseline="0" dirty="0" smtClean="0"/>
              <a:t>Under </a:t>
            </a:r>
            <a:r>
              <a:rPr lang="en-US" sz="1200" b="1" baseline="0" dirty="0" smtClean="0"/>
              <a:t>Drawing</a:t>
            </a:r>
            <a:r>
              <a:rPr lang="en-US" sz="1200" b="0" baseline="0" dirty="0" smtClean="0"/>
              <a:t> </a:t>
            </a:r>
            <a:r>
              <a:rPr lang="en-US" sz="1200" b="1" baseline="0" dirty="0" smtClean="0"/>
              <a:t>Tools</a:t>
            </a:r>
            <a:r>
              <a:rPr lang="en-US" sz="1200" b="0" baseline="0" dirty="0" smtClean="0"/>
              <a:t>, on the </a:t>
            </a:r>
            <a:r>
              <a:rPr lang="en-US" sz="1200" b="1" baseline="0" dirty="0" smtClean="0"/>
              <a:t>Format</a:t>
            </a:r>
            <a:r>
              <a:rPr lang="en-US" sz="1200" b="0" baseline="0" dirty="0" smtClean="0"/>
              <a:t> tab, in the bottom right corner of the </a:t>
            </a:r>
            <a:r>
              <a:rPr lang="en-US" sz="1200" b="1" baseline="0" dirty="0" smtClean="0"/>
              <a:t>Shape</a:t>
            </a:r>
            <a:r>
              <a:rPr lang="en-US" sz="1200" b="0" baseline="0" dirty="0" smtClean="0"/>
              <a:t> </a:t>
            </a:r>
            <a:r>
              <a:rPr lang="en-US" sz="1200" b="1" baseline="0" dirty="0" smtClean="0"/>
              <a:t>Styles</a:t>
            </a:r>
            <a:r>
              <a:rPr lang="en-US" sz="1200" b="0" baseline="0" dirty="0" smtClean="0"/>
              <a:t> group, click the </a:t>
            </a:r>
            <a:r>
              <a:rPr lang="en-US" sz="1200" b="1" baseline="0" dirty="0" smtClean="0"/>
              <a:t>Format</a:t>
            </a:r>
            <a:r>
              <a:rPr lang="en-US" sz="1200" b="0" baseline="0" dirty="0" smtClean="0"/>
              <a:t> </a:t>
            </a:r>
            <a:r>
              <a:rPr lang="en-US" sz="1200" b="1" baseline="0" dirty="0" smtClean="0"/>
              <a:t>Shape</a:t>
            </a:r>
            <a:r>
              <a:rPr lang="en-US" sz="1200" b="0" baseline="0" dirty="0" smtClean="0"/>
              <a:t> dialog box launcher. In the </a:t>
            </a:r>
            <a:r>
              <a:rPr lang="en-US" sz="1200" b="1" baseline="0" dirty="0" smtClean="0"/>
              <a:t>Format</a:t>
            </a:r>
            <a:r>
              <a:rPr lang="en-US" sz="1200" b="0" baseline="0" dirty="0" smtClean="0"/>
              <a:t> </a:t>
            </a:r>
            <a:r>
              <a:rPr lang="en-US" sz="1200" b="1" baseline="0" dirty="0" smtClean="0"/>
              <a:t>Shape</a:t>
            </a:r>
            <a:r>
              <a:rPr lang="en-US" sz="1200" b="0" baseline="0" dirty="0" smtClean="0"/>
              <a:t> dialog box, in the left pane, click </a:t>
            </a:r>
            <a:r>
              <a:rPr lang="en-US" sz="1200" b="1" baseline="0" dirty="0" smtClean="0"/>
              <a:t>Line</a:t>
            </a:r>
            <a:r>
              <a:rPr lang="en-US" sz="1200" b="0" baseline="0" dirty="0" smtClean="0"/>
              <a:t> </a:t>
            </a:r>
            <a:r>
              <a:rPr lang="en-US" sz="1200" b="1" baseline="0" dirty="0" smtClean="0"/>
              <a:t>Color</a:t>
            </a:r>
            <a:r>
              <a:rPr lang="en-US" sz="1200" b="0" baseline="0" dirty="0" smtClean="0"/>
              <a:t>. In the </a:t>
            </a:r>
            <a:r>
              <a:rPr lang="en-US" sz="1200" b="1" baseline="0" dirty="0" smtClean="0"/>
              <a:t>Line</a:t>
            </a:r>
            <a:r>
              <a:rPr lang="en-US" sz="1200" b="0" baseline="0" dirty="0" smtClean="0"/>
              <a:t> </a:t>
            </a:r>
            <a:r>
              <a:rPr lang="en-US" sz="1200" b="1" baseline="0" dirty="0" smtClean="0"/>
              <a:t>Color</a:t>
            </a:r>
            <a:r>
              <a:rPr lang="en-US" sz="1200" b="0" baseline="0" dirty="0" smtClean="0"/>
              <a:t> pane, select </a:t>
            </a:r>
            <a:r>
              <a:rPr lang="en-US" sz="1200" b="1" baseline="0" dirty="0" smtClean="0"/>
              <a:t>No</a:t>
            </a:r>
            <a:r>
              <a:rPr lang="en-US" sz="1200" b="0" baseline="0" dirty="0" smtClean="0"/>
              <a:t> </a:t>
            </a:r>
            <a:r>
              <a:rPr lang="en-US" sz="1200" b="1" baseline="0" dirty="0" smtClean="0"/>
              <a:t>line</a:t>
            </a:r>
            <a:r>
              <a:rPr lang="en-US" sz="1200" b="0" baseline="0" dirty="0" smtClean="0"/>
              <a:t>.</a:t>
            </a:r>
          </a:p>
          <a:p>
            <a:pPr marL="228600" indent="-228600">
              <a:buFont typeface="+mj-lt"/>
              <a:buAutoNum type="arabicPeriod"/>
            </a:pPr>
            <a:r>
              <a:rPr lang="en-US" sz="1200" baseline="0" dirty="0" smtClean="0"/>
              <a:t>Also in the </a:t>
            </a:r>
            <a:r>
              <a:rPr lang="en-US" sz="1200" b="1" baseline="0" dirty="0" smtClean="0"/>
              <a:t>Format</a:t>
            </a:r>
            <a:r>
              <a:rPr lang="en-US" sz="1200" baseline="0" dirty="0" smtClean="0"/>
              <a:t> </a:t>
            </a:r>
            <a:r>
              <a:rPr lang="en-US" sz="1200" b="1" baseline="0" dirty="0" smtClean="0"/>
              <a:t>Shape</a:t>
            </a:r>
            <a:r>
              <a:rPr lang="en-US" sz="1200" baseline="0" dirty="0" smtClean="0"/>
              <a:t> dialog box, in the left pane, click </a:t>
            </a:r>
            <a:r>
              <a:rPr lang="en-US" sz="1200" b="1" baseline="0" dirty="0" smtClean="0"/>
              <a:t>Shadow</a:t>
            </a:r>
            <a:r>
              <a:rPr lang="en-US" sz="1200" b="0" baseline="0" dirty="0" smtClean="0"/>
              <a:t>.</a:t>
            </a:r>
            <a:r>
              <a:rPr lang="en-US" sz="1200" baseline="0" dirty="0" smtClean="0"/>
              <a:t> In the </a:t>
            </a:r>
            <a:r>
              <a:rPr lang="en-US" sz="1200" b="1" baseline="0" dirty="0" smtClean="0"/>
              <a:t>Shadow</a:t>
            </a:r>
            <a:r>
              <a:rPr lang="en-US" sz="1200" baseline="0" dirty="0" smtClean="0"/>
              <a:t> pane, click the button next to </a:t>
            </a:r>
            <a:r>
              <a:rPr lang="en-US" sz="1200" b="1" baseline="0" dirty="0" smtClean="0"/>
              <a:t>Presets</a:t>
            </a:r>
            <a:r>
              <a:rPr lang="en-US" sz="1200" baseline="0" dirty="0" smtClean="0"/>
              <a:t>, under </a:t>
            </a:r>
            <a:r>
              <a:rPr lang="en-US" sz="1200" b="1" baseline="0" dirty="0" smtClean="0"/>
              <a:t>Outer</a:t>
            </a:r>
            <a:r>
              <a:rPr lang="en-US" sz="1200" baseline="0" dirty="0" smtClean="0"/>
              <a:t> click </a:t>
            </a:r>
            <a:r>
              <a:rPr lang="en-US" sz="1200" b="1" baseline="0" dirty="0" smtClean="0"/>
              <a:t>Offset</a:t>
            </a:r>
            <a:r>
              <a:rPr lang="en-US" sz="1200" baseline="0" dirty="0" smtClean="0"/>
              <a:t> </a:t>
            </a:r>
            <a:r>
              <a:rPr lang="en-US" sz="1200" b="1" baseline="0" dirty="0" smtClean="0"/>
              <a:t>Bottom</a:t>
            </a:r>
            <a:r>
              <a:rPr lang="en-US" sz="1200" baseline="0" dirty="0" smtClean="0"/>
              <a:t> (first row, second option from the left), and then do the following:</a:t>
            </a:r>
          </a:p>
          <a:p>
            <a:pPr marL="685800" lvl="1" indent="-228600">
              <a:buFont typeface="Arial" pitchFamily="34" charset="0"/>
              <a:buChar char="•"/>
            </a:pPr>
            <a:r>
              <a:rPr lang="en-US" sz="1200" baseline="0" dirty="0" smtClean="0"/>
              <a:t>In the </a:t>
            </a:r>
            <a:r>
              <a:rPr lang="en-US" sz="1200" b="1" baseline="0" dirty="0" smtClean="0"/>
              <a:t>Transparency</a:t>
            </a:r>
            <a:r>
              <a:rPr lang="en-US" sz="1200" baseline="0" dirty="0" smtClean="0"/>
              <a:t> box, enter </a:t>
            </a:r>
            <a:r>
              <a:rPr lang="en-US" sz="1200" b="1" baseline="0" dirty="0" smtClean="0"/>
              <a:t>68%</a:t>
            </a:r>
            <a:r>
              <a:rPr lang="en-US" sz="1200" b="0" baseline="0" dirty="0" smtClean="0"/>
              <a:t>.</a:t>
            </a:r>
          </a:p>
          <a:p>
            <a:pPr marL="685800" lvl="1" indent="-228600">
              <a:buFont typeface="Arial" pitchFamily="34" charset="0"/>
              <a:buChar char="•"/>
            </a:pPr>
            <a:r>
              <a:rPr lang="en-US" sz="1200" baseline="0" dirty="0" smtClean="0"/>
              <a:t>In the </a:t>
            </a:r>
            <a:r>
              <a:rPr lang="en-US" sz="1200" b="1" baseline="0" dirty="0" smtClean="0"/>
              <a:t>Blur</a:t>
            </a:r>
            <a:r>
              <a:rPr lang="en-US" sz="1200" baseline="0" dirty="0" smtClean="0"/>
              <a:t> box, enter </a:t>
            </a:r>
            <a:r>
              <a:rPr lang="en-US" sz="1200" b="1" baseline="0" dirty="0" smtClean="0"/>
              <a:t>3.5 pt</a:t>
            </a:r>
            <a:r>
              <a:rPr lang="en-US" sz="1200" baseline="0" dirty="0" smtClean="0"/>
              <a:t>.</a:t>
            </a:r>
          </a:p>
          <a:p>
            <a:pPr marL="685800" lvl="1" indent="-228600">
              <a:buFont typeface="Arial" pitchFamily="34" charset="0"/>
              <a:buChar char="•"/>
            </a:pPr>
            <a:r>
              <a:rPr lang="en-US" sz="1200" baseline="0" dirty="0" smtClean="0"/>
              <a:t>In the </a:t>
            </a:r>
            <a:r>
              <a:rPr lang="en-US" sz="1200" b="1" baseline="0" dirty="0" smtClean="0"/>
              <a:t>Distance</a:t>
            </a:r>
            <a:r>
              <a:rPr lang="en-US" sz="1200" baseline="0" dirty="0" smtClean="0"/>
              <a:t> box, enter </a:t>
            </a:r>
            <a:r>
              <a:rPr lang="en-US" sz="1200" b="1" baseline="0" dirty="0" smtClean="0"/>
              <a:t>2.2 pt</a:t>
            </a:r>
            <a:r>
              <a:rPr lang="en-US" sz="1200" baseline="0" dirty="0" smtClean="0"/>
              <a:t>.</a:t>
            </a:r>
          </a:p>
          <a:p>
            <a:pPr marL="228600" indent="-228600">
              <a:buFont typeface="+mj-lt"/>
              <a:buAutoNum type="arabicPeriod"/>
            </a:pPr>
            <a:r>
              <a:rPr lang="en-US" sz="1200" baseline="0" dirty="0" smtClean="0"/>
              <a:t>Also in the </a:t>
            </a:r>
            <a:r>
              <a:rPr lang="en-US" sz="1200" b="1" baseline="0" dirty="0" smtClean="0"/>
              <a:t>Format</a:t>
            </a:r>
            <a:r>
              <a:rPr lang="en-US" sz="1200" baseline="0" dirty="0" smtClean="0"/>
              <a:t> </a:t>
            </a:r>
            <a:r>
              <a:rPr lang="en-US" sz="1200" b="1" baseline="0" dirty="0" smtClean="0"/>
              <a:t>Shape</a:t>
            </a:r>
            <a:r>
              <a:rPr lang="en-US" sz="1200" baseline="0" dirty="0" smtClean="0"/>
              <a:t> dialog box, in the left pane, click </a:t>
            </a:r>
            <a:r>
              <a:rPr lang="en-US" sz="1200" b="1" baseline="0" dirty="0" smtClean="0"/>
              <a:t>3-D Format</a:t>
            </a:r>
            <a:r>
              <a:rPr lang="en-US" sz="1200" b="0" baseline="0" dirty="0" smtClean="0"/>
              <a:t>.</a:t>
            </a:r>
            <a:r>
              <a:rPr lang="en-US" sz="1200" baseline="0" dirty="0" smtClean="0"/>
              <a:t> In the </a:t>
            </a:r>
            <a:r>
              <a:rPr lang="en-US" sz="1200" b="1" baseline="0" dirty="0" smtClean="0"/>
              <a:t>3-D Format </a:t>
            </a:r>
            <a:r>
              <a:rPr lang="en-US" sz="1200" baseline="0" dirty="0" smtClean="0"/>
              <a:t>pane, do the following:</a:t>
            </a:r>
          </a:p>
          <a:p>
            <a:pPr marL="685800" lvl="1" indent="-228600">
              <a:buFont typeface="Arial" pitchFamily="34" charset="0"/>
              <a:buChar char="•"/>
            </a:pPr>
            <a:r>
              <a:rPr lang="en-US" sz="1200" baseline="0" dirty="0" smtClean="0"/>
              <a:t>Under </a:t>
            </a:r>
            <a:r>
              <a:rPr lang="en-US" sz="1200" b="1" baseline="0" dirty="0" smtClean="0"/>
              <a:t>Bevel</a:t>
            </a:r>
            <a:r>
              <a:rPr lang="en-US" sz="1200" baseline="0" dirty="0" smtClean="0"/>
              <a:t>, click the button next to </a:t>
            </a:r>
            <a:r>
              <a:rPr lang="en-US" sz="1200" b="1" baseline="0" dirty="0" smtClean="0"/>
              <a:t>Top</a:t>
            </a:r>
            <a:r>
              <a:rPr lang="en-US" sz="1200" b="0" baseline="0" dirty="0" smtClean="0"/>
              <a:t>, and then under </a:t>
            </a:r>
            <a:r>
              <a:rPr lang="en-US" sz="1200" b="1" baseline="0" dirty="0" smtClean="0"/>
              <a:t>Bevel</a:t>
            </a:r>
            <a:r>
              <a:rPr lang="en-US" sz="1200" b="0" baseline="0" dirty="0" smtClean="0"/>
              <a:t> click </a:t>
            </a:r>
            <a:r>
              <a:rPr lang="en-US" sz="1200" b="1" baseline="0" dirty="0" smtClean="0"/>
              <a:t>Circle</a:t>
            </a:r>
            <a:r>
              <a:rPr lang="en-US" sz="1200" baseline="0" dirty="0" smtClean="0"/>
              <a:t> (first row, first option from the left). Next to </a:t>
            </a:r>
            <a:r>
              <a:rPr lang="en-US" sz="1200" b="1" baseline="0" dirty="0" smtClean="0"/>
              <a:t>Top</a:t>
            </a:r>
            <a:r>
              <a:rPr lang="en-US" sz="1200" baseline="0" dirty="0" smtClean="0"/>
              <a:t>, in the </a:t>
            </a:r>
            <a:r>
              <a:rPr lang="en-US" sz="1200" b="1" baseline="0" dirty="0" smtClean="0"/>
              <a:t>Width</a:t>
            </a:r>
            <a:r>
              <a:rPr lang="en-US" sz="1200" baseline="0" dirty="0" smtClean="0"/>
              <a:t> box, enter </a:t>
            </a:r>
            <a:r>
              <a:rPr lang="en-US" sz="1200" b="1" baseline="0" dirty="0" smtClean="0"/>
              <a:t>15 pt</a:t>
            </a:r>
            <a:r>
              <a:rPr lang="en-US" sz="1200" b="0" baseline="0" dirty="0" smtClean="0"/>
              <a:t>,</a:t>
            </a:r>
            <a:r>
              <a:rPr lang="en-US" sz="1200" b="1" baseline="0" dirty="0" smtClean="0"/>
              <a:t> </a:t>
            </a:r>
            <a:r>
              <a:rPr lang="en-US" sz="1200" baseline="0" dirty="0" smtClean="0"/>
              <a:t>and in the </a:t>
            </a:r>
            <a:r>
              <a:rPr lang="en-US" sz="1200" b="1" baseline="0" dirty="0" smtClean="0"/>
              <a:t>Height</a:t>
            </a:r>
            <a:r>
              <a:rPr lang="en-US" sz="1200" baseline="0" dirty="0" smtClean="0"/>
              <a:t> box, enter </a:t>
            </a:r>
            <a:r>
              <a:rPr lang="en-US" sz="1200" b="1" baseline="0" dirty="0" smtClean="0"/>
              <a:t>3 pt</a:t>
            </a:r>
            <a:r>
              <a:rPr lang="en-US" sz="1200" baseline="0" dirty="0" smtClean="0"/>
              <a:t>.</a:t>
            </a:r>
          </a:p>
          <a:p>
            <a:pPr marL="685800" lvl="1" indent="-228600">
              <a:buFont typeface="Arial" pitchFamily="34" charset="0"/>
              <a:buChar char="•"/>
            </a:pPr>
            <a:r>
              <a:rPr lang="en-US" sz="1200" baseline="0" dirty="0" smtClean="0"/>
              <a:t>Under </a:t>
            </a:r>
            <a:r>
              <a:rPr lang="en-US" sz="1200" b="1" baseline="0" dirty="0" smtClean="0"/>
              <a:t>Surface</a:t>
            </a:r>
            <a:r>
              <a:rPr lang="en-US" sz="1200" baseline="0" dirty="0" smtClean="0"/>
              <a:t>, click the button next to </a:t>
            </a:r>
            <a:r>
              <a:rPr lang="en-US" sz="1200" b="1" baseline="0" dirty="0" smtClean="0"/>
              <a:t>Lighting</a:t>
            </a:r>
            <a:r>
              <a:rPr lang="en-US" sz="1200" baseline="0" dirty="0" smtClean="0"/>
              <a:t>, and then under </a:t>
            </a:r>
            <a:r>
              <a:rPr lang="en-US" sz="1200" b="1" baseline="0" dirty="0" smtClean="0"/>
              <a:t>Neutral</a:t>
            </a:r>
            <a:r>
              <a:rPr lang="en-US" sz="1200" baseline="0" dirty="0" smtClean="0"/>
              <a:t> click </a:t>
            </a:r>
            <a:r>
              <a:rPr lang="en-US" sz="1200" b="1" baseline="0" dirty="0" smtClean="0"/>
              <a:t>Balance</a:t>
            </a:r>
            <a:r>
              <a:rPr lang="en-US" sz="1200" baseline="0" dirty="0" smtClean="0"/>
              <a:t> (first row, second option from the left). </a:t>
            </a:r>
            <a:r>
              <a:rPr lang="en-US" sz="1200" i="0" baseline="0" dirty="0" smtClean="0"/>
              <a:t>In the </a:t>
            </a:r>
            <a:r>
              <a:rPr lang="en-US" sz="1200" b="1" i="0" baseline="0" dirty="0" smtClean="0"/>
              <a:t>Angle</a:t>
            </a:r>
            <a:r>
              <a:rPr lang="en-US" sz="1200" i="0" baseline="0" dirty="0" smtClean="0"/>
              <a:t> box, enter </a:t>
            </a:r>
            <a:r>
              <a:rPr lang="en-US" sz="1200" b="1" i="0" baseline="0" dirty="0" smtClean="0"/>
              <a:t>145</a:t>
            </a:r>
            <a:r>
              <a:rPr lang="en-US" sz="1200" b="1" kern="1200" dirty="0" smtClean="0">
                <a:solidFill>
                  <a:schemeClr val="tx1"/>
                </a:solidFill>
                <a:latin typeface="+mn-lt"/>
                <a:ea typeface="+mn-ea"/>
                <a:cs typeface="+mn-cs"/>
              </a:rPr>
              <a:t>°</a:t>
            </a:r>
            <a:r>
              <a:rPr lang="en-US" sz="1200" i="0" baseline="0" dirty="0" smtClean="0"/>
              <a:t>. </a:t>
            </a:r>
            <a:endParaRPr lang="en-US" sz="1200" b="0" i="1" baseline="0" dirty="0" smtClean="0"/>
          </a:p>
          <a:p>
            <a:pPr marL="228600" indent="-228600">
              <a:buFont typeface="+mj-lt"/>
              <a:buAutoNum type="arabicPeriod"/>
            </a:pPr>
            <a:r>
              <a:rPr lang="en-US" sz="1200" b="0" baseline="0" dirty="0" smtClean="0"/>
              <a:t>On the slide, drag the rectangle about 0.25” above the 0.00 horizontal drawing guide. (Note: To view the ruler, on the </a:t>
            </a:r>
            <a:r>
              <a:rPr lang="en-US" sz="1200" b="1" baseline="0" dirty="0" smtClean="0"/>
              <a:t>View</a:t>
            </a:r>
            <a:r>
              <a:rPr lang="en-US" sz="1200" b="0" baseline="0" dirty="0" smtClean="0"/>
              <a:t> tab, in the </a:t>
            </a:r>
            <a:r>
              <a:rPr lang="en-US" sz="1200" b="1" baseline="0" dirty="0" smtClean="0"/>
              <a:t>Show/Hide</a:t>
            </a:r>
            <a:r>
              <a:rPr lang="en-US" sz="1200" b="0" baseline="0" dirty="0" smtClean="0"/>
              <a:t> group, select </a:t>
            </a:r>
            <a:r>
              <a:rPr lang="en-US" sz="1200" b="1" baseline="0" dirty="0" smtClean="0"/>
              <a:t>Ruler</a:t>
            </a:r>
            <a:r>
              <a:rPr lang="en-US" sz="1200" b="0" baseline="0" dirty="0" smtClean="0"/>
              <a:t>.)</a:t>
            </a:r>
          </a:p>
          <a:p>
            <a:pPr marL="228600" indent="-228600">
              <a:buFont typeface="+mj-lt"/>
              <a:buAutoNum type="arabicPeriod"/>
            </a:pPr>
            <a:r>
              <a:rPr lang="en-US" sz="1200" b="0" baseline="0" dirty="0" smtClean="0"/>
              <a:t>On the </a:t>
            </a:r>
            <a:r>
              <a:rPr lang="en-US" sz="1200" b="1" baseline="0" dirty="0" smtClean="0"/>
              <a:t>Home</a:t>
            </a:r>
            <a:r>
              <a:rPr lang="en-US" sz="1200" b="0" baseline="0" dirty="0" smtClean="0"/>
              <a:t> tab, in the </a:t>
            </a:r>
            <a:r>
              <a:rPr lang="en-US" sz="1200" b="1" baseline="0" dirty="0" smtClean="0"/>
              <a:t>Drawing</a:t>
            </a:r>
            <a:r>
              <a:rPr lang="en-US" sz="1200" b="0" baseline="0" dirty="0" smtClean="0"/>
              <a:t> group, click </a:t>
            </a:r>
            <a:r>
              <a:rPr lang="en-US" sz="1200" b="1" baseline="0" dirty="0" smtClean="0"/>
              <a:t>Arrange</a:t>
            </a:r>
            <a:r>
              <a:rPr lang="en-US" sz="1200" b="0" baseline="0" dirty="0" smtClean="0"/>
              <a:t>, point to </a:t>
            </a:r>
            <a:r>
              <a:rPr lang="en-US" sz="1200" b="1" baseline="0" dirty="0" smtClean="0"/>
              <a:t>Align</a:t>
            </a:r>
            <a:r>
              <a:rPr lang="en-US" sz="1200" b="0" baseline="0" dirty="0" smtClean="0"/>
              <a:t>, and then do the following:</a:t>
            </a:r>
          </a:p>
          <a:p>
            <a:pPr marL="685800" lvl="1" indent="-228600">
              <a:buFont typeface="+mj-lt"/>
              <a:buAutoNum type="arabicPeriod"/>
            </a:pPr>
            <a:r>
              <a:rPr lang="en-US" sz="1200" b="0" baseline="0" dirty="0" smtClean="0"/>
              <a:t>Click </a:t>
            </a:r>
            <a:r>
              <a:rPr lang="en-US" sz="1200" b="1" i="0" baseline="0" dirty="0" smtClean="0"/>
              <a:t>Align to Slide</a:t>
            </a:r>
            <a:r>
              <a:rPr lang="en-US" sz="1200" b="0" i="0" baseline="0" dirty="0" smtClean="0"/>
              <a:t>. </a:t>
            </a:r>
          </a:p>
          <a:p>
            <a:pPr marL="685800" lvl="1" indent="-228600">
              <a:buFont typeface="+mj-lt"/>
              <a:buAutoNum type="arabicPeriod"/>
            </a:pPr>
            <a:r>
              <a:rPr lang="en-US" sz="1200" b="0" baseline="0" dirty="0" smtClean="0"/>
              <a:t>Click</a:t>
            </a:r>
            <a:r>
              <a:rPr lang="en-US" sz="1200" b="1" baseline="0" dirty="0" smtClean="0"/>
              <a:t> Align</a:t>
            </a:r>
            <a:r>
              <a:rPr lang="en-US" sz="1200" b="0" baseline="0" dirty="0" smtClean="0"/>
              <a:t> </a:t>
            </a:r>
            <a:r>
              <a:rPr lang="en-US" sz="1200" b="1" baseline="0" dirty="0" smtClean="0"/>
              <a:t>Center</a:t>
            </a:r>
            <a:r>
              <a:rPr lang="en-US" sz="1200" b="0" baseline="0" dirty="0" smtClean="0"/>
              <a:t>.</a:t>
            </a:r>
          </a:p>
          <a:p>
            <a:pPr marL="228600" indent="-228600">
              <a:buFont typeface="+mj-lt"/>
              <a:buAutoNum type="arabicPeriod"/>
            </a:pPr>
            <a:endParaRPr lang="en-US" sz="1200" dirty="0" smtClean="0"/>
          </a:p>
          <a:p>
            <a:pPr marL="228600" indent="-228600">
              <a:buFont typeface="+mj-lt"/>
              <a:buAutoNum type="arabicPeriod"/>
            </a:pPr>
            <a:endParaRPr lang="en-US" sz="1200" dirty="0" smtClean="0"/>
          </a:p>
          <a:p>
            <a:pPr marL="228600" indent="-228600">
              <a:buFont typeface="+mj-lt"/>
              <a:buNone/>
            </a:pPr>
            <a:r>
              <a:rPr lang="en-US" sz="1200" dirty="0" smtClean="0"/>
              <a:t>To reproduce the tab (rounded rectangle) on this slide, do the following:</a:t>
            </a:r>
          </a:p>
          <a:p>
            <a:pPr marL="228600" indent="-228600">
              <a:buFont typeface="+mj-lt"/>
              <a:buAutoNum type="arabicPeriod"/>
            </a:pPr>
            <a:r>
              <a:rPr lang="en-US" sz="1200" dirty="0" smtClean="0"/>
              <a:t>On the </a:t>
            </a:r>
            <a:r>
              <a:rPr lang="en-US" sz="1200" b="1" dirty="0" smtClean="0"/>
              <a:t>Home</a:t>
            </a:r>
            <a:r>
              <a:rPr lang="en-US" sz="1200" dirty="0" smtClean="0"/>
              <a:t> tab, in the </a:t>
            </a:r>
            <a:r>
              <a:rPr lang="en-US" sz="1200" b="1" dirty="0" smtClean="0"/>
              <a:t>Drawing</a:t>
            </a:r>
            <a:r>
              <a:rPr lang="en-US" sz="1200" dirty="0" smtClean="0"/>
              <a:t> group, click the </a:t>
            </a:r>
            <a:r>
              <a:rPr lang="en-US" sz="1200" b="1" dirty="0" smtClean="0"/>
              <a:t>More</a:t>
            </a:r>
            <a:r>
              <a:rPr lang="en-US" sz="1200" dirty="0" smtClean="0"/>
              <a:t> arrow to expand the</a:t>
            </a:r>
            <a:r>
              <a:rPr lang="en-US" sz="1200" b="0" dirty="0" smtClean="0"/>
              <a:t> shapes gallery</a:t>
            </a:r>
            <a:r>
              <a:rPr lang="en-US" sz="1200" dirty="0" smtClean="0"/>
              <a:t>, and then under </a:t>
            </a:r>
            <a:r>
              <a:rPr lang="en-US" sz="1200" b="1" dirty="0" smtClean="0"/>
              <a:t>Rectangles</a:t>
            </a:r>
            <a:r>
              <a:rPr lang="en-US" sz="1200" dirty="0" smtClean="0"/>
              <a:t> click </a:t>
            </a:r>
            <a:r>
              <a:rPr lang="en-US" sz="1200" b="1" dirty="0" smtClean="0"/>
              <a:t>Round Same Side Corner Rectangle </a:t>
            </a:r>
            <a:r>
              <a:rPr lang="en-US" sz="1200" dirty="0" smtClean="0"/>
              <a:t>(eighth option from the left). On the slide, drag to draw a</a:t>
            </a:r>
            <a:r>
              <a:rPr lang="en-US" sz="1200" baseline="0" dirty="0" smtClean="0"/>
              <a:t> rounded rectangle. </a:t>
            </a:r>
            <a:endParaRPr lang="en-US" sz="1200" dirty="0" smtClean="0"/>
          </a:p>
          <a:p>
            <a:pPr marL="228600" indent="-228600">
              <a:buFont typeface="+mj-lt"/>
              <a:buAutoNum type="arabicPeriod"/>
            </a:pPr>
            <a:r>
              <a:rPr lang="en-US" sz="1200" baseline="0" dirty="0" smtClean="0"/>
              <a:t>On the slide, select the rounded rectangle. Under </a:t>
            </a:r>
            <a:r>
              <a:rPr lang="en-US" sz="1200" b="1" baseline="0" dirty="0" smtClean="0"/>
              <a:t>Drawing</a:t>
            </a:r>
            <a:r>
              <a:rPr lang="en-US" sz="1200" baseline="0" dirty="0" smtClean="0"/>
              <a:t> </a:t>
            </a:r>
            <a:r>
              <a:rPr lang="en-US" sz="1200" b="1" baseline="0" dirty="0" smtClean="0"/>
              <a:t>Tools</a:t>
            </a:r>
            <a:r>
              <a:rPr lang="en-US" sz="1200" baseline="0" dirty="0" smtClean="0"/>
              <a:t>, on the </a:t>
            </a:r>
            <a:r>
              <a:rPr lang="en-US" sz="1200" b="1" baseline="0" dirty="0" smtClean="0"/>
              <a:t>Format</a:t>
            </a:r>
            <a:r>
              <a:rPr lang="en-US" sz="1200" baseline="0" dirty="0" smtClean="0"/>
              <a:t> tab, in the </a:t>
            </a:r>
            <a:r>
              <a:rPr lang="en-US" sz="1200" b="1" baseline="0" dirty="0" smtClean="0"/>
              <a:t>Size</a:t>
            </a:r>
            <a:r>
              <a:rPr lang="en-US" sz="1200" baseline="0" dirty="0" smtClean="0"/>
              <a:t> group, do the following: </a:t>
            </a:r>
          </a:p>
          <a:p>
            <a:pPr marL="685800" lvl="1" indent="-228600">
              <a:buFont typeface="Arial" pitchFamily="34" charset="0"/>
              <a:buChar char="•"/>
            </a:pPr>
            <a:r>
              <a:rPr lang="en-US" sz="1200" baseline="0" dirty="0" smtClean="0"/>
              <a:t>In the </a:t>
            </a:r>
            <a:r>
              <a:rPr lang="en-US" sz="1200" b="1" baseline="0" dirty="0" smtClean="0"/>
              <a:t>Shape</a:t>
            </a:r>
            <a:r>
              <a:rPr lang="en-US" sz="1200" baseline="0" dirty="0" smtClean="0"/>
              <a:t> </a:t>
            </a:r>
            <a:r>
              <a:rPr lang="en-US" sz="1200" b="1" baseline="0" dirty="0" smtClean="0"/>
              <a:t>Height</a:t>
            </a:r>
            <a:r>
              <a:rPr lang="en-US" sz="1200" baseline="0" dirty="0" smtClean="0"/>
              <a:t> box, enter </a:t>
            </a:r>
            <a:r>
              <a:rPr lang="en-US" sz="1200" b="1" baseline="0" dirty="0" smtClean="0"/>
              <a:t>0.58”</a:t>
            </a:r>
            <a:r>
              <a:rPr lang="en-US" sz="1200" b="0" baseline="0" dirty="0" smtClean="0"/>
              <a:t>.</a:t>
            </a:r>
            <a:r>
              <a:rPr lang="en-US" sz="1200" baseline="0" dirty="0" smtClean="0"/>
              <a:t> </a:t>
            </a:r>
          </a:p>
          <a:p>
            <a:pPr marL="685800" lvl="1" indent="-228600">
              <a:buFont typeface="Arial" pitchFamily="34" charset="0"/>
              <a:buChar char="•"/>
            </a:pPr>
            <a:r>
              <a:rPr lang="en-US" sz="1200" baseline="0" dirty="0" smtClean="0"/>
              <a:t>In the </a:t>
            </a:r>
            <a:r>
              <a:rPr lang="en-US" sz="1200" b="1" baseline="0" dirty="0" smtClean="0"/>
              <a:t>Shape</a:t>
            </a:r>
            <a:r>
              <a:rPr lang="en-US" sz="1200" baseline="0" dirty="0" smtClean="0"/>
              <a:t> </a:t>
            </a:r>
            <a:r>
              <a:rPr lang="en-US" sz="1200" b="1" baseline="0" dirty="0" smtClean="0"/>
              <a:t>Width</a:t>
            </a:r>
            <a:r>
              <a:rPr lang="en-US" sz="1200" baseline="0" dirty="0" smtClean="0"/>
              <a:t> box, enter </a:t>
            </a:r>
            <a:r>
              <a:rPr lang="en-US" sz="1200" b="1" baseline="0" dirty="0" smtClean="0"/>
              <a:t>1.33”</a:t>
            </a:r>
            <a:r>
              <a:rPr lang="en-US" sz="1200" baseline="0" dirty="0" smtClean="0"/>
              <a:t>.</a:t>
            </a:r>
          </a:p>
          <a:p>
            <a:pPr marL="228600" indent="-228600">
              <a:buFont typeface="+mj-lt"/>
              <a:buAutoNum type="arabicPeriod"/>
            </a:pPr>
            <a:r>
              <a:rPr lang="en-US" sz="1200" baseline="0" dirty="0" smtClean="0"/>
              <a:t>Under </a:t>
            </a:r>
            <a:r>
              <a:rPr lang="en-US" sz="1200" b="1" baseline="0" dirty="0" smtClean="0"/>
              <a:t>Drawing</a:t>
            </a:r>
            <a:r>
              <a:rPr lang="en-US" sz="1200" baseline="0" dirty="0" smtClean="0"/>
              <a:t> </a:t>
            </a:r>
            <a:r>
              <a:rPr lang="en-US" sz="1200" b="1" baseline="0" dirty="0" smtClean="0"/>
              <a:t>Tools</a:t>
            </a:r>
            <a:r>
              <a:rPr lang="en-US" sz="1200" baseline="0" dirty="0" smtClean="0"/>
              <a:t>, on the </a:t>
            </a:r>
            <a:r>
              <a:rPr lang="en-US" sz="1200" b="1" baseline="0" dirty="0" smtClean="0"/>
              <a:t>Format</a:t>
            </a:r>
            <a:r>
              <a:rPr lang="en-US" sz="1200" baseline="0" dirty="0" smtClean="0"/>
              <a:t> tab, in the bottom right corner of the </a:t>
            </a:r>
            <a:r>
              <a:rPr lang="en-US" sz="1200" b="1" baseline="0" dirty="0" smtClean="0"/>
              <a:t>Shape</a:t>
            </a:r>
            <a:r>
              <a:rPr lang="en-US" sz="1200" baseline="0" dirty="0" smtClean="0"/>
              <a:t> </a:t>
            </a:r>
            <a:r>
              <a:rPr lang="en-US" sz="1200" b="1" baseline="0" dirty="0" smtClean="0"/>
              <a:t>Styles</a:t>
            </a:r>
            <a:r>
              <a:rPr lang="en-US" sz="1200" baseline="0" dirty="0" smtClean="0"/>
              <a:t> group, click the </a:t>
            </a:r>
            <a:r>
              <a:rPr lang="en-US" sz="1200" b="1" baseline="0" dirty="0" smtClean="0"/>
              <a:t>Format</a:t>
            </a:r>
            <a:r>
              <a:rPr lang="en-US" sz="1200" baseline="0" dirty="0" smtClean="0"/>
              <a:t> </a:t>
            </a:r>
            <a:r>
              <a:rPr lang="en-US" sz="1200" b="1" baseline="0" dirty="0" smtClean="0"/>
              <a:t>Shape</a:t>
            </a:r>
            <a:r>
              <a:rPr lang="en-US" sz="1200" baseline="0" dirty="0" smtClean="0"/>
              <a:t> dialog box launcher. In the </a:t>
            </a:r>
            <a:r>
              <a:rPr lang="en-US" sz="1200" b="1" baseline="0" dirty="0" smtClean="0"/>
              <a:t>Format</a:t>
            </a:r>
            <a:r>
              <a:rPr lang="en-US" sz="1200" baseline="0" dirty="0" smtClean="0"/>
              <a:t> </a:t>
            </a:r>
            <a:r>
              <a:rPr lang="en-US" sz="1200" b="1" baseline="0" dirty="0" smtClean="0"/>
              <a:t>Shape</a:t>
            </a:r>
            <a:r>
              <a:rPr lang="en-US" sz="1200" baseline="0" dirty="0" smtClean="0"/>
              <a:t> dialog box, in the left pane, click </a:t>
            </a:r>
            <a:r>
              <a:rPr lang="en-US" sz="1200" b="1" baseline="0" dirty="0" smtClean="0"/>
              <a:t>Line</a:t>
            </a:r>
            <a:r>
              <a:rPr lang="en-US" sz="1200" baseline="0" dirty="0" smtClean="0"/>
              <a:t> </a:t>
            </a:r>
            <a:r>
              <a:rPr lang="en-US" sz="1200" b="1" baseline="0" dirty="0" smtClean="0"/>
              <a:t>Color</a:t>
            </a:r>
            <a:r>
              <a:rPr lang="en-US" sz="1200" b="0" baseline="0" dirty="0" smtClean="0"/>
              <a:t>.</a:t>
            </a:r>
            <a:r>
              <a:rPr lang="en-US" sz="1200" baseline="0" dirty="0" smtClean="0"/>
              <a:t> In the </a:t>
            </a:r>
            <a:r>
              <a:rPr lang="en-US" sz="1200" b="1" baseline="0" dirty="0" smtClean="0"/>
              <a:t>Line</a:t>
            </a:r>
            <a:r>
              <a:rPr lang="en-US" sz="1200" baseline="0" dirty="0" smtClean="0"/>
              <a:t> </a:t>
            </a:r>
            <a:r>
              <a:rPr lang="en-US" sz="1200" b="1" baseline="0" dirty="0" smtClean="0"/>
              <a:t>Color</a:t>
            </a:r>
            <a:r>
              <a:rPr lang="en-US" sz="1200" baseline="0" dirty="0" smtClean="0"/>
              <a:t> pane, select </a:t>
            </a:r>
            <a:r>
              <a:rPr lang="en-US" sz="1200" b="1" baseline="0" dirty="0" smtClean="0"/>
              <a:t>No</a:t>
            </a:r>
            <a:r>
              <a:rPr lang="en-US" sz="1200" baseline="0" dirty="0" smtClean="0"/>
              <a:t> </a:t>
            </a:r>
            <a:r>
              <a:rPr lang="en-US" sz="1200" b="1" baseline="0" dirty="0" smtClean="0"/>
              <a:t>line</a:t>
            </a:r>
            <a:r>
              <a:rPr lang="en-US" sz="1200" baseline="0" dirty="0" smtClean="0"/>
              <a:t>.</a:t>
            </a:r>
          </a:p>
          <a:p>
            <a:pPr marL="228600" indent="-228600">
              <a:buFont typeface="+mj-lt"/>
              <a:buAutoNum type="arabicPeriod"/>
            </a:pPr>
            <a:r>
              <a:rPr lang="en-US" sz="1200" baseline="0" dirty="0" smtClean="0"/>
              <a:t>Also in the </a:t>
            </a:r>
            <a:r>
              <a:rPr lang="en-US" sz="1200" b="1" baseline="0" dirty="0" smtClean="0"/>
              <a:t>Format</a:t>
            </a:r>
            <a:r>
              <a:rPr lang="en-US" sz="1200" baseline="0" dirty="0" smtClean="0"/>
              <a:t> </a:t>
            </a:r>
            <a:r>
              <a:rPr lang="en-US" sz="1200" b="1" baseline="0" dirty="0" smtClean="0"/>
              <a:t>Shape</a:t>
            </a:r>
            <a:r>
              <a:rPr lang="en-US" sz="1200" baseline="0" dirty="0" smtClean="0"/>
              <a:t> dialog box, in the left pane, click </a:t>
            </a:r>
            <a:r>
              <a:rPr lang="en-US" sz="1200" b="1" baseline="0" dirty="0" smtClean="0"/>
              <a:t>Shadow</a:t>
            </a:r>
            <a:r>
              <a:rPr lang="en-US" sz="1200" b="0" baseline="0" dirty="0" smtClean="0"/>
              <a:t>.</a:t>
            </a:r>
            <a:r>
              <a:rPr lang="en-US" sz="1200" baseline="0" dirty="0" smtClean="0"/>
              <a:t> In the </a:t>
            </a:r>
            <a:r>
              <a:rPr lang="en-US" sz="1200" b="1" baseline="0" dirty="0" smtClean="0"/>
              <a:t>Shadow</a:t>
            </a:r>
            <a:r>
              <a:rPr lang="en-US" sz="1200" baseline="0" dirty="0" smtClean="0"/>
              <a:t> pane, click the button next to </a:t>
            </a:r>
            <a:r>
              <a:rPr lang="en-US" sz="1200" b="1" baseline="0" dirty="0" smtClean="0"/>
              <a:t>Presets</a:t>
            </a:r>
            <a:r>
              <a:rPr lang="en-US" sz="1200" baseline="0" dirty="0" smtClean="0"/>
              <a:t>, under </a:t>
            </a:r>
            <a:r>
              <a:rPr lang="en-US" sz="1200" b="1" baseline="0" dirty="0" smtClean="0"/>
              <a:t>Outer</a:t>
            </a:r>
            <a:r>
              <a:rPr lang="en-US" sz="1200" baseline="0" dirty="0" smtClean="0"/>
              <a:t> click </a:t>
            </a:r>
            <a:r>
              <a:rPr lang="en-US" sz="1200" b="1" baseline="0" dirty="0" smtClean="0"/>
              <a:t>Offset</a:t>
            </a:r>
            <a:r>
              <a:rPr lang="en-US" sz="1200" baseline="0" dirty="0" smtClean="0"/>
              <a:t> </a:t>
            </a:r>
            <a:r>
              <a:rPr lang="en-US" sz="1200" b="1" baseline="0" dirty="0" smtClean="0"/>
              <a:t>Bottom</a:t>
            </a:r>
            <a:r>
              <a:rPr lang="en-US" sz="1200" baseline="0" dirty="0" smtClean="0"/>
              <a:t> (first row, second option from the left), and then do the following:</a:t>
            </a:r>
          </a:p>
          <a:p>
            <a:pPr marL="685800" lvl="1" indent="-228600">
              <a:buFont typeface="Arial" pitchFamily="34" charset="0"/>
              <a:buChar char="•"/>
            </a:pPr>
            <a:r>
              <a:rPr lang="en-US" sz="1200" baseline="0" dirty="0" smtClean="0"/>
              <a:t>In the </a:t>
            </a:r>
            <a:r>
              <a:rPr lang="en-US" sz="1200" b="1" baseline="0" dirty="0" smtClean="0"/>
              <a:t>Transparency</a:t>
            </a:r>
            <a:r>
              <a:rPr lang="en-US" sz="1200" baseline="0" dirty="0" smtClean="0"/>
              <a:t> box, enter </a:t>
            </a:r>
            <a:r>
              <a:rPr lang="en-US" sz="1200" b="1" baseline="0" dirty="0" smtClean="0"/>
              <a:t>68%</a:t>
            </a:r>
            <a:r>
              <a:rPr lang="en-US" sz="1200" b="0" baseline="0" dirty="0" smtClean="0"/>
              <a:t>.</a:t>
            </a:r>
          </a:p>
          <a:p>
            <a:pPr marL="685800" lvl="1" indent="-228600">
              <a:buFont typeface="Arial" pitchFamily="34" charset="0"/>
              <a:buChar char="•"/>
            </a:pPr>
            <a:r>
              <a:rPr lang="en-US" sz="1200" baseline="0" dirty="0" smtClean="0"/>
              <a:t>In the </a:t>
            </a:r>
            <a:r>
              <a:rPr lang="en-US" sz="1200" b="1" baseline="0" dirty="0" smtClean="0"/>
              <a:t>Blur</a:t>
            </a:r>
            <a:r>
              <a:rPr lang="en-US" sz="1200" baseline="0" dirty="0" smtClean="0"/>
              <a:t> box, enter </a:t>
            </a:r>
            <a:r>
              <a:rPr lang="en-US" sz="1200" b="1" baseline="0" dirty="0" smtClean="0"/>
              <a:t>3.5 pt</a:t>
            </a:r>
            <a:r>
              <a:rPr lang="en-US" sz="1200" baseline="0" dirty="0" smtClean="0"/>
              <a:t>.</a:t>
            </a:r>
          </a:p>
          <a:p>
            <a:pPr marL="685800" lvl="1" indent="-228600">
              <a:buFont typeface="Arial" pitchFamily="34" charset="0"/>
              <a:buChar char="•"/>
            </a:pPr>
            <a:r>
              <a:rPr lang="en-US" sz="1200" baseline="0" dirty="0" smtClean="0"/>
              <a:t>In the </a:t>
            </a:r>
            <a:r>
              <a:rPr lang="en-US" sz="1200" b="1" baseline="0" dirty="0" smtClean="0"/>
              <a:t>Distance</a:t>
            </a:r>
            <a:r>
              <a:rPr lang="en-US" sz="1200" baseline="0" dirty="0" smtClean="0"/>
              <a:t> box, enter </a:t>
            </a:r>
            <a:r>
              <a:rPr lang="en-US" sz="1200" b="1" baseline="0" dirty="0" smtClean="0"/>
              <a:t>2.2 pt</a:t>
            </a:r>
            <a:r>
              <a:rPr lang="en-US" sz="1200" baseline="0" dirty="0" smtClean="0"/>
              <a:t>.</a:t>
            </a:r>
          </a:p>
          <a:p>
            <a:pPr marL="228600" indent="-228600">
              <a:buFont typeface="+mj-lt"/>
              <a:buAutoNum type="arabicPeriod"/>
            </a:pPr>
            <a:r>
              <a:rPr lang="en-US" sz="1200" baseline="0" dirty="0" smtClean="0"/>
              <a:t>Also in the </a:t>
            </a:r>
            <a:r>
              <a:rPr lang="en-US" sz="1200" b="1" baseline="0" dirty="0" smtClean="0"/>
              <a:t>Format</a:t>
            </a:r>
            <a:r>
              <a:rPr lang="en-US" sz="1200" baseline="0" dirty="0" smtClean="0"/>
              <a:t> </a:t>
            </a:r>
            <a:r>
              <a:rPr lang="en-US" sz="1200" b="1" baseline="0" dirty="0" smtClean="0"/>
              <a:t>Shape</a:t>
            </a:r>
            <a:r>
              <a:rPr lang="en-US" sz="1200" baseline="0" dirty="0" smtClean="0"/>
              <a:t> dialog box, in the left pane, click </a:t>
            </a:r>
            <a:r>
              <a:rPr lang="en-US" sz="1200" b="1" baseline="0" dirty="0" smtClean="0"/>
              <a:t>3-D Format</a:t>
            </a:r>
            <a:r>
              <a:rPr lang="en-US" sz="1200" b="0" baseline="0" dirty="0" smtClean="0"/>
              <a:t>.</a:t>
            </a:r>
            <a:r>
              <a:rPr lang="en-US" sz="1200" baseline="0" dirty="0" smtClean="0"/>
              <a:t> In the </a:t>
            </a:r>
            <a:r>
              <a:rPr lang="en-US" sz="1200" b="1" baseline="0" dirty="0" smtClean="0"/>
              <a:t>3-D Format </a:t>
            </a:r>
            <a:r>
              <a:rPr lang="en-US" sz="1200" baseline="0" dirty="0" smtClean="0"/>
              <a:t>pane, do the following:</a:t>
            </a:r>
          </a:p>
          <a:p>
            <a:pPr marL="685800" lvl="1" indent="-228600">
              <a:buFont typeface="Arial" pitchFamily="34" charset="0"/>
              <a:buChar char="•"/>
            </a:pPr>
            <a:r>
              <a:rPr lang="en-US" sz="1200" baseline="0" dirty="0" smtClean="0"/>
              <a:t>Under </a:t>
            </a:r>
            <a:r>
              <a:rPr lang="en-US" sz="1200" b="1" baseline="0" dirty="0" smtClean="0"/>
              <a:t>Bevel</a:t>
            </a:r>
            <a:r>
              <a:rPr lang="en-US" sz="1200" baseline="0" dirty="0" smtClean="0"/>
              <a:t>, click the button next to </a:t>
            </a:r>
            <a:r>
              <a:rPr lang="en-US" sz="1200" b="1" baseline="0" dirty="0" smtClean="0"/>
              <a:t>Top</a:t>
            </a:r>
            <a:r>
              <a:rPr lang="en-US" sz="1200" b="0" baseline="0" dirty="0" smtClean="0"/>
              <a:t>, and then under </a:t>
            </a:r>
            <a:r>
              <a:rPr lang="en-US" sz="1200" b="1" baseline="0" dirty="0" smtClean="0"/>
              <a:t>Bevel</a:t>
            </a:r>
            <a:r>
              <a:rPr lang="en-US" sz="1200" b="0" baseline="0" dirty="0" smtClean="0"/>
              <a:t> click </a:t>
            </a:r>
            <a:r>
              <a:rPr lang="en-US" sz="1200" b="1" baseline="0" dirty="0" smtClean="0"/>
              <a:t>Circle</a:t>
            </a:r>
            <a:r>
              <a:rPr lang="en-US" sz="1200" baseline="0" dirty="0" smtClean="0"/>
              <a:t> (first row, first option from the left). Next to </a:t>
            </a:r>
            <a:r>
              <a:rPr lang="en-US" sz="1200" b="1" baseline="0" dirty="0" smtClean="0"/>
              <a:t>Top</a:t>
            </a:r>
            <a:r>
              <a:rPr lang="en-US" sz="1200" baseline="0" dirty="0" smtClean="0"/>
              <a:t>, in the </a:t>
            </a:r>
            <a:r>
              <a:rPr lang="en-US" sz="1200" b="1" baseline="0" dirty="0" smtClean="0"/>
              <a:t>Width</a:t>
            </a:r>
            <a:r>
              <a:rPr lang="en-US" sz="1200" baseline="0" dirty="0" smtClean="0"/>
              <a:t> box, enter </a:t>
            </a:r>
            <a:r>
              <a:rPr lang="en-US" sz="1200" b="1" baseline="0" dirty="0" smtClean="0"/>
              <a:t>4 pt</a:t>
            </a:r>
            <a:r>
              <a:rPr lang="en-US" sz="1200" b="0" baseline="0" dirty="0" smtClean="0"/>
              <a:t>,</a:t>
            </a:r>
            <a:r>
              <a:rPr lang="en-US" sz="1200" b="1" baseline="0" dirty="0" smtClean="0"/>
              <a:t> </a:t>
            </a:r>
            <a:r>
              <a:rPr lang="en-US" sz="1200" baseline="0" dirty="0" smtClean="0"/>
              <a:t>and in the </a:t>
            </a:r>
            <a:r>
              <a:rPr lang="en-US" sz="1200" b="1" baseline="0" dirty="0" smtClean="0"/>
              <a:t>Height</a:t>
            </a:r>
            <a:r>
              <a:rPr lang="en-US" sz="1200" baseline="0" dirty="0" smtClean="0"/>
              <a:t> box, enter </a:t>
            </a:r>
            <a:r>
              <a:rPr lang="en-US" sz="1200" b="1" baseline="0" dirty="0" smtClean="0"/>
              <a:t>4 pt</a:t>
            </a:r>
            <a:r>
              <a:rPr lang="en-US" sz="1200" baseline="0" dirty="0" smtClean="0"/>
              <a:t>.</a:t>
            </a:r>
          </a:p>
          <a:p>
            <a:pPr marL="685800" lvl="1" indent="-228600">
              <a:buFont typeface="Arial" pitchFamily="34" charset="0"/>
              <a:buChar char="•"/>
            </a:pPr>
            <a:r>
              <a:rPr lang="en-US" sz="1200" baseline="0" dirty="0" smtClean="0"/>
              <a:t>Under </a:t>
            </a:r>
            <a:r>
              <a:rPr lang="en-US" sz="1200" b="1" baseline="0" dirty="0" smtClean="0"/>
              <a:t>Surface</a:t>
            </a:r>
            <a:r>
              <a:rPr lang="en-US" sz="1200" baseline="0" dirty="0" smtClean="0"/>
              <a:t>, click the button next to </a:t>
            </a:r>
            <a:r>
              <a:rPr lang="en-US" sz="1200" b="1" baseline="0" dirty="0" smtClean="0"/>
              <a:t>Lighting</a:t>
            </a:r>
            <a:r>
              <a:rPr lang="en-US" sz="1200" baseline="0" dirty="0" smtClean="0"/>
              <a:t>, and then under </a:t>
            </a:r>
            <a:r>
              <a:rPr lang="en-US" sz="1200" b="1" baseline="0" dirty="0" smtClean="0"/>
              <a:t>Neutral</a:t>
            </a:r>
            <a:r>
              <a:rPr lang="en-US" sz="1200" baseline="0" dirty="0" smtClean="0"/>
              <a:t> click </a:t>
            </a:r>
            <a:r>
              <a:rPr lang="en-US" sz="1200" b="1" baseline="0" dirty="0" smtClean="0"/>
              <a:t>Balance</a:t>
            </a:r>
            <a:r>
              <a:rPr lang="en-US" sz="1200" baseline="0" dirty="0" smtClean="0"/>
              <a:t> (first row, second option from the left). </a:t>
            </a:r>
            <a:r>
              <a:rPr lang="en-US" sz="1200" i="0" baseline="0" dirty="0" smtClean="0"/>
              <a:t>In the </a:t>
            </a:r>
            <a:r>
              <a:rPr lang="en-US" sz="1200" b="1" i="0" baseline="0" dirty="0" smtClean="0"/>
              <a:t>Angle</a:t>
            </a:r>
            <a:r>
              <a:rPr lang="en-US" sz="1200" i="0" baseline="0" dirty="0" smtClean="0"/>
              <a:t> box, enter </a:t>
            </a:r>
            <a:r>
              <a:rPr lang="en-US" sz="1200" b="1" i="0" baseline="0" dirty="0" smtClean="0"/>
              <a:t>145</a:t>
            </a:r>
            <a:r>
              <a:rPr lang="en-US" sz="1200" b="1" kern="1200" dirty="0" smtClean="0">
                <a:solidFill>
                  <a:schemeClr val="tx1"/>
                </a:solidFill>
                <a:latin typeface="+mn-lt"/>
                <a:ea typeface="+mn-ea"/>
                <a:cs typeface="+mn-cs"/>
              </a:rPr>
              <a:t>°</a:t>
            </a:r>
            <a:r>
              <a:rPr lang="en-US" sz="1200" i="0" baseline="0" dirty="0" smtClean="0"/>
              <a:t>. </a:t>
            </a:r>
            <a:endParaRPr lang="en-US" sz="1200" b="0" i="1" baseline="0" dirty="0" smtClean="0"/>
          </a:p>
          <a:p>
            <a:pPr marL="228600" indent="-228600">
              <a:buFont typeface="+mj-lt"/>
              <a:buAutoNum type="arabicPeriod"/>
            </a:pPr>
            <a:r>
              <a:rPr lang="en-US" sz="1200" b="0" baseline="0" dirty="0" smtClean="0"/>
              <a:t>On the slide, drag the rounded rectangle until the bottom edge touches the top edge of the long, thin rectangle and it is centered on the 3.50 left vertical drawing guide.</a:t>
            </a:r>
          </a:p>
          <a:p>
            <a:pPr marL="228600" indent="-228600">
              <a:buFont typeface="+mj-lt"/>
              <a:buAutoNum type="arabicPeriod"/>
            </a:pPr>
            <a:endParaRPr lang="en-US" sz="1200" b="1" baseline="0" dirty="0" smtClean="0"/>
          </a:p>
          <a:p>
            <a:pPr marL="228600" indent="-228600">
              <a:buFont typeface="+mj-lt"/>
              <a:buAutoNum type="arabicPeriod"/>
            </a:pPr>
            <a:endParaRPr lang="en-US" sz="1200" dirty="0" smtClean="0"/>
          </a:p>
          <a:p>
            <a:pPr marL="228600" indent="-228600">
              <a:buFont typeface="+mj-lt"/>
              <a:buNone/>
            </a:pPr>
            <a:r>
              <a:rPr lang="en-US" sz="1200" dirty="0" smtClean="0"/>
              <a:t>To reproduce the first text box on this slide, do the following:</a:t>
            </a:r>
          </a:p>
          <a:p>
            <a:pPr marL="228600" indent="-228600">
              <a:buFont typeface="+mj-lt"/>
              <a:buAutoNum type="arabicPeriod"/>
            </a:pPr>
            <a:r>
              <a:rPr lang="en-US" sz="1200" dirty="0" smtClean="0"/>
              <a:t>On</a:t>
            </a:r>
            <a:r>
              <a:rPr lang="en-US" sz="1200" baseline="0" dirty="0" smtClean="0"/>
              <a:t> the </a:t>
            </a:r>
            <a:r>
              <a:rPr lang="en-US" sz="1200" b="1" baseline="0" dirty="0" smtClean="0"/>
              <a:t>Insert</a:t>
            </a:r>
            <a:r>
              <a:rPr lang="en-US" sz="1200" baseline="0" dirty="0" smtClean="0"/>
              <a:t> tab, in the </a:t>
            </a:r>
            <a:r>
              <a:rPr lang="en-US" sz="1200" b="1" baseline="0" dirty="0" smtClean="0"/>
              <a:t>Text</a:t>
            </a:r>
            <a:r>
              <a:rPr lang="en-US" sz="1200" baseline="0" dirty="0" smtClean="0"/>
              <a:t> group, click </a:t>
            </a:r>
            <a:r>
              <a:rPr lang="en-US" sz="1200" b="1" baseline="0" dirty="0" smtClean="0"/>
              <a:t>Text</a:t>
            </a:r>
            <a:r>
              <a:rPr lang="en-US" sz="1200" baseline="0" dirty="0" smtClean="0"/>
              <a:t> </a:t>
            </a:r>
            <a:r>
              <a:rPr lang="en-US" sz="1200" b="1" baseline="0" dirty="0" smtClean="0"/>
              <a:t>Box</a:t>
            </a:r>
            <a:r>
              <a:rPr lang="en-US" sz="1200" baseline="0" dirty="0" smtClean="0"/>
              <a:t>. On the slide, drag to draw a text box. </a:t>
            </a:r>
          </a:p>
          <a:p>
            <a:pPr marL="228600" indent="-228600">
              <a:buFont typeface="+mj-lt"/>
              <a:buAutoNum type="arabicPeriod"/>
            </a:pPr>
            <a:r>
              <a:rPr lang="en-US" sz="1200" baseline="0" dirty="0" smtClean="0"/>
              <a:t>Enter </a:t>
            </a:r>
            <a:r>
              <a:rPr lang="en-US" sz="1200" b="1" baseline="0" dirty="0" smtClean="0"/>
              <a:t>TAB ONE</a:t>
            </a:r>
            <a:r>
              <a:rPr lang="en-US" sz="1200" b="0" baseline="0" dirty="0" smtClean="0"/>
              <a:t>,</a:t>
            </a:r>
            <a:r>
              <a:rPr lang="en-US" sz="1200" b="1" baseline="0" dirty="0" smtClean="0"/>
              <a:t> </a:t>
            </a:r>
            <a:r>
              <a:rPr lang="en-US" sz="1200" baseline="0" dirty="0" smtClean="0"/>
              <a:t>and then select the text. On the </a:t>
            </a:r>
            <a:r>
              <a:rPr lang="en-US" sz="1200" b="1" baseline="0" dirty="0" smtClean="0"/>
              <a:t>Home</a:t>
            </a:r>
            <a:r>
              <a:rPr lang="en-US" sz="1200" baseline="0" dirty="0" smtClean="0"/>
              <a:t> tab, in the </a:t>
            </a:r>
            <a:r>
              <a:rPr lang="en-US" sz="1200" b="1" baseline="0" dirty="0" smtClean="0"/>
              <a:t>Font</a:t>
            </a:r>
            <a:r>
              <a:rPr lang="en-US" sz="1200" baseline="0" dirty="0" smtClean="0"/>
              <a:t> group, do the following:</a:t>
            </a:r>
          </a:p>
          <a:p>
            <a:pPr marL="685800" lvl="1" indent="-228600">
              <a:buFont typeface="Arial" pitchFamily="34" charset="0"/>
              <a:buChar char="•"/>
            </a:pPr>
            <a:r>
              <a:rPr lang="en-US" sz="1200" baseline="0" dirty="0" smtClean="0"/>
              <a:t>In the </a:t>
            </a:r>
            <a:r>
              <a:rPr lang="en-US" sz="1200" b="1" baseline="0" dirty="0" smtClean="0"/>
              <a:t>Font</a:t>
            </a:r>
            <a:r>
              <a:rPr lang="en-US" sz="1200" baseline="0" dirty="0" smtClean="0"/>
              <a:t> list, select </a:t>
            </a:r>
            <a:r>
              <a:rPr lang="en-US" sz="1200" b="1" baseline="0" dirty="0" smtClean="0"/>
              <a:t>TW Cen MT Condensed</a:t>
            </a:r>
            <a:r>
              <a:rPr lang="en-US" sz="1200" b="0" baseline="0" dirty="0" smtClean="0"/>
              <a:t>.</a:t>
            </a:r>
            <a:r>
              <a:rPr lang="en-US" sz="1200" baseline="0" dirty="0" smtClean="0"/>
              <a:t> </a:t>
            </a:r>
          </a:p>
          <a:p>
            <a:pPr marL="685800" lvl="1" indent="-228600">
              <a:buFont typeface="Arial" pitchFamily="34" charset="0"/>
              <a:buChar char="•"/>
            </a:pPr>
            <a:r>
              <a:rPr lang="en-US" sz="1200" baseline="0" dirty="0" smtClean="0"/>
              <a:t>In the </a:t>
            </a:r>
            <a:r>
              <a:rPr lang="en-US" sz="1200" b="1" baseline="0" dirty="0" smtClean="0"/>
              <a:t>Font</a:t>
            </a:r>
            <a:r>
              <a:rPr lang="en-US" sz="1200" baseline="0" dirty="0" smtClean="0"/>
              <a:t> </a:t>
            </a:r>
            <a:r>
              <a:rPr lang="en-US" sz="1200" b="1" baseline="0" dirty="0" smtClean="0"/>
              <a:t>Size</a:t>
            </a:r>
            <a:r>
              <a:rPr lang="en-US" sz="1200" baseline="0" dirty="0" smtClean="0"/>
              <a:t> box, enter </a:t>
            </a:r>
            <a:r>
              <a:rPr lang="en-US" sz="1200" b="1" baseline="0" dirty="0" smtClean="0"/>
              <a:t>22 pt</a:t>
            </a:r>
            <a:r>
              <a:rPr lang="en-US" sz="1200" baseline="0" dirty="0" smtClean="0"/>
              <a:t>. </a:t>
            </a:r>
          </a:p>
          <a:p>
            <a:pPr marL="228600" indent="-228600">
              <a:buFont typeface="+mj-lt"/>
              <a:buAutoNum type="arabicPeriod"/>
            </a:pPr>
            <a:r>
              <a:rPr lang="en-US" sz="1200" baseline="0" dirty="0" smtClean="0"/>
              <a:t>On the </a:t>
            </a:r>
            <a:r>
              <a:rPr lang="en-US" sz="1200" b="1" baseline="0" dirty="0" smtClean="0"/>
              <a:t>Home</a:t>
            </a:r>
            <a:r>
              <a:rPr lang="en-US" sz="1200" baseline="0" dirty="0" smtClean="0"/>
              <a:t> tab, in the </a:t>
            </a:r>
            <a:r>
              <a:rPr lang="en-US" sz="1200" b="1" baseline="0" dirty="0" smtClean="0"/>
              <a:t>Paragraph</a:t>
            </a:r>
            <a:r>
              <a:rPr lang="en-US" sz="1200" baseline="0" dirty="0" smtClean="0"/>
              <a:t> group, click </a:t>
            </a:r>
            <a:r>
              <a:rPr lang="en-US" sz="1200" b="1" baseline="0" dirty="0" smtClean="0"/>
              <a:t>Center</a:t>
            </a:r>
            <a:r>
              <a:rPr lang="en-US" sz="1200" baseline="0" dirty="0" smtClean="0"/>
              <a:t> to center the text in the text box.</a:t>
            </a:r>
          </a:p>
          <a:p>
            <a:pPr marL="228600" indent="-228600">
              <a:buFont typeface="+mj-lt"/>
              <a:buAutoNum type="arabicPeriod"/>
            </a:pPr>
            <a:r>
              <a:rPr lang="en-US" sz="1200" baseline="0" dirty="0" smtClean="0"/>
              <a:t>On the slide, drag the text box onto the rounded rectangle until the bottom edge of the text is 0.5” above the 0.00 horizontal drawing guide and it is centered on the </a:t>
            </a:r>
            <a:r>
              <a:rPr lang="en-US" sz="1200" b="0" baseline="0" dirty="0" smtClean="0"/>
              <a:t>3.50 left vertical drawing guide.</a:t>
            </a:r>
            <a:endParaRPr lang="en-US" sz="1200" baseline="0" dirty="0" smtClean="0"/>
          </a:p>
          <a:p>
            <a:pPr marL="228600" indent="-228600">
              <a:buFont typeface="+mj-lt"/>
              <a:buAutoNum type="arabicPeriod"/>
            </a:pPr>
            <a:endParaRPr lang="en-US" sz="1200" baseline="0" dirty="0" smtClean="0"/>
          </a:p>
          <a:p>
            <a:pPr marL="228600" indent="-228600">
              <a:buFont typeface="+mj-lt"/>
              <a:buAutoNum type="arabicPeriod"/>
            </a:pPr>
            <a:endParaRPr lang="en-US" sz="1200" baseline="0" dirty="0" smtClean="0"/>
          </a:p>
          <a:p>
            <a:pPr marL="228600" indent="-228600">
              <a:buFont typeface="+mj-lt"/>
              <a:buNone/>
            </a:pPr>
            <a:r>
              <a:rPr lang="en-US" sz="1200" baseline="0" dirty="0" smtClean="0"/>
              <a:t>To reproduce the other text boxes on this slide, do the following:</a:t>
            </a:r>
          </a:p>
          <a:p>
            <a:pPr marL="228600" indent="-228600">
              <a:buFont typeface="+mj-lt"/>
              <a:buAutoNum type="arabicPeriod"/>
            </a:pPr>
            <a:r>
              <a:rPr lang="en-US" sz="1200" baseline="0" dirty="0" smtClean="0"/>
              <a:t>On the slide, select the first text box. On the </a:t>
            </a:r>
            <a:r>
              <a:rPr lang="en-US" sz="1200" b="1" baseline="0" dirty="0" smtClean="0"/>
              <a:t>Home</a:t>
            </a:r>
            <a:r>
              <a:rPr lang="en-US" sz="1200" baseline="0" dirty="0" smtClean="0"/>
              <a:t> tab, in the </a:t>
            </a:r>
            <a:r>
              <a:rPr lang="en-US" sz="1200" b="1" baseline="0" dirty="0" smtClean="0"/>
              <a:t>Clipboard</a:t>
            </a:r>
            <a:r>
              <a:rPr lang="en-US" sz="1200" baseline="0" dirty="0" smtClean="0"/>
              <a:t> group, click the arrow under </a:t>
            </a:r>
            <a:r>
              <a:rPr lang="en-US" sz="1200" b="1" baseline="0" dirty="0" smtClean="0"/>
              <a:t>Copy</a:t>
            </a:r>
            <a:r>
              <a:rPr lang="en-US" sz="1200" b="0" baseline="0" dirty="0" smtClean="0"/>
              <a:t>,</a:t>
            </a:r>
            <a:r>
              <a:rPr lang="en-US" sz="1200" baseline="0" dirty="0" smtClean="0"/>
              <a:t> and then click </a:t>
            </a:r>
            <a:r>
              <a:rPr lang="en-US" sz="1200" b="1" baseline="0" dirty="0" smtClean="0"/>
              <a:t>Duplicate</a:t>
            </a:r>
            <a:r>
              <a:rPr lang="en-US" sz="1200" baseline="0" dirty="0" smtClean="0"/>
              <a:t>. Repeat this process three more times for a total of five text boxes.</a:t>
            </a:r>
          </a:p>
          <a:p>
            <a:pPr marL="228600" indent="-228600">
              <a:buFont typeface="+mj-lt"/>
              <a:buAutoNum type="arabicPeriod"/>
            </a:pPr>
            <a:r>
              <a:rPr lang="en-US" sz="1200" baseline="0" dirty="0" smtClean="0"/>
              <a:t>Click in one of the duplicate text boxes, delete </a:t>
            </a:r>
            <a:r>
              <a:rPr lang="en-US" sz="1200" b="1" baseline="0" dirty="0" smtClean="0"/>
              <a:t>TAB ONE</a:t>
            </a:r>
            <a:r>
              <a:rPr lang="en-US" sz="1200" baseline="0" dirty="0" smtClean="0"/>
              <a:t>, and then enter </a:t>
            </a:r>
            <a:r>
              <a:rPr lang="en-US" sz="1200" b="1" baseline="0" dirty="0" smtClean="0"/>
              <a:t>TAB TWO</a:t>
            </a:r>
            <a:r>
              <a:rPr lang="en-US" sz="1200" baseline="0" dirty="0" smtClean="0"/>
              <a:t>. </a:t>
            </a:r>
          </a:p>
          <a:p>
            <a:pPr marL="228600" indent="-228600">
              <a:buFont typeface="+mj-lt"/>
              <a:buAutoNum type="arabicPeriod"/>
            </a:pPr>
            <a:r>
              <a:rPr lang="en-US" sz="1200" baseline="0" dirty="0" smtClean="0"/>
              <a:t>Drag the second text box until the bottom edge of the text is 0.5” above the 0.00 horizontal drawing guide and it is centered on the 1.75 left vertical drawing guide.</a:t>
            </a:r>
          </a:p>
          <a:p>
            <a:pPr marL="228600" indent="-228600">
              <a:buFont typeface="+mj-lt"/>
              <a:buAutoNum type="arabicPeriod"/>
            </a:pPr>
            <a:r>
              <a:rPr lang="en-US" sz="1200" baseline="0" dirty="0" smtClean="0"/>
              <a:t>Click in another duplicate text box, delete </a:t>
            </a:r>
            <a:r>
              <a:rPr lang="en-US" sz="1200" b="1" baseline="0" dirty="0" smtClean="0"/>
              <a:t>TAB ONE</a:t>
            </a:r>
            <a:r>
              <a:rPr lang="en-US" sz="1200" baseline="0" dirty="0" smtClean="0"/>
              <a:t>, and then enter </a:t>
            </a:r>
            <a:r>
              <a:rPr lang="en-US" sz="1200" b="1" baseline="0" dirty="0" smtClean="0"/>
              <a:t>TAB THREE</a:t>
            </a:r>
            <a:r>
              <a:rPr lang="en-US" sz="1200" b="0" baseline="0" dirty="0" smtClean="0"/>
              <a:t>.</a:t>
            </a:r>
            <a:endParaRPr lang="en-US" sz="1200" baseline="0" dirty="0" smtClean="0"/>
          </a:p>
          <a:p>
            <a:pPr marL="228600" indent="-228600">
              <a:buFont typeface="+mj-lt"/>
              <a:buAutoNum type="arabicPeriod"/>
            </a:pPr>
            <a:r>
              <a:rPr lang="en-US" sz="1200" baseline="0" dirty="0" smtClean="0"/>
              <a:t>Drag the third text box until the bottom edge of the text is 0.5” above the 0.00 horizontal drawing guide and it is centered on the 0.00 vertical drawing guide. </a:t>
            </a:r>
          </a:p>
          <a:p>
            <a:pPr marL="228600" indent="-228600">
              <a:buFont typeface="+mj-lt"/>
              <a:buAutoNum type="arabicPeriod"/>
            </a:pPr>
            <a:r>
              <a:rPr lang="en-US" sz="1200" baseline="0" dirty="0" smtClean="0"/>
              <a:t>Click in another duplicate text box, delete </a:t>
            </a:r>
            <a:r>
              <a:rPr lang="en-US" sz="1200" b="1" baseline="0" dirty="0" smtClean="0"/>
              <a:t>TAB ONE</a:t>
            </a:r>
            <a:r>
              <a:rPr lang="en-US" sz="1200" baseline="0" dirty="0" smtClean="0"/>
              <a:t>, and then enter </a:t>
            </a:r>
            <a:r>
              <a:rPr lang="en-US" sz="1200" b="1" baseline="0" dirty="0" smtClean="0"/>
              <a:t>TAB FOUR</a:t>
            </a:r>
            <a:r>
              <a:rPr lang="en-US" sz="1200" b="0" baseline="0" dirty="0" smtClean="0"/>
              <a:t>.</a:t>
            </a:r>
            <a:endParaRPr lang="en-US" sz="1200" baseline="0" dirty="0" smtClean="0"/>
          </a:p>
          <a:p>
            <a:pPr marL="228600" indent="-228600">
              <a:buFont typeface="+mj-lt"/>
              <a:buAutoNum type="arabicPeriod"/>
            </a:pPr>
            <a:r>
              <a:rPr lang="en-US" sz="1200" baseline="0" dirty="0" smtClean="0"/>
              <a:t>Drag the fourth text box until the bottom edge of the text is 0.5” above the 0.00 horizontal drawing guide and it is centered on the 1.75 right vertical drawing guide.</a:t>
            </a:r>
          </a:p>
          <a:p>
            <a:pPr marL="228600" indent="-228600">
              <a:buFont typeface="+mj-lt"/>
              <a:buAutoNum type="arabicPeriod"/>
            </a:pPr>
            <a:r>
              <a:rPr lang="en-US" sz="1200" baseline="0" dirty="0" smtClean="0"/>
              <a:t>Click in the last duplicate text box, delete </a:t>
            </a:r>
            <a:r>
              <a:rPr lang="en-US" sz="1200" b="1" baseline="0" dirty="0" smtClean="0"/>
              <a:t>TAB ONE</a:t>
            </a:r>
            <a:r>
              <a:rPr lang="en-US" sz="1200" baseline="0" dirty="0" smtClean="0"/>
              <a:t>, and then enter </a:t>
            </a:r>
            <a:r>
              <a:rPr lang="en-US" sz="1200" b="1" baseline="0" dirty="0" smtClean="0"/>
              <a:t>TAB FIVE</a:t>
            </a:r>
            <a:r>
              <a:rPr lang="en-US" sz="1200" b="0" baseline="0" dirty="0" smtClean="0"/>
              <a:t>.</a:t>
            </a:r>
            <a:endParaRPr lang="en-US" sz="1200" baseline="0" dirty="0" smtClean="0"/>
          </a:p>
          <a:p>
            <a:pPr marL="228600" indent="-228600">
              <a:buFont typeface="+mj-lt"/>
              <a:buAutoNum type="arabicPeriod"/>
            </a:pPr>
            <a:r>
              <a:rPr lang="en-US" sz="1200" baseline="0" dirty="0" smtClean="0"/>
              <a:t>Drag the fifth text box until the bottom edge of the text is 0.5” above the 0.00 horizontal drawing guide and it is centered on the 3.50 right vertical drawing guide.</a:t>
            </a:r>
          </a:p>
          <a:p>
            <a:pPr marL="228600" indent="-228600">
              <a:buFont typeface="+mj-lt"/>
              <a:buAutoNum type="arabicPeriod"/>
            </a:pPr>
            <a:r>
              <a:rPr lang="en-US" sz="1200" baseline="0" dirty="0" smtClean="0"/>
              <a:t>Select the text in the first text box. On the </a:t>
            </a:r>
            <a:r>
              <a:rPr lang="en-US" sz="1200" b="1" baseline="0" dirty="0" smtClean="0"/>
              <a:t>Home</a:t>
            </a:r>
            <a:r>
              <a:rPr lang="en-US" sz="1200" baseline="0" dirty="0" smtClean="0"/>
              <a:t> tab, in the </a:t>
            </a:r>
            <a:r>
              <a:rPr lang="en-US" sz="1200" b="1" baseline="0" dirty="0" smtClean="0"/>
              <a:t>Font</a:t>
            </a:r>
            <a:r>
              <a:rPr lang="en-US" sz="1200" baseline="0" dirty="0" smtClean="0"/>
              <a:t> group, click the arrow next to </a:t>
            </a:r>
            <a:r>
              <a:rPr lang="en-US" sz="1200" b="1" baseline="0" dirty="0" smtClean="0"/>
              <a:t>Font Color</a:t>
            </a:r>
            <a:r>
              <a:rPr lang="en-US" sz="1200" baseline="0" dirty="0" smtClean="0"/>
              <a:t>, and then under </a:t>
            </a:r>
            <a:r>
              <a:rPr lang="en-US" sz="1200" b="1" baseline="0" dirty="0" smtClean="0"/>
              <a:t>Theme</a:t>
            </a:r>
            <a:r>
              <a:rPr lang="en-US" sz="1200" baseline="0" dirty="0" smtClean="0"/>
              <a:t> </a:t>
            </a:r>
            <a:r>
              <a:rPr lang="en-US" sz="1200" b="1" baseline="0" dirty="0" smtClean="0"/>
              <a:t>Colors</a:t>
            </a:r>
            <a:r>
              <a:rPr lang="en-US" sz="1200" baseline="0" dirty="0" smtClean="0"/>
              <a:t> click </a:t>
            </a:r>
            <a:r>
              <a:rPr lang="en-US" sz="1200" b="1" baseline="0" dirty="0" smtClean="0"/>
              <a:t>White, Background 1 </a:t>
            </a:r>
            <a:r>
              <a:rPr lang="en-US" sz="1200" b="0" baseline="0" dirty="0" smtClean="0"/>
              <a:t>(first row, first option from the left). Repeat this process for each of the other text boxes. </a:t>
            </a:r>
            <a:endParaRPr lang="en-US" sz="1200" baseline="0" dirty="0" smtClean="0"/>
          </a:p>
          <a:p>
            <a:endParaRPr lang="en-US" sz="1200" baseline="0" dirty="0" smtClean="0"/>
          </a:p>
          <a:p>
            <a:endParaRPr lang="en-US" sz="1200" baseline="0" dirty="0" smtClean="0"/>
          </a:p>
          <a:p>
            <a:r>
              <a:rPr lang="en-US" sz="1200" baseline="0" dirty="0" smtClean="0"/>
              <a:t>To reproduce the animation effects on this slide, do the following:</a:t>
            </a:r>
          </a:p>
          <a:p>
            <a:pPr marL="228600" indent="-228600">
              <a:buFont typeface="+mj-lt"/>
              <a:buAutoNum type="arabicPeriod"/>
            </a:pPr>
            <a:r>
              <a:rPr lang="en-US" sz="1200" baseline="0" dirty="0" smtClean="0"/>
              <a:t>On the </a:t>
            </a:r>
            <a:r>
              <a:rPr lang="en-US" sz="1200" b="1" baseline="0" dirty="0" smtClean="0"/>
              <a:t>Animations</a:t>
            </a:r>
            <a:r>
              <a:rPr lang="en-US" sz="1200" baseline="0" dirty="0" smtClean="0"/>
              <a:t> tab, in the </a:t>
            </a:r>
            <a:r>
              <a:rPr lang="en-US" sz="1200" b="1" baseline="0" dirty="0" smtClean="0"/>
              <a:t>Advanced Animations</a:t>
            </a:r>
            <a:r>
              <a:rPr lang="en-US" sz="1200" baseline="0" dirty="0" smtClean="0"/>
              <a:t> group, click </a:t>
            </a:r>
            <a:r>
              <a:rPr lang="en-US" sz="1200" b="1" baseline="0" dirty="0" smtClean="0"/>
              <a:t>Animation Pane</a:t>
            </a:r>
            <a:r>
              <a:rPr lang="en-US" sz="1200" baseline="0" dirty="0" smtClean="0"/>
              <a:t>. </a:t>
            </a:r>
          </a:p>
          <a:p>
            <a:pPr marL="228600" indent="-228600">
              <a:buFont typeface="+mj-lt"/>
              <a:buAutoNum type="arabicPeriod"/>
            </a:pPr>
            <a:r>
              <a:rPr lang="en-US" sz="1200" baseline="0" dirty="0" smtClean="0"/>
              <a:t>On the </a:t>
            </a:r>
            <a:r>
              <a:rPr lang="en-US" sz="1200" b="1" baseline="0" dirty="0" smtClean="0"/>
              <a:t>Home</a:t>
            </a:r>
            <a:r>
              <a:rPr lang="en-US" sz="1200" baseline="0" dirty="0" smtClean="0"/>
              <a:t> tab, in the </a:t>
            </a:r>
            <a:r>
              <a:rPr lang="en-US" sz="1200" b="1" baseline="0" dirty="0" smtClean="0"/>
              <a:t>Editing</a:t>
            </a:r>
            <a:r>
              <a:rPr lang="en-US" sz="1200" baseline="0" dirty="0" smtClean="0"/>
              <a:t> group, click </a:t>
            </a:r>
            <a:r>
              <a:rPr lang="en-US" sz="1200" b="1" baseline="0" dirty="0" smtClean="0"/>
              <a:t>Select</a:t>
            </a:r>
            <a:r>
              <a:rPr lang="en-US" sz="1200" baseline="0" dirty="0" smtClean="0"/>
              <a:t>, and then click </a:t>
            </a:r>
            <a:r>
              <a:rPr lang="en-US" sz="1200" b="1" baseline="0" dirty="0" smtClean="0"/>
              <a:t>Selection Pane</a:t>
            </a:r>
            <a:r>
              <a:rPr lang="en-US" sz="1200" baseline="0" dirty="0" smtClean="0"/>
              <a:t>.</a:t>
            </a:r>
          </a:p>
          <a:p>
            <a:pPr marL="228600" indent="-228600">
              <a:buFont typeface="+mj-lt"/>
              <a:buAutoNum type="arabicPeriod"/>
            </a:pPr>
            <a:r>
              <a:rPr lang="en-US" sz="1200" i="0" baseline="0" dirty="0" smtClean="0"/>
              <a:t>In the </a:t>
            </a:r>
            <a:r>
              <a:rPr lang="en-US" sz="1200" b="1" i="0" baseline="0" dirty="0" smtClean="0"/>
              <a:t>Selection and Visibility </a:t>
            </a:r>
            <a:r>
              <a:rPr lang="en-US" sz="1200" b="0" i="0" baseline="0" dirty="0" smtClean="0"/>
              <a:t>task </a:t>
            </a:r>
            <a:r>
              <a:rPr lang="en-US" sz="1200" i="0" baseline="0" dirty="0" smtClean="0"/>
              <a:t>pane, s</a:t>
            </a:r>
            <a:r>
              <a:rPr lang="en-US" sz="1200" baseline="0" dirty="0" smtClean="0"/>
              <a:t>elect the rounded rectangle (“Round Same Side Corner Rectangle” object). In the </a:t>
            </a:r>
            <a:r>
              <a:rPr lang="en-US" sz="1200" b="1" baseline="0" dirty="0" smtClean="0"/>
              <a:t>Animation</a:t>
            </a:r>
            <a:r>
              <a:rPr lang="en-US" sz="1200" b="0" baseline="0" dirty="0" smtClean="0"/>
              <a:t> group</a:t>
            </a:r>
            <a:r>
              <a:rPr lang="en-US" sz="1200" baseline="0" dirty="0" smtClean="0"/>
              <a:t>, click the </a:t>
            </a:r>
            <a:r>
              <a:rPr lang="en-US" sz="1200" b="1" baseline="0" dirty="0" smtClean="0"/>
              <a:t>More</a:t>
            </a:r>
            <a:r>
              <a:rPr lang="en-US" sz="1200" baseline="0" dirty="0" smtClean="0"/>
              <a:t> arrow to expand the effects gallery, then under </a:t>
            </a:r>
            <a:r>
              <a:rPr lang="en-US" sz="1200" b="1" baseline="0" dirty="0" smtClean="0"/>
              <a:t>Motion</a:t>
            </a:r>
            <a:r>
              <a:rPr lang="en-US" sz="1200" baseline="0" dirty="0" smtClean="0"/>
              <a:t> </a:t>
            </a:r>
            <a:r>
              <a:rPr lang="en-US" sz="1200" b="1" baseline="0" dirty="0" smtClean="0"/>
              <a:t>Paths</a:t>
            </a:r>
            <a:r>
              <a:rPr lang="en-US" sz="1200" b="0" baseline="0" dirty="0" smtClean="0"/>
              <a:t>,</a:t>
            </a:r>
            <a:r>
              <a:rPr lang="en-US" sz="1200" baseline="0" dirty="0" smtClean="0"/>
              <a:t> click </a:t>
            </a:r>
            <a:r>
              <a:rPr lang="en-US" sz="1200" b="1" baseline="0" dirty="0" smtClean="0"/>
              <a:t>Lines</a:t>
            </a:r>
            <a:r>
              <a:rPr lang="en-US" sz="1200" baseline="0" dirty="0" smtClean="0"/>
              <a:t>. </a:t>
            </a:r>
          </a:p>
          <a:p>
            <a:pPr marL="228600" indent="-228600">
              <a:buFont typeface="+mj-lt"/>
              <a:buAutoNum type="arabicPeriod"/>
            </a:pPr>
            <a:r>
              <a:rPr lang="en-US" sz="1200" baseline="0" dirty="0" smtClean="0"/>
              <a:t>In the </a:t>
            </a:r>
            <a:r>
              <a:rPr lang="en-US" sz="1200" b="1" baseline="0" dirty="0" smtClean="0"/>
              <a:t>Animation</a:t>
            </a:r>
            <a:r>
              <a:rPr lang="en-US" sz="1200" baseline="0" dirty="0" smtClean="0"/>
              <a:t> group, click </a:t>
            </a:r>
            <a:r>
              <a:rPr lang="en-US" sz="1200" b="1" baseline="0" dirty="0" smtClean="0"/>
              <a:t>Effect Options </a:t>
            </a:r>
            <a:r>
              <a:rPr lang="en-US" sz="1200" baseline="0" dirty="0" smtClean="0"/>
              <a:t>and under </a:t>
            </a:r>
            <a:r>
              <a:rPr lang="en-US" sz="1200" b="1" baseline="0" dirty="0" smtClean="0"/>
              <a:t>Direction</a:t>
            </a:r>
            <a:r>
              <a:rPr lang="en-US" sz="1200" baseline="0" dirty="0" smtClean="0"/>
              <a:t>, click </a:t>
            </a:r>
            <a:r>
              <a:rPr lang="en-US" sz="1200" b="1" baseline="0" dirty="0" smtClean="0"/>
              <a:t>Right</a:t>
            </a:r>
            <a:r>
              <a:rPr lang="en-US" sz="1200" baseline="0" dirty="0" smtClean="0"/>
              <a:t>.</a:t>
            </a:r>
          </a:p>
          <a:p>
            <a:pPr marL="228600" indent="-228600">
              <a:buFont typeface="+mj-lt"/>
              <a:buAutoNum type="arabicPeriod"/>
            </a:pPr>
            <a:r>
              <a:rPr lang="en-US" sz="1200" baseline="0" dirty="0" smtClean="0"/>
              <a:t>On the slide, point to the endpoint (red arrow) of the selected motion path until the cursor becomes a two-headed arrow. Press and hold SHIFT, and then drag the endpoint to the 1.75 left vertical drawing guide. </a:t>
            </a:r>
          </a:p>
          <a:p>
            <a:pPr marL="228600" indent="-228600">
              <a:buFont typeface="+mj-lt"/>
              <a:buAutoNum type="arabicPeriod"/>
            </a:pPr>
            <a:r>
              <a:rPr lang="en-US" sz="1200" i="0" baseline="0" dirty="0" smtClean="0"/>
              <a:t>In the </a:t>
            </a:r>
            <a:r>
              <a:rPr lang="en-US" sz="1200" b="1" i="0" baseline="0" dirty="0" smtClean="0"/>
              <a:t>Selection and Visibility </a:t>
            </a:r>
            <a:r>
              <a:rPr lang="en-US" sz="1200" b="0" i="0" baseline="0" dirty="0" smtClean="0"/>
              <a:t>task</a:t>
            </a:r>
            <a:r>
              <a:rPr lang="en-US" sz="1200" b="1" i="0" baseline="0" dirty="0" smtClean="0"/>
              <a:t> </a:t>
            </a:r>
            <a:r>
              <a:rPr lang="en-US" sz="1200" i="0" baseline="0" dirty="0" smtClean="0"/>
              <a:t>pane, s</a:t>
            </a:r>
            <a:r>
              <a:rPr lang="en-US" sz="1200" baseline="0" dirty="0" smtClean="0"/>
              <a:t>elect the rounded rectangle again. In the </a:t>
            </a:r>
            <a:r>
              <a:rPr lang="en-US" sz="1200" b="1" baseline="0" dirty="0" smtClean="0"/>
              <a:t>Advanced Animation</a:t>
            </a:r>
            <a:r>
              <a:rPr lang="en-US" sz="1200" baseline="0" dirty="0" smtClean="0"/>
              <a:t> group, click </a:t>
            </a:r>
            <a:r>
              <a:rPr lang="en-US" sz="1200" b="1" baseline="0" dirty="0" smtClean="0"/>
              <a:t>Add Animation</a:t>
            </a:r>
            <a:r>
              <a:rPr lang="en-US" sz="1200" baseline="0" dirty="0" smtClean="0"/>
              <a:t>, and under </a:t>
            </a:r>
            <a:r>
              <a:rPr lang="en-US" sz="1200" b="1" baseline="0" dirty="0" smtClean="0"/>
              <a:t>Motion</a:t>
            </a:r>
            <a:r>
              <a:rPr lang="en-US" sz="1200" baseline="0" dirty="0" smtClean="0"/>
              <a:t> </a:t>
            </a:r>
            <a:r>
              <a:rPr lang="en-US" sz="1200" b="1" baseline="0" dirty="0" smtClean="0"/>
              <a:t>Paths</a:t>
            </a:r>
            <a:r>
              <a:rPr lang="en-US" sz="1200" b="0" baseline="0" dirty="0" smtClean="0"/>
              <a:t>,</a:t>
            </a:r>
            <a:r>
              <a:rPr lang="en-US" sz="1200" baseline="0" dirty="0" smtClean="0"/>
              <a:t> click </a:t>
            </a:r>
            <a:r>
              <a:rPr lang="en-US" sz="1200" b="1" baseline="0" dirty="0" smtClean="0"/>
              <a:t>Lines</a:t>
            </a:r>
            <a:r>
              <a:rPr lang="en-US" sz="120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In the </a:t>
            </a:r>
            <a:r>
              <a:rPr lang="en-US" sz="1200" b="1" baseline="0" dirty="0" smtClean="0"/>
              <a:t>Animation</a:t>
            </a:r>
            <a:r>
              <a:rPr lang="en-US" sz="1200" baseline="0" dirty="0" smtClean="0"/>
              <a:t> group, click </a:t>
            </a:r>
            <a:r>
              <a:rPr lang="en-US" sz="1200" b="1" baseline="0" dirty="0" smtClean="0"/>
              <a:t>Effect Options </a:t>
            </a:r>
            <a:r>
              <a:rPr lang="en-US" sz="1200" baseline="0" dirty="0" smtClean="0"/>
              <a:t>and under </a:t>
            </a:r>
            <a:r>
              <a:rPr lang="en-US" sz="1200" b="1" baseline="0" dirty="0" smtClean="0"/>
              <a:t>Direction</a:t>
            </a:r>
            <a:r>
              <a:rPr lang="en-US" sz="1200" baseline="0" dirty="0" smtClean="0"/>
              <a:t>, click </a:t>
            </a:r>
            <a:r>
              <a:rPr lang="en-US" sz="1200" b="1" baseline="0" dirty="0" smtClean="0"/>
              <a:t>Right</a:t>
            </a:r>
            <a:r>
              <a:rPr lang="en-US" sz="1200" baseline="0" dirty="0" smtClean="0"/>
              <a:t>.</a:t>
            </a:r>
          </a:p>
          <a:p>
            <a:pPr marL="228600" indent="-228600">
              <a:buFont typeface="+mj-lt"/>
              <a:buAutoNum type="arabicPeriod"/>
            </a:pPr>
            <a:r>
              <a:rPr lang="en-US" sz="1200" baseline="0" dirty="0" smtClean="0"/>
              <a:t>In the </a:t>
            </a:r>
            <a:r>
              <a:rPr lang="en-US" sz="1200" b="1" baseline="0" dirty="0" smtClean="0"/>
              <a:t>Animation Pane</a:t>
            </a:r>
            <a:r>
              <a:rPr lang="en-US" sz="1200" baseline="0" dirty="0" smtClean="0"/>
              <a:t>, select the second animation effect (right motion path for the rounded rectangle).</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On the slide, point to the endpoint (red arrow) of the selected motion path until the cursor becomes a two-headed arrow. Press and hold SHIFT, and then drag the endpoint to the 0.00 vertical drawing guide.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On the slide, point to the starting point (green arrow) of the selected motion path until the cursor becomes a two-headed arrow. Press and hold SHIFT, and then drag the starting point to the 1.75 left vertical drawing guide.  </a:t>
            </a:r>
          </a:p>
          <a:p>
            <a:pPr marL="228600" indent="-228600">
              <a:buFont typeface="+mj-lt"/>
              <a:buAutoNum type="arabicPeriod"/>
            </a:pPr>
            <a:r>
              <a:rPr lang="en-US" sz="1200" i="0" baseline="0" dirty="0" smtClean="0"/>
              <a:t>In the </a:t>
            </a:r>
            <a:r>
              <a:rPr lang="en-US" sz="1200" b="1" i="0" baseline="0" dirty="0" smtClean="0"/>
              <a:t>Selection and Visibility </a:t>
            </a:r>
            <a:r>
              <a:rPr lang="en-US" sz="1200" b="0" i="0" baseline="0" dirty="0" smtClean="0"/>
              <a:t>task</a:t>
            </a:r>
            <a:r>
              <a:rPr lang="en-US" sz="1200" b="1" i="0" baseline="0" dirty="0" smtClean="0"/>
              <a:t> </a:t>
            </a:r>
            <a:r>
              <a:rPr lang="en-US" sz="1200" i="0" baseline="0" dirty="0" smtClean="0"/>
              <a:t>pane, s</a:t>
            </a:r>
            <a:r>
              <a:rPr lang="en-US" sz="1200" baseline="0" dirty="0" smtClean="0"/>
              <a:t>elect the rounded rectangle again. In the </a:t>
            </a:r>
            <a:r>
              <a:rPr lang="en-US" sz="1200" b="1" baseline="0" dirty="0" smtClean="0"/>
              <a:t>Advanced Animation</a:t>
            </a:r>
            <a:r>
              <a:rPr lang="en-US" sz="1200" baseline="0" dirty="0" smtClean="0"/>
              <a:t> group, click </a:t>
            </a:r>
            <a:r>
              <a:rPr lang="en-US" sz="1200" b="1" baseline="0" dirty="0" smtClean="0"/>
              <a:t>Add Animation</a:t>
            </a:r>
            <a:r>
              <a:rPr lang="en-US" sz="1200" baseline="0" dirty="0" smtClean="0"/>
              <a:t>, and under </a:t>
            </a:r>
            <a:r>
              <a:rPr lang="en-US" sz="1200" b="1" baseline="0" dirty="0" smtClean="0"/>
              <a:t>Motion</a:t>
            </a:r>
            <a:r>
              <a:rPr lang="en-US" sz="1200" baseline="0" dirty="0" smtClean="0"/>
              <a:t> </a:t>
            </a:r>
            <a:r>
              <a:rPr lang="en-US" sz="1200" b="1" baseline="0" dirty="0" smtClean="0"/>
              <a:t>Paths</a:t>
            </a:r>
            <a:r>
              <a:rPr lang="en-US" sz="1200" b="0" baseline="0" dirty="0" smtClean="0"/>
              <a:t>,</a:t>
            </a:r>
            <a:r>
              <a:rPr lang="en-US" sz="1200" baseline="0" dirty="0" smtClean="0"/>
              <a:t> click </a:t>
            </a:r>
            <a:r>
              <a:rPr lang="en-US" sz="1200" b="1" baseline="0" dirty="0" smtClean="0"/>
              <a:t>Lines</a:t>
            </a:r>
            <a:r>
              <a:rPr lang="en-US" sz="120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In the </a:t>
            </a:r>
            <a:r>
              <a:rPr lang="en-US" sz="1200" b="1" baseline="0" dirty="0" smtClean="0"/>
              <a:t>Animation</a:t>
            </a:r>
            <a:r>
              <a:rPr lang="en-US" sz="1200" baseline="0" dirty="0" smtClean="0"/>
              <a:t> group, click </a:t>
            </a:r>
            <a:r>
              <a:rPr lang="en-US" sz="1200" b="1" baseline="0" dirty="0" smtClean="0"/>
              <a:t>Effect Options </a:t>
            </a:r>
            <a:r>
              <a:rPr lang="en-US" sz="1200" baseline="0" dirty="0" smtClean="0"/>
              <a:t>and under </a:t>
            </a:r>
            <a:r>
              <a:rPr lang="en-US" sz="1200" b="1" baseline="0" dirty="0" smtClean="0"/>
              <a:t>Direction</a:t>
            </a:r>
            <a:r>
              <a:rPr lang="en-US" sz="1200" baseline="0" dirty="0" smtClean="0"/>
              <a:t>, click </a:t>
            </a:r>
            <a:r>
              <a:rPr lang="en-US" sz="1200" b="1" baseline="0" dirty="0" smtClean="0"/>
              <a:t>Right</a:t>
            </a:r>
            <a:r>
              <a:rPr lang="en-US" sz="1200" baseline="0" dirty="0" smtClean="0"/>
              <a:t>.</a:t>
            </a:r>
          </a:p>
          <a:p>
            <a:pPr marL="228600" indent="-228600">
              <a:buFont typeface="+mj-lt"/>
              <a:buAutoNum type="arabicPeriod"/>
            </a:pPr>
            <a:r>
              <a:rPr lang="en-US" sz="1200" baseline="0" dirty="0" smtClean="0"/>
              <a:t>In the </a:t>
            </a:r>
            <a:r>
              <a:rPr lang="en-US" sz="1200" b="1" baseline="0" dirty="0" smtClean="0"/>
              <a:t>Custom</a:t>
            </a:r>
            <a:r>
              <a:rPr lang="en-US" sz="1200" baseline="0" dirty="0" smtClean="0"/>
              <a:t> </a:t>
            </a:r>
            <a:r>
              <a:rPr lang="en-US" sz="1200" b="1" baseline="0" dirty="0" smtClean="0"/>
              <a:t>Animation</a:t>
            </a:r>
            <a:r>
              <a:rPr lang="en-US" sz="1200" baseline="0" dirty="0" smtClean="0"/>
              <a:t> task pane, select the third animation effect (right motion path for the rounded rectangle).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On the slide, point to the endpoint (red arrow) of the selected motion path until the cursor becomes a two-headed arrow. Press and hold SHIFT, and then drag the endpoint to the 1.75 right vertical drawing guide.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On the slide, point to the starting point (green arrow) of the selected motion path until the cursor becomes a two-headed arrow. Press and hold SHIFT, and then drag the starting point to the 0.00 vertical drawing guide. </a:t>
            </a:r>
          </a:p>
          <a:p>
            <a:pPr marL="228600" indent="-228600">
              <a:buFont typeface="+mj-lt"/>
              <a:buAutoNum type="arabicPeriod"/>
            </a:pPr>
            <a:r>
              <a:rPr lang="en-US" sz="1200" i="0" baseline="0" dirty="0" smtClean="0"/>
              <a:t>In the </a:t>
            </a:r>
            <a:r>
              <a:rPr lang="en-US" sz="1200" b="1" i="0" baseline="0" dirty="0" smtClean="0"/>
              <a:t>Selection and Visibility </a:t>
            </a:r>
            <a:r>
              <a:rPr lang="en-US" sz="1200" b="0" i="0" baseline="0" dirty="0" smtClean="0"/>
              <a:t>task</a:t>
            </a:r>
            <a:r>
              <a:rPr lang="en-US" sz="1200" b="1" i="0" baseline="0" dirty="0" smtClean="0"/>
              <a:t> </a:t>
            </a:r>
            <a:r>
              <a:rPr lang="en-US" sz="1200" i="0" baseline="0" dirty="0" smtClean="0"/>
              <a:t>pane, s</a:t>
            </a:r>
            <a:r>
              <a:rPr lang="en-US" sz="1200" baseline="0" dirty="0" smtClean="0"/>
              <a:t>elect the rounded rectangle again. In the </a:t>
            </a:r>
            <a:r>
              <a:rPr lang="en-US" sz="1200" b="1" baseline="0" dirty="0" smtClean="0"/>
              <a:t>Advanced Animation</a:t>
            </a:r>
            <a:r>
              <a:rPr lang="en-US" sz="1200" baseline="0" dirty="0" smtClean="0"/>
              <a:t> group, click </a:t>
            </a:r>
            <a:r>
              <a:rPr lang="en-US" sz="1200" b="1" baseline="0" dirty="0" smtClean="0"/>
              <a:t>Add Animation</a:t>
            </a:r>
            <a:r>
              <a:rPr lang="en-US" sz="1200" baseline="0" dirty="0" smtClean="0"/>
              <a:t>, and under </a:t>
            </a:r>
            <a:r>
              <a:rPr lang="en-US" sz="1200" b="1" baseline="0" dirty="0" smtClean="0"/>
              <a:t>Motion</a:t>
            </a:r>
            <a:r>
              <a:rPr lang="en-US" sz="1200" baseline="0" dirty="0" smtClean="0"/>
              <a:t> </a:t>
            </a:r>
            <a:r>
              <a:rPr lang="en-US" sz="1200" b="1" baseline="0" dirty="0" smtClean="0"/>
              <a:t>Paths</a:t>
            </a:r>
            <a:r>
              <a:rPr lang="en-US" sz="1200" b="0" baseline="0" dirty="0" smtClean="0"/>
              <a:t>,</a:t>
            </a:r>
            <a:r>
              <a:rPr lang="en-US" sz="1200" baseline="0" dirty="0" smtClean="0"/>
              <a:t> click </a:t>
            </a:r>
            <a:r>
              <a:rPr lang="en-US" sz="1200" b="1" baseline="0" dirty="0" smtClean="0"/>
              <a:t>Lines</a:t>
            </a:r>
            <a:r>
              <a:rPr lang="en-US" sz="120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In the </a:t>
            </a:r>
            <a:r>
              <a:rPr lang="en-US" sz="1200" b="1" baseline="0" dirty="0" smtClean="0"/>
              <a:t>Animation</a:t>
            </a:r>
            <a:r>
              <a:rPr lang="en-US" sz="1200" baseline="0" dirty="0" smtClean="0"/>
              <a:t> group, click </a:t>
            </a:r>
            <a:r>
              <a:rPr lang="en-US" sz="1200" b="1" baseline="0" dirty="0" smtClean="0"/>
              <a:t>Effect Options </a:t>
            </a:r>
            <a:r>
              <a:rPr lang="en-US" sz="1200" baseline="0" dirty="0" smtClean="0"/>
              <a:t>and under </a:t>
            </a:r>
            <a:r>
              <a:rPr lang="en-US" sz="1200" b="1" baseline="0" dirty="0" smtClean="0"/>
              <a:t>Direction</a:t>
            </a:r>
            <a:r>
              <a:rPr lang="en-US" sz="1200" baseline="0" dirty="0" smtClean="0"/>
              <a:t>, click </a:t>
            </a:r>
            <a:r>
              <a:rPr lang="en-US" sz="1200" b="1" baseline="0" dirty="0" smtClean="0"/>
              <a:t>Right</a:t>
            </a:r>
            <a:r>
              <a:rPr lang="en-US" sz="1200" baseline="0" dirty="0" smtClean="0"/>
              <a:t>.</a:t>
            </a:r>
          </a:p>
          <a:p>
            <a:pPr marL="228600" indent="-228600">
              <a:buFont typeface="+mj-lt"/>
              <a:buAutoNum type="arabicPeriod"/>
            </a:pPr>
            <a:r>
              <a:rPr lang="en-US" sz="1200" baseline="0" dirty="0" smtClean="0"/>
              <a:t>In the </a:t>
            </a:r>
            <a:r>
              <a:rPr lang="en-US" sz="1200" b="1" baseline="0" dirty="0" smtClean="0"/>
              <a:t>Custom</a:t>
            </a:r>
            <a:r>
              <a:rPr lang="en-US" sz="1200" baseline="0" dirty="0" smtClean="0"/>
              <a:t> </a:t>
            </a:r>
            <a:r>
              <a:rPr lang="en-US" sz="1200" b="1" baseline="0" dirty="0" smtClean="0"/>
              <a:t>Animation</a:t>
            </a:r>
            <a:r>
              <a:rPr lang="en-US" sz="1200" baseline="0" dirty="0" smtClean="0"/>
              <a:t> task pane, select the fourth animation effect (right motion path for the rounded rectangle).</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On the slide, point to the endpoint (red arrow) of the selected motion path until the cursor becomes a two-headed arrow. Press and hold SHIFT, and then drag the endpoint to the 3.50 right vertical drawing guide.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On the slide, point to the starting point (green arrow) of the selected motion path until the cursor becomes a two-headed arrow. Press and hold SHIFT, and then drag the starting point to the 1.75 right vertical drawing guide.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t>In the </a:t>
            </a:r>
            <a:r>
              <a:rPr lang="en-US" sz="1200" b="1" i="0" baseline="0" dirty="0" smtClean="0"/>
              <a:t>Animation Pane</a:t>
            </a:r>
            <a:r>
              <a:rPr lang="en-US" sz="1200" i="0" baseline="0" dirty="0" smtClean="0"/>
              <a:t>, press and hold down CTRL and select all four animation effects. On the </a:t>
            </a:r>
            <a:r>
              <a:rPr lang="en-US" sz="1200" b="1" i="0" baseline="0" dirty="0" smtClean="0"/>
              <a:t>Animations</a:t>
            </a:r>
            <a:r>
              <a:rPr lang="en-US" sz="1200" i="0" baseline="0" dirty="0" smtClean="0"/>
              <a:t> tab, in the </a:t>
            </a:r>
            <a:r>
              <a:rPr lang="en-US" sz="1200" b="1" i="0" baseline="0" dirty="0" smtClean="0"/>
              <a:t>Timing</a:t>
            </a:r>
            <a:r>
              <a:rPr lang="en-US" sz="1200" i="0" baseline="0" dirty="0" smtClean="0"/>
              <a:t> group,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smtClean="0"/>
              <a:t>In the </a:t>
            </a:r>
            <a:r>
              <a:rPr lang="en-US" sz="1200" b="1" i="0" baseline="0" dirty="0" smtClean="0"/>
              <a:t>Start</a:t>
            </a:r>
            <a:r>
              <a:rPr lang="en-US" sz="1200" i="0" baseline="0" dirty="0" smtClean="0"/>
              <a:t> list, select </a:t>
            </a:r>
            <a:r>
              <a:rPr lang="en-US" sz="1200" b="1" i="0" baseline="0" dirty="0" smtClean="0"/>
              <a:t>On Click</a:t>
            </a:r>
            <a:r>
              <a:rPr lang="en-US" sz="1200" i="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smtClean="0"/>
              <a:t>In the </a:t>
            </a:r>
            <a:r>
              <a:rPr lang="en-US" sz="1200" b="1" i="0" baseline="0" dirty="0" smtClean="0"/>
              <a:t>Duration</a:t>
            </a:r>
            <a:r>
              <a:rPr lang="en-US" sz="1200" i="0" baseline="0" dirty="0" smtClean="0"/>
              <a:t> list, enter </a:t>
            </a:r>
            <a:r>
              <a:rPr lang="en-US" sz="1200" b="1" i="0" baseline="0" dirty="0" smtClean="0"/>
              <a:t>01.00</a:t>
            </a:r>
            <a:r>
              <a:rPr lang="en-US" sz="1200" i="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t>On the </a:t>
            </a:r>
            <a:r>
              <a:rPr lang="en-US" sz="1200" b="1" i="0" baseline="0" dirty="0" smtClean="0"/>
              <a:t>View</a:t>
            </a:r>
            <a:r>
              <a:rPr lang="en-US" sz="1200" i="0" baseline="0" dirty="0" smtClean="0"/>
              <a:t> tab, in the </a:t>
            </a:r>
            <a:r>
              <a:rPr lang="en-US" sz="1200" b="1" i="0" baseline="0" dirty="0" smtClean="0"/>
              <a:t>Show</a:t>
            </a:r>
            <a:r>
              <a:rPr lang="en-US" sz="1200" i="0" baseline="0" dirty="0" smtClean="0"/>
              <a:t> group, clear </a:t>
            </a:r>
            <a:r>
              <a:rPr lang="en-US" sz="1200" b="1" i="0" baseline="0" dirty="0" smtClean="0"/>
              <a:t>Ruler</a:t>
            </a:r>
            <a:r>
              <a:rPr lang="en-US" sz="1200" b="0" i="0" baseline="0" dirty="0" smtClean="0"/>
              <a:t> and clear </a:t>
            </a:r>
            <a:r>
              <a:rPr lang="en-US" sz="1200" b="1" i="0" baseline="0" dirty="0" smtClean="0"/>
              <a:t>Guides</a:t>
            </a:r>
            <a:r>
              <a:rPr lang="en-US" sz="1200" b="0" i="0" baseline="0" dirty="0" smtClean="0"/>
              <a:t>.</a:t>
            </a:r>
            <a:endParaRPr lang="en-US" sz="1200" i="0" baseline="0" dirty="0" smtClean="0"/>
          </a:p>
          <a:p>
            <a:endParaRPr lang="en-US" sz="1200" baseline="0" dirty="0" smtClean="0"/>
          </a:p>
          <a:p>
            <a:endParaRPr lang="en-US" sz="1200" baseline="0" dirty="0" smtClean="0"/>
          </a:p>
          <a:p>
            <a:r>
              <a:rPr lang="en-US" sz="1200" b="0" baseline="0" dirty="0" smtClean="0">
                <a:latin typeface="+mn-lt"/>
              </a:rPr>
              <a:t>To reproduce the background effects on this slide, do the following:</a:t>
            </a:r>
          </a:p>
          <a:p>
            <a:pPr marL="228600" lvl="0" indent="-228600">
              <a:buFont typeface="+mj-lt"/>
              <a:buAutoNum type="arabicPeriod"/>
            </a:pPr>
            <a:r>
              <a:rPr lang="en-US" sz="1200" kern="1200" dirty="0" smtClean="0">
                <a:solidFill>
                  <a:schemeClr val="tx1"/>
                </a:solidFill>
                <a:latin typeface="+mn-lt"/>
                <a:ea typeface="+mn-ea"/>
                <a:cs typeface="+mn-cs"/>
              </a:rPr>
              <a:t>Right-click the slide background area, and then click </a:t>
            </a:r>
            <a:r>
              <a:rPr lang="en-US" sz="1200" b="1" kern="1200" dirty="0" smtClean="0">
                <a:solidFill>
                  <a:schemeClr val="tx1"/>
                </a:solidFill>
                <a:latin typeface="+mn-lt"/>
                <a:ea typeface="+mn-ea"/>
                <a:cs typeface="+mn-cs"/>
              </a:rPr>
              <a:t>Format Background</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Format Background </a:t>
            </a:r>
            <a:r>
              <a:rPr lang="en-US" sz="1200" kern="1200" dirty="0" smtClean="0">
                <a:solidFill>
                  <a:schemeClr val="tx1"/>
                </a:solidFill>
                <a:latin typeface="+mn-lt"/>
                <a:ea typeface="+mn-ea"/>
                <a:cs typeface="+mn-cs"/>
              </a:rPr>
              <a:t>dialog box, click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left pane, select </a:t>
            </a:r>
            <a:r>
              <a:rPr lang="en-US" sz="1200" b="1" kern="1200" dirty="0" smtClean="0">
                <a:solidFill>
                  <a:schemeClr val="tx1"/>
                </a:solidFill>
                <a:latin typeface="+mn-lt"/>
                <a:ea typeface="+mn-ea"/>
                <a:cs typeface="+mn-cs"/>
              </a:rPr>
              <a:t>Gradient fill</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pane,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Linear</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Direction</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Linear Up </a:t>
            </a:r>
            <a:r>
              <a:rPr lang="en-US" sz="1200" kern="1200" dirty="0" smtClean="0">
                <a:solidFill>
                  <a:schemeClr val="tx1"/>
                </a:solidFill>
                <a:latin typeface="+mn-lt"/>
                <a:ea typeface="+mn-ea"/>
                <a:cs typeface="+mn-cs"/>
              </a:rPr>
              <a:t>(second</a:t>
            </a:r>
            <a:r>
              <a:rPr lang="en-US" sz="1200" kern="1200" baseline="0" dirty="0" smtClean="0">
                <a:solidFill>
                  <a:schemeClr val="tx1"/>
                </a:solidFill>
                <a:latin typeface="+mn-lt"/>
                <a:ea typeface="+mn-ea"/>
                <a:cs typeface="+mn-cs"/>
              </a:rPr>
              <a:t> row, </a:t>
            </a:r>
            <a:r>
              <a:rPr lang="en-US" sz="1200" kern="1200" dirty="0" smtClean="0">
                <a:solidFill>
                  <a:schemeClr val="tx1"/>
                </a:solidFill>
                <a:latin typeface="+mn-lt"/>
                <a:ea typeface="+mn-ea"/>
                <a:cs typeface="+mn-cs"/>
              </a:rPr>
              <a:t>second option from the left).</a:t>
            </a:r>
          </a:p>
          <a:p>
            <a:pPr marL="228600" lvl="0" indent="-228600">
              <a:buFont typeface="+mj-lt"/>
              <a:buAutoNum type="arabicPeriod"/>
            </a:pPr>
            <a:r>
              <a:rPr lang="en-US" sz="1200" kern="1200" dirty="0" smtClean="0">
                <a:solidFill>
                  <a:schemeClr val="tx1"/>
                </a:solidFill>
                <a:effectLst/>
                <a:latin typeface="+mn-lt"/>
                <a:ea typeface="+mn-ea"/>
                <a:cs typeface="+mn-cs"/>
              </a:rPr>
              <a:t>Under </a:t>
            </a:r>
            <a:r>
              <a:rPr lang="en-US" sz="1200" b="1" kern="1200" dirty="0" smtClean="0">
                <a:solidFill>
                  <a:schemeClr val="tx1"/>
                </a:solidFill>
                <a:effectLst/>
                <a:latin typeface="+mn-lt"/>
                <a:ea typeface="+mn-ea"/>
                <a:cs typeface="+mn-cs"/>
              </a:rPr>
              <a:t>Gradient stops</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or </a:t>
            </a:r>
            <a:r>
              <a:rPr lang="en-US" sz="1200" b="1" kern="1200" dirty="0" smtClean="0">
                <a:solidFill>
                  <a:schemeClr val="tx1"/>
                </a:solidFill>
                <a:effectLst/>
                <a:latin typeface="+mn-lt"/>
                <a:ea typeface="+mn-ea"/>
                <a:cs typeface="+mn-cs"/>
              </a:rPr>
              <a:t>Remove</a:t>
            </a:r>
            <a:r>
              <a:rPr lang="en-US" sz="1200" kern="1200" dirty="0" smtClean="0">
                <a:solidFill>
                  <a:schemeClr val="tx1"/>
                </a:solidFill>
                <a:effectLst/>
                <a:latin typeface="+mn-lt"/>
                <a:ea typeface="+mn-ea"/>
                <a:cs typeface="+mn-cs"/>
              </a:rPr>
              <a:t> until two stops appear on the slider, and customize the gradient stops as follows:</a:t>
            </a:r>
            <a:endParaRPr lang="en-US" dirty="0" smtClean="0">
              <a:effectLst/>
            </a:endParaRPr>
          </a:p>
          <a:p>
            <a:pPr marL="628650" lvl="1" indent="-171450">
              <a:buFont typeface="Arial" pitchFamily="34" charset="0"/>
              <a:buChar char="•"/>
            </a:pPr>
            <a:r>
              <a:rPr lang="en-US" sz="1200" kern="1200" dirty="0" smtClean="0">
                <a:solidFill>
                  <a:schemeClr val="tx1"/>
                </a:solidFill>
                <a:effectLst/>
                <a:latin typeface="+mn-lt"/>
                <a:ea typeface="+mn-ea"/>
                <a:cs typeface="+mn-cs"/>
              </a:rPr>
              <a:t>Select </a:t>
            </a:r>
            <a:r>
              <a:rPr lang="en-US" sz="1200" b="1" kern="1200" dirty="0" smtClean="0">
                <a:solidFill>
                  <a:schemeClr val="tx1"/>
                </a:solidFill>
                <a:effectLst/>
                <a:latin typeface="+mn-lt"/>
                <a:ea typeface="+mn-ea"/>
                <a:cs typeface="+mn-cs"/>
              </a:rPr>
              <a:t>Stop 1 </a:t>
            </a:r>
            <a:r>
              <a:rPr lang="en-US" sz="1200" kern="1200" dirty="0" smtClean="0">
                <a:solidFill>
                  <a:schemeClr val="tx1"/>
                </a:solidFill>
                <a:effectLst/>
                <a:latin typeface="+mn-lt"/>
                <a:ea typeface="+mn-ea"/>
                <a:cs typeface="+mn-cs"/>
              </a:rPr>
              <a:t>on the slider, and then do the following:</a:t>
            </a:r>
          </a:p>
          <a:p>
            <a:pPr marL="1085850" lvl="2"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Position </a:t>
            </a:r>
            <a:r>
              <a:rPr lang="en-US" sz="1200" kern="1200" dirty="0" smtClean="0">
                <a:solidFill>
                  <a:schemeClr val="tx1"/>
                </a:solidFill>
                <a:effectLst/>
                <a:latin typeface="+mn-lt"/>
                <a:ea typeface="+mn-ea"/>
                <a:cs typeface="+mn-cs"/>
              </a:rPr>
              <a:t>box, enter </a:t>
            </a:r>
            <a:r>
              <a:rPr lang="en-US" sz="1200" b="1" kern="1200" dirty="0" smtClean="0">
                <a:solidFill>
                  <a:schemeClr val="tx1"/>
                </a:solidFill>
                <a:effectLst/>
                <a:latin typeface="+mn-lt"/>
                <a:ea typeface="+mn-ea"/>
                <a:cs typeface="+mn-cs"/>
              </a:rPr>
              <a:t>65%</a:t>
            </a:r>
            <a:r>
              <a:rPr lang="en-US" sz="1200" kern="1200" dirty="0" smtClean="0">
                <a:solidFill>
                  <a:schemeClr val="tx1"/>
                </a:solidFill>
                <a:effectLst/>
                <a:latin typeface="+mn-lt"/>
                <a:ea typeface="+mn-ea"/>
                <a:cs typeface="+mn-cs"/>
              </a:rPr>
              <a:t>.</a:t>
            </a:r>
          </a:p>
          <a:p>
            <a:pPr marL="1085850" lvl="2" indent="-171450">
              <a:buFont typeface="Arial" pitchFamily="34" charset="0"/>
              <a:buChar char="•"/>
            </a:pPr>
            <a:r>
              <a:rPr lang="en-US" sz="1200" kern="1200" dirty="0" smtClean="0">
                <a:solidFill>
                  <a:schemeClr val="tx1"/>
                </a:solidFill>
                <a:effectLst/>
                <a:latin typeface="+mn-lt"/>
                <a:ea typeface="+mn-ea"/>
                <a:cs typeface="+mn-cs"/>
              </a:rPr>
              <a:t>Click the button next to </a:t>
            </a:r>
            <a:r>
              <a:rPr lang="en-US" sz="1200" b="1" kern="1200" dirty="0" smtClean="0">
                <a:solidFill>
                  <a:schemeClr val="tx1"/>
                </a:solidFill>
                <a:effectLst/>
                <a:latin typeface="+mn-lt"/>
                <a:ea typeface="+mn-ea"/>
                <a:cs typeface="+mn-cs"/>
              </a:rPr>
              <a:t>Color</a:t>
            </a:r>
            <a:r>
              <a:rPr lang="en-US" sz="1200" kern="1200" dirty="0" smtClean="0">
                <a:solidFill>
                  <a:schemeClr val="tx1"/>
                </a:solidFill>
                <a:effectLst/>
                <a:latin typeface="+mn-lt"/>
                <a:ea typeface="+mn-ea"/>
                <a:cs typeface="+mn-cs"/>
              </a:rPr>
              <a:t>, and under </a:t>
            </a:r>
            <a:r>
              <a:rPr lang="en-US" sz="1200" b="1" kern="1200" dirty="0" smtClean="0">
                <a:solidFill>
                  <a:schemeClr val="tx1"/>
                </a:solidFill>
                <a:effectLst/>
                <a:latin typeface="+mn-lt"/>
                <a:ea typeface="+mn-ea"/>
                <a:cs typeface="+mn-cs"/>
              </a:rPr>
              <a:t>Theme Colors</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White, Background 1</a:t>
            </a:r>
            <a:r>
              <a:rPr lang="en-US" sz="1200" kern="1200" dirty="0" smtClean="0">
                <a:solidFill>
                  <a:schemeClr val="tx1"/>
                </a:solidFill>
                <a:effectLst/>
                <a:latin typeface="+mn-lt"/>
                <a:ea typeface="+mn-ea"/>
                <a:cs typeface="+mn-cs"/>
              </a:rPr>
              <a:t> (first row, first option from the left).</a:t>
            </a:r>
          </a:p>
          <a:p>
            <a:pPr marL="628650" lvl="1" indent="-171450">
              <a:buFont typeface="Arial" pitchFamily="34" charset="0"/>
              <a:buChar char="•"/>
            </a:pPr>
            <a:r>
              <a:rPr lang="en-US" sz="1200" kern="1200" dirty="0" smtClean="0">
                <a:solidFill>
                  <a:schemeClr val="tx1"/>
                </a:solidFill>
                <a:effectLst/>
                <a:latin typeface="+mn-lt"/>
                <a:ea typeface="+mn-ea"/>
                <a:cs typeface="+mn-cs"/>
              </a:rPr>
              <a:t>Select </a:t>
            </a:r>
            <a:r>
              <a:rPr lang="en-US" sz="1200" b="1" kern="1200" dirty="0" smtClean="0">
                <a:solidFill>
                  <a:schemeClr val="tx1"/>
                </a:solidFill>
                <a:effectLst/>
                <a:latin typeface="+mn-lt"/>
                <a:ea typeface="+mn-ea"/>
                <a:cs typeface="+mn-cs"/>
              </a:rPr>
              <a:t>Stop 2 </a:t>
            </a:r>
            <a:r>
              <a:rPr lang="en-US" sz="1200" kern="1200" dirty="0" smtClean="0">
                <a:solidFill>
                  <a:schemeClr val="tx1"/>
                </a:solidFill>
                <a:effectLst/>
                <a:latin typeface="+mn-lt"/>
                <a:ea typeface="+mn-ea"/>
                <a:cs typeface="+mn-cs"/>
              </a:rPr>
              <a:t>on the slider, and then do the following:</a:t>
            </a:r>
          </a:p>
          <a:p>
            <a:pPr marL="1085850" lvl="2"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Position </a:t>
            </a:r>
            <a:r>
              <a:rPr lang="en-US" sz="1200" kern="1200" dirty="0" smtClean="0">
                <a:solidFill>
                  <a:schemeClr val="tx1"/>
                </a:solidFill>
                <a:effectLst/>
                <a:latin typeface="+mn-lt"/>
                <a:ea typeface="+mn-ea"/>
                <a:cs typeface="+mn-cs"/>
              </a:rPr>
              <a:t>box, enter </a:t>
            </a:r>
            <a:r>
              <a:rPr lang="en-US" sz="1200" b="1" kern="1200" dirty="0" smtClean="0">
                <a:solidFill>
                  <a:schemeClr val="tx1"/>
                </a:solidFill>
                <a:effectLst/>
                <a:latin typeface="+mn-lt"/>
                <a:ea typeface="+mn-ea"/>
                <a:cs typeface="+mn-cs"/>
              </a:rPr>
              <a:t>100%</a:t>
            </a:r>
            <a:r>
              <a:rPr lang="en-US" sz="1200" kern="1200" dirty="0" smtClean="0">
                <a:solidFill>
                  <a:schemeClr val="tx1"/>
                </a:solidFill>
                <a:effectLst/>
                <a:latin typeface="+mn-lt"/>
                <a:ea typeface="+mn-ea"/>
                <a:cs typeface="+mn-cs"/>
              </a:rPr>
              <a:t>.</a:t>
            </a:r>
          </a:p>
          <a:p>
            <a:pPr marL="1085850" lvl="2" indent="-171450">
              <a:buFont typeface="Arial" pitchFamily="34" charset="0"/>
              <a:buChar char="•"/>
            </a:pPr>
            <a:r>
              <a:rPr lang="en-US" sz="1200" kern="1200" dirty="0" smtClean="0">
                <a:solidFill>
                  <a:schemeClr val="tx1"/>
                </a:solidFill>
                <a:effectLst/>
                <a:latin typeface="+mn-lt"/>
                <a:ea typeface="+mn-ea"/>
                <a:cs typeface="+mn-cs"/>
              </a:rPr>
              <a:t>Click the button next to Color, and under </a:t>
            </a:r>
            <a:r>
              <a:rPr lang="en-US" sz="1200" b="1" kern="1200" dirty="0" smtClean="0">
                <a:solidFill>
                  <a:schemeClr val="tx1"/>
                </a:solidFill>
                <a:effectLst/>
                <a:latin typeface="+mn-lt"/>
                <a:ea typeface="+mn-ea"/>
                <a:cs typeface="+mn-cs"/>
              </a:rPr>
              <a:t>Theme Colors</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Blue, Accent 1, Lighter 60%</a:t>
            </a:r>
            <a:r>
              <a:rPr lang="en-US" sz="1200" kern="1200" dirty="0" smtClean="0">
                <a:solidFill>
                  <a:schemeClr val="tx1"/>
                </a:solidFill>
                <a:effectLst/>
                <a:latin typeface="+mn-lt"/>
                <a:ea typeface="+mn-ea"/>
                <a:cs typeface="+mn-cs"/>
              </a:rPr>
              <a:t> (third row, fifth option from the left).</a:t>
            </a:r>
          </a:p>
          <a:p>
            <a:endParaRPr lang="en-US" sz="1200" b="0" baseline="0" dirty="0" smtClean="0"/>
          </a:p>
        </p:txBody>
      </p:sp>
      <p:sp>
        <p:nvSpPr>
          <p:cNvPr id="6" name="Slide Image Placeholder 5"/>
          <p:cNvSpPr>
            <a:spLocks noGrp="1" noRot="1" noChangeAspect="1"/>
          </p:cNvSpPr>
          <p:nvPr>
            <p:ph type="sldImg"/>
          </p:nvPr>
        </p:nvSpPr>
        <p:spPr>
          <a:xfrm>
            <a:off x="533400" y="460375"/>
            <a:ext cx="3144838" cy="2359025"/>
          </a:xfr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r>
              <a:rPr lang="en-US" sz="1400" b="1" i="0" dirty="0" smtClean="0"/>
              <a:t>Animated</a:t>
            </a:r>
            <a:r>
              <a:rPr lang="en-US" sz="1400" b="1" i="0" baseline="0" dirty="0" smtClean="0"/>
              <a:t> tab slides over five headers</a:t>
            </a:r>
            <a:endParaRPr lang="en-US" sz="1400" b="1" i="0" dirty="0" smtClean="0"/>
          </a:p>
          <a:p>
            <a:r>
              <a:rPr lang="en-US" sz="1400" dirty="0" smtClean="0"/>
              <a:t>(Intermediate)</a:t>
            </a:r>
          </a:p>
          <a:p>
            <a:endParaRPr lang="en-US" sz="1200" dirty="0" smtClean="0"/>
          </a:p>
          <a:p>
            <a:endParaRPr lang="en-US" sz="1200" dirty="0" smtClean="0"/>
          </a:p>
          <a:p>
            <a:r>
              <a:rPr lang="en-US" sz="1200" b="1" dirty="0" smtClean="0"/>
              <a:t>Tip: </a:t>
            </a:r>
            <a:r>
              <a:rPr lang="en-US" sz="1200" baseline="0" dirty="0" smtClean="0"/>
              <a:t>Y</a:t>
            </a:r>
            <a:r>
              <a:rPr lang="en-US" sz="1200" b="0" baseline="0" dirty="0" smtClean="0"/>
              <a:t>ou will need to use drawing guides to position the shapes and text on the slide. </a:t>
            </a:r>
          </a:p>
          <a:p>
            <a:endParaRPr lang="en-US" sz="1200" b="0" baseline="0" dirty="0" smtClean="0"/>
          </a:p>
          <a:p>
            <a:endParaRPr lang="en-US" sz="1200" dirty="0" smtClean="0"/>
          </a:p>
          <a:p>
            <a:r>
              <a:rPr lang="en-US" sz="1200" dirty="0" smtClean="0"/>
              <a:t>To display and set the drawing guides, do the following:</a:t>
            </a:r>
            <a:endParaRPr lang="en-US" sz="1200" b="0" dirty="0" smtClean="0">
              <a:solidFill>
                <a:schemeClr val="accent6"/>
              </a:solidFill>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smtClean="0"/>
              <a:t>On the </a:t>
            </a:r>
            <a:r>
              <a:rPr lang="en-US" sz="1200" b="1" dirty="0" smtClean="0"/>
              <a:t>Home</a:t>
            </a:r>
            <a:r>
              <a:rPr lang="en-US" sz="1200" dirty="0" smtClean="0"/>
              <a:t> tab, in the </a:t>
            </a:r>
            <a:r>
              <a:rPr lang="en-US" sz="1200" b="1" dirty="0" smtClean="0"/>
              <a:t>Slides</a:t>
            </a:r>
            <a:r>
              <a:rPr lang="en-US" sz="1200" dirty="0" smtClean="0"/>
              <a:t> group, click </a:t>
            </a:r>
            <a:r>
              <a:rPr lang="en-US" sz="1200" b="1" dirty="0" smtClean="0"/>
              <a:t>Layout</a:t>
            </a:r>
            <a:r>
              <a:rPr lang="en-US" sz="1200" dirty="0" smtClean="0"/>
              <a:t>, and then click </a:t>
            </a:r>
            <a:r>
              <a:rPr lang="en-US" sz="1200" b="1" dirty="0" smtClean="0"/>
              <a:t>Blank</a:t>
            </a:r>
            <a:r>
              <a:rPr lang="en-US" sz="120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R</a:t>
            </a:r>
            <a:r>
              <a:rPr lang="en-US" sz="1200" b="0" dirty="0" smtClean="0">
                <a:solidFill>
                  <a:schemeClr val="accent6"/>
                </a:solidFill>
              </a:rPr>
              <a:t>ight-click the slide background area, </a:t>
            </a:r>
            <a:r>
              <a:rPr lang="en-US" sz="1200" b="0" baseline="0" dirty="0" smtClean="0">
                <a:solidFill>
                  <a:schemeClr val="accent6"/>
                </a:solidFill>
              </a:rPr>
              <a:t>and then </a:t>
            </a:r>
            <a:r>
              <a:rPr lang="en-US" sz="1200" b="0" dirty="0" smtClean="0">
                <a:solidFill>
                  <a:schemeClr val="accent6"/>
                </a:solidFill>
              </a:rPr>
              <a:t>click </a:t>
            </a:r>
            <a:r>
              <a:rPr lang="en-US" sz="1200" b="1" dirty="0" smtClean="0">
                <a:solidFill>
                  <a:schemeClr val="accent6"/>
                </a:solidFill>
              </a:rPr>
              <a:t>Grid and Guides</a:t>
            </a:r>
            <a:r>
              <a:rPr lang="en-US" sz="1200" b="0" dirty="0" smtClean="0">
                <a:solidFill>
                  <a:schemeClr val="accent6"/>
                </a:solidFill>
              </a:rPr>
              <a:t>.</a:t>
            </a:r>
            <a:r>
              <a:rPr lang="en-US" sz="1200" b="1" baseline="0" dirty="0" smtClean="0">
                <a:solidFill>
                  <a:schemeClr val="accent6"/>
                </a:solidFill>
              </a:rPr>
              <a:t> </a:t>
            </a:r>
            <a:r>
              <a:rPr lang="en-US" sz="1200" b="0" dirty="0" smtClean="0">
                <a:solidFill>
                  <a:schemeClr val="accent6"/>
                </a:solidFill>
              </a:rPr>
              <a:t>In the </a:t>
            </a:r>
            <a:r>
              <a:rPr lang="en-US" sz="1200" b="1" dirty="0" smtClean="0">
                <a:solidFill>
                  <a:schemeClr val="accent6"/>
                </a:solidFill>
              </a:rPr>
              <a:t>Grid and Guides </a:t>
            </a:r>
            <a:r>
              <a:rPr lang="en-US" sz="1200" b="0" dirty="0" smtClean="0">
                <a:solidFill>
                  <a:schemeClr val="accent6"/>
                </a:solidFill>
              </a:rPr>
              <a:t>dialog box, under</a:t>
            </a:r>
            <a:r>
              <a:rPr lang="en-US" sz="1200" b="0" baseline="0" dirty="0" smtClean="0">
                <a:solidFill>
                  <a:schemeClr val="accent6"/>
                </a:solidFill>
              </a:rPr>
              <a:t> </a:t>
            </a:r>
            <a:r>
              <a:rPr lang="en-US" sz="1200" b="1" dirty="0" smtClean="0">
                <a:solidFill>
                  <a:schemeClr val="accent6"/>
                </a:solidFill>
              </a:rPr>
              <a:t>Guide</a:t>
            </a:r>
            <a:r>
              <a:rPr lang="en-US" sz="1200" b="0" dirty="0" smtClean="0">
                <a:solidFill>
                  <a:schemeClr val="accent6"/>
                </a:solidFill>
              </a:rPr>
              <a:t> </a:t>
            </a:r>
            <a:r>
              <a:rPr lang="en-US" sz="1200" b="1" dirty="0" smtClean="0">
                <a:solidFill>
                  <a:schemeClr val="accent6"/>
                </a:solidFill>
              </a:rPr>
              <a:t>settings</a:t>
            </a:r>
            <a:r>
              <a:rPr lang="en-US" sz="1200" b="0" dirty="0" smtClean="0">
                <a:solidFill>
                  <a:schemeClr val="accent6"/>
                </a:solidFill>
              </a:rPr>
              <a:t>, select </a:t>
            </a:r>
            <a:r>
              <a:rPr lang="en-US" sz="1200" b="1" dirty="0" smtClean="0">
                <a:solidFill>
                  <a:schemeClr val="accent6"/>
                </a:solidFill>
              </a:rPr>
              <a:t>Display drawing guides on screen</a:t>
            </a:r>
            <a:r>
              <a:rPr lang="en-US" sz="1200" b="0" dirty="0" smtClean="0">
                <a:solidFill>
                  <a:schemeClr val="accent6"/>
                </a:solidFill>
              </a:rPr>
              <a:t>. </a:t>
            </a:r>
            <a:r>
              <a:rPr lang="en-US" sz="1200" b="0" baseline="0" dirty="0" smtClean="0"/>
              <a:t>(</a:t>
            </a:r>
            <a:r>
              <a:rPr lang="en-US" sz="1200" b="0" dirty="0" smtClean="0"/>
              <a:t>Note: </a:t>
            </a:r>
            <a:r>
              <a:rPr lang="en-US" sz="1200" dirty="0" smtClean="0"/>
              <a:t>One horizontal and one vertical guide will display on</a:t>
            </a:r>
            <a:r>
              <a:rPr lang="en-US" sz="1200" baseline="0" dirty="0" smtClean="0"/>
              <a:t> the slide </a:t>
            </a:r>
            <a:r>
              <a:rPr lang="en-US" sz="1200" dirty="0" smtClean="0"/>
              <a:t>at 0.00, the default</a:t>
            </a:r>
            <a:r>
              <a:rPr lang="en-US" sz="1200" baseline="0" dirty="0" smtClean="0"/>
              <a:t> position</a:t>
            </a:r>
            <a:r>
              <a:rPr lang="en-US" sz="1200" dirty="0" smtClean="0"/>
              <a:t>. As</a:t>
            </a:r>
            <a:r>
              <a:rPr lang="en-US" sz="1200" baseline="0" dirty="0" smtClean="0"/>
              <a:t> you drag the guides, the cursor will display the new position.</a:t>
            </a:r>
            <a:r>
              <a:rPr lang="en-US" sz="120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smtClean="0"/>
              <a:t>On</a:t>
            </a:r>
            <a:r>
              <a:rPr lang="en-US" sz="1200" baseline="0" dirty="0" smtClean="0"/>
              <a:t> the slide, d</a:t>
            </a:r>
            <a:r>
              <a:rPr lang="en-US" sz="1200" dirty="0" smtClean="0"/>
              <a:t>o the following:</a:t>
            </a:r>
            <a:endParaRPr lang="en-US" sz="1200" b="0" dirty="0" smtClean="0">
              <a:solidFill>
                <a:schemeClr val="accent6"/>
              </a:solidFill>
            </a:endParaRPr>
          </a:p>
          <a:p>
            <a:pPr marL="685800" lvl="2" indent="-228600">
              <a:buFont typeface="Arial" pitchFamily="34" charset="0"/>
              <a:buChar char="•"/>
            </a:pPr>
            <a:r>
              <a:rPr lang="en-US" sz="1200" dirty="0" smtClean="0"/>
              <a:t>Press and hold CTRL, select the vertical </a:t>
            </a:r>
            <a:r>
              <a:rPr lang="en-US" sz="1200" baseline="0" dirty="0" smtClean="0"/>
              <a:t>guide, and then </a:t>
            </a:r>
            <a:r>
              <a:rPr lang="en-US" sz="1200" dirty="0" smtClean="0"/>
              <a:t>drag it left to</a:t>
            </a:r>
            <a:r>
              <a:rPr lang="en-US" sz="1200" baseline="0" dirty="0" smtClean="0"/>
              <a:t> the</a:t>
            </a:r>
            <a:r>
              <a:rPr lang="en-US" sz="1200" dirty="0" smtClean="0"/>
              <a:t> 3.50 position.</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Press and hold CTRL, select the vertical </a:t>
            </a:r>
            <a:r>
              <a:rPr lang="en-US" sz="1200" baseline="0" dirty="0" smtClean="0"/>
              <a:t>guide, and then </a:t>
            </a:r>
            <a:r>
              <a:rPr lang="en-US" sz="1200" dirty="0" smtClean="0"/>
              <a:t>drag it left to</a:t>
            </a:r>
            <a:r>
              <a:rPr lang="en-US" sz="1200" baseline="0" dirty="0" smtClean="0"/>
              <a:t> the 1</a:t>
            </a:r>
            <a:r>
              <a:rPr lang="en-US" sz="1200" dirty="0" smtClean="0"/>
              <a:t>.75 position.</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Press and hold CTRL, select the vertical </a:t>
            </a:r>
            <a:r>
              <a:rPr lang="en-US" sz="1200" baseline="0" dirty="0" smtClean="0"/>
              <a:t>guide, and then </a:t>
            </a:r>
            <a:r>
              <a:rPr lang="en-US" sz="1200" dirty="0" smtClean="0"/>
              <a:t>drag it right to</a:t>
            </a:r>
            <a:r>
              <a:rPr lang="en-US" sz="1200" baseline="0" dirty="0" smtClean="0"/>
              <a:t> the</a:t>
            </a:r>
            <a:r>
              <a:rPr lang="en-US" sz="1200" dirty="0" smtClean="0"/>
              <a:t> 1.75 position.</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Press and hold CTRL, select the vertical </a:t>
            </a:r>
            <a:r>
              <a:rPr lang="en-US" sz="1200" baseline="0" dirty="0" smtClean="0"/>
              <a:t>guide, and then </a:t>
            </a:r>
            <a:r>
              <a:rPr lang="en-US" sz="1200" dirty="0" smtClean="0"/>
              <a:t>drag it right to</a:t>
            </a:r>
            <a:r>
              <a:rPr lang="en-US" sz="1200" baseline="0" dirty="0" smtClean="0"/>
              <a:t> the</a:t>
            </a:r>
            <a:r>
              <a:rPr lang="en-US" sz="1200" dirty="0" smtClean="0"/>
              <a:t> 3.50 position.</a:t>
            </a:r>
          </a:p>
          <a:p>
            <a:pPr marL="228600" indent="-228600">
              <a:buFont typeface="+mj-lt"/>
              <a:buAutoNum type="arabicPeriod"/>
            </a:pPr>
            <a:endParaRPr lang="en-US" sz="1200" baseline="0" dirty="0" smtClean="0"/>
          </a:p>
          <a:p>
            <a:pPr marL="228600" indent="-228600">
              <a:buFont typeface="+mj-lt"/>
              <a:buAutoNum type="arabicPeriod"/>
            </a:pPr>
            <a:endParaRPr lang="en-US" sz="1200" baseline="0" dirty="0" smtClean="0"/>
          </a:p>
          <a:p>
            <a:pPr marL="228600" indent="-228600">
              <a:buFont typeface="+mj-lt"/>
              <a:buNone/>
            </a:pPr>
            <a:r>
              <a:rPr lang="en-US" sz="1200" baseline="0" dirty="0" smtClean="0"/>
              <a:t>To reproduce the long, thin rectangle on this slide, do the following:</a:t>
            </a:r>
          </a:p>
          <a:p>
            <a:pPr marL="228600" indent="-228600">
              <a:buFont typeface="+mj-lt"/>
              <a:buAutoNum type="arabicPeriod"/>
            </a:pPr>
            <a:r>
              <a:rPr lang="en-US" sz="1200" baseline="0" dirty="0" smtClean="0"/>
              <a:t>On the </a:t>
            </a:r>
            <a:r>
              <a:rPr lang="en-US" sz="1200" b="1" baseline="0" dirty="0" smtClean="0"/>
              <a:t>Home</a:t>
            </a:r>
            <a:r>
              <a:rPr lang="en-US" sz="1200" baseline="0" dirty="0" smtClean="0"/>
              <a:t> tab, in the </a:t>
            </a:r>
            <a:r>
              <a:rPr lang="en-US" sz="1200" b="1" baseline="0" dirty="0" smtClean="0"/>
              <a:t>Drawing</a:t>
            </a:r>
            <a:r>
              <a:rPr lang="en-US" sz="1200" baseline="0" dirty="0" smtClean="0"/>
              <a:t> group, click </a:t>
            </a:r>
            <a:r>
              <a:rPr lang="en-US" sz="1200" b="1" baseline="0" dirty="0" smtClean="0"/>
              <a:t>Shapes</a:t>
            </a:r>
            <a:r>
              <a:rPr lang="en-US" sz="1200" baseline="0" dirty="0" smtClean="0"/>
              <a:t>, and then under </a:t>
            </a:r>
            <a:r>
              <a:rPr lang="en-US" sz="1200" b="1" baseline="0" dirty="0" smtClean="0"/>
              <a:t>Rectangles</a:t>
            </a:r>
            <a:r>
              <a:rPr lang="en-US" sz="1200" baseline="0" dirty="0" smtClean="0"/>
              <a:t> click </a:t>
            </a:r>
            <a:r>
              <a:rPr lang="en-US" sz="1200" b="1" baseline="0" dirty="0" smtClean="0"/>
              <a:t>Rectangle </a:t>
            </a:r>
            <a:r>
              <a:rPr lang="en-US" sz="1200" b="0" baseline="0" dirty="0" smtClean="0"/>
              <a:t>(first option from the left)</a:t>
            </a:r>
            <a:r>
              <a:rPr lang="en-US" sz="1200" baseline="0" dirty="0" smtClean="0"/>
              <a:t>. On the slide, drag to draw a rectangle. </a:t>
            </a:r>
          </a:p>
          <a:p>
            <a:pPr marL="228600" indent="-228600">
              <a:buFont typeface="+mj-lt"/>
              <a:buAutoNum type="arabicPeriod"/>
            </a:pPr>
            <a:r>
              <a:rPr lang="en-US" sz="1200" baseline="0" dirty="0" smtClean="0"/>
              <a:t>Select the rectangle. Under </a:t>
            </a:r>
            <a:r>
              <a:rPr lang="en-US" sz="1200" b="1" baseline="0" dirty="0" smtClean="0"/>
              <a:t>Drawing</a:t>
            </a:r>
            <a:r>
              <a:rPr lang="en-US" sz="1200" baseline="0" dirty="0" smtClean="0"/>
              <a:t> </a:t>
            </a:r>
            <a:r>
              <a:rPr lang="en-US" sz="1200" b="1" baseline="0" dirty="0" smtClean="0"/>
              <a:t>Tools</a:t>
            </a:r>
            <a:r>
              <a:rPr lang="en-US" sz="1200" baseline="0" dirty="0" smtClean="0"/>
              <a:t>, on the </a:t>
            </a:r>
            <a:r>
              <a:rPr lang="en-US" sz="1200" b="1" baseline="0" dirty="0" smtClean="0"/>
              <a:t>Format</a:t>
            </a:r>
            <a:r>
              <a:rPr lang="en-US" sz="1200" baseline="0" dirty="0" smtClean="0"/>
              <a:t> tab, in the </a:t>
            </a:r>
            <a:r>
              <a:rPr lang="en-US" sz="1200" b="1" baseline="0" dirty="0" smtClean="0"/>
              <a:t>Size</a:t>
            </a:r>
            <a:r>
              <a:rPr lang="en-US" sz="1200" baseline="0" dirty="0" smtClean="0"/>
              <a:t> group, do the following: </a:t>
            </a:r>
          </a:p>
          <a:p>
            <a:pPr marL="685800" lvl="1" indent="-228600">
              <a:buFont typeface="Arial" pitchFamily="34" charset="0"/>
              <a:buChar char="•"/>
            </a:pPr>
            <a:r>
              <a:rPr lang="en-US" sz="1200" baseline="0" dirty="0" smtClean="0"/>
              <a:t>In the </a:t>
            </a:r>
            <a:r>
              <a:rPr lang="en-US" sz="1200" b="1" baseline="0" dirty="0" smtClean="0"/>
              <a:t>Shape</a:t>
            </a:r>
            <a:r>
              <a:rPr lang="en-US" sz="1200" baseline="0" dirty="0" smtClean="0"/>
              <a:t> </a:t>
            </a:r>
            <a:r>
              <a:rPr lang="en-US" sz="1200" b="1" baseline="0" dirty="0" smtClean="0"/>
              <a:t>Height</a:t>
            </a:r>
            <a:r>
              <a:rPr lang="en-US" sz="1200" baseline="0" dirty="0" smtClean="0"/>
              <a:t> box, enter </a:t>
            </a:r>
            <a:r>
              <a:rPr lang="en-US" sz="1200" b="1" baseline="0" dirty="0" smtClean="0"/>
              <a:t>0.05”</a:t>
            </a:r>
            <a:r>
              <a:rPr lang="en-US" sz="1200" b="0" baseline="0" dirty="0" smtClean="0"/>
              <a:t>.</a:t>
            </a:r>
            <a:endParaRPr lang="en-US" sz="1200" baseline="0" dirty="0" smtClean="0"/>
          </a:p>
          <a:p>
            <a:pPr marL="685800" lvl="1" indent="-228600">
              <a:buFont typeface="Arial" pitchFamily="34" charset="0"/>
              <a:buChar char="•"/>
            </a:pPr>
            <a:r>
              <a:rPr lang="en-US" sz="1200" baseline="0" dirty="0" smtClean="0"/>
              <a:t>In the </a:t>
            </a:r>
            <a:r>
              <a:rPr lang="en-US" sz="1200" b="1" baseline="0" dirty="0" smtClean="0"/>
              <a:t>Shape</a:t>
            </a:r>
            <a:r>
              <a:rPr lang="en-US" sz="1200" baseline="0" dirty="0" smtClean="0"/>
              <a:t> </a:t>
            </a:r>
            <a:r>
              <a:rPr lang="en-US" sz="1200" b="1" baseline="0" dirty="0" smtClean="0"/>
              <a:t>Width</a:t>
            </a:r>
            <a:r>
              <a:rPr lang="en-US" sz="1200" baseline="0" dirty="0" smtClean="0"/>
              <a:t> box, enter </a:t>
            </a:r>
            <a:r>
              <a:rPr lang="en-US" sz="1200" b="1" baseline="0" dirty="0" smtClean="0"/>
              <a:t>10”</a:t>
            </a:r>
            <a:r>
              <a:rPr lang="en-US" sz="1200" b="0" baseline="0" dirty="0" smtClean="0"/>
              <a:t>.</a:t>
            </a:r>
          </a:p>
          <a:p>
            <a:pPr marL="228600" indent="-228600">
              <a:buFont typeface="+mj-lt"/>
              <a:buAutoNum type="arabicPeriod"/>
            </a:pPr>
            <a:r>
              <a:rPr lang="en-US" sz="1200" b="0" baseline="0" dirty="0" smtClean="0"/>
              <a:t>Under </a:t>
            </a:r>
            <a:r>
              <a:rPr lang="en-US" sz="1200" b="1" baseline="0" dirty="0" smtClean="0"/>
              <a:t>Drawing</a:t>
            </a:r>
            <a:r>
              <a:rPr lang="en-US" sz="1200" b="0" baseline="0" dirty="0" smtClean="0"/>
              <a:t> </a:t>
            </a:r>
            <a:r>
              <a:rPr lang="en-US" sz="1200" b="1" baseline="0" dirty="0" smtClean="0"/>
              <a:t>Tools</a:t>
            </a:r>
            <a:r>
              <a:rPr lang="en-US" sz="1200" b="0" baseline="0" dirty="0" smtClean="0"/>
              <a:t>, on the </a:t>
            </a:r>
            <a:r>
              <a:rPr lang="en-US" sz="1200" b="1" baseline="0" dirty="0" smtClean="0"/>
              <a:t>Format</a:t>
            </a:r>
            <a:r>
              <a:rPr lang="en-US" sz="1200" b="0" baseline="0" dirty="0" smtClean="0"/>
              <a:t> tab, in the bottom right corner of the </a:t>
            </a:r>
            <a:r>
              <a:rPr lang="en-US" sz="1200" b="1" baseline="0" dirty="0" smtClean="0"/>
              <a:t>Shape</a:t>
            </a:r>
            <a:r>
              <a:rPr lang="en-US" sz="1200" b="0" baseline="0" dirty="0" smtClean="0"/>
              <a:t> </a:t>
            </a:r>
            <a:r>
              <a:rPr lang="en-US" sz="1200" b="1" baseline="0" dirty="0" smtClean="0"/>
              <a:t>Styles</a:t>
            </a:r>
            <a:r>
              <a:rPr lang="en-US" sz="1200" b="0" baseline="0" dirty="0" smtClean="0"/>
              <a:t> group, click the </a:t>
            </a:r>
            <a:r>
              <a:rPr lang="en-US" sz="1200" b="1" baseline="0" dirty="0" smtClean="0"/>
              <a:t>Format</a:t>
            </a:r>
            <a:r>
              <a:rPr lang="en-US" sz="1200" b="0" baseline="0" dirty="0" smtClean="0"/>
              <a:t> </a:t>
            </a:r>
            <a:r>
              <a:rPr lang="en-US" sz="1200" b="1" baseline="0" dirty="0" smtClean="0"/>
              <a:t>Shape</a:t>
            </a:r>
            <a:r>
              <a:rPr lang="en-US" sz="1200" b="0" baseline="0" dirty="0" smtClean="0"/>
              <a:t> dialog box launcher. In the </a:t>
            </a:r>
            <a:r>
              <a:rPr lang="en-US" sz="1200" b="1" baseline="0" dirty="0" smtClean="0"/>
              <a:t>Format</a:t>
            </a:r>
            <a:r>
              <a:rPr lang="en-US" sz="1200" b="0" baseline="0" dirty="0" smtClean="0"/>
              <a:t> </a:t>
            </a:r>
            <a:r>
              <a:rPr lang="en-US" sz="1200" b="1" baseline="0" dirty="0" smtClean="0"/>
              <a:t>Shape</a:t>
            </a:r>
            <a:r>
              <a:rPr lang="en-US" sz="1200" b="0" baseline="0" dirty="0" smtClean="0"/>
              <a:t> dialog box, in the left pane, click </a:t>
            </a:r>
            <a:r>
              <a:rPr lang="en-US" sz="1200" b="1" baseline="0" dirty="0" smtClean="0"/>
              <a:t>Line</a:t>
            </a:r>
            <a:r>
              <a:rPr lang="en-US" sz="1200" b="0" baseline="0" dirty="0" smtClean="0"/>
              <a:t> </a:t>
            </a:r>
            <a:r>
              <a:rPr lang="en-US" sz="1200" b="1" baseline="0" dirty="0" smtClean="0"/>
              <a:t>Color</a:t>
            </a:r>
            <a:r>
              <a:rPr lang="en-US" sz="1200" b="0" baseline="0" dirty="0" smtClean="0"/>
              <a:t>. In the </a:t>
            </a:r>
            <a:r>
              <a:rPr lang="en-US" sz="1200" b="1" baseline="0" dirty="0" smtClean="0"/>
              <a:t>Line</a:t>
            </a:r>
            <a:r>
              <a:rPr lang="en-US" sz="1200" b="0" baseline="0" dirty="0" smtClean="0"/>
              <a:t> </a:t>
            </a:r>
            <a:r>
              <a:rPr lang="en-US" sz="1200" b="1" baseline="0" dirty="0" smtClean="0"/>
              <a:t>Color</a:t>
            </a:r>
            <a:r>
              <a:rPr lang="en-US" sz="1200" b="0" baseline="0" dirty="0" smtClean="0"/>
              <a:t> pane, select </a:t>
            </a:r>
            <a:r>
              <a:rPr lang="en-US" sz="1200" b="1" baseline="0" dirty="0" smtClean="0"/>
              <a:t>No</a:t>
            </a:r>
            <a:r>
              <a:rPr lang="en-US" sz="1200" b="0" baseline="0" dirty="0" smtClean="0"/>
              <a:t> </a:t>
            </a:r>
            <a:r>
              <a:rPr lang="en-US" sz="1200" b="1" baseline="0" dirty="0" smtClean="0"/>
              <a:t>line</a:t>
            </a:r>
            <a:r>
              <a:rPr lang="en-US" sz="1200" b="0" baseline="0" dirty="0" smtClean="0"/>
              <a:t>.</a:t>
            </a:r>
          </a:p>
          <a:p>
            <a:pPr marL="228600" indent="-228600">
              <a:buFont typeface="+mj-lt"/>
              <a:buAutoNum type="arabicPeriod"/>
            </a:pPr>
            <a:r>
              <a:rPr lang="en-US" sz="1200" baseline="0" dirty="0" smtClean="0"/>
              <a:t>Also in the </a:t>
            </a:r>
            <a:r>
              <a:rPr lang="en-US" sz="1200" b="1" baseline="0" dirty="0" smtClean="0"/>
              <a:t>Format</a:t>
            </a:r>
            <a:r>
              <a:rPr lang="en-US" sz="1200" baseline="0" dirty="0" smtClean="0"/>
              <a:t> </a:t>
            </a:r>
            <a:r>
              <a:rPr lang="en-US" sz="1200" b="1" baseline="0" dirty="0" smtClean="0"/>
              <a:t>Shape</a:t>
            </a:r>
            <a:r>
              <a:rPr lang="en-US" sz="1200" baseline="0" dirty="0" smtClean="0"/>
              <a:t> dialog box, in the left pane, click </a:t>
            </a:r>
            <a:r>
              <a:rPr lang="en-US" sz="1200" b="1" baseline="0" dirty="0" smtClean="0"/>
              <a:t>Shadow</a:t>
            </a:r>
            <a:r>
              <a:rPr lang="en-US" sz="1200" b="0" baseline="0" dirty="0" smtClean="0"/>
              <a:t>.</a:t>
            </a:r>
            <a:r>
              <a:rPr lang="en-US" sz="1200" baseline="0" dirty="0" smtClean="0"/>
              <a:t> In the </a:t>
            </a:r>
            <a:r>
              <a:rPr lang="en-US" sz="1200" b="1" baseline="0" dirty="0" smtClean="0"/>
              <a:t>Shadow</a:t>
            </a:r>
            <a:r>
              <a:rPr lang="en-US" sz="1200" baseline="0" dirty="0" smtClean="0"/>
              <a:t> pane, click the button next to </a:t>
            </a:r>
            <a:r>
              <a:rPr lang="en-US" sz="1200" b="1" baseline="0" dirty="0" smtClean="0"/>
              <a:t>Presets</a:t>
            </a:r>
            <a:r>
              <a:rPr lang="en-US" sz="1200" baseline="0" dirty="0" smtClean="0"/>
              <a:t>, under </a:t>
            </a:r>
            <a:r>
              <a:rPr lang="en-US" sz="1200" b="1" baseline="0" dirty="0" smtClean="0"/>
              <a:t>Outer</a:t>
            </a:r>
            <a:r>
              <a:rPr lang="en-US" sz="1200" baseline="0" dirty="0" smtClean="0"/>
              <a:t> click </a:t>
            </a:r>
            <a:r>
              <a:rPr lang="en-US" sz="1200" b="1" baseline="0" dirty="0" smtClean="0"/>
              <a:t>Offset</a:t>
            </a:r>
            <a:r>
              <a:rPr lang="en-US" sz="1200" baseline="0" dirty="0" smtClean="0"/>
              <a:t> </a:t>
            </a:r>
            <a:r>
              <a:rPr lang="en-US" sz="1200" b="1" baseline="0" dirty="0" smtClean="0"/>
              <a:t>Bottom</a:t>
            </a:r>
            <a:r>
              <a:rPr lang="en-US" sz="1200" baseline="0" dirty="0" smtClean="0"/>
              <a:t> (first row, second option from the left), and then do the following:</a:t>
            </a:r>
          </a:p>
          <a:p>
            <a:pPr marL="685800" lvl="1" indent="-228600">
              <a:buFont typeface="Arial" pitchFamily="34" charset="0"/>
              <a:buChar char="•"/>
            </a:pPr>
            <a:r>
              <a:rPr lang="en-US" sz="1200" baseline="0" dirty="0" smtClean="0"/>
              <a:t>In the </a:t>
            </a:r>
            <a:r>
              <a:rPr lang="en-US" sz="1200" b="1" baseline="0" dirty="0" smtClean="0"/>
              <a:t>Transparency</a:t>
            </a:r>
            <a:r>
              <a:rPr lang="en-US" sz="1200" baseline="0" dirty="0" smtClean="0"/>
              <a:t> box, enter </a:t>
            </a:r>
            <a:r>
              <a:rPr lang="en-US" sz="1200" b="1" baseline="0" dirty="0" smtClean="0"/>
              <a:t>68%</a:t>
            </a:r>
            <a:r>
              <a:rPr lang="en-US" sz="1200" b="0" baseline="0" dirty="0" smtClean="0"/>
              <a:t>.</a:t>
            </a:r>
          </a:p>
          <a:p>
            <a:pPr marL="685800" lvl="1" indent="-228600">
              <a:buFont typeface="Arial" pitchFamily="34" charset="0"/>
              <a:buChar char="•"/>
            </a:pPr>
            <a:r>
              <a:rPr lang="en-US" sz="1200" baseline="0" dirty="0" smtClean="0"/>
              <a:t>In the </a:t>
            </a:r>
            <a:r>
              <a:rPr lang="en-US" sz="1200" b="1" baseline="0" dirty="0" smtClean="0"/>
              <a:t>Blur</a:t>
            </a:r>
            <a:r>
              <a:rPr lang="en-US" sz="1200" baseline="0" dirty="0" smtClean="0"/>
              <a:t> box, enter </a:t>
            </a:r>
            <a:r>
              <a:rPr lang="en-US" sz="1200" b="1" baseline="0" dirty="0" smtClean="0"/>
              <a:t>3.5 pt</a:t>
            </a:r>
            <a:r>
              <a:rPr lang="en-US" sz="1200" baseline="0" dirty="0" smtClean="0"/>
              <a:t>.</a:t>
            </a:r>
          </a:p>
          <a:p>
            <a:pPr marL="685800" lvl="1" indent="-228600">
              <a:buFont typeface="Arial" pitchFamily="34" charset="0"/>
              <a:buChar char="•"/>
            </a:pPr>
            <a:r>
              <a:rPr lang="en-US" sz="1200" baseline="0" dirty="0" smtClean="0"/>
              <a:t>In the </a:t>
            </a:r>
            <a:r>
              <a:rPr lang="en-US" sz="1200" b="1" baseline="0" dirty="0" smtClean="0"/>
              <a:t>Distance</a:t>
            </a:r>
            <a:r>
              <a:rPr lang="en-US" sz="1200" baseline="0" dirty="0" smtClean="0"/>
              <a:t> box, enter </a:t>
            </a:r>
            <a:r>
              <a:rPr lang="en-US" sz="1200" b="1" baseline="0" dirty="0" smtClean="0"/>
              <a:t>2.2 pt</a:t>
            </a:r>
            <a:r>
              <a:rPr lang="en-US" sz="1200" baseline="0" dirty="0" smtClean="0"/>
              <a:t>.</a:t>
            </a:r>
          </a:p>
          <a:p>
            <a:pPr marL="228600" indent="-228600">
              <a:buFont typeface="+mj-lt"/>
              <a:buAutoNum type="arabicPeriod"/>
            </a:pPr>
            <a:r>
              <a:rPr lang="en-US" sz="1200" baseline="0" dirty="0" smtClean="0"/>
              <a:t>Also in the </a:t>
            </a:r>
            <a:r>
              <a:rPr lang="en-US" sz="1200" b="1" baseline="0" dirty="0" smtClean="0"/>
              <a:t>Format</a:t>
            </a:r>
            <a:r>
              <a:rPr lang="en-US" sz="1200" baseline="0" dirty="0" smtClean="0"/>
              <a:t> </a:t>
            </a:r>
            <a:r>
              <a:rPr lang="en-US" sz="1200" b="1" baseline="0" dirty="0" smtClean="0"/>
              <a:t>Shape</a:t>
            </a:r>
            <a:r>
              <a:rPr lang="en-US" sz="1200" baseline="0" dirty="0" smtClean="0"/>
              <a:t> dialog box, in the left pane, click </a:t>
            </a:r>
            <a:r>
              <a:rPr lang="en-US" sz="1200" b="1" baseline="0" dirty="0" smtClean="0"/>
              <a:t>3-D Format</a:t>
            </a:r>
            <a:r>
              <a:rPr lang="en-US" sz="1200" b="0" baseline="0" dirty="0" smtClean="0"/>
              <a:t>.</a:t>
            </a:r>
            <a:r>
              <a:rPr lang="en-US" sz="1200" baseline="0" dirty="0" smtClean="0"/>
              <a:t> In the </a:t>
            </a:r>
            <a:r>
              <a:rPr lang="en-US" sz="1200" b="1" baseline="0" dirty="0" smtClean="0"/>
              <a:t>3-D Format </a:t>
            </a:r>
            <a:r>
              <a:rPr lang="en-US" sz="1200" baseline="0" dirty="0" smtClean="0"/>
              <a:t>pane, do the following:</a:t>
            </a:r>
          </a:p>
          <a:p>
            <a:pPr marL="685800" lvl="1" indent="-228600">
              <a:buFont typeface="Arial" pitchFamily="34" charset="0"/>
              <a:buChar char="•"/>
            </a:pPr>
            <a:r>
              <a:rPr lang="en-US" sz="1200" baseline="0" dirty="0" smtClean="0"/>
              <a:t>Under </a:t>
            </a:r>
            <a:r>
              <a:rPr lang="en-US" sz="1200" b="1" baseline="0" dirty="0" smtClean="0"/>
              <a:t>Bevel</a:t>
            </a:r>
            <a:r>
              <a:rPr lang="en-US" sz="1200" baseline="0" dirty="0" smtClean="0"/>
              <a:t>, click the button next to </a:t>
            </a:r>
            <a:r>
              <a:rPr lang="en-US" sz="1200" b="1" baseline="0" dirty="0" smtClean="0"/>
              <a:t>Top</a:t>
            </a:r>
            <a:r>
              <a:rPr lang="en-US" sz="1200" b="0" baseline="0" dirty="0" smtClean="0"/>
              <a:t>, and then under </a:t>
            </a:r>
            <a:r>
              <a:rPr lang="en-US" sz="1200" b="1" baseline="0" dirty="0" smtClean="0"/>
              <a:t>Bevel</a:t>
            </a:r>
            <a:r>
              <a:rPr lang="en-US" sz="1200" b="0" baseline="0" dirty="0" smtClean="0"/>
              <a:t> click </a:t>
            </a:r>
            <a:r>
              <a:rPr lang="en-US" sz="1200" b="1" baseline="0" dirty="0" smtClean="0"/>
              <a:t>Circle</a:t>
            </a:r>
            <a:r>
              <a:rPr lang="en-US" sz="1200" baseline="0" dirty="0" smtClean="0"/>
              <a:t> (first row, first option from the left). Next to </a:t>
            </a:r>
            <a:r>
              <a:rPr lang="en-US" sz="1200" b="1" baseline="0" dirty="0" smtClean="0"/>
              <a:t>Top</a:t>
            </a:r>
            <a:r>
              <a:rPr lang="en-US" sz="1200" baseline="0" dirty="0" smtClean="0"/>
              <a:t>, in the </a:t>
            </a:r>
            <a:r>
              <a:rPr lang="en-US" sz="1200" b="1" baseline="0" dirty="0" smtClean="0"/>
              <a:t>Width</a:t>
            </a:r>
            <a:r>
              <a:rPr lang="en-US" sz="1200" baseline="0" dirty="0" smtClean="0"/>
              <a:t> box, enter </a:t>
            </a:r>
            <a:r>
              <a:rPr lang="en-US" sz="1200" b="1" baseline="0" dirty="0" smtClean="0"/>
              <a:t>15 pt</a:t>
            </a:r>
            <a:r>
              <a:rPr lang="en-US" sz="1200" b="0" baseline="0" dirty="0" smtClean="0"/>
              <a:t>,</a:t>
            </a:r>
            <a:r>
              <a:rPr lang="en-US" sz="1200" b="1" baseline="0" dirty="0" smtClean="0"/>
              <a:t> </a:t>
            </a:r>
            <a:r>
              <a:rPr lang="en-US" sz="1200" baseline="0" dirty="0" smtClean="0"/>
              <a:t>and in the </a:t>
            </a:r>
            <a:r>
              <a:rPr lang="en-US" sz="1200" b="1" baseline="0" dirty="0" smtClean="0"/>
              <a:t>Height</a:t>
            </a:r>
            <a:r>
              <a:rPr lang="en-US" sz="1200" baseline="0" dirty="0" smtClean="0"/>
              <a:t> box, enter </a:t>
            </a:r>
            <a:r>
              <a:rPr lang="en-US" sz="1200" b="1" baseline="0" dirty="0" smtClean="0"/>
              <a:t>3 pt</a:t>
            </a:r>
            <a:r>
              <a:rPr lang="en-US" sz="1200" baseline="0" dirty="0" smtClean="0"/>
              <a:t>.</a:t>
            </a:r>
          </a:p>
          <a:p>
            <a:pPr marL="685800" lvl="1" indent="-228600">
              <a:buFont typeface="Arial" pitchFamily="34" charset="0"/>
              <a:buChar char="•"/>
            </a:pPr>
            <a:r>
              <a:rPr lang="en-US" sz="1200" baseline="0" dirty="0" smtClean="0"/>
              <a:t>Under </a:t>
            </a:r>
            <a:r>
              <a:rPr lang="en-US" sz="1200" b="1" baseline="0" dirty="0" smtClean="0"/>
              <a:t>Surface</a:t>
            </a:r>
            <a:r>
              <a:rPr lang="en-US" sz="1200" baseline="0" dirty="0" smtClean="0"/>
              <a:t>, click the button next to </a:t>
            </a:r>
            <a:r>
              <a:rPr lang="en-US" sz="1200" b="1" baseline="0" dirty="0" smtClean="0"/>
              <a:t>Lighting</a:t>
            </a:r>
            <a:r>
              <a:rPr lang="en-US" sz="1200" baseline="0" dirty="0" smtClean="0"/>
              <a:t>, and then under </a:t>
            </a:r>
            <a:r>
              <a:rPr lang="en-US" sz="1200" b="1" baseline="0" dirty="0" smtClean="0"/>
              <a:t>Neutral</a:t>
            </a:r>
            <a:r>
              <a:rPr lang="en-US" sz="1200" baseline="0" dirty="0" smtClean="0"/>
              <a:t> click </a:t>
            </a:r>
            <a:r>
              <a:rPr lang="en-US" sz="1200" b="1" baseline="0" dirty="0" smtClean="0"/>
              <a:t>Balance</a:t>
            </a:r>
            <a:r>
              <a:rPr lang="en-US" sz="1200" baseline="0" dirty="0" smtClean="0"/>
              <a:t> (first row, second option from the left). </a:t>
            </a:r>
            <a:r>
              <a:rPr lang="en-US" sz="1200" i="0" baseline="0" dirty="0" smtClean="0"/>
              <a:t>In the </a:t>
            </a:r>
            <a:r>
              <a:rPr lang="en-US" sz="1200" b="1" i="0" baseline="0" dirty="0" smtClean="0"/>
              <a:t>Angle</a:t>
            </a:r>
            <a:r>
              <a:rPr lang="en-US" sz="1200" i="0" baseline="0" dirty="0" smtClean="0"/>
              <a:t> box, enter </a:t>
            </a:r>
            <a:r>
              <a:rPr lang="en-US" sz="1200" b="1" i="0" baseline="0" dirty="0" smtClean="0"/>
              <a:t>145</a:t>
            </a:r>
            <a:r>
              <a:rPr lang="en-US" sz="1200" b="1" kern="1200" dirty="0" smtClean="0">
                <a:solidFill>
                  <a:schemeClr val="tx1"/>
                </a:solidFill>
                <a:latin typeface="+mn-lt"/>
                <a:ea typeface="+mn-ea"/>
                <a:cs typeface="+mn-cs"/>
              </a:rPr>
              <a:t>°</a:t>
            </a:r>
            <a:r>
              <a:rPr lang="en-US" sz="1200" i="0" baseline="0" dirty="0" smtClean="0"/>
              <a:t>. </a:t>
            </a:r>
            <a:endParaRPr lang="en-US" sz="1200" b="0" i="1" baseline="0" dirty="0" smtClean="0"/>
          </a:p>
          <a:p>
            <a:pPr marL="228600" indent="-228600">
              <a:buFont typeface="+mj-lt"/>
              <a:buAutoNum type="arabicPeriod"/>
            </a:pPr>
            <a:r>
              <a:rPr lang="en-US" sz="1200" b="0" baseline="0" dirty="0" smtClean="0"/>
              <a:t>On the slide, drag the rectangle about 0.25” above the 0.00 horizontal drawing guide. (Note: To view the ruler, on the </a:t>
            </a:r>
            <a:r>
              <a:rPr lang="en-US" sz="1200" b="1" baseline="0" dirty="0" smtClean="0"/>
              <a:t>View</a:t>
            </a:r>
            <a:r>
              <a:rPr lang="en-US" sz="1200" b="0" baseline="0" dirty="0" smtClean="0"/>
              <a:t> tab, in the </a:t>
            </a:r>
            <a:r>
              <a:rPr lang="en-US" sz="1200" b="1" baseline="0" dirty="0" smtClean="0"/>
              <a:t>Show/Hide</a:t>
            </a:r>
            <a:r>
              <a:rPr lang="en-US" sz="1200" b="0" baseline="0" dirty="0" smtClean="0"/>
              <a:t> group, select </a:t>
            </a:r>
            <a:r>
              <a:rPr lang="en-US" sz="1200" b="1" baseline="0" dirty="0" smtClean="0"/>
              <a:t>Ruler</a:t>
            </a:r>
            <a:r>
              <a:rPr lang="en-US" sz="1200" b="0" baseline="0" dirty="0" smtClean="0"/>
              <a:t>.)</a:t>
            </a:r>
          </a:p>
          <a:p>
            <a:pPr marL="228600" indent="-228600">
              <a:buFont typeface="+mj-lt"/>
              <a:buAutoNum type="arabicPeriod"/>
            </a:pPr>
            <a:r>
              <a:rPr lang="en-US" sz="1200" b="0" baseline="0" dirty="0" smtClean="0"/>
              <a:t>On the </a:t>
            </a:r>
            <a:r>
              <a:rPr lang="en-US" sz="1200" b="1" baseline="0" dirty="0" smtClean="0"/>
              <a:t>Home</a:t>
            </a:r>
            <a:r>
              <a:rPr lang="en-US" sz="1200" b="0" baseline="0" dirty="0" smtClean="0"/>
              <a:t> tab, in the </a:t>
            </a:r>
            <a:r>
              <a:rPr lang="en-US" sz="1200" b="1" baseline="0" dirty="0" smtClean="0"/>
              <a:t>Drawing</a:t>
            </a:r>
            <a:r>
              <a:rPr lang="en-US" sz="1200" b="0" baseline="0" dirty="0" smtClean="0"/>
              <a:t> group, click </a:t>
            </a:r>
            <a:r>
              <a:rPr lang="en-US" sz="1200" b="1" baseline="0" dirty="0" smtClean="0"/>
              <a:t>Arrange</a:t>
            </a:r>
            <a:r>
              <a:rPr lang="en-US" sz="1200" b="0" baseline="0" dirty="0" smtClean="0"/>
              <a:t>, point to </a:t>
            </a:r>
            <a:r>
              <a:rPr lang="en-US" sz="1200" b="1" baseline="0" dirty="0" smtClean="0"/>
              <a:t>Align</a:t>
            </a:r>
            <a:r>
              <a:rPr lang="en-US" sz="1200" b="0" baseline="0" dirty="0" smtClean="0"/>
              <a:t>, and then do the following:</a:t>
            </a:r>
          </a:p>
          <a:p>
            <a:pPr marL="685800" lvl="1" indent="-228600">
              <a:buFont typeface="+mj-lt"/>
              <a:buAutoNum type="arabicPeriod"/>
            </a:pPr>
            <a:r>
              <a:rPr lang="en-US" sz="1200" b="0" baseline="0" dirty="0" smtClean="0"/>
              <a:t>Click </a:t>
            </a:r>
            <a:r>
              <a:rPr lang="en-US" sz="1200" b="1" i="0" baseline="0" dirty="0" smtClean="0"/>
              <a:t>Align to Slide</a:t>
            </a:r>
            <a:r>
              <a:rPr lang="en-US" sz="1200" b="0" i="0" baseline="0" dirty="0" smtClean="0"/>
              <a:t>. </a:t>
            </a:r>
          </a:p>
          <a:p>
            <a:pPr marL="685800" lvl="1" indent="-228600">
              <a:buFont typeface="+mj-lt"/>
              <a:buAutoNum type="arabicPeriod"/>
            </a:pPr>
            <a:r>
              <a:rPr lang="en-US" sz="1200" b="0" baseline="0" dirty="0" smtClean="0"/>
              <a:t>Click</a:t>
            </a:r>
            <a:r>
              <a:rPr lang="en-US" sz="1200" b="1" baseline="0" dirty="0" smtClean="0"/>
              <a:t> Align</a:t>
            </a:r>
            <a:r>
              <a:rPr lang="en-US" sz="1200" b="0" baseline="0" dirty="0" smtClean="0"/>
              <a:t> </a:t>
            </a:r>
            <a:r>
              <a:rPr lang="en-US" sz="1200" b="1" baseline="0" dirty="0" smtClean="0"/>
              <a:t>Center</a:t>
            </a:r>
            <a:r>
              <a:rPr lang="en-US" sz="1200" b="0" baseline="0" dirty="0" smtClean="0"/>
              <a:t>.</a:t>
            </a:r>
          </a:p>
          <a:p>
            <a:pPr marL="228600" indent="-228600">
              <a:buFont typeface="+mj-lt"/>
              <a:buAutoNum type="arabicPeriod"/>
            </a:pPr>
            <a:endParaRPr lang="en-US" sz="1200" dirty="0" smtClean="0"/>
          </a:p>
          <a:p>
            <a:pPr marL="228600" indent="-228600">
              <a:buFont typeface="+mj-lt"/>
              <a:buAutoNum type="arabicPeriod"/>
            </a:pPr>
            <a:endParaRPr lang="en-US" sz="1200" dirty="0" smtClean="0"/>
          </a:p>
          <a:p>
            <a:pPr marL="228600" indent="-228600">
              <a:buFont typeface="+mj-lt"/>
              <a:buNone/>
            </a:pPr>
            <a:r>
              <a:rPr lang="en-US" sz="1200" dirty="0" smtClean="0"/>
              <a:t>To reproduce the tab (rounded rectangle) on this slide, do the following:</a:t>
            </a:r>
          </a:p>
          <a:p>
            <a:pPr marL="228600" indent="-228600">
              <a:buFont typeface="+mj-lt"/>
              <a:buAutoNum type="arabicPeriod"/>
            </a:pPr>
            <a:r>
              <a:rPr lang="en-US" sz="1200" dirty="0" smtClean="0"/>
              <a:t>On the </a:t>
            </a:r>
            <a:r>
              <a:rPr lang="en-US" sz="1200" b="1" dirty="0" smtClean="0"/>
              <a:t>Home</a:t>
            </a:r>
            <a:r>
              <a:rPr lang="en-US" sz="1200" dirty="0" smtClean="0"/>
              <a:t> tab, in the </a:t>
            </a:r>
            <a:r>
              <a:rPr lang="en-US" sz="1200" b="1" dirty="0" smtClean="0"/>
              <a:t>Drawing</a:t>
            </a:r>
            <a:r>
              <a:rPr lang="en-US" sz="1200" dirty="0" smtClean="0"/>
              <a:t> group, click the </a:t>
            </a:r>
            <a:r>
              <a:rPr lang="en-US" sz="1200" b="1" dirty="0" smtClean="0"/>
              <a:t>More</a:t>
            </a:r>
            <a:r>
              <a:rPr lang="en-US" sz="1200" dirty="0" smtClean="0"/>
              <a:t> arrow to expand the</a:t>
            </a:r>
            <a:r>
              <a:rPr lang="en-US" sz="1200" b="0" dirty="0" smtClean="0"/>
              <a:t> shapes gallery</a:t>
            </a:r>
            <a:r>
              <a:rPr lang="en-US" sz="1200" dirty="0" smtClean="0"/>
              <a:t>, and then under </a:t>
            </a:r>
            <a:r>
              <a:rPr lang="en-US" sz="1200" b="1" dirty="0" smtClean="0"/>
              <a:t>Rectangles</a:t>
            </a:r>
            <a:r>
              <a:rPr lang="en-US" sz="1200" dirty="0" smtClean="0"/>
              <a:t> click </a:t>
            </a:r>
            <a:r>
              <a:rPr lang="en-US" sz="1200" b="1" dirty="0" smtClean="0"/>
              <a:t>Round Same Side Corner Rectangle </a:t>
            </a:r>
            <a:r>
              <a:rPr lang="en-US" sz="1200" dirty="0" smtClean="0"/>
              <a:t>(eighth option from the left). On the slide, drag to draw a</a:t>
            </a:r>
            <a:r>
              <a:rPr lang="en-US" sz="1200" baseline="0" dirty="0" smtClean="0"/>
              <a:t> rounded rectangle. </a:t>
            </a:r>
            <a:endParaRPr lang="en-US" sz="1200" dirty="0" smtClean="0"/>
          </a:p>
          <a:p>
            <a:pPr marL="228600" indent="-228600">
              <a:buFont typeface="+mj-lt"/>
              <a:buAutoNum type="arabicPeriod"/>
            </a:pPr>
            <a:r>
              <a:rPr lang="en-US" sz="1200" baseline="0" dirty="0" smtClean="0"/>
              <a:t>On the slide, select the rounded rectangle. Under </a:t>
            </a:r>
            <a:r>
              <a:rPr lang="en-US" sz="1200" b="1" baseline="0" dirty="0" smtClean="0"/>
              <a:t>Drawing</a:t>
            </a:r>
            <a:r>
              <a:rPr lang="en-US" sz="1200" baseline="0" dirty="0" smtClean="0"/>
              <a:t> </a:t>
            </a:r>
            <a:r>
              <a:rPr lang="en-US" sz="1200" b="1" baseline="0" dirty="0" smtClean="0"/>
              <a:t>Tools</a:t>
            </a:r>
            <a:r>
              <a:rPr lang="en-US" sz="1200" baseline="0" dirty="0" smtClean="0"/>
              <a:t>, on the </a:t>
            </a:r>
            <a:r>
              <a:rPr lang="en-US" sz="1200" b="1" baseline="0" dirty="0" smtClean="0"/>
              <a:t>Format</a:t>
            </a:r>
            <a:r>
              <a:rPr lang="en-US" sz="1200" baseline="0" dirty="0" smtClean="0"/>
              <a:t> tab, in the </a:t>
            </a:r>
            <a:r>
              <a:rPr lang="en-US" sz="1200" b="1" baseline="0" dirty="0" smtClean="0"/>
              <a:t>Size</a:t>
            </a:r>
            <a:r>
              <a:rPr lang="en-US" sz="1200" baseline="0" dirty="0" smtClean="0"/>
              <a:t> group, do the following: </a:t>
            </a:r>
          </a:p>
          <a:p>
            <a:pPr marL="685800" lvl="1" indent="-228600">
              <a:buFont typeface="Arial" pitchFamily="34" charset="0"/>
              <a:buChar char="•"/>
            </a:pPr>
            <a:r>
              <a:rPr lang="en-US" sz="1200" baseline="0" dirty="0" smtClean="0"/>
              <a:t>In the </a:t>
            </a:r>
            <a:r>
              <a:rPr lang="en-US" sz="1200" b="1" baseline="0" dirty="0" smtClean="0"/>
              <a:t>Shape</a:t>
            </a:r>
            <a:r>
              <a:rPr lang="en-US" sz="1200" baseline="0" dirty="0" smtClean="0"/>
              <a:t> </a:t>
            </a:r>
            <a:r>
              <a:rPr lang="en-US" sz="1200" b="1" baseline="0" dirty="0" smtClean="0"/>
              <a:t>Height</a:t>
            </a:r>
            <a:r>
              <a:rPr lang="en-US" sz="1200" baseline="0" dirty="0" smtClean="0"/>
              <a:t> box, enter </a:t>
            </a:r>
            <a:r>
              <a:rPr lang="en-US" sz="1200" b="1" baseline="0" dirty="0" smtClean="0"/>
              <a:t>0.58”</a:t>
            </a:r>
            <a:r>
              <a:rPr lang="en-US" sz="1200" b="0" baseline="0" dirty="0" smtClean="0"/>
              <a:t>.</a:t>
            </a:r>
            <a:r>
              <a:rPr lang="en-US" sz="1200" baseline="0" dirty="0" smtClean="0"/>
              <a:t> </a:t>
            </a:r>
          </a:p>
          <a:p>
            <a:pPr marL="685800" lvl="1" indent="-228600">
              <a:buFont typeface="Arial" pitchFamily="34" charset="0"/>
              <a:buChar char="•"/>
            </a:pPr>
            <a:r>
              <a:rPr lang="en-US" sz="1200" baseline="0" dirty="0" smtClean="0"/>
              <a:t>In the </a:t>
            </a:r>
            <a:r>
              <a:rPr lang="en-US" sz="1200" b="1" baseline="0" dirty="0" smtClean="0"/>
              <a:t>Shape</a:t>
            </a:r>
            <a:r>
              <a:rPr lang="en-US" sz="1200" baseline="0" dirty="0" smtClean="0"/>
              <a:t> </a:t>
            </a:r>
            <a:r>
              <a:rPr lang="en-US" sz="1200" b="1" baseline="0" dirty="0" smtClean="0"/>
              <a:t>Width</a:t>
            </a:r>
            <a:r>
              <a:rPr lang="en-US" sz="1200" baseline="0" dirty="0" smtClean="0"/>
              <a:t> box, enter </a:t>
            </a:r>
            <a:r>
              <a:rPr lang="en-US" sz="1200" b="1" baseline="0" dirty="0" smtClean="0"/>
              <a:t>1.33”</a:t>
            </a:r>
            <a:r>
              <a:rPr lang="en-US" sz="1200" baseline="0" dirty="0" smtClean="0"/>
              <a:t>.</a:t>
            </a:r>
          </a:p>
          <a:p>
            <a:pPr marL="228600" indent="-228600">
              <a:buFont typeface="+mj-lt"/>
              <a:buAutoNum type="arabicPeriod"/>
            </a:pPr>
            <a:r>
              <a:rPr lang="en-US" sz="1200" baseline="0" dirty="0" smtClean="0"/>
              <a:t>Under </a:t>
            </a:r>
            <a:r>
              <a:rPr lang="en-US" sz="1200" b="1" baseline="0" dirty="0" smtClean="0"/>
              <a:t>Drawing</a:t>
            </a:r>
            <a:r>
              <a:rPr lang="en-US" sz="1200" baseline="0" dirty="0" smtClean="0"/>
              <a:t> </a:t>
            </a:r>
            <a:r>
              <a:rPr lang="en-US" sz="1200" b="1" baseline="0" dirty="0" smtClean="0"/>
              <a:t>Tools</a:t>
            </a:r>
            <a:r>
              <a:rPr lang="en-US" sz="1200" baseline="0" dirty="0" smtClean="0"/>
              <a:t>, on the </a:t>
            </a:r>
            <a:r>
              <a:rPr lang="en-US" sz="1200" b="1" baseline="0" dirty="0" smtClean="0"/>
              <a:t>Format</a:t>
            </a:r>
            <a:r>
              <a:rPr lang="en-US" sz="1200" baseline="0" dirty="0" smtClean="0"/>
              <a:t> tab, in the bottom right corner of the </a:t>
            </a:r>
            <a:r>
              <a:rPr lang="en-US" sz="1200" b="1" baseline="0" dirty="0" smtClean="0"/>
              <a:t>Shape</a:t>
            </a:r>
            <a:r>
              <a:rPr lang="en-US" sz="1200" baseline="0" dirty="0" smtClean="0"/>
              <a:t> </a:t>
            </a:r>
            <a:r>
              <a:rPr lang="en-US" sz="1200" b="1" baseline="0" dirty="0" smtClean="0"/>
              <a:t>Styles</a:t>
            </a:r>
            <a:r>
              <a:rPr lang="en-US" sz="1200" baseline="0" dirty="0" smtClean="0"/>
              <a:t> group, click the </a:t>
            </a:r>
            <a:r>
              <a:rPr lang="en-US" sz="1200" b="1" baseline="0" dirty="0" smtClean="0"/>
              <a:t>Format</a:t>
            </a:r>
            <a:r>
              <a:rPr lang="en-US" sz="1200" baseline="0" dirty="0" smtClean="0"/>
              <a:t> </a:t>
            </a:r>
            <a:r>
              <a:rPr lang="en-US" sz="1200" b="1" baseline="0" dirty="0" smtClean="0"/>
              <a:t>Shape</a:t>
            </a:r>
            <a:r>
              <a:rPr lang="en-US" sz="1200" baseline="0" dirty="0" smtClean="0"/>
              <a:t> dialog box launcher. In the </a:t>
            </a:r>
            <a:r>
              <a:rPr lang="en-US" sz="1200" b="1" baseline="0" dirty="0" smtClean="0"/>
              <a:t>Format</a:t>
            </a:r>
            <a:r>
              <a:rPr lang="en-US" sz="1200" baseline="0" dirty="0" smtClean="0"/>
              <a:t> </a:t>
            </a:r>
            <a:r>
              <a:rPr lang="en-US" sz="1200" b="1" baseline="0" dirty="0" smtClean="0"/>
              <a:t>Shape</a:t>
            </a:r>
            <a:r>
              <a:rPr lang="en-US" sz="1200" baseline="0" dirty="0" smtClean="0"/>
              <a:t> dialog box, in the left pane, click </a:t>
            </a:r>
            <a:r>
              <a:rPr lang="en-US" sz="1200" b="1" baseline="0" dirty="0" smtClean="0"/>
              <a:t>Line</a:t>
            </a:r>
            <a:r>
              <a:rPr lang="en-US" sz="1200" baseline="0" dirty="0" smtClean="0"/>
              <a:t> </a:t>
            </a:r>
            <a:r>
              <a:rPr lang="en-US" sz="1200" b="1" baseline="0" dirty="0" smtClean="0"/>
              <a:t>Color</a:t>
            </a:r>
            <a:r>
              <a:rPr lang="en-US" sz="1200" b="0" baseline="0" dirty="0" smtClean="0"/>
              <a:t>.</a:t>
            </a:r>
            <a:r>
              <a:rPr lang="en-US" sz="1200" baseline="0" dirty="0" smtClean="0"/>
              <a:t> In the </a:t>
            </a:r>
            <a:r>
              <a:rPr lang="en-US" sz="1200" b="1" baseline="0" dirty="0" smtClean="0"/>
              <a:t>Line</a:t>
            </a:r>
            <a:r>
              <a:rPr lang="en-US" sz="1200" baseline="0" dirty="0" smtClean="0"/>
              <a:t> </a:t>
            </a:r>
            <a:r>
              <a:rPr lang="en-US" sz="1200" b="1" baseline="0" dirty="0" smtClean="0"/>
              <a:t>Color</a:t>
            </a:r>
            <a:r>
              <a:rPr lang="en-US" sz="1200" baseline="0" dirty="0" smtClean="0"/>
              <a:t> pane, select </a:t>
            </a:r>
            <a:r>
              <a:rPr lang="en-US" sz="1200" b="1" baseline="0" dirty="0" smtClean="0"/>
              <a:t>No</a:t>
            </a:r>
            <a:r>
              <a:rPr lang="en-US" sz="1200" baseline="0" dirty="0" smtClean="0"/>
              <a:t> </a:t>
            </a:r>
            <a:r>
              <a:rPr lang="en-US" sz="1200" b="1" baseline="0" dirty="0" smtClean="0"/>
              <a:t>line</a:t>
            </a:r>
            <a:r>
              <a:rPr lang="en-US" sz="1200" baseline="0" dirty="0" smtClean="0"/>
              <a:t>.</a:t>
            </a:r>
          </a:p>
          <a:p>
            <a:pPr marL="228600" indent="-228600">
              <a:buFont typeface="+mj-lt"/>
              <a:buAutoNum type="arabicPeriod"/>
            </a:pPr>
            <a:r>
              <a:rPr lang="en-US" sz="1200" baseline="0" dirty="0" smtClean="0"/>
              <a:t>Also in the </a:t>
            </a:r>
            <a:r>
              <a:rPr lang="en-US" sz="1200" b="1" baseline="0" dirty="0" smtClean="0"/>
              <a:t>Format</a:t>
            </a:r>
            <a:r>
              <a:rPr lang="en-US" sz="1200" baseline="0" dirty="0" smtClean="0"/>
              <a:t> </a:t>
            </a:r>
            <a:r>
              <a:rPr lang="en-US" sz="1200" b="1" baseline="0" dirty="0" smtClean="0"/>
              <a:t>Shape</a:t>
            </a:r>
            <a:r>
              <a:rPr lang="en-US" sz="1200" baseline="0" dirty="0" smtClean="0"/>
              <a:t> dialog box, in the left pane, click </a:t>
            </a:r>
            <a:r>
              <a:rPr lang="en-US" sz="1200" b="1" baseline="0" dirty="0" smtClean="0"/>
              <a:t>Shadow</a:t>
            </a:r>
            <a:r>
              <a:rPr lang="en-US" sz="1200" b="0" baseline="0" dirty="0" smtClean="0"/>
              <a:t>.</a:t>
            </a:r>
            <a:r>
              <a:rPr lang="en-US" sz="1200" baseline="0" dirty="0" smtClean="0"/>
              <a:t> In the </a:t>
            </a:r>
            <a:r>
              <a:rPr lang="en-US" sz="1200" b="1" baseline="0" dirty="0" smtClean="0"/>
              <a:t>Shadow</a:t>
            </a:r>
            <a:r>
              <a:rPr lang="en-US" sz="1200" baseline="0" dirty="0" smtClean="0"/>
              <a:t> pane, click the button next to </a:t>
            </a:r>
            <a:r>
              <a:rPr lang="en-US" sz="1200" b="1" baseline="0" dirty="0" smtClean="0"/>
              <a:t>Presets</a:t>
            </a:r>
            <a:r>
              <a:rPr lang="en-US" sz="1200" baseline="0" dirty="0" smtClean="0"/>
              <a:t>, under </a:t>
            </a:r>
            <a:r>
              <a:rPr lang="en-US" sz="1200" b="1" baseline="0" dirty="0" smtClean="0"/>
              <a:t>Outer</a:t>
            </a:r>
            <a:r>
              <a:rPr lang="en-US" sz="1200" baseline="0" dirty="0" smtClean="0"/>
              <a:t> click </a:t>
            </a:r>
            <a:r>
              <a:rPr lang="en-US" sz="1200" b="1" baseline="0" dirty="0" smtClean="0"/>
              <a:t>Offset</a:t>
            </a:r>
            <a:r>
              <a:rPr lang="en-US" sz="1200" baseline="0" dirty="0" smtClean="0"/>
              <a:t> </a:t>
            </a:r>
            <a:r>
              <a:rPr lang="en-US" sz="1200" b="1" baseline="0" dirty="0" smtClean="0"/>
              <a:t>Bottom</a:t>
            </a:r>
            <a:r>
              <a:rPr lang="en-US" sz="1200" baseline="0" dirty="0" smtClean="0"/>
              <a:t> (first row, second option from the left), and then do the following:</a:t>
            </a:r>
          </a:p>
          <a:p>
            <a:pPr marL="685800" lvl="1" indent="-228600">
              <a:buFont typeface="Arial" pitchFamily="34" charset="0"/>
              <a:buChar char="•"/>
            </a:pPr>
            <a:r>
              <a:rPr lang="en-US" sz="1200" baseline="0" dirty="0" smtClean="0"/>
              <a:t>In the </a:t>
            </a:r>
            <a:r>
              <a:rPr lang="en-US" sz="1200" b="1" baseline="0" dirty="0" smtClean="0"/>
              <a:t>Transparency</a:t>
            </a:r>
            <a:r>
              <a:rPr lang="en-US" sz="1200" baseline="0" dirty="0" smtClean="0"/>
              <a:t> box, enter </a:t>
            </a:r>
            <a:r>
              <a:rPr lang="en-US" sz="1200" b="1" baseline="0" dirty="0" smtClean="0"/>
              <a:t>68%</a:t>
            </a:r>
            <a:r>
              <a:rPr lang="en-US" sz="1200" b="0" baseline="0" dirty="0" smtClean="0"/>
              <a:t>.</a:t>
            </a:r>
          </a:p>
          <a:p>
            <a:pPr marL="685800" lvl="1" indent="-228600">
              <a:buFont typeface="Arial" pitchFamily="34" charset="0"/>
              <a:buChar char="•"/>
            </a:pPr>
            <a:r>
              <a:rPr lang="en-US" sz="1200" baseline="0" dirty="0" smtClean="0"/>
              <a:t>In the </a:t>
            </a:r>
            <a:r>
              <a:rPr lang="en-US" sz="1200" b="1" baseline="0" dirty="0" smtClean="0"/>
              <a:t>Blur</a:t>
            </a:r>
            <a:r>
              <a:rPr lang="en-US" sz="1200" baseline="0" dirty="0" smtClean="0"/>
              <a:t> box, enter </a:t>
            </a:r>
            <a:r>
              <a:rPr lang="en-US" sz="1200" b="1" baseline="0" dirty="0" smtClean="0"/>
              <a:t>3.5 pt</a:t>
            </a:r>
            <a:r>
              <a:rPr lang="en-US" sz="1200" baseline="0" dirty="0" smtClean="0"/>
              <a:t>.</a:t>
            </a:r>
          </a:p>
          <a:p>
            <a:pPr marL="685800" lvl="1" indent="-228600">
              <a:buFont typeface="Arial" pitchFamily="34" charset="0"/>
              <a:buChar char="•"/>
            </a:pPr>
            <a:r>
              <a:rPr lang="en-US" sz="1200" baseline="0" dirty="0" smtClean="0"/>
              <a:t>In the </a:t>
            </a:r>
            <a:r>
              <a:rPr lang="en-US" sz="1200" b="1" baseline="0" dirty="0" smtClean="0"/>
              <a:t>Distance</a:t>
            </a:r>
            <a:r>
              <a:rPr lang="en-US" sz="1200" baseline="0" dirty="0" smtClean="0"/>
              <a:t> box, enter </a:t>
            </a:r>
            <a:r>
              <a:rPr lang="en-US" sz="1200" b="1" baseline="0" dirty="0" smtClean="0"/>
              <a:t>2.2 pt</a:t>
            </a:r>
            <a:r>
              <a:rPr lang="en-US" sz="1200" baseline="0" dirty="0" smtClean="0"/>
              <a:t>.</a:t>
            </a:r>
          </a:p>
          <a:p>
            <a:pPr marL="228600" indent="-228600">
              <a:buFont typeface="+mj-lt"/>
              <a:buAutoNum type="arabicPeriod"/>
            </a:pPr>
            <a:r>
              <a:rPr lang="en-US" sz="1200" baseline="0" dirty="0" smtClean="0"/>
              <a:t>Also in the </a:t>
            </a:r>
            <a:r>
              <a:rPr lang="en-US" sz="1200" b="1" baseline="0" dirty="0" smtClean="0"/>
              <a:t>Format</a:t>
            </a:r>
            <a:r>
              <a:rPr lang="en-US" sz="1200" baseline="0" dirty="0" smtClean="0"/>
              <a:t> </a:t>
            </a:r>
            <a:r>
              <a:rPr lang="en-US" sz="1200" b="1" baseline="0" dirty="0" smtClean="0"/>
              <a:t>Shape</a:t>
            </a:r>
            <a:r>
              <a:rPr lang="en-US" sz="1200" baseline="0" dirty="0" smtClean="0"/>
              <a:t> dialog box, in the left pane, click </a:t>
            </a:r>
            <a:r>
              <a:rPr lang="en-US" sz="1200" b="1" baseline="0" dirty="0" smtClean="0"/>
              <a:t>3-D Format</a:t>
            </a:r>
            <a:r>
              <a:rPr lang="en-US" sz="1200" b="0" baseline="0" dirty="0" smtClean="0"/>
              <a:t>.</a:t>
            </a:r>
            <a:r>
              <a:rPr lang="en-US" sz="1200" baseline="0" dirty="0" smtClean="0"/>
              <a:t> In the </a:t>
            </a:r>
            <a:r>
              <a:rPr lang="en-US" sz="1200" b="1" baseline="0" dirty="0" smtClean="0"/>
              <a:t>3-D Format </a:t>
            </a:r>
            <a:r>
              <a:rPr lang="en-US" sz="1200" baseline="0" dirty="0" smtClean="0"/>
              <a:t>pane, do the following:</a:t>
            </a:r>
          </a:p>
          <a:p>
            <a:pPr marL="685800" lvl="1" indent="-228600">
              <a:buFont typeface="Arial" pitchFamily="34" charset="0"/>
              <a:buChar char="•"/>
            </a:pPr>
            <a:r>
              <a:rPr lang="en-US" sz="1200" baseline="0" dirty="0" smtClean="0"/>
              <a:t>Under </a:t>
            </a:r>
            <a:r>
              <a:rPr lang="en-US" sz="1200" b="1" baseline="0" dirty="0" smtClean="0"/>
              <a:t>Bevel</a:t>
            </a:r>
            <a:r>
              <a:rPr lang="en-US" sz="1200" baseline="0" dirty="0" smtClean="0"/>
              <a:t>, click the button next to </a:t>
            </a:r>
            <a:r>
              <a:rPr lang="en-US" sz="1200" b="1" baseline="0" dirty="0" smtClean="0"/>
              <a:t>Top</a:t>
            </a:r>
            <a:r>
              <a:rPr lang="en-US" sz="1200" b="0" baseline="0" dirty="0" smtClean="0"/>
              <a:t>, and then under </a:t>
            </a:r>
            <a:r>
              <a:rPr lang="en-US" sz="1200" b="1" baseline="0" dirty="0" smtClean="0"/>
              <a:t>Bevel</a:t>
            </a:r>
            <a:r>
              <a:rPr lang="en-US" sz="1200" b="0" baseline="0" dirty="0" smtClean="0"/>
              <a:t> click </a:t>
            </a:r>
            <a:r>
              <a:rPr lang="en-US" sz="1200" b="1" baseline="0" dirty="0" smtClean="0"/>
              <a:t>Circle</a:t>
            </a:r>
            <a:r>
              <a:rPr lang="en-US" sz="1200" baseline="0" dirty="0" smtClean="0"/>
              <a:t> (first row, first option from the left). Next to </a:t>
            </a:r>
            <a:r>
              <a:rPr lang="en-US" sz="1200" b="1" baseline="0" dirty="0" smtClean="0"/>
              <a:t>Top</a:t>
            </a:r>
            <a:r>
              <a:rPr lang="en-US" sz="1200" baseline="0" dirty="0" smtClean="0"/>
              <a:t>, in the </a:t>
            </a:r>
            <a:r>
              <a:rPr lang="en-US" sz="1200" b="1" baseline="0" dirty="0" smtClean="0"/>
              <a:t>Width</a:t>
            </a:r>
            <a:r>
              <a:rPr lang="en-US" sz="1200" baseline="0" dirty="0" smtClean="0"/>
              <a:t> box, enter </a:t>
            </a:r>
            <a:r>
              <a:rPr lang="en-US" sz="1200" b="1" baseline="0" dirty="0" smtClean="0"/>
              <a:t>4 pt</a:t>
            </a:r>
            <a:r>
              <a:rPr lang="en-US" sz="1200" b="0" baseline="0" dirty="0" smtClean="0"/>
              <a:t>,</a:t>
            </a:r>
            <a:r>
              <a:rPr lang="en-US" sz="1200" b="1" baseline="0" dirty="0" smtClean="0"/>
              <a:t> </a:t>
            </a:r>
            <a:r>
              <a:rPr lang="en-US" sz="1200" baseline="0" dirty="0" smtClean="0"/>
              <a:t>and in the </a:t>
            </a:r>
            <a:r>
              <a:rPr lang="en-US" sz="1200" b="1" baseline="0" dirty="0" smtClean="0"/>
              <a:t>Height</a:t>
            </a:r>
            <a:r>
              <a:rPr lang="en-US" sz="1200" baseline="0" dirty="0" smtClean="0"/>
              <a:t> box, enter </a:t>
            </a:r>
            <a:r>
              <a:rPr lang="en-US" sz="1200" b="1" baseline="0" dirty="0" smtClean="0"/>
              <a:t>4 pt</a:t>
            </a:r>
            <a:r>
              <a:rPr lang="en-US" sz="1200" baseline="0" dirty="0" smtClean="0"/>
              <a:t>.</a:t>
            </a:r>
          </a:p>
          <a:p>
            <a:pPr marL="685800" lvl="1" indent="-228600">
              <a:buFont typeface="Arial" pitchFamily="34" charset="0"/>
              <a:buChar char="•"/>
            </a:pPr>
            <a:r>
              <a:rPr lang="en-US" sz="1200" baseline="0" dirty="0" smtClean="0"/>
              <a:t>Under </a:t>
            </a:r>
            <a:r>
              <a:rPr lang="en-US" sz="1200" b="1" baseline="0" dirty="0" smtClean="0"/>
              <a:t>Surface</a:t>
            </a:r>
            <a:r>
              <a:rPr lang="en-US" sz="1200" baseline="0" dirty="0" smtClean="0"/>
              <a:t>, click the button next to </a:t>
            </a:r>
            <a:r>
              <a:rPr lang="en-US" sz="1200" b="1" baseline="0" dirty="0" smtClean="0"/>
              <a:t>Lighting</a:t>
            </a:r>
            <a:r>
              <a:rPr lang="en-US" sz="1200" baseline="0" dirty="0" smtClean="0"/>
              <a:t>, and then under </a:t>
            </a:r>
            <a:r>
              <a:rPr lang="en-US" sz="1200" b="1" baseline="0" dirty="0" smtClean="0"/>
              <a:t>Neutral</a:t>
            </a:r>
            <a:r>
              <a:rPr lang="en-US" sz="1200" baseline="0" dirty="0" smtClean="0"/>
              <a:t> click </a:t>
            </a:r>
            <a:r>
              <a:rPr lang="en-US" sz="1200" b="1" baseline="0" dirty="0" smtClean="0"/>
              <a:t>Balance</a:t>
            </a:r>
            <a:r>
              <a:rPr lang="en-US" sz="1200" baseline="0" dirty="0" smtClean="0"/>
              <a:t> (first row, second option from the left). </a:t>
            </a:r>
            <a:r>
              <a:rPr lang="en-US" sz="1200" i="0" baseline="0" dirty="0" smtClean="0"/>
              <a:t>In the </a:t>
            </a:r>
            <a:r>
              <a:rPr lang="en-US" sz="1200" b="1" i="0" baseline="0" dirty="0" smtClean="0"/>
              <a:t>Angle</a:t>
            </a:r>
            <a:r>
              <a:rPr lang="en-US" sz="1200" i="0" baseline="0" dirty="0" smtClean="0"/>
              <a:t> box, enter </a:t>
            </a:r>
            <a:r>
              <a:rPr lang="en-US" sz="1200" b="1" i="0" baseline="0" dirty="0" smtClean="0"/>
              <a:t>145</a:t>
            </a:r>
            <a:r>
              <a:rPr lang="en-US" sz="1200" b="1" kern="1200" dirty="0" smtClean="0">
                <a:solidFill>
                  <a:schemeClr val="tx1"/>
                </a:solidFill>
                <a:latin typeface="+mn-lt"/>
                <a:ea typeface="+mn-ea"/>
                <a:cs typeface="+mn-cs"/>
              </a:rPr>
              <a:t>°</a:t>
            </a:r>
            <a:r>
              <a:rPr lang="en-US" sz="1200" i="0" baseline="0" dirty="0" smtClean="0"/>
              <a:t>. </a:t>
            </a:r>
            <a:endParaRPr lang="en-US" sz="1200" b="0" i="1" baseline="0" dirty="0" smtClean="0"/>
          </a:p>
          <a:p>
            <a:pPr marL="228600" indent="-228600">
              <a:buFont typeface="+mj-lt"/>
              <a:buAutoNum type="arabicPeriod"/>
            </a:pPr>
            <a:r>
              <a:rPr lang="en-US" sz="1200" b="0" baseline="0" dirty="0" smtClean="0"/>
              <a:t>On the slide, drag the rounded rectangle until the bottom edge touches the top edge of the long, thin rectangle and it is centered on the 3.50 left vertical drawing guide.</a:t>
            </a:r>
          </a:p>
          <a:p>
            <a:pPr marL="228600" indent="-228600">
              <a:buFont typeface="+mj-lt"/>
              <a:buAutoNum type="arabicPeriod"/>
            </a:pPr>
            <a:endParaRPr lang="en-US" sz="1200" b="1" baseline="0" dirty="0" smtClean="0"/>
          </a:p>
          <a:p>
            <a:pPr marL="228600" indent="-228600">
              <a:buFont typeface="+mj-lt"/>
              <a:buAutoNum type="arabicPeriod"/>
            </a:pPr>
            <a:endParaRPr lang="en-US" sz="1200" dirty="0" smtClean="0"/>
          </a:p>
          <a:p>
            <a:pPr marL="228600" indent="-228600">
              <a:buFont typeface="+mj-lt"/>
              <a:buNone/>
            </a:pPr>
            <a:r>
              <a:rPr lang="en-US" sz="1200" dirty="0" smtClean="0"/>
              <a:t>To reproduce the first text box on this slide, do the following:</a:t>
            </a:r>
          </a:p>
          <a:p>
            <a:pPr marL="228600" indent="-228600">
              <a:buFont typeface="+mj-lt"/>
              <a:buAutoNum type="arabicPeriod"/>
            </a:pPr>
            <a:r>
              <a:rPr lang="en-US" sz="1200" dirty="0" smtClean="0"/>
              <a:t>On</a:t>
            </a:r>
            <a:r>
              <a:rPr lang="en-US" sz="1200" baseline="0" dirty="0" smtClean="0"/>
              <a:t> the </a:t>
            </a:r>
            <a:r>
              <a:rPr lang="en-US" sz="1200" b="1" baseline="0" dirty="0" smtClean="0"/>
              <a:t>Insert</a:t>
            </a:r>
            <a:r>
              <a:rPr lang="en-US" sz="1200" baseline="0" dirty="0" smtClean="0"/>
              <a:t> tab, in the </a:t>
            </a:r>
            <a:r>
              <a:rPr lang="en-US" sz="1200" b="1" baseline="0" dirty="0" smtClean="0"/>
              <a:t>Text</a:t>
            </a:r>
            <a:r>
              <a:rPr lang="en-US" sz="1200" baseline="0" dirty="0" smtClean="0"/>
              <a:t> group, click </a:t>
            </a:r>
            <a:r>
              <a:rPr lang="en-US" sz="1200" b="1" baseline="0" dirty="0" smtClean="0"/>
              <a:t>Text</a:t>
            </a:r>
            <a:r>
              <a:rPr lang="en-US" sz="1200" baseline="0" dirty="0" smtClean="0"/>
              <a:t> </a:t>
            </a:r>
            <a:r>
              <a:rPr lang="en-US" sz="1200" b="1" baseline="0" dirty="0" smtClean="0"/>
              <a:t>Box</a:t>
            </a:r>
            <a:r>
              <a:rPr lang="en-US" sz="1200" baseline="0" dirty="0" smtClean="0"/>
              <a:t>. On the slide, drag to draw a text box. </a:t>
            </a:r>
          </a:p>
          <a:p>
            <a:pPr marL="228600" indent="-228600">
              <a:buFont typeface="+mj-lt"/>
              <a:buAutoNum type="arabicPeriod"/>
            </a:pPr>
            <a:r>
              <a:rPr lang="en-US" sz="1200" baseline="0" dirty="0" smtClean="0"/>
              <a:t>Enter </a:t>
            </a:r>
            <a:r>
              <a:rPr lang="en-US" sz="1200" b="1" baseline="0" dirty="0" smtClean="0"/>
              <a:t>TAB ONE</a:t>
            </a:r>
            <a:r>
              <a:rPr lang="en-US" sz="1200" b="0" baseline="0" dirty="0" smtClean="0"/>
              <a:t>,</a:t>
            </a:r>
            <a:r>
              <a:rPr lang="en-US" sz="1200" b="1" baseline="0" dirty="0" smtClean="0"/>
              <a:t> </a:t>
            </a:r>
            <a:r>
              <a:rPr lang="en-US" sz="1200" baseline="0" dirty="0" smtClean="0"/>
              <a:t>and then select the text. On the </a:t>
            </a:r>
            <a:r>
              <a:rPr lang="en-US" sz="1200" b="1" baseline="0" dirty="0" smtClean="0"/>
              <a:t>Home</a:t>
            </a:r>
            <a:r>
              <a:rPr lang="en-US" sz="1200" baseline="0" dirty="0" smtClean="0"/>
              <a:t> tab, in the </a:t>
            </a:r>
            <a:r>
              <a:rPr lang="en-US" sz="1200" b="1" baseline="0" dirty="0" smtClean="0"/>
              <a:t>Font</a:t>
            </a:r>
            <a:r>
              <a:rPr lang="en-US" sz="1200" baseline="0" dirty="0" smtClean="0"/>
              <a:t> group, do the following:</a:t>
            </a:r>
          </a:p>
          <a:p>
            <a:pPr marL="685800" lvl="1" indent="-228600">
              <a:buFont typeface="Arial" pitchFamily="34" charset="0"/>
              <a:buChar char="•"/>
            </a:pPr>
            <a:r>
              <a:rPr lang="en-US" sz="1200" baseline="0" dirty="0" smtClean="0"/>
              <a:t>In the </a:t>
            </a:r>
            <a:r>
              <a:rPr lang="en-US" sz="1200" b="1" baseline="0" dirty="0" smtClean="0"/>
              <a:t>Font</a:t>
            </a:r>
            <a:r>
              <a:rPr lang="en-US" sz="1200" baseline="0" dirty="0" smtClean="0"/>
              <a:t> list, select </a:t>
            </a:r>
            <a:r>
              <a:rPr lang="en-US" sz="1200" b="1" baseline="0" dirty="0" smtClean="0"/>
              <a:t>TW Cen MT Condensed</a:t>
            </a:r>
            <a:r>
              <a:rPr lang="en-US" sz="1200" b="0" baseline="0" dirty="0" smtClean="0"/>
              <a:t>.</a:t>
            </a:r>
            <a:r>
              <a:rPr lang="en-US" sz="1200" baseline="0" dirty="0" smtClean="0"/>
              <a:t> </a:t>
            </a:r>
          </a:p>
          <a:p>
            <a:pPr marL="685800" lvl="1" indent="-228600">
              <a:buFont typeface="Arial" pitchFamily="34" charset="0"/>
              <a:buChar char="•"/>
            </a:pPr>
            <a:r>
              <a:rPr lang="en-US" sz="1200" baseline="0" dirty="0" smtClean="0"/>
              <a:t>In the </a:t>
            </a:r>
            <a:r>
              <a:rPr lang="en-US" sz="1200" b="1" baseline="0" dirty="0" smtClean="0"/>
              <a:t>Font</a:t>
            </a:r>
            <a:r>
              <a:rPr lang="en-US" sz="1200" baseline="0" dirty="0" smtClean="0"/>
              <a:t> </a:t>
            </a:r>
            <a:r>
              <a:rPr lang="en-US" sz="1200" b="1" baseline="0" dirty="0" smtClean="0"/>
              <a:t>Size</a:t>
            </a:r>
            <a:r>
              <a:rPr lang="en-US" sz="1200" baseline="0" dirty="0" smtClean="0"/>
              <a:t> box, enter </a:t>
            </a:r>
            <a:r>
              <a:rPr lang="en-US" sz="1200" b="1" baseline="0" dirty="0" smtClean="0"/>
              <a:t>22 pt</a:t>
            </a:r>
            <a:r>
              <a:rPr lang="en-US" sz="1200" baseline="0" dirty="0" smtClean="0"/>
              <a:t>. </a:t>
            </a:r>
          </a:p>
          <a:p>
            <a:pPr marL="228600" indent="-228600">
              <a:buFont typeface="+mj-lt"/>
              <a:buAutoNum type="arabicPeriod"/>
            </a:pPr>
            <a:r>
              <a:rPr lang="en-US" sz="1200" baseline="0" dirty="0" smtClean="0"/>
              <a:t>On the </a:t>
            </a:r>
            <a:r>
              <a:rPr lang="en-US" sz="1200" b="1" baseline="0" dirty="0" smtClean="0"/>
              <a:t>Home</a:t>
            </a:r>
            <a:r>
              <a:rPr lang="en-US" sz="1200" baseline="0" dirty="0" smtClean="0"/>
              <a:t> tab, in the </a:t>
            </a:r>
            <a:r>
              <a:rPr lang="en-US" sz="1200" b="1" baseline="0" dirty="0" smtClean="0"/>
              <a:t>Paragraph</a:t>
            </a:r>
            <a:r>
              <a:rPr lang="en-US" sz="1200" baseline="0" dirty="0" smtClean="0"/>
              <a:t> group, click </a:t>
            </a:r>
            <a:r>
              <a:rPr lang="en-US" sz="1200" b="1" baseline="0" dirty="0" smtClean="0"/>
              <a:t>Center</a:t>
            </a:r>
            <a:r>
              <a:rPr lang="en-US" sz="1200" baseline="0" dirty="0" smtClean="0"/>
              <a:t> to center the text in the text box.</a:t>
            </a:r>
          </a:p>
          <a:p>
            <a:pPr marL="228600" indent="-228600">
              <a:buFont typeface="+mj-lt"/>
              <a:buAutoNum type="arabicPeriod"/>
            </a:pPr>
            <a:r>
              <a:rPr lang="en-US" sz="1200" baseline="0" dirty="0" smtClean="0"/>
              <a:t>On the slide, drag the text box onto the rounded rectangle until the bottom edge of the text is 0.5” above the 0.00 horizontal drawing guide and it is centered on the </a:t>
            </a:r>
            <a:r>
              <a:rPr lang="en-US" sz="1200" b="0" baseline="0" dirty="0" smtClean="0"/>
              <a:t>3.50 left vertical drawing guide.</a:t>
            </a:r>
            <a:endParaRPr lang="en-US" sz="1200" baseline="0" dirty="0" smtClean="0"/>
          </a:p>
          <a:p>
            <a:pPr marL="228600" indent="-228600">
              <a:buFont typeface="+mj-lt"/>
              <a:buAutoNum type="arabicPeriod"/>
            </a:pPr>
            <a:endParaRPr lang="en-US" sz="1200" baseline="0" dirty="0" smtClean="0"/>
          </a:p>
          <a:p>
            <a:pPr marL="228600" indent="-228600">
              <a:buFont typeface="+mj-lt"/>
              <a:buAutoNum type="arabicPeriod"/>
            </a:pPr>
            <a:endParaRPr lang="en-US" sz="1200" baseline="0" dirty="0" smtClean="0"/>
          </a:p>
          <a:p>
            <a:pPr marL="228600" indent="-228600">
              <a:buFont typeface="+mj-lt"/>
              <a:buNone/>
            </a:pPr>
            <a:r>
              <a:rPr lang="en-US" sz="1200" baseline="0" dirty="0" smtClean="0"/>
              <a:t>To reproduce the other text boxes on this slide, do the following:</a:t>
            </a:r>
          </a:p>
          <a:p>
            <a:pPr marL="228600" indent="-228600">
              <a:buFont typeface="+mj-lt"/>
              <a:buAutoNum type="arabicPeriod"/>
            </a:pPr>
            <a:r>
              <a:rPr lang="en-US" sz="1200" baseline="0" dirty="0" smtClean="0"/>
              <a:t>On the slide, select the first text box. On the </a:t>
            </a:r>
            <a:r>
              <a:rPr lang="en-US" sz="1200" b="1" baseline="0" dirty="0" smtClean="0"/>
              <a:t>Home</a:t>
            </a:r>
            <a:r>
              <a:rPr lang="en-US" sz="1200" baseline="0" dirty="0" smtClean="0"/>
              <a:t> tab, in the </a:t>
            </a:r>
            <a:r>
              <a:rPr lang="en-US" sz="1200" b="1" baseline="0" dirty="0" smtClean="0"/>
              <a:t>Clipboard</a:t>
            </a:r>
            <a:r>
              <a:rPr lang="en-US" sz="1200" baseline="0" dirty="0" smtClean="0"/>
              <a:t> group, click the arrow under </a:t>
            </a:r>
            <a:r>
              <a:rPr lang="en-US" sz="1200" b="1" baseline="0" dirty="0" smtClean="0"/>
              <a:t>Copy</a:t>
            </a:r>
            <a:r>
              <a:rPr lang="en-US" sz="1200" b="0" baseline="0" dirty="0" smtClean="0"/>
              <a:t>,</a:t>
            </a:r>
            <a:r>
              <a:rPr lang="en-US" sz="1200" baseline="0" dirty="0" smtClean="0"/>
              <a:t> and then click </a:t>
            </a:r>
            <a:r>
              <a:rPr lang="en-US" sz="1200" b="1" baseline="0" dirty="0" smtClean="0"/>
              <a:t>Duplicate</a:t>
            </a:r>
            <a:r>
              <a:rPr lang="en-US" sz="1200" baseline="0" dirty="0" smtClean="0"/>
              <a:t>. Repeat this process three more times for a total of five text boxes.</a:t>
            </a:r>
          </a:p>
          <a:p>
            <a:pPr marL="228600" indent="-228600">
              <a:buFont typeface="+mj-lt"/>
              <a:buAutoNum type="arabicPeriod"/>
            </a:pPr>
            <a:r>
              <a:rPr lang="en-US" sz="1200" baseline="0" dirty="0" smtClean="0"/>
              <a:t>Click in one of the duplicate text boxes, delete </a:t>
            </a:r>
            <a:r>
              <a:rPr lang="en-US" sz="1200" b="1" baseline="0" dirty="0" smtClean="0"/>
              <a:t>TAB ONE</a:t>
            </a:r>
            <a:r>
              <a:rPr lang="en-US" sz="1200" baseline="0" dirty="0" smtClean="0"/>
              <a:t>, and then enter </a:t>
            </a:r>
            <a:r>
              <a:rPr lang="en-US" sz="1200" b="1" baseline="0" dirty="0" smtClean="0"/>
              <a:t>TAB TWO</a:t>
            </a:r>
            <a:r>
              <a:rPr lang="en-US" sz="1200" baseline="0" dirty="0" smtClean="0"/>
              <a:t>. </a:t>
            </a:r>
          </a:p>
          <a:p>
            <a:pPr marL="228600" indent="-228600">
              <a:buFont typeface="+mj-lt"/>
              <a:buAutoNum type="arabicPeriod"/>
            </a:pPr>
            <a:r>
              <a:rPr lang="en-US" sz="1200" baseline="0" dirty="0" smtClean="0"/>
              <a:t>Drag the second text box until the bottom edge of the text is 0.5” above the 0.00 horizontal drawing guide and it is centered on the 1.75 left vertical drawing guide.</a:t>
            </a:r>
          </a:p>
          <a:p>
            <a:pPr marL="228600" indent="-228600">
              <a:buFont typeface="+mj-lt"/>
              <a:buAutoNum type="arabicPeriod"/>
            </a:pPr>
            <a:r>
              <a:rPr lang="en-US" sz="1200" baseline="0" dirty="0" smtClean="0"/>
              <a:t>Click in another duplicate text box, delete </a:t>
            </a:r>
            <a:r>
              <a:rPr lang="en-US" sz="1200" b="1" baseline="0" dirty="0" smtClean="0"/>
              <a:t>TAB ONE</a:t>
            </a:r>
            <a:r>
              <a:rPr lang="en-US" sz="1200" baseline="0" dirty="0" smtClean="0"/>
              <a:t>, and then enter </a:t>
            </a:r>
            <a:r>
              <a:rPr lang="en-US" sz="1200" b="1" baseline="0" dirty="0" smtClean="0"/>
              <a:t>TAB THREE</a:t>
            </a:r>
            <a:r>
              <a:rPr lang="en-US" sz="1200" b="0" baseline="0" dirty="0" smtClean="0"/>
              <a:t>.</a:t>
            </a:r>
            <a:endParaRPr lang="en-US" sz="1200" baseline="0" dirty="0" smtClean="0"/>
          </a:p>
          <a:p>
            <a:pPr marL="228600" indent="-228600">
              <a:buFont typeface="+mj-lt"/>
              <a:buAutoNum type="arabicPeriod"/>
            </a:pPr>
            <a:r>
              <a:rPr lang="en-US" sz="1200" baseline="0" dirty="0" smtClean="0"/>
              <a:t>Drag the third text box until the bottom edge of the text is 0.5” above the 0.00 horizontal drawing guide and it is centered on the 0.00 vertical drawing guide. </a:t>
            </a:r>
          </a:p>
          <a:p>
            <a:pPr marL="228600" indent="-228600">
              <a:buFont typeface="+mj-lt"/>
              <a:buAutoNum type="arabicPeriod"/>
            </a:pPr>
            <a:r>
              <a:rPr lang="en-US" sz="1200" baseline="0" dirty="0" smtClean="0"/>
              <a:t>Click in another duplicate text box, delete </a:t>
            </a:r>
            <a:r>
              <a:rPr lang="en-US" sz="1200" b="1" baseline="0" dirty="0" smtClean="0"/>
              <a:t>TAB ONE</a:t>
            </a:r>
            <a:r>
              <a:rPr lang="en-US" sz="1200" baseline="0" dirty="0" smtClean="0"/>
              <a:t>, and then enter </a:t>
            </a:r>
            <a:r>
              <a:rPr lang="en-US" sz="1200" b="1" baseline="0" dirty="0" smtClean="0"/>
              <a:t>TAB FOUR</a:t>
            </a:r>
            <a:r>
              <a:rPr lang="en-US" sz="1200" b="0" baseline="0" dirty="0" smtClean="0"/>
              <a:t>.</a:t>
            </a:r>
            <a:endParaRPr lang="en-US" sz="1200" baseline="0" dirty="0" smtClean="0"/>
          </a:p>
          <a:p>
            <a:pPr marL="228600" indent="-228600">
              <a:buFont typeface="+mj-lt"/>
              <a:buAutoNum type="arabicPeriod"/>
            </a:pPr>
            <a:r>
              <a:rPr lang="en-US" sz="1200" baseline="0" dirty="0" smtClean="0"/>
              <a:t>Drag the fourth text box until the bottom edge of the text is 0.5” above the 0.00 horizontal drawing guide and it is centered on the 1.75 right vertical drawing guide.</a:t>
            </a:r>
          </a:p>
          <a:p>
            <a:pPr marL="228600" indent="-228600">
              <a:buFont typeface="+mj-lt"/>
              <a:buAutoNum type="arabicPeriod"/>
            </a:pPr>
            <a:r>
              <a:rPr lang="en-US" sz="1200" baseline="0" dirty="0" smtClean="0"/>
              <a:t>Click in the last duplicate text box, delete </a:t>
            </a:r>
            <a:r>
              <a:rPr lang="en-US" sz="1200" b="1" baseline="0" dirty="0" smtClean="0"/>
              <a:t>TAB ONE</a:t>
            </a:r>
            <a:r>
              <a:rPr lang="en-US" sz="1200" baseline="0" dirty="0" smtClean="0"/>
              <a:t>, and then enter </a:t>
            </a:r>
            <a:r>
              <a:rPr lang="en-US" sz="1200" b="1" baseline="0" dirty="0" smtClean="0"/>
              <a:t>TAB FIVE</a:t>
            </a:r>
            <a:r>
              <a:rPr lang="en-US" sz="1200" b="0" baseline="0" dirty="0" smtClean="0"/>
              <a:t>.</a:t>
            </a:r>
            <a:endParaRPr lang="en-US" sz="1200" baseline="0" dirty="0" smtClean="0"/>
          </a:p>
          <a:p>
            <a:pPr marL="228600" indent="-228600">
              <a:buFont typeface="+mj-lt"/>
              <a:buAutoNum type="arabicPeriod"/>
            </a:pPr>
            <a:r>
              <a:rPr lang="en-US" sz="1200" baseline="0" dirty="0" smtClean="0"/>
              <a:t>Drag the fifth text box until the bottom edge of the text is 0.5” above the 0.00 horizontal drawing guide and it is centered on the 3.50 right vertical drawing guide.</a:t>
            </a:r>
          </a:p>
          <a:p>
            <a:pPr marL="228600" indent="-228600">
              <a:buFont typeface="+mj-lt"/>
              <a:buAutoNum type="arabicPeriod"/>
            </a:pPr>
            <a:r>
              <a:rPr lang="en-US" sz="1200" baseline="0" dirty="0" smtClean="0"/>
              <a:t>Select the text in the first text box. On the </a:t>
            </a:r>
            <a:r>
              <a:rPr lang="en-US" sz="1200" b="1" baseline="0" dirty="0" smtClean="0"/>
              <a:t>Home</a:t>
            </a:r>
            <a:r>
              <a:rPr lang="en-US" sz="1200" baseline="0" dirty="0" smtClean="0"/>
              <a:t> tab, in the </a:t>
            </a:r>
            <a:r>
              <a:rPr lang="en-US" sz="1200" b="1" baseline="0" dirty="0" smtClean="0"/>
              <a:t>Font</a:t>
            </a:r>
            <a:r>
              <a:rPr lang="en-US" sz="1200" baseline="0" dirty="0" smtClean="0"/>
              <a:t> group, click the arrow next to </a:t>
            </a:r>
            <a:r>
              <a:rPr lang="en-US" sz="1200" b="1" baseline="0" dirty="0" smtClean="0"/>
              <a:t>Font Color</a:t>
            </a:r>
            <a:r>
              <a:rPr lang="en-US" sz="1200" baseline="0" dirty="0" smtClean="0"/>
              <a:t>, and then under </a:t>
            </a:r>
            <a:r>
              <a:rPr lang="en-US" sz="1200" b="1" baseline="0" dirty="0" smtClean="0"/>
              <a:t>Theme</a:t>
            </a:r>
            <a:r>
              <a:rPr lang="en-US" sz="1200" baseline="0" dirty="0" smtClean="0"/>
              <a:t> </a:t>
            </a:r>
            <a:r>
              <a:rPr lang="en-US" sz="1200" b="1" baseline="0" dirty="0" smtClean="0"/>
              <a:t>Colors</a:t>
            </a:r>
            <a:r>
              <a:rPr lang="en-US" sz="1200" baseline="0" dirty="0" smtClean="0"/>
              <a:t> click </a:t>
            </a:r>
            <a:r>
              <a:rPr lang="en-US" sz="1200" b="1" baseline="0" dirty="0" smtClean="0"/>
              <a:t>White, Background 1 </a:t>
            </a:r>
            <a:r>
              <a:rPr lang="en-US" sz="1200" b="0" baseline="0" dirty="0" smtClean="0"/>
              <a:t>(first row, first option from the left). Repeat this process for each of the other text boxes. </a:t>
            </a:r>
            <a:endParaRPr lang="en-US" sz="1200" baseline="0" dirty="0" smtClean="0"/>
          </a:p>
          <a:p>
            <a:endParaRPr lang="en-US" sz="1200" baseline="0" dirty="0" smtClean="0"/>
          </a:p>
          <a:p>
            <a:endParaRPr lang="en-US" sz="1200" baseline="0" dirty="0" smtClean="0"/>
          </a:p>
          <a:p>
            <a:r>
              <a:rPr lang="en-US" sz="1200" baseline="0" dirty="0" smtClean="0"/>
              <a:t>To reproduce the animation effects on this slide, do the following:</a:t>
            </a:r>
          </a:p>
          <a:p>
            <a:pPr marL="228600" indent="-228600">
              <a:buFont typeface="+mj-lt"/>
              <a:buAutoNum type="arabicPeriod"/>
            </a:pPr>
            <a:r>
              <a:rPr lang="en-US" sz="1200" baseline="0" dirty="0" smtClean="0"/>
              <a:t>On the </a:t>
            </a:r>
            <a:r>
              <a:rPr lang="en-US" sz="1200" b="1" baseline="0" dirty="0" smtClean="0"/>
              <a:t>Animations</a:t>
            </a:r>
            <a:r>
              <a:rPr lang="en-US" sz="1200" baseline="0" dirty="0" smtClean="0"/>
              <a:t> tab, in the </a:t>
            </a:r>
            <a:r>
              <a:rPr lang="en-US" sz="1200" b="1" baseline="0" dirty="0" smtClean="0"/>
              <a:t>Advanced Animations</a:t>
            </a:r>
            <a:r>
              <a:rPr lang="en-US" sz="1200" baseline="0" dirty="0" smtClean="0"/>
              <a:t> group, click </a:t>
            </a:r>
            <a:r>
              <a:rPr lang="en-US" sz="1200" b="1" baseline="0" dirty="0" smtClean="0"/>
              <a:t>Animation Pane</a:t>
            </a:r>
            <a:r>
              <a:rPr lang="en-US" sz="1200" baseline="0" dirty="0" smtClean="0"/>
              <a:t>. </a:t>
            </a:r>
          </a:p>
          <a:p>
            <a:pPr marL="228600" indent="-228600">
              <a:buFont typeface="+mj-lt"/>
              <a:buAutoNum type="arabicPeriod"/>
            </a:pPr>
            <a:r>
              <a:rPr lang="en-US" sz="1200" baseline="0" dirty="0" smtClean="0"/>
              <a:t>On the </a:t>
            </a:r>
            <a:r>
              <a:rPr lang="en-US" sz="1200" b="1" baseline="0" dirty="0" smtClean="0"/>
              <a:t>Home</a:t>
            </a:r>
            <a:r>
              <a:rPr lang="en-US" sz="1200" baseline="0" dirty="0" smtClean="0"/>
              <a:t> tab, in the </a:t>
            </a:r>
            <a:r>
              <a:rPr lang="en-US" sz="1200" b="1" baseline="0" dirty="0" smtClean="0"/>
              <a:t>Editing</a:t>
            </a:r>
            <a:r>
              <a:rPr lang="en-US" sz="1200" baseline="0" dirty="0" smtClean="0"/>
              <a:t> group, click </a:t>
            </a:r>
            <a:r>
              <a:rPr lang="en-US" sz="1200" b="1" baseline="0" dirty="0" smtClean="0"/>
              <a:t>Select</a:t>
            </a:r>
            <a:r>
              <a:rPr lang="en-US" sz="1200" baseline="0" dirty="0" smtClean="0"/>
              <a:t>, and then click </a:t>
            </a:r>
            <a:r>
              <a:rPr lang="en-US" sz="1200" b="1" baseline="0" dirty="0" smtClean="0"/>
              <a:t>Selection Pane</a:t>
            </a:r>
            <a:r>
              <a:rPr lang="en-US" sz="1200" baseline="0" dirty="0" smtClean="0"/>
              <a:t>.</a:t>
            </a:r>
          </a:p>
          <a:p>
            <a:pPr marL="228600" indent="-228600">
              <a:buFont typeface="+mj-lt"/>
              <a:buAutoNum type="arabicPeriod"/>
            </a:pPr>
            <a:r>
              <a:rPr lang="en-US" sz="1200" i="0" baseline="0" dirty="0" smtClean="0"/>
              <a:t>In the </a:t>
            </a:r>
            <a:r>
              <a:rPr lang="en-US" sz="1200" b="1" i="0" baseline="0" dirty="0" smtClean="0"/>
              <a:t>Selection and Visibility </a:t>
            </a:r>
            <a:r>
              <a:rPr lang="en-US" sz="1200" b="0" i="0" baseline="0" dirty="0" smtClean="0"/>
              <a:t>task </a:t>
            </a:r>
            <a:r>
              <a:rPr lang="en-US" sz="1200" i="0" baseline="0" dirty="0" smtClean="0"/>
              <a:t>pane, s</a:t>
            </a:r>
            <a:r>
              <a:rPr lang="en-US" sz="1200" baseline="0" dirty="0" smtClean="0"/>
              <a:t>elect the rounded rectangle (“Round Same Side Corner Rectangle” object). In the </a:t>
            </a:r>
            <a:r>
              <a:rPr lang="en-US" sz="1200" b="1" baseline="0" dirty="0" smtClean="0"/>
              <a:t>Animation</a:t>
            </a:r>
            <a:r>
              <a:rPr lang="en-US" sz="1200" b="0" baseline="0" dirty="0" smtClean="0"/>
              <a:t> group</a:t>
            </a:r>
            <a:r>
              <a:rPr lang="en-US" sz="1200" baseline="0" dirty="0" smtClean="0"/>
              <a:t>, click the </a:t>
            </a:r>
            <a:r>
              <a:rPr lang="en-US" sz="1200" b="1" baseline="0" dirty="0" smtClean="0"/>
              <a:t>More</a:t>
            </a:r>
            <a:r>
              <a:rPr lang="en-US" sz="1200" baseline="0" dirty="0" smtClean="0"/>
              <a:t> arrow to expand the effects gallery, then under </a:t>
            </a:r>
            <a:r>
              <a:rPr lang="en-US" sz="1200" b="1" baseline="0" dirty="0" smtClean="0"/>
              <a:t>Motion</a:t>
            </a:r>
            <a:r>
              <a:rPr lang="en-US" sz="1200" baseline="0" dirty="0" smtClean="0"/>
              <a:t> </a:t>
            </a:r>
            <a:r>
              <a:rPr lang="en-US" sz="1200" b="1" baseline="0" dirty="0" smtClean="0"/>
              <a:t>Paths</a:t>
            </a:r>
            <a:r>
              <a:rPr lang="en-US" sz="1200" b="0" baseline="0" dirty="0" smtClean="0"/>
              <a:t>,</a:t>
            </a:r>
            <a:r>
              <a:rPr lang="en-US" sz="1200" baseline="0" dirty="0" smtClean="0"/>
              <a:t> click </a:t>
            </a:r>
            <a:r>
              <a:rPr lang="en-US" sz="1200" b="1" baseline="0" dirty="0" smtClean="0"/>
              <a:t>Lines</a:t>
            </a:r>
            <a:r>
              <a:rPr lang="en-US" sz="1200" baseline="0" dirty="0" smtClean="0"/>
              <a:t>. </a:t>
            </a:r>
          </a:p>
          <a:p>
            <a:pPr marL="228600" indent="-228600">
              <a:buFont typeface="+mj-lt"/>
              <a:buAutoNum type="arabicPeriod"/>
            </a:pPr>
            <a:r>
              <a:rPr lang="en-US" sz="1200" baseline="0" dirty="0" smtClean="0"/>
              <a:t>In the </a:t>
            </a:r>
            <a:r>
              <a:rPr lang="en-US" sz="1200" b="1" baseline="0" dirty="0" smtClean="0"/>
              <a:t>Animation</a:t>
            </a:r>
            <a:r>
              <a:rPr lang="en-US" sz="1200" baseline="0" dirty="0" smtClean="0"/>
              <a:t> group, click </a:t>
            </a:r>
            <a:r>
              <a:rPr lang="en-US" sz="1200" b="1" baseline="0" dirty="0" smtClean="0"/>
              <a:t>Effect Options </a:t>
            </a:r>
            <a:r>
              <a:rPr lang="en-US" sz="1200" baseline="0" dirty="0" smtClean="0"/>
              <a:t>and under </a:t>
            </a:r>
            <a:r>
              <a:rPr lang="en-US" sz="1200" b="1" baseline="0" dirty="0" smtClean="0"/>
              <a:t>Direction</a:t>
            </a:r>
            <a:r>
              <a:rPr lang="en-US" sz="1200" baseline="0" dirty="0" smtClean="0"/>
              <a:t>, click </a:t>
            </a:r>
            <a:r>
              <a:rPr lang="en-US" sz="1200" b="1" baseline="0" dirty="0" smtClean="0"/>
              <a:t>Right</a:t>
            </a:r>
            <a:r>
              <a:rPr lang="en-US" sz="1200" baseline="0" dirty="0" smtClean="0"/>
              <a:t>.</a:t>
            </a:r>
          </a:p>
          <a:p>
            <a:pPr marL="228600" indent="-228600">
              <a:buFont typeface="+mj-lt"/>
              <a:buAutoNum type="arabicPeriod"/>
            </a:pPr>
            <a:r>
              <a:rPr lang="en-US" sz="1200" baseline="0" dirty="0" smtClean="0"/>
              <a:t>On the slide, point to the endpoint (red arrow) of the selected motion path until the cursor becomes a two-headed arrow. Press and hold SHIFT, and then drag the endpoint to the 1.75 left vertical drawing guide. </a:t>
            </a:r>
          </a:p>
          <a:p>
            <a:pPr marL="228600" indent="-228600">
              <a:buFont typeface="+mj-lt"/>
              <a:buAutoNum type="arabicPeriod"/>
            </a:pPr>
            <a:r>
              <a:rPr lang="en-US" sz="1200" i="0" baseline="0" dirty="0" smtClean="0"/>
              <a:t>In the </a:t>
            </a:r>
            <a:r>
              <a:rPr lang="en-US" sz="1200" b="1" i="0" baseline="0" dirty="0" smtClean="0"/>
              <a:t>Selection and Visibility </a:t>
            </a:r>
            <a:r>
              <a:rPr lang="en-US" sz="1200" b="0" i="0" baseline="0" dirty="0" smtClean="0"/>
              <a:t>task</a:t>
            </a:r>
            <a:r>
              <a:rPr lang="en-US" sz="1200" b="1" i="0" baseline="0" dirty="0" smtClean="0"/>
              <a:t> </a:t>
            </a:r>
            <a:r>
              <a:rPr lang="en-US" sz="1200" i="0" baseline="0" dirty="0" smtClean="0"/>
              <a:t>pane, s</a:t>
            </a:r>
            <a:r>
              <a:rPr lang="en-US" sz="1200" baseline="0" dirty="0" smtClean="0"/>
              <a:t>elect the rounded rectangle again. In the </a:t>
            </a:r>
            <a:r>
              <a:rPr lang="en-US" sz="1200" b="1" baseline="0" dirty="0" smtClean="0"/>
              <a:t>Advanced Animation</a:t>
            </a:r>
            <a:r>
              <a:rPr lang="en-US" sz="1200" baseline="0" dirty="0" smtClean="0"/>
              <a:t> group, click </a:t>
            </a:r>
            <a:r>
              <a:rPr lang="en-US" sz="1200" b="1" baseline="0" dirty="0" smtClean="0"/>
              <a:t>Add Animation</a:t>
            </a:r>
            <a:r>
              <a:rPr lang="en-US" sz="1200" baseline="0" dirty="0" smtClean="0"/>
              <a:t>, and under </a:t>
            </a:r>
            <a:r>
              <a:rPr lang="en-US" sz="1200" b="1" baseline="0" dirty="0" smtClean="0"/>
              <a:t>Motion</a:t>
            </a:r>
            <a:r>
              <a:rPr lang="en-US" sz="1200" baseline="0" dirty="0" smtClean="0"/>
              <a:t> </a:t>
            </a:r>
            <a:r>
              <a:rPr lang="en-US" sz="1200" b="1" baseline="0" dirty="0" smtClean="0"/>
              <a:t>Paths</a:t>
            </a:r>
            <a:r>
              <a:rPr lang="en-US" sz="1200" b="0" baseline="0" dirty="0" smtClean="0"/>
              <a:t>,</a:t>
            </a:r>
            <a:r>
              <a:rPr lang="en-US" sz="1200" baseline="0" dirty="0" smtClean="0"/>
              <a:t> click </a:t>
            </a:r>
            <a:r>
              <a:rPr lang="en-US" sz="1200" b="1" baseline="0" dirty="0" smtClean="0"/>
              <a:t>Lines</a:t>
            </a:r>
            <a:r>
              <a:rPr lang="en-US" sz="120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In the </a:t>
            </a:r>
            <a:r>
              <a:rPr lang="en-US" sz="1200" b="1" baseline="0" dirty="0" smtClean="0"/>
              <a:t>Animation</a:t>
            </a:r>
            <a:r>
              <a:rPr lang="en-US" sz="1200" baseline="0" dirty="0" smtClean="0"/>
              <a:t> group, click </a:t>
            </a:r>
            <a:r>
              <a:rPr lang="en-US" sz="1200" b="1" baseline="0" dirty="0" smtClean="0"/>
              <a:t>Effect Options </a:t>
            </a:r>
            <a:r>
              <a:rPr lang="en-US" sz="1200" baseline="0" dirty="0" smtClean="0"/>
              <a:t>and under </a:t>
            </a:r>
            <a:r>
              <a:rPr lang="en-US" sz="1200" b="1" baseline="0" dirty="0" smtClean="0"/>
              <a:t>Direction</a:t>
            </a:r>
            <a:r>
              <a:rPr lang="en-US" sz="1200" baseline="0" dirty="0" smtClean="0"/>
              <a:t>, click </a:t>
            </a:r>
            <a:r>
              <a:rPr lang="en-US" sz="1200" b="1" baseline="0" dirty="0" smtClean="0"/>
              <a:t>Right</a:t>
            </a:r>
            <a:r>
              <a:rPr lang="en-US" sz="1200" baseline="0" dirty="0" smtClean="0"/>
              <a:t>.</a:t>
            </a:r>
          </a:p>
          <a:p>
            <a:pPr marL="228600" indent="-228600">
              <a:buFont typeface="+mj-lt"/>
              <a:buAutoNum type="arabicPeriod"/>
            </a:pPr>
            <a:r>
              <a:rPr lang="en-US" sz="1200" baseline="0" dirty="0" smtClean="0"/>
              <a:t>In the </a:t>
            </a:r>
            <a:r>
              <a:rPr lang="en-US" sz="1200" b="1" baseline="0" dirty="0" smtClean="0"/>
              <a:t>Animation Pane</a:t>
            </a:r>
            <a:r>
              <a:rPr lang="en-US" sz="1200" baseline="0" dirty="0" smtClean="0"/>
              <a:t>, select the second animation effect (right motion path for the rounded rectangle).</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On the slide, point to the endpoint (red arrow) of the selected motion path until the cursor becomes a two-headed arrow. Press and hold SHIFT, and then drag the endpoint to the 0.00 vertical drawing guide.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On the slide, point to the starting point (green arrow) of the selected motion path until the cursor becomes a two-headed arrow. Press and hold SHIFT, and then drag the starting point to the 1.75 left vertical drawing guide.  </a:t>
            </a:r>
          </a:p>
          <a:p>
            <a:pPr marL="228600" indent="-228600">
              <a:buFont typeface="+mj-lt"/>
              <a:buAutoNum type="arabicPeriod"/>
            </a:pPr>
            <a:r>
              <a:rPr lang="en-US" sz="1200" i="0" baseline="0" dirty="0" smtClean="0"/>
              <a:t>In the </a:t>
            </a:r>
            <a:r>
              <a:rPr lang="en-US" sz="1200" b="1" i="0" baseline="0" dirty="0" smtClean="0"/>
              <a:t>Selection and Visibility </a:t>
            </a:r>
            <a:r>
              <a:rPr lang="en-US" sz="1200" b="0" i="0" baseline="0" dirty="0" smtClean="0"/>
              <a:t>task</a:t>
            </a:r>
            <a:r>
              <a:rPr lang="en-US" sz="1200" b="1" i="0" baseline="0" dirty="0" smtClean="0"/>
              <a:t> </a:t>
            </a:r>
            <a:r>
              <a:rPr lang="en-US" sz="1200" i="0" baseline="0" dirty="0" smtClean="0"/>
              <a:t>pane, s</a:t>
            </a:r>
            <a:r>
              <a:rPr lang="en-US" sz="1200" baseline="0" dirty="0" smtClean="0"/>
              <a:t>elect the rounded rectangle again. In the </a:t>
            </a:r>
            <a:r>
              <a:rPr lang="en-US" sz="1200" b="1" baseline="0" dirty="0" smtClean="0"/>
              <a:t>Advanced Animation</a:t>
            </a:r>
            <a:r>
              <a:rPr lang="en-US" sz="1200" baseline="0" dirty="0" smtClean="0"/>
              <a:t> group, click </a:t>
            </a:r>
            <a:r>
              <a:rPr lang="en-US" sz="1200" b="1" baseline="0" dirty="0" smtClean="0"/>
              <a:t>Add Animation</a:t>
            </a:r>
            <a:r>
              <a:rPr lang="en-US" sz="1200" baseline="0" dirty="0" smtClean="0"/>
              <a:t>, and under </a:t>
            </a:r>
            <a:r>
              <a:rPr lang="en-US" sz="1200" b="1" baseline="0" dirty="0" smtClean="0"/>
              <a:t>Motion</a:t>
            </a:r>
            <a:r>
              <a:rPr lang="en-US" sz="1200" baseline="0" dirty="0" smtClean="0"/>
              <a:t> </a:t>
            </a:r>
            <a:r>
              <a:rPr lang="en-US" sz="1200" b="1" baseline="0" dirty="0" smtClean="0"/>
              <a:t>Paths</a:t>
            </a:r>
            <a:r>
              <a:rPr lang="en-US" sz="1200" b="0" baseline="0" dirty="0" smtClean="0"/>
              <a:t>,</a:t>
            </a:r>
            <a:r>
              <a:rPr lang="en-US" sz="1200" baseline="0" dirty="0" smtClean="0"/>
              <a:t> click </a:t>
            </a:r>
            <a:r>
              <a:rPr lang="en-US" sz="1200" b="1" baseline="0" dirty="0" smtClean="0"/>
              <a:t>Lines</a:t>
            </a:r>
            <a:r>
              <a:rPr lang="en-US" sz="120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In the </a:t>
            </a:r>
            <a:r>
              <a:rPr lang="en-US" sz="1200" b="1" baseline="0" dirty="0" smtClean="0"/>
              <a:t>Animation</a:t>
            </a:r>
            <a:r>
              <a:rPr lang="en-US" sz="1200" baseline="0" dirty="0" smtClean="0"/>
              <a:t> group, click </a:t>
            </a:r>
            <a:r>
              <a:rPr lang="en-US" sz="1200" b="1" baseline="0" dirty="0" smtClean="0"/>
              <a:t>Effect Options </a:t>
            </a:r>
            <a:r>
              <a:rPr lang="en-US" sz="1200" baseline="0" dirty="0" smtClean="0"/>
              <a:t>and under </a:t>
            </a:r>
            <a:r>
              <a:rPr lang="en-US" sz="1200" b="1" baseline="0" dirty="0" smtClean="0"/>
              <a:t>Direction</a:t>
            </a:r>
            <a:r>
              <a:rPr lang="en-US" sz="1200" baseline="0" dirty="0" smtClean="0"/>
              <a:t>, click </a:t>
            </a:r>
            <a:r>
              <a:rPr lang="en-US" sz="1200" b="1" baseline="0" dirty="0" smtClean="0"/>
              <a:t>Right</a:t>
            </a:r>
            <a:r>
              <a:rPr lang="en-US" sz="1200" baseline="0" dirty="0" smtClean="0"/>
              <a:t>.</a:t>
            </a:r>
          </a:p>
          <a:p>
            <a:pPr marL="228600" indent="-228600">
              <a:buFont typeface="+mj-lt"/>
              <a:buAutoNum type="arabicPeriod"/>
            </a:pPr>
            <a:r>
              <a:rPr lang="en-US" sz="1200" baseline="0" dirty="0" smtClean="0"/>
              <a:t>In the </a:t>
            </a:r>
            <a:r>
              <a:rPr lang="en-US" sz="1200" b="1" baseline="0" dirty="0" smtClean="0"/>
              <a:t>Custom</a:t>
            </a:r>
            <a:r>
              <a:rPr lang="en-US" sz="1200" baseline="0" dirty="0" smtClean="0"/>
              <a:t> </a:t>
            </a:r>
            <a:r>
              <a:rPr lang="en-US" sz="1200" b="1" baseline="0" dirty="0" smtClean="0"/>
              <a:t>Animation</a:t>
            </a:r>
            <a:r>
              <a:rPr lang="en-US" sz="1200" baseline="0" dirty="0" smtClean="0"/>
              <a:t> task pane, select the third animation effect (right motion path for the rounded rectangle).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On the slide, point to the endpoint (red arrow) of the selected motion path until the cursor becomes a two-headed arrow. Press and hold SHIFT, and then drag the endpoint to the 1.75 right vertical drawing guide.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On the slide, point to the starting point (green arrow) of the selected motion path until the cursor becomes a two-headed arrow. Press and hold SHIFT, and then drag the starting point to the 0.00 vertical drawing guide. </a:t>
            </a:r>
          </a:p>
          <a:p>
            <a:pPr marL="228600" indent="-228600">
              <a:buFont typeface="+mj-lt"/>
              <a:buAutoNum type="arabicPeriod"/>
            </a:pPr>
            <a:r>
              <a:rPr lang="en-US" sz="1200" i="0" baseline="0" dirty="0" smtClean="0"/>
              <a:t>In the </a:t>
            </a:r>
            <a:r>
              <a:rPr lang="en-US" sz="1200" b="1" i="0" baseline="0" dirty="0" smtClean="0"/>
              <a:t>Selection and Visibility </a:t>
            </a:r>
            <a:r>
              <a:rPr lang="en-US" sz="1200" b="0" i="0" baseline="0" dirty="0" smtClean="0"/>
              <a:t>task</a:t>
            </a:r>
            <a:r>
              <a:rPr lang="en-US" sz="1200" b="1" i="0" baseline="0" dirty="0" smtClean="0"/>
              <a:t> </a:t>
            </a:r>
            <a:r>
              <a:rPr lang="en-US" sz="1200" i="0" baseline="0" dirty="0" smtClean="0"/>
              <a:t>pane, s</a:t>
            </a:r>
            <a:r>
              <a:rPr lang="en-US" sz="1200" baseline="0" dirty="0" smtClean="0"/>
              <a:t>elect the rounded rectangle again. In the </a:t>
            </a:r>
            <a:r>
              <a:rPr lang="en-US" sz="1200" b="1" baseline="0" dirty="0" smtClean="0"/>
              <a:t>Advanced Animation</a:t>
            </a:r>
            <a:r>
              <a:rPr lang="en-US" sz="1200" baseline="0" dirty="0" smtClean="0"/>
              <a:t> group, click </a:t>
            </a:r>
            <a:r>
              <a:rPr lang="en-US" sz="1200" b="1" baseline="0" dirty="0" smtClean="0"/>
              <a:t>Add Animation</a:t>
            </a:r>
            <a:r>
              <a:rPr lang="en-US" sz="1200" baseline="0" dirty="0" smtClean="0"/>
              <a:t>, and under </a:t>
            </a:r>
            <a:r>
              <a:rPr lang="en-US" sz="1200" b="1" baseline="0" dirty="0" smtClean="0"/>
              <a:t>Motion</a:t>
            </a:r>
            <a:r>
              <a:rPr lang="en-US" sz="1200" baseline="0" dirty="0" smtClean="0"/>
              <a:t> </a:t>
            </a:r>
            <a:r>
              <a:rPr lang="en-US" sz="1200" b="1" baseline="0" dirty="0" smtClean="0"/>
              <a:t>Paths</a:t>
            </a:r>
            <a:r>
              <a:rPr lang="en-US" sz="1200" b="0" baseline="0" dirty="0" smtClean="0"/>
              <a:t>,</a:t>
            </a:r>
            <a:r>
              <a:rPr lang="en-US" sz="1200" baseline="0" dirty="0" smtClean="0"/>
              <a:t> click </a:t>
            </a:r>
            <a:r>
              <a:rPr lang="en-US" sz="1200" b="1" baseline="0" dirty="0" smtClean="0"/>
              <a:t>Lines</a:t>
            </a:r>
            <a:r>
              <a:rPr lang="en-US" sz="120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In the </a:t>
            </a:r>
            <a:r>
              <a:rPr lang="en-US" sz="1200" b="1" baseline="0" dirty="0" smtClean="0"/>
              <a:t>Animation</a:t>
            </a:r>
            <a:r>
              <a:rPr lang="en-US" sz="1200" baseline="0" dirty="0" smtClean="0"/>
              <a:t> group, click </a:t>
            </a:r>
            <a:r>
              <a:rPr lang="en-US" sz="1200" b="1" baseline="0" dirty="0" smtClean="0"/>
              <a:t>Effect Options </a:t>
            </a:r>
            <a:r>
              <a:rPr lang="en-US" sz="1200" baseline="0" dirty="0" smtClean="0"/>
              <a:t>and under </a:t>
            </a:r>
            <a:r>
              <a:rPr lang="en-US" sz="1200" b="1" baseline="0" dirty="0" smtClean="0"/>
              <a:t>Direction</a:t>
            </a:r>
            <a:r>
              <a:rPr lang="en-US" sz="1200" baseline="0" dirty="0" smtClean="0"/>
              <a:t>, click </a:t>
            </a:r>
            <a:r>
              <a:rPr lang="en-US" sz="1200" b="1" baseline="0" dirty="0" smtClean="0"/>
              <a:t>Right</a:t>
            </a:r>
            <a:r>
              <a:rPr lang="en-US" sz="1200" baseline="0" dirty="0" smtClean="0"/>
              <a:t>.</a:t>
            </a:r>
          </a:p>
          <a:p>
            <a:pPr marL="228600" indent="-228600">
              <a:buFont typeface="+mj-lt"/>
              <a:buAutoNum type="arabicPeriod"/>
            </a:pPr>
            <a:r>
              <a:rPr lang="en-US" sz="1200" baseline="0" dirty="0" smtClean="0"/>
              <a:t>In the </a:t>
            </a:r>
            <a:r>
              <a:rPr lang="en-US" sz="1200" b="1" baseline="0" dirty="0" smtClean="0"/>
              <a:t>Custom</a:t>
            </a:r>
            <a:r>
              <a:rPr lang="en-US" sz="1200" baseline="0" dirty="0" smtClean="0"/>
              <a:t> </a:t>
            </a:r>
            <a:r>
              <a:rPr lang="en-US" sz="1200" b="1" baseline="0" dirty="0" smtClean="0"/>
              <a:t>Animation</a:t>
            </a:r>
            <a:r>
              <a:rPr lang="en-US" sz="1200" baseline="0" dirty="0" smtClean="0"/>
              <a:t> task pane, select the fourth animation effect (right motion path for the rounded rectangle).</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On the slide, point to the endpoint (red arrow) of the selected motion path until the cursor becomes a two-headed arrow. Press and hold SHIFT, and then drag the endpoint to the 3.50 right vertical drawing guide.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On the slide, point to the starting point (green arrow) of the selected motion path until the cursor becomes a two-headed arrow. Press and hold SHIFT, and then drag the starting point to the 1.75 right vertical drawing guide.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t>In the </a:t>
            </a:r>
            <a:r>
              <a:rPr lang="en-US" sz="1200" b="1" i="0" baseline="0" dirty="0" smtClean="0"/>
              <a:t>Animation Pane</a:t>
            </a:r>
            <a:r>
              <a:rPr lang="en-US" sz="1200" i="0" baseline="0" dirty="0" smtClean="0"/>
              <a:t>, press and hold down CTRL and select all four animation effects. On the </a:t>
            </a:r>
            <a:r>
              <a:rPr lang="en-US" sz="1200" b="1" i="0" baseline="0" dirty="0" smtClean="0"/>
              <a:t>Animations</a:t>
            </a:r>
            <a:r>
              <a:rPr lang="en-US" sz="1200" i="0" baseline="0" dirty="0" smtClean="0"/>
              <a:t> tab, in the </a:t>
            </a:r>
            <a:r>
              <a:rPr lang="en-US" sz="1200" b="1" i="0" baseline="0" dirty="0" smtClean="0"/>
              <a:t>Timing</a:t>
            </a:r>
            <a:r>
              <a:rPr lang="en-US" sz="1200" i="0" baseline="0" dirty="0" smtClean="0"/>
              <a:t> group,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smtClean="0"/>
              <a:t>In the </a:t>
            </a:r>
            <a:r>
              <a:rPr lang="en-US" sz="1200" b="1" i="0" baseline="0" dirty="0" smtClean="0"/>
              <a:t>Start</a:t>
            </a:r>
            <a:r>
              <a:rPr lang="en-US" sz="1200" i="0" baseline="0" dirty="0" smtClean="0"/>
              <a:t> list, select </a:t>
            </a:r>
            <a:r>
              <a:rPr lang="en-US" sz="1200" b="1" i="0" baseline="0" dirty="0" smtClean="0"/>
              <a:t>On Click</a:t>
            </a:r>
            <a:r>
              <a:rPr lang="en-US" sz="1200" i="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smtClean="0"/>
              <a:t>In the </a:t>
            </a:r>
            <a:r>
              <a:rPr lang="en-US" sz="1200" b="1" i="0" baseline="0" dirty="0" smtClean="0"/>
              <a:t>Duration</a:t>
            </a:r>
            <a:r>
              <a:rPr lang="en-US" sz="1200" i="0" baseline="0" dirty="0" smtClean="0"/>
              <a:t> list, enter </a:t>
            </a:r>
            <a:r>
              <a:rPr lang="en-US" sz="1200" b="1" i="0" baseline="0" dirty="0" smtClean="0"/>
              <a:t>01.00</a:t>
            </a:r>
            <a:r>
              <a:rPr lang="en-US" sz="1200" i="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t>On the </a:t>
            </a:r>
            <a:r>
              <a:rPr lang="en-US" sz="1200" b="1" i="0" baseline="0" dirty="0" smtClean="0"/>
              <a:t>View</a:t>
            </a:r>
            <a:r>
              <a:rPr lang="en-US" sz="1200" i="0" baseline="0" dirty="0" smtClean="0"/>
              <a:t> tab, in the </a:t>
            </a:r>
            <a:r>
              <a:rPr lang="en-US" sz="1200" b="1" i="0" baseline="0" dirty="0" smtClean="0"/>
              <a:t>Show</a:t>
            </a:r>
            <a:r>
              <a:rPr lang="en-US" sz="1200" i="0" baseline="0" dirty="0" smtClean="0"/>
              <a:t> group, clear </a:t>
            </a:r>
            <a:r>
              <a:rPr lang="en-US" sz="1200" b="1" i="0" baseline="0" dirty="0" smtClean="0"/>
              <a:t>Ruler</a:t>
            </a:r>
            <a:r>
              <a:rPr lang="en-US" sz="1200" b="0" i="0" baseline="0" dirty="0" smtClean="0"/>
              <a:t> and clear </a:t>
            </a:r>
            <a:r>
              <a:rPr lang="en-US" sz="1200" b="1" i="0" baseline="0" dirty="0" smtClean="0"/>
              <a:t>Guides</a:t>
            </a:r>
            <a:r>
              <a:rPr lang="en-US" sz="1200" b="0" i="0" baseline="0" dirty="0" smtClean="0"/>
              <a:t>.</a:t>
            </a:r>
            <a:endParaRPr lang="en-US" sz="1200" i="0" baseline="0" dirty="0" smtClean="0"/>
          </a:p>
          <a:p>
            <a:endParaRPr lang="en-US" sz="1200" baseline="0" dirty="0" smtClean="0"/>
          </a:p>
          <a:p>
            <a:endParaRPr lang="en-US" sz="1200" baseline="0" dirty="0" smtClean="0"/>
          </a:p>
          <a:p>
            <a:r>
              <a:rPr lang="en-US" sz="1200" b="0" baseline="0" dirty="0" smtClean="0">
                <a:latin typeface="+mn-lt"/>
              </a:rPr>
              <a:t>To reproduce the background effects on this slide, do the following:</a:t>
            </a:r>
          </a:p>
          <a:p>
            <a:pPr marL="228600" lvl="0" indent="-228600">
              <a:buFont typeface="+mj-lt"/>
              <a:buAutoNum type="arabicPeriod"/>
            </a:pPr>
            <a:r>
              <a:rPr lang="en-US" sz="1200" kern="1200" dirty="0" smtClean="0">
                <a:solidFill>
                  <a:schemeClr val="tx1"/>
                </a:solidFill>
                <a:latin typeface="+mn-lt"/>
                <a:ea typeface="+mn-ea"/>
                <a:cs typeface="+mn-cs"/>
              </a:rPr>
              <a:t>Right-click the slide background area, and then click </a:t>
            </a:r>
            <a:r>
              <a:rPr lang="en-US" sz="1200" b="1" kern="1200" dirty="0" smtClean="0">
                <a:solidFill>
                  <a:schemeClr val="tx1"/>
                </a:solidFill>
                <a:latin typeface="+mn-lt"/>
                <a:ea typeface="+mn-ea"/>
                <a:cs typeface="+mn-cs"/>
              </a:rPr>
              <a:t>Format Background</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Format Background </a:t>
            </a:r>
            <a:r>
              <a:rPr lang="en-US" sz="1200" kern="1200" dirty="0" smtClean="0">
                <a:solidFill>
                  <a:schemeClr val="tx1"/>
                </a:solidFill>
                <a:latin typeface="+mn-lt"/>
                <a:ea typeface="+mn-ea"/>
                <a:cs typeface="+mn-cs"/>
              </a:rPr>
              <a:t>dialog box, click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left pane, select </a:t>
            </a:r>
            <a:r>
              <a:rPr lang="en-US" sz="1200" b="1" kern="1200" dirty="0" smtClean="0">
                <a:solidFill>
                  <a:schemeClr val="tx1"/>
                </a:solidFill>
                <a:latin typeface="+mn-lt"/>
                <a:ea typeface="+mn-ea"/>
                <a:cs typeface="+mn-cs"/>
              </a:rPr>
              <a:t>Gradient fill</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pane,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Linear</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Direction</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Linear Up </a:t>
            </a:r>
            <a:r>
              <a:rPr lang="en-US" sz="1200" kern="1200" dirty="0" smtClean="0">
                <a:solidFill>
                  <a:schemeClr val="tx1"/>
                </a:solidFill>
                <a:latin typeface="+mn-lt"/>
                <a:ea typeface="+mn-ea"/>
                <a:cs typeface="+mn-cs"/>
              </a:rPr>
              <a:t>(second</a:t>
            </a:r>
            <a:r>
              <a:rPr lang="en-US" sz="1200" kern="1200" baseline="0" dirty="0" smtClean="0">
                <a:solidFill>
                  <a:schemeClr val="tx1"/>
                </a:solidFill>
                <a:latin typeface="+mn-lt"/>
                <a:ea typeface="+mn-ea"/>
                <a:cs typeface="+mn-cs"/>
              </a:rPr>
              <a:t> row, </a:t>
            </a:r>
            <a:r>
              <a:rPr lang="en-US" sz="1200" kern="1200" dirty="0" smtClean="0">
                <a:solidFill>
                  <a:schemeClr val="tx1"/>
                </a:solidFill>
                <a:latin typeface="+mn-lt"/>
                <a:ea typeface="+mn-ea"/>
                <a:cs typeface="+mn-cs"/>
              </a:rPr>
              <a:t>second option from the left).</a:t>
            </a:r>
          </a:p>
          <a:p>
            <a:pPr marL="228600" lvl="0" indent="-228600">
              <a:buFont typeface="+mj-lt"/>
              <a:buAutoNum type="arabicPeriod"/>
            </a:pPr>
            <a:r>
              <a:rPr lang="en-US" sz="1200" kern="1200" dirty="0" smtClean="0">
                <a:solidFill>
                  <a:schemeClr val="tx1"/>
                </a:solidFill>
                <a:effectLst/>
                <a:latin typeface="+mn-lt"/>
                <a:ea typeface="+mn-ea"/>
                <a:cs typeface="+mn-cs"/>
              </a:rPr>
              <a:t>Under </a:t>
            </a:r>
            <a:r>
              <a:rPr lang="en-US" sz="1200" b="1" kern="1200" dirty="0" smtClean="0">
                <a:solidFill>
                  <a:schemeClr val="tx1"/>
                </a:solidFill>
                <a:effectLst/>
                <a:latin typeface="+mn-lt"/>
                <a:ea typeface="+mn-ea"/>
                <a:cs typeface="+mn-cs"/>
              </a:rPr>
              <a:t>Gradient stops</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or </a:t>
            </a:r>
            <a:r>
              <a:rPr lang="en-US" sz="1200" b="1" kern="1200" dirty="0" smtClean="0">
                <a:solidFill>
                  <a:schemeClr val="tx1"/>
                </a:solidFill>
                <a:effectLst/>
                <a:latin typeface="+mn-lt"/>
                <a:ea typeface="+mn-ea"/>
                <a:cs typeface="+mn-cs"/>
              </a:rPr>
              <a:t>Remove</a:t>
            </a:r>
            <a:r>
              <a:rPr lang="en-US" sz="1200" kern="1200" dirty="0" smtClean="0">
                <a:solidFill>
                  <a:schemeClr val="tx1"/>
                </a:solidFill>
                <a:effectLst/>
                <a:latin typeface="+mn-lt"/>
                <a:ea typeface="+mn-ea"/>
                <a:cs typeface="+mn-cs"/>
              </a:rPr>
              <a:t> until two stops appear on the slider, and customize the gradient stops as follows:</a:t>
            </a:r>
            <a:endParaRPr lang="en-US" dirty="0" smtClean="0">
              <a:effectLst/>
            </a:endParaRPr>
          </a:p>
          <a:p>
            <a:pPr marL="628650" lvl="1" indent="-171450">
              <a:buFont typeface="Arial" pitchFamily="34" charset="0"/>
              <a:buChar char="•"/>
            </a:pPr>
            <a:r>
              <a:rPr lang="en-US" sz="1200" kern="1200" dirty="0" smtClean="0">
                <a:solidFill>
                  <a:schemeClr val="tx1"/>
                </a:solidFill>
                <a:effectLst/>
                <a:latin typeface="+mn-lt"/>
                <a:ea typeface="+mn-ea"/>
                <a:cs typeface="+mn-cs"/>
              </a:rPr>
              <a:t>Select </a:t>
            </a:r>
            <a:r>
              <a:rPr lang="en-US" sz="1200" b="1" kern="1200" dirty="0" smtClean="0">
                <a:solidFill>
                  <a:schemeClr val="tx1"/>
                </a:solidFill>
                <a:effectLst/>
                <a:latin typeface="+mn-lt"/>
                <a:ea typeface="+mn-ea"/>
                <a:cs typeface="+mn-cs"/>
              </a:rPr>
              <a:t>Stop 1 </a:t>
            </a:r>
            <a:r>
              <a:rPr lang="en-US" sz="1200" kern="1200" dirty="0" smtClean="0">
                <a:solidFill>
                  <a:schemeClr val="tx1"/>
                </a:solidFill>
                <a:effectLst/>
                <a:latin typeface="+mn-lt"/>
                <a:ea typeface="+mn-ea"/>
                <a:cs typeface="+mn-cs"/>
              </a:rPr>
              <a:t>on the slider, and then do the following:</a:t>
            </a:r>
          </a:p>
          <a:p>
            <a:pPr marL="1085850" lvl="2"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Position </a:t>
            </a:r>
            <a:r>
              <a:rPr lang="en-US" sz="1200" kern="1200" dirty="0" smtClean="0">
                <a:solidFill>
                  <a:schemeClr val="tx1"/>
                </a:solidFill>
                <a:effectLst/>
                <a:latin typeface="+mn-lt"/>
                <a:ea typeface="+mn-ea"/>
                <a:cs typeface="+mn-cs"/>
              </a:rPr>
              <a:t>box, enter </a:t>
            </a:r>
            <a:r>
              <a:rPr lang="en-US" sz="1200" b="1" kern="1200" dirty="0" smtClean="0">
                <a:solidFill>
                  <a:schemeClr val="tx1"/>
                </a:solidFill>
                <a:effectLst/>
                <a:latin typeface="+mn-lt"/>
                <a:ea typeface="+mn-ea"/>
                <a:cs typeface="+mn-cs"/>
              </a:rPr>
              <a:t>65%</a:t>
            </a:r>
            <a:r>
              <a:rPr lang="en-US" sz="1200" kern="1200" dirty="0" smtClean="0">
                <a:solidFill>
                  <a:schemeClr val="tx1"/>
                </a:solidFill>
                <a:effectLst/>
                <a:latin typeface="+mn-lt"/>
                <a:ea typeface="+mn-ea"/>
                <a:cs typeface="+mn-cs"/>
              </a:rPr>
              <a:t>.</a:t>
            </a:r>
          </a:p>
          <a:p>
            <a:pPr marL="1085850" lvl="2" indent="-171450">
              <a:buFont typeface="Arial" pitchFamily="34" charset="0"/>
              <a:buChar char="•"/>
            </a:pPr>
            <a:r>
              <a:rPr lang="en-US" sz="1200" kern="1200" dirty="0" smtClean="0">
                <a:solidFill>
                  <a:schemeClr val="tx1"/>
                </a:solidFill>
                <a:effectLst/>
                <a:latin typeface="+mn-lt"/>
                <a:ea typeface="+mn-ea"/>
                <a:cs typeface="+mn-cs"/>
              </a:rPr>
              <a:t>Click the button next to </a:t>
            </a:r>
            <a:r>
              <a:rPr lang="en-US" sz="1200" b="1" kern="1200" dirty="0" smtClean="0">
                <a:solidFill>
                  <a:schemeClr val="tx1"/>
                </a:solidFill>
                <a:effectLst/>
                <a:latin typeface="+mn-lt"/>
                <a:ea typeface="+mn-ea"/>
                <a:cs typeface="+mn-cs"/>
              </a:rPr>
              <a:t>Color</a:t>
            </a:r>
            <a:r>
              <a:rPr lang="en-US" sz="1200" kern="1200" dirty="0" smtClean="0">
                <a:solidFill>
                  <a:schemeClr val="tx1"/>
                </a:solidFill>
                <a:effectLst/>
                <a:latin typeface="+mn-lt"/>
                <a:ea typeface="+mn-ea"/>
                <a:cs typeface="+mn-cs"/>
              </a:rPr>
              <a:t>, and under </a:t>
            </a:r>
            <a:r>
              <a:rPr lang="en-US" sz="1200" b="1" kern="1200" dirty="0" smtClean="0">
                <a:solidFill>
                  <a:schemeClr val="tx1"/>
                </a:solidFill>
                <a:effectLst/>
                <a:latin typeface="+mn-lt"/>
                <a:ea typeface="+mn-ea"/>
                <a:cs typeface="+mn-cs"/>
              </a:rPr>
              <a:t>Theme Colors</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White, Background 1</a:t>
            </a:r>
            <a:r>
              <a:rPr lang="en-US" sz="1200" kern="1200" dirty="0" smtClean="0">
                <a:solidFill>
                  <a:schemeClr val="tx1"/>
                </a:solidFill>
                <a:effectLst/>
                <a:latin typeface="+mn-lt"/>
                <a:ea typeface="+mn-ea"/>
                <a:cs typeface="+mn-cs"/>
              </a:rPr>
              <a:t> (first row, first option from the left).</a:t>
            </a:r>
          </a:p>
          <a:p>
            <a:pPr marL="628650" lvl="1" indent="-171450">
              <a:buFont typeface="Arial" pitchFamily="34" charset="0"/>
              <a:buChar char="•"/>
            </a:pPr>
            <a:r>
              <a:rPr lang="en-US" sz="1200" kern="1200" dirty="0" smtClean="0">
                <a:solidFill>
                  <a:schemeClr val="tx1"/>
                </a:solidFill>
                <a:effectLst/>
                <a:latin typeface="+mn-lt"/>
                <a:ea typeface="+mn-ea"/>
                <a:cs typeface="+mn-cs"/>
              </a:rPr>
              <a:t>Select </a:t>
            </a:r>
            <a:r>
              <a:rPr lang="en-US" sz="1200" b="1" kern="1200" dirty="0" smtClean="0">
                <a:solidFill>
                  <a:schemeClr val="tx1"/>
                </a:solidFill>
                <a:effectLst/>
                <a:latin typeface="+mn-lt"/>
                <a:ea typeface="+mn-ea"/>
                <a:cs typeface="+mn-cs"/>
              </a:rPr>
              <a:t>Stop 2 </a:t>
            </a:r>
            <a:r>
              <a:rPr lang="en-US" sz="1200" kern="1200" dirty="0" smtClean="0">
                <a:solidFill>
                  <a:schemeClr val="tx1"/>
                </a:solidFill>
                <a:effectLst/>
                <a:latin typeface="+mn-lt"/>
                <a:ea typeface="+mn-ea"/>
                <a:cs typeface="+mn-cs"/>
              </a:rPr>
              <a:t>on the slider, and then do the following:</a:t>
            </a:r>
          </a:p>
          <a:p>
            <a:pPr marL="1085850" lvl="2"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Position </a:t>
            </a:r>
            <a:r>
              <a:rPr lang="en-US" sz="1200" kern="1200" dirty="0" smtClean="0">
                <a:solidFill>
                  <a:schemeClr val="tx1"/>
                </a:solidFill>
                <a:effectLst/>
                <a:latin typeface="+mn-lt"/>
                <a:ea typeface="+mn-ea"/>
                <a:cs typeface="+mn-cs"/>
              </a:rPr>
              <a:t>box, enter </a:t>
            </a:r>
            <a:r>
              <a:rPr lang="en-US" sz="1200" b="1" kern="1200" dirty="0" smtClean="0">
                <a:solidFill>
                  <a:schemeClr val="tx1"/>
                </a:solidFill>
                <a:effectLst/>
                <a:latin typeface="+mn-lt"/>
                <a:ea typeface="+mn-ea"/>
                <a:cs typeface="+mn-cs"/>
              </a:rPr>
              <a:t>100%</a:t>
            </a:r>
            <a:r>
              <a:rPr lang="en-US" sz="1200" kern="1200" dirty="0" smtClean="0">
                <a:solidFill>
                  <a:schemeClr val="tx1"/>
                </a:solidFill>
                <a:effectLst/>
                <a:latin typeface="+mn-lt"/>
                <a:ea typeface="+mn-ea"/>
                <a:cs typeface="+mn-cs"/>
              </a:rPr>
              <a:t>.</a:t>
            </a:r>
          </a:p>
          <a:p>
            <a:pPr marL="1085850" lvl="2" indent="-171450">
              <a:buFont typeface="Arial" pitchFamily="34" charset="0"/>
              <a:buChar char="•"/>
            </a:pPr>
            <a:r>
              <a:rPr lang="en-US" sz="1200" kern="1200" dirty="0" smtClean="0">
                <a:solidFill>
                  <a:schemeClr val="tx1"/>
                </a:solidFill>
                <a:effectLst/>
                <a:latin typeface="+mn-lt"/>
                <a:ea typeface="+mn-ea"/>
                <a:cs typeface="+mn-cs"/>
              </a:rPr>
              <a:t>Click the button next to Color, and under </a:t>
            </a:r>
            <a:r>
              <a:rPr lang="en-US" sz="1200" b="1" kern="1200" dirty="0" smtClean="0">
                <a:solidFill>
                  <a:schemeClr val="tx1"/>
                </a:solidFill>
                <a:effectLst/>
                <a:latin typeface="+mn-lt"/>
                <a:ea typeface="+mn-ea"/>
                <a:cs typeface="+mn-cs"/>
              </a:rPr>
              <a:t>Theme Colors</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Blue, Accent 1, Lighter 60%</a:t>
            </a:r>
            <a:r>
              <a:rPr lang="en-US" sz="1200" kern="1200" dirty="0" smtClean="0">
                <a:solidFill>
                  <a:schemeClr val="tx1"/>
                </a:solidFill>
                <a:effectLst/>
                <a:latin typeface="+mn-lt"/>
                <a:ea typeface="+mn-ea"/>
                <a:cs typeface="+mn-cs"/>
              </a:rPr>
              <a:t> (third row, fifth option from the left).</a:t>
            </a:r>
          </a:p>
          <a:p>
            <a:endParaRPr lang="en-US" sz="1200" b="0" baseline="0" dirty="0" smtClean="0"/>
          </a:p>
        </p:txBody>
      </p:sp>
      <p:sp>
        <p:nvSpPr>
          <p:cNvPr id="6" name="Slide Image Placeholder 5"/>
          <p:cNvSpPr>
            <a:spLocks noGrp="1" noRot="1" noChangeAspect="1"/>
          </p:cNvSpPr>
          <p:nvPr>
            <p:ph type="sldImg"/>
          </p:nvPr>
        </p:nvSpPr>
        <p:spPr>
          <a:xfrm>
            <a:off x="533400" y="460375"/>
            <a:ext cx="3144838" cy="2359025"/>
          </a:xfr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r>
              <a:rPr lang="en-US" sz="1400" b="1" i="0" dirty="0" smtClean="0"/>
              <a:t>Animated</a:t>
            </a:r>
            <a:r>
              <a:rPr lang="en-US" sz="1400" b="1" i="0" baseline="0" dirty="0" smtClean="0"/>
              <a:t> tab slides over five headers</a:t>
            </a:r>
            <a:endParaRPr lang="en-US" sz="1400" b="1" i="0" dirty="0" smtClean="0"/>
          </a:p>
          <a:p>
            <a:r>
              <a:rPr lang="en-US" sz="1400" dirty="0" smtClean="0"/>
              <a:t>(Intermediate)</a:t>
            </a:r>
          </a:p>
          <a:p>
            <a:endParaRPr lang="en-US" sz="1200" dirty="0" smtClean="0"/>
          </a:p>
          <a:p>
            <a:endParaRPr lang="en-US" sz="1200" dirty="0" smtClean="0"/>
          </a:p>
          <a:p>
            <a:r>
              <a:rPr lang="en-US" sz="1200" b="1" dirty="0" smtClean="0"/>
              <a:t>Tip: </a:t>
            </a:r>
            <a:r>
              <a:rPr lang="en-US" sz="1200" baseline="0" dirty="0" smtClean="0"/>
              <a:t>Y</a:t>
            </a:r>
            <a:r>
              <a:rPr lang="en-US" sz="1200" b="0" baseline="0" dirty="0" smtClean="0"/>
              <a:t>ou will need to use drawing guides to position the shapes and text on the slide. </a:t>
            </a:r>
          </a:p>
          <a:p>
            <a:endParaRPr lang="en-US" sz="1200" b="0" baseline="0" dirty="0" smtClean="0"/>
          </a:p>
          <a:p>
            <a:endParaRPr lang="en-US" sz="1200" dirty="0" smtClean="0"/>
          </a:p>
          <a:p>
            <a:r>
              <a:rPr lang="en-US" sz="1200" dirty="0" smtClean="0"/>
              <a:t>To display and set the drawing guides, do the following:</a:t>
            </a:r>
            <a:endParaRPr lang="en-US" sz="1200" b="0" dirty="0" smtClean="0">
              <a:solidFill>
                <a:schemeClr val="accent6"/>
              </a:solidFill>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smtClean="0"/>
              <a:t>On the </a:t>
            </a:r>
            <a:r>
              <a:rPr lang="en-US" sz="1200" b="1" dirty="0" smtClean="0"/>
              <a:t>Home</a:t>
            </a:r>
            <a:r>
              <a:rPr lang="en-US" sz="1200" dirty="0" smtClean="0"/>
              <a:t> tab, in the </a:t>
            </a:r>
            <a:r>
              <a:rPr lang="en-US" sz="1200" b="1" dirty="0" smtClean="0"/>
              <a:t>Slides</a:t>
            </a:r>
            <a:r>
              <a:rPr lang="en-US" sz="1200" dirty="0" smtClean="0"/>
              <a:t> group, click </a:t>
            </a:r>
            <a:r>
              <a:rPr lang="en-US" sz="1200" b="1" dirty="0" smtClean="0"/>
              <a:t>Layout</a:t>
            </a:r>
            <a:r>
              <a:rPr lang="en-US" sz="1200" dirty="0" smtClean="0"/>
              <a:t>, and then click </a:t>
            </a:r>
            <a:r>
              <a:rPr lang="en-US" sz="1200" b="1" dirty="0" smtClean="0"/>
              <a:t>Blank</a:t>
            </a:r>
            <a:r>
              <a:rPr lang="en-US" sz="120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R</a:t>
            </a:r>
            <a:r>
              <a:rPr lang="en-US" sz="1200" b="0" dirty="0" smtClean="0">
                <a:solidFill>
                  <a:schemeClr val="accent6"/>
                </a:solidFill>
              </a:rPr>
              <a:t>ight-click the slide background area, </a:t>
            </a:r>
            <a:r>
              <a:rPr lang="en-US" sz="1200" b="0" baseline="0" dirty="0" smtClean="0">
                <a:solidFill>
                  <a:schemeClr val="accent6"/>
                </a:solidFill>
              </a:rPr>
              <a:t>and then </a:t>
            </a:r>
            <a:r>
              <a:rPr lang="en-US" sz="1200" b="0" dirty="0" smtClean="0">
                <a:solidFill>
                  <a:schemeClr val="accent6"/>
                </a:solidFill>
              </a:rPr>
              <a:t>click </a:t>
            </a:r>
            <a:r>
              <a:rPr lang="en-US" sz="1200" b="1" dirty="0" smtClean="0">
                <a:solidFill>
                  <a:schemeClr val="accent6"/>
                </a:solidFill>
              </a:rPr>
              <a:t>Grid and Guides</a:t>
            </a:r>
            <a:r>
              <a:rPr lang="en-US" sz="1200" b="0" dirty="0" smtClean="0">
                <a:solidFill>
                  <a:schemeClr val="accent6"/>
                </a:solidFill>
              </a:rPr>
              <a:t>.</a:t>
            </a:r>
            <a:r>
              <a:rPr lang="en-US" sz="1200" b="1" baseline="0" dirty="0" smtClean="0">
                <a:solidFill>
                  <a:schemeClr val="accent6"/>
                </a:solidFill>
              </a:rPr>
              <a:t> </a:t>
            </a:r>
            <a:r>
              <a:rPr lang="en-US" sz="1200" b="0" dirty="0" smtClean="0">
                <a:solidFill>
                  <a:schemeClr val="accent6"/>
                </a:solidFill>
              </a:rPr>
              <a:t>In the </a:t>
            </a:r>
            <a:r>
              <a:rPr lang="en-US" sz="1200" b="1" dirty="0" smtClean="0">
                <a:solidFill>
                  <a:schemeClr val="accent6"/>
                </a:solidFill>
              </a:rPr>
              <a:t>Grid and Guides </a:t>
            </a:r>
            <a:r>
              <a:rPr lang="en-US" sz="1200" b="0" dirty="0" smtClean="0">
                <a:solidFill>
                  <a:schemeClr val="accent6"/>
                </a:solidFill>
              </a:rPr>
              <a:t>dialog box, under</a:t>
            </a:r>
            <a:r>
              <a:rPr lang="en-US" sz="1200" b="0" baseline="0" dirty="0" smtClean="0">
                <a:solidFill>
                  <a:schemeClr val="accent6"/>
                </a:solidFill>
              </a:rPr>
              <a:t> </a:t>
            </a:r>
            <a:r>
              <a:rPr lang="en-US" sz="1200" b="1" dirty="0" smtClean="0">
                <a:solidFill>
                  <a:schemeClr val="accent6"/>
                </a:solidFill>
              </a:rPr>
              <a:t>Guide</a:t>
            </a:r>
            <a:r>
              <a:rPr lang="en-US" sz="1200" b="0" dirty="0" smtClean="0">
                <a:solidFill>
                  <a:schemeClr val="accent6"/>
                </a:solidFill>
              </a:rPr>
              <a:t> </a:t>
            </a:r>
            <a:r>
              <a:rPr lang="en-US" sz="1200" b="1" dirty="0" smtClean="0">
                <a:solidFill>
                  <a:schemeClr val="accent6"/>
                </a:solidFill>
              </a:rPr>
              <a:t>settings</a:t>
            </a:r>
            <a:r>
              <a:rPr lang="en-US" sz="1200" b="0" dirty="0" smtClean="0">
                <a:solidFill>
                  <a:schemeClr val="accent6"/>
                </a:solidFill>
              </a:rPr>
              <a:t>, select </a:t>
            </a:r>
            <a:r>
              <a:rPr lang="en-US" sz="1200" b="1" dirty="0" smtClean="0">
                <a:solidFill>
                  <a:schemeClr val="accent6"/>
                </a:solidFill>
              </a:rPr>
              <a:t>Display drawing guides on screen</a:t>
            </a:r>
            <a:r>
              <a:rPr lang="en-US" sz="1200" b="0" dirty="0" smtClean="0">
                <a:solidFill>
                  <a:schemeClr val="accent6"/>
                </a:solidFill>
              </a:rPr>
              <a:t>. </a:t>
            </a:r>
            <a:r>
              <a:rPr lang="en-US" sz="1200" b="0" baseline="0" dirty="0" smtClean="0"/>
              <a:t>(</a:t>
            </a:r>
            <a:r>
              <a:rPr lang="en-US" sz="1200" b="0" dirty="0" smtClean="0"/>
              <a:t>Note: </a:t>
            </a:r>
            <a:r>
              <a:rPr lang="en-US" sz="1200" dirty="0" smtClean="0"/>
              <a:t>One horizontal and one vertical guide will display on</a:t>
            </a:r>
            <a:r>
              <a:rPr lang="en-US" sz="1200" baseline="0" dirty="0" smtClean="0"/>
              <a:t> the slide </a:t>
            </a:r>
            <a:r>
              <a:rPr lang="en-US" sz="1200" dirty="0" smtClean="0"/>
              <a:t>at 0.00, the default</a:t>
            </a:r>
            <a:r>
              <a:rPr lang="en-US" sz="1200" baseline="0" dirty="0" smtClean="0"/>
              <a:t> position</a:t>
            </a:r>
            <a:r>
              <a:rPr lang="en-US" sz="1200" dirty="0" smtClean="0"/>
              <a:t>. As</a:t>
            </a:r>
            <a:r>
              <a:rPr lang="en-US" sz="1200" baseline="0" dirty="0" smtClean="0"/>
              <a:t> you drag the guides, the cursor will display the new position.</a:t>
            </a:r>
            <a:r>
              <a:rPr lang="en-US" sz="120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smtClean="0"/>
              <a:t>On</a:t>
            </a:r>
            <a:r>
              <a:rPr lang="en-US" sz="1200" baseline="0" dirty="0" smtClean="0"/>
              <a:t> the slide, d</a:t>
            </a:r>
            <a:r>
              <a:rPr lang="en-US" sz="1200" dirty="0" smtClean="0"/>
              <a:t>o the following:</a:t>
            </a:r>
            <a:endParaRPr lang="en-US" sz="1200" b="0" dirty="0" smtClean="0">
              <a:solidFill>
                <a:schemeClr val="accent6"/>
              </a:solidFill>
            </a:endParaRPr>
          </a:p>
          <a:p>
            <a:pPr marL="685800" lvl="2" indent="-228600">
              <a:buFont typeface="Arial" pitchFamily="34" charset="0"/>
              <a:buChar char="•"/>
            </a:pPr>
            <a:r>
              <a:rPr lang="en-US" sz="1200" dirty="0" smtClean="0"/>
              <a:t>Press and hold CTRL, select the vertical </a:t>
            </a:r>
            <a:r>
              <a:rPr lang="en-US" sz="1200" baseline="0" dirty="0" smtClean="0"/>
              <a:t>guide, and then </a:t>
            </a:r>
            <a:r>
              <a:rPr lang="en-US" sz="1200" dirty="0" smtClean="0"/>
              <a:t>drag it left to</a:t>
            </a:r>
            <a:r>
              <a:rPr lang="en-US" sz="1200" baseline="0" dirty="0" smtClean="0"/>
              <a:t> the</a:t>
            </a:r>
            <a:r>
              <a:rPr lang="en-US" sz="1200" dirty="0" smtClean="0"/>
              <a:t> 3.50 position.</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Press and hold CTRL, select the vertical </a:t>
            </a:r>
            <a:r>
              <a:rPr lang="en-US" sz="1200" baseline="0" dirty="0" smtClean="0"/>
              <a:t>guide, and then </a:t>
            </a:r>
            <a:r>
              <a:rPr lang="en-US" sz="1200" dirty="0" smtClean="0"/>
              <a:t>drag it left to</a:t>
            </a:r>
            <a:r>
              <a:rPr lang="en-US" sz="1200" baseline="0" dirty="0" smtClean="0"/>
              <a:t> the 1</a:t>
            </a:r>
            <a:r>
              <a:rPr lang="en-US" sz="1200" dirty="0" smtClean="0"/>
              <a:t>.75 position.</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Press and hold CTRL, select the vertical </a:t>
            </a:r>
            <a:r>
              <a:rPr lang="en-US" sz="1200" baseline="0" dirty="0" smtClean="0"/>
              <a:t>guide, and then </a:t>
            </a:r>
            <a:r>
              <a:rPr lang="en-US" sz="1200" dirty="0" smtClean="0"/>
              <a:t>drag it right to</a:t>
            </a:r>
            <a:r>
              <a:rPr lang="en-US" sz="1200" baseline="0" dirty="0" smtClean="0"/>
              <a:t> the</a:t>
            </a:r>
            <a:r>
              <a:rPr lang="en-US" sz="1200" dirty="0" smtClean="0"/>
              <a:t> 1.75 position.</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Press and hold CTRL, select the vertical </a:t>
            </a:r>
            <a:r>
              <a:rPr lang="en-US" sz="1200" baseline="0" dirty="0" smtClean="0"/>
              <a:t>guide, and then </a:t>
            </a:r>
            <a:r>
              <a:rPr lang="en-US" sz="1200" dirty="0" smtClean="0"/>
              <a:t>drag it right to</a:t>
            </a:r>
            <a:r>
              <a:rPr lang="en-US" sz="1200" baseline="0" dirty="0" smtClean="0"/>
              <a:t> the</a:t>
            </a:r>
            <a:r>
              <a:rPr lang="en-US" sz="1200" dirty="0" smtClean="0"/>
              <a:t> 3.50 position.</a:t>
            </a:r>
          </a:p>
          <a:p>
            <a:pPr marL="228600" indent="-228600">
              <a:buFont typeface="+mj-lt"/>
              <a:buAutoNum type="arabicPeriod"/>
            </a:pPr>
            <a:endParaRPr lang="en-US" sz="1200" baseline="0" dirty="0" smtClean="0"/>
          </a:p>
          <a:p>
            <a:pPr marL="228600" indent="-228600">
              <a:buFont typeface="+mj-lt"/>
              <a:buAutoNum type="arabicPeriod"/>
            </a:pPr>
            <a:endParaRPr lang="en-US" sz="1200" baseline="0" dirty="0" smtClean="0"/>
          </a:p>
          <a:p>
            <a:pPr marL="228600" indent="-228600">
              <a:buFont typeface="+mj-lt"/>
              <a:buNone/>
            </a:pPr>
            <a:r>
              <a:rPr lang="en-US" sz="1200" baseline="0" dirty="0" smtClean="0"/>
              <a:t>To reproduce the long, thin rectangle on this slide, do the following:</a:t>
            </a:r>
          </a:p>
          <a:p>
            <a:pPr marL="228600" indent="-228600">
              <a:buFont typeface="+mj-lt"/>
              <a:buAutoNum type="arabicPeriod"/>
            </a:pPr>
            <a:r>
              <a:rPr lang="en-US" sz="1200" baseline="0" dirty="0" smtClean="0"/>
              <a:t>On the </a:t>
            </a:r>
            <a:r>
              <a:rPr lang="en-US" sz="1200" b="1" baseline="0" dirty="0" smtClean="0"/>
              <a:t>Home</a:t>
            </a:r>
            <a:r>
              <a:rPr lang="en-US" sz="1200" baseline="0" dirty="0" smtClean="0"/>
              <a:t> tab, in the </a:t>
            </a:r>
            <a:r>
              <a:rPr lang="en-US" sz="1200" b="1" baseline="0" dirty="0" smtClean="0"/>
              <a:t>Drawing</a:t>
            </a:r>
            <a:r>
              <a:rPr lang="en-US" sz="1200" baseline="0" dirty="0" smtClean="0"/>
              <a:t> group, click </a:t>
            </a:r>
            <a:r>
              <a:rPr lang="en-US" sz="1200" b="1" baseline="0" dirty="0" smtClean="0"/>
              <a:t>Shapes</a:t>
            </a:r>
            <a:r>
              <a:rPr lang="en-US" sz="1200" baseline="0" dirty="0" smtClean="0"/>
              <a:t>, and then under </a:t>
            </a:r>
            <a:r>
              <a:rPr lang="en-US" sz="1200" b="1" baseline="0" dirty="0" smtClean="0"/>
              <a:t>Rectangles</a:t>
            </a:r>
            <a:r>
              <a:rPr lang="en-US" sz="1200" baseline="0" dirty="0" smtClean="0"/>
              <a:t> click </a:t>
            </a:r>
            <a:r>
              <a:rPr lang="en-US" sz="1200" b="1" baseline="0" dirty="0" smtClean="0"/>
              <a:t>Rectangle </a:t>
            </a:r>
            <a:r>
              <a:rPr lang="en-US" sz="1200" b="0" baseline="0" dirty="0" smtClean="0"/>
              <a:t>(first option from the left)</a:t>
            </a:r>
            <a:r>
              <a:rPr lang="en-US" sz="1200" baseline="0" dirty="0" smtClean="0"/>
              <a:t>. On the slide, drag to draw a rectangle. </a:t>
            </a:r>
          </a:p>
          <a:p>
            <a:pPr marL="228600" indent="-228600">
              <a:buFont typeface="+mj-lt"/>
              <a:buAutoNum type="arabicPeriod"/>
            </a:pPr>
            <a:r>
              <a:rPr lang="en-US" sz="1200" baseline="0" dirty="0" smtClean="0"/>
              <a:t>Select the rectangle. Under </a:t>
            </a:r>
            <a:r>
              <a:rPr lang="en-US" sz="1200" b="1" baseline="0" dirty="0" smtClean="0"/>
              <a:t>Drawing</a:t>
            </a:r>
            <a:r>
              <a:rPr lang="en-US" sz="1200" baseline="0" dirty="0" smtClean="0"/>
              <a:t> </a:t>
            </a:r>
            <a:r>
              <a:rPr lang="en-US" sz="1200" b="1" baseline="0" dirty="0" smtClean="0"/>
              <a:t>Tools</a:t>
            </a:r>
            <a:r>
              <a:rPr lang="en-US" sz="1200" baseline="0" dirty="0" smtClean="0"/>
              <a:t>, on the </a:t>
            </a:r>
            <a:r>
              <a:rPr lang="en-US" sz="1200" b="1" baseline="0" dirty="0" smtClean="0"/>
              <a:t>Format</a:t>
            </a:r>
            <a:r>
              <a:rPr lang="en-US" sz="1200" baseline="0" dirty="0" smtClean="0"/>
              <a:t> tab, in the </a:t>
            </a:r>
            <a:r>
              <a:rPr lang="en-US" sz="1200" b="1" baseline="0" dirty="0" smtClean="0"/>
              <a:t>Size</a:t>
            </a:r>
            <a:r>
              <a:rPr lang="en-US" sz="1200" baseline="0" dirty="0" smtClean="0"/>
              <a:t> group, do the following: </a:t>
            </a:r>
          </a:p>
          <a:p>
            <a:pPr marL="685800" lvl="1" indent="-228600">
              <a:buFont typeface="Arial" pitchFamily="34" charset="0"/>
              <a:buChar char="•"/>
            </a:pPr>
            <a:r>
              <a:rPr lang="en-US" sz="1200" baseline="0" dirty="0" smtClean="0"/>
              <a:t>In the </a:t>
            </a:r>
            <a:r>
              <a:rPr lang="en-US" sz="1200" b="1" baseline="0" dirty="0" smtClean="0"/>
              <a:t>Shape</a:t>
            </a:r>
            <a:r>
              <a:rPr lang="en-US" sz="1200" baseline="0" dirty="0" smtClean="0"/>
              <a:t> </a:t>
            </a:r>
            <a:r>
              <a:rPr lang="en-US" sz="1200" b="1" baseline="0" dirty="0" smtClean="0"/>
              <a:t>Height</a:t>
            </a:r>
            <a:r>
              <a:rPr lang="en-US" sz="1200" baseline="0" dirty="0" smtClean="0"/>
              <a:t> box, enter </a:t>
            </a:r>
            <a:r>
              <a:rPr lang="en-US" sz="1200" b="1" baseline="0" dirty="0" smtClean="0"/>
              <a:t>0.05”</a:t>
            </a:r>
            <a:r>
              <a:rPr lang="en-US" sz="1200" b="0" baseline="0" dirty="0" smtClean="0"/>
              <a:t>.</a:t>
            </a:r>
            <a:endParaRPr lang="en-US" sz="1200" baseline="0" dirty="0" smtClean="0"/>
          </a:p>
          <a:p>
            <a:pPr marL="685800" lvl="1" indent="-228600">
              <a:buFont typeface="Arial" pitchFamily="34" charset="0"/>
              <a:buChar char="•"/>
            </a:pPr>
            <a:r>
              <a:rPr lang="en-US" sz="1200" baseline="0" dirty="0" smtClean="0"/>
              <a:t>In the </a:t>
            </a:r>
            <a:r>
              <a:rPr lang="en-US" sz="1200" b="1" baseline="0" dirty="0" smtClean="0"/>
              <a:t>Shape</a:t>
            </a:r>
            <a:r>
              <a:rPr lang="en-US" sz="1200" baseline="0" dirty="0" smtClean="0"/>
              <a:t> </a:t>
            </a:r>
            <a:r>
              <a:rPr lang="en-US" sz="1200" b="1" baseline="0" dirty="0" smtClean="0"/>
              <a:t>Width</a:t>
            </a:r>
            <a:r>
              <a:rPr lang="en-US" sz="1200" baseline="0" dirty="0" smtClean="0"/>
              <a:t> box, enter </a:t>
            </a:r>
            <a:r>
              <a:rPr lang="en-US" sz="1200" b="1" baseline="0" dirty="0" smtClean="0"/>
              <a:t>10”</a:t>
            </a:r>
            <a:r>
              <a:rPr lang="en-US" sz="1200" b="0" baseline="0" dirty="0" smtClean="0"/>
              <a:t>.</a:t>
            </a:r>
          </a:p>
          <a:p>
            <a:pPr marL="228600" indent="-228600">
              <a:buFont typeface="+mj-lt"/>
              <a:buAutoNum type="arabicPeriod"/>
            </a:pPr>
            <a:r>
              <a:rPr lang="en-US" sz="1200" b="0" baseline="0" dirty="0" smtClean="0"/>
              <a:t>Under </a:t>
            </a:r>
            <a:r>
              <a:rPr lang="en-US" sz="1200" b="1" baseline="0" dirty="0" smtClean="0"/>
              <a:t>Drawing</a:t>
            </a:r>
            <a:r>
              <a:rPr lang="en-US" sz="1200" b="0" baseline="0" dirty="0" smtClean="0"/>
              <a:t> </a:t>
            </a:r>
            <a:r>
              <a:rPr lang="en-US" sz="1200" b="1" baseline="0" dirty="0" smtClean="0"/>
              <a:t>Tools</a:t>
            </a:r>
            <a:r>
              <a:rPr lang="en-US" sz="1200" b="0" baseline="0" dirty="0" smtClean="0"/>
              <a:t>, on the </a:t>
            </a:r>
            <a:r>
              <a:rPr lang="en-US" sz="1200" b="1" baseline="0" dirty="0" smtClean="0"/>
              <a:t>Format</a:t>
            </a:r>
            <a:r>
              <a:rPr lang="en-US" sz="1200" b="0" baseline="0" dirty="0" smtClean="0"/>
              <a:t> tab, in the bottom right corner of the </a:t>
            </a:r>
            <a:r>
              <a:rPr lang="en-US" sz="1200" b="1" baseline="0" dirty="0" smtClean="0"/>
              <a:t>Shape</a:t>
            </a:r>
            <a:r>
              <a:rPr lang="en-US" sz="1200" b="0" baseline="0" dirty="0" smtClean="0"/>
              <a:t> </a:t>
            </a:r>
            <a:r>
              <a:rPr lang="en-US" sz="1200" b="1" baseline="0" dirty="0" smtClean="0"/>
              <a:t>Styles</a:t>
            </a:r>
            <a:r>
              <a:rPr lang="en-US" sz="1200" b="0" baseline="0" dirty="0" smtClean="0"/>
              <a:t> group, click the </a:t>
            </a:r>
            <a:r>
              <a:rPr lang="en-US" sz="1200" b="1" baseline="0" dirty="0" smtClean="0"/>
              <a:t>Format</a:t>
            </a:r>
            <a:r>
              <a:rPr lang="en-US" sz="1200" b="0" baseline="0" dirty="0" smtClean="0"/>
              <a:t> </a:t>
            </a:r>
            <a:r>
              <a:rPr lang="en-US" sz="1200" b="1" baseline="0" dirty="0" smtClean="0"/>
              <a:t>Shape</a:t>
            </a:r>
            <a:r>
              <a:rPr lang="en-US" sz="1200" b="0" baseline="0" dirty="0" smtClean="0"/>
              <a:t> dialog box launcher. In the </a:t>
            </a:r>
            <a:r>
              <a:rPr lang="en-US" sz="1200" b="1" baseline="0" dirty="0" smtClean="0"/>
              <a:t>Format</a:t>
            </a:r>
            <a:r>
              <a:rPr lang="en-US" sz="1200" b="0" baseline="0" dirty="0" smtClean="0"/>
              <a:t> </a:t>
            </a:r>
            <a:r>
              <a:rPr lang="en-US" sz="1200" b="1" baseline="0" dirty="0" smtClean="0"/>
              <a:t>Shape</a:t>
            </a:r>
            <a:r>
              <a:rPr lang="en-US" sz="1200" b="0" baseline="0" dirty="0" smtClean="0"/>
              <a:t> dialog box, in the left pane, click </a:t>
            </a:r>
            <a:r>
              <a:rPr lang="en-US" sz="1200" b="1" baseline="0" dirty="0" smtClean="0"/>
              <a:t>Line</a:t>
            </a:r>
            <a:r>
              <a:rPr lang="en-US" sz="1200" b="0" baseline="0" dirty="0" smtClean="0"/>
              <a:t> </a:t>
            </a:r>
            <a:r>
              <a:rPr lang="en-US" sz="1200" b="1" baseline="0" dirty="0" smtClean="0"/>
              <a:t>Color</a:t>
            </a:r>
            <a:r>
              <a:rPr lang="en-US" sz="1200" b="0" baseline="0" dirty="0" smtClean="0"/>
              <a:t>. In the </a:t>
            </a:r>
            <a:r>
              <a:rPr lang="en-US" sz="1200" b="1" baseline="0" dirty="0" smtClean="0"/>
              <a:t>Line</a:t>
            </a:r>
            <a:r>
              <a:rPr lang="en-US" sz="1200" b="0" baseline="0" dirty="0" smtClean="0"/>
              <a:t> </a:t>
            </a:r>
            <a:r>
              <a:rPr lang="en-US" sz="1200" b="1" baseline="0" dirty="0" smtClean="0"/>
              <a:t>Color</a:t>
            </a:r>
            <a:r>
              <a:rPr lang="en-US" sz="1200" b="0" baseline="0" dirty="0" smtClean="0"/>
              <a:t> pane, select </a:t>
            </a:r>
            <a:r>
              <a:rPr lang="en-US" sz="1200" b="1" baseline="0" dirty="0" smtClean="0"/>
              <a:t>No</a:t>
            </a:r>
            <a:r>
              <a:rPr lang="en-US" sz="1200" b="0" baseline="0" dirty="0" smtClean="0"/>
              <a:t> </a:t>
            </a:r>
            <a:r>
              <a:rPr lang="en-US" sz="1200" b="1" baseline="0" dirty="0" smtClean="0"/>
              <a:t>line</a:t>
            </a:r>
            <a:r>
              <a:rPr lang="en-US" sz="1200" b="0" baseline="0" dirty="0" smtClean="0"/>
              <a:t>.</a:t>
            </a:r>
          </a:p>
          <a:p>
            <a:pPr marL="228600" indent="-228600">
              <a:buFont typeface="+mj-lt"/>
              <a:buAutoNum type="arabicPeriod"/>
            </a:pPr>
            <a:r>
              <a:rPr lang="en-US" sz="1200" baseline="0" dirty="0" smtClean="0"/>
              <a:t>Also in the </a:t>
            </a:r>
            <a:r>
              <a:rPr lang="en-US" sz="1200" b="1" baseline="0" dirty="0" smtClean="0"/>
              <a:t>Format</a:t>
            </a:r>
            <a:r>
              <a:rPr lang="en-US" sz="1200" baseline="0" dirty="0" smtClean="0"/>
              <a:t> </a:t>
            </a:r>
            <a:r>
              <a:rPr lang="en-US" sz="1200" b="1" baseline="0" dirty="0" smtClean="0"/>
              <a:t>Shape</a:t>
            </a:r>
            <a:r>
              <a:rPr lang="en-US" sz="1200" baseline="0" dirty="0" smtClean="0"/>
              <a:t> dialog box, in the left pane, click </a:t>
            </a:r>
            <a:r>
              <a:rPr lang="en-US" sz="1200" b="1" baseline="0" dirty="0" smtClean="0"/>
              <a:t>Shadow</a:t>
            </a:r>
            <a:r>
              <a:rPr lang="en-US" sz="1200" b="0" baseline="0" dirty="0" smtClean="0"/>
              <a:t>.</a:t>
            </a:r>
            <a:r>
              <a:rPr lang="en-US" sz="1200" baseline="0" dirty="0" smtClean="0"/>
              <a:t> In the </a:t>
            </a:r>
            <a:r>
              <a:rPr lang="en-US" sz="1200" b="1" baseline="0" dirty="0" smtClean="0"/>
              <a:t>Shadow</a:t>
            </a:r>
            <a:r>
              <a:rPr lang="en-US" sz="1200" baseline="0" dirty="0" smtClean="0"/>
              <a:t> pane, click the button next to </a:t>
            </a:r>
            <a:r>
              <a:rPr lang="en-US" sz="1200" b="1" baseline="0" dirty="0" smtClean="0"/>
              <a:t>Presets</a:t>
            </a:r>
            <a:r>
              <a:rPr lang="en-US" sz="1200" baseline="0" dirty="0" smtClean="0"/>
              <a:t>, under </a:t>
            </a:r>
            <a:r>
              <a:rPr lang="en-US" sz="1200" b="1" baseline="0" dirty="0" smtClean="0"/>
              <a:t>Outer</a:t>
            </a:r>
            <a:r>
              <a:rPr lang="en-US" sz="1200" baseline="0" dirty="0" smtClean="0"/>
              <a:t> click </a:t>
            </a:r>
            <a:r>
              <a:rPr lang="en-US" sz="1200" b="1" baseline="0" dirty="0" smtClean="0"/>
              <a:t>Offset</a:t>
            </a:r>
            <a:r>
              <a:rPr lang="en-US" sz="1200" baseline="0" dirty="0" smtClean="0"/>
              <a:t> </a:t>
            </a:r>
            <a:r>
              <a:rPr lang="en-US" sz="1200" b="1" baseline="0" dirty="0" smtClean="0"/>
              <a:t>Bottom</a:t>
            </a:r>
            <a:r>
              <a:rPr lang="en-US" sz="1200" baseline="0" dirty="0" smtClean="0"/>
              <a:t> (first row, second option from the left), and then do the following:</a:t>
            </a:r>
          </a:p>
          <a:p>
            <a:pPr marL="685800" lvl="1" indent="-228600">
              <a:buFont typeface="Arial" pitchFamily="34" charset="0"/>
              <a:buChar char="•"/>
            </a:pPr>
            <a:r>
              <a:rPr lang="en-US" sz="1200" baseline="0" dirty="0" smtClean="0"/>
              <a:t>In the </a:t>
            </a:r>
            <a:r>
              <a:rPr lang="en-US" sz="1200" b="1" baseline="0" dirty="0" smtClean="0"/>
              <a:t>Transparency</a:t>
            </a:r>
            <a:r>
              <a:rPr lang="en-US" sz="1200" baseline="0" dirty="0" smtClean="0"/>
              <a:t> box, enter </a:t>
            </a:r>
            <a:r>
              <a:rPr lang="en-US" sz="1200" b="1" baseline="0" dirty="0" smtClean="0"/>
              <a:t>68%</a:t>
            </a:r>
            <a:r>
              <a:rPr lang="en-US" sz="1200" b="0" baseline="0" dirty="0" smtClean="0"/>
              <a:t>.</a:t>
            </a:r>
          </a:p>
          <a:p>
            <a:pPr marL="685800" lvl="1" indent="-228600">
              <a:buFont typeface="Arial" pitchFamily="34" charset="0"/>
              <a:buChar char="•"/>
            </a:pPr>
            <a:r>
              <a:rPr lang="en-US" sz="1200" baseline="0" dirty="0" smtClean="0"/>
              <a:t>In the </a:t>
            </a:r>
            <a:r>
              <a:rPr lang="en-US" sz="1200" b="1" baseline="0" dirty="0" smtClean="0"/>
              <a:t>Blur</a:t>
            </a:r>
            <a:r>
              <a:rPr lang="en-US" sz="1200" baseline="0" dirty="0" smtClean="0"/>
              <a:t> box, enter </a:t>
            </a:r>
            <a:r>
              <a:rPr lang="en-US" sz="1200" b="1" baseline="0" dirty="0" smtClean="0"/>
              <a:t>3.5 pt</a:t>
            </a:r>
            <a:r>
              <a:rPr lang="en-US" sz="1200" baseline="0" dirty="0" smtClean="0"/>
              <a:t>.</a:t>
            </a:r>
          </a:p>
          <a:p>
            <a:pPr marL="685800" lvl="1" indent="-228600">
              <a:buFont typeface="Arial" pitchFamily="34" charset="0"/>
              <a:buChar char="•"/>
            </a:pPr>
            <a:r>
              <a:rPr lang="en-US" sz="1200" baseline="0" dirty="0" smtClean="0"/>
              <a:t>In the </a:t>
            </a:r>
            <a:r>
              <a:rPr lang="en-US" sz="1200" b="1" baseline="0" dirty="0" smtClean="0"/>
              <a:t>Distance</a:t>
            </a:r>
            <a:r>
              <a:rPr lang="en-US" sz="1200" baseline="0" dirty="0" smtClean="0"/>
              <a:t> box, enter </a:t>
            </a:r>
            <a:r>
              <a:rPr lang="en-US" sz="1200" b="1" baseline="0" dirty="0" smtClean="0"/>
              <a:t>2.2 pt</a:t>
            </a:r>
            <a:r>
              <a:rPr lang="en-US" sz="1200" baseline="0" dirty="0" smtClean="0"/>
              <a:t>.</a:t>
            </a:r>
          </a:p>
          <a:p>
            <a:pPr marL="228600" indent="-228600">
              <a:buFont typeface="+mj-lt"/>
              <a:buAutoNum type="arabicPeriod"/>
            </a:pPr>
            <a:r>
              <a:rPr lang="en-US" sz="1200" baseline="0" dirty="0" smtClean="0"/>
              <a:t>Also in the </a:t>
            </a:r>
            <a:r>
              <a:rPr lang="en-US" sz="1200" b="1" baseline="0" dirty="0" smtClean="0"/>
              <a:t>Format</a:t>
            </a:r>
            <a:r>
              <a:rPr lang="en-US" sz="1200" baseline="0" dirty="0" smtClean="0"/>
              <a:t> </a:t>
            </a:r>
            <a:r>
              <a:rPr lang="en-US" sz="1200" b="1" baseline="0" dirty="0" smtClean="0"/>
              <a:t>Shape</a:t>
            </a:r>
            <a:r>
              <a:rPr lang="en-US" sz="1200" baseline="0" dirty="0" smtClean="0"/>
              <a:t> dialog box, in the left pane, click </a:t>
            </a:r>
            <a:r>
              <a:rPr lang="en-US" sz="1200" b="1" baseline="0" dirty="0" smtClean="0"/>
              <a:t>3-D Format</a:t>
            </a:r>
            <a:r>
              <a:rPr lang="en-US" sz="1200" b="0" baseline="0" dirty="0" smtClean="0"/>
              <a:t>.</a:t>
            </a:r>
            <a:r>
              <a:rPr lang="en-US" sz="1200" baseline="0" dirty="0" smtClean="0"/>
              <a:t> In the </a:t>
            </a:r>
            <a:r>
              <a:rPr lang="en-US" sz="1200" b="1" baseline="0" dirty="0" smtClean="0"/>
              <a:t>3-D Format </a:t>
            </a:r>
            <a:r>
              <a:rPr lang="en-US" sz="1200" baseline="0" dirty="0" smtClean="0"/>
              <a:t>pane, do the following:</a:t>
            </a:r>
          </a:p>
          <a:p>
            <a:pPr marL="685800" lvl="1" indent="-228600">
              <a:buFont typeface="Arial" pitchFamily="34" charset="0"/>
              <a:buChar char="•"/>
            </a:pPr>
            <a:r>
              <a:rPr lang="en-US" sz="1200" baseline="0" dirty="0" smtClean="0"/>
              <a:t>Under </a:t>
            </a:r>
            <a:r>
              <a:rPr lang="en-US" sz="1200" b="1" baseline="0" dirty="0" smtClean="0"/>
              <a:t>Bevel</a:t>
            </a:r>
            <a:r>
              <a:rPr lang="en-US" sz="1200" baseline="0" dirty="0" smtClean="0"/>
              <a:t>, click the button next to </a:t>
            </a:r>
            <a:r>
              <a:rPr lang="en-US" sz="1200" b="1" baseline="0" dirty="0" smtClean="0"/>
              <a:t>Top</a:t>
            </a:r>
            <a:r>
              <a:rPr lang="en-US" sz="1200" b="0" baseline="0" dirty="0" smtClean="0"/>
              <a:t>, and then under </a:t>
            </a:r>
            <a:r>
              <a:rPr lang="en-US" sz="1200" b="1" baseline="0" dirty="0" smtClean="0"/>
              <a:t>Bevel</a:t>
            </a:r>
            <a:r>
              <a:rPr lang="en-US" sz="1200" b="0" baseline="0" dirty="0" smtClean="0"/>
              <a:t> click </a:t>
            </a:r>
            <a:r>
              <a:rPr lang="en-US" sz="1200" b="1" baseline="0" dirty="0" smtClean="0"/>
              <a:t>Circle</a:t>
            </a:r>
            <a:r>
              <a:rPr lang="en-US" sz="1200" baseline="0" dirty="0" smtClean="0"/>
              <a:t> (first row, first option from the left). Next to </a:t>
            </a:r>
            <a:r>
              <a:rPr lang="en-US" sz="1200" b="1" baseline="0" dirty="0" smtClean="0"/>
              <a:t>Top</a:t>
            </a:r>
            <a:r>
              <a:rPr lang="en-US" sz="1200" baseline="0" dirty="0" smtClean="0"/>
              <a:t>, in the </a:t>
            </a:r>
            <a:r>
              <a:rPr lang="en-US" sz="1200" b="1" baseline="0" dirty="0" smtClean="0"/>
              <a:t>Width</a:t>
            </a:r>
            <a:r>
              <a:rPr lang="en-US" sz="1200" baseline="0" dirty="0" smtClean="0"/>
              <a:t> box, enter </a:t>
            </a:r>
            <a:r>
              <a:rPr lang="en-US" sz="1200" b="1" baseline="0" dirty="0" smtClean="0"/>
              <a:t>15 pt</a:t>
            </a:r>
            <a:r>
              <a:rPr lang="en-US" sz="1200" b="0" baseline="0" dirty="0" smtClean="0"/>
              <a:t>,</a:t>
            </a:r>
            <a:r>
              <a:rPr lang="en-US" sz="1200" b="1" baseline="0" dirty="0" smtClean="0"/>
              <a:t> </a:t>
            </a:r>
            <a:r>
              <a:rPr lang="en-US" sz="1200" baseline="0" dirty="0" smtClean="0"/>
              <a:t>and in the </a:t>
            </a:r>
            <a:r>
              <a:rPr lang="en-US" sz="1200" b="1" baseline="0" dirty="0" smtClean="0"/>
              <a:t>Height</a:t>
            </a:r>
            <a:r>
              <a:rPr lang="en-US" sz="1200" baseline="0" dirty="0" smtClean="0"/>
              <a:t> box, enter </a:t>
            </a:r>
            <a:r>
              <a:rPr lang="en-US" sz="1200" b="1" baseline="0" dirty="0" smtClean="0"/>
              <a:t>3 pt</a:t>
            </a:r>
            <a:r>
              <a:rPr lang="en-US" sz="1200" baseline="0" dirty="0" smtClean="0"/>
              <a:t>.</a:t>
            </a:r>
          </a:p>
          <a:p>
            <a:pPr marL="685800" lvl="1" indent="-228600">
              <a:buFont typeface="Arial" pitchFamily="34" charset="0"/>
              <a:buChar char="•"/>
            </a:pPr>
            <a:r>
              <a:rPr lang="en-US" sz="1200" baseline="0" dirty="0" smtClean="0"/>
              <a:t>Under </a:t>
            </a:r>
            <a:r>
              <a:rPr lang="en-US" sz="1200" b="1" baseline="0" dirty="0" smtClean="0"/>
              <a:t>Surface</a:t>
            </a:r>
            <a:r>
              <a:rPr lang="en-US" sz="1200" baseline="0" dirty="0" smtClean="0"/>
              <a:t>, click the button next to </a:t>
            </a:r>
            <a:r>
              <a:rPr lang="en-US" sz="1200" b="1" baseline="0" dirty="0" smtClean="0"/>
              <a:t>Lighting</a:t>
            </a:r>
            <a:r>
              <a:rPr lang="en-US" sz="1200" baseline="0" dirty="0" smtClean="0"/>
              <a:t>, and then under </a:t>
            </a:r>
            <a:r>
              <a:rPr lang="en-US" sz="1200" b="1" baseline="0" dirty="0" smtClean="0"/>
              <a:t>Neutral</a:t>
            </a:r>
            <a:r>
              <a:rPr lang="en-US" sz="1200" baseline="0" dirty="0" smtClean="0"/>
              <a:t> click </a:t>
            </a:r>
            <a:r>
              <a:rPr lang="en-US" sz="1200" b="1" baseline="0" dirty="0" smtClean="0"/>
              <a:t>Balance</a:t>
            </a:r>
            <a:r>
              <a:rPr lang="en-US" sz="1200" baseline="0" dirty="0" smtClean="0"/>
              <a:t> (first row, second option from the left). </a:t>
            </a:r>
            <a:r>
              <a:rPr lang="en-US" sz="1200" i="0" baseline="0" dirty="0" smtClean="0"/>
              <a:t>In the </a:t>
            </a:r>
            <a:r>
              <a:rPr lang="en-US" sz="1200" b="1" i="0" baseline="0" dirty="0" smtClean="0"/>
              <a:t>Angle</a:t>
            </a:r>
            <a:r>
              <a:rPr lang="en-US" sz="1200" i="0" baseline="0" dirty="0" smtClean="0"/>
              <a:t> box, enter </a:t>
            </a:r>
            <a:r>
              <a:rPr lang="en-US" sz="1200" b="1" i="0" baseline="0" dirty="0" smtClean="0"/>
              <a:t>145</a:t>
            </a:r>
            <a:r>
              <a:rPr lang="en-US" sz="1200" b="1" kern="1200" dirty="0" smtClean="0">
                <a:solidFill>
                  <a:schemeClr val="tx1"/>
                </a:solidFill>
                <a:latin typeface="+mn-lt"/>
                <a:ea typeface="+mn-ea"/>
                <a:cs typeface="+mn-cs"/>
              </a:rPr>
              <a:t>°</a:t>
            </a:r>
            <a:r>
              <a:rPr lang="en-US" sz="1200" i="0" baseline="0" dirty="0" smtClean="0"/>
              <a:t>. </a:t>
            </a:r>
            <a:endParaRPr lang="en-US" sz="1200" b="0" i="1" baseline="0" dirty="0" smtClean="0"/>
          </a:p>
          <a:p>
            <a:pPr marL="228600" indent="-228600">
              <a:buFont typeface="+mj-lt"/>
              <a:buAutoNum type="arabicPeriod"/>
            </a:pPr>
            <a:r>
              <a:rPr lang="en-US" sz="1200" b="0" baseline="0" dirty="0" smtClean="0"/>
              <a:t>On the slide, drag the rectangle about 0.25” above the 0.00 horizontal drawing guide. (Note: To view the ruler, on the </a:t>
            </a:r>
            <a:r>
              <a:rPr lang="en-US" sz="1200" b="1" baseline="0" dirty="0" smtClean="0"/>
              <a:t>View</a:t>
            </a:r>
            <a:r>
              <a:rPr lang="en-US" sz="1200" b="0" baseline="0" dirty="0" smtClean="0"/>
              <a:t> tab, in the </a:t>
            </a:r>
            <a:r>
              <a:rPr lang="en-US" sz="1200" b="1" baseline="0" dirty="0" smtClean="0"/>
              <a:t>Show/Hide</a:t>
            </a:r>
            <a:r>
              <a:rPr lang="en-US" sz="1200" b="0" baseline="0" dirty="0" smtClean="0"/>
              <a:t> group, select </a:t>
            </a:r>
            <a:r>
              <a:rPr lang="en-US" sz="1200" b="1" baseline="0" dirty="0" smtClean="0"/>
              <a:t>Ruler</a:t>
            </a:r>
            <a:r>
              <a:rPr lang="en-US" sz="1200" b="0" baseline="0" dirty="0" smtClean="0"/>
              <a:t>.)</a:t>
            </a:r>
          </a:p>
          <a:p>
            <a:pPr marL="228600" indent="-228600">
              <a:buFont typeface="+mj-lt"/>
              <a:buAutoNum type="arabicPeriod"/>
            </a:pPr>
            <a:r>
              <a:rPr lang="en-US" sz="1200" b="0" baseline="0" dirty="0" smtClean="0"/>
              <a:t>On the </a:t>
            </a:r>
            <a:r>
              <a:rPr lang="en-US" sz="1200" b="1" baseline="0" dirty="0" smtClean="0"/>
              <a:t>Home</a:t>
            </a:r>
            <a:r>
              <a:rPr lang="en-US" sz="1200" b="0" baseline="0" dirty="0" smtClean="0"/>
              <a:t> tab, in the </a:t>
            </a:r>
            <a:r>
              <a:rPr lang="en-US" sz="1200" b="1" baseline="0" dirty="0" smtClean="0"/>
              <a:t>Drawing</a:t>
            </a:r>
            <a:r>
              <a:rPr lang="en-US" sz="1200" b="0" baseline="0" dirty="0" smtClean="0"/>
              <a:t> group, click </a:t>
            </a:r>
            <a:r>
              <a:rPr lang="en-US" sz="1200" b="1" baseline="0" dirty="0" smtClean="0"/>
              <a:t>Arrange</a:t>
            </a:r>
            <a:r>
              <a:rPr lang="en-US" sz="1200" b="0" baseline="0" dirty="0" smtClean="0"/>
              <a:t>, point to </a:t>
            </a:r>
            <a:r>
              <a:rPr lang="en-US" sz="1200" b="1" baseline="0" dirty="0" smtClean="0"/>
              <a:t>Align</a:t>
            </a:r>
            <a:r>
              <a:rPr lang="en-US" sz="1200" b="0" baseline="0" dirty="0" smtClean="0"/>
              <a:t>, and then do the following:</a:t>
            </a:r>
          </a:p>
          <a:p>
            <a:pPr marL="685800" lvl="1" indent="-228600">
              <a:buFont typeface="+mj-lt"/>
              <a:buAutoNum type="arabicPeriod"/>
            </a:pPr>
            <a:r>
              <a:rPr lang="en-US" sz="1200" b="0" baseline="0" dirty="0" smtClean="0"/>
              <a:t>Click </a:t>
            </a:r>
            <a:r>
              <a:rPr lang="en-US" sz="1200" b="1" i="0" baseline="0" dirty="0" smtClean="0"/>
              <a:t>Align to Slide</a:t>
            </a:r>
            <a:r>
              <a:rPr lang="en-US" sz="1200" b="0" i="0" baseline="0" dirty="0" smtClean="0"/>
              <a:t>. </a:t>
            </a:r>
          </a:p>
          <a:p>
            <a:pPr marL="685800" lvl="1" indent="-228600">
              <a:buFont typeface="+mj-lt"/>
              <a:buAutoNum type="arabicPeriod"/>
            </a:pPr>
            <a:r>
              <a:rPr lang="en-US" sz="1200" b="0" baseline="0" dirty="0" smtClean="0"/>
              <a:t>Click</a:t>
            </a:r>
            <a:r>
              <a:rPr lang="en-US" sz="1200" b="1" baseline="0" dirty="0" smtClean="0"/>
              <a:t> Align</a:t>
            </a:r>
            <a:r>
              <a:rPr lang="en-US" sz="1200" b="0" baseline="0" dirty="0" smtClean="0"/>
              <a:t> </a:t>
            </a:r>
            <a:r>
              <a:rPr lang="en-US" sz="1200" b="1" baseline="0" dirty="0" smtClean="0"/>
              <a:t>Center</a:t>
            </a:r>
            <a:r>
              <a:rPr lang="en-US" sz="1200" b="0" baseline="0" dirty="0" smtClean="0"/>
              <a:t>.</a:t>
            </a:r>
          </a:p>
          <a:p>
            <a:pPr marL="228600" indent="-228600">
              <a:buFont typeface="+mj-lt"/>
              <a:buAutoNum type="arabicPeriod"/>
            </a:pPr>
            <a:endParaRPr lang="en-US" sz="1200" dirty="0" smtClean="0"/>
          </a:p>
          <a:p>
            <a:pPr marL="228600" indent="-228600">
              <a:buFont typeface="+mj-lt"/>
              <a:buAutoNum type="arabicPeriod"/>
            </a:pPr>
            <a:endParaRPr lang="en-US" sz="1200" dirty="0" smtClean="0"/>
          </a:p>
          <a:p>
            <a:pPr marL="228600" indent="-228600">
              <a:buFont typeface="+mj-lt"/>
              <a:buNone/>
            </a:pPr>
            <a:r>
              <a:rPr lang="en-US" sz="1200" dirty="0" smtClean="0"/>
              <a:t>To reproduce the tab (rounded rectangle) on this slide, do the following:</a:t>
            </a:r>
          </a:p>
          <a:p>
            <a:pPr marL="228600" indent="-228600">
              <a:buFont typeface="+mj-lt"/>
              <a:buAutoNum type="arabicPeriod"/>
            </a:pPr>
            <a:r>
              <a:rPr lang="en-US" sz="1200" dirty="0" smtClean="0"/>
              <a:t>On the </a:t>
            </a:r>
            <a:r>
              <a:rPr lang="en-US" sz="1200" b="1" dirty="0" smtClean="0"/>
              <a:t>Home</a:t>
            </a:r>
            <a:r>
              <a:rPr lang="en-US" sz="1200" dirty="0" smtClean="0"/>
              <a:t> tab, in the </a:t>
            </a:r>
            <a:r>
              <a:rPr lang="en-US" sz="1200" b="1" dirty="0" smtClean="0"/>
              <a:t>Drawing</a:t>
            </a:r>
            <a:r>
              <a:rPr lang="en-US" sz="1200" dirty="0" smtClean="0"/>
              <a:t> group, click the </a:t>
            </a:r>
            <a:r>
              <a:rPr lang="en-US" sz="1200" b="1" dirty="0" smtClean="0"/>
              <a:t>More</a:t>
            </a:r>
            <a:r>
              <a:rPr lang="en-US" sz="1200" dirty="0" smtClean="0"/>
              <a:t> arrow to expand the</a:t>
            </a:r>
            <a:r>
              <a:rPr lang="en-US" sz="1200" b="0" dirty="0" smtClean="0"/>
              <a:t> shapes gallery</a:t>
            </a:r>
            <a:r>
              <a:rPr lang="en-US" sz="1200" dirty="0" smtClean="0"/>
              <a:t>, and then under </a:t>
            </a:r>
            <a:r>
              <a:rPr lang="en-US" sz="1200" b="1" dirty="0" smtClean="0"/>
              <a:t>Rectangles</a:t>
            </a:r>
            <a:r>
              <a:rPr lang="en-US" sz="1200" dirty="0" smtClean="0"/>
              <a:t> click </a:t>
            </a:r>
            <a:r>
              <a:rPr lang="en-US" sz="1200" b="1" dirty="0" smtClean="0"/>
              <a:t>Round Same Side Corner Rectangle </a:t>
            </a:r>
            <a:r>
              <a:rPr lang="en-US" sz="1200" dirty="0" smtClean="0"/>
              <a:t>(eighth option from the left). On the slide, drag to draw a</a:t>
            </a:r>
            <a:r>
              <a:rPr lang="en-US" sz="1200" baseline="0" dirty="0" smtClean="0"/>
              <a:t> rounded rectangle. </a:t>
            </a:r>
            <a:endParaRPr lang="en-US" sz="1200" dirty="0" smtClean="0"/>
          </a:p>
          <a:p>
            <a:pPr marL="228600" indent="-228600">
              <a:buFont typeface="+mj-lt"/>
              <a:buAutoNum type="arabicPeriod"/>
            </a:pPr>
            <a:r>
              <a:rPr lang="en-US" sz="1200" baseline="0" dirty="0" smtClean="0"/>
              <a:t>On the slide, select the rounded rectangle. Under </a:t>
            </a:r>
            <a:r>
              <a:rPr lang="en-US" sz="1200" b="1" baseline="0" dirty="0" smtClean="0"/>
              <a:t>Drawing</a:t>
            </a:r>
            <a:r>
              <a:rPr lang="en-US" sz="1200" baseline="0" dirty="0" smtClean="0"/>
              <a:t> </a:t>
            </a:r>
            <a:r>
              <a:rPr lang="en-US" sz="1200" b="1" baseline="0" dirty="0" smtClean="0"/>
              <a:t>Tools</a:t>
            </a:r>
            <a:r>
              <a:rPr lang="en-US" sz="1200" baseline="0" dirty="0" smtClean="0"/>
              <a:t>, on the </a:t>
            </a:r>
            <a:r>
              <a:rPr lang="en-US" sz="1200" b="1" baseline="0" dirty="0" smtClean="0"/>
              <a:t>Format</a:t>
            </a:r>
            <a:r>
              <a:rPr lang="en-US" sz="1200" baseline="0" dirty="0" smtClean="0"/>
              <a:t> tab, in the </a:t>
            </a:r>
            <a:r>
              <a:rPr lang="en-US" sz="1200" b="1" baseline="0" dirty="0" smtClean="0"/>
              <a:t>Size</a:t>
            </a:r>
            <a:r>
              <a:rPr lang="en-US" sz="1200" baseline="0" dirty="0" smtClean="0"/>
              <a:t> group, do the following: </a:t>
            </a:r>
          </a:p>
          <a:p>
            <a:pPr marL="685800" lvl="1" indent="-228600">
              <a:buFont typeface="Arial" pitchFamily="34" charset="0"/>
              <a:buChar char="•"/>
            </a:pPr>
            <a:r>
              <a:rPr lang="en-US" sz="1200" baseline="0" dirty="0" smtClean="0"/>
              <a:t>In the </a:t>
            </a:r>
            <a:r>
              <a:rPr lang="en-US" sz="1200" b="1" baseline="0" dirty="0" smtClean="0"/>
              <a:t>Shape</a:t>
            </a:r>
            <a:r>
              <a:rPr lang="en-US" sz="1200" baseline="0" dirty="0" smtClean="0"/>
              <a:t> </a:t>
            </a:r>
            <a:r>
              <a:rPr lang="en-US" sz="1200" b="1" baseline="0" dirty="0" smtClean="0"/>
              <a:t>Height</a:t>
            </a:r>
            <a:r>
              <a:rPr lang="en-US" sz="1200" baseline="0" dirty="0" smtClean="0"/>
              <a:t> box, enter </a:t>
            </a:r>
            <a:r>
              <a:rPr lang="en-US" sz="1200" b="1" baseline="0" dirty="0" smtClean="0"/>
              <a:t>0.58”</a:t>
            </a:r>
            <a:r>
              <a:rPr lang="en-US" sz="1200" b="0" baseline="0" dirty="0" smtClean="0"/>
              <a:t>.</a:t>
            </a:r>
            <a:r>
              <a:rPr lang="en-US" sz="1200" baseline="0" dirty="0" smtClean="0"/>
              <a:t> </a:t>
            </a:r>
          </a:p>
          <a:p>
            <a:pPr marL="685800" lvl="1" indent="-228600">
              <a:buFont typeface="Arial" pitchFamily="34" charset="0"/>
              <a:buChar char="•"/>
            </a:pPr>
            <a:r>
              <a:rPr lang="en-US" sz="1200" baseline="0" dirty="0" smtClean="0"/>
              <a:t>In the </a:t>
            </a:r>
            <a:r>
              <a:rPr lang="en-US" sz="1200" b="1" baseline="0" dirty="0" smtClean="0"/>
              <a:t>Shape</a:t>
            </a:r>
            <a:r>
              <a:rPr lang="en-US" sz="1200" baseline="0" dirty="0" smtClean="0"/>
              <a:t> </a:t>
            </a:r>
            <a:r>
              <a:rPr lang="en-US" sz="1200" b="1" baseline="0" dirty="0" smtClean="0"/>
              <a:t>Width</a:t>
            </a:r>
            <a:r>
              <a:rPr lang="en-US" sz="1200" baseline="0" dirty="0" smtClean="0"/>
              <a:t> box, enter </a:t>
            </a:r>
            <a:r>
              <a:rPr lang="en-US" sz="1200" b="1" baseline="0" dirty="0" smtClean="0"/>
              <a:t>1.33”</a:t>
            </a:r>
            <a:r>
              <a:rPr lang="en-US" sz="1200" baseline="0" dirty="0" smtClean="0"/>
              <a:t>.</a:t>
            </a:r>
          </a:p>
          <a:p>
            <a:pPr marL="228600" indent="-228600">
              <a:buFont typeface="+mj-lt"/>
              <a:buAutoNum type="arabicPeriod"/>
            </a:pPr>
            <a:r>
              <a:rPr lang="en-US" sz="1200" baseline="0" dirty="0" smtClean="0"/>
              <a:t>Under </a:t>
            </a:r>
            <a:r>
              <a:rPr lang="en-US" sz="1200" b="1" baseline="0" dirty="0" smtClean="0"/>
              <a:t>Drawing</a:t>
            </a:r>
            <a:r>
              <a:rPr lang="en-US" sz="1200" baseline="0" dirty="0" smtClean="0"/>
              <a:t> </a:t>
            </a:r>
            <a:r>
              <a:rPr lang="en-US" sz="1200" b="1" baseline="0" dirty="0" smtClean="0"/>
              <a:t>Tools</a:t>
            </a:r>
            <a:r>
              <a:rPr lang="en-US" sz="1200" baseline="0" dirty="0" smtClean="0"/>
              <a:t>, on the </a:t>
            </a:r>
            <a:r>
              <a:rPr lang="en-US" sz="1200" b="1" baseline="0" dirty="0" smtClean="0"/>
              <a:t>Format</a:t>
            </a:r>
            <a:r>
              <a:rPr lang="en-US" sz="1200" baseline="0" dirty="0" smtClean="0"/>
              <a:t> tab, in the bottom right corner of the </a:t>
            </a:r>
            <a:r>
              <a:rPr lang="en-US" sz="1200" b="1" baseline="0" dirty="0" smtClean="0"/>
              <a:t>Shape</a:t>
            </a:r>
            <a:r>
              <a:rPr lang="en-US" sz="1200" baseline="0" dirty="0" smtClean="0"/>
              <a:t> </a:t>
            </a:r>
            <a:r>
              <a:rPr lang="en-US" sz="1200" b="1" baseline="0" dirty="0" smtClean="0"/>
              <a:t>Styles</a:t>
            </a:r>
            <a:r>
              <a:rPr lang="en-US" sz="1200" baseline="0" dirty="0" smtClean="0"/>
              <a:t> group, click the </a:t>
            </a:r>
            <a:r>
              <a:rPr lang="en-US" sz="1200" b="1" baseline="0" dirty="0" smtClean="0"/>
              <a:t>Format</a:t>
            </a:r>
            <a:r>
              <a:rPr lang="en-US" sz="1200" baseline="0" dirty="0" smtClean="0"/>
              <a:t> </a:t>
            </a:r>
            <a:r>
              <a:rPr lang="en-US" sz="1200" b="1" baseline="0" dirty="0" smtClean="0"/>
              <a:t>Shape</a:t>
            </a:r>
            <a:r>
              <a:rPr lang="en-US" sz="1200" baseline="0" dirty="0" smtClean="0"/>
              <a:t> dialog box launcher. In the </a:t>
            </a:r>
            <a:r>
              <a:rPr lang="en-US" sz="1200" b="1" baseline="0" dirty="0" smtClean="0"/>
              <a:t>Format</a:t>
            </a:r>
            <a:r>
              <a:rPr lang="en-US" sz="1200" baseline="0" dirty="0" smtClean="0"/>
              <a:t> </a:t>
            </a:r>
            <a:r>
              <a:rPr lang="en-US" sz="1200" b="1" baseline="0" dirty="0" smtClean="0"/>
              <a:t>Shape</a:t>
            </a:r>
            <a:r>
              <a:rPr lang="en-US" sz="1200" baseline="0" dirty="0" smtClean="0"/>
              <a:t> dialog box, in the left pane, click </a:t>
            </a:r>
            <a:r>
              <a:rPr lang="en-US" sz="1200" b="1" baseline="0" dirty="0" smtClean="0"/>
              <a:t>Line</a:t>
            </a:r>
            <a:r>
              <a:rPr lang="en-US" sz="1200" baseline="0" dirty="0" smtClean="0"/>
              <a:t> </a:t>
            </a:r>
            <a:r>
              <a:rPr lang="en-US" sz="1200" b="1" baseline="0" dirty="0" smtClean="0"/>
              <a:t>Color</a:t>
            </a:r>
            <a:r>
              <a:rPr lang="en-US" sz="1200" b="0" baseline="0" dirty="0" smtClean="0"/>
              <a:t>.</a:t>
            </a:r>
            <a:r>
              <a:rPr lang="en-US" sz="1200" baseline="0" dirty="0" smtClean="0"/>
              <a:t> In the </a:t>
            </a:r>
            <a:r>
              <a:rPr lang="en-US" sz="1200" b="1" baseline="0" dirty="0" smtClean="0"/>
              <a:t>Line</a:t>
            </a:r>
            <a:r>
              <a:rPr lang="en-US" sz="1200" baseline="0" dirty="0" smtClean="0"/>
              <a:t> </a:t>
            </a:r>
            <a:r>
              <a:rPr lang="en-US" sz="1200" b="1" baseline="0" dirty="0" smtClean="0"/>
              <a:t>Color</a:t>
            </a:r>
            <a:r>
              <a:rPr lang="en-US" sz="1200" baseline="0" dirty="0" smtClean="0"/>
              <a:t> pane, select </a:t>
            </a:r>
            <a:r>
              <a:rPr lang="en-US" sz="1200" b="1" baseline="0" dirty="0" smtClean="0"/>
              <a:t>No</a:t>
            </a:r>
            <a:r>
              <a:rPr lang="en-US" sz="1200" baseline="0" dirty="0" smtClean="0"/>
              <a:t> </a:t>
            </a:r>
            <a:r>
              <a:rPr lang="en-US" sz="1200" b="1" baseline="0" dirty="0" smtClean="0"/>
              <a:t>line</a:t>
            </a:r>
            <a:r>
              <a:rPr lang="en-US" sz="1200" baseline="0" dirty="0" smtClean="0"/>
              <a:t>.</a:t>
            </a:r>
          </a:p>
          <a:p>
            <a:pPr marL="228600" indent="-228600">
              <a:buFont typeface="+mj-lt"/>
              <a:buAutoNum type="arabicPeriod"/>
            </a:pPr>
            <a:r>
              <a:rPr lang="en-US" sz="1200" baseline="0" dirty="0" smtClean="0"/>
              <a:t>Also in the </a:t>
            </a:r>
            <a:r>
              <a:rPr lang="en-US" sz="1200" b="1" baseline="0" dirty="0" smtClean="0"/>
              <a:t>Format</a:t>
            </a:r>
            <a:r>
              <a:rPr lang="en-US" sz="1200" baseline="0" dirty="0" smtClean="0"/>
              <a:t> </a:t>
            </a:r>
            <a:r>
              <a:rPr lang="en-US" sz="1200" b="1" baseline="0" dirty="0" smtClean="0"/>
              <a:t>Shape</a:t>
            </a:r>
            <a:r>
              <a:rPr lang="en-US" sz="1200" baseline="0" dirty="0" smtClean="0"/>
              <a:t> dialog box, in the left pane, click </a:t>
            </a:r>
            <a:r>
              <a:rPr lang="en-US" sz="1200" b="1" baseline="0" dirty="0" smtClean="0"/>
              <a:t>Shadow</a:t>
            </a:r>
            <a:r>
              <a:rPr lang="en-US" sz="1200" b="0" baseline="0" dirty="0" smtClean="0"/>
              <a:t>.</a:t>
            </a:r>
            <a:r>
              <a:rPr lang="en-US" sz="1200" baseline="0" dirty="0" smtClean="0"/>
              <a:t> In the </a:t>
            </a:r>
            <a:r>
              <a:rPr lang="en-US" sz="1200" b="1" baseline="0" dirty="0" smtClean="0"/>
              <a:t>Shadow</a:t>
            </a:r>
            <a:r>
              <a:rPr lang="en-US" sz="1200" baseline="0" dirty="0" smtClean="0"/>
              <a:t> pane, click the button next to </a:t>
            </a:r>
            <a:r>
              <a:rPr lang="en-US" sz="1200" b="1" baseline="0" dirty="0" smtClean="0"/>
              <a:t>Presets</a:t>
            </a:r>
            <a:r>
              <a:rPr lang="en-US" sz="1200" baseline="0" dirty="0" smtClean="0"/>
              <a:t>, under </a:t>
            </a:r>
            <a:r>
              <a:rPr lang="en-US" sz="1200" b="1" baseline="0" dirty="0" smtClean="0"/>
              <a:t>Outer</a:t>
            </a:r>
            <a:r>
              <a:rPr lang="en-US" sz="1200" baseline="0" dirty="0" smtClean="0"/>
              <a:t> click </a:t>
            </a:r>
            <a:r>
              <a:rPr lang="en-US" sz="1200" b="1" baseline="0" dirty="0" smtClean="0"/>
              <a:t>Offset</a:t>
            </a:r>
            <a:r>
              <a:rPr lang="en-US" sz="1200" baseline="0" dirty="0" smtClean="0"/>
              <a:t> </a:t>
            </a:r>
            <a:r>
              <a:rPr lang="en-US" sz="1200" b="1" baseline="0" dirty="0" smtClean="0"/>
              <a:t>Bottom</a:t>
            </a:r>
            <a:r>
              <a:rPr lang="en-US" sz="1200" baseline="0" dirty="0" smtClean="0"/>
              <a:t> (first row, second option from the left), and then do the following:</a:t>
            </a:r>
          </a:p>
          <a:p>
            <a:pPr marL="685800" lvl="1" indent="-228600">
              <a:buFont typeface="Arial" pitchFamily="34" charset="0"/>
              <a:buChar char="•"/>
            </a:pPr>
            <a:r>
              <a:rPr lang="en-US" sz="1200" baseline="0" dirty="0" smtClean="0"/>
              <a:t>In the </a:t>
            </a:r>
            <a:r>
              <a:rPr lang="en-US" sz="1200" b="1" baseline="0" dirty="0" smtClean="0"/>
              <a:t>Transparency</a:t>
            </a:r>
            <a:r>
              <a:rPr lang="en-US" sz="1200" baseline="0" dirty="0" smtClean="0"/>
              <a:t> box, enter </a:t>
            </a:r>
            <a:r>
              <a:rPr lang="en-US" sz="1200" b="1" baseline="0" dirty="0" smtClean="0"/>
              <a:t>68%</a:t>
            </a:r>
            <a:r>
              <a:rPr lang="en-US" sz="1200" b="0" baseline="0" dirty="0" smtClean="0"/>
              <a:t>.</a:t>
            </a:r>
          </a:p>
          <a:p>
            <a:pPr marL="685800" lvl="1" indent="-228600">
              <a:buFont typeface="Arial" pitchFamily="34" charset="0"/>
              <a:buChar char="•"/>
            </a:pPr>
            <a:r>
              <a:rPr lang="en-US" sz="1200" baseline="0" dirty="0" smtClean="0"/>
              <a:t>In the </a:t>
            </a:r>
            <a:r>
              <a:rPr lang="en-US" sz="1200" b="1" baseline="0" dirty="0" smtClean="0"/>
              <a:t>Blur</a:t>
            </a:r>
            <a:r>
              <a:rPr lang="en-US" sz="1200" baseline="0" dirty="0" smtClean="0"/>
              <a:t> box, enter </a:t>
            </a:r>
            <a:r>
              <a:rPr lang="en-US" sz="1200" b="1" baseline="0" dirty="0" smtClean="0"/>
              <a:t>3.5 pt</a:t>
            </a:r>
            <a:r>
              <a:rPr lang="en-US" sz="1200" baseline="0" dirty="0" smtClean="0"/>
              <a:t>.</a:t>
            </a:r>
          </a:p>
          <a:p>
            <a:pPr marL="685800" lvl="1" indent="-228600">
              <a:buFont typeface="Arial" pitchFamily="34" charset="0"/>
              <a:buChar char="•"/>
            </a:pPr>
            <a:r>
              <a:rPr lang="en-US" sz="1200" baseline="0" dirty="0" smtClean="0"/>
              <a:t>In the </a:t>
            </a:r>
            <a:r>
              <a:rPr lang="en-US" sz="1200" b="1" baseline="0" dirty="0" smtClean="0"/>
              <a:t>Distance</a:t>
            </a:r>
            <a:r>
              <a:rPr lang="en-US" sz="1200" baseline="0" dirty="0" smtClean="0"/>
              <a:t> box, enter </a:t>
            </a:r>
            <a:r>
              <a:rPr lang="en-US" sz="1200" b="1" baseline="0" dirty="0" smtClean="0"/>
              <a:t>2.2 pt</a:t>
            </a:r>
            <a:r>
              <a:rPr lang="en-US" sz="1200" baseline="0" dirty="0" smtClean="0"/>
              <a:t>.</a:t>
            </a:r>
          </a:p>
          <a:p>
            <a:pPr marL="228600" indent="-228600">
              <a:buFont typeface="+mj-lt"/>
              <a:buAutoNum type="arabicPeriod"/>
            </a:pPr>
            <a:r>
              <a:rPr lang="en-US" sz="1200" baseline="0" dirty="0" smtClean="0"/>
              <a:t>Also in the </a:t>
            </a:r>
            <a:r>
              <a:rPr lang="en-US" sz="1200" b="1" baseline="0" dirty="0" smtClean="0"/>
              <a:t>Format</a:t>
            </a:r>
            <a:r>
              <a:rPr lang="en-US" sz="1200" baseline="0" dirty="0" smtClean="0"/>
              <a:t> </a:t>
            </a:r>
            <a:r>
              <a:rPr lang="en-US" sz="1200" b="1" baseline="0" dirty="0" smtClean="0"/>
              <a:t>Shape</a:t>
            </a:r>
            <a:r>
              <a:rPr lang="en-US" sz="1200" baseline="0" dirty="0" smtClean="0"/>
              <a:t> dialog box, in the left pane, click </a:t>
            </a:r>
            <a:r>
              <a:rPr lang="en-US" sz="1200" b="1" baseline="0" dirty="0" smtClean="0"/>
              <a:t>3-D Format</a:t>
            </a:r>
            <a:r>
              <a:rPr lang="en-US" sz="1200" b="0" baseline="0" dirty="0" smtClean="0"/>
              <a:t>.</a:t>
            </a:r>
            <a:r>
              <a:rPr lang="en-US" sz="1200" baseline="0" dirty="0" smtClean="0"/>
              <a:t> In the </a:t>
            </a:r>
            <a:r>
              <a:rPr lang="en-US" sz="1200" b="1" baseline="0" dirty="0" smtClean="0"/>
              <a:t>3-D Format </a:t>
            </a:r>
            <a:r>
              <a:rPr lang="en-US" sz="1200" baseline="0" dirty="0" smtClean="0"/>
              <a:t>pane, do the following:</a:t>
            </a:r>
          </a:p>
          <a:p>
            <a:pPr marL="685800" lvl="1" indent="-228600">
              <a:buFont typeface="Arial" pitchFamily="34" charset="0"/>
              <a:buChar char="•"/>
            </a:pPr>
            <a:r>
              <a:rPr lang="en-US" sz="1200" baseline="0" dirty="0" smtClean="0"/>
              <a:t>Under </a:t>
            </a:r>
            <a:r>
              <a:rPr lang="en-US" sz="1200" b="1" baseline="0" dirty="0" smtClean="0"/>
              <a:t>Bevel</a:t>
            </a:r>
            <a:r>
              <a:rPr lang="en-US" sz="1200" baseline="0" dirty="0" smtClean="0"/>
              <a:t>, click the button next to </a:t>
            </a:r>
            <a:r>
              <a:rPr lang="en-US" sz="1200" b="1" baseline="0" dirty="0" smtClean="0"/>
              <a:t>Top</a:t>
            </a:r>
            <a:r>
              <a:rPr lang="en-US" sz="1200" b="0" baseline="0" dirty="0" smtClean="0"/>
              <a:t>, and then under </a:t>
            </a:r>
            <a:r>
              <a:rPr lang="en-US" sz="1200" b="1" baseline="0" dirty="0" smtClean="0"/>
              <a:t>Bevel</a:t>
            </a:r>
            <a:r>
              <a:rPr lang="en-US" sz="1200" b="0" baseline="0" dirty="0" smtClean="0"/>
              <a:t> click </a:t>
            </a:r>
            <a:r>
              <a:rPr lang="en-US" sz="1200" b="1" baseline="0" dirty="0" smtClean="0"/>
              <a:t>Circle</a:t>
            </a:r>
            <a:r>
              <a:rPr lang="en-US" sz="1200" baseline="0" dirty="0" smtClean="0"/>
              <a:t> (first row, first option from the left). Next to </a:t>
            </a:r>
            <a:r>
              <a:rPr lang="en-US" sz="1200" b="1" baseline="0" dirty="0" smtClean="0"/>
              <a:t>Top</a:t>
            </a:r>
            <a:r>
              <a:rPr lang="en-US" sz="1200" baseline="0" dirty="0" smtClean="0"/>
              <a:t>, in the </a:t>
            </a:r>
            <a:r>
              <a:rPr lang="en-US" sz="1200" b="1" baseline="0" dirty="0" smtClean="0"/>
              <a:t>Width</a:t>
            </a:r>
            <a:r>
              <a:rPr lang="en-US" sz="1200" baseline="0" dirty="0" smtClean="0"/>
              <a:t> box, enter </a:t>
            </a:r>
            <a:r>
              <a:rPr lang="en-US" sz="1200" b="1" baseline="0" dirty="0" smtClean="0"/>
              <a:t>4 pt</a:t>
            </a:r>
            <a:r>
              <a:rPr lang="en-US" sz="1200" b="0" baseline="0" dirty="0" smtClean="0"/>
              <a:t>,</a:t>
            </a:r>
            <a:r>
              <a:rPr lang="en-US" sz="1200" b="1" baseline="0" dirty="0" smtClean="0"/>
              <a:t> </a:t>
            </a:r>
            <a:r>
              <a:rPr lang="en-US" sz="1200" baseline="0" dirty="0" smtClean="0"/>
              <a:t>and in the </a:t>
            </a:r>
            <a:r>
              <a:rPr lang="en-US" sz="1200" b="1" baseline="0" dirty="0" smtClean="0"/>
              <a:t>Height</a:t>
            </a:r>
            <a:r>
              <a:rPr lang="en-US" sz="1200" baseline="0" dirty="0" smtClean="0"/>
              <a:t> box, enter </a:t>
            </a:r>
            <a:r>
              <a:rPr lang="en-US" sz="1200" b="1" baseline="0" dirty="0" smtClean="0"/>
              <a:t>4 pt</a:t>
            </a:r>
            <a:r>
              <a:rPr lang="en-US" sz="1200" baseline="0" dirty="0" smtClean="0"/>
              <a:t>.</a:t>
            </a:r>
          </a:p>
          <a:p>
            <a:pPr marL="685800" lvl="1" indent="-228600">
              <a:buFont typeface="Arial" pitchFamily="34" charset="0"/>
              <a:buChar char="•"/>
            </a:pPr>
            <a:r>
              <a:rPr lang="en-US" sz="1200" baseline="0" dirty="0" smtClean="0"/>
              <a:t>Under </a:t>
            </a:r>
            <a:r>
              <a:rPr lang="en-US" sz="1200" b="1" baseline="0" dirty="0" smtClean="0"/>
              <a:t>Surface</a:t>
            </a:r>
            <a:r>
              <a:rPr lang="en-US" sz="1200" baseline="0" dirty="0" smtClean="0"/>
              <a:t>, click the button next to </a:t>
            </a:r>
            <a:r>
              <a:rPr lang="en-US" sz="1200" b="1" baseline="0" dirty="0" smtClean="0"/>
              <a:t>Lighting</a:t>
            </a:r>
            <a:r>
              <a:rPr lang="en-US" sz="1200" baseline="0" dirty="0" smtClean="0"/>
              <a:t>, and then under </a:t>
            </a:r>
            <a:r>
              <a:rPr lang="en-US" sz="1200" b="1" baseline="0" dirty="0" smtClean="0"/>
              <a:t>Neutral</a:t>
            </a:r>
            <a:r>
              <a:rPr lang="en-US" sz="1200" baseline="0" dirty="0" smtClean="0"/>
              <a:t> click </a:t>
            </a:r>
            <a:r>
              <a:rPr lang="en-US" sz="1200" b="1" baseline="0" dirty="0" smtClean="0"/>
              <a:t>Balance</a:t>
            </a:r>
            <a:r>
              <a:rPr lang="en-US" sz="1200" baseline="0" dirty="0" smtClean="0"/>
              <a:t> (first row, second option from the left). </a:t>
            </a:r>
            <a:r>
              <a:rPr lang="en-US" sz="1200" i="0" baseline="0" dirty="0" smtClean="0"/>
              <a:t>In the </a:t>
            </a:r>
            <a:r>
              <a:rPr lang="en-US" sz="1200" b="1" i="0" baseline="0" dirty="0" smtClean="0"/>
              <a:t>Angle</a:t>
            </a:r>
            <a:r>
              <a:rPr lang="en-US" sz="1200" i="0" baseline="0" dirty="0" smtClean="0"/>
              <a:t> box, enter </a:t>
            </a:r>
            <a:r>
              <a:rPr lang="en-US" sz="1200" b="1" i="0" baseline="0" dirty="0" smtClean="0"/>
              <a:t>145</a:t>
            </a:r>
            <a:r>
              <a:rPr lang="en-US" sz="1200" b="1" kern="1200" dirty="0" smtClean="0">
                <a:solidFill>
                  <a:schemeClr val="tx1"/>
                </a:solidFill>
                <a:latin typeface="+mn-lt"/>
                <a:ea typeface="+mn-ea"/>
                <a:cs typeface="+mn-cs"/>
              </a:rPr>
              <a:t>°</a:t>
            </a:r>
            <a:r>
              <a:rPr lang="en-US" sz="1200" i="0" baseline="0" dirty="0" smtClean="0"/>
              <a:t>. </a:t>
            </a:r>
            <a:endParaRPr lang="en-US" sz="1200" b="0" i="1" baseline="0" dirty="0" smtClean="0"/>
          </a:p>
          <a:p>
            <a:pPr marL="228600" indent="-228600">
              <a:buFont typeface="+mj-lt"/>
              <a:buAutoNum type="arabicPeriod"/>
            </a:pPr>
            <a:r>
              <a:rPr lang="en-US" sz="1200" b="0" baseline="0" dirty="0" smtClean="0"/>
              <a:t>On the slide, drag the rounded rectangle until the bottom edge touches the top edge of the long, thin rectangle and it is centered on the 3.50 left vertical drawing guide.</a:t>
            </a:r>
          </a:p>
          <a:p>
            <a:pPr marL="228600" indent="-228600">
              <a:buFont typeface="+mj-lt"/>
              <a:buAutoNum type="arabicPeriod"/>
            </a:pPr>
            <a:endParaRPr lang="en-US" sz="1200" b="1" baseline="0" dirty="0" smtClean="0"/>
          </a:p>
          <a:p>
            <a:pPr marL="228600" indent="-228600">
              <a:buFont typeface="+mj-lt"/>
              <a:buAutoNum type="arabicPeriod"/>
            </a:pPr>
            <a:endParaRPr lang="en-US" sz="1200" dirty="0" smtClean="0"/>
          </a:p>
          <a:p>
            <a:pPr marL="228600" indent="-228600">
              <a:buFont typeface="+mj-lt"/>
              <a:buNone/>
            </a:pPr>
            <a:r>
              <a:rPr lang="en-US" sz="1200" dirty="0" smtClean="0"/>
              <a:t>To reproduce the first text box on this slide, do the following:</a:t>
            </a:r>
          </a:p>
          <a:p>
            <a:pPr marL="228600" indent="-228600">
              <a:buFont typeface="+mj-lt"/>
              <a:buAutoNum type="arabicPeriod"/>
            </a:pPr>
            <a:r>
              <a:rPr lang="en-US" sz="1200" dirty="0" smtClean="0"/>
              <a:t>On</a:t>
            </a:r>
            <a:r>
              <a:rPr lang="en-US" sz="1200" baseline="0" dirty="0" smtClean="0"/>
              <a:t> the </a:t>
            </a:r>
            <a:r>
              <a:rPr lang="en-US" sz="1200" b="1" baseline="0" dirty="0" smtClean="0"/>
              <a:t>Insert</a:t>
            </a:r>
            <a:r>
              <a:rPr lang="en-US" sz="1200" baseline="0" dirty="0" smtClean="0"/>
              <a:t> tab, in the </a:t>
            </a:r>
            <a:r>
              <a:rPr lang="en-US" sz="1200" b="1" baseline="0" dirty="0" smtClean="0"/>
              <a:t>Text</a:t>
            </a:r>
            <a:r>
              <a:rPr lang="en-US" sz="1200" baseline="0" dirty="0" smtClean="0"/>
              <a:t> group, click </a:t>
            </a:r>
            <a:r>
              <a:rPr lang="en-US" sz="1200" b="1" baseline="0" dirty="0" smtClean="0"/>
              <a:t>Text</a:t>
            </a:r>
            <a:r>
              <a:rPr lang="en-US" sz="1200" baseline="0" dirty="0" smtClean="0"/>
              <a:t> </a:t>
            </a:r>
            <a:r>
              <a:rPr lang="en-US" sz="1200" b="1" baseline="0" dirty="0" smtClean="0"/>
              <a:t>Box</a:t>
            </a:r>
            <a:r>
              <a:rPr lang="en-US" sz="1200" baseline="0" dirty="0" smtClean="0"/>
              <a:t>. On the slide, drag to draw a text box. </a:t>
            </a:r>
          </a:p>
          <a:p>
            <a:pPr marL="228600" indent="-228600">
              <a:buFont typeface="+mj-lt"/>
              <a:buAutoNum type="arabicPeriod"/>
            </a:pPr>
            <a:r>
              <a:rPr lang="en-US" sz="1200" baseline="0" dirty="0" smtClean="0"/>
              <a:t>Enter </a:t>
            </a:r>
            <a:r>
              <a:rPr lang="en-US" sz="1200" b="1" baseline="0" dirty="0" smtClean="0"/>
              <a:t>TAB ONE</a:t>
            </a:r>
            <a:r>
              <a:rPr lang="en-US" sz="1200" b="0" baseline="0" dirty="0" smtClean="0"/>
              <a:t>,</a:t>
            </a:r>
            <a:r>
              <a:rPr lang="en-US" sz="1200" b="1" baseline="0" dirty="0" smtClean="0"/>
              <a:t> </a:t>
            </a:r>
            <a:r>
              <a:rPr lang="en-US" sz="1200" baseline="0" dirty="0" smtClean="0"/>
              <a:t>and then select the text. On the </a:t>
            </a:r>
            <a:r>
              <a:rPr lang="en-US" sz="1200" b="1" baseline="0" dirty="0" smtClean="0"/>
              <a:t>Home</a:t>
            </a:r>
            <a:r>
              <a:rPr lang="en-US" sz="1200" baseline="0" dirty="0" smtClean="0"/>
              <a:t> tab, in the </a:t>
            </a:r>
            <a:r>
              <a:rPr lang="en-US" sz="1200" b="1" baseline="0" dirty="0" smtClean="0"/>
              <a:t>Font</a:t>
            </a:r>
            <a:r>
              <a:rPr lang="en-US" sz="1200" baseline="0" dirty="0" smtClean="0"/>
              <a:t> group, do the following:</a:t>
            </a:r>
          </a:p>
          <a:p>
            <a:pPr marL="685800" lvl="1" indent="-228600">
              <a:buFont typeface="Arial" pitchFamily="34" charset="0"/>
              <a:buChar char="•"/>
            </a:pPr>
            <a:r>
              <a:rPr lang="en-US" sz="1200" baseline="0" dirty="0" smtClean="0"/>
              <a:t>In the </a:t>
            </a:r>
            <a:r>
              <a:rPr lang="en-US" sz="1200" b="1" baseline="0" dirty="0" smtClean="0"/>
              <a:t>Font</a:t>
            </a:r>
            <a:r>
              <a:rPr lang="en-US" sz="1200" baseline="0" dirty="0" smtClean="0"/>
              <a:t> list, select </a:t>
            </a:r>
            <a:r>
              <a:rPr lang="en-US" sz="1200" b="1" baseline="0" dirty="0" smtClean="0"/>
              <a:t>TW Cen MT Condensed</a:t>
            </a:r>
            <a:r>
              <a:rPr lang="en-US" sz="1200" b="0" baseline="0" dirty="0" smtClean="0"/>
              <a:t>.</a:t>
            </a:r>
            <a:r>
              <a:rPr lang="en-US" sz="1200" baseline="0" dirty="0" smtClean="0"/>
              <a:t> </a:t>
            </a:r>
          </a:p>
          <a:p>
            <a:pPr marL="685800" lvl="1" indent="-228600">
              <a:buFont typeface="Arial" pitchFamily="34" charset="0"/>
              <a:buChar char="•"/>
            </a:pPr>
            <a:r>
              <a:rPr lang="en-US" sz="1200" baseline="0" dirty="0" smtClean="0"/>
              <a:t>In the </a:t>
            </a:r>
            <a:r>
              <a:rPr lang="en-US" sz="1200" b="1" baseline="0" dirty="0" smtClean="0"/>
              <a:t>Font</a:t>
            </a:r>
            <a:r>
              <a:rPr lang="en-US" sz="1200" baseline="0" dirty="0" smtClean="0"/>
              <a:t> </a:t>
            </a:r>
            <a:r>
              <a:rPr lang="en-US" sz="1200" b="1" baseline="0" dirty="0" smtClean="0"/>
              <a:t>Size</a:t>
            </a:r>
            <a:r>
              <a:rPr lang="en-US" sz="1200" baseline="0" dirty="0" smtClean="0"/>
              <a:t> box, enter </a:t>
            </a:r>
            <a:r>
              <a:rPr lang="en-US" sz="1200" b="1" baseline="0" dirty="0" smtClean="0"/>
              <a:t>22 pt</a:t>
            </a:r>
            <a:r>
              <a:rPr lang="en-US" sz="1200" baseline="0" dirty="0" smtClean="0"/>
              <a:t>. </a:t>
            </a:r>
          </a:p>
          <a:p>
            <a:pPr marL="228600" indent="-228600">
              <a:buFont typeface="+mj-lt"/>
              <a:buAutoNum type="arabicPeriod"/>
            </a:pPr>
            <a:r>
              <a:rPr lang="en-US" sz="1200" baseline="0" dirty="0" smtClean="0"/>
              <a:t>On the </a:t>
            </a:r>
            <a:r>
              <a:rPr lang="en-US" sz="1200" b="1" baseline="0" dirty="0" smtClean="0"/>
              <a:t>Home</a:t>
            </a:r>
            <a:r>
              <a:rPr lang="en-US" sz="1200" baseline="0" dirty="0" smtClean="0"/>
              <a:t> tab, in the </a:t>
            </a:r>
            <a:r>
              <a:rPr lang="en-US" sz="1200" b="1" baseline="0" dirty="0" smtClean="0"/>
              <a:t>Paragraph</a:t>
            </a:r>
            <a:r>
              <a:rPr lang="en-US" sz="1200" baseline="0" dirty="0" smtClean="0"/>
              <a:t> group, click </a:t>
            </a:r>
            <a:r>
              <a:rPr lang="en-US" sz="1200" b="1" baseline="0" dirty="0" smtClean="0"/>
              <a:t>Center</a:t>
            </a:r>
            <a:r>
              <a:rPr lang="en-US" sz="1200" baseline="0" dirty="0" smtClean="0"/>
              <a:t> to center the text in the text box.</a:t>
            </a:r>
          </a:p>
          <a:p>
            <a:pPr marL="228600" indent="-228600">
              <a:buFont typeface="+mj-lt"/>
              <a:buAutoNum type="arabicPeriod"/>
            </a:pPr>
            <a:r>
              <a:rPr lang="en-US" sz="1200" baseline="0" dirty="0" smtClean="0"/>
              <a:t>On the slide, drag the text box onto the rounded rectangle until the bottom edge of the text is 0.5” above the 0.00 horizontal drawing guide and it is centered on the </a:t>
            </a:r>
            <a:r>
              <a:rPr lang="en-US" sz="1200" b="0" baseline="0" dirty="0" smtClean="0"/>
              <a:t>3.50 left vertical drawing guide.</a:t>
            </a:r>
            <a:endParaRPr lang="en-US" sz="1200" baseline="0" dirty="0" smtClean="0"/>
          </a:p>
          <a:p>
            <a:pPr marL="228600" indent="-228600">
              <a:buFont typeface="+mj-lt"/>
              <a:buAutoNum type="arabicPeriod"/>
            </a:pPr>
            <a:endParaRPr lang="en-US" sz="1200" baseline="0" dirty="0" smtClean="0"/>
          </a:p>
          <a:p>
            <a:pPr marL="228600" indent="-228600">
              <a:buFont typeface="+mj-lt"/>
              <a:buAutoNum type="arabicPeriod"/>
            </a:pPr>
            <a:endParaRPr lang="en-US" sz="1200" baseline="0" dirty="0" smtClean="0"/>
          </a:p>
          <a:p>
            <a:pPr marL="228600" indent="-228600">
              <a:buFont typeface="+mj-lt"/>
              <a:buNone/>
            </a:pPr>
            <a:r>
              <a:rPr lang="en-US" sz="1200" baseline="0" dirty="0" smtClean="0"/>
              <a:t>To reproduce the other text boxes on this slide, do the following:</a:t>
            </a:r>
          </a:p>
          <a:p>
            <a:pPr marL="228600" indent="-228600">
              <a:buFont typeface="+mj-lt"/>
              <a:buAutoNum type="arabicPeriod"/>
            </a:pPr>
            <a:r>
              <a:rPr lang="en-US" sz="1200" baseline="0" dirty="0" smtClean="0"/>
              <a:t>On the slide, select the first text box. On the </a:t>
            </a:r>
            <a:r>
              <a:rPr lang="en-US" sz="1200" b="1" baseline="0" dirty="0" smtClean="0"/>
              <a:t>Home</a:t>
            </a:r>
            <a:r>
              <a:rPr lang="en-US" sz="1200" baseline="0" dirty="0" smtClean="0"/>
              <a:t> tab, in the </a:t>
            </a:r>
            <a:r>
              <a:rPr lang="en-US" sz="1200" b="1" baseline="0" dirty="0" smtClean="0"/>
              <a:t>Clipboard</a:t>
            </a:r>
            <a:r>
              <a:rPr lang="en-US" sz="1200" baseline="0" dirty="0" smtClean="0"/>
              <a:t> group, click the arrow under </a:t>
            </a:r>
            <a:r>
              <a:rPr lang="en-US" sz="1200" b="1" baseline="0" dirty="0" smtClean="0"/>
              <a:t>Copy</a:t>
            </a:r>
            <a:r>
              <a:rPr lang="en-US" sz="1200" b="0" baseline="0" dirty="0" smtClean="0"/>
              <a:t>,</a:t>
            </a:r>
            <a:r>
              <a:rPr lang="en-US" sz="1200" baseline="0" dirty="0" smtClean="0"/>
              <a:t> and then click </a:t>
            </a:r>
            <a:r>
              <a:rPr lang="en-US" sz="1200" b="1" baseline="0" dirty="0" smtClean="0"/>
              <a:t>Duplicate</a:t>
            </a:r>
            <a:r>
              <a:rPr lang="en-US" sz="1200" baseline="0" dirty="0" smtClean="0"/>
              <a:t>. Repeat this process three more times for a total of five text boxes.</a:t>
            </a:r>
          </a:p>
          <a:p>
            <a:pPr marL="228600" indent="-228600">
              <a:buFont typeface="+mj-lt"/>
              <a:buAutoNum type="arabicPeriod"/>
            </a:pPr>
            <a:r>
              <a:rPr lang="en-US" sz="1200" baseline="0" dirty="0" smtClean="0"/>
              <a:t>Click in one of the duplicate text boxes, delete </a:t>
            </a:r>
            <a:r>
              <a:rPr lang="en-US" sz="1200" b="1" baseline="0" dirty="0" smtClean="0"/>
              <a:t>TAB ONE</a:t>
            </a:r>
            <a:r>
              <a:rPr lang="en-US" sz="1200" baseline="0" dirty="0" smtClean="0"/>
              <a:t>, and then enter </a:t>
            </a:r>
            <a:r>
              <a:rPr lang="en-US" sz="1200" b="1" baseline="0" dirty="0" smtClean="0"/>
              <a:t>TAB TWO</a:t>
            </a:r>
            <a:r>
              <a:rPr lang="en-US" sz="1200" baseline="0" dirty="0" smtClean="0"/>
              <a:t>. </a:t>
            </a:r>
          </a:p>
          <a:p>
            <a:pPr marL="228600" indent="-228600">
              <a:buFont typeface="+mj-lt"/>
              <a:buAutoNum type="arabicPeriod"/>
            </a:pPr>
            <a:r>
              <a:rPr lang="en-US" sz="1200" baseline="0" dirty="0" smtClean="0"/>
              <a:t>Drag the second text box until the bottom edge of the text is 0.5” above the 0.00 horizontal drawing guide and it is centered on the 1.75 left vertical drawing guide.</a:t>
            </a:r>
          </a:p>
          <a:p>
            <a:pPr marL="228600" indent="-228600">
              <a:buFont typeface="+mj-lt"/>
              <a:buAutoNum type="arabicPeriod"/>
            </a:pPr>
            <a:r>
              <a:rPr lang="en-US" sz="1200" baseline="0" dirty="0" smtClean="0"/>
              <a:t>Click in another duplicate text box, delete </a:t>
            </a:r>
            <a:r>
              <a:rPr lang="en-US" sz="1200" b="1" baseline="0" dirty="0" smtClean="0"/>
              <a:t>TAB ONE</a:t>
            </a:r>
            <a:r>
              <a:rPr lang="en-US" sz="1200" baseline="0" dirty="0" smtClean="0"/>
              <a:t>, and then enter </a:t>
            </a:r>
            <a:r>
              <a:rPr lang="en-US" sz="1200" b="1" baseline="0" dirty="0" smtClean="0"/>
              <a:t>TAB THREE</a:t>
            </a:r>
            <a:r>
              <a:rPr lang="en-US" sz="1200" b="0" baseline="0" dirty="0" smtClean="0"/>
              <a:t>.</a:t>
            </a:r>
            <a:endParaRPr lang="en-US" sz="1200" baseline="0" dirty="0" smtClean="0"/>
          </a:p>
          <a:p>
            <a:pPr marL="228600" indent="-228600">
              <a:buFont typeface="+mj-lt"/>
              <a:buAutoNum type="arabicPeriod"/>
            </a:pPr>
            <a:r>
              <a:rPr lang="en-US" sz="1200" baseline="0" dirty="0" smtClean="0"/>
              <a:t>Drag the third text box until the bottom edge of the text is 0.5” above the 0.00 horizontal drawing guide and it is centered on the 0.00 vertical drawing guide. </a:t>
            </a:r>
          </a:p>
          <a:p>
            <a:pPr marL="228600" indent="-228600">
              <a:buFont typeface="+mj-lt"/>
              <a:buAutoNum type="arabicPeriod"/>
            </a:pPr>
            <a:r>
              <a:rPr lang="en-US" sz="1200" baseline="0" dirty="0" smtClean="0"/>
              <a:t>Click in another duplicate text box, delete </a:t>
            </a:r>
            <a:r>
              <a:rPr lang="en-US" sz="1200" b="1" baseline="0" dirty="0" smtClean="0"/>
              <a:t>TAB ONE</a:t>
            </a:r>
            <a:r>
              <a:rPr lang="en-US" sz="1200" baseline="0" dirty="0" smtClean="0"/>
              <a:t>, and then enter </a:t>
            </a:r>
            <a:r>
              <a:rPr lang="en-US" sz="1200" b="1" baseline="0" dirty="0" smtClean="0"/>
              <a:t>TAB FOUR</a:t>
            </a:r>
            <a:r>
              <a:rPr lang="en-US" sz="1200" b="0" baseline="0" dirty="0" smtClean="0"/>
              <a:t>.</a:t>
            </a:r>
            <a:endParaRPr lang="en-US" sz="1200" baseline="0" dirty="0" smtClean="0"/>
          </a:p>
          <a:p>
            <a:pPr marL="228600" indent="-228600">
              <a:buFont typeface="+mj-lt"/>
              <a:buAutoNum type="arabicPeriod"/>
            </a:pPr>
            <a:r>
              <a:rPr lang="en-US" sz="1200" baseline="0" dirty="0" smtClean="0"/>
              <a:t>Drag the fourth text box until the bottom edge of the text is 0.5” above the 0.00 horizontal drawing guide and it is centered on the 1.75 right vertical drawing guide.</a:t>
            </a:r>
          </a:p>
          <a:p>
            <a:pPr marL="228600" indent="-228600">
              <a:buFont typeface="+mj-lt"/>
              <a:buAutoNum type="arabicPeriod"/>
            </a:pPr>
            <a:r>
              <a:rPr lang="en-US" sz="1200" baseline="0" dirty="0" smtClean="0"/>
              <a:t>Click in the last duplicate text box, delete </a:t>
            </a:r>
            <a:r>
              <a:rPr lang="en-US" sz="1200" b="1" baseline="0" dirty="0" smtClean="0"/>
              <a:t>TAB ONE</a:t>
            </a:r>
            <a:r>
              <a:rPr lang="en-US" sz="1200" baseline="0" dirty="0" smtClean="0"/>
              <a:t>, and then enter </a:t>
            </a:r>
            <a:r>
              <a:rPr lang="en-US" sz="1200" b="1" baseline="0" dirty="0" smtClean="0"/>
              <a:t>TAB FIVE</a:t>
            </a:r>
            <a:r>
              <a:rPr lang="en-US" sz="1200" b="0" baseline="0" dirty="0" smtClean="0"/>
              <a:t>.</a:t>
            </a:r>
            <a:endParaRPr lang="en-US" sz="1200" baseline="0" dirty="0" smtClean="0"/>
          </a:p>
          <a:p>
            <a:pPr marL="228600" indent="-228600">
              <a:buFont typeface="+mj-lt"/>
              <a:buAutoNum type="arabicPeriod"/>
            </a:pPr>
            <a:r>
              <a:rPr lang="en-US" sz="1200" baseline="0" dirty="0" smtClean="0"/>
              <a:t>Drag the fifth text box until the bottom edge of the text is 0.5” above the 0.00 horizontal drawing guide and it is centered on the 3.50 right vertical drawing guide.</a:t>
            </a:r>
          </a:p>
          <a:p>
            <a:pPr marL="228600" indent="-228600">
              <a:buFont typeface="+mj-lt"/>
              <a:buAutoNum type="arabicPeriod"/>
            </a:pPr>
            <a:r>
              <a:rPr lang="en-US" sz="1200" baseline="0" dirty="0" smtClean="0"/>
              <a:t>Select the text in the first text box. On the </a:t>
            </a:r>
            <a:r>
              <a:rPr lang="en-US" sz="1200" b="1" baseline="0" dirty="0" smtClean="0"/>
              <a:t>Home</a:t>
            </a:r>
            <a:r>
              <a:rPr lang="en-US" sz="1200" baseline="0" dirty="0" smtClean="0"/>
              <a:t> tab, in the </a:t>
            </a:r>
            <a:r>
              <a:rPr lang="en-US" sz="1200" b="1" baseline="0" dirty="0" smtClean="0"/>
              <a:t>Font</a:t>
            </a:r>
            <a:r>
              <a:rPr lang="en-US" sz="1200" baseline="0" dirty="0" smtClean="0"/>
              <a:t> group, click the arrow next to </a:t>
            </a:r>
            <a:r>
              <a:rPr lang="en-US" sz="1200" b="1" baseline="0" dirty="0" smtClean="0"/>
              <a:t>Font Color</a:t>
            </a:r>
            <a:r>
              <a:rPr lang="en-US" sz="1200" baseline="0" dirty="0" smtClean="0"/>
              <a:t>, and then under </a:t>
            </a:r>
            <a:r>
              <a:rPr lang="en-US" sz="1200" b="1" baseline="0" dirty="0" smtClean="0"/>
              <a:t>Theme</a:t>
            </a:r>
            <a:r>
              <a:rPr lang="en-US" sz="1200" baseline="0" dirty="0" smtClean="0"/>
              <a:t> </a:t>
            </a:r>
            <a:r>
              <a:rPr lang="en-US" sz="1200" b="1" baseline="0" dirty="0" smtClean="0"/>
              <a:t>Colors</a:t>
            </a:r>
            <a:r>
              <a:rPr lang="en-US" sz="1200" baseline="0" dirty="0" smtClean="0"/>
              <a:t> click </a:t>
            </a:r>
            <a:r>
              <a:rPr lang="en-US" sz="1200" b="1" baseline="0" dirty="0" smtClean="0"/>
              <a:t>White, Background 1 </a:t>
            </a:r>
            <a:r>
              <a:rPr lang="en-US" sz="1200" b="0" baseline="0" dirty="0" smtClean="0"/>
              <a:t>(first row, first option from the left). Repeat this process for each of the other text boxes. </a:t>
            </a:r>
            <a:endParaRPr lang="en-US" sz="1200" baseline="0" dirty="0" smtClean="0"/>
          </a:p>
          <a:p>
            <a:endParaRPr lang="en-US" sz="1200" baseline="0" dirty="0" smtClean="0"/>
          </a:p>
          <a:p>
            <a:endParaRPr lang="en-US" sz="1200" baseline="0" dirty="0" smtClean="0"/>
          </a:p>
          <a:p>
            <a:r>
              <a:rPr lang="en-US" sz="1200" baseline="0" dirty="0" smtClean="0"/>
              <a:t>To reproduce the animation effects on this slide, do the following:</a:t>
            </a:r>
          </a:p>
          <a:p>
            <a:pPr marL="228600" indent="-228600">
              <a:buFont typeface="+mj-lt"/>
              <a:buAutoNum type="arabicPeriod"/>
            </a:pPr>
            <a:r>
              <a:rPr lang="en-US" sz="1200" baseline="0" dirty="0" smtClean="0"/>
              <a:t>On the </a:t>
            </a:r>
            <a:r>
              <a:rPr lang="en-US" sz="1200" b="1" baseline="0" dirty="0" smtClean="0"/>
              <a:t>Animations</a:t>
            </a:r>
            <a:r>
              <a:rPr lang="en-US" sz="1200" baseline="0" dirty="0" smtClean="0"/>
              <a:t> tab, in the </a:t>
            </a:r>
            <a:r>
              <a:rPr lang="en-US" sz="1200" b="1" baseline="0" dirty="0" smtClean="0"/>
              <a:t>Advanced Animations</a:t>
            </a:r>
            <a:r>
              <a:rPr lang="en-US" sz="1200" baseline="0" dirty="0" smtClean="0"/>
              <a:t> group, click </a:t>
            </a:r>
            <a:r>
              <a:rPr lang="en-US" sz="1200" b="1" baseline="0" dirty="0" smtClean="0"/>
              <a:t>Animation Pane</a:t>
            </a:r>
            <a:r>
              <a:rPr lang="en-US" sz="1200" baseline="0" dirty="0" smtClean="0"/>
              <a:t>. </a:t>
            </a:r>
          </a:p>
          <a:p>
            <a:pPr marL="228600" indent="-228600">
              <a:buFont typeface="+mj-lt"/>
              <a:buAutoNum type="arabicPeriod"/>
            </a:pPr>
            <a:r>
              <a:rPr lang="en-US" sz="1200" baseline="0" dirty="0" smtClean="0"/>
              <a:t>On the </a:t>
            </a:r>
            <a:r>
              <a:rPr lang="en-US" sz="1200" b="1" baseline="0" dirty="0" smtClean="0"/>
              <a:t>Home</a:t>
            </a:r>
            <a:r>
              <a:rPr lang="en-US" sz="1200" baseline="0" dirty="0" smtClean="0"/>
              <a:t> tab, in the </a:t>
            </a:r>
            <a:r>
              <a:rPr lang="en-US" sz="1200" b="1" baseline="0" dirty="0" smtClean="0"/>
              <a:t>Editing</a:t>
            </a:r>
            <a:r>
              <a:rPr lang="en-US" sz="1200" baseline="0" dirty="0" smtClean="0"/>
              <a:t> group, click </a:t>
            </a:r>
            <a:r>
              <a:rPr lang="en-US" sz="1200" b="1" baseline="0" dirty="0" smtClean="0"/>
              <a:t>Select</a:t>
            </a:r>
            <a:r>
              <a:rPr lang="en-US" sz="1200" baseline="0" dirty="0" smtClean="0"/>
              <a:t>, and then click </a:t>
            </a:r>
            <a:r>
              <a:rPr lang="en-US" sz="1200" b="1" baseline="0" dirty="0" smtClean="0"/>
              <a:t>Selection Pane</a:t>
            </a:r>
            <a:r>
              <a:rPr lang="en-US" sz="1200" baseline="0" dirty="0" smtClean="0"/>
              <a:t>.</a:t>
            </a:r>
          </a:p>
          <a:p>
            <a:pPr marL="228600" indent="-228600">
              <a:buFont typeface="+mj-lt"/>
              <a:buAutoNum type="arabicPeriod"/>
            </a:pPr>
            <a:r>
              <a:rPr lang="en-US" sz="1200" i="0" baseline="0" dirty="0" smtClean="0"/>
              <a:t>In the </a:t>
            </a:r>
            <a:r>
              <a:rPr lang="en-US" sz="1200" b="1" i="0" baseline="0" dirty="0" smtClean="0"/>
              <a:t>Selection and Visibility </a:t>
            </a:r>
            <a:r>
              <a:rPr lang="en-US" sz="1200" b="0" i="0" baseline="0" dirty="0" smtClean="0"/>
              <a:t>task </a:t>
            </a:r>
            <a:r>
              <a:rPr lang="en-US" sz="1200" i="0" baseline="0" dirty="0" smtClean="0"/>
              <a:t>pane, s</a:t>
            </a:r>
            <a:r>
              <a:rPr lang="en-US" sz="1200" baseline="0" dirty="0" smtClean="0"/>
              <a:t>elect the rounded rectangle (“Round Same Side Corner Rectangle” object). In the </a:t>
            </a:r>
            <a:r>
              <a:rPr lang="en-US" sz="1200" b="1" baseline="0" dirty="0" smtClean="0"/>
              <a:t>Animation</a:t>
            </a:r>
            <a:r>
              <a:rPr lang="en-US" sz="1200" b="0" baseline="0" dirty="0" smtClean="0"/>
              <a:t> group</a:t>
            </a:r>
            <a:r>
              <a:rPr lang="en-US" sz="1200" baseline="0" dirty="0" smtClean="0"/>
              <a:t>, click the </a:t>
            </a:r>
            <a:r>
              <a:rPr lang="en-US" sz="1200" b="1" baseline="0" dirty="0" smtClean="0"/>
              <a:t>More</a:t>
            </a:r>
            <a:r>
              <a:rPr lang="en-US" sz="1200" baseline="0" dirty="0" smtClean="0"/>
              <a:t> arrow to expand the effects gallery, then under </a:t>
            </a:r>
            <a:r>
              <a:rPr lang="en-US" sz="1200" b="1" baseline="0" dirty="0" smtClean="0"/>
              <a:t>Motion</a:t>
            </a:r>
            <a:r>
              <a:rPr lang="en-US" sz="1200" baseline="0" dirty="0" smtClean="0"/>
              <a:t> </a:t>
            </a:r>
            <a:r>
              <a:rPr lang="en-US" sz="1200" b="1" baseline="0" dirty="0" smtClean="0"/>
              <a:t>Paths</a:t>
            </a:r>
            <a:r>
              <a:rPr lang="en-US" sz="1200" b="0" baseline="0" dirty="0" smtClean="0"/>
              <a:t>,</a:t>
            </a:r>
            <a:r>
              <a:rPr lang="en-US" sz="1200" baseline="0" dirty="0" smtClean="0"/>
              <a:t> click </a:t>
            </a:r>
            <a:r>
              <a:rPr lang="en-US" sz="1200" b="1" baseline="0" dirty="0" smtClean="0"/>
              <a:t>Lines</a:t>
            </a:r>
            <a:r>
              <a:rPr lang="en-US" sz="1200" baseline="0" dirty="0" smtClean="0"/>
              <a:t>. </a:t>
            </a:r>
          </a:p>
          <a:p>
            <a:pPr marL="228600" indent="-228600">
              <a:buFont typeface="+mj-lt"/>
              <a:buAutoNum type="arabicPeriod"/>
            </a:pPr>
            <a:r>
              <a:rPr lang="en-US" sz="1200" baseline="0" dirty="0" smtClean="0"/>
              <a:t>In the </a:t>
            </a:r>
            <a:r>
              <a:rPr lang="en-US" sz="1200" b="1" baseline="0" dirty="0" smtClean="0"/>
              <a:t>Animation</a:t>
            </a:r>
            <a:r>
              <a:rPr lang="en-US" sz="1200" baseline="0" dirty="0" smtClean="0"/>
              <a:t> group, click </a:t>
            </a:r>
            <a:r>
              <a:rPr lang="en-US" sz="1200" b="1" baseline="0" dirty="0" smtClean="0"/>
              <a:t>Effect Options </a:t>
            </a:r>
            <a:r>
              <a:rPr lang="en-US" sz="1200" baseline="0" dirty="0" smtClean="0"/>
              <a:t>and under </a:t>
            </a:r>
            <a:r>
              <a:rPr lang="en-US" sz="1200" b="1" baseline="0" dirty="0" smtClean="0"/>
              <a:t>Direction</a:t>
            </a:r>
            <a:r>
              <a:rPr lang="en-US" sz="1200" baseline="0" dirty="0" smtClean="0"/>
              <a:t>, click </a:t>
            </a:r>
            <a:r>
              <a:rPr lang="en-US" sz="1200" b="1" baseline="0" dirty="0" smtClean="0"/>
              <a:t>Right</a:t>
            </a:r>
            <a:r>
              <a:rPr lang="en-US" sz="1200" baseline="0" dirty="0" smtClean="0"/>
              <a:t>.</a:t>
            </a:r>
          </a:p>
          <a:p>
            <a:pPr marL="228600" indent="-228600">
              <a:buFont typeface="+mj-lt"/>
              <a:buAutoNum type="arabicPeriod"/>
            </a:pPr>
            <a:r>
              <a:rPr lang="en-US" sz="1200" baseline="0" dirty="0" smtClean="0"/>
              <a:t>On the slide, point to the endpoint (red arrow) of the selected motion path until the cursor becomes a two-headed arrow. Press and hold SHIFT, and then drag the endpoint to the 1.75 left vertical drawing guide. </a:t>
            </a:r>
          </a:p>
          <a:p>
            <a:pPr marL="228600" indent="-228600">
              <a:buFont typeface="+mj-lt"/>
              <a:buAutoNum type="arabicPeriod"/>
            </a:pPr>
            <a:r>
              <a:rPr lang="en-US" sz="1200" i="0" baseline="0" dirty="0" smtClean="0"/>
              <a:t>In the </a:t>
            </a:r>
            <a:r>
              <a:rPr lang="en-US" sz="1200" b="1" i="0" baseline="0" dirty="0" smtClean="0"/>
              <a:t>Selection and Visibility </a:t>
            </a:r>
            <a:r>
              <a:rPr lang="en-US" sz="1200" b="0" i="0" baseline="0" dirty="0" smtClean="0"/>
              <a:t>task</a:t>
            </a:r>
            <a:r>
              <a:rPr lang="en-US" sz="1200" b="1" i="0" baseline="0" dirty="0" smtClean="0"/>
              <a:t> </a:t>
            </a:r>
            <a:r>
              <a:rPr lang="en-US" sz="1200" i="0" baseline="0" dirty="0" smtClean="0"/>
              <a:t>pane, s</a:t>
            </a:r>
            <a:r>
              <a:rPr lang="en-US" sz="1200" baseline="0" dirty="0" smtClean="0"/>
              <a:t>elect the rounded rectangle again. In the </a:t>
            </a:r>
            <a:r>
              <a:rPr lang="en-US" sz="1200" b="1" baseline="0" dirty="0" smtClean="0"/>
              <a:t>Advanced Animation</a:t>
            </a:r>
            <a:r>
              <a:rPr lang="en-US" sz="1200" baseline="0" dirty="0" smtClean="0"/>
              <a:t> group, click </a:t>
            </a:r>
            <a:r>
              <a:rPr lang="en-US" sz="1200" b="1" baseline="0" dirty="0" smtClean="0"/>
              <a:t>Add Animation</a:t>
            </a:r>
            <a:r>
              <a:rPr lang="en-US" sz="1200" baseline="0" dirty="0" smtClean="0"/>
              <a:t>, and under </a:t>
            </a:r>
            <a:r>
              <a:rPr lang="en-US" sz="1200" b="1" baseline="0" dirty="0" smtClean="0"/>
              <a:t>Motion</a:t>
            </a:r>
            <a:r>
              <a:rPr lang="en-US" sz="1200" baseline="0" dirty="0" smtClean="0"/>
              <a:t> </a:t>
            </a:r>
            <a:r>
              <a:rPr lang="en-US" sz="1200" b="1" baseline="0" dirty="0" smtClean="0"/>
              <a:t>Paths</a:t>
            </a:r>
            <a:r>
              <a:rPr lang="en-US" sz="1200" b="0" baseline="0" dirty="0" smtClean="0"/>
              <a:t>,</a:t>
            </a:r>
            <a:r>
              <a:rPr lang="en-US" sz="1200" baseline="0" dirty="0" smtClean="0"/>
              <a:t> click </a:t>
            </a:r>
            <a:r>
              <a:rPr lang="en-US" sz="1200" b="1" baseline="0" dirty="0" smtClean="0"/>
              <a:t>Lines</a:t>
            </a:r>
            <a:r>
              <a:rPr lang="en-US" sz="120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In the </a:t>
            </a:r>
            <a:r>
              <a:rPr lang="en-US" sz="1200" b="1" baseline="0" dirty="0" smtClean="0"/>
              <a:t>Animation</a:t>
            </a:r>
            <a:r>
              <a:rPr lang="en-US" sz="1200" baseline="0" dirty="0" smtClean="0"/>
              <a:t> group, click </a:t>
            </a:r>
            <a:r>
              <a:rPr lang="en-US" sz="1200" b="1" baseline="0" dirty="0" smtClean="0"/>
              <a:t>Effect Options </a:t>
            </a:r>
            <a:r>
              <a:rPr lang="en-US" sz="1200" baseline="0" dirty="0" smtClean="0"/>
              <a:t>and under </a:t>
            </a:r>
            <a:r>
              <a:rPr lang="en-US" sz="1200" b="1" baseline="0" dirty="0" smtClean="0"/>
              <a:t>Direction</a:t>
            </a:r>
            <a:r>
              <a:rPr lang="en-US" sz="1200" baseline="0" dirty="0" smtClean="0"/>
              <a:t>, click </a:t>
            </a:r>
            <a:r>
              <a:rPr lang="en-US" sz="1200" b="1" baseline="0" dirty="0" smtClean="0"/>
              <a:t>Right</a:t>
            </a:r>
            <a:r>
              <a:rPr lang="en-US" sz="1200" baseline="0" dirty="0" smtClean="0"/>
              <a:t>.</a:t>
            </a:r>
          </a:p>
          <a:p>
            <a:pPr marL="228600" indent="-228600">
              <a:buFont typeface="+mj-lt"/>
              <a:buAutoNum type="arabicPeriod"/>
            </a:pPr>
            <a:r>
              <a:rPr lang="en-US" sz="1200" baseline="0" dirty="0" smtClean="0"/>
              <a:t>In the </a:t>
            </a:r>
            <a:r>
              <a:rPr lang="en-US" sz="1200" b="1" baseline="0" dirty="0" smtClean="0"/>
              <a:t>Animation Pane</a:t>
            </a:r>
            <a:r>
              <a:rPr lang="en-US" sz="1200" baseline="0" dirty="0" smtClean="0"/>
              <a:t>, select the second animation effect (right motion path for the rounded rectangle).</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On the slide, point to the endpoint (red arrow) of the selected motion path until the cursor becomes a two-headed arrow. Press and hold SHIFT, and then drag the endpoint to the 0.00 vertical drawing guide.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On the slide, point to the starting point (green arrow) of the selected motion path until the cursor becomes a two-headed arrow. Press and hold SHIFT, and then drag the starting point to the 1.75 left vertical drawing guide.  </a:t>
            </a:r>
          </a:p>
          <a:p>
            <a:pPr marL="228600" indent="-228600">
              <a:buFont typeface="+mj-lt"/>
              <a:buAutoNum type="arabicPeriod"/>
            </a:pPr>
            <a:r>
              <a:rPr lang="en-US" sz="1200" i="0" baseline="0" dirty="0" smtClean="0"/>
              <a:t>In the </a:t>
            </a:r>
            <a:r>
              <a:rPr lang="en-US" sz="1200" b="1" i="0" baseline="0" dirty="0" smtClean="0"/>
              <a:t>Selection and Visibility </a:t>
            </a:r>
            <a:r>
              <a:rPr lang="en-US" sz="1200" b="0" i="0" baseline="0" dirty="0" smtClean="0"/>
              <a:t>task</a:t>
            </a:r>
            <a:r>
              <a:rPr lang="en-US" sz="1200" b="1" i="0" baseline="0" dirty="0" smtClean="0"/>
              <a:t> </a:t>
            </a:r>
            <a:r>
              <a:rPr lang="en-US" sz="1200" i="0" baseline="0" dirty="0" smtClean="0"/>
              <a:t>pane, s</a:t>
            </a:r>
            <a:r>
              <a:rPr lang="en-US" sz="1200" baseline="0" dirty="0" smtClean="0"/>
              <a:t>elect the rounded rectangle again. In the </a:t>
            </a:r>
            <a:r>
              <a:rPr lang="en-US" sz="1200" b="1" baseline="0" dirty="0" smtClean="0"/>
              <a:t>Advanced Animation</a:t>
            </a:r>
            <a:r>
              <a:rPr lang="en-US" sz="1200" baseline="0" dirty="0" smtClean="0"/>
              <a:t> group, click </a:t>
            </a:r>
            <a:r>
              <a:rPr lang="en-US" sz="1200" b="1" baseline="0" dirty="0" smtClean="0"/>
              <a:t>Add Animation</a:t>
            </a:r>
            <a:r>
              <a:rPr lang="en-US" sz="1200" baseline="0" dirty="0" smtClean="0"/>
              <a:t>, and under </a:t>
            </a:r>
            <a:r>
              <a:rPr lang="en-US" sz="1200" b="1" baseline="0" dirty="0" smtClean="0"/>
              <a:t>Motion</a:t>
            </a:r>
            <a:r>
              <a:rPr lang="en-US" sz="1200" baseline="0" dirty="0" smtClean="0"/>
              <a:t> </a:t>
            </a:r>
            <a:r>
              <a:rPr lang="en-US" sz="1200" b="1" baseline="0" dirty="0" smtClean="0"/>
              <a:t>Paths</a:t>
            </a:r>
            <a:r>
              <a:rPr lang="en-US" sz="1200" b="0" baseline="0" dirty="0" smtClean="0"/>
              <a:t>,</a:t>
            </a:r>
            <a:r>
              <a:rPr lang="en-US" sz="1200" baseline="0" dirty="0" smtClean="0"/>
              <a:t> click </a:t>
            </a:r>
            <a:r>
              <a:rPr lang="en-US" sz="1200" b="1" baseline="0" dirty="0" smtClean="0"/>
              <a:t>Lines</a:t>
            </a:r>
            <a:r>
              <a:rPr lang="en-US" sz="120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In the </a:t>
            </a:r>
            <a:r>
              <a:rPr lang="en-US" sz="1200" b="1" baseline="0" dirty="0" smtClean="0"/>
              <a:t>Animation</a:t>
            </a:r>
            <a:r>
              <a:rPr lang="en-US" sz="1200" baseline="0" dirty="0" smtClean="0"/>
              <a:t> group, click </a:t>
            </a:r>
            <a:r>
              <a:rPr lang="en-US" sz="1200" b="1" baseline="0" dirty="0" smtClean="0"/>
              <a:t>Effect Options </a:t>
            </a:r>
            <a:r>
              <a:rPr lang="en-US" sz="1200" baseline="0" dirty="0" smtClean="0"/>
              <a:t>and under </a:t>
            </a:r>
            <a:r>
              <a:rPr lang="en-US" sz="1200" b="1" baseline="0" dirty="0" smtClean="0"/>
              <a:t>Direction</a:t>
            </a:r>
            <a:r>
              <a:rPr lang="en-US" sz="1200" baseline="0" dirty="0" smtClean="0"/>
              <a:t>, click </a:t>
            </a:r>
            <a:r>
              <a:rPr lang="en-US" sz="1200" b="1" baseline="0" dirty="0" smtClean="0"/>
              <a:t>Right</a:t>
            </a:r>
            <a:r>
              <a:rPr lang="en-US" sz="1200" baseline="0" dirty="0" smtClean="0"/>
              <a:t>.</a:t>
            </a:r>
          </a:p>
          <a:p>
            <a:pPr marL="228600" indent="-228600">
              <a:buFont typeface="+mj-lt"/>
              <a:buAutoNum type="arabicPeriod"/>
            </a:pPr>
            <a:r>
              <a:rPr lang="en-US" sz="1200" baseline="0" dirty="0" smtClean="0"/>
              <a:t>In the </a:t>
            </a:r>
            <a:r>
              <a:rPr lang="en-US" sz="1200" b="1" baseline="0" dirty="0" smtClean="0"/>
              <a:t>Custom</a:t>
            </a:r>
            <a:r>
              <a:rPr lang="en-US" sz="1200" baseline="0" dirty="0" smtClean="0"/>
              <a:t> </a:t>
            </a:r>
            <a:r>
              <a:rPr lang="en-US" sz="1200" b="1" baseline="0" dirty="0" smtClean="0"/>
              <a:t>Animation</a:t>
            </a:r>
            <a:r>
              <a:rPr lang="en-US" sz="1200" baseline="0" dirty="0" smtClean="0"/>
              <a:t> task pane, select the third animation effect (right motion path for the rounded rectangle).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On the slide, point to the endpoint (red arrow) of the selected motion path until the cursor becomes a two-headed arrow. Press and hold SHIFT, and then drag the endpoint to the 1.75 right vertical drawing guide.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On the slide, point to the starting point (green arrow) of the selected motion path until the cursor becomes a two-headed arrow. Press and hold SHIFT, and then drag the starting point to the 0.00 vertical drawing guide. </a:t>
            </a:r>
          </a:p>
          <a:p>
            <a:pPr marL="228600" indent="-228600">
              <a:buFont typeface="+mj-lt"/>
              <a:buAutoNum type="arabicPeriod"/>
            </a:pPr>
            <a:r>
              <a:rPr lang="en-US" sz="1200" i="0" baseline="0" dirty="0" smtClean="0"/>
              <a:t>In the </a:t>
            </a:r>
            <a:r>
              <a:rPr lang="en-US" sz="1200" b="1" i="0" baseline="0" dirty="0" smtClean="0"/>
              <a:t>Selection and Visibility </a:t>
            </a:r>
            <a:r>
              <a:rPr lang="en-US" sz="1200" b="0" i="0" baseline="0" dirty="0" smtClean="0"/>
              <a:t>task</a:t>
            </a:r>
            <a:r>
              <a:rPr lang="en-US" sz="1200" b="1" i="0" baseline="0" dirty="0" smtClean="0"/>
              <a:t> </a:t>
            </a:r>
            <a:r>
              <a:rPr lang="en-US" sz="1200" i="0" baseline="0" dirty="0" smtClean="0"/>
              <a:t>pane, s</a:t>
            </a:r>
            <a:r>
              <a:rPr lang="en-US" sz="1200" baseline="0" dirty="0" smtClean="0"/>
              <a:t>elect the rounded rectangle again. In the </a:t>
            </a:r>
            <a:r>
              <a:rPr lang="en-US" sz="1200" b="1" baseline="0" dirty="0" smtClean="0"/>
              <a:t>Advanced Animation</a:t>
            </a:r>
            <a:r>
              <a:rPr lang="en-US" sz="1200" baseline="0" dirty="0" smtClean="0"/>
              <a:t> group, click </a:t>
            </a:r>
            <a:r>
              <a:rPr lang="en-US" sz="1200" b="1" baseline="0" dirty="0" smtClean="0"/>
              <a:t>Add Animation</a:t>
            </a:r>
            <a:r>
              <a:rPr lang="en-US" sz="1200" baseline="0" dirty="0" smtClean="0"/>
              <a:t>, and under </a:t>
            </a:r>
            <a:r>
              <a:rPr lang="en-US" sz="1200" b="1" baseline="0" dirty="0" smtClean="0"/>
              <a:t>Motion</a:t>
            </a:r>
            <a:r>
              <a:rPr lang="en-US" sz="1200" baseline="0" dirty="0" smtClean="0"/>
              <a:t> </a:t>
            </a:r>
            <a:r>
              <a:rPr lang="en-US" sz="1200" b="1" baseline="0" dirty="0" smtClean="0"/>
              <a:t>Paths</a:t>
            </a:r>
            <a:r>
              <a:rPr lang="en-US" sz="1200" b="0" baseline="0" dirty="0" smtClean="0"/>
              <a:t>,</a:t>
            </a:r>
            <a:r>
              <a:rPr lang="en-US" sz="1200" baseline="0" dirty="0" smtClean="0"/>
              <a:t> click </a:t>
            </a:r>
            <a:r>
              <a:rPr lang="en-US" sz="1200" b="1" baseline="0" dirty="0" smtClean="0"/>
              <a:t>Lines</a:t>
            </a:r>
            <a:r>
              <a:rPr lang="en-US" sz="120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In the </a:t>
            </a:r>
            <a:r>
              <a:rPr lang="en-US" sz="1200" b="1" baseline="0" dirty="0" smtClean="0"/>
              <a:t>Animation</a:t>
            </a:r>
            <a:r>
              <a:rPr lang="en-US" sz="1200" baseline="0" dirty="0" smtClean="0"/>
              <a:t> group, click </a:t>
            </a:r>
            <a:r>
              <a:rPr lang="en-US" sz="1200" b="1" baseline="0" dirty="0" smtClean="0"/>
              <a:t>Effect Options </a:t>
            </a:r>
            <a:r>
              <a:rPr lang="en-US" sz="1200" baseline="0" dirty="0" smtClean="0"/>
              <a:t>and under </a:t>
            </a:r>
            <a:r>
              <a:rPr lang="en-US" sz="1200" b="1" baseline="0" dirty="0" smtClean="0"/>
              <a:t>Direction</a:t>
            </a:r>
            <a:r>
              <a:rPr lang="en-US" sz="1200" baseline="0" dirty="0" smtClean="0"/>
              <a:t>, click </a:t>
            </a:r>
            <a:r>
              <a:rPr lang="en-US" sz="1200" b="1" baseline="0" dirty="0" smtClean="0"/>
              <a:t>Right</a:t>
            </a:r>
            <a:r>
              <a:rPr lang="en-US" sz="1200" baseline="0" dirty="0" smtClean="0"/>
              <a:t>.</a:t>
            </a:r>
          </a:p>
          <a:p>
            <a:pPr marL="228600" indent="-228600">
              <a:buFont typeface="+mj-lt"/>
              <a:buAutoNum type="arabicPeriod"/>
            </a:pPr>
            <a:r>
              <a:rPr lang="en-US" sz="1200" baseline="0" dirty="0" smtClean="0"/>
              <a:t>In the </a:t>
            </a:r>
            <a:r>
              <a:rPr lang="en-US" sz="1200" b="1" baseline="0" dirty="0" smtClean="0"/>
              <a:t>Custom</a:t>
            </a:r>
            <a:r>
              <a:rPr lang="en-US" sz="1200" baseline="0" dirty="0" smtClean="0"/>
              <a:t> </a:t>
            </a:r>
            <a:r>
              <a:rPr lang="en-US" sz="1200" b="1" baseline="0" dirty="0" smtClean="0"/>
              <a:t>Animation</a:t>
            </a:r>
            <a:r>
              <a:rPr lang="en-US" sz="1200" baseline="0" dirty="0" smtClean="0"/>
              <a:t> task pane, select the fourth animation effect (right motion path for the rounded rectangle).</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On the slide, point to the endpoint (red arrow) of the selected motion path until the cursor becomes a two-headed arrow. Press and hold SHIFT, and then drag the endpoint to the 3.50 right vertical drawing guide.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On the slide, point to the starting point (green arrow) of the selected motion path until the cursor becomes a two-headed arrow. Press and hold SHIFT, and then drag the starting point to the 1.75 right vertical drawing guide.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t>In the </a:t>
            </a:r>
            <a:r>
              <a:rPr lang="en-US" sz="1200" b="1" i="0" baseline="0" dirty="0" smtClean="0"/>
              <a:t>Animation Pane</a:t>
            </a:r>
            <a:r>
              <a:rPr lang="en-US" sz="1200" i="0" baseline="0" dirty="0" smtClean="0"/>
              <a:t>, press and hold down CTRL and select all four animation effects. On the </a:t>
            </a:r>
            <a:r>
              <a:rPr lang="en-US" sz="1200" b="1" i="0" baseline="0" dirty="0" smtClean="0"/>
              <a:t>Animations</a:t>
            </a:r>
            <a:r>
              <a:rPr lang="en-US" sz="1200" i="0" baseline="0" dirty="0" smtClean="0"/>
              <a:t> tab, in the </a:t>
            </a:r>
            <a:r>
              <a:rPr lang="en-US" sz="1200" b="1" i="0" baseline="0" dirty="0" smtClean="0"/>
              <a:t>Timing</a:t>
            </a:r>
            <a:r>
              <a:rPr lang="en-US" sz="1200" i="0" baseline="0" dirty="0" smtClean="0"/>
              <a:t> group,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smtClean="0"/>
              <a:t>In the </a:t>
            </a:r>
            <a:r>
              <a:rPr lang="en-US" sz="1200" b="1" i="0" baseline="0" dirty="0" smtClean="0"/>
              <a:t>Start</a:t>
            </a:r>
            <a:r>
              <a:rPr lang="en-US" sz="1200" i="0" baseline="0" dirty="0" smtClean="0"/>
              <a:t> list, select </a:t>
            </a:r>
            <a:r>
              <a:rPr lang="en-US" sz="1200" b="1" i="0" baseline="0" dirty="0" smtClean="0"/>
              <a:t>On Click</a:t>
            </a:r>
            <a:r>
              <a:rPr lang="en-US" sz="1200" i="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smtClean="0"/>
              <a:t>In the </a:t>
            </a:r>
            <a:r>
              <a:rPr lang="en-US" sz="1200" b="1" i="0" baseline="0" dirty="0" smtClean="0"/>
              <a:t>Duration</a:t>
            </a:r>
            <a:r>
              <a:rPr lang="en-US" sz="1200" i="0" baseline="0" dirty="0" smtClean="0"/>
              <a:t> list, enter </a:t>
            </a:r>
            <a:r>
              <a:rPr lang="en-US" sz="1200" b="1" i="0" baseline="0" dirty="0" smtClean="0"/>
              <a:t>01.00</a:t>
            </a:r>
            <a:r>
              <a:rPr lang="en-US" sz="1200" i="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t>On the </a:t>
            </a:r>
            <a:r>
              <a:rPr lang="en-US" sz="1200" b="1" i="0" baseline="0" dirty="0" smtClean="0"/>
              <a:t>View</a:t>
            </a:r>
            <a:r>
              <a:rPr lang="en-US" sz="1200" i="0" baseline="0" dirty="0" smtClean="0"/>
              <a:t> tab, in the </a:t>
            </a:r>
            <a:r>
              <a:rPr lang="en-US" sz="1200" b="1" i="0" baseline="0" dirty="0" smtClean="0"/>
              <a:t>Show</a:t>
            </a:r>
            <a:r>
              <a:rPr lang="en-US" sz="1200" i="0" baseline="0" dirty="0" smtClean="0"/>
              <a:t> group, clear </a:t>
            </a:r>
            <a:r>
              <a:rPr lang="en-US" sz="1200" b="1" i="0" baseline="0" dirty="0" smtClean="0"/>
              <a:t>Ruler</a:t>
            </a:r>
            <a:r>
              <a:rPr lang="en-US" sz="1200" b="0" i="0" baseline="0" dirty="0" smtClean="0"/>
              <a:t> and clear </a:t>
            </a:r>
            <a:r>
              <a:rPr lang="en-US" sz="1200" b="1" i="0" baseline="0" dirty="0" smtClean="0"/>
              <a:t>Guides</a:t>
            </a:r>
            <a:r>
              <a:rPr lang="en-US" sz="1200" b="0" i="0" baseline="0" dirty="0" smtClean="0"/>
              <a:t>.</a:t>
            </a:r>
            <a:endParaRPr lang="en-US" sz="1200" i="0" baseline="0" dirty="0" smtClean="0"/>
          </a:p>
          <a:p>
            <a:endParaRPr lang="en-US" sz="1200" baseline="0" dirty="0" smtClean="0"/>
          </a:p>
          <a:p>
            <a:endParaRPr lang="en-US" sz="1200" baseline="0" dirty="0" smtClean="0"/>
          </a:p>
          <a:p>
            <a:r>
              <a:rPr lang="en-US" sz="1200" b="0" baseline="0" dirty="0" smtClean="0">
                <a:latin typeface="+mn-lt"/>
              </a:rPr>
              <a:t>To reproduce the background effects on this slide, do the following:</a:t>
            </a:r>
          </a:p>
          <a:p>
            <a:pPr marL="228600" lvl="0" indent="-228600">
              <a:buFont typeface="+mj-lt"/>
              <a:buAutoNum type="arabicPeriod"/>
            </a:pPr>
            <a:r>
              <a:rPr lang="en-US" sz="1200" kern="1200" dirty="0" smtClean="0">
                <a:solidFill>
                  <a:schemeClr val="tx1"/>
                </a:solidFill>
                <a:latin typeface="+mn-lt"/>
                <a:ea typeface="+mn-ea"/>
                <a:cs typeface="+mn-cs"/>
              </a:rPr>
              <a:t>Right-click the slide background area, and then click </a:t>
            </a:r>
            <a:r>
              <a:rPr lang="en-US" sz="1200" b="1" kern="1200" dirty="0" smtClean="0">
                <a:solidFill>
                  <a:schemeClr val="tx1"/>
                </a:solidFill>
                <a:latin typeface="+mn-lt"/>
                <a:ea typeface="+mn-ea"/>
                <a:cs typeface="+mn-cs"/>
              </a:rPr>
              <a:t>Format Background</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Format Background </a:t>
            </a:r>
            <a:r>
              <a:rPr lang="en-US" sz="1200" kern="1200" dirty="0" smtClean="0">
                <a:solidFill>
                  <a:schemeClr val="tx1"/>
                </a:solidFill>
                <a:latin typeface="+mn-lt"/>
                <a:ea typeface="+mn-ea"/>
                <a:cs typeface="+mn-cs"/>
              </a:rPr>
              <a:t>dialog box, click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left pane, select </a:t>
            </a:r>
            <a:r>
              <a:rPr lang="en-US" sz="1200" b="1" kern="1200" dirty="0" smtClean="0">
                <a:solidFill>
                  <a:schemeClr val="tx1"/>
                </a:solidFill>
                <a:latin typeface="+mn-lt"/>
                <a:ea typeface="+mn-ea"/>
                <a:cs typeface="+mn-cs"/>
              </a:rPr>
              <a:t>Gradient fill</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pane,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Linear</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Direction</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Linear Up </a:t>
            </a:r>
            <a:r>
              <a:rPr lang="en-US" sz="1200" kern="1200" dirty="0" smtClean="0">
                <a:solidFill>
                  <a:schemeClr val="tx1"/>
                </a:solidFill>
                <a:latin typeface="+mn-lt"/>
                <a:ea typeface="+mn-ea"/>
                <a:cs typeface="+mn-cs"/>
              </a:rPr>
              <a:t>(second</a:t>
            </a:r>
            <a:r>
              <a:rPr lang="en-US" sz="1200" kern="1200" baseline="0" dirty="0" smtClean="0">
                <a:solidFill>
                  <a:schemeClr val="tx1"/>
                </a:solidFill>
                <a:latin typeface="+mn-lt"/>
                <a:ea typeface="+mn-ea"/>
                <a:cs typeface="+mn-cs"/>
              </a:rPr>
              <a:t> row, </a:t>
            </a:r>
            <a:r>
              <a:rPr lang="en-US" sz="1200" kern="1200" dirty="0" smtClean="0">
                <a:solidFill>
                  <a:schemeClr val="tx1"/>
                </a:solidFill>
                <a:latin typeface="+mn-lt"/>
                <a:ea typeface="+mn-ea"/>
                <a:cs typeface="+mn-cs"/>
              </a:rPr>
              <a:t>second option from the left).</a:t>
            </a:r>
          </a:p>
          <a:p>
            <a:pPr marL="228600" lvl="0" indent="-228600">
              <a:buFont typeface="+mj-lt"/>
              <a:buAutoNum type="arabicPeriod"/>
            </a:pPr>
            <a:r>
              <a:rPr lang="en-US" sz="1200" kern="1200" dirty="0" smtClean="0">
                <a:solidFill>
                  <a:schemeClr val="tx1"/>
                </a:solidFill>
                <a:effectLst/>
                <a:latin typeface="+mn-lt"/>
                <a:ea typeface="+mn-ea"/>
                <a:cs typeface="+mn-cs"/>
              </a:rPr>
              <a:t>Under </a:t>
            </a:r>
            <a:r>
              <a:rPr lang="en-US" sz="1200" b="1" kern="1200" dirty="0" smtClean="0">
                <a:solidFill>
                  <a:schemeClr val="tx1"/>
                </a:solidFill>
                <a:effectLst/>
                <a:latin typeface="+mn-lt"/>
                <a:ea typeface="+mn-ea"/>
                <a:cs typeface="+mn-cs"/>
              </a:rPr>
              <a:t>Gradient stops</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or </a:t>
            </a:r>
            <a:r>
              <a:rPr lang="en-US" sz="1200" b="1" kern="1200" dirty="0" smtClean="0">
                <a:solidFill>
                  <a:schemeClr val="tx1"/>
                </a:solidFill>
                <a:effectLst/>
                <a:latin typeface="+mn-lt"/>
                <a:ea typeface="+mn-ea"/>
                <a:cs typeface="+mn-cs"/>
              </a:rPr>
              <a:t>Remove</a:t>
            </a:r>
            <a:r>
              <a:rPr lang="en-US" sz="1200" kern="1200" dirty="0" smtClean="0">
                <a:solidFill>
                  <a:schemeClr val="tx1"/>
                </a:solidFill>
                <a:effectLst/>
                <a:latin typeface="+mn-lt"/>
                <a:ea typeface="+mn-ea"/>
                <a:cs typeface="+mn-cs"/>
              </a:rPr>
              <a:t> until two stops appear on the slider, and customize the gradient stops as follows:</a:t>
            </a:r>
            <a:endParaRPr lang="en-US" dirty="0" smtClean="0">
              <a:effectLst/>
            </a:endParaRPr>
          </a:p>
          <a:p>
            <a:pPr marL="628650" lvl="1" indent="-171450">
              <a:buFont typeface="Arial" pitchFamily="34" charset="0"/>
              <a:buChar char="•"/>
            </a:pPr>
            <a:r>
              <a:rPr lang="en-US" sz="1200" kern="1200" dirty="0" smtClean="0">
                <a:solidFill>
                  <a:schemeClr val="tx1"/>
                </a:solidFill>
                <a:effectLst/>
                <a:latin typeface="+mn-lt"/>
                <a:ea typeface="+mn-ea"/>
                <a:cs typeface="+mn-cs"/>
              </a:rPr>
              <a:t>Select </a:t>
            </a:r>
            <a:r>
              <a:rPr lang="en-US" sz="1200" b="1" kern="1200" dirty="0" smtClean="0">
                <a:solidFill>
                  <a:schemeClr val="tx1"/>
                </a:solidFill>
                <a:effectLst/>
                <a:latin typeface="+mn-lt"/>
                <a:ea typeface="+mn-ea"/>
                <a:cs typeface="+mn-cs"/>
              </a:rPr>
              <a:t>Stop 1 </a:t>
            </a:r>
            <a:r>
              <a:rPr lang="en-US" sz="1200" kern="1200" dirty="0" smtClean="0">
                <a:solidFill>
                  <a:schemeClr val="tx1"/>
                </a:solidFill>
                <a:effectLst/>
                <a:latin typeface="+mn-lt"/>
                <a:ea typeface="+mn-ea"/>
                <a:cs typeface="+mn-cs"/>
              </a:rPr>
              <a:t>on the slider, and then do the following:</a:t>
            </a:r>
          </a:p>
          <a:p>
            <a:pPr marL="1085850" lvl="2"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Position </a:t>
            </a:r>
            <a:r>
              <a:rPr lang="en-US" sz="1200" kern="1200" dirty="0" smtClean="0">
                <a:solidFill>
                  <a:schemeClr val="tx1"/>
                </a:solidFill>
                <a:effectLst/>
                <a:latin typeface="+mn-lt"/>
                <a:ea typeface="+mn-ea"/>
                <a:cs typeface="+mn-cs"/>
              </a:rPr>
              <a:t>box, enter </a:t>
            </a:r>
            <a:r>
              <a:rPr lang="en-US" sz="1200" b="1" kern="1200" dirty="0" smtClean="0">
                <a:solidFill>
                  <a:schemeClr val="tx1"/>
                </a:solidFill>
                <a:effectLst/>
                <a:latin typeface="+mn-lt"/>
                <a:ea typeface="+mn-ea"/>
                <a:cs typeface="+mn-cs"/>
              </a:rPr>
              <a:t>65%</a:t>
            </a:r>
            <a:r>
              <a:rPr lang="en-US" sz="1200" kern="1200" dirty="0" smtClean="0">
                <a:solidFill>
                  <a:schemeClr val="tx1"/>
                </a:solidFill>
                <a:effectLst/>
                <a:latin typeface="+mn-lt"/>
                <a:ea typeface="+mn-ea"/>
                <a:cs typeface="+mn-cs"/>
              </a:rPr>
              <a:t>.</a:t>
            </a:r>
          </a:p>
          <a:p>
            <a:pPr marL="1085850" lvl="2" indent="-171450">
              <a:buFont typeface="Arial" pitchFamily="34" charset="0"/>
              <a:buChar char="•"/>
            </a:pPr>
            <a:r>
              <a:rPr lang="en-US" sz="1200" kern="1200" dirty="0" smtClean="0">
                <a:solidFill>
                  <a:schemeClr val="tx1"/>
                </a:solidFill>
                <a:effectLst/>
                <a:latin typeface="+mn-lt"/>
                <a:ea typeface="+mn-ea"/>
                <a:cs typeface="+mn-cs"/>
              </a:rPr>
              <a:t>Click the button next to </a:t>
            </a:r>
            <a:r>
              <a:rPr lang="en-US" sz="1200" b="1" kern="1200" dirty="0" smtClean="0">
                <a:solidFill>
                  <a:schemeClr val="tx1"/>
                </a:solidFill>
                <a:effectLst/>
                <a:latin typeface="+mn-lt"/>
                <a:ea typeface="+mn-ea"/>
                <a:cs typeface="+mn-cs"/>
              </a:rPr>
              <a:t>Color</a:t>
            </a:r>
            <a:r>
              <a:rPr lang="en-US" sz="1200" kern="1200" dirty="0" smtClean="0">
                <a:solidFill>
                  <a:schemeClr val="tx1"/>
                </a:solidFill>
                <a:effectLst/>
                <a:latin typeface="+mn-lt"/>
                <a:ea typeface="+mn-ea"/>
                <a:cs typeface="+mn-cs"/>
              </a:rPr>
              <a:t>, and under </a:t>
            </a:r>
            <a:r>
              <a:rPr lang="en-US" sz="1200" b="1" kern="1200" dirty="0" smtClean="0">
                <a:solidFill>
                  <a:schemeClr val="tx1"/>
                </a:solidFill>
                <a:effectLst/>
                <a:latin typeface="+mn-lt"/>
                <a:ea typeface="+mn-ea"/>
                <a:cs typeface="+mn-cs"/>
              </a:rPr>
              <a:t>Theme Colors</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White, Background 1</a:t>
            </a:r>
            <a:r>
              <a:rPr lang="en-US" sz="1200" kern="1200" dirty="0" smtClean="0">
                <a:solidFill>
                  <a:schemeClr val="tx1"/>
                </a:solidFill>
                <a:effectLst/>
                <a:latin typeface="+mn-lt"/>
                <a:ea typeface="+mn-ea"/>
                <a:cs typeface="+mn-cs"/>
              </a:rPr>
              <a:t> (first row, first option from the left).</a:t>
            </a:r>
          </a:p>
          <a:p>
            <a:pPr marL="628650" lvl="1" indent="-171450">
              <a:buFont typeface="Arial" pitchFamily="34" charset="0"/>
              <a:buChar char="•"/>
            </a:pPr>
            <a:r>
              <a:rPr lang="en-US" sz="1200" kern="1200" dirty="0" smtClean="0">
                <a:solidFill>
                  <a:schemeClr val="tx1"/>
                </a:solidFill>
                <a:effectLst/>
                <a:latin typeface="+mn-lt"/>
                <a:ea typeface="+mn-ea"/>
                <a:cs typeface="+mn-cs"/>
              </a:rPr>
              <a:t>Select </a:t>
            </a:r>
            <a:r>
              <a:rPr lang="en-US" sz="1200" b="1" kern="1200" dirty="0" smtClean="0">
                <a:solidFill>
                  <a:schemeClr val="tx1"/>
                </a:solidFill>
                <a:effectLst/>
                <a:latin typeface="+mn-lt"/>
                <a:ea typeface="+mn-ea"/>
                <a:cs typeface="+mn-cs"/>
              </a:rPr>
              <a:t>Stop 2 </a:t>
            </a:r>
            <a:r>
              <a:rPr lang="en-US" sz="1200" kern="1200" dirty="0" smtClean="0">
                <a:solidFill>
                  <a:schemeClr val="tx1"/>
                </a:solidFill>
                <a:effectLst/>
                <a:latin typeface="+mn-lt"/>
                <a:ea typeface="+mn-ea"/>
                <a:cs typeface="+mn-cs"/>
              </a:rPr>
              <a:t>on the slider, and then do the following:</a:t>
            </a:r>
          </a:p>
          <a:p>
            <a:pPr marL="1085850" lvl="2"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Position </a:t>
            </a:r>
            <a:r>
              <a:rPr lang="en-US" sz="1200" kern="1200" dirty="0" smtClean="0">
                <a:solidFill>
                  <a:schemeClr val="tx1"/>
                </a:solidFill>
                <a:effectLst/>
                <a:latin typeface="+mn-lt"/>
                <a:ea typeface="+mn-ea"/>
                <a:cs typeface="+mn-cs"/>
              </a:rPr>
              <a:t>box, enter </a:t>
            </a:r>
            <a:r>
              <a:rPr lang="en-US" sz="1200" b="1" kern="1200" dirty="0" smtClean="0">
                <a:solidFill>
                  <a:schemeClr val="tx1"/>
                </a:solidFill>
                <a:effectLst/>
                <a:latin typeface="+mn-lt"/>
                <a:ea typeface="+mn-ea"/>
                <a:cs typeface="+mn-cs"/>
              </a:rPr>
              <a:t>100%</a:t>
            </a:r>
            <a:r>
              <a:rPr lang="en-US" sz="1200" kern="1200" dirty="0" smtClean="0">
                <a:solidFill>
                  <a:schemeClr val="tx1"/>
                </a:solidFill>
                <a:effectLst/>
                <a:latin typeface="+mn-lt"/>
                <a:ea typeface="+mn-ea"/>
                <a:cs typeface="+mn-cs"/>
              </a:rPr>
              <a:t>.</a:t>
            </a:r>
          </a:p>
          <a:p>
            <a:pPr marL="1085850" lvl="2" indent="-171450">
              <a:buFont typeface="Arial" pitchFamily="34" charset="0"/>
              <a:buChar char="•"/>
            </a:pPr>
            <a:r>
              <a:rPr lang="en-US" sz="1200" kern="1200" dirty="0" smtClean="0">
                <a:solidFill>
                  <a:schemeClr val="tx1"/>
                </a:solidFill>
                <a:effectLst/>
                <a:latin typeface="+mn-lt"/>
                <a:ea typeface="+mn-ea"/>
                <a:cs typeface="+mn-cs"/>
              </a:rPr>
              <a:t>Click the button next to Color, and under </a:t>
            </a:r>
            <a:r>
              <a:rPr lang="en-US" sz="1200" b="1" kern="1200" dirty="0" smtClean="0">
                <a:solidFill>
                  <a:schemeClr val="tx1"/>
                </a:solidFill>
                <a:effectLst/>
                <a:latin typeface="+mn-lt"/>
                <a:ea typeface="+mn-ea"/>
                <a:cs typeface="+mn-cs"/>
              </a:rPr>
              <a:t>Theme Colors</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Blue, Accent 1, Lighter 60%</a:t>
            </a:r>
            <a:r>
              <a:rPr lang="en-US" sz="1200" kern="1200" dirty="0" smtClean="0">
                <a:solidFill>
                  <a:schemeClr val="tx1"/>
                </a:solidFill>
                <a:effectLst/>
                <a:latin typeface="+mn-lt"/>
                <a:ea typeface="+mn-ea"/>
                <a:cs typeface="+mn-cs"/>
              </a:rPr>
              <a:t> (third row, fifth option from the left).</a:t>
            </a:r>
          </a:p>
          <a:p>
            <a:endParaRPr lang="en-US" sz="1200" b="0" baseline="0" dirty="0" smtClean="0"/>
          </a:p>
        </p:txBody>
      </p:sp>
      <p:sp>
        <p:nvSpPr>
          <p:cNvPr id="6" name="Slide Image Placeholder 5"/>
          <p:cNvSpPr>
            <a:spLocks noGrp="1" noRot="1" noChangeAspect="1"/>
          </p:cNvSpPr>
          <p:nvPr>
            <p:ph type="sldImg"/>
          </p:nvPr>
        </p:nvSpPr>
        <p:spPr>
          <a:xfrm>
            <a:off x="533400" y="460375"/>
            <a:ext cx="3144838" cy="2359025"/>
          </a:xfr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r>
              <a:rPr lang="en-US" sz="1400" b="1" i="0" dirty="0" smtClean="0"/>
              <a:t>Animated</a:t>
            </a:r>
            <a:r>
              <a:rPr lang="en-US" sz="1400" b="1" i="0" baseline="0" dirty="0" smtClean="0"/>
              <a:t> tab slides over five headers</a:t>
            </a:r>
            <a:endParaRPr lang="en-US" sz="1400" b="1" i="0" dirty="0" smtClean="0"/>
          </a:p>
          <a:p>
            <a:r>
              <a:rPr lang="en-US" sz="1400" dirty="0" smtClean="0"/>
              <a:t>(Intermediate)</a:t>
            </a:r>
          </a:p>
          <a:p>
            <a:endParaRPr lang="en-US" sz="1200" dirty="0" smtClean="0"/>
          </a:p>
          <a:p>
            <a:endParaRPr lang="en-US" sz="1200" dirty="0" smtClean="0"/>
          </a:p>
          <a:p>
            <a:r>
              <a:rPr lang="en-US" sz="1200" b="1" dirty="0" smtClean="0"/>
              <a:t>Tip: </a:t>
            </a:r>
            <a:r>
              <a:rPr lang="en-US" sz="1200" baseline="0" dirty="0" smtClean="0"/>
              <a:t>Y</a:t>
            </a:r>
            <a:r>
              <a:rPr lang="en-US" sz="1200" b="0" baseline="0" dirty="0" smtClean="0"/>
              <a:t>ou will need to use drawing guides to position the shapes and text on the slide. </a:t>
            </a:r>
          </a:p>
          <a:p>
            <a:endParaRPr lang="en-US" sz="1200" b="0" baseline="0" dirty="0" smtClean="0"/>
          </a:p>
          <a:p>
            <a:endParaRPr lang="en-US" sz="1200" dirty="0" smtClean="0"/>
          </a:p>
          <a:p>
            <a:r>
              <a:rPr lang="en-US" sz="1200" dirty="0" smtClean="0"/>
              <a:t>To display and set the drawing guides, do the following:</a:t>
            </a:r>
            <a:endParaRPr lang="en-US" sz="1200" b="0" dirty="0" smtClean="0">
              <a:solidFill>
                <a:schemeClr val="accent6"/>
              </a:solidFill>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smtClean="0"/>
              <a:t>On the </a:t>
            </a:r>
            <a:r>
              <a:rPr lang="en-US" sz="1200" b="1" dirty="0" smtClean="0"/>
              <a:t>Home</a:t>
            </a:r>
            <a:r>
              <a:rPr lang="en-US" sz="1200" dirty="0" smtClean="0"/>
              <a:t> tab, in the </a:t>
            </a:r>
            <a:r>
              <a:rPr lang="en-US" sz="1200" b="1" dirty="0" smtClean="0"/>
              <a:t>Slides</a:t>
            </a:r>
            <a:r>
              <a:rPr lang="en-US" sz="1200" dirty="0" smtClean="0"/>
              <a:t> group, click </a:t>
            </a:r>
            <a:r>
              <a:rPr lang="en-US" sz="1200" b="1" dirty="0" smtClean="0"/>
              <a:t>Layout</a:t>
            </a:r>
            <a:r>
              <a:rPr lang="en-US" sz="1200" dirty="0" smtClean="0"/>
              <a:t>, and then click </a:t>
            </a:r>
            <a:r>
              <a:rPr lang="en-US" sz="1200" b="1" dirty="0" smtClean="0"/>
              <a:t>Blank</a:t>
            </a:r>
            <a:r>
              <a:rPr lang="en-US" sz="120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R</a:t>
            </a:r>
            <a:r>
              <a:rPr lang="en-US" sz="1200" b="0" dirty="0" smtClean="0">
                <a:solidFill>
                  <a:schemeClr val="accent6"/>
                </a:solidFill>
              </a:rPr>
              <a:t>ight-click the slide background area, </a:t>
            </a:r>
            <a:r>
              <a:rPr lang="en-US" sz="1200" b="0" baseline="0" dirty="0" smtClean="0">
                <a:solidFill>
                  <a:schemeClr val="accent6"/>
                </a:solidFill>
              </a:rPr>
              <a:t>and then </a:t>
            </a:r>
            <a:r>
              <a:rPr lang="en-US" sz="1200" b="0" dirty="0" smtClean="0">
                <a:solidFill>
                  <a:schemeClr val="accent6"/>
                </a:solidFill>
              </a:rPr>
              <a:t>click </a:t>
            </a:r>
            <a:r>
              <a:rPr lang="en-US" sz="1200" b="1" dirty="0" smtClean="0">
                <a:solidFill>
                  <a:schemeClr val="accent6"/>
                </a:solidFill>
              </a:rPr>
              <a:t>Grid and Guides</a:t>
            </a:r>
            <a:r>
              <a:rPr lang="en-US" sz="1200" b="0" dirty="0" smtClean="0">
                <a:solidFill>
                  <a:schemeClr val="accent6"/>
                </a:solidFill>
              </a:rPr>
              <a:t>.</a:t>
            </a:r>
            <a:r>
              <a:rPr lang="en-US" sz="1200" b="1" baseline="0" dirty="0" smtClean="0">
                <a:solidFill>
                  <a:schemeClr val="accent6"/>
                </a:solidFill>
              </a:rPr>
              <a:t> </a:t>
            </a:r>
            <a:r>
              <a:rPr lang="en-US" sz="1200" b="0" dirty="0" smtClean="0">
                <a:solidFill>
                  <a:schemeClr val="accent6"/>
                </a:solidFill>
              </a:rPr>
              <a:t>In the </a:t>
            </a:r>
            <a:r>
              <a:rPr lang="en-US" sz="1200" b="1" dirty="0" smtClean="0">
                <a:solidFill>
                  <a:schemeClr val="accent6"/>
                </a:solidFill>
              </a:rPr>
              <a:t>Grid and Guides </a:t>
            </a:r>
            <a:r>
              <a:rPr lang="en-US" sz="1200" b="0" dirty="0" smtClean="0">
                <a:solidFill>
                  <a:schemeClr val="accent6"/>
                </a:solidFill>
              </a:rPr>
              <a:t>dialog box, under</a:t>
            </a:r>
            <a:r>
              <a:rPr lang="en-US" sz="1200" b="0" baseline="0" dirty="0" smtClean="0">
                <a:solidFill>
                  <a:schemeClr val="accent6"/>
                </a:solidFill>
              </a:rPr>
              <a:t> </a:t>
            </a:r>
            <a:r>
              <a:rPr lang="en-US" sz="1200" b="1" dirty="0" smtClean="0">
                <a:solidFill>
                  <a:schemeClr val="accent6"/>
                </a:solidFill>
              </a:rPr>
              <a:t>Guide</a:t>
            </a:r>
            <a:r>
              <a:rPr lang="en-US" sz="1200" b="0" dirty="0" smtClean="0">
                <a:solidFill>
                  <a:schemeClr val="accent6"/>
                </a:solidFill>
              </a:rPr>
              <a:t> </a:t>
            </a:r>
            <a:r>
              <a:rPr lang="en-US" sz="1200" b="1" dirty="0" smtClean="0">
                <a:solidFill>
                  <a:schemeClr val="accent6"/>
                </a:solidFill>
              </a:rPr>
              <a:t>settings</a:t>
            </a:r>
            <a:r>
              <a:rPr lang="en-US" sz="1200" b="0" dirty="0" smtClean="0">
                <a:solidFill>
                  <a:schemeClr val="accent6"/>
                </a:solidFill>
              </a:rPr>
              <a:t>, select </a:t>
            </a:r>
            <a:r>
              <a:rPr lang="en-US" sz="1200" b="1" dirty="0" smtClean="0">
                <a:solidFill>
                  <a:schemeClr val="accent6"/>
                </a:solidFill>
              </a:rPr>
              <a:t>Display drawing guides on screen</a:t>
            </a:r>
            <a:r>
              <a:rPr lang="en-US" sz="1200" b="0" dirty="0" smtClean="0">
                <a:solidFill>
                  <a:schemeClr val="accent6"/>
                </a:solidFill>
              </a:rPr>
              <a:t>. </a:t>
            </a:r>
            <a:r>
              <a:rPr lang="en-US" sz="1200" b="0" baseline="0" dirty="0" smtClean="0"/>
              <a:t>(</a:t>
            </a:r>
            <a:r>
              <a:rPr lang="en-US" sz="1200" b="0" dirty="0" smtClean="0"/>
              <a:t>Note: </a:t>
            </a:r>
            <a:r>
              <a:rPr lang="en-US" sz="1200" dirty="0" smtClean="0"/>
              <a:t>One horizontal and one vertical guide will display on</a:t>
            </a:r>
            <a:r>
              <a:rPr lang="en-US" sz="1200" baseline="0" dirty="0" smtClean="0"/>
              <a:t> the slide </a:t>
            </a:r>
            <a:r>
              <a:rPr lang="en-US" sz="1200" dirty="0" smtClean="0"/>
              <a:t>at 0.00, the default</a:t>
            </a:r>
            <a:r>
              <a:rPr lang="en-US" sz="1200" baseline="0" dirty="0" smtClean="0"/>
              <a:t> position</a:t>
            </a:r>
            <a:r>
              <a:rPr lang="en-US" sz="1200" dirty="0" smtClean="0"/>
              <a:t>. As</a:t>
            </a:r>
            <a:r>
              <a:rPr lang="en-US" sz="1200" baseline="0" dirty="0" smtClean="0"/>
              <a:t> you drag the guides, the cursor will display the new position.</a:t>
            </a:r>
            <a:r>
              <a:rPr lang="en-US" sz="120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smtClean="0"/>
              <a:t>On</a:t>
            </a:r>
            <a:r>
              <a:rPr lang="en-US" sz="1200" baseline="0" dirty="0" smtClean="0"/>
              <a:t> the slide, d</a:t>
            </a:r>
            <a:r>
              <a:rPr lang="en-US" sz="1200" dirty="0" smtClean="0"/>
              <a:t>o the following:</a:t>
            </a:r>
            <a:endParaRPr lang="en-US" sz="1200" b="0" dirty="0" smtClean="0">
              <a:solidFill>
                <a:schemeClr val="accent6"/>
              </a:solidFill>
            </a:endParaRPr>
          </a:p>
          <a:p>
            <a:pPr marL="685800" lvl="2" indent="-228600">
              <a:buFont typeface="Arial" pitchFamily="34" charset="0"/>
              <a:buChar char="•"/>
            </a:pPr>
            <a:r>
              <a:rPr lang="en-US" sz="1200" dirty="0" smtClean="0"/>
              <a:t>Press and hold CTRL, select the vertical </a:t>
            </a:r>
            <a:r>
              <a:rPr lang="en-US" sz="1200" baseline="0" dirty="0" smtClean="0"/>
              <a:t>guide, and then </a:t>
            </a:r>
            <a:r>
              <a:rPr lang="en-US" sz="1200" dirty="0" smtClean="0"/>
              <a:t>drag it left to</a:t>
            </a:r>
            <a:r>
              <a:rPr lang="en-US" sz="1200" baseline="0" dirty="0" smtClean="0"/>
              <a:t> the</a:t>
            </a:r>
            <a:r>
              <a:rPr lang="en-US" sz="1200" dirty="0" smtClean="0"/>
              <a:t> 3.50 position.</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Press and hold CTRL, select the vertical </a:t>
            </a:r>
            <a:r>
              <a:rPr lang="en-US" sz="1200" baseline="0" dirty="0" smtClean="0"/>
              <a:t>guide, and then </a:t>
            </a:r>
            <a:r>
              <a:rPr lang="en-US" sz="1200" dirty="0" smtClean="0"/>
              <a:t>drag it left to</a:t>
            </a:r>
            <a:r>
              <a:rPr lang="en-US" sz="1200" baseline="0" dirty="0" smtClean="0"/>
              <a:t> the 1</a:t>
            </a:r>
            <a:r>
              <a:rPr lang="en-US" sz="1200" dirty="0" smtClean="0"/>
              <a:t>.75 position.</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Press and hold CTRL, select the vertical </a:t>
            </a:r>
            <a:r>
              <a:rPr lang="en-US" sz="1200" baseline="0" dirty="0" smtClean="0"/>
              <a:t>guide, and then </a:t>
            </a:r>
            <a:r>
              <a:rPr lang="en-US" sz="1200" dirty="0" smtClean="0"/>
              <a:t>drag it right to</a:t>
            </a:r>
            <a:r>
              <a:rPr lang="en-US" sz="1200" baseline="0" dirty="0" smtClean="0"/>
              <a:t> the</a:t>
            </a:r>
            <a:r>
              <a:rPr lang="en-US" sz="1200" dirty="0" smtClean="0"/>
              <a:t> 1.75 position.</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Press and hold CTRL, select the vertical </a:t>
            </a:r>
            <a:r>
              <a:rPr lang="en-US" sz="1200" baseline="0" dirty="0" smtClean="0"/>
              <a:t>guide, and then </a:t>
            </a:r>
            <a:r>
              <a:rPr lang="en-US" sz="1200" dirty="0" smtClean="0"/>
              <a:t>drag it right to</a:t>
            </a:r>
            <a:r>
              <a:rPr lang="en-US" sz="1200" baseline="0" dirty="0" smtClean="0"/>
              <a:t> the</a:t>
            </a:r>
            <a:r>
              <a:rPr lang="en-US" sz="1200" dirty="0" smtClean="0"/>
              <a:t> 3.50 position.</a:t>
            </a:r>
          </a:p>
          <a:p>
            <a:pPr marL="228600" indent="-228600">
              <a:buFont typeface="+mj-lt"/>
              <a:buAutoNum type="arabicPeriod"/>
            </a:pPr>
            <a:endParaRPr lang="en-US" sz="1200" baseline="0" dirty="0" smtClean="0"/>
          </a:p>
          <a:p>
            <a:pPr marL="228600" indent="-228600">
              <a:buFont typeface="+mj-lt"/>
              <a:buAutoNum type="arabicPeriod"/>
            </a:pPr>
            <a:endParaRPr lang="en-US" sz="1200" baseline="0" dirty="0" smtClean="0"/>
          </a:p>
          <a:p>
            <a:pPr marL="228600" indent="-228600">
              <a:buFont typeface="+mj-lt"/>
              <a:buNone/>
            </a:pPr>
            <a:r>
              <a:rPr lang="en-US" sz="1200" baseline="0" dirty="0" smtClean="0"/>
              <a:t>To reproduce the long, thin rectangle on this slide, do the following:</a:t>
            </a:r>
          </a:p>
          <a:p>
            <a:pPr marL="228600" indent="-228600">
              <a:buFont typeface="+mj-lt"/>
              <a:buAutoNum type="arabicPeriod"/>
            </a:pPr>
            <a:r>
              <a:rPr lang="en-US" sz="1200" baseline="0" dirty="0" smtClean="0"/>
              <a:t>On the </a:t>
            </a:r>
            <a:r>
              <a:rPr lang="en-US" sz="1200" b="1" baseline="0" dirty="0" smtClean="0"/>
              <a:t>Home</a:t>
            </a:r>
            <a:r>
              <a:rPr lang="en-US" sz="1200" baseline="0" dirty="0" smtClean="0"/>
              <a:t> tab, in the </a:t>
            </a:r>
            <a:r>
              <a:rPr lang="en-US" sz="1200" b="1" baseline="0" dirty="0" smtClean="0"/>
              <a:t>Drawing</a:t>
            </a:r>
            <a:r>
              <a:rPr lang="en-US" sz="1200" baseline="0" dirty="0" smtClean="0"/>
              <a:t> group, click </a:t>
            </a:r>
            <a:r>
              <a:rPr lang="en-US" sz="1200" b="1" baseline="0" dirty="0" smtClean="0"/>
              <a:t>Shapes</a:t>
            </a:r>
            <a:r>
              <a:rPr lang="en-US" sz="1200" baseline="0" dirty="0" smtClean="0"/>
              <a:t>, and then under </a:t>
            </a:r>
            <a:r>
              <a:rPr lang="en-US" sz="1200" b="1" baseline="0" dirty="0" smtClean="0"/>
              <a:t>Rectangles</a:t>
            </a:r>
            <a:r>
              <a:rPr lang="en-US" sz="1200" baseline="0" dirty="0" smtClean="0"/>
              <a:t> click </a:t>
            </a:r>
            <a:r>
              <a:rPr lang="en-US" sz="1200" b="1" baseline="0" dirty="0" smtClean="0"/>
              <a:t>Rectangle </a:t>
            </a:r>
            <a:r>
              <a:rPr lang="en-US" sz="1200" b="0" baseline="0" dirty="0" smtClean="0"/>
              <a:t>(first option from the left)</a:t>
            </a:r>
            <a:r>
              <a:rPr lang="en-US" sz="1200" baseline="0" dirty="0" smtClean="0"/>
              <a:t>. On the slide, drag to draw a rectangle. </a:t>
            </a:r>
          </a:p>
          <a:p>
            <a:pPr marL="228600" indent="-228600">
              <a:buFont typeface="+mj-lt"/>
              <a:buAutoNum type="arabicPeriod"/>
            </a:pPr>
            <a:r>
              <a:rPr lang="en-US" sz="1200" baseline="0" dirty="0" smtClean="0"/>
              <a:t>Select the rectangle. Under </a:t>
            </a:r>
            <a:r>
              <a:rPr lang="en-US" sz="1200" b="1" baseline="0" dirty="0" smtClean="0"/>
              <a:t>Drawing</a:t>
            </a:r>
            <a:r>
              <a:rPr lang="en-US" sz="1200" baseline="0" dirty="0" smtClean="0"/>
              <a:t> </a:t>
            </a:r>
            <a:r>
              <a:rPr lang="en-US" sz="1200" b="1" baseline="0" dirty="0" smtClean="0"/>
              <a:t>Tools</a:t>
            </a:r>
            <a:r>
              <a:rPr lang="en-US" sz="1200" baseline="0" dirty="0" smtClean="0"/>
              <a:t>, on the </a:t>
            </a:r>
            <a:r>
              <a:rPr lang="en-US" sz="1200" b="1" baseline="0" dirty="0" smtClean="0"/>
              <a:t>Format</a:t>
            </a:r>
            <a:r>
              <a:rPr lang="en-US" sz="1200" baseline="0" dirty="0" smtClean="0"/>
              <a:t> tab, in the </a:t>
            </a:r>
            <a:r>
              <a:rPr lang="en-US" sz="1200" b="1" baseline="0" dirty="0" smtClean="0"/>
              <a:t>Size</a:t>
            </a:r>
            <a:r>
              <a:rPr lang="en-US" sz="1200" baseline="0" dirty="0" smtClean="0"/>
              <a:t> group, do the following: </a:t>
            </a:r>
          </a:p>
          <a:p>
            <a:pPr marL="685800" lvl="1" indent="-228600">
              <a:buFont typeface="Arial" pitchFamily="34" charset="0"/>
              <a:buChar char="•"/>
            </a:pPr>
            <a:r>
              <a:rPr lang="en-US" sz="1200" baseline="0" dirty="0" smtClean="0"/>
              <a:t>In the </a:t>
            </a:r>
            <a:r>
              <a:rPr lang="en-US" sz="1200" b="1" baseline="0" dirty="0" smtClean="0"/>
              <a:t>Shape</a:t>
            </a:r>
            <a:r>
              <a:rPr lang="en-US" sz="1200" baseline="0" dirty="0" smtClean="0"/>
              <a:t> </a:t>
            </a:r>
            <a:r>
              <a:rPr lang="en-US" sz="1200" b="1" baseline="0" dirty="0" smtClean="0"/>
              <a:t>Height</a:t>
            </a:r>
            <a:r>
              <a:rPr lang="en-US" sz="1200" baseline="0" dirty="0" smtClean="0"/>
              <a:t> box, enter </a:t>
            </a:r>
            <a:r>
              <a:rPr lang="en-US" sz="1200" b="1" baseline="0" dirty="0" smtClean="0"/>
              <a:t>0.05”</a:t>
            </a:r>
            <a:r>
              <a:rPr lang="en-US" sz="1200" b="0" baseline="0" dirty="0" smtClean="0"/>
              <a:t>.</a:t>
            </a:r>
            <a:endParaRPr lang="en-US" sz="1200" baseline="0" dirty="0" smtClean="0"/>
          </a:p>
          <a:p>
            <a:pPr marL="685800" lvl="1" indent="-228600">
              <a:buFont typeface="Arial" pitchFamily="34" charset="0"/>
              <a:buChar char="•"/>
            </a:pPr>
            <a:r>
              <a:rPr lang="en-US" sz="1200" baseline="0" dirty="0" smtClean="0"/>
              <a:t>In the </a:t>
            </a:r>
            <a:r>
              <a:rPr lang="en-US" sz="1200" b="1" baseline="0" dirty="0" smtClean="0"/>
              <a:t>Shape</a:t>
            </a:r>
            <a:r>
              <a:rPr lang="en-US" sz="1200" baseline="0" dirty="0" smtClean="0"/>
              <a:t> </a:t>
            </a:r>
            <a:r>
              <a:rPr lang="en-US" sz="1200" b="1" baseline="0" dirty="0" smtClean="0"/>
              <a:t>Width</a:t>
            </a:r>
            <a:r>
              <a:rPr lang="en-US" sz="1200" baseline="0" dirty="0" smtClean="0"/>
              <a:t> box, enter </a:t>
            </a:r>
            <a:r>
              <a:rPr lang="en-US" sz="1200" b="1" baseline="0" dirty="0" smtClean="0"/>
              <a:t>10”</a:t>
            </a:r>
            <a:r>
              <a:rPr lang="en-US" sz="1200" b="0" baseline="0" dirty="0" smtClean="0"/>
              <a:t>.</a:t>
            </a:r>
          </a:p>
          <a:p>
            <a:pPr marL="228600" indent="-228600">
              <a:buFont typeface="+mj-lt"/>
              <a:buAutoNum type="arabicPeriod"/>
            </a:pPr>
            <a:r>
              <a:rPr lang="en-US" sz="1200" b="0" baseline="0" dirty="0" smtClean="0"/>
              <a:t>Under </a:t>
            </a:r>
            <a:r>
              <a:rPr lang="en-US" sz="1200" b="1" baseline="0" dirty="0" smtClean="0"/>
              <a:t>Drawing</a:t>
            </a:r>
            <a:r>
              <a:rPr lang="en-US" sz="1200" b="0" baseline="0" dirty="0" smtClean="0"/>
              <a:t> </a:t>
            </a:r>
            <a:r>
              <a:rPr lang="en-US" sz="1200" b="1" baseline="0" dirty="0" smtClean="0"/>
              <a:t>Tools</a:t>
            </a:r>
            <a:r>
              <a:rPr lang="en-US" sz="1200" b="0" baseline="0" dirty="0" smtClean="0"/>
              <a:t>, on the </a:t>
            </a:r>
            <a:r>
              <a:rPr lang="en-US" sz="1200" b="1" baseline="0" dirty="0" smtClean="0"/>
              <a:t>Format</a:t>
            </a:r>
            <a:r>
              <a:rPr lang="en-US" sz="1200" b="0" baseline="0" dirty="0" smtClean="0"/>
              <a:t> tab, in the bottom right corner of the </a:t>
            </a:r>
            <a:r>
              <a:rPr lang="en-US" sz="1200" b="1" baseline="0" dirty="0" smtClean="0"/>
              <a:t>Shape</a:t>
            </a:r>
            <a:r>
              <a:rPr lang="en-US" sz="1200" b="0" baseline="0" dirty="0" smtClean="0"/>
              <a:t> </a:t>
            </a:r>
            <a:r>
              <a:rPr lang="en-US" sz="1200" b="1" baseline="0" dirty="0" smtClean="0"/>
              <a:t>Styles</a:t>
            </a:r>
            <a:r>
              <a:rPr lang="en-US" sz="1200" b="0" baseline="0" dirty="0" smtClean="0"/>
              <a:t> group, click the </a:t>
            </a:r>
            <a:r>
              <a:rPr lang="en-US" sz="1200" b="1" baseline="0" dirty="0" smtClean="0"/>
              <a:t>Format</a:t>
            </a:r>
            <a:r>
              <a:rPr lang="en-US" sz="1200" b="0" baseline="0" dirty="0" smtClean="0"/>
              <a:t> </a:t>
            </a:r>
            <a:r>
              <a:rPr lang="en-US" sz="1200" b="1" baseline="0" dirty="0" smtClean="0"/>
              <a:t>Shape</a:t>
            </a:r>
            <a:r>
              <a:rPr lang="en-US" sz="1200" b="0" baseline="0" dirty="0" smtClean="0"/>
              <a:t> dialog box launcher. In the </a:t>
            </a:r>
            <a:r>
              <a:rPr lang="en-US" sz="1200" b="1" baseline="0" dirty="0" smtClean="0"/>
              <a:t>Format</a:t>
            </a:r>
            <a:r>
              <a:rPr lang="en-US" sz="1200" b="0" baseline="0" dirty="0" smtClean="0"/>
              <a:t> </a:t>
            </a:r>
            <a:r>
              <a:rPr lang="en-US" sz="1200" b="1" baseline="0" dirty="0" smtClean="0"/>
              <a:t>Shape</a:t>
            </a:r>
            <a:r>
              <a:rPr lang="en-US" sz="1200" b="0" baseline="0" dirty="0" smtClean="0"/>
              <a:t> dialog box, in the left pane, click </a:t>
            </a:r>
            <a:r>
              <a:rPr lang="en-US" sz="1200" b="1" baseline="0" dirty="0" smtClean="0"/>
              <a:t>Line</a:t>
            </a:r>
            <a:r>
              <a:rPr lang="en-US" sz="1200" b="0" baseline="0" dirty="0" smtClean="0"/>
              <a:t> </a:t>
            </a:r>
            <a:r>
              <a:rPr lang="en-US" sz="1200" b="1" baseline="0" dirty="0" smtClean="0"/>
              <a:t>Color</a:t>
            </a:r>
            <a:r>
              <a:rPr lang="en-US" sz="1200" b="0" baseline="0" dirty="0" smtClean="0"/>
              <a:t>. In the </a:t>
            </a:r>
            <a:r>
              <a:rPr lang="en-US" sz="1200" b="1" baseline="0" dirty="0" smtClean="0"/>
              <a:t>Line</a:t>
            </a:r>
            <a:r>
              <a:rPr lang="en-US" sz="1200" b="0" baseline="0" dirty="0" smtClean="0"/>
              <a:t> </a:t>
            </a:r>
            <a:r>
              <a:rPr lang="en-US" sz="1200" b="1" baseline="0" dirty="0" smtClean="0"/>
              <a:t>Color</a:t>
            </a:r>
            <a:r>
              <a:rPr lang="en-US" sz="1200" b="0" baseline="0" dirty="0" smtClean="0"/>
              <a:t> pane, select </a:t>
            </a:r>
            <a:r>
              <a:rPr lang="en-US" sz="1200" b="1" baseline="0" dirty="0" smtClean="0"/>
              <a:t>No</a:t>
            </a:r>
            <a:r>
              <a:rPr lang="en-US" sz="1200" b="0" baseline="0" dirty="0" smtClean="0"/>
              <a:t> </a:t>
            </a:r>
            <a:r>
              <a:rPr lang="en-US" sz="1200" b="1" baseline="0" dirty="0" smtClean="0"/>
              <a:t>line</a:t>
            </a:r>
            <a:r>
              <a:rPr lang="en-US" sz="1200" b="0" baseline="0" dirty="0" smtClean="0"/>
              <a:t>.</a:t>
            </a:r>
          </a:p>
          <a:p>
            <a:pPr marL="228600" indent="-228600">
              <a:buFont typeface="+mj-lt"/>
              <a:buAutoNum type="arabicPeriod"/>
            </a:pPr>
            <a:r>
              <a:rPr lang="en-US" sz="1200" baseline="0" dirty="0" smtClean="0"/>
              <a:t>Also in the </a:t>
            </a:r>
            <a:r>
              <a:rPr lang="en-US" sz="1200" b="1" baseline="0" dirty="0" smtClean="0"/>
              <a:t>Format</a:t>
            </a:r>
            <a:r>
              <a:rPr lang="en-US" sz="1200" baseline="0" dirty="0" smtClean="0"/>
              <a:t> </a:t>
            </a:r>
            <a:r>
              <a:rPr lang="en-US" sz="1200" b="1" baseline="0" dirty="0" smtClean="0"/>
              <a:t>Shape</a:t>
            </a:r>
            <a:r>
              <a:rPr lang="en-US" sz="1200" baseline="0" dirty="0" smtClean="0"/>
              <a:t> dialog box, in the left pane, click </a:t>
            </a:r>
            <a:r>
              <a:rPr lang="en-US" sz="1200" b="1" baseline="0" dirty="0" smtClean="0"/>
              <a:t>Shadow</a:t>
            </a:r>
            <a:r>
              <a:rPr lang="en-US" sz="1200" b="0" baseline="0" dirty="0" smtClean="0"/>
              <a:t>.</a:t>
            </a:r>
            <a:r>
              <a:rPr lang="en-US" sz="1200" baseline="0" dirty="0" smtClean="0"/>
              <a:t> In the </a:t>
            </a:r>
            <a:r>
              <a:rPr lang="en-US" sz="1200" b="1" baseline="0" dirty="0" smtClean="0"/>
              <a:t>Shadow</a:t>
            </a:r>
            <a:r>
              <a:rPr lang="en-US" sz="1200" baseline="0" dirty="0" smtClean="0"/>
              <a:t> pane, click the button next to </a:t>
            </a:r>
            <a:r>
              <a:rPr lang="en-US" sz="1200" b="1" baseline="0" dirty="0" smtClean="0"/>
              <a:t>Presets</a:t>
            </a:r>
            <a:r>
              <a:rPr lang="en-US" sz="1200" baseline="0" dirty="0" smtClean="0"/>
              <a:t>, under </a:t>
            </a:r>
            <a:r>
              <a:rPr lang="en-US" sz="1200" b="1" baseline="0" dirty="0" smtClean="0"/>
              <a:t>Outer</a:t>
            </a:r>
            <a:r>
              <a:rPr lang="en-US" sz="1200" baseline="0" dirty="0" smtClean="0"/>
              <a:t> click </a:t>
            </a:r>
            <a:r>
              <a:rPr lang="en-US" sz="1200" b="1" baseline="0" dirty="0" smtClean="0"/>
              <a:t>Offset</a:t>
            </a:r>
            <a:r>
              <a:rPr lang="en-US" sz="1200" baseline="0" dirty="0" smtClean="0"/>
              <a:t> </a:t>
            </a:r>
            <a:r>
              <a:rPr lang="en-US" sz="1200" b="1" baseline="0" dirty="0" smtClean="0"/>
              <a:t>Bottom</a:t>
            </a:r>
            <a:r>
              <a:rPr lang="en-US" sz="1200" baseline="0" dirty="0" smtClean="0"/>
              <a:t> (first row, second option from the left), and then do the following:</a:t>
            </a:r>
          </a:p>
          <a:p>
            <a:pPr marL="685800" lvl="1" indent="-228600">
              <a:buFont typeface="Arial" pitchFamily="34" charset="0"/>
              <a:buChar char="•"/>
            </a:pPr>
            <a:r>
              <a:rPr lang="en-US" sz="1200" baseline="0" dirty="0" smtClean="0"/>
              <a:t>In the </a:t>
            </a:r>
            <a:r>
              <a:rPr lang="en-US" sz="1200" b="1" baseline="0" dirty="0" smtClean="0"/>
              <a:t>Transparency</a:t>
            </a:r>
            <a:r>
              <a:rPr lang="en-US" sz="1200" baseline="0" dirty="0" smtClean="0"/>
              <a:t> box, enter </a:t>
            </a:r>
            <a:r>
              <a:rPr lang="en-US" sz="1200" b="1" baseline="0" dirty="0" smtClean="0"/>
              <a:t>68%</a:t>
            </a:r>
            <a:r>
              <a:rPr lang="en-US" sz="1200" b="0" baseline="0" dirty="0" smtClean="0"/>
              <a:t>.</a:t>
            </a:r>
          </a:p>
          <a:p>
            <a:pPr marL="685800" lvl="1" indent="-228600">
              <a:buFont typeface="Arial" pitchFamily="34" charset="0"/>
              <a:buChar char="•"/>
            </a:pPr>
            <a:r>
              <a:rPr lang="en-US" sz="1200" baseline="0" dirty="0" smtClean="0"/>
              <a:t>In the </a:t>
            </a:r>
            <a:r>
              <a:rPr lang="en-US" sz="1200" b="1" baseline="0" dirty="0" smtClean="0"/>
              <a:t>Blur</a:t>
            </a:r>
            <a:r>
              <a:rPr lang="en-US" sz="1200" baseline="0" dirty="0" smtClean="0"/>
              <a:t> box, enter </a:t>
            </a:r>
            <a:r>
              <a:rPr lang="en-US" sz="1200" b="1" baseline="0" dirty="0" smtClean="0"/>
              <a:t>3.5 pt</a:t>
            </a:r>
            <a:r>
              <a:rPr lang="en-US" sz="1200" baseline="0" dirty="0" smtClean="0"/>
              <a:t>.</a:t>
            </a:r>
          </a:p>
          <a:p>
            <a:pPr marL="685800" lvl="1" indent="-228600">
              <a:buFont typeface="Arial" pitchFamily="34" charset="0"/>
              <a:buChar char="•"/>
            </a:pPr>
            <a:r>
              <a:rPr lang="en-US" sz="1200" baseline="0" dirty="0" smtClean="0"/>
              <a:t>In the </a:t>
            </a:r>
            <a:r>
              <a:rPr lang="en-US" sz="1200" b="1" baseline="0" dirty="0" smtClean="0"/>
              <a:t>Distance</a:t>
            </a:r>
            <a:r>
              <a:rPr lang="en-US" sz="1200" baseline="0" dirty="0" smtClean="0"/>
              <a:t> box, enter </a:t>
            </a:r>
            <a:r>
              <a:rPr lang="en-US" sz="1200" b="1" baseline="0" dirty="0" smtClean="0"/>
              <a:t>2.2 pt</a:t>
            </a:r>
            <a:r>
              <a:rPr lang="en-US" sz="1200" baseline="0" dirty="0" smtClean="0"/>
              <a:t>.</a:t>
            </a:r>
          </a:p>
          <a:p>
            <a:pPr marL="228600" indent="-228600">
              <a:buFont typeface="+mj-lt"/>
              <a:buAutoNum type="arabicPeriod"/>
            </a:pPr>
            <a:r>
              <a:rPr lang="en-US" sz="1200" baseline="0" dirty="0" smtClean="0"/>
              <a:t>Also in the </a:t>
            </a:r>
            <a:r>
              <a:rPr lang="en-US" sz="1200" b="1" baseline="0" dirty="0" smtClean="0"/>
              <a:t>Format</a:t>
            </a:r>
            <a:r>
              <a:rPr lang="en-US" sz="1200" baseline="0" dirty="0" smtClean="0"/>
              <a:t> </a:t>
            </a:r>
            <a:r>
              <a:rPr lang="en-US" sz="1200" b="1" baseline="0" dirty="0" smtClean="0"/>
              <a:t>Shape</a:t>
            </a:r>
            <a:r>
              <a:rPr lang="en-US" sz="1200" baseline="0" dirty="0" smtClean="0"/>
              <a:t> dialog box, in the left pane, click </a:t>
            </a:r>
            <a:r>
              <a:rPr lang="en-US" sz="1200" b="1" baseline="0" dirty="0" smtClean="0"/>
              <a:t>3-D Format</a:t>
            </a:r>
            <a:r>
              <a:rPr lang="en-US" sz="1200" b="0" baseline="0" dirty="0" smtClean="0"/>
              <a:t>.</a:t>
            </a:r>
            <a:r>
              <a:rPr lang="en-US" sz="1200" baseline="0" dirty="0" smtClean="0"/>
              <a:t> In the </a:t>
            </a:r>
            <a:r>
              <a:rPr lang="en-US" sz="1200" b="1" baseline="0" dirty="0" smtClean="0"/>
              <a:t>3-D Format </a:t>
            </a:r>
            <a:r>
              <a:rPr lang="en-US" sz="1200" baseline="0" dirty="0" smtClean="0"/>
              <a:t>pane, do the following:</a:t>
            </a:r>
          </a:p>
          <a:p>
            <a:pPr marL="685800" lvl="1" indent="-228600">
              <a:buFont typeface="Arial" pitchFamily="34" charset="0"/>
              <a:buChar char="•"/>
            </a:pPr>
            <a:r>
              <a:rPr lang="en-US" sz="1200" baseline="0" dirty="0" smtClean="0"/>
              <a:t>Under </a:t>
            </a:r>
            <a:r>
              <a:rPr lang="en-US" sz="1200" b="1" baseline="0" dirty="0" smtClean="0"/>
              <a:t>Bevel</a:t>
            </a:r>
            <a:r>
              <a:rPr lang="en-US" sz="1200" baseline="0" dirty="0" smtClean="0"/>
              <a:t>, click the button next to </a:t>
            </a:r>
            <a:r>
              <a:rPr lang="en-US" sz="1200" b="1" baseline="0" dirty="0" smtClean="0"/>
              <a:t>Top</a:t>
            </a:r>
            <a:r>
              <a:rPr lang="en-US" sz="1200" b="0" baseline="0" dirty="0" smtClean="0"/>
              <a:t>, and then under </a:t>
            </a:r>
            <a:r>
              <a:rPr lang="en-US" sz="1200" b="1" baseline="0" dirty="0" smtClean="0"/>
              <a:t>Bevel</a:t>
            </a:r>
            <a:r>
              <a:rPr lang="en-US" sz="1200" b="0" baseline="0" dirty="0" smtClean="0"/>
              <a:t> click </a:t>
            </a:r>
            <a:r>
              <a:rPr lang="en-US" sz="1200" b="1" baseline="0" dirty="0" smtClean="0"/>
              <a:t>Circle</a:t>
            </a:r>
            <a:r>
              <a:rPr lang="en-US" sz="1200" baseline="0" dirty="0" smtClean="0"/>
              <a:t> (first row, first option from the left). Next to </a:t>
            </a:r>
            <a:r>
              <a:rPr lang="en-US" sz="1200" b="1" baseline="0" dirty="0" smtClean="0"/>
              <a:t>Top</a:t>
            </a:r>
            <a:r>
              <a:rPr lang="en-US" sz="1200" baseline="0" dirty="0" smtClean="0"/>
              <a:t>, in the </a:t>
            </a:r>
            <a:r>
              <a:rPr lang="en-US" sz="1200" b="1" baseline="0" dirty="0" smtClean="0"/>
              <a:t>Width</a:t>
            </a:r>
            <a:r>
              <a:rPr lang="en-US" sz="1200" baseline="0" dirty="0" smtClean="0"/>
              <a:t> box, enter </a:t>
            </a:r>
            <a:r>
              <a:rPr lang="en-US" sz="1200" b="1" baseline="0" dirty="0" smtClean="0"/>
              <a:t>15 pt</a:t>
            </a:r>
            <a:r>
              <a:rPr lang="en-US" sz="1200" b="0" baseline="0" dirty="0" smtClean="0"/>
              <a:t>,</a:t>
            </a:r>
            <a:r>
              <a:rPr lang="en-US" sz="1200" b="1" baseline="0" dirty="0" smtClean="0"/>
              <a:t> </a:t>
            </a:r>
            <a:r>
              <a:rPr lang="en-US" sz="1200" baseline="0" dirty="0" smtClean="0"/>
              <a:t>and in the </a:t>
            </a:r>
            <a:r>
              <a:rPr lang="en-US" sz="1200" b="1" baseline="0" dirty="0" smtClean="0"/>
              <a:t>Height</a:t>
            </a:r>
            <a:r>
              <a:rPr lang="en-US" sz="1200" baseline="0" dirty="0" smtClean="0"/>
              <a:t> box, enter </a:t>
            </a:r>
            <a:r>
              <a:rPr lang="en-US" sz="1200" b="1" baseline="0" dirty="0" smtClean="0"/>
              <a:t>3 pt</a:t>
            </a:r>
            <a:r>
              <a:rPr lang="en-US" sz="1200" baseline="0" dirty="0" smtClean="0"/>
              <a:t>.</a:t>
            </a:r>
          </a:p>
          <a:p>
            <a:pPr marL="685800" lvl="1" indent="-228600">
              <a:buFont typeface="Arial" pitchFamily="34" charset="0"/>
              <a:buChar char="•"/>
            </a:pPr>
            <a:r>
              <a:rPr lang="en-US" sz="1200" baseline="0" dirty="0" smtClean="0"/>
              <a:t>Under </a:t>
            </a:r>
            <a:r>
              <a:rPr lang="en-US" sz="1200" b="1" baseline="0" dirty="0" smtClean="0"/>
              <a:t>Surface</a:t>
            </a:r>
            <a:r>
              <a:rPr lang="en-US" sz="1200" baseline="0" dirty="0" smtClean="0"/>
              <a:t>, click the button next to </a:t>
            </a:r>
            <a:r>
              <a:rPr lang="en-US" sz="1200" b="1" baseline="0" dirty="0" smtClean="0"/>
              <a:t>Lighting</a:t>
            </a:r>
            <a:r>
              <a:rPr lang="en-US" sz="1200" baseline="0" dirty="0" smtClean="0"/>
              <a:t>, and then under </a:t>
            </a:r>
            <a:r>
              <a:rPr lang="en-US" sz="1200" b="1" baseline="0" dirty="0" smtClean="0"/>
              <a:t>Neutral</a:t>
            </a:r>
            <a:r>
              <a:rPr lang="en-US" sz="1200" baseline="0" dirty="0" smtClean="0"/>
              <a:t> click </a:t>
            </a:r>
            <a:r>
              <a:rPr lang="en-US" sz="1200" b="1" baseline="0" dirty="0" smtClean="0"/>
              <a:t>Balance</a:t>
            </a:r>
            <a:r>
              <a:rPr lang="en-US" sz="1200" baseline="0" dirty="0" smtClean="0"/>
              <a:t> (first row, second option from the left). </a:t>
            </a:r>
            <a:r>
              <a:rPr lang="en-US" sz="1200" i="0" baseline="0" dirty="0" smtClean="0"/>
              <a:t>In the </a:t>
            </a:r>
            <a:r>
              <a:rPr lang="en-US" sz="1200" b="1" i="0" baseline="0" dirty="0" smtClean="0"/>
              <a:t>Angle</a:t>
            </a:r>
            <a:r>
              <a:rPr lang="en-US" sz="1200" i="0" baseline="0" dirty="0" smtClean="0"/>
              <a:t> box, enter </a:t>
            </a:r>
            <a:r>
              <a:rPr lang="en-US" sz="1200" b="1" i="0" baseline="0" dirty="0" smtClean="0"/>
              <a:t>145</a:t>
            </a:r>
            <a:r>
              <a:rPr lang="en-US" sz="1200" b="1" kern="1200" dirty="0" smtClean="0">
                <a:solidFill>
                  <a:schemeClr val="tx1"/>
                </a:solidFill>
                <a:latin typeface="+mn-lt"/>
                <a:ea typeface="+mn-ea"/>
                <a:cs typeface="+mn-cs"/>
              </a:rPr>
              <a:t>°</a:t>
            </a:r>
            <a:r>
              <a:rPr lang="en-US" sz="1200" i="0" baseline="0" dirty="0" smtClean="0"/>
              <a:t>. </a:t>
            </a:r>
            <a:endParaRPr lang="en-US" sz="1200" b="0" i="1" baseline="0" dirty="0" smtClean="0"/>
          </a:p>
          <a:p>
            <a:pPr marL="228600" indent="-228600">
              <a:buFont typeface="+mj-lt"/>
              <a:buAutoNum type="arabicPeriod"/>
            </a:pPr>
            <a:r>
              <a:rPr lang="en-US" sz="1200" b="0" baseline="0" dirty="0" smtClean="0"/>
              <a:t>On the slide, drag the rectangle about 0.25” above the 0.00 horizontal drawing guide. (Note: To view the ruler, on the </a:t>
            </a:r>
            <a:r>
              <a:rPr lang="en-US" sz="1200" b="1" baseline="0" dirty="0" smtClean="0"/>
              <a:t>View</a:t>
            </a:r>
            <a:r>
              <a:rPr lang="en-US" sz="1200" b="0" baseline="0" dirty="0" smtClean="0"/>
              <a:t> tab, in the </a:t>
            </a:r>
            <a:r>
              <a:rPr lang="en-US" sz="1200" b="1" baseline="0" dirty="0" smtClean="0"/>
              <a:t>Show/Hide</a:t>
            </a:r>
            <a:r>
              <a:rPr lang="en-US" sz="1200" b="0" baseline="0" dirty="0" smtClean="0"/>
              <a:t> group, select </a:t>
            </a:r>
            <a:r>
              <a:rPr lang="en-US" sz="1200" b="1" baseline="0" dirty="0" smtClean="0"/>
              <a:t>Ruler</a:t>
            </a:r>
            <a:r>
              <a:rPr lang="en-US" sz="1200" b="0" baseline="0" dirty="0" smtClean="0"/>
              <a:t>.)</a:t>
            </a:r>
          </a:p>
          <a:p>
            <a:pPr marL="228600" indent="-228600">
              <a:buFont typeface="+mj-lt"/>
              <a:buAutoNum type="arabicPeriod"/>
            </a:pPr>
            <a:r>
              <a:rPr lang="en-US" sz="1200" b="0" baseline="0" dirty="0" smtClean="0"/>
              <a:t>On the </a:t>
            </a:r>
            <a:r>
              <a:rPr lang="en-US" sz="1200" b="1" baseline="0" dirty="0" smtClean="0"/>
              <a:t>Home</a:t>
            </a:r>
            <a:r>
              <a:rPr lang="en-US" sz="1200" b="0" baseline="0" dirty="0" smtClean="0"/>
              <a:t> tab, in the </a:t>
            </a:r>
            <a:r>
              <a:rPr lang="en-US" sz="1200" b="1" baseline="0" dirty="0" smtClean="0"/>
              <a:t>Drawing</a:t>
            </a:r>
            <a:r>
              <a:rPr lang="en-US" sz="1200" b="0" baseline="0" dirty="0" smtClean="0"/>
              <a:t> group, click </a:t>
            </a:r>
            <a:r>
              <a:rPr lang="en-US" sz="1200" b="1" baseline="0" dirty="0" smtClean="0"/>
              <a:t>Arrange</a:t>
            </a:r>
            <a:r>
              <a:rPr lang="en-US" sz="1200" b="0" baseline="0" dirty="0" smtClean="0"/>
              <a:t>, point to </a:t>
            </a:r>
            <a:r>
              <a:rPr lang="en-US" sz="1200" b="1" baseline="0" dirty="0" smtClean="0"/>
              <a:t>Align</a:t>
            </a:r>
            <a:r>
              <a:rPr lang="en-US" sz="1200" b="0" baseline="0" dirty="0" smtClean="0"/>
              <a:t>, and then do the following:</a:t>
            </a:r>
          </a:p>
          <a:p>
            <a:pPr marL="685800" lvl="1" indent="-228600">
              <a:buFont typeface="+mj-lt"/>
              <a:buAutoNum type="arabicPeriod"/>
            </a:pPr>
            <a:r>
              <a:rPr lang="en-US" sz="1200" b="0" baseline="0" dirty="0" smtClean="0"/>
              <a:t>Click </a:t>
            </a:r>
            <a:r>
              <a:rPr lang="en-US" sz="1200" b="1" i="0" baseline="0" dirty="0" smtClean="0"/>
              <a:t>Align to Slide</a:t>
            </a:r>
            <a:r>
              <a:rPr lang="en-US" sz="1200" b="0" i="0" baseline="0" dirty="0" smtClean="0"/>
              <a:t>. </a:t>
            </a:r>
          </a:p>
          <a:p>
            <a:pPr marL="685800" lvl="1" indent="-228600">
              <a:buFont typeface="+mj-lt"/>
              <a:buAutoNum type="arabicPeriod"/>
            </a:pPr>
            <a:r>
              <a:rPr lang="en-US" sz="1200" b="0" baseline="0" dirty="0" smtClean="0"/>
              <a:t>Click</a:t>
            </a:r>
            <a:r>
              <a:rPr lang="en-US" sz="1200" b="1" baseline="0" dirty="0" smtClean="0"/>
              <a:t> Align</a:t>
            </a:r>
            <a:r>
              <a:rPr lang="en-US" sz="1200" b="0" baseline="0" dirty="0" smtClean="0"/>
              <a:t> </a:t>
            </a:r>
            <a:r>
              <a:rPr lang="en-US" sz="1200" b="1" baseline="0" dirty="0" smtClean="0"/>
              <a:t>Center</a:t>
            </a:r>
            <a:r>
              <a:rPr lang="en-US" sz="1200" b="0" baseline="0" dirty="0" smtClean="0"/>
              <a:t>.</a:t>
            </a:r>
          </a:p>
          <a:p>
            <a:pPr marL="228600" indent="-228600">
              <a:buFont typeface="+mj-lt"/>
              <a:buAutoNum type="arabicPeriod"/>
            </a:pPr>
            <a:endParaRPr lang="en-US" sz="1200" dirty="0" smtClean="0"/>
          </a:p>
          <a:p>
            <a:pPr marL="228600" indent="-228600">
              <a:buFont typeface="+mj-lt"/>
              <a:buAutoNum type="arabicPeriod"/>
            </a:pPr>
            <a:endParaRPr lang="en-US" sz="1200" dirty="0" smtClean="0"/>
          </a:p>
          <a:p>
            <a:pPr marL="228600" indent="-228600">
              <a:buFont typeface="+mj-lt"/>
              <a:buNone/>
            </a:pPr>
            <a:r>
              <a:rPr lang="en-US" sz="1200" dirty="0" smtClean="0"/>
              <a:t>To reproduce the tab (rounded rectangle) on this slide, do the following:</a:t>
            </a:r>
          </a:p>
          <a:p>
            <a:pPr marL="228600" indent="-228600">
              <a:buFont typeface="+mj-lt"/>
              <a:buAutoNum type="arabicPeriod"/>
            </a:pPr>
            <a:r>
              <a:rPr lang="en-US" sz="1200" dirty="0" smtClean="0"/>
              <a:t>On the </a:t>
            </a:r>
            <a:r>
              <a:rPr lang="en-US" sz="1200" b="1" dirty="0" smtClean="0"/>
              <a:t>Home</a:t>
            </a:r>
            <a:r>
              <a:rPr lang="en-US" sz="1200" dirty="0" smtClean="0"/>
              <a:t> tab, in the </a:t>
            </a:r>
            <a:r>
              <a:rPr lang="en-US" sz="1200" b="1" dirty="0" smtClean="0"/>
              <a:t>Drawing</a:t>
            </a:r>
            <a:r>
              <a:rPr lang="en-US" sz="1200" dirty="0" smtClean="0"/>
              <a:t> group, click the </a:t>
            </a:r>
            <a:r>
              <a:rPr lang="en-US" sz="1200" b="1" dirty="0" smtClean="0"/>
              <a:t>More</a:t>
            </a:r>
            <a:r>
              <a:rPr lang="en-US" sz="1200" dirty="0" smtClean="0"/>
              <a:t> arrow to expand the</a:t>
            </a:r>
            <a:r>
              <a:rPr lang="en-US" sz="1200" b="0" dirty="0" smtClean="0"/>
              <a:t> shapes gallery</a:t>
            </a:r>
            <a:r>
              <a:rPr lang="en-US" sz="1200" dirty="0" smtClean="0"/>
              <a:t>, and then under </a:t>
            </a:r>
            <a:r>
              <a:rPr lang="en-US" sz="1200" b="1" dirty="0" smtClean="0"/>
              <a:t>Rectangles</a:t>
            </a:r>
            <a:r>
              <a:rPr lang="en-US" sz="1200" dirty="0" smtClean="0"/>
              <a:t> click </a:t>
            </a:r>
            <a:r>
              <a:rPr lang="en-US" sz="1200" b="1" dirty="0" smtClean="0"/>
              <a:t>Round Same Side Corner Rectangle </a:t>
            </a:r>
            <a:r>
              <a:rPr lang="en-US" sz="1200" dirty="0" smtClean="0"/>
              <a:t>(eighth option from the left). On the slide, drag to draw a</a:t>
            </a:r>
            <a:r>
              <a:rPr lang="en-US" sz="1200" baseline="0" dirty="0" smtClean="0"/>
              <a:t> rounded rectangle. </a:t>
            </a:r>
            <a:endParaRPr lang="en-US" sz="1200" dirty="0" smtClean="0"/>
          </a:p>
          <a:p>
            <a:pPr marL="228600" indent="-228600">
              <a:buFont typeface="+mj-lt"/>
              <a:buAutoNum type="arabicPeriod"/>
            </a:pPr>
            <a:r>
              <a:rPr lang="en-US" sz="1200" baseline="0" dirty="0" smtClean="0"/>
              <a:t>On the slide, select the rounded rectangle. Under </a:t>
            </a:r>
            <a:r>
              <a:rPr lang="en-US" sz="1200" b="1" baseline="0" dirty="0" smtClean="0"/>
              <a:t>Drawing</a:t>
            </a:r>
            <a:r>
              <a:rPr lang="en-US" sz="1200" baseline="0" dirty="0" smtClean="0"/>
              <a:t> </a:t>
            </a:r>
            <a:r>
              <a:rPr lang="en-US" sz="1200" b="1" baseline="0" dirty="0" smtClean="0"/>
              <a:t>Tools</a:t>
            </a:r>
            <a:r>
              <a:rPr lang="en-US" sz="1200" baseline="0" dirty="0" smtClean="0"/>
              <a:t>, on the </a:t>
            </a:r>
            <a:r>
              <a:rPr lang="en-US" sz="1200" b="1" baseline="0" dirty="0" smtClean="0"/>
              <a:t>Format</a:t>
            </a:r>
            <a:r>
              <a:rPr lang="en-US" sz="1200" baseline="0" dirty="0" smtClean="0"/>
              <a:t> tab, in the </a:t>
            </a:r>
            <a:r>
              <a:rPr lang="en-US" sz="1200" b="1" baseline="0" dirty="0" smtClean="0"/>
              <a:t>Size</a:t>
            </a:r>
            <a:r>
              <a:rPr lang="en-US" sz="1200" baseline="0" dirty="0" smtClean="0"/>
              <a:t> group, do the following: </a:t>
            </a:r>
          </a:p>
          <a:p>
            <a:pPr marL="685800" lvl="1" indent="-228600">
              <a:buFont typeface="Arial" pitchFamily="34" charset="0"/>
              <a:buChar char="•"/>
            </a:pPr>
            <a:r>
              <a:rPr lang="en-US" sz="1200" baseline="0" dirty="0" smtClean="0"/>
              <a:t>In the </a:t>
            </a:r>
            <a:r>
              <a:rPr lang="en-US" sz="1200" b="1" baseline="0" dirty="0" smtClean="0"/>
              <a:t>Shape</a:t>
            </a:r>
            <a:r>
              <a:rPr lang="en-US" sz="1200" baseline="0" dirty="0" smtClean="0"/>
              <a:t> </a:t>
            </a:r>
            <a:r>
              <a:rPr lang="en-US" sz="1200" b="1" baseline="0" dirty="0" smtClean="0"/>
              <a:t>Height</a:t>
            </a:r>
            <a:r>
              <a:rPr lang="en-US" sz="1200" baseline="0" dirty="0" smtClean="0"/>
              <a:t> box, enter </a:t>
            </a:r>
            <a:r>
              <a:rPr lang="en-US" sz="1200" b="1" baseline="0" dirty="0" smtClean="0"/>
              <a:t>0.58”</a:t>
            </a:r>
            <a:r>
              <a:rPr lang="en-US" sz="1200" b="0" baseline="0" dirty="0" smtClean="0"/>
              <a:t>.</a:t>
            </a:r>
            <a:r>
              <a:rPr lang="en-US" sz="1200" baseline="0" dirty="0" smtClean="0"/>
              <a:t> </a:t>
            </a:r>
          </a:p>
          <a:p>
            <a:pPr marL="685800" lvl="1" indent="-228600">
              <a:buFont typeface="Arial" pitchFamily="34" charset="0"/>
              <a:buChar char="•"/>
            </a:pPr>
            <a:r>
              <a:rPr lang="en-US" sz="1200" baseline="0" dirty="0" smtClean="0"/>
              <a:t>In the </a:t>
            </a:r>
            <a:r>
              <a:rPr lang="en-US" sz="1200" b="1" baseline="0" dirty="0" smtClean="0"/>
              <a:t>Shape</a:t>
            </a:r>
            <a:r>
              <a:rPr lang="en-US" sz="1200" baseline="0" dirty="0" smtClean="0"/>
              <a:t> </a:t>
            </a:r>
            <a:r>
              <a:rPr lang="en-US" sz="1200" b="1" baseline="0" dirty="0" smtClean="0"/>
              <a:t>Width</a:t>
            </a:r>
            <a:r>
              <a:rPr lang="en-US" sz="1200" baseline="0" dirty="0" smtClean="0"/>
              <a:t> box, enter </a:t>
            </a:r>
            <a:r>
              <a:rPr lang="en-US" sz="1200" b="1" baseline="0" dirty="0" smtClean="0"/>
              <a:t>1.33”</a:t>
            </a:r>
            <a:r>
              <a:rPr lang="en-US" sz="1200" baseline="0" dirty="0" smtClean="0"/>
              <a:t>.</a:t>
            </a:r>
          </a:p>
          <a:p>
            <a:pPr marL="228600" indent="-228600">
              <a:buFont typeface="+mj-lt"/>
              <a:buAutoNum type="arabicPeriod"/>
            </a:pPr>
            <a:r>
              <a:rPr lang="en-US" sz="1200" baseline="0" dirty="0" smtClean="0"/>
              <a:t>Under </a:t>
            </a:r>
            <a:r>
              <a:rPr lang="en-US" sz="1200" b="1" baseline="0" dirty="0" smtClean="0"/>
              <a:t>Drawing</a:t>
            </a:r>
            <a:r>
              <a:rPr lang="en-US" sz="1200" baseline="0" dirty="0" smtClean="0"/>
              <a:t> </a:t>
            </a:r>
            <a:r>
              <a:rPr lang="en-US" sz="1200" b="1" baseline="0" dirty="0" smtClean="0"/>
              <a:t>Tools</a:t>
            </a:r>
            <a:r>
              <a:rPr lang="en-US" sz="1200" baseline="0" dirty="0" smtClean="0"/>
              <a:t>, on the </a:t>
            </a:r>
            <a:r>
              <a:rPr lang="en-US" sz="1200" b="1" baseline="0" dirty="0" smtClean="0"/>
              <a:t>Format</a:t>
            </a:r>
            <a:r>
              <a:rPr lang="en-US" sz="1200" baseline="0" dirty="0" smtClean="0"/>
              <a:t> tab, in the bottom right corner of the </a:t>
            </a:r>
            <a:r>
              <a:rPr lang="en-US" sz="1200" b="1" baseline="0" dirty="0" smtClean="0"/>
              <a:t>Shape</a:t>
            </a:r>
            <a:r>
              <a:rPr lang="en-US" sz="1200" baseline="0" dirty="0" smtClean="0"/>
              <a:t> </a:t>
            </a:r>
            <a:r>
              <a:rPr lang="en-US" sz="1200" b="1" baseline="0" dirty="0" smtClean="0"/>
              <a:t>Styles</a:t>
            </a:r>
            <a:r>
              <a:rPr lang="en-US" sz="1200" baseline="0" dirty="0" smtClean="0"/>
              <a:t> group, click the </a:t>
            </a:r>
            <a:r>
              <a:rPr lang="en-US" sz="1200" b="1" baseline="0" dirty="0" smtClean="0"/>
              <a:t>Format</a:t>
            </a:r>
            <a:r>
              <a:rPr lang="en-US" sz="1200" baseline="0" dirty="0" smtClean="0"/>
              <a:t> </a:t>
            </a:r>
            <a:r>
              <a:rPr lang="en-US" sz="1200" b="1" baseline="0" dirty="0" smtClean="0"/>
              <a:t>Shape</a:t>
            </a:r>
            <a:r>
              <a:rPr lang="en-US" sz="1200" baseline="0" dirty="0" smtClean="0"/>
              <a:t> dialog box launcher. In the </a:t>
            </a:r>
            <a:r>
              <a:rPr lang="en-US" sz="1200" b="1" baseline="0" dirty="0" smtClean="0"/>
              <a:t>Format</a:t>
            </a:r>
            <a:r>
              <a:rPr lang="en-US" sz="1200" baseline="0" dirty="0" smtClean="0"/>
              <a:t> </a:t>
            </a:r>
            <a:r>
              <a:rPr lang="en-US" sz="1200" b="1" baseline="0" dirty="0" smtClean="0"/>
              <a:t>Shape</a:t>
            </a:r>
            <a:r>
              <a:rPr lang="en-US" sz="1200" baseline="0" dirty="0" smtClean="0"/>
              <a:t> dialog box, in the left pane, click </a:t>
            </a:r>
            <a:r>
              <a:rPr lang="en-US" sz="1200" b="1" baseline="0" dirty="0" smtClean="0"/>
              <a:t>Line</a:t>
            </a:r>
            <a:r>
              <a:rPr lang="en-US" sz="1200" baseline="0" dirty="0" smtClean="0"/>
              <a:t> </a:t>
            </a:r>
            <a:r>
              <a:rPr lang="en-US" sz="1200" b="1" baseline="0" dirty="0" smtClean="0"/>
              <a:t>Color</a:t>
            </a:r>
            <a:r>
              <a:rPr lang="en-US" sz="1200" b="0" baseline="0" dirty="0" smtClean="0"/>
              <a:t>.</a:t>
            </a:r>
            <a:r>
              <a:rPr lang="en-US" sz="1200" baseline="0" dirty="0" smtClean="0"/>
              <a:t> In the </a:t>
            </a:r>
            <a:r>
              <a:rPr lang="en-US" sz="1200" b="1" baseline="0" dirty="0" smtClean="0"/>
              <a:t>Line</a:t>
            </a:r>
            <a:r>
              <a:rPr lang="en-US" sz="1200" baseline="0" dirty="0" smtClean="0"/>
              <a:t> </a:t>
            </a:r>
            <a:r>
              <a:rPr lang="en-US" sz="1200" b="1" baseline="0" dirty="0" smtClean="0"/>
              <a:t>Color</a:t>
            </a:r>
            <a:r>
              <a:rPr lang="en-US" sz="1200" baseline="0" dirty="0" smtClean="0"/>
              <a:t> pane, select </a:t>
            </a:r>
            <a:r>
              <a:rPr lang="en-US" sz="1200" b="1" baseline="0" dirty="0" smtClean="0"/>
              <a:t>No</a:t>
            </a:r>
            <a:r>
              <a:rPr lang="en-US" sz="1200" baseline="0" dirty="0" smtClean="0"/>
              <a:t> </a:t>
            </a:r>
            <a:r>
              <a:rPr lang="en-US" sz="1200" b="1" baseline="0" dirty="0" smtClean="0"/>
              <a:t>line</a:t>
            </a:r>
            <a:r>
              <a:rPr lang="en-US" sz="1200" baseline="0" dirty="0" smtClean="0"/>
              <a:t>.</a:t>
            </a:r>
          </a:p>
          <a:p>
            <a:pPr marL="228600" indent="-228600">
              <a:buFont typeface="+mj-lt"/>
              <a:buAutoNum type="arabicPeriod"/>
            </a:pPr>
            <a:r>
              <a:rPr lang="en-US" sz="1200" baseline="0" dirty="0" smtClean="0"/>
              <a:t>Also in the </a:t>
            </a:r>
            <a:r>
              <a:rPr lang="en-US" sz="1200" b="1" baseline="0" dirty="0" smtClean="0"/>
              <a:t>Format</a:t>
            </a:r>
            <a:r>
              <a:rPr lang="en-US" sz="1200" baseline="0" dirty="0" smtClean="0"/>
              <a:t> </a:t>
            </a:r>
            <a:r>
              <a:rPr lang="en-US" sz="1200" b="1" baseline="0" dirty="0" smtClean="0"/>
              <a:t>Shape</a:t>
            </a:r>
            <a:r>
              <a:rPr lang="en-US" sz="1200" baseline="0" dirty="0" smtClean="0"/>
              <a:t> dialog box, in the left pane, click </a:t>
            </a:r>
            <a:r>
              <a:rPr lang="en-US" sz="1200" b="1" baseline="0" dirty="0" smtClean="0"/>
              <a:t>Shadow</a:t>
            </a:r>
            <a:r>
              <a:rPr lang="en-US" sz="1200" b="0" baseline="0" dirty="0" smtClean="0"/>
              <a:t>.</a:t>
            </a:r>
            <a:r>
              <a:rPr lang="en-US" sz="1200" baseline="0" dirty="0" smtClean="0"/>
              <a:t> In the </a:t>
            </a:r>
            <a:r>
              <a:rPr lang="en-US" sz="1200" b="1" baseline="0" dirty="0" smtClean="0"/>
              <a:t>Shadow</a:t>
            </a:r>
            <a:r>
              <a:rPr lang="en-US" sz="1200" baseline="0" dirty="0" smtClean="0"/>
              <a:t> pane, click the button next to </a:t>
            </a:r>
            <a:r>
              <a:rPr lang="en-US" sz="1200" b="1" baseline="0" dirty="0" smtClean="0"/>
              <a:t>Presets</a:t>
            </a:r>
            <a:r>
              <a:rPr lang="en-US" sz="1200" baseline="0" dirty="0" smtClean="0"/>
              <a:t>, under </a:t>
            </a:r>
            <a:r>
              <a:rPr lang="en-US" sz="1200" b="1" baseline="0" dirty="0" smtClean="0"/>
              <a:t>Outer</a:t>
            </a:r>
            <a:r>
              <a:rPr lang="en-US" sz="1200" baseline="0" dirty="0" smtClean="0"/>
              <a:t> click </a:t>
            </a:r>
            <a:r>
              <a:rPr lang="en-US" sz="1200" b="1" baseline="0" dirty="0" smtClean="0"/>
              <a:t>Offset</a:t>
            </a:r>
            <a:r>
              <a:rPr lang="en-US" sz="1200" baseline="0" dirty="0" smtClean="0"/>
              <a:t> </a:t>
            </a:r>
            <a:r>
              <a:rPr lang="en-US" sz="1200" b="1" baseline="0" dirty="0" smtClean="0"/>
              <a:t>Bottom</a:t>
            </a:r>
            <a:r>
              <a:rPr lang="en-US" sz="1200" baseline="0" dirty="0" smtClean="0"/>
              <a:t> (first row, second option from the left), and then do the following:</a:t>
            </a:r>
          </a:p>
          <a:p>
            <a:pPr marL="685800" lvl="1" indent="-228600">
              <a:buFont typeface="Arial" pitchFamily="34" charset="0"/>
              <a:buChar char="•"/>
            </a:pPr>
            <a:r>
              <a:rPr lang="en-US" sz="1200" baseline="0" dirty="0" smtClean="0"/>
              <a:t>In the </a:t>
            </a:r>
            <a:r>
              <a:rPr lang="en-US" sz="1200" b="1" baseline="0" dirty="0" smtClean="0"/>
              <a:t>Transparency</a:t>
            </a:r>
            <a:r>
              <a:rPr lang="en-US" sz="1200" baseline="0" dirty="0" smtClean="0"/>
              <a:t> box, enter </a:t>
            </a:r>
            <a:r>
              <a:rPr lang="en-US" sz="1200" b="1" baseline="0" dirty="0" smtClean="0"/>
              <a:t>68%</a:t>
            </a:r>
            <a:r>
              <a:rPr lang="en-US" sz="1200" b="0" baseline="0" dirty="0" smtClean="0"/>
              <a:t>.</a:t>
            </a:r>
          </a:p>
          <a:p>
            <a:pPr marL="685800" lvl="1" indent="-228600">
              <a:buFont typeface="Arial" pitchFamily="34" charset="0"/>
              <a:buChar char="•"/>
            </a:pPr>
            <a:r>
              <a:rPr lang="en-US" sz="1200" baseline="0" dirty="0" smtClean="0"/>
              <a:t>In the </a:t>
            </a:r>
            <a:r>
              <a:rPr lang="en-US" sz="1200" b="1" baseline="0" dirty="0" smtClean="0"/>
              <a:t>Blur</a:t>
            </a:r>
            <a:r>
              <a:rPr lang="en-US" sz="1200" baseline="0" dirty="0" smtClean="0"/>
              <a:t> box, enter </a:t>
            </a:r>
            <a:r>
              <a:rPr lang="en-US" sz="1200" b="1" baseline="0" dirty="0" smtClean="0"/>
              <a:t>3.5 pt</a:t>
            </a:r>
            <a:r>
              <a:rPr lang="en-US" sz="1200" baseline="0" dirty="0" smtClean="0"/>
              <a:t>.</a:t>
            </a:r>
          </a:p>
          <a:p>
            <a:pPr marL="685800" lvl="1" indent="-228600">
              <a:buFont typeface="Arial" pitchFamily="34" charset="0"/>
              <a:buChar char="•"/>
            </a:pPr>
            <a:r>
              <a:rPr lang="en-US" sz="1200" baseline="0" dirty="0" smtClean="0"/>
              <a:t>In the </a:t>
            </a:r>
            <a:r>
              <a:rPr lang="en-US" sz="1200" b="1" baseline="0" dirty="0" smtClean="0"/>
              <a:t>Distance</a:t>
            </a:r>
            <a:r>
              <a:rPr lang="en-US" sz="1200" baseline="0" dirty="0" smtClean="0"/>
              <a:t> box, enter </a:t>
            </a:r>
            <a:r>
              <a:rPr lang="en-US" sz="1200" b="1" baseline="0" dirty="0" smtClean="0"/>
              <a:t>2.2 pt</a:t>
            </a:r>
            <a:r>
              <a:rPr lang="en-US" sz="1200" baseline="0" dirty="0" smtClean="0"/>
              <a:t>.</a:t>
            </a:r>
          </a:p>
          <a:p>
            <a:pPr marL="228600" indent="-228600">
              <a:buFont typeface="+mj-lt"/>
              <a:buAutoNum type="arabicPeriod"/>
            </a:pPr>
            <a:r>
              <a:rPr lang="en-US" sz="1200" baseline="0" dirty="0" smtClean="0"/>
              <a:t>Also in the </a:t>
            </a:r>
            <a:r>
              <a:rPr lang="en-US" sz="1200" b="1" baseline="0" dirty="0" smtClean="0"/>
              <a:t>Format</a:t>
            </a:r>
            <a:r>
              <a:rPr lang="en-US" sz="1200" baseline="0" dirty="0" smtClean="0"/>
              <a:t> </a:t>
            </a:r>
            <a:r>
              <a:rPr lang="en-US" sz="1200" b="1" baseline="0" dirty="0" smtClean="0"/>
              <a:t>Shape</a:t>
            </a:r>
            <a:r>
              <a:rPr lang="en-US" sz="1200" baseline="0" dirty="0" smtClean="0"/>
              <a:t> dialog box, in the left pane, click </a:t>
            </a:r>
            <a:r>
              <a:rPr lang="en-US" sz="1200" b="1" baseline="0" dirty="0" smtClean="0"/>
              <a:t>3-D Format</a:t>
            </a:r>
            <a:r>
              <a:rPr lang="en-US" sz="1200" b="0" baseline="0" dirty="0" smtClean="0"/>
              <a:t>.</a:t>
            </a:r>
            <a:r>
              <a:rPr lang="en-US" sz="1200" baseline="0" dirty="0" smtClean="0"/>
              <a:t> In the </a:t>
            </a:r>
            <a:r>
              <a:rPr lang="en-US" sz="1200" b="1" baseline="0" dirty="0" smtClean="0"/>
              <a:t>3-D Format </a:t>
            </a:r>
            <a:r>
              <a:rPr lang="en-US" sz="1200" baseline="0" dirty="0" smtClean="0"/>
              <a:t>pane, do the following:</a:t>
            </a:r>
          </a:p>
          <a:p>
            <a:pPr marL="685800" lvl="1" indent="-228600">
              <a:buFont typeface="Arial" pitchFamily="34" charset="0"/>
              <a:buChar char="•"/>
            </a:pPr>
            <a:r>
              <a:rPr lang="en-US" sz="1200" baseline="0" dirty="0" smtClean="0"/>
              <a:t>Under </a:t>
            </a:r>
            <a:r>
              <a:rPr lang="en-US" sz="1200" b="1" baseline="0" dirty="0" smtClean="0"/>
              <a:t>Bevel</a:t>
            </a:r>
            <a:r>
              <a:rPr lang="en-US" sz="1200" baseline="0" dirty="0" smtClean="0"/>
              <a:t>, click the button next to </a:t>
            </a:r>
            <a:r>
              <a:rPr lang="en-US" sz="1200" b="1" baseline="0" dirty="0" smtClean="0"/>
              <a:t>Top</a:t>
            </a:r>
            <a:r>
              <a:rPr lang="en-US" sz="1200" b="0" baseline="0" dirty="0" smtClean="0"/>
              <a:t>, and then under </a:t>
            </a:r>
            <a:r>
              <a:rPr lang="en-US" sz="1200" b="1" baseline="0" dirty="0" smtClean="0"/>
              <a:t>Bevel</a:t>
            </a:r>
            <a:r>
              <a:rPr lang="en-US" sz="1200" b="0" baseline="0" dirty="0" smtClean="0"/>
              <a:t> click </a:t>
            </a:r>
            <a:r>
              <a:rPr lang="en-US" sz="1200" b="1" baseline="0" dirty="0" smtClean="0"/>
              <a:t>Circle</a:t>
            </a:r>
            <a:r>
              <a:rPr lang="en-US" sz="1200" baseline="0" dirty="0" smtClean="0"/>
              <a:t> (first row, first option from the left). Next to </a:t>
            </a:r>
            <a:r>
              <a:rPr lang="en-US" sz="1200" b="1" baseline="0" dirty="0" smtClean="0"/>
              <a:t>Top</a:t>
            </a:r>
            <a:r>
              <a:rPr lang="en-US" sz="1200" baseline="0" dirty="0" smtClean="0"/>
              <a:t>, in the </a:t>
            </a:r>
            <a:r>
              <a:rPr lang="en-US" sz="1200" b="1" baseline="0" dirty="0" smtClean="0"/>
              <a:t>Width</a:t>
            </a:r>
            <a:r>
              <a:rPr lang="en-US" sz="1200" baseline="0" dirty="0" smtClean="0"/>
              <a:t> box, enter </a:t>
            </a:r>
            <a:r>
              <a:rPr lang="en-US" sz="1200" b="1" baseline="0" dirty="0" smtClean="0"/>
              <a:t>4 pt</a:t>
            </a:r>
            <a:r>
              <a:rPr lang="en-US" sz="1200" b="0" baseline="0" dirty="0" smtClean="0"/>
              <a:t>,</a:t>
            </a:r>
            <a:r>
              <a:rPr lang="en-US" sz="1200" b="1" baseline="0" dirty="0" smtClean="0"/>
              <a:t> </a:t>
            </a:r>
            <a:r>
              <a:rPr lang="en-US" sz="1200" baseline="0" dirty="0" smtClean="0"/>
              <a:t>and in the </a:t>
            </a:r>
            <a:r>
              <a:rPr lang="en-US" sz="1200" b="1" baseline="0" dirty="0" smtClean="0"/>
              <a:t>Height</a:t>
            </a:r>
            <a:r>
              <a:rPr lang="en-US" sz="1200" baseline="0" dirty="0" smtClean="0"/>
              <a:t> box, enter </a:t>
            </a:r>
            <a:r>
              <a:rPr lang="en-US" sz="1200" b="1" baseline="0" dirty="0" smtClean="0"/>
              <a:t>4 pt</a:t>
            </a:r>
            <a:r>
              <a:rPr lang="en-US" sz="1200" baseline="0" dirty="0" smtClean="0"/>
              <a:t>.</a:t>
            </a:r>
          </a:p>
          <a:p>
            <a:pPr marL="685800" lvl="1" indent="-228600">
              <a:buFont typeface="Arial" pitchFamily="34" charset="0"/>
              <a:buChar char="•"/>
            </a:pPr>
            <a:r>
              <a:rPr lang="en-US" sz="1200" baseline="0" dirty="0" smtClean="0"/>
              <a:t>Under </a:t>
            </a:r>
            <a:r>
              <a:rPr lang="en-US" sz="1200" b="1" baseline="0" dirty="0" smtClean="0"/>
              <a:t>Surface</a:t>
            </a:r>
            <a:r>
              <a:rPr lang="en-US" sz="1200" baseline="0" dirty="0" smtClean="0"/>
              <a:t>, click the button next to </a:t>
            </a:r>
            <a:r>
              <a:rPr lang="en-US" sz="1200" b="1" baseline="0" dirty="0" smtClean="0"/>
              <a:t>Lighting</a:t>
            </a:r>
            <a:r>
              <a:rPr lang="en-US" sz="1200" baseline="0" dirty="0" smtClean="0"/>
              <a:t>, and then under </a:t>
            </a:r>
            <a:r>
              <a:rPr lang="en-US" sz="1200" b="1" baseline="0" dirty="0" smtClean="0"/>
              <a:t>Neutral</a:t>
            </a:r>
            <a:r>
              <a:rPr lang="en-US" sz="1200" baseline="0" dirty="0" smtClean="0"/>
              <a:t> click </a:t>
            </a:r>
            <a:r>
              <a:rPr lang="en-US" sz="1200" b="1" baseline="0" dirty="0" smtClean="0"/>
              <a:t>Balance</a:t>
            </a:r>
            <a:r>
              <a:rPr lang="en-US" sz="1200" baseline="0" dirty="0" smtClean="0"/>
              <a:t> (first row, second option from the left). </a:t>
            </a:r>
            <a:r>
              <a:rPr lang="en-US" sz="1200" i="0" baseline="0" dirty="0" smtClean="0"/>
              <a:t>In the </a:t>
            </a:r>
            <a:r>
              <a:rPr lang="en-US" sz="1200" b="1" i="0" baseline="0" dirty="0" smtClean="0"/>
              <a:t>Angle</a:t>
            </a:r>
            <a:r>
              <a:rPr lang="en-US" sz="1200" i="0" baseline="0" dirty="0" smtClean="0"/>
              <a:t> box, enter </a:t>
            </a:r>
            <a:r>
              <a:rPr lang="en-US" sz="1200" b="1" i="0" baseline="0" dirty="0" smtClean="0"/>
              <a:t>145</a:t>
            </a:r>
            <a:r>
              <a:rPr lang="en-US" sz="1200" b="1" kern="1200" dirty="0" smtClean="0">
                <a:solidFill>
                  <a:schemeClr val="tx1"/>
                </a:solidFill>
                <a:latin typeface="+mn-lt"/>
                <a:ea typeface="+mn-ea"/>
                <a:cs typeface="+mn-cs"/>
              </a:rPr>
              <a:t>°</a:t>
            </a:r>
            <a:r>
              <a:rPr lang="en-US" sz="1200" i="0" baseline="0" dirty="0" smtClean="0"/>
              <a:t>. </a:t>
            </a:r>
            <a:endParaRPr lang="en-US" sz="1200" b="0" i="1" baseline="0" dirty="0" smtClean="0"/>
          </a:p>
          <a:p>
            <a:pPr marL="228600" indent="-228600">
              <a:buFont typeface="+mj-lt"/>
              <a:buAutoNum type="arabicPeriod"/>
            </a:pPr>
            <a:r>
              <a:rPr lang="en-US" sz="1200" b="0" baseline="0" dirty="0" smtClean="0"/>
              <a:t>On the slide, drag the rounded rectangle until the bottom edge touches the top edge of the long, thin rectangle and it is centered on the 3.50 left vertical drawing guide.</a:t>
            </a:r>
          </a:p>
          <a:p>
            <a:pPr marL="228600" indent="-228600">
              <a:buFont typeface="+mj-lt"/>
              <a:buAutoNum type="arabicPeriod"/>
            </a:pPr>
            <a:endParaRPr lang="en-US" sz="1200" b="1" baseline="0" dirty="0" smtClean="0"/>
          </a:p>
          <a:p>
            <a:pPr marL="228600" indent="-228600">
              <a:buFont typeface="+mj-lt"/>
              <a:buAutoNum type="arabicPeriod"/>
            </a:pPr>
            <a:endParaRPr lang="en-US" sz="1200" dirty="0" smtClean="0"/>
          </a:p>
          <a:p>
            <a:pPr marL="228600" indent="-228600">
              <a:buFont typeface="+mj-lt"/>
              <a:buNone/>
            </a:pPr>
            <a:r>
              <a:rPr lang="en-US" sz="1200" dirty="0" smtClean="0"/>
              <a:t>To reproduce the first text box on this slide, do the following:</a:t>
            </a:r>
          </a:p>
          <a:p>
            <a:pPr marL="228600" indent="-228600">
              <a:buFont typeface="+mj-lt"/>
              <a:buAutoNum type="arabicPeriod"/>
            </a:pPr>
            <a:r>
              <a:rPr lang="en-US" sz="1200" dirty="0" smtClean="0"/>
              <a:t>On</a:t>
            </a:r>
            <a:r>
              <a:rPr lang="en-US" sz="1200" baseline="0" dirty="0" smtClean="0"/>
              <a:t> the </a:t>
            </a:r>
            <a:r>
              <a:rPr lang="en-US" sz="1200" b="1" baseline="0" dirty="0" smtClean="0"/>
              <a:t>Insert</a:t>
            </a:r>
            <a:r>
              <a:rPr lang="en-US" sz="1200" baseline="0" dirty="0" smtClean="0"/>
              <a:t> tab, in the </a:t>
            </a:r>
            <a:r>
              <a:rPr lang="en-US" sz="1200" b="1" baseline="0" dirty="0" smtClean="0"/>
              <a:t>Text</a:t>
            </a:r>
            <a:r>
              <a:rPr lang="en-US" sz="1200" baseline="0" dirty="0" smtClean="0"/>
              <a:t> group, click </a:t>
            </a:r>
            <a:r>
              <a:rPr lang="en-US" sz="1200" b="1" baseline="0" dirty="0" smtClean="0"/>
              <a:t>Text</a:t>
            </a:r>
            <a:r>
              <a:rPr lang="en-US" sz="1200" baseline="0" dirty="0" smtClean="0"/>
              <a:t> </a:t>
            </a:r>
            <a:r>
              <a:rPr lang="en-US" sz="1200" b="1" baseline="0" dirty="0" smtClean="0"/>
              <a:t>Box</a:t>
            </a:r>
            <a:r>
              <a:rPr lang="en-US" sz="1200" baseline="0" dirty="0" smtClean="0"/>
              <a:t>. On the slide, drag to draw a text box. </a:t>
            </a:r>
          </a:p>
          <a:p>
            <a:pPr marL="228600" indent="-228600">
              <a:buFont typeface="+mj-lt"/>
              <a:buAutoNum type="arabicPeriod"/>
            </a:pPr>
            <a:r>
              <a:rPr lang="en-US" sz="1200" baseline="0" dirty="0" smtClean="0"/>
              <a:t>Enter </a:t>
            </a:r>
            <a:r>
              <a:rPr lang="en-US" sz="1200" b="1" baseline="0" dirty="0" smtClean="0"/>
              <a:t>TAB ONE</a:t>
            </a:r>
            <a:r>
              <a:rPr lang="en-US" sz="1200" b="0" baseline="0" dirty="0" smtClean="0"/>
              <a:t>,</a:t>
            </a:r>
            <a:r>
              <a:rPr lang="en-US" sz="1200" b="1" baseline="0" dirty="0" smtClean="0"/>
              <a:t> </a:t>
            </a:r>
            <a:r>
              <a:rPr lang="en-US" sz="1200" baseline="0" dirty="0" smtClean="0"/>
              <a:t>and then select the text. On the </a:t>
            </a:r>
            <a:r>
              <a:rPr lang="en-US" sz="1200" b="1" baseline="0" dirty="0" smtClean="0"/>
              <a:t>Home</a:t>
            </a:r>
            <a:r>
              <a:rPr lang="en-US" sz="1200" baseline="0" dirty="0" smtClean="0"/>
              <a:t> tab, in the </a:t>
            </a:r>
            <a:r>
              <a:rPr lang="en-US" sz="1200" b="1" baseline="0" dirty="0" smtClean="0"/>
              <a:t>Font</a:t>
            </a:r>
            <a:r>
              <a:rPr lang="en-US" sz="1200" baseline="0" dirty="0" smtClean="0"/>
              <a:t> group, do the following:</a:t>
            </a:r>
          </a:p>
          <a:p>
            <a:pPr marL="685800" lvl="1" indent="-228600">
              <a:buFont typeface="Arial" pitchFamily="34" charset="0"/>
              <a:buChar char="•"/>
            </a:pPr>
            <a:r>
              <a:rPr lang="en-US" sz="1200" baseline="0" dirty="0" smtClean="0"/>
              <a:t>In the </a:t>
            </a:r>
            <a:r>
              <a:rPr lang="en-US" sz="1200" b="1" baseline="0" dirty="0" smtClean="0"/>
              <a:t>Font</a:t>
            </a:r>
            <a:r>
              <a:rPr lang="en-US" sz="1200" baseline="0" dirty="0" smtClean="0"/>
              <a:t> list, select </a:t>
            </a:r>
            <a:r>
              <a:rPr lang="en-US" sz="1200" b="1" baseline="0" dirty="0" smtClean="0"/>
              <a:t>TW Cen MT Condensed</a:t>
            </a:r>
            <a:r>
              <a:rPr lang="en-US" sz="1200" b="0" baseline="0" dirty="0" smtClean="0"/>
              <a:t>.</a:t>
            </a:r>
            <a:r>
              <a:rPr lang="en-US" sz="1200" baseline="0" dirty="0" smtClean="0"/>
              <a:t> </a:t>
            </a:r>
          </a:p>
          <a:p>
            <a:pPr marL="685800" lvl="1" indent="-228600">
              <a:buFont typeface="Arial" pitchFamily="34" charset="0"/>
              <a:buChar char="•"/>
            </a:pPr>
            <a:r>
              <a:rPr lang="en-US" sz="1200" baseline="0" dirty="0" smtClean="0"/>
              <a:t>In the </a:t>
            </a:r>
            <a:r>
              <a:rPr lang="en-US" sz="1200" b="1" baseline="0" dirty="0" smtClean="0"/>
              <a:t>Font</a:t>
            </a:r>
            <a:r>
              <a:rPr lang="en-US" sz="1200" baseline="0" dirty="0" smtClean="0"/>
              <a:t> </a:t>
            </a:r>
            <a:r>
              <a:rPr lang="en-US" sz="1200" b="1" baseline="0" dirty="0" smtClean="0"/>
              <a:t>Size</a:t>
            </a:r>
            <a:r>
              <a:rPr lang="en-US" sz="1200" baseline="0" dirty="0" smtClean="0"/>
              <a:t> box, enter </a:t>
            </a:r>
            <a:r>
              <a:rPr lang="en-US" sz="1200" b="1" baseline="0" dirty="0" smtClean="0"/>
              <a:t>22 pt</a:t>
            </a:r>
            <a:r>
              <a:rPr lang="en-US" sz="1200" baseline="0" dirty="0" smtClean="0"/>
              <a:t>. </a:t>
            </a:r>
          </a:p>
          <a:p>
            <a:pPr marL="228600" indent="-228600">
              <a:buFont typeface="+mj-lt"/>
              <a:buAutoNum type="arabicPeriod"/>
            </a:pPr>
            <a:r>
              <a:rPr lang="en-US" sz="1200" baseline="0" dirty="0" smtClean="0"/>
              <a:t>On the </a:t>
            </a:r>
            <a:r>
              <a:rPr lang="en-US" sz="1200" b="1" baseline="0" dirty="0" smtClean="0"/>
              <a:t>Home</a:t>
            </a:r>
            <a:r>
              <a:rPr lang="en-US" sz="1200" baseline="0" dirty="0" smtClean="0"/>
              <a:t> tab, in the </a:t>
            </a:r>
            <a:r>
              <a:rPr lang="en-US" sz="1200" b="1" baseline="0" dirty="0" smtClean="0"/>
              <a:t>Paragraph</a:t>
            </a:r>
            <a:r>
              <a:rPr lang="en-US" sz="1200" baseline="0" dirty="0" smtClean="0"/>
              <a:t> group, click </a:t>
            </a:r>
            <a:r>
              <a:rPr lang="en-US" sz="1200" b="1" baseline="0" dirty="0" smtClean="0"/>
              <a:t>Center</a:t>
            </a:r>
            <a:r>
              <a:rPr lang="en-US" sz="1200" baseline="0" dirty="0" smtClean="0"/>
              <a:t> to center the text in the text box.</a:t>
            </a:r>
          </a:p>
          <a:p>
            <a:pPr marL="228600" indent="-228600">
              <a:buFont typeface="+mj-lt"/>
              <a:buAutoNum type="arabicPeriod"/>
            </a:pPr>
            <a:r>
              <a:rPr lang="en-US" sz="1200" baseline="0" dirty="0" smtClean="0"/>
              <a:t>On the slide, drag the text box onto the rounded rectangle until the bottom edge of the text is 0.5” above the 0.00 horizontal drawing guide and it is centered on the </a:t>
            </a:r>
            <a:r>
              <a:rPr lang="en-US" sz="1200" b="0" baseline="0" dirty="0" smtClean="0"/>
              <a:t>3.50 left vertical drawing guide.</a:t>
            </a:r>
            <a:endParaRPr lang="en-US" sz="1200" baseline="0" dirty="0" smtClean="0"/>
          </a:p>
          <a:p>
            <a:pPr marL="228600" indent="-228600">
              <a:buFont typeface="+mj-lt"/>
              <a:buAutoNum type="arabicPeriod"/>
            </a:pPr>
            <a:endParaRPr lang="en-US" sz="1200" baseline="0" dirty="0" smtClean="0"/>
          </a:p>
          <a:p>
            <a:pPr marL="228600" indent="-228600">
              <a:buFont typeface="+mj-lt"/>
              <a:buAutoNum type="arabicPeriod"/>
            </a:pPr>
            <a:endParaRPr lang="en-US" sz="1200" baseline="0" dirty="0" smtClean="0"/>
          </a:p>
          <a:p>
            <a:pPr marL="228600" indent="-228600">
              <a:buFont typeface="+mj-lt"/>
              <a:buNone/>
            </a:pPr>
            <a:r>
              <a:rPr lang="en-US" sz="1200" baseline="0" dirty="0" smtClean="0"/>
              <a:t>To reproduce the other text boxes on this slide, do the following:</a:t>
            </a:r>
          </a:p>
          <a:p>
            <a:pPr marL="228600" indent="-228600">
              <a:buFont typeface="+mj-lt"/>
              <a:buAutoNum type="arabicPeriod"/>
            </a:pPr>
            <a:r>
              <a:rPr lang="en-US" sz="1200" baseline="0" dirty="0" smtClean="0"/>
              <a:t>On the slide, select the first text box. On the </a:t>
            </a:r>
            <a:r>
              <a:rPr lang="en-US" sz="1200" b="1" baseline="0" dirty="0" smtClean="0"/>
              <a:t>Home</a:t>
            </a:r>
            <a:r>
              <a:rPr lang="en-US" sz="1200" baseline="0" dirty="0" smtClean="0"/>
              <a:t> tab, in the </a:t>
            </a:r>
            <a:r>
              <a:rPr lang="en-US" sz="1200" b="1" baseline="0" dirty="0" smtClean="0"/>
              <a:t>Clipboard</a:t>
            </a:r>
            <a:r>
              <a:rPr lang="en-US" sz="1200" baseline="0" dirty="0" smtClean="0"/>
              <a:t> group, click the arrow under </a:t>
            </a:r>
            <a:r>
              <a:rPr lang="en-US" sz="1200" b="1" baseline="0" dirty="0" smtClean="0"/>
              <a:t>Copy</a:t>
            </a:r>
            <a:r>
              <a:rPr lang="en-US" sz="1200" b="0" baseline="0" dirty="0" smtClean="0"/>
              <a:t>,</a:t>
            </a:r>
            <a:r>
              <a:rPr lang="en-US" sz="1200" baseline="0" dirty="0" smtClean="0"/>
              <a:t> and then click </a:t>
            </a:r>
            <a:r>
              <a:rPr lang="en-US" sz="1200" b="1" baseline="0" dirty="0" smtClean="0"/>
              <a:t>Duplicate</a:t>
            </a:r>
            <a:r>
              <a:rPr lang="en-US" sz="1200" baseline="0" dirty="0" smtClean="0"/>
              <a:t>. Repeat this process three more times for a total of five text boxes.</a:t>
            </a:r>
          </a:p>
          <a:p>
            <a:pPr marL="228600" indent="-228600">
              <a:buFont typeface="+mj-lt"/>
              <a:buAutoNum type="arabicPeriod"/>
            </a:pPr>
            <a:r>
              <a:rPr lang="en-US" sz="1200" baseline="0" dirty="0" smtClean="0"/>
              <a:t>Click in one of the duplicate text boxes, delete </a:t>
            </a:r>
            <a:r>
              <a:rPr lang="en-US" sz="1200" b="1" baseline="0" dirty="0" smtClean="0"/>
              <a:t>TAB ONE</a:t>
            </a:r>
            <a:r>
              <a:rPr lang="en-US" sz="1200" baseline="0" dirty="0" smtClean="0"/>
              <a:t>, and then enter </a:t>
            </a:r>
            <a:r>
              <a:rPr lang="en-US" sz="1200" b="1" baseline="0" dirty="0" smtClean="0"/>
              <a:t>TAB TWO</a:t>
            </a:r>
            <a:r>
              <a:rPr lang="en-US" sz="1200" baseline="0" dirty="0" smtClean="0"/>
              <a:t>. </a:t>
            </a:r>
          </a:p>
          <a:p>
            <a:pPr marL="228600" indent="-228600">
              <a:buFont typeface="+mj-lt"/>
              <a:buAutoNum type="arabicPeriod"/>
            </a:pPr>
            <a:r>
              <a:rPr lang="en-US" sz="1200" baseline="0" dirty="0" smtClean="0"/>
              <a:t>Drag the second text box until the bottom edge of the text is 0.5” above the 0.00 horizontal drawing guide and it is centered on the 1.75 left vertical drawing guide.</a:t>
            </a:r>
          </a:p>
          <a:p>
            <a:pPr marL="228600" indent="-228600">
              <a:buFont typeface="+mj-lt"/>
              <a:buAutoNum type="arabicPeriod"/>
            </a:pPr>
            <a:r>
              <a:rPr lang="en-US" sz="1200" baseline="0" dirty="0" smtClean="0"/>
              <a:t>Click in another duplicate text box, delete </a:t>
            </a:r>
            <a:r>
              <a:rPr lang="en-US" sz="1200" b="1" baseline="0" dirty="0" smtClean="0"/>
              <a:t>TAB ONE</a:t>
            </a:r>
            <a:r>
              <a:rPr lang="en-US" sz="1200" baseline="0" dirty="0" smtClean="0"/>
              <a:t>, and then enter </a:t>
            </a:r>
            <a:r>
              <a:rPr lang="en-US" sz="1200" b="1" baseline="0" dirty="0" smtClean="0"/>
              <a:t>TAB THREE</a:t>
            </a:r>
            <a:r>
              <a:rPr lang="en-US" sz="1200" b="0" baseline="0" dirty="0" smtClean="0"/>
              <a:t>.</a:t>
            </a:r>
            <a:endParaRPr lang="en-US" sz="1200" baseline="0" dirty="0" smtClean="0"/>
          </a:p>
          <a:p>
            <a:pPr marL="228600" indent="-228600">
              <a:buFont typeface="+mj-lt"/>
              <a:buAutoNum type="arabicPeriod"/>
            </a:pPr>
            <a:r>
              <a:rPr lang="en-US" sz="1200" baseline="0" dirty="0" smtClean="0"/>
              <a:t>Drag the third text box until the bottom edge of the text is 0.5” above the 0.00 horizontal drawing guide and it is centered on the 0.00 vertical drawing guide. </a:t>
            </a:r>
          </a:p>
          <a:p>
            <a:pPr marL="228600" indent="-228600">
              <a:buFont typeface="+mj-lt"/>
              <a:buAutoNum type="arabicPeriod"/>
            </a:pPr>
            <a:r>
              <a:rPr lang="en-US" sz="1200" baseline="0" dirty="0" smtClean="0"/>
              <a:t>Click in another duplicate text box, delete </a:t>
            </a:r>
            <a:r>
              <a:rPr lang="en-US" sz="1200" b="1" baseline="0" dirty="0" smtClean="0"/>
              <a:t>TAB ONE</a:t>
            </a:r>
            <a:r>
              <a:rPr lang="en-US" sz="1200" baseline="0" dirty="0" smtClean="0"/>
              <a:t>, and then enter </a:t>
            </a:r>
            <a:r>
              <a:rPr lang="en-US" sz="1200" b="1" baseline="0" dirty="0" smtClean="0"/>
              <a:t>TAB FOUR</a:t>
            </a:r>
            <a:r>
              <a:rPr lang="en-US" sz="1200" b="0" baseline="0" dirty="0" smtClean="0"/>
              <a:t>.</a:t>
            </a:r>
            <a:endParaRPr lang="en-US" sz="1200" baseline="0" dirty="0" smtClean="0"/>
          </a:p>
          <a:p>
            <a:pPr marL="228600" indent="-228600">
              <a:buFont typeface="+mj-lt"/>
              <a:buAutoNum type="arabicPeriod"/>
            </a:pPr>
            <a:r>
              <a:rPr lang="en-US" sz="1200" baseline="0" dirty="0" smtClean="0"/>
              <a:t>Drag the fourth text box until the bottom edge of the text is 0.5” above the 0.00 horizontal drawing guide and it is centered on the 1.75 right vertical drawing guide.</a:t>
            </a:r>
          </a:p>
          <a:p>
            <a:pPr marL="228600" indent="-228600">
              <a:buFont typeface="+mj-lt"/>
              <a:buAutoNum type="arabicPeriod"/>
            </a:pPr>
            <a:r>
              <a:rPr lang="en-US" sz="1200" baseline="0" dirty="0" smtClean="0"/>
              <a:t>Click in the last duplicate text box, delete </a:t>
            </a:r>
            <a:r>
              <a:rPr lang="en-US" sz="1200" b="1" baseline="0" dirty="0" smtClean="0"/>
              <a:t>TAB ONE</a:t>
            </a:r>
            <a:r>
              <a:rPr lang="en-US" sz="1200" baseline="0" dirty="0" smtClean="0"/>
              <a:t>, and then enter </a:t>
            </a:r>
            <a:r>
              <a:rPr lang="en-US" sz="1200" b="1" baseline="0" dirty="0" smtClean="0"/>
              <a:t>TAB FIVE</a:t>
            </a:r>
            <a:r>
              <a:rPr lang="en-US" sz="1200" b="0" baseline="0" dirty="0" smtClean="0"/>
              <a:t>.</a:t>
            </a:r>
            <a:endParaRPr lang="en-US" sz="1200" baseline="0" dirty="0" smtClean="0"/>
          </a:p>
          <a:p>
            <a:pPr marL="228600" indent="-228600">
              <a:buFont typeface="+mj-lt"/>
              <a:buAutoNum type="arabicPeriod"/>
            </a:pPr>
            <a:r>
              <a:rPr lang="en-US" sz="1200" baseline="0" dirty="0" smtClean="0"/>
              <a:t>Drag the fifth text box until the bottom edge of the text is 0.5” above the 0.00 horizontal drawing guide and it is centered on the 3.50 right vertical drawing guide.</a:t>
            </a:r>
          </a:p>
          <a:p>
            <a:pPr marL="228600" indent="-228600">
              <a:buFont typeface="+mj-lt"/>
              <a:buAutoNum type="arabicPeriod"/>
            </a:pPr>
            <a:r>
              <a:rPr lang="en-US" sz="1200" baseline="0" dirty="0" smtClean="0"/>
              <a:t>Select the text in the first text box. On the </a:t>
            </a:r>
            <a:r>
              <a:rPr lang="en-US" sz="1200" b="1" baseline="0" dirty="0" smtClean="0"/>
              <a:t>Home</a:t>
            </a:r>
            <a:r>
              <a:rPr lang="en-US" sz="1200" baseline="0" dirty="0" smtClean="0"/>
              <a:t> tab, in the </a:t>
            </a:r>
            <a:r>
              <a:rPr lang="en-US" sz="1200" b="1" baseline="0" dirty="0" smtClean="0"/>
              <a:t>Font</a:t>
            </a:r>
            <a:r>
              <a:rPr lang="en-US" sz="1200" baseline="0" dirty="0" smtClean="0"/>
              <a:t> group, click the arrow next to </a:t>
            </a:r>
            <a:r>
              <a:rPr lang="en-US" sz="1200" b="1" baseline="0" dirty="0" smtClean="0"/>
              <a:t>Font Color</a:t>
            </a:r>
            <a:r>
              <a:rPr lang="en-US" sz="1200" baseline="0" dirty="0" smtClean="0"/>
              <a:t>, and then under </a:t>
            </a:r>
            <a:r>
              <a:rPr lang="en-US" sz="1200" b="1" baseline="0" dirty="0" smtClean="0"/>
              <a:t>Theme</a:t>
            </a:r>
            <a:r>
              <a:rPr lang="en-US" sz="1200" baseline="0" dirty="0" smtClean="0"/>
              <a:t> </a:t>
            </a:r>
            <a:r>
              <a:rPr lang="en-US" sz="1200" b="1" baseline="0" dirty="0" smtClean="0"/>
              <a:t>Colors</a:t>
            </a:r>
            <a:r>
              <a:rPr lang="en-US" sz="1200" baseline="0" dirty="0" smtClean="0"/>
              <a:t> click </a:t>
            </a:r>
            <a:r>
              <a:rPr lang="en-US" sz="1200" b="1" baseline="0" dirty="0" smtClean="0"/>
              <a:t>White, Background 1 </a:t>
            </a:r>
            <a:r>
              <a:rPr lang="en-US" sz="1200" b="0" baseline="0" dirty="0" smtClean="0"/>
              <a:t>(first row, first option from the left). Repeat this process for each of the other text boxes. </a:t>
            </a:r>
            <a:endParaRPr lang="en-US" sz="1200" baseline="0" dirty="0" smtClean="0"/>
          </a:p>
          <a:p>
            <a:endParaRPr lang="en-US" sz="1200" baseline="0" dirty="0" smtClean="0"/>
          </a:p>
          <a:p>
            <a:endParaRPr lang="en-US" sz="1200" baseline="0" dirty="0" smtClean="0"/>
          </a:p>
          <a:p>
            <a:r>
              <a:rPr lang="en-US" sz="1200" baseline="0" dirty="0" smtClean="0"/>
              <a:t>To reproduce the animation effects on this slide, do the following:</a:t>
            </a:r>
          </a:p>
          <a:p>
            <a:pPr marL="228600" indent="-228600">
              <a:buFont typeface="+mj-lt"/>
              <a:buAutoNum type="arabicPeriod"/>
            </a:pPr>
            <a:r>
              <a:rPr lang="en-US" sz="1200" baseline="0" dirty="0" smtClean="0"/>
              <a:t>On the </a:t>
            </a:r>
            <a:r>
              <a:rPr lang="en-US" sz="1200" b="1" baseline="0" dirty="0" smtClean="0"/>
              <a:t>Animations</a:t>
            </a:r>
            <a:r>
              <a:rPr lang="en-US" sz="1200" baseline="0" dirty="0" smtClean="0"/>
              <a:t> tab, in the </a:t>
            </a:r>
            <a:r>
              <a:rPr lang="en-US" sz="1200" b="1" baseline="0" dirty="0" smtClean="0"/>
              <a:t>Advanced Animations</a:t>
            </a:r>
            <a:r>
              <a:rPr lang="en-US" sz="1200" baseline="0" dirty="0" smtClean="0"/>
              <a:t> group, click </a:t>
            </a:r>
            <a:r>
              <a:rPr lang="en-US" sz="1200" b="1" baseline="0" dirty="0" smtClean="0"/>
              <a:t>Animation Pane</a:t>
            </a:r>
            <a:r>
              <a:rPr lang="en-US" sz="1200" baseline="0" dirty="0" smtClean="0"/>
              <a:t>. </a:t>
            </a:r>
          </a:p>
          <a:p>
            <a:pPr marL="228600" indent="-228600">
              <a:buFont typeface="+mj-lt"/>
              <a:buAutoNum type="arabicPeriod"/>
            </a:pPr>
            <a:r>
              <a:rPr lang="en-US" sz="1200" baseline="0" dirty="0" smtClean="0"/>
              <a:t>On the </a:t>
            </a:r>
            <a:r>
              <a:rPr lang="en-US" sz="1200" b="1" baseline="0" dirty="0" smtClean="0"/>
              <a:t>Home</a:t>
            </a:r>
            <a:r>
              <a:rPr lang="en-US" sz="1200" baseline="0" dirty="0" smtClean="0"/>
              <a:t> tab, in the </a:t>
            </a:r>
            <a:r>
              <a:rPr lang="en-US" sz="1200" b="1" baseline="0" dirty="0" smtClean="0"/>
              <a:t>Editing</a:t>
            </a:r>
            <a:r>
              <a:rPr lang="en-US" sz="1200" baseline="0" dirty="0" smtClean="0"/>
              <a:t> group, click </a:t>
            </a:r>
            <a:r>
              <a:rPr lang="en-US" sz="1200" b="1" baseline="0" dirty="0" smtClean="0"/>
              <a:t>Select</a:t>
            </a:r>
            <a:r>
              <a:rPr lang="en-US" sz="1200" baseline="0" dirty="0" smtClean="0"/>
              <a:t>, and then click </a:t>
            </a:r>
            <a:r>
              <a:rPr lang="en-US" sz="1200" b="1" baseline="0" dirty="0" smtClean="0"/>
              <a:t>Selection Pane</a:t>
            </a:r>
            <a:r>
              <a:rPr lang="en-US" sz="1200" baseline="0" dirty="0" smtClean="0"/>
              <a:t>.</a:t>
            </a:r>
          </a:p>
          <a:p>
            <a:pPr marL="228600" indent="-228600">
              <a:buFont typeface="+mj-lt"/>
              <a:buAutoNum type="arabicPeriod"/>
            </a:pPr>
            <a:r>
              <a:rPr lang="en-US" sz="1200" i="0" baseline="0" dirty="0" smtClean="0"/>
              <a:t>In the </a:t>
            </a:r>
            <a:r>
              <a:rPr lang="en-US" sz="1200" b="1" i="0" baseline="0" dirty="0" smtClean="0"/>
              <a:t>Selection and Visibility </a:t>
            </a:r>
            <a:r>
              <a:rPr lang="en-US" sz="1200" b="0" i="0" baseline="0" dirty="0" smtClean="0"/>
              <a:t>task </a:t>
            </a:r>
            <a:r>
              <a:rPr lang="en-US" sz="1200" i="0" baseline="0" dirty="0" smtClean="0"/>
              <a:t>pane, s</a:t>
            </a:r>
            <a:r>
              <a:rPr lang="en-US" sz="1200" baseline="0" dirty="0" smtClean="0"/>
              <a:t>elect the rounded rectangle (“Round Same Side Corner Rectangle” object). In the </a:t>
            </a:r>
            <a:r>
              <a:rPr lang="en-US" sz="1200" b="1" baseline="0" dirty="0" smtClean="0"/>
              <a:t>Animation</a:t>
            </a:r>
            <a:r>
              <a:rPr lang="en-US" sz="1200" b="0" baseline="0" dirty="0" smtClean="0"/>
              <a:t> group</a:t>
            </a:r>
            <a:r>
              <a:rPr lang="en-US" sz="1200" baseline="0" dirty="0" smtClean="0"/>
              <a:t>, click the </a:t>
            </a:r>
            <a:r>
              <a:rPr lang="en-US" sz="1200" b="1" baseline="0" dirty="0" smtClean="0"/>
              <a:t>More</a:t>
            </a:r>
            <a:r>
              <a:rPr lang="en-US" sz="1200" baseline="0" dirty="0" smtClean="0"/>
              <a:t> arrow to expand the effects gallery, then under </a:t>
            </a:r>
            <a:r>
              <a:rPr lang="en-US" sz="1200" b="1" baseline="0" dirty="0" smtClean="0"/>
              <a:t>Motion</a:t>
            </a:r>
            <a:r>
              <a:rPr lang="en-US" sz="1200" baseline="0" dirty="0" smtClean="0"/>
              <a:t> </a:t>
            </a:r>
            <a:r>
              <a:rPr lang="en-US" sz="1200" b="1" baseline="0" dirty="0" smtClean="0"/>
              <a:t>Paths</a:t>
            </a:r>
            <a:r>
              <a:rPr lang="en-US" sz="1200" b="0" baseline="0" dirty="0" smtClean="0"/>
              <a:t>,</a:t>
            </a:r>
            <a:r>
              <a:rPr lang="en-US" sz="1200" baseline="0" dirty="0" smtClean="0"/>
              <a:t> click </a:t>
            </a:r>
            <a:r>
              <a:rPr lang="en-US" sz="1200" b="1" baseline="0" dirty="0" smtClean="0"/>
              <a:t>Lines</a:t>
            </a:r>
            <a:r>
              <a:rPr lang="en-US" sz="1200" baseline="0" dirty="0" smtClean="0"/>
              <a:t>. </a:t>
            </a:r>
          </a:p>
          <a:p>
            <a:pPr marL="228600" indent="-228600">
              <a:buFont typeface="+mj-lt"/>
              <a:buAutoNum type="arabicPeriod"/>
            </a:pPr>
            <a:r>
              <a:rPr lang="en-US" sz="1200" baseline="0" dirty="0" smtClean="0"/>
              <a:t>In the </a:t>
            </a:r>
            <a:r>
              <a:rPr lang="en-US" sz="1200" b="1" baseline="0" dirty="0" smtClean="0"/>
              <a:t>Animation</a:t>
            </a:r>
            <a:r>
              <a:rPr lang="en-US" sz="1200" baseline="0" dirty="0" smtClean="0"/>
              <a:t> group, click </a:t>
            </a:r>
            <a:r>
              <a:rPr lang="en-US" sz="1200" b="1" baseline="0" dirty="0" smtClean="0"/>
              <a:t>Effect Options </a:t>
            </a:r>
            <a:r>
              <a:rPr lang="en-US" sz="1200" baseline="0" dirty="0" smtClean="0"/>
              <a:t>and under </a:t>
            </a:r>
            <a:r>
              <a:rPr lang="en-US" sz="1200" b="1" baseline="0" dirty="0" smtClean="0"/>
              <a:t>Direction</a:t>
            </a:r>
            <a:r>
              <a:rPr lang="en-US" sz="1200" baseline="0" dirty="0" smtClean="0"/>
              <a:t>, click </a:t>
            </a:r>
            <a:r>
              <a:rPr lang="en-US" sz="1200" b="1" baseline="0" dirty="0" smtClean="0"/>
              <a:t>Right</a:t>
            </a:r>
            <a:r>
              <a:rPr lang="en-US" sz="1200" baseline="0" dirty="0" smtClean="0"/>
              <a:t>.</a:t>
            </a:r>
          </a:p>
          <a:p>
            <a:pPr marL="228600" indent="-228600">
              <a:buFont typeface="+mj-lt"/>
              <a:buAutoNum type="arabicPeriod"/>
            </a:pPr>
            <a:r>
              <a:rPr lang="en-US" sz="1200" baseline="0" dirty="0" smtClean="0"/>
              <a:t>On the slide, point to the endpoint (red arrow) of the selected motion path until the cursor becomes a two-headed arrow. Press and hold SHIFT, and then drag the endpoint to the 1.75 left vertical drawing guide. </a:t>
            </a:r>
          </a:p>
          <a:p>
            <a:pPr marL="228600" indent="-228600">
              <a:buFont typeface="+mj-lt"/>
              <a:buAutoNum type="arabicPeriod"/>
            </a:pPr>
            <a:r>
              <a:rPr lang="en-US" sz="1200" i="0" baseline="0" dirty="0" smtClean="0"/>
              <a:t>In the </a:t>
            </a:r>
            <a:r>
              <a:rPr lang="en-US" sz="1200" b="1" i="0" baseline="0" dirty="0" smtClean="0"/>
              <a:t>Selection and Visibility </a:t>
            </a:r>
            <a:r>
              <a:rPr lang="en-US" sz="1200" b="0" i="0" baseline="0" dirty="0" smtClean="0"/>
              <a:t>task</a:t>
            </a:r>
            <a:r>
              <a:rPr lang="en-US" sz="1200" b="1" i="0" baseline="0" dirty="0" smtClean="0"/>
              <a:t> </a:t>
            </a:r>
            <a:r>
              <a:rPr lang="en-US" sz="1200" i="0" baseline="0" dirty="0" smtClean="0"/>
              <a:t>pane, s</a:t>
            </a:r>
            <a:r>
              <a:rPr lang="en-US" sz="1200" baseline="0" dirty="0" smtClean="0"/>
              <a:t>elect the rounded rectangle again. In the </a:t>
            </a:r>
            <a:r>
              <a:rPr lang="en-US" sz="1200" b="1" baseline="0" dirty="0" smtClean="0"/>
              <a:t>Advanced Animation</a:t>
            </a:r>
            <a:r>
              <a:rPr lang="en-US" sz="1200" baseline="0" dirty="0" smtClean="0"/>
              <a:t> group, click </a:t>
            </a:r>
            <a:r>
              <a:rPr lang="en-US" sz="1200" b="1" baseline="0" dirty="0" smtClean="0"/>
              <a:t>Add Animation</a:t>
            </a:r>
            <a:r>
              <a:rPr lang="en-US" sz="1200" baseline="0" dirty="0" smtClean="0"/>
              <a:t>, and under </a:t>
            </a:r>
            <a:r>
              <a:rPr lang="en-US" sz="1200" b="1" baseline="0" dirty="0" smtClean="0"/>
              <a:t>Motion</a:t>
            </a:r>
            <a:r>
              <a:rPr lang="en-US" sz="1200" baseline="0" dirty="0" smtClean="0"/>
              <a:t> </a:t>
            </a:r>
            <a:r>
              <a:rPr lang="en-US" sz="1200" b="1" baseline="0" dirty="0" smtClean="0"/>
              <a:t>Paths</a:t>
            </a:r>
            <a:r>
              <a:rPr lang="en-US" sz="1200" b="0" baseline="0" dirty="0" smtClean="0"/>
              <a:t>,</a:t>
            </a:r>
            <a:r>
              <a:rPr lang="en-US" sz="1200" baseline="0" dirty="0" smtClean="0"/>
              <a:t> click </a:t>
            </a:r>
            <a:r>
              <a:rPr lang="en-US" sz="1200" b="1" baseline="0" dirty="0" smtClean="0"/>
              <a:t>Lines</a:t>
            </a:r>
            <a:r>
              <a:rPr lang="en-US" sz="120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In the </a:t>
            </a:r>
            <a:r>
              <a:rPr lang="en-US" sz="1200" b="1" baseline="0" dirty="0" smtClean="0"/>
              <a:t>Animation</a:t>
            </a:r>
            <a:r>
              <a:rPr lang="en-US" sz="1200" baseline="0" dirty="0" smtClean="0"/>
              <a:t> group, click </a:t>
            </a:r>
            <a:r>
              <a:rPr lang="en-US" sz="1200" b="1" baseline="0" dirty="0" smtClean="0"/>
              <a:t>Effect Options </a:t>
            </a:r>
            <a:r>
              <a:rPr lang="en-US" sz="1200" baseline="0" dirty="0" smtClean="0"/>
              <a:t>and under </a:t>
            </a:r>
            <a:r>
              <a:rPr lang="en-US" sz="1200" b="1" baseline="0" dirty="0" smtClean="0"/>
              <a:t>Direction</a:t>
            </a:r>
            <a:r>
              <a:rPr lang="en-US" sz="1200" baseline="0" dirty="0" smtClean="0"/>
              <a:t>, click </a:t>
            </a:r>
            <a:r>
              <a:rPr lang="en-US" sz="1200" b="1" baseline="0" dirty="0" smtClean="0"/>
              <a:t>Right</a:t>
            </a:r>
            <a:r>
              <a:rPr lang="en-US" sz="1200" baseline="0" dirty="0" smtClean="0"/>
              <a:t>.</a:t>
            </a:r>
          </a:p>
          <a:p>
            <a:pPr marL="228600" indent="-228600">
              <a:buFont typeface="+mj-lt"/>
              <a:buAutoNum type="arabicPeriod"/>
            </a:pPr>
            <a:r>
              <a:rPr lang="en-US" sz="1200" baseline="0" dirty="0" smtClean="0"/>
              <a:t>In the </a:t>
            </a:r>
            <a:r>
              <a:rPr lang="en-US" sz="1200" b="1" baseline="0" dirty="0" smtClean="0"/>
              <a:t>Animation Pane</a:t>
            </a:r>
            <a:r>
              <a:rPr lang="en-US" sz="1200" baseline="0" dirty="0" smtClean="0"/>
              <a:t>, select the second animation effect (right motion path for the rounded rectangle).</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On the slide, point to the endpoint (red arrow) of the selected motion path until the cursor becomes a two-headed arrow. Press and hold SHIFT, and then drag the endpoint to the 0.00 vertical drawing guide.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On the slide, point to the starting point (green arrow) of the selected motion path until the cursor becomes a two-headed arrow. Press and hold SHIFT, and then drag the starting point to the 1.75 left vertical drawing guide.  </a:t>
            </a:r>
          </a:p>
          <a:p>
            <a:pPr marL="228600" indent="-228600">
              <a:buFont typeface="+mj-lt"/>
              <a:buAutoNum type="arabicPeriod"/>
            </a:pPr>
            <a:r>
              <a:rPr lang="en-US" sz="1200" i="0" baseline="0" dirty="0" smtClean="0"/>
              <a:t>In the </a:t>
            </a:r>
            <a:r>
              <a:rPr lang="en-US" sz="1200" b="1" i="0" baseline="0" dirty="0" smtClean="0"/>
              <a:t>Selection and Visibility </a:t>
            </a:r>
            <a:r>
              <a:rPr lang="en-US" sz="1200" b="0" i="0" baseline="0" dirty="0" smtClean="0"/>
              <a:t>task</a:t>
            </a:r>
            <a:r>
              <a:rPr lang="en-US" sz="1200" b="1" i="0" baseline="0" dirty="0" smtClean="0"/>
              <a:t> </a:t>
            </a:r>
            <a:r>
              <a:rPr lang="en-US" sz="1200" i="0" baseline="0" dirty="0" smtClean="0"/>
              <a:t>pane, s</a:t>
            </a:r>
            <a:r>
              <a:rPr lang="en-US" sz="1200" baseline="0" dirty="0" smtClean="0"/>
              <a:t>elect the rounded rectangle again. In the </a:t>
            </a:r>
            <a:r>
              <a:rPr lang="en-US" sz="1200" b="1" baseline="0" dirty="0" smtClean="0"/>
              <a:t>Advanced Animation</a:t>
            </a:r>
            <a:r>
              <a:rPr lang="en-US" sz="1200" baseline="0" dirty="0" smtClean="0"/>
              <a:t> group, click </a:t>
            </a:r>
            <a:r>
              <a:rPr lang="en-US" sz="1200" b="1" baseline="0" dirty="0" smtClean="0"/>
              <a:t>Add Animation</a:t>
            </a:r>
            <a:r>
              <a:rPr lang="en-US" sz="1200" baseline="0" dirty="0" smtClean="0"/>
              <a:t>, and under </a:t>
            </a:r>
            <a:r>
              <a:rPr lang="en-US" sz="1200" b="1" baseline="0" dirty="0" smtClean="0"/>
              <a:t>Motion</a:t>
            </a:r>
            <a:r>
              <a:rPr lang="en-US" sz="1200" baseline="0" dirty="0" smtClean="0"/>
              <a:t> </a:t>
            </a:r>
            <a:r>
              <a:rPr lang="en-US" sz="1200" b="1" baseline="0" dirty="0" smtClean="0"/>
              <a:t>Paths</a:t>
            </a:r>
            <a:r>
              <a:rPr lang="en-US" sz="1200" b="0" baseline="0" dirty="0" smtClean="0"/>
              <a:t>,</a:t>
            </a:r>
            <a:r>
              <a:rPr lang="en-US" sz="1200" baseline="0" dirty="0" smtClean="0"/>
              <a:t> click </a:t>
            </a:r>
            <a:r>
              <a:rPr lang="en-US" sz="1200" b="1" baseline="0" dirty="0" smtClean="0"/>
              <a:t>Lines</a:t>
            </a:r>
            <a:r>
              <a:rPr lang="en-US" sz="120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In the </a:t>
            </a:r>
            <a:r>
              <a:rPr lang="en-US" sz="1200" b="1" baseline="0" dirty="0" smtClean="0"/>
              <a:t>Animation</a:t>
            </a:r>
            <a:r>
              <a:rPr lang="en-US" sz="1200" baseline="0" dirty="0" smtClean="0"/>
              <a:t> group, click </a:t>
            </a:r>
            <a:r>
              <a:rPr lang="en-US" sz="1200" b="1" baseline="0" dirty="0" smtClean="0"/>
              <a:t>Effect Options </a:t>
            </a:r>
            <a:r>
              <a:rPr lang="en-US" sz="1200" baseline="0" dirty="0" smtClean="0"/>
              <a:t>and under </a:t>
            </a:r>
            <a:r>
              <a:rPr lang="en-US" sz="1200" b="1" baseline="0" dirty="0" smtClean="0"/>
              <a:t>Direction</a:t>
            </a:r>
            <a:r>
              <a:rPr lang="en-US" sz="1200" baseline="0" dirty="0" smtClean="0"/>
              <a:t>, click </a:t>
            </a:r>
            <a:r>
              <a:rPr lang="en-US" sz="1200" b="1" baseline="0" dirty="0" smtClean="0"/>
              <a:t>Right</a:t>
            </a:r>
            <a:r>
              <a:rPr lang="en-US" sz="1200" baseline="0" dirty="0" smtClean="0"/>
              <a:t>.</a:t>
            </a:r>
          </a:p>
          <a:p>
            <a:pPr marL="228600" indent="-228600">
              <a:buFont typeface="+mj-lt"/>
              <a:buAutoNum type="arabicPeriod"/>
            </a:pPr>
            <a:r>
              <a:rPr lang="en-US" sz="1200" baseline="0" dirty="0" smtClean="0"/>
              <a:t>In the </a:t>
            </a:r>
            <a:r>
              <a:rPr lang="en-US" sz="1200" b="1" baseline="0" dirty="0" smtClean="0"/>
              <a:t>Custom</a:t>
            </a:r>
            <a:r>
              <a:rPr lang="en-US" sz="1200" baseline="0" dirty="0" smtClean="0"/>
              <a:t> </a:t>
            </a:r>
            <a:r>
              <a:rPr lang="en-US" sz="1200" b="1" baseline="0" dirty="0" smtClean="0"/>
              <a:t>Animation</a:t>
            </a:r>
            <a:r>
              <a:rPr lang="en-US" sz="1200" baseline="0" dirty="0" smtClean="0"/>
              <a:t> task pane, select the third animation effect (right motion path for the rounded rectangle).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On the slide, point to the endpoint (red arrow) of the selected motion path until the cursor becomes a two-headed arrow. Press and hold SHIFT, and then drag the endpoint to the 1.75 right vertical drawing guide.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On the slide, point to the starting point (green arrow) of the selected motion path until the cursor becomes a two-headed arrow. Press and hold SHIFT, and then drag the starting point to the 0.00 vertical drawing guide. </a:t>
            </a:r>
          </a:p>
          <a:p>
            <a:pPr marL="228600" indent="-228600">
              <a:buFont typeface="+mj-lt"/>
              <a:buAutoNum type="arabicPeriod"/>
            </a:pPr>
            <a:r>
              <a:rPr lang="en-US" sz="1200" i="0" baseline="0" dirty="0" smtClean="0"/>
              <a:t>In the </a:t>
            </a:r>
            <a:r>
              <a:rPr lang="en-US" sz="1200" b="1" i="0" baseline="0" dirty="0" smtClean="0"/>
              <a:t>Selection and Visibility </a:t>
            </a:r>
            <a:r>
              <a:rPr lang="en-US" sz="1200" b="0" i="0" baseline="0" dirty="0" smtClean="0"/>
              <a:t>task</a:t>
            </a:r>
            <a:r>
              <a:rPr lang="en-US" sz="1200" b="1" i="0" baseline="0" dirty="0" smtClean="0"/>
              <a:t> </a:t>
            </a:r>
            <a:r>
              <a:rPr lang="en-US" sz="1200" i="0" baseline="0" dirty="0" smtClean="0"/>
              <a:t>pane, s</a:t>
            </a:r>
            <a:r>
              <a:rPr lang="en-US" sz="1200" baseline="0" dirty="0" smtClean="0"/>
              <a:t>elect the rounded rectangle again. In the </a:t>
            </a:r>
            <a:r>
              <a:rPr lang="en-US" sz="1200" b="1" baseline="0" dirty="0" smtClean="0"/>
              <a:t>Advanced Animation</a:t>
            </a:r>
            <a:r>
              <a:rPr lang="en-US" sz="1200" baseline="0" dirty="0" smtClean="0"/>
              <a:t> group, click </a:t>
            </a:r>
            <a:r>
              <a:rPr lang="en-US" sz="1200" b="1" baseline="0" dirty="0" smtClean="0"/>
              <a:t>Add Animation</a:t>
            </a:r>
            <a:r>
              <a:rPr lang="en-US" sz="1200" baseline="0" dirty="0" smtClean="0"/>
              <a:t>, and under </a:t>
            </a:r>
            <a:r>
              <a:rPr lang="en-US" sz="1200" b="1" baseline="0" dirty="0" smtClean="0"/>
              <a:t>Motion</a:t>
            </a:r>
            <a:r>
              <a:rPr lang="en-US" sz="1200" baseline="0" dirty="0" smtClean="0"/>
              <a:t> </a:t>
            </a:r>
            <a:r>
              <a:rPr lang="en-US" sz="1200" b="1" baseline="0" dirty="0" smtClean="0"/>
              <a:t>Paths</a:t>
            </a:r>
            <a:r>
              <a:rPr lang="en-US" sz="1200" b="0" baseline="0" dirty="0" smtClean="0"/>
              <a:t>,</a:t>
            </a:r>
            <a:r>
              <a:rPr lang="en-US" sz="1200" baseline="0" dirty="0" smtClean="0"/>
              <a:t> click </a:t>
            </a:r>
            <a:r>
              <a:rPr lang="en-US" sz="1200" b="1" baseline="0" dirty="0" smtClean="0"/>
              <a:t>Lines</a:t>
            </a:r>
            <a:r>
              <a:rPr lang="en-US" sz="120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In the </a:t>
            </a:r>
            <a:r>
              <a:rPr lang="en-US" sz="1200" b="1" baseline="0" dirty="0" smtClean="0"/>
              <a:t>Animation</a:t>
            </a:r>
            <a:r>
              <a:rPr lang="en-US" sz="1200" baseline="0" dirty="0" smtClean="0"/>
              <a:t> group, click </a:t>
            </a:r>
            <a:r>
              <a:rPr lang="en-US" sz="1200" b="1" baseline="0" dirty="0" smtClean="0"/>
              <a:t>Effect Options </a:t>
            </a:r>
            <a:r>
              <a:rPr lang="en-US" sz="1200" baseline="0" dirty="0" smtClean="0"/>
              <a:t>and under </a:t>
            </a:r>
            <a:r>
              <a:rPr lang="en-US" sz="1200" b="1" baseline="0" dirty="0" smtClean="0"/>
              <a:t>Direction</a:t>
            </a:r>
            <a:r>
              <a:rPr lang="en-US" sz="1200" baseline="0" dirty="0" smtClean="0"/>
              <a:t>, click </a:t>
            </a:r>
            <a:r>
              <a:rPr lang="en-US" sz="1200" b="1" baseline="0" dirty="0" smtClean="0"/>
              <a:t>Right</a:t>
            </a:r>
            <a:r>
              <a:rPr lang="en-US" sz="1200" baseline="0" dirty="0" smtClean="0"/>
              <a:t>.</a:t>
            </a:r>
          </a:p>
          <a:p>
            <a:pPr marL="228600" indent="-228600">
              <a:buFont typeface="+mj-lt"/>
              <a:buAutoNum type="arabicPeriod"/>
            </a:pPr>
            <a:r>
              <a:rPr lang="en-US" sz="1200" baseline="0" dirty="0" smtClean="0"/>
              <a:t>In the </a:t>
            </a:r>
            <a:r>
              <a:rPr lang="en-US" sz="1200" b="1" baseline="0" dirty="0" smtClean="0"/>
              <a:t>Custom</a:t>
            </a:r>
            <a:r>
              <a:rPr lang="en-US" sz="1200" baseline="0" dirty="0" smtClean="0"/>
              <a:t> </a:t>
            </a:r>
            <a:r>
              <a:rPr lang="en-US" sz="1200" b="1" baseline="0" dirty="0" smtClean="0"/>
              <a:t>Animation</a:t>
            </a:r>
            <a:r>
              <a:rPr lang="en-US" sz="1200" baseline="0" dirty="0" smtClean="0"/>
              <a:t> task pane, select the fourth animation effect (right motion path for the rounded rectangle).</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On the slide, point to the endpoint (red arrow) of the selected motion path until the cursor becomes a two-headed arrow. Press and hold SHIFT, and then drag the endpoint to the 3.50 right vertical drawing guide.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On the slide, point to the starting point (green arrow) of the selected motion path until the cursor becomes a two-headed arrow. Press and hold SHIFT, and then drag the starting point to the 1.75 right vertical drawing guide.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t>In the </a:t>
            </a:r>
            <a:r>
              <a:rPr lang="en-US" sz="1200" b="1" i="0" baseline="0" dirty="0" smtClean="0"/>
              <a:t>Animation Pane</a:t>
            </a:r>
            <a:r>
              <a:rPr lang="en-US" sz="1200" i="0" baseline="0" dirty="0" smtClean="0"/>
              <a:t>, press and hold down CTRL and select all four animation effects. On the </a:t>
            </a:r>
            <a:r>
              <a:rPr lang="en-US" sz="1200" b="1" i="0" baseline="0" dirty="0" smtClean="0"/>
              <a:t>Animations</a:t>
            </a:r>
            <a:r>
              <a:rPr lang="en-US" sz="1200" i="0" baseline="0" dirty="0" smtClean="0"/>
              <a:t> tab, in the </a:t>
            </a:r>
            <a:r>
              <a:rPr lang="en-US" sz="1200" b="1" i="0" baseline="0" dirty="0" smtClean="0"/>
              <a:t>Timing</a:t>
            </a:r>
            <a:r>
              <a:rPr lang="en-US" sz="1200" i="0" baseline="0" dirty="0" smtClean="0"/>
              <a:t> group,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smtClean="0"/>
              <a:t>In the </a:t>
            </a:r>
            <a:r>
              <a:rPr lang="en-US" sz="1200" b="1" i="0" baseline="0" dirty="0" smtClean="0"/>
              <a:t>Start</a:t>
            </a:r>
            <a:r>
              <a:rPr lang="en-US" sz="1200" i="0" baseline="0" dirty="0" smtClean="0"/>
              <a:t> list, select </a:t>
            </a:r>
            <a:r>
              <a:rPr lang="en-US" sz="1200" b="1" i="0" baseline="0" dirty="0" smtClean="0"/>
              <a:t>On Click</a:t>
            </a:r>
            <a:r>
              <a:rPr lang="en-US" sz="1200" i="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smtClean="0"/>
              <a:t>In the </a:t>
            </a:r>
            <a:r>
              <a:rPr lang="en-US" sz="1200" b="1" i="0" baseline="0" dirty="0" smtClean="0"/>
              <a:t>Duration</a:t>
            </a:r>
            <a:r>
              <a:rPr lang="en-US" sz="1200" i="0" baseline="0" dirty="0" smtClean="0"/>
              <a:t> list, enter </a:t>
            </a:r>
            <a:r>
              <a:rPr lang="en-US" sz="1200" b="1" i="0" baseline="0" dirty="0" smtClean="0"/>
              <a:t>01.00</a:t>
            </a:r>
            <a:r>
              <a:rPr lang="en-US" sz="1200" i="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t>On the </a:t>
            </a:r>
            <a:r>
              <a:rPr lang="en-US" sz="1200" b="1" i="0" baseline="0" dirty="0" smtClean="0"/>
              <a:t>View</a:t>
            </a:r>
            <a:r>
              <a:rPr lang="en-US" sz="1200" i="0" baseline="0" dirty="0" smtClean="0"/>
              <a:t> tab, in the </a:t>
            </a:r>
            <a:r>
              <a:rPr lang="en-US" sz="1200" b="1" i="0" baseline="0" dirty="0" smtClean="0"/>
              <a:t>Show</a:t>
            </a:r>
            <a:r>
              <a:rPr lang="en-US" sz="1200" i="0" baseline="0" dirty="0" smtClean="0"/>
              <a:t> group, clear </a:t>
            </a:r>
            <a:r>
              <a:rPr lang="en-US" sz="1200" b="1" i="0" baseline="0" dirty="0" smtClean="0"/>
              <a:t>Ruler</a:t>
            </a:r>
            <a:r>
              <a:rPr lang="en-US" sz="1200" b="0" i="0" baseline="0" dirty="0" smtClean="0"/>
              <a:t> and clear </a:t>
            </a:r>
            <a:r>
              <a:rPr lang="en-US" sz="1200" b="1" i="0" baseline="0" dirty="0" smtClean="0"/>
              <a:t>Guides</a:t>
            </a:r>
            <a:r>
              <a:rPr lang="en-US" sz="1200" b="0" i="0" baseline="0" dirty="0" smtClean="0"/>
              <a:t>.</a:t>
            </a:r>
            <a:endParaRPr lang="en-US" sz="1200" i="0" baseline="0" dirty="0" smtClean="0"/>
          </a:p>
          <a:p>
            <a:endParaRPr lang="en-US" sz="1200" baseline="0" dirty="0" smtClean="0"/>
          </a:p>
          <a:p>
            <a:endParaRPr lang="en-US" sz="1200" baseline="0" dirty="0" smtClean="0"/>
          </a:p>
          <a:p>
            <a:r>
              <a:rPr lang="en-US" sz="1200" b="0" baseline="0" dirty="0" smtClean="0">
                <a:latin typeface="+mn-lt"/>
              </a:rPr>
              <a:t>To reproduce the background effects on this slide, do the following:</a:t>
            </a:r>
          </a:p>
          <a:p>
            <a:pPr marL="228600" lvl="0" indent="-228600">
              <a:buFont typeface="+mj-lt"/>
              <a:buAutoNum type="arabicPeriod"/>
            </a:pPr>
            <a:r>
              <a:rPr lang="en-US" sz="1200" kern="1200" dirty="0" smtClean="0">
                <a:solidFill>
                  <a:schemeClr val="tx1"/>
                </a:solidFill>
                <a:latin typeface="+mn-lt"/>
                <a:ea typeface="+mn-ea"/>
                <a:cs typeface="+mn-cs"/>
              </a:rPr>
              <a:t>Right-click the slide background area, and then click </a:t>
            </a:r>
            <a:r>
              <a:rPr lang="en-US" sz="1200" b="1" kern="1200" dirty="0" smtClean="0">
                <a:solidFill>
                  <a:schemeClr val="tx1"/>
                </a:solidFill>
                <a:latin typeface="+mn-lt"/>
                <a:ea typeface="+mn-ea"/>
                <a:cs typeface="+mn-cs"/>
              </a:rPr>
              <a:t>Format Background</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Format Background </a:t>
            </a:r>
            <a:r>
              <a:rPr lang="en-US" sz="1200" kern="1200" dirty="0" smtClean="0">
                <a:solidFill>
                  <a:schemeClr val="tx1"/>
                </a:solidFill>
                <a:latin typeface="+mn-lt"/>
                <a:ea typeface="+mn-ea"/>
                <a:cs typeface="+mn-cs"/>
              </a:rPr>
              <a:t>dialog box, click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left pane, select </a:t>
            </a:r>
            <a:r>
              <a:rPr lang="en-US" sz="1200" b="1" kern="1200" dirty="0" smtClean="0">
                <a:solidFill>
                  <a:schemeClr val="tx1"/>
                </a:solidFill>
                <a:latin typeface="+mn-lt"/>
                <a:ea typeface="+mn-ea"/>
                <a:cs typeface="+mn-cs"/>
              </a:rPr>
              <a:t>Gradient fill</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pane,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Linear</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Direction</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Linear Up </a:t>
            </a:r>
            <a:r>
              <a:rPr lang="en-US" sz="1200" kern="1200" dirty="0" smtClean="0">
                <a:solidFill>
                  <a:schemeClr val="tx1"/>
                </a:solidFill>
                <a:latin typeface="+mn-lt"/>
                <a:ea typeface="+mn-ea"/>
                <a:cs typeface="+mn-cs"/>
              </a:rPr>
              <a:t>(second</a:t>
            </a:r>
            <a:r>
              <a:rPr lang="en-US" sz="1200" kern="1200" baseline="0" dirty="0" smtClean="0">
                <a:solidFill>
                  <a:schemeClr val="tx1"/>
                </a:solidFill>
                <a:latin typeface="+mn-lt"/>
                <a:ea typeface="+mn-ea"/>
                <a:cs typeface="+mn-cs"/>
              </a:rPr>
              <a:t> row, </a:t>
            </a:r>
            <a:r>
              <a:rPr lang="en-US" sz="1200" kern="1200" dirty="0" smtClean="0">
                <a:solidFill>
                  <a:schemeClr val="tx1"/>
                </a:solidFill>
                <a:latin typeface="+mn-lt"/>
                <a:ea typeface="+mn-ea"/>
                <a:cs typeface="+mn-cs"/>
              </a:rPr>
              <a:t>second option from the left).</a:t>
            </a:r>
          </a:p>
          <a:p>
            <a:pPr marL="228600" lvl="0" indent="-228600">
              <a:buFont typeface="+mj-lt"/>
              <a:buAutoNum type="arabicPeriod"/>
            </a:pPr>
            <a:r>
              <a:rPr lang="en-US" sz="1200" kern="1200" dirty="0" smtClean="0">
                <a:solidFill>
                  <a:schemeClr val="tx1"/>
                </a:solidFill>
                <a:effectLst/>
                <a:latin typeface="+mn-lt"/>
                <a:ea typeface="+mn-ea"/>
                <a:cs typeface="+mn-cs"/>
              </a:rPr>
              <a:t>Under </a:t>
            </a:r>
            <a:r>
              <a:rPr lang="en-US" sz="1200" b="1" kern="1200" dirty="0" smtClean="0">
                <a:solidFill>
                  <a:schemeClr val="tx1"/>
                </a:solidFill>
                <a:effectLst/>
                <a:latin typeface="+mn-lt"/>
                <a:ea typeface="+mn-ea"/>
                <a:cs typeface="+mn-cs"/>
              </a:rPr>
              <a:t>Gradient stops</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or </a:t>
            </a:r>
            <a:r>
              <a:rPr lang="en-US" sz="1200" b="1" kern="1200" dirty="0" smtClean="0">
                <a:solidFill>
                  <a:schemeClr val="tx1"/>
                </a:solidFill>
                <a:effectLst/>
                <a:latin typeface="+mn-lt"/>
                <a:ea typeface="+mn-ea"/>
                <a:cs typeface="+mn-cs"/>
              </a:rPr>
              <a:t>Remove</a:t>
            </a:r>
            <a:r>
              <a:rPr lang="en-US" sz="1200" kern="1200" dirty="0" smtClean="0">
                <a:solidFill>
                  <a:schemeClr val="tx1"/>
                </a:solidFill>
                <a:effectLst/>
                <a:latin typeface="+mn-lt"/>
                <a:ea typeface="+mn-ea"/>
                <a:cs typeface="+mn-cs"/>
              </a:rPr>
              <a:t> until two stops appear on the slider, and customize the gradient stops as follows:</a:t>
            </a:r>
            <a:endParaRPr lang="en-US" dirty="0" smtClean="0">
              <a:effectLst/>
            </a:endParaRPr>
          </a:p>
          <a:p>
            <a:pPr marL="628650" lvl="1" indent="-171450">
              <a:buFont typeface="Arial" pitchFamily="34" charset="0"/>
              <a:buChar char="•"/>
            </a:pPr>
            <a:r>
              <a:rPr lang="en-US" sz="1200" kern="1200" dirty="0" smtClean="0">
                <a:solidFill>
                  <a:schemeClr val="tx1"/>
                </a:solidFill>
                <a:effectLst/>
                <a:latin typeface="+mn-lt"/>
                <a:ea typeface="+mn-ea"/>
                <a:cs typeface="+mn-cs"/>
              </a:rPr>
              <a:t>Select </a:t>
            </a:r>
            <a:r>
              <a:rPr lang="en-US" sz="1200" b="1" kern="1200" dirty="0" smtClean="0">
                <a:solidFill>
                  <a:schemeClr val="tx1"/>
                </a:solidFill>
                <a:effectLst/>
                <a:latin typeface="+mn-lt"/>
                <a:ea typeface="+mn-ea"/>
                <a:cs typeface="+mn-cs"/>
              </a:rPr>
              <a:t>Stop 1 </a:t>
            </a:r>
            <a:r>
              <a:rPr lang="en-US" sz="1200" kern="1200" dirty="0" smtClean="0">
                <a:solidFill>
                  <a:schemeClr val="tx1"/>
                </a:solidFill>
                <a:effectLst/>
                <a:latin typeface="+mn-lt"/>
                <a:ea typeface="+mn-ea"/>
                <a:cs typeface="+mn-cs"/>
              </a:rPr>
              <a:t>on the slider, and then do the following:</a:t>
            </a:r>
          </a:p>
          <a:p>
            <a:pPr marL="1085850" lvl="2"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Position </a:t>
            </a:r>
            <a:r>
              <a:rPr lang="en-US" sz="1200" kern="1200" dirty="0" smtClean="0">
                <a:solidFill>
                  <a:schemeClr val="tx1"/>
                </a:solidFill>
                <a:effectLst/>
                <a:latin typeface="+mn-lt"/>
                <a:ea typeface="+mn-ea"/>
                <a:cs typeface="+mn-cs"/>
              </a:rPr>
              <a:t>box, enter </a:t>
            </a:r>
            <a:r>
              <a:rPr lang="en-US" sz="1200" b="1" kern="1200" dirty="0" smtClean="0">
                <a:solidFill>
                  <a:schemeClr val="tx1"/>
                </a:solidFill>
                <a:effectLst/>
                <a:latin typeface="+mn-lt"/>
                <a:ea typeface="+mn-ea"/>
                <a:cs typeface="+mn-cs"/>
              </a:rPr>
              <a:t>65%</a:t>
            </a:r>
            <a:r>
              <a:rPr lang="en-US" sz="1200" kern="1200" dirty="0" smtClean="0">
                <a:solidFill>
                  <a:schemeClr val="tx1"/>
                </a:solidFill>
                <a:effectLst/>
                <a:latin typeface="+mn-lt"/>
                <a:ea typeface="+mn-ea"/>
                <a:cs typeface="+mn-cs"/>
              </a:rPr>
              <a:t>.</a:t>
            </a:r>
          </a:p>
          <a:p>
            <a:pPr marL="1085850" lvl="2" indent="-171450">
              <a:buFont typeface="Arial" pitchFamily="34" charset="0"/>
              <a:buChar char="•"/>
            </a:pPr>
            <a:r>
              <a:rPr lang="en-US" sz="1200" kern="1200" dirty="0" smtClean="0">
                <a:solidFill>
                  <a:schemeClr val="tx1"/>
                </a:solidFill>
                <a:effectLst/>
                <a:latin typeface="+mn-lt"/>
                <a:ea typeface="+mn-ea"/>
                <a:cs typeface="+mn-cs"/>
              </a:rPr>
              <a:t>Click the button next to </a:t>
            </a:r>
            <a:r>
              <a:rPr lang="en-US" sz="1200" b="1" kern="1200" dirty="0" smtClean="0">
                <a:solidFill>
                  <a:schemeClr val="tx1"/>
                </a:solidFill>
                <a:effectLst/>
                <a:latin typeface="+mn-lt"/>
                <a:ea typeface="+mn-ea"/>
                <a:cs typeface="+mn-cs"/>
              </a:rPr>
              <a:t>Color</a:t>
            </a:r>
            <a:r>
              <a:rPr lang="en-US" sz="1200" kern="1200" dirty="0" smtClean="0">
                <a:solidFill>
                  <a:schemeClr val="tx1"/>
                </a:solidFill>
                <a:effectLst/>
                <a:latin typeface="+mn-lt"/>
                <a:ea typeface="+mn-ea"/>
                <a:cs typeface="+mn-cs"/>
              </a:rPr>
              <a:t>, and under </a:t>
            </a:r>
            <a:r>
              <a:rPr lang="en-US" sz="1200" b="1" kern="1200" dirty="0" smtClean="0">
                <a:solidFill>
                  <a:schemeClr val="tx1"/>
                </a:solidFill>
                <a:effectLst/>
                <a:latin typeface="+mn-lt"/>
                <a:ea typeface="+mn-ea"/>
                <a:cs typeface="+mn-cs"/>
              </a:rPr>
              <a:t>Theme Colors</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White, Background 1</a:t>
            </a:r>
            <a:r>
              <a:rPr lang="en-US" sz="1200" kern="1200" dirty="0" smtClean="0">
                <a:solidFill>
                  <a:schemeClr val="tx1"/>
                </a:solidFill>
                <a:effectLst/>
                <a:latin typeface="+mn-lt"/>
                <a:ea typeface="+mn-ea"/>
                <a:cs typeface="+mn-cs"/>
              </a:rPr>
              <a:t> (first row, first option from the left).</a:t>
            </a:r>
          </a:p>
          <a:p>
            <a:pPr marL="628650" lvl="1" indent="-171450">
              <a:buFont typeface="Arial" pitchFamily="34" charset="0"/>
              <a:buChar char="•"/>
            </a:pPr>
            <a:r>
              <a:rPr lang="en-US" sz="1200" kern="1200" dirty="0" smtClean="0">
                <a:solidFill>
                  <a:schemeClr val="tx1"/>
                </a:solidFill>
                <a:effectLst/>
                <a:latin typeface="+mn-lt"/>
                <a:ea typeface="+mn-ea"/>
                <a:cs typeface="+mn-cs"/>
              </a:rPr>
              <a:t>Select </a:t>
            </a:r>
            <a:r>
              <a:rPr lang="en-US" sz="1200" b="1" kern="1200" dirty="0" smtClean="0">
                <a:solidFill>
                  <a:schemeClr val="tx1"/>
                </a:solidFill>
                <a:effectLst/>
                <a:latin typeface="+mn-lt"/>
                <a:ea typeface="+mn-ea"/>
                <a:cs typeface="+mn-cs"/>
              </a:rPr>
              <a:t>Stop 2 </a:t>
            </a:r>
            <a:r>
              <a:rPr lang="en-US" sz="1200" kern="1200" dirty="0" smtClean="0">
                <a:solidFill>
                  <a:schemeClr val="tx1"/>
                </a:solidFill>
                <a:effectLst/>
                <a:latin typeface="+mn-lt"/>
                <a:ea typeface="+mn-ea"/>
                <a:cs typeface="+mn-cs"/>
              </a:rPr>
              <a:t>on the slider, and then do the following:</a:t>
            </a:r>
          </a:p>
          <a:p>
            <a:pPr marL="1085850" lvl="2"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Position </a:t>
            </a:r>
            <a:r>
              <a:rPr lang="en-US" sz="1200" kern="1200" dirty="0" smtClean="0">
                <a:solidFill>
                  <a:schemeClr val="tx1"/>
                </a:solidFill>
                <a:effectLst/>
                <a:latin typeface="+mn-lt"/>
                <a:ea typeface="+mn-ea"/>
                <a:cs typeface="+mn-cs"/>
              </a:rPr>
              <a:t>box, enter </a:t>
            </a:r>
            <a:r>
              <a:rPr lang="en-US" sz="1200" b="1" kern="1200" dirty="0" smtClean="0">
                <a:solidFill>
                  <a:schemeClr val="tx1"/>
                </a:solidFill>
                <a:effectLst/>
                <a:latin typeface="+mn-lt"/>
                <a:ea typeface="+mn-ea"/>
                <a:cs typeface="+mn-cs"/>
              </a:rPr>
              <a:t>100%</a:t>
            </a:r>
            <a:r>
              <a:rPr lang="en-US" sz="1200" kern="1200" dirty="0" smtClean="0">
                <a:solidFill>
                  <a:schemeClr val="tx1"/>
                </a:solidFill>
                <a:effectLst/>
                <a:latin typeface="+mn-lt"/>
                <a:ea typeface="+mn-ea"/>
                <a:cs typeface="+mn-cs"/>
              </a:rPr>
              <a:t>.</a:t>
            </a:r>
          </a:p>
          <a:p>
            <a:pPr marL="1085850" lvl="2" indent="-171450">
              <a:buFont typeface="Arial" pitchFamily="34" charset="0"/>
              <a:buChar char="•"/>
            </a:pPr>
            <a:r>
              <a:rPr lang="en-US" sz="1200" kern="1200" dirty="0" smtClean="0">
                <a:solidFill>
                  <a:schemeClr val="tx1"/>
                </a:solidFill>
                <a:effectLst/>
                <a:latin typeface="+mn-lt"/>
                <a:ea typeface="+mn-ea"/>
                <a:cs typeface="+mn-cs"/>
              </a:rPr>
              <a:t>Click the button next to Color, and under </a:t>
            </a:r>
            <a:r>
              <a:rPr lang="en-US" sz="1200" b="1" kern="1200" dirty="0" smtClean="0">
                <a:solidFill>
                  <a:schemeClr val="tx1"/>
                </a:solidFill>
                <a:effectLst/>
                <a:latin typeface="+mn-lt"/>
                <a:ea typeface="+mn-ea"/>
                <a:cs typeface="+mn-cs"/>
              </a:rPr>
              <a:t>Theme Colors</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Blue, Accent 1, Lighter 60%</a:t>
            </a:r>
            <a:r>
              <a:rPr lang="en-US" sz="1200" kern="1200" dirty="0" smtClean="0">
                <a:solidFill>
                  <a:schemeClr val="tx1"/>
                </a:solidFill>
                <a:effectLst/>
                <a:latin typeface="+mn-lt"/>
                <a:ea typeface="+mn-ea"/>
                <a:cs typeface="+mn-cs"/>
              </a:rPr>
              <a:t> (third row, fifth option from the left).</a:t>
            </a:r>
          </a:p>
          <a:p>
            <a:endParaRPr lang="en-US" sz="1200" b="0" baseline="0" dirty="0" smtClean="0"/>
          </a:p>
        </p:txBody>
      </p:sp>
      <p:sp>
        <p:nvSpPr>
          <p:cNvPr id="6" name="Slide Image Placeholder 5"/>
          <p:cNvSpPr>
            <a:spLocks noGrp="1" noRot="1" noChangeAspect="1"/>
          </p:cNvSpPr>
          <p:nvPr>
            <p:ph type="sldImg"/>
          </p:nvPr>
        </p:nvSpPr>
        <p:spPr>
          <a:xfrm>
            <a:off x="533400" y="460375"/>
            <a:ext cx="3144838" cy="2359025"/>
          </a:xfr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r>
              <a:rPr lang="en-US" sz="1400" b="1" i="0" dirty="0" smtClean="0"/>
              <a:t>Animated</a:t>
            </a:r>
            <a:r>
              <a:rPr lang="en-US" sz="1400" b="1" i="0" baseline="0" dirty="0" smtClean="0"/>
              <a:t> tab slides over five headers</a:t>
            </a:r>
            <a:endParaRPr lang="en-US" sz="1400" b="1" i="0" dirty="0" smtClean="0"/>
          </a:p>
          <a:p>
            <a:r>
              <a:rPr lang="en-US" sz="1400" dirty="0" smtClean="0"/>
              <a:t>(Intermediate)</a:t>
            </a:r>
          </a:p>
          <a:p>
            <a:endParaRPr lang="en-US" sz="1200" dirty="0" smtClean="0"/>
          </a:p>
          <a:p>
            <a:endParaRPr lang="en-US" sz="1200" dirty="0" smtClean="0"/>
          </a:p>
          <a:p>
            <a:r>
              <a:rPr lang="en-US" sz="1200" b="1" dirty="0" smtClean="0"/>
              <a:t>Tip: </a:t>
            </a:r>
            <a:r>
              <a:rPr lang="en-US" sz="1200" baseline="0" dirty="0" smtClean="0"/>
              <a:t>Y</a:t>
            </a:r>
            <a:r>
              <a:rPr lang="en-US" sz="1200" b="0" baseline="0" dirty="0" smtClean="0"/>
              <a:t>ou will need to use drawing guides to position the shapes and text on the slide. </a:t>
            </a:r>
          </a:p>
          <a:p>
            <a:endParaRPr lang="en-US" sz="1200" b="0" baseline="0" dirty="0" smtClean="0"/>
          </a:p>
          <a:p>
            <a:endParaRPr lang="en-US" sz="1200" dirty="0" smtClean="0"/>
          </a:p>
          <a:p>
            <a:r>
              <a:rPr lang="en-US" sz="1200" dirty="0" smtClean="0"/>
              <a:t>To display and set the drawing guides, do the following:</a:t>
            </a:r>
            <a:endParaRPr lang="en-US" sz="1200" b="0" dirty="0" smtClean="0">
              <a:solidFill>
                <a:schemeClr val="accent6"/>
              </a:solidFill>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smtClean="0"/>
              <a:t>On the </a:t>
            </a:r>
            <a:r>
              <a:rPr lang="en-US" sz="1200" b="1" dirty="0" smtClean="0"/>
              <a:t>Home</a:t>
            </a:r>
            <a:r>
              <a:rPr lang="en-US" sz="1200" dirty="0" smtClean="0"/>
              <a:t> tab, in the </a:t>
            </a:r>
            <a:r>
              <a:rPr lang="en-US" sz="1200" b="1" dirty="0" smtClean="0"/>
              <a:t>Slides</a:t>
            </a:r>
            <a:r>
              <a:rPr lang="en-US" sz="1200" dirty="0" smtClean="0"/>
              <a:t> group, click </a:t>
            </a:r>
            <a:r>
              <a:rPr lang="en-US" sz="1200" b="1" dirty="0" smtClean="0"/>
              <a:t>Layout</a:t>
            </a:r>
            <a:r>
              <a:rPr lang="en-US" sz="1200" dirty="0" smtClean="0"/>
              <a:t>, and then click </a:t>
            </a:r>
            <a:r>
              <a:rPr lang="en-US" sz="1200" b="1" dirty="0" smtClean="0"/>
              <a:t>Blank</a:t>
            </a:r>
            <a:r>
              <a:rPr lang="en-US" sz="120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R</a:t>
            </a:r>
            <a:r>
              <a:rPr lang="en-US" sz="1200" b="0" dirty="0" smtClean="0">
                <a:solidFill>
                  <a:schemeClr val="accent6"/>
                </a:solidFill>
              </a:rPr>
              <a:t>ight-click the slide background area, </a:t>
            </a:r>
            <a:r>
              <a:rPr lang="en-US" sz="1200" b="0" baseline="0" dirty="0" smtClean="0">
                <a:solidFill>
                  <a:schemeClr val="accent6"/>
                </a:solidFill>
              </a:rPr>
              <a:t>and then </a:t>
            </a:r>
            <a:r>
              <a:rPr lang="en-US" sz="1200" b="0" dirty="0" smtClean="0">
                <a:solidFill>
                  <a:schemeClr val="accent6"/>
                </a:solidFill>
              </a:rPr>
              <a:t>click </a:t>
            </a:r>
            <a:r>
              <a:rPr lang="en-US" sz="1200" b="1" dirty="0" smtClean="0">
                <a:solidFill>
                  <a:schemeClr val="accent6"/>
                </a:solidFill>
              </a:rPr>
              <a:t>Grid and Guides</a:t>
            </a:r>
            <a:r>
              <a:rPr lang="en-US" sz="1200" b="0" dirty="0" smtClean="0">
                <a:solidFill>
                  <a:schemeClr val="accent6"/>
                </a:solidFill>
              </a:rPr>
              <a:t>.</a:t>
            </a:r>
            <a:r>
              <a:rPr lang="en-US" sz="1200" b="1" baseline="0" dirty="0" smtClean="0">
                <a:solidFill>
                  <a:schemeClr val="accent6"/>
                </a:solidFill>
              </a:rPr>
              <a:t> </a:t>
            </a:r>
            <a:r>
              <a:rPr lang="en-US" sz="1200" b="0" dirty="0" smtClean="0">
                <a:solidFill>
                  <a:schemeClr val="accent6"/>
                </a:solidFill>
              </a:rPr>
              <a:t>In the </a:t>
            </a:r>
            <a:r>
              <a:rPr lang="en-US" sz="1200" b="1" dirty="0" smtClean="0">
                <a:solidFill>
                  <a:schemeClr val="accent6"/>
                </a:solidFill>
              </a:rPr>
              <a:t>Grid and Guides </a:t>
            </a:r>
            <a:r>
              <a:rPr lang="en-US" sz="1200" b="0" dirty="0" smtClean="0">
                <a:solidFill>
                  <a:schemeClr val="accent6"/>
                </a:solidFill>
              </a:rPr>
              <a:t>dialog box, under</a:t>
            </a:r>
            <a:r>
              <a:rPr lang="en-US" sz="1200" b="0" baseline="0" dirty="0" smtClean="0">
                <a:solidFill>
                  <a:schemeClr val="accent6"/>
                </a:solidFill>
              </a:rPr>
              <a:t> </a:t>
            </a:r>
            <a:r>
              <a:rPr lang="en-US" sz="1200" b="1" dirty="0" smtClean="0">
                <a:solidFill>
                  <a:schemeClr val="accent6"/>
                </a:solidFill>
              </a:rPr>
              <a:t>Guide</a:t>
            </a:r>
            <a:r>
              <a:rPr lang="en-US" sz="1200" b="0" dirty="0" smtClean="0">
                <a:solidFill>
                  <a:schemeClr val="accent6"/>
                </a:solidFill>
              </a:rPr>
              <a:t> </a:t>
            </a:r>
            <a:r>
              <a:rPr lang="en-US" sz="1200" b="1" dirty="0" smtClean="0">
                <a:solidFill>
                  <a:schemeClr val="accent6"/>
                </a:solidFill>
              </a:rPr>
              <a:t>settings</a:t>
            </a:r>
            <a:r>
              <a:rPr lang="en-US" sz="1200" b="0" dirty="0" smtClean="0">
                <a:solidFill>
                  <a:schemeClr val="accent6"/>
                </a:solidFill>
              </a:rPr>
              <a:t>, select </a:t>
            </a:r>
            <a:r>
              <a:rPr lang="en-US" sz="1200" b="1" dirty="0" smtClean="0">
                <a:solidFill>
                  <a:schemeClr val="accent6"/>
                </a:solidFill>
              </a:rPr>
              <a:t>Display drawing guides on screen</a:t>
            </a:r>
            <a:r>
              <a:rPr lang="en-US" sz="1200" b="0" dirty="0" smtClean="0">
                <a:solidFill>
                  <a:schemeClr val="accent6"/>
                </a:solidFill>
              </a:rPr>
              <a:t>. </a:t>
            </a:r>
            <a:r>
              <a:rPr lang="en-US" sz="1200" b="0" baseline="0" dirty="0" smtClean="0"/>
              <a:t>(</a:t>
            </a:r>
            <a:r>
              <a:rPr lang="en-US" sz="1200" b="0" dirty="0" smtClean="0"/>
              <a:t>Note: </a:t>
            </a:r>
            <a:r>
              <a:rPr lang="en-US" sz="1200" dirty="0" smtClean="0"/>
              <a:t>One horizontal and one vertical guide will display on</a:t>
            </a:r>
            <a:r>
              <a:rPr lang="en-US" sz="1200" baseline="0" dirty="0" smtClean="0"/>
              <a:t> the slide </a:t>
            </a:r>
            <a:r>
              <a:rPr lang="en-US" sz="1200" dirty="0" smtClean="0"/>
              <a:t>at 0.00, the default</a:t>
            </a:r>
            <a:r>
              <a:rPr lang="en-US" sz="1200" baseline="0" dirty="0" smtClean="0"/>
              <a:t> position</a:t>
            </a:r>
            <a:r>
              <a:rPr lang="en-US" sz="1200" dirty="0" smtClean="0"/>
              <a:t>. As</a:t>
            </a:r>
            <a:r>
              <a:rPr lang="en-US" sz="1200" baseline="0" dirty="0" smtClean="0"/>
              <a:t> you drag the guides, the cursor will display the new position.</a:t>
            </a:r>
            <a:r>
              <a:rPr lang="en-US" sz="120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smtClean="0"/>
              <a:t>On</a:t>
            </a:r>
            <a:r>
              <a:rPr lang="en-US" sz="1200" baseline="0" dirty="0" smtClean="0"/>
              <a:t> the slide, d</a:t>
            </a:r>
            <a:r>
              <a:rPr lang="en-US" sz="1200" dirty="0" smtClean="0"/>
              <a:t>o the following:</a:t>
            </a:r>
            <a:endParaRPr lang="en-US" sz="1200" b="0" dirty="0" smtClean="0">
              <a:solidFill>
                <a:schemeClr val="accent6"/>
              </a:solidFill>
            </a:endParaRPr>
          </a:p>
          <a:p>
            <a:pPr marL="685800" lvl="2" indent="-228600">
              <a:buFont typeface="Arial" pitchFamily="34" charset="0"/>
              <a:buChar char="•"/>
            </a:pPr>
            <a:r>
              <a:rPr lang="en-US" sz="1200" dirty="0" smtClean="0"/>
              <a:t>Press and hold CTRL, select the vertical </a:t>
            </a:r>
            <a:r>
              <a:rPr lang="en-US" sz="1200" baseline="0" dirty="0" smtClean="0"/>
              <a:t>guide, and then </a:t>
            </a:r>
            <a:r>
              <a:rPr lang="en-US" sz="1200" dirty="0" smtClean="0"/>
              <a:t>drag it left to</a:t>
            </a:r>
            <a:r>
              <a:rPr lang="en-US" sz="1200" baseline="0" dirty="0" smtClean="0"/>
              <a:t> the</a:t>
            </a:r>
            <a:r>
              <a:rPr lang="en-US" sz="1200" dirty="0" smtClean="0"/>
              <a:t> 3.50 position.</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Press and hold CTRL, select the vertical </a:t>
            </a:r>
            <a:r>
              <a:rPr lang="en-US" sz="1200" baseline="0" dirty="0" smtClean="0"/>
              <a:t>guide, and then </a:t>
            </a:r>
            <a:r>
              <a:rPr lang="en-US" sz="1200" dirty="0" smtClean="0"/>
              <a:t>drag it left to</a:t>
            </a:r>
            <a:r>
              <a:rPr lang="en-US" sz="1200" baseline="0" dirty="0" smtClean="0"/>
              <a:t> the 1</a:t>
            </a:r>
            <a:r>
              <a:rPr lang="en-US" sz="1200" dirty="0" smtClean="0"/>
              <a:t>.75 position.</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Press and hold CTRL, select the vertical </a:t>
            </a:r>
            <a:r>
              <a:rPr lang="en-US" sz="1200" baseline="0" dirty="0" smtClean="0"/>
              <a:t>guide, and then </a:t>
            </a:r>
            <a:r>
              <a:rPr lang="en-US" sz="1200" dirty="0" smtClean="0"/>
              <a:t>drag it right to</a:t>
            </a:r>
            <a:r>
              <a:rPr lang="en-US" sz="1200" baseline="0" dirty="0" smtClean="0"/>
              <a:t> the</a:t>
            </a:r>
            <a:r>
              <a:rPr lang="en-US" sz="1200" dirty="0" smtClean="0"/>
              <a:t> 1.75 position.</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Press and hold CTRL, select the vertical </a:t>
            </a:r>
            <a:r>
              <a:rPr lang="en-US" sz="1200" baseline="0" dirty="0" smtClean="0"/>
              <a:t>guide, and then </a:t>
            </a:r>
            <a:r>
              <a:rPr lang="en-US" sz="1200" dirty="0" smtClean="0"/>
              <a:t>drag it right to</a:t>
            </a:r>
            <a:r>
              <a:rPr lang="en-US" sz="1200" baseline="0" dirty="0" smtClean="0"/>
              <a:t> the</a:t>
            </a:r>
            <a:r>
              <a:rPr lang="en-US" sz="1200" dirty="0" smtClean="0"/>
              <a:t> 3.50 position.</a:t>
            </a:r>
          </a:p>
          <a:p>
            <a:pPr marL="228600" indent="-228600">
              <a:buFont typeface="+mj-lt"/>
              <a:buAutoNum type="arabicPeriod"/>
            </a:pPr>
            <a:endParaRPr lang="en-US" sz="1200" baseline="0" dirty="0" smtClean="0"/>
          </a:p>
          <a:p>
            <a:pPr marL="228600" indent="-228600">
              <a:buFont typeface="+mj-lt"/>
              <a:buAutoNum type="arabicPeriod"/>
            </a:pPr>
            <a:endParaRPr lang="en-US" sz="1200" baseline="0" dirty="0" smtClean="0"/>
          </a:p>
          <a:p>
            <a:pPr marL="228600" indent="-228600">
              <a:buFont typeface="+mj-lt"/>
              <a:buNone/>
            </a:pPr>
            <a:r>
              <a:rPr lang="en-US" sz="1200" baseline="0" dirty="0" smtClean="0"/>
              <a:t>To reproduce the long, thin rectangle on this slide, do the following:</a:t>
            </a:r>
          </a:p>
          <a:p>
            <a:pPr marL="228600" indent="-228600">
              <a:buFont typeface="+mj-lt"/>
              <a:buAutoNum type="arabicPeriod"/>
            </a:pPr>
            <a:r>
              <a:rPr lang="en-US" sz="1200" baseline="0" dirty="0" smtClean="0"/>
              <a:t>On the </a:t>
            </a:r>
            <a:r>
              <a:rPr lang="en-US" sz="1200" b="1" baseline="0" dirty="0" smtClean="0"/>
              <a:t>Home</a:t>
            </a:r>
            <a:r>
              <a:rPr lang="en-US" sz="1200" baseline="0" dirty="0" smtClean="0"/>
              <a:t> tab, in the </a:t>
            </a:r>
            <a:r>
              <a:rPr lang="en-US" sz="1200" b="1" baseline="0" dirty="0" smtClean="0"/>
              <a:t>Drawing</a:t>
            </a:r>
            <a:r>
              <a:rPr lang="en-US" sz="1200" baseline="0" dirty="0" smtClean="0"/>
              <a:t> group, click </a:t>
            </a:r>
            <a:r>
              <a:rPr lang="en-US" sz="1200" b="1" baseline="0" dirty="0" smtClean="0"/>
              <a:t>Shapes</a:t>
            </a:r>
            <a:r>
              <a:rPr lang="en-US" sz="1200" baseline="0" dirty="0" smtClean="0"/>
              <a:t>, and then under </a:t>
            </a:r>
            <a:r>
              <a:rPr lang="en-US" sz="1200" b="1" baseline="0" dirty="0" smtClean="0"/>
              <a:t>Rectangles</a:t>
            </a:r>
            <a:r>
              <a:rPr lang="en-US" sz="1200" baseline="0" dirty="0" smtClean="0"/>
              <a:t> click </a:t>
            </a:r>
            <a:r>
              <a:rPr lang="en-US" sz="1200" b="1" baseline="0" dirty="0" smtClean="0"/>
              <a:t>Rectangle </a:t>
            </a:r>
            <a:r>
              <a:rPr lang="en-US" sz="1200" b="0" baseline="0" dirty="0" smtClean="0"/>
              <a:t>(first option from the left)</a:t>
            </a:r>
            <a:r>
              <a:rPr lang="en-US" sz="1200" baseline="0" dirty="0" smtClean="0"/>
              <a:t>. On the slide, drag to draw a rectangle. </a:t>
            </a:r>
          </a:p>
          <a:p>
            <a:pPr marL="228600" indent="-228600">
              <a:buFont typeface="+mj-lt"/>
              <a:buAutoNum type="arabicPeriod"/>
            </a:pPr>
            <a:r>
              <a:rPr lang="en-US" sz="1200" baseline="0" dirty="0" smtClean="0"/>
              <a:t>Select the rectangle. Under </a:t>
            </a:r>
            <a:r>
              <a:rPr lang="en-US" sz="1200" b="1" baseline="0" dirty="0" smtClean="0"/>
              <a:t>Drawing</a:t>
            </a:r>
            <a:r>
              <a:rPr lang="en-US" sz="1200" baseline="0" dirty="0" smtClean="0"/>
              <a:t> </a:t>
            </a:r>
            <a:r>
              <a:rPr lang="en-US" sz="1200" b="1" baseline="0" dirty="0" smtClean="0"/>
              <a:t>Tools</a:t>
            </a:r>
            <a:r>
              <a:rPr lang="en-US" sz="1200" baseline="0" dirty="0" smtClean="0"/>
              <a:t>, on the </a:t>
            </a:r>
            <a:r>
              <a:rPr lang="en-US" sz="1200" b="1" baseline="0" dirty="0" smtClean="0"/>
              <a:t>Format</a:t>
            </a:r>
            <a:r>
              <a:rPr lang="en-US" sz="1200" baseline="0" dirty="0" smtClean="0"/>
              <a:t> tab, in the </a:t>
            </a:r>
            <a:r>
              <a:rPr lang="en-US" sz="1200" b="1" baseline="0" dirty="0" smtClean="0"/>
              <a:t>Size</a:t>
            </a:r>
            <a:r>
              <a:rPr lang="en-US" sz="1200" baseline="0" dirty="0" smtClean="0"/>
              <a:t> group, do the following: </a:t>
            </a:r>
          </a:p>
          <a:p>
            <a:pPr marL="685800" lvl="1" indent="-228600">
              <a:buFont typeface="Arial" pitchFamily="34" charset="0"/>
              <a:buChar char="•"/>
            </a:pPr>
            <a:r>
              <a:rPr lang="en-US" sz="1200" baseline="0" dirty="0" smtClean="0"/>
              <a:t>In the </a:t>
            </a:r>
            <a:r>
              <a:rPr lang="en-US" sz="1200" b="1" baseline="0" dirty="0" smtClean="0"/>
              <a:t>Shape</a:t>
            </a:r>
            <a:r>
              <a:rPr lang="en-US" sz="1200" baseline="0" dirty="0" smtClean="0"/>
              <a:t> </a:t>
            </a:r>
            <a:r>
              <a:rPr lang="en-US" sz="1200" b="1" baseline="0" dirty="0" smtClean="0"/>
              <a:t>Height</a:t>
            </a:r>
            <a:r>
              <a:rPr lang="en-US" sz="1200" baseline="0" dirty="0" smtClean="0"/>
              <a:t> box, enter </a:t>
            </a:r>
            <a:r>
              <a:rPr lang="en-US" sz="1200" b="1" baseline="0" dirty="0" smtClean="0"/>
              <a:t>0.05”</a:t>
            </a:r>
            <a:r>
              <a:rPr lang="en-US" sz="1200" b="0" baseline="0" dirty="0" smtClean="0"/>
              <a:t>.</a:t>
            </a:r>
            <a:endParaRPr lang="en-US" sz="1200" baseline="0" dirty="0" smtClean="0"/>
          </a:p>
          <a:p>
            <a:pPr marL="685800" lvl="1" indent="-228600">
              <a:buFont typeface="Arial" pitchFamily="34" charset="0"/>
              <a:buChar char="•"/>
            </a:pPr>
            <a:r>
              <a:rPr lang="en-US" sz="1200" baseline="0" dirty="0" smtClean="0"/>
              <a:t>In the </a:t>
            </a:r>
            <a:r>
              <a:rPr lang="en-US" sz="1200" b="1" baseline="0" dirty="0" smtClean="0"/>
              <a:t>Shape</a:t>
            </a:r>
            <a:r>
              <a:rPr lang="en-US" sz="1200" baseline="0" dirty="0" smtClean="0"/>
              <a:t> </a:t>
            </a:r>
            <a:r>
              <a:rPr lang="en-US" sz="1200" b="1" baseline="0" dirty="0" smtClean="0"/>
              <a:t>Width</a:t>
            </a:r>
            <a:r>
              <a:rPr lang="en-US" sz="1200" baseline="0" dirty="0" smtClean="0"/>
              <a:t> box, enter </a:t>
            </a:r>
            <a:r>
              <a:rPr lang="en-US" sz="1200" b="1" baseline="0" dirty="0" smtClean="0"/>
              <a:t>10”</a:t>
            </a:r>
            <a:r>
              <a:rPr lang="en-US" sz="1200" b="0" baseline="0" dirty="0" smtClean="0"/>
              <a:t>.</a:t>
            </a:r>
          </a:p>
          <a:p>
            <a:pPr marL="228600" indent="-228600">
              <a:buFont typeface="+mj-lt"/>
              <a:buAutoNum type="arabicPeriod"/>
            </a:pPr>
            <a:r>
              <a:rPr lang="en-US" sz="1200" b="0" baseline="0" dirty="0" smtClean="0"/>
              <a:t>Under </a:t>
            </a:r>
            <a:r>
              <a:rPr lang="en-US" sz="1200" b="1" baseline="0" dirty="0" smtClean="0"/>
              <a:t>Drawing</a:t>
            </a:r>
            <a:r>
              <a:rPr lang="en-US" sz="1200" b="0" baseline="0" dirty="0" smtClean="0"/>
              <a:t> </a:t>
            </a:r>
            <a:r>
              <a:rPr lang="en-US" sz="1200" b="1" baseline="0" dirty="0" smtClean="0"/>
              <a:t>Tools</a:t>
            </a:r>
            <a:r>
              <a:rPr lang="en-US" sz="1200" b="0" baseline="0" dirty="0" smtClean="0"/>
              <a:t>, on the </a:t>
            </a:r>
            <a:r>
              <a:rPr lang="en-US" sz="1200" b="1" baseline="0" dirty="0" smtClean="0"/>
              <a:t>Format</a:t>
            </a:r>
            <a:r>
              <a:rPr lang="en-US" sz="1200" b="0" baseline="0" dirty="0" smtClean="0"/>
              <a:t> tab, in the bottom right corner of the </a:t>
            </a:r>
            <a:r>
              <a:rPr lang="en-US" sz="1200" b="1" baseline="0" dirty="0" smtClean="0"/>
              <a:t>Shape</a:t>
            </a:r>
            <a:r>
              <a:rPr lang="en-US" sz="1200" b="0" baseline="0" dirty="0" smtClean="0"/>
              <a:t> </a:t>
            </a:r>
            <a:r>
              <a:rPr lang="en-US" sz="1200" b="1" baseline="0" dirty="0" smtClean="0"/>
              <a:t>Styles</a:t>
            </a:r>
            <a:r>
              <a:rPr lang="en-US" sz="1200" b="0" baseline="0" dirty="0" smtClean="0"/>
              <a:t> group, click the </a:t>
            </a:r>
            <a:r>
              <a:rPr lang="en-US" sz="1200" b="1" baseline="0" dirty="0" smtClean="0"/>
              <a:t>Format</a:t>
            </a:r>
            <a:r>
              <a:rPr lang="en-US" sz="1200" b="0" baseline="0" dirty="0" smtClean="0"/>
              <a:t> </a:t>
            </a:r>
            <a:r>
              <a:rPr lang="en-US" sz="1200" b="1" baseline="0" dirty="0" smtClean="0"/>
              <a:t>Shape</a:t>
            </a:r>
            <a:r>
              <a:rPr lang="en-US" sz="1200" b="0" baseline="0" dirty="0" smtClean="0"/>
              <a:t> dialog box launcher. In the </a:t>
            </a:r>
            <a:r>
              <a:rPr lang="en-US" sz="1200" b="1" baseline="0" dirty="0" smtClean="0"/>
              <a:t>Format</a:t>
            </a:r>
            <a:r>
              <a:rPr lang="en-US" sz="1200" b="0" baseline="0" dirty="0" smtClean="0"/>
              <a:t> </a:t>
            </a:r>
            <a:r>
              <a:rPr lang="en-US" sz="1200" b="1" baseline="0" dirty="0" smtClean="0"/>
              <a:t>Shape</a:t>
            </a:r>
            <a:r>
              <a:rPr lang="en-US" sz="1200" b="0" baseline="0" dirty="0" smtClean="0"/>
              <a:t> dialog box, in the left pane, click </a:t>
            </a:r>
            <a:r>
              <a:rPr lang="en-US" sz="1200" b="1" baseline="0" dirty="0" smtClean="0"/>
              <a:t>Line</a:t>
            </a:r>
            <a:r>
              <a:rPr lang="en-US" sz="1200" b="0" baseline="0" dirty="0" smtClean="0"/>
              <a:t> </a:t>
            </a:r>
            <a:r>
              <a:rPr lang="en-US" sz="1200" b="1" baseline="0" dirty="0" smtClean="0"/>
              <a:t>Color</a:t>
            </a:r>
            <a:r>
              <a:rPr lang="en-US" sz="1200" b="0" baseline="0" dirty="0" smtClean="0"/>
              <a:t>. In the </a:t>
            </a:r>
            <a:r>
              <a:rPr lang="en-US" sz="1200" b="1" baseline="0" dirty="0" smtClean="0"/>
              <a:t>Line</a:t>
            </a:r>
            <a:r>
              <a:rPr lang="en-US" sz="1200" b="0" baseline="0" dirty="0" smtClean="0"/>
              <a:t> </a:t>
            </a:r>
            <a:r>
              <a:rPr lang="en-US" sz="1200" b="1" baseline="0" dirty="0" smtClean="0"/>
              <a:t>Color</a:t>
            </a:r>
            <a:r>
              <a:rPr lang="en-US" sz="1200" b="0" baseline="0" dirty="0" smtClean="0"/>
              <a:t> pane, select </a:t>
            </a:r>
            <a:r>
              <a:rPr lang="en-US" sz="1200" b="1" baseline="0" dirty="0" smtClean="0"/>
              <a:t>No</a:t>
            </a:r>
            <a:r>
              <a:rPr lang="en-US" sz="1200" b="0" baseline="0" dirty="0" smtClean="0"/>
              <a:t> </a:t>
            </a:r>
            <a:r>
              <a:rPr lang="en-US" sz="1200" b="1" baseline="0" dirty="0" smtClean="0"/>
              <a:t>line</a:t>
            </a:r>
            <a:r>
              <a:rPr lang="en-US" sz="1200" b="0" baseline="0" dirty="0" smtClean="0"/>
              <a:t>.</a:t>
            </a:r>
          </a:p>
          <a:p>
            <a:pPr marL="228600" indent="-228600">
              <a:buFont typeface="+mj-lt"/>
              <a:buAutoNum type="arabicPeriod"/>
            </a:pPr>
            <a:r>
              <a:rPr lang="en-US" sz="1200" baseline="0" dirty="0" smtClean="0"/>
              <a:t>Also in the </a:t>
            </a:r>
            <a:r>
              <a:rPr lang="en-US" sz="1200" b="1" baseline="0" dirty="0" smtClean="0"/>
              <a:t>Format</a:t>
            </a:r>
            <a:r>
              <a:rPr lang="en-US" sz="1200" baseline="0" dirty="0" smtClean="0"/>
              <a:t> </a:t>
            </a:r>
            <a:r>
              <a:rPr lang="en-US" sz="1200" b="1" baseline="0" dirty="0" smtClean="0"/>
              <a:t>Shape</a:t>
            </a:r>
            <a:r>
              <a:rPr lang="en-US" sz="1200" baseline="0" dirty="0" smtClean="0"/>
              <a:t> dialog box, in the left pane, click </a:t>
            </a:r>
            <a:r>
              <a:rPr lang="en-US" sz="1200" b="1" baseline="0" dirty="0" smtClean="0"/>
              <a:t>Shadow</a:t>
            </a:r>
            <a:r>
              <a:rPr lang="en-US" sz="1200" b="0" baseline="0" dirty="0" smtClean="0"/>
              <a:t>.</a:t>
            </a:r>
            <a:r>
              <a:rPr lang="en-US" sz="1200" baseline="0" dirty="0" smtClean="0"/>
              <a:t> In the </a:t>
            </a:r>
            <a:r>
              <a:rPr lang="en-US" sz="1200" b="1" baseline="0" dirty="0" smtClean="0"/>
              <a:t>Shadow</a:t>
            </a:r>
            <a:r>
              <a:rPr lang="en-US" sz="1200" baseline="0" dirty="0" smtClean="0"/>
              <a:t> pane, click the button next to </a:t>
            </a:r>
            <a:r>
              <a:rPr lang="en-US" sz="1200" b="1" baseline="0" dirty="0" smtClean="0"/>
              <a:t>Presets</a:t>
            </a:r>
            <a:r>
              <a:rPr lang="en-US" sz="1200" baseline="0" dirty="0" smtClean="0"/>
              <a:t>, under </a:t>
            </a:r>
            <a:r>
              <a:rPr lang="en-US" sz="1200" b="1" baseline="0" dirty="0" smtClean="0"/>
              <a:t>Outer</a:t>
            </a:r>
            <a:r>
              <a:rPr lang="en-US" sz="1200" baseline="0" dirty="0" smtClean="0"/>
              <a:t> click </a:t>
            </a:r>
            <a:r>
              <a:rPr lang="en-US" sz="1200" b="1" baseline="0" dirty="0" smtClean="0"/>
              <a:t>Offset</a:t>
            </a:r>
            <a:r>
              <a:rPr lang="en-US" sz="1200" baseline="0" dirty="0" smtClean="0"/>
              <a:t> </a:t>
            </a:r>
            <a:r>
              <a:rPr lang="en-US" sz="1200" b="1" baseline="0" dirty="0" smtClean="0"/>
              <a:t>Bottom</a:t>
            </a:r>
            <a:r>
              <a:rPr lang="en-US" sz="1200" baseline="0" dirty="0" smtClean="0"/>
              <a:t> (first row, second option from the left), and then do the following:</a:t>
            </a:r>
          </a:p>
          <a:p>
            <a:pPr marL="685800" lvl="1" indent="-228600">
              <a:buFont typeface="Arial" pitchFamily="34" charset="0"/>
              <a:buChar char="•"/>
            </a:pPr>
            <a:r>
              <a:rPr lang="en-US" sz="1200" baseline="0" dirty="0" smtClean="0"/>
              <a:t>In the </a:t>
            </a:r>
            <a:r>
              <a:rPr lang="en-US" sz="1200" b="1" baseline="0" dirty="0" smtClean="0"/>
              <a:t>Transparency</a:t>
            </a:r>
            <a:r>
              <a:rPr lang="en-US" sz="1200" baseline="0" dirty="0" smtClean="0"/>
              <a:t> box, enter </a:t>
            </a:r>
            <a:r>
              <a:rPr lang="en-US" sz="1200" b="1" baseline="0" dirty="0" smtClean="0"/>
              <a:t>68%</a:t>
            </a:r>
            <a:r>
              <a:rPr lang="en-US" sz="1200" b="0" baseline="0" dirty="0" smtClean="0"/>
              <a:t>.</a:t>
            </a:r>
          </a:p>
          <a:p>
            <a:pPr marL="685800" lvl="1" indent="-228600">
              <a:buFont typeface="Arial" pitchFamily="34" charset="0"/>
              <a:buChar char="•"/>
            </a:pPr>
            <a:r>
              <a:rPr lang="en-US" sz="1200" baseline="0" dirty="0" smtClean="0"/>
              <a:t>In the </a:t>
            </a:r>
            <a:r>
              <a:rPr lang="en-US" sz="1200" b="1" baseline="0" dirty="0" smtClean="0"/>
              <a:t>Blur</a:t>
            </a:r>
            <a:r>
              <a:rPr lang="en-US" sz="1200" baseline="0" dirty="0" smtClean="0"/>
              <a:t> box, enter </a:t>
            </a:r>
            <a:r>
              <a:rPr lang="en-US" sz="1200" b="1" baseline="0" dirty="0" smtClean="0"/>
              <a:t>3.5 pt</a:t>
            </a:r>
            <a:r>
              <a:rPr lang="en-US" sz="1200" baseline="0" dirty="0" smtClean="0"/>
              <a:t>.</a:t>
            </a:r>
          </a:p>
          <a:p>
            <a:pPr marL="685800" lvl="1" indent="-228600">
              <a:buFont typeface="Arial" pitchFamily="34" charset="0"/>
              <a:buChar char="•"/>
            </a:pPr>
            <a:r>
              <a:rPr lang="en-US" sz="1200" baseline="0" dirty="0" smtClean="0"/>
              <a:t>In the </a:t>
            </a:r>
            <a:r>
              <a:rPr lang="en-US" sz="1200" b="1" baseline="0" dirty="0" smtClean="0"/>
              <a:t>Distance</a:t>
            </a:r>
            <a:r>
              <a:rPr lang="en-US" sz="1200" baseline="0" dirty="0" smtClean="0"/>
              <a:t> box, enter </a:t>
            </a:r>
            <a:r>
              <a:rPr lang="en-US" sz="1200" b="1" baseline="0" dirty="0" smtClean="0"/>
              <a:t>2.2 pt</a:t>
            </a:r>
            <a:r>
              <a:rPr lang="en-US" sz="1200" baseline="0" dirty="0" smtClean="0"/>
              <a:t>.</a:t>
            </a:r>
          </a:p>
          <a:p>
            <a:pPr marL="228600" indent="-228600">
              <a:buFont typeface="+mj-lt"/>
              <a:buAutoNum type="arabicPeriod"/>
            </a:pPr>
            <a:r>
              <a:rPr lang="en-US" sz="1200" baseline="0" dirty="0" smtClean="0"/>
              <a:t>Also in the </a:t>
            </a:r>
            <a:r>
              <a:rPr lang="en-US" sz="1200" b="1" baseline="0" dirty="0" smtClean="0"/>
              <a:t>Format</a:t>
            </a:r>
            <a:r>
              <a:rPr lang="en-US" sz="1200" baseline="0" dirty="0" smtClean="0"/>
              <a:t> </a:t>
            </a:r>
            <a:r>
              <a:rPr lang="en-US" sz="1200" b="1" baseline="0" dirty="0" smtClean="0"/>
              <a:t>Shape</a:t>
            </a:r>
            <a:r>
              <a:rPr lang="en-US" sz="1200" baseline="0" dirty="0" smtClean="0"/>
              <a:t> dialog box, in the left pane, click </a:t>
            </a:r>
            <a:r>
              <a:rPr lang="en-US" sz="1200" b="1" baseline="0" dirty="0" smtClean="0"/>
              <a:t>3-D Format</a:t>
            </a:r>
            <a:r>
              <a:rPr lang="en-US" sz="1200" b="0" baseline="0" dirty="0" smtClean="0"/>
              <a:t>.</a:t>
            </a:r>
            <a:r>
              <a:rPr lang="en-US" sz="1200" baseline="0" dirty="0" smtClean="0"/>
              <a:t> In the </a:t>
            </a:r>
            <a:r>
              <a:rPr lang="en-US" sz="1200" b="1" baseline="0" dirty="0" smtClean="0"/>
              <a:t>3-D Format </a:t>
            </a:r>
            <a:r>
              <a:rPr lang="en-US" sz="1200" baseline="0" dirty="0" smtClean="0"/>
              <a:t>pane, do the following:</a:t>
            </a:r>
          </a:p>
          <a:p>
            <a:pPr marL="685800" lvl="1" indent="-228600">
              <a:buFont typeface="Arial" pitchFamily="34" charset="0"/>
              <a:buChar char="•"/>
            </a:pPr>
            <a:r>
              <a:rPr lang="en-US" sz="1200" baseline="0" dirty="0" smtClean="0"/>
              <a:t>Under </a:t>
            </a:r>
            <a:r>
              <a:rPr lang="en-US" sz="1200" b="1" baseline="0" dirty="0" smtClean="0"/>
              <a:t>Bevel</a:t>
            </a:r>
            <a:r>
              <a:rPr lang="en-US" sz="1200" baseline="0" dirty="0" smtClean="0"/>
              <a:t>, click the button next to </a:t>
            </a:r>
            <a:r>
              <a:rPr lang="en-US" sz="1200" b="1" baseline="0" dirty="0" smtClean="0"/>
              <a:t>Top</a:t>
            </a:r>
            <a:r>
              <a:rPr lang="en-US" sz="1200" b="0" baseline="0" dirty="0" smtClean="0"/>
              <a:t>, and then under </a:t>
            </a:r>
            <a:r>
              <a:rPr lang="en-US" sz="1200" b="1" baseline="0" dirty="0" smtClean="0"/>
              <a:t>Bevel</a:t>
            </a:r>
            <a:r>
              <a:rPr lang="en-US" sz="1200" b="0" baseline="0" dirty="0" smtClean="0"/>
              <a:t> click </a:t>
            </a:r>
            <a:r>
              <a:rPr lang="en-US" sz="1200" b="1" baseline="0" dirty="0" smtClean="0"/>
              <a:t>Circle</a:t>
            </a:r>
            <a:r>
              <a:rPr lang="en-US" sz="1200" baseline="0" dirty="0" smtClean="0"/>
              <a:t> (first row, first option from the left). Next to </a:t>
            </a:r>
            <a:r>
              <a:rPr lang="en-US" sz="1200" b="1" baseline="0" dirty="0" smtClean="0"/>
              <a:t>Top</a:t>
            </a:r>
            <a:r>
              <a:rPr lang="en-US" sz="1200" baseline="0" dirty="0" smtClean="0"/>
              <a:t>, in the </a:t>
            </a:r>
            <a:r>
              <a:rPr lang="en-US" sz="1200" b="1" baseline="0" dirty="0" smtClean="0"/>
              <a:t>Width</a:t>
            </a:r>
            <a:r>
              <a:rPr lang="en-US" sz="1200" baseline="0" dirty="0" smtClean="0"/>
              <a:t> box, enter </a:t>
            </a:r>
            <a:r>
              <a:rPr lang="en-US" sz="1200" b="1" baseline="0" dirty="0" smtClean="0"/>
              <a:t>15 pt</a:t>
            </a:r>
            <a:r>
              <a:rPr lang="en-US" sz="1200" b="0" baseline="0" dirty="0" smtClean="0"/>
              <a:t>,</a:t>
            </a:r>
            <a:r>
              <a:rPr lang="en-US" sz="1200" b="1" baseline="0" dirty="0" smtClean="0"/>
              <a:t> </a:t>
            </a:r>
            <a:r>
              <a:rPr lang="en-US" sz="1200" baseline="0" dirty="0" smtClean="0"/>
              <a:t>and in the </a:t>
            </a:r>
            <a:r>
              <a:rPr lang="en-US" sz="1200" b="1" baseline="0" dirty="0" smtClean="0"/>
              <a:t>Height</a:t>
            </a:r>
            <a:r>
              <a:rPr lang="en-US" sz="1200" baseline="0" dirty="0" smtClean="0"/>
              <a:t> box, enter </a:t>
            </a:r>
            <a:r>
              <a:rPr lang="en-US" sz="1200" b="1" baseline="0" dirty="0" smtClean="0"/>
              <a:t>3 pt</a:t>
            </a:r>
            <a:r>
              <a:rPr lang="en-US" sz="1200" baseline="0" dirty="0" smtClean="0"/>
              <a:t>.</a:t>
            </a:r>
          </a:p>
          <a:p>
            <a:pPr marL="685800" lvl="1" indent="-228600">
              <a:buFont typeface="Arial" pitchFamily="34" charset="0"/>
              <a:buChar char="•"/>
            </a:pPr>
            <a:r>
              <a:rPr lang="en-US" sz="1200" baseline="0" dirty="0" smtClean="0"/>
              <a:t>Under </a:t>
            </a:r>
            <a:r>
              <a:rPr lang="en-US" sz="1200" b="1" baseline="0" dirty="0" smtClean="0"/>
              <a:t>Surface</a:t>
            </a:r>
            <a:r>
              <a:rPr lang="en-US" sz="1200" baseline="0" dirty="0" smtClean="0"/>
              <a:t>, click the button next to </a:t>
            </a:r>
            <a:r>
              <a:rPr lang="en-US" sz="1200" b="1" baseline="0" dirty="0" smtClean="0"/>
              <a:t>Lighting</a:t>
            </a:r>
            <a:r>
              <a:rPr lang="en-US" sz="1200" baseline="0" dirty="0" smtClean="0"/>
              <a:t>, and then under </a:t>
            </a:r>
            <a:r>
              <a:rPr lang="en-US" sz="1200" b="1" baseline="0" dirty="0" smtClean="0"/>
              <a:t>Neutral</a:t>
            </a:r>
            <a:r>
              <a:rPr lang="en-US" sz="1200" baseline="0" dirty="0" smtClean="0"/>
              <a:t> click </a:t>
            </a:r>
            <a:r>
              <a:rPr lang="en-US" sz="1200" b="1" baseline="0" dirty="0" smtClean="0"/>
              <a:t>Balance</a:t>
            </a:r>
            <a:r>
              <a:rPr lang="en-US" sz="1200" baseline="0" dirty="0" smtClean="0"/>
              <a:t> (first row, second option from the left). </a:t>
            </a:r>
            <a:r>
              <a:rPr lang="en-US" sz="1200" i="0" baseline="0" dirty="0" smtClean="0"/>
              <a:t>In the </a:t>
            </a:r>
            <a:r>
              <a:rPr lang="en-US" sz="1200" b="1" i="0" baseline="0" dirty="0" smtClean="0"/>
              <a:t>Angle</a:t>
            </a:r>
            <a:r>
              <a:rPr lang="en-US" sz="1200" i="0" baseline="0" dirty="0" smtClean="0"/>
              <a:t> box, enter </a:t>
            </a:r>
            <a:r>
              <a:rPr lang="en-US" sz="1200" b="1" i="0" baseline="0" dirty="0" smtClean="0"/>
              <a:t>145</a:t>
            </a:r>
            <a:r>
              <a:rPr lang="en-US" sz="1200" b="1" kern="1200" dirty="0" smtClean="0">
                <a:solidFill>
                  <a:schemeClr val="tx1"/>
                </a:solidFill>
                <a:latin typeface="+mn-lt"/>
                <a:ea typeface="+mn-ea"/>
                <a:cs typeface="+mn-cs"/>
              </a:rPr>
              <a:t>°</a:t>
            </a:r>
            <a:r>
              <a:rPr lang="en-US" sz="1200" i="0" baseline="0" dirty="0" smtClean="0"/>
              <a:t>. </a:t>
            </a:r>
            <a:endParaRPr lang="en-US" sz="1200" b="0" i="1" baseline="0" dirty="0" smtClean="0"/>
          </a:p>
          <a:p>
            <a:pPr marL="228600" indent="-228600">
              <a:buFont typeface="+mj-lt"/>
              <a:buAutoNum type="arabicPeriod"/>
            </a:pPr>
            <a:r>
              <a:rPr lang="en-US" sz="1200" b="0" baseline="0" dirty="0" smtClean="0"/>
              <a:t>On the slide, drag the rectangle about 0.25” above the 0.00 horizontal drawing guide. (Note: To view the ruler, on the </a:t>
            </a:r>
            <a:r>
              <a:rPr lang="en-US" sz="1200" b="1" baseline="0" dirty="0" smtClean="0"/>
              <a:t>View</a:t>
            </a:r>
            <a:r>
              <a:rPr lang="en-US" sz="1200" b="0" baseline="0" dirty="0" smtClean="0"/>
              <a:t> tab, in the </a:t>
            </a:r>
            <a:r>
              <a:rPr lang="en-US" sz="1200" b="1" baseline="0" dirty="0" smtClean="0"/>
              <a:t>Show/Hide</a:t>
            </a:r>
            <a:r>
              <a:rPr lang="en-US" sz="1200" b="0" baseline="0" dirty="0" smtClean="0"/>
              <a:t> group, select </a:t>
            </a:r>
            <a:r>
              <a:rPr lang="en-US" sz="1200" b="1" baseline="0" dirty="0" smtClean="0"/>
              <a:t>Ruler</a:t>
            </a:r>
            <a:r>
              <a:rPr lang="en-US" sz="1200" b="0" baseline="0" dirty="0" smtClean="0"/>
              <a:t>.)</a:t>
            </a:r>
          </a:p>
          <a:p>
            <a:pPr marL="228600" indent="-228600">
              <a:buFont typeface="+mj-lt"/>
              <a:buAutoNum type="arabicPeriod"/>
            </a:pPr>
            <a:r>
              <a:rPr lang="en-US" sz="1200" b="0" baseline="0" dirty="0" smtClean="0"/>
              <a:t>On the </a:t>
            </a:r>
            <a:r>
              <a:rPr lang="en-US" sz="1200" b="1" baseline="0" dirty="0" smtClean="0"/>
              <a:t>Home</a:t>
            </a:r>
            <a:r>
              <a:rPr lang="en-US" sz="1200" b="0" baseline="0" dirty="0" smtClean="0"/>
              <a:t> tab, in the </a:t>
            </a:r>
            <a:r>
              <a:rPr lang="en-US" sz="1200" b="1" baseline="0" dirty="0" smtClean="0"/>
              <a:t>Drawing</a:t>
            </a:r>
            <a:r>
              <a:rPr lang="en-US" sz="1200" b="0" baseline="0" dirty="0" smtClean="0"/>
              <a:t> group, click </a:t>
            </a:r>
            <a:r>
              <a:rPr lang="en-US" sz="1200" b="1" baseline="0" dirty="0" smtClean="0"/>
              <a:t>Arrange</a:t>
            </a:r>
            <a:r>
              <a:rPr lang="en-US" sz="1200" b="0" baseline="0" dirty="0" smtClean="0"/>
              <a:t>, point to </a:t>
            </a:r>
            <a:r>
              <a:rPr lang="en-US" sz="1200" b="1" baseline="0" dirty="0" smtClean="0"/>
              <a:t>Align</a:t>
            </a:r>
            <a:r>
              <a:rPr lang="en-US" sz="1200" b="0" baseline="0" dirty="0" smtClean="0"/>
              <a:t>, and then do the following:</a:t>
            </a:r>
          </a:p>
          <a:p>
            <a:pPr marL="685800" lvl="1" indent="-228600">
              <a:buFont typeface="+mj-lt"/>
              <a:buAutoNum type="arabicPeriod"/>
            </a:pPr>
            <a:r>
              <a:rPr lang="en-US" sz="1200" b="0" baseline="0" dirty="0" smtClean="0"/>
              <a:t>Click </a:t>
            </a:r>
            <a:r>
              <a:rPr lang="en-US" sz="1200" b="1" i="0" baseline="0" dirty="0" smtClean="0"/>
              <a:t>Align to Slide</a:t>
            </a:r>
            <a:r>
              <a:rPr lang="en-US" sz="1200" b="0" i="0" baseline="0" dirty="0" smtClean="0"/>
              <a:t>. </a:t>
            </a:r>
          </a:p>
          <a:p>
            <a:pPr marL="685800" lvl="1" indent="-228600">
              <a:buFont typeface="+mj-lt"/>
              <a:buAutoNum type="arabicPeriod"/>
            </a:pPr>
            <a:r>
              <a:rPr lang="en-US" sz="1200" b="0" baseline="0" dirty="0" smtClean="0"/>
              <a:t>Click</a:t>
            </a:r>
            <a:r>
              <a:rPr lang="en-US" sz="1200" b="1" baseline="0" dirty="0" smtClean="0"/>
              <a:t> Align</a:t>
            </a:r>
            <a:r>
              <a:rPr lang="en-US" sz="1200" b="0" baseline="0" dirty="0" smtClean="0"/>
              <a:t> </a:t>
            </a:r>
            <a:r>
              <a:rPr lang="en-US" sz="1200" b="1" baseline="0" dirty="0" smtClean="0"/>
              <a:t>Center</a:t>
            </a:r>
            <a:r>
              <a:rPr lang="en-US" sz="1200" b="0" baseline="0" dirty="0" smtClean="0"/>
              <a:t>.</a:t>
            </a:r>
          </a:p>
          <a:p>
            <a:pPr marL="228600" indent="-228600">
              <a:buFont typeface="+mj-lt"/>
              <a:buAutoNum type="arabicPeriod"/>
            </a:pPr>
            <a:endParaRPr lang="en-US" sz="1200" dirty="0" smtClean="0"/>
          </a:p>
          <a:p>
            <a:pPr marL="228600" indent="-228600">
              <a:buFont typeface="+mj-lt"/>
              <a:buAutoNum type="arabicPeriod"/>
            </a:pPr>
            <a:endParaRPr lang="en-US" sz="1200" dirty="0" smtClean="0"/>
          </a:p>
          <a:p>
            <a:pPr marL="228600" indent="-228600">
              <a:buFont typeface="+mj-lt"/>
              <a:buNone/>
            </a:pPr>
            <a:r>
              <a:rPr lang="en-US" sz="1200" dirty="0" smtClean="0"/>
              <a:t>To reproduce the tab (rounded rectangle) on this slide, do the following:</a:t>
            </a:r>
          </a:p>
          <a:p>
            <a:pPr marL="228600" indent="-228600">
              <a:buFont typeface="+mj-lt"/>
              <a:buAutoNum type="arabicPeriod"/>
            </a:pPr>
            <a:r>
              <a:rPr lang="en-US" sz="1200" dirty="0" smtClean="0"/>
              <a:t>On the </a:t>
            </a:r>
            <a:r>
              <a:rPr lang="en-US" sz="1200" b="1" dirty="0" smtClean="0"/>
              <a:t>Home</a:t>
            </a:r>
            <a:r>
              <a:rPr lang="en-US" sz="1200" dirty="0" smtClean="0"/>
              <a:t> tab, in the </a:t>
            </a:r>
            <a:r>
              <a:rPr lang="en-US" sz="1200" b="1" dirty="0" smtClean="0"/>
              <a:t>Drawing</a:t>
            </a:r>
            <a:r>
              <a:rPr lang="en-US" sz="1200" dirty="0" smtClean="0"/>
              <a:t> group, click the </a:t>
            </a:r>
            <a:r>
              <a:rPr lang="en-US" sz="1200" b="1" dirty="0" smtClean="0"/>
              <a:t>More</a:t>
            </a:r>
            <a:r>
              <a:rPr lang="en-US" sz="1200" dirty="0" smtClean="0"/>
              <a:t> arrow to expand the</a:t>
            </a:r>
            <a:r>
              <a:rPr lang="en-US" sz="1200" b="0" dirty="0" smtClean="0"/>
              <a:t> shapes gallery</a:t>
            </a:r>
            <a:r>
              <a:rPr lang="en-US" sz="1200" dirty="0" smtClean="0"/>
              <a:t>, and then under </a:t>
            </a:r>
            <a:r>
              <a:rPr lang="en-US" sz="1200" b="1" dirty="0" smtClean="0"/>
              <a:t>Rectangles</a:t>
            </a:r>
            <a:r>
              <a:rPr lang="en-US" sz="1200" dirty="0" smtClean="0"/>
              <a:t> click </a:t>
            </a:r>
            <a:r>
              <a:rPr lang="en-US" sz="1200" b="1" dirty="0" smtClean="0"/>
              <a:t>Round Same Side Corner Rectangle </a:t>
            </a:r>
            <a:r>
              <a:rPr lang="en-US" sz="1200" dirty="0" smtClean="0"/>
              <a:t>(eighth option from the left). On the slide, drag to draw a</a:t>
            </a:r>
            <a:r>
              <a:rPr lang="en-US" sz="1200" baseline="0" dirty="0" smtClean="0"/>
              <a:t> rounded rectangle. </a:t>
            </a:r>
            <a:endParaRPr lang="en-US" sz="1200" dirty="0" smtClean="0"/>
          </a:p>
          <a:p>
            <a:pPr marL="228600" indent="-228600">
              <a:buFont typeface="+mj-lt"/>
              <a:buAutoNum type="arabicPeriod"/>
            </a:pPr>
            <a:r>
              <a:rPr lang="en-US" sz="1200" baseline="0" dirty="0" smtClean="0"/>
              <a:t>On the slide, select the rounded rectangle. Under </a:t>
            </a:r>
            <a:r>
              <a:rPr lang="en-US" sz="1200" b="1" baseline="0" dirty="0" smtClean="0"/>
              <a:t>Drawing</a:t>
            </a:r>
            <a:r>
              <a:rPr lang="en-US" sz="1200" baseline="0" dirty="0" smtClean="0"/>
              <a:t> </a:t>
            </a:r>
            <a:r>
              <a:rPr lang="en-US" sz="1200" b="1" baseline="0" dirty="0" smtClean="0"/>
              <a:t>Tools</a:t>
            </a:r>
            <a:r>
              <a:rPr lang="en-US" sz="1200" baseline="0" dirty="0" smtClean="0"/>
              <a:t>, on the </a:t>
            </a:r>
            <a:r>
              <a:rPr lang="en-US" sz="1200" b="1" baseline="0" dirty="0" smtClean="0"/>
              <a:t>Format</a:t>
            </a:r>
            <a:r>
              <a:rPr lang="en-US" sz="1200" baseline="0" dirty="0" smtClean="0"/>
              <a:t> tab, in the </a:t>
            </a:r>
            <a:r>
              <a:rPr lang="en-US" sz="1200" b="1" baseline="0" dirty="0" smtClean="0"/>
              <a:t>Size</a:t>
            </a:r>
            <a:r>
              <a:rPr lang="en-US" sz="1200" baseline="0" dirty="0" smtClean="0"/>
              <a:t> group, do the following: </a:t>
            </a:r>
          </a:p>
          <a:p>
            <a:pPr marL="685800" lvl="1" indent="-228600">
              <a:buFont typeface="Arial" pitchFamily="34" charset="0"/>
              <a:buChar char="•"/>
            </a:pPr>
            <a:r>
              <a:rPr lang="en-US" sz="1200" baseline="0" dirty="0" smtClean="0"/>
              <a:t>In the </a:t>
            </a:r>
            <a:r>
              <a:rPr lang="en-US" sz="1200" b="1" baseline="0" dirty="0" smtClean="0"/>
              <a:t>Shape</a:t>
            </a:r>
            <a:r>
              <a:rPr lang="en-US" sz="1200" baseline="0" dirty="0" smtClean="0"/>
              <a:t> </a:t>
            </a:r>
            <a:r>
              <a:rPr lang="en-US" sz="1200" b="1" baseline="0" dirty="0" smtClean="0"/>
              <a:t>Height</a:t>
            </a:r>
            <a:r>
              <a:rPr lang="en-US" sz="1200" baseline="0" dirty="0" smtClean="0"/>
              <a:t> box, enter </a:t>
            </a:r>
            <a:r>
              <a:rPr lang="en-US" sz="1200" b="1" baseline="0" dirty="0" smtClean="0"/>
              <a:t>0.58”</a:t>
            </a:r>
            <a:r>
              <a:rPr lang="en-US" sz="1200" b="0" baseline="0" dirty="0" smtClean="0"/>
              <a:t>.</a:t>
            </a:r>
            <a:r>
              <a:rPr lang="en-US" sz="1200" baseline="0" dirty="0" smtClean="0"/>
              <a:t> </a:t>
            </a:r>
          </a:p>
          <a:p>
            <a:pPr marL="685800" lvl="1" indent="-228600">
              <a:buFont typeface="Arial" pitchFamily="34" charset="0"/>
              <a:buChar char="•"/>
            </a:pPr>
            <a:r>
              <a:rPr lang="en-US" sz="1200" baseline="0" dirty="0" smtClean="0"/>
              <a:t>In the </a:t>
            </a:r>
            <a:r>
              <a:rPr lang="en-US" sz="1200" b="1" baseline="0" dirty="0" smtClean="0"/>
              <a:t>Shape</a:t>
            </a:r>
            <a:r>
              <a:rPr lang="en-US" sz="1200" baseline="0" dirty="0" smtClean="0"/>
              <a:t> </a:t>
            </a:r>
            <a:r>
              <a:rPr lang="en-US" sz="1200" b="1" baseline="0" dirty="0" smtClean="0"/>
              <a:t>Width</a:t>
            </a:r>
            <a:r>
              <a:rPr lang="en-US" sz="1200" baseline="0" dirty="0" smtClean="0"/>
              <a:t> box, enter </a:t>
            </a:r>
            <a:r>
              <a:rPr lang="en-US" sz="1200" b="1" baseline="0" dirty="0" smtClean="0"/>
              <a:t>1.33”</a:t>
            </a:r>
            <a:r>
              <a:rPr lang="en-US" sz="1200" baseline="0" dirty="0" smtClean="0"/>
              <a:t>.</a:t>
            </a:r>
          </a:p>
          <a:p>
            <a:pPr marL="228600" indent="-228600">
              <a:buFont typeface="+mj-lt"/>
              <a:buAutoNum type="arabicPeriod"/>
            </a:pPr>
            <a:r>
              <a:rPr lang="en-US" sz="1200" baseline="0" dirty="0" smtClean="0"/>
              <a:t>Under </a:t>
            </a:r>
            <a:r>
              <a:rPr lang="en-US" sz="1200" b="1" baseline="0" dirty="0" smtClean="0"/>
              <a:t>Drawing</a:t>
            </a:r>
            <a:r>
              <a:rPr lang="en-US" sz="1200" baseline="0" dirty="0" smtClean="0"/>
              <a:t> </a:t>
            </a:r>
            <a:r>
              <a:rPr lang="en-US" sz="1200" b="1" baseline="0" dirty="0" smtClean="0"/>
              <a:t>Tools</a:t>
            </a:r>
            <a:r>
              <a:rPr lang="en-US" sz="1200" baseline="0" dirty="0" smtClean="0"/>
              <a:t>, on the </a:t>
            </a:r>
            <a:r>
              <a:rPr lang="en-US" sz="1200" b="1" baseline="0" dirty="0" smtClean="0"/>
              <a:t>Format</a:t>
            </a:r>
            <a:r>
              <a:rPr lang="en-US" sz="1200" baseline="0" dirty="0" smtClean="0"/>
              <a:t> tab, in the bottom right corner of the </a:t>
            </a:r>
            <a:r>
              <a:rPr lang="en-US" sz="1200" b="1" baseline="0" dirty="0" smtClean="0"/>
              <a:t>Shape</a:t>
            </a:r>
            <a:r>
              <a:rPr lang="en-US" sz="1200" baseline="0" dirty="0" smtClean="0"/>
              <a:t> </a:t>
            </a:r>
            <a:r>
              <a:rPr lang="en-US" sz="1200" b="1" baseline="0" dirty="0" smtClean="0"/>
              <a:t>Styles</a:t>
            </a:r>
            <a:r>
              <a:rPr lang="en-US" sz="1200" baseline="0" dirty="0" smtClean="0"/>
              <a:t> group, click the </a:t>
            </a:r>
            <a:r>
              <a:rPr lang="en-US" sz="1200" b="1" baseline="0" dirty="0" smtClean="0"/>
              <a:t>Format</a:t>
            </a:r>
            <a:r>
              <a:rPr lang="en-US" sz="1200" baseline="0" dirty="0" smtClean="0"/>
              <a:t> </a:t>
            </a:r>
            <a:r>
              <a:rPr lang="en-US" sz="1200" b="1" baseline="0" dirty="0" smtClean="0"/>
              <a:t>Shape</a:t>
            </a:r>
            <a:r>
              <a:rPr lang="en-US" sz="1200" baseline="0" dirty="0" smtClean="0"/>
              <a:t> dialog box launcher. In the </a:t>
            </a:r>
            <a:r>
              <a:rPr lang="en-US" sz="1200" b="1" baseline="0" dirty="0" smtClean="0"/>
              <a:t>Format</a:t>
            </a:r>
            <a:r>
              <a:rPr lang="en-US" sz="1200" baseline="0" dirty="0" smtClean="0"/>
              <a:t> </a:t>
            </a:r>
            <a:r>
              <a:rPr lang="en-US" sz="1200" b="1" baseline="0" dirty="0" smtClean="0"/>
              <a:t>Shape</a:t>
            </a:r>
            <a:r>
              <a:rPr lang="en-US" sz="1200" baseline="0" dirty="0" smtClean="0"/>
              <a:t> dialog box, in the left pane, click </a:t>
            </a:r>
            <a:r>
              <a:rPr lang="en-US" sz="1200" b="1" baseline="0" dirty="0" smtClean="0"/>
              <a:t>Line</a:t>
            </a:r>
            <a:r>
              <a:rPr lang="en-US" sz="1200" baseline="0" dirty="0" smtClean="0"/>
              <a:t> </a:t>
            </a:r>
            <a:r>
              <a:rPr lang="en-US" sz="1200" b="1" baseline="0" dirty="0" smtClean="0"/>
              <a:t>Color</a:t>
            </a:r>
            <a:r>
              <a:rPr lang="en-US" sz="1200" b="0" baseline="0" dirty="0" smtClean="0"/>
              <a:t>.</a:t>
            </a:r>
            <a:r>
              <a:rPr lang="en-US" sz="1200" baseline="0" dirty="0" smtClean="0"/>
              <a:t> In the </a:t>
            </a:r>
            <a:r>
              <a:rPr lang="en-US" sz="1200" b="1" baseline="0" dirty="0" smtClean="0"/>
              <a:t>Line</a:t>
            </a:r>
            <a:r>
              <a:rPr lang="en-US" sz="1200" baseline="0" dirty="0" smtClean="0"/>
              <a:t> </a:t>
            </a:r>
            <a:r>
              <a:rPr lang="en-US" sz="1200" b="1" baseline="0" dirty="0" smtClean="0"/>
              <a:t>Color</a:t>
            </a:r>
            <a:r>
              <a:rPr lang="en-US" sz="1200" baseline="0" dirty="0" smtClean="0"/>
              <a:t> pane, select </a:t>
            </a:r>
            <a:r>
              <a:rPr lang="en-US" sz="1200" b="1" baseline="0" dirty="0" smtClean="0"/>
              <a:t>No</a:t>
            </a:r>
            <a:r>
              <a:rPr lang="en-US" sz="1200" baseline="0" dirty="0" smtClean="0"/>
              <a:t> </a:t>
            </a:r>
            <a:r>
              <a:rPr lang="en-US" sz="1200" b="1" baseline="0" dirty="0" smtClean="0"/>
              <a:t>line</a:t>
            </a:r>
            <a:r>
              <a:rPr lang="en-US" sz="1200" baseline="0" dirty="0" smtClean="0"/>
              <a:t>.</a:t>
            </a:r>
          </a:p>
          <a:p>
            <a:pPr marL="228600" indent="-228600">
              <a:buFont typeface="+mj-lt"/>
              <a:buAutoNum type="arabicPeriod"/>
            </a:pPr>
            <a:r>
              <a:rPr lang="en-US" sz="1200" baseline="0" dirty="0" smtClean="0"/>
              <a:t>Also in the </a:t>
            </a:r>
            <a:r>
              <a:rPr lang="en-US" sz="1200" b="1" baseline="0" dirty="0" smtClean="0"/>
              <a:t>Format</a:t>
            </a:r>
            <a:r>
              <a:rPr lang="en-US" sz="1200" baseline="0" dirty="0" smtClean="0"/>
              <a:t> </a:t>
            </a:r>
            <a:r>
              <a:rPr lang="en-US" sz="1200" b="1" baseline="0" dirty="0" smtClean="0"/>
              <a:t>Shape</a:t>
            </a:r>
            <a:r>
              <a:rPr lang="en-US" sz="1200" baseline="0" dirty="0" smtClean="0"/>
              <a:t> dialog box, in the left pane, click </a:t>
            </a:r>
            <a:r>
              <a:rPr lang="en-US" sz="1200" b="1" baseline="0" dirty="0" smtClean="0"/>
              <a:t>Shadow</a:t>
            </a:r>
            <a:r>
              <a:rPr lang="en-US" sz="1200" b="0" baseline="0" dirty="0" smtClean="0"/>
              <a:t>.</a:t>
            </a:r>
            <a:r>
              <a:rPr lang="en-US" sz="1200" baseline="0" dirty="0" smtClean="0"/>
              <a:t> In the </a:t>
            </a:r>
            <a:r>
              <a:rPr lang="en-US" sz="1200" b="1" baseline="0" dirty="0" smtClean="0"/>
              <a:t>Shadow</a:t>
            </a:r>
            <a:r>
              <a:rPr lang="en-US" sz="1200" baseline="0" dirty="0" smtClean="0"/>
              <a:t> pane, click the button next to </a:t>
            </a:r>
            <a:r>
              <a:rPr lang="en-US" sz="1200" b="1" baseline="0" dirty="0" smtClean="0"/>
              <a:t>Presets</a:t>
            </a:r>
            <a:r>
              <a:rPr lang="en-US" sz="1200" baseline="0" dirty="0" smtClean="0"/>
              <a:t>, under </a:t>
            </a:r>
            <a:r>
              <a:rPr lang="en-US" sz="1200" b="1" baseline="0" dirty="0" smtClean="0"/>
              <a:t>Outer</a:t>
            </a:r>
            <a:r>
              <a:rPr lang="en-US" sz="1200" baseline="0" dirty="0" smtClean="0"/>
              <a:t> click </a:t>
            </a:r>
            <a:r>
              <a:rPr lang="en-US" sz="1200" b="1" baseline="0" dirty="0" smtClean="0"/>
              <a:t>Offset</a:t>
            </a:r>
            <a:r>
              <a:rPr lang="en-US" sz="1200" baseline="0" dirty="0" smtClean="0"/>
              <a:t> </a:t>
            </a:r>
            <a:r>
              <a:rPr lang="en-US" sz="1200" b="1" baseline="0" dirty="0" smtClean="0"/>
              <a:t>Bottom</a:t>
            </a:r>
            <a:r>
              <a:rPr lang="en-US" sz="1200" baseline="0" dirty="0" smtClean="0"/>
              <a:t> (first row, second option from the left), and then do the following:</a:t>
            </a:r>
          </a:p>
          <a:p>
            <a:pPr marL="685800" lvl="1" indent="-228600">
              <a:buFont typeface="Arial" pitchFamily="34" charset="0"/>
              <a:buChar char="•"/>
            </a:pPr>
            <a:r>
              <a:rPr lang="en-US" sz="1200" baseline="0" dirty="0" smtClean="0"/>
              <a:t>In the </a:t>
            </a:r>
            <a:r>
              <a:rPr lang="en-US" sz="1200" b="1" baseline="0" dirty="0" smtClean="0"/>
              <a:t>Transparency</a:t>
            </a:r>
            <a:r>
              <a:rPr lang="en-US" sz="1200" baseline="0" dirty="0" smtClean="0"/>
              <a:t> box, enter </a:t>
            </a:r>
            <a:r>
              <a:rPr lang="en-US" sz="1200" b="1" baseline="0" dirty="0" smtClean="0"/>
              <a:t>68%</a:t>
            </a:r>
            <a:r>
              <a:rPr lang="en-US" sz="1200" b="0" baseline="0" dirty="0" smtClean="0"/>
              <a:t>.</a:t>
            </a:r>
          </a:p>
          <a:p>
            <a:pPr marL="685800" lvl="1" indent="-228600">
              <a:buFont typeface="Arial" pitchFamily="34" charset="0"/>
              <a:buChar char="•"/>
            </a:pPr>
            <a:r>
              <a:rPr lang="en-US" sz="1200" baseline="0" dirty="0" smtClean="0"/>
              <a:t>In the </a:t>
            </a:r>
            <a:r>
              <a:rPr lang="en-US" sz="1200" b="1" baseline="0" dirty="0" smtClean="0"/>
              <a:t>Blur</a:t>
            </a:r>
            <a:r>
              <a:rPr lang="en-US" sz="1200" baseline="0" dirty="0" smtClean="0"/>
              <a:t> box, enter </a:t>
            </a:r>
            <a:r>
              <a:rPr lang="en-US" sz="1200" b="1" baseline="0" dirty="0" smtClean="0"/>
              <a:t>3.5 pt</a:t>
            </a:r>
            <a:r>
              <a:rPr lang="en-US" sz="1200" baseline="0" dirty="0" smtClean="0"/>
              <a:t>.</a:t>
            </a:r>
          </a:p>
          <a:p>
            <a:pPr marL="685800" lvl="1" indent="-228600">
              <a:buFont typeface="Arial" pitchFamily="34" charset="0"/>
              <a:buChar char="•"/>
            </a:pPr>
            <a:r>
              <a:rPr lang="en-US" sz="1200" baseline="0" dirty="0" smtClean="0"/>
              <a:t>In the </a:t>
            </a:r>
            <a:r>
              <a:rPr lang="en-US" sz="1200" b="1" baseline="0" dirty="0" smtClean="0"/>
              <a:t>Distance</a:t>
            </a:r>
            <a:r>
              <a:rPr lang="en-US" sz="1200" baseline="0" dirty="0" smtClean="0"/>
              <a:t> box, enter </a:t>
            </a:r>
            <a:r>
              <a:rPr lang="en-US" sz="1200" b="1" baseline="0" dirty="0" smtClean="0"/>
              <a:t>2.2 pt</a:t>
            </a:r>
            <a:r>
              <a:rPr lang="en-US" sz="1200" baseline="0" dirty="0" smtClean="0"/>
              <a:t>.</a:t>
            </a:r>
          </a:p>
          <a:p>
            <a:pPr marL="228600" indent="-228600">
              <a:buFont typeface="+mj-lt"/>
              <a:buAutoNum type="arabicPeriod"/>
            </a:pPr>
            <a:r>
              <a:rPr lang="en-US" sz="1200" baseline="0" dirty="0" smtClean="0"/>
              <a:t>Also in the </a:t>
            </a:r>
            <a:r>
              <a:rPr lang="en-US" sz="1200" b="1" baseline="0" dirty="0" smtClean="0"/>
              <a:t>Format</a:t>
            </a:r>
            <a:r>
              <a:rPr lang="en-US" sz="1200" baseline="0" dirty="0" smtClean="0"/>
              <a:t> </a:t>
            </a:r>
            <a:r>
              <a:rPr lang="en-US" sz="1200" b="1" baseline="0" dirty="0" smtClean="0"/>
              <a:t>Shape</a:t>
            </a:r>
            <a:r>
              <a:rPr lang="en-US" sz="1200" baseline="0" dirty="0" smtClean="0"/>
              <a:t> dialog box, in the left pane, click </a:t>
            </a:r>
            <a:r>
              <a:rPr lang="en-US" sz="1200" b="1" baseline="0" dirty="0" smtClean="0"/>
              <a:t>3-D Format</a:t>
            </a:r>
            <a:r>
              <a:rPr lang="en-US" sz="1200" b="0" baseline="0" dirty="0" smtClean="0"/>
              <a:t>.</a:t>
            </a:r>
            <a:r>
              <a:rPr lang="en-US" sz="1200" baseline="0" dirty="0" smtClean="0"/>
              <a:t> In the </a:t>
            </a:r>
            <a:r>
              <a:rPr lang="en-US" sz="1200" b="1" baseline="0" dirty="0" smtClean="0"/>
              <a:t>3-D Format </a:t>
            </a:r>
            <a:r>
              <a:rPr lang="en-US" sz="1200" baseline="0" dirty="0" smtClean="0"/>
              <a:t>pane, do the following:</a:t>
            </a:r>
          </a:p>
          <a:p>
            <a:pPr marL="685800" lvl="1" indent="-228600">
              <a:buFont typeface="Arial" pitchFamily="34" charset="0"/>
              <a:buChar char="•"/>
            </a:pPr>
            <a:r>
              <a:rPr lang="en-US" sz="1200" baseline="0" dirty="0" smtClean="0"/>
              <a:t>Under </a:t>
            </a:r>
            <a:r>
              <a:rPr lang="en-US" sz="1200" b="1" baseline="0" dirty="0" smtClean="0"/>
              <a:t>Bevel</a:t>
            </a:r>
            <a:r>
              <a:rPr lang="en-US" sz="1200" baseline="0" dirty="0" smtClean="0"/>
              <a:t>, click the button next to </a:t>
            </a:r>
            <a:r>
              <a:rPr lang="en-US" sz="1200" b="1" baseline="0" dirty="0" smtClean="0"/>
              <a:t>Top</a:t>
            </a:r>
            <a:r>
              <a:rPr lang="en-US" sz="1200" b="0" baseline="0" dirty="0" smtClean="0"/>
              <a:t>, and then under </a:t>
            </a:r>
            <a:r>
              <a:rPr lang="en-US" sz="1200" b="1" baseline="0" dirty="0" smtClean="0"/>
              <a:t>Bevel</a:t>
            </a:r>
            <a:r>
              <a:rPr lang="en-US" sz="1200" b="0" baseline="0" dirty="0" smtClean="0"/>
              <a:t> click </a:t>
            </a:r>
            <a:r>
              <a:rPr lang="en-US" sz="1200" b="1" baseline="0" dirty="0" smtClean="0"/>
              <a:t>Circle</a:t>
            </a:r>
            <a:r>
              <a:rPr lang="en-US" sz="1200" baseline="0" dirty="0" smtClean="0"/>
              <a:t> (first row, first option from the left). Next to </a:t>
            </a:r>
            <a:r>
              <a:rPr lang="en-US" sz="1200" b="1" baseline="0" dirty="0" smtClean="0"/>
              <a:t>Top</a:t>
            </a:r>
            <a:r>
              <a:rPr lang="en-US" sz="1200" baseline="0" dirty="0" smtClean="0"/>
              <a:t>, in the </a:t>
            </a:r>
            <a:r>
              <a:rPr lang="en-US" sz="1200" b="1" baseline="0" dirty="0" smtClean="0"/>
              <a:t>Width</a:t>
            </a:r>
            <a:r>
              <a:rPr lang="en-US" sz="1200" baseline="0" dirty="0" smtClean="0"/>
              <a:t> box, enter </a:t>
            </a:r>
            <a:r>
              <a:rPr lang="en-US" sz="1200" b="1" baseline="0" dirty="0" smtClean="0"/>
              <a:t>4 pt</a:t>
            </a:r>
            <a:r>
              <a:rPr lang="en-US" sz="1200" b="0" baseline="0" dirty="0" smtClean="0"/>
              <a:t>,</a:t>
            </a:r>
            <a:r>
              <a:rPr lang="en-US" sz="1200" b="1" baseline="0" dirty="0" smtClean="0"/>
              <a:t> </a:t>
            </a:r>
            <a:r>
              <a:rPr lang="en-US" sz="1200" baseline="0" dirty="0" smtClean="0"/>
              <a:t>and in the </a:t>
            </a:r>
            <a:r>
              <a:rPr lang="en-US" sz="1200" b="1" baseline="0" dirty="0" smtClean="0"/>
              <a:t>Height</a:t>
            </a:r>
            <a:r>
              <a:rPr lang="en-US" sz="1200" baseline="0" dirty="0" smtClean="0"/>
              <a:t> box, enter </a:t>
            </a:r>
            <a:r>
              <a:rPr lang="en-US" sz="1200" b="1" baseline="0" dirty="0" smtClean="0"/>
              <a:t>4 pt</a:t>
            </a:r>
            <a:r>
              <a:rPr lang="en-US" sz="1200" baseline="0" dirty="0" smtClean="0"/>
              <a:t>.</a:t>
            </a:r>
          </a:p>
          <a:p>
            <a:pPr marL="685800" lvl="1" indent="-228600">
              <a:buFont typeface="Arial" pitchFamily="34" charset="0"/>
              <a:buChar char="•"/>
            </a:pPr>
            <a:r>
              <a:rPr lang="en-US" sz="1200" baseline="0" dirty="0" smtClean="0"/>
              <a:t>Under </a:t>
            </a:r>
            <a:r>
              <a:rPr lang="en-US" sz="1200" b="1" baseline="0" dirty="0" smtClean="0"/>
              <a:t>Surface</a:t>
            </a:r>
            <a:r>
              <a:rPr lang="en-US" sz="1200" baseline="0" dirty="0" smtClean="0"/>
              <a:t>, click the button next to </a:t>
            </a:r>
            <a:r>
              <a:rPr lang="en-US" sz="1200" b="1" baseline="0" dirty="0" smtClean="0"/>
              <a:t>Lighting</a:t>
            </a:r>
            <a:r>
              <a:rPr lang="en-US" sz="1200" baseline="0" dirty="0" smtClean="0"/>
              <a:t>, and then under </a:t>
            </a:r>
            <a:r>
              <a:rPr lang="en-US" sz="1200" b="1" baseline="0" dirty="0" smtClean="0"/>
              <a:t>Neutral</a:t>
            </a:r>
            <a:r>
              <a:rPr lang="en-US" sz="1200" baseline="0" dirty="0" smtClean="0"/>
              <a:t> click </a:t>
            </a:r>
            <a:r>
              <a:rPr lang="en-US" sz="1200" b="1" baseline="0" dirty="0" smtClean="0"/>
              <a:t>Balance</a:t>
            </a:r>
            <a:r>
              <a:rPr lang="en-US" sz="1200" baseline="0" dirty="0" smtClean="0"/>
              <a:t> (first row, second option from the left). </a:t>
            </a:r>
            <a:r>
              <a:rPr lang="en-US" sz="1200" i="0" baseline="0" dirty="0" smtClean="0"/>
              <a:t>In the </a:t>
            </a:r>
            <a:r>
              <a:rPr lang="en-US" sz="1200" b="1" i="0" baseline="0" dirty="0" smtClean="0"/>
              <a:t>Angle</a:t>
            </a:r>
            <a:r>
              <a:rPr lang="en-US" sz="1200" i="0" baseline="0" dirty="0" smtClean="0"/>
              <a:t> box, enter </a:t>
            </a:r>
            <a:r>
              <a:rPr lang="en-US" sz="1200" b="1" i="0" baseline="0" dirty="0" smtClean="0"/>
              <a:t>145</a:t>
            </a:r>
            <a:r>
              <a:rPr lang="en-US" sz="1200" b="1" kern="1200" dirty="0" smtClean="0">
                <a:solidFill>
                  <a:schemeClr val="tx1"/>
                </a:solidFill>
                <a:latin typeface="+mn-lt"/>
                <a:ea typeface="+mn-ea"/>
                <a:cs typeface="+mn-cs"/>
              </a:rPr>
              <a:t>°</a:t>
            </a:r>
            <a:r>
              <a:rPr lang="en-US" sz="1200" i="0" baseline="0" dirty="0" smtClean="0"/>
              <a:t>. </a:t>
            </a:r>
            <a:endParaRPr lang="en-US" sz="1200" b="0" i="1" baseline="0" dirty="0" smtClean="0"/>
          </a:p>
          <a:p>
            <a:pPr marL="228600" indent="-228600">
              <a:buFont typeface="+mj-lt"/>
              <a:buAutoNum type="arabicPeriod"/>
            </a:pPr>
            <a:r>
              <a:rPr lang="en-US" sz="1200" b="0" baseline="0" dirty="0" smtClean="0"/>
              <a:t>On the slide, drag the rounded rectangle until the bottom edge touches the top edge of the long, thin rectangle and it is centered on the 3.50 left vertical drawing guide.</a:t>
            </a:r>
          </a:p>
          <a:p>
            <a:pPr marL="228600" indent="-228600">
              <a:buFont typeface="+mj-lt"/>
              <a:buAutoNum type="arabicPeriod"/>
            </a:pPr>
            <a:endParaRPr lang="en-US" sz="1200" b="1" baseline="0" dirty="0" smtClean="0"/>
          </a:p>
          <a:p>
            <a:pPr marL="228600" indent="-228600">
              <a:buFont typeface="+mj-lt"/>
              <a:buAutoNum type="arabicPeriod"/>
            </a:pPr>
            <a:endParaRPr lang="en-US" sz="1200" dirty="0" smtClean="0"/>
          </a:p>
          <a:p>
            <a:pPr marL="228600" indent="-228600">
              <a:buFont typeface="+mj-lt"/>
              <a:buNone/>
            </a:pPr>
            <a:r>
              <a:rPr lang="en-US" sz="1200" dirty="0" smtClean="0"/>
              <a:t>To reproduce the first text box on this slide, do the following:</a:t>
            </a:r>
          </a:p>
          <a:p>
            <a:pPr marL="228600" indent="-228600">
              <a:buFont typeface="+mj-lt"/>
              <a:buAutoNum type="arabicPeriod"/>
            </a:pPr>
            <a:r>
              <a:rPr lang="en-US" sz="1200" dirty="0" smtClean="0"/>
              <a:t>On</a:t>
            </a:r>
            <a:r>
              <a:rPr lang="en-US" sz="1200" baseline="0" dirty="0" smtClean="0"/>
              <a:t> the </a:t>
            </a:r>
            <a:r>
              <a:rPr lang="en-US" sz="1200" b="1" baseline="0" dirty="0" smtClean="0"/>
              <a:t>Insert</a:t>
            </a:r>
            <a:r>
              <a:rPr lang="en-US" sz="1200" baseline="0" dirty="0" smtClean="0"/>
              <a:t> tab, in the </a:t>
            </a:r>
            <a:r>
              <a:rPr lang="en-US" sz="1200" b="1" baseline="0" dirty="0" smtClean="0"/>
              <a:t>Text</a:t>
            </a:r>
            <a:r>
              <a:rPr lang="en-US" sz="1200" baseline="0" dirty="0" smtClean="0"/>
              <a:t> group, click </a:t>
            </a:r>
            <a:r>
              <a:rPr lang="en-US" sz="1200" b="1" baseline="0" dirty="0" smtClean="0"/>
              <a:t>Text</a:t>
            </a:r>
            <a:r>
              <a:rPr lang="en-US" sz="1200" baseline="0" dirty="0" smtClean="0"/>
              <a:t> </a:t>
            </a:r>
            <a:r>
              <a:rPr lang="en-US" sz="1200" b="1" baseline="0" dirty="0" smtClean="0"/>
              <a:t>Box</a:t>
            </a:r>
            <a:r>
              <a:rPr lang="en-US" sz="1200" baseline="0" dirty="0" smtClean="0"/>
              <a:t>. On the slide, drag to draw a text box. </a:t>
            </a:r>
          </a:p>
          <a:p>
            <a:pPr marL="228600" indent="-228600">
              <a:buFont typeface="+mj-lt"/>
              <a:buAutoNum type="arabicPeriod"/>
            </a:pPr>
            <a:r>
              <a:rPr lang="en-US" sz="1200" baseline="0" dirty="0" smtClean="0"/>
              <a:t>Enter </a:t>
            </a:r>
            <a:r>
              <a:rPr lang="en-US" sz="1200" b="1" baseline="0" dirty="0" smtClean="0"/>
              <a:t>TAB ONE</a:t>
            </a:r>
            <a:r>
              <a:rPr lang="en-US" sz="1200" b="0" baseline="0" dirty="0" smtClean="0"/>
              <a:t>,</a:t>
            </a:r>
            <a:r>
              <a:rPr lang="en-US" sz="1200" b="1" baseline="0" dirty="0" smtClean="0"/>
              <a:t> </a:t>
            </a:r>
            <a:r>
              <a:rPr lang="en-US" sz="1200" baseline="0" dirty="0" smtClean="0"/>
              <a:t>and then select the text. On the </a:t>
            </a:r>
            <a:r>
              <a:rPr lang="en-US" sz="1200" b="1" baseline="0" dirty="0" smtClean="0"/>
              <a:t>Home</a:t>
            </a:r>
            <a:r>
              <a:rPr lang="en-US" sz="1200" baseline="0" dirty="0" smtClean="0"/>
              <a:t> tab, in the </a:t>
            </a:r>
            <a:r>
              <a:rPr lang="en-US" sz="1200" b="1" baseline="0" dirty="0" smtClean="0"/>
              <a:t>Font</a:t>
            </a:r>
            <a:r>
              <a:rPr lang="en-US" sz="1200" baseline="0" dirty="0" smtClean="0"/>
              <a:t> group, do the following:</a:t>
            </a:r>
          </a:p>
          <a:p>
            <a:pPr marL="685800" lvl="1" indent="-228600">
              <a:buFont typeface="Arial" pitchFamily="34" charset="0"/>
              <a:buChar char="•"/>
            </a:pPr>
            <a:r>
              <a:rPr lang="en-US" sz="1200" baseline="0" dirty="0" smtClean="0"/>
              <a:t>In the </a:t>
            </a:r>
            <a:r>
              <a:rPr lang="en-US" sz="1200" b="1" baseline="0" dirty="0" smtClean="0"/>
              <a:t>Font</a:t>
            </a:r>
            <a:r>
              <a:rPr lang="en-US" sz="1200" baseline="0" dirty="0" smtClean="0"/>
              <a:t> list, select </a:t>
            </a:r>
            <a:r>
              <a:rPr lang="en-US" sz="1200" b="1" baseline="0" dirty="0" smtClean="0"/>
              <a:t>TW Cen MT Condensed</a:t>
            </a:r>
            <a:r>
              <a:rPr lang="en-US" sz="1200" b="0" baseline="0" dirty="0" smtClean="0"/>
              <a:t>.</a:t>
            </a:r>
            <a:r>
              <a:rPr lang="en-US" sz="1200" baseline="0" dirty="0" smtClean="0"/>
              <a:t> </a:t>
            </a:r>
          </a:p>
          <a:p>
            <a:pPr marL="685800" lvl="1" indent="-228600">
              <a:buFont typeface="Arial" pitchFamily="34" charset="0"/>
              <a:buChar char="•"/>
            </a:pPr>
            <a:r>
              <a:rPr lang="en-US" sz="1200" baseline="0" dirty="0" smtClean="0"/>
              <a:t>In the </a:t>
            </a:r>
            <a:r>
              <a:rPr lang="en-US" sz="1200" b="1" baseline="0" dirty="0" smtClean="0"/>
              <a:t>Font</a:t>
            </a:r>
            <a:r>
              <a:rPr lang="en-US" sz="1200" baseline="0" dirty="0" smtClean="0"/>
              <a:t> </a:t>
            </a:r>
            <a:r>
              <a:rPr lang="en-US" sz="1200" b="1" baseline="0" dirty="0" smtClean="0"/>
              <a:t>Size</a:t>
            </a:r>
            <a:r>
              <a:rPr lang="en-US" sz="1200" baseline="0" dirty="0" smtClean="0"/>
              <a:t> box, enter </a:t>
            </a:r>
            <a:r>
              <a:rPr lang="en-US" sz="1200" b="1" baseline="0" dirty="0" smtClean="0"/>
              <a:t>22 pt</a:t>
            </a:r>
            <a:r>
              <a:rPr lang="en-US" sz="1200" baseline="0" dirty="0" smtClean="0"/>
              <a:t>. </a:t>
            </a:r>
          </a:p>
          <a:p>
            <a:pPr marL="228600" indent="-228600">
              <a:buFont typeface="+mj-lt"/>
              <a:buAutoNum type="arabicPeriod"/>
            </a:pPr>
            <a:r>
              <a:rPr lang="en-US" sz="1200" baseline="0" dirty="0" smtClean="0"/>
              <a:t>On the </a:t>
            </a:r>
            <a:r>
              <a:rPr lang="en-US" sz="1200" b="1" baseline="0" dirty="0" smtClean="0"/>
              <a:t>Home</a:t>
            </a:r>
            <a:r>
              <a:rPr lang="en-US" sz="1200" baseline="0" dirty="0" smtClean="0"/>
              <a:t> tab, in the </a:t>
            </a:r>
            <a:r>
              <a:rPr lang="en-US" sz="1200" b="1" baseline="0" dirty="0" smtClean="0"/>
              <a:t>Paragraph</a:t>
            </a:r>
            <a:r>
              <a:rPr lang="en-US" sz="1200" baseline="0" dirty="0" smtClean="0"/>
              <a:t> group, click </a:t>
            </a:r>
            <a:r>
              <a:rPr lang="en-US" sz="1200" b="1" baseline="0" dirty="0" smtClean="0"/>
              <a:t>Center</a:t>
            </a:r>
            <a:r>
              <a:rPr lang="en-US" sz="1200" baseline="0" dirty="0" smtClean="0"/>
              <a:t> to center the text in the text box.</a:t>
            </a:r>
          </a:p>
          <a:p>
            <a:pPr marL="228600" indent="-228600">
              <a:buFont typeface="+mj-lt"/>
              <a:buAutoNum type="arabicPeriod"/>
            </a:pPr>
            <a:r>
              <a:rPr lang="en-US" sz="1200" baseline="0" dirty="0" smtClean="0"/>
              <a:t>On the slide, drag the text box onto the rounded rectangle until the bottom edge of the text is 0.5” above the 0.00 horizontal drawing guide and it is centered on the </a:t>
            </a:r>
            <a:r>
              <a:rPr lang="en-US" sz="1200" b="0" baseline="0" dirty="0" smtClean="0"/>
              <a:t>3.50 left vertical drawing guide.</a:t>
            </a:r>
            <a:endParaRPr lang="en-US" sz="1200" baseline="0" dirty="0" smtClean="0"/>
          </a:p>
          <a:p>
            <a:pPr marL="228600" indent="-228600">
              <a:buFont typeface="+mj-lt"/>
              <a:buAutoNum type="arabicPeriod"/>
            </a:pPr>
            <a:endParaRPr lang="en-US" sz="1200" baseline="0" dirty="0" smtClean="0"/>
          </a:p>
          <a:p>
            <a:pPr marL="228600" indent="-228600">
              <a:buFont typeface="+mj-lt"/>
              <a:buAutoNum type="arabicPeriod"/>
            </a:pPr>
            <a:endParaRPr lang="en-US" sz="1200" baseline="0" dirty="0" smtClean="0"/>
          </a:p>
          <a:p>
            <a:pPr marL="228600" indent="-228600">
              <a:buFont typeface="+mj-lt"/>
              <a:buNone/>
            </a:pPr>
            <a:r>
              <a:rPr lang="en-US" sz="1200" baseline="0" dirty="0" smtClean="0"/>
              <a:t>To reproduce the other text boxes on this slide, do the following:</a:t>
            </a:r>
          </a:p>
          <a:p>
            <a:pPr marL="228600" indent="-228600">
              <a:buFont typeface="+mj-lt"/>
              <a:buAutoNum type="arabicPeriod"/>
            </a:pPr>
            <a:r>
              <a:rPr lang="en-US" sz="1200" baseline="0" dirty="0" smtClean="0"/>
              <a:t>On the slide, select the first text box. On the </a:t>
            </a:r>
            <a:r>
              <a:rPr lang="en-US" sz="1200" b="1" baseline="0" dirty="0" smtClean="0"/>
              <a:t>Home</a:t>
            </a:r>
            <a:r>
              <a:rPr lang="en-US" sz="1200" baseline="0" dirty="0" smtClean="0"/>
              <a:t> tab, in the </a:t>
            </a:r>
            <a:r>
              <a:rPr lang="en-US" sz="1200" b="1" baseline="0" dirty="0" smtClean="0"/>
              <a:t>Clipboard</a:t>
            </a:r>
            <a:r>
              <a:rPr lang="en-US" sz="1200" baseline="0" dirty="0" smtClean="0"/>
              <a:t> group, click the arrow under </a:t>
            </a:r>
            <a:r>
              <a:rPr lang="en-US" sz="1200" b="1" baseline="0" dirty="0" smtClean="0"/>
              <a:t>Copy</a:t>
            </a:r>
            <a:r>
              <a:rPr lang="en-US" sz="1200" b="0" baseline="0" dirty="0" smtClean="0"/>
              <a:t>,</a:t>
            </a:r>
            <a:r>
              <a:rPr lang="en-US" sz="1200" baseline="0" dirty="0" smtClean="0"/>
              <a:t> and then click </a:t>
            </a:r>
            <a:r>
              <a:rPr lang="en-US" sz="1200" b="1" baseline="0" dirty="0" smtClean="0"/>
              <a:t>Duplicate</a:t>
            </a:r>
            <a:r>
              <a:rPr lang="en-US" sz="1200" baseline="0" dirty="0" smtClean="0"/>
              <a:t>. Repeat this process three more times for a total of five text boxes.</a:t>
            </a:r>
          </a:p>
          <a:p>
            <a:pPr marL="228600" indent="-228600">
              <a:buFont typeface="+mj-lt"/>
              <a:buAutoNum type="arabicPeriod"/>
            </a:pPr>
            <a:r>
              <a:rPr lang="en-US" sz="1200" baseline="0" dirty="0" smtClean="0"/>
              <a:t>Click in one of the duplicate text boxes, delete </a:t>
            </a:r>
            <a:r>
              <a:rPr lang="en-US" sz="1200" b="1" baseline="0" dirty="0" smtClean="0"/>
              <a:t>TAB ONE</a:t>
            </a:r>
            <a:r>
              <a:rPr lang="en-US" sz="1200" baseline="0" dirty="0" smtClean="0"/>
              <a:t>, and then enter </a:t>
            </a:r>
            <a:r>
              <a:rPr lang="en-US" sz="1200" b="1" baseline="0" dirty="0" smtClean="0"/>
              <a:t>TAB TWO</a:t>
            </a:r>
            <a:r>
              <a:rPr lang="en-US" sz="1200" baseline="0" dirty="0" smtClean="0"/>
              <a:t>. </a:t>
            </a:r>
          </a:p>
          <a:p>
            <a:pPr marL="228600" indent="-228600">
              <a:buFont typeface="+mj-lt"/>
              <a:buAutoNum type="arabicPeriod"/>
            </a:pPr>
            <a:r>
              <a:rPr lang="en-US" sz="1200" baseline="0" dirty="0" smtClean="0"/>
              <a:t>Drag the second text box until the bottom edge of the text is 0.5” above the 0.00 horizontal drawing guide and it is centered on the 1.75 left vertical drawing guide.</a:t>
            </a:r>
          </a:p>
          <a:p>
            <a:pPr marL="228600" indent="-228600">
              <a:buFont typeface="+mj-lt"/>
              <a:buAutoNum type="arabicPeriod"/>
            </a:pPr>
            <a:r>
              <a:rPr lang="en-US" sz="1200" baseline="0" dirty="0" smtClean="0"/>
              <a:t>Click in another duplicate text box, delete </a:t>
            </a:r>
            <a:r>
              <a:rPr lang="en-US" sz="1200" b="1" baseline="0" dirty="0" smtClean="0"/>
              <a:t>TAB ONE</a:t>
            </a:r>
            <a:r>
              <a:rPr lang="en-US" sz="1200" baseline="0" dirty="0" smtClean="0"/>
              <a:t>, and then enter </a:t>
            </a:r>
            <a:r>
              <a:rPr lang="en-US" sz="1200" b="1" baseline="0" dirty="0" smtClean="0"/>
              <a:t>TAB THREE</a:t>
            </a:r>
            <a:r>
              <a:rPr lang="en-US" sz="1200" b="0" baseline="0" dirty="0" smtClean="0"/>
              <a:t>.</a:t>
            </a:r>
            <a:endParaRPr lang="en-US" sz="1200" baseline="0" dirty="0" smtClean="0"/>
          </a:p>
          <a:p>
            <a:pPr marL="228600" indent="-228600">
              <a:buFont typeface="+mj-lt"/>
              <a:buAutoNum type="arabicPeriod"/>
            </a:pPr>
            <a:r>
              <a:rPr lang="en-US" sz="1200" baseline="0" dirty="0" smtClean="0"/>
              <a:t>Drag the third text box until the bottom edge of the text is 0.5” above the 0.00 horizontal drawing guide and it is centered on the 0.00 vertical drawing guide. </a:t>
            </a:r>
          </a:p>
          <a:p>
            <a:pPr marL="228600" indent="-228600">
              <a:buFont typeface="+mj-lt"/>
              <a:buAutoNum type="arabicPeriod"/>
            </a:pPr>
            <a:r>
              <a:rPr lang="en-US" sz="1200" baseline="0" dirty="0" smtClean="0"/>
              <a:t>Click in another duplicate text box, delete </a:t>
            </a:r>
            <a:r>
              <a:rPr lang="en-US" sz="1200" b="1" baseline="0" dirty="0" smtClean="0"/>
              <a:t>TAB ONE</a:t>
            </a:r>
            <a:r>
              <a:rPr lang="en-US" sz="1200" baseline="0" dirty="0" smtClean="0"/>
              <a:t>, and then enter </a:t>
            </a:r>
            <a:r>
              <a:rPr lang="en-US" sz="1200" b="1" baseline="0" dirty="0" smtClean="0"/>
              <a:t>TAB FOUR</a:t>
            </a:r>
            <a:r>
              <a:rPr lang="en-US" sz="1200" b="0" baseline="0" dirty="0" smtClean="0"/>
              <a:t>.</a:t>
            </a:r>
            <a:endParaRPr lang="en-US" sz="1200" baseline="0" dirty="0" smtClean="0"/>
          </a:p>
          <a:p>
            <a:pPr marL="228600" indent="-228600">
              <a:buFont typeface="+mj-lt"/>
              <a:buAutoNum type="arabicPeriod"/>
            </a:pPr>
            <a:r>
              <a:rPr lang="en-US" sz="1200" baseline="0" dirty="0" smtClean="0"/>
              <a:t>Drag the fourth text box until the bottom edge of the text is 0.5” above the 0.00 horizontal drawing guide and it is centered on the 1.75 right vertical drawing guide.</a:t>
            </a:r>
          </a:p>
          <a:p>
            <a:pPr marL="228600" indent="-228600">
              <a:buFont typeface="+mj-lt"/>
              <a:buAutoNum type="arabicPeriod"/>
            </a:pPr>
            <a:r>
              <a:rPr lang="en-US" sz="1200" baseline="0" dirty="0" smtClean="0"/>
              <a:t>Click in the last duplicate text box, delete </a:t>
            </a:r>
            <a:r>
              <a:rPr lang="en-US" sz="1200" b="1" baseline="0" dirty="0" smtClean="0"/>
              <a:t>TAB ONE</a:t>
            </a:r>
            <a:r>
              <a:rPr lang="en-US" sz="1200" baseline="0" dirty="0" smtClean="0"/>
              <a:t>, and then enter </a:t>
            </a:r>
            <a:r>
              <a:rPr lang="en-US" sz="1200" b="1" baseline="0" dirty="0" smtClean="0"/>
              <a:t>TAB FIVE</a:t>
            </a:r>
            <a:r>
              <a:rPr lang="en-US" sz="1200" b="0" baseline="0" dirty="0" smtClean="0"/>
              <a:t>.</a:t>
            </a:r>
            <a:endParaRPr lang="en-US" sz="1200" baseline="0" dirty="0" smtClean="0"/>
          </a:p>
          <a:p>
            <a:pPr marL="228600" indent="-228600">
              <a:buFont typeface="+mj-lt"/>
              <a:buAutoNum type="arabicPeriod"/>
            </a:pPr>
            <a:r>
              <a:rPr lang="en-US" sz="1200" baseline="0" dirty="0" smtClean="0"/>
              <a:t>Drag the fifth text box until the bottom edge of the text is 0.5” above the 0.00 horizontal drawing guide and it is centered on the 3.50 right vertical drawing guide.</a:t>
            </a:r>
          </a:p>
          <a:p>
            <a:pPr marL="228600" indent="-228600">
              <a:buFont typeface="+mj-lt"/>
              <a:buAutoNum type="arabicPeriod"/>
            </a:pPr>
            <a:r>
              <a:rPr lang="en-US" sz="1200" baseline="0" dirty="0" smtClean="0"/>
              <a:t>Select the text in the first text box. On the </a:t>
            </a:r>
            <a:r>
              <a:rPr lang="en-US" sz="1200" b="1" baseline="0" dirty="0" smtClean="0"/>
              <a:t>Home</a:t>
            </a:r>
            <a:r>
              <a:rPr lang="en-US" sz="1200" baseline="0" dirty="0" smtClean="0"/>
              <a:t> tab, in the </a:t>
            </a:r>
            <a:r>
              <a:rPr lang="en-US" sz="1200" b="1" baseline="0" dirty="0" smtClean="0"/>
              <a:t>Font</a:t>
            </a:r>
            <a:r>
              <a:rPr lang="en-US" sz="1200" baseline="0" dirty="0" smtClean="0"/>
              <a:t> group, click the arrow next to </a:t>
            </a:r>
            <a:r>
              <a:rPr lang="en-US" sz="1200" b="1" baseline="0" dirty="0" smtClean="0"/>
              <a:t>Font Color</a:t>
            </a:r>
            <a:r>
              <a:rPr lang="en-US" sz="1200" baseline="0" dirty="0" smtClean="0"/>
              <a:t>, and then under </a:t>
            </a:r>
            <a:r>
              <a:rPr lang="en-US" sz="1200" b="1" baseline="0" dirty="0" smtClean="0"/>
              <a:t>Theme</a:t>
            </a:r>
            <a:r>
              <a:rPr lang="en-US" sz="1200" baseline="0" dirty="0" smtClean="0"/>
              <a:t> </a:t>
            </a:r>
            <a:r>
              <a:rPr lang="en-US" sz="1200" b="1" baseline="0" dirty="0" smtClean="0"/>
              <a:t>Colors</a:t>
            </a:r>
            <a:r>
              <a:rPr lang="en-US" sz="1200" baseline="0" dirty="0" smtClean="0"/>
              <a:t> click </a:t>
            </a:r>
            <a:r>
              <a:rPr lang="en-US" sz="1200" b="1" baseline="0" dirty="0" smtClean="0"/>
              <a:t>White, Background 1 </a:t>
            </a:r>
            <a:r>
              <a:rPr lang="en-US" sz="1200" b="0" baseline="0" dirty="0" smtClean="0"/>
              <a:t>(first row, first option from the left). Repeat this process for each of the other text boxes. </a:t>
            </a:r>
            <a:endParaRPr lang="en-US" sz="1200" baseline="0" dirty="0" smtClean="0"/>
          </a:p>
          <a:p>
            <a:endParaRPr lang="en-US" sz="1200" baseline="0" dirty="0" smtClean="0"/>
          </a:p>
          <a:p>
            <a:endParaRPr lang="en-US" sz="1200" baseline="0" dirty="0" smtClean="0"/>
          </a:p>
          <a:p>
            <a:r>
              <a:rPr lang="en-US" sz="1200" baseline="0" dirty="0" smtClean="0"/>
              <a:t>To reproduce the animation effects on this slide, do the following:</a:t>
            </a:r>
          </a:p>
          <a:p>
            <a:pPr marL="228600" indent="-228600">
              <a:buFont typeface="+mj-lt"/>
              <a:buAutoNum type="arabicPeriod"/>
            </a:pPr>
            <a:r>
              <a:rPr lang="en-US" sz="1200" baseline="0" dirty="0" smtClean="0"/>
              <a:t>On the </a:t>
            </a:r>
            <a:r>
              <a:rPr lang="en-US" sz="1200" b="1" baseline="0" dirty="0" smtClean="0"/>
              <a:t>Animations</a:t>
            </a:r>
            <a:r>
              <a:rPr lang="en-US" sz="1200" baseline="0" dirty="0" smtClean="0"/>
              <a:t> tab, in the </a:t>
            </a:r>
            <a:r>
              <a:rPr lang="en-US" sz="1200" b="1" baseline="0" dirty="0" smtClean="0"/>
              <a:t>Advanced Animations</a:t>
            </a:r>
            <a:r>
              <a:rPr lang="en-US" sz="1200" baseline="0" dirty="0" smtClean="0"/>
              <a:t> group, click </a:t>
            </a:r>
            <a:r>
              <a:rPr lang="en-US" sz="1200" b="1" baseline="0" dirty="0" smtClean="0"/>
              <a:t>Animation Pane</a:t>
            </a:r>
            <a:r>
              <a:rPr lang="en-US" sz="1200" baseline="0" dirty="0" smtClean="0"/>
              <a:t>. </a:t>
            </a:r>
          </a:p>
          <a:p>
            <a:pPr marL="228600" indent="-228600">
              <a:buFont typeface="+mj-lt"/>
              <a:buAutoNum type="arabicPeriod"/>
            </a:pPr>
            <a:r>
              <a:rPr lang="en-US" sz="1200" baseline="0" dirty="0" smtClean="0"/>
              <a:t>On the </a:t>
            </a:r>
            <a:r>
              <a:rPr lang="en-US" sz="1200" b="1" baseline="0" dirty="0" smtClean="0"/>
              <a:t>Home</a:t>
            </a:r>
            <a:r>
              <a:rPr lang="en-US" sz="1200" baseline="0" dirty="0" smtClean="0"/>
              <a:t> tab, in the </a:t>
            </a:r>
            <a:r>
              <a:rPr lang="en-US" sz="1200" b="1" baseline="0" dirty="0" smtClean="0"/>
              <a:t>Editing</a:t>
            </a:r>
            <a:r>
              <a:rPr lang="en-US" sz="1200" baseline="0" dirty="0" smtClean="0"/>
              <a:t> group, click </a:t>
            </a:r>
            <a:r>
              <a:rPr lang="en-US" sz="1200" b="1" baseline="0" dirty="0" smtClean="0"/>
              <a:t>Select</a:t>
            </a:r>
            <a:r>
              <a:rPr lang="en-US" sz="1200" baseline="0" dirty="0" smtClean="0"/>
              <a:t>, and then click </a:t>
            </a:r>
            <a:r>
              <a:rPr lang="en-US" sz="1200" b="1" baseline="0" dirty="0" smtClean="0"/>
              <a:t>Selection Pane</a:t>
            </a:r>
            <a:r>
              <a:rPr lang="en-US" sz="1200" baseline="0" dirty="0" smtClean="0"/>
              <a:t>.</a:t>
            </a:r>
          </a:p>
          <a:p>
            <a:pPr marL="228600" indent="-228600">
              <a:buFont typeface="+mj-lt"/>
              <a:buAutoNum type="arabicPeriod"/>
            </a:pPr>
            <a:r>
              <a:rPr lang="en-US" sz="1200" i="0" baseline="0" dirty="0" smtClean="0"/>
              <a:t>In the </a:t>
            </a:r>
            <a:r>
              <a:rPr lang="en-US" sz="1200" b="1" i="0" baseline="0" dirty="0" smtClean="0"/>
              <a:t>Selection and Visibility </a:t>
            </a:r>
            <a:r>
              <a:rPr lang="en-US" sz="1200" b="0" i="0" baseline="0" dirty="0" smtClean="0"/>
              <a:t>task </a:t>
            </a:r>
            <a:r>
              <a:rPr lang="en-US" sz="1200" i="0" baseline="0" dirty="0" smtClean="0"/>
              <a:t>pane, s</a:t>
            </a:r>
            <a:r>
              <a:rPr lang="en-US" sz="1200" baseline="0" dirty="0" smtClean="0"/>
              <a:t>elect the rounded rectangle (“Round Same Side Corner Rectangle” object). In the </a:t>
            </a:r>
            <a:r>
              <a:rPr lang="en-US" sz="1200" b="1" baseline="0" dirty="0" smtClean="0"/>
              <a:t>Animation</a:t>
            </a:r>
            <a:r>
              <a:rPr lang="en-US" sz="1200" b="0" baseline="0" dirty="0" smtClean="0"/>
              <a:t> group</a:t>
            </a:r>
            <a:r>
              <a:rPr lang="en-US" sz="1200" baseline="0" dirty="0" smtClean="0"/>
              <a:t>, click the </a:t>
            </a:r>
            <a:r>
              <a:rPr lang="en-US" sz="1200" b="1" baseline="0" dirty="0" smtClean="0"/>
              <a:t>More</a:t>
            </a:r>
            <a:r>
              <a:rPr lang="en-US" sz="1200" baseline="0" dirty="0" smtClean="0"/>
              <a:t> arrow to expand the effects gallery, then under </a:t>
            </a:r>
            <a:r>
              <a:rPr lang="en-US" sz="1200" b="1" baseline="0" dirty="0" smtClean="0"/>
              <a:t>Motion</a:t>
            </a:r>
            <a:r>
              <a:rPr lang="en-US" sz="1200" baseline="0" dirty="0" smtClean="0"/>
              <a:t> </a:t>
            </a:r>
            <a:r>
              <a:rPr lang="en-US" sz="1200" b="1" baseline="0" dirty="0" smtClean="0"/>
              <a:t>Paths</a:t>
            </a:r>
            <a:r>
              <a:rPr lang="en-US" sz="1200" b="0" baseline="0" dirty="0" smtClean="0"/>
              <a:t>,</a:t>
            </a:r>
            <a:r>
              <a:rPr lang="en-US" sz="1200" baseline="0" dirty="0" smtClean="0"/>
              <a:t> click </a:t>
            </a:r>
            <a:r>
              <a:rPr lang="en-US" sz="1200" b="1" baseline="0" dirty="0" smtClean="0"/>
              <a:t>Lines</a:t>
            </a:r>
            <a:r>
              <a:rPr lang="en-US" sz="1200" baseline="0" dirty="0" smtClean="0"/>
              <a:t>. </a:t>
            </a:r>
          </a:p>
          <a:p>
            <a:pPr marL="228600" indent="-228600">
              <a:buFont typeface="+mj-lt"/>
              <a:buAutoNum type="arabicPeriod"/>
            </a:pPr>
            <a:r>
              <a:rPr lang="en-US" sz="1200" baseline="0" dirty="0" smtClean="0"/>
              <a:t>In the </a:t>
            </a:r>
            <a:r>
              <a:rPr lang="en-US" sz="1200" b="1" baseline="0" dirty="0" smtClean="0"/>
              <a:t>Animation</a:t>
            </a:r>
            <a:r>
              <a:rPr lang="en-US" sz="1200" baseline="0" dirty="0" smtClean="0"/>
              <a:t> group, click </a:t>
            </a:r>
            <a:r>
              <a:rPr lang="en-US" sz="1200" b="1" baseline="0" dirty="0" smtClean="0"/>
              <a:t>Effect Options </a:t>
            </a:r>
            <a:r>
              <a:rPr lang="en-US" sz="1200" baseline="0" dirty="0" smtClean="0"/>
              <a:t>and under </a:t>
            </a:r>
            <a:r>
              <a:rPr lang="en-US" sz="1200" b="1" baseline="0" dirty="0" smtClean="0"/>
              <a:t>Direction</a:t>
            </a:r>
            <a:r>
              <a:rPr lang="en-US" sz="1200" baseline="0" dirty="0" smtClean="0"/>
              <a:t>, click </a:t>
            </a:r>
            <a:r>
              <a:rPr lang="en-US" sz="1200" b="1" baseline="0" dirty="0" smtClean="0"/>
              <a:t>Right</a:t>
            </a:r>
            <a:r>
              <a:rPr lang="en-US" sz="1200" baseline="0" dirty="0" smtClean="0"/>
              <a:t>.</a:t>
            </a:r>
          </a:p>
          <a:p>
            <a:pPr marL="228600" indent="-228600">
              <a:buFont typeface="+mj-lt"/>
              <a:buAutoNum type="arabicPeriod"/>
            </a:pPr>
            <a:r>
              <a:rPr lang="en-US" sz="1200" baseline="0" dirty="0" smtClean="0"/>
              <a:t>On the slide, point to the endpoint (red arrow) of the selected motion path until the cursor becomes a two-headed arrow. Press and hold SHIFT, and then drag the endpoint to the 1.75 left vertical drawing guide. </a:t>
            </a:r>
          </a:p>
          <a:p>
            <a:pPr marL="228600" indent="-228600">
              <a:buFont typeface="+mj-lt"/>
              <a:buAutoNum type="arabicPeriod"/>
            </a:pPr>
            <a:r>
              <a:rPr lang="en-US" sz="1200" i="0" baseline="0" dirty="0" smtClean="0"/>
              <a:t>In the </a:t>
            </a:r>
            <a:r>
              <a:rPr lang="en-US" sz="1200" b="1" i="0" baseline="0" dirty="0" smtClean="0"/>
              <a:t>Selection and Visibility </a:t>
            </a:r>
            <a:r>
              <a:rPr lang="en-US" sz="1200" b="0" i="0" baseline="0" dirty="0" smtClean="0"/>
              <a:t>task</a:t>
            </a:r>
            <a:r>
              <a:rPr lang="en-US" sz="1200" b="1" i="0" baseline="0" dirty="0" smtClean="0"/>
              <a:t> </a:t>
            </a:r>
            <a:r>
              <a:rPr lang="en-US" sz="1200" i="0" baseline="0" dirty="0" smtClean="0"/>
              <a:t>pane, s</a:t>
            </a:r>
            <a:r>
              <a:rPr lang="en-US" sz="1200" baseline="0" dirty="0" smtClean="0"/>
              <a:t>elect the rounded rectangle again. In the </a:t>
            </a:r>
            <a:r>
              <a:rPr lang="en-US" sz="1200" b="1" baseline="0" dirty="0" smtClean="0"/>
              <a:t>Advanced Animation</a:t>
            </a:r>
            <a:r>
              <a:rPr lang="en-US" sz="1200" baseline="0" dirty="0" smtClean="0"/>
              <a:t> group, click </a:t>
            </a:r>
            <a:r>
              <a:rPr lang="en-US" sz="1200" b="1" baseline="0" dirty="0" smtClean="0"/>
              <a:t>Add Animation</a:t>
            </a:r>
            <a:r>
              <a:rPr lang="en-US" sz="1200" baseline="0" dirty="0" smtClean="0"/>
              <a:t>, and under </a:t>
            </a:r>
            <a:r>
              <a:rPr lang="en-US" sz="1200" b="1" baseline="0" dirty="0" smtClean="0"/>
              <a:t>Motion</a:t>
            </a:r>
            <a:r>
              <a:rPr lang="en-US" sz="1200" baseline="0" dirty="0" smtClean="0"/>
              <a:t> </a:t>
            </a:r>
            <a:r>
              <a:rPr lang="en-US" sz="1200" b="1" baseline="0" dirty="0" smtClean="0"/>
              <a:t>Paths</a:t>
            </a:r>
            <a:r>
              <a:rPr lang="en-US" sz="1200" b="0" baseline="0" dirty="0" smtClean="0"/>
              <a:t>,</a:t>
            </a:r>
            <a:r>
              <a:rPr lang="en-US" sz="1200" baseline="0" dirty="0" smtClean="0"/>
              <a:t> click </a:t>
            </a:r>
            <a:r>
              <a:rPr lang="en-US" sz="1200" b="1" baseline="0" dirty="0" smtClean="0"/>
              <a:t>Lines</a:t>
            </a:r>
            <a:r>
              <a:rPr lang="en-US" sz="120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In the </a:t>
            </a:r>
            <a:r>
              <a:rPr lang="en-US" sz="1200" b="1" baseline="0" dirty="0" smtClean="0"/>
              <a:t>Animation</a:t>
            </a:r>
            <a:r>
              <a:rPr lang="en-US" sz="1200" baseline="0" dirty="0" smtClean="0"/>
              <a:t> group, click </a:t>
            </a:r>
            <a:r>
              <a:rPr lang="en-US" sz="1200" b="1" baseline="0" dirty="0" smtClean="0"/>
              <a:t>Effect Options </a:t>
            </a:r>
            <a:r>
              <a:rPr lang="en-US" sz="1200" baseline="0" dirty="0" smtClean="0"/>
              <a:t>and under </a:t>
            </a:r>
            <a:r>
              <a:rPr lang="en-US" sz="1200" b="1" baseline="0" dirty="0" smtClean="0"/>
              <a:t>Direction</a:t>
            </a:r>
            <a:r>
              <a:rPr lang="en-US" sz="1200" baseline="0" dirty="0" smtClean="0"/>
              <a:t>, click </a:t>
            </a:r>
            <a:r>
              <a:rPr lang="en-US" sz="1200" b="1" baseline="0" dirty="0" smtClean="0"/>
              <a:t>Right</a:t>
            </a:r>
            <a:r>
              <a:rPr lang="en-US" sz="1200" baseline="0" dirty="0" smtClean="0"/>
              <a:t>.</a:t>
            </a:r>
          </a:p>
          <a:p>
            <a:pPr marL="228600" indent="-228600">
              <a:buFont typeface="+mj-lt"/>
              <a:buAutoNum type="arabicPeriod"/>
            </a:pPr>
            <a:r>
              <a:rPr lang="en-US" sz="1200" baseline="0" dirty="0" smtClean="0"/>
              <a:t>In the </a:t>
            </a:r>
            <a:r>
              <a:rPr lang="en-US" sz="1200" b="1" baseline="0" dirty="0" smtClean="0"/>
              <a:t>Animation Pane</a:t>
            </a:r>
            <a:r>
              <a:rPr lang="en-US" sz="1200" baseline="0" dirty="0" smtClean="0"/>
              <a:t>, select the second animation effect (right motion path for the rounded rectangle).</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On the slide, point to the endpoint (red arrow) of the selected motion path until the cursor becomes a two-headed arrow. Press and hold SHIFT, and then drag the endpoint to the 0.00 vertical drawing guide.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On the slide, point to the starting point (green arrow) of the selected motion path until the cursor becomes a two-headed arrow. Press and hold SHIFT, and then drag the starting point to the 1.75 left vertical drawing guide.  </a:t>
            </a:r>
          </a:p>
          <a:p>
            <a:pPr marL="228600" indent="-228600">
              <a:buFont typeface="+mj-lt"/>
              <a:buAutoNum type="arabicPeriod"/>
            </a:pPr>
            <a:r>
              <a:rPr lang="en-US" sz="1200" i="0" baseline="0" dirty="0" smtClean="0"/>
              <a:t>In the </a:t>
            </a:r>
            <a:r>
              <a:rPr lang="en-US" sz="1200" b="1" i="0" baseline="0" dirty="0" smtClean="0"/>
              <a:t>Selection and Visibility </a:t>
            </a:r>
            <a:r>
              <a:rPr lang="en-US" sz="1200" b="0" i="0" baseline="0" dirty="0" smtClean="0"/>
              <a:t>task</a:t>
            </a:r>
            <a:r>
              <a:rPr lang="en-US" sz="1200" b="1" i="0" baseline="0" dirty="0" smtClean="0"/>
              <a:t> </a:t>
            </a:r>
            <a:r>
              <a:rPr lang="en-US" sz="1200" i="0" baseline="0" dirty="0" smtClean="0"/>
              <a:t>pane, s</a:t>
            </a:r>
            <a:r>
              <a:rPr lang="en-US" sz="1200" baseline="0" dirty="0" smtClean="0"/>
              <a:t>elect the rounded rectangle again. In the </a:t>
            </a:r>
            <a:r>
              <a:rPr lang="en-US" sz="1200" b="1" baseline="0" dirty="0" smtClean="0"/>
              <a:t>Advanced Animation</a:t>
            </a:r>
            <a:r>
              <a:rPr lang="en-US" sz="1200" baseline="0" dirty="0" smtClean="0"/>
              <a:t> group, click </a:t>
            </a:r>
            <a:r>
              <a:rPr lang="en-US" sz="1200" b="1" baseline="0" dirty="0" smtClean="0"/>
              <a:t>Add Animation</a:t>
            </a:r>
            <a:r>
              <a:rPr lang="en-US" sz="1200" baseline="0" dirty="0" smtClean="0"/>
              <a:t>, and under </a:t>
            </a:r>
            <a:r>
              <a:rPr lang="en-US" sz="1200" b="1" baseline="0" dirty="0" smtClean="0"/>
              <a:t>Motion</a:t>
            </a:r>
            <a:r>
              <a:rPr lang="en-US" sz="1200" baseline="0" dirty="0" smtClean="0"/>
              <a:t> </a:t>
            </a:r>
            <a:r>
              <a:rPr lang="en-US" sz="1200" b="1" baseline="0" dirty="0" smtClean="0"/>
              <a:t>Paths</a:t>
            </a:r>
            <a:r>
              <a:rPr lang="en-US" sz="1200" b="0" baseline="0" dirty="0" smtClean="0"/>
              <a:t>,</a:t>
            </a:r>
            <a:r>
              <a:rPr lang="en-US" sz="1200" baseline="0" dirty="0" smtClean="0"/>
              <a:t> click </a:t>
            </a:r>
            <a:r>
              <a:rPr lang="en-US" sz="1200" b="1" baseline="0" dirty="0" smtClean="0"/>
              <a:t>Lines</a:t>
            </a:r>
            <a:r>
              <a:rPr lang="en-US" sz="120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In the </a:t>
            </a:r>
            <a:r>
              <a:rPr lang="en-US" sz="1200" b="1" baseline="0" dirty="0" smtClean="0"/>
              <a:t>Animation</a:t>
            </a:r>
            <a:r>
              <a:rPr lang="en-US" sz="1200" baseline="0" dirty="0" smtClean="0"/>
              <a:t> group, click </a:t>
            </a:r>
            <a:r>
              <a:rPr lang="en-US" sz="1200" b="1" baseline="0" dirty="0" smtClean="0"/>
              <a:t>Effect Options </a:t>
            </a:r>
            <a:r>
              <a:rPr lang="en-US" sz="1200" baseline="0" dirty="0" smtClean="0"/>
              <a:t>and under </a:t>
            </a:r>
            <a:r>
              <a:rPr lang="en-US" sz="1200" b="1" baseline="0" dirty="0" smtClean="0"/>
              <a:t>Direction</a:t>
            </a:r>
            <a:r>
              <a:rPr lang="en-US" sz="1200" baseline="0" dirty="0" smtClean="0"/>
              <a:t>, click </a:t>
            </a:r>
            <a:r>
              <a:rPr lang="en-US" sz="1200" b="1" baseline="0" dirty="0" smtClean="0"/>
              <a:t>Right</a:t>
            </a:r>
            <a:r>
              <a:rPr lang="en-US" sz="1200" baseline="0" dirty="0" smtClean="0"/>
              <a:t>.</a:t>
            </a:r>
          </a:p>
          <a:p>
            <a:pPr marL="228600" indent="-228600">
              <a:buFont typeface="+mj-lt"/>
              <a:buAutoNum type="arabicPeriod"/>
            </a:pPr>
            <a:r>
              <a:rPr lang="en-US" sz="1200" baseline="0" dirty="0" smtClean="0"/>
              <a:t>In the </a:t>
            </a:r>
            <a:r>
              <a:rPr lang="en-US" sz="1200" b="1" baseline="0" dirty="0" smtClean="0"/>
              <a:t>Custom</a:t>
            </a:r>
            <a:r>
              <a:rPr lang="en-US" sz="1200" baseline="0" dirty="0" smtClean="0"/>
              <a:t> </a:t>
            </a:r>
            <a:r>
              <a:rPr lang="en-US" sz="1200" b="1" baseline="0" dirty="0" smtClean="0"/>
              <a:t>Animation</a:t>
            </a:r>
            <a:r>
              <a:rPr lang="en-US" sz="1200" baseline="0" dirty="0" smtClean="0"/>
              <a:t> task pane, select the third animation effect (right motion path for the rounded rectangle).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On the slide, point to the endpoint (red arrow) of the selected motion path until the cursor becomes a two-headed arrow. Press and hold SHIFT, and then drag the endpoint to the 1.75 right vertical drawing guide.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On the slide, point to the starting point (green arrow) of the selected motion path until the cursor becomes a two-headed arrow. Press and hold SHIFT, and then drag the starting point to the 0.00 vertical drawing guide. </a:t>
            </a:r>
          </a:p>
          <a:p>
            <a:pPr marL="228600" indent="-228600">
              <a:buFont typeface="+mj-lt"/>
              <a:buAutoNum type="arabicPeriod"/>
            </a:pPr>
            <a:r>
              <a:rPr lang="en-US" sz="1200" i="0" baseline="0" dirty="0" smtClean="0"/>
              <a:t>In the </a:t>
            </a:r>
            <a:r>
              <a:rPr lang="en-US" sz="1200" b="1" i="0" baseline="0" dirty="0" smtClean="0"/>
              <a:t>Selection and Visibility </a:t>
            </a:r>
            <a:r>
              <a:rPr lang="en-US" sz="1200" b="0" i="0" baseline="0" dirty="0" smtClean="0"/>
              <a:t>task</a:t>
            </a:r>
            <a:r>
              <a:rPr lang="en-US" sz="1200" b="1" i="0" baseline="0" dirty="0" smtClean="0"/>
              <a:t> </a:t>
            </a:r>
            <a:r>
              <a:rPr lang="en-US" sz="1200" i="0" baseline="0" dirty="0" smtClean="0"/>
              <a:t>pane, s</a:t>
            </a:r>
            <a:r>
              <a:rPr lang="en-US" sz="1200" baseline="0" dirty="0" smtClean="0"/>
              <a:t>elect the rounded rectangle again. In the </a:t>
            </a:r>
            <a:r>
              <a:rPr lang="en-US" sz="1200" b="1" baseline="0" dirty="0" smtClean="0"/>
              <a:t>Advanced Animation</a:t>
            </a:r>
            <a:r>
              <a:rPr lang="en-US" sz="1200" baseline="0" dirty="0" smtClean="0"/>
              <a:t> group, click </a:t>
            </a:r>
            <a:r>
              <a:rPr lang="en-US" sz="1200" b="1" baseline="0" dirty="0" smtClean="0"/>
              <a:t>Add Animation</a:t>
            </a:r>
            <a:r>
              <a:rPr lang="en-US" sz="1200" baseline="0" dirty="0" smtClean="0"/>
              <a:t>, and under </a:t>
            </a:r>
            <a:r>
              <a:rPr lang="en-US" sz="1200" b="1" baseline="0" dirty="0" smtClean="0"/>
              <a:t>Motion</a:t>
            </a:r>
            <a:r>
              <a:rPr lang="en-US" sz="1200" baseline="0" dirty="0" smtClean="0"/>
              <a:t> </a:t>
            </a:r>
            <a:r>
              <a:rPr lang="en-US" sz="1200" b="1" baseline="0" dirty="0" smtClean="0"/>
              <a:t>Paths</a:t>
            </a:r>
            <a:r>
              <a:rPr lang="en-US" sz="1200" b="0" baseline="0" dirty="0" smtClean="0"/>
              <a:t>,</a:t>
            </a:r>
            <a:r>
              <a:rPr lang="en-US" sz="1200" baseline="0" dirty="0" smtClean="0"/>
              <a:t> click </a:t>
            </a:r>
            <a:r>
              <a:rPr lang="en-US" sz="1200" b="1" baseline="0" dirty="0" smtClean="0"/>
              <a:t>Lines</a:t>
            </a:r>
            <a:r>
              <a:rPr lang="en-US" sz="120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In the </a:t>
            </a:r>
            <a:r>
              <a:rPr lang="en-US" sz="1200" b="1" baseline="0" dirty="0" smtClean="0"/>
              <a:t>Animation</a:t>
            </a:r>
            <a:r>
              <a:rPr lang="en-US" sz="1200" baseline="0" dirty="0" smtClean="0"/>
              <a:t> group, click </a:t>
            </a:r>
            <a:r>
              <a:rPr lang="en-US" sz="1200" b="1" baseline="0" dirty="0" smtClean="0"/>
              <a:t>Effect Options </a:t>
            </a:r>
            <a:r>
              <a:rPr lang="en-US" sz="1200" baseline="0" dirty="0" smtClean="0"/>
              <a:t>and under </a:t>
            </a:r>
            <a:r>
              <a:rPr lang="en-US" sz="1200" b="1" baseline="0" dirty="0" smtClean="0"/>
              <a:t>Direction</a:t>
            </a:r>
            <a:r>
              <a:rPr lang="en-US" sz="1200" baseline="0" dirty="0" smtClean="0"/>
              <a:t>, click </a:t>
            </a:r>
            <a:r>
              <a:rPr lang="en-US" sz="1200" b="1" baseline="0" dirty="0" smtClean="0"/>
              <a:t>Right</a:t>
            </a:r>
            <a:r>
              <a:rPr lang="en-US" sz="1200" baseline="0" dirty="0" smtClean="0"/>
              <a:t>.</a:t>
            </a:r>
          </a:p>
          <a:p>
            <a:pPr marL="228600" indent="-228600">
              <a:buFont typeface="+mj-lt"/>
              <a:buAutoNum type="arabicPeriod"/>
            </a:pPr>
            <a:r>
              <a:rPr lang="en-US" sz="1200" baseline="0" dirty="0" smtClean="0"/>
              <a:t>In the </a:t>
            </a:r>
            <a:r>
              <a:rPr lang="en-US" sz="1200" b="1" baseline="0" dirty="0" smtClean="0"/>
              <a:t>Custom</a:t>
            </a:r>
            <a:r>
              <a:rPr lang="en-US" sz="1200" baseline="0" dirty="0" smtClean="0"/>
              <a:t> </a:t>
            </a:r>
            <a:r>
              <a:rPr lang="en-US" sz="1200" b="1" baseline="0" dirty="0" smtClean="0"/>
              <a:t>Animation</a:t>
            </a:r>
            <a:r>
              <a:rPr lang="en-US" sz="1200" baseline="0" dirty="0" smtClean="0"/>
              <a:t> task pane, select the fourth animation effect (right motion path for the rounded rectangle).</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On the slide, point to the endpoint (red arrow) of the selected motion path until the cursor becomes a two-headed arrow. Press and hold SHIFT, and then drag the endpoint to the 3.50 right vertical drawing guide.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On the slide, point to the starting point (green arrow) of the selected motion path until the cursor becomes a two-headed arrow. Press and hold SHIFT, and then drag the starting point to the 1.75 right vertical drawing guide.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t>In the </a:t>
            </a:r>
            <a:r>
              <a:rPr lang="en-US" sz="1200" b="1" i="0" baseline="0" dirty="0" smtClean="0"/>
              <a:t>Animation Pane</a:t>
            </a:r>
            <a:r>
              <a:rPr lang="en-US" sz="1200" i="0" baseline="0" dirty="0" smtClean="0"/>
              <a:t>, press and hold down CTRL and select all four animation effects. On the </a:t>
            </a:r>
            <a:r>
              <a:rPr lang="en-US" sz="1200" b="1" i="0" baseline="0" dirty="0" smtClean="0"/>
              <a:t>Animations</a:t>
            </a:r>
            <a:r>
              <a:rPr lang="en-US" sz="1200" i="0" baseline="0" dirty="0" smtClean="0"/>
              <a:t> tab, in the </a:t>
            </a:r>
            <a:r>
              <a:rPr lang="en-US" sz="1200" b="1" i="0" baseline="0" dirty="0" smtClean="0"/>
              <a:t>Timing</a:t>
            </a:r>
            <a:r>
              <a:rPr lang="en-US" sz="1200" i="0" baseline="0" dirty="0" smtClean="0"/>
              <a:t> group,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smtClean="0"/>
              <a:t>In the </a:t>
            </a:r>
            <a:r>
              <a:rPr lang="en-US" sz="1200" b="1" i="0" baseline="0" dirty="0" smtClean="0"/>
              <a:t>Start</a:t>
            </a:r>
            <a:r>
              <a:rPr lang="en-US" sz="1200" i="0" baseline="0" dirty="0" smtClean="0"/>
              <a:t> list, select </a:t>
            </a:r>
            <a:r>
              <a:rPr lang="en-US" sz="1200" b="1" i="0" baseline="0" dirty="0" smtClean="0"/>
              <a:t>On Click</a:t>
            </a:r>
            <a:r>
              <a:rPr lang="en-US" sz="1200" i="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smtClean="0"/>
              <a:t>In the </a:t>
            </a:r>
            <a:r>
              <a:rPr lang="en-US" sz="1200" b="1" i="0" baseline="0" dirty="0" smtClean="0"/>
              <a:t>Duration</a:t>
            </a:r>
            <a:r>
              <a:rPr lang="en-US" sz="1200" i="0" baseline="0" dirty="0" smtClean="0"/>
              <a:t> list, enter </a:t>
            </a:r>
            <a:r>
              <a:rPr lang="en-US" sz="1200" b="1" i="0" baseline="0" dirty="0" smtClean="0"/>
              <a:t>01.00</a:t>
            </a:r>
            <a:r>
              <a:rPr lang="en-US" sz="1200" i="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t>On the </a:t>
            </a:r>
            <a:r>
              <a:rPr lang="en-US" sz="1200" b="1" i="0" baseline="0" dirty="0" smtClean="0"/>
              <a:t>View</a:t>
            </a:r>
            <a:r>
              <a:rPr lang="en-US" sz="1200" i="0" baseline="0" dirty="0" smtClean="0"/>
              <a:t> tab, in the </a:t>
            </a:r>
            <a:r>
              <a:rPr lang="en-US" sz="1200" b="1" i="0" baseline="0" dirty="0" smtClean="0"/>
              <a:t>Show</a:t>
            </a:r>
            <a:r>
              <a:rPr lang="en-US" sz="1200" i="0" baseline="0" dirty="0" smtClean="0"/>
              <a:t> group, clear </a:t>
            </a:r>
            <a:r>
              <a:rPr lang="en-US" sz="1200" b="1" i="0" baseline="0" dirty="0" smtClean="0"/>
              <a:t>Ruler</a:t>
            </a:r>
            <a:r>
              <a:rPr lang="en-US" sz="1200" b="0" i="0" baseline="0" dirty="0" smtClean="0"/>
              <a:t> and clear </a:t>
            </a:r>
            <a:r>
              <a:rPr lang="en-US" sz="1200" b="1" i="0" baseline="0" dirty="0" smtClean="0"/>
              <a:t>Guides</a:t>
            </a:r>
            <a:r>
              <a:rPr lang="en-US" sz="1200" b="0" i="0" baseline="0" dirty="0" smtClean="0"/>
              <a:t>.</a:t>
            </a:r>
            <a:endParaRPr lang="en-US" sz="1200" i="0" baseline="0" dirty="0" smtClean="0"/>
          </a:p>
          <a:p>
            <a:endParaRPr lang="en-US" sz="1200" baseline="0" dirty="0" smtClean="0"/>
          </a:p>
          <a:p>
            <a:endParaRPr lang="en-US" sz="1200" baseline="0" dirty="0" smtClean="0"/>
          </a:p>
          <a:p>
            <a:r>
              <a:rPr lang="en-US" sz="1200" b="0" baseline="0" dirty="0" smtClean="0">
                <a:latin typeface="+mn-lt"/>
              </a:rPr>
              <a:t>To reproduce the background effects on this slide, do the following:</a:t>
            </a:r>
          </a:p>
          <a:p>
            <a:pPr marL="228600" lvl="0" indent="-228600">
              <a:buFont typeface="+mj-lt"/>
              <a:buAutoNum type="arabicPeriod"/>
            </a:pPr>
            <a:r>
              <a:rPr lang="en-US" sz="1200" kern="1200" dirty="0" smtClean="0">
                <a:solidFill>
                  <a:schemeClr val="tx1"/>
                </a:solidFill>
                <a:latin typeface="+mn-lt"/>
                <a:ea typeface="+mn-ea"/>
                <a:cs typeface="+mn-cs"/>
              </a:rPr>
              <a:t>Right-click the slide background area, and then click </a:t>
            </a:r>
            <a:r>
              <a:rPr lang="en-US" sz="1200" b="1" kern="1200" dirty="0" smtClean="0">
                <a:solidFill>
                  <a:schemeClr val="tx1"/>
                </a:solidFill>
                <a:latin typeface="+mn-lt"/>
                <a:ea typeface="+mn-ea"/>
                <a:cs typeface="+mn-cs"/>
              </a:rPr>
              <a:t>Format Background</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Format Background </a:t>
            </a:r>
            <a:r>
              <a:rPr lang="en-US" sz="1200" kern="1200" dirty="0" smtClean="0">
                <a:solidFill>
                  <a:schemeClr val="tx1"/>
                </a:solidFill>
                <a:latin typeface="+mn-lt"/>
                <a:ea typeface="+mn-ea"/>
                <a:cs typeface="+mn-cs"/>
              </a:rPr>
              <a:t>dialog box, click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left pane, select </a:t>
            </a:r>
            <a:r>
              <a:rPr lang="en-US" sz="1200" b="1" kern="1200" dirty="0" smtClean="0">
                <a:solidFill>
                  <a:schemeClr val="tx1"/>
                </a:solidFill>
                <a:latin typeface="+mn-lt"/>
                <a:ea typeface="+mn-ea"/>
                <a:cs typeface="+mn-cs"/>
              </a:rPr>
              <a:t>Gradient fill</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pane,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Linear</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Direction</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Linear Up </a:t>
            </a:r>
            <a:r>
              <a:rPr lang="en-US" sz="1200" kern="1200" dirty="0" smtClean="0">
                <a:solidFill>
                  <a:schemeClr val="tx1"/>
                </a:solidFill>
                <a:latin typeface="+mn-lt"/>
                <a:ea typeface="+mn-ea"/>
                <a:cs typeface="+mn-cs"/>
              </a:rPr>
              <a:t>(second</a:t>
            </a:r>
            <a:r>
              <a:rPr lang="en-US" sz="1200" kern="1200" baseline="0" dirty="0" smtClean="0">
                <a:solidFill>
                  <a:schemeClr val="tx1"/>
                </a:solidFill>
                <a:latin typeface="+mn-lt"/>
                <a:ea typeface="+mn-ea"/>
                <a:cs typeface="+mn-cs"/>
              </a:rPr>
              <a:t> row, </a:t>
            </a:r>
            <a:r>
              <a:rPr lang="en-US" sz="1200" kern="1200" dirty="0" smtClean="0">
                <a:solidFill>
                  <a:schemeClr val="tx1"/>
                </a:solidFill>
                <a:latin typeface="+mn-lt"/>
                <a:ea typeface="+mn-ea"/>
                <a:cs typeface="+mn-cs"/>
              </a:rPr>
              <a:t>second option from the left).</a:t>
            </a:r>
          </a:p>
          <a:p>
            <a:pPr marL="228600" lvl="0" indent="-228600">
              <a:buFont typeface="+mj-lt"/>
              <a:buAutoNum type="arabicPeriod"/>
            </a:pPr>
            <a:r>
              <a:rPr lang="en-US" sz="1200" kern="1200" dirty="0" smtClean="0">
                <a:solidFill>
                  <a:schemeClr val="tx1"/>
                </a:solidFill>
                <a:effectLst/>
                <a:latin typeface="+mn-lt"/>
                <a:ea typeface="+mn-ea"/>
                <a:cs typeface="+mn-cs"/>
              </a:rPr>
              <a:t>Under </a:t>
            </a:r>
            <a:r>
              <a:rPr lang="en-US" sz="1200" b="1" kern="1200" dirty="0" smtClean="0">
                <a:solidFill>
                  <a:schemeClr val="tx1"/>
                </a:solidFill>
                <a:effectLst/>
                <a:latin typeface="+mn-lt"/>
                <a:ea typeface="+mn-ea"/>
                <a:cs typeface="+mn-cs"/>
              </a:rPr>
              <a:t>Gradient stops</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or </a:t>
            </a:r>
            <a:r>
              <a:rPr lang="en-US" sz="1200" b="1" kern="1200" dirty="0" smtClean="0">
                <a:solidFill>
                  <a:schemeClr val="tx1"/>
                </a:solidFill>
                <a:effectLst/>
                <a:latin typeface="+mn-lt"/>
                <a:ea typeface="+mn-ea"/>
                <a:cs typeface="+mn-cs"/>
              </a:rPr>
              <a:t>Remove</a:t>
            </a:r>
            <a:r>
              <a:rPr lang="en-US" sz="1200" kern="1200" dirty="0" smtClean="0">
                <a:solidFill>
                  <a:schemeClr val="tx1"/>
                </a:solidFill>
                <a:effectLst/>
                <a:latin typeface="+mn-lt"/>
                <a:ea typeface="+mn-ea"/>
                <a:cs typeface="+mn-cs"/>
              </a:rPr>
              <a:t> until two stops appear on the slider, and customize the gradient stops as follows:</a:t>
            </a:r>
            <a:endParaRPr lang="en-US" dirty="0" smtClean="0">
              <a:effectLst/>
            </a:endParaRPr>
          </a:p>
          <a:p>
            <a:pPr marL="628650" lvl="1" indent="-171450">
              <a:buFont typeface="Arial" pitchFamily="34" charset="0"/>
              <a:buChar char="•"/>
            </a:pPr>
            <a:r>
              <a:rPr lang="en-US" sz="1200" kern="1200" dirty="0" smtClean="0">
                <a:solidFill>
                  <a:schemeClr val="tx1"/>
                </a:solidFill>
                <a:effectLst/>
                <a:latin typeface="+mn-lt"/>
                <a:ea typeface="+mn-ea"/>
                <a:cs typeface="+mn-cs"/>
              </a:rPr>
              <a:t>Select </a:t>
            </a:r>
            <a:r>
              <a:rPr lang="en-US" sz="1200" b="1" kern="1200" dirty="0" smtClean="0">
                <a:solidFill>
                  <a:schemeClr val="tx1"/>
                </a:solidFill>
                <a:effectLst/>
                <a:latin typeface="+mn-lt"/>
                <a:ea typeface="+mn-ea"/>
                <a:cs typeface="+mn-cs"/>
              </a:rPr>
              <a:t>Stop 1 </a:t>
            </a:r>
            <a:r>
              <a:rPr lang="en-US" sz="1200" kern="1200" dirty="0" smtClean="0">
                <a:solidFill>
                  <a:schemeClr val="tx1"/>
                </a:solidFill>
                <a:effectLst/>
                <a:latin typeface="+mn-lt"/>
                <a:ea typeface="+mn-ea"/>
                <a:cs typeface="+mn-cs"/>
              </a:rPr>
              <a:t>on the slider, and then do the following:</a:t>
            </a:r>
          </a:p>
          <a:p>
            <a:pPr marL="1085850" lvl="2"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Position </a:t>
            </a:r>
            <a:r>
              <a:rPr lang="en-US" sz="1200" kern="1200" dirty="0" smtClean="0">
                <a:solidFill>
                  <a:schemeClr val="tx1"/>
                </a:solidFill>
                <a:effectLst/>
                <a:latin typeface="+mn-lt"/>
                <a:ea typeface="+mn-ea"/>
                <a:cs typeface="+mn-cs"/>
              </a:rPr>
              <a:t>box, enter </a:t>
            </a:r>
            <a:r>
              <a:rPr lang="en-US" sz="1200" b="1" kern="1200" dirty="0" smtClean="0">
                <a:solidFill>
                  <a:schemeClr val="tx1"/>
                </a:solidFill>
                <a:effectLst/>
                <a:latin typeface="+mn-lt"/>
                <a:ea typeface="+mn-ea"/>
                <a:cs typeface="+mn-cs"/>
              </a:rPr>
              <a:t>65%</a:t>
            </a:r>
            <a:r>
              <a:rPr lang="en-US" sz="1200" kern="1200" dirty="0" smtClean="0">
                <a:solidFill>
                  <a:schemeClr val="tx1"/>
                </a:solidFill>
                <a:effectLst/>
                <a:latin typeface="+mn-lt"/>
                <a:ea typeface="+mn-ea"/>
                <a:cs typeface="+mn-cs"/>
              </a:rPr>
              <a:t>.</a:t>
            </a:r>
          </a:p>
          <a:p>
            <a:pPr marL="1085850" lvl="2" indent="-171450">
              <a:buFont typeface="Arial" pitchFamily="34" charset="0"/>
              <a:buChar char="•"/>
            </a:pPr>
            <a:r>
              <a:rPr lang="en-US" sz="1200" kern="1200" dirty="0" smtClean="0">
                <a:solidFill>
                  <a:schemeClr val="tx1"/>
                </a:solidFill>
                <a:effectLst/>
                <a:latin typeface="+mn-lt"/>
                <a:ea typeface="+mn-ea"/>
                <a:cs typeface="+mn-cs"/>
              </a:rPr>
              <a:t>Click the button next to </a:t>
            </a:r>
            <a:r>
              <a:rPr lang="en-US" sz="1200" b="1" kern="1200" dirty="0" smtClean="0">
                <a:solidFill>
                  <a:schemeClr val="tx1"/>
                </a:solidFill>
                <a:effectLst/>
                <a:latin typeface="+mn-lt"/>
                <a:ea typeface="+mn-ea"/>
                <a:cs typeface="+mn-cs"/>
              </a:rPr>
              <a:t>Color</a:t>
            </a:r>
            <a:r>
              <a:rPr lang="en-US" sz="1200" kern="1200" dirty="0" smtClean="0">
                <a:solidFill>
                  <a:schemeClr val="tx1"/>
                </a:solidFill>
                <a:effectLst/>
                <a:latin typeface="+mn-lt"/>
                <a:ea typeface="+mn-ea"/>
                <a:cs typeface="+mn-cs"/>
              </a:rPr>
              <a:t>, and under </a:t>
            </a:r>
            <a:r>
              <a:rPr lang="en-US" sz="1200" b="1" kern="1200" dirty="0" smtClean="0">
                <a:solidFill>
                  <a:schemeClr val="tx1"/>
                </a:solidFill>
                <a:effectLst/>
                <a:latin typeface="+mn-lt"/>
                <a:ea typeface="+mn-ea"/>
                <a:cs typeface="+mn-cs"/>
              </a:rPr>
              <a:t>Theme Colors</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White, Background 1</a:t>
            </a:r>
            <a:r>
              <a:rPr lang="en-US" sz="1200" kern="1200" dirty="0" smtClean="0">
                <a:solidFill>
                  <a:schemeClr val="tx1"/>
                </a:solidFill>
                <a:effectLst/>
                <a:latin typeface="+mn-lt"/>
                <a:ea typeface="+mn-ea"/>
                <a:cs typeface="+mn-cs"/>
              </a:rPr>
              <a:t> (first row, first option from the left).</a:t>
            </a:r>
          </a:p>
          <a:p>
            <a:pPr marL="628650" lvl="1" indent="-171450">
              <a:buFont typeface="Arial" pitchFamily="34" charset="0"/>
              <a:buChar char="•"/>
            </a:pPr>
            <a:r>
              <a:rPr lang="en-US" sz="1200" kern="1200" dirty="0" smtClean="0">
                <a:solidFill>
                  <a:schemeClr val="tx1"/>
                </a:solidFill>
                <a:effectLst/>
                <a:latin typeface="+mn-lt"/>
                <a:ea typeface="+mn-ea"/>
                <a:cs typeface="+mn-cs"/>
              </a:rPr>
              <a:t>Select </a:t>
            </a:r>
            <a:r>
              <a:rPr lang="en-US" sz="1200" b="1" kern="1200" dirty="0" smtClean="0">
                <a:solidFill>
                  <a:schemeClr val="tx1"/>
                </a:solidFill>
                <a:effectLst/>
                <a:latin typeface="+mn-lt"/>
                <a:ea typeface="+mn-ea"/>
                <a:cs typeface="+mn-cs"/>
              </a:rPr>
              <a:t>Stop 2 </a:t>
            </a:r>
            <a:r>
              <a:rPr lang="en-US" sz="1200" kern="1200" dirty="0" smtClean="0">
                <a:solidFill>
                  <a:schemeClr val="tx1"/>
                </a:solidFill>
                <a:effectLst/>
                <a:latin typeface="+mn-lt"/>
                <a:ea typeface="+mn-ea"/>
                <a:cs typeface="+mn-cs"/>
              </a:rPr>
              <a:t>on the slider, and then do the following:</a:t>
            </a:r>
          </a:p>
          <a:p>
            <a:pPr marL="1085850" lvl="2"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Position </a:t>
            </a:r>
            <a:r>
              <a:rPr lang="en-US" sz="1200" kern="1200" dirty="0" smtClean="0">
                <a:solidFill>
                  <a:schemeClr val="tx1"/>
                </a:solidFill>
                <a:effectLst/>
                <a:latin typeface="+mn-lt"/>
                <a:ea typeface="+mn-ea"/>
                <a:cs typeface="+mn-cs"/>
              </a:rPr>
              <a:t>box, enter </a:t>
            </a:r>
            <a:r>
              <a:rPr lang="en-US" sz="1200" b="1" kern="1200" dirty="0" smtClean="0">
                <a:solidFill>
                  <a:schemeClr val="tx1"/>
                </a:solidFill>
                <a:effectLst/>
                <a:latin typeface="+mn-lt"/>
                <a:ea typeface="+mn-ea"/>
                <a:cs typeface="+mn-cs"/>
              </a:rPr>
              <a:t>100%</a:t>
            </a:r>
            <a:r>
              <a:rPr lang="en-US" sz="1200" kern="1200" dirty="0" smtClean="0">
                <a:solidFill>
                  <a:schemeClr val="tx1"/>
                </a:solidFill>
                <a:effectLst/>
                <a:latin typeface="+mn-lt"/>
                <a:ea typeface="+mn-ea"/>
                <a:cs typeface="+mn-cs"/>
              </a:rPr>
              <a:t>.</a:t>
            </a:r>
          </a:p>
          <a:p>
            <a:pPr marL="1085850" lvl="2" indent="-171450">
              <a:buFont typeface="Arial" pitchFamily="34" charset="0"/>
              <a:buChar char="•"/>
            </a:pPr>
            <a:r>
              <a:rPr lang="en-US" sz="1200" kern="1200" dirty="0" smtClean="0">
                <a:solidFill>
                  <a:schemeClr val="tx1"/>
                </a:solidFill>
                <a:effectLst/>
                <a:latin typeface="+mn-lt"/>
                <a:ea typeface="+mn-ea"/>
                <a:cs typeface="+mn-cs"/>
              </a:rPr>
              <a:t>Click the button next to Color, and under </a:t>
            </a:r>
            <a:r>
              <a:rPr lang="en-US" sz="1200" b="1" kern="1200" dirty="0" smtClean="0">
                <a:solidFill>
                  <a:schemeClr val="tx1"/>
                </a:solidFill>
                <a:effectLst/>
                <a:latin typeface="+mn-lt"/>
                <a:ea typeface="+mn-ea"/>
                <a:cs typeface="+mn-cs"/>
              </a:rPr>
              <a:t>Theme Colors</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Blue, Accent 1, Lighter 60%</a:t>
            </a:r>
            <a:r>
              <a:rPr lang="en-US" sz="1200" kern="1200" dirty="0" smtClean="0">
                <a:solidFill>
                  <a:schemeClr val="tx1"/>
                </a:solidFill>
                <a:effectLst/>
                <a:latin typeface="+mn-lt"/>
                <a:ea typeface="+mn-ea"/>
                <a:cs typeface="+mn-cs"/>
              </a:rPr>
              <a:t> (third row, fifth option from the left).</a:t>
            </a:r>
          </a:p>
          <a:p>
            <a:endParaRPr lang="en-US" sz="1200" b="0" baseline="0" dirty="0" smtClean="0"/>
          </a:p>
        </p:txBody>
      </p:sp>
      <p:sp>
        <p:nvSpPr>
          <p:cNvPr id="6" name="Slide Image Placeholder 5"/>
          <p:cNvSpPr>
            <a:spLocks noGrp="1" noRot="1" noChangeAspect="1"/>
          </p:cNvSpPr>
          <p:nvPr>
            <p:ph type="sldImg"/>
          </p:nvPr>
        </p:nvSpPr>
        <p:spPr>
          <a:xfrm>
            <a:off x="533400" y="460375"/>
            <a:ext cx="3144838" cy="2359025"/>
          </a:xfr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r>
              <a:rPr lang="en-US" sz="1400" b="1" i="0" dirty="0" smtClean="0"/>
              <a:t>Animated</a:t>
            </a:r>
            <a:r>
              <a:rPr lang="en-US" sz="1400" b="1" i="0" baseline="0" dirty="0" smtClean="0"/>
              <a:t> tab slides over five headers</a:t>
            </a:r>
            <a:endParaRPr lang="en-US" sz="1400" b="1" i="0" dirty="0" smtClean="0"/>
          </a:p>
          <a:p>
            <a:r>
              <a:rPr lang="en-US" sz="1400" dirty="0" smtClean="0"/>
              <a:t>(Intermediate)</a:t>
            </a:r>
          </a:p>
          <a:p>
            <a:endParaRPr lang="en-US" sz="1200" dirty="0" smtClean="0"/>
          </a:p>
          <a:p>
            <a:endParaRPr lang="en-US" sz="1200" dirty="0" smtClean="0"/>
          </a:p>
          <a:p>
            <a:r>
              <a:rPr lang="en-US" sz="1200" b="1" dirty="0" smtClean="0"/>
              <a:t>Tip: </a:t>
            </a:r>
            <a:r>
              <a:rPr lang="en-US" sz="1200" baseline="0" dirty="0" smtClean="0"/>
              <a:t>Y</a:t>
            </a:r>
            <a:r>
              <a:rPr lang="en-US" sz="1200" b="0" baseline="0" dirty="0" smtClean="0"/>
              <a:t>ou will need to use drawing guides to position the shapes and text on the slide. </a:t>
            </a:r>
          </a:p>
          <a:p>
            <a:endParaRPr lang="en-US" sz="1200" b="0" baseline="0" dirty="0" smtClean="0"/>
          </a:p>
          <a:p>
            <a:endParaRPr lang="en-US" sz="1200" dirty="0" smtClean="0"/>
          </a:p>
          <a:p>
            <a:r>
              <a:rPr lang="en-US" sz="1200" dirty="0" smtClean="0"/>
              <a:t>To display and set the drawing guides, do the following:</a:t>
            </a:r>
            <a:endParaRPr lang="en-US" sz="1200" b="0" dirty="0" smtClean="0">
              <a:solidFill>
                <a:schemeClr val="accent6"/>
              </a:solidFill>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smtClean="0"/>
              <a:t>On the </a:t>
            </a:r>
            <a:r>
              <a:rPr lang="en-US" sz="1200" b="1" dirty="0" smtClean="0"/>
              <a:t>Home</a:t>
            </a:r>
            <a:r>
              <a:rPr lang="en-US" sz="1200" dirty="0" smtClean="0"/>
              <a:t> tab, in the </a:t>
            </a:r>
            <a:r>
              <a:rPr lang="en-US" sz="1200" b="1" dirty="0" smtClean="0"/>
              <a:t>Slides</a:t>
            </a:r>
            <a:r>
              <a:rPr lang="en-US" sz="1200" dirty="0" smtClean="0"/>
              <a:t> group, click </a:t>
            </a:r>
            <a:r>
              <a:rPr lang="en-US" sz="1200" b="1" dirty="0" smtClean="0"/>
              <a:t>Layout</a:t>
            </a:r>
            <a:r>
              <a:rPr lang="en-US" sz="1200" dirty="0" smtClean="0"/>
              <a:t>, and then click </a:t>
            </a:r>
            <a:r>
              <a:rPr lang="en-US" sz="1200" b="1" dirty="0" smtClean="0"/>
              <a:t>Blank</a:t>
            </a:r>
            <a:r>
              <a:rPr lang="en-US" sz="120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R</a:t>
            </a:r>
            <a:r>
              <a:rPr lang="en-US" sz="1200" b="0" dirty="0" smtClean="0">
                <a:solidFill>
                  <a:schemeClr val="accent6"/>
                </a:solidFill>
              </a:rPr>
              <a:t>ight-click the slide background area, </a:t>
            </a:r>
            <a:r>
              <a:rPr lang="en-US" sz="1200" b="0" baseline="0" dirty="0" smtClean="0">
                <a:solidFill>
                  <a:schemeClr val="accent6"/>
                </a:solidFill>
              </a:rPr>
              <a:t>and then </a:t>
            </a:r>
            <a:r>
              <a:rPr lang="en-US" sz="1200" b="0" dirty="0" smtClean="0">
                <a:solidFill>
                  <a:schemeClr val="accent6"/>
                </a:solidFill>
              </a:rPr>
              <a:t>click </a:t>
            </a:r>
            <a:r>
              <a:rPr lang="en-US" sz="1200" b="1" dirty="0" smtClean="0">
                <a:solidFill>
                  <a:schemeClr val="accent6"/>
                </a:solidFill>
              </a:rPr>
              <a:t>Grid and Guides</a:t>
            </a:r>
            <a:r>
              <a:rPr lang="en-US" sz="1200" b="0" dirty="0" smtClean="0">
                <a:solidFill>
                  <a:schemeClr val="accent6"/>
                </a:solidFill>
              </a:rPr>
              <a:t>.</a:t>
            </a:r>
            <a:r>
              <a:rPr lang="en-US" sz="1200" b="1" baseline="0" dirty="0" smtClean="0">
                <a:solidFill>
                  <a:schemeClr val="accent6"/>
                </a:solidFill>
              </a:rPr>
              <a:t> </a:t>
            </a:r>
            <a:r>
              <a:rPr lang="en-US" sz="1200" b="0" dirty="0" smtClean="0">
                <a:solidFill>
                  <a:schemeClr val="accent6"/>
                </a:solidFill>
              </a:rPr>
              <a:t>In the </a:t>
            </a:r>
            <a:r>
              <a:rPr lang="en-US" sz="1200" b="1" dirty="0" smtClean="0">
                <a:solidFill>
                  <a:schemeClr val="accent6"/>
                </a:solidFill>
              </a:rPr>
              <a:t>Grid and Guides </a:t>
            </a:r>
            <a:r>
              <a:rPr lang="en-US" sz="1200" b="0" dirty="0" smtClean="0">
                <a:solidFill>
                  <a:schemeClr val="accent6"/>
                </a:solidFill>
              </a:rPr>
              <a:t>dialog box, under</a:t>
            </a:r>
            <a:r>
              <a:rPr lang="en-US" sz="1200" b="0" baseline="0" dirty="0" smtClean="0">
                <a:solidFill>
                  <a:schemeClr val="accent6"/>
                </a:solidFill>
              </a:rPr>
              <a:t> </a:t>
            </a:r>
            <a:r>
              <a:rPr lang="en-US" sz="1200" b="1" dirty="0" smtClean="0">
                <a:solidFill>
                  <a:schemeClr val="accent6"/>
                </a:solidFill>
              </a:rPr>
              <a:t>Guide</a:t>
            </a:r>
            <a:r>
              <a:rPr lang="en-US" sz="1200" b="0" dirty="0" smtClean="0">
                <a:solidFill>
                  <a:schemeClr val="accent6"/>
                </a:solidFill>
              </a:rPr>
              <a:t> </a:t>
            </a:r>
            <a:r>
              <a:rPr lang="en-US" sz="1200" b="1" dirty="0" smtClean="0">
                <a:solidFill>
                  <a:schemeClr val="accent6"/>
                </a:solidFill>
              </a:rPr>
              <a:t>settings</a:t>
            </a:r>
            <a:r>
              <a:rPr lang="en-US" sz="1200" b="0" dirty="0" smtClean="0">
                <a:solidFill>
                  <a:schemeClr val="accent6"/>
                </a:solidFill>
              </a:rPr>
              <a:t>, select </a:t>
            </a:r>
            <a:r>
              <a:rPr lang="en-US" sz="1200" b="1" dirty="0" smtClean="0">
                <a:solidFill>
                  <a:schemeClr val="accent6"/>
                </a:solidFill>
              </a:rPr>
              <a:t>Display drawing guides on screen</a:t>
            </a:r>
            <a:r>
              <a:rPr lang="en-US" sz="1200" b="0" dirty="0" smtClean="0">
                <a:solidFill>
                  <a:schemeClr val="accent6"/>
                </a:solidFill>
              </a:rPr>
              <a:t>. </a:t>
            </a:r>
            <a:r>
              <a:rPr lang="en-US" sz="1200" b="0" baseline="0" dirty="0" smtClean="0"/>
              <a:t>(</a:t>
            </a:r>
            <a:r>
              <a:rPr lang="en-US" sz="1200" b="0" dirty="0" smtClean="0"/>
              <a:t>Note: </a:t>
            </a:r>
            <a:r>
              <a:rPr lang="en-US" sz="1200" dirty="0" smtClean="0"/>
              <a:t>One horizontal and one vertical guide will display on</a:t>
            </a:r>
            <a:r>
              <a:rPr lang="en-US" sz="1200" baseline="0" dirty="0" smtClean="0"/>
              <a:t> the slide </a:t>
            </a:r>
            <a:r>
              <a:rPr lang="en-US" sz="1200" dirty="0" smtClean="0"/>
              <a:t>at 0.00, the default</a:t>
            </a:r>
            <a:r>
              <a:rPr lang="en-US" sz="1200" baseline="0" dirty="0" smtClean="0"/>
              <a:t> position</a:t>
            </a:r>
            <a:r>
              <a:rPr lang="en-US" sz="1200" dirty="0" smtClean="0"/>
              <a:t>. As</a:t>
            </a:r>
            <a:r>
              <a:rPr lang="en-US" sz="1200" baseline="0" dirty="0" smtClean="0"/>
              <a:t> you drag the guides, the cursor will display the new position.</a:t>
            </a:r>
            <a:r>
              <a:rPr lang="en-US" sz="120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smtClean="0"/>
              <a:t>On</a:t>
            </a:r>
            <a:r>
              <a:rPr lang="en-US" sz="1200" baseline="0" dirty="0" smtClean="0"/>
              <a:t> the slide, d</a:t>
            </a:r>
            <a:r>
              <a:rPr lang="en-US" sz="1200" dirty="0" smtClean="0"/>
              <a:t>o the following:</a:t>
            </a:r>
            <a:endParaRPr lang="en-US" sz="1200" b="0" dirty="0" smtClean="0">
              <a:solidFill>
                <a:schemeClr val="accent6"/>
              </a:solidFill>
            </a:endParaRPr>
          </a:p>
          <a:p>
            <a:pPr marL="685800" lvl="2" indent="-228600">
              <a:buFont typeface="Arial" pitchFamily="34" charset="0"/>
              <a:buChar char="•"/>
            </a:pPr>
            <a:r>
              <a:rPr lang="en-US" sz="1200" dirty="0" smtClean="0"/>
              <a:t>Press and hold CTRL, select the vertical </a:t>
            </a:r>
            <a:r>
              <a:rPr lang="en-US" sz="1200" baseline="0" dirty="0" smtClean="0"/>
              <a:t>guide, and then </a:t>
            </a:r>
            <a:r>
              <a:rPr lang="en-US" sz="1200" dirty="0" smtClean="0"/>
              <a:t>drag it left to</a:t>
            </a:r>
            <a:r>
              <a:rPr lang="en-US" sz="1200" baseline="0" dirty="0" smtClean="0"/>
              <a:t> the</a:t>
            </a:r>
            <a:r>
              <a:rPr lang="en-US" sz="1200" dirty="0" smtClean="0"/>
              <a:t> 3.50 position.</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Press and hold CTRL, select the vertical </a:t>
            </a:r>
            <a:r>
              <a:rPr lang="en-US" sz="1200" baseline="0" dirty="0" smtClean="0"/>
              <a:t>guide, and then </a:t>
            </a:r>
            <a:r>
              <a:rPr lang="en-US" sz="1200" dirty="0" smtClean="0"/>
              <a:t>drag it left to</a:t>
            </a:r>
            <a:r>
              <a:rPr lang="en-US" sz="1200" baseline="0" dirty="0" smtClean="0"/>
              <a:t> the 1</a:t>
            </a:r>
            <a:r>
              <a:rPr lang="en-US" sz="1200" dirty="0" smtClean="0"/>
              <a:t>.75 position.</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Press and hold CTRL, select the vertical </a:t>
            </a:r>
            <a:r>
              <a:rPr lang="en-US" sz="1200" baseline="0" dirty="0" smtClean="0"/>
              <a:t>guide, and then </a:t>
            </a:r>
            <a:r>
              <a:rPr lang="en-US" sz="1200" dirty="0" smtClean="0"/>
              <a:t>drag it right to</a:t>
            </a:r>
            <a:r>
              <a:rPr lang="en-US" sz="1200" baseline="0" dirty="0" smtClean="0"/>
              <a:t> the</a:t>
            </a:r>
            <a:r>
              <a:rPr lang="en-US" sz="1200" dirty="0" smtClean="0"/>
              <a:t> 1.75 position.</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Press and hold CTRL, select the vertical </a:t>
            </a:r>
            <a:r>
              <a:rPr lang="en-US" sz="1200" baseline="0" dirty="0" smtClean="0"/>
              <a:t>guide, and then </a:t>
            </a:r>
            <a:r>
              <a:rPr lang="en-US" sz="1200" dirty="0" smtClean="0"/>
              <a:t>drag it right to</a:t>
            </a:r>
            <a:r>
              <a:rPr lang="en-US" sz="1200" baseline="0" dirty="0" smtClean="0"/>
              <a:t> the</a:t>
            </a:r>
            <a:r>
              <a:rPr lang="en-US" sz="1200" dirty="0" smtClean="0"/>
              <a:t> 3.50 position.</a:t>
            </a:r>
          </a:p>
          <a:p>
            <a:pPr marL="228600" indent="-228600">
              <a:buFont typeface="+mj-lt"/>
              <a:buAutoNum type="arabicPeriod"/>
            </a:pPr>
            <a:endParaRPr lang="en-US" sz="1200" baseline="0" dirty="0" smtClean="0"/>
          </a:p>
          <a:p>
            <a:pPr marL="228600" indent="-228600">
              <a:buFont typeface="+mj-lt"/>
              <a:buAutoNum type="arabicPeriod"/>
            </a:pPr>
            <a:endParaRPr lang="en-US" sz="1200" baseline="0" dirty="0" smtClean="0"/>
          </a:p>
          <a:p>
            <a:pPr marL="228600" indent="-228600">
              <a:buFont typeface="+mj-lt"/>
              <a:buNone/>
            </a:pPr>
            <a:r>
              <a:rPr lang="en-US" sz="1200" baseline="0" dirty="0" smtClean="0"/>
              <a:t>To reproduce the long, thin rectangle on this slide, do the following:</a:t>
            </a:r>
          </a:p>
          <a:p>
            <a:pPr marL="228600" indent="-228600">
              <a:buFont typeface="+mj-lt"/>
              <a:buAutoNum type="arabicPeriod"/>
            </a:pPr>
            <a:r>
              <a:rPr lang="en-US" sz="1200" baseline="0" dirty="0" smtClean="0"/>
              <a:t>On the </a:t>
            </a:r>
            <a:r>
              <a:rPr lang="en-US" sz="1200" b="1" baseline="0" dirty="0" smtClean="0"/>
              <a:t>Home</a:t>
            </a:r>
            <a:r>
              <a:rPr lang="en-US" sz="1200" baseline="0" dirty="0" smtClean="0"/>
              <a:t> tab, in the </a:t>
            </a:r>
            <a:r>
              <a:rPr lang="en-US" sz="1200" b="1" baseline="0" dirty="0" smtClean="0"/>
              <a:t>Drawing</a:t>
            </a:r>
            <a:r>
              <a:rPr lang="en-US" sz="1200" baseline="0" dirty="0" smtClean="0"/>
              <a:t> group, click </a:t>
            </a:r>
            <a:r>
              <a:rPr lang="en-US" sz="1200" b="1" baseline="0" dirty="0" smtClean="0"/>
              <a:t>Shapes</a:t>
            </a:r>
            <a:r>
              <a:rPr lang="en-US" sz="1200" baseline="0" dirty="0" smtClean="0"/>
              <a:t>, and then under </a:t>
            </a:r>
            <a:r>
              <a:rPr lang="en-US" sz="1200" b="1" baseline="0" dirty="0" smtClean="0"/>
              <a:t>Rectangles</a:t>
            </a:r>
            <a:r>
              <a:rPr lang="en-US" sz="1200" baseline="0" dirty="0" smtClean="0"/>
              <a:t> click </a:t>
            </a:r>
            <a:r>
              <a:rPr lang="en-US" sz="1200" b="1" baseline="0" dirty="0" smtClean="0"/>
              <a:t>Rectangle </a:t>
            </a:r>
            <a:r>
              <a:rPr lang="en-US" sz="1200" b="0" baseline="0" dirty="0" smtClean="0"/>
              <a:t>(first option from the left)</a:t>
            </a:r>
            <a:r>
              <a:rPr lang="en-US" sz="1200" baseline="0" dirty="0" smtClean="0"/>
              <a:t>. On the slide, drag to draw a rectangle. </a:t>
            </a:r>
          </a:p>
          <a:p>
            <a:pPr marL="228600" indent="-228600">
              <a:buFont typeface="+mj-lt"/>
              <a:buAutoNum type="arabicPeriod"/>
            </a:pPr>
            <a:r>
              <a:rPr lang="en-US" sz="1200" baseline="0" dirty="0" smtClean="0"/>
              <a:t>Select the rectangle. Under </a:t>
            </a:r>
            <a:r>
              <a:rPr lang="en-US" sz="1200" b="1" baseline="0" dirty="0" smtClean="0"/>
              <a:t>Drawing</a:t>
            </a:r>
            <a:r>
              <a:rPr lang="en-US" sz="1200" baseline="0" dirty="0" smtClean="0"/>
              <a:t> </a:t>
            </a:r>
            <a:r>
              <a:rPr lang="en-US" sz="1200" b="1" baseline="0" dirty="0" smtClean="0"/>
              <a:t>Tools</a:t>
            </a:r>
            <a:r>
              <a:rPr lang="en-US" sz="1200" baseline="0" dirty="0" smtClean="0"/>
              <a:t>, on the </a:t>
            </a:r>
            <a:r>
              <a:rPr lang="en-US" sz="1200" b="1" baseline="0" dirty="0" smtClean="0"/>
              <a:t>Format</a:t>
            </a:r>
            <a:r>
              <a:rPr lang="en-US" sz="1200" baseline="0" dirty="0" smtClean="0"/>
              <a:t> tab, in the </a:t>
            </a:r>
            <a:r>
              <a:rPr lang="en-US" sz="1200" b="1" baseline="0" dirty="0" smtClean="0"/>
              <a:t>Size</a:t>
            </a:r>
            <a:r>
              <a:rPr lang="en-US" sz="1200" baseline="0" dirty="0" smtClean="0"/>
              <a:t> group, do the following: </a:t>
            </a:r>
          </a:p>
          <a:p>
            <a:pPr marL="685800" lvl="1" indent="-228600">
              <a:buFont typeface="Arial" pitchFamily="34" charset="0"/>
              <a:buChar char="•"/>
            </a:pPr>
            <a:r>
              <a:rPr lang="en-US" sz="1200" baseline="0" dirty="0" smtClean="0"/>
              <a:t>In the </a:t>
            </a:r>
            <a:r>
              <a:rPr lang="en-US" sz="1200" b="1" baseline="0" dirty="0" smtClean="0"/>
              <a:t>Shape</a:t>
            </a:r>
            <a:r>
              <a:rPr lang="en-US" sz="1200" baseline="0" dirty="0" smtClean="0"/>
              <a:t> </a:t>
            </a:r>
            <a:r>
              <a:rPr lang="en-US" sz="1200" b="1" baseline="0" dirty="0" smtClean="0"/>
              <a:t>Height</a:t>
            </a:r>
            <a:r>
              <a:rPr lang="en-US" sz="1200" baseline="0" dirty="0" smtClean="0"/>
              <a:t> box, enter </a:t>
            </a:r>
            <a:r>
              <a:rPr lang="en-US" sz="1200" b="1" baseline="0" dirty="0" smtClean="0"/>
              <a:t>0.05”</a:t>
            </a:r>
            <a:r>
              <a:rPr lang="en-US" sz="1200" b="0" baseline="0" dirty="0" smtClean="0"/>
              <a:t>.</a:t>
            </a:r>
            <a:endParaRPr lang="en-US" sz="1200" baseline="0" dirty="0" smtClean="0"/>
          </a:p>
          <a:p>
            <a:pPr marL="685800" lvl="1" indent="-228600">
              <a:buFont typeface="Arial" pitchFamily="34" charset="0"/>
              <a:buChar char="•"/>
            </a:pPr>
            <a:r>
              <a:rPr lang="en-US" sz="1200" baseline="0" dirty="0" smtClean="0"/>
              <a:t>In the </a:t>
            </a:r>
            <a:r>
              <a:rPr lang="en-US" sz="1200" b="1" baseline="0" dirty="0" smtClean="0"/>
              <a:t>Shape</a:t>
            </a:r>
            <a:r>
              <a:rPr lang="en-US" sz="1200" baseline="0" dirty="0" smtClean="0"/>
              <a:t> </a:t>
            </a:r>
            <a:r>
              <a:rPr lang="en-US" sz="1200" b="1" baseline="0" dirty="0" smtClean="0"/>
              <a:t>Width</a:t>
            </a:r>
            <a:r>
              <a:rPr lang="en-US" sz="1200" baseline="0" dirty="0" smtClean="0"/>
              <a:t> box, enter </a:t>
            </a:r>
            <a:r>
              <a:rPr lang="en-US" sz="1200" b="1" baseline="0" dirty="0" smtClean="0"/>
              <a:t>10”</a:t>
            </a:r>
            <a:r>
              <a:rPr lang="en-US" sz="1200" b="0" baseline="0" dirty="0" smtClean="0"/>
              <a:t>.</a:t>
            </a:r>
          </a:p>
          <a:p>
            <a:pPr marL="228600" indent="-228600">
              <a:buFont typeface="+mj-lt"/>
              <a:buAutoNum type="arabicPeriod"/>
            </a:pPr>
            <a:r>
              <a:rPr lang="en-US" sz="1200" b="0" baseline="0" dirty="0" smtClean="0"/>
              <a:t>Under </a:t>
            </a:r>
            <a:r>
              <a:rPr lang="en-US" sz="1200" b="1" baseline="0" dirty="0" smtClean="0"/>
              <a:t>Drawing</a:t>
            </a:r>
            <a:r>
              <a:rPr lang="en-US" sz="1200" b="0" baseline="0" dirty="0" smtClean="0"/>
              <a:t> </a:t>
            </a:r>
            <a:r>
              <a:rPr lang="en-US" sz="1200" b="1" baseline="0" dirty="0" smtClean="0"/>
              <a:t>Tools</a:t>
            </a:r>
            <a:r>
              <a:rPr lang="en-US" sz="1200" b="0" baseline="0" dirty="0" smtClean="0"/>
              <a:t>, on the </a:t>
            </a:r>
            <a:r>
              <a:rPr lang="en-US" sz="1200" b="1" baseline="0" dirty="0" smtClean="0"/>
              <a:t>Format</a:t>
            </a:r>
            <a:r>
              <a:rPr lang="en-US" sz="1200" b="0" baseline="0" dirty="0" smtClean="0"/>
              <a:t> tab, in the bottom right corner of the </a:t>
            </a:r>
            <a:r>
              <a:rPr lang="en-US" sz="1200" b="1" baseline="0" dirty="0" smtClean="0"/>
              <a:t>Shape</a:t>
            </a:r>
            <a:r>
              <a:rPr lang="en-US" sz="1200" b="0" baseline="0" dirty="0" smtClean="0"/>
              <a:t> </a:t>
            </a:r>
            <a:r>
              <a:rPr lang="en-US" sz="1200" b="1" baseline="0" dirty="0" smtClean="0"/>
              <a:t>Styles</a:t>
            </a:r>
            <a:r>
              <a:rPr lang="en-US" sz="1200" b="0" baseline="0" dirty="0" smtClean="0"/>
              <a:t> group, click the </a:t>
            </a:r>
            <a:r>
              <a:rPr lang="en-US" sz="1200" b="1" baseline="0" dirty="0" smtClean="0"/>
              <a:t>Format</a:t>
            </a:r>
            <a:r>
              <a:rPr lang="en-US" sz="1200" b="0" baseline="0" dirty="0" smtClean="0"/>
              <a:t> </a:t>
            </a:r>
            <a:r>
              <a:rPr lang="en-US" sz="1200" b="1" baseline="0" dirty="0" smtClean="0"/>
              <a:t>Shape</a:t>
            </a:r>
            <a:r>
              <a:rPr lang="en-US" sz="1200" b="0" baseline="0" dirty="0" smtClean="0"/>
              <a:t> dialog box launcher. In the </a:t>
            </a:r>
            <a:r>
              <a:rPr lang="en-US" sz="1200" b="1" baseline="0" dirty="0" smtClean="0"/>
              <a:t>Format</a:t>
            </a:r>
            <a:r>
              <a:rPr lang="en-US" sz="1200" b="0" baseline="0" dirty="0" smtClean="0"/>
              <a:t> </a:t>
            </a:r>
            <a:r>
              <a:rPr lang="en-US" sz="1200" b="1" baseline="0" dirty="0" smtClean="0"/>
              <a:t>Shape</a:t>
            </a:r>
            <a:r>
              <a:rPr lang="en-US" sz="1200" b="0" baseline="0" dirty="0" smtClean="0"/>
              <a:t> dialog box, in the left pane, click </a:t>
            </a:r>
            <a:r>
              <a:rPr lang="en-US" sz="1200" b="1" baseline="0" dirty="0" smtClean="0"/>
              <a:t>Line</a:t>
            </a:r>
            <a:r>
              <a:rPr lang="en-US" sz="1200" b="0" baseline="0" dirty="0" smtClean="0"/>
              <a:t> </a:t>
            </a:r>
            <a:r>
              <a:rPr lang="en-US" sz="1200" b="1" baseline="0" dirty="0" smtClean="0"/>
              <a:t>Color</a:t>
            </a:r>
            <a:r>
              <a:rPr lang="en-US" sz="1200" b="0" baseline="0" dirty="0" smtClean="0"/>
              <a:t>. In the </a:t>
            </a:r>
            <a:r>
              <a:rPr lang="en-US" sz="1200" b="1" baseline="0" dirty="0" smtClean="0"/>
              <a:t>Line</a:t>
            </a:r>
            <a:r>
              <a:rPr lang="en-US" sz="1200" b="0" baseline="0" dirty="0" smtClean="0"/>
              <a:t> </a:t>
            </a:r>
            <a:r>
              <a:rPr lang="en-US" sz="1200" b="1" baseline="0" dirty="0" smtClean="0"/>
              <a:t>Color</a:t>
            </a:r>
            <a:r>
              <a:rPr lang="en-US" sz="1200" b="0" baseline="0" dirty="0" smtClean="0"/>
              <a:t> pane, select </a:t>
            </a:r>
            <a:r>
              <a:rPr lang="en-US" sz="1200" b="1" baseline="0" dirty="0" smtClean="0"/>
              <a:t>No</a:t>
            </a:r>
            <a:r>
              <a:rPr lang="en-US" sz="1200" b="0" baseline="0" dirty="0" smtClean="0"/>
              <a:t> </a:t>
            </a:r>
            <a:r>
              <a:rPr lang="en-US" sz="1200" b="1" baseline="0" dirty="0" smtClean="0"/>
              <a:t>line</a:t>
            </a:r>
            <a:r>
              <a:rPr lang="en-US" sz="1200" b="0" baseline="0" dirty="0" smtClean="0"/>
              <a:t>.</a:t>
            </a:r>
          </a:p>
          <a:p>
            <a:pPr marL="228600" indent="-228600">
              <a:buFont typeface="+mj-lt"/>
              <a:buAutoNum type="arabicPeriod"/>
            </a:pPr>
            <a:r>
              <a:rPr lang="en-US" sz="1200" baseline="0" dirty="0" smtClean="0"/>
              <a:t>Also in the </a:t>
            </a:r>
            <a:r>
              <a:rPr lang="en-US" sz="1200" b="1" baseline="0" dirty="0" smtClean="0"/>
              <a:t>Format</a:t>
            </a:r>
            <a:r>
              <a:rPr lang="en-US" sz="1200" baseline="0" dirty="0" smtClean="0"/>
              <a:t> </a:t>
            </a:r>
            <a:r>
              <a:rPr lang="en-US" sz="1200" b="1" baseline="0" dirty="0" smtClean="0"/>
              <a:t>Shape</a:t>
            </a:r>
            <a:r>
              <a:rPr lang="en-US" sz="1200" baseline="0" dirty="0" smtClean="0"/>
              <a:t> dialog box, in the left pane, click </a:t>
            </a:r>
            <a:r>
              <a:rPr lang="en-US" sz="1200" b="1" baseline="0" dirty="0" smtClean="0"/>
              <a:t>Shadow</a:t>
            </a:r>
            <a:r>
              <a:rPr lang="en-US" sz="1200" b="0" baseline="0" dirty="0" smtClean="0"/>
              <a:t>.</a:t>
            </a:r>
            <a:r>
              <a:rPr lang="en-US" sz="1200" baseline="0" dirty="0" smtClean="0"/>
              <a:t> In the </a:t>
            </a:r>
            <a:r>
              <a:rPr lang="en-US" sz="1200" b="1" baseline="0" dirty="0" smtClean="0"/>
              <a:t>Shadow</a:t>
            </a:r>
            <a:r>
              <a:rPr lang="en-US" sz="1200" baseline="0" dirty="0" smtClean="0"/>
              <a:t> pane, click the button next to </a:t>
            </a:r>
            <a:r>
              <a:rPr lang="en-US" sz="1200" b="1" baseline="0" dirty="0" smtClean="0"/>
              <a:t>Presets</a:t>
            </a:r>
            <a:r>
              <a:rPr lang="en-US" sz="1200" baseline="0" dirty="0" smtClean="0"/>
              <a:t>, under </a:t>
            </a:r>
            <a:r>
              <a:rPr lang="en-US" sz="1200" b="1" baseline="0" dirty="0" smtClean="0"/>
              <a:t>Outer</a:t>
            </a:r>
            <a:r>
              <a:rPr lang="en-US" sz="1200" baseline="0" dirty="0" smtClean="0"/>
              <a:t> click </a:t>
            </a:r>
            <a:r>
              <a:rPr lang="en-US" sz="1200" b="1" baseline="0" dirty="0" smtClean="0"/>
              <a:t>Offset</a:t>
            </a:r>
            <a:r>
              <a:rPr lang="en-US" sz="1200" baseline="0" dirty="0" smtClean="0"/>
              <a:t> </a:t>
            </a:r>
            <a:r>
              <a:rPr lang="en-US" sz="1200" b="1" baseline="0" dirty="0" smtClean="0"/>
              <a:t>Bottom</a:t>
            </a:r>
            <a:r>
              <a:rPr lang="en-US" sz="1200" baseline="0" dirty="0" smtClean="0"/>
              <a:t> (first row, second option from the left), and then do the following:</a:t>
            </a:r>
          </a:p>
          <a:p>
            <a:pPr marL="685800" lvl="1" indent="-228600">
              <a:buFont typeface="Arial" pitchFamily="34" charset="0"/>
              <a:buChar char="•"/>
            </a:pPr>
            <a:r>
              <a:rPr lang="en-US" sz="1200" baseline="0" dirty="0" smtClean="0"/>
              <a:t>In the </a:t>
            </a:r>
            <a:r>
              <a:rPr lang="en-US" sz="1200" b="1" baseline="0" dirty="0" smtClean="0"/>
              <a:t>Transparency</a:t>
            </a:r>
            <a:r>
              <a:rPr lang="en-US" sz="1200" baseline="0" dirty="0" smtClean="0"/>
              <a:t> box, enter </a:t>
            </a:r>
            <a:r>
              <a:rPr lang="en-US" sz="1200" b="1" baseline="0" dirty="0" smtClean="0"/>
              <a:t>68%</a:t>
            </a:r>
            <a:r>
              <a:rPr lang="en-US" sz="1200" b="0" baseline="0" dirty="0" smtClean="0"/>
              <a:t>.</a:t>
            </a:r>
          </a:p>
          <a:p>
            <a:pPr marL="685800" lvl="1" indent="-228600">
              <a:buFont typeface="Arial" pitchFamily="34" charset="0"/>
              <a:buChar char="•"/>
            </a:pPr>
            <a:r>
              <a:rPr lang="en-US" sz="1200" baseline="0" dirty="0" smtClean="0"/>
              <a:t>In the </a:t>
            </a:r>
            <a:r>
              <a:rPr lang="en-US" sz="1200" b="1" baseline="0" dirty="0" smtClean="0"/>
              <a:t>Blur</a:t>
            </a:r>
            <a:r>
              <a:rPr lang="en-US" sz="1200" baseline="0" dirty="0" smtClean="0"/>
              <a:t> box, enter </a:t>
            </a:r>
            <a:r>
              <a:rPr lang="en-US" sz="1200" b="1" baseline="0" dirty="0" smtClean="0"/>
              <a:t>3.5 pt</a:t>
            </a:r>
            <a:r>
              <a:rPr lang="en-US" sz="1200" baseline="0" dirty="0" smtClean="0"/>
              <a:t>.</a:t>
            </a:r>
          </a:p>
          <a:p>
            <a:pPr marL="685800" lvl="1" indent="-228600">
              <a:buFont typeface="Arial" pitchFamily="34" charset="0"/>
              <a:buChar char="•"/>
            </a:pPr>
            <a:r>
              <a:rPr lang="en-US" sz="1200" baseline="0" dirty="0" smtClean="0"/>
              <a:t>In the </a:t>
            </a:r>
            <a:r>
              <a:rPr lang="en-US" sz="1200" b="1" baseline="0" dirty="0" smtClean="0"/>
              <a:t>Distance</a:t>
            </a:r>
            <a:r>
              <a:rPr lang="en-US" sz="1200" baseline="0" dirty="0" smtClean="0"/>
              <a:t> box, enter </a:t>
            </a:r>
            <a:r>
              <a:rPr lang="en-US" sz="1200" b="1" baseline="0" dirty="0" smtClean="0"/>
              <a:t>2.2 pt</a:t>
            </a:r>
            <a:r>
              <a:rPr lang="en-US" sz="1200" baseline="0" dirty="0" smtClean="0"/>
              <a:t>.</a:t>
            </a:r>
          </a:p>
          <a:p>
            <a:pPr marL="228600" indent="-228600">
              <a:buFont typeface="+mj-lt"/>
              <a:buAutoNum type="arabicPeriod"/>
            </a:pPr>
            <a:r>
              <a:rPr lang="en-US" sz="1200" baseline="0" dirty="0" smtClean="0"/>
              <a:t>Also in the </a:t>
            </a:r>
            <a:r>
              <a:rPr lang="en-US" sz="1200" b="1" baseline="0" dirty="0" smtClean="0"/>
              <a:t>Format</a:t>
            </a:r>
            <a:r>
              <a:rPr lang="en-US" sz="1200" baseline="0" dirty="0" smtClean="0"/>
              <a:t> </a:t>
            </a:r>
            <a:r>
              <a:rPr lang="en-US" sz="1200" b="1" baseline="0" dirty="0" smtClean="0"/>
              <a:t>Shape</a:t>
            </a:r>
            <a:r>
              <a:rPr lang="en-US" sz="1200" baseline="0" dirty="0" smtClean="0"/>
              <a:t> dialog box, in the left pane, click </a:t>
            </a:r>
            <a:r>
              <a:rPr lang="en-US" sz="1200" b="1" baseline="0" dirty="0" smtClean="0"/>
              <a:t>3-D Format</a:t>
            </a:r>
            <a:r>
              <a:rPr lang="en-US" sz="1200" b="0" baseline="0" dirty="0" smtClean="0"/>
              <a:t>.</a:t>
            </a:r>
            <a:r>
              <a:rPr lang="en-US" sz="1200" baseline="0" dirty="0" smtClean="0"/>
              <a:t> In the </a:t>
            </a:r>
            <a:r>
              <a:rPr lang="en-US" sz="1200" b="1" baseline="0" dirty="0" smtClean="0"/>
              <a:t>3-D Format </a:t>
            </a:r>
            <a:r>
              <a:rPr lang="en-US" sz="1200" baseline="0" dirty="0" smtClean="0"/>
              <a:t>pane, do the following:</a:t>
            </a:r>
          </a:p>
          <a:p>
            <a:pPr marL="685800" lvl="1" indent="-228600">
              <a:buFont typeface="Arial" pitchFamily="34" charset="0"/>
              <a:buChar char="•"/>
            </a:pPr>
            <a:r>
              <a:rPr lang="en-US" sz="1200" baseline="0" dirty="0" smtClean="0"/>
              <a:t>Under </a:t>
            </a:r>
            <a:r>
              <a:rPr lang="en-US" sz="1200" b="1" baseline="0" dirty="0" smtClean="0"/>
              <a:t>Bevel</a:t>
            </a:r>
            <a:r>
              <a:rPr lang="en-US" sz="1200" baseline="0" dirty="0" smtClean="0"/>
              <a:t>, click the button next to </a:t>
            </a:r>
            <a:r>
              <a:rPr lang="en-US" sz="1200" b="1" baseline="0" dirty="0" smtClean="0"/>
              <a:t>Top</a:t>
            </a:r>
            <a:r>
              <a:rPr lang="en-US" sz="1200" b="0" baseline="0" dirty="0" smtClean="0"/>
              <a:t>, and then under </a:t>
            </a:r>
            <a:r>
              <a:rPr lang="en-US" sz="1200" b="1" baseline="0" dirty="0" smtClean="0"/>
              <a:t>Bevel</a:t>
            </a:r>
            <a:r>
              <a:rPr lang="en-US" sz="1200" b="0" baseline="0" dirty="0" smtClean="0"/>
              <a:t> click </a:t>
            </a:r>
            <a:r>
              <a:rPr lang="en-US" sz="1200" b="1" baseline="0" dirty="0" smtClean="0"/>
              <a:t>Circle</a:t>
            </a:r>
            <a:r>
              <a:rPr lang="en-US" sz="1200" baseline="0" dirty="0" smtClean="0"/>
              <a:t> (first row, first option from the left). Next to </a:t>
            </a:r>
            <a:r>
              <a:rPr lang="en-US" sz="1200" b="1" baseline="0" dirty="0" smtClean="0"/>
              <a:t>Top</a:t>
            </a:r>
            <a:r>
              <a:rPr lang="en-US" sz="1200" baseline="0" dirty="0" smtClean="0"/>
              <a:t>, in the </a:t>
            </a:r>
            <a:r>
              <a:rPr lang="en-US" sz="1200" b="1" baseline="0" dirty="0" smtClean="0"/>
              <a:t>Width</a:t>
            </a:r>
            <a:r>
              <a:rPr lang="en-US" sz="1200" baseline="0" dirty="0" smtClean="0"/>
              <a:t> box, enter </a:t>
            </a:r>
            <a:r>
              <a:rPr lang="en-US" sz="1200" b="1" baseline="0" dirty="0" smtClean="0"/>
              <a:t>15 pt</a:t>
            </a:r>
            <a:r>
              <a:rPr lang="en-US" sz="1200" b="0" baseline="0" dirty="0" smtClean="0"/>
              <a:t>,</a:t>
            </a:r>
            <a:r>
              <a:rPr lang="en-US" sz="1200" b="1" baseline="0" dirty="0" smtClean="0"/>
              <a:t> </a:t>
            </a:r>
            <a:r>
              <a:rPr lang="en-US" sz="1200" baseline="0" dirty="0" smtClean="0"/>
              <a:t>and in the </a:t>
            </a:r>
            <a:r>
              <a:rPr lang="en-US" sz="1200" b="1" baseline="0" dirty="0" smtClean="0"/>
              <a:t>Height</a:t>
            </a:r>
            <a:r>
              <a:rPr lang="en-US" sz="1200" baseline="0" dirty="0" smtClean="0"/>
              <a:t> box, enter </a:t>
            </a:r>
            <a:r>
              <a:rPr lang="en-US" sz="1200" b="1" baseline="0" dirty="0" smtClean="0"/>
              <a:t>3 pt</a:t>
            </a:r>
            <a:r>
              <a:rPr lang="en-US" sz="1200" baseline="0" dirty="0" smtClean="0"/>
              <a:t>.</a:t>
            </a:r>
          </a:p>
          <a:p>
            <a:pPr marL="685800" lvl="1" indent="-228600">
              <a:buFont typeface="Arial" pitchFamily="34" charset="0"/>
              <a:buChar char="•"/>
            </a:pPr>
            <a:r>
              <a:rPr lang="en-US" sz="1200" baseline="0" dirty="0" smtClean="0"/>
              <a:t>Under </a:t>
            </a:r>
            <a:r>
              <a:rPr lang="en-US" sz="1200" b="1" baseline="0" dirty="0" smtClean="0"/>
              <a:t>Surface</a:t>
            </a:r>
            <a:r>
              <a:rPr lang="en-US" sz="1200" baseline="0" dirty="0" smtClean="0"/>
              <a:t>, click the button next to </a:t>
            </a:r>
            <a:r>
              <a:rPr lang="en-US" sz="1200" b="1" baseline="0" dirty="0" smtClean="0"/>
              <a:t>Lighting</a:t>
            </a:r>
            <a:r>
              <a:rPr lang="en-US" sz="1200" baseline="0" dirty="0" smtClean="0"/>
              <a:t>, and then under </a:t>
            </a:r>
            <a:r>
              <a:rPr lang="en-US" sz="1200" b="1" baseline="0" dirty="0" smtClean="0"/>
              <a:t>Neutral</a:t>
            </a:r>
            <a:r>
              <a:rPr lang="en-US" sz="1200" baseline="0" dirty="0" smtClean="0"/>
              <a:t> click </a:t>
            </a:r>
            <a:r>
              <a:rPr lang="en-US" sz="1200" b="1" baseline="0" dirty="0" smtClean="0"/>
              <a:t>Balance</a:t>
            </a:r>
            <a:r>
              <a:rPr lang="en-US" sz="1200" baseline="0" dirty="0" smtClean="0"/>
              <a:t> (first row, second option from the left). </a:t>
            </a:r>
            <a:r>
              <a:rPr lang="en-US" sz="1200" i="0" baseline="0" dirty="0" smtClean="0"/>
              <a:t>In the </a:t>
            </a:r>
            <a:r>
              <a:rPr lang="en-US" sz="1200" b="1" i="0" baseline="0" dirty="0" smtClean="0"/>
              <a:t>Angle</a:t>
            </a:r>
            <a:r>
              <a:rPr lang="en-US" sz="1200" i="0" baseline="0" dirty="0" smtClean="0"/>
              <a:t> box, enter </a:t>
            </a:r>
            <a:r>
              <a:rPr lang="en-US" sz="1200" b="1" i="0" baseline="0" dirty="0" smtClean="0"/>
              <a:t>145</a:t>
            </a:r>
            <a:r>
              <a:rPr lang="en-US" sz="1200" b="1" kern="1200" dirty="0" smtClean="0">
                <a:solidFill>
                  <a:schemeClr val="tx1"/>
                </a:solidFill>
                <a:latin typeface="+mn-lt"/>
                <a:ea typeface="+mn-ea"/>
                <a:cs typeface="+mn-cs"/>
              </a:rPr>
              <a:t>°</a:t>
            </a:r>
            <a:r>
              <a:rPr lang="en-US" sz="1200" i="0" baseline="0" dirty="0" smtClean="0"/>
              <a:t>. </a:t>
            </a:r>
            <a:endParaRPr lang="en-US" sz="1200" b="0" i="1" baseline="0" dirty="0" smtClean="0"/>
          </a:p>
          <a:p>
            <a:pPr marL="228600" indent="-228600">
              <a:buFont typeface="+mj-lt"/>
              <a:buAutoNum type="arabicPeriod"/>
            </a:pPr>
            <a:r>
              <a:rPr lang="en-US" sz="1200" b="0" baseline="0" dirty="0" smtClean="0"/>
              <a:t>On the slide, drag the rectangle about 0.25” above the 0.00 horizontal drawing guide. (Note: To view the ruler, on the </a:t>
            </a:r>
            <a:r>
              <a:rPr lang="en-US" sz="1200" b="1" baseline="0" dirty="0" smtClean="0"/>
              <a:t>View</a:t>
            </a:r>
            <a:r>
              <a:rPr lang="en-US" sz="1200" b="0" baseline="0" dirty="0" smtClean="0"/>
              <a:t> tab, in the </a:t>
            </a:r>
            <a:r>
              <a:rPr lang="en-US" sz="1200" b="1" baseline="0" dirty="0" smtClean="0"/>
              <a:t>Show/Hide</a:t>
            </a:r>
            <a:r>
              <a:rPr lang="en-US" sz="1200" b="0" baseline="0" dirty="0" smtClean="0"/>
              <a:t> group, select </a:t>
            </a:r>
            <a:r>
              <a:rPr lang="en-US" sz="1200" b="1" baseline="0" dirty="0" smtClean="0"/>
              <a:t>Ruler</a:t>
            </a:r>
            <a:r>
              <a:rPr lang="en-US" sz="1200" b="0" baseline="0" dirty="0" smtClean="0"/>
              <a:t>.)</a:t>
            </a:r>
          </a:p>
          <a:p>
            <a:pPr marL="228600" indent="-228600">
              <a:buFont typeface="+mj-lt"/>
              <a:buAutoNum type="arabicPeriod"/>
            </a:pPr>
            <a:r>
              <a:rPr lang="en-US" sz="1200" b="0" baseline="0" dirty="0" smtClean="0"/>
              <a:t>On the </a:t>
            </a:r>
            <a:r>
              <a:rPr lang="en-US" sz="1200" b="1" baseline="0" dirty="0" smtClean="0"/>
              <a:t>Home</a:t>
            </a:r>
            <a:r>
              <a:rPr lang="en-US" sz="1200" b="0" baseline="0" dirty="0" smtClean="0"/>
              <a:t> tab, in the </a:t>
            </a:r>
            <a:r>
              <a:rPr lang="en-US" sz="1200" b="1" baseline="0" dirty="0" smtClean="0"/>
              <a:t>Drawing</a:t>
            </a:r>
            <a:r>
              <a:rPr lang="en-US" sz="1200" b="0" baseline="0" dirty="0" smtClean="0"/>
              <a:t> group, click </a:t>
            </a:r>
            <a:r>
              <a:rPr lang="en-US" sz="1200" b="1" baseline="0" dirty="0" smtClean="0"/>
              <a:t>Arrange</a:t>
            </a:r>
            <a:r>
              <a:rPr lang="en-US" sz="1200" b="0" baseline="0" dirty="0" smtClean="0"/>
              <a:t>, point to </a:t>
            </a:r>
            <a:r>
              <a:rPr lang="en-US" sz="1200" b="1" baseline="0" dirty="0" smtClean="0"/>
              <a:t>Align</a:t>
            </a:r>
            <a:r>
              <a:rPr lang="en-US" sz="1200" b="0" baseline="0" dirty="0" smtClean="0"/>
              <a:t>, and then do the following:</a:t>
            </a:r>
          </a:p>
          <a:p>
            <a:pPr marL="685800" lvl="1" indent="-228600">
              <a:buFont typeface="+mj-lt"/>
              <a:buAutoNum type="arabicPeriod"/>
            </a:pPr>
            <a:r>
              <a:rPr lang="en-US" sz="1200" b="0" baseline="0" dirty="0" smtClean="0"/>
              <a:t>Click </a:t>
            </a:r>
            <a:r>
              <a:rPr lang="en-US" sz="1200" b="1" i="0" baseline="0" dirty="0" smtClean="0"/>
              <a:t>Align to Slide</a:t>
            </a:r>
            <a:r>
              <a:rPr lang="en-US" sz="1200" b="0" i="0" baseline="0" dirty="0" smtClean="0"/>
              <a:t>. </a:t>
            </a:r>
          </a:p>
          <a:p>
            <a:pPr marL="685800" lvl="1" indent="-228600">
              <a:buFont typeface="+mj-lt"/>
              <a:buAutoNum type="arabicPeriod"/>
            </a:pPr>
            <a:r>
              <a:rPr lang="en-US" sz="1200" b="0" baseline="0" dirty="0" smtClean="0"/>
              <a:t>Click</a:t>
            </a:r>
            <a:r>
              <a:rPr lang="en-US" sz="1200" b="1" baseline="0" dirty="0" smtClean="0"/>
              <a:t> Align</a:t>
            </a:r>
            <a:r>
              <a:rPr lang="en-US" sz="1200" b="0" baseline="0" dirty="0" smtClean="0"/>
              <a:t> </a:t>
            </a:r>
            <a:r>
              <a:rPr lang="en-US" sz="1200" b="1" baseline="0" dirty="0" smtClean="0"/>
              <a:t>Center</a:t>
            </a:r>
            <a:r>
              <a:rPr lang="en-US" sz="1200" b="0" baseline="0" dirty="0" smtClean="0"/>
              <a:t>.</a:t>
            </a:r>
          </a:p>
          <a:p>
            <a:pPr marL="228600" indent="-228600">
              <a:buFont typeface="+mj-lt"/>
              <a:buAutoNum type="arabicPeriod"/>
            </a:pPr>
            <a:endParaRPr lang="en-US" sz="1200" dirty="0" smtClean="0"/>
          </a:p>
          <a:p>
            <a:pPr marL="228600" indent="-228600">
              <a:buFont typeface="+mj-lt"/>
              <a:buAutoNum type="arabicPeriod"/>
            </a:pPr>
            <a:endParaRPr lang="en-US" sz="1200" dirty="0" smtClean="0"/>
          </a:p>
          <a:p>
            <a:pPr marL="228600" indent="-228600">
              <a:buFont typeface="+mj-lt"/>
              <a:buNone/>
            </a:pPr>
            <a:r>
              <a:rPr lang="en-US" sz="1200" dirty="0" smtClean="0"/>
              <a:t>To reproduce the tab (rounded rectangle) on this slide, do the following:</a:t>
            </a:r>
          </a:p>
          <a:p>
            <a:pPr marL="228600" indent="-228600">
              <a:buFont typeface="+mj-lt"/>
              <a:buAutoNum type="arabicPeriod"/>
            </a:pPr>
            <a:r>
              <a:rPr lang="en-US" sz="1200" dirty="0" smtClean="0"/>
              <a:t>On the </a:t>
            </a:r>
            <a:r>
              <a:rPr lang="en-US" sz="1200" b="1" dirty="0" smtClean="0"/>
              <a:t>Home</a:t>
            </a:r>
            <a:r>
              <a:rPr lang="en-US" sz="1200" dirty="0" smtClean="0"/>
              <a:t> tab, in the </a:t>
            </a:r>
            <a:r>
              <a:rPr lang="en-US" sz="1200" b="1" dirty="0" smtClean="0"/>
              <a:t>Drawing</a:t>
            </a:r>
            <a:r>
              <a:rPr lang="en-US" sz="1200" dirty="0" smtClean="0"/>
              <a:t> group, click the </a:t>
            </a:r>
            <a:r>
              <a:rPr lang="en-US" sz="1200" b="1" dirty="0" smtClean="0"/>
              <a:t>More</a:t>
            </a:r>
            <a:r>
              <a:rPr lang="en-US" sz="1200" dirty="0" smtClean="0"/>
              <a:t> arrow to expand the</a:t>
            </a:r>
            <a:r>
              <a:rPr lang="en-US" sz="1200" b="0" dirty="0" smtClean="0"/>
              <a:t> shapes gallery</a:t>
            </a:r>
            <a:r>
              <a:rPr lang="en-US" sz="1200" dirty="0" smtClean="0"/>
              <a:t>, and then under </a:t>
            </a:r>
            <a:r>
              <a:rPr lang="en-US" sz="1200" b="1" dirty="0" smtClean="0"/>
              <a:t>Rectangles</a:t>
            </a:r>
            <a:r>
              <a:rPr lang="en-US" sz="1200" dirty="0" smtClean="0"/>
              <a:t> click </a:t>
            </a:r>
            <a:r>
              <a:rPr lang="en-US" sz="1200" b="1" dirty="0" smtClean="0"/>
              <a:t>Round Same Side Corner Rectangle </a:t>
            </a:r>
            <a:r>
              <a:rPr lang="en-US" sz="1200" dirty="0" smtClean="0"/>
              <a:t>(eighth option from the left). On the slide, drag to draw a</a:t>
            </a:r>
            <a:r>
              <a:rPr lang="en-US" sz="1200" baseline="0" dirty="0" smtClean="0"/>
              <a:t> rounded rectangle. </a:t>
            </a:r>
            <a:endParaRPr lang="en-US" sz="1200" dirty="0" smtClean="0"/>
          </a:p>
          <a:p>
            <a:pPr marL="228600" indent="-228600">
              <a:buFont typeface="+mj-lt"/>
              <a:buAutoNum type="arabicPeriod"/>
            </a:pPr>
            <a:r>
              <a:rPr lang="en-US" sz="1200" baseline="0" dirty="0" smtClean="0"/>
              <a:t>On the slide, select the rounded rectangle. Under </a:t>
            </a:r>
            <a:r>
              <a:rPr lang="en-US" sz="1200" b="1" baseline="0" dirty="0" smtClean="0"/>
              <a:t>Drawing</a:t>
            </a:r>
            <a:r>
              <a:rPr lang="en-US" sz="1200" baseline="0" dirty="0" smtClean="0"/>
              <a:t> </a:t>
            </a:r>
            <a:r>
              <a:rPr lang="en-US" sz="1200" b="1" baseline="0" dirty="0" smtClean="0"/>
              <a:t>Tools</a:t>
            </a:r>
            <a:r>
              <a:rPr lang="en-US" sz="1200" baseline="0" dirty="0" smtClean="0"/>
              <a:t>, on the </a:t>
            </a:r>
            <a:r>
              <a:rPr lang="en-US" sz="1200" b="1" baseline="0" dirty="0" smtClean="0"/>
              <a:t>Format</a:t>
            </a:r>
            <a:r>
              <a:rPr lang="en-US" sz="1200" baseline="0" dirty="0" smtClean="0"/>
              <a:t> tab, in the </a:t>
            </a:r>
            <a:r>
              <a:rPr lang="en-US" sz="1200" b="1" baseline="0" dirty="0" smtClean="0"/>
              <a:t>Size</a:t>
            </a:r>
            <a:r>
              <a:rPr lang="en-US" sz="1200" baseline="0" dirty="0" smtClean="0"/>
              <a:t> group, do the following: </a:t>
            </a:r>
          </a:p>
          <a:p>
            <a:pPr marL="685800" lvl="1" indent="-228600">
              <a:buFont typeface="Arial" pitchFamily="34" charset="0"/>
              <a:buChar char="•"/>
            </a:pPr>
            <a:r>
              <a:rPr lang="en-US" sz="1200" baseline="0" dirty="0" smtClean="0"/>
              <a:t>In the </a:t>
            </a:r>
            <a:r>
              <a:rPr lang="en-US" sz="1200" b="1" baseline="0" dirty="0" smtClean="0"/>
              <a:t>Shape</a:t>
            </a:r>
            <a:r>
              <a:rPr lang="en-US" sz="1200" baseline="0" dirty="0" smtClean="0"/>
              <a:t> </a:t>
            </a:r>
            <a:r>
              <a:rPr lang="en-US" sz="1200" b="1" baseline="0" dirty="0" smtClean="0"/>
              <a:t>Height</a:t>
            </a:r>
            <a:r>
              <a:rPr lang="en-US" sz="1200" baseline="0" dirty="0" smtClean="0"/>
              <a:t> box, enter </a:t>
            </a:r>
            <a:r>
              <a:rPr lang="en-US" sz="1200" b="1" baseline="0" dirty="0" smtClean="0"/>
              <a:t>0.58”</a:t>
            </a:r>
            <a:r>
              <a:rPr lang="en-US" sz="1200" b="0" baseline="0" dirty="0" smtClean="0"/>
              <a:t>.</a:t>
            </a:r>
            <a:r>
              <a:rPr lang="en-US" sz="1200" baseline="0" dirty="0" smtClean="0"/>
              <a:t> </a:t>
            </a:r>
          </a:p>
          <a:p>
            <a:pPr marL="685800" lvl="1" indent="-228600">
              <a:buFont typeface="Arial" pitchFamily="34" charset="0"/>
              <a:buChar char="•"/>
            </a:pPr>
            <a:r>
              <a:rPr lang="en-US" sz="1200" baseline="0" dirty="0" smtClean="0"/>
              <a:t>In the </a:t>
            </a:r>
            <a:r>
              <a:rPr lang="en-US" sz="1200" b="1" baseline="0" dirty="0" smtClean="0"/>
              <a:t>Shape</a:t>
            </a:r>
            <a:r>
              <a:rPr lang="en-US" sz="1200" baseline="0" dirty="0" smtClean="0"/>
              <a:t> </a:t>
            </a:r>
            <a:r>
              <a:rPr lang="en-US" sz="1200" b="1" baseline="0" dirty="0" smtClean="0"/>
              <a:t>Width</a:t>
            </a:r>
            <a:r>
              <a:rPr lang="en-US" sz="1200" baseline="0" dirty="0" smtClean="0"/>
              <a:t> box, enter </a:t>
            </a:r>
            <a:r>
              <a:rPr lang="en-US" sz="1200" b="1" baseline="0" dirty="0" smtClean="0"/>
              <a:t>1.33”</a:t>
            </a:r>
            <a:r>
              <a:rPr lang="en-US" sz="1200" baseline="0" dirty="0" smtClean="0"/>
              <a:t>.</a:t>
            </a:r>
          </a:p>
          <a:p>
            <a:pPr marL="228600" indent="-228600">
              <a:buFont typeface="+mj-lt"/>
              <a:buAutoNum type="arabicPeriod"/>
            </a:pPr>
            <a:r>
              <a:rPr lang="en-US" sz="1200" baseline="0" dirty="0" smtClean="0"/>
              <a:t>Under </a:t>
            </a:r>
            <a:r>
              <a:rPr lang="en-US" sz="1200" b="1" baseline="0" dirty="0" smtClean="0"/>
              <a:t>Drawing</a:t>
            </a:r>
            <a:r>
              <a:rPr lang="en-US" sz="1200" baseline="0" dirty="0" smtClean="0"/>
              <a:t> </a:t>
            </a:r>
            <a:r>
              <a:rPr lang="en-US" sz="1200" b="1" baseline="0" dirty="0" smtClean="0"/>
              <a:t>Tools</a:t>
            </a:r>
            <a:r>
              <a:rPr lang="en-US" sz="1200" baseline="0" dirty="0" smtClean="0"/>
              <a:t>, on the </a:t>
            </a:r>
            <a:r>
              <a:rPr lang="en-US" sz="1200" b="1" baseline="0" dirty="0" smtClean="0"/>
              <a:t>Format</a:t>
            </a:r>
            <a:r>
              <a:rPr lang="en-US" sz="1200" baseline="0" dirty="0" smtClean="0"/>
              <a:t> tab, in the bottom right corner of the </a:t>
            </a:r>
            <a:r>
              <a:rPr lang="en-US" sz="1200" b="1" baseline="0" dirty="0" smtClean="0"/>
              <a:t>Shape</a:t>
            </a:r>
            <a:r>
              <a:rPr lang="en-US" sz="1200" baseline="0" dirty="0" smtClean="0"/>
              <a:t> </a:t>
            </a:r>
            <a:r>
              <a:rPr lang="en-US" sz="1200" b="1" baseline="0" dirty="0" smtClean="0"/>
              <a:t>Styles</a:t>
            </a:r>
            <a:r>
              <a:rPr lang="en-US" sz="1200" baseline="0" dirty="0" smtClean="0"/>
              <a:t> group, click the </a:t>
            </a:r>
            <a:r>
              <a:rPr lang="en-US" sz="1200" b="1" baseline="0" dirty="0" smtClean="0"/>
              <a:t>Format</a:t>
            </a:r>
            <a:r>
              <a:rPr lang="en-US" sz="1200" baseline="0" dirty="0" smtClean="0"/>
              <a:t> </a:t>
            </a:r>
            <a:r>
              <a:rPr lang="en-US" sz="1200" b="1" baseline="0" dirty="0" smtClean="0"/>
              <a:t>Shape</a:t>
            </a:r>
            <a:r>
              <a:rPr lang="en-US" sz="1200" baseline="0" dirty="0" smtClean="0"/>
              <a:t> dialog box launcher. In the </a:t>
            </a:r>
            <a:r>
              <a:rPr lang="en-US" sz="1200" b="1" baseline="0" dirty="0" smtClean="0"/>
              <a:t>Format</a:t>
            </a:r>
            <a:r>
              <a:rPr lang="en-US" sz="1200" baseline="0" dirty="0" smtClean="0"/>
              <a:t> </a:t>
            </a:r>
            <a:r>
              <a:rPr lang="en-US" sz="1200" b="1" baseline="0" dirty="0" smtClean="0"/>
              <a:t>Shape</a:t>
            </a:r>
            <a:r>
              <a:rPr lang="en-US" sz="1200" baseline="0" dirty="0" smtClean="0"/>
              <a:t> dialog box, in the left pane, click </a:t>
            </a:r>
            <a:r>
              <a:rPr lang="en-US" sz="1200" b="1" baseline="0" dirty="0" smtClean="0"/>
              <a:t>Line</a:t>
            </a:r>
            <a:r>
              <a:rPr lang="en-US" sz="1200" baseline="0" dirty="0" smtClean="0"/>
              <a:t> </a:t>
            </a:r>
            <a:r>
              <a:rPr lang="en-US" sz="1200" b="1" baseline="0" dirty="0" smtClean="0"/>
              <a:t>Color</a:t>
            </a:r>
            <a:r>
              <a:rPr lang="en-US" sz="1200" b="0" baseline="0" dirty="0" smtClean="0"/>
              <a:t>.</a:t>
            </a:r>
            <a:r>
              <a:rPr lang="en-US" sz="1200" baseline="0" dirty="0" smtClean="0"/>
              <a:t> In the </a:t>
            </a:r>
            <a:r>
              <a:rPr lang="en-US" sz="1200" b="1" baseline="0" dirty="0" smtClean="0"/>
              <a:t>Line</a:t>
            </a:r>
            <a:r>
              <a:rPr lang="en-US" sz="1200" baseline="0" dirty="0" smtClean="0"/>
              <a:t> </a:t>
            </a:r>
            <a:r>
              <a:rPr lang="en-US" sz="1200" b="1" baseline="0" dirty="0" smtClean="0"/>
              <a:t>Color</a:t>
            </a:r>
            <a:r>
              <a:rPr lang="en-US" sz="1200" baseline="0" dirty="0" smtClean="0"/>
              <a:t> pane, select </a:t>
            </a:r>
            <a:r>
              <a:rPr lang="en-US" sz="1200" b="1" baseline="0" dirty="0" smtClean="0"/>
              <a:t>No</a:t>
            </a:r>
            <a:r>
              <a:rPr lang="en-US" sz="1200" baseline="0" dirty="0" smtClean="0"/>
              <a:t> </a:t>
            </a:r>
            <a:r>
              <a:rPr lang="en-US" sz="1200" b="1" baseline="0" dirty="0" smtClean="0"/>
              <a:t>line</a:t>
            </a:r>
            <a:r>
              <a:rPr lang="en-US" sz="1200" baseline="0" dirty="0" smtClean="0"/>
              <a:t>.</a:t>
            </a:r>
          </a:p>
          <a:p>
            <a:pPr marL="228600" indent="-228600">
              <a:buFont typeface="+mj-lt"/>
              <a:buAutoNum type="arabicPeriod"/>
            </a:pPr>
            <a:r>
              <a:rPr lang="en-US" sz="1200" baseline="0" dirty="0" smtClean="0"/>
              <a:t>Also in the </a:t>
            </a:r>
            <a:r>
              <a:rPr lang="en-US" sz="1200" b="1" baseline="0" dirty="0" smtClean="0"/>
              <a:t>Format</a:t>
            </a:r>
            <a:r>
              <a:rPr lang="en-US" sz="1200" baseline="0" dirty="0" smtClean="0"/>
              <a:t> </a:t>
            </a:r>
            <a:r>
              <a:rPr lang="en-US" sz="1200" b="1" baseline="0" dirty="0" smtClean="0"/>
              <a:t>Shape</a:t>
            </a:r>
            <a:r>
              <a:rPr lang="en-US" sz="1200" baseline="0" dirty="0" smtClean="0"/>
              <a:t> dialog box, in the left pane, click </a:t>
            </a:r>
            <a:r>
              <a:rPr lang="en-US" sz="1200" b="1" baseline="0" dirty="0" smtClean="0"/>
              <a:t>Shadow</a:t>
            </a:r>
            <a:r>
              <a:rPr lang="en-US" sz="1200" b="0" baseline="0" dirty="0" smtClean="0"/>
              <a:t>.</a:t>
            </a:r>
            <a:r>
              <a:rPr lang="en-US" sz="1200" baseline="0" dirty="0" smtClean="0"/>
              <a:t> In the </a:t>
            </a:r>
            <a:r>
              <a:rPr lang="en-US" sz="1200" b="1" baseline="0" dirty="0" smtClean="0"/>
              <a:t>Shadow</a:t>
            </a:r>
            <a:r>
              <a:rPr lang="en-US" sz="1200" baseline="0" dirty="0" smtClean="0"/>
              <a:t> pane, click the button next to </a:t>
            </a:r>
            <a:r>
              <a:rPr lang="en-US" sz="1200" b="1" baseline="0" dirty="0" smtClean="0"/>
              <a:t>Presets</a:t>
            </a:r>
            <a:r>
              <a:rPr lang="en-US" sz="1200" baseline="0" dirty="0" smtClean="0"/>
              <a:t>, under </a:t>
            </a:r>
            <a:r>
              <a:rPr lang="en-US" sz="1200" b="1" baseline="0" dirty="0" smtClean="0"/>
              <a:t>Outer</a:t>
            </a:r>
            <a:r>
              <a:rPr lang="en-US" sz="1200" baseline="0" dirty="0" smtClean="0"/>
              <a:t> click </a:t>
            </a:r>
            <a:r>
              <a:rPr lang="en-US" sz="1200" b="1" baseline="0" dirty="0" smtClean="0"/>
              <a:t>Offset</a:t>
            </a:r>
            <a:r>
              <a:rPr lang="en-US" sz="1200" baseline="0" dirty="0" smtClean="0"/>
              <a:t> </a:t>
            </a:r>
            <a:r>
              <a:rPr lang="en-US" sz="1200" b="1" baseline="0" dirty="0" smtClean="0"/>
              <a:t>Bottom</a:t>
            </a:r>
            <a:r>
              <a:rPr lang="en-US" sz="1200" baseline="0" dirty="0" smtClean="0"/>
              <a:t> (first row, second option from the left), and then do the following:</a:t>
            </a:r>
          </a:p>
          <a:p>
            <a:pPr marL="685800" lvl="1" indent="-228600">
              <a:buFont typeface="Arial" pitchFamily="34" charset="0"/>
              <a:buChar char="•"/>
            </a:pPr>
            <a:r>
              <a:rPr lang="en-US" sz="1200" baseline="0" dirty="0" smtClean="0"/>
              <a:t>In the </a:t>
            </a:r>
            <a:r>
              <a:rPr lang="en-US" sz="1200" b="1" baseline="0" dirty="0" smtClean="0"/>
              <a:t>Transparency</a:t>
            </a:r>
            <a:r>
              <a:rPr lang="en-US" sz="1200" baseline="0" dirty="0" smtClean="0"/>
              <a:t> box, enter </a:t>
            </a:r>
            <a:r>
              <a:rPr lang="en-US" sz="1200" b="1" baseline="0" dirty="0" smtClean="0"/>
              <a:t>68%</a:t>
            </a:r>
            <a:r>
              <a:rPr lang="en-US" sz="1200" b="0" baseline="0" dirty="0" smtClean="0"/>
              <a:t>.</a:t>
            </a:r>
          </a:p>
          <a:p>
            <a:pPr marL="685800" lvl="1" indent="-228600">
              <a:buFont typeface="Arial" pitchFamily="34" charset="0"/>
              <a:buChar char="•"/>
            </a:pPr>
            <a:r>
              <a:rPr lang="en-US" sz="1200" baseline="0" dirty="0" smtClean="0"/>
              <a:t>In the </a:t>
            </a:r>
            <a:r>
              <a:rPr lang="en-US" sz="1200" b="1" baseline="0" dirty="0" smtClean="0"/>
              <a:t>Blur</a:t>
            </a:r>
            <a:r>
              <a:rPr lang="en-US" sz="1200" baseline="0" dirty="0" smtClean="0"/>
              <a:t> box, enter </a:t>
            </a:r>
            <a:r>
              <a:rPr lang="en-US" sz="1200" b="1" baseline="0" dirty="0" smtClean="0"/>
              <a:t>3.5 pt</a:t>
            </a:r>
            <a:r>
              <a:rPr lang="en-US" sz="1200" baseline="0" dirty="0" smtClean="0"/>
              <a:t>.</a:t>
            </a:r>
          </a:p>
          <a:p>
            <a:pPr marL="685800" lvl="1" indent="-228600">
              <a:buFont typeface="Arial" pitchFamily="34" charset="0"/>
              <a:buChar char="•"/>
            </a:pPr>
            <a:r>
              <a:rPr lang="en-US" sz="1200" baseline="0" dirty="0" smtClean="0"/>
              <a:t>In the </a:t>
            </a:r>
            <a:r>
              <a:rPr lang="en-US" sz="1200" b="1" baseline="0" dirty="0" smtClean="0"/>
              <a:t>Distance</a:t>
            </a:r>
            <a:r>
              <a:rPr lang="en-US" sz="1200" baseline="0" dirty="0" smtClean="0"/>
              <a:t> box, enter </a:t>
            </a:r>
            <a:r>
              <a:rPr lang="en-US" sz="1200" b="1" baseline="0" dirty="0" smtClean="0"/>
              <a:t>2.2 pt</a:t>
            </a:r>
            <a:r>
              <a:rPr lang="en-US" sz="1200" baseline="0" dirty="0" smtClean="0"/>
              <a:t>.</a:t>
            </a:r>
          </a:p>
          <a:p>
            <a:pPr marL="228600" indent="-228600">
              <a:buFont typeface="+mj-lt"/>
              <a:buAutoNum type="arabicPeriod"/>
            </a:pPr>
            <a:r>
              <a:rPr lang="en-US" sz="1200" baseline="0" dirty="0" smtClean="0"/>
              <a:t>Also in the </a:t>
            </a:r>
            <a:r>
              <a:rPr lang="en-US" sz="1200" b="1" baseline="0" dirty="0" smtClean="0"/>
              <a:t>Format</a:t>
            </a:r>
            <a:r>
              <a:rPr lang="en-US" sz="1200" baseline="0" dirty="0" smtClean="0"/>
              <a:t> </a:t>
            </a:r>
            <a:r>
              <a:rPr lang="en-US" sz="1200" b="1" baseline="0" dirty="0" smtClean="0"/>
              <a:t>Shape</a:t>
            </a:r>
            <a:r>
              <a:rPr lang="en-US" sz="1200" baseline="0" dirty="0" smtClean="0"/>
              <a:t> dialog box, in the left pane, click </a:t>
            </a:r>
            <a:r>
              <a:rPr lang="en-US" sz="1200" b="1" baseline="0" dirty="0" smtClean="0"/>
              <a:t>3-D Format</a:t>
            </a:r>
            <a:r>
              <a:rPr lang="en-US" sz="1200" b="0" baseline="0" dirty="0" smtClean="0"/>
              <a:t>.</a:t>
            </a:r>
            <a:r>
              <a:rPr lang="en-US" sz="1200" baseline="0" dirty="0" smtClean="0"/>
              <a:t> In the </a:t>
            </a:r>
            <a:r>
              <a:rPr lang="en-US" sz="1200" b="1" baseline="0" dirty="0" smtClean="0"/>
              <a:t>3-D Format </a:t>
            </a:r>
            <a:r>
              <a:rPr lang="en-US" sz="1200" baseline="0" dirty="0" smtClean="0"/>
              <a:t>pane, do the following:</a:t>
            </a:r>
          </a:p>
          <a:p>
            <a:pPr marL="685800" lvl="1" indent="-228600">
              <a:buFont typeface="Arial" pitchFamily="34" charset="0"/>
              <a:buChar char="•"/>
            </a:pPr>
            <a:r>
              <a:rPr lang="en-US" sz="1200" baseline="0" dirty="0" smtClean="0"/>
              <a:t>Under </a:t>
            </a:r>
            <a:r>
              <a:rPr lang="en-US" sz="1200" b="1" baseline="0" dirty="0" smtClean="0"/>
              <a:t>Bevel</a:t>
            </a:r>
            <a:r>
              <a:rPr lang="en-US" sz="1200" baseline="0" dirty="0" smtClean="0"/>
              <a:t>, click the button next to </a:t>
            </a:r>
            <a:r>
              <a:rPr lang="en-US" sz="1200" b="1" baseline="0" dirty="0" smtClean="0"/>
              <a:t>Top</a:t>
            </a:r>
            <a:r>
              <a:rPr lang="en-US" sz="1200" b="0" baseline="0" dirty="0" smtClean="0"/>
              <a:t>, and then under </a:t>
            </a:r>
            <a:r>
              <a:rPr lang="en-US" sz="1200" b="1" baseline="0" dirty="0" smtClean="0"/>
              <a:t>Bevel</a:t>
            </a:r>
            <a:r>
              <a:rPr lang="en-US" sz="1200" b="0" baseline="0" dirty="0" smtClean="0"/>
              <a:t> click </a:t>
            </a:r>
            <a:r>
              <a:rPr lang="en-US" sz="1200" b="1" baseline="0" dirty="0" smtClean="0"/>
              <a:t>Circle</a:t>
            </a:r>
            <a:r>
              <a:rPr lang="en-US" sz="1200" baseline="0" dirty="0" smtClean="0"/>
              <a:t> (first row, first option from the left). Next to </a:t>
            </a:r>
            <a:r>
              <a:rPr lang="en-US" sz="1200" b="1" baseline="0" dirty="0" smtClean="0"/>
              <a:t>Top</a:t>
            </a:r>
            <a:r>
              <a:rPr lang="en-US" sz="1200" baseline="0" dirty="0" smtClean="0"/>
              <a:t>, in the </a:t>
            </a:r>
            <a:r>
              <a:rPr lang="en-US" sz="1200" b="1" baseline="0" dirty="0" smtClean="0"/>
              <a:t>Width</a:t>
            </a:r>
            <a:r>
              <a:rPr lang="en-US" sz="1200" baseline="0" dirty="0" smtClean="0"/>
              <a:t> box, enter </a:t>
            </a:r>
            <a:r>
              <a:rPr lang="en-US" sz="1200" b="1" baseline="0" dirty="0" smtClean="0"/>
              <a:t>4 pt</a:t>
            </a:r>
            <a:r>
              <a:rPr lang="en-US" sz="1200" b="0" baseline="0" dirty="0" smtClean="0"/>
              <a:t>,</a:t>
            </a:r>
            <a:r>
              <a:rPr lang="en-US" sz="1200" b="1" baseline="0" dirty="0" smtClean="0"/>
              <a:t> </a:t>
            </a:r>
            <a:r>
              <a:rPr lang="en-US" sz="1200" baseline="0" dirty="0" smtClean="0"/>
              <a:t>and in the </a:t>
            </a:r>
            <a:r>
              <a:rPr lang="en-US" sz="1200" b="1" baseline="0" dirty="0" smtClean="0"/>
              <a:t>Height</a:t>
            </a:r>
            <a:r>
              <a:rPr lang="en-US" sz="1200" baseline="0" dirty="0" smtClean="0"/>
              <a:t> box, enter </a:t>
            </a:r>
            <a:r>
              <a:rPr lang="en-US" sz="1200" b="1" baseline="0" dirty="0" smtClean="0"/>
              <a:t>4 pt</a:t>
            </a:r>
            <a:r>
              <a:rPr lang="en-US" sz="1200" baseline="0" dirty="0" smtClean="0"/>
              <a:t>.</a:t>
            </a:r>
          </a:p>
          <a:p>
            <a:pPr marL="685800" lvl="1" indent="-228600">
              <a:buFont typeface="Arial" pitchFamily="34" charset="0"/>
              <a:buChar char="•"/>
            </a:pPr>
            <a:r>
              <a:rPr lang="en-US" sz="1200" baseline="0" dirty="0" smtClean="0"/>
              <a:t>Under </a:t>
            </a:r>
            <a:r>
              <a:rPr lang="en-US" sz="1200" b="1" baseline="0" dirty="0" smtClean="0"/>
              <a:t>Surface</a:t>
            </a:r>
            <a:r>
              <a:rPr lang="en-US" sz="1200" baseline="0" dirty="0" smtClean="0"/>
              <a:t>, click the button next to </a:t>
            </a:r>
            <a:r>
              <a:rPr lang="en-US" sz="1200" b="1" baseline="0" dirty="0" smtClean="0"/>
              <a:t>Lighting</a:t>
            </a:r>
            <a:r>
              <a:rPr lang="en-US" sz="1200" baseline="0" dirty="0" smtClean="0"/>
              <a:t>, and then under </a:t>
            </a:r>
            <a:r>
              <a:rPr lang="en-US" sz="1200" b="1" baseline="0" dirty="0" smtClean="0"/>
              <a:t>Neutral</a:t>
            </a:r>
            <a:r>
              <a:rPr lang="en-US" sz="1200" baseline="0" dirty="0" smtClean="0"/>
              <a:t> click </a:t>
            </a:r>
            <a:r>
              <a:rPr lang="en-US" sz="1200" b="1" baseline="0" dirty="0" smtClean="0"/>
              <a:t>Balance</a:t>
            </a:r>
            <a:r>
              <a:rPr lang="en-US" sz="1200" baseline="0" dirty="0" smtClean="0"/>
              <a:t> (first row, second option from the left). </a:t>
            </a:r>
            <a:r>
              <a:rPr lang="en-US" sz="1200" i="0" baseline="0" dirty="0" smtClean="0"/>
              <a:t>In the </a:t>
            </a:r>
            <a:r>
              <a:rPr lang="en-US" sz="1200" b="1" i="0" baseline="0" dirty="0" smtClean="0"/>
              <a:t>Angle</a:t>
            </a:r>
            <a:r>
              <a:rPr lang="en-US" sz="1200" i="0" baseline="0" dirty="0" smtClean="0"/>
              <a:t> box, enter </a:t>
            </a:r>
            <a:r>
              <a:rPr lang="en-US" sz="1200" b="1" i="0" baseline="0" dirty="0" smtClean="0"/>
              <a:t>145</a:t>
            </a:r>
            <a:r>
              <a:rPr lang="en-US" sz="1200" b="1" kern="1200" dirty="0" smtClean="0">
                <a:solidFill>
                  <a:schemeClr val="tx1"/>
                </a:solidFill>
                <a:latin typeface="+mn-lt"/>
                <a:ea typeface="+mn-ea"/>
                <a:cs typeface="+mn-cs"/>
              </a:rPr>
              <a:t>°</a:t>
            </a:r>
            <a:r>
              <a:rPr lang="en-US" sz="1200" i="0" baseline="0" dirty="0" smtClean="0"/>
              <a:t>. </a:t>
            </a:r>
            <a:endParaRPr lang="en-US" sz="1200" b="0" i="1" baseline="0" dirty="0" smtClean="0"/>
          </a:p>
          <a:p>
            <a:pPr marL="228600" indent="-228600">
              <a:buFont typeface="+mj-lt"/>
              <a:buAutoNum type="arabicPeriod"/>
            </a:pPr>
            <a:r>
              <a:rPr lang="en-US" sz="1200" b="0" baseline="0" dirty="0" smtClean="0"/>
              <a:t>On the slide, drag the rounded rectangle until the bottom edge touches the top edge of the long, thin rectangle and it is centered on the 3.50 left vertical drawing guide.</a:t>
            </a:r>
          </a:p>
          <a:p>
            <a:pPr marL="228600" indent="-228600">
              <a:buFont typeface="+mj-lt"/>
              <a:buAutoNum type="arabicPeriod"/>
            </a:pPr>
            <a:endParaRPr lang="en-US" sz="1200" b="1" baseline="0" dirty="0" smtClean="0"/>
          </a:p>
          <a:p>
            <a:pPr marL="228600" indent="-228600">
              <a:buFont typeface="+mj-lt"/>
              <a:buAutoNum type="arabicPeriod"/>
            </a:pPr>
            <a:endParaRPr lang="en-US" sz="1200" dirty="0" smtClean="0"/>
          </a:p>
          <a:p>
            <a:pPr marL="228600" indent="-228600">
              <a:buFont typeface="+mj-lt"/>
              <a:buNone/>
            </a:pPr>
            <a:r>
              <a:rPr lang="en-US" sz="1200" dirty="0" smtClean="0"/>
              <a:t>To reproduce the first text box on this slide, do the following:</a:t>
            </a:r>
          </a:p>
          <a:p>
            <a:pPr marL="228600" indent="-228600">
              <a:buFont typeface="+mj-lt"/>
              <a:buAutoNum type="arabicPeriod"/>
            </a:pPr>
            <a:r>
              <a:rPr lang="en-US" sz="1200" dirty="0" smtClean="0"/>
              <a:t>On</a:t>
            </a:r>
            <a:r>
              <a:rPr lang="en-US" sz="1200" baseline="0" dirty="0" smtClean="0"/>
              <a:t> the </a:t>
            </a:r>
            <a:r>
              <a:rPr lang="en-US" sz="1200" b="1" baseline="0" dirty="0" smtClean="0"/>
              <a:t>Insert</a:t>
            </a:r>
            <a:r>
              <a:rPr lang="en-US" sz="1200" baseline="0" dirty="0" smtClean="0"/>
              <a:t> tab, in the </a:t>
            </a:r>
            <a:r>
              <a:rPr lang="en-US" sz="1200" b="1" baseline="0" dirty="0" smtClean="0"/>
              <a:t>Text</a:t>
            </a:r>
            <a:r>
              <a:rPr lang="en-US" sz="1200" baseline="0" dirty="0" smtClean="0"/>
              <a:t> group, click </a:t>
            </a:r>
            <a:r>
              <a:rPr lang="en-US" sz="1200" b="1" baseline="0" dirty="0" smtClean="0"/>
              <a:t>Text</a:t>
            </a:r>
            <a:r>
              <a:rPr lang="en-US" sz="1200" baseline="0" dirty="0" smtClean="0"/>
              <a:t> </a:t>
            </a:r>
            <a:r>
              <a:rPr lang="en-US" sz="1200" b="1" baseline="0" dirty="0" smtClean="0"/>
              <a:t>Box</a:t>
            </a:r>
            <a:r>
              <a:rPr lang="en-US" sz="1200" baseline="0" dirty="0" smtClean="0"/>
              <a:t>. On the slide, drag to draw a text box. </a:t>
            </a:r>
          </a:p>
          <a:p>
            <a:pPr marL="228600" indent="-228600">
              <a:buFont typeface="+mj-lt"/>
              <a:buAutoNum type="arabicPeriod"/>
            </a:pPr>
            <a:r>
              <a:rPr lang="en-US" sz="1200" baseline="0" dirty="0" smtClean="0"/>
              <a:t>Enter </a:t>
            </a:r>
            <a:r>
              <a:rPr lang="en-US" sz="1200" b="1" baseline="0" dirty="0" smtClean="0"/>
              <a:t>TAB ONE</a:t>
            </a:r>
            <a:r>
              <a:rPr lang="en-US" sz="1200" b="0" baseline="0" dirty="0" smtClean="0"/>
              <a:t>,</a:t>
            </a:r>
            <a:r>
              <a:rPr lang="en-US" sz="1200" b="1" baseline="0" dirty="0" smtClean="0"/>
              <a:t> </a:t>
            </a:r>
            <a:r>
              <a:rPr lang="en-US" sz="1200" baseline="0" dirty="0" smtClean="0"/>
              <a:t>and then select the text. On the </a:t>
            </a:r>
            <a:r>
              <a:rPr lang="en-US" sz="1200" b="1" baseline="0" dirty="0" smtClean="0"/>
              <a:t>Home</a:t>
            </a:r>
            <a:r>
              <a:rPr lang="en-US" sz="1200" baseline="0" dirty="0" smtClean="0"/>
              <a:t> tab, in the </a:t>
            </a:r>
            <a:r>
              <a:rPr lang="en-US" sz="1200" b="1" baseline="0" dirty="0" smtClean="0"/>
              <a:t>Font</a:t>
            </a:r>
            <a:r>
              <a:rPr lang="en-US" sz="1200" baseline="0" dirty="0" smtClean="0"/>
              <a:t> group, do the following:</a:t>
            </a:r>
          </a:p>
          <a:p>
            <a:pPr marL="685800" lvl="1" indent="-228600">
              <a:buFont typeface="Arial" pitchFamily="34" charset="0"/>
              <a:buChar char="•"/>
            </a:pPr>
            <a:r>
              <a:rPr lang="en-US" sz="1200" baseline="0" dirty="0" smtClean="0"/>
              <a:t>In the </a:t>
            </a:r>
            <a:r>
              <a:rPr lang="en-US" sz="1200" b="1" baseline="0" dirty="0" smtClean="0"/>
              <a:t>Font</a:t>
            </a:r>
            <a:r>
              <a:rPr lang="en-US" sz="1200" baseline="0" dirty="0" smtClean="0"/>
              <a:t> list, select </a:t>
            </a:r>
            <a:r>
              <a:rPr lang="en-US" sz="1200" b="1" baseline="0" dirty="0" smtClean="0"/>
              <a:t>TW Cen MT Condensed</a:t>
            </a:r>
            <a:r>
              <a:rPr lang="en-US" sz="1200" b="0" baseline="0" dirty="0" smtClean="0"/>
              <a:t>.</a:t>
            </a:r>
            <a:r>
              <a:rPr lang="en-US" sz="1200" baseline="0" dirty="0" smtClean="0"/>
              <a:t> </a:t>
            </a:r>
          </a:p>
          <a:p>
            <a:pPr marL="685800" lvl="1" indent="-228600">
              <a:buFont typeface="Arial" pitchFamily="34" charset="0"/>
              <a:buChar char="•"/>
            </a:pPr>
            <a:r>
              <a:rPr lang="en-US" sz="1200" baseline="0" dirty="0" smtClean="0"/>
              <a:t>In the </a:t>
            </a:r>
            <a:r>
              <a:rPr lang="en-US" sz="1200" b="1" baseline="0" dirty="0" smtClean="0"/>
              <a:t>Font</a:t>
            </a:r>
            <a:r>
              <a:rPr lang="en-US" sz="1200" baseline="0" dirty="0" smtClean="0"/>
              <a:t> </a:t>
            </a:r>
            <a:r>
              <a:rPr lang="en-US" sz="1200" b="1" baseline="0" dirty="0" smtClean="0"/>
              <a:t>Size</a:t>
            </a:r>
            <a:r>
              <a:rPr lang="en-US" sz="1200" baseline="0" dirty="0" smtClean="0"/>
              <a:t> box, enter </a:t>
            </a:r>
            <a:r>
              <a:rPr lang="en-US" sz="1200" b="1" baseline="0" dirty="0" smtClean="0"/>
              <a:t>22 pt</a:t>
            </a:r>
            <a:r>
              <a:rPr lang="en-US" sz="1200" baseline="0" dirty="0" smtClean="0"/>
              <a:t>. </a:t>
            </a:r>
          </a:p>
          <a:p>
            <a:pPr marL="228600" indent="-228600">
              <a:buFont typeface="+mj-lt"/>
              <a:buAutoNum type="arabicPeriod"/>
            </a:pPr>
            <a:r>
              <a:rPr lang="en-US" sz="1200" baseline="0" dirty="0" smtClean="0"/>
              <a:t>On the </a:t>
            </a:r>
            <a:r>
              <a:rPr lang="en-US" sz="1200" b="1" baseline="0" dirty="0" smtClean="0"/>
              <a:t>Home</a:t>
            </a:r>
            <a:r>
              <a:rPr lang="en-US" sz="1200" baseline="0" dirty="0" smtClean="0"/>
              <a:t> tab, in the </a:t>
            </a:r>
            <a:r>
              <a:rPr lang="en-US" sz="1200" b="1" baseline="0" dirty="0" smtClean="0"/>
              <a:t>Paragraph</a:t>
            </a:r>
            <a:r>
              <a:rPr lang="en-US" sz="1200" baseline="0" dirty="0" smtClean="0"/>
              <a:t> group, click </a:t>
            </a:r>
            <a:r>
              <a:rPr lang="en-US" sz="1200" b="1" baseline="0" dirty="0" smtClean="0"/>
              <a:t>Center</a:t>
            </a:r>
            <a:r>
              <a:rPr lang="en-US" sz="1200" baseline="0" dirty="0" smtClean="0"/>
              <a:t> to center the text in the text box.</a:t>
            </a:r>
          </a:p>
          <a:p>
            <a:pPr marL="228600" indent="-228600">
              <a:buFont typeface="+mj-lt"/>
              <a:buAutoNum type="arabicPeriod"/>
            </a:pPr>
            <a:r>
              <a:rPr lang="en-US" sz="1200" baseline="0" dirty="0" smtClean="0"/>
              <a:t>On the slide, drag the text box onto the rounded rectangle until the bottom edge of the text is 0.5” above the 0.00 horizontal drawing guide and it is centered on the </a:t>
            </a:r>
            <a:r>
              <a:rPr lang="en-US" sz="1200" b="0" baseline="0" dirty="0" smtClean="0"/>
              <a:t>3.50 left vertical drawing guide.</a:t>
            </a:r>
            <a:endParaRPr lang="en-US" sz="1200" baseline="0" dirty="0" smtClean="0"/>
          </a:p>
          <a:p>
            <a:pPr marL="228600" indent="-228600">
              <a:buFont typeface="+mj-lt"/>
              <a:buAutoNum type="arabicPeriod"/>
            </a:pPr>
            <a:endParaRPr lang="en-US" sz="1200" baseline="0" dirty="0" smtClean="0"/>
          </a:p>
          <a:p>
            <a:pPr marL="228600" indent="-228600">
              <a:buFont typeface="+mj-lt"/>
              <a:buAutoNum type="arabicPeriod"/>
            </a:pPr>
            <a:endParaRPr lang="en-US" sz="1200" baseline="0" dirty="0" smtClean="0"/>
          </a:p>
          <a:p>
            <a:pPr marL="228600" indent="-228600">
              <a:buFont typeface="+mj-lt"/>
              <a:buNone/>
            </a:pPr>
            <a:r>
              <a:rPr lang="en-US" sz="1200" baseline="0" dirty="0" smtClean="0"/>
              <a:t>To reproduce the other text boxes on this slide, do the following:</a:t>
            </a:r>
          </a:p>
          <a:p>
            <a:pPr marL="228600" indent="-228600">
              <a:buFont typeface="+mj-lt"/>
              <a:buAutoNum type="arabicPeriod"/>
            </a:pPr>
            <a:r>
              <a:rPr lang="en-US" sz="1200" baseline="0" dirty="0" smtClean="0"/>
              <a:t>On the slide, select the first text box. On the </a:t>
            </a:r>
            <a:r>
              <a:rPr lang="en-US" sz="1200" b="1" baseline="0" dirty="0" smtClean="0"/>
              <a:t>Home</a:t>
            </a:r>
            <a:r>
              <a:rPr lang="en-US" sz="1200" baseline="0" dirty="0" smtClean="0"/>
              <a:t> tab, in the </a:t>
            </a:r>
            <a:r>
              <a:rPr lang="en-US" sz="1200" b="1" baseline="0" dirty="0" smtClean="0"/>
              <a:t>Clipboard</a:t>
            </a:r>
            <a:r>
              <a:rPr lang="en-US" sz="1200" baseline="0" dirty="0" smtClean="0"/>
              <a:t> group, click the arrow under </a:t>
            </a:r>
            <a:r>
              <a:rPr lang="en-US" sz="1200" b="1" baseline="0" dirty="0" smtClean="0"/>
              <a:t>Copy</a:t>
            </a:r>
            <a:r>
              <a:rPr lang="en-US" sz="1200" b="0" baseline="0" dirty="0" smtClean="0"/>
              <a:t>,</a:t>
            </a:r>
            <a:r>
              <a:rPr lang="en-US" sz="1200" baseline="0" dirty="0" smtClean="0"/>
              <a:t> and then click </a:t>
            </a:r>
            <a:r>
              <a:rPr lang="en-US" sz="1200" b="1" baseline="0" dirty="0" smtClean="0"/>
              <a:t>Duplicate</a:t>
            </a:r>
            <a:r>
              <a:rPr lang="en-US" sz="1200" baseline="0" dirty="0" smtClean="0"/>
              <a:t>. Repeat this process three more times for a total of five text boxes.</a:t>
            </a:r>
          </a:p>
          <a:p>
            <a:pPr marL="228600" indent="-228600">
              <a:buFont typeface="+mj-lt"/>
              <a:buAutoNum type="arabicPeriod"/>
            </a:pPr>
            <a:r>
              <a:rPr lang="en-US" sz="1200" baseline="0" dirty="0" smtClean="0"/>
              <a:t>Click in one of the duplicate text boxes, delete </a:t>
            </a:r>
            <a:r>
              <a:rPr lang="en-US" sz="1200" b="1" baseline="0" dirty="0" smtClean="0"/>
              <a:t>TAB ONE</a:t>
            </a:r>
            <a:r>
              <a:rPr lang="en-US" sz="1200" baseline="0" dirty="0" smtClean="0"/>
              <a:t>, and then enter </a:t>
            </a:r>
            <a:r>
              <a:rPr lang="en-US" sz="1200" b="1" baseline="0" dirty="0" smtClean="0"/>
              <a:t>TAB TWO</a:t>
            </a:r>
            <a:r>
              <a:rPr lang="en-US" sz="1200" baseline="0" dirty="0" smtClean="0"/>
              <a:t>. </a:t>
            </a:r>
          </a:p>
          <a:p>
            <a:pPr marL="228600" indent="-228600">
              <a:buFont typeface="+mj-lt"/>
              <a:buAutoNum type="arabicPeriod"/>
            </a:pPr>
            <a:r>
              <a:rPr lang="en-US" sz="1200" baseline="0" dirty="0" smtClean="0"/>
              <a:t>Drag the second text box until the bottom edge of the text is 0.5” above the 0.00 horizontal drawing guide and it is centered on the 1.75 left vertical drawing guide.</a:t>
            </a:r>
          </a:p>
          <a:p>
            <a:pPr marL="228600" indent="-228600">
              <a:buFont typeface="+mj-lt"/>
              <a:buAutoNum type="arabicPeriod"/>
            </a:pPr>
            <a:r>
              <a:rPr lang="en-US" sz="1200" baseline="0" dirty="0" smtClean="0"/>
              <a:t>Click in another duplicate text box, delete </a:t>
            </a:r>
            <a:r>
              <a:rPr lang="en-US" sz="1200" b="1" baseline="0" dirty="0" smtClean="0"/>
              <a:t>TAB ONE</a:t>
            </a:r>
            <a:r>
              <a:rPr lang="en-US" sz="1200" baseline="0" dirty="0" smtClean="0"/>
              <a:t>, and then enter </a:t>
            </a:r>
            <a:r>
              <a:rPr lang="en-US" sz="1200" b="1" baseline="0" dirty="0" smtClean="0"/>
              <a:t>TAB THREE</a:t>
            </a:r>
            <a:r>
              <a:rPr lang="en-US" sz="1200" b="0" baseline="0" dirty="0" smtClean="0"/>
              <a:t>.</a:t>
            </a:r>
            <a:endParaRPr lang="en-US" sz="1200" baseline="0" dirty="0" smtClean="0"/>
          </a:p>
          <a:p>
            <a:pPr marL="228600" indent="-228600">
              <a:buFont typeface="+mj-lt"/>
              <a:buAutoNum type="arabicPeriod"/>
            </a:pPr>
            <a:r>
              <a:rPr lang="en-US" sz="1200" baseline="0" dirty="0" smtClean="0"/>
              <a:t>Drag the third text box until the bottom edge of the text is 0.5” above the 0.00 horizontal drawing guide and it is centered on the 0.00 vertical drawing guide. </a:t>
            </a:r>
          </a:p>
          <a:p>
            <a:pPr marL="228600" indent="-228600">
              <a:buFont typeface="+mj-lt"/>
              <a:buAutoNum type="arabicPeriod"/>
            </a:pPr>
            <a:r>
              <a:rPr lang="en-US" sz="1200" baseline="0" dirty="0" smtClean="0"/>
              <a:t>Click in another duplicate text box, delete </a:t>
            </a:r>
            <a:r>
              <a:rPr lang="en-US" sz="1200" b="1" baseline="0" dirty="0" smtClean="0"/>
              <a:t>TAB ONE</a:t>
            </a:r>
            <a:r>
              <a:rPr lang="en-US" sz="1200" baseline="0" dirty="0" smtClean="0"/>
              <a:t>, and then enter </a:t>
            </a:r>
            <a:r>
              <a:rPr lang="en-US" sz="1200" b="1" baseline="0" dirty="0" smtClean="0"/>
              <a:t>TAB FOUR</a:t>
            </a:r>
            <a:r>
              <a:rPr lang="en-US" sz="1200" b="0" baseline="0" dirty="0" smtClean="0"/>
              <a:t>.</a:t>
            </a:r>
            <a:endParaRPr lang="en-US" sz="1200" baseline="0" dirty="0" smtClean="0"/>
          </a:p>
          <a:p>
            <a:pPr marL="228600" indent="-228600">
              <a:buFont typeface="+mj-lt"/>
              <a:buAutoNum type="arabicPeriod"/>
            </a:pPr>
            <a:r>
              <a:rPr lang="en-US" sz="1200" baseline="0" dirty="0" smtClean="0"/>
              <a:t>Drag the fourth text box until the bottom edge of the text is 0.5” above the 0.00 horizontal drawing guide and it is centered on the 1.75 right vertical drawing guide.</a:t>
            </a:r>
          </a:p>
          <a:p>
            <a:pPr marL="228600" indent="-228600">
              <a:buFont typeface="+mj-lt"/>
              <a:buAutoNum type="arabicPeriod"/>
            </a:pPr>
            <a:r>
              <a:rPr lang="en-US" sz="1200" baseline="0" dirty="0" smtClean="0"/>
              <a:t>Click in the last duplicate text box, delete </a:t>
            </a:r>
            <a:r>
              <a:rPr lang="en-US" sz="1200" b="1" baseline="0" dirty="0" smtClean="0"/>
              <a:t>TAB ONE</a:t>
            </a:r>
            <a:r>
              <a:rPr lang="en-US" sz="1200" baseline="0" dirty="0" smtClean="0"/>
              <a:t>, and then enter </a:t>
            </a:r>
            <a:r>
              <a:rPr lang="en-US" sz="1200" b="1" baseline="0" dirty="0" smtClean="0"/>
              <a:t>TAB FIVE</a:t>
            </a:r>
            <a:r>
              <a:rPr lang="en-US" sz="1200" b="0" baseline="0" dirty="0" smtClean="0"/>
              <a:t>.</a:t>
            </a:r>
            <a:endParaRPr lang="en-US" sz="1200" baseline="0" dirty="0" smtClean="0"/>
          </a:p>
          <a:p>
            <a:pPr marL="228600" indent="-228600">
              <a:buFont typeface="+mj-lt"/>
              <a:buAutoNum type="arabicPeriod"/>
            </a:pPr>
            <a:r>
              <a:rPr lang="en-US" sz="1200" baseline="0" dirty="0" smtClean="0"/>
              <a:t>Drag the fifth text box until the bottom edge of the text is 0.5” above the 0.00 horizontal drawing guide and it is centered on the 3.50 right vertical drawing guide.</a:t>
            </a:r>
          </a:p>
          <a:p>
            <a:pPr marL="228600" indent="-228600">
              <a:buFont typeface="+mj-lt"/>
              <a:buAutoNum type="arabicPeriod"/>
            </a:pPr>
            <a:r>
              <a:rPr lang="en-US" sz="1200" baseline="0" dirty="0" smtClean="0"/>
              <a:t>Select the text in the first text box. On the </a:t>
            </a:r>
            <a:r>
              <a:rPr lang="en-US" sz="1200" b="1" baseline="0" dirty="0" smtClean="0"/>
              <a:t>Home</a:t>
            </a:r>
            <a:r>
              <a:rPr lang="en-US" sz="1200" baseline="0" dirty="0" smtClean="0"/>
              <a:t> tab, in the </a:t>
            </a:r>
            <a:r>
              <a:rPr lang="en-US" sz="1200" b="1" baseline="0" dirty="0" smtClean="0"/>
              <a:t>Font</a:t>
            </a:r>
            <a:r>
              <a:rPr lang="en-US" sz="1200" baseline="0" dirty="0" smtClean="0"/>
              <a:t> group, click the arrow next to </a:t>
            </a:r>
            <a:r>
              <a:rPr lang="en-US" sz="1200" b="1" baseline="0" dirty="0" smtClean="0"/>
              <a:t>Font Color</a:t>
            </a:r>
            <a:r>
              <a:rPr lang="en-US" sz="1200" baseline="0" dirty="0" smtClean="0"/>
              <a:t>, and then under </a:t>
            </a:r>
            <a:r>
              <a:rPr lang="en-US" sz="1200" b="1" baseline="0" dirty="0" smtClean="0"/>
              <a:t>Theme</a:t>
            </a:r>
            <a:r>
              <a:rPr lang="en-US" sz="1200" baseline="0" dirty="0" smtClean="0"/>
              <a:t> </a:t>
            </a:r>
            <a:r>
              <a:rPr lang="en-US" sz="1200" b="1" baseline="0" dirty="0" smtClean="0"/>
              <a:t>Colors</a:t>
            </a:r>
            <a:r>
              <a:rPr lang="en-US" sz="1200" baseline="0" dirty="0" smtClean="0"/>
              <a:t> click </a:t>
            </a:r>
            <a:r>
              <a:rPr lang="en-US" sz="1200" b="1" baseline="0" dirty="0" smtClean="0"/>
              <a:t>White, Background 1 </a:t>
            </a:r>
            <a:r>
              <a:rPr lang="en-US" sz="1200" b="0" baseline="0" dirty="0" smtClean="0"/>
              <a:t>(first row, first option from the left). Repeat this process for each of the other text boxes. </a:t>
            </a:r>
            <a:endParaRPr lang="en-US" sz="1200" baseline="0" dirty="0" smtClean="0"/>
          </a:p>
          <a:p>
            <a:endParaRPr lang="en-US" sz="1200" baseline="0" dirty="0" smtClean="0"/>
          </a:p>
          <a:p>
            <a:endParaRPr lang="en-US" sz="1200" baseline="0" dirty="0" smtClean="0"/>
          </a:p>
          <a:p>
            <a:r>
              <a:rPr lang="en-US" sz="1200" baseline="0" dirty="0" smtClean="0"/>
              <a:t>To reproduce the animation effects on this slide, do the following:</a:t>
            </a:r>
          </a:p>
          <a:p>
            <a:pPr marL="228600" indent="-228600">
              <a:buFont typeface="+mj-lt"/>
              <a:buAutoNum type="arabicPeriod"/>
            </a:pPr>
            <a:r>
              <a:rPr lang="en-US" sz="1200" baseline="0" dirty="0" smtClean="0"/>
              <a:t>On the </a:t>
            </a:r>
            <a:r>
              <a:rPr lang="en-US" sz="1200" b="1" baseline="0" dirty="0" smtClean="0"/>
              <a:t>Animations</a:t>
            </a:r>
            <a:r>
              <a:rPr lang="en-US" sz="1200" baseline="0" dirty="0" smtClean="0"/>
              <a:t> tab, in the </a:t>
            </a:r>
            <a:r>
              <a:rPr lang="en-US" sz="1200" b="1" baseline="0" dirty="0" smtClean="0"/>
              <a:t>Advanced Animations</a:t>
            </a:r>
            <a:r>
              <a:rPr lang="en-US" sz="1200" baseline="0" dirty="0" smtClean="0"/>
              <a:t> group, click </a:t>
            </a:r>
            <a:r>
              <a:rPr lang="en-US" sz="1200" b="1" baseline="0" dirty="0" smtClean="0"/>
              <a:t>Animation Pane</a:t>
            </a:r>
            <a:r>
              <a:rPr lang="en-US" sz="1200" baseline="0" dirty="0" smtClean="0"/>
              <a:t>. </a:t>
            </a:r>
          </a:p>
          <a:p>
            <a:pPr marL="228600" indent="-228600">
              <a:buFont typeface="+mj-lt"/>
              <a:buAutoNum type="arabicPeriod"/>
            </a:pPr>
            <a:r>
              <a:rPr lang="en-US" sz="1200" baseline="0" dirty="0" smtClean="0"/>
              <a:t>On the </a:t>
            </a:r>
            <a:r>
              <a:rPr lang="en-US" sz="1200" b="1" baseline="0" dirty="0" smtClean="0"/>
              <a:t>Home</a:t>
            </a:r>
            <a:r>
              <a:rPr lang="en-US" sz="1200" baseline="0" dirty="0" smtClean="0"/>
              <a:t> tab, in the </a:t>
            </a:r>
            <a:r>
              <a:rPr lang="en-US" sz="1200" b="1" baseline="0" dirty="0" smtClean="0"/>
              <a:t>Editing</a:t>
            </a:r>
            <a:r>
              <a:rPr lang="en-US" sz="1200" baseline="0" dirty="0" smtClean="0"/>
              <a:t> group, click </a:t>
            </a:r>
            <a:r>
              <a:rPr lang="en-US" sz="1200" b="1" baseline="0" dirty="0" smtClean="0"/>
              <a:t>Select</a:t>
            </a:r>
            <a:r>
              <a:rPr lang="en-US" sz="1200" baseline="0" dirty="0" smtClean="0"/>
              <a:t>, and then click </a:t>
            </a:r>
            <a:r>
              <a:rPr lang="en-US" sz="1200" b="1" baseline="0" dirty="0" smtClean="0"/>
              <a:t>Selection Pane</a:t>
            </a:r>
            <a:r>
              <a:rPr lang="en-US" sz="1200" baseline="0" dirty="0" smtClean="0"/>
              <a:t>.</a:t>
            </a:r>
          </a:p>
          <a:p>
            <a:pPr marL="228600" indent="-228600">
              <a:buFont typeface="+mj-lt"/>
              <a:buAutoNum type="arabicPeriod"/>
            </a:pPr>
            <a:r>
              <a:rPr lang="en-US" sz="1200" i="0" baseline="0" dirty="0" smtClean="0"/>
              <a:t>In the </a:t>
            </a:r>
            <a:r>
              <a:rPr lang="en-US" sz="1200" b="1" i="0" baseline="0" dirty="0" smtClean="0"/>
              <a:t>Selection and Visibility </a:t>
            </a:r>
            <a:r>
              <a:rPr lang="en-US" sz="1200" b="0" i="0" baseline="0" dirty="0" smtClean="0"/>
              <a:t>task </a:t>
            </a:r>
            <a:r>
              <a:rPr lang="en-US" sz="1200" i="0" baseline="0" dirty="0" smtClean="0"/>
              <a:t>pane, s</a:t>
            </a:r>
            <a:r>
              <a:rPr lang="en-US" sz="1200" baseline="0" dirty="0" smtClean="0"/>
              <a:t>elect the rounded rectangle (“Round Same Side Corner Rectangle” object). In the </a:t>
            </a:r>
            <a:r>
              <a:rPr lang="en-US" sz="1200" b="1" baseline="0" dirty="0" smtClean="0"/>
              <a:t>Animation</a:t>
            </a:r>
            <a:r>
              <a:rPr lang="en-US" sz="1200" b="0" baseline="0" dirty="0" smtClean="0"/>
              <a:t> group</a:t>
            </a:r>
            <a:r>
              <a:rPr lang="en-US" sz="1200" baseline="0" dirty="0" smtClean="0"/>
              <a:t>, click the </a:t>
            </a:r>
            <a:r>
              <a:rPr lang="en-US" sz="1200" b="1" baseline="0" dirty="0" smtClean="0"/>
              <a:t>More</a:t>
            </a:r>
            <a:r>
              <a:rPr lang="en-US" sz="1200" baseline="0" dirty="0" smtClean="0"/>
              <a:t> arrow to expand the effects gallery, then under </a:t>
            </a:r>
            <a:r>
              <a:rPr lang="en-US" sz="1200" b="1" baseline="0" dirty="0" smtClean="0"/>
              <a:t>Motion</a:t>
            </a:r>
            <a:r>
              <a:rPr lang="en-US" sz="1200" baseline="0" dirty="0" smtClean="0"/>
              <a:t> </a:t>
            </a:r>
            <a:r>
              <a:rPr lang="en-US" sz="1200" b="1" baseline="0" dirty="0" smtClean="0"/>
              <a:t>Paths</a:t>
            </a:r>
            <a:r>
              <a:rPr lang="en-US" sz="1200" b="0" baseline="0" dirty="0" smtClean="0"/>
              <a:t>,</a:t>
            </a:r>
            <a:r>
              <a:rPr lang="en-US" sz="1200" baseline="0" dirty="0" smtClean="0"/>
              <a:t> click </a:t>
            </a:r>
            <a:r>
              <a:rPr lang="en-US" sz="1200" b="1" baseline="0" dirty="0" smtClean="0"/>
              <a:t>Lines</a:t>
            </a:r>
            <a:r>
              <a:rPr lang="en-US" sz="1200" baseline="0" dirty="0" smtClean="0"/>
              <a:t>. </a:t>
            </a:r>
          </a:p>
          <a:p>
            <a:pPr marL="228600" indent="-228600">
              <a:buFont typeface="+mj-lt"/>
              <a:buAutoNum type="arabicPeriod"/>
            </a:pPr>
            <a:r>
              <a:rPr lang="en-US" sz="1200" baseline="0" dirty="0" smtClean="0"/>
              <a:t>In the </a:t>
            </a:r>
            <a:r>
              <a:rPr lang="en-US" sz="1200" b="1" baseline="0" dirty="0" smtClean="0"/>
              <a:t>Animation</a:t>
            </a:r>
            <a:r>
              <a:rPr lang="en-US" sz="1200" baseline="0" dirty="0" smtClean="0"/>
              <a:t> group, click </a:t>
            </a:r>
            <a:r>
              <a:rPr lang="en-US" sz="1200" b="1" baseline="0" dirty="0" smtClean="0"/>
              <a:t>Effect Options </a:t>
            </a:r>
            <a:r>
              <a:rPr lang="en-US" sz="1200" baseline="0" dirty="0" smtClean="0"/>
              <a:t>and under </a:t>
            </a:r>
            <a:r>
              <a:rPr lang="en-US" sz="1200" b="1" baseline="0" dirty="0" smtClean="0"/>
              <a:t>Direction</a:t>
            </a:r>
            <a:r>
              <a:rPr lang="en-US" sz="1200" baseline="0" dirty="0" smtClean="0"/>
              <a:t>, click </a:t>
            </a:r>
            <a:r>
              <a:rPr lang="en-US" sz="1200" b="1" baseline="0" dirty="0" smtClean="0"/>
              <a:t>Right</a:t>
            </a:r>
            <a:r>
              <a:rPr lang="en-US" sz="1200" baseline="0" dirty="0" smtClean="0"/>
              <a:t>.</a:t>
            </a:r>
          </a:p>
          <a:p>
            <a:pPr marL="228600" indent="-228600">
              <a:buFont typeface="+mj-lt"/>
              <a:buAutoNum type="arabicPeriod"/>
            </a:pPr>
            <a:r>
              <a:rPr lang="en-US" sz="1200" baseline="0" dirty="0" smtClean="0"/>
              <a:t>On the slide, point to the endpoint (red arrow) of the selected motion path until the cursor becomes a two-headed arrow. Press and hold SHIFT, and then drag the endpoint to the 1.75 left vertical drawing guide. </a:t>
            </a:r>
          </a:p>
          <a:p>
            <a:pPr marL="228600" indent="-228600">
              <a:buFont typeface="+mj-lt"/>
              <a:buAutoNum type="arabicPeriod"/>
            </a:pPr>
            <a:r>
              <a:rPr lang="en-US" sz="1200" i="0" baseline="0" dirty="0" smtClean="0"/>
              <a:t>In the </a:t>
            </a:r>
            <a:r>
              <a:rPr lang="en-US" sz="1200" b="1" i="0" baseline="0" dirty="0" smtClean="0"/>
              <a:t>Selection and Visibility </a:t>
            </a:r>
            <a:r>
              <a:rPr lang="en-US" sz="1200" b="0" i="0" baseline="0" dirty="0" smtClean="0"/>
              <a:t>task</a:t>
            </a:r>
            <a:r>
              <a:rPr lang="en-US" sz="1200" b="1" i="0" baseline="0" dirty="0" smtClean="0"/>
              <a:t> </a:t>
            </a:r>
            <a:r>
              <a:rPr lang="en-US" sz="1200" i="0" baseline="0" dirty="0" smtClean="0"/>
              <a:t>pane, s</a:t>
            </a:r>
            <a:r>
              <a:rPr lang="en-US" sz="1200" baseline="0" dirty="0" smtClean="0"/>
              <a:t>elect the rounded rectangle again. In the </a:t>
            </a:r>
            <a:r>
              <a:rPr lang="en-US" sz="1200" b="1" baseline="0" dirty="0" smtClean="0"/>
              <a:t>Advanced Animation</a:t>
            </a:r>
            <a:r>
              <a:rPr lang="en-US" sz="1200" baseline="0" dirty="0" smtClean="0"/>
              <a:t> group, click </a:t>
            </a:r>
            <a:r>
              <a:rPr lang="en-US" sz="1200" b="1" baseline="0" dirty="0" smtClean="0"/>
              <a:t>Add Animation</a:t>
            </a:r>
            <a:r>
              <a:rPr lang="en-US" sz="1200" baseline="0" dirty="0" smtClean="0"/>
              <a:t>, and under </a:t>
            </a:r>
            <a:r>
              <a:rPr lang="en-US" sz="1200" b="1" baseline="0" dirty="0" smtClean="0"/>
              <a:t>Motion</a:t>
            </a:r>
            <a:r>
              <a:rPr lang="en-US" sz="1200" baseline="0" dirty="0" smtClean="0"/>
              <a:t> </a:t>
            </a:r>
            <a:r>
              <a:rPr lang="en-US" sz="1200" b="1" baseline="0" dirty="0" smtClean="0"/>
              <a:t>Paths</a:t>
            </a:r>
            <a:r>
              <a:rPr lang="en-US" sz="1200" b="0" baseline="0" dirty="0" smtClean="0"/>
              <a:t>,</a:t>
            </a:r>
            <a:r>
              <a:rPr lang="en-US" sz="1200" baseline="0" dirty="0" smtClean="0"/>
              <a:t> click </a:t>
            </a:r>
            <a:r>
              <a:rPr lang="en-US" sz="1200" b="1" baseline="0" dirty="0" smtClean="0"/>
              <a:t>Lines</a:t>
            </a:r>
            <a:r>
              <a:rPr lang="en-US" sz="120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In the </a:t>
            </a:r>
            <a:r>
              <a:rPr lang="en-US" sz="1200" b="1" baseline="0" dirty="0" smtClean="0"/>
              <a:t>Animation</a:t>
            </a:r>
            <a:r>
              <a:rPr lang="en-US" sz="1200" baseline="0" dirty="0" smtClean="0"/>
              <a:t> group, click </a:t>
            </a:r>
            <a:r>
              <a:rPr lang="en-US" sz="1200" b="1" baseline="0" dirty="0" smtClean="0"/>
              <a:t>Effect Options </a:t>
            </a:r>
            <a:r>
              <a:rPr lang="en-US" sz="1200" baseline="0" dirty="0" smtClean="0"/>
              <a:t>and under </a:t>
            </a:r>
            <a:r>
              <a:rPr lang="en-US" sz="1200" b="1" baseline="0" dirty="0" smtClean="0"/>
              <a:t>Direction</a:t>
            </a:r>
            <a:r>
              <a:rPr lang="en-US" sz="1200" baseline="0" dirty="0" smtClean="0"/>
              <a:t>, click </a:t>
            </a:r>
            <a:r>
              <a:rPr lang="en-US" sz="1200" b="1" baseline="0" dirty="0" smtClean="0"/>
              <a:t>Right</a:t>
            </a:r>
            <a:r>
              <a:rPr lang="en-US" sz="1200" baseline="0" dirty="0" smtClean="0"/>
              <a:t>.</a:t>
            </a:r>
          </a:p>
          <a:p>
            <a:pPr marL="228600" indent="-228600">
              <a:buFont typeface="+mj-lt"/>
              <a:buAutoNum type="arabicPeriod"/>
            </a:pPr>
            <a:r>
              <a:rPr lang="en-US" sz="1200" baseline="0" dirty="0" smtClean="0"/>
              <a:t>In the </a:t>
            </a:r>
            <a:r>
              <a:rPr lang="en-US" sz="1200" b="1" baseline="0" dirty="0" smtClean="0"/>
              <a:t>Animation Pane</a:t>
            </a:r>
            <a:r>
              <a:rPr lang="en-US" sz="1200" baseline="0" dirty="0" smtClean="0"/>
              <a:t>, select the second animation effect (right motion path for the rounded rectangle).</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On the slide, point to the endpoint (red arrow) of the selected motion path until the cursor becomes a two-headed arrow. Press and hold SHIFT, and then drag the endpoint to the 0.00 vertical drawing guide.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On the slide, point to the starting point (green arrow) of the selected motion path until the cursor becomes a two-headed arrow. Press and hold SHIFT, and then drag the starting point to the 1.75 left vertical drawing guide.  </a:t>
            </a:r>
          </a:p>
          <a:p>
            <a:pPr marL="228600" indent="-228600">
              <a:buFont typeface="+mj-lt"/>
              <a:buAutoNum type="arabicPeriod"/>
            </a:pPr>
            <a:r>
              <a:rPr lang="en-US" sz="1200" i="0" baseline="0" dirty="0" smtClean="0"/>
              <a:t>In the </a:t>
            </a:r>
            <a:r>
              <a:rPr lang="en-US" sz="1200" b="1" i="0" baseline="0" dirty="0" smtClean="0"/>
              <a:t>Selection and Visibility </a:t>
            </a:r>
            <a:r>
              <a:rPr lang="en-US" sz="1200" b="0" i="0" baseline="0" dirty="0" smtClean="0"/>
              <a:t>task</a:t>
            </a:r>
            <a:r>
              <a:rPr lang="en-US" sz="1200" b="1" i="0" baseline="0" dirty="0" smtClean="0"/>
              <a:t> </a:t>
            </a:r>
            <a:r>
              <a:rPr lang="en-US" sz="1200" i="0" baseline="0" dirty="0" smtClean="0"/>
              <a:t>pane, s</a:t>
            </a:r>
            <a:r>
              <a:rPr lang="en-US" sz="1200" baseline="0" dirty="0" smtClean="0"/>
              <a:t>elect the rounded rectangle again. In the </a:t>
            </a:r>
            <a:r>
              <a:rPr lang="en-US" sz="1200" b="1" baseline="0" dirty="0" smtClean="0"/>
              <a:t>Advanced Animation</a:t>
            </a:r>
            <a:r>
              <a:rPr lang="en-US" sz="1200" baseline="0" dirty="0" smtClean="0"/>
              <a:t> group, click </a:t>
            </a:r>
            <a:r>
              <a:rPr lang="en-US" sz="1200" b="1" baseline="0" dirty="0" smtClean="0"/>
              <a:t>Add Animation</a:t>
            </a:r>
            <a:r>
              <a:rPr lang="en-US" sz="1200" baseline="0" dirty="0" smtClean="0"/>
              <a:t>, and under </a:t>
            </a:r>
            <a:r>
              <a:rPr lang="en-US" sz="1200" b="1" baseline="0" dirty="0" smtClean="0"/>
              <a:t>Motion</a:t>
            </a:r>
            <a:r>
              <a:rPr lang="en-US" sz="1200" baseline="0" dirty="0" smtClean="0"/>
              <a:t> </a:t>
            </a:r>
            <a:r>
              <a:rPr lang="en-US" sz="1200" b="1" baseline="0" dirty="0" smtClean="0"/>
              <a:t>Paths</a:t>
            </a:r>
            <a:r>
              <a:rPr lang="en-US" sz="1200" b="0" baseline="0" dirty="0" smtClean="0"/>
              <a:t>,</a:t>
            </a:r>
            <a:r>
              <a:rPr lang="en-US" sz="1200" baseline="0" dirty="0" smtClean="0"/>
              <a:t> click </a:t>
            </a:r>
            <a:r>
              <a:rPr lang="en-US" sz="1200" b="1" baseline="0" dirty="0" smtClean="0"/>
              <a:t>Lines</a:t>
            </a:r>
            <a:r>
              <a:rPr lang="en-US" sz="120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In the </a:t>
            </a:r>
            <a:r>
              <a:rPr lang="en-US" sz="1200" b="1" baseline="0" dirty="0" smtClean="0"/>
              <a:t>Animation</a:t>
            </a:r>
            <a:r>
              <a:rPr lang="en-US" sz="1200" baseline="0" dirty="0" smtClean="0"/>
              <a:t> group, click </a:t>
            </a:r>
            <a:r>
              <a:rPr lang="en-US" sz="1200" b="1" baseline="0" dirty="0" smtClean="0"/>
              <a:t>Effect Options </a:t>
            </a:r>
            <a:r>
              <a:rPr lang="en-US" sz="1200" baseline="0" dirty="0" smtClean="0"/>
              <a:t>and under </a:t>
            </a:r>
            <a:r>
              <a:rPr lang="en-US" sz="1200" b="1" baseline="0" dirty="0" smtClean="0"/>
              <a:t>Direction</a:t>
            </a:r>
            <a:r>
              <a:rPr lang="en-US" sz="1200" baseline="0" dirty="0" smtClean="0"/>
              <a:t>, click </a:t>
            </a:r>
            <a:r>
              <a:rPr lang="en-US" sz="1200" b="1" baseline="0" dirty="0" smtClean="0"/>
              <a:t>Right</a:t>
            </a:r>
            <a:r>
              <a:rPr lang="en-US" sz="1200" baseline="0" dirty="0" smtClean="0"/>
              <a:t>.</a:t>
            </a:r>
          </a:p>
          <a:p>
            <a:pPr marL="228600" indent="-228600">
              <a:buFont typeface="+mj-lt"/>
              <a:buAutoNum type="arabicPeriod"/>
            </a:pPr>
            <a:r>
              <a:rPr lang="en-US" sz="1200" baseline="0" dirty="0" smtClean="0"/>
              <a:t>In the </a:t>
            </a:r>
            <a:r>
              <a:rPr lang="en-US" sz="1200" b="1" baseline="0" dirty="0" smtClean="0"/>
              <a:t>Custom</a:t>
            </a:r>
            <a:r>
              <a:rPr lang="en-US" sz="1200" baseline="0" dirty="0" smtClean="0"/>
              <a:t> </a:t>
            </a:r>
            <a:r>
              <a:rPr lang="en-US" sz="1200" b="1" baseline="0" dirty="0" smtClean="0"/>
              <a:t>Animation</a:t>
            </a:r>
            <a:r>
              <a:rPr lang="en-US" sz="1200" baseline="0" dirty="0" smtClean="0"/>
              <a:t> task pane, select the third animation effect (right motion path for the rounded rectangle).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On the slide, point to the endpoint (red arrow) of the selected motion path until the cursor becomes a two-headed arrow. Press and hold SHIFT, and then drag the endpoint to the 1.75 right vertical drawing guide.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On the slide, point to the starting point (green arrow) of the selected motion path until the cursor becomes a two-headed arrow. Press and hold SHIFT, and then drag the starting point to the 0.00 vertical drawing guide. </a:t>
            </a:r>
          </a:p>
          <a:p>
            <a:pPr marL="228600" indent="-228600">
              <a:buFont typeface="+mj-lt"/>
              <a:buAutoNum type="arabicPeriod"/>
            </a:pPr>
            <a:r>
              <a:rPr lang="en-US" sz="1200" i="0" baseline="0" dirty="0" smtClean="0"/>
              <a:t>In the </a:t>
            </a:r>
            <a:r>
              <a:rPr lang="en-US" sz="1200" b="1" i="0" baseline="0" dirty="0" smtClean="0"/>
              <a:t>Selection and Visibility </a:t>
            </a:r>
            <a:r>
              <a:rPr lang="en-US" sz="1200" b="0" i="0" baseline="0" dirty="0" smtClean="0"/>
              <a:t>task</a:t>
            </a:r>
            <a:r>
              <a:rPr lang="en-US" sz="1200" b="1" i="0" baseline="0" dirty="0" smtClean="0"/>
              <a:t> </a:t>
            </a:r>
            <a:r>
              <a:rPr lang="en-US" sz="1200" i="0" baseline="0" dirty="0" smtClean="0"/>
              <a:t>pane, s</a:t>
            </a:r>
            <a:r>
              <a:rPr lang="en-US" sz="1200" baseline="0" dirty="0" smtClean="0"/>
              <a:t>elect the rounded rectangle again. In the </a:t>
            </a:r>
            <a:r>
              <a:rPr lang="en-US" sz="1200" b="1" baseline="0" dirty="0" smtClean="0"/>
              <a:t>Advanced Animation</a:t>
            </a:r>
            <a:r>
              <a:rPr lang="en-US" sz="1200" baseline="0" dirty="0" smtClean="0"/>
              <a:t> group, click </a:t>
            </a:r>
            <a:r>
              <a:rPr lang="en-US" sz="1200" b="1" baseline="0" dirty="0" smtClean="0"/>
              <a:t>Add Animation</a:t>
            </a:r>
            <a:r>
              <a:rPr lang="en-US" sz="1200" baseline="0" dirty="0" smtClean="0"/>
              <a:t>, and under </a:t>
            </a:r>
            <a:r>
              <a:rPr lang="en-US" sz="1200" b="1" baseline="0" dirty="0" smtClean="0"/>
              <a:t>Motion</a:t>
            </a:r>
            <a:r>
              <a:rPr lang="en-US" sz="1200" baseline="0" dirty="0" smtClean="0"/>
              <a:t> </a:t>
            </a:r>
            <a:r>
              <a:rPr lang="en-US" sz="1200" b="1" baseline="0" dirty="0" smtClean="0"/>
              <a:t>Paths</a:t>
            </a:r>
            <a:r>
              <a:rPr lang="en-US" sz="1200" b="0" baseline="0" dirty="0" smtClean="0"/>
              <a:t>,</a:t>
            </a:r>
            <a:r>
              <a:rPr lang="en-US" sz="1200" baseline="0" dirty="0" smtClean="0"/>
              <a:t> click </a:t>
            </a:r>
            <a:r>
              <a:rPr lang="en-US" sz="1200" b="1" baseline="0" dirty="0" smtClean="0"/>
              <a:t>Lines</a:t>
            </a:r>
            <a:r>
              <a:rPr lang="en-US" sz="120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In the </a:t>
            </a:r>
            <a:r>
              <a:rPr lang="en-US" sz="1200" b="1" baseline="0" dirty="0" smtClean="0"/>
              <a:t>Animation</a:t>
            </a:r>
            <a:r>
              <a:rPr lang="en-US" sz="1200" baseline="0" dirty="0" smtClean="0"/>
              <a:t> group, click </a:t>
            </a:r>
            <a:r>
              <a:rPr lang="en-US" sz="1200" b="1" baseline="0" dirty="0" smtClean="0"/>
              <a:t>Effect Options </a:t>
            </a:r>
            <a:r>
              <a:rPr lang="en-US" sz="1200" baseline="0" dirty="0" smtClean="0"/>
              <a:t>and under </a:t>
            </a:r>
            <a:r>
              <a:rPr lang="en-US" sz="1200" b="1" baseline="0" dirty="0" smtClean="0"/>
              <a:t>Direction</a:t>
            </a:r>
            <a:r>
              <a:rPr lang="en-US" sz="1200" baseline="0" dirty="0" smtClean="0"/>
              <a:t>, click </a:t>
            </a:r>
            <a:r>
              <a:rPr lang="en-US" sz="1200" b="1" baseline="0" dirty="0" smtClean="0"/>
              <a:t>Right</a:t>
            </a:r>
            <a:r>
              <a:rPr lang="en-US" sz="1200" baseline="0" dirty="0" smtClean="0"/>
              <a:t>.</a:t>
            </a:r>
          </a:p>
          <a:p>
            <a:pPr marL="228600" indent="-228600">
              <a:buFont typeface="+mj-lt"/>
              <a:buAutoNum type="arabicPeriod"/>
            </a:pPr>
            <a:r>
              <a:rPr lang="en-US" sz="1200" baseline="0" dirty="0" smtClean="0"/>
              <a:t>In the </a:t>
            </a:r>
            <a:r>
              <a:rPr lang="en-US" sz="1200" b="1" baseline="0" dirty="0" smtClean="0"/>
              <a:t>Custom</a:t>
            </a:r>
            <a:r>
              <a:rPr lang="en-US" sz="1200" baseline="0" dirty="0" smtClean="0"/>
              <a:t> </a:t>
            </a:r>
            <a:r>
              <a:rPr lang="en-US" sz="1200" b="1" baseline="0" dirty="0" smtClean="0"/>
              <a:t>Animation</a:t>
            </a:r>
            <a:r>
              <a:rPr lang="en-US" sz="1200" baseline="0" dirty="0" smtClean="0"/>
              <a:t> task pane, select the fourth animation effect (right motion path for the rounded rectangle).</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On the slide, point to the endpoint (red arrow) of the selected motion path until the cursor becomes a two-headed arrow. Press and hold SHIFT, and then drag the endpoint to the 3.50 right vertical drawing guide.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On the slide, point to the starting point (green arrow) of the selected motion path until the cursor becomes a two-headed arrow. Press and hold SHIFT, and then drag the starting point to the 1.75 right vertical drawing guide.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t>In the </a:t>
            </a:r>
            <a:r>
              <a:rPr lang="en-US" sz="1200" b="1" i="0" baseline="0" dirty="0" smtClean="0"/>
              <a:t>Animation Pane</a:t>
            </a:r>
            <a:r>
              <a:rPr lang="en-US" sz="1200" i="0" baseline="0" dirty="0" smtClean="0"/>
              <a:t>, press and hold down CTRL and select all four animation effects. On the </a:t>
            </a:r>
            <a:r>
              <a:rPr lang="en-US" sz="1200" b="1" i="0" baseline="0" dirty="0" smtClean="0"/>
              <a:t>Animations</a:t>
            </a:r>
            <a:r>
              <a:rPr lang="en-US" sz="1200" i="0" baseline="0" dirty="0" smtClean="0"/>
              <a:t> tab, in the </a:t>
            </a:r>
            <a:r>
              <a:rPr lang="en-US" sz="1200" b="1" i="0" baseline="0" dirty="0" smtClean="0"/>
              <a:t>Timing</a:t>
            </a:r>
            <a:r>
              <a:rPr lang="en-US" sz="1200" i="0" baseline="0" dirty="0" smtClean="0"/>
              <a:t> group,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smtClean="0"/>
              <a:t>In the </a:t>
            </a:r>
            <a:r>
              <a:rPr lang="en-US" sz="1200" b="1" i="0" baseline="0" dirty="0" smtClean="0"/>
              <a:t>Start</a:t>
            </a:r>
            <a:r>
              <a:rPr lang="en-US" sz="1200" i="0" baseline="0" dirty="0" smtClean="0"/>
              <a:t> list, select </a:t>
            </a:r>
            <a:r>
              <a:rPr lang="en-US" sz="1200" b="1" i="0" baseline="0" dirty="0" smtClean="0"/>
              <a:t>On Click</a:t>
            </a:r>
            <a:r>
              <a:rPr lang="en-US" sz="1200" i="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smtClean="0"/>
              <a:t>In the </a:t>
            </a:r>
            <a:r>
              <a:rPr lang="en-US" sz="1200" b="1" i="0" baseline="0" dirty="0" smtClean="0"/>
              <a:t>Duration</a:t>
            </a:r>
            <a:r>
              <a:rPr lang="en-US" sz="1200" i="0" baseline="0" dirty="0" smtClean="0"/>
              <a:t> list, enter </a:t>
            </a:r>
            <a:r>
              <a:rPr lang="en-US" sz="1200" b="1" i="0" baseline="0" dirty="0" smtClean="0"/>
              <a:t>01.00</a:t>
            </a:r>
            <a:r>
              <a:rPr lang="en-US" sz="1200" i="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t>On the </a:t>
            </a:r>
            <a:r>
              <a:rPr lang="en-US" sz="1200" b="1" i="0" baseline="0" dirty="0" smtClean="0"/>
              <a:t>View</a:t>
            </a:r>
            <a:r>
              <a:rPr lang="en-US" sz="1200" i="0" baseline="0" dirty="0" smtClean="0"/>
              <a:t> tab, in the </a:t>
            </a:r>
            <a:r>
              <a:rPr lang="en-US" sz="1200" b="1" i="0" baseline="0" dirty="0" smtClean="0"/>
              <a:t>Show</a:t>
            </a:r>
            <a:r>
              <a:rPr lang="en-US" sz="1200" i="0" baseline="0" dirty="0" smtClean="0"/>
              <a:t> group, clear </a:t>
            </a:r>
            <a:r>
              <a:rPr lang="en-US" sz="1200" b="1" i="0" baseline="0" dirty="0" smtClean="0"/>
              <a:t>Ruler</a:t>
            </a:r>
            <a:r>
              <a:rPr lang="en-US" sz="1200" b="0" i="0" baseline="0" dirty="0" smtClean="0"/>
              <a:t> and clear </a:t>
            </a:r>
            <a:r>
              <a:rPr lang="en-US" sz="1200" b="1" i="0" baseline="0" dirty="0" smtClean="0"/>
              <a:t>Guides</a:t>
            </a:r>
            <a:r>
              <a:rPr lang="en-US" sz="1200" b="0" i="0" baseline="0" dirty="0" smtClean="0"/>
              <a:t>.</a:t>
            </a:r>
            <a:endParaRPr lang="en-US" sz="1200" i="0" baseline="0" dirty="0" smtClean="0"/>
          </a:p>
          <a:p>
            <a:endParaRPr lang="en-US" sz="1200" baseline="0" dirty="0" smtClean="0"/>
          </a:p>
          <a:p>
            <a:endParaRPr lang="en-US" sz="1200" baseline="0" dirty="0" smtClean="0"/>
          </a:p>
          <a:p>
            <a:r>
              <a:rPr lang="en-US" sz="1200" b="0" baseline="0" dirty="0" smtClean="0">
                <a:latin typeface="+mn-lt"/>
              </a:rPr>
              <a:t>To reproduce the background effects on this slide, do the following:</a:t>
            </a:r>
          </a:p>
          <a:p>
            <a:pPr marL="228600" lvl="0" indent="-228600">
              <a:buFont typeface="+mj-lt"/>
              <a:buAutoNum type="arabicPeriod"/>
            </a:pPr>
            <a:r>
              <a:rPr lang="en-US" sz="1200" kern="1200" dirty="0" smtClean="0">
                <a:solidFill>
                  <a:schemeClr val="tx1"/>
                </a:solidFill>
                <a:latin typeface="+mn-lt"/>
                <a:ea typeface="+mn-ea"/>
                <a:cs typeface="+mn-cs"/>
              </a:rPr>
              <a:t>Right-click the slide background area, and then click </a:t>
            </a:r>
            <a:r>
              <a:rPr lang="en-US" sz="1200" b="1" kern="1200" dirty="0" smtClean="0">
                <a:solidFill>
                  <a:schemeClr val="tx1"/>
                </a:solidFill>
                <a:latin typeface="+mn-lt"/>
                <a:ea typeface="+mn-ea"/>
                <a:cs typeface="+mn-cs"/>
              </a:rPr>
              <a:t>Format Background</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Format Background </a:t>
            </a:r>
            <a:r>
              <a:rPr lang="en-US" sz="1200" kern="1200" dirty="0" smtClean="0">
                <a:solidFill>
                  <a:schemeClr val="tx1"/>
                </a:solidFill>
                <a:latin typeface="+mn-lt"/>
                <a:ea typeface="+mn-ea"/>
                <a:cs typeface="+mn-cs"/>
              </a:rPr>
              <a:t>dialog box, click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left pane, select </a:t>
            </a:r>
            <a:r>
              <a:rPr lang="en-US" sz="1200" b="1" kern="1200" dirty="0" smtClean="0">
                <a:solidFill>
                  <a:schemeClr val="tx1"/>
                </a:solidFill>
                <a:latin typeface="+mn-lt"/>
                <a:ea typeface="+mn-ea"/>
                <a:cs typeface="+mn-cs"/>
              </a:rPr>
              <a:t>Gradient fill</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pane,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Linear</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Direction</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Linear Up </a:t>
            </a:r>
            <a:r>
              <a:rPr lang="en-US" sz="1200" kern="1200" dirty="0" smtClean="0">
                <a:solidFill>
                  <a:schemeClr val="tx1"/>
                </a:solidFill>
                <a:latin typeface="+mn-lt"/>
                <a:ea typeface="+mn-ea"/>
                <a:cs typeface="+mn-cs"/>
              </a:rPr>
              <a:t>(second</a:t>
            </a:r>
            <a:r>
              <a:rPr lang="en-US" sz="1200" kern="1200" baseline="0" dirty="0" smtClean="0">
                <a:solidFill>
                  <a:schemeClr val="tx1"/>
                </a:solidFill>
                <a:latin typeface="+mn-lt"/>
                <a:ea typeface="+mn-ea"/>
                <a:cs typeface="+mn-cs"/>
              </a:rPr>
              <a:t> row, </a:t>
            </a:r>
            <a:r>
              <a:rPr lang="en-US" sz="1200" kern="1200" dirty="0" smtClean="0">
                <a:solidFill>
                  <a:schemeClr val="tx1"/>
                </a:solidFill>
                <a:latin typeface="+mn-lt"/>
                <a:ea typeface="+mn-ea"/>
                <a:cs typeface="+mn-cs"/>
              </a:rPr>
              <a:t>second option from the left).</a:t>
            </a:r>
          </a:p>
          <a:p>
            <a:pPr marL="228600" lvl="0" indent="-228600">
              <a:buFont typeface="+mj-lt"/>
              <a:buAutoNum type="arabicPeriod"/>
            </a:pPr>
            <a:r>
              <a:rPr lang="en-US" sz="1200" kern="1200" dirty="0" smtClean="0">
                <a:solidFill>
                  <a:schemeClr val="tx1"/>
                </a:solidFill>
                <a:effectLst/>
                <a:latin typeface="+mn-lt"/>
                <a:ea typeface="+mn-ea"/>
                <a:cs typeface="+mn-cs"/>
              </a:rPr>
              <a:t>Under </a:t>
            </a:r>
            <a:r>
              <a:rPr lang="en-US" sz="1200" b="1" kern="1200" dirty="0" smtClean="0">
                <a:solidFill>
                  <a:schemeClr val="tx1"/>
                </a:solidFill>
                <a:effectLst/>
                <a:latin typeface="+mn-lt"/>
                <a:ea typeface="+mn-ea"/>
                <a:cs typeface="+mn-cs"/>
              </a:rPr>
              <a:t>Gradient stops</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or </a:t>
            </a:r>
            <a:r>
              <a:rPr lang="en-US" sz="1200" b="1" kern="1200" dirty="0" smtClean="0">
                <a:solidFill>
                  <a:schemeClr val="tx1"/>
                </a:solidFill>
                <a:effectLst/>
                <a:latin typeface="+mn-lt"/>
                <a:ea typeface="+mn-ea"/>
                <a:cs typeface="+mn-cs"/>
              </a:rPr>
              <a:t>Remove</a:t>
            </a:r>
            <a:r>
              <a:rPr lang="en-US" sz="1200" kern="1200" dirty="0" smtClean="0">
                <a:solidFill>
                  <a:schemeClr val="tx1"/>
                </a:solidFill>
                <a:effectLst/>
                <a:latin typeface="+mn-lt"/>
                <a:ea typeface="+mn-ea"/>
                <a:cs typeface="+mn-cs"/>
              </a:rPr>
              <a:t> until two stops appear on the slider, and customize the gradient stops as follows:</a:t>
            </a:r>
            <a:endParaRPr lang="en-US" dirty="0" smtClean="0">
              <a:effectLst/>
            </a:endParaRPr>
          </a:p>
          <a:p>
            <a:pPr marL="628650" lvl="1" indent="-171450">
              <a:buFont typeface="Arial" pitchFamily="34" charset="0"/>
              <a:buChar char="•"/>
            </a:pPr>
            <a:r>
              <a:rPr lang="en-US" sz="1200" kern="1200" dirty="0" smtClean="0">
                <a:solidFill>
                  <a:schemeClr val="tx1"/>
                </a:solidFill>
                <a:effectLst/>
                <a:latin typeface="+mn-lt"/>
                <a:ea typeface="+mn-ea"/>
                <a:cs typeface="+mn-cs"/>
              </a:rPr>
              <a:t>Select </a:t>
            </a:r>
            <a:r>
              <a:rPr lang="en-US" sz="1200" b="1" kern="1200" dirty="0" smtClean="0">
                <a:solidFill>
                  <a:schemeClr val="tx1"/>
                </a:solidFill>
                <a:effectLst/>
                <a:latin typeface="+mn-lt"/>
                <a:ea typeface="+mn-ea"/>
                <a:cs typeface="+mn-cs"/>
              </a:rPr>
              <a:t>Stop 1 </a:t>
            </a:r>
            <a:r>
              <a:rPr lang="en-US" sz="1200" kern="1200" dirty="0" smtClean="0">
                <a:solidFill>
                  <a:schemeClr val="tx1"/>
                </a:solidFill>
                <a:effectLst/>
                <a:latin typeface="+mn-lt"/>
                <a:ea typeface="+mn-ea"/>
                <a:cs typeface="+mn-cs"/>
              </a:rPr>
              <a:t>on the slider, and then do the following:</a:t>
            </a:r>
          </a:p>
          <a:p>
            <a:pPr marL="1085850" lvl="2"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Position </a:t>
            </a:r>
            <a:r>
              <a:rPr lang="en-US" sz="1200" kern="1200" dirty="0" smtClean="0">
                <a:solidFill>
                  <a:schemeClr val="tx1"/>
                </a:solidFill>
                <a:effectLst/>
                <a:latin typeface="+mn-lt"/>
                <a:ea typeface="+mn-ea"/>
                <a:cs typeface="+mn-cs"/>
              </a:rPr>
              <a:t>box, enter </a:t>
            </a:r>
            <a:r>
              <a:rPr lang="en-US" sz="1200" b="1" kern="1200" dirty="0" smtClean="0">
                <a:solidFill>
                  <a:schemeClr val="tx1"/>
                </a:solidFill>
                <a:effectLst/>
                <a:latin typeface="+mn-lt"/>
                <a:ea typeface="+mn-ea"/>
                <a:cs typeface="+mn-cs"/>
              </a:rPr>
              <a:t>65%</a:t>
            </a:r>
            <a:r>
              <a:rPr lang="en-US" sz="1200" kern="1200" dirty="0" smtClean="0">
                <a:solidFill>
                  <a:schemeClr val="tx1"/>
                </a:solidFill>
                <a:effectLst/>
                <a:latin typeface="+mn-lt"/>
                <a:ea typeface="+mn-ea"/>
                <a:cs typeface="+mn-cs"/>
              </a:rPr>
              <a:t>.</a:t>
            </a:r>
          </a:p>
          <a:p>
            <a:pPr marL="1085850" lvl="2" indent="-171450">
              <a:buFont typeface="Arial" pitchFamily="34" charset="0"/>
              <a:buChar char="•"/>
            </a:pPr>
            <a:r>
              <a:rPr lang="en-US" sz="1200" kern="1200" dirty="0" smtClean="0">
                <a:solidFill>
                  <a:schemeClr val="tx1"/>
                </a:solidFill>
                <a:effectLst/>
                <a:latin typeface="+mn-lt"/>
                <a:ea typeface="+mn-ea"/>
                <a:cs typeface="+mn-cs"/>
              </a:rPr>
              <a:t>Click the button next to </a:t>
            </a:r>
            <a:r>
              <a:rPr lang="en-US" sz="1200" b="1" kern="1200" dirty="0" smtClean="0">
                <a:solidFill>
                  <a:schemeClr val="tx1"/>
                </a:solidFill>
                <a:effectLst/>
                <a:latin typeface="+mn-lt"/>
                <a:ea typeface="+mn-ea"/>
                <a:cs typeface="+mn-cs"/>
              </a:rPr>
              <a:t>Color</a:t>
            </a:r>
            <a:r>
              <a:rPr lang="en-US" sz="1200" kern="1200" dirty="0" smtClean="0">
                <a:solidFill>
                  <a:schemeClr val="tx1"/>
                </a:solidFill>
                <a:effectLst/>
                <a:latin typeface="+mn-lt"/>
                <a:ea typeface="+mn-ea"/>
                <a:cs typeface="+mn-cs"/>
              </a:rPr>
              <a:t>, and under </a:t>
            </a:r>
            <a:r>
              <a:rPr lang="en-US" sz="1200" b="1" kern="1200" dirty="0" smtClean="0">
                <a:solidFill>
                  <a:schemeClr val="tx1"/>
                </a:solidFill>
                <a:effectLst/>
                <a:latin typeface="+mn-lt"/>
                <a:ea typeface="+mn-ea"/>
                <a:cs typeface="+mn-cs"/>
              </a:rPr>
              <a:t>Theme Colors</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White, Background 1</a:t>
            </a:r>
            <a:r>
              <a:rPr lang="en-US" sz="1200" kern="1200" dirty="0" smtClean="0">
                <a:solidFill>
                  <a:schemeClr val="tx1"/>
                </a:solidFill>
                <a:effectLst/>
                <a:latin typeface="+mn-lt"/>
                <a:ea typeface="+mn-ea"/>
                <a:cs typeface="+mn-cs"/>
              </a:rPr>
              <a:t> (first row, first option from the left).</a:t>
            </a:r>
          </a:p>
          <a:p>
            <a:pPr marL="628650" lvl="1" indent="-171450">
              <a:buFont typeface="Arial" pitchFamily="34" charset="0"/>
              <a:buChar char="•"/>
            </a:pPr>
            <a:r>
              <a:rPr lang="en-US" sz="1200" kern="1200" dirty="0" smtClean="0">
                <a:solidFill>
                  <a:schemeClr val="tx1"/>
                </a:solidFill>
                <a:effectLst/>
                <a:latin typeface="+mn-lt"/>
                <a:ea typeface="+mn-ea"/>
                <a:cs typeface="+mn-cs"/>
              </a:rPr>
              <a:t>Select </a:t>
            </a:r>
            <a:r>
              <a:rPr lang="en-US" sz="1200" b="1" kern="1200" dirty="0" smtClean="0">
                <a:solidFill>
                  <a:schemeClr val="tx1"/>
                </a:solidFill>
                <a:effectLst/>
                <a:latin typeface="+mn-lt"/>
                <a:ea typeface="+mn-ea"/>
                <a:cs typeface="+mn-cs"/>
              </a:rPr>
              <a:t>Stop 2 </a:t>
            </a:r>
            <a:r>
              <a:rPr lang="en-US" sz="1200" kern="1200" dirty="0" smtClean="0">
                <a:solidFill>
                  <a:schemeClr val="tx1"/>
                </a:solidFill>
                <a:effectLst/>
                <a:latin typeface="+mn-lt"/>
                <a:ea typeface="+mn-ea"/>
                <a:cs typeface="+mn-cs"/>
              </a:rPr>
              <a:t>on the slider, and then do the following:</a:t>
            </a:r>
          </a:p>
          <a:p>
            <a:pPr marL="1085850" lvl="2"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Position </a:t>
            </a:r>
            <a:r>
              <a:rPr lang="en-US" sz="1200" kern="1200" dirty="0" smtClean="0">
                <a:solidFill>
                  <a:schemeClr val="tx1"/>
                </a:solidFill>
                <a:effectLst/>
                <a:latin typeface="+mn-lt"/>
                <a:ea typeface="+mn-ea"/>
                <a:cs typeface="+mn-cs"/>
              </a:rPr>
              <a:t>box, enter </a:t>
            </a:r>
            <a:r>
              <a:rPr lang="en-US" sz="1200" b="1" kern="1200" dirty="0" smtClean="0">
                <a:solidFill>
                  <a:schemeClr val="tx1"/>
                </a:solidFill>
                <a:effectLst/>
                <a:latin typeface="+mn-lt"/>
                <a:ea typeface="+mn-ea"/>
                <a:cs typeface="+mn-cs"/>
              </a:rPr>
              <a:t>100%</a:t>
            </a:r>
            <a:r>
              <a:rPr lang="en-US" sz="1200" kern="1200" dirty="0" smtClean="0">
                <a:solidFill>
                  <a:schemeClr val="tx1"/>
                </a:solidFill>
                <a:effectLst/>
                <a:latin typeface="+mn-lt"/>
                <a:ea typeface="+mn-ea"/>
                <a:cs typeface="+mn-cs"/>
              </a:rPr>
              <a:t>.</a:t>
            </a:r>
          </a:p>
          <a:p>
            <a:pPr marL="1085850" lvl="2" indent="-171450">
              <a:buFont typeface="Arial" pitchFamily="34" charset="0"/>
              <a:buChar char="•"/>
            </a:pPr>
            <a:r>
              <a:rPr lang="en-US" sz="1200" kern="1200" dirty="0" smtClean="0">
                <a:solidFill>
                  <a:schemeClr val="tx1"/>
                </a:solidFill>
                <a:effectLst/>
                <a:latin typeface="+mn-lt"/>
                <a:ea typeface="+mn-ea"/>
                <a:cs typeface="+mn-cs"/>
              </a:rPr>
              <a:t>Click the button next to Color, and under </a:t>
            </a:r>
            <a:r>
              <a:rPr lang="en-US" sz="1200" b="1" kern="1200" dirty="0" smtClean="0">
                <a:solidFill>
                  <a:schemeClr val="tx1"/>
                </a:solidFill>
                <a:effectLst/>
                <a:latin typeface="+mn-lt"/>
                <a:ea typeface="+mn-ea"/>
                <a:cs typeface="+mn-cs"/>
              </a:rPr>
              <a:t>Theme Colors</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Blue, Accent 1, Lighter 60%</a:t>
            </a:r>
            <a:r>
              <a:rPr lang="en-US" sz="1200" kern="1200" dirty="0" smtClean="0">
                <a:solidFill>
                  <a:schemeClr val="tx1"/>
                </a:solidFill>
                <a:effectLst/>
                <a:latin typeface="+mn-lt"/>
                <a:ea typeface="+mn-ea"/>
                <a:cs typeface="+mn-cs"/>
              </a:rPr>
              <a:t> (third row, fifth option from the left).</a:t>
            </a:r>
          </a:p>
          <a:p>
            <a:endParaRPr lang="en-US" sz="1200" b="0" baseline="0" dirty="0" smtClean="0"/>
          </a:p>
        </p:txBody>
      </p:sp>
      <p:sp>
        <p:nvSpPr>
          <p:cNvPr id="6" name="Slide Image Placeholder 5"/>
          <p:cNvSpPr>
            <a:spLocks noGrp="1" noRot="1" noChangeAspect="1"/>
          </p:cNvSpPr>
          <p:nvPr>
            <p:ph type="sldImg"/>
          </p:nvPr>
        </p:nvSpPr>
        <p:spPr>
          <a:xfrm>
            <a:off x="533400" y="460375"/>
            <a:ext cx="3144838" cy="2359025"/>
          </a:xfr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r>
              <a:rPr lang="en-US" sz="1400" b="1" i="0" dirty="0" smtClean="0"/>
              <a:t>Animated</a:t>
            </a:r>
            <a:r>
              <a:rPr lang="en-US" sz="1400" b="1" i="0" baseline="0" dirty="0" smtClean="0"/>
              <a:t> tab slides over five headers</a:t>
            </a:r>
            <a:endParaRPr lang="en-US" sz="1400" b="1" i="0" dirty="0" smtClean="0"/>
          </a:p>
          <a:p>
            <a:r>
              <a:rPr lang="en-US" sz="1400" dirty="0" smtClean="0"/>
              <a:t>(Intermediate)</a:t>
            </a:r>
          </a:p>
          <a:p>
            <a:endParaRPr lang="en-US" sz="1200" dirty="0" smtClean="0"/>
          </a:p>
          <a:p>
            <a:endParaRPr lang="en-US" sz="1200" dirty="0" smtClean="0"/>
          </a:p>
          <a:p>
            <a:r>
              <a:rPr lang="en-US" sz="1200" b="1" dirty="0" smtClean="0"/>
              <a:t>Tip: </a:t>
            </a:r>
            <a:r>
              <a:rPr lang="en-US" sz="1200" baseline="0" dirty="0" smtClean="0"/>
              <a:t>Y</a:t>
            </a:r>
            <a:r>
              <a:rPr lang="en-US" sz="1200" b="0" baseline="0" dirty="0" smtClean="0"/>
              <a:t>ou will need to use drawing guides to position the shapes and text on the slide. </a:t>
            </a:r>
          </a:p>
          <a:p>
            <a:endParaRPr lang="en-US" sz="1200" b="0" baseline="0" dirty="0" smtClean="0"/>
          </a:p>
          <a:p>
            <a:endParaRPr lang="en-US" sz="1200" dirty="0" smtClean="0"/>
          </a:p>
          <a:p>
            <a:r>
              <a:rPr lang="en-US" sz="1200" dirty="0" smtClean="0"/>
              <a:t>To display and set the drawing guides, do the following:</a:t>
            </a:r>
            <a:endParaRPr lang="en-US" sz="1200" b="0" dirty="0" smtClean="0">
              <a:solidFill>
                <a:schemeClr val="accent6"/>
              </a:solidFill>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smtClean="0"/>
              <a:t>On the </a:t>
            </a:r>
            <a:r>
              <a:rPr lang="en-US" sz="1200" b="1" dirty="0" smtClean="0"/>
              <a:t>Home</a:t>
            </a:r>
            <a:r>
              <a:rPr lang="en-US" sz="1200" dirty="0" smtClean="0"/>
              <a:t> tab, in the </a:t>
            </a:r>
            <a:r>
              <a:rPr lang="en-US" sz="1200" b="1" dirty="0" smtClean="0"/>
              <a:t>Slides</a:t>
            </a:r>
            <a:r>
              <a:rPr lang="en-US" sz="1200" dirty="0" smtClean="0"/>
              <a:t> group, click </a:t>
            </a:r>
            <a:r>
              <a:rPr lang="en-US" sz="1200" b="1" dirty="0" smtClean="0"/>
              <a:t>Layout</a:t>
            </a:r>
            <a:r>
              <a:rPr lang="en-US" sz="1200" dirty="0" smtClean="0"/>
              <a:t>, and then click </a:t>
            </a:r>
            <a:r>
              <a:rPr lang="en-US" sz="1200" b="1" dirty="0" smtClean="0"/>
              <a:t>Blank</a:t>
            </a:r>
            <a:r>
              <a:rPr lang="en-US" sz="120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R</a:t>
            </a:r>
            <a:r>
              <a:rPr lang="en-US" sz="1200" b="0" dirty="0" smtClean="0">
                <a:solidFill>
                  <a:schemeClr val="accent6"/>
                </a:solidFill>
              </a:rPr>
              <a:t>ight-click the slide background area, </a:t>
            </a:r>
            <a:r>
              <a:rPr lang="en-US" sz="1200" b="0" baseline="0" dirty="0" smtClean="0">
                <a:solidFill>
                  <a:schemeClr val="accent6"/>
                </a:solidFill>
              </a:rPr>
              <a:t>and then </a:t>
            </a:r>
            <a:r>
              <a:rPr lang="en-US" sz="1200" b="0" dirty="0" smtClean="0">
                <a:solidFill>
                  <a:schemeClr val="accent6"/>
                </a:solidFill>
              </a:rPr>
              <a:t>click </a:t>
            </a:r>
            <a:r>
              <a:rPr lang="en-US" sz="1200" b="1" dirty="0" smtClean="0">
                <a:solidFill>
                  <a:schemeClr val="accent6"/>
                </a:solidFill>
              </a:rPr>
              <a:t>Grid and Guides</a:t>
            </a:r>
            <a:r>
              <a:rPr lang="en-US" sz="1200" b="0" dirty="0" smtClean="0">
                <a:solidFill>
                  <a:schemeClr val="accent6"/>
                </a:solidFill>
              </a:rPr>
              <a:t>.</a:t>
            </a:r>
            <a:r>
              <a:rPr lang="en-US" sz="1200" b="1" baseline="0" dirty="0" smtClean="0">
                <a:solidFill>
                  <a:schemeClr val="accent6"/>
                </a:solidFill>
              </a:rPr>
              <a:t> </a:t>
            </a:r>
            <a:r>
              <a:rPr lang="en-US" sz="1200" b="0" dirty="0" smtClean="0">
                <a:solidFill>
                  <a:schemeClr val="accent6"/>
                </a:solidFill>
              </a:rPr>
              <a:t>In the </a:t>
            </a:r>
            <a:r>
              <a:rPr lang="en-US" sz="1200" b="1" dirty="0" smtClean="0">
                <a:solidFill>
                  <a:schemeClr val="accent6"/>
                </a:solidFill>
              </a:rPr>
              <a:t>Grid and Guides </a:t>
            </a:r>
            <a:r>
              <a:rPr lang="en-US" sz="1200" b="0" dirty="0" smtClean="0">
                <a:solidFill>
                  <a:schemeClr val="accent6"/>
                </a:solidFill>
              </a:rPr>
              <a:t>dialog box, under</a:t>
            </a:r>
            <a:r>
              <a:rPr lang="en-US" sz="1200" b="0" baseline="0" dirty="0" smtClean="0">
                <a:solidFill>
                  <a:schemeClr val="accent6"/>
                </a:solidFill>
              </a:rPr>
              <a:t> </a:t>
            </a:r>
            <a:r>
              <a:rPr lang="en-US" sz="1200" b="1" dirty="0" smtClean="0">
                <a:solidFill>
                  <a:schemeClr val="accent6"/>
                </a:solidFill>
              </a:rPr>
              <a:t>Guide</a:t>
            </a:r>
            <a:r>
              <a:rPr lang="en-US" sz="1200" b="0" dirty="0" smtClean="0">
                <a:solidFill>
                  <a:schemeClr val="accent6"/>
                </a:solidFill>
              </a:rPr>
              <a:t> </a:t>
            </a:r>
            <a:r>
              <a:rPr lang="en-US" sz="1200" b="1" dirty="0" smtClean="0">
                <a:solidFill>
                  <a:schemeClr val="accent6"/>
                </a:solidFill>
              </a:rPr>
              <a:t>settings</a:t>
            </a:r>
            <a:r>
              <a:rPr lang="en-US" sz="1200" b="0" dirty="0" smtClean="0">
                <a:solidFill>
                  <a:schemeClr val="accent6"/>
                </a:solidFill>
              </a:rPr>
              <a:t>, select </a:t>
            </a:r>
            <a:r>
              <a:rPr lang="en-US" sz="1200" b="1" dirty="0" smtClean="0">
                <a:solidFill>
                  <a:schemeClr val="accent6"/>
                </a:solidFill>
              </a:rPr>
              <a:t>Display drawing guides on screen</a:t>
            </a:r>
            <a:r>
              <a:rPr lang="en-US" sz="1200" b="0" dirty="0" smtClean="0">
                <a:solidFill>
                  <a:schemeClr val="accent6"/>
                </a:solidFill>
              </a:rPr>
              <a:t>. </a:t>
            </a:r>
            <a:r>
              <a:rPr lang="en-US" sz="1200" b="0" baseline="0" dirty="0" smtClean="0"/>
              <a:t>(</a:t>
            </a:r>
            <a:r>
              <a:rPr lang="en-US" sz="1200" b="0" dirty="0" smtClean="0"/>
              <a:t>Note: </a:t>
            </a:r>
            <a:r>
              <a:rPr lang="en-US" sz="1200" dirty="0" smtClean="0"/>
              <a:t>One horizontal and one vertical guide will display on</a:t>
            </a:r>
            <a:r>
              <a:rPr lang="en-US" sz="1200" baseline="0" dirty="0" smtClean="0"/>
              <a:t> the slide </a:t>
            </a:r>
            <a:r>
              <a:rPr lang="en-US" sz="1200" dirty="0" smtClean="0"/>
              <a:t>at 0.00, the default</a:t>
            </a:r>
            <a:r>
              <a:rPr lang="en-US" sz="1200" baseline="0" dirty="0" smtClean="0"/>
              <a:t> position</a:t>
            </a:r>
            <a:r>
              <a:rPr lang="en-US" sz="1200" dirty="0" smtClean="0"/>
              <a:t>. As</a:t>
            </a:r>
            <a:r>
              <a:rPr lang="en-US" sz="1200" baseline="0" dirty="0" smtClean="0"/>
              <a:t> you drag the guides, the cursor will display the new position.</a:t>
            </a:r>
            <a:r>
              <a:rPr lang="en-US" sz="120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smtClean="0"/>
              <a:t>On</a:t>
            </a:r>
            <a:r>
              <a:rPr lang="en-US" sz="1200" baseline="0" dirty="0" smtClean="0"/>
              <a:t> the slide, d</a:t>
            </a:r>
            <a:r>
              <a:rPr lang="en-US" sz="1200" dirty="0" smtClean="0"/>
              <a:t>o the following:</a:t>
            </a:r>
            <a:endParaRPr lang="en-US" sz="1200" b="0" dirty="0" smtClean="0">
              <a:solidFill>
                <a:schemeClr val="accent6"/>
              </a:solidFill>
            </a:endParaRPr>
          </a:p>
          <a:p>
            <a:pPr marL="685800" lvl="2" indent="-228600">
              <a:buFont typeface="Arial" pitchFamily="34" charset="0"/>
              <a:buChar char="•"/>
            </a:pPr>
            <a:r>
              <a:rPr lang="en-US" sz="1200" dirty="0" smtClean="0"/>
              <a:t>Press and hold CTRL, select the vertical </a:t>
            </a:r>
            <a:r>
              <a:rPr lang="en-US" sz="1200" baseline="0" dirty="0" smtClean="0"/>
              <a:t>guide, and then </a:t>
            </a:r>
            <a:r>
              <a:rPr lang="en-US" sz="1200" dirty="0" smtClean="0"/>
              <a:t>drag it left to</a:t>
            </a:r>
            <a:r>
              <a:rPr lang="en-US" sz="1200" baseline="0" dirty="0" smtClean="0"/>
              <a:t> the</a:t>
            </a:r>
            <a:r>
              <a:rPr lang="en-US" sz="1200" dirty="0" smtClean="0"/>
              <a:t> 3.50 position.</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Press and hold CTRL, select the vertical </a:t>
            </a:r>
            <a:r>
              <a:rPr lang="en-US" sz="1200" baseline="0" dirty="0" smtClean="0"/>
              <a:t>guide, and then </a:t>
            </a:r>
            <a:r>
              <a:rPr lang="en-US" sz="1200" dirty="0" smtClean="0"/>
              <a:t>drag it left to</a:t>
            </a:r>
            <a:r>
              <a:rPr lang="en-US" sz="1200" baseline="0" dirty="0" smtClean="0"/>
              <a:t> the 1</a:t>
            </a:r>
            <a:r>
              <a:rPr lang="en-US" sz="1200" dirty="0" smtClean="0"/>
              <a:t>.75 position.</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Press and hold CTRL, select the vertical </a:t>
            </a:r>
            <a:r>
              <a:rPr lang="en-US" sz="1200" baseline="0" dirty="0" smtClean="0"/>
              <a:t>guide, and then </a:t>
            </a:r>
            <a:r>
              <a:rPr lang="en-US" sz="1200" dirty="0" smtClean="0"/>
              <a:t>drag it right to</a:t>
            </a:r>
            <a:r>
              <a:rPr lang="en-US" sz="1200" baseline="0" dirty="0" smtClean="0"/>
              <a:t> the</a:t>
            </a:r>
            <a:r>
              <a:rPr lang="en-US" sz="1200" dirty="0" smtClean="0"/>
              <a:t> 1.75 position.</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Press and hold CTRL, select the vertical </a:t>
            </a:r>
            <a:r>
              <a:rPr lang="en-US" sz="1200" baseline="0" dirty="0" smtClean="0"/>
              <a:t>guide, and then </a:t>
            </a:r>
            <a:r>
              <a:rPr lang="en-US" sz="1200" dirty="0" smtClean="0"/>
              <a:t>drag it right to</a:t>
            </a:r>
            <a:r>
              <a:rPr lang="en-US" sz="1200" baseline="0" dirty="0" smtClean="0"/>
              <a:t> the</a:t>
            </a:r>
            <a:r>
              <a:rPr lang="en-US" sz="1200" dirty="0" smtClean="0"/>
              <a:t> 3.50 position.</a:t>
            </a:r>
          </a:p>
          <a:p>
            <a:pPr marL="228600" indent="-228600">
              <a:buFont typeface="+mj-lt"/>
              <a:buAutoNum type="arabicPeriod"/>
            </a:pPr>
            <a:endParaRPr lang="en-US" sz="1200" baseline="0" dirty="0" smtClean="0"/>
          </a:p>
          <a:p>
            <a:pPr marL="228600" indent="-228600">
              <a:buFont typeface="+mj-lt"/>
              <a:buAutoNum type="arabicPeriod"/>
            </a:pPr>
            <a:endParaRPr lang="en-US" sz="1200" baseline="0" dirty="0" smtClean="0"/>
          </a:p>
          <a:p>
            <a:pPr marL="228600" indent="-228600">
              <a:buFont typeface="+mj-lt"/>
              <a:buNone/>
            </a:pPr>
            <a:r>
              <a:rPr lang="en-US" sz="1200" baseline="0" dirty="0" smtClean="0"/>
              <a:t>To reproduce the long, thin rectangle on this slide, do the following:</a:t>
            </a:r>
          </a:p>
          <a:p>
            <a:pPr marL="228600" indent="-228600">
              <a:buFont typeface="+mj-lt"/>
              <a:buAutoNum type="arabicPeriod"/>
            </a:pPr>
            <a:r>
              <a:rPr lang="en-US" sz="1200" baseline="0" dirty="0" smtClean="0"/>
              <a:t>On the </a:t>
            </a:r>
            <a:r>
              <a:rPr lang="en-US" sz="1200" b="1" baseline="0" dirty="0" smtClean="0"/>
              <a:t>Home</a:t>
            </a:r>
            <a:r>
              <a:rPr lang="en-US" sz="1200" baseline="0" dirty="0" smtClean="0"/>
              <a:t> tab, in the </a:t>
            </a:r>
            <a:r>
              <a:rPr lang="en-US" sz="1200" b="1" baseline="0" dirty="0" smtClean="0"/>
              <a:t>Drawing</a:t>
            </a:r>
            <a:r>
              <a:rPr lang="en-US" sz="1200" baseline="0" dirty="0" smtClean="0"/>
              <a:t> group, click </a:t>
            </a:r>
            <a:r>
              <a:rPr lang="en-US" sz="1200" b="1" baseline="0" dirty="0" smtClean="0"/>
              <a:t>Shapes</a:t>
            </a:r>
            <a:r>
              <a:rPr lang="en-US" sz="1200" baseline="0" dirty="0" smtClean="0"/>
              <a:t>, and then under </a:t>
            </a:r>
            <a:r>
              <a:rPr lang="en-US" sz="1200" b="1" baseline="0" dirty="0" smtClean="0"/>
              <a:t>Rectangles</a:t>
            </a:r>
            <a:r>
              <a:rPr lang="en-US" sz="1200" baseline="0" dirty="0" smtClean="0"/>
              <a:t> click </a:t>
            </a:r>
            <a:r>
              <a:rPr lang="en-US" sz="1200" b="1" baseline="0" dirty="0" smtClean="0"/>
              <a:t>Rectangle </a:t>
            </a:r>
            <a:r>
              <a:rPr lang="en-US" sz="1200" b="0" baseline="0" dirty="0" smtClean="0"/>
              <a:t>(first option from the left)</a:t>
            </a:r>
            <a:r>
              <a:rPr lang="en-US" sz="1200" baseline="0" dirty="0" smtClean="0"/>
              <a:t>. On the slide, drag to draw a rectangle. </a:t>
            </a:r>
          </a:p>
          <a:p>
            <a:pPr marL="228600" indent="-228600">
              <a:buFont typeface="+mj-lt"/>
              <a:buAutoNum type="arabicPeriod"/>
            </a:pPr>
            <a:r>
              <a:rPr lang="en-US" sz="1200" baseline="0" dirty="0" smtClean="0"/>
              <a:t>Select the rectangle. Under </a:t>
            </a:r>
            <a:r>
              <a:rPr lang="en-US" sz="1200" b="1" baseline="0" dirty="0" smtClean="0"/>
              <a:t>Drawing</a:t>
            </a:r>
            <a:r>
              <a:rPr lang="en-US" sz="1200" baseline="0" dirty="0" smtClean="0"/>
              <a:t> </a:t>
            </a:r>
            <a:r>
              <a:rPr lang="en-US" sz="1200" b="1" baseline="0" dirty="0" smtClean="0"/>
              <a:t>Tools</a:t>
            </a:r>
            <a:r>
              <a:rPr lang="en-US" sz="1200" baseline="0" dirty="0" smtClean="0"/>
              <a:t>, on the </a:t>
            </a:r>
            <a:r>
              <a:rPr lang="en-US" sz="1200" b="1" baseline="0" dirty="0" smtClean="0"/>
              <a:t>Format</a:t>
            </a:r>
            <a:r>
              <a:rPr lang="en-US" sz="1200" baseline="0" dirty="0" smtClean="0"/>
              <a:t> tab, in the </a:t>
            </a:r>
            <a:r>
              <a:rPr lang="en-US" sz="1200" b="1" baseline="0" dirty="0" smtClean="0"/>
              <a:t>Size</a:t>
            </a:r>
            <a:r>
              <a:rPr lang="en-US" sz="1200" baseline="0" dirty="0" smtClean="0"/>
              <a:t> group, do the following: </a:t>
            </a:r>
          </a:p>
          <a:p>
            <a:pPr marL="685800" lvl="1" indent="-228600">
              <a:buFont typeface="Arial" pitchFamily="34" charset="0"/>
              <a:buChar char="•"/>
            </a:pPr>
            <a:r>
              <a:rPr lang="en-US" sz="1200" baseline="0" dirty="0" smtClean="0"/>
              <a:t>In the </a:t>
            </a:r>
            <a:r>
              <a:rPr lang="en-US" sz="1200" b="1" baseline="0" dirty="0" smtClean="0"/>
              <a:t>Shape</a:t>
            </a:r>
            <a:r>
              <a:rPr lang="en-US" sz="1200" baseline="0" dirty="0" smtClean="0"/>
              <a:t> </a:t>
            </a:r>
            <a:r>
              <a:rPr lang="en-US" sz="1200" b="1" baseline="0" dirty="0" smtClean="0"/>
              <a:t>Height</a:t>
            </a:r>
            <a:r>
              <a:rPr lang="en-US" sz="1200" baseline="0" dirty="0" smtClean="0"/>
              <a:t> box, enter </a:t>
            </a:r>
            <a:r>
              <a:rPr lang="en-US" sz="1200" b="1" baseline="0" dirty="0" smtClean="0"/>
              <a:t>0.05”</a:t>
            </a:r>
            <a:r>
              <a:rPr lang="en-US" sz="1200" b="0" baseline="0" dirty="0" smtClean="0"/>
              <a:t>.</a:t>
            </a:r>
            <a:endParaRPr lang="en-US" sz="1200" baseline="0" dirty="0" smtClean="0"/>
          </a:p>
          <a:p>
            <a:pPr marL="685800" lvl="1" indent="-228600">
              <a:buFont typeface="Arial" pitchFamily="34" charset="0"/>
              <a:buChar char="•"/>
            </a:pPr>
            <a:r>
              <a:rPr lang="en-US" sz="1200" baseline="0" dirty="0" smtClean="0"/>
              <a:t>In the </a:t>
            </a:r>
            <a:r>
              <a:rPr lang="en-US" sz="1200" b="1" baseline="0" dirty="0" smtClean="0"/>
              <a:t>Shape</a:t>
            </a:r>
            <a:r>
              <a:rPr lang="en-US" sz="1200" baseline="0" dirty="0" smtClean="0"/>
              <a:t> </a:t>
            </a:r>
            <a:r>
              <a:rPr lang="en-US" sz="1200" b="1" baseline="0" dirty="0" smtClean="0"/>
              <a:t>Width</a:t>
            </a:r>
            <a:r>
              <a:rPr lang="en-US" sz="1200" baseline="0" dirty="0" smtClean="0"/>
              <a:t> box, enter </a:t>
            </a:r>
            <a:r>
              <a:rPr lang="en-US" sz="1200" b="1" baseline="0" dirty="0" smtClean="0"/>
              <a:t>10”</a:t>
            </a:r>
            <a:r>
              <a:rPr lang="en-US" sz="1200" b="0" baseline="0" dirty="0" smtClean="0"/>
              <a:t>.</a:t>
            </a:r>
          </a:p>
          <a:p>
            <a:pPr marL="228600" indent="-228600">
              <a:buFont typeface="+mj-lt"/>
              <a:buAutoNum type="arabicPeriod"/>
            </a:pPr>
            <a:r>
              <a:rPr lang="en-US" sz="1200" b="0" baseline="0" dirty="0" smtClean="0"/>
              <a:t>Under </a:t>
            </a:r>
            <a:r>
              <a:rPr lang="en-US" sz="1200" b="1" baseline="0" dirty="0" smtClean="0"/>
              <a:t>Drawing</a:t>
            </a:r>
            <a:r>
              <a:rPr lang="en-US" sz="1200" b="0" baseline="0" dirty="0" smtClean="0"/>
              <a:t> </a:t>
            </a:r>
            <a:r>
              <a:rPr lang="en-US" sz="1200" b="1" baseline="0" dirty="0" smtClean="0"/>
              <a:t>Tools</a:t>
            </a:r>
            <a:r>
              <a:rPr lang="en-US" sz="1200" b="0" baseline="0" dirty="0" smtClean="0"/>
              <a:t>, on the </a:t>
            </a:r>
            <a:r>
              <a:rPr lang="en-US" sz="1200" b="1" baseline="0" dirty="0" smtClean="0"/>
              <a:t>Format</a:t>
            </a:r>
            <a:r>
              <a:rPr lang="en-US" sz="1200" b="0" baseline="0" dirty="0" smtClean="0"/>
              <a:t> tab, in the bottom right corner of the </a:t>
            </a:r>
            <a:r>
              <a:rPr lang="en-US" sz="1200" b="1" baseline="0" dirty="0" smtClean="0"/>
              <a:t>Shape</a:t>
            </a:r>
            <a:r>
              <a:rPr lang="en-US" sz="1200" b="0" baseline="0" dirty="0" smtClean="0"/>
              <a:t> </a:t>
            </a:r>
            <a:r>
              <a:rPr lang="en-US" sz="1200" b="1" baseline="0" dirty="0" smtClean="0"/>
              <a:t>Styles</a:t>
            </a:r>
            <a:r>
              <a:rPr lang="en-US" sz="1200" b="0" baseline="0" dirty="0" smtClean="0"/>
              <a:t> group, click the </a:t>
            </a:r>
            <a:r>
              <a:rPr lang="en-US" sz="1200" b="1" baseline="0" dirty="0" smtClean="0"/>
              <a:t>Format</a:t>
            </a:r>
            <a:r>
              <a:rPr lang="en-US" sz="1200" b="0" baseline="0" dirty="0" smtClean="0"/>
              <a:t> </a:t>
            </a:r>
            <a:r>
              <a:rPr lang="en-US" sz="1200" b="1" baseline="0" dirty="0" smtClean="0"/>
              <a:t>Shape</a:t>
            </a:r>
            <a:r>
              <a:rPr lang="en-US" sz="1200" b="0" baseline="0" dirty="0" smtClean="0"/>
              <a:t> dialog box launcher. In the </a:t>
            </a:r>
            <a:r>
              <a:rPr lang="en-US" sz="1200" b="1" baseline="0" dirty="0" smtClean="0"/>
              <a:t>Format</a:t>
            </a:r>
            <a:r>
              <a:rPr lang="en-US" sz="1200" b="0" baseline="0" dirty="0" smtClean="0"/>
              <a:t> </a:t>
            </a:r>
            <a:r>
              <a:rPr lang="en-US" sz="1200" b="1" baseline="0" dirty="0" smtClean="0"/>
              <a:t>Shape</a:t>
            </a:r>
            <a:r>
              <a:rPr lang="en-US" sz="1200" b="0" baseline="0" dirty="0" smtClean="0"/>
              <a:t> dialog box, in the left pane, click </a:t>
            </a:r>
            <a:r>
              <a:rPr lang="en-US" sz="1200" b="1" baseline="0" dirty="0" smtClean="0"/>
              <a:t>Line</a:t>
            </a:r>
            <a:r>
              <a:rPr lang="en-US" sz="1200" b="0" baseline="0" dirty="0" smtClean="0"/>
              <a:t> </a:t>
            </a:r>
            <a:r>
              <a:rPr lang="en-US" sz="1200" b="1" baseline="0" dirty="0" smtClean="0"/>
              <a:t>Color</a:t>
            </a:r>
            <a:r>
              <a:rPr lang="en-US" sz="1200" b="0" baseline="0" dirty="0" smtClean="0"/>
              <a:t>. In the </a:t>
            </a:r>
            <a:r>
              <a:rPr lang="en-US" sz="1200" b="1" baseline="0" dirty="0" smtClean="0"/>
              <a:t>Line</a:t>
            </a:r>
            <a:r>
              <a:rPr lang="en-US" sz="1200" b="0" baseline="0" dirty="0" smtClean="0"/>
              <a:t> </a:t>
            </a:r>
            <a:r>
              <a:rPr lang="en-US" sz="1200" b="1" baseline="0" dirty="0" smtClean="0"/>
              <a:t>Color</a:t>
            </a:r>
            <a:r>
              <a:rPr lang="en-US" sz="1200" b="0" baseline="0" dirty="0" smtClean="0"/>
              <a:t> pane, select </a:t>
            </a:r>
            <a:r>
              <a:rPr lang="en-US" sz="1200" b="1" baseline="0" dirty="0" smtClean="0"/>
              <a:t>No</a:t>
            </a:r>
            <a:r>
              <a:rPr lang="en-US" sz="1200" b="0" baseline="0" dirty="0" smtClean="0"/>
              <a:t> </a:t>
            </a:r>
            <a:r>
              <a:rPr lang="en-US" sz="1200" b="1" baseline="0" dirty="0" smtClean="0"/>
              <a:t>line</a:t>
            </a:r>
            <a:r>
              <a:rPr lang="en-US" sz="1200" b="0" baseline="0" dirty="0" smtClean="0"/>
              <a:t>.</a:t>
            </a:r>
          </a:p>
          <a:p>
            <a:pPr marL="228600" indent="-228600">
              <a:buFont typeface="+mj-lt"/>
              <a:buAutoNum type="arabicPeriod"/>
            </a:pPr>
            <a:r>
              <a:rPr lang="en-US" sz="1200" baseline="0" dirty="0" smtClean="0"/>
              <a:t>Also in the </a:t>
            </a:r>
            <a:r>
              <a:rPr lang="en-US" sz="1200" b="1" baseline="0" dirty="0" smtClean="0"/>
              <a:t>Format</a:t>
            </a:r>
            <a:r>
              <a:rPr lang="en-US" sz="1200" baseline="0" dirty="0" smtClean="0"/>
              <a:t> </a:t>
            </a:r>
            <a:r>
              <a:rPr lang="en-US" sz="1200" b="1" baseline="0" dirty="0" smtClean="0"/>
              <a:t>Shape</a:t>
            </a:r>
            <a:r>
              <a:rPr lang="en-US" sz="1200" baseline="0" dirty="0" smtClean="0"/>
              <a:t> dialog box, in the left pane, click </a:t>
            </a:r>
            <a:r>
              <a:rPr lang="en-US" sz="1200" b="1" baseline="0" dirty="0" smtClean="0"/>
              <a:t>Shadow</a:t>
            </a:r>
            <a:r>
              <a:rPr lang="en-US" sz="1200" b="0" baseline="0" dirty="0" smtClean="0"/>
              <a:t>.</a:t>
            </a:r>
            <a:r>
              <a:rPr lang="en-US" sz="1200" baseline="0" dirty="0" smtClean="0"/>
              <a:t> In the </a:t>
            </a:r>
            <a:r>
              <a:rPr lang="en-US" sz="1200" b="1" baseline="0" dirty="0" smtClean="0"/>
              <a:t>Shadow</a:t>
            </a:r>
            <a:r>
              <a:rPr lang="en-US" sz="1200" baseline="0" dirty="0" smtClean="0"/>
              <a:t> pane, click the button next to </a:t>
            </a:r>
            <a:r>
              <a:rPr lang="en-US" sz="1200" b="1" baseline="0" dirty="0" smtClean="0"/>
              <a:t>Presets</a:t>
            </a:r>
            <a:r>
              <a:rPr lang="en-US" sz="1200" baseline="0" dirty="0" smtClean="0"/>
              <a:t>, under </a:t>
            </a:r>
            <a:r>
              <a:rPr lang="en-US" sz="1200" b="1" baseline="0" dirty="0" smtClean="0"/>
              <a:t>Outer</a:t>
            </a:r>
            <a:r>
              <a:rPr lang="en-US" sz="1200" baseline="0" dirty="0" smtClean="0"/>
              <a:t> click </a:t>
            </a:r>
            <a:r>
              <a:rPr lang="en-US" sz="1200" b="1" baseline="0" dirty="0" smtClean="0"/>
              <a:t>Offset</a:t>
            </a:r>
            <a:r>
              <a:rPr lang="en-US" sz="1200" baseline="0" dirty="0" smtClean="0"/>
              <a:t> </a:t>
            </a:r>
            <a:r>
              <a:rPr lang="en-US" sz="1200" b="1" baseline="0" dirty="0" smtClean="0"/>
              <a:t>Bottom</a:t>
            </a:r>
            <a:r>
              <a:rPr lang="en-US" sz="1200" baseline="0" dirty="0" smtClean="0"/>
              <a:t> (first row, second option from the left), and then do the following:</a:t>
            </a:r>
          </a:p>
          <a:p>
            <a:pPr marL="685800" lvl="1" indent="-228600">
              <a:buFont typeface="Arial" pitchFamily="34" charset="0"/>
              <a:buChar char="•"/>
            </a:pPr>
            <a:r>
              <a:rPr lang="en-US" sz="1200" baseline="0" dirty="0" smtClean="0"/>
              <a:t>In the </a:t>
            </a:r>
            <a:r>
              <a:rPr lang="en-US" sz="1200" b="1" baseline="0" dirty="0" smtClean="0"/>
              <a:t>Transparency</a:t>
            </a:r>
            <a:r>
              <a:rPr lang="en-US" sz="1200" baseline="0" dirty="0" smtClean="0"/>
              <a:t> box, enter </a:t>
            </a:r>
            <a:r>
              <a:rPr lang="en-US" sz="1200" b="1" baseline="0" dirty="0" smtClean="0"/>
              <a:t>68%</a:t>
            </a:r>
            <a:r>
              <a:rPr lang="en-US" sz="1200" b="0" baseline="0" dirty="0" smtClean="0"/>
              <a:t>.</a:t>
            </a:r>
          </a:p>
          <a:p>
            <a:pPr marL="685800" lvl="1" indent="-228600">
              <a:buFont typeface="Arial" pitchFamily="34" charset="0"/>
              <a:buChar char="•"/>
            </a:pPr>
            <a:r>
              <a:rPr lang="en-US" sz="1200" baseline="0" dirty="0" smtClean="0"/>
              <a:t>In the </a:t>
            </a:r>
            <a:r>
              <a:rPr lang="en-US" sz="1200" b="1" baseline="0" dirty="0" smtClean="0"/>
              <a:t>Blur</a:t>
            </a:r>
            <a:r>
              <a:rPr lang="en-US" sz="1200" baseline="0" dirty="0" smtClean="0"/>
              <a:t> box, enter </a:t>
            </a:r>
            <a:r>
              <a:rPr lang="en-US" sz="1200" b="1" baseline="0" dirty="0" smtClean="0"/>
              <a:t>3.5 pt</a:t>
            </a:r>
            <a:r>
              <a:rPr lang="en-US" sz="1200" baseline="0" dirty="0" smtClean="0"/>
              <a:t>.</a:t>
            </a:r>
          </a:p>
          <a:p>
            <a:pPr marL="685800" lvl="1" indent="-228600">
              <a:buFont typeface="Arial" pitchFamily="34" charset="0"/>
              <a:buChar char="•"/>
            </a:pPr>
            <a:r>
              <a:rPr lang="en-US" sz="1200" baseline="0" dirty="0" smtClean="0"/>
              <a:t>In the </a:t>
            </a:r>
            <a:r>
              <a:rPr lang="en-US" sz="1200" b="1" baseline="0" dirty="0" smtClean="0"/>
              <a:t>Distance</a:t>
            </a:r>
            <a:r>
              <a:rPr lang="en-US" sz="1200" baseline="0" dirty="0" smtClean="0"/>
              <a:t> box, enter </a:t>
            </a:r>
            <a:r>
              <a:rPr lang="en-US" sz="1200" b="1" baseline="0" dirty="0" smtClean="0"/>
              <a:t>2.2 pt</a:t>
            </a:r>
            <a:r>
              <a:rPr lang="en-US" sz="1200" baseline="0" dirty="0" smtClean="0"/>
              <a:t>.</a:t>
            </a:r>
          </a:p>
          <a:p>
            <a:pPr marL="228600" indent="-228600">
              <a:buFont typeface="+mj-lt"/>
              <a:buAutoNum type="arabicPeriod"/>
            </a:pPr>
            <a:r>
              <a:rPr lang="en-US" sz="1200" baseline="0" dirty="0" smtClean="0"/>
              <a:t>Also in the </a:t>
            </a:r>
            <a:r>
              <a:rPr lang="en-US" sz="1200" b="1" baseline="0" dirty="0" smtClean="0"/>
              <a:t>Format</a:t>
            </a:r>
            <a:r>
              <a:rPr lang="en-US" sz="1200" baseline="0" dirty="0" smtClean="0"/>
              <a:t> </a:t>
            </a:r>
            <a:r>
              <a:rPr lang="en-US" sz="1200" b="1" baseline="0" dirty="0" smtClean="0"/>
              <a:t>Shape</a:t>
            </a:r>
            <a:r>
              <a:rPr lang="en-US" sz="1200" baseline="0" dirty="0" smtClean="0"/>
              <a:t> dialog box, in the left pane, click </a:t>
            </a:r>
            <a:r>
              <a:rPr lang="en-US" sz="1200" b="1" baseline="0" dirty="0" smtClean="0"/>
              <a:t>3-D Format</a:t>
            </a:r>
            <a:r>
              <a:rPr lang="en-US" sz="1200" b="0" baseline="0" dirty="0" smtClean="0"/>
              <a:t>.</a:t>
            </a:r>
            <a:r>
              <a:rPr lang="en-US" sz="1200" baseline="0" dirty="0" smtClean="0"/>
              <a:t> In the </a:t>
            </a:r>
            <a:r>
              <a:rPr lang="en-US" sz="1200" b="1" baseline="0" dirty="0" smtClean="0"/>
              <a:t>3-D Format </a:t>
            </a:r>
            <a:r>
              <a:rPr lang="en-US" sz="1200" baseline="0" dirty="0" smtClean="0"/>
              <a:t>pane, do the following:</a:t>
            </a:r>
          </a:p>
          <a:p>
            <a:pPr marL="685800" lvl="1" indent="-228600">
              <a:buFont typeface="Arial" pitchFamily="34" charset="0"/>
              <a:buChar char="•"/>
            </a:pPr>
            <a:r>
              <a:rPr lang="en-US" sz="1200" baseline="0" dirty="0" smtClean="0"/>
              <a:t>Under </a:t>
            </a:r>
            <a:r>
              <a:rPr lang="en-US" sz="1200" b="1" baseline="0" dirty="0" smtClean="0"/>
              <a:t>Bevel</a:t>
            </a:r>
            <a:r>
              <a:rPr lang="en-US" sz="1200" baseline="0" dirty="0" smtClean="0"/>
              <a:t>, click the button next to </a:t>
            </a:r>
            <a:r>
              <a:rPr lang="en-US" sz="1200" b="1" baseline="0" dirty="0" smtClean="0"/>
              <a:t>Top</a:t>
            </a:r>
            <a:r>
              <a:rPr lang="en-US" sz="1200" b="0" baseline="0" dirty="0" smtClean="0"/>
              <a:t>, and then under </a:t>
            </a:r>
            <a:r>
              <a:rPr lang="en-US" sz="1200" b="1" baseline="0" dirty="0" smtClean="0"/>
              <a:t>Bevel</a:t>
            </a:r>
            <a:r>
              <a:rPr lang="en-US" sz="1200" b="0" baseline="0" dirty="0" smtClean="0"/>
              <a:t> click </a:t>
            </a:r>
            <a:r>
              <a:rPr lang="en-US" sz="1200" b="1" baseline="0" dirty="0" smtClean="0"/>
              <a:t>Circle</a:t>
            </a:r>
            <a:r>
              <a:rPr lang="en-US" sz="1200" baseline="0" dirty="0" smtClean="0"/>
              <a:t> (first row, first option from the left). Next to </a:t>
            </a:r>
            <a:r>
              <a:rPr lang="en-US" sz="1200" b="1" baseline="0" dirty="0" smtClean="0"/>
              <a:t>Top</a:t>
            </a:r>
            <a:r>
              <a:rPr lang="en-US" sz="1200" baseline="0" dirty="0" smtClean="0"/>
              <a:t>, in the </a:t>
            </a:r>
            <a:r>
              <a:rPr lang="en-US" sz="1200" b="1" baseline="0" dirty="0" smtClean="0"/>
              <a:t>Width</a:t>
            </a:r>
            <a:r>
              <a:rPr lang="en-US" sz="1200" baseline="0" dirty="0" smtClean="0"/>
              <a:t> box, enter </a:t>
            </a:r>
            <a:r>
              <a:rPr lang="en-US" sz="1200" b="1" baseline="0" dirty="0" smtClean="0"/>
              <a:t>15 pt</a:t>
            </a:r>
            <a:r>
              <a:rPr lang="en-US" sz="1200" b="0" baseline="0" dirty="0" smtClean="0"/>
              <a:t>,</a:t>
            </a:r>
            <a:r>
              <a:rPr lang="en-US" sz="1200" b="1" baseline="0" dirty="0" smtClean="0"/>
              <a:t> </a:t>
            </a:r>
            <a:r>
              <a:rPr lang="en-US" sz="1200" baseline="0" dirty="0" smtClean="0"/>
              <a:t>and in the </a:t>
            </a:r>
            <a:r>
              <a:rPr lang="en-US" sz="1200" b="1" baseline="0" dirty="0" smtClean="0"/>
              <a:t>Height</a:t>
            </a:r>
            <a:r>
              <a:rPr lang="en-US" sz="1200" baseline="0" dirty="0" smtClean="0"/>
              <a:t> box, enter </a:t>
            </a:r>
            <a:r>
              <a:rPr lang="en-US" sz="1200" b="1" baseline="0" dirty="0" smtClean="0"/>
              <a:t>3 pt</a:t>
            </a:r>
            <a:r>
              <a:rPr lang="en-US" sz="1200" baseline="0" dirty="0" smtClean="0"/>
              <a:t>.</a:t>
            </a:r>
          </a:p>
          <a:p>
            <a:pPr marL="685800" lvl="1" indent="-228600">
              <a:buFont typeface="Arial" pitchFamily="34" charset="0"/>
              <a:buChar char="•"/>
            </a:pPr>
            <a:r>
              <a:rPr lang="en-US" sz="1200" baseline="0" dirty="0" smtClean="0"/>
              <a:t>Under </a:t>
            </a:r>
            <a:r>
              <a:rPr lang="en-US" sz="1200" b="1" baseline="0" dirty="0" smtClean="0"/>
              <a:t>Surface</a:t>
            </a:r>
            <a:r>
              <a:rPr lang="en-US" sz="1200" baseline="0" dirty="0" smtClean="0"/>
              <a:t>, click the button next to </a:t>
            </a:r>
            <a:r>
              <a:rPr lang="en-US" sz="1200" b="1" baseline="0" dirty="0" smtClean="0"/>
              <a:t>Lighting</a:t>
            </a:r>
            <a:r>
              <a:rPr lang="en-US" sz="1200" baseline="0" dirty="0" smtClean="0"/>
              <a:t>, and then under </a:t>
            </a:r>
            <a:r>
              <a:rPr lang="en-US" sz="1200" b="1" baseline="0" dirty="0" smtClean="0"/>
              <a:t>Neutral</a:t>
            </a:r>
            <a:r>
              <a:rPr lang="en-US" sz="1200" baseline="0" dirty="0" smtClean="0"/>
              <a:t> click </a:t>
            </a:r>
            <a:r>
              <a:rPr lang="en-US" sz="1200" b="1" baseline="0" dirty="0" smtClean="0"/>
              <a:t>Balance</a:t>
            </a:r>
            <a:r>
              <a:rPr lang="en-US" sz="1200" baseline="0" dirty="0" smtClean="0"/>
              <a:t> (first row, second option from the left). </a:t>
            </a:r>
            <a:r>
              <a:rPr lang="en-US" sz="1200" i="0" baseline="0" dirty="0" smtClean="0"/>
              <a:t>In the </a:t>
            </a:r>
            <a:r>
              <a:rPr lang="en-US" sz="1200" b="1" i="0" baseline="0" dirty="0" smtClean="0"/>
              <a:t>Angle</a:t>
            </a:r>
            <a:r>
              <a:rPr lang="en-US" sz="1200" i="0" baseline="0" dirty="0" smtClean="0"/>
              <a:t> box, enter </a:t>
            </a:r>
            <a:r>
              <a:rPr lang="en-US" sz="1200" b="1" i="0" baseline="0" dirty="0" smtClean="0"/>
              <a:t>145</a:t>
            </a:r>
            <a:r>
              <a:rPr lang="en-US" sz="1200" b="1" kern="1200" dirty="0" smtClean="0">
                <a:solidFill>
                  <a:schemeClr val="tx1"/>
                </a:solidFill>
                <a:latin typeface="+mn-lt"/>
                <a:ea typeface="+mn-ea"/>
                <a:cs typeface="+mn-cs"/>
              </a:rPr>
              <a:t>°</a:t>
            </a:r>
            <a:r>
              <a:rPr lang="en-US" sz="1200" i="0" baseline="0" dirty="0" smtClean="0"/>
              <a:t>. </a:t>
            </a:r>
            <a:endParaRPr lang="en-US" sz="1200" b="0" i="1" baseline="0" dirty="0" smtClean="0"/>
          </a:p>
          <a:p>
            <a:pPr marL="228600" indent="-228600">
              <a:buFont typeface="+mj-lt"/>
              <a:buAutoNum type="arabicPeriod"/>
            </a:pPr>
            <a:r>
              <a:rPr lang="en-US" sz="1200" b="0" baseline="0" dirty="0" smtClean="0"/>
              <a:t>On the slide, drag the rectangle about 0.25” above the 0.00 horizontal drawing guide. (Note: To view the ruler, on the </a:t>
            </a:r>
            <a:r>
              <a:rPr lang="en-US" sz="1200" b="1" baseline="0" dirty="0" smtClean="0"/>
              <a:t>View</a:t>
            </a:r>
            <a:r>
              <a:rPr lang="en-US" sz="1200" b="0" baseline="0" dirty="0" smtClean="0"/>
              <a:t> tab, in the </a:t>
            </a:r>
            <a:r>
              <a:rPr lang="en-US" sz="1200" b="1" baseline="0" dirty="0" smtClean="0"/>
              <a:t>Show/Hide</a:t>
            </a:r>
            <a:r>
              <a:rPr lang="en-US" sz="1200" b="0" baseline="0" dirty="0" smtClean="0"/>
              <a:t> group, select </a:t>
            </a:r>
            <a:r>
              <a:rPr lang="en-US" sz="1200" b="1" baseline="0" dirty="0" smtClean="0"/>
              <a:t>Ruler</a:t>
            </a:r>
            <a:r>
              <a:rPr lang="en-US" sz="1200" b="0" baseline="0" dirty="0" smtClean="0"/>
              <a:t>.)</a:t>
            </a:r>
          </a:p>
          <a:p>
            <a:pPr marL="228600" indent="-228600">
              <a:buFont typeface="+mj-lt"/>
              <a:buAutoNum type="arabicPeriod"/>
            </a:pPr>
            <a:r>
              <a:rPr lang="en-US" sz="1200" b="0" baseline="0" dirty="0" smtClean="0"/>
              <a:t>On the </a:t>
            </a:r>
            <a:r>
              <a:rPr lang="en-US" sz="1200" b="1" baseline="0" dirty="0" smtClean="0"/>
              <a:t>Home</a:t>
            </a:r>
            <a:r>
              <a:rPr lang="en-US" sz="1200" b="0" baseline="0" dirty="0" smtClean="0"/>
              <a:t> tab, in the </a:t>
            </a:r>
            <a:r>
              <a:rPr lang="en-US" sz="1200" b="1" baseline="0" dirty="0" smtClean="0"/>
              <a:t>Drawing</a:t>
            </a:r>
            <a:r>
              <a:rPr lang="en-US" sz="1200" b="0" baseline="0" dirty="0" smtClean="0"/>
              <a:t> group, click </a:t>
            </a:r>
            <a:r>
              <a:rPr lang="en-US" sz="1200" b="1" baseline="0" dirty="0" smtClean="0"/>
              <a:t>Arrange</a:t>
            </a:r>
            <a:r>
              <a:rPr lang="en-US" sz="1200" b="0" baseline="0" dirty="0" smtClean="0"/>
              <a:t>, point to </a:t>
            </a:r>
            <a:r>
              <a:rPr lang="en-US" sz="1200" b="1" baseline="0" dirty="0" smtClean="0"/>
              <a:t>Align</a:t>
            </a:r>
            <a:r>
              <a:rPr lang="en-US" sz="1200" b="0" baseline="0" dirty="0" smtClean="0"/>
              <a:t>, and then do the following:</a:t>
            </a:r>
          </a:p>
          <a:p>
            <a:pPr marL="685800" lvl="1" indent="-228600">
              <a:buFont typeface="+mj-lt"/>
              <a:buAutoNum type="arabicPeriod"/>
            </a:pPr>
            <a:r>
              <a:rPr lang="en-US" sz="1200" b="0" baseline="0" dirty="0" smtClean="0"/>
              <a:t>Click </a:t>
            </a:r>
            <a:r>
              <a:rPr lang="en-US" sz="1200" b="1" i="0" baseline="0" dirty="0" smtClean="0"/>
              <a:t>Align to Slide</a:t>
            </a:r>
            <a:r>
              <a:rPr lang="en-US" sz="1200" b="0" i="0" baseline="0" dirty="0" smtClean="0"/>
              <a:t>. </a:t>
            </a:r>
          </a:p>
          <a:p>
            <a:pPr marL="685800" lvl="1" indent="-228600">
              <a:buFont typeface="+mj-lt"/>
              <a:buAutoNum type="arabicPeriod"/>
            </a:pPr>
            <a:r>
              <a:rPr lang="en-US" sz="1200" b="0" baseline="0" dirty="0" smtClean="0"/>
              <a:t>Click</a:t>
            </a:r>
            <a:r>
              <a:rPr lang="en-US" sz="1200" b="1" baseline="0" dirty="0" smtClean="0"/>
              <a:t> Align</a:t>
            </a:r>
            <a:r>
              <a:rPr lang="en-US" sz="1200" b="0" baseline="0" dirty="0" smtClean="0"/>
              <a:t> </a:t>
            </a:r>
            <a:r>
              <a:rPr lang="en-US" sz="1200" b="1" baseline="0" dirty="0" smtClean="0"/>
              <a:t>Center</a:t>
            </a:r>
            <a:r>
              <a:rPr lang="en-US" sz="1200" b="0" baseline="0" dirty="0" smtClean="0"/>
              <a:t>.</a:t>
            </a:r>
          </a:p>
          <a:p>
            <a:pPr marL="228600" indent="-228600">
              <a:buFont typeface="+mj-lt"/>
              <a:buAutoNum type="arabicPeriod"/>
            </a:pPr>
            <a:endParaRPr lang="en-US" sz="1200" dirty="0" smtClean="0"/>
          </a:p>
          <a:p>
            <a:pPr marL="228600" indent="-228600">
              <a:buFont typeface="+mj-lt"/>
              <a:buAutoNum type="arabicPeriod"/>
            </a:pPr>
            <a:endParaRPr lang="en-US" sz="1200" dirty="0" smtClean="0"/>
          </a:p>
          <a:p>
            <a:pPr marL="228600" indent="-228600">
              <a:buFont typeface="+mj-lt"/>
              <a:buNone/>
            </a:pPr>
            <a:r>
              <a:rPr lang="en-US" sz="1200" dirty="0" smtClean="0"/>
              <a:t>To reproduce the tab (rounded rectangle) on this slide, do the following:</a:t>
            </a:r>
          </a:p>
          <a:p>
            <a:pPr marL="228600" indent="-228600">
              <a:buFont typeface="+mj-lt"/>
              <a:buAutoNum type="arabicPeriod"/>
            </a:pPr>
            <a:r>
              <a:rPr lang="en-US" sz="1200" dirty="0" smtClean="0"/>
              <a:t>On the </a:t>
            </a:r>
            <a:r>
              <a:rPr lang="en-US" sz="1200" b="1" dirty="0" smtClean="0"/>
              <a:t>Home</a:t>
            </a:r>
            <a:r>
              <a:rPr lang="en-US" sz="1200" dirty="0" smtClean="0"/>
              <a:t> tab, in the </a:t>
            </a:r>
            <a:r>
              <a:rPr lang="en-US" sz="1200" b="1" dirty="0" smtClean="0"/>
              <a:t>Drawing</a:t>
            </a:r>
            <a:r>
              <a:rPr lang="en-US" sz="1200" dirty="0" smtClean="0"/>
              <a:t> group, click the </a:t>
            </a:r>
            <a:r>
              <a:rPr lang="en-US" sz="1200" b="1" dirty="0" smtClean="0"/>
              <a:t>More</a:t>
            </a:r>
            <a:r>
              <a:rPr lang="en-US" sz="1200" dirty="0" smtClean="0"/>
              <a:t> arrow to expand the</a:t>
            </a:r>
            <a:r>
              <a:rPr lang="en-US" sz="1200" b="0" dirty="0" smtClean="0"/>
              <a:t> shapes gallery</a:t>
            </a:r>
            <a:r>
              <a:rPr lang="en-US" sz="1200" dirty="0" smtClean="0"/>
              <a:t>, and then under </a:t>
            </a:r>
            <a:r>
              <a:rPr lang="en-US" sz="1200" b="1" dirty="0" smtClean="0"/>
              <a:t>Rectangles</a:t>
            </a:r>
            <a:r>
              <a:rPr lang="en-US" sz="1200" dirty="0" smtClean="0"/>
              <a:t> click </a:t>
            </a:r>
            <a:r>
              <a:rPr lang="en-US" sz="1200" b="1" dirty="0" smtClean="0"/>
              <a:t>Round Same Side Corner Rectangle </a:t>
            </a:r>
            <a:r>
              <a:rPr lang="en-US" sz="1200" dirty="0" smtClean="0"/>
              <a:t>(eighth option from the left). On the slide, drag to draw a</a:t>
            </a:r>
            <a:r>
              <a:rPr lang="en-US" sz="1200" baseline="0" dirty="0" smtClean="0"/>
              <a:t> rounded rectangle. </a:t>
            </a:r>
            <a:endParaRPr lang="en-US" sz="1200" dirty="0" smtClean="0"/>
          </a:p>
          <a:p>
            <a:pPr marL="228600" indent="-228600">
              <a:buFont typeface="+mj-lt"/>
              <a:buAutoNum type="arabicPeriod"/>
            </a:pPr>
            <a:r>
              <a:rPr lang="en-US" sz="1200" baseline="0" dirty="0" smtClean="0"/>
              <a:t>On the slide, select the rounded rectangle. Under </a:t>
            </a:r>
            <a:r>
              <a:rPr lang="en-US" sz="1200" b="1" baseline="0" dirty="0" smtClean="0"/>
              <a:t>Drawing</a:t>
            </a:r>
            <a:r>
              <a:rPr lang="en-US" sz="1200" baseline="0" dirty="0" smtClean="0"/>
              <a:t> </a:t>
            </a:r>
            <a:r>
              <a:rPr lang="en-US" sz="1200" b="1" baseline="0" dirty="0" smtClean="0"/>
              <a:t>Tools</a:t>
            </a:r>
            <a:r>
              <a:rPr lang="en-US" sz="1200" baseline="0" dirty="0" smtClean="0"/>
              <a:t>, on the </a:t>
            </a:r>
            <a:r>
              <a:rPr lang="en-US" sz="1200" b="1" baseline="0" dirty="0" smtClean="0"/>
              <a:t>Format</a:t>
            </a:r>
            <a:r>
              <a:rPr lang="en-US" sz="1200" baseline="0" dirty="0" smtClean="0"/>
              <a:t> tab, in the </a:t>
            </a:r>
            <a:r>
              <a:rPr lang="en-US" sz="1200" b="1" baseline="0" dirty="0" smtClean="0"/>
              <a:t>Size</a:t>
            </a:r>
            <a:r>
              <a:rPr lang="en-US" sz="1200" baseline="0" dirty="0" smtClean="0"/>
              <a:t> group, do the following: </a:t>
            </a:r>
          </a:p>
          <a:p>
            <a:pPr marL="685800" lvl="1" indent="-228600">
              <a:buFont typeface="Arial" pitchFamily="34" charset="0"/>
              <a:buChar char="•"/>
            </a:pPr>
            <a:r>
              <a:rPr lang="en-US" sz="1200" baseline="0" dirty="0" smtClean="0"/>
              <a:t>In the </a:t>
            </a:r>
            <a:r>
              <a:rPr lang="en-US" sz="1200" b="1" baseline="0" dirty="0" smtClean="0"/>
              <a:t>Shape</a:t>
            </a:r>
            <a:r>
              <a:rPr lang="en-US" sz="1200" baseline="0" dirty="0" smtClean="0"/>
              <a:t> </a:t>
            </a:r>
            <a:r>
              <a:rPr lang="en-US" sz="1200" b="1" baseline="0" dirty="0" smtClean="0"/>
              <a:t>Height</a:t>
            </a:r>
            <a:r>
              <a:rPr lang="en-US" sz="1200" baseline="0" dirty="0" smtClean="0"/>
              <a:t> box, enter </a:t>
            </a:r>
            <a:r>
              <a:rPr lang="en-US" sz="1200" b="1" baseline="0" dirty="0" smtClean="0"/>
              <a:t>0.58”</a:t>
            </a:r>
            <a:r>
              <a:rPr lang="en-US" sz="1200" b="0" baseline="0" dirty="0" smtClean="0"/>
              <a:t>.</a:t>
            </a:r>
            <a:r>
              <a:rPr lang="en-US" sz="1200" baseline="0" dirty="0" smtClean="0"/>
              <a:t> </a:t>
            </a:r>
          </a:p>
          <a:p>
            <a:pPr marL="685800" lvl="1" indent="-228600">
              <a:buFont typeface="Arial" pitchFamily="34" charset="0"/>
              <a:buChar char="•"/>
            </a:pPr>
            <a:r>
              <a:rPr lang="en-US" sz="1200" baseline="0" dirty="0" smtClean="0"/>
              <a:t>In the </a:t>
            </a:r>
            <a:r>
              <a:rPr lang="en-US" sz="1200" b="1" baseline="0" dirty="0" smtClean="0"/>
              <a:t>Shape</a:t>
            </a:r>
            <a:r>
              <a:rPr lang="en-US" sz="1200" baseline="0" dirty="0" smtClean="0"/>
              <a:t> </a:t>
            </a:r>
            <a:r>
              <a:rPr lang="en-US" sz="1200" b="1" baseline="0" dirty="0" smtClean="0"/>
              <a:t>Width</a:t>
            </a:r>
            <a:r>
              <a:rPr lang="en-US" sz="1200" baseline="0" dirty="0" smtClean="0"/>
              <a:t> box, enter </a:t>
            </a:r>
            <a:r>
              <a:rPr lang="en-US" sz="1200" b="1" baseline="0" dirty="0" smtClean="0"/>
              <a:t>1.33”</a:t>
            </a:r>
            <a:r>
              <a:rPr lang="en-US" sz="1200" baseline="0" dirty="0" smtClean="0"/>
              <a:t>.</a:t>
            </a:r>
          </a:p>
          <a:p>
            <a:pPr marL="228600" indent="-228600">
              <a:buFont typeface="+mj-lt"/>
              <a:buAutoNum type="arabicPeriod"/>
            </a:pPr>
            <a:r>
              <a:rPr lang="en-US" sz="1200" baseline="0" dirty="0" smtClean="0"/>
              <a:t>Under </a:t>
            </a:r>
            <a:r>
              <a:rPr lang="en-US" sz="1200" b="1" baseline="0" dirty="0" smtClean="0"/>
              <a:t>Drawing</a:t>
            </a:r>
            <a:r>
              <a:rPr lang="en-US" sz="1200" baseline="0" dirty="0" smtClean="0"/>
              <a:t> </a:t>
            </a:r>
            <a:r>
              <a:rPr lang="en-US" sz="1200" b="1" baseline="0" dirty="0" smtClean="0"/>
              <a:t>Tools</a:t>
            </a:r>
            <a:r>
              <a:rPr lang="en-US" sz="1200" baseline="0" dirty="0" smtClean="0"/>
              <a:t>, on the </a:t>
            </a:r>
            <a:r>
              <a:rPr lang="en-US" sz="1200" b="1" baseline="0" dirty="0" smtClean="0"/>
              <a:t>Format</a:t>
            </a:r>
            <a:r>
              <a:rPr lang="en-US" sz="1200" baseline="0" dirty="0" smtClean="0"/>
              <a:t> tab, in the bottom right corner of the </a:t>
            </a:r>
            <a:r>
              <a:rPr lang="en-US" sz="1200" b="1" baseline="0" dirty="0" smtClean="0"/>
              <a:t>Shape</a:t>
            </a:r>
            <a:r>
              <a:rPr lang="en-US" sz="1200" baseline="0" dirty="0" smtClean="0"/>
              <a:t> </a:t>
            </a:r>
            <a:r>
              <a:rPr lang="en-US" sz="1200" b="1" baseline="0" dirty="0" smtClean="0"/>
              <a:t>Styles</a:t>
            </a:r>
            <a:r>
              <a:rPr lang="en-US" sz="1200" baseline="0" dirty="0" smtClean="0"/>
              <a:t> group, click the </a:t>
            </a:r>
            <a:r>
              <a:rPr lang="en-US" sz="1200" b="1" baseline="0" dirty="0" smtClean="0"/>
              <a:t>Format</a:t>
            </a:r>
            <a:r>
              <a:rPr lang="en-US" sz="1200" baseline="0" dirty="0" smtClean="0"/>
              <a:t> </a:t>
            </a:r>
            <a:r>
              <a:rPr lang="en-US" sz="1200" b="1" baseline="0" dirty="0" smtClean="0"/>
              <a:t>Shape</a:t>
            </a:r>
            <a:r>
              <a:rPr lang="en-US" sz="1200" baseline="0" dirty="0" smtClean="0"/>
              <a:t> dialog box launcher. In the </a:t>
            </a:r>
            <a:r>
              <a:rPr lang="en-US" sz="1200" b="1" baseline="0" dirty="0" smtClean="0"/>
              <a:t>Format</a:t>
            </a:r>
            <a:r>
              <a:rPr lang="en-US" sz="1200" baseline="0" dirty="0" smtClean="0"/>
              <a:t> </a:t>
            </a:r>
            <a:r>
              <a:rPr lang="en-US" sz="1200" b="1" baseline="0" dirty="0" smtClean="0"/>
              <a:t>Shape</a:t>
            </a:r>
            <a:r>
              <a:rPr lang="en-US" sz="1200" baseline="0" dirty="0" smtClean="0"/>
              <a:t> dialog box, in the left pane, click </a:t>
            </a:r>
            <a:r>
              <a:rPr lang="en-US" sz="1200" b="1" baseline="0" dirty="0" smtClean="0"/>
              <a:t>Line</a:t>
            </a:r>
            <a:r>
              <a:rPr lang="en-US" sz="1200" baseline="0" dirty="0" smtClean="0"/>
              <a:t> </a:t>
            </a:r>
            <a:r>
              <a:rPr lang="en-US" sz="1200" b="1" baseline="0" dirty="0" smtClean="0"/>
              <a:t>Color</a:t>
            </a:r>
            <a:r>
              <a:rPr lang="en-US" sz="1200" b="0" baseline="0" dirty="0" smtClean="0"/>
              <a:t>.</a:t>
            </a:r>
            <a:r>
              <a:rPr lang="en-US" sz="1200" baseline="0" dirty="0" smtClean="0"/>
              <a:t> In the </a:t>
            </a:r>
            <a:r>
              <a:rPr lang="en-US" sz="1200" b="1" baseline="0" dirty="0" smtClean="0"/>
              <a:t>Line</a:t>
            </a:r>
            <a:r>
              <a:rPr lang="en-US" sz="1200" baseline="0" dirty="0" smtClean="0"/>
              <a:t> </a:t>
            </a:r>
            <a:r>
              <a:rPr lang="en-US" sz="1200" b="1" baseline="0" dirty="0" smtClean="0"/>
              <a:t>Color</a:t>
            </a:r>
            <a:r>
              <a:rPr lang="en-US" sz="1200" baseline="0" dirty="0" smtClean="0"/>
              <a:t> pane, select </a:t>
            </a:r>
            <a:r>
              <a:rPr lang="en-US" sz="1200" b="1" baseline="0" dirty="0" smtClean="0"/>
              <a:t>No</a:t>
            </a:r>
            <a:r>
              <a:rPr lang="en-US" sz="1200" baseline="0" dirty="0" smtClean="0"/>
              <a:t> </a:t>
            </a:r>
            <a:r>
              <a:rPr lang="en-US" sz="1200" b="1" baseline="0" dirty="0" smtClean="0"/>
              <a:t>line</a:t>
            </a:r>
            <a:r>
              <a:rPr lang="en-US" sz="1200" baseline="0" dirty="0" smtClean="0"/>
              <a:t>.</a:t>
            </a:r>
          </a:p>
          <a:p>
            <a:pPr marL="228600" indent="-228600">
              <a:buFont typeface="+mj-lt"/>
              <a:buAutoNum type="arabicPeriod"/>
            </a:pPr>
            <a:r>
              <a:rPr lang="en-US" sz="1200" baseline="0" dirty="0" smtClean="0"/>
              <a:t>Also in the </a:t>
            </a:r>
            <a:r>
              <a:rPr lang="en-US" sz="1200" b="1" baseline="0" dirty="0" smtClean="0"/>
              <a:t>Format</a:t>
            </a:r>
            <a:r>
              <a:rPr lang="en-US" sz="1200" baseline="0" dirty="0" smtClean="0"/>
              <a:t> </a:t>
            </a:r>
            <a:r>
              <a:rPr lang="en-US" sz="1200" b="1" baseline="0" dirty="0" smtClean="0"/>
              <a:t>Shape</a:t>
            </a:r>
            <a:r>
              <a:rPr lang="en-US" sz="1200" baseline="0" dirty="0" smtClean="0"/>
              <a:t> dialog box, in the left pane, click </a:t>
            </a:r>
            <a:r>
              <a:rPr lang="en-US" sz="1200" b="1" baseline="0" dirty="0" smtClean="0"/>
              <a:t>Shadow</a:t>
            </a:r>
            <a:r>
              <a:rPr lang="en-US" sz="1200" b="0" baseline="0" dirty="0" smtClean="0"/>
              <a:t>.</a:t>
            </a:r>
            <a:r>
              <a:rPr lang="en-US" sz="1200" baseline="0" dirty="0" smtClean="0"/>
              <a:t> In the </a:t>
            </a:r>
            <a:r>
              <a:rPr lang="en-US" sz="1200" b="1" baseline="0" dirty="0" smtClean="0"/>
              <a:t>Shadow</a:t>
            </a:r>
            <a:r>
              <a:rPr lang="en-US" sz="1200" baseline="0" dirty="0" smtClean="0"/>
              <a:t> pane, click the button next to </a:t>
            </a:r>
            <a:r>
              <a:rPr lang="en-US" sz="1200" b="1" baseline="0" dirty="0" smtClean="0"/>
              <a:t>Presets</a:t>
            </a:r>
            <a:r>
              <a:rPr lang="en-US" sz="1200" baseline="0" dirty="0" smtClean="0"/>
              <a:t>, under </a:t>
            </a:r>
            <a:r>
              <a:rPr lang="en-US" sz="1200" b="1" baseline="0" dirty="0" smtClean="0"/>
              <a:t>Outer</a:t>
            </a:r>
            <a:r>
              <a:rPr lang="en-US" sz="1200" baseline="0" dirty="0" smtClean="0"/>
              <a:t> click </a:t>
            </a:r>
            <a:r>
              <a:rPr lang="en-US" sz="1200" b="1" baseline="0" dirty="0" smtClean="0"/>
              <a:t>Offset</a:t>
            </a:r>
            <a:r>
              <a:rPr lang="en-US" sz="1200" baseline="0" dirty="0" smtClean="0"/>
              <a:t> </a:t>
            </a:r>
            <a:r>
              <a:rPr lang="en-US" sz="1200" b="1" baseline="0" dirty="0" smtClean="0"/>
              <a:t>Bottom</a:t>
            </a:r>
            <a:r>
              <a:rPr lang="en-US" sz="1200" baseline="0" dirty="0" smtClean="0"/>
              <a:t> (first row, second option from the left), and then do the following:</a:t>
            </a:r>
          </a:p>
          <a:p>
            <a:pPr marL="685800" lvl="1" indent="-228600">
              <a:buFont typeface="Arial" pitchFamily="34" charset="0"/>
              <a:buChar char="•"/>
            </a:pPr>
            <a:r>
              <a:rPr lang="en-US" sz="1200" baseline="0" dirty="0" smtClean="0"/>
              <a:t>In the </a:t>
            </a:r>
            <a:r>
              <a:rPr lang="en-US" sz="1200" b="1" baseline="0" dirty="0" smtClean="0"/>
              <a:t>Transparency</a:t>
            </a:r>
            <a:r>
              <a:rPr lang="en-US" sz="1200" baseline="0" dirty="0" smtClean="0"/>
              <a:t> box, enter </a:t>
            </a:r>
            <a:r>
              <a:rPr lang="en-US" sz="1200" b="1" baseline="0" dirty="0" smtClean="0"/>
              <a:t>68%</a:t>
            </a:r>
            <a:r>
              <a:rPr lang="en-US" sz="1200" b="0" baseline="0" dirty="0" smtClean="0"/>
              <a:t>.</a:t>
            </a:r>
          </a:p>
          <a:p>
            <a:pPr marL="685800" lvl="1" indent="-228600">
              <a:buFont typeface="Arial" pitchFamily="34" charset="0"/>
              <a:buChar char="•"/>
            </a:pPr>
            <a:r>
              <a:rPr lang="en-US" sz="1200" baseline="0" dirty="0" smtClean="0"/>
              <a:t>In the </a:t>
            </a:r>
            <a:r>
              <a:rPr lang="en-US" sz="1200" b="1" baseline="0" dirty="0" smtClean="0"/>
              <a:t>Blur</a:t>
            </a:r>
            <a:r>
              <a:rPr lang="en-US" sz="1200" baseline="0" dirty="0" smtClean="0"/>
              <a:t> box, enter </a:t>
            </a:r>
            <a:r>
              <a:rPr lang="en-US" sz="1200" b="1" baseline="0" dirty="0" smtClean="0"/>
              <a:t>3.5 pt</a:t>
            </a:r>
            <a:r>
              <a:rPr lang="en-US" sz="1200" baseline="0" dirty="0" smtClean="0"/>
              <a:t>.</a:t>
            </a:r>
          </a:p>
          <a:p>
            <a:pPr marL="685800" lvl="1" indent="-228600">
              <a:buFont typeface="Arial" pitchFamily="34" charset="0"/>
              <a:buChar char="•"/>
            </a:pPr>
            <a:r>
              <a:rPr lang="en-US" sz="1200" baseline="0" dirty="0" smtClean="0"/>
              <a:t>In the </a:t>
            </a:r>
            <a:r>
              <a:rPr lang="en-US" sz="1200" b="1" baseline="0" dirty="0" smtClean="0"/>
              <a:t>Distance</a:t>
            </a:r>
            <a:r>
              <a:rPr lang="en-US" sz="1200" baseline="0" dirty="0" smtClean="0"/>
              <a:t> box, enter </a:t>
            </a:r>
            <a:r>
              <a:rPr lang="en-US" sz="1200" b="1" baseline="0" dirty="0" smtClean="0"/>
              <a:t>2.2 pt</a:t>
            </a:r>
            <a:r>
              <a:rPr lang="en-US" sz="1200" baseline="0" dirty="0" smtClean="0"/>
              <a:t>.</a:t>
            </a:r>
          </a:p>
          <a:p>
            <a:pPr marL="228600" indent="-228600">
              <a:buFont typeface="+mj-lt"/>
              <a:buAutoNum type="arabicPeriod"/>
            </a:pPr>
            <a:r>
              <a:rPr lang="en-US" sz="1200" baseline="0" dirty="0" smtClean="0"/>
              <a:t>Also in the </a:t>
            </a:r>
            <a:r>
              <a:rPr lang="en-US" sz="1200" b="1" baseline="0" dirty="0" smtClean="0"/>
              <a:t>Format</a:t>
            </a:r>
            <a:r>
              <a:rPr lang="en-US" sz="1200" baseline="0" dirty="0" smtClean="0"/>
              <a:t> </a:t>
            </a:r>
            <a:r>
              <a:rPr lang="en-US" sz="1200" b="1" baseline="0" dirty="0" smtClean="0"/>
              <a:t>Shape</a:t>
            </a:r>
            <a:r>
              <a:rPr lang="en-US" sz="1200" baseline="0" dirty="0" smtClean="0"/>
              <a:t> dialog box, in the left pane, click </a:t>
            </a:r>
            <a:r>
              <a:rPr lang="en-US" sz="1200" b="1" baseline="0" dirty="0" smtClean="0"/>
              <a:t>3-D Format</a:t>
            </a:r>
            <a:r>
              <a:rPr lang="en-US" sz="1200" b="0" baseline="0" dirty="0" smtClean="0"/>
              <a:t>.</a:t>
            </a:r>
            <a:r>
              <a:rPr lang="en-US" sz="1200" baseline="0" dirty="0" smtClean="0"/>
              <a:t> In the </a:t>
            </a:r>
            <a:r>
              <a:rPr lang="en-US" sz="1200" b="1" baseline="0" dirty="0" smtClean="0"/>
              <a:t>3-D Format </a:t>
            </a:r>
            <a:r>
              <a:rPr lang="en-US" sz="1200" baseline="0" dirty="0" smtClean="0"/>
              <a:t>pane, do the following:</a:t>
            </a:r>
          </a:p>
          <a:p>
            <a:pPr marL="685800" lvl="1" indent="-228600">
              <a:buFont typeface="Arial" pitchFamily="34" charset="0"/>
              <a:buChar char="•"/>
            </a:pPr>
            <a:r>
              <a:rPr lang="en-US" sz="1200" baseline="0" dirty="0" smtClean="0"/>
              <a:t>Under </a:t>
            </a:r>
            <a:r>
              <a:rPr lang="en-US" sz="1200" b="1" baseline="0" dirty="0" smtClean="0"/>
              <a:t>Bevel</a:t>
            </a:r>
            <a:r>
              <a:rPr lang="en-US" sz="1200" baseline="0" dirty="0" smtClean="0"/>
              <a:t>, click the button next to </a:t>
            </a:r>
            <a:r>
              <a:rPr lang="en-US" sz="1200" b="1" baseline="0" dirty="0" smtClean="0"/>
              <a:t>Top</a:t>
            </a:r>
            <a:r>
              <a:rPr lang="en-US" sz="1200" b="0" baseline="0" dirty="0" smtClean="0"/>
              <a:t>, and then under </a:t>
            </a:r>
            <a:r>
              <a:rPr lang="en-US" sz="1200" b="1" baseline="0" dirty="0" smtClean="0"/>
              <a:t>Bevel</a:t>
            </a:r>
            <a:r>
              <a:rPr lang="en-US" sz="1200" b="0" baseline="0" dirty="0" smtClean="0"/>
              <a:t> click </a:t>
            </a:r>
            <a:r>
              <a:rPr lang="en-US" sz="1200" b="1" baseline="0" dirty="0" smtClean="0"/>
              <a:t>Circle</a:t>
            </a:r>
            <a:r>
              <a:rPr lang="en-US" sz="1200" baseline="0" dirty="0" smtClean="0"/>
              <a:t> (first row, first option from the left). Next to </a:t>
            </a:r>
            <a:r>
              <a:rPr lang="en-US" sz="1200" b="1" baseline="0" dirty="0" smtClean="0"/>
              <a:t>Top</a:t>
            </a:r>
            <a:r>
              <a:rPr lang="en-US" sz="1200" baseline="0" dirty="0" smtClean="0"/>
              <a:t>, in the </a:t>
            </a:r>
            <a:r>
              <a:rPr lang="en-US" sz="1200" b="1" baseline="0" dirty="0" smtClean="0"/>
              <a:t>Width</a:t>
            </a:r>
            <a:r>
              <a:rPr lang="en-US" sz="1200" baseline="0" dirty="0" smtClean="0"/>
              <a:t> box, enter </a:t>
            </a:r>
            <a:r>
              <a:rPr lang="en-US" sz="1200" b="1" baseline="0" dirty="0" smtClean="0"/>
              <a:t>4 pt</a:t>
            </a:r>
            <a:r>
              <a:rPr lang="en-US" sz="1200" b="0" baseline="0" dirty="0" smtClean="0"/>
              <a:t>,</a:t>
            </a:r>
            <a:r>
              <a:rPr lang="en-US" sz="1200" b="1" baseline="0" dirty="0" smtClean="0"/>
              <a:t> </a:t>
            </a:r>
            <a:r>
              <a:rPr lang="en-US" sz="1200" baseline="0" dirty="0" smtClean="0"/>
              <a:t>and in the </a:t>
            </a:r>
            <a:r>
              <a:rPr lang="en-US" sz="1200" b="1" baseline="0" dirty="0" smtClean="0"/>
              <a:t>Height</a:t>
            </a:r>
            <a:r>
              <a:rPr lang="en-US" sz="1200" baseline="0" dirty="0" smtClean="0"/>
              <a:t> box, enter </a:t>
            </a:r>
            <a:r>
              <a:rPr lang="en-US" sz="1200" b="1" baseline="0" dirty="0" smtClean="0"/>
              <a:t>4 pt</a:t>
            </a:r>
            <a:r>
              <a:rPr lang="en-US" sz="1200" baseline="0" dirty="0" smtClean="0"/>
              <a:t>.</a:t>
            </a:r>
          </a:p>
          <a:p>
            <a:pPr marL="685800" lvl="1" indent="-228600">
              <a:buFont typeface="Arial" pitchFamily="34" charset="0"/>
              <a:buChar char="•"/>
            </a:pPr>
            <a:r>
              <a:rPr lang="en-US" sz="1200" baseline="0" dirty="0" smtClean="0"/>
              <a:t>Under </a:t>
            </a:r>
            <a:r>
              <a:rPr lang="en-US" sz="1200" b="1" baseline="0" dirty="0" smtClean="0"/>
              <a:t>Surface</a:t>
            </a:r>
            <a:r>
              <a:rPr lang="en-US" sz="1200" baseline="0" dirty="0" smtClean="0"/>
              <a:t>, click the button next to </a:t>
            </a:r>
            <a:r>
              <a:rPr lang="en-US" sz="1200" b="1" baseline="0" dirty="0" smtClean="0"/>
              <a:t>Lighting</a:t>
            </a:r>
            <a:r>
              <a:rPr lang="en-US" sz="1200" baseline="0" dirty="0" smtClean="0"/>
              <a:t>, and then under </a:t>
            </a:r>
            <a:r>
              <a:rPr lang="en-US" sz="1200" b="1" baseline="0" dirty="0" smtClean="0"/>
              <a:t>Neutral</a:t>
            </a:r>
            <a:r>
              <a:rPr lang="en-US" sz="1200" baseline="0" dirty="0" smtClean="0"/>
              <a:t> click </a:t>
            </a:r>
            <a:r>
              <a:rPr lang="en-US" sz="1200" b="1" baseline="0" dirty="0" smtClean="0"/>
              <a:t>Balance</a:t>
            </a:r>
            <a:r>
              <a:rPr lang="en-US" sz="1200" baseline="0" dirty="0" smtClean="0"/>
              <a:t> (first row, second option from the left). </a:t>
            </a:r>
            <a:r>
              <a:rPr lang="en-US" sz="1200" i="0" baseline="0" dirty="0" smtClean="0"/>
              <a:t>In the </a:t>
            </a:r>
            <a:r>
              <a:rPr lang="en-US" sz="1200" b="1" i="0" baseline="0" dirty="0" smtClean="0"/>
              <a:t>Angle</a:t>
            </a:r>
            <a:r>
              <a:rPr lang="en-US" sz="1200" i="0" baseline="0" dirty="0" smtClean="0"/>
              <a:t> box, enter </a:t>
            </a:r>
            <a:r>
              <a:rPr lang="en-US" sz="1200" b="1" i="0" baseline="0" dirty="0" smtClean="0"/>
              <a:t>145</a:t>
            </a:r>
            <a:r>
              <a:rPr lang="en-US" sz="1200" b="1" kern="1200" dirty="0" smtClean="0">
                <a:solidFill>
                  <a:schemeClr val="tx1"/>
                </a:solidFill>
                <a:latin typeface="+mn-lt"/>
                <a:ea typeface="+mn-ea"/>
                <a:cs typeface="+mn-cs"/>
              </a:rPr>
              <a:t>°</a:t>
            </a:r>
            <a:r>
              <a:rPr lang="en-US" sz="1200" i="0" baseline="0" dirty="0" smtClean="0"/>
              <a:t>. </a:t>
            </a:r>
            <a:endParaRPr lang="en-US" sz="1200" b="0" i="1" baseline="0" dirty="0" smtClean="0"/>
          </a:p>
          <a:p>
            <a:pPr marL="228600" indent="-228600">
              <a:buFont typeface="+mj-lt"/>
              <a:buAutoNum type="arabicPeriod"/>
            </a:pPr>
            <a:r>
              <a:rPr lang="en-US" sz="1200" b="0" baseline="0" dirty="0" smtClean="0"/>
              <a:t>On the slide, drag the rounded rectangle until the bottom edge touches the top edge of the long, thin rectangle and it is centered on the 3.50 left vertical drawing guide.</a:t>
            </a:r>
          </a:p>
          <a:p>
            <a:pPr marL="228600" indent="-228600">
              <a:buFont typeface="+mj-lt"/>
              <a:buAutoNum type="arabicPeriod"/>
            </a:pPr>
            <a:endParaRPr lang="en-US" sz="1200" b="1" baseline="0" dirty="0" smtClean="0"/>
          </a:p>
          <a:p>
            <a:pPr marL="228600" indent="-228600">
              <a:buFont typeface="+mj-lt"/>
              <a:buAutoNum type="arabicPeriod"/>
            </a:pPr>
            <a:endParaRPr lang="en-US" sz="1200" dirty="0" smtClean="0"/>
          </a:p>
          <a:p>
            <a:pPr marL="228600" indent="-228600">
              <a:buFont typeface="+mj-lt"/>
              <a:buNone/>
            </a:pPr>
            <a:r>
              <a:rPr lang="en-US" sz="1200" dirty="0" smtClean="0"/>
              <a:t>To reproduce the first text box on this slide, do the following:</a:t>
            </a:r>
          </a:p>
          <a:p>
            <a:pPr marL="228600" indent="-228600">
              <a:buFont typeface="+mj-lt"/>
              <a:buAutoNum type="arabicPeriod"/>
            </a:pPr>
            <a:r>
              <a:rPr lang="en-US" sz="1200" dirty="0" smtClean="0"/>
              <a:t>On</a:t>
            </a:r>
            <a:r>
              <a:rPr lang="en-US" sz="1200" baseline="0" dirty="0" smtClean="0"/>
              <a:t> the </a:t>
            </a:r>
            <a:r>
              <a:rPr lang="en-US" sz="1200" b="1" baseline="0" dirty="0" smtClean="0"/>
              <a:t>Insert</a:t>
            </a:r>
            <a:r>
              <a:rPr lang="en-US" sz="1200" baseline="0" dirty="0" smtClean="0"/>
              <a:t> tab, in the </a:t>
            </a:r>
            <a:r>
              <a:rPr lang="en-US" sz="1200" b="1" baseline="0" dirty="0" smtClean="0"/>
              <a:t>Text</a:t>
            </a:r>
            <a:r>
              <a:rPr lang="en-US" sz="1200" baseline="0" dirty="0" smtClean="0"/>
              <a:t> group, click </a:t>
            </a:r>
            <a:r>
              <a:rPr lang="en-US" sz="1200" b="1" baseline="0" dirty="0" smtClean="0"/>
              <a:t>Text</a:t>
            </a:r>
            <a:r>
              <a:rPr lang="en-US" sz="1200" baseline="0" dirty="0" smtClean="0"/>
              <a:t> </a:t>
            </a:r>
            <a:r>
              <a:rPr lang="en-US" sz="1200" b="1" baseline="0" dirty="0" smtClean="0"/>
              <a:t>Box</a:t>
            </a:r>
            <a:r>
              <a:rPr lang="en-US" sz="1200" baseline="0" dirty="0" smtClean="0"/>
              <a:t>. On the slide, drag to draw a text box. </a:t>
            </a:r>
          </a:p>
          <a:p>
            <a:pPr marL="228600" indent="-228600">
              <a:buFont typeface="+mj-lt"/>
              <a:buAutoNum type="arabicPeriod"/>
            </a:pPr>
            <a:r>
              <a:rPr lang="en-US" sz="1200" baseline="0" dirty="0" smtClean="0"/>
              <a:t>Enter </a:t>
            </a:r>
            <a:r>
              <a:rPr lang="en-US" sz="1200" b="1" baseline="0" dirty="0" smtClean="0"/>
              <a:t>TAB ONE</a:t>
            </a:r>
            <a:r>
              <a:rPr lang="en-US" sz="1200" b="0" baseline="0" dirty="0" smtClean="0"/>
              <a:t>,</a:t>
            </a:r>
            <a:r>
              <a:rPr lang="en-US" sz="1200" b="1" baseline="0" dirty="0" smtClean="0"/>
              <a:t> </a:t>
            </a:r>
            <a:r>
              <a:rPr lang="en-US" sz="1200" baseline="0" dirty="0" smtClean="0"/>
              <a:t>and then select the text. On the </a:t>
            </a:r>
            <a:r>
              <a:rPr lang="en-US" sz="1200" b="1" baseline="0" dirty="0" smtClean="0"/>
              <a:t>Home</a:t>
            </a:r>
            <a:r>
              <a:rPr lang="en-US" sz="1200" baseline="0" dirty="0" smtClean="0"/>
              <a:t> tab, in the </a:t>
            </a:r>
            <a:r>
              <a:rPr lang="en-US" sz="1200" b="1" baseline="0" dirty="0" smtClean="0"/>
              <a:t>Font</a:t>
            </a:r>
            <a:r>
              <a:rPr lang="en-US" sz="1200" baseline="0" dirty="0" smtClean="0"/>
              <a:t> group, do the following:</a:t>
            </a:r>
          </a:p>
          <a:p>
            <a:pPr marL="685800" lvl="1" indent="-228600">
              <a:buFont typeface="Arial" pitchFamily="34" charset="0"/>
              <a:buChar char="•"/>
            </a:pPr>
            <a:r>
              <a:rPr lang="en-US" sz="1200" baseline="0" dirty="0" smtClean="0"/>
              <a:t>In the </a:t>
            </a:r>
            <a:r>
              <a:rPr lang="en-US" sz="1200" b="1" baseline="0" dirty="0" smtClean="0"/>
              <a:t>Font</a:t>
            </a:r>
            <a:r>
              <a:rPr lang="en-US" sz="1200" baseline="0" dirty="0" smtClean="0"/>
              <a:t> list, select </a:t>
            </a:r>
            <a:r>
              <a:rPr lang="en-US" sz="1200" b="1" baseline="0" dirty="0" smtClean="0"/>
              <a:t>TW Cen MT Condensed</a:t>
            </a:r>
            <a:r>
              <a:rPr lang="en-US" sz="1200" b="0" baseline="0" dirty="0" smtClean="0"/>
              <a:t>.</a:t>
            </a:r>
            <a:r>
              <a:rPr lang="en-US" sz="1200" baseline="0" dirty="0" smtClean="0"/>
              <a:t> </a:t>
            </a:r>
          </a:p>
          <a:p>
            <a:pPr marL="685800" lvl="1" indent="-228600">
              <a:buFont typeface="Arial" pitchFamily="34" charset="0"/>
              <a:buChar char="•"/>
            </a:pPr>
            <a:r>
              <a:rPr lang="en-US" sz="1200" baseline="0" dirty="0" smtClean="0"/>
              <a:t>In the </a:t>
            </a:r>
            <a:r>
              <a:rPr lang="en-US" sz="1200" b="1" baseline="0" dirty="0" smtClean="0"/>
              <a:t>Font</a:t>
            </a:r>
            <a:r>
              <a:rPr lang="en-US" sz="1200" baseline="0" dirty="0" smtClean="0"/>
              <a:t> </a:t>
            </a:r>
            <a:r>
              <a:rPr lang="en-US" sz="1200" b="1" baseline="0" dirty="0" smtClean="0"/>
              <a:t>Size</a:t>
            </a:r>
            <a:r>
              <a:rPr lang="en-US" sz="1200" baseline="0" dirty="0" smtClean="0"/>
              <a:t> box, enter </a:t>
            </a:r>
            <a:r>
              <a:rPr lang="en-US" sz="1200" b="1" baseline="0" dirty="0" smtClean="0"/>
              <a:t>22 pt</a:t>
            </a:r>
            <a:r>
              <a:rPr lang="en-US" sz="1200" baseline="0" dirty="0" smtClean="0"/>
              <a:t>. </a:t>
            </a:r>
          </a:p>
          <a:p>
            <a:pPr marL="228600" indent="-228600">
              <a:buFont typeface="+mj-lt"/>
              <a:buAutoNum type="arabicPeriod"/>
            </a:pPr>
            <a:r>
              <a:rPr lang="en-US" sz="1200" baseline="0" dirty="0" smtClean="0"/>
              <a:t>On the </a:t>
            </a:r>
            <a:r>
              <a:rPr lang="en-US" sz="1200" b="1" baseline="0" dirty="0" smtClean="0"/>
              <a:t>Home</a:t>
            </a:r>
            <a:r>
              <a:rPr lang="en-US" sz="1200" baseline="0" dirty="0" smtClean="0"/>
              <a:t> tab, in the </a:t>
            </a:r>
            <a:r>
              <a:rPr lang="en-US" sz="1200" b="1" baseline="0" dirty="0" smtClean="0"/>
              <a:t>Paragraph</a:t>
            </a:r>
            <a:r>
              <a:rPr lang="en-US" sz="1200" baseline="0" dirty="0" smtClean="0"/>
              <a:t> group, click </a:t>
            </a:r>
            <a:r>
              <a:rPr lang="en-US" sz="1200" b="1" baseline="0" dirty="0" smtClean="0"/>
              <a:t>Center</a:t>
            </a:r>
            <a:r>
              <a:rPr lang="en-US" sz="1200" baseline="0" dirty="0" smtClean="0"/>
              <a:t> to center the text in the text box.</a:t>
            </a:r>
          </a:p>
          <a:p>
            <a:pPr marL="228600" indent="-228600">
              <a:buFont typeface="+mj-lt"/>
              <a:buAutoNum type="arabicPeriod"/>
            </a:pPr>
            <a:r>
              <a:rPr lang="en-US" sz="1200" baseline="0" dirty="0" smtClean="0"/>
              <a:t>On the slide, drag the text box onto the rounded rectangle until the bottom edge of the text is 0.5” above the 0.00 horizontal drawing guide and it is centered on the </a:t>
            </a:r>
            <a:r>
              <a:rPr lang="en-US" sz="1200" b="0" baseline="0" dirty="0" smtClean="0"/>
              <a:t>3.50 left vertical drawing guide.</a:t>
            </a:r>
            <a:endParaRPr lang="en-US" sz="1200" baseline="0" dirty="0" smtClean="0"/>
          </a:p>
          <a:p>
            <a:pPr marL="228600" indent="-228600">
              <a:buFont typeface="+mj-lt"/>
              <a:buAutoNum type="arabicPeriod"/>
            </a:pPr>
            <a:endParaRPr lang="en-US" sz="1200" baseline="0" dirty="0" smtClean="0"/>
          </a:p>
          <a:p>
            <a:pPr marL="228600" indent="-228600">
              <a:buFont typeface="+mj-lt"/>
              <a:buAutoNum type="arabicPeriod"/>
            </a:pPr>
            <a:endParaRPr lang="en-US" sz="1200" baseline="0" dirty="0" smtClean="0"/>
          </a:p>
          <a:p>
            <a:pPr marL="228600" indent="-228600">
              <a:buFont typeface="+mj-lt"/>
              <a:buNone/>
            </a:pPr>
            <a:r>
              <a:rPr lang="en-US" sz="1200" baseline="0" dirty="0" smtClean="0"/>
              <a:t>To reproduce the other text boxes on this slide, do the following:</a:t>
            </a:r>
          </a:p>
          <a:p>
            <a:pPr marL="228600" indent="-228600">
              <a:buFont typeface="+mj-lt"/>
              <a:buAutoNum type="arabicPeriod"/>
            </a:pPr>
            <a:r>
              <a:rPr lang="en-US" sz="1200" baseline="0" dirty="0" smtClean="0"/>
              <a:t>On the slide, select the first text box. On the </a:t>
            </a:r>
            <a:r>
              <a:rPr lang="en-US" sz="1200" b="1" baseline="0" dirty="0" smtClean="0"/>
              <a:t>Home</a:t>
            </a:r>
            <a:r>
              <a:rPr lang="en-US" sz="1200" baseline="0" dirty="0" smtClean="0"/>
              <a:t> tab, in the </a:t>
            </a:r>
            <a:r>
              <a:rPr lang="en-US" sz="1200" b="1" baseline="0" dirty="0" smtClean="0"/>
              <a:t>Clipboard</a:t>
            </a:r>
            <a:r>
              <a:rPr lang="en-US" sz="1200" baseline="0" dirty="0" smtClean="0"/>
              <a:t> group, click the arrow under </a:t>
            </a:r>
            <a:r>
              <a:rPr lang="en-US" sz="1200" b="1" baseline="0" dirty="0" smtClean="0"/>
              <a:t>Copy</a:t>
            </a:r>
            <a:r>
              <a:rPr lang="en-US" sz="1200" b="0" baseline="0" dirty="0" smtClean="0"/>
              <a:t>,</a:t>
            </a:r>
            <a:r>
              <a:rPr lang="en-US" sz="1200" baseline="0" dirty="0" smtClean="0"/>
              <a:t> and then click </a:t>
            </a:r>
            <a:r>
              <a:rPr lang="en-US" sz="1200" b="1" baseline="0" dirty="0" smtClean="0"/>
              <a:t>Duplicate</a:t>
            </a:r>
            <a:r>
              <a:rPr lang="en-US" sz="1200" baseline="0" dirty="0" smtClean="0"/>
              <a:t>. Repeat this process three more times for a total of five text boxes.</a:t>
            </a:r>
          </a:p>
          <a:p>
            <a:pPr marL="228600" indent="-228600">
              <a:buFont typeface="+mj-lt"/>
              <a:buAutoNum type="arabicPeriod"/>
            </a:pPr>
            <a:r>
              <a:rPr lang="en-US" sz="1200" baseline="0" dirty="0" smtClean="0"/>
              <a:t>Click in one of the duplicate text boxes, delete </a:t>
            </a:r>
            <a:r>
              <a:rPr lang="en-US" sz="1200" b="1" baseline="0" dirty="0" smtClean="0"/>
              <a:t>TAB ONE</a:t>
            </a:r>
            <a:r>
              <a:rPr lang="en-US" sz="1200" baseline="0" dirty="0" smtClean="0"/>
              <a:t>, and then enter </a:t>
            </a:r>
            <a:r>
              <a:rPr lang="en-US" sz="1200" b="1" baseline="0" dirty="0" smtClean="0"/>
              <a:t>TAB TWO</a:t>
            </a:r>
            <a:r>
              <a:rPr lang="en-US" sz="1200" baseline="0" dirty="0" smtClean="0"/>
              <a:t>. </a:t>
            </a:r>
          </a:p>
          <a:p>
            <a:pPr marL="228600" indent="-228600">
              <a:buFont typeface="+mj-lt"/>
              <a:buAutoNum type="arabicPeriod"/>
            </a:pPr>
            <a:r>
              <a:rPr lang="en-US" sz="1200" baseline="0" dirty="0" smtClean="0"/>
              <a:t>Drag the second text box until the bottom edge of the text is 0.5” above the 0.00 horizontal drawing guide and it is centered on the 1.75 left vertical drawing guide.</a:t>
            </a:r>
          </a:p>
          <a:p>
            <a:pPr marL="228600" indent="-228600">
              <a:buFont typeface="+mj-lt"/>
              <a:buAutoNum type="arabicPeriod"/>
            </a:pPr>
            <a:r>
              <a:rPr lang="en-US" sz="1200" baseline="0" dirty="0" smtClean="0"/>
              <a:t>Click in another duplicate text box, delete </a:t>
            </a:r>
            <a:r>
              <a:rPr lang="en-US" sz="1200" b="1" baseline="0" dirty="0" smtClean="0"/>
              <a:t>TAB ONE</a:t>
            </a:r>
            <a:r>
              <a:rPr lang="en-US" sz="1200" baseline="0" dirty="0" smtClean="0"/>
              <a:t>, and then enter </a:t>
            </a:r>
            <a:r>
              <a:rPr lang="en-US" sz="1200" b="1" baseline="0" dirty="0" smtClean="0"/>
              <a:t>TAB THREE</a:t>
            </a:r>
            <a:r>
              <a:rPr lang="en-US" sz="1200" b="0" baseline="0" dirty="0" smtClean="0"/>
              <a:t>.</a:t>
            </a:r>
            <a:endParaRPr lang="en-US" sz="1200" baseline="0" dirty="0" smtClean="0"/>
          </a:p>
          <a:p>
            <a:pPr marL="228600" indent="-228600">
              <a:buFont typeface="+mj-lt"/>
              <a:buAutoNum type="arabicPeriod"/>
            </a:pPr>
            <a:r>
              <a:rPr lang="en-US" sz="1200" baseline="0" dirty="0" smtClean="0"/>
              <a:t>Drag the third text box until the bottom edge of the text is 0.5” above the 0.00 horizontal drawing guide and it is centered on the 0.00 vertical drawing guide. </a:t>
            </a:r>
          </a:p>
          <a:p>
            <a:pPr marL="228600" indent="-228600">
              <a:buFont typeface="+mj-lt"/>
              <a:buAutoNum type="arabicPeriod"/>
            </a:pPr>
            <a:r>
              <a:rPr lang="en-US" sz="1200" baseline="0" dirty="0" smtClean="0"/>
              <a:t>Click in another duplicate text box, delete </a:t>
            </a:r>
            <a:r>
              <a:rPr lang="en-US" sz="1200" b="1" baseline="0" dirty="0" smtClean="0"/>
              <a:t>TAB ONE</a:t>
            </a:r>
            <a:r>
              <a:rPr lang="en-US" sz="1200" baseline="0" dirty="0" smtClean="0"/>
              <a:t>, and then enter </a:t>
            </a:r>
            <a:r>
              <a:rPr lang="en-US" sz="1200" b="1" baseline="0" dirty="0" smtClean="0"/>
              <a:t>TAB FOUR</a:t>
            </a:r>
            <a:r>
              <a:rPr lang="en-US" sz="1200" b="0" baseline="0" dirty="0" smtClean="0"/>
              <a:t>.</a:t>
            </a:r>
            <a:endParaRPr lang="en-US" sz="1200" baseline="0" dirty="0" smtClean="0"/>
          </a:p>
          <a:p>
            <a:pPr marL="228600" indent="-228600">
              <a:buFont typeface="+mj-lt"/>
              <a:buAutoNum type="arabicPeriod"/>
            </a:pPr>
            <a:r>
              <a:rPr lang="en-US" sz="1200" baseline="0" dirty="0" smtClean="0"/>
              <a:t>Drag the fourth text box until the bottom edge of the text is 0.5” above the 0.00 horizontal drawing guide and it is centered on the 1.75 right vertical drawing guide.</a:t>
            </a:r>
          </a:p>
          <a:p>
            <a:pPr marL="228600" indent="-228600">
              <a:buFont typeface="+mj-lt"/>
              <a:buAutoNum type="arabicPeriod"/>
            </a:pPr>
            <a:r>
              <a:rPr lang="en-US" sz="1200" baseline="0" dirty="0" smtClean="0"/>
              <a:t>Click in the last duplicate text box, delete </a:t>
            </a:r>
            <a:r>
              <a:rPr lang="en-US" sz="1200" b="1" baseline="0" dirty="0" smtClean="0"/>
              <a:t>TAB ONE</a:t>
            </a:r>
            <a:r>
              <a:rPr lang="en-US" sz="1200" baseline="0" dirty="0" smtClean="0"/>
              <a:t>, and then enter </a:t>
            </a:r>
            <a:r>
              <a:rPr lang="en-US" sz="1200" b="1" baseline="0" dirty="0" smtClean="0"/>
              <a:t>TAB FIVE</a:t>
            </a:r>
            <a:r>
              <a:rPr lang="en-US" sz="1200" b="0" baseline="0" dirty="0" smtClean="0"/>
              <a:t>.</a:t>
            </a:r>
            <a:endParaRPr lang="en-US" sz="1200" baseline="0" dirty="0" smtClean="0"/>
          </a:p>
          <a:p>
            <a:pPr marL="228600" indent="-228600">
              <a:buFont typeface="+mj-lt"/>
              <a:buAutoNum type="arabicPeriod"/>
            </a:pPr>
            <a:r>
              <a:rPr lang="en-US" sz="1200" baseline="0" dirty="0" smtClean="0"/>
              <a:t>Drag the fifth text box until the bottom edge of the text is 0.5” above the 0.00 horizontal drawing guide and it is centered on the 3.50 right vertical drawing guide.</a:t>
            </a:r>
          </a:p>
          <a:p>
            <a:pPr marL="228600" indent="-228600">
              <a:buFont typeface="+mj-lt"/>
              <a:buAutoNum type="arabicPeriod"/>
            </a:pPr>
            <a:r>
              <a:rPr lang="en-US" sz="1200" baseline="0" dirty="0" smtClean="0"/>
              <a:t>Select the text in the first text box. On the </a:t>
            </a:r>
            <a:r>
              <a:rPr lang="en-US" sz="1200" b="1" baseline="0" dirty="0" smtClean="0"/>
              <a:t>Home</a:t>
            </a:r>
            <a:r>
              <a:rPr lang="en-US" sz="1200" baseline="0" dirty="0" smtClean="0"/>
              <a:t> tab, in the </a:t>
            </a:r>
            <a:r>
              <a:rPr lang="en-US" sz="1200" b="1" baseline="0" dirty="0" smtClean="0"/>
              <a:t>Font</a:t>
            </a:r>
            <a:r>
              <a:rPr lang="en-US" sz="1200" baseline="0" dirty="0" smtClean="0"/>
              <a:t> group, click the arrow next to </a:t>
            </a:r>
            <a:r>
              <a:rPr lang="en-US" sz="1200" b="1" baseline="0" dirty="0" smtClean="0"/>
              <a:t>Font Color</a:t>
            </a:r>
            <a:r>
              <a:rPr lang="en-US" sz="1200" baseline="0" dirty="0" smtClean="0"/>
              <a:t>, and then under </a:t>
            </a:r>
            <a:r>
              <a:rPr lang="en-US" sz="1200" b="1" baseline="0" dirty="0" smtClean="0"/>
              <a:t>Theme</a:t>
            </a:r>
            <a:r>
              <a:rPr lang="en-US" sz="1200" baseline="0" dirty="0" smtClean="0"/>
              <a:t> </a:t>
            </a:r>
            <a:r>
              <a:rPr lang="en-US" sz="1200" b="1" baseline="0" dirty="0" smtClean="0"/>
              <a:t>Colors</a:t>
            </a:r>
            <a:r>
              <a:rPr lang="en-US" sz="1200" baseline="0" dirty="0" smtClean="0"/>
              <a:t> click </a:t>
            </a:r>
            <a:r>
              <a:rPr lang="en-US" sz="1200" b="1" baseline="0" dirty="0" smtClean="0"/>
              <a:t>White, Background 1 </a:t>
            </a:r>
            <a:r>
              <a:rPr lang="en-US" sz="1200" b="0" baseline="0" dirty="0" smtClean="0"/>
              <a:t>(first row, first option from the left). Repeat this process for each of the other text boxes. </a:t>
            </a:r>
            <a:endParaRPr lang="en-US" sz="1200" baseline="0" dirty="0" smtClean="0"/>
          </a:p>
          <a:p>
            <a:endParaRPr lang="en-US" sz="1200" baseline="0" dirty="0" smtClean="0"/>
          </a:p>
          <a:p>
            <a:endParaRPr lang="en-US" sz="1200" baseline="0" dirty="0" smtClean="0"/>
          </a:p>
          <a:p>
            <a:r>
              <a:rPr lang="en-US" sz="1200" baseline="0" dirty="0" smtClean="0"/>
              <a:t>To reproduce the animation effects on this slide, do the following:</a:t>
            </a:r>
          </a:p>
          <a:p>
            <a:pPr marL="228600" indent="-228600">
              <a:buFont typeface="+mj-lt"/>
              <a:buAutoNum type="arabicPeriod"/>
            </a:pPr>
            <a:r>
              <a:rPr lang="en-US" sz="1200" baseline="0" dirty="0" smtClean="0"/>
              <a:t>On the </a:t>
            </a:r>
            <a:r>
              <a:rPr lang="en-US" sz="1200" b="1" baseline="0" dirty="0" smtClean="0"/>
              <a:t>Animations</a:t>
            </a:r>
            <a:r>
              <a:rPr lang="en-US" sz="1200" baseline="0" dirty="0" smtClean="0"/>
              <a:t> tab, in the </a:t>
            </a:r>
            <a:r>
              <a:rPr lang="en-US" sz="1200" b="1" baseline="0" dirty="0" smtClean="0"/>
              <a:t>Advanced Animations</a:t>
            </a:r>
            <a:r>
              <a:rPr lang="en-US" sz="1200" baseline="0" dirty="0" smtClean="0"/>
              <a:t> group, click </a:t>
            </a:r>
            <a:r>
              <a:rPr lang="en-US" sz="1200" b="1" baseline="0" dirty="0" smtClean="0"/>
              <a:t>Animation Pane</a:t>
            </a:r>
            <a:r>
              <a:rPr lang="en-US" sz="1200" baseline="0" dirty="0" smtClean="0"/>
              <a:t>. </a:t>
            </a:r>
          </a:p>
          <a:p>
            <a:pPr marL="228600" indent="-228600">
              <a:buFont typeface="+mj-lt"/>
              <a:buAutoNum type="arabicPeriod"/>
            </a:pPr>
            <a:r>
              <a:rPr lang="en-US" sz="1200" baseline="0" dirty="0" smtClean="0"/>
              <a:t>On the </a:t>
            </a:r>
            <a:r>
              <a:rPr lang="en-US" sz="1200" b="1" baseline="0" dirty="0" smtClean="0"/>
              <a:t>Home</a:t>
            </a:r>
            <a:r>
              <a:rPr lang="en-US" sz="1200" baseline="0" dirty="0" smtClean="0"/>
              <a:t> tab, in the </a:t>
            </a:r>
            <a:r>
              <a:rPr lang="en-US" sz="1200" b="1" baseline="0" dirty="0" smtClean="0"/>
              <a:t>Editing</a:t>
            </a:r>
            <a:r>
              <a:rPr lang="en-US" sz="1200" baseline="0" dirty="0" smtClean="0"/>
              <a:t> group, click </a:t>
            </a:r>
            <a:r>
              <a:rPr lang="en-US" sz="1200" b="1" baseline="0" dirty="0" smtClean="0"/>
              <a:t>Select</a:t>
            </a:r>
            <a:r>
              <a:rPr lang="en-US" sz="1200" baseline="0" dirty="0" smtClean="0"/>
              <a:t>, and then click </a:t>
            </a:r>
            <a:r>
              <a:rPr lang="en-US" sz="1200" b="1" baseline="0" dirty="0" smtClean="0"/>
              <a:t>Selection Pane</a:t>
            </a:r>
            <a:r>
              <a:rPr lang="en-US" sz="1200" baseline="0" dirty="0" smtClean="0"/>
              <a:t>.</a:t>
            </a:r>
          </a:p>
          <a:p>
            <a:pPr marL="228600" indent="-228600">
              <a:buFont typeface="+mj-lt"/>
              <a:buAutoNum type="arabicPeriod"/>
            </a:pPr>
            <a:r>
              <a:rPr lang="en-US" sz="1200" i="0" baseline="0" dirty="0" smtClean="0"/>
              <a:t>In the </a:t>
            </a:r>
            <a:r>
              <a:rPr lang="en-US" sz="1200" b="1" i="0" baseline="0" dirty="0" smtClean="0"/>
              <a:t>Selection and Visibility </a:t>
            </a:r>
            <a:r>
              <a:rPr lang="en-US" sz="1200" b="0" i="0" baseline="0" dirty="0" smtClean="0"/>
              <a:t>task </a:t>
            </a:r>
            <a:r>
              <a:rPr lang="en-US" sz="1200" i="0" baseline="0" dirty="0" smtClean="0"/>
              <a:t>pane, s</a:t>
            </a:r>
            <a:r>
              <a:rPr lang="en-US" sz="1200" baseline="0" dirty="0" smtClean="0"/>
              <a:t>elect the rounded rectangle (“Round Same Side Corner Rectangle” object). In the </a:t>
            </a:r>
            <a:r>
              <a:rPr lang="en-US" sz="1200" b="1" baseline="0" dirty="0" smtClean="0"/>
              <a:t>Animation</a:t>
            </a:r>
            <a:r>
              <a:rPr lang="en-US" sz="1200" b="0" baseline="0" dirty="0" smtClean="0"/>
              <a:t> group</a:t>
            </a:r>
            <a:r>
              <a:rPr lang="en-US" sz="1200" baseline="0" dirty="0" smtClean="0"/>
              <a:t>, click the </a:t>
            </a:r>
            <a:r>
              <a:rPr lang="en-US" sz="1200" b="1" baseline="0" dirty="0" smtClean="0"/>
              <a:t>More</a:t>
            </a:r>
            <a:r>
              <a:rPr lang="en-US" sz="1200" baseline="0" dirty="0" smtClean="0"/>
              <a:t> arrow to expand the effects gallery, then under </a:t>
            </a:r>
            <a:r>
              <a:rPr lang="en-US" sz="1200" b="1" baseline="0" dirty="0" smtClean="0"/>
              <a:t>Motion</a:t>
            </a:r>
            <a:r>
              <a:rPr lang="en-US" sz="1200" baseline="0" dirty="0" smtClean="0"/>
              <a:t> </a:t>
            </a:r>
            <a:r>
              <a:rPr lang="en-US" sz="1200" b="1" baseline="0" dirty="0" smtClean="0"/>
              <a:t>Paths</a:t>
            </a:r>
            <a:r>
              <a:rPr lang="en-US" sz="1200" b="0" baseline="0" dirty="0" smtClean="0"/>
              <a:t>,</a:t>
            </a:r>
            <a:r>
              <a:rPr lang="en-US" sz="1200" baseline="0" dirty="0" smtClean="0"/>
              <a:t> click </a:t>
            </a:r>
            <a:r>
              <a:rPr lang="en-US" sz="1200" b="1" baseline="0" dirty="0" smtClean="0"/>
              <a:t>Lines</a:t>
            </a:r>
            <a:r>
              <a:rPr lang="en-US" sz="1200" baseline="0" dirty="0" smtClean="0"/>
              <a:t>. </a:t>
            </a:r>
          </a:p>
          <a:p>
            <a:pPr marL="228600" indent="-228600">
              <a:buFont typeface="+mj-lt"/>
              <a:buAutoNum type="arabicPeriod"/>
            </a:pPr>
            <a:r>
              <a:rPr lang="en-US" sz="1200" baseline="0" dirty="0" smtClean="0"/>
              <a:t>In the </a:t>
            </a:r>
            <a:r>
              <a:rPr lang="en-US" sz="1200" b="1" baseline="0" dirty="0" smtClean="0"/>
              <a:t>Animation</a:t>
            </a:r>
            <a:r>
              <a:rPr lang="en-US" sz="1200" baseline="0" dirty="0" smtClean="0"/>
              <a:t> group, click </a:t>
            </a:r>
            <a:r>
              <a:rPr lang="en-US" sz="1200" b="1" baseline="0" dirty="0" smtClean="0"/>
              <a:t>Effect Options </a:t>
            </a:r>
            <a:r>
              <a:rPr lang="en-US" sz="1200" baseline="0" dirty="0" smtClean="0"/>
              <a:t>and under </a:t>
            </a:r>
            <a:r>
              <a:rPr lang="en-US" sz="1200" b="1" baseline="0" dirty="0" smtClean="0"/>
              <a:t>Direction</a:t>
            </a:r>
            <a:r>
              <a:rPr lang="en-US" sz="1200" baseline="0" dirty="0" smtClean="0"/>
              <a:t>, click </a:t>
            </a:r>
            <a:r>
              <a:rPr lang="en-US" sz="1200" b="1" baseline="0" dirty="0" smtClean="0"/>
              <a:t>Right</a:t>
            </a:r>
            <a:r>
              <a:rPr lang="en-US" sz="1200" baseline="0" dirty="0" smtClean="0"/>
              <a:t>.</a:t>
            </a:r>
          </a:p>
          <a:p>
            <a:pPr marL="228600" indent="-228600">
              <a:buFont typeface="+mj-lt"/>
              <a:buAutoNum type="arabicPeriod"/>
            </a:pPr>
            <a:r>
              <a:rPr lang="en-US" sz="1200" baseline="0" dirty="0" smtClean="0"/>
              <a:t>On the slide, point to the endpoint (red arrow) of the selected motion path until the cursor becomes a two-headed arrow. Press and hold SHIFT, and then drag the endpoint to the 1.75 left vertical drawing guide. </a:t>
            </a:r>
          </a:p>
          <a:p>
            <a:pPr marL="228600" indent="-228600">
              <a:buFont typeface="+mj-lt"/>
              <a:buAutoNum type="arabicPeriod"/>
            </a:pPr>
            <a:r>
              <a:rPr lang="en-US" sz="1200" i="0" baseline="0" dirty="0" smtClean="0"/>
              <a:t>In the </a:t>
            </a:r>
            <a:r>
              <a:rPr lang="en-US" sz="1200" b="1" i="0" baseline="0" dirty="0" smtClean="0"/>
              <a:t>Selection and Visibility </a:t>
            </a:r>
            <a:r>
              <a:rPr lang="en-US" sz="1200" b="0" i="0" baseline="0" dirty="0" smtClean="0"/>
              <a:t>task</a:t>
            </a:r>
            <a:r>
              <a:rPr lang="en-US" sz="1200" b="1" i="0" baseline="0" dirty="0" smtClean="0"/>
              <a:t> </a:t>
            </a:r>
            <a:r>
              <a:rPr lang="en-US" sz="1200" i="0" baseline="0" dirty="0" smtClean="0"/>
              <a:t>pane, s</a:t>
            </a:r>
            <a:r>
              <a:rPr lang="en-US" sz="1200" baseline="0" dirty="0" smtClean="0"/>
              <a:t>elect the rounded rectangle again. In the </a:t>
            </a:r>
            <a:r>
              <a:rPr lang="en-US" sz="1200" b="1" baseline="0" dirty="0" smtClean="0"/>
              <a:t>Advanced Animation</a:t>
            </a:r>
            <a:r>
              <a:rPr lang="en-US" sz="1200" baseline="0" dirty="0" smtClean="0"/>
              <a:t> group, click </a:t>
            </a:r>
            <a:r>
              <a:rPr lang="en-US" sz="1200" b="1" baseline="0" dirty="0" smtClean="0"/>
              <a:t>Add Animation</a:t>
            </a:r>
            <a:r>
              <a:rPr lang="en-US" sz="1200" baseline="0" dirty="0" smtClean="0"/>
              <a:t>, and under </a:t>
            </a:r>
            <a:r>
              <a:rPr lang="en-US" sz="1200" b="1" baseline="0" dirty="0" smtClean="0"/>
              <a:t>Motion</a:t>
            </a:r>
            <a:r>
              <a:rPr lang="en-US" sz="1200" baseline="0" dirty="0" smtClean="0"/>
              <a:t> </a:t>
            </a:r>
            <a:r>
              <a:rPr lang="en-US" sz="1200" b="1" baseline="0" dirty="0" smtClean="0"/>
              <a:t>Paths</a:t>
            </a:r>
            <a:r>
              <a:rPr lang="en-US" sz="1200" b="0" baseline="0" dirty="0" smtClean="0"/>
              <a:t>,</a:t>
            </a:r>
            <a:r>
              <a:rPr lang="en-US" sz="1200" baseline="0" dirty="0" smtClean="0"/>
              <a:t> click </a:t>
            </a:r>
            <a:r>
              <a:rPr lang="en-US" sz="1200" b="1" baseline="0" dirty="0" smtClean="0"/>
              <a:t>Lines</a:t>
            </a:r>
            <a:r>
              <a:rPr lang="en-US" sz="120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In the </a:t>
            </a:r>
            <a:r>
              <a:rPr lang="en-US" sz="1200" b="1" baseline="0" dirty="0" smtClean="0"/>
              <a:t>Animation</a:t>
            </a:r>
            <a:r>
              <a:rPr lang="en-US" sz="1200" baseline="0" dirty="0" smtClean="0"/>
              <a:t> group, click </a:t>
            </a:r>
            <a:r>
              <a:rPr lang="en-US" sz="1200" b="1" baseline="0" dirty="0" smtClean="0"/>
              <a:t>Effect Options </a:t>
            </a:r>
            <a:r>
              <a:rPr lang="en-US" sz="1200" baseline="0" dirty="0" smtClean="0"/>
              <a:t>and under </a:t>
            </a:r>
            <a:r>
              <a:rPr lang="en-US" sz="1200" b="1" baseline="0" dirty="0" smtClean="0"/>
              <a:t>Direction</a:t>
            </a:r>
            <a:r>
              <a:rPr lang="en-US" sz="1200" baseline="0" dirty="0" smtClean="0"/>
              <a:t>, click </a:t>
            </a:r>
            <a:r>
              <a:rPr lang="en-US" sz="1200" b="1" baseline="0" dirty="0" smtClean="0"/>
              <a:t>Right</a:t>
            </a:r>
            <a:r>
              <a:rPr lang="en-US" sz="1200" baseline="0" dirty="0" smtClean="0"/>
              <a:t>.</a:t>
            </a:r>
          </a:p>
          <a:p>
            <a:pPr marL="228600" indent="-228600">
              <a:buFont typeface="+mj-lt"/>
              <a:buAutoNum type="arabicPeriod"/>
            </a:pPr>
            <a:r>
              <a:rPr lang="en-US" sz="1200" baseline="0" dirty="0" smtClean="0"/>
              <a:t>In the </a:t>
            </a:r>
            <a:r>
              <a:rPr lang="en-US" sz="1200" b="1" baseline="0" dirty="0" smtClean="0"/>
              <a:t>Animation Pane</a:t>
            </a:r>
            <a:r>
              <a:rPr lang="en-US" sz="1200" baseline="0" dirty="0" smtClean="0"/>
              <a:t>, select the second animation effect (right motion path for the rounded rectangle).</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On the slide, point to the endpoint (red arrow) of the selected motion path until the cursor becomes a two-headed arrow. Press and hold SHIFT, and then drag the endpoint to the 0.00 vertical drawing guide.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On the slide, point to the starting point (green arrow) of the selected motion path until the cursor becomes a two-headed arrow. Press and hold SHIFT, and then drag the starting point to the 1.75 left vertical drawing guide.  </a:t>
            </a:r>
          </a:p>
          <a:p>
            <a:pPr marL="228600" indent="-228600">
              <a:buFont typeface="+mj-lt"/>
              <a:buAutoNum type="arabicPeriod"/>
            </a:pPr>
            <a:r>
              <a:rPr lang="en-US" sz="1200" i="0" baseline="0" dirty="0" smtClean="0"/>
              <a:t>In the </a:t>
            </a:r>
            <a:r>
              <a:rPr lang="en-US" sz="1200" b="1" i="0" baseline="0" dirty="0" smtClean="0"/>
              <a:t>Selection and Visibility </a:t>
            </a:r>
            <a:r>
              <a:rPr lang="en-US" sz="1200" b="0" i="0" baseline="0" dirty="0" smtClean="0"/>
              <a:t>task</a:t>
            </a:r>
            <a:r>
              <a:rPr lang="en-US" sz="1200" b="1" i="0" baseline="0" dirty="0" smtClean="0"/>
              <a:t> </a:t>
            </a:r>
            <a:r>
              <a:rPr lang="en-US" sz="1200" i="0" baseline="0" dirty="0" smtClean="0"/>
              <a:t>pane, s</a:t>
            </a:r>
            <a:r>
              <a:rPr lang="en-US" sz="1200" baseline="0" dirty="0" smtClean="0"/>
              <a:t>elect the rounded rectangle again. In the </a:t>
            </a:r>
            <a:r>
              <a:rPr lang="en-US" sz="1200" b="1" baseline="0" dirty="0" smtClean="0"/>
              <a:t>Advanced Animation</a:t>
            </a:r>
            <a:r>
              <a:rPr lang="en-US" sz="1200" baseline="0" dirty="0" smtClean="0"/>
              <a:t> group, click </a:t>
            </a:r>
            <a:r>
              <a:rPr lang="en-US" sz="1200" b="1" baseline="0" dirty="0" smtClean="0"/>
              <a:t>Add Animation</a:t>
            </a:r>
            <a:r>
              <a:rPr lang="en-US" sz="1200" baseline="0" dirty="0" smtClean="0"/>
              <a:t>, and under </a:t>
            </a:r>
            <a:r>
              <a:rPr lang="en-US" sz="1200" b="1" baseline="0" dirty="0" smtClean="0"/>
              <a:t>Motion</a:t>
            </a:r>
            <a:r>
              <a:rPr lang="en-US" sz="1200" baseline="0" dirty="0" smtClean="0"/>
              <a:t> </a:t>
            </a:r>
            <a:r>
              <a:rPr lang="en-US" sz="1200" b="1" baseline="0" dirty="0" smtClean="0"/>
              <a:t>Paths</a:t>
            </a:r>
            <a:r>
              <a:rPr lang="en-US" sz="1200" b="0" baseline="0" dirty="0" smtClean="0"/>
              <a:t>,</a:t>
            </a:r>
            <a:r>
              <a:rPr lang="en-US" sz="1200" baseline="0" dirty="0" smtClean="0"/>
              <a:t> click </a:t>
            </a:r>
            <a:r>
              <a:rPr lang="en-US" sz="1200" b="1" baseline="0" dirty="0" smtClean="0"/>
              <a:t>Lines</a:t>
            </a:r>
            <a:r>
              <a:rPr lang="en-US" sz="120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In the </a:t>
            </a:r>
            <a:r>
              <a:rPr lang="en-US" sz="1200" b="1" baseline="0" dirty="0" smtClean="0"/>
              <a:t>Animation</a:t>
            </a:r>
            <a:r>
              <a:rPr lang="en-US" sz="1200" baseline="0" dirty="0" smtClean="0"/>
              <a:t> group, click </a:t>
            </a:r>
            <a:r>
              <a:rPr lang="en-US" sz="1200" b="1" baseline="0" dirty="0" smtClean="0"/>
              <a:t>Effect Options </a:t>
            </a:r>
            <a:r>
              <a:rPr lang="en-US" sz="1200" baseline="0" dirty="0" smtClean="0"/>
              <a:t>and under </a:t>
            </a:r>
            <a:r>
              <a:rPr lang="en-US" sz="1200" b="1" baseline="0" dirty="0" smtClean="0"/>
              <a:t>Direction</a:t>
            </a:r>
            <a:r>
              <a:rPr lang="en-US" sz="1200" baseline="0" dirty="0" smtClean="0"/>
              <a:t>, click </a:t>
            </a:r>
            <a:r>
              <a:rPr lang="en-US" sz="1200" b="1" baseline="0" dirty="0" smtClean="0"/>
              <a:t>Right</a:t>
            </a:r>
            <a:r>
              <a:rPr lang="en-US" sz="1200" baseline="0" dirty="0" smtClean="0"/>
              <a:t>.</a:t>
            </a:r>
          </a:p>
          <a:p>
            <a:pPr marL="228600" indent="-228600">
              <a:buFont typeface="+mj-lt"/>
              <a:buAutoNum type="arabicPeriod"/>
            </a:pPr>
            <a:r>
              <a:rPr lang="en-US" sz="1200" baseline="0" dirty="0" smtClean="0"/>
              <a:t>In the </a:t>
            </a:r>
            <a:r>
              <a:rPr lang="en-US" sz="1200" b="1" baseline="0" dirty="0" smtClean="0"/>
              <a:t>Custom</a:t>
            </a:r>
            <a:r>
              <a:rPr lang="en-US" sz="1200" baseline="0" dirty="0" smtClean="0"/>
              <a:t> </a:t>
            </a:r>
            <a:r>
              <a:rPr lang="en-US" sz="1200" b="1" baseline="0" dirty="0" smtClean="0"/>
              <a:t>Animation</a:t>
            </a:r>
            <a:r>
              <a:rPr lang="en-US" sz="1200" baseline="0" dirty="0" smtClean="0"/>
              <a:t> task pane, select the third animation effect (right motion path for the rounded rectangle).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On the slide, point to the endpoint (red arrow) of the selected motion path until the cursor becomes a two-headed arrow. Press and hold SHIFT, and then drag the endpoint to the 1.75 right vertical drawing guide.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On the slide, point to the starting point (green arrow) of the selected motion path until the cursor becomes a two-headed arrow. Press and hold SHIFT, and then drag the starting point to the 0.00 vertical drawing guide. </a:t>
            </a:r>
          </a:p>
          <a:p>
            <a:pPr marL="228600" indent="-228600">
              <a:buFont typeface="+mj-lt"/>
              <a:buAutoNum type="arabicPeriod"/>
            </a:pPr>
            <a:r>
              <a:rPr lang="en-US" sz="1200" i="0" baseline="0" dirty="0" smtClean="0"/>
              <a:t>In the </a:t>
            </a:r>
            <a:r>
              <a:rPr lang="en-US" sz="1200" b="1" i="0" baseline="0" dirty="0" smtClean="0"/>
              <a:t>Selection and Visibility </a:t>
            </a:r>
            <a:r>
              <a:rPr lang="en-US" sz="1200" b="0" i="0" baseline="0" dirty="0" smtClean="0"/>
              <a:t>task</a:t>
            </a:r>
            <a:r>
              <a:rPr lang="en-US" sz="1200" b="1" i="0" baseline="0" dirty="0" smtClean="0"/>
              <a:t> </a:t>
            </a:r>
            <a:r>
              <a:rPr lang="en-US" sz="1200" i="0" baseline="0" dirty="0" smtClean="0"/>
              <a:t>pane, s</a:t>
            </a:r>
            <a:r>
              <a:rPr lang="en-US" sz="1200" baseline="0" dirty="0" smtClean="0"/>
              <a:t>elect the rounded rectangle again. In the </a:t>
            </a:r>
            <a:r>
              <a:rPr lang="en-US" sz="1200" b="1" baseline="0" dirty="0" smtClean="0"/>
              <a:t>Advanced Animation</a:t>
            </a:r>
            <a:r>
              <a:rPr lang="en-US" sz="1200" baseline="0" dirty="0" smtClean="0"/>
              <a:t> group, click </a:t>
            </a:r>
            <a:r>
              <a:rPr lang="en-US" sz="1200" b="1" baseline="0" dirty="0" smtClean="0"/>
              <a:t>Add Animation</a:t>
            </a:r>
            <a:r>
              <a:rPr lang="en-US" sz="1200" baseline="0" dirty="0" smtClean="0"/>
              <a:t>, and under </a:t>
            </a:r>
            <a:r>
              <a:rPr lang="en-US" sz="1200" b="1" baseline="0" dirty="0" smtClean="0"/>
              <a:t>Motion</a:t>
            </a:r>
            <a:r>
              <a:rPr lang="en-US" sz="1200" baseline="0" dirty="0" smtClean="0"/>
              <a:t> </a:t>
            </a:r>
            <a:r>
              <a:rPr lang="en-US" sz="1200" b="1" baseline="0" dirty="0" smtClean="0"/>
              <a:t>Paths</a:t>
            </a:r>
            <a:r>
              <a:rPr lang="en-US" sz="1200" b="0" baseline="0" dirty="0" smtClean="0"/>
              <a:t>,</a:t>
            </a:r>
            <a:r>
              <a:rPr lang="en-US" sz="1200" baseline="0" dirty="0" smtClean="0"/>
              <a:t> click </a:t>
            </a:r>
            <a:r>
              <a:rPr lang="en-US" sz="1200" b="1" baseline="0" dirty="0" smtClean="0"/>
              <a:t>Lines</a:t>
            </a:r>
            <a:r>
              <a:rPr lang="en-US" sz="120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In the </a:t>
            </a:r>
            <a:r>
              <a:rPr lang="en-US" sz="1200" b="1" baseline="0" dirty="0" smtClean="0"/>
              <a:t>Animation</a:t>
            </a:r>
            <a:r>
              <a:rPr lang="en-US" sz="1200" baseline="0" dirty="0" smtClean="0"/>
              <a:t> group, click </a:t>
            </a:r>
            <a:r>
              <a:rPr lang="en-US" sz="1200" b="1" baseline="0" dirty="0" smtClean="0"/>
              <a:t>Effect Options </a:t>
            </a:r>
            <a:r>
              <a:rPr lang="en-US" sz="1200" baseline="0" dirty="0" smtClean="0"/>
              <a:t>and under </a:t>
            </a:r>
            <a:r>
              <a:rPr lang="en-US" sz="1200" b="1" baseline="0" dirty="0" smtClean="0"/>
              <a:t>Direction</a:t>
            </a:r>
            <a:r>
              <a:rPr lang="en-US" sz="1200" baseline="0" dirty="0" smtClean="0"/>
              <a:t>, click </a:t>
            </a:r>
            <a:r>
              <a:rPr lang="en-US" sz="1200" b="1" baseline="0" dirty="0" smtClean="0"/>
              <a:t>Right</a:t>
            </a:r>
            <a:r>
              <a:rPr lang="en-US" sz="1200" baseline="0" dirty="0" smtClean="0"/>
              <a:t>.</a:t>
            </a:r>
          </a:p>
          <a:p>
            <a:pPr marL="228600" indent="-228600">
              <a:buFont typeface="+mj-lt"/>
              <a:buAutoNum type="arabicPeriod"/>
            </a:pPr>
            <a:r>
              <a:rPr lang="en-US" sz="1200" baseline="0" dirty="0" smtClean="0"/>
              <a:t>In the </a:t>
            </a:r>
            <a:r>
              <a:rPr lang="en-US" sz="1200" b="1" baseline="0" dirty="0" smtClean="0"/>
              <a:t>Custom</a:t>
            </a:r>
            <a:r>
              <a:rPr lang="en-US" sz="1200" baseline="0" dirty="0" smtClean="0"/>
              <a:t> </a:t>
            </a:r>
            <a:r>
              <a:rPr lang="en-US" sz="1200" b="1" baseline="0" dirty="0" smtClean="0"/>
              <a:t>Animation</a:t>
            </a:r>
            <a:r>
              <a:rPr lang="en-US" sz="1200" baseline="0" dirty="0" smtClean="0"/>
              <a:t> task pane, select the fourth animation effect (right motion path for the rounded rectangle).</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On the slide, point to the endpoint (red arrow) of the selected motion path until the cursor becomes a two-headed arrow. Press and hold SHIFT, and then drag the endpoint to the 3.50 right vertical drawing guide.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On the slide, point to the starting point (green arrow) of the selected motion path until the cursor becomes a two-headed arrow. Press and hold SHIFT, and then drag the starting point to the 1.75 right vertical drawing guide.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t>In the </a:t>
            </a:r>
            <a:r>
              <a:rPr lang="en-US" sz="1200" b="1" i="0" baseline="0" dirty="0" smtClean="0"/>
              <a:t>Animation Pane</a:t>
            </a:r>
            <a:r>
              <a:rPr lang="en-US" sz="1200" i="0" baseline="0" dirty="0" smtClean="0"/>
              <a:t>, press and hold down CTRL and select all four animation effects. On the </a:t>
            </a:r>
            <a:r>
              <a:rPr lang="en-US" sz="1200" b="1" i="0" baseline="0" dirty="0" smtClean="0"/>
              <a:t>Animations</a:t>
            </a:r>
            <a:r>
              <a:rPr lang="en-US" sz="1200" i="0" baseline="0" dirty="0" smtClean="0"/>
              <a:t> tab, in the </a:t>
            </a:r>
            <a:r>
              <a:rPr lang="en-US" sz="1200" b="1" i="0" baseline="0" dirty="0" smtClean="0"/>
              <a:t>Timing</a:t>
            </a:r>
            <a:r>
              <a:rPr lang="en-US" sz="1200" i="0" baseline="0" dirty="0" smtClean="0"/>
              <a:t> group,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smtClean="0"/>
              <a:t>In the </a:t>
            </a:r>
            <a:r>
              <a:rPr lang="en-US" sz="1200" b="1" i="0" baseline="0" dirty="0" smtClean="0"/>
              <a:t>Start</a:t>
            </a:r>
            <a:r>
              <a:rPr lang="en-US" sz="1200" i="0" baseline="0" dirty="0" smtClean="0"/>
              <a:t> list, select </a:t>
            </a:r>
            <a:r>
              <a:rPr lang="en-US" sz="1200" b="1" i="0" baseline="0" dirty="0" smtClean="0"/>
              <a:t>On Click</a:t>
            </a:r>
            <a:r>
              <a:rPr lang="en-US" sz="1200" i="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smtClean="0"/>
              <a:t>In the </a:t>
            </a:r>
            <a:r>
              <a:rPr lang="en-US" sz="1200" b="1" i="0" baseline="0" dirty="0" smtClean="0"/>
              <a:t>Duration</a:t>
            </a:r>
            <a:r>
              <a:rPr lang="en-US" sz="1200" i="0" baseline="0" dirty="0" smtClean="0"/>
              <a:t> list, enter </a:t>
            </a:r>
            <a:r>
              <a:rPr lang="en-US" sz="1200" b="1" i="0" baseline="0" dirty="0" smtClean="0"/>
              <a:t>01.00</a:t>
            </a:r>
            <a:r>
              <a:rPr lang="en-US" sz="1200" i="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t>On the </a:t>
            </a:r>
            <a:r>
              <a:rPr lang="en-US" sz="1200" b="1" i="0" baseline="0" dirty="0" smtClean="0"/>
              <a:t>View</a:t>
            </a:r>
            <a:r>
              <a:rPr lang="en-US" sz="1200" i="0" baseline="0" dirty="0" smtClean="0"/>
              <a:t> tab, in the </a:t>
            </a:r>
            <a:r>
              <a:rPr lang="en-US" sz="1200" b="1" i="0" baseline="0" dirty="0" smtClean="0"/>
              <a:t>Show</a:t>
            </a:r>
            <a:r>
              <a:rPr lang="en-US" sz="1200" i="0" baseline="0" dirty="0" smtClean="0"/>
              <a:t> group, clear </a:t>
            </a:r>
            <a:r>
              <a:rPr lang="en-US" sz="1200" b="1" i="0" baseline="0" dirty="0" smtClean="0"/>
              <a:t>Ruler</a:t>
            </a:r>
            <a:r>
              <a:rPr lang="en-US" sz="1200" b="0" i="0" baseline="0" dirty="0" smtClean="0"/>
              <a:t> and clear </a:t>
            </a:r>
            <a:r>
              <a:rPr lang="en-US" sz="1200" b="1" i="0" baseline="0" dirty="0" smtClean="0"/>
              <a:t>Guides</a:t>
            </a:r>
            <a:r>
              <a:rPr lang="en-US" sz="1200" b="0" i="0" baseline="0" dirty="0" smtClean="0"/>
              <a:t>.</a:t>
            </a:r>
            <a:endParaRPr lang="en-US" sz="1200" i="0" baseline="0" dirty="0" smtClean="0"/>
          </a:p>
          <a:p>
            <a:endParaRPr lang="en-US" sz="1200" baseline="0" dirty="0" smtClean="0"/>
          </a:p>
          <a:p>
            <a:endParaRPr lang="en-US" sz="1200" baseline="0" dirty="0" smtClean="0"/>
          </a:p>
          <a:p>
            <a:r>
              <a:rPr lang="en-US" sz="1200" b="0" baseline="0" dirty="0" smtClean="0">
                <a:latin typeface="+mn-lt"/>
              </a:rPr>
              <a:t>To reproduce the background effects on this slide, do the following:</a:t>
            </a:r>
          </a:p>
          <a:p>
            <a:pPr marL="228600" lvl="0" indent="-228600">
              <a:buFont typeface="+mj-lt"/>
              <a:buAutoNum type="arabicPeriod"/>
            </a:pPr>
            <a:r>
              <a:rPr lang="en-US" sz="1200" kern="1200" dirty="0" smtClean="0">
                <a:solidFill>
                  <a:schemeClr val="tx1"/>
                </a:solidFill>
                <a:latin typeface="+mn-lt"/>
                <a:ea typeface="+mn-ea"/>
                <a:cs typeface="+mn-cs"/>
              </a:rPr>
              <a:t>Right-click the slide background area, and then click </a:t>
            </a:r>
            <a:r>
              <a:rPr lang="en-US" sz="1200" b="1" kern="1200" dirty="0" smtClean="0">
                <a:solidFill>
                  <a:schemeClr val="tx1"/>
                </a:solidFill>
                <a:latin typeface="+mn-lt"/>
                <a:ea typeface="+mn-ea"/>
                <a:cs typeface="+mn-cs"/>
              </a:rPr>
              <a:t>Format Background</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Format Background </a:t>
            </a:r>
            <a:r>
              <a:rPr lang="en-US" sz="1200" kern="1200" dirty="0" smtClean="0">
                <a:solidFill>
                  <a:schemeClr val="tx1"/>
                </a:solidFill>
                <a:latin typeface="+mn-lt"/>
                <a:ea typeface="+mn-ea"/>
                <a:cs typeface="+mn-cs"/>
              </a:rPr>
              <a:t>dialog box, click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left pane, select </a:t>
            </a:r>
            <a:r>
              <a:rPr lang="en-US" sz="1200" b="1" kern="1200" dirty="0" smtClean="0">
                <a:solidFill>
                  <a:schemeClr val="tx1"/>
                </a:solidFill>
                <a:latin typeface="+mn-lt"/>
                <a:ea typeface="+mn-ea"/>
                <a:cs typeface="+mn-cs"/>
              </a:rPr>
              <a:t>Gradient fill</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pane,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Linear</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Direction</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Linear Up </a:t>
            </a:r>
            <a:r>
              <a:rPr lang="en-US" sz="1200" kern="1200" dirty="0" smtClean="0">
                <a:solidFill>
                  <a:schemeClr val="tx1"/>
                </a:solidFill>
                <a:latin typeface="+mn-lt"/>
                <a:ea typeface="+mn-ea"/>
                <a:cs typeface="+mn-cs"/>
              </a:rPr>
              <a:t>(second</a:t>
            </a:r>
            <a:r>
              <a:rPr lang="en-US" sz="1200" kern="1200" baseline="0" dirty="0" smtClean="0">
                <a:solidFill>
                  <a:schemeClr val="tx1"/>
                </a:solidFill>
                <a:latin typeface="+mn-lt"/>
                <a:ea typeface="+mn-ea"/>
                <a:cs typeface="+mn-cs"/>
              </a:rPr>
              <a:t> row, </a:t>
            </a:r>
            <a:r>
              <a:rPr lang="en-US" sz="1200" kern="1200" dirty="0" smtClean="0">
                <a:solidFill>
                  <a:schemeClr val="tx1"/>
                </a:solidFill>
                <a:latin typeface="+mn-lt"/>
                <a:ea typeface="+mn-ea"/>
                <a:cs typeface="+mn-cs"/>
              </a:rPr>
              <a:t>second option from the left).</a:t>
            </a:r>
          </a:p>
          <a:p>
            <a:pPr marL="228600" lvl="0" indent="-228600">
              <a:buFont typeface="+mj-lt"/>
              <a:buAutoNum type="arabicPeriod"/>
            </a:pPr>
            <a:r>
              <a:rPr lang="en-US" sz="1200" kern="1200" dirty="0" smtClean="0">
                <a:solidFill>
                  <a:schemeClr val="tx1"/>
                </a:solidFill>
                <a:effectLst/>
                <a:latin typeface="+mn-lt"/>
                <a:ea typeface="+mn-ea"/>
                <a:cs typeface="+mn-cs"/>
              </a:rPr>
              <a:t>Under </a:t>
            </a:r>
            <a:r>
              <a:rPr lang="en-US" sz="1200" b="1" kern="1200" dirty="0" smtClean="0">
                <a:solidFill>
                  <a:schemeClr val="tx1"/>
                </a:solidFill>
                <a:effectLst/>
                <a:latin typeface="+mn-lt"/>
                <a:ea typeface="+mn-ea"/>
                <a:cs typeface="+mn-cs"/>
              </a:rPr>
              <a:t>Gradient stops</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or </a:t>
            </a:r>
            <a:r>
              <a:rPr lang="en-US" sz="1200" b="1" kern="1200" dirty="0" smtClean="0">
                <a:solidFill>
                  <a:schemeClr val="tx1"/>
                </a:solidFill>
                <a:effectLst/>
                <a:latin typeface="+mn-lt"/>
                <a:ea typeface="+mn-ea"/>
                <a:cs typeface="+mn-cs"/>
              </a:rPr>
              <a:t>Remove</a:t>
            </a:r>
            <a:r>
              <a:rPr lang="en-US" sz="1200" kern="1200" dirty="0" smtClean="0">
                <a:solidFill>
                  <a:schemeClr val="tx1"/>
                </a:solidFill>
                <a:effectLst/>
                <a:latin typeface="+mn-lt"/>
                <a:ea typeface="+mn-ea"/>
                <a:cs typeface="+mn-cs"/>
              </a:rPr>
              <a:t> until two stops appear on the slider, and customize the gradient stops as follows:</a:t>
            </a:r>
            <a:endParaRPr lang="en-US" dirty="0" smtClean="0">
              <a:effectLst/>
            </a:endParaRPr>
          </a:p>
          <a:p>
            <a:pPr marL="628650" lvl="1" indent="-171450">
              <a:buFont typeface="Arial" pitchFamily="34" charset="0"/>
              <a:buChar char="•"/>
            </a:pPr>
            <a:r>
              <a:rPr lang="en-US" sz="1200" kern="1200" dirty="0" smtClean="0">
                <a:solidFill>
                  <a:schemeClr val="tx1"/>
                </a:solidFill>
                <a:effectLst/>
                <a:latin typeface="+mn-lt"/>
                <a:ea typeface="+mn-ea"/>
                <a:cs typeface="+mn-cs"/>
              </a:rPr>
              <a:t>Select </a:t>
            </a:r>
            <a:r>
              <a:rPr lang="en-US" sz="1200" b="1" kern="1200" dirty="0" smtClean="0">
                <a:solidFill>
                  <a:schemeClr val="tx1"/>
                </a:solidFill>
                <a:effectLst/>
                <a:latin typeface="+mn-lt"/>
                <a:ea typeface="+mn-ea"/>
                <a:cs typeface="+mn-cs"/>
              </a:rPr>
              <a:t>Stop 1 </a:t>
            </a:r>
            <a:r>
              <a:rPr lang="en-US" sz="1200" kern="1200" dirty="0" smtClean="0">
                <a:solidFill>
                  <a:schemeClr val="tx1"/>
                </a:solidFill>
                <a:effectLst/>
                <a:latin typeface="+mn-lt"/>
                <a:ea typeface="+mn-ea"/>
                <a:cs typeface="+mn-cs"/>
              </a:rPr>
              <a:t>on the slider, and then do the following:</a:t>
            </a:r>
          </a:p>
          <a:p>
            <a:pPr marL="1085850" lvl="2"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Position </a:t>
            </a:r>
            <a:r>
              <a:rPr lang="en-US" sz="1200" kern="1200" dirty="0" smtClean="0">
                <a:solidFill>
                  <a:schemeClr val="tx1"/>
                </a:solidFill>
                <a:effectLst/>
                <a:latin typeface="+mn-lt"/>
                <a:ea typeface="+mn-ea"/>
                <a:cs typeface="+mn-cs"/>
              </a:rPr>
              <a:t>box, enter </a:t>
            </a:r>
            <a:r>
              <a:rPr lang="en-US" sz="1200" b="1" kern="1200" dirty="0" smtClean="0">
                <a:solidFill>
                  <a:schemeClr val="tx1"/>
                </a:solidFill>
                <a:effectLst/>
                <a:latin typeface="+mn-lt"/>
                <a:ea typeface="+mn-ea"/>
                <a:cs typeface="+mn-cs"/>
              </a:rPr>
              <a:t>65%</a:t>
            </a:r>
            <a:r>
              <a:rPr lang="en-US" sz="1200" kern="1200" dirty="0" smtClean="0">
                <a:solidFill>
                  <a:schemeClr val="tx1"/>
                </a:solidFill>
                <a:effectLst/>
                <a:latin typeface="+mn-lt"/>
                <a:ea typeface="+mn-ea"/>
                <a:cs typeface="+mn-cs"/>
              </a:rPr>
              <a:t>.</a:t>
            </a:r>
          </a:p>
          <a:p>
            <a:pPr marL="1085850" lvl="2" indent="-171450">
              <a:buFont typeface="Arial" pitchFamily="34" charset="0"/>
              <a:buChar char="•"/>
            </a:pPr>
            <a:r>
              <a:rPr lang="en-US" sz="1200" kern="1200" dirty="0" smtClean="0">
                <a:solidFill>
                  <a:schemeClr val="tx1"/>
                </a:solidFill>
                <a:effectLst/>
                <a:latin typeface="+mn-lt"/>
                <a:ea typeface="+mn-ea"/>
                <a:cs typeface="+mn-cs"/>
              </a:rPr>
              <a:t>Click the button next to </a:t>
            </a:r>
            <a:r>
              <a:rPr lang="en-US" sz="1200" b="1" kern="1200" dirty="0" smtClean="0">
                <a:solidFill>
                  <a:schemeClr val="tx1"/>
                </a:solidFill>
                <a:effectLst/>
                <a:latin typeface="+mn-lt"/>
                <a:ea typeface="+mn-ea"/>
                <a:cs typeface="+mn-cs"/>
              </a:rPr>
              <a:t>Color</a:t>
            </a:r>
            <a:r>
              <a:rPr lang="en-US" sz="1200" kern="1200" dirty="0" smtClean="0">
                <a:solidFill>
                  <a:schemeClr val="tx1"/>
                </a:solidFill>
                <a:effectLst/>
                <a:latin typeface="+mn-lt"/>
                <a:ea typeface="+mn-ea"/>
                <a:cs typeface="+mn-cs"/>
              </a:rPr>
              <a:t>, and under </a:t>
            </a:r>
            <a:r>
              <a:rPr lang="en-US" sz="1200" b="1" kern="1200" dirty="0" smtClean="0">
                <a:solidFill>
                  <a:schemeClr val="tx1"/>
                </a:solidFill>
                <a:effectLst/>
                <a:latin typeface="+mn-lt"/>
                <a:ea typeface="+mn-ea"/>
                <a:cs typeface="+mn-cs"/>
              </a:rPr>
              <a:t>Theme Colors</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White, Background 1</a:t>
            </a:r>
            <a:r>
              <a:rPr lang="en-US" sz="1200" kern="1200" dirty="0" smtClean="0">
                <a:solidFill>
                  <a:schemeClr val="tx1"/>
                </a:solidFill>
                <a:effectLst/>
                <a:latin typeface="+mn-lt"/>
                <a:ea typeface="+mn-ea"/>
                <a:cs typeface="+mn-cs"/>
              </a:rPr>
              <a:t> (first row, first option from the left).</a:t>
            </a:r>
          </a:p>
          <a:p>
            <a:pPr marL="628650" lvl="1" indent="-171450">
              <a:buFont typeface="Arial" pitchFamily="34" charset="0"/>
              <a:buChar char="•"/>
            </a:pPr>
            <a:r>
              <a:rPr lang="en-US" sz="1200" kern="1200" dirty="0" smtClean="0">
                <a:solidFill>
                  <a:schemeClr val="tx1"/>
                </a:solidFill>
                <a:effectLst/>
                <a:latin typeface="+mn-lt"/>
                <a:ea typeface="+mn-ea"/>
                <a:cs typeface="+mn-cs"/>
              </a:rPr>
              <a:t>Select </a:t>
            </a:r>
            <a:r>
              <a:rPr lang="en-US" sz="1200" b="1" kern="1200" dirty="0" smtClean="0">
                <a:solidFill>
                  <a:schemeClr val="tx1"/>
                </a:solidFill>
                <a:effectLst/>
                <a:latin typeface="+mn-lt"/>
                <a:ea typeface="+mn-ea"/>
                <a:cs typeface="+mn-cs"/>
              </a:rPr>
              <a:t>Stop 2 </a:t>
            </a:r>
            <a:r>
              <a:rPr lang="en-US" sz="1200" kern="1200" dirty="0" smtClean="0">
                <a:solidFill>
                  <a:schemeClr val="tx1"/>
                </a:solidFill>
                <a:effectLst/>
                <a:latin typeface="+mn-lt"/>
                <a:ea typeface="+mn-ea"/>
                <a:cs typeface="+mn-cs"/>
              </a:rPr>
              <a:t>on the slider, and then do the following:</a:t>
            </a:r>
          </a:p>
          <a:p>
            <a:pPr marL="1085850" lvl="2"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Position </a:t>
            </a:r>
            <a:r>
              <a:rPr lang="en-US" sz="1200" kern="1200" dirty="0" smtClean="0">
                <a:solidFill>
                  <a:schemeClr val="tx1"/>
                </a:solidFill>
                <a:effectLst/>
                <a:latin typeface="+mn-lt"/>
                <a:ea typeface="+mn-ea"/>
                <a:cs typeface="+mn-cs"/>
              </a:rPr>
              <a:t>box, enter </a:t>
            </a:r>
            <a:r>
              <a:rPr lang="en-US" sz="1200" b="1" kern="1200" dirty="0" smtClean="0">
                <a:solidFill>
                  <a:schemeClr val="tx1"/>
                </a:solidFill>
                <a:effectLst/>
                <a:latin typeface="+mn-lt"/>
                <a:ea typeface="+mn-ea"/>
                <a:cs typeface="+mn-cs"/>
              </a:rPr>
              <a:t>100%</a:t>
            </a:r>
            <a:r>
              <a:rPr lang="en-US" sz="1200" kern="1200" dirty="0" smtClean="0">
                <a:solidFill>
                  <a:schemeClr val="tx1"/>
                </a:solidFill>
                <a:effectLst/>
                <a:latin typeface="+mn-lt"/>
                <a:ea typeface="+mn-ea"/>
                <a:cs typeface="+mn-cs"/>
              </a:rPr>
              <a:t>.</a:t>
            </a:r>
          </a:p>
          <a:p>
            <a:pPr marL="1085850" lvl="2" indent="-171450">
              <a:buFont typeface="Arial" pitchFamily="34" charset="0"/>
              <a:buChar char="•"/>
            </a:pPr>
            <a:r>
              <a:rPr lang="en-US" sz="1200" kern="1200" dirty="0" smtClean="0">
                <a:solidFill>
                  <a:schemeClr val="tx1"/>
                </a:solidFill>
                <a:effectLst/>
                <a:latin typeface="+mn-lt"/>
                <a:ea typeface="+mn-ea"/>
                <a:cs typeface="+mn-cs"/>
              </a:rPr>
              <a:t>Click the button next to Color, and under </a:t>
            </a:r>
            <a:r>
              <a:rPr lang="en-US" sz="1200" b="1" kern="1200" dirty="0" smtClean="0">
                <a:solidFill>
                  <a:schemeClr val="tx1"/>
                </a:solidFill>
                <a:effectLst/>
                <a:latin typeface="+mn-lt"/>
                <a:ea typeface="+mn-ea"/>
                <a:cs typeface="+mn-cs"/>
              </a:rPr>
              <a:t>Theme Colors</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Blue, Accent 1, Lighter 60%</a:t>
            </a:r>
            <a:r>
              <a:rPr lang="en-US" sz="1200" kern="1200" dirty="0" smtClean="0">
                <a:solidFill>
                  <a:schemeClr val="tx1"/>
                </a:solidFill>
                <a:effectLst/>
                <a:latin typeface="+mn-lt"/>
                <a:ea typeface="+mn-ea"/>
                <a:cs typeface="+mn-cs"/>
              </a:rPr>
              <a:t> (third row, fifth option from the left).</a:t>
            </a:r>
          </a:p>
          <a:p>
            <a:endParaRPr lang="en-US" sz="1200" b="0" baseline="0" dirty="0" smtClean="0"/>
          </a:p>
        </p:txBody>
      </p:sp>
      <p:sp>
        <p:nvSpPr>
          <p:cNvPr id="6" name="Slide Image Placeholder 5"/>
          <p:cNvSpPr>
            <a:spLocks noGrp="1" noRot="1" noChangeAspect="1"/>
          </p:cNvSpPr>
          <p:nvPr>
            <p:ph type="sldImg"/>
          </p:nvPr>
        </p:nvSpPr>
        <p:spPr>
          <a:xfrm>
            <a:off x="533400" y="460375"/>
            <a:ext cx="3144838" cy="2359025"/>
          </a:xfr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r>
              <a:rPr lang="en-US" sz="1400" b="1" i="0" dirty="0" smtClean="0"/>
              <a:t>Animated</a:t>
            </a:r>
            <a:r>
              <a:rPr lang="en-US" sz="1400" b="1" i="0" baseline="0" dirty="0" smtClean="0"/>
              <a:t> tab slides over five headers</a:t>
            </a:r>
            <a:endParaRPr lang="en-US" sz="1400" b="1" i="0" dirty="0" smtClean="0"/>
          </a:p>
          <a:p>
            <a:r>
              <a:rPr lang="en-US" sz="1400" dirty="0" smtClean="0"/>
              <a:t>(Intermediate)</a:t>
            </a:r>
          </a:p>
          <a:p>
            <a:endParaRPr lang="en-US" sz="1200" dirty="0" smtClean="0"/>
          </a:p>
          <a:p>
            <a:endParaRPr lang="en-US" sz="1200" dirty="0" smtClean="0"/>
          </a:p>
          <a:p>
            <a:r>
              <a:rPr lang="en-US" sz="1200" b="1" dirty="0" smtClean="0"/>
              <a:t>Tip: </a:t>
            </a:r>
            <a:r>
              <a:rPr lang="en-US" sz="1200" baseline="0" dirty="0" smtClean="0"/>
              <a:t>Y</a:t>
            </a:r>
            <a:r>
              <a:rPr lang="en-US" sz="1200" b="0" baseline="0" dirty="0" smtClean="0"/>
              <a:t>ou will need to use drawing guides to position the shapes and text on the slide. </a:t>
            </a:r>
          </a:p>
          <a:p>
            <a:endParaRPr lang="en-US" sz="1200" b="0" baseline="0" dirty="0" smtClean="0"/>
          </a:p>
          <a:p>
            <a:endParaRPr lang="en-US" sz="1200" dirty="0" smtClean="0"/>
          </a:p>
          <a:p>
            <a:r>
              <a:rPr lang="en-US" sz="1200" dirty="0" smtClean="0"/>
              <a:t>To display and set the drawing guides, do the following:</a:t>
            </a:r>
            <a:endParaRPr lang="en-US" sz="1200" b="0" dirty="0" smtClean="0">
              <a:solidFill>
                <a:schemeClr val="accent6"/>
              </a:solidFill>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smtClean="0"/>
              <a:t>On the </a:t>
            </a:r>
            <a:r>
              <a:rPr lang="en-US" sz="1200" b="1" dirty="0" smtClean="0"/>
              <a:t>Home</a:t>
            </a:r>
            <a:r>
              <a:rPr lang="en-US" sz="1200" dirty="0" smtClean="0"/>
              <a:t> tab, in the </a:t>
            </a:r>
            <a:r>
              <a:rPr lang="en-US" sz="1200" b="1" dirty="0" smtClean="0"/>
              <a:t>Slides</a:t>
            </a:r>
            <a:r>
              <a:rPr lang="en-US" sz="1200" dirty="0" smtClean="0"/>
              <a:t> group, click </a:t>
            </a:r>
            <a:r>
              <a:rPr lang="en-US" sz="1200" b="1" dirty="0" smtClean="0"/>
              <a:t>Layout</a:t>
            </a:r>
            <a:r>
              <a:rPr lang="en-US" sz="1200" dirty="0" smtClean="0"/>
              <a:t>, and then click </a:t>
            </a:r>
            <a:r>
              <a:rPr lang="en-US" sz="1200" b="1" dirty="0" smtClean="0"/>
              <a:t>Blank</a:t>
            </a:r>
            <a:r>
              <a:rPr lang="en-US" sz="120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R</a:t>
            </a:r>
            <a:r>
              <a:rPr lang="en-US" sz="1200" b="0" dirty="0" smtClean="0">
                <a:solidFill>
                  <a:schemeClr val="accent6"/>
                </a:solidFill>
              </a:rPr>
              <a:t>ight-click the slide background area, </a:t>
            </a:r>
            <a:r>
              <a:rPr lang="en-US" sz="1200" b="0" baseline="0" dirty="0" smtClean="0">
                <a:solidFill>
                  <a:schemeClr val="accent6"/>
                </a:solidFill>
              </a:rPr>
              <a:t>and then </a:t>
            </a:r>
            <a:r>
              <a:rPr lang="en-US" sz="1200" b="0" dirty="0" smtClean="0">
                <a:solidFill>
                  <a:schemeClr val="accent6"/>
                </a:solidFill>
              </a:rPr>
              <a:t>click </a:t>
            </a:r>
            <a:r>
              <a:rPr lang="en-US" sz="1200" b="1" dirty="0" smtClean="0">
                <a:solidFill>
                  <a:schemeClr val="accent6"/>
                </a:solidFill>
              </a:rPr>
              <a:t>Grid and Guides</a:t>
            </a:r>
            <a:r>
              <a:rPr lang="en-US" sz="1200" b="0" dirty="0" smtClean="0">
                <a:solidFill>
                  <a:schemeClr val="accent6"/>
                </a:solidFill>
              </a:rPr>
              <a:t>.</a:t>
            </a:r>
            <a:r>
              <a:rPr lang="en-US" sz="1200" b="1" baseline="0" dirty="0" smtClean="0">
                <a:solidFill>
                  <a:schemeClr val="accent6"/>
                </a:solidFill>
              </a:rPr>
              <a:t> </a:t>
            </a:r>
            <a:r>
              <a:rPr lang="en-US" sz="1200" b="0" dirty="0" smtClean="0">
                <a:solidFill>
                  <a:schemeClr val="accent6"/>
                </a:solidFill>
              </a:rPr>
              <a:t>In the </a:t>
            </a:r>
            <a:r>
              <a:rPr lang="en-US" sz="1200" b="1" dirty="0" smtClean="0">
                <a:solidFill>
                  <a:schemeClr val="accent6"/>
                </a:solidFill>
              </a:rPr>
              <a:t>Grid and Guides </a:t>
            </a:r>
            <a:r>
              <a:rPr lang="en-US" sz="1200" b="0" dirty="0" smtClean="0">
                <a:solidFill>
                  <a:schemeClr val="accent6"/>
                </a:solidFill>
              </a:rPr>
              <a:t>dialog box, under</a:t>
            </a:r>
            <a:r>
              <a:rPr lang="en-US" sz="1200" b="0" baseline="0" dirty="0" smtClean="0">
                <a:solidFill>
                  <a:schemeClr val="accent6"/>
                </a:solidFill>
              </a:rPr>
              <a:t> </a:t>
            </a:r>
            <a:r>
              <a:rPr lang="en-US" sz="1200" b="1" dirty="0" smtClean="0">
                <a:solidFill>
                  <a:schemeClr val="accent6"/>
                </a:solidFill>
              </a:rPr>
              <a:t>Guide</a:t>
            </a:r>
            <a:r>
              <a:rPr lang="en-US" sz="1200" b="0" dirty="0" smtClean="0">
                <a:solidFill>
                  <a:schemeClr val="accent6"/>
                </a:solidFill>
              </a:rPr>
              <a:t> </a:t>
            </a:r>
            <a:r>
              <a:rPr lang="en-US" sz="1200" b="1" dirty="0" smtClean="0">
                <a:solidFill>
                  <a:schemeClr val="accent6"/>
                </a:solidFill>
              </a:rPr>
              <a:t>settings</a:t>
            </a:r>
            <a:r>
              <a:rPr lang="en-US" sz="1200" b="0" dirty="0" smtClean="0">
                <a:solidFill>
                  <a:schemeClr val="accent6"/>
                </a:solidFill>
              </a:rPr>
              <a:t>, select </a:t>
            </a:r>
            <a:r>
              <a:rPr lang="en-US" sz="1200" b="1" dirty="0" smtClean="0">
                <a:solidFill>
                  <a:schemeClr val="accent6"/>
                </a:solidFill>
              </a:rPr>
              <a:t>Display drawing guides on screen</a:t>
            </a:r>
            <a:r>
              <a:rPr lang="en-US" sz="1200" b="0" dirty="0" smtClean="0">
                <a:solidFill>
                  <a:schemeClr val="accent6"/>
                </a:solidFill>
              </a:rPr>
              <a:t>. </a:t>
            </a:r>
            <a:r>
              <a:rPr lang="en-US" sz="1200" b="0" baseline="0" dirty="0" smtClean="0"/>
              <a:t>(</a:t>
            </a:r>
            <a:r>
              <a:rPr lang="en-US" sz="1200" b="0" dirty="0" smtClean="0"/>
              <a:t>Note: </a:t>
            </a:r>
            <a:r>
              <a:rPr lang="en-US" sz="1200" dirty="0" smtClean="0"/>
              <a:t>One horizontal and one vertical guide will display on</a:t>
            </a:r>
            <a:r>
              <a:rPr lang="en-US" sz="1200" baseline="0" dirty="0" smtClean="0"/>
              <a:t> the slide </a:t>
            </a:r>
            <a:r>
              <a:rPr lang="en-US" sz="1200" dirty="0" smtClean="0"/>
              <a:t>at 0.00, the default</a:t>
            </a:r>
            <a:r>
              <a:rPr lang="en-US" sz="1200" baseline="0" dirty="0" smtClean="0"/>
              <a:t> position</a:t>
            </a:r>
            <a:r>
              <a:rPr lang="en-US" sz="1200" dirty="0" smtClean="0"/>
              <a:t>. As</a:t>
            </a:r>
            <a:r>
              <a:rPr lang="en-US" sz="1200" baseline="0" dirty="0" smtClean="0"/>
              <a:t> you drag the guides, the cursor will display the new position.</a:t>
            </a:r>
            <a:r>
              <a:rPr lang="en-US" sz="120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smtClean="0"/>
              <a:t>On</a:t>
            </a:r>
            <a:r>
              <a:rPr lang="en-US" sz="1200" baseline="0" dirty="0" smtClean="0"/>
              <a:t> the slide, d</a:t>
            </a:r>
            <a:r>
              <a:rPr lang="en-US" sz="1200" dirty="0" smtClean="0"/>
              <a:t>o the following:</a:t>
            </a:r>
            <a:endParaRPr lang="en-US" sz="1200" b="0" dirty="0" smtClean="0">
              <a:solidFill>
                <a:schemeClr val="accent6"/>
              </a:solidFill>
            </a:endParaRPr>
          </a:p>
          <a:p>
            <a:pPr marL="685800" lvl="2" indent="-228600">
              <a:buFont typeface="Arial" pitchFamily="34" charset="0"/>
              <a:buChar char="•"/>
            </a:pPr>
            <a:r>
              <a:rPr lang="en-US" sz="1200" dirty="0" smtClean="0"/>
              <a:t>Press and hold CTRL, select the vertical </a:t>
            </a:r>
            <a:r>
              <a:rPr lang="en-US" sz="1200" baseline="0" dirty="0" smtClean="0"/>
              <a:t>guide, and then </a:t>
            </a:r>
            <a:r>
              <a:rPr lang="en-US" sz="1200" dirty="0" smtClean="0"/>
              <a:t>drag it left to</a:t>
            </a:r>
            <a:r>
              <a:rPr lang="en-US" sz="1200" baseline="0" dirty="0" smtClean="0"/>
              <a:t> the</a:t>
            </a:r>
            <a:r>
              <a:rPr lang="en-US" sz="1200" dirty="0" smtClean="0"/>
              <a:t> 3.50 position.</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Press and hold CTRL, select the vertical </a:t>
            </a:r>
            <a:r>
              <a:rPr lang="en-US" sz="1200" baseline="0" dirty="0" smtClean="0"/>
              <a:t>guide, and then </a:t>
            </a:r>
            <a:r>
              <a:rPr lang="en-US" sz="1200" dirty="0" smtClean="0"/>
              <a:t>drag it left to</a:t>
            </a:r>
            <a:r>
              <a:rPr lang="en-US" sz="1200" baseline="0" dirty="0" smtClean="0"/>
              <a:t> the 1</a:t>
            </a:r>
            <a:r>
              <a:rPr lang="en-US" sz="1200" dirty="0" smtClean="0"/>
              <a:t>.75 position.</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Press and hold CTRL, select the vertical </a:t>
            </a:r>
            <a:r>
              <a:rPr lang="en-US" sz="1200" baseline="0" dirty="0" smtClean="0"/>
              <a:t>guide, and then </a:t>
            </a:r>
            <a:r>
              <a:rPr lang="en-US" sz="1200" dirty="0" smtClean="0"/>
              <a:t>drag it right to</a:t>
            </a:r>
            <a:r>
              <a:rPr lang="en-US" sz="1200" baseline="0" dirty="0" smtClean="0"/>
              <a:t> the</a:t>
            </a:r>
            <a:r>
              <a:rPr lang="en-US" sz="1200" dirty="0" smtClean="0"/>
              <a:t> 1.75 position.</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Press and hold CTRL, select the vertical </a:t>
            </a:r>
            <a:r>
              <a:rPr lang="en-US" sz="1200" baseline="0" dirty="0" smtClean="0"/>
              <a:t>guide, and then </a:t>
            </a:r>
            <a:r>
              <a:rPr lang="en-US" sz="1200" dirty="0" smtClean="0"/>
              <a:t>drag it right to</a:t>
            </a:r>
            <a:r>
              <a:rPr lang="en-US" sz="1200" baseline="0" dirty="0" smtClean="0"/>
              <a:t> the</a:t>
            </a:r>
            <a:r>
              <a:rPr lang="en-US" sz="1200" dirty="0" smtClean="0"/>
              <a:t> 3.50 position.</a:t>
            </a:r>
          </a:p>
          <a:p>
            <a:pPr marL="228600" indent="-228600">
              <a:buFont typeface="+mj-lt"/>
              <a:buAutoNum type="arabicPeriod"/>
            </a:pPr>
            <a:endParaRPr lang="en-US" sz="1200" baseline="0" dirty="0" smtClean="0"/>
          </a:p>
          <a:p>
            <a:pPr marL="228600" indent="-228600">
              <a:buFont typeface="+mj-lt"/>
              <a:buAutoNum type="arabicPeriod"/>
            </a:pPr>
            <a:endParaRPr lang="en-US" sz="1200" baseline="0" dirty="0" smtClean="0"/>
          </a:p>
          <a:p>
            <a:pPr marL="228600" indent="-228600">
              <a:buFont typeface="+mj-lt"/>
              <a:buNone/>
            </a:pPr>
            <a:r>
              <a:rPr lang="en-US" sz="1200" baseline="0" dirty="0" smtClean="0"/>
              <a:t>To reproduce the long, thin rectangle on this slide, do the following:</a:t>
            </a:r>
          </a:p>
          <a:p>
            <a:pPr marL="228600" indent="-228600">
              <a:buFont typeface="+mj-lt"/>
              <a:buAutoNum type="arabicPeriod"/>
            </a:pPr>
            <a:r>
              <a:rPr lang="en-US" sz="1200" baseline="0" dirty="0" smtClean="0"/>
              <a:t>On the </a:t>
            </a:r>
            <a:r>
              <a:rPr lang="en-US" sz="1200" b="1" baseline="0" dirty="0" smtClean="0"/>
              <a:t>Home</a:t>
            </a:r>
            <a:r>
              <a:rPr lang="en-US" sz="1200" baseline="0" dirty="0" smtClean="0"/>
              <a:t> tab, in the </a:t>
            </a:r>
            <a:r>
              <a:rPr lang="en-US" sz="1200" b="1" baseline="0" dirty="0" smtClean="0"/>
              <a:t>Drawing</a:t>
            </a:r>
            <a:r>
              <a:rPr lang="en-US" sz="1200" baseline="0" dirty="0" smtClean="0"/>
              <a:t> group, click </a:t>
            </a:r>
            <a:r>
              <a:rPr lang="en-US" sz="1200" b="1" baseline="0" dirty="0" smtClean="0"/>
              <a:t>Shapes</a:t>
            </a:r>
            <a:r>
              <a:rPr lang="en-US" sz="1200" baseline="0" dirty="0" smtClean="0"/>
              <a:t>, and then under </a:t>
            </a:r>
            <a:r>
              <a:rPr lang="en-US" sz="1200" b="1" baseline="0" dirty="0" smtClean="0"/>
              <a:t>Rectangles</a:t>
            </a:r>
            <a:r>
              <a:rPr lang="en-US" sz="1200" baseline="0" dirty="0" smtClean="0"/>
              <a:t> click </a:t>
            </a:r>
            <a:r>
              <a:rPr lang="en-US" sz="1200" b="1" baseline="0" dirty="0" smtClean="0"/>
              <a:t>Rectangle </a:t>
            </a:r>
            <a:r>
              <a:rPr lang="en-US" sz="1200" b="0" baseline="0" dirty="0" smtClean="0"/>
              <a:t>(first option from the left)</a:t>
            </a:r>
            <a:r>
              <a:rPr lang="en-US" sz="1200" baseline="0" dirty="0" smtClean="0"/>
              <a:t>. On the slide, drag to draw a rectangle. </a:t>
            </a:r>
          </a:p>
          <a:p>
            <a:pPr marL="228600" indent="-228600">
              <a:buFont typeface="+mj-lt"/>
              <a:buAutoNum type="arabicPeriod"/>
            </a:pPr>
            <a:r>
              <a:rPr lang="en-US" sz="1200" baseline="0" dirty="0" smtClean="0"/>
              <a:t>Select the rectangle. Under </a:t>
            </a:r>
            <a:r>
              <a:rPr lang="en-US" sz="1200" b="1" baseline="0" dirty="0" smtClean="0"/>
              <a:t>Drawing</a:t>
            </a:r>
            <a:r>
              <a:rPr lang="en-US" sz="1200" baseline="0" dirty="0" smtClean="0"/>
              <a:t> </a:t>
            </a:r>
            <a:r>
              <a:rPr lang="en-US" sz="1200" b="1" baseline="0" dirty="0" smtClean="0"/>
              <a:t>Tools</a:t>
            </a:r>
            <a:r>
              <a:rPr lang="en-US" sz="1200" baseline="0" dirty="0" smtClean="0"/>
              <a:t>, on the </a:t>
            </a:r>
            <a:r>
              <a:rPr lang="en-US" sz="1200" b="1" baseline="0" dirty="0" smtClean="0"/>
              <a:t>Format</a:t>
            </a:r>
            <a:r>
              <a:rPr lang="en-US" sz="1200" baseline="0" dirty="0" smtClean="0"/>
              <a:t> tab, in the </a:t>
            </a:r>
            <a:r>
              <a:rPr lang="en-US" sz="1200" b="1" baseline="0" dirty="0" smtClean="0"/>
              <a:t>Size</a:t>
            </a:r>
            <a:r>
              <a:rPr lang="en-US" sz="1200" baseline="0" dirty="0" smtClean="0"/>
              <a:t> group, do the following: </a:t>
            </a:r>
          </a:p>
          <a:p>
            <a:pPr marL="685800" lvl="1" indent="-228600">
              <a:buFont typeface="Arial" pitchFamily="34" charset="0"/>
              <a:buChar char="•"/>
            </a:pPr>
            <a:r>
              <a:rPr lang="en-US" sz="1200" baseline="0" dirty="0" smtClean="0"/>
              <a:t>In the </a:t>
            </a:r>
            <a:r>
              <a:rPr lang="en-US" sz="1200" b="1" baseline="0" dirty="0" smtClean="0"/>
              <a:t>Shape</a:t>
            </a:r>
            <a:r>
              <a:rPr lang="en-US" sz="1200" baseline="0" dirty="0" smtClean="0"/>
              <a:t> </a:t>
            </a:r>
            <a:r>
              <a:rPr lang="en-US" sz="1200" b="1" baseline="0" dirty="0" smtClean="0"/>
              <a:t>Height</a:t>
            </a:r>
            <a:r>
              <a:rPr lang="en-US" sz="1200" baseline="0" dirty="0" smtClean="0"/>
              <a:t> box, enter </a:t>
            </a:r>
            <a:r>
              <a:rPr lang="en-US" sz="1200" b="1" baseline="0" dirty="0" smtClean="0"/>
              <a:t>0.05”</a:t>
            </a:r>
            <a:r>
              <a:rPr lang="en-US" sz="1200" b="0" baseline="0" dirty="0" smtClean="0"/>
              <a:t>.</a:t>
            </a:r>
            <a:endParaRPr lang="en-US" sz="1200" baseline="0" dirty="0" smtClean="0"/>
          </a:p>
          <a:p>
            <a:pPr marL="685800" lvl="1" indent="-228600">
              <a:buFont typeface="Arial" pitchFamily="34" charset="0"/>
              <a:buChar char="•"/>
            </a:pPr>
            <a:r>
              <a:rPr lang="en-US" sz="1200" baseline="0" dirty="0" smtClean="0"/>
              <a:t>In the </a:t>
            </a:r>
            <a:r>
              <a:rPr lang="en-US" sz="1200" b="1" baseline="0" dirty="0" smtClean="0"/>
              <a:t>Shape</a:t>
            </a:r>
            <a:r>
              <a:rPr lang="en-US" sz="1200" baseline="0" dirty="0" smtClean="0"/>
              <a:t> </a:t>
            </a:r>
            <a:r>
              <a:rPr lang="en-US" sz="1200" b="1" baseline="0" dirty="0" smtClean="0"/>
              <a:t>Width</a:t>
            </a:r>
            <a:r>
              <a:rPr lang="en-US" sz="1200" baseline="0" dirty="0" smtClean="0"/>
              <a:t> box, enter </a:t>
            </a:r>
            <a:r>
              <a:rPr lang="en-US" sz="1200" b="1" baseline="0" dirty="0" smtClean="0"/>
              <a:t>10”</a:t>
            </a:r>
            <a:r>
              <a:rPr lang="en-US" sz="1200" b="0" baseline="0" dirty="0" smtClean="0"/>
              <a:t>.</a:t>
            </a:r>
          </a:p>
          <a:p>
            <a:pPr marL="228600" indent="-228600">
              <a:buFont typeface="+mj-lt"/>
              <a:buAutoNum type="arabicPeriod"/>
            </a:pPr>
            <a:r>
              <a:rPr lang="en-US" sz="1200" b="0" baseline="0" dirty="0" smtClean="0"/>
              <a:t>Under </a:t>
            </a:r>
            <a:r>
              <a:rPr lang="en-US" sz="1200" b="1" baseline="0" dirty="0" smtClean="0"/>
              <a:t>Drawing</a:t>
            </a:r>
            <a:r>
              <a:rPr lang="en-US" sz="1200" b="0" baseline="0" dirty="0" smtClean="0"/>
              <a:t> </a:t>
            </a:r>
            <a:r>
              <a:rPr lang="en-US" sz="1200" b="1" baseline="0" dirty="0" smtClean="0"/>
              <a:t>Tools</a:t>
            </a:r>
            <a:r>
              <a:rPr lang="en-US" sz="1200" b="0" baseline="0" dirty="0" smtClean="0"/>
              <a:t>, on the </a:t>
            </a:r>
            <a:r>
              <a:rPr lang="en-US" sz="1200" b="1" baseline="0" dirty="0" smtClean="0"/>
              <a:t>Format</a:t>
            </a:r>
            <a:r>
              <a:rPr lang="en-US" sz="1200" b="0" baseline="0" dirty="0" smtClean="0"/>
              <a:t> tab, in the bottom right corner of the </a:t>
            </a:r>
            <a:r>
              <a:rPr lang="en-US" sz="1200" b="1" baseline="0" dirty="0" smtClean="0"/>
              <a:t>Shape</a:t>
            </a:r>
            <a:r>
              <a:rPr lang="en-US" sz="1200" b="0" baseline="0" dirty="0" smtClean="0"/>
              <a:t> </a:t>
            </a:r>
            <a:r>
              <a:rPr lang="en-US" sz="1200" b="1" baseline="0" dirty="0" smtClean="0"/>
              <a:t>Styles</a:t>
            </a:r>
            <a:r>
              <a:rPr lang="en-US" sz="1200" b="0" baseline="0" dirty="0" smtClean="0"/>
              <a:t> group, click the </a:t>
            </a:r>
            <a:r>
              <a:rPr lang="en-US" sz="1200" b="1" baseline="0" dirty="0" smtClean="0"/>
              <a:t>Format</a:t>
            </a:r>
            <a:r>
              <a:rPr lang="en-US" sz="1200" b="0" baseline="0" dirty="0" smtClean="0"/>
              <a:t> </a:t>
            </a:r>
            <a:r>
              <a:rPr lang="en-US" sz="1200" b="1" baseline="0" dirty="0" smtClean="0"/>
              <a:t>Shape</a:t>
            </a:r>
            <a:r>
              <a:rPr lang="en-US" sz="1200" b="0" baseline="0" dirty="0" smtClean="0"/>
              <a:t> dialog box launcher. In the </a:t>
            </a:r>
            <a:r>
              <a:rPr lang="en-US" sz="1200" b="1" baseline="0" dirty="0" smtClean="0"/>
              <a:t>Format</a:t>
            </a:r>
            <a:r>
              <a:rPr lang="en-US" sz="1200" b="0" baseline="0" dirty="0" smtClean="0"/>
              <a:t> </a:t>
            </a:r>
            <a:r>
              <a:rPr lang="en-US" sz="1200" b="1" baseline="0" dirty="0" smtClean="0"/>
              <a:t>Shape</a:t>
            </a:r>
            <a:r>
              <a:rPr lang="en-US" sz="1200" b="0" baseline="0" dirty="0" smtClean="0"/>
              <a:t> dialog box, in the left pane, click </a:t>
            </a:r>
            <a:r>
              <a:rPr lang="en-US" sz="1200" b="1" baseline="0" dirty="0" smtClean="0"/>
              <a:t>Line</a:t>
            </a:r>
            <a:r>
              <a:rPr lang="en-US" sz="1200" b="0" baseline="0" dirty="0" smtClean="0"/>
              <a:t> </a:t>
            </a:r>
            <a:r>
              <a:rPr lang="en-US" sz="1200" b="1" baseline="0" dirty="0" smtClean="0"/>
              <a:t>Color</a:t>
            </a:r>
            <a:r>
              <a:rPr lang="en-US" sz="1200" b="0" baseline="0" dirty="0" smtClean="0"/>
              <a:t>. In the </a:t>
            </a:r>
            <a:r>
              <a:rPr lang="en-US" sz="1200" b="1" baseline="0" dirty="0" smtClean="0"/>
              <a:t>Line</a:t>
            </a:r>
            <a:r>
              <a:rPr lang="en-US" sz="1200" b="0" baseline="0" dirty="0" smtClean="0"/>
              <a:t> </a:t>
            </a:r>
            <a:r>
              <a:rPr lang="en-US" sz="1200" b="1" baseline="0" dirty="0" smtClean="0"/>
              <a:t>Color</a:t>
            </a:r>
            <a:r>
              <a:rPr lang="en-US" sz="1200" b="0" baseline="0" dirty="0" smtClean="0"/>
              <a:t> pane, select </a:t>
            </a:r>
            <a:r>
              <a:rPr lang="en-US" sz="1200" b="1" baseline="0" dirty="0" smtClean="0"/>
              <a:t>No</a:t>
            </a:r>
            <a:r>
              <a:rPr lang="en-US" sz="1200" b="0" baseline="0" dirty="0" smtClean="0"/>
              <a:t> </a:t>
            </a:r>
            <a:r>
              <a:rPr lang="en-US" sz="1200" b="1" baseline="0" dirty="0" smtClean="0"/>
              <a:t>line</a:t>
            </a:r>
            <a:r>
              <a:rPr lang="en-US" sz="1200" b="0" baseline="0" dirty="0" smtClean="0"/>
              <a:t>.</a:t>
            </a:r>
          </a:p>
          <a:p>
            <a:pPr marL="228600" indent="-228600">
              <a:buFont typeface="+mj-lt"/>
              <a:buAutoNum type="arabicPeriod"/>
            </a:pPr>
            <a:r>
              <a:rPr lang="en-US" sz="1200" baseline="0" dirty="0" smtClean="0"/>
              <a:t>Also in the </a:t>
            </a:r>
            <a:r>
              <a:rPr lang="en-US" sz="1200" b="1" baseline="0" dirty="0" smtClean="0"/>
              <a:t>Format</a:t>
            </a:r>
            <a:r>
              <a:rPr lang="en-US" sz="1200" baseline="0" dirty="0" smtClean="0"/>
              <a:t> </a:t>
            </a:r>
            <a:r>
              <a:rPr lang="en-US" sz="1200" b="1" baseline="0" dirty="0" smtClean="0"/>
              <a:t>Shape</a:t>
            </a:r>
            <a:r>
              <a:rPr lang="en-US" sz="1200" baseline="0" dirty="0" smtClean="0"/>
              <a:t> dialog box, in the left pane, click </a:t>
            </a:r>
            <a:r>
              <a:rPr lang="en-US" sz="1200" b="1" baseline="0" dirty="0" smtClean="0"/>
              <a:t>Shadow</a:t>
            </a:r>
            <a:r>
              <a:rPr lang="en-US" sz="1200" b="0" baseline="0" dirty="0" smtClean="0"/>
              <a:t>.</a:t>
            </a:r>
            <a:r>
              <a:rPr lang="en-US" sz="1200" baseline="0" dirty="0" smtClean="0"/>
              <a:t> In the </a:t>
            </a:r>
            <a:r>
              <a:rPr lang="en-US" sz="1200" b="1" baseline="0" dirty="0" smtClean="0"/>
              <a:t>Shadow</a:t>
            </a:r>
            <a:r>
              <a:rPr lang="en-US" sz="1200" baseline="0" dirty="0" smtClean="0"/>
              <a:t> pane, click the button next to </a:t>
            </a:r>
            <a:r>
              <a:rPr lang="en-US" sz="1200" b="1" baseline="0" dirty="0" smtClean="0"/>
              <a:t>Presets</a:t>
            </a:r>
            <a:r>
              <a:rPr lang="en-US" sz="1200" baseline="0" dirty="0" smtClean="0"/>
              <a:t>, under </a:t>
            </a:r>
            <a:r>
              <a:rPr lang="en-US" sz="1200" b="1" baseline="0" dirty="0" smtClean="0"/>
              <a:t>Outer</a:t>
            </a:r>
            <a:r>
              <a:rPr lang="en-US" sz="1200" baseline="0" dirty="0" smtClean="0"/>
              <a:t> click </a:t>
            </a:r>
            <a:r>
              <a:rPr lang="en-US" sz="1200" b="1" baseline="0" dirty="0" smtClean="0"/>
              <a:t>Offset</a:t>
            </a:r>
            <a:r>
              <a:rPr lang="en-US" sz="1200" baseline="0" dirty="0" smtClean="0"/>
              <a:t> </a:t>
            </a:r>
            <a:r>
              <a:rPr lang="en-US" sz="1200" b="1" baseline="0" dirty="0" smtClean="0"/>
              <a:t>Bottom</a:t>
            </a:r>
            <a:r>
              <a:rPr lang="en-US" sz="1200" baseline="0" dirty="0" smtClean="0"/>
              <a:t> (first row, second option from the left), and then do the following:</a:t>
            </a:r>
          </a:p>
          <a:p>
            <a:pPr marL="685800" lvl="1" indent="-228600">
              <a:buFont typeface="Arial" pitchFamily="34" charset="0"/>
              <a:buChar char="•"/>
            </a:pPr>
            <a:r>
              <a:rPr lang="en-US" sz="1200" baseline="0" dirty="0" smtClean="0"/>
              <a:t>In the </a:t>
            </a:r>
            <a:r>
              <a:rPr lang="en-US" sz="1200" b="1" baseline="0" dirty="0" smtClean="0"/>
              <a:t>Transparency</a:t>
            </a:r>
            <a:r>
              <a:rPr lang="en-US" sz="1200" baseline="0" dirty="0" smtClean="0"/>
              <a:t> box, enter </a:t>
            </a:r>
            <a:r>
              <a:rPr lang="en-US" sz="1200" b="1" baseline="0" dirty="0" smtClean="0"/>
              <a:t>68%</a:t>
            </a:r>
            <a:r>
              <a:rPr lang="en-US" sz="1200" b="0" baseline="0" dirty="0" smtClean="0"/>
              <a:t>.</a:t>
            </a:r>
          </a:p>
          <a:p>
            <a:pPr marL="685800" lvl="1" indent="-228600">
              <a:buFont typeface="Arial" pitchFamily="34" charset="0"/>
              <a:buChar char="•"/>
            </a:pPr>
            <a:r>
              <a:rPr lang="en-US" sz="1200" baseline="0" dirty="0" smtClean="0"/>
              <a:t>In the </a:t>
            </a:r>
            <a:r>
              <a:rPr lang="en-US" sz="1200" b="1" baseline="0" dirty="0" smtClean="0"/>
              <a:t>Blur</a:t>
            </a:r>
            <a:r>
              <a:rPr lang="en-US" sz="1200" baseline="0" dirty="0" smtClean="0"/>
              <a:t> box, enter </a:t>
            </a:r>
            <a:r>
              <a:rPr lang="en-US" sz="1200" b="1" baseline="0" dirty="0" smtClean="0"/>
              <a:t>3.5 pt</a:t>
            </a:r>
            <a:r>
              <a:rPr lang="en-US" sz="1200" baseline="0" dirty="0" smtClean="0"/>
              <a:t>.</a:t>
            </a:r>
          </a:p>
          <a:p>
            <a:pPr marL="685800" lvl="1" indent="-228600">
              <a:buFont typeface="Arial" pitchFamily="34" charset="0"/>
              <a:buChar char="•"/>
            </a:pPr>
            <a:r>
              <a:rPr lang="en-US" sz="1200" baseline="0" dirty="0" smtClean="0"/>
              <a:t>In the </a:t>
            </a:r>
            <a:r>
              <a:rPr lang="en-US" sz="1200" b="1" baseline="0" dirty="0" smtClean="0"/>
              <a:t>Distance</a:t>
            </a:r>
            <a:r>
              <a:rPr lang="en-US" sz="1200" baseline="0" dirty="0" smtClean="0"/>
              <a:t> box, enter </a:t>
            </a:r>
            <a:r>
              <a:rPr lang="en-US" sz="1200" b="1" baseline="0" dirty="0" smtClean="0"/>
              <a:t>2.2 pt</a:t>
            </a:r>
            <a:r>
              <a:rPr lang="en-US" sz="1200" baseline="0" dirty="0" smtClean="0"/>
              <a:t>.</a:t>
            </a:r>
          </a:p>
          <a:p>
            <a:pPr marL="228600" indent="-228600">
              <a:buFont typeface="+mj-lt"/>
              <a:buAutoNum type="arabicPeriod"/>
            </a:pPr>
            <a:r>
              <a:rPr lang="en-US" sz="1200" baseline="0" dirty="0" smtClean="0"/>
              <a:t>Also in the </a:t>
            </a:r>
            <a:r>
              <a:rPr lang="en-US" sz="1200" b="1" baseline="0" dirty="0" smtClean="0"/>
              <a:t>Format</a:t>
            </a:r>
            <a:r>
              <a:rPr lang="en-US" sz="1200" baseline="0" dirty="0" smtClean="0"/>
              <a:t> </a:t>
            </a:r>
            <a:r>
              <a:rPr lang="en-US" sz="1200" b="1" baseline="0" dirty="0" smtClean="0"/>
              <a:t>Shape</a:t>
            </a:r>
            <a:r>
              <a:rPr lang="en-US" sz="1200" baseline="0" dirty="0" smtClean="0"/>
              <a:t> dialog box, in the left pane, click </a:t>
            </a:r>
            <a:r>
              <a:rPr lang="en-US" sz="1200" b="1" baseline="0" dirty="0" smtClean="0"/>
              <a:t>3-D Format</a:t>
            </a:r>
            <a:r>
              <a:rPr lang="en-US" sz="1200" b="0" baseline="0" dirty="0" smtClean="0"/>
              <a:t>.</a:t>
            </a:r>
            <a:r>
              <a:rPr lang="en-US" sz="1200" baseline="0" dirty="0" smtClean="0"/>
              <a:t> In the </a:t>
            </a:r>
            <a:r>
              <a:rPr lang="en-US" sz="1200" b="1" baseline="0" dirty="0" smtClean="0"/>
              <a:t>3-D Format </a:t>
            </a:r>
            <a:r>
              <a:rPr lang="en-US" sz="1200" baseline="0" dirty="0" smtClean="0"/>
              <a:t>pane, do the following:</a:t>
            </a:r>
          </a:p>
          <a:p>
            <a:pPr marL="685800" lvl="1" indent="-228600">
              <a:buFont typeface="Arial" pitchFamily="34" charset="0"/>
              <a:buChar char="•"/>
            </a:pPr>
            <a:r>
              <a:rPr lang="en-US" sz="1200" baseline="0" dirty="0" smtClean="0"/>
              <a:t>Under </a:t>
            </a:r>
            <a:r>
              <a:rPr lang="en-US" sz="1200" b="1" baseline="0" dirty="0" smtClean="0"/>
              <a:t>Bevel</a:t>
            </a:r>
            <a:r>
              <a:rPr lang="en-US" sz="1200" baseline="0" dirty="0" smtClean="0"/>
              <a:t>, click the button next to </a:t>
            </a:r>
            <a:r>
              <a:rPr lang="en-US" sz="1200" b="1" baseline="0" dirty="0" smtClean="0"/>
              <a:t>Top</a:t>
            </a:r>
            <a:r>
              <a:rPr lang="en-US" sz="1200" b="0" baseline="0" dirty="0" smtClean="0"/>
              <a:t>, and then under </a:t>
            </a:r>
            <a:r>
              <a:rPr lang="en-US" sz="1200" b="1" baseline="0" dirty="0" smtClean="0"/>
              <a:t>Bevel</a:t>
            </a:r>
            <a:r>
              <a:rPr lang="en-US" sz="1200" b="0" baseline="0" dirty="0" smtClean="0"/>
              <a:t> click </a:t>
            </a:r>
            <a:r>
              <a:rPr lang="en-US" sz="1200" b="1" baseline="0" dirty="0" smtClean="0"/>
              <a:t>Circle</a:t>
            </a:r>
            <a:r>
              <a:rPr lang="en-US" sz="1200" baseline="0" dirty="0" smtClean="0"/>
              <a:t> (first row, first option from the left). Next to </a:t>
            </a:r>
            <a:r>
              <a:rPr lang="en-US" sz="1200" b="1" baseline="0" dirty="0" smtClean="0"/>
              <a:t>Top</a:t>
            </a:r>
            <a:r>
              <a:rPr lang="en-US" sz="1200" baseline="0" dirty="0" smtClean="0"/>
              <a:t>, in the </a:t>
            </a:r>
            <a:r>
              <a:rPr lang="en-US" sz="1200" b="1" baseline="0" dirty="0" smtClean="0"/>
              <a:t>Width</a:t>
            </a:r>
            <a:r>
              <a:rPr lang="en-US" sz="1200" baseline="0" dirty="0" smtClean="0"/>
              <a:t> box, enter </a:t>
            </a:r>
            <a:r>
              <a:rPr lang="en-US" sz="1200" b="1" baseline="0" dirty="0" smtClean="0"/>
              <a:t>15 pt</a:t>
            </a:r>
            <a:r>
              <a:rPr lang="en-US" sz="1200" b="0" baseline="0" dirty="0" smtClean="0"/>
              <a:t>,</a:t>
            </a:r>
            <a:r>
              <a:rPr lang="en-US" sz="1200" b="1" baseline="0" dirty="0" smtClean="0"/>
              <a:t> </a:t>
            </a:r>
            <a:r>
              <a:rPr lang="en-US" sz="1200" baseline="0" dirty="0" smtClean="0"/>
              <a:t>and in the </a:t>
            </a:r>
            <a:r>
              <a:rPr lang="en-US" sz="1200" b="1" baseline="0" dirty="0" smtClean="0"/>
              <a:t>Height</a:t>
            </a:r>
            <a:r>
              <a:rPr lang="en-US" sz="1200" baseline="0" dirty="0" smtClean="0"/>
              <a:t> box, enter </a:t>
            </a:r>
            <a:r>
              <a:rPr lang="en-US" sz="1200" b="1" baseline="0" dirty="0" smtClean="0"/>
              <a:t>3 pt</a:t>
            </a:r>
            <a:r>
              <a:rPr lang="en-US" sz="1200" baseline="0" dirty="0" smtClean="0"/>
              <a:t>.</a:t>
            </a:r>
          </a:p>
          <a:p>
            <a:pPr marL="685800" lvl="1" indent="-228600">
              <a:buFont typeface="Arial" pitchFamily="34" charset="0"/>
              <a:buChar char="•"/>
            </a:pPr>
            <a:r>
              <a:rPr lang="en-US" sz="1200" baseline="0" dirty="0" smtClean="0"/>
              <a:t>Under </a:t>
            </a:r>
            <a:r>
              <a:rPr lang="en-US" sz="1200" b="1" baseline="0" dirty="0" smtClean="0"/>
              <a:t>Surface</a:t>
            </a:r>
            <a:r>
              <a:rPr lang="en-US" sz="1200" baseline="0" dirty="0" smtClean="0"/>
              <a:t>, click the button next to </a:t>
            </a:r>
            <a:r>
              <a:rPr lang="en-US" sz="1200" b="1" baseline="0" dirty="0" smtClean="0"/>
              <a:t>Lighting</a:t>
            </a:r>
            <a:r>
              <a:rPr lang="en-US" sz="1200" baseline="0" dirty="0" smtClean="0"/>
              <a:t>, and then under </a:t>
            </a:r>
            <a:r>
              <a:rPr lang="en-US" sz="1200" b="1" baseline="0" dirty="0" smtClean="0"/>
              <a:t>Neutral</a:t>
            </a:r>
            <a:r>
              <a:rPr lang="en-US" sz="1200" baseline="0" dirty="0" smtClean="0"/>
              <a:t> click </a:t>
            </a:r>
            <a:r>
              <a:rPr lang="en-US" sz="1200" b="1" baseline="0" dirty="0" smtClean="0"/>
              <a:t>Balance</a:t>
            </a:r>
            <a:r>
              <a:rPr lang="en-US" sz="1200" baseline="0" dirty="0" smtClean="0"/>
              <a:t> (first row, second option from the left). </a:t>
            </a:r>
            <a:r>
              <a:rPr lang="en-US" sz="1200" i="0" baseline="0" dirty="0" smtClean="0"/>
              <a:t>In the </a:t>
            </a:r>
            <a:r>
              <a:rPr lang="en-US" sz="1200" b="1" i="0" baseline="0" dirty="0" smtClean="0"/>
              <a:t>Angle</a:t>
            </a:r>
            <a:r>
              <a:rPr lang="en-US" sz="1200" i="0" baseline="0" dirty="0" smtClean="0"/>
              <a:t> box, enter </a:t>
            </a:r>
            <a:r>
              <a:rPr lang="en-US" sz="1200" b="1" i="0" baseline="0" dirty="0" smtClean="0"/>
              <a:t>145</a:t>
            </a:r>
            <a:r>
              <a:rPr lang="en-US" sz="1200" b="1" kern="1200" dirty="0" smtClean="0">
                <a:solidFill>
                  <a:schemeClr val="tx1"/>
                </a:solidFill>
                <a:latin typeface="+mn-lt"/>
                <a:ea typeface="+mn-ea"/>
                <a:cs typeface="+mn-cs"/>
              </a:rPr>
              <a:t>°</a:t>
            </a:r>
            <a:r>
              <a:rPr lang="en-US" sz="1200" i="0" baseline="0" dirty="0" smtClean="0"/>
              <a:t>. </a:t>
            </a:r>
            <a:endParaRPr lang="en-US" sz="1200" b="0" i="1" baseline="0" dirty="0" smtClean="0"/>
          </a:p>
          <a:p>
            <a:pPr marL="228600" indent="-228600">
              <a:buFont typeface="+mj-lt"/>
              <a:buAutoNum type="arabicPeriod"/>
            </a:pPr>
            <a:r>
              <a:rPr lang="en-US" sz="1200" b="0" baseline="0" dirty="0" smtClean="0"/>
              <a:t>On the slide, drag the rectangle about 0.25” above the 0.00 horizontal drawing guide. (Note: To view the ruler, on the </a:t>
            </a:r>
            <a:r>
              <a:rPr lang="en-US" sz="1200" b="1" baseline="0" dirty="0" smtClean="0"/>
              <a:t>View</a:t>
            </a:r>
            <a:r>
              <a:rPr lang="en-US" sz="1200" b="0" baseline="0" dirty="0" smtClean="0"/>
              <a:t> tab, in the </a:t>
            </a:r>
            <a:r>
              <a:rPr lang="en-US" sz="1200" b="1" baseline="0" dirty="0" smtClean="0"/>
              <a:t>Show/Hide</a:t>
            </a:r>
            <a:r>
              <a:rPr lang="en-US" sz="1200" b="0" baseline="0" dirty="0" smtClean="0"/>
              <a:t> group, select </a:t>
            </a:r>
            <a:r>
              <a:rPr lang="en-US" sz="1200" b="1" baseline="0" dirty="0" smtClean="0"/>
              <a:t>Ruler</a:t>
            </a:r>
            <a:r>
              <a:rPr lang="en-US" sz="1200" b="0" baseline="0" dirty="0" smtClean="0"/>
              <a:t>.)</a:t>
            </a:r>
          </a:p>
          <a:p>
            <a:pPr marL="228600" indent="-228600">
              <a:buFont typeface="+mj-lt"/>
              <a:buAutoNum type="arabicPeriod"/>
            </a:pPr>
            <a:r>
              <a:rPr lang="en-US" sz="1200" b="0" baseline="0" dirty="0" smtClean="0"/>
              <a:t>On the </a:t>
            </a:r>
            <a:r>
              <a:rPr lang="en-US" sz="1200" b="1" baseline="0" dirty="0" smtClean="0"/>
              <a:t>Home</a:t>
            </a:r>
            <a:r>
              <a:rPr lang="en-US" sz="1200" b="0" baseline="0" dirty="0" smtClean="0"/>
              <a:t> tab, in the </a:t>
            </a:r>
            <a:r>
              <a:rPr lang="en-US" sz="1200" b="1" baseline="0" dirty="0" smtClean="0"/>
              <a:t>Drawing</a:t>
            </a:r>
            <a:r>
              <a:rPr lang="en-US" sz="1200" b="0" baseline="0" dirty="0" smtClean="0"/>
              <a:t> group, click </a:t>
            </a:r>
            <a:r>
              <a:rPr lang="en-US" sz="1200" b="1" baseline="0" dirty="0" smtClean="0"/>
              <a:t>Arrange</a:t>
            </a:r>
            <a:r>
              <a:rPr lang="en-US" sz="1200" b="0" baseline="0" dirty="0" smtClean="0"/>
              <a:t>, point to </a:t>
            </a:r>
            <a:r>
              <a:rPr lang="en-US" sz="1200" b="1" baseline="0" dirty="0" smtClean="0"/>
              <a:t>Align</a:t>
            </a:r>
            <a:r>
              <a:rPr lang="en-US" sz="1200" b="0" baseline="0" dirty="0" smtClean="0"/>
              <a:t>, and then do the following:</a:t>
            </a:r>
          </a:p>
          <a:p>
            <a:pPr marL="685800" lvl="1" indent="-228600">
              <a:buFont typeface="+mj-lt"/>
              <a:buAutoNum type="arabicPeriod"/>
            </a:pPr>
            <a:r>
              <a:rPr lang="en-US" sz="1200" b="0" baseline="0" dirty="0" smtClean="0"/>
              <a:t>Click </a:t>
            </a:r>
            <a:r>
              <a:rPr lang="en-US" sz="1200" b="1" i="0" baseline="0" dirty="0" smtClean="0"/>
              <a:t>Align to Slide</a:t>
            </a:r>
            <a:r>
              <a:rPr lang="en-US" sz="1200" b="0" i="0" baseline="0" dirty="0" smtClean="0"/>
              <a:t>. </a:t>
            </a:r>
          </a:p>
          <a:p>
            <a:pPr marL="685800" lvl="1" indent="-228600">
              <a:buFont typeface="+mj-lt"/>
              <a:buAutoNum type="arabicPeriod"/>
            </a:pPr>
            <a:r>
              <a:rPr lang="en-US" sz="1200" b="0" baseline="0" dirty="0" smtClean="0"/>
              <a:t>Click</a:t>
            </a:r>
            <a:r>
              <a:rPr lang="en-US" sz="1200" b="1" baseline="0" dirty="0" smtClean="0"/>
              <a:t> Align</a:t>
            </a:r>
            <a:r>
              <a:rPr lang="en-US" sz="1200" b="0" baseline="0" dirty="0" smtClean="0"/>
              <a:t> </a:t>
            </a:r>
            <a:r>
              <a:rPr lang="en-US" sz="1200" b="1" baseline="0" dirty="0" smtClean="0"/>
              <a:t>Center</a:t>
            </a:r>
            <a:r>
              <a:rPr lang="en-US" sz="1200" b="0" baseline="0" dirty="0" smtClean="0"/>
              <a:t>.</a:t>
            </a:r>
          </a:p>
          <a:p>
            <a:pPr marL="228600" indent="-228600">
              <a:buFont typeface="+mj-lt"/>
              <a:buAutoNum type="arabicPeriod"/>
            </a:pPr>
            <a:endParaRPr lang="en-US" sz="1200" dirty="0" smtClean="0"/>
          </a:p>
          <a:p>
            <a:pPr marL="228600" indent="-228600">
              <a:buFont typeface="+mj-lt"/>
              <a:buAutoNum type="arabicPeriod"/>
            </a:pPr>
            <a:endParaRPr lang="en-US" sz="1200" dirty="0" smtClean="0"/>
          </a:p>
          <a:p>
            <a:pPr marL="228600" indent="-228600">
              <a:buFont typeface="+mj-lt"/>
              <a:buNone/>
            </a:pPr>
            <a:r>
              <a:rPr lang="en-US" sz="1200" dirty="0" smtClean="0"/>
              <a:t>To reproduce the tab (rounded rectangle) on this slide, do the following:</a:t>
            </a:r>
          </a:p>
          <a:p>
            <a:pPr marL="228600" indent="-228600">
              <a:buFont typeface="+mj-lt"/>
              <a:buAutoNum type="arabicPeriod"/>
            </a:pPr>
            <a:r>
              <a:rPr lang="en-US" sz="1200" dirty="0" smtClean="0"/>
              <a:t>On the </a:t>
            </a:r>
            <a:r>
              <a:rPr lang="en-US" sz="1200" b="1" dirty="0" smtClean="0"/>
              <a:t>Home</a:t>
            </a:r>
            <a:r>
              <a:rPr lang="en-US" sz="1200" dirty="0" smtClean="0"/>
              <a:t> tab, in the </a:t>
            </a:r>
            <a:r>
              <a:rPr lang="en-US" sz="1200" b="1" dirty="0" smtClean="0"/>
              <a:t>Drawing</a:t>
            </a:r>
            <a:r>
              <a:rPr lang="en-US" sz="1200" dirty="0" smtClean="0"/>
              <a:t> group, click the </a:t>
            </a:r>
            <a:r>
              <a:rPr lang="en-US" sz="1200" b="1" dirty="0" smtClean="0"/>
              <a:t>More</a:t>
            </a:r>
            <a:r>
              <a:rPr lang="en-US" sz="1200" dirty="0" smtClean="0"/>
              <a:t> arrow to expand the</a:t>
            </a:r>
            <a:r>
              <a:rPr lang="en-US" sz="1200" b="0" dirty="0" smtClean="0"/>
              <a:t> shapes gallery</a:t>
            </a:r>
            <a:r>
              <a:rPr lang="en-US" sz="1200" dirty="0" smtClean="0"/>
              <a:t>, and then under </a:t>
            </a:r>
            <a:r>
              <a:rPr lang="en-US" sz="1200" b="1" dirty="0" smtClean="0"/>
              <a:t>Rectangles</a:t>
            </a:r>
            <a:r>
              <a:rPr lang="en-US" sz="1200" dirty="0" smtClean="0"/>
              <a:t> click </a:t>
            </a:r>
            <a:r>
              <a:rPr lang="en-US" sz="1200" b="1" dirty="0" smtClean="0"/>
              <a:t>Round Same Side Corner Rectangle </a:t>
            </a:r>
            <a:r>
              <a:rPr lang="en-US" sz="1200" dirty="0" smtClean="0"/>
              <a:t>(eighth option from the left). On the slide, drag to draw a</a:t>
            </a:r>
            <a:r>
              <a:rPr lang="en-US" sz="1200" baseline="0" dirty="0" smtClean="0"/>
              <a:t> rounded rectangle. </a:t>
            </a:r>
            <a:endParaRPr lang="en-US" sz="1200" dirty="0" smtClean="0"/>
          </a:p>
          <a:p>
            <a:pPr marL="228600" indent="-228600">
              <a:buFont typeface="+mj-lt"/>
              <a:buAutoNum type="arabicPeriod"/>
            </a:pPr>
            <a:r>
              <a:rPr lang="en-US" sz="1200" baseline="0" dirty="0" smtClean="0"/>
              <a:t>On the slide, select the rounded rectangle. Under </a:t>
            </a:r>
            <a:r>
              <a:rPr lang="en-US" sz="1200" b="1" baseline="0" dirty="0" smtClean="0"/>
              <a:t>Drawing</a:t>
            </a:r>
            <a:r>
              <a:rPr lang="en-US" sz="1200" baseline="0" dirty="0" smtClean="0"/>
              <a:t> </a:t>
            </a:r>
            <a:r>
              <a:rPr lang="en-US" sz="1200" b="1" baseline="0" dirty="0" smtClean="0"/>
              <a:t>Tools</a:t>
            </a:r>
            <a:r>
              <a:rPr lang="en-US" sz="1200" baseline="0" dirty="0" smtClean="0"/>
              <a:t>, on the </a:t>
            </a:r>
            <a:r>
              <a:rPr lang="en-US" sz="1200" b="1" baseline="0" dirty="0" smtClean="0"/>
              <a:t>Format</a:t>
            </a:r>
            <a:r>
              <a:rPr lang="en-US" sz="1200" baseline="0" dirty="0" smtClean="0"/>
              <a:t> tab, in the </a:t>
            </a:r>
            <a:r>
              <a:rPr lang="en-US" sz="1200" b="1" baseline="0" dirty="0" smtClean="0"/>
              <a:t>Size</a:t>
            </a:r>
            <a:r>
              <a:rPr lang="en-US" sz="1200" baseline="0" dirty="0" smtClean="0"/>
              <a:t> group, do the following: </a:t>
            </a:r>
          </a:p>
          <a:p>
            <a:pPr marL="685800" lvl="1" indent="-228600">
              <a:buFont typeface="Arial" pitchFamily="34" charset="0"/>
              <a:buChar char="•"/>
            </a:pPr>
            <a:r>
              <a:rPr lang="en-US" sz="1200" baseline="0" dirty="0" smtClean="0"/>
              <a:t>In the </a:t>
            </a:r>
            <a:r>
              <a:rPr lang="en-US" sz="1200" b="1" baseline="0" dirty="0" smtClean="0"/>
              <a:t>Shape</a:t>
            </a:r>
            <a:r>
              <a:rPr lang="en-US" sz="1200" baseline="0" dirty="0" smtClean="0"/>
              <a:t> </a:t>
            </a:r>
            <a:r>
              <a:rPr lang="en-US" sz="1200" b="1" baseline="0" dirty="0" smtClean="0"/>
              <a:t>Height</a:t>
            </a:r>
            <a:r>
              <a:rPr lang="en-US" sz="1200" baseline="0" dirty="0" smtClean="0"/>
              <a:t> box, enter </a:t>
            </a:r>
            <a:r>
              <a:rPr lang="en-US" sz="1200" b="1" baseline="0" dirty="0" smtClean="0"/>
              <a:t>0.58”</a:t>
            </a:r>
            <a:r>
              <a:rPr lang="en-US" sz="1200" b="0" baseline="0" dirty="0" smtClean="0"/>
              <a:t>.</a:t>
            </a:r>
            <a:r>
              <a:rPr lang="en-US" sz="1200" baseline="0" dirty="0" smtClean="0"/>
              <a:t> </a:t>
            </a:r>
          </a:p>
          <a:p>
            <a:pPr marL="685800" lvl="1" indent="-228600">
              <a:buFont typeface="Arial" pitchFamily="34" charset="0"/>
              <a:buChar char="•"/>
            </a:pPr>
            <a:r>
              <a:rPr lang="en-US" sz="1200" baseline="0" dirty="0" smtClean="0"/>
              <a:t>In the </a:t>
            </a:r>
            <a:r>
              <a:rPr lang="en-US" sz="1200" b="1" baseline="0" dirty="0" smtClean="0"/>
              <a:t>Shape</a:t>
            </a:r>
            <a:r>
              <a:rPr lang="en-US" sz="1200" baseline="0" dirty="0" smtClean="0"/>
              <a:t> </a:t>
            </a:r>
            <a:r>
              <a:rPr lang="en-US" sz="1200" b="1" baseline="0" dirty="0" smtClean="0"/>
              <a:t>Width</a:t>
            </a:r>
            <a:r>
              <a:rPr lang="en-US" sz="1200" baseline="0" dirty="0" smtClean="0"/>
              <a:t> box, enter </a:t>
            </a:r>
            <a:r>
              <a:rPr lang="en-US" sz="1200" b="1" baseline="0" dirty="0" smtClean="0"/>
              <a:t>1.33”</a:t>
            </a:r>
            <a:r>
              <a:rPr lang="en-US" sz="1200" baseline="0" dirty="0" smtClean="0"/>
              <a:t>.</a:t>
            </a:r>
          </a:p>
          <a:p>
            <a:pPr marL="228600" indent="-228600">
              <a:buFont typeface="+mj-lt"/>
              <a:buAutoNum type="arabicPeriod"/>
            </a:pPr>
            <a:r>
              <a:rPr lang="en-US" sz="1200" baseline="0" dirty="0" smtClean="0"/>
              <a:t>Under </a:t>
            </a:r>
            <a:r>
              <a:rPr lang="en-US" sz="1200" b="1" baseline="0" dirty="0" smtClean="0"/>
              <a:t>Drawing</a:t>
            </a:r>
            <a:r>
              <a:rPr lang="en-US" sz="1200" baseline="0" dirty="0" smtClean="0"/>
              <a:t> </a:t>
            </a:r>
            <a:r>
              <a:rPr lang="en-US" sz="1200" b="1" baseline="0" dirty="0" smtClean="0"/>
              <a:t>Tools</a:t>
            </a:r>
            <a:r>
              <a:rPr lang="en-US" sz="1200" baseline="0" dirty="0" smtClean="0"/>
              <a:t>, on the </a:t>
            </a:r>
            <a:r>
              <a:rPr lang="en-US" sz="1200" b="1" baseline="0" dirty="0" smtClean="0"/>
              <a:t>Format</a:t>
            </a:r>
            <a:r>
              <a:rPr lang="en-US" sz="1200" baseline="0" dirty="0" smtClean="0"/>
              <a:t> tab, in the bottom right corner of the </a:t>
            </a:r>
            <a:r>
              <a:rPr lang="en-US" sz="1200" b="1" baseline="0" dirty="0" smtClean="0"/>
              <a:t>Shape</a:t>
            </a:r>
            <a:r>
              <a:rPr lang="en-US" sz="1200" baseline="0" dirty="0" smtClean="0"/>
              <a:t> </a:t>
            </a:r>
            <a:r>
              <a:rPr lang="en-US" sz="1200" b="1" baseline="0" dirty="0" smtClean="0"/>
              <a:t>Styles</a:t>
            </a:r>
            <a:r>
              <a:rPr lang="en-US" sz="1200" baseline="0" dirty="0" smtClean="0"/>
              <a:t> group, click the </a:t>
            </a:r>
            <a:r>
              <a:rPr lang="en-US" sz="1200" b="1" baseline="0" dirty="0" smtClean="0"/>
              <a:t>Format</a:t>
            </a:r>
            <a:r>
              <a:rPr lang="en-US" sz="1200" baseline="0" dirty="0" smtClean="0"/>
              <a:t> </a:t>
            </a:r>
            <a:r>
              <a:rPr lang="en-US" sz="1200" b="1" baseline="0" dirty="0" smtClean="0"/>
              <a:t>Shape</a:t>
            </a:r>
            <a:r>
              <a:rPr lang="en-US" sz="1200" baseline="0" dirty="0" smtClean="0"/>
              <a:t> dialog box launcher. In the </a:t>
            </a:r>
            <a:r>
              <a:rPr lang="en-US" sz="1200" b="1" baseline="0" dirty="0" smtClean="0"/>
              <a:t>Format</a:t>
            </a:r>
            <a:r>
              <a:rPr lang="en-US" sz="1200" baseline="0" dirty="0" smtClean="0"/>
              <a:t> </a:t>
            </a:r>
            <a:r>
              <a:rPr lang="en-US" sz="1200" b="1" baseline="0" dirty="0" smtClean="0"/>
              <a:t>Shape</a:t>
            </a:r>
            <a:r>
              <a:rPr lang="en-US" sz="1200" baseline="0" dirty="0" smtClean="0"/>
              <a:t> dialog box, in the left pane, click </a:t>
            </a:r>
            <a:r>
              <a:rPr lang="en-US" sz="1200" b="1" baseline="0" dirty="0" smtClean="0"/>
              <a:t>Line</a:t>
            </a:r>
            <a:r>
              <a:rPr lang="en-US" sz="1200" baseline="0" dirty="0" smtClean="0"/>
              <a:t> </a:t>
            </a:r>
            <a:r>
              <a:rPr lang="en-US" sz="1200" b="1" baseline="0" dirty="0" smtClean="0"/>
              <a:t>Color</a:t>
            </a:r>
            <a:r>
              <a:rPr lang="en-US" sz="1200" b="0" baseline="0" dirty="0" smtClean="0"/>
              <a:t>.</a:t>
            </a:r>
            <a:r>
              <a:rPr lang="en-US" sz="1200" baseline="0" dirty="0" smtClean="0"/>
              <a:t> In the </a:t>
            </a:r>
            <a:r>
              <a:rPr lang="en-US" sz="1200" b="1" baseline="0" dirty="0" smtClean="0"/>
              <a:t>Line</a:t>
            </a:r>
            <a:r>
              <a:rPr lang="en-US" sz="1200" baseline="0" dirty="0" smtClean="0"/>
              <a:t> </a:t>
            </a:r>
            <a:r>
              <a:rPr lang="en-US" sz="1200" b="1" baseline="0" dirty="0" smtClean="0"/>
              <a:t>Color</a:t>
            </a:r>
            <a:r>
              <a:rPr lang="en-US" sz="1200" baseline="0" dirty="0" smtClean="0"/>
              <a:t> pane, select </a:t>
            </a:r>
            <a:r>
              <a:rPr lang="en-US" sz="1200" b="1" baseline="0" dirty="0" smtClean="0"/>
              <a:t>No</a:t>
            </a:r>
            <a:r>
              <a:rPr lang="en-US" sz="1200" baseline="0" dirty="0" smtClean="0"/>
              <a:t> </a:t>
            </a:r>
            <a:r>
              <a:rPr lang="en-US" sz="1200" b="1" baseline="0" dirty="0" smtClean="0"/>
              <a:t>line</a:t>
            </a:r>
            <a:r>
              <a:rPr lang="en-US" sz="1200" baseline="0" dirty="0" smtClean="0"/>
              <a:t>.</a:t>
            </a:r>
          </a:p>
          <a:p>
            <a:pPr marL="228600" indent="-228600">
              <a:buFont typeface="+mj-lt"/>
              <a:buAutoNum type="arabicPeriod"/>
            </a:pPr>
            <a:r>
              <a:rPr lang="en-US" sz="1200" baseline="0" dirty="0" smtClean="0"/>
              <a:t>Also in the </a:t>
            </a:r>
            <a:r>
              <a:rPr lang="en-US" sz="1200" b="1" baseline="0" dirty="0" smtClean="0"/>
              <a:t>Format</a:t>
            </a:r>
            <a:r>
              <a:rPr lang="en-US" sz="1200" baseline="0" dirty="0" smtClean="0"/>
              <a:t> </a:t>
            </a:r>
            <a:r>
              <a:rPr lang="en-US" sz="1200" b="1" baseline="0" dirty="0" smtClean="0"/>
              <a:t>Shape</a:t>
            </a:r>
            <a:r>
              <a:rPr lang="en-US" sz="1200" baseline="0" dirty="0" smtClean="0"/>
              <a:t> dialog box, in the left pane, click </a:t>
            </a:r>
            <a:r>
              <a:rPr lang="en-US" sz="1200" b="1" baseline="0" dirty="0" smtClean="0"/>
              <a:t>Shadow</a:t>
            </a:r>
            <a:r>
              <a:rPr lang="en-US" sz="1200" b="0" baseline="0" dirty="0" smtClean="0"/>
              <a:t>.</a:t>
            </a:r>
            <a:r>
              <a:rPr lang="en-US" sz="1200" baseline="0" dirty="0" smtClean="0"/>
              <a:t> In the </a:t>
            </a:r>
            <a:r>
              <a:rPr lang="en-US" sz="1200" b="1" baseline="0" dirty="0" smtClean="0"/>
              <a:t>Shadow</a:t>
            </a:r>
            <a:r>
              <a:rPr lang="en-US" sz="1200" baseline="0" dirty="0" smtClean="0"/>
              <a:t> pane, click the button next to </a:t>
            </a:r>
            <a:r>
              <a:rPr lang="en-US" sz="1200" b="1" baseline="0" dirty="0" smtClean="0"/>
              <a:t>Presets</a:t>
            </a:r>
            <a:r>
              <a:rPr lang="en-US" sz="1200" baseline="0" dirty="0" smtClean="0"/>
              <a:t>, under </a:t>
            </a:r>
            <a:r>
              <a:rPr lang="en-US" sz="1200" b="1" baseline="0" dirty="0" smtClean="0"/>
              <a:t>Outer</a:t>
            </a:r>
            <a:r>
              <a:rPr lang="en-US" sz="1200" baseline="0" dirty="0" smtClean="0"/>
              <a:t> click </a:t>
            </a:r>
            <a:r>
              <a:rPr lang="en-US" sz="1200" b="1" baseline="0" dirty="0" smtClean="0"/>
              <a:t>Offset</a:t>
            </a:r>
            <a:r>
              <a:rPr lang="en-US" sz="1200" baseline="0" dirty="0" smtClean="0"/>
              <a:t> </a:t>
            </a:r>
            <a:r>
              <a:rPr lang="en-US" sz="1200" b="1" baseline="0" dirty="0" smtClean="0"/>
              <a:t>Bottom</a:t>
            </a:r>
            <a:r>
              <a:rPr lang="en-US" sz="1200" baseline="0" dirty="0" smtClean="0"/>
              <a:t> (first row, second option from the left), and then do the following:</a:t>
            </a:r>
          </a:p>
          <a:p>
            <a:pPr marL="685800" lvl="1" indent="-228600">
              <a:buFont typeface="Arial" pitchFamily="34" charset="0"/>
              <a:buChar char="•"/>
            </a:pPr>
            <a:r>
              <a:rPr lang="en-US" sz="1200" baseline="0" dirty="0" smtClean="0"/>
              <a:t>In the </a:t>
            </a:r>
            <a:r>
              <a:rPr lang="en-US" sz="1200" b="1" baseline="0" dirty="0" smtClean="0"/>
              <a:t>Transparency</a:t>
            </a:r>
            <a:r>
              <a:rPr lang="en-US" sz="1200" baseline="0" dirty="0" smtClean="0"/>
              <a:t> box, enter </a:t>
            </a:r>
            <a:r>
              <a:rPr lang="en-US" sz="1200" b="1" baseline="0" dirty="0" smtClean="0"/>
              <a:t>68%</a:t>
            </a:r>
            <a:r>
              <a:rPr lang="en-US" sz="1200" b="0" baseline="0" dirty="0" smtClean="0"/>
              <a:t>.</a:t>
            </a:r>
          </a:p>
          <a:p>
            <a:pPr marL="685800" lvl="1" indent="-228600">
              <a:buFont typeface="Arial" pitchFamily="34" charset="0"/>
              <a:buChar char="•"/>
            </a:pPr>
            <a:r>
              <a:rPr lang="en-US" sz="1200" baseline="0" dirty="0" smtClean="0"/>
              <a:t>In the </a:t>
            </a:r>
            <a:r>
              <a:rPr lang="en-US" sz="1200" b="1" baseline="0" dirty="0" smtClean="0"/>
              <a:t>Blur</a:t>
            </a:r>
            <a:r>
              <a:rPr lang="en-US" sz="1200" baseline="0" dirty="0" smtClean="0"/>
              <a:t> box, enter </a:t>
            </a:r>
            <a:r>
              <a:rPr lang="en-US" sz="1200" b="1" baseline="0" dirty="0" smtClean="0"/>
              <a:t>3.5 pt</a:t>
            </a:r>
            <a:r>
              <a:rPr lang="en-US" sz="1200" baseline="0" dirty="0" smtClean="0"/>
              <a:t>.</a:t>
            </a:r>
          </a:p>
          <a:p>
            <a:pPr marL="685800" lvl="1" indent="-228600">
              <a:buFont typeface="Arial" pitchFamily="34" charset="0"/>
              <a:buChar char="•"/>
            </a:pPr>
            <a:r>
              <a:rPr lang="en-US" sz="1200" baseline="0" dirty="0" smtClean="0"/>
              <a:t>In the </a:t>
            </a:r>
            <a:r>
              <a:rPr lang="en-US" sz="1200" b="1" baseline="0" dirty="0" smtClean="0"/>
              <a:t>Distance</a:t>
            </a:r>
            <a:r>
              <a:rPr lang="en-US" sz="1200" baseline="0" dirty="0" smtClean="0"/>
              <a:t> box, enter </a:t>
            </a:r>
            <a:r>
              <a:rPr lang="en-US" sz="1200" b="1" baseline="0" dirty="0" smtClean="0"/>
              <a:t>2.2 pt</a:t>
            </a:r>
            <a:r>
              <a:rPr lang="en-US" sz="1200" baseline="0" dirty="0" smtClean="0"/>
              <a:t>.</a:t>
            </a:r>
          </a:p>
          <a:p>
            <a:pPr marL="228600" indent="-228600">
              <a:buFont typeface="+mj-lt"/>
              <a:buAutoNum type="arabicPeriod"/>
            </a:pPr>
            <a:r>
              <a:rPr lang="en-US" sz="1200" baseline="0" dirty="0" smtClean="0"/>
              <a:t>Also in the </a:t>
            </a:r>
            <a:r>
              <a:rPr lang="en-US" sz="1200" b="1" baseline="0" dirty="0" smtClean="0"/>
              <a:t>Format</a:t>
            </a:r>
            <a:r>
              <a:rPr lang="en-US" sz="1200" baseline="0" dirty="0" smtClean="0"/>
              <a:t> </a:t>
            </a:r>
            <a:r>
              <a:rPr lang="en-US" sz="1200" b="1" baseline="0" dirty="0" smtClean="0"/>
              <a:t>Shape</a:t>
            </a:r>
            <a:r>
              <a:rPr lang="en-US" sz="1200" baseline="0" dirty="0" smtClean="0"/>
              <a:t> dialog box, in the left pane, click </a:t>
            </a:r>
            <a:r>
              <a:rPr lang="en-US" sz="1200" b="1" baseline="0" dirty="0" smtClean="0"/>
              <a:t>3-D Format</a:t>
            </a:r>
            <a:r>
              <a:rPr lang="en-US" sz="1200" b="0" baseline="0" dirty="0" smtClean="0"/>
              <a:t>.</a:t>
            </a:r>
            <a:r>
              <a:rPr lang="en-US" sz="1200" baseline="0" dirty="0" smtClean="0"/>
              <a:t> In the </a:t>
            </a:r>
            <a:r>
              <a:rPr lang="en-US" sz="1200" b="1" baseline="0" dirty="0" smtClean="0"/>
              <a:t>3-D Format </a:t>
            </a:r>
            <a:r>
              <a:rPr lang="en-US" sz="1200" baseline="0" dirty="0" smtClean="0"/>
              <a:t>pane, do the following:</a:t>
            </a:r>
          </a:p>
          <a:p>
            <a:pPr marL="685800" lvl="1" indent="-228600">
              <a:buFont typeface="Arial" pitchFamily="34" charset="0"/>
              <a:buChar char="•"/>
            </a:pPr>
            <a:r>
              <a:rPr lang="en-US" sz="1200" baseline="0" dirty="0" smtClean="0"/>
              <a:t>Under </a:t>
            </a:r>
            <a:r>
              <a:rPr lang="en-US" sz="1200" b="1" baseline="0" dirty="0" smtClean="0"/>
              <a:t>Bevel</a:t>
            </a:r>
            <a:r>
              <a:rPr lang="en-US" sz="1200" baseline="0" dirty="0" smtClean="0"/>
              <a:t>, click the button next to </a:t>
            </a:r>
            <a:r>
              <a:rPr lang="en-US" sz="1200" b="1" baseline="0" dirty="0" smtClean="0"/>
              <a:t>Top</a:t>
            </a:r>
            <a:r>
              <a:rPr lang="en-US" sz="1200" b="0" baseline="0" dirty="0" smtClean="0"/>
              <a:t>, and then under </a:t>
            </a:r>
            <a:r>
              <a:rPr lang="en-US" sz="1200" b="1" baseline="0" dirty="0" smtClean="0"/>
              <a:t>Bevel</a:t>
            </a:r>
            <a:r>
              <a:rPr lang="en-US" sz="1200" b="0" baseline="0" dirty="0" smtClean="0"/>
              <a:t> click </a:t>
            </a:r>
            <a:r>
              <a:rPr lang="en-US" sz="1200" b="1" baseline="0" dirty="0" smtClean="0"/>
              <a:t>Circle</a:t>
            </a:r>
            <a:r>
              <a:rPr lang="en-US" sz="1200" baseline="0" dirty="0" smtClean="0"/>
              <a:t> (first row, first option from the left). Next to </a:t>
            </a:r>
            <a:r>
              <a:rPr lang="en-US" sz="1200" b="1" baseline="0" dirty="0" smtClean="0"/>
              <a:t>Top</a:t>
            </a:r>
            <a:r>
              <a:rPr lang="en-US" sz="1200" baseline="0" dirty="0" smtClean="0"/>
              <a:t>, in the </a:t>
            </a:r>
            <a:r>
              <a:rPr lang="en-US" sz="1200" b="1" baseline="0" dirty="0" smtClean="0"/>
              <a:t>Width</a:t>
            </a:r>
            <a:r>
              <a:rPr lang="en-US" sz="1200" baseline="0" dirty="0" smtClean="0"/>
              <a:t> box, enter </a:t>
            </a:r>
            <a:r>
              <a:rPr lang="en-US" sz="1200" b="1" baseline="0" dirty="0" smtClean="0"/>
              <a:t>4 pt</a:t>
            </a:r>
            <a:r>
              <a:rPr lang="en-US" sz="1200" b="0" baseline="0" dirty="0" smtClean="0"/>
              <a:t>,</a:t>
            </a:r>
            <a:r>
              <a:rPr lang="en-US" sz="1200" b="1" baseline="0" dirty="0" smtClean="0"/>
              <a:t> </a:t>
            </a:r>
            <a:r>
              <a:rPr lang="en-US" sz="1200" baseline="0" dirty="0" smtClean="0"/>
              <a:t>and in the </a:t>
            </a:r>
            <a:r>
              <a:rPr lang="en-US" sz="1200" b="1" baseline="0" dirty="0" smtClean="0"/>
              <a:t>Height</a:t>
            </a:r>
            <a:r>
              <a:rPr lang="en-US" sz="1200" baseline="0" dirty="0" smtClean="0"/>
              <a:t> box, enter </a:t>
            </a:r>
            <a:r>
              <a:rPr lang="en-US" sz="1200" b="1" baseline="0" dirty="0" smtClean="0"/>
              <a:t>4 pt</a:t>
            </a:r>
            <a:r>
              <a:rPr lang="en-US" sz="1200" baseline="0" dirty="0" smtClean="0"/>
              <a:t>.</a:t>
            </a:r>
          </a:p>
          <a:p>
            <a:pPr marL="685800" lvl="1" indent="-228600">
              <a:buFont typeface="Arial" pitchFamily="34" charset="0"/>
              <a:buChar char="•"/>
            </a:pPr>
            <a:r>
              <a:rPr lang="en-US" sz="1200" baseline="0" dirty="0" smtClean="0"/>
              <a:t>Under </a:t>
            </a:r>
            <a:r>
              <a:rPr lang="en-US" sz="1200" b="1" baseline="0" dirty="0" smtClean="0"/>
              <a:t>Surface</a:t>
            </a:r>
            <a:r>
              <a:rPr lang="en-US" sz="1200" baseline="0" dirty="0" smtClean="0"/>
              <a:t>, click the button next to </a:t>
            </a:r>
            <a:r>
              <a:rPr lang="en-US" sz="1200" b="1" baseline="0" dirty="0" smtClean="0"/>
              <a:t>Lighting</a:t>
            </a:r>
            <a:r>
              <a:rPr lang="en-US" sz="1200" baseline="0" dirty="0" smtClean="0"/>
              <a:t>, and then under </a:t>
            </a:r>
            <a:r>
              <a:rPr lang="en-US" sz="1200" b="1" baseline="0" dirty="0" smtClean="0"/>
              <a:t>Neutral</a:t>
            </a:r>
            <a:r>
              <a:rPr lang="en-US" sz="1200" baseline="0" dirty="0" smtClean="0"/>
              <a:t> click </a:t>
            </a:r>
            <a:r>
              <a:rPr lang="en-US" sz="1200" b="1" baseline="0" dirty="0" smtClean="0"/>
              <a:t>Balance</a:t>
            </a:r>
            <a:r>
              <a:rPr lang="en-US" sz="1200" baseline="0" dirty="0" smtClean="0"/>
              <a:t> (first row, second option from the left). </a:t>
            </a:r>
            <a:r>
              <a:rPr lang="en-US" sz="1200" i="0" baseline="0" dirty="0" smtClean="0"/>
              <a:t>In the </a:t>
            </a:r>
            <a:r>
              <a:rPr lang="en-US" sz="1200" b="1" i="0" baseline="0" dirty="0" smtClean="0"/>
              <a:t>Angle</a:t>
            </a:r>
            <a:r>
              <a:rPr lang="en-US" sz="1200" i="0" baseline="0" dirty="0" smtClean="0"/>
              <a:t> box, enter </a:t>
            </a:r>
            <a:r>
              <a:rPr lang="en-US" sz="1200" b="1" i="0" baseline="0" dirty="0" smtClean="0"/>
              <a:t>145</a:t>
            </a:r>
            <a:r>
              <a:rPr lang="en-US" sz="1200" b="1" kern="1200" dirty="0" smtClean="0">
                <a:solidFill>
                  <a:schemeClr val="tx1"/>
                </a:solidFill>
                <a:latin typeface="+mn-lt"/>
                <a:ea typeface="+mn-ea"/>
                <a:cs typeface="+mn-cs"/>
              </a:rPr>
              <a:t>°</a:t>
            </a:r>
            <a:r>
              <a:rPr lang="en-US" sz="1200" i="0" baseline="0" dirty="0" smtClean="0"/>
              <a:t>. </a:t>
            </a:r>
            <a:endParaRPr lang="en-US" sz="1200" b="0" i="1" baseline="0" dirty="0" smtClean="0"/>
          </a:p>
          <a:p>
            <a:pPr marL="228600" indent="-228600">
              <a:buFont typeface="+mj-lt"/>
              <a:buAutoNum type="arabicPeriod"/>
            </a:pPr>
            <a:r>
              <a:rPr lang="en-US" sz="1200" b="0" baseline="0" dirty="0" smtClean="0"/>
              <a:t>On the slide, drag the rounded rectangle until the bottom edge touches the top edge of the long, thin rectangle and it is centered on the 3.50 left vertical drawing guide.</a:t>
            </a:r>
          </a:p>
          <a:p>
            <a:pPr marL="228600" indent="-228600">
              <a:buFont typeface="+mj-lt"/>
              <a:buAutoNum type="arabicPeriod"/>
            </a:pPr>
            <a:endParaRPr lang="en-US" sz="1200" b="1" baseline="0" dirty="0" smtClean="0"/>
          </a:p>
          <a:p>
            <a:pPr marL="228600" indent="-228600">
              <a:buFont typeface="+mj-lt"/>
              <a:buAutoNum type="arabicPeriod"/>
            </a:pPr>
            <a:endParaRPr lang="en-US" sz="1200" dirty="0" smtClean="0"/>
          </a:p>
          <a:p>
            <a:pPr marL="228600" indent="-228600">
              <a:buFont typeface="+mj-lt"/>
              <a:buNone/>
            </a:pPr>
            <a:r>
              <a:rPr lang="en-US" sz="1200" dirty="0" smtClean="0"/>
              <a:t>To reproduce the first text box on this slide, do the following:</a:t>
            </a:r>
          </a:p>
          <a:p>
            <a:pPr marL="228600" indent="-228600">
              <a:buFont typeface="+mj-lt"/>
              <a:buAutoNum type="arabicPeriod"/>
            </a:pPr>
            <a:r>
              <a:rPr lang="en-US" sz="1200" dirty="0" smtClean="0"/>
              <a:t>On</a:t>
            </a:r>
            <a:r>
              <a:rPr lang="en-US" sz="1200" baseline="0" dirty="0" smtClean="0"/>
              <a:t> the </a:t>
            </a:r>
            <a:r>
              <a:rPr lang="en-US" sz="1200" b="1" baseline="0" dirty="0" smtClean="0"/>
              <a:t>Insert</a:t>
            </a:r>
            <a:r>
              <a:rPr lang="en-US" sz="1200" baseline="0" dirty="0" smtClean="0"/>
              <a:t> tab, in the </a:t>
            </a:r>
            <a:r>
              <a:rPr lang="en-US" sz="1200" b="1" baseline="0" dirty="0" smtClean="0"/>
              <a:t>Text</a:t>
            </a:r>
            <a:r>
              <a:rPr lang="en-US" sz="1200" baseline="0" dirty="0" smtClean="0"/>
              <a:t> group, click </a:t>
            </a:r>
            <a:r>
              <a:rPr lang="en-US" sz="1200" b="1" baseline="0" dirty="0" smtClean="0"/>
              <a:t>Text</a:t>
            </a:r>
            <a:r>
              <a:rPr lang="en-US" sz="1200" baseline="0" dirty="0" smtClean="0"/>
              <a:t> </a:t>
            </a:r>
            <a:r>
              <a:rPr lang="en-US" sz="1200" b="1" baseline="0" dirty="0" smtClean="0"/>
              <a:t>Box</a:t>
            </a:r>
            <a:r>
              <a:rPr lang="en-US" sz="1200" baseline="0" dirty="0" smtClean="0"/>
              <a:t>. On the slide, drag to draw a text box. </a:t>
            </a:r>
          </a:p>
          <a:p>
            <a:pPr marL="228600" indent="-228600">
              <a:buFont typeface="+mj-lt"/>
              <a:buAutoNum type="arabicPeriod"/>
            </a:pPr>
            <a:r>
              <a:rPr lang="en-US" sz="1200" baseline="0" dirty="0" smtClean="0"/>
              <a:t>Enter </a:t>
            </a:r>
            <a:r>
              <a:rPr lang="en-US" sz="1200" b="1" baseline="0" dirty="0" smtClean="0"/>
              <a:t>TAB ONE</a:t>
            </a:r>
            <a:r>
              <a:rPr lang="en-US" sz="1200" b="0" baseline="0" dirty="0" smtClean="0"/>
              <a:t>,</a:t>
            </a:r>
            <a:r>
              <a:rPr lang="en-US" sz="1200" b="1" baseline="0" dirty="0" smtClean="0"/>
              <a:t> </a:t>
            </a:r>
            <a:r>
              <a:rPr lang="en-US" sz="1200" baseline="0" dirty="0" smtClean="0"/>
              <a:t>and then select the text. On the </a:t>
            </a:r>
            <a:r>
              <a:rPr lang="en-US" sz="1200" b="1" baseline="0" dirty="0" smtClean="0"/>
              <a:t>Home</a:t>
            </a:r>
            <a:r>
              <a:rPr lang="en-US" sz="1200" baseline="0" dirty="0" smtClean="0"/>
              <a:t> tab, in the </a:t>
            </a:r>
            <a:r>
              <a:rPr lang="en-US" sz="1200" b="1" baseline="0" dirty="0" smtClean="0"/>
              <a:t>Font</a:t>
            </a:r>
            <a:r>
              <a:rPr lang="en-US" sz="1200" baseline="0" dirty="0" smtClean="0"/>
              <a:t> group, do the following:</a:t>
            </a:r>
          </a:p>
          <a:p>
            <a:pPr marL="685800" lvl="1" indent="-228600">
              <a:buFont typeface="Arial" pitchFamily="34" charset="0"/>
              <a:buChar char="•"/>
            </a:pPr>
            <a:r>
              <a:rPr lang="en-US" sz="1200" baseline="0" dirty="0" smtClean="0"/>
              <a:t>In the </a:t>
            </a:r>
            <a:r>
              <a:rPr lang="en-US" sz="1200" b="1" baseline="0" dirty="0" smtClean="0"/>
              <a:t>Font</a:t>
            </a:r>
            <a:r>
              <a:rPr lang="en-US" sz="1200" baseline="0" dirty="0" smtClean="0"/>
              <a:t> list, select </a:t>
            </a:r>
            <a:r>
              <a:rPr lang="en-US" sz="1200" b="1" baseline="0" dirty="0" smtClean="0"/>
              <a:t>TW Cen MT Condensed</a:t>
            </a:r>
            <a:r>
              <a:rPr lang="en-US" sz="1200" b="0" baseline="0" dirty="0" smtClean="0"/>
              <a:t>.</a:t>
            </a:r>
            <a:r>
              <a:rPr lang="en-US" sz="1200" baseline="0" dirty="0" smtClean="0"/>
              <a:t> </a:t>
            </a:r>
          </a:p>
          <a:p>
            <a:pPr marL="685800" lvl="1" indent="-228600">
              <a:buFont typeface="Arial" pitchFamily="34" charset="0"/>
              <a:buChar char="•"/>
            </a:pPr>
            <a:r>
              <a:rPr lang="en-US" sz="1200" baseline="0" dirty="0" smtClean="0"/>
              <a:t>In the </a:t>
            </a:r>
            <a:r>
              <a:rPr lang="en-US" sz="1200" b="1" baseline="0" dirty="0" smtClean="0"/>
              <a:t>Font</a:t>
            </a:r>
            <a:r>
              <a:rPr lang="en-US" sz="1200" baseline="0" dirty="0" smtClean="0"/>
              <a:t> </a:t>
            </a:r>
            <a:r>
              <a:rPr lang="en-US" sz="1200" b="1" baseline="0" dirty="0" smtClean="0"/>
              <a:t>Size</a:t>
            </a:r>
            <a:r>
              <a:rPr lang="en-US" sz="1200" baseline="0" dirty="0" smtClean="0"/>
              <a:t> box, enter </a:t>
            </a:r>
            <a:r>
              <a:rPr lang="en-US" sz="1200" b="1" baseline="0" dirty="0" smtClean="0"/>
              <a:t>22 pt</a:t>
            </a:r>
            <a:r>
              <a:rPr lang="en-US" sz="1200" baseline="0" dirty="0" smtClean="0"/>
              <a:t>. </a:t>
            </a:r>
          </a:p>
          <a:p>
            <a:pPr marL="228600" indent="-228600">
              <a:buFont typeface="+mj-lt"/>
              <a:buAutoNum type="arabicPeriod"/>
            </a:pPr>
            <a:r>
              <a:rPr lang="en-US" sz="1200" baseline="0" dirty="0" smtClean="0"/>
              <a:t>On the </a:t>
            </a:r>
            <a:r>
              <a:rPr lang="en-US" sz="1200" b="1" baseline="0" dirty="0" smtClean="0"/>
              <a:t>Home</a:t>
            </a:r>
            <a:r>
              <a:rPr lang="en-US" sz="1200" baseline="0" dirty="0" smtClean="0"/>
              <a:t> tab, in the </a:t>
            </a:r>
            <a:r>
              <a:rPr lang="en-US" sz="1200" b="1" baseline="0" dirty="0" smtClean="0"/>
              <a:t>Paragraph</a:t>
            </a:r>
            <a:r>
              <a:rPr lang="en-US" sz="1200" baseline="0" dirty="0" smtClean="0"/>
              <a:t> group, click </a:t>
            </a:r>
            <a:r>
              <a:rPr lang="en-US" sz="1200" b="1" baseline="0" dirty="0" smtClean="0"/>
              <a:t>Center</a:t>
            </a:r>
            <a:r>
              <a:rPr lang="en-US" sz="1200" baseline="0" dirty="0" smtClean="0"/>
              <a:t> to center the text in the text box.</a:t>
            </a:r>
          </a:p>
          <a:p>
            <a:pPr marL="228600" indent="-228600">
              <a:buFont typeface="+mj-lt"/>
              <a:buAutoNum type="arabicPeriod"/>
            </a:pPr>
            <a:r>
              <a:rPr lang="en-US" sz="1200" baseline="0" dirty="0" smtClean="0"/>
              <a:t>On the slide, drag the text box onto the rounded rectangle until the bottom edge of the text is 0.5” above the 0.00 horizontal drawing guide and it is centered on the </a:t>
            </a:r>
            <a:r>
              <a:rPr lang="en-US" sz="1200" b="0" baseline="0" dirty="0" smtClean="0"/>
              <a:t>3.50 left vertical drawing guide.</a:t>
            </a:r>
            <a:endParaRPr lang="en-US" sz="1200" baseline="0" dirty="0" smtClean="0"/>
          </a:p>
          <a:p>
            <a:pPr marL="228600" indent="-228600">
              <a:buFont typeface="+mj-lt"/>
              <a:buAutoNum type="arabicPeriod"/>
            </a:pPr>
            <a:endParaRPr lang="en-US" sz="1200" baseline="0" dirty="0" smtClean="0"/>
          </a:p>
          <a:p>
            <a:pPr marL="228600" indent="-228600">
              <a:buFont typeface="+mj-lt"/>
              <a:buAutoNum type="arabicPeriod"/>
            </a:pPr>
            <a:endParaRPr lang="en-US" sz="1200" baseline="0" dirty="0" smtClean="0"/>
          </a:p>
          <a:p>
            <a:pPr marL="228600" indent="-228600">
              <a:buFont typeface="+mj-lt"/>
              <a:buNone/>
            </a:pPr>
            <a:r>
              <a:rPr lang="en-US" sz="1200" baseline="0" dirty="0" smtClean="0"/>
              <a:t>To reproduce the other text boxes on this slide, do the following:</a:t>
            </a:r>
          </a:p>
          <a:p>
            <a:pPr marL="228600" indent="-228600">
              <a:buFont typeface="+mj-lt"/>
              <a:buAutoNum type="arabicPeriod"/>
            </a:pPr>
            <a:r>
              <a:rPr lang="en-US" sz="1200" baseline="0" dirty="0" smtClean="0"/>
              <a:t>On the slide, select the first text box. On the </a:t>
            </a:r>
            <a:r>
              <a:rPr lang="en-US" sz="1200" b="1" baseline="0" dirty="0" smtClean="0"/>
              <a:t>Home</a:t>
            </a:r>
            <a:r>
              <a:rPr lang="en-US" sz="1200" baseline="0" dirty="0" smtClean="0"/>
              <a:t> tab, in the </a:t>
            </a:r>
            <a:r>
              <a:rPr lang="en-US" sz="1200" b="1" baseline="0" dirty="0" smtClean="0"/>
              <a:t>Clipboard</a:t>
            </a:r>
            <a:r>
              <a:rPr lang="en-US" sz="1200" baseline="0" dirty="0" smtClean="0"/>
              <a:t> group, click the arrow under </a:t>
            </a:r>
            <a:r>
              <a:rPr lang="en-US" sz="1200" b="1" baseline="0" dirty="0" smtClean="0"/>
              <a:t>Copy</a:t>
            </a:r>
            <a:r>
              <a:rPr lang="en-US" sz="1200" b="0" baseline="0" dirty="0" smtClean="0"/>
              <a:t>,</a:t>
            </a:r>
            <a:r>
              <a:rPr lang="en-US" sz="1200" baseline="0" dirty="0" smtClean="0"/>
              <a:t> and then click </a:t>
            </a:r>
            <a:r>
              <a:rPr lang="en-US" sz="1200" b="1" baseline="0" dirty="0" smtClean="0"/>
              <a:t>Duplicate</a:t>
            </a:r>
            <a:r>
              <a:rPr lang="en-US" sz="1200" baseline="0" dirty="0" smtClean="0"/>
              <a:t>. Repeat this process three more times for a total of five text boxes.</a:t>
            </a:r>
          </a:p>
          <a:p>
            <a:pPr marL="228600" indent="-228600">
              <a:buFont typeface="+mj-lt"/>
              <a:buAutoNum type="arabicPeriod"/>
            </a:pPr>
            <a:r>
              <a:rPr lang="en-US" sz="1200" baseline="0" dirty="0" smtClean="0"/>
              <a:t>Click in one of the duplicate text boxes, delete </a:t>
            </a:r>
            <a:r>
              <a:rPr lang="en-US" sz="1200" b="1" baseline="0" dirty="0" smtClean="0"/>
              <a:t>TAB ONE</a:t>
            </a:r>
            <a:r>
              <a:rPr lang="en-US" sz="1200" baseline="0" dirty="0" smtClean="0"/>
              <a:t>, and then enter </a:t>
            </a:r>
            <a:r>
              <a:rPr lang="en-US" sz="1200" b="1" baseline="0" dirty="0" smtClean="0"/>
              <a:t>TAB TWO</a:t>
            </a:r>
            <a:r>
              <a:rPr lang="en-US" sz="1200" baseline="0" dirty="0" smtClean="0"/>
              <a:t>. </a:t>
            </a:r>
          </a:p>
          <a:p>
            <a:pPr marL="228600" indent="-228600">
              <a:buFont typeface="+mj-lt"/>
              <a:buAutoNum type="arabicPeriod"/>
            </a:pPr>
            <a:r>
              <a:rPr lang="en-US" sz="1200" baseline="0" dirty="0" smtClean="0"/>
              <a:t>Drag the second text box until the bottom edge of the text is 0.5” above the 0.00 horizontal drawing guide and it is centered on the 1.75 left vertical drawing guide.</a:t>
            </a:r>
          </a:p>
          <a:p>
            <a:pPr marL="228600" indent="-228600">
              <a:buFont typeface="+mj-lt"/>
              <a:buAutoNum type="arabicPeriod"/>
            </a:pPr>
            <a:r>
              <a:rPr lang="en-US" sz="1200" baseline="0" dirty="0" smtClean="0"/>
              <a:t>Click in another duplicate text box, delete </a:t>
            </a:r>
            <a:r>
              <a:rPr lang="en-US" sz="1200" b="1" baseline="0" dirty="0" smtClean="0"/>
              <a:t>TAB ONE</a:t>
            </a:r>
            <a:r>
              <a:rPr lang="en-US" sz="1200" baseline="0" dirty="0" smtClean="0"/>
              <a:t>, and then enter </a:t>
            </a:r>
            <a:r>
              <a:rPr lang="en-US" sz="1200" b="1" baseline="0" dirty="0" smtClean="0"/>
              <a:t>TAB THREE</a:t>
            </a:r>
            <a:r>
              <a:rPr lang="en-US" sz="1200" b="0" baseline="0" dirty="0" smtClean="0"/>
              <a:t>.</a:t>
            </a:r>
            <a:endParaRPr lang="en-US" sz="1200" baseline="0" dirty="0" smtClean="0"/>
          </a:p>
          <a:p>
            <a:pPr marL="228600" indent="-228600">
              <a:buFont typeface="+mj-lt"/>
              <a:buAutoNum type="arabicPeriod"/>
            </a:pPr>
            <a:r>
              <a:rPr lang="en-US" sz="1200" baseline="0" dirty="0" smtClean="0"/>
              <a:t>Drag the third text box until the bottom edge of the text is 0.5” above the 0.00 horizontal drawing guide and it is centered on the 0.00 vertical drawing guide. </a:t>
            </a:r>
          </a:p>
          <a:p>
            <a:pPr marL="228600" indent="-228600">
              <a:buFont typeface="+mj-lt"/>
              <a:buAutoNum type="arabicPeriod"/>
            </a:pPr>
            <a:r>
              <a:rPr lang="en-US" sz="1200" baseline="0" dirty="0" smtClean="0"/>
              <a:t>Click in another duplicate text box, delete </a:t>
            </a:r>
            <a:r>
              <a:rPr lang="en-US" sz="1200" b="1" baseline="0" dirty="0" smtClean="0"/>
              <a:t>TAB ONE</a:t>
            </a:r>
            <a:r>
              <a:rPr lang="en-US" sz="1200" baseline="0" dirty="0" smtClean="0"/>
              <a:t>, and then enter </a:t>
            </a:r>
            <a:r>
              <a:rPr lang="en-US" sz="1200" b="1" baseline="0" dirty="0" smtClean="0"/>
              <a:t>TAB FOUR</a:t>
            </a:r>
            <a:r>
              <a:rPr lang="en-US" sz="1200" b="0" baseline="0" dirty="0" smtClean="0"/>
              <a:t>.</a:t>
            </a:r>
            <a:endParaRPr lang="en-US" sz="1200" baseline="0" dirty="0" smtClean="0"/>
          </a:p>
          <a:p>
            <a:pPr marL="228600" indent="-228600">
              <a:buFont typeface="+mj-lt"/>
              <a:buAutoNum type="arabicPeriod"/>
            </a:pPr>
            <a:r>
              <a:rPr lang="en-US" sz="1200" baseline="0" dirty="0" smtClean="0"/>
              <a:t>Drag the fourth text box until the bottom edge of the text is 0.5” above the 0.00 horizontal drawing guide and it is centered on the 1.75 right vertical drawing guide.</a:t>
            </a:r>
          </a:p>
          <a:p>
            <a:pPr marL="228600" indent="-228600">
              <a:buFont typeface="+mj-lt"/>
              <a:buAutoNum type="arabicPeriod"/>
            </a:pPr>
            <a:r>
              <a:rPr lang="en-US" sz="1200" baseline="0" dirty="0" smtClean="0"/>
              <a:t>Click in the last duplicate text box, delete </a:t>
            </a:r>
            <a:r>
              <a:rPr lang="en-US" sz="1200" b="1" baseline="0" dirty="0" smtClean="0"/>
              <a:t>TAB ONE</a:t>
            </a:r>
            <a:r>
              <a:rPr lang="en-US" sz="1200" baseline="0" dirty="0" smtClean="0"/>
              <a:t>, and then enter </a:t>
            </a:r>
            <a:r>
              <a:rPr lang="en-US" sz="1200" b="1" baseline="0" dirty="0" smtClean="0"/>
              <a:t>TAB FIVE</a:t>
            </a:r>
            <a:r>
              <a:rPr lang="en-US" sz="1200" b="0" baseline="0" dirty="0" smtClean="0"/>
              <a:t>.</a:t>
            </a:r>
            <a:endParaRPr lang="en-US" sz="1200" baseline="0" dirty="0" smtClean="0"/>
          </a:p>
          <a:p>
            <a:pPr marL="228600" indent="-228600">
              <a:buFont typeface="+mj-lt"/>
              <a:buAutoNum type="arabicPeriod"/>
            </a:pPr>
            <a:r>
              <a:rPr lang="en-US" sz="1200" baseline="0" dirty="0" smtClean="0"/>
              <a:t>Drag the fifth text box until the bottom edge of the text is 0.5” above the 0.00 horizontal drawing guide and it is centered on the 3.50 right vertical drawing guide.</a:t>
            </a:r>
          </a:p>
          <a:p>
            <a:pPr marL="228600" indent="-228600">
              <a:buFont typeface="+mj-lt"/>
              <a:buAutoNum type="arabicPeriod"/>
            </a:pPr>
            <a:r>
              <a:rPr lang="en-US" sz="1200" baseline="0" dirty="0" smtClean="0"/>
              <a:t>Select the text in the first text box. On the </a:t>
            </a:r>
            <a:r>
              <a:rPr lang="en-US" sz="1200" b="1" baseline="0" dirty="0" smtClean="0"/>
              <a:t>Home</a:t>
            </a:r>
            <a:r>
              <a:rPr lang="en-US" sz="1200" baseline="0" dirty="0" smtClean="0"/>
              <a:t> tab, in the </a:t>
            </a:r>
            <a:r>
              <a:rPr lang="en-US" sz="1200" b="1" baseline="0" dirty="0" smtClean="0"/>
              <a:t>Font</a:t>
            </a:r>
            <a:r>
              <a:rPr lang="en-US" sz="1200" baseline="0" dirty="0" smtClean="0"/>
              <a:t> group, click the arrow next to </a:t>
            </a:r>
            <a:r>
              <a:rPr lang="en-US" sz="1200" b="1" baseline="0" dirty="0" smtClean="0"/>
              <a:t>Font Color</a:t>
            </a:r>
            <a:r>
              <a:rPr lang="en-US" sz="1200" baseline="0" dirty="0" smtClean="0"/>
              <a:t>, and then under </a:t>
            </a:r>
            <a:r>
              <a:rPr lang="en-US" sz="1200" b="1" baseline="0" dirty="0" smtClean="0"/>
              <a:t>Theme</a:t>
            </a:r>
            <a:r>
              <a:rPr lang="en-US" sz="1200" baseline="0" dirty="0" smtClean="0"/>
              <a:t> </a:t>
            </a:r>
            <a:r>
              <a:rPr lang="en-US" sz="1200" b="1" baseline="0" dirty="0" smtClean="0"/>
              <a:t>Colors</a:t>
            </a:r>
            <a:r>
              <a:rPr lang="en-US" sz="1200" baseline="0" dirty="0" smtClean="0"/>
              <a:t> click </a:t>
            </a:r>
            <a:r>
              <a:rPr lang="en-US" sz="1200" b="1" baseline="0" dirty="0" smtClean="0"/>
              <a:t>White, Background 1 </a:t>
            </a:r>
            <a:r>
              <a:rPr lang="en-US" sz="1200" b="0" baseline="0" dirty="0" smtClean="0"/>
              <a:t>(first row, first option from the left). Repeat this process for each of the other text boxes. </a:t>
            </a:r>
            <a:endParaRPr lang="en-US" sz="1200" baseline="0" dirty="0" smtClean="0"/>
          </a:p>
          <a:p>
            <a:endParaRPr lang="en-US" sz="1200" baseline="0" dirty="0" smtClean="0"/>
          </a:p>
          <a:p>
            <a:endParaRPr lang="en-US" sz="1200" baseline="0" dirty="0" smtClean="0"/>
          </a:p>
          <a:p>
            <a:r>
              <a:rPr lang="en-US" sz="1200" baseline="0" dirty="0" smtClean="0"/>
              <a:t>To reproduce the animation effects on this slide, do the following:</a:t>
            </a:r>
          </a:p>
          <a:p>
            <a:pPr marL="228600" indent="-228600">
              <a:buFont typeface="+mj-lt"/>
              <a:buAutoNum type="arabicPeriod"/>
            </a:pPr>
            <a:r>
              <a:rPr lang="en-US" sz="1200" baseline="0" dirty="0" smtClean="0"/>
              <a:t>On the </a:t>
            </a:r>
            <a:r>
              <a:rPr lang="en-US" sz="1200" b="1" baseline="0" dirty="0" smtClean="0"/>
              <a:t>Animations</a:t>
            </a:r>
            <a:r>
              <a:rPr lang="en-US" sz="1200" baseline="0" dirty="0" smtClean="0"/>
              <a:t> tab, in the </a:t>
            </a:r>
            <a:r>
              <a:rPr lang="en-US" sz="1200" b="1" baseline="0" dirty="0" smtClean="0"/>
              <a:t>Advanced Animations</a:t>
            </a:r>
            <a:r>
              <a:rPr lang="en-US" sz="1200" baseline="0" dirty="0" smtClean="0"/>
              <a:t> group, click </a:t>
            </a:r>
            <a:r>
              <a:rPr lang="en-US" sz="1200" b="1" baseline="0" dirty="0" smtClean="0"/>
              <a:t>Animation Pane</a:t>
            </a:r>
            <a:r>
              <a:rPr lang="en-US" sz="1200" baseline="0" dirty="0" smtClean="0"/>
              <a:t>. </a:t>
            </a:r>
          </a:p>
          <a:p>
            <a:pPr marL="228600" indent="-228600">
              <a:buFont typeface="+mj-lt"/>
              <a:buAutoNum type="arabicPeriod"/>
            </a:pPr>
            <a:r>
              <a:rPr lang="en-US" sz="1200" baseline="0" dirty="0" smtClean="0"/>
              <a:t>On the </a:t>
            </a:r>
            <a:r>
              <a:rPr lang="en-US" sz="1200" b="1" baseline="0" dirty="0" smtClean="0"/>
              <a:t>Home</a:t>
            </a:r>
            <a:r>
              <a:rPr lang="en-US" sz="1200" baseline="0" dirty="0" smtClean="0"/>
              <a:t> tab, in the </a:t>
            </a:r>
            <a:r>
              <a:rPr lang="en-US" sz="1200" b="1" baseline="0" dirty="0" smtClean="0"/>
              <a:t>Editing</a:t>
            </a:r>
            <a:r>
              <a:rPr lang="en-US" sz="1200" baseline="0" dirty="0" smtClean="0"/>
              <a:t> group, click </a:t>
            </a:r>
            <a:r>
              <a:rPr lang="en-US" sz="1200" b="1" baseline="0" dirty="0" smtClean="0"/>
              <a:t>Select</a:t>
            </a:r>
            <a:r>
              <a:rPr lang="en-US" sz="1200" baseline="0" dirty="0" smtClean="0"/>
              <a:t>, and then click </a:t>
            </a:r>
            <a:r>
              <a:rPr lang="en-US" sz="1200" b="1" baseline="0" dirty="0" smtClean="0"/>
              <a:t>Selection Pane</a:t>
            </a:r>
            <a:r>
              <a:rPr lang="en-US" sz="1200" baseline="0" dirty="0" smtClean="0"/>
              <a:t>.</a:t>
            </a:r>
          </a:p>
          <a:p>
            <a:pPr marL="228600" indent="-228600">
              <a:buFont typeface="+mj-lt"/>
              <a:buAutoNum type="arabicPeriod"/>
            </a:pPr>
            <a:r>
              <a:rPr lang="en-US" sz="1200" i="0" baseline="0" dirty="0" smtClean="0"/>
              <a:t>In the </a:t>
            </a:r>
            <a:r>
              <a:rPr lang="en-US" sz="1200" b="1" i="0" baseline="0" dirty="0" smtClean="0"/>
              <a:t>Selection and Visibility </a:t>
            </a:r>
            <a:r>
              <a:rPr lang="en-US" sz="1200" b="0" i="0" baseline="0" dirty="0" smtClean="0"/>
              <a:t>task </a:t>
            </a:r>
            <a:r>
              <a:rPr lang="en-US" sz="1200" i="0" baseline="0" dirty="0" smtClean="0"/>
              <a:t>pane, s</a:t>
            </a:r>
            <a:r>
              <a:rPr lang="en-US" sz="1200" baseline="0" dirty="0" smtClean="0"/>
              <a:t>elect the rounded rectangle (“Round Same Side Corner Rectangle” object). In the </a:t>
            </a:r>
            <a:r>
              <a:rPr lang="en-US" sz="1200" b="1" baseline="0" dirty="0" smtClean="0"/>
              <a:t>Animation</a:t>
            </a:r>
            <a:r>
              <a:rPr lang="en-US" sz="1200" b="0" baseline="0" dirty="0" smtClean="0"/>
              <a:t> group</a:t>
            </a:r>
            <a:r>
              <a:rPr lang="en-US" sz="1200" baseline="0" dirty="0" smtClean="0"/>
              <a:t>, click the </a:t>
            </a:r>
            <a:r>
              <a:rPr lang="en-US" sz="1200" b="1" baseline="0" dirty="0" smtClean="0"/>
              <a:t>More</a:t>
            </a:r>
            <a:r>
              <a:rPr lang="en-US" sz="1200" baseline="0" dirty="0" smtClean="0"/>
              <a:t> arrow to expand the effects gallery, then under </a:t>
            </a:r>
            <a:r>
              <a:rPr lang="en-US" sz="1200" b="1" baseline="0" dirty="0" smtClean="0"/>
              <a:t>Motion</a:t>
            </a:r>
            <a:r>
              <a:rPr lang="en-US" sz="1200" baseline="0" dirty="0" smtClean="0"/>
              <a:t> </a:t>
            </a:r>
            <a:r>
              <a:rPr lang="en-US" sz="1200" b="1" baseline="0" dirty="0" smtClean="0"/>
              <a:t>Paths</a:t>
            </a:r>
            <a:r>
              <a:rPr lang="en-US" sz="1200" b="0" baseline="0" dirty="0" smtClean="0"/>
              <a:t>,</a:t>
            </a:r>
            <a:r>
              <a:rPr lang="en-US" sz="1200" baseline="0" dirty="0" smtClean="0"/>
              <a:t> click </a:t>
            </a:r>
            <a:r>
              <a:rPr lang="en-US" sz="1200" b="1" baseline="0" dirty="0" smtClean="0"/>
              <a:t>Lines</a:t>
            </a:r>
            <a:r>
              <a:rPr lang="en-US" sz="1200" baseline="0" dirty="0" smtClean="0"/>
              <a:t>. </a:t>
            </a:r>
          </a:p>
          <a:p>
            <a:pPr marL="228600" indent="-228600">
              <a:buFont typeface="+mj-lt"/>
              <a:buAutoNum type="arabicPeriod"/>
            </a:pPr>
            <a:r>
              <a:rPr lang="en-US" sz="1200" baseline="0" dirty="0" smtClean="0"/>
              <a:t>In the </a:t>
            </a:r>
            <a:r>
              <a:rPr lang="en-US" sz="1200" b="1" baseline="0" dirty="0" smtClean="0"/>
              <a:t>Animation</a:t>
            </a:r>
            <a:r>
              <a:rPr lang="en-US" sz="1200" baseline="0" dirty="0" smtClean="0"/>
              <a:t> group, click </a:t>
            </a:r>
            <a:r>
              <a:rPr lang="en-US" sz="1200" b="1" baseline="0" dirty="0" smtClean="0"/>
              <a:t>Effect Options </a:t>
            </a:r>
            <a:r>
              <a:rPr lang="en-US" sz="1200" baseline="0" dirty="0" smtClean="0"/>
              <a:t>and under </a:t>
            </a:r>
            <a:r>
              <a:rPr lang="en-US" sz="1200" b="1" baseline="0" dirty="0" smtClean="0"/>
              <a:t>Direction</a:t>
            </a:r>
            <a:r>
              <a:rPr lang="en-US" sz="1200" baseline="0" dirty="0" smtClean="0"/>
              <a:t>, click </a:t>
            </a:r>
            <a:r>
              <a:rPr lang="en-US" sz="1200" b="1" baseline="0" dirty="0" smtClean="0"/>
              <a:t>Right</a:t>
            </a:r>
            <a:r>
              <a:rPr lang="en-US" sz="1200" baseline="0" dirty="0" smtClean="0"/>
              <a:t>.</a:t>
            </a:r>
          </a:p>
          <a:p>
            <a:pPr marL="228600" indent="-228600">
              <a:buFont typeface="+mj-lt"/>
              <a:buAutoNum type="arabicPeriod"/>
            </a:pPr>
            <a:r>
              <a:rPr lang="en-US" sz="1200" baseline="0" dirty="0" smtClean="0"/>
              <a:t>On the slide, point to the endpoint (red arrow) of the selected motion path until the cursor becomes a two-headed arrow. Press and hold SHIFT, and then drag the endpoint to the 1.75 left vertical drawing guide. </a:t>
            </a:r>
          </a:p>
          <a:p>
            <a:pPr marL="228600" indent="-228600">
              <a:buFont typeface="+mj-lt"/>
              <a:buAutoNum type="arabicPeriod"/>
            </a:pPr>
            <a:r>
              <a:rPr lang="en-US" sz="1200" i="0" baseline="0" dirty="0" smtClean="0"/>
              <a:t>In the </a:t>
            </a:r>
            <a:r>
              <a:rPr lang="en-US" sz="1200" b="1" i="0" baseline="0" dirty="0" smtClean="0"/>
              <a:t>Selection and Visibility </a:t>
            </a:r>
            <a:r>
              <a:rPr lang="en-US" sz="1200" b="0" i="0" baseline="0" dirty="0" smtClean="0"/>
              <a:t>task</a:t>
            </a:r>
            <a:r>
              <a:rPr lang="en-US" sz="1200" b="1" i="0" baseline="0" dirty="0" smtClean="0"/>
              <a:t> </a:t>
            </a:r>
            <a:r>
              <a:rPr lang="en-US" sz="1200" i="0" baseline="0" dirty="0" smtClean="0"/>
              <a:t>pane, s</a:t>
            </a:r>
            <a:r>
              <a:rPr lang="en-US" sz="1200" baseline="0" dirty="0" smtClean="0"/>
              <a:t>elect the rounded rectangle again. In the </a:t>
            </a:r>
            <a:r>
              <a:rPr lang="en-US" sz="1200" b="1" baseline="0" dirty="0" smtClean="0"/>
              <a:t>Advanced Animation</a:t>
            </a:r>
            <a:r>
              <a:rPr lang="en-US" sz="1200" baseline="0" dirty="0" smtClean="0"/>
              <a:t> group, click </a:t>
            </a:r>
            <a:r>
              <a:rPr lang="en-US" sz="1200" b="1" baseline="0" dirty="0" smtClean="0"/>
              <a:t>Add Animation</a:t>
            </a:r>
            <a:r>
              <a:rPr lang="en-US" sz="1200" baseline="0" dirty="0" smtClean="0"/>
              <a:t>, and under </a:t>
            </a:r>
            <a:r>
              <a:rPr lang="en-US" sz="1200" b="1" baseline="0" dirty="0" smtClean="0"/>
              <a:t>Motion</a:t>
            </a:r>
            <a:r>
              <a:rPr lang="en-US" sz="1200" baseline="0" dirty="0" smtClean="0"/>
              <a:t> </a:t>
            </a:r>
            <a:r>
              <a:rPr lang="en-US" sz="1200" b="1" baseline="0" dirty="0" smtClean="0"/>
              <a:t>Paths</a:t>
            </a:r>
            <a:r>
              <a:rPr lang="en-US" sz="1200" b="0" baseline="0" dirty="0" smtClean="0"/>
              <a:t>,</a:t>
            </a:r>
            <a:r>
              <a:rPr lang="en-US" sz="1200" baseline="0" dirty="0" smtClean="0"/>
              <a:t> click </a:t>
            </a:r>
            <a:r>
              <a:rPr lang="en-US" sz="1200" b="1" baseline="0" dirty="0" smtClean="0"/>
              <a:t>Lines</a:t>
            </a:r>
            <a:r>
              <a:rPr lang="en-US" sz="120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In the </a:t>
            </a:r>
            <a:r>
              <a:rPr lang="en-US" sz="1200" b="1" baseline="0" dirty="0" smtClean="0"/>
              <a:t>Animation</a:t>
            </a:r>
            <a:r>
              <a:rPr lang="en-US" sz="1200" baseline="0" dirty="0" smtClean="0"/>
              <a:t> group, click </a:t>
            </a:r>
            <a:r>
              <a:rPr lang="en-US" sz="1200" b="1" baseline="0" dirty="0" smtClean="0"/>
              <a:t>Effect Options </a:t>
            </a:r>
            <a:r>
              <a:rPr lang="en-US" sz="1200" baseline="0" dirty="0" smtClean="0"/>
              <a:t>and under </a:t>
            </a:r>
            <a:r>
              <a:rPr lang="en-US" sz="1200" b="1" baseline="0" dirty="0" smtClean="0"/>
              <a:t>Direction</a:t>
            </a:r>
            <a:r>
              <a:rPr lang="en-US" sz="1200" baseline="0" dirty="0" smtClean="0"/>
              <a:t>, click </a:t>
            </a:r>
            <a:r>
              <a:rPr lang="en-US" sz="1200" b="1" baseline="0" dirty="0" smtClean="0"/>
              <a:t>Right</a:t>
            </a:r>
            <a:r>
              <a:rPr lang="en-US" sz="1200" baseline="0" dirty="0" smtClean="0"/>
              <a:t>.</a:t>
            </a:r>
          </a:p>
          <a:p>
            <a:pPr marL="228600" indent="-228600">
              <a:buFont typeface="+mj-lt"/>
              <a:buAutoNum type="arabicPeriod"/>
            </a:pPr>
            <a:r>
              <a:rPr lang="en-US" sz="1200" baseline="0" dirty="0" smtClean="0"/>
              <a:t>In the </a:t>
            </a:r>
            <a:r>
              <a:rPr lang="en-US" sz="1200" b="1" baseline="0" dirty="0" smtClean="0"/>
              <a:t>Animation Pane</a:t>
            </a:r>
            <a:r>
              <a:rPr lang="en-US" sz="1200" baseline="0" dirty="0" smtClean="0"/>
              <a:t>, select the second animation effect (right motion path for the rounded rectangle).</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On the slide, point to the endpoint (red arrow) of the selected motion path until the cursor becomes a two-headed arrow. Press and hold SHIFT, and then drag the endpoint to the 0.00 vertical drawing guide.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On the slide, point to the starting point (green arrow) of the selected motion path until the cursor becomes a two-headed arrow. Press and hold SHIFT, and then drag the starting point to the 1.75 left vertical drawing guide.  </a:t>
            </a:r>
          </a:p>
          <a:p>
            <a:pPr marL="228600" indent="-228600">
              <a:buFont typeface="+mj-lt"/>
              <a:buAutoNum type="arabicPeriod"/>
            </a:pPr>
            <a:r>
              <a:rPr lang="en-US" sz="1200" i="0" baseline="0" dirty="0" smtClean="0"/>
              <a:t>In the </a:t>
            </a:r>
            <a:r>
              <a:rPr lang="en-US" sz="1200" b="1" i="0" baseline="0" dirty="0" smtClean="0"/>
              <a:t>Selection and Visibility </a:t>
            </a:r>
            <a:r>
              <a:rPr lang="en-US" sz="1200" b="0" i="0" baseline="0" dirty="0" smtClean="0"/>
              <a:t>task</a:t>
            </a:r>
            <a:r>
              <a:rPr lang="en-US" sz="1200" b="1" i="0" baseline="0" dirty="0" smtClean="0"/>
              <a:t> </a:t>
            </a:r>
            <a:r>
              <a:rPr lang="en-US" sz="1200" i="0" baseline="0" dirty="0" smtClean="0"/>
              <a:t>pane, s</a:t>
            </a:r>
            <a:r>
              <a:rPr lang="en-US" sz="1200" baseline="0" dirty="0" smtClean="0"/>
              <a:t>elect the rounded rectangle again. In the </a:t>
            </a:r>
            <a:r>
              <a:rPr lang="en-US" sz="1200" b="1" baseline="0" dirty="0" smtClean="0"/>
              <a:t>Advanced Animation</a:t>
            </a:r>
            <a:r>
              <a:rPr lang="en-US" sz="1200" baseline="0" dirty="0" smtClean="0"/>
              <a:t> group, click </a:t>
            </a:r>
            <a:r>
              <a:rPr lang="en-US" sz="1200" b="1" baseline="0" dirty="0" smtClean="0"/>
              <a:t>Add Animation</a:t>
            </a:r>
            <a:r>
              <a:rPr lang="en-US" sz="1200" baseline="0" dirty="0" smtClean="0"/>
              <a:t>, and under </a:t>
            </a:r>
            <a:r>
              <a:rPr lang="en-US" sz="1200" b="1" baseline="0" dirty="0" smtClean="0"/>
              <a:t>Motion</a:t>
            </a:r>
            <a:r>
              <a:rPr lang="en-US" sz="1200" baseline="0" dirty="0" smtClean="0"/>
              <a:t> </a:t>
            </a:r>
            <a:r>
              <a:rPr lang="en-US" sz="1200" b="1" baseline="0" dirty="0" smtClean="0"/>
              <a:t>Paths</a:t>
            </a:r>
            <a:r>
              <a:rPr lang="en-US" sz="1200" b="0" baseline="0" dirty="0" smtClean="0"/>
              <a:t>,</a:t>
            </a:r>
            <a:r>
              <a:rPr lang="en-US" sz="1200" baseline="0" dirty="0" smtClean="0"/>
              <a:t> click </a:t>
            </a:r>
            <a:r>
              <a:rPr lang="en-US" sz="1200" b="1" baseline="0" dirty="0" smtClean="0"/>
              <a:t>Lines</a:t>
            </a:r>
            <a:r>
              <a:rPr lang="en-US" sz="120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In the </a:t>
            </a:r>
            <a:r>
              <a:rPr lang="en-US" sz="1200" b="1" baseline="0" dirty="0" smtClean="0"/>
              <a:t>Animation</a:t>
            </a:r>
            <a:r>
              <a:rPr lang="en-US" sz="1200" baseline="0" dirty="0" smtClean="0"/>
              <a:t> group, click </a:t>
            </a:r>
            <a:r>
              <a:rPr lang="en-US" sz="1200" b="1" baseline="0" dirty="0" smtClean="0"/>
              <a:t>Effect Options </a:t>
            </a:r>
            <a:r>
              <a:rPr lang="en-US" sz="1200" baseline="0" dirty="0" smtClean="0"/>
              <a:t>and under </a:t>
            </a:r>
            <a:r>
              <a:rPr lang="en-US" sz="1200" b="1" baseline="0" dirty="0" smtClean="0"/>
              <a:t>Direction</a:t>
            </a:r>
            <a:r>
              <a:rPr lang="en-US" sz="1200" baseline="0" dirty="0" smtClean="0"/>
              <a:t>, click </a:t>
            </a:r>
            <a:r>
              <a:rPr lang="en-US" sz="1200" b="1" baseline="0" dirty="0" smtClean="0"/>
              <a:t>Right</a:t>
            </a:r>
            <a:r>
              <a:rPr lang="en-US" sz="1200" baseline="0" dirty="0" smtClean="0"/>
              <a:t>.</a:t>
            </a:r>
          </a:p>
          <a:p>
            <a:pPr marL="228600" indent="-228600">
              <a:buFont typeface="+mj-lt"/>
              <a:buAutoNum type="arabicPeriod"/>
            </a:pPr>
            <a:r>
              <a:rPr lang="en-US" sz="1200" baseline="0" dirty="0" smtClean="0"/>
              <a:t>In the </a:t>
            </a:r>
            <a:r>
              <a:rPr lang="en-US" sz="1200" b="1" baseline="0" dirty="0" smtClean="0"/>
              <a:t>Custom</a:t>
            </a:r>
            <a:r>
              <a:rPr lang="en-US" sz="1200" baseline="0" dirty="0" smtClean="0"/>
              <a:t> </a:t>
            </a:r>
            <a:r>
              <a:rPr lang="en-US" sz="1200" b="1" baseline="0" dirty="0" smtClean="0"/>
              <a:t>Animation</a:t>
            </a:r>
            <a:r>
              <a:rPr lang="en-US" sz="1200" baseline="0" dirty="0" smtClean="0"/>
              <a:t> task pane, select the third animation effect (right motion path for the rounded rectangle).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On the slide, point to the endpoint (red arrow) of the selected motion path until the cursor becomes a two-headed arrow. Press and hold SHIFT, and then drag the endpoint to the 1.75 right vertical drawing guide.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On the slide, point to the starting point (green arrow) of the selected motion path until the cursor becomes a two-headed arrow. Press and hold SHIFT, and then drag the starting point to the 0.00 vertical drawing guide. </a:t>
            </a:r>
          </a:p>
          <a:p>
            <a:pPr marL="228600" indent="-228600">
              <a:buFont typeface="+mj-lt"/>
              <a:buAutoNum type="arabicPeriod"/>
            </a:pPr>
            <a:r>
              <a:rPr lang="en-US" sz="1200" i="0" baseline="0" dirty="0" smtClean="0"/>
              <a:t>In the </a:t>
            </a:r>
            <a:r>
              <a:rPr lang="en-US" sz="1200" b="1" i="0" baseline="0" dirty="0" smtClean="0"/>
              <a:t>Selection and Visibility </a:t>
            </a:r>
            <a:r>
              <a:rPr lang="en-US" sz="1200" b="0" i="0" baseline="0" dirty="0" smtClean="0"/>
              <a:t>task</a:t>
            </a:r>
            <a:r>
              <a:rPr lang="en-US" sz="1200" b="1" i="0" baseline="0" dirty="0" smtClean="0"/>
              <a:t> </a:t>
            </a:r>
            <a:r>
              <a:rPr lang="en-US" sz="1200" i="0" baseline="0" dirty="0" smtClean="0"/>
              <a:t>pane, s</a:t>
            </a:r>
            <a:r>
              <a:rPr lang="en-US" sz="1200" baseline="0" dirty="0" smtClean="0"/>
              <a:t>elect the rounded rectangle again. In the </a:t>
            </a:r>
            <a:r>
              <a:rPr lang="en-US" sz="1200" b="1" baseline="0" dirty="0" smtClean="0"/>
              <a:t>Advanced Animation</a:t>
            </a:r>
            <a:r>
              <a:rPr lang="en-US" sz="1200" baseline="0" dirty="0" smtClean="0"/>
              <a:t> group, click </a:t>
            </a:r>
            <a:r>
              <a:rPr lang="en-US" sz="1200" b="1" baseline="0" dirty="0" smtClean="0"/>
              <a:t>Add Animation</a:t>
            </a:r>
            <a:r>
              <a:rPr lang="en-US" sz="1200" baseline="0" dirty="0" smtClean="0"/>
              <a:t>, and under </a:t>
            </a:r>
            <a:r>
              <a:rPr lang="en-US" sz="1200" b="1" baseline="0" dirty="0" smtClean="0"/>
              <a:t>Motion</a:t>
            </a:r>
            <a:r>
              <a:rPr lang="en-US" sz="1200" baseline="0" dirty="0" smtClean="0"/>
              <a:t> </a:t>
            </a:r>
            <a:r>
              <a:rPr lang="en-US" sz="1200" b="1" baseline="0" dirty="0" smtClean="0"/>
              <a:t>Paths</a:t>
            </a:r>
            <a:r>
              <a:rPr lang="en-US" sz="1200" b="0" baseline="0" dirty="0" smtClean="0"/>
              <a:t>,</a:t>
            </a:r>
            <a:r>
              <a:rPr lang="en-US" sz="1200" baseline="0" dirty="0" smtClean="0"/>
              <a:t> click </a:t>
            </a:r>
            <a:r>
              <a:rPr lang="en-US" sz="1200" b="1" baseline="0" dirty="0" smtClean="0"/>
              <a:t>Lines</a:t>
            </a:r>
            <a:r>
              <a:rPr lang="en-US" sz="120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In the </a:t>
            </a:r>
            <a:r>
              <a:rPr lang="en-US" sz="1200" b="1" baseline="0" dirty="0" smtClean="0"/>
              <a:t>Animation</a:t>
            </a:r>
            <a:r>
              <a:rPr lang="en-US" sz="1200" baseline="0" dirty="0" smtClean="0"/>
              <a:t> group, click </a:t>
            </a:r>
            <a:r>
              <a:rPr lang="en-US" sz="1200" b="1" baseline="0" dirty="0" smtClean="0"/>
              <a:t>Effect Options </a:t>
            </a:r>
            <a:r>
              <a:rPr lang="en-US" sz="1200" baseline="0" dirty="0" smtClean="0"/>
              <a:t>and under </a:t>
            </a:r>
            <a:r>
              <a:rPr lang="en-US" sz="1200" b="1" baseline="0" dirty="0" smtClean="0"/>
              <a:t>Direction</a:t>
            </a:r>
            <a:r>
              <a:rPr lang="en-US" sz="1200" baseline="0" dirty="0" smtClean="0"/>
              <a:t>, click </a:t>
            </a:r>
            <a:r>
              <a:rPr lang="en-US" sz="1200" b="1" baseline="0" dirty="0" smtClean="0"/>
              <a:t>Right</a:t>
            </a:r>
            <a:r>
              <a:rPr lang="en-US" sz="1200" baseline="0" dirty="0" smtClean="0"/>
              <a:t>.</a:t>
            </a:r>
          </a:p>
          <a:p>
            <a:pPr marL="228600" indent="-228600">
              <a:buFont typeface="+mj-lt"/>
              <a:buAutoNum type="arabicPeriod"/>
            </a:pPr>
            <a:r>
              <a:rPr lang="en-US" sz="1200" baseline="0" dirty="0" smtClean="0"/>
              <a:t>In the </a:t>
            </a:r>
            <a:r>
              <a:rPr lang="en-US" sz="1200" b="1" baseline="0" dirty="0" smtClean="0"/>
              <a:t>Custom</a:t>
            </a:r>
            <a:r>
              <a:rPr lang="en-US" sz="1200" baseline="0" dirty="0" smtClean="0"/>
              <a:t> </a:t>
            </a:r>
            <a:r>
              <a:rPr lang="en-US" sz="1200" b="1" baseline="0" dirty="0" smtClean="0"/>
              <a:t>Animation</a:t>
            </a:r>
            <a:r>
              <a:rPr lang="en-US" sz="1200" baseline="0" dirty="0" smtClean="0"/>
              <a:t> task pane, select the fourth animation effect (right motion path for the rounded rectangle).</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On the slide, point to the endpoint (red arrow) of the selected motion path until the cursor becomes a two-headed arrow. Press and hold SHIFT, and then drag the endpoint to the 3.50 right vertical drawing guide.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On the slide, point to the starting point (green arrow) of the selected motion path until the cursor becomes a two-headed arrow. Press and hold SHIFT, and then drag the starting point to the 1.75 right vertical drawing guide.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t>In the </a:t>
            </a:r>
            <a:r>
              <a:rPr lang="en-US" sz="1200" b="1" i="0" baseline="0" dirty="0" smtClean="0"/>
              <a:t>Animation Pane</a:t>
            </a:r>
            <a:r>
              <a:rPr lang="en-US" sz="1200" i="0" baseline="0" dirty="0" smtClean="0"/>
              <a:t>, press and hold down CTRL and select all four animation effects. On the </a:t>
            </a:r>
            <a:r>
              <a:rPr lang="en-US" sz="1200" b="1" i="0" baseline="0" dirty="0" smtClean="0"/>
              <a:t>Animations</a:t>
            </a:r>
            <a:r>
              <a:rPr lang="en-US" sz="1200" i="0" baseline="0" dirty="0" smtClean="0"/>
              <a:t> tab, in the </a:t>
            </a:r>
            <a:r>
              <a:rPr lang="en-US" sz="1200" b="1" i="0" baseline="0" dirty="0" smtClean="0"/>
              <a:t>Timing</a:t>
            </a:r>
            <a:r>
              <a:rPr lang="en-US" sz="1200" i="0" baseline="0" dirty="0" smtClean="0"/>
              <a:t> group,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smtClean="0"/>
              <a:t>In the </a:t>
            </a:r>
            <a:r>
              <a:rPr lang="en-US" sz="1200" b="1" i="0" baseline="0" dirty="0" smtClean="0"/>
              <a:t>Start</a:t>
            </a:r>
            <a:r>
              <a:rPr lang="en-US" sz="1200" i="0" baseline="0" dirty="0" smtClean="0"/>
              <a:t> list, select </a:t>
            </a:r>
            <a:r>
              <a:rPr lang="en-US" sz="1200" b="1" i="0" baseline="0" dirty="0" smtClean="0"/>
              <a:t>On Click</a:t>
            </a:r>
            <a:r>
              <a:rPr lang="en-US" sz="1200" i="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smtClean="0"/>
              <a:t>In the </a:t>
            </a:r>
            <a:r>
              <a:rPr lang="en-US" sz="1200" b="1" i="0" baseline="0" dirty="0" smtClean="0"/>
              <a:t>Duration</a:t>
            </a:r>
            <a:r>
              <a:rPr lang="en-US" sz="1200" i="0" baseline="0" dirty="0" smtClean="0"/>
              <a:t> list, enter </a:t>
            </a:r>
            <a:r>
              <a:rPr lang="en-US" sz="1200" b="1" i="0" baseline="0" dirty="0" smtClean="0"/>
              <a:t>01.00</a:t>
            </a:r>
            <a:r>
              <a:rPr lang="en-US" sz="1200" i="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t>On the </a:t>
            </a:r>
            <a:r>
              <a:rPr lang="en-US" sz="1200" b="1" i="0" baseline="0" dirty="0" smtClean="0"/>
              <a:t>View</a:t>
            </a:r>
            <a:r>
              <a:rPr lang="en-US" sz="1200" i="0" baseline="0" dirty="0" smtClean="0"/>
              <a:t> tab, in the </a:t>
            </a:r>
            <a:r>
              <a:rPr lang="en-US" sz="1200" b="1" i="0" baseline="0" dirty="0" smtClean="0"/>
              <a:t>Show</a:t>
            </a:r>
            <a:r>
              <a:rPr lang="en-US" sz="1200" i="0" baseline="0" dirty="0" smtClean="0"/>
              <a:t> group, clear </a:t>
            </a:r>
            <a:r>
              <a:rPr lang="en-US" sz="1200" b="1" i="0" baseline="0" dirty="0" smtClean="0"/>
              <a:t>Ruler</a:t>
            </a:r>
            <a:r>
              <a:rPr lang="en-US" sz="1200" b="0" i="0" baseline="0" dirty="0" smtClean="0"/>
              <a:t> and clear </a:t>
            </a:r>
            <a:r>
              <a:rPr lang="en-US" sz="1200" b="1" i="0" baseline="0" dirty="0" smtClean="0"/>
              <a:t>Guides</a:t>
            </a:r>
            <a:r>
              <a:rPr lang="en-US" sz="1200" b="0" i="0" baseline="0" dirty="0" smtClean="0"/>
              <a:t>.</a:t>
            </a:r>
            <a:endParaRPr lang="en-US" sz="1200" i="0" baseline="0" dirty="0" smtClean="0"/>
          </a:p>
          <a:p>
            <a:endParaRPr lang="en-US" sz="1200" baseline="0" dirty="0" smtClean="0"/>
          </a:p>
          <a:p>
            <a:endParaRPr lang="en-US" sz="1200" baseline="0" dirty="0" smtClean="0"/>
          </a:p>
          <a:p>
            <a:r>
              <a:rPr lang="en-US" sz="1200" b="0" baseline="0" dirty="0" smtClean="0">
                <a:latin typeface="+mn-lt"/>
              </a:rPr>
              <a:t>To reproduce the background effects on this slide, do the following:</a:t>
            </a:r>
          </a:p>
          <a:p>
            <a:pPr marL="228600" lvl="0" indent="-228600">
              <a:buFont typeface="+mj-lt"/>
              <a:buAutoNum type="arabicPeriod"/>
            </a:pPr>
            <a:r>
              <a:rPr lang="en-US" sz="1200" kern="1200" dirty="0" smtClean="0">
                <a:solidFill>
                  <a:schemeClr val="tx1"/>
                </a:solidFill>
                <a:latin typeface="+mn-lt"/>
                <a:ea typeface="+mn-ea"/>
                <a:cs typeface="+mn-cs"/>
              </a:rPr>
              <a:t>Right-click the slide background area, and then click </a:t>
            </a:r>
            <a:r>
              <a:rPr lang="en-US" sz="1200" b="1" kern="1200" dirty="0" smtClean="0">
                <a:solidFill>
                  <a:schemeClr val="tx1"/>
                </a:solidFill>
                <a:latin typeface="+mn-lt"/>
                <a:ea typeface="+mn-ea"/>
                <a:cs typeface="+mn-cs"/>
              </a:rPr>
              <a:t>Format Background</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Format Background </a:t>
            </a:r>
            <a:r>
              <a:rPr lang="en-US" sz="1200" kern="1200" dirty="0" smtClean="0">
                <a:solidFill>
                  <a:schemeClr val="tx1"/>
                </a:solidFill>
                <a:latin typeface="+mn-lt"/>
                <a:ea typeface="+mn-ea"/>
                <a:cs typeface="+mn-cs"/>
              </a:rPr>
              <a:t>dialog box, click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left pane, select </a:t>
            </a:r>
            <a:r>
              <a:rPr lang="en-US" sz="1200" b="1" kern="1200" dirty="0" smtClean="0">
                <a:solidFill>
                  <a:schemeClr val="tx1"/>
                </a:solidFill>
                <a:latin typeface="+mn-lt"/>
                <a:ea typeface="+mn-ea"/>
                <a:cs typeface="+mn-cs"/>
              </a:rPr>
              <a:t>Gradient fill</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pane,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Linear</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Direction</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Linear Up </a:t>
            </a:r>
            <a:r>
              <a:rPr lang="en-US" sz="1200" kern="1200" dirty="0" smtClean="0">
                <a:solidFill>
                  <a:schemeClr val="tx1"/>
                </a:solidFill>
                <a:latin typeface="+mn-lt"/>
                <a:ea typeface="+mn-ea"/>
                <a:cs typeface="+mn-cs"/>
              </a:rPr>
              <a:t>(second</a:t>
            </a:r>
            <a:r>
              <a:rPr lang="en-US" sz="1200" kern="1200" baseline="0" dirty="0" smtClean="0">
                <a:solidFill>
                  <a:schemeClr val="tx1"/>
                </a:solidFill>
                <a:latin typeface="+mn-lt"/>
                <a:ea typeface="+mn-ea"/>
                <a:cs typeface="+mn-cs"/>
              </a:rPr>
              <a:t> row, </a:t>
            </a:r>
            <a:r>
              <a:rPr lang="en-US" sz="1200" kern="1200" dirty="0" smtClean="0">
                <a:solidFill>
                  <a:schemeClr val="tx1"/>
                </a:solidFill>
                <a:latin typeface="+mn-lt"/>
                <a:ea typeface="+mn-ea"/>
                <a:cs typeface="+mn-cs"/>
              </a:rPr>
              <a:t>second option from the left).</a:t>
            </a:r>
          </a:p>
          <a:p>
            <a:pPr marL="228600" lvl="0" indent="-228600">
              <a:buFont typeface="+mj-lt"/>
              <a:buAutoNum type="arabicPeriod"/>
            </a:pPr>
            <a:r>
              <a:rPr lang="en-US" sz="1200" kern="1200" dirty="0" smtClean="0">
                <a:solidFill>
                  <a:schemeClr val="tx1"/>
                </a:solidFill>
                <a:effectLst/>
                <a:latin typeface="+mn-lt"/>
                <a:ea typeface="+mn-ea"/>
                <a:cs typeface="+mn-cs"/>
              </a:rPr>
              <a:t>Under </a:t>
            </a:r>
            <a:r>
              <a:rPr lang="en-US" sz="1200" b="1" kern="1200" dirty="0" smtClean="0">
                <a:solidFill>
                  <a:schemeClr val="tx1"/>
                </a:solidFill>
                <a:effectLst/>
                <a:latin typeface="+mn-lt"/>
                <a:ea typeface="+mn-ea"/>
                <a:cs typeface="+mn-cs"/>
              </a:rPr>
              <a:t>Gradient stops</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or </a:t>
            </a:r>
            <a:r>
              <a:rPr lang="en-US" sz="1200" b="1" kern="1200" dirty="0" smtClean="0">
                <a:solidFill>
                  <a:schemeClr val="tx1"/>
                </a:solidFill>
                <a:effectLst/>
                <a:latin typeface="+mn-lt"/>
                <a:ea typeface="+mn-ea"/>
                <a:cs typeface="+mn-cs"/>
              </a:rPr>
              <a:t>Remove</a:t>
            </a:r>
            <a:r>
              <a:rPr lang="en-US" sz="1200" kern="1200" dirty="0" smtClean="0">
                <a:solidFill>
                  <a:schemeClr val="tx1"/>
                </a:solidFill>
                <a:effectLst/>
                <a:latin typeface="+mn-lt"/>
                <a:ea typeface="+mn-ea"/>
                <a:cs typeface="+mn-cs"/>
              </a:rPr>
              <a:t> until two stops appear on the slider, and customize the gradient stops as follows:</a:t>
            </a:r>
            <a:endParaRPr lang="en-US" dirty="0" smtClean="0">
              <a:effectLst/>
            </a:endParaRPr>
          </a:p>
          <a:p>
            <a:pPr marL="628650" lvl="1" indent="-171450">
              <a:buFont typeface="Arial" pitchFamily="34" charset="0"/>
              <a:buChar char="•"/>
            </a:pPr>
            <a:r>
              <a:rPr lang="en-US" sz="1200" kern="1200" dirty="0" smtClean="0">
                <a:solidFill>
                  <a:schemeClr val="tx1"/>
                </a:solidFill>
                <a:effectLst/>
                <a:latin typeface="+mn-lt"/>
                <a:ea typeface="+mn-ea"/>
                <a:cs typeface="+mn-cs"/>
              </a:rPr>
              <a:t>Select </a:t>
            </a:r>
            <a:r>
              <a:rPr lang="en-US" sz="1200" b="1" kern="1200" dirty="0" smtClean="0">
                <a:solidFill>
                  <a:schemeClr val="tx1"/>
                </a:solidFill>
                <a:effectLst/>
                <a:latin typeface="+mn-lt"/>
                <a:ea typeface="+mn-ea"/>
                <a:cs typeface="+mn-cs"/>
              </a:rPr>
              <a:t>Stop 1 </a:t>
            </a:r>
            <a:r>
              <a:rPr lang="en-US" sz="1200" kern="1200" dirty="0" smtClean="0">
                <a:solidFill>
                  <a:schemeClr val="tx1"/>
                </a:solidFill>
                <a:effectLst/>
                <a:latin typeface="+mn-lt"/>
                <a:ea typeface="+mn-ea"/>
                <a:cs typeface="+mn-cs"/>
              </a:rPr>
              <a:t>on the slider, and then do the following:</a:t>
            </a:r>
          </a:p>
          <a:p>
            <a:pPr marL="1085850" lvl="2"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Position </a:t>
            </a:r>
            <a:r>
              <a:rPr lang="en-US" sz="1200" kern="1200" dirty="0" smtClean="0">
                <a:solidFill>
                  <a:schemeClr val="tx1"/>
                </a:solidFill>
                <a:effectLst/>
                <a:latin typeface="+mn-lt"/>
                <a:ea typeface="+mn-ea"/>
                <a:cs typeface="+mn-cs"/>
              </a:rPr>
              <a:t>box, enter </a:t>
            </a:r>
            <a:r>
              <a:rPr lang="en-US" sz="1200" b="1" kern="1200" dirty="0" smtClean="0">
                <a:solidFill>
                  <a:schemeClr val="tx1"/>
                </a:solidFill>
                <a:effectLst/>
                <a:latin typeface="+mn-lt"/>
                <a:ea typeface="+mn-ea"/>
                <a:cs typeface="+mn-cs"/>
              </a:rPr>
              <a:t>65%</a:t>
            </a:r>
            <a:r>
              <a:rPr lang="en-US" sz="1200" kern="1200" dirty="0" smtClean="0">
                <a:solidFill>
                  <a:schemeClr val="tx1"/>
                </a:solidFill>
                <a:effectLst/>
                <a:latin typeface="+mn-lt"/>
                <a:ea typeface="+mn-ea"/>
                <a:cs typeface="+mn-cs"/>
              </a:rPr>
              <a:t>.</a:t>
            </a:r>
          </a:p>
          <a:p>
            <a:pPr marL="1085850" lvl="2" indent="-171450">
              <a:buFont typeface="Arial" pitchFamily="34" charset="0"/>
              <a:buChar char="•"/>
            </a:pPr>
            <a:r>
              <a:rPr lang="en-US" sz="1200" kern="1200" dirty="0" smtClean="0">
                <a:solidFill>
                  <a:schemeClr val="tx1"/>
                </a:solidFill>
                <a:effectLst/>
                <a:latin typeface="+mn-lt"/>
                <a:ea typeface="+mn-ea"/>
                <a:cs typeface="+mn-cs"/>
              </a:rPr>
              <a:t>Click the button next to </a:t>
            </a:r>
            <a:r>
              <a:rPr lang="en-US" sz="1200" b="1" kern="1200" dirty="0" smtClean="0">
                <a:solidFill>
                  <a:schemeClr val="tx1"/>
                </a:solidFill>
                <a:effectLst/>
                <a:latin typeface="+mn-lt"/>
                <a:ea typeface="+mn-ea"/>
                <a:cs typeface="+mn-cs"/>
              </a:rPr>
              <a:t>Color</a:t>
            </a:r>
            <a:r>
              <a:rPr lang="en-US" sz="1200" kern="1200" dirty="0" smtClean="0">
                <a:solidFill>
                  <a:schemeClr val="tx1"/>
                </a:solidFill>
                <a:effectLst/>
                <a:latin typeface="+mn-lt"/>
                <a:ea typeface="+mn-ea"/>
                <a:cs typeface="+mn-cs"/>
              </a:rPr>
              <a:t>, and under </a:t>
            </a:r>
            <a:r>
              <a:rPr lang="en-US" sz="1200" b="1" kern="1200" dirty="0" smtClean="0">
                <a:solidFill>
                  <a:schemeClr val="tx1"/>
                </a:solidFill>
                <a:effectLst/>
                <a:latin typeface="+mn-lt"/>
                <a:ea typeface="+mn-ea"/>
                <a:cs typeface="+mn-cs"/>
              </a:rPr>
              <a:t>Theme Colors</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White, Background 1</a:t>
            </a:r>
            <a:r>
              <a:rPr lang="en-US" sz="1200" kern="1200" dirty="0" smtClean="0">
                <a:solidFill>
                  <a:schemeClr val="tx1"/>
                </a:solidFill>
                <a:effectLst/>
                <a:latin typeface="+mn-lt"/>
                <a:ea typeface="+mn-ea"/>
                <a:cs typeface="+mn-cs"/>
              </a:rPr>
              <a:t> (first row, first option from the left).</a:t>
            </a:r>
          </a:p>
          <a:p>
            <a:pPr marL="628650" lvl="1" indent="-171450">
              <a:buFont typeface="Arial" pitchFamily="34" charset="0"/>
              <a:buChar char="•"/>
            </a:pPr>
            <a:r>
              <a:rPr lang="en-US" sz="1200" kern="1200" dirty="0" smtClean="0">
                <a:solidFill>
                  <a:schemeClr val="tx1"/>
                </a:solidFill>
                <a:effectLst/>
                <a:latin typeface="+mn-lt"/>
                <a:ea typeface="+mn-ea"/>
                <a:cs typeface="+mn-cs"/>
              </a:rPr>
              <a:t>Select </a:t>
            </a:r>
            <a:r>
              <a:rPr lang="en-US" sz="1200" b="1" kern="1200" dirty="0" smtClean="0">
                <a:solidFill>
                  <a:schemeClr val="tx1"/>
                </a:solidFill>
                <a:effectLst/>
                <a:latin typeface="+mn-lt"/>
                <a:ea typeface="+mn-ea"/>
                <a:cs typeface="+mn-cs"/>
              </a:rPr>
              <a:t>Stop 2 </a:t>
            </a:r>
            <a:r>
              <a:rPr lang="en-US" sz="1200" kern="1200" dirty="0" smtClean="0">
                <a:solidFill>
                  <a:schemeClr val="tx1"/>
                </a:solidFill>
                <a:effectLst/>
                <a:latin typeface="+mn-lt"/>
                <a:ea typeface="+mn-ea"/>
                <a:cs typeface="+mn-cs"/>
              </a:rPr>
              <a:t>on the slider, and then do the following:</a:t>
            </a:r>
          </a:p>
          <a:p>
            <a:pPr marL="1085850" lvl="2"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Position </a:t>
            </a:r>
            <a:r>
              <a:rPr lang="en-US" sz="1200" kern="1200" dirty="0" smtClean="0">
                <a:solidFill>
                  <a:schemeClr val="tx1"/>
                </a:solidFill>
                <a:effectLst/>
                <a:latin typeface="+mn-lt"/>
                <a:ea typeface="+mn-ea"/>
                <a:cs typeface="+mn-cs"/>
              </a:rPr>
              <a:t>box, enter </a:t>
            </a:r>
            <a:r>
              <a:rPr lang="en-US" sz="1200" b="1" kern="1200" dirty="0" smtClean="0">
                <a:solidFill>
                  <a:schemeClr val="tx1"/>
                </a:solidFill>
                <a:effectLst/>
                <a:latin typeface="+mn-lt"/>
                <a:ea typeface="+mn-ea"/>
                <a:cs typeface="+mn-cs"/>
              </a:rPr>
              <a:t>100%</a:t>
            </a:r>
            <a:r>
              <a:rPr lang="en-US" sz="1200" kern="1200" dirty="0" smtClean="0">
                <a:solidFill>
                  <a:schemeClr val="tx1"/>
                </a:solidFill>
                <a:effectLst/>
                <a:latin typeface="+mn-lt"/>
                <a:ea typeface="+mn-ea"/>
                <a:cs typeface="+mn-cs"/>
              </a:rPr>
              <a:t>.</a:t>
            </a:r>
          </a:p>
          <a:p>
            <a:pPr marL="1085850" lvl="2" indent="-171450">
              <a:buFont typeface="Arial" pitchFamily="34" charset="0"/>
              <a:buChar char="•"/>
            </a:pPr>
            <a:r>
              <a:rPr lang="en-US" sz="1200" kern="1200" dirty="0" smtClean="0">
                <a:solidFill>
                  <a:schemeClr val="tx1"/>
                </a:solidFill>
                <a:effectLst/>
                <a:latin typeface="+mn-lt"/>
                <a:ea typeface="+mn-ea"/>
                <a:cs typeface="+mn-cs"/>
              </a:rPr>
              <a:t>Click the button next to Color, and under </a:t>
            </a:r>
            <a:r>
              <a:rPr lang="en-US" sz="1200" b="1" kern="1200" dirty="0" smtClean="0">
                <a:solidFill>
                  <a:schemeClr val="tx1"/>
                </a:solidFill>
                <a:effectLst/>
                <a:latin typeface="+mn-lt"/>
                <a:ea typeface="+mn-ea"/>
                <a:cs typeface="+mn-cs"/>
              </a:rPr>
              <a:t>Theme Colors</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Blue, Accent 1, Lighter 60%</a:t>
            </a:r>
            <a:r>
              <a:rPr lang="en-US" sz="1200" kern="1200" dirty="0" smtClean="0">
                <a:solidFill>
                  <a:schemeClr val="tx1"/>
                </a:solidFill>
                <a:effectLst/>
                <a:latin typeface="+mn-lt"/>
                <a:ea typeface="+mn-ea"/>
                <a:cs typeface="+mn-cs"/>
              </a:rPr>
              <a:t> (third row, fifth option from the left).</a:t>
            </a:r>
          </a:p>
          <a:p>
            <a:endParaRPr lang="en-US" sz="1200" b="0" baseline="0" dirty="0" smtClean="0"/>
          </a:p>
        </p:txBody>
      </p:sp>
      <p:sp>
        <p:nvSpPr>
          <p:cNvPr id="6" name="Slide Image Placeholder 5"/>
          <p:cNvSpPr>
            <a:spLocks noGrp="1" noRot="1" noChangeAspect="1"/>
          </p:cNvSpPr>
          <p:nvPr>
            <p:ph type="sldImg"/>
          </p:nvPr>
        </p:nvSpPr>
        <p:spPr>
          <a:xfrm>
            <a:off x="533400" y="460375"/>
            <a:ext cx="3144838" cy="2359025"/>
          </a:xfr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r>
              <a:rPr lang="en-US" sz="1400" b="1" i="0" dirty="0" smtClean="0"/>
              <a:t>Animated</a:t>
            </a:r>
            <a:r>
              <a:rPr lang="en-US" sz="1400" b="1" i="0" baseline="0" dirty="0" smtClean="0"/>
              <a:t> tab slides over five headers</a:t>
            </a:r>
            <a:endParaRPr lang="en-US" sz="1400" b="1" i="0" dirty="0" smtClean="0"/>
          </a:p>
          <a:p>
            <a:r>
              <a:rPr lang="en-US" sz="1400" dirty="0" smtClean="0"/>
              <a:t>(Intermediate)</a:t>
            </a:r>
          </a:p>
          <a:p>
            <a:endParaRPr lang="en-US" sz="1200" dirty="0" smtClean="0"/>
          </a:p>
          <a:p>
            <a:endParaRPr lang="en-US" sz="1200" dirty="0" smtClean="0"/>
          </a:p>
          <a:p>
            <a:r>
              <a:rPr lang="en-US" sz="1200" b="1" dirty="0" smtClean="0"/>
              <a:t>Tip: </a:t>
            </a:r>
            <a:r>
              <a:rPr lang="en-US" sz="1200" baseline="0" dirty="0" smtClean="0"/>
              <a:t>Y</a:t>
            </a:r>
            <a:r>
              <a:rPr lang="en-US" sz="1200" b="0" baseline="0" dirty="0" smtClean="0"/>
              <a:t>ou will need to use drawing guides to position the shapes and text on the slide. </a:t>
            </a:r>
          </a:p>
          <a:p>
            <a:endParaRPr lang="en-US" sz="1200" b="0" baseline="0" dirty="0" smtClean="0"/>
          </a:p>
          <a:p>
            <a:endParaRPr lang="en-US" sz="1200" dirty="0" smtClean="0"/>
          </a:p>
          <a:p>
            <a:r>
              <a:rPr lang="en-US" sz="1200" dirty="0" smtClean="0"/>
              <a:t>To display and set the drawing guides, do the following:</a:t>
            </a:r>
            <a:endParaRPr lang="en-US" sz="1200" b="0" dirty="0" smtClean="0">
              <a:solidFill>
                <a:schemeClr val="accent6"/>
              </a:solidFill>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smtClean="0"/>
              <a:t>On the </a:t>
            </a:r>
            <a:r>
              <a:rPr lang="en-US" sz="1200" b="1" dirty="0" smtClean="0"/>
              <a:t>Home</a:t>
            </a:r>
            <a:r>
              <a:rPr lang="en-US" sz="1200" dirty="0" smtClean="0"/>
              <a:t> tab, in the </a:t>
            </a:r>
            <a:r>
              <a:rPr lang="en-US" sz="1200" b="1" dirty="0" smtClean="0"/>
              <a:t>Slides</a:t>
            </a:r>
            <a:r>
              <a:rPr lang="en-US" sz="1200" dirty="0" smtClean="0"/>
              <a:t> group, click </a:t>
            </a:r>
            <a:r>
              <a:rPr lang="en-US" sz="1200" b="1" dirty="0" smtClean="0"/>
              <a:t>Layout</a:t>
            </a:r>
            <a:r>
              <a:rPr lang="en-US" sz="1200" dirty="0" smtClean="0"/>
              <a:t>, and then click </a:t>
            </a:r>
            <a:r>
              <a:rPr lang="en-US" sz="1200" b="1" dirty="0" smtClean="0"/>
              <a:t>Blank</a:t>
            </a:r>
            <a:r>
              <a:rPr lang="en-US" sz="120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R</a:t>
            </a:r>
            <a:r>
              <a:rPr lang="en-US" sz="1200" b="0" dirty="0" smtClean="0">
                <a:solidFill>
                  <a:schemeClr val="accent6"/>
                </a:solidFill>
              </a:rPr>
              <a:t>ight-click the slide background area, </a:t>
            </a:r>
            <a:r>
              <a:rPr lang="en-US" sz="1200" b="0" baseline="0" dirty="0" smtClean="0">
                <a:solidFill>
                  <a:schemeClr val="accent6"/>
                </a:solidFill>
              </a:rPr>
              <a:t>and then </a:t>
            </a:r>
            <a:r>
              <a:rPr lang="en-US" sz="1200" b="0" dirty="0" smtClean="0">
                <a:solidFill>
                  <a:schemeClr val="accent6"/>
                </a:solidFill>
              </a:rPr>
              <a:t>click </a:t>
            </a:r>
            <a:r>
              <a:rPr lang="en-US" sz="1200" b="1" dirty="0" smtClean="0">
                <a:solidFill>
                  <a:schemeClr val="accent6"/>
                </a:solidFill>
              </a:rPr>
              <a:t>Grid and Guides</a:t>
            </a:r>
            <a:r>
              <a:rPr lang="en-US" sz="1200" b="0" dirty="0" smtClean="0">
                <a:solidFill>
                  <a:schemeClr val="accent6"/>
                </a:solidFill>
              </a:rPr>
              <a:t>.</a:t>
            </a:r>
            <a:r>
              <a:rPr lang="en-US" sz="1200" b="1" baseline="0" dirty="0" smtClean="0">
                <a:solidFill>
                  <a:schemeClr val="accent6"/>
                </a:solidFill>
              </a:rPr>
              <a:t> </a:t>
            </a:r>
            <a:r>
              <a:rPr lang="en-US" sz="1200" b="0" dirty="0" smtClean="0">
                <a:solidFill>
                  <a:schemeClr val="accent6"/>
                </a:solidFill>
              </a:rPr>
              <a:t>In the </a:t>
            </a:r>
            <a:r>
              <a:rPr lang="en-US" sz="1200" b="1" dirty="0" smtClean="0">
                <a:solidFill>
                  <a:schemeClr val="accent6"/>
                </a:solidFill>
              </a:rPr>
              <a:t>Grid and Guides </a:t>
            </a:r>
            <a:r>
              <a:rPr lang="en-US" sz="1200" b="0" dirty="0" smtClean="0">
                <a:solidFill>
                  <a:schemeClr val="accent6"/>
                </a:solidFill>
              </a:rPr>
              <a:t>dialog box, under</a:t>
            </a:r>
            <a:r>
              <a:rPr lang="en-US" sz="1200" b="0" baseline="0" dirty="0" smtClean="0">
                <a:solidFill>
                  <a:schemeClr val="accent6"/>
                </a:solidFill>
              </a:rPr>
              <a:t> </a:t>
            </a:r>
            <a:r>
              <a:rPr lang="en-US" sz="1200" b="1" dirty="0" smtClean="0">
                <a:solidFill>
                  <a:schemeClr val="accent6"/>
                </a:solidFill>
              </a:rPr>
              <a:t>Guide</a:t>
            </a:r>
            <a:r>
              <a:rPr lang="en-US" sz="1200" b="0" dirty="0" smtClean="0">
                <a:solidFill>
                  <a:schemeClr val="accent6"/>
                </a:solidFill>
              </a:rPr>
              <a:t> </a:t>
            </a:r>
            <a:r>
              <a:rPr lang="en-US" sz="1200" b="1" dirty="0" smtClean="0">
                <a:solidFill>
                  <a:schemeClr val="accent6"/>
                </a:solidFill>
              </a:rPr>
              <a:t>settings</a:t>
            </a:r>
            <a:r>
              <a:rPr lang="en-US" sz="1200" b="0" dirty="0" smtClean="0">
                <a:solidFill>
                  <a:schemeClr val="accent6"/>
                </a:solidFill>
              </a:rPr>
              <a:t>, select </a:t>
            </a:r>
            <a:r>
              <a:rPr lang="en-US" sz="1200" b="1" dirty="0" smtClean="0">
                <a:solidFill>
                  <a:schemeClr val="accent6"/>
                </a:solidFill>
              </a:rPr>
              <a:t>Display drawing guides on screen</a:t>
            </a:r>
            <a:r>
              <a:rPr lang="en-US" sz="1200" b="0" dirty="0" smtClean="0">
                <a:solidFill>
                  <a:schemeClr val="accent6"/>
                </a:solidFill>
              </a:rPr>
              <a:t>. </a:t>
            </a:r>
            <a:r>
              <a:rPr lang="en-US" sz="1200" b="0" baseline="0" dirty="0" smtClean="0"/>
              <a:t>(</a:t>
            </a:r>
            <a:r>
              <a:rPr lang="en-US" sz="1200" b="0" dirty="0" smtClean="0"/>
              <a:t>Note: </a:t>
            </a:r>
            <a:r>
              <a:rPr lang="en-US" sz="1200" dirty="0" smtClean="0"/>
              <a:t>One horizontal and one vertical guide will display on</a:t>
            </a:r>
            <a:r>
              <a:rPr lang="en-US" sz="1200" baseline="0" dirty="0" smtClean="0"/>
              <a:t> the slide </a:t>
            </a:r>
            <a:r>
              <a:rPr lang="en-US" sz="1200" dirty="0" smtClean="0"/>
              <a:t>at 0.00, the default</a:t>
            </a:r>
            <a:r>
              <a:rPr lang="en-US" sz="1200" baseline="0" dirty="0" smtClean="0"/>
              <a:t> position</a:t>
            </a:r>
            <a:r>
              <a:rPr lang="en-US" sz="1200" dirty="0" smtClean="0"/>
              <a:t>. As</a:t>
            </a:r>
            <a:r>
              <a:rPr lang="en-US" sz="1200" baseline="0" dirty="0" smtClean="0"/>
              <a:t> you drag the guides, the cursor will display the new position.</a:t>
            </a:r>
            <a:r>
              <a:rPr lang="en-US" sz="120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smtClean="0"/>
              <a:t>On</a:t>
            </a:r>
            <a:r>
              <a:rPr lang="en-US" sz="1200" baseline="0" dirty="0" smtClean="0"/>
              <a:t> the slide, d</a:t>
            </a:r>
            <a:r>
              <a:rPr lang="en-US" sz="1200" dirty="0" smtClean="0"/>
              <a:t>o the following:</a:t>
            </a:r>
            <a:endParaRPr lang="en-US" sz="1200" b="0" dirty="0" smtClean="0">
              <a:solidFill>
                <a:schemeClr val="accent6"/>
              </a:solidFill>
            </a:endParaRPr>
          </a:p>
          <a:p>
            <a:pPr marL="685800" lvl="2" indent="-228600">
              <a:buFont typeface="Arial" pitchFamily="34" charset="0"/>
              <a:buChar char="•"/>
            </a:pPr>
            <a:r>
              <a:rPr lang="en-US" sz="1200" dirty="0" smtClean="0"/>
              <a:t>Press and hold CTRL, select the vertical </a:t>
            </a:r>
            <a:r>
              <a:rPr lang="en-US" sz="1200" baseline="0" dirty="0" smtClean="0"/>
              <a:t>guide, and then </a:t>
            </a:r>
            <a:r>
              <a:rPr lang="en-US" sz="1200" dirty="0" smtClean="0"/>
              <a:t>drag it left to</a:t>
            </a:r>
            <a:r>
              <a:rPr lang="en-US" sz="1200" baseline="0" dirty="0" smtClean="0"/>
              <a:t> the</a:t>
            </a:r>
            <a:r>
              <a:rPr lang="en-US" sz="1200" dirty="0" smtClean="0"/>
              <a:t> 3.50 position.</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Press and hold CTRL, select the vertical </a:t>
            </a:r>
            <a:r>
              <a:rPr lang="en-US" sz="1200" baseline="0" dirty="0" smtClean="0"/>
              <a:t>guide, and then </a:t>
            </a:r>
            <a:r>
              <a:rPr lang="en-US" sz="1200" dirty="0" smtClean="0"/>
              <a:t>drag it left to</a:t>
            </a:r>
            <a:r>
              <a:rPr lang="en-US" sz="1200" baseline="0" dirty="0" smtClean="0"/>
              <a:t> the 1</a:t>
            </a:r>
            <a:r>
              <a:rPr lang="en-US" sz="1200" dirty="0" smtClean="0"/>
              <a:t>.75 position.</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Press and hold CTRL, select the vertical </a:t>
            </a:r>
            <a:r>
              <a:rPr lang="en-US" sz="1200" baseline="0" dirty="0" smtClean="0"/>
              <a:t>guide, and then </a:t>
            </a:r>
            <a:r>
              <a:rPr lang="en-US" sz="1200" dirty="0" smtClean="0"/>
              <a:t>drag it right to</a:t>
            </a:r>
            <a:r>
              <a:rPr lang="en-US" sz="1200" baseline="0" dirty="0" smtClean="0"/>
              <a:t> the</a:t>
            </a:r>
            <a:r>
              <a:rPr lang="en-US" sz="1200" dirty="0" smtClean="0"/>
              <a:t> 1.75 position.</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Press and hold CTRL, select the vertical </a:t>
            </a:r>
            <a:r>
              <a:rPr lang="en-US" sz="1200" baseline="0" dirty="0" smtClean="0"/>
              <a:t>guide, and then </a:t>
            </a:r>
            <a:r>
              <a:rPr lang="en-US" sz="1200" dirty="0" smtClean="0"/>
              <a:t>drag it right to</a:t>
            </a:r>
            <a:r>
              <a:rPr lang="en-US" sz="1200" baseline="0" dirty="0" smtClean="0"/>
              <a:t> the</a:t>
            </a:r>
            <a:r>
              <a:rPr lang="en-US" sz="1200" dirty="0" smtClean="0"/>
              <a:t> 3.50 position.</a:t>
            </a:r>
          </a:p>
          <a:p>
            <a:pPr marL="228600" indent="-228600">
              <a:buFont typeface="+mj-lt"/>
              <a:buAutoNum type="arabicPeriod"/>
            </a:pPr>
            <a:endParaRPr lang="en-US" sz="1200" baseline="0" dirty="0" smtClean="0"/>
          </a:p>
          <a:p>
            <a:pPr marL="228600" indent="-228600">
              <a:buFont typeface="+mj-lt"/>
              <a:buAutoNum type="arabicPeriod"/>
            </a:pPr>
            <a:endParaRPr lang="en-US" sz="1200" baseline="0" dirty="0" smtClean="0"/>
          </a:p>
          <a:p>
            <a:pPr marL="228600" indent="-228600">
              <a:buFont typeface="+mj-lt"/>
              <a:buNone/>
            </a:pPr>
            <a:r>
              <a:rPr lang="en-US" sz="1200" baseline="0" dirty="0" smtClean="0"/>
              <a:t>To reproduce the long, thin rectangle on this slide, do the following:</a:t>
            </a:r>
          </a:p>
          <a:p>
            <a:pPr marL="228600" indent="-228600">
              <a:buFont typeface="+mj-lt"/>
              <a:buAutoNum type="arabicPeriod"/>
            </a:pPr>
            <a:r>
              <a:rPr lang="en-US" sz="1200" baseline="0" dirty="0" smtClean="0"/>
              <a:t>On the </a:t>
            </a:r>
            <a:r>
              <a:rPr lang="en-US" sz="1200" b="1" baseline="0" dirty="0" smtClean="0"/>
              <a:t>Home</a:t>
            </a:r>
            <a:r>
              <a:rPr lang="en-US" sz="1200" baseline="0" dirty="0" smtClean="0"/>
              <a:t> tab, in the </a:t>
            </a:r>
            <a:r>
              <a:rPr lang="en-US" sz="1200" b="1" baseline="0" dirty="0" smtClean="0"/>
              <a:t>Drawing</a:t>
            </a:r>
            <a:r>
              <a:rPr lang="en-US" sz="1200" baseline="0" dirty="0" smtClean="0"/>
              <a:t> group, click </a:t>
            </a:r>
            <a:r>
              <a:rPr lang="en-US" sz="1200" b="1" baseline="0" dirty="0" smtClean="0"/>
              <a:t>Shapes</a:t>
            </a:r>
            <a:r>
              <a:rPr lang="en-US" sz="1200" baseline="0" dirty="0" smtClean="0"/>
              <a:t>, and then under </a:t>
            </a:r>
            <a:r>
              <a:rPr lang="en-US" sz="1200" b="1" baseline="0" dirty="0" smtClean="0"/>
              <a:t>Rectangles</a:t>
            </a:r>
            <a:r>
              <a:rPr lang="en-US" sz="1200" baseline="0" dirty="0" smtClean="0"/>
              <a:t> click </a:t>
            </a:r>
            <a:r>
              <a:rPr lang="en-US" sz="1200" b="1" baseline="0" dirty="0" smtClean="0"/>
              <a:t>Rectangle </a:t>
            </a:r>
            <a:r>
              <a:rPr lang="en-US" sz="1200" b="0" baseline="0" dirty="0" smtClean="0"/>
              <a:t>(first option from the left)</a:t>
            </a:r>
            <a:r>
              <a:rPr lang="en-US" sz="1200" baseline="0" dirty="0" smtClean="0"/>
              <a:t>. On the slide, drag to draw a rectangle. </a:t>
            </a:r>
          </a:p>
          <a:p>
            <a:pPr marL="228600" indent="-228600">
              <a:buFont typeface="+mj-lt"/>
              <a:buAutoNum type="arabicPeriod"/>
            </a:pPr>
            <a:r>
              <a:rPr lang="en-US" sz="1200" baseline="0" dirty="0" smtClean="0"/>
              <a:t>Select the rectangle. Under </a:t>
            </a:r>
            <a:r>
              <a:rPr lang="en-US" sz="1200" b="1" baseline="0" dirty="0" smtClean="0"/>
              <a:t>Drawing</a:t>
            </a:r>
            <a:r>
              <a:rPr lang="en-US" sz="1200" baseline="0" dirty="0" smtClean="0"/>
              <a:t> </a:t>
            </a:r>
            <a:r>
              <a:rPr lang="en-US" sz="1200" b="1" baseline="0" dirty="0" smtClean="0"/>
              <a:t>Tools</a:t>
            </a:r>
            <a:r>
              <a:rPr lang="en-US" sz="1200" baseline="0" dirty="0" smtClean="0"/>
              <a:t>, on the </a:t>
            </a:r>
            <a:r>
              <a:rPr lang="en-US" sz="1200" b="1" baseline="0" dirty="0" smtClean="0"/>
              <a:t>Format</a:t>
            </a:r>
            <a:r>
              <a:rPr lang="en-US" sz="1200" baseline="0" dirty="0" smtClean="0"/>
              <a:t> tab, in the </a:t>
            </a:r>
            <a:r>
              <a:rPr lang="en-US" sz="1200" b="1" baseline="0" dirty="0" smtClean="0"/>
              <a:t>Size</a:t>
            </a:r>
            <a:r>
              <a:rPr lang="en-US" sz="1200" baseline="0" dirty="0" smtClean="0"/>
              <a:t> group, do the following: </a:t>
            </a:r>
          </a:p>
          <a:p>
            <a:pPr marL="685800" lvl="1" indent="-228600">
              <a:buFont typeface="Arial" pitchFamily="34" charset="0"/>
              <a:buChar char="•"/>
            </a:pPr>
            <a:r>
              <a:rPr lang="en-US" sz="1200" baseline="0" dirty="0" smtClean="0"/>
              <a:t>In the </a:t>
            </a:r>
            <a:r>
              <a:rPr lang="en-US" sz="1200" b="1" baseline="0" dirty="0" smtClean="0"/>
              <a:t>Shape</a:t>
            </a:r>
            <a:r>
              <a:rPr lang="en-US" sz="1200" baseline="0" dirty="0" smtClean="0"/>
              <a:t> </a:t>
            </a:r>
            <a:r>
              <a:rPr lang="en-US" sz="1200" b="1" baseline="0" dirty="0" smtClean="0"/>
              <a:t>Height</a:t>
            </a:r>
            <a:r>
              <a:rPr lang="en-US" sz="1200" baseline="0" dirty="0" smtClean="0"/>
              <a:t> box, enter </a:t>
            </a:r>
            <a:r>
              <a:rPr lang="en-US" sz="1200" b="1" baseline="0" dirty="0" smtClean="0"/>
              <a:t>0.05”</a:t>
            </a:r>
            <a:r>
              <a:rPr lang="en-US" sz="1200" b="0" baseline="0" dirty="0" smtClean="0"/>
              <a:t>.</a:t>
            </a:r>
            <a:endParaRPr lang="en-US" sz="1200" baseline="0" dirty="0" smtClean="0"/>
          </a:p>
          <a:p>
            <a:pPr marL="685800" lvl="1" indent="-228600">
              <a:buFont typeface="Arial" pitchFamily="34" charset="0"/>
              <a:buChar char="•"/>
            </a:pPr>
            <a:r>
              <a:rPr lang="en-US" sz="1200" baseline="0" dirty="0" smtClean="0"/>
              <a:t>In the </a:t>
            </a:r>
            <a:r>
              <a:rPr lang="en-US" sz="1200" b="1" baseline="0" dirty="0" smtClean="0"/>
              <a:t>Shape</a:t>
            </a:r>
            <a:r>
              <a:rPr lang="en-US" sz="1200" baseline="0" dirty="0" smtClean="0"/>
              <a:t> </a:t>
            </a:r>
            <a:r>
              <a:rPr lang="en-US" sz="1200" b="1" baseline="0" dirty="0" smtClean="0"/>
              <a:t>Width</a:t>
            </a:r>
            <a:r>
              <a:rPr lang="en-US" sz="1200" baseline="0" dirty="0" smtClean="0"/>
              <a:t> box, enter </a:t>
            </a:r>
            <a:r>
              <a:rPr lang="en-US" sz="1200" b="1" baseline="0" dirty="0" smtClean="0"/>
              <a:t>10”</a:t>
            </a:r>
            <a:r>
              <a:rPr lang="en-US" sz="1200" b="0" baseline="0" dirty="0" smtClean="0"/>
              <a:t>.</a:t>
            </a:r>
          </a:p>
          <a:p>
            <a:pPr marL="228600" indent="-228600">
              <a:buFont typeface="+mj-lt"/>
              <a:buAutoNum type="arabicPeriod"/>
            </a:pPr>
            <a:r>
              <a:rPr lang="en-US" sz="1200" b="0" baseline="0" dirty="0" smtClean="0"/>
              <a:t>Under </a:t>
            </a:r>
            <a:r>
              <a:rPr lang="en-US" sz="1200" b="1" baseline="0" dirty="0" smtClean="0"/>
              <a:t>Drawing</a:t>
            </a:r>
            <a:r>
              <a:rPr lang="en-US" sz="1200" b="0" baseline="0" dirty="0" smtClean="0"/>
              <a:t> </a:t>
            </a:r>
            <a:r>
              <a:rPr lang="en-US" sz="1200" b="1" baseline="0" dirty="0" smtClean="0"/>
              <a:t>Tools</a:t>
            </a:r>
            <a:r>
              <a:rPr lang="en-US" sz="1200" b="0" baseline="0" dirty="0" smtClean="0"/>
              <a:t>, on the </a:t>
            </a:r>
            <a:r>
              <a:rPr lang="en-US" sz="1200" b="1" baseline="0" dirty="0" smtClean="0"/>
              <a:t>Format</a:t>
            </a:r>
            <a:r>
              <a:rPr lang="en-US" sz="1200" b="0" baseline="0" dirty="0" smtClean="0"/>
              <a:t> tab, in the bottom right corner of the </a:t>
            </a:r>
            <a:r>
              <a:rPr lang="en-US" sz="1200" b="1" baseline="0" dirty="0" smtClean="0"/>
              <a:t>Shape</a:t>
            </a:r>
            <a:r>
              <a:rPr lang="en-US" sz="1200" b="0" baseline="0" dirty="0" smtClean="0"/>
              <a:t> </a:t>
            </a:r>
            <a:r>
              <a:rPr lang="en-US" sz="1200" b="1" baseline="0" dirty="0" smtClean="0"/>
              <a:t>Styles</a:t>
            </a:r>
            <a:r>
              <a:rPr lang="en-US" sz="1200" b="0" baseline="0" dirty="0" smtClean="0"/>
              <a:t> group, click the </a:t>
            </a:r>
            <a:r>
              <a:rPr lang="en-US" sz="1200" b="1" baseline="0" dirty="0" smtClean="0"/>
              <a:t>Format</a:t>
            </a:r>
            <a:r>
              <a:rPr lang="en-US" sz="1200" b="0" baseline="0" dirty="0" smtClean="0"/>
              <a:t> </a:t>
            </a:r>
            <a:r>
              <a:rPr lang="en-US" sz="1200" b="1" baseline="0" dirty="0" smtClean="0"/>
              <a:t>Shape</a:t>
            </a:r>
            <a:r>
              <a:rPr lang="en-US" sz="1200" b="0" baseline="0" dirty="0" smtClean="0"/>
              <a:t> dialog box launcher. In the </a:t>
            </a:r>
            <a:r>
              <a:rPr lang="en-US" sz="1200" b="1" baseline="0" dirty="0" smtClean="0"/>
              <a:t>Format</a:t>
            </a:r>
            <a:r>
              <a:rPr lang="en-US" sz="1200" b="0" baseline="0" dirty="0" smtClean="0"/>
              <a:t> </a:t>
            </a:r>
            <a:r>
              <a:rPr lang="en-US" sz="1200" b="1" baseline="0" dirty="0" smtClean="0"/>
              <a:t>Shape</a:t>
            </a:r>
            <a:r>
              <a:rPr lang="en-US" sz="1200" b="0" baseline="0" dirty="0" smtClean="0"/>
              <a:t> dialog box, in the left pane, click </a:t>
            </a:r>
            <a:r>
              <a:rPr lang="en-US" sz="1200" b="1" baseline="0" dirty="0" smtClean="0"/>
              <a:t>Line</a:t>
            </a:r>
            <a:r>
              <a:rPr lang="en-US" sz="1200" b="0" baseline="0" dirty="0" smtClean="0"/>
              <a:t> </a:t>
            </a:r>
            <a:r>
              <a:rPr lang="en-US" sz="1200" b="1" baseline="0" dirty="0" smtClean="0"/>
              <a:t>Color</a:t>
            </a:r>
            <a:r>
              <a:rPr lang="en-US" sz="1200" b="0" baseline="0" dirty="0" smtClean="0"/>
              <a:t>. In the </a:t>
            </a:r>
            <a:r>
              <a:rPr lang="en-US" sz="1200" b="1" baseline="0" dirty="0" smtClean="0"/>
              <a:t>Line</a:t>
            </a:r>
            <a:r>
              <a:rPr lang="en-US" sz="1200" b="0" baseline="0" dirty="0" smtClean="0"/>
              <a:t> </a:t>
            </a:r>
            <a:r>
              <a:rPr lang="en-US" sz="1200" b="1" baseline="0" dirty="0" smtClean="0"/>
              <a:t>Color</a:t>
            </a:r>
            <a:r>
              <a:rPr lang="en-US" sz="1200" b="0" baseline="0" dirty="0" smtClean="0"/>
              <a:t> pane, select </a:t>
            </a:r>
            <a:r>
              <a:rPr lang="en-US" sz="1200" b="1" baseline="0" dirty="0" smtClean="0"/>
              <a:t>No</a:t>
            </a:r>
            <a:r>
              <a:rPr lang="en-US" sz="1200" b="0" baseline="0" dirty="0" smtClean="0"/>
              <a:t> </a:t>
            </a:r>
            <a:r>
              <a:rPr lang="en-US" sz="1200" b="1" baseline="0" dirty="0" smtClean="0"/>
              <a:t>line</a:t>
            </a:r>
            <a:r>
              <a:rPr lang="en-US" sz="1200" b="0" baseline="0" dirty="0" smtClean="0"/>
              <a:t>.</a:t>
            </a:r>
          </a:p>
          <a:p>
            <a:pPr marL="228600" indent="-228600">
              <a:buFont typeface="+mj-lt"/>
              <a:buAutoNum type="arabicPeriod"/>
            </a:pPr>
            <a:r>
              <a:rPr lang="en-US" sz="1200" baseline="0" dirty="0" smtClean="0"/>
              <a:t>Also in the </a:t>
            </a:r>
            <a:r>
              <a:rPr lang="en-US" sz="1200" b="1" baseline="0" dirty="0" smtClean="0"/>
              <a:t>Format</a:t>
            </a:r>
            <a:r>
              <a:rPr lang="en-US" sz="1200" baseline="0" dirty="0" smtClean="0"/>
              <a:t> </a:t>
            </a:r>
            <a:r>
              <a:rPr lang="en-US" sz="1200" b="1" baseline="0" dirty="0" smtClean="0"/>
              <a:t>Shape</a:t>
            </a:r>
            <a:r>
              <a:rPr lang="en-US" sz="1200" baseline="0" dirty="0" smtClean="0"/>
              <a:t> dialog box, in the left pane, click </a:t>
            </a:r>
            <a:r>
              <a:rPr lang="en-US" sz="1200" b="1" baseline="0" dirty="0" smtClean="0"/>
              <a:t>Shadow</a:t>
            </a:r>
            <a:r>
              <a:rPr lang="en-US" sz="1200" b="0" baseline="0" dirty="0" smtClean="0"/>
              <a:t>.</a:t>
            </a:r>
            <a:r>
              <a:rPr lang="en-US" sz="1200" baseline="0" dirty="0" smtClean="0"/>
              <a:t> In the </a:t>
            </a:r>
            <a:r>
              <a:rPr lang="en-US" sz="1200" b="1" baseline="0" dirty="0" smtClean="0"/>
              <a:t>Shadow</a:t>
            </a:r>
            <a:r>
              <a:rPr lang="en-US" sz="1200" baseline="0" dirty="0" smtClean="0"/>
              <a:t> pane, click the button next to </a:t>
            </a:r>
            <a:r>
              <a:rPr lang="en-US" sz="1200" b="1" baseline="0" dirty="0" smtClean="0"/>
              <a:t>Presets</a:t>
            </a:r>
            <a:r>
              <a:rPr lang="en-US" sz="1200" baseline="0" dirty="0" smtClean="0"/>
              <a:t>, under </a:t>
            </a:r>
            <a:r>
              <a:rPr lang="en-US" sz="1200" b="1" baseline="0" dirty="0" smtClean="0"/>
              <a:t>Outer</a:t>
            </a:r>
            <a:r>
              <a:rPr lang="en-US" sz="1200" baseline="0" dirty="0" smtClean="0"/>
              <a:t> click </a:t>
            </a:r>
            <a:r>
              <a:rPr lang="en-US" sz="1200" b="1" baseline="0" dirty="0" smtClean="0"/>
              <a:t>Offset</a:t>
            </a:r>
            <a:r>
              <a:rPr lang="en-US" sz="1200" baseline="0" dirty="0" smtClean="0"/>
              <a:t> </a:t>
            </a:r>
            <a:r>
              <a:rPr lang="en-US" sz="1200" b="1" baseline="0" dirty="0" smtClean="0"/>
              <a:t>Bottom</a:t>
            </a:r>
            <a:r>
              <a:rPr lang="en-US" sz="1200" baseline="0" dirty="0" smtClean="0"/>
              <a:t> (first row, second option from the left), and then do the following:</a:t>
            </a:r>
          </a:p>
          <a:p>
            <a:pPr marL="685800" lvl="1" indent="-228600">
              <a:buFont typeface="Arial" pitchFamily="34" charset="0"/>
              <a:buChar char="•"/>
            </a:pPr>
            <a:r>
              <a:rPr lang="en-US" sz="1200" baseline="0" dirty="0" smtClean="0"/>
              <a:t>In the </a:t>
            </a:r>
            <a:r>
              <a:rPr lang="en-US" sz="1200" b="1" baseline="0" dirty="0" smtClean="0"/>
              <a:t>Transparency</a:t>
            </a:r>
            <a:r>
              <a:rPr lang="en-US" sz="1200" baseline="0" dirty="0" smtClean="0"/>
              <a:t> box, enter </a:t>
            </a:r>
            <a:r>
              <a:rPr lang="en-US" sz="1200" b="1" baseline="0" dirty="0" smtClean="0"/>
              <a:t>68%</a:t>
            </a:r>
            <a:r>
              <a:rPr lang="en-US" sz="1200" b="0" baseline="0" dirty="0" smtClean="0"/>
              <a:t>.</a:t>
            </a:r>
          </a:p>
          <a:p>
            <a:pPr marL="685800" lvl="1" indent="-228600">
              <a:buFont typeface="Arial" pitchFamily="34" charset="0"/>
              <a:buChar char="•"/>
            </a:pPr>
            <a:r>
              <a:rPr lang="en-US" sz="1200" baseline="0" dirty="0" smtClean="0"/>
              <a:t>In the </a:t>
            </a:r>
            <a:r>
              <a:rPr lang="en-US" sz="1200" b="1" baseline="0" dirty="0" smtClean="0"/>
              <a:t>Blur</a:t>
            </a:r>
            <a:r>
              <a:rPr lang="en-US" sz="1200" baseline="0" dirty="0" smtClean="0"/>
              <a:t> box, enter </a:t>
            </a:r>
            <a:r>
              <a:rPr lang="en-US" sz="1200" b="1" baseline="0" dirty="0" smtClean="0"/>
              <a:t>3.5 pt</a:t>
            </a:r>
            <a:r>
              <a:rPr lang="en-US" sz="1200" baseline="0" dirty="0" smtClean="0"/>
              <a:t>.</a:t>
            </a:r>
          </a:p>
          <a:p>
            <a:pPr marL="685800" lvl="1" indent="-228600">
              <a:buFont typeface="Arial" pitchFamily="34" charset="0"/>
              <a:buChar char="•"/>
            </a:pPr>
            <a:r>
              <a:rPr lang="en-US" sz="1200" baseline="0" dirty="0" smtClean="0"/>
              <a:t>In the </a:t>
            </a:r>
            <a:r>
              <a:rPr lang="en-US" sz="1200" b="1" baseline="0" dirty="0" smtClean="0"/>
              <a:t>Distance</a:t>
            </a:r>
            <a:r>
              <a:rPr lang="en-US" sz="1200" baseline="0" dirty="0" smtClean="0"/>
              <a:t> box, enter </a:t>
            </a:r>
            <a:r>
              <a:rPr lang="en-US" sz="1200" b="1" baseline="0" dirty="0" smtClean="0"/>
              <a:t>2.2 pt</a:t>
            </a:r>
            <a:r>
              <a:rPr lang="en-US" sz="1200" baseline="0" dirty="0" smtClean="0"/>
              <a:t>.</a:t>
            </a:r>
          </a:p>
          <a:p>
            <a:pPr marL="228600" indent="-228600">
              <a:buFont typeface="+mj-lt"/>
              <a:buAutoNum type="arabicPeriod"/>
            </a:pPr>
            <a:r>
              <a:rPr lang="en-US" sz="1200" baseline="0" dirty="0" smtClean="0"/>
              <a:t>Also in the </a:t>
            </a:r>
            <a:r>
              <a:rPr lang="en-US" sz="1200" b="1" baseline="0" dirty="0" smtClean="0"/>
              <a:t>Format</a:t>
            </a:r>
            <a:r>
              <a:rPr lang="en-US" sz="1200" baseline="0" dirty="0" smtClean="0"/>
              <a:t> </a:t>
            </a:r>
            <a:r>
              <a:rPr lang="en-US" sz="1200" b="1" baseline="0" dirty="0" smtClean="0"/>
              <a:t>Shape</a:t>
            </a:r>
            <a:r>
              <a:rPr lang="en-US" sz="1200" baseline="0" dirty="0" smtClean="0"/>
              <a:t> dialog box, in the left pane, click </a:t>
            </a:r>
            <a:r>
              <a:rPr lang="en-US" sz="1200" b="1" baseline="0" dirty="0" smtClean="0"/>
              <a:t>3-D Format</a:t>
            </a:r>
            <a:r>
              <a:rPr lang="en-US" sz="1200" b="0" baseline="0" dirty="0" smtClean="0"/>
              <a:t>.</a:t>
            </a:r>
            <a:r>
              <a:rPr lang="en-US" sz="1200" baseline="0" dirty="0" smtClean="0"/>
              <a:t> In the </a:t>
            </a:r>
            <a:r>
              <a:rPr lang="en-US" sz="1200" b="1" baseline="0" dirty="0" smtClean="0"/>
              <a:t>3-D Format </a:t>
            </a:r>
            <a:r>
              <a:rPr lang="en-US" sz="1200" baseline="0" dirty="0" smtClean="0"/>
              <a:t>pane, do the following:</a:t>
            </a:r>
          </a:p>
          <a:p>
            <a:pPr marL="685800" lvl="1" indent="-228600">
              <a:buFont typeface="Arial" pitchFamily="34" charset="0"/>
              <a:buChar char="•"/>
            </a:pPr>
            <a:r>
              <a:rPr lang="en-US" sz="1200" baseline="0" dirty="0" smtClean="0"/>
              <a:t>Under </a:t>
            </a:r>
            <a:r>
              <a:rPr lang="en-US" sz="1200" b="1" baseline="0" dirty="0" smtClean="0"/>
              <a:t>Bevel</a:t>
            </a:r>
            <a:r>
              <a:rPr lang="en-US" sz="1200" baseline="0" dirty="0" smtClean="0"/>
              <a:t>, click the button next to </a:t>
            </a:r>
            <a:r>
              <a:rPr lang="en-US" sz="1200" b="1" baseline="0" dirty="0" smtClean="0"/>
              <a:t>Top</a:t>
            </a:r>
            <a:r>
              <a:rPr lang="en-US" sz="1200" b="0" baseline="0" dirty="0" smtClean="0"/>
              <a:t>, and then under </a:t>
            </a:r>
            <a:r>
              <a:rPr lang="en-US" sz="1200" b="1" baseline="0" dirty="0" smtClean="0"/>
              <a:t>Bevel</a:t>
            </a:r>
            <a:r>
              <a:rPr lang="en-US" sz="1200" b="0" baseline="0" dirty="0" smtClean="0"/>
              <a:t> click </a:t>
            </a:r>
            <a:r>
              <a:rPr lang="en-US" sz="1200" b="1" baseline="0" dirty="0" smtClean="0"/>
              <a:t>Circle</a:t>
            </a:r>
            <a:r>
              <a:rPr lang="en-US" sz="1200" baseline="0" dirty="0" smtClean="0"/>
              <a:t> (first row, first option from the left). Next to </a:t>
            </a:r>
            <a:r>
              <a:rPr lang="en-US" sz="1200" b="1" baseline="0" dirty="0" smtClean="0"/>
              <a:t>Top</a:t>
            </a:r>
            <a:r>
              <a:rPr lang="en-US" sz="1200" baseline="0" dirty="0" smtClean="0"/>
              <a:t>, in the </a:t>
            </a:r>
            <a:r>
              <a:rPr lang="en-US" sz="1200" b="1" baseline="0" dirty="0" smtClean="0"/>
              <a:t>Width</a:t>
            </a:r>
            <a:r>
              <a:rPr lang="en-US" sz="1200" baseline="0" dirty="0" smtClean="0"/>
              <a:t> box, enter </a:t>
            </a:r>
            <a:r>
              <a:rPr lang="en-US" sz="1200" b="1" baseline="0" dirty="0" smtClean="0"/>
              <a:t>15 pt</a:t>
            </a:r>
            <a:r>
              <a:rPr lang="en-US" sz="1200" b="0" baseline="0" dirty="0" smtClean="0"/>
              <a:t>,</a:t>
            </a:r>
            <a:r>
              <a:rPr lang="en-US" sz="1200" b="1" baseline="0" dirty="0" smtClean="0"/>
              <a:t> </a:t>
            </a:r>
            <a:r>
              <a:rPr lang="en-US" sz="1200" baseline="0" dirty="0" smtClean="0"/>
              <a:t>and in the </a:t>
            </a:r>
            <a:r>
              <a:rPr lang="en-US" sz="1200" b="1" baseline="0" dirty="0" smtClean="0"/>
              <a:t>Height</a:t>
            </a:r>
            <a:r>
              <a:rPr lang="en-US" sz="1200" baseline="0" dirty="0" smtClean="0"/>
              <a:t> box, enter </a:t>
            </a:r>
            <a:r>
              <a:rPr lang="en-US" sz="1200" b="1" baseline="0" dirty="0" smtClean="0"/>
              <a:t>3 pt</a:t>
            </a:r>
            <a:r>
              <a:rPr lang="en-US" sz="1200" baseline="0" dirty="0" smtClean="0"/>
              <a:t>.</a:t>
            </a:r>
          </a:p>
          <a:p>
            <a:pPr marL="685800" lvl="1" indent="-228600">
              <a:buFont typeface="Arial" pitchFamily="34" charset="0"/>
              <a:buChar char="•"/>
            </a:pPr>
            <a:r>
              <a:rPr lang="en-US" sz="1200" baseline="0" dirty="0" smtClean="0"/>
              <a:t>Under </a:t>
            </a:r>
            <a:r>
              <a:rPr lang="en-US" sz="1200" b="1" baseline="0" dirty="0" smtClean="0"/>
              <a:t>Surface</a:t>
            </a:r>
            <a:r>
              <a:rPr lang="en-US" sz="1200" baseline="0" dirty="0" smtClean="0"/>
              <a:t>, click the button next to </a:t>
            </a:r>
            <a:r>
              <a:rPr lang="en-US" sz="1200" b="1" baseline="0" dirty="0" smtClean="0"/>
              <a:t>Lighting</a:t>
            </a:r>
            <a:r>
              <a:rPr lang="en-US" sz="1200" baseline="0" dirty="0" smtClean="0"/>
              <a:t>, and then under </a:t>
            </a:r>
            <a:r>
              <a:rPr lang="en-US" sz="1200" b="1" baseline="0" dirty="0" smtClean="0"/>
              <a:t>Neutral</a:t>
            </a:r>
            <a:r>
              <a:rPr lang="en-US" sz="1200" baseline="0" dirty="0" smtClean="0"/>
              <a:t> click </a:t>
            </a:r>
            <a:r>
              <a:rPr lang="en-US" sz="1200" b="1" baseline="0" dirty="0" smtClean="0"/>
              <a:t>Balance</a:t>
            </a:r>
            <a:r>
              <a:rPr lang="en-US" sz="1200" baseline="0" dirty="0" smtClean="0"/>
              <a:t> (first row, second option from the left). </a:t>
            </a:r>
            <a:r>
              <a:rPr lang="en-US" sz="1200" i="0" baseline="0" dirty="0" smtClean="0"/>
              <a:t>In the </a:t>
            </a:r>
            <a:r>
              <a:rPr lang="en-US" sz="1200" b="1" i="0" baseline="0" dirty="0" smtClean="0"/>
              <a:t>Angle</a:t>
            </a:r>
            <a:r>
              <a:rPr lang="en-US" sz="1200" i="0" baseline="0" dirty="0" smtClean="0"/>
              <a:t> box, enter </a:t>
            </a:r>
            <a:r>
              <a:rPr lang="en-US" sz="1200" b="1" i="0" baseline="0" dirty="0" smtClean="0"/>
              <a:t>145</a:t>
            </a:r>
            <a:r>
              <a:rPr lang="en-US" sz="1200" b="1" kern="1200" dirty="0" smtClean="0">
                <a:solidFill>
                  <a:schemeClr val="tx1"/>
                </a:solidFill>
                <a:latin typeface="+mn-lt"/>
                <a:ea typeface="+mn-ea"/>
                <a:cs typeface="+mn-cs"/>
              </a:rPr>
              <a:t>°</a:t>
            </a:r>
            <a:r>
              <a:rPr lang="en-US" sz="1200" i="0" baseline="0" dirty="0" smtClean="0"/>
              <a:t>. </a:t>
            </a:r>
            <a:endParaRPr lang="en-US" sz="1200" b="0" i="1" baseline="0" dirty="0" smtClean="0"/>
          </a:p>
          <a:p>
            <a:pPr marL="228600" indent="-228600">
              <a:buFont typeface="+mj-lt"/>
              <a:buAutoNum type="arabicPeriod"/>
            </a:pPr>
            <a:r>
              <a:rPr lang="en-US" sz="1200" b="0" baseline="0" dirty="0" smtClean="0"/>
              <a:t>On the slide, drag the rectangle about 0.25” above the 0.00 horizontal drawing guide. (Note: To view the ruler, on the </a:t>
            </a:r>
            <a:r>
              <a:rPr lang="en-US" sz="1200" b="1" baseline="0" dirty="0" smtClean="0"/>
              <a:t>View</a:t>
            </a:r>
            <a:r>
              <a:rPr lang="en-US" sz="1200" b="0" baseline="0" dirty="0" smtClean="0"/>
              <a:t> tab, in the </a:t>
            </a:r>
            <a:r>
              <a:rPr lang="en-US" sz="1200" b="1" baseline="0" dirty="0" smtClean="0"/>
              <a:t>Show/Hide</a:t>
            </a:r>
            <a:r>
              <a:rPr lang="en-US" sz="1200" b="0" baseline="0" dirty="0" smtClean="0"/>
              <a:t> group, select </a:t>
            </a:r>
            <a:r>
              <a:rPr lang="en-US" sz="1200" b="1" baseline="0" dirty="0" smtClean="0"/>
              <a:t>Ruler</a:t>
            </a:r>
            <a:r>
              <a:rPr lang="en-US" sz="1200" b="0" baseline="0" dirty="0" smtClean="0"/>
              <a:t>.)</a:t>
            </a:r>
          </a:p>
          <a:p>
            <a:pPr marL="228600" indent="-228600">
              <a:buFont typeface="+mj-lt"/>
              <a:buAutoNum type="arabicPeriod"/>
            </a:pPr>
            <a:r>
              <a:rPr lang="en-US" sz="1200" b="0" baseline="0" dirty="0" smtClean="0"/>
              <a:t>On the </a:t>
            </a:r>
            <a:r>
              <a:rPr lang="en-US" sz="1200" b="1" baseline="0" dirty="0" smtClean="0"/>
              <a:t>Home</a:t>
            </a:r>
            <a:r>
              <a:rPr lang="en-US" sz="1200" b="0" baseline="0" dirty="0" smtClean="0"/>
              <a:t> tab, in the </a:t>
            </a:r>
            <a:r>
              <a:rPr lang="en-US" sz="1200" b="1" baseline="0" dirty="0" smtClean="0"/>
              <a:t>Drawing</a:t>
            </a:r>
            <a:r>
              <a:rPr lang="en-US" sz="1200" b="0" baseline="0" dirty="0" smtClean="0"/>
              <a:t> group, click </a:t>
            </a:r>
            <a:r>
              <a:rPr lang="en-US" sz="1200" b="1" baseline="0" dirty="0" smtClean="0"/>
              <a:t>Arrange</a:t>
            </a:r>
            <a:r>
              <a:rPr lang="en-US" sz="1200" b="0" baseline="0" dirty="0" smtClean="0"/>
              <a:t>, point to </a:t>
            </a:r>
            <a:r>
              <a:rPr lang="en-US" sz="1200" b="1" baseline="0" dirty="0" smtClean="0"/>
              <a:t>Align</a:t>
            </a:r>
            <a:r>
              <a:rPr lang="en-US" sz="1200" b="0" baseline="0" dirty="0" smtClean="0"/>
              <a:t>, and then do the following:</a:t>
            </a:r>
          </a:p>
          <a:p>
            <a:pPr marL="685800" lvl="1" indent="-228600">
              <a:buFont typeface="+mj-lt"/>
              <a:buAutoNum type="arabicPeriod"/>
            </a:pPr>
            <a:r>
              <a:rPr lang="en-US" sz="1200" b="0" baseline="0" dirty="0" smtClean="0"/>
              <a:t>Click </a:t>
            </a:r>
            <a:r>
              <a:rPr lang="en-US" sz="1200" b="1" i="0" baseline="0" dirty="0" smtClean="0"/>
              <a:t>Align to Slide</a:t>
            </a:r>
            <a:r>
              <a:rPr lang="en-US" sz="1200" b="0" i="0" baseline="0" dirty="0" smtClean="0"/>
              <a:t>. </a:t>
            </a:r>
          </a:p>
          <a:p>
            <a:pPr marL="685800" lvl="1" indent="-228600">
              <a:buFont typeface="+mj-lt"/>
              <a:buAutoNum type="arabicPeriod"/>
            </a:pPr>
            <a:r>
              <a:rPr lang="en-US" sz="1200" b="0" baseline="0" dirty="0" smtClean="0"/>
              <a:t>Click</a:t>
            </a:r>
            <a:r>
              <a:rPr lang="en-US" sz="1200" b="1" baseline="0" dirty="0" smtClean="0"/>
              <a:t> Align</a:t>
            </a:r>
            <a:r>
              <a:rPr lang="en-US" sz="1200" b="0" baseline="0" dirty="0" smtClean="0"/>
              <a:t> </a:t>
            </a:r>
            <a:r>
              <a:rPr lang="en-US" sz="1200" b="1" baseline="0" dirty="0" smtClean="0"/>
              <a:t>Center</a:t>
            </a:r>
            <a:r>
              <a:rPr lang="en-US" sz="1200" b="0" baseline="0" dirty="0" smtClean="0"/>
              <a:t>.</a:t>
            </a:r>
          </a:p>
          <a:p>
            <a:pPr marL="228600" indent="-228600">
              <a:buFont typeface="+mj-lt"/>
              <a:buAutoNum type="arabicPeriod"/>
            </a:pPr>
            <a:endParaRPr lang="en-US" sz="1200" dirty="0" smtClean="0"/>
          </a:p>
          <a:p>
            <a:pPr marL="228600" indent="-228600">
              <a:buFont typeface="+mj-lt"/>
              <a:buAutoNum type="arabicPeriod"/>
            </a:pPr>
            <a:endParaRPr lang="en-US" sz="1200" dirty="0" smtClean="0"/>
          </a:p>
          <a:p>
            <a:pPr marL="228600" indent="-228600">
              <a:buFont typeface="+mj-lt"/>
              <a:buNone/>
            </a:pPr>
            <a:r>
              <a:rPr lang="en-US" sz="1200" dirty="0" smtClean="0"/>
              <a:t>To reproduce the tab (rounded rectangle) on this slide, do the following:</a:t>
            </a:r>
          </a:p>
          <a:p>
            <a:pPr marL="228600" indent="-228600">
              <a:buFont typeface="+mj-lt"/>
              <a:buAutoNum type="arabicPeriod"/>
            </a:pPr>
            <a:r>
              <a:rPr lang="en-US" sz="1200" dirty="0" smtClean="0"/>
              <a:t>On the </a:t>
            </a:r>
            <a:r>
              <a:rPr lang="en-US" sz="1200" b="1" dirty="0" smtClean="0"/>
              <a:t>Home</a:t>
            </a:r>
            <a:r>
              <a:rPr lang="en-US" sz="1200" dirty="0" smtClean="0"/>
              <a:t> tab, in the </a:t>
            </a:r>
            <a:r>
              <a:rPr lang="en-US" sz="1200" b="1" dirty="0" smtClean="0"/>
              <a:t>Drawing</a:t>
            </a:r>
            <a:r>
              <a:rPr lang="en-US" sz="1200" dirty="0" smtClean="0"/>
              <a:t> group, click the </a:t>
            </a:r>
            <a:r>
              <a:rPr lang="en-US" sz="1200" b="1" dirty="0" smtClean="0"/>
              <a:t>More</a:t>
            </a:r>
            <a:r>
              <a:rPr lang="en-US" sz="1200" dirty="0" smtClean="0"/>
              <a:t> arrow to expand the</a:t>
            </a:r>
            <a:r>
              <a:rPr lang="en-US" sz="1200" b="0" dirty="0" smtClean="0"/>
              <a:t> shapes gallery</a:t>
            </a:r>
            <a:r>
              <a:rPr lang="en-US" sz="1200" dirty="0" smtClean="0"/>
              <a:t>, and then under </a:t>
            </a:r>
            <a:r>
              <a:rPr lang="en-US" sz="1200" b="1" dirty="0" smtClean="0"/>
              <a:t>Rectangles</a:t>
            </a:r>
            <a:r>
              <a:rPr lang="en-US" sz="1200" dirty="0" smtClean="0"/>
              <a:t> click </a:t>
            </a:r>
            <a:r>
              <a:rPr lang="en-US" sz="1200" b="1" dirty="0" smtClean="0"/>
              <a:t>Round Same Side Corner Rectangle </a:t>
            </a:r>
            <a:r>
              <a:rPr lang="en-US" sz="1200" dirty="0" smtClean="0"/>
              <a:t>(eighth option from the left). On the slide, drag to draw a</a:t>
            </a:r>
            <a:r>
              <a:rPr lang="en-US" sz="1200" baseline="0" dirty="0" smtClean="0"/>
              <a:t> rounded rectangle. </a:t>
            </a:r>
            <a:endParaRPr lang="en-US" sz="1200" dirty="0" smtClean="0"/>
          </a:p>
          <a:p>
            <a:pPr marL="228600" indent="-228600">
              <a:buFont typeface="+mj-lt"/>
              <a:buAutoNum type="arabicPeriod"/>
            </a:pPr>
            <a:r>
              <a:rPr lang="en-US" sz="1200" baseline="0" dirty="0" smtClean="0"/>
              <a:t>On the slide, select the rounded rectangle. Under </a:t>
            </a:r>
            <a:r>
              <a:rPr lang="en-US" sz="1200" b="1" baseline="0" dirty="0" smtClean="0"/>
              <a:t>Drawing</a:t>
            </a:r>
            <a:r>
              <a:rPr lang="en-US" sz="1200" baseline="0" dirty="0" smtClean="0"/>
              <a:t> </a:t>
            </a:r>
            <a:r>
              <a:rPr lang="en-US" sz="1200" b="1" baseline="0" dirty="0" smtClean="0"/>
              <a:t>Tools</a:t>
            </a:r>
            <a:r>
              <a:rPr lang="en-US" sz="1200" baseline="0" dirty="0" smtClean="0"/>
              <a:t>, on the </a:t>
            </a:r>
            <a:r>
              <a:rPr lang="en-US" sz="1200" b="1" baseline="0" dirty="0" smtClean="0"/>
              <a:t>Format</a:t>
            </a:r>
            <a:r>
              <a:rPr lang="en-US" sz="1200" baseline="0" dirty="0" smtClean="0"/>
              <a:t> tab, in the </a:t>
            </a:r>
            <a:r>
              <a:rPr lang="en-US" sz="1200" b="1" baseline="0" dirty="0" smtClean="0"/>
              <a:t>Size</a:t>
            </a:r>
            <a:r>
              <a:rPr lang="en-US" sz="1200" baseline="0" dirty="0" smtClean="0"/>
              <a:t> group, do the following: </a:t>
            </a:r>
          </a:p>
          <a:p>
            <a:pPr marL="685800" lvl="1" indent="-228600">
              <a:buFont typeface="Arial" pitchFamily="34" charset="0"/>
              <a:buChar char="•"/>
            </a:pPr>
            <a:r>
              <a:rPr lang="en-US" sz="1200" baseline="0" dirty="0" smtClean="0"/>
              <a:t>In the </a:t>
            </a:r>
            <a:r>
              <a:rPr lang="en-US" sz="1200" b="1" baseline="0" dirty="0" smtClean="0"/>
              <a:t>Shape</a:t>
            </a:r>
            <a:r>
              <a:rPr lang="en-US" sz="1200" baseline="0" dirty="0" smtClean="0"/>
              <a:t> </a:t>
            </a:r>
            <a:r>
              <a:rPr lang="en-US" sz="1200" b="1" baseline="0" dirty="0" smtClean="0"/>
              <a:t>Height</a:t>
            </a:r>
            <a:r>
              <a:rPr lang="en-US" sz="1200" baseline="0" dirty="0" smtClean="0"/>
              <a:t> box, enter </a:t>
            </a:r>
            <a:r>
              <a:rPr lang="en-US" sz="1200" b="1" baseline="0" dirty="0" smtClean="0"/>
              <a:t>0.58”</a:t>
            </a:r>
            <a:r>
              <a:rPr lang="en-US" sz="1200" b="0" baseline="0" dirty="0" smtClean="0"/>
              <a:t>.</a:t>
            </a:r>
            <a:r>
              <a:rPr lang="en-US" sz="1200" baseline="0" dirty="0" smtClean="0"/>
              <a:t> </a:t>
            </a:r>
          </a:p>
          <a:p>
            <a:pPr marL="685800" lvl="1" indent="-228600">
              <a:buFont typeface="Arial" pitchFamily="34" charset="0"/>
              <a:buChar char="•"/>
            </a:pPr>
            <a:r>
              <a:rPr lang="en-US" sz="1200" baseline="0" dirty="0" smtClean="0"/>
              <a:t>In the </a:t>
            </a:r>
            <a:r>
              <a:rPr lang="en-US" sz="1200" b="1" baseline="0" dirty="0" smtClean="0"/>
              <a:t>Shape</a:t>
            </a:r>
            <a:r>
              <a:rPr lang="en-US" sz="1200" baseline="0" dirty="0" smtClean="0"/>
              <a:t> </a:t>
            </a:r>
            <a:r>
              <a:rPr lang="en-US" sz="1200" b="1" baseline="0" dirty="0" smtClean="0"/>
              <a:t>Width</a:t>
            </a:r>
            <a:r>
              <a:rPr lang="en-US" sz="1200" baseline="0" dirty="0" smtClean="0"/>
              <a:t> box, enter </a:t>
            </a:r>
            <a:r>
              <a:rPr lang="en-US" sz="1200" b="1" baseline="0" dirty="0" smtClean="0"/>
              <a:t>1.33”</a:t>
            </a:r>
            <a:r>
              <a:rPr lang="en-US" sz="1200" baseline="0" dirty="0" smtClean="0"/>
              <a:t>.</a:t>
            </a:r>
          </a:p>
          <a:p>
            <a:pPr marL="228600" indent="-228600">
              <a:buFont typeface="+mj-lt"/>
              <a:buAutoNum type="arabicPeriod"/>
            </a:pPr>
            <a:r>
              <a:rPr lang="en-US" sz="1200" baseline="0" dirty="0" smtClean="0"/>
              <a:t>Under </a:t>
            </a:r>
            <a:r>
              <a:rPr lang="en-US" sz="1200" b="1" baseline="0" dirty="0" smtClean="0"/>
              <a:t>Drawing</a:t>
            </a:r>
            <a:r>
              <a:rPr lang="en-US" sz="1200" baseline="0" dirty="0" smtClean="0"/>
              <a:t> </a:t>
            </a:r>
            <a:r>
              <a:rPr lang="en-US" sz="1200" b="1" baseline="0" dirty="0" smtClean="0"/>
              <a:t>Tools</a:t>
            </a:r>
            <a:r>
              <a:rPr lang="en-US" sz="1200" baseline="0" dirty="0" smtClean="0"/>
              <a:t>, on the </a:t>
            </a:r>
            <a:r>
              <a:rPr lang="en-US" sz="1200" b="1" baseline="0" dirty="0" smtClean="0"/>
              <a:t>Format</a:t>
            </a:r>
            <a:r>
              <a:rPr lang="en-US" sz="1200" baseline="0" dirty="0" smtClean="0"/>
              <a:t> tab, in the bottom right corner of the </a:t>
            </a:r>
            <a:r>
              <a:rPr lang="en-US" sz="1200" b="1" baseline="0" dirty="0" smtClean="0"/>
              <a:t>Shape</a:t>
            </a:r>
            <a:r>
              <a:rPr lang="en-US" sz="1200" baseline="0" dirty="0" smtClean="0"/>
              <a:t> </a:t>
            </a:r>
            <a:r>
              <a:rPr lang="en-US" sz="1200" b="1" baseline="0" dirty="0" smtClean="0"/>
              <a:t>Styles</a:t>
            </a:r>
            <a:r>
              <a:rPr lang="en-US" sz="1200" baseline="0" dirty="0" smtClean="0"/>
              <a:t> group, click the </a:t>
            </a:r>
            <a:r>
              <a:rPr lang="en-US" sz="1200" b="1" baseline="0" dirty="0" smtClean="0"/>
              <a:t>Format</a:t>
            </a:r>
            <a:r>
              <a:rPr lang="en-US" sz="1200" baseline="0" dirty="0" smtClean="0"/>
              <a:t> </a:t>
            </a:r>
            <a:r>
              <a:rPr lang="en-US" sz="1200" b="1" baseline="0" dirty="0" smtClean="0"/>
              <a:t>Shape</a:t>
            </a:r>
            <a:r>
              <a:rPr lang="en-US" sz="1200" baseline="0" dirty="0" smtClean="0"/>
              <a:t> dialog box launcher. In the </a:t>
            </a:r>
            <a:r>
              <a:rPr lang="en-US" sz="1200" b="1" baseline="0" dirty="0" smtClean="0"/>
              <a:t>Format</a:t>
            </a:r>
            <a:r>
              <a:rPr lang="en-US" sz="1200" baseline="0" dirty="0" smtClean="0"/>
              <a:t> </a:t>
            </a:r>
            <a:r>
              <a:rPr lang="en-US" sz="1200" b="1" baseline="0" dirty="0" smtClean="0"/>
              <a:t>Shape</a:t>
            </a:r>
            <a:r>
              <a:rPr lang="en-US" sz="1200" baseline="0" dirty="0" smtClean="0"/>
              <a:t> dialog box, in the left pane, click </a:t>
            </a:r>
            <a:r>
              <a:rPr lang="en-US" sz="1200" b="1" baseline="0" dirty="0" smtClean="0"/>
              <a:t>Line</a:t>
            </a:r>
            <a:r>
              <a:rPr lang="en-US" sz="1200" baseline="0" dirty="0" smtClean="0"/>
              <a:t> </a:t>
            </a:r>
            <a:r>
              <a:rPr lang="en-US" sz="1200" b="1" baseline="0" dirty="0" smtClean="0"/>
              <a:t>Color</a:t>
            </a:r>
            <a:r>
              <a:rPr lang="en-US" sz="1200" b="0" baseline="0" dirty="0" smtClean="0"/>
              <a:t>.</a:t>
            </a:r>
            <a:r>
              <a:rPr lang="en-US" sz="1200" baseline="0" dirty="0" smtClean="0"/>
              <a:t> In the </a:t>
            </a:r>
            <a:r>
              <a:rPr lang="en-US" sz="1200" b="1" baseline="0" dirty="0" smtClean="0"/>
              <a:t>Line</a:t>
            </a:r>
            <a:r>
              <a:rPr lang="en-US" sz="1200" baseline="0" dirty="0" smtClean="0"/>
              <a:t> </a:t>
            </a:r>
            <a:r>
              <a:rPr lang="en-US" sz="1200" b="1" baseline="0" dirty="0" smtClean="0"/>
              <a:t>Color</a:t>
            </a:r>
            <a:r>
              <a:rPr lang="en-US" sz="1200" baseline="0" dirty="0" smtClean="0"/>
              <a:t> pane, select </a:t>
            </a:r>
            <a:r>
              <a:rPr lang="en-US" sz="1200" b="1" baseline="0" dirty="0" smtClean="0"/>
              <a:t>No</a:t>
            </a:r>
            <a:r>
              <a:rPr lang="en-US" sz="1200" baseline="0" dirty="0" smtClean="0"/>
              <a:t> </a:t>
            </a:r>
            <a:r>
              <a:rPr lang="en-US" sz="1200" b="1" baseline="0" dirty="0" smtClean="0"/>
              <a:t>line</a:t>
            </a:r>
            <a:r>
              <a:rPr lang="en-US" sz="1200" baseline="0" dirty="0" smtClean="0"/>
              <a:t>.</a:t>
            </a:r>
          </a:p>
          <a:p>
            <a:pPr marL="228600" indent="-228600">
              <a:buFont typeface="+mj-lt"/>
              <a:buAutoNum type="arabicPeriod"/>
            </a:pPr>
            <a:r>
              <a:rPr lang="en-US" sz="1200" baseline="0" dirty="0" smtClean="0"/>
              <a:t>Also in the </a:t>
            </a:r>
            <a:r>
              <a:rPr lang="en-US" sz="1200" b="1" baseline="0" dirty="0" smtClean="0"/>
              <a:t>Format</a:t>
            </a:r>
            <a:r>
              <a:rPr lang="en-US" sz="1200" baseline="0" dirty="0" smtClean="0"/>
              <a:t> </a:t>
            </a:r>
            <a:r>
              <a:rPr lang="en-US" sz="1200" b="1" baseline="0" dirty="0" smtClean="0"/>
              <a:t>Shape</a:t>
            </a:r>
            <a:r>
              <a:rPr lang="en-US" sz="1200" baseline="0" dirty="0" smtClean="0"/>
              <a:t> dialog box, in the left pane, click </a:t>
            </a:r>
            <a:r>
              <a:rPr lang="en-US" sz="1200" b="1" baseline="0" dirty="0" smtClean="0"/>
              <a:t>Shadow</a:t>
            </a:r>
            <a:r>
              <a:rPr lang="en-US" sz="1200" b="0" baseline="0" dirty="0" smtClean="0"/>
              <a:t>.</a:t>
            </a:r>
            <a:r>
              <a:rPr lang="en-US" sz="1200" baseline="0" dirty="0" smtClean="0"/>
              <a:t> In the </a:t>
            </a:r>
            <a:r>
              <a:rPr lang="en-US" sz="1200" b="1" baseline="0" dirty="0" smtClean="0"/>
              <a:t>Shadow</a:t>
            </a:r>
            <a:r>
              <a:rPr lang="en-US" sz="1200" baseline="0" dirty="0" smtClean="0"/>
              <a:t> pane, click the button next to </a:t>
            </a:r>
            <a:r>
              <a:rPr lang="en-US" sz="1200" b="1" baseline="0" dirty="0" smtClean="0"/>
              <a:t>Presets</a:t>
            </a:r>
            <a:r>
              <a:rPr lang="en-US" sz="1200" baseline="0" dirty="0" smtClean="0"/>
              <a:t>, under </a:t>
            </a:r>
            <a:r>
              <a:rPr lang="en-US" sz="1200" b="1" baseline="0" dirty="0" smtClean="0"/>
              <a:t>Outer</a:t>
            </a:r>
            <a:r>
              <a:rPr lang="en-US" sz="1200" baseline="0" dirty="0" smtClean="0"/>
              <a:t> click </a:t>
            </a:r>
            <a:r>
              <a:rPr lang="en-US" sz="1200" b="1" baseline="0" dirty="0" smtClean="0"/>
              <a:t>Offset</a:t>
            </a:r>
            <a:r>
              <a:rPr lang="en-US" sz="1200" baseline="0" dirty="0" smtClean="0"/>
              <a:t> </a:t>
            </a:r>
            <a:r>
              <a:rPr lang="en-US" sz="1200" b="1" baseline="0" dirty="0" smtClean="0"/>
              <a:t>Bottom</a:t>
            </a:r>
            <a:r>
              <a:rPr lang="en-US" sz="1200" baseline="0" dirty="0" smtClean="0"/>
              <a:t> (first row, second option from the left), and then do the following:</a:t>
            </a:r>
          </a:p>
          <a:p>
            <a:pPr marL="685800" lvl="1" indent="-228600">
              <a:buFont typeface="Arial" pitchFamily="34" charset="0"/>
              <a:buChar char="•"/>
            </a:pPr>
            <a:r>
              <a:rPr lang="en-US" sz="1200" baseline="0" dirty="0" smtClean="0"/>
              <a:t>In the </a:t>
            </a:r>
            <a:r>
              <a:rPr lang="en-US" sz="1200" b="1" baseline="0" dirty="0" smtClean="0"/>
              <a:t>Transparency</a:t>
            </a:r>
            <a:r>
              <a:rPr lang="en-US" sz="1200" baseline="0" dirty="0" smtClean="0"/>
              <a:t> box, enter </a:t>
            </a:r>
            <a:r>
              <a:rPr lang="en-US" sz="1200" b="1" baseline="0" dirty="0" smtClean="0"/>
              <a:t>68%</a:t>
            </a:r>
            <a:r>
              <a:rPr lang="en-US" sz="1200" b="0" baseline="0" dirty="0" smtClean="0"/>
              <a:t>.</a:t>
            </a:r>
          </a:p>
          <a:p>
            <a:pPr marL="685800" lvl="1" indent="-228600">
              <a:buFont typeface="Arial" pitchFamily="34" charset="0"/>
              <a:buChar char="•"/>
            </a:pPr>
            <a:r>
              <a:rPr lang="en-US" sz="1200" baseline="0" dirty="0" smtClean="0"/>
              <a:t>In the </a:t>
            </a:r>
            <a:r>
              <a:rPr lang="en-US" sz="1200" b="1" baseline="0" dirty="0" smtClean="0"/>
              <a:t>Blur</a:t>
            </a:r>
            <a:r>
              <a:rPr lang="en-US" sz="1200" baseline="0" dirty="0" smtClean="0"/>
              <a:t> box, enter </a:t>
            </a:r>
            <a:r>
              <a:rPr lang="en-US" sz="1200" b="1" baseline="0" dirty="0" smtClean="0"/>
              <a:t>3.5 pt</a:t>
            </a:r>
            <a:r>
              <a:rPr lang="en-US" sz="1200" baseline="0" dirty="0" smtClean="0"/>
              <a:t>.</a:t>
            </a:r>
          </a:p>
          <a:p>
            <a:pPr marL="685800" lvl="1" indent="-228600">
              <a:buFont typeface="Arial" pitchFamily="34" charset="0"/>
              <a:buChar char="•"/>
            </a:pPr>
            <a:r>
              <a:rPr lang="en-US" sz="1200" baseline="0" dirty="0" smtClean="0"/>
              <a:t>In the </a:t>
            </a:r>
            <a:r>
              <a:rPr lang="en-US" sz="1200" b="1" baseline="0" dirty="0" smtClean="0"/>
              <a:t>Distance</a:t>
            </a:r>
            <a:r>
              <a:rPr lang="en-US" sz="1200" baseline="0" dirty="0" smtClean="0"/>
              <a:t> box, enter </a:t>
            </a:r>
            <a:r>
              <a:rPr lang="en-US" sz="1200" b="1" baseline="0" dirty="0" smtClean="0"/>
              <a:t>2.2 pt</a:t>
            </a:r>
            <a:r>
              <a:rPr lang="en-US" sz="1200" baseline="0" dirty="0" smtClean="0"/>
              <a:t>.</a:t>
            </a:r>
          </a:p>
          <a:p>
            <a:pPr marL="228600" indent="-228600">
              <a:buFont typeface="+mj-lt"/>
              <a:buAutoNum type="arabicPeriod"/>
            </a:pPr>
            <a:r>
              <a:rPr lang="en-US" sz="1200" baseline="0" dirty="0" smtClean="0"/>
              <a:t>Also in the </a:t>
            </a:r>
            <a:r>
              <a:rPr lang="en-US" sz="1200" b="1" baseline="0" dirty="0" smtClean="0"/>
              <a:t>Format</a:t>
            </a:r>
            <a:r>
              <a:rPr lang="en-US" sz="1200" baseline="0" dirty="0" smtClean="0"/>
              <a:t> </a:t>
            </a:r>
            <a:r>
              <a:rPr lang="en-US" sz="1200" b="1" baseline="0" dirty="0" smtClean="0"/>
              <a:t>Shape</a:t>
            </a:r>
            <a:r>
              <a:rPr lang="en-US" sz="1200" baseline="0" dirty="0" smtClean="0"/>
              <a:t> dialog box, in the left pane, click </a:t>
            </a:r>
            <a:r>
              <a:rPr lang="en-US" sz="1200" b="1" baseline="0" dirty="0" smtClean="0"/>
              <a:t>3-D Format</a:t>
            </a:r>
            <a:r>
              <a:rPr lang="en-US" sz="1200" b="0" baseline="0" dirty="0" smtClean="0"/>
              <a:t>.</a:t>
            </a:r>
            <a:r>
              <a:rPr lang="en-US" sz="1200" baseline="0" dirty="0" smtClean="0"/>
              <a:t> In the </a:t>
            </a:r>
            <a:r>
              <a:rPr lang="en-US" sz="1200" b="1" baseline="0" dirty="0" smtClean="0"/>
              <a:t>3-D Format </a:t>
            </a:r>
            <a:r>
              <a:rPr lang="en-US" sz="1200" baseline="0" dirty="0" smtClean="0"/>
              <a:t>pane, do the following:</a:t>
            </a:r>
          </a:p>
          <a:p>
            <a:pPr marL="685800" lvl="1" indent="-228600">
              <a:buFont typeface="Arial" pitchFamily="34" charset="0"/>
              <a:buChar char="•"/>
            </a:pPr>
            <a:r>
              <a:rPr lang="en-US" sz="1200" baseline="0" dirty="0" smtClean="0"/>
              <a:t>Under </a:t>
            </a:r>
            <a:r>
              <a:rPr lang="en-US" sz="1200" b="1" baseline="0" dirty="0" smtClean="0"/>
              <a:t>Bevel</a:t>
            </a:r>
            <a:r>
              <a:rPr lang="en-US" sz="1200" baseline="0" dirty="0" smtClean="0"/>
              <a:t>, click the button next to </a:t>
            </a:r>
            <a:r>
              <a:rPr lang="en-US" sz="1200" b="1" baseline="0" dirty="0" smtClean="0"/>
              <a:t>Top</a:t>
            </a:r>
            <a:r>
              <a:rPr lang="en-US" sz="1200" b="0" baseline="0" dirty="0" smtClean="0"/>
              <a:t>, and then under </a:t>
            </a:r>
            <a:r>
              <a:rPr lang="en-US" sz="1200" b="1" baseline="0" dirty="0" smtClean="0"/>
              <a:t>Bevel</a:t>
            </a:r>
            <a:r>
              <a:rPr lang="en-US" sz="1200" b="0" baseline="0" dirty="0" smtClean="0"/>
              <a:t> click </a:t>
            </a:r>
            <a:r>
              <a:rPr lang="en-US" sz="1200" b="1" baseline="0" dirty="0" smtClean="0"/>
              <a:t>Circle</a:t>
            </a:r>
            <a:r>
              <a:rPr lang="en-US" sz="1200" baseline="0" dirty="0" smtClean="0"/>
              <a:t> (first row, first option from the left). Next to </a:t>
            </a:r>
            <a:r>
              <a:rPr lang="en-US" sz="1200" b="1" baseline="0" dirty="0" smtClean="0"/>
              <a:t>Top</a:t>
            </a:r>
            <a:r>
              <a:rPr lang="en-US" sz="1200" baseline="0" dirty="0" smtClean="0"/>
              <a:t>, in the </a:t>
            </a:r>
            <a:r>
              <a:rPr lang="en-US" sz="1200" b="1" baseline="0" dirty="0" smtClean="0"/>
              <a:t>Width</a:t>
            </a:r>
            <a:r>
              <a:rPr lang="en-US" sz="1200" baseline="0" dirty="0" smtClean="0"/>
              <a:t> box, enter </a:t>
            </a:r>
            <a:r>
              <a:rPr lang="en-US" sz="1200" b="1" baseline="0" dirty="0" smtClean="0"/>
              <a:t>4 pt</a:t>
            </a:r>
            <a:r>
              <a:rPr lang="en-US" sz="1200" b="0" baseline="0" dirty="0" smtClean="0"/>
              <a:t>,</a:t>
            </a:r>
            <a:r>
              <a:rPr lang="en-US" sz="1200" b="1" baseline="0" dirty="0" smtClean="0"/>
              <a:t> </a:t>
            </a:r>
            <a:r>
              <a:rPr lang="en-US" sz="1200" baseline="0" dirty="0" smtClean="0"/>
              <a:t>and in the </a:t>
            </a:r>
            <a:r>
              <a:rPr lang="en-US" sz="1200" b="1" baseline="0" dirty="0" smtClean="0"/>
              <a:t>Height</a:t>
            </a:r>
            <a:r>
              <a:rPr lang="en-US" sz="1200" baseline="0" dirty="0" smtClean="0"/>
              <a:t> box, enter </a:t>
            </a:r>
            <a:r>
              <a:rPr lang="en-US" sz="1200" b="1" baseline="0" dirty="0" smtClean="0"/>
              <a:t>4 pt</a:t>
            </a:r>
            <a:r>
              <a:rPr lang="en-US" sz="1200" baseline="0" dirty="0" smtClean="0"/>
              <a:t>.</a:t>
            </a:r>
          </a:p>
          <a:p>
            <a:pPr marL="685800" lvl="1" indent="-228600">
              <a:buFont typeface="Arial" pitchFamily="34" charset="0"/>
              <a:buChar char="•"/>
            </a:pPr>
            <a:r>
              <a:rPr lang="en-US" sz="1200" baseline="0" dirty="0" smtClean="0"/>
              <a:t>Under </a:t>
            </a:r>
            <a:r>
              <a:rPr lang="en-US" sz="1200" b="1" baseline="0" dirty="0" smtClean="0"/>
              <a:t>Surface</a:t>
            </a:r>
            <a:r>
              <a:rPr lang="en-US" sz="1200" baseline="0" dirty="0" smtClean="0"/>
              <a:t>, click the button next to </a:t>
            </a:r>
            <a:r>
              <a:rPr lang="en-US" sz="1200" b="1" baseline="0" dirty="0" smtClean="0"/>
              <a:t>Lighting</a:t>
            </a:r>
            <a:r>
              <a:rPr lang="en-US" sz="1200" baseline="0" dirty="0" smtClean="0"/>
              <a:t>, and then under </a:t>
            </a:r>
            <a:r>
              <a:rPr lang="en-US" sz="1200" b="1" baseline="0" dirty="0" smtClean="0"/>
              <a:t>Neutral</a:t>
            </a:r>
            <a:r>
              <a:rPr lang="en-US" sz="1200" baseline="0" dirty="0" smtClean="0"/>
              <a:t> click </a:t>
            </a:r>
            <a:r>
              <a:rPr lang="en-US" sz="1200" b="1" baseline="0" dirty="0" smtClean="0"/>
              <a:t>Balance</a:t>
            </a:r>
            <a:r>
              <a:rPr lang="en-US" sz="1200" baseline="0" dirty="0" smtClean="0"/>
              <a:t> (first row, second option from the left). </a:t>
            </a:r>
            <a:r>
              <a:rPr lang="en-US" sz="1200" i="0" baseline="0" dirty="0" smtClean="0"/>
              <a:t>In the </a:t>
            </a:r>
            <a:r>
              <a:rPr lang="en-US" sz="1200" b="1" i="0" baseline="0" dirty="0" smtClean="0"/>
              <a:t>Angle</a:t>
            </a:r>
            <a:r>
              <a:rPr lang="en-US" sz="1200" i="0" baseline="0" dirty="0" smtClean="0"/>
              <a:t> box, enter </a:t>
            </a:r>
            <a:r>
              <a:rPr lang="en-US" sz="1200" b="1" i="0" baseline="0" dirty="0" smtClean="0"/>
              <a:t>145</a:t>
            </a:r>
            <a:r>
              <a:rPr lang="en-US" sz="1200" b="1" kern="1200" dirty="0" smtClean="0">
                <a:solidFill>
                  <a:schemeClr val="tx1"/>
                </a:solidFill>
                <a:latin typeface="+mn-lt"/>
                <a:ea typeface="+mn-ea"/>
                <a:cs typeface="+mn-cs"/>
              </a:rPr>
              <a:t>°</a:t>
            </a:r>
            <a:r>
              <a:rPr lang="en-US" sz="1200" i="0" baseline="0" dirty="0" smtClean="0"/>
              <a:t>. </a:t>
            </a:r>
            <a:endParaRPr lang="en-US" sz="1200" b="0" i="1" baseline="0" dirty="0" smtClean="0"/>
          </a:p>
          <a:p>
            <a:pPr marL="228600" indent="-228600">
              <a:buFont typeface="+mj-lt"/>
              <a:buAutoNum type="arabicPeriod"/>
            </a:pPr>
            <a:r>
              <a:rPr lang="en-US" sz="1200" b="0" baseline="0" dirty="0" smtClean="0"/>
              <a:t>On the slide, drag the rounded rectangle until the bottom edge touches the top edge of the long, thin rectangle and it is centered on the 3.50 left vertical drawing guide.</a:t>
            </a:r>
          </a:p>
          <a:p>
            <a:pPr marL="228600" indent="-228600">
              <a:buFont typeface="+mj-lt"/>
              <a:buAutoNum type="arabicPeriod"/>
            </a:pPr>
            <a:endParaRPr lang="en-US" sz="1200" b="1" baseline="0" dirty="0" smtClean="0"/>
          </a:p>
          <a:p>
            <a:pPr marL="228600" indent="-228600">
              <a:buFont typeface="+mj-lt"/>
              <a:buAutoNum type="arabicPeriod"/>
            </a:pPr>
            <a:endParaRPr lang="en-US" sz="1200" dirty="0" smtClean="0"/>
          </a:p>
          <a:p>
            <a:pPr marL="228600" indent="-228600">
              <a:buFont typeface="+mj-lt"/>
              <a:buNone/>
            </a:pPr>
            <a:r>
              <a:rPr lang="en-US" sz="1200" dirty="0" smtClean="0"/>
              <a:t>To reproduce the first text box on this slide, do the following:</a:t>
            </a:r>
          </a:p>
          <a:p>
            <a:pPr marL="228600" indent="-228600">
              <a:buFont typeface="+mj-lt"/>
              <a:buAutoNum type="arabicPeriod"/>
            </a:pPr>
            <a:r>
              <a:rPr lang="en-US" sz="1200" dirty="0" smtClean="0"/>
              <a:t>On</a:t>
            </a:r>
            <a:r>
              <a:rPr lang="en-US" sz="1200" baseline="0" dirty="0" smtClean="0"/>
              <a:t> the </a:t>
            </a:r>
            <a:r>
              <a:rPr lang="en-US" sz="1200" b="1" baseline="0" dirty="0" smtClean="0"/>
              <a:t>Insert</a:t>
            </a:r>
            <a:r>
              <a:rPr lang="en-US" sz="1200" baseline="0" dirty="0" smtClean="0"/>
              <a:t> tab, in the </a:t>
            </a:r>
            <a:r>
              <a:rPr lang="en-US" sz="1200" b="1" baseline="0" dirty="0" smtClean="0"/>
              <a:t>Text</a:t>
            </a:r>
            <a:r>
              <a:rPr lang="en-US" sz="1200" baseline="0" dirty="0" smtClean="0"/>
              <a:t> group, click </a:t>
            </a:r>
            <a:r>
              <a:rPr lang="en-US" sz="1200" b="1" baseline="0" dirty="0" smtClean="0"/>
              <a:t>Text</a:t>
            </a:r>
            <a:r>
              <a:rPr lang="en-US" sz="1200" baseline="0" dirty="0" smtClean="0"/>
              <a:t> </a:t>
            </a:r>
            <a:r>
              <a:rPr lang="en-US" sz="1200" b="1" baseline="0" dirty="0" smtClean="0"/>
              <a:t>Box</a:t>
            </a:r>
            <a:r>
              <a:rPr lang="en-US" sz="1200" baseline="0" dirty="0" smtClean="0"/>
              <a:t>. On the slide, drag to draw a text box. </a:t>
            </a:r>
          </a:p>
          <a:p>
            <a:pPr marL="228600" indent="-228600">
              <a:buFont typeface="+mj-lt"/>
              <a:buAutoNum type="arabicPeriod"/>
            </a:pPr>
            <a:r>
              <a:rPr lang="en-US" sz="1200" baseline="0" dirty="0" smtClean="0"/>
              <a:t>Enter </a:t>
            </a:r>
            <a:r>
              <a:rPr lang="en-US" sz="1200" b="1" baseline="0" dirty="0" smtClean="0"/>
              <a:t>TAB ONE</a:t>
            </a:r>
            <a:r>
              <a:rPr lang="en-US" sz="1200" b="0" baseline="0" dirty="0" smtClean="0"/>
              <a:t>,</a:t>
            </a:r>
            <a:r>
              <a:rPr lang="en-US" sz="1200" b="1" baseline="0" dirty="0" smtClean="0"/>
              <a:t> </a:t>
            </a:r>
            <a:r>
              <a:rPr lang="en-US" sz="1200" baseline="0" dirty="0" smtClean="0"/>
              <a:t>and then select the text. On the </a:t>
            </a:r>
            <a:r>
              <a:rPr lang="en-US" sz="1200" b="1" baseline="0" dirty="0" smtClean="0"/>
              <a:t>Home</a:t>
            </a:r>
            <a:r>
              <a:rPr lang="en-US" sz="1200" baseline="0" dirty="0" smtClean="0"/>
              <a:t> tab, in the </a:t>
            </a:r>
            <a:r>
              <a:rPr lang="en-US" sz="1200" b="1" baseline="0" dirty="0" smtClean="0"/>
              <a:t>Font</a:t>
            </a:r>
            <a:r>
              <a:rPr lang="en-US" sz="1200" baseline="0" dirty="0" smtClean="0"/>
              <a:t> group, do the following:</a:t>
            </a:r>
          </a:p>
          <a:p>
            <a:pPr marL="685800" lvl="1" indent="-228600">
              <a:buFont typeface="Arial" pitchFamily="34" charset="0"/>
              <a:buChar char="•"/>
            </a:pPr>
            <a:r>
              <a:rPr lang="en-US" sz="1200" baseline="0" dirty="0" smtClean="0"/>
              <a:t>In the </a:t>
            </a:r>
            <a:r>
              <a:rPr lang="en-US" sz="1200" b="1" baseline="0" dirty="0" smtClean="0"/>
              <a:t>Font</a:t>
            </a:r>
            <a:r>
              <a:rPr lang="en-US" sz="1200" baseline="0" dirty="0" smtClean="0"/>
              <a:t> list, select </a:t>
            </a:r>
            <a:r>
              <a:rPr lang="en-US" sz="1200" b="1" baseline="0" dirty="0" smtClean="0"/>
              <a:t>TW Cen MT Condensed</a:t>
            </a:r>
            <a:r>
              <a:rPr lang="en-US" sz="1200" b="0" baseline="0" dirty="0" smtClean="0"/>
              <a:t>.</a:t>
            </a:r>
            <a:r>
              <a:rPr lang="en-US" sz="1200" baseline="0" dirty="0" smtClean="0"/>
              <a:t> </a:t>
            </a:r>
          </a:p>
          <a:p>
            <a:pPr marL="685800" lvl="1" indent="-228600">
              <a:buFont typeface="Arial" pitchFamily="34" charset="0"/>
              <a:buChar char="•"/>
            </a:pPr>
            <a:r>
              <a:rPr lang="en-US" sz="1200" baseline="0" dirty="0" smtClean="0"/>
              <a:t>In the </a:t>
            </a:r>
            <a:r>
              <a:rPr lang="en-US" sz="1200" b="1" baseline="0" dirty="0" smtClean="0"/>
              <a:t>Font</a:t>
            </a:r>
            <a:r>
              <a:rPr lang="en-US" sz="1200" baseline="0" dirty="0" smtClean="0"/>
              <a:t> </a:t>
            </a:r>
            <a:r>
              <a:rPr lang="en-US" sz="1200" b="1" baseline="0" dirty="0" smtClean="0"/>
              <a:t>Size</a:t>
            </a:r>
            <a:r>
              <a:rPr lang="en-US" sz="1200" baseline="0" dirty="0" smtClean="0"/>
              <a:t> box, enter </a:t>
            </a:r>
            <a:r>
              <a:rPr lang="en-US" sz="1200" b="1" baseline="0" dirty="0" smtClean="0"/>
              <a:t>22 pt</a:t>
            </a:r>
            <a:r>
              <a:rPr lang="en-US" sz="1200" baseline="0" dirty="0" smtClean="0"/>
              <a:t>. </a:t>
            </a:r>
          </a:p>
          <a:p>
            <a:pPr marL="228600" indent="-228600">
              <a:buFont typeface="+mj-lt"/>
              <a:buAutoNum type="arabicPeriod"/>
            </a:pPr>
            <a:r>
              <a:rPr lang="en-US" sz="1200" baseline="0" dirty="0" smtClean="0"/>
              <a:t>On the </a:t>
            </a:r>
            <a:r>
              <a:rPr lang="en-US" sz="1200" b="1" baseline="0" dirty="0" smtClean="0"/>
              <a:t>Home</a:t>
            </a:r>
            <a:r>
              <a:rPr lang="en-US" sz="1200" baseline="0" dirty="0" smtClean="0"/>
              <a:t> tab, in the </a:t>
            </a:r>
            <a:r>
              <a:rPr lang="en-US" sz="1200" b="1" baseline="0" dirty="0" smtClean="0"/>
              <a:t>Paragraph</a:t>
            </a:r>
            <a:r>
              <a:rPr lang="en-US" sz="1200" baseline="0" dirty="0" smtClean="0"/>
              <a:t> group, click </a:t>
            </a:r>
            <a:r>
              <a:rPr lang="en-US" sz="1200" b="1" baseline="0" dirty="0" smtClean="0"/>
              <a:t>Center</a:t>
            </a:r>
            <a:r>
              <a:rPr lang="en-US" sz="1200" baseline="0" dirty="0" smtClean="0"/>
              <a:t> to center the text in the text box.</a:t>
            </a:r>
          </a:p>
          <a:p>
            <a:pPr marL="228600" indent="-228600">
              <a:buFont typeface="+mj-lt"/>
              <a:buAutoNum type="arabicPeriod"/>
            </a:pPr>
            <a:r>
              <a:rPr lang="en-US" sz="1200" baseline="0" dirty="0" smtClean="0"/>
              <a:t>On the slide, drag the text box onto the rounded rectangle until the bottom edge of the text is 0.5” above the 0.00 horizontal drawing guide and it is centered on the </a:t>
            </a:r>
            <a:r>
              <a:rPr lang="en-US" sz="1200" b="0" baseline="0" dirty="0" smtClean="0"/>
              <a:t>3.50 left vertical drawing guide.</a:t>
            </a:r>
            <a:endParaRPr lang="en-US" sz="1200" baseline="0" dirty="0" smtClean="0"/>
          </a:p>
          <a:p>
            <a:pPr marL="228600" indent="-228600">
              <a:buFont typeface="+mj-lt"/>
              <a:buAutoNum type="arabicPeriod"/>
            </a:pPr>
            <a:endParaRPr lang="en-US" sz="1200" baseline="0" dirty="0" smtClean="0"/>
          </a:p>
          <a:p>
            <a:pPr marL="228600" indent="-228600">
              <a:buFont typeface="+mj-lt"/>
              <a:buAutoNum type="arabicPeriod"/>
            </a:pPr>
            <a:endParaRPr lang="en-US" sz="1200" baseline="0" dirty="0" smtClean="0"/>
          </a:p>
          <a:p>
            <a:pPr marL="228600" indent="-228600">
              <a:buFont typeface="+mj-lt"/>
              <a:buNone/>
            </a:pPr>
            <a:r>
              <a:rPr lang="en-US" sz="1200" baseline="0" dirty="0" smtClean="0"/>
              <a:t>To reproduce the other text boxes on this slide, do the following:</a:t>
            </a:r>
          </a:p>
          <a:p>
            <a:pPr marL="228600" indent="-228600">
              <a:buFont typeface="+mj-lt"/>
              <a:buAutoNum type="arabicPeriod"/>
            </a:pPr>
            <a:r>
              <a:rPr lang="en-US" sz="1200" baseline="0" dirty="0" smtClean="0"/>
              <a:t>On the slide, select the first text box. On the </a:t>
            </a:r>
            <a:r>
              <a:rPr lang="en-US" sz="1200" b="1" baseline="0" dirty="0" smtClean="0"/>
              <a:t>Home</a:t>
            </a:r>
            <a:r>
              <a:rPr lang="en-US" sz="1200" baseline="0" dirty="0" smtClean="0"/>
              <a:t> tab, in the </a:t>
            </a:r>
            <a:r>
              <a:rPr lang="en-US" sz="1200" b="1" baseline="0" dirty="0" smtClean="0"/>
              <a:t>Clipboard</a:t>
            </a:r>
            <a:r>
              <a:rPr lang="en-US" sz="1200" baseline="0" dirty="0" smtClean="0"/>
              <a:t> group, click the arrow under </a:t>
            </a:r>
            <a:r>
              <a:rPr lang="en-US" sz="1200" b="1" baseline="0" dirty="0" smtClean="0"/>
              <a:t>Copy</a:t>
            </a:r>
            <a:r>
              <a:rPr lang="en-US" sz="1200" b="0" baseline="0" dirty="0" smtClean="0"/>
              <a:t>,</a:t>
            </a:r>
            <a:r>
              <a:rPr lang="en-US" sz="1200" baseline="0" dirty="0" smtClean="0"/>
              <a:t> and then click </a:t>
            </a:r>
            <a:r>
              <a:rPr lang="en-US" sz="1200" b="1" baseline="0" dirty="0" smtClean="0"/>
              <a:t>Duplicate</a:t>
            </a:r>
            <a:r>
              <a:rPr lang="en-US" sz="1200" baseline="0" dirty="0" smtClean="0"/>
              <a:t>. Repeat this process three more times for a total of five text boxes.</a:t>
            </a:r>
          </a:p>
          <a:p>
            <a:pPr marL="228600" indent="-228600">
              <a:buFont typeface="+mj-lt"/>
              <a:buAutoNum type="arabicPeriod"/>
            </a:pPr>
            <a:r>
              <a:rPr lang="en-US" sz="1200" baseline="0" dirty="0" smtClean="0"/>
              <a:t>Click in one of the duplicate text boxes, delete </a:t>
            </a:r>
            <a:r>
              <a:rPr lang="en-US" sz="1200" b="1" baseline="0" dirty="0" smtClean="0"/>
              <a:t>TAB ONE</a:t>
            </a:r>
            <a:r>
              <a:rPr lang="en-US" sz="1200" baseline="0" dirty="0" smtClean="0"/>
              <a:t>, and then enter </a:t>
            </a:r>
            <a:r>
              <a:rPr lang="en-US" sz="1200" b="1" baseline="0" dirty="0" smtClean="0"/>
              <a:t>TAB TWO</a:t>
            </a:r>
            <a:r>
              <a:rPr lang="en-US" sz="1200" baseline="0" dirty="0" smtClean="0"/>
              <a:t>. </a:t>
            </a:r>
          </a:p>
          <a:p>
            <a:pPr marL="228600" indent="-228600">
              <a:buFont typeface="+mj-lt"/>
              <a:buAutoNum type="arabicPeriod"/>
            </a:pPr>
            <a:r>
              <a:rPr lang="en-US" sz="1200" baseline="0" dirty="0" smtClean="0"/>
              <a:t>Drag the second text box until the bottom edge of the text is 0.5” above the 0.00 horizontal drawing guide and it is centered on the 1.75 left vertical drawing guide.</a:t>
            </a:r>
          </a:p>
          <a:p>
            <a:pPr marL="228600" indent="-228600">
              <a:buFont typeface="+mj-lt"/>
              <a:buAutoNum type="arabicPeriod"/>
            </a:pPr>
            <a:r>
              <a:rPr lang="en-US" sz="1200" baseline="0" dirty="0" smtClean="0"/>
              <a:t>Click in another duplicate text box, delete </a:t>
            </a:r>
            <a:r>
              <a:rPr lang="en-US" sz="1200" b="1" baseline="0" dirty="0" smtClean="0"/>
              <a:t>TAB ONE</a:t>
            </a:r>
            <a:r>
              <a:rPr lang="en-US" sz="1200" baseline="0" dirty="0" smtClean="0"/>
              <a:t>, and then enter </a:t>
            </a:r>
            <a:r>
              <a:rPr lang="en-US" sz="1200" b="1" baseline="0" dirty="0" smtClean="0"/>
              <a:t>TAB THREE</a:t>
            </a:r>
            <a:r>
              <a:rPr lang="en-US" sz="1200" b="0" baseline="0" dirty="0" smtClean="0"/>
              <a:t>.</a:t>
            </a:r>
            <a:endParaRPr lang="en-US" sz="1200" baseline="0" dirty="0" smtClean="0"/>
          </a:p>
          <a:p>
            <a:pPr marL="228600" indent="-228600">
              <a:buFont typeface="+mj-lt"/>
              <a:buAutoNum type="arabicPeriod"/>
            </a:pPr>
            <a:r>
              <a:rPr lang="en-US" sz="1200" baseline="0" dirty="0" smtClean="0"/>
              <a:t>Drag the third text box until the bottom edge of the text is 0.5” above the 0.00 horizontal drawing guide and it is centered on the 0.00 vertical drawing guide. </a:t>
            </a:r>
          </a:p>
          <a:p>
            <a:pPr marL="228600" indent="-228600">
              <a:buFont typeface="+mj-lt"/>
              <a:buAutoNum type="arabicPeriod"/>
            </a:pPr>
            <a:r>
              <a:rPr lang="en-US" sz="1200" baseline="0" dirty="0" smtClean="0"/>
              <a:t>Click in another duplicate text box, delete </a:t>
            </a:r>
            <a:r>
              <a:rPr lang="en-US" sz="1200" b="1" baseline="0" dirty="0" smtClean="0"/>
              <a:t>TAB ONE</a:t>
            </a:r>
            <a:r>
              <a:rPr lang="en-US" sz="1200" baseline="0" dirty="0" smtClean="0"/>
              <a:t>, and then enter </a:t>
            </a:r>
            <a:r>
              <a:rPr lang="en-US" sz="1200" b="1" baseline="0" dirty="0" smtClean="0"/>
              <a:t>TAB FOUR</a:t>
            </a:r>
            <a:r>
              <a:rPr lang="en-US" sz="1200" b="0" baseline="0" dirty="0" smtClean="0"/>
              <a:t>.</a:t>
            </a:r>
            <a:endParaRPr lang="en-US" sz="1200" baseline="0" dirty="0" smtClean="0"/>
          </a:p>
          <a:p>
            <a:pPr marL="228600" indent="-228600">
              <a:buFont typeface="+mj-lt"/>
              <a:buAutoNum type="arabicPeriod"/>
            </a:pPr>
            <a:r>
              <a:rPr lang="en-US" sz="1200" baseline="0" dirty="0" smtClean="0"/>
              <a:t>Drag the fourth text box until the bottom edge of the text is 0.5” above the 0.00 horizontal drawing guide and it is centered on the 1.75 right vertical drawing guide.</a:t>
            </a:r>
          </a:p>
          <a:p>
            <a:pPr marL="228600" indent="-228600">
              <a:buFont typeface="+mj-lt"/>
              <a:buAutoNum type="arabicPeriod"/>
            </a:pPr>
            <a:r>
              <a:rPr lang="en-US" sz="1200" baseline="0" dirty="0" smtClean="0"/>
              <a:t>Click in the last duplicate text box, delete </a:t>
            </a:r>
            <a:r>
              <a:rPr lang="en-US" sz="1200" b="1" baseline="0" dirty="0" smtClean="0"/>
              <a:t>TAB ONE</a:t>
            </a:r>
            <a:r>
              <a:rPr lang="en-US" sz="1200" baseline="0" dirty="0" smtClean="0"/>
              <a:t>, and then enter </a:t>
            </a:r>
            <a:r>
              <a:rPr lang="en-US" sz="1200" b="1" baseline="0" dirty="0" smtClean="0"/>
              <a:t>TAB FIVE</a:t>
            </a:r>
            <a:r>
              <a:rPr lang="en-US" sz="1200" b="0" baseline="0" dirty="0" smtClean="0"/>
              <a:t>.</a:t>
            </a:r>
            <a:endParaRPr lang="en-US" sz="1200" baseline="0" dirty="0" smtClean="0"/>
          </a:p>
          <a:p>
            <a:pPr marL="228600" indent="-228600">
              <a:buFont typeface="+mj-lt"/>
              <a:buAutoNum type="arabicPeriod"/>
            </a:pPr>
            <a:r>
              <a:rPr lang="en-US" sz="1200" baseline="0" dirty="0" smtClean="0"/>
              <a:t>Drag the fifth text box until the bottom edge of the text is 0.5” above the 0.00 horizontal drawing guide and it is centered on the 3.50 right vertical drawing guide.</a:t>
            </a:r>
          </a:p>
          <a:p>
            <a:pPr marL="228600" indent="-228600">
              <a:buFont typeface="+mj-lt"/>
              <a:buAutoNum type="arabicPeriod"/>
            </a:pPr>
            <a:r>
              <a:rPr lang="en-US" sz="1200" baseline="0" dirty="0" smtClean="0"/>
              <a:t>Select the text in the first text box. On the </a:t>
            </a:r>
            <a:r>
              <a:rPr lang="en-US" sz="1200" b="1" baseline="0" dirty="0" smtClean="0"/>
              <a:t>Home</a:t>
            </a:r>
            <a:r>
              <a:rPr lang="en-US" sz="1200" baseline="0" dirty="0" smtClean="0"/>
              <a:t> tab, in the </a:t>
            </a:r>
            <a:r>
              <a:rPr lang="en-US" sz="1200" b="1" baseline="0" dirty="0" smtClean="0"/>
              <a:t>Font</a:t>
            </a:r>
            <a:r>
              <a:rPr lang="en-US" sz="1200" baseline="0" dirty="0" smtClean="0"/>
              <a:t> group, click the arrow next to </a:t>
            </a:r>
            <a:r>
              <a:rPr lang="en-US" sz="1200" b="1" baseline="0" dirty="0" smtClean="0"/>
              <a:t>Font Color</a:t>
            </a:r>
            <a:r>
              <a:rPr lang="en-US" sz="1200" baseline="0" dirty="0" smtClean="0"/>
              <a:t>, and then under </a:t>
            </a:r>
            <a:r>
              <a:rPr lang="en-US" sz="1200" b="1" baseline="0" dirty="0" smtClean="0"/>
              <a:t>Theme</a:t>
            </a:r>
            <a:r>
              <a:rPr lang="en-US" sz="1200" baseline="0" dirty="0" smtClean="0"/>
              <a:t> </a:t>
            </a:r>
            <a:r>
              <a:rPr lang="en-US" sz="1200" b="1" baseline="0" dirty="0" smtClean="0"/>
              <a:t>Colors</a:t>
            </a:r>
            <a:r>
              <a:rPr lang="en-US" sz="1200" baseline="0" dirty="0" smtClean="0"/>
              <a:t> click </a:t>
            </a:r>
            <a:r>
              <a:rPr lang="en-US" sz="1200" b="1" baseline="0" dirty="0" smtClean="0"/>
              <a:t>White, Background 1 </a:t>
            </a:r>
            <a:r>
              <a:rPr lang="en-US" sz="1200" b="0" baseline="0" dirty="0" smtClean="0"/>
              <a:t>(first row, first option from the left). Repeat this process for each of the other text boxes. </a:t>
            </a:r>
            <a:endParaRPr lang="en-US" sz="1200" baseline="0" dirty="0" smtClean="0"/>
          </a:p>
          <a:p>
            <a:endParaRPr lang="en-US" sz="1200" baseline="0" dirty="0" smtClean="0"/>
          </a:p>
          <a:p>
            <a:endParaRPr lang="en-US" sz="1200" baseline="0" dirty="0" smtClean="0"/>
          </a:p>
          <a:p>
            <a:r>
              <a:rPr lang="en-US" sz="1200" baseline="0" dirty="0" smtClean="0"/>
              <a:t>To reproduce the animation effects on this slide, do the following:</a:t>
            </a:r>
          </a:p>
          <a:p>
            <a:pPr marL="228600" indent="-228600">
              <a:buFont typeface="+mj-lt"/>
              <a:buAutoNum type="arabicPeriod"/>
            </a:pPr>
            <a:r>
              <a:rPr lang="en-US" sz="1200" baseline="0" dirty="0" smtClean="0"/>
              <a:t>On the </a:t>
            </a:r>
            <a:r>
              <a:rPr lang="en-US" sz="1200" b="1" baseline="0" dirty="0" smtClean="0"/>
              <a:t>Animations</a:t>
            </a:r>
            <a:r>
              <a:rPr lang="en-US" sz="1200" baseline="0" dirty="0" smtClean="0"/>
              <a:t> tab, in the </a:t>
            </a:r>
            <a:r>
              <a:rPr lang="en-US" sz="1200" b="1" baseline="0" dirty="0" smtClean="0"/>
              <a:t>Advanced Animations</a:t>
            </a:r>
            <a:r>
              <a:rPr lang="en-US" sz="1200" baseline="0" dirty="0" smtClean="0"/>
              <a:t> group, click </a:t>
            </a:r>
            <a:r>
              <a:rPr lang="en-US" sz="1200" b="1" baseline="0" dirty="0" smtClean="0"/>
              <a:t>Animation Pane</a:t>
            </a:r>
            <a:r>
              <a:rPr lang="en-US" sz="1200" baseline="0" dirty="0" smtClean="0"/>
              <a:t>. </a:t>
            </a:r>
          </a:p>
          <a:p>
            <a:pPr marL="228600" indent="-228600">
              <a:buFont typeface="+mj-lt"/>
              <a:buAutoNum type="arabicPeriod"/>
            </a:pPr>
            <a:r>
              <a:rPr lang="en-US" sz="1200" baseline="0" dirty="0" smtClean="0"/>
              <a:t>On the </a:t>
            </a:r>
            <a:r>
              <a:rPr lang="en-US" sz="1200" b="1" baseline="0" dirty="0" smtClean="0"/>
              <a:t>Home</a:t>
            </a:r>
            <a:r>
              <a:rPr lang="en-US" sz="1200" baseline="0" dirty="0" smtClean="0"/>
              <a:t> tab, in the </a:t>
            </a:r>
            <a:r>
              <a:rPr lang="en-US" sz="1200" b="1" baseline="0" dirty="0" smtClean="0"/>
              <a:t>Editing</a:t>
            </a:r>
            <a:r>
              <a:rPr lang="en-US" sz="1200" baseline="0" dirty="0" smtClean="0"/>
              <a:t> group, click </a:t>
            </a:r>
            <a:r>
              <a:rPr lang="en-US" sz="1200" b="1" baseline="0" dirty="0" smtClean="0"/>
              <a:t>Select</a:t>
            </a:r>
            <a:r>
              <a:rPr lang="en-US" sz="1200" baseline="0" dirty="0" smtClean="0"/>
              <a:t>, and then click </a:t>
            </a:r>
            <a:r>
              <a:rPr lang="en-US" sz="1200" b="1" baseline="0" dirty="0" smtClean="0"/>
              <a:t>Selection Pane</a:t>
            </a:r>
            <a:r>
              <a:rPr lang="en-US" sz="1200" baseline="0" dirty="0" smtClean="0"/>
              <a:t>.</a:t>
            </a:r>
          </a:p>
          <a:p>
            <a:pPr marL="228600" indent="-228600">
              <a:buFont typeface="+mj-lt"/>
              <a:buAutoNum type="arabicPeriod"/>
            </a:pPr>
            <a:r>
              <a:rPr lang="en-US" sz="1200" i="0" baseline="0" dirty="0" smtClean="0"/>
              <a:t>In the </a:t>
            </a:r>
            <a:r>
              <a:rPr lang="en-US" sz="1200" b="1" i="0" baseline="0" dirty="0" smtClean="0"/>
              <a:t>Selection and Visibility </a:t>
            </a:r>
            <a:r>
              <a:rPr lang="en-US" sz="1200" b="0" i="0" baseline="0" dirty="0" smtClean="0"/>
              <a:t>task </a:t>
            </a:r>
            <a:r>
              <a:rPr lang="en-US" sz="1200" i="0" baseline="0" dirty="0" smtClean="0"/>
              <a:t>pane, s</a:t>
            </a:r>
            <a:r>
              <a:rPr lang="en-US" sz="1200" baseline="0" dirty="0" smtClean="0"/>
              <a:t>elect the rounded rectangle (“Round Same Side Corner Rectangle” object). In the </a:t>
            </a:r>
            <a:r>
              <a:rPr lang="en-US" sz="1200" b="1" baseline="0" dirty="0" smtClean="0"/>
              <a:t>Animation</a:t>
            </a:r>
            <a:r>
              <a:rPr lang="en-US" sz="1200" b="0" baseline="0" dirty="0" smtClean="0"/>
              <a:t> group</a:t>
            </a:r>
            <a:r>
              <a:rPr lang="en-US" sz="1200" baseline="0" dirty="0" smtClean="0"/>
              <a:t>, click the </a:t>
            </a:r>
            <a:r>
              <a:rPr lang="en-US" sz="1200" b="1" baseline="0" dirty="0" smtClean="0"/>
              <a:t>More</a:t>
            </a:r>
            <a:r>
              <a:rPr lang="en-US" sz="1200" baseline="0" dirty="0" smtClean="0"/>
              <a:t> arrow to expand the effects gallery, then under </a:t>
            </a:r>
            <a:r>
              <a:rPr lang="en-US" sz="1200" b="1" baseline="0" dirty="0" smtClean="0"/>
              <a:t>Motion</a:t>
            </a:r>
            <a:r>
              <a:rPr lang="en-US" sz="1200" baseline="0" dirty="0" smtClean="0"/>
              <a:t> </a:t>
            </a:r>
            <a:r>
              <a:rPr lang="en-US" sz="1200" b="1" baseline="0" dirty="0" smtClean="0"/>
              <a:t>Paths</a:t>
            </a:r>
            <a:r>
              <a:rPr lang="en-US" sz="1200" b="0" baseline="0" dirty="0" smtClean="0"/>
              <a:t>,</a:t>
            </a:r>
            <a:r>
              <a:rPr lang="en-US" sz="1200" baseline="0" dirty="0" smtClean="0"/>
              <a:t> click </a:t>
            </a:r>
            <a:r>
              <a:rPr lang="en-US" sz="1200" b="1" baseline="0" dirty="0" smtClean="0"/>
              <a:t>Lines</a:t>
            </a:r>
            <a:r>
              <a:rPr lang="en-US" sz="1200" baseline="0" dirty="0" smtClean="0"/>
              <a:t>. </a:t>
            </a:r>
          </a:p>
          <a:p>
            <a:pPr marL="228600" indent="-228600">
              <a:buFont typeface="+mj-lt"/>
              <a:buAutoNum type="arabicPeriod"/>
            </a:pPr>
            <a:r>
              <a:rPr lang="en-US" sz="1200" baseline="0" dirty="0" smtClean="0"/>
              <a:t>In the </a:t>
            </a:r>
            <a:r>
              <a:rPr lang="en-US" sz="1200" b="1" baseline="0" dirty="0" smtClean="0"/>
              <a:t>Animation</a:t>
            </a:r>
            <a:r>
              <a:rPr lang="en-US" sz="1200" baseline="0" dirty="0" smtClean="0"/>
              <a:t> group, click </a:t>
            </a:r>
            <a:r>
              <a:rPr lang="en-US" sz="1200" b="1" baseline="0" dirty="0" smtClean="0"/>
              <a:t>Effect Options </a:t>
            </a:r>
            <a:r>
              <a:rPr lang="en-US" sz="1200" baseline="0" dirty="0" smtClean="0"/>
              <a:t>and under </a:t>
            </a:r>
            <a:r>
              <a:rPr lang="en-US" sz="1200" b="1" baseline="0" dirty="0" smtClean="0"/>
              <a:t>Direction</a:t>
            </a:r>
            <a:r>
              <a:rPr lang="en-US" sz="1200" baseline="0" dirty="0" smtClean="0"/>
              <a:t>, click </a:t>
            </a:r>
            <a:r>
              <a:rPr lang="en-US" sz="1200" b="1" baseline="0" dirty="0" smtClean="0"/>
              <a:t>Right</a:t>
            </a:r>
            <a:r>
              <a:rPr lang="en-US" sz="1200" baseline="0" dirty="0" smtClean="0"/>
              <a:t>.</a:t>
            </a:r>
          </a:p>
          <a:p>
            <a:pPr marL="228600" indent="-228600">
              <a:buFont typeface="+mj-lt"/>
              <a:buAutoNum type="arabicPeriod"/>
            </a:pPr>
            <a:r>
              <a:rPr lang="en-US" sz="1200" baseline="0" dirty="0" smtClean="0"/>
              <a:t>On the slide, point to the endpoint (red arrow) of the selected motion path until the cursor becomes a two-headed arrow. Press and hold SHIFT, and then drag the endpoint to the 1.75 left vertical drawing guide. </a:t>
            </a:r>
          </a:p>
          <a:p>
            <a:pPr marL="228600" indent="-228600">
              <a:buFont typeface="+mj-lt"/>
              <a:buAutoNum type="arabicPeriod"/>
            </a:pPr>
            <a:r>
              <a:rPr lang="en-US" sz="1200" i="0" baseline="0" dirty="0" smtClean="0"/>
              <a:t>In the </a:t>
            </a:r>
            <a:r>
              <a:rPr lang="en-US" sz="1200" b="1" i="0" baseline="0" dirty="0" smtClean="0"/>
              <a:t>Selection and Visibility </a:t>
            </a:r>
            <a:r>
              <a:rPr lang="en-US" sz="1200" b="0" i="0" baseline="0" dirty="0" smtClean="0"/>
              <a:t>task</a:t>
            </a:r>
            <a:r>
              <a:rPr lang="en-US" sz="1200" b="1" i="0" baseline="0" dirty="0" smtClean="0"/>
              <a:t> </a:t>
            </a:r>
            <a:r>
              <a:rPr lang="en-US" sz="1200" i="0" baseline="0" dirty="0" smtClean="0"/>
              <a:t>pane, s</a:t>
            </a:r>
            <a:r>
              <a:rPr lang="en-US" sz="1200" baseline="0" dirty="0" smtClean="0"/>
              <a:t>elect the rounded rectangle again. In the </a:t>
            </a:r>
            <a:r>
              <a:rPr lang="en-US" sz="1200" b="1" baseline="0" dirty="0" smtClean="0"/>
              <a:t>Advanced Animation</a:t>
            </a:r>
            <a:r>
              <a:rPr lang="en-US" sz="1200" baseline="0" dirty="0" smtClean="0"/>
              <a:t> group, click </a:t>
            </a:r>
            <a:r>
              <a:rPr lang="en-US" sz="1200" b="1" baseline="0" dirty="0" smtClean="0"/>
              <a:t>Add Animation</a:t>
            </a:r>
            <a:r>
              <a:rPr lang="en-US" sz="1200" baseline="0" dirty="0" smtClean="0"/>
              <a:t>, and under </a:t>
            </a:r>
            <a:r>
              <a:rPr lang="en-US" sz="1200" b="1" baseline="0" dirty="0" smtClean="0"/>
              <a:t>Motion</a:t>
            </a:r>
            <a:r>
              <a:rPr lang="en-US" sz="1200" baseline="0" dirty="0" smtClean="0"/>
              <a:t> </a:t>
            </a:r>
            <a:r>
              <a:rPr lang="en-US" sz="1200" b="1" baseline="0" dirty="0" smtClean="0"/>
              <a:t>Paths</a:t>
            </a:r>
            <a:r>
              <a:rPr lang="en-US" sz="1200" b="0" baseline="0" dirty="0" smtClean="0"/>
              <a:t>,</a:t>
            </a:r>
            <a:r>
              <a:rPr lang="en-US" sz="1200" baseline="0" dirty="0" smtClean="0"/>
              <a:t> click </a:t>
            </a:r>
            <a:r>
              <a:rPr lang="en-US" sz="1200" b="1" baseline="0" dirty="0" smtClean="0"/>
              <a:t>Lines</a:t>
            </a:r>
            <a:r>
              <a:rPr lang="en-US" sz="120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In the </a:t>
            </a:r>
            <a:r>
              <a:rPr lang="en-US" sz="1200" b="1" baseline="0" dirty="0" smtClean="0"/>
              <a:t>Animation</a:t>
            </a:r>
            <a:r>
              <a:rPr lang="en-US" sz="1200" baseline="0" dirty="0" smtClean="0"/>
              <a:t> group, click </a:t>
            </a:r>
            <a:r>
              <a:rPr lang="en-US" sz="1200" b="1" baseline="0" dirty="0" smtClean="0"/>
              <a:t>Effect Options </a:t>
            </a:r>
            <a:r>
              <a:rPr lang="en-US" sz="1200" baseline="0" dirty="0" smtClean="0"/>
              <a:t>and under </a:t>
            </a:r>
            <a:r>
              <a:rPr lang="en-US" sz="1200" b="1" baseline="0" dirty="0" smtClean="0"/>
              <a:t>Direction</a:t>
            </a:r>
            <a:r>
              <a:rPr lang="en-US" sz="1200" baseline="0" dirty="0" smtClean="0"/>
              <a:t>, click </a:t>
            </a:r>
            <a:r>
              <a:rPr lang="en-US" sz="1200" b="1" baseline="0" dirty="0" smtClean="0"/>
              <a:t>Right</a:t>
            </a:r>
            <a:r>
              <a:rPr lang="en-US" sz="1200" baseline="0" dirty="0" smtClean="0"/>
              <a:t>.</a:t>
            </a:r>
          </a:p>
          <a:p>
            <a:pPr marL="228600" indent="-228600">
              <a:buFont typeface="+mj-lt"/>
              <a:buAutoNum type="arabicPeriod"/>
            </a:pPr>
            <a:r>
              <a:rPr lang="en-US" sz="1200" baseline="0" dirty="0" smtClean="0"/>
              <a:t>In the </a:t>
            </a:r>
            <a:r>
              <a:rPr lang="en-US" sz="1200" b="1" baseline="0" dirty="0" smtClean="0"/>
              <a:t>Animation Pane</a:t>
            </a:r>
            <a:r>
              <a:rPr lang="en-US" sz="1200" baseline="0" dirty="0" smtClean="0"/>
              <a:t>, select the second animation effect (right motion path for the rounded rectangle).</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On the slide, point to the endpoint (red arrow) of the selected motion path until the cursor becomes a two-headed arrow. Press and hold SHIFT, and then drag the endpoint to the 0.00 vertical drawing guide.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On the slide, point to the starting point (green arrow) of the selected motion path until the cursor becomes a two-headed arrow. Press and hold SHIFT, and then drag the starting point to the 1.75 left vertical drawing guide.  </a:t>
            </a:r>
          </a:p>
          <a:p>
            <a:pPr marL="228600" indent="-228600">
              <a:buFont typeface="+mj-lt"/>
              <a:buAutoNum type="arabicPeriod"/>
            </a:pPr>
            <a:r>
              <a:rPr lang="en-US" sz="1200" i="0" baseline="0" dirty="0" smtClean="0"/>
              <a:t>In the </a:t>
            </a:r>
            <a:r>
              <a:rPr lang="en-US" sz="1200" b="1" i="0" baseline="0" dirty="0" smtClean="0"/>
              <a:t>Selection and Visibility </a:t>
            </a:r>
            <a:r>
              <a:rPr lang="en-US" sz="1200" b="0" i="0" baseline="0" dirty="0" smtClean="0"/>
              <a:t>task</a:t>
            </a:r>
            <a:r>
              <a:rPr lang="en-US" sz="1200" b="1" i="0" baseline="0" dirty="0" smtClean="0"/>
              <a:t> </a:t>
            </a:r>
            <a:r>
              <a:rPr lang="en-US" sz="1200" i="0" baseline="0" dirty="0" smtClean="0"/>
              <a:t>pane, s</a:t>
            </a:r>
            <a:r>
              <a:rPr lang="en-US" sz="1200" baseline="0" dirty="0" smtClean="0"/>
              <a:t>elect the rounded rectangle again. In the </a:t>
            </a:r>
            <a:r>
              <a:rPr lang="en-US" sz="1200" b="1" baseline="0" dirty="0" smtClean="0"/>
              <a:t>Advanced Animation</a:t>
            </a:r>
            <a:r>
              <a:rPr lang="en-US" sz="1200" baseline="0" dirty="0" smtClean="0"/>
              <a:t> group, click </a:t>
            </a:r>
            <a:r>
              <a:rPr lang="en-US" sz="1200" b="1" baseline="0" dirty="0" smtClean="0"/>
              <a:t>Add Animation</a:t>
            </a:r>
            <a:r>
              <a:rPr lang="en-US" sz="1200" baseline="0" dirty="0" smtClean="0"/>
              <a:t>, and under </a:t>
            </a:r>
            <a:r>
              <a:rPr lang="en-US" sz="1200" b="1" baseline="0" dirty="0" smtClean="0"/>
              <a:t>Motion</a:t>
            </a:r>
            <a:r>
              <a:rPr lang="en-US" sz="1200" baseline="0" dirty="0" smtClean="0"/>
              <a:t> </a:t>
            </a:r>
            <a:r>
              <a:rPr lang="en-US" sz="1200" b="1" baseline="0" dirty="0" smtClean="0"/>
              <a:t>Paths</a:t>
            </a:r>
            <a:r>
              <a:rPr lang="en-US" sz="1200" b="0" baseline="0" dirty="0" smtClean="0"/>
              <a:t>,</a:t>
            </a:r>
            <a:r>
              <a:rPr lang="en-US" sz="1200" baseline="0" dirty="0" smtClean="0"/>
              <a:t> click </a:t>
            </a:r>
            <a:r>
              <a:rPr lang="en-US" sz="1200" b="1" baseline="0" dirty="0" smtClean="0"/>
              <a:t>Lines</a:t>
            </a:r>
            <a:r>
              <a:rPr lang="en-US" sz="120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In the </a:t>
            </a:r>
            <a:r>
              <a:rPr lang="en-US" sz="1200" b="1" baseline="0" dirty="0" smtClean="0"/>
              <a:t>Animation</a:t>
            </a:r>
            <a:r>
              <a:rPr lang="en-US" sz="1200" baseline="0" dirty="0" smtClean="0"/>
              <a:t> group, click </a:t>
            </a:r>
            <a:r>
              <a:rPr lang="en-US" sz="1200" b="1" baseline="0" dirty="0" smtClean="0"/>
              <a:t>Effect Options </a:t>
            </a:r>
            <a:r>
              <a:rPr lang="en-US" sz="1200" baseline="0" dirty="0" smtClean="0"/>
              <a:t>and under </a:t>
            </a:r>
            <a:r>
              <a:rPr lang="en-US" sz="1200" b="1" baseline="0" dirty="0" smtClean="0"/>
              <a:t>Direction</a:t>
            </a:r>
            <a:r>
              <a:rPr lang="en-US" sz="1200" baseline="0" dirty="0" smtClean="0"/>
              <a:t>, click </a:t>
            </a:r>
            <a:r>
              <a:rPr lang="en-US" sz="1200" b="1" baseline="0" dirty="0" smtClean="0"/>
              <a:t>Right</a:t>
            </a:r>
            <a:r>
              <a:rPr lang="en-US" sz="1200" baseline="0" dirty="0" smtClean="0"/>
              <a:t>.</a:t>
            </a:r>
          </a:p>
          <a:p>
            <a:pPr marL="228600" indent="-228600">
              <a:buFont typeface="+mj-lt"/>
              <a:buAutoNum type="arabicPeriod"/>
            </a:pPr>
            <a:r>
              <a:rPr lang="en-US" sz="1200" baseline="0" dirty="0" smtClean="0"/>
              <a:t>In the </a:t>
            </a:r>
            <a:r>
              <a:rPr lang="en-US" sz="1200" b="1" baseline="0" dirty="0" smtClean="0"/>
              <a:t>Custom</a:t>
            </a:r>
            <a:r>
              <a:rPr lang="en-US" sz="1200" baseline="0" dirty="0" smtClean="0"/>
              <a:t> </a:t>
            </a:r>
            <a:r>
              <a:rPr lang="en-US" sz="1200" b="1" baseline="0" dirty="0" smtClean="0"/>
              <a:t>Animation</a:t>
            </a:r>
            <a:r>
              <a:rPr lang="en-US" sz="1200" baseline="0" dirty="0" smtClean="0"/>
              <a:t> task pane, select the third animation effect (right motion path for the rounded rectangle).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On the slide, point to the endpoint (red arrow) of the selected motion path until the cursor becomes a two-headed arrow. Press and hold SHIFT, and then drag the endpoint to the 1.75 right vertical drawing guide.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On the slide, point to the starting point (green arrow) of the selected motion path until the cursor becomes a two-headed arrow. Press and hold SHIFT, and then drag the starting point to the 0.00 vertical drawing guide. </a:t>
            </a:r>
          </a:p>
          <a:p>
            <a:pPr marL="228600" indent="-228600">
              <a:buFont typeface="+mj-lt"/>
              <a:buAutoNum type="arabicPeriod"/>
            </a:pPr>
            <a:r>
              <a:rPr lang="en-US" sz="1200" i="0" baseline="0" dirty="0" smtClean="0"/>
              <a:t>In the </a:t>
            </a:r>
            <a:r>
              <a:rPr lang="en-US" sz="1200" b="1" i="0" baseline="0" dirty="0" smtClean="0"/>
              <a:t>Selection and Visibility </a:t>
            </a:r>
            <a:r>
              <a:rPr lang="en-US" sz="1200" b="0" i="0" baseline="0" dirty="0" smtClean="0"/>
              <a:t>task</a:t>
            </a:r>
            <a:r>
              <a:rPr lang="en-US" sz="1200" b="1" i="0" baseline="0" dirty="0" smtClean="0"/>
              <a:t> </a:t>
            </a:r>
            <a:r>
              <a:rPr lang="en-US" sz="1200" i="0" baseline="0" dirty="0" smtClean="0"/>
              <a:t>pane, s</a:t>
            </a:r>
            <a:r>
              <a:rPr lang="en-US" sz="1200" baseline="0" dirty="0" smtClean="0"/>
              <a:t>elect the rounded rectangle again. In the </a:t>
            </a:r>
            <a:r>
              <a:rPr lang="en-US" sz="1200" b="1" baseline="0" dirty="0" smtClean="0"/>
              <a:t>Advanced Animation</a:t>
            </a:r>
            <a:r>
              <a:rPr lang="en-US" sz="1200" baseline="0" dirty="0" smtClean="0"/>
              <a:t> group, click </a:t>
            </a:r>
            <a:r>
              <a:rPr lang="en-US" sz="1200" b="1" baseline="0" dirty="0" smtClean="0"/>
              <a:t>Add Animation</a:t>
            </a:r>
            <a:r>
              <a:rPr lang="en-US" sz="1200" baseline="0" dirty="0" smtClean="0"/>
              <a:t>, and under </a:t>
            </a:r>
            <a:r>
              <a:rPr lang="en-US" sz="1200" b="1" baseline="0" dirty="0" smtClean="0"/>
              <a:t>Motion</a:t>
            </a:r>
            <a:r>
              <a:rPr lang="en-US" sz="1200" baseline="0" dirty="0" smtClean="0"/>
              <a:t> </a:t>
            </a:r>
            <a:r>
              <a:rPr lang="en-US" sz="1200" b="1" baseline="0" dirty="0" smtClean="0"/>
              <a:t>Paths</a:t>
            </a:r>
            <a:r>
              <a:rPr lang="en-US" sz="1200" b="0" baseline="0" dirty="0" smtClean="0"/>
              <a:t>,</a:t>
            </a:r>
            <a:r>
              <a:rPr lang="en-US" sz="1200" baseline="0" dirty="0" smtClean="0"/>
              <a:t> click </a:t>
            </a:r>
            <a:r>
              <a:rPr lang="en-US" sz="1200" b="1" baseline="0" dirty="0" smtClean="0"/>
              <a:t>Lines</a:t>
            </a:r>
            <a:r>
              <a:rPr lang="en-US" sz="120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In the </a:t>
            </a:r>
            <a:r>
              <a:rPr lang="en-US" sz="1200" b="1" baseline="0" dirty="0" smtClean="0"/>
              <a:t>Animation</a:t>
            </a:r>
            <a:r>
              <a:rPr lang="en-US" sz="1200" baseline="0" dirty="0" smtClean="0"/>
              <a:t> group, click </a:t>
            </a:r>
            <a:r>
              <a:rPr lang="en-US" sz="1200" b="1" baseline="0" dirty="0" smtClean="0"/>
              <a:t>Effect Options </a:t>
            </a:r>
            <a:r>
              <a:rPr lang="en-US" sz="1200" baseline="0" dirty="0" smtClean="0"/>
              <a:t>and under </a:t>
            </a:r>
            <a:r>
              <a:rPr lang="en-US" sz="1200" b="1" baseline="0" dirty="0" smtClean="0"/>
              <a:t>Direction</a:t>
            </a:r>
            <a:r>
              <a:rPr lang="en-US" sz="1200" baseline="0" dirty="0" smtClean="0"/>
              <a:t>, click </a:t>
            </a:r>
            <a:r>
              <a:rPr lang="en-US" sz="1200" b="1" baseline="0" dirty="0" smtClean="0"/>
              <a:t>Right</a:t>
            </a:r>
            <a:r>
              <a:rPr lang="en-US" sz="1200" baseline="0" dirty="0" smtClean="0"/>
              <a:t>.</a:t>
            </a:r>
          </a:p>
          <a:p>
            <a:pPr marL="228600" indent="-228600">
              <a:buFont typeface="+mj-lt"/>
              <a:buAutoNum type="arabicPeriod"/>
            </a:pPr>
            <a:r>
              <a:rPr lang="en-US" sz="1200" baseline="0" dirty="0" smtClean="0"/>
              <a:t>In the </a:t>
            </a:r>
            <a:r>
              <a:rPr lang="en-US" sz="1200" b="1" baseline="0" dirty="0" smtClean="0"/>
              <a:t>Custom</a:t>
            </a:r>
            <a:r>
              <a:rPr lang="en-US" sz="1200" baseline="0" dirty="0" smtClean="0"/>
              <a:t> </a:t>
            </a:r>
            <a:r>
              <a:rPr lang="en-US" sz="1200" b="1" baseline="0" dirty="0" smtClean="0"/>
              <a:t>Animation</a:t>
            </a:r>
            <a:r>
              <a:rPr lang="en-US" sz="1200" baseline="0" dirty="0" smtClean="0"/>
              <a:t> task pane, select the fourth animation effect (right motion path for the rounded rectangle).</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On the slide, point to the endpoint (red arrow) of the selected motion path until the cursor becomes a two-headed arrow. Press and hold SHIFT, and then drag the endpoint to the 3.50 right vertical drawing guide.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On the slide, point to the starting point (green arrow) of the selected motion path until the cursor becomes a two-headed arrow. Press and hold SHIFT, and then drag the starting point to the 1.75 right vertical drawing guide.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t>In the </a:t>
            </a:r>
            <a:r>
              <a:rPr lang="en-US" sz="1200" b="1" i="0" baseline="0" dirty="0" smtClean="0"/>
              <a:t>Animation Pane</a:t>
            </a:r>
            <a:r>
              <a:rPr lang="en-US" sz="1200" i="0" baseline="0" dirty="0" smtClean="0"/>
              <a:t>, press and hold down CTRL and select all four animation effects. On the </a:t>
            </a:r>
            <a:r>
              <a:rPr lang="en-US" sz="1200" b="1" i="0" baseline="0" dirty="0" smtClean="0"/>
              <a:t>Animations</a:t>
            </a:r>
            <a:r>
              <a:rPr lang="en-US" sz="1200" i="0" baseline="0" dirty="0" smtClean="0"/>
              <a:t> tab, in the </a:t>
            </a:r>
            <a:r>
              <a:rPr lang="en-US" sz="1200" b="1" i="0" baseline="0" dirty="0" smtClean="0"/>
              <a:t>Timing</a:t>
            </a:r>
            <a:r>
              <a:rPr lang="en-US" sz="1200" i="0" baseline="0" dirty="0" smtClean="0"/>
              <a:t> group,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smtClean="0"/>
              <a:t>In the </a:t>
            </a:r>
            <a:r>
              <a:rPr lang="en-US" sz="1200" b="1" i="0" baseline="0" dirty="0" smtClean="0"/>
              <a:t>Start</a:t>
            </a:r>
            <a:r>
              <a:rPr lang="en-US" sz="1200" i="0" baseline="0" dirty="0" smtClean="0"/>
              <a:t> list, select </a:t>
            </a:r>
            <a:r>
              <a:rPr lang="en-US" sz="1200" b="1" i="0" baseline="0" dirty="0" smtClean="0"/>
              <a:t>On Click</a:t>
            </a:r>
            <a:r>
              <a:rPr lang="en-US" sz="1200" i="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smtClean="0"/>
              <a:t>In the </a:t>
            </a:r>
            <a:r>
              <a:rPr lang="en-US" sz="1200" b="1" i="0" baseline="0" dirty="0" smtClean="0"/>
              <a:t>Duration</a:t>
            </a:r>
            <a:r>
              <a:rPr lang="en-US" sz="1200" i="0" baseline="0" dirty="0" smtClean="0"/>
              <a:t> list, enter </a:t>
            </a:r>
            <a:r>
              <a:rPr lang="en-US" sz="1200" b="1" i="0" baseline="0" dirty="0" smtClean="0"/>
              <a:t>01.00</a:t>
            </a:r>
            <a:r>
              <a:rPr lang="en-US" sz="1200" i="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t>On the </a:t>
            </a:r>
            <a:r>
              <a:rPr lang="en-US" sz="1200" b="1" i="0" baseline="0" dirty="0" smtClean="0"/>
              <a:t>View</a:t>
            </a:r>
            <a:r>
              <a:rPr lang="en-US" sz="1200" i="0" baseline="0" dirty="0" smtClean="0"/>
              <a:t> tab, in the </a:t>
            </a:r>
            <a:r>
              <a:rPr lang="en-US" sz="1200" b="1" i="0" baseline="0" dirty="0" smtClean="0"/>
              <a:t>Show</a:t>
            </a:r>
            <a:r>
              <a:rPr lang="en-US" sz="1200" i="0" baseline="0" dirty="0" smtClean="0"/>
              <a:t> group, clear </a:t>
            </a:r>
            <a:r>
              <a:rPr lang="en-US" sz="1200" b="1" i="0" baseline="0" dirty="0" smtClean="0"/>
              <a:t>Ruler</a:t>
            </a:r>
            <a:r>
              <a:rPr lang="en-US" sz="1200" b="0" i="0" baseline="0" dirty="0" smtClean="0"/>
              <a:t> and clear </a:t>
            </a:r>
            <a:r>
              <a:rPr lang="en-US" sz="1200" b="1" i="0" baseline="0" dirty="0" smtClean="0"/>
              <a:t>Guides</a:t>
            </a:r>
            <a:r>
              <a:rPr lang="en-US" sz="1200" b="0" i="0" baseline="0" dirty="0" smtClean="0"/>
              <a:t>.</a:t>
            </a:r>
            <a:endParaRPr lang="en-US" sz="1200" i="0" baseline="0" dirty="0" smtClean="0"/>
          </a:p>
          <a:p>
            <a:endParaRPr lang="en-US" sz="1200" baseline="0" dirty="0" smtClean="0"/>
          </a:p>
          <a:p>
            <a:endParaRPr lang="en-US" sz="1200" baseline="0" dirty="0" smtClean="0"/>
          </a:p>
          <a:p>
            <a:r>
              <a:rPr lang="en-US" sz="1200" b="0" baseline="0" dirty="0" smtClean="0">
                <a:latin typeface="+mn-lt"/>
              </a:rPr>
              <a:t>To reproduce the background effects on this slide, do the following:</a:t>
            </a:r>
          </a:p>
          <a:p>
            <a:pPr marL="228600" lvl="0" indent="-228600">
              <a:buFont typeface="+mj-lt"/>
              <a:buAutoNum type="arabicPeriod"/>
            </a:pPr>
            <a:r>
              <a:rPr lang="en-US" sz="1200" kern="1200" dirty="0" smtClean="0">
                <a:solidFill>
                  <a:schemeClr val="tx1"/>
                </a:solidFill>
                <a:latin typeface="+mn-lt"/>
                <a:ea typeface="+mn-ea"/>
                <a:cs typeface="+mn-cs"/>
              </a:rPr>
              <a:t>Right-click the slide background area, and then click </a:t>
            </a:r>
            <a:r>
              <a:rPr lang="en-US" sz="1200" b="1" kern="1200" dirty="0" smtClean="0">
                <a:solidFill>
                  <a:schemeClr val="tx1"/>
                </a:solidFill>
                <a:latin typeface="+mn-lt"/>
                <a:ea typeface="+mn-ea"/>
                <a:cs typeface="+mn-cs"/>
              </a:rPr>
              <a:t>Format Background</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Format Background </a:t>
            </a:r>
            <a:r>
              <a:rPr lang="en-US" sz="1200" kern="1200" dirty="0" smtClean="0">
                <a:solidFill>
                  <a:schemeClr val="tx1"/>
                </a:solidFill>
                <a:latin typeface="+mn-lt"/>
                <a:ea typeface="+mn-ea"/>
                <a:cs typeface="+mn-cs"/>
              </a:rPr>
              <a:t>dialog box, click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left pane, select </a:t>
            </a:r>
            <a:r>
              <a:rPr lang="en-US" sz="1200" b="1" kern="1200" dirty="0" smtClean="0">
                <a:solidFill>
                  <a:schemeClr val="tx1"/>
                </a:solidFill>
                <a:latin typeface="+mn-lt"/>
                <a:ea typeface="+mn-ea"/>
                <a:cs typeface="+mn-cs"/>
              </a:rPr>
              <a:t>Gradient fill</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pane,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Linear</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Direction</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Linear Up </a:t>
            </a:r>
            <a:r>
              <a:rPr lang="en-US" sz="1200" kern="1200" dirty="0" smtClean="0">
                <a:solidFill>
                  <a:schemeClr val="tx1"/>
                </a:solidFill>
                <a:latin typeface="+mn-lt"/>
                <a:ea typeface="+mn-ea"/>
                <a:cs typeface="+mn-cs"/>
              </a:rPr>
              <a:t>(second</a:t>
            </a:r>
            <a:r>
              <a:rPr lang="en-US" sz="1200" kern="1200" baseline="0" dirty="0" smtClean="0">
                <a:solidFill>
                  <a:schemeClr val="tx1"/>
                </a:solidFill>
                <a:latin typeface="+mn-lt"/>
                <a:ea typeface="+mn-ea"/>
                <a:cs typeface="+mn-cs"/>
              </a:rPr>
              <a:t> row, </a:t>
            </a:r>
            <a:r>
              <a:rPr lang="en-US" sz="1200" kern="1200" dirty="0" smtClean="0">
                <a:solidFill>
                  <a:schemeClr val="tx1"/>
                </a:solidFill>
                <a:latin typeface="+mn-lt"/>
                <a:ea typeface="+mn-ea"/>
                <a:cs typeface="+mn-cs"/>
              </a:rPr>
              <a:t>second option from the left).</a:t>
            </a:r>
          </a:p>
          <a:p>
            <a:pPr marL="228600" lvl="0" indent="-228600">
              <a:buFont typeface="+mj-lt"/>
              <a:buAutoNum type="arabicPeriod"/>
            </a:pPr>
            <a:r>
              <a:rPr lang="en-US" sz="1200" kern="1200" dirty="0" smtClean="0">
                <a:solidFill>
                  <a:schemeClr val="tx1"/>
                </a:solidFill>
                <a:effectLst/>
                <a:latin typeface="+mn-lt"/>
                <a:ea typeface="+mn-ea"/>
                <a:cs typeface="+mn-cs"/>
              </a:rPr>
              <a:t>Under </a:t>
            </a:r>
            <a:r>
              <a:rPr lang="en-US" sz="1200" b="1" kern="1200" dirty="0" smtClean="0">
                <a:solidFill>
                  <a:schemeClr val="tx1"/>
                </a:solidFill>
                <a:effectLst/>
                <a:latin typeface="+mn-lt"/>
                <a:ea typeface="+mn-ea"/>
                <a:cs typeface="+mn-cs"/>
              </a:rPr>
              <a:t>Gradient stops</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or </a:t>
            </a:r>
            <a:r>
              <a:rPr lang="en-US" sz="1200" b="1" kern="1200" dirty="0" smtClean="0">
                <a:solidFill>
                  <a:schemeClr val="tx1"/>
                </a:solidFill>
                <a:effectLst/>
                <a:latin typeface="+mn-lt"/>
                <a:ea typeface="+mn-ea"/>
                <a:cs typeface="+mn-cs"/>
              </a:rPr>
              <a:t>Remove</a:t>
            </a:r>
            <a:r>
              <a:rPr lang="en-US" sz="1200" kern="1200" dirty="0" smtClean="0">
                <a:solidFill>
                  <a:schemeClr val="tx1"/>
                </a:solidFill>
                <a:effectLst/>
                <a:latin typeface="+mn-lt"/>
                <a:ea typeface="+mn-ea"/>
                <a:cs typeface="+mn-cs"/>
              </a:rPr>
              <a:t> until two stops appear on the slider, and customize the gradient stops as follows:</a:t>
            </a:r>
            <a:endParaRPr lang="en-US" dirty="0" smtClean="0">
              <a:effectLst/>
            </a:endParaRPr>
          </a:p>
          <a:p>
            <a:pPr marL="628650" lvl="1" indent="-171450">
              <a:buFont typeface="Arial" pitchFamily="34" charset="0"/>
              <a:buChar char="•"/>
            </a:pPr>
            <a:r>
              <a:rPr lang="en-US" sz="1200" kern="1200" dirty="0" smtClean="0">
                <a:solidFill>
                  <a:schemeClr val="tx1"/>
                </a:solidFill>
                <a:effectLst/>
                <a:latin typeface="+mn-lt"/>
                <a:ea typeface="+mn-ea"/>
                <a:cs typeface="+mn-cs"/>
              </a:rPr>
              <a:t>Select </a:t>
            </a:r>
            <a:r>
              <a:rPr lang="en-US" sz="1200" b="1" kern="1200" dirty="0" smtClean="0">
                <a:solidFill>
                  <a:schemeClr val="tx1"/>
                </a:solidFill>
                <a:effectLst/>
                <a:latin typeface="+mn-lt"/>
                <a:ea typeface="+mn-ea"/>
                <a:cs typeface="+mn-cs"/>
              </a:rPr>
              <a:t>Stop 1 </a:t>
            </a:r>
            <a:r>
              <a:rPr lang="en-US" sz="1200" kern="1200" dirty="0" smtClean="0">
                <a:solidFill>
                  <a:schemeClr val="tx1"/>
                </a:solidFill>
                <a:effectLst/>
                <a:latin typeface="+mn-lt"/>
                <a:ea typeface="+mn-ea"/>
                <a:cs typeface="+mn-cs"/>
              </a:rPr>
              <a:t>on the slider, and then do the following:</a:t>
            </a:r>
          </a:p>
          <a:p>
            <a:pPr marL="1085850" lvl="2"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Position </a:t>
            </a:r>
            <a:r>
              <a:rPr lang="en-US" sz="1200" kern="1200" dirty="0" smtClean="0">
                <a:solidFill>
                  <a:schemeClr val="tx1"/>
                </a:solidFill>
                <a:effectLst/>
                <a:latin typeface="+mn-lt"/>
                <a:ea typeface="+mn-ea"/>
                <a:cs typeface="+mn-cs"/>
              </a:rPr>
              <a:t>box, enter </a:t>
            </a:r>
            <a:r>
              <a:rPr lang="en-US" sz="1200" b="1" kern="1200" dirty="0" smtClean="0">
                <a:solidFill>
                  <a:schemeClr val="tx1"/>
                </a:solidFill>
                <a:effectLst/>
                <a:latin typeface="+mn-lt"/>
                <a:ea typeface="+mn-ea"/>
                <a:cs typeface="+mn-cs"/>
              </a:rPr>
              <a:t>65%</a:t>
            </a:r>
            <a:r>
              <a:rPr lang="en-US" sz="1200" kern="1200" dirty="0" smtClean="0">
                <a:solidFill>
                  <a:schemeClr val="tx1"/>
                </a:solidFill>
                <a:effectLst/>
                <a:latin typeface="+mn-lt"/>
                <a:ea typeface="+mn-ea"/>
                <a:cs typeface="+mn-cs"/>
              </a:rPr>
              <a:t>.</a:t>
            </a:r>
          </a:p>
          <a:p>
            <a:pPr marL="1085850" lvl="2" indent="-171450">
              <a:buFont typeface="Arial" pitchFamily="34" charset="0"/>
              <a:buChar char="•"/>
            </a:pPr>
            <a:r>
              <a:rPr lang="en-US" sz="1200" kern="1200" dirty="0" smtClean="0">
                <a:solidFill>
                  <a:schemeClr val="tx1"/>
                </a:solidFill>
                <a:effectLst/>
                <a:latin typeface="+mn-lt"/>
                <a:ea typeface="+mn-ea"/>
                <a:cs typeface="+mn-cs"/>
              </a:rPr>
              <a:t>Click the button next to </a:t>
            </a:r>
            <a:r>
              <a:rPr lang="en-US" sz="1200" b="1" kern="1200" dirty="0" smtClean="0">
                <a:solidFill>
                  <a:schemeClr val="tx1"/>
                </a:solidFill>
                <a:effectLst/>
                <a:latin typeface="+mn-lt"/>
                <a:ea typeface="+mn-ea"/>
                <a:cs typeface="+mn-cs"/>
              </a:rPr>
              <a:t>Color</a:t>
            </a:r>
            <a:r>
              <a:rPr lang="en-US" sz="1200" kern="1200" dirty="0" smtClean="0">
                <a:solidFill>
                  <a:schemeClr val="tx1"/>
                </a:solidFill>
                <a:effectLst/>
                <a:latin typeface="+mn-lt"/>
                <a:ea typeface="+mn-ea"/>
                <a:cs typeface="+mn-cs"/>
              </a:rPr>
              <a:t>, and under </a:t>
            </a:r>
            <a:r>
              <a:rPr lang="en-US" sz="1200" b="1" kern="1200" dirty="0" smtClean="0">
                <a:solidFill>
                  <a:schemeClr val="tx1"/>
                </a:solidFill>
                <a:effectLst/>
                <a:latin typeface="+mn-lt"/>
                <a:ea typeface="+mn-ea"/>
                <a:cs typeface="+mn-cs"/>
              </a:rPr>
              <a:t>Theme Colors</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White, Background 1</a:t>
            </a:r>
            <a:r>
              <a:rPr lang="en-US" sz="1200" kern="1200" dirty="0" smtClean="0">
                <a:solidFill>
                  <a:schemeClr val="tx1"/>
                </a:solidFill>
                <a:effectLst/>
                <a:latin typeface="+mn-lt"/>
                <a:ea typeface="+mn-ea"/>
                <a:cs typeface="+mn-cs"/>
              </a:rPr>
              <a:t> (first row, first option from the left).</a:t>
            </a:r>
          </a:p>
          <a:p>
            <a:pPr marL="628650" lvl="1" indent="-171450">
              <a:buFont typeface="Arial" pitchFamily="34" charset="0"/>
              <a:buChar char="•"/>
            </a:pPr>
            <a:r>
              <a:rPr lang="en-US" sz="1200" kern="1200" dirty="0" smtClean="0">
                <a:solidFill>
                  <a:schemeClr val="tx1"/>
                </a:solidFill>
                <a:effectLst/>
                <a:latin typeface="+mn-lt"/>
                <a:ea typeface="+mn-ea"/>
                <a:cs typeface="+mn-cs"/>
              </a:rPr>
              <a:t>Select </a:t>
            </a:r>
            <a:r>
              <a:rPr lang="en-US" sz="1200" b="1" kern="1200" dirty="0" smtClean="0">
                <a:solidFill>
                  <a:schemeClr val="tx1"/>
                </a:solidFill>
                <a:effectLst/>
                <a:latin typeface="+mn-lt"/>
                <a:ea typeface="+mn-ea"/>
                <a:cs typeface="+mn-cs"/>
              </a:rPr>
              <a:t>Stop 2 </a:t>
            </a:r>
            <a:r>
              <a:rPr lang="en-US" sz="1200" kern="1200" dirty="0" smtClean="0">
                <a:solidFill>
                  <a:schemeClr val="tx1"/>
                </a:solidFill>
                <a:effectLst/>
                <a:latin typeface="+mn-lt"/>
                <a:ea typeface="+mn-ea"/>
                <a:cs typeface="+mn-cs"/>
              </a:rPr>
              <a:t>on the slider, and then do the following:</a:t>
            </a:r>
          </a:p>
          <a:p>
            <a:pPr marL="1085850" lvl="2"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Position </a:t>
            </a:r>
            <a:r>
              <a:rPr lang="en-US" sz="1200" kern="1200" dirty="0" smtClean="0">
                <a:solidFill>
                  <a:schemeClr val="tx1"/>
                </a:solidFill>
                <a:effectLst/>
                <a:latin typeface="+mn-lt"/>
                <a:ea typeface="+mn-ea"/>
                <a:cs typeface="+mn-cs"/>
              </a:rPr>
              <a:t>box, enter </a:t>
            </a:r>
            <a:r>
              <a:rPr lang="en-US" sz="1200" b="1" kern="1200" dirty="0" smtClean="0">
                <a:solidFill>
                  <a:schemeClr val="tx1"/>
                </a:solidFill>
                <a:effectLst/>
                <a:latin typeface="+mn-lt"/>
                <a:ea typeface="+mn-ea"/>
                <a:cs typeface="+mn-cs"/>
              </a:rPr>
              <a:t>100%</a:t>
            </a:r>
            <a:r>
              <a:rPr lang="en-US" sz="1200" kern="1200" dirty="0" smtClean="0">
                <a:solidFill>
                  <a:schemeClr val="tx1"/>
                </a:solidFill>
                <a:effectLst/>
                <a:latin typeface="+mn-lt"/>
                <a:ea typeface="+mn-ea"/>
                <a:cs typeface="+mn-cs"/>
              </a:rPr>
              <a:t>.</a:t>
            </a:r>
          </a:p>
          <a:p>
            <a:pPr marL="1085850" lvl="2" indent="-171450">
              <a:buFont typeface="Arial" pitchFamily="34" charset="0"/>
              <a:buChar char="•"/>
            </a:pPr>
            <a:r>
              <a:rPr lang="en-US" sz="1200" kern="1200" dirty="0" smtClean="0">
                <a:solidFill>
                  <a:schemeClr val="tx1"/>
                </a:solidFill>
                <a:effectLst/>
                <a:latin typeface="+mn-lt"/>
                <a:ea typeface="+mn-ea"/>
                <a:cs typeface="+mn-cs"/>
              </a:rPr>
              <a:t>Click the button next to Color, and under </a:t>
            </a:r>
            <a:r>
              <a:rPr lang="en-US" sz="1200" b="1" kern="1200" dirty="0" smtClean="0">
                <a:solidFill>
                  <a:schemeClr val="tx1"/>
                </a:solidFill>
                <a:effectLst/>
                <a:latin typeface="+mn-lt"/>
                <a:ea typeface="+mn-ea"/>
                <a:cs typeface="+mn-cs"/>
              </a:rPr>
              <a:t>Theme Colors</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Blue, Accent 1, Lighter 60%</a:t>
            </a:r>
            <a:r>
              <a:rPr lang="en-US" sz="1200" kern="1200" dirty="0" smtClean="0">
                <a:solidFill>
                  <a:schemeClr val="tx1"/>
                </a:solidFill>
                <a:effectLst/>
                <a:latin typeface="+mn-lt"/>
                <a:ea typeface="+mn-ea"/>
                <a:cs typeface="+mn-cs"/>
              </a:rPr>
              <a:t> (third row, fifth option from the left).</a:t>
            </a:r>
          </a:p>
          <a:p>
            <a:endParaRPr lang="en-US" sz="1200" b="0" baseline="0" dirty="0" smtClean="0"/>
          </a:p>
        </p:txBody>
      </p:sp>
      <p:sp>
        <p:nvSpPr>
          <p:cNvPr id="6" name="Slide Image Placeholder 5"/>
          <p:cNvSpPr>
            <a:spLocks noGrp="1" noRot="1" noChangeAspect="1"/>
          </p:cNvSpPr>
          <p:nvPr>
            <p:ph type="sldImg"/>
          </p:nvPr>
        </p:nvSpPr>
        <p:spPr>
          <a:xfrm>
            <a:off x="533400" y="460375"/>
            <a:ext cx="3144838" cy="2359025"/>
          </a:xfr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r>
              <a:rPr lang="en-US" sz="1400" b="1" i="0" dirty="0" smtClean="0"/>
              <a:t>Animated</a:t>
            </a:r>
            <a:r>
              <a:rPr lang="en-US" sz="1400" b="1" i="0" baseline="0" dirty="0" smtClean="0"/>
              <a:t> tab slides over five headers</a:t>
            </a:r>
            <a:endParaRPr lang="en-US" sz="1400" b="1" i="0" dirty="0" smtClean="0"/>
          </a:p>
          <a:p>
            <a:r>
              <a:rPr lang="en-US" sz="1400" dirty="0" smtClean="0"/>
              <a:t>(Intermediate)</a:t>
            </a:r>
          </a:p>
          <a:p>
            <a:endParaRPr lang="en-US" sz="1200" dirty="0" smtClean="0"/>
          </a:p>
          <a:p>
            <a:endParaRPr lang="en-US" sz="1200" dirty="0" smtClean="0"/>
          </a:p>
          <a:p>
            <a:r>
              <a:rPr lang="en-US" sz="1200" b="1" dirty="0" smtClean="0"/>
              <a:t>Tip: </a:t>
            </a:r>
            <a:r>
              <a:rPr lang="en-US" sz="1200" baseline="0" dirty="0" smtClean="0"/>
              <a:t>Y</a:t>
            </a:r>
            <a:r>
              <a:rPr lang="en-US" sz="1200" b="0" baseline="0" dirty="0" smtClean="0"/>
              <a:t>ou will need to use drawing guides to position the shapes and text on the slide. </a:t>
            </a:r>
          </a:p>
          <a:p>
            <a:endParaRPr lang="en-US" sz="1200" b="0" baseline="0" dirty="0" smtClean="0"/>
          </a:p>
          <a:p>
            <a:endParaRPr lang="en-US" sz="1200" dirty="0" smtClean="0"/>
          </a:p>
          <a:p>
            <a:r>
              <a:rPr lang="en-US" sz="1200" dirty="0" smtClean="0"/>
              <a:t>To display and set the drawing guides, do the following:</a:t>
            </a:r>
            <a:endParaRPr lang="en-US" sz="1200" b="0" dirty="0" smtClean="0">
              <a:solidFill>
                <a:schemeClr val="accent6"/>
              </a:solidFill>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smtClean="0"/>
              <a:t>On the </a:t>
            </a:r>
            <a:r>
              <a:rPr lang="en-US" sz="1200" b="1" dirty="0" smtClean="0"/>
              <a:t>Home</a:t>
            </a:r>
            <a:r>
              <a:rPr lang="en-US" sz="1200" dirty="0" smtClean="0"/>
              <a:t> tab, in the </a:t>
            </a:r>
            <a:r>
              <a:rPr lang="en-US" sz="1200" b="1" dirty="0" smtClean="0"/>
              <a:t>Slides</a:t>
            </a:r>
            <a:r>
              <a:rPr lang="en-US" sz="1200" dirty="0" smtClean="0"/>
              <a:t> group, click </a:t>
            </a:r>
            <a:r>
              <a:rPr lang="en-US" sz="1200" b="1" dirty="0" smtClean="0"/>
              <a:t>Layout</a:t>
            </a:r>
            <a:r>
              <a:rPr lang="en-US" sz="1200" dirty="0" smtClean="0"/>
              <a:t>, and then click </a:t>
            </a:r>
            <a:r>
              <a:rPr lang="en-US" sz="1200" b="1" dirty="0" smtClean="0"/>
              <a:t>Blank</a:t>
            </a:r>
            <a:r>
              <a:rPr lang="en-US" sz="120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R</a:t>
            </a:r>
            <a:r>
              <a:rPr lang="en-US" sz="1200" b="0" dirty="0" smtClean="0">
                <a:solidFill>
                  <a:schemeClr val="accent6"/>
                </a:solidFill>
              </a:rPr>
              <a:t>ight-click the slide background area, </a:t>
            </a:r>
            <a:r>
              <a:rPr lang="en-US" sz="1200" b="0" baseline="0" dirty="0" smtClean="0">
                <a:solidFill>
                  <a:schemeClr val="accent6"/>
                </a:solidFill>
              </a:rPr>
              <a:t>and then </a:t>
            </a:r>
            <a:r>
              <a:rPr lang="en-US" sz="1200" b="0" dirty="0" smtClean="0">
                <a:solidFill>
                  <a:schemeClr val="accent6"/>
                </a:solidFill>
              </a:rPr>
              <a:t>click </a:t>
            </a:r>
            <a:r>
              <a:rPr lang="en-US" sz="1200" b="1" dirty="0" smtClean="0">
                <a:solidFill>
                  <a:schemeClr val="accent6"/>
                </a:solidFill>
              </a:rPr>
              <a:t>Grid and Guides</a:t>
            </a:r>
            <a:r>
              <a:rPr lang="en-US" sz="1200" b="0" dirty="0" smtClean="0">
                <a:solidFill>
                  <a:schemeClr val="accent6"/>
                </a:solidFill>
              </a:rPr>
              <a:t>.</a:t>
            </a:r>
            <a:r>
              <a:rPr lang="en-US" sz="1200" b="1" baseline="0" dirty="0" smtClean="0">
                <a:solidFill>
                  <a:schemeClr val="accent6"/>
                </a:solidFill>
              </a:rPr>
              <a:t> </a:t>
            </a:r>
            <a:r>
              <a:rPr lang="en-US" sz="1200" b="0" dirty="0" smtClean="0">
                <a:solidFill>
                  <a:schemeClr val="accent6"/>
                </a:solidFill>
              </a:rPr>
              <a:t>In the </a:t>
            </a:r>
            <a:r>
              <a:rPr lang="en-US" sz="1200" b="1" dirty="0" smtClean="0">
                <a:solidFill>
                  <a:schemeClr val="accent6"/>
                </a:solidFill>
              </a:rPr>
              <a:t>Grid and Guides </a:t>
            </a:r>
            <a:r>
              <a:rPr lang="en-US" sz="1200" b="0" dirty="0" smtClean="0">
                <a:solidFill>
                  <a:schemeClr val="accent6"/>
                </a:solidFill>
              </a:rPr>
              <a:t>dialog box, under</a:t>
            </a:r>
            <a:r>
              <a:rPr lang="en-US" sz="1200" b="0" baseline="0" dirty="0" smtClean="0">
                <a:solidFill>
                  <a:schemeClr val="accent6"/>
                </a:solidFill>
              </a:rPr>
              <a:t> </a:t>
            </a:r>
            <a:r>
              <a:rPr lang="en-US" sz="1200" b="1" dirty="0" smtClean="0">
                <a:solidFill>
                  <a:schemeClr val="accent6"/>
                </a:solidFill>
              </a:rPr>
              <a:t>Guide</a:t>
            </a:r>
            <a:r>
              <a:rPr lang="en-US" sz="1200" b="0" dirty="0" smtClean="0">
                <a:solidFill>
                  <a:schemeClr val="accent6"/>
                </a:solidFill>
              </a:rPr>
              <a:t> </a:t>
            </a:r>
            <a:r>
              <a:rPr lang="en-US" sz="1200" b="1" dirty="0" smtClean="0">
                <a:solidFill>
                  <a:schemeClr val="accent6"/>
                </a:solidFill>
              </a:rPr>
              <a:t>settings</a:t>
            </a:r>
            <a:r>
              <a:rPr lang="en-US" sz="1200" b="0" dirty="0" smtClean="0">
                <a:solidFill>
                  <a:schemeClr val="accent6"/>
                </a:solidFill>
              </a:rPr>
              <a:t>, select </a:t>
            </a:r>
            <a:r>
              <a:rPr lang="en-US" sz="1200" b="1" dirty="0" smtClean="0">
                <a:solidFill>
                  <a:schemeClr val="accent6"/>
                </a:solidFill>
              </a:rPr>
              <a:t>Display drawing guides on screen</a:t>
            </a:r>
            <a:r>
              <a:rPr lang="en-US" sz="1200" b="0" dirty="0" smtClean="0">
                <a:solidFill>
                  <a:schemeClr val="accent6"/>
                </a:solidFill>
              </a:rPr>
              <a:t>. </a:t>
            </a:r>
            <a:r>
              <a:rPr lang="en-US" sz="1200" b="0" baseline="0" dirty="0" smtClean="0"/>
              <a:t>(</a:t>
            </a:r>
            <a:r>
              <a:rPr lang="en-US" sz="1200" b="0" dirty="0" smtClean="0"/>
              <a:t>Note: </a:t>
            </a:r>
            <a:r>
              <a:rPr lang="en-US" sz="1200" dirty="0" smtClean="0"/>
              <a:t>One horizontal and one vertical guide will display on</a:t>
            </a:r>
            <a:r>
              <a:rPr lang="en-US" sz="1200" baseline="0" dirty="0" smtClean="0"/>
              <a:t> the slide </a:t>
            </a:r>
            <a:r>
              <a:rPr lang="en-US" sz="1200" dirty="0" smtClean="0"/>
              <a:t>at 0.00, the default</a:t>
            </a:r>
            <a:r>
              <a:rPr lang="en-US" sz="1200" baseline="0" dirty="0" smtClean="0"/>
              <a:t> position</a:t>
            </a:r>
            <a:r>
              <a:rPr lang="en-US" sz="1200" dirty="0" smtClean="0"/>
              <a:t>. As</a:t>
            </a:r>
            <a:r>
              <a:rPr lang="en-US" sz="1200" baseline="0" dirty="0" smtClean="0"/>
              <a:t> you drag the guides, the cursor will display the new position.</a:t>
            </a:r>
            <a:r>
              <a:rPr lang="en-US" sz="120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smtClean="0"/>
              <a:t>On</a:t>
            </a:r>
            <a:r>
              <a:rPr lang="en-US" sz="1200" baseline="0" dirty="0" smtClean="0"/>
              <a:t> the slide, d</a:t>
            </a:r>
            <a:r>
              <a:rPr lang="en-US" sz="1200" dirty="0" smtClean="0"/>
              <a:t>o the following:</a:t>
            </a:r>
            <a:endParaRPr lang="en-US" sz="1200" b="0" dirty="0" smtClean="0">
              <a:solidFill>
                <a:schemeClr val="accent6"/>
              </a:solidFill>
            </a:endParaRPr>
          </a:p>
          <a:p>
            <a:pPr marL="685800" lvl="2" indent="-228600">
              <a:buFont typeface="Arial" pitchFamily="34" charset="0"/>
              <a:buChar char="•"/>
            </a:pPr>
            <a:r>
              <a:rPr lang="en-US" sz="1200" dirty="0" smtClean="0"/>
              <a:t>Press and hold CTRL, select the vertical </a:t>
            </a:r>
            <a:r>
              <a:rPr lang="en-US" sz="1200" baseline="0" dirty="0" smtClean="0"/>
              <a:t>guide, and then </a:t>
            </a:r>
            <a:r>
              <a:rPr lang="en-US" sz="1200" dirty="0" smtClean="0"/>
              <a:t>drag it left to</a:t>
            </a:r>
            <a:r>
              <a:rPr lang="en-US" sz="1200" baseline="0" dirty="0" smtClean="0"/>
              <a:t> the</a:t>
            </a:r>
            <a:r>
              <a:rPr lang="en-US" sz="1200" dirty="0" smtClean="0"/>
              <a:t> 3.50 position.</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Press and hold CTRL, select the vertical </a:t>
            </a:r>
            <a:r>
              <a:rPr lang="en-US" sz="1200" baseline="0" dirty="0" smtClean="0"/>
              <a:t>guide, and then </a:t>
            </a:r>
            <a:r>
              <a:rPr lang="en-US" sz="1200" dirty="0" smtClean="0"/>
              <a:t>drag it left to</a:t>
            </a:r>
            <a:r>
              <a:rPr lang="en-US" sz="1200" baseline="0" dirty="0" smtClean="0"/>
              <a:t> the 1</a:t>
            </a:r>
            <a:r>
              <a:rPr lang="en-US" sz="1200" dirty="0" smtClean="0"/>
              <a:t>.75 position.</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Press and hold CTRL, select the vertical </a:t>
            </a:r>
            <a:r>
              <a:rPr lang="en-US" sz="1200" baseline="0" dirty="0" smtClean="0"/>
              <a:t>guide, and then </a:t>
            </a:r>
            <a:r>
              <a:rPr lang="en-US" sz="1200" dirty="0" smtClean="0"/>
              <a:t>drag it right to</a:t>
            </a:r>
            <a:r>
              <a:rPr lang="en-US" sz="1200" baseline="0" dirty="0" smtClean="0"/>
              <a:t> the</a:t>
            </a:r>
            <a:r>
              <a:rPr lang="en-US" sz="1200" dirty="0" smtClean="0"/>
              <a:t> 1.75 position.</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Press and hold CTRL, select the vertical </a:t>
            </a:r>
            <a:r>
              <a:rPr lang="en-US" sz="1200" baseline="0" dirty="0" smtClean="0"/>
              <a:t>guide, and then </a:t>
            </a:r>
            <a:r>
              <a:rPr lang="en-US" sz="1200" dirty="0" smtClean="0"/>
              <a:t>drag it right to</a:t>
            </a:r>
            <a:r>
              <a:rPr lang="en-US" sz="1200" baseline="0" dirty="0" smtClean="0"/>
              <a:t> the</a:t>
            </a:r>
            <a:r>
              <a:rPr lang="en-US" sz="1200" dirty="0" smtClean="0"/>
              <a:t> 3.50 position.</a:t>
            </a:r>
          </a:p>
          <a:p>
            <a:pPr marL="228600" indent="-228600">
              <a:buFont typeface="+mj-lt"/>
              <a:buAutoNum type="arabicPeriod"/>
            </a:pPr>
            <a:endParaRPr lang="en-US" sz="1200" baseline="0" dirty="0" smtClean="0"/>
          </a:p>
          <a:p>
            <a:pPr marL="228600" indent="-228600">
              <a:buFont typeface="+mj-lt"/>
              <a:buAutoNum type="arabicPeriod"/>
            </a:pPr>
            <a:endParaRPr lang="en-US" sz="1200" baseline="0" dirty="0" smtClean="0"/>
          </a:p>
          <a:p>
            <a:pPr marL="228600" indent="-228600">
              <a:buFont typeface="+mj-lt"/>
              <a:buNone/>
            </a:pPr>
            <a:r>
              <a:rPr lang="en-US" sz="1200" baseline="0" dirty="0" smtClean="0"/>
              <a:t>To reproduce the long, thin rectangle on this slide, do the following:</a:t>
            </a:r>
          </a:p>
          <a:p>
            <a:pPr marL="228600" indent="-228600">
              <a:buFont typeface="+mj-lt"/>
              <a:buAutoNum type="arabicPeriod"/>
            </a:pPr>
            <a:r>
              <a:rPr lang="en-US" sz="1200" baseline="0" dirty="0" smtClean="0"/>
              <a:t>On the </a:t>
            </a:r>
            <a:r>
              <a:rPr lang="en-US" sz="1200" b="1" baseline="0" dirty="0" smtClean="0"/>
              <a:t>Home</a:t>
            </a:r>
            <a:r>
              <a:rPr lang="en-US" sz="1200" baseline="0" dirty="0" smtClean="0"/>
              <a:t> tab, in the </a:t>
            </a:r>
            <a:r>
              <a:rPr lang="en-US" sz="1200" b="1" baseline="0" dirty="0" smtClean="0"/>
              <a:t>Drawing</a:t>
            </a:r>
            <a:r>
              <a:rPr lang="en-US" sz="1200" baseline="0" dirty="0" smtClean="0"/>
              <a:t> group, click </a:t>
            </a:r>
            <a:r>
              <a:rPr lang="en-US" sz="1200" b="1" baseline="0" dirty="0" smtClean="0"/>
              <a:t>Shapes</a:t>
            </a:r>
            <a:r>
              <a:rPr lang="en-US" sz="1200" baseline="0" dirty="0" smtClean="0"/>
              <a:t>, and then under </a:t>
            </a:r>
            <a:r>
              <a:rPr lang="en-US" sz="1200" b="1" baseline="0" dirty="0" smtClean="0"/>
              <a:t>Rectangles</a:t>
            </a:r>
            <a:r>
              <a:rPr lang="en-US" sz="1200" baseline="0" dirty="0" smtClean="0"/>
              <a:t> click </a:t>
            </a:r>
            <a:r>
              <a:rPr lang="en-US" sz="1200" b="1" baseline="0" dirty="0" smtClean="0"/>
              <a:t>Rectangle </a:t>
            </a:r>
            <a:r>
              <a:rPr lang="en-US" sz="1200" b="0" baseline="0" dirty="0" smtClean="0"/>
              <a:t>(first option from the left)</a:t>
            </a:r>
            <a:r>
              <a:rPr lang="en-US" sz="1200" baseline="0" dirty="0" smtClean="0"/>
              <a:t>. On the slide, drag to draw a rectangle. </a:t>
            </a:r>
          </a:p>
          <a:p>
            <a:pPr marL="228600" indent="-228600">
              <a:buFont typeface="+mj-lt"/>
              <a:buAutoNum type="arabicPeriod"/>
            </a:pPr>
            <a:r>
              <a:rPr lang="en-US" sz="1200" baseline="0" dirty="0" smtClean="0"/>
              <a:t>Select the rectangle. Under </a:t>
            </a:r>
            <a:r>
              <a:rPr lang="en-US" sz="1200" b="1" baseline="0" dirty="0" smtClean="0"/>
              <a:t>Drawing</a:t>
            </a:r>
            <a:r>
              <a:rPr lang="en-US" sz="1200" baseline="0" dirty="0" smtClean="0"/>
              <a:t> </a:t>
            </a:r>
            <a:r>
              <a:rPr lang="en-US" sz="1200" b="1" baseline="0" dirty="0" smtClean="0"/>
              <a:t>Tools</a:t>
            </a:r>
            <a:r>
              <a:rPr lang="en-US" sz="1200" baseline="0" dirty="0" smtClean="0"/>
              <a:t>, on the </a:t>
            </a:r>
            <a:r>
              <a:rPr lang="en-US" sz="1200" b="1" baseline="0" dirty="0" smtClean="0"/>
              <a:t>Format</a:t>
            </a:r>
            <a:r>
              <a:rPr lang="en-US" sz="1200" baseline="0" dirty="0" smtClean="0"/>
              <a:t> tab, in the </a:t>
            </a:r>
            <a:r>
              <a:rPr lang="en-US" sz="1200" b="1" baseline="0" dirty="0" smtClean="0"/>
              <a:t>Size</a:t>
            </a:r>
            <a:r>
              <a:rPr lang="en-US" sz="1200" baseline="0" dirty="0" smtClean="0"/>
              <a:t> group, do the following: </a:t>
            </a:r>
          </a:p>
          <a:p>
            <a:pPr marL="685800" lvl="1" indent="-228600">
              <a:buFont typeface="Arial" pitchFamily="34" charset="0"/>
              <a:buChar char="•"/>
            </a:pPr>
            <a:r>
              <a:rPr lang="en-US" sz="1200" baseline="0" dirty="0" smtClean="0"/>
              <a:t>In the </a:t>
            </a:r>
            <a:r>
              <a:rPr lang="en-US" sz="1200" b="1" baseline="0" dirty="0" smtClean="0"/>
              <a:t>Shape</a:t>
            </a:r>
            <a:r>
              <a:rPr lang="en-US" sz="1200" baseline="0" dirty="0" smtClean="0"/>
              <a:t> </a:t>
            </a:r>
            <a:r>
              <a:rPr lang="en-US" sz="1200" b="1" baseline="0" dirty="0" smtClean="0"/>
              <a:t>Height</a:t>
            </a:r>
            <a:r>
              <a:rPr lang="en-US" sz="1200" baseline="0" dirty="0" smtClean="0"/>
              <a:t> box, enter </a:t>
            </a:r>
            <a:r>
              <a:rPr lang="en-US" sz="1200" b="1" baseline="0" dirty="0" smtClean="0"/>
              <a:t>0.05”</a:t>
            </a:r>
            <a:r>
              <a:rPr lang="en-US" sz="1200" b="0" baseline="0" dirty="0" smtClean="0"/>
              <a:t>.</a:t>
            </a:r>
            <a:endParaRPr lang="en-US" sz="1200" baseline="0" dirty="0" smtClean="0"/>
          </a:p>
          <a:p>
            <a:pPr marL="685800" lvl="1" indent="-228600">
              <a:buFont typeface="Arial" pitchFamily="34" charset="0"/>
              <a:buChar char="•"/>
            </a:pPr>
            <a:r>
              <a:rPr lang="en-US" sz="1200" baseline="0" dirty="0" smtClean="0"/>
              <a:t>In the </a:t>
            </a:r>
            <a:r>
              <a:rPr lang="en-US" sz="1200" b="1" baseline="0" dirty="0" smtClean="0"/>
              <a:t>Shape</a:t>
            </a:r>
            <a:r>
              <a:rPr lang="en-US" sz="1200" baseline="0" dirty="0" smtClean="0"/>
              <a:t> </a:t>
            </a:r>
            <a:r>
              <a:rPr lang="en-US" sz="1200" b="1" baseline="0" dirty="0" smtClean="0"/>
              <a:t>Width</a:t>
            </a:r>
            <a:r>
              <a:rPr lang="en-US" sz="1200" baseline="0" dirty="0" smtClean="0"/>
              <a:t> box, enter </a:t>
            </a:r>
            <a:r>
              <a:rPr lang="en-US" sz="1200" b="1" baseline="0" dirty="0" smtClean="0"/>
              <a:t>10”</a:t>
            </a:r>
            <a:r>
              <a:rPr lang="en-US" sz="1200" b="0" baseline="0" dirty="0" smtClean="0"/>
              <a:t>.</a:t>
            </a:r>
          </a:p>
          <a:p>
            <a:pPr marL="228600" indent="-228600">
              <a:buFont typeface="+mj-lt"/>
              <a:buAutoNum type="arabicPeriod"/>
            </a:pPr>
            <a:r>
              <a:rPr lang="en-US" sz="1200" b="0" baseline="0" dirty="0" smtClean="0"/>
              <a:t>Under </a:t>
            </a:r>
            <a:r>
              <a:rPr lang="en-US" sz="1200" b="1" baseline="0" dirty="0" smtClean="0"/>
              <a:t>Drawing</a:t>
            </a:r>
            <a:r>
              <a:rPr lang="en-US" sz="1200" b="0" baseline="0" dirty="0" smtClean="0"/>
              <a:t> </a:t>
            </a:r>
            <a:r>
              <a:rPr lang="en-US" sz="1200" b="1" baseline="0" dirty="0" smtClean="0"/>
              <a:t>Tools</a:t>
            </a:r>
            <a:r>
              <a:rPr lang="en-US" sz="1200" b="0" baseline="0" dirty="0" smtClean="0"/>
              <a:t>, on the </a:t>
            </a:r>
            <a:r>
              <a:rPr lang="en-US" sz="1200" b="1" baseline="0" dirty="0" smtClean="0"/>
              <a:t>Format</a:t>
            </a:r>
            <a:r>
              <a:rPr lang="en-US" sz="1200" b="0" baseline="0" dirty="0" smtClean="0"/>
              <a:t> tab, in the bottom right corner of the </a:t>
            </a:r>
            <a:r>
              <a:rPr lang="en-US" sz="1200" b="1" baseline="0" dirty="0" smtClean="0"/>
              <a:t>Shape</a:t>
            </a:r>
            <a:r>
              <a:rPr lang="en-US" sz="1200" b="0" baseline="0" dirty="0" smtClean="0"/>
              <a:t> </a:t>
            </a:r>
            <a:r>
              <a:rPr lang="en-US" sz="1200" b="1" baseline="0" dirty="0" smtClean="0"/>
              <a:t>Styles</a:t>
            </a:r>
            <a:r>
              <a:rPr lang="en-US" sz="1200" b="0" baseline="0" dirty="0" smtClean="0"/>
              <a:t> group, click the </a:t>
            </a:r>
            <a:r>
              <a:rPr lang="en-US" sz="1200" b="1" baseline="0" dirty="0" smtClean="0"/>
              <a:t>Format</a:t>
            </a:r>
            <a:r>
              <a:rPr lang="en-US" sz="1200" b="0" baseline="0" dirty="0" smtClean="0"/>
              <a:t> </a:t>
            </a:r>
            <a:r>
              <a:rPr lang="en-US" sz="1200" b="1" baseline="0" dirty="0" smtClean="0"/>
              <a:t>Shape</a:t>
            </a:r>
            <a:r>
              <a:rPr lang="en-US" sz="1200" b="0" baseline="0" dirty="0" smtClean="0"/>
              <a:t> dialog box launcher. In the </a:t>
            </a:r>
            <a:r>
              <a:rPr lang="en-US" sz="1200" b="1" baseline="0" dirty="0" smtClean="0"/>
              <a:t>Format</a:t>
            </a:r>
            <a:r>
              <a:rPr lang="en-US" sz="1200" b="0" baseline="0" dirty="0" smtClean="0"/>
              <a:t> </a:t>
            </a:r>
            <a:r>
              <a:rPr lang="en-US" sz="1200" b="1" baseline="0" dirty="0" smtClean="0"/>
              <a:t>Shape</a:t>
            </a:r>
            <a:r>
              <a:rPr lang="en-US" sz="1200" b="0" baseline="0" dirty="0" smtClean="0"/>
              <a:t> dialog box, in the left pane, click </a:t>
            </a:r>
            <a:r>
              <a:rPr lang="en-US" sz="1200" b="1" baseline="0" dirty="0" smtClean="0"/>
              <a:t>Line</a:t>
            </a:r>
            <a:r>
              <a:rPr lang="en-US" sz="1200" b="0" baseline="0" dirty="0" smtClean="0"/>
              <a:t> </a:t>
            </a:r>
            <a:r>
              <a:rPr lang="en-US" sz="1200" b="1" baseline="0" dirty="0" smtClean="0"/>
              <a:t>Color</a:t>
            </a:r>
            <a:r>
              <a:rPr lang="en-US" sz="1200" b="0" baseline="0" dirty="0" smtClean="0"/>
              <a:t>. In the </a:t>
            </a:r>
            <a:r>
              <a:rPr lang="en-US" sz="1200" b="1" baseline="0" dirty="0" smtClean="0"/>
              <a:t>Line</a:t>
            </a:r>
            <a:r>
              <a:rPr lang="en-US" sz="1200" b="0" baseline="0" dirty="0" smtClean="0"/>
              <a:t> </a:t>
            </a:r>
            <a:r>
              <a:rPr lang="en-US" sz="1200" b="1" baseline="0" dirty="0" smtClean="0"/>
              <a:t>Color</a:t>
            </a:r>
            <a:r>
              <a:rPr lang="en-US" sz="1200" b="0" baseline="0" dirty="0" smtClean="0"/>
              <a:t> pane, select </a:t>
            </a:r>
            <a:r>
              <a:rPr lang="en-US" sz="1200" b="1" baseline="0" dirty="0" smtClean="0"/>
              <a:t>No</a:t>
            </a:r>
            <a:r>
              <a:rPr lang="en-US" sz="1200" b="0" baseline="0" dirty="0" smtClean="0"/>
              <a:t> </a:t>
            </a:r>
            <a:r>
              <a:rPr lang="en-US" sz="1200" b="1" baseline="0" dirty="0" smtClean="0"/>
              <a:t>line</a:t>
            </a:r>
            <a:r>
              <a:rPr lang="en-US" sz="1200" b="0" baseline="0" dirty="0" smtClean="0"/>
              <a:t>.</a:t>
            </a:r>
          </a:p>
          <a:p>
            <a:pPr marL="228600" indent="-228600">
              <a:buFont typeface="+mj-lt"/>
              <a:buAutoNum type="arabicPeriod"/>
            </a:pPr>
            <a:r>
              <a:rPr lang="en-US" sz="1200" baseline="0" dirty="0" smtClean="0"/>
              <a:t>Also in the </a:t>
            </a:r>
            <a:r>
              <a:rPr lang="en-US" sz="1200" b="1" baseline="0" dirty="0" smtClean="0"/>
              <a:t>Format</a:t>
            </a:r>
            <a:r>
              <a:rPr lang="en-US" sz="1200" baseline="0" dirty="0" smtClean="0"/>
              <a:t> </a:t>
            </a:r>
            <a:r>
              <a:rPr lang="en-US" sz="1200" b="1" baseline="0" dirty="0" smtClean="0"/>
              <a:t>Shape</a:t>
            </a:r>
            <a:r>
              <a:rPr lang="en-US" sz="1200" baseline="0" dirty="0" smtClean="0"/>
              <a:t> dialog box, in the left pane, click </a:t>
            </a:r>
            <a:r>
              <a:rPr lang="en-US" sz="1200" b="1" baseline="0" dirty="0" smtClean="0"/>
              <a:t>Shadow</a:t>
            </a:r>
            <a:r>
              <a:rPr lang="en-US" sz="1200" b="0" baseline="0" dirty="0" smtClean="0"/>
              <a:t>.</a:t>
            </a:r>
            <a:r>
              <a:rPr lang="en-US" sz="1200" baseline="0" dirty="0" smtClean="0"/>
              <a:t> In the </a:t>
            </a:r>
            <a:r>
              <a:rPr lang="en-US" sz="1200" b="1" baseline="0" dirty="0" smtClean="0"/>
              <a:t>Shadow</a:t>
            </a:r>
            <a:r>
              <a:rPr lang="en-US" sz="1200" baseline="0" dirty="0" smtClean="0"/>
              <a:t> pane, click the button next to </a:t>
            </a:r>
            <a:r>
              <a:rPr lang="en-US" sz="1200" b="1" baseline="0" dirty="0" smtClean="0"/>
              <a:t>Presets</a:t>
            </a:r>
            <a:r>
              <a:rPr lang="en-US" sz="1200" baseline="0" dirty="0" smtClean="0"/>
              <a:t>, under </a:t>
            </a:r>
            <a:r>
              <a:rPr lang="en-US" sz="1200" b="1" baseline="0" dirty="0" smtClean="0"/>
              <a:t>Outer</a:t>
            </a:r>
            <a:r>
              <a:rPr lang="en-US" sz="1200" baseline="0" dirty="0" smtClean="0"/>
              <a:t> click </a:t>
            </a:r>
            <a:r>
              <a:rPr lang="en-US" sz="1200" b="1" baseline="0" dirty="0" smtClean="0"/>
              <a:t>Offset</a:t>
            </a:r>
            <a:r>
              <a:rPr lang="en-US" sz="1200" baseline="0" dirty="0" smtClean="0"/>
              <a:t> </a:t>
            </a:r>
            <a:r>
              <a:rPr lang="en-US" sz="1200" b="1" baseline="0" dirty="0" smtClean="0"/>
              <a:t>Bottom</a:t>
            </a:r>
            <a:r>
              <a:rPr lang="en-US" sz="1200" baseline="0" dirty="0" smtClean="0"/>
              <a:t> (first row, second option from the left), and then do the following:</a:t>
            </a:r>
          </a:p>
          <a:p>
            <a:pPr marL="685800" lvl="1" indent="-228600">
              <a:buFont typeface="Arial" pitchFamily="34" charset="0"/>
              <a:buChar char="•"/>
            </a:pPr>
            <a:r>
              <a:rPr lang="en-US" sz="1200" baseline="0" dirty="0" smtClean="0"/>
              <a:t>In the </a:t>
            </a:r>
            <a:r>
              <a:rPr lang="en-US" sz="1200" b="1" baseline="0" dirty="0" smtClean="0"/>
              <a:t>Transparency</a:t>
            </a:r>
            <a:r>
              <a:rPr lang="en-US" sz="1200" baseline="0" dirty="0" smtClean="0"/>
              <a:t> box, enter </a:t>
            </a:r>
            <a:r>
              <a:rPr lang="en-US" sz="1200" b="1" baseline="0" dirty="0" smtClean="0"/>
              <a:t>68%</a:t>
            </a:r>
            <a:r>
              <a:rPr lang="en-US" sz="1200" b="0" baseline="0" dirty="0" smtClean="0"/>
              <a:t>.</a:t>
            </a:r>
          </a:p>
          <a:p>
            <a:pPr marL="685800" lvl="1" indent="-228600">
              <a:buFont typeface="Arial" pitchFamily="34" charset="0"/>
              <a:buChar char="•"/>
            </a:pPr>
            <a:r>
              <a:rPr lang="en-US" sz="1200" baseline="0" dirty="0" smtClean="0"/>
              <a:t>In the </a:t>
            </a:r>
            <a:r>
              <a:rPr lang="en-US" sz="1200" b="1" baseline="0" dirty="0" smtClean="0"/>
              <a:t>Blur</a:t>
            </a:r>
            <a:r>
              <a:rPr lang="en-US" sz="1200" baseline="0" dirty="0" smtClean="0"/>
              <a:t> box, enter </a:t>
            </a:r>
            <a:r>
              <a:rPr lang="en-US" sz="1200" b="1" baseline="0" dirty="0" smtClean="0"/>
              <a:t>3.5 pt</a:t>
            </a:r>
            <a:r>
              <a:rPr lang="en-US" sz="1200" baseline="0" dirty="0" smtClean="0"/>
              <a:t>.</a:t>
            </a:r>
          </a:p>
          <a:p>
            <a:pPr marL="685800" lvl="1" indent="-228600">
              <a:buFont typeface="Arial" pitchFamily="34" charset="0"/>
              <a:buChar char="•"/>
            </a:pPr>
            <a:r>
              <a:rPr lang="en-US" sz="1200" baseline="0" dirty="0" smtClean="0"/>
              <a:t>In the </a:t>
            </a:r>
            <a:r>
              <a:rPr lang="en-US" sz="1200" b="1" baseline="0" dirty="0" smtClean="0"/>
              <a:t>Distance</a:t>
            </a:r>
            <a:r>
              <a:rPr lang="en-US" sz="1200" baseline="0" dirty="0" smtClean="0"/>
              <a:t> box, enter </a:t>
            </a:r>
            <a:r>
              <a:rPr lang="en-US" sz="1200" b="1" baseline="0" dirty="0" smtClean="0"/>
              <a:t>2.2 pt</a:t>
            </a:r>
            <a:r>
              <a:rPr lang="en-US" sz="1200" baseline="0" dirty="0" smtClean="0"/>
              <a:t>.</a:t>
            </a:r>
          </a:p>
          <a:p>
            <a:pPr marL="228600" indent="-228600">
              <a:buFont typeface="+mj-lt"/>
              <a:buAutoNum type="arabicPeriod"/>
            </a:pPr>
            <a:r>
              <a:rPr lang="en-US" sz="1200" baseline="0" dirty="0" smtClean="0"/>
              <a:t>Also in the </a:t>
            </a:r>
            <a:r>
              <a:rPr lang="en-US" sz="1200" b="1" baseline="0" dirty="0" smtClean="0"/>
              <a:t>Format</a:t>
            </a:r>
            <a:r>
              <a:rPr lang="en-US" sz="1200" baseline="0" dirty="0" smtClean="0"/>
              <a:t> </a:t>
            </a:r>
            <a:r>
              <a:rPr lang="en-US" sz="1200" b="1" baseline="0" dirty="0" smtClean="0"/>
              <a:t>Shape</a:t>
            </a:r>
            <a:r>
              <a:rPr lang="en-US" sz="1200" baseline="0" dirty="0" smtClean="0"/>
              <a:t> dialog box, in the left pane, click </a:t>
            </a:r>
            <a:r>
              <a:rPr lang="en-US" sz="1200" b="1" baseline="0" dirty="0" smtClean="0"/>
              <a:t>3-D Format</a:t>
            </a:r>
            <a:r>
              <a:rPr lang="en-US" sz="1200" b="0" baseline="0" dirty="0" smtClean="0"/>
              <a:t>.</a:t>
            </a:r>
            <a:r>
              <a:rPr lang="en-US" sz="1200" baseline="0" dirty="0" smtClean="0"/>
              <a:t> In the </a:t>
            </a:r>
            <a:r>
              <a:rPr lang="en-US" sz="1200" b="1" baseline="0" dirty="0" smtClean="0"/>
              <a:t>3-D Format </a:t>
            </a:r>
            <a:r>
              <a:rPr lang="en-US" sz="1200" baseline="0" dirty="0" smtClean="0"/>
              <a:t>pane, do the following:</a:t>
            </a:r>
          </a:p>
          <a:p>
            <a:pPr marL="685800" lvl="1" indent="-228600">
              <a:buFont typeface="Arial" pitchFamily="34" charset="0"/>
              <a:buChar char="•"/>
            </a:pPr>
            <a:r>
              <a:rPr lang="en-US" sz="1200" baseline="0" dirty="0" smtClean="0"/>
              <a:t>Under </a:t>
            </a:r>
            <a:r>
              <a:rPr lang="en-US" sz="1200" b="1" baseline="0" dirty="0" smtClean="0"/>
              <a:t>Bevel</a:t>
            </a:r>
            <a:r>
              <a:rPr lang="en-US" sz="1200" baseline="0" dirty="0" smtClean="0"/>
              <a:t>, click the button next to </a:t>
            </a:r>
            <a:r>
              <a:rPr lang="en-US" sz="1200" b="1" baseline="0" dirty="0" smtClean="0"/>
              <a:t>Top</a:t>
            </a:r>
            <a:r>
              <a:rPr lang="en-US" sz="1200" b="0" baseline="0" dirty="0" smtClean="0"/>
              <a:t>, and then under </a:t>
            </a:r>
            <a:r>
              <a:rPr lang="en-US" sz="1200" b="1" baseline="0" dirty="0" smtClean="0"/>
              <a:t>Bevel</a:t>
            </a:r>
            <a:r>
              <a:rPr lang="en-US" sz="1200" b="0" baseline="0" dirty="0" smtClean="0"/>
              <a:t> click </a:t>
            </a:r>
            <a:r>
              <a:rPr lang="en-US" sz="1200" b="1" baseline="0" dirty="0" smtClean="0"/>
              <a:t>Circle</a:t>
            </a:r>
            <a:r>
              <a:rPr lang="en-US" sz="1200" baseline="0" dirty="0" smtClean="0"/>
              <a:t> (first row, first option from the left). Next to </a:t>
            </a:r>
            <a:r>
              <a:rPr lang="en-US" sz="1200" b="1" baseline="0" dirty="0" smtClean="0"/>
              <a:t>Top</a:t>
            </a:r>
            <a:r>
              <a:rPr lang="en-US" sz="1200" baseline="0" dirty="0" smtClean="0"/>
              <a:t>, in the </a:t>
            </a:r>
            <a:r>
              <a:rPr lang="en-US" sz="1200" b="1" baseline="0" dirty="0" smtClean="0"/>
              <a:t>Width</a:t>
            </a:r>
            <a:r>
              <a:rPr lang="en-US" sz="1200" baseline="0" dirty="0" smtClean="0"/>
              <a:t> box, enter </a:t>
            </a:r>
            <a:r>
              <a:rPr lang="en-US" sz="1200" b="1" baseline="0" dirty="0" smtClean="0"/>
              <a:t>15 pt</a:t>
            </a:r>
            <a:r>
              <a:rPr lang="en-US" sz="1200" b="0" baseline="0" dirty="0" smtClean="0"/>
              <a:t>,</a:t>
            </a:r>
            <a:r>
              <a:rPr lang="en-US" sz="1200" b="1" baseline="0" dirty="0" smtClean="0"/>
              <a:t> </a:t>
            </a:r>
            <a:r>
              <a:rPr lang="en-US" sz="1200" baseline="0" dirty="0" smtClean="0"/>
              <a:t>and in the </a:t>
            </a:r>
            <a:r>
              <a:rPr lang="en-US" sz="1200" b="1" baseline="0" dirty="0" smtClean="0"/>
              <a:t>Height</a:t>
            </a:r>
            <a:r>
              <a:rPr lang="en-US" sz="1200" baseline="0" dirty="0" smtClean="0"/>
              <a:t> box, enter </a:t>
            </a:r>
            <a:r>
              <a:rPr lang="en-US" sz="1200" b="1" baseline="0" dirty="0" smtClean="0"/>
              <a:t>3 pt</a:t>
            </a:r>
            <a:r>
              <a:rPr lang="en-US" sz="1200" baseline="0" dirty="0" smtClean="0"/>
              <a:t>.</a:t>
            </a:r>
          </a:p>
          <a:p>
            <a:pPr marL="685800" lvl="1" indent="-228600">
              <a:buFont typeface="Arial" pitchFamily="34" charset="0"/>
              <a:buChar char="•"/>
            </a:pPr>
            <a:r>
              <a:rPr lang="en-US" sz="1200" baseline="0" dirty="0" smtClean="0"/>
              <a:t>Under </a:t>
            </a:r>
            <a:r>
              <a:rPr lang="en-US" sz="1200" b="1" baseline="0" dirty="0" smtClean="0"/>
              <a:t>Surface</a:t>
            </a:r>
            <a:r>
              <a:rPr lang="en-US" sz="1200" baseline="0" dirty="0" smtClean="0"/>
              <a:t>, click the button next to </a:t>
            </a:r>
            <a:r>
              <a:rPr lang="en-US" sz="1200" b="1" baseline="0" dirty="0" smtClean="0"/>
              <a:t>Lighting</a:t>
            </a:r>
            <a:r>
              <a:rPr lang="en-US" sz="1200" baseline="0" dirty="0" smtClean="0"/>
              <a:t>, and then under </a:t>
            </a:r>
            <a:r>
              <a:rPr lang="en-US" sz="1200" b="1" baseline="0" dirty="0" smtClean="0"/>
              <a:t>Neutral</a:t>
            </a:r>
            <a:r>
              <a:rPr lang="en-US" sz="1200" baseline="0" dirty="0" smtClean="0"/>
              <a:t> click </a:t>
            </a:r>
            <a:r>
              <a:rPr lang="en-US" sz="1200" b="1" baseline="0" dirty="0" smtClean="0"/>
              <a:t>Balance</a:t>
            </a:r>
            <a:r>
              <a:rPr lang="en-US" sz="1200" baseline="0" dirty="0" smtClean="0"/>
              <a:t> (first row, second option from the left). </a:t>
            </a:r>
            <a:r>
              <a:rPr lang="en-US" sz="1200" i="0" baseline="0" dirty="0" smtClean="0"/>
              <a:t>In the </a:t>
            </a:r>
            <a:r>
              <a:rPr lang="en-US" sz="1200" b="1" i="0" baseline="0" dirty="0" smtClean="0"/>
              <a:t>Angle</a:t>
            </a:r>
            <a:r>
              <a:rPr lang="en-US" sz="1200" i="0" baseline="0" dirty="0" smtClean="0"/>
              <a:t> box, enter </a:t>
            </a:r>
            <a:r>
              <a:rPr lang="en-US" sz="1200" b="1" i="0" baseline="0" dirty="0" smtClean="0"/>
              <a:t>145</a:t>
            </a:r>
            <a:r>
              <a:rPr lang="en-US" sz="1200" b="1" kern="1200" dirty="0" smtClean="0">
                <a:solidFill>
                  <a:schemeClr val="tx1"/>
                </a:solidFill>
                <a:latin typeface="+mn-lt"/>
                <a:ea typeface="+mn-ea"/>
                <a:cs typeface="+mn-cs"/>
              </a:rPr>
              <a:t>°</a:t>
            </a:r>
            <a:r>
              <a:rPr lang="en-US" sz="1200" i="0" baseline="0" dirty="0" smtClean="0"/>
              <a:t>. </a:t>
            </a:r>
            <a:endParaRPr lang="en-US" sz="1200" b="0" i="1" baseline="0" dirty="0" smtClean="0"/>
          </a:p>
          <a:p>
            <a:pPr marL="228600" indent="-228600">
              <a:buFont typeface="+mj-lt"/>
              <a:buAutoNum type="arabicPeriod"/>
            </a:pPr>
            <a:r>
              <a:rPr lang="en-US" sz="1200" b="0" baseline="0" dirty="0" smtClean="0"/>
              <a:t>On the slide, drag the rectangle about 0.25” above the 0.00 horizontal drawing guide. (Note: To view the ruler, on the </a:t>
            </a:r>
            <a:r>
              <a:rPr lang="en-US" sz="1200" b="1" baseline="0" dirty="0" smtClean="0"/>
              <a:t>View</a:t>
            </a:r>
            <a:r>
              <a:rPr lang="en-US" sz="1200" b="0" baseline="0" dirty="0" smtClean="0"/>
              <a:t> tab, in the </a:t>
            </a:r>
            <a:r>
              <a:rPr lang="en-US" sz="1200" b="1" baseline="0" dirty="0" smtClean="0"/>
              <a:t>Show/Hide</a:t>
            </a:r>
            <a:r>
              <a:rPr lang="en-US" sz="1200" b="0" baseline="0" dirty="0" smtClean="0"/>
              <a:t> group, select </a:t>
            </a:r>
            <a:r>
              <a:rPr lang="en-US" sz="1200" b="1" baseline="0" dirty="0" smtClean="0"/>
              <a:t>Ruler</a:t>
            </a:r>
            <a:r>
              <a:rPr lang="en-US" sz="1200" b="0" baseline="0" dirty="0" smtClean="0"/>
              <a:t>.)</a:t>
            </a:r>
          </a:p>
          <a:p>
            <a:pPr marL="228600" indent="-228600">
              <a:buFont typeface="+mj-lt"/>
              <a:buAutoNum type="arabicPeriod"/>
            </a:pPr>
            <a:r>
              <a:rPr lang="en-US" sz="1200" b="0" baseline="0" dirty="0" smtClean="0"/>
              <a:t>On the </a:t>
            </a:r>
            <a:r>
              <a:rPr lang="en-US" sz="1200" b="1" baseline="0" dirty="0" smtClean="0"/>
              <a:t>Home</a:t>
            </a:r>
            <a:r>
              <a:rPr lang="en-US" sz="1200" b="0" baseline="0" dirty="0" smtClean="0"/>
              <a:t> tab, in the </a:t>
            </a:r>
            <a:r>
              <a:rPr lang="en-US" sz="1200" b="1" baseline="0" dirty="0" smtClean="0"/>
              <a:t>Drawing</a:t>
            </a:r>
            <a:r>
              <a:rPr lang="en-US" sz="1200" b="0" baseline="0" dirty="0" smtClean="0"/>
              <a:t> group, click </a:t>
            </a:r>
            <a:r>
              <a:rPr lang="en-US" sz="1200" b="1" baseline="0" dirty="0" smtClean="0"/>
              <a:t>Arrange</a:t>
            </a:r>
            <a:r>
              <a:rPr lang="en-US" sz="1200" b="0" baseline="0" dirty="0" smtClean="0"/>
              <a:t>, point to </a:t>
            </a:r>
            <a:r>
              <a:rPr lang="en-US" sz="1200" b="1" baseline="0" dirty="0" smtClean="0"/>
              <a:t>Align</a:t>
            </a:r>
            <a:r>
              <a:rPr lang="en-US" sz="1200" b="0" baseline="0" dirty="0" smtClean="0"/>
              <a:t>, and then do the following:</a:t>
            </a:r>
          </a:p>
          <a:p>
            <a:pPr marL="685800" lvl="1" indent="-228600">
              <a:buFont typeface="+mj-lt"/>
              <a:buAutoNum type="arabicPeriod"/>
            </a:pPr>
            <a:r>
              <a:rPr lang="en-US" sz="1200" b="0" baseline="0" dirty="0" smtClean="0"/>
              <a:t>Click </a:t>
            </a:r>
            <a:r>
              <a:rPr lang="en-US" sz="1200" b="1" i="0" baseline="0" dirty="0" smtClean="0"/>
              <a:t>Align to Slide</a:t>
            </a:r>
            <a:r>
              <a:rPr lang="en-US" sz="1200" b="0" i="0" baseline="0" dirty="0" smtClean="0"/>
              <a:t>. </a:t>
            </a:r>
          </a:p>
          <a:p>
            <a:pPr marL="685800" lvl="1" indent="-228600">
              <a:buFont typeface="+mj-lt"/>
              <a:buAutoNum type="arabicPeriod"/>
            </a:pPr>
            <a:r>
              <a:rPr lang="en-US" sz="1200" b="0" baseline="0" dirty="0" smtClean="0"/>
              <a:t>Click</a:t>
            </a:r>
            <a:r>
              <a:rPr lang="en-US" sz="1200" b="1" baseline="0" dirty="0" smtClean="0"/>
              <a:t> Align</a:t>
            </a:r>
            <a:r>
              <a:rPr lang="en-US" sz="1200" b="0" baseline="0" dirty="0" smtClean="0"/>
              <a:t> </a:t>
            </a:r>
            <a:r>
              <a:rPr lang="en-US" sz="1200" b="1" baseline="0" dirty="0" smtClean="0"/>
              <a:t>Center</a:t>
            </a:r>
            <a:r>
              <a:rPr lang="en-US" sz="1200" b="0" baseline="0" dirty="0" smtClean="0"/>
              <a:t>.</a:t>
            </a:r>
          </a:p>
          <a:p>
            <a:pPr marL="228600" indent="-228600">
              <a:buFont typeface="+mj-lt"/>
              <a:buAutoNum type="arabicPeriod"/>
            </a:pPr>
            <a:endParaRPr lang="en-US" sz="1200" dirty="0" smtClean="0"/>
          </a:p>
          <a:p>
            <a:pPr marL="228600" indent="-228600">
              <a:buFont typeface="+mj-lt"/>
              <a:buAutoNum type="arabicPeriod"/>
            </a:pPr>
            <a:endParaRPr lang="en-US" sz="1200" dirty="0" smtClean="0"/>
          </a:p>
          <a:p>
            <a:pPr marL="228600" indent="-228600">
              <a:buFont typeface="+mj-lt"/>
              <a:buNone/>
            </a:pPr>
            <a:r>
              <a:rPr lang="en-US" sz="1200" dirty="0" smtClean="0"/>
              <a:t>To reproduce the tab (rounded rectangle) on this slide, do the following:</a:t>
            </a:r>
          </a:p>
          <a:p>
            <a:pPr marL="228600" indent="-228600">
              <a:buFont typeface="+mj-lt"/>
              <a:buAutoNum type="arabicPeriod"/>
            </a:pPr>
            <a:r>
              <a:rPr lang="en-US" sz="1200" dirty="0" smtClean="0"/>
              <a:t>On the </a:t>
            </a:r>
            <a:r>
              <a:rPr lang="en-US" sz="1200" b="1" dirty="0" smtClean="0"/>
              <a:t>Home</a:t>
            </a:r>
            <a:r>
              <a:rPr lang="en-US" sz="1200" dirty="0" smtClean="0"/>
              <a:t> tab, in the </a:t>
            </a:r>
            <a:r>
              <a:rPr lang="en-US" sz="1200" b="1" dirty="0" smtClean="0"/>
              <a:t>Drawing</a:t>
            </a:r>
            <a:r>
              <a:rPr lang="en-US" sz="1200" dirty="0" smtClean="0"/>
              <a:t> group, click the </a:t>
            </a:r>
            <a:r>
              <a:rPr lang="en-US" sz="1200" b="1" dirty="0" smtClean="0"/>
              <a:t>More</a:t>
            </a:r>
            <a:r>
              <a:rPr lang="en-US" sz="1200" dirty="0" smtClean="0"/>
              <a:t> arrow to expand the</a:t>
            </a:r>
            <a:r>
              <a:rPr lang="en-US" sz="1200" b="0" dirty="0" smtClean="0"/>
              <a:t> shapes gallery</a:t>
            </a:r>
            <a:r>
              <a:rPr lang="en-US" sz="1200" dirty="0" smtClean="0"/>
              <a:t>, and then under </a:t>
            </a:r>
            <a:r>
              <a:rPr lang="en-US" sz="1200" b="1" dirty="0" smtClean="0"/>
              <a:t>Rectangles</a:t>
            </a:r>
            <a:r>
              <a:rPr lang="en-US" sz="1200" dirty="0" smtClean="0"/>
              <a:t> click </a:t>
            </a:r>
            <a:r>
              <a:rPr lang="en-US" sz="1200" b="1" dirty="0" smtClean="0"/>
              <a:t>Round Same Side Corner Rectangle </a:t>
            </a:r>
            <a:r>
              <a:rPr lang="en-US" sz="1200" dirty="0" smtClean="0"/>
              <a:t>(eighth option from the left). On the slide, drag to draw a</a:t>
            </a:r>
            <a:r>
              <a:rPr lang="en-US" sz="1200" baseline="0" dirty="0" smtClean="0"/>
              <a:t> rounded rectangle. </a:t>
            </a:r>
            <a:endParaRPr lang="en-US" sz="1200" dirty="0" smtClean="0"/>
          </a:p>
          <a:p>
            <a:pPr marL="228600" indent="-228600">
              <a:buFont typeface="+mj-lt"/>
              <a:buAutoNum type="arabicPeriod"/>
            </a:pPr>
            <a:r>
              <a:rPr lang="en-US" sz="1200" baseline="0" dirty="0" smtClean="0"/>
              <a:t>On the slide, select the rounded rectangle. Under </a:t>
            </a:r>
            <a:r>
              <a:rPr lang="en-US" sz="1200" b="1" baseline="0" dirty="0" smtClean="0"/>
              <a:t>Drawing</a:t>
            </a:r>
            <a:r>
              <a:rPr lang="en-US" sz="1200" baseline="0" dirty="0" smtClean="0"/>
              <a:t> </a:t>
            </a:r>
            <a:r>
              <a:rPr lang="en-US" sz="1200" b="1" baseline="0" dirty="0" smtClean="0"/>
              <a:t>Tools</a:t>
            </a:r>
            <a:r>
              <a:rPr lang="en-US" sz="1200" baseline="0" dirty="0" smtClean="0"/>
              <a:t>, on the </a:t>
            </a:r>
            <a:r>
              <a:rPr lang="en-US" sz="1200" b="1" baseline="0" dirty="0" smtClean="0"/>
              <a:t>Format</a:t>
            </a:r>
            <a:r>
              <a:rPr lang="en-US" sz="1200" baseline="0" dirty="0" smtClean="0"/>
              <a:t> tab, in the </a:t>
            </a:r>
            <a:r>
              <a:rPr lang="en-US" sz="1200" b="1" baseline="0" dirty="0" smtClean="0"/>
              <a:t>Size</a:t>
            </a:r>
            <a:r>
              <a:rPr lang="en-US" sz="1200" baseline="0" dirty="0" smtClean="0"/>
              <a:t> group, do the following: </a:t>
            </a:r>
          </a:p>
          <a:p>
            <a:pPr marL="685800" lvl="1" indent="-228600">
              <a:buFont typeface="Arial" pitchFamily="34" charset="0"/>
              <a:buChar char="•"/>
            </a:pPr>
            <a:r>
              <a:rPr lang="en-US" sz="1200" baseline="0" dirty="0" smtClean="0"/>
              <a:t>In the </a:t>
            </a:r>
            <a:r>
              <a:rPr lang="en-US" sz="1200" b="1" baseline="0" dirty="0" smtClean="0"/>
              <a:t>Shape</a:t>
            </a:r>
            <a:r>
              <a:rPr lang="en-US" sz="1200" baseline="0" dirty="0" smtClean="0"/>
              <a:t> </a:t>
            </a:r>
            <a:r>
              <a:rPr lang="en-US" sz="1200" b="1" baseline="0" dirty="0" smtClean="0"/>
              <a:t>Height</a:t>
            </a:r>
            <a:r>
              <a:rPr lang="en-US" sz="1200" baseline="0" dirty="0" smtClean="0"/>
              <a:t> box, enter </a:t>
            </a:r>
            <a:r>
              <a:rPr lang="en-US" sz="1200" b="1" baseline="0" dirty="0" smtClean="0"/>
              <a:t>0.58”</a:t>
            </a:r>
            <a:r>
              <a:rPr lang="en-US" sz="1200" b="0" baseline="0" dirty="0" smtClean="0"/>
              <a:t>.</a:t>
            </a:r>
            <a:r>
              <a:rPr lang="en-US" sz="1200" baseline="0" dirty="0" smtClean="0"/>
              <a:t> </a:t>
            </a:r>
          </a:p>
          <a:p>
            <a:pPr marL="685800" lvl="1" indent="-228600">
              <a:buFont typeface="Arial" pitchFamily="34" charset="0"/>
              <a:buChar char="•"/>
            </a:pPr>
            <a:r>
              <a:rPr lang="en-US" sz="1200" baseline="0" dirty="0" smtClean="0"/>
              <a:t>In the </a:t>
            </a:r>
            <a:r>
              <a:rPr lang="en-US" sz="1200" b="1" baseline="0" dirty="0" smtClean="0"/>
              <a:t>Shape</a:t>
            </a:r>
            <a:r>
              <a:rPr lang="en-US" sz="1200" baseline="0" dirty="0" smtClean="0"/>
              <a:t> </a:t>
            </a:r>
            <a:r>
              <a:rPr lang="en-US" sz="1200" b="1" baseline="0" dirty="0" smtClean="0"/>
              <a:t>Width</a:t>
            </a:r>
            <a:r>
              <a:rPr lang="en-US" sz="1200" baseline="0" dirty="0" smtClean="0"/>
              <a:t> box, enter </a:t>
            </a:r>
            <a:r>
              <a:rPr lang="en-US" sz="1200" b="1" baseline="0" dirty="0" smtClean="0"/>
              <a:t>1.33”</a:t>
            </a:r>
            <a:r>
              <a:rPr lang="en-US" sz="1200" baseline="0" dirty="0" smtClean="0"/>
              <a:t>.</a:t>
            </a:r>
          </a:p>
          <a:p>
            <a:pPr marL="228600" indent="-228600">
              <a:buFont typeface="+mj-lt"/>
              <a:buAutoNum type="arabicPeriod"/>
            </a:pPr>
            <a:r>
              <a:rPr lang="en-US" sz="1200" baseline="0" dirty="0" smtClean="0"/>
              <a:t>Under </a:t>
            </a:r>
            <a:r>
              <a:rPr lang="en-US" sz="1200" b="1" baseline="0" dirty="0" smtClean="0"/>
              <a:t>Drawing</a:t>
            </a:r>
            <a:r>
              <a:rPr lang="en-US" sz="1200" baseline="0" dirty="0" smtClean="0"/>
              <a:t> </a:t>
            </a:r>
            <a:r>
              <a:rPr lang="en-US" sz="1200" b="1" baseline="0" dirty="0" smtClean="0"/>
              <a:t>Tools</a:t>
            </a:r>
            <a:r>
              <a:rPr lang="en-US" sz="1200" baseline="0" dirty="0" smtClean="0"/>
              <a:t>, on the </a:t>
            </a:r>
            <a:r>
              <a:rPr lang="en-US" sz="1200" b="1" baseline="0" dirty="0" smtClean="0"/>
              <a:t>Format</a:t>
            </a:r>
            <a:r>
              <a:rPr lang="en-US" sz="1200" baseline="0" dirty="0" smtClean="0"/>
              <a:t> tab, in the bottom right corner of the </a:t>
            </a:r>
            <a:r>
              <a:rPr lang="en-US" sz="1200" b="1" baseline="0" dirty="0" smtClean="0"/>
              <a:t>Shape</a:t>
            </a:r>
            <a:r>
              <a:rPr lang="en-US" sz="1200" baseline="0" dirty="0" smtClean="0"/>
              <a:t> </a:t>
            </a:r>
            <a:r>
              <a:rPr lang="en-US" sz="1200" b="1" baseline="0" dirty="0" smtClean="0"/>
              <a:t>Styles</a:t>
            </a:r>
            <a:r>
              <a:rPr lang="en-US" sz="1200" baseline="0" dirty="0" smtClean="0"/>
              <a:t> group, click the </a:t>
            </a:r>
            <a:r>
              <a:rPr lang="en-US" sz="1200" b="1" baseline="0" dirty="0" smtClean="0"/>
              <a:t>Format</a:t>
            </a:r>
            <a:r>
              <a:rPr lang="en-US" sz="1200" baseline="0" dirty="0" smtClean="0"/>
              <a:t> </a:t>
            </a:r>
            <a:r>
              <a:rPr lang="en-US" sz="1200" b="1" baseline="0" dirty="0" smtClean="0"/>
              <a:t>Shape</a:t>
            </a:r>
            <a:r>
              <a:rPr lang="en-US" sz="1200" baseline="0" dirty="0" smtClean="0"/>
              <a:t> dialog box launcher. In the </a:t>
            </a:r>
            <a:r>
              <a:rPr lang="en-US" sz="1200" b="1" baseline="0" dirty="0" smtClean="0"/>
              <a:t>Format</a:t>
            </a:r>
            <a:r>
              <a:rPr lang="en-US" sz="1200" baseline="0" dirty="0" smtClean="0"/>
              <a:t> </a:t>
            </a:r>
            <a:r>
              <a:rPr lang="en-US" sz="1200" b="1" baseline="0" dirty="0" smtClean="0"/>
              <a:t>Shape</a:t>
            </a:r>
            <a:r>
              <a:rPr lang="en-US" sz="1200" baseline="0" dirty="0" smtClean="0"/>
              <a:t> dialog box, in the left pane, click </a:t>
            </a:r>
            <a:r>
              <a:rPr lang="en-US" sz="1200" b="1" baseline="0" dirty="0" smtClean="0"/>
              <a:t>Line</a:t>
            </a:r>
            <a:r>
              <a:rPr lang="en-US" sz="1200" baseline="0" dirty="0" smtClean="0"/>
              <a:t> </a:t>
            </a:r>
            <a:r>
              <a:rPr lang="en-US" sz="1200" b="1" baseline="0" dirty="0" smtClean="0"/>
              <a:t>Color</a:t>
            </a:r>
            <a:r>
              <a:rPr lang="en-US" sz="1200" b="0" baseline="0" dirty="0" smtClean="0"/>
              <a:t>.</a:t>
            </a:r>
            <a:r>
              <a:rPr lang="en-US" sz="1200" baseline="0" dirty="0" smtClean="0"/>
              <a:t> In the </a:t>
            </a:r>
            <a:r>
              <a:rPr lang="en-US" sz="1200" b="1" baseline="0" dirty="0" smtClean="0"/>
              <a:t>Line</a:t>
            </a:r>
            <a:r>
              <a:rPr lang="en-US" sz="1200" baseline="0" dirty="0" smtClean="0"/>
              <a:t> </a:t>
            </a:r>
            <a:r>
              <a:rPr lang="en-US" sz="1200" b="1" baseline="0" dirty="0" smtClean="0"/>
              <a:t>Color</a:t>
            </a:r>
            <a:r>
              <a:rPr lang="en-US" sz="1200" baseline="0" dirty="0" smtClean="0"/>
              <a:t> pane, select </a:t>
            </a:r>
            <a:r>
              <a:rPr lang="en-US" sz="1200" b="1" baseline="0" dirty="0" smtClean="0"/>
              <a:t>No</a:t>
            </a:r>
            <a:r>
              <a:rPr lang="en-US" sz="1200" baseline="0" dirty="0" smtClean="0"/>
              <a:t> </a:t>
            </a:r>
            <a:r>
              <a:rPr lang="en-US" sz="1200" b="1" baseline="0" dirty="0" smtClean="0"/>
              <a:t>line</a:t>
            </a:r>
            <a:r>
              <a:rPr lang="en-US" sz="1200" baseline="0" dirty="0" smtClean="0"/>
              <a:t>.</a:t>
            </a:r>
          </a:p>
          <a:p>
            <a:pPr marL="228600" indent="-228600">
              <a:buFont typeface="+mj-lt"/>
              <a:buAutoNum type="arabicPeriod"/>
            </a:pPr>
            <a:r>
              <a:rPr lang="en-US" sz="1200" baseline="0" dirty="0" smtClean="0"/>
              <a:t>Also in the </a:t>
            </a:r>
            <a:r>
              <a:rPr lang="en-US" sz="1200" b="1" baseline="0" dirty="0" smtClean="0"/>
              <a:t>Format</a:t>
            </a:r>
            <a:r>
              <a:rPr lang="en-US" sz="1200" baseline="0" dirty="0" smtClean="0"/>
              <a:t> </a:t>
            </a:r>
            <a:r>
              <a:rPr lang="en-US" sz="1200" b="1" baseline="0" dirty="0" smtClean="0"/>
              <a:t>Shape</a:t>
            </a:r>
            <a:r>
              <a:rPr lang="en-US" sz="1200" baseline="0" dirty="0" smtClean="0"/>
              <a:t> dialog box, in the left pane, click </a:t>
            </a:r>
            <a:r>
              <a:rPr lang="en-US" sz="1200" b="1" baseline="0" dirty="0" smtClean="0"/>
              <a:t>Shadow</a:t>
            </a:r>
            <a:r>
              <a:rPr lang="en-US" sz="1200" b="0" baseline="0" dirty="0" smtClean="0"/>
              <a:t>.</a:t>
            </a:r>
            <a:r>
              <a:rPr lang="en-US" sz="1200" baseline="0" dirty="0" smtClean="0"/>
              <a:t> In the </a:t>
            </a:r>
            <a:r>
              <a:rPr lang="en-US" sz="1200" b="1" baseline="0" dirty="0" smtClean="0"/>
              <a:t>Shadow</a:t>
            </a:r>
            <a:r>
              <a:rPr lang="en-US" sz="1200" baseline="0" dirty="0" smtClean="0"/>
              <a:t> pane, click the button next to </a:t>
            </a:r>
            <a:r>
              <a:rPr lang="en-US" sz="1200" b="1" baseline="0" dirty="0" smtClean="0"/>
              <a:t>Presets</a:t>
            </a:r>
            <a:r>
              <a:rPr lang="en-US" sz="1200" baseline="0" dirty="0" smtClean="0"/>
              <a:t>, under </a:t>
            </a:r>
            <a:r>
              <a:rPr lang="en-US" sz="1200" b="1" baseline="0" dirty="0" smtClean="0"/>
              <a:t>Outer</a:t>
            </a:r>
            <a:r>
              <a:rPr lang="en-US" sz="1200" baseline="0" dirty="0" smtClean="0"/>
              <a:t> click </a:t>
            </a:r>
            <a:r>
              <a:rPr lang="en-US" sz="1200" b="1" baseline="0" dirty="0" smtClean="0"/>
              <a:t>Offset</a:t>
            </a:r>
            <a:r>
              <a:rPr lang="en-US" sz="1200" baseline="0" dirty="0" smtClean="0"/>
              <a:t> </a:t>
            </a:r>
            <a:r>
              <a:rPr lang="en-US" sz="1200" b="1" baseline="0" dirty="0" smtClean="0"/>
              <a:t>Bottom</a:t>
            </a:r>
            <a:r>
              <a:rPr lang="en-US" sz="1200" baseline="0" dirty="0" smtClean="0"/>
              <a:t> (first row, second option from the left), and then do the following:</a:t>
            </a:r>
          </a:p>
          <a:p>
            <a:pPr marL="685800" lvl="1" indent="-228600">
              <a:buFont typeface="Arial" pitchFamily="34" charset="0"/>
              <a:buChar char="•"/>
            </a:pPr>
            <a:r>
              <a:rPr lang="en-US" sz="1200" baseline="0" dirty="0" smtClean="0"/>
              <a:t>In the </a:t>
            </a:r>
            <a:r>
              <a:rPr lang="en-US" sz="1200" b="1" baseline="0" dirty="0" smtClean="0"/>
              <a:t>Transparency</a:t>
            </a:r>
            <a:r>
              <a:rPr lang="en-US" sz="1200" baseline="0" dirty="0" smtClean="0"/>
              <a:t> box, enter </a:t>
            </a:r>
            <a:r>
              <a:rPr lang="en-US" sz="1200" b="1" baseline="0" dirty="0" smtClean="0"/>
              <a:t>68%</a:t>
            </a:r>
            <a:r>
              <a:rPr lang="en-US" sz="1200" b="0" baseline="0" dirty="0" smtClean="0"/>
              <a:t>.</a:t>
            </a:r>
          </a:p>
          <a:p>
            <a:pPr marL="685800" lvl="1" indent="-228600">
              <a:buFont typeface="Arial" pitchFamily="34" charset="0"/>
              <a:buChar char="•"/>
            </a:pPr>
            <a:r>
              <a:rPr lang="en-US" sz="1200" baseline="0" dirty="0" smtClean="0"/>
              <a:t>In the </a:t>
            </a:r>
            <a:r>
              <a:rPr lang="en-US" sz="1200" b="1" baseline="0" dirty="0" smtClean="0"/>
              <a:t>Blur</a:t>
            </a:r>
            <a:r>
              <a:rPr lang="en-US" sz="1200" baseline="0" dirty="0" smtClean="0"/>
              <a:t> box, enter </a:t>
            </a:r>
            <a:r>
              <a:rPr lang="en-US" sz="1200" b="1" baseline="0" dirty="0" smtClean="0"/>
              <a:t>3.5 pt</a:t>
            </a:r>
            <a:r>
              <a:rPr lang="en-US" sz="1200" baseline="0" dirty="0" smtClean="0"/>
              <a:t>.</a:t>
            </a:r>
          </a:p>
          <a:p>
            <a:pPr marL="685800" lvl="1" indent="-228600">
              <a:buFont typeface="Arial" pitchFamily="34" charset="0"/>
              <a:buChar char="•"/>
            </a:pPr>
            <a:r>
              <a:rPr lang="en-US" sz="1200" baseline="0" dirty="0" smtClean="0"/>
              <a:t>In the </a:t>
            </a:r>
            <a:r>
              <a:rPr lang="en-US" sz="1200" b="1" baseline="0" dirty="0" smtClean="0"/>
              <a:t>Distance</a:t>
            </a:r>
            <a:r>
              <a:rPr lang="en-US" sz="1200" baseline="0" dirty="0" smtClean="0"/>
              <a:t> box, enter </a:t>
            </a:r>
            <a:r>
              <a:rPr lang="en-US" sz="1200" b="1" baseline="0" dirty="0" smtClean="0"/>
              <a:t>2.2 pt</a:t>
            </a:r>
            <a:r>
              <a:rPr lang="en-US" sz="1200" baseline="0" dirty="0" smtClean="0"/>
              <a:t>.</a:t>
            </a:r>
          </a:p>
          <a:p>
            <a:pPr marL="228600" indent="-228600">
              <a:buFont typeface="+mj-lt"/>
              <a:buAutoNum type="arabicPeriod"/>
            </a:pPr>
            <a:r>
              <a:rPr lang="en-US" sz="1200" baseline="0" dirty="0" smtClean="0"/>
              <a:t>Also in the </a:t>
            </a:r>
            <a:r>
              <a:rPr lang="en-US" sz="1200" b="1" baseline="0" dirty="0" smtClean="0"/>
              <a:t>Format</a:t>
            </a:r>
            <a:r>
              <a:rPr lang="en-US" sz="1200" baseline="0" dirty="0" smtClean="0"/>
              <a:t> </a:t>
            </a:r>
            <a:r>
              <a:rPr lang="en-US" sz="1200" b="1" baseline="0" dirty="0" smtClean="0"/>
              <a:t>Shape</a:t>
            </a:r>
            <a:r>
              <a:rPr lang="en-US" sz="1200" baseline="0" dirty="0" smtClean="0"/>
              <a:t> dialog box, in the left pane, click </a:t>
            </a:r>
            <a:r>
              <a:rPr lang="en-US" sz="1200" b="1" baseline="0" dirty="0" smtClean="0"/>
              <a:t>3-D Format</a:t>
            </a:r>
            <a:r>
              <a:rPr lang="en-US" sz="1200" b="0" baseline="0" dirty="0" smtClean="0"/>
              <a:t>.</a:t>
            </a:r>
            <a:r>
              <a:rPr lang="en-US" sz="1200" baseline="0" dirty="0" smtClean="0"/>
              <a:t> In the </a:t>
            </a:r>
            <a:r>
              <a:rPr lang="en-US" sz="1200" b="1" baseline="0" dirty="0" smtClean="0"/>
              <a:t>3-D Format </a:t>
            </a:r>
            <a:r>
              <a:rPr lang="en-US" sz="1200" baseline="0" dirty="0" smtClean="0"/>
              <a:t>pane, do the following:</a:t>
            </a:r>
          </a:p>
          <a:p>
            <a:pPr marL="685800" lvl="1" indent="-228600">
              <a:buFont typeface="Arial" pitchFamily="34" charset="0"/>
              <a:buChar char="•"/>
            </a:pPr>
            <a:r>
              <a:rPr lang="en-US" sz="1200" baseline="0" dirty="0" smtClean="0"/>
              <a:t>Under </a:t>
            </a:r>
            <a:r>
              <a:rPr lang="en-US" sz="1200" b="1" baseline="0" dirty="0" smtClean="0"/>
              <a:t>Bevel</a:t>
            </a:r>
            <a:r>
              <a:rPr lang="en-US" sz="1200" baseline="0" dirty="0" smtClean="0"/>
              <a:t>, click the button next to </a:t>
            </a:r>
            <a:r>
              <a:rPr lang="en-US" sz="1200" b="1" baseline="0" dirty="0" smtClean="0"/>
              <a:t>Top</a:t>
            </a:r>
            <a:r>
              <a:rPr lang="en-US" sz="1200" b="0" baseline="0" dirty="0" smtClean="0"/>
              <a:t>, and then under </a:t>
            </a:r>
            <a:r>
              <a:rPr lang="en-US" sz="1200" b="1" baseline="0" dirty="0" smtClean="0"/>
              <a:t>Bevel</a:t>
            </a:r>
            <a:r>
              <a:rPr lang="en-US" sz="1200" b="0" baseline="0" dirty="0" smtClean="0"/>
              <a:t> click </a:t>
            </a:r>
            <a:r>
              <a:rPr lang="en-US" sz="1200" b="1" baseline="0" dirty="0" smtClean="0"/>
              <a:t>Circle</a:t>
            </a:r>
            <a:r>
              <a:rPr lang="en-US" sz="1200" baseline="0" dirty="0" smtClean="0"/>
              <a:t> (first row, first option from the left). Next to </a:t>
            </a:r>
            <a:r>
              <a:rPr lang="en-US" sz="1200" b="1" baseline="0" dirty="0" smtClean="0"/>
              <a:t>Top</a:t>
            </a:r>
            <a:r>
              <a:rPr lang="en-US" sz="1200" baseline="0" dirty="0" smtClean="0"/>
              <a:t>, in the </a:t>
            </a:r>
            <a:r>
              <a:rPr lang="en-US" sz="1200" b="1" baseline="0" dirty="0" smtClean="0"/>
              <a:t>Width</a:t>
            </a:r>
            <a:r>
              <a:rPr lang="en-US" sz="1200" baseline="0" dirty="0" smtClean="0"/>
              <a:t> box, enter </a:t>
            </a:r>
            <a:r>
              <a:rPr lang="en-US" sz="1200" b="1" baseline="0" dirty="0" smtClean="0"/>
              <a:t>4 pt</a:t>
            </a:r>
            <a:r>
              <a:rPr lang="en-US" sz="1200" b="0" baseline="0" dirty="0" smtClean="0"/>
              <a:t>,</a:t>
            </a:r>
            <a:r>
              <a:rPr lang="en-US" sz="1200" b="1" baseline="0" dirty="0" smtClean="0"/>
              <a:t> </a:t>
            </a:r>
            <a:r>
              <a:rPr lang="en-US" sz="1200" baseline="0" dirty="0" smtClean="0"/>
              <a:t>and in the </a:t>
            </a:r>
            <a:r>
              <a:rPr lang="en-US" sz="1200" b="1" baseline="0" dirty="0" smtClean="0"/>
              <a:t>Height</a:t>
            </a:r>
            <a:r>
              <a:rPr lang="en-US" sz="1200" baseline="0" dirty="0" smtClean="0"/>
              <a:t> box, enter </a:t>
            </a:r>
            <a:r>
              <a:rPr lang="en-US" sz="1200" b="1" baseline="0" dirty="0" smtClean="0"/>
              <a:t>4 pt</a:t>
            </a:r>
            <a:r>
              <a:rPr lang="en-US" sz="1200" baseline="0" dirty="0" smtClean="0"/>
              <a:t>.</a:t>
            </a:r>
          </a:p>
          <a:p>
            <a:pPr marL="685800" lvl="1" indent="-228600">
              <a:buFont typeface="Arial" pitchFamily="34" charset="0"/>
              <a:buChar char="•"/>
            </a:pPr>
            <a:r>
              <a:rPr lang="en-US" sz="1200" baseline="0" dirty="0" smtClean="0"/>
              <a:t>Under </a:t>
            </a:r>
            <a:r>
              <a:rPr lang="en-US" sz="1200" b="1" baseline="0" dirty="0" smtClean="0"/>
              <a:t>Surface</a:t>
            </a:r>
            <a:r>
              <a:rPr lang="en-US" sz="1200" baseline="0" dirty="0" smtClean="0"/>
              <a:t>, click the button next to </a:t>
            </a:r>
            <a:r>
              <a:rPr lang="en-US" sz="1200" b="1" baseline="0" dirty="0" smtClean="0"/>
              <a:t>Lighting</a:t>
            </a:r>
            <a:r>
              <a:rPr lang="en-US" sz="1200" baseline="0" dirty="0" smtClean="0"/>
              <a:t>, and then under </a:t>
            </a:r>
            <a:r>
              <a:rPr lang="en-US" sz="1200" b="1" baseline="0" dirty="0" smtClean="0"/>
              <a:t>Neutral</a:t>
            </a:r>
            <a:r>
              <a:rPr lang="en-US" sz="1200" baseline="0" dirty="0" smtClean="0"/>
              <a:t> click </a:t>
            </a:r>
            <a:r>
              <a:rPr lang="en-US" sz="1200" b="1" baseline="0" dirty="0" smtClean="0"/>
              <a:t>Balance</a:t>
            </a:r>
            <a:r>
              <a:rPr lang="en-US" sz="1200" baseline="0" dirty="0" smtClean="0"/>
              <a:t> (first row, second option from the left). </a:t>
            </a:r>
            <a:r>
              <a:rPr lang="en-US" sz="1200" i="0" baseline="0" dirty="0" smtClean="0"/>
              <a:t>In the </a:t>
            </a:r>
            <a:r>
              <a:rPr lang="en-US" sz="1200" b="1" i="0" baseline="0" dirty="0" smtClean="0"/>
              <a:t>Angle</a:t>
            </a:r>
            <a:r>
              <a:rPr lang="en-US" sz="1200" i="0" baseline="0" dirty="0" smtClean="0"/>
              <a:t> box, enter </a:t>
            </a:r>
            <a:r>
              <a:rPr lang="en-US" sz="1200" b="1" i="0" baseline="0" dirty="0" smtClean="0"/>
              <a:t>145</a:t>
            </a:r>
            <a:r>
              <a:rPr lang="en-US" sz="1200" b="1" kern="1200" dirty="0" smtClean="0">
                <a:solidFill>
                  <a:schemeClr val="tx1"/>
                </a:solidFill>
                <a:latin typeface="+mn-lt"/>
                <a:ea typeface="+mn-ea"/>
                <a:cs typeface="+mn-cs"/>
              </a:rPr>
              <a:t>°</a:t>
            </a:r>
            <a:r>
              <a:rPr lang="en-US" sz="1200" i="0" baseline="0" dirty="0" smtClean="0"/>
              <a:t>. </a:t>
            </a:r>
            <a:endParaRPr lang="en-US" sz="1200" b="0" i="1" baseline="0" dirty="0" smtClean="0"/>
          </a:p>
          <a:p>
            <a:pPr marL="228600" indent="-228600">
              <a:buFont typeface="+mj-lt"/>
              <a:buAutoNum type="arabicPeriod"/>
            </a:pPr>
            <a:r>
              <a:rPr lang="en-US" sz="1200" b="0" baseline="0" dirty="0" smtClean="0"/>
              <a:t>On the slide, drag the rounded rectangle until the bottom edge touches the top edge of the long, thin rectangle and it is centered on the 3.50 left vertical drawing guide.</a:t>
            </a:r>
          </a:p>
          <a:p>
            <a:pPr marL="228600" indent="-228600">
              <a:buFont typeface="+mj-lt"/>
              <a:buAutoNum type="arabicPeriod"/>
            </a:pPr>
            <a:endParaRPr lang="en-US" sz="1200" b="1" baseline="0" dirty="0" smtClean="0"/>
          </a:p>
          <a:p>
            <a:pPr marL="228600" indent="-228600">
              <a:buFont typeface="+mj-lt"/>
              <a:buAutoNum type="arabicPeriod"/>
            </a:pPr>
            <a:endParaRPr lang="en-US" sz="1200" dirty="0" smtClean="0"/>
          </a:p>
          <a:p>
            <a:pPr marL="228600" indent="-228600">
              <a:buFont typeface="+mj-lt"/>
              <a:buNone/>
            </a:pPr>
            <a:r>
              <a:rPr lang="en-US" sz="1200" dirty="0" smtClean="0"/>
              <a:t>To reproduce the first text box on this slide, do the following:</a:t>
            </a:r>
          </a:p>
          <a:p>
            <a:pPr marL="228600" indent="-228600">
              <a:buFont typeface="+mj-lt"/>
              <a:buAutoNum type="arabicPeriod"/>
            </a:pPr>
            <a:r>
              <a:rPr lang="en-US" sz="1200" dirty="0" smtClean="0"/>
              <a:t>On</a:t>
            </a:r>
            <a:r>
              <a:rPr lang="en-US" sz="1200" baseline="0" dirty="0" smtClean="0"/>
              <a:t> the </a:t>
            </a:r>
            <a:r>
              <a:rPr lang="en-US" sz="1200" b="1" baseline="0" dirty="0" smtClean="0"/>
              <a:t>Insert</a:t>
            </a:r>
            <a:r>
              <a:rPr lang="en-US" sz="1200" baseline="0" dirty="0" smtClean="0"/>
              <a:t> tab, in the </a:t>
            </a:r>
            <a:r>
              <a:rPr lang="en-US" sz="1200" b="1" baseline="0" dirty="0" smtClean="0"/>
              <a:t>Text</a:t>
            </a:r>
            <a:r>
              <a:rPr lang="en-US" sz="1200" baseline="0" dirty="0" smtClean="0"/>
              <a:t> group, click </a:t>
            </a:r>
            <a:r>
              <a:rPr lang="en-US" sz="1200" b="1" baseline="0" dirty="0" smtClean="0"/>
              <a:t>Text</a:t>
            </a:r>
            <a:r>
              <a:rPr lang="en-US" sz="1200" baseline="0" dirty="0" smtClean="0"/>
              <a:t> </a:t>
            </a:r>
            <a:r>
              <a:rPr lang="en-US" sz="1200" b="1" baseline="0" dirty="0" smtClean="0"/>
              <a:t>Box</a:t>
            </a:r>
            <a:r>
              <a:rPr lang="en-US" sz="1200" baseline="0" dirty="0" smtClean="0"/>
              <a:t>. On the slide, drag to draw a text box. </a:t>
            </a:r>
          </a:p>
          <a:p>
            <a:pPr marL="228600" indent="-228600">
              <a:buFont typeface="+mj-lt"/>
              <a:buAutoNum type="arabicPeriod"/>
            </a:pPr>
            <a:r>
              <a:rPr lang="en-US" sz="1200" baseline="0" dirty="0" smtClean="0"/>
              <a:t>Enter </a:t>
            </a:r>
            <a:r>
              <a:rPr lang="en-US" sz="1200" b="1" baseline="0" dirty="0" smtClean="0"/>
              <a:t>TAB ONE</a:t>
            </a:r>
            <a:r>
              <a:rPr lang="en-US" sz="1200" b="0" baseline="0" dirty="0" smtClean="0"/>
              <a:t>,</a:t>
            </a:r>
            <a:r>
              <a:rPr lang="en-US" sz="1200" b="1" baseline="0" dirty="0" smtClean="0"/>
              <a:t> </a:t>
            </a:r>
            <a:r>
              <a:rPr lang="en-US" sz="1200" baseline="0" dirty="0" smtClean="0"/>
              <a:t>and then select the text. On the </a:t>
            </a:r>
            <a:r>
              <a:rPr lang="en-US" sz="1200" b="1" baseline="0" dirty="0" smtClean="0"/>
              <a:t>Home</a:t>
            </a:r>
            <a:r>
              <a:rPr lang="en-US" sz="1200" baseline="0" dirty="0" smtClean="0"/>
              <a:t> tab, in the </a:t>
            </a:r>
            <a:r>
              <a:rPr lang="en-US" sz="1200" b="1" baseline="0" dirty="0" smtClean="0"/>
              <a:t>Font</a:t>
            </a:r>
            <a:r>
              <a:rPr lang="en-US" sz="1200" baseline="0" dirty="0" smtClean="0"/>
              <a:t> group, do the following:</a:t>
            </a:r>
          </a:p>
          <a:p>
            <a:pPr marL="685800" lvl="1" indent="-228600">
              <a:buFont typeface="Arial" pitchFamily="34" charset="0"/>
              <a:buChar char="•"/>
            </a:pPr>
            <a:r>
              <a:rPr lang="en-US" sz="1200" baseline="0" dirty="0" smtClean="0"/>
              <a:t>In the </a:t>
            </a:r>
            <a:r>
              <a:rPr lang="en-US" sz="1200" b="1" baseline="0" dirty="0" smtClean="0"/>
              <a:t>Font</a:t>
            </a:r>
            <a:r>
              <a:rPr lang="en-US" sz="1200" baseline="0" dirty="0" smtClean="0"/>
              <a:t> list, select </a:t>
            </a:r>
            <a:r>
              <a:rPr lang="en-US" sz="1200" b="1" baseline="0" dirty="0" smtClean="0"/>
              <a:t>TW Cen MT Condensed</a:t>
            </a:r>
            <a:r>
              <a:rPr lang="en-US" sz="1200" b="0" baseline="0" dirty="0" smtClean="0"/>
              <a:t>.</a:t>
            </a:r>
            <a:r>
              <a:rPr lang="en-US" sz="1200" baseline="0" dirty="0" smtClean="0"/>
              <a:t> </a:t>
            </a:r>
          </a:p>
          <a:p>
            <a:pPr marL="685800" lvl="1" indent="-228600">
              <a:buFont typeface="Arial" pitchFamily="34" charset="0"/>
              <a:buChar char="•"/>
            </a:pPr>
            <a:r>
              <a:rPr lang="en-US" sz="1200" baseline="0" dirty="0" smtClean="0"/>
              <a:t>In the </a:t>
            </a:r>
            <a:r>
              <a:rPr lang="en-US" sz="1200" b="1" baseline="0" dirty="0" smtClean="0"/>
              <a:t>Font</a:t>
            </a:r>
            <a:r>
              <a:rPr lang="en-US" sz="1200" baseline="0" dirty="0" smtClean="0"/>
              <a:t> </a:t>
            </a:r>
            <a:r>
              <a:rPr lang="en-US" sz="1200" b="1" baseline="0" dirty="0" smtClean="0"/>
              <a:t>Size</a:t>
            </a:r>
            <a:r>
              <a:rPr lang="en-US" sz="1200" baseline="0" dirty="0" smtClean="0"/>
              <a:t> box, enter </a:t>
            </a:r>
            <a:r>
              <a:rPr lang="en-US" sz="1200" b="1" baseline="0" dirty="0" smtClean="0"/>
              <a:t>22 pt</a:t>
            </a:r>
            <a:r>
              <a:rPr lang="en-US" sz="1200" baseline="0" dirty="0" smtClean="0"/>
              <a:t>. </a:t>
            </a:r>
          </a:p>
          <a:p>
            <a:pPr marL="228600" indent="-228600">
              <a:buFont typeface="+mj-lt"/>
              <a:buAutoNum type="arabicPeriod"/>
            </a:pPr>
            <a:r>
              <a:rPr lang="en-US" sz="1200" baseline="0" dirty="0" smtClean="0"/>
              <a:t>On the </a:t>
            </a:r>
            <a:r>
              <a:rPr lang="en-US" sz="1200" b="1" baseline="0" dirty="0" smtClean="0"/>
              <a:t>Home</a:t>
            </a:r>
            <a:r>
              <a:rPr lang="en-US" sz="1200" baseline="0" dirty="0" smtClean="0"/>
              <a:t> tab, in the </a:t>
            </a:r>
            <a:r>
              <a:rPr lang="en-US" sz="1200" b="1" baseline="0" dirty="0" smtClean="0"/>
              <a:t>Paragraph</a:t>
            </a:r>
            <a:r>
              <a:rPr lang="en-US" sz="1200" baseline="0" dirty="0" smtClean="0"/>
              <a:t> group, click </a:t>
            </a:r>
            <a:r>
              <a:rPr lang="en-US" sz="1200" b="1" baseline="0" dirty="0" smtClean="0"/>
              <a:t>Center</a:t>
            </a:r>
            <a:r>
              <a:rPr lang="en-US" sz="1200" baseline="0" dirty="0" smtClean="0"/>
              <a:t> to center the text in the text box.</a:t>
            </a:r>
          </a:p>
          <a:p>
            <a:pPr marL="228600" indent="-228600">
              <a:buFont typeface="+mj-lt"/>
              <a:buAutoNum type="arabicPeriod"/>
            </a:pPr>
            <a:r>
              <a:rPr lang="en-US" sz="1200" baseline="0" dirty="0" smtClean="0"/>
              <a:t>On the slide, drag the text box onto the rounded rectangle until the bottom edge of the text is 0.5” above the 0.00 horizontal drawing guide and it is centered on the </a:t>
            </a:r>
            <a:r>
              <a:rPr lang="en-US" sz="1200" b="0" baseline="0" dirty="0" smtClean="0"/>
              <a:t>3.50 left vertical drawing guide.</a:t>
            </a:r>
            <a:endParaRPr lang="en-US" sz="1200" baseline="0" dirty="0" smtClean="0"/>
          </a:p>
          <a:p>
            <a:pPr marL="228600" indent="-228600">
              <a:buFont typeface="+mj-lt"/>
              <a:buAutoNum type="arabicPeriod"/>
            </a:pPr>
            <a:endParaRPr lang="en-US" sz="1200" baseline="0" dirty="0" smtClean="0"/>
          </a:p>
          <a:p>
            <a:pPr marL="228600" indent="-228600">
              <a:buFont typeface="+mj-lt"/>
              <a:buAutoNum type="arabicPeriod"/>
            </a:pPr>
            <a:endParaRPr lang="en-US" sz="1200" baseline="0" dirty="0" smtClean="0"/>
          </a:p>
          <a:p>
            <a:pPr marL="228600" indent="-228600">
              <a:buFont typeface="+mj-lt"/>
              <a:buNone/>
            </a:pPr>
            <a:r>
              <a:rPr lang="en-US" sz="1200" baseline="0" dirty="0" smtClean="0"/>
              <a:t>To reproduce the other text boxes on this slide, do the following:</a:t>
            </a:r>
          </a:p>
          <a:p>
            <a:pPr marL="228600" indent="-228600">
              <a:buFont typeface="+mj-lt"/>
              <a:buAutoNum type="arabicPeriod"/>
            </a:pPr>
            <a:r>
              <a:rPr lang="en-US" sz="1200" baseline="0" dirty="0" smtClean="0"/>
              <a:t>On the slide, select the first text box. On the </a:t>
            </a:r>
            <a:r>
              <a:rPr lang="en-US" sz="1200" b="1" baseline="0" dirty="0" smtClean="0"/>
              <a:t>Home</a:t>
            </a:r>
            <a:r>
              <a:rPr lang="en-US" sz="1200" baseline="0" dirty="0" smtClean="0"/>
              <a:t> tab, in the </a:t>
            </a:r>
            <a:r>
              <a:rPr lang="en-US" sz="1200" b="1" baseline="0" dirty="0" smtClean="0"/>
              <a:t>Clipboard</a:t>
            </a:r>
            <a:r>
              <a:rPr lang="en-US" sz="1200" baseline="0" dirty="0" smtClean="0"/>
              <a:t> group, click the arrow under </a:t>
            </a:r>
            <a:r>
              <a:rPr lang="en-US" sz="1200" b="1" baseline="0" dirty="0" smtClean="0"/>
              <a:t>Copy</a:t>
            </a:r>
            <a:r>
              <a:rPr lang="en-US" sz="1200" b="0" baseline="0" dirty="0" smtClean="0"/>
              <a:t>,</a:t>
            </a:r>
            <a:r>
              <a:rPr lang="en-US" sz="1200" baseline="0" dirty="0" smtClean="0"/>
              <a:t> and then click </a:t>
            </a:r>
            <a:r>
              <a:rPr lang="en-US" sz="1200" b="1" baseline="0" dirty="0" smtClean="0"/>
              <a:t>Duplicate</a:t>
            </a:r>
            <a:r>
              <a:rPr lang="en-US" sz="1200" baseline="0" dirty="0" smtClean="0"/>
              <a:t>. Repeat this process three more times for a total of five text boxes.</a:t>
            </a:r>
          </a:p>
          <a:p>
            <a:pPr marL="228600" indent="-228600">
              <a:buFont typeface="+mj-lt"/>
              <a:buAutoNum type="arabicPeriod"/>
            </a:pPr>
            <a:r>
              <a:rPr lang="en-US" sz="1200" baseline="0" dirty="0" smtClean="0"/>
              <a:t>Click in one of the duplicate text boxes, delete </a:t>
            </a:r>
            <a:r>
              <a:rPr lang="en-US" sz="1200" b="1" baseline="0" dirty="0" smtClean="0"/>
              <a:t>TAB ONE</a:t>
            </a:r>
            <a:r>
              <a:rPr lang="en-US" sz="1200" baseline="0" dirty="0" smtClean="0"/>
              <a:t>, and then enter </a:t>
            </a:r>
            <a:r>
              <a:rPr lang="en-US" sz="1200" b="1" baseline="0" dirty="0" smtClean="0"/>
              <a:t>TAB TWO</a:t>
            </a:r>
            <a:r>
              <a:rPr lang="en-US" sz="1200" baseline="0" dirty="0" smtClean="0"/>
              <a:t>. </a:t>
            </a:r>
          </a:p>
          <a:p>
            <a:pPr marL="228600" indent="-228600">
              <a:buFont typeface="+mj-lt"/>
              <a:buAutoNum type="arabicPeriod"/>
            </a:pPr>
            <a:r>
              <a:rPr lang="en-US" sz="1200" baseline="0" dirty="0" smtClean="0"/>
              <a:t>Drag the second text box until the bottom edge of the text is 0.5” above the 0.00 horizontal drawing guide and it is centered on the 1.75 left vertical drawing guide.</a:t>
            </a:r>
          </a:p>
          <a:p>
            <a:pPr marL="228600" indent="-228600">
              <a:buFont typeface="+mj-lt"/>
              <a:buAutoNum type="arabicPeriod"/>
            </a:pPr>
            <a:r>
              <a:rPr lang="en-US" sz="1200" baseline="0" dirty="0" smtClean="0"/>
              <a:t>Click in another duplicate text box, delete </a:t>
            </a:r>
            <a:r>
              <a:rPr lang="en-US" sz="1200" b="1" baseline="0" dirty="0" smtClean="0"/>
              <a:t>TAB ONE</a:t>
            </a:r>
            <a:r>
              <a:rPr lang="en-US" sz="1200" baseline="0" dirty="0" smtClean="0"/>
              <a:t>, and then enter </a:t>
            </a:r>
            <a:r>
              <a:rPr lang="en-US" sz="1200" b="1" baseline="0" dirty="0" smtClean="0"/>
              <a:t>TAB THREE</a:t>
            </a:r>
            <a:r>
              <a:rPr lang="en-US" sz="1200" b="0" baseline="0" dirty="0" smtClean="0"/>
              <a:t>.</a:t>
            </a:r>
            <a:endParaRPr lang="en-US" sz="1200" baseline="0" dirty="0" smtClean="0"/>
          </a:p>
          <a:p>
            <a:pPr marL="228600" indent="-228600">
              <a:buFont typeface="+mj-lt"/>
              <a:buAutoNum type="arabicPeriod"/>
            </a:pPr>
            <a:r>
              <a:rPr lang="en-US" sz="1200" baseline="0" dirty="0" smtClean="0"/>
              <a:t>Drag the third text box until the bottom edge of the text is 0.5” above the 0.00 horizontal drawing guide and it is centered on the 0.00 vertical drawing guide. </a:t>
            </a:r>
          </a:p>
          <a:p>
            <a:pPr marL="228600" indent="-228600">
              <a:buFont typeface="+mj-lt"/>
              <a:buAutoNum type="arabicPeriod"/>
            </a:pPr>
            <a:r>
              <a:rPr lang="en-US" sz="1200" baseline="0" dirty="0" smtClean="0"/>
              <a:t>Click in another duplicate text box, delete </a:t>
            </a:r>
            <a:r>
              <a:rPr lang="en-US" sz="1200" b="1" baseline="0" dirty="0" smtClean="0"/>
              <a:t>TAB ONE</a:t>
            </a:r>
            <a:r>
              <a:rPr lang="en-US" sz="1200" baseline="0" dirty="0" smtClean="0"/>
              <a:t>, and then enter </a:t>
            </a:r>
            <a:r>
              <a:rPr lang="en-US" sz="1200" b="1" baseline="0" dirty="0" smtClean="0"/>
              <a:t>TAB FOUR</a:t>
            </a:r>
            <a:r>
              <a:rPr lang="en-US" sz="1200" b="0" baseline="0" dirty="0" smtClean="0"/>
              <a:t>.</a:t>
            </a:r>
            <a:endParaRPr lang="en-US" sz="1200" baseline="0" dirty="0" smtClean="0"/>
          </a:p>
          <a:p>
            <a:pPr marL="228600" indent="-228600">
              <a:buFont typeface="+mj-lt"/>
              <a:buAutoNum type="arabicPeriod"/>
            </a:pPr>
            <a:r>
              <a:rPr lang="en-US" sz="1200" baseline="0" dirty="0" smtClean="0"/>
              <a:t>Drag the fourth text box until the bottom edge of the text is 0.5” above the 0.00 horizontal drawing guide and it is centered on the 1.75 right vertical drawing guide.</a:t>
            </a:r>
          </a:p>
          <a:p>
            <a:pPr marL="228600" indent="-228600">
              <a:buFont typeface="+mj-lt"/>
              <a:buAutoNum type="arabicPeriod"/>
            </a:pPr>
            <a:r>
              <a:rPr lang="en-US" sz="1200" baseline="0" dirty="0" smtClean="0"/>
              <a:t>Click in the last duplicate text box, delete </a:t>
            </a:r>
            <a:r>
              <a:rPr lang="en-US" sz="1200" b="1" baseline="0" dirty="0" smtClean="0"/>
              <a:t>TAB ONE</a:t>
            </a:r>
            <a:r>
              <a:rPr lang="en-US" sz="1200" baseline="0" dirty="0" smtClean="0"/>
              <a:t>, and then enter </a:t>
            </a:r>
            <a:r>
              <a:rPr lang="en-US" sz="1200" b="1" baseline="0" dirty="0" smtClean="0"/>
              <a:t>TAB FIVE</a:t>
            </a:r>
            <a:r>
              <a:rPr lang="en-US" sz="1200" b="0" baseline="0" dirty="0" smtClean="0"/>
              <a:t>.</a:t>
            </a:r>
            <a:endParaRPr lang="en-US" sz="1200" baseline="0" dirty="0" smtClean="0"/>
          </a:p>
          <a:p>
            <a:pPr marL="228600" indent="-228600">
              <a:buFont typeface="+mj-lt"/>
              <a:buAutoNum type="arabicPeriod"/>
            </a:pPr>
            <a:r>
              <a:rPr lang="en-US" sz="1200" baseline="0" dirty="0" smtClean="0"/>
              <a:t>Drag the fifth text box until the bottom edge of the text is 0.5” above the 0.00 horizontal drawing guide and it is centered on the 3.50 right vertical drawing guide.</a:t>
            </a:r>
          </a:p>
          <a:p>
            <a:pPr marL="228600" indent="-228600">
              <a:buFont typeface="+mj-lt"/>
              <a:buAutoNum type="arabicPeriod"/>
            </a:pPr>
            <a:r>
              <a:rPr lang="en-US" sz="1200" baseline="0" dirty="0" smtClean="0"/>
              <a:t>Select the text in the first text box. On the </a:t>
            </a:r>
            <a:r>
              <a:rPr lang="en-US" sz="1200" b="1" baseline="0" dirty="0" smtClean="0"/>
              <a:t>Home</a:t>
            </a:r>
            <a:r>
              <a:rPr lang="en-US" sz="1200" baseline="0" dirty="0" smtClean="0"/>
              <a:t> tab, in the </a:t>
            </a:r>
            <a:r>
              <a:rPr lang="en-US" sz="1200" b="1" baseline="0" dirty="0" smtClean="0"/>
              <a:t>Font</a:t>
            </a:r>
            <a:r>
              <a:rPr lang="en-US" sz="1200" baseline="0" dirty="0" smtClean="0"/>
              <a:t> group, click the arrow next to </a:t>
            </a:r>
            <a:r>
              <a:rPr lang="en-US" sz="1200" b="1" baseline="0" dirty="0" smtClean="0"/>
              <a:t>Font Color</a:t>
            </a:r>
            <a:r>
              <a:rPr lang="en-US" sz="1200" baseline="0" dirty="0" smtClean="0"/>
              <a:t>, and then under </a:t>
            </a:r>
            <a:r>
              <a:rPr lang="en-US" sz="1200" b="1" baseline="0" dirty="0" smtClean="0"/>
              <a:t>Theme</a:t>
            </a:r>
            <a:r>
              <a:rPr lang="en-US" sz="1200" baseline="0" dirty="0" smtClean="0"/>
              <a:t> </a:t>
            </a:r>
            <a:r>
              <a:rPr lang="en-US" sz="1200" b="1" baseline="0" dirty="0" smtClean="0"/>
              <a:t>Colors</a:t>
            </a:r>
            <a:r>
              <a:rPr lang="en-US" sz="1200" baseline="0" dirty="0" smtClean="0"/>
              <a:t> click </a:t>
            </a:r>
            <a:r>
              <a:rPr lang="en-US" sz="1200" b="1" baseline="0" dirty="0" smtClean="0"/>
              <a:t>White, Background 1 </a:t>
            </a:r>
            <a:r>
              <a:rPr lang="en-US" sz="1200" b="0" baseline="0" dirty="0" smtClean="0"/>
              <a:t>(first row, first option from the left). Repeat this process for each of the other text boxes. </a:t>
            </a:r>
            <a:endParaRPr lang="en-US" sz="1200" baseline="0" dirty="0" smtClean="0"/>
          </a:p>
          <a:p>
            <a:endParaRPr lang="en-US" sz="1200" baseline="0" dirty="0" smtClean="0"/>
          </a:p>
          <a:p>
            <a:endParaRPr lang="en-US" sz="1200" baseline="0" dirty="0" smtClean="0"/>
          </a:p>
          <a:p>
            <a:r>
              <a:rPr lang="en-US" sz="1200" baseline="0" dirty="0" smtClean="0"/>
              <a:t>To reproduce the animation effects on this slide, do the following:</a:t>
            </a:r>
          </a:p>
          <a:p>
            <a:pPr marL="228600" indent="-228600">
              <a:buFont typeface="+mj-lt"/>
              <a:buAutoNum type="arabicPeriod"/>
            </a:pPr>
            <a:r>
              <a:rPr lang="en-US" sz="1200" baseline="0" dirty="0" smtClean="0"/>
              <a:t>On the </a:t>
            </a:r>
            <a:r>
              <a:rPr lang="en-US" sz="1200" b="1" baseline="0" dirty="0" smtClean="0"/>
              <a:t>Animations</a:t>
            </a:r>
            <a:r>
              <a:rPr lang="en-US" sz="1200" baseline="0" dirty="0" smtClean="0"/>
              <a:t> tab, in the </a:t>
            </a:r>
            <a:r>
              <a:rPr lang="en-US" sz="1200" b="1" baseline="0" dirty="0" smtClean="0"/>
              <a:t>Advanced Animations</a:t>
            </a:r>
            <a:r>
              <a:rPr lang="en-US" sz="1200" baseline="0" dirty="0" smtClean="0"/>
              <a:t> group, click </a:t>
            </a:r>
            <a:r>
              <a:rPr lang="en-US" sz="1200" b="1" baseline="0" dirty="0" smtClean="0"/>
              <a:t>Animation Pane</a:t>
            </a:r>
            <a:r>
              <a:rPr lang="en-US" sz="1200" baseline="0" dirty="0" smtClean="0"/>
              <a:t>. </a:t>
            </a:r>
          </a:p>
          <a:p>
            <a:pPr marL="228600" indent="-228600">
              <a:buFont typeface="+mj-lt"/>
              <a:buAutoNum type="arabicPeriod"/>
            </a:pPr>
            <a:r>
              <a:rPr lang="en-US" sz="1200" baseline="0" dirty="0" smtClean="0"/>
              <a:t>On the </a:t>
            </a:r>
            <a:r>
              <a:rPr lang="en-US" sz="1200" b="1" baseline="0" dirty="0" smtClean="0"/>
              <a:t>Home</a:t>
            </a:r>
            <a:r>
              <a:rPr lang="en-US" sz="1200" baseline="0" dirty="0" smtClean="0"/>
              <a:t> tab, in the </a:t>
            </a:r>
            <a:r>
              <a:rPr lang="en-US" sz="1200" b="1" baseline="0" dirty="0" smtClean="0"/>
              <a:t>Editing</a:t>
            </a:r>
            <a:r>
              <a:rPr lang="en-US" sz="1200" baseline="0" dirty="0" smtClean="0"/>
              <a:t> group, click </a:t>
            </a:r>
            <a:r>
              <a:rPr lang="en-US" sz="1200" b="1" baseline="0" dirty="0" smtClean="0"/>
              <a:t>Select</a:t>
            </a:r>
            <a:r>
              <a:rPr lang="en-US" sz="1200" baseline="0" dirty="0" smtClean="0"/>
              <a:t>, and then click </a:t>
            </a:r>
            <a:r>
              <a:rPr lang="en-US" sz="1200" b="1" baseline="0" dirty="0" smtClean="0"/>
              <a:t>Selection Pane</a:t>
            </a:r>
            <a:r>
              <a:rPr lang="en-US" sz="1200" baseline="0" dirty="0" smtClean="0"/>
              <a:t>.</a:t>
            </a:r>
          </a:p>
          <a:p>
            <a:pPr marL="228600" indent="-228600">
              <a:buFont typeface="+mj-lt"/>
              <a:buAutoNum type="arabicPeriod"/>
            </a:pPr>
            <a:r>
              <a:rPr lang="en-US" sz="1200" i="0" baseline="0" dirty="0" smtClean="0"/>
              <a:t>In the </a:t>
            </a:r>
            <a:r>
              <a:rPr lang="en-US" sz="1200" b="1" i="0" baseline="0" dirty="0" smtClean="0"/>
              <a:t>Selection and Visibility </a:t>
            </a:r>
            <a:r>
              <a:rPr lang="en-US" sz="1200" b="0" i="0" baseline="0" dirty="0" smtClean="0"/>
              <a:t>task </a:t>
            </a:r>
            <a:r>
              <a:rPr lang="en-US" sz="1200" i="0" baseline="0" dirty="0" smtClean="0"/>
              <a:t>pane, s</a:t>
            </a:r>
            <a:r>
              <a:rPr lang="en-US" sz="1200" baseline="0" dirty="0" smtClean="0"/>
              <a:t>elect the rounded rectangle (“Round Same Side Corner Rectangle” object). In the </a:t>
            </a:r>
            <a:r>
              <a:rPr lang="en-US" sz="1200" b="1" baseline="0" dirty="0" smtClean="0"/>
              <a:t>Animation</a:t>
            </a:r>
            <a:r>
              <a:rPr lang="en-US" sz="1200" b="0" baseline="0" dirty="0" smtClean="0"/>
              <a:t> group</a:t>
            </a:r>
            <a:r>
              <a:rPr lang="en-US" sz="1200" baseline="0" dirty="0" smtClean="0"/>
              <a:t>, click the </a:t>
            </a:r>
            <a:r>
              <a:rPr lang="en-US" sz="1200" b="1" baseline="0" dirty="0" smtClean="0"/>
              <a:t>More</a:t>
            </a:r>
            <a:r>
              <a:rPr lang="en-US" sz="1200" baseline="0" dirty="0" smtClean="0"/>
              <a:t> arrow to expand the effects gallery, then under </a:t>
            </a:r>
            <a:r>
              <a:rPr lang="en-US" sz="1200" b="1" baseline="0" dirty="0" smtClean="0"/>
              <a:t>Motion</a:t>
            </a:r>
            <a:r>
              <a:rPr lang="en-US" sz="1200" baseline="0" dirty="0" smtClean="0"/>
              <a:t> </a:t>
            </a:r>
            <a:r>
              <a:rPr lang="en-US" sz="1200" b="1" baseline="0" dirty="0" smtClean="0"/>
              <a:t>Paths</a:t>
            </a:r>
            <a:r>
              <a:rPr lang="en-US" sz="1200" b="0" baseline="0" dirty="0" smtClean="0"/>
              <a:t>,</a:t>
            </a:r>
            <a:r>
              <a:rPr lang="en-US" sz="1200" baseline="0" dirty="0" smtClean="0"/>
              <a:t> click </a:t>
            </a:r>
            <a:r>
              <a:rPr lang="en-US" sz="1200" b="1" baseline="0" dirty="0" smtClean="0"/>
              <a:t>Lines</a:t>
            </a:r>
            <a:r>
              <a:rPr lang="en-US" sz="1200" baseline="0" dirty="0" smtClean="0"/>
              <a:t>. </a:t>
            </a:r>
          </a:p>
          <a:p>
            <a:pPr marL="228600" indent="-228600">
              <a:buFont typeface="+mj-lt"/>
              <a:buAutoNum type="arabicPeriod"/>
            </a:pPr>
            <a:r>
              <a:rPr lang="en-US" sz="1200" baseline="0" dirty="0" smtClean="0"/>
              <a:t>In the </a:t>
            </a:r>
            <a:r>
              <a:rPr lang="en-US" sz="1200" b="1" baseline="0" dirty="0" smtClean="0"/>
              <a:t>Animation</a:t>
            </a:r>
            <a:r>
              <a:rPr lang="en-US" sz="1200" baseline="0" dirty="0" smtClean="0"/>
              <a:t> group, click </a:t>
            </a:r>
            <a:r>
              <a:rPr lang="en-US" sz="1200" b="1" baseline="0" dirty="0" smtClean="0"/>
              <a:t>Effect Options </a:t>
            </a:r>
            <a:r>
              <a:rPr lang="en-US" sz="1200" baseline="0" dirty="0" smtClean="0"/>
              <a:t>and under </a:t>
            </a:r>
            <a:r>
              <a:rPr lang="en-US" sz="1200" b="1" baseline="0" dirty="0" smtClean="0"/>
              <a:t>Direction</a:t>
            </a:r>
            <a:r>
              <a:rPr lang="en-US" sz="1200" baseline="0" dirty="0" smtClean="0"/>
              <a:t>, click </a:t>
            </a:r>
            <a:r>
              <a:rPr lang="en-US" sz="1200" b="1" baseline="0" dirty="0" smtClean="0"/>
              <a:t>Right</a:t>
            </a:r>
            <a:r>
              <a:rPr lang="en-US" sz="1200" baseline="0" dirty="0" smtClean="0"/>
              <a:t>.</a:t>
            </a:r>
          </a:p>
          <a:p>
            <a:pPr marL="228600" indent="-228600">
              <a:buFont typeface="+mj-lt"/>
              <a:buAutoNum type="arabicPeriod"/>
            </a:pPr>
            <a:r>
              <a:rPr lang="en-US" sz="1200" baseline="0" dirty="0" smtClean="0"/>
              <a:t>On the slide, point to the endpoint (red arrow) of the selected motion path until the cursor becomes a two-headed arrow. Press and hold SHIFT, and then drag the endpoint to the 1.75 left vertical drawing guide. </a:t>
            </a:r>
          </a:p>
          <a:p>
            <a:pPr marL="228600" indent="-228600">
              <a:buFont typeface="+mj-lt"/>
              <a:buAutoNum type="arabicPeriod"/>
            </a:pPr>
            <a:r>
              <a:rPr lang="en-US" sz="1200" i="0" baseline="0" dirty="0" smtClean="0"/>
              <a:t>In the </a:t>
            </a:r>
            <a:r>
              <a:rPr lang="en-US" sz="1200" b="1" i="0" baseline="0" dirty="0" smtClean="0"/>
              <a:t>Selection and Visibility </a:t>
            </a:r>
            <a:r>
              <a:rPr lang="en-US" sz="1200" b="0" i="0" baseline="0" dirty="0" smtClean="0"/>
              <a:t>task</a:t>
            </a:r>
            <a:r>
              <a:rPr lang="en-US" sz="1200" b="1" i="0" baseline="0" dirty="0" smtClean="0"/>
              <a:t> </a:t>
            </a:r>
            <a:r>
              <a:rPr lang="en-US" sz="1200" i="0" baseline="0" dirty="0" smtClean="0"/>
              <a:t>pane, s</a:t>
            </a:r>
            <a:r>
              <a:rPr lang="en-US" sz="1200" baseline="0" dirty="0" smtClean="0"/>
              <a:t>elect the rounded rectangle again. In the </a:t>
            </a:r>
            <a:r>
              <a:rPr lang="en-US" sz="1200" b="1" baseline="0" dirty="0" smtClean="0"/>
              <a:t>Advanced Animation</a:t>
            </a:r>
            <a:r>
              <a:rPr lang="en-US" sz="1200" baseline="0" dirty="0" smtClean="0"/>
              <a:t> group, click </a:t>
            </a:r>
            <a:r>
              <a:rPr lang="en-US" sz="1200" b="1" baseline="0" dirty="0" smtClean="0"/>
              <a:t>Add Animation</a:t>
            </a:r>
            <a:r>
              <a:rPr lang="en-US" sz="1200" baseline="0" dirty="0" smtClean="0"/>
              <a:t>, and under </a:t>
            </a:r>
            <a:r>
              <a:rPr lang="en-US" sz="1200" b="1" baseline="0" dirty="0" smtClean="0"/>
              <a:t>Motion</a:t>
            </a:r>
            <a:r>
              <a:rPr lang="en-US" sz="1200" baseline="0" dirty="0" smtClean="0"/>
              <a:t> </a:t>
            </a:r>
            <a:r>
              <a:rPr lang="en-US" sz="1200" b="1" baseline="0" dirty="0" smtClean="0"/>
              <a:t>Paths</a:t>
            </a:r>
            <a:r>
              <a:rPr lang="en-US" sz="1200" b="0" baseline="0" dirty="0" smtClean="0"/>
              <a:t>,</a:t>
            </a:r>
            <a:r>
              <a:rPr lang="en-US" sz="1200" baseline="0" dirty="0" smtClean="0"/>
              <a:t> click </a:t>
            </a:r>
            <a:r>
              <a:rPr lang="en-US" sz="1200" b="1" baseline="0" dirty="0" smtClean="0"/>
              <a:t>Lines</a:t>
            </a:r>
            <a:r>
              <a:rPr lang="en-US" sz="120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In the </a:t>
            </a:r>
            <a:r>
              <a:rPr lang="en-US" sz="1200" b="1" baseline="0" dirty="0" smtClean="0"/>
              <a:t>Animation</a:t>
            </a:r>
            <a:r>
              <a:rPr lang="en-US" sz="1200" baseline="0" dirty="0" smtClean="0"/>
              <a:t> group, click </a:t>
            </a:r>
            <a:r>
              <a:rPr lang="en-US" sz="1200" b="1" baseline="0" dirty="0" smtClean="0"/>
              <a:t>Effect Options </a:t>
            </a:r>
            <a:r>
              <a:rPr lang="en-US" sz="1200" baseline="0" dirty="0" smtClean="0"/>
              <a:t>and under </a:t>
            </a:r>
            <a:r>
              <a:rPr lang="en-US" sz="1200" b="1" baseline="0" dirty="0" smtClean="0"/>
              <a:t>Direction</a:t>
            </a:r>
            <a:r>
              <a:rPr lang="en-US" sz="1200" baseline="0" dirty="0" smtClean="0"/>
              <a:t>, click </a:t>
            </a:r>
            <a:r>
              <a:rPr lang="en-US" sz="1200" b="1" baseline="0" dirty="0" smtClean="0"/>
              <a:t>Right</a:t>
            </a:r>
            <a:r>
              <a:rPr lang="en-US" sz="1200" baseline="0" dirty="0" smtClean="0"/>
              <a:t>.</a:t>
            </a:r>
          </a:p>
          <a:p>
            <a:pPr marL="228600" indent="-228600">
              <a:buFont typeface="+mj-lt"/>
              <a:buAutoNum type="arabicPeriod"/>
            </a:pPr>
            <a:r>
              <a:rPr lang="en-US" sz="1200" baseline="0" dirty="0" smtClean="0"/>
              <a:t>In the </a:t>
            </a:r>
            <a:r>
              <a:rPr lang="en-US" sz="1200" b="1" baseline="0" dirty="0" smtClean="0"/>
              <a:t>Animation Pane</a:t>
            </a:r>
            <a:r>
              <a:rPr lang="en-US" sz="1200" baseline="0" dirty="0" smtClean="0"/>
              <a:t>, select the second animation effect (right motion path for the rounded rectangle).</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On the slide, point to the endpoint (red arrow) of the selected motion path until the cursor becomes a two-headed arrow. Press and hold SHIFT, and then drag the endpoint to the 0.00 vertical drawing guide.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On the slide, point to the starting point (green arrow) of the selected motion path until the cursor becomes a two-headed arrow. Press and hold SHIFT, and then drag the starting point to the 1.75 left vertical drawing guide.  </a:t>
            </a:r>
          </a:p>
          <a:p>
            <a:pPr marL="228600" indent="-228600">
              <a:buFont typeface="+mj-lt"/>
              <a:buAutoNum type="arabicPeriod"/>
            </a:pPr>
            <a:r>
              <a:rPr lang="en-US" sz="1200" i="0" baseline="0" dirty="0" smtClean="0"/>
              <a:t>In the </a:t>
            </a:r>
            <a:r>
              <a:rPr lang="en-US" sz="1200" b="1" i="0" baseline="0" dirty="0" smtClean="0"/>
              <a:t>Selection and Visibility </a:t>
            </a:r>
            <a:r>
              <a:rPr lang="en-US" sz="1200" b="0" i="0" baseline="0" dirty="0" smtClean="0"/>
              <a:t>task</a:t>
            </a:r>
            <a:r>
              <a:rPr lang="en-US" sz="1200" b="1" i="0" baseline="0" dirty="0" smtClean="0"/>
              <a:t> </a:t>
            </a:r>
            <a:r>
              <a:rPr lang="en-US" sz="1200" i="0" baseline="0" dirty="0" smtClean="0"/>
              <a:t>pane, s</a:t>
            </a:r>
            <a:r>
              <a:rPr lang="en-US" sz="1200" baseline="0" dirty="0" smtClean="0"/>
              <a:t>elect the rounded rectangle again. In the </a:t>
            </a:r>
            <a:r>
              <a:rPr lang="en-US" sz="1200" b="1" baseline="0" dirty="0" smtClean="0"/>
              <a:t>Advanced Animation</a:t>
            </a:r>
            <a:r>
              <a:rPr lang="en-US" sz="1200" baseline="0" dirty="0" smtClean="0"/>
              <a:t> group, click </a:t>
            </a:r>
            <a:r>
              <a:rPr lang="en-US" sz="1200" b="1" baseline="0" dirty="0" smtClean="0"/>
              <a:t>Add Animation</a:t>
            </a:r>
            <a:r>
              <a:rPr lang="en-US" sz="1200" baseline="0" dirty="0" smtClean="0"/>
              <a:t>, and under </a:t>
            </a:r>
            <a:r>
              <a:rPr lang="en-US" sz="1200" b="1" baseline="0" dirty="0" smtClean="0"/>
              <a:t>Motion</a:t>
            </a:r>
            <a:r>
              <a:rPr lang="en-US" sz="1200" baseline="0" dirty="0" smtClean="0"/>
              <a:t> </a:t>
            </a:r>
            <a:r>
              <a:rPr lang="en-US" sz="1200" b="1" baseline="0" dirty="0" smtClean="0"/>
              <a:t>Paths</a:t>
            </a:r>
            <a:r>
              <a:rPr lang="en-US" sz="1200" b="0" baseline="0" dirty="0" smtClean="0"/>
              <a:t>,</a:t>
            </a:r>
            <a:r>
              <a:rPr lang="en-US" sz="1200" baseline="0" dirty="0" smtClean="0"/>
              <a:t> click </a:t>
            </a:r>
            <a:r>
              <a:rPr lang="en-US" sz="1200" b="1" baseline="0" dirty="0" smtClean="0"/>
              <a:t>Lines</a:t>
            </a:r>
            <a:r>
              <a:rPr lang="en-US" sz="120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In the </a:t>
            </a:r>
            <a:r>
              <a:rPr lang="en-US" sz="1200" b="1" baseline="0" dirty="0" smtClean="0"/>
              <a:t>Animation</a:t>
            </a:r>
            <a:r>
              <a:rPr lang="en-US" sz="1200" baseline="0" dirty="0" smtClean="0"/>
              <a:t> group, click </a:t>
            </a:r>
            <a:r>
              <a:rPr lang="en-US" sz="1200" b="1" baseline="0" dirty="0" smtClean="0"/>
              <a:t>Effect Options </a:t>
            </a:r>
            <a:r>
              <a:rPr lang="en-US" sz="1200" baseline="0" dirty="0" smtClean="0"/>
              <a:t>and under </a:t>
            </a:r>
            <a:r>
              <a:rPr lang="en-US" sz="1200" b="1" baseline="0" dirty="0" smtClean="0"/>
              <a:t>Direction</a:t>
            </a:r>
            <a:r>
              <a:rPr lang="en-US" sz="1200" baseline="0" dirty="0" smtClean="0"/>
              <a:t>, click </a:t>
            </a:r>
            <a:r>
              <a:rPr lang="en-US" sz="1200" b="1" baseline="0" dirty="0" smtClean="0"/>
              <a:t>Right</a:t>
            </a:r>
            <a:r>
              <a:rPr lang="en-US" sz="1200" baseline="0" dirty="0" smtClean="0"/>
              <a:t>.</a:t>
            </a:r>
          </a:p>
          <a:p>
            <a:pPr marL="228600" indent="-228600">
              <a:buFont typeface="+mj-lt"/>
              <a:buAutoNum type="arabicPeriod"/>
            </a:pPr>
            <a:r>
              <a:rPr lang="en-US" sz="1200" baseline="0" dirty="0" smtClean="0"/>
              <a:t>In the </a:t>
            </a:r>
            <a:r>
              <a:rPr lang="en-US" sz="1200" b="1" baseline="0" dirty="0" smtClean="0"/>
              <a:t>Custom</a:t>
            </a:r>
            <a:r>
              <a:rPr lang="en-US" sz="1200" baseline="0" dirty="0" smtClean="0"/>
              <a:t> </a:t>
            </a:r>
            <a:r>
              <a:rPr lang="en-US" sz="1200" b="1" baseline="0" dirty="0" smtClean="0"/>
              <a:t>Animation</a:t>
            </a:r>
            <a:r>
              <a:rPr lang="en-US" sz="1200" baseline="0" dirty="0" smtClean="0"/>
              <a:t> task pane, select the third animation effect (right motion path for the rounded rectangle).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On the slide, point to the endpoint (red arrow) of the selected motion path until the cursor becomes a two-headed arrow. Press and hold SHIFT, and then drag the endpoint to the 1.75 right vertical drawing guide.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On the slide, point to the starting point (green arrow) of the selected motion path until the cursor becomes a two-headed arrow. Press and hold SHIFT, and then drag the starting point to the 0.00 vertical drawing guide. </a:t>
            </a:r>
          </a:p>
          <a:p>
            <a:pPr marL="228600" indent="-228600">
              <a:buFont typeface="+mj-lt"/>
              <a:buAutoNum type="arabicPeriod"/>
            </a:pPr>
            <a:r>
              <a:rPr lang="en-US" sz="1200" i="0" baseline="0" dirty="0" smtClean="0"/>
              <a:t>In the </a:t>
            </a:r>
            <a:r>
              <a:rPr lang="en-US" sz="1200" b="1" i="0" baseline="0" dirty="0" smtClean="0"/>
              <a:t>Selection and Visibility </a:t>
            </a:r>
            <a:r>
              <a:rPr lang="en-US" sz="1200" b="0" i="0" baseline="0" dirty="0" smtClean="0"/>
              <a:t>task</a:t>
            </a:r>
            <a:r>
              <a:rPr lang="en-US" sz="1200" b="1" i="0" baseline="0" dirty="0" smtClean="0"/>
              <a:t> </a:t>
            </a:r>
            <a:r>
              <a:rPr lang="en-US" sz="1200" i="0" baseline="0" dirty="0" smtClean="0"/>
              <a:t>pane, s</a:t>
            </a:r>
            <a:r>
              <a:rPr lang="en-US" sz="1200" baseline="0" dirty="0" smtClean="0"/>
              <a:t>elect the rounded rectangle again. In the </a:t>
            </a:r>
            <a:r>
              <a:rPr lang="en-US" sz="1200" b="1" baseline="0" dirty="0" smtClean="0"/>
              <a:t>Advanced Animation</a:t>
            </a:r>
            <a:r>
              <a:rPr lang="en-US" sz="1200" baseline="0" dirty="0" smtClean="0"/>
              <a:t> group, click </a:t>
            </a:r>
            <a:r>
              <a:rPr lang="en-US" sz="1200" b="1" baseline="0" dirty="0" smtClean="0"/>
              <a:t>Add Animation</a:t>
            </a:r>
            <a:r>
              <a:rPr lang="en-US" sz="1200" baseline="0" dirty="0" smtClean="0"/>
              <a:t>, and under </a:t>
            </a:r>
            <a:r>
              <a:rPr lang="en-US" sz="1200" b="1" baseline="0" dirty="0" smtClean="0"/>
              <a:t>Motion</a:t>
            </a:r>
            <a:r>
              <a:rPr lang="en-US" sz="1200" baseline="0" dirty="0" smtClean="0"/>
              <a:t> </a:t>
            </a:r>
            <a:r>
              <a:rPr lang="en-US" sz="1200" b="1" baseline="0" dirty="0" smtClean="0"/>
              <a:t>Paths</a:t>
            </a:r>
            <a:r>
              <a:rPr lang="en-US" sz="1200" b="0" baseline="0" dirty="0" smtClean="0"/>
              <a:t>,</a:t>
            </a:r>
            <a:r>
              <a:rPr lang="en-US" sz="1200" baseline="0" dirty="0" smtClean="0"/>
              <a:t> click </a:t>
            </a:r>
            <a:r>
              <a:rPr lang="en-US" sz="1200" b="1" baseline="0" dirty="0" smtClean="0"/>
              <a:t>Lines</a:t>
            </a:r>
            <a:r>
              <a:rPr lang="en-US" sz="120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In the </a:t>
            </a:r>
            <a:r>
              <a:rPr lang="en-US" sz="1200" b="1" baseline="0" dirty="0" smtClean="0"/>
              <a:t>Animation</a:t>
            </a:r>
            <a:r>
              <a:rPr lang="en-US" sz="1200" baseline="0" dirty="0" smtClean="0"/>
              <a:t> group, click </a:t>
            </a:r>
            <a:r>
              <a:rPr lang="en-US" sz="1200" b="1" baseline="0" dirty="0" smtClean="0"/>
              <a:t>Effect Options </a:t>
            </a:r>
            <a:r>
              <a:rPr lang="en-US" sz="1200" baseline="0" dirty="0" smtClean="0"/>
              <a:t>and under </a:t>
            </a:r>
            <a:r>
              <a:rPr lang="en-US" sz="1200" b="1" baseline="0" dirty="0" smtClean="0"/>
              <a:t>Direction</a:t>
            </a:r>
            <a:r>
              <a:rPr lang="en-US" sz="1200" baseline="0" dirty="0" smtClean="0"/>
              <a:t>, click </a:t>
            </a:r>
            <a:r>
              <a:rPr lang="en-US" sz="1200" b="1" baseline="0" dirty="0" smtClean="0"/>
              <a:t>Right</a:t>
            </a:r>
            <a:r>
              <a:rPr lang="en-US" sz="1200" baseline="0" dirty="0" smtClean="0"/>
              <a:t>.</a:t>
            </a:r>
          </a:p>
          <a:p>
            <a:pPr marL="228600" indent="-228600">
              <a:buFont typeface="+mj-lt"/>
              <a:buAutoNum type="arabicPeriod"/>
            </a:pPr>
            <a:r>
              <a:rPr lang="en-US" sz="1200" baseline="0" dirty="0" smtClean="0"/>
              <a:t>In the </a:t>
            </a:r>
            <a:r>
              <a:rPr lang="en-US" sz="1200" b="1" baseline="0" dirty="0" smtClean="0"/>
              <a:t>Custom</a:t>
            </a:r>
            <a:r>
              <a:rPr lang="en-US" sz="1200" baseline="0" dirty="0" smtClean="0"/>
              <a:t> </a:t>
            </a:r>
            <a:r>
              <a:rPr lang="en-US" sz="1200" b="1" baseline="0" dirty="0" smtClean="0"/>
              <a:t>Animation</a:t>
            </a:r>
            <a:r>
              <a:rPr lang="en-US" sz="1200" baseline="0" dirty="0" smtClean="0"/>
              <a:t> task pane, select the fourth animation effect (right motion path for the rounded rectangle).</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On the slide, point to the endpoint (red arrow) of the selected motion path until the cursor becomes a two-headed arrow. Press and hold SHIFT, and then drag the endpoint to the 3.50 right vertical drawing guide.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On the slide, point to the starting point (green arrow) of the selected motion path until the cursor becomes a two-headed arrow. Press and hold SHIFT, and then drag the starting point to the 1.75 right vertical drawing guide.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t>In the </a:t>
            </a:r>
            <a:r>
              <a:rPr lang="en-US" sz="1200" b="1" i="0" baseline="0" dirty="0" smtClean="0"/>
              <a:t>Animation Pane</a:t>
            </a:r>
            <a:r>
              <a:rPr lang="en-US" sz="1200" i="0" baseline="0" dirty="0" smtClean="0"/>
              <a:t>, press and hold down CTRL and select all four animation effects. On the </a:t>
            </a:r>
            <a:r>
              <a:rPr lang="en-US" sz="1200" b="1" i="0" baseline="0" dirty="0" smtClean="0"/>
              <a:t>Animations</a:t>
            </a:r>
            <a:r>
              <a:rPr lang="en-US" sz="1200" i="0" baseline="0" dirty="0" smtClean="0"/>
              <a:t> tab, in the </a:t>
            </a:r>
            <a:r>
              <a:rPr lang="en-US" sz="1200" b="1" i="0" baseline="0" dirty="0" smtClean="0"/>
              <a:t>Timing</a:t>
            </a:r>
            <a:r>
              <a:rPr lang="en-US" sz="1200" i="0" baseline="0" dirty="0" smtClean="0"/>
              <a:t> group,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smtClean="0"/>
              <a:t>In the </a:t>
            </a:r>
            <a:r>
              <a:rPr lang="en-US" sz="1200" b="1" i="0" baseline="0" dirty="0" smtClean="0"/>
              <a:t>Start</a:t>
            </a:r>
            <a:r>
              <a:rPr lang="en-US" sz="1200" i="0" baseline="0" dirty="0" smtClean="0"/>
              <a:t> list, select </a:t>
            </a:r>
            <a:r>
              <a:rPr lang="en-US" sz="1200" b="1" i="0" baseline="0" dirty="0" smtClean="0"/>
              <a:t>On Click</a:t>
            </a:r>
            <a:r>
              <a:rPr lang="en-US" sz="1200" i="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smtClean="0"/>
              <a:t>In the </a:t>
            </a:r>
            <a:r>
              <a:rPr lang="en-US" sz="1200" b="1" i="0" baseline="0" dirty="0" smtClean="0"/>
              <a:t>Duration</a:t>
            </a:r>
            <a:r>
              <a:rPr lang="en-US" sz="1200" i="0" baseline="0" dirty="0" smtClean="0"/>
              <a:t> list, enter </a:t>
            </a:r>
            <a:r>
              <a:rPr lang="en-US" sz="1200" b="1" i="0" baseline="0" dirty="0" smtClean="0"/>
              <a:t>01.00</a:t>
            </a:r>
            <a:r>
              <a:rPr lang="en-US" sz="1200" i="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t>On the </a:t>
            </a:r>
            <a:r>
              <a:rPr lang="en-US" sz="1200" b="1" i="0" baseline="0" dirty="0" smtClean="0"/>
              <a:t>View</a:t>
            </a:r>
            <a:r>
              <a:rPr lang="en-US" sz="1200" i="0" baseline="0" dirty="0" smtClean="0"/>
              <a:t> tab, in the </a:t>
            </a:r>
            <a:r>
              <a:rPr lang="en-US" sz="1200" b="1" i="0" baseline="0" dirty="0" smtClean="0"/>
              <a:t>Show</a:t>
            </a:r>
            <a:r>
              <a:rPr lang="en-US" sz="1200" i="0" baseline="0" dirty="0" smtClean="0"/>
              <a:t> group, clear </a:t>
            </a:r>
            <a:r>
              <a:rPr lang="en-US" sz="1200" b="1" i="0" baseline="0" dirty="0" smtClean="0"/>
              <a:t>Ruler</a:t>
            </a:r>
            <a:r>
              <a:rPr lang="en-US" sz="1200" b="0" i="0" baseline="0" dirty="0" smtClean="0"/>
              <a:t> and clear </a:t>
            </a:r>
            <a:r>
              <a:rPr lang="en-US" sz="1200" b="1" i="0" baseline="0" dirty="0" smtClean="0"/>
              <a:t>Guides</a:t>
            </a:r>
            <a:r>
              <a:rPr lang="en-US" sz="1200" b="0" i="0" baseline="0" dirty="0" smtClean="0"/>
              <a:t>.</a:t>
            </a:r>
            <a:endParaRPr lang="en-US" sz="1200" i="0" baseline="0" dirty="0" smtClean="0"/>
          </a:p>
          <a:p>
            <a:endParaRPr lang="en-US" sz="1200" baseline="0" dirty="0" smtClean="0"/>
          </a:p>
          <a:p>
            <a:endParaRPr lang="en-US" sz="1200" baseline="0" dirty="0" smtClean="0"/>
          </a:p>
          <a:p>
            <a:r>
              <a:rPr lang="en-US" sz="1200" b="0" baseline="0" dirty="0" smtClean="0">
                <a:latin typeface="+mn-lt"/>
              </a:rPr>
              <a:t>To reproduce the background effects on this slide, do the following:</a:t>
            </a:r>
          </a:p>
          <a:p>
            <a:pPr marL="228600" lvl="0" indent="-228600">
              <a:buFont typeface="+mj-lt"/>
              <a:buAutoNum type="arabicPeriod"/>
            </a:pPr>
            <a:r>
              <a:rPr lang="en-US" sz="1200" kern="1200" dirty="0" smtClean="0">
                <a:solidFill>
                  <a:schemeClr val="tx1"/>
                </a:solidFill>
                <a:latin typeface="+mn-lt"/>
                <a:ea typeface="+mn-ea"/>
                <a:cs typeface="+mn-cs"/>
              </a:rPr>
              <a:t>Right-click the slide background area, and then click </a:t>
            </a:r>
            <a:r>
              <a:rPr lang="en-US" sz="1200" b="1" kern="1200" dirty="0" smtClean="0">
                <a:solidFill>
                  <a:schemeClr val="tx1"/>
                </a:solidFill>
                <a:latin typeface="+mn-lt"/>
                <a:ea typeface="+mn-ea"/>
                <a:cs typeface="+mn-cs"/>
              </a:rPr>
              <a:t>Format Background</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Format Background </a:t>
            </a:r>
            <a:r>
              <a:rPr lang="en-US" sz="1200" kern="1200" dirty="0" smtClean="0">
                <a:solidFill>
                  <a:schemeClr val="tx1"/>
                </a:solidFill>
                <a:latin typeface="+mn-lt"/>
                <a:ea typeface="+mn-ea"/>
                <a:cs typeface="+mn-cs"/>
              </a:rPr>
              <a:t>dialog box, click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left pane, select </a:t>
            </a:r>
            <a:r>
              <a:rPr lang="en-US" sz="1200" b="1" kern="1200" dirty="0" smtClean="0">
                <a:solidFill>
                  <a:schemeClr val="tx1"/>
                </a:solidFill>
                <a:latin typeface="+mn-lt"/>
                <a:ea typeface="+mn-ea"/>
                <a:cs typeface="+mn-cs"/>
              </a:rPr>
              <a:t>Gradient fill</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pane,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Linear</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Direction</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Linear Up </a:t>
            </a:r>
            <a:r>
              <a:rPr lang="en-US" sz="1200" kern="1200" dirty="0" smtClean="0">
                <a:solidFill>
                  <a:schemeClr val="tx1"/>
                </a:solidFill>
                <a:latin typeface="+mn-lt"/>
                <a:ea typeface="+mn-ea"/>
                <a:cs typeface="+mn-cs"/>
              </a:rPr>
              <a:t>(second</a:t>
            </a:r>
            <a:r>
              <a:rPr lang="en-US" sz="1200" kern="1200" baseline="0" dirty="0" smtClean="0">
                <a:solidFill>
                  <a:schemeClr val="tx1"/>
                </a:solidFill>
                <a:latin typeface="+mn-lt"/>
                <a:ea typeface="+mn-ea"/>
                <a:cs typeface="+mn-cs"/>
              </a:rPr>
              <a:t> row, </a:t>
            </a:r>
            <a:r>
              <a:rPr lang="en-US" sz="1200" kern="1200" dirty="0" smtClean="0">
                <a:solidFill>
                  <a:schemeClr val="tx1"/>
                </a:solidFill>
                <a:latin typeface="+mn-lt"/>
                <a:ea typeface="+mn-ea"/>
                <a:cs typeface="+mn-cs"/>
              </a:rPr>
              <a:t>second option from the left).</a:t>
            </a:r>
          </a:p>
          <a:p>
            <a:pPr marL="228600" lvl="0" indent="-228600">
              <a:buFont typeface="+mj-lt"/>
              <a:buAutoNum type="arabicPeriod"/>
            </a:pPr>
            <a:r>
              <a:rPr lang="en-US" sz="1200" kern="1200" dirty="0" smtClean="0">
                <a:solidFill>
                  <a:schemeClr val="tx1"/>
                </a:solidFill>
                <a:effectLst/>
                <a:latin typeface="+mn-lt"/>
                <a:ea typeface="+mn-ea"/>
                <a:cs typeface="+mn-cs"/>
              </a:rPr>
              <a:t>Under </a:t>
            </a:r>
            <a:r>
              <a:rPr lang="en-US" sz="1200" b="1" kern="1200" dirty="0" smtClean="0">
                <a:solidFill>
                  <a:schemeClr val="tx1"/>
                </a:solidFill>
                <a:effectLst/>
                <a:latin typeface="+mn-lt"/>
                <a:ea typeface="+mn-ea"/>
                <a:cs typeface="+mn-cs"/>
              </a:rPr>
              <a:t>Gradient stops</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or </a:t>
            </a:r>
            <a:r>
              <a:rPr lang="en-US" sz="1200" b="1" kern="1200" dirty="0" smtClean="0">
                <a:solidFill>
                  <a:schemeClr val="tx1"/>
                </a:solidFill>
                <a:effectLst/>
                <a:latin typeface="+mn-lt"/>
                <a:ea typeface="+mn-ea"/>
                <a:cs typeface="+mn-cs"/>
              </a:rPr>
              <a:t>Remove</a:t>
            </a:r>
            <a:r>
              <a:rPr lang="en-US" sz="1200" kern="1200" dirty="0" smtClean="0">
                <a:solidFill>
                  <a:schemeClr val="tx1"/>
                </a:solidFill>
                <a:effectLst/>
                <a:latin typeface="+mn-lt"/>
                <a:ea typeface="+mn-ea"/>
                <a:cs typeface="+mn-cs"/>
              </a:rPr>
              <a:t> until two stops appear on the slider, and customize the gradient stops as follows:</a:t>
            </a:r>
            <a:endParaRPr lang="en-US" dirty="0" smtClean="0">
              <a:effectLst/>
            </a:endParaRPr>
          </a:p>
          <a:p>
            <a:pPr marL="628650" lvl="1" indent="-171450">
              <a:buFont typeface="Arial" pitchFamily="34" charset="0"/>
              <a:buChar char="•"/>
            </a:pPr>
            <a:r>
              <a:rPr lang="en-US" sz="1200" kern="1200" dirty="0" smtClean="0">
                <a:solidFill>
                  <a:schemeClr val="tx1"/>
                </a:solidFill>
                <a:effectLst/>
                <a:latin typeface="+mn-lt"/>
                <a:ea typeface="+mn-ea"/>
                <a:cs typeface="+mn-cs"/>
              </a:rPr>
              <a:t>Select </a:t>
            </a:r>
            <a:r>
              <a:rPr lang="en-US" sz="1200" b="1" kern="1200" dirty="0" smtClean="0">
                <a:solidFill>
                  <a:schemeClr val="tx1"/>
                </a:solidFill>
                <a:effectLst/>
                <a:latin typeface="+mn-lt"/>
                <a:ea typeface="+mn-ea"/>
                <a:cs typeface="+mn-cs"/>
              </a:rPr>
              <a:t>Stop 1 </a:t>
            </a:r>
            <a:r>
              <a:rPr lang="en-US" sz="1200" kern="1200" dirty="0" smtClean="0">
                <a:solidFill>
                  <a:schemeClr val="tx1"/>
                </a:solidFill>
                <a:effectLst/>
                <a:latin typeface="+mn-lt"/>
                <a:ea typeface="+mn-ea"/>
                <a:cs typeface="+mn-cs"/>
              </a:rPr>
              <a:t>on the slider, and then do the following:</a:t>
            </a:r>
          </a:p>
          <a:p>
            <a:pPr marL="1085850" lvl="2"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Position </a:t>
            </a:r>
            <a:r>
              <a:rPr lang="en-US" sz="1200" kern="1200" dirty="0" smtClean="0">
                <a:solidFill>
                  <a:schemeClr val="tx1"/>
                </a:solidFill>
                <a:effectLst/>
                <a:latin typeface="+mn-lt"/>
                <a:ea typeface="+mn-ea"/>
                <a:cs typeface="+mn-cs"/>
              </a:rPr>
              <a:t>box, enter </a:t>
            </a:r>
            <a:r>
              <a:rPr lang="en-US" sz="1200" b="1" kern="1200" dirty="0" smtClean="0">
                <a:solidFill>
                  <a:schemeClr val="tx1"/>
                </a:solidFill>
                <a:effectLst/>
                <a:latin typeface="+mn-lt"/>
                <a:ea typeface="+mn-ea"/>
                <a:cs typeface="+mn-cs"/>
              </a:rPr>
              <a:t>65%</a:t>
            </a:r>
            <a:r>
              <a:rPr lang="en-US" sz="1200" kern="1200" dirty="0" smtClean="0">
                <a:solidFill>
                  <a:schemeClr val="tx1"/>
                </a:solidFill>
                <a:effectLst/>
                <a:latin typeface="+mn-lt"/>
                <a:ea typeface="+mn-ea"/>
                <a:cs typeface="+mn-cs"/>
              </a:rPr>
              <a:t>.</a:t>
            </a:r>
          </a:p>
          <a:p>
            <a:pPr marL="1085850" lvl="2" indent="-171450">
              <a:buFont typeface="Arial" pitchFamily="34" charset="0"/>
              <a:buChar char="•"/>
            </a:pPr>
            <a:r>
              <a:rPr lang="en-US" sz="1200" kern="1200" dirty="0" smtClean="0">
                <a:solidFill>
                  <a:schemeClr val="tx1"/>
                </a:solidFill>
                <a:effectLst/>
                <a:latin typeface="+mn-lt"/>
                <a:ea typeface="+mn-ea"/>
                <a:cs typeface="+mn-cs"/>
              </a:rPr>
              <a:t>Click the button next to </a:t>
            </a:r>
            <a:r>
              <a:rPr lang="en-US" sz="1200" b="1" kern="1200" dirty="0" smtClean="0">
                <a:solidFill>
                  <a:schemeClr val="tx1"/>
                </a:solidFill>
                <a:effectLst/>
                <a:latin typeface="+mn-lt"/>
                <a:ea typeface="+mn-ea"/>
                <a:cs typeface="+mn-cs"/>
              </a:rPr>
              <a:t>Color</a:t>
            </a:r>
            <a:r>
              <a:rPr lang="en-US" sz="1200" kern="1200" dirty="0" smtClean="0">
                <a:solidFill>
                  <a:schemeClr val="tx1"/>
                </a:solidFill>
                <a:effectLst/>
                <a:latin typeface="+mn-lt"/>
                <a:ea typeface="+mn-ea"/>
                <a:cs typeface="+mn-cs"/>
              </a:rPr>
              <a:t>, and under </a:t>
            </a:r>
            <a:r>
              <a:rPr lang="en-US" sz="1200" b="1" kern="1200" dirty="0" smtClean="0">
                <a:solidFill>
                  <a:schemeClr val="tx1"/>
                </a:solidFill>
                <a:effectLst/>
                <a:latin typeface="+mn-lt"/>
                <a:ea typeface="+mn-ea"/>
                <a:cs typeface="+mn-cs"/>
              </a:rPr>
              <a:t>Theme Colors</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White, Background 1</a:t>
            </a:r>
            <a:r>
              <a:rPr lang="en-US" sz="1200" kern="1200" dirty="0" smtClean="0">
                <a:solidFill>
                  <a:schemeClr val="tx1"/>
                </a:solidFill>
                <a:effectLst/>
                <a:latin typeface="+mn-lt"/>
                <a:ea typeface="+mn-ea"/>
                <a:cs typeface="+mn-cs"/>
              </a:rPr>
              <a:t> (first row, first option from the left).</a:t>
            </a:r>
          </a:p>
          <a:p>
            <a:pPr marL="628650" lvl="1" indent="-171450">
              <a:buFont typeface="Arial" pitchFamily="34" charset="0"/>
              <a:buChar char="•"/>
            </a:pPr>
            <a:r>
              <a:rPr lang="en-US" sz="1200" kern="1200" dirty="0" smtClean="0">
                <a:solidFill>
                  <a:schemeClr val="tx1"/>
                </a:solidFill>
                <a:effectLst/>
                <a:latin typeface="+mn-lt"/>
                <a:ea typeface="+mn-ea"/>
                <a:cs typeface="+mn-cs"/>
              </a:rPr>
              <a:t>Select </a:t>
            </a:r>
            <a:r>
              <a:rPr lang="en-US" sz="1200" b="1" kern="1200" dirty="0" smtClean="0">
                <a:solidFill>
                  <a:schemeClr val="tx1"/>
                </a:solidFill>
                <a:effectLst/>
                <a:latin typeface="+mn-lt"/>
                <a:ea typeface="+mn-ea"/>
                <a:cs typeface="+mn-cs"/>
              </a:rPr>
              <a:t>Stop 2 </a:t>
            </a:r>
            <a:r>
              <a:rPr lang="en-US" sz="1200" kern="1200" dirty="0" smtClean="0">
                <a:solidFill>
                  <a:schemeClr val="tx1"/>
                </a:solidFill>
                <a:effectLst/>
                <a:latin typeface="+mn-lt"/>
                <a:ea typeface="+mn-ea"/>
                <a:cs typeface="+mn-cs"/>
              </a:rPr>
              <a:t>on the slider, and then do the following:</a:t>
            </a:r>
          </a:p>
          <a:p>
            <a:pPr marL="1085850" lvl="2"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Position </a:t>
            </a:r>
            <a:r>
              <a:rPr lang="en-US" sz="1200" kern="1200" dirty="0" smtClean="0">
                <a:solidFill>
                  <a:schemeClr val="tx1"/>
                </a:solidFill>
                <a:effectLst/>
                <a:latin typeface="+mn-lt"/>
                <a:ea typeface="+mn-ea"/>
                <a:cs typeface="+mn-cs"/>
              </a:rPr>
              <a:t>box, enter </a:t>
            </a:r>
            <a:r>
              <a:rPr lang="en-US" sz="1200" b="1" kern="1200" dirty="0" smtClean="0">
                <a:solidFill>
                  <a:schemeClr val="tx1"/>
                </a:solidFill>
                <a:effectLst/>
                <a:latin typeface="+mn-lt"/>
                <a:ea typeface="+mn-ea"/>
                <a:cs typeface="+mn-cs"/>
              </a:rPr>
              <a:t>100%</a:t>
            </a:r>
            <a:r>
              <a:rPr lang="en-US" sz="1200" kern="1200" dirty="0" smtClean="0">
                <a:solidFill>
                  <a:schemeClr val="tx1"/>
                </a:solidFill>
                <a:effectLst/>
                <a:latin typeface="+mn-lt"/>
                <a:ea typeface="+mn-ea"/>
                <a:cs typeface="+mn-cs"/>
              </a:rPr>
              <a:t>.</a:t>
            </a:r>
          </a:p>
          <a:p>
            <a:pPr marL="1085850" lvl="2" indent="-171450">
              <a:buFont typeface="Arial" pitchFamily="34" charset="0"/>
              <a:buChar char="•"/>
            </a:pPr>
            <a:r>
              <a:rPr lang="en-US" sz="1200" kern="1200" dirty="0" smtClean="0">
                <a:solidFill>
                  <a:schemeClr val="tx1"/>
                </a:solidFill>
                <a:effectLst/>
                <a:latin typeface="+mn-lt"/>
                <a:ea typeface="+mn-ea"/>
                <a:cs typeface="+mn-cs"/>
              </a:rPr>
              <a:t>Click the button next to Color, and under </a:t>
            </a:r>
            <a:r>
              <a:rPr lang="en-US" sz="1200" b="1" kern="1200" dirty="0" smtClean="0">
                <a:solidFill>
                  <a:schemeClr val="tx1"/>
                </a:solidFill>
                <a:effectLst/>
                <a:latin typeface="+mn-lt"/>
                <a:ea typeface="+mn-ea"/>
                <a:cs typeface="+mn-cs"/>
              </a:rPr>
              <a:t>Theme Colors</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Blue, Accent 1, Lighter 60%</a:t>
            </a:r>
            <a:r>
              <a:rPr lang="en-US" sz="1200" kern="1200" dirty="0" smtClean="0">
                <a:solidFill>
                  <a:schemeClr val="tx1"/>
                </a:solidFill>
                <a:effectLst/>
                <a:latin typeface="+mn-lt"/>
                <a:ea typeface="+mn-ea"/>
                <a:cs typeface="+mn-cs"/>
              </a:rPr>
              <a:t> (third row, fifth option from the left).</a:t>
            </a:r>
          </a:p>
          <a:p>
            <a:endParaRPr lang="en-US" sz="1200" b="0" baseline="0" dirty="0" smtClean="0"/>
          </a:p>
        </p:txBody>
      </p:sp>
      <p:sp>
        <p:nvSpPr>
          <p:cNvPr id="6" name="Slide Image Placeholder 5"/>
          <p:cNvSpPr>
            <a:spLocks noGrp="1" noRot="1" noChangeAspect="1"/>
          </p:cNvSpPr>
          <p:nvPr>
            <p:ph type="sldImg"/>
          </p:nvPr>
        </p:nvSpPr>
        <p:spPr>
          <a:xfrm>
            <a:off x="533400" y="460375"/>
            <a:ext cx="3144838" cy="2359025"/>
          </a:xfr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r>
              <a:rPr lang="en-US" sz="1400" b="1" i="0" dirty="0" smtClean="0"/>
              <a:t>Animated</a:t>
            </a:r>
            <a:r>
              <a:rPr lang="en-US" sz="1400" b="1" i="0" baseline="0" dirty="0" smtClean="0"/>
              <a:t> tab slides over five headers</a:t>
            </a:r>
            <a:endParaRPr lang="en-US" sz="1400" b="1" i="0" dirty="0" smtClean="0"/>
          </a:p>
          <a:p>
            <a:r>
              <a:rPr lang="en-US" sz="1400" dirty="0" smtClean="0"/>
              <a:t>(Intermediate)</a:t>
            </a:r>
          </a:p>
          <a:p>
            <a:endParaRPr lang="en-US" sz="1200" dirty="0" smtClean="0"/>
          </a:p>
          <a:p>
            <a:endParaRPr lang="en-US" sz="1200" dirty="0" smtClean="0"/>
          </a:p>
          <a:p>
            <a:r>
              <a:rPr lang="en-US" sz="1200" b="1" dirty="0" smtClean="0"/>
              <a:t>Tip: </a:t>
            </a:r>
            <a:r>
              <a:rPr lang="en-US" sz="1200" baseline="0" dirty="0" smtClean="0"/>
              <a:t>Y</a:t>
            </a:r>
            <a:r>
              <a:rPr lang="en-US" sz="1200" b="0" baseline="0" dirty="0" smtClean="0"/>
              <a:t>ou will need to use drawing guides to position the shapes and text on the slide. </a:t>
            </a:r>
          </a:p>
          <a:p>
            <a:endParaRPr lang="en-US" sz="1200" b="0" baseline="0" dirty="0" smtClean="0"/>
          </a:p>
          <a:p>
            <a:endParaRPr lang="en-US" sz="1200" dirty="0" smtClean="0"/>
          </a:p>
          <a:p>
            <a:r>
              <a:rPr lang="en-US" sz="1200" dirty="0" smtClean="0"/>
              <a:t>To display and set the drawing guides, do the following:</a:t>
            </a:r>
            <a:endParaRPr lang="en-US" sz="1200" b="0" dirty="0" smtClean="0">
              <a:solidFill>
                <a:schemeClr val="accent6"/>
              </a:solidFill>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smtClean="0"/>
              <a:t>On the </a:t>
            </a:r>
            <a:r>
              <a:rPr lang="en-US" sz="1200" b="1" dirty="0" smtClean="0"/>
              <a:t>Home</a:t>
            </a:r>
            <a:r>
              <a:rPr lang="en-US" sz="1200" dirty="0" smtClean="0"/>
              <a:t> tab, in the </a:t>
            </a:r>
            <a:r>
              <a:rPr lang="en-US" sz="1200" b="1" dirty="0" smtClean="0"/>
              <a:t>Slides</a:t>
            </a:r>
            <a:r>
              <a:rPr lang="en-US" sz="1200" dirty="0" smtClean="0"/>
              <a:t> group, click </a:t>
            </a:r>
            <a:r>
              <a:rPr lang="en-US" sz="1200" b="1" dirty="0" smtClean="0"/>
              <a:t>Layout</a:t>
            </a:r>
            <a:r>
              <a:rPr lang="en-US" sz="1200" dirty="0" smtClean="0"/>
              <a:t>, and then click </a:t>
            </a:r>
            <a:r>
              <a:rPr lang="en-US" sz="1200" b="1" dirty="0" smtClean="0"/>
              <a:t>Blank</a:t>
            </a:r>
            <a:r>
              <a:rPr lang="en-US" sz="120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R</a:t>
            </a:r>
            <a:r>
              <a:rPr lang="en-US" sz="1200" b="0" dirty="0" smtClean="0">
                <a:solidFill>
                  <a:schemeClr val="accent6"/>
                </a:solidFill>
              </a:rPr>
              <a:t>ight-click the slide background area, </a:t>
            </a:r>
            <a:r>
              <a:rPr lang="en-US" sz="1200" b="0" baseline="0" dirty="0" smtClean="0">
                <a:solidFill>
                  <a:schemeClr val="accent6"/>
                </a:solidFill>
              </a:rPr>
              <a:t>and then </a:t>
            </a:r>
            <a:r>
              <a:rPr lang="en-US" sz="1200" b="0" dirty="0" smtClean="0">
                <a:solidFill>
                  <a:schemeClr val="accent6"/>
                </a:solidFill>
              </a:rPr>
              <a:t>click </a:t>
            </a:r>
            <a:r>
              <a:rPr lang="en-US" sz="1200" b="1" dirty="0" smtClean="0">
                <a:solidFill>
                  <a:schemeClr val="accent6"/>
                </a:solidFill>
              </a:rPr>
              <a:t>Grid and Guides</a:t>
            </a:r>
            <a:r>
              <a:rPr lang="en-US" sz="1200" b="0" dirty="0" smtClean="0">
                <a:solidFill>
                  <a:schemeClr val="accent6"/>
                </a:solidFill>
              </a:rPr>
              <a:t>.</a:t>
            </a:r>
            <a:r>
              <a:rPr lang="en-US" sz="1200" b="1" baseline="0" dirty="0" smtClean="0">
                <a:solidFill>
                  <a:schemeClr val="accent6"/>
                </a:solidFill>
              </a:rPr>
              <a:t> </a:t>
            </a:r>
            <a:r>
              <a:rPr lang="en-US" sz="1200" b="0" dirty="0" smtClean="0">
                <a:solidFill>
                  <a:schemeClr val="accent6"/>
                </a:solidFill>
              </a:rPr>
              <a:t>In the </a:t>
            </a:r>
            <a:r>
              <a:rPr lang="en-US" sz="1200" b="1" dirty="0" smtClean="0">
                <a:solidFill>
                  <a:schemeClr val="accent6"/>
                </a:solidFill>
              </a:rPr>
              <a:t>Grid and Guides </a:t>
            </a:r>
            <a:r>
              <a:rPr lang="en-US" sz="1200" b="0" dirty="0" smtClean="0">
                <a:solidFill>
                  <a:schemeClr val="accent6"/>
                </a:solidFill>
              </a:rPr>
              <a:t>dialog box, under</a:t>
            </a:r>
            <a:r>
              <a:rPr lang="en-US" sz="1200" b="0" baseline="0" dirty="0" smtClean="0">
                <a:solidFill>
                  <a:schemeClr val="accent6"/>
                </a:solidFill>
              </a:rPr>
              <a:t> </a:t>
            </a:r>
            <a:r>
              <a:rPr lang="en-US" sz="1200" b="1" dirty="0" smtClean="0">
                <a:solidFill>
                  <a:schemeClr val="accent6"/>
                </a:solidFill>
              </a:rPr>
              <a:t>Guide</a:t>
            </a:r>
            <a:r>
              <a:rPr lang="en-US" sz="1200" b="0" dirty="0" smtClean="0">
                <a:solidFill>
                  <a:schemeClr val="accent6"/>
                </a:solidFill>
              </a:rPr>
              <a:t> </a:t>
            </a:r>
            <a:r>
              <a:rPr lang="en-US" sz="1200" b="1" dirty="0" smtClean="0">
                <a:solidFill>
                  <a:schemeClr val="accent6"/>
                </a:solidFill>
              </a:rPr>
              <a:t>settings</a:t>
            </a:r>
            <a:r>
              <a:rPr lang="en-US" sz="1200" b="0" dirty="0" smtClean="0">
                <a:solidFill>
                  <a:schemeClr val="accent6"/>
                </a:solidFill>
              </a:rPr>
              <a:t>, select </a:t>
            </a:r>
            <a:r>
              <a:rPr lang="en-US" sz="1200" b="1" dirty="0" smtClean="0">
                <a:solidFill>
                  <a:schemeClr val="accent6"/>
                </a:solidFill>
              </a:rPr>
              <a:t>Display drawing guides on screen</a:t>
            </a:r>
            <a:r>
              <a:rPr lang="en-US" sz="1200" b="0" dirty="0" smtClean="0">
                <a:solidFill>
                  <a:schemeClr val="accent6"/>
                </a:solidFill>
              </a:rPr>
              <a:t>. </a:t>
            </a:r>
            <a:r>
              <a:rPr lang="en-US" sz="1200" b="0" baseline="0" dirty="0" smtClean="0"/>
              <a:t>(</a:t>
            </a:r>
            <a:r>
              <a:rPr lang="en-US" sz="1200" b="0" dirty="0" smtClean="0"/>
              <a:t>Note: </a:t>
            </a:r>
            <a:r>
              <a:rPr lang="en-US" sz="1200" dirty="0" smtClean="0"/>
              <a:t>One horizontal and one vertical guide will display on</a:t>
            </a:r>
            <a:r>
              <a:rPr lang="en-US" sz="1200" baseline="0" dirty="0" smtClean="0"/>
              <a:t> the slide </a:t>
            </a:r>
            <a:r>
              <a:rPr lang="en-US" sz="1200" dirty="0" smtClean="0"/>
              <a:t>at 0.00, the default</a:t>
            </a:r>
            <a:r>
              <a:rPr lang="en-US" sz="1200" baseline="0" dirty="0" smtClean="0"/>
              <a:t> position</a:t>
            </a:r>
            <a:r>
              <a:rPr lang="en-US" sz="1200" dirty="0" smtClean="0"/>
              <a:t>. As</a:t>
            </a:r>
            <a:r>
              <a:rPr lang="en-US" sz="1200" baseline="0" dirty="0" smtClean="0"/>
              <a:t> you drag the guides, the cursor will display the new position.</a:t>
            </a:r>
            <a:r>
              <a:rPr lang="en-US" sz="120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smtClean="0"/>
              <a:t>On</a:t>
            </a:r>
            <a:r>
              <a:rPr lang="en-US" sz="1200" baseline="0" dirty="0" smtClean="0"/>
              <a:t> the slide, d</a:t>
            </a:r>
            <a:r>
              <a:rPr lang="en-US" sz="1200" dirty="0" smtClean="0"/>
              <a:t>o the following:</a:t>
            </a:r>
            <a:endParaRPr lang="en-US" sz="1200" b="0" dirty="0" smtClean="0">
              <a:solidFill>
                <a:schemeClr val="accent6"/>
              </a:solidFill>
            </a:endParaRPr>
          </a:p>
          <a:p>
            <a:pPr marL="685800" lvl="2" indent="-228600">
              <a:buFont typeface="Arial" pitchFamily="34" charset="0"/>
              <a:buChar char="•"/>
            </a:pPr>
            <a:r>
              <a:rPr lang="en-US" sz="1200" dirty="0" smtClean="0"/>
              <a:t>Press and hold CTRL, select the vertical </a:t>
            </a:r>
            <a:r>
              <a:rPr lang="en-US" sz="1200" baseline="0" dirty="0" smtClean="0"/>
              <a:t>guide, and then </a:t>
            </a:r>
            <a:r>
              <a:rPr lang="en-US" sz="1200" dirty="0" smtClean="0"/>
              <a:t>drag it left to</a:t>
            </a:r>
            <a:r>
              <a:rPr lang="en-US" sz="1200" baseline="0" dirty="0" smtClean="0"/>
              <a:t> the</a:t>
            </a:r>
            <a:r>
              <a:rPr lang="en-US" sz="1200" dirty="0" smtClean="0"/>
              <a:t> 3.50 position.</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Press and hold CTRL, select the vertical </a:t>
            </a:r>
            <a:r>
              <a:rPr lang="en-US" sz="1200" baseline="0" dirty="0" smtClean="0"/>
              <a:t>guide, and then </a:t>
            </a:r>
            <a:r>
              <a:rPr lang="en-US" sz="1200" dirty="0" smtClean="0"/>
              <a:t>drag it left to</a:t>
            </a:r>
            <a:r>
              <a:rPr lang="en-US" sz="1200" baseline="0" dirty="0" smtClean="0"/>
              <a:t> the 1</a:t>
            </a:r>
            <a:r>
              <a:rPr lang="en-US" sz="1200" dirty="0" smtClean="0"/>
              <a:t>.75 position.</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Press and hold CTRL, select the vertical </a:t>
            </a:r>
            <a:r>
              <a:rPr lang="en-US" sz="1200" baseline="0" dirty="0" smtClean="0"/>
              <a:t>guide, and then </a:t>
            </a:r>
            <a:r>
              <a:rPr lang="en-US" sz="1200" dirty="0" smtClean="0"/>
              <a:t>drag it right to</a:t>
            </a:r>
            <a:r>
              <a:rPr lang="en-US" sz="1200" baseline="0" dirty="0" smtClean="0"/>
              <a:t> the</a:t>
            </a:r>
            <a:r>
              <a:rPr lang="en-US" sz="1200" dirty="0" smtClean="0"/>
              <a:t> 1.75 position.</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Press and hold CTRL, select the vertical </a:t>
            </a:r>
            <a:r>
              <a:rPr lang="en-US" sz="1200" baseline="0" dirty="0" smtClean="0"/>
              <a:t>guide, and then </a:t>
            </a:r>
            <a:r>
              <a:rPr lang="en-US" sz="1200" dirty="0" smtClean="0"/>
              <a:t>drag it right to</a:t>
            </a:r>
            <a:r>
              <a:rPr lang="en-US" sz="1200" baseline="0" dirty="0" smtClean="0"/>
              <a:t> the</a:t>
            </a:r>
            <a:r>
              <a:rPr lang="en-US" sz="1200" dirty="0" smtClean="0"/>
              <a:t> 3.50 position.</a:t>
            </a:r>
          </a:p>
          <a:p>
            <a:pPr marL="228600" indent="-228600">
              <a:buFont typeface="+mj-lt"/>
              <a:buAutoNum type="arabicPeriod"/>
            </a:pPr>
            <a:endParaRPr lang="en-US" sz="1200" baseline="0" dirty="0" smtClean="0"/>
          </a:p>
          <a:p>
            <a:pPr marL="228600" indent="-228600">
              <a:buFont typeface="+mj-lt"/>
              <a:buAutoNum type="arabicPeriod"/>
            </a:pPr>
            <a:endParaRPr lang="en-US" sz="1200" baseline="0" dirty="0" smtClean="0"/>
          </a:p>
          <a:p>
            <a:pPr marL="228600" indent="-228600">
              <a:buFont typeface="+mj-lt"/>
              <a:buNone/>
            </a:pPr>
            <a:r>
              <a:rPr lang="en-US" sz="1200" baseline="0" dirty="0" smtClean="0"/>
              <a:t>To reproduce the long, thin rectangle on this slide, do the following:</a:t>
            </a:r>
          </a:p>
          <a:p>
            <a:pPr marL="228600" indent="-228600">
              <a:buFont typeface="+mj-lt"/>
              <a:buAutoNum type="arabicPeriod"/>
            </a:pPr>
            <a:r>
              <a:rPr lang="en-US" sz="1200" baseline="0" dirty="0" smtClean="0"/>
              <a:t>On the </a:t>
            </a:r>
            <a:r>
              <a:rPr lang="en-US" sz="1200" b="1" baseline="0" dirty="0" smtClean="0"/>
              <a:t>Home</a:t>
            </a:r>
            <a:r>
              <a:rPr lang="en-US" sz="1200" baseline="0" dirty="0" smtClean="0"/>
              <a:t> tab, in the </a:t>
            </a:r>
            <a:r>
              <a:rPr lang="en-US" sz="1200" b="1" baseline="0" dirty="0" smtClean="0"/>
              <a:t>Drawing</a:t>
            </a:r>
            <a:r>
              <a:rPr lang="en-US" sz="1200" baseline="0" dirty="0" smtClean="0"/>
              <a:t> group, click </a:t>
            </a:r>
            <a:r>
              <a:rPr lang="en-US" sz="1200" b="1" baseline="0" dirty="0" smtClean="0"/>
              <a:t>Shapes</a:t>
            </a:r>
            <a:r>
              <a:rPr lang="en-US" sz="1200" baseline="0" dirty="0" smtClean="0"/>
              <a:t>, and then under </a:t>
            </a:r>
            <a:r>
              <a:rPr lang="en-US" sz="1200" b="1" baseline="0" dirty="0" smtClean="0"/>
              <a:t>Rectangles</a:t>
            </a:r>
            <a:r>
              <a:rPr lang="en-US" sz="1200" baseline="0" dirty="0" smtClean="0"/>
              <a:t> click </a:t>
            </a:r>
            <a:r>
              <a:rPr lang="en-US" sz="1200" b="1" baseline="0" dirty="0" smtClean="0"/>
              <a:t>Rectangle </a:t>
            </a:r>
            <a:r>
              <a:rPr lang="en-US" sz="1200" b="0" baseline="0" dirty="0" smtClean="0"/>
              <a:t>(first option from the left)</a:t>
            </a:r>
            <a:r>
              <a:rPr lang="en-US" sz="1200" baseline="0" dirty="0" smtClean="0"/>
              <a:t>. On the slide, drag to draw a rectangle. </a:t>
            </a:r>
          </a:p>
          <a:p>
            <a:pPr marL="228600" indent="-228600">
              <a:buFont typeface="+mj-lt"/>
              <a:buAutoNum type="arabicPeriod"/>
            </a:pPr>
            <a:r>
              <a:rPr lang="en-US" sz="1200" baseline="0" dirty="0" smtClean="0"/>
              <a:t>Select the rectangle. Under </a:t>
            </a:r>
            <a:r>
              <a:rPr lang="en-US" sz="1200" b="1" baseline="0" dirty="0" smtClean="0"/>
              <a:t>Drawing</a:t>
            </a:r>
            <a:r>
              <a:rPr lang="en-US" sz="1200" baseline="0" dirty="0" smtClean="0"/>
              <a:t> </a:t>
            </a:r>
            <a:r>
              <a:rPr lang="en-US" sz="1200" b="1" baseline="0" dirty="0" smtClean="0"/>
              <a:t>Tools</a:t>
            </a:r>
            <a:r>
              <a:rPr lang="en-US" sz="1200" baseline="0" dirty="0" smtClean="0"/>
              <a:t>, on the </a:t>
            </a:r>
            <a:r>
              <a:rPr lang="en-US" sz="1200" b="1" baseline="0" dirty="0" smtClean="0"/>
              <a:t>Format</a:t>
            </a:r>
            <a:r>
              <a:rPr lang="en-US" sz="1200" baseline="0" dirty="0" smtClean="0"/>
              <a:t> tab, in the </a:t>
            </a:r>
            <a:r>
              <a:rPr lang="en-US" sz="1200" b="1" baseline="0" dirty="0" smtClean="0"/>
              <a:t>Size</a:t>
            </a:r>
            <a:r>
              <a:rPr lang="en-US" sz="1200" baseline="0" dirty="0" smtClean="0"/>
              <a:t> group, do the following: </a:t>
            </a:r>
          </a:p>
          <a:p>
            <a:pPr marL="685800" lvl="1" indent="-228600">
              <a:buFont typeface="Arial" pitchFamily="34" charset="0"/>
              <a:buChar char="•"/>
            </a:pPr>
            <a:r>
              <a:rPr lang="en-US" sz="1200" baseline="0" dirty="0" smtClean="0"/>
              <a:t>In the </a:t>
            </a:r>
            <a:r>
              <a:rPr lang="en-US" sz="1200" b="1" baseline="0" dirty="0" smtClean="0"/>
              <a:t>Shape</a:t>
            </a:r>
            <a:r>
              <a:rPr lang="en-US" sz="1200" baseline="0" dirty="0" smtClean="0"/>
              <a:t> </a:t>
            </a:r>
            <a:r>
              <a:rPr lang="en-US" sz="1200" b="1" baseline="0" dirty="0" smtClean="0"/>
              <a:t>Height</a:t>
            </a:r>
            <a:r>
              <a:rPr lang="en-US" sz="1200" baseline="0" dirty="0" smtClean="0"/>
              <a:t> box, enter </a:t>
            </a:r>
            <a:r>
              <a:rPr lang="en-US" sz="1200" b="1" baseline="0" dirty="0" smtClean="0"/>
              <a:t>0.05”</a:t>
            </a:r>
            <a:r>
              <a:rPr lang="en-US" sz="1200" b="0" baseline="0" dirty="0" smtClean="0"/>
              <a:t>.</a:t>
            </a:r>
            <a:endParaRPr lang="en-US" sz="1200" baseline="0" dirty="0" smtClean="0"/>
          </a:p>
          <a:p>
            <a:pPr marL="685800" lvl="1" indent="-228600">
              <a:buFont typeface="Arial" pitchFamily="34" charset="0"/>
              <a:buChar char="•"/>
            </a:pPr>
            <a:r>
              <a:rPr lang="en-US" sz="1200" baseline="0" dirty="0" smtClean="0"/>
              <a:t>In the </a:t>
            </a:r>
            <a:r>
              <a:rPr lang="en-US" sz="1200" b="1" baseline="0" dirty="0" smtClean="0"/>
              <a:t>Shape</a:t>
            </a:r>
            <a:r>
              <a:rPr lang="en-US" sz="1200" baseline="0" dirty="0" smtClean="0"/>
              <a:t> </a:t>
            </a:r>
            <a:r>
              <a:rPr lang="en-US" sz="1200" b="1" baseline="0" dirty="0" smtClean="0"/>
              <a:t>Width</a:t>
            </a:r>
            <a:r>
              <a:rPr lang="en-US" sz="1200" baseline="0" dirty="0" smtClean="0"/>
              <a:t> box, enter </a:t>
            </a:r>
            <a:r>
              <a:rPr lang="en-US" sz="1200" b="1" baseline="0" dirty="0" smtClean="0"/>
              <a:t>10”</a:t>
            </a:r>
            <a:r>
              <a:rPr lang="en-US" sz="1200" b="0" baseline="0" dirty="0" smtClean="0"/>
              <a:t>.</a:t>
            </a:r>
          </a:p>
          <a:p>
            <a:pPr marL="228600" indent="-228600">
              <a:buFont typeface="+mj-lt"/>
              <a:buAutoNum type="arabicPeriod"/>
            </a:pPr>
            <a:r>
              <a:rPr lang="en-US" sz="1200" b="0" baseline="0" dirty="0" smtClean="0"/>
              <a:t>Under </a:t>
            </a:r>
            <a:r>
              <a:rPr lang="en-US" sz="1200" b="1" baseline="0" dirty="0" smtClean="0"/>
              <a:t>Drawing</a:t>
            </a:r>
            <a:r>
              <a:rPr lang="en-US" sz="1200" b="0" baseline="0" dirty="0" smtClean="0"/>
              <a:t> </a:t>
            </a:r>
            <a:r>
              <a:rPr lang="en-US" sz="1200" b="1" baseline="0" dirty="0" smtClean="0"/>
              <a:t>Tools</a:t>
            </a:r>
            <a:r>
              <a:rPr lang="en-US" sz="1200" b="0" baseline="0" dirty="0" smtClean="0"/>
              <a:t>, on the </a:t>
            </a:r>
            <a:r>
              <a:rPr lang="en-US" sz="1200" b="1" baseline="0" dirty="0" smtClean="0"/>
              <a:t>Format</a:t>
            </a:r>
            <a:r>
              <a:rPr lang="en-US" sz="1200" b="0" baseline="0" dirty="0" smtClean="0"/>
              <a:t> tab, in the bottom right corner of the </a:t>
            </a:r>
            <a:r>
              <a:rPr lang="en-US" sz="1200" b="1" baseline="0" dirty="0" smtClean="0"/>
              <a:t>Shape</a:t>
            </a:r>
            <a:r>
              <a:rPr lang="en-US" sz="1200" b="0" baseline="0" dirty="0" smtClean="0"/>
              <a:t> </a:t>
            </a:r>
            <a:r>
              <a:rPr lang="en-US" sz="1200" b="1" baseline="0" dirty="0" smtClean="0"/>
              <a:t>Styles</a:t>
            </a:r>
            <a:r>
              <a:rPr lang="en-US" sz="1200" b="0" baseline="0" dirty="0" smtClean="0"/>
              <a:t> group, click the </a:t>
            </a:r>
            <a:r>
              <a:rPr lang="en-US" sz="1200" b="1" baseline="0" dirty="0" smtClean="0"/>
              <a:t>Format</a:t>
            </a:r>
            <a:r>
              <a:rPr lang="en-US" sz="1200" b="0" baseline="0" dirty="0" smtClean="0"/>
              <a:t> </a:t>
            </a:r>
            <a:r>
              <a:rPr lang="en-US" sz="1200" b="1" baseline="0" dirty="0" smtClean="0"/>
              <a:t>Shape</a:t>
            </a:r>
            <a:r>
              <a:rPr lang="en-US" sz="1200" b="0" baseline="0" dirty="0" smtClean="0"/>
              <a:t> dialog box launcher. In the </a:t>
            </a:r>
            <a:r>
              <a:rPr lang="en-US" sz="1200" b="1" baseline="0" dirty="0" smtClean="0"/>
              <a:t>Format</a:t>
            </a:r>
            <a:r>
              <a:rPr lang="en-US" sz="1200" b="0" baseline="0" dirty="0" smtClean="0"/>
              <a:t> </a:t>
            </a:r>
            <a:r>
              <a:rPr lang="en-US" sz="1200" b="1" baseline="0" dirty="0" smtClean="0"/>
              <a:t>Shape</a:t>
            </a:r>
            <a:r>
              <a:rPr lang="en-US" sz="1200" b="0" baseline="0" dirty="0" smtClean="0"/>
              <a:t> dialog box, in the left pane, click </a:t>
            </a:r>
            <a:r>
              <a:rPr lang="en-US" sz="1200" b="1" baseline="0" dirty="0" smtClean="0"/>
              <a:t>Line</a:t>
            </a:r>
            <a:r>
              <a:rPr lang="en-US" sz="1200" b="0" baseline="0" dirty="0" smtClean="0"/>
              <a:t> </a:t>
            </a:r>
            <a:r>
              <a:rPr lang="en-US" sz="1200" b="1" baseline="0" dirty="0" smtClean="0"/>
              <a:t>Color</a:t>
            </a:r>
            <a:r>
              <a:rPr lang="en-US" sz="1200" b="0" baseline="0" dirty="0" smtClean="0"/>
              <a:t>. In the </a:t>
            </a:r>
            <a:r>
              <a:rPr lang="en-US" sz="1200" b="1" baseline="0" dirty="0" smtClean="0"/>
              <a:t>Line</a:t>
            </a:r>
            <a:r>
              <a:rPr lang="en-US" sz="1200" b="0" baseline="0" dirty="0" smtClean="0"/>
              <a:t> </a:t>
            </a:r>
            <a:r>
              <a:rPr lang="en-US" sz="1200" b="1" baseline="0" dirty="0" smtClean="0"/>
              <a:t>Color</a:t>
            </a:r>
            <a:r>
              <a:rPr lang="en-US" sz="1200" b="0" baseline="0" dirty="0" smtClean="0"/>
              <a:t> pane, select </a:t>
            </a:r>
            <a:r>
              <a:rPr lang="en-US" sz="1200" b="1" baseline="0" dirty="0" smtClean="0"/>
              <a:t>No</a:t>
            </a:r>
            <a:r>
              <a:rPr lang="en-US" sz="1200" b="0" baseline="0" dirty="0" smtClean="0"/>
              <a:t> </a:t>
            </a:r>
            <a:r>
              <a:rPr lang="en-US" sz="1200" b="1" baseline="0" dirty="0" smtClean="0"/>
              <a:t>line</a:t>
            </a:r>
            <a:r>
              <a:rPr lang="en-US" sz="1200" b="0" baseline="0" dirty="0" smtClean="0"/>
              <a:t>.</a:t>
            </a:r>
          </a:p>
          <a:p>
            <a:pPr marL="228600" indent="-228600">
              <a:buFont typeface="+mj-lt"/>
              <a:buAutoNum type="arabicPeriod"/>
            </a:pPr>
            <a:r>
              <a:rPr lang="en-US" sz="1200" baseline="0" dirty="0" smtClean="0"/>
              <a:t>Also in the </a:t>
            </a:r>
            <a:r>
              <a:rPr lang="en-US" sz="1200" b="1" baseline="0" dirty="0" smtClean="0"/>
              <a:t>Format</a:t>
            </a:r>
            <a:r>
              <a:rPr lang="en-US" sz="1200" baseline="0" dirty="0" smtClean="0"/>
              <a:t> </a:t>
            </a:r>
            <a:r>
              <a:rPr lang="en-US" sz="1200" b="1" baseline="0" dirty="0" smtClean="0"/>
              <a:t>Shape</a:t>
            </a:r>
            <a:r>
              <a:rPr lang="en-US" sz="1200" baseline="0" dirty="0" smtClean="0"/>
              <a:t> dialog box, in the left pane, click </a:t>
            </a:r>
            <a:r>
              <a:rPr lang="en-US" sz="1200" b="1" baseline="0" dirty="0" smtClean="0"/>
              <a:t>Shadow</a:t>
            </a:r>
            <a:r>
              <a:rPr lang="en-US" sz="1200" b="0" baseline="0" dirty="0" smtClean="0"/>
              <a:t>.</a:t>
            </a:r>
            <a:r>
              <a:rPr lang="en-US" sz="1200" baseline="0" dirty="0" smtClean="0"/>
              <a:t> In the </a:t>
            </a:r>
            <a:r>
              <a:rPr lang="en-US" sz="1200" b="1" baseline="0" dirty="0" smtClean="0"/>
              <a:t>Shadow</a:t>
            </a:r>
            <a:r>
              <a:rPr lang="en-US" sz="1200" baseline="0" dirty="0" smtClean="0"/>
              <a:t> pane, click the button next to </a:t>
            </a:r>
            <a:r>
              <a:rPr lang="en-US" sz="1200" b="1" baseline="0" dirty="0" smtClean="0"/>
              <a:t>Presets</a:t>
            </a:r>
            <a:r>
              <a:rPr lang="en-US" sz="1200" baseline="0" dirty="0" smtClean="0"/>
              <a:t>, under </a:t>
            </a:r>
            <a:r>
              <a:rPr lang="en-US" sz="1200" b="1" baseline="0" dirty="0" smtClean="0"/>
              <a:t>Outer</a:t>
            </a:r>
            <a:r>
              <a:rPr lang="en-US" sz="1200" baseline="0" dirty="0" smtClean="0"/>
              <a:t> click </a:t>
            </a:r>
            <a:r>
              <a:rPr lang="en-US" sz="1200" b="1" baseline="0" dirty="0" smtClean="0"/>
              <a:t>Offset</a:t>
            </a:r>
            <a:r>
              <a:rPr lang="en-US" sz="1200" baseline="0" dirty="0" smtClean="0"/>
              <a:t> </a:t>
            </a:r>
            <a:r>
              <a:rPr lang="en-US" sz="1200" b="1" baseline="0" dirty="0" smtClean="0"/>
              <a:t>Bottom</a:t>
            </a:r>
            <a:r>
              <a:rPr lang="en-US" sz="1200" baseline="0" dirty="0" smtClean="0"/>
              <a:t> (first row, second option from the left), and then do the following:</a:t>
            </a:r>
          </a:p>
          <a:p>
            <a:pPr marL="685800" lvl="1" indent="-228600">
              <a:buFont typeface="Arial" pitchFamily="34" charset="0"/>
              <a:buChar char="•"/>
            </a:pPr>
            <a:r>
              <a:rPr lang="en-US" sz="1200" baseline="0" dirty="0" smtClean="0"/>
              <a:t>In the </a:t>
            </a:r>
            <a:r>
              <a:rPr lang="en-US" sz="1200" b="1" baseline="0" dirty="0" smtClean="0"/>
              <a:t>Transparency</a:t>
            </a:r>
            <a:r>
              <a:rPr lang="en-US" sz="1200" baseline="0" dirty="0" smtClean="0"/>
              <a:t> box, enter </a:t>
            </a:r>
            <a:r>
              <a:rPr lang="en-US" sz="1200" b="1" baseline="0" dirty="0" smtClean="0"/>
              <a:t>68%</a:t>
            </a:r>
            <a:r>
              <a:rPr lang="en-US" sz="1200" b="0" baseline="0" dirty="0" smtClean="0"/>
              <a:t>.</a:t>
            </a:r>
          </a:p>
          <a:p>
            <a:pPr marL="685800" lvl="1" indent="-228600">
              <a:buFont typeface="Arial" pitchFamily="34" charset="0"/>
              <a:buChar char="•"/>
            </a:pPr>
            <a:r>
              <a:rPr lang="en-US" sz="1200" baseline="0" dirty="0" smtClean="0"/>
              <a:t>In the </a:t>
            </a:r>
            <a:r>
              <a:rPr lang="en-US" sz="1200" b="1" baseline="0" dirty="0" smtClean="0"/>
              <a:t>Blur</a:t>
            </a:r>
            <a:r>
              <a:rPr lang="en-US" sz="1200" baseline="0" dirty="0" smtClean="0"/>
              <a:t> box, enter </a:t>
            </a:r>
            <a:r>
              <a:rPr lang="en-US" sz="1200" b="1" baseline="0" dirty="0" smtClean="0"/>
              <a:t>3.5 pt</a:t>
            </a:r>
            <a:r>
              <a:rPr lang="en-US" sz="1200" baseline="0" dirty="0" smtClean="0"/>
              <a:t>.</a:t>
            </a:r>
          </a:p>
          <a:p>
            <a:pPr marL="685800" lvl="1" indent="-228600">
              <a:buFont typeface="Arial" pitchFamily="34" charset="0"/>
              <a:buChar char="•"/>
            </a:pPr>
            <a:r>
              <a:rPr lang="en-US" sz="1200" baseline="0" dirty="0" smtClean="0"/>
              <a:t>In the </a:t>
            </a:r>
            <a:r>
              <a:rPr lang="en-US" sz="1200" b="1" baseline="0" dirty="0" smtClean="0"/>
              <a:t>Distance</a:t>
            </a:r>
            <a:r>
              <a:rPr lang="en-US" sz="1200" baseline="0" dirty="0" smtClean="0"/>
              <a:t> box, enter </a:t>
            </a:r>
            <a:r>
              <a:rPr lang="en-US" sz="1200" b="1" baseline="0" dirty="0" smtClean="0"/>
              <a:t>2.2 pt</a:t>
            </a:r>
            <a:r>
              <a:rPr lang="en-US" sz="1200" baseline="0" dirty="0" smtClean="0"/>
              <a:t>.</a:t>
            </a:r>
          </a:p>
          <a:p>
            <a:pPr marL="228600" indent="-228600">
              <a:buFont typeface="+mj-lt"/>
              <a:buAutoNum type="arabicPeriod"/>
            </a:pPr>
            <a:r>
              <a:rPr lang="en-US" sz="1200" baseline="0" dirty="0" smtClean="0"/>
              <a:t>Also in the </a:t>
            </a:r>
            <a:r>
              <a:rPr lang="en-US" sz="1200" b="1" baseline="0" dirty="0" smtClean="0"/>
              <a:t>Format</a:t>
            </a:r>
            <a:r>
              <a:rPr lang="en-US" sz="1200" baseline="0" dirty="0" smtClean="0"/>
              <a:t> </a:t>
            </a:r>
            <a:r>
              <a:rPr lang="en-US" sz="1200" b="1" baseline="0" dirty="0" smtClean="0"/>
              <a:t>Shape</a:t>
            </a:r>
            <a:r>
              <a:rPr lang="en-US" sz="1200" baseline="0" dirty="0" smtClean="0"/>
              <a:t> dialog box, in the left pane, click </a:t>
            </a:r>
            <a:r>
              <a:rPr lang="en-US" sz="1200" b="1" baseline="0" dirty="0" smtClean="0"/>
              <a:t>3-D Format</a:t>
            </a:r>
            <a:r>
              <a:rPr lang="en-US" sz="1200" b="0" baseline="0" dirty="0" smtClean="0"/>
              <a:t>.</a:t>
            </a:r>
            <a:r>
              <a:rPr lang="en-US" sz="1200" baseline="0" dirty="0" smtClean="0"/>
              <a:t> In the </a:t>
            </a:r>
            <a:r>
              <a:rPr lang="en-US" sz="1200" b="1" baseline="0" dirty="0" smtClean="0"/>
              <a:t>3-D Format </a:t>
            </a:r>
            <a:r>
              <a:rPr lang="en-US" sz="1200" baseline="0" dirty="0" smtClean="0"/>
              <a:t>pane, do the following:</a:t>
            </a:r>
          </a:p>
          <a:p>
            <a:pPr marL="685800" lvl="1" indent="-228600">
              <a:buFont typeface="Arial" pitchFamily="34" charset="0"/>
              <a:buChar char="•"/>
            </a:pPr>
            <a:r>
              <a:rPr lang="en-US" sz="1200" baseline="0" dirty="0" smtClean="0"/>
              <a:t>Under </a:t>
            </a:r>
            <a:r>
              <a:rPr lang="en-US" sz="1200" b="1" baseline="0" dirty="0" smtClean="0"/>
              <a:t>Bevel</a:t>
            </a:r>
            <a:r>
              <a:rPr lang="en-US" sz="1200" baseline="0" dirty="0" smtClean="0"/>
              <a:t>, click the button next to </a:t>
            </a:r>
            <a:r>
              <a:rPr lang="en-US" sz="1200" b="1" baseline="0" dirty="0" smtClean="0"/>
              <a:t>Top</a:t>
            </a:r>
            <a:r>
              <a:rPr lang="en-US" sz="1200" b="0" baseline="0" dirty="0" smtClean="0"/>
              <a:t>, and then under </a:t>
            </a:r>
            <a:r>
              <a:rPr lang="en-US" sz="1200" b="1" baseline="0" dirty="0" smtClean="0"/>
              <a:t>Bevel</a:t>
            </a:r>
            <a:r>
              <a:rPr lang="en-US" sz="1200" b="0" baseline="0" dirty="0" smtClean="0"/>
              <a:t> click </a:t>
            </a:r>
            <a:r>
              <a:rPr lang="en-US" sz="1200" b="1" baseline="0" dirty="0" smtClean="0"/>
              <a:t>Circle</a:t>
            </a:r>
            <a:r>
              <a:rPr lang="en-US" sz="1200" baseline="0" dirty="0" smtClean="0"/>
              <a:t> (first row, first option from the left). Next to </a:t>
            </a:r>
            <a:r>
              <a:rPr lang="en-US" sz="1200" b="1" baseline="0" dirty="0" smtClean="0"/>
              <a:t>Top</a:t>
            </a:r>
            <a:r>
              <a:rPr lang="en-US" sz="1200" baseline="0" dirty="0" smtClean="0"/>
              <a:t>, in the </a:t>
            </a:r>
            <a:r>
              <a:rPr lang="en-US" sz="1200" b="1" baseline="0" dirty="0" smtClean="0"/>
              <a:t>Width</a:t>
            </a:r>
            <a:r>
              <a:rPr lang="en-US" sz="1200" baseline="0" dirty="0" smtClean="0"/>
              <a:t> box, enter </a:t>
            </a:r>
            <a:r>
              <a:rPr lang="en-US" sz="1200" b="1" baseline="0" dirty="0" smtClean="0"/>
              <a:t>15 pt</a:t>
            </a:r>
            <a:r>
              <a:rPr lang="en-US" sz="1200" b="0" baseline="0" dirty="0" smtClean="0"/>
              <a:t>,</a:t>
            </a:r>
            <a:r>
              <a:rPr lang="en-US" sz="1200" b="1" baseline="0" dirty="0" smtClean="0"/>
              <a:t> </a:t>
            </a:r>
            <a:r>
              <a:rPr lang="en-US" sz="1200" baseline="0" dirty="0" smtClean="0"/>
              <a:t>and in the </a:t>
            </a:r>
            <a:r>
              <a:rPr lang="en-US" sz="1200" b="1" baseline="0" dirty="0" smtClean="0"/>
              <a:t>Height</a:t>
            </a:r>
            <a:r>
              <a:rPr lang="en-US" sz="1200" baseline="0" dirty="0" smtClean="0"/>
              <a:t> box, enter </a:t>
            </a:r>
            <a:r>
              <a:rPr lang="en-US" sz="1200" b="1" baseline="0" dirty="0" smtClean="0"/>
              <a:t>3 pt</a:t>
            </a:r>
            <a:r>
              <a:rPr lang="en-US" sz="1200" baseline="0" dirty="0" smtClean="0"/>
              <a:t>.</a:t>
            </a:r>
          </a:p>
          <a:p>
            <a:pPr marL="685800" lvl="1" indent="-228600">
              <a:buFont typeface="Arial" pitchFamily="34" charset="0"/>
              <a:buChar char="•"/>
            </a:pPr>
            <a:r>
              <a:rPr lang="en-US" sz="1200" baseline="0" dirty="0" smtClean="0"/>
              <a:t>Under </a:t>
            </a:r>
            <a:r>
              <a:rPr lang="en-US" sz="1200" b="1" baseline="0" dirty="0" smtClean="0"/>
              <a:t>Surface</a:t>
            </a:r>
            <a:r>
              <a:rPr lang="en-US" sz="1200" baseline="0" dirty="0" smtClean="0"/>
              <a:t>, click the button next to </a:t>
            </a:r>
            <a:r>
              <a:rPr lang="en-US" sz="1200" b="1" baseline="0" dirty="0" smtClean="0"/>
              <a:t>Lighting</a:t>
            </a:r>
            <a:r>
              <a:rPr lang="en-US" sz="1200" baseline="0" dirty="0" smtClean="0"/>
              <a:t>, and then under </a:t>
            </a:r>
            <a:r>
              <a:rPr lang="en-US" sz="1200" b="1" baseline="0" dirty="0" smtClean="0"/>
              <a:t>Neutral</a:t>
            </a:r>
            <a:r>
              <a:rPr lang="en-US" sz="1200" baseline="0" dirty="0" smtClean="0"/>
              <a:t> click </a:t>
            </a:r>
            <a:r>
              <a:rPr lang="en-US" sz="1200" b="1" baseline="0" dirty="0" smtClean="0"/>
              <a:t>Balance</a:t>
            </a:r>
            <a:r>
              <a:rPr lang="en-US" sz="1200" baseline="0" dirty="0" smtClean="0"/>
              <a:t> (first row, second option from the left). </a:t>
            </a:r>
            <a:r>
              <a:rPr lang="en-US" sz="1200" i="0" baseline="0" dirty="0" smtClean="0"/>
              <a:t>In the </a:t>
            </a:r>
            <a:r>
              <a:rPr lang="en-US" sz="1200" b="1" i="0" baseline="0" dirty="0" smtClean="0"/>
              <a:t>Angle</a:t>
            </a:r>
            <a:r>
              <a:rPr lang="en-US" sz="1200" i="0" baseline="0" dirty="0" smtClean="0"/>
              <a:t> box, enter </a:t>
            </a:r>
            <a:r>
              <a:rPr lang="en-US" sz="1200" b="1" i="0" baseline="0" dirty="0" smtClean="0"/>
              <a:t>145</a:t>
            </a:r>
            <a:r>
              <a:rPr lang="en-US" sz="1200" b="1" kern="1200" dirty="0" smtClean="0">
                <a:solidFill>
                  <a:schemeClr val="tx1"/>
                </a:solidFill>
                <a:latin typeface="+mn-lt"/>
                <a:ea typeface="+mn-ea"/>
                <a:cs typeface="+mn-cs"/>
              </a:rPr>
              <a:t>°</a:t>
            </a:r>
            <a:r>
              <a:rPr lang="en-US" sz="1200" i="0" baseline="0" dirty="0" smtClean="0"/>
              <a:t>. </a:t>
            </a:r>
            <a:endParaRPr lang="en-US" sz="1200" b="0" i="1" baseline="0" dirty="0" smtClean="0"/>
          </a:p>
          <a:p>
            <a:pPr marL="228600" indent="-228600">
              <a:buFont typeface="+mj-lt"/>
              <a:buAutoNum type="arabicPeriod"/>
            </a:pPr>
            <a:r>
              <a:rPr lang="en-US" sz="1200" b="0" baseline="0" dirty="0" smtClean="0"/>
              <a:t>On the slide, drag the rectangle about 0.25” above the 0.00 horizontal drawing guide. (Note: To view the ruler, on the </a:t>
            </a:r>
            <a:r>
              <a:rPr lang="en-US" sz="1200" b="1" baseline="0" dirty="0" smtClean="0"/>
              <a:t>View</a:t>
            </a:r>
            <a:r>
              <a:rPr lang="en-US" sz="1200" b="0" baseline="0" dirty="0" smtClean="0"/>
              <a:t> tab, in the </a:t>
            </a:r>
            <a:r>
              <a:rPr lang="en-US" sz="1200" b="1" baseline="0" dirty="0" smtClean="0"/>
              <a:t>Show/Hide</a:t>
            </a:r>
            <a:r>
              <a:rPr lang="en-US" sz="1200" b="0" baseline="0" dirty="0" smtClean="0"/>
              <a:t> group, select </a:t>
            </a:r>
            <a:r>
              <a:rPr lang="en-US" sz="1200" b="1" baseline="0" dirty="0" smtClean="0"/>
              <a:t>Ruler</a:t>
            </a:r>
            <a:r>
              <a:rPr lang="en-US" sz="1200" b="0" baseline="0" dirty="0" smtClean="0"/>
              <a:t>.)</a:t>
            </a:r>
          </a:p>
          <a:p>
            <a:pPr marL="228600" indent="-228600">
              <a:buFont typeface="+mj-lt"/>
              <a:buAutoNum type="arabicPeriod"/>
            </a:pPr>
            <a:r>
              <a:rPr lang="en-US" sz="1200" b="0" baseline="0" dirty="0" smtClean="0"/>
              <a:t>On the </a:t>
            </a:r>
            <a:r>
              <a:rPr lang="en-US" sz="1200" b="1" baseline="0" dirty="0" smtClean="0"/>
              <a:t>Home</a:t>
            </a:r>
            <a:r>
              <a:rPr lang="en-US" sz="1200" b="0" baseline="0" dirty="0" smtClean="0"/>
              <a:t> tab, in the </a:t>
            </a:r>
            <a:r>
              <a:rPr lang="en-US" sz="1200" b="1" baseline="0" dirty="0" smtClean="0"/>
              <a:t>Drawing</a:t>
            </a:r>
            <a:r>
              <a:rPr lang="en-US" sz="1200" b="0" baseline="0" dirty="0" smtClean="0"/>
              <a:t> group, click </a:t>
            </a:r>
            <a:r>
              <a:rPr lang="en-US" sz="1200" b="1" baseline="0" dirty="0" smtClean="0"/>
              <a:t>Arrange</a:t>
            </a:r>
            <a:r>
              <a:rPr lang="en-US" sz="1200" b="0" baseline="0" dirty="0" smtClean="0"/>
              <a:t>, point to </a:t>
            </a:r>
            <a:r>
              <a:rPr lang="en-US" sz="1200" b="1" baseline="0" dirty="0" smtClean="0"/>
              <a:t>Align</a:t>
            </a:r>
            <a:r>
              <a:rPr lang="en-US" sz="1200" b="0" baseline="0" dirty="0" smtClean="0"/>
              <a:t>, and then do the following:</a:t>
            </a:r>
          </a:p>
          <a:p>
            <a:pPr marL="685800" lvl="1" indent="-228600">
              <a:buFont typeface="+mj-lt"/>
              <a:buAutoNum type="arabicPeriod"/>
            </a:pPr>
            <a:r>
              <a:rPr lang="en-US" sz="1200" b="0" baseline="0" dirty="0" smtClean="0"/>
              <a:t>Click </a:t>
            </a:r>
            <a:r>
              <a:rPr lang="en-US" sz="1200" b="1" i="0" baseline="0" dirty="0" smtClean="0"/>
              <a:t>Align to Slide</a:t>
            </a:r>
            <a:r>
              <a:rPr lang="en-US" sz="1200" b="0" i="0" baseline="0" dirty="0" smtClean="0"/>
              <a:t>. </a:t>
            </a:r>
          </a:p>
          <a:p>
            <a:pPr marL="685800" lvl="1" indent="-228600">
              <a:buFont typeface="+mj-lt"/>
              <a:buAutoNum type="arabicPeriod"/>
            </a:pPr>
            <a:r>
              <a:rPr lang="en-US" sz="1200" b="0" baseline="0" dirty="0" smtClean="0"/>
              <a:t>Click</a:t>
            </a:r>
            <a:r>
              <a:rPr lang="en-US" sz="1200" b="1" baseline="0" dirty="0" smtClean="0"/>
              <a:t> Align</a:t>
            </a:r>
            <a:r>
              <a:rPr lang="en-US" sz="1200" b="0" baseline="0" dirty="0" smtClean="0"/>
              <a:t> </a:t>
            </a:r>
            <a:r>
              <a:rPr lang="en-US" sz="1200" b="1" baseline="0" dirty="0" smtClean="0"/>
              <a:t>Center</a:t>
            </a:r>
            <a:r>
              <a:rPr lang="en-US" sz="1200" b="0" baseline="0" dirty="0" smtClean="0"/>
              <a:t>.</a:t>
            </a:r>
          </a:p>
          <a:p>
            <a:pPr marL="228600" indent="-228600">
              <a:buFont typeface="+mj-lt"/>
              <a:buAutoNum type="arabicPeriod"/>
            </a:pPr>
            <a:endParaRPr lang="en-US" sz="1200" dirty="0" smtClean="0"/>
          </a:p>
          <a:p>
            <a:pPr marL="228600" indent="-228600">
              <a:buFont typeface="+mj-lt"/>
              <a:buAutoNum type="arabicPeriod"/>
            </a:pPr>
            <a:endParaRPr lang="en-US" sz="1200" dirty="0" smtClean="0"/>
          </a:p>
          <a:p>
            <a:pPr marL="228600" indent="-228600">
              <a:buFont typeface="+mj-lt"/>
              <a:buNone/>
            </a:pPr>
            <a:r>
              <a:rPr lang="en-US" sz="1200" dirty="0" smtClean="0"/>
              <a:t>To reproduce the tab (rounded rectangle) on this slide, do the following:</a:t>
            </a:r>
          </a:p>
          <a:p>
            <a:pPr marL="228600" indent="-228600">
              <a:buFont typeface="+mj-lt"/>
              <a:buAutoNum type="arabicPeriod"/>
            </a:pPr>
            <a:r>
              <a:rPr lang="en-US" sz="1200" dirty="0" smtClean="0"/>
              <a:t>On the </a:t>
            </a:r>
            <a:r>
              <a:rPr lang="en-US" sz="1200" b="1" dirty="0" smtClean="0"/>
              <a:t>Home</a:t>
            </a:r>
            <a:r>
              <a:rPr lang="en-US" sz="1200" dirty="0" smtClean="0"/>
              <a:t> tab, in the </a:t>
            </a:r>
            <a:r>
              <a:rPr lang="en-US" sz="1200" b="1" dirty="0" smtClean="0"/>
              <a:t>Drawing</a:t>
            </a:r>
            <a:r>
              <a:rPr lang="en-US" sz="1200" dirty="0" smtClean="0"/>
              <a:t> group, click the </a:t>
            </a:r>
            <a:r>
              <a:rPr lang="en-US" sz="1200" b="1" dirty="0" smtClean="0"/>
              <a:t>More</a:t>
            </a:r>
            <a:r>
              <a:rPr lang="en-US" sz="1200" dirty="0" smtClean="0"/>
              <a:t> arrow to expand the</a:t>
            </a:r>
            <a:r>
              <a:rPr lang="en-US" sz="1200" b="0" dirty="0" smtClean="0"/>
              <a:t> shapes gallery</a:t>
            </a:r>
            <a:r>
              <a:rPr lang="en-US" sz="1200" dirty="0" smtClean="0"/>
              <a:t>, and then under </a:t>
            </a:r>
            <a:r>
              <a:rPr lang="en-US" sz="1200" b="1" dirty="0" smtClean="0"/>
              <a:t>Rectangles</a:t>
            </a:r>
            <a:r>
              <a:rPr lang="en-US" sz="1200" dirty="0" smtClean="0"/>
              <a:t> click </a:t>
            </a:r>
            <a:r>
              <a:rPr lang="en-US" sz="1200" b="1" dirty="0" smtClean="0"/>
              <a:t>Round Same Side Corner Rectangle </a:t>
            </a:r>
            <a:r>
              <a:rPr lang="en-US" sz="1200" dirty="0" smtClean="0"/>
              <a:t>(eighth option from the left). On the slide, drag to draw a</a:t>
            </a:r>
            <a:r>
              <a:rPr lang="en-US" sz="1200" baseline="0" dirty="0" smtClean="0"/>
              <a:t> rounded rectangle. </a:t>
            </a:r>
            <a:endParaRPr lang="en-US" sz="1200" dirty="0" smtClean="0"/>
          </a:p>
          <a:p>
            <a:pPr marL="228600" indent="-228600">
              <a:buFont typeface="+mj-lt"/>
              <a:buAutoNum type="arabicPeriod"/>
            </a:pPr>
            <a:r>
              <a:rPr lang="en-US" sz="1200" baseline="0" dirty="0" smtClean="0"/>
              <a:t>On the slide, select the rounded rectangle. Under </a:t>
            </a:r>
            <a:r>
              <a:rPr lang="en-US" sz="1200" b="1" baseline="0" dirty="0" smtClean="0"/>
              <a:t>Drawing</a:t>
            </a:r>
            <a:r>
              <a:rPr lang="en-US" sz="1200" baseline="0" dirty="0" smtClean="0"/>
              <a:t> </a:t>
            </a:r>
            <a:r>
              <a:rPr lang="en-US" sz="1200" b="1" baseline="0" dirty="0" smtClean="0"/>
              <a:t>Tools</a:t>
            </a:r>
            <a:r>
              <a:rPr lang="en-US" sz="1200" baseline="0" dirty="0" smtClean="0"/>
              <a:t>, on the </a:t>
            </a:r>
            <a:r>
              <a:rPr lang="en-US" sz="1200" b="1" baseline="0" dirty="0" smtClean="0"/>
              <a:t>Format</a:t>
            </a:r>
            <a:r>
              <a:rPr lang="en-US" sz="1200" baseline="0" dirty="0" smtClean="0"/>
              <a:t> tab, in the </a:t>
            </a:r>
            <a:r>
              <a:rPr lang="en-US" sz="1200" b="1" baseline="0" dirty="0" smtClean="0"/>
              <a:t>Size</a:t>
            </a:r>
            <a:r>
              <a:rPr lang="en-US" sz="1200" baseline="0" dirty="0" smtClean="0"/>
              <a:t> group, do the following: </a:t>
            </a:r>
          </a:p>
          <a:p>
            <a:pPr marL="685800" lvl="1" indent="-228600">
              <a:buFont typeface="Arial" pitchFamily="34" charset="0"/>
              <a:buChar char="•"/>
            </a:pPr>
            <a:r>
              <a:rPr lang="en-US" sz="1200" baseline="0" dirty="0" smtClean="0"/>
              <a:t>In the </a:t>
            </a:r>
            <a:r>
              <a:rPr lang="en-US" sz="1200" b="1" baseline="0" dirty="0" smtClean="0"/>
              <a:t>Shape</a:t>
            </a:r>
            <a:r>
              <a:rPr lang="en-US" sz="1200" baseline="0" dirty="0" smtClean="0"/>
              <a:t> </a:t>
            </a:r>
            <a:r>
              <a:rPr lang="en-US" sz="1200" b="1" baseline="0" dirty="0" smtClean="0"/>
              <a:t>Height</a:t>
            </a:r>
            <a:r>
              <a:rPr lang="en-US" sz="1200" baseline="0" dirty="0" smtClean="0"/>
              <a:t> box, enter </a:t>
            </a:r>
            <a:r>
              <a:rPr lang="en-US" sz="1200" b="1" baseline="0" dirty="0" smtClean="0"/>
              <a:t>0.58”</a:t>
            </a:r>
            <a:r>
              <a:rPr lang="en-US" sz="1200" b="0" baseline="0" dirty="0" smtClean="0"/>
              <a:t>.</a:t>
            </a:r>
            <a:r>
              <a:rPr lang="en-US" sz="1200" baseline="0" dirty="0" smtClean="0"/>
              <a:t> </a:t>
            </a:r>
          </a:p>
          <a:p>
            <a:pPr marL="685800" lvl="1" indent="-228600">
              <a:buFont typeface="Arial" pitchFamily="34" charset="0"/>
              <a:buChar char="•"/>
            </a:pPr>
            <a:r>
              <a:rPr lang="en-US" sz="1200" baseline="0" dirty="0" smtClean="0"/>
              <a:t>In the </a:t>
            </a:r>
            <a:r>
              <a:rPr lang="en-US" sz="1200" b="1" baseline="0" dirty="0" smtClean="0"/>
              <a:t>Shape</a:t>
            </a:r>
            <a:r>
              <a:rPr lang="en-US" sz="1200" baseline="0" dirty="0" smtClean="0"/>
              <a:t> </a:t>
            </a:r>
            <a:r>
              <a:rPr lang="en-US" sz="1200" b="1" baseline="0" dirty="0" smtClean="0"/>
              <a:t>Width</a:t>
            </a:r>
            <a:r>
              <a:rPr lang="en-US" sz="1200" baseline="0" dirty="0" smtClean="0"/>
              <a:t> box, enter </a:t>
            </a:r>
            <a:r>
              <a:rPr lang="en-US" sz="1200" b="1" baseline="0" dirty="0" smtClean="0"/>
              <a:t>1.33”</a:t>
            </a:r>
            <a:r>
              <a:rPr lang="en-US" sz="1200" baseline="0" dirty="0" smtClean="0"/>
              <a:t>.</a:t>
            </a:r>
          </a:p>
          <a:p>
            <a:pPr marL="228600" indent="-228600">
              <a:buFont typeface="+mj-lt"/>
              <a:buAutoNum type="arabicPeriod"/>
            </a:pPr>
            <a:r>
              <a:rPr lang="en-US" sz="1200" baseline="0" dirty="0" smtClean="0"/>
              <a:t>Under </a:t>
            </a:r>
            <a:r>
              <a:rPr lang="en-US" sz="1200" b="1" baseline="0" dirty="0" smtClean="0"/>
              <a:t>Drawing</a:t>
            </a:r>
            <a:r>
              <a:rPr lang="en-US" sz="1200" baseline="0" dirty="0" smtClean="0"/>
              <a:t> </a:t>
            </a:r>
            <a:r>
              <a:rPr lang="en-US" sz="1200" b="1" baseline="0" dirty="0" smtClean="0"/>
              <a:t>Tools</a:t>
            </a:r>
            <a:r>
              <a:rPr lang="en-US" sz="1200" baseline="0" dirty="0" smtClean="0"/>
              <a:t>, on the </a:t>
            </a:r>
            <a:r>
              <a:rPr lang="en-US" sz="1200" b="1" baseline="0" dirty="0" smtClean="0"/>
              <a:t>Format</a:t>
            </a:r>
            <a:r>
              <a:rPr lang="en-US" sz="1200" baseline="0" dirty="0" smtClean="0"/>
              <a:t> tab, in the bottom right corner of the </a:t>
            </a:r>
            <a:r>
              <a:rPr lang="en-US" sz="1200" b="1" baseline="0" dirty="0" smtClean="0"/>
              <a:t>Shape</a:t>
            </a:r>
            <a:r>
              <a:rPr lang="en-US" sz="1200" baseline="0" dirty="0" smtClean="0"/>
              <a:t> </a:t>
            </a:r>
            <a:r>
              <a:rPr lang="en-US" sz="1200" b="1" baseline="0" dirty="0" smtClean="0"/>
              <a:t>Styles</a:t>
            </a:r>
            <a:r>
              <a:rPr lang="en-US" sz="1200" baseline="0" dirty="0" smtClean="0"/>
              <a:t> group, click the </a:t>
            </a:r>
            <a:r>
              <a:rPr lang="en-US" sz="1200" b="1" baseline="0" dirty="0" smtClean="0"/>
              <a:t>Format</a:t>
            </a:r>
            <a:r>
              <a:rPr lang="en-US" sz="1200" baseline="0" dirty="0" smtClean="0"/>
              <a:t> </a:t>
            </a:r>
            <a:r>
              <a:rPr lang="en-US" sz="1200" b="1" baseline="0" dirty="0" smtClean="0"/>
              <a:t>Shape</a:t>
            </a:r>
            <a:r>
              <a:rPr lang="en-US" sz="1200" baseline="0" dirty="0" smtClean="0"/>
              <a:t> dialog box launcher. In the </a:t>
            </a:r>
            <a:r>
              <a:rPr lang="en-US" sz="1200" b="1" baseline="0" dirty="0" smtClean="0"/>
              <a:t>Format</a:t>
            </a:r>
            <a:r>
              <a:rPr lang="en-US" sz="1200" baseline="0" dirty="0" smtClean="0"/>
              <a:t> </a:t>
            </a:r>
            <a:r>
              <a:rPr lang="en-US" sz="1200" b="1" baseline="0" dirty="0" smtClean="0"/>
              <a:t>Shape</a:t>
            </a:r>
            <a:r>
              <a:rPr lang="en-US" sz="1200" baseline="0" dirty="0" smtClean="0"/>
              <a:t> dialog box, in the left pane, click </a:t>
            </a:r>
            <a:r>
              <a:rPr lang="en-US" sz="1200" b="1" baseline="0" dirty="0" smtClean="0"/>
              <a:t>Line</a:t>
            </a:r>
            <a:r>
              <a:rPr lang="en-US" sz="1200" baseline="0" dirty="0" smtClean="0"/>
              <a:t> </a:t>
            </a:r>
            <a:r>
              <a:rPr lang="en-US" sz="1200" b="1" baseline="0" dirty="0" smtClean="0"/>
              <a:t>Color</a:t>
            </a:r>
            <a:r>
              <a:rPr lang="en-US" sz="1200" b="0" baseline="0" dirty="0" smtClean="0"/>
              <a:t>.</a:t>
            </a:r>
            <a:r>
              <a:rPr lang="en-US" sz="1200" baseline="0" dirty="0" smtClean="0"/>
              <a:t> In the </a:t>
            </a:r>
            <a:r>
              <a:rPr lang="en-US" sz="1200" b="1" baseline="0" dirty="0" smtClean="0"/>
              <a:t>Line</a:t>
            </a:r>
            <a:r>
              <a:rPr lang="en-US" sz="1200" baseline="0" dirty="0" smtClean="0"/>
              <a:t> </a:t>
            </a:r>
            <a:r>
              <a:rPr lang="en-US" sz="1200" b="1" baseline="0" dirty="0" smtClean="0"/>
              <a:t>Color</a:t>
            </a:r>
            <a:r>
              <a:rPr lang="en-US" sz="1200" baseline="0" dirty="0" smtClean="0"/>
              <a:t> pane, select </a:t>
            </a:r>
            <a:r>
              <a:rPr lang="en-US" sz="1200" b="1" baseline="0" dirty="0" smtClean="0"/>
              <a:t>No</a:t>
            </a:r>
            <a:r>
              <a:rPr lang="en-US" sz="1200" baseline="0" dirty="0" smtClean="0"/>
              <a:t> </a:t>
            </a:r>
            <a:r>
              <a:rPr lang="en-US" sz="1200" b="1" baseline="0" dirty="0" smtClean="0"/>
              <a:t>line</a:t>
            </a:r>
            <a:r>
              <a:rPr lang="en-US" sz="1200" baseline="0" dirty="0" smtClean="0"/>
              <a:t>.</a:t>
            </a:r>
          </a:p>
          <a:p>
            <a:pPr marL="228600" indent="-228600">
              <a:buFont typeface="+mj-lt"/>
              <a:buAutoNum type="arabicPeriod"/>
            </a:pPr>
            <a:r>
              <a:rPr lang="en-US" sz="1200" baseline="0" dirty="0" smtClean="0"/>
              <a:t>Also in the </a:t>
            </a:r>
            <a:r>
              <a:rPr lang="en-US" sz="1200" b="1" baseline="0" dirty="0" smtClean="0"/>
              <a:t>Format</a:t>
            </a:r>
            <a:r>
              <a:rPr lang="en-US" sz="1200" baseline="0" dirty="0" smtClean="0"/>
              <a:t> </a:t>
            </a:r>
            <a:r>
              <a:rPr lang="en-US" sz="1200" b="1" baseline="0" dirty="0" smtClean="0"/>
              <a:t>Shape</a:t>
            </a:r>
            <a:r>
              <a:rPr lang="en-US" sz="1200" baseline="0" dirty="0" smtClean="0"/>
              <a:t> dialog box, in the left pane, click </a:t>
            </a:r>
            <a:r>
              <a:rPr lang="en-US" sz="1200" b="1" baseline="0" dirty="0" smtClean="0"/>
              <a:t>Shadow</a:t>
            </a:r>
            <a:r>
              <a:rPr lang="en-US" sz="1200" b="0" baseline="0" dirty="0" smtClean="0"/>
              <a:t>.</a:t>
            </a:r>
            <a:r>
              <a:rPr lang="en-US" sz="1200" baseline="0" dirty="0" smtClean="0"/>
              <a:t> In the </a:t>
            </a:r>
            <a:r>
              <a:rPr lang="en-US" sz="1200" b="1" baseline="0" dirty="0" smtClean="0"/>
              <a:t>Shadow</a:t>
            </a:r>
            <a:r>
              <a:rPr lang="en-US" sz="1200" baseline="0" dirty="0" smtClean="0"/>
              <a:t> pane, click the button next to </a:t>
            </a:r>
            <a:r>
              <a:rPr lang="en-US" sz="1200" b="1" baseline="0" dirty="0" smtClean="0"/>
              <a:t>Presets</a:t>
            </a:r>
            <a:r>
              <a:rPr lang="en-US" sz="1200" baseline="0" dirty="0" smtClean="0"/>
              <a:t>, under </a:t>
            </a:r>
            <a:r>
              <a:rPr lang="en-US" sz="1200" b="1" baseline="0" dirty="0" smtClean="0"/>
              <a:t>Outer</a:t>
            </a:r>
            <a:r>
              <a:rPr lang="en-US" sz="1200" baseline="0" dirty="0" smtClean="0"/>
              <a:t> click </a:t>
            </a:r>
            <a:r>
              <a:rPr lang="en-US" sz="1200" b="1" baseline="0" dirty="0" smtClean="0"/>
              <a:t>Offset</a:t>
            </a:r>
            <a:r>
              <a:rPr lang="en-US" sz="1200" baseline="0" dirty="0" smtClean="0"/>
              <a:t> </a:t>
            </a:r>
            <a:r>
              <a:rPr lang="en-US" sz="1200" b="1" baseline="0" dirty="0" smtClean="0"/>
              <a:t>Bottom</a:t>
            </a:r>
            <a:r>
              <a:rPr lang="en-US" sz="1200" baseline="0" dirty="0" smtClean="0"/>
              <a:t> (first row, second option from the left), and then do the following:</a:t>
            </a:r>
          </a:p>
          <a:p>
            <a:pPr marL="685800" lvl="1" indent="-228600">
              <a:buFont typeface="Arial" pitchFamily="34" charset="0"/>
              <a:buChar char="•"/>
            </a:pPr>
            <a:r>
              <a:rPr lang="en-US" sz="1200" baseline="0" dirty="0" smtClean="0"/>
              <a:t>In the </a:t>
            </a:r>
            <a:r>
              <a:rPr lang="en-US" sz="1200" b="1" baseline="0" dirty="0" smtClean="0"/>
              <a:t>Transparency</a:t>
            </a:r>
            <a:r>
              <a:rPr lang="en-US" sz="1200" baseline="0" dirty="0" smtClean="0"/>
              <a:t> box, enter </a:t>
            </a:r>
            <a:r>
              <a:rPr lang="en-US" sz="1200" b="1" baseline="0" dirty="0" smtClean="0"/>
              <a:t>68%</a:t>
            </a:r>
            <a:r>
              <a:rPr lang="en-US" sz="1200" b="0" baseline="0" dirty="0" smtClean="0"/>
              <a:t>.</a:t>
            </a:r>
          </a:p>
          <a:p>
            <a:pPr marL="685800" lvl="1" indent="-228600">
              <a:buFont typeface="Arial" pitchFamily="34" charset="0"/>
              <a:buChar char="•"/>
            </a:pPr>
            <a:r>
              <a:rPr lang="en-US" sz="1200" baseline="0" dirty="0" smtClean="0"/>
              <a:t>In the </a:t>
            </a:r>
            <a:r>
              <a:rPr lang="en-US" sz="1200" b="1" baseline="0" dirty="0" smtClean="0"/>
              <a:t>Blur</a:t>
            </a:r>
            <a:r>
              <a:rPr lang="en-US" sz="1200" baseline="0" dirty="0" smtClean="0"/>
              <a:t> box, enter </a:t>
            </a:r>
            <a:r>
              <a:rPr lang="en-US" sz="1200" b="1" baseline="0" dirty="0" smtClean="0"/>
              <a:t>3.5 pt</a:t>
            </a:r>
            <a:r>
              <a:rPr lang="en-US" sz="1200" baseline="0" dirty="0" smtClean="0"/>
              <a:t>.</a:t>
            </a:r>
          </a:p>
          <a:p>
            <a:pPr marL="685800" lvl="1" indent="-228600">
              <a:buFont typeface="Arial" pitchFamily="34" charset="0"/>
              <a:buChar char="•"/>
            </a:pPr>
            <a:r>
              <a:rPr lang="en-US" sz="1200" baseline="0" dirty="0" smtClean="0"/>
              <a:t>In the </a:t>
            </a:r>
            <a:r>
              <a:rPr lang="en-US" sz="1200" b="1" baseline="0" dirty="0" smtClean="0"/>
              <a:t>Distance</a:t>
            </a:r>
            <a:r>
              <a:rPr lang="en-US" sz="1200" baseline="0" dirty="0" smtClean="0"/>
              <a:t> box, enter </a:t>
            </a:r>
            <a:r>
              <a:rPr lang="en-US" sz="1200" b="1" baseline="0" dirty="0" smtClean="0"/>
              <a:t>2.2 pt</a:t>
            </a:r>
            <a:r>
              <a:rPr lang="en-US" sz="1200" baseline="0" dirty="0" smtClean="0"/>
              <a:t>.</a:t>
            </a:r>
          </a:p>
          <a:p>
            <a:pPr marL="228600" indent="-228600">
              <a:buFont typeface="+mj-lt"/>
              <a:buAutoNum type="arabicPeriod"/>
            </a:pPr>
            <a:r>
              <a:rPr lang="en-US" sz="1200" baseline="0" dirty="0" smtClean="0"/>
              <a:t>Also in the </a:t>
            </a:r>
            <a:r>
              <a:rPr lang="en-US" sz="1200" b="1" baseline="0" dirty="0" smtClean="0"/>
              <a:t>Format</a:t>
            </a:r>
            <a:r>
              <a:rPr lang="en-US" sz="1200" baseline="0" dirty="0" smtClean="0"/>
              <a:t> </a:t>
            </a:r>
            <a:r>
              <a:rPr lang="en-US" sz="1200" b="1" baseline="0" dirty="0" smtClean="0"/>
              <a:t>Shape</a:t>
            </a:r>
            <a:r>
              <a:rPr lang="en-US" sz="1200" baseline="0" dirty="0" smtClean="0"/>
              <a:t> dialog box, in the left pane, click </a:t>
            </a:r>
            <a:r>
              <a:rPr lang="en-US" sz="1200" b="1" baseline="0" dirty="0" smtClean="0"/>
              <a:t>3-D Format</a:t>
            </a:r>
            <a:r>
              <a:rPr lang="en-US" sz="1200" b="0" baseline="0" dirty="0" smtClean="0"/>
              <a:t>.</a:t>
            </a:r>
            <a:r>
              <a:rPr lang="en-US" sz="1200" baseline="0" dirty="0" smtClean="0"/>
              <a:t> In the </a:t>
            </a:r>
            <a:r>
              <a:rPr lang="en-US" sz="1200" b="1" baseline="0" dirty="0" smtClean="0"/>
              <a:t>3-D Format </a:t>
            </a:r>
            <a:r>
              <a:rPr lang="en-US" sz="1200" baseline="0" dirty="0" smtClean="0"/>
              <a:t>pane, do the following:</a:t>
            </a:r>
          </a:p>
          <a:p>
            <a:pPr marL="685800" lvl="1" indent="-228600">
              <a:buFont typeface="Arial" pitchFamily="34" charset="0"/>
              <a:buChar char="•"/>
            </a:pPr>
            <a:r>
              <a:rPr lang="en-US" sz="1200" baseline="0" dirty="0" smtClean="0"/>
              <a:t>Under </a:t>
            </a:r>
            <a:r>
              <a:rPr lang="en-US" sz="1200" b="1" baseline="0" dirty="0" smtClean="0"/>
              <a:t>Bevel</a:t>
            </a:r>
            <a:r>
              <a:rPr lang="en-US" sz="1200" baseline="0" dirty="0" smtClean="0"/>
              <a:t>, click the button next to </a:t>
            </a:r>
            <a:r>
              <a:rPr lang="en-US" sz="1200" b="1" baseline="0" dirty="0" smtClean="0"/>
              <a:t>Top</a:t>
            </a:r>
            <a:r>
              <a:rPr lang="en-US" sz="1200" b="0" baseline="0" dirty="0" smtClean="0"/>
              <a:t>, and then under </a:t>
            </a:r>
            <a:r>
              <a:rPr lang="en-US" sz="1200" b="1" baseline="0" dirty="0" smtClean="0"/>
              <a:t>Bevel</a:t>
            </a:r>
            <a:r>
              <a:rPr lang="en-US" sz="1200" b="0" baseline="0" dirty="0" smtClean="0"/>
              <a:t> click </a:t>
            </a:r>
            <a:r>
              <a:rPr lang="en-US" sz="1200" b="1" baseline="0" dirty="0" smtClean="0"/>
              <a:t>Circle</a:t>
            </a:r>
            <a:r>
              <a:rPr lang="en-US" sz="1200" baseline="0" dirty="0" smtClean="0"/>
              <a:t> (first row, first option from the left). Next to </a:t>
            </a:r>
            <a:r>
              <a:rPr lang="en-US" sz="1200" b="1" baseline="0" dirty="0" smtClean="0"/>
              <a:t>Top</a:t>
            </a:r>
            <a:r>
              <a:rPr lang="en-US" sz="1200" baseline="0" dirty="0" smtClean="0"/>
              <a:t>, in the </a:t>
            </a:r>
            <a:r>
              <a:rPr lang="en-US" sz="1200" b="1" baseline="0" dirty="0" smtClean="0"/>
              <a:t>Width</a:t>
            </a:r>
            <a:r>
              <a:rPr lang="en-US" sz="1200" baseline="0" dirty="0" smtClean="0"/>
              <a:t> box, enter </a:t>
            </a:r>
            <a:r>
              <a:rPr lang="en-US" sz="1200" b="1" baseline="0" dirty="0" smtClean="0"/>
              <a:t>4 pt</a:t>
            </a:r>
            <a:r>
              <a:rPr lang="en-US" sz="1200" b="0" baseline="0" dirty="0" smtClean="0"/>
              <a:t>,</a:t>
            </a:r>
            <a:r>
              <a:rPr lang="en-US" sz="1200" b="1" baseline="0" dirty="0" smtClean="0"/>
              <a:t> </a:t>
            </a:r>
            <a:r>
              <a:rPr lang="en-US" sz="1200" baseline="0" dirty="0" smtClean="0"/>
              <a:t>and in the </a:t>
            </a:r>
            <a:r>
              <a:rPr lang="en-US" sz="1200" b="1" baseline="0" dirty="0" smtClean="0"/>
              <a:t>Height</a:t>
            </a:r>
            <a:r>
              <a:rPr lang="en-US" sz="1200" baseline="0" dirty="0" smtClean="0"/>
              <a:t> box, enter </a:t>
            </a:r>
            <a:r>
              <a:rPr lang="en-US" sz="1200" b="1" baseline="0" dirty="0" smtClean="0"/>
              <a:t>4 pt</a:t>
            </a:r>
            <a:r>
              <a:rPr lang="en-US" sz="1200" baseline="0" dirty="0" smtClean="0"/>
              <a:t>.</a:t>
            </a:r>
          </a:p>
          <a:p>
            <a:pPr marL="685800" lvl="1" indent="-228600">
              <a:buFont typeface="Arial" pitchFamily="34" charset="0"/>
              <a:buChar char="•"/>
            </a:pPr>
            <a:r>
              <a:rPr lang="en-US" sz="1200" baseline="0" dirty="0" smtClean="0"/>
              <a:t>Under </a:t>
            </a:r>
            <a:r>
              <a:rPr lang="en-US" sz="1200" b="1" baseline="0" dirty="0" smtClean="0"/>
              <a:t>Surface</a:t>
            </a:r>
            <a:r>
              <a:rPr lang="en-US" sz="1200" baseline="0" dirty="0" smtClean="0"/>
              <a:t>, click the button next to </a:t>
            </a:r>
            <a:r>
              <a:rPr lang="en-US" sz="1200" b="1" baseline="0" dirty="0" smtClean="0"/>
              <a:t>Lighting</a:t>
            </a:r>
            <a:r>
              <a:rPr lang="en-US" sz="1200" baseline="0" dirty="0" smtClean="0"/>
              <a:t>, and then under </a:t>
            </a:r>
            <a:r>
              <a:rPr lang="en-US" sz="1200" b="1" baseline="0" dirty="0" smtClean="0"/>
              <a:t>Neutral</a:t>
            </a:r>
            <a:r>
              <a:rPr lang="en-US" sz="1200" baseline="0" dirty="0" smtClean="0"/>
              <a:t> click </a:t>
            </a:r>
            <a:r>
              <a:rPr lang="en-US" sz="1200" b="1" baseline="0" dirty="0" smtClean="0"/>
              <a:t>Balance</a:t>
            </a:r>
            <a:r>
              <a:rPr lang="en-US" sz="1200" baseline="0" dirty="0" smtClean="0"/>
              <a:t> (first row, second option from the left). </a:t>
            </a:r>
            <a:r>
              <a:rPr lang="en-US" sz="1200" i="0" baseline="0" dirty="0" smtClean="0"/>
              <a:t>In the </a:t>
            </a:r>
            <a:r>
              <a:rPr lang="en-US" sz="1200" b="1" i="0" baseline="0" dirty="0" smtClean="0"/>
              <a:t>Angle</a:t>
            </a:r>
            <a:r>
              <a:rPr lang="en-US" sz="1200" i="0" baseline="0" dirty="0" smtClean="0"/>
              <a:t> box, enter </a:t>
            </a:r>
            <a:r>
              <a:rPr lang="en-US" sz="1200" b="1" i="0" baseline="0" dirty="0" smtClean="0"/>
              <a:t>145</a:t>
            </a:r>
            <a:r>
              <a:rPr lang="en-US" sz="1200" b="1" kern="1200" dirty="0" smtClean="0">
                <a:solidFill>
                  <a:schemeClr val="tx1"/>
                </a:solidFill>
                <a:latin typeface="+mn-lt"/>
                <a:ea typeface="+mn-ea"/>
                <a:cs typeface="+mn-cs"/>
              </a:rPr>
              <a:t>°</a:t>
            </a:r>
            <a:r>
              <a:rPr lang="en-US" sz="1200" i="0" baseline="0" dirty="0" smtClean="0"/>
              <a:t>. </a:t>
            </a:r>
            <a:endParaRPr lang="en-US" sz="1200" b="0" i="1" baseline="0" dirty="0" smtClean="0"/>
          </a:p>
          <a:p>
            <a:pPr marL="228600" indent="-228600">
              <a:buFont typeface="+mj-lt"/>
              <a:buAutoNum type="arabicPeriod"/>
            </a:pPr>
            <a:r>
              <a:rPr lang="en-US" sz="1200" b="0" baseline="0" dirty="0" smtClean="0"/>
              <a:t>On the slide, drag the rounded rectangle until the bottom edge touches the top edge of the long, thin rectangle and it is centered on the 3.50 left vertical drawing guide.</a:t>
            </a:r>
          </a:p>
          <a:p>
            <a:pPr marL="228600" indent="-228600">
              <a:buFont typeface="+mj-lt"/>
              <a:buAutoNum type="arabicPeriod"/>
            </a:pPr>
            <a:endParaRPr lang="en-US" sz="1200" b="1" baseline="0" dirty="0" smtClean="0"/>
          </a:p>
          <a:p>
            <a:pPr marL="228600" indent="-228600">
              <a:buFont typeface="+mj-lt"/>
              <a:buAutoNum type="arabicPeriod"/>
            </a:pPr>
            <a:endParaRPr lang="en-US" sz="1200" dirty="0" smtClean="0"/>
          </a:p>
          <a:p>
            <a:pPr marL="228600" indent="-228600">
              <a:buFont typeface="+mj-lt"/>
              <a:buNone/>
            </a:pPr>
            <a:r>
              <a:rPr lang="en-US" sz="1200" dirty="0" smtClean="0"/>
              <a:t>To reproduce the first text box on this slide, do the following:</a:t>
            </a:r>
          </a:p>
          <a:p>
            <a:pPr marL="228600" indent="-228600">
              <a:buFont typeface="+mj-lt"/>
              <a:buAutoNum type="arabicPeriod"/>
            </a:pPr>
            <a:r>
              <a:rPr lang="en-US" sz="1200" dirty="0" smtClean="0"/>
              <a:t>On</a:t>
            </a:r>
            <a:r>
              <a:rPr lang="en-US" sz="1200" baseline="0" dirty="0" smtClean="0"/>
              <a:t> the </a:t>
            </a:r>
            <a:r>
              <a:rPr lang="en-US" sz="1200" b="1" baseline="0" dirty="0" smtClean="0"/>
              <a:t>Insert</a:t>
            </a:r>
            <a:r>
              <a:rPr lang="en-US" sz="1200" baseline="0" dirty="0" smtClean="0"/>
              <a:t> tab, in the </a:t>
            </a:r>
            <a:r>
              <a:rPr lang="en-US" sz="1200" b="1" baseline="0" dirty="0" smtClean="0"/>
              <a:t>Text</a:t>
            </a:r>
            <a:r>
              <a:rPr lang="en-US" sz="1200" baseline="0" dirty="0" smtClean="0"/>
              <a:t> group, click </a:t>
            </a:r>
            <a:r>
              <a:rPr lang="en-US" sz="1200" b="1" baseline="0" dirty="0" smtClean="0"/>
              <a:t>Text</a:t>
            </a:r>
            <a:r>
              <a:rPr lang="en-US" sz="1200" baseline="0" dirty="0" smtClean="0"/>
              <a:t> </a:t>
            </a:r>
            <a:r>
              <a:rPr lang="en-US" sz="1200" b="1" baseline="0" dirty="0" smtClean="0"/>
              <a:t>Box</a:t>
            </a:r>
            <a:r>
              <a:rPr lang="en-US" sz="1200" baseline="0" dirty="0" smtClean="0"/>
              <a:t>. On the slide, drag to draw a text box. </a:t>
            </a:r>
          </a:p>
          <a:p>
            <a:pPr marL="228600" indent="-228600">
              <a:buFont typeface="+mj-lt"/>
              <a:buAutoNum type="arabicPeriod"/>
            </a:pPr>
            <a:r>
              <a:rPr lang="en-US" sz="1200" baseline="0" dirty="0" smtClean="0"/>
              <a:t>Enter </a:t>
            </a:r>
            <a:r>
              <a:rPr lang="en-US" sz="1200" b="1" baseline="0" dirty="0" smtClean="0"/>
              <a:t>TAB ONE</a:t>
            </a:r>
            <a:r>
              <a:rPr lang="en-US" sz="1200" b="0" baseline="0" dirty="0" smtClean="0"/>
              <a:t>,</a:t>
            </a:r>
            <a:r>
              <a:rPr lang="en-US" sz="1200" b="1" baseline="0" dirty="0" smtClean="0"/>
              <a:t> </a:t>
            </a:r>
            <a:r>
              <a:rPr lang="en-US" sz="1200" baseline="0" dirty="0" smtClean="0"/>
              <a:t>and then select the text. On the </a:t>
            </a:r>
            <a:r>
              <a:rPr lang="en-US" sz="1200" b="1" baseline="0" dirty="0" smtClean="0"/>
              <a:t>Home</a:t>
            </a:r>
            <a:r>
              <a:rPr lang="en-US" sz="1200" baseline="0" dirty="0" smtClean="0"/>
              <a:t> tab, in the </a:t>
            </a:r>
            <a:r>
              <a:rPr lang="en-US" sz="1200" b="1" baseline="0" dirty="0" smtClean="0"/>
              <a:t>Font</a:t>
            </a:r>
            <a:r>
              <a:rPr lang="en-US" sz="1200" baseline="0" dirty="0" smtClean="0"/>
              <a:t> group, do the following:</a:t>
            </a:r>
          </a:p>
          <a:p>
            <a:pPr marL="685800" lvl="1" indent="-228600">
              <a:buFont typeface="Arial" pitchFamily="34" charset="0"/>
              <a:buChar char="•"/>
            </a:pPr>
            <a:r>
              <a:rPr lang="en-US" sz="1200" baseline="0" dirty="0" smtClean="0"/>
              <a:t>In the </a:t>
            </a:r>
            <a:r>
              <a:rPr lang="en-US" sz="1200" b="1" baseline="0" dirty="0" smtClean="0"/>
              <a:t>Font</a:t>
            </a:r>
            <a:r>
              <a:rPr lang="en-US" sz="1200" baseline="0" dirty="0" smtClean="0"/>
              <a:t> list, select </a:t>
            </a:r>
            <a:r>
              <a:rPr lang="en-US" sz="1200" b="1" baseline="0" dirty="0" smtClean="0"/>
              <a:t>TW Cen MT Condensed</a:t>
            </a:r>
            <a:r>
              <a:rPr lang="en-US" sz="1200" b="0" baseline="0" dirty="0" smtClean="0"/>
              <a:t>.</a:t>
            </a:r>
            <a:r>
              <a:rPr lang="en-US" sz="1200" baseline="0" dirty="0" smtClean="0"/>
              <a:t> </a:t>
            </a:r>
          </a:p>
          <a:p>
            <a:pPr marL="685800" lvl="1" indent="-228600">
              <a:buFont typeface="Arial" pitchFamily="34" charset="0"/>
              <a:buChar char="•"/>
            </a:pPr>
            <a:r>
              <a:rPr lang="en-US" sz="1200" baseline="0" dirty="0" smtClean="0"/>
              <a:t>In the </a:t>
            </a:r>
            <a:r>
              <a:rPr lang="en-US" sz="1200" b="1" baseline="0" dirty="0" smtClean="0"/>
              <a:t>Font</a:t>
            </a:r>
            <a:r>
              <a:rPr lang="en-US" sz="1200" baseline="0" dirty="0" smtClean="0"/>
              <a:t> </a:t>
            </a:r>
            <a:r>
              <a:rPr lang="en-US" sz="1200" b="1" baseline="0" dirty="0" smtClean="0"/>
              <a:t>Size</a:t>
            </a:r>
            <a:r>
              <a:rPr lang="en-US" sz="1200" baseline="0" dirty="0" smtClean="0"/>
              <a:t> box, enter </a:t>
            </a:r>
            <a:r>
              <a:rPr lang="en-US" sz="1200" b="1" baseline="0" dirty="0" smtClean="0"/>
              <a:t>22 pt</a:t>
            </a:r>
            <a:r>
              <a:rPr lang="en-US" sz="1200" baseline="0" dirty="0" smtClean="0"/>
              <a:t>. </a:t>
            </a:r>
          </a:p>
          <a:p>
            <a:pPr marL="228600" indent="-228600">
              <a:buFont typeface="+mj-lt"/>
              <a:buAutoNum type="arabicPeriod"/>
            </a:pPr>
            <a:r>
              <a:rPr lang="en-US" sz="1200" baseline="0" dirty="0" smtClean="0"/>
              <a:t>On the </a:t>
            </a:r>
            <a:r>
              <a:rPr lang="en-US" sz="1200" b="1" baseline="0" dirty="0" smtClean="0"/>
              <a:t>Home</a:t>
            </a:r>
            <a:r>
              <a:rPr lang="en-US" sz="1200" baseline="0" dirty="0" smtClean="0"/>
              <a:t> tab, in the </a:t>
            </a:r>
            <a:r>
              <a:rPr lang="en-US" sz="1200" b="1" baseline="0" dirty="0" smtClean="0"/>
              <a:t>Paragraph</a:t>
            </a:r>
            <a:r>
              <a:rPr lang="en-US" sz="1200" baseline="0" dirty="0" smtClean="0"/>
              <a:t> group, click </a:t>
            </a:r>
            <a:r>
              <a:rPr lang="en-US" sz="1200" b="1" baseline="0" dirty="0" smtClean="0"/>
              <a:t>Center</a:t>
            </a:r>
            <a:r>
              <a:rPr lang="en-US" sz="1200" baseline="0" dirty="0" smtClean="0"/>
              <a:t> to center the text in the text box.</a:t>
            </a:r>
          </a:p>
          <a:p>
            <a:pPr marL="228600" indent="-228600">
              <a:buFont typeface="+mj-lt"/>
              <a:buAutoNum type="arabicPeriod"/>
            </a:pPr>
            <a:r>
              <a:rPr lang="en-US" sz="1200" baseline="0" dirty="0" smtClean="0"/>
              <a:t>On the slide, drag the text box onto the rounded rectangle until the bottom edge of the text is 0.5” above the 0.00 horizontal drawing guide and it is centered on the </a:t>
            </a:r>
            <a:r>
              <a:rPr lang="en-US" sz="1200" b="0" baseline="0" dirty="0" smtClean="0"/>
              <a:t>3.50 left vertical drawing guide.</a:t>
            </a:r>
            <a:endParaRPr lang="en-US" sz="1200" baseline="0" dirty="0" smtClean="0"/>
          </a:p>
          <a:p>
            <a:pPr marL="228600" indent="-228600">
              <a:buFont typeface="+mj-lt"/>
              <a:buAutoNum type="arabicPeriod"/>
            </a:pPr>
            <a:endParaRPr lang="en-US" sz="1200" baseline="0" dirty="0" smtClean="0"/>
          </a:p>
          <a:p>
            <a:pPr marL="228600" indent="-228600">
              <a:buFont typeface="+mj-lt"/>
              <a:buAutoNum type="arabicPeriod"/>
            </a:pPr>
            <a:endParaRPr lang="en-US" sz="1200" baseline="0" dirty="0" smtClean="0"/>
          </a:p>
          <a:p>
            <a:pPr marL="228600" indent="-228600">
              <a:buFont typeface="+mj-lt"/>
              <a:buNone/>
            </a:pPr>
            <a:r>
              <a:rPr lang="en-US" sz="1200" baseline="0" dirty="0" smtClean="0"/>
              <a:t>To reproduce the other text boxes on this slide, do the following:</a:t>
            </a:r>
          </a:p>
          <a:p>
            <a:pPr marL="228600" indent="-228600">
              <a:buFont typeface="+mj-lt"/>
              <a:buAutoNum type="arabicPeriod"/>
            </a:pPr>
            <a:r>
              <a:rPr lang="en-US" sz="1200" baseline="0" dirty="0" smtClean="0"/>
              <a:t>On the slide, select the first text box. On the </a:t>
            </a:r>
            <a:r>
              <a:rPr lang="en-US" sz="1200" b="1" baseline="0" dirty="0" smtClean="0"/>
              <a:t>Home</a:t>
            </a:r>
            <a:r>
              <a:rPr lang="en-US" sz="1200" baseline="0" dirty="0" smtClean="0"/>
              <a:t> tab, in the </a:t>
            </a:r>
            <a:r>
              <a:rPr lang="en-US" sz="1200" b="1" baseline="0" dirty="0" smtClean="0"/>
              <a:t>Clipboard</a:t>
            </a:r>
            <a:r>
              <a:rPr lang="en-US" sz="1200" baseline="0" dirty="0" smtClean="0"/>
              <a:t> group, click the arrow under </a:t>
            </a:r>
            <a:r>
              <a:rPr lang="en-US" sz="1200" b="1" baseline="0" dirty="0" smtClean="0"/>
              <a:t>Copy</a:t>
            </a:r>
            <a:r>
              <a:rPr lang="en-US" sz="1200" b="0" baseline="0" dirty="0" smtClean="0"/>
              <a:t>,</a:t>
            </a:r>
            <a:r>
              <a:rPr lang="en-US" sz="1200" baseline="0" dirty="0" smtClean="0"/>
              <a:t> and then click </a:t>
            </a:r>
            <a:r>
              <a:rPr lang="en-US" sz="1200" b="1" baseline="0" dirty="0" smtClean="0"/>
              <a:t>Duplicate</a:t>
            </a:r>
            <a:r>
              <a:rPr lang="en-US" sz="1200" baseline="0" dirty="0" smtClean="0"/>
              <a:t>. Repeat this process three more times for a total of five text boxes.</a:t>
            </a:r>
          </a:p>
          <a:p>
            <a:pPr marL="228600" indent="-228600">
              <a:buFont typeface="+mj-lt"/>
              <a:buAutoNum type="arabicPeriod"/>
            </a:pPr>
            <a:r>
              <a:rPr lang="en-US" sz="1200" baseline="0" dirty="0" smtClean="0"/>
              <a:t>Click in one of the duplicate text boxes, delete </a:t>
            </a:r>
            <a:r>
              <a:rPr lang="en-US" sz="1200" b="1" baseline="0" dirty="0" smtClean="0"/>
              <a:t>TAB ONE</a:t>
            </a:r>
            <a:r>
              <a:rPr lang="en-US" sz="1200" baseline="0" dirty="0" smtClean="0"/>
              <a:t>, and then enter </a:t>
            </a:r>
            <a:r>
              <a:rPr lang="en-US" sz="1200" b="1" baseline="0" dirty="0" smtClean="0"/>
              <a:t>TAB TWO</a:t>
            </a:r>
            <a:r>
              <a:rPr lang="en-US" sz="1200" baseline="0" dirty="0" smtClean="0"/>
              <a:t>. </a:t>
            </a:r>
          </a:p>
          <a:p>
            <a:pPr marL="228600" indent="-228600">
              <a:buFont typeface="+mj-lt"/>
              <a:buAutoNum type="arabicPeriod"/>
            </a:pPr>
            <a:r>
              <a:rPr lang="en-US" sz="1200" baseline="0" dirty="0" smtClean="0"/>
              <a:t>Drag the second text box until the bottom edge of the text is 0.5” above the 0.00 horizontal drawing guide and it is centered on the 1.75 left vertical drawing guide.</a:t>
            </a:r>
          </a:p>
          <a:p>
            <a:pPr marL="228600" indent="-228600">
              <a:buFont typeface="+mj-lt"/>
              <a:buAutoNum type="arabicPeriod"/>
            </a:pPr>
            <a:r>
              <a:rPr lang="en-US" sz="1200" baseline="0" dirty="0" smtClean="0"/>
              <a:t>Click in another duplicate text box, delete </a:t>
            </a:r>
            <a:r>
              <a:rPr lang="en-US" sz="1200" b="1" baseline="0" dirty="0" smtClean="0"/>
              <a:t>TAB ONE</a:t>
            </a:r>
            <a:r>
              <a:rPr lang="en-US" sz="1200" baseline="0" dirty="0" smtClean="0"/>
              <a:t>, and then enter </a:t>
            </a:r>
            <a:r>
              <a:rPr lang="en-US" sz="1200" b="1" baseline="0" dirty="0" smtClean="0"/>
              <a:t>TAB THREE</a:t>
            </a:r>
            <a:r>
              <a:rPr lang="en-US" sz="1200" b="0" baseline="0" dirty="0" smtClean="0"/>
              <a:t>.</a:t>
            </a:r>
            <a:endParaRPr lang="en-US" sz="1200" baseline="0" dirty="0" smtClean="0"/>
          </a:p>
          <a:p>
            <a:pPr marL="228600" indent="-228600">
              <a:buFont typeface="+mj-lt"/>
              <a:buAutoNum type="arabicPeriod"/>
            </a:pPr>
            <a:r>
              <a:rPr lang="en-US" sz="1200" baseline="0" dirty="0" smtClean="0"/>
              <a:t>Drag the third text box until the bottom edge of the text is 0.5” above the 0.00 horizontal drawing guide and it is centered on the 0.00 vertical drawing guide. </a:t>
            </a:r>
          </a:p>
          <a:p>
            <a:pPr marL="228600" indent="-228600">
              <a:buFont typeface="+mj-lt"/>
              <a:buAutoNum type="arabicPeriod"/>
            </a:pPr>
            <a:r>
              <a:rPr lang="en-US" sz="1200" baseline="0" dirty="0" smtClean="0"/>
              <a:t>Click in another duplicate text box, delete </a:t>
            </a:r>
            <a:r>
              <a:rPr lang="en-US" sz="1200" b="1" baseline="0" dirty="0" smtClean="0"/>
              <a:t>TAB ONE</a:t>
            </a:r>
            <a:r>
              <a:rPr lang="en-US" sz="1200" baseline="0" dirty="0" smtClean="0"/>
              <a:t>, and then enter </a:t>
            </a:r>
            <a:r>
              <a:rPr lang="en-US" sz="1200" b="1" baseline="0" dirty="0" smtClean="0"/>
              <a:t>TAB FOUR</a:t>
            </a:r>
            <a:r>
              <a:rPr lang="en-US" sz="1200" b="0" baseline="0" dirty="0" smtClean="0"/>
              <a:t>.</a:t>
            </a:r>
            <a:endParaRPr lang="en-US" sz="1200" baseline="0" dirty="0" smtClean="0"/>
          </a:p>
          <a:p>
            <a:pPr marL="228600" indent="-228600">
              <a:buFont typeface="+mj-lt"/>
              <a:buAutoNum type="arabicPeriod"/>
            </a:pPr>
            <a:r>
              <a:rPr lang="en-US" sz="1200" baseline="0" dirty="0" smtClean="0"/>
              <a:t>Drag the fourth text box until the bottom edge of the text is 0.5” above the 0.00 horizontal drawing guide and it is centered on the 1.75 right vertical drawing guide.</a:t>
            </a:r>
          </a:p>
          <a:p>
            <a:pPr marL="228600" indent="-228600">
              <a:buFont typeface="+mj-lt"/>
              <a:buAutoNum type="arabicPeriod"/>
            </a:pPr>
            <a:r>
              <a:rPr lang="en-US" sz="1200" baseline="0" dirty="0" smtClean="0"/>
              <a:t>Click in the last duplicate text box, delete </a:t>
            </a:r>
            <a:r>
              <a:rPr lang="en-US" sz="1200" b="1" baseline="0" dirty="0" smtClean="0"/>
              <a:t>TAB ONE</a:t>
            </a:r>
            <a:r>
              <a:rPr lang="en-US" sz="1200" baseline="0" dirty="0" smtClean="0"/>
              <a:t>, and then enter </a:t>
            </a:r>
            <a:r>
              <a:rPr lang="en-US" sz="1200" b="1" baseline="0" dirty="0" smtClean="0"/>
              <a:t>TAB FIVE</a:t>
            </a:r>
            <a:r>
              <a:rPr lang="en-US" sz="1200" b="0" baseline="0" dirty="0" smtClean="0"/>
              <a:t>.</a:t>
            </a:r>
            <a:endParaRPr lang="en-US" sz="1200" baseline="0" dirty="0" smtClean="0"/>
          </a:p>
          <a:p>
            <a:pPr marL="228600" indent="-228600">
              <a:buFont typeface="+mj-lt"/>
              <a:buAutoNum type="arabicPeriod"/>
            </a:pPr>
            <a:r>
              <a:rPr lang="en-US" sz="1200" baseline="0" dirty="0" smtClean="0"/>
              <a:t>Drag the fifth text box until the bottom edge of the text is 0.5” above the 0.00 horizontal drawing guide and it is centered on the 3.50 right vertical drawing guide.</a:t>
            </a:r>
          </a:p>
          <a:p>
            <a:pPr marL="228600" indent="-228600">
              <a:buFont typeface="+mj-lt"/>
              <a:buAutoNum type="arabicPeriod"/>
            </a:pPr>
            <a:r>
              <a:rPr lang="en-US" sz="1200" baseline="0" dirty="0" smtClean="0"/>
              <a:t>Select the text in the first text box. On the </a:t>
            </a:r>
            <a:r>
              <a:rPr lang="en-US" sz="1200" b="1" baseline="0" dirty="0" smtClean="0"/>
              <a:t>Home</a:t>
            </a:r>
            <a:r>
              <a:rPr lang="en-US" sz="1200" baseline="0" dirty="0" smtClean="0"/>
              <a:t> tab, in the </a:t>
            </a:r>
            <a:r>
              <a:rPr lang="en-US" sz="1200" b="1" baseline="0" dirty="0" smtClean="0"/>
              <a:t>Font</a:t>
            </a:r>
            <a:r>
              <a:rPr lang="en-US" sz="1200" baseline="0" dirty="0" smtClean="0"/>
              <a:t> group, click the arrow next to </a:t>
            </a:r>
            <a:r>
              <a:rPr lang="en-US" sz="1200" b="1" baseline="0" dirty="0" smtClean="0"/>
              <a:t>Font Color</a:t>
            </a:r>
            <a:r>
              <a:rPr lang="en-US" sz="1200" baseline="0" dirty="0" smtClean="0"/>
              <a:t>, and then under </a:t>
            </a:r>
            <a:r>
              <a:rPr lang="en-US" sz="1200" b="1" baseline="0" dirty="0" smtClean="0"/>
              <a:t>Theme</a:t>
            </a:r>
            <a:r>
              <a:rPr lang="en-US" sz="1200" baseline="0" dirty="0" smtClean="0"/>
              <a:t> </a:t>
            </a:r>
            <a:r>
              <a:rPr lang="en-US" sz="1200" b="1" baseline="0" dirty="0" smtClean="0"/>
              <a:t>Colors</a:t>
            </a:r>
            <a:r>
              <a:rPr lang="en-US" sz="1200" baseline="0" dirty="0" smtClean="0"/>
              <a:t> click </a:t>
            </a:r>
            <a:r>
              <a:rPr lang="en-US" sz="1200" b="1" baseline="0" dirty="0" smtClean="0"/>
              <a:t>White, Background 1 </a:t>
            </a:r>
            <a:r>
              <a:rPr lang="en-US" sz="1200" b="0" baseline="0" dirty="0" smtClean="0"/>
              <a:t>(first row, first option from the left). Repeat this process for each of the other text boxes. </a:t>
            </a:r>
            <a:endParaRPr lang="en-US" sz="1200" baseline="0" dirty="0" smtClean="0"/>
          </a:p>
          <a:p>
            <a:endParaRPr lang="en-US" sz="1200" baseline="0" dirty="0" smtClean="0"/>
          </a:p>
          <a:p>
            <a:endParaRPr lang="en-US" sz="1200" baseline="0" dirty="0" smtClean="0"/>
          </a:p>
          <a:p>
            <a:r>
              <a:rPr lang="en-US" sz="1200" baseline="0" dirty="0" smtClean="0"/>
              <a:t>To reproduce the animation effects on this slide, do the following:</a:t>
            </a:r>
          </a:p>
          <a:p>
            <a:pPr marL="228600" indent="-228600">
              <a:buFont typeface="+mj-lt"/>
              <a:buAutoNum type="arabicPeriod"/>
            </a:pPr>
            <a:r>
              <a:rPr lang="en-US" sz="1200" baseline="0" dirty="0" smtClean="0"/>
              <a:t>On the </a:t>
            </a:r>
            <a:r>
              <a:rPr lang="en-US" sz="1200" b="1" baseline="0" dirty="0" smtClean="0"/>
              <a:t>Animations</a:t>
            </a:r>
            <a:r>
              <a:rPr lang="en-US" sz="1200" baseline="0" dirty="0" smtClean="0"/>
              <a:t> tab, in the </a:t>
            </a:r>
            <a:r>
              <a:rPr lang="en-US" sz="1200" b="1" baseline="0" dirty="0" smtClean="0"/>
              <a:t>Advanced Animations</a:t>
            </a:r>
            <a:r>
              <a:rPr lang="en-US" sz="1200" baseline="0" dirty="0" smtClean="0"/>
              <a:t> group, click </a:t>
            </a:r>
            <a:r>
              <a:rPr lang="en-US" sz="1200" b="1" baseline="0" dirty="0" smtClean="0"/>
              <a:t>Animation Pane</a:t>
            </a:r>
            <a:r>
              <a:rPr lang="en-US" sz="1200" baseline="0" dirty="0" smtClean="0"/>
              <a:t>. </a:t>
            </a:r>
          </a:p>
          <a:p>
            <a:pPr marL="228600" indent="-228600">
              <a:buFont typeface="+mj-lt"/>
              <a:buAutoNum type="arabicPeriod"/>
            </a:pPr>
            <a:r>
              <a:rPr lang="en-US" sz="1200" baseline="0" dirty="0" smtClean="0"/>
              <a:t>On the </a:t>
            </a:r>
            <a:r>
              <a:rPr lang="en-US" sz="1200" b="1" baseline="0" dirty="0" smtClean="0"/>
              <a:t>Home</a:t>
            </a:r>
            <a:r>
              <a:rPr lang="en-US" sz="1200" baseline="0" dirty="0" smtClean="0"/>
              <a:t> tab, in the </a:t>
            </a:r>
            <a:r>
              <a:rPr lang="en-US" sz="1200" b="1" baseline="0" dirty="0" smtClean="0"/>
              <a:t>Editing</a:t>
            </a:r>
            <a:r>
              <a:rPr lang="en-US" sz="1200" baseline="0" dirty="0" smtClean="0"/>
              <a:t> group, click </a:t>
            </a:r>
            <a:r>
              <a:rPr lang="en-US" sz="1200" b="1" baseline="0" dirty="0" smtClean="0"/>
              <a:t>Select</a:t>
            </a:r>
            <a:r>
              <a:rPr lang="en-US" sz="1200" baseline="0" dirty="0" smtClean="0"/>
              <a:t>, and then click </a:t>
            </a:r>
            <a:r>
              <a:rPr lang="en-US" sz="1200" b="1" baseline="0" dirty="0" smtClean="0"/>
              <a:t>Selection Pane</a:t>
            </a:r>
            <a:r>
              <a:rPr lang="en-US" sz="1200" baseline="0" dirty="0" smtClean="0"/>
              <a:t>.</a:t>
            </a:r>
          </a:p>
          <a:p>
            <a:pPr marL="228600" indent="-228600">
              <a:buFont typeface="+mj-lt"/>
              <a:buAutoNum type="arabicPeriod"/>
            </a:pPr>
            <a:r>
              <a:rPr lang="en-US" sz="1200" i="0" baseline="0" dirty="0" smtClean="0"/>
              <a:t>In the </a:t>
            </a:r>
            <a:r>
              <a:rPr lang="en-US" sz="1200" b="1" i="0" baseline="0" dirty="0" smtClean="0"/>
              <a:t>Selection and Visibility </a:t>
            </a:r>
            <a:r>
              <a:rPr lang="en-US" sz="1200" b="0" i="0" baseline="0" dirty="0" smtClean="0"/>
              <a:t>task </a:t>
            </a:r>
            <a:r>
              <a:rPr lang="en-US" sz="1200" i="0" baseline="0" dirty="0" smtClean="0"/>
              <a:t>pane, s</a:t>
            </a:r>
            <a:r>
              <a:rPr lang="en-US" sz="1200" baseline="0" dirty="0" smtClean="0"/>
              <a:t>elect the rounded rectangle (“Round Same Side Corner Rectangle” object). In the </a:t>
            </a:r>
            <a:r>
              <a:rPr lang="en-US" sz="1200" b="1" baseline="0" dirty="0" smtClean="0"/>
              <a:t>Animation</a:t>
            </a:r>
            <a:r>
              <a:rPr lang="en-US" sz="1200" b="0" baseline="0" dirty="0" smtClean="0"/>
              <a:t> group</a:t>
            </a:r>
            <a:r>
              <a:rPr lang="en-US" sz="1200" baseline="0" dirty="0" smtClean="0"/>
              <a:t>, click the </a:t>
            </a:r>
            <a:r>
              <a:rPr lang="en-US" sz="1200" b="1" baseline="0" dirty="0" smtClean="0"/>
              <a:t>More</a:t>
            </a:r>
            <a:r>
              <a:rPr lang="en-US" sz="1200" baseline="0" dirty="0" smtClean="0"/>
              <a:t> arrow to expand the effects gallery, then under </a:t>
            </a:r>
            <a:r>
              <a:rPr lang="en-US" sz="1200" b="1" baseline="0" dirty="0" smtClean="0"/>
              <a:t>Motion</a:t>
            </a:r>
            <a:r>
              <a:rPr lang="en-US" sz="1200" baseline="0" dirty="0" smtClean="0"/>
              <a:t> </a:t>
            </a:r>
            <a:r>
              <a:rPr lang="en-US" sz="1200" b="1" baseline="0" dirty="0" smtClean="0"/>
              <a:t>Paths</a:t>
            </a:r>
            <a:r>
              <a:rPr lang="en-US" sz="1200" b="0" baseline="0" dirty="0" smtClean="0"/>
              <a:t>,</a:t>
            </a:r>
            <a:r>
              <a:rPr lang="en-US" sz="1200" baseline="0" dirty="0" smtClean="0"/>
              <a:t> click </a:t>
            </a:r>
            <a:r>
              <a:rPr lang="en-US" sz="1200" b="1" baseline="0" dirty="0" smtClean="0"/>
              <a:t>Lines</a:t>
            </a:r>
            <a:r>
              <a:rPr lang="en-US" sz="1200" baseline="0" dirty="0" smtClean="0"/>
              <a:t>. </a:t>
            </a:r>
          </a:p>
          <a:p>
            <a:pPr marL="228600" indent="-228600">
              <a:buFont typeface="+mj-lt"/>
              <a:buAutoNum type="arabicPeriod"/>
            </a:pPr>
            <a:r>
              <a:rPr lang="en-US" sz="1200" baseline="0" dirty="0" smtClean="0"/>
              <a:t>In the </a:t>
            </a:r>
            <a:r>
              <a:rPr lang="en-US" sz="1200" b="1" baseline="0" dirty="0" smtClean="0"/>
              <a:t>Animation</a:t>
            </a:r>
            <a:r>
              <a:rPr lang="en-US" sz="1200" baseline="0" dirty="0" smtClean="0"/>
              <a:t> group, click </a:t>
            </a:r>
            <a:r>
              <a:rPr lang="en-US" sz="1200" b="1" baseline="0" dirty="0" smtClean="0"/>
              <a:t>Effect Options </a:t>
            </a:r>
            <a:r>
              <a:rPr lang="en-US" sz="1200" baseline="0" dirty="0" smtClean="0"/>
              <a:t>and under </a:t>
            </a:r>
            <a:r>
              <a:rPr lang="en-US" sz="1200" b="1" baseline="0" dirty="0" smtClean="0"/>
              <a:t>Direction</a:t>
            </a:r>
            <a:r>
              <a:rPr lang="en-US" sz="1200" baseline="0" dirty="0" smtClean="0"/>
              <a:t>, click </a:t>
            </a:r>
            <a:r>
              <a:rPr lang="en-US" sz="1200" b="1" baseline="0" dirty="0" smtClean="0"/>
              <a:t>Right</a:t>
            </a:r>
            <a:r>
              <a:rPr lang="en-US" sz="1200" baseline="0" dirty="0" smtClean="0"/>
              <a:t>.</a:t>
            </a:r>
          </a:p>
          <a:p>
            <a:pPr marL="228600" indent="-228600">
              <a:buFont typeface="+mj-lt"/>
              <a:buAutoNum type="arabicPeriod"/>
            </a:pPr>
            <a:r>
              <a:rPr lang="en-US" sz="1200" baseline="0" dirty="0" smtClean="0"/>
              <a:t>On the slide, point to the endpoint (red arrow) of the selected motion path until the cursor becomes a two-headed arrow. Press and hold SHIFT, and then drag the endpoint to the 1.75 left vertical drawing guide. </a:t>
            </a:r>
          </a:p>
          <a:p>
            <a:pPr marL="228600" indent="-228600">
              <a:buFont typeface="+mj-lt"/>
              <a:buAutoNum type="arabicPeriod"/>
            </a:pPr>
            <a:r>
              <a:rPr lang="en-US" sz="1200" i="0" baseline="0" dirty="0" smtClean="0"/>
              <a:t>In the </a:t>
            </a:r>
            <a:r>
              <a:rPr lang="en-US" sz="1200" b="1" i="0" baseline="0" dirty="0" smtClean="0"/>
              <a:t>Selection and Visibility </a:t>
            </a:r>
            <a:r>
              <a:rPr lang="en-US" sz="1200" b="0" i="0" baseline="0" dirty="0" smtClean="0"/>
              <a:t>task</a:t>
            </a:r>
            <a:r>
              <a:rPr lang="en-US" sz="1200" b="1" i="0" baseline="0" dirty="0" smtClean="0"/>
              <a:t> </a:t>
            </a:r>
            <a:r>
              <a:rPr lang="en-US" sz="1200" i="0" baseline="0" dirty="0" smtClean="0"/>
              <a:t>pane, s</a:t>
            </a:r>
            <a:r>
              <a:rPr lang="en-US" sz="1200" baseline="0" dirty="0" smtClean="0"/>
              <a:t>elect the rounded rectangle again. In the </a:t>
            </a:r>
            <a:r>
              <a:rPr lang="en-US" sz="1200" b="1" baseline="0" dirty="0" smtClean="0"/>
              <a:t>Advanced Animation</a:t>
            </a:r>
            <a:r>
              <a:rPr lang="en-US" sz="1200" baseline="0" dirty="0" smtClean="0"/>
              <a:t> group, click </a:t>
            </a:r>
            <a:r>
              <a:rPr lang="en-US" sz="1200" b="1" baseline="0" dirty="0" smtClean="0"/>
              <a:t>Add Animation</a:t>
            </a:r>
            <a:r>
              <a:rPr lang="en-US" sz="1200" baseline="0" dirty="0" smtClean="0"/>
              <a:t>, and under </a:t>
            </a:r>
            <a:r>
              <a:rPr lang="en-US" sz="1200" b="1" baseline="0" dirty="0" smtClean="0"/>
              <a:t>Motion</a:t>
            </a:r>
            <a:r>
              <a:rPr lang="en-US" sz="1200" baseline="0" dirty="0" smtClean="0"/>
              <a:t> </a:t>
            </a:r>
            <a:r>
              <a:rPr lang="en-US" sz="1200" b="1" baseline="0" dirty="0" smtClean="0"/>
              <a:t>Paths</a:t>
            </a:r>
            <a:r>
              <a:rPr lang="en-US" sz="1200" b="0" baseline="0" dirty="0" smtClean="0"/>
              <a:t>,</a:t>
            </a:r>
            <a:r>
              <a:rPr lang="en-US" sz="1200" baseline="0" dirty="0" smtClean="0"/>
              <a:t> click </a:t>
            </a:r>
            <a:r>
              <a:rPr lang="en-US" sz="1200" b="1" baseline="0" dirty="0" smtClean="0"/>
              <a:t>Lines</a:t>
            </a:r>
            <a:r>
              <a:rPr lang="en-US" sz="120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In the </a:t>
            </a:r>
            <a:r>
              <a:rPr lang="en-US" sz="1200" b="1" baseline="0" dirty="0" smtClean="0"/>
              <a:t>Animation</a:t>
            </a:r>
            <a:r>
              <a:rPr lang="en-US" sz="1200" baseline="0" dirty="0" smtClean="0"/>
              <a:t> group, click </a:t>
            </a:r>
            <a:r>
              <a:rPr lang="en-US" sz="1200" b="1" baseline="0" dirty="0" smtClean="0"/>
              <a:t>Effect Options </a:t>
            </a:r>
            <a:r>
              <a:rPr lang="en-US" sz="1200" baseline="0" dirty="0" smtClean="0"/>
              <a:t>and under </a:t>
            </a:r>
            <a:r>
              <a:rPr lang="en-US" sz="1200" b="1" baseline="0" dirty="0" smtClean="0"/>
              <a:t>Direction</a:t>
            </a:r>
            <a:r>
              <a:rPr lang="en-US" sz="1200" baseline="0" dirty="0" smtClean="0"/>
              <a:t>, click </a:t>
            </a:r>
            <a:r>
              <a:rPr lang="en-US" sz="1200" b="1" baseline="0" dirty="0" smtClean="0"/>
              <a:t>Right</a:t>
            </a:r>
            <a:r>
              <a:rPr lang="en-US" sz="1200" baseline="0" dirty="0" smtClean="0"/>
              <a:t>.</a:t>
            </a:r>
          </a:p>
          <a:p>
            <a:pPr marL="228600" indent="-228600">
              <a:buFont typeface="+mj-lt"/>
              <a:buAutoNum type="arabicPeriod"/>
            </a:pPr>
            <a:r>
              <a:rPr lang="en-US" sz="1200" baseline="0" dirty="0" smtClean="0"/>
              <a:t>In the </a:t>
            </a:r>
            <a:r>
              <a:rPr lang="en-US" sz="1200" b="1" baseline="0" dirty="0" smtClean="0"/>
              <a:t>Animation Pane</a:t>
            </a:r>
            <a:r>
              <a:rPr lang="en-US" sz="1200" baseline="0" dirty="0" smtClean="0"/>
              <a:t>, select the second animation effect (right motion path for the rounded rectangle).</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On the slide, point to the endpoint (red arrow) of the selected motion path until the cursor becomes a two-headed arrow. Press and hold SHIFT, and then drag the endpoint to the 0.00 vertical drawing guide.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On the slide, point to the starting point (green arrow) of the selected motion path until the cursor becomes a two-headed arrow. Press and hold SHIFT, and then drag the starting point to the 1.75 left vertical drawing guide.  </a:t>
            </a:r>
          </a:p>
          <a:p>
            <a:pPr marL="228600" indent="-228600">
              <a:buFont typeface="+mj-lt"/>
              <a:buAutoNum type="arabicPeriod"/>
            </a:pPr>
            <a:r>
              <a:rPr lang="en-US" sz="1200" i="0" baseline="0" dirty="0" smtClean="0"/>
              <a:t>In the </a:t>
            </a:r>
            <a:r>
              <a:rPr lang="en-US" sz="1200" b="1" i="0" baseline="0" dirty="0" smtClean="0"/>
              <a:t>Selection and Visibility </a:t>
            </a:r>
            <a:r>
              <a:rPr lang="en-US" sz="1200" b="0" i="0" baseline="0" dirty="0" smtClean="0"/>
              <a:t>task</a:t>
            </a:r>
            <a:r>
              <a:rPr lang="en-US" sz="1200" b="1" i="0" baseline="0" dirty="0" smtClean="0"/>
              <a:t> </a:t>
            </a:r>
            <a:r>
              <a:rPr lang="en-US" sz="1200" i="0" baseline="0" dirty="0" smtClean="0"/>
              <a:t>pane, s</a:t>
            </a:r>
            <a:r>
              <a:rPr lang="en-US" sz="1200" baseline="0" dirty="0" smtClean="0"/>
              <a:t>elect the rounded rectangle again. In the </a:t>
            </a:r>
            <a:r>
              <a:rPr lang="en-US" sz="1200" b="1" baseline="0" dirty="0" smtClean="0"/>
              <a:t>Advanced Animation</a:t>
            </a:r>
            <a:r>
              <a:rPr lang="en-US" sz="1200" baseline="0" dirty="0" smtClean="0"/>
              <a:t> group, click </a:t>
            </a:r>
            <a:r>
              <a:rPr lang="en-US" sz="1200" b="1" baseline="0" dirty="0" smtClean="0"/>
              <a:t>Add Animation</a:t>
            </a:r>
            <a:r>
              <a:rPr lang="en-US" sz="1200" baseline="0" dirty="0" smtClean="0"/>
              <a:t>, and under </a:t>
            </a:r>
            <a:r>
              <a:rPr lang="en-US" sz="1200" b="1" baseline="0" dirty="0" smtClean="0"/>
              <a:t>Motion</a:t>
            </a:r>
            <a:r>
              <a:rPr lang="en-US" sz="1200" baseline="0" dirty="0" smtClean="0"/>
              <a:t> </a:t>
            </a:r>
            <a:r>
              <a:rPr lang="en-US" sz="1200" b="1" baseline="0" dirty="0" smtClean="0"/>
              <a:t>Paths</a:t>
            </a:r>
            <a:r>
              <a:rPr lang="en-US" sz="1200" b="0" baseline="0" dirty="0" smtClean="0"/>
              <a:t>,</a:t>
            </a:r>
            <a:r>
              <a:rPr lang="en-US" sz="1200" baseline="0" dirty="0" smtClean="0"/>
              <a:t> click </a:t>
            </a:r>
            <a:r>
              <a:rPr lang="en-US" sz="1200" b="1" baseline="0" dirty="0" smtClean="0"/>
              <a:t>Lines</a:t>
            </a:r>
            <a:r>
              <a:rPr lang="en-US" sz="120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In the </a:t>
            </a:r>
            <a:r>
              <a:rPr lang="en-US" sz="1200" b="1" baseline="0" dirty="0" smtClean="0"/>
              <a:t>Animation</a:t>
            </a:r>
            <a:r>
              <a:rPr lang="en-US" sz="1200" baseline="0" dirty="0" smtClean="0"/>
              <a:t> group, click </a:t>
            </a:r>
            <a:r>
              <a:rPr lang="en-US" sz="1200" b="1" baseline="0" dirty="0" smtClean="0"/>
              <a:t>Effect Options </a:t>
            </a:r>
            <a:r>
              <a:rPr lang="en-US" sz="1200" baseline="0" dirty="0" smtClean="0"/>
              <a:t>and under </a:t>
            </a:r>
            <a:r>
              <a:rPr lang="en-US" sz="1200" b="1" baseline="0" dirty="0" smtClean="0"/>
              <a:t>Direction</a:t>
            </a:r>
            <a:r>
              <a:rPr lang="en-US" sz="1200" baseline="0" dirty="0" smtClean="0"/>
              <a:t>, click </a:t>
            </a:r>
            <a:r>
              <a:rPr lang="en-US" sz="1200" b="1" baseline="0" dirty="0" smtClean="0"/>
              <a:t>Right</a:t>
            </a:r>
            <a:r>
              <a:rPr lang="en-US" sz="1200" baseline="0" dirty="0" smtClean="0"/>
              <a:t>.</a:t>
            </a:r>
          </a:p>
          <a:p>
            <a:pPr marL="228600" indent="-228600">
              <a:buFont typeface="+mj-lt"/>
              <a:buAutoNum type="arabicPeriod"/>
            </a:pPr>
            <a:r>
              <a:rPr lang="en-US" sz="1200" baseline="0" dirty="0" smtClean="0"/>
              <a:t>In the </a:t>
            </a:r>
            <a:r>
              <a:rPr lang="en-US" sz="1200" b="1" baseline="0" dirty="0" smtClean="0"/>
              <a:t>Custom</a:t>
            </a:r>
            <a:r>
              <a:rPr lang="en-US" sz="1200" baseline="0" dirty="0" smtClean="0"/>
              <a:t> </a:t>
            </a:r>
            <a:r>
              <a:rPr lang="en-US" sz="1200" b="1" baseline="0" dirty="0" smtClean="0"/>
              <a:t>Animation</a:t>
            </a:r>
            <a:r>
              <a:rPr lang="en-US" sz="1200" baseline="0" dirty="0" smtClean="0"/>
              <a:t> task pane, select the third animation effect (right motion path for the rounded rectangle).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On the slide, point to the endpoint (red arrow) of the selected motion path until the cursor becomes a two-headed arrow. Press and hold SHIFT, and then drag the endpoint to the 1.75 right vertical drawing guide.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On the slide, point to the starting point (green arrow) of the selected motion path until the cursor becomes a two-headed arrow. Press and hold SHIFT, and then drag the starting point to the 0.00 vertical drawing guide. </a:t>
            </a:r>
          </a:p>
          <a:p>
            <a:pPr marL="228600" indent="-228600">
              <a:buFont typeface="+mj-lt"/>
              <a:buAutoNum type="arabicPeriod"/>
            </a:pPr>
            <a:r>
              <a:rPr lang="en-US" sz="1200" i="0" baseline="0" dirty="0" smtClean="0"/>
              <a:t>In the </a:t>
            </a:r>
            <a:r>
              <a:rPr lang="en-US" sz="1200" b="1" i="0" baseline="0" dirty="0" smtClean="0"/>
              <a:t>Selection and Visibility </a:t>
            </a:r>
            <a:r>
              <a:rPr lang="en-US" sz="1200" b="0" i="0" baseline="0" dirty="0" smtClean="0"/>
              <a:t>task</a:t>
            </a:r>
            <a:r>
              <a:rPr lang="en-US" sz="1200" b="1" i="0" baseline="0" dirty="0" smtClean="0"/>
              <a:t> </a:t>
            </a:r>
            <a:r>
              <a:rPr lang="en-US" sz="1200" i="0" baseline="0" dirty="0" smtClean="0"/>
              <a:t>pane, s</a:t>
            </a:r>
            <a:r>
              <a:rPr lang="en-US" sz="1200" baseline="0" dirty="0" smtClean="0"/>
              <a:t>elect the rounded rectangle again. In the </a:t>
            </a:r>
            <a:r>
              <a:rPr lang="en-US" sz="1200" b="1" baseline="0" dirty="0" smtClean="0"/>
              <a:t>Advanced Animation</a:t>
            </a:r>
            <a:r>
              <a:rPr lang="en-US" sz="1200" baseline="0" dirty="0" smtClean="0"/>
              <a:t> group, click </a:t>
            </a:r>
            <a:r>
              <a:rPr lang="en-US" sz="1200" b="1" baseline="0" dirty="0" smtClean="0"/>
              <a:t>Add Animation</a:t>
            </a:r>
            <a:r>
              <a:rPr lang="en-US" sz="1200" baseline="0" dirty="0" smtClean="0"/>
              <a:t>, and under </a:t>
            </a:r>
            <a:r>
              <a:rPr lang="en-US" sz="1200" b="1" baseline="0" dirty="0" smtClean="0"/>
              <a:t>Motion</a:t>
            </a:r>
            <a:r>
              <a:rPr lang="en-US" sz="1200" baseline="0" dirty="0" smtClean="0"/>
              <a:t> </a:t>
            </a:r>
            <a:r>
              <a:rPr lang="en-US" sz="1200" b="1" baseline="0" dirty="0" smtClean="0"/>
              <a:t>Paths</a:t>
            </a:r>
            <a:r>
              <a:rPr lang="en-US" sz="1200" b="0" baseline="0" dirty="0" smtClean="0"/>
              <a:t>,</a:t>
            </a:r>
            <a:r>
              <a:rPr lang="en-US" sz="1200" baseline="0" dirty="0" smtClean="0"/>
              <a:t> click </a:t>
            </a:r>
            <a:r>
              <a:rPr lang="en-US" sz="1200" b="1" baseline="0" dirty="0" smtClean="0"/>
              <a:t>Lines</a:t>
            </a:r>
            <a:r>
              <a:rPr lang="en-US" sz="120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In the </a:t>
            </a:r>
            <a:r>
              <a:rPr lang="en-US" sz="1200" b="1" baseline="0" dirty="0" smtClean="0"/>
              <a:t>Animation</a:t>
            </a:r>
            <a:r>
              <a:rPr lang="en-US" sz="1200" baseline="0" dirty="0" smtClean="0"/>
              <a:t> group, click </a:t>
            </a:r>
            <a:r>
              <a:rPr lang="en-US" sz="1200" b="1" baseline="0" dirty="0" smtClean="0"/>
              <a:t>Effect Options </a:t>
            </a:r>
            <a:r>
              <a:rPr lang="en-US" sz="1200" baseline="0" dirty="0" smtClean="0"/>
              <a:t>and under </a:t>
            </a:r>
            <a:r>
              <a:rPr lang="en-US" sz="1200" b="1" baseline="0" dirty="0" smtClean="0"/>
              <a:t>Direction</a:t>
            </a:r>
            <a:r>
              <a:rPr lang="en-US" sz="1200" baseline="0" dirty="0" smtClean="0"/>
              <a:t>, click </a:t>
            </a:r>
            <a:r>
              <a:rPr lang="en-US" sz="1200" b="1" baseline="0" dirty="0" smtClean="0"/>
              <a:t>Right</a:t>
            </a:r>
            <a:r>
              <a:rPr lang="en-US" sz="1200" baseline="0" dirty="0" smtClean="0"/>
              <a:t>.</a:t>
            </a:r>
          </a:p>
          <a:p>
            <a:pPr marL="228600" indent="-228600">
              <a:buFont typeface="+mj-lt"/>
              <a:buAutoNum type="arabicPeriod"/>
            </a:pPr>
            <a:r>
              <a:rPr lang="en-US" sz="1200" baseline="0" dirty="0" smtClean="0"/>
              <a:t>In the </a:t>
            </a:r>
            <a:r>
              <a:rPr lang="en-US" sz="1200" b="1" baseline="0" dirty="0" smtClean="0"/>
              <a:t>Custom</a:t>
            </a:r>
            <a:r>
              <a:rPr lang="en-US" sz="1200" baseline="0" dirty="0" smtClean="0"/>
              <a:t> </a:t>
            </a:r>
            <a:r>
              <a:rPr lang="en-US" sz="1200" b="1" baseline="0" dirty="0" smtClean="0"/>
              <a:t>Animation</a:t>
            </a:r>
            <a:r>
              <a:rPr lang="en-US" sz="1200" baseline="0" dirty="0" smtClean="0"/>
              <a:t> task pane, select the fourth animation effect (right motion path for the rounded rectangle).</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On the slide, point to the endpoint (red arrow) of the selected motion path until the cursor becomes a two-headed arrow. Press and hold SHIFT, and then drag the endpoint to the 3.50 right vertical drawing guide.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On the slide, point to the starting point (green arrow) of the selected motion path until the cursor becomes a two-headed arrow. Press and hold SHIFT, and then drag the starting point to the 1.75 right vertical drawing guide.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t>In the </a:t>
            </a:r>
            <a:r>
              <a:rPr lang="en-US" sz="1200" b="1" i="0" baseline="0" dirty="0" smtClean="0"/>
              <a:t>Animation Pane</a:t>
            </a:r>
            <a:r>
              <a:rPr lang="en-US" sz="1200" i="0" baseline="0" dirty="0" smtClean="0"/>
              <a:t>, press and hold down CTRL and select all four animation effects. On the </a:t>
            </a:r>
            <a:r>
              <a:rPr lang="en-US" sz="1200" b="1" i="0" baseline="0" dirty="0" smtClean="0"/>
              <a:t>Animations</a:t>
            </a:r>
            <a:r>
              <a:rPr lang="en-US" sz="1200" i="0" baseline="0" dirty="0" smtClean="0"/>
              <a:t> tab, in the </a:t>
            </a:r>
            <a:r>
              <a:rPr lang="en-US" sz="1200" b="1" i="0" baseline="0" dirty="0" smtClean="0"/>
              <a:t>Timing</a:t>
            </a:r>
            <a:r>
              <a:rPr lang="en-US" sz="1200" i="0" baseline="0" dirty="0" smtClean="0"/>
              <a:t> group,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smtClean="0"/>
              <a:t>In the </a:t>
            </a:r>
            <a:r>
              <a:rPr lang="en-US" sz="1200" b="1" i="0" baseline="0" dirty="0" smtClean="0"/>
              <a:t>Start</a:t>
            </a:r>
            <a:r>
              <a:rPr lang="en-US" sz="1200" i="0" baseline="0" dirty="0" smtClean="0"/>
              <a:t> list, select </a:t>
            </a:r>
            <a:r>
              <a:rPr lang="en-US" sz="1200" b="1" i="0" baseline="0" dirty="0" smtClean="0"/>
              <a:t>On Click</a:t>
            </a:r>
            <a:r>
              <a:rPr lang="en-US" sz="1200" i="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smtClean="0"/>
              <a:t>In the </a:t>
            </a:r>
            <a:r>
              <a:rPr lang="en-US" sz="1200" b="1" i="0" baseline="0" dirty="0" smtClean="0"/>
              <a:t>Duration</a:t>
            </a:r>
            <a:r>
              <a:rPr lang="en-US" sz="1200" i="0" baseline="0" dirty="0" smtClean="0"/>
              <a:t> list, enter </a:t>
            </a:r>
            <a:r>
              <a:rPr lang="en-US" sz="1200" b="1" i="0" baseline="0" dirty="0" smtClean="0"/>
              <a:t>01.00</a:t>
            </a:r>
            <a:r>
              <a:rPr lang="en-US" sz="1200" i="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t>On the </a:t>
            </a:r>
            <a:r>
              <a:rPr lang="en-US" sz="1200" b="1" i="0" baseline="0" dirty="0" smtClean="0"/>
              <a:t>View</a:t>
            </a:r>
            <a:r>
              <a:rPr lang="en-US" sz="1200" i="0" baseline="0" dirty="0" smtClean="0"/>
              <a:t> tab, in the </a:t>
            </a:r>
            <a:r>
              <a:rPr lang="en-US" sz="1200" b="1" i="0" baseline="0" dirty="0" smtClean="0"/>
              <a:t>Show</a:t>
            </a:r>
            <a:r>
              <a:rPr lang="en-US" sz="1200" i="0" baseline="0" dirty="0" smtClean="0"/>
              <a:t> group, clear </a:t>
            </a:r>
            <a:r>
              <a:rPr lang="en-US" sz="1200" b="1" i="0" baseline="0" dirty="0" smtClean="0"/>
              <a:t>Ruler</a:t>
            </a:r>
            <a:r>
              <a:rPr lang="en-US" sz="1200" b="0" i="0" baseline="0" dirty="0" smtClean="0"/>
              <a:t> and clear </a:t>
            </a:r>
            <a:r>
              <a:rPr lang="en-US" sz="1200" b="1" i="0" baseline="0" dirty="0" smtClean="0"/>
              <a:t>Guides</a:t>
            </a:r>
            <a:r>
              <a:rPr lang="en-US" sz="1200" b="0" i="0" baseline="0" dirty="0" smtClean="0"/>
              <a:t>.</a:t>
            </a:r>
            <a:endParaRPr lang="en-US" sz="1200" i="0" baseline="0" dirty="0" smtClean="0"/>
          </a:p>
          <a:p>
            <a:endParaRPr lang="en-US" sz="1200" baseline="0" dirty="0" smtClean="0"/>
          </a:p>
          <a:p>
            <a:endParaRPr lang="en-US" sz="1200" baseline="0" dirty="0" smtClean="0"/>
          </a:p>
          <a:p>
            <a:r>
              <a:rPr lang="en-US" sz="1200" b="0" baseline="0" dirty="0" smtClean="0">
                <a:latin typeface="+mn-lt"/>
              </a:rPr>
              <a:t>To reproduce the background effects on this slide, do the following:</a:t>
            </a:r>
          </a:p>
          <a:p>
            <a:pPr marL="228600" lvl="0" indent="-228600">
              <a:buFont typeface="+mj-lt"/>
              <a:buAutoNum type="arabicPeriod"/>
            </a:pPr>
            <a:r>
              <a:rPr lang="en-US" sz="1200" kern="1200" dirty="0" smtClean="0">
                <a:solidFill>
                  <a:schemeClr val="tx1"/>
                </a:solidFill>
                <a:latin typeface="+mn-lt"/>
                <a:ea typeface="+mn-ea"/>
                <a:cs typeface="+mn-cs"/>
              </a:rPr>
              <a:t>Right-click the slide background area, and then click </a:t>
            </a:r>
            <a:r>
              <a:rPr lang="en-US" sz="1200" b="1" kern="1200" dirty="0" smtClean="0">
                <a:solidFill>
                  <a:schemeClr val="tx1"/>
                </a:solidFill>
                <a:latin typeface="+mn-lt"/>
                <a:ea typeface="+mn-ea"/>
                <a:cs typeface="+mn-cs"/>
              </a:rPr>
              <a:t>Format Background</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Format Background </a:t>
            </a:r>
            <a:r>
              <a:rPr lang="en-US" sz="1200" kern="1200" dirty="0" smtClean="0">
                <a:solidFill>
                  <a:schemeClr val="tx1"/>
                </a:solidFill>
                <a:latin typeface="+mn-lt"/>
                <a:ea typeface="+mn-ea"/>
                <a:cs typeface="+mn-cs"/>
              </a:rPr>
              <a:t>dialog box, click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left pane, select </a:t>
            </a:r>
            <a:r>
              <a:rPr lang="en-US" sz="1200" b="1" kern="1200" dirty="0" smtClean="0">
                <a:solidFill>
                  <a:schemeClr val="tx1"/>
                </a:solidFill>
                <a:latin typeface="+mn-lt"/>
                <a:ea typeface="+mn-ea"/>
                <a:cs typeface="+mn-cs"/>
              </a:rPr>
              <a:t>Gradient fill</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pane,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Linear</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Direction</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Linear Up </a:t>
            </a:r>
            <a:r>
              <a:rPr lang="en-US" sz="1200" kern="1200" dirty="0" smtClean="0">
                <a:solidFill>
                  <a:schemeClr val="tx1"/>
                </a:solidFill>
                <a:latin typeface="+mn-lt"/>
                <a:ea typeface="+mn-ea"/>
                <a:cs typeface="+mn-cs"/>
              </a:rPr>
              <a:t>(second</a:t>
            </a:r>
            <a:r>
              <a:rPr lang="en-US" sz="1200" kern="1200" baseline="0" dirty="0" smtClean="0">
                <a:solidFill>
                  <a:schemeClr val="tx1"/>
                </a:solidFill>
                <a:latin typeface="+mn-lt"/>
                <a:ea typeface="+mn-ea"/>
                <a:cs typeface="+mn-cs"/>
              </a:rPr>
              <a:t> row, </a:t>
            </a:r>
            <a:r>
              <a:rPr lang="en-US" sz="1200" kern="1200" dirty="0" smtClean="0">
                <a:solidFill>
                  <a:schemeClr val="tx1"/>
                </a:solidFill>
                <a:latin typeface="+mn-lt"/>
                <a:ea typeface="+mn-ea"/>
                <a:cs typeface="+mn-cs"/>
              </a:rPr>
              <a:t>second option from the left).</a:t>
            </a:r>
          </a:p>
          <a:p>
            <a:pPr marL="228600" lvl="0" indent="-228600">
              <a:buFont typeface="+mj-lt"/>
              <a:buAutoNum type="arabicPeriod"/>
            </a:pPr>
            <a:r>
              <a:rPr lang="en-US" sz="1200" kern="1200" dirty="0" smtClean="0">
                <a:solidFill>
                  <a:schemeClr val="tx1"/>
                </a:solidFill>
                <a:effectLst/>
                <a:latin typeface="+mn-lt"/>
                <a:ea typeface="+mn-ea"/>
                <a:cs typeface="+mn-cs"/>
              </a:rPr>
              <a:t>Under </a:t>
            </a:r>
            <a:r>
              <a:rPr lang="en-US" sz="1200" b="1" kern="1200" dirty="0" smtClean="0">
                <a:solidFill>
                  <a:schemeClr val="tx1"/>
                </a:solidFill>
                <a:effectLst/>
                <a:latin typeface="+mn-lt"/>
                <a:ea typeface="+mn-ea"/>
                <a:cs typeface="+mn-cs"/>
              </a:rPr>
              <a:t>Gradient stops</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or </a:t>
            </a:r>
            <a:r>
              <a:rPr lang="en-US" sz="1200" b="1" kern="1200" dirty="0" smtClean="0">
                <a:solidFill>
                  <a:schemeClr val="tx1"/>
                </a:solidFill>
                <a:effectLst/>
                <a:latin typeface="+mn-lt"/>
                <a:ea typeface="+mn-ea"/>
                <a:cs typeface="+mn-cs"/>
              </a:rPr>
              <a:t>Remove</a:t>
            </a:r>
            <a:r>
              <a:rPr lang="en-US" sz="1200" kern="1200" dirty="0" smtClean="0">
                <a:solidFill>
                  <a:schemeClr val="tx1"/>
                </a:solidFill>
                <a:effectLst/>
                <a:latin typeface="+mn-lt"/>
                <a:ea typeface="+mn-ea"/>
                <a:cs typeface="+mn-cs"/>
              </a:rPr>
              <a:t> until two stops appear on the slider, and customize the gradient stops as follows:</a:t>
            </a:r>
            <a:endParaRPr lang="en-US" dirty="0" smtClean="0">
              <a:effectLst/>
            </a:endParaRPr>
          </a:p>
          <a:p>
            <a:pPr marL="628650" lvl="1" indent="-171450">
              <a:buFont typeface="Arial" pitchFamily="34" charset="0"/>
              <a:buChar char="•"/>
            </a:pPr>
            <a:r>
              <a:rPr lang="en-US" sz="1200" kern="1200" dirty="0" smtClean="0">
                <a:solidFill>
                  <a:schemeClr val="tx1"/>
                </a:solidFill>
                <a:effectLst/>
                <a:latin typeface="+mn-lt"/>
                <a:ea typeface="+mn-ea"/>
                <a:cs typeface="+mn-cs"/>
              </a:rPr>
              <a:t>Select </a:t>
            </a:r>
            <a:r>
              <a:rPr lang="en-US" sz="1200" b="1" kern="1200" dirty="0" smtClean="0">
                <a:solidFill>
                  <a:schemeClr val="tx1"/>
                </a:solidFill>
                <a:effectLst/>
                <a:latin typeface="+mn-lt"/>
                <a:ea typeface="+mn-ea"/>
                <a:cs typeface="+mn-cs"/>
              </a:rPr>
              <a:t>Stop 1 </a:t>
            </a:r>
            <a:r>
              <a:rPr lang="en-US" sz="1200" kern="1200" dirty="0" smtClean="0">
                <a:solidFill>
                  <a:schemeClr val="tx1"/>
                </a:solidFill>
                <a:effectLst/>
                <a:latin typeface="+mn-lt"/>
                <a:ea typeface="+mn-ea"/>
                <a:cs typeface="+mn-cs"/>
              </a:rPr>
              <a:t>on the slider, and then do the following:</a:t>
            </a:r>
          </a:p>
          <a:p>
            <a:pPr marL="1085850" lvl="2"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Position </a:t>
            </a:r>
            <a:r>
              <a:rPr lang="en-US" sz="1200" kern="1200" dirty="0" smtClean="0">
                <a:solidFill>
                  <a:schemeClr val="tx1"/>
                </a:solidFill>
                <a:effectLst/>
                <a:latin typeface="+mn-lt"/>
                <a:ea typeface="+mn-ea"/>
                <a:cs typeface="+mn-cs"/>
              </a:rPr>
              <a:t>box, enter </a:t>
            </a:r>
            <a:r>
              <a:rPr lang="en-US" sz="1200" b="1" kern="1200" dirty="0" smtClean="0">
                <a:solidFill>
                  <a:schemeClr val="tx1"/>
                </a:solidFill>
                <a:effectLst/>
                <a:latin typeface="+mn-lt"/>
                <a:ea typeface="+mn-ea"/>
                <a:cs typeface="+mn-cs"/>
              </a:rPr>
              <a:t>65%</a:t>
            </a:r>
            <a:r>
              <a:rPr lang="en-US" sz="1200" kern="1200" dirty="0" smtClean="0">
                <a:solidFill>
                  <a:schemeClr val="tx1"/>
                </a:solidFill>
                <a:effectLst/>
                <a:latin typeface="+mn-lt"/>
                <a:ea typeface="+mn-ea"/>
                <a:cs typeface="+mn-cs"/>
              </a:rPr>
              <a:t>.</a:t>
            </a:r>
          </a:p>
          <a:p>
            <a:pPr marL="1085850" lvl="2" indent="-171450">
              <a:buFont typeface="Arial" pitchFamily="34" charset="0"/>
              <a:buChar char="•"/>
            </a:pPr>
            <a:r>
              <a:rPr lang="en-US" sz="1200" kern="1200" dirty="0" smtClean="0">
                <a:solidFill>
                  <a:schemeClr val="tx1"/>
                </a:solidFill>
                <a:effectLst/>
                <a:latin typeface="+mn-lt"/>
                <a:ea typeface="+mn-ea"/>
                <a:cs typeface="+mn-cs"/>
              </a:rPr>
              <a:t>Click the button next to </a:t>
            </a:r>
            <a:r>
              <a:rPr lang="en-US" sz="1200" b="1" kern="1200" dirty="0" smtClean="0">
                <a:solidFill>
                  <a:schemeClr val="tx1"/>
                </a:solidFill>
                <a:effectLst/>
                <a:latin typeface="+mn-lt"/>
                <a:ea typeface="+mn-ea"/>
                <a:cs typeface="+mn-cs"/>
              </a:rPr>
              <a:t>Color</a:t>
            </a:r>
            <a:r>
              <a:rPr lang="en-US" sz="1200" kern="1200" dirty="0" smtClean="0">
                <a:solidFill>
                  <a:schemeClr val="tx1"/>
                </a:solidFill>
                <a:effectLst/>
                <a:latin typeface="+mn-lt"/>
                <a:ea typeface="+mn-ea"/>
                <a:cs typeface="+mn-cs"/>
              </a:rPr>
              <a:t>, and under </a:t>
            </a:r>
            <a:r>
              <a:rPr lang="en-US" sz="1200" b="1" kern="1200" dirty="0" smtClean="0">
                <a:solidFill>
                  <a:schemeClr val="tx1"/>
                </a:solidFill>
                <a:effectLst/>
                <a:latin typeface="+mn-lt"/>
                <a:ea typeface="+mn-ea"/>
                <a:cs typeface="+mn-cs"/>
              </a:rPr>
              <a:t>Theme Colors</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White, Background 1</a:t>
            </a:r>
            <a:r>
              <a:rPr lang="en-US" sz="1200" kern="1200" dirty="0" smtClean="0">
                <a:solidFill>
                  <a:schemeClr val="tx1"/>
                </a:solidFill>
                <a:effectLst/>
                <a:latin typeface="+mn-lt"/>
                <a:ea typeface="+mn-ea"/>
                <a:cs typeface="+mn-cs"/>
              </a:rPr>
              <a:t> (first row, first option from the left).</a:t>
            </a:r>
          </a:p>
          <a:p>
            <a:pPr marL="628650" lvl="1" indent="-171450">
              <a:buFont typeface="Arial" pitchFamily="34" charset="0"/>
              <a:buChar char="•"/>
            </a:pPr>
            <a:r>
              <a:rPr lang="en-US" sz="1200" kern="1200" dirty="0" smtClean="0">
                <a:solidFill>
                  <a:schemeClr val="tx1"/>
                </a:solidFill>
                <a:effectLst/>
                <a:latin typeface="+mn-lt"/>
                <a:ea typeface="+mn-ea"/>
                <a:cs typeface="+mn-cs"/>
              </a:rPr>
              <a:t>Select </a:t>
            </a:r>
            <a:r>
              <a:rPr lang="en-US" sz="1200" b="1" kern="1200" dirty="0" smtClean="0">
                <a:solidFill>
                  <a:schemeClr val="tx1"/>
                </a:solidFill>
                <a:effectLst/>
                <a:latin typeface="+mn-lt"/>
                <a:ea typeface="+mn-ea"/>
                <a:cs typeface="+mn-cs"/>
              </a:rPr>
              <a:t>Stop 2 </a:t>
            </a:r>
            <a:r>
              <a:rPr lang="en-US" sz="1200" kern="1200" dirty="0" smtClean="0">
                <a:solidFill>
                  <a:schemeClr val="tx1"/>
                </a:solidFill>
                <a:effectLst/>
                <a:latin typeface="+mn-lt"/>
                <a:ea typeface="+mn-ea"/>
                <a:cs typeface="+mn-cs"/>
              </a:rPr>
              <a:t>on the slider, and then do the following:</a:t>
            </a:r>
          </a:p>
          <a:p>
            <a:pPr marL="1085850" lvl="2"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Position </a:t>
            </a:r>
            <a:r>
              <a:rPr lang="en-US" sz="1200" kern="1200" dirty="0" smtClean="0">
                <a:solidFill>
                  <a:schemeClr val="tx1"/>
                </a:solidFill>
                <a:effectLst/>
                <a:latin typeface="+mn-lt"/>
                <a:ea typeface="+mn-ea"/>
                <a:cs typeface="+mn-cs"/>
              </a:rPr>
              <a:t>box, enter </a:t>
            </a:r>
            <a:r>
              <a:rPr lang="en-US" sz="1200" b="1" kern="1200" dirty="0" smtClean="0">
                <a:solidFill>
                  <a:schemeClr val="tx1"/>
                </a:solidFill>
                <a:effectLst/>
                <a:latin typeface="+mn-lt"/>
                <a:ea typeface="+mn-ea"/>
                <a:cs typeface="+mn-cs"/>
              </a:rPr>
              <a:t>100%</a:t>
            </a:r>
            <a:r>
              <a:rPr lang="en-US" sz="1200" kern="1200" dirty="0" smtClean="0">
                <a:solidFill>
                  <a:schemeClr val="tx1"/>
                </a:solidFill>
                <a:effectLst/>
                <a:latin typeface="+mn-lt"/>
                <a:ea typeface="+mn-ea"/>
                <a:cs typeface="+mn-cs"/>
              </a:rPr>
              <a:t>.</a:t>
            </a:r>
          </a:p>
          <a:p>
            <a:pPr marL="1085850" lvl="2" indent="-171450">
              <a:buFont typeface="Arial" pitchFamily="34" charset="0"/>
              <a:buChar char="•"/>
            </a:pPr>
            <a:r>
              <a:rPr lang="en-US" sz="1200" kern="1200" dirty="0" smtClean="0">
                <a:solidFill>
                  <a:schemeClr val="tx1"/>
                </a:solidFill>
                <a:effectLst/>
                <a:latin typeface="+mn-lt"/>
                <a:ea typeface="+mn-ea"/>
                <a:cs typeface="+mn-cs"/>
              </a:rPr>
              <a:t>Click the button next to Color, and under </a:t>
            </a:r>
            <a:r>
              <a:rPr lang="en-US" sz="1200" b="1" kern="1200" dirty="0" smtClean="0">
                <a:solidFill>
                  <a:schemeClr val="tx1"/>
                </a:solidFill>
                <a:effectLst/>
                <a:latin typeface="+mn-lt"/>
                <a:ea typeface="+mn-ea"/>
                <a:cs typeface="+mn-cs"/>
              </a:rPr>
              <a:t>Theme Colors</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Blue, Accent 1, Lighter 60%</a:t>
            </a:r>
            <a:r>
              <a:rPr lang="en-US" sz="1200" kern="1200" dirty="0" smtClean="0">
                <a:solidFill>
                  <a:schemeClr val="tx1"/>
                </a:solidFill>
                <a:effectLst/>
                <a:latin typeface="+mn-lt"/>
                <a:ea typeface="+mn-ea"/>
                <a:cs typeface="+mn-cs"/>
              </a:rPr>
              <a:t> (third row, fifth option from the left).</a:t>
            </a:r>
          </a:p>
          <a:p>
            <a:endParaRPr lang="en-US" sz="1200" b="0" baseline="0" dirty="0" smtClean="0"/>
          </a:p>
        </p:txBody>
      </p:sp>
      <p:sp>
        <p:nvSpPr>
          <p:cNvPr id="6" name="Slide Image Placeholder 5"/>
          <p:cNvSpPr>
            <a:spLocks noGrp="1" noRot="1" noChangeAspect="1"/>
          </p:cNvSpPr>
          <p:nvPr>
            <p:ph type="sldImg"/>
          </p:nvPr>
        </p:nvSpPr>
        <p:spPr>
          <a:xfrm>
            <a:off x="533400" y="460375"/>
            <a:ext cx="3144838" cy="2359025"/>
          </a:xfr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r>
              <a:rPr lang="en-US" sz="1400" b="1" i="0" dirty="0" smtClean="0"/>
              <a:t>Animated</a:t>
            </a:r>
            <a:r>
              <a:rPr lang="en-US" sz="1400" b="1" i="0" baseline="0" dirty="0" smtClean="0"/>
              <a:t> tab slides over five headers</a:t>
            </a:r>
            <a:endParaRPr lang="en-US" sz="1400" b="1" i="0" dirty="0" smtClean="0"/>
          </a:p>
          <a:p>
            <a:r>
              <a:rPr lang="en-US" sz="1400" dirty="0" smtClean="0"/>
              <a:t>(Intermediate)</a:t>
            </a:r>
          </a:p>
          <a:p>
            <a:endParaRPr lang="en-US" sz="1200" dirty="0" smtClean="0"/>
          </a:p>
          <a:p>
            <a:endParaRPr lang="en-US" sz="1200" dirty="0" smtClean="0"/>
          </a:p>
          <a:p>
            <a:r>
              <a:rPr lang="en-US" sz="1200" b="1" dirty="0" smtClean="0"/>
              <a:t>Tip: </a:t>
            </a:r>
            <a:r>
              <a:rPr lang="en-US" sz="1200" baseline="0" dirty="0" smtClean="0"/>
              <a:t>Y</a:t>
            </a:r>
            <a:r>
              <a:rPr lang="en-US" sz="1200" b="0" baseline="0" dirty="0" smtClean="0"/>
              <a:t>ou will need to use drawing guides to position the shapes and text on the slide. </a:t>
            </a:r>
          </a:p>
          <a:p>
            <a:endParaRPr lang="en-US" sz="1200" b="0" baseline="0" dirty="0" smtClean="0"/>
          </a:p>
          <a:p>
            <a:endParaRPr lang="en-US" sz="1200" dirty="0" smtClean="0"/>
          </a:p>
          <a:p>
            <a:r>
              <a:rPr lang="en-US" sz="1200" dirty="0" smtClean="0"/>
              <a:t>To display and set the drawing guides, do the following:</a:t>
            </a:r>
            <a:endParaRPr lang="en-US" sz="1200" b="0" dirty="0" smtClean="0">
              <a:solidFill>
                <a:schemeClr val="accent6"/>
              </a:solidFill>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smtClean="0"/>
              <a:t>On the </a:t>
            </a:r>
            <a:r>
              <a:rPr lang="en-US" sz="1200" b="1" dirty="0" smtClean="0"/>
              <a:t>Home</a:t>
            </a:r>
            <a:r>
              <a:rPr lang="en-US" sz="1200" dirty="0" smtClean="0"/>
              <a:t> tab, in the </a:t>
            </a:r>
            <a:r>
              <a:rPr lang="en-US" sz="1200" b="1" dirty="0" smtClean="0"/>
              <a:t>Slides</a:t>
            </a:r>
            <a:r>
              <a:rPr lang="en-US" sz="1200" dirty="0" smtClean="0"/>
              <a:t> group, click </a:t>
            </a:r>
            <a:r>
              <a:rPr lang="en-US" sz="1200" b="1" dirty="0" smtClean="0"/>
              <a:t>Layout</a:t>
            </a:r>
            <a:r>
              <a:rPr lang="en-US" sz="1200" dirty="0" smtClean="0"/>
              <a:t>, and then click </a:t>
            </a:r>
            <a:r>
              <a:rPr lang="en-US" sz="1200" b="1" dirty="0" smtClean="0"/>
              <a:t>Blank</a:t>
            </a:r>
            <a:r>
              <a:rPr lang="en-US" sz="120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R</a:t>
            </a:r>
            <a:r>
              <a:rPr lang="en-US" sz="1200" b="0" dirty="0" smtClean="0">
                <a:solidFill>
                  <a:schemeClr val="accent6"/>
                </a:solidFill>
              </a:rPr>
              <a:t>ight-click the slide background area, </a:t>
            </a:r>
            <a:r>
              <a:rPr lang="en-US" sz="1200" b="0" baseline="0" dirty="0" smtClean="0">
                <a:solidFill>
                  <a:schemeClr val="accent6"/>
                </a:solidFill>
              </a:rPr>
              <a:t>and then </a:t>
            </a:r>
            <a:r>
              <a:rPr lang="en-US" sz="1200" b="0" dirty="0" smtClean="0">
                <a:solidFill>
                  <a:schemeClr val="accent6"/>
                </a:solidFill>
              </a:rPr>
              <a:t>click </a:t>
            </a:r>
            <a:r>
              <a:rPr lang="en-US" sz="1200" b="1" dirty="0" smtClean="0">
                <a:solidFill>
                  <a:schemeClr val="accent6"/>
                </a:solidFill>
              </a:rPr>
              <a:t>Grid and Guides</a:t>
            </a:r>
            <a:r>
              <a:rPr lang="en-US" sz="1200" b="0" dirty="0" smtClean="0">
                <a:solidFill>
                  <a:schemeClr val="accent6"/>
                </a:solidFill>
              </a:rPr>
              <a:t>.</a:t>
            </a:r>
            <a:r>
              <a:rPr lang="en-US" sz="1200" b="1" baseline="0" dirty="0" smtClean="0">
                <a:solidFill>
                  <a:schemeClr val="accent6"/>
                </a:solidFill>
              </a:rPr>
              <a:t> </a:t>
            </a:r>
            <a:r>
              <a:rPr lang="en-US" sz="1200" b="0" dirty="0" smtClean="0">
                <a:solidFill>
                  <a:schemeClr val="accent6"/>
                </a:solidFill>
              </a:rPr>
              <a:t>In the </a:t>
            </a:r>
            <a:r>
              <a:rPr lang="en-US" sz="1200" b="1" dirty="0" smtClean="0">
                <a:solidFill>
                  <a:schemeClr val="accent6"/>
                </a:solidFill>
              </a:rPr>
              <a:t>Grid and Guides </a:t>
            </a:r>
            <a:r>
              <a:rPr lang="en-US" sz="1200" b="0" dirty="0" smtClean="0">
                <a:solidFill>
                  <a:schemeClr val="accent6"/>
                </a:solidFill>
              </a:rPr>
              <a:t>dialog box, under</a:t>
            </a:r>
            <a:r>
              <a:rPr lang="en-US" sz="1200" b="0" baseline="0" dirty="0" smtClean="0">
                <a:solidFill>
                  <a:schemeClr val="accent6"/>
                </a:solidFill>
              </a:rPr>
              <a:t> </a:t>
            </a:r>
            <a:r>
              <a:rPr lang="en-US" sz="1200" b="1" dirty="0" smtClean="0">
                <a:solidFill>
                  <a:schemeClr val="accent6"/>
                </a:solidFill>
              </a:rPr>
              <a:t>Guide</a:t>
            </a:r>
            <a:r>
              <a:rPr lang="en-US" sz="1200" b="0" dirty="0" smtClean="0">
                <a:solidFill>
                  <a:schemeClr val="accent6"/>
                </a:solidFill>
              </a:rPr>
              <a:t> </a:t>
            </a:r>
            <a:r>
              <a:rPr lang="en-US" sz="1200" b="1" dirty="0" smtClean="0">
                <a:solidFill>
                  <a:schemeClr val="accent6"/>
                </a:solidFill>
              </a:rPr>
              <a:t>settings</a:t>
            </a:r>
            <a:r>
              <a:rPr lang="en-US" sz="1200" b="0" dirty="0" smtClean="0">
                <a:solidFill>
                  <a:schemeClr val="accent6"/>
                </a:solidFill>
              </a:rPr>
              <a:t>, select </a:t>
            </a:r>
            <a:r>
              <a:rPr lang="en-US" sz="1200" b="1" dirty="0" smtClean="0">
                <a:solidFill>
                  <a:schemeClr val="accent6"/>
                </a:solidFill>
              </a:rPr>
              <a:t>Display drawing guides on screen</a:t>
            </a:r>
            <a:r>
              <a:rPr lang="en-US" sz="1200" b="0" dirty="0" smtClean="0">
                <a:solidFill>
                  <a:schemeClr val="accent6"/>
                </a:solidFill>
              </a:rPr>
              <a:t>. </a:t>
            </a:r>
            <a:r>
              <a:rPr lang="en-US" sz="1200" b="0" baseline="0" dirty="0" smtClean="0"/>
              <a:t>(</a:t>
            </a:r>
            <a:r>
              <a:rPr lang="en-US" sz="1200" b="0" dirty="0" smtClean="0"/>
              <a:t>Note: </a:t>
            </a:r>
            <a:r>
              <a:rPr lang="en-US" sz="1200" dirty="0" smtClean="0"/>
              <a:t>One horizontal and one vertical guide will display on</a:t>
            </a:r>
            <a:r>
              <a:rPr lang="en-US" sz="1200" baseline="0" dirty="0" smtClean="0"/>
              <a:t> the slide </a:t>
            </a:r>
            <a:r>
              <a:rPr lang="en-US" sz="1200" dirty="0" smtClean="0"/>
              <a:t>at 0.00, the default</a:t>
            </a:r>
            <a:r>
              <a:rPr lang="en-US" sz="1200" baseline="0" dirty="0" smtClean="0"/>
              <a:t> position</a:t>
            </a:r>
            <a:r>
              <a:rPr lang="en-US" sz="1200" dirty="0" smtClean="0"/>
              <a:t>. As</a:t>
            </a:r>
            <a:r>
              <a:rPr lang="en-US" sz="1200" baseline="0" dirty="0" smtClean="0"/>
              <a:t> you drag the guides, the cursor will display the new position.</a:t>
            </a:r>
            <a:r>
              <a:rPr lang="en-US" sz="120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smtClean="0"/>
              <a:t>On</a:t>
            </a:r>
            <a:r>
              <a:rPr lang="en-US" sz="1200" baseline="0" dirty="0" smtClean="0"/>
              <a:t> the slide, d</a:t>
            </a:r>
            <a:r>
              <a:rPr lang="en-US" sz="1200" dirty="0" smtClean="0"/>
              <a:t>o the following:</a:t>
            </a:r>
            <a:endParaRPr lang="en-US" sz="1200" b="0" dirty="0" smtClean="0">
              <a:solidFill>
                <a:schemeClr val="accent6"/>
              </a:solidFill>
            </a:endParaRPr>
          </a:p>
          <a:p>
            <a:pPr marL="685800" lvl="2" indent="-228600">
              <a:buFont typeface="Arial" pitchFamily="34" charset="0"/>
              <a:buChar char="•"/>
            </a:pPr>
            <a:r>
              <a:rPr lang="en-US" sz="1200" dirty="0" smtClean="0"/>
              <a:t>Press and hold CTRL, select the vertical </a:t>
            </a:r>
            <a:r>
              <a:rPr lang="en-US" sz="1200" baseline="0" dirty="0" smtClean="0"/>
              <a:t>guide, and then </a:t>
            </a:r>
            <a:r>
              <a:rPr lang="en-US" sz="1200" dirty="0" smtClean="0"/>
              <a:t>drag it left to</a:t>
            </a:r>
            <a:r>
              <a:rPr lang="en-US" sz="1200" baseline="0" dirty="0" smtClean="0"/>
              <a:t> the</a:t>
            </a:r>
            <a:r>
              <a:rPr lang="en-US" sz="1200" dirty="0" smtClean="0"/>
              <a:t> 3.50 position.</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Press and hold CTRL, select the vertical </a:t>
            </a:r>
            <a:r>
              <a:rPr lang="en-US" sz="1200" baseline="0" dirty="0" smtClean="0"/>
              <a:t>guide, and then </a:t>
            </a:r>
            <a:r>
              <a:rPr lang="en-US" sz="1200" dirty="0" smtClean="0"/>
              <a:t>drag it left to</a:t>
            </a:r>
            <a:r>
              <a:rPr lang="en-US" sz="1200" baseline="0" dirty="0" smtClean="0"/>
              <a:t> the 1</a:t>
            </a:r>
            <a:r>
              <a:rPr lang="en-US" sz="1200" dirty="0" smtClean="0"/>
              <a:t>.75 position.</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Press and hold CTRL, select the vertical </a:t>
            </a:r>
            <a:r>
              <a:rPr lang="en-US" sz="1200" baseline="0" dirty="0" smtClean="0"/>
              <a:t>guide, and then </a:t>
            </a:r>
            <a:r>
              <a:rPr lang="en-US" sz="1200" dirty="0" smtClean="0"/>
              <a:t>drag it right to</a:t>
            </a:r>
            <a:r>
              <a:rPr lang="en-US" sz="1200" baseline="0" dirty="0" smtClean="0"/>
              <a:t> the</a:t>
            </a:r>
            <a:r>
              <a:rPr lang="en-US" sz="1200" dirty="0" smtClean="0"/>
              <a:t> 1.75 position.</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Press and hold CTRL, select the vertical </a:t>
            </a:r>
            <a:r>
              <a:rPr lang="en-US" sz="1200" baseline="0" dirty="0" smtClean="0"/>
              <a:t>guide, and then </a:t>
            </a:r>
            <a:r>
              <a:rPr lang="en-US" sz="1200" dirty="0" smtClean="0"/>
              <a:t>drag it right to</a:t>
            </a:r>
            <a:r>
              <a:rPr lang="en-US" sz="1200" baseline="0" dirty="0" smtClean="0"/>
              <a:t> the</a:t>
            </a:r>
            <a:r>
              <a:rPr lang="en-US" sz="1200" dirty="0" smtClean="0"/>
              <a:t> 3.50 position.</a:t>
            </a:r>
          </a:p>
          <a:p>
            <a:pPr marL="228600" indent="-228600">
              <a:buFont typeface="+mj-lt"/>
              <a:buAutoNum type="arabicPeriod"/>
            </a:pPr>
            <a:endParaRPr lang="en-US" sz="1200" baseline="0" dirty="0" smtClean="0"/>
          </a:p>
          <a:p>
            <a:pPr marL="228600" indent="-228600">
              <a:buFont typeface="+mj-lt"/>
              <a:buAutoNum type="arabicPeriod"/>
            </a:pPr>
            <a:endParaRPr lang="en-US" sz="1200" baseline="0" dirty="0" smtClean="0"/>
          </a:p>
          <a:p>
            <a:pPr marL="228600" indent="-228600">
              <a:buFont typeface="+mj-lt"/>
              <a:buNone/>
            </a:pPr>
            <a:r>
              <a:rPr lang="en-US" sz="1200" baseline="0" dirty="0" smtClean="0"/>
              <a:t>To reproduce the long, thin rectangle on this slide, do the following:</a:t>
            </a:r>
          </a:p>
          <a:p>
            <a:pPr marL="228600" indent="-228600">
              <a:buFont typeface="+mj-lt"/>
              <a:buAutoNum type="arabicPeriod"/>
            </a:pPr>
            <a:r>
              <a:rPr lang="en-US" sz="1200" baseline="0" dirty="0" smtClean="0"/>
              <a:t>On the </a:t>
            </a:r>
            <a:r>
              <a:rPr lang="en-US" sz="1200" b="1" baseline="0" dirty="0" smtClean="0"/>
              <a:t>Home</a:t>
            </a:r>
            <a:r>
              <a:rPr lang="en-US" sz="1200" baseline="0" dirty="0" smtClean="0"/>
              <a:t> tab, in the </a:t>
            </a:r>
            <a:r>
              <a:rPr lang="en-US" sz="1200" b="1" baseline="0" dirty="0" smtClean="0"/>
              <a:t>Drawing</a:t>
            </a:r>
            <a:r>
              <a:rPr lang="en-US" sz="1200" baseline="0" dirty="0" smtClean="0"/>
              <a:t> group, click </a:t>
            </a:r>
            <a:r>
              <a:rPr lang="en-US" sz="1200" b="1" baseline="0" dirty="0" smtClean="0"/>
              <a:t>Shapes</a:t>
            </a:r>
            <a:r>
              <a:rPr lang="en-US" sz="1200" baseline="0" dirty="0" smtClean="0"/>
              <a:t>, and then under </a:t>
            </a:r>
            <a:r>
              <a:rPr lang="en-US" sz="1200" b="1" baseline="0" dirty="0" smtClean="0"/>
              <a:t>Rectangles</a:t>
            </a:r>
            <a:r>
              <a:rPr lang="en-US" sz="1200" baseline="0" dirty="0" smtClean="0"/>
              <a:t> click </a:t>
            </a:r>
            <a:r>
              <a:rPr lang="en-US" sz="1200" b="1" baseline="0" dirty="0" smtClean="0"/>
              <a:t>Rectangle </a:t>
            </a:r>
            <a:r>
              <a:rPr lang="en-US" sz="1200" b="0" baseline="0" dirty="0" smtClean="0"/>
              <a:t>(first option from the left)</a:t>
            </a:r>
            <a:r>
              <a:rPr lang="en-US" sz="1200" baseline="0" dirty="0" smtClean="0"/>
              <a:t>. On the slide, drag to draw a rectangle. </a:t>
            </a:r>
          </a:p>
          <a:p>
            <a:pPr marL="228600" indent="-228600">
              <a:buFont typeface="+mj-lt"/>
              <a:buAutoNum type="arabicPeriod"/>
            </a:pPr>
            <a:r>
              <a:rPr lang="en-US" sz="1200" baseline="0" dirty="0" smtClean="0"/>
              <a:t>Select the rectangle. Under </a:t>
            </a:r>
            <a:r>
              <a:rPr lang="en-US" sz="1200" b="1" baseline="0" dirty="0" smtClean="0"/>
              <a:t>Drawing</a:t>
            </a:r>
            <a:r>
              <a:rPr lang="en-US" sz="1200" baseline="0" dirty="0" smtClean="0"/>
              <a:t> </a:t>
            </a:r>
            <a:r>
              <a:rPr lang="en-US" sz="1200" b="1" baseline="0" dirty="0" smtClean="0"/>
              <a:t>Tools</a:t>
            </a:r>
            <a:r>
              <a:rPr lang="en-US" sz="1200" baseline="0" dirty="0" smtClean="0"/>
              <a:t>, on the </a:t>
            </a:r>
            <a:r>
              <a:rPr lang="en-US" sz="1200" b="1" baseline="0" dirty="0" smtClean="0"/>
              <a:t>Format</a:t>
            </a:r>
            <a:r>
              <a:rPr lang="en-US" sz="1200" baseline="0" dirty="0" smtClean="0"/>
              <a:t> tab, in the </a:t>
            </a:r>
            <a:r>
              <a:rPr lang="en-US" sz="1200" b="1" baseline="0" dirty="0" smtClean="0"/>
              <a:t>Size</a:t>
            </a:r>
            <a:r>
              <a:rPr lang="en-US" sz="1200" baseline="0" dirty="0" smtClean="0"/>
              <a:t> group, do the following: </a:t>
            </a:r>
          </a:p>
          <a:p>
            <a:pPr marL="685800" lvl="1" indent="-228600">
              <a:buFont typeface="Arial" pitchFamily="34" charset="0"/>
              <a:buChar char="•"/>
            </a:pPr>
            <a:r>
              <a:rPr lang="en-US" sz="1200" baseline="0" dirty="0" smtClean="0"/>
              <a:t>In the </a:t>
            </a:r>
            <a:r>
              <a:rPr lang="en-US" sz="1200" b="1" baseline="0" dirty="0" smtClean="0"/>
              <a:t>Shape</a:t>
            </a:r>
            <a:r>
              <a:rPr lang="en-US" sz="1200" baseline="0" dirty="0" smtClean="0"/>
              <a:t> </a:t>
            </a:r>
            <a:r>
              <a:rPr lang="en-US" sz="1200" b="1" baseline="0" dirty="0" smtClean="0"/>
              <a:t>Height</a:t>
            </a:r>
            <a:r>
              <a:rPr lang="en-US" sz="1200" baseline="0" dirty="0" smtClean="0"/>
              <a:t> box, enter </a:t>
            </a:r>
            <a:r>
              <a:rPr lang="en-US" sz="1200" b="1" baseline="0" dirty="0" smtClean="0"/>
              <a:t>0.05”</a:t>
            </a:r>
            <a:r>
              <a:rPr lang="en-US" sz="1200" b="0" baseline="0" dirty="0" smtClean="0"/>
              <a:t>.</a:t>
            </a:r>
            <a:endParaRPr lang="en-US" sz="1200" baseline="0" dirty="0" smtClean="0"/>
          </a:p>
          <a:p>
            <a:pPr marL="685800" lvl="1" indent="-228600">
              <a:buFont typeface="Arial" pitchFamily="34" charset="0"/>
              <a:buChar char="•"/>
            </a:pPr>
            <a:r>
              <a:rPr lang="en-US" sz="1200" baseline="0" dirty="0" smtClean="0"/>
              <a:t>In the </a:t>
            </a:r>
            <a:r>
              <a:rPr lang="en-US" sz="1200" b="1" baseline="0" dirty="0" smtClean="0"/>
              <a:t>Shape</a:t>
            </a:r>
            <a:r>
              <a:rPr lang="en-US" sz="1200" baseline="0" dirty="0" smtClean="0"/>
              <a:t> </a:t>
            </a:r>
            <a:r>
              <a:rPr lang="en-US" sz="1200" b="1" baseline="0" dirty="0" smtClean="0"/>
              <a:t>Width</a:t>
            </a:r>
            <a:r>
              <a:rPr lang="en-US" sz="1200" baseline="0" dirty="0" smtClean="0"/>
              <a:t> box, enter </a:t>
            </a:r>
            <a:r>
              <a:rPr lang="en-US" sz="1200" b="1" baseline="0" dirty="0" smtClean="0"/>
              <a:t>10”</a:t>
            </a:r>
            <a:r>
              <a:rPr lang="en-US" sz="1200" b="0" baseline="0" dirty="0" smtClean="0"/>
              <a:t>.</a:t>
            </a:r>
          </a:p>
          <a:p>
            <a:pPr marL="228600" indent="-228600">
              <a:buFont typeface="+mj-lt"/>
              <a:buAutoNum type="arabicPeriod"/>
            </a:pPr>
            <a:r>
              <a:rPr lang="en-US" sz="1200" b="0" baseline="0" dirty="0" smtClean="0"/>
              <a:t>Under </a:t>
            </a:r>
            <a:r>
              <a:rPr lang="en-US" sz="1200" b="1" baseline="0" dirty="0" smtClean="0"/>
              <a:t>Drawing</a:t>
            </a:r>
            <a:r>
              <a:rPr lang="en-US" sz="1200" b="0" baseline="0" dirty="0" smtClean="0"/>
              <a:t> </a:t>
            </a:r>
            <a:r>
              <a:rPr lang="en-US" sz="1200" b="1" baseline="0" dirty="0" smtClean="0"/>
              <a:t>Tools</a:t>
            </a:r>
            <a:r>
              <a:rPr lang="en-US" sz="1200" b="0" baseline="0" dirty="0" smtClean="0"/>
              <a:t>, on the </a:t>
            </a:r>
            <a:r>
              <a:rPr lang="en-US" sz="1200" b="1" baseline="0" dirty="0" smtClean="0"/>
              <a:t>Format</a:t>
            </a:r>
            <a:r>
              <a:rPr lang="en-US" sz="1200" b="0" baseline="0" dirty="0" smtClean="0"/>
              <a:t> tab, in the bottom right corner of the </a:t>
            </a:r>
            <a:r>
              <a:rPr lang="en-US" sz="1200" b="1" baseline="0" dirty="0" smtClean="0"/>
              <a:t>Shape</a:t>
            </a:r>
            <a:r>
              <a:rPr lang="en-US" sz="1200" b="0" baseline="0" dirty="0" smtClean="0"/>
              <a:t> </a:t>
            </a:r>
            <a:r>
              <a:rPr lang="en-US" sz="1200" b="1" baseline="0" dirty="0" smtClean="0"/>
              <a:t>Styles</a:t>
            </a:r>
            <a:r>
              <a:rPr lang="en-US" sz="1200" b="0" baseline="0" dirty="0" smtClean="0"/>
              <a:t> group, click the </a:t>
            </a:r>
            <a:r>
              <a:rPr lang="en-US" sz="1200" b="1" baseline="0" dirty="0" smtClean="0"/>
              <a:t>Format</a:t>
            </a:r>
            <a:r>
              <a:rPr lang="en-US" sz="1200" b="0" baseline="0" dirty="0" smtClean="0"/>
              <a:t> </a:t>
            </a:r>
            <a:r>
              <a:rPr lang="en-US" sz="1200" b="1" baseline="0" dirty="0" smtClean="0"/>
              <a:t>Shape</a:t>
            </a:r>
            <a:r>
              <a:rPr lang="en-US" sz="1200" b="0" baseline="0" dirty="0" smtClean="0"/>
              <a:t> dialog box launcher. In the </a:t>
            </a:r>
            <a:r>
              <a:rPr lang="en-US" sz="1200" b="1" baseline="0" dirty="0" smtClean="0"/>
              <a:t>Format</a:t>
            </a:r>
            <a:r>
              <a:rPr lang="en-US" sz="1200" b="0" baseline="0" dirty="0" smtClean="0"/>
              <a:t> </a:t>
            </a:r>
            <a:r>
              <a:rPr lang="en-US" sz="1200" b="1" baseline="0" dirty="0" smtClean="0"/>
              <a:t>Shape</a:t>
            </a:r>
            <a:r>
              <a:rPr lang="en-US" sz="1200" b="0" baseline="0" dirty="0" smtClean="0"/>
              <a:t> dialog box, in the left pane, click </a:t>
            </a:r>
            <a:r>
              <a:rPr lang="en-US" sz="1200" b="1" baseline="0" dirty="0" smtClean="0"/>
              <a:t>Line</a:t>
            </a:r>
            <a:r>
              <a:rPr lang="en-US" sz="1200" b="0" baseline="0" dirty="0" smtClean="0"/>
              <a:t> </a:t>
            </a:r>
            <a:r>
              <a:rPr lang="en-US" sz="1200" b="1" baseline="0" dirty="0" smtClean="0"/>
              <a:t>Color</a:t>
            </a:r>
            <a:r>
              <a:rPr lang="en-US" sz="1200" b="0" baseline="0" dirty="0" smtClean="0"/>
              <a:t>. In the </a:t>
            </a:r>
            <a:r>
              <a:rPr lang="en-US" sz="1200" b="1" baseline="0" dirty="0" smtClean="0"/>
              <a:t>Line</a:t>
            </a:r>
            <a:r>
              <a:rPr lang="en-US" sz="1200" b="0" baseline="0" dirty="0" smtClean="0"/>
              <a:t> </a:t>
            </a:r>
            <a:r>
              <a:rPr lang="en-US" sz="1200" b="1" baseline="0" dirty="0" smtClean="0"/>
              <a:t>Color</a:t>
            </a:r>
            <a:r>
              <a:rPr lang="en-US" sz="1200" b="0" baseline="0" dirty="0" smtClean="0"/>
              <a:t> pane, select </a:t>
            </a:r>
            <a:r>
              <a:rPr lang="en-US" sz="1200" b="1" baseline="0" dirty="0" smtClean="0"/>
              <a:t>No</a:t>
            </a:r>
            <a:r>
              <a:rPr lang="en-US" sz="1200" b="0" baseline="0" dirty="0" smtClean="0"/>
              <a:t> </a:t>
            </a:r>
            <a:r>
              <a:rPr lang="en-US" sz="1200" b="1" baseline="0" dirty="0" smtClean="0"/>
              <a:t>line</a:t>
            </a:r>
            <a:r>
              <a:rPr lang="en-US" sz="1200" b="0" baseline="0" dirty="0" smtClean="0"/>
              <a:t>.</a:t>
            </a:r>
          </a:p>
          <a:p>
            <a:pPr marL="228600" indent="-228600">
              <a:buFont typeface="+mj-lt"/>
              <a:buAutoNum type="arabicPeriod"/>
            </a:pPr>
            <a:r>
              <a:rPr lang="en-US" sz="1200" baseline="0" dirty="0" smtClean="0"/>
              <a:t>Also in the </a:t>
            </a:r>
            <a:r>
              <a:rPr lang="en-US" sz="1200" b="1" baseline="0" dirty="0" smtClean="0"/>
              <a:t>Format</a:t>
            </a:r>
            <a:r>
              <a:rPr lang="en-US" sz="1200" baseline="0" dirty="0" smtClean="0"/>
              <a:t> </a:t>
            </a:r>
            <a:r>
              <a:rPr lang="en-US" sz="1200" b="1" baseline="0" dirty="0" smtClean="0"/>
              <a:t>Shape</a:t>
            </a:r>
            <a:r>
              <a:rPr lang="en-US" sz="1200" baseline="0" dirty="0" smtClean="0"/>
              <a:t> dialog box, in the left pane, click </a:t>
            </a:r>
            <a:r>
              <a:rPr lang="en-US" sz="1200" b="1" baseline="0" dirty="0" smtClean="0"/>
              <a:t>Shadow</a:t>
            </a:r>
            <a:r>
              <a:rPr lang="en-US" sz="1200" b="0" baseline="0" dirty="0" smtClean="0"/>
              <a:t>.</a:t>
            </a:r>
            <a:r>
              <a:rPr lang="en-US" sz="1200" baseline="0" dirty="0" smtClean="0"/>
              <a:t> In the </a:t>
            </a:r>
            <a:r>
              <a:rPr lang="en-US" sz="1200" b="1" baseline="0" dirty="0" smtClean="0"/>
              <a:t>Shadow</a:t>
            </a:r>
            <a:r>
              <a:rPr lang="en-US" sz="1200" baseline="0" dirty="0" smtClean="0"/>
              <a:t> pane, click the button next to </a:t>
            </a:r>
            <a:r>
              <a:rPr lang="en-US" sz="1200" b="1" baseline="0" dirty="0" smtClean="0"/>
              <a:t>Presets</a:t>
            </a:r>
            <a:r>
              <a:rPr lang="en-US" sz="1200" baseline="0" dirty="0" smtClean="0"/>
              <a:t>, under </a:t>
            </a:r>
            <a:r>
              <a:rPr lang="en-US" sz="1200" b="1" baseline="0" dirty="0" smtClean="0"/>
              <a:t>Outer</a:t>
            </a:r>
            <a:r>
              <a:rPr lang="en-US" sz="1200" baseline="0" dirty="0" smtClean="0"/>
              <a:t> click </a:t>
            </a:r>
            <a:r>
              <a:rPr lang="en-US" sz="1200" b="1" baseline="0" dirty="0" smtClean="0"/>
              <a:t>Offset</a:t>
            </a:r>
            <a:r>
              <a:rPr lang="en-US" sz="1200" baseline="0" dirty="0" smtClean="0"/>
              <a:t> </a:t>
            </a:r>
            <a:r>
              <a:rPr lang="en-US" sz="1200" b="1" baseline="0" dirty="0" smtClean="0"/>
              <a:t>Bottom</a:t>
            </a:r>
            <a:r>
              <a:rPr lang="en-US" sz="1200" baseline="0" dirty="0" smtClean="0"/>
              <a:t> (first row, second option from the left), and then do the following:</a:t>
            </a:r>
          </a:p>
          <a:p>
            <a:pPr marL="685800" lvl="1" indent="-228600">
              <a:buFont typeface="Arial" pitchFamily="34" charset="0"/>
              <a:buChar char="•"/>
            </a:pPr>
            <a:r>
              <a:rPr lang="en-US" sz="1200" baseline="0" dirty="0" smtClean="0"/>
              <a:t>In the </a:t>
            </a:r>
            <a:r>
              <a:rPr lang="en-US" sz="1200" b="1" baseline="0" dirty="0" smtClean="0"/>
              <a:t>Transparency</a:t>
            </a:r>
            <a:r>
              <a:rPr lang="en-US" sz="1200" baseline="0" dirty="0" smtClean="0"/>
              <a:t> box, enter </a:t>
            </a:r>
            <a:r>
              <a:rPr lang="en-US" sz="1200" b="1" baseline="0" dirty="0" smtClean="0"/>
              <a:t>68%</a:t>
            </a:r>
            <a:r>
              <a:rPr lang="en-US" sz="1200" b="0" baseline="0" dirty="0" smtClean="0"/>
              <a:t>.</a:t>
            </a:r>
          </a:p>
          <a:p>
            <a:pPr marL="685800" lvl="1" indent="-228600">
              <a:buFont typeface="Arial" pitchFamily="34" charset="0"/>
              <a:buChar char="•"/>
            </a:pPr>
            <a:r>
              <a:rPr lang="en-US" sz="1200" baseline="0" dirty="0" smtClean="0"/>
              <a:t>In the </a:t>
            </a:r>
            <a:r>
              <a:rPr lang="en-US" sz="1200" b="1" baseline="0" dirty="0" smtClean="0"/>
              <a:t>Blur</a:t>
            </a:r>
            <a:r>
              <a:rPr lang="en-US" sz="1200" baseline="0" dirty="0" smtClean="0"/>
              <a:t> box, enter </a:t>
            </a:r>
            <a:r>
              <a:rPr lang="en-US" sz="1200" b="1" baseline="0" dirty="0" smtClean="0"/>
              <a:t>3.5 pt</a:t>
            </a:r>
            <a:r>
              <a:rPr lang="en-US" sz="1200" baseline="0" dirty="0" smtClean="0"/>
              <a:t>.</a:t>
            </a:r>
          </a:p>
          <a:p>
            <a:pPr marL="685800" lvl="1" indent="-228600">
              <a:buFont typeface="Arial" pitchFamily="34" charset="0"/>
              <a:buChar char="•"/>
            </a:pPr>
            <a:r>
              <a:rPr lang="en-US" sz="1200" baseline="0" dirty="0" smtClean="0"/>
              <a:t>In the </a:t>
            </a:r>
            <a:r>
              <a:rPr lang="en-US" sz="1200" b="1" baseline="0" dirty="0" smtClean="0"/>
              <a:t>Distance</a:t>
            </a:r>
            <a:r>
              <a:rPr lang="en-US" sz="1200" baseline="0" dirty="0" smtClean="0"/>
              <a:t> box, enter </a:t>
            </a:r>
            <a:r>
              <a:rPr lang="en-US" sz="1200" b="1" baseline="0" dirty="0" smtClean="0"/>
              <a:t>2.2 pt</a:t>
            </a:r>
            <a:r>
              <a:rPr lang="en-US" sz="1200" baseline="0" dirty="0" smtClean="0"/>
              <a:t>.</a:t>
            </a:r>
          </a:p>
          <a:p>
            <a:pPr marL="228600" indent="-228600">
              <a:buFont typeface="+mj-lt"/>
              <a:buAutoNum type="arabicPeriod"/>
            </a:pPr>
            <a:r>
              <a:rPr lang="en-US" sz="1200" baseline="0" dirty="0" smtClean="0"/>
              <a:t>Also in the </a:t>
            </a:r>
            <a:r>
              <a:rPr lang="en-US" sz="1200" b="1" baseline="0" dirty="0" smtClean="0"/>
              <a:t>Format</a:t>
            </a:r>
            <a:r>
              <a:rPr lang="en-US" sz="1200" baseline="0" dirty="0" smtClean="0"/>
              <a:t> </a:t>
            </a:r>
            <a:r>
              <a:rPr lang="en-US" sz="1200" b="1" baseline="0" dirty="0" smtClean="0"/>
              <a:t>Shape</a:t>
            </a:r>
            <a:r>
              <a:rPr lang="en-US" sz="1200" baseline="0" dirty="0" smtClean="0"/>
              <a:t> dialog box, in the left pane, click </a:t>
            </a:r>
            <a:r>
              <a:rPr lang="en-US" sz="1200" b="1" baseline="0" dirty="0" smtClean="0"/>
              <a:t>3-D Format</a:t>
            </a:r>
            <a:r>
              <a:rPr lang="en-US" sz="1200" b="0" baseline="0" dirty="0" smtClean="0"/>
              <a:t>.</a:t>
            </a:r>
            <a:r>
              <a:rPr lang="en-US" sz="1200" baseline="0" dirty="0" smtClean="0"/>
              <a:t> In the </a:t>
            </a:r>
            <a:r>
              <a:rPr lang="en-US" sz="1200" b="1" baseline="0" dirty="0" smtClean="0"/>
              <a:t>3-D Format </a:t>
            </a:r>
            <a:r>
              <a:rPr lang="en-US" sz="1200" baseline="0" dirty="0" smtClean="0"/>
              <a:t>pane, do the following:</a:t>
            </a:r>
          </a:p>
          <a:p>
            <a:pPr marL="685800" lvl="1" indent="-228600">
              <a:buFont typeface="Arial" pitchFamily="34" charset="0"/>
              <a:buChar char="•"/>
            </a:pPr>
            <a:r>
              <a:rPr lang="en-US" sz="1200" baseline="0" dirty="0" smtClean="0"/>
              <a:t>Under </a:t>
            </a:r>
            <a:r>
              <a:rPr lang="en-US" sz="1200" b="1" baseline="0" dirty="0" smtClean="0"/>
              <a:t>Bevel</a:t>
            </a:r>
            <a:r>
              <a:rPr lang="en-US" sz="1200" baseline="0" dirty="0" smtClean="0"/>
              <a:t>, click the button next to </a:t>
            </a:r>
            <a:r>
              <a:rPr lang="en-US" sz="1200" b="1" baseline="0" dirty="0" smtClean="0"/>
              <a:t>Top</a:t>
            </a:r>
            <a:r>
              <a:rPr lang="en-US" sz="1200" b="0" baseline="0" dirty="0" smtClean="0"/>
              <a:t>, and then under </a:t>
            </a:r>
            <a:r>
              <a:rPr lang="en-US" sz="1200" b="1" baseline="0" dirty="0" smtClean="0"/>
              <a:t>Bevel</a:t>
            </a:r>
            <a:r>
              <a:rPr lang="en-US" sz="1200" b="0" baseline="0" dirty="0" smtClean="0"/>
              <a:t> click </a:t>
            </a:r>
            <a:r>
              <a:rPr lang="en-US" sz="1200" b="1" baseline="0" dirty="0" smtClean="0"/>
              <a:t>Circle</a:t>
            </a:r>
            <a:r>
              <a:rPr lang="en-US" sz="1200" baseline="0" dirty="0" smtClean="0"/>
              <a:t> (first row, first option from the left). Next to </a:t>
            </a:r>
            <a:r>
              <a:rPr lang="en-US" sz="1200" b="1" baseline="0" dirty="0" smtClean="0"/>
              <a:t>Top</a:t>
            </a:r>
            <a:r>
              <a:rPr lang="en-US" sz="1200" baseline="0" dirty="0" smtClean="0"/>
              <a:t>, in the </a:t>
            </a:r>
            <a:r>
              <a:rPr lang="en-US" sz="1200" b="1" baseline="0" dirty="0" smtClean="0"/>
              <a:t>Width</a:t>
            </a:r>
            <a:r>
              <a:rPr lang="en-US" sz="1200" baseline="0" dirty="0" smtClean="0"/>
              <a:t> box, enter </a:t>
            </a:r>
            <a:r>
              <a:rPr lang="en-US" sz="1200" b="1" baseline="0" dirty="0" smtClean="0"/>
              <a:t>15 pt</a:t>
            </a:r>
            <a:r>
              <a:rPr lang="en-US" sz="1200" b="0" baseline="0" dirty="0" smtClean="0"/>
              <a:t>,</a:t>
            </a:r>
            <a:r>
              <a:rPr lang="en-US" sz="1200" b="1" baseline="0" dirty="0" smtClean="0"/>
              <a:t> </a:t>
            </a:r>
            <a:r>
              <a:rPr lang="en-US" sz="1200" baseline="0" dirty="0" smtClean="0"/>
              <a:t>and in the </a:t>
            </a:r>
            <a:r>
              <a:rPr lang="en-US" sz="1200" b="1" baseline="0" dirty="0" smtClean="0"/>
              <a:t>Height</a:t>
            </a:r>
            <a:r>
              <a:rPr lang="en-US" sz="1200" baseline="0" dirty="0" smtClean="0"/>
              <a:t> box, enter </a:t>
            </a:r>
            <a:r>
              <a:rPr lang="en-US" sz="1200" b="1" baseline="0" dirty="0" smtClean="0"/>
              <a:t>3 pt</a:t>
            </a:r>
            <a:r>
              <a:rPr lang="en-US" sz="1200" baseline="0" dirty="0" smtClean="0"/>
              <a:t>.</a:t>
            </a:r>
          </a:p>
          <a:p>
            <a:pPr marL="685800" lvl="1" indent="-228600">
              <a:buFont typeface="Arial" pitchFamily="34" charset="0"/>
              <a:buChar char="•"/>
            </a:pPr>
            <a:r>
              <a:rPr lang="en-US" sz="1200" baseline="0" dirty="0" smtClean="0"/>
              <a:t>Under </a:t>
            </a:r>
            <a:r>
              <a:rPr lang="en-US" sz="1200" b="1" baseline="0" dirty="0" smtClean="0"/>
              <a:t>Surface</a:t>
            </a:r>
            <a:r>
              <a:rPr lang="en-US" sz="1200" baseline="0" dirty="0" smtClean="0"/>
              <a:t>, click the button next to </a:t>
            </a:r>
            <a:r>
              <a:rPr lang="en-US" sz="1200" b="1" baseline="0" dirty="0" smtClean="0"/>
              <a:t>Lighting</a:t>
            </a:r>
            <a:r>
              <a:rPr lang="en-US" sz="1200" baseline="0" dirty="0" smtClean="0"/>
              <a:t>, and then under </a:t>
            </a:r>
            <a:r>
              <a:rPr lang="en-US" sz="1200" b="1" baseline="0" dirty="0" smtClean="0"/>
              <a:t>Neutral</a:t>
            </a:r>
            <a:r>
              <a:rPr lang="en-US" sz="1200" baseline="0" dirty="0" smtClean="0"/>
              <a:t> click </a:t>
            </a:r>
            <a:r>
              <a:rPr lang="en-US" sz="1200" b="1" baseline="0" dirty="0" smtClean="0"/>
              <a:t>Balance</a:t>
            </a:r>
            <a:r>
              <a:rPr lang="en-US" sz="1200" baseline="0" dirty="0" smtClean="0"/>
              <a:t> (first row, second option from the left). </a:t>
            </a:r>
            <a:r>
              <a:rPr lang="en-US" sz="1200" i="0" baseline="0" dirty="0" smtClean="0"/>
              <a:t>In the </a:t>
            </a:r>
            <a:r>
              <a:rPr lang="en-US" sz="1200" b="1" i="0" baseline="0" dirty="0" smtClean="0"/>
              <a:t>Angle</a:t>
            </a:r>
            <a:r>
              <a:rPr lang="en-US" sz="1200" i="0" baseline="0" dirty="0" smtClean="0"/>
              <a:t> box, enter </a:t>
            </a:r>
            <a:r>
              <a:rPr lang="en-US" sz="1200" b="1" i="0" baseline="0" dirty="0" smtClean="0"/>
              <a:t>145</a:t>
            </a:r>
            <a:r>
              <a:rPr lang="en-US" sz="1200" b="1" kern="1200" dirty="0" smtClean="0">
                <a:solidFill>
                  <a:schemeClr val="tx1"/>
                </a:solidFill>
                <a:latin typeface="+mn-lt"/>
                <a:ea typeface="+mn-ea"/>
                <a:cs typeface="+mn-cs"/>
              </a:rPr>
              <a:t>°</a:t>
            </a:r>
            <a:r>
              <a:rPr lang="en-US" sz="1200" i="0" baseline="0" dirty="0" smtClean="0"/>
              <a:t>. </a:t>
            </a:r>
            <a:endParaRPr lang="en-US" sz="1200" b="0" i="1" baseline="0" dirty="0" smtClean="0"/>
          </a:p>
          <a:p>
            <a:pPr marL="228600" indent="-228600">
              <a:buFont typeface="+mj-lt"/>
              <a:buAutoNum type="arabicPeriod"/>
            </a:pPr>
            <a:r>
              <a:rPr lang="en-US" sz="1200" b="0" baseline="0" dirty="0" smtClean="0"/>
              <a:t>On the slide, drag the rectangle about 0.25” above the 0.00 horizontal drawing guide. (Note: To view the ruler, on the </a:t>
            </a:r>
            <a:r>
              <a:rPr lang="en-US" sz="1200" b="1" baseline="0" dirty="0" smtClean="0"/>
              <a:t>View</a:t>
            </a:r>
            <a:r>
              <a:rPr lang="en-US" sz="1200" b="0" baseline="0" dirty="0" smtClean="0"/>
              <a:t> tab, in the </a:t>
            </a:r>
            <a:r>
              <a:rPr lang="en-US" sz="1200" b="1" baseline="0" dirty="0" smtClean="0"/>
              <a:t>Show/Hide</a:t>
            </a:r>
            <a:r>
              <a:rPr lang="en-US" sz="1200" b="0" baseline="0" dirty="0" smtClean="0"/>
              <a:t> group, select </a:t>
            </a:r>
            <a:r>
              <a:rPr lang="en-US" sz="1200" b="1" baseline="0" dirty="0" smtClean="0"/>
              <a:t>Ruler</a:t>
            </a:r>
            <a:r>
              <a:rPr lang="en-US" sz="1200" b="0" baseline="0" dirty="0" smtClean="0"/>
              <a:t>.)</a:t>
            </a:r>
          </a:p>
          <a:p>
            <a:pPr marL="228600" indent="-228600">
              <a:buFont typeface="+mj-lt"/>
              <a:buAutoNum type="arabicPeriod"/>
            </a:pPr>
            <a:r>
              <a:rPr lang="en-US" sz="1200" b="0" baseline="0" dirty="0" smtClean="0"/>
              <a:t>On the </a:t>
            </a:r>
            <a:r>
              <a:rPr lang="en-US" sz="1200" b="1" baseline="0" dirty="0" smtClean="0"/>
              <a:t>Home</a:t>
            </a:r>
            <a:r>
              <a:rPr lang="en-US" sz="1200" b="0" baseline="0" dirty="0" smtClean="0"/>
              <a:t> tab, in the </a:t>
            </a:r>
            <a:r>
              <a:rPr lang="en-US" sz="1200" b="1" baseline="0" dirty="0" smtClean="0"/>
              <a:t>Drawing</a:t>
            </a:r>
            <a:r>
              <a:rPr lang="en-US" sz="1200" b="0" baseline="0" dirty="0" smtClean="0"/>
              <a:t> group, click </a:t>
            </a:r>
            <a:r>
              <a:rPr lang="en-US" sz="1200" b="1" baseline="0" dirty="0" smtClean="0"/>
              <a:t>Arrange</a:t>
            </a:r>
            <a:r>
              <a:rPr lang="en-US" sz="1200" b="0" baseline="0" dirty="0" smtClean="0"/>
              <a:t>, point to </a:t>
            </a:r>
            <a:r>
              <a:rPr lang="en-US" sz="1200" b="1" baseline="0" dirty="0" smtClean="0"/>
              <a:t>Align</a:t>
            </a:r>
            <a:r>
              <a:rPr lang="en-US" sz="1200" b="0" baseline="0" dirty="0" smtClean="0"/>
              <a:t>, and then do the following:</a:t>
            </a:r>
          </a:p>
          <a:p>
            <a:pPr marL="685800" lvl="1" indent="-228600">
              <a:buFont typeface="+mj-lt"/>
              <a:buAutoNum type="arabicPeriod"/>
            </a:pPr>
            <a:r>
              <a:rPr lang="en-US" sz="1200" b="0" baseline="0" dirty="0" smtClean="0"/>
              <a:t>Click </a:t>
            </a:r>
            <a:r>
              <a:rPr lang="en-US" sz="1200" b="1" i="0" baseline="0" dirty="0" smtClean="0"/>
              <a:t>Align to Slide</a:t>
            </a:r>
            <a:r>
              <a:rPr lang="en-US" sz="1200" b="0" i="0" baseline="0" dirty="0" smtClean="0"/>
              <a:t>. </a:t>
            </a:r>
          </a:p>
          <a:p>
            <a:pPr marL="685800" lvl="1" indent="-228600">
              <a:buFont typeface="+mj-lt"/>
              <a:buAutoNum type="arabicPeriod"/>
            </a:pPr>
            <a:r>
              <a:rPr lang="en-US" sz="1200" b="0" baseline="0" dirty="0" smtClean="0"/>
              <a:t>Click</a:t>
            </a:r>
            <a:r>
              <a:rPr lang="en-US" sz="1200" b="1" baseline="0" dirty="0" smtClean="0"/>
              <a:t> Align</a:t>
            </a:r>
            <a:r>
              <a:rPr lang="en-US" sz="1200" b="0" baseline="0" dirty="0" smtClean="0"/>
              <a:t> </a:t>
            </a:r>
            <a:r>
              <a:rPr lang="en-US" sz="1200" b="1" baseline="0" dirty="0" smtClean="0"/>
              <a:t>Center</a:t>
            </a:r>
            <a:r>
              <a:rPr lang="en-US" sz="1200" b="0" baseline="0" dirty="0" smtClean="0"/>
              <a:t>.</a:t>
            </a:r>
          </a:p>
          <a:p>
            <a:pPr marL="228600" indent="-228600">
              <a:buFont typeface="+mj-lt"/>
              <a:buAutoNum type="arabicPeriod"/>
            </a:pPr>
            <a:endParaRPr lang="en-US" sz="1200" dirty="0" smtClean="0"/>
          </a:p>
          <a:p>
            <a:pPr marL="228600" indent="-228600">
              <a:buFont typeface="+mj-lt"/>
              <a:buAutoNum type="arabicPeriod"/>
            </a:pPr>
            <a:endParaRPr lang="en-US" sz="1200" dirty="0" smtClean="0"/>
          </a:p>
          <a:p>
            <a:pPr marL="228600" indent="-228600">
              <a:buFont typeface="+mj-lt"/>
              <a:buNone/>
            </a:pPr>
            <a:r>
              <a:rPr lang="en-US" sz="1200" dirty="0" smtClean="0"/>
              <a:t>To reproduce the tab (rounded rectangle) on this slide, do the following:</a:t>
            </a:r>
          </a:p>
          <a:p>
            <a:pPr marL="228600" indent="-228600">
              <a:buFont typeface="+mj-lt"/>
              <a:buAutoNum type="arabicPeriod"/>
            </a:pPr>
            <a:r>
              <a:rPr lang="en-US" sz="1200" dirty="0" smtClean="0"/>
              <a:t>On the </a:t>
            </a:r>
            <a:r>
              <a:rPr lang="en-US" sz="1200" b="1" dirty="0" smtClean="0"/>
              <a:t>Home</a:t>
            </a:r>
            <a:r>
              <a:rPr lang="en-US" sz="1200" dirty="0" smtClean="0"/>
              <a:t> tab, in the </a:t>
            </a:r>
            <a:r>
              <a:rPr lang="en-US" sz="1200" b="1" dirty="0" smtClean="0"/>
              <a:t>Drawing</a:t>
            </a:r>
            <a:r>
              <a:rPr lang="en-US" sz="1200" dirty="0" smtClean="0"/>
              <a:t> group, click the </a:t>
            </a:r>
            <a:r>
              <a:rPr lang="en-US" sz="1200" b="1" dirty="0" smtClean="0"/>
              <a:t>More</a:t>
            </a:r>
            <a:r>
              <a:rPr lang="en-US" sz="1200" dirty="0" smtClean="0"/>
              <a:t> arrow to expand the</a:t>
            </a:r>
            <a:r>
              <a:rPr lang="en-US" sz="1200" b="0" dirty="0" smtClean="0"/>
              <a:t> shapes gallery</a:t>
            </a:r>
            <a:r>
              <a:rPr lang="en-US" sz="1200" dirty="0" smtClean="0"/>
              <a:t>, and then under </a:t>
            </a:r>
            <a:r>
              <a:rPr lang="en-US" sz="1200" b="1" dirty="0" smtClean="0"/>
              <a:t>Rectangles</a:t>
            </a:r>
            <a:r>
              <a:rPr lang="en-US" sz="1200" dirty="0" smtClean="0"/>
              <a:t> click </a:t>
            </a:r>
            <a:r>
              <a:rPr lang="en-US" sz="1200" b="1" dirty="0" smtClean="0"/>
              <a:t>Round Same Side Corner Rectangle </a:t>
            </a:r>
            <a:r>
              <a:rPr lang="en-US" sz="1200" dirty="0" smtClean="0"/>
              <a:t>(eighth option from the left). On the slide, drag to draw a</a:t>
            </a:r>
            <a:r>
              <a:rPr lang="en-US" sz="1200" baseline="0" dirty="0" smtClean="0"/>
              <a:t> rounded rectangle. </a:t>
            </a:r>
            <a:endParaRPr lang="en-US" sz="1200" dirty="0" smtClean="0"/>
          </a:p>
          <a:p>
            <a:pPr marL="228600" indent="-228600">
              <a:buFont typeface="+mj-lt"/>
              <a:buAutoNum type="arabicPeriod"/>
            </a:pPr>
            <a:r>
              <a:rPr lang="en-US" sz="1200" baseline="0" dirty="0" smtClean="0"/>
              <a:t>On the slide, select the rounded rectangle. Under </a:t>
            </a:r>
            <a:r>
              <a:rPr lang="en-US" sz="1200" b="1" baseline="0" dirty="0" smtClean="0"/>
              <a:t>Drawing</a:t>
            </a:r>
            <a:r>
              <a:rPr lang="en-US" sz="1200" baseline="0" dirty="0" smtClean="0"/>
              <a:t> </a:t>
            </a:r>
            <a:r>
              <a:rPr lang="en-US" sz="1200" b="1" baseline="0" dirty="0" smtClean="0"/>
              <a:t>Tools</a:t>
            </a:r>
            <a:r>
              <a:rPr lang="en-US" sz="1200" baseline="0" dirty="0" smtClean="0"/>
              <a:t>, on the </a:t>
            </a:r>
            <a:r>
              <a:rPr lang="en-US" sz="1200" b="1" baseline="0" dirty="0" smtClean="0"/>
              <a:t>Format</a:t>
            </a:r>
            <a:r>
              <a:rPr lang="en-US" sz="1200" baseline="0" dirty="0" smtClean="0"/>
              <a:t> tab, in the </a:t>
            </a:r>
            <a:r>
              <a:rPr lang="en-US" sz="1200" b="1" baseline="0" dirty="0" smtClean="0"/>
              <a:t>Size</a:t>
            </a:r>
            <a:r>
              <a:rPr lang="en-US" sz="1200" baseline="0" dirty="0" smtClean="0"/>
              <a:t> group, do the following: </a:t>
            </a:r>
          </a:p>
          <a:p>
            <a:pPr marL="685800" lvl="1" indent="-228600">
              <a:buFont typeface="Arial" pitchFamily="34" charset="0"/>
              <a:buChar char="•"/>
            </a:pPr>
            <a:r>
              <a:rPr lang="en-US" sz="1200" baseline="0" dirty="0" smtClean="0"/>
              <a:t>In the </a:t>
            </a:r>
            <a:r>
              <a:rPr lang="en-US" sz="1200" b="1" baseline="0" dirty="0" smtClean="0"/>
              <a:t>Shape</a:t>
            </a:r>
            <a:r>
              <a:rPr lang="en-US" sz="1200" baseline="0" dirty="0" smtClean="0"/>
              <a:t> </a:t>
            </a:r>
            <a:r>
              <a:rPr lang="en-US" sz="1200" b="1" baseline="0" dirty="0" smtClean="0"/>
              <a:t>Height</a:t>
            </a:r>
            <a:r>
              <a:rPr lang="en-US" sz="1200" baseline="0" dirty="0" smtClean="0"/>
              <a:t> box, enter </a:t>
            </a:r>
            <a:r>
              <a:rPr lang="en-US" sz="1200" b="1" baseline="0" dirty="0" smtClean="0"/>
              <a:t>0.58”</a:t>
            </a:r>
            <a:r>
              <a:rPr lang="en-US" sz="1200" b="0" baseline="0" dirty="0" smtClean="0"/>
              <a:t>.</a:t>
            </a:r>
            <a:r>
              <a:rPr lang="en-US" sz="1200" baseline="0" dirty="0" smtClean="0"/>
              <a:t> </a:t>
            </a:r>
          </a:p>
          <a:p>
            <a:pPr marL="685800" lvl="1" indent="-228600">
              <a:buFont typeface="Arial" pitchFamily="34" charset="0"/>
              <a:buChar char="•"/>
            </a:pPr>
            <a:r>
              <a:rPr lang="en-US" sz="1200" baseline="0" dirty="0" smtClean="0"/>
              <a:t>In the </a:t>
            </a:r>
            <a:r>
              <a:rPr lang="en-US" sz="1200" b="1" baseline="0" dirty="0" smtClean="0"/>
              <a:t>Shape</a:t>
            </a:r>
            <a:r>
              <a:rPr lang="en-US" sz="1200" baseline="0" dirty="0" smtClean="0"/>
              <a:t> </a:t>
            </a:r>
            <a:r>
              <a:rPr lang="en-US" sz="1200" b="1" baseline="0" dirty="0" smtClean="0"/>
              <a:t>Width</a:t>
            </a:r>
            <a:r>
              <a:rPr lang="en-US" sz="1200" baseline="0" dirty="0" smtClean="0"/>
              <a:t> box, enter </a:t>
            </a:r>
            <a:r>
              <a:rPr lang="en-US" sz="1200" b="1" baseline="0" dirty="0" smtClean="0"/>
              <a:t>1.33”</a:t>
            </a:r>
            <a:r>
              <a:rPr lang="en-US" sz="1200" baseline="0" dirty="0" smtClean="0"/>
              <a:t>.</a:t>
            </a:r>
          </a:p>
          <a:p>
            <a:pPr marL="228600" indent="-228600">
              <a:buFont typeface="+mj-lt"/>
              <a:buAutoNum type="arabicPeriod"/>
            </a:pPr>
            <a:r>
              <a:rPr lang="en-US" sz="1200" baseline="0" dirty="0" smtClean="0"/>
              <a:t>Under </a:t>
            </a:r>
            <a:r>
              <a:rPr lang="en-US" sz="1200" b="1" baseline="0" dirty="0" smtClean="0"/>
              <a:t>Drawing</a:t>
            </a:r>
            <a:r>
              <a:rPr lang="en-US" sz="1200" baseline="0" dirty="0" smtClean="0"/>
              <a:t> </a:t>
            </a:r>
            <a:r>
              <a:rPr lang="en-US" sz="1200" b="1" baseline="0" dirty="0" smtClean="0"/>
              <a:t>Tools</a:t>
            </a:r>
            <a:r>
              <a:rPr lang="en-US" sz="1200" baseline="0" dirty="0" smtClean="0"/>
              <a:t>, on the </a:t>
            </a:r>
            <a:r>
              <a:rPr lang="en-US" sz="1200" b="1" baseline="0" dirty="0" smtClean="0"/>
              <a:t>Format</a:t>
            </a:r>
            <a:r>
              <a:rPr lang="en-US" sz="1200" baseline="0" dirty="0" smtClean="0"/>
              <a:t> tab, in the bottom right corner of the </a:t>
            </a:r>
            <a:r>
              <a:rPr lang="en-US" sz="1200" b="1" baseline="0" dirty="0" smtClean="0"/>
              <a:t>Shape</a:t>
            </a:r>
            <a:r>
              <a:rPr lang="en-US" sz="1200" baseline="0" dirty="0" smtClean="0"/>
              <a:t> </a:t>
            </a:r>
            <a:r>
              <a:rPr lang="en-US" sz="1200" b="1" baseline="0" dirty="0" smtClean="0"/>
              <a:t>Styles</a:t>
            </a:r>
            <a:r>
              <a:rPr lang="en-US" sz="1200" baseline="0" dirty="0" smtClean="0"/>
              <a:t> group, click the </a:t>
            </a:r>
            <a:r>
              <a:rPr lang="en-US" sz="1200" b="1" baseline="0" dirty="0" smtClean="0"/>
              <a:t>Format</a:t>
            </a:r>
            <a:r>
              <a:rPr lang="en-US" sz="1200" baseline="0" dirty="0" smtClean="0"/>
              <a:t> </a:t>
            </a:r>
            <a:r>
              <a:rPr lang="en-US" sz="1200" b="1" baseline="0" dirty="0" smtClean="0"/>
              <a:t>Shape</a:t>
            </a:r>
            <a:r>
              <a:rPr lang="en-US" sz="1200" baseline="0" dirty="0" smtClean="0"/>
              <a:t> dialog box launcher. In the </a:t>
            </a:r>
            <a:r>
              <a:rPr lang="en-US" sz="1200" b="1" baseline="0" dirty="0" smtClean="0"/>
              <a:t>Format</a:t>
            </a:r>
            <a:r>
              <a:rPr lang="en-US" sz="1200" baseline="0" dirty="0" smtClean="0"/>
              <a:t> </a:t>
            </a:r>
            <a:r>
              <a:rPr lang="en-US" sz="1200" b="1" baseline="0" dirty="0" smtClean="0"/>
              <a:t>Shape</a:t>
            </a:r>
            <a:r>
              <a:rPr lang="en-US" sz="1200" baseline="0" dirty="0" smtClean="0"/>
              <a:t> dialog box, in the left pane, click </a:t>
            </a:r>
            <a:r>
              <a:rPr lang="en-US" sz="1200" b="1" baseline="0" dirty="0" smtClean="0"/>
              <a:t>Line</a:t>
            </a:r>
            <a:r>
              <a:rPr lang="en-US" sz="1200" baseline="0" dirty="0" smtClean="0"/>
              <a:t> </a:t>
            </a:r>
            <a:r>
              <a:rPr lang="en-US" sz="1200" b="1" baseline="0" dirty="0" smtClean="0"/>
              <a:t>Color</a:t>
            </a:r>
            <a:r>
              <a:rPr lang="en-US" sz="1200" b="0" baseline="0" dirty="0" smtClean="0"/>
              <a:t>.</a:t>
            </a:r>
            <a:r>
              <a:rPr lang="en-US" sz="1200" baseline="0" dirty="0" smtClean="0"/>
              <a:t> In the </a:t>
            </a:r>
            <a:r>
              <a:rPr lang="en-US" sz="1200" b="1" baseline="0" dirty="0" smtClean="0"/>
              <a:t>Line</a:t>
            </a:r>
            <a:r>
              <a:rPr lang="en-US" sz="1200" baseline="0" dirty="0" smtClean="0"/>
              <a:t> </a:t>
            </a:r>
            <a:r>
              <a:rPr lang="en-US" sz="1200" b="1" baseline="0" dirty="0" smtClean="0"/>
              <a:t>Color</a:t>
            </a:r>
            <a:r>
              <a:rPr lang="en-US" sz="1200" baseline="0" dirty="0" smtClean="0"/>
              <a:t> pane, select </a:t>
            </a:r>
            <a:r>
              <a:rPr lang="en-US" sz="1200" b="1" baseline="0" dirty="0" smtClean="0"/>
              <a:t>No</a:t>
            </a:r>
            <a:r>
              <a:rPr lang="en-US" sz="1200" baseline="0" dirty="0" smtClean="0"/>
              <a:t> </a:t>
            </a:r>
            <a:r>
              <a:rPr lang="en-US" sz="1200" b="1" baseline="0" dirty="0" smtClean="0"/>
              <a:t>line</a:t>
            </a:r>
            <a:r>
              <a:rPr lang="en-US" sz="1200" baseline="0" dirty="0" smtClean="0"/>
              <a:t>.</a:t>
            </a:r>
          </a:p>
          <a:p>
            <a:pPr marL="228600" indent="-228600">
              <a:buFont typeface="+mj-lt"/>
              <a:buAutoNum type="arabicPeriod"/>
            </a:pPr>
            <a:r>
              <a:rPr lang="en-US" sz="1200" baseline="0" dirty="0" smtClean="0"/>
              <a:t>Also in the </a:t>
            </a:r>
            <a:r>
              <a:rPr lang="en-US" sz="1200" b="1" baseline="0" dirty="0" smtClean="0"/>
              <a:t>Format</a:t>
            </a:r>
            <a:r>
              <a:rPr lang="en-US" sz="1200" baseline="0" dirty="0" smtClean="0"/>
              <a:t> </a:t>
            </a:r>
            <a:r>
              <a:rPr lang="en-US" sz="1200" b="1" baseline="0" dirty="0" smtClean="0"/>
              <a:t>Shape</a:t>
            </a:r>
            <a:r>
              <a:rPr lang="en-US" sz="1200" baseline="0" dirty="0" smtClean="0"/>
              <a:t> dialog box, in the left pane, click </a:t>
            </a:r>
            <a:r>
              <a:rPr lang="en-US" sz="1200" b="1" baseline="0" dirty="0" smtClean="0"/>
              <a:t>Shadow</a:t>
            </a:r>
            <a:r>
              <a:rPr lang="en-US" sz="1200" b="0" baseline="0" dirty="0" smtClean="0"/>
              <a:t>.</a:t>
            </a:r>
            <a:r>
              <a:rPr lang="en-US" sz="1200" baseline="0" dirty="0" smtClean="0"/>
              <a:t> In the </a:t>
            </a:r>
            <a:r>
              <a:rPr lang="en-US" sz="1200" b="1" baseline="0" dirty="0" smtClean="0"/>
              <a:t>Shadow</a:t>
            </a:r>
            <a:r>
              <a:rPr lang="en-US" sz="1200" baseline="0" dirty="0" smtClean="0"/>
              <a:t> pane, click the button next to </a:t>
            </a:r>
            <a:r>
              <a:rPr lang="en-US" sz="1200" b="1" baseline="0" dirty="0" smtClean="0"/>
              <a:t>Presets</a:t>
            </a:r>
            <a:r>
              <a:rPr lang="en-US" sz="1200" baseline="0" dirty="0" smtClean="0"/>
              <a:t>, under </a:t>
            </a:r>
            <a:r>
              <a:rPr lang="en-US" sz="1200" b="1" baseline="0" dirty="0" smtClean="0"/>
              <a:t>Outer</a:t>
            </a:r>
            <a:r>
              <a:rPr lang="en-US" sz="1200" baseline="0" dirty="0" smtClean="0"/>
              <a:t> click </a:t>
            </a:r>
            <a:r>
              <a:rPr lang="en-US" sz="1200" b="1" baseline="0" dirty="0" smtClean="0"/>
              <a:t>Offset</a:t>
            </a:r>
            <a:r>
              <a:rPr lang="en-US" sz="1200" baseline="0" dirty="0" smtClean="0"/>
              <a:t> </a:t>
            </a:r>
            <a:r>
              <a:rPr lang="en-US" sz="1200" b="1" baseline="0" dirty="0" smtClean="0"/>
              <a:t>Bottom</a:t>
            </a:r>
            <a:r>
              <a:rPr lang="en-US" sz="1200" baseline="0" dirty="0" smtClean="0"/>
              <a:t> (first row, second option from the left), and then do the following:</a:t>
            </a:r>
          </a:p>
          <a:p>
            <a:pPr marL="685800" lvl="1" indent="-228600">
              <a:buFont typeface="Arial" pitchFamily="34" charset="0"/>
              <a:buChar char="•"/>
            </a:pPr>
            <a:r>
              <a:rPr lang="en-US" sz="1200" baseline="0" dirty="0" smtClean="0"/>
              <a:t>In the </a:t>
            </a:r>
            <a:r>
              <a:rPr lang="en-US" sz="1200" b="1" baseline="0" dirty="0" smtClean="0"/>
              <a:t>Transparency</a:t>
            </a:r>
            <a:r>
              <a:rPr lang="en-US" sz="1200" baseline="0" dirty="0" smtClean="0"/>
              <a:t> box, enter </a:t>
            </a:r>
            <a:r>
              <a:rPr lang="en-US" sz="1200" b="1" baseline="0" dirty="0" smtClean="0"/>
              <a:t>68%</a:t>
            </a:r>
            <a:r>
              <a:rPr lang="en-US" sz="1200" b="0" baseline="0" dirty="0" smtClean="0"/>
              <a:t>.</a:t>
            </a:r>
          </a:p>
          <a:p>
            <a:pPr marL="685800" lvl="1" indent="-228600">
              <a:buFont typeface="Arial" pitchFamily="34" charset="0"/>
              <a:buChar char="•"/>
            </a:pPr>
            <a:r>
              <a:rPr lang="en-US" sz="1200" baseline="0" dirty="0" smtClean="0"/>
              <a:t>In the </a:t>
            </a:r>
            <a:r>
              <a:rPr lang="en-US" sz="1200" b="1" baseline="0" dirty="0" smtClean="0"/>
              <a:t>Blur</a:t>
            </a:r>
            <a:r>
              <a:rPr lang="en-US" sz="1200" baseline="0" dirty="0" smtClean="0"/>
              <a:t> box, enter </a:t>
            </a:r>
            <a:r>
              <a:rPr lang="en-US" sz="1200" b="1" baseline="0" dirty="0" smtClean="0"/>
              <a:t>3.5 pt</a:t>
            </a:r>
            <a:r>
              <a:rPr lang="en-US" sz="1200" baseline="0" dirty="0" smtClean="0"/>
              <a:t>.</a:t>
            </a:r>
          </a:p>
          <a:p>
            <a:pPr marL="685800" lvl="1" indent="-228600">
              <a:buFont typeface="Arial" pitchFamily="34" charset="0"/>
              <a:buChar char="•"/>
            </a:pPr>
            <a:r>
              <a:rPr lang="en-US" sz="1200" baseline="0" dirty="0" smtClean="0"/>
              <a:t>In the </a:t>
            </a:r>
            <a:r>
              <a:rPr lang="en-US" sz="1200" b="1" baseline="0" dirty="0" smtClean="0"/>
              <a:t>Distance</a:t>
            </a:r>
            <a:r>
              <a:rPr lang="en-US" sz="1200" baseline="0" dirty="0" smtClean="0"/>
              <a:t> box, enter </a:t>
            </a:r>
            <a:r>
              <a:rPr lang="en-US" sz="1200" b="1" baseline="0" dirty="0" smtClean="0"/>
              <a:t>2.2 pt</a:t>
            </a:r>
            <a:r>
              <a:rPr lang="en-US" sz="1200" baseline="0" dirty="0" smtClean="0"/>
              <a:t>.</a:t>
            </a:r>
          </a:p>
          <a:p>
            <a:pPr marL="228600" indent="-228600">
              <a:buFont typeface="+mj-lt"/>
              <a:buAutoNum type="arabicPeriod"/>
            </a:pPr>
            <a:r>
              <a:rPr lang="en-US" sz="1200" baseline="0" dirty="0" smtClean="0"/>
              <a:t>Also in the </a:t>
            </a:r>
            <a:r>
              <a:rPr lang="en-US" sz="1200" b="1" baseline="0" dirty="0" smtClean="0"/>
              <a:t>Format</a:t>
            </a:r>
            <a:r>
              <a:rPr lang="en-US" sz="1200" baseline="0" dirty="0" smtClean="0"/>
              <a:t> </a:t>
            </a:r>
            <a:r>
              <a:rPr lang="en-US" sz="1200" b="1" baseline="0" dirty="0" smtClean="0"/>
              <a:t>Shape</a:t>
            </a:r>
            <a:r>
              <a:rPr lang="en-US" sz="1200" baseline="0" dirty="0" smtClean="0"/>
              <a:t> dialog box, in the left pane, click </a:t>
            </a:r>
            <a:r>
              <a:rPr lang="en-US" sz="1200" b="1" baseline="0" dirty="0" smtClean="0"/>
              <a:t>3-D Format</a:t>
            </a:r>
            <a:r>
              <a:rPr lang="en-US" sz="1200" b="0" baseline="0" dirty="0" smtClean="0"/>
              <a:t>.</a:t>
            </a:r>
            <a:r>
              <a:rPr lang="en-US" sz="1200" baseline="0" dirty="0" smtClean="0"/>
              <a:t> In the </a:t>
            </a:r>
            <a:r>
              <a:rPr lang="en-US" sz="1200" b="1" baseline="0" dirty="0" smtClean="0"/>
              <a:t>3-D Format </a:t>
            </a:r>
            <a:r>
              <a:rPr lang="en-US" sz="1200" baseline="0" dirty="0" smtClean="0"/>
              <a:t>pane, do the following:</a:t>
            </a:r>
          </a:p>
          <a:p>
            <a:pPr marL="685800" lvl="1" indent="-228600">
              <a:buFont typeface="Arial" pitchFamily="34" charset="0"/>
              <a:buChar char="•"/>
            </a:pPr>
            <a:r>
              <a:rPr lang="en-US" sz="1200" baseline="0" dirty="0" smtClean="0"/>
              <a:t>Under </a:t>
            </a:r>
            <a:r>
              <a:rPr lang="en-US" sz="1200" b="1" baseline="0" dirty="0" smtClean="0"/>
              <a:t>Bevel</a:t>
            </a:r>
            <a:r>
              <a:rPr lang="en-US" sz="1200" baseline="0" dirty="0" smtClean="0"/>
              <a:t>, click the button next to </a:t>
            </a:r>
            <a:r>
              <a:rPr lang="en-US" sz="1200" b="1" baseline="0" dirty="0" smtClean="0"/>
              <a:t>Top</a:t>
            </a:r>
            <a:r>
              <a:rPr lang="en-US" sz="1200" b="0" baseline="0" dirty="0" smtClean="0"/>
              <a:t>, and then under </a:t>
            </a:r>
            <a:r>
              <a:rPr lang="en-US" sz="1200" b="1" baseline="0" dirty="0" smtClean="0"/>
              <a:t>Bevel</a:t>
            </a:r>
            <a:r>
              <a:rPr lang="en-US" sz="1200" b="0" baseline="0" dirty="0" smtClean="0"/>
              <a:t> click </a:t>
            </a:r>
            <a:r>
              <a:rPr lang="en-US" sz="1200" b="1" baseline="0" dirty="0" smtClean="0"/>
              <a:t>Circle</a:t>
            </a:r>
            <a:r>
              <a:rPr lang="en-US" sz="1200" baseline="0" dirty="0" smtClean="0"/>
              <a:t> (first row, first option from the left). Next to </a:t>
            </a:r>
            <a:r>
              <a:rPr lang="en-US" sz="1200" b="1" baseline="0" dirty="0" smtClean="0"/>
              <a:t>Top</a:t>
            </a:r>
            <a:r>
              <a:rPr lang="en-US" sz="1200" baseline="0" dirty="0" smtClean="0"/>
              <a:t>, in the </a:t>
            </a:r>
            <a:r>
              <a:rPr lang="en-US" sz="1200" b="1" baseline="0" dirty="0" smtClean="0"/>
              <a:t>Width</a:t>
            </a:r>
            <a:r>
              <a:rPr lang="en-US" sz="1200" baseline="0" dirty="0" smtClean="0"/>
              <a:t> box, enter </a:t>
            </a:r>
            <a:r>
              <a:rPr lang="en-US" sz="1200" b="1" baseline="0" dirty="0" smtClean="0"/>
              <a:t>4 pt</a:t>
            </a:r>
            <a:r>
              <a:rPr lang="en-US" sz="1200" b="0" baseline="0" dirty="0" smtClean="0"/>
              <a:t>,</a:t>
            </a:r>
            <a:r>
              <a:rPr lang="en-US" sz="1200" b="1" baseline="0" dirty="0" smtClean="0"/>
              <a:t> </a:t>
            </a:r>
            <a:r>
              <a:rPr lang="en-US" sz="1200" baseline="0" dirty="0" smtClean="0"/>
              <a:t>and in the </a:t>
            </a:r>
            <a:r>
              <a:rPr lang="en-US" sz="1200" b="1" baseline="0" dirty="0" smtClean="0"/>
              <a:t>Height</a:t>
            </a:r>
            <a:r>
              <a:rPr lang="en-US" sz="1200" baseline="0" dirty="0" smtClean="0"/>
              <a:t> box, enter </a:t>
            </a:r>
            <a:r>
              <a:rPr lang="en-US" sz="1200" b="1" baseline="0" dirty="0" smtClean="0"/>
              <a:t>4 pt</a:t>
            </a:r>
            <a:r>
              <a:rPr lang="en-US" sz="1200" baseline="0" dirty="0" smtClean="0"/>
              <a:t>.</a:t>
            </a:r>
          </a:p>
          <a:p>
            <a:pPr marL="685800" lvl="1" indent="-228600">
              <a:buFont typeface="Arial" pitchFamily="34" charset="0"/>
              <a:buChar char="•"/>
            </a:pPr>
            <a:r>
              <a:rPr lang="en-US" sz="1200" baseline="0" dirty="0" smtClean="0"/>
              <a:t>Under </a:t>
            </a:r>
            <a:r>
              <a:rPr lang="en-US" sz="1200" b="1" baseline="0" dirty="0" smtClean="0"/>
              <a:t>Surface</a:t>
            </a:r>
            <a:r>
              <a:rPr lang="en-US" sz="1200" baseline="0" dirty="0" smtClean="0"/>
              <a:t>, click the button next to </a:t>
            </a:r>
            <a:r>
              <a:rPr lang="en-US" sz="1200" b="1" baseline="0" dirty="0" smtClean="0"/>
              <a:t>Lighting</a:t>
            </a:r>
            <a:r>
              <a:rPr lang="en-US" sz="1200" baseline="0" dirty="0" smtClean="0"/>
              <a:t>, and then under </a:t>
            </a:r>
            <a:r>
              <a:rPr lang="en-US" sz="1200" b="1" baseline="0" dirty="0" smtClean="0"/>
              <a:t>Neutral</a:t>
            </a:r>
            <a:r>
              <a:rPr lang="en-US" sz="1200" baseline="0" dirty="0" smtClean="0"/>
              <a:t> click </a:t>
            </a:r>
            <a:r>
              <a:rPr lang="en-US" sz="1200" b="1" baseline="0" dirty="0" smtClean="0"/>
              <a:t>Balance</a:t>
            </a:r>
            <a:r>
              <a:rPr lang="en-US" sz="1200" baseline="0" dirty="0" smtClean="0"/>
              <a:t> (first row, second option from the left). </a:t>
            </a:r>
            <a:r>
              <a:rPr lang="en-US" sz="1200" i="0" baseline="0" dirty="0" smtClean="0"/>
              <a:t>In the </a:t>
            </a:r>
            <a:r>
              <a:rPr lang="en-US" sz="1200" b="1" i="0" baseline="0" dirty="0" smtClean="0"/>
              <a:t>Angle</a:t>
            </a:r>
            <a:r>
              <a:rPr lang="en-US" sz="1200" i="0" baseline="0" dirty="0" smtClean="0"/>
              <a:t> box, enter </a:t>
            </a:r>
            <a:r>
              <a:rPr lang="en-US" sz="1200" b="1" i="0" baseline="0" dirty="0" smtClean="0"/>
              <a:t>145</a:t>
            </a:r>
            <a:r>
              <a:rPr lang="en-US" sz="1200" b="1" kern="1200" dirty="0" smtClean="0">
                <a:solidFill>
                  <a:schemeClr val="tx1"/>
                </a:solidFill>
                <a:latin typeface="+mn-lt"/>
                <a:ea typeface="+mn-ea"/>
                <a:cs typeface="+mn-cs"/>
              </a:rPr>
              <a:t>°</a:t>
            </a:r>
            <a:r>
              <a:rPr lang="en-US" sz="1200" i="0" baseline="0" dirty="0" smtClean="0"/>
              <a:t>. </a:t>
            </a:r>
            <a:endParaRPr lang="en-US" sz="1200" b="0" i="1" baseline="0" dirty="0" smtClean="0"/>
          </a:p>
          <a:p>
            <a:pPr marL="228600" indent="-228600">
              <a:buFont typeface="+mj-lt"/>
              <a:buAutoNum type="arabicPeriod"/>
            </a:pPr>
            <a:r>
              <a:rPr lang="en-US" sz="1200" b="0" baseline="0" dirty="0" smtClean="0"/>
              <a:t>On the slide, drag the rounded rectangle until the bottom edge touches the top edge of the long, thin rectangle and it is centered on the 3.50 left vertical drawing guide.</a:t>
            </a:r>
          </a:p>
          <a:p>
            <a:pPr marL="228600" indent="-228600">
              <a:buFont typeface="+mj-lt"/>
              <a:buAutoNum type="arabicPeriod"/>
            </a:pPr>
            <a:endParaRPr lang="en-US" sz="1200" b="1" baseline="0" dirty="0" smtClean="0"/>
          </a:p>
          <a:p>
            <a:pPr marL="228600" indent="-228600">
              <a:buFont typeface="+mj-lt"/>
              <a:buAutoNum type="arabicPeriod"/>
            </a:pPr>
            <a:endParaRPr lang="en-US" sz="1200" dirty="0" smtClean="0"/>
          </a:p>
          <a:p>
            <a:pPr marL="228600" indent="-228600">
              <a:buFont typeface="+mj-lt"/>
              <a:buNone/>
            </a:pPr>
            <a:r>
              <a:rPr lang="en-US" sz="1200" dirty="0" smtClean="0"/>
              <a:t>To reproduce the first text box on this slide, do the following:</a:t>
            </a:r>
          </a:p>
          <a:p>
            <a:pPr marL="228600" indent="-228600">
              <a:buFont typeface="+mj-lt"/>
              <a:buAutoNum type="arabicPeriod"/>
            </a:pPr>
            <a:r>
              <a:rPr lang="en-US" sz="1200" dirty="0" smtClean="0"/>
              <a:t>On</a:t>
            </a:r>
            <a:r>
              <a:rPr lang="en-US" sz="1200" baseline="0" dirty="0" smtClean="0"/>
              <a:t> the </a:t>
            </a:r>
            <a:r>
              <a:rPr lang="en-US" sz="1200" b="1" baseline="0" dirty="0" smtClean="0"/>
              <a:t>Insert</a:t>
            </a:r>
            <a:r>
              <a:rPr lang="en-US" sz="1200" baseline="0" dirty="0" smtClean="0"/>
              <a:t> tab, in the </a:t>
            </a:r>
            <a:r>
              <a:rPr lang="en-US" sz="1200" b="1" baseline="0" dirty="0" smtClean="0"/>
              <a:t>Text</a:t>
            </a:r>
            <a:r>
              <a:rPr lang="en-US" sz="1200" baseline="0" dirty="0" smtClean="0"/>
              <a:t> group, click </a:t>
            </a:r>
            <a:r>
              <a:rPr lang="en-US" sz="1200" b="1" baseline="0" dirty="0" smtClean="0"/>
              <a:t>Text</a:t>
            </a:r>
            <a:r>
              <a:rPr lang="en-US" sz="1200" baseline="0" dirty="0" smtClean="0"/>
              <a:t> </a:t>
            </a:r>
            <a:r>
              <a:rPr lang="en-US" sz="1200" b="1" baseline="0" dirty="0" smtClean="0"/>
              <a:t>Box</a:t>
            </a:r>
            <a:r>
              <a:rPr lang="en-US" sz="1200" baseline="0" dirty="0" smtClean="0"/>
              <a:t>. On the slide, drag to draw a text box. </a:t>
            </a:r>
          </a:p>
          <a:p>
            <a:pPr marL="228600" indent="-228600">
              <a:buFont typeface="+mj-lt"/>
              <a:buAutoNum type="arabicPeriod"/>
            </a:pPr>
            <a:r>
              <a:rPr lang="en-US" sz="1200" baseline="0" dirty="0" smtClean="0"/>
              <a:t>Enter </a:t>
            </a:r>
            <a:r>
              <a:rPr lang="en-US" sz="1200" b="1" baseline="0" dirty="0" smtClean="0"/>
              <a:t>TAB ONE</a:t>
            </a:r>
            <a:r>
              <a:rPr lang="en-US" sz="1200" b="0" baseline="0" dirty="0" smtClean="0"/>
              <a:t>,</a:t>
            </a:r>
            <a:r>
              <a:rPr lang="en-US" sz="1200" b="1" baseline="0" dirty="0" smtClean="0"/>
              <a:t> </a:t>
            </a:r>
            <a:r>
              <a:rPr lang="en-US" sz="1200" baseline="0" dirty="0" smtClean="0"/>
              <a:t>and then select the text. On the </a:t>
            </a:r>
            <a:r>
              <a:rPr lang="en-US" sz="1200" b="1" baseline="0" dirty="0" smtClean="0"/>
              <a:t>Home</a:t>
            </a:r>
            <a:r>
              <a:rPr lang="en-US" sz="1200" baseline="0" dirty="0" smtClean="0"/>
              <a:t> tab, in the </a:t>
            </a:r>
            <a:r>
              <a:rPr lang="en-US" sz="1200" b="1" baseline="0" dirty="0" smtClean="0"/>
              <a:t>Font</a:t>
            </a:r>
            <a:r>
              <a:rPr lang="en-US" sz="1200" baseline="0" dirty="0" smtClean="0"/>
              <a:t> group, do the following:</a:t>
            </a:r>
          </a:p>
          <a:p>
            <a:pPr marL="685800" lvl="1" indent="-228600">
              <a:buFont typeface="Arial" pitchFamily="34" charset="0"/>
              <a:buChar char="•"/>
            </a:pPr>
            <a:r>
              <a:rPr lang="en-US" sz="1200" baseline="0" dirty="0" smtClean="0"/>
              <a:t>In the </a:t>
            </a:r>
            <a:r>
              <a:rPr lang="en-US" sz="1200" b="1" baseline="0" dirty="0" smtClean="0"/>
              <a:t>Font</a:t>
            </a:r>
            <a:r>
              <a:rPr lang="en-US" sz="1200" baseline="0" dirty="0" smtClean="0"/>
              <a:t> list, select </a:t>
            </a:r>
            <a:r>
              <a:rPr lang="en-US" sz="1200" b="1" baseline="0" dirty="0" smtClean="0"/>
              <a:t>TW Cen MT Condensed</a:t>
            </a:r>
            <a:r>
              <a:rPr lang="en-US" sz="1200" b="0" baseline="0" dirty="0" smtClean="0"/>
              <a:t>.</a:t>
            </a:r>
            <a:r>
              <a:rPr lang="en-US" sz="1200" baseline="0" dirty="0" smtClean="0"/>
              <a:t> </a:t>
            </a:r>
          </a:p>
          <a:p>
            <a:pPr marL="685800" lvl="1" indent="-228600">
              <a:buFont typeface="Arial" pitchFamily="34" charset="0"/>
              <a:buChar char="•"/>
            </a:pPr>
            <a:r>
              <a:rPr lang="en-US" sz="1200" baseline="0" dirty="0" smtClean="0"/>
              <a:t>In the </a:t>
            </a:r>
            <a:r>
              <a:rPr lang="en-US" sz="1200" b="1" baseline="0" dirty="0" smtClean="0"/>
              <a:t>Font</a:t>
            </a:r>
            <a:r>
              <a:rPr lang="en-US" sz="1200" baseline="0" dirty="0" smtClean="0"/>
              <a:t> </a:t>
            </a:r>
            <a:r>
              <a:rPr lang="en-US" sz="1200" b="1" baseline="0" dirty="0" smtClean="0"/>
              <a:t>Size</a:t>
            </a:r>
            <a:r>
              <a:rPr lang="en-US" sz="1200" baseline="0" dirty="0" smtClean="0"/>
              <a:t> box, enter </a:t>
            </a:r>
            <a:r>
              <a:rPr lang="en-US" sz="1200" b="1" baseline="0" dirty="0" smtClean="0"/>
              <a:t>22 pt</a:t>
            </a:r>
            <a:r>
              <a:rPr lang="en-US" sz="1200" baseline="0" dirty="0" smtClean="0"/>
              <a:t>. </a:t>
            </a:r>
          </a:p>
          <a:p>
            <a:pPr marL="228600" indent="-228600">
              <a:buFont typeface="+mj-lt"/>
              <a:buAutoNum type="arabicPeriod"/>
            </a:pPr>
            <a:r>
              <a:rPr lang="en-US" sz="1200" baseline="0" dirty="0" smtClean="0"/>
              <a:t>On the </a:t>
            </a:r>
            <a:r>
              <a:rPr lang="en-US" sz="1200" b="1" baseline="0" dirty="0" smtClean="0"/>
              <a:t>Home</a:t>
            </a:r>
            <a:r>
              <a:rPr lang="en-US" sz="1200" baseline="0" dirty="0" smtClean="0"/>
              <a:t> tab, in the </a:t>
            </a:r>
            <a:r>
              <a:rPr lang="en-US" sz="1200" b="1" baseline="0" dirty="0" smtClean="0"/>
              <a:t>Paragraph</a:t>
            </a:r>
            <a:r>
              <a:rPr lang="en-US" sz="1200" baseline="0" dirty="0" smtClean="0"/>
              <a:t> group, click </a:t>
            </a:r>
            <a:r>
              <a:rPr lang="en-US" sz="1200" b="1" baseline="0" dirty="0" smtClean="0"/>
              <a:t>Center</a:t>
            </a:r>
            <a:r>
              <a:rPr lang="en-US" sz="1200" baseline="0" dirty="0" smtClean="0"/>
              <a:t> to center the text in the text box.</a:t>
            </a:r>
          </a:p>
          <a:p>
            <a:pPr marL="228600" indent="-228600">
              <a:buFont typeface="+mj-lt"/>
              <a:buAutoNum type="arabicPeriod"/>
            </a:pPr>
            <a:r>
              <a:rPr lang="en-US" sz="1200" baseline="0" dirty="0" smtClean="0"/>
              <a:t>On the slide, drag the text box onto the rounded rectangle until the bottom edge of the text is 0.5” above the 0.00 horizontal drawing guide and it is centered on the </a:t>
            </a:r>
            <a:r>
              <a:rPr lang="en-US" sz="1200" b="0" baseline="0" dirty="0" smtClean="0"/>
              <a:t>3.50 left vertical drawing guide.</a:t>
            </a:r>
            <a:endParaRPr lang="en-US" sz="1200" baseline="0" dirty="0" smtClean="0"/>
          </a:p>
          <a:p>
            <a:pPr marL="228600" indent="-228600">
              <a:buFont typeface="+mj-lt"/>
              <a:buAutoNum type="arabicPeriod"/>
            </a:pPr>
            <a:endParaRPr lang="en-US" sz="1200" baseline="0" dirty="0" smtClean="0"/>
          </a:p>
          <a:p>
            <a:pPr marL="228600" indent="-228600">
              <a:buFont typeface="+mj-lt"/>
              <a:buAutoNum type="arabicPeriod"/>
            </a:pPr>
            <a:endParaRPr lang="en-US" sz="1200" baseline="0" dirty="0" smtClean="0"/>
          </a:p>
          <a:p>
            <a:pPr marL="228600" indent="-228600">
              <a:buFont typeface="+mj-lt"/>
              <a:buNone/>
            </a:pPr>
            <a:r>
              <a:rPr lang="en-US" sz="1200" baseline="0" dirty="0" smtClean="0"/>
              <a:t>To reproduce the other text boxes on this slide, do the following:</a:t>
            </a:r>
          </a:p>
          <a:p>
            <a:pPr marL="228600" indent="-228600">
              <a:buFont typeface="+mj-lt"/>
              <a:buAutoNum type="arabicPeriod"/>
            </a:pPr>
            <a:r>
              <a:rPr lang="en-US" sz="1200" baseline="0" dirty="0" smtClean="0"/>
              <a:t>On the slide, select the first text box. On the </a:t>
            </a:r>
            <a:r>
              <a:rPr lang="en-US" sz="1200" b="1" baseline="0" dirty="0" smtClean="0"/>
              <a:t>Home</a:t>
            </a:r>
            <a:r>
              <a:rPr lang="en-US" sz="1200" baseline="0" dirty="0" smtClean="0"/>
              <a:t> tab, in the </a:t>
            </a:r>
            <a:r>
              <a:rPr lang="en-US" sz="1200" b="1" baseline="0" dirty="0" smtClean="0"/>
              <a:t>Clipboard</a:t>
            </a:r>
            <a:r>
              <a:rPr lang="en-US" sz="1200" baseline="0" dirty="0" smtClean="0"/>
              <a:t> group, click the arrow under </a:t>
            </a:r>
            <a:r>
              <a:rPr lang="en-US" sz="1200" b="1" baseline="0" dirty="0" smtClean="0"/>
              <a:t>Copy</a:t>
            </a:r>
            <a:r>
              <a:rPr lang="en-US" sz="1200" b="0" baseline="0" dirty="0" smtClean="0"/>
              <a:t>,</a:t>
            </a:r>
            <a:r>
              <a:rPr lang="en-US" sz="1200" baseline="0" dirty="0" smtClean="0"/>
              <a:t> and then click </a:t>
            </a:r>
            <a:r>
              <a:rPr lang="en-US" sz="1200" b="1" baseline="0" dirty="0" smtClean="0"/>
              <a:t>Duplicate</a:t>
            </a:r>
            <a:r>
              <a:rPr lang="en-US" sz="1200" baseline="0" dirty="0" smtClean="0"/>
              <a:t>. Repeat this process three more times for a total of five text boxes.</a:t>
            </a:r>
          </a:p>
          <a:p>
            <a:pPr marL="228600" indent="-228600">
              <a:buFont typeface="+mj-lt"/>
              <a:buAutoNum type="arabicPeriod"/>
            </a:pPr>
            <a:r>
              <a:rPr lang="en-US" sz="1200" baseline="0" dirty="0" smtClean="0"/>
              <a:t>Click in one of the duplicate text boxes, delete </a:t>
            </a:r>
            <a:r>
              <a:rPr lang="en-US" sz="1200" b="1" baseline="0" dirty="0" smtClean="0"/>
              <a:t>TAB ONE</a:t>
            </a:r>
            <a:r>
              <a:rPr lang="en-US" sz="1200" baseline="0" dirty="0" smtClean="0"/>
              <a:t>, and then enter </a:t>
            </a:r>
            <a:r>
              <a:rPr lang="en-US" sz="1200" b="1" baseline="0" dirty="0" smtClean="0"/>
              <a:t>TAB TWO</a:t>
            </a:r>
            <a:r>
              <a:rPr lang="en-US" sz="1200" baseline="0" dirty="0" smtClean="0"/>
              <a:t>. </a:t>
            </a:r>
          </a:p>
          <a:p>
            <a:pPr marL="228600" indent="-228600">
              <a:buFont typeface="+mj-lt"/>
              <a:buAutoNum type="arabicPeriod"/>
            </a:pPr>
            <a:r>
              <a:rPr lang="en-US" sz="1200" baseline="0" dirty="0" smtClean="0"/>
              <a:t>Drag the second text box until the bottom edge of the text is 0.5” above the 0.00 horizontal drawing guide and it is centered on the 1.75 left vertical drawing guide.</a:t>
            </a:r>
          </a:p>
          <a:p>
            <a:pPr marL="228600" indent="-228600">
              <a:buFont typeface="+mj-lt"/>
              <a:buAutoNum type="arabicPeriod"/>
            </a:pPr>
            <a:r>
              <a:rPr lang="en-US" sz="1200" baseline="0" dirty="0" smtClean="0"/>
              <a:t>Click in another duplicate text box, delete </a:t>
            </a:r>
            <a:r>
              <a:rPr lang="en-US" sz="1200" b="1" baseline="0" dirty="0" smtClean="0"/>
              <a:t>TAB ONE</a:t>
            </a:r>
            <a:r>
              <a:rPr lang="en-US" sz="1200" baseline="0" dirty="0" smtClean="0"/>
              <a:t>, and then enter </a:t>
            </a:r>
            <a:r>
              <a:rPr lang="en-US" sz="1200" b="1" baseline="0" dirty="0" smtClean="0"/>
              <a:t>TAB THREE</a:t>
            </a:r>
            <a:r>
              <a:rPr lang="en-US" sz="1200" b="0" baseline="0" dirty="0" smtClean="0"/>
              <a:t>.</a:t>
            </a:r>
            <a:endParaRPr lang="en-US" sz="1200" baseline="0" dirty="0" smtClean="0"/>
          </a:p>
          <a:p>
            <a:pPr marL="228600" indent="-228600">
              <a:buFont typeface="+mj-lt"/>
              <a:buAutoNum type="arabicPeriod"/>
            </a:pPr>
            <a:r>
              <a:rPr lang="en-US" sz="1200" baseline="0" dirty="0" smtClean="0"/>
              <a:t>Drag the third text box until the bottom edge of the text is 0.5” above the 0.00 horizontal drawing guide and it is centered on the 0.00 vertical drawing guide. </a:t>
            </a:r>
          </a:p>
          <a:p>
            <a:pPr marL="228600" indent="-228600">
              <a:buFont typeface="+mj-lt"/>
              <a:buAutoNum type="arabicPeriod"/>
            </a:pPr>
            <a:r>
              <a:rPr lang="en-US" sz="1200" baseline="0" dirty="0" smtClean="0"/>
              <a:t>Click in another duplicate text box, delete </a:t>
            </a:r>
            <a:r>
              <a:rPr lang="en-US" sz="1200" b="1" baseline="0" dirty="0" smtClean="0"/>
              <a:t>TAB ONE</a:t>
            </a:r>
            <a:r>
              <a:rPr lang="en-US" sz="1200" baseline="0" dirty="0" smtClean="0"/>
              <a:t>, and then enter </a:t>
            </a:r>
            <a:r>
              <a:rPr lang="en-US" sz="1200" b="1" baseline="0" dirty="0" smtClean="0"/>
              <a:t>TAB FOUR</a:t>
            </a:r>
            <a:r>
              <a:rPr lang="en-US" sz="1200" b="0" baseline="0" dirty="0" smtClean="0"/>
              <a:t>.</a:t>
            </a:r>
            <a:endParaRPr lang="en-US" sz="1200" baseline="0" dirty="0" smtClean="0"/>
          </a:p>
          <a:p>
            <a:pPr marL="228600" indent="-228600">
              <a:buFont typeface="+mj-lt"/>
              <a:buAutoNum type="arabicPeriod"/>
            </a:pPr>
            <a:r>
              <a:rPr lang="en-US" sz="1200" baseline="0" dirty="0" smtClean="0"/>
              <a:t>Drag the fourth text box until the bottom edge of the text is 0.5” above the 0.00 horizontal drawing guide and it is centered on the 1.75 right vertical drawing guide.</a:t>
            </a:r>
          </a:p>
          <a:p>
            <a:pPr marL="228600" indent="-228600">
              <a:buFont typeface="+mj-lt"/>
              <a:buAutoNum type="arabicPeriod"/>
            </a:pPr>
            <a:r>
              <a:rPr lang="en-US" sz="1200" baseline="0" dirty="0" smtClean="0"/>
              <a:t>Click in the last duplicate text box, delete </a:t>
            </a:r>
            <a:r>
              <a:rPr lang="en-US" sz="1200" b="1" baseline="0" dirty="0" smtClean="0"/>
              <a:t>TAB ONE</a:t>
            </a:r>
            <a:r>
              <a:rPr lang="en-US" sz="1200" baseline="0" dirty="0" smtClean="0"/>
              <a:t>, and then enter </a:t>
            </a:r>
            <a:r>
              <a:rPr lang="en-US" sz="1200" b="1" baseline="0" dirty="0" smtClean="0"/>
              <a:t>TAB FIVE</a:t>
            </a:r>
            <a:r>
              <a:rPr lang="en-US" sz="1200" b="0" baseline="0" dirty="0" smtClean="0"/>
              <a:t>.</a:t>
            </a:r>
            <a:endParaRPr lang="en-US" sz="1200" baseline="0" dirty="0" smtClean="0"/>
          </a:p>
          <a:p>
            <a:pPr marL="228600" indent="-228600">
              <a:buFont typeface="+mj-lt"/>
              <a:buAutoNum type="arabicPeriod"/>
            </a:pPr>
            <a:r>
              <a:rPr lang="en-US" sz="1200" baseline="0" dirty="0" smtClean="0"/>
              <a:t>Drag the fifth text box until the bottom edge of the text is 0.5” above the 0.00 horizontal drawing guide and it is centered on the 3.50 right vertical drawing guide.</a:t>
            </a:r>
          </a:p>
          <a:p>
            <a:pPr marL="228600" indent="-228600">
              <a:buFont typeface="+mj-lt"/>
              <a:buAutoNum type="arabicPeriod"/>
            </a:pPr>
            <a:r>
              <a:rPr lang="en-US" sz="1200" baseline="0" dirty="0" smtClean="0"/>
              <a:t>Select the text in the first text box. On the </a:t>
            </a:r>
            <a:r>
              <a:rPr lang="en-US" sz="1200" b="1" baseline="0" dirty="0" smtClean="0"/>
              <a:t>Home</a:t>
            </a:r>
            <a:r>
              <a:rPr lang="en-US" sz="1200" baseline="0" dirty="0" smtClean="0"/>
              <a:t> tab, in the </a:t>
            </a:r>
            <a:r>
              <a:rPr lang="en-US" sz="1200" b="1" baseline="0" dirty="0" smtClean="0"/>
              <a:t>Font</a:t>
            </a:r>
            <a:r>
              <a:rPr lang="en-US" sz="1200" baseline="0" dirty="0" smtClean="0"/>
              <a:t> group, click the arrow next to </a:t>
            </a:r>
            <a:r>
              <a:rPr lang="en-US" sz="1200" b="1" baseline="0" dirty="0" smtClean="0"/>
              <a:t>Font Color</a:t>
            </a:r>
            <a:r>
              <a:rPr lang="en-US" sz="1200" baseline="0" dirty="0" smtClean="0"/>
              <a:t>, and then under </a:t>
            </a:r>
            <a:r>
              <a:rPr lang="en-US" sz="1200" b="1" baseline="0" dirty="0" smtClean="0"/>
              <a:t>Theme</a:t>
            </a:r>
            <a:r>
              <a:rPr lang="en-US" sz="1200" baseline="0" dirty="0" smtClean="0"/>
              <a:t> </a:t>
            </a:r>
            <a:r>
              <a:rPr lang="en-US" sz="1200" b="1" baseline="0" dirty="0" smtClean="0"/>
              <a:t>Colors</a:t>
            </a:r>
            <a:r>
              <a:rPr lang="en-US" sz="1200" baseline="0" dirty="0" smtClean="0"/>
              <a:t> click </a:t>
            </a:r>
            <a:r>
              <a:rPr lang="en-US" sz="1200" b="1" baseline="0" dirty="0" smtClean="0"/>
              <a:t>White, Background 1 </a:t>
            </a:r>
            <a:r>
              <a:rPr lang="en-US" sz="1200" b="0" baseline="0" dirty="0" smtClean="0"/>
              <a:t>(first row, first option from the left). Repeat this process for each of the other text boxes. </a:t>
            </a:r>
            <a:endParaRPr lang="en-US" sz="1200" baseline="0" dirty="0" smtClean="0"/>
          </a:p>
          <a:p>
            <a:endParaRPr lang="en-US" sz="1200" baseline="0" dirty="0" smtClean="0"/>
          </a:p>
          <a:p>
            <a:endParaRPr lang="en-US" sz="1200" baseline="0" dirty="0" smtClean="0"/>
          </a:p>
          <a:p>
            <a:r>
              <a:rPr lang="en-US" sz="1200" baseline="0" dirty="0" smtClean="0"/>
              <a:t>To reproduce the animation effects on this slide, do the following:</a:t>
            </a:r>
          </a:p>
          <a:p>
            <a:pPr marL="228600" indent="-228600">
              <a:buFont typeface="+mj-lt"/>
              <a:buAutoNum type="arabicPeriod"/>
            </a:pPr>
            <a:r>
              <a:rPr lang="en-US" sz="1200" baseline="0" dirty="0" smtClean="0"/>
              <a:t>On the </a:t>
            </a:r>
            <a:r>
              <a:rPr lang="en-US" sz="1200" b="1" baseline="0" dirty="0" smtClean="0"/>
              <a:t>Animations</a:t>
            </a:r>
            <a:r>
              <a:rPr lang="en-US" sz="1200" baseline="0" dirty="0" smtClean="0"/>
              <a:t> tab, in the </a:t>
            </a:r>
            <a:r>
              <a:rPr lang="en-US" sz="1200" b="1" baseline="0" dirty="0" smtClean="0"/>
              <a:t>Advanced Animations</a:t>
            </a:r>
            <a:r>
              <a:rPr lang="en-US" sz="1200" baseline="0" dirty="0" smtClean="0"/>
              <a:t> group, click </a:t>
            </a:r>
            <a:r>
              <a:rPr lang="en-US" sz="1200" b="1" baseline="0" dirty="0" smtClean="0"/>
              <a:t>Animation Pane</a:t>
            </a:r>
            <a:r>
              <a:rPr lang="en-US" sz="1200" baseline="0" dirty="0" smtClean="0"/>
              <a:t>. </a:t>
            </a:r>
          </a:p>
          <a:p>
            <a:pPr marL="228600" indent="-228600">
              <a:buFont typeface="+mj-lt"/>
              <a:buAutoNum type="arabicPeriod"/>
            </a:pPr>
            <a:r>
              <a:rPr lang="en-US" sz="1200" baseline="0" dirty="0" smtClean="0"/>
              <a:t>On the </a:t>
            </a:r>
            <a:r>
              <a:rPr lang="en-US" sz="1200" b="1" baseline="0" dirty="0" smtClean="0"/>
              <a:t>Home</a:t>
            </a:r>
            <a:r>
              <a:rPr lang="en-US" sz="1200" baseline="0" dirty="0" smtClean="0"/>
              <a:t> tab, in the </a:t>
            </a:r>
            <a:r>
              <a:rPr lang="en-US" sz="1200" b="1" baseline="0" dirty="0" smtClean="0"/>
              <a:t>Editing</a:t>
            </a:r>
            <a:r>
              <a:rPr lang="en-US" sz="1200" baseline="0" dirty="0" smtClean="0"/>
              <a:t> group, click </a:t>
            </a:r>
            <a:r>
              <a:rPr lang="en-US" sz="1200" b="1" baseline="0" dirty="0" smtClean="0"/>
              <a:t>Select</a:t>
            </a:r>
            <a:r>
              <a:rPr lang="en-US" sz="1200" baseline="0" dirty="0" smtClean="0"/>
              <a:t>, and then click </a:t>
            </a:r>
            <a:r>
              <a:rPr lang="en-US" sz="1200" b="1" baseline="0" dirty="0" smtClean="0"/>
              <a:t>Selection Pane</a:t>
            </a:r>
            <a:r>
              <a:rPr lang="en-US" sz="1200" baseline="0" dirty="0" smtClean="0"/>
              <a:t>.</a:t>
            </a:r>
          </a:p>
          <a:p>
            <a:pPr marL="228600" indent="-228600">
              <a:buFont typeface="+mj-lt"/>
              <a:buAutoNum type="arabicPeriod"/>
            </a:pPr>
            <a:r>
              <a:rPr lang="en-US" sz="1200" i="0" baseline="0" dirty="0" smtClean="0"/>
              <a:t>In the </a:t>
            </a:r>
            <a:r>
              <a:rPr lang="en-US" sz="1200" b="1" i="0" baseline="0" dirty="0" smtClean="0"/>
              <a:t>Selection and Visibility </a:t>
            </a:r>
            <a:r>
              <a:rPr lang="en-US" sz="1200" b="0" i="0" baseline="0" dirty="0" smtClean="0"/>
              <a:t>task </a:t>
            </a:r>
            <a:r>
              <a:rPr lang="en-US" sz="1200" i="0" baseline="0" dirty="0" smtClean="0"/>
              <a:t>pane, s</a:t>
            </a:r>
            <a:r>
              <a:rPr lang="en-US" sz="1200" baseline="0" dirty="0" smtClean="0"/>
              <a:t>elect the rounded rectangle (“Round Same Side Corner Rectangle” object). In the </a:t>
            </a:r>
            <a:r>
              <a:rPr lang="en-US" sz="1200" b="1" baseline="0" dirty="0" smtClean="0"/>
              <a:t>Animation</a:t>
            </a:r>
            <a:r>
              <a:rPr lang="en-US" sz="1200" b="0" baseline="0" dirty="0" smtClean="0"/>
              <a:t> group</a:t>
            </a:r>
            <a:r>
              <a:rPr lang="en-US" sz="1200" baseline="0" dirty="0" smtClean="0"/>
              <a:t>, click the </a:t>
            </a:r>
            <a:r>
              <a:rPr lang="en-US" sz="1200" b="1" baseline="0" dirty="0" smtClean="0"/>
              <a:t>More</a:t>
            </a:r>
            <a:r>
              <a:rPr lang="en-US" sz="1200" baseline="0" dirty="0" smtClean="0"/>
              <a:t> arrow to expand the effects gallery, then under </a:t>
            </a:r>
            <a:r>
              <a:rPr lang="en-US" sz="1200" b="1" baseline="0" dirty="0" smtClean="0"/>
              <a:t>Motion</a:t>
            </a:r>
            <a:r>
              <a:rPr lang="en-US" sz="1200" baseline="0" dirty="0" smtClean="0"/>
              <a:t> </a:t>
            </a:r>
            <a:r>
              <a:rPr lang="en-US" sz="1200" b="1" baseline="0" dirty="0" smtClean="0"/>
              <a:t>Paths</a:t>
            </a:r>
            <a:r>
              <a:rPr lang="en-US" sz="1200" b="0" baseline="0" dirty="0" smtClean="0"/>
              <a:t>,</a:t>
            </a:r>
            <a:r>
              <a:rPr lang="en-US" sz="1200" baseline="0" dirty="0" smtClean="0"/>
              <a:t> click </a:t>
            </a:r>
            <a:r>
              <a:rPr lang="en-US" sz="1200" b="1" baseline="0" dirty="0" smtClean="0"/>
              <a:t>Lines</a:t>
            </a:r>
            <a:r>
              <a:rPr lang="en-US" sz="1200" baseline="0" dirty="0" smtClean="0"/>
              <a:t>. </a:t>
            </a:r>
          </a:p>
          <a:p>
            <a:pPr marL="228600" indent="-228600">
              <a:buFont typeface="+mj-lt"/>
              <a:buAutoNum type="arabicPeriod"/>
            </a:pPr>
            <a:r>
              <a:rPr lang="en-US" sz="1200" baseline="0" dirty="0" smtClean="0"/>
              <a:t>In the </a:t>
            </a:r>
            <a:r>
              <a:rPr lang="en-US" sz="1200" b="1" baseline="0" dirty="0" smtClean="0"/>
              <a:t>Animation</a:t>
            </a:r>
            <a:r>
              <a:rPr lang="en-US" sz="1200" baseline="0" dirty="0" smtClean="0"/>
              <a:t> group, click </a:t>
            </a:r>
            <a:r>
              <a:rPr lang="en-US" sz="1200" b="1" baseline="0" dirty="0" smtClean="0"/>
              <a:t>Effect Options </a:t>
            </a:r>
            <a:r>
              <a:rPr lang="en-US" sz="1200" baseline="0" dirty="0" smtClean="0"/>
              <a:t>and under </a:t>
            </a:r>
            <a:r>
              <a:rPr lang="en-US" sz="1200" b="1" baseline="0" dirty="0" smtClean="0"/>
              <a:t>Direction</a:t>
            </a:r>
            <a:r>
              <a:rPr lang="en-US" sz="1200" baseline="0" dirty="0" smtClean="0"/>
              <a:t>, click </a:t>
            </a:r>
            <a:r>
              <a:rPr lang="en-US" sz="1200" b="1" baseline="0" dirty="0" smtClean="0"/>
              <a:t>Right</a:t>
            </a:r>
            <a:r>
              <a:rPr lang="en-US" sz="1200" baseline="0" dirty="0" smtClean="0"/>
              <a:t>.</a:t>
            </a:r>
          </a:p>
          <a:p>
            <a:pPr marL="228600" indent="-228600">
              <a:buFont typeface="+mj-lt"/>
              <a:buAutoNum type="arabicPeriod"/>
            </a:pPr>
            <a:r>
              <a:rPr lang="en-US" sz="1200" baseline="0" dirty="0" smtClean="0"/>
              <a:t>On the slide, point to the endpoint (red arrow) of the selected motion path until the cursor becomes a two-headed arrow. Press and hold SHIFT, and then drag the endpoint to the 1.75 left vertical drawing guide. </a:t>
            </a:r>
          </a:p>
          <a:p>
            <a:pPr marL="228600" indent="-228600">
              <a:buFont typeface="+mj-lt"/>
              <a:buAutoNum type="arabicPeriod"/>
            </a:pPr>
            <a:r>
              <a:rPr lang="en-US" sz="1200" i="0" baseline="0" dirty="0" smtClean="0"/>
              <a:t>In the </a:t>
            </a:r>
            <a:r>
              <a:rPr lang="en-US" sz="1200" b="1" i="0" baseline="0" dirty="0" smtClean="0"/>
              <a:t>Selection and Visibility </a:t>
            </a:r>
            <a:r>
              <a:rPr lang="en-US" sz="1200" b="0" i="0" baseline="0" dirty="0" smtClean="0"/>
              <a:t>task</a:t>
            </a:r>
            <a:r>
              <a:rPr lang="en-US" sz="1200" b="1" i="0" baseline="0" dirty="0" smtClean="0"/>
              <a:t> </a:t>
            </a:r>
            <a:r>
              <a:rPr lang="en-US" sz="1200" i="0" baseline="0" dirty="0" smtClean="0"/>
              <a:t>pane, s</a:t>
            </a:r>
            <a:r>
              <a:rPr lang="en-US" sz="1200" baseline="0" dirty="0" smtClean="0"/>
              <a:t>elect the rounded rectangle again. In the </a:t>
            </a:r>
            <a:r>
              <a:rPr lang="en-US" sz="1200" b="1" baseline="0" dirty="0" smtClean="0"/>
              <a:t>Advanced Animation</a:t>
            </a:r>
            <a:r>
              <a:rPr lang="en-US" sz="1200" baseline="0" dirty="0" smtClean="0"/>
              <a:t> group, click </a:t>
            </a:r>
            <a:r>
              <a:rPr lang="en-US" sz="1200" b="1" baseline="0" dirty="0" smtClean="0"/>
              <a:t>Add Animation</a:t>
            </a:r>
            <a:r>
              <a:rPr lang="en-US" sz="1200" baseline="0" dirty="0" smtClean="0"/>
              <a:t>, and under </a:t>
            </a:r>
            <a:r>
              <a:rPr lang="en-US" sz="1200" b="1" baseline="0" dirty="0" smtClean="0"/>
              <a:t>Motion</a:t>
            </a:r>
            <a:r>
              <a:rPr lang="en-US" sz="1200" baseline="0" dirty="0" smtClean="0"/>
              <a:t> </a:t>
            </a:r>
            <a:r>
              <a:rPr lang="en-US" sz="1200" b="1" baseline="0" dirty="0" smtClean="0"/>
              <a:t>Paths</a:t>
            </a:r>
            <a:r>
              <a:rPr lang="en-US" sz="1200" b="0" baseline="0" dirty="0" smtClean="0"/>
              <a:t>,</a:t>
            </a:r>
            <a:r>
              <a:rPr lang="en-US" sz="1200" baseline="0" dirty="0" smtClean="0"/>
              <a:t> click </a:t>
            </a:r>
            <a:r>
              <a:rPr lang="en-US" sz="1200" b="1" baseline="0" dirty="0" smtClean="0"/>
              <a:t>Lines</a:t>
            </a:r>
            <a:r>
              <a:rPr lang="en-US" sz="120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In the </a:t>
            </a:r>
            <a:r>
              <a:rPr lang="en-US" sz="1200" b="1" baseline="0" dirty="0" smtClean="0"/>
              <a:t>Animation</a:t>
            </a:r>
            <a:r>
              <a:rPr lang="en-US" sz="1200" baseline="0" dirty="0" smtClean="0"/>
              <a:t> group, click </a:t>
            </a:r>
            <a:r>
              <a:rPr lang="en-US" sz="1200" b="1" baseline="0" dirty="0" smtClean="0"/>
              <a:t>Effect Options </a:t>
            </a:r>
            <a:r>
              <a:rPr lang="en-US" sz="1200" baseline="0" dirty="0" smtClean="0"/>
              <a:t>and under </a:t>
            </a:r>
            <a:r>
              <a:rPr lang="en-US" sz="1200" b="1" baseline="0" dirty="0" smtClean="0"/>
              <a:t>Direction</a:t>
            </a:r>
            <a:r>
              <a:rPr lang="en-US" sz="1200" baseline="0" dirty="0" smtClean="0"/>
              <a:t>, click </a:t>
            </a:r>
            <a:r>
              <a:rPr lang="en-US" sz="1200" b="1" baseline="0" dirty="0" smtClean="0"/>
              <a:t>Right</a:t>
            </a:r>
            <a:r>
              <a:rPr lang="en-US" sz="1200" baseline="0" dirty="0" smtClean="0"/>
              <a:t>.</a:t>
            </a:r>
          </a:p>
          <a:p>
            <a:pPr marL="228600" indent="-228600">
              <a:buFont typeface="+mj-lt"/>
              <a:buAutoNum type="arabicPeriod"/>
            </a:pPr>
            <a:r>
              <a:rPr lang="en-US" sz="1200" baseline="0" dirty="0" smtClean="0"/>
              <a:t>In the </a:t>
            </a:r>
            <a:r>
              <a:rPr lang="en-US" sz="1200" b="1" baseline="0" dirty="0" smtClean="0"/>
              <a:t>Animation Pane</a:t>
            </a:r>
            <a:r>
              <a:rPr lang="en-US" sz="1200" baseline="0" dirty="0" smtClean="0"/>
              <a:t>, select the second animation effect (right motion path for the rounded rectangle).</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On the slide, point to the endpoint (red arrow) of the selected motion path until the cursor becomes a two-headed arrow. Press and hold SHIFT, and then drag the endpoint to the 0.00 vertical drawing guide.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On the slide, point to the starting point (green arrow) of the selected motion path until the cursor becomes a two-headed arrow. Press and hold SHIFT, and then drag the starting point to the 1.75 left vertical drawing guide.  </a:t>
            </a:r>
          </a:p>
          <a:p>
            <a:pPr marL="228600" indent="-228600">
              <a:buFont typeface="+mj-lt"/>
              <a:buAutoNum type="arabicPeriod"/>
            </a:pPr>
            <a:r>
              <a:rPr lang="en-US" sz="1200" i="0" baseline="0" dirty="0" smtClean="0"/>
              <a:t>In the </a:t>
            </a:r>
            <a:r>
              <a:rPr lang="en-US" sz="1200" b="1" i="0" baseline="0" dirty="0" smtClean="0"/>
              <a:t>Selection and Visibility </a:t>
            </a:r>
            <a:r>
              <a:rPr lang="en-US" sz="1200" b="0" i="0" baseline="0" dirty="0" smtClean="0"/>
              <a:t>task</a:t>
            </a:r>
            <a:r>
              <a:rPr lang="en-US" sz="1200" b="1" i="0" baseline="0" dirty="0" smtClean="0"/>
              <a:t> </a:t>
            </a:r>
            <a:r>
              <a:rPr lang="en-US" sz="1200" i="0" baseline="0" dirty="0" smtClean="0"/>
              <a:t>pane, s</a:t>
            </a:r>
            <a:r>
              <a:rPr lang="en-US" sz="1200" baseline="0" dirty="0" smtClean="0"/>
              <a:t>elect the rounded rectangle again. In the </a:t>
            </a:r>
            <a:r>
              <a:rPr lang="en-US" sz="1200" b="1" baseline="0" dirty="0" smtClean="0"/>
              <a:t>Advanced Animation</a:t>
            </a:r>
            <a:r>
              <a:rPr lang="en-US" sz="1200" baseline="0" dirty="0" smtClean="0"/>
              <a:t> group, click </a:t>
            </a:r>
            <a:r>
              <a:rPr lang="en-US" sz="1200" b="1" baseline="0" dirty="0" smtClean="0"/>
              <a:t>Add Animation</a:t>
            </a:r>
            <a:r>
              <a:rPr lang="en-US" sz="1200" baseline="0" dirty="0" smtClean="0"/>
              <a:t>, and under </a:t>
            </a:r>
            <a:r>
              <a:rPr lang="en-US" sz="1200" b="1" baseline="0" dirty="0" smtClean="0"/>
              <a:t>Motion</a:t>
            </a:r>
            <a:r>
              <a:rPr lang="en-US" sz="1200" baseline="0" dirty="0" smtClean="0"/>
              <a:t> </a:t>
            </a:r>
            <a:r>
              <a:rPr lang="en-US" sz="1200" b="1" baseline="0" dirty="0" smtClean="0"/>
              <a:t>Paths</a:t>
            </a:r>
            <a:r>
              <a:rPr lang="en-US" sz="1200" b="0" baseline="0" dirty="0" smtClean="0"/>
              <a:t>,</a:t>
            </a:r>
            <a:r>
              <a:rPr lang="en-US" sz="1200" baseline="0" dirty="0" smtClean="0"/>
              <a:t> click </a:t>
            </a:r>
            <a:r>
              <a:rPr lang="en-US" sz="1200" b="1" baseline="0" dirty="0" smtClean="0"/>
              <a:t>Lines</a:t>
            </a:r>
            <a:r>
              <a:rPr lang="en-US" sz="120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In the </a:t>
            </a:r>
            <a:r>
              <a:rPr lang="en-US" sz="1200" b="1" baseline="0" dirty="0" smtClean="0"/>
              <a:t>Animation</a:t>
            </a:r>
            <a:r>
              <a:rPr lang="en-US" sz="1200" baseline="0" dirty="0" smtClean="0"/>
              <a:t> group, click </a:t>
            </a:r>
            <a:r>
              <a:rPr lang="en-US" sz="1200" b="1" baseline="0" dirty="0" smtClean="0"/>
              <a:t>Effect Options </a:t>
            </a:r>
            <a:r>
              <a:rPr lang="en-US" sz="1200" baseline="0" dirty="0" smtClean="0"/>
              <a:t>and under </a:t>
            </a:r>
            <a:r>
              <a:rPr lang="en-US" sz="1200" b="1" baseline="0" dirty="0" smtClean="0"/>
              <a:t>Direction</a:t>
            </a:r>
            <a:r>
              <a:rPr lang="en-US" sz="1200" baseline="0" dirty="0" smtClean="0"/>
              <a:t>, click </a:t>
            </a:r>
            <a:r>
              <a:rPr lang="en-US" sz="1200" b="1" baseline="0" dirty="0" smtClean="0"/>
              <a:t>Right</a:t>
            </a:r>
            <a:r>
              <a:rPr lang="en-US" sz="1200" baseline="0" dirty="0" smtClean="0"/>
              <a:t>.</a:t>
            </a:r>
          </a:p>
          <a:p>
            <a:pPr marL="228600" indent="-228600">
              <a:buFont typeface="+mj-lt"/>
              <a:buAutoNum type="arabicPeriod"/>
            </a:pPr>
            <a:r>
              <a:rPr lang="en-US" sz="1200" baseline="0" dirty="0" smtClean="0"/>
              <a:t>In the </a:t>
            </a:r>
            <a:r>
              <a:rPr lang="en-US" sz="1200" b="1" baseline="0" dirty="0" smtClean="0"/>
              <a:t>Custom</a:t>
            </a:r>
            <a:r>
              <a:rPr lang="en-US" sz="1200" baseline="0" dirty="0" smtClean="0"/>
              <a:t> </a:t>
            </a:r>
            <a:r>
              <a:rPr lang="en-US" sz="1200" b="1" baseline="0" dirty="0" smtClean="0"/>
              <a:t>Animation</a:t>
            </a:r>
            <a:r>
              <a:rPr lang="en-US" sz="1200" baseline="0" dirty="0" smtClean="0"/>
              <a:t> task pane, select the third animation effect (right motion path for the rounded rectangle).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On the slide, point to the endpoint (red arrow) of the selected motion path until the cursor becomes a two-headed arrow. Press and hold SHIFT, and then drag the endpoint to the 1.75 right vertical drawing guide.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On the slide, point to the starting point (green arrow) of the selected motion path until the cursor becomes a two-headed arrow. Press and hold SHIFT, and then drag the starting point to the 0.00 vertical drawing guide. </a:t>
            </a:r>
          </a:p>
          <a:p>
            <a:pPr marL="228600" indent="-228600">
              <a:buFont typeface="+mj-lt"/>
              <a:buAutoNum type="arabicPeriod"/>
            </a:pPr>
            <a:r>
              <a:rPr lang="en-US" sz="1200" i="0" baseline="0" dirty="0" smtClean="0"/>
              <a:t>In the </a:t>
            </a:r>
            <a:r>
              <a:rPr lang="en-US" sz="1200" b="1" i="0" baseline="0" dirty="0" smtClean="0"/>
              <a:t>Selection and Visibility </a:t>
            </a:r>
            <a:r>
              <a:rPr lang="en-US" sz="1200" b="0" i="0" baseline="0" dirty="0" smtClean="0"/>
              <a:t>task</a:t>
            </a:r>
            <a:r>
              <a:rPr lang="en-US" sz="1200" b="1" i="0" baseline="0" dirty="0" smtClean="0"/>
              <a:t> </a:t>
            </a:r>
            <a:r>
              <a:rPr lang="en-US" sz="1200" i="0" baseline="0" dirty="0" smtClean="0"/>
              <a:t>pane, s</a:t>
            </a:r>
            <a:r>
              <a:rPr lang="en-US" sz="1200" baseline="0" dirty="0" smtClean="0"/>
              <a:t>elect the rounded rectangle again. In the </a:t>
            </a:r>
            <a:r>
              <a:rPr lang="en-US" sz="1200" b="1" baseline="0" dirty="0" smtClean="0"/>
              <a:t>Advanced Animation</a:t>
            </a:r>
            <a:r>
              <a:rPr lang="en-US" sz="1200" baseline="0" dirty="0" smtClean="0"/>
              <a:t> group, click </a:t>
            </a:r>
            <a:r>
              <a:rPr lang="en-US" sz="1200" b="1" baseline="0" dirty="0" smtClean="0"/>
              <a:t>Add Animation</a:t>
            </a:r>
            <a:r>
              <a:rPr lang="en-US" sz="1200" baseline="0" dirty="0" smtClean="0"/>
              <a:t>, and under </a:t>
            </a:r>
            <a:r>
              <a:rPr lang="en-US" sz="1200" b="1" baseline="0" dirty="0" smtClean="0"/>
              <a:t>Motion</a:t>
            </a:r>
            <a:r>
              <a:rPr lang="en-US" sz="1200" baseline="0" dirty="0" smtClean="0"/>
              <a:t> </a:t>
            </a:r>
            <a:r>
              <a:rPr lang="en-US" sz="1200" b="1" baseline="0" dirty="0" smtClean="0"/>
              <a:t>Paths</a:t>
            </a:r>
            <a:r>
              <a:rPr lang="en-US" sz="1200" b="0" baseline="0" dirty="0" smtClean="0"/>
              <a:t>,</a:t>
            </a:r>
            <a:r>
              <a:rPr lang="en-US" sz="1200" baseline="0" dirty="0" smtClean="0"/>
              <a:t> click </a:t>
            </a:r>
            <a:r>
              <a:rPr lang="en-US" sz="1200" b="1" baseline="0" dirty="0" smtClean="0"/>
              <a:t>Lines</a:t>
            </a:r>
            <a:r>
              <a:rPr lang="en-US" sz="120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In the </a:t>
            </a:r>
            <a:r>
              <a:rPr lang="en-US" sz="1200" b="1" baseline="0" dirty="0" smtClean="0"/>
              <a:t>Animation</a:t>
            </a:r>
            <a:r>
              <a:rPr lang="en-US" sz="1200" baseline="0" dirty="0" smtClean="0"/>
              <a:t> group, click </a:t>
            </a:r>
            <a:r>
              <a:rPr lang="en-US" sz="1200" b="1" baseline="0" dirty="0" smtClean="0"/>
              <a:t>Effect Options </a:t>
            </a:r>
            <a:r>
              <a:rPr lang="en-US" sz="1200" baseline="0" dirty="0" smtClean="0"/>
              <a:t>and under </a:t>
            </a:r>
            <a:r>
              <a:rPr lang="en-US" sz="1200" b="1" baseline="0" dirty="0" smtClean="0"/>
              <a:t>Direction</a:t>
            </a:r>
            <a:r>
              <a:rPr lang="en-US" sz="1200" baseline="0" dirty="0" smtClean="0"/>
              <a:t>, click </a:t>
            </a:r>
            <a:r>
              <a:rPr lang="en-US" sz="1200" b="1" baseline="0" dirty="0" smtClean="0"/>
              <a:t>Right</a:t>
            </a:r>
            <a:r>
              <a:rPr lang="en-US" sz="1200" baseline="0" dirty="0" smtClean="0"/>
              <a:t>.</a:t>
            </a:r>
          </a:p>
          <a:p>
            <a:pPr marL="228600" indent="-228600">
              <a:buFont typeface="+mj-lt"/>
              <a:buAutoNum type="arabicPeriod"/>
            </a:pPr>
            <a:r>
              <a:rPr lang="en-US" sz="1200" baseline="0" dirty="0" smtClean="0"/>
              <a:t>In the </a:t>
            </a:r>
            <a:r>
              <a:rPr lang="en-US" sz="1200" b="1" baseline="0" dirty="0" smtClean="0"/>
              <a:t>Custom</a:t>
            </a:r>
            <a:r>
              <a:rPr lang="en-US" sz="1200" baseline="0" dirty="0" smtClean="0"/>
              <a:t> </a:t>
            </a:r>
            <a:r>
              <a:rPr lang="en-US" sz="1200" b="1" baseline="0" dirty="0" smtClean="0"/>
              <a:t>Animation</a:t>
            </a:r>
            <a:r>
              <a:rPr lang="en-US" sz="1200" baseline="0" dirty="0" smtClean="0"/>
              <a:t> task pane, select the fourth animation effect (right motion path for the rounded rectangle).</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On the slide, point to the endpoint (red arrow) of the selected motion path until the cursor becomes a two-headed arrow. Press and hold SHIFT, and then drag the endpoint to the 3.50 right vertical drawing guide.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On the slide, point to the starting point (green arrow) of the selected motion path until the cursor becomes a two-headed arrow. Press and hold SHIFT, and then drag the starting point to the 1.75 right vertical drawing guide.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t>In the </a:t>
            </a:r>
            <a:r>
              <a:rPr lang="en-US" sz="1200" b="1" i="0" baseline="0" dirty="0" smtClean="0"/>
              <a:t>Animation Pane</a:t>
            </a:r>
            <a:r>
              <a:rPr lang="en-US" sz="1200" i="0" baseline="0" dirty="0" smtClean="0"/>
              <a:t>, press and hold down CTRL and select all four animation effects. On the </a:t>
            </a:r>
            <a:r>
              <a:rPr lang="en-US" sz="1200" b="1" i="0" baseline="0" dirty="0" smtClean="0"/>
              <a:t>Animations</a:t>
            </a:r>
            <a:r>
              <a:rPr lang="en-US" sz="1200" i="0" baseline="0" dirty="0" smtClean="0"/>
              <a:t> tab, in the </a:t>
            </a:r>
            <a:r>
              <a:rPr lang="en-US" sz="1200" b="1" i="0" baseline="0" dirty="0" smtClean="0"/>
              <a:t>Timing</a:t>
            </a:r>
            <a:r>
              <a:rPr lang="en-US" sz="1200" i="0" baseline="0" dirty="0" smtClean="0"/>
              <a:t> group,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smtClean="0"/>
              <a:t>In the </a:t>
            </a:r>
            <a:r>
              <a:rPr lang="en-US" sz="1200" b="1" i="0" baseline="0" dirty="0" smtClean="0"/>
              <a:t>Start</a:t>
            </a:r>
            <a:r>
              <a:rPr lang="en-US" sz="1200" i="0" baseline="0" dirty="0" smtClean="0"/>
              <a:t> list, select </a:t>
            </a:r>
            <a:r>
              <a:rPr lang="en-US" sz="1200" b="1" i="0" baseline="0" dirty="0" smtClean="0"/>
              <a:t>On Click</a:t>
            </a:r>
            <a:r>
              <a:rPr lang="en-US" sz="1200" i="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smtClean="0"/>
              <a:t>In the </a:t>
            </a:r>
            <a:r>
              <a:rPr lang="en-US" sz="1200" b="1" i="0" baseline="0" dirty="0" smtClean="0"/>
              <a:t>Duration</a:t>
            </a:r>
            <a:r>
              <a:rPr lang="en-US" sz="1200" i="0" baseline="0" dirty="0" smtClean="0"/>
              <a:t> list, enter </a:t>
            </a:r>
            <a:r>
              <a:rPr lang="en-US" sz="1200" b="1" i="0" baseline="0" dirty="0" smtClean="0"/>
              <a:t>01.00</a:t>
            </a:r>
            <a:r>
              <a:rPr lang="en-US" sz="1200" i="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t>On the </a:t>
            </a:r>
            <a:r>
              <a:rPr lang="en-US" sz="1200" b="1" i="0" baseline="0" dirty="0" smtClean="0"/>
              <a:t>View</a:t>
            </a:r>
            <a:r>
              <a:rPr lang="en-US" sz="1200" i="0" baseline="0" dirty="0" smtClean="0"/>
              <a:t> tab, in the </a:t>
            </a:r>
            <a:r>
              <a:rPr lang="en-US" sz="1200" b="1" i="0" baseline="0" dirty="0" smtClean="0"/>
              <a:t>Show</a:t>
            </a:r>
            <a:r>
              <a:rPr lang="en-US" sz="1200" i="0" baseline="0" dirty="0" smtClean="0"/>
              <a:t> group, clear </a:t>
            </a:r>
            <a:r>
              <a:rPr lang="en-US" sz="1200" b="1" i="0" baseline="0" dirty="0" smtClean="0"/>
              <a:t>Ruler</a:t>
            </a:r>
            <a:r>
              <a:rPr lang="en-US" sz="1200" b="0" i="0" baseline="0" dirty="0" smtClean="0"/>
              <a:t> and clear </a:t>
            </a:r>
            <a:r>
              <a:rPr lang="en-US" sz="1200" b="1" i="0" baseline="0" dirty="0" smtClean="0"/>
              <a:t>Guides</a:t>
            </a:r>
            <a:r>
              <a:rPr lang="en-US" sz="1200" b="0" i="0" baseline="0" dirty="0" smtClean="0"/>
              <a:t>.</a:t>
            </a:r>
            <a:endParaRPr lang="en-US" sz="1200" i="0" baseline="0" dirty="0" smtClean="0"/>
          </a:p>
          <a:p>
            <a:endParaRPr lang="en-US" sz="1200" baseline="0" dirty="0" smtClean="0"/>
          </a:p>
          <a:p>
            <a:endParaRPr lang="en-US" sz="1200" baseline="0" dirty="0" smtClean="0"/>
          </a:p>
          <a:p>
            <a:r>
              <a:rPr lang="en-US" sz="1200" b="0" baseline="0" dirty="0" smtClean="0">
                <a:latin typeface="+mn-lt"/>
              </a:rPr>
              <a:t>To reproduce the background effects on this slide, do the following:</a:t>
            </a:r>
          </a:p>
          <a:p>
            <a:pPr marL="228600" lvl="0" indent="-228600">
              <a:buFont typeface="+mj-lt"/>
              <a:buAutoNum type="arabicPeriod"/>
            </a:pPr>
            <a:r>
              <a:rPr lang="en-US" sz="1200" kern="1200" dirty="0" smtClean="0">
                <a:solidFill>
                  <a:schemeClr val="tx1"/>
                </a:solidFill>
                <a:latin typeface="+mn-lt"/>
                <a:ea typeface="+mn-ea"/>
                <a:cs typeface="+mn-cs"/>
              </a:rPr>
              <a:t>Right-click the slide background area, and then click </a:t>
            </a:r>
            <a:r>
              <a:rPr lang="en-US" sz="1200" b="1" kern="1200" dirty="0" smtClean="0">
                <a:solidFill>
                  <a:schemeClr val="tx1"/>
                </a:solidFill>
                <a:latin typeface="+mn-lt"/>
                <a:ea typeface="+mn-ea"/>
                <a:cs typeface="+mn-cs"/>
              </a:rPr>
              <a:t>Format Background</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Format Background </a:t>
            </a:r>
            <a:r>
              <a:rPr lang="en-US" sz="1200" kern="1200" dirty="0" smtClean="0">
                <a:solidFill>
                  <a:schemeClr val="tx1"/>
                </a:solidFill>
                <a:latin typeface="+mn-lt"/>
                <a:ea typeface="+mn-ea"/>
                <a:cs typeface="+mn-cs"/>
              </a:rPr>
              <a:t>dialog box, click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left pane, select </a:t>
            </a:r>
            <a:r>
              <a:rPr lang="en-US" sz="1200" b="1" kern="1200" dirty="0" smtClean="0">
                <a:solidFill>
                  <a:schemeClr val="tx1"/>
                </a:solidFill>
                <a:latin typeface="+mn-lt"/>
                <a:ea typeface="+mn-ea"/>
                <a:cs typeface="+mn-cs"/>
              </a:rPr>
              <a:t>Gradient fill</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pane,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Linear</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Direction</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Linear Up </a:t>
            </a:r>
            <a:r>
              <a:rPr lang="en-US" sz="1200" kern="1200" dirty="0" smtClean="0">
                <a:solidFill>
                  <a:schemeClr val="tx1"/>
                </a:solidFill>
                <a:latin typeface="+mn-lt"/>
                <a:ea typeface="+mn-ea"/>
                <a:cs typeface="+mn-cs"/>
              </a:rPr>
              <a:t>(second</a:t>
            </a:r>
            <a:r>
              <a:rPr lang="en-US" sz="1200" kern="1200" baseline="0" dirty="0" smtClean="0">
                <a:solidFill>
                  <a:schemeClr val="tx1"/>
                </a:solidFill>
                <a:latin typeface="+mn-lt"/>
                <a:ea typeface="+mn-ea"/>
                <a:cs typeface="+mn-cs"/>
              </a:rPr>
              <a:t> row, </a:t>
            </a:r>
            <a:r>
              <a:rPr lang="en-US" sz="1200" kern="1200" dirty="0" smtClean="0">
                <a:solidFill>
                  <a:schemeClr val="tx1"/>
                </a:solidFill>
                <a:latin typeface="+mn-lt"/>
                <a:ea typeface="+mn-ea"/>
                <a:cs typeface="+mn-cs"/>
              </a:rPr>
              <a:t>second option from the left).</a:t>
            </a:r>
          </a:p>
          <a:p>
            <a:pPr marL="228600" lvl="0" indent="-228600">
              <a:buFont typeface="+mj-lt"/>
              <a:buAutoNum type="arabicPeriod"/>
            </a:pPr>
            <a:r>
              <a:rPr lang="en-US" sz="1200" kern="1200" dirty="0" smtClean="0">
                <a:solidFill>
                  <a:schemeClr val="tx1"/>
                </a:solidFill>
                <a:effectLst/>
                <a:latin typeface="+mn-lt"/>
                <a:ea typeface="+mn-ea"/>
                <a:cs typeface="+mn-cs"/>
              </a:rPr>
              <a:t>Under </a:t>
            </a:r>
            <a:r>
              <a:rPr lang="en-US" sz="1200" b="1" kern="1200" dirty="0" smtClean="0">
                <a:solidFill>
                  <a:schemeClr val="tx1"/>
                </a:solidFill>
                <a:effectLst/>
                <a:latin typeface="+mn-lt"/>
                <a:ea typeface="+mn-ea"/>
                <a:cs typeface="+mn-cs"/>
              </a:rPr>
              <a:t>Gradient stops</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or </a:t>
            </a:r>
            <a:r>
              <a:rPr lang="en-US" sz="1200" b="1" kern="1200" dirty="0" smtClean="0">
                <a:solidFill>
                  <a:schemeClr val="tx1"/>
                </a:solidFill>
                <a:effectLst/>
                <a:latin typeface="+mn-lt"/>
                <a:ea typeface="+mn-ea"/>
                <a:cs typeface="+mn-cs"/>
              </a:rPr>
              <a:t>Remove</a:t>
            </a:r>
            <a:r>
              <a:rPr lang="en-US" sz="1200" kern="1200" dirty="0" smtClean="0">
                <a:solidFill>
                  <a:schemeClr val="tx1"/>
                </a:solidFill>
                <a:effectLst/>
                <a:latin typeface="+mn-lt"/>
                <a:ea typeface="+mn-ea"/>
                <a:cs typeface="+mn-cs"/>
              </a:rPr>
              <a:t> until two stops appear on the slider, and customize the gradient stops as follows:</a:t>
            </a:r>
            <a:endParaRPr lang="en-US" dirty="0" smtClean="0">
              <a:effectLst/>
            </a:endParaRPr>
          </a:p>
          <a:p>
            <a:pPr marL="628650" lvl="1" indent="-171450">
              <a:buFont typeface="Arial" pitchFamily="34" charset="0"/>
              <a:buChar char="•"/>
            </a:pPr>
            <a:r>
              <a:rPr lang="en-US" sz="1200" kern="1200" dirty="0" smtClean="0">
                <a:solidFill>
                  <a:schemeClr val="tx1"/>
                </a:solidFill>
                <a:effectLst/>
                <a:latin typeface="+mn-lt"/>
                <a:ea typeface="+mn-ea"/>
                <a:cs typeface="+mn-cs"/>
              </a:rPr>
              <a:t>Select </a:t>
            </a:r>
            <a:r>
              <a:rPr lang="en-US" sz="1200" b="1" kern="1200" dirty="0" smtClean="0">
                <a:solidFill>
                  <a:schemeClr val="tx1"/>
                </a:solidFill>
                <a:effectLst/>
                <a:latin typeface="+mn-lt"/>
                <a:ea typeface="+mn-ea"/>
                <a:cs typeface="+mn-cs"/>
              </a:rPr>
              <a:t>Stop 1 </a:t>
            </a:r>
            <a:r>
              <a:rPr lang="en-US" sz="1200" kern="1200" dirty="0" smtClean="0">
                <a:solidFill>
                  <a:schemeClr val="tx1"/>
                </a:solidFill>
                <a:effectLst/>
                <a:latin typeface="+mn-lt"/>
                <a:ea typeface="+mn-ea"/>
                <a:cs typeface="+mn-cs"/>
              </a:rPr>
              <a:t>on the slider, and then do the following:</a:t>
            </a:r>
          </a:p>
          <a:p>
            <a:pPr marL="1085850" lvl="2"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Position </a:t>
            </a:r>
            <a:r>
              <a:rPr lang="en-US" sz="1200" kern="1200" dirty="0" smtClean="0">
                <a:solidFill>
                  <a:schemeClr val="tx1"/>
                </a:solidFill>
                <a:effectLst/>
                <a:latin typeface="+mn-lt"/>
                <a:ea typeface="+mn-ea"/>
                <a:cs typeface="+mn-cs"/>
              </a:rPr>
              <a:t>box, enter </a:t>
            </a:r>
            <a:r>
              <a:rPr lang="en-US" sz="1200" b="1" kern="1200" dirty="0" smtClean="0">
                <a:solidFill>
                  <a:schemeClr val="tx1"/>
                </a:solidFill>
                <a:effectLst/>
                <a:latin typeface="+mn-lt"/>
                <a:ea typeface="+mn-ea"/>
                <a:cs typeface="+mn-cs"/>
              </a:rPr>
              <a:t>65%</a:t>
            </a:r>
            <a:r>
              <a:rPr lang="en-US" sz="1200" kern="1200" dirty="0" smtClean="0">
                <a:solidFill>
                  <a:schemeClr val="tx1"/>
                </a:solidFill>
                <a:effectLst/>
                <a:latin typeface="+mn-lt"/>
                <a:ea typeface="+mn-ea"/>
                <a:cs typeface="+mn-cs"/>
              </a:rPr>
              <a:t>.</a:t>
            </a:r>
          </a:p>
          <a:p>
            <a:pPr marL="1085850" lvl="2" indent="-171450">
              <a:buFont typeface="Arial" pitchFamily="34" charset="0"/>
              <a:buChar char="•"/>
            </a:pPr>
            <a:r>
              <a:rPr lang="en-US" sz="1200" kern="1200" dirty="0" smtClean="0">
                <a:solidFill>
                  <a:schemeClr val="tx1"/>
                </a:solidFill>
                <a:effectLst/>
                <a:latin typeface="+mn-lt"/>
                <a:ea typeface="+mn-ea"/>
                <a:cs typeface="+mn-cs"/>
              </a:rPr>
              <a:t>Click the button next to </a:t>
            </a:r>
            <a:r>
              <a:rPr lang="en-US" sz="1200" b="1" kern="1200" dirty="0" smtClean="0">
                <a:solidFill>
                  <a:schemeClr val="tx1"/>
                </a:solidFill>
                <a:effectLst/>
                <a:latin typeface="+mn-lt"/>
                <a:ea typeface="+mn-ea"/>
                <a:cs typeface="+mn-cs"/>
              </a:rPr>
              <a:t>Color</a:t>
            </a:r>
            <a:r>
              <a:rPr lang="en-US" sz="1200" kern="1200" dirty="0" smtClean="0">
                <a:solidFill>
                  <a:schemeClr val="tx1"/>
                </a:solidFill>
                <a:effectLst/>
                <a:latin typeface="+mn-lt"/>
                <a:ea typeface="+mn-ea"/>
                <a:cs typeface="+mn-cs"/>
              </a:rPr>
              <a:t>, and under </a:t>
            </a:r>
            <a:r>
              <a:rPr lang="en-US" sz="1200" b="1" kern="1200" dirty="0" smtClean="0">
                <a:solidFill>
                  <a:schemeClr val="tx1"/>
                </a:solidFill>
                <a:effectLst/>
                <a:latin typeface="+mn-lt"/>
                <a:ea typeface="+mn-ea"/>
                <a:cs typeface="+mn-cs"/>
              </a:rPr>
              <a:t>Theme Colors</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White, Background 1</a:t>
            </a:r>
            <a:r>
              <a:rPr lang="en-US" sz="1200" kern="1200" dirty="0" smtClean="0">
                <a:solidFill>
                  <a:schemeClr val="tx1"/>
                </a:solidFill>
                <a:effectLst/>
                <a:latin typeface="+mn-lt"/>
                <a:ea typeface="+mn-ea"/>
                <a:cs typeface="+mn-cs"/>
              </a:rPr>
              <a:t> (first row, first option from the left).</a:t>
            </a:r>
          </a:p>
          <a:p>
            <a:pPr marL="628650" lvl="1" indent="-171450">
              <a:buFont typeface="Arial" pitchFamily="34" charset="0"/>
              <a:buChar char="•"/>
            </a:pPr>
            <a:r>
              <a:rPr lang="en-US" sz="1200" kern="1200" dirty="0" smtClean="0">
                <a:solidFill>
                  <a:schemeClr val="tx1"/>
                </a:solidFill>
                <a:effectLst/>
                <a:latin typeface="+mn-lt"/>
                <a:ea typeface="+mn-ea"/>
                <a:cs typeface="+mn-cs"/>
              </a:rPr>
              <a:t>Select </a:t>
            </a:r>
            <a:r>
              <a:rPr lang="en-US" sz="1200" b="1" kern="1200" dirty="0" smtClean="0">
                <a:solidFill>
                  <a:schemeClr val="tx1"/>
                </a:solidFill>
                <a:effectLst/>
                <a:latin typeface="+mn-lt"/>
                <a:ea typeface="+mn-ea"/>
                <a:cs typeface="+mn-cs"/>
              </a:rPr>
              <a:t>Stop 2 </a:t>
            </a:r>
            <a:r>
              <a:rPr lang="en-US" sz="1200" kern="1200" dirty="0" smtClean="0">
                <a:solidFill>
                  <a:schemeClr val="tx1"/>
                </a:solidFill>
                <a:effectLst/>
                <a:latin typeface="+mn-lt"/>
                <a:ea typeface="+mn-ea"/>
                <a:cs typeface="+mn-cs"/>
              </a:rPr>
              <a:t>on the slider, and then do the following:</a:t>
            </a:r>
          </a:p>
          <a:p>
            <a:pPr marL="1085850" lvl="2"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Position </a:t>
            </a:r>
            <a:r>
              <a:rPr lang="en-US" sz="1200" kern="1200" dirty="0" smtClean="0">
                <a:solidFill>
                  <a:schemeClr val="tx1"/>
                </a:solidFill>
                <a:effectLst/>
                <a:latin typeface="+mn-lt"/>
                <a:ea typeface="+mn-ea"/>
                <a:cs typeface="+mn-cs"/>
              </a:rPr>
              <a:t>box, enter </a:t>
            </a:r>
            <a:r>
              <a:rPr lang="en-US" sz="1200" b="1" kern="1200" dirty="0" smtClean="0">
                <a:solidFill>
                  <a:schemeClr val="tx1"/>
                </a:solidFill>
                <a:effectLst/>
                <a:latin typeface="+mn-lt"/>
                <a:ea typeface="+mn-ea"/>
                <a:cs typeface="+mn-cs"/>
              </a:rPr>
              <a:t>100%</a:t>
            </a:r>
            <a:r>
              <a:rPr lang="en-US" sz="1200" kern="1200" dirty="0" smtClean="0">
                <a:solidFill>
                  <a:schemeClr val="tx1"/>
                </a:solidFill>
                <a:effectLst/>
                <a:latin typeface="+mn-lt"/>
                <a:ea typeface="+mn-ea"/>
                <a:cs typeface="+mn-cs"/>
              </a:rPr>
              <a:t>.</a:t>
            </a:r>
          </a:p>
          <a:p>
            <a:pPr marL="1085850" lvl="2" indent="-171450">
              <a:buFont typeface="Arial" pitchFamily="34" charset="0"/>
              <a:buChar char="•"/>
            </a:pPr>
            <a:r>
              <a:rPr lang="en-US" sz="1200" kern="1200" dirty="0" smtClean="0">
                <a:solidFill>
                  <a:schemeClr val="tx1"/>
                </a:solidFill>
                <a:effectLst/>
                <a:latin typeface="+mn-lt"/>
                <a:ea typeface="+mn-ea"/>
                <a:cs typeface="+mn-cs"/>
              </a:rPr>
              <a:t>Click the button next to Color, and under </a:t>
            </a:r>
            <a:r>
              <a:rPr lang="en-US" sz="1200" b="1" kern="1200" dirty="0" smtClean="0">
                <a:solidFill>
                  <a:schemeClr val="tx1"/>
                </a:solidFill>
                <a:effectLst/>
                <a:latin typeface="+mn-lt"/>
                <a:ea typeface="+mn-ea"/>
                <a:cs typeface="+mn-cs"/>
              </a:rPr>
              <a:t>Theme Colors</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Blue, Accent 1, Lighter 60%</a:t>
            </a:r>
            <a:r>
              <a:rPr lang="en-US" sz="1200" kern="1200" dirty="0" smtClean="0">
                <a:solidFill>
                  <a:schemeClr val="tx1"/>
                </a:solidFill>
                <a:effectLst/>
                <a:latin typeface="+mn-lt"/>
                <a:ea typeface="+mn-ea"/>
                <a:cs typeface="+mn-cs"/>
              </a:rPr>
              <a:t> (third row, fifth option from the left).</a:t>
            </a:r>
          </a:p>
          <a:p>
            <a:endParaRPr lang="en-US" sz="1200" b="0" baseline="0" dirty="0" smtClean="0"/>
          </a:p>
        </p:txBody>
      </p:sp>
      <p:sp>
        <p:nvSpPr>
          <p:cNvPr id="6" name="Slide Image Placeholder 5"/>
          <p:cNvSpPr>
            <a:spLocks noGrp="1" noRot="1" noChangeAspect="1"/>
          </p:cNvSpPr>
          <p:nvPr>
            <p:ph type="sldImg"/>
          </p:nvPr>
        </p:nvSpPr>
        <p:spPr>
          <a:xfrm>
            <a:off x="533400" y="460375"/>
            <a:ext cx="3144838" cy="2359025"/>
          </a:xfr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r>
              <a:rPr lang="en-US" sz="1200" b="0" baseline="0" dirty="0" smtClean="0"/>
              <a:t>Consider that to the same experiment we can associate different sample spaces.</a:t>
            </a:r>
          </a:p>
          <a:p>
            <a:r>
              <a:rPr lang="en-US" sz="1200" b="0" baseline="0" dirty="0" smtClean="0"/>
              <a:t>For example, experiment 2 we might be interested at the number of heads. In this case,</a:t>
            </a:r>
          </a:p>
          <a:p>
            <a:r>
              <a:rPr lang="en-US" sz="1200" b="0" baseline="0" dirty="0" smtClean="0"/>
              <a:t>Omega={0,1,2}.</a:t>
            </a:r>
          </a:p>
        </p:txBody>
      </p:sp>
      <p:sp>
        <p:nvSpPr>
          <p:cNvPr id="6" name="Slide Image Placeholder 5"/>
          <p:cNvSpPr>
            <a:spLocks noGrp="1" noRot="1" noChangeAspect="1"/>
          </p:cNvSpPr>
          <p:nvPr>
            <p:ph type="sldImg"/>
          </p:nvPr>
        </p:nvSpPr>
        <p:spPr>
          <a:xfrm>
            <a:off x="533400" y="460375"/>
            <a:ext cx="3144838" cy="2359025"/>
          </a:xfr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r>
              <a:rPr lang="en-US" sz="1200" b="0" baseline="0" dirty="0" smtClean="0"/>
              <a:t>Consider that to the same experiment we can associate different sample spaces.</a:t>
            </a:r>
          </a:p>
          <a:p>
            <a:r>
              <a:rPr lang="en-US" sz="1200" b="0" baseline="0" dirty="0" smtClean="0"/>
              <a:t>For example, experiment 2 we might be interested at the number of heads. In this case,</a:t>
            </a:r>
          </a:p>
          <a:p>
            <a:r>
              <a:rPr lang="en-US" sz="1200" b="0" baseline="0" dirty="0" smtClean="0"/>
              <a:t>Omega={0,1,2}.</a:t>
            </a:r>
          </a:p>
        </p:txBody>
      </p:sp>
      <p:sp>
        <p:nvSpPr>
          <p:cNvPr id="6" name="Slide Image Placeholder 5"/>
          <p:cNvSpPr>
            <a:spLocks noGrp="1" noRot="1" noChangeAspect="1"/>
          </p:cNvSpPr>
          <p:nvPr>
            <p:ph type="sldImg"/>
          </p:nvPr>
        </p:nvSpPr>
        <p:spPr>
          <a:xfrm>
            <a:off x="533400" y="460375"/>
            <a:ext cx="3144838" cy="2359025"/>
          </a:xfr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r>
              <a:rPr lang="en-US" sz="1200" b="0" baseline="0" dirty="0" smtClean="0"/>
              <a:t>Consider that to the same experiment we can associate different sample spaces.</a:t>
            </a:r>
          </a:p>
          <a:p>
            <a:r>
              <a:rPr lang="en-US" sz="1200" b="0" baseline="0" dirty="0" smtClean="0"/>
              <a:t>For example, experiment 2 we might be interested at the number of heads. In this case,</a:t>
            </a:r>
          </a:p>
          <a:p>
            <a:r>
              <a:rPr lang="en-US" sz="1200" b="0" baseline="0" dirty="0" smtClean="0"/>
              <a:t>Omega={0,1,2}.</a:t>
            </a:r>
          </a:p>
        </p:txBody>
      </p:sp>
      <p:sp>
        <p:nvSpPr>
          <p:cNvPr id="6" name="Slide Image Placeholder 5"/>
          <p:cNvSpPr>
            <a:spLocks noGrp="1" noRot="1" noChangeAspect="1"/>
          </p:cNvSpPr>
          <p:nvPr>
            <p:ph type="sldImg"/>
          </p:nvPr>
        </p:nvSpPr>
        <p:spPr>
          <a:xfrm>
            <a:off x="533400" y="460375"/>
            <a:ext cx="3144838" cy="2359025"/>
          </a:xfr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r>
              <a:rPr lang="en-GB" sz="1200" kern="1200" baseline="0" dirty="0" smtClean="0">
                <a:solidFill>
                  <a:schemeClr val="tx1"/>
                </a:solidFill>
                <a:latin typeface="+mn-lt"/>
                <a:ea typeface="+mn-ea"/>
                <a:cs typeface="+mn-cs"/>
              </a:rPr>
              <a:t>It’s not the purpose of this meeting to go into detail about the many rules for finding probabilities. Here, we’ll briefly mention some rules that are especially useful. We won’t try to explain them with precise, mathematical reasoning, because for our purposes it suffices to have an intuitive feel for what each rule says.</a:t>
            </a:r>
            <a:endParaRPr lang="en-US" sz="1200" b="0" baseline="0" dirty="0" smtClean="0"/>
          </a:p>
          <a:p>
            <a:endParaRPr lang="en-US" sz="1200" b="0" baseline="0" dirty="0" smtClean="0"/>
          </a:p>
        </p:txBody>
      </p:sp>
      <p:sp>
        <p:nvSpPr>
          <p:cNvPr id="6" name="Slide Image Placeholder 5"/>
          <p:cNvSpPr>
            <a:spLocks noGrp="1" noRot="1" noChangeAspect="1"/>
          </p:cNvSpPr>
          <p:nvPr>
            <p:ph type="sldImg"/>
          </p:nvPr>
        </p:nvSpPr>
        <p:spPr>
          <a:xfrm>
            <a:off x="533400" y="460375"/>
            <a:ext cx="3144838" cy="2359025"/>
          </a:xfr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en-US" sz="1200" b="0" baseline="0" dirty="0" smtClean="0"/>
          </a:p>
        </p:txBody>
      </p:sp>
      <p:sp>
        <p:nvSpPr>
          <p:cNvPr id="6" name="Slide Image Placeholder 5"/>
          <p:cNvSpPr>
            <a:spLocks noGrp="1" noRot="1" noChangeAspect="1"/>
          </p:cNvSpPr>
          <p:nvPr>
            <p:ph type="sldImg"/>
          </p:nvPr>
        </p:nvSpPr>
        <p:spPr>
          <a:xfrm>
            <a:off x="533400" y="460375"/>
            <a:ext cx="3144838" cy="2359025"/>
          </a:xfr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en-US" sz="1200" b="0" baseline="0" dirty="0" smtClean="0"/>
          </a:p>
        </p:txBody>
      </p:sp>
      <p:sp>
        <p:nvSpPr>
          <p:cNvPr id="6" name="Slide Image Placeholder 5"/>
          <p:cNvSpPr>
            <a:spLocks noGrp="1" noRot="1" noChangeAspect="1"/>
          </p:cNvSpPr>
          <p:nvPr>
            <p:ph type="sldImg"/>
          </p:nvPr>
        </p:nvSpPr>
        <p:spPr>
          <a:xfrm>
            <a:off x="533400" y="460375"/>
            <a:ext cx="3144838" cy="2359025"/>
          </a:xfr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r>
              <a:rPr lang="en-GB" sz="1200" kern="1200" baseline="0" dirty="0" smtClean="0">
                <a:solidFill>
                  <a:schemeClr val="tx1"/>
                </a:solidFill>
                <a:latin typeface="+mn-lt"/>
                <a:ea typeface="+mn-ea"/>
                <a:cs typeface="+mn-cs"/>
              </a:rPr>
              <a:t>It’s not the purpose of this meeting to go into detail about the many rules for finding probabilities. Here, we’ll briefly mention some rules that are especially useful. We won’t try to explain them with precise, mathematical reasoning, because for our purposes it suffices to have an intuitive feel for what each rule says.</a:t>
            </a:r>
            <a:endParaRPr lang="en-US" sz="1200" b="0" baseline="0" dirty="0" smtClean="0"/>
          </a:p>
          <a:p>
            <a:endParaRPr lang="en-US" sz="1200" b="0" baseline="0" dirty="0" smtClean="0"/>
          </a:p>
        </p:txBody>
      </p:sp>
      <p:sp>
        <p:nvSpPr>
          <p:cNvPr id="6" name="Slide Image Placeholder 5"/>
          <p:cNvSpPr>
            <a:spLocks noGrp="1" noRot="1" noChangeAspect="1"/>
          </p:cNvSpPr>
          <p:nvPr>
            <p:ph type="sldImg"/>
          </p:nvPr>
        </p:nvSpPr>
        <p:spPr>
          <a:xfrm>
            <a:off x="533400" y="460375"/>
            <a:ext cx="3144838" cy="2359025"/>
          </a:xfr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93D790F-29A2-4F38-BF76-AF080E56A889}" type="datetime1">
              <a:rPr lang="en-US" smtClean="0"/>
              <a:pPr/>
              <a:t>9/7/2013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1C692C-4F2D-45F6-A9A8-8A3A8FE27806}" type="slidenum">
              <a:rPr lang="en-US" smtClean="0"/>
              <a:pPr/>
              <a:t>‹N›</a:t>
            </a:fld>
            <a:endParaRPr lang="en-US"/>
          </a:p>
        </p:txBody>
      </p:sp>
    </p:spTree>
    <p:extLst>
      <p:ext uri="{BB962C8B-B14F-4D97-AF65-F5344CB8AC3E}">
        <p14:creationId xmlns="" xmlns:p14="http://schemas.microsoft.com/office/powerpoint/2010/main" val="24854337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6E0335-2A4D-4914-90F1-2C4D08328B25}" type="datetime1">
              <a:rPr lang="en-US" smtClean="0"/>
              <a:pPr/>
              <a:t>9/7/2013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1C692C-4F2D-45F6-A9A8-8A3A8FE27806}" type="slidenum">
              <a:rPr lang="en-US" smtClean="0"/>
              <a:pPr/>
              <a:t>‹N›</a:t>
            </a:fld>
            <a:endParaRPr lang="en-US"/>
          </a:p>
        </p:txBody>
      </p:sp>
    </p:spTree>
    <p:extLst>
      <p:ext uri="{BB962C8B-B14F-4D97-AF65-F5344CB8AC3E}">
        <p14:creationId xmlns="" xmlns:p14="http://schemas.microsoft.com/office/powerpoint/2010/main" val="22709113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627417-B9F1-4B8A-BA75-C5B0A4DBF644}" type="datetime1">
              <a:rPr lang="en-US" smtClean="0"/>
              <a:pPr/>
              <a:t>9/7/2013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1C692C-4F2D-45F6-A9A8-8A3A8FE27806}" type="slidenum">
              <a:rPr lang="en-US" smtClean="0"/>
              <a:pPr/>
              <a:t>‹N›</a:t>
            </a:fld>
            <a:endParaRPr lang="en-US"/>
          </a:p>
        </p:txBody>
      </p:sp>
    </p:spTree>
    <p:extLst>
      <p:ext uri="{BB962C8B-B14F-4D97-AF65-F5344CB8AC3E}">
        <p14:creationId xmlns="" xmlns:p14="http://schemas.microsoft.com/office/powerpoint/2010/main" val="3972760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51E4C2-6E20-4EDF-997A-99E53C71795D}" type="datetime1">
              <a:rPr lang="en-US" smtClean="0"/>
              <a:pPr/>
              <a:t>9/7/2013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1C692C-4F2D-45F6-A9A8-8A3A8FE27806}" type="slidenum">
              <a:rPr lang="en-US" smtClean="0"/>
              <a:pPr/>
              <a:t>‹N›</a:t>
            </a:fld>
            <a:endParaRPr lang="en-US"/>
          </a:p>
        </p:txBody>
      </p:sp>
    </p:spTree>
    <p:extLst>
      <p:ext uri="{BB962C8B-B14F-4D97-AF65-F5344CB8AC3E}">
        <p14:creationId xmlns="" xmlns:p14="http://schemas.microsoft.com/office/powerpoint/2010/main" val="19505194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2EEEDDD-4679-4B6F-B10C-BEE9B415D451}" type="datetime1">
              <a:rPr lang="en-US" smtClean="0"/>
              <a:pPr/>
              <a:t>9/7/2013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1C692C-4F2D-45F6-A9A8-8A3A8FE27806}" type="slidenum">
              <a:rPr lang="en-US" smtClean="0"/>
              <a:pPr/>
              <a:t>‹N›</a:t>
            </a:fld>
            <a:endParaRPr lang="en-US"/>
          </a:p>
        </p:txBody>
      </p:sp>
    </p:spTree>
    <p:extLst>
      <p:ext uri="{BB962C8B-B14F-4D97-AF65-F5344CB8AC3E}">
        <p14:creationId xmlns="" xmlns:p14="http://schemas.microsoft.com/office/powerpoint/2010/main" val="7397785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31C7CC6-7E9B-41FD-B387-FBD2CB5948C3}" type="datetime1">
              <a:rPr lang="en-US" smtClean="0"/>
              <a:pPr/>
              <a:t>9/7/2013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1C692C-4F2D-45F6-A9A8-8A3A8FE27806}" type="slidenum">
              <a:rPr lang="en-US" smtClean="0"/>
              <a:pPr/>
              <a:t>‹N›</a:t>
            </a:fld>
            <a:endParaRPr lang="en-US"/>
          </a:p>
        </p:txBody>
      </p:sp>
    </p:spTree>
    <p:extLst>
      <p:ext uri="{BB962C8B-B14F-4D97-AF65-F5344CB8AC3E}">
        <p14:creationId xmlns="" xmlns:p14="http://schemas.microsoft.com/office/powerpoint/2010/main" val="29778601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EE95F69-4E7A-415E-BC79-3F594BAD42D0}" type="datetime1">
              <a:rPr lang="en-US" smtClean="0"/>
              <a:pPr/>
              <a:t>9/7/2013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1C692C-4F2D-45F6-A9A8-8A3A8FE27806}" type="slidenum">
              <a:rPr lang="en-US" smtClean="0"/>
              <a:pPr/>
              <a:t>‹N›</a:t>
            </a:fld>
            <a:endParaRPr lang="en-US"/>
          </a:p>
        </p:txBody>
      </p:sp>
    </p:spTree>
    <p:extLst>
      <p:ext uri="{BB962C8B-B14F-4D97-AF65-F5344CB8AC3E}">
        <p14:creationId xmlns="" xmlns:p14="http://schemas.microsoft.com/office/powerpoint/2010/main" val="15182975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1B8386F-41A2-4FC4-B67A-B6315ACE8D3F}" type="datetime1">
              <a:rPr lang="en-US" smtClean="0"/>
              <a:pPr/>
              <a:t>9/7/2013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1C692C-4F2D-45F6-A9A8-8A3A8FE27806}" type="slidenum">
              <a:rPr lang="en-US" smtClean="0"/>
              <a:pPr/>
              <a:t>‹N›</a:t>
            </a:fld>
            <a:endParaRPr lang="en-US"/>
          </a:p>
        </p:txBody>
      </p:sp>
    </p:spTree>
    <p:extLst>
      <p:ext uri="{BB962C8B-B14F-4D97-AF65-F5344CB8AC3E}">
        <p14:creationId xmlns="" xmlns:p14="http://schemas.microsoft.com/office/powerpoint/2010/main" val="173641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C5A04A-D524-46A2-B856-0FA257DE086E}" type="datetime1">
              <a:rPr lang="en-US" smtClean="0"/>
              <a:pPr/>
              <a:t>9/7/2013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1C692C-4F2D-45F6-A9A8-8A3A8FE27806}" type="slidenum">
              <a:rPr lang="en-US" smtClean="0"/>
              <a:pPr/>
              <a:t>‹N›</a:t>
            </a:fld>
            <a:endParaRPr lang="en-US"/>
          </a:p>
        </p:txBody>
      </p:sp>
    </p:spTree>
    <p:extLst>
      <p:ext uri="{BB962C8B-B14F-4D97-AF65-F5344CB8AC3E}">
        <p14:creationId xmlns="" xmlns:p14="http://schemas.microsoft.com/office/powerpoint/2010/main" val="30571813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DBF075-06EB-455D-98C9-0BAA9FCCF276}" type="datetime1">
              <a:rPr lang="en-US" smtClean="0"/>
              <a:pPr/>
              <a:t>9/7/2013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1C692C-4F2D-45F6-A9A8-8A3A8FE27806}" type="slidenum">
              <a:rPr lang="en-US" smtClean="0"/>
              <a:pPr/>
              <a:t>‹N›</a:t>
            </a:fld>
            <a:endParaRPr lang="en-US"/>
          </a:p>
        </p:txBody>
      </p:sp>
    </p:spTree>
    <p:extLst>
      <p:ext uri="{BB962C8B-B14F-4D97-AF65-F5344CB8AC3E}">
        <p14:creationId xmlns="" xmlns:p14="http://schemas.microsoft.com/office/powerpoint/2010/main" val="39506596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B8C052-E703-4710-B109-050621B34F94}" type="datetime1">
              <a:rPr lang="en-US" smtClean="0"/>
              <a:pPr/>
              <a:t>9/7/2013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1C692C-4F2D-45F6-A9A8-8A3A8FE27806}" type="slidenum">
              <a:rPr lang="en-US" smtClean="0"/>
              <a:pPr/>
              <a:t>‹N›</a:t>
            </a:fld>
            <a:endParaRPr lang="en-US"/>
          </a:p>
        </p:txBody>
      </p:sp>
    </p:spTree>
    <p:extLst>
      <p:ext uri="{BB962C8B-B14F-4D97-AF65-F5344CB8AC3E}">
        <p14:creationId xmlns="" xmlns:p14="http://schemas.microsoft.com/office/powerpoint/2010/main" val="2237227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B8B3AB-DEAB-4456-B496-91069ADB483B}" type="datetime1">
              <a:rPr lang="en-US" smtClean="0"/>
              <a:pPr/>
              <a:t>9/7/2013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1C692C-4F2D-45F6-A9A8-8A3A8FE27806}" type="slidenum">
              <a:rPr lang="en-US" smtClean="0"/>
              <a:pPr/>
              <a:t>‹N›</a:t>
            </a:fld>
            <a:endParaRPr lang="en-US"/>
          </a:p>
        </p:txBody>
      </p:sp>
    </p:spTree>
    <p:extLst>
      <p:ext uri="{BB962C8B-B14F-4D97-AF65-F5344CB8AC3E}">
        <p14:creationId xmlns="" xmlns:p14="http://schemas.microsoft.com/office/powerpoint/2010/main" val="3943071187"/>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65000">
              <a:schemeClr val="bg1"/>
            </a:gs>
            <a:gs pos="100000">
              <a:schemeClr val="accent1">
                <a:lumMod val="40000"/>
                <a:lumOff val="60000"/>
              </a:schemeClr>
            </a:gs>
          </a:gsLst>
          <a:lin ang="16200000" scaled="1"/>
        </a:gradFill>
        <a:effectLst/>
      </p:bgPr>
    </p:bg>
    <p:spTree>
      <p:nvGrpSpPr>
        <p:cNvPr id="1" name=""/>
        <p:cNvGrpSpPr/>
        <p:nvPr/>
      </p:nvGrpSpPr>
      <p:grpSpPr>
        <a:xfrm>
          <a:off x="0" y="0"/>
          <a:ext cx="0" cy="0"/>
          <a:chOff x="0" y="0"/>
          <a:chExt cx="0" cy="0"/>
        </a:xfrm>
      </p:grpSpPr>
      <p:pic>
        <p:nvPicPr>
          <p:cNvPr id="11" name="Immagine 10" descr="logo.jpg"/>
          <p:cNvPicPr>
            <a:picLocks noChangeAspect="1"/>
          </p:cNvPicPr>
          <p:nvPr/>
        </p:nvPicPr>
        <p:blipFill>
          <a:blip r:embed="rId3" cstate="print"/>
          <a:stretch>
            <a:fillRect/>
          </a:stretch>
        </p:blipFill>
        <p:spPr>
          <a:xfrm>
            <a:off x="685800" y="304800"/>
            <a:ext cx="764088" cy="914400"/>
          </a:xfrm>
          <a:prstGeom prst="rect">
            <a:avLst/>
          </a:prstGeom>
          <a:noFill/>
          <a:effectLst>
            <a:outerShdw blurRad="50800" dist="38100" dir="2700000" algn="tl" rotWithShape="0">
              <a:prstClr val="black">
                <a:alpha val="40000"/>
              </a:prstClr>
            </a:outerShdw>
          </a:effectLst>
        </p:spPr>
      </p:pic>
      <p:sp>
        <p:nvSpPr>
          <p:cNvPr id="7" name="Rectangle 6"/>
          <p:cNvSpPr/>
          <p:nvPr/>
        </p:nvSpPr>
        <p:spPr>
          <a:xfrm flipV="1">
            <a:off x="0" y="2743200"/>
            <a:ext cx="9144000" cy="15240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CasellaDiTesto 8"/>
          <p:cNvSpPr txBox="1"/>
          <p:nvPr/>
        </p:nvSpPr>
        <p:spPr>
          <a:xfrm>
            <a:off x="838200" y="1600200"/>
            <a:ext cx="7391400" cy="892552"/>
          </a:xfrm>
          <a:prstGeom prst="rect">
            <a:avLst/>
          </a:prstGeom>
          <a:noFill/>
        </p:spPr>
        <p:txBody>
          <a:bodyPr wrap="square" rtlCol="0">
            <a:spAutoFit/>
          </a:bodyPr>
          <a:lstStyle/>
          <a:p>
            <a:pPr algn="ctr"/>
            <a:r>
              <a:rPr lang="it-IT" sz="3200" b="1" dirty="0" err="1" smtClean="0"/>
              <a:t>Microeconomics</a:t>
            </a:r>
            <a:r>
              <a:rPr lang="it-IT" sz="3200" b="1" dirty="0" smtClean="0"/>
              <a:t>  </a:t>
            </a:r>
            <a:r>
              <a:rPr lang="it-IT" sz="2800" dirty="0" err="1" smtClean="0"/>
              <a:t>precourse</a:t>
            </a:r>
            <a:r>
              <a:rPr lang="it-IT" sz="2800" dirty="0" smtClean="0"/>
              <a:t> – Part 3</a:t>
            </a:r>
            <a:endParaRPr lang="it-IT" sz="3200" dirty="0" smtClean="0"/>
          </a:p>
          <a:p>
            <a:pPr algn="ctr"/>
            <a:r>
              <a:rPr lang="it-IT" sz="2000" b="1" dirty="0" err="1" smtClean="0"/>
              <a:t>Academic</a:t>
            </a:r>
            <a:r>
              <a:rPr lang="it-IT" sz="2000" b="1" dirty="0" smtClean="0"/>
              <a:t> </a:t>
            </a:r>
            <a:r>
              <a:rPr lang="it-IT" sz="2000" b="1" dirty="0" err="1" smtClean="0"/>
              <a:t>Year</a:t>
            </a:r>
            <a:r>
              <a:rPr lang="it-IT" sz="2000" b="1" dirty="0" smtClean="0"/>
              <a:t> 2013-2014</a:t>
            </a:r>
          </a:p>
        </p:txBody>
      </p:sp>
      <p:sp>
        <p:nvSpPr>
          <p:cNvPr id="12" name="Rettangolo 11"/>
          <p:cNvSpPr/>
          <p:nvPr/>
        </p:nvSpPr>
        <p:spPr>
          <a:xfrm>
            <a:off x="381000" y="3124200"/>
            <a:ext cx="8382000" cy="1569660"/>
          </a:xfrm>
          <a:prstGeom prst="rect">
            <a:avLst/>
          </a:prstGeom>
        </p:spPr>
        <p:txBody>
          <a:bodyPr wrap="square">
            <a:spAutoFit/>
          </a:bodyPr>
          <a:lstStyle/>
          <a:p>
            <a:r>
              <a:rPr lang="it-IT" sz="2400" b="1" dirty="0" err="1" smtClean="0"/>
              <a:t>Course</a:t>
            </a:r>
            <a:r>
              <a:rPr lang="it-IT" sz="2400" b="1" dirty="0" smtClean="0"/>
              <a:t> </a:t>
            </a:r>
            <a:r>
              <a:rPr lang="it-IT" sz="2400" b="1" dirty="0" err="1" smtClean="0"/>
              <a:t>Presentation</a:t>
            </a:r>
            <a:endParaRPr lang="it-IT" sz="2400" b="1" dirty="0" smtClean="0"/>
          </a:p>
          <a:p>
            <a:r>
              <a:rPr lang="en-US" sz="2400" dirty="0" smtClean="0"/>
              <a:t>This course aims to prepare students for the </a:t>
            </a:r>
            <a:r>
              <a:rPr lang="en-US" sz="2400" dirty="0" smtClean="0"/>
              <a:t>Microeconomics course of the </a:t>
            </a:r>
            <a:r>
              <a:rPr lang="en-US" sz="2400" dirty="0" err="1" smtClean="0"/>
              <a:t>MSc</a:t>
            </a:r>
            <a:r>
              <a:rPr lang="en-US" sz="2400" dirty="0" smtClean="0"/>
              <a:t> in BA. It </a:t>
            </a:r>
            <a:r>
              <a:rPr lang="en-US" sz="2400" dirty="0" smtClean="0"/>
              <a:t>provides the essential background in </a:t>
            </a:r>
            <a:r>
              <a:rPr lang="en-US" sz="2400" dirty="0" smtClean="0"/>
              <a:t>microeconomics</a:t>
            </a:r>
            <a:endParaRPr lang="en-GB" sz="2400" dirty="0"/>
          </a:p>
        </p:txBody>
      </p:sp>
      <p:sp>
        <p:nvSpPr>
          <p:cNvPr id="13" name="Segnaposto numero diapositiva 12"/>
          <p:cNvSpPr>
            <a:spLocks noGrp="1"/>
          </p:cNvSpPr>
          <p:nvPr>
            <p:ph type="sldNum" sz="quarter" idx="12"/>
          </p:nvPr>
        </p:nvSpPr>
        <p:spPr/>
        <p:txBody>
          <a:bodyPr/>
          <a:lstStyle/>
          <a:p>
            <a:fld id="{CD25EA88-0BA4-4813-86E7-33384FFBE6ED}" type="slidenum">
              <a:rPr lang="en-US" smtClean="0"/>
              <a:pPr/>
              <a:t>1</a:t>
            </a:fld>
            <a:endParaRPr lang="en-US" dirty="0"/>
          </a:p>
        </p:txBody>
      </p:sp>
      <p:sp>
        <p:nvSpPr>
          <p:cNvPr id="20" name="CasellaDiTesto 19"/>
          <p:cNvSpPr txBox="1"/>
          <p:nvPr/>
        </p:nvSpPr>
        <p:spPr>
          <a:xfrm>
            <a:off x="457200" y="5103674"/>
            <a:ext cx="7620000" cy="1754326"/>
          </a:xfrm>
          <a:prstGeom prst="rect">
            <a:avLst/>
          </a:prstGeom>
          <a:noFill/>
        </p:spPr>
        <p:txBody>
          <a:bodyPr wrap="square" rtlCol="0">
            <a:spAutoFit/>
          </a:bodyPr>
          <a:lstStyle/>
          <a:p>
            <a:r>
              <a:rPr lang="en-GB" dirty="0" smtClean="0"/>
              <a:t>PAOLO PAESANI </a:t>
            </a:r>
            <a:endParaRPr lang="en-GB" dirty="0" smtClean="0"/>
          </a:p>
          <a:p>
            <a:r>
              <a:rPr lang="en-GB" dirty="0" smtClean="0"/>
              <a:t>Office: Room </a:t>
            </a:r>
            <a:r>
              <a:rPr lang="en-GB" dirty="0" smtClean="0"/>
              <a:t>B6, 3RD </a:t>
            </a:r>
            <a:r>
              <a:rPr lang="en-GB" dirty="0" smtClean="0"/>
              <a:t>floor, Building B </a:t>
            </a:r>
          </a:p>
          <a:p>
            <a:r>
              <a:rPr lang="en-US" dirty="0" smtClean="0"/>
              <a:t>Telephone: </a:t>
            </a:r>
            <a:r>
              <a:rPr lang="en-US" dirty="0" smtClean="0"/>
              <a:t>06-72595701 </a:t>
            </a:r>
            <a:endParaRPr lang="en-GB" dirty="0" smtClean="0"/>
          </a:p>
          <a:p>
            <a:r>
              <a:rPr lang="en-GB" dirty="0" smtClean="0"/>
              <a:t>E-mail: </a:t>
            </a:r>
            <a:r>
              <a:rPr lang="en-US" dirty="0" smtClean="0"/>
              <a:t>paolo.paesani@uniroma2.it</a:t>
            </a:r>
            <a:endParaRPr lang="en-GB" dirty="0" smtClean="0"/>
          </a:p>
          <a:p>
            <a:r>
              <a:rPr lang="en-US" dirty="0" smtClean="0"/>
              <a:t>Office hours: </a:t>
            </a:r>
            <a:r>
              <a:rPr lang="en-GB" dirty="0" smtClean="0"/>
              <a:t>to be agreed</a:t>
            </a:r>
            <a:endParaRPr lang="en-GB" dirty="0" smtClean="0"/>
          </a:p>
          <a:p>
            <a:endParaRPr lang="en-GB" dirty="0"/>
          </a:p>
        </p:txBody>
      </p:sp>
      <p:pic>
        <p:nvPicPr>
          <p:cNvPr id="21" name="Immagine 20"/>
          <p:cNvPicPr/>
          <p:nvPr/>
        </p:nvPicPr>
        <p:blipFill>
          <a:blip r:embed="rId4" cstate="print"/>
          <a:srcRect/>
          <a:stretch>
            <a:fillRect/>
          </a:stretch>
        </p:blipFill>
        <p:spPr bwMode="auto">
          <a:xfrm>
            <a:off x="2133600" y="457200"/>
            <a:ext cx="4972050" cy="895350"/>
          </a:xfrm>
          <a:prstGeom prst="rect">
            <a:avLst/>
          </a:prstGeom>
          <a:noFill/>
          <a:ln w="9525">
            <a:noFill/>
            <a:miter lim="800000"/>
            <a:headEnd/>
            <a:tailEnd/>
          </a:ln>
        </p:spPr>
      </p:pic>
    </p:spTree>
    <p:extLst>
      <p:ext uri="{BB962C8B-B14F-4D97-AF65-F5344CB8AC3E}">
        <p14:creationId xmlns="" xmlns:p14="http://schemas.microsoft.com/office/powerpoint/2010/main" val="3778942936"/>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magine 10" descr="logo.jpg"/>
          <p:cNvPicPr>
            <a:picLocks noChangeAspect="1"/>
          </p:cNvPicPr>
          <p:nvPr/>
        </p:nvPicPr>
        <p:blipFill>
          <a:blip r:embed="rId3" cstate="print"/>
          <a:stretch>
            <a:fillRect/>
          </a:stretch>
        </p:blipFill>
        <p:spPr>
          <a:xfrm>
            <a:off x="8229600" y="152400"/>
            <a:ext cx="764088" cy="914400"/>
          </a:xfrm>
          <a:prstGeom prst="rect">
            <a:avLst/>
          </a:prstGeom>
          <a:noFill/>
          <a:effectLst>
            <a:outerShdw blurRad="50800" dist="38100" dir="2700000" algn="tl" rotWithShape="0">
              <a:prstClr val="black">
                <a:alpha val="40000"/>
              </a:prstClr>
            </a:outerShdw>
          </a:effectLst>
        </p:spPr>
      </p:pic>
      <p:sp>
        <p:nvSpPr>
          <p:cNvPr id="8" name="Round Same Side Corner Rectangle 7"/>
          <p:cNvSpPr/>
          <p:nvPr/>
        </p:nvSpPr>
        <p:spPr>
          <a:xfrm>
            <a:off x="152400" y="609600"/>
            <a:ext cx="1219200" cy="533400"/>
          </a:xfrm>
          <a:prstGeom prst="round2Same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50800" h="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extBox 1"/>
          <p:cNvSpPr txBox="1"/>
          <p:nvPr/>
        </p:nvSpPr>
        <p:spPr>
          <a:xfrm>
            <a:off x="0" y="685800"/>
            <a:ext cx="1502679" cy="430887"/>
          </a:xfrm>
          <a:prstGeom prst="rect">
            <a:avLst/>
          </a:prstGeom>
          <a:noFill/>
        </p:spPr>
        <p:txBody>
          <a:bodyPr wrap="square" rtlCol="0">
            <a:spAutoFit/>
          </a:bodyPr>
          <a:lstStyle/>
          <a:p>
            <a:pPr algn="ctr"/>
            <a:r>
              <a:rPr lang="en-US" sz="2200" dirty="0" smtClean="0">
                <a:solidFill>
                  <a:prstClr val="white"/>
                </a:solidFill>
                <a:latin typeface="Tw Cen MT Condensed" pitchFamily="34" charset="0"/>
              </a:rPr>
              <a:t>Micro </a:t>
            </a:r>
            <a:endParaRPr lang="en-US" sz="2200" dirty="0">
              <a:solidFill>
                <a:prstClr val="white"/>
              </a:solidFill>
              <a:latin typeface="Tw Cen MT Condensed" pitchFamily="34" charset="0"/>
            </a:endParaRPr>
          </a:p>
        </p:txBody>
      </p:sp>
      <p:sp>
        <p:nvSpPr>
          <p:cNvPr id="7" name="Rectangle 6"/>
          <p:cNvSpPr/>
          <p:nvPr/>
        </p:nvSpPr>
        <p:spPr>
          <a:xfrm>
            <a:off x="0" y="1143000"/>
            <a:ext cx="9144000" cy="4571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Segnaposto numero diapositiva 15"/>
          <p:cNvSpPr>
            <a:spLocks noGrp="1"/>
          </p:cNvSpPr>
          <p:nvPr>
            <p:ph type="sldNum" sz="quarter" idx="12"/>
          </p:nvPr>
        </p:nvSpPr>
        <p:spPr/>
        <p:txBody>
          <a:bodyPr/>
          <a:lstStyle/>
          <a:p>
            <a:fld id="{FA1C692C-4F2D-45F6-A9A8-8A3A8FE27806}" type="slidenum">
              <a:rPr lang="en-US" smtClean="0"/>
              <a:pPr/>
              <a:t>10</a:t>
            </a:fld>
            <a:endParaRPr lang="en-US"/>
          </a:p>
        </p:txBody>
      </p:sp>
      <p:pic>
        <p:nvPicPr>
          <p:cNvPr id="12" name="Immagine 11"/>
          <p:cNvPicPr/>
          <p:nvPr/>
        </p:nvPicPr>
        <p:blipFill>
          <a:blip r:embed="rId4" cstate="print"/>
          <a:srcRect/>
          <a:stretch>
            <a:fillRect/>
          </a:stretch>
        </p:blipFill>
        <p:spPr bwMode="auto">
          <a:xfrm>
            <a:off x="2133600" y="171450"/>
            <a:ext cx="4972050" cy="895350"/>
          </a:xfrm>
          <a:prstGeom prst="rect">
            <a:avLst/>
          </a:prstGeom>
          <a:noFill/>
          <a:ln w="9525">
            <a:noFill/>
            <a:miter lim="800000"/>
            <a:headEnd/>
            <a:tailEnd/>
          </a:ln>
        </p:spPr>
      </p:pic>
      <p:sp>
        <p:nvSpPr>
          <p:cNvPr id="9" name="Rettangolo 8"/>
          <p:cNvSpPr/>
          <p:nvPr/>
        </p:nvSpPr>
        <p:spPr>
          <a:xfrm>
            <a:off x="609600" y="1524000"/>
            <a:ext cx="7772400" cy="1138773"/>
          </a:xfrm>
          <a:prstGeom prst="rect">
            <a:avLst/>
          </a:prstGeom>
        </p:spPr>
        <p:txBody>
          <a:bodyPr wrap="square">
            <a:spAutoFit/>
          </a:bodyPr>
          <a:lstStyle/>
          <a:p>
            <a:pPr algn="ctr"/>
            <a:r>
              <a:rPr lang="en-US" sz="2400" dirty="0" smtClean="0">
                <a:solidFill>
                  <a:srgbClr val="FF0000"/>
                </a:solidFill>
              </a:rPr>
              <a:t>TECHNICAL RATE OF SUBSTITUTION</a:t>
            </a:r>
            <a:endParaRPr lang="en-US" sz="2400" dirty="0" smtClean="0">
              <a:solidFill>
                <a:srgbClr val="FF0000"/>
              </a:solidFill>
            </a:endParaRPr>
          </a:p>
          <a:p>
            <a:endParaRPr lang="it-IT" sz="2400" dirty="0" smtClean="0"/>
          </a:p>
          <a:p>
            <a:endParaRPr lang="it-IT" sz="2000" dirty="0" smtClean="0">
              <a:sym typeface="Symbol"/>
            </a:endParaRPr>
          </a:p>
        </p:txBody>
      </p:sp>
      <p:sp>
        <p:nvSpPr>
          <p:cNvPr id="33" name="Rettangolo 32"/>
          <p:cNvSpPr/>
          <p:nvPr/>
        </p:nvSpPr>
        <p:spPr>
          <a:xfrm>
            <a:off x="5791200" y="2133600"/>
            <a:ext cx="3124200" cy="4893647"/>
          </a:xfrm>
          <a:prstGeom prst="rect">
            <a:avLst/>
          </a:prstGeom>
        </p:spPr>
        <p:txBody>
          <a:bodyPr wrap="square">
            <a:spAutoFit/>
          </a:bodyPr>
          <a:lstStyle/>
          <a:p>
            <a:pPr algn="ctr"/>
            <a:r>
              <a:rPr lang="it-IT" sz="2400" dirty="0" smtClean="0"/>
              <a:t>TRS </a:t>
            </a:r>
          </a:p>
          <a:p>
            <a:pPr algn="ctr"/>
            <a:r>
              <a:rPr lang="it-IT" sz="2400" dirty="0" smtClean="0"/>
              <a:t>= </a:t>
            </a:r>
          </a:p>
          <a:p>
            <a:pPr algn="ctr"/>
            <a:r>
              <a:rPr lang="it-IT" sz="2400" dirty="0" smtClean="0"/>
              <a:t>dx</a:t>
            </a:r>
            <a:r>
              <a:rPr lang="it-IT" sz="1400" dirty="0" smtClean="0"/>
              <a:t>2</a:t>
            </a:r>
            <a:r>
              <a:rPr lang="it-IT" sz="2400" dirty="0" smtClean="0"/>
              <a:t>/</a:t>
            </a:r>
            <a:r>
              <a:rPr lang="it-IT" sz="2400" dirty="0" smtClean="0"/>
              <a:t> </a:t>
            </a:r>
            <a:r>
              <a:rPr lang="it-IT" sz="2400" dirty="0" smtClean="0"/>
              <a:t>dxX</a:t>
            </a:r>
            <a:r>
              <a:rPr lang="it-IT" sz="1400" dirty="0" smtClean="0"/>
              <a:t>1 </a:t>
            </a:r>
            <a:endParaRPr lang="it-IT" sz="2400" dirty="0" smtClean="0"/>
          </a:p>
          <a:p>
            <a:pPr algn="ctr"/>
            <a:r>
              <a:rPr lang="it-IT" sz="2400" dirty="0" smtClean="0"/>
              <a:t>=</a:t>
            </a:r>
            <a:endParaRPr lang="it-IT" sz="2400" dirty="0" smtClean="0"/>
          </a:p>
          <a:p>
            <a:pPr algn="ctr"/>
            <a:r>
              <a:rPr lang="it-IT" sz="2400" dirty="0" smtClean="0"/>
              <a:t>MPx</a:t>
            </a:r>
            <a:r>
              <a:rPr lang="it-IT" sz="1400" dirty="0" smtClean="0"/>
              <a:t>1</a:t>
            </a:r>
            <a:r>
              <a:rPr lang="it-IT" sz="2400" dirty="0" smtClean="0"/>
              <a:t>/MPx</a:t>
            </a:r>
            <a:r>
              <a:rPr lang="it-IT" sz="1400" dirty="0" smtClean="0"/>
              <a:t>2 </a:t>
            </a:r>
            <a:endParaRPr lang="it-IT" sz="2400" dirty="0" smtClean="0"/>
          </a:p>
          <a:p>
            <a:pPr algn="ctr"/>
            <a:r>
              <a:rPr lang="it-IT" sz="2400" dirty="0" smtClean="0"/>
              <a:t>=</a:t>
            </a:r>
          </a:p>
          <a:p>
            <a:pPr algn="ctr"/>
            <a:r>
              <a:rPr lang="it-IT" sz="2400" dirty="0" smtClean="0"/>
              <a:t>a(x</a:t>
            </a:r>
            <a:r>
              <a:rPr lang="it-IT" sz="1400" dirty="0" smtClean="0"/>
              <a:t>1</a:t>
            </a:r>
            <a:r>
              <a:rPr lang="it-IT" sz="2400" dirty="0" smtClean="0"/>
              <a:t>)</a:t>
            </a:r>
            <a:r>
              <a:rPr lang="it-IT" sz="2400" baseline="30000" dirty="0" smtClean="0"/>
              <a:t>a-1</a:t>
            </a:r>
            <a:r>
              <a:rPr lang="it-IT" sz="2400" dirty="0" smtClean="0"/>
              <a:t>(x</a:t>
            </a:r>
            <a:r>
              <a:rPr lang="it-IT" sz="1400" dirty="0" smtClean="0"/>
              <a:t>2</a:t>
            </a:r>
            <a:r>
              <a:rPr lang="it-IT" sz="2400" dirty="0" smtClean="0"/>
              <a:t>)</a:t>
            </a:r>
            <a:r>
              <a:rPr lang="it-IT" sz="2400" baseline="30000" dirty="0" smtClean="0"/>
              <a:t>b</a:t>
            </a:r>
            <a:r>
              <a:rPr lang="it-IT" sz="2400" dirty="0" smtClean="0"/>
              <a:t>/</a:t>
            </a:r>
            <a:r>
              <a:rPr lang="it-IT" sz="2400" dirty="0" err="1" smtClean="0"/>
              <a:t>b</a:t>
            </a:r>
            <a:r>
              <a:rPr lang="it-IT" sz="2400" dirty="0" smtClean="0"/>
              <a:t>(x</a:t>
            </a:r>
            <a:r>
              <a:rPr lang="it-IT" sz="1400" dirty="0" smtClean="0"/>
              <a:t>1</a:t>
            </a:r>
            <a:r>
              <a:rPr lang="it-IT" sz="2400" dirty="0" smtClean="0"/>
              <a:t>)</a:t>
            </a:r>
            <a:r>
              <a:rPr lang="it-IT" sz="2400" baseline="30000" dirty="0" smtClean="0"/>
              <a:t>a</a:t>
            </a:r>
            <a:r>
              <a:rPr lang="it-IT" sz="2400" dirty="0" smtClean="0"/>
              <a:t>(x</a:t>
            </a:r>
            <a:r>
              <a:rPr lang="it-IT" sz="1400" dirty="0" smtClean="0"/>
              <a:t>2</a:t>
            </a:r>
            <a:r>
              <a:rPr lang="it-IT" sz="2400" dirty="0" smtClean="0"/>
              <a:t>)</a:t>
            </a:r>
            <a:r>
              <a:rPr lang="it-IT" sz="2400" baseline="30000" dirty="0" smtClean="0"/>
              <a:t>b-1</a:t>
            </a:r>
            <a:endParaRPr lang="it-IT" sz="2400" dirty="0" smtClean="0"/>
          </a:p>
          <a:p>
            <a:pPr algn="ctr"/>
            <a:r>
              <a:rPr lang="it-IT" sz="2400" dirty="0" smtClean="0"/>
              <a:t>=</a:t>
            </a:r>
          </a:p>
          <a:p>
            <a:pPr algn="ctr"/>
            <a:r>
              <a:rPr lang="it-IT" sz="2400" dirty="0" smtClean="0"/>
              <a:t>a(x</a:t>
            </a:r>
            <a:r>
              <a:rPr lang="it-IT" sz="1400" dirty="0" smtClean="0"/>
              <a:t>2</a:t>
            </a:r>
            <a:r>
              <a:rPr lang="it-IT" sz="2400" dirty="0" smtClean="0"/>
              <a:t>)/b(x</a:t>
            </a:r>
            <a:r>
              <a:rPr lang="it-IT" sz="1400" dirty="0" smtClean="0"/>
              <a:t>1</a:t>
            </a:r>
            <a:r>
              <a:rPr lang="it-IT" sz="2400" dirty="0" smtClean="0"/>
              <a:t>)</a:t>
            </a:r>
          </a:p>
          <a:p>
            <a:pPr algn="ctr"/>
            <a:endParaRPr lang="it-IT" sz="2400" dirty="0" smtClean="0"/>
          </a:p>
          <a:p>
            <a:pPr algn="ctr"/>
            <a:r>
              <a:rPr lang="it-IT" sz="1600" dirty="0" smtClean="0"/>
              <a:t>The </a:t>
            </a:r>
            <a:r>
              <a:rPr lang="it-IT" sz="1600" dirty="0" err="1" smtClean="0"/>
              <a:t>technical</a:t>
            </a:r>
            <a:r>
              <a:rPr lang="it-IT" sz="1600" dirty="0" smtClean="0"/>
              <a:t> rate </a:t>
            </a:r>
            <a:r>
              <a:rPr lang="it-IT" sz="1600" dirty="0" err="1" smtClean="0"/>
              <a:t>of</a:t>
            </a:r>
            <a:r>
              <a:rPr lang="it-IT" sz="1600" dirty="0" smtClean="0"/>
              <a:t> </a:t>
            </a:r>
            <a:r>
              <a:rPr lang="it-IT" sz="1600" dirty="0" err="1" smtClean="0"/>
              <a:t>substitution</a:t>
            </a:r>
            <a:r>
              <a:rPr lang="it-IT" sz="1600" dirty="0" smtClean="0"/>
              <a:t> </a:t>
            </a:r>
            <a:r>
              <a:rPr lang="it-IT" sz="1600" dirty="0" err="1" smtClean="0"/>
              <a:t>measures</a:t>
            </a:r>
            <a:r>
              <a:rPr lang="it-IT" sz="1600" dirty="0" smtClean="0"/>
              <a:t> the </a:t>
            </a:r>
            <a:r>
              <a:rPr lang="it-IT" sz="1600" dirty="0" err="1" smtClean="0"/>
              <a:t>slope</a:t>
            </a:r>
            <a:r>
              <a:rPr lang="it-IT" sz="1600" dirty="0" smtClean="0"/>
              <a:t> </a:t>
            </a:r>
            <a:r>
              <a:rPr lang="it-IT" sz="1600" dirty="0" err="1" smtClean="0"/>
              <a:t>of</a:t>
            </a:r>
            <a:r>
              <a:rPr lang="it-IT" sz="1600" dirty="0" smtClean="0"/>
              <a:t> the </a:t>
            </a:r>
            <a:r>
              <a:rPr lang="it-IT" sz="1600" dirty="0" err="1" smtClean="0"/>
              <a:t>isoquant</a:t>
            </a:r>
            <a:r>
              <a:rPr lang="it-IT" sz="1600" dirty="0" smtClean="0"/>
              <a:t> in </a:t>
            </a:r>
            <a:r>
              <a:rPr lang="it-IT" sz="1600" dirty="0" err="1" smtClean="0"/>
              <a:t>absolute</a:t>
            </a:r>
            <a:r>
              <a:rPr lang="it-IT" sz="1600" dirty="0" smtClean="0"/>
              <a:t> </a:t>
            </a:r>
            <a:r>
              <a:rPr lang="it-IT" sz="1600" dirty="0" err="1" smtClean="0"/>
              <a:t>value</a:t>
            </a:r>
            <a:endParaRPr lang="it-IT" sz="1600" dirty="0" smtClean="0"/>
          </a:p>
          <a:p>
            <a:pPr algn="ctr"/>
            <a:endParaRPr lang="it-IT" sz="2400" dirty="0" smtClean="0"/>
          </a:p>
        </p:txBody>
      </p:sp>
      <p:pic>
        <p:nvPicPr>
          <p:cNvPr id="148482" name="Picture 2"/>
          <p:cNvPicPr>
            <a:picLocks noChangeAspect="1" noChangeArrowheads="1"/>
          </p:cNvPicPr>
          <p:nvPr/>
        </p:nvPicPr>
        <p:blipFill>
          <a:blip r:embed="rId5" cstate="print"/>
          <a:srcRect/>
          <a:stretch>
            <a:fillRect/>
          </a:stretch>
        </p:blipFill>
        <p:spPr bwMode="auto">
          <a:xfrm>
            <a:off x="762000" y="2438400"/>
            <a:ext cx="4267200" cy="3505200"/>
          </a:xfrm>
          <a:prstGeom prst="rect">
            <a:avLst/>
          </a:prstGeom>
          <a:noFill/>
          <a:ln w="9525">
            <a:noFill/>
            <a:miter lim="800000"/>
            <a:headEnd/>
            <a:tailEnd/>
          </a:ln>
        </p:spPr>
      </p:pic>
    </p:spTree>
    <p:extLst>
      <p:ext uri="{BB962C8B-B14F-4D97-AF65-F5344CB8AC3E}">
        <p14:creationId xmlns="" xmlns:p14="http://schemas.microsoft.com/office/powerpoint/2010/main" val="3778942936"/>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magine 10" descr="logo.jpg"/>
          <p:cNvPicPr>
            <a:picLocks noChangeAspect="1"/>
          </p:cNvPicPr>
          <p:nvPr/>
        </p:nvPicPr>
        <p:blipFill>
          <a:blip r:embed="rId3" cstate="print"/>
          <a:stretch>
            <a:fillRect/>
          </a:stretch>
        </p:blipFill>
        <p:spPr>
          <a:xfrm>
            <a:off x="8229600" y="152400"/>
            <a:ext cx="764088" cy="914400"/>
          </a:xfrm>
          <a:prstGeom prst="rect">
            <a:avLst/>
          </a:prstGeom>
          <a:noFill/>
          <a:effectLst>
            <a:outerShdw blurRad="50800" dist="38100" dir="2700000" algn="tl" rotWithShape="0">
              <a:prstClr val="black">
                <a:alpha val="40000"/>
              </a:prstClr>
            </a:outerShdw>
          </a:effectLst>
        </p:spPr>
      </p:pic>
      <p:sp>
        <p:nvSpPr>
          <p:cNvPr id="8" name="Round Same Side Corner Rectangle 7"/>
          <p:cNvSpPr/>
          <p:nvPr/>
        </p:nvSpPr>
        <p:spPr>
          <a:xfrm>
            <a:off x="0" y="609600"/>
            <a:ext cx="1219200" cy="533400"/>
          </a:xfrm>
          <a:prstGeom prst="round2Same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50800" h="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extBox 1"/>
          <p:cNvSpPr txBox="1"/>
          <p:nvPr/>
        </p:nvSpPr>
        <p:spPr>
          <a:xfrm>
            <a:off x="0" y="685800"/>
            <a:ext cx="1502679" cy="430887"/>
          </a:xfrm>
          <a:prstGeom prst="rect">
            <a:avLst/>
          </a:prstGeom>
          <a:noFill/>
        </p:spPr>
        <p:txBody>
          <a:bodyPr wrap="square" rtlCol="0">
            <a:spAutoFit/>
          </a:bodyPr>
          <a:lstStyle/>
          <a:p>
            <a:pPr algn="ctr"/>
            <a:r>
              <a:rPr lang="en-US" sz="2200" dirty="0" smtClean="0">
                <a:solidFill>
                  <a:prstClr val="white"/>
                </a:solidFill>
                <a:latin typeface="Tw Cen MT Condensed" pitchFamily="34" charset="0"/>
              </a:rPr>
              <a:t> Micro</a:t>
            </a:r>
            <a:r>
              <a:rPr lang="en-US" sz="2200" dirty="0" smtClean="0">
                <a:solidFill>
                  <a:prstClr val="white"/>
                </a:solidFill>
                <a:latin typeface="Tw Cen MT Condensed" pitchFamily="34" charset="0"/>
              </a:rPr>
              <a:t> </a:t>
            </a:r>
            <a:endParaRPr lang="en-US" sz="2200" dirty="0">
              <a:solidFill>
                <a:prstClr val="white"/>
              </a:solidFill>
              <a:latin typeface="Tw Cen MT Condensed" pitchFamily="34" charset="0"/>
            </a:endParaRPr>
          </a:p>
        </p:txBody>
      </p:sp>
      <p:sp>
        <p:nvSpPr>
          <p:cNvPr id="7" name="Rectangle 6"/>
          <p:cNvSpPr/>
          <p:nvPr/>
        </p:nvSpPr>
        <p:spPr>
          <a:xfrm>
            <a:off x="0" y="1143000"/>
            <a:ext cx="9144000" cy="4571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ttangolo 9"/>
          <p:cNvSpPr/>
          <p:nvPr/>
        </p:nvSpPr>
        <p:spPr>
          <a:xfrm>
            <a:off x="228600" y="1471911"/>
            <a:ext cx="3581400" cy="5693866"/>
          </a:xfrm>
          <a:prstGeom prst="rect">
            <a:avLst/>
          </a:prstGeom>
        </p:spPr>
        <p:txBody>
          <a:bodyPr wrap="square">
            <a:spAutoFit/>
          </a:bodyPr>
          <a:lstStyle/>
          <a:p>
            <a:pPr algn="ctr"/>
            <a:endParaRPr lang="en-US" sz="2000" dirty="0" smtClean="0"/>
          </a:p>
          <a:p>
            <a:r>
              <a:rPr lang="en-US" sz="2000" dirty="0" smtClean="0"/>
              <a:t>y = f(</a:t>
            </a:r>
            <a:r>
              <a:rPr lang="en-US" sz="2000" dirty="0" smtClean="0"/>
              <a:t>x</a:t>
            </a:r>
            <a:r>
              <a:rPr lang="en-US" sz="2000" baseline="-25000" dirty="0" smtClean="0"/>
              <a:t>1</a:t>
            </a:r>
            <a:r>
              <a:rPr lang="en-US" sz="2000" dirty="0" smtClean="0"/>
              <a:t>, </a:t>
            </a:r>
            <a:r>
              <a:rPr lang="en-US" sz="2000" b="1" dirty="0" smtClean="0"/>
              <a:t>x</a:t>
            </a:r>
            <a:r>
              <a:rPr lang="en-US" sz="2000" b="1" baseline="-25000" dirty="0" smtClean="0"/>
              <a:t>2</a:t>
            </a:r>
            <a:r>
              <a:rPr lang="en-US" sz="2000" dirty="0" smtClean="0"/>
              <a:t>) </a:t>
            </a:r>
          </a:p>
          <a:p>
            <a:endParaRPr lang="en-US" sz="2000" dirty="0" smtClean="0"/>
          </a:p>
          <a:p>
            <a:r>
              <a:rPr lang="en-US" sz="2000" dirty="0" smtClean="0"/>
              <a:t>Where</a:t>
            </a:r>
          </a:p>
          <a:p>
            <a:r>
              <a:rPr lang="en-US" sz="2000" dirty="0" smtClean="0"/>
              <a:t>y = total output</a:t>
            </a:r>
          </a:p>
          <a:p>
            <a:r>
              <a:rPr lang="en-US" sz="2000" dirty="0" smtClean="0"/>
              <a:t>x</a:t>
            </a:r>
            <a:r>
              <a:rPr lang="en-US" sz="2000" baseline="-25000" dirty="0" smtClean="0"/>
              <a:t>1</a:t>
            </a:r>
            <a:r>
              <a:rPr lang="en-US" sz="2000" baseline="-25000" dirty="0" smtClean="0"/>
              <a:t> </a:t>
            </a:r>
            <a:r>
              <a:rPr lang="en-US" sz="2000" dirty="0" smtClean="0"/>
              <a:t>= variable input (</a:t>
            </a:r>
            <a:r>
              <a:rPr lang="en-US" sz="2000" dirty="0" err="1" smtClean="0"/>
              <a:t>labour</a:t>
            </a:r>
            <a:r>
              <a:rPr lang="en-US" sz="2000" dirty="0" smtClean="0"/>
              <a:t>)</a:t>
            </a:r>
          </a:p>
          <a:p>
            <a:r>
              <a:rPr lang="en-US" sz="2000" dirty="0" smtClean="0"/>
              <a:t>x</a:t>
            </a:r>
            <a:r>
              <a:rPr lang="en-US" sz="2000" baseline="-25000" dirty="0" smtClean="0"/>
              <a:t>2</a:t>
            </a:r>
            <a:r>
              <a:rPr lang="en-US" sz="2000" dirty="0" smtClean="0"/>
              <a:t> </a:t>
            </a:r>
            <a:r>
              <a:rPr lang="en-US" sz="2000" dirty="0" smtClean="0"/>
              <a:t>= </a:t>
            </a:r>
            <a:r>
              <a:rPr lang="en-US" sz="2000" dirty="0" smtClean="0"/>
              <a:t>fixed input (capital)</a:t>
            </a:r>
          </a:p>
          <a:p>
            <a:endParaRPr lang="en-US" sz="2000" dirty="0" smtClean="0"/>
          </a:p>
          <a:p>
            <a:r>
              <a:rPr lang="en-US" sz="2000" dirty="0" smtClean="0"/>
              <a:t>While </a:t>
            </a:r>
          </a:p>
          <a:p>
            <a:endParaRPr lang="en-US" sz="2000" dirty="0" smtClean="0"/>
          </a:p>
          <a:p>
            <a:r>
              <a:rPr lang="en-US" sz="2000" dirty="0" err="1" smtClean="0"/>
              <a:t>dy</a:t>
            </a:r>
            <a:r>
              <a:rPr lang="en-US" sz="2000" dirty="0" smtClean="0"/>
              <a:t>/d</a:t>
            </a:r>
            <a:r>
              <a:rPr lang="en-US" sz="2000" dirty="0" smtClean="0"/>
              <a:t>x</a:t>
            </a:r>
            <a:r>
              <a:rPr lang="en-US" sz="2000" baseline="-25000" dirty="0" smtClean="0"/>
              <a:t>1</a:t>
            </a:r>
            <a:r>
              <a:rPr lang="en-US" sz="2000" dirty="0" smtClean="0"/>
              <a:t> </a:t>
            </a:r>
            <a:r>
              <a:rPr lang="en-US" sz="2000" dirty="0" smtClean="0"/>
              <a:t>= </a:t>
            </a:r>
            <a:r>
              <a:rPr lang="en-US" sz="2000" dirty="0" smtClean="0"/>
              <a:t>f’(</a:t>
            </a:r>
            <a:r>
              <a:rPr lang="en-US" sz="2000" dirty="0" smtClean="0"/>
              <a:t>x</a:t>
            </a:r>
            <a:r>
              <a:rPr lang="en-US" sz="2000" baseline="-25000" dirty="0" smtClean="0"/>
              <a:t>1</a:t>
            </a:r>
            <a:r>
              <a:rPr lang="en-US" sz="2000" dirty="0" smtClean="0"/>
              <a:t>, </a:t>
            </a:r>
            <a:r>
              <a:rPr lang="en-US" sz="2000" b="1" dirty="0" smtClean="0"/>
              <a:t>x</a:t>
            </a:r>
            <a:r>
              <a:rPr lang="en-US" sz="2000" b="1" baseline="-25000" dirty="0" smtClean="0"/>
              <a:t>2</a:t>
            </a:r>
            <a:r>
              <a:rPr lang="en-US" sz="2000" dirty="0" smtClean="0"/>
              <a:t>) = MPx</a:t>
            </a:r>
            <a:r>
              <a:rPr lang="en-US" sz="2000" baseline="-25000" dirty="0" smtClean="0"/>
              <a:t>1</a:t>
            </a:r>
            <a:endParaRPr lang="en-US" sz="2000" dirty="0" smtClean="0"/>
          </a:p>
          <a:p>
            <a:endParaRPr lang="en-US" sz="2000" dirty="0" smtClean="0"/>
          </a:p>
          <a:p>
            <a:r>
              <a:rPr lang="en-US" sz="2000" dirty="0" smtClean="0"/>
              <a:t>Is the marginal product of x</a:t>
            </a:r>
            <a:r>
              <a:rPr lang="en-US" sz="2000" baseline="-25000" dirty="0" smtClean="0"/>
              <a:t>1</a:t>
            </a:r>
            <a:r>
              <a:rPr lang="en-US" sz="2000" dirty="0" smtClean="0"/>
              <a:t> (</a:t>
            </a:r>
            <a:r>
              <a:rPr lang="en-US" sz="2000" dirty="0" err="1" smtClean="0"/>
              <a:t>labour</a:t>
            </a:r>
            <a:r>
              <a:rPr lang="en-US" sz="2000" dirty="0" smtClean="0"/>
              <a:t>) = Additional amount of output obtained employing an additional quantity of x</a:t>
            </a:r>
            <a:r>
              <a:rPr lang="en-US" sz="2000" baseline="-25000" dirty="0" smtClean="0"/>
              <a:t>1 </a:t>
            </a:r>
            <a:r>
              <a:rPr lang="en-US" sz="2000" dirty="0" smtClean="0"/>
              <a:t>for a </a:t>
            </a:r>
            <a:r>
              <a:rPr lang="en-US" sz="2000" dirty="0" err="1" smtClean="0"/>
              <a:t>givene</a:t>
            </a:r>
            <a:r>
              <a:rPr lang="en-US" sz="2000" dirty="0" smtClean="0"/>
              <a:t> quantity of x</a:t>
            </a:r>
            <a:r>
              <a:rPr lang="en-US" sz="2000" baseline="-25000" dirty="0" smtClean="0"/>
              <a:t>2</a:t>
            </a:r>
            <a:r>
              <a:rPr lang="en-US" sz="2000" dirty="0" smtClean="0"/>
              <a:t>.</a:t>
            </a:r>
          </a:p>
          <a:p>
            <a:pPr>
              <a:buFont typeface="Arial" pitchFamily="34" charset="0"/>
              <a:buChar char="•"/>
            </a:pPr>
            <a:endParaRPr lang="en-US" sz="2400" dirty="0" smtClean="0"/>
          </a:p>
        </p:txBody>
      </p:sp>
      <p:sp>
        <p:nvSpPr>
          <p:cNvPr id="16" name="Segnaposto numero diapositiva 15"/>
          <p:cNvSpPr>
            <a:spLocks noGrp="1"/>
          </p:cNvSpPr>
          <p:nvPr>
            <p:ph type="sldNum" sz="quarter" idx="12"/>
          </p:nvPr>
        </p:nvSpPr>
        <p:spPr/>
        <p:txBody>
          <a:bodyPr/>
          <a:lstStyle/>
          <a:p>
            <a:fld id="{FA1C692C-4F2D-45F6-A9A8-8A3A8FE27806}" type="slidenum">
              <a:rPr lang="en-US" smtClean="0"/>
              <a:pPr/>
              <a:t>11</a:t>
            </a:fld>
            <a:endParaRPr lang="en-US"/>
          </a:p>
        </p:txBody>
      </p:sp>
      <p:pic>
        <p:nvPicPr>
          <p:cNvPr id="12" name="Immagine 11"/>
          <p:cNvPicPr/>
          <p:nvPr/>
        </p:nvPicPr>
        <p:blipFill>
          <a:blip r:embed="rId4" cstate="print"/>
          <a:srcRect/>
          <a:stretch>
            <a:fillRect/>
          </a:stretch>
        </p:blipFill>
        <p:spPr bwMode="auto">
          <a:xfrm>
            <a:off x="2133600" y="171450"/>
            <a:ext cx="4972050" cy="895350"/>
          </a:xfrm>
          <a:prstGeom prst="rect">
            <a:avLst/>
          </a:prstGeom>
          <a:noFill/>
          <a:ln w="9525">
            <a:noFill/>
            <a:miter lim="800000"/>
            <a:headEnd/>
            <a:tailEnd/>
          </a:ln>
        </p:spPr>
      </p:pic>
      <p:sp>
        <p:nvSpPr>
          <p:cNvPr id="13" name="CasellaDiTesto 12"/>
          <p:cNvSpPr txBox="1"/>
          <p:nvPr/>
        </p:nvSpPr>
        <p:spPr>
          <a:xfrm>
            <a:off x="4800600" y="6324600"/>
            <a:ext cx="3124200" cy="369332"/>
          </a:xfrm>
          <a:prstGeom prst="rect">
            <a:avLst/>
          </a:prstGeom>
          <a:noFill/>
        </p:spPr>
        <p:txBody>
          <a:bodyPr wrap="square" rtlCol="0">
            <a:spAutoFit/>
          </a:bodyPr>
          <a:lstStyle/>
          <a:p>
            <a:pPr algn="ctr"/>
            <a:r>
              <a:rPr lang="it-IT" dirty="0" err="1" smtClean="0"/>
              <a:t>Varian</a:t>
            </a:r>
            <a:r>
              <a:rPr lang="it-IT" dirty="0" smtClean="0"/>
              <a:t> (2010)</a:t>
            </a:r>
            <a:endParaRPr lang="it-IT" dirty="0"/>
          </a:p>
        </p:txBody>
      </p:sp>
      <p:sp>
        <p:nvSpPr>
          <p:cNvPr id="14" name="CasellaDiTesto 13"/>
          <p:cNvSpPr txBox="1"/>
          <p:nvPr/>
        </p:nvSpPr>
        <p:spPr>
          <a:xfrm>
            <a:off x="1752600" y="1295400"/>
            <a:ext cx="5334000" cy="738664"/>
          </a:xfrm>
          <a:prstGeom prst="rect">
            <a:avLst/>
          </a:prstGeom>
          <a:noFill/>
        </p:spPr>
        <p:txBody>
          <a:bodyPr wrap="square" rtlCol="0">
            <a:spAutoFit/>
          </a:bodyPr>
          <a:lstStyle/>
          <a:p>
            <a:pPr algn="ctr"/>
            <a:r>
              <a:rPr lang="en-US" sz="2400" dirty="0" smtClean="0">
                <a:solidFill>
                  <a:srgbClr val="FF0000"/>
                </a:solidFill>
              </a:rPr>
              <a:t>SHORT-RUN PRODUCTION FUNCTION</a:t>
            </a:r>
            <a:endParaRPr lang="en-US" sz="2400" dirty="0" smtClean="0">
              <a:solidFill>
                <a:srgbClr val="FF0000"/>
              </a:solidFill>
            </a:endParaRPr>
          </a:p>
          <a:p>
            <a:pPr algn="ctr"/>
            <a:endParaRPr lang="it-IT" dirty="0"/>
          </a:p>
        </p:txBody>
      </p:sp>
      <p:pic>
        <p:nvPicPr>
          <p:cNvPr id="98306" name="Picture 2"/>
          <p:cNvPicPr>
            <a:picLocks noChangeAspect="1" noChangeArrowheads="1"/>
          </p:cNvPicPr>
          <p:nvPr/>
        </p:nvPicPr>
        <p:blipFill>
          <a:blip r:embed="rId5" cstate="print"/>
          <a:srcRect/>
          <a:stretch>
            <a:fillRect/>
          </a:stretch>
        </p:blipFill>
        <p:spPr bwMode="auto">
          <a:xfrm>
            <a:off x="4114800" y="2209800"/>
            <a:ext cx="4343400" cy="3790950"/>
          </a:xfrm>
          <a:prstGeom prst="rect">
            <a:avLst/>
          </a:prstGeom>
          <a:noFill/>
          <a:ln w="9525">
            <a:noFill/>
            <a:miter lim="800000"/>
            <a:headEnd/>
            <a:tailEnd/>
          </a:ln>
        </p:spPr>
      </p:pic>
    </p:spTree>
    <p:extLst>
      <p:ext uri="{BB962C8B-B14F-4D97-AF65-F5344CB8AC3E}">
        <p14:creationId xmlns="" xmlns:p14="http://schemas.microsoft.com/office/powerpoint/2010/main" val="3778942936"/>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magine 10" descr="logo.jpg"/>
          <p:cNvPicPr>
            <a:picLocks noChangeAspect="1"/>
          </p:cNvPicPr>
          <p:nvPr/>
        </p:nvPicPr>
        <p:blipFill>
          <a:blip r:embed="rId3" cstate="print"/>
          <a:stretch>
            <a:fillRect/>
          </a:stretch>
        </p:blipFill>
        <p:spPr>
          <a:xfrm>
            <a:off x="8229600" y="152400"/>
            <a:ext cx="764088" cy="914400"/>
          </a:xfrm>
          <a:prstGeom prst="rect">
            <a:avLst/>
          </a:prstGeom>
          <a:noFill/>
          <a:effectLst>
            <a:outerShdw blurRad="50800" dist="38100" dir="2700000" algn="tl" rotWithShape="0">
              <a:prstClr val="black">
                <a:alpha val="40000"/>
              </a:prstClr>
            </a:outerShdw>
          </a:effectLst>
        </p:spPr>
      </p:pic>
      <p:sp>
        <p:nvSpPr>
          <p:cNvPr id="8" name="Round Same Side Corner Rectangle 7"/>
          <p:cNvSpPr/>
          <p:nvPr/>
        </p:nvSpPr>
        <p:spPr>
          <a:xfrm>
            <a:off x="152400" y="609600"/>
            <a:ext cx="1219200" cy="533400"/>
          </a:xfrm>
          <a:prstGeom prst="round2Same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50800" h="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extBox 1"/>
          <p:cNvSpPr txBox="1"/>
          <p:nvPr/>
        </p:nvSpPr>
        <p:spPr>
          <a:xfrm>
            <a:off x="0" y="685800"/>
            <a:ext cx="1502679" cy="430887"/>
          </a:xfrm>
          <a:prstGeom prst="rect">
            <a:avLst/>
          </a:prstGeom>
          <a:noFill/>
        </p:spPr>
        <p:txBody>
          <a:bodyPr wrap="square" rtlCol="0">
            <a:spAutoFit/>
          </a:bodyPr>
          <a:lstStyle/>
          <a:p>
            <a:pPr algn="ctr"/>
            <a:r>
              <a:rPr lang="en-US" sz="2200" dirty="0" smtClean="0">
                <a:solidFill>
                  <a:prstClr val="white"/>
                </a:solidFill>
                <a:latin typeface="Tw Cen MT Condensed" pitchFamily="34" charset="0"/>
              </a:rPr>
              <a:t>Micro </a:t>
            </a:r>
            <a:endParaRPr lang="en-US" sz="2200" dirty="0">
              <a:solidFill>
                <a:prstClr val="white"/>
              </a:solidFill>
              <a:latin typeface="Tw Cen MT Condensed" pitchFamily="34" charset="0"/>
            </a:endParaRPr>
          </a:p>
        </p:txBody>
      </p:sp>
      <p:sp>
        <p:nvSpPr>
          <p:cNvPr id="7" name="Rectangle 6"/>
          <p:cNvSpPr/>
          <p:nvPr/>
        </p:nvSpPr>
        <p:spPr>
          <a:xfrm>
            <a:off x="0" y="1143000"/>
            <a:ext cx="9144000" cy="4571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Segnaposto numero diapositiva 15"/>
          <p:cNvSpPr>
            <a:spLocks noGrp="1"/>
          </p:cNvSpPr>
          <p:nvPr>
            <p:ph type="sldNum" sz="quarter" idx="12"/>
          </p:nvPr>
        </p:nvSpPr>
        <p:spPr/>
        <p:txBody>
          <a:bodyPr/>
          <a:lstStyle/>
          <a:p>
            <a:fld id="{FA1C692C-4F2D-45F6-A9A8-8A3A8FE27806}" type="slidenum">
              <a:rPr lang="en-US" smtClean="0"/>
              <a:pPr/>
              <a:t>12</a:t>
            </a:fld>
            <a:endParaRPr lang="en-US"/>
          </a:p>
        </p:txBody>
      </p:sp>
      <p:pic>
        <p:nvPicPr>
          <p:cNvPr id="12" name="Immagine 11"/>
          <p:cNvPicPr/>
          <p:nvPr/>
        </p:nvPicPr>
        <p:blipFill>
          <a:blip r:embed="rId4" cstate="print"/>
          <a:srcRect/>
          <a:stretch>
            <a:fillRect/>
          </a:stretch>
        </p:blipFill>
        <p:spPr bwMode="auto">
          <a:xfrm>
            <a:off x="2133600" y="171450"/>
            <a:ext cx="4972050" cy="895350"/>
          </a:xfrm>
          <a:prstGeom prst="rect">
            <a:avLst/>
          </a:prstGeom>
          <a:noFill/>
          <a:ln w="9525">
            <a:noFill/>
            <a:miter lim="800000"/>
            <a:headEnd/>
            <a:tailEnd/>
          </a:ln>
        </p:spPr>
      </p:pic>
      <p:grpSp>
        <p:nvGrpSpPr>
          <p:cNvPr id="14" name="Gruppo 13"/>
          <p:cNvGrpSpPr/>
          <p:nvPr/>
        </p:nvGrpSpPr>
        <p:grpSpPr>
          <a:xfrm>
            <a:off x="381000" y="1295400"/>
            <a:ext cx="7848600" cy="2838510"/>
            <a:chOff x="381000" y="1295400"/>
            <a:chExt cx="7848600" cy="2588867"/>
          </a:xfrm>
        </p:grpSpPr>
        <p:sp>
          <p:nvSpPr>
            <p:cNvPr id="9" name="Rettangolo 8"/>
            <p:cNvSpPr/>
            <p:nvPr/>
          </p:nvSpPr>
          <p:spPr>
            <a:xfrm>
              <a:off x="381000" y="1295400"/>
              <a:ext cx="7848600" cy="364921"/>
            </a:xfrm>
            <a:prstGeom prst="rect">
              <a:avLst/>
            </a:prstGeom>
          </p:spPr>
          <p:txBody>
            <a:bodyPr wrap="square">
              <a:spAutoFit/>
            </a:bodyPr>
            <a:lstStyle/>
            <a:p>
              <a:endParaRPr lang="en-US" sz="2000" dirty="0" smtClean="0"/>
            </a:p>
          </p:txBody>
        </p:sp>
        <p:sp>
          <p:nvSpPr>
            <p:cNvPr id="10" name="Rettangolo 9"/>
            <p:cNvSpPr/>
            <p:nvPr/>
          </p:nvSpPr>
          <p:spPr>
            <a:xfrm>
              <a:off x="381000" y="2476870"/>
              <a:ext cx="7848600" cy="364921"/>
            </a:xfrm>
            <a:prstGeom prst="rect">
              <a:avLst/>
            </a:prstGeom>
          </p:spPr>
          <p:txBody>
            <a:bodyPr wrap="square">
              <a:spAutoFit/>
            </a:bodyPr>
            <a:lstStyle/>
            <a:p>
              <a:endParaRPr lang="it-IT" sz="2000" dirty="0" smtClean="0"/>
            </a:p>
          </p:txBody>
        </p:sp>
        <p:sp>
          <p:nvSpPr>
            <p:cNvPr id="13" name="Rettangolo 12"/>
            <p:cNvSpPr/>
            <p:nvPr/>
          </p:nvSpPr>
          <p:spPr>
            <a:xfrm>
              <a:off x="381000" y="3519346"/>
              <a:ext cx="7848600" cy="364921"/>
            </a:xfrm>
            <a:prstGeom prst="rect">
              <a:avLst/>
            </a:prstGeom>
          </p:spPr>
          <p:txBody>
            <a:bodyPr wrap="square">
              <a:spAutoFit/>
            </a:bodyPr>
            <a:lstStyle/>
            <a:p>
              <a:endParaRPr lang="it-IT" sz="2000" dirty="0" smtClean="0"/>
            </a:p>
          </p:txBody>
        </p:sp>
      </p:grpSp>
      <p:sp>
        <p:nvSpPr>
          <p:cNvPr id="17" name="Rettangolo 16"/>
          <p:cNvSpPr/>
          <p:nvPr/>
        </p:nvSpPr>
        <p:spPr>
          <a:xfrm>
            <a:off x="228600" y="1371600"/>
            <a:ext cx="8610600" cy="5693866"/>
          </a:xfrm>
          <a:prstGeom prst="rect">
            <a:avLst/>
          </a:prstGeom>
        </p:spPr>
        <p:txBody>
          <a:bodyPr wrap="square">
            <a:spAutoFit/>
          </a:bodyPr>
          <a:lstStyle/>
          <a:p>
            <a:pPr algn="ctr"/>
            <a:r>
              <a:rPr lang="en-US" sz="2400" dirty="0" smtClean="0">
                <a:solidFill>
                  <a:srgbClr val="FF0000"/>
                </a:solidFill>
              </a:rPr>
              <a:t>SHORT-RUN PRODUCTION FUNCTION</a:t>
            </a:r>
          </a:p>
          <a:p>
            <a:endParaRPr lang="en-US" sz="2000" dirty="0" smtClean="0"/>
          </a:p>
          <a:p>
            <a:r>
              <a:rPr lang="en-US" sz="2000" dirty="0" smtClean="0"/>
              <a:t>Points above the SRPF are not technologically feasible unless the amount of fixed factor increases or technological progress occurs. Points below the SRPF are feasible but </a:t>
            </a:r>
            <a:r>
              <a:rPr lang="en-US" sz="2000" dirty="0" smtClean="0"/>
              <a:t>technologically </a:t>
            </a:r>
            <a:r>
              <a:rPr lang="en-US" sz="2000" dirty="0" smtClean="0"/>
              <a:t>inefficient. A rational firm would not choose them.</a:t>
            </a:r>
          </a:p>
          <a:p>
            <a:endParaRPr lang="en-US" sz="2000" dirty="0" smtClean="0"/>
          </a:p>
          <a:p>
            <a:r>
              <a:rPr lang="en-US" sz="2000" dirty="0" smtClean="0"/>
              <a:t>If the SRPF is concave (as in the case shown above), the </a:t>
            </a:r>
            <a:r>
              <a:rPr lang="en-US" sz="2000" dirty="0" smtClean="0"/>
              <a:t>marginal product of x</a:t>
            </a:r>
            <a:r>
              <a:rPr lang="en-US" sz="2000" baseline="-25000" dirty="0" smtClean="0"/>
              <a:t>1</a:t>
            </a:r>
            <a:r>
              <a:rPr lang="en-US" sz="2000" dirty="0" smtClean="0"/>
              <a:t> </a:t>
            </a:r>
            <a:r>
              <a:rPr lang="en-US" sz="2000" dirty="0" smtClean="0"/>
              <a:t>is </a:t>
            </a:r>
            <a:r>
              <a:rPr lang="en-US" sz="2000" dirty="0" smtClean="0"/>
              <a:t>positive and diminishing </a:t>
            </a:r>
            <a:r>
              <a:rPr lang="en-US" sz="2000" dirty="0" smtClean="0"/>
              <a:t>. As </a:t>
            </a:r>
            <a:r>
              <a:rPr lang="en-US" sz="2000" dirty="0" smtClean="0"/>
              <a:t>x</a:t>
            </a:r>
            <a:r>
              <a:rPr lang="en-US" sz="2000" baseline="-25000" dirty="0" smtClean="0"/>
              <a:t>1</a:t>
            </a:r>
            <a:r>
              <a:rPr lang="en-US" sz="2000" dirty="0" smtClean="0"/>
              <a:t> increases </a:t>
            </a:r>
            <a:r>
              <a:rPr lang="en-US" sz="2000" dirty="0" smtClean="0"/>
              <a:t>(for a given value of x</a:t>
            </a:r>
            <a:r>
              <a:rPr lang="en-US" sz="2000" baseline="-25000" dirty="0" smtClean="0"/>
              <a:t>2</a:t>
            </a:r>
            <a:r>
              <a:rPr lang="en-US" sz="2000" dirty="0" smtClean="0"/>
              <a:t>) total output increases less than proportionally.</a:t>
            </a:r>
          </a:p>
          <a:p>
            <a:endParaRPr lang="en-US" sz="2000" dirty="0" smtClean="0"/>
          </a:p>
          <a:p>
            <a:r>
              <a:rPr lang="en-US" sz="2000" dirty="0" smtClean="0"/>
              <a:t>If the SRPF is </a:t>
            </a:r>
            <a:r>
              <a:rPr lang="en-US" sz="2000" dirty="0" smtClean="0"/>
              <a:t>a straight line sloping up, </a:t>
            </a:r>
            <a:r>
              <a:rPr lang="en-US" sz="2000" dirty="0" smtClean="0"/>
              <a:t>the marginal product of x</a:t>
            </a:r>
            <a:r>
              <a:rPr lang="en-US" sz="2000" baseline="-25000" dirty="0" smtClean="0"/>
              <a:t>1</a:t>
            </a:r>
            <a:r>
              <a:rPr lang="en-US" sz="2000" dirty="0" smtClean="0"/>
              <a:t> is positive and </a:t>
            </a:r>
            <a:r>
              <a:rPr lang="en-US" sz="2000" dirty="0" smtClean="0"/>
              <a:t>constant </a:t>
            </a:r>
            <a:r>
              <a:rPr lang="en-US" sz="2000" dirty="0" smtClean="0"/>
              <a:t>. As x</a:t>
            </a:r>
            <a:r>
              <a:rPr lang="en-US" sz="2000" baseline="-25000" dirty="0" smtClean="0"/>
              <a:t>1</a:t>
            </a:r>
            <a:r>
              <a:rPr lang="en-US" sz="2000" dirty="0" smtClean="0"/>
              <a:t> increases </a:t>
            </a:r>
            <a:r>
              <a:rPr lang="en-US" sz="2000" dirty="0" smtClean="0"/>
              <a:t>(for a given value of x</a:t>
            </a:r>
            <a:r>
              <a:rPr lang="en-US" sz="2000" baseline="-25000" dirty="0" smtClean="0"/>
              <a:t>2</a:t>
            </a:r>
            <a:r>
              <a:rPr lang="en-US" sz="2000" dirty="0" smtClean="0"/>
              <a:t>) total output increases </a:t>
            </a:r>
            <a:r>
              <a:rPr lang="en-US" sz="2000" dirty="0" smtClean="0"/>
              <a:t>proportionally</a:t>
            </a:r>
            <a:r>
              <a:rPr lang="en-US" sz="2000" dirty="0" smtClean="0"/>
              <a:t>.</a:t>
            </a:r>
          </a:p>
          <a:p>
            <a:endParaRPr lang="en-US" sz="2000" dirty="0" smtClean="0"/>
          </a:p>
          <a:p>
            <a:r>
              <a:rPr lang="en-US" sz="2000" dirty="0" smtClean="0"/>
              <a:t>If the SRPF is </a:t>
            </a:r>
            <a:r>
              <a:rPr lang="en-US" sz="2000" dirty="0" smtClean="0"/>
              <a:t>a convex, </a:t>
            </a:r>
            <a:r>
              <a:rPr lang="en-US" sz="2000" dirty="0" smtClean="0"/>
              <a:t>the marginal product of x</a:t>
            </a:r>
            <a:r>
              <a:rPr lang="en-US" sz="2000" baseline="-25000" dirty="0" smtClean="0"/>
              <a:t>1</a:t>
            </a:r>
            <a:r>
              <a:rPr lang="en-US" sz="2000" dirty="0" smtClean="0"/>
              <a:t> is positive and </a:t>
            </a:r>
            <a:r>
              <a:rPr lang="en-US" sz="2000" dirty="0" smtClean="0"/>
              <a:t>increasing. </a:t>
            </a:r>
            <a:r>
              <a:rPr lang="en-US" sz="2000" dirty="0" smtClean="0"/>
              <a:t>As x</a:t>
            </a:r>
            <a:r>
              <a:rPr lang="en-US" sz="2000" baseline="-25000" dirty="0" smtClean="0"/>
              <a:t>1</a:t>
            </a:r>
            <a:r>
              <a:rPr lang="en-US" sz="2000" dirty="0" smtClean="0"/>
              <a:t> increases (for a given value of x</a:t>
            </a:r>
            <a:r>
              <a:rPr lang="en-US" sz="2000" baseline="-25000" dirty="0" smtClean="0"/>
              <a:t>2</a:t>
            </a:r>
            <a:r>
              <a:rPr lang="en-US" sz="2000" dirty="0" smtClean="0"/>
              <a:t>) total output increases </a:t>
            </a:r>
            <a:r>
              <a:rPr lang="en-US" sz="2000" dirty="0" smtClean="0"/>
              <a:t>more than proportionally</a:t>
            </a:r>
            <a:r>
              <a:rPr lang="en-US" sz="2000" dirty="0" smtClean="0"/>
              <a:t>.</a:t>
            </a:r>
          </a:p>
          <a:p>
            <a:endParaRPr lang="en-US" sz="2000" dirty="0" smtClean="0"/>
          </a:p>
          <a:p>
            <a:endParaRPr lang="en-US" sz="2000" dirty="0" smtClean="0"/>
          </a:p>
        </p:txBody>
      </p:sp>
    </p:spTree>
    <p:extLst>
      <p:ext uri="{BB962C8B-B14F-4D97-AF65-F5344CB8AC3E}">
        <p14:creationId xmlns="" xmlns:p14="http://schemas.microsoft.com/office/powerpoint/2010/main" val="3778942936"/>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magine 10" descr="logo.jpg"/>
          <p:cNvPicPr>
            <a:picLocks noChangeAspect="1"/>
          </p:cNvPicPr>
          <p:nvPr/>
        </p:nvPicPr>
        <p:blipFill>
          <a:blip r:embed="rId3" cstate="print"/>
          <a:stretch>
            <a:fillRect/>
          </a:stretch>
        </p:blipFill>
        <p:spPr>
          <a:xfrm>
            <a:off x="8229600" y="152400"/>
            <a:ext cx="764088" cy="914400"/>
          </a:xfrm>
          <a:prstGeom prst="rect">
            <a:avLst/>
          </a:prstGeom>
          <a:noFill/>
          <a:effectLst>
            <a:outerShdw blurRad="50800" dist="38100" dir="2700000" algn="tl" rotWithShape="0">
              <a:prstClr val="black">
                <a:alpha val="40000"/>
              </a:prstClr>
            </a:outerShdw>
          </a:effectLst>
        </p:spPr>
      </p:pic>
      <p:sp>
        <p:nvSpPr>
          <p:cNvPr id="8" name="Round Same Side Corner Rectangle 7"/>
          <p:cNvSpPr/>
          <p:nvPr/>
        </p:nvSpPr>
        <p:spPr>
          <a:xfrm>
            <a:off x="0" y="609600"/>
            <a:ext cx="1219200" cy="533400"/>
          </a:xfrm>
          <a:prstGeom prst="round2Same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50800" h="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extBox 1"/>
          <p:cNvSpPr txBox="1"/>
          <p:nvPr/>
        </p:nvSpPr>
        <p:spPr>
          <a:xfrm>
            <a:off x="0" y="685800"/>
            <a:ext cx="1502679" cy="430887"/>
          </a:xfrm>
          <a:prstGeom prst="rect">
            <a:avLst/>
          </a:prstGeom>
          <a:noFill/>
        </p:spPr>
        <p:txBody>
          <a:bodyPr wrap="square" rtlCol="0">
            <a:spAutoFit/>
          </a:bodyPr>
          <a:lstStyle/>
          <a:p>
            <a:pPr algn="ctr"/>
            <a:r>
              <a:rPr lang="en-US" sz="2200" dirty="0" smtClean="0">
                <a:solidFill>
                  <a:prstClr val="white"/>
                </a:solidFill>
                <a:latin typeface="Tw Cen MT Condensed" pitchFamily="34" charset="0"/>
              </a:rPr>
              <a:t> Micro</a:t>
            </a:r>
            <a:r>
              <a:rPr lang="en-US" sz="2200" dirty="0" smtClean="0">
                <a:solidFill>
                  <a:prstClr val="white"/>
                </a:solidFill>
                <a:latin typeface="Tw Cen MT Condensed" pitchFamily="34" charset="0"/>
              </a:rPr>
              <a:t> </a:t>
            </a:r>
            <a:endParaRPr lang="en-US" sz="2200" dirty="0">
              <a:solidFill>
                <a:prstClr val="white"/>
              </a:solidFill>
              <a:latin typeface="Tw Cen MT Condensed" pitchFamily="34" charset="0"/>
            </a:endParaRPr>
          </a:p>
        </p:txBody>
      </p:sp>
      <p:sp>
        <p:nvSpPr>
          <p:cNvPr id="7" name="Rectangle 6"/>
          <p:cNvSpPr/>
          <p:nvPr/>
        </p:nvSpPr>
        <p:spPr>
          <a:xfrm>
            <a:off x="0" y="1143000"/>
            <a:ext cx="9144000" cy="4571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Segnaposto numero diapositiva 15"/>
          <p:cNvSpPr>
            <a:spLocks noGrp="1"/>
          </p:cNvSpPr>
          <p:nvPr>
            <p:ph type="sldNum" sz="quarter" idx="12"/>
          </p:nvPr>
        </p:nvSpPr>
        <p:spPr/>
        <p:txBody>
          <a:bodyPr/>
          <a:lstStyle/>
          <a:p>
            <a:fld id="{FA1C692C-4F2D-45F6-A9A8-8A3A8FE27806}" type="slidenum">
              <a:rPr lang="en-US" smtClean="0"/>
              <a:pPr/>
              <a:t>13</a:t>
            </a:fld>
            <a:endParaRPr lang="en-US"/>
          </a:p>
        </p:txBody>
      </p:sp>
      <p:pic>
        <p:nvPicPr>
          <p:cNvPr id="12" name="Immagine 11"/>
          <p:cNvPicPr/>
          <p:nvPr/>
        </p:nvPicPr>
        <p:blipFill>
          <a:blip r:embed="rId4" cstate="print"/>
          <a:srcRect/>
          <a:stretch>
            <a:fillRect/>
          </a:stretch>
        </p:blipFill>
        <p:spPr bwMode="auto">
          <a:xfrm>
            <a:off x="2133600" y="171450"/>
            <a:ext cx="4972050" cy="895350"/>
          </a:xfrm>
          <a:prstGeom prst="rect">
            <a:avLst/>
          </a:prstGeom>
          <a:noFill/>
          <a:ln w="9525">
            <a:noFill/>
            <a:miter lim="800000"/>
            <a:headEnd/>
            <a:tailEnd/>
          </a:ln>
        </p:spPr>
      </p:pic>
      <p:sp>
        <p:nvSpPr>
          <p:cNvPr id="13" name="CasellaDiTesto 12"/>
          <p:cNvSpPr txBox="1"/>
          <p:nvPr/>
        </p:nvSpPr>
        <p:spPr>
          <a:xfrm>
            <a:off x="2895600" y="6488668"/>
            <a:ext cx="3657600" cy="369332"/>
          </a:xfrm>
          <a:prstGeom prst="rect">
            <a:avLst/>
          </a:prstGeom>
          <a:noFill/>
        </p:spPr>
        <p:txBody>
          <a:bodyPr wrap="square" rtlCol="0">
            <a:spAutoFit/>
          </a:bodyPr>
          <a:lstStyle/>
          <a:p>
            <a:pPr algn="ctr"/>
            <a:r>
              <a:rPr lang="it-IT" dirty="0" err="1" smtClean="0"/>
              <a:t>Varian</a:t>
            </a:r>
            <a:r>
              <a:rPr lang="it-IT" dirty="0" smtClean="0"/>
              <a:t> (1992)</a:t>
            </a:r>
            <a:endParaRPr lang="it-IT" dirty="0"/>
          </a:p>
        </p:txBody>
      </p:sp>
      <p:sp>
        <p:nvSpPr>
          <p:cNvPr id="14" name="CasellaDiTesto 13"/>
          <p:cNvSpPr txBox="1"/>
          <p:nvPr/>
        </p:nvSpPr>
        <p:spPr>
          <a:xfrm>
            <a:off x="533400" y="1295400"/>
            <a:ext cx="8153400" cy="738664"/>
          </a:xfrm>
          <a:prstGeom prst="rect">
            <a:avLst/>
          </a:prstGeom>
          <a:noFill/>
        </p:spPr>
        <p:txBody>
          <a:bodyPr wrap="square" rtlCol="0">
            <a:spAutoFit/>
          </a:bodyPr>
          <a:lstStyle/>
          <a:p>
            <a:pPr algn="ctr"/>
            <a:r>
              <a:rPr lang="en-US" sz="2400" dirty="0" smtClean="0">
                <a:solidFill>
                  <a:srgbClr val="FF0000"/>
                </a:solidFill>
              </a:rPr>
              <a:t>FIXED AND VARIABLE FACTORS</a:t>
            </a:r>
            <a:endParaRPr lang="en-US" sz="2400" dirty="0" smtClean="0">
              <a:solidFill>
                <a:srgbClr val="FF0000"/>
              </a:solidFill>
            </a:endParaRPr>
          </a:p>
          <a:p>
            <a:pPr algn="ctr"/>
            <a:endParaRPr lang="it-IT" dirty="0"/>
          </a:p>
        </p:txBody>
      </p:sp>
      <p:pic>
        <p:nvPicPr>
          <p:cNvPr id="141316" name="Picture 4"/>
          <p:cNvPicPr>
            <a:picLocks noChangeAspect="1" noChangeArrowheads="1"/>
          </p:cNvPicPr>
          <p:nvPr/>
        </p:nvPicPr>
        <p:blipFill>
          <a:blip r:embed="rId5" cstate="print"/>
          <a:srcRect/>
          <a:stretch>
            <a:fillRect/>
          </a:stretch>
        </p:blipFill>
        <p:spPr bwMode="auto">
          <a:xfrm>
            <a:off x="990600" y="1828800"/>
            <a:ext cx="7467600" cy="4610100"/>
          </a:xfrm>
          <a:prstGeom prst="rect">
            <a:avLst/>
          </a:prstGeom>
          <a:noFill/>
          <a:ln w="9525">
            <a:noFill/>
            <a:miter lim="800000"/>
            <a:headEnd/>
            <a:tailEnd/>
          </a:ln>
        </p:spPr>
      </p:pic>
    </p:spTree>
    <p:extLst>
      <p:ext uri="{BB962C8B-B14F-4D97-AF65-F5344CB8AC3E}">
        <p14:creationId xmlns="" xmlns:p14="http://schemas.microsoft.com/office/powerpoint/2010/main" val="3778942936"/>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magine 10" descr="logo.jpg"/>
          <p:cNvPicPr>
            <a:picLocks noChangeAspect="1"/>
          </p:cNvPicPr>
          <p:nvPr/>
        </p:nvPicPr>
        <p:blipFill>
          <a:blip r:embed="rId3" cstate="print"/>
          <a:stretch>
            <a:fillRect/>
          </a:stretch>
        </p:blipFill>
        <p:spPr>
          <a:xfrm>
            <a:off x="8229600" y="152400"/>
            <a:ext cx="764088" cy="914400"/>
          </a:xfrm>
          <a:prstGeom prst="rect">
            <a:avLst/>
          </a:prstGeom>
          <a:noFill/>
          <a:effectLst>
            <a:outerShdw blurRad="50800" dist="38100" dir="2700000" algn="tl" rotWithShape="0">
              <a:prstClr val="black">
                <a:alpha val="40000"/>
              </a:prstClr>
            </a:outerShdw>
          </a:effectLst>
        </p:spPr>
      </p:pic>
      <p:sp>
        <p:nvSpPr>
          <p:cNvPr id="8" name="Round Same Side Corner Rectangle 7"/>
          <p:cNvSpPr/>
          <p:nvPr/>
        </p:nvSpPr>
        <p:spPr>
          <a:xfrm>
            <a:off x="152400" y="609600"/>
            <a:ext cx="1219200" cy="533400"/>
          </a:xfrm>
          <a:prstGeom prst="round2Same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50800" h="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extBox 1"/>
          <p:cNvSpPr txBox="1"/>
          <p:nvPr/>
        </p:nvSpPr>
        <p:spPr>
          <a:xfrm>
            <a:off x="0" y="685800"/>
            <a:ext cx="1502679" cy="430887"/>
          </a:xfrm>
          <a:prstGeom prst="rect">
            <a:avLst/>
          </a:prstGeom>
          <a:noFill/>
        </p:spPr>
        <p:txBody>
          <a:bodyPr wrap="square" rtlCol="0">
            <a:spAutoFit/>
          </a:bodyPr>
          <a:lstStyle/>
          <a:p>
            <a:pPr algn="ctr"/>
            <a:r>
              <a:rPr lang="en-US" sz="2200" dirty="0" smtClean="0">
                <a:solidFill>
                  <a:prstClr val="white"/>
                </a:solidFill>
                <a:latin typeface="Tw Cen MT Condensed" pitchFamily="34" charset="0"/>
              </a:rPr>
              <a:t>Micro </a:t>
            </a:r>
            <a:endParaRPr lang="en-US" sz="2200" dirty="0">
              <a:solidFill>
                <a:prstClr val="white"/>
              </a:solidFill>
              <a:latin typeface="Tw Cen MT Condensed" pitchFamily="34" charset="0"/>
            </a:endParaRPr>
          </a:p>
        </p:txBody>
      </p:sp>
      <p:sp>
        <p:nvSpPr>
          <p:cNvPr id="7" name="Rectangle 6"/>
          <p:cNvSpPr/>
          <p:nvPr/>
        </p:nvSpPr>
        <p:spPr>
          <a:xfrm>
            <a:off x="0" y="1143000"/>
            <a:ext cx="9144000" cy="4571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Segnaposto numero diapositiva 15"/>
          <p:cNvSpPr>
            <a:spLocks noGrp="1"/>
          </p:cNvSpPr>
          <p:nvPr>
            <p:ph type="sldNum" sz="quarter" idx="12"/>
          </p:nvPr>
        </p:nvSpPr>
        <p:spPr/>
        <p:txBody>
          <a:bodyPr/>
          <a:lstStyle/>
          <a:p>
            <a:fld id="{FA1C692C-4F2D-45F6-A9A8-8A3A8FE27806}" type="slidenum">
              <a:rPr lang="en-US" smtClean="0"/>
              <a:pPr/>
              <a:t>14</a:t>
            </a:fld>
            <a:endParaRPr lang="en-US"/>
          </a:p>
        </p:txBody>
      </p:sp>
      <p:pic>
        <p:nvPicPr>
          <p:cNvPr id="12" name="Immagine 11"/>
          <p:cNvPicPr/>
          <p:nvPr/>
        </p:nvPicPr>
        <p:blipFill>
          <a:blip r:embed="rId4" cstate="print"/>
          <a:srcRect/>
          <a:stretch>
            <a:fillRect/>
          </a:stretch>
        </p:blipFill>
        <p:spPr bwMode="auto">
          <a:xfrm>
            <a:off x="2133600" y="171450"/>
            <a:ext cx="4972050" cy="895350"/>
          </a:xfrm>
          <a:prstGeom prst="rect">
            <a:avLst/>
          </a:prstGeom>
          <a:noFill/>
          <a:ln w="9525">
            <a:noFill/>
            <a:miter lim="800000"/>
            <a:headEnd/>
            <a:tailEnd/>
          </a:ln>
        </p:spPr>
      </p:pic>
      <p:grpSp>
        <p:nvGrpSpPr>
          <p:cNvPr id="3" name="Gruppo 13"/>
          <p:cNvGrpSpPr/>
          <p:nvPr/>
        </p:nvGrpSpPr>
        <p:grpSpPr>
          <a:xfrm>
            <a:off x="381000" y="1295400"/>
            <a:ext cx="7848600" cy="2838510"/>
            <a:chOff x="381000" y="1295400"/>
            <a:chExt cx="7848600" cy="2588867"/>
          </a:xfrm>
        </p:grpSpPr>
        <p:sp>
          <p:nvSpPr>
            <p:cNvPr id="9" name="Rettangolo 8"/>
            <p:cNvSpPr/>
            <p:nvPr/>
          </p:nvSpPr>
          <p:spPr>
            <a:xfrm>
              <a:off x="381000" y="1295400"/>
              <a:ext cx="7848600" cy="364921"/>
            </a:xfrm>
            <a:prstGeom prst="rect">
              <a:avLst/>
            </a:prstGeom>
          </p:spPr>
          <p:txBody>
            <a:bodyPr wrap="square">
              <a:spAutoFit/>
            </a:bodyPr>
            <a:lstStyle/>
            <a:p>
              <a:endParaRPr lang="en-US" sz="2000" dirty="0" smtClean="0"/>
            </a:p>
          </p:txBody>
        </p:sp>
        <p:sp>
          <p:nvSpPr>
            <p:cNvPr id="10" name="Rettangolo 9"/>
            <p:cNvSpPr/>
            <p:nvPr/>
          </p:nvSpPr>
          <p:spPr>
            <a:xfrm>
              <a:off x="381000" y="2476870"/>
              <a:ext cx="7848600" cy="364921"/>
            </a:xfrm>
            <a:prstGeom prst="rect">
              <a:avLst/>
            </a:prstGeom>
          </p:spPr>
          <p:txBody>
            <a:bodyPr wrap="square">
              <a:spAutoFit/>
            </a:bodyPr>
            <a:lstStyle/>
            <a:p>
              <a:endParaRPr lang="it-IT" sz="2000" dirty="0" smtClean="0"/>
            </a:p>
          </p:txBody>
        </p:sp>
        <p:sp>
          <p:nvSpPr>
            <p:cNvPr id="13" name="Rettangolo 12"/>
            <p:cNvSpPr/>
            <p:nvPr/>
          </p:nvSpPr>
          <p:spPr>
            <a:xfrm>
              <a:off x="381000" y="3519346"/>
              <a:ext cx="7848600" cy="364921"/>
            </a:xfrm>
            <a:prstGeom prst="rect">
              <a:avLst/>
            </a:prstGeom>
          </p:spPr>
          <p:txBody>
            <a:bodyPr wrap="square">
              <a:spAutoFit/>
            </a:bodyPr>
            <a:lstStyle/>
            <a:p>
              <a:endParaRPr lang="it-IT" sz="2000" dirty="0" smtClean="0"/>
            </a:p>
          </p:txBody>
        </p:sp>
      </p:grpSp>
      <p:sp>
        <p:nvSpPr>
          <p:cNvPr id="17" name="Rettangolo 16"/>
          <p:cNvSpPr/>
          <p:nvPr/>
        </p:nvSpPr>
        <p:spPr>
          <a:xfrm>
            <a:off x="609600" y="1600201"/>
            <a:ext cx="7848600" cy="1077218"/>
          </a:xfrm>
          <a:prstGeom prst="rect">
            <a:avLst/>
          </a:prstGeom>
        </p:spPr>
        <p:txBody>
          <a:bodyPr wrap="square">
            <a:spAutoFit/>
          </a:bodyPr>
          <a:lstStyle/>
          <a:p>
            <a:pPr algn="ctr"/>
            <a:r>
              <a:rPr lang="en-US" sz="2400" dirty="0" smtClean="0">
                <a:solidFill>
                  <a:srgbClr val="FF0000"/>
                </a:solidFill>
              </a:rPr>
              <a:t>SHORT-RUN PROFIT MAXIMISATION</a:t>
            </a:r>
          </a:p>
          <a:p>
            <a:pPr algn="ctr"/>
            <a:endParaRPr lang="en-US" sz="2000" dirty="0" smtClean="0"/>
          </a:p>
          <a:p>
            <a:endParaRPr lang="en-US" sz="2000" dirty="0" smtClean="0"/>
          </a:p>
        </p:txBody>
      </p:sp>
      <p:pic>
        <p:nvPicPr>
          <p:cNvPr id="149507" name="Picture 3"/>
          <p:cNvPicPr>
            <a:picLocks noChangeAspect="1" noChangeArrowheads="1"/>
          </p:cNvPicPr>
          <p:nvPr/>
        </p:nvPicPr>
        <p:blipFill>
          <a:blip r:embed="rId5" cstate="print"/>
          <a:srcRect/>
          <a:stretch>
            <a:fillRect/>
          </a:stretch>
        </p:blipFill>
        <p:spPr bwMode="auto">
          <a:xfrm>
            <a:off x="762000" y="2133600"/>
            <a:ext cx="3829050" cy="4162425"/>
          </a:xfrm>
          <a:prstGeom prst="rect">
            <a:avLst/>
          </a:prstGeom>
          <a:noFill/>
          <a:ln w="9525">
            <a:noFill/>
            <a:miter lim="800000"/>
            <a:headEnd/>
            <a:tailEnd/>
          </a:ln>
        </p:spPr>
      </p:pic>
      <p:pic>
        <p:nvPicPr>
          <p:cNvPr id="149508" name="Picture 4"/>
          <p:cNvPicPr>
            <a:picLocks noChangeAspect="1" noChangeArrowheads="1"/>
          </p:cNvPicPr>
          <p:nvPr/>
        </p:nvPicPr>
        <p:blipFill>
          <a:blip r:embed="rId6" cstate="print"/>
          <a:srcRect/>
          <a:stretch>
            <a:fillRect/>
          </a:stretch>
        </p:blipFill>
        <p:spPr bwMode="auto">
          <a:xfrm>
            <a:off x="4800600" y="2057400"/>
            <a:ext cx="3581400" cy="2257425"/>
          </a:xfrm>
          <a:prstGeom prst="rect">
            <a:avLst/>
          </a:prstGeom>
          <a:noFill/>
          <a:ln w="9525">
            <a:noFill/>
            <a:miter lim="800000"/>
            <a:headEnd/>
            <a:tailEnd/>
          </a:ln>
        </p:spPr>
      </p:pic>
      <p:pic>
        <p:nvPicPr>
          <p:cNvPr id="149509" name="Picture 5"/>
          <p:cNvPicPr>
            <a:picLocks noChangeAspect="1" noChangeArrowheads="1"/>
          </p:cNvPicPr>
          <p:nvPr/>
        </p:nvPicPr>
        <p:blipFill>
          <a:blip r:embed="rId7" cstate="print"/>
          <a:srcRect/>
          <a:stretch>
            <a:fillRect/>
          </a:stretch>
        </p:blipFill>
        <p:spPr bwMode="auto">
          <a:xfrm>
            <a:off x="4800600" y="4495800"/>
            <a:ext cx="3581400" cy="857250"/>
          </a:xfrm>
          <a:prstGeom prst="rect">
            <a:avLst/>
          </a:prstGeom>
          <a:noFill/>
          <a:ln w="9525">
            <a:noFill/>
            <a:miter lim="800000"/>
            <a:headEnd/>
            <a:tailEnd/>
          </a:ln>
        </p:spPr>
      </p:pic>
    </p:spTree>
    <p:extLst>
      <p:ext uri="{BB962C8B-B14F-4D97-AF65-F5344CB8AC3E}">
        <p14:creationId xmlns="" xmlns:p14="http://schemas.microsoft.com/office/powerpoint/2010/main" val="3778942936"/>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magine 10" descr="logo.jpg"/>
          <p:cNvPicPr>
            <a:picLocks noChangeAspect="1"/>
          </p:cNvPicPr>
          <p:nvPr/>
        </p:nvPicPr>
        <p:blipFill>
          <a:blip r:embed="rId3" cstate="print"/>
          <a:stretch>
            <a:fillRect/>
          </a:stretch>
        </p:blipFill>
        <p:spPr>
          <a:xfrm>
            <a:off x="8229600" y="152400"/>
            <a:ext cx="764088" cy="914400"/>
          </a:xfrm>
          <a:prstGeom prst="rect">
            <a:avLst/>
          </a:prstGeom>
          <a:noFill/>
          <a:effectLst>
            <a:outerShdw blurRad="50800" dist="38100" dir="2700000" algn="tl" rotWithShape="0">
              <a:prstClr val="black">
                <a:alpha val="40000"/>
              </a:prstClr>
            </a:outerShdw>
          </a:effectLst>
        </p:spPr>
      </p:pic>
      <p:sp>
        <p:nvSpPr>
          <p:cNvPr id="8" name="Round Same Side Corner Rectangle 7"/>
          <p:cNvSpPr/>
          <p:nvPr/>
        </p:nvSpPr>
        <p:spPr>
          <a:xfrm>
            <a:off x="152400" y="609600"/>
            <a:ext cx="1219200" cy="533400"/>
          </a:xfrm>
          <a:prstGeom prst="round2Same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50800" h="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extBox 1"/>
          <p:cNvSpPr txBox="1"/>
          <p:nvPr/>
        </p:nvSpPr>
        <p:spPr>
          <a:xfrm>
            <a:off x="0" y="685800"/>
            <a:ext cx="1502679" cy="430887"/>
          </a:xfrm>
          <a:prstGeom prst="rect">
            <a:avLst/>
          </a:prstGeom>
          <a:noFill/>
        </p:spPr>
        <p:txBody>
          <a:bodyPr wrap="square" rtlCol="0">
            <a:spAutoFit/>
          </a:bodyPr>
          <a:lstStyle/>
          <a:p>
            <a:pPr algn="ctr"/>
            <a:r>
              <a:rPr lang="en-US" sz="2200" dirty="0" smtClean="0">
                <a:solidFill>
                  <a:prstClr val="white"/>
                </a:solidFill>
                <a:latin typeface="Tw Cen MT Condensed" pitchFamily="34" charset="0"/>
              </a:rPr>
              <a:t>Micro </a:t>
            </a:r>
            <a:endParaRPr lang="en-US" sz="2200" dirty="0">
              <a:solidFill>
                <a:prstClr val="white"/>
              </a:solidFill>
              <a:latin typeface="Tw Cen MT Condensed" pitchFamily="34" charset="0"/>
            </a:endParaRPr>
          </a:p>
        </p:txBody>
      </p:sp>
      <p:sp>
        <p:nvSpPr>
          <p:cNvPr id="7" name="Rectangle 6"/>
          <p:cNvSpPr/>
          <p:nvPr/>
        </p:nvSpPr>
        <p:spPr>
          <a:xfrm>
            <a:off x="0" y="1143000"/>
            <a:ext cx="9144000" cy="4571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Segnaposto numero diapositiva 15"/>
          <p:cNvSpPr>
            <a:spLocks noGrp="1"/>
          </p:cNvSpPr>
          <p:nvPr>
            <p:ph type="sldNum" sz="quarter" idx="12"/>
          </p:nvPr>
        </p:nvSpPr>
        <p:spPr/>
        <p:txBody>
          <a:bodyPr/>
          <a:lstStyle/>
          <a:p>
            <a:fld id="{FA1C692C-4F2D-45F6-A9A8-8A3A8FE27806}" type="slidenum">
              <a:rPr lang="en-US" smtClean="0"/>
              <a:pPr/>
              <a:t>15</a:t>
            </a:fld>
            <a:endParaRPr lang="en-US"/>
          </a:p>
        </p:txBody>
      </p:sp>
      <p:pic>
        <p:nvPicPr>
          <p:cNvPr id="12" name="Immagine 11"/>
          <p:cNvPicPr/>
          <p:nvPr/>
        </p:nvPicPr>
        <p:blipFill>
          <a:blip r:embed="rId4" cstate="print"/>
          <a:srcRect/>
          <a:stretch>
            <a:fillRect/>
          </a:stretch>
        </p:blipFill>
        <p:spPr bwMode="auto">
          <a:xfrm>
            <a:off x="2133600" y="171450"/>
            <a:ext cx="4972050" cy="895350"/>
          </a:xfrm>
          <a:prstGeom prst="rect">
            <a:avLst/>
          </a:prstGeom>
          <a:noFill/>
          <a:ln w="9525">
            <a:noFill/>
            <a:miter lim="800000"/>
            <a:headEnd/>
            <a:tailEnd/>
          </a:ln>
        </p:spPr>
      </p:pic>
      <p:sp>
        <p:nvSpPr>
          <p:cNvPr id="9" name="Rettangolo 8"/>
          <p:cNvSpPr/>
          <p:nvPr/>
        </p:nvSpPr>
        <p:spPr>
          <a:xfrm>
            <a:off x="228600" y="1371601"/>
            <a:ext cx="8763000" cy="1200329"/>
          </a:xfrm>
          <a:prstGeom prst="rect">
            <a:avLst/>
          </a:prstGeom>
        </p:spPr>
        <p:txBody>
          <a:bodyPr wrap="square">
            <a:spAutoFit/>
          </a:bodyPr>
          <a:lstStyle/>
          <a:p>
            <a:pPr algn="ctr"/>
            <a:r>
              <a:rPr lang="en-US" sz="2400" dirty="0" smtClean="0">
                <a:solidFill>
                  <a:srgbClr val="FF0000"/>
                </a:solidFill>
              </a:rPr>
              <a:t>SHORT-RUN PROFIT MAXIMISATION</a:t>
            </a:r>
          </a:p>
          <a:p>
            <a:endParaRPr lang="en-US" sz="2400" dirty="0" smtClean="0">
              <a:solidFill>
                <a:srgbClr val="FF0000"/>
              </a:solidFill>
            </a:endParaRPr>
          </a:p>
          <a:p>
            <a:endParaRPr lang="it-IT" sz="2400" dirty="0" smtClean="0"/>
          </a:p>
        </p:txBody>
      </p:sp>
      <p:pic>
        <p:nvPicPr>
          <p:cNvPr id="94210" name="Picture 2"/>
          <p:cNvPicPr>
            <a:picLocks noChangeAspect="1" noChangeArrowheads="1"/>
          </p:cNvPicPr>
          <p:nvPr/>
        </p:nvPicPr>
        <p:blipFill>
          <a:blip r:embed="rId5" cstate="print"/>
          <a:srcRect/>
          <a:stretch>
            <a:fillRect/>
          </a:stretch>
        </p:blipFill>
        <p:spPr bwMode="auto">
          <a:xfrm>
            <a:off x="1295401" y="2052638"/>
            <a:ext cx="6443094" cy="3814762"/>
          </a:xfrm>
          <a:prstGeom prst="rect">
            <a:avLst/>
          </a:prstGeom>
          <a:noFill/>
          <a:ln w="9525">
            <a:noFill/>
            <a:miter lim="800000"/>
            <a:headEnd/>
            <a:tailEnd/>
          </a:ln>
        </p:spPr>
      </p:pic>
      <p:sp>
        <p:nvSpPr>
          <p:cNvPr id="13" name="Rettangolo 12"/>
          <p:cNvSpPr/>
          <p:nvPr/>
        </p:nvSpPr>
        <p:spPr>
          <a:xfrm>
            <a:off x="3581400" y="6172200"/>
            <a:ext cx="1441420" cy="369332"/>
          </a:xfrm>
          <a:prstGeom prst="rect">
            <a:avLst/>
          </a:prstGeom>
        </p:spPr>
        <p:txBody>
          <a:bodyPr wrap="none">
            <a:spAutoFit/>
          </a:bodyPr>
          <a:lstStyle/>
          <a:p>
            <a:pPr algn="ctr"/>
            <a:r>
              <a:rPr lang="it-IT" dirty="0" err="1" smtClean="0"/>
              <a:t>Varian</a:t>
            </a:r>
            <a:r>
              <a:rPr lang="it-IT" dirty="0" smtClean="0"/>
              <a:t> (2010)</a:t>
            </a:r>
            <a:endParaRPr lang="it-IT" dirty="0"/>
          </a:p>
        </p:txBody>
      </p:sp>
    </p:spTree>
    <p:extLst>
      <p:ext uri="{BB962C8B-B14F-4D97-AF65-F5344CB8AC3E}">
        <p14:creationId xmlns="" xmlns:p14="http://schemas.microsoft.com/office/powerpoint/2010/main" val="3778942936"/>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magine 10" descr="logo.jpg"/>
          <p:cNvPicPr>
            <a:picLocks noChangeAspect="1"/>
          </p:cNvPicPr>
          <p:nvPr/>
        </p:nvPicPr>
        <p:blipFill>
          <a:blip r:embed="rId3" cstate="print"/>
          <a:stretch>
            <a:fillRect/>
          </a:stretch>
        </p:blipFill>
        <p:spPr>
          <a:xfrm>
            <a:off x="8229600" y="152400"/>
            <a:ext cx="764088" cy="914400"/>
          </a:xfrm>
          <a:prstGeom prst="rect">
            <a:avLst/>
          </a:prstGeom>
          <a:noFill/>
          <a:effectLst>
            <a:outerShdw blurRad="50800" dist="38100" dir="2700000" algn="tl" rotWithShape="0">
              <a:prstClr val="black">
                <a:alpha val="40000"/>
              </a:prstClr>
            </a:outerShdw>
          </a:effectLst>
        </p:spPr>
      </p:pic>
      <p:sp>
        <p:nvSpPr>
          <p:cNvPr id="8" name="Round Same Side Corner Rectangle 7"/>
          <p:cNvSpPr/>
          <p:nvPr/>
        </p:nvSpPr>
        <p:spPr>
          <a:xfrm>
            <a:off x="152400" y="609600"/>
            <a:ext cx="1219200" cy="533400"/>
          </a:xfrm>
          <a:prstGeom prst="round2Same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50800" h="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extBox 1"/>
          <p:cNvSpPr txBox="1"/>
          <p:nvPr/>
        </p:nvSpPr>
        <p:spPr>
          <a:xfrm>
            <a:off x="0" y="685800"/>
            <a:ext cx="1502679" cy="430887"/>
          </a:xfrm>
          <a:prstGeom prst="rect">
            <a:avLst/>
          </a:prstGeom>
          <a:noFill/>
        </p:spPr>
        <p:txBody>
          <a:bodyPr wrap="square" rtlCol="0">
            <a:spAutoFit/>
          </a:bodyPr>
          <a:lstStyle/>
          <a:p>
            <a:pPr algn="ctr"/>
            <a:r>
              <a:rPr lang="en-US" sz="2200" dirty="0" smtClean="0">
                <a:solidFill>
                  <a:prstClr val="white"/>
                </a:solidFill>
                <a:latin typeface="Tw Cen MT Condensed" pitchFamily="34" charset="0"/>
              </a:rPr>
              <a:t>Micro </a:t>
            </a:r>
            <a:endParaRPr lang="en-US" sz="2200" dirty="0">
              <a:solidFill>
                <a:prstClr val="white"/>
              </a:solidFill>
              <a:latin typeface="Tw Cen MT Condensed" pitchFamily="34" charset="0"/>
            </a:endParaRPr>
          </a:p>
        </p:txBody>
      </p:sp>
      <p:sp>
        <p:nvSpPr>
          <p:cNvPr id="7" name="Rectangle 6"/>
          <p:cNvSpPr/>
          <p:nvPr/>
        </p:nvSpPr>
        <p:spPr>
          <a:xfrm>
            <a:off x="0" y="1143000"/>
            <a:ext cx="9144000" cy="4571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Segnaposto numero diapositiva 15"/>
          <p:cNvSpPr>
            <a:spLocks noGrp="1"/>
          </p:cNvSpPr>
          <p:nvPr>
            <p:ph type="sldNum" sz="quarter" idx="12"/>
          </p:nvPr>
        </p:nvSpPr>
        <p:spPr/>
        <p:txBody>
          <a:bodyPr/>
          <a:lstStyle/>
          <a:p>
            <a:fld id="{FA1C692C-4F2D-45F6-A9A8-8A3A8FE27806}" type="slidenum">
              <a:rPr lang="en-US" smtClean="0"/>
              <a:pPr/>
              <a:t>16</a:t>
            </a:fld>
            <a:endParaRPr lang="en-US"/>
          </a:p>
        </p:txBody>
      </p:sp>
      <p:pic>
        <p:nvPicPr>
          <p:cNvPr id="12" name="Immagine 11"/>
          <p:cNvPicPr/>
          <p:nvPr/>
        </p:nvPicPr>
        <p:blipFill>
          <a:blip r:embed="rId4" cstate="print"/>
          <a:srcRect/>
          <a:stretch>
            <a:fillRect/>
          </a:stretch>
        </p:blipFill>
        <p:spPr bwMode="auto">
          <a:xfrm>
            <a:off x="2133600" y="171450"/>
            <a:ext cx="4972050" cy="895350"/>
          </a:xfrm>
          <a:prstGeom prst="rect">
            <a:avLst/>
          </a:prstGeom>
          <a:noFill/>
          <a:ln w="9525">
            <a:noFill/>
            <a:miter lim="800000"/>
            <a:headEnd/>
            <a:tailEnd/>
          </a:ln>
        </p:spPr>
      </p:pic>
      <p:sp>
        <p:nvSpPr>
          <p:cNvPr id="9" name="Rettangolo 8"/>
          <p:cNvSpPr/>
          <p:nvPr/>
        </p:nvSpPr>
        <p:spPr>
          <a:xfrm>
            <a:off x="228600" y="1371601"/>
            <a:ext cx="8763000" cy="1200329"/>
          </a:xfrm>
          <a:prstGeom prst="rect">
            <a:avLst/>
          </a:prstGeom>
        </p:spPr>
        <p:txBody>
          <a:bodyPr wrap="square">
            <a:spAutoFit/>
          </a:bodyPr>
          <a:lstStyle/>
          <a:p>
            <a:pPr algn="ctr"/>
            <a:r>
              <a:rPr lang="en-US" sz="2400" dirty="0" smtClean="0">
                <a:solidFill>
                  <a:srgbClr val="FF0000"/>
                </a:solidFill>
              </a:rPr>
              <a:t>SHORT-RUN PROFIT MAXIMISATION</a:t>
            </a:r>
          </a:p>
          <a:p>
            <a:endParaRPr lang="en-US" sz="2400" dirty="0" smtClean="0">
              <a:solidFill>
                <a:srgbClr val="FF0000"/>
              </a:solidFill>
            </a:endParaRPr>
          </a:p>
          <a:p>
            <a:endParaRPr lang="it-IT" sz="2400" dirty="0" smtClean="0"/>
          </a:p>
        </p:txBody>
      </p:sp>
      <p:pic>
        <p:nvPicPr>
          <p:cNvPr id="150530" name="Picture 2"/>
          <p:cNvPicPr>
            <a:picLocks noChangeAspect="1" noChangeArrowheads="1"/>
          </p:cNvPicPr>
          <p:nvPr/>
        </p:nvPicPr>
        <p:blipFill>
          <a:blip r:embed="rId5" cstate="print"/>
          <a:srcRect/>
          <a:stretch>
            <a:fillRect/>
          </a:stretch>
        </p:blipFill>
        <p:spPr bwMode="auto">
          <a:xfrm>
            <a:off x="1600200" y="2362200"/>
            <a:ext cx="6477000" cy="3303097"/>
          </a:xfrm>
          <a:prstGeom prst="rect">
            <a:avLst/>
          </a:prstGeom>
          <a:noFill/>
          <a:ln w="9525">
            <a:noFill/>
            <a:miter lim="800000"/>
            <a:headEnd/>
            <a:tailEnd/>
          </a:ln>
        </p:spPr>
      </p:pic>
      <p:sp>
        <p:nvSpPr>
          <p:cNvPr id="13" name="Rettangolo 12"/>
          <p:cNvSpPr/>
          <p:nvPr/>
        </p:nvSpPr>
        <p:spPr>
          <a:xfrm>
            <a:off x="3581400" y="6172200"/>
            <a:ext cx="1441420" cy="369332"/>
          </a:xfrm>
          <a:prstGeom prst="rect">
            <a:avLst/>
          </a:prstGeom>
        </p:spPr>
        <p:txBody>
          <a:bodyPr wrap="none">
            <a:spAutoFit/>
          </a:bodyPr>
          <a:lstStyle/>
          <a:p>
            <a:pPr algn="ctr"/>
            <a:r>
              <a:rPr lang="it-IT" dirty="0" err="1" smtClean="0"/>
              <a:t>Varian</a:t>
            </a:r>
            <a:r>
              <a:rPr lang="it-IT" dirty="0" smtClean="0"/>
              <a:t> (2010)</a:t>
            </a:r>
            <a:endParaRPr lang="it-IT" dirty="0"/>
          </a:p>
        </p:txBody>
      </p:sp>
    </p:spTree>
    <p:extLst>
      <p:ext uri="{BB962C8B-B14F-4D97-AF65-F5344CB8AC3E}">
        <p14:creationId xmlns="" xmlns:p14="http://schemas.microsoft.com/office/powerpoint/2010/main" val="3778942936"/>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magine 10" descr="logo.jpg"/>
          <p:cNvPicPr>
            <a:picLocks noChangeAspect="1"/>
          </p:cNvPicPr>
          <p:nvPr/>
        </p:nvPicPr>
        <p:blipFill>
          <a:blip r:embed="rId3" cstate="print"/>
          <a:stretch>
            <a:fillRect/>
          </a:stretch>
        </p:blipFill>
        <p:spPr>
          <a:xfrm>
            <a:off x="8229600" y="152400"/>
            <a:ext cx="764088" cy="914400"/>
          </a:xfrm>
          <a:prstGeom prst="rect">
            <a:avLst/>
          </a:prstGeom>
          <a:noFill/>
          <a:effectLst>
            <a:outerShdw blurRad="50800" dist="38100" dir="2700000" algn="tl" rotWithShape="0">
              <a:prstClr val="black">
                <a:alpha val="40000"/>
              </a:prstClr>
            </a:outerShdw>
          </a:effectLst>
        </p:spPr>
      </p:pic>
      <p:sp>
        <p:nvSpPr>
          <p:cNvPr id="8" name="Round Same Side Corner Rectangle 7"/>
          <p:cNvSpPr/>
          <p:nvPr/>
        </p:nvSpPr>
        <p:spPr>
          <a:xfrm>
            <a:off x="152400" y="609600"/>
            <a:ext cx="1219200" cy="533400"/>
          </a:xfrm>
          <a:prstGeom prst="round2Same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50800" h="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extBox 1"/>
          <p:cNvSpPr txBox="1"/>
          <p:nvPr/>
        </p:nvSpPr>
        <p:spPr>
          <a:xfrm>
            <a:off x="0" y="685800"/>
            <a:ext cx="1502679" cy="430887"/>
          </a:xfrm>
          <a:prstGeom prst="rect">
            <a:avLst/>
          </a:prstGeom>
          <a:noFill/>
        </p:spPr>
        <p:txBody>
          <a:bodyPr wrap="square" rtlCol="0">
            <a:spAutoFit/>
          </a:bodyPr>
          <a:lstStyle/>
          <a:p>
            <a:pPr algn="ctr"/>
            <a:r>
              <a:rPr lang="en-US" sz="2200" dirty="0" smtClean="0">
                <a:solidFill>
                  <a:prstClr val="white"/>
                </a:solidFill>
                <a:latin typeface="Tw Cen MT Condensed" pitchFamily="34" charset="0"/>
              </a:rPr>
              <a:t>Micro </a:t>
            </a:r>
            <a:endParaRPr lang="en-US" sz="2200" dirty="0">
              <a:solidFill>
                <a:prstClr val="white"/>
              </a:solidFill>
              <a:latin typeface="Tw Cen MT Condensed" pitchFamily="34" charset="0"/>
            </a:endParaRPr>
          </a:p>
        </p:txBody>
      </p:sp>
      <p:sp>
        <p:nvSpPr>
          <p:cNvPr id="7" name="Rectangle 6"/>
          <p:cNvSpPr/>
          <p:nvPr/>
        </p:nvSpPr>
        <p:spPr>
          <a:xfrm>
            <a:off x="0" y="1143000"/>
            <a:ext cx="9144000" cy="4571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Segnaposto numero diapositiva 15"/>
          <p:cNvSpPr>
            <a:spLocks noGrp="1"/>
          </p:cNvSpPr>
          <p:nvPr>
            <p:ph type="sldNum" sz="quarter" idx="12"/>
          </p:nvPr>
        </p:nvSpPr>
        <p:spPr/>
        <p:txBody>
          <a:bodyPr/>
          <a:lstStyle/>
          <a:p>
            <a:fld id="{FA1C692C-4F2D-45F6-A9A8-8A3A8FE27806}" type="slidenum">
              <a:rPr lang="en-US" smtClean="0"/>
              <a:pPr/>
              <a:t>17</a:t>
            </a:fld>
            <a:endParaRPr lang="en-US"/>
          </a:p>
        </p:txBody>
      </p:sp>
      <p:pic>
        <p:nvPicPr>
          <p:cNvPr id="12" name="Immagine 11"/>
          <p:cNvPicPr/>
          <p:nvPr/>
        </p:nvPicPr>
        <p:blipFill>
          <a:blip r:embed="rId4" cstate="print"/>
          <a:srcRect/>
          <a:stretch>
            <a:fillRect/>
          </a:stretch>
        </p:blipFill>
        <p:spPr bwMode="auto">
          <a:xfrm>
            <a:off x="2133600" y="171450"/>
            <a:ext cx="4972050" cy="895350"/>
          </a:xfrm>
          <a:prstGeom prst="rect">
            <a:avLst/>
          </a:prstGeom>
          <a:noFill/>
          <a:ln w="9525">
            <a:noFill/>
            <a:miter lim="800000"/>
            <a:headEnd/>
            <a:tailEnd/>
          </a:ln>
        </p:spPr>
      </p:pic>
      <p:sp>
        <p:nvSpPr>
          <p:cNvPr id="20" name="Rettangolo 19"/>
          <p:cNvSpPr/>
          <p:nvPr/>
        </p:nvSpPr>
        <p:spPr>
          <a:xfrm>
            <a:off x="685800" y="1752600"/>
            <a:ext cx="7772400" cy="4431983"/>
          </a:xfrm>
          <a:prstGeom prst="rect">
            <a:avLst/>
          </a:prstGeom>
        </p:spPr>
        <p:txBody>
          <a:bodyPr wrap="square">
            <a:spAutoFit/>
          </a:bodyPr>
          <a:lstStyle/>
          <a:p>
            <a:pPr algn="ctr"/>
            <a:r>
              <a:rPr lang="en-US" sz="2400" dirty="0" smtClean="0">
                <a:solidFill>
                  <a:srgbClr val="FF0000"/>
                </a:solidFill>
              </a:rPr>
              <a:t>PROFIT-MAXIMISATION IN THE LONG-RUN </a:t>
            </a:r>
          </a:p>
          <a:p>
            <a:endParaRPr lang="it-IT" dirty="0" smtClean="0"/>
          </a:p>
          <a:p>
            <a:r>
              <a:rPr lang="it-IT" sz="2400" dirty="0" smtClean="0"/>
              <a:t>In the </a:t>
            </a:r>
            <a:r>
              <a:rPr lang="it-IT" sz="2400" dirty="0" err="1" smtClean="0"/>
              <a:t>long-run</a:t>
            </a:r>
            <a:r>
              <a:rPr lang="it-IT" sz="2400" dirty="0" smtClean="0"/>
              <a:t>, the </a:t>
            </a:r>
            <a:r>
              <a:rPr lang="it-IT" sz="2400" dirty="0" err="1" smtClean="0"/>
              <a:t>firm</a:t>
            </a:r>
            <a:r>
              <a:rPr lang="it-IT" sz="2400" dirty="0" smtClean="0"/>
              <a:t> can </a:t>
            </a:r>
            <a:r>
              <a:rPr lang="it-IT" sz="2400" dirty="0" err="1" smtClean="0"/>
              <a:t>choose</a:t>
            </a:r>
            <a:r>
              <a:rPr lang="it-IT" sz="2400" dirty="0" smtClean="0"/>
              <a:t> the </a:t>
            </a:r>
            <a:r>
              <a:rPr lang="it-IT" sz="2400" dirty="0" err="1" smtClean="0"/>
              <a:t>optimal</a:t>
            </a:r>
            <a:r>
              <a:rPr lang="it-IT" sz="2400" dirty="0" smtClean="0"/>
              <a:t> </a:t>
            </a:r>
            <a:r>
              <a:rPr lang="it-IT" sz="2400" dirty="0" err="1" smtClean="0"/>
              <a:t>level</a:t>
            </a:r>
            <a:r>
              <a:rPr lang="it-IT" sz="2400" dirty="0" smtClean="0"/>
              <a:t> </a:t>
            </a:r>
            <a:r>
              <a:rPr lang="it-IT" sz="2400" dirty="0" err="1" smtClean="0"/>
              <a:t>of</a:t>
            </a:r>
            <a:r>
              <a:rPr lang="it-IT" sz="2400" dirty="0" smtClean="0"/>
              <a:t> </a:t>
            </a:r>
            <a:r>
              <a:rPr lang="it-IT" sz="2400" dirty="0" err="1" smtClean="0"/>
              <a:t>both</a:t>
            </a:r>
            <a:r>
              <a:rPr lang="it-IT" sz="2400" dirty="0" smtClean="0"/>
              <a:t> </a:t>
            </a:r>
            <a:r>
              <a:rPr lang="it-IT" sz="2400" dirty="0" err="1" smtClean="0"/>
              <a:t>inputs</a:t>
            </a:r>
            <a:r>
              <a:rPr lang="it-IT" sz="2400" dirty="0" smtClean="0"/>
              <a:t> (no input </a:t>
            </a:r>
            <a:r>
              <a:rPr lang="it-IT" sz="2400" dirty="0" err="1" smtClean="0"/>
              <a:t>is</a:t>
            </a:r>
            <a:r>
              <a:rPr lang="it-IT" sz="2400" dirty="0" smtClean="0"/>
              <a:t> </a:t>
            </a:r>
            <a:r>
              <a:rPr lang="it-IT" sz="2400" dirty="0" err="1" smtClean="0"/>
              <a:t>fixed</a:t>
            </a:r>
            <a:r>
              <a:rPr lang="it-IT" sz="2400" dirty="0" smtClean="0"/>
              <a:t>).  </a:t>
            </a:r>
            <a:r>
              <a:rPr lang="it-IT" sz="2400" dirty="0" err="1" smtClean="0"/>
              <a:t>Determining</a:t>
            </a:r>
            <a:r>
              <a:rPr lang="it-IT" sz="2400" dirty="0" smtClean="0"/>
              <a:t> the </a:t>
            </a:r>
            <a:r>
              <a:rPr lang="it-IT" sz="2400" dirty="0" err="1" smtClean="0"/>
              <a:t>profit-maximising</a:t>
            </a:r>
            <a:r>
              <a:rPr lang="it-IT" sz="2400" dirty="0" smtClean="0"/>
              <a:t> input </a:t>
            </a:r>
            <a:r>
              <a:rPr lang="it-IT" sz="2400" dirty="0" err="1" smtClean="0"/>
              <a:t>levels</a:t>
            </a:r>
            <a:r>
              <a:rPr lang="it-IT" sz="2400" dirty="0" smtClean="0"/>
              <a:t> </a:t>
            </a:r>
            <a:r>
              <a:rPr lang="it-IT" sz="2400" dirty="0" err="1" smtClean="0"/>
              <a:t>together</a:t>
            </a:r>
            <a:r>
              <a:rPr lang="it-IT" sz="2400" dirty="0" smtClean="0"/>
              <a:t> </a:t>
            </a:r>
            <a:r>
              <a:rPr lang="it-IT" sz="2400" dirty="0" err="1" smtClean="0"/>
              <a:t>with</a:t>
            </a:r>
            <a:r>
              <a:rPr lang="it-IT" sz="2400" dirty="0" smtClean="0"/>
              <a:t> the </a:t>
            </a:r>
            <a:r>
              <a:rPr lang="it-IT" sz="2400" dirty="0" err="1" smtClean="0"/>
              <a:t>optimal</a:t>
            </a:r>
            <a:r>
              <a:rPr lang="it-IT" sz="2400" dirty="0" smtClean="0"/>
              <a:t> output </a:t>
            </a:r>
            <a:r>
              <a:rPr lang="it-IT" sz="2400" dirty="0" err="1" smtClean="0"/>
              <a:t>level</a:t>
            </a:r>
            <a:r>
              <a:rPr lang="it-IT" sz="2400" dirty="0" smtClean="0"/>
              <a:t> </a:t>
            </a:r>
            <a:r>
              <a:rPr lang="it-IT" sz="2400" dirty="0" err="1" smtClean="0"/>
              <a:t>is</a:t>
            </a:r>
            <a:r>
              <a:rPr lang="it-IT" sz="2400" dirty="0" smtClean="0"/>
              <a:t> </a:t>
            </a:r>
            <a:r>
              <a:rPr lang="it-IT" sz="2400" dirty="0" err="1" smtClean="0"/>
              <a:t>done</a:t>
            </a:r>
            <a:r>
              <a:rPr lang="it-IT" sz="2400" dirty="0" smtClean="0"/>
              <a:t> in </a:t>
            </a:r>
            <a:r>
              <a:rPr lang="it-IT" sz="2400" dirty="0" err="1" smtClean="0"/>
              <a:t>two</a:t>
            </a:r>
            <a:r>
              <a:rPr lang="it-IT" sz="2400" dirty="0" smtClean="0"/>
              <a:t> </a:t>
            </a:r>
            <a:r>
              <a:rPr lang="it-IT" sz="2400" dirty="0" err="1" smtClean="0"/>
              <a:t>stages</a:t>
            </a:r>
            <a:r>
              <a:rPr lang="it-IT" sz="2400" dirty="0" smtClean="0"/>
              <a:t>: </a:t>
            </a:r>
          </a:p>
          <a:p>
            <a:endParaRPr lang="it-IT" sz="2400" dirty="0" smtClean="0"/>
          </a:p>
          <a:p>
            <a:r>
              <a:rPr lang="it-IT" sz="2400" dirty="0" smtClean="0"/>
              <a:t>Stage 1: </a:t>
            </a:r>
            <a:r>
              <a:rPr lang="it-IT" sz="2400" dirty="0" err="1" smtClean="0"/>
              <a:t>Identification</a:t>
            </a:r>
            <a:r>
              <a:rPr lang="it-IT" sz="2400" dirty="0" smtClean="0"/>
              <a:t> </a:t>
            </a:r>
            <a:r>
              <a:rPr lang="it-IT" sz="2400" dirty="0" err="1" smtClean="0"/>
              <a:t>of</a:t>
            </a:r>
            <a:r>
              <a:rPr lang="it-IT" sz="2400" dirty="0" smtClean="0"/>
              <a:t> the </a:t>
            </a:r>
            <a:r>
              <a:rPr lang="it-IT" sz="2400" dirty="0" err="1" smtClean="0"/>
              <a:t>cost</a:t>
            </a:r>
            <a:r>
              <a:rPr lang="it-IT" sz="2400" dirty="0" smtClean="0"/>
              <a:t> </a:t>
            </a:r>
            <a:r>
              <a:rPr lang="it-IT" sz="2400" dirty="0" err="1" smtClean="0"/>
              <a:t>function</a:t>
            </a:r>
            <a:r>
              <a:rPr lang="it-IT" sz="2400" dirty="0" smtClean="0"/>
              <a:t>.</a:t>
            </a:r>
          </a:p>
          <a:p>
            <a:endParaRPr lang="it-IT" sz="2400" dirty="0" smtClean="0"/>
          </a:p>
          <a:p>
            <a:r>
              <a:rPr lang="it-IT" sz="2400" dirty="0" smtClean="0"/>
              <a:t>Stage 2: </a:t>
            </a:r>
            <a:r>
              <a:rPr lang="it-IT" sz="2400" dirty="0" err="1" smtClean="0"/>
              <a:t>determination</a:t>
            </a:r>
            <a:r>
              <a:rPr lang="it-IT" sz="2400" dirty="0" smtClean="0"/>
              <a:t> </a:t>
            </a:r>
            <a:r>
              <a:rPr lang="it-IT" sz="2400" dirty="0" err="1" smtClean="0"/>
              <a:t>of</a:t>
            </a:r>
            <a:r>
              <a:rPr lang="it-IT" sz="2400" dirty="0" smtClean="0"/>
              <a:t> the </a:t>
            </a:r>
            <a:r>
              <a:rPr lang="it-IT" sz="2400" dirty="0" err="1" smtClean="0"/>
              <a:t>optimal</a:t>
            </a:r>
            <a:r>
              <a:rPr lang="it-IT" sz="2400" dirty="0" smtClean="0"/>
              <a:t> output </a:t>
            </a:r>
            <a:r>
              <a:rPr lang="it-IT" sz="2400" dirty="0" err="1" smtClean="0"/>
              <a:t>level</a:t>
            </a:r>
            <a:r>
              <a:rPr lang="it-IT" sz="2400" dirty="0" smtClean="0"/>
              <a:t>, </a:t>
            </a:r>
            <a:r>
              <a:rPr lang="it-IT" sz="2400" dirty="0" err="1" smtClean="0"/>
              <a:t>based</a:t>
            </a:r>
            <a:r>
              <a:rPr lang="it-IT" sz="2400" dirty="0" smtClean="0"/>
              <a:t> on the </a:t>
            </a:r>
            <a:r>
              <a:rPr lang="it-IT" sz="2400" dirty="0" err="1" smtClean="0"/>
              <a:t>cost</a:t>
            </a:r>
            <a:r>
              <a:rPr lang="it-IT" sz="2400" dirty="0" smtClean="0"/>
              <a:t> </a:t>
            </a:r>
            <a:r>
              <a:rPr lang="it-IT" sz="2400" dirty="0" err="1" smtClean="0"/>
              <a:t>function</a:t>
            </a:r>
            <a:r>
              <a:rPr lang="it-IT" sz="2400" dirty="0" smtClean="0"/>
              <a:t> and on market </a:t>
            </a:r>
            <a:r>
              <a:rPr lang="it-IT" sz="2400" dirty="0" err="1" smtClean="0"/>
              <a:t>demand</a:t>
            </a:r>
            <a:r>
              <a:rPr lang="it-IT" sz="2400" dirty="0" smtClean="0"/>
              <a:t>. </a:t>
            </a:r>
            <a:endParaRPr lang="it-IT" dirty="0" smtClean="0"/>
          </a:p>
          <a:p>
            <a:endParaRPr lang="it-IT" sz="2400" dirty="0" smtClean="0"/>
          </a:p>
        </p:txBody>
      </p:sp>
    </p:spTree>
    <p:extLst>
      <p:ext uri="{BB962C8B-B14F-4D97-AF65-F5344CB8AC3E}">
        <p14:creationId xmlns="" xmlns:p14="http://schemas.microsoft.com/office/powerpoint/2010/main" val="3778942936"/>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magine 10" descr="logo.jpg"/>
          <p:cNvPicPr>
            <a:picLocks noChangeAspect="1"/>
          </p:cNvPicPr>
          <p:nvPr/>
        </p:nvPicPr>
        <p:blipFill>
          <a:blip r:embed="rId3" cstate="print"/>
          <a:stretch>
            <a:fillRect/>
          </a:stretch>
        </p:blipFill>
        <p:spPr>
          <a:xfrm>
            <a:off x="8229600" y="152400"/>
            <a:ext cx="764088" cy="914400"/>
          </a:xfrm>
          <a:prstGeom prst="rect">
            <a:avLst/>
          </a:prstGeom>
          <a:noFill/>
          <a:effectLst>
            <a:outerShdw blurRad="50800" dist="38100" dir="2700000" algn="tl" rotWithShape="0">
              <a:prstClr val="black">
                <a:alpha val="40000"/>
              </a:prstClr>
            </a:outerShdw>
          </a:effectLst>
        </p:spPr>
      </p:pic>
      <p:sp>
        <p:nvSpPr>
          <p:cNvPr id="8" name="Round Same Side Corner Rectangle 7"/>
          <p:cNvSpPr/>
          <p:nvPr/>
        </p:nvSpPr>
        <p:spPr>
          <a:xfrm>
            <a:off x="152400" y="609600"/>
            <a:ext cx="1219200" cy="533400"/>
          </a:xfrm>
          <a:prstGeom prst="round2Same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50800" h="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extBox 1"/>
          <p:cNvSpPr txBox="1"/>
          <p:nvPr/>
        </p:nvSpPr>
        <p:spPr>
          <a:xfrm>
            <a:off x="0" y="685800"/>
            <a:ext cx="1502679" cy="430887"/>
          </a:xfrm>
          <a:prstGeom prst="rect">
            <a:avLst/>
          </a:prstGeom>
          <a:noFill/>
        </p:spPr>
        <p:txBody>
          <a:bodyPr wrap="square" rtlCol="0">
            <a:spAutoFit/>
          </a:bodyPr>
          <a:lstStyle/>
          <a:p>
            <a:pPr algn="ctr"/>
            <a:r>
              <a:rPr lang="en-US" sz="2200" dirty="0" smtClean="0">
                <a:solidFill>
                  <a:prstClr val="white"/>
                </a:solidFill>
                <a:latin typeface="Tw Cen MT Condensed" pitchFamily="34" charset="0"/>
              </a:rPr>
              <a:t>Micro </a:t>
            </a:r>
            <a:endParaRPr lang="en-US" sz="2200" dirty="0">
              <a:solidFill>
                <a:prstClr val="white"/>
              </a:solidFill>
              <a:latin typeface="Tw Cen MT Condensed" pitchFamily="34" charset="0"/>
            </a:endParaRPr>
          </a:p>
        </p:txBody>
      </p:sp>
      <p:sp>
        <p:nvSpPr>
          <p:cNvPr id="7" name="Rectangle 6"/>
          <p:cNvSpPr/>
          <p:nvPr/>
        </p:nvSpPr>
        <p:spPr>
          <a:xfrm>
            <a:off x="0" y="1143000"/>
            <a:ext cx="9144000" cy="4571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Segnaposto numero diapositiva 15"/>
          <p:cNvSpPr>
            <a:spLocks noGrp="1"/>
          </p:cNvSpPr>
          <p:nvPr>
            <p:ph type="sldNum" sz="quarter" idx="12"/>
          </p:nvPr>
        </p:nvSpPr>
        <p:spPr/>
        <p:txBody>
          <a:bodyPr/>
          <a:lstStyle/>
          <a:p>
            <a:fld id="{FA1C692C-4F2D-45F6-A9A8-8A3A8FE27806}" type="slidenum">
              <a:rPr lang="en-US" smtClean="0"/>
              <a:pPr/>
              <a:t>18</a:t>
            </a:fld>
            <a:endParaRPr lang="en-US"/>
          </a:p>
        </p:txBody>
      </p:sp>
      <p:pic>
        <p:nvPicPr>
          <p:cNvPr id="12" name="Immagine 11"/>
          <p:cNvPicPr/>
          <p:nvPr/>
        </p:nvPicPr>
        <p:blipFill>
          <a:blip r:embed="rId4" cstate="print"/>
          <a:srcRect/>
          <a:stretch>
            <a:fillRect/>
          </a:stretch>
        </p:blipFill>
        <p:spPr bwMode="auto">
          <a:xfrm>
            <a:off x="2133600" y="171450"/>
            <a:ext cx="4972050" cy="895350"/>
          </a:xfrm>
          <a:prstGeom prst="rect">
            <a:avLst/>
          </a:prstGeom>
          <a:noFill/>
          <a:ln w="9525">
            <a:noFill/>
            <a:miter lim="800000"/>
            <a:headEnd/>
            <a:tailEnd/>
          </a:ln>
        </p:spPr>
      </p:pic>
      <p:sp>
        <p:nvSpPr>
          <p:cNvPr id="9" name="Rettangolo 8"/>
          <p:cNvSpPr/>
          <p:nvPr/>
        </p:nvSpPr>
        <p:spPr>
          <a:xfrm>
            <a:off x="609600" y="1524000"/>
            <a:ext cx="7772400" cy="1138773"/>
          </a:xfrm>
          <a:prstGeom prst="rect">
            <a:avLst/>
          </a:prstGeom>
        </p:spPr>
        <p:txBody>
          <a:bodyPr wrap="square">
            <a:spAutoFit/>
          </a:bodyPr>
          <a:lstStyle/>
          <a:p>
            <a:pPr algn="ctr"/>
            <a:r>
              <a:rPr lang="en-US" sz="2400" dirty="0" smtClean="0">
                <a:solidFill>
                  <a:srgbClr val="FF0000"/>
                </a:solidFill>
              </a:rPr>
              <a:t>COST MINIMIZATION</a:t>
            </a:r>
            <a:endParaRPr lang="en-US" sz="2400" dirty="0" smtClean="0">
              <a:solidFill>
                <a:srgbClr val="FF0000"/>
              </a:solidFill>
            </a:endParaRPr>
          </a:p>
          <a:p>
            <a:endParaRPr lang="it-IT" sz="2400" dirty="0" smtClean="0"/>
          </a:p>
          <a:p>
            <a:endParaRPr lang="it-IT" sz="2000" dirty="0" smtClean="0">
              <a:sym typeface="Symbol"/>
            </a:endParaRPr>
          </a:p>
        </p:txBody>
      </p:sp>
      <p:pic>
        <p:nvPicPr>
          <p:cNvPr id="90115" name="Picture 3"/>
          <p:cNvPicPr>
            <a:picLocks noChangeAspect="1" noChangeArrowheads="1"/>
          </p:cNvPicPr>
          <p:nvPr/>
        </p:nvPicPr>
        <p:blipFill>
          <a:blip r:embed="rId5" cstate="print"/>
          <a:srcRect/>
          <a:stretch>
            <a:fillRect/>
          </a:stretch>
        </p:blipFill>
        <p:spPr bwMode="auto">
          <a:xfrm>
            <a:off x="457200" y="2133600"/>
            <a:ext cx="3886200" cy="400050"/>
          </a:xfrm>
          <a:prstGeom prst="rect">
            <a:avLst/>
          </a:prstGeom>
          <a:noFill/>
          <a:ln w="9525">
            <a:noFill/>
            <a:miter lim="800000"/>
            <a:headEnd/>
            <a:tailEnd/>
          </a:ln>
        </p:spPr>
      </p:pic>
      <p:pic>
        <p:nvPicPr>
          <p:cNvPr id="90116" name="Picture 4"/>
          <p:cNvPicPr>
            <a:picLocks noChangeAspect="1" noChangeArrowheads="1"/>
          </p:cNvPicPr>
          <p:nvPr/>
        </p:nvPicPr>
        <p:blipFill>
          <a:blip r:embed="rId6" cstate="print"/>
          <a:srcRect/>
          <a:stretch>
            <a:fillRect/>
          </a:stretch>
        </p:blipFill>
        <p:spPr bwMode="auto">
          <a:xfrm>
            <a:off x="457200" y="2667000"/>
            <a:ext cx="3886200" cy="3257550"/>
          </a:xfrm>
          <a:prstGeom prst="rect">
            <a:avLst/>
          </a:prstGeom>
          <a:noFill/>
          <a:ln w="9525">
            <a:noFill/>
            <a:miter lim="800000"/>
            <a:headEnd/>
            <a:tailEnd/>
          </a:ln>
        </p:spPr>
      </p:pic>
      <p:pic>
        <p:nvPicPr>
          <p:cNvPr id="90117" name="Picture 5"/>
          <p:cNvPicPr>
            <a:picLocks noChangeAspect="1" noChangeArrowheads="1"/>
          </p:cNvPicPr>
          <p:nvPr/>
        </p:nvPicPr>
        <p:blipFill>
          <a:blip r:embed="rId7" cstate="print"/>
          <a:srcRect/>
          <a:stretch>
            <a:fillRect/>
          </a:stretch>
        </p:blipFill>
        <p:spPr bwMode="auto">
          <a:xfrm>
            <a:off x="4648200" y="2057400"/>
            <a:ext cx="3886200" cy="2571750"/>
          </a:xfrm>
          <a:prstGeom prst="rect">
            <a:avLst/>
          </a:prstGeom>
          <a:noFill/>
          <a:ln w="9525">
            <a:noFill/>
            <a:miter lim="800000"/>
            <a:headEnd/>
            <a:tailEnd/>
          </a:ln>
        </p:spPr>
      </p:pic>
    </p:spTree>
    <p:extLst>
      <p:ext uri="{BB962C8B-B14F-4D97-AF65-F5344CB8AC3E}">
        <p14:creationId xmlns="" xmlns:p14="http://schemas.microsoft.com/office/powerpoint/2010/main" val="3778942936"/>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magine 10" descr="logo.jpg"/>
          <p:cNvPicPr>
            <a:picLocks noChangeAspect="1"/>
          </p:cNvPicPr>
          <p:nvPr/>
        </p:nvPicPr>
        <p:blipFill>
          <a:blip r:embed="rId3" cstate="print"/>
          <a:stretch>
            <a:fillRect/>
          </a:stretch>
        </p:blipFill>
        <p:spPr>
          <a:xfrm>
            <a:off x="8229600" y="152400"/>
            <a:ext cx="764088" cy="914400"/>
          </a:xfrm>
          <a:prstGeom prst="rect">
            <a:avLst/>
          </a:prstGeom>
          <a:noFill/>
          <a:effectLst>
            <a:outerShdw blurRad="50800" dist="38100" dir="2700000" algn="tl" rotWithShape="0">
              <a:prstClr val="black">
                <a:alpha val="40000"/>
              </a:prstClr>
            </a:outerShdw>
          </a:effectLst>
        </p:spPr>
      </p:pic>
      <p:sp>
        <p:nvSpPr>
          <p:cNvPr id="8" name="Round Same Side Corner Rectangle 7"/>
          <p:cNvSpPr/>
          <p:nvPr/>
        </p:nvSpPr>
        <p:spPr>
          <a:xfrm>
            <a:off x="152400" y="609600"/>
            <a:ext cx="1219200" cy="533400"/>
          </a:xfrm>
          <a:prstGeom prst="round2Same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50800" h="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extBox 1"/>
          <p:cNvSpPr txBox="1"/>
          <p:nvPr/>
        </p:nvSpPr>
        <p:spPr>
          <a:xfrm>
            <a:off x="0" y="685800"/>
            <a:ext cx="1502679" cy="461665"/>
          </a:xfrm>
          <a:prstGeom prst="rect">
            <a:avLst/>
          </a:prstGeom>
          <a:noFill/>
        </p:spPr>
        <p:txBody>
          <a:bodyPr wrap="square" rtlCol="0">
            <a:spAutoFit/>
          </a:bodyPr>
          <a:lstStyle/>
          <a:p>
            <a:pPr algn="ctr"/>
            <a:r>
              <a:rPr lang="en-US" sz="2400" dirty="0" smtClean="0">
                <a:solidFill>
                  <a:prstClr val="white"/>
                </a:solidFill>
                <a:latin typeface="Tw Cen MT Condensed" pitchFamily="34" charset="0"/>
              </a:rPr>
              <a:t>Mic</a:t>
            </a:r>
            <a:r>
              <a:rPr lang="en-US" sz="2200" dirty="0" smtClean="0">
                <a:solidFill>
                  <a:prstClr val="white"/>
                </a:solidFill>
                <a:latin typeface="Tw Cen MT Condensed" pitchFamily="34" charset="0"/>
              </a:rPr>
              <a:t>ro </a:t>
            </a:r>
            <a:endParaRPr lang="en-US" sz="2200" dirty="0">
              <a:solidFill>
                <a:prstClr val="white"/>
              </a:solidFill>
              <a:latin typeface="Tw Cen MT Condensed" pitchFamily="34" charset="0"/>
            </a:endParaRPr>
          </a:p>
        </p:txBody>
      </p:sp>
      <p:sp>
        <p:nvSpPr>
          <p:cNvPr id="7" name="Rectangle 6"/>
          <p:cNvSpPr/>
          <p:nvPr/>
        </p:nvSpPr>
        <p:spPr>
          <a:xfrm>
            <a:off x="0" y="1143000"/>
            <a:ext cx="9144000" cy="4571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Segnaposto numero diapositiva 15"/>
          <p:cNvSpPr>
            <a:spLocks noGrp="1"/>
          </p:cNvSpPr>
          <p:nvPr>
            <p:ph type="sldNum" sz="quarter" idx="12"/>
          </p:nvPr>
        </p:nvSpPr>
        <p:spPr/>
        <p:txBody>
          <a:bodyPr/>
          <a:lstStyle/>
          <a:p>
            <a:fld id="{FA1C692C-4F2D-45F6-A9A8-8A3A8FE27806}" type="slidenum">
              <a:rPr lang="en-US" smtClean="0"/>
              <a:pPr/>
              <a:t>19</a:t>
            </a:fld>
            <a:endParaRPr lang="en-US"/>
          </a:p>
        </p:txBody>
      </p:sp>
      <p:pic>
        <p:nvPicPr>
          <p:cNvPr id="12" name="Immagine 11"/>
          <p:cNvPicPr/>
          <p:nvPr/>
        </p:nvPicPr>
        <p:blipFill>
          <a:blip r:embed="rId4" cstate="print"/>
          <a:srcRect/>
          <a:stretch>
            <a:fillRect/>
          </a:stretch>
        </p:blipFill>
        <p:spPr bwMode="auto">
          <a:xfrm>
            <a:off x="2133600" y="171450"/>
            <a:ext cx="4972050" cy="895350"/>
          </a:xfrm>
          <a:prstGeom prst="rect">
            <a:avLst/>
          </a:prstGeom>
          <a:noFill/>
          <a:ln w="9525">
            <a:noFill/>
            <a:miter lim="800000"/>
            <a:headEnd/>
            <a:tailEnd/>
          </a:ln>
        </p:spPr>
      </p:pic>
      <p:sp>
        <p:nvSpPr>
          <p:cNvPr id="18" name="Rettangolo 17"/>
          <p:cNvSpPr/>
          <p:nvPr/>
        </p:nvSpPr>
        <p:spPr>
          <a:xfrm>
            <a:off x="685800" y="1447800"/>
            <a:ext cx="7391400" cy="769441"/>
          </a:xfrm>
          <a:prstGeom prst="rect">
            <a:avLst/>
          </a:prstGeom>
        </p:spPr>
        <p:txBody>
          <a:bodyPr wrap="square">
            <a:spAutoFit/>
          </a:bodyPr>
          <a:lstStyle/>
          <a:p>
            <a:pPr algn="ctr"/>
            <a:r>
              <a:rPr lang="en-US" sz="2400" dirty="0" smtClean="0">
                <a:solidFill>
                  <a:srgbClr val="FF0000"/>
                </a:solidFill>
              </a:rPr>
              <a:t>THE CONSUMER BEHAVIOUR</a:t>
            </a:r>
          </a:p>
          <a:p>
            <a:pPr algn="ctr"/>
            <a:endParaRPr lang="it-IT" sz="2000" dirty="0" smtClean="0"/>
          </a:p>
        </p:txBody>
      </p:sp>
      <p:sp>
        <p:nvSpPr>
          <p:cNvPr id="20" name="CasellaDiTesto 19"/>
          <p:cNvSpPr txBox="1"/>
          <p:nvPr/>
        </p:nvSpPr>
        <p:spPr>
          <a:xfrm>
            <a:off x="4343400" y="4876800"/>
            <a:ext cx="533400" cy="369332"/>
          </a:xfrm>
          <a:prstGeom prst="rect">
            <a:avLst/>
          </a:prstGeom>
          <a:noFill/>
        </p:spPr>
        <p:txBody>
          <a:bodyPr wrap="square" rtlCol="0">
            <a:spAutoFit/>
          </a:bodyPr>
          <a:lstStyle/>
          <a:p>
            <a:r>
              <a:rPr lang="it-IT" dirty="0" smtClean="0"/>
              <a:t>A</a:t>
            </a:r>
            <a:endParaRPr lang="it-IT" dirty="0"/>
          </a:p>
        </p:txBody>
      </p:sp>
      <p:sp>
        <p:nvSpPr>
          <p:cNvPr id="21" name="CasellaDiTesto 20"/>
          <p:cNvSpPr txBox="1"/>
          <p:nvPr/>
        </p:nvSpPr>
        <p:spPr>
          <a:xfrm>
            <a:off x="4648200" y="4114800"/>
            <a:ext cx="304800" cy="369332"/>
          </a:xfrm>
          <a:prstGeom prst="rect">
            <a:avLst/>
          </a:prstGeom>
          <a:noFill/>
        </p:spPr>
        <p:txBody>
          <a:bodyPr wrap="square" rtlCol="0">
            <a:spAutoFit/>
          </a:bodyPr>
          <a:lstStyle/>
          <a:p>
            <a:r>
              <a:rPr lang="it-IT" dirty="0" smtClean="0"/>
              <a:t>D</a:t>
            </a:r>
            <a:endParaRPr lang="it-IT" dirty="0"/>
          </a:p>
        </p:txBody>
      </p:sp>
      <p:sp>
        <p:nvSpPr>
          <p:cNvPr id="22" name="CasellaDiTesto 21"/>
          <p:cNvSpPr txBox="1"/>
          <p:nvPr/>
        </p:nvSpPr>
        <p:spPr>
          <a:xfrm>
            <a:off x="3048000" y="3657600"/>
            <a:ext cx="228600" cy="369332"/>
          </a:xfrm>
          <a:prstGeom prst="rect">
            <a:avLst/>
          </a:prstGeom>
          <a:noFill/>
        </p:spPr>
        <p:txBody>
          <a:bodyPr wrap="square" rtlCol="0">
            <a:spAutoFit/>
          </a:bodyPr>
          <a:lstStyle/>
          <a:p>
            <a:r>
              <a:rPr lang="it-IT" dirty="0" smtClean="0"/>
              <a:t>E</a:t>
            </a:r>
            <a:endParaRPr lang="it-IT" dirty="0"/>
          </a:p>
        </p:txBody>
      </p:sp>
      <p:pic>
        <p:nvPicPr>
          <p:cNvPr id="88066" name="Picture 2"/>
          <p:cNvPicPr>
            <a:picLocks noChangeAspect="1" noChangeArrowheads="1"/>
          </p:cNvPicPr>
          <p:nvPr/>
        </p:nvPicPr>
        <p:blipFill>
          <a:blip r:embed="rId5" cstate="print"/>
          <a:srcRect/>
          <a:stretch>
            <a:fillRect/>
          </a:stretch>
        </p:blipFill>
        <p:spPr bwMode="auto">
          <a:xfrm>
            <a:off x="1752600" y="1995488"/>
            <a:ext cx="6172200" cy="4024312"/>
          </a:xfrm>
          <a:prstGeom prst="rect">
            <a:avLst/>
          </a:prstGeom>
          <a:noFill/>
          <a:ln w="9525">
            <a:noFill/>
            <a:miter lim="800000"/>
            <a:headEnd/>
            <a:tailEnd/>
          </a:ln>
        </p:spPr>
      </p:pic>
      <p:sp>
        <p:nvSpPr>
          <p:cNvPr id="24" name="Rettangolo 23"/>
          <p:cNvSpPr/>
          <p:nvPr/>
        </p:nvSpPr>
        <p:spPr>
          <a:xfrm>
            <a:off x="3581400" y="6172200"/>
            <a:ext cx="1441420" cy="369332"/>
          </a:xfrm>
          <a:prstGeom prst="rect">
            <a:avLst/>
          </a:prstGeom>
        </p:spPr>
        <p:txBody>
          <a:bodyPr wrap="none">
            <a:spAutoFit/>
          </a:bodyPr>
          <a:lstStyle/>
          <a:p>
            <a:pPr algn="ctr"/>
            <a:r>
              <a:rPr lang="it-IT" dirty="0" err="1" smtClean="0"/>
              <a:t>Varian</a:t>
            </a:r>
            <a:r>
              <a:rPr lang="it-IT" dirty="0" smtClean="0"/>
              <a:t> (2010)</a:t>
            </a:r>
            <a:endParaRPr lang="it-IT" dirty="0"/>
          </a:p>
        </p:txBody>
      </p:sp>
    </p:spTree>
    <p:extLst>
      <p:ext uri="{BB962C8B-B14F-4D97-AF65-F5344CB8AC3E}">
        <p14:creationId xmlns="" xmlns:p14="http://schemas.microsoft.com/office/powerpoint/2010/main" val="3778942936"/>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65000">
              <a:schemeClr val="bg1"/>
            </a:gs>
            <a:gs pos="100000">
              <a:schemeClr val="accent1">
                <a:lumMod val="40000"/>
                <a:lumOff val="60000"/>
              </a:schemeClr>
            </a:gs>
          </a:gsLst>
          <a:lin ang="16200000" scaled="1"/>
        </a:gradFill>
        <a:effectLst/>
      </p:bgPr>
    </p:bg>
    <p:spTree>
      <p:nvGrpSpPr>
        <p:cNvPr id="1" name=""/>
        <p:cNvGrpSpPr/>
        <p:nvPr/>
      </p:nvGrpSpPr>
      <p:grpSpPr>
        <a:xfrm>
          <a:off x="0" y="0"/>
          <a:ext cx="0" cy="0"/>
          <a:chOff x="0" y="0"/>
          <a:chExt cx="0" cy="0"/>
        </a:xfrm>
      </p:grpSpPr>
      <p:pic>
        <p:nvPicPr>
          <p:cNvPr id="11" name="Immagine 10" descr="logo.jpg"/>
          <p:cNvPicPr>
            <a:picLocks noChangeAspect="1"/>
          </p:cNvPicPr>
          <p:nvPr/>
        </p:nvPicPr>
        <p:blipFill>
          <a:blip r:embed="rId3" cstate="print"/>
          <a:stretch>
            <a:fillRect/>
          </a:stretch>
        </p:blipFill>
        <p:spPr>
          <a:xfrm>
            <a:off x="8229600" y="152400"/>
            <a:ext cx="764088" cy="914400"/>
          </a:xfrm>
          <a:prstGeom prst="rect">
            <a:avLst/>
          </a:prstGeom>
          <a:noFill/>
          <a:effectLst>
            <a:outerShdw blurRad="50800" dist="38100" dir="2700000" algn="tl" rotWithShape="0">
              <a:prstClr val="black">
                <a:alpha val="40000"/>
              </a:prstClr>
            </a:outerShdw>
          </a:effectLst>
        </p:spPr>
      </p:pic>
      <p:sp>
        <p:nvSpPr>
          <p:cNvPr id="7" name="Rectangle 6"/>
          <p:cNvSpPr/>
          <p:nvPr/>
        </p:nvSpPr>
        <p:spPr>
          <a:xfrm>
            <a:off x="0" y="1143000"/>
            <a:ext cx="9144000" cy="4571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ttangolo 9"/>
          <p:cNvSpPr/>
          <p:nvPr/>
        </p:nvSpPr>
        <p:spPr>
          <a:xfrm>
            <a:off x="228600" y="1371600"/>
            <a:ext cx="8763000" cy="5293757"/>
          </a:xfrm>
          <a:prstGeom prst="rect">
            <a:avLst/>
          </a:prstGeom>
        </p:spPr>
        <p:txBody>
          <a:bodyPr wrap="square">
            <a:spAutoFit/>
          </a:bodyPr>
          <a:lstStyle/>
          <a:p>
            <a:pPr algn="ctr"/>
            <a:r>
              <a:rPr lang="it-IT" sz="2400" dirty="0" smtClean="0">
                <a:solidFill>
                  <a:srgbClr val="FF0000"/>
                </a:solidFill>
              </a:rPr>
              <a:t>THEORY OF THE FIRM</a:t>
            </a:r>
          </a:p>
          <a:p>
            <a:endParaRPr lang="it-IT" sz="2400" dirty="0" smtClean="0"/>
          </a:p>
          <a:p>
            <a:pPr marL="0" lvl="1" indent="-514350"/>
            <a:r>
              <a:rPr lang="it-IT" sz="2200" dirty="0" err="1" smtClean="0"/>
              <a:t>Rational</a:t>
            </a:r>
            <a:r>
              <a:rPr lang="it-IT" sz="2200" dirty="0" smtClean="0"/>
              <a:t> </a:t>
            </a:r>
            <a:r>
              <a:rPr lang="it-IT" sz="2200" dirty="0" err="1" smtClean="0"/>
              <a:t>agents</a:t>
            </a:r>
            <a:r>
              <a:rPr lang="it-IT" sz="2200" dirty="0" smtClean="0"/>
              <a:t> </a:t>
            </a:r>
            <a:r>
              <a:rPr lang="it-IT" sz="2200" dirty="0" err="1" smtClean="0"/>
              <a:t>try</a:t>
            </a:r>
            <a:r>
              <a:rPr lang="it-IT" sz="2200" dirty="0" smtClean="0"/>
              <a:t> </a:t>
            </a:r>
            <a:r>
              <a:rPr lang="it-IT" sz="2200" dirty="0" err="1" smtClean="0"/>
              <a:t>to</a:t>
            </a:r>
            <a:r>
              <a:rPr lang="it-IT" sz="2200" dirty="0" smtClean="0"/>
              <a:t> </a:t>
            </a:r>
            <a:r>
              <a:rPr lang="it-IT" sz="2200" dirty="0" err="1" smtClean="0"/>
              <a:t>get</a:t>
            </a:r>
            <a:r>
              <a:rPr lang="it-IT" sz="2200" dirty="0" smtClean="0"/>
              <a:t> </a:t>
            </a:r>
            <a:r>
              <a:rPr lang="it-IT" sz="2200" dirty="0" err="1" smtClean="0"/>
              <a:t>as</a:t>
            </a:r>
            <a:r>
              <a:rPr lang="it-IT" sz="2200" dirty="0" smtClean="0"/>
              <a:t> </a:t>
            </a:r>
            <a:r>
              <a:rPr lang="it-IT" sz="2200" dirty="0" err="1" smtClean="0"/>
              <a:t>much</a:t>
            </a:r>
            <a:r>
              <a:rPr lang="it-IT" sz="2200" dirty="0" smtClean="0"/>
              <a:t> </a:t>
            </a:r>
            <a:r>
              <a:rPr lang="it-IT" sz="2200" dirty="0" err="1" smtClean="0"/>
              <a:t>as</a:t>
            </a:r>
            <a:r>
              <a:rPr lang="it-IT" sz="2200" dirty="0" smtClean="0"/>
              <a:t> </a:t>
            </a:r>
            <a:r>
              <a:rPr lang="it-IT" sz="2200" dirty="0" err="1" smtClean="0"/>
              <a:t>they</a:t>
            </a:r>
            <a:r>
              <a:rPr lang="it-IT" sz="2200" dirty="0" smtClean="0"/>
              <a:t> can out </a:t>
            </a:r>
            <a:r>
              <a:rPr lang="it-IT" sz="2200" dirty="0" err="1" smtClean="0"/>
              <a:t>of</a:t>
            </a:r>
            <a:r>
              <a:rPr lang="it-IT" sz="2200" dirty="0" smtClean="0"/>
              <a:t> </a:t>
            </a:r>
            <a:r>
              <a:rPr lang="it-IT" sz="2200" dirty="0" err="1" smtClean="0"/>
              <a:t>resources</a:t>
            </a:r>
            <a:r>
              <a:rPr lang="it-IT" sz="2200" dirty="0" smtClean="0"/>
              <a:t> </a:t>
            </a:r>
            <a:r>
              <a:rPr lang="it-IT" sz="2200" dirty="0" err="1" smtClean="0"/>
              <a:t>for</a:t>
            </a:r>
            <a:r>
              <a:rPr lang="it-IT" sz="2200" dirty="0" smtClean="0"/>
              <a:t> a </a:t>
            </a:r>
            <a:r>
              <a:rPr lang="it-IT" sz="2200" dirty="0" err="1" smtClean="0"/>
              <a:t>given</a:t>
            </a:r>
            <a:r>
              <a:rPr lang="it-IT" sz="2200" dirty="0" smtClean="0"/>
              <a:t> </a:t>
            </a:r>
            <a:r>
              <a:rPr lang="it-IT" sz="2200" dirty="0" err="1" smtClean="0"/>
              <a:t>objective</a:t>
            </a:r>
            <a:r>
              <a:rPr lang="it-IT" sz="2200" dirty="0" smtClean="0"/>
              <a:t> </a:t>
            </a:r>
            <a:r>
              <a:rPr lang="it-IT" sz="2200" dirty="0" err="1" smtClean="0"/>
              <a:t>function</a:t>
            </a:r>
            <a:r>
              <a:rPr lang="it-IT" sz="2200" dirty="0" smtClean="0"/>
              <a:t> and a set </a:t>
            </a:r>
            <a:r>
              <a:rPr lang="it-IT" sz="2200" dirty="0" err="1" smtClean="0"/>
              <a:t>of</a:t>
            </a:r>
            <a:r>
              <a:rPr lang="it-IT" sz="2200" dirty="0" smtClean="0"/>
              <a:t> </a:t>
            </a:r>
            <a:r>
              <a:rPr lang="it-IT" sz="2200" dirty="0" err="1" smtClean="0"/>
              <a:t>constraints</a:t>
            </a:r>
            <a:r>
              <a:rPr lang="it-IT" sz="2200" dirty="0" smtClean="0"/>
              <a:t>.</a:t>
            </a:r>
          </a:p>
          <a:p>
            <a:pPr marL="971550" lvl="1" indent="-514350">
              <a:buFont typeface="Arial" pitchFamily="34" charset="0"/>
              <a:buChar char="•"/>
            </a:pPr>
            <a:endParaRPr lang="it-IT" sz="2400" dirty="0" smtClean="0"/>
          </a:p>
          <a:p>
            <a:pPr marL="0" lvl="1" indent="-514350"/>
            <a:r>
              <a:rPr lang="it-IT" sz="2200" dirty="0" err="1" smtClean="0"/>
              <a:t>Rational</a:t>
            </a:r>
            <a:r>
              <a:rPr lang="it-IT" sz="2200" dirty="0" smtClean="0"/>
              <a:t> </a:t>
            </a:r>
            <a:r>
              <a:rPr lang="it-IT" sz="2200" dirty="0" err="1" smtClean="0"/>
              <a:t>firms</a:t>
            </a:r>
            <a:r>
              <a:rPr lang="it-IT" sz="2200" dirty="0" smtClean="0"/>
              <a:t> operate </a:t>
            </a:r>
            <a:r>
              <a:rPr lang="it-IT" sz="2200" dirty="0" err="1" smtClean="0"/>
              <a:t>to</a:t>
            </a:r>
            <a:r>
              <a:rPr lang="it-IT" sz="2200" dirty="0" smtClean="0"/>
              <a:t> maximise </a:t>
            </a:r>
            <a:r>
              <a:rPr lang="it-IT" sz="2200" dirty="0" err="1" smtClean="0"/>
              <a:t>profits</a:t>
            </a:r>
            <a:r>
              <a:rPr lang="it-IT" sz="2200" dirty="0" smtClean="0"/>
              <a:t> </a:t>
            </a:r>
            <a:r>
              <a:rPr lang="it-IT" sz="2200" dirty="0" err="1" smtClean="0"/>
              <a:t>given</a:t>
            </a:r>
            <a:r>
              <a:rPr lang="it-IT" sz="2200" dirty="0" smtClean="0"/>
              <a:t> </a:t>
            </a:r>
            <a:r>
              <a:rPr lang="it-IT" sz="2200" dirty="0" err="1" smtClean="0"/>
              <a:t>technological</a:t>
            </a:r>
            <a:r>
              <a:rPr lang="it-IT" sz="2200" dirty="0" smtClean="0"/>
              <a:t> and market </a:t>
            </a:r>
            <a:r>
              <a:rPr lang="it-IT" sz="2200" dirty="0" err="1" smtClean="0"/>
              <a:t>constraints</a:t>
            </a:r>
            <a:r>
              <a:rPr lang="it-IT" sz="2200" dirty="0" smtClean="0"/>
              <a:t>.</a:t>
            </a:r>
          </a:p>
          <a:p>
            <a:pPr marL="0" lvl="1" indent="-514350"/>
            <a:endParaRPr lang="it-IT" sz="2200" dirty="0" smtClean="0"/>
          </a:p>
          <a:p>
            <a:pPr marL="0" lvl="1" indent="-514350"/>
            <a:r>
              <a:rPr lang="it-IT" sz="2200" dirty="0" err="1" smtClean="0"/>
              <a:t>Main</a:t>
            </a:r>
            <a:r>
              <a:rPr lang="it-IT" sz="2200" dirty="0" smtClean="0"/>
              <a:t> </a:t>
            </a:r>
            <a:r>
              <a:rPr lang="it-IT" sz="2200" dirty="0" err="1" smtClean="0"/>
              <a:t>elements</a:t>
            </a:r>
            <a:r>
              <a:rPr lang="it-IT" sz="2200" dirty="0" smtClean="0"/>
              <a:t> </a:t>
            </a:r>
            <a:r>
              <a:rPr lang="it-IT" sz="2200" dirty="0" err="1" smtClean="0"/>
              <a:t>of</a:t>
            </a:r>
            <a:r>
              <a:rPr lang="it-IT" sz="2200" dirty="0" smtClean="0"/>
              <a:t> the </a:t>
            </a:r>
            <a:r>
              <a:rPr lang="it-IT" sz="2200" dirty="0" err="1" smtClean="0"/>
              <a:t>theory</a:t>
            </a:r>
            <a:r>
              <a:rPr lang="it-IT" sz="2200" dirty="0" smtClean="0"/>
              <a:t> </a:t>
            </a:r>
            <a:r>
              <a:rPr lang="it-IT" sz="2200" dirty="0" err="1" smtClean="0"/>
              <a:t>of</a:t>
            </a:r>
            <a:r>
              <a:rPr lang="it-IT" sz="2200" dirty="0" smtClean="0"/>
              <a:t> the </a:t>
            </a:r>
            <a:r>
              <a:rPr lang="it-IT" sz="2200" dirty="0" err="1" smtClean="0"/>
              <a:t>firm</a:t>
            </a:r>
            <a:r>
              <a:rPr lang="it-IT" sz="2400" dirty="0" smtClean="0"/>
              <a:t>:</a:t>
            </a:r>
          </a:p>
          <a:p>
            <a:pPr marL="0" lvl="1" indent="-514350"/>
            <a:endParaRPr lang="it-IT" sz="2400" dirty="0" smtClean="0"/>
          </a:p>
          <a:p>
            <a:pPr marL="1428750" lvl="2" indent="-514350">
              <a:buFont typeface="Arial" pitchFamily="34" charset="0"/>
              <a:buChar char="•"/>
            </a:pPr>
            <a:r>
              <a:rPr lang="it-IT" sz="2200" dirty="0" err="1" smtClean="0"/>
              <a:t>Different</a:t>
            </a:r>
            <a:r>
              <a:rPr lang="it-IT" sz="2200" dirty="0" smtClean="0"/>
              <a:t> </a:t>
            </a:r>
            <a:r>
              <a:rPr lang="it-IT" sz="2200" dirty="0" err="1" smtClean="0"/>
              <a:t>views</a:t>
            </a:r>
            <a:r>
              <a:rPr lang="it-IT" sz="2200" dirty="0" smtClean="0"/>
              <a:t> on the nature </a:t>
            </a:r>
            <a:r>
              <a:rPr lang="it-IT" sz="2200" dirty="0" err="1" smtClean="0"/>
              <a:t>of</a:t>
            </a:r>
            <a:r>
              <a:rPr lang="it-IT" sz="2200" dirty="0" smtClean="0"/>
              <a:t> </a:t>
            </a:r>
            <a:r>
              <a:rPr lang="it-IT" sz="2200" dirty="0" err="1" smtClean="0"/>
              <a:t>firms</a:t>
            </a:r>
            <a:r>
              <a:rPr lang="it-IT" sz="2200" dirty="0" smtClean="0"/>
              <a:t> </a:t>
            </a:r>
          </a:p>
          <a:p>
            <a:pPr marL="1428750" lvl="2" indent="-514350">
              <a:buFont typeface="Arial" pitchFamily="34" charset="0"/>
              <a:buChar char="•"/>
            </a:pPr>
            <a:r>
              <a:rPr lang="it-IT" sz="2200" dirty="0" err="1" smtClean="0"/>
              <a:t>Technology</a:t>
            </a:r>
            <a:endParaRPr lang="it-IT" sz="2200" dirty="0" smtClean="0"/>
          </a:p>
          <a:p>
            <a:pPr marL="1428750" lvl="2" indent="-514350">
              <a:buFont typeface="Arial" pitchFamily="34" charset="0"/>
              <a:buChar char="•"/>
            </a:pPr>
            <a:r>
              <a:rPr lang="it-IT" sz="2200" dirty="0" smtClean="0"/>
              <a:t>Profit </a:t>
            </a:r>
            <a:r>
              <a:rPr lang="it-IT" sz="2200" dirty="0" err="1" smtClean="0"/>
              <a:t>maximisation</a:t>
            </a:r>
            <a:r>
              <a:rPr lang="it-IT" sz="2200" dirty="0" smtClean="0"/>
              <a:t> in the </a:t>
            </a:r>
            <a:r>
              <a:rPr lang="it-IT" sz="2200" dirty="0" err="1" smtClean="0"/>
              <a:t>short-run</a:t>
            </a:r>
            <a:endParaRPr lang="it-IT" sz="2200" dirty="0" smtClean="0"/>
          </a:p>
          <a:p>
            <a:pPr marL="1428750" lvl="2" indent="-514350">
              <a:buFont typeface="Arial" pitchFamily="34" charset="0"/>
              <a:buChar char="•"/>
            </a:pPr>
            <a:r>
              <a:rPr lang="it-IT" sz="2200" dirty="0" smtClean="0"/>
              <a:t>Profit </a:t>
            </a:r>
            <a:r>
              <a:rPr lang="it-IT" sz="2200" dirty="0" err="1" smtClean="0"/>
              <a:t>maximisation</a:t>
            </a:r>
            <a:r>
              <a:rPr lang="it-IT" sz="2200" dirty="0" smtClean="0"/>
              <a:t> in the </a:t>
            </a:r>
            <a:r>
              <a:rPr lang="it-IT" sz="2200" dirty="0" err="1" smtClean="0"/>
              <a:t>long-run</a:t>
            </a:r>
            <a:endParaRPr lang="it-IT" sz="2200" dirty="0" smtClean="0"/>
          </a:p>
          <a:p>
            <a:endParaRPr lang="it-IT" sz="2000" dirty="0" smtClean="0"/>
          </a:p>
        </p:txBody>
      </p:sp>
      <p:sp>
        <p:nvSpPr>
          <p:cNvPr id="16" name="Segnaposto numero diapositiva 15"/>
          <p:cNvSpPr>
            <a:spLocks noGrp="1"/>
          </p:cNvSpPr>
          <p:nvPr>
            <p:ph type="sldNum" sz="quarter" idx="12"/>
          </p:nvPr>
        </p:nvSpPr>
        <p:spPr/>
        <p:txBody>
          <a:bodyPr/>
          <a:lstStyle/>
          <a:p>
            <a:fld id="{FA1C692C-4F2D-45F6-A9A8-8A3A8FE27806}" type="slidenum">
              <a:rPr lang="en-US" smtClean="0"/>
              <a:pPr/>
              <a:t>2</a:t>
            </a:fld>
            <a:endParaRPr lang="en-US"/>
          </a:p>
        </p:txBody>
      </p:sp>
      <p:pic>
        <p:nvPicPr>
          <p:cNvPr id="12" name="Immagine 11"/>
          <p:cNvPicPr/>
          <p:nvPr/>
        </p:nvPicPr>
        <p:blipFill>
          <a:blip r:embed="rId4" cstate="print"/>
          <a:srcRect/>
          <a:stretch>
            <a:fillRect/>
          </a:stretch>
        </p:blipFill>
        <p:spPr bwMode="auto">
          <a:xfrm>
            <a:off x="2133600" y="171450"/>
            <a:ext cx="4972050" cy="895350"/>
          </a:xfrm>
          <a:prstGeom prst="rect">
            <a:avLst/>
          </a:prstGeom>
          <a:noFill/>
          <a:ln w="9525">
            <a:noFill/>
            <a:miter lim="800000"/>
            <a:headEnd/>
            <a:tailEnd/>
          </a:ln>
        </p:spPr>
      </p:pic>
    </p:spTree>
    <p:extLst>
      <p:ext uri="{BB962C8B-B14F-4D97-AF65-F5344CB8AC3E}">
        <p14:creationId xmlns="" xmlns:p14="http://schemas.microsoft.com/office/powerpoint/2010/main" val="3778942936"/>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magine 10" descr="logo.jpg"/>
          <p:cNvPicPr>
            <a:picLocks noChangeAspect="1"/>
          </p:cNvPicPr>
          <p:nvPr/>
        </p:nvPicPr>
        <p:blipFill>
          <a:blip r:embed="rId3" cstate="print"/>
          <a:stretch>
            <a:fillRect/>
          </a:stretch>
        </p:blipFill>
        <p:spPr>
          <a:xfrm>
            <a:off x="8229600" y="152400"/>
            <a:ext cx="764088" cy="914400"/>
          </a:xfrm>
          <a:prstGeom prst="rect">
            <a:avLst/>
          </a:prstGeom>
          <a:noFill/>
          <a:effectLst>
            <a:outerShdw blurRad="50800" dist="38100" dir="2700000" algn="tl" rotWithShape="0">
              <a:prstClr val="black">
                <a:alpha val="40000"/>
              </a:prstClr>
            </a:outerShdw>
          </a:effectLst>
        </p:spPr>
      </p:pic>
      <p:sp>
        <p:nvSpPr>
          <p:cNvPr id="8" name="Round Same Side Corner Rectangle 7"/>
          <p:cNvSpPr/>
          <p:nvPr/>
        </p:nvSpPr>
        <p:spPr>
          <a:xfrm>
            <a:off x="152400" y="609600"/>
            <a:ext cx="1219200" cy="533400"/>
          </a:xfrm>
          <a:prstGeom prst="round2Same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50800" h="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extBox 1"/>
          <p:cNvSpPr txBox="1"/>
          <p:nvPr/>
        </p:nvSpPr>
        <p:spPr>
          <a:xfrm>
            <a:off x="0" y="685800"/>
            <a:ext cx="1502679" cy="430887"/>
          </a:xfrm>
          <a:prstGeom prst="rect">
            <a:avLst/>
          </a:prstGeom>
          <a:noFill/>
        </p:spPr>
        <p:txBody>
          <a:bodyPr wrap="square" rtlCol="0">
            <a:spAutoFit/>
          </a:bodyPr>
          <a:lstStyle/>
          <a:p>
            <a:pPr algn="ctr"/>
            <a:r>
              <a:rPr lang="en-US" sz="2200" dirty="0" smtClean="0">
                <a:solidFill>
                  <a:prstClr val="white"/>
                </a:solidFill>
                <a:latin typeface="Tw Cen MT Condensed" pitchFamily="34" charset="0"/>
              </a:rPr>
              <a:t>Micro </a:t>
            </a:r>
            <a:endParaRPr lang="en-US" sz="2200" dirty="0">
              <a:solidFill>
                <a:prstClr val="white"/>
              </a:solidFill>
              <a:latin typeface="Tw Cen MT Condensed" pitchFamily="34" charset="0"/>
            </a:endParaRPr>
          </a:p>
        </p:txBody>
      </p:sp>
      <p:sp>
        <p:nvSpPr>
          <p:cNvPr id="7" name="Rectangle 6"/>
          <p:cNvSpPr/>
          <p:nvPr/>
        </p:nvSpPr>
        <p:spPr>
          <a:xfrm>
            <a:off x="0" y="1143000"/>
            <a:ext cx="9144000" cy="4571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Segnaposto numero diapositiva 15"/>
          <p:cNvSpPr>
            <a:spLocks noGrp="1"/>
          </p:cNvSpPr>
          <p:nvPr>
            <p:ph type="sldNum" sz="quarter" idx="12"/>
          </p:nvPr>
        </p:nvSpPr>
        <p:spPr/>
        <p:txBody>
          <a:bodyPr/>
          <a:lstStyle/>
          <a:p>
            <a:fld id="{FA1C692C-4F2D-45F6-A9A8-8A3A8FE27806}" type="slidenum">
              <a:rPr lang="en-US" smtClean="0"/>
              <a:pPr/>
              <a:t>20</a:t>
            </a:fld>
            <a:endParaRPr lang="en-US"/>
          </a:p>
        </p:txBody>
      </p:sp>
      <p:pic>
        <p:nvPicPr>
          <p:cNvPr id="12" name="Immagine 11"/>
          <p:cNvPicPr/>
          <p:nvPr/>
        </p:nvPicPr>
        <p:blipFill>
          <a:blip r:embed="rId4" cstate="print"/>
          <a:srcRect/>
          <a:stretch>
            <a:fillRect/>
          </a:stretch>
        </p:blipFill>
        <p:spPr bwMode="auto">
          <a:xfrm>
            <a:off x="2133600" y="171450"/>
            <a:ext cx="4972050" cy="895350"/>
          </a:xfrm>
          <a:prstGeom prst="rect">
            <a:avLst/>
          </a:prstGeom>
          <a:noFill/>
          <a:ln w="9525">
            <a:noFill/>
            <a:miter lim="800000"/>
            <a:headEnd/>
            <a:tailEnd/>
          </a:ln>
        </p:spPr>
      </p:pic>
      <p:sp>
        <p:nvSpPr>
          <p:cNvPr id="9" name="Rettangolo 8"/>
          <p:cNvSpPr/>
          <p:nvPr/>
        </p:nvSpPr>
        <p:spPr>
          <a:xfrm>
            <a:off x="304800" y="1524000"/>
            <a:ext cx="8305800" cy="4401205"/>
          </a:xfrm>
          <a:prstGeom prst="rect">
            <a:avLst/>
          </a:prstGeom>
        </p:spPr>
        <p:txBody>
          <a:bodyPr wrap="square">
            <a:spAutoFit/>
          </a:bodyPr>
          <a:lstStyle/>
          <a:p>
            <a:pPr algn="ctr"/>
            <a:r>
              <a:rPr lang="en-US" sz="2000" dirty="0" smtClean="0">
                <a:solidFill>
                  <a:srgbClr val="FF0000"/>
                </a:solidFill>
              </a:rPr>
              <a:t>COST MINIMIZATION: MATHEMATICAL SOLUTION</a:t>
            </a:r>
          </a:p>
          <a:p>
            <a:endParaRPr lang="en-US" sz="2000" dirty="0" smtClean="0"/>
          </a:p>
          <a:p>
            <a:r>
              <a:rPr lang="en-US" sz="2000" dirty="0" smtClean="0"/>
              <a:t>Given the target level of output and input prices (firm is price taker), the minimum cost input bundle is </a:t>
            </a:r>
            <a:r>
              <a:rPr lang="en-US" sz="2000" dirty="0" err="1" smtClean="0"/>
              <a:t>characterised</a:t>
            </a:r>
            <a:r>
              <a:rPr lang="en-US" sz="2000" dirty="0" smtClean="0"/>
              <a:t> by two conditions:</a:t>
            </a:r>
          </a:p>
          <a:p>
            <a:endParaRPr lang="en-US" sz="2000" dirty="0" smtClean="0"/>
          </a:p>
          <a:p>
            <a:r>
              <a:rPr lang="en-US" sz="2000" dirty="0" smtClean="0"/>
              <a:t>Tangency condition between the </a:t>
            </a:r>
            <a:r>
              <a:rPr lang="en-US" sz="2000" dirty="0" err="1" smtClean="0"/>
              <a:t>iso</a:t>
            </a:r>
            <a:r>
              <a:rPr lang="en-US" sz="2000" dirty="0" smtClean="0"/>
              <a:t>-cost line and the </a:t>
            </a:r>
            <a:r>
              <a:rPr lang="en-US" sz="2000" dirty="0" err="1" smtClean="0"/>
              <a:t>isoquant</a:t>
            </a:r>
            <a:r>
              <a:rPr lang="en-US" sz="2000" dirty="0" smtClean="0"/>
              <a:t>. The slope of the budget line (equal to the ratio of the two input prices) is equal to the slope of the </a:t>
            </a:r>
            <a:r>
              <a:rPr lang="en-US" sz="2000" dirty="0" err="1" smtClean="0"/>
              <a:t>isoquant</a:t>
            </a:r>
            <a:r>
              <a:rPr lang="en-US" sz="2000" dirty="0" smtClean="0"/>
              <a:t> equal to the technical rate of </a:t>
            </a:r>
            <a:r>
              <a:rPr lang="en-US" sz="2000" dirty="0" err="1" smtClean="0"/>
              <a:t>subsititutions</a:t>
            </a:r>
            <a:r>
              <a:rPr lang="en-US" sz="2000" dirty="0" smtClean="0"/>
              <a:t> </a:t>
            </a:r>
          </a:p>
          <a:p>
            <a:endParaRPr lang="en-US" sz="2000" dirty="0" smtClean="0"/>
          </a:p>
          <a:p>
            <a:r>
              <a:rPr lang="en-US" sz="2000" dirty="0" smtClean="0"/>
              <a:t>Technical feasibility </a:t>
            </a:r>
            <a:r>
              <a:rPr lang="en-US" sz="2000" dirty="0" smtClean="0"/>
              <a:t>condition:  </a:t>
            </a:r>
            <a:r>
              <a:rPr lang="en-US" sz="2000" dirty="0" smtClean="0"/>
              <a:t>the optimal input combination belongs to the </a:t>
            </a:r>
            <a:r>
              <a:rPr lang="en-US" sz="2000" dirty="0" err="1" smtClean="0"/>
              <a:t>isoquant</a:t>
            </a:r>
            <a:r>
              <a:rPr lang="en-US" sz="2000" dirty="0" smtClean="0"/>
              <a:t> corresponding to target output. </a:t>
            </a:r>
          </a:p>
          <a:p>
            <a:endParaRPr lang="en-US" sz="2000" dirty="0" smtClean="0"/>
          </a:p>
          <a:p>
            <a:r>
              <a:rPr lang="en-US" sz="2000" dirty="0" smtClean="0"/>
              <a:t>Translating these two condition under the assumption of a Cobb-Douglas technology we obtain</a:t>
            </a:r>
            <a:endParaRPr lang="it-IT" sz="2000" dirty="0" smtClean="0"/>
          </a:p>
        </p:txBody>
      </p:sp>
    </p:spTree>
    <p:extLst>
      <p:ext uri="{BB962C8B-B14F-4D97-AF65-F5344CB8AC3E}">
        <p14:creationId xmlns="" xmlns:p14="http://schemas.microsoft.com/office/powerpoint/2010/main" val="3778942936"/>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magine 10" descr="logo.jpg"/>
          <p:cNvPicPr>
            <a:picLocks noChangeAspect="1"/>
          </p:cNvPicPr>
          <p:nvPr/>
        </p:nvPicPr>
        <p:blipFill>
          <a:blip r:embed="rId3" cstate="print"/>
          <a:stretch>
            <a:fillRect/>
          </a:stretch>
        </p:blipFill>
        <p:spPr>
          <a:xfrm>
            <a:off x="8229600" y="152400"/>
            <a:ext cx="764088" cy="914400"/>
          </a:xfrm>
          <a:prstGeom prst="rect">
            <a:avLst/>
          </a:prstGeom>
          <a:noFill/>
          <a:effectLst>
            <a:outerShdw blurRad="50800" dist="38100" dir="2700000" algn="tl" rotWithShape="0">
              <a:prstClr val="black">
                <a:alpha val="40000"/>
              </a:prstClr>
            </a:outerShdw>
          </a:effectLst>
        </p:spPr>
      </p:pic>
      <p:sp>
        <p:nvSpPr>
          <p:cNvPr id="8" name="Round Same Side Corner Rectangle 7"/>
          <p:cNvSpPr/>
          <p:nvPr/>
        </p:nvSpPr>
        <p:spPr>
          <a:xfrm>
            <a:off x="152400" y="609600"/>
            <a:ext cx="1219200" cy="533400"/>
          </a:xfrm>
          <a:prstGeom prst="round2Same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50800" h="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extBox 1"/>
          <p:cNvSpPr txBox="1"/>
          <p:nvPr/>
        </p:nvSpPr>
        <p:spPr>
          <a:xfrm>
            <a:off x="0" y="685800"/>
            <a:ext cx="1502679" cy="430887"/>
          </a:xfrm>
          <a:prstGeom prst="rect">
            <a:avLst/>
          </a:prstGeom>
          <a:noFill/>
        </p:spPr>
        <p:txBody>
          <a:bodyPr wrap="square" rtlCol="0">
            <a:spAutoFit/>
          </a:bodyPr>
          <a:lstStyle/>
          <a:p>
            <a:pPr algn="ctr"/>
            <a:r>
              <a:rPr lang="en-US" sz="2200" dirty="0" smtClean="0">
                <a:solidFill>
                  <a:prstClr val="white"/>
                </a:solidFill>
                <a:latin typeface="Tw Cen MT Condensed" pitchFamily="34" charset="0"/>
              </a:rPr>
              <a:t>Micro </a:t>
            </a:r>
            <a:endParaRPr lang="en-US" sz="2200" dirty="0">
              <a:solidFill>
                <a:prstClr val="white"/>
              </a:solidFill>
              <a:latin typeface="Tw Cen MT Condensed" pitchFamily="34" charset="0"/>
            </a:endParaRPr>
          </a:p>
        </p:txBody>
      </p:sp>
      <p:sp>
        <p:nvSpPr>
          <p:cNvPr id="7" name="Rectangle 6"/>
          <p:cNvSpPr/>
          <p:nvPr/>
        </p:nvSpPr>
        <p:spPr>
          <a:xfrm>
            <a:off x="0" y="1143000"/>
            <a:ext cx="9144000" cy="4571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Segnaposto numero diapositiva 15"/>
          <p:cNvSpPr>
            <a:spLocks noGrp="1"/>
          </p:cNvSpPr>
          <p:nvPr>
            <p:ph type="sldNum" sz="quarter" idx="12"/>
          </p:nvPr>
        </p:nvSpPr>
        <p:spPr/>
        <p:txBody>
          <a:bodyPr/>
          <a:lstStyle/>
          <a:p>
            <a:fld id="{FA1C692C-4F2D-45F6-A9A8-8A3A8FE27806}" type="slidenum">
              <a:rPr lang="en-US" smtClean="0"/>
              <a:pPr/>
              <a:t>21</a:t>
            </a:fld>
            <a:endParaRPr lang="en-US"/>
          </a:p>
        </p:txBody>
      </p:sp>
      <p:pic>
        <p:nvPicPr>
          <p:cNvPr id="12" name="Immagine 11"/>
          <p:cNvPicPr/>
          <p:nvPr/>
        </p:nvPicPr>
        <p:blipFill>
          <a:blip r:embed="rId4" cstate="print"/>
          <a:srcRect/>
          <a:stretch>
            <a:fillRect/>
          </a:stretch>
        </p:blipFill>
        <p:spPr bwMode="auto">
          <a:xfrm>
            <a:off x="2133600" y="171450"/>
            <a:ext cx="4972050" cy="895350"/>
          </a:xfrm>
          <a:prstGeom prst="rect">
            <a:avLst/>
          </a:prstGeom>
          <a:noFill/>
          <a:ln w="9525">
            <a:noFill/>
            <a:miter lim="800000"/>
            <a:headEnd/>
            <a:tailEnd/>
          </a:ln>
        </p:spPr>
      </p:pic>
      <p:sp>
        <p:nvSpPr>
          <p:cNvPr id="9" name="Rettangolo 8"/>
          <p:cNvSpPr/>
          <p:nvPr/>
        </p:nvSpPr>
        <p:spPr>
          <a:xfrm>
            <a:off x="304800" y="1524000"/>
            <a:ext cx="8305800" cy="4647426"/>
          </a:xfrm>
          <a:prstGeom prst="rect">
            <a:avLst/>
          </a:prstGeom>
        </p:spPr>
        <p:txBody>
          <a:bodyPr wrap="square">
            <a:spAutoFit/>
          </a:bodyPr>
          <a:lstStyle/>
          <a:p>
            <a:pPr algn="ctr"/>
            <a:r>
              <a:rPr lang="en-US" sz="2000" dirty="0" smtClean="0">
                <a:solidFill>
                  <a:srgbClr val="FF0000"/>
                </a:solidFill>
              </a:rPr>
              <a:t>COST MINIMIZATION  </a:t>
            </a:r>
            <a:r>
              <a:rPr lang="en-US" sz="2000" dirty="0" smtClean="0">
                <a:solidFill>
                  <a:srgbClr val="FF0000"/>
                </a:solidFill>
              </a:rPr>
              <a:t>: MATHEMATICAL SOLUTION</a:t>
            </a:r>
          </a:p>
          <a:p>
            <a:endParaRPr lang="it-IT" sz="2400" dirty="0" smtClean="0"/>
          </a:p>
          <a:p>
            <a:pPr marL="457200" indent="-457200">
              <a:buAutoNum type="arabicPeriod"/>
            </a:pPr>
            <a:r>
              <a:rPr lang="it-IT" sz="2400" dirty="0" smtClean="0"/>
              <a:t>a(x</a:t>
            </a:r>
            <a:r>
              <a:rPr lang="it-IT" sz="1400" dirty="0" smtClean="0"/>
              <a:t>2</a:t>
            </a:r>
            <a:r>
              <a:rPr lang="it-IT" sz="2400" dirty="0" smtClean="0"/>
              <a:t>)/b(x</a:t>
            </a:r>
            <a:r>
              <a:rPr lang="it-IT" sz="1400" dirty="0" smtClean="0"/>
              <a:t>1</a:t>
            </a:r>
            <a:r>
              <a:rPr lang="it-IT" sz="2400" dirty="0" smtClean="0"/>
              <a:t>) = (w</a:t>
            </a:r>
            <a:r>
              <a:rPr lang="it-IT" sz="1400" dirty="0" smtClean="0"/>
              <a:t>1</a:t>
            </a:r>
            <a:r>
              <a:rPr lang="it-IT" sz="2400" dirty="0" smtClean="0"/>
              <a:t>/w</a:t>
            </a:r>
            <a:r>
              <a:rPr lang="it-IT" sz="1400" dirty="0" smtClean="0"/>
              <a:t>2</a:t>
            </a:r>
            <a:r>
              <a:rPr lang="it-IT" sz="2400" dirty="0" smtClean="0"/>
              <a:t>) </a:t>
            </a:r>
          </a:p>
          <a:p>
            <a:pPr marL="457200" indent="-457200">
              <a:buAutoNum type="arabicPeriod"/>
            </a:pPr>
            <a:r>
              <a:rPr lang="it-IT" sz="2400" dirty="0" smtClean="0"/>
              <a:t>y =(x</a:t>
            </a:r>
            <a:r>
              <a:rPr lang="it-IT" sz="1400" dirty="0" smtClean="0"/>
              <a:t>1</a:t>
            </a:r>
            <a:r>
              <a:rPr lang="it-IT" sz="2400" dirty="0" smtClean="0"/>
              <a:t>)</a:t>
            </a:r>
            <a:r>
              <a:rPr lang="it-IT" sz="2400" baseline="30000" dirty="0" smtClean="0"/>
              <a:t>a</a:t>
            </a:r>
            <a:r>
              <a:rPr lang="it-IT" sz="2400" dirty="0" smtClean="0"/>
              <a:t>(x</a:t>
            </a:r>
            <a:r>
              <a:rPr lang="it-IT" sz="1400" dirty="0" smtClean="0"/>
              <a:t>2</a:t>
            </a:r>
            <a:r>
              <a:rPr lang="it-IT" sz="2400" dirty="0" smtClean="0"/>
              <a:t>)</a:t>
            </a:r>
            <a:r>
              <a:rPr lang="it-IT" sz="2400" baseline="30000" dirty="0" smtClean="0"/>
              <a:t>b</a:t>
            </a:r>
          </a:p>
          <a:p>
            <a:pPr marL="457200" indent="-457200">
              <a:buAutoNum type="arabicPeriod"/>
            </a:pPr>
            <a:endParaRPr lang="en-US" sz="2000" dirty="0" smtClean="0"/>
          </a:p>
          <a:p>
            <a:pPr indent="-457200"/>
            <a:r>
              <a:rPr lang="en-US" sz="2000" dirty="0" smtClean="0"/>
              <a:t>Solving the system composed by Equations 1 and 2 we obtain the </a:t>
            </a:r>
            <a:r>
              <a:rPr lang="en-US" sz="2000" dirty="0" err="1" smtClean="0"/>
              <a:t>firms’s</a:t>
            </a:r>
            <a:r>
              <a:rPr lang="en-US" sz="2000" dirty="0" smtClean="0"/>
              <a:t> input demand functions conditional on target output and input prices</a:t>
            </a:r>
            <a:endParaRPr lang="it-IT" sz="2000" dirty="0" smtClean="0"/>
          </a:p>
          <a:p>
            <a:pPr marL="457200" indent="-457200">
              <a:buAutoNum type="arabicPeriod"/>
            </a:pPr>
            <a:endParaRPr lang="it-IT" sz="2400" dirty="0" smtClean="0"/>
          </a:p>
          <a:p>
            <a:pPr marL="457200" indent="-457200"/>
            <a:r>
              <a:rPr lang="it-IT" sz="2400" dirty="0" smtClean="0"/>
              <a:t>3.  x</a:t>
            </a:r>
            <a:r>
              <a:rPr lang="it-IT" sz="1400" dirty="0" smtClean="0"/>
              <a:t>1</a:t>
            </a:r>
            <a:r>
              <a:rPr lang="it-IT" sz="2400" dirty="0" smtClean="0"/>
              <a:t> =</a:t>
            </a:r>
          </a:p>
          <a:p>
            <a:pPr marL="457200" indent="-457200"/>
            <a:endParaRPr lang="it-IT" sz="2400" dirty="0" smtClean="0"/>
          </a:p>
          <a:p>
            <a:pPr marL="457200" indent="-457200"/>
            <a:endParaRPr lang="it-IT" sz="2400" dirty="0" smtClean="0"/>
          </a:p>
          <a:p>
            <a:pPr marL="457200" indent="-457200"/>
            <a:r>
              <a:rPr lang="it-IT" sz="2400" dirty="0" smtClean="0"/>
              <a:t>4.  x</a:t>
            </a:r>
            <a:r>
              <a:rPr lang="it-IT" sz="1400" dirty="0" smtClean="0"/>
              <a:t>2</a:t>
            </a:r>
            <a:r>
              <a:rPr lang="it-IT" sz="2400" dirty="0" smtClean="0"/>
              <a:t> =  </a:t>
            </a:r>
            <a:endParaRPr lang="en-US" sz="1400" dirty="0" smtClean="0"/>
          </a:p>
          <a:p>
            <a:endParaRPr lang="en-US" sz="2400" dirty="0" smtClean="0"/>
          </a:p>
        </p:txBody>
      </p:sp>
      <p:pic>
        <p:nvPicPr>
          <p:cNvPr id="151554" name="Picture 2"/>
          <p:cNvPicPr>
            <a:picLocks noChangeAspect="1" noChangeArrowheads="1"/>
          </p:cNvPicPr>
          <p:nvPr/>
        </p:nvPicPr>
        <p:blipFill>
          <a:blip r:embed="rId5" cstate="print"/>
          <a:srcRect/>
          <a:stretch>
            <a:fillRect/>
          </a:stretch>
        </p:blipFill>
        <p:spPr bwMode="auto">
          <a:xfrm>
            <a:off x="1371600" y="4038600"/>
            <a:ext cx="1600200" cy="720811"/>
          </a:xfrm>
          <a:prstGeom prst="rect">
            <a:avLst/>
          </a:prstGeom>
          <a:noFill/>
          <a:ln w="9525">
            <a:noFill/>
            <a:miter lim="800000"/>
            <a:headEnd/>
            <a:tailEnd/>
          </a:ln>
        </p:spPr>
      </p:pic>
      <p:pic>
        <p:nvPicPr>
          <p:cNvPr id="151555" name="Picture 3"/>
          <p:cNvPicPr>
            <a:picLocks noChangeAspect="1" noChangeArrowheads="1"/>
          </p:cNvPicPr>
          <p:nvPr/>
        </p:nvPicPr>
        <p:blipFill>
          <a:blip r:embed="rId6" cstate="print"/>
          <a:srcRect/>
          <a:stretch>
            <a:fillRect/>
          </a:stretch>
        </p:blipFill>
        <p:spPr bwMode="auto">
          <a:xfrm>
            <a:off x="1371600" y="5181600"/>
            <a:ext cx="1524000" cy="695158"/>
          </a:xfrm>
          <a:prstGeom prst="rect">
            <a:avLst/>
          </a:prstGeom>
          <a:noFill/>
          <a:ln w="9525">
            <a:noFill/>
            <a:miter lim="800000"/>
            <a:headEnd/>
            <a:tailEnd/>
          </a:ln>
        </p:spPr>
      </p:pic>
    </p:spTree>
    <p:extLst>
      <p:ext uri="{BB962C8B-B14F-4D97-AF65-F5344CB8AC3E}">
        <p14:creationId xmlns="" xmlns:p14="http://schemas.microsoft.com/office/powerpoint/2010/main" val="3778942936"/>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magine 10" descr="logo.jpg"/>
          <p:cNvPicPr>
            <a:picLocks noChangeAspect="1"/>
          </p:cNvPicPr>
          <p:nvPr/>
        </p:nvPicPr>
        <p:blipFill>
          <a:blip r:embed="rId3" cstate="print"/>
          <a:stretch>
            <a:fillRect/>
          </a:stretch>
        </p:blipFill>
        <p:spPr>
          <a:xfrm>
            <a:off x="8229600" y="152400"/>
            <a:ext cx="764088" cy="914400"/>
          </a:xfrm>
          <a:prstGeom prst="rect">
            <a:avLst/>
          </a:prstGeom>
          <a:noFill/>
          <a:effectLst>
            <a:outerShdw blurRad="50800" dist="38100" dir="2700000" algn="tl" rotWithShape="0">
              <a:prstClr val="black">
                <a:alpha val="40000"/>
              </a:prstClr>
            </a:outerShdw>
          </a:effectLst>
        </p:spPr>
      </p:pic>
      <p:sp>
        <p:nvSpPr>
          <p:cNvPr id="8" name="Round Same Side Corner Rectangle 7"/>
          <p:cNvSpPr/>
          <p:nvPr/>
        </p:nvSpPr>
        <p:spPr>
          <a:xfrm>
            <a:off x="152400" y="609600"/>
            <a:ext cx="1219200" cy="533400"/>
          </a:xfrm>
          <a:prstGeom prst="round2Same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50800" h="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extBox 1"/>
          <p:cNvSpPr txBox="1"/>
          <p:nvPr/>
        </p:nvSpPr>
        <p:spPr>
          <a:xfrm>
            <a:off x="0" y="685800"/>
            <a:ext cx="1502679" cy="430887"/>
          </a:xfrm>
          <a:prstGeom prst="rect">
            <a:avLst/>
          </a:prstGeom>
          <a:noFill/>
        </p:spPr>
        <p:txBody>
          <a:bodyPr wrap="square" rtlCol="0">
            <a:spAutoFit/>
          </a:bodyPr>
          <a:lstStyle/>
          <a:p>
            <a:pPr algn="ctr"/>
            <a:r>
              <a:rPr lang="en-US" sz="2200" dirty="0" smtClean="0">
                <a:solidFill>
                  <a:prstClr val="white"/>
                </a:solidFill>
                <a:latin typeface="Tw Cen MT Condensed" pitchFamily="34" charset="0"/>
              </a:rPr>
              <a:t>Micro </a:t>
            </a:r>
            <a:endParaRPr lang="en-US" sz="2200" dirty="0">
              <a:solidFill>
                <a:prstClr val="white"/>
              </a:solidFill>
              <a:latin typeface="Tw Cen MT Condensed" pitchFamily="34" charset="0"/>
            </a:endParaRPr>
          </a:p>
        </p:txBody>
      </p:sp>
      <p:sp>
        <p:nvSpPr>
          <p:cNvPr id="7" name="Rectangle 6"/>
          <p:cNvSpPr/>
          <p:nvPr/>
        </p:nvSpPr>
        <p:spPr>
          <a:xfrm>
            <a:off x="0" y="1143000"/>
            <a:ext cx="9144000" cy="4571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Segnaposto numero diapositiva 15"/>
          <p:cNvSpPr>
            <a:spLocks noGrp="1"/>
          </p:cNvSpPr>
          <p:nvPr>
            <p:ph type="sldNum" sz="quarter" idx="12"/>
          </p:nvPr>
        </p:nvSpPr>
        <p:spPr/>
        <p:txBody>
          <a:bodyPr/>
          <a:lstStyle/>
          <a:p>
            <a:fld id="{FA1C692C-4F2D-45F6-A9A8-8A3A8FE27806}" type="slidenum">
              <a:rPr lang="en-US" smtClean="0"/>
              <a:pPr/>
              <a:t>22</a:t>
            </a:fld>
            <a:endParaRPr lang="en-US"/>
          </a:p>
        </p:txBody>
      </p:sp>
      <p:pic>
        <p:nvPicPr>
          <p:cNvPr id="12" name="Immagine 11"/>
          <p:cNvPicPr/>
          <p:nvPr/>
        </p:nvPicPr>
        <p:blipFill>
          <a:blip r:embed="rId4" cstate="print"/>
          <a:srcRect/>
          <a:stretch>
            <a:fillRect/>
          </a:stretch>
        </p:blipFill>
        <p:spPr bwMode="auto">
          <a:xfrm>
            <a:off x="2133600" y="171450"/>
            <a:ext cx="4972050" cy="895350"/>
          </a:xfrm>
          <a:prstGeom prst="rect">
            <a:avLst/>
          </a:prstGeom>
          <a:noFill/>
          <a:ln w="9525">
            <a:noFill/>
            <a:miter lim="800000"/>
            <a:headEnd/>
            <a:tailEnd/>
          </a:ln>
        </p:spPr>
      </p:pic>
      <p:sp>
        <p:nvSpPr>
          <p:cNvPr id="9" name="Rettangolo 8"/>
          <p:cNvSpPr/>
          <p:nvPr/>
        </p:nvSpPr>
        <p:spPr>
          <a:xfrm>
            <a:off x="304800" y="1524000"/>
            <a:ext cx="8305800" cy="5386090"/>
          </a:xfrm>
          <a:prstGeom prst="rect">
            <a:avLst/>
          </a:prstGeom>
        </p:spPr>
        <p:txBody>
          <a:bodyPr wrap="square">
            <a:spAutoFit/>
          </a:bodyPr>
          <a:lstStyle/>
          <a:p>
            <a:pPr algn="ctr"/>
            <a:r>
              <a:rPr lang="en-US" sz="2000" dirty="0" smtClean="0">
                <a:solidFill>
                  <a:srgbClr val="FF0000"/>
                </a:solidFill>
              </a:rPr>
              <a:t>COST MINIMIZATION  </a:t>
            </a:r>
            <a:r>
              <a:rPr lang="en-US" sz="2000" dirty="0" smtClean="0">
                <a:solidFill>
                  <a:srgbClr val="FF0000"/>
                </a:solidFill>
              </a:rPr>
              <a:t>: MATHEMATICAL SOLUTION</a:t>
            </a:r>
          </a:p>
          <a:p>
            <a:endParaRPr lang="it-IT" sz="2400" dirty="0" smtClean="0"/>
          </a:p>
          <a:p>
            <a:pPr indent="-457200"/>
            <a:r>
              <a:rPr lang="en-US" sz="2000" dirty="0" smtClean="0"/>
              <a:t>Substituting equation 3. and 4. in the generic cost function </a:t>
            </a:r>
          </a:p>
          <a:p>
            <a:pPr indent="-457200"/>
            <a:endParaRPr lang="en-US" sz="2000" dirty="0" smtClean="0"/>
          </a:p>
          <a:p>
            <a:pPr indent="-457200"/>
            <a:r>
              <a:rPr lang="en-US" sz="2000" dirty="0" smtClean="0"/>
              <a:t>C = </a:t>
            </a:r>
            <a:r>
              <a:rPr lang="it-IT" sz="2000" dirty="0" smtClean="0"/>
              <a:t>w</a:t>
            </a:r>
            <a:r>
              <a:rPr lang="it-IT" sz="2000" baseline="-25000" dirty="0" smtClean="0"/>
              <a:t>1 </a:t>
            </a:r>
            <a:r>
              <a:rPr lang="it-IT" sz="2000" dirty="0" smtClean="0"/>
              <a:t>x</a:t>
            </a:r>
            <a:r>
              <a:rPr lang="it-IT" sz="2000" baseline="-25000" dirty="0" smtClean="0"/>
              <a:t>1</a:t>
            </a:r>
            <a:r>
              <a:rPr lang="it-IT" sz="2000" dirty="0" smtClean="0"/>
              <a:t> </a:t>
            </a:r>
            <a:r>
              <a:rPr lang="en-US" sz="2000" dirty="0" smtClean="0"/>
              <a:t>+ </a:t>
            </a:r>
            <a:r>
              <a:rPr lang="it-IT" sz="2000" dirty="0" smtClean="0"/>
              <a:t>w</a:t>
            </a:r>
            <a:r>
              <a:rPr lang="it-IT" sz="2000" baseline="-25000" dirty="0" smtClean="0"/>
              <a:t>2 </a:t>
            </a:r>
            <a:r>
              <a:rPr lang="it-IT" sz="2000" dirty="0" smtClean="0"/>
              <a:t>x</a:t>
            </a:r>
            <a:r>
              <a:rPr lang="it-IT" sz="2000" baseline="-25000" dirty="0" smtClean="0"/>
              <a:t>2</a:t>
            </a:r>
            <a:r>
              <a:rPr lang="it-IT" sz="2000" dirty="0" smtClean="0"/>
              <a:t> </a:t>
            </a:r>
            <a:r>
              <a:rPr lang="en-US" sz="2000" dirty="0" smtClean="0"/>
              <a:t> we obtain the following total cost function</a:t>
            </a:r>
            <a:endParaRPr lang="it-IT" sz="2000" dirty="0" smtClean="0"/>
          </a:p>
          <a:p>
            <a:pPr marL="457200" indent="-457200">
              <a:buAutoNum type="arabicPeriod"/>
            </a:pPr>
            <a:endParaRPr lang="it-IT" sz="2400" dirty="0" smtClean="0"/>
          </a:p>
          <a:p>
            <a:r>
              <a:rPr lang="en-US" sz="2400" dirty="0" smtClean="0"/>
              <a:t>						=</a:t>
            </a:r>
          </a:p>
          <a:p>
            <a:endParaRPr lang="en-US" sz="2400" dirty="0" smtClean="0"/>
          </a:p>
          <a:p>
            <a:r>
              <a:rPr lang="en-US" sz="2400" dirty="0" smtClean="0"/>
              <a:t>Dividing total costs by the output level we obtain average costs</a:t>
            </a:r>
          </a:p>
          <a:p>
            <a:r>
              <a:rPr lang="en-US" sz="2400" dirty="0" smtClean="0"/>
              <a:t>AC(y) = C(y)/y</a:t>
            </a:r>
          </a:p>
          <a:p>
            <a:endParaRPr lang="en-US" sz="2400" dirty="0" smtClean="0"/>
          </a:p>
          <a:p>
            <a:r>
              <a:rPr lang="en-US" sz="2400" dirty="0" smtClean="0"/>
              <a:t>Differentiating </a:t>
            </a:r>
            <a:r>
              <a:rPr lang="en-US" sz="2400" dirty="0" smtClean="0"/>
              <a:t>total costs by the output level we obtain </a:t>
            </a:r>
            <a:r>
              <a:rPr lang="en-US" sz="2400" dirty="0" smtClean="0"/>
              <a:t>marginal costs,  i.e. the cost of producing </a:t>
            </a:r>
            <a:r>
              <a:rPr lang="en-US" sz="2400" dirty="0" smtClean="0"/>
              <a:t> </a:t>
            </a:r>
            <a:r>
              <a:rPr lang="en-US" sz="2400" dirty="0" smtClean="0"/>
              <a:t>one additional unit of output</a:t>
            </a:r>
          </a:p>
          <a:p>
            <a:r>
              <a:rPr lang="en-US" sz="2400" dirty="0" smtClean="0"/>
              <a:t>MC = </a:t>
            </a:r>
            <a:r>
              <a:rPr lang="en-US" sz="2400" dirty="0" err="1" smtClean="0"/>
              <a:t>dC</a:t>
            </a:r>
            <a:r>
              <a:rPr lang="en-US" sz="2400" dirty="0" smtClean="0"/>
              <a:t>(y)/</a:t>
            </a:r>
            <a:r>
              <a:rPr lang="en-US" sz="2400" dirty="0" err="1" smtClean="0"/>
              <a:t>dy</a:t>
            </a:r>
            <a:r>
              <a:rPr lang="en-US" sz="2400" dirty="0" smtClean="0"/>
              <a:t> </a:t>
            </a:r>
            <a:endParaRPr lang="en-US" sz="2400" dirty="0" smtClean="0"/>
          </a:p>
          <a:p>
            <a:endParaRPr lang="en-US" sz="2400" dirty="0" smtClean="0"/>
          </a:p>
        </p:txBody>
      </p:sp>
      <p:pic>
        <p:nvPicPr>
          <p:cNvPr id="152578" name="Picture 2"/>
          <p:cNvPicPr>
            <a:picLocks noChangeAspect="1" noChangeArrowheads="1"/>
          </p:cNvPicPr>
          <p:nvPr/>
        </p:nvPicPr>
        <p:blipFill>
          <a:blip r:embed="rId5" cstate="print"/>
          <a:srcRect/>
          <a:stretch>
            <a:fillRect/>
          </a:stretch>
        </p:blipFill>
        <p:spPr bwMode="auto">
          <a:xfrm>
            <a:off x="533400" y="3505200"/>
            <a:ext cx="5238750" cy="381000"/>
          </a:xfrm>
          <a:prstGeom prst="rect">
            <a:avLst/>
          </a:prstGeom>
          <a:noFill/>
          <a:ln w="9525">
            <a:noFill/>
            <a:miter lim="800000"/>
            <a:headEnd/>
            <a:tailEnd/>
          </a:ln>
        </p:spPr>
      </p:pic>
      <p:pic>
        <p:nvPicPr>
          <p:cNvPr id="152579" name="Picture 3"/>
          <p:cNvPicPr>
            <a:picLocks noChangeAspect="1" noChangeArrowheads="1"/>
          </p:cNvPicPr>
          <p:nvPr/>
        </p:nvPicPr>
        <p:blipFill>
          <a:blip r:embed="rId6" cstate="print"/>
          <a:srcRect/>
          <a:stretch>
            <a:fillRect/>
          </a:stretch>
        </p:blipFill>
        <p:spPr bwMode="auto">
          <a:xfrm>
            <a:off x="6172200" y="3429000"/>
            <a:ext cx="2333625" cy="438150"/>
          </a:xfrm>
          <a:prstGeom prst="rect">
            <a:avLst/>
          </a:prstGeom>
          <a:noFill/>
          <a:ln w="9525">
            <a:noFill/>
            <a:miter lim="800000"/>
            <a:headEnd/>
            <a:tailEnd/>
          </a:ln>
        </p:spPr>
      </p:pic>
    </p:spTree>
    <p:extLst>
      <p:ext uri="{BB962C8B-B14F-4D97-AF65-F5344CB8AC3E}">
        <p14:creationId xmlns="" xmlns:p14="http://schemas.microsoft.com/office/powerpoint/2010/main" val="3778942936"/>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magine 10" descr="logo.jpg"/>
          <p:cNvPicPr>
            <a:picLocks noChangeAspect="1"/>
          </p:cNvPicPr>
          <p:nvPr/>
        </p:nvPicPr>
        <p:blipFill>
          <a:blip r:embed="rId3" cstate="print"/>
          <a:stretch>
            <a:fillRect/>
          </a:stretch>
        </p:blipFill>
        <p:spPr>
          <a:xfrm>
            <a:off x="8229600" y="152400"/>
            <a:ext cx="764088" cy="914400"/>
          </a:xfrm>
          <a:prstGeom prst="rect">
            <a:avLst/>
          </a:prstGeom>
          <a:noFill/>
          <a:effectLst>
            <a:outerShdw blurRad="50800" dist="38100" dir="2700000" algn="tl" rotWithShape="0">
              <a:prstClr val="black">
                <a:alpha val="40000"/>
              </a:prstClr>
            </a:outerShdw>
          </a:effectLst>
        </p:spPr>
      </p:pic>
      <p:sp>
        <p:nvSpPr>
          <p:cNvPr id="8" name="Round Same Side Corner Rectangle 7"/>
          <p:cNvSpPr/>
          <p:nvPr/>
        </p:nvSpPr>
        <p:spPr>
          <a:xfrm>
            <a:off x="152400" y="609600"/>
            <a:ext cx="1219200" cy="533400"/>
          </a:xfrm>
          <a:prstGeom prst="round2Same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50800" h="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extBox 1"/>
          <p:cNvSpPr txBox="1"/>
          <p:nvPr/>
        </p:nvSpPr>
        <p:spPr>
          <a:xfrm>
            <a:off x="0" y="685800"/>
            <a:ext cx="1502679" cy="430887"/>
          </a:xfrm>
          <a:prstGeom prst="rect">
            <a:avLst/>
          </a:prstGeom>
          <a:noFill/>
        </p:spPr>
        <p:txBody>
          <a:bodyPr wrap="square" rtlCol="0">
            <a:spAutoFit/>
          </a:bodyPr>
          <a:lstStyle/>
          <a:p>
            <a:pPr algn="ctr"/>
            <a:r>
              <a:rPr lang="en-US" sz="2200" dirty="0" smtClean="0">
                <a:solidFill>
                  <a:prstClr val="white"/>
                </a:solidFill>
                <a:latin typeface="Tw Cen MT Condensed" pitchFamily="34" charset="0"/>
              </a:rPr>
              <a:t>Micro </a:t>
            </a:r>
            <a:endParaRPr lang="en-US" sz="2200" dirty="0">
              <a:solidFill>
                <a:prstClr val="white"/>
              </a:solidFill>
              <a:latin typeface="Tw Cen MT Condensed" pitchFamily="34" charset="0"/>
            </a:endParaRPr>
          </a:p>
        </p:txBody>
      </p:sp>
      <p:sp>
        <p:nvSpPr>
          <p:cNvPr id="7" name="Rectangle 6"/>
          <p:cNvSpPr/>
          <p:nvPr/>
        </p:nvSpPr>
        <p:spPr>
          <a:xfrm>
            <a:off x="0" y="1143000"/>
            <a:ext cx="9144000" cy="4571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Segnaposto numero diapositiva 15"/>
          <p:cNvSpPr>
            <a:spLocks noGrp="1"/>
          </p:cNvSpPr>
          <p:nvPr>
            <p:ph type="sldNum" sz="quarter" idx="12"/>
          </p:nvPr>
        </p:nvSpPr>
        <p:spPr/>
        <p:txBody>
          <a:bodyPr/>
          <a:lstStyle/>
          <a:p>
            <a:fld id="{FA1C692C-4F2D-45F6-A9A8-8A3A8FE27806}" type="slidenum">
              <a:rPr lang="en-US" smtClean="0"/>
              <a:pPr/>
              <a:t>23</a:t>
            </a:fld>
            <a:endParaRPr lang="en-US"/>
          </a:p>
        </p:txBody>
      </p:sp>
      <p:pic>
        <p:nvPicPr>
          <p:cNvPr id="12" name="Immagine 11"/>
          <p:cNvPicPr/>
          <p:nvPr/>
        </p:nvPicPr>
        <p:blipFill>
          <a:blip r:embed="rId4" cstate="print"/>
          <a:srcRect/>
          <a:stretch>
            <a:fillRect/>
          </a:stretch>
        </p:blipFill>
        <p:spPr bwMode="auto">
          <a:xfrm>
            <a:off x="2133600" y="171450"/>
            <a:ext cx="4972050" cy="895350"/>
          </a:xfrm>
          <a:prstGeom prst="rect">
            <a:avLst/>
          </a:prstGeom>
          <a:noFill/>
          <a:ln w="9525">
            <a:noFill/>
            <a:miter lim="800000"/>
            <a:headEnd/>
            <a:tailEnd/>
          </a:ln>
        </p:spPr>
      </p:pic>
      <p:sp>
        <p:nvSpPr>
          <p:cNvPr id="9" name="Rettangolo 8"/>
          <p:cNvSpPr/>
          <p:nvPr/>
        </p:nvSpPr>
        <p:spPr>
          <a:xfrm>
            <a:off x="304800" y="1524000"/>
            <a:ext cx="8305800" cy="1138773"/>
          </a:xfrm>
          <a:prstGeom prst="rect">
            <a:avLst/>
          </a:prstGeom>
        </p:spPr>
        <p:txBody>
          <a:bodyPr wrap="square">
            <a:spAutoFit/>
          </a:bodyPr>
          <a:lstStyle/>
          <a:p>
            <a:pPr algn="ctr"/>
            <a:r>
              <a:rPr lang="en-US" sz="2000" dirty="0" smtClean="0">
                <a:solidFill>
                  <a:srgbClr val="FF0000"/>
                </a:solidFill>
              </a:rPr>
              <a:t>COST CURVES</a:t>
            </a:r>
            <a:endParaRPr lang="en-US" sz="2000" dirty="0" smtClean="0">
              <a:solidFill>
                <a:srgbClr val="FF0000"/>
              </a:solidFill>
            </a:endParaRPr>
          </a:p>
          <a:p>
            <a:endParaRPr lang="it-IT" sz="2400" dirty="0" smtClean="0"/>
          </a:p>
          <a:p>
            <a:endParaRPr lang="en-US" sz="2400" dirty="0" smtClean="0"/>
          </a:p>
        </p:txBody>
      </p:sp>
      <p:pic>
        <p:nvPicPr>
          <p:cNvPr id="153602" name="Picture 2"/>
          <p:cNvPicPr>
            <a:picLocks noChangeAspect="1" noChangeArrowheads="1"/>
          </p:cNvPicPr>
          <p:nvPr/>
        </p:nvPicPr>
        <p:blipFill>
          <a:blip r:embed="rId5" cstate="print"/>
          <a:srcRect/>
          <a:stretch>
            <a:fillRect/>
          </a:stretch>
        </p:blipFill>
        <p:spPr bwMode="auto">
          <a:xfrm>
            <a:off x="381000" y="1981200"/>
            <a:ext cx="4462072" cy="1447800"/>
          </a:xfrm>
          <a:prstGeom prst="rect">
            <a:avLst/>
          </a:prstGeom>
          <a:noFill/>
          <a:ln w="9525">
            <a:noFill/>
            <a:miter lim="800000"/>
            <a:headEnd/>
            <a:tailEnd/>
          </a:ln>
        </p:spPr>
      </p:pic>
      <p:pic>
        <p:nvPicPr>
          <p:cNvPr id="153603" name="Picture 3"/>
          <p:cNvPicPr>
            <a:picLocks noChangeAspect="1" noChangeArrowheads="1"/>
          </p:cNvPicPr>
          <p:nvPr/>
        </p:nvPicPr>
        <p:blipFill>
          <a:blip r:embed="rId6" cstate="print"/>
          <a:srcRect/>
          <a:stretch>
            <a:fillRect/>
          </a:stretch>
        </p:blipFill>
        <p:spPr bwMode="auto">
          <a:xfrm>
            <a:off x="381000" y="3657600"/>
            <a:ext cx="4419600" cy="2466975"/>
          </a:xfrm>
          <a:prstGeom prst="rect">
            <a:avLst/>
          </a:prstGeom>
          <a:noFill/>
          <a:ln w="9525">
            <a:noFill/>
            <a:miter lim="800000"/>
            <a:headEnd/>
            <a:tailEnd/>
          </a:ln>
        </p:spPr>
      </p:pic>
      <p:pic>
        <p:nvPicPr>
          <p:cNvPr id="153604" name="Picture 4"/>
          <p:cNvPicPr>
            <a:picLocks noChangeAspect="1" noChangeArrowheads="1"/>
          </p:cNvPicPr>
          <p:nvPr/>
        </p:nvPicPr>
        <p:blipFill>
          <a:blip r:embed="rId7" cstate="print"/>
          <a:srcRect/>
          <a:stretch>
            <a:fillRect/>
          </a:stretch>
        </p:blipFill>
        <p:spPr bwMode="auto">
          <a:xfrm>
            <a:off x="5105400" y="1981200"/>
            <a:ext cx="3571875" cy="3276600"/>
          </a:xfrm>
          <a:prstGeom prst="rect">
            <a:avLst/>
          </a:prstGeom>
          <a:noFill/>
          <a:ln w="9525">
            <a:noFill/>
            <a:miter lim="800000"/>
            <a:headEnd/>
            <a:tailEnd/>
          </a:ln>
        </p:spPr>
      </p:pic>
      <p:sp>
        <p:nvSpPr>
          <p:cNvPr id="14" name="Rettangolo 13"/>
          <p:cNvSpPr/>
          <p:nvPr/>
        </p:nvSpPr>
        <p:spPr>
          <a:xfrm>
            <a:off x="6324600" y="5486400"/>
            <a:ext cx="1441420" cy="369332"/>
          </a:xfrm>
          <a:prstGeom prst="rect">
            <a:avLst/>
          </a:prstGeom>
        </p:spPr>
        <p:txBody>
          <a:bodyPr wrap="none">
            <a:spAutoFit/>
          </a:bodyPr>
          <a:lstStyle/>
          <a:p>
            <a:pPr algn="ctr"/>
            <a:r>
              <a:rPr lang="it-IT" dirty="0" err="1" smtClean="0"/>
              <a:t>Varian</a:t>
            </a:r>
            <a:r>
              <a:rPr lang="it-IT" dirty="0" smtClean="0"/>
              <a:t> (2010)</a:t>
            </a:r>
            <a:endParaRPr lang="it-IT" dirty="0"/>
          </a:p>
        </p:txBody>
      </p:sp>
    </p:spTree>
    <p:extLst>
      <p:ext uri="{BB962C8B-B14F-4D97-AF65-F5344CB8AC3E}">
        <p14:creationId xmlns="" xmlns:p14="http://schemas.microsoft.com/office/powerpoint/2010/main" val="3778942936"/>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magine 10" descr="logo.jpg"/>
          <p:cNvPicPr>
            <a:picLocks noChangeAspect="1"/>
          </p:cNvPicPr>
          <p:nvPr/>
        </p:nvPicPr>
        <p:blipFill>
          <a:blip r:embed="rId3" cstate="print"/>
          <a:stretch>
            <a:fillRect/>
          </a:stretch>
        </p:blipFill>
        <p:spPr>
          <a:xfrm>
            <a:off x="8229600" y="152400"/>
            <a:ext cx="764088" cy="914400"/>
          </a:xfrm>
          <a:prstGeom prst="rect">
            <a:avLst/>
          </a:prstGeom>
          <a:noFill/>
          <a:effectLst>
            <a:outerShdw blurRad="50800" dist="38100" dir="2700000" algn="tl" rotWithShape="0">
              <a:prstClr val="black">
                <a:alpha val="40000"/>
              </a:prstClr>
            </a:outerShdw>
          </a:effectLst>
        </p:spPr>
      </p:pic>
      <p:sp>
        <p:nvSpPr>
          <p:cNvPr id="8" name="Round Same Side Corner Rectangle 7"/>
          <p:cNvSpPr/>
          <p:nvPr/>
        </p:nvSpPr>
        <p:spPr>
          <a:xfrm>
            <a:off x="152400" y="609600"/>
            <a:ext cx="1219200" cy="533400"/>
          </a:xfrm>
          <a:prstGeom prst="round2Same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50800" h="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extBox 1"/>
          <p:cNvSpPr txBox="1"/>
          <p:nvPr/>
        </p:nvSpPr>
        <p:spPr>
          <a:xfrm>
            <a:off x="0" y="685800"/>
            <a:ext cx="1502679" cy="430887"/>
          </a:xfrm>
          <a:prstGeom prst="rect">
            <a:avLst/>
          </a:prstGeom>
          <a:noFill/>
        </p:spPr>
        <p:txBody>
          <a:bodyPr wrap="square" rtlCol="0">
            <a:spAutoFit/>
          </a:bodyPr>
          <a:lstStyle/>
          <a:p>
            <a:pPr algn="ctr"/>
            <a:r>
              <a:rPr lang="en-US" sz="2200" dirty="0" smtClean="0">
                <a:solidFill>
                  <a:prstClr val="white"/>
                </a:solidFill>
                <a:latin typeface="Tw Cen MT Condensed" pitchFamily="34" charset="0"/>
              </a:rPr>
              <a:t>Micro </a:t>
            </a:r>
            <a:endParaRPr lang="en-US" sz="2200" dirty="0">
              <a:solidFill>
                <a:prstClr val="white"/>
              </a:solidFill>
              <a:latin typeface="Tw Cen MT Condensed" pitchFamily="34" charset="0"/>
            </a:endParaRPr>
          </a:p>
        </p:txBody>
      </p:sp>
      <p:sp>
        <p:nvSpPr>
          <p:cNvPr id="7" name="Rectangle 6"/>
          <p:cNvSpPr/>
          <p:nvPr/>
        </p:nvSpPr>
        <p:spPr>
          <a:xfrm>
            <a:off x="0" y="1143000"/>
            <a:ext cx="9144000" cy="4571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Segnaposto numero diapositiva 15"/>
          <p:cNvSpPr>
            <a:spLocks noGrp="1"/>
          </p:cNvSpPr>
          <p:nvPr>
            <p:ph type="sldNum" sz="quarter" idx="12"/>
          </p:nvPr>
        </p:nvSpPr>
        <p:spPr/>
        <p:txBody>
          <a:bodyPr/>
          <a:lstStyle/>
          <a:p>
            <a:fld id="{FA1C692C-4F2D-45F6-A9A8-8A3A8FE27806}" type="slidenum">
              <a:rPr lang="en-US" smtClean="0"/>
              <a:pPr/>
              <a:t>24</a:t>
            </a:fld>
            <a:endParaRPr lang="en-US"/>
          </a:p>
        </p:txBody>
      </p:sp>
      <p:pic>
        <p:nvPicPr>
          <p:cNvPr id="12" name="Immagine 11"/>
          <p:cNvPicPr/>
          <p:nvPr/>
        </p:nvPicPr>
        <p:blipFill>
          <a:blip r:embed="rId4" cstate="print"/>
          <a:srcRect/>
          <a:stretch>
            <a:fillRect/>
          </a:stretch>
        </p:blipFill>
        <p:spPr bwMode="auto">
          <a:xfrm>
            <a:off x="2133600" y="171450"/>
            <a:ext cx="4972050" cy="895350"/>
          </a:xfrm>
          <a:prstGeom prst="rect">
            <a:avLst/>
          </a:prstGeom>
          <a:noFill/>
          <a:ln w="9525">
            <a:noFill/>
            <a:miter lim="800000"/>
            <a:headEnd/>
            <a:tailEnd/>
          </a:ln>
        </p:spPr>
      </p:pic>
      <p:sp>
        <p:nvSpPr>
          <p:cNvPr id="9" name="Rettangolo 8"/>
          <p:cNvSpPr/>
          <p:nvPr/>
        </p:nvSpPr>
        <p:spPr>
          <a:xfrm>
            <a:off x="304800" y="1524000"/>
            <a:ext cx="8305800" cy="1138773"/>
          </a:xfrm>
          <a:prstGeom prst="rect">
            <a:avLst/>
          </a:prstGeom>
        </p:spPr>
        <p:txBody>
          <a:bodyPr wrap="square">
            <a:spAutoFit/>
          </a:bodyPr>
          <a:lstStyle/>
          <a:p>
            <a:pPr algn="ctr"/>
            <a:r>
              <a:rPr lang="en-US" sz="2000" dirty="0" smtClean="0">
                <a:solidFill>
                  <a:srgbClr val="FF0000"/>
                </a:solidFill>
              </a:rPr>
              <a:t>COST CURVES</a:t>
            </a:r>
            <a:endParaRPr lang="en-US" sz="2000" dirty="0" smtClean="0">
              <a:solidFill>
                <a:srgbClr val="FF0000"/>
              </a:solidFill>
            </a:endParaRPr>
          </a:p>
          <a:p>
            <a:endParaRPr lang="it-IT" sz="2400" dirty="0" smtClean="0"/>
          </a:p>
          <a:p>
            <a:endParaRPr lang="en-US" sz="2400" dirty="0" smtClean="0"/>
          </a:p>
        </p:txBody>
      </p:sp>
      <p:sp>
        <p:nvSpPr>
          <p:cNvPr id="14" name="Rettangolo 13"/>
          <p:cNvSpPr/>
          <p:nvPr/>
        </p:nvSpPr>
        <p:spPr>
          <a:xfrm>
            <a:off x="6096000" y="5715000"/>
            <a:ext cx="1441420" cy="369332"/>
          </a:xfrm>
          <a:prstGeom prst="rect">
            <a:avLst/>
          </a:prstGeom>
        </p:spPr>
        <p:txBody>
          <a:bodyPr wrap="none">
            <a:spAutoFit/>
          </a:bodyPr>
          <a:lstStyle/>
          <a:p>
            <a:pPr algn="ctr"/>
            <a:r>
              <a:rPr lang="it-IT" dirty="0" err="1" smtClean="0"/>
              <a:t>Varian</a:t>
            </a:r>
            <a:r>
              <a:rPr lang="it-IT" dirty="0" smtClean="0"/>
              <a:t> (2010)</a:t>
            </a:r>
            <a:endParaRPr lang="it-IT" dirty="0"/>
          </a:p>
        </p:txBody>
      </p:sp>
      <p:pic>
        <p:nvPicPr>
          <p:cNvPr id="154626" name="Picture 2"/>
          <p:cNvPicPr>
            <a:picLocks noChangeAspect="1" noChangeArrowheads="1"/>
          </p:cNvPicPr>
          <p:nvPr/>
        </p:nvPicPr>
        <p:blipFill>
          <a:blip r:embed="rId5" cstate="print"/>
          <a:srcRect/>
          <a:stretch>
            <a:fillRect/>
          </a:stretch>
        </p:blipFill>
        <p:spPr bwMode="auto">
          <a:xfrm>
            <a:off x="685800" y="2057400"/>
            <a:ext cx="3609975" cy="4191000"/>
          </a:xfrm>
          <a:prstGeom prst="rect">
            <a:avLst/>
          </a:prstGeom>
          <a:noFill/>
          <a:ln w="9525">
            <a:noFill/>
            <a:miter lim="800000"/>
            <a:headEnd/>
            <a:tailEnd/>
          </a:ln>
        </p:spPr>
      </p:pic>
      <p:pic>
        <p:nvPicPr>
          <p:cNvPr id="154627" name="Picture 3"/>
          <p:cNvPicPr>
            <a:picLocks noChangeAspect="1" noChangeArrowheads="1"/>
          </p:cNvPicPr>
          <p:nvPr/>
        </p:nvPicPr>
        <p:blipFill>
          <a:blip r:embed="rId6" cstate="print"/>
          <a:srcRect/>
          <a:stretch>
            <a:fillRect/>
          </a:stretch>
        </p:blipFill>
        <p:spPr bwMode="auto">
          <a:xfrm>
            <a:off x="4876800" y="2057400"/>
            <a:ext cx="3543300" cy="3429000"/>
          </a:xfrm>
          <a:prstGeom prst="rect">
            <a:avLst/>
          </a:prstGeom>
          <a:noFill/>
          <a:ln w="9525">
            <a:noFill/>
            <a:miter lim="800000"/>
            <a:headEnd/>
            <a:tailEnd/>
          </a:ln>
        </p:spPr>
      </p:pic>
    </p:spTree>
    <p:extLst>
      <p:ext uri="{BB962C8B-B14F-4D97-AF65-F5344CB8AC3E}">
        <p14:creationId xmlns="" xmlns:p14="http://schemas.microsoft.com/office/powerpoint/2010/main" val="3778942936"/>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magine 10" descr="logo.jpg"/>
          <p:cNvPicPr>
            <a:picLocks noChangeAspect="1"/>
          </p:cNvPicPr>
          <p:nvPr/>
        </p:nvPicPr>
        <p:blipFill>
          <a:blip r:embed="rId3" cstate="print"/>
          <a:stretch>
            <a:fillRect/>
          </a:stretch>
        </p:blipFill>
        <p:spPr>
          <a:xfrm>
            <a:off x="8229600" y="152400"/>
            <a:ext cx="764088" cy="914400"/>
          </a:xfrm>
          <a:prstGeom prst="rect">
            <a:avLst/>
          </a:prstGeom>
          <a:noFill/>
          <a:effectLst>
            <a:outerShdw blurRad="50800" dist="38100" dir="2700000" algn="tl" rotWithShape="0">
              <a:prstClr val="black">
                <a:alpha val="40000"/>
              </a:prstClr>
            </a:outerShdw>
          </a:effectLst>
        </p:spPr>
      </p:pic>
      <p:sp>
        <p:nvSpPr>
          <p:cNvPr id="8" name="Round Same Side Corner Rectangle 7"/>
          <p:cNvSpPr/>
          <p:nvPr/>
        </p:nvSpPr>
        <p:spPr>
          <a:xfrm>
            <a:off x="152400" y="609600"/>
            <a:ext cx="1219200" cy="533400"/>
          </a:xfrm>
          <a:prstGeom prst="round2Same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50800" h="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extBox 1"/>
          <p:cNvSpPr txBox="1"/>
          <p:nvPr/>
        </p:nvSpPr>
        <p:spPr>
          <a:xfrm>
            <a:off x="0" y="685800"/>
            <a:ext cx="1502679" cy="430887"/>
          </a:xfrm>
          <a:prstGeom prst="rect">
            <a:avLst/>
          </a:prstGeom>
          <a:noFill/>
        </p:spPr>
        <p:txBody>
          <a:bodyPr wrap="square" rtlCol="0">
            <a:spAutoFit/>
          </a:bodyPr>
          <a:lstStyle/>
          <a:p>
            <a:pPr algn="ctr"/>
            <a:r>
              <a:rPr lang="en-US" sz="2200" dirty="0" smtClean="0">
                <a:solidFill>
                  <a:prstClr val="white"/>
                </a:solidFill>
                <a:latin typeface="Tw Cen MT Condensed" pitchFamily="34" charset="0"/>
              </a:rPr>
              <a:t>Micro </a:t>
            </a:r>
            <a:endParaRPr lang="en-US" sz="2200" dirty="0">
              <a:solidFill>
                <a:prstClr val="white"/>
              </a:solidFill>
              <a:latin typeface="Tw Cen MT Condensed" pitchFamily="34" charset="0"/>
            </a:endParaRPr>
          </a:p>
        </p:txBody>
      </p:sp>
      <p:sp>
        <p:nvSpPr>
          <p:cNvPr id="7" name="Rectangle 6"/>
          <p:cNvSpPr/>
          <p:nvPr/>
        </p:nvSpPr>
        <p:spPr>
          <a:xfrm>
            <a:off x="0" y="1143000"/>
            <a:ext cx="9144000" cy="4571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Segnaposto numero diapositiva 15"/>
          <p:cNvSpPr>
            <a:spLocks noGrp="1"/>
          </p:cNvSpPr>
          <p:nvPr>
            <p:ph type="sldNum" sz="quarter" idx="12"/>
          </p:nvPr>
        </p:nvSpPr>
        <p:spPr/>
        <p:txBody>
          <a:bodyPr/>
          <a:lstStyle/>
          <a:p>
            <a:fld id="{FA1C692C-4F2D-45F6-A9A8-8A3A8FE27806}" type="slidenum">
              <a:rPr lang="en-US" smtClean="0"/>
              <a:pPr/>
              <a:t>25</a:t>
            </a:fld>
            <a:endParaRPr lang="en-US"/>
          </a:p>
        </p:txBody>
      </p:sp>
      <p:pic>
        <p:nvPicPr>
          <p:cNvPr id="12" name="Immagine 11"/>
          <p:cNvPicPr/>
          <p:nvPr/>
        </p:nvPicPr>
        <p:blipFill>
          <a:blip r:embed="rId4" cstate="print"/>
          <a:srcRect/>
          <a:stretch>
            <a:fillRect/>
          </a:stretch>
        </p:blipFill>
        <p:spPr bwMode="auto">
          <a:xfrm>
            <a:off x="2133600" y="171450"/>
            <a:ext cx="4972050" cy="895350"/>
          </a:xfrm>
          <a:prstGeom prst="rect">
            <a:avLst/>
          </a:prstGeom>
          <a:noFill/>
          <a:ln w="9525">
            <a:noFill/>
            <a:miter lim="800000"/>
            <a:headEnd/>
            <a:tailEnd/>
          </a:ln>
        </p:spPr>
      </p:pic>
      <p:sp>
        <p:nvSpPr>
          <p:cNvPr id="9" name="Rettangolo 8"/>
          <p:cNvSpPr/>
          <p:nvPr/>
        </p:nvSpPr>
        <p:spPr>
          <a:xfrm>
            <a:off x="304800" y="1524000"/>
            <a:ext cx="8305800" cy="707886"/>
          </a:xfrm>
          <a:prstGeom prst="rect">
            <a:avLst/>
          </a:prstGeom>
        </p:spPr>
        <p:txBody>
          <a:bodyPr wrap="square">
            <a:spAutoFit/>
          </a:bodyPr>
          <a:lstStyle/>
          <a:p>
            <a:pPr algn="ctr"/>
            <a:r>
              <a:rPr lang="en-US" sz="2000" dirty="0" smtClean="0">
                <a:solidFill>
                  <a:srgbClr val="FF0000"/>
                </a:solidFill>
              </a:rPr>
              <a:t>PROFIT MAXIMIZATION IN THE CASE OF PERFECT COMPETITION</a:t>
            </a:r>
          </a:p>
          <a:p>
            <a:endParaRPr lang="en-US" sz="2000" dirty="0" smtClean="0"/>
          </a:p>
        </p:txBody>
      </p:sp>
      <p:sp>
        <p:nvSpPr>
          <p:cNvPr id="10" name="CasellaDiTesto 9"/>
          <p:cNvSpPr txBox="1"/>
          <p:nvPr/>
        </p:nvSpPr>
        <p:spPr>
          <a:xfrm>
            <a:off x="3276600" y="6096000"/>
            <a:ext cx="3124200" cy="369332"/>
          </a:xfrm>
          <a:prstGeom prst="rect">
            <a:avLst/>
          </a:prstGeom>
          <a:noFill/>
        </p:spPr>
        <p:txBody>
          <a:bodyPr wrap="square" rtlCol="0">
            <a:spAutoFit/>
          </a:bodyPr>
          <a:lstStyle/>
          <a:p>
            <a:pPr algn="ctr"/>
            <a:r>
              <a:rPr lang="it-IT" dirty="0" err="1" smtClean="0"/>
              <a:t>Varian</a:t>
            </a:r>
            <a:r>
              <a:rPr lang="it-IT" dirty="0" smtClean="0"/>
              <a:t> (2010)</a:t>
            </a:r>
            <a:endParaRPr lang="it-IT" dirty="0"/>
          </a:p>
        </p:txBody>
      </p:sp>
      <p:pic>
        <p:nvPicPr>
          <p:cNvPr id="146436" name="Picture 4"/>
          <p:cNvPicPr>
            <a:picLocks noChangeAspect="1" noChangeArrowheads="1"/>
          </p:cNvPicPr>
          <p:nvPr/>
        </p:nvPicPr>
        <p:blipFill>
          <a:blip r:embed="rId5" cstate="print"/>
          <a:srcRect/>
          <a:stretch>
            <a:fillRect/>
          </a:stretch>
        </p:blipFill>
        <p:spPr bwMode="auto">
          <a:xfrm>
            <a:off x="1524000" y="2209800"/>
            <a:ext cx="6400800" cy="3810000"/>
          </a:xfrm>
          <a:prstGeom prst="rect">
            <a:avLst/>
          </a:prstGeom>
          <a:noFill/>
          <a:ln w="9525">
            <a:noFill/>
            <a:miter lim="800000"/>
            <a:headEnd/>
            <a:tailEnd/>
          </a:ln>
        </p:spPr>
      </p:pic>
    </p:spTree>
    <p:extLst>
      <p:ext uri="{BB962C8B-B14F-4D97-AF65-F5344CB8AC3E}">
        <p14:creationId xmlns="" xmlns:p14="http://schemas.microsoft.com/office/powerpoint/2010/main" val="3778942936"/>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magine 10" descr="logo.jpg"/>
          <p:cNvPicPr>
            <a:picLocks noChangeAspect="1"/>
          </p:cNvPicPr>
          <p:nvPr/>
        </p:nvPicPr>
        <p:blipFill>
          <a:blip r:embed="rId3" cstate="print"/>
          <a:stretch>
            <a:fillRect/>
          </a:stretch>
        </p:blipFill>
        <p:spPr>
          <a:xfrm>
            <a:off x="8229600" y="152400"/>
            <a:ext cx="764088" cy="914400"/>
          </a:xfrm>
          <a:prstGeom prst="rect">
            <a:avLst/>
          </a:prstGeom>
          <a:noFill/>
          <a:effectLst>
            <a:outerShdw blurRad="50800" dist="38100" dir="2700000" algn="tl" rotWithShape="0">
              <a:prstClr val="black">
                <a:alpha val="40000"/>
              </a:prstClr>
            </a:outerShdw>
          </a:effectLst>
        </p:spPr>
      </p:pic>
      <p:sp>
        <p:nvSpPr>
          <p:cNvPr id="8" name="Round Same Side Corner Rectangle 7"/>
          <p:cNvSpPr/>
          <p:nvPr/>
        </p:nvSpPr>
        <p:spPr>
          <a:xfrm>
            <a:off x="152400" y="609600"/>
            <a:ext cx="1219200" cy="533400"/>
          </a:xfrm>
          <a:prstGeom prst="round2Same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50800" h="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extBox 1"/>
          <p:cNvSpPr txBox="1"/>
          <p:nvPr/>
        </p:nvSpPr>
        <p:spPr>
          <a:xfrm>
            <a:off x="0" y="685800"/>
            <a:ext cx="1502679" cy="430887"/>
          </a:xfrm>
          <a:prstGeom prst="rect">
            <a:avLst/>
          </a:prstGeom>
          <a:noFill/>
        </p:spPr>
        <p:txBody>
          <a:bodyPr wrap="square" rtlCol="0">
            <a:spAutoFit/>
          </a:bodyPr>
          <a:lstStyle/>
          <a:p>
            <a:pPr algn="ctr"/>
            <a:r>
              <a:rPr lang="en-US" sz="2200" dirty="0" smtClean="0">
                <a:solidFill>
                  <a:prstClr val="white"/>
                </a:solidFill>
                <a:latin typeface="Tw Cen MT Condensed" pitchFamily="34" charset="0"/>
              </a:rPr>
              <a:t>Micro </a:t>
            </a:r>
            <a:endParaRPr lang="en-US" sz="2200" dirty="0">
              <a:solidFill>
                <a:prstClr val="white"/>
              </a:solidFill>
              <a:latin typeface="Tw Cen MT Condensed" pitchFamily="34" charset="0"/>
            </a:endParaRPr>
          </a:p>
        </p:txBody>
      </p:sp>
      <p:sp>
        <p:nvSpPr>
          <p:cNvPr id="7" name="Rectangle 6"/>
          <p:cNvSpPr/>
          <p:nvPr/>
        </p:nvSpPr>
        <p:spPr>
          <a:xfrm>
            <a:off x="0" y="1143000"/>
            <a:ext cx="9144000" cy="4571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Segnaposto numero diapositiva 15"/>
          <p:cNvSpPr>
            <a:spLocks noGrp="1"/>
          </p:cNvSpPr>
          <p:nvPr>
            <p:ph type="sldNum" sz="quarter" idx="12"/>
          </p:nvPr>
        </p:nvSpPr>
        <p:spPr/>
        <p:txBody>
          <a:bodyPr/>
          <a:lstStyle/>
          <a:p>
            <a:fld id="{FA1C692C-4F2D-45F6-A9A8-8A3A8FE27806}" type="slidenum">
              <a:rPr lang="en-US" smtClean="0"/>
              <a:pPr/>
              <a:t>26</a:t>
            </a:fld>
            <a:endParaRPr lang="en-US"/>
          </a:p>
        </p:txBody>
      </p:sp>
      <p:pic>
        <p:nvPicPr>
          <p:cNvPr id="12" name="Immagine 11"/>
          <p:cNvPicPr/>
          <p:nvPr/>
        </p:nvPicPr>
        <p:blipFill>
          <a:blip r:embed="rId4" cstate="print"/>
          <a:srcRect/>
          <a:stretch>
            <a:fillRect/>
          </a:stretch>
        </p:blipFill>
        <p:spPr bwMode="auto">
          <a:xfrm>
            <a:off x="2133600" y="171450"/>
            <a:ext cx="4972050" cy="895350"/>
          </a:xfrm>
          <a:prstGeom prst="rect">
            <a:avLst/>
          </a:prstGeom>
          <a:noFill/>
          <a:ln w="9525">
            <a:noFill/>
            <a:miter lim="800000"/>
            <a:headEnd/>
            <a:tailEnd/>
          </a:ln>
        </p:spPr>
      </p:pic>
      <p:sp>
        <p:nvSpPr>
          <p:cNvPr id="9" name="Rettangolo 8"/>
          <p:cNvSpPr/>
          <p:nvPr/>
        </p:nvSpPr>
        <p:spPr>
          <a:xfrm>
            <a:off x="304800" y="1524000"/>
            <a:ext cx="8305800" cy="707886"/>
          </a:xfrm>
          <a:prstGeom prst="rect">
            <a:avLst/>
          </a:prstGeom>
        </p:spPr>
        <p:txBody>
          <a:bodyPr wrap="square">
            <a:spAutoFit/>
          </a:bodyPr>
          <a:lstStyle/>
          <a:p>
            <a:pPr algn="ctr"/>
            <a:r>
              <a:rPr lang="en-US" sz="2000" dirty="0" smtClean="0">
                <a:solidFill>
                  <a:srgbClr val="FF0000"/>
                </a:solidFill>
              </a:rPr>
              <a:t>PROFIT MAXIMIZATION IN THE CASE OF PERFECT COMPETITION</a:t>
            </a:r>
          </a:p>
          <a:p>
            <a:endParaRPr lang="en-US" sz="2000" dirty="0" smtClean="0"/>
          </a:p>
        </p:txBody>
      </p:sp>
      <p:sp>
        <p:nvSpPr>
          <p:cNvPr id="10" name="CasellaDiTesto 9"/>
          <p:cNvSpPr txBox="1"/>
          <p:nvPr/>
        </p:nvSpPr>
        <p:spPr>
          <a:xfrm>
            <a:off x="5105400" y="5638800"/>
            <a:ext cx="3124200" cy="369332"/>
          </a:xfrm>
          <a:prstGeom prst="rect">
            <a:avLst/>
          </a:prstGeom>
          <a:noFill/>
        </p:spPr>
        <p:txBody>
          <a:bodyPr wrap="square" rtlCol="0">
            <a:spAutoFit/>
          </a:bodyPr>
          <a:lstStyle/>
          <a:p>
            <a:pPr algn="ctr"/>
            <a:r>
              <a:rPr lang="it-IT" dirty="0" err="1" smtClean="0"/>
              <a:t>Varian</a:t>
            </a:r>
            <a:r>
              <a:rPr lang="it-IT" dirty="0" smtClean="0"/>
              <a:t> (2010)</a:t>
            </a:r>
            <a:endParaRPr lang="it-IT" dirty="0"/>
          </a:p>
        </p:txBody>
      </p:sp>
      <p:pic>
        <p:nvPicPr>
          <p:cNvPr id="155650" name="Picture 2"/>
          <p:cNvPicPr>
            <a:picLocks noChangeAspect="1" noChangeArrowheads="1"/>
          </p:cNvPicPr>
          <p:nvPr/>
        </p:nvPicPr>
        <p:blipFill>
          <a:blip r:embed="rId5" cstate="print"/>
          <a:srcRect/>
          <a:stretch>
            <a:fillRect/>
          </a:stretch>
        </p:blipFill>
        <p:spPr bwMode="auto">
          <a:xfrm>
            <a:off x="533400" y="2057400"/>
            <a:ext cx="4114800" cy="1828800"/>
          </a:xfrm>
          <a:prstGeom prst="rect">
            <a:avLst/>
          </a:prstGeom>
          <a:noFill/>
          <a:ln w="9525">
            <a:noFill/>
            <a:miter lim="800000"/>
            <a:headEnd/>
            <a:tailEnd/>
          </a:ln>
        </p:spPr>
      </p:pic>
      <p:pic>
        <p:nvPicPr>
          <p:cNvPr id="155652" name="Picture 4"/>
          <p:cNvPicPr>
            <a:picLocks noChangeAspect="1" noChangeArrowheads="1"/>
          </p:cNvPicPr>
          <p:nvPr/>
        </p:nvPicPr>
        <p:blipFill>
          <a:blip r:embed="rId6" cstate="print"/>
          <a:srcRect/>
          <a:stretch>
            <a:fillRect/>
          </a:stretch>
        </p:blipFill>
        <p:spPr bwMode="auto">
          <a:xfrm>
            <a:off x="609600" y="4038600"/>
            <a:ext cx="4038600" cy="2305050"/>
          </a:xfrm>
          <a:prstGeom prst="rect">
            <a:avLst/>
          </a:prstGeom>
          <a:noFill/>
          <a:ln w="9525">
            <a:noFill/>
            <a:miter lim="800000"/>
            <a:headEnd/>
            <a:tailEnd/>
          </a:ln>
        </p:spPr>
      </p:pic>
      <p:pic>
        <p:nvPicPr>
          <p:cNvPr id="155653" name="Picture 5"/>
          <p:cNvPicPr>
            <a:picLocks noChangeAspect="1" noChangeArrowheads="1"/>
          </p:cNvPicPr>
          <p:nvPr/>
        </p:nvPicPr>
        <p:blipFill>
          <a:blip r:embed="rId7" cstate="print"/>
          <a:srcRect/>
          <a:stretch>
            <a:fillRect/>
          </a:stretch>
        </p:blipFill>
        <p:spPr bwMode="auto">
          <a:xfrm>
            <a:off x="5029200" y="1981200"/>
            <a:ext cx="3600450" cy="3524250"/>
          </a:xfrm>
          <a:prstGeom prst="rect">
            <a:avLst/>
          </a:prstGeom>
          <a:noFill/>
          <a:ln w="9525">
            <a:noFill/>
            <a:miter lim="800000"/>
            <a:headEnd/>
            <a:tailEnd/>
          </a:ln>
        </p:spPr>
      </p:pic>
    </p:spTree>
    <p:extLst>
      <p:ext uri="{BB962C8B-B14F-4D97-AF65-F5344CB8AC3E}">
        <p14:creationId xmlns="" xmlns:p14="http://schemas.microsoft.com/office/powerpoint/2010/main" val="3778942936"/>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magine 10" descr="logo.jpg"/>
          <p:cNvPicPr>
            <a:picLocks noChangeAspect="1"/>
          </p:cNvPicPr>
          <p:nvPr/>
        </p:nvPicPr>
        <p:blipFill>
          <a:blip r:embed="rId3" cstate="print"/>
          <a:stretch>
            <a:fillRect/>
          </a:stretch>
        </p:blipFill>
        <p:spPr>
          <a:xfrm>
            <a:off x="8229600" y="152400"/>
            <a:ext cx="764088" cy="914400"/>
          </a:xfrm>
          <a:prstGeom prst="rect">
            <a:avLst/>
          </a:prstGeom>
          <a:noFill/>
          <a:effectLst>
            <a:outerShdw blurRad="50800" dist="38100" dir="2700000" algn="tl" rotWithShape="0">
              <a:prstClr val="black">
                <a:alpha val="40000"/>
              </a:prstClr>
            </a:outerShdw>
          </a:effectLst>
        </p:spPr>
      </p:pic>
      <p:sp>
        <p:nvSpPr>
          <p:cNvPr id="8" name="Round Same Side Corner Rectangle 7"/>
          <p:cNvSpPr/>
          <p:nvPr/>
        </p:nvSpPr>
        <p:spPr>
          <a:xfrm>
            <a:off x="152400" y="609600"/>
            <a:ext cx="1219200" cy="533400"/>
          </a:xfrm>
          <a:prstGeom prst="round2Same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50800" h="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extBox 1"/>
          <p:cNvSpPr txBox="1"/>
          <p:nvPr/>
        </p:nvSpPr>
        <p:spPr>
          <a:xfrm>
            <a:off x="0" y="685800"/>
            <a:ext cx="1502679" cy="430887"/>
          </a:xfrm>
          <a:prstGeom prst="rect">
            <a:avLst/>
          </a:prstGeom>
          <a:noFill/>
        </p:spPr>
        <p:txBody>
          <a:bodyPr wrap="square" rtlCol="0">
            <a:spAutoFit/>
          </a:bodyPr>
          <a:lstStyle/>
          <a:p>
            <a:pPr algn="ctr"/>
            <a:r>
              <a:rPr lang="en-US" sz="2200" dirty="0" smtClean="0">
                <a:solidFill>
                  <a:prstClr val="white"/>
                </a:solidFill>
                <a:latin typeface="Tw Cen MT Condensed" pitchFamily="34" charset="0"/>
              </a:rPr>
              <a:t>Micro </a:t>
            </a:r>
            <a:endParaRPr lang="en-US" sz="2200" dirty="0">
              <a:solidFill>
                <a:prstClr val="white"/>
              </a:solidFill>
              <a:latin typeface="Tw Cen MT Condensed" pitchFamily="34" charset="0"/>
            </a:endParaRPr>
          </a:p>
        </p:txBody>
      </p:sp>
      <p:sp>
        <p:nvSpPr>
          <p:cNvPr id="7" name="Rectangle 6"/>
          <p:cNvSpPr/>
          <p:nvPr/>
        </p:nvSpPr>
        <p:spPr>
          <a:xfrm>
            <a:off x="0" y="1143000"/>
            <a:ext cx="9144000" cy="4571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Segnaposto numero diapositiva 15"/>
          <p:cNvSpPr>
            <a:spLocks noGrp="1"/>
          </p:cNvSpPr>
          <p:nvPr>
            <p:ph type="sldNum" sz="quarter" idx="12"/>
          </p:nvPr>
        </p:nvSpPr>
        <p:spPr/>
        <p:txBody>
          <a:bodyPr/>
          <a:lstStyle/>
          <a:p>
            <a:fld id="{FA1C692C-4F2D-45F6-A9A8-8A3A8FE27806}" type="slidenum">
              <a:rPr lang="en-US" smtClean="0"/>
              <a:pPr/>
              <a:t>27</a:t>
            </a:fld>
            <a:endParaRPr lang="en-US"/>
          </a:p>
        </p:txBody>
      </p:sp>
      <p:pic>
        <p:nvPicPr>
          <p:cNvPr id="12" name="Immagine 11"/>
          <p:cNvPicPr/>
          <p:nvPr/>
        </p:nvPicPr>
        <p:blipFill>
          <a:blip r:embed="rId4" cstate="print"/>
          <a:srcRect/>
          <a:stretch>
            <a:fillRect/>
          </a:stretch>
        </p:blipFill>
        <p:spPr bwMode="auto">
          <a:xfrm>
            <a:off x="2133600" y="171450"/>
            <a:ext cx="4972050" cy="895350"/>
          </a:xfrm>
          <a:prstGeom prst="rect">
            <a:avLst/>
          </a:prstGeom>
          <a:noFill/>
          <a:ln w="9525">
            <a:noFill/>
            <a:miter lim="800000"/>
            <a:headEnd/>
            <a:tailEnd/>
          </a:ln>
        </p:spPr>
      </p:pic>
      <p:sp>
        <p:nvSpPr>
          <p:cNvPr id="9" name="Rettangolo 8"/>
          <p:cNvSpPr/>
          <p:nvPr/>
        </p:nvSpPr>
        <p:spPr>
          <a:xfrm>
            <a:off x="304800" y="1524000"/>
            <a:ext cx="8305800" cy="707886"/>
          </a:xfrm>
          <a:prstGeom prst="rect">
            <a:avLst/>
          </a:prstGeom>
        </p:spPr>
        <p:txBody>
          <a:bodyPr wrap="square">
            <a:spAutoFit/>
          </a:bodyPr>
          <a:lstStyle/>
          <a:p>
            <a:pPr algn="ctr"/>
            <a:r>
              <a:rPr lang="en-US" sz="2000" dirty="0" smtClean="0">
                <a:solidFill>
                  <a:srgbClr val="FF0000"/>
                </a:solidFill>
              </a:rPr>
              <a:t>PROFIT MAXIMIZATION IN THE CASE OF PERFECT COMPETITION</a:t>
            </a:r>
          </a:p>
          <a:p>
            <a:endParaRPr lang="en-US" sz="2000" dirty="0" smtClean="0"/>
          </a:p>
        </p:txBody>
      </p:sp>
      <p:sp>
        <p:nvSpPr>
          <p:cNvPr id="10" name="CasellaDiTesto 9"/>
          <p:cNvSpPr txBox="1"/>
          <p:nvPr/>
        </p:nvSpPr>
        <p:spPr>
          <a:xfrm>
            <a:off x="3276600" y="6096000"/>
            <a:ext cx="3124200" cy="369332"/>
          </a:xfrm>
          <a:prstGeom prst="rect">
            <a:avLst/>
          </a:prstGeom>
          <a:noFill/>
        </p:spPr>
        <p:txBody>
          <a:bodyPr wrap="square" rtlCol="0">
            <a:spAutoFit/>
          </a:bodyPr>
          <a:lstStyle/>
          <a:p>
            <a:pPr algn="ctr"/>
            <a:r>
              <a:rPr lang="it-IT" dirty="0" err="1" smtClean="0"/>
              <a:t>Varian</a:t>
            </a:r>
            <a:r>
              <a:rPr lang="it-IT" dirty="0" smtClean="0"/>
              <a:t> (2010)</a:t>
            </a:r>
            <a:endParaRPr lang="it-IT" dirty="0"/>
          </a:p>
        </p:txBody>
      </p:sp>
      <p:pic>
        <p:nvPicPr>
          <p:cNvPr id="156674" name="Picture 2"/>
          <p:cNvPicPr>
            <a:picLocks noChangeAspect="1" noChangeArrowheads="1"/>
          </p:cNvPicPr>
          <p:nvPr/>
        </p:nvPicPr>
        <p:blipFill>
          <a:blip r:embed="rId5" cstate="print"/>
          <a:srcRect/>
          <a:stretch>
            <a:fillRect/>
          </a:stretch>
        </p:blipFill>
        <p:spPr bwMode="auto">
          <a:xfrm>
            <a:off x="1143000" y="2057400"/>
            <a:ext cx="7086600" cy="4038600"/>
          </a:xfrm>
          <a:prstGeom prst="rect">
            <a:avLst/>
          </a:prstGeom>
          <a:solidFill>
            <a:schemeClr val="accent2"/>
          </a:solidFill>
          <a:ln w="9525">
            <a:noFill/>
            <a:miter lim="800000"/>
            <a:headEnd/>
            <a:tailEnd/>
          </a:ln>
        </p:spPr>
      </p:pic>
      <p:cxnSp>
        <p:nvCxnSpPr>
          <p:cNvPr id="14" name="Connettore 1 13"/>
          <p:cNvCxnSpPr/>
          <p:nvPr/>
        </p:nvCxnSpPr>
        <p:spPr>
          <a:xfrm>
            <a:off x="1981200" y="3124200"/>
            <a:ext cx="2895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Connettore 1 16"/>
          <p:cNvCxnSpPr/>
          <p:nvPr/>
        </p:nvCxnSpPr>
        <p:spPr>
          <a:xfrm>
            <a:off x="4876800" y="3124200"/>
            <a:ext cx="0" cy="1752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Connettore 1 18"/>
          <p:cNvCxnSpPr/>
          <p:nvPr/>
        </p:nvCxnSpPr>
        <p:spPr>
          <a:xfrm flipH="1">
            <a:off x="1981200" y="3886200"/>
            <a:ext cx="2895600" cy="0"/>
          </a:xfrm>
          <a:prstGeom prst="line">
            <a:avLst/>
          </a:prstGeom>
        </p:spPr>
        <p:style>
          <a:lnRef idx="1">
            <a:schemeClr val="accent1"/>
          </a:lnRef>
          <a:fillRef idx="0">
            <a:schemeClr val="accent1"/>
          </a:fillRef>
          <a:effectRef idx="0">
            <a:schemeClr val="accent1"/>
          </a:effectRef>
          <a:fontRef idx="minor">
            <a:schemeClr val="tx1"/>
          </a:fontRef>
        </p:style>
      </p:cxnSp>
      <p:sp>
        <p:nvSpPr>
          <p:cNvPr id="20" name="CasellaDiTesto 19"/>
          <p:cNvSpPr txBox="1"/>
          <p:nvPr/>
        </p:nvSpPr>
        <p:spPr>
          <a:xfrm>
            <a:off x="1600200" y="2895600"/>
            <a:ext cx="457200" cy="369332"/>
          </a:xfrm>
          <a:prstGeom prst="rect">
            <a:avLst/>
          </a:prstGeom>
          <a:noFill/>
        </p:spPr>
        <p:txBody>
          <a:bodyPr wrap="square" rtlCol="0">
            <a:spAutoFit/>
          </a:bodyPr>
          <a:lstStyle/>
          <a:p>
            <a:r>
              <a:rPr lang="it-IT" dirty="0" smtClean="0"/>
              <a:t>P1</a:t>
            </a:r>
            <a:endParaRPr lang="it-IT" dirty="0"/>
          </a:p>
        </p:txBody>
      </p:sp>
      <p:sp>
        <p:nvSpPr>
          <p:cNvPr id="21" name="CasellaDiTesto 20"/>
          <p:cNvSpPr txBox="1"/>
          <p:nvPr/>
        </p:nvSpPr>
        <p:spPr>
          <a:xfrm>
            <a:off x="4648200" y="4800600"/>
            <a:ext cx="762000" cy="369332"/>
          </a:xfrm>
          <a:prstGeom prst="rect">
            <a:avLst/>
          </a:prstGeom>
          <a:noFill/>
        </p:spPr>
        <p:txBody>
          <a:bodyPr wrap="square" rtlCol="0">
            <a:spAutoFit/>
          </a:bodyPr>
          <a:lstStyle/>
          <a:p>
            <a:r>
              <a:rPr lang="it-IT" dirty="0" smtClean="0"/>
              <a:t>q1</a:t>
            </a:r>
            <a:endParaRPr lang="it-IT" dirty="0"/>
          </a:p>
        </p:txBody>
      </p:sp>
      <p:sp>
        <p:nvSpPr>
          <p:cNvPr id="22" name="CasellaDiTesto 21"/>
          <p:cNvSpPr txBox="1"/>
          <p:nvPr/>
        </p:nvSpPr>
        <p:spPr>
          <a:xfrm>
            <a:off x="6629400" y="2819400"/>
            <a:ext cx="1524000" cy="1631216"/>
          </a:xfrm>
          <a:prstGeom prst="rect">
            <a:avLst/>
          </a:prstGeom>
          <a:noFill/>
        </p:spPr>
        <p:txBody>
          <a:bodyPr wrap="square" rtlCol="0">
            <a:spAutoFit/>
          </a:bodyPr>
          <a:lstStyle/>
          <a:p>
            <a:r>
              <a:rPr lang="it-IT" sz="1000" dirty="0" smtClean="0"/>
              <a:t>WHEN THE MARKET PRICE IS EQUAL TO P1 PROFIT MAXIMISING QUANTITY IS Q1. TOTAL REVENUE IS EQUAL TO (p1*q1), TOTAL COSTS ARE QUALE TO (q1 * </a:t>
            </a:r>
            <a:r>
              <a:rPr lang="it-IT" sz="1000" dirty="0" err="1" smtClean="0"/>
              <a:t>Aac</a:t>
            </a:r>
            <a:r>
              <a:rPr lang="it-IT" sz="1000" dirty="0" smtClean="0"/>
              <a:t>(q1)), TOTAL PROFITS ARE QUAL TO TOT REV – TOT COSTS.</a:t>
            </a:r>
            <a:endParaRPr lang="it-IT" sz="1000" dirty="0"/>
          </a:p>
        </p:txBody>
      </p:sp>
      <p:sp>
        <p:nvSpPr>
          <p:cNvPr id="23" name="CasellaDiTesto 22"/>
          <p:cNvSpPr txBox="1"/>
          <p:nvPr/>
        </p:nvSpPr>
        <p:spPr>
          <a:xfrm>
            <a:off x="1143000" y="3657600"/>
            <a:ext cx="914400" cy="369332"/>
          </a:xfrm>
          <a:prstGeom prst="rect">
            <a:avLst/>
          </a:prstGeom>
          <a:noFill/>
        </p:spPr>
        <p:txBody>
          <a:bodyPr wrap="square" rtlCol="0">
            <a:spAutoFit/>
          </a:bodyPr>
          <a:lstStyle/>
          <a:p>
            <a:r>
              <a:rPr lang="it-IT" dirty="0" smtClean="0"/>
              <a:t>AC(q1)</a:t>
            </a:r>
            <a:endParaRPr lang="it-IT" dirty="0"/>
          </a:p>
        </p:txBody>
      </p:sp>
    </p:spTree>
    <p:extLst>
      <p:ext uri="{BB962C8B-B14F-4D97-AF65-F5344CB8AC3E}">
        <p14:creationId xmlns="" xmlns:p14="http://schemas.microsoft.com/office/powerpoint/2010/main" val="3778942936"/>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magine 10" descr="logo.jpg"/>
          <p:cNvPicPr>
            <a:picLocks noChangeAspect="1"/>
          </p:cNvPicPr>
          <p:nvPr/>
        </p:nvPicPr>
        <p:blipFill>
          <a:blip r:embed="rId3" cstate="print"/>
          <a:stretch>
            <a:fillRect/>
          </a:stretch>
        </p:blipFill>
        <p:spPr>
          <a:xfrm>
            <a:off x="8229600" y="152400"/>
            <a:ext cx="764088" cy="914400"/>
          </a:xfrm>
          <a:prstGeom prst="rect">
            <a:avLst/>
          </a:prstGeom>
          <a:noFill/>
          <a:effectLst>
            <a:outerShdw blurRad="50800" dist="38100" dir="2700000" algn="tl" rotWithShape="0">
              <a:prstClr val="black">
                <a:alpha val="40000"/>
              </a:prstClr>
            </a:outerShdw>
          </a:effectLst>
        </p:spPr>
      </p:pic>
      <p:sp>
        <p:nvSpPr>
          <p:cNvPr id="8" name="Round Same Side Corner Rectangle 7"/>
          <p:cNvSpPr/>
          <p:nvPr/>
        </p:nvSpPr>
        <p:spPr>
          <a:xfrm>
            <a:off x="152400" y="609600"/>
            <a:ext cx="1219200" cy="533400"/>
          </a:xfrm>
          <a:prstGeom prst="round2Same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50800" h="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extBox 1"/>
          <p:cNvSpPr txBox="1"/>
          <p:nvPr/>
        </p:nvSpPr>
        <p:spPr>
          <a:xfrm>
            <a:off x="0" y="685800"/>
            <a:ext cx="1502679" cy="430887"/>
          </a:xfrm>
          <a:prstGeom prst="rect">
            <a:avLst/>
          </a:prstGeom>
          <a:noFill/>
        </p:spPr>
        <p:txBody>
          <a:bodyPr wrap="square" rtlCol="0">
            <a:spAutoFit/>
          </a:bodyPr>
          <a:lstStyle/>
          <a:p>
            <a:pPr algn="ctr"/>
            <a:r>
              <a:rPr lang="en-US" sz="2200" dirty="0" smtClean="0">
                <a:solidFill>
                  <a:prstClr val="white"/>
                </a:solidFill>
                <a:latin typeface="Tw Cen MT Condensed" pitchFamily="34" charset="0"/>
              </a:rPr>
              <a:t>Micro </a:t>
            </a:r>
            <a:endParaRPr lang="en-US" sz="2200" dirty="0">
              <a:solidFill>
                <a:prstClr val="white"/>
              </a:solidFill>
              <a:latin typeface="Tw Cen MT Condensed" pitchFamily="34" charset="0"/>
            </a:endParaRPr>
          </a:p>
        </p:txBody>
      </p:sp>
      <p:sp>
        <p:nvSpPr>
          <p:cNvPr id="7" name="Rectangle 6"/>
          <p:cNvSpPr/>
          <p:nvPr/>
        </p:nvSpPr>
        <p:spPr>
          <a:xfrm>
            <a:off x="0" y="1143000"/>
            <a:ext cx="9144000" cy="4571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Segnaposto numero diapositiva 15"/>
          <p:cNvSpPr>
            <a:spLocks noGrp="1"/>
          </p:cNvSpPr>
          <p:nvPr>
            <p:ph type="sldNum" sz="quarter" idx="12"/>
          </p:nvPr>
        </p:nvSpPr>
        <p:spPr/>
        <p:txBody>
          <a:bodyPr/>
          <a:lstStyle/>
          <a:p>
            <a:fld id="{FA1C692C-4F2D-45F6-A9A8-8A3A8FE27806}" type="slidenum">
              <a:rPr lang="en-US" smtClean="0"/>
              <a:pPr/>
              <a:t>28</a:t>
            </a:fld>
            <a:endParaRPr lang="en-US"/>
          </a:p>
        </p:txBody>
      </p:sp>
      <p:pic>
        <p:nvPicPr>
          <p:cNvPr id="12" name="Immagine 11"/>
          <p:cNvPicPr/>
          <p:nvPr/>
        </p:nvPicPr>
        <p:blipFill>
          <a:blip r:embed="rId4" cstate="print"/>
          <a:srcRect/>
          <a:stretch>
            <a:fillRect/>
          </a:stretch>
        </p:blipFill>
        <p:spPr bwMode="auto">
          <a:xfrm>
            <a:off x="2133600" y="171450"/>
            <a:ext cx="4972050" cy="895350"/>
          </a:xfrm>
          <a:prstGeom prst="rect">
            <a:avLst/>
          </a:prstGeom>
          <a:noFill/>
          <a:ln w="9525">
            <a:noFill/>
            <a:miter lim="800000"/>
            <a:headEnd/>
            <a:tailEnd/>
          </a:ln>
        </p:spPr>
      </p:pic>
      <p:sp>
        <p:nvSpPr>
          <p:cNvPr id="9" name="Rectangle 3"/>
          <p:cNvSpPr txBox="1">
            <a:spLocks noChangeArrowheads="1"/>
          </p:cNvSpPr>
          <p:nvPr/>
        </p:nvSpPr>
        <p:spPr>
          <a:xfrm>
            <a:off x="304800" y="1371600"/>
            <a:ext cx="8229600" cy="5105400"/>
          </a:xfrm>
          <a:prstGeom prst="rect">
            <a:avLst/>
          </a:prstGeom>
        </p:spPr>
        <p:txBody>
          <a:bodyPr/>
          <a:lstStyle/>
          <a:p>
            <a:pPr algn="ctr"/>
            <a:r>
              <a:rPr lang="en-US" sz="2000" dirty="0" smtClean="0">
                <a:solidFill>
                  <a:srgbClr val="FF0000"/>
                </a:solidFill>
              </a:rPr>
              <a:t>REFERENCE</a:t>
            </a:r>
          </a:p>
          <a:p>
            <a:pPr algn="ctr"/>
            <a:endParaRPr lang="en-US" sz="2000" dirty="0" smtClean="0">
              <a:solidFill>
                <a:srgbClr val="FF0000"/>
              </a:solidFill>
            </a:endParaRPr>
          </a:p>
          <a:p>
            <a:r>
              <a:rPr lang="it-IT" sz="2800" dirty="0" err="1" smtClean="0"/>
              <a:t>Varian</a:t>
            </a:r>
            <a:r>
              <a:rPr lang="it-IT" sz="2800" dirty="0" smtClean="0"/>
              <a:t> H. </a:t>
            </a:r>
            <a:r>
              <a:rPr lang="it-IT" sz="2800" dirty="0" smtClean="0"/>
              <a:t>(1992) </a:t>
            </a:r>
            <a:r>
              <a:rPr lang="it-IT" sz="2800" i="1" dirty="0" err="1" smtClean="0"/>
              <a:t>Microeconomic</a:t>
            </a:r>
            <a:r>
              <a:rPr lang="it-IT" sz="2800" i="1" dirty="0" smtClean="0"/>
              <a:t> </a:t>
            </a:r>
            <a:r>
              <a:rPr lang="it-IT" sz="2800" i="1" dirty="0" err="1" smtClean="0"/>
              <a:t>Analysis</a:t>
            </a:r>
            <a:r>
              <a:rPr lang="it-IT" sz="2800" dirty="0" smtClean="0"/>
              <a:t>, 3rd </a:t>
            </a:r>
            <a:r>
              <a:rPr lang="it-IT" sz="2800" dirty="0" err="1" smtClean="0"/>
              <a:t>edition</a:t>
            </a:r>
            <a:r>
              <a:rPr lang="it-IT" sz="2800" dirty="0" smtClean="0"/>
              <a:t>, W. W. Norton &amp; </a:t>
            </a:r>
            <a:r>
              <a:rPr lang="it-IT" sz="2800" dirty="0" smtClean="0"/>
              <a:t>Company</a:t>
            </a:r>
          </a:p>
          <a:p>
            <a:endParaRPr lang="it-IT" sz="2800" dirty="0" smtClean="0"/>
          </a:p>
          <a:p>
            <a:r>
              <a:rPr lang="it-IT" sz="2800" dirty="0" err="1" smtClean="0"/>
              <a:t>Varian</a:t>
            </a:r>
            <a:r>
              <a:rPr lang="it-IT" sz="2800" dirty="0" smtClean="0"/>
              <a:t> </a:t>
            </a:r>
            <a:r>
              <a:rPr lang="it-IT" sz="2800" dirty="0" smtClean="0"/>
              <a:t>H. (2010) </a:t>
            </a:r>
            <a:r>
              <a:rPr lang="it-IT" sz="2800" i="1" dirty="0" smtClean="0"/>
              <a:t>Intermediate </a:t>
            </a:r>
            <a:r>
              <a:rPr lang="it-IT" sz="2800" i="1" dirty="0" err="1" smtClean="0"/>
              <a:t>Microeconomics</a:t>
            </a:r>
            <a:r>
              <a:rPr lang="it-IT" sz="2800" dirty="0" smtClean="0"/>
              <a:t>, 8° </a:t>
            </a:r>
            <a:r>
              <a:rPr lang="it-IT" sz="2800" dirty="0" err="1" smtClean="0"/>
              <a:t>edition</a:t>
            </a:r>
            <a:r>
              <a:rPr lang="it-IT" sz="2800" dirty="0" smtClean="0"/>
              <a:t>, W. W. Norton &amp; Company</a:t>
            </a:r>
          </a:p>
          <a:p>
            <a:pPr algn="ctr"/>
            <a:endParaRPr lang="en-US" sz="2000" dirty="0" smtClean="0">
              <a:solidFill>
                <a:srgbClr val="FF0000"/>
              </a:solidFill>
            </a:endParaRPr>
          </a:p>
          <a:p>
            <a:endParaRPr lang="it-IT" dirty="0" smtClean="0"/>
          </a:p>
          <a:p>
            <a:pPr marL="0" marR="0" lvl="0" indent="0" algn="l" defTabSz="914400" rtl="0" eaLnBrk="1" fontAlgn="auto" latinLnBrk="0" hangingPunct="1">
              <a:lnSpc>
                <a:spcPct val="90000"/>
              </a:lnSpc>
              <a:spcBef>
                <a:spcPct val="20000"/>
              </a:spcBef>
              <a:spcAft>
                <a:spcPts val="0"/>
              </a:spcAft>
              <a:buClrTx/>
              <a:buSzTx/>
              <a:buFontTx/>
              <a:buNone/>
              <a:tabLst/>
              <a:defRPr/>
            </a:pPr>
            <a:endParaRPr kumimoji="0" lang="it-IT" sz="16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 xmlns:p14="http://schemas.microsoft.com/office/powerpoint/2010/main" val="3778942936"/>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magine 10" descr="logo.jpg"/>
          <p:cNvPicPr>
            <a:picLocks noChangeAspect="1"/>
          </p:cNvPicPr>
          <p:nvPr/>
        </p:nvPicPr>
        <p:blipFill>
          <a:blip r:embed="rId3" cstate="print"/>
          <a:stretch>
            <a:fillRect/>
          </a:stretch>
        </p:blipFill>
        <p:spPr>
          <a:xfrm>
            <a:off x="8229600" y="152400"/>
            <a:ext cx="764088" cy="914400"/>
          </a:xfrm>
          <a:prstGeom prst="rect">
            <a:avLst/>
          </a:prstGeom>
          <a:noFill/>
          <a:effectLst>
            <a:outerShdw blurRad="50800" dist="38100" dir="2700000" algn="tl" rotWithShape="0">
              <a:prstClr val="black">
                <a:alpha val="40000"/>
              </a:prstClr>
            </a:outerShdw>
          </a:effectLst>
        </p:spPr>
      </p:pic>
      <p:sp>
        <p:nvSpPr>
          <p:cNvPr id="8" name="Round Same Side Corner Rectangle 7"/>
          <p:cNvSpPr/>
          <p:nvPr/>
        </p:nvSpPr>
        <p:spPr>
          <a:xfrm>
            <a:off x="152400" y="609600"/>
            <a:ext cx="1219200" cy="533400"/>
          </a:xfrm>
          <a:prstGeom prst="round2Same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50800" h="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extBox 1"/>
          <p:cNvSpPr txBox="1"/>
          <p:nvPr/>
        </p:nvSpPr>
        <p:spPr>
          <a:xfrm>
            <a:off x="0" y="685800"/>
            <a:ext cx="1502679" cy="430887"/>
          </a:xfrm>
          <a:prstGeom prst="rect">
            <a:avLst/>
          </a:prstGeom>
          <a:noFill/>
        </p:spPr>
        <p:txBody>
          <a:bodyPr wrap="square" rtlCol="0">
            <a:spAutoFit/>
          </a:bodyPr>
          <a:lstStyle/>
          <a:p>
            <a:pPr algn="ctr"/>
            <a:r>
              <a:rPr lang="en-US" sz="2200" dirty="0" smtClean="0">
                <a:solidFill>
                  <a:prstClr val="white"/>
                </a:solidFill>
                <a:latin typeface="Tw Cen MT Condensed" pitchFamily="34" charset="0"/>
              </a:rPr>
              <a:t>Micro </a:t>
            </a:r>
            <a:endParaRPr lang="en-US" sz="2200" dirty="0">
              <a:solidFill>
                <a:prstClr val="white"/>
              </a:solidFill>
              <a:latin typeface="Tw Cen MT Condensed" pitchFamily="34" charset="0"/>
            </a:endParaRPr>
          </a:p>
        </p:txBody>
      </p:sp>
      <p:sp>
        <p:nvSpPr>
          <p:cNvPr id="7" name="Rectangle 6"/>
          <p:cNvSpPr/>
          <p:nvPr/>
        </p:nvSpPr>
        <p:spPr>
          <a:xfrm>
            <a:off x="0" y="1143000"/>
            <a:ext cx="9144000" cy="4571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Segnaposto numero diapositiva 15"/>
          <p:cNvSpPr>
            <a:spLocks noGrp="1"/>
          </p:cNvSpPr>
          <p:nvPr>
            <p:ph type="sldNum" sz="quarter" idx="12"/>
          </p:nvPr>
        </p:nvSpPr>
        <p:spPr/>
        <p:txBody>
          <a:bodyPr/>
          <a:lstStyle/>
          <a:p>
            <a:fld id="{FA1C692C-4F2D-45F6-A9A8-8A3A8FE27806}" type="slidenum">
              <a:rPr lang="en-US" smtClean="0"/>
              <a:pPr/>
              <a:t>3</a:t>
            </a:fld>
            <a:endParaRPr lang="en-US"/>
          </a:p>
        </p:txBody>
      </p:sp>
      <p:pic>
        <p:nvPicPr>
          <p:cNvPr id="12" name="Immagine 11"/>
          <p:cNvPicPr/>
          <p:nvPr/>
        </p:nvPicPr>
        <p:blipFill>
          <a:blip r:embed="rId4" cstate="print"/>
          <a:srcRect/>
          <a:stretch>
            <a:fillRect/>
          </a:stretch>
        </p:blipFill>
        <p:spPr bwMode="auto">
          <a:xfrm>
            <a:off x="2133600" y="171450"/>
            <a:ext cx="4972050" cy="895350"/>
          </a:xfrm>
          <a:prstGeom prst="rect">
            <a:avLst/>
          </a:prstGeom>
          <a:noFill/>
          <a:ln w="9525">
            <a:noFill/>
            <a:miter lim="800000"/>
            <a:headEnd/>
            <a:tailEnd/>
          </a:ln>
        </p:spPr>
      </p:pic>
      <p:grpSp>
        <p:nvGrpSpPr>
          <p:cNvPr id="3" name="Gruppo 13"/>
          <p:cNvGrpSpPr/>
          <p:nvPr/>
        </p:nvGrpSpPr>
        <p:grpSpPr>
          <a:xfrm>
            <a:off x="381000" y="1295400"/>
            <a:ext cx="7848600" cy="2838510"/>
            <a:chOff x="381000" y="1295400"/>
            <a:chExt cx="7848600" cy="2588867"/>
          </a:xfrm>
        </p:grpSpPr>
        <p:sp>
          <p:nvSpPr>
            <p:cNvPr id="9" name="Rettangolo 8"/>
            <p:cNvSpPr/>
            <p:nvPr/>
          </p:nvSpPr>
          <p:spPr>
            <a:xfrm>
              <a:off x="381000" y="1295400"/>
              <a:ext cx="7848600" cy="364921"/>
            </a:xfrm>
            <a:prstGeom prst="rect">
              <a:avLst/>
            </a:prstGeom>
          </p:spPr>
          <p:txBody>
            <a:bodyPr wrap="square">
              <a:spAutoFit/>
            </a:bodyPr>
            <a:lstStyle/>
            <a:p>
              <a:endParaRPr lang="en-US" sz="2000" dirty="0" smtClean="0"/>
            </a:p>
          </p:txBody>
        </p:sp>
        <p:sp>
          <p:nvSpPr>
            <p:cNvPr id="10" name="Rettangolo 9"/>
            <p:cNvSpPr/>
            <p:nvPr/>
          </p:nvSpPr>
          <p:spPr>
            <a:xfrm>
              <a:off x="381000" y="2476870"/>
              <a:ext cx="7848600" cy="364921"/>
            </a:xfrm>
            <a:prstGeom prst="rect">
              <a:avLst/>
            </a:prstGeom>
          </p:spPr>
          <p:txBody>
            <a:bodyPr wrap="square">
              <a:spAutoFit/>
            </a:bodyPr>
            <a:lstStyle/>
            <a:p>
              <a:endParaRPr lang="it-IT" sz="2000" dirty="0" smtClean="0"/>
            </a:p>
          </p:txBody>
        </p:sp>
        <p:sp>
          <p:nvSpPr>
            <p:cNvPr id="13" name="Rettangolo 12"/>
            <p:cNvSpPr/>
            <p:nvPr/>
          </p:nvSpPr>
          <p:spPr>
            <a:xfrm>
              <a:off x="381000" y="3519346"/>
              <a:ext cx="7848600" cy="364921"/>
            </a:xfrm>
            <a:prstGeom prst="rect">
              <a:avLst/>
            </a:prstGeom>
          </p:spPr>
          <p:txBody>
            <a:bodyPr wrap="square">
              <a:spAutoFit/>
            </a:bodyPr>
            <a:lstStyle/>
            <a:p>
              <a:endParaRPr lang="it-IT" sz="2000" dirty="0" smtClean="0"/>
            </a:p>
          </p:txBody>
        </p:sp>
      </p:grpSp>
      <p:sp>
        <p:nvSpPr>
          <p:cNvPr id="17" name="Rettangolo 16"/>
          <p:cNvSpPr/>
          <p:nvPr/>
        </p:nvSpPr>
        <p:spPr>
          <a:xfrm>
            <a:off x="381000" y="1600201"/>
            <a:ext cx="8458200" cy="4832092"/>
          </a:xfrm>
          <a:prstGeom prst="rect">
            <a:avLst/>
          </a:prstGeom>
        </p:spPr>
        <p:txBody>
          <a:bodyPr wrap="square">
            <a:spAutoFit/>
          </a:bodyPr>
          <a:lstStyle/>
          <a:p>
            <a:pPr algn="ctr"/>
            <a:r>
              <a:rPr lang="en-US" sz="2400" dirty="0" smtClean="0">
                <a:solidFill>
                  <a:srgbClr val="FF0000"/>
                </a:solidFill>
              </a:rPr>
              <a:t>THEORY OF THE FIRM</a:t>
            </a:r>
          </a:p>
          <a:p>
            <a:pPr algn="ctr"/>
            <a:endParaRPr lang="en-US" sz="2000" dirty="0" smtClean="0"/>
          </a:p>
          <a:p>
            <a:r>
              <a:rPr lang="en-US" sz="2200" dirty="0" smtClean="0"/>
              <a:t>Individualistic firm: one individual working with tools and raw materials.</a:t>
            </a:r>
          </a:p>
          <a:p>
            <a:endParaRPr lang="en-US" sz="2200" dirty="0" smtClean="0"/>
          </a:p>
          <a:p>
            <a:r>
              <a:rPr lang="en-US" sz="2200" dirty="0" smtClean="0"/>
              <a:t>Classical theory of the firm: group of individuals with a specific </a:t>
            </a:r>
            <a:r>
              <a:rPr lang="en-US" sz="2200" dirty="0" err="1" smtClean="0"/>
              <a:t>organisational</a:t>
            </a:r>
            <a:r>
              <a:rPr lang="en-US" sz="2200" dirty="0" smtClean="0"/>
              <a:t> structure and a set of property rights </a:t>
            </a:r>
            <a:r>
              <a:rPr lang="en-US" sz="2200" dirty="0" err="1" smtClean="0"/>
              <a:t>centred</a:t>
            </a:r>
            <a:r>
              <a:rPr lang="en-US" sz="2200" dirty="0" smtClean="0"/>
              <a:t> on the owner / </a:t>
            </a:r>
            <a:r>
              <a:rPr lang="en-US" sz="2200" dirty="0" err="1" smtClean="0"/>
              <a:t>enterpreneur</a:t>
            </a:r>
            <a:r>
              <a:rPr lang="en-US" sz="2200" dirty="0" smtClean="0"/>
              <a:t> / employer. (centrally planned structure)  </a:t>
            </a:r>
          </a:p>
          <a:p>
            <a:endParaRPr lang="en-US" sz="2200" dirty="0" smtClean="0"/>
          </a:p>
          <a:p>
            <a:r>
              <a:rPr lang="en-US" sz="2200" dirty="0" smtClean="0"/>
              <a:t>“An island of conscious power in an ocean of unconscious cooperation”.</a:t>
            </a:r>
          </a:p>
          <a:p>
            <a:endParaRPr lang="en-US" sz="2200" dirty="0" smtClean="0"/>
          </a:p>
          <a:p>
            <a:r>
              <a:rPr lang="en-US" sz="2200" dirty="0" smtClean="0"/>
              <a:t>Arguments supporting the classical theory of the firm: </a:t>
            </a:r>
            <a:r>
              <a:rPr lang="en-US" sz="2200" dirty="0" err="1" smtClean="0"/>
              <a:t>Coase</a:t>
            </a:r>
            <a:r>
              <a:rPr lang="en-US" sz="2200" dirty="0" smtClean="0"/>
              <a:t> (1937), </a:t>
            </a:r>
            <a:r>
              <a:rPr lang="en-US" sz="2200" dirty="0" err="1" smtClean="0"/>
              <a:t>Alchian</a:t>
            </a:r>
            <a:r>
              <a:rPr lang="en-US" sz="2200" dirty="0" smtClean="0"/>
              <a:t> and </a:t>
            </a:r>
            <a:r>
              <a:rPr lang="en-US" sz="2200" dirty="0" err="1" smtClean="0"/>
              <a:t>Demsetz</a:t>
            </a:r>
            <a:r>
              <a:rPr lang="en-US" sz="2200" dirty="0" smtClean="0"/>
              <a:t> (1972).</a:t>
            </a:r>
          </a:p>
          <a:p>
            <a:endParaRPr lang="en-US" sz="2200" dirty="0" smtClean="0"/>
          </a:p>
          <a:p>
            <a:r>
              <a:rPr lang="en-US" sz="2200" dirty="0" smtClean="0"/>
              <a:t>Critiques  of the classical theory of the firm</a:t>
            </a:r>
            <a:endParaRPr lang="en-US" sz="2200" dirty="0" smtClean="0"/>
          </a:p>
        </p:txBody>
      </p:sp>
    </p:spTree>
    <p:extLst>
      <p:ext uri="{BB962C8B-B14F-4D97-AF65-F5344CB8AC3E}">
        <p14:creationId xmlns="" xmlns:p14="http://schemas.microsoft.com/office/powerpoint/2010/main" val="3778942936"/>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magine 10" descr="logo.jpg"/>
          <p:cNvPicPr>
            <a:picLocks noChangeAspect="1"/>
          </p:cNvPicPr>
          <p:nvPr/>
        </p:nvPicPr>
        <p:blipFill>
          <a:blip r:embed="rId3" cstate="print"/>
          <a:stretch>
            <a:fillRect/>
          </a:stretch>
        </p:blipFill>
        <p:spPr>
          <a:xfrm>
            <a:off x="8229600" y="152400"/>
            <a:ext cx="764088" cy="914400"/>
          </a:xfrm>
          <a:prstGeom prst="rect">
            <a:avLst/>
          </a:prstGeom>
          <a:noFill/>
          <a:effectLst>
            <a:outerShdw blurRad="50800" dist="38100" dir="2700000" algn="tl" rotWithShape="0">
              <a:prstClr val="black">
                <a:alpha val="40000"/>
              </a:prstClr>
            </a:outerShdw>
          </a:effectLst>
        </p:spPr>
      </p:pic>
      <p:sp>
        <p:nvSpPr>
          <p:cNvPr id="8" name="Round Same Side Corner Rectangle 7"/>
          <p:cNvSpPr/>
          <p:nvPr/>
        </p:nvSpPr>
        <p:spPr>
          <a:xfrm>
            <a:off x="152400" y="609600"/>
            <a:ext cx="1219200" cy="533400"/>
          </a:xfrm>
          <a:prstGeom prst="round2Same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50800" h="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extBox 1"/>
          <p:cNvSpPr txBox="1"/>
          <p:nvPr/>
        </p:nvSpPr>
        <p:spPr>
          <a:xfrm>
            <a:off x="0" y="685800"/>
            <a:ext cx="1502679" cy="430887"/>
          </a:xfrm>
          <a:prstGeom prst="rect">
            <a:avLst/>
          </a:prstGeom>
          <a:noFill/>
        </p:spPr>
        <p:txBody>
          <a:bodyPr wrap="square" rtlCol="0">
            <a:spAutoFit/>
          </a:bodyPr>
          <a:lstStyle/>
          <a:p>
            <a:pPr algn="ctr"/>
            <a:r>
              <a:rPr lang="en-US" sz="2200" dirty="0" smtClean="0">
                <a:solidFill>
                  <a:prstClr val="white"/>
                </a:solidFill>
                <a:latin typeface="Tw Cen MT Condensed" pitchFamily="34" charset="0"/>
              </a:rPr>
              <a:t>Micro </a:t>
            </a:r>
            <a:endParaRPr lang="en-US" sz="2200" dirty="0">
              <a:solidFill>
                <a:prstClr val="white"/>
              </a:solidFill>
              <a:latin typeface="Tw Cen MT Condensed" pitchFamily="34" charset="0"/>
            </a:endParaRPr>
          </a:p>
        </p:txBody>
      </p:sp>
      <p:sp>
        <p:nvSpPr>
          <p:cNvPr id="7" name="Rectangle 6"/>
          <p:cNvSpPr/>
          <p:nvPr/>
        </p:nvSpPr>
        <p:spPr>
          <a:xfrm>
            <a:off x="0" y="1143000"/>
            <a:ext cx="9144000" cy="4571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Segnaposto numero diapositiva 15"/>
          <p:cNvSpPr>
            <a:spLocks noGrp="1"/>
          </p:cNvSpPr>
          <p:nvPr>
            <p:ph type="sldNum" sz="quarter" idx="12"/>
          </p:nvPr>
        </p:nvSpPr>
        <p:spPr/>
        <p:txBody>
          <a:bodyPr/>
          <a:lstStyle/>
          <a:p>
            <a:fld id="{FA1C692C-4F2D-45F6-A9A8-8A3A8FE27806}" type="slidenum">
              <a:rPr lang="en-US" smtClean="0"/>
              <a:pPr/>
              <a:t>4</a:t>
            </a:fld>
            <a:endParaRPr lang="en-US"/>
          </a:p>
        </p:txBody>
      </p:sp>
      <p:pic>
        <p:nvPicPr>
          <p:cNvPr id="12" name="Immagine 11"/>
          <p:cNvPicPr/>
          <p:nvPr/>
        </p:nvPicPr>
        <p:blipFill>
          <a:blip r:embed="rId4" cstate="print"/>
          <a:srcRect/>
          <a:stretch>
            <a:fillRect/>
          </a:stretch>
        </p:blipFill>
        <p:spPr bwMode="auto">
          <a:xfrm>
            <a:off x="2133600" y="171450"/>
            <a:ext cx="4972050" cy="895350"/>
          </a:xfrm>
          <a:prstGeom prst="rect">
            <a:avLst/>
          </a:prstGeom>
          <a:noFill/>
          <a:ln w="9525">
            <a:noFill/>
            <a:miter lim="800000"/>
            <a:headEnd/>
            <a:tailEnd/>
          </a:ln>
        </p:spPr>
      </p:pic>
      <p:grpSp>
        <p:nvGrpSpPr>
          <p:cNvPr id="3" name="Gruppo 13"/>
          <p:cNvGrpSpPr/>
          <p:nvPr/>
        </p:nvGrpSpPr>
        <p:grpSpPr>
          <a:xfrm>
            <a:off x="381000" y="1295400"/>
            <a:ext cx="7848600" cy="2838510"/>
            <a:chOff x="381000" y="1295400"/>
            <a:chExt cx="7848600" cy="2588867"/>
          </a:xfrm>
        </p:grpSpPr>
        <p:sp>
          <p:nvSpPr>
            <p:cNvPr id="9" name="Rettangolo 8"/>
            <p:cNvSpPr/>
            <p:nvPr/>
          </p:nvSpPr>
          <p:spPr>
            <a:xfrm>
              <a:off x="381000" y="1295400"/>
              <a:ext cx="7848600" cy="364921"/>
            </a:xfrm>
            <a:prstGeom prst="rect">
              <a:avLst/>
            </a:prstGeom>
          </p:spPr>
          <p:txBody>
            <a:bodyPr wrap="square">
              <a:spAutoFit/>
            </a:bodyPr>
            <a:lstStyle/>
            <a:p>
              <a:endParaRPr lang="en-US" sz="2000" dirty="0" smtClean="0"/>
            </a:p>
          </p:txBody>
        </p:sp>
        <p:sp>
          <p:nvSpPr>
            <p:cNvPr id="10" name="Rettangolo 9"/>
            <p:cNvSpPr/>
            <p:nvPr/>
          </p:nvSpPr>
          <p:spPr>
            <a:xfrm>
              <a:off x="381000" y="2476870"/>
              <a:ext cx="7848600" cy="364921"/>
            </a:xfrm>
            <a:prstGeom prst="rect">
              <a:avLst/>
            </a:prstGeom>
          </p:spPr>
          <p:txBody>
            <a:bodyPr wrap="square">
              <a:spAutoFit/>
            </a:bodyPr>
            <a:lstStyle/>
            <a:p>
              <a:endParaRPr lang="it-IT" sz="2000" dirty="0" smtClean="0"/>
            </a:p>
          </p:txBody>
        </p:sp>
        <p:sp>
          <p:nvSpPr>
            <p:cNvPr id="13" name="Rettangolo 12"/>
            <p:cNvSpPr/>
            <p:nvPr/>
          </p:nvSpPr>
          <p:spPr>
            <a:xfrm>
              <a:off x="381000" y="3519346"/>
              <a:ext cx="7848600" cy="364921"/>
            </a:xfrm>
            <a:prstGeom prst="rect">
              <a:avLst/>
            </a:prstGeom>
          </p:spPr>
          <p:txBody>
            <a:bodyPr wrap="square">
              <a:spAutoFit/>
            </a:bodyPr>
            <a:lstStyle/>
            <a:p>
              <a:endParaRPr lang="it-IT" sz="2000" dirty="0" smtClean="0"/>
            </a:p>
          </p:txBody>
        </p:sp>
      </p:grpSp>
      <p:sp>
        <p:nvSpPr>
          <p:cNvPr id="17" name="Rettangolo 16"/>
          <p:cNvSpPr/>
          <p:nvPr/>
        </p:nvSpPr>
        <p:spPr>
          <a:xfrm>
            <a:off x="228600" y="1600201"/>
            <a:ext cx="8229600" cy="4370427"/>
          </a:xfrm>
          <a:prstGeom prst="rect">
            <a:avLst/>
          </a:prstGeom>
        </p:spPr>
        <p:txBody>
          <a:bodyPr wrap="square">
            <a:spAutoFit/>
          </a:bodyPr>
          <a:lstStyle/>
          <a:p>
            <a:pPr algn="ctr"/>
            <a:r>
              <a:rPr lang="en-US" sz="2400" dirty="0" smtClean="0">
                <a:solidFill>
                  <a:srgbClr val="FF0000"/>
                </a:solidFill>
              </a:rPr>
              <a:t>THE CLASSICAL ENTERPRENEUR</a:t>
            </a:r>
          </a:p>
          <a:p>
            <a:pPr algn="ctr"/>
            <a:endParaRPr lang="en-US" sz="2000" dirty="0" smtClean="0"/>
          </a:p>
          <a:p>
            <a:pPr marL="514350" indent="-514350">
              <a:buFont typeface="Arial" pitchFamily="34" charset="0"/>
              <a:buChar char="•"/>
            </a:pPr>
            <a:r>
              <a:rPr lang="en-US" dirty="0" smtClean="0"/>
              <a:t>Enters into a contract with each of the individuals that supply productive services to the firm which specifies the nature and duration of those services and the remuneration for </a:t>
            </a:r>
            <a:r>
              <a:rPr lang="en-US" dirty="0" smtClean="0"/>
              <a:t>them;</a:t>
            </a:r>
          </a:p>
          <a:p>
            <a:pPr marL="514350" indent="-514350">
              <a:buFont typeface="Arial" pitchFamily="34" charset="0"/>
              <a:buChar char="•"/>
            </a:pPr>
            <a:r>
              <a:rPr lang="en-US" dirty="0" smtClean="0"/>
              <a:t>Either </a:t>
            </a:r>
            <a:r>
              <a:rPr lang="en-US" dirty="0" smtClean="0"/>
              <a:t>takes a decision or has a right to insist that  decisions are taken in his interest, subject to his contractual </a:t>
            </a:r>
            <a:r>
              <a:rPr lang="en-US" dirty="0" smtClean="0"/>
              <a:t>obligations;</a:t>
            </a:r>
          </a:p>
          <a:p>
            <a:pPr marL="514350" indent="-514350">
              <a:buFont typeface="Arial" pitchFamily="34" charset="0"/>
              <a:buChar char="•"/>
            </a:pPr>
            <a:r>
              <a:rPr lang="en-US" dirty="0" smtClean="0"/>
              <a:t>Has </a:t>
            </a:r>
            <a:r>
              <a:rPr lang="en-US" dirty="0" smtClean="0"/>
              <a:t>the right to the residual income from production, i.e. to the excess of revenues over payments to suppliers of productive </a:t>
            </a:r>
            <a:r>
              <a:rPr lang="en-US" dirty="0" smtClean="0"/>
              <a:t>services;</a:t>
            </a:r>
          </a:p>
          <a:p>
            <a:pPr marL="514350" indent="-514350">
              <a:buFont typeface="Arial" pitchFamily="34" charset="0"/>
              <a:buChar char="•"/>
            </a:pPr>
            <a:r>
              <a:rPr lang="en-US" dirty="0" smtClean="0"/>
              <a:t>Can </a:t>
            </a:r>
            <a:r>
              <a:rPr lang="en-US" dirty="0" smtClean="0"/>
              <a:t>transfer his rights in the residual income and his rights and obligations under the contract to another </a:t>
            </a:r>
            <a:r>
              <a:rPr lang="en-US" dirty="0" smtClean="0"/>
              <a:t>individual;</a:t>
            </a:r>
          </a:p>
          <a:p>
            <a:pPr marL="514350" indent="-514350">
              <a:buFont typeface="Arial" pitchFamily="34" charset="0"/>
              <a:buChar char="•"/>
            </a:pPr>
            <a:r>
              <a:rPr lang="en-US" dirty="0" smtClean="0"/>
              <a:t>Has </a:t>
            </a:r>
            <a:r>
              <a:rPr lang="en-US" dirty="0" smtClean="0"/>
              <a:t>the power to direct the activities of the suppliers of productive services, subject to the terms and condition of their </a:t>
            </a:r>
            <a:r>
              <a:rPr lang="en-US" dirty="0" smtClean="0"/>
              <a:t>contracts;</a:t>
            </a:r>
          </a:p>
          <a:p>
            <a:pPr marL="514350" indent="-514350">
              <a:buFont typeface="Arial" pitchFamily="34" charset="0"/>
              <a:buChar char="•"/>
            </a:pPr>
            <a:r>
              <a:rPr lang="en-US" dirty="0" smtClean="0"/>
              <a:t>Can </a:t>
            </a:r>
            <a:r>
              <a:rPr lang="en-US" dirty="0" smtClean="0"/>
              <a:t>change the membership of the producing group not only by terminating contracts but also by entering into new contracts and adding to the group.</a:t>
            </a:r>
          </a:p>
        </p:txBody>
      </p:sp>
    </p:spTree>
    <p:extLst>
      <p:ext uri="{BB962C8B-B14F-4D97-AF65-F5344CB8AC3E}">
        <p14:creationId xmlns="" xmlns:p14="http://schemas.microsoft.com/office/powerpoint/2010/main" val="3778942936"/>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magine 10" descr="logo.jpg"/>
          <p:cNvPicPr>
            <a:picLocks noChangeAspect="1"/>
          </p:cNvPicPr>
          <p:nvPr/>
        </p:nvPicPr>
        <p:blipFill>
          <a:blip r:embed="rId3" cstate="print"/>
          <a:stretch>
            <a:fillRect/>
          </a:stretch>
        </p:blipFill>
        <p:spPr>
          <a:xfrm>
            <a:off x="8229600" y="152400"/>
            <a:ext cx="764088" cy="914400"/>
          </a:xfrm>
          <a:prstGeom prst="rect">
            <a:avLst/>
          </a:prstGeom>
          <a:noFill/>
          <a:effectLst>
            <a:outerShdw blurRad="50800" dist="38100" dir="2700000" algn="tl" rotWithShape="0">
              <a:prstClr val="black">
                <a:alpha val="40000"/>
              </a:prstClr>
            </a:outerShdw>
          </a:effectLst>
        </p:spPr>
      </p:pic>
      <p:sp>
        <p:nvSpPr>
          <p:cNvPr id="8" name="Round Same Side Corner Rectangle 7"/>
          <p:cNvSpPr/>
          <p:nvPr/>
        </p:nvSpPr>
        <p:spPr>
          <a:xfrm>
            <a:off x="152400" y="609600"/>
            <a:ext cx="1219200" cy="533400"/>
          </a:xfrm>
          <a:prstGeom prst="round2Same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50800" h="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extBox 1"/>
          <p:cNvSpPr txBox="1"/>
          <p:nvPr/>
        </p:nvSpPr>
        <p:spPr>
          <a:xfrm>
            <a:off x="0" y="685800"/>
            <a:ext cx="1502679" cy="430887"/>
          </a:xfrm>
          <a:prstGeom prst="rect">
            <a:avLst/>
          </a:prstGeom>
          <a:noFill/>
        </p:spPr>
        <p:txBody>
          <a:bodyPr wrap="square" rtlCol="0">
            <a:spAutoFit/>
          </a:bodyPr>
          <a:lstStyle/>
          <a:p>
            <a:pPr algn="ctr"/>
            <a:r>
              <a:rPr lang="en-US" sz="2200" dirty="0" smtClean="0">
                <a:solidFill>
                  <a:prstClr val="white"/>
                </a:solidFill>
                <a:latin typeface="Tw Cen MT Condensed" pitchFamily="34" charset="0"/>
              </a:rPr>
              <a:t>Micro </a:t>
            </a:r>
            <a:endParaRPr lang="en-US" sz="2200" dirty="0">
              <a:solidFill>
                <a:prstClr val="white"/>
              </a:solidFill>
              <a:latin typeface="Tw Cen MT Condensed" pitchFamily="34" charset="0"/>
            </a:endParaRPr>
          </a:p>
        </p:txBody>
      </p:sp>
      <p:sp>
        <p:nvSpPr>
          <p:cNvPr id="7" name="Rectangle 6"/>
          <p:cNvSpPr/>
          <p:nvPr/>
        </p:nvSpPr>
        <p:spPr>
          <a:xfrm>
            <a:off x="0" y="1143000"/>
            <a:ext cx="9144000" cy="4571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Segnaposto numero diapositiva 15"/>
          <p:cNvSpPr>
            <a:spLocks noGrp="1"/>
          </p:cNvSpPr>
          <p:nvPr>
            <p:ph type="sldNum" sz="quarter" idx="12"/>
          </p:nvPr>
        </p:nvSpPr>
        <p:spPr/>
        <p:txBody>
          <a:bodyPr/>
          <a:lstStyle/>
          <a:p>
            <a:fld id="{FA1C692C-4F2D-45F6-A9A8-8A3A8FE27806}" type="slidenum">
              <a:rPr lang="en-US" smtClean="0"/>
              <a:pPr/>
              <a:t>5</a:t>
            </a:fld>
            <a:endParaRPr lang="en-US"/>
          </a:p>
        </p:txBody>
      </p:sp>
      <p:pic>
        <p:nvPicPr>
          <p:cNvPr id="12" name="Immagine 11"/>
          <p:cNvPicPr/>
          <p:nvPr/>
        </p:nvPicPr>
        <p:blipFill>
          <a:blip r:embed="rId4" cstate="print"/>
          <a:srcRect/>
          <a:stretch>
            <a:fillRect/>
          </a:stretch>
        </p:blipFill>
        <p:spPr bwMode="auto">
          <a:xfrm>
            <a:off x="2133600" y="171450"/>
            <a:ext cx="4972050" cy="895350"/>
          </a:xfrm>
          <a:prstGeom prst="rect">
            <a:avLst/>
          </a:prstGeom>
          <a:noFill/>
          <a:ln w="9525">
            <a:noFill/>
            <a:miter lim="800000"/>
            <a:headEnd/>
            <a:tailEnd/>
          </a:ln>
        </p:spPr>
      </p:pic>
      <p:grpSp>
        <p:nvGrpSpPr>
          <p:cNvPr id="3" name="Gruppo 13"/>
          <p:cNvGrpSpPr/>
          <p:nvPr/>
        </p:nvGrpSpPr>
        <p:grpSpPr>
          <a:xfrm>
            <a:off x="381000" y="1295400"/>
            <a:ext cx="7848600" cy="2838510"/>
            <a:chOff x="381000" y="1295400"/>
            <a:chExt cx="7848600" cy="2588867"/>
          </a:xfrm>
        </p:grpSpPr>
        <p:sp>
          <p:nvSpPr>
            <p:cNvPr id="9" name="Rettangolo 8"/>
            <p:cNvSpPr/>
            <p:nvPr/>
          </p:nvSpPr>
          <p:spPr>
            <a:xfrm>
              <a:off x="381000" y="1295400"/>
              <a:ext cx="7848600" cy="364921"/>
            </a:xfrm>
            <a:prstGeom prst="rect">
              <a:avLst/>
            </a:prstGeom>
          </p:spPr>
          <p:txBody>
            <a:bodyPr wrap="square">
              <a:spAutoFit/>
            </a:bodyPr>
            <a:lstStyle/>
            <a:p>
              <a:endParaRPr lang="en-US" sz="2000" dirty="0" smtClean="0"/>
            </a:p>
          </p:txBody>
        </p:sp>
        <p:sp>
          <p:nvSpPr>
            <p:cNvPr id="10" name="Rettangolo 9"/>
            <p:cNvSpPr/>
            <p:nvPr/>
          </p:nvSpPr>
          <p:spPr>
            <a:xfrm>
              <a:off x="381000" y="2476870"/>
              <a:ext cx="7848600" cy="364921"/>
            </a:xfrm>
            <a:prstGeom prst="rect">
              <a:avLst/>
            </a:prstGeom>
          </p:spPr>
          <p:txBody>
            <a:bodyPr wrap="square">
              <a:spAutoFit/>
            </a:bodyPr>
            <a:lstStyle/>
            <a:p>
              <a:endParaRPr lang="it-IT" sz="2000" dirty="0" smtClean="0"/>
            </a:p>
          </p:txBody>
        </p:sp>
        <p:sp>
          <p:nvSpPr>
            <p:cNvPr id="13" name="Rettangolo 12"/>
            <p:cNvSpPr/>
            <p:nvPr/>
          </p:nvSpPr>
          <p:spPr>
            <a:xfrm>
              <a:off x="381000" y="3519346"/>
              <a:ext cx="7848600" cy="364921"/>
            </a:xfrm>
            <a:prstGeom prst="rect">
              <a:avLst/>
            </a:prstGeom>
          </p:spPr>
          <p:txBody>
            <a:bodyPr wrap="square">
              <a:spAutoFit/>
            </a:bodyPr>
            <a:lstStyle/>
            <a:p>
              <a:endParaRPr lang="it-IT" sz="2000" dirty="0" smtClean="0"/>
            </a:p>
          </p:txBody>
        </p:sp>
      </p:grpSp>
      <p:sp>
        <p:nvSpPr>
          <p:cNvPr id="17" name="Rettangolo 16"/>
          <p:cNvSpPr/>
          <p:nvPr/>
        </p:nvSpPr>
        <p:spPr>
          <a:xfrm>
            <a:off x="381000" y="1600201"/>
            <a:ext cx="8382000" cy="5109091"/>
          </a:xfrm>
          <a:prstGeom prst="rect">
            <a:avLst/>
          </a:prstGeom>
        </p:spPr>
        <p:txBody>
          <a:bodyPr wrap="square">
            <a:spAutoFit/>
          </a:bodyPr>
          <a:lstStyle/>
          <a:p>
            <a:pPr algn="ctr"/>
            <a:r>
              <a:rPr lang="en-US" sz="2400" dirty="0" smtClean="0">
                <a:solidFill>
                  <a:srgbClr val="FF0000"/>
                </a:solidFill>
              </a:rPr>
              <a:t>CRITIQUES TO THE CLASSICAL THEORY OF THE FIRM</a:t>
            </a:r>
          </a:p>
          <a:p>
            <a:pPr algn="ctr"/>
            <a:endParaRPr lang="en-US" sz="2400" dirty="0" smtClean="0">
              <a:solidFill>
                <a:srgbClr val="FF0000"/>
              </a:solidFill>
            </a:endParaRPr>
          </a:p>
          <a:p>
            <a:pPr marL="514350" indent="-514350">
              <a:buFont typeface="Arial" pitchFamily="34" charset="0"/>
              <a:buChar char="•"/>
            </a:pPr>
            <a:r>
              <a:rPr lang="en-US" sz="2000" dirty="0" smtClean="0"/>
              <a:t>Ownership structure (individual, concentrated, dispersed);</a:t>
            </a:r>
            <a:endParaRPr lang="en-US" sz="2000" dirty="0" smtClean="0"/>
          </a:p>
          <a:p>
            <a:pPr marL="514350" indent="-514350">
              <a:buFont typeface="Arial" pitchFamily="34" charset="0"/>
              <a:buChar char="•"/>
            </a:pPr>
            <a:r>
              <a:rPr lang="en-US" sz="2000" dirty="0" smtClean="0"/>
              <a:t>Control structure (composition of the board of directors, senior executives);</a:t>
            </a:r>
            <a:endParaRPr lang="en-US" sz="2000" dirty="0" smtClean="0"/>
          </a:p>
          <a:p>
            <a:pPr marL="514350" indent="-514350">
              <a:buFont typeface="Arial" pitchFamily="34" charset="0"/>
              <a:buChar char="•"/>
            </a:pPr>
            <a:r>
              <a:rPr lang="en-US" sz="2000" dirty="0" smtClean="0"/>
              <a:t>Organization (large firms = complex hierarchical structures that implement policy objectives into specific plans, monitor performance, transmit information);</a:t>
            </a:r>
            <a:endParaRPr lang="en-US" sz="2000" dirty="0" smtClean="0"/>
          </a:p>
          <a:p>
            <a:pPr marL="514350" indent="-514350">
              <a:buFont typeface="Arial" pitchFamily="34" charset="0"/>
              <a:buChar char="•"/>
            </a:pPr>
            <a:r>
              <a:rPr lang="en-US" sz="2000" dirty="0" smtClean="0"/>
              <a:t>Information: acquisition, transmission to the points in the firm at which it is required for decision making, evaluation;</a:t>
            </a:r>
            <a:endParaRPr lang="en-US" sz="2000" dirty="0" smtClean="0"/>
          </a:p>
          <a:p>
            <a:pPr marL="514350" indent="-514350">
              <a:buFont typeface="Arial" pitchFamily="34" charset="0"/>
              <a:buChar char="•"/>
            </a:pPr>
            <a:r>
              <a:rPr lang="en-US" sz="2000" dirty="0" smtClean="0"/>
              <a:t>Conflict of interest: individual within the same firms have different objectives and plans based on which they formulate their decision, possibility of a conflicts especially in case of asymmetric information;</a:t>
            </a:r>
          </a:p>
          <a:p>
            <a:pPr marL="514350" indent="-514350">
              <a:buFont typeface="Arial" pitchFamily="34" charset="0"/>
              <a:buChar char="•"/>
            </a:pPr>
            <a:r>
              <a:rPr lang="en-US" sz="2000" dirty="0" smtClean="0"/>
              <a:t>INDUSTRIAL ORGANISATION + GAME THEORY.  </a:t>
            </a:r>
            <a:endParaRPr lang="en-US" sz="2000" dirty="0" smtClean="0"/>
          </a:p>
          <a:p>
            <a:pPr marL="514350" indent="-514350"/>
            <a:endParaRPr lang="en-US" dirty="0" smtClean="0">
              <a:solidFill>
                <a:srgbClr val="FF0000"/>
              </a:solidFill>
            </a:endParaRPr>
          </a:p>
          <a:p>
            <a:pPr algn="ctr"/>
            <a:endParaRPr lang="en-US" sz="2000" dirty="0" smtClean="0"/>
          </a:p>
        </p:txBody>
      </p:sp>
    </p:spTree>
    <p:extLst>
      <p:ext uri="{BB962C8B-B14F-4D97-AF65-F5344CB8AC3E}">
        <p14:creationId xmlns="" xmlns:p14="http://schemas.microsoft.com/office/powerpoint/2010/main" val="3778942936"/>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magine 10" descr="logo.jpg"/>
          <p:cNvPicPr>
            <a:picLocks noChangeAspect="1"/>
          </p:cNvPicPr>
          <p:nvPr/>
        </p:nvPicPr>
        <p:blipFill>
          <a:blip r:embed="rId3" cstate="print"/>
          <a:stretch>
            <a:fillRect/>
          </a:stretch>
        </p:blipFill>
        <p:spPr>
          <a:xfrm>
            <a:off x="8229600" y="152400"/>
            <a:ext cx="764088" cy="914400"/>
          </a:xfrm>
          <a:prstGeom prst="rect">
            <a:avLst/>
          </a:prstGeom>
          <a:noFill/>
          <a:effectLst>
            <a:outerShdw blurRad="50800" dist="38100" dir="2700000" algn="tl" rotWithShape="0">
              <a:prstClr val="black">
                <a:alpha val="40000"/>
              </a:prstClr>
            </a:outerShdw>
          </a:effectLst>
        </p:spPr>
      </p:pic>
      <p:sp>
        <p:nvSpPr>
          <p:cNvPr id="8" name="Round Same Side Corner Rectangle 7"/>
          <p:cNvSpPr/>
          <p:nvPr/>
        </p:nvSpPr>
        <p:spPr>
          <a:xfrm>
            <a:off x="0" y="609600"/>
            <a:ext cx="1219200" cy="533400"/>
          </a:xfrm>
          <a:prstGeom prst="round2Same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50800" h="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extBox 1"/>
          <p:cNvSpPr txBox="1"/>
          <p:nvPr/>
        </p:nvSpPr>
        <p:spPr>
          <a:xfrm>
            <a:off x="0" y="685800"/>
            <a:ext cx="1502679" cy="430887"/>
          </a:xfrm>
          <a:prstGeom prst="rect">
            <a:avLst/>
          </a:prstGeom>
          <a:noFill/>
        </p:spPr>
        <p:txBody>
          <a:bodyPr wrap="square" rtlCol="0">
            <a:spAutoFit/>
          </a:bodyPr>
          <a:lstStyle/>
          <a:p>
            <a:pPr algn="ctr"/>
            <a:r>
              <a:rPr lang="en-US" sz="2200" dirty="0" smtClean="0">
                <a:solidFill>
                  <a:prstClr val="white"/>
                </a:solidFill>
                <a:latin typeface="Tw Cen MT Condensed" pitchFamily="34" charset="0"/>
              </a:rPr>
              <a:t> Micro</a:t>
            </a:r>
            <a:r>
              <a:rPr lang="en-US" sz="2200" dirty="0" smtClean="0">
                <a:solidFill>
                  <a:prstClr val="white"/>
                </a:solidFill>
                <a:latin typeface="Tw Cen MT Condensed" pitchFamily="34" charset="0"/>
              </a:rPr>
              <a:t> </a:t>
            </a:r>
            <a:endParaRPr lang="en-US" sz="2200" dirty="0">
              <a:solidFill>
                <a:prstClr val="white"/>
              </a:solidFill>
              <a:latin typeface="Tw Cen MT Condensed" pitchFamily="34" charset="0"/>
            </a:endParaRPr>
          </a:p>
        </p:txBody>
      </p:sp>
      <p:sp>
        <p:nvSpPr>
          <p:cNvPr id="7" name="Rectangle 6"/>
          <p:cNvSpPr/>
          <p:nvPr/>
        </p:nvSpPr>
        <p:spPr>
          <a:xfrm>
            <a:off x="0" y="1143000"/>
            <a:ext cx="9144000" cy="4571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ttangolo 9"/>
          <p:cNvSpPr/>
          <p:nvPr/>
        </p:nvSpPr>
        <p:spPr>
          <a:xfrm>
            <a:off x="228600" y="1471910"/>
            <a:ext cx="3581400" cy="1692771"/>
          </a:xfrm>
          <a:prstGeom prst="rect">
            <a:avLst/>
          </a:prstGeom>
        </p:spPr>
        <p:txBody>
          <a:bodyPr wrap="square">
            <a:spAutoFit/>
          </a:bodyPr>
          <a:lstStyle/>
          <a:p>
            <a:pPr algn="ctr"/>
            <a:endParaRPr lang="en-US" sz="2800" dirty="0" smtClean="0"/>
          </a:p>
          <a:p>
            <a:endParaRPr lang="en-US" sz="2400" dirty="0" smtClean="0"/>
          </a:p>
          <a:p>
            <a:endParaRPr lang="en-US" sz="2800" dirty="0" smtClean="0"/>
          </a:p>
          <a:p>
            <a:pPr>
              <a:buFont typeface="Arial" pitchFamily="34" charset="0"/>
              <a:buChar char="•"/>
            </a:pPr>
            <a:endParaRPr lang="en-US" sz="2400" dirty="0" smtClean="0"/>
          </a:p>
        </p:txBody>
      </p:sp>
      <p:sp>
        <p:nvSpPr>
          <p:cNvPr id="16" name="Segnaposto numero diapositiva 15"/>
          <p:cNvSpPr>
            <a:spLocks noGrp="1"/>
          </p:cNvSpPr>
          <p:nvPr>
            <p:ph type="sldNum" sz="quarter" idx="12"/>
          </p:nvPr>
        </p:nvSpPr>
        <p:spPr/>
        <p:txBody>
          <a:bodyPr/>
          <a:lstStyle/>
          <a:p>
            <a:fld id="{FA1C692C-4F2D-45F6-A9A8-8A3A8FE27806}" type="slidenum">
              <a:rPr lang="en-US" smtClean="0"/>
              <a:pPr/>
              <a:t>6</a:t>
            </a:fld>
            <a:endParaRPr lang="en-US"/>
          </a:p>
        </p:txBody>
      </p:sp>
      <p:pic>
        <p:nvPicPr>
          <p:cNvPr id="12" name="Immagine 11"/>
          <p:cNvPicPr/>
          <p:nvPr/>
        </p:nvPicPr>
        <p:blipFill>
          <a:blip r:embed="rId4" cstate="print"/>
          <a:srcRect/>
          <a:stretch>
            <a:fillRect/>
          </a:stretch>
        </p:blipFill>
        <p:spPr bwMode="auto">
          <a:xfrm>
            <a:off x="2133600" y="171450"/>
            <a:ext cx="4972050" cy="895350"/>
          </a:xfrm>
          <a:prstGeom prst="rect">
            <a:avLst/>
          </a:prstGeom>
          <a:noFill/>
          <a:ln w="9525">
            <a:noFill/>
            <a:miter lim="800000"/>
            <a:headEnd/>
            <a:tailEnd/>
          </a:ln>
        </p:spPr>
      </p:pic>
      <p:sp>
        <p:nvSpPr>
          <p:cNvPr id="13" name="CasellaDiTesto 12"/>
          <p:cNvSpPr txBox="1"/>
          <p:nvPr/>
        </p:nvSpPr>
        <p:spPr>
          <a:xfrm>
            <a:off x="3048000" y="5943600"/>
            <a:ext cx="3124200" cy="369332"/>
          </a:xfrm>
          <a:prstGeom prst="rect">
            <a:avLst/>
          </a:prstGeom>
          <a:noFill/>
        </p:spPr>
        <p:txBody>
          <a:bodyPr wrap="square" rtlCol="0">
            <a:spAutoFit/>
          </a:bodyPr>
          <a:lstStyle/>
          <a:p>
            <a:pPr algn="ctr"/>
            <a:r>
              <a:rPr lang="it-IT" dirty="0" err="1" smtClean="0"/>
              <a:t>Varian</a:t>
            </a:r>
            <a:r>
              <a:rPr lang="it-IT" dirty="0" smtClean="0"/>
              <a:t> (1992)</a:t>
            </a:r>
            <a:endParaRPr lang="it-IT" dirty="0"/>
          </a:p>
        </p:txBody>
      </p:sp>
      <p:sp>
        <p:nvSpPr>
          <p:cNvPr id="14" name="CasellaDiTesto 13"/>
          <p:cNvSpPr txBox="1"/>
          <p:nvPr/>
        </p:nvSpPr>
        <p:spPr>
          <a:xfrm>
            <a:off x="533400" y="1295400"/>
            <a:ext cx="8153400" cy="738664"/>
          </a:xfrm>
          <a:prstGeom prst="rect">
            <a:avLst/>
          </a:prstGeom>
          <a:noFill/>
        </p:spPr>
        <p:txBody>
          <a:bodyPr wrap="square" rtlCol="0">
            <a:spAutoFit/>
          </a:bodyPr>
          <a:lstStyle/>
          <a:p>
            <a:pPr algn="ctr"/>
            <a:r>
              <a:rPr lang="en-US" sz="2400" dirty="0" smtClean="0">
                <a:solidFill>
                  <a:srgbClr val="FF0000"/>
                </a:solidFill>
              </a:rPr>
              <a:t>TECHNOLOGY AND PRODUCTION FUNCTION</a:t>
            </a:r>
            <a:endParaRPr lang="en-US" sz="2400" dirty="0" smtClean="0">
              <a:solidFill>
                <a:srgbClr val="FF0000"/>
              </a:solidFill>
            </a:endParaRPr>
          </a:p>
          <a:p>
            <a:pPr algn="ctr"/>
            <a:endParaRPr lang="it-IT" dirty="0"/>
          </a:p>
        </p:txBody>
      </p:sp>
      <p:pic>
        <p:nvPicPr>
          <p:cNvPr id="142340" name="Picture 4"/>
          <p:cNvPicPr>
            <a:picLocks noChangeAspect="1" noChangeArrowheads="1"/>
          </p:cNvPicPr>
          <p:nvPr/>
        </p:nvPicPr>
        <p:blipFill>
          <a:blip r:embed="rId5" cstate="print"/>
          <a:srcRect/>
          <a:stretch>
            <a:fillRect/>
          </a:stretch>
        </p:blipFill>
        <p:spPr bwMode="auto">
          <a:xfrm>
            <a:off x="685800" y="2133600"/>
            <a:ext cx="7620000" cy="3905250"/>
          </a:xfrm>
          <a:prstGeom prst="rect">
            <a:avLst/>
          </a:prstGeom>
          <a:noFill/>
          <a:ln w="9525">
            <a:noFill/>
            <a:miter lim="800000"/>
            <a:headEnd/>
            <a:tailEnd/>
          </a:ln>
        </p:spPr>
      </p:pic>
    </p:spTree>
    <p:extLst>
      <p:ext uri="{BB962C8B-B14F-4D97-AF65-F5344CB8AC3E}">
        <p14:creationId xmlns="" xmlns:p14="http://schemas.microsoft.com/office/powerpoint/2010/main" val="3778942936"/>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magine 10" descr="logo.jpg"/>
          <p:cNvPicPr>
            <a:picLocks noChangeAspect="1"/>
          </p:cNvPicPr>
          <p:nvPr/>
        </p:nvPicPr>
        <p:blipFill>
          <a:blip r:embed="rId3" cstate="print"/>
          <a:stretch>
            <a:fillRect/>
          </a:stretch>
        </p:blipFill>
        <p:spPr>
          <a:xfrm>
            <a:off x="8229600" y="152400"/>
            <a:ext cx="764088" cy="914400"/>
          </a:xfrm>
          <a:prstGeom prst="rect">
            <a:avLst/>
          </a:prstGeom>
          <a:noFill/>
          <a:effectLst>
            <a:outerShdw blurRad="50800" dist="38100" dir="2700000" algn="tl" rotWithShape="0">
              <a:prstClr val="black">
                <a:alpha val="40000"/>
              </a:prstClr>
            </a:outerShdw>
          </a:effectLst>
        </p:spPr>
      </p:pic>
      <p:sp>
        <p:nvSpPr>
          <p:cNvPr id="8" name="Round Same Side Corner Rectangle 7"/>
          <p:cNvSpPr/>
          <p:nvPr/>
        </p:nvSpPr>
        <p:spPr>
          <a:xfrm>
            <a:off x="152400" y="609600"/>
            <a:ext cx="1219200" cy="533400"/>
          </a:xfrm>
          <a:prstGeom prst="round2Same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50800" h="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extBox 1"/>
          <p:cNvSpPr txBox="1"/>
          <p:nvPr/>
        </p:nvSpPr>
        <p:spPr>
          <a:xfrm>
            <a:off x="0" y="685800"/>
            <a:ext cx="1502679" cy="430887"/>
          </a:xfrm>
          <a:prstGeom prst="rect">
            <a:avLst/>
          </a:prstGeom>
          <a:noFill/>
        </p:spPr>
        <p:txBody>
          <a:bodyPr wrap="square" rtlCol="0">
            <a:spAutoFit/>
          </a:bodyPr>
          <a:lstStyle/>
          <a:p>
            <a:pPr algn="ctr"/>
            <a:r>
              <a:rPr lang="en-US" sz="2200" dirty="0" smtClean="0">
                <a:solidFill>
                  <a:prstClr val="white"/>
                </a:solidFill>
                <a:latin typeface="Tw Cen MT Condensed" pitchFamily="34" charset="0"/>
              </a:rPr>
              <a:t>Micro </a:t>
            </a:r>
            <a:endParaRPr lang="en-US" sz="2200" dirty="0">
              <a:solidFill>
                <a:prstClr val="white"/>
              </a:solidFill>
              <a:latin typeface="Tw Cen MT Condensed" pitchFamily="34" charset="0"/>
            </a:endParaRPr>
          </a:p>
        </p:txBody>
      </p:sp>
      <p:sp>
        <p:nvSpPr>
          <p:cNvPr id="7" name="Rectangle 6"/>
          <p:cNvSpPr/>
          <p:nvPr/>
        </p:nvSpPr>
        <p:spPr>
          <a:xfrm>
            <a:off x="0" y="1143000"/>
            <a:ext cx="9144000" cy="4571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Segnaposto numero diapositiva 15"/>
          <p:cNvSpPr>
            <a:spLocks noGrp="1"/>
          </p:cNvSpPr>
          <p:nvPr>
            <p:ph type="sldNum" sz="quarter" idx="12"/>
          </p:nvPr>
        </p:nvSpPr>
        <p:spPr/>
        <p:txBody>
          <a:bodyPr/>
          <a:lstStyle/>
          <a:p>
            <a:fld id="{FA1C692C-4F2D-45F6-A9A8-8A3A8FE27806}" type="slidenum">
              <a:rPr lang="en-US" smtClean="0"/>
              <a:pPr/>
              <a:t>7</a:t>
            </a:fld>
            <a:endParaRPr lang="en-US"/>
          </a:p>
        </p:txBody>
      </p:sp>
      <p:pic>
        <p:nvPicPr>
          <p:cNvPr id="12" name="Immagine 11"/>
          <p:cNvPicPr/>
          <p:nvPr/>
        </p:nvPicPr>
        <p:blipFill>
          <a:blip r:embed="rId4" cstate="print"/>
          <a:srcRect/>
          <a:stretch>
            <a:fillRect/>
          </a:stretch>
        </p:blipFill>
        <p:spPr bwMode="auto">
          <a:xfrm>
            <a:off x="2133600" y="171450"/>
            <a:ext cx="4972050" cy="895350"/>
          </a:xfrm>
          <a:prstGeom prst="rect">
            <a:avLst/>
          </a:prstGeom>
          <a:noFill/>
          <a:ln w="9525">
            <a:noFill/>
            <a:miter lim="800000"/>
            <a:headEnd/>
            <a:tailEnd/>
          </a:ln>
        </p:spPr>
      </p:pic>
      <p:sp>
        <p:nvSpPr>
          <p:cNvPr id="20" name="Rettangolo 19"/>
          <p:cNvSpPr/>
          <p:nvPr/>
        </p:nvSpPr>
        <p:spPr>
          <a:xfrm>
            <a:off x="685800" y="1752600"/>
            <a:ext cx="7772400" cy="4616648"/>
          </a:xfrm>
          <a:prstGeom prst="rect">
            <a:avLst/>
          </a:prstGeom>
        </p:spPr>
        <p:txBody>
          <a:bodyPr wrap="square">
            <a:spAutoFit/>
          </a:bodyPr>
          <a:lstStyle/>
          <a:p>
            <a:pPr algn="ctr"/>
            <a:r>
              <a:rPr lang="en-US" sz="2400" dirty="0" smtClean="0">
                <a:solidFill>
                  <a:srgbClr val="FF0000"/>
                </a:solidFill>
              </a:rPr>
              <a:t>THE COBB-DOUGLAS PRODUCTION FUNCTION</a:t>
            </a:r>
          </a:p>
          <a:p>
            <a:endParaRPr lang="it-IT" dirty="0" smtClean="0"/>
          </a:p>
          <a:p>
            <a:r>
              <a:rPr lang="it-IT" sz="2400" dirty="0" smtClean="0"/>
              <a:t>Total utility </a:t>
            </a:r>
            <a:r>
              <a:rPr lang="it-IT" sz="2400" dirty="0" smtClean="0"/>
              <a:t>:  y(x</a:t>
            </a:r>
            <a:r>
              <a:rPr lang="it-IT" sz="1400" dirty="0" smtClean="0"/>
              <a:t>1</a:t>
            </a:r>
            <a:r>
              <a:rPr lang="it-IT" sz="2400" dirty="0" smtClean="0"/>
              <a:t>, </a:t>
            </a:r>
            <a:r>
              <a:rPr lang="it-IT" sz="2400" dirty="0" smtClean="0"/>
              <a:t>x</a:t>
            </a:r>
            <a:r>
              <a:rPr lang="it-IT" sz="1400" dirty="0" smtClean="0"/>
              <a:t>2</a:t>
            </a:r>
            <a:r>
              <a:rPr lang="it-IT" sz="2400" dirty="0" smtClean="0"/>
              <a:t>)=(x</a:t>
            </a:r>
            <a:r>
              <a:rPr lang="it-IT" sz="1400" dirty="0" smtClean="0"/>
              <a:t>1</a:t>
            </a:r>
            <a:r>
              <a:rPr lang="it-IT" sz="2400" dirty="0" smtClean="0"/>
              <a:t>)</a:t>
            </a:r>
            <a:r>
              <a:rPr lang="it-IT" sz="2400" baseline="30000" dirty="0" smtClean="0"/>
              <a:t>a</a:t>
            </a:r>
            <a:r>
              <a:rPr lang="it-IT" sz="2400" dirty="0" smtClean="0"/>
              <a:t>(x</a:t>
            </a:r>
            <a:r>
              <a:rPr lang="it-IT" sz="1400" dirty="0" smtClean="0"/>
              <a:t>2</a:t>
            </a:r>
            <a:r>
              <a:rPr lang="it-IT" sz="2400" dirty="0" smtClean="0"/>
              <a:t>)</a:t>
            </a:r>
            <a:r>
              <a:rPr lang="it-IT" sz="2400" baseline="30000" dirty="0" smtClean="0"/>
              <a:t>b</a:t>
            </a:r>
            <a:r>
              <a:rPr lang="it-IT" sz="2400" dirty="0" smtClean="0"/>
              <a:t> a,b &gt; 0</a:t>
            </a:r>
          </a:p>
          <a:p>
            <a:r>
              <a:rPr lang="it-IT" dirty="0" smtClean="0"/>
              <a:t>Total output </a:t>
            </a:r>
            <a:r>
              <a:rPr lang="it-IT" dirty="0" err="1" smtClean="0"/>
              <a:t>produced</a:t>
            </a:r>
            <a:r>
              <a:rPr lang="it-IT" dirty="0" smtClean="0"/>
              <a:t> </a:t>
            </a:r>
            <a:r>
              <a:rPr lang="it-IT" dirty="0" err="1" smtClean="0"/>
              <a:t>combining</a:t>
            </a:r>
            <a:r>
              <a:rPr lang="it-IT" dirty="0" smtClean="0"/>
              <a:t> </a:t>
            </a:r>
            <a:r>
              <a:rPr lang="it-IT" dirty="0" err="1" smtClean="0"/>
              <a:t>two</a:t>
            </a:r>
            <a:r>
              <a:rPr lang="it-IT" dirty="0" smtClean="0"/>
              <a:t> </a:t>
            </a:r>
            <a:r>
              <a:rPr lang="it-IT" u="sng" dirty="0" err="1" smtClean="0"/>
              <a:t>homogeneous</a:t>
            </a:r>
            <a:r>
              <a:rPr lang="it-IT" dirty="0" smtClean="0"/>
              <a:t> </a:t>
            </a:r>
            <a:r>
              <a:rPr lang="it-IT" dirty="0" err="1" smtClean="0"/>
              <a:t>inputs</a:t>
            </a:r>
            <a:r>
              <a:rPr lang="it-IT" dirty="0" smtClean="0"/>
              <a:t> </a:t>
            </a:r>
            <a:r>
              <a:rPr lang="it-IT" u="sng" dirty="0" smtClean="0"/>
              <a:t>in a </a:t>
            </a:r>
            <a:r>
              <a:rPr lang="it-IT" u="sng" dirty="0" err="1" smtClean="0"/>
              <a:t>technologically</a:t>
            </a:r>
            <a:r>
              <a:rPr lang="it-IT" u="sng" dirty="0" smtClean="0"/>
              <a:t> </a:t>
            </a:r>
            <a:r>
              <a:rPr lang="it-IT" u="sng" dirty="0" err="1" smtClean="0"/>
              <a:t>efficient</a:t>
            </a:r>
            <a:r>
              <a:rPr lang="it-IT" u="sng" dirty="0" smtClean="0"/>
              <a:t> way</a:t>
            </a:r>
          </a:p>
          <a:p>
            <a:endParaRPr lang="it-IT" sz="2400" dirty="0" smtClean="0"/>
          </a:p>
          <a:p>
            <a:r>
              <a:rPr lang="it-IT" sz="2400" dirty="0" err="1" smtClean="0"/>
              <a:t>Marginal</a:t>
            </a:r>
            <a:r>
              <a:rPr lang="it-IT" sz="2400" dirty="0" smtClean="0"/>
              <a:t> </a:t>
            </a:r>
            <a:r>
              <a:rPr lang="it-IT" sz="2400" dirty="0" err="1" smtClean="0"/>
              <a:t>product</a:t>
            </a:r>
            <a:r>
              <a:rPr lang="it-IT" sz="2400" dirty="0" smtClean="0"/>
              <a:t>  input 1:  MPX</a:t>
            </a:r>
            <a:r>
              <a:rPr lang="it-IT" sz="1400" dirty="0" smtClean="0"/>
              <a:t>1</a:t>
            </a:r>
            <a:r>
              <a:rPr lang="it-IT" sz="2400" dirty="0" smtClean="0"/>
              <a:t>(x</a:t>
            </a:r>
            <a:r>
              <a:rPr lang="it-IT" sz="1400" dirty="0" smtClean="0"/>
              <a:t>1</a:t>
            </a:r>
            <a:r>
              <a:rPr lang="it-IT" sz="2400" dirty="0" smtClean="0"/>
              <a:t>, x</a:t>
            </a:r>
            <a:r>
              <a:rPr lang="it-IT" sz="1400" dirty="0" smtClean="0"/>
              <a:t>2</a:t>
            </a:r>
            <a:r>
              <a:rPr lang="it-IT" sz="2400" dirty="0" smtClean="0"/>
              <a:t>)= ∂U/∂x</a:t>
            </a:r>
            <a:r>
              <a:rPr lang="it-IT" sz="1400" dirty="0" smtClean="0"/>
              <a:t>1</a:t>
            </a:r>
            <a:r>
              <a:rPr lang="it-IT" sz="2400" dirty="0" smtClean="0"/>
              <a:t>= a(x</a:t>
            </a:r>
            <a:r>
              <a:rPr lang="it-IT" sz="1400" dirty="0" smtClean="0"/>
              <a:t>1</a:t>
            </a:r>
            <a:r>
              <a:rPr lang="it-IT" sz="2400" dirty="0" smtClean="0"/>
              <a:t>)</a:t>
            </a:r>
            <a:r>
              <a:rPr lang="it-IT" sz="2400" baseline="30000" dirty="0" smtClean="0"/>
              <a:t>a-1</a:t>
            </a:r>
            <a:r>
              <a:rPr lang="it-IT" sz="2400" dirty="0" smtClean="0"/>
              <a:t>(x</a:t>
            </a:r>
            <a:r>
              <a:rPr lang="it-IT" sz="1400" dirty="0" smtClean="0"/>
              <a:t>2</a:t>
            </a:r>
            <a:r>
              <a:rPr lang="it-IT" sz="2400" dirty="0" smtClean="0"/>
              <a:t>)</a:t>
            </a:r>
            <a:r>
              <a:rPr lang="it-IT" sz="2400" baseline="30000" dirty="0" smtClean="0"/>
              <a:t>b</a:t>
            </a:r>
            <a:endParaRPr lang="it-IT" sz="2400" dirty="0" smtClean="0"/>
          </a:p>
          <a:p>
            <a:r>
              <a:rPr lang="it-IT" dirty="0" err="1" smtClean="0"/>
              <a:t>Additional</a:t>
            </a:r>
            <a:r>
              <a:rPr lang="it-IT" dirty="0" smtClean="0"/>
              <a:t> output the </a:t>
            </a:r>
            <a:r>
              <a:rPr lang="it-IT" dirty="0" err="1" smtClean="0"/>
              <a:t>firm</a:t>
            </a:r>
            <a:r>
              <a:rPr lang="it-IT" dirty="0" smtClean="0"/>
              <a:t> </a:t>
            </a:r>
            <a:r>
              <a:rPr lang="it-IT" dirty="0" err="1" smtClean="0"/>
              <a:t>obtains</a:t>
            </a:r>
            <a:r>
              <a:rPr lang="it-IT" dirty="0" smtClean="0"/>
              <a:t>  </a:t>
            </a:r>
            <a:r>
              <a:rPr lang="it-IT" dirty="0" err="1" smtClean="0"/>
              <a:t>from</a:t>
            </a:r>
            <a:r>
              <a:rPr lang="it-IT" dirty="0" smtClean="0"/>
              <a:t> </a:t>
            </a:r>
            <a:r>
              <a:rPr lang="it-IT" dirty="0" err="1" smtClean="0"/>
              <a:t>marginally</a:t>
            </a:r>
            <a:r>
              <a:rPr lang="it-IT" dirty="0" smtClean="0"/>
              <a:t> </a:t>
            </a:r>
            <a:r>
              <a:rPr lang="it-IT" dirty="0" err="1" smtClean="0"/>
              <a:t>increasing</a:t>
            </a:r>
            <a:r>
              <a:rPr lang="it-IT" dirty="0" smtClean="0"/>
              <a:t> </a:t>
            </a:r>
            <a:r>
              <a:rPr lang="it-IT" dirty="0" err="1" smtClean="0"/>
              <a:t>its</a:t>
            </a:r>
            <a:r>
              <a:rPr lang="it-IT" dirty="0" smtClean="0"/>
              <a:t> </a:t>
            </a:r>
            <a:r>
              <a:rPr lang="it-IT" dirty="0" err="1" smtClean="0"/>
              <a:t>use</a:t>
            </a:r>
            <a:r>
              <a:rPr lang="it-IT" dirty="0" smtClean="0"/>
              <a:t> </a:t>
            </a:r>
            <a:r>
              <a:rPr lang="it-IT" dirty="0" err="1" smtClean="0"/>
              <a:t>of</a:t>
            </a:r>
            <a:r>
              <a:rPr lang="it-IT" dirty="0" smtClean="0"/>
              <a:t> input 1 </a:t>
            </a:r>
            <a:r>
              <a:rPr lang="it-IT" dirty="0" err="1" smtClean="0"/>
              <a:t>for</a:t>
            </a:r>
            <a:r>
              <a:rPr lang="it-IT" dirty="0" smtClean="0"/>
              <a:t> a </a:t>
            </a:r>
            <a:r>
              <a:rPr lang="it-IT" dirty="0" err="1" smtClean="0"/>
              <a:t>given</a:t>
            </a:r>
            <a:r>
              <a:rPr lang="it-IT" dirty="0" smtClean="0"/>
              <a:t> </a:t>
            </a:r>
            <a:r>
              <a:rPr lang="it-IT" dirty="0" err="1" smtClean="0"/>
              <a:t>quantity</a:t>
            </a:r>
            <a:r>
              <a:rPr lang="it-IT" dirty="0" smtClean="0"/>
              <a:t> </a:t>
            </a:r>
            <a:r>
              <a:rPr lang="it-IT" dirty="0" err="1" smtClean="0"/>
              <a:t>of</a:t>
            </a:r>
            <a:r>
              <a:rPr lang="it-IT" dirty="0" smtClean="0"/>
              <a:t> input 2</a:t>
            </a:r>
          </a:p>
          <a:p>
            <a:endParaRPr lang="it-IT" sz="2400" dirty="0" smtClean="0"/>
          </a:p>
          <a:p>
            <a:r>
              <a:rPr lang="it-IT" sz="2400" dirty="0" err="1" smtClean="0"/>
              <a:t>Marginal</a:t>
            </a:r>
            <a:r>
              <a:rPr lang="it-IT" sz="2400" dirty="0" smtClean="0"/>
              <a:t> utility  </a:t>
            </a:r>
            <a:r>
              <a:rPr lang="it-IT" sz="2400" dirty="0" smtClean="0"/>
              <a:t>input 2:  MUX</a:t>
            </a:r>
            <a:r>
              <a:rPr lang="it-IT" sz="1400" dirty="0" smtClean="0"/>
              <a:t>2</a:t>
            </a:r>
            <a:r>
              <a:rPr lang="it-IT" sz="2400" dirty="0" smtClean="0"/>
              <a:t>(x</a:t>
            </a:r>
            <a:r>
              <a:rPr lang="it-IT" sz="1400" dirty="0" smtClean="0"/>
              <a:t>1</a:t>
            </a:r>
            <a:r>
              <a:rPr lang="it-IT" sz="2400" dirty="0" smtClean="0"/>
              <a:t>, x</a:t>
            </a:r>
            <a:r>
              <a:rPr lang="it-IT" sz="1400" dirty="0" smtClean="0"/>
              <a:t>2</a:t>
            </a:r>
            <a:r>
              <a:rPr lang="it-IT" sz="2400" dirty="0" smtClean="0"/>
              <a:t>)</a:t>
            </a:r>
            <a:r>
              <a:rPr lang="it-IT" sz="2400" dirty="0" err="1" smtClean="0"/>
              <a:t>=b</a:t>
            </a:r>
            <a:r>
              <a:rPr lang="it-IT" sz="2400" dirty="0" smtClean="0"/>
              <a:t>(x</a:t>
            </a:r>
            <a:r>
              <a:rPr lang="it-IT" sz="1400" dirty="0" smtClean="0"/>
              <a:t>1</a:t>
            </a:r>
            <a:r>
              <a:rPr lang="it-IT" sz="2400" dirty="0" smtClean="0"/>
              <a:t>)</a:t>
            </a:r>
            <a:r>
              <a:rPr lang="it-IT" sz="2400" baseline="30000" dirty="0" smtClean="0"/>
              <a:t>a</a:t>
            </a:r>
            <a:r>
              <a:rPr lang="it-IT" sz="2400" dirty="0" smtClean="0"/>
              <a:t>(x</a:t>
            </a:r>
            <a:r>
              <a:rPr lang="it-IT" sz="1400" dirty="0" smtClean="0"/>
              <a:t>2</a:t>
            </a:r>
            <a:r>
              <a:rPr lang="it-IT" sz="2400" dirty="0" smtClean="0"/>
              <a:t>)</a:t>
            </a:r>
            <a:r>
              <a:rPr lang="it-IT" sz="2400" baseline="30000" dirty="0" smtClean="0"/>
              <a:t>b-1</a:t>
            </a:r>
          </a:p>
          <a:p>
            <a:r>
              <a:rPr lang="it-IT" dirty="0" err="1" smtClean="0"/>
              <a:t>Additional</a:t>
            </a:r>
            <a:r>
              <a:rPr lang="it-IT" dirty="0" smtClean="0"/>
              <a:t> output the </a:t>
            </a:r>
            <a:r>
              <a:rPr lang="it-IT" dirty="0" err="1" smtClean="0"/>
              <a:t>firm</a:t>
            </a:r>
            <a:r>
              <a:rPr lang="it-IT" dirty="0" smtClean="0"/>
              <a:t> </a:t>
            </a:r>
            <a:r>
              <a:rPr lang="it-IT" dirty="0" err="1" smtClean="0"/>
              <a:t>obtains</a:t>
            </a:r>
            <a:r>
              <a:rPr lang="it-IT" dirty="0" smtClean="0"/>
              <a:t>  </a:t>
            </a:r>
            <a:r>
              <a:rPr lang="it-IT" dirty="0" err="1" smtClean="0"/>
              <a:t>from</a:t>
            </a:r>
            <a:r>
              <a:rPr lang="it-IT" dirty="0" smtClean="0"/>
              <a:t> </a:t>
            </a:r>
            <a:r>
              <a:rPr lang="it-IT" dirty="0" err="1" smtClean="0"/>
              <a:t>marginally</a:t>
            </a:r>
            <a:r>
              <a:rPr lang="it-IT" dirty="0" smtClean="0"/>
              <a:t> </a:t>
            </a:r>
            <a:r>
              <a:rPr lang="it-IT" dirty="0" err="1" smtClean="0"/>
              <a:t>increasing</a:t>
            </a:r>
            <a:r>
              <a:rPr lang="it-IT" dirty="0" smtClean="0"/>
              <a:t> </a:t>
            </a:r>
            <a:r>
              <a:rPr lang="it-IT" dirty="0" err="1" smtClean="0"/>
              <a:t>its</a:t>
            </a:r>
            <a:r>
              <a:rPr lang="it-IT" dirty="0" smtClean="0"/>
              <a:t> </a:t>
            </a:r>
            <a:r>
              <a:rPr lang="it-IT" dirty="0" err="1" smtClean="0"/>
              <a:t>use</a:t>
            </a:r>
            <a:r>
              <a:rPr lang="it-IT" dirty="0" smtClean="0"/>
              <a:t> </a:t>
            </a:r>
            <a:r>
              <a:rPr lang="it-IT" dirty="0" err="1" smtClean="0"/>
              <a:t>of</a:t>
            </a:r>
            <a:r>
              <a:rPr lang="it-IT" dirty="0" smtClean="0"/>
              <a:t> input </a:t>
            </a:r>
            <a:r>
              <a:rPr lang="it-IT" dirty="0" smtClean="0"/>
              <a:t>2 </a:t>
            </a:r>
            <a:r>
              <a:rPr lang="it-IT" dirty="0" err="1" smtClean="0"/>
              <a:t>for</a:t>
            </a:r>
            <a:r>
              <a:rPr lang="it-IT" dirty="0" smtClean="0"/>
              <a:t> a </a:t>
            </a:r>
            <a:r>
              <a:rPr lang="it-IT" dirty="0" err="1" smtClean="0"/>
              <a:t>given</a:t>
            </a:r>
            <a:r>
              <a:rPr lang="it-IT" dirty="0" smtClean="0"/>
              <a:t> </a:t>
            </a:r>
            <a:r>
              <a:rPr lang="it-IT" dirty="0" err="1" smtClean="0"/>
              <a:t>quantity</a:t>
            </a:r>
            <a:r>
              <a:rPr lang="it-IT" dirty="0" smtClean="0"/>
              <a:t> </a:t>
            </a:r>
            <a:r>
              <a:rPr lang="it-IT" dirty="0" err="1" smtClean="0"/>
              <a:t>of</a:t>
            </a:r>
            <a:r>
              <a:rPr lang="it-IT" dirty="0" smtClean="0"/>
              <a:t> input </a:t>
            </a:r>
            <a:r>
              <a:rPr lang="it-IT" dirty="0" smtClean="0"/>
              <a:t>1</a:t>
            </a:r>
            <a:endParaRPr lang="it-IT" dirty="0" smtClean="0"/>
          </a:p>
          <a:p>
            <a:endParaRPr lang="it-IT" sz="2400" dirty="0" smtClean="0"/>
          </a:p>
        </p:txBody>
      </p:sp>
    </p:spTree>
    <p:extLst>
      <p:ext uri="{BB962C8B-B14F-4D97-AF65-F5344CB8AC3E}">
        <p14:creationId xmlns="" xmlns:p14="http://schemas.microsoft.com/office/powerpoint/2010/main" val="3778942936"/>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magine 10" descr="logo.jpg"/>
          <p:cNvPicPr>
            <a:picLocks noChangeAspect="1"/>
          </p:cNvPicPr>
          <p:nvPr/>
        </p:nvPicPr>
        <p:blipFill>
          <a:blip r:embed="rId3" cstate="print"/>
          <a:stretch>
            <a:fillRect/>
          </a:stretch>
        </p:blipFill>
        <p:spPr>
          <a:xfrm>
            <a:off x="8229600" y="152400"/>
            <a:ext cx="764088" cy="914400"/>
          </a:xfrm>
          <a:prstGeom prst="rect">
            <a:avLst/>
          </a:prstGeom>
          <a:noFill/>
          <a:effectLst>
            <a:outerShdw blurRad="50800" dist="38100" dir="2700000" algn="tl" rotWithShape="0">
              <a:prstClr val="black">
                <a:alpha val="40000"/>
              </a:prstClr>
            </a:outerShdw>
          </a:effectLst>
        </p:spPr>
      </p:pic>
      <p:sp>
        <p:nvSpPr>
          <p:cNvPr id="8" name="Round Same Side Corner Rectangle 7"/>
          <p:cNvSpPr/>
          <p:nvPr/>
        </p:nvSpPr>
        <p:spPr>
          <a:xfrm>
            <a:off x="0" y="609600"/>
            <a:ext cx="1219200" cy="533400"/>
          </a:xfrm>
          <a:prstGeom prst="round2Same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50800" h="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extBox 1"/>
          <p:cNvSpPr txBox="1"/>
          <p:nvPr/>
        </p:nvSpPr>
        <p:spPr>
          <a:xfrm>
            <a:off x="0" y="685800"/>
            <a:ext cx="1502679" cy="430887"/>
          </a:xfrm>
          <a:prstGeom prst="rect">
            <a:avLst/>
          </a:prstGeom>
          <a:noFill/>
        </p:spPr>
        <p:txBody>
          <a:bodyPr wrap="square" rtlCol="0">
            <a:spAutoFit/>
          </a:bodyPr>
          <a:lstStyle/>
          <a:p>
            <a:pPr algn="ctr"/>
            <a:r>
              <a:rPr lang="en-US" sz="2200" dirty="0" smtClean="0">
                <a:solidFill>
                  <a:prstClr val="white"/>
                </a:solidFill>
                <a:latin typeface="Tw Cen MT Condensed" pitchFamily="34" charset="0"/>
              </a:rPr>
              <a:t> Micro</a:t>
            </a:r>
            <a:r>
              <a:rPr lang="en-US" sz="2200" dirty="0" smtClean="0">
                <a:solidFill>
                  <a:prstClr val="white"/>
                </a:solidFill>
                <a:latin typeface="Tw Cen MT Condensed" pitchFamily="34" charset="0"/>
              </a:rPr>
              <a:t> </a:t>
            </a:r>
            <a:endParaRPr lang="en-US" sz="2200" dirty="0">
              <a:solidFill>
                <a:prstClr val="white"/>
              </a:solidFill>
              <a:latin typeface="Tw Cen MT Condensed" pitchFamily="34" charset="0"/>
            </a:endParaRPr>
          </a:p>
        </p:txBody>
      </p:sp>
      <p:sp>
        <p:nvSpPr>
          <p:cNvPr id="7" name="Rectangle 6"/>
          <p:cNvSpPr/>
          <p:nvPr/>
        </p:nvSpPr>
        <p:spPr>
          <a:xfrm>
            <a:off x="0" y="1143000"/>
            <a:ext cx="9144000" cy="4571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ttangolo 9"/>
          <p:cNvSpPr/>
          <p:nvPr/>
        </p:nvSpPr>
        <p:spPr>
          <a:xfrm>
            <a:off x="228600" y="1471910"/>
            <a:ext cx="3581400" cy="1692771"/>
          </a:xfrm>
          <a:prstGeom prst="rect">
            <a:avLst/>
          </a:prstGeom>
        </p:spPr>
        <p:txBody>
          <a:bodyPr wrap="square">
            <a:spAutoFit/>
          </a:bodyPr>
          <a:lstStyle/>
          <a:p>
            <a:pPr algn="ctr"/>
            <a:endParaRPr lang="en-US" sz="2800" dirty="0" smtClean="0"/>
          </a:p>
          <a:p>
            <a:endParaRPr lang="en-US" sz="2400" dirty="0" smtClean="0"/>
          </a:p>
          <a:p>
            <a:endParaRPr lang="en-US" sz="2800" dirty="0" smtClean="0"/>
          </a:p>
          <a:p>
            <a:pPr>
              <a:buFont typeface="Arial" pitchFamily="34" charset="0"/>
              <a:buChar char="•"/>
            </a:pPr>
            <a:endParaRPr lang="en-US" sz="2400" dirty="0" smtClean="0"/>
          </a:p>
        </p:txBody>
      </p:sp>
      <p:sp>
        <p:nvSpPr>
          <p:cNvPr id="16" name="Segnaposto numero diapositiva 15"/>
          <p:cNvSpPr>
            <a:spLocks noGrp="1"/>
          </p:cNvSpPr>
          <p:nvPr>
            <p:ph type="sldNum" sz="quarter" idx="12"/>
          </p:nvPr>
        </p:nvSpPr>
        <p:spPr/>
        <p:txBody>
          <a:bodyPr/>
          <a:lstStyle/>
          <a:p>
            <a:fld id="{FA1C692C-4F2D-45F6-A9A8-8A3A8FE27806}" type="slidenum">
              <a:rPr lang="en-US" smtClean="0"/>
              <a:pPr/>
              <a:t>8</a:t>
            </a:fld>
            <a:endParaRPr lang="en-US"/>
          </a:p>
        </p:txBody>
      </p:sp>
      <p:pic>
        <p:nvPicPr>
          <p:cNvPr id="12" name="Immagine 11"/>
          <p:cNvPicPr/>
          <p:nvPr/>
        </p:nvPicPr>
        <p:blipFill>
          <a:blip r:embed="rId4" cstate="print"/>
          <a:srcRect/>
          <a:stretch>
            <a:fillRect/>
          </a:stretch>
        </p:blipFill>
        <p:spPr bwMode="auto">
          <a:xfrm>
            <a:off x="2133600" y="171450"/>
            <a:ext cx="4972050" cy="895350"/>
          </a:xfrm>
          <a:prstGeom prst="rect">
            <a:avLst/>
          </a:prstGeom>
          <a:noFill/>
          <a:ln w="9525">
            <a:noFill/>
            <a:miter lim="800000"/>
            <a:headEnd/>
            <a:tailEnd/>
          </a:ln>
        </p:spPr>
      </p:pic>
      <p:sp>
        <p:nvSpPr>
          <p:cNvPr id="13" name="CasellaDiTesto 12"/>
          <p:cNvSpPr txBox="1"/>
          <p:nvPr/>
        </p:nvSpPr>
        <p:spPr>
          <a:xfrm>
            <a:off x="3048000" y="5943600"/>
            <a:ext cx="3124200" cy="369332"/>
          </a:xfrm>
          <a:prstGeom prst="rect">
            <a:avLst/>
          </a:prstGeom>
          <a:noFill/>
        </p:spPr>
        <p:txBody>
          <a:bodyPr wrap="square" rtlCol="0">
            <a:spAutoFit/>
          </a:bodyPr>
          <a:lstStyle/>
          <a:p>
            <a:pPr algn="ctr"/>
            <a:r>
              <a:rPr lang="it-IT" dirty="0" err="1" smtClean="0"/>
              <a:t>Varian</a:t>
            </a:r>
            <a:r>
              <a:rPr lang="it-IT" dirty="0" smtClean="0"/>
              <a:t> (1992)</a:t>
            </a:r>
            <a:endParaRPr lang="it-IT" dirty="0"/>
          </a:p>
        </p:txBody>
      </p:sp>
      <p:sp>
        <p:nvSpPr>
          <p:cNvPr id="14" name="CasellaDiTesto 13"/>
          <p:cNvSpPr txBox="1"/>
          <p:nvPr/>
        </p:nvSpPr>
        <p:spPr>
          <a:xfrm>
            <a:off x="533400" y="1295400"/>
            <a:ext cx="8153400" cy="738664"/>
          </a:xfrm>
          <a:prstGeom prst="rect">
            <a:avLst/>
          </a:prstGeom>
          <a:noFill/>
        </p:spPr>
        <p:txBody>
          <a:bodyPr wrap="square" rtlCol="0">
            <a:spAutoFit/>
          </a:bodyPr>
          <a:lstStyle/>
          <a:p>
            <a:pPr algn="ctr"/>
            <a:r>
              <a:rPr lang="en-US" sz="2400" dirty="0" smtClean="0">
                <a:solidFill>
                  <a:srgbClr val="FF0000"/>
                </a:solidFill>
              </a:rPr>
              <a:t>MARGINAL RATE OF SUBSTITUTION</a:t>
            </a:r>
            <a:endParaRPr lang="en-US" sz="2400" dirty="0" smtClean="0">
              <a:solidFill>
                <a:srgbClr val="FF0000"/>
              </a:solidFill>
            </a:endParaRPr>
          </a:p>
          <a:p>
            <a:pPr algn="ctr"/>
            <a:endParaRPr lang="it-IT" dirty="0"/>
          </a:p>
        </p:txBody>
      </p:sp>
      <p:pic>
        <p:nvPicPr>
          <p:cNvPr id="147458" name="Picture 2"/>
          <p:cNvPicPr>
            <a:picLocks noChangeAspect="1" noChangeArrowheads="1"/>
          </p:cNvPicPr>
          <p:nvPr/>
        </p:nvPicPr>
        <p:blipFill>
          <a:blip r:embed="rId5" cstate="print"/>
          <a:srcRect/>
          <a:stretch>
            <a:fillRect/>
          </a:stretch>
        </p:blipFill>
        <p:spPr bwMode="auto">
          <a:xfrm>
            <a:off x="1219200" y="1828800"/>
            <a:ext cx="7010400" cy="3962400"/>
          </a:xfrm>
          <a:prstGeom prst="rect">
            <a:avLst/>
          </a:prstGeom>
          <a:noFill/>
          <a:ln w="9525">
            <a:noFill/>
            <a:miter lim="800000"/>
            <a:headEnd/>
            <a:tailEnd/>
          </a:ln>
        </p:spPr>
      </p:pic>
    </p:spTree>
    <p:extLst>
      <p:ext uri="{BB962C8B-B14F-4D97-AF65-F5344CB8AC3E}">
        <p14:creationId xmlns="" xmlns:p14="http://schemas.microsoft.com/office/powerpoint/2010/main" val="3778942936"/>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magine 10" descr="logo.jpg"/>
          <p:cNvPicPr>
            <a:picLocks noChangeAspect="1"/>
          </p:cNvPicPr>
          <p:nvPr/>
        </p:nvPicPr>
        <p:blipFill>
          <a:blip r:embed="rId3" cstate="print"/>
          <a:stretch>
            <a:fillRect/>
          </a:stretch>
        </p:blipFill>
        <p:spPr>
          <a:xfrm>
            <a:off x="8229600" y="152400"/>
            <a:ext cx="764088" cy="914400"/>
          </a:xfrm>
          <a:prstGeom prst="rect">
            <a:avLst/>
          </a:prstGeom>
          <a:noFill/>
          <a:effectLst>
            <a:outerShdw blurRad="50800" dist="38100" dir="2700000" algn="tl" rotWithShape="0">
              <a:prstClr val="black">
                <a:alpha val="40000"/>
              </a:prstClr>
            </a:outerShdw>
          </a:effectLst>
        </p:spPr>
      </p:pic>
      <p:sp>
        <p:nvSpPr>
          <p:cNvPr id="8" name="Round Same Side Corner Rectangle 7"/>
          <p:cNvSpPr/>
          <p:nvPr/>
        </p:nvSpPr>
        <p:spPr>
          <a:xfrm>
            <a:off x="0" y="609600"/>
            <a:ext cx="1219200" cy="533400"/>
          </a:xfrm>
          <a:prstGeom prst="round2Same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50800" h="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extBox 1"/>
          <p:cNvSpPr txBox="1"/>
          <p:nvPr/>
        </p:nvSpPr>
        <p:spPr>
          <a:xfrm>
            <a:off x="0" y="685800"/>
            <a:ext cx="1502679" cy="430887"/>
          </a:xfrm>
          <a:prstGeom prst="rect">
            <a:avLst/>
          </a:prstGeom>
          <a:noFill/>
        </p:spPr>
        <p:txBody>
          <a:bodyPr wrap="square" rtlCol="0">
            <a:spAutoFit/>
          </a:bodyPr>
          <a:lstStyle/>
          <a:p>
            <a:pPr algn="ctr"/>
            <a:r>
              <a:rPr lang="en-US" sz="2200" dirty="0" smtClean="0">
                <a:solidFill>
                  <a:prstClr val="white"/>
                </a:solidFill>
                <a:latin typeface="Tw Cen MT Condensed" pitchFamily="34" charset="0"/>
              </a:rPr>
              <a:t> Micro</a:t>
            </a:r>
            <a:r>
              <a:rPr lang="en-US" sz="2200" dirty="0" smtClean="0">
                <a:solidFill>
                  <a:prstClr val="white"/>
                </a:solidFill>
                <a:latin typeface="Tw Cen MT Condensed" pitchFamily="34" charset="0"/>
              </a:rPr>
              <a:t> </a:t>
            </a:r>
            <a:endParaRPr lang="en-US" sz="2200" dirty="0">
              <a:solidFill>
                <a:prstClr val="white"/>
              </a:solidFill>
              <a:latin typeface="Tw Cen MT Condensed" pitchFamily="34" charset="0"/>
            </a:endParaRPr>
          </a:p>
        </p:txBody>
      </p:sp>
      <p:sp>
        <p:nvSpPr>
          <p:cNvPr id="7" name="Rectangle 6"/>
          <p:cNvSpPr/>
          <p:nvPr/>
        </p:nvSpPr>
        <p:spPr>
          <a:xfrm>
            <a:off x="0" y="1143000"/>
            <a:ext cx="9144000" cy="4571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ttangolo 9"/>
          <p:cNvSpPr/>
          <p:nvPr/>
        </p:nvSpPr>
        <p:spPr>
          <a:xfrm>
            <a:off x="228600" y="1471910"/>
            <a:ext cx="3581400" cy="1692771"/>
          </a:xfrm>
          <a:prstGeom prst="rect">
            <a:avLst/>
          </a:prstGeom>
        </p:spPr>
        <p:txBody>
          <a:bodyPr wrap="square">
            <a:spAutoFit/>
          </a:bodyPr>
          <a:lstStyle/>
          <a:p>
            <a:pPr algn="ctr"/>
            <a:endParaRPr lang="en-US" sz="2800" dirty="0" smtClean="0"/>
          </a:p>
          <a:p>
            <a:endParaRPr lang="en-US" sz="2400" dirty="0" smtClean="0"/>
          </a:p>
          <a:p>
            <a:endParaRPr lang="en-US" sz="2800" dirty="0" smtClean="0"/>
          </a:p>
          <a:p>
            <a:pPr>
              <a:buFont typeface="Arial" pitchFamily="34" charset="0"/>
              <a:buChar char="•"/>
            </a:pPr>
            <a:endParaRPr lang="en-US" sz="2400" dirty="0" smtClean="0"/>
          </a:p>
        </p:txBody>
      </p:sp>
      <p:sp>
        <p:nvSpPr>
          <p:cNvPr id="16" name="Segnaposto numero diapositiva 15"/>
          <p:cNvSpPr>
            <a:spLocks noGrp="1"/>
          </p:cNvSpPr>
          <p:nvPr>
            <p:ph type="sldNum" sz="quarter" idx="12"/>
          </p:nvPr>
        </p:nvSpPr>
        <p:spPr/>
        <p:txBody>
          <a:bodyPr/>
          <a:lstStyle/>
          <a:p>
            <a:fld id="{FA1C692C-4F2D-45F6-A9A8-8A3A8FE27806}" type="slidenum">
              <a:rPr lang="en-US" smtClean="0"/>
              <a:pPr/>
              <a:t>9</a:t>
            </a:fld>
            <a:endParaRPr lang="en-US"/>
          </a:p>
        </p:txBody>
      </p:sp>
      <p:pic>
        <p:nvPicPr>
          <p:cNvPr id="12" name="Immagine 11"/>
          <p:cNvPicPr/>
          <p:nvPr/>
        </p:nvPicPr>
        <p:blipFill>
          <a:blip r:embed="rId4" cstate="print"/>
          <a:srcRect/>
          <a:stretch>
            <a:fillRect/>
          </a:stretch>
        </p:blipFill>
        <p:spPr bwMode="auto">
          <a:xfrm>
            <a:off x="2133600" y="171450"/>
            <a:ext cx="4972050" cy="895350"/>
          </a:xfrm>
          <a:prstGeom prst="rect">
            <a:avLst/>
          </a:prstGeom>
          <a:noFill/>
          <a:ln w="9525">
            <a:noFill/>
            <a:miter lim="800000"/>
            <a:headEnd/>
            <a:tailEnd/>
          </a:ln>
        </p:spPr>
      </p:pic>
      <p:sp>
        <p:nvSpPr>
          <p:cNvPr id="13" name="CasellaDiTesto 12"/>
          <p:cNvSpPr txBox="1"/>
          <p:nvPr/>
        </p:nvSpPr>
        <p:spPr>
          <a:xfrm>
            <a:off x="3505200" y="5257800"/>
            <a:ext cx="3124200" cy="369332"/>
          </a:xfrm>
          <a:prstGeom prst="rect">
            <a:avLst/>
          </a:prstGeom>
          <a:noFill/>
        </p:spPr>
        <p:txBody>
          <a:bodyPr wrap="square" rtlCol="0">
            <a:spAutoFit/>
          </a:bodyPr>
          <a:lstStyle/>
          <a:p>
            <a:pPr algn="ctr"/>
            <a:r>
              <a:rPr lang="it-IT" dirty="0" err="1" smtClean="0"/>
              <a:t>Varian</a:t>
            </a:r>
            <a:r>
              <a:rPr lang="it-IT" dirty="0" smtClean="0"/>
              <a:t> (1992)</a:t>
            </a:r>
            <a:endParaRPr lang="it-IT" dirty="0"/>
          </a:p>
        </p:txBody>
      </p:sp>
      <p:sp>
        <p:nvSpPr>
          <p:cNvPr id="14" name="CasellaDiTesto 13"/>
          <p:cNvSpPr txBox="1"/>
          <p:nvPr/>
        </p:nvSpPr>
        <p:spPr>
          <a:xfrm>
            <a:off x="609600" y="1447800"/>
            <a:ext cx="8001000" cy="738664"/>
          </a:xfrm>
          <a:prstGeom prst="rect">
            <a:avLst/>
          </a:prstGeom>
          <a:noFill/>
        </p:spPr>
        <p:txBody>
          <a:bodyPr wrap="square" rtlCol="0">
            <a:spAutoFit/>
          </a:bodyPr>
          <a:lstStyle/>
          <a:p>
            <a:pPr algn="ctr"/>
            <a:r>
              <a:rPr lang="en-US" sz="2400" dirty="0" smtClean="0">
                <a:solidFill>
                  <a:srgbClr val="FF0000"/>
                </a:solidFill>
              </a:rPr>
              <a:t>TECHNOLOGY AND  LONG-RUN PRODUCTION FUNCTION</a:t>
            </a:r>
            <a:endParaRPr lang="en-US" sz="2400" dirty="0" smtClean="0">
              <a:solidFill>
                <a:srgbClr val="FF0000"/>
              </a:solidFill>
            </a:endParaRPr>
          </a:p>
          <a:p>
            <a:pPr algn="ctr"/>
            <a:endParaRPr lang="it-IT" dirty="0"/>
          </a:p>
        </p:txBody>
      </p:sp>
      <p:sp>
        <p:nvSpPr>
          <p:cNvPr id="15" name="CasellaDiTesto 14"/>
          <p:cNvSpPr txBox="1"/>
          <p:nvPr/>
        </p:nvSpPr>
        <p:spPr>
          <a:xfrm>
            <a:off x="685800" y="5867400"/>
            <a:ext cx="8001000" cy="646331"/>
          </a:xfrm>
          <a:prstGeom prst="rect">
            <a:avLst/>
          </a:prstGeom>
          <a:noFill/>
        </p:spPr>
        <p:txBody>
          <a:bodyPr wrap="square" rtlCol="0">
            <a:spAutoFit/>
          </a:bodyPr>
          <a:lstStyle/>
          <a:p>
            <a:pPr algn="ctr"/>
            <a:r>
              <a:rPr lang="it-IT" dirty="0" err="1" smtClean="0"/>
              <a:t>We</a:t>
            </a:r>
            <a:r>
              <a:rPr lang="it-IT" dirty="0" smtClean="0"/>
              <a:t> </a:t>
            </a:r>
            <a:r>
              <a:rPr lang="it-IT" dirty="0" err="1" smtClean="0"/>
              <a:t>represent</a:t>
            </a:r>
            <a:r>
              <a:rPr lang="it-IT" dirty="0" smtClean="0"/>
              <a:t> </a:t>
            </a:r>
            <a:r>
              <a:rPr lang="it-IT" dirty="0" err="1" smtClean="0"/>
              <a:t>long-run</a:t>
            </a:r>
            <a:r>
              <a:rPr lang="it-IT" dirty="0" smtClean="0"/>
              <a:t> production </a:t>
            </a:r>
            <a:r>
              <a:rPr lang="it-IT" dirty="0" err="1" smtClean="0"/>
              <a:t>functions</a:t>
            </a:r>
            <a:r>
              <a:rPr lang="it-IT" dirty="0" smtClean="0"/>
              <a:t> </a:t>
            </a:r>
            <a:r>
              <a:rPr lang="it-IT" dirty="0" err="1" smtClean="0"/>
              <a:t>by</a:t>
            </a:r>
            <a:r>
              <a:rPr lang="it-IT" dirty="0" smtClean="0"/>
              <a:t> </a:t>
            </a:r>
            <a:r>
              <a:rPr lang="it-IT" dirty="0" err="1" smtClean="0"/>
              <a:t>means</a:t>
            </a:r>
            <a:r>
              <a:rPr lang="it-IT" dirty="0" smtClean="0"/>
              <a:t> </a:t>
            </a:r>
            <a:r>
              <a:rPr lang="it-IT" dirty="0" err="1" smtClean="0"/>
              <a:t>of</a:t>
            </a:r>
            <a:r>
              <a:rPr lang="it-IT" dirty="0" smtClean="0"/>
              <a:t> </a:t>
            </a:r>
            <a:r>
              <a:rPr lang="it-IT" dirty="0" err="1" smtClean="0"/>
              <a:t>isoquants</a:t>
            </a:r>
            <a:endParaRPr lang="it-IT" dirty="0" smtClean="0"/>
          </a:p>
          <a:p>
            <a:pPr algn="ctr"/>
            <a:r>
              <a:rPr lang="it-IT" dirty="0" err="1" smtClean="0"/>
              <a:t>Combinations</a:t>
            </a:r>
            <a:r>
              <a:rPr lang="it-IT" dirty="0" smtClean="0"/>
              <a:t> </a:t>
            </a:r>
            <a:r>
              <a:rPr lang="it-IT" dirty="0" err="1" smtClean="0"/>
              <a:t>of</a:t>
            </a:r>
            <a:r>
              <a:rPr lang="it-IT" dirty="0" smtClean="0"/>
              <a:t> </a:t>
            </a:r>
            <a:r>
              <a:rPr lang="it-IT" dirty="0" err="1" smtClean="0"/>
              <a:t>inputs</a:t>
            </a:r>
            <a:r>
              <a:rPr lang="it-IT" dirty="0" smtClean="0"/>
              <a:t> </a:t>
            </a:r>
            <a:r>
              <a:rPr lang="it-IT" dirty="0" err="1" smtClean="0"/>
              <a:t>yielding</a:t>
            </a:r>
            <a:r>
              <a:rPr lang="it-IT" dirty="0" smtClean="0"/>
              <a:t> the </a:t>
            </a:r>
            <a:r>
              <a:rPr lang="it-IT" dirty="0" err="1" smtClean="0"/>
              <a:t>same</a:t>
            </a:r>
            <a:r>
              <a:rPr lang="it-IT" dirty="0" smtClean="0"/>
              <a:t> output</a:t>
            </a:r>
            <a:endParaRPr lang="it-IT" dirty="0"/>
          </a:p>
        </p:txBody>
      </p:sp>
      <p:pic>
        <p:nvPicPr>
          <p:cNvPr id="142341" name="Picture 5"/>
          <p:cNvPicPr>
            <a:picLocks noChangeAspect="1" noChangeArrowheads="1"/>
          </p:cNvPicPr>
          <p:nvPr/>
        </p:nvPicPr>
        <p:blipFill>
          <a:blip r:embed="rId5" cstate="print"/>
          <a:srcRect/>
          <a:stretch>
            <a:fillRect/>
          </a:stretch>
        </p:blipFill>
        <p:spPr bwMode="auto">
          <a:xfrm>
            <a:off x="1219200" y="2057400"/>
            <a:ext cx="6858000" cy="3124200"/>
          </a:xfrm>
          <a:prstGeom prst="rect">
            <a:avLst/>
          </a:prstGeom>
          <a:noFill/>
          <a:ln w="9525">
            <a:noFill/>
            <a:miter lim="800000"/>
            <a:headEnd/>
            <a:tailEnd/>
          </a:ln>
        </p:spPr>
      </p:pic>
    </p:spTree>
    <p:extLst>
      <p:ext uri="{BB962C8B-B14F-4D97-AF65-F5344CB8AC3E}">
        <p14:creationId xmlns="" xmlns:p14="http://schemas.microsoft.com/office/powerpoint/2010/main" val="3778942936"/>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Animated_tab_slides_over_five_header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ACCC06D2-CF15-44F1-944D-28696C4B37E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Animated_tab_slides_over_five_headers</Template>
  <TotalTime>0</TotalTime>
  <Words>34514</Words>
  <Application>Microsoft Office PowerPoint</Application>
  <PresentationFormat>Presentazione su schermo (4:3)</PresentationFormat>
  <Paragraphs>1821</Paragraphs>
  <Slides>28</Slides>
  <Notes>28</Notes>
  <HiddenSlides>0</HiddenSlides>
  <MMClips>0</MMClips>
  <ScaleCrop>false</ScaleCrop>
  <HeadingPairs>
    <vt:vector size="4" baseType="variant">
      <vt:variant>
        <vt:lpstr>Tema</vt:lpstr>
      </vt:variant>
      <vt:variant>
        <vt:i4>1</vt:i4>
      </vt:variant>
      <vt:variant>
        <vt:lpstr>Titoli diapositive</vt:lpstr>
      </vt:variant>
      <vt:variant>
        <vt:i4>28</vt:i4>
      </vt:variant>
    </vt:vector>
  </HeadingPairs>
  <TitlesOfParts>
    <vt:vector size="29" baseType="lpstr">
      <vt:lpstr>Animated_tab_slides_over_five_headers</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modified xsi:type="dcterms:W3CDTF">2013-09-08T15:45:36Z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TC024787359991</vt:lpwstr>
  </property>
</Properties>
</file>