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5" r:id="rId2"/>
    <p:sldId id="644" r:id="rId3"/>
    <p:sldId id="257" r:id="rId4"/>
    <p:sldId id="258" r:id="rId5"/>
    <p:sldId id="259" r:id="rId6"/>
    <p:sldId id="260" r:id="rId7"/>
    <p:sldId id="266" r:id="rId8"/>
    <p:sldId id="263" r:id="rId9"/>
    <p:sldId id="261" r:id="rId10"/>
    <p:sldId id="262" r:id="rId11"/>
    <p:sldId id="643" r:id="rId12"/>
    <p:sldId id="641" r:id="rId13"/>
    <p:sldId id="267" r:id="rId14"/>
    <p:sldId id="264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0"/>
    <p:restoredTop sz="93675"/>
  </p:normalViewPr>
  <p:slideViewPr>
    <p:cSldViewPr snapToGrid="0" snapToObjects="1">
      <p:cViewPr varScale="1">
        <p:scale>
          <a:sx n="80" d="100"/>
          <a:sy n="80" d="100"/>
        </p:scale>
        <p:origin x="11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53AFB-58CF-4083-B005-54FDBE73F36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704AFA-D21A-42CB-A5D0-6BE672F633E6}">
      <dgm:prSet/>
      <dgm:spPr/>
      <dgm:t>
        <a:bodyPr/>
        <a:lstStyle/>
        <a:p>
          <a:r>
            <a:rPr lang="en-US" dirty="0"/>
            <a:t>OECD </a:t>
          </a:r>
        </a:p>
        <a:p>
          <a:r>
            <a:rPr lang="en-US" dirty="0"/>
            <a:t>(</a:t>
          </a:r>
          <a:r>
            <a:rPr lang="en-US" dirty="0" err="1"/>
            <a:t>Organisation</a:t>
          </a:r>
          <a:r>
            <a:rPr lang="en-US" dirty="0"/>
            <a:t> for Economic Cooperation and Development)</a:t>
          </a:r>
        </a:p>
      </dgm:t>
    </dgm:pt>
    <dgm:pt modelId="{464E3DD8-42EF-4944-9F75-76E9F339F47F}" type="parTrans" cxnId="{E136277B-5375-4548-A972-47349DF8EAAA}">
      <dgm:prSet/>
      <dgm:spPr/>
      <dgm:t>
        <a:bodyPr/>
        <a:lstStyle/>
        <a:p>
          <a:endParaRPr lang="en-US"/>
        </a:p>
      </dgm:t>
    </dgm:pt>
    <dgm:pt modelId="{D9791E59-3FCD-4CD2-9A12-4CECDCE1A370}" type="sibTrans" cxnId="{E136277B-5375-4548-A972-47349DF8EAAA}">
      <dgm:prSet/>
      <dgm:spPr/>
      <dgm:t>
        <a:bodyPr/>
        <a:lstStyle/>
        <a:p>
          <a:endParaRPr lang="en-US"/>
        </a:p>
      </dgm:t>
    </dgm:pt>
    <dgm:pt modelId="{3AFDBCEF-EFC7-4CB9-96FB-BBC8C04C364A}">
      <dgm:prSet/>
      <dgm:spPr/>
      <dgm:t>
        <a:bodyPr/>
        <a:lstStyle/>
        <a:p>
          <a:r>
            <a:rPr lang="it-IT"/>
            <a:t>IFAD</a:t>
          </a:r>
          <a:endParaRPr lang="en-US"/>
        </a:p>
      </dgm:t>
    </dgm:pt>
    <dgm:pt modelId="{8C3705E7-52C7-42D3-9E8D-9C01B7A548D4}" type="parTrans" cxnId="{AD44842A-06FF-4506-AE81-E59E96AD4AEB}">
      <dgm:prSet/>
      <dgm:spPr/>
      <dgm:t>
        <a:bodyPr/>
        <a:lstStyle/>
        <a:p>
          <a:endParaRPr lang="en-US"/>
        </a:p>
      </dgm:t>
    </dgm:pt>
    <dgm:pt modelId="{DF74A299-6019-4598-8814-EDCF28998FEA}" type="sibTrans" cxnId="{AD44842A-06FF-4506-AE81-E59E96AD4AEB}">
      <dgm:prSet/>
      <dgm:spPr/>
      <dgm:t>
        <a:bodyPr/>
        <a:lstStyle/>
        <a:p>
          <a:endParaRPr lang="en-US"/>
        </a:p>
      </dgm:t>
    </dgm:pt>
    <dgm:pt modelId="{A38A8CDF-22C3-44D2-8DEC-A26CA02C95AF}">
      <dgm:prSet/>
      <dgm:spPr/>
      <dgm:t>
        <a:bodyPr/>
        <a:lstStyle/>
        <a:p>
          <a:r>
            <a:rPr lang="it-IT"/>
            <a:t>CONSOB</a:t>
          </a:r>
          <a:endParaRPr lang="en-US"/>
        </a:p>
      </dgm:t>
    </dgm:pt>
    <dgm:pt modelId="{5B4ED217-5766-41DB-BA9D-89840C71FEC9}" type="parTrans" cxnId="{37D437BD-D9A1-4EA2-AD4E-8777E0D448AC}">
      <dgm:prSet/>
      <dgm:spPr/>
      <dgm:t>
        <a:bodyPr/>
        <a:lstStyle/>
        <a:p>
          <a:endParaRPr lang="en-US"/>
        </a:p>
      </dgm:t>
    </dgm:pt>
    <dgm:pt modelId="{080191A6-F356-466C-9C36-590589CE416A}" type="sibTrans" cxnId="{37D437BD-D9A1-4EA2-AD4E-8777E0D448AC}">
      <dgm:prSet/>
      <dgm:spPr/>
      <dgm:t>
        <a:bodyPr/>
        <a:lstStyle/>
        <a:p>
          <a:endParaRPr lang="en-US"/>
        </a:p>
      </dgm:t>
    </dgm:pt>
    <dgm:pt modelId="{351EC879-2460-4CD0-A1E3-A37F4DA12C27}">
      <dgm:prSet/>
      <dgm:spPr/>
      <dgm:t>
        <a:bodyPr/>
        <a:lstStyle/>
        <a:p>
          <a:r>
            <a:rPr lang="it-IT" dirty="0"/>
            <a:t>ECB </a:t>
          </a:r>
        </a:p>
        <a:p>
          <a:r>
            <a:rPr lang="it-IT" dirty="0"/>
            <a:t>(</a:t>
          </a:r>
          <a:r>
            <a:rPr lang="it-IT" dirty="0" err="1"/>
            <a:t>European</a:t>
          </a:r>
          <a:r>
            <a:rPr lang="it-IT" dirty="0"/>
            <a:t> Central Bank)</a:t>
          </a:r>
          <a:endParaRPr lang="en-US" dirty="0"/>
        </a:p>
      </dgm:t>
    </dgm:pt>
    <dgm:pt modelId="{111C37DB-9E5C-48AF-A26B-14A9DF841E92}" type="parTrans" cxnId="{1940624E-1ECB-405F-AA79-C5E278C97EFE}">
      <dgm:prSet/>
      <dgm:spPr/>
      <dgm:t>
        <a:bodyPr/>
        <a:lstStyle/>
        <a:p>
          <a:endParaRPr lang="en-US"/>
        </a:p>
      </dgm:t>
    </dgm:pt>
    <dgm:pt modelId="{5B27FDA5-3932-495A-9D13-F64B58AEC33E}" type="sibTrans" cxnId="{1940624E-1ECB-405F-AA79-C5E278C97EFE}">
      <dgm:prSet/>
      <dgm:spPr/>
      <dgm:t>
        <a:bodyPr/>
        <a:lstStyle/>
        <a:p>
          <a:endParaRPr lang="en-US"/>
        </a:p>
      </dgm:t>
    </dgm:pt>
    <dgm:pt modelId="{98B18467-916F-4266-800B-3C8AEC55E6C4}">
      <dgm:prSet/>
      <dgm:spPr/>
      <dgm:t>
        <a:bodyPr/>
        <a:lstStyle/>
        <a:p>
          <a:r>
            <a:rPr lang="it-IT"/>
            <a:t>Fondo per la Repubblica Digitale</a:t>
          </a:r>
          <a:endParaRPr lang="en-US"/>
        </a:p>
      </dgm:t>
    </dgm:pt>
    <dgm:pt modelId="{9FAB5F43-1B96-45DF-A8CE-2D3F0255F55C}" type="parTrans" cxnId="{8905958B-6B94-4211-87AE-53BFF2B17206}">
      <dgm:prSet/>
      <dgm:spPr/>
      <dgm:t>
        <a:bodyPr/>
        <a:lstStyle/>
        <a:p>
          <a:endParaRPr lang="en-US"/>
        </a:p>
      </dgm:t>
    </dgm:pt>
    <dgm:pt modelId="{5BD075A0-880C-4B8F-A1FA-823D3522FAD1}" type="sibTrans" cxnId="{8905958B-6B94-4211-87AE-53BFF2B17206}">
      <dgm:prSet/>
      <dgm:spPr/>
      <dgm:t>
        <a:bodyPr/>
        <a:lstStyle/>
        <a:p>
          <a:endParaRPr lang="en-US"/>
        </a:p>
      </dgm:t>
    </dgm:pt>
    <dgm:pt modelId="{00BE3B1C-BCF1-4A55-8C9C-692296FDE113}">
      <dgm:prSet/>
      <dgm:spPr/>
      <dgm:t>
        <a:bodyPr/>
        <a:lstStyle/>
        <a:p>
          <a:r>
            <a:rPr lang="it-IT" dirty="0"/>
            <a:t>AGCM </a:t>
          </a:r>
        </a:p>
        <a:p>
          <a:r>
            <a:rPr lang="it-IT" dirty="0"/>
            <a:t>(</a:t>
          </a:r>
          <a:r>
            <a:rPr lang="it-IT" dirty="0" err="1"/>
            <a:t>Autorita'</a:t>
          </a:r>
          <a:r>
            <a:rPr lang="it-IT" dirty="0"/>
            <a:t> Garante per la Concorrenza ed il Mercato)</a:t>
          </a:r>
          <a:endParaRPr lang="en-US" dirty="0"/>
        </a:p>
      </dgm:t>
    </dgm:pt>
    <dgm:pt modelId="{A5328E7A-3502-414B-B057-A30C740305FD}" type="parTrans" cxnId="{DB735AD3-F89C-42D7-B30D-245F6DBBDDA3}">
      <dgm:prSet/>
      <dgm:spPr/>
      <dgm:t>
        <a:bodyPr/>
        <a:lstStyle/>
        <a:p>
          <a:endParaRPr lang="en-US"/>
        </a:p>
      </dgm:t>
    </dgm:pt>
    <dgm:pt modelId="{0062060D-C63B-43DA-B5AD-17714D208DC2}" type="sibTrans" cxnId="{DB735AD3-F89C-42D7-B30D-245F6DBBDDA3}">
      <dgm:prSet/>
      <dgm:spPr/>
      <dgm:t>
        <a:bodyPr/>
        <a:lstStyle/>
        <a:p>
          <a:endParaRPr lang="en-US"/>
        </a:p>
      </dgm:t>
    </dgm:pt>
    <dgm:pt modelId="{A287F996-46AD-4319-B936-A3920F87212F}">
      <dgm:prSet/>
      <dgm:spPr/>
      <dgm:t>
        <a:bodyPr/>
        <a:lstStyle/>
        <a:p>
          <a:r>
            <a:rPr lang="it-IT" dirty="0" err="1"/>
            <a:t>European</a:t>
          </a:r>
          <a:r>
            <a:rPr lang="it-IT" dirty="0"/>
            <a:t> Commission</a:t>
          </a:r>
          <a:endParaRPr lang="en-US" dirty="0"/>
        </a:p>
      </dgm:t>
    </dgm:pt>
    <dgm:pt modelId="{615ECD77-E711-4FCE-90B1-1463888FCE79}" type="parTrans" cxnId="{897FDCD4-59F1-4EED-A108-0221F059C9D1}">
      <dgm:prSet/>
      <dgm:spPr/>
      <dgm:t>
        <a:bodyPr/>
        <a:lstStyle/>
        <a:p>
          <a:endParaRPr lang="en-US"/>
        </a:p>
      </dgm:t>
    </dgm:pt>
    <dgm:pt modelId="{2CCCD51A-E99A-435D-BE88-5ED11196A5E9}" type="sibTrans" cxnId="{897FDCD4-59F1-4EED-A108-0221F059C9D1}">
      <dgm:prSet/>
      <dgm:spPr/>
      <dgm:t>
        <a:bodyPr/>
        <a:lstStyle/>
        <a:p>
          <a:endParaRPr lang="en-US"/>
        </a:p>
      </dgm:t>
    </dgm:pt>
    <dgm:pt modelId="{FFB7B16E-D95F-4487-9444-547B7507AD0D}">
      <dgm:prSet/>
      <dgm:spPr/>
      <dgm:t>
        <a:bodyPr/>
        <a:lstStyle/>
        <a:p>
          <a:r>
            <a:rPr lang="it-IT" dirty="0"/>
            <a:t>FAO</a:t>
          </a:r>
        </a:p>
      </dgm:t>
    </dgm:pt>
    <dgm:pt modelId="{33D39F32-0B23-45AA-8D63-A7DC33309EDC}" type="parTrans" cxnId="{DE21DC22-AE12-4BC9-AF15-C899C2CA37BB}">
      <dgm:prSet/>
      <dgm:spPr/>
      <dgm:t>
        <a:bodyPr/>
        <a:lstStyle/>
        <a:p>
          <a:endParaRPr lang="it-IT"/>
        </a:p>
      </dgm:t>
    </dgm:pt>
    <dgm:pt modelId="{36AFF770-3BA2-4109-A30A-991AB26C02C1}" type="sibTrans" cxnId="{DE21DC22-AE12-4BC9-AF15-C899C2CA37BB}">
      <dgm:prSet/>
      <dgm:spPr/>
      <dgm:t>
        <a:bodyPr/>
        <a:lstStyle/>
        <a:p>
          <a:endParaRPr lang="it-IT"/>
        </a:p>
      </dgm:t>
    </dgm:pt>
    <dgm:pt modelId="{A9CAA3E9-10B0-4692-97C7-D356A1E9B366}" type="pres">
      <dgm:prSet presAssocID="{8F653AFB-58CF-4083-B005-54FDBE73F360}" presName="diagram" presStyleCnt="0">
        <dgm:presLayoutVars>
          <dgm:dir/>
          <dgm:resizeHandles val="exact"/>
        </dgm:presLayoutVars>
      </dgm:prSet>
      <dgm:spPr/>
    </dgm:pt>
    <dgm:pt modelId="{33742CCF-D0E0-4B40-987B-1737B307D483}" type="pres">
      <dgm:prSet presAssocID="{8A704AFA-D21A-42CB-A5D0-6BE672F633E6}" presName="node" presStyleLbl="node1" presStyleIdx="0" presStyleCnt="8">
        <dgm:presLayoutVars>
          <dgm:bulletEnabled val="1"/>
        </dgm:presLayoutVars>
      </dgm:prSet>
      <dgm:spPr/>
    </dgm:pt>
    <dgm:pt modelId="{925448E8-AD75-40C8-9DE8-871D64CF09F6}" type="pres">
      <dgm:prSet presAssocID="{D9791E59-3FCD-4CD2-9A12-4CECDCE1A370}" presName="sibTrans" presStyleCnt="0"/>
      <dgm:spPr/>
    </dgm:pt>
    <dgm:pt modelId="{EAF1FD6F-FF06-43BF-8497-3AC65531BAE2}" type="pres">
      <dgm:prSet presAssocID="{3AFDBCEF-EFC7-4CB9-96FB-BBC8C04C364A}" presName="node" presStyleLbl="node1" presStyleIdx="1" presStyleCnt="8">
        <dgm:presLayoutVars>
          <dgm:bulletEnabled val="1"/>
        </dgm:presLayoutVars>
      </dgm:prSet>
      <dgm:spPr/>
    </dgm:pt>
    <dgm:pt modelId="{CB52D6D8-31D6-4B1C-8028-D157A7625F30}" type="pres">
      <dgm:prSet presAssocID="{DF74A299-6019-4598-8814-EDCF28998FEA}" presName="sibTrans" presStyleCnt="0"/>
      <dgm:spPr/>
    </dgm:pt>
    <dgm:pt modelId="{8B8A2F69-1176-451D-8097-0BF719BF4C88}" type="pres">
      <dgm:prSet presAssocID="{A38A8CDF-22C3-44D2-8DEC-A26CA02C95AF}" presName="node" presStyleLbl="node1" presStyleIdx="2" presStyleCnt="8">
        <dgm:presLayoutVars>
          <dgm:bulletEnabled val="1"/>
        </dgm:presLayoutVars>
      </dgm:prSet>
      <dgm:spPr/>
    </dgm:pt>
    <dgm:pt modelId="{FC39BBF0-CD5A-491A-AAD8-A3EB0043DCE2}" type="pres">
      <dgm:prSet presAssocID="{080191A6-F356-466C-9C36-590589CE416A}" presName="sibTrans" presStyleCnt="0"/>
      <dgm:spPr/>
    </dgm:pt>
    <dgm:pt modelId="{ED77760B-52A6-41ED-BBA8-8A0E5C1F58F2}" type="pres">
      <dgm:prSet presAssocID="{351EC879-2460-4CD0-A1E3-A37F4DA12C27}" presName="node" presStyleLbl="node1" presStyleIdx="3" presStyleCnt="8">
        <dgm:presLayoutVars>
          <dgm:bulletEnabled val="1"/>
        </dgm:presLayoutVars>
      </dgm:prSet>
      <dgm:spPr/>
    </dgm:pt>
    <dgm:pt modelId="{DBC765FC-47E7-406E-A652-5862B82B9A25}" type="pres">
      <dgm:prSet presAssocID="{5B27FDA5-3932-495A-9D13-F64B58AEC33E}" presName="sibTrans" presStyleCnt="0"/>
      <dgm:spPr/>
    </dgm:pt>
    <dgm:pt modelId="{88068A3D-9397-47E8-9DE5-50C3A3650CCF}" type="pres">
      <dgm:prSet presAssocID="{98B18467-916F-4266-800B-3C8AEC55E6C4}" presName="node" presStyleLbl="node1" presStyleIdx="4" presStyleCnt="8">
        <dgm:presLayoutVars>
          <dgm:bulletEnabled val="1"/>
        </dgm:presLayoutVars>
      </dgm:prSet>
      <dgm:spPr/>
    </dgm:pt>
    <dgm:pt modelId="{3ED5D5E9-F3BB-4642-9A42-E260177AE19A}" type="pres">
      <dgm:prSet presAssocID="{5BD075A0-880C-4B8F-A1FA-823D3522FAD1}" presName="sibTrans" presStyleCnt="0"/>
      <dgm:spPr/>
    </dgm:pt>
    <dgm:pt modelId="{D27D264F-D276-46CC-9D4C-D7AF7EC8FD23}" type="pres">
      <dgm:prSet presAssocID="{00BE3B1C-BCF1-4A55-8C9C-692296FDE113}" presName="node" presStyleLbl="node1" presStyleIdx="5" presStyleCnt="8">
        <dgm:presLayoutVars>
          <dgm:bulletEnabled val="1"/>
        </dgm:presLayoutVars>
      </dgm:prSet>
      <dgm:spPr/>
    </dgm:pt>
    <dgm:pt modelId="{3AFF4627-AE86-463B-845B-701F2BEE1F67}" type="pres">
      <dgm:prSet presAssocID="{0062060D-C63B-43DA-B5AD-17714D208DC2}" presName="sibTrans" presStyleCnt="0"/>
      <dgm:spPr/>
    </dgm:pt>
    <dgm:pt modelId="{61D89725-CA6F-40A5-B959-05C221234784}" type="pres">
      <dgm:prSet presAssocID="{A287F996-46AD-4319-B936-A3920F87212F}" presName="node" presStyleLbl="node1" presStyleIdx="6" presStyleCnt="8">
        <dgm:presLayoutVars>
          <dgm:bulletEnabled val="1"/>
        </dgm:presLayoutVars>
      </dgm:prSet>
      <dgm:spPr/>
    </dgm:pt>
    <dgm:pt modelId="{700A77B4-1A8C-4E88-9569-EAF103546727}" type="pres">
      <dgm:prSet presAssocID="{2CCCD51A-E99A-435D-BE88-5ED11196A5E9}" presName="sibTrans" presStyleCnt="0"/>
      <dgm:spPr/>
    </dgm:pt>
    <dgm:pt modelId="{253D4523-5ECB-43EE-97CC-95D2F663FAE2}" type="pres">
      <dgm:prSet presAssocID="{FFB7B16E-D95F-4487-9444-547B7507AD0D}" presName="node" presStyleLbl="node1" presStyleIdx="7" presStyleCnt="8">
        <dgm:presLayoutVars>
          <dgm:bulletEnabled val="1"/>
        </dgm:presLayoutVars>
      </dgm:prSet>
      <dgm:spPr/>
    </dgm:pt>
  </dgm:ptLst>
  <dgm:cxnLst>
    <dgm:cxn modelId="{DE21DC22-AE12-4BC9-AF15-C899C2CA37BB}" srcId="{8F653AFB-58CF-4083-B005-54FDBE73F360}" destId="{FFB7B16E-D95F-4487-9444-547B7507AD0D}" srcOrd="7" destOrd="0" parTransId="{33D39F32-0B23-45AA-8D63-A7DC33309EDC}" sibTransId="{36AFF770-3BA2-4109-A30A-991AB26C02C1}"/>
    <dgm:cxn modelId="{61156623-9CC3-486A-8BAC-333475F6B3D2}" type="presOf" srcId="{FFB7B16E-D95F-4487-9444-547B7507AD0D}" destId="{253D4523-5ECB-43EE-97CC-95D2F663FAE2}" srcOrd="0" destOrd="0" presId="urn:microsoft.com/office/officeart/2005/8/layout/default"/>
    <dgm:cxn modelId="{AD44842A-06FF-4506-AE81-E59E96AD4AEB}" srcId="{8F653AFB-58CF-4083-B005-54FDBE73F360}" destId="{3AFDBCEF-EFC7-4CB9-96FB-BBC8C04C364A}" srcOrd="1" destOrd="0" parTransId="{8C3705E7-52C7-42D3-9E8D-9C01B7A548D4}" sibTransId="{DF74A299-6019-4598-8814-EDCF28998FEA}"/>
    <dgm:cxn modelId="{B22CD62E-80D9-480B-8B56-87DF71BEEA79}" type="presOf" srcId="{00BE3B1C-BCF1-4A55-8C9C-692296FDE113}" destId="{D27D264F-D276-46CC-9D4C-D7AF7EC8FD23}" srcOrd="0" destOrd="0" presId="urn:microsoft.com/office/officeart/2005/8/layout/default"/>
    <dgm:cxn modelId="{1FAE1442-857C-4A58-859D-EE022044638C}" type="presOf" srcId="{3AFDBCEF-EFC7-4CB9-96FB-BBC8C04C364A}" destId="{EAF1FD6F-FF06-43BF-8497-3AC65531BAE2}" srcOrd="0" destOrd="0" presId="urn:microsoft.com/office/officeart/2005/8/layout/default"/>
    <dgm:cxn modelId="{F49C4C6A-8AED-4F87-AA6D-9DD6972AB6F8}" type="presOf" srcId="{351EC879-2460-4CD0-A1E3-A37F4DA12C27}" destId="{ED77760B-52A6-41ED-BBA8-8A0E5C1F58F2}" srcOrd="0" destOrd="0" presId="urn:microsoft.com/office/officeart/2005/8/layout/default"/>
    <dgm:cxn modelId="{8C818D6D-AD4B-4271-BDB5-CD56DF90BEEA}" type="presOf" srcId="{A38A8CDF-22C3-44D2-8DEC-A26CA02C95AF}" destId="{8B8A2F69-1176-451D-8097-0BF719BF4C88}" srcOrd="0" destOrd="0" presId="urn:microsoft.com/office/officeart/2005/8/layout/default"/>
    <dgm:cxn modelId="{014AC54D-B40D-4300-9AC2-221C8C048029}" type="presOf" srcId="{A287F996-46AD-4319-B936-A3920F87212F}" destId="{61D89725-CA6F-40A5-B959-05C221234784}" srcOrd="0" destOrd="0" presId="urn:microsoft.com/office/officeart/2005/8/layout/default"/>
    <dgm:cxn modelId="{1940624E-1ECB-405F-AA79-C5E278C97EFE}" srcId="{8F653AFB-58CF-4083-B005-54FDBE73F360}" destId="{351EC879-2460-4CD0-A1E3-A37F4DA12C27}" srcOrd="3" destOrd="0" parTransId="{111C37DB-9E5C-48AF-A26B-14A9DF841E92}" sibTransId="{5B27FDA5-3932-495A-9D13-F64B58AEC33E}"/>
    <dgm:cxn modelId="{CA4D6077-8A41-4F38-BBB8-4364C7938071}" type="presOf" srcId="{8A704AFA-D21A-42CB-A5D0-6BE672F633E6}" destId="{33742CCF-D0E0-4B40-987B-1737B307D483}" srcOrd="0" destOrd="0" presId="urn:microsoft.com/office/officeart/2005/8/layout/default"/>
    <dgm:cxn modelId="{E136277B-5375-4548-A972-47349DF8EAAA}" srcId="{8F653AFB-58CF-4083-B005-54FDBE73F360}" destId="{8A704AFA-D21A-42CB-A5D0-6BE672F633E6}" srcOrd="0" destOrd="0" parTransId="{464E3DD8-42EF-4944-9F75-76E9F339F47F}" sibTransId="{D9791E59-3FCD-4CD2-9A12-4CECDCE1A370}"/>
    <dgm:cxn modelId="{8905958B-6B94-4211-87AE-53BFF2B17206}" srcId="{8F653AFB-58CF-4083-B005-54FDBE73F360}" destId="{98B18467-916F-4266-800B-3C8AEC55E6C4}" srcOrd="4" destOrd="0" parTransId="{9FAB5F43-1B96-45DF-A8CE-2D3F0255F55C}" sibTransId="{5BD075A0-880C-4B8F-A1FA-823D3522FAD1}"/>
    <dgm:cxn modelId="{37D437BD-D9A1-4EA2-AD4E-8777E0D448AC}" srcId="{8F653AFB-58CF-4083-B005-54FDBE73F360}" destId="{A38A8CDF-22C3-44D2-8DEC-A26CA02C95AF}" srcOrd="2" destOrd="0" parTransId="{5B4ED217-5766-41DB-BA9D-89840C71FEC9}" sibTransId="{080191A6-F356-466C-9C36-590589CE416A}"/>
    <dgm:cxn modelId="{DB735AD3-F89C-42D7-B30D-245F6DBBDDA3}" srcId="{8F653AFB-58CF-4083-B005-54FDBE73F360}" destId="{00BE3B1C-BCF1-4A55-8C9C-692296FDE113}" srcOrd="5" destOrd="0" parTransId="{A5328E7A-3502-414B-B057-A30C740305FD}" sibTransId="{0062060D-C63B-43DA-B5AD-17714D208DC2}"/>
    <dgm:cxn modelId="{897FDCD4-59F1-4EED-A108-0221F059C9D1}" srcId="{8F653AFB-58CF-4083-B005-54FDBE73F360}" destId="{A287F996-46AD-4319-B936-A3920F87212F}" srcOrd="6" destOrd="0" parTransId="{615ECD77-E711-4FCE-90B1-1463888FCE79}" sibTransId="{2CCCD51A-E99A-435D-BE88-5ED11196A5E9}"/>
    <dgm:cxn modelId="{1E374EEA-C56B-4C7D-8D6E-F5C928B45F0F}" type="presOf" srcId="{8F653AFB-58CF-4083-B005-54FDBE73F360}" destId="{A9CAA3E9-10B0-4692-97C7-D356A1E9B366}" srcOrd="0" destOrd="0" presId="urn:microsoft.com/office/officeart/2005/8/layout/default"/>
    <dgm:cxn modelId="{F7433EEC-377D-497B-A2F3-527297ECDB9D}" type="presOf" srcId="{98B18467-916F-4266-800B-3C8AEC55E6C4}" destId="{88068A3D-9397-47E8-9DE5-50C3A3650CCF}" srcOrd="0" destOrd="0" presId="urn:microsoft.com/office/officeart/2005/8/layout/default"/>
    <dgm:cxn modelId="{6F713134-5BA6-4157-AC5D-E91E6F3A963B}" type="presParOf" srcId="{A9CAA3E9-10B0-4692-97C7-D356A1E9B366}" destId="{33742CCF-D0E0-4B40-987B-1737B307D483}" srcOrd="0" destOrd="0" presId="urn:microsoft.com/office/officeart/2005/8/layout/default"/>
    <dgm:cxn modelId="{970F3BD2-E168-496D-AAFA-B518DAA5F01B}" type="presParOf" srcId="{A9CAA3E9-10B0-4692-97C7-D356A1E9B366}" destId="{925448E8-AD75-40C8-9DE8-871D64CF09F6}" srcOrd="1" destOrd="0" presId="urn:microsoft.com/office/officeart/2005/8/layout/default"/>
    <dgm:cxn modelId="{B3E7B8F5-2FF9-49F1-826C-458002F3C05A}" type="presParOf" srcId="{A9CAA3E9-10B0-4692-97C7-D356A1E9B366}" destId="{EAF1FD6F-FF06-43BF-8497-3AC65531BAE2}" srcOrd="2" destOrd="0" presId="urn:microsoft.com/office/officeart/2005/8/layout/default"/>
    <dgm:cxn modelId="{94119D1E-B206-4D02-9268-8219F92535C4}" type="presParOf" srcId="{A9CAA3E9-10B0-4692-97C7-D356A1E9B366}" destId="{CB52D6D8-31D6-4B1C-8028-D157A7625F30}" srcOrd="3" destOrd="0" presId="urn:microsoft.com/office/officeart/2005/8/layout/default"/>
    <dgm:cxn modelId="{57404929-E2D5-4988-9C72-6BAB1DA5D7E1}" type="presParOf" srcId="{A9CAA3E9-10B0-4692-97C7-D356A1E9B366}" destId="{8B8A2F69-1176-451D-8097-0BF719BF4C88}" srcOrd="4" destOrd="0" presId="urn:microsoft.com/office/officeart/2005/8/layout/default"/>
    <dgm:cxn modelId="{55C08D6C-7856-4B09-BEB6-C4C660048431}" type="presParOf" srcId="{A9CAA3E9-10B0-4692-97C7-D356A1E9B366}" destId="{FC39BBF0-CD5A-491A-AAD8-A3EB0043DCE2}" srcOrd="5" destOrd="0" presId="urn:microsoft.com/office/officeart/2005/8/layout/default"/>
    <dgm:cxn modelId="{B1CF8F16-2887-41EE-9705-1EF6AA7F4994}" type="presParOf" srcId="{A9CAA3E9-10B0-4692-97C7-D356A1E9B366}" destId="{ED77760B-52A6-41ED-BBA8-8A0E5C1F58F2}" srcOrd="6" destOrd="0" presId="urn:microsoft.com/office/officeart/2005/8/layout/default"/>
    <dgm:cxn modelId="{09F06562-3D4A-4EAD-A0F8-20EA56A2C2AE}" type="presParOf" srcId="{A9CAA3E9-10B0-4692-97C7-D356A1E9B366}" destId="{DBC765FC-47E7-406E-A652-5862B82B9A25}" srcOrd="7" destOrd="0" presId="urn:microsoft.com/office/officeart/2005/8/layout/default"/>
    <dgm:cxn modelId="{6E506606-4503-4BB9-BDC3-5B1B16E0AFFB}" type="presParOf" srcId="{A9CAA3E9-10B0-4692-97C7-D356A1E9B366}" destId="{88068A3D-9397-47E8-9DE5-50C3A3650CCF}" srcOrd="8" destOrd="0" presId="urn:microsoft.com/office/officeart/2005/8/layout/default"/>
    <dgm:cxn modelId="{40433968-3143-41A2-9FDB-34982D5566C2}" type="presParOf" srcId="{A9CAA3E9-10B0-4692-97C7-D356A1E9B366}" destId="{3ED5D5E9-F3BB-4642-9A42-E260177AE19A}" srcOrd="9" destOrd="0" presId="urn:microsoft.com/office/officeart/2005/8/layout/default"/>
    <dgm:cxn modelId="{631DCB0E-C572-4237-A1F9-B2749042028B}" type="presParOf" srcId="{A9CAA3E9-10B0-4692-97C7-D356A1E9B366}" destId="{D27D264F-D276-46CC-9D4C-D7AF7EC8FD23}" srcOrd="10" destOrd="0" presId="urn:microsoft.com/office/officeart/2005/8/layout/default"/>
    <dgm:cxn modelId="{E5BF78EE-5B62-4784-8846-C59D521558D8}" type="presParOf" srcId="{A9CAA3E9-10B0-4692-97C7-D356A1E9B366}" destId="{3AFF4627-AE86-463B-845B-701F2BEE1F67}" srcOrd="11" destOrd="0" presId="urn:microsoft.com/office/officeart/2005/8/layout/default"/>
    <dgm:cxn modelId="{16E3D577-32B3-4CEB-8D86-ED7ADE608893}" type="presParOf" srcId="{A9CAA3E9-10B0-4692-97C7-D356A1E9B366}" destId="{61D89725-CA6F-40A5-B959-05C221234784}" srcOrd="12" destOrd="0" presId="urn:microsoft.com/office/officeart/2005/8/layout/default"/>
    <dgm:cxn modelId="{D7BB93D3-673A-42DB-BC0E-05EB2E792C68}" type="presParOf" srcId="{A9CAA3E9-10B0-4692-97C7-D356A1E9B366}" destId="{700A77B4-1A8C-4E88-9569-EAF103546727}" srcOrd="13" destOrd="0" presId="urn:microsoft.com/office/officeart/2005/8/layout/default"/>
    <dgm:cxn modelId="{27F44E15-00CC-445D-A511-BB49FF321E96}" type="presParOf" srcId="{A9CAA3E9-10B0-4692-97C7-D356A1E9B366}" destId="{253D4523-5ECB-43EE-97CC-95D2F663FAE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BAEDBC-C49D-4384-84B2-914BA9755A3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BDF3B2E-AFB2-4228-A88D-927B386F8A4A}">
      <dgm:prSet/>
      <dgm:spPr/>
      <dgm:t>
        <a:bodyPr/>
        <a:lstStyle/>
        <a:p>
          <a:r>
            <a:rPr lang="it-IT" dirty="0"/>
            <a:t>I-</a:t>
          </a:r>
          <a:r>
            <a:rPr lang="it-IT" dirty="0" err="1"/>
            <a:t>Com</a:t>
          </a:r>
          <a:r>
            <a:rPr lang="it-IT" dirty="0"/>
            <a:t>, (Istituto per la Competitività)</a:t>
          </a:r>
          <a:endParaRPr lang="en-US" dirty="0"/>
        </a:p>
      </dgm:t>
    </dgm:pt>
    <dgm:pt modelId="{DE7EAC4C-2C35-4A46-BDFC-72F85254630E}" type="parTrans" cxnId="{9AD6BE3F-78A4-4CE6-BC64-621D75DE4424}">
      <dgm:prSet/>
      <dgm:spPr/>
      <dgm:t>
        <a:bodyPr/>
        <a:lstStyle/>
        <a:p>
          <a:endParaRPr lang="en-US"/>
        </a:p>
      </dgm:t>
    </dgm:pt>
    <dgm:pt modelId="{0F6BB17E-DEC7-440B-AA64-3CE951EF4FAD}" type="sibTrans" cxnId="{9AD6BE3F-78A4-4CE6-BC64-621D75DE4424}">
      <dgm:prSet/>
      <dgm:spPr/>
      <dgm:t>
        <a:bodyPr/>
        <a:lstStyle/>
        <a:p>
          <a:endParaRPr lang="en-US"/>
        </a:p>
      </dgm:t>
    </dgm:pt>
    <dgm:pt modelId="{445CC7D3-37EE-4D92-8A1D-4BEAEE69CC8E}">
      <dgm:prSet/>
      <dgm:spPr/>
      <dgm:t>
        <a:bodyPr/>
        <a:lstStyle/>
        <a:p>
          <a:r>
            <a:rPr lang="it-IT"/>
            <a:t>Medici senza frontiere</a:t>
          </a:r>
          <a:endParaRPr lang="en-US"/>
        </a:p>
      </dgm:t>
    </dgm:pt>
    <dgm:pt modelId="{26D1FF05-11E1-4746-8E8B-54B77FED5703}" type="parTrans" cxnId="{E6E59186-4BA0-4D34-A73F-8DC08D13E9C6}">
      <dgm:prSet/>
      <dgm:spPr/>
      <dgm:t>
        <a:bodyPr/>
        <a:lstStyle/>
        <a:p>
          <a:endParaRPr lang="en-US"/>
        </a:p>
      </dgm:t>
    </dgm:pt>
    <dgm:pt modelId="{1ECBBD32-1A3B-4C5D-B881-4556C2253B2D}" type="sibTrans" cxnId="{E6E59186-4BA0-4D34-A73F-8DC08D13E9C6}">
      <dgm:prSet/>
      <dgm:spPr/>
      <dgm:t>
        <a:bodyPr/>
        <a:lstStyle/>
        <a:p>
          <a:endParaRPr lang="en-US"/>
        </a:p>
      </dgm:t>
    </dgm:pt>
    <dgm:pt modelId="{443B2D67-312A-43A6-9556-0332076D0C7A}">
      <dgm:prSet/>
      <dgm:spPr/>
      <dgm:t>
        <a:bodyPr/>
        <a:lstStyle/>
        <a:p>
          <a:r>
            <a:rPr lang="it-IT"/>
            <a:t>DELOITTE</a:t>
          </a:r>
          <a:endParaRPr lang="en-US"/>
        </a:p>
      </dgm:t>
    </dgm:pt>
    <dgm:pt modelId="{6A4D4C3B-9CFA-43DB-A334-F6B6257AEA97}" type="parTrans" cxnId="{A197B4DD-8016-471B-B7B8-68435181A6F6}">
      <dgm:prSet/>
      <dgm:spPr/>
      <dgm:t>
        <a:bodyPr/>
        <a:lstStyle/>
        <a:p>
          <a:endParaRPr lang="en-US"/>
        </a:p>
      </dgm:t>
    </dgm:pt>
    <dgm:pt modelId="{0A0FF6D9-CE74-49CF-AA05-A218625F13B4}" type="sibTrans" cxnId="{A197B4DD-8016-471B-B7B8-68435181A6F6}">
      <dgm:prSet/>
      <dgm:spPr/>
      <dgm:t>
        <a:bodyPr/>
        <a:lstStyle/>
        <a:p>
          <a:endParaRPr lang="en-US"/>
        </a:p>
      </dgm:t>
    </dgm:pt>
    <dgm:pt modelId="{ACC4E8B7-8569-4434-AFB6-56FE64EF235B}">
      <dgm:prSet/>
      <dgm:spPr/>
      <dgm:t>
        <a:bodyPr/>
        <a:lstStyle/>
        <a:p>
          <a:r>
            <a:rPr lang="it-IT"/>
            <a:t>LEAR</a:t>
          </a:r>
          <a:endParaRPr lang="en-US"/>
        </a:p>
      </dgm:t>
    </dgm:pt>
    <dgm:pt modelId="{8C768781-2147-4E19-B95E-4C7E807FFD6E}" type="parTrans" cxnId="{33238110-C4D5-418E-AEE0-6B0F6025C71F}">
      <dgm:prSet/>
      <dgm:spPr/>
      <dgm:t>
        <a:bodyPr/>
        <a:lstStyle/>
        <a:p>
          <a:endParaRPr lang="en-US"/>
        </a:p>
      </dgm:t>
    </dgm:pt>
    <dgm:pt modelId="{E55294A2-EFE0-4A9B-A80A-A30C479856A3}" type="sibTrans" cxnId="{33238110-C4D5-418E-AEE0-6B0F6025C71F}">
      <dgm:prSet/>
      <dgm:spPr/>
      <dgm:t>
        <a:bodyPr/>
        <a:lstStyle/>
        <a:p>
          <a:endParaRPr lang="en-US"/>
        </a:p>
      </dgm:t>
    </dgm:pt>
    <dgm:pt modelId="{7B81F219-3137-486C-B4D0-1A0F86413023}">
      <dgm:prSet/>
      <dgm:spPr/>
      <dgm:t>
        <a:bodyPr/>
        <a:lstStyle/>
        <a:p>
          <a:r>
            <a:rPr lang="it-IT"/>
            <a:t>ENI</a:t>
          </a:r>
          <a:endParaRPr lang="en-US"/>
        </a:p>
      </dgm:t>
    </dgm:pt>
    <dgm:pt modelId="{D54CD935-DB48-41F2-8370-8CD71FC57643}" type="parTrans" cxnId="{9AF5675D-42D4-4868-988A-FA603E449C88}">
      <dgm:prSet/>
      <dgm:spPr/>
      <dgm:t>
        <a:bodyPr/>
        <a:lstStyle/>
        <a:p>
          <a:endParaRPr lang="en-US"/>
        </a:p>
      </dgm:t>
    </dgm:pt>
    <dgm:pt modelId="{7AF2A9C2-930C-473B-9FFE-C4F79303B4E1}" type="sibTrans" cxnId="{9AF5675D-42D4-4868-988A-FA603E449C88}">
      <dgm:prSet/>
      <dgm:spPr/>
      <dgm:t>
        <a:bodyPr/>
        <a:lstStyle/>
        <a:p>
          <a:endParaRPr lang="en-US"/>
        </a:p>
      </dgm:t>
    </dgm:pt>
    <dgm:pt modelId="{47284EAE-970A-4FF5-87F9-4894A0E2B5FA}">
      <dgm:prSet/>
      <dgm:spPr/>
      <dgm:t>
        <a:bodyPr/>
        <a:lstStyle/>
        <a:p>
          <a:r>
            <a:rPr lang="it-IT"/>
            <a:t>Poste Italiane</a:t>
          </a:r>
          <a:endParaRPr lang="en-US"/>
        </a:p>
      </dgm:t>
    </dgm:pt>
    <dgm:pt modelId="{23BF1519-D4BD-4006-8A51-769808A5492E}" type="parTrans" cxnId="{4CFC8F77-1F73-4EA3-A24A-E40C1B5878C1}">
      <dgm:prSet/>
      <dgm:spPr/>
      <dgm:t>
        <a:bodyPr/>
        <a:lstStyle/>
        <a:p>
          <a:endParaRPr lang="en-US"/>
        </a:p>
      </dgm:t>
    </dgm:pt>
    <dgm:pt modelId="{4506F6D9-A1EC-4277-8A17-13E5670BA54E}" type="sibTrans" cxnId="{4CFC8F77-1F73-4EA3-A24A-E40C1B5878C1}">
      <dgm:prSet/>
      <dgm:spPr/>
      <dgm:t>
        <a:bodyPr/>
        <a:lstStyle/>
        <a:p>
          <a:endParaRPr lang="en-US"/>
        </a:p>
      </dgm:t>
    </dgm:pt>
    <dgm:pt modelId="{94DA9704-EF0D-45C1-BBFE-C47963402E42}">
      <dgm:prSet/>
      <dgm:spPr/>
      <dgm:t>
        <a:bodyPr/>
        <a:lstStyle/>
        <a:p>
          <a:r>
            <a:rPr lang="it-IT"/>
            <a:t>Ernst&amp;Young</a:t>
          </a:r>
          <a:endParaRPr lang="en-US"/>
        </a:p>
      </dgm:t>
    </dgm:pt>
    <dgm:pt modelId="{FB2F865D-4ACC-4CEE-BC87-39986F4415E6}" type="parTrans" cxnId="{13C96910-BB37-40FD-A90B-49F6FD19D4E3}">
      <dgm:prSet/>
      <dgm:spPr/>
      <dgm:t>
        <a:bodyPr/>
        <a:lstStyle/>
        <a:p>
          <a:endParaRPr lang="en-US"/>
        </a:p>
      </dgm:t>
    </dgm:pt>
    <dgm:pt modelId="{F73C509C-FADD-481B-B581-A70334272637}" type="sibTrans" cxnId="{13C96910-BB37-40FD-A90B-49F6FD19D4E3}">
      <dgm:prSet/>
      <dgm:spPr/>
      <dgm:t>
        <a:bodyPr/>
        <a:lstStyle/>
        <a:p>
          <a:endParaRPr lang="en-US"/>
        </a:p>
      </dgm:t>
    </dgm:pt>
    <dgm:pt modelId="{4EE4A732-4973-48B8-8DC6-74B4A37276CE}">
      <dgm:prSet/>
      <dgm:spPr/>
      <dgm:t>
        <a:bodyPr/>
        <a:lstStyle/>
        <a:p>
          <a:r>
            <a:rPr lang="it-IT" dirty="0"/>
            <a:t>Centro Studi </a:t>
          </a:r>
          <a:r>
            <a:rPr lang="it-IT" dirty="0" err="1"/>
            <a:t>Confindustira</a:t>
          </a:r>
          <a:endParaRPr lang="it-IT" dirty="0"/>
        </a:p>
      </dgm:t>
    </dgm:pt>
    <dgm:pt modelId="{C6101C3F-4CA5-4610-9DD5-25DE012E79E4}" type="parTrans" cxnId="{61924561-5FCC-4E63-84D1-2407ADCC6249}">
      <dgm:prSet/>
      <dgm:spPr/>
      <dgm:t>
        <a:bodyPr/>
        <a:lstStyle/>
        <a:p>
          <a:endParaRPr lang="it-IT"/>
        </a:p>
      </dgm:t>
    </dgm:pt>
    <dgm:pt modelId="{8CADF85E-14C0-46E0-9631-074EFAD8013D}" type="sibTrans" cxnId="{61924561-5FCC-4E63-84D1-2407ADCC6249}">
      <dgm:prSet/>
      <dgm:spPr/>
      <dgm:t>
        <a:bodyPr/>
        <a:lstStyle/>
        <a:p>
          <a:endParaRPr lang="it-IT"/>
        </a:p>
      </dgm:t>
    </dgm:pt>
    <dgm:pt modelId="{E37CDC85-DBD4-43CA-B434-07C0C7380C93}" type="pres">
      <dgm:prSet presAssocID="{4ABAEDBC-C49D-4384-84B2-914BA9755A3D}" presName="diagram" presStyleCnt="0">
        <dgm:presLayoutVars>
          <dgm:dir/>
          <dgm:resizeHandles val="exact"/>
        </dgm:presLayoutVars>
      </dgm:prSet>
      <dgm:spPr/>
    </dgm:pt>
    <dgm:pt modelId="{50E6CB7E-A998-4078-A6F0-50CC9600DB5B}" type="pres">
      <dgm:prSet presAssocID="{9BDF3B2E-AFB2-4228-A88D-927B386F8A4A}" presName="node" presStyleLbl="node1" presStyleIdx="0" presStyleCnt="8">
        <dgm:presLayoutVars>
          <dgm:bulletEnabled val="1"/>
        </dgm:presLayoutVars>
      </dgm:prSet>
      <dgm:spPr/>
    </dgm:pt>
    <dgm:pt modelId="{C4A6D46F-A300-4F0C-868D-77411B8AB9EF}" type="pres">
      <dgm:prSet presAssocID="{0F6BB17E-DEC7-440B-AA64-3CE951EF4FAD}" presName="sibTrans" presStyleCnt="0"/>
      <dgm:spPr/>
    </dgm:pt>
    <dgm:pt modelId="{1208D9A1-40BD-44CF-9A74-311FC0E42E41}" type="pres">
      <dgm:prSet presAssocID="{445CC7D3-37EE-4D92-8A1D-4BEAEE69CC8E}" presName="node" presStyleLbl="node1" presStyleIdx="1" presStyleCnt="8">
        <dgm:presLayoutVars>
          <dgm:bulletEnabled val="1"/>
        </dgm:presLayoutVars>
      </dgm:prSet>
      <dgm:spPr/>
    </dgm:pt>
    <dgm:pt modelId="{E46282F6-B9F8-4578-8476-59181DB1208C}" type="pres">
      <dgm:prSet presAssocID="{1ECBBD32-1A3B-4C5D-B881-4556C2253B2D}" presName="sibTrans" presStyleCnt="0"/>
      <dgm:spPr/>
    </dgm:pt>
    <dgm:pt modelId="{3E4205C0-4267-4E3D-81CB-6BEDCA5CAA7A}" type="pres">
      <dgm:prSet presAssocID="{443B2D67-312A-43A6-9556-0332076D0C7A}" presName="node" presStyleLbl="node1" presStyleIdx="2" presStyleCnt="8">
        <dgm:presLayoutVars>
          <dgm:bulletEnabled val="1"/>
        </dgm:presLayoutVars>
      </dgm:prSet>
      <dgm:spPr/>
    </dgm:pt>
    <dgm:pt modelId="{49E89A79-A27C-4DFE-A75C-F33FF442EFDA}" type="pres">
      <dgm:prSet presAssocID="{0A0FF6D9-CE74-49CF-AA05-A218625F13B4}" presName="sibTrans" presStyleCnt="0"/>
      <dgm:spPr/>
    </dgm:pt>
    <dgm:pt modelId="{11184918-B621-47B0-AA18-00A3E896E472}" type="pres">
      <dgm:prSet presAssocID="{ACC4E8B7-8569-4434-AFB6-56FE64EF235B}" presName="node" presStyleLbl="node1" presStyleIdx="3" presStyleCnt="8">
        <dgm:presLayoutVars>
          <dgm:bulletEnabled val="1"/>
        </dgm:presLayoutVars>
      </dgm:prSet>
      <dgm:spPr/>
    </dgm:pt>
    <dgm:pt modelId="{BF4A86D8-C5C2-413E-92C0-4890A32C1B7D}" type="pres">
      <dgm:prSet presAssocID="{E55294A2-EFE0-4A9B-A80A-A30C479856A3}" presName="sibTrans" presStyleCnt="0"/>
      <dgm:spPr/>
    </dgm:pt>
    <dgm:pt modelId="{6516D764-9A8F-4BCE-8E1F-3B826781E177}" type="pres">
      <dgm:prSet presAssocID="{7B81F219-3137-486C-B4D0-1A0F86413023}" presName="node" presStyleLbl="node1" presStyleIdx="4" presStyleCnt="8">
        <dgm:presLayoutVars>
          <dgm:bulletEnabled val="1"/>
        </dgm:presLayoutVars>
      </dgm:prSet>
      <dgm:spPr/>
    </dgm:pt>
    <dgm:pt modelId="{60EBBC55-9C5E-4FB5-86C6-617B7146D823}" type="pres">
      <dgm:prSet presAssocID="{7AF2A9C2-930C-473B-9FFE-C4F79303B4E1}" presName="sibTrans" presStyleCnt="0"/>
      <dgm:spPr/>
    </dgm:pt>
    <dgm:pt modelId="{D192FC5A-2B7E-49B6-B7F7-83DD798A58CC}" type="pres">
      <dgm:prSet presAssocID="{47284EAE-970A-4FF5-87F9-4894A0E2B5FA}" presName="node" presStyleLbl="node1" presStyleIdx="5" presStyleCnt="8">
        <dgm:presLayoutVars>
          <dgm:bulletEnabled val="1"/>
        </dgm:presLayoutVars>
      </dgm:prSet>
      <dgm:spPr/>
    </dgm:pt>
    <dgm:pt modelId="{25424B60-D211-48E7-ADAB-6DEC597D31DF}" type="pres">
      <dgm:prSet presAssocID="{4506F6D9-A1EC-4277-8A17-13E5670BA54E}" presName="sibTrans" presStyleCnt="0"/>
      <dgm:spPr/>
    </dgm:pt>
    <dgm:pt modelId="{6D2EE738-0ACC-4061-B6A2-0429A40401DE}" type="pres">
      <dgm:prSet presAssocID="{94DA9704-EF0D-45C1-BBFE-C47963402E42}" presName="node" presStyleLbl="node1" presStyleIdx="6" presStyleCnt="8">
        <dgm:presLayoutVars>
          <dgm:bulletEnabled val="1"/>
        </dgm:presLayoutVars>
      </dgm:prSet>
      <dgm:spPr/>
    </dgm:pt>
    <dgm:pt modelId="{910FCB97-E0E6-49F4-BD55-8FDD5BA8E56B}" type="pres">
      <dgm:prSet presAssocID="{F73C509C-FADD-481B-B581-A70334272637}" presName="sibTrans" presStyleCnt="0"/>
      <dgm:spPr/>
    </dgm:pt>
    <dgm:pt modelId="{685687E8-06EA-48B1-9A71-E9857AD8D053}" type="pres">
      <dgm:prSet presAssocID="{4EE4A732-4973-48B8-8DC6-74B4A37276CE}" presName="node" presStyleLbl="node1" presStyleIdx="7" presStyleCnt="8">
        <dgm:presLayoutVars>
          <dgm:bulletEnabled val="1"/>
        </dgm:presLayoutVars>
      </dgm:prSet>
      <dgm:spPr/>
    </dgm:pt>
  </dgm:ptLst>
  <dgm:cxnLst>
    <dgm:cxn modelId="{13C96910-BB37-40FD-A90B-49F6FD19D4E3}" srcId="{4ABAEDBC-C49D-4384-84B2-914BA9755A3D}" destId="{94DA9704-EF0D-45C1-BBFE-C47963402E42}" srcOrd="6" destOrd="0" parTransId="{FB2F865D-4ACC-4CEE-BC87-39986F4415E6}" sibTransId="{F73C509C-FADD-481B-B581-A70334272637}"/>
    <dgm:cxn modelId="{33238110-C4D5-418E-AEE0-6B0F6025C71F}" srcId="{4ABAEDBC-C49D-4384-84B2-914BA9755A3D}" destId="{ACC4E8B7-8569-4434-AFB6-56FE64EF235B}" srcOrd="3" destOrd="0" parTransId="{8C768781-2147-4E19-B95E-4C7E807FFD6E}" sibTransId="{E55294A2-EFE0-4A9B-A80A-A30C479856A3}"/>
    <dgm:cxn modelId="{B24D752C-4F98-4A5D-B2D4-82730E8D1E3C}" type="presOf" srcId="{94DA9704-EF0D-45C1-BBFE-C47963402E42}" destId="{6D2EE738-0ACC-4061-B6A2-0429A40401DE}" srcOrd="0" destOrd="0" presId="urn:microsoft.com/office/officeart/2005/8/layout/default"/>
    <dgm:cxn modelId="{B33FA536-2D6E-439B-9767-5150327939A6}" type="presOf" srcId="{4EE4A732-4973-48B8-8DC6-74B4A37276CE}" destId="{685687E8-06EA-48B1-9A71-E9857AD8D053}" srcOrd="0" destOrd="0" presId="urn:microsoft.com/office/officeart/2005/8/layout/default"/>
    <dgm:cxn modelId="{9AD6BE3F-78A4-4CE6-BC64-621D75DE4424}" srcId="{4ABAEDBC-C49D-4384-84B2-914BA9755A3D}" destId="{9BDF3B2E-AFB2-4228-A88D-927B386F8A4A}" srcOrd="0" destOrd="0" parTransId="{DE7EAC4C-2C35-4A46-BDFC-72F85254630E}" sibTransId="{0F6BB17E-DEC7-440B-AA64-3CE951EF4FAD}"/>
    <dgm:cxn modelId="{9AF5675D-42D4-4868-988A-FA603E449C88}" srcId="{4ABAEDBC-C49D-4384-84B2-914BA9755A3D}" destId="{7B81F219-3137-486C-B4D0-1A0F86413023}" srcOrd="4" destOrd="0" parTransId="{D54CD935-DB48-41F2-8370-8CD71FC57643}" sibTransId="{7AF2A9C2-930C-473B-9FFE-C4F79303B4E1}"/>
    <dgm:cxn modelId="{61924561-5FCC-4E63-84D1-2407ADCC6249}" srcId="{4ABAEDBC-C49D-4384-84B2-914BA9755A3D}" destId="{4EE4A732-4973-48B8-8DC6-74B4A37276CE}" srcOrd="7" destOrd="0" parTransId="{C6101C3F-4CA5-4610-9DD5-25DE012E79E4}" sibTransId="{8CADF85E-14C0-46E0-9631-074EFAD8013D}"/>
    <dgm:cxn modelId="{980F7A65-75EA-4B5B-A357-DC2BEE0D54B1}" type="presOf" srcId="{ACC4E8B7-8569-4434-AFB6-56FE64EF235B}" destId="{11184918-B621-47B0-AA18-00A3E896E472}" srcOrd="0" destOrd="0" presId="urn:microsoft.com/office/officeart/2005/8/layout/default"/>
    <dgm:cxn modelId="{D8A2CD66-33F5-4C15-B6E8-12E60B73F48C}" type="presOf" srcId="{445CC7D3-37EE-4D92-8A1D-4BEAEE69CC8E}" destId="{1208D9A1-40BD-44CF-9A74-311FC0E42E41}" srcOrd="0" destOrd="0" presId="urn:microsoft.com/office/officeart/2005/8/layout/default"/>
    <dgm:cxn modelId="{9DEFFF48-3878-4A75-B072-3B39A2272510}" type="presOf" srcId="{443B2D67-312A-43A6-9556-0332076D0C7A}" destId="{3E4205C0-4267-4E3D-81CB-6BEDCA5CAA7A}" srcOrd="0" destOrd="0" presId="urn:microsoft.com/office/officeart/2005/8/layout/default"/>
    <dgm:cxn modelId="{45B86274-88C7-4FA0-849F-A03581DAA65D}" type="presOf" srcId="{9BDF3B2E-AFB2-4228-A88D-927B386F8A4A}" destId="{50E6CB7E-A998-4078-A6F0-50CC9600DB5B}" srcOrd="0" destOrd="0" presId="urn:microsoft.com/office/officeart/2005/8/layout/default"/>
    <dgm:cxn modelId="{4CFC8F77-1F73-4EA3-A24A-E40C1B5878C1}" srcId="{4ABAEDBC-C49D-4384-84B2-914BA9755A3D}" destId="{47284EAE-970A-4FF5-87F9-4894A0E2B5FA}" srcOrd="5" destOrd="0" parTransId="{23BF1519-D4BD-4006-8A51-769808A5492E}" sibTransId="{4506F6D9-A1EC-4277-8A17-13E5670BA54E}"/>
    <dgm:cxn modelId="{3C1C337B-06FD-45A4-AABC-AC222C433102}" type="presOf" srcId="{4ABAEDBC-C49D-4384-84B2-914BA9755A3D}" destId="{E37CDC85-DBD4-43CA-B434-07C0C7380C93}" srcOrd="0" destOrd="0" presId="urn:microsoft.com/office/officeart/2005/8/layout/default"/>
    <dgm:cxn modelId="{E6E59186-4BA0-4D34-A73F-8DC08D13E9C6}" srcId="{4ABAEDBC-C49D-4384-84B2-914BA9755A3D}" destId="{445CC7D3-37EE-4D92-8A1D-4BEAEE69CC8E}" srcOrd="1" destOrd="0" parTransId="{26D1FF05-11E1-4746-8E8B-54B77FED5703}" sibTransId="{1ECBBD32-1A3B-4C5D-B881-4556C2253B2D}"/>
    <dgm:cxn modelId="{7D8D9EB4-27A3-4E60-B863-6DB4234E396F}" type="presOf" srcId="{7B81F219-3137-486C-B4D0-1A0F86413023}" destId="{6516D764-9A8F-4BCE-8E1F-3B826781E177}" srcOrd="0" destOrd="0" presId="urn:microsoft.com/office/officeart/2005/8/layout/default"/>
    <dgm:cxn modelId="{3B0423CC-0A2E-41AE-AA9B-6E4370ADD5F6}" type="presOf" srcId="{47284EAE-970A-4FF5-87F9-4894A0E2B5FA}" destId="{D192FC5A-2B7E-49B6-B7F7-83DD798A58CC}" srcOrd="0" destOrd="0" presId="urn:microsoft.com/office/officeart/2005/8/layout/default"/>
    <dgm:cxn modelId="{A197B4DD-8016-471B-B7B8-68435181A6F6}" srcId="{4ABAEDBC-C49D-4384-84B2-914BA9755A3D}" destId="{443B2D67-312A-43A6-9556-0332076D0C7A}" srcOrd="2" destOrd="0" parTransId="{6A4D4C3B-9CFA-43DB-A334-F6B6257AEA97}" sibTransId="{0A0FF6D9-CE74-49CF-AA05-A218625F13B4}"/>
    <dgm:cxn modelId="{0D51F0F2-99FE-4FE8-BB36-355D5D4974BD}" type="presParOf" srcId="{E37CDC85-DBD4-43CA-B434-07C0C7380C93}" destId="{50E6CB7E-A998-4078-A6F0-50CC9600DB5B}" srcOrd="0" destOrd="0" presId="urn:microsoft.com/office/officeart/2005/8/layout/default"/>
    <dgm:cxn modelId="{365B0471-0B17-4A5A-9008-1E66B010D6CA}" type="presParOf" srcId="{E37CDC85-DBD4-43CA-B434-07C0C7380C93}" destId="{C4A6D46F-A300-4F0C-868D-77411B8AB9EF}" srcOrd="1" destOrd="0" presId="urn:microsoft.com/office/officeart/2005/8/layout/default"/>
    <dgm:cxn modelId="{85A74C45-A43A-4976-B484-1B7B861B53FC}" type="presParOf" srcId="{E37CDC85-DBD4-43CA-B434-07C0C7380C93}" destId="{1208D9A1-40BD-44CF-9A74-311FC0E42E41}" srcOrd="2" destOrd="0" presId="urn:microsoft.com/office/officeart/2005/8/layout/default"/>
    <dgm:cxn modelId="{1F4C7D1A-C750-4D7C-949B-5312C1213A3D}" type="presParOf" srcId="{E37CDC85-DBD4-43CA-B434-07C0C7380C93}" destId="{E46282F6-B9F8-4578-8476-59181DB1208C}" srcOrd="3" destOrd="0" presId="urn:microsoft.com/office/officeart/2005/8/layout/default"/>
    <dgm:cxn modelId="{987E688B-7A04-4C28-A1F5-C65BB1854854}" type="presParOf" srcId="{E37CDC85-DBD4-43CA-B434-07C0C7380C93}" destId="{3E4205C0-4267-4E3D-81CB-6BEDCA5CAA7A}" srcOrd="4" destOrd="0" presId="urn:microsoft.com/office/officeart/2005/8/layout/default"/>
    <dgm:cxn modelId="{7FA28B0C-A3FB-4223-9316-4D39239AD735}" type="presParOf" srcId="{E37CDC85-DBD4-43CA-B434-07C0C7380C93}" destId="{49E89A79-A27C-4DFE-A75C-F33FF442EFDA}" srcOrd="5" destOrd="0" presId="urn:microsoft.com/office/officeart/2005/8/layout/default"/>
    <dgm:cxn modelId="{40255F67-F75A-4954-B058-3CC34F61CFE0}" type="presParOf" srcId="{E37CDC85-DBD4-43CA-B434-07C0C7380C93}" destId="{11184918-B621-47B0-AA18-00A3E896E472}" srcOrd="6" destOrd="0" presId="urn:microsoft.com/office/officeart/2005/8/layout/default"/>
    <dgm:cxn modelId="{0BBC9B70-684A-477C-97AE-F5F78F1E8252}" type="presParOf" srcId="{E37CDC85-DBD4-43CA-B434-07C0C7380C93}" destId="{BF4A86D8-C5C2-413E-92C0-4890A32C1B7D}" srcOrd="7" destOrd="0" presId="urn:microsoft.com/office/officeart/2005/8/layout/default"/>
    <dgm:cxn modelId="{D613C777-686E-43D1-8730-48BDDEC38ECF}" type="presParOf" srcId="{E37CDC85-DBD4-43CA-B434-07C0C7380C93}" destId="{6516D764-9A8F-4BCE-8E1F-3B826781E177}" srcOrd="8" destOrd="0" presId="urn:microsoft.com/office/officeart/2005/8/layout/default"/>
    <dgm:cxn modelId="{2688D63C-C82F-456B-90C0-8F4E2FBE3332}" type="presParOf" srcId="{E37CDC85-DBD4-43CA-B434-07C0C7380C93}" destId="{60EBBC55-9C5E-4FB5-86C6-617B7146D823}" srcOrd="9" destOrd="0" presId="urn:microsoft.com/office/officeart/2005/8/layout/default"/>
    <dgm:cxn modelId="{F3B04B1F-4D3E-4EB3-8C7D-13A652F5BB61}" type="presParOf" srcId="{E37CDC85-DBD4-43CA-B434-07C0C7380C93}" destId="{D192FC5A-2B7E-49B6-B7F7-83DD798A58CC}" srcOrd="10" destOrd="0" presId="urn:microsoft.com/office/officeart/2005/8/layout/default"/>
    <dgm:cxn modelId="{E54466D4-7622-4CE0-81B4-9A514D31DDDE}" type="presParOf" srcId="{E37CDC85-DBD4-43CA-B434-07C0C7380C93}" destId="{25424B60-D211-48E7-ADAB-6DEC597D31DF}" srcOrd="11" destOrd="0" presId="urn:microsoft.com/office/officeart/2005/8/layout/default"/>
    <dgm:cxn modelId="{68C32454-BC26-4892-A2FF-130B4F35D7A3}" type="presParOf" srcId="{E37CDC85-DBD4-43CA-B434-07C0C7380C93}" destId="{6D2EE738-0ACC-4061-B6A2-0429A40401DE}" srcOrd="12" destOrd="0" presId="urn:microsoft.com/office/officeart/2005/8/layout/default"/>
    <dgm:cxn modelId="{7793C98C-9636-406A-853A-515B4D31C12B}" type="presParOf" srcId="{E37CDC85-DBD4-43CA-B434-07C0C7380C93}" destId="{910FCB97-E0E6-49F4-BD55-8FDD5BA8E56B}" srcOrd="13" destOrd="0" presId="urn:microsoft.com/office/officeart/2005/8/layout/default"/>
    <dgm:cxn modelId="{7921F946-DC19-4C65-809D-EF905119781F}" type="presParOf" srcId="{E37CDC85-DBD4-43CA-B434-07C0C7380C93}" destId="{685687E8-06EA-48B1-9A71-E9857AD8D05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42CCF-D0E0-4B40-987B-1737B307D483}">
      <dsp:nvSpPr>
        <dsp:cNvPr id="0" name=""/>
        <dsp:cNvSpPr/>
      </dsp:nvSpPr>
      <dsp:spPr>
        <a:xfrm>
          <a:off x="3231" y="172777"/>
          <a:ext cx="2563601" cy="1538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OECD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</a:t>
          </a:r>
          <a:r>
            <a:rPr lang="en-US" sz="2000" kern="1200" dirty="0" err="1"/>
            <a:t>Organisation</a:t>
          </a:r>
          <a:r>
            <a:rPr lang="en-US" sz="2000" kern="1200" dirty="0"/>
            <a:t> for Economic Cooperation and Development)</a:t>
          </a:r>
        </a:p>
      </dsp:txBody>
      <dsp:txXfrm>
        <a:off x="3231" y="172777"/>
        <a:ext cx="2563601" cy="1538160"/>
      </dsp:txXfrm>
    </dsp:sp>
    <dsp:sp modelId="{EAF1FD6F-FF06-43BF-8497-3AC65531BAE2}">
      <dsp:nvSpPr>
        <dsp:cNvPr id="0" name=""/>
        <dsp:cNvSpPr/>
      </dsp:nvSpPr>
      <dsp:spPr>
        <a:xfrm>
          <a:off x="2823193" y="172777"/>
          <a:ext cx="2563601" cy="1538160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IFAD</a:t>
          </a:r>
          <a:endParaRPr lang="en-US" sz="2000" kern="1200"/>
        </a:p>
      </dsp:txBody>
      <dsp:txXfrm>
        <a:off x="2823193" y="172777"/>
        <a:ext cx="2563601" cy="1538160"/>
      </dsp:txXfrm>
    </dsp:sp>
    <dsp:sp modelId="{8B8A2F69-1176-451D-8097-0BF719BF4C88}">
      <dsp:nvSpPr>
        <dsp:cNvPr id="0" name=""/>
        <dsp:cNvSpPr/>
      </dsp:nvSpPr>
      <dsp:spPr>
        <a:xfrm>
          <a:off x="5643155" y="172777"/>
          <a:ext cx="2563601" cy="1538160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CONSOB</a:t>
          </a:r>
          <a:endParaRPr lang="en-US" sz="2000" kern="1200"/>
        </a:p>
      </dsp:txBody>
      <dsp:txXfrm>
        <a:off x="5643155" y="172777"/>
        <a:ext cx="2563601" cy="1538160"/>
      </dsp:txXfrm>
    </dsp:sp>
    <dsp:sp modelId="{ED77760B-52A6-41ED-BBA8-8A0E5C1F58F2}">
      <dsp:nvSpPr>
        <dsp:cNvPr id="0" name=""/>
        <dsp:cNvSpPr/>
      </dsp:nvSpPr>
      <dsp:spPr>
        <a:xfrm>
          <a:off x="8463116" y="172777"/>
          <a:ext cx="2563601" cy="1538160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ECB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(</a:t>
          </a:r>
          <a:r>
            <a:rPr lang="it-IT" sz="2000" kern="1200" dirty="0" err="1"/>
            <a:t>European</a:t>
          </a:r>
          <a:r>
            <a:rPr lang="it-IT" sz="2000" kern="1200" dirty="0"/>
            <a:t> Central Bank)</a:t>
          </a:r>
          <a:endParaRPr lang="en-US" sz="2000" kern="1200" dirty="0"/>
        </a:p>
      </dsp:txBody>
      <dsp:txXfrm>
        <a:off x="8463116" y="172777"/>
        <a:ext cx="2563601" cy="1538160"/>
      </dsp:txXfrm>
    </dsp:sp>
    <dsp:sp modelId="{88068A3D-9397-47E8-9DE5-50C3A3650CCF}">
      <dsp:nvSpPr>
        <dsp:cNvPr id="0" name=""/>
        <dsp:cNvSpPr/>
      </dsp:nvSpPr>
      <dsp:spPr>
        <a:xfrm>
          <a:off x="3231" y="1967299"/>
          <a:ext cx="2563601" cy="1538160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Fondo per la Repubblica Digitale</a:t>
          </a:r>
          <a:endParaRPr lang="en-US" sz="2000" kern="1200"/>
        </a:p>
      </dsp:txBody>
      <dsp:txXfrm>
        <a:off x="3231" y="1967299"/>
        <a:ext cx="2563601" cy="1538160"/>
      </dsp:txXfrm>
    </dsp:sp>
    <dsp:sp modelId="{D27D264F-D276-46CC-9D4C-D7AF7EC8FD23}">
      <dsp:nvSpPr>
        <dsp:cNvPr id="0" name=""/>
        <dsp:cNvSpPr/>
      </dsp:nvSpPr>
      <dsp:spPr>
        <a:xfrm>
          <a:off x="2823193" y="1967299"/>
          <a:ext cx="2563601" cy="1538160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AGCM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(</a:t>
          </a:r>
          <a:r>
            <a:rPr lang="it-IT" sz="2000" kern="1200" dirty="0" err="1"/>
            <a:t>Autorita'</a:t>
          </a:r>
          <a:r>
            <a:rPr lang="it-IT" sz="2000" kern="1200" dirty="0"/>
            <a:t> Garante per la Concorrenza ed il Mercato)</a:t>
          </a:r>
          <a:endParaRPr lang="en-US" sz="2000" kern="1200" dirty="0"/>
        </a:p>
      </dsp:txBody>
      <dsp:txXfrm>
        <a:off x="2823193" y="1967299"/>
        <a:ext cx="2563601" cy="1538160"/>
      </dsp:txXfrm>
    </dsp:sp>
    <dsp:sp modelId="{61D89725-CA6F-40A5-B959-05C221234784}">
      <dsp:nvSpPr>
        <dsp:cNvPr id="0" name=""/>
        <dsp:cNvSpPr/>
      </dsp:nvSpPr>
      <dsp:spPr>
        <a:xfrm>
          <a:off x="5643155" y="1967299"/>
          <a:ext cx="2563601" cy="1538160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 err="1"/>
            <a:t>European</a:t>
          </a:r>
          <a:r>
            <a:rPr lang="it-IT" sz="2000" kern="1200" dirty="0"/>
            <a:t> Commission</a:t>
          </a:r>
          <a:endParaRPr lang="en-US" sz="2000" kern="1200" dirty="0"/>
        </a:p>
      </dsp:txBody>
      <dsp:txXfrm>
        <a:off x="5643155" y="1967299"/>
        <a:ext cx="2563601" cy="1538160"/>
      </dsp:txXfrm>
    </dsp:sp>
    <dsp:sp modelId="{253D4523-5ECB-43EE-97CC-95D2F663FAE2}">
      <dsp:nvSpPr>
        <dsp:cNvPr id="0" name=""/>
        <dsp:cNvSpPr/>
      </dsp:nvSpPr>
      <dsp:spPr>
        <a:xfrm>
          <a:off x="8463116" y="1967299"/>
          <a:ext cx="2563601" cy="153816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FAO</a:t>
          </a:r>
        </a:p>
      </dsp:txBody>
      <dsp:txXfrm>
        <a:off x="8463116" y="1967299"/>
        <a:ext cx="2563601" cy="1538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6CB7E-A998-4078-A6F0-50CC9600DB5B}">
      <dsp:nvSpPr>
        <dsp:cNvPr id="0" name=""/>
        <dsp:cNvSpPr/>
      </dsp:nvSpPr>
      <dsp:spPr>
        <a:xfrm>
          <a:off x="3231" y="172777"/>
          <a:ext cx="2563601" cy="1538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I-</a:t>
          </a:r>
          <a:r>
            <a:rPr lang="it-IT" sz="3100" kern="1200" dirty="0" err="1"/>
            <a:t>Com</a:t>
          </a:r>
          <a:r>
            <a:rPr lang="it-IT" sz="3100" kern="1200" dirty="0"/>
            <a:t>, (Istituto per la Competitività)</a:t>
          </a:r>
          <a:endParaRPr lang="en-US" sz="3100" kern="1200" dirty="0"/>
        </a:p>
      </dsp:txBody>
      <dsp:txXfrm>
        <a:off x="3231" y="172777"/>
        <a:ext cx="2563601" cy="1538160"/>
      </dsp:txXfrm>
    </dsp:sp>
    <dsp:sp modelId="{1208D9A1-40BD-44CF-9A74-311FC0E42E41}">
      <dsp:nvSpPr>
        <dsp:cNvPr id="0" name=""/>
        <dsp:cNvSpPr/>
      </dsp:nvSpPr>
      <dsp:spPr>
        <a:xfrm>
          <a:off x="2823193" y="172777"/>
          <a:ext cx="2563601" cy="1538160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Medici senza frontiere</a:t>
          </a:r>
          <a:endParaRPr lang="en-US" sz="3100" kern="1200"/>
        </a:p>
      </dsp:txBody>
      <dsp:txXfrm>
        <a:off x="2823193" y="172777"/>
        <a:ext cx="2563601" cy="1538160"/>
      </dsp:txXfrm>
    </dsp:sp>
    <dsp:sp modelId="{3E4205C0-4267-4E3D-81CB-6BEDCA5CAA7A}">
      <dsp:nvSpPr>
        <dsp:cNvPr id="0" name=""/>
        <dsp:cNvSpPr/>
      </dsp:nvSpPr>
      <dsp:spPr>
        <a:xfrm>
          <a:off x="5643155" y="172777"/>
          <a:ext cx="2563601" cy="1538160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DELOITTE</a:t>
          </a:r>
          <a:endParaRPr lang="en-US" sz="3100" kern="1200"/>
        </a:p>
      </dsp:txBody>
      <dsp:txXfrm>
        <a:off x="5643155" y="172777"/>
        <a:ext cx="2563601" cy="1538160"/>
      </dsp:txXfrm>
    </dsp:sp>
    <dsp:sp modelId="{11184918-B621-47B0-AA18-00A3E896E472}">
      <dsp:nvSpPr>
        <dsp:cNvPr id="0" name=""/>
        <dsp:cNvSpPr/>
      </dsp:nvSpPr>
      <dsp:spPr>
        <a:xfrm>
          <a:off x="8463116" y="172777"/>
          <a:ext cx="2563601" cy="1538160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LEAR</a:t>
          </a:r>
          <a:endParaRPr lang="en-US" sz="3100" kern="1200"/>
        </a:p>
      </dsp:txBody>
      <dsp:txXfrm>
        <a:off x="8463116" y="172777"/>
        <a:ext cx="2563601" cy="1538160"/>
      </dsp:txXfrm>
    </dsp:sp>
    <dsp:sp modelId="{6516D764-9A8F-4BCE-8E1F-3B826781E177}">
      <dsp:nvSpPr>
        <dsp:cNvPr id="0" name=""/>
        <dsp:cNvSpPr/>
      </dsp:nvSpPr>
      <dsp:spPr>
        <a:xfrm>
          <a:off x="3231" y="1967299"/>
          <a:ext cx="2563601" cy="1538160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ENI</a:t>
          </a:r>
          <a:endParaRPr lang="en-US" sz="3100" kern="1200"/>
        </a:p>
      </dsp:txBody>
      <dsp:txXfrm>
        <a:off x="3231" y="1967299"/>
        <a:ext cx="2563601" cy="1538160"/>
      </dsp:txXfrm>
    </dsp:sp>
    <dsp:sp modelId="{D192FC5A-2B7E-49B6-B7F7-83DD798A58CC}">
      <dsp:nvSpPr>
        <dsp:cNvPr id="0" name=""/>
        <dsp:cNvSpPr/>
      </dsp:nvSpPr>
      <dsp:spPr>
        <a:xfrm>
          <a:off x="2823193" y="1967299"/>
          <a:ext cx="2563601" cy="1538160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Poste Italiane</a:t>
          </a:r>
          <a:endParaRPr lang="en-US" sz="3100" kern="1200"/>
        </a:p>
      </dsp:txBody>
      <dsp:txXfrm>
        <a:off x="2823193" y="1967299"/>
        <a:ext cx="2563601" cy="1538160"/>
      </dsp:txXfrm>
    </dsp:sp>
    <dsp:sp modelId="{6D2EE738-0ACC-4061-B6A2-0429A40401DE}">
      <dsp:nvSpPr>
        <dsp:cNvPr id="0" name=""/>
        <dsp:cNvSpPr/>
      </dsp:nvSpPr>
      <dsp:spPr>
        <a:xfrm>
          <a:off x="5643155" y="1967299"/>
          <a:ext cx="2563601" cy="1538160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Ernst&amp;Young</a:t>
          </a:r>
          <a:endParaRPr lang="en-US" sz="3100" kern="1200"/>
        </a:p>
      </dsp:txBody>
      <dsp:txXfrm>
        <a:off x="5643155" y="1967299"/>
        <a:ext cx="2563601" cy="1538160"/>
      </dsp:txXfrm>
    </dsp:sp>
    <dsp:sp modelId="{685687E8-06EA-48B1-9A71-E9857AD8D053}">
      <dsp:nvSpPr>
        <dsp:cNvPr id="0" name=""/>
        <dsp:cNvSpPr/>
      </dsp:nvSpPr>
      <dsp:spPr>
        <a:xfrm>
          <a:off x="8463116" y="1967299"/>
          <a:ext cx="2563601" cy="153816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Centro Studi </a:t>
          </a:r>
          <a:r>
            <a:rPr lang="it-IT" sz="3100" kern="1200" dirty="0" err="1"/>
            <a:t>Confindustira</a:t>
          </a:r>
          <a:endParaRPr lang="it-IT" sz="3100" kern="1200" dirty="0"/>
        </a:p>
      </dsp:txBody>
      <dsp:txXfrm>
        <a:off x="8463116" y="1967299"/>
        <a:ext cx="2563601" cy="153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4F1E6-8B9B-184E-A5B3-7E103A8B7F9F}" type="datetimeFigureOut">
              <a:rPr lang="it-IT" smtClean="0"/>
              <a:t>22/04/2024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64D2E-CE2E-6340-9D2C-37A9D0805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84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F2EFF-07DD-9E48-B2DC-39ACEC9D8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8A103-C05A-6745-82B1-F134E344D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6A8CC-C289-3E42-9529-B6F0D4C0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5CEE-9C87-6942-A9CE-90BC180EAA8F}" type="datetime1">
              <a:rPr lang="it-IT" smtClean="0"/>
              <a:t>22/04/2024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6CA4D-3B6E-6F45-851B-2C69855F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6CDD3-CE94-5745-86EE-FDDBE95E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9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E558-0F77-FD4A-A6ED-8528DEA4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7272B-904F-9049-97C5-6BF98BBCE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55684-2313-C442-8753-CBED50D0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247C-4F65-8946-90AC-6CA9E23C18FD}" type="datetime1">
              <a:rPr lang="it-IT" smtClean="0"/>
              <a:t>22/04/2024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71BF7-F651-2F4C-ADFD-DE271056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9725B-4CA1-944F-ABCA-3039B0DC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16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E0B539-0727-4740-B026-AC558F2D1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6FAA4-6924-2A4B-8278-76C47C603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32D19-E903-254E-B6EF-5C76B9270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B6BA-E5BB-C945-85F1-D8A71C996DB9}" type="datetime1">
              <a:rPr lang="it-IT" smtClean="0"/>
              <a:t>22/04/2024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0882B-2F56-B34E-B7F3-42DA1BA0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85AF4-EE0D-1042-AD8F-60154967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40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9DBC-3F34-D44D-BE2A-C50F58364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D6F96-80C4-0F4D-9341-C02E29677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0BC53-A47E-F24A-8C31-A6DC1746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E229-72CF-3F40-84BF-C1F3E29A76D2}" type="datetime1">
              <a:rPr lang="it-IT" smtClean="0"/>
              <a:t>22/04/2024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F23B1-0404-F640-AF6B-D847CA20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CAD87-5F38-2949-AC56-D7B13196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59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2D7FA-3BFD-C14F-A714-A979D99AD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BEF65-CF55-F54A-ACC7-0CC1C457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5EA24-D6DC-9A41-A43E-51CB478C9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CFA8-F182-D040-9239-F0207711EF94}" type="datetime1">
              <a:rPr lang="it-IT" smtClean="0"/>
              <a:t>22/04/2024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1B6C4-1BE6-FA48-BD16-9D70A831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DE53-5FB4-E145-B7CF-9C91432B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20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82BD-6EBE-1A48-A9F4-E39A0EB4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58F37-5545-424A-8A05-7AA55D1D2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2C38D-6CFE-9941-8046-651FE2284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8CAE0-9B79-5648-97B8-1FE2A2FD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F9E-FF99-2E41-910B-238606B997E0}" type="datetime1">
              <a:rPr lang="it-IT" smtClean="0"/>
              <a:t>22/04/2024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93F75-86CA-7A43-8AEE-C14C9EC9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D6593-0A56-C94A-BB63-91AF319F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53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A0A1-DC72-CD4C-AB99-144252A2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14E60-3EC0-9A4C-90B4-9D48B70F7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F6B5F-B3DD-0A4A-94C8-39D4A8F8C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C3599A-EB15-894F-A282-06750FD29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3A2798-C032-AC42-A698-4C1395B77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5B5A04-A121-A144-B83D-F9E77BD6E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0220-5EA2-824B-B05B-C9B6A40C3F9C}" type="datetime1">
              <a:rPr lang="it-IT" smtClean="0"/>
              <a:t>22/04/2024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02AEA9-553B-2541-8F2B-EE6CCD04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EE391D-6817-6A41-8D88-C371A223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35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4164-0C2B-EE4C-BA84-DFE1C8142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382C1-2C44-1342-8033-C0DECD4B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D0E6-DB63-B04A-88FA-4359C44FD516}" type="datetime1">
              <a:rPr lang="it-IT" smtClean="0"/>
              <a:t>22/04/2024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68AC5-0E67-894D-B5D9-B7976F8E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F07B1-D48F-2349-8C22-27744F56E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8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99026-FCA1-F54C-9042-B9BFF267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A7F-F95B-E74E-9448-E6A6671CDEF5}" type="datetime1">
              <a:rPr lang="it-IT" smtClean="0"/>
              <a:t>22/04/2024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FCF0F3-C1D5-804E-AE76-7F283C6D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0248F-73F1-C841-9988-EB545749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66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2E6A2-87FE-1D43-BAE5-19B10D77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B93AD-7BFE-EB4F-8938-19A77D9E1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5310E-8EA0-244C-AB7B-4F68AEBCF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B059D-B7F4-B949-AF0D-BF53570C2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8D64-3C6F-A947-ADAF-33FE00101E0D}" type="datetime1">
              <a:rPr lang="it-IT" smtClean="0"/>
              <a:t>22/04/2024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34781-85E2-DA4C-8010-0CBECB63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32E00-885D-3041-A0F6-5E56A994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26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07A51-A8C3-0C48-B726-23CF14FFE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16E0EE-A35D-A546-8FAE-1253C243F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C7745-FC72-8C40-87B1-E4FEC9B7F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93969-7DA1-054A-A655-52EB5711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8032-448A-4C4E-A389-48EEEC289D72}" type="datetime1">
              <a:rPr lang="it-IT" smtClean="0"/>
              <a:t>22/04/2024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87A3F-8C10-6341-B3F6-B523AC3F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E53BB-BD2A-A349-A874-7D060451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846766-C9BE-7440-9588-66E84CE29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AFB47-D5C6-D44B-A4A0-C9F6DBEF9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E312C-EDBB-EF48-AE5B-4E5208370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DC40-1D6F-DE48-8583-0B1A1B16C9B9}" type="datetime1">
              <a:rPr lang="it-IT" smtClean="0"/>
              <a:t>22/04/2024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4747-DF66-1B4D-8DE3-FAAF80C8E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Everything you need to know about a PhD in Econ, and more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91D99-854B-CC48-A918-6E27A5E08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669A7-3C2F-6145-8B2D-3DC2F0E71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61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aweb.org/resources/students/grad-prep/job-market" TargetMode="External"/><Relationship Id="rId2" Type="http://schemas.openxmlformats.org/officeDocument/2006/relationships/hyperlink" Target="https://inomics.com/insight/why-do-a-phd-103183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creditfoundation.org/en/programs/studio-ricerca/sostegno-allo-studio.html" TargetMode="External"/><Relationship Id="rId2" Type="http://schemas.openxmlformats.org/officeDocument/2006/relationships/hyperlink" Target="https://www.ets.org/gr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bancaditalia.it/chi-siamo/lavorare-bi/borse-di-studio/stringher-mortara-menichella/index.html?com.dotmarketing.htmlpage.language=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hrisblattman.com/2007/12/12/how-to-get-a-phd-and-save-the-world/" TargetMode="External"/><Relationship Id="rId3" Type="http://schemas.openxmlformats.org/officeDocument/2006/relationships/hyperlink" Target="https://scholar.harvard.edu/files/shapiro/files/phdnotes.pdf" TargetMode="External"/><Relationship Id="rId7" Type="http://schemas.openxmlformats.org/officeDocument/2006/relationships/hyperlink" Target="http://chrisblattman.com/about/contact/gradschool/" TargetMode="External"/><Relationship Id="rId2" Type="http://schemas.openxmlformats.org/officeDocument/2006/relationships/hyperlink" Target="http://www.aeaweb.org/resources/students/grad-prep/consider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ahpinionblog.blogspot.ch/2013/05/if-you-get-phd-get-economics-phd.html" TargetMode="External"/><Relationship Id="rId11" Type="http://schemas.openxmlformats.org/officeDocument/2006/relationships/hyperlink" Target="http://www.thegradcafe.com/" TargetMode="External"/><Relationship Id="rId5" Type="http://schemas.openxmlformats.org/officeDocument/2006/relationships/hyperlink" Target="http://economics.com.au/?p=8458" TargetMode="External"/><Relationship Id="rId10" Type="http://schemas.openxmlformats.org/officeDocument/2006/relationships/hyperlink" Target="http://gregmankiw.blogspot.com/2010/03/choosing-graduate-program.html" TargetMode="External"/><Relationship Id="rId4" Type="http://schemas.openxmlformats.org/officeDocument/2006/relationships/hyperlink" Target="http://kuznets.fas.harvard.edu/~athey/gradadv.html" TargetMode="External"/><Relationship Id="rId9" Type="http://schemas.openxmlformats.org/officeDocument/2006/relationships/hyperlink" Target="http://gregmankiw.blogspot.se/2013/03/working-before-grad-school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jobmarket.org/market" TargetMode="External"/><Relationship Id="rId2" Type="http://schemas.openxmlformats.org/officeDocument/2006/relationships/hyperlink" Target="https://www.nber.org/jobs/nonnberjob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aeaweb.org/forum/305/predoctoral-research-assistantship-students-popularity" TargetMode="External"/><Relationship Id="rId4" Type="http://schemas.openxmlformats.org/officeDocument/2006/relationships/hyperlink" Target="https://twitter.com/econ_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534D-5AD6-6742-BF06-856060CFE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9552"/>
            <a:ext cx="9144000" cy="197322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Placement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B1DD4-4AA2-8943-90A6-5971CC361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45720"/>
            <a:ext cx="9144000" cy="1368398"/>
          </a:xfrm>
        </p:spPr>
        <p:txBody>
          <a:bodyPr/>
          <a:lstStyle/>
          <a:p>
            <a:endParaRPr lang="it-IT" dirty="0"/>
          </a:p>
          <a:p>
            <a:r>
              <a:rPr lang="it-IT" b="1" dirty="0"/>
              <a:t>Francesco Sobbrio</a:t>
            </a:r>
          </a:p>
        </p:txBody>
      </p:sp>
      <p:grpSp>
        <p:nvGrpSpPr>
          <p:cNvPr id="7" name="Gruppo 5">
            <a:extLst>
              <a:ext uri="{FF2B5EF4-FFF2-40B4-BE49-F238E27FC236}">
                <a16:creationId xmlns:a16="http://schemas.microsoft.com/office/drawing/2014/main" id="{0053D2D4-201B-FD4E-87FB-DCD23E7D281D}"/>
              </a:ext>
            </a:extLst>
          </p:cNvPr>
          <p:cNvGrpSpPr/>
          <p:nvPr/>
        </p:nvGrpSpPr>
        <p:grpSpPr>
          <a:xfrm>
            <a:off x="9580194" y="6236403"/>
            <a:ext cx="2391448" cy="423287"/>
            <a:chOff x="5254454" y="162767"/>
            <a:chExt cx="2438328" cy="423287"/>
          </a:xfrm>
        </p:grpSpPr>
        <p:pic>
          <p:nvPicPr>
            <p:cNvPr id="8" name="Immagine 6">
              <a:extLst>
                <a:ext uri="{FF2B5EF4-FFF2-40B4-BE49-F238E27FC236}">
                  <a16:creationId xmlns:a16="http://schemas.microsoft.com/office/drawing/2014/main" id="{D4009B68-44D4-8247-9B59-F59D6E84D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4454" y="162767"/>
              <a:ext cx="1445107" cy="423287"/>
            </a:xfrm>
            <a:prstGeom prst="rect">
              <a:avLst/>
            </a:prstGeom>
          </p:spPr>
        </p:pic>
        <p:sp>
          <p:nvSpPr>
            <p:cNvPr id="9" name="CasellaDiTesto 2">
              <a:extLst>
                <a:ext uri="{FF2B5EF4-FFF2-40B4-BE49-F238E27FC236}">
                  <a16:creationId xmlns:a16="http://schemas.microsoft.com/office/drawing/2014/main" id="{3390D6A7-2B89-3044-BF10-012C03A42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566" y="163453"/>
              <a:ext cx="19076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t-IT" altLang="en-US" sz="2100" kern="1200" dirty="0">
                  <a:solidFill>
                    <a:prstClr val="black"/>
                  </a:solidFill>
                </a:rPr>
                <a:t>|</a:t>
              </a:r>
              <a:endParaRPr lang="en-US" altLang="en-US" sz="2100" kern="1200" dirty="0">
                <a:solidFill>
                  <a:prstClr val="black"/>
                </a:solidFill>
              </a:endParaRPr>
            </a:p>
          </p:txBody>
        </p:sp>
        <p:sp>
          <p:nvSpPr>
            <p:cNvPr id="10" name="CasellaDiTesto 3">
              <a:extLst>
                <a:ext uri="{FF2B5EF4-FFF2-40B4-BE49-F238E27FC236}">
                  <a16:creationId xmlns:a16="http://schemas.microsoft.com/office/drawing/2014/main" id="{E9896000-CDC7-584B-AB93-CE71168243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980" y="207384"/>
              <a:ext cx="95880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buFontTx/>
                <a:buNone/>
              </a:pP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Master of Sc</a:t>
              </a:r>
              <a:r>
                <a:rPr lang="it-IT" altLang="en-US" sz="600" dirty="0">
                  <a:solidFill>
                    <a:prstClr val="black"/>
                  </a:solidFill>
                  <a:latin typeface="Circe" panose="020B0502020203020203" pitchFamily="34" charset="77"/>
                </a:rPr>
                <a:t>ience</a:t>
              </a: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 in </a:t>
              </a:r>
              <a:r>
                <a:rPr lang="it-IT" altLang="en-US" sz="1100" kern="1200" dirty="0" err="1">
                  <a:solidFill>
                    <a:prstClr val="black"/>
                  </a:solidFill>
                  <a:latin typeface="Circe" panose="020B0502020203020203" pitchFamily="34" charset="77"/>
                </a:rPr>
                <a:t>Economics</a:t>
              </a:r>
              <a:endParaRPr lang="en-US" altLang="en-US" sz="1100" kern="1200" dirty="0">
                <a:solidFill>
                  <a:prstClr val="black"/>
                </a:solidFill>
                <a:latin typeface="Circe" panose="020B0502020203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072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9AC5-6D05-D74D-8D05-0F9F5D6D3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Alternative 2: </a:t>
            </a:r>
            <a:r>
              <a:rPr lang="it-IT" b="1" dirty="0" err="1">
                <a:solidFill>
                  <a:srgbClr val="C00000"/>
                </a:solidFill>
              </a:rPr>
              <a:t>Internships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8B69A-CF01-A342-9DB4-F5F3CE97E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351338"/>
          </a:xfrm>
        </p:spPr>
        <p:txBody>
          <a:bodyPr>
            <a:normAutofit fontScale="92500"/>
          </a:bodyPr>
          <a:lstStyle/>
          <a:p>
            <a:r>
              <a:rPr lang="it-IT" sz="3200" u="sng" dirty="0" err="1"/>
              <a:t>Preferential</a:t>
            </a:r>
            <a:r>
              <a:rPr lang="it-IT" sz="3200" u="sng" dirty="0"/>
              <a:t> entry</a:t>
            </a:r>
            <a:r>
              <a:rPr lang="it-IT" sz="3200" dirty="0"/>
              <a:t> for </a:t>
            </a:r>
            <a:r>
              <a:rPr lang="it-IT" sz="3200" dirty="0" err="1"/>
              <a:t>jobs</a:t>
            </a:r>
            <a:r>
              <a:rPr lang="it-IT" sz="3200" dirty="0"/>
              <a:t> in </a:t>
            </a:r>
            <a:r>
              <a:rPr lang="it-IT" sz="3200" dirty="0" err="1"/>
              <a:t>many</a:t>
            </a:r>
            <a:r>
              <a:rPr lang="it-IT" sz="3200" dirty="0"/>
              <a:t> </a:t>
            </a:r>
            <a:r>
              <a:rPr lang="it-IT" sz="3200" dirty="0" err="1"/>
              <a:t>institutions</a:t>
            </a:r>
            <a:r>
              <a:rPr lang="it-IT" sz="3200" dirty="0"/>
              <a:t> (</a:t>
            </a:r>
            <a:r>
              <a:rPr lang="it-IT" sz="3200" dirty="0" err="1"/>
              <a:t>governments</a:t>
            </a:r>
            <a:r>
              <a:rPr lang="it-IT" sz="3200" dirty="0"/>
              <a:t>, </a:t>
            </a:r>
            <a:r>
              <a:rPr lang="it-IT" sz="3200" dirty="0" err="1"/>
              <a:t>international</a:t>
            </a:r>
            <a:r>
              <a:rPr lang="it-IT" sz="3200" dirty="0"/>
              <a:t> </a:t>
            </a:r>
            <a:r>
              <a:rPr lang="it-IT" sz="3200" dirty="0" err="1"/>
              <a:t>organizations</a:t>
            </a:r>
            <a:r>
              <a:rPr lang="it-IT" sz="3200" dirty="0"/>
              <a:t>, private </a:t>
            </a:r>
            <a:r>
              <a:rPr lang="it-IT" sz="3200" dirty="0" err="1"/>
              <a:t>sector</a:t>
            </a:r>
            <a:r>
              <a:rPr lang="it-IT" sz="3200" dirty="0"/>
              <a:t>, etc.)</a:t>
            </a:r>
          </a:p>
          <a:p>
            <a:endParaRPr lang="it-IT" sz="3200" dirty="0"/>
          </a:p>
          <a:p>
            <a:r>
              <a:rPr lang="it-IT" sz="3200" u="sng" dirty="0" err="1"/>
              <a:t>Again</a:t>
            </a:r>
            <a:r>
              <a:rPr lang="it-IT" sz="3200" dirty="0"/>
              <a:t>: </a:t>
            </a:r>
            <a:r>
              <a:rPr lang="it-IT" sz="3200" dirty="0" err="1"/>
              <a:t>requires</a:t>
            </a:r>
            <a:r>
              <a:rPr lang="it-IT" sz="3200" dirty="0"/>
              <a:t> </a:t>
            </a:r>
            <a:r>
              <a:rPr lang="it-IT" sz="3200" dirty="0" err="1"/>
              <a:t>good</a:t>
            </a:r>
            <a:r>
              <a:rPr lang="it-IT" sz="3200" dirty="0"/>
              <a:t> GPA + </a:t>
            </a:r>
            <a:r>
              <a:rPr lang="it-IT" sz="3200" dirty="0" err="1"/>
              <a:t>reference</a:t>
            </a:r>
            <a:r>
              <a:rPr lang="it-IT" sz="3200" dirty="0"/>
              <a:t> </a:t>
            </a:r>
            <a:r>
              <a:rPr lang="it-IT" sz="3200" dirty="0" err="1"/>
              <a:t>letters</a:t>
            </a:r>
            <a:r>
              <a:rPr lang="it-IT" sz="3200" dirty="0"/>
              <a:t> + </a:t>
            </a:r>
            <a:r>
              <a:rPr lang="it-IT" sz="3200" dirty="0" err="1"/>
              <a:t>motivation</a:t>
            </a:r>
            <a:r>
              <a:rPr lang="it-IT" sz="3200" dirty="0"/>
              <a:t> </a:t>
            </a:r>
            <a:r>
              <a:rPr lang="it-IT" sz="3200" dirty="0" err="1"/>
              <a:t>letter</a:t>
            </a:r>
            <a:endParaRPr lang="it-IT" sz="3200" dirty="0"/>
          </a:p>
          <a:p>
            <a:endParaRPr lang="it-IT" sz="3200" dirty="0"/>
          </a:p>
          <a:p>
            <a:r>
              <a:rPr lang="it-IT" sz="3200" u="sng" dirty="0"/>
              <a:t>Deadlines</a:t>
            </a:r>
            <a:r>
              <a:rPr lang="it-IT" sz="3200" dirty="0"/>
              <a:t>: </a:t>
            </a:r>
            <a:r>
              <a:rPr lang="it-IT" sz="3200" dirty="0" err="1"/>
              <a:t>all</a:t>
            </a:r>
            <a:r>
              <a:rPr lang="it-IT" sz="3200" dirty="0"/>
              <a:t> </a:t>
            </a:r>
            <a:r>
              <a:rPr lang="it-IT" sz="3200" dirty="0" err="1"/>
              <a:t>year</a:t>
            </a:r>
            <a:r>
              <a:rPr lang="it-IT" sz="3200" dirty="0"/>
              <a:t> round</a:t>
            </a:r>
          </a:p>
          <a:p>
            <a:endParaRPr lang="it-IT" sz="3200" dirty="0"/>
          </a:p>
          <a:p>
            <a:r>
              <a:rPr lang="it-IT" sz="3200" u="sng" dirty="0" err="1"/>
              <a:t>Where</a:t>
            </a:r>
            <a:r>
              <a:rPr lang="it-IT" sz="3200" u="sng" dirty="0"/>
              <a:t> to look? </a:t>
            </a:r>
            <a:r>
              <a:rPr lang="it-IT" sz="3200" dirty="0" err="1"/>
              <a:t>Our</a:t>
            </a:r>
            <a:r>
              <a:rPr lang="it-IT" sz="3200" dirty="0"/>
              <a:t> </a:t>
            </a:r>
            <a:r>
              <a:rPr lang="it-IT" sz="3200" dirty="0" err="1"/>
              <a:t>direct</a:t>
            </a:r>
            <a:r>
              <a:rPr lang="it-IT" sz="3200" dirty="0"/>
              <a:t> job </a:t>
            </a:r>
            <a:r>
              <a:rPr lang="it-IT" sz="3200" dirty="0" err="1"/>
              <a:t>posting</a:t>
            </a:r>
            <a:r>
              <a:rPr lang="it-IT" sz="3200" dirty="0"/>
              <a:t> + be </a:t>
            </a:r>
            <a:r>
              <a:rPr lang="it-IT" sz="3200" dirty="0" err="1"/>
              <a:t>proactive</a:t>
            </a:r>
            <a:r>
              <a:rPr lang="it-IT" sz="3200" dirty="0"/>
              <a:t>! </a:t>
            </a:r>
          </a:p>
          <a:p>
            <a:endParaRPr lang="it-IT" sz="3200" dirty="0"/>
          </a:p>
        </p:txBody>
      </p:sp>
      <p:grpSp>
        <p:nvGrpSpPr>
          <p:cNvPr id="5" name="Gruppo 5">
            <a:extLst>
              <a:ext uri="{FF2B5EF4-FFF2-40B4-BE49-F238E27FC236}">
                <a16:creationId xmlns:a16="http://schemas.microsoft.com/office/drawing/2014/main" id="{9782C40D-9D39-4B48-9E64-B20C0AED9DB0}"/>
              </a:ext>
            </a:extLst>
          </p:cNvPr>
          <p:cNvGrpSpPr/>
          <p:nvPr/>
        </p:nvGrpSpPr>
        <p:grpSpPr>
          <a:xfrm>
            <a:off x="9580194" y="6236403"/>
            <a:ext cx="2391448" cy="423287"/>
            <a:chOff x="5254454" y="162767"/>
            <a:chExt cx="2438328" cy="423287"/>
          </a:xfrm>
        </p:grpSpPr>
        <p:pic>
          <p:nvPicPr>
            <p:cNvPr id="6" name="Immagine 6">
              <a:extLst>
                <a:ext uri="{FF2B5EF4-FFF2-40B4-BE49-F238E27FC236}">
                  <a16:creationId xmlns:a16="http://schemas.microsoft.com/office/drawing/2014/main" id="{D4878ACF-4F5A-9143-9FA4-747E80CD1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4454" y="162767"/>
              <a:ext cx="1445107" cy="423287"/>
            </a:xfrm>
            <a:prstGeom prst="rect">
              <a:avLst/>
            </a:prstGeom>
          </p:spPr>
        </p:pic>
        <p:sp>
          <p:nvSpPr>
            <p:cNvPr id="7" name="CasellaDiTesto 2">
              <a:extLst>
                <a:ext uri="{FF2B5EF4-FFF2-40B4-BE49-F238E27FC236}">
                  <a16:creationId xmlns:a16="http://schemas.microsoft.com/office/drawing/2014/main" id="{C8107B8E-BC2C-9549-AFA0-D82EF82D1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566" y="163453"/>
              <a:ext cx="19076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t-IT" altLang="en-US" sz="2100" kern="1200" dirty="0">
                  <a:solidFill>
                    <a:prstClr val="black"/>
                  </a:solidFill>
                </a:rPr>
                <a:t>|</a:t>
              </a:r>
              <a:endParaRPr lang="en-US" altLang="en-US" sz="2100" kern="1200" dirty="0">
                <a:solidFill>
                  <a:prstClr val="black"/>
                </a:solidFill>
              </a:endParaRPr>
            </a:p>
          </p:txBody>
        </p:sp>
        <p:sp>
          <p:nvSpPr>
            <p:cNvPr id="8" name="CasellaDiTesto 3">
              <a:extLst>
                <a:ext uri="{FF2B5EF4-FFF2-40B4-BE49-F238E27FC236}">
                  <a16:creationId xmlns:a16="http://schemas.microsoft.com/office/drawing/2014/main" id="{DCED7872-D342-5248-8B1F-9B72A0D13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980" y="207384"/>
              <a:ext cx="95880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buFontTx/>
                <a:buNone/>
              </a:pP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Master of Sc</a:t>
              </a:r>
              <a:r>
                <a:rPr lang="it-IT" altLang="en-US" sz="600" dirty="0">
                  <a:solidFill>
                    <a:prstClr val="black"/>
                  </a:solidFill>
                  <a:latin typeface="Circe" panose="020B0502020203020203" pitchFamily="34" charset="77"/>
                </a:rPr>
                <a:t>ience</a:t>
              </a: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 in </a:t>
              </a:r>
              <a:r>
                <a:rPr lang="it-IT" altLang="en-US" sz="1100" kern="1200" dirty="0" err="1">
                  <a:solidFill>
                    <a:prstClr val="black"/>
                  </a:solidFill>
                  <a:latin typeface="Circe" panose="020B0502020203020203" pitchFamily="34" charset="77"/>
                </a:rPr>
                <a:t>Economics</a:t>
              </a:r>
              <a:endParaRPr lang="en-US" altLang="en-US" sz="1100" kern="1200" dirty="0">
                <a:solidFill>
                  <a:prstClr val="black"/>
                </a:solidFill>
                <a:latin typeface="Circe" panose="020B0502020203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07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CDCFF6-F8AD-8B11-5A2E-DE6B2AFD6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5F8166-780D-BD53-1335-4F6B54EE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Job Postings </a:t>
            </a: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Contacts</a:t>
            </a: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INSTITUTIONS</a:t>
            </a:r>
          </a:p>
        </p:txBody>
      </p:sp>
      <p:graphicFrame>
        <p:nvGraphicFramePr>
          <p:cNvPr id="6" name="Segnaposto contenuto 3">
            <a:extLst>
              <a:ext uri="{FF2B5EF4-FFF2-40B4-BE49-F238E27FC236}">
                <a16:creationId xmlns:a16="http://schemas.microsoft.com/office/drawing/2014/main" id="{67AF769C-DA6B-424C-FD21-4070F911E83D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673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A3BE2C-E651-F145-6550-C2EC94985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4E7E3-E7BA-04B5-9398-B93CE8AD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Job Postings (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Contacts</a:t>
            </a:r>
            <a:r>
              <a:rPr lang="en-US" dirty="0">
                <a:solidFill>
                  <a:schemeClr val="accent1"/>
                </a:solidFill>
              </a:rPr>
              <a:t>):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SECTOR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DDC7E8C0-0A3D-7BB9-1ABB-74FCD58C6F3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630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400D2-1631-0190-AF7D-7BB6EF438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-15875"/>
            <a:ext cx="10515600" cy="1325563"/>
          </a:xfrm>
        </p:spPr>
        <p:txBody>
          <a:bodyPr/>
          <a:lstStyle/>
          <a:p>
            <a:r>
              <a:rPr lang="it-IT" b="1" dirty="0"/>
              <a:t>JOB ORIENTING SEMINARS AND ALUMNI DAY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008FA8-6283-7457-8E12-3C20E01AB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43510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t-IT" b="1" dirty="0">
                <a:solidFill>
                  <a:schemeClr val="accent1"/>
                </a:solidFill>
              </a:rPr>
              <a:t>Two job </a:t>
            </a:r>
            <a:r>
              <a:rPr lang="it-IT" b="1" dirty="0" err="1">
                <a:solidFill>
                  <a:schemeClr val="accent1"/>
                </a:solidFill>
              </a:rPr>
              <a:t>orienting</a:t>
            </a:r>
            <a:r>
              <a:rPr lang="it-IT" b="1" dirty="0">
                <a:solidFill>
                  <a:schemeClr val="accent1"/>
                </a:solidFill>
              </a:rPr>
              <a:t> seminar in </a:t>
            </a:r>
            <a:r>
              <a:rPr lang="it-IT" b="1" dirty="0" err="1">
                <a:solidFill>
                  <a:schemeClr val="accent1"/>
                </a:solidFill>
              </a:rPr>
              <a:t>May</a:t>
            </a:r>
            <a:r>
              <a:rPr lang="it-IT" b="1" dirty="0">
                <a:solidFill>
                  <a:schemeClr val="accent1"/>
                </a:solidFill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it-IT" b="1" i="1" dirty="0">
                <a:solidFill>
                  <a:schemeClr val="accent1"/>
                </a:solidFill>
              </a:rPr>
              <a:t>Dr. Andrea Blasco (JRC </a:t>
            </a:r>
            <a:r>
              <a:rPr lang="it-IT" b="1" i="1" dirty="0" err="1">
                <a:solidFill>
                  <a:schemeClr val="accent1"/>
                </a:solidFill>
              </a:rPr>
              <a:t>European</a:t>
            </a:r>
            <a:r>
              <a:rPr lang="it-IT" b="1" i="1" dirty="0">
                <a:solidFill>
                  <a:schemeClr val="accent1"/>
                </a:solidFill>
              </a:rPr>
              <a:t> Commission): </a:t>
            </a:r>
            <a:r>
              <a:rPr lang="it-IT" b="1" i="1" dirty="0" err="1">
                <a:solidFill>
                  <a:schemeClr val="accent1"/>
                </a:solidFill>
              </a:rPr>
              <a:t>May</a:t>
            </a:r>
            <a:r>
              <a:rPr lang="it-IT" b="1" i="1" dirty="0">
                <a:solidFill>
                  <a:schemeClr val="accent1"/>
                </a:solidFill>
              </a:rPr>
              <a:t> 6 </a:t>
            </a:r>
            <a:r>
              <a:rPr lang="it-IT" b="1" i="1" dirty="0" err="1">
                <a:solidFill>
                  <a:schemeClr val="accent1"/>
                </a:solidFill>
              </a:rPr>
              <a:t>at</a:t>
            </a:r>
            <a:r>
              <a:rPr lang="it-IT" b="1" i="1" dirty="0">
                <a:solidFill>
                  <a:schemeClr val="accent1"/>
                </a:solidFill>
              </a:rPr>
              <a:t> 10 (TBC)</a:t>
            </a:r>
          </a:p>
          <a:p>
            <a:pPr lvl="1">
              <a:lnSpc>
                <a:spcPct val="150000"/>
              </a:lnSpc>
            </a:pPr>
            <a:r>
              <a:rPr lang="it-IT" b="1" i="1" dirty="0">
                <a:solidFill>
                  <a:schemeClr val="accent1"/>
                </a:solidFill>
              </a:rPr>
              <a:t>Dr. Marco D’Errico (Economist, FAO): TBD</a:t>
            </a:r>
          </a:p>
          <a:p>
            <a:pPr lvl="1">
              <a:lnSpc>
                <a:spcPct val="150000"/>
              </a:lnSpc>
            </a:pP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Alumni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Day: June 14</a:t>
            </a:r>
          </a:p>
          <a:p>
            <a:pPr lvl="1">
              <a:lnSpc>
                <a:spcPct val="150000"/>
              </a:lnSpc>
            </a:pPr>
            <a:r>
              <a:rPr lang="it-IT" b="1" i="1" dirty="0">
                <a:solidFill>
                  <a:schemeClr val="accent6">
                    <a:lumMod val="75000"/>
                  </a:schemeClr>
                </a:solidFill>
              </a:rPr>
              <a:t>Dr. Gabriella </a:t>
            </a:r>
            <a:r>
              <a:rPr lang="it-IT" b="1" i="1" dirty="0" err="1">
                <a:solidFill>
                  <a:schemeClr val="accent6">
                    <a:lumMod val="75000"/>
                  </a:schemeClr>
                </a:solidFill>
              </a:rPr>
              <a:t>Rovigatti</a:t>
            </a:r>
            <a:r>
              <a:rPr lang="it-IT" b="1" i="1" dirty="0">
                <a:solidFill>
                  <a:schemeClr val="accent6">
                    <a:lumMod val="75000"/>
                  </a:schemeClr>
                </a:solidFill>
              </a:rPr>
              <a:t> (Senior Analyst, Save the Children, UK)</a:t>
            </a:r>
          </a:p>
          <a:p>
            <a:pPr lvl="1">
              <a:lnSpc>
                <a:spcPct val="150000"/>
              </a:lnSpc>
            </a:pPr>
            <a:r>
              <a:rPr lang="it-IT" b="1" i="1" dirty="0">
                <a:solidFill>
                  <a:schemeClr val="accent6">
                    <a:lumMod val="75000"/>
                  </a:schemeClr>
                </a:solidFill>
              </a:rPr>
              <a:t>Prof. Raffaele Saggio (Professor, University of British Columbia, Canada)</a:t>
            </a:r>
          </a:p>
        </p:txBody>
      </p:sp>
    </p:spTree>
    <p:extLst>
      <p:ext uri="{BB962C8B-B14F-4D97-AF65-F5344CB8AC3E}">
        <p14:creationId xmlns:p14="http://schemas.microsoft.com/office/powerpoint/2010/main" val="1026884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F1E0-DFB2-BC49-B03C-1CA52FAF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1DD11-68EB-8B44-B745-266A21DFB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6000" b="1" dirty="0">
                <a:solidFill>
                  <a:srgbClr val="C00000"/>
                </a:solidFill>
              </a:rPr>
              <a:t>THANKS!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E57B95-41A3-0949-BAEB-E7AE2DA7F6B1}"/>
              </a:ext>
            </a:extLst>
          </p:cNvPr>
          <p:cNvSpPr txBox="1"/>
          <p:nvPr/>
        </p:nvSpPr>
        <p:spPr>
          <a:xfrm>
            <a:off x="12153530" y="17311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CEE773F9-1DDA-A54D-AF80-61E23E897CE7}"/>
              </a:ext>
            </a:extLst>
          </p:cNvPr>
          <p:cNvGrpSpPr/>
          <p:nvPr/>
        </p:nvGrpSpPr>
        <p:grpSpPr>
          <a:xfrm>
            <a:off x="9580194" y="6236403"/>
            <a:ext cx="2391448" cy="423287"/>
            <a:chOff x="5254454" y="162767"/>
            <a:chExt cx="2438328" cy="423287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F85818B7-D70D-034F-B2CE-F855D800F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4454" y="162767"/>
              <a:ext cx="1445107" cy="423287"/>
            </a:xfrm>
            <a:prstGeom prst="rect">
              <a:avLst/>
            </a:prstGeom>
          </p:spPr>
        </p:pic>
        <p:sp>
          <p:nvSpPr>
            <p:cNvPr id="8" name="CasellaDiTesto 2">
              <a:extLst>
                <a:ext uri="{FF2B5EF4-FFF2-40B4-BE49-F238E27FC236}">
                  <a16:creationId xmlns:a16="http://schemas.microsoft.com/office/drawing/2014/main" id="{15AF43CF-9CF8-F048-9F5E-126CBF586B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566" y="163453"/>
              <a:ext cx="19076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t-IT" altLang="en-US" sz="2100" kern="1200" dirty="0">
                  <a:solidFill>
                    <a:prstClr val="black"/>
                  </a:solidFill>
                </a:rPr>
                <a:t>|</a:t>
              </a:r>
              <a:endParaRPr lang="en-US" altLang="en-US" sz="2100" kern="1200" dirty="0">
                <a:solidFill>
                  <a:prstClr val="black"/>
                </a:solidFill>
              </a:endParaRPr>
            </a:p>
          </p:txBody>
        </p:sp>
        <p:sp>
          <p:nvSpPr>
            <p:cNvPr id="9" name="CasellaDiTesto 3">
              <a:extLst>
                <a:ext uri="{FF2B5EF4-FFF2-40B4-BE49-F238E27FC236}">
                  <a16:creationId xmlns:a16="http://schemas.microsoft.com/office/drawing/2014/main" id="{E11E559A-21DB-CB4D-965F-FE343CBCBB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980" y="207384"/>
              <a:ext cx="95880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buFontTx/>
                <a:buNone/>
              </a:pP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Master of Sc</a:t>
              </a:r>
              <a:r>
                <a:rPr lang="it-IT" altLang="en-US" sz="600" dirty="0">
                  <a:solidFill>
                    <a:prstClr val="black"/>
                  </a:solidFill>
                  <a:latin typeface="Circe" panose="020B0502020203020203" pitchFamily="34" charset="77"/>
                </a:rPr>
                <a:t>ience</a:t>
              </a: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 in </a:t>
              </a:r>
              <a:r>
                <a:rPr lang="it-IT" altLang="en-US" sz="1100" kern="1200" dirty="0" err="1">
                  <a:solidFill>
                    <a:prstClr val="black"/>
                  </a:solidFill>
                  <a:latin typeface="Circe" panose="020B0502020203020203" pitchFamily="34" charset="77"/>
                </a:rPr>
                <a:t>Economics</a:t>
              </a:r>
              <a:endParaRPr lang="en-US" altLang="en-US" sz="1100" kern="1200" dirty="0">
                <a:solidFill>
                  <a:prstClr val="black"/>
                </a:solidFill>
                <a:latin typeface="Circe" panose="020B0502020203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623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8EFB4-C971-7269-D575-C57CBF1D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Roadmap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EF6E3B-64FA-A811-D091-7F6A1CC04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accent1"/>
                </a:solidFill>
              </a:rPr>
              <a:t>PhD: </a:t>
            </a:r>
            <a:r>
              <a:rPr lang="it-IT" b="1" dirty="0" err="1">
                <a:solidFill>
                  <a:schemeClr val="accent1"/>
                </a:solidFill>
              </a:rPr>
              <a:t>why</a:t>
            </a:r>
            <a:r>
              <a:rPr lang="it-IT" b="1" dirty="0">
                <a:solidFill>
                  <a:schemeClr val="accent1"/>
                </a:solidFill>
              </a:rPr>
              <a:t>, </a:t>
            </a:r>
            <a:r>
              <a:rPr lang="it-IT" b="1" dirty="0" err="1">
                <a:solidFill>
                  <a:schemeClr val="accent1"/>
                </a:solidFill>
              </a:rPr>
              <a:t>where</a:t>
            </a:r>
            <a:r>
              <a:rPr lang="it-IT" b="1" dirty="0">
                <a:solidFill>
                  <a:schemeClr val="accent1"/>
                </a:solidFill>
              </a:rPr>
              <a:t>, </a:t>
            </a:r>
            <a:r>
              <a:rPr lang="it-IT" b="1" dirty="0" err="1">
                <a:solidFill>
                  <a:schemeClr val="accent1"/>
                </a:solidFill>
              </a:rPr>
              <a:t>how</a:t>
            </a:r>
            <a:r>
              <a:rPr lang="it-IT" b="1" dirty="0">
                <a:solidFill>
                  <a:schemeClr val="accent1"/>
                </a:solidFill>
              </a:rPr>
              <a:t>, </a:t>
            </a:r>
            <a:r>
              <a:rPr lang="it-IT" b="1" dirty="0" err="1">
                <a:solidFill>
                  <a:schemeClr val="accent1"/>
                </a:solidFill>
              </a:rPr>
              <a:t>when</a:t>
            </a:r>
            <a:r>
              <a:rPr lang="it-IT" b="1" dirty="0">
                <a:solidFill>
                  <a:schemeClr val="accent1"/>
                </a:solidFill>
              </a:rPr>
              <a:t>, </a:t>
            </a:r>
            <a:r>
              <a:rPr lang="it-IT" b="1" dirty="0" err="1">
                <a:solidFill>
                  <a:schemeClr val="accent1"/>
                </a:solidFill>
              </a:rPr>
              <a:t>tips</a:t>
            </a:r>
            <a:endParaRPr lang="it-IT" b="1" dirty="0">
              <a:solidFill>
                <a:schemeClr val="accent1"/>
              </a:solidFill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accent1"/>
                </a:solidFill>
              </a:rPr>
              <a:t>Alternative 1: </a:t>
            </a:r>
            <a:r>
              <a:rPr lang="it-IT" b="1" dirty="0" err="1">
                <a:solidFill>
                  <a:schemeClr val="accent1"/>
                </a:solidFill>
              </a:rPr>
              <a:t>Research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Assistanships</a:t>
            </a:r>
            <a:r>
              <a:rPr lang="it-IT" b="1" dirty="0">
                <a:solidFill>
                  <a:schemeClr val="accent1"/>
                </a:solidFill>
              </a:rPr>
              <a:t>/</a:t>
            </a:r>
            <a:r>
              <a:rPr lang="it-IT" b="1" dirty="0" err="1">
                <a:solidFill>
                  <a:schemeClr val="accent1"/>
                </a:solidFill>
              </a:rPr>
              <a:t>Pre</a:t>
            </a:r>
            <a:r>
              <a:rPr lang="it-IT" b="1" dirty="0">
                <a:solidFill>
                  <a:schemeClr val="accent1"/>
                </a:solidFill>
              </a:rPr>
              <a:t>-Doc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accent1"/>
                </a:solidFill>
              </a:rPr>
              <a:t>Alternative 2: Internships – Direct job </a:t>
            </a:r>
            <a:r>
              <a:rPr lang="it-IT" b="1" dirty="0" err="1">
                <a:solidFill>
                  <a:schemeClr val="accent1"/>
                </a:solidFill>
              </a:rPr>
              <a:t>postings</a:t>
            </a:r>
            <a:endParaRPr lang="it-IT" b="1" dirty="0">
              <a:solidFill>
                <a:schemeClr val="accent1"/>
              </a:solidFill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it-IT" b="1" dirty="0">
                <a:solidFill>
                  <a:schemeClr val="accent1"/>
                </a:solidFill>
              </a:rPr>
              <a:t>Job </a:t>
            </a:r>
            <a:r>
              <a:rPr lang="it-IT" b="1" dirty="0" err="1">
                <a:solidFill>
                  <a:schemeClr val="accent1"/>
                </a:solidFill>
              </a:rPr>
              <a:t>orienting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seminars</a:t>
            </a:r>
            <a:r>
              <a:rPr lang="it-IT" b="1" dirty="0">
                <a:solidFill>
                  <a:schemeClr val="accent1"/>
                </a:solidFill>
              </a:rPr>
              <a:t> and </a:t>
            </a:r>
            <a:r>
              <a:rPr lang="it-IT" b="1" dirty="0" err="1">
                <a:solidFill>
                  <a:schemeClr val="accent1"/>
                </a:solidFill>
              </a:rPr>
              <a:t>Alumni</a:t>
            </a:r>
            <a:r>
              <a:rPr lang="it-IT" b="1" dirty="0">
                <a:solidFill>
                  <a:schemeClr val="accent1"/>
                </a:solidFill>
              </a:rPr>
              <a:t> day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333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F38FA-FEF9-4645-98EA-DA0C350C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C00000"/>
                </a:solidFill>
              </a:rPr>
              <a:t>Why</a:t>
            </a:r>
            <a:r>
              <a:rPr lang="it-IT" b="1" dirty="0">
                <a:solidFill>
                  <a:srgbClr val="C00000"/>
                </a:solidFill>
              </a:rPr>
              <a:t> a </a:t>
            </a:r>
            <a:r>
              <a:rPr lang="it-IT" b="1" dirty="0" err="1">
                <a:solidFill>
                  <a:srgbClr val="C00000"/>
                </a:solidFill>
              </a:rPr>
              <a:t>PhD</a:t>
            </a:r>
            <a:r>
              <a:rPr lang="it-IT" b="1" dirty="0">
                <a:solidFill>
                  <a:srgbClr val="C00000"/>
                </a:solidFill>
              </a:rPr>
              <a:t> in </a:t>
            </a:r>
            <a:r>
              <a:rPr lang="it-IT" b="1" dirty="0" err="1">
                <a:solidFill>
                  <a:srgbClr val="C00000"/>
                </a:solidFill>
              </a:rPr>
              <a:t>Economics</a:t>
            </a:r>
            <a:r>
              <a:rPr lang="it-IT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8C274-0F7C-B342-9744-CB003AFB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u="sng" dirty="0"/>
              <a:t>Long</a:t>
            </a:r>
            <a:r>
              <a:rPr lang="it-IT" sz="3200" dirty="0"/>
              <a:t>: 4-7 </a:t>
            </a:r>
            <a:r>
              <a:rPr lang="it-IT" sz="3200" dirty="0" err="1"/>
              <a:t>years</a:t>
            </a:r>
            <a:r>
              <a:rPr lang="it-IT" sz="3200" dirty="0"/>
              <a:t>, </a:t>
            </a:r>
            <a:r>
              <a:rPr lang="it-IT" sz="3200" dirty="0" err="1"/>
              <a:t>depending</a:t>
            </a:r>
            <a:r>
              <a:rPr lang="it-IT" sz="3200" dirty="0"/>
              <a:t> on places</a:t>
            </a:r>
          </a:p>
          <a:p>
            <a:endParaRPr lang="it-IT" sz="1800" dirty="0"/>
          </a:p>
          <a:p>
            <a:r>
              <a:rPr lang="it-IT" sz="3200" u="sng" dirty="0" err="1"/>
              <a:t>Tough</a:t>
            </a:r>
            <a:r>
              <a:rPr lang="it-IT" sz="3200" dirty="0"/>
              <a:t>: </a:t>
            </a:r>
            <a:r>
              <a:rPr lang="it-IT" sz="3200" dirty="0" err="1"/>
              <a:t>courses</a:t>
            </a:r>
            <a:r>
              <a:rPr lang="it-IT" sz="3200" dirty="0"/>
              <a:t>/</a:t>
            </a:r>
            <a:r>
              <a:rPr lang="it-IT" sz="3200" dirty="0" err="1"/>
              <a:t>exams</a:t>
            </a:r>
            <a:r>
              <a:rPr lang="it-IT" sz="3200" dirty="0"/>
              <a:t>, </a:t>
            </a:r>
            <a:r>
              <a:rPr lang="it-IT" sz="3200" dirty="0" err="1"/>
              <a:t>research</a:t>
            </a:r>
            <a:r>
              <a:rPr lang="it-IT" sz="3200" dirty="0"/>
              <a:t>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stressfull</a:t>
            </a:r>
            <a:r>
              <a:rPr lang="it-IT" sz="3200" dirty="0"/>
              <a:t>, </a:t>
            </a:r>
            <a:r>
              <a:rPr lang="it-IT" sz="3200" dirty="0" err="1"/>
              <a:t>scholarships</a:t>
            </a:r>
            <a:r>
              <a:rPr lang="it-IT" sz="3200" dirty="0"/>
              <a:t> </a:t>
            </a:r>
            <a:r>
              <a:rPr lang="it-IT" sz="3200" dirty="0" err="1"/>
              <a:t>lower</a:t>
            </a:r>
            <a:r>
              <a:rPr lang="it-IT" sz="3200" dirty="0"/>
              <a:t> </a:t>
            </a:r>
            <a:r>
              <a:rPr lang="it-IT" sz="3200" dirty="0" err="1"/>
              <a:t>than</a:t>
            </a:r>
            <a:r>
              <a:rPr lang="it-IT" sz="3200" dirty="0"/>
              <a:t> the </a:t>
            </a:r>
            <a:r>
              <a:rPr lang="it-IT" sz="3200" dirty="0" err="1"/>
              <a:t>wage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</a:t>
            </a:r>
            <a:r>
              <a:rPr lang="it-IT" sz="3200" dirty="0" err="1"/>
              <a:t>could</a:t>
            </a:r>
            <a:r>
              <a:rPr lang="it-IT" sz="3200" dirty="0"/>
              <a:t> </a:t>
            </a:r>
            <a:r>
              <a:rPr lang="it-IT" sz="3200" dirty="0" err="1"/>
              <a:t>get</a:t>
            </a:r>
            <a:r>
              <a:rPr lang="it-IT" sz="3200" dirty="0"/>
              <a:t> with a </a:t>
            </a:r>
            <a:r>
              <a:rPr lang="it-IT" sz="3200" dirty="0" err="1"/>
              <a:t>MSc</a:t>
            </a:r>
            <a:endParaRPr lang="it-IT" sz="3200" dirty="0"/>
          </a:p>
          <a:p>
            <a:endParaRPr lang="it-IT" sz="1800" dirty="0"/>
          </a:p>
          <a:p>
            <a:r>
              <a:rPr lang="it-IT" sz="3200" u="sng" dirty="0"/>
              <a:t>But </a:t>
            </a:r>
            <a:r>
              <a:rPr lang="it-IT" sz="3200" u="sng" dirty="0" err="1"/>
              <a:t>worth</a:t>
            </a:r>
            <a:r>
              <a:rPr lang="it-IT" sz="3200" u="sng" dirty="0"/>
              <a:t> </a:t>
            </a:r>
            <a:r>
              <a:rPr lang="it-IT" sz="3200" u="sng" dirty="0" err="1"/>
              <a:t>it</a:t>
            </a:r>
            <a:r>
              <a:rPr lang="it-IT" sz="3200" dirty="0"/>
              <a:t>: </a:t>
            </a:r>
            <a:r>
              <a:rPr lang="it-IT" sz="3200" dirty="0" err="1"/>
              <a:t>learn</a:t>
            </a:r>
            <a:r>
              <a:rPr lang="it-IT" sz="3200" dirty="0"/>
              <a:t> to do </a:t>
            </a:r>
            <a:r>
              <a:rPr lang="it-IT" sz="3200" dirty="0">
                <a:hlinkClick r:id="rId2"/>
              </a:rPr>
              <a:t>frontier research</a:t>
            </a:r>
            <a:r>
              <a:rPr lang="it-IT" sz="3200" dirty="0"/>
              <a:t>, access more </a:t>
            </a:r>
            <a:r>
              <a:rPr lang="it-IT" sz="3200" dirty="0" err="1"/>
              <a:t>skilled</a:t>
            </a:r>
            <a:r>
              <a:rPr lang="it-IT" sz="3200" dirty="0"/>
              <a:t> jobs (</a:t>
            </a:r>
            <a:r>
              <a:rPr lang="it-IT" sz="3200" dirty="0" err="1"/>
              <a:t>through</a:t>
            </a:r>
            <a:r>
              <a:rPr lang="it-IT" sz="3200" dirty="0"/>
              <a:t> a </a:t>
            </a:r>
            <a:r>
              <a:rPr lang="it-IT" sz="3200" dirty="0" err="1"/>
              <a:t>centralized</a:t>
            </a:r>
            <a:r>
              <a:rPr lang="it-IT" sz="3200" dirty="0"/>
              <a:t> </a:t>
            </a:r>
            <a:r>
              <a:rPr lang="it-IT" sz="3200" dirty="0">
                <a:hlinkClick r:id="rId3"/>
              </a:rPr>
              <a:t>job market</a:t>
            </a:r>
            <a:r>
              <a:rPr lang="it-IT" sz="3200" dirty="0"/>
              <a:t>), long-</a:t>
            </a:r>
            <a:r>
              <a:rPr lang="it-IT" sz="3200" dirty="0" err="1"/>
              <a:t>run</a:t>
            </a:r>
            <a:r>
              <a:rPr lang="it-IT" sz="3200" dirty="0"/>
              <a:t> </a:t>
            </a:r>
            <a:r>
              <a:rPr lang="it-IT" sz="3200" dirty="0" err="1"/>
              <a:t>satisfaction</a:t>
            </a:r>
            <a:r>
              <a:rPr lang="it-IT" sz="3200" dirty="0"/>
              <a:t> (</a:t>
            </a:r>
            <a:r>
              <a:rPr lang="it-IT" sz="3200" dirty="0" err="1"/>
              <a:t>higher</a:t>
            </a:r>
            <a:r>
              <a:rPr lang="it-IT" sz="3200" dirty="0"/>
              <a:t> </a:t>
            </a:r>
            <a:r>
              <a:rPr lang="it-IT" sz="3200" dirty="0" err="1"/>
              <a:t>wages</a:t>
            </a:r>
            <a:r>
              <a:rPr lang="it-IT" sz="3200" dirty="0"/>
              <a:t>, </a:t>
            </a:r>
            <a:r>
              <a:rPr lang="it-IT" sz="3200" dirty="0" err="1"/>
              <a:t>recognition</a:t>
            </a:r>
            <a:r>
              <a:rPr lang="it-IT" sz="3200" dirty="0"/>
              <a:t>, make a </a:t>
            </a:r>
            <a:r>
              <a:rPr lang="it-IT" sz="3200" dirty="0" err="1"/>
              <a:t>difference</a:t>
            </a:r>
            <a:r>
              <a:rPr lang="it-IT" sz="3200" dirty="0"/>
              <a:t>) </a:t>
            </a:r>
          </a:p>
        </p:txBody>
      </p:sp>
      <p:grpSp>
        <p:nvGrpSpPr>
          <p:cNvPr id="5" name="Gruppo 5">
            <a:extLst>
              <a:ext uri="{FF2B5EF4-FFF2-40B4-BE49-F238E27FC236}">
                <a16:creationId xmlns:a16="http://schemas.microsoft.com/office/drawing/2014/main" id="{F2335BBA-7179-1D4E-A4D4-BAA9A6CCBB7A}"/>
              </a:ext>
            </a:extLst>
          </p:cNvPr>
          <p:cNvGrpSpPr/>
          <p:nvPr/>
        </p:nvGrpSpPr>
        <p:grpSpPr>
          <a:xfrm>
            <a:off x="9580194" y="6236403"/>
            <a:ext cx="2391448" cy="423287"/>
            <a:chOff x="5254454" y="162767"/>
            <a:chExt cx="2438328" cy="423287"/>
          </a:xfrm>
        </p:grpSpPr>
        <p:pic>
          <p:nvPicPr>
            <p:cNvPr id="6" name="Immagine 6">
              <a:extLst>
                <a:ext uri="{FF2B5EF4-FFF2-40B4-BE49-F238E27FC236}">
                  <a16:creationId xmlns:a16="http://schemas.microsoft.com/office/drawing/2014/main" id="{BAB4C915-AB4E-6746-8044-B8D60EAC56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54454" y="162767"/>
              <a:ext cx="1445107" cy="423287"/>
            </a:xfrm>
            <a:prstGeom prst="rect">
              <a:avLst/>
            </a:prstGeom>
          </p:spPr>
        </p:pic>
        <p:sp>
          <p:nvSpPr>
            <p:cNvPr id="7" name="CasellaDiTesto 2">
              <a:extLst>
                <a:ext uri="{FF2B5EF4-FFF2-40B4-BE49-F238E27FC236}">
                  <a16:creationId xmlns:a16="http://schemas.microsoft.com/office/drawing/2014/main" id="{B84E1770-9F12-9B42-9620-81A728831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566" y="163453"/>
              <a:ext cx="19076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t-IT" altLang="en-US" sz="2100" kern="1200" dirty="0">
                  <a:solidFill>
                    <a:prstClr val="black"/>
                  </a:solidFill>
                </a:rPr>
                <a:t>|</a:t>
              </a:r>
              <a:endParaRPr lang="en-US" altLang="en-US" sz="2100" kern="1200" dirty="0">
                <a:solidFill>
                  <a:prstClr val="black"/>
                </a:solidFill>
              </a:endParaRPr>
            </a:p>
          </p:txBody>
        </p:sp>
        <p:sp>
          <p:nvSpPr>
            <p:cNvPr id="8" name="CasellaDiTesto 3">
              <a:extLst>
                <a:ext uri="{FF2B5EF4-FFF2-40B4-BE49-F238E27FC236}">
                  <a16:creationId xmlns:a16="http://schemas.microsoft.com/office/drawing/2014/main" id="{FDA835FB-1145-CC44-BFB4-E72190A9D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980" y="207384"/>
              <a:ext cx="95880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buFontTx/>
                <a:buNone/>
              </a:pP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Master of Sc</a:t>
              </a:r>
              <a:r>
                <a:rPr lang="it-IT" altLang="en-US" sz="600" dirty="0">
                  <a:solidFill>
                    <a:prstClr val="black"/>
                  </a:solidFill>
                  <a:latin typeface="Circe" panose="020B0502020203020203" pitchFamily="34" charset="77"/>
                </a:rPr>
                <a:t>ience</a:t>
              </a: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 in </a:t>
              </a:r>
              <a:r>
                <a:rPr lang="it-IT" altLang="en-US" sz="1100" kern="1200" dirty="0" err="1">
                  <a:solidFill>
                    <a:prstClr val="black"/>
                  </a:solidFill>
                  <a:latin typeface="Circe" panose="020B0502020203020203" pitchFamily="34" charset="77"/>
                </a:rPr>
                <a:t>Economics</a:t>
              </a:r>
              <a:endParaRPr lang="en-US" altLang="en-US" sz="1100" kern="1200" dirty="0">
                <a:solidFill>
                  <a:prstClr val="black"/>
                </a:solidFill>
                <a:latin typeface="Circe" panose="020B0502020203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05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8786-1082-C246-BE2B-93BB8823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C00000"/>
                </a:solidFill>
              </a:rPr>
              <a:t>Where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C5BC9-16BA-9C48-8D1F-265C25AE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u="sng" dirty="0"/>
              <a:t>US</a:t>
            </a:r>
            <a:r>
              <a:rPr lang="it-IT" sz="3200" dirty="0"/>
              <a:t>: </a:t>
            </a:r>
            <a:r>
              <a:rPr lang="it-IT" sz="3200" dirty="0" err="1"/>
              <a:t>international</a:t>
            </a:r>
            <a:r>
              <a:rPr lang="it-IT" sz="3200" dirty="0"/>
              <a:t>, competitive, </a:t>
            </a:r>
            <a:r>
              <a:rPr lang="it-IT" sz="3200" dirty="0" err="1"/>
              <a:t>tough</a:t>
            </a:r>
            <a:endParaRPr lang="it-IT" sz="3200" dirty="0"/>
          </a:p>
          <a:p>
            <a:endParaRPr lang="it-IT" sz="3200" dirty="0"/>
          </a:p>
          <a:p>
            <a:r>
              <a:rPr lang="it-IT" sz="3200" u="sng" dirty="0"/>
              <a:t>Europe</a:t>
            </a:r>
            <a:r>
              <a:rPr lang="it-IT" sz="3200" dirty="0"/>
              <a:t>: international, </a:t>
            </a:r>
            <a:r>
              <a:rPr lang="it-IT" sz="3200" dirty="0" err="1"/>
              <a:t>very</a:t>
            </a:r>
            <a:r>
              <a:rPr lang="it-IT" sz="3200" dirty="0"/>
              <a:t> good </a:t>
            </a:r>
            <a:r>
              <a:rPr lang="it-IT" sz="3200" dirty="0" err="1"/>
              <a:t>programs</a:t>
            </a:r>
            <a:r>
              <a:rPr lang="it-IT" sz="3200" dirty="0"/>
              <a:t> (UK, </a:t>
            </a:r>
            <a:r>
              <a:rPr lang="it-IT" sz="3200" dirty="0" err="1"/>
              <a:t>Spain</a:t>
            </a:r>
            <a:r>
              <a:rPr lang="it-IT" sz="3200" dirty="0"/>
              <a:t>, France, Netherlands, Germany, etc.)</a:t>
            </a:r>
          </a:p>
          <a:p>
            <a:endParaRPr lang="it-IT" sz="3200" dirty="0"/>
          </a:p>
          <a:p>
            <a:r>
              <a:rPr lang="it-IT" sz="3200" u="sng" dirty="0" err="1"/>
              <a:t>Italy</a:t>
            </a:r>
            <a:r>
              <a:rPr lang="it-IT" sz="3200" dirty="0"/>
              <a:t>: </a:t>
            </a:r>
            <a:r>
              <a:rPr lang="it-IT" sz="3200" dirty="0" err="1"/>
              <a:t>shorter</a:t>
            </a:r>
            <a:r>
              <a:rPr lang="it-IT" sz="3200" dirty="0"/>
              <a:t> (max 4 </a:t>
            </a:r>
            <a:r>
              <a:rPr lang="it-IT" sz="3200" dirty="0" err="1"/>
              <a:t>years</a:t>
            </a:r>
            <a:r>
              <a:rPr lang="it-IT" sz="3200" dirty="0"/>
              <a:t>)</a:t>
            </a:r>
          </a:p>
        </p:txBody>
      </p:sp>
      <p:grpSp>
        <p:nvGrpSpPr>
          <p:cNvPr id="5" name="Gruppo 5">
            <a:extLst>
              <a:ext uri="{FF2B5EF4-FFF2-40B4-BE49-F238E27FC236}">
                <a16:creationId xmlns:a16="http://schemas.microsoft.com/office/drawing/2014/main" id="{B0E8A439-959D-6545-825F-89598A56A5CC}"/>
              </a:ext>
            </a:extLst>
          </p:cNvPr>
          <p:cNvGrpSpPr/>
          <p:nvPr/>
        </p:nvGrpSpPr>
        <p:grpSpPr>
          <a:xfrm>
            <a:off x="9580194" y="6236403"/>
            <a:ext cx="2391448" cy="423287"/>
            <a:chOff x="5254454" y="162767"/>
            <a:chExt cx="2438328" cy="423287"/>
          </a:xfrm>
        </p:grpSpPr>
        <p:pic>
          <p:nvPicPr>
            <p:cNvPr id="6" name="Immagine 6">
              <a:extLst>
                <a:ext uri="{FF2B5EF4-FFF2-40B4-BE49-F238E27FC236}">
                  <a16:creationId xmlns:a16="http://schemas.microsoft.com/office/drawing/2014/main" id="{34B797EA-F528-F74B-B06E-29A632159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4454" y="162767"/>
              <a:ext cx="1445107" cy="423287"/>
            </a:xfrm>
            <a:prstGeom prst="rect">
              <a:avLst/>
            </a:prstGeom>
          </p:spPr>
        </p:pic>
        <p:sp>
          <p:nvSpPr>
            <p:cNvPr id="7" name="CasellaDiTesto 2">
              <a:extLst>
                <a:ext uri="{FF2B5EF4-FFF2-40B4-BE49-F238E27FC236}">
                  <a16:creationId xmlns:a16="http://schemas.microsoft.com/office/drawing/2014/main" id="{BA4A7A40-60BB-7B43-8889-190704053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566" y="163453"/>
              <a:ext cx="19076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t-IT" altLang="en-US" sz="2100" kern="1200" dirty="0">
                  <a:solidFill>
                    <a:prstClr val="black"/>
                  </a:solidFill>
                </a:rPr>
                <a:t>|</a:t>
              </a:r>
              <a:endParaRPr lang="en-US" altLang="en-US" sz="2100" kern="1200" dirty="0">
                <a:solidFill>
                  <a:prstClr val="black"/>
                </a:solidFill>
              </a:endParaRPr>
            </a:p>
          </p:txBody>
        </p:sp>
        <p:sp>
          <p:nvSpPr>
            <p:cNvPr id="8" name="CasellaDiTesto 3">
              <a:extLst>
                <a:ext uri="{FF2B5EF4-FFF2-40B4-BE49-F238E27FC236}">
                  <a16:creationId xmlns:a16="http://schemas.microsoft.com/office/drawing/2014/main" id="{A13AB61A-10E1-4949-BAC4-0F4331F01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980" y="207384"/>
              <a:ext cx="95880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buFontTx/>
                <a:buNone/>
              </a:pP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Master of Sc</a:t>
              </a:r>
              <a:r>
                <a:rPr lang="it-IT" altLang="en-US" sz="600" dirty="0">
                  <a:solidFill>
                    <a:prstClr val="black"/>
                  </a:solidFill>
                  <a:latin typeface="Circe" panose="020B0502020203020203" pitchFamily="34" charset="77"/>
                </a:rPr>
                <a:t>ience</a:t>
              </a: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 in </a:t>
              </a:r>
              <a:r>
                <a:rPr lang="it-IT" altLang="en-US" sz="1100" kern="1200" dirty="0" err="1">
                  <a:solidFill>
                    <a:prstClr val="black"/>
                  </a:solidFill>
                  <a:latin typeface="Circe" panose="020B0502020203020203" pitchFamily="34" charset="77"/>
                </a:rPr>
                <a:t>Economics</a:t>
              </a:r>
              <a:endParaRPr lang="en-US" altLang="en-US" sz="1100" kern="1200" dirty="0">
                <a:solidFill>
                  <a:prstClr val="black"/>
                </a:solidFill>
                <a:latin typeface="Circe" panose="020B0502020203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836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F854-54C4-8A42-9A18-ED17361C9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17" y="-48350"/>
            <a:ext cx="10515600" cy="902548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44E1E-5C73-5240-9651-DBB74240F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484" y="854198"/>
            <a:ext cx="11734158" cy="49092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u="sng" dirty="0"/>
              <a:t>GPA</a:t>
            </a:r>
            <a:r>
              <a:rPr lang="it-IT" dirty="0"/>
              <a:t>: do </a:t>
            </a:r>
            <a:r>
              <a:rPr lang="it-IT" dirty="0" err="1"/>
              <a:t>your</a:t>
            </a:r>
            <a:r>
              <a:rPr lang="it-IT" dirty="0"/>
              <a:t> best!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050" dirty="0"/>
          </a:p>
          <a:p>
            <a:pPr>
              <a:lnSpc>
                <a:spcPct val="100000"/>
              </a:lnSpc>
            </a:pPr>
            <a:r>
              <a:rPr lang="it-IT" u="sng" dirty="0">
                <a:hlinkClick r:id="rId2"/>
              </a:rPr>
              <a:t>GRE</a:t>
            </a:r>
            <a:r>
              <a:rPr lang="it-IT" dirty="0">
                <a:sym typeface="Wingdings" pitchFamily="2" charset="2"/>
              </a:rPr>
              <a:t> (quantitative):</a:t>
            </a:r>
            <a:r>
              <a:rPr lang="it-IT" dirty="0"/>
              <a:t> </a:t>
            </a:r>
            <a:r>
              <a:rPr lang="it-IT" dirty="0" err="1"/>
              <a:t>expensive</a:t>
            </a:r>
            <a:r>
              <a:rPr lang="it-IT" dirty="0"/>
              <a:t>, </a:t>
            </a:r>
            <a:r>
              <a:rPr lang="it-IT" dirty="0" err="1"/>
              <a:t>not</a:t>
            </a:r>
            <a:r>
              <a:rPr lang="it-IT" dirty="0"/>
              <a:t> easy, </a:t>
            </a:r>
            <a:r>
              <a:rPr lang="it-IT" dirty="0" err="1"/>
              <a:t>practice</a:t>
            </a:r>
            <a:r>
              <a:rPr lang="it-IT" dirty="0"/>
              <a:t>, do </a:t>
            </a:r>
            <a:r>
              <a:rPr lang="it-IT" dirty="0" err="1"/>
              <a:t>it</a:t>
            </a:r>
            <a:r>
              <a:rPr lang="it-IT" dirty="0"/>
              <a:t> in time (</a:t>
            </a:r>
            <a:r>
              <a:rPr lang="it-IT" dirty="0" err="1"/>
              <a:t>possibly</a:t>
            </a:r>
            <a:r>
              <a:rPr lang="it-IT" dirty="0"/>
              <a:t> more </a:t>
            </a:r>
            <a:r>
              <a:rPr lang="it-IT" dirty="0" err="1"/>
              <a:t>than</a:t>
            </a:r>
            <a:r>
              <a:rPr lang="it-IT" dirty="0"/>
              <a:t> once)</a:t>
            </a:r>
          </a:p>
          <a:p>
            <a:pPr>
              <a:lnSpc>
                <a:spcPct val="100000"/>
              </a:lnSpc>
            </a:pPr>
            <a:endParaRPr lang="it-IT" sz="1050" dirty="0"/>
          </a:p>
          <a:p>
            <a:pPr>
              <a:lnSpc>
                <a:spcPct val="100000"/>
              </a:lnSpc>
            </a:pPr>
            <a:r>
              <a:rPr lang="it-IT" u="sng" dirty="0"/>
              <a:t>Reference </a:t>
            </a:r>
            <a:r>
              <a:rPr lang="it-IT" u="sng" dirty="0" err="1"/>
              <a:t>letters</a:t>
            </a:r>
            <a:r>
              <a:rPr lang="it-IT" dirty="0"/>
              <a:t>: </a:t>
            </a:r>
            <a:r>
              <a:rPr lang="it-IT" dirty="0" err="1"/>
              <a:t>get</a:t>
            </a:r>
            <a:r>
              <a:rPr lang="it-IT" dirty="0"/>
              <a:t> to know </a:t>
            </a:r>
            <a:r>
              <a:rPr lang="it-IT" dirty="0" err="1"/>
              <a:t>your</a:t>
            </a:r>
            <a:r>
              <a:rPr lang="it-IT" dirty="0"/>
              <a:t> professors, </a:t>
            </a:r>
            <a:r>
              <a:rPr lang="it-IT" dirty="0" err="1"/>
              <a:t>especially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with more international </a:t>
            </a:r>
            <a:r>
              <a:rPr lang="it-IT" dirty="0" err="1"/>
              <a:t>exposure</a:t>
            </a:r>
            <a:endParaRPr lang="it-IT" dirty="0"/>
          </a:p>
          <a:p>
            <a:pPr marL="0" indent="0">
              <a:lnSpc>
                <a:spcPct val="100000"/>
              </a:lnSpc>
              <a:buNone/>
            </a:pPr>
            <a:endParaRPr lang="it-IT" sz="1050" dirty="0"/>
          </a:p>
          <a:p>
            <a:pPr>
              <a:lnSpc>
                <a:spcPct val="100000"/>
              </a:lnSpc>
            </a:pPr>
            <a:r>
              <a:rPr lang="it-IT" u="sng" dirty="0"/>
              <a:t>Personal/</a:t>
            </a:r>
            <a:r>
              <a:rPr lang="it-IT" u="sng" dirty="0" err="1"/>
              <a:t>Research</a:t>
            </a:r>
            <a:r>
              <a:rPr lang="it-IT" u="sng" dirty="0"/>
              <a:t> statement</a:t>
            </a:r>
            <a:r>
              <a:rPr lang="it-IT" dirty="0"/>
              <a:t>: sincere, </a:t>
            </a:r>
            <a:r>
              <a:rPr lang="it-IT" dirty="0" err="1"/>
              <a:t>not</a:t>
            </a:r>
            <a:r>
              <a:rPr lang="it-IT" dirty="0"/>
              <a:t> standard, non  AI,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naive</a:t>
            </a:r>
            <a:endParaRPr lang="it-IT" dirty="0"/>
          </a:p>
          <a:p>
            <a:pPr>
              <a:lnSpc>
                <a:spcPct val="100000"/>
              </a:lnSpc>
            </a:pPr>
            <a:endParaRPr lang="it-IT" sz="1050" dirty="0"/>
          </a:p>
          <a:p>
            <a:pPr>
              <a:lnSpc>
                <a:spcPct val="100000"/>
              </a:lnSpc>
            </a:pPr>
            <a:r>
              <a:rPr lang="it-IT" dirty="0"/>
              <a:t>Some </a:t>
            </a:r>
            <a:r>
              <a:rPr lang="it-IT" dirty="0" err="1"/>
              <a:t>applications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u="sng" dirty="0" err="1"/>
              <a:t>fee</a:t>
            </a:r>
            <a:r>
              <a:rPr lang="it-IT" dirty="0"/>
              <a:t> (</a:t>
            </a:r>
            <a:r>
              <a:rPr lang="it-IT" dirty="0" err="1"/>
              <a:t>especially</a:t>
            </a:r>
            <a:r>
              <a:rPr lang="it-IT" dirty="0"/>
              <a:t> in the US, 50/100$)</a:t>
            </a:r>
            <a:br>
              <a:rPr lang="it-IT" dirty="0"/>
            </a:b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Some </a:t>
            </a:r>
            <a:r>
              <a:rPr lang="it-IT" u="sng" dirty="0" err="1"/>
              <a:t>scolarships</a:t>
            </a:r>
            <a:r>
              <a:rPr lang="it-IT" dirty="0"/>
              <a:t> from </a:t>
            </a:r>
            <a:r>
              <a:rPr lang="it-IT" dirty="0" err="1"/>
              <a:t>outside</a:t>
            </a:r>
            <a:r>
              <a:rPr lang="it-IT" dirty="0"/>
              <a:t>: </a:t>
            </a:r>
            <a:r>
              <a:rPr lang="it-IT" dirty="0">
                <a:hlinkClick r:id="rId3"/>
              </a:rPr>
              <a:t>UniCredit</a:t>
            </a:r>
            <a:r>
              <a:rPr lang="it-IT" dirty="0"/>
              <a:t>, </a:t>
            </a:r>
            <a:r>
              <a:rPr lang="it-IT" dirty="0">
                <a:hlinkClick r:id="rId4"/>
              </a:rPr>
              <a:t>Bank of Italy</a:t>
            </a:r>
            <a:endParaRPr lang="it-IT" dirty="0"/>
          </a:p>
          <a:p>
            <a:pPr>
              <a:lnSpc>
                <a:spcPct val="100000"/>
              </a:lnSpc>
            </a:pPr>
            <a:endParaRPr lang="it-IT" dirty="0"/>
          </a:p>
        </p:txBody>
      </p:sp>
      <p:grpSp>
        <p:nvGrpSpPr>
          <p:cNvPr id="5" name="Gruppo 5">
            <a:extLst>
              <a:ext uri="{FF2B5EF4-FFF2-40B4-BE49-F238E27FC236}">
                <a16:creationId xmlns:a16="http://schemas.microsoft.com/office/drawing/2014/main" id="{03B7410C-EE19-CA4C-BDA4-5C3D3FD3C3AC}"/>
              </a:ext>
            </a:extLst>
          </p:cNvPr>
          <p:cNvGrpSpPr/>
          <p:nvPr/>
        </p:nvGrpSpPr>
        <p:grpSpPr>
          <a:xfrm>
            <a:off x="9580194" y="6236403"/>
            <a:ext cx="2391448" cy="423287"/>
            <a:chOff x="5254454" y="162767"/>
            <a:chExt cx="2438328" cy="423287"/>
          </a:xfrm>
        </p:grpSpPr>
        <p:pic>
          <p:nvPicPr>
            <p:cNvPr id="6" name="Immagine 6">
              <a:extLst>
                <a:ext uri="{FF2B5EF4-FFF2-40B4-BE49-F238E27FC236}">
                  <a16:creationId xmlns:a16="http://schemas.microsoft.com/office/drawing/2014/main" id="{B4621C7B-15CE-5B4B-92B9-C81B8EB57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54454" y="162767"/>
              <a:ext cx="1445107" cy="423287"/>
            </a:xfrm>
            <a:prstGeom prst="rect">
              <a:avLst/>
            </a:prstGeom>
          </p:spPr>
        </p:pic>
        <p:sp>
          <p:nvSpPr>
            <p:cNvPr id="7" name="CasellaDiTesto 2">
              <a:extLst>
                <a:ext uri="{FF2B5EF4-FFF2-40B4-BE49-F238E27FC236}">
                  <a16:creationId xmlns:a16="http://schemas.microsoft.com/office/drawing/2014/main" id="{B57A218E-8D5F-594F-8E93-35A93CD88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566" y="163453"/>
              <a:ext cx="19076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t-IT" altLang="en-US" sz="2100" kern="1200" dirty="0">
                  <a:solidFill>
                    <a:prstClr val="black"/>
                  </a:solidFill>
                </a:rPr>
                <a:t>|</a:t>
              </a:r>
              <a:endParaRPr lang="en-US" altLang="en-US" sz="2100" kern="1200" dirty="0">
                <a:solidFill>
                  <a:prstClr val="black"/>
                </a:solidFill>
              </a:endParaRPr>
            </a:p>
          </p:txBody>
        </p:sp>
        <p:sp>
          <p:nvSpPr>
            <p:cNvPr id="8" name="CasellaDiTesto 3">
              <a:extLst>
                <a:ext uri="{FF2B5EF4-FFF2-40B4-BE49-F238E27FC236}">
                  <a16:creationId xmlns:a16="http://schemas.microsoft.com/office/drawing/2014/main" id="{3FB62A44-59C2-AA4E-9D3C-CA7E752F1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980" y="207384"/>
              <a:ext cx="95880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buFontTx/>
                <a:buNone/>
              </a:pP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Master of Sc</a:t>
              </a:r>
              <a:r>
                <a:rPr lang="it-IT" altLang="en-US" sz="600" dirty="0">
                  <a:solidFill>
                    <a:prstClr val="black"/>
                  </a:solidFill>
                  <a:latin typeface="Circe" panose="020B0502020203020203" pitchFamily="34" charset="77"/>
                </a:rPr>
                <a:t>ience</a:t>
              </a: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 in </a:t>
              </a:r>
              <a:r>
                <a:rPr lang="it-IT" altLang="en-US" sz="1100" kern="1200" dirty="0" err="1">
                  <a:solidFill>
                    <a:prstClr val="black"/>
                  </a:solidFill>
                  <a:latin typeface="Circe" panose="020B0502020203020203" pitchFamily="34" charset="77"/>
                </a:rPr>
                <a:t>Economics</a:t>
              </a:r>
              <a:endParaRPr lang="en-US" altLang="en-US" sz="1100" kern="1200" dirty="0">
                <a:solidFill>
                  <a:prstClr val="black"/>
                </a:solidFill>
                <a:latin typeface="Circe" panose="020B0502020203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577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323E-FE7E-AE47-86DD-0A3C67DC9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805"/>
          </a:xfrm>
        </p:spPr>
        <p:txBody>
          <a:bodyPr>
            <a:normAutofit/>
          </a:bodyPr>
          <a:lstStyle/>
          <a:p>
            <a:r>
              <a:rPr lang="it-IT" b="1" dirty="0" err="1">
                <a:solidFill>
                  <a:srgbClr val="C00000"/>
                </a:solidFill>
              </a:rPr>
              <a:t>When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C8BFF-E8B4-0B48-8B64-8928BF2DE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930"/>
            <a:ext cx="10515600" cy="4812396"/>
          </a:xfrm>
        </p:spPr>
        <p:txBody>
          <a:bodyPr>
            <a:noAutofit/>
          </a:bodyPr>
          <a:lstStyle/>
          <a:p>
            <a:r>
              <a:rPr lang="it-IT" dirty="0" err="1"/>
              <a:t>Have</a:t>
            </a:r>
            <a:r>
              <a:rPr lang="it-IT" dirty="0"/>
              <a:t> the GRE ready by </a:t>
            </a:r>
            <a:r>
              <a:rPr lang="it-IT" u="sng" dirty="0" err="1"/>
              <a:t>September</a:t>
            </a:r>
            <a:r>
              <a:rPr lang="it-IT" dirty="0"/>
              <a:t> of the 2nd </a:t>
            </a:r>
            <a:r>
              <a:rPr lang="it-IT" dirty="0" err="1"/>
              <a:t>year</a:t>
            </a:r>
            <a:r>
              <a:rPr lang="it-IT" dirty="0"/>
              <a:t> (i.e., </a:t>
            </a:r>
            <a:r>
              <a:rPr lang="it-IT" dirty="0" err="1"/>
              <a:t>prepare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in the </a:t>
            </a:r>
            <a:r>
              <a:rPr lang="it-IT" dirty="0" err="1"/>
              <a:t>Summer</a:t>
            </a:r>
            <a:r>
              <a:rPr lang="it-IT" dirty="0"/>
              <a:t>),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repeat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by </a:t>
            </a:r>
            <a:r>
              <a:rPr lang="it-IT" u="sng" dirty="0" err="1"/>
              <a:t>November</a:t>
            </a:r>
            <a:r>
              <a:rPr lang="it-IT" dirty="0"/>
              <a:t> (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)</a:t>
            </a:r>
          </a:p>
          <a:p>
            <a:endParaRPr lang="it-IT" sz="1000" dirty="0"/>
          </a:p>
          <a:p>
            <a:r>
              <a:rPr lang="it-IT" u="sng" dirty="0" err="1"/>
              <a:t>September-November</a:t>
            </a:r>
            <a:r>
              <a:rPr lang="it-IT" dirty="0"/>
              <a:t>: talk to (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beloved</a:t>
            </a:r>
            <a:r>
              <a:rPr lang="it-IT" dirty="0"/>
              <a:t>) </a:t>
            </a:r>
            <a:r>
              <a:rPr lang="it-IT" dirty="0" err="1"/>
              <a:t>professors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grades</a:t>
            </a:r>
            <a:r>
              <a:rPr lang="it-IT" dirty="0"/>
              <a:t> and </a:t>
            </a:r>
            <a:r>
              <a:rPr lang="it-IT" dirty="0" err="1"/>
              <a:t>motivation</a:t>
            </a:r>
            <a:endParaRPr lang="it-IT" dirty="0"/>
          </a:p>
          <a:p>
            <a:endParaRPr lang="it-IT" sz="1000" dirty="0"/>
          </a:p>
          <a:p>
            <a:r>
              <a:rPr lang="it-IT" dirty="0"/>
              <a:t>Whole package ready by </a:t>
            </a:r>
            <a:r>
              <a:rPr lang="it-IT" u="sng" dirty="0" err="1"/>
              <a:t>November-December</a:t>
            </a:r>
            <a:r>
              <a:rPr lang="it-IT" dirty="0"/>
              <a:t>,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send</a:t>
            </a:r>
            <a:r>
              <a:rPr lang="it-IT" dirty="0"/>
              <a:t> </a:t>
            </a:r>
            <a:r>
              <a:rPr lang="it-IT" dirty="0" err="1"/>
              <a:t>everywhere</a:t>
            </a:r>
            <a:endParaRPr lang="it-IT" dirty="0"/>
          </a:p>
          <a:p>
            <a:endParaRPr lang="it-IT" sz="1000" dirty="0"/>
          </a:p>
          <a:p>
            <a:r>
              <a:rPr lang="it-IT" u="sng" dirty="0" err="1"/>
              <a:t>Deadlines</a:t>
            </a:r>
            <a:r>
              <a:rPr lang="it-IT" dirty="0"/>
              <a:t>: for the US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December</a:t>
            </a:r>
            <a:r>
              <a:rPr lang="it-IT" dirty="0"/>
              <a:t>, for Europe </a:t>
            </a:r>
            <a:r>
              <a:rPr lang="it-IT" dirty="0" err="1"/>
              <a:t>January-February</a:t>
            </a:r>
            <a:r>
              <a:rPr lang="it-IT" dirty="0"/>
              <a:t>, for </a:t>
            </a:r>
            <a:r>
              <a:rPr lang="it-IT" dirty="0" err="1"/>
              <a:t>Italy</a:t>
            </a:r>
            <a:r>
              <a:rPr lang="it-IT" dirty="0"/>
              <a:t> </a:t>
            </a:r>
            <a:r>
              <a:rPr lang="it-IT" dirty="0" err="1"/>
              <a:t>February-May</a:t>
            </a:r>
            <a:r>
              <a:rPr lang="it-IT" dirty="0"/>
              <a:t> (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u="sng" dirty="0" err="1"/>
              <a:t>check</a:t>
            </a:r>
            <a:r>
              <a:rPr lang="it-IT" u="sng" dirty="0"/>
              <a:t> the </a:t>
            </a:r>
            <a:r>
              <a:rPr lang="it-IT" u="sng" dirty="0" err="1"/>
              <a:t>webpage</a:t>
            </a:r>
            <a:r>
              <a:rPr lang="it-IT" u="sng" dirty="0"/>
              <a:t> </a:t>
            </a:r>
            <a:r>
              <a:rPr lang="it-IT" dirty="0"/>
              <a:t>of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institution</a:t>
            </a:r>
            <a:r>
              <a:rPr lang="it-IT" dirty="0"/>
              <a:t>)</a:t>
            </a:r>
          </a:p>
          <a:p>
            <a:endParaRPr lang="it-IT" sz="1000" dirty="0"/>
          </a:p>
          <a:p>
            <a:r>
              <a:rPr lang="it-IT" u="sng" dirty="0" err="1"/>
              <a:t>Responses</a:t>
            </a:r>
            <a:r>
              <a:rPr lang="it-IT" dirty="0"/>
              <a:t>: late </a:t>
            </a:r>
            <a:r>
              <a:rPr lang="it-IT" dirty="0" err="1"/>
              <a:t>Winter</a:t>
            </a:r>
            <a:r>
              <a:rPr lang="it-IT" dirty="0"/>
              <a:t>/</a:t>
            </a:r>
            <a:r>
              <a:rPr lang="it-IT" dirty="0" err="1"/>
              <a:t>early</a:t>
            </a:r>
            <a:r>
              <a:rPr lang="it-IT" dirty="0"/>
              <a:t> Spring</a:t>
            </a:r>
          </a:p>
        </p:txBody>
      </p:sp>
      <p:grpSp>
        <p:nvGrpSpPr>
          <p:cNvPr id="5" name="Gruppo 5">
            <a:extLst>
              <a:ext uri="{FF2B5EF4-FFF2-40B4-BE49-F238E27FC236}">
                <a16:creationId xmlns:a16="http://schemas.microsoft.com/office/drawing/2014/main" id="{99C195F3-E8D7-BE4C-8815-7C5C08865879}"/>
              </a:ext>
            </a:extLst>
          </p:cNvPr>
          <p:cNvGrpSpPr/>
          <p:nvPr/>
        </p:nvGrpSpPr>
        <p:grpSpPr>
          <a:xfrm>
            <a:off x="9580194" y="6236403"/>
            <a:ext cx="2391448" cy="423287"/>
            <a:chOff x="5254454" y="162767"/>
            <a:chExt cx="2438328" cy="423287"/>
          </a:xfrm>
        </p:grpSpPr>
        <p:pic>
          <p:nvPicPr>
            <p:cNvPr id="6" name="Immagine 6">
              <a:extLst>
                <a:ext uri="{FF2B5EF4-FFF2-40B4-BE49-F238E27FC236}">
                  <a16:creationId xmlns:a16="http://schemas.microsoft.com/office/drawing/2014/main" id="{5790F188-5D5B-1A4D-A404-35D9880087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4454" y="162767"/>
              <a:ext cx="1445107" cy="423287"/>
            </a:xfrm>
            <a:prstGeom prst="rect">
              <a:avLst/>
            </a:prstGeom>
          </p:spPr>
        </p:pic>
        <p:sp>
          <p:nvSpPr>
            <p:cNvPr id="7" name="CasellaDiTesto 2">
              <a:extLst>
                <a:ext uri="{FF2B5EF4-FFF2-40B4-BE49-F238E27FC236}">
                  <a16:creationId xmlns:a16="http://schemas.microsoft.com/office/drawing/2014/main" id="{037C40EC-F880-7E4A-AF0F-33B10FC3D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566" y="163453"/>
              <a:ext cx="19076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t-IT" altLang="en-US" sz="2100" kern="1200" dirty="0">
                  <a:solidFill>
                    <a:prstClr val="black"/>
                  </a:solidFill>
                </a:rPr>
                <a:t>|</a:t>
              </a:r>
              <a:endParaRPr lang="en-US" altLang="en-US" sz="2100" kern="1200" dirty="0">
                <a:solidFill>
                  <a:prstClr val="black"/>
                </a:solidFill>
              </a:endParaRPr>
            </a:p>
          </p:txBody>
        </p:sp>
        <p:sp>
          <p:nvSpPr>
            <p:cNvPr id="8" name="CasellaDiTesto 3">
              <a:extLst>
                <a:ext uri="{FF2B5EF4-FFF2-40B4-BE49-F238E27FC236}">
                  <a16:creationId xmlns:a16="http://schemas.microsoft.com/office/drawing/2014/main" id="{A3CA88D5-161D-1049-B86F-0B571C9F4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980" y="207384"/>
              <a:ext cx="95880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buFontTx/>
                <a:buNone/>
              </a:pP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Master of Sc</a:t>
              </a:r>
              <a:r>
                <a:rPr lang="it-IT" altLang="en-US" sz="600" dirty="0">
                  <a:solidFill>
                    <a:prstClr val="black"/>
                  </a:solidFill>
                  <a:latin typeface="Circe" panose="020B0502020203020203" pitchFamily="34" charset="77"/>
                </a:rPr>
                <a:t>ience</a:t>
              </a: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 in </a:t>
              </a:r>
              <a:r>
                <a:rPr lang="it-IT" altLang="en-US" sz="1100" kern="1200" dirty="0" err="1">
                  <a:solidFill>
                    <a:prstClr val="black"/>
                  </a:solidFill>
                  <a:latin typeface="Circe" panose="020B0502020203020203" pitchFamily="34" charset="77"/>
                </a:rPr>
                <a:t>Economics</a:t>
              </a:r>
              <a:endParaRPr lang="en-US" altLang="en-US" sz="1100" kern="1200" dirty="0">
                <a:solidFill>
                  <a:prstClr val="black"/>
                </a:solidFill>
                <a:latin typeface="Circe" panose="020B0502020203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766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B2BDEA-1F6E-E92E-AB40-F4CC9B0D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effectLst/>
              </a:rPr>
              <a:t>Tips for Applying for PhD programs in economics</a:t>
            </a:r>
            <a:br>
              <a:rPr lang="en-US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32026E-3F81-9F1D-369C-FA2AAE84A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352550"/>
            <a:ext cx="11534775" cy="4824413"/>
          </a:xfrm>
        </p:spPr>
        <p:txBody>
          <a:bodyPr>
            <a:noAutofit/>
          </a:bodyPr>
          <a:lstStyle/>
          <a:p>
            <a:r>
              <a:rPr lang="it-IT" sz="1800" dirty="0">
                <a:hlinkClick r:id="rId2"/>
              </a:rPr>
              <a:t>American </a:t>
            </a:r>
            <a:r>
              <a:rPr lang="it-IT" sz="1800" dirty="0" err="1">
                <a:hlinkClick r:id="rId2"/>
              </a:rPr>
              <a:t>economic</a:t>
            </a:r>
            <a:r>
              <a:rPr lang="it-IT" sz="1800" dirty="0">
                <a:hlinkClick r:id="rId2"/>
              </a:rPr>
              <a:t> </a:t>
            </a:r>
            <a:r>
              <a:rPr lang="it-IT" sz="1800" dirty="0" err="1">
                <a:hlinkClick r:id="rId2"/>
              </a:rPr>
              <a:t>association</a:t>
            </a:r>
            <a:endParaRPr lang="it-IT" sz="1800" dirty="0"/>
          </a:p>
          <a:p>
            <a:pPr marL="190500" indent="0" rtl="0"/>
            <a:r>
              <a:rPr lang="en-US" sz="1800" dirty="0">
                <a:effectLst/>
              </a:rPr>
              <a:t>Jessie Shapiro (2015?) "</a:t>
            </a:r>
            <a:r>
              <a:rPr lang="en-US" sz="1800" u="sng" strike="noStrike" dirty="0">
                <a:effectLst/>
                <a:hlinkClick r:id="rId3"/>
              </a:rPr>
              <a:t>Notes on Applying for a PhD in Economics</a:t>
            </a:r>
            <a:r>
              <a:rPr lang="en-US" sz="1800" dirty="0">
                <a:effectLst/>
              </a:rPr>
              <a:t>" - Prepared for undergraduate students at Brown University.</a:t>
            </a:r>
          </a:p>
          <a:p>
            <a:pPr marL="190500" indent="0" rtl="0"/>
            <a:r>
              <a:rPr lang="en-US" sz="1800" dirty="0" err="1">
                <a:effectLst/>
              </a:rPr>
              <a:t>Athey</a:t>
            </a:r>
            <a:r>
              <a:rPr lang="en-US" sz="1800" dirty="0">
                <a:effectLst/>
              </a:rPr>
              <a:t> (undated) "</a:t>
            </a:r>
            <a:r>
              <a:rPr lang="en-US" sz="1800" u="sng" strike="noStrike" dirty="0">
                <a:effectLst/>
                <a:hlinkClick r:id="rId4"/>
              </a:rPr>
              <a:t>Advice for Applying to Graduate School in Economics</a:t>
            </a:r>
            <a:r>
              <a:rPr lang="en-US" sz="1800" dirty="0">
                <a:effectLst/>
              </a:rPr>
              <a:t>" - as the author is a professor at Harvard (and previously at Stanford and MIT), this advice is useful at least for applying to the top 5 schools .</a:t>
            </a:r>
          </a:p>
          <a:p>
            <a:pPr marL="190500" indent="0" rtl="0"/>
            <a:r>
              <a:rPr lang="en-US" sz="1800" dirty="0">
                <a:effectLst/>
              </a:rPr>
              <a:t>Rachael Meager (2012) “</a:t>
            </a:r>
            <a:r>
              <a:rPr lang="en-US" sz="1800" u="sng" strike="noStrike" dirty="0">
                <a:effectLst/>
                <a:hlinkClick r:id="rId5"/>
              </a:rPr>
              <a:t>How to get into a Top 10 Economics PhD Program (from Australia)</a:t>
            </a:r>
            <a:r>
              <a:rPr lang="en-US" sz="1800" dirty="0">
                <a:effectLst/>
              </a:rPr>
              <a:t>” Core Economics. </a:t>
            </a:r>
          </a:p>
          <a:p>
            <a:pPr marL="190500" indent="0" rtl="0"/>
            <a:r>
              <a:rPr lang="en-US" sz="1800" dirty="0">
                <a:effectLst/>
              </a:rPr>
              <a:t>Smith (2013) “</a:t>
            </a:r>
            <a:r>
              <a:rPr lang="en-US" sz="1800" u="sng" strike="noStrike" dirty="0">
                <a:effectLst/>
                <a:hlinkClick r:id="rId6"/>
              </a:rPr>
              <a:t>If you get a PhD, get an economics PhD</a:t>
            </a:r>
            <a:r>
              <a:rPr lang="en-US" sz="1800" dirty="0">
                <a:effectLst/>
              </a:rPr>
              <a:t>” - If you wonder about the merit of obtaining a PhD in economics</a:t>
            </a:r>
          </a:p>
          <a:p>
            <a:pPr marL="190500" indent="0" rtl="0"/>
            <a:r>
              <a:rPr lang="en-US" sz="1800" dirty="0" err="1">
                <a:effectLst/>
              </a:rPr>
              <a:t>Blattman</a:t>
            </a:r>
            <a:r>
              <a:rPr lang="en-US" sz="1800" dirty="0">
                <a:effectLst/>
              </a:rPr>
              <a:t> (2010-2013) “</a:t>
            </a:r>
            <a:r>
              <a:rPr lang="en-US" sz="1800" u="sng" strike="noStrike" dirty="0">
                <a:effectLst/>
                <a:hlinkClick r:id="rId7"/>
              </a:rPr>
              <a:t>Frequently asked questions on PhD applications</a:t>
            </a:r>
            <a:r>
              <a:rPr lang="en-US" sz="1800" dirty="0">
                <a:effectLst/>
              </a:rPr>
              <a:t>” - If you are wondering whether you should apply for PhD in economics or in political science.</a:t>
            </a:r>
          </a:p>
          <a:p>
            <a:pPr marL="190500" indent="0" rtl="0"/>
            <a:r>
              <a:rPr lang="en-US" sz="1800" dirty="0" err="1">
                <a:effectLst/>
              </a:rPr>
              <a:t>Blattman</a:t>
            </a:r>
            <a:r>
              <a:rPr lang="en-US" sz="1800" dirty="0">
                <a:effectLst/>
              </a:rPr>
              <a:t> (2007) "</a:t>
            </a:r>
            <a:r>
              <a:rPr lang="en-US" sz="1800" u="sng" strike="noStrike" dirty="0">
                <a:effectLst/>
                <a:hlinkClick r:id="rId8"/>
              </a:rPr>
              <a:t>How to get a PhD *and* save the world</a:t>
            </a:r>
            <a:r>
              <a:rPr lang="en-US" sz="1800" dirty="0">
                <a:effectLst/>
              </a:rPr>
              <a:t>" - This piece of writing targets prospective PhD students interested in development economics (and perhaps in other policy-oriented fields of economics). </a:t>
            </a:r>
          </a:p>
          <a:p>
            <a:pPr marL="190500" indent="0" rtl="0"/>
            <a:r>
              <a:rPr lang="en-US" sz="1800" dirty="0">
                <a:effectLst/>
              </a:rPr>
              <a:t>Mankiw (2013) “</a:t>
            </a:r>
            <a:r>
              <a:rPr lang="en-US" sz="1800" u="sng" strike="noStrike" dirty="0">
                <a:effectLst/>
                <a:hlinkClick r:id="rId9"/>
              </a:rPr>
              <a:t>Working Before Grad School</a:t>
            </a:r>
            <a:r>
              <a:rPr lang="en-US" sz="1800" dirty="0">
                <a:effectLst/>
              </a:rPr>
              <a:t>” - In case you are wondering if you should work for a short period before entering the PhD program.</a:t>
            </a:r>
          </a:p>
          <a:p>
            <a:pPr marL="190500" indent="0" rtl="0"/>
            <a:r>
              <a:rPr lang="en-US" sz="1800" dirty="0">
                <a:effectLst/>
              </a:rPr>
              <a:t>Mankiw (2010) “</a:t>
            </a:r>
            <a:r>
              <a:rPr lang="en-US" sz="1800" u="sng" strike="noStrike" dirty="0">
                <a:effectLst/>
                <a:hlinkClick r:id="rId10"/>
              </a:rPr>
              <a:t>Choosing a Graduate Program</a:t>
            </a:r>
            <a:r>
              <a:rPr lang="en-US" sz="1800" dirty="0">
                <a:effectLst/>
              </a:rPr>
              <a:t>” - If you receive more than one admission offers.</a:t>
            </a:r>
          </a:p>
          <a:p>
            <a:pPr marL="190500" indent="0">
              <a:buNone/>
            </a:pPr>
            <a:endParaRPr lang="it-IT" sz="1800" dirty="0">
              <a:hlinkClick r:id="rId11"/>
            </a:endParaRPr>
          </a:p>
          <a:p>
            <a:pPr marL="190500" indent="0">
              <a:buNone/>
            </a:pPr>
            <a:r>
              <a:rPr lang="it-IT" sz="1800" dirty="0">
                <a:hlinkClick r:id="rId11"/>
              </a:rPr>
              <a:t>thegradcafe.com</a:t>
            </a:r>
            <a:endParaRPr lang="en-US" sz="1800" dirty="0">
              <a:effectLst/>
            </a:endParaRP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78970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CBED-AB3C-2A47-9C1D-81A40CEEB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259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407EB-0163-314E-8297-5B1D1C338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4774291"/>
          </a:xfrm>
        </p:spPr>
        <p:txBody>
          <a:bodyPr>
            <a:normAutofit/>
          </a:bodyPr>
          <a:lstStyle/>
          <a:p>
            <a:r>
              <a:rPr lang="it-IT" sz="3200" u="sng" dirty="0" err="1"/>
              <a:t>Am</a:t>
            </a:r>
            <a:r>
              <a:rPr lang="it-IT" sz="3200" u="sng" dirty="0"/>
              <a:t> I </a:t>
            </a:r>
            <a:r>
              <a:rPr lang="it-IT" sz="3200" u="sng" dirty="0" err="1"/>
              <a:t>worth</a:t>
            </a:r>
            <a:r>
              <a:rPr lang="it-IT" sz="3200" u="sng" dirty="0"/>
              <a:t> a </a:t>
            </a:r>
            <a:r>
              <a:rPr lang="it-IT" sz="3200" u="sng" dirty="0" err="1"/>
              <a:t>PhD</a:t>
            </a:r>
            <a:r>
              <a:rPr lang="it-IT" sz="3200" dirty="0"/>
              <a:t>? </a:t>
            </a:r>
            <a:r>
              <a:rPr lang="it-IT" sz="3200" dirty="0" err="1"/>
              <a:t>Apply</a:t>
            </a:r>
            <a:r>
              <a:rPr lang="it-IT" sz="3200" dirty="0"/>
              <a:t>, </a:t>
            </a:r>
            <a:r>
              <a:rPr lang="it-IT" sz="3200" dirty="0" err="1"/>
              <a:t>otherwise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</a:t>
            </a:r>
            <a:r>
              <a:rPr lang="it-IT" sz="3200" dirty="0" err="1"/>
              <a:t>don’t</a:t>
            </a:r>
            <a:r>
              <a:rPr lang="it-IT" sz="3200" dirty="0"/>
              <a:t> </a:t>
            </a:r>
            <a:r>
              <a:rPr lang="it-IT" sz="3200" dirty="0" err="1"/>
              <a:t>know</a:t>
            </a:r>
            <a:endParaRPr lang="it-IT" sz="3200" dirty="0"/>
          </a:p>
          <a:p>
            <a:endParaRPr lang="it-IT" sz="3200" dirty="0"/>
          </a:p>
          <a:p>
            <a:r>
              <a:rPr lang="it-IT" sz="3200" u="sng" dirty="0" err="1"/>
              <a:t>What</a:t>
            </a:r>
            <a:r>
              <a:rPr lang="it-IT" sz="3200" u="sng" dirty="0"/>
              <a:t> </a:t>
            </a:r>
            <a:r>
              <a:rPr lang="it-IT" sz="3200" u="sng" dirty="0" err="1"/>
              <a:t>if</a:t>
            </a:r>
            <a:r>
              <a:rPr lang="it-IT" sz="3200" u="sng" dirty="0"/>
              <a:t> I </a:t>
            </a:r>
            <a:r>
              <a:rPr lang="it-IT" sz="3200" u="sng" dirty="0" err="1"/>
              <a:t>am</a:t>
            </a:r>
            <a:r>
              <a:rPr lang="it-IT" sz="3200" u="sng" dirty="0"/>
              <a:t> </a:t>
            </a:r>
            <a:r>
              <a:rPr lang="it-IT" sz="3200" u="sng" dirty="0" err="1"/>
              <a:t>not</a:t>
            </a:r>
            <a:r>
              <a:rPr lang="it-IT" sz="3200" u="sng" dirty="0"/>
              <a:t> sure</a:t>
            </a:r>
            <a:r>
              <a:rPr lang="it-IT" sz="3200" dirty="0"/>
              <a:t>? </a:t>
            </a:r>
            <a:r>
              <a:rPr lang="it-IT" sz="3200" dirty="0" err="1"/>
              <a:t>Again</a:t>
            </a:r>
            <a:r>
              <a:rPr lang="it-IT" sz="3200" dirty="0"/>
              <a:t>, </a:t>
            </a:r>
            <a:r>
              <a:rPr lang="it-IT" sz="3200" dirty="0" err="1"/>
              <a:t>apply</a:t>
            </a:r>
            <a:r>
              <a:rPr lang="it-IT" sz="3200" dirty="0"/>
              <a:t>! </a:t>
            </a:r>
            <a:r>
              <a:rPr lang="it-IT" sz="3200" dirty="0" err="1"/>
              <a:t>Then</a:t>
            </a:r>
            <a:r>
              <a:rPr lang="it-IT" sz="3200" dirty="0"/>
              <a:t> decide (</a:t>
            </a:r>
            <a:r>
              <a:rPr lang="it-IT" sz="3200" dirty="0" err="1"/>
              <a:t>you</a:t>
            </a:r>
            <a:r>
              <a:rPr lang="it-IT" sz="3200" dirty="0"/>
              <a:t> </a:t>
            </a:r>
            <a:r>
              <a:rPr lang="it-IT" sz="3200" dirty="0" err="1"/>
              <a:t>might</a:t>
            </a:r>
            <a:r>
              <a:rPr lang="it-IT" sz="3200" dirty="0"/>
              <a:t> </a:t>
            </a:r>
            <a:r>
              <a:rPr lang="it-IT" sz="3200" dirty="0" err="1"/>
              <a:t>change</a:t>
            </a:r>
            <a:r>
              <a:rPr lang="it-IT" sz="3200" dirty="0"/>
              <a:t> mind, </a:t>
            </a:r>
            <a:r>
              <a:rPr lang="it-IT" sz="3200" dirty="0" err="1"/>
              <a:t>might</a:t>
            </a:r>
            <a:r>
              <a:rPr lang="it-IT" sz="3200" dirty="0"/>
              <a:t> do </a:t>
            </a:r>
            <a:r>
              <a:rPr lang="it-IT" sz="3200" dirty="0" err="1"/>
              <a:t>better</a:t>
            </a:r>
            <a:r>
              <a:rPr lang="it-IT" sz="3200" dirty="0"/>
              <a:t> </a:t>
            </a:r>
            <a:r>
              <a:rPr lang="it-IT" sz="3200" dirty="0" err="1"/>
              <a:t>than</a:t>
            </a:r>
            <a:r>
              <a:rPr lang="it-IT" sz="3200" dirty="0"/>
              <a:t> </a:t>
            </a:r>
            <a:r>
              <a:rPr lang="it-IT" sz="3200" dirty="0" err="1"/>
              <a:t>expected</a:t>
            </a:r>
            <a:r>
              <a:rPr lang="it-IT" sz="3200" dirty="0"/>
              <a:t>, etc.)</a:t>
            </a:r>
          </a:p>
          <a:p>
            <a:endParaRPr lang="it-IT" sz="3200" dirty="0"/>
          </a:p>
          <a:p>
            <a:r>
              <a:rPr lang="it-IT" sz="3200" u="sng" dirty="0"/>
              <a:t>Can </a:t>
            </a:r>
            <a:r>
              <a:rPr lang="it-IT" sz="3200" u="sng" dirty="0" err="1"/>
              <a:t>you</a:t>
            </a:r>
            <a:r>
              <a:rPr lang="it-IT" sz="3200" u="sng" dirty="0"/>
              <a:t> help me</a:t>
            </a:r>
            <a:r>
              <a:rPr lang="it-IT" sz="3200" dirty="0"/>
              <a:t>? Of </a:t>
            </a:r>
            <a:r>
              <a:rPr lang="it-IT" sz="3200" dirty="0" err="1"/>
              <a:t>course</a:t>
            </a:r>
            <a:r>
              <a:rPr lang="it-IT" sz="3200" dirty="0"/>
              <a:t> (</a:t>
            </a:r>
            <a:r>
              <a:rPr lang="it-IT" sz="3200" dirty="0" err="1"/>
              <a:t>reference</a:t>
            </a:r>
            <a:r>
              <a:rPr lang="it-IT" sz="3200" dirty="0"/>
              <a:t> </a:t>
            </a:r>
            <a:r>
              <a:rPr lang="it-IT" sz="3200" dirty="0" err="1"/>
              <a:t>letters</a:t>
            </a:r>
            <a:r>
              <a:rPr lang="it-IT" sz="3200" dirty="0"/>
              <a:t>, </a:t>
            </a:r>
            <a:r>
              <a:rPr lang="it-IT" sz="3200" dirty="0" err="1"/>
              <a:t>circulate</a:t>
            </a:r>
            <a:r>
              <a:rPr lang="it-IT" sz="3200" dirty="0"/>
              <a:t> </a:t>
            </a:r>
            <a:r>
              <a:rPr lang="it-IT" sz="3200" dirty="0" err="1"/>
              <a:t>vacancies</a:t>
            </a:r>
            <a:r>
              <a:rPr lang="it-IT" sz="3200" dirty="0"/>
              <a:t>, </a:t>
            </a:r>
            <a:r>
              <a:rPr lang="it-IT" sz="3200" dirty="0" err="1"/>
              <a:t>one-to-one</a:t>
            </a:r>
            <a:r>
              <a:rPr lang="it-IT" sz="3200" dirty="0"/>
              <a:t> </a:t>
            </a:r>
            <a:r>
              <a:rPr lang="it-IT" sz="3200" dirty="0" err="1"/>
              <a:t>talks</a:t>
            </a:r>
            <a:r>
              <a:rPr lang="it-IT" sz="3200" dirty="0"/>
              <a:t>)</a:t>
            </a:r>
          </a:p>
          <a:p>
            <a:pPr marL="0" indent="0">
              <a:buNone/>
            </a:pPr>
            <a:endParaRPr lang="it-IT" sz="3200" dirty="0"/>
          </a:p>
          <a:p>
            <a:pPr>
              <a:buFontTx/>
              <a:buChar char="-"/>
            </a:pPr>
            <a:endParaRPr lang="it-IT" sz="3200" dirty="0"/>
          </a:p>
          <a:p>
            <a:endParaRPr lang="it-IT" sz="3200" dirty="0"/>
          </a:p>
        </p:txBody>
      </p:sp>
      <p:grpSp>
        <p:nvGrpSpPr>
          <p:cNvPr id="5" name="Gruppo 5">
            <a:extLst>
              <a:ext uri="{FF2B5EF4-FFF2-40B4-BE49-F238E27FC236}">
                <a16:creationId xmlns:a16="http://schemas.microsoft.com/office/drawing/2014/main" id="{5E2E2FEE-4D5F-8B47-B10D-3E0C7248C163}"/>
              </a:ext>
            </a:extLst>
          </p:cNvPr>
          <p:cNvGrpSpPr/>
          <p:nvPr/>
        </p:nvGrpSpPr>
        <p:grpSpPr>
          <a:xfrm>
            <a:off x="9580194" y="6236403"/>
            <a:ext cx="2391448" cy="423287"/>
            <a:chOff x="5254454" y="162767"/>
            <a:chExt cx="2438328" cy="423287"/>
          </a:xfrm>
        </p:grpSpPr>
        <p:pic>
          <p:nvPicPr>
            <p:cNvPr id="6" name="Immagine 6">
              <a:extLst>
                <a:ext uri="{FF2B5EF4-FFF2-40B4-BE49-F238E27FC236}">
                  <a16:creationId xmlns:a16="http://schemas.microsoft.com/office/drawing/2014/main" id="{E16FE8D8-FEA8-3944-B230-0EC132585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4454" y="162767"/>
              <a:ext cx="1445107" cy="423287"/>
            </a:xfrm>
            <a:prstGeom prst="rect">
              <a:avLst/>
            </a:prstGeom>
          </p:spPr>
        </p:pic>
        <p:sp>
          <p:nvSpPr>
            <p:cNvPr id="7" name="CasellaDiTesto 2">
              <a:extLst>
                <a:ext uri="{FF2B5EF4-FFF2-40B4-BE49-F238E27FC236}">
                  <a16:creationId xmlns:a16="http://schemas.microsoft.com/office/drawing/2014/main" id="{84A92AFC-C969-C044-B85A-24EA00042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566" y="163453"/>
              <a:ext cx="19076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t-IT" altLang="en-US" sz="2100" kern="1200" dirty="0">
                  <a:solidFill>
                    <a:prstClr val="black"/>
                  </a:solidFill>
                </a:rPr>
                <a:t>|</a:t>
              </a:r>
              <a:endParaRPr lang="en-US" altLang="en-US" sz="2100" kern="1200" dirty="0">
                <a:solidFill>
                  <a:prstClr val="black"/>
                </a:solidFill>
              </a:endParaRPr>
            </a:p>
          </p:txBody>
        </p:sp>
        <p:sp>
          <p:nvSpPr>
            <p:cNvPr id="8" name="CasellaDiTesto 3">
              <a:extLst>
                <a:ext uri="{FF2B5EF4-FFF2-40B4-BE49-F238E27FC236}">
                  <a16:creationId xmlns:a16="http://schemas.microsoft.com/office/drawing/2014/main" id="{9571A224-5C75-3649-B42C-710BC3A83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980" y="207384"/>
              <a:ext cx="95880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buFontTx/>
                <a:buNone/>
              </a:pP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Master of Sc</a:t>
              </a:r>
              <a:r>
                <a:rPr lang="it-IT" altLang="en-US" sz="600" dirty="0">
                  <a:solidFill>
                    <a:prstClr val="black"/>
                  </a:solidFill>
                  <a:latin typeface="Circe" panose="020B0502020203020203" pitchFamily="34" charset="77"/>
                </a:rPr>
                <a:t>ience</a:t>
              </a: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 in </a:t>
              </a:r>
              <a:r>
                <a:rPr lang="it-IT" altLang="en-US" sz="1100" kern="1200" dirty="0" err="1">
                  <a:solidFill>
                    <a:prstClr val="black"/>
                  </a:solidFill>
                  <a:latin typeface="Circe" panose="020B0502020203020203" pitchFamily="34" charset="77"/>
                </a:rPr>
                <a:t>Economics</a:t>
              </a:r>
              <a:endParaRPr lang="en-US" altLang="en-US" sz="1100" kern="1200" dirty="0">
                <a:solidFill>
                  <a:prstClr val="black"/>
                </a:solidFill>
                <a:latin typeface="Circe" panose="020B0502020203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9746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D936-07D6-B943-B66B-D55B0EE8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15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Alternative 1: </a:t>
            </a:r>
            <a:r>
              <a:rPr lang="it-IT" b="1" dirty="0" err="1">
                <a:solidFill>
                  <a:srgbClr val="C00000"/>
                </a:solidFill>
              </a:rPr>
              <a:t>Research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Assistantships</a:t>
            </a:r>
            <a:r>
              <a:rPr lang="it-IT" b="1" dirty="0">
                <a:solidFill>
                  <a:srgbClr val="C00000"/>
                </a:solidFill>
              </a:rPr>
              <a:t>/</a:t>
            </a:r>
            <a:r>
              <a:rPr lang="it-IT" b="1" dirty="0" err="1">
                <a:solidFill>
                  <a:srgbClr val="C00000"/>
                </a:solidFill>
              </a:rPr>
              <a:t>Pre</a:t>
            </a:r>
            <a:r>
              <a:rPr lang="it-IT" b="1" dirty="0">
                <a:solidFill>
                  <a:srgbClr val="C00000"/>
                </a:solidFill>
              </a:rPr>
              <a:t>-Doc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AECFB-9641-CB42-8B98-1FE503569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082"/>
            <a:ext cx="10515600" cy="4658881"/>
          </a:xfrm>
        </p:spPr>
        <p:txBody>
          <a:bodyPr>
            <a:normAutofit fontScale="70000" lnSpcReduction="20000"/>
          </a:bodyPr>
          <a:lstStyle/>
          <a:p>
            <a:r>
              <a:rPr lang="it-IT" sz="3200" u="sng" dirty="0"/>
              <a:t>One </a:t>
            </a:r>
            <a:r>
              <a:rPr lang="it-IT" sz="3200" u="sng" dirty="0" err="1"/>
              <a:t>year</a:t>
            </a:r>
            <a:r>
              <a:rPr lang="it-IT" sz="3200" u="sng" dirty="0"/>
              <a:t> of work</a:t>
            </a:r>
            <a:r>
              <a:rPr lang="it-IT" sz="3200" dirty="0"/>
              <a:t> </a:t>
            </a:r>
            <a:r>
              <a:rPr lang="it-IT" sz="3200" dirty="0" err="1"/>
              <a:t>as</a:t>
            </a:r>
            <a:r>
              <a:rPr lang="it-IT" sz="3200" dirty="0"/>
              <a:t> a RA with a </a:t>
            </a:r>
            <a:r>
              <a:rPr lang="it-IT" sz="3200" dirty="0" err="1"/>
              <a:t>renowed</a:t>
            </a:r>
            <a:r>
              <a:rPr lang="it-IT" sz="3200" dirty="0"/>
              <a:t> </a:t>
            </a:r>
            <a:r>
              <a:rPr lang="it-IT" sz="3200" dirty="0" err="1"/>
              <a:t>research</a:t>
            </a:r>
            <a:r>
              <a:rPr lang="it-IT" sz="3200" dirty="0"/>
              <a:t> group  (e.g., Chicago, Zurich, UBC, </a:t>
            </a:r>
            <a:r>
              <a:rPr lang="it-IT" sz="3200" dirty="0">
                <a:hlinkClick r:id="rId2"/>
              </a:rPr>
              <a:t>others</a:t>
            </a:r>
            <a:r>
              <a:rPr lang="it-IT" sz="3200" dirty="0"/>
              <a:t>)</a:t>
            </a:r>
          </a:p>
          <a:p>
            <a:endParaRPr lang="it-IT" sz="3200" dirty="0"/>
          </a:p>
          <a:p>
            <a:r>
              <a:rPr lang="it-IT" sz="3200" u="sng" dirty="0" err="1"/>
              <a:t>Pros</a:t>
            </a:r>
            <a:r>
              <a:rPr lang="it-IT" sz="3200" dirty="0"/>
              <a:t>: an </a:t>
            </a:r>
            <a:r>
              <a:rPr lang="it-IT" sz="3200" dirty="0" err="1"/>
              <a:t>international</a:t>
            </a:r>
            <a:r>
              <a:rPr lang="it-IT" sz="3200" dirty="0"/>
              <a:t> </a:t>
            </a:r>
            <a:r>
              <a:rPr lang="it-IT" sz="3200" dirty="0" err="1"/>
              <a:t>experience</a:t>
            </a:r>
            <a:r>
              <a:rPr lang="it-IT" sz="3200" dirty="0"/>
              <a:t>, </a:t>
            </a:r>
            <a:r>
              <a:rPr lang="it-IT" sz="3200" dirty="0" err="1"/>
              <a:t>get</a:t>
            </a:r>
            <a:r>
              <a:rPr lang="it-IT" sz="3200" dirty="0"/>
              <a:t> to </a:t>
            </a:r>
            <a:r>
              <a:rPr lang="it-IT" sz="3200" dirty="0" err="1"/>
              <a:t>know</a:t>
            </a:r>
            <a:r>
              <a:rPr lang="it-IT" sz="3200" dirty="0"/>
              <a:t> </a:t>
            </a:r>
            <a:r>
              <a:rPr lang="it-IT" sz="3200" dirty="0" err="1"/>
              <a:t>good</a:t>
            </a:r>
            <a:r>
              <a:rPr lang="it-IT" sz="3200" dirty="0"/>
              <a:t> </a:t>
            </a:r>
            <a:r>
              <a:rPr lang="it-IT" sz="3200" dirty="0" err="1"/>
              <a:t>professors</a:t>
            </a:r>
            <a:r>
              <a:rPr lang="it-IT" sz="3200" dirty="0"/>
              <a:t> </a:t>
            </a:r>
            <a:r>
              <a:rPr lang="it-IT" sz="3200" dirty="0" err="1"/>
              <a:t>who</a:t>
            </a:r>
            <a:r>
              <a:rPr lang="it-IT" sz="3200" dirty="0"/>
              <a:t> </a:t>
            </a:r>
            <a:r>
              <a:rPr lang="it-IT" sz="3200" dirty="0" err="1"/>
              <a:t>might</a:t>
            </a:r>
            <a:r>
              <a:rPr lang="it-IT" sz="3200" dirty="0"/>
              <a:t> help </a:t>
            </a:r>
            <a:r>
              <a:rPr lang="it-IT" sz="3200" dirty="0" err="1"/>
              <a:t>you</a:t>
            </a:r>
            <a:r>
              <a:rPr lang="it-IT" sz="3200" dirty="0"/>
              <a:t> in the job </a:t>
            </a:r>
            <a:r>
              <a:rPr lang="it-IT" sz="3200" dirty="0" err="1"/>
              <a:t>search</a:t>
            </a:r>
            <a:r>
              <a:rPr lang="it-IT" sz="3200" dirty="0"/>
              <a:t>, or </a:t>
            </a:r>
            <a:r>
              <a:rPr lang="it-IT" sz="3200" dirty="0" err="1"/>
              <a:t>write</a:t>
            </a:r>
            <a:r>
              <a:rPr lang="it-IT" sz="3200" dirty="0"/>
              <a:t> a </a:t>
            </a:r>
            <a:r>
              <a:rPr lang="it-IT" sz="3200" dirty="0" err="1"/>
              <a:t>reference</a:t>
            </a:r>
            <a:r>
              <a:rPr lang="it-IT" sz="3200" dirty="0"/>
              <a:t> </a:t>
            </a:r>
            <a:r>
              <a:rPr lang="it-IT" sz="3200" dirty="0" err="1"/>
              <a:t>letter</a:t>
            </a:r>
            <a:r>
              <a:rPr lang="it-IT" sz="3200" dirty="0"/>
              <a:t> for a </a:t>
            </a:r>
            <a:r>
              <a:rPr lang="it-IT" sz="3200" dirty="0" err="1"/>
              <a:t>PhD</a:t>
            </a:r>
            <a:r>
              <a:rPr lang="it-IT" sz="3200" dirty="0"/>
              <a:t>/</a:t>
            </a:r>
            <a:r>
              <a:rPr lang="it-IT" sz="3200" dirty="0" err="1"/>
              <a:t>Internship</a:t>
            </a:r>
            <a:r>
              <a:rPr lang="it-IT" sz="3200" dirty="0"/>
              <a:t>/Job</a:t>
            </a:r>
          </a:p>
          <a:p>
            <a:endParaRPr lang="it-IT" sz="3200" dirty="0"/>
          </a:p>
          <a:p>
            <a:r>
              <a:rPr lang="it-IT" sz="3200" u="sng" dirty="0" err="1"/>
              <a:t>Again</a:t>
            </a:r>
            <a:r>
              <a:rPr lang="it-IT" sz="3200" dirty="0"/>
              <a:t>: </a:t>
            </a:r>
            <a:r>
              <a:rPr lang="it-IT" sz="3200" dirty="0" err="1"/>
              <a:t>requires</a:t>
            </a:r>
            <a:r>
              <a:rPr lang="it-IT" sz="3200" dirty="0"/>
              <a:t> </a:t>
            </a:r>
            <a:r>
              <a:rPr lang="it-IT" sz="3200" dirty="0" err="1"/>
              <a:t>good</a:t>
            </a:r>
            <a:r>
              <a:rPr lang="it-IT" sz="3200" dirty="0"/>
              <a:t> GPA + </a:t>
            </a:r>
            <a:r>
              <a:rPr lang="it-IT" sz="3200" dirty="0" err="1"/>
              <a:t>reference</a:t>
            </a:r>
            <a:r>
              <a:rPr lang="it-IT" sz="3200" dirty="0"/>
              <a:t> </a:t>
            </a:r>
            <a:r>
              <a:rPr lang="it-IT" sz="3200" dirty="0" err="1"/>
              <a:t>letters</a:t>
            </a:r>
            <a:r>
              <a:rPr lang="it-IT" sz="3200" dirty="0"/>
              <a:t> + </a:t>
            </a:r>
            <a:r>
              <a:rPr lang="it-IT" sz="3200" dirty="0" err="1"/>
              <a:t>motivation</a:t>
            </a:r>
            <a:r>
              <a:rPr lang="it-IT" sz="3200" dirty="0"/>
              <a:t> </a:t>
            </a:r>
            <a:r>
              <a:rPr lang="it-IT" sz="3200" dirty="0" err="1"/>
              <a:t>letter</a:t>
            </a:r>
            <a:r>
              <a:rPr lang="it-IT" sz="3200" dirty="0"/>
              <a:t> </a:t>
            </a:r>
          </a:p>
          <a:p>
            <a:endParaRPr lang="it-IT" sz="3200" dirty="0"/>
          </a:p>
          <a:p>
            <a:r>
              <a:rPr lang="it-IT" sz="3200" u="sng" dirty="0" err="1"/>
              <a:t>Deadlines</a:t>
            </a:r>
            <a:r>
              <a:rPr lang="it-IT" sz="3200" dirty="0"/>
              <a:t>: start in </a:t>
            </a:r>
            <a:r>
              <a:rPr lang="it-IT" sz="3200" dirty="0" err="1"/>
              <a:t>December-January</a:t>
            </a:r>
            <a:r>
              <a:rPr lang="it-IT" sz="3200" dirty="0"/>
              <a:t>, </a:t>
            </a:r>
            <a:r>
              <a:rPr lang="it-IT" sz="3200" dirty="0" err="1"/>
              <a:t>through</a:t>
            </a:r>
            <a:r>
              <a:rPr lang="it-IT" sz="3200" dirty="0"/>
              <a:t> the Spring</a:t>
            </a:r>
          </a:p>
          <a:p>
            <a:endParaRPr lang="it-IT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hlinkClick r:id="rId3"/>
              </a:rPr>
              <a:t>EconJobMarket</a:t>
            </a:r>
            <a:endParaRPr lang="en-US" sz="20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hlinkClick r:id="rId4"/>
              </a:rPr>
              <a:t>Econ RA Listings</a:t>
            </a:r>
            <a:endParaRPr lang="en-US" sz="20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hlinkClick r:id="rId5"/>
              </a:rPr>
              <a:t>American Economic Association</a:t>
            </a:r>
            <a:endParaRPr lang="en-US" sz="20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hlinkClick r:id="rId2"/>
              </a:rPr>
              <a:t>National Bureau of Economic Research</a:t>
            </a:r>
            <a:endParaRPr lang="en-US" sz="2000" dirty="0">
              <a:effectLst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9B20E-D59F-0C45-8779-112FA0D7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Placement Meeting</a:t>
            </a:r>
          </a:p>
        </p:txBody>
      </p:sp>
      <p:grpSp>
        <p:nvGrpSpPr>
          <p:cNvPr id="5" name="Gruppo 5">
            <a:extLst>
              <a:ext uri="{FF2B5EF4-FFF2-40B4-BE49-F238E27FC236}">
                <a16:creationId xmlns:a16="http://schemas.microsoft.com/office/drawing/2014/main" id="{55F6C558-3FCC-5F4D-B663-ECC9F357E809}"/>
              </a:ext>
            </a:extLst>
          </p:cNvPr>
          <p:cNvGrpSpPr/>
          <p:nvPr/>
        </p:nvGrpSpPr>
        <p:grpSpPr>
          <a:xfrm>
            <a:off x="9580194" y="6236403"/>
            <a:ext cx="2391448" cy="423287"/>
            <a:chOff x="5254454" y="162767"/>
            <a:chExt cx="2438328" cy="423287"/>
          </a:xfrm>
        </p:grpSpPr>
        <p:pic>
          <p:nvPicPr>
            <p:cNvPr id="6" name="Immagine 6">
              <a:extLst>
                <a:ext uri="{FF2B5EF4-FFF2-40B4-BE49-F238E27FC236}">
                  <a16:creationId xmlns:a16="http://schemas.microsoft.com/office/drawing/2014/main" id="{346C6049-3002-AF43-9E71-756008403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54454" y="162767"/>
              <a:ext cx="1445107" cy="423287"/>
            </a:xfrm>
            <a:prstGeom prst="rect">
              <a:avLst/>
            </a:prstGeom>
          </p:spPr>
        </p:pic>
        <p:sp>
          <p:nvSpPr>
            <p:cNvPr id="7" name="CasellaDiTesto 2">
              <a:extLst>
                <a:ext uri="{FF2B5EF4-FFF2-40B4-BE49-F238E27FC236}">
                  <a16:creationId xmlns:a16="http://schemas.microsoft.com/office/drawing/2014/main" id="{AC385C9C-06A5-8746-B404-4BC61E159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566" y="163453"/>
              <a:ext cx="19076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t-IT" altLang="en-US" sz="2100" kern="1200" dirty="0">
                  <a:solidFill>
                    <a:prstClr val="black"/>
                  </a:solidFill>
                </a:rPr>
                <a:t>|</a:t>
              </a:r>
              <a:endParaRPr lang="en-US" altLang="en-US" sz="2100" kern="1200" dirty="0">
                <a:solidFill>
                  <a:prstClr val="black"/>
                </a:solidFill>
              </a:endParaRPr>
            </a:p>
          </p:txBody>
        </p:sp>
        <p:sp>
          <p:nvSpPr>
            <p:cNvPr id="8" name="CasellaDiTesto 3">
              <a:extLst>
                <a:ext uri="{FF2B5EF4-FFF2-40B4-BE49-F238E27FC236}">
                  <a16:creationId xmlns:a16="http://schemas.microsoft.com/office/drawing/2014/main" id="{49BF6320-9A8C-7342-8FE1-66AD1F8EB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980" y="207384"/>
              <a:ext cx="958802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0" fontAlgn="base">
                <a:spcBef>
                  <a:spcPct val="0"/>
                </a:spcBef>
                <a:buFontTx/>
                <a:buNone/>
              </a:pP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Master of Sc</a:t>
              </a:r>
              <a:r>
                <a:rPr lang="it-IT" altLang="en-US" sz="600" dirty="0">
                  <a:solidFill>
                    <a:prstClr val="black"/>
                  </a:solidFill>
                  <a:latin typeface="Circe" panose="020B0502020203020203" pitchFamily="34" charset="77"/>
                </a:rPr>
                <a:t>ience</a:t>
              </a:r>
              <a:r>
                <a:rPr lang="it-IT" altLang="en-US" sz="600" kern="1200" dirty="0">
                  <a:solidFill>
                    <a:prstClr val="black"/>
                  </a:solidFill>
                  <a:latin typeface="Circe" panose="020B0502020203020203" pitchFamily="34" charset="77"/>
                </a:rPr>
                <a:t> in </a:t>
              </a:r>
              <a:r>
                <a:rPr lang="it-IT" altLang="en-US" sz="1100" kern="1200" dirty="0" err="1">
                  <a:solidFill>
                    <a:prstClr val="black"/>
                  </a:solidFill>
                  <a:latin typeface="Circe" panose="020B0502020203020203" pitchFamily="34" charset="77"/>
                </a:rPr>
                <a:t>Economics</a:t>
              </a:r>
              <a:endParaRPr lang="en-US" altLang="en-US" sz="1100" kern="1200" dirty="0">
                <a:solidFill>
                  <a:prstClr val="black"/>
                </a:solidFill>
                <a:latin typeface="Circe" panose="020B0502020203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905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972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Circe</vt:lpstr>
      <vt:lpstr>Wingdings</vt:lpstr>
      <vt:lpstr>Office Theme</vt:lpstr>
      <vt:lpstr>Placement Meeting</vt:lpstr>
      <vt:lpstr>Roadmap</vt:lpstr>
      <vt:lpstr>Why a PhD in Economics?</vt:lpstr>
      <vt:lpstr>Where</vt:lpstr>
      <vt:lpstr>How</vt:lpstr>
      <vt:lpstr>When</vt:lpstr>
      <vt:lpstr>Tips for Applying for PhD programs in economics </vt:lpstr>
      <vt:lpstr>FAQ</vt:lpstr>
      <vt:lpstr>Alternative 1: Research Assistantships/Pre-Doc</vt:lpstr>
      <vt:lpstr>Alternative 2: Internships</vt:lpstr>
      <vt:lpstr>Job Postings (Direct Contacts): INSTITUTIONS</vt:lpstr>
      <vt:lpstr>Job Postings (Direct Contacts): Private SECTOR</vt:lpstr>
      <vt:lpstr>JOB ORIENTING SEMINARS AND ALUMNI DAY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 you need to know about a PhD and more</dc:title>
  <dc:creator>Microsoft Office User</dc:creator>
  <cp:lastModifiedBy>Francesco Sobbrio</cp:lastModifiedBy>
  <cp:revision>42</cp:revision>
  <cp:lastPrinted>2022-05-16T08:17:46Z</cp:lastPrinted>
  <dcterms:created xsi:type="dcterms:W3CDTF">2020-04-22T05:51:29Z</dcterms:created>
  <dcterms:modified xsi:type="dcterms:W3CDTF">2024-04-22T09:55:00Z</dcterms:modified>
</cp:coreProperties>
</file>