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0693400" cy="10693400"/>
  <p:notesSz cx="106934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9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1143" y="0"/>
            <a:ext cx="6013703" cy="1069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9972" y="528441"/>
            <a:ext cx="4959350" cy="9636760"/>
          </a:xfrm>
          <a:custGeom>
            <a:avLst/>
            <a:gdLst/>
            <a:ahLst/>
            <a:cxnLst/>
            <a:rect l="l" t="t" r="r" b="b"/>
            <a:pathLst>
              <a:path w="4959350" h="9636760">
                <a:moveTo>
                  <a:pt x="4959096" y="0"/>
                </a:moveTo>
                <a:lnTo>
                  <a:pt x="0" y="0"/>
                </a:lnTo>
                <a:lnTo>
                  <a:pt x="0" y="9636249"/>
                </a:lnTo>
                <a:lnTo>
                  <a:pt x="4959096" y="9636249"/>
                </a:lnTo>
                <a:lnTo>
                  <a:pt x="4959096" y="9630153"/>
                </a:lnTo>
                <a:lnTo>
                  <a:pt x="13716" y="9630153"/>
                </a:lnTo>
                <a:lnTo>
                  <a:pt x="6096" y="9622533"/>
                </a:lnTo>
                <a:lnTo>
                  <a:pt x="13716" y="9622533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7620"/>
                </a:lnTo>
                <a:lnTo>
                  <a:pt x="4959096" y="7620"/>
                </a:lnTo>
                <a:lnTo>
                  <a:pt x="4959096" y="0"/>
                </a:lnTo>
                <a:close/>
              </a:path>
              <a:path w="4959350" h="9636760">
                <a:moveTo>
                  <a:pt x="13716" y="9622533"/>
                </a:moveTo>
                <a:lnTo>
                  <a:pt x="6096" y="9622533"/>
                </a:lnTo>
                <a:lnTo>
                  <a:pt x="13716" y="9630153"/>
                </a:lnTo>
                <a:lnTo>
                  <a:pt x="13716" y="9622533"/>
                </a:lnTo>
                <a:close/>
              </a:path>
              <a:path w="4959350" h="9636760">
                <a:moveTo>
                  <a:pt x="4943856" y="9622533"/>
                </a:moveTo>
                <a:lnTo>
                  <a:pt x="13716" y="9622533"/>
                </a:lnTo>
                <a:lnTo>
                  <a:pt x="13716" y="9630153"/>
                </a:lnTo>
                <a:lnTo>
                  <a:pt x="4943856" y="9630153"/>
                </a:lnTo>
                <a:lnTo>
                  <a:pt x="4943856" y="9622533"/>
                </a:lnTo>
                <a:close/>
              </a:path>
              <a:path w="4959350" h="9636760">
                <a:moveTo>
                  <a:pt x="4943856" y="7620"/>
                </a:moveTo>
                <a:lnTo>
                  <a:pt x="4943856" y="9630153"/>
                </a:lnTo>
                <a:lnTo>
                  <a:pt x="4951476" y="9622533"/>
                </a:lnTo>
                <a:lnTo>
                  <a:pt x="4959096" y="9622533"/>
                </a:lnTo>
                <a:lnTo>
                  <a:pt x="4959096" y="13716"/>
                </a:lnTo>
                <a:lnTo>
                  <a:pt x="4951476" y="13716"/>
                </a:lnTo>
                <a:lnTo>
                  <a:pt x="4943856" y="7620"/>
                </a:lnTo>
                <a:close/>
              </a:path>
              <a:path w="4959350" h="9636760">
                <a:moveTo>
                  <a:pt x="4959096" y="9622533"/>
                </a:moveTo>
                <a:lnTo>
                  <a:pt x="4951476" y="9622533"/>
                </a:lnTo>
                <a:lnTo>
                  <a:pt x="4943856" y="9630153"/>
                </a:lnTo>
                <a:lnTo>
                  <a:pt x="4959096" y="9630153"/>
                </a:lnTo>
                <a:lnTo>
                  <a:pt x="4959096" y="9622533"/>
                </a:lnTo>
                <a:close/>
              </a:path>
              <a:path w="4959350" h="9636760">
                <a:moveTo>
                  <a:pt x="13716" y="7620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7620"/>
                </a:lnTo>
                <a:close/>
              </a:path>
              <a:path w="4959350" h="9636760">
                <a:moveTo>
                  <a:pt x="4943856" y="7620"/>
                </a:moveTo>
                <a:lnTo>
                  <a:pt x="13716" y="7620"/>
                </a:lnTo>
                <a:lnTo>
                  <a:pt x="13716" y="13716"/>
                </a:lnTo>
                <a:lnTo>
                  <a:pt x="4943856" y="13716"/>
                </a:lnTo>
                <a:lnTo>
                  <a:pt x="4943856" y="7620"/>
                </a:lnTo>
                <a:close/>
              </a:path>
              <a:path w="4959350" h="9636760">
                <a:moveTo>
                  <a:pt x="4959096" y="7620"/>
                </a:moveTo>
                <a:lnTo>
                  <a:pt x="4943856" y="7620"/>
                </a:lnTo>
                <a:lnTo>
                  <a:pt x="4951476" y="13716"/>
                </a:lnTo>
                <a:lnTo>
                  <a:pt x="4959096" y="13716"/>
                </a:lnTo>
                <a:lnTo>
                  <a:pt x="4959096" y="7620"/>
                </a:lnTo>
                <a:close/>
              </a:path>
            </a:pathLst>
          </a:custGeom>
          <a:solidFill>
            <a:srgbClr val="829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47871" y="10022840"/>
            <a:ext cx="505967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47871" y="0"/>
            <a:ext cx="505967" cy="657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94838" y="1217286"/>
            <a:ext cx="0" cy="8249920"/>
          </a:xfrm>
          <a:custGeom>
            <a:avLst/>
            <a:gdLst/>
            <a:ahLst/>
            <a:cxnLst/>
            <a:rect l="l" t="t" r="r" b="b"/>
            <a:pathLst>
              <a:path h="8249920">
                <a:moveTo>
                  <a:pt x="0" y="0"/>
                </a:moveTo>
                <a:lnTo>
                  <a:pt x="0" y="8249412"/>
                </a:lnTo>
              </a:path>
            </a:pathLst>
          </a:custGeom>
          <a:ln w="13716">
            <a:solidFill>
              <a:srgbClr val="829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04" y="771143"/>
            <a:ext cx="10691995" cy="6013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709" y="1299972"/>
            <a:ext cx="9636760" cy="4959350"/>
          </a:xfrm>
          <a:custGeom>
            <a:avLst/>
            <a:gdLst/>
            <a:ahLst/>
            <a:cxnLst/>
            <a:rect l="l" t="t" r="r" b="b"/>
            <a:pathLst>
              <a:path w="9636760" h="4959350">
                <a:moveTo>
                  <a:pt x="9636249" y="4959096"/>
                </a:moveTo>
                <a:lnTo>
                  <a:pt x="9636249" y="0"/>
                </a:lnTo>
                <a:lnTo>
                  <a:pt x="0" y="0"/>
                </a:lnTo>
                <a:lnTo>
                  <a:pt x="0" y="4959096"/>
                </a:lnTo>
                <a:lnTo>
                  <a:pt x="6096" y="4959096"/>
                </a:lnTo>
                <a:lnTo>
                  <a:pt x="6096" y="13716"/>
                </a:lnTo>
                <a:lnTo>
                  <a:pt x="13716" y="6096"/>
                </a:lnTo>
                <a:lnTo>
                  <a:pt x="13716" y="13716"/>
                </a:lnTo>
                <a:lnTo>
                  <a:pt x="9622533" y="13716"/>
                </a:lnTo>
                <a:lnTo>
                  <a:pt x="9622533" y="6096"/>
                </a:lnTo>
                <a:lnTo>
                  <a:pt x="9628629" y="13716"/>
                </a:lnTo>
                <a:lnTo>
                  <a:pt x="9628629" y="4959096"/>
                </a:lnTo>
                <a:lnTo>
                  <a:pt x="9636249" y="4959096"/>
                </a:lnTo>
                <a:close/>
              </a:path>
              <a:path w="9636760" h="4959350">
                <a:moveTo>
                  <a:pt x="13716" y="13716"/>
                </a:moveTo>
                <a:lnTo>
                  <a:pt x="13716" y="6096"/>
                </a:lnTo>
                <a:lnTo>
                  <a:pt x="6096" y="13716"/>
                </a:lnTo>
                <a:lnTo>
                  <a:pt x="13716" y="13716"/>
                </a:lnTo>
                <a:close/>
              </a:path>
              <a:path w="9636760" h="4959350">
                <a:moveTo>
                  <a:pt x="13716" y="4943856"/>
                </a:moveTo>
                <a:lnTo>
                  <a:pt x="13716" y="13716"/>
                </a:lnTo>
                <a:lnTo>
                  <a:pt x="6096" y="13716"/>
                </a:lnTo>
                <a:lnTo>
                  <a:pt x="6096" y="4943856"/>
                </a:lnTo>
                <a:lnTo>
                  <a:pt x="13716" y="4943856"/>
                </a:lnTo>
                <a:close/>
              </a:path>
              <a:path w="9636760" h="4959350">
                <a:moveTo>
                  <a:pt x="9628629" y="4943856"/>
                </a:moveTo>
                <a:lnTo>
                  <a:pt x="6096" y="4943856"/>
                </a:lnTo>
                <a:lnTo>
                  <a:pt x="13716" y="4951476"/>
                </a:lnTo>
                <a:lnTo>
                  <a:pt x="13716" y="4959096"/>
                </a:lnTo>
                <a:lnTo>
                  <a:pt x="9622533" y="4959096"/>
                </a:lnTo>
                <a:lnTo>
                  <a:pt x="9622533" y="4951476"/>
                </a:lnTo>
                <a:lnTo>
                  <a:pt x="9628629" y="4943856"/>
                </a:lnTo>
                <a:close/>
              </a:path>
              <a:path w="9636760" h="4959350">
                <a:moveTo>
                  <a:pt x="13716" y="4959096"/>
                </a:moveTo>
                <a:lnTo>
                  <a:pt x="13716" y="4951476"/>
                </a:lnTo>
                <a:lnTo>
                  <a:pt x="6096" y="4943856"/>
                </a:lnTo>
                <a:lnTo>
                  <a:pt x="6096" y="4959096"/>
                </a:lnTo>
                <a:lnTo>
                  <a:pt x="13716" y="4959096"/>
                </a:lnTo>
                <a:close/>
              </a:path>
              <a:path w="9636760" h="4959350">
                <a:moveTo>
                  <a:pt x="9628629" y="13716"/>
                </a:moveTo>
                <a:lnTo>
                  <a:pt x="9622533" y="6096"/>
                </a:lnTo>
                <a:lnTo>
                  <a:pt x="9622533" y="13716"/>
                </a:lnTo>
                <a:lnTo>
                  <a:pt x="9628629" y="13716"/>
                </a:lnTo>
                <a:close/>
              </a:path>
              <a:path w="9636760" h="4959350">
                <a:moveTo>
                  <a:pt x="9628629" y="4943856"/>
                </a:moveTo>
                <a:lnTo>
                  <a:pt x="9628629" y="13716"/>
                </a:lnTo>
                <a:lnTo>
                  <a:pt x="9622533" y="13716"/>
                </a:lnTo>
                <a:lnTo>
                  <a:pt x="9622533" y="4943856"/>
                </a:lnTo>
                <a:lnTo>
                  <a:pt x="9628629" y="4943856"/>
                </a:lnTo>
                <a:close/>
              </a:path>
              <a:path w="9636760" h="4959350">
                <a:moveTo>
                  <a:pt x="9628629" y="4959096"/>
                </a:moveTo>
                <a:lnTo>
                  <a:pt x="9628629" y="4943856"/>
                </a:lnTo>
                <a:lnTo>
                  <a:pt x="9622533" y="4951476"/>
                </a:lnTo>
                <a:lnTo>
                  <a:pt x="9622533" y="4959096"/>
                </a:lnTo>
                <a:lnTo>
                  <a:pt x="9628629" y="4959096"/>
                </a:lnTo>
                <a:close/>
              </a:path>
            </a:pathLst>
          </a:custGeom>
          <a:solidFill>
            <a:srgbClr val="829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547871"/>
            <a:ext cx="670559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35418" y="3547871"/>
            <a:ext cx="657981" cy="505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26701" y="2894838"/>
            <a:ext cx="8249920" cy="0"/>
          </a:xfrm>
          <a:custGeom>
            <a:avLst/>
            <a:gdLst/>
            <a:ahLst/>
            <a:cxnLst/>
            <a:rect l="l" t="t" r="r" b="b"/>
            <a:pathLst>
              <a:path w="8249920">
                <a:moveTo>
                  <a:pt x="0" y="0"/>
                </a:moveTo>
                <a:lnTo>
                  <a:pt x="8249412" y="0"/>
                </a:lnTo>
              </a:path>
            </a:pathLst>
          </a:custGeom>
          <a:ln w="13716">
            <a:solidFill>
              <a:srgbClr val="829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5396" y="3097782"/>
            <a:ext cx="5911215" cy="748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856" y="2940841"/>
            <a:ext cx="8283687" cy="178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tteo-96-da@hotmail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" y="771143"/>
            <a:ext cx="10691995" cy="6013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7466" y="2116836"/>
            <a:ext cx="6629400" cy="3377565"/>
          </a:xfrm>
          <a:custGeom>
            <a:avLst/>
            <a:gdLst/>
            <a:ahLst/>
            <a:cxnLst/>
            <a:rect l="l" t="t" r="r" b="b"/>
            <a:pathLst>
              <a:path w="6629400" h="3377565">
                <a:moveTo>
                  <a:pt x="6629400" y="3377184"/>
                </a:moveTo>
                <a:lnTo>
                  <a:pt x="6629400" y="0"/>
                </a:lnTo>
                <a:lnTo>
                  <a:pt x="0" y="0"/>
                </a:lnTo>
                <a:lnTo>
                  <a:pt x="0" y="3377184"/>
                </a:lnTo>
                <a:lnTo>
                  <a:pt x="6096" y="3377184"/>
                </a:lnTo>
                <a:lnTo>
                  <a:pt x="6096" y="13716"/>
                </a:lnTo>
                <a:lnTo>
                  <a:pt x="13716" y="6096"/>
                </a:lnTo>
                <a:lnTo>
                  <a:pt x="13716" y="13716"/>
                </a:lnTo>
                <a:lnTo>
                  <a:pt x="6615684" y="13716"/>
                </a:lnTo>
                <a:lnTo>
                  <a:pt x="6615684" y="6096"/>
                </a:lnTo>
                <a:lnTo>
                  <a:pt x="6621780" y="13716"/>
                </a:lnTo>
                <a:lnTo>
                  <a:pt x="6621780" y="3377184"/>
                </a:lnTo>
                <a:lnTo>
                  <a:pt x="6629400" y="3377184"/>
                </a:lnTo>
                <a:close/>
              </a:path>
              <a:path w="6629400" h="3377565">
                <a:moveTo>
                  <a:pt x="13716" y="13716"/>
                </a:moveTo>
                <a:lnTo>
                  <a:pt x="13716" y="6096"/>
                </a:lnTo>
                <a:lnTo>
                  <a:pt x="6096" y="13716"/>
                </a:lnTo>
                <a:lnTo>
                  <a:pt x="13716" y="13716"/>
                </a:lnTo>
                <a:close/>
              </a:path>
              <a:path w="6629400" h="3377565">
                <a:moveTo>
                  <a:pt x="13716" y="3363468"/>
                </a:moveTo>
                <a:lnTo>
                  <a:pt x="13716" y="13716"/>
                </a:lnTo>
                <a:lnTo>
                  <a:pt x="6096" y="13716"/>
                </a:lnTo>
                <a:lnTo>
                  <a:pt x="6096" y="3363468"/>
                </a:lnTo>
                <a:lnTo>
                  <a:pt x="13716" y="3363468"/>
                </a:lnTo>
                <a:close/>
              </a:path>
              <a:path w="6629400" h="3377565">
                <a:moveTo>
                  <a:pt x="6621780" y="3363468"/>
                </a:moveTo>
                <a:lnTo>
                  <a:pt x="6096" y="3363468"/>
                </a:lnTo>
                <a:lnTo>
                  <a:pt x="13716" y="3369564"/>
                </a:lnTo>
                <a:lnTo>
                  <a:pt x="13716" y="3377184"/>
                </a:lnTo>
                <a:lnTo>
                  <a:pt x="6615684" y="3377184"/>
                </a:lnTo>
                <a:lnTo>
                  <a:pt x="6615684" y="3369564"/>
                </a:lnTo>
                <a:lnTo>
                  <a:pt x="6621780" y="3363468"/>
                </a:lnTo>
                <a:close/>
              </a:path>
              <a:path w="6629400" h="3377565">
                <a:moveTo>
                  <a:pt x="13716" y="3377184"/>
                </a:moveTo>
                <a:lnTo>
                  <a:pt x="13716" y="3369564"/>
                </a:lnTo>
                <a:lnTo>
                  <a:pt x="6096" y="3363468"/>
                </a:lnTo>
                <a:lnTo>
                  <a:pt x="6096" y="3377184"/>
                </a:lnTo>
                <a:lnTo>
                  <a:pt x="13716" y="3377184"/>
                </a:lnTo>
                <a:close/>
              </a:path>
              <a:path w="6629400" h="3377565">
                <a:moveTo>
                  <a:pt x="6621780" y="13716"/>
                </a:moveTo>
                <a:lnTo>
                  <a:pt x="6615684" y="6096"/>
                </a:lnTo>
                <a:lnTo>
                  <a:pt x="6615684" y="13716"/>
                </a:lnTo>
                <a:lnTo>
                  <a:pt x="6621780" y="13716"/>
                </a:lnTo>
                <a:close/>
              </a:path>
              <a:path w="6629400" h="3377565">
                <a:moveTo>
                  <a:pt x="6621780" y="3363468"/>
                </a:moveTo>
                <a:lnTo>
                  <a:pt x="6621780" y="13716"/>
                </a:lnTo>
                <a:lnTo>
                  <a:pt x="6615684" y="13716"/>
                </a:lnTo>
                <a:lnTo>
                  <a:pt x="6615684" y="3363468"/>
                </a:lnTo>
                <a:lnTo>
                  <a:pt x="6621780" y="3363468"/>
                </a:lnTo>
                <a:close/>
              </a:path>
              <a:path w="6629400" h="3377565">
                <a:moveTo>
                  <a:pt x="6621780" y="3377184"/>
                </a:moveTo>
                <a:lnTo>
                  <a:pt x="6621780" y="3363468"/>
                </a:lnTo>
                <a:lnTo>
                  <a:pt x="6615684" y="3369564"/>
                </a:lnTo>
                <a:lnTo>
                  <a:pt x="6615684" y="3377184"/>
                </a:lnTo>
                <a:lnTo>
                  <a:pt x="6621780" y="3377184"/>
                </a:lnTo>
                <a:close/>
              </a:path>
            </a:pathLst>
          </a:custGeom>
          <a:solidFill>
            <a:srgbClr val="829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41776"/>
            <a:ext cx="2161031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1897" y="3541776"/>
            <a:ext cx="2151501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3602" y="3861054"/>
            <a:ext cx="5977255" cy="0"/>
          </a:xfrm>
          <a:custGeom>
            <a:avLst/>
            <a:gdLst/>
            <a:ahLst/>
            <a:cxnLst/>
            <a:rect l="l" t="t" r="r" b="b"/>
            <a:pathLst>
              <a:path w="5977255">
                <a:moveTo>
                  <a:pt x="0" y="0"/>
                </a:moveTo>
                <a:lnTo>
                  <a:pt x="5977128" y="0"/>
                </a:lnTo>
              </a:path>
            </a:pathLst>
          </a:custGeom>
          <a:ln w="13716">
            <a:solidFill>
              <a:srgbClr val="829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258185" algn="l"/>
              </a:tabLst>
            </a:pPr>
            <a:r>
              <a:rPr spc="-204" dirty="0"/>
              <a:t>University</a:t>
            </a:r>
            <a:r>
              <a:rPr spc="-125" dirty="0"/>
              <a:t> </a:t>
            </a:r>
            <a:r>
              <a:rPr spc="15" dirty="0"/>
              <a:t>of</a:t>
            </a:r>
            <a:r>
              <a:rPr spc="15" dirty="0">
                <a:latin typeface="Times New Roman"/>
                <a:cs typeface="Times New Roman"/>
              </a:rPr>
              <a:t>	</a:t>
            </a:r>
            <a:r>
              <a:rPr spc="-250" dirty="0"/>
              <a:t>Economics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3968" y="3818634"/>
            <a:ext cx="285496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spc="-8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4700" spc="-1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4700" spc="-310" dirty="0">
                <a:solidFill>
                  <a:srgbClr val="252525"/>
                </a:solidFill>
                <a:latin typeface="Arial"/>
                <a:cs typeface="Arial"/>
              </a:rPr>
              <a:t>Bratislava</a:t>
            </a:r>
            <a:endParaRPr sz="4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9F826-4A0D-459C-B5D5-E2292643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536700"/>
            <a:ext cx="8553454" cy="4339650"/>
          </a:xfrm>
        </p:spPr>
        <p:txBody>
          <a:bodyPr/>
          <a:lstStyle/>
          <a:p>
            <a:r>
              <a:rPr lang="it-IT" dirty="0"/>
              <a:t>PER ULTERIORI INFO:</a:t>
            </a:r>
            <a:br>
              <a:rPr lang="it-IT" dirty="0"/>
            </a:br>
            <a:r>
              <a:rPr lang="it-IT" u="sng" dirty="0"/>
              <a:t> </a:t>
            </a:r>
            <a:r>
              <a:rPr lang="it-IT" i="1" u="sng" dirty="0">
                <a:hlinkClick r:id="rId2"/>
              </a:rPr>
              <a:t>matteo-96-da@hotmail.it</a:t>
            </a:r>
            <a:br>
              <a:rPr lang="it-IT" i="1" u="sng" dirty="0"/>
            </a:br>
            <a:br>
              <a:rPr lang="it-IT" i="1" u="sng" dirty="0"/>
            </a:br>
            <a:r>
              <a:rPr lang="it-IT" dirty="0"/>
              <a:t>Buon Erasmus!</a:t>
            </a:r>
            <a:br>
              <a:rPr lang="it-IT" dirty="0"/>
            </a:br>
            <a:r>
              <a:rPr lang="it-IT" dirty="0"/>
              <a:t>                                          Matteo D’Andreta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E1E73B-7E17-4394-9AD2-FF538A73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856" y="546100"/>
            <a:ext cx="8283687" cy="27699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0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3123184" y="377571"/>
            <a:ext cx="4447032" cy="6963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DF3C155-8E7A-40B9-9B40-F46A5813E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8376E65E-40DD-41A5-A868-951246C14E0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1311" y="1781047"/>
            <a:ext cx="10471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90" dirty="0"/>
              <a:t>La</a:t>
            </a:r>
            <a:r>
              <a:rPr sz="2800" spc="-140" dirty="0"/>
              <a:t> </a:t>
            </a:r>
            <a:r>
              <a:rPr sz="2800" spc="-114" dirty="0"/>
              <a:t>città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536070" y="2982467"/>
            <a:ext cx="7624571" cy="286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415" y="1563238"/>
            <a:ext cx="4605528" cy="758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3464" y="5693277"/>
            <a:ext cx="396240" cy="364490"/>
          </a:xfrm>
          <a:custGeom>
            <a:avLst/>
            <a:gdLst/>
            <a:ahLst/>
            <a:cxnLst/>
            <a:rect l="l" t="t" r="r" b="b"/>
            <a:pathLst>
              <a:path w="396239" h="364489">
                <a:moveTo>
                  <a:pt x="198120" y="0"/>
                </a:moveTo>
                <a:lnTo>
                  <a:pt x="152595" y="4851"/>
                </a:lnTo>
                <a:lnTo>
                  <a:pt x="110856" y="18661"/>
                </a:lnTo>
                <a:lnTo>
                  <a:pt x="74076" y="40308"/>
                </a:lnTo>
                <a:lnTo>
                  <a:pt x="43427" y="68673"/>
                </a:lnTo>
                <a:lnTo>
                  <a:pt x="20083" y="102636"/>
                </a:lnTo>
                <a:lnTo>
                  <a:pt x="5216" y="141078"/>
                </a:lnTo>
                <a:lnTo>
                  <a:pt x="0" y="182880"/>
                </a:lnTo>
                <a:lnTo>
                  <a:pt x="7055" y="231238"/>
                </a:lnTo>
                <a:lnTo>
                  <a:pt x="26980" y="274602"/>
                </a:lnTo>
                <a:lnTo>
                  <a:pt x="57912" y="311277"/>
                </a:lnTo>
                <a:lnTo>
                  <a:pt x="97987" y="339569"/>
                </a:lnTo>
                <a:lnTo>
                  <a:pt x="145344" y="357787"/>
                </a:lnTo>
                <a:lnTo>
                  <a:pt x="198120" y="364236"/>
                </a:lnTo>
                <a:lnTo>
                  <a:pt x="250895" y="357787"/>
                </a:lnTo>
                <a:lnTo>
                  <a:pt x="298252" y="339569"/>
                </a:lnTo>
                <a:lnTo>
                  <a:pt x="338328" y="311277"/>
                </a:lnTo>
                <a:lnTo>
                  <a:pt x="369259" y="274602"/>
                </a:lnTo>
                <a:lnTo>
                  <a:pt x="389184" y="231238"/>
                </a:lnTo>
                <a:lnTo>
                  <a:pt x="396240" y="182880"/>
                </a:lnTo>
                <a:lnTo>
                  <a:pt x="391023" y="141078"/>
                </a:lnTo>
                <a:lnTo>
                  <a:pt x="376156" y="102636"/>
                </a:lnTo>
                <a:lnTo>
                  <a:pt x="352812" y="68673"/>
                </a:lnTo>
                <a:lnTo>
                  <a:pt x="322163" y="40308"/>
                </a:lnTo>
                <a:lnTo>
                  <a:pt x="285383" y="18661"/>
                </a:lnTo>
                <a:lnTo>
                  <a:pt x="243644" y="4851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5844" y="5687181"/>
            <a:ext cx="411480" cy="378460"/>
          </a:xfrm>
          <a:custGeom>
            <a:avLst/>
            <a:gdLst/>
            <a:ahLst/>
            <a:cxnLst/>
            <a:rect l="l" t="t" r="r" b="b"/>
            <a:pathLst>
              <a:path w="411479" h="378460">
                <a:moveTo>
                  <a:pt x="225552" y="0"/>
                </a:moveTo>
                <a:lnTo>
                  <a:pt x="184404" y="0"/>
                </a:lnTo>
                <a:lnTo>
                  <a:pt x="164592" y="3048"/>
                </a:lnTo>
                <a:lnTo>
                  <a:pt x="144780" y="7620"/>
                </a:lnTo>
                <a:lnTo>
                  <a:pt x="124968" y="13716"/>
                </a:lnTo>
                <a:lnTo>
                  <a:pt x="108204" y="22860"/>
                </a:lnTo>
                <a:lnTo>
                  <a:pt x="89916" y="32004"/>
                </a:lnTo>
                <a:lnTo>
                  <a:pt x="59436" y="54864"/>
                </a:lnTo>
                <a:lnTo>
                  <a:pt x="24384" y="99060"/>
                </a:lnTo>
                <a:lnTo>
                  <a:pt x="4572" y="150876"/>
                </a:lnTo>
                <a:lnTo>
                  <a:pt x="0" y="188976"/>
                </a:lnTo>
                <a:lnTo>
                  <a:pt x="1524" y="208788"/>
                </a:lnTo>
                <a:lnTo>
                  <a:pt x="24384" y="278892"/>
                </a:lnTo>
                <a:lnTo>
                  <a:pt x="47244" y="309372"/>
                </a:lnTo>
                <a:lnTo>
                  <a:pt x="91440" y="345948"/>
                </a:lnTo>
                <a:lnTo>
                  <a:pt x="126492" y="362712"/>
                </a:lnTo>
                <a:lnTo>
                  <a:pt x="164592" y="374904"/>
                </a:lnTo>
                <a:lnTo>
                  <a:pt x="205740" y="377952"/>
                </a:lnTo>
                <a:lnTo>
                  <a:pt x="227076" y="376428"/>
                </a:lnTo>
                <a:lnTo>
                  <a:pt x="246888" y="373380"/>
                </a:lnTo>
                <a:lnTo>
                  <a:pt x="266700" y="368808"/>
                </a:lnTo>
                <a:lnTo>
                  <a:pt x="280416" y="364236"/>
                </a:lnTo>
                <a:lnTo>
                  <a:pt x="205740" y="364236"/>
                </a:lnTo>
                <a:lnTo>
                  <a:pt x="185928" y="362712"/>
                </a:lnTo>
                <a:lnTo>
                  <a:pt x="147828" y="356616"/>
                </a:lnTo>
                <a:lnTo>
                  <a:pt x="97536" y="333756"/>
                </a:lnTo>
                <a:lnTo>
                  <a:pt x="57912" y="300228"/>
                </a:lnTo>
                <a:lnTo>
                  <a:pt x="28956" y="256032"/>
                </a:lnTo>
                <a:lnTo>
                  <a:pt x="15240" y="205740"/>
                </a:lnTo>
                <a:lnTo>
                  <a:pt x="13716" y="188976"/>
                </a:lnTo>
                <a:lnTo>
                  <a:pt x="15240" y="170688"/>
                </a:lnTo>
                <a:lnTo>
                  <a:pt x="28956" y="120396"/>
                </a:lnTo>
                <a:lnTo>
                  <a:pt x="57912" y="77724"/>
                </a:lnTo>
                <a:lnTo>
                  <a:pt x="99060" y="42672"/>
                </a:lnTo>
                <a:lnTo>
                  <a:pt x="149352" y="21336"/>
                </a:lnTo>
                <a:lnTo>
                  <a:pt x="185928" y="13716"/>
                </a:lnTo>
                <a:lnTo>
                  <a:pt x="284988" y="13716"/>
                </a:lnTo>
                <a:lnTo>
                  <a:pt x="266700" y="7620"/>
                </a:lnTo>
                <a:lnTo>
                  <a:pt x="246888" y="3048"/>
                </a:lnTo>
                <a:lnTo>
                  <a:pt x="225552" y="0"/>
                </a:lnTo>
                <a:close/>
              </a:path>
              <a:path w="411479" h="378460">
                <a:moveTo>
                  <a:pt x="284988" y="13716"/>
                </a:moveTo>
                <a:lnTo>
                  <a:pt x="225552" y="13716"/>
                </a:lnTo>
                <a:lnTo>
                  <a:pt x="243840" y="16764"/>
                </a:lnTo>
                <a:lnTo>
                  <a:pt x="263652" y="21336"/>
                </a:lnTo>
                <a:lnTo>
                  <a:pt x="327660" y="53340"/>
                </a:lnTo>
                <a:lnTo>
                  <a:pt x="374904" y="105156"/>
                </a:lnTo>
                <a:lnTo>
                  <a:pt x="393192" y="153924"/>
                </a:lnTo>
                <a:lnTo>
                  <a:pt x="396240" y="170688"/>
                </a:lnTo>
                <a:lnTo>
                  <a:pt x="396240" y="207264"/>
                </a:lnTo>
                <a:lnTo>
                  <a:pt x="382524" y="257556"/>
                </a:lnTo>
                <a:lnTo>
                  <a:pt x="353568" y="300228"/>
                </a:lnTo>
                <a:lnTo>
                  <a:pt x="297180" y="342900"/>
                </a:lnTo>
                <a:lnTo>
                  <a:pt x="243840" y="361188"/>
                </a:lnTo>
                <a:lnTo>
                  <a:pt x="205740" y="364236"/>
                </a:lnTo>
                <a:lnTo>
                  <a:pt x="280416" y="364236"/>
                </a:lnTo>
                <a:lnTo>
                  <a:pt x="320040" y="345948"/>
                </a:lnTo>
                <a:lnTo>
                  <a:pt x="350520" y="323088"/>
                </a:lnTo>
                <a:lnTo>
                  <a:pt x="376428" y="294132"/>
                </a:lnTo>
                <a:lnTo>
                  <a:pt x="402336" y="245364"/>
                </a:lnTo>
                <a:lnTo>
                  <a:pt x="409956" y="207264"/>
                </a:lnTo>
                <a:lnTo>
                  <a:pt x="411480" y="188976"/>
                </a:lnTo>
                <a:lnTo>
                  <a:pt x="409956" y="169164"/>
                </a:lnTo>
                <a:lnTo>
                  <a:pt x="406908" y="149352"/>
                </a:lnTo>
                <a:lnTo>
                  <a:pt x="400812" y="132588"/>
                </a:lnTo>
                <a:lnTo>
                  <a:pt x="394716" y="114300"/>
                </a:lnTo>
                <a:lnTo>
                  <a:pt x="364236" y="68580"/>
                </a:lnTo>
                <a:lnTo>
                  <a:pt x="335280" y="42672"/>
                </a:lnTo>
                <a:lnTo>
                  <a:pt x="303276" y="22860"/>
                </a:lnTo>
                <a:lnTo>
                  <a:pt x="284988" y="13716"/>
                </a:lnTo>
                <a:close/>
              </a:path>
            </a:pathLst>
          </a:custGeom>
          <a:solidFill>
            <a:srgbClr val="5F6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9788" y="3413373"/>
            <a:ext cx="899160" cy="67310"/>
          </a:xfrm>
          <a:custGeom>
            <a:avLst/>
            <a:gdLst/>
            <a:ahLst/>
            <a:cxnLst/>
            <a:rect l="l" t="t" r="r" b="b"/>
            <a:pathLst>
              <a:path w="899160" h="67310">
                <a:moveTo>
                  <a:pt x="833628" y="1524"/>
                </a:moveTo>
                <a:lnTo>
                  <a:pt x="832964" y="30070"/>
                </a:lnTo>
                <a:lnTo>
                  <a:pt x="844296" y="30480"/>
                </a:lnTo>
                <a:lnTo>
                  <a:pt x="844296" y="38100"/>
                </a:lnTo>
                <a:lnTo>
                  <a:pt x="832777" y="38100"/>
                </a:lnTo>
                <a:lnTo>
                  <a:pt x="832104" y="67056"/>
                </a:lnTo>
                <a:lnTo>
                  <a:pt x="895807" y="38100"/>
                </a:lnTo>
                <a:lnTo>
                  <a:pt x="844296" y="38100"/>
                </a:lnTo>
                <a:lnTo>
                  <a:pt x="832786" y="37705"/>
                </a:lnTo>
                <a:lnTo>
                  <a:pt x="896675" y="37705"/>
                </a:lnTo>
                <a:lnTo>
                  <a:pt x="899160" y="36576"/>
                </a:lnTo>
                <a:lnTo>
                  <a:pt x="833628" y="1524"/>
                </a:lnTo>
                <a:close/>
              </a:path>
              <a:path w="899160" h="67310">
                <a:moveTo>
                  <a:pt x="832964" y="30070"/>
                </a:moveTo>
                <a:lnTo>
                  <a:pt x="832786" y="37705"/>
                </a:lnTo>
                <a:lnTo>
                  <a:pt x="844296" y="38100"/>
                </a:lnTo>
                <a:lnTo>
                  <a:pt x="844296" y="30480"/>
                </a:lnTo>
                <a:lnTo>
                  <a:pt x="832964" y="30070"/>
                </a:lnTo>
                <a:close/>
              </a:path>
              <a:path w="899160" h="67310">
                <a:moveTo>
                  <a:pt x="1524" y="0"/>
                </a:moveTo>
                <a:lnTo>
                  <a:pt x="0" y="9144"/>
                </a:lnTo>
                <a:lnTo>
                  <a:pt x="832786" y="37705"/>
                </a:lnTo>
                <a:lnTo>
                  <a:pt x="832964" y="30070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111" y="1857247"/>
            <a:ext cx="272478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-315" dirty="0"/>
              <a:t>Come</a:t>
            </a:r>
            <a:r>
              <a:rPr sz="3850" spc="-185" dirty="0"/>
              <a:t> </a:t>
            </a:r>
            <a:r>
              <a:rPr sz="3850" spc="-225" dirty="0"/>
              <a:t>arrivare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1204856" y="2940841"/>
            <a:ext cx="7610475" cy="8858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720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Aereo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economico </a:t>
            </a:r>
            <a:r>
              <a:rPr sz="2100" spc="-215" dirty="0">
                <a:solidFill>
                  <a:srgbClr val="252525"/>
                </a:solidFill>
                <a:latin typeface="Arial"/>
                <a:cs typeface="Arial"/>
              </a:rPr>
              <a:t>da </a:t>
            </a:r>
            <a:r>
              <a:rPr sz="2100" spc="-114" dirty="0">
                <a:solidFill>
                  <a:srgbClr val="252525"/>
                </a:solidFill>
                <a:latin typeface="Arial"/>
                <a:cs typeface="Arial"/>
              </a:rPr>
              <a:t>Ciampino (RyanAir), </a:t>
            </a:r>
            <a:r>
              <a:rPr sz="2100" spc="-100" dirty="0">
                <a:solidFill>
                  <a:srgbClr val="252525"/>
                </a:solidFill>
                <a:latin typeface="Arial"/>
                <a:cs typeface="Arial"/>
              </a:rPr>
              <a:t>non disponibile 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tutti </a:t>
            </a:r>
            <a:r>
              <a:rPr sz="2100" spc="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252525"/>
                </a:solidFill>
                <a:latin typeface="Arial"/>
                <a:cs typeface="Arial"/>
              </a:rPr>
              <a:t>giorni</a:t>
            </a:r>
            <a:endParaRPr sz="21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spcBef>
                <a:spcPts val="1045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Aereo </a:t>
            </a:r>
            <a:r>
              <a:rPr sz="2100" spc="-30" dirty="0">
                <a:solidFill>
                  <a:srgbClr val="252525"/>
                </a:solidFill>
                <a:latin typeface="Arial"/>
                <a:cs typeface="Arial"/>
              </a:rPr>
              <a:t>fino </a:t>
            </a:r>
            <a:r>
              <a:rPr sz="2100" spc="-315" dirty="0">
                <a:solidFill>
                  <a:srgbClr val="252525"/>
                </a:solidFill>
                <a:latin typeface="Arial"/>
                <a:cs typeface="Arial"/>
              </a:rPr>
              <a:t>a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Vienna, </a:t>
            </a:r>
            <a:r>
              <a:rPr sz="2100" spc="-65" dirty="0">
                <a:solidFill>
                  <a:srgbClr val="252525"/>
                </a:solidFill>
                <a:latin typeface="Arial"/>
                <a:cs typeface="Arial"/>
              </a:rPr>
              <a:t>poi </a:t>
            </a:r>
            <a:r>
              <a:rPr sz="2100" spc="-110" dirty="0">
                <a:solidFill>
                  <a:srgbClr val="252525"/>
                </a:solidFill>
                <a:latin typeface="Arial"/>
                <a:cs typeface="Arial"/>
              </a:rPr>
              <a:t>pullman </a:t>
            </a:r>
            <a:r>
              <a:rPr sz="2100" spc="-114" dirty="0">
                <a:solidFill>
                  <a:srgbClr val="252525"/>
                </a:solidFill>
                <a:latin typeface="Arial"/>
                <a:cs typeface="Arial"/>
              </a:rPr>
              <a:t>(consigliato) </a:t>
            </a:r>
            <a:r>
              <a:rPr sz="2100" spc="-100" dirty="0">
                <a:solidFill>
                  <a:srgbClr val="252525"/>
                </a:solidFill>
                <a:latin typeface="Arial"/>
                <a:cs typeface="Arial"/>
              </a:rPr>
              <a:t>o </a:t>
            </a:r>
            <a:r>
              <a:rPr sz="2100" spc="-95" dirty="0">
                <a:solidFill>
                  <a:srgbClr val="252525"/>
                </a:solidFill>
                <a:latin typeface="Arial"/>
                <a:cs typeface="Arial"/>
              </a:rPr>
              <a:t>treno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(1h</a:t>
            </a:r>
            <a:r>
              <a:rPr sz="21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circa)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059" y="1505324"/>
            <a:ext cx="4122420" cy="771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2934" y="1857247"/>
            <a:ext cx="322389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-190" dirty="0"/>
              <a:t>Accommodation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1204856" y="2940841"/>
            <a:ext cx="8258175" cy="8858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720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45" dirty="0">
                <a:solidFill>
                  <a:srgbClr val="252525"/>
                </a:solidFill>
                <a:latin typeface="Arial"/>
                <a:cs typeface="Arial"/>
              </a:rPr>
              <a:t>Student </a:t>
            </a:r>
            <a:r>
              <a:rPr sz="2100" spc="-204" dirty="0">
                <a:solidFill>
                  <a:srgbClr val="252525"/>
                </a:solidFill>
                <a:latin typeface="Arial"/>
                <a:cs typeface="Arial"/>
              </a:rPr>
              <a:t>Residence </a:t>
            </a:r>
            <a:r>
              <a:rPr sz="2100" spc="-140" dirty="0">
                <a:solidFill>
                  <a:srgbClr val="252525"/>
                </a:solidFill>
                <a:latin typeface="Arial"/>
                <a:cs typeface="Arial"/>
              </a:rPr>
              <a:t>Incheba </a:t>
            </a:r>
            <a:r>
              <a:rPr sz="2100" spc="-165" dirty="0">
                <a:solidFill>
                  <a:srgbClr val="252525"/>
                </a:solidFill>
                <a:latin typeface="Arial"/>
                <a:cs typeface="Arial"/>
              </a:rPr>
              <a:t>(190 </a:t>
            </a: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euro </a:t>
            </a:r>
            <a:r>
              <a:rPr sz="2100" spc="-195" dirty="0">
                <a:solidFill>
                  <a:srgbClr val="252525"/>
                </a:solidFill>
                <a:latin typeface="Arial"/>
                <a:cs typeface="Arial"/>
              </a:rPr>
              <a:t>stanza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condivisa, </a:t>
            </a:r>
            <a:r>
              <a:rPr sz="2100" spc="-95" dirty="0">
                <a:solidFill>
                  <a:srgbClr val="252525"/>
                </a:solidFill>
                <a:latin typeface="Arial"/>
                <a:cs typeface="Arial"/>
              </a:rPr>
              <a:t>310/350</a:t>
            </a:r>
            <a:r>
              <a:rPr sz="21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singola)</a:t>
            </a:r>
            <a:endParaRPr sz="21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spcBef>
                <a:spcPts val="1045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25" dirty="0">
                <a:solidFill>
                  <a:srgbClr val="252525"/>
                </a:solidFill>
                <a:latin typeface="Arial"/>
                <a:cs typeface="Arial"/>
              </a:rPr>
              <a:t>Mercato </a:t>
            </a:r>
            <a:r>
              <a:rPr sz="2100" spc="-95" dirty="0">
                <a:solidFill>
                  <a:srgbClr val="252525"/>
                </a:solidFill>
                <a:latin typeface="Arial"/>
                <a:cs typeface="Arial"/>
              </a:rPr>
              <a:t>immobiliare </a:t>
            </a:r>
            <a:r>
              <a:rPr sz="2100" spc="-90" dirty="0">
                <a:solidFill>
                  <a:srgbClr val="252525"/>
                </a:solidFill>
                <a:latin typeface="Arial"/>
                <a:cs typeface="Arial"/>
              </a:rPr>
              <a:t>privato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(dai </a:t>
            </a:r>
            <a:r>
              <a:rPr sz="2100" spc="-190" dirty="0">
                <a:solidFill>
                  <a:srgbClr val="252525"/>
                </a:solidFill>
                <a:latin typeface="Arial"/>
                <a:cs typeface="Arial"/>
              </a:rPr>
              <a:t>150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ai </a:t>
            </a:r>
            <a:r>
              <a:rPr sz="2100" spc="-190" dirty="0">
                <a:solidFill>
                  <a:srgbClr val="252525"/>
                </a:solidFill>
                <a:latin typeface="Arial"/>
                <a:cs typeface="Arial"/>
              </a:rPr>
              <a:t>400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euro, </a:t>
            </a:r>
            <a:r>
              <a:rPr sz="2100" spc="-45" dirty="0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sz="2100" spc="-250" dirty="0">
                <a:solidFill>
                  <a:srgbClr val="252525"/>
                </a:solidFill>
                <a:latin typeface="Arial"/>
                <a:cs typeface="Arial"/>
              </a:rPr>
              <a:t>base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alla </a:t>
            </a:r>
            <a:r>
              <a:rPr sz="2100" spc="-170" dirty="0">
                <a:solidFill>
                  <a:srgbClr val="252525"/>
                </a:solidFill>
                <a:latin typeface="Arial"/>
                <a:cs typeface="Arial"/>
              </a:rPr>
              <a:t>zona </a:t>
            </a:r>
            <a:r>
              <a:rPr sz="2100" spc="-145" dirty="0">
                <a:solidFill>
                  <a:srgbClr val="252525"/>
                </a:solidFill>
                <a:latin typeface="Arial"/>
                <a:cs typeface="Arial"/>
              </a:rPr>
              <a:t>della</a:t>
            </a:r>
            <a:r>
              <a:rPr sz="21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252525"/>
                </a:solidFill>
                <a:latin typeface="Arial"/>
                <a:cs typeface="Arial"/>
              </a:rPr>
              <a:t>città)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308" y="1857247"/>
            <a:ext cx="3396615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-95" dirty="0"/>
              <a:t>Informazioni</a:t>
            </a:r>
            <a:r>
              <a:rPr sz="3850" spc="-140" dirty="0"/>
              <a:t> </a:t>
            </a:r>
            <a:r>
              <a:rPr sz="3850" spc="-25" dirty="0"/>
              <a:t>utili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1204856" y="2940841"/>
            <a:ext cx="7399020" cy="17881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720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Costo </a:t>
            </a:r>
            <a:r>
              <a:rPr sz="2100" spc="-145" dirty="0">
                <a:solidFill>
                  <a:srgbClr val="252525"/>
                </a:solidFill>
                <a:latin typeface="Arial"/>
                <a:cs typeface="Arial"/>
              </a:rPr>
              <a:t>della </a:t>
            </a:r>
            <a:r>
              <a:rPr sz="2100" spc="-90" dirty="0">
                <a:solidFill>
                  <a:srgbClr val="252525"/>
                </a:solidFill>
                <a:latin typeface="Arial"/>
                <a:cs typeface="Arial"/>
              </a:rPr>
              <a:t>vita </a:t>
            </a:r>
            <a:r>
              <a:rPr sz="2100" spc="-170" dirty="0">
                <a:solidFill>
                  <a:srgbClr val="252525"/>
                </a:solidFill>
                <a:latin typeface="Arial"/>
                <a:cs typeface="Arial"/>
              </a:rPr>
              <a:t>generalmente </a:t>
            </a:r>
            <a:r>
              <a:rPr sz="2100" spc="-80" dirty="0">
                <a:solidFill>
                  <a:srgbClr val="252525"/>
                </a:solidFill>
                <a:latin typeface="Arial"/>
                <a:cs typeface="Arial"/>
              </a:rPr>
              <a:t>inferiore </a:t>
            </a:r>
            <a:r>
              <a:rPr sz="2100" spc="-114" dirty="0">
                <a:solidFill>
                  <a:srgbClr val="252525"/>
                </a:solidFill>
                <a:latin typeface="Arial"/>
                <a:cs typeface="Arial"/>
              </a:rPr>
              <a:t>(cibo, alcool, </a:t>
            </a:r>
            <a:r>
              <a:rPr sz="2100" spc="-100" dirty="0">
                <a:solidFill>
                  <a:srgbClr val="252525"/>
                </a:solidFill>
                <a:latin typeface="Arial"/>
                <a:cs typeface="Arial"/>
              </a:rPr>
              <a:t>non </a:t>
            </a:r>
            <a:r>
              <a:rPr sz="2100" spc="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1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252525"/>
                </a:solidFill>
                <a:latin typeface="Arial"/>
                <a:cs typeface="Arial"/>
              </a:rPr>
              <a:t>vestiti)</a:t>
            </a:r>
            <a:endParaRPr sz="21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spcBef>
                <a:spcPts val="1045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14" dirty="0">
                <a:solidFill>
                  <a:srgbClr val="252525"/>
                </a:solidFill>
                <a:latin typeface="Arial"/>
                <a:cs typeface="Arial"/>
              </a:rPr>
              <a:t>Servizio </a:t>
            </a:r>
            <a:r>
              <a:rPr sz="2100" spc="-80" dirty="0">
                <a:solidFill>
                  <a:srgbClr val="252525"/>
                </a:solidFill>
                <a:latin typeface="Arial"/>
                <a:cs typeface="Arial"/>
              </a:rPr>
              <a:t>‘‘buddy’’ </a:t>
            </a:r>
            <a:r>
              <a:rPr sz="2100" spc="-40" dirty="0">
                <a:solidFill>
                  <a:srgbClr val="252525"/>
                </a:solidFill>
                <a:latin typeface="Arial"/>
                <a:cs typeface="Arial"/>
              </a:rPr>
              <a:t>offerto </a:t>
            </a: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agli </a:t>
            </a:r>
            <a:r>
              <a:rPr sz="2100" spc="-175" dirty="0">
                <a:solidFill>
                  <a:srgbClr val="252525"/>
                </a:solidFill>
                <a:latin typeface="Arial"/>
                <a:cs typeface="Arial"/>
              </a:rPr>
              <a:t>Erasmus (da </a:t>
            </a: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prenotare </a:t>
            </a:r>
            <a:r>
              <a:rPr sz="2100" spc="-110" dirty="0">
                <a:solidFill>
                  <a:srgbClr val="252525"/>
                </a:solidFill>
                <a:latin typeface="Arial"/>
                <a:cs typeface="Arial"/>
              </a:rPr>
              <a:t>prima</a:t>
            </a:r>
            <a:r>
              <a:rPr sz="2100" spc="-2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25" dirty="0">
                <a:solidFill>
                  <a:srgbClr val="252525"/>
                </a:solidFill>
                <a:latin typeface="Arial"/>
                <a:cs typeface="Arial"/>
              </a:rPr>
              <a:t>possibile)</a:t>
            </a:r>
            <a:endParaRPr sz="21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spcBef>
                <a:spcPts val="1035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Carta </a:t>
            </a:r>
            <a:r>
              <a:rPr sz="2100" spc="-110" dirty="0">
                <a:solidFill>
                  <a:srgbClr val="252525"/>
                </a:solidFill>
                <a:latin typeface="Arial"/>
                <a:cs typeface="Arial"/>
              </a:rPr>
              <a:t>studenti </a:t>
            </a:r>
            <a:r>
              <a:rPr sz="2100" spc="-80" dirty="0">
                <a:solidFill>
                  <a:srgbClr val="252525"/>
                </a:solidFill>
                <a:latin typeface="Arial"/>
                <a:cs typeface="Arial"/>
              </a:rPr>
              <a:t>(Isic </a:t>
            </a:r>
            <a:r>
              <a:rPr sz="2100" spc="-100" dirty="0">
                <a:solidFill>
                  <a:srgbClr val="252525"/>
                </a:solidFill>
                <a:latin typeface="Arial"/>
                <a:cs typeface="Arial"/>
              </a:rPr>
              <a:t>o </a:t>
            </a:r>
            <a:r>
              <a:rPr sz="2100" spc="-125" dirty="0">
                <a:solidFill>
                  <a:srgbClr val="252525"/>
                </a:solidFill>
                <a:latin typeface="Arial"/>
                <a:cs typeface="Arial"/>
              </a:rPr>
              <a:t>altra</a:t>
            </a:r>
            <a:r>
              <a:rPr sz="2100" spc="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40" dirty="0">
                <a:solidFill>
                  <a:srgbClr val="252525"/>
                </a:solidFill>
                <a:latin typeface="Arial"/>
                <a:cs typeface="Arial"/>
              </a:rPr>
              <a:t>carta)</a:t>
            </a:r>
            <a:endParaRPr sz="21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spcBef>
                <a:spcPts val="1030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85" dirty="0">
                <a:solidFill>
                  <a:srgbClr val="252525"/>
                </a:solidFill>
                <a:latin typeface="Arial"/>
                <a:cs typeface="Arial"/>
              </a:rPr>
              <a:t>Eventi </a:t>
            </a:r>
            <a:r>
              <a:rPr sz="2100" spc="-175" dirty="0">
                <a:solidFill>
                  <a:srgbClr val="252525"/>
                </a:solidFill>
                <a:latin typeface="Arial"/>
                <a:cs typeface="Arial"/>
              </a:rPr>
              <a:t>Erasmus quasi </a:t>
            </a:r>
            <a:r>
              <a:rPr sz="2100" spc="-110" dirty="0">
                <a:solidFill>
                  <a:srgbClr val="252525"/>
                </a:solidFill>
                <a:latin typeface="Arial"/>
                <a:cs typeface="Arial"/>
              </a:rPr>
              <a:t>ogni </a:t>
            </a:r>
            <a:r>
              <a:rPr sz="2100" spc="-85" dirty="0">
                <a:solidFill>
                  <a:srgbClr val="252525"/>
                </a:solidFill>
                <a:latin typeface="Arial"/>
                <a:cs typeface="Arial"/>
              </a:rPr>
              <a:t>giorno </a:t>
            </a:r>
            <a:r>
              <a:rPr sz="2100" spc="-145" dirty="0">
                <a:solidFill>
                  <a:srgbClr val="252525"/>
                </a:solidFill>
                <a:latin typeface="Arial"/>
                <a:cs typeface="Arial"/>
              </a:rPr>
              <a:t>della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settimana</a:t>
            </a:r>
            <a:r>
              <a:rPr sz="2100" spc="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(vedrete…)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5364" y="1857247"/>
            <a:ext cx="1738630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-195" dirty="0"/>
              <a:t>Curiosità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1204856" y="3020058"/>
            <a:ext cx="7993380" cy="1126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2255" marR="5080" indent="-249554">
              <a:lnSpc>
                <a:spcPct val="100499"/>
              </a:lnSpc>
              <a:spcBef>
                <a:spcPts val="85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Con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la </a:t>
            </a:r>
            <a:r>
              <a:rPr sz="2100" spc="-150" dirty="0">
                <a:solidFill>
                  <a:srgbClr val="252525"/>
                </a:solidFill>
                <a:latin typeface="Arial"/>
                <a:cs typeface="Arial"/>
              </a:rPr>
              <a:t>carta </a:t>
            </a:r>
            <a:r>
              <a:rPr sz="2100" spc="-75" dirty="0">
                <a:solidFill>
                  <a:srgbClr val="252525"/>
                </a:solidFill>
                <a:latin typeface="Arial"/>
                <a:cs typeface="Arial"/>
              </a:rPr>
              <a:t>Isic </a:t>
            </a: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si </a:t>
            </a:r>
            <a:r>
              <a:rPr sz="2100" spc="-114" dirty="0">
                <a:solidFill>
                  <a:srgbClr val="252525"/>
                </a:solidFill>
                <a:latin typeface="Arial"/>
                <a:cs typeface="Arial"/>
              </a:rPr>
              <a:t>può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viaggiare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gratis </a:t>
            </a:r>
            <a:r>
              <a:rPr sz="2100" spc="-45" dirty="0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sz="2100" spc="-95" dirty="0">
                <a:solidFill>
                  <a:srgbClr val="252525"/>
                </a:solidFill>
                <a:latin typeface="Arial"/>
                <a:cs typeface="Arial"/>
              </a:rPr>
              <a:t>treno </a:t>
            </a:r>
            <a:r>
              <a:rPr sz="2100" spc="-80" dirty="0">
                <a:solidFill>
                  <a:srgbClr val="252525"/>
                </a:solidFill>
                <a:latin typeface="Arial"/>
                <a:cs typeface="Arial"/>
              </a:rPr>
              <a:t>all’interno </a:t>
            </a:r>
            <a:r>
              <a:rPr sz="2100" spc="-145" dirty="0">
                <a:solidFill>
                  <a:srgbClr val="252525"/>
                </a:solidFill>
                <a:latin typeface="Arial"/>
                <a:cs typeface="Arial"/>
              </a:rPr>
              <a:t>della </a:t>
            </a:r>
            <a:r>
              <a:rPr sz="2100" spc="-170" dirty="0">
                <a:solidFill>
                  <a:srgbClr val="252525"/>
                </a:solidFill>
                <a:latin typeface="Arial"/>
                <a:cs typeface="Arial"/>
              </a:rPr>
              <a:t>Slovacchia,  </a:t>
            </a:r>
            <a:r>
              <a:rPr sz="2100" spc="-130" dirty="0">
                <a:solidFill>
                  <a:srgbClr val="252525"/>
                </a:solidFill>
                <a:latin typeface="Arial"/>
                <a:cs typeface="Arial"/>
              </a:rPr>
              <a:t>previa </a:t>
            </a:r>
            <a:r>
              <a:rPr sz="2100" spc="-140" dirty="0">
                <a:solidFill>
                  <a:srgbClr val="252525"/>
                </a:solidFill>
                <a:latin typeface="Arial"/>
                <a:cs typeface="Arial"/>
              </a:rPr>
              <a:t>convalida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alla stazione</a:t>
            </a:r>
            <a:r>
              <a:rPr sz="2100" spc="22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45" dirty="0">
                <a:solidFill>
                  <a:srgbClr val="252525"/>
                </a:solidFill>
                <a:latin typeface="Arial"/>
                <a:cs typeface="Arial"/>
              </a:rPr>
              <a:t>centrale</a:t>
            </a:r>
            <a:endParaRPr sz="2100">
              <a:latin typeface="Arial"/>
              <a:cs typeface="Arial"/>
            </a:endParaRPr>
          </a:p>
          <a:p>
            <a:pPr marL="262255" indent="-249554">
              <a:lnSpc>
                <a:spcPct val="100000"/>
              </a:lnSpc>
              <a:spcBef>
                <a:spcPts val="1035"/>
              </a:spcBef>
              <a:buClr>
                <a:srgbClr val="839929"/>
              </a:buClr>
              <a:buSzPct val="114285"/>
              <a:buChar char="•"/>
              <a:tabLst>
                <a:tab pos="262255" algn="l"/>
                <a:tab pos="262890" algn="l"/>
              </a:tabLst>
            </a:pPr>
            <a:r>
              <a:rPr sz="2100" spc="30" dirty="0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sz="2100" spc="-175" dirty="0">
                <a:solidFill>
                  <a:srgbClr val="252525"/>
                </a:solidFill>
                <a:latin typeface="Arial"/>
                <a:cs typeface="Arial"/>
              </a:rPr>
              <a:t>Slovacchia </a:t>
            </a:r>
            <a:r>
              <a:rPr sz="2100" spc="-85" dirty="0">
                <a:solidFill>
                  <a:srgbClr val="252525"/>
                </a:solidFill>
                <a:latin typeface="Arial"/>
                <a:cs typeface="Arial"/>
              </a:rPr>
              <a:t>ci </a:t>
            </a:r>
            <a:r>
              <a:rPr sz="2100" spc="-150" dirty="0">
                <a:solidFill>
                  <a:srgbClr val="252525"/>
                </a:solidFill>
                <a:latin typeface="Arial"/>
                <a:cs typeface="Arial"/>
              </a:rPr>
              <a:t>sono </a:t>
            </a:r>
            <a:r>
              <a:rPr sz="2100" spc="-140" dirty="0">
                <a:solidFill>
                  <a:srgbClr val="252525"/>
                </a:solidFill>
                <a:latin typeface="Arial"/>
                <a:cs typeface="Arial"/>
              </a:rPr>
              <a:t>delle </a:t>
            </a:r>
            <a:r>
              <a:rPr sz="2100" spc="-135" dirty="0">
                <a:solidFill>
                  <a:srgbClr val="252525"/>
                </a:solidFill>
                <a:latin typeface="Arial"/>
                <a:cs typeface="Arial"/>
              </a:rPr>
              <a:t>bellissime </a:t>
            </a:r>
            <a:r>
              <a:rPr sz="2100" spc="-165" dirty="0">
                <a:solidFill>
                  <a:srgbClr val="252525"/>
                </a:solidFill>
                <a:latin typeface="Arial"/>
                <a:cs typeface="Arial"/>
              </a:rPr>
              <a:t>zone </a:t>
            </a:r>
            <a:r>
              <a:rPr sz="2100" spc="-50" dirty="0">
                <a:solidFill>
                  <a:srgbClr val="252525"/>
                </a:solidFill>
                <a:latin typeface="Arial"/>
                <a:cs typeface="Arial"/>
              </a:rPr>
              <a:t>di </a:t>
            </a:r>
            <a:r>
              <a:rPr sz="2100" spc="-160" dirty="0">
                <a:solidFill>
                  <a:srgbClr val="252525"/>
                </a:solidFill>
                <a:latin typeface="Arial"/>
                <a:cs typeface="Arial"/>
              </a:rPr>
              <a:t>montagna </a:t>
            </a:r>
            <a:r>
              <a:rPr sz="2100" spc="-70" dirty="0">
                <a:solidFill>
                  <a:srgbClr val="252525"/>
                </a:solidFill>
                <a:latin typeface="Arial"/>
                <a:cs typeface="Arial"/>
              </a:rPr>
              <a:t>(High</a:t>
            </a:r>
            <a:r>
              <a:rPr sz="2100" spc="-2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100" spc="-155" dirty="0">
                <a:solidFill>
                  <a:srgbClr val="252525"/>
                </a:solidFill>
                <a:latin typeface="Arial"/>
                <a:cs typeface="Arial"/>
              </a:rPr>
              <a:t>Tatras)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001F2A-D3AA-4E63-A221-9513A90D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59" y="4146548"/>
            <a:ext cx="3295173" cy="2191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150</Words>
  <Application>Microsoft Office PowerPoint</Application>
  <PresentationFormat>Personalizzato</PresentationFormat>
  <Paragraphs>18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University of Economics</vt:lpstr>
      <vt:lpstr>Presentazione standard di PowerPoint</vt:lpstr>
      <vt:lpstr>La città</vt:lpstr>
      <vt:lpstr>Presentazione standard di PowerPoint</vt:lpstr>
      <vt:lpstr>Come arrivare</vt:lpstr>
      <vt:lpstr>Presentazione standard di PowerPoint</vt:lpstr>
      <vt:lpstr>Accommodation</vt:lpstr>
      <vt:lpstr>Informazioni utili</vt:lpstr>
      <vt:lpstr>Curiosità</vt:lpstr>
      <vt:lpstr>PER ULTERIORI INFO:  matteo-96-da@hotmail.it  Buon Erasmus!                                           Matteo D’Andreta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BRATISLAVA_presentazione</dc:title>
  <dc:creator>simona</dc:creator>
  <cp:keywords>()</cp:keywords>
  <cp:lastModifiedBy>Matteo D'andreta</cp:lastModifiedBy>
  <cp:revision>2</cp:revision>
  <dcterms:created xsi:type="dcterms:W3CDTF">2018-03-13T16:12:30Z</dcterms:created>
  <dcterms:modified xsi:type="dcterms:W3CDTF">2018-03-13T16:23:57Z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2017-03-20T00:00:00Z</vt:filetime>
  </property>
  <property fmtid="{D5CDD505-2E9C-101B-9397-08002B2CF9AE}" pid="3" name="Creator">
    <vt:lpwstr>PDFCreator Version 1.7.3</vt:lpwstr>
  </property>
  <property fmtid="{D5CDD505-2E9C-101B-9397-08002B2CF9AE}" pid="4" name="LastSaved">
    <vt:filetime>2018-03-13T00:00:00Z</vt:filetime>
  </property>
</Properties>
</file>