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71" r:id="rId4"/>
    <p:sldId id="272" r:id="rId5"/>
    <p:sldId id="260" r:id="rId6"/>
    <p:sldId id="261" r:id="rId7"/>
    <p:sldId id="262" r:id="rId8"/>
    <p:sldId id="264" r:id="rId9"/>
    <p:sldId id="268" r:id="rId10"/>
    <p:sldId id="269" r:id="rId11"/>
    <p:sldId id="265" r:id="rId12"/>
    <p:sldId id="270" r:id="rId13"/>
    <p:sldId id="266" r:id="rId14"/>
    <p:sldId id="274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lauradinatale94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e-expressos.pt/" TargetMode="External"/><Relationship Id="rId2" Type="http://schemas.openxmlformats.org/officeDocument/2006/relationships/hyperlink" Target="https://www.cp.pt/passageiros/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8D94EE-B140-4153-8F4E-3B8072FE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COIMBRA</a:t>
            </a:r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BE752206-7871-4CEA-BF57-A9B8587BEB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026" b="6026"/>
          <a:stretch>
            <a:fillRect/>
          </a:stretch>
        </p:blipFill>
        <p:spPr/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E51E72-2745-4A23-8FE0-DD6B538B8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6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91B551-307C-449C-B8EE-47458B950952}"/>
              </a:ext>
            </a:extLst>
          </p:cNvPr>
          <p:cNvSpPr txBox="1"/>
          <p:nvPr/>
        </p:nvSpPr>
        <p:spPr>
          <a:xfrm>
            <a:off x="-302739" y="3244334"/>
            <a:ext cx="414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Parque Verde Do Mondego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7E8BE1-384B-42E1-BDD3-04E3F0EA3AEA}"/>
              </a:ext>
            </a:extLst>
          </p:cNvPr>
          <p:cNvSpPr txBox="1"/>
          <p:nvPr/>
        </p:nvSpPr>
        <p:spPr>
          <a:xfrm>
            <a:off x="4960446" y="6443240"/>
            <a:ext cx="292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Penedo</a:t>
            </a:r>
            <a:r>
              <a:rPr lang="en-GB" dirty="0"/>
              <a:t> da </a:t>
            </a:r>
            <a:r>
              <a:rPr lang="en-GB" dirty="0" err="1"/>
              <a:t>Saudade</a:t>
            </a:r>
            <a:endParaRPr lang="en-GB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C50BE7F-91A5-45E4-BEFA-7BCFA3004726}"/>
              </a:ext>
            </a:extLst>
          </p:cNvPr>
          <p:cNvSpPr txBox="1"/>
          <p:nvPr/>
        </p:nvSpPr>
        <p:spPr>
          <a:xfrm>
            <a:off x="6096000" y="4065020"/>
            <a:ext cx="493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Jardim Botânico da Universidade de Coimbra</a:t>
            </a:r>
            <a:endParaRPr lang="en-GB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49FC670-5414-4B0D-849A-A02D1238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0767"/>
            <a:ext cx="4939004" cy="370425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8F74683-C4D1-47AD-9E4F-08D6F04B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37" y="3750433"/>
            <a:ext cx="4593209" cy="30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9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A392103E-65B8-4AB8-BBA8-C733ABC81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969" y="4273904"/>
            <a:ext cx="4165356" cy="24978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CFEABE8-8F33-49C4-9F37-BC79FD4C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Cibo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62399-4701-49AD-9244-69234A571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197" y="1742661"/>
            <a:ext cx="10944665" cy="111340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Il </a:t>
            </a:r>
            <a:r>
              <a:rPr lang="en-GB" dirty="0" err="1"/>
              <a:t>cibo</a:t>
            </a:r>
            <a:r>
              <a:rPr lang="en-GB" dirty="0"/>
              <a:t> </a:t>
            </a:r>
            <a:r>
              <a:rPr lang="en-GB" dirty="0" err="1"/>
              <a:t>portoghese</a:t>
            </a:r>
            <a:r>
              <a:rPr lang="en-GB" dirty="0"/>
              <a:t> è </a:t>
            </a:r>
            <a:r>
              <a:rPr lang="en-GB" dirty="0" err="1"/>
              <a:t>buono</a:t>
            </a:r>
            <a:r>
              <a:rPr lang="en-GB" dirty="0"/>
              <a:t> </a:t>
            </a:r>
            <a:r>
              <a:rPr lang="en-GB" dirty="0" err="1"/>
              <a:t>ed</a:t>
            </a:r>
            <a:r>
              <a:rPr lang="en-GB" dirty="0"/>
              <a:t> </a:t>
            </a:r>
            <a:r>
              <a:rPr lang="en-GB" dirty="0" err="1"/>
              <a:t>economico</a:t>
            </a:r>
            <a:r>
              <a:rPr lang="en-GB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Nelle TASCAS e TABERNAS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mangiare</a:t>
            </a:r>
            <a:r>
              <a:rPr lang="en-GB" dirty="0"/>
              <a:t> </a:t>
            </a:r>
            <a:r>
              <a:rPr lang="en-GB" dirty="0" err="1"/>
              <a:t>piatti</a:t>
            </a:r>
            <a:r>
              <a:rPr lang="en-GB" dirty="0"/>
              <a:t> </a:t>
            </a:r>
            <a:r>
              <a:rPr lang="en-GB" dirty="0" err="1"/>
              <a:t>tradizionali</a:t>
            </a:r>
            <a:r>
              <a:rPr lang="en-GB" dirty="0"/>
              <a:t> </a:t>
            </a:r>
            <a:r>
              <a:rPr lang="en-GB" dirty="0" err="1"/>
              <a:t>spendendo</a:t>
            </a:r>
            <a:r>
              <a:rPr lang="en-GB" dirty="0"/>
              <a:t> </a:t>
            </a:r>
            <a:r>
              <a:rPr lang="en-GB" dirty="0" err="1"/>
              <a:t>davvero</a:t>
            </a:r>
            <a:r>
              <a:rPr lang="en-GB" dirty="0"/>
              <a:t> </a:t>
            </a:r>
            <a:r>
              <a:rPr lang="en-GB" dirty="0" err="1"/>
              <a:t>pochissimo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F1F9C7A-584D-4D3C-98FC-A5AD6255E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8" y="2956940"/>
            <a:ext cx="2593582" cy="210512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003E876-0A10-49EB-9B23-D493D9B5A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287" y="2840930"/>
            <a:ext cx="3134188" cy="23220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CCA4AE3-CA5D-42CE-9A90-0DF487D59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330" y="4324587"/>
            <a:ext cx="3191462" cy="239649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A0574A8-52C6-481E-BF33-00724F6D2088}"/>
              </a:ext>
            </a:extLst>
          </p:cNvPr>
          <p:cNvSpPr txBox="1"/>
          <p:nvPr/>
        </p:nvSpPr>
        <p:spPr>
          <a:xfrm>
            <a:off x="593450" y="4827528"/>
            <a:ext cx="226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Pastel de Nata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D7BBBE-9CD1-4970-B1CD-5C6EB788C90C}"/>
              </a:ext>
            </a:extLst>
          </p:cNvPr>
          <p:cNvSpPr txBox="1"/>
          <p:nvPr/>
        </p:nvSpPr>
        <p:spPr>
          <a:xfrm>
            <a:off x="3042907" y="4020105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Bacalhau</a:t>
            </a:r>
            <a:r>
              <a:rPr lang="en-GB" dirty="0"/>
              <a:t> com Nata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9F92366-9F41-4888-A378-450D7ACF9605}"/>
              </a:ext>
            </a:extLst>
          </p:cNvPr>
          <p:cNvSpPr txBox="1"/>
          <p:nvPr/>
        </p:nvSpPr>
        <p:spPr>
          <a:xfrm>
            <a:off x="5884164" y="5062064"/>
            <a:ext cx="191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Bacalhau</a:t>
            </a:r>
            <a:r>
              <a:rPr lang="en-GB" dirty="0"/>
              <a:t> à la Bras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0B251E5-2A86-45B7-AC14-AE5C9E617929}"/>
              </a:ext>
            </a:extLst>
          </p:cNvPr>
          <p:cNvSpPr txBox="1"/>
          <p:nvPr/>
        </p:nvSpPr>
        <p:spPr>
          <a:xfrm>
            <a:off x="9423559" y="3993237"/>
            <a:ext cx="124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Francesinha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68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2B5C87-7F86-449D-9FEA-65EF2D67B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Cibo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B00E54-B10F-4E3A-BE11-852A97A2A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66" y="2251065"/>
            <a:ext cx="2350863" cy="33210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69E23ED-3E16-4983-BD41-942315B26CBF}"/>
              </a:ext>
            </a:extLst>
          </p:cNvPr>
          <p:cNvSpPr txBox="1"/>
          <p:nvPr/>
        </p:nvSpPr>
        <p:spPr>
          <a:xfrm>
            <a:off x="1389116" y="5738358"/>
            <a:ext cx="154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Vinho</a:t>
            </a:r>
            <a:r>
              <a:rPr lang="en-GB" dirty="0"/>
              <a:t> do Porto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01A1F8E-F32A-4A89-8E2B-8C30D6D9F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431" y="2251065"/>
            <a:ext cx="2381137" cy="332106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1410CFA-C5DF-40CC-BE71-8EE819715EEB}"/>
              </a:ext>
            </a:extLst>
          </p:cNvPr>
          <p:cNvSpPr txBox="1"/>
          <p:nvPr/>
        </p:nvSpPr>
        <p:spPr>
          <a:xfrm>
            <a:off x="5437517" y="5738358"/>
            <a:ext cx="131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Vinho</a:t>
            </a:r>
            <a:r>
              <a:rPr lang="en-GB" dirty="0"/>
              <a:t> Verde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8E54C66-015E-4D66-B8F5-B76DFEB73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469" y="2251065"/>
            <a:ext cx="3467508" cy="332106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A1358FE-B118-4DB8-AE0C-10F37B4D581E}"/>
              </a:ext>
            </a:extLst>
          </p:cNvPr>
          <p:cNvSpPr txBox="1"/>
          <p:nvPr/>
        </p:nvSpPr>
        <p:spPr>
          <a:xfrm>
            <a:off x="9370827" y="5738358"/>
            <a:ext cx="120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Super Bock</a:t>
            </a:r>
          </a:p>
        </p:txBody>
      </p:sp>
    </p:spTree>
    <p:extLst>
      <p:ext uri="{BB962C8B-B14F-4D97-AF65-F5344CB8AC3E}">
        <p14:creationId xmlns:p14="http://schemas.microsoft.com/office/powerpoint/2010/main" val="164111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89D46-426D-4A5D-84D7-33CF851E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divertimento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BC56B3-4D1F-457B-9B5B-82425DA38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796472"/>
            <a:ext cx="972007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La vita </a:t>
            </a:r>
            <a:r>
              <a:rPr lang="en-GB" dirty="0" err="1"/>
              <a:t>notturna</a:t>
            </a:r>
            <a:r>
              <a:rPr lang="en-GB" dirty="0"/>
              <a:t> di Coimbra è </a:t>
            </a:r>
            <a:r>
              <a:rPr lang="en-GB" dirty="0" err="1"/>
              <a:t>movimentata</a:t>
            </a:r>
            <a:r>
              <a:rPr lang="en-GB" dirty="0"/>
              <a:t>, </a:t>
            </a:r>
            <a:r>
              <a:rPr lang="en-GB" dirty="0" err="1"/>
              <a:t>divertente</a:t>
            </a:r>
            <a:r>
              <a:rPr lang="en-GB" dirty="0"/>
              <a:t> </a:t>
            </a:r>
            <a:r>
              <a:rPr lang="en-GB" dirty="0" err="1"/>
              <a:t>ed</a:t>
            </a:r>
            <a:r>
              <a:rPr lang="en-GB" dirty="0"/>
              <a:t> </a:t>
            </a:r>
            <a:r>
              <a:rPr lang="en-GB" dirty="0" err="1"/>
              <a:t>economica</a:t>
            </a:r>
            <a:r>
              <a:rPr lang="en-GB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Il </a:t>
            </a:r>
            <a:r>
              <a:rPr lang="en-GB" dirty="0" err="1"/>
              <a:t>punto</a:t>
            </a:r>
            <a:r>
              <a:rPr lang="en-GB" dirty="0"/>
              <a:t> di </a:t>
            </a:r>
            <a:r>
              <a:rPr lang="en-GB" dirty="0" err="1"/>
              <a:t>ritrovo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universitari</a:t>
            </a:r>
            <a:r>
              <a:rPr lang="en-GB" dirty="0"/>
              <a:t> è </a:t>
            </a:r>
            <a:r>
              <a:rPr lang="en-GB" dirty="0" err="1"/>
              <a:t>Praça</a:t>
            </a:r>
            <a:r>
              <a:rPr lang="en-GB" dirty="0"/>
              <a:t> da </a:t>
            </a:r>
            <a:r>
              <a:rPr lang="en-GB" dirty="0" err="1"/>
              <a:t>Republica</a:t>
            </a:r>
            <a:r>
              <a:rPr lang="en-GB" dirty="0"/>
              <a:t> dove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affaccia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“What’s Up Doc”, locale </a:t>
            </a:r>
            <a:r>
              <a:rPr lang="en-GB" dirty="0" err="1"/>
              <a:t>ufficiale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Erasmus, e </a:t>
            </a:r>
            <a:r>
              <a:rPr lang="en-GB" dirty="0" err="1"/>
              <a:t>molti</a:t>
            </a:r>
            <a:r>
              <a:rPr lang="en-GB" dirty="0"/>
              <a:t> </a:t>
            </a:r>
            <a:r>
              <a:rPr lang="en-GB" dirty="0" err="1"/>
              <a:t>altri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ESN COIMBRA è </a:t>
            </a:r>
            <a:r>
              <a:rPr lang="en-GB" dirty="0" err="1"/>
              <a:t>molto</a:t>
            </a:r>
            <a:r>
              <a:rPr lang="en-GB" dirty="0"/>
              <a:t> </a:t>
            </a:r>
            <a:r>
              <a:rPr lang="en-GB" dirty="0" err="1"/>
              <a:t>attiva</a:t>
            </a:r>
            <a:r>
              <a:rPr lang="en-GB" dirty="0"/>
              <a:t> </a:t>
            </a:r>
            <a:r>
              <a:rPr lang="en-GB" dirty="0" err="1"/>
              <a:t>ed</a:t>
            </a:r>
            <a:r>
              <a:rPr lang="en-GB" dirty="0"/>
              <a:t> </a:t>
            </a:r>
            <a:r>
              <a:rPr lang="en-GB" dirty="0" err="1"/>
              <a:t>organizza</a:t>
            </a:r>
            <a:r>
              <a:rPr lang="en-GB" dirty="0"/>
              <a:t> </a:t>
            </a:r>
            <a:r>
              <a:rPr lang="en-GB" dirty="0" err="1"/>
              <a:t>ogni</a:t>
            </a:r>
            <a:r>
              <a:rPr lang="en-GB" dirty="0"/>
              <a:t> </a:t>
            </a:r>
            <a:r>
              <a:rPr lang="en-GB" dirty="0" err="1"/>
              <a:t>settimana</a:t>
            </a:r>
            <a:r>
              <a:rPr lang="en-GB" dirty="0"/>
              <a:t> </a:t>
            </a:r>
            <a:r>
              <a:rPr lang="en-GB" dirty="0" err="1"/>
              <a:t>moltissimi</a:t>
            </a:r>
            <a:r>
              <a:rPr lang="en-GB" dirty="0"/>
              <a:t> </a:t>
            </a:r>
            <a:r>
              <a:rPr lang="en-GB" dirty="0" err="1"/>
              <a:t>eventi</a:t>
            </a:r>
            <a:r>
              <a:rPr lang="en-GB" dirty="0"/>
              <a:t>, </a:t>
            </a:r>
            <a:r>
              <a:rPr lang="en-GB" dirty="0" err="1"/>
              <a:t>feste</a:t>
            </a:r>
            <a:r>
              <a:rPr lang="en-GB" dirty="0"/>
              <a:t> e </a:t>
            </a:r>
            <a:r>
              <a:rPr lang="en-GB" dirty="0" err="1"/>
              <a:t>viaggi</a:t>
            </a:r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5D0E503-5DAF-4971-8506-A445F2C0D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89" y="4019420"/>
            <a:ext cx="4152228" cy="27631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BA418DC-5312-4363-A305-4B66E7CA4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055" y="3914587"/>
            <a:ext cx="3970215" cy="26550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81D566E-A9CF-4C98-A775-9C5BD7F34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917" y="4127458"/>
            <a:ext cx="3989875" cy="26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9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6FEEDD-EAE7-40F4-BE74-9D28EE4E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divertimento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C37A95-38FC-46D9-A5B9-034117A7D51B}"/>
              </a:ext>
            </a:extLst>
          </p:cNvPr>
          <p:cNvSpPr txBox="1"/>
          <p:nvPr/>
        </p:nvSpPr>
        <p:spPr>
          <a:xfrm>
            <a:off x="708991" y="2239617"/>
            <a:ext cx="10774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Sparse per la </a:t>
            </a:r>
            <a:r>
              <a:rPr lang="en-GB" dirty="0" err="1"/>
              <a:t>città</a:t>
            </a:r>
            <a:r>
              <a:rPr lang="en-GB" dirty="0"/>
              <a:t> le </a:t>
            </a:r>
            <a:r>
              <a:rPr lang="en-GB" dirty="0" err="1"/>
              <a:t>famose</a:t>
            </a:r>
            <a:r>
              <a:rPr lang="en-GB" dirty="0"/>
              <a:t> </a:t>
            </a:r>
            <a:r>
              <a:rPr lang="en-GB" dirty="0" err="1"/>
              <a:t>Republiche</a:t>
            </a:r>
            <a:r>
              <a:rPr lang="en-GB" dirty="0"/>
              <a:t>, </a:t>
            </a:r>
            <a:r>
              <a:rPr lang="en-GB" dirty="0" err="1"/>
              <a:t>tradizionali</a:t>
            </a:r>
            <a:r>
              <a:rPr lang="en-GB" dirty="0"/>
              <a:t> </a:t>
            </a:r>
            <a:r>
              <a:rPr lang="en-GB" dirty="0" err="1"/>
              <a:t>residenze</a:t>
            </a:r>
            <a:r>
              <a:rPr lang="en-GB" dirty="0"/>
              <a:t> </a:t>
            </a:r>
            <a:r>
              <a:rPr lang="en-GB" dirty="0" err="1"/>
              <a:t>universitarie</a:t>
            </a:r>
            <a:r>
              <a:rPr lang="en-GB" dirty="0"/>
              <a:t> </a:t>
            </a:r>
            <a:r>
              <a:rPr lang="en-GB" dirty="0" err="1"/>
              <a:t>autogestite</a:t>
            </a:r>
            <a:r>
              <a:rPr lang="en-GB" dirty="0"/>
              <a:t>, </a:t>
            </a:r>
            <a:r>
              <a:rPr lang="en-GB" dirty="0" err="1"/>
              <a:t>spesso</a:t>
            </a:r>
            <a:r>
              <a:rPr lang="en-GB" dirty="0"/>
              <a:t> </a:t>
            </a:r>
            <a:r>
              <a:rPr lang="en-GB" dirty="0" err="1"/>
              <a:t>aperte</a:t>
            </a:r>
            <a:r>
              <a:rPr lang="en-GB" dirty="0"/>
              <a:t> a </a:t>
            </a:r>
            <a:r>
              <a:rPr lang="en-GB" dirty="0" err="1"/>
              <a:t>tutti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in </a:t>
            </a:r>
            <a:r>
              <a:rPr lang="en-GB" dirty="0" err="1"/>
              <a:t>occasioni</a:t>
            </a:r>
            <a:r>
              <a:rPr lang="en-GB" dirty="0"/>
              <a:t> di </a:t>
            </a:r>
            <a:r>
              <a:rPr lang="en-GB" dirty="0" err="1"/>
              <a:t>feste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Un’altra</a:t>
            </a:r>
            <a:r>
              <a:rPr lang="en-GB" dirty="0"/>
              <a:t> zona </a:t>
            </a:r>
            <a:r>
              <a:rPr lang="en-GB" dirty="0" err="1"/>
              <a:t>molto</a:t>
            </a:r>
            <a:r>
              <a:rPr lang="en-GB" dirty="0"/>
              <a:t> </a:t>
            </a:r>
            <a:r>
              <a:rPr lang="en-GB" dirty="0" err="1"/>
              <a:t>frequentata</a:t>
            </a:r>
            <a:r>
              <a:rPr lang="en-GB" dirty="0"/>
              <a:t> </a:t>
            </a:r>
            <a:r>
              <a:rPr lang="en-GB" dirty="0" err="1"/>
              <a:t>soprattutto</a:t>
            </a:r>
            <a:r>
              <a:rPr lang="en-GB" dirty="0"/>
              <a:t> </a:t>
            </a:r>
            <a:r>
              <a:rPr lang="en-GB" dirty="0" err="1"/>
              <a:t>dagli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portoghesi</a:t>
            </a:r>
            <a:r>
              <a:rPr lang="en-GB" dirty="0"/>
              <a:t> è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quartiere</a:t>
            </a:r>
            <a:r>
              <a:rPr lang="en-GB" dirty="0"/>
              <a:t> di </a:t>
            </a:r>
            <a:r>
              <a:rPr lang="en-GB" dirty="0" err="1"/>
              <a:t>Sè</a:t>
            </a:r>
            <a:r>
              <a:rPr lang="en-GB" dirty="0"/>
              <a:t> </a:t>
            </a:r>
            <a:r>
              <a:rPr lang="en-GB" dirty="0" err="1"/>
              <a:t>Velha</a:t>
            </a:r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799AFEB-EC7C-491C-9B99-12A9CC3E4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12" y="3429000"/>
            <a:ext cx="4742104" cy="31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0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9DFAF3-B6EC-4D67-B8BC-84904077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OBRIGADA PELA ATENÇAO!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ACC2BB-2B0F-4ED5-8BC9-680462024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09" y="4429711"/>
            <a:ext cx="3941768" cy="25181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Laura Di Natale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lauradinatale94@gmail.com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FE64FA-20E0-46E3-875F-75B0591A3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938" y="1731358"/>
            <a:ext cx="6648451" cy="3957412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90FCAF1-F952-48CF-9F40-F91F355B1043}"/>
              </a:ext>
            </a:extLst>
          </p:cNvPr>
          <p:cNvSpPr txBox="1">
            <a:spLocks/>
          </p:cNvSpPr>
          <p:nvPr/>
        </p:nvSpPr>
        <p:spPr>
          <a:xfrm>
            <a:off x="4712677" y="4429710"/>
            <a:ext cx="3941768" cy="251811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endParaRPr lang="en-GB" dirty="0"/>
          </a:p>
          <a:p>
            <a:pPr marL="0" indent="0">
              <a:buFont typeface="Tw Cen MT" panose="020B0602020104020603" pitchFamily="34" charset="0"/>
              <a:buNone/>
            </a:pPr>
            <a:endParaRPr lang="en-GB" dirty="0"/>
          </a:p>
          <a:p>
            <a:pPr marL="0" indent="0">
              <a:buFont typeface="Tw Cen MT" panose="020B0602020104020603" pitchFamily="34" charset="0"/>
              <a:buNone/>
            </a:pPr>
            <a:endParaRPr lang="en-GB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dirty="0"/>
              <a:t>Chiara Del </a:t>
            </a:r>
            <a:r>
              <a:rPr lang="en-GB" dirty="0" err="1"/>
              <a:t>Giovane</a:t>
            </a:r>
            <a:endParaRPr lang="en-GB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dirty="0">
                <a:hlinkClick r:id="rId2"/>
              </a:rPr>
              <a:t>chiaradelgiovane@gmail.com</a:t>
            </a:r>
            <a:endParaRPr lang="en-GB" dirty="0"/>
          </a:p>
          <a:p>
            <a:endParaRPr lang="en-GB" dirty="0"/>
          </a:p>
          <a:p>
            <a:pPr marL="0" indent="0">
              <a:buFont typeface="Tw Cen MT" panose="020B0602020104020603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5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F4FADD-6FEB-414A-80BB-76397A9B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posizione</a:t>
            </a:r>
            <a:endParaRPr lang="en-GB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79E87F8-5D70-4F02-9FB4-371DA1063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7369" y="938223"/>
            <a:ext cx="4073700" cy="4981553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7E3B4C-47A1-4B37-BEA8-75B592FCB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Coimbra è un </a:t>
            </a:r>
            <a:r>
              <a:rPr lang="en-GB" sz="2400" dirty="0" err="1"/>
              <a:t>comune</a:t>
            </a:r>
            <a:r>
              <a:rPr lang="en-GB" sz="2400" dirty="0"/>
              <a:t> </a:t>
            </a:r>
            <a:r>
              <a:rPr lang="en-GB" sz="2400" dirty="0" err="1"/>
              <a:t>portoghese</a:t>
            </a:r>
            <a:r>
              <a:rPr lang="en-GB" sz="2400" dirty="0"/>
              <a:t>, </a:t>
            </a:r>
            <a:r>
              <a:rPr lang="en-GB" sz="2400" dirty="0" err="1"/>
              <a:t>capoluogo</a:t>
            </a:r>
            <a:r>
              <a:rPr lang="en-GB" sz="2400" dirty="0"/>
              <a:t> del </a:t>
            </a:r>
            <a:r>
              <a:rPr lang="en-GB" sz="2400" dirty="0" err="1"/>
              <a:t>distretto</a:t>
            </a:r>
            <a:r>
              <a:rPr lang="en-GB" sz="2400" dirty="0"/>
              <a:t> di Coimbra </a:t>
            </a:r>
            <a:r>
              <a:rPr lang="en-GB" sz="2400" dirty="0" err="1"/>
              <a:t>nella</a:t>
            </a:r>
            <a:r>
              <a:rPr lang="en-GB" sz="2400" dirty="0"/>
              <a:t> </a:t>
            </a:r>
            <a:r>
              <a:rPr lang="en-GB" sz="2400" dirty="0" err="1"/>
              <a:t>regione</a:t>
            </a:r>
            <a:r>
              <a:rPr lang="en-GB" sz="2400" dirty="0"/>
              <a:t> </a:t>
            </a:r>
            <a:r>
              <a:rPr lang="en-GB" sz="2400" dirty="0" err="1"/>
              <a:t>centrale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La </a:t>
            </a:r>
            <a:r>
              <a:rPr lang="en-GB" sz="2400" dirty="0" err="1"/>
              <a:t>città</a:t>
            </a:r>
            <a:r>
              <a:rPr lang="en-GB" sz="2400" dirty="0"/>
              <a:t> è </a:t>
            </a:r>
            <a:r>
              <a:rPr lang="en-GB" sz="2400" dirty="0" err="1"/>
              <a:t>bagnata</a:t>
            </a:r>
            <a:r>
              <a:rPr lang="en-GB" sz="2400" dirty="0"/>
              <a:t> dal </a:t>
            </a:r>
            <a:r>
              <a:rPr lang="en-GB" sz="2400" dirty="0" err="1"/>
              <a:t>fiume</a:t>
            </a:r>
            <a:r>
              <a:rPr lang="en-GB" sz="2400" dirty="0"/>
              <a:t> Mondego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Facilmente</a:t>
            </a:r>
            <a:r>
              <a:rPr lang="en-GB" sz="2400" dirty="0"/>
              <a:t> </a:t>
            </a:r>
            <a:r>
              <a:rPr lang="en-GB" sz="2400" dirty="0" err="1"/>
              <a:t>collegata</a:t>
            </a:r>
            <a:r>
              <a:rPr lang="en-GB" sz="2400" dirty="0"/>
              <a:t> </a:t>
            </a:r>
            <a:r>
              <a:rPr lang="en-GB" sz="2400" dirty="0" err="1"/>
              <a:t>sia</a:t>
            </a:r>
            <a:r>
              <a:rPr lang="en-GB" sz="2400" dirty="0"/>
              <a:t> a Porto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Lisbona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7701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DB9EE4-FDBC-44DD-9B30-46D0E4AC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Come </a:t>
            </a:r>
            <a:r>
              <a:rPr lang="en-GB" dirty="0" err="1"/>
              <a:t>raggiungere</a:t>
            </a:r>
            <a:r>
              <a:rPr lang="en-GB" dirty="0"/>
              <a:t> </a:t>
            </a:r>
            <a:r>
              <a:rPr lang="en-GB" dirty="0" err="1"/>
              <a:t>coimbra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50FD4-4389-4A39-9545-A16649D0B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6" y="2279374"/>
            <a:ext cx="10734260" cy="410817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Tramite RYANAIR con la tratta Ciampino-Lisbona o Ciampino-Porto (tratta disponibile solo alcuni giorni della settimana) oppure tramite la compagnia di bandiera TAP</a:t>
            </a:r>
            <a:endParaRPr lang="en-GB" dirty="0"/>
          </a:p>
          <a:p>
            <a:r>
              <a:rPr lang="it-IT" dirty="0"/>
              <a:t> 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it-IT" dirty="0"/>
              <a:t>Dall'aeroporto di Lisbona prendere la metro rossa verso </a:t>
            </a:r>
            <a:r>
              <a:rPr lang="it-IT" dirty="0" err="1"/>
              <a:t>Lisboa</a:t>
            </a:r>
            <a:r>
              <a:rPr lang="it-IT" dirty="0"/>
              <a:t> Oriente e da li prendere il treno per Coimbra B oppure autobus della compagnia Rede </a:t>
            </a:r>
            <a:r>
              <a:rPr lang="it-IT" dirty="0" err="1"/>
              <a:t>Expressos</a:t>
            </a:r>
            <a:r>
              <a:rPr lang="it-IT" dirty="0"/>
              <a:t>. Durata del viaggio Lisbona Oriente-Coimbra circa 2 ore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it-IT" dirty="0"/>
              <a:t>Da Porto prendere la metro verso la stazione «Porto </a:t>
            </a:r>
            <a:r>
              <a:rPr lang="it-IT" dirty="0" err="1"/>
              <a:t>Campanha</a:t>
            </a:r>
            <a:r>
              <a:rPr lang="it-IT" dirty="0"/>
              <a:t>» e da li il treno Coimbra B oppure raggiungere la stazione degli autobus a «Campo 24 de Agosto» e prendere autobus della compagnia Rede </a:t>
            </a:r>
            <a:r>
              <a:rPr lang="it-IT" dirty="0" err="1"/>
              <a:t>Expressos</a:t>
            </a:r>
            <a:r>
              <a:rPr lang="it-IT" dirty="0"/>
              <a:t>. Durata del viaggio circa 1 ora e mezza</a:t>
            </a:r>
            <a:endParaRPr lang="en-GB" dirty="0"/>
          </a:p>
          <a:p>
            <a:r>
              <a:rPr lang="it-IT" dirty="0"/>
              <a:t> </a:t>
            </a:r>
            <a:endParaRPr lang="en-GB" dirty="0"/>
          </a:p>
          <a:p>
            <a:r>
              <a:rPr lang="it-IT" dirty="0"/>
              <a:t>Per gli orari e i prezzi dei treni consultare il sito </a:t>
            </a:r>
            <a:r>
              <a:rPr lang="it-IT" dirty="0" err="1"/>
              <a:t>Comboios</a:t>
            </a:r>
            <a:r>
              <a:rPr lang="it-IT" dirty="0"/>
              <a:t> de Portugal → </a:t>
            </a:r>
            <a:r>
              <a:rPr lang="it-IT" dirty="0">
                <a:hlinkClick r:id="rId2"/>
              </a:rPr>
              <a:t>https://www.cp.pt/passageiros/pt</a:t>
            </a:r>
            <a:endParaRPr lang="en-GB" dirty="0"/>
          </a:p>
          <a:p>
            <a:r>
              <a:rPr lang="it-IT" dirty="0"/>
              <a:t>Per gli orari e i prezzi degli autobus consultare il sito Rede </a:t>
            </a:r>
            <a:r>
              <a:rPr lang="it-IT" dirty="0" err="1"/>
              <a:t>Expressos</a:t>
            </a:r>
            <a:r>
              <a:rPr lang="it-IT" dirty="0"/>
              <a:t> → </a:t>
            </a:r>
            <a:r>
              <a:rPr lang="it-IT" dirty="0">
                <a:hlinkClick r:id="rId3"/>
              </a:rPr>
              <a:t>https://www.rede-expressos.pt/</a:t>
            </a:r>
            <a:endParaRPr lang="it-IT" dirty="0"/>
          </a:p>
          <a:p>
            <a:endParaRPr lang="it-IT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La stazione centrale di Coimbra A centrale è raggiungibile tramite treno (solitamente bisogna fare cambio), tramite taxi (intorno a 6-7 euro) oppure tramite autobus.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93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0AAFEA-59BD-4E85-8DE9-C4F0418B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Trasporti</a:t>
            </a:r>
            <a:r>
              <a:rPr lang="en-GB" dirty="0"/>
              <a:t> </a:t>
            </a:r>
            <a:r>
              <a:rPr lang="en-GB" dirty="0" err="1"/>
              <a:t>interni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00EC0A-25E4-476B-8ACD-2C8EB5309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296" y="2101713"/>
            <a:ext cx="4860037" cy="56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Per i trasporti interni di Coimbra ci sono autobus efficienti della compagnia SMTUC. Una corsa singola costa 1,60 euro ma se si utilizza la carta ricaricabile con VIDA 11 viaggi costano circa 6 euro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I biglietti e le carte ricaricabili sono acquistabili nelle «</a:t>
            </a:r>
            <a:r>
              <a:rPr lang="it-IT" dirty="0" err="1"/>
              <a:t>Lojas</a:t>
            </a:r>
            <a:r>
              <a:rPr lang="it-IT" dirty="0"/>
              <a:t> SMTUC» dislocate in vari punti della città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La maggioranza degli spostamenti sono tuttavia a piedi per le ridotte dimensioni della città</a:t>
            </a:r>
            <a:endParaRPr lang="en-GB" dirty="0"/>
          </a:p>
          <a:p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E3C5E96-372D-4491-BDF7-72C85701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46" y="2352645"/>
            <a:ext cx="4558716" cy="35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3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B29401-5346-486D-8AF3-F595F38A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L’università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31E058-79FB-4B37-9B51-14AA31F01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584639"/>
            <a:ext cx="4389120" cy="41289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 </a:t>
            </a:r>
            <a:r>
              <a:rPr lang="en-GB" dirty="0" err="1"/>
              <a:t>città</a:t>
            </a:r>
            <a:r>
              <a:rPr lang="en-GB" dirty="0"/>
              <a:t> di Coimbra è </a:t>
            </a:r>
            <a:r>
              <a:rPr lang="en-GB" dirty="0" err="1"/>
              <a:t>famosa</a:t>
            </a:r>
            <a:r>
              <a:rPr lang="en-GB" dirty="0"/>
              <a:t> per la </a:t>
            </a:r>
            <a:r>
              <a:rPr lang="en-GB" dirty="0" err="1"/>
              <a:t>sua</a:t>
            </a:r>
            <a:r>
              <a:rPr lang="en-GB" dirty="0"/>
              <a:t> </a:t>
            </a:r>
            <a:r>
              <a:rPr lang="en-GB" dirty="0" err="1"/>
              <a:t>univerisità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Fondata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1920, </a:t>
            </a:r>
            <a:r>
              <a:rPr lang="en-GB" dirty="0" err="1"/>
              <a:t>tra</a:t>
            </a:r>
            <a:r>
              <a:rPr lang="en-GB" dirty="0"/>
              <a:t> le </a:t>
            </a:r>
            <a:r>
              <a:rPr lang="en-GB" dirty="0" err="1"/>
              <a:t>le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antiche</a:t>
            </a:r>
            <a:r>
              <a:rPr lang="en-GB" dirty="0"/>
              <a:t> di Europa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L’intera</a:t>
            </a:r>
            <a:r>
              <a:rPr lang="en-GB" dirty="0"/>
              <a:t> </a:t>
            </a:r>
            <a:r>
              <a:rPr lang="en-GB" dirty="0" err="1"/>
              <a:t>città</a:t>
            </a:r>
            <a:r>
              <a:rPr lang="en-GB" dirty="0"/>
              <a:t> </a:t>
            </a:r>
            <a:r>
              <a:rPr lang="en-GB" dirty="0" err="1"/>
              <a:t>gira</a:t>
            </a:r>
            <a:r>
              <a:rPr lang="en-GB" dirty="0"/>
              <a:t> </a:t>
            </a:r>
            <a:r>
              <a:rPr lang="en-GB" dirty="0" err="1"/>
              <a:t>intorno</a:t>
            </a:r>
            <a:r>
              <a:rPr lang="en-GB" dirty="0"/>
              <a:t> </a:t>
            </a:r>
            <a:r>
              <a:rPr lang="en-GB" dirty="0" err="1"/>
              <a:t>all’Università</a:t>
            </a:r>
            <a:r>
              <a:rPr lang="en-GB" dirty="0"/>
              <a:t> e </a:t>
            </a:r>
            <a:r>
              <a:rPr lang="en-GB" dirty="0" err="1"/>
              <a:t>agli</a:t>
            </a:r>
            <a:r>
              <a:rPr lang="en-GB" dirty="0"/>
              <a:t> </a:t>
            </a:r>
            <a:r>
              <a:rPr lang="en-GB" dirty="0" err="1"/>
              <a:t>studenti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 </a:t>
            </a:r>
            <a:r>
              <a:rPr lang="en-GB" dirty="0" err="1"/>
              <a:t>mantenuto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tempo </a:t>
            </a:r>
            <a:r>
              <a:rPr lang="en-GB" dirty="0" err="1"/>
              <a:t>molte</a:t>
            </a:r>
            <a:r>
              <a:rPr lang="en-GB" dirty="0"/>
              <a:t> </a:t>
            </a:r>
            <a:r>
              <a:rPr lang="en-GB" dirty="0" err="1"/>
              <a:t>tradizioni</a:t>
            </a:r>
            <a:r>
              <a:rPr lang="en-GB" dirty="0"/>
              <a:t> </a:t>
            </a:r>
            <a:r>
              <a:rPr lang="en-GB" dirty="0" err="1"/>
              <a:t>particolarmente</a:t>
            </a:r>
            <a:r>
              <a:rPr lang="en-GB" dirty="0"/>
              <a:t> </a:t>
            </a:r>
            <a:r>
              <a:rPr lang="en-GB" dirty="0" err="1"/>
              <a:t>sentite</a:t>
            </a:r>
            <a:r>
              <a:rPr lang="en-GB" dirty="0"/>
              <a:t> </a:t>
            </a:r>
            <a:r>
              <a:rPr lang="en-GB" dirty="0" err="1"/>
              <a:t>ancora</a:t>
            </a:r>
            <a:r>
              <a:rPr lang="en-GB" dirty="0"/>
              <a:t> </a:t>
            </a:r>
            <a:r>
              <a:rPr lang="en-GB" dirty="0" err="1"/>
              <a:t>oggi</a:t>
            </a:r>
            <a:r>
              <a:rPr lang="en-GB" dirty="0"/>
              <a:t> </a:t>
            </a:r>
            <a:r>
              <a:rPr lang="en-GB" dirty="0" err="1"/>
              <a:t>dagli</a:t>
            </a:r>
            <a:r>
              <a:rPr lang="en-GB" dirty="0"/>
              <a:t> </a:t>
            </a:r>
            <a:r>
              <a:rPr lang="en-GB" dirty="0" err="1"/>
              <a:t>studenti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A1D878D-5237-4A65-85D3-FC247A68F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061" y="3421646"/>
            <a:ext cx="5803849" cy="3266525"/>
          </a:xfrm>
          <a:prstGeom prst="rect">
            <a:avLst/>
          </a:prstGeo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572A6BE-C331-40ED-956A-A7B2FA121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0934" y="327722"/>
            <a:ext cx="6071185" cy="3762294"/>
          </a:xfrm>
        </p:spPr>
      </p:pic>
    </p:spTree>
    <p:extLst>
      <p:ext uri="{BB962C8B-B14F-4D97-AF65-F5344CB8AC3E}">
        <p14:creationId xmlns:p14="http://schemas.microsoft.com/office/powerpoint/2010/main" val="237455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C53227-004A-4FA4-A0BD-12672762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FESTE ACCADEMICHE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BDD2C3-0A27-437D-A900-F8735CFDB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157" y="2208869"/>
            <a:ext cx="4389120" cy="376229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Le due </a:t>
            </a:r>
            <a:r>
              <a:rPr lang="en-GB" sz="1800" dirty="0" err="1"/>
              <a:t>feste</a:t>
            </a:r>
            <a:r>
              <a:rPr lang="en-GB" sz="1800" dirty="0"/>
              <a:t> </a:t>
            </a:r>
            <a:r>
              <a:rPr lang="en-GB" sz="1800" dirty="0" err="1"/>
              <a:t>accademiche</a:t>
            </a:r>
            <a:r>
              <a:rPr lang="en-GB" sz="1800" dirty="0"/>
              <a:t> </a:t>
            </a:r>
            <a:r>
              <a:rPr lang="en-GB" sz="1800" dirty="0" err="1"/>
              <a:t>principali</a:t>
            </a:r>
            <a:r>
              <a:rPr lang="en-GB" sz="1800" dirty="0"/>
              <a:t> </a:t>
            </a:r>
            <a:r>
              <a:rPr lang="en-GB" sz="1800" dirty="0" err="1"/>
              <a:t>sono</a:t>
            </a:r>
            <a:r>
              <a:rPr lang="en-GB" sz="1800" dirty="0"/>
              <a:t> la FESTA DAS LATAS e la QUEIMA DAS FITAS, </a:t>
            </a:r>
            <a:r>
              <a:rPr lang="en-GB" sz="1800" dirty="0" err="1"/>
              <a:t>rispettivamente</a:t>
            </a:r>
            <a:r>
              <a:rPr lang="en-GB" sz="1800" dirty="0"/>
              <a:t> </a:t>
            </a:r>
            <a:r>
              <a:rPr lang="en-GB" sz="1800" dirty="0" err="1"/>
              <a:t>organizzate</a:t>
            </a:r>
            <a:r>
              <a:rPr lang="en-GB" sz="1800" dirty="0"/>
              <a:t> </a:t>
            </a:r>
            <a:r>
              <a:rPr lang="en-GB" sz="1800" dirty="0" err="1"/>
              <a:t>durante</a:t>
            </a:r>
            <a:r>
              <a:rPr lang="en-GB" sz="1800" dirty="0"/>
              <a:t> </a:t>
            </a:r>
            <a:r>
              <a:rPr lang="en-GB" sz="1800" dirty="0" err="1"/>
              <a:t>il</a:t>
            </a:r>
            <a:r>
              <a:rPr lang="en-GB" sz="1800" dirty="0"/>
              <a:t> semester </a:t>
            </a:r>
            <a:r>
              <a:rPr lang="en-GB" sz="1800" dirty="0" err="1"/>
              <a:t>invernale</a:t>
            </a:r>
            <a:r>
              <a:rPr lang="en-GB" sz="1800" dirty="0"/>
              <a:t> </a:t>
            </a:r>
            <a:r>
              <a:rPr lang="en-GB" sz="1800" dirty="0" err="1"/>
              <a:t>ed</a:t>
            </a:r>
            <a:r>
              <a:rPr lang="en-GB" sz="1800" dirty="0"/>
              <a:t> </a:t>
            </a:r>
            <a:r>
              <a:rPr lang="en-GB" sz="1800" dirty="0" err="1"/>
              <a:t>estivo</a:t>
            </a:r>
            <a:r>
              <a:rPr lang="en-GB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Le </a:t>
            </a:r>
            <a:r>
              <a:rPr lang="en-GB" sz="1800" dirty="0" err="1"/>
              <a:t>lezioni</a:t>
            </a:r>
            <a:r>
              <a:rPr lang="en-GB" sz="1800" dirty="0"/>
              <a:t> </a:t>
            </a:r>
            <a:r>
              <a:rPr lang="en-GB" sz="1800" dirty="0" err="1"/>
              <a:t>vengono</a:t>
            </a:r>
            <a:r>
              <a:rPr lang="en-GB" sz="1800" dirty="0"/>
              <a:t> </a:t>
            </a:r>
            <a:r>
              <a:rPr lang="en-GB" sz="1800" dirty="0" err="1"/>
              <a:t>sospese</a:t>
            </a:r>
            <a:r>
              <a:rPr lang="en-GB" sz="1800" dirty="0"/>
              <a:t> per circa </a:t>
            </a:r>
            <a:r>
              <a:rPr lang="en-GB" sz="1800" dirty="0" err="1"/>
              <a:t>una</a:t>
            </a:r>
            <a:r>
              <a:rPr lang="en-GB" sz="1800" dirty="0"/>
              <a:t> </a:t>
            </a:r>
            <a:r>
              <a:rPr lang="en-GB" sz="1800" dirty="0" err="1"/>
              <a:t>settimana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Il </a:t>
            </a:r>
            <a:r>
              <a:rPr lang="en-GB" sz="1800" dirty="0" err="1"/>
              <a:t>programma</a:t>
            </a:r>
            <a:r>
              <a:rPr lang="en-GB" sz="1800" dirty="0"/>
              <a:t> di </a:t>
            </a:r>
            <a:r>
              <a:rPr lang="en-GB" sz="1800" dirty="0" err="1"/>
              <a:t>ciascuna</a:t>
            </a:r>
            <a:r>
              <a:rPr lang="en-GB" sz="1800" dirty="0"/>
              <a:t> </a:t>
            </a:r>
            <a:r>
              <a:rPr lang="en-GB" sz="1800" dirty="0" err="1"/>
              <a:t>festa</a:t>
            </a:r>
            <a:r>
              <a:rPr lang="en-GB" sz="1800" dirty="0"/>
              <a:t> </a:t>
            </a:r>
            <a:r>
              <a:rPr lang="en-GB" sz="1800" dirty="0" err="1"/>
              <a:t>comprende</a:t>
            </a:r>
            <a:r>
              <a:rPr lang="en-GB" sz="1800" dirty="0"/>
              <a:t> </a:t>
            </a:r>
            <a:r>
              <a:rPr lang="en-GB" sz="1800" dirty="0" err="1"/>
              <a:t>una</a:t>
            </a:r>
            <a:r>
              <a:rPr lang="en-GB" sz="1800" dirty="0"/>
              <a:t> </a:t>
            </a:r>
            <a:r>
              <a:rPr lang="en-GB" sz="1800" dirty="0" err="1"/>
              <a:t>serenata</a:t>
            </a:r>
            <a:r>
              <a:rPr lang="en-GB" sz="1800" dirty="0"/>
              <a:t> </a:t>
            </a:r>
            <a:r>
              <a:rPr lang="en-GB" sz="1800" dirty="0" err="1"/>
              <a:t>notturna</a:t>
            </a:r>
            <a:r>
              <a:rPr lang="en-GB" sz="1800" dirty="0"/>
              <a:t> di FADO, </a:t>
            </a:r>
            <a:r>
              <a:rPr lang="en-GB" sz="1800" dirty="0" err="1"/>
              <a:t>varie</a:t>
            </a:r>
            <a:r>
              <a:rPr lang="en-GB" sz="1800" dirty="0"/>
              <a:t> </a:t>
            </a:r>
            <a:r>
              <a:rPr lang="en-GB" sz="1800" dirty="0" err="1"/>
              <a:t>manifestazioni</a:t>
            </a:r>
            <a:r>
              <a:rPr lang="en-GB" sz="1800" dirty="0"/>
              <a:t> </a:t>
            </a:r>
            <a:r>
              <a:rPr lang="en-GB" sz="1800" dirty="0" err="1"/>
              <a:t>musicali</a:t>
            </a:r>
            <a:r>
              <a:rPr lang="en-GB" sz="1800" dirty="0"/>
              <a:t> </a:t>
            </a:r>
            <a:r>
              <a:rPr lang="en-GB" sz="1800" dirty="0" err="1"/>
              <a:t>ed</a:t>
            </a:r>
            <a:r>
              <a:rPr lang="en-GB" sz="1800" dirty="0"/>
              <a:t> </a:t>
            </a:r>
            <a:r>
              <a:rPr lang="en-GB" sz="1800" dirty="0" err="1"/>
              <a:t>attività</a:t>
            </a:r>
            <a:r>
              <a:rPr lang="en-GB" sz="1800" dirty="0"/>
              <a:t> </a:t>
            </a:r>
            <a:r>
              <a:rPr lang="en-GB" sz="1800" dirty="0" err="1"/>
              <a:t>culturali</a:t>
            </a:r>
            <a:r>
              <a:rPr lang="en-GB" sz="1800" dirty="0"/>
              <a:t> e </a:t>
            </a:r>
            <a:r>
              <a:rPr lang="en-GB" sz="1800" dirty="0" err="1"/>
              <a:t>si</a:t>
            </a:r>
            <a:r>
              <a:rPr lang="en-GB" sz="1800" dirty="0"/>
              <a:t> conclude con </a:t>
            </a:r>
            <a:r>
              <a:rPr lang="en-GB" sz="1800" dirty="0" err="1"/>
              <a:t>una</a:t>
            </a:r>
            <a:r>
              <a:rPr lang="en-GB" sz="1800" dirty="0"/>
              <a:t> </a:t>
            </a:r>
            <a:r>
              <a:rPr lang="en-GB" sz="1800" dirty="0" err="1"/>
              <a:t>corte</a:t>
            </a:r>
            <a:r>
              <a:rPr lang="en-GB" sz="1800" dirty="0"/>
              <a:t> </a:t>
            </a:r>
            <a:r>
              <a:rPr lang="en-GB" sz="1800" dirty="0" err="1"/>
              <a:t>che</a:t>
            </a:r>
            <a:r>
              <a:rPr lang="en-GB" sz="1800" dirty="0"/>
              <a:t> </a:t>
            </a:r>
            <a:r>
              <a:rPr lang="en-GB" sz="1800" dirty="0" err="1"/>
              <a:t>percorre</a:t>
            </a:r>
            <a:r>
              <a:rPr lang="en-GB" sz="1800" dirty="0"/>
              <a:t> </a:t>
            </a:r>
            <a:r>
              <a:rPr lang="en-GB" sz="1800" dirty="0" err="1"/>
              <a:t>l’intera</a:t>
            </a:r>
            <a:r>
              <a:rPr lang="en-GB" sz="1800" dirty="0"/>
              <a:t> </a:t>
            </a:r>
            <a:r>
              <a:rPr lang="en-GB" sz="1800" dirty="0" err="1"/>
              <a:t>città</a:t>
            </a:r>
            <a:r>
              <a:rPr lang="en-GB" sz="1800" dirty="0"/>
              <a:t> (</a:t>
            </a:r>
            <a:r>
              <a:rPr lang="en-GB" sz="1800" dirty="0" err="1"/>
              <a:t>cortejo</a:t>
            </a:r>
            <a:r>
              <a:rPr lang="en-GB" sz="1800" dirty="0"/>
              <a:t>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99CE041-918F-4D3A-BE5E-171DEB2BB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219" y="471509"/>
            <a:ext cx="6063232" cy="4010575"/>
          </a:xfrm>
          <a:prstGeom prst="rect">
            <a:avLst/>
          </a:prstGeo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910FA92-090D-4F3C-9AF1-3E9B77040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3248" y="3429000"/>
            <a:ext cx="5024980" cy="3347892"/>
          </a:xfrm>
        </p:spPr>
      </p:pic>
    </p:spTree>
    <p:extLst>
      <p:ext uri="{BB962C8B-B14F-4D97-AF65-F5344CB8AC3E}">
        <p14:creationId xmlns:p14="http://schemas.microsoft.com/office/powerpoint/2010/main" val="39213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06CC459-0B7A-4BE7-A11B-A38444621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509" y="2054087"/>
            <a:ext cx="6894374" cy="4267947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5BA55F-F664-4F2E-940F-FCB70ACF4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97891" y="2054087"/>
            <a:ext cx="4197228" cy="54328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L’università</a:t>
            </a:r>
            <a:r>
              <a:rPr lang="en-GB" dirty="0"/>
              <a:t> è </a:t>
            </a:r>
            <a:r>
              <a:rPr lang="en-GB" dirty="0" err="1"/>
              <a:t>organizzata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grandi</a:t>
            </a:r>
            <a:r>
              <a:rPr lang="en-GB" dirty="0"/>
              <a:t> </a:t>
            </a:r>
            <a:r>
              <a:rPr lang="en-GB" dirty="0" err="1"/>
              <a:t>Poli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 </a:t>
            </a:r>
            <a:r>
              <a:rPr lang="en-GB" b="1" dirty="0" err="1"/>
              <a:t>Facoltà</a:t>
            </a:r>
            <a:r>
              <a:rPr lang="en-GB" b="1" dirty="0"/>
              <a:t> di Economia </a:t>
            </a:r>
            <a:r>
              <a:rPr lang="en-GB" dirty="0"/>
              <a:t>è </a:t>
            </a:r>
            <a:r>
              <a:rPr lang="en-GB" dirty="0" err="1"/>
              <a:t>situata</a:t>
            </a:r>
            <a:r>
              <a:rPr lang="en-GB" dirty="0"/>
              <a:t> al di </a:t>
            </a:r>
            <a:r>
              <a:rPr lang="en-GB" dirty="0" err="1"/>
              <a:t>fuori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poli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zona </a:t>
            </a:r>
            <a:r>
              <a:rPr lang="en-GB" dirty="0" err="1"/>
              <a:t>Olivais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 </a:t>
            </a:r>
            <a:r>
              <a:rPr lang="en-GB" dirty="0" err="1"/>
              <a:t>lezioni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per la </a:t>
            </a:r>
            <a:r>
              <a:rPr lang="en-GB" dirty="0" err="1"/>
              <a:t>maggior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 in </a:t>
            </a:r>
            <a:r>
              <a:rPr lang="en-GB" dirty="0" err="1"/>
              <a:t>portoghese</a:t>
            </a:r>
            <a:r>
              <a:rPr lang="en-GB" dirty="0"/>
              <a:t> ma </a:t>
            </a:r>
            <a:r>
              <a:rPr lang="en-GB" dirty="0" err="1"/>
              <a:t>moltissimi</a:t>
            </a:r>
            <a:r>
              <a:rPr lang="en-GB" dirty="0"/>
              <a:t> </a:t>
            </a:r>
            <a:r>
              <a:rPr lang="en-GB" dirty="0" err="1"/>
              <a:t>esami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erogati</a:t>
            </a:r>
            <a:r>
              <a:rPr lang="en-GB" dirty="0"/>
              <a:t> </a:t>
            </a:r>
            <a:r>
              <a:rPr lang="en-GB" dirty="0" err="1"/>
              <a:t>anche</a:t>
            </a:r>
            <a:r>
              <a:rPr lang="en-GB" dirty="0"/>
              <a:t> in lingua </a:t>
            </a:r>
            <a:r>
              <a:rPr lang="en-GB" dirty="0" err="1"/>
              <a:t>Inglese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scegliere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metodo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progressiva</a:t>
            </a:r>
            <a:r>
              <a:rPr lang="en-GB" dirty="0"/>
              <a:t>, </a:t>
            </a:r>
            <a:r>
              <a:rPr lang="en-GB" dirty="0" err="1"/>
              <a:t>tramite</a:t>
            </a:r>
            <a:r>
              <a:rPr lang="en-GB" dirty="0"/>
              <a:t> diverse prove e/o </a:t>
            </a:r>
            <a:r>
              <a:rPr lang="en-GB" dirty="0" err="1"/>
              <a:t>presentiazioni</a:t>
            </a:r>
            <a:r>
              <a:rPr lang="en-GB" dirty="0"/>
              <a:t> </a:t>
            </a:r>
            <a:r>
              <a:rPr lang="en-GB" dirty="0" err="1"/>
              <a:t>durante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semetre</a:t>
            </a:r>
            <a:r>
              <a:rPr lang="en-GB" dirty="0"/>
              <a:t>, o </a:t>
            </a:r>
            <a:r>
              <a:rPr lang="en-GB" dirty="0" err="1"/>
              <a:t>valutazione</a:t>
            </a:r>
            <a:r>
              <a:rPr lang="en-GB" dirty="0"/>
              <a:t> finale </a:t>
            </a:r>
            <a:r>
              <a:rPr lang="en-GB" dirty="0" err="1"/>
              <a:t>tramite</a:t>
            </a:r>
            <a:r>
              <a:rPr lang="en-GB" dirty="0"/>
              <a:t> un </a:t>
            </a:r>
            <a:r>
              <a:rPr lang="en-GB" dirty="0" err="1"/>
              <a:t>normale</a:t>
            </a:r>
            <a:r>
              <a:rPr lang="en-GB" dirty="0"/>
              <a:t> </a:t>
            </a:r>
            <a:r>
              <a:rPr lang="en-GB" dirty="0" err="1"/>
              <a:t>esame</a:t>
            </a:r>
            <a:r>
              <a:rPr lang="en-GB" dirty="0"/>
              <a:t> </a:t>
            </a:r>
            <a:r>
              <a:rPr lang="en-GB" dirty="0" err="1"/>
              <a:t>scritto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690E43C-230F-491D-9490-79989DD4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35966"/>
            <a:ext cx="9720072" cy="1499616"/>
          </a:xfrm>
        </p:spPr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FACOLTà</a:t>
            </a:r>
            <a:r>
              <a:rPr lang="en-GB" dirty="0"/>
              <a:t> DI ECONOMIA</a:t>
            </a:r>
          </a:p>
        </p:txBody>
      </p:sp>
    </p:spTree>
    <p:extLst>
      <p:ext uri="{BB962C8B-B14F-4D97-AF65-F5344CB8AC3E}">
        <p14:creationId xmlns:p14="http://schemas.microsoft.com/office/powerpoint/2010/main" val="92651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D8ABD4-841D-4316-BD6A-E964AFAC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27843"/>
            <a:ext cx="9720072" cy="1499616"/>
          </a:xfrm>
        </p:spPr>
        <p:txBody>
          <a:bodyPr/>
          <a:lstStyle/>
          <a:p>
            <a:r>
              <a:rPr lang="en-GB" dirty="0"/>
              <a:t>LUOGHI DI INTERESSE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C68A8DC-197E-42F7-9DDE-E3B22606C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7327" y="514725"/>
            <a:ext cx="5030722" cy="2829782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0F200A2-D842-4E6E-B4D9-8448D570E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54" y="1968215"/>
            <a:ext cx="5954581" cy="334945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E020279-6E97-4E58-9BC4-3C8BB3B8D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327" y="3642941"/>
            <a:ext cx="4762499" cy="316706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91B551-307C-449C-B8EE-47458B950952}"/>
              </a:ext>
            </a:extLst>
          </p:cNvPr>
          <p:cNvSpPr txBox="1"/>
          <p:nvPr/>
        </p:nvSpPr>
        <p:spPr>
          <a:xfrm>
            <a:off x="1214142" y="5458423"/>
            <a:ext cx="414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Faculdade</a:t>
            </a:r>
            <a:r>
              <a:rPr lang="en-GB" dirty="0"/>
              <a:t> de </a:t>
            </a:r>
            <a:r>
              <a:rPr lang="en-GB" dirty="0" err="1"/>
              <a:t>Direito</a:t>
            </a:r>
            <a:endParaRPr lang="en-GB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7E8BE1-384B-42E1-BDD3-04E3F0EA3AEA}"/>
              </a:ext>
            </a:extLst>
          </p:cNvPr>
          <p:cNvSpPr txBox="1"/>
          <p:nvPr/>
        </p:nvSpPr>
        <p:spPr>
          <a:xfrm>
            <a:off x="4113828" y="6487232"/>
            <a:ext cx="292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Capela</a:t>
            </a:r>
            <a:r>
              <a:rPr lang="it-IT" dirty="0"/>
              <a:t> di </a:t>
            </a:r>
            <a:r>
              <a:rPr lang="it-IT" dirty="0" err="1"/>
              <a:t>São</a:t>
            </a:r>
            <a:r>
              <a:rPr lang="it-IT" dirty="0"/>
              <a:t> Miguel</a:t>
            </a:r>
            <a:endParaRPr lang="en-GB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6503D26-8EE7-4632-A0C6-93C6B266D4F9}"/>
              </a:ext>
            </a:extLst>
          </p:cNvPr>
          <p:cNvSpPr txBox="1"/>
          <p:nvPr/>
        </p:nvSpPr>
        <p:spPr>
          <a:xfrm>
            <a:off x="8202305" y="3273609"/>
            <a:ext cx="1860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Biblioteca</a:t>
            </a:r>
            <a:r>
              <a:rPr lang="en-GB" dirty="0"/>
              <a:t> </a:t>
            </a:r>
            <a:r>
              <a:rPr lang="en-GB" dirty="0" err="1"/>
              <a:t>Joanina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8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91B551-307C-449C-B8EE-47458B950952}"/>
              </a:ext>
            </a:extLst>
          </p:cNvPr>
          <p:cNvSpPr txBox="1"/>
          <p:nvPr/>
        </p:nvSpPr>
        <p:spPr>
          <a:xfrm>
            <a:off x="3354861" y="360767"/>
            <a:ext cx="414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Sé</a:t>
            </a:r>
            <a:r>
              <a:rPr lang="en-GB" dirty="0"/>
              <a:t> </a:t>
            </a:r>
            <a:r>
              <a:rPr lang="en-GB" dirty="0" err="1"/>
              <a:t>Velha</a:t>
            </a:r>
            <a:endParaRPr lang="en-GB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7E8BE1-384B-42E1-BDD3-04E3F0EA3AEA}"/>
              </a:ext>
            </a:extLst>
          </p:cNvPr>
          <p:cNvSpPr txBox="1"/>
          <p:nvPr/>
        </p:nvSpPr>
        <p:spPr>
          <a:xfrm>
            <a:off x="4960446" y="3393455"/>
            <a:ext cx="2921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Mosteiro</a:t>
            </a:r>
            <a:endParaRPr lang="en-GB" dirty="0"/>
          </a:p>
          <a:p>
            <a:r>
              <a:rPr lang="en-GB" dirty="0"/>
              <a:t>de Santa Clara</a:t>
            </a:r>
          </a:p>
          <a:p>
            <a:r>
              <a:rPr lang="en-GB" dirty="0"/>
              <a:t>a </a:t>
            </a:r>
            <a:r>
              <a:rPr lang="en-GB" dirty="0" err="1"/>
              <a:t>velha</a:t>
            </a:r>
            <a:endParaRPr lang="en-GB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6503D26-8EE7-4632-A0C6-93C6B266D4F9}"/>
              </a:ext>
            </a:extLst>
          </p:cNvPr>
          <p:cNvSpPr txBox="1"/>
          <p:nvPr/>
        </p:nvSpPr>
        <p:spPr>
          <a:xfrm>
            <a:off x="10063071" y="360767"/>
            <a:ext cx="9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Sé</a:t>
            </a:r>
            <a:r>
              <a:rPr lang="en-GB" dirty="0"/>
              <a:t> Nova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E5C15C8-7D30-47FE-BEC9-F3EA81F4159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501963" y="360767"/>
            <a:ext cx="3561108" cy="2671358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745EFE1-A952-4454-9905-EA10AA267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13" y="3401457"/>
            <a:ext cx="4816033" cy="321569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C2DF1B9-63F0-4974-B1ED-E01922AAC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62" y="360767"/>
            <a:ext cx="4822884" cy="267135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2623796-F0E4-4FB6-9555-0FE6219D6B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17"/>
          <a:stretch/>
        </p:blipFill>
        <p:spPr>
          <a:xfrm>
            <a:off x="6501963" y="3401456"/>
            <a:ext cx="3744588" cy="321569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C50BE7F-91A5-45E4-BEFA-7BCFA3004726}"/>
              </a:ext>
            </a:extLst>
          </p:cNvPr>
          <p:cNvSpPr txBox="1"/>
          <p:nvPr/>
        </p:nvSpPr>
        <p:spPr>
          <a:xfrm>
            <a:off x="10246551" y="3482022"/>
            <a:ext cx="120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Santa Cruz</a:t>
            </a:r>
          </a:p>
        </p:txBody>
      </p:sp>
    </p:spTree>
    <p:extLst>
      <p:ext uri="{BB962C8B-B14F-4D97-AF65-F5344CB8AC3E}">
        <p14:creationId xmlns:p14="http://schemas.microsoft.com/office/powerpoint/2010/main" val="2466915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301</TotalTime>
  <Words>497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Tw Cen MT</vt:lpstr>
      <vt:lpstr>Tw Cen MT Condensed</vt:lpstr>
      <vt:lpstr>Wingdings</vt:lpstr>
      <vt:lpstr>Wingdings 3</vt:lpstr>
      <vt:lpstr>Integrale</vt:lpstr>
      <vt:lpstr>COIMBRA</vt:lpstr>
      <vt:lpstr>posizione</vt:lpstr>
      <vt:lpstr>Come raggiungere coimbra</vt:lpstr>
      <vt:lpstr>Trasporti interni</vt:lpstr>
      <vt:lpstr>L’università</vt:lpstr>
      <vt:lpstr>FESTE ACCADEMICHE</vt:lpstr>
      <vt:lpstr>LA FACOLTà DI ECONOMIA</vt:lpstr>
      <vt:lpstr>LUOGHI DI INTERESSE</vt:lpstr>
      <vt:lpstr>Presentazione standard di PowerPoint</vt:lpstr>
      <vt:lpstr>Presentazione standard di PowerPoint</vt:lpstr>
      <vt:lpstr>Cibo</vt:lpstr>
      <vt:lpstr>Cibo</vt:lpstr>
      <vt:lpstr>divertimento</vt:lpstr>
      <vt:lpstr>divertimento</vt:lpstr>
      <vt:lpstr>OBRIGADA PELA ATENÇAO!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di natale</dc:creator>
  <cp:lastModifiedBy>laura di natale</cp:lastModifiedBy>
  <cp:revision>18</cp:revision>
  <dcterms:created xsi:type="dcterms:W3CDTF">2018-03-13T09:40:38Z</dcterms:created>
  <dcterms:modified xsi:type="dcterms:W3CDTF">2018-03-13T14:41:57Z</dcterms:modified>
</cp:coreProperties>
</file>