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41"/>
    <p:restoredTop sz="94694"/>
  </p:normalViewPr>
  <p:slideViewPr>
    <p:cSldViewPr snapToGrid="0">
      <p:cViewPr varScale="1">
        <p:scale>
          <a:sx n="120" d="100"/>
          <a:sy n="120" d="100"/>
        </p:scale>
        <p:origin x="792" y="248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110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>
  <p:cSld name="Divider Slide 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>
            <a:spLocks noGrp="1"/>
          </p:cNvSpPr>
          <p:nvPr>
            <p:ph type="pic" idx="2"/>
          </p:nvPr>
        </p:nvSpPr>
        <p:spPr>
          <a:xfrm>
            <a:off x="0" y="-473"/>
            <a:ext cx="821239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6368726" y="3534503"/>
            <a:ext cx="4560094" cy="465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6365964" y="1864903"/>
            <a:ext cx="4562856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9525" cap="flat" cmpd="sng">
            <a:solidFill>
              <a:schemeClr val="dk1">
                <a:alpha val="9803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1"/>
          <p:cNvSpPr/>
          <p:nvPr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9525" cap="flat" cmpd="sng">
            <a:solidFill>
              <a:schemeClr val="dk1">
                <a:alpha val="9803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/>
          <p:nvPr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9525" cap="flat" cmpd="sng">
            <a:solidFill>
              <a:schemeClr val="dk1">
                <a:alpha val="9803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Content 2">
  <p:cSld name="Picture and Content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>
            <a:spLocks noGrp="1"/>
          </p:cNvSpPr>
          <p:nvPr>
            <p:ph type="pic" idx="2"/>
          </p:nvPr>
        </p:nvSpPr>
        <p:spPr>
          <a:xfrm>
            <a:off x="3557350" y="0"/>
            <a:ext cx="8413740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1524000" y="2800714"/>
            <a:ext cx="4572000" cy="249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3150" rIns="91425" bIns="45700" anchor="t" anchorCtr="0"/>
          <a:lstStyle>
            <a:lvl1pPr marL="457200" lvl="0" indent="-3175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b="0" i="0"/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533144" y="1237089"/>
            <a:ext cx="4562856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104900" y="1352550"/>
            <a:ext cx="10248899" cy="482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with Images">
  <p:cSld name="Comparison with Image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>
            <a:spLocks noGrp="1"/>
          </p:cNvSpPr>
          <p:nvPr>
            <p:ph type="pic" idx="2"/>
          </p:nvPr>
        </p:nvSpPr>
        <p:spPr>
          <a:xfrm>
            <a:off x="7968655" y="419270"/>
            <a:ext cx="2285207" cy="2273182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5"/>
          <p:cNvSpPr>
            <a:spLocks noGrp="1"/>
          </p:cNvSpPr>
          <p:nvPr>
            <p:ph type="pic" idx="3"/>
          </p:nvPr>
        </p:nvSpPr>
        <p:spPr>
          <a:xfrm>
            <a:off x="2455922" y="419270"/>
            <a:ext cx="2285207" cy="2273182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099632" y="3462109"/>
            <a:ext cx="4979928" cy="326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4"/>
          </p:nvPr>
        </p:nvSpPr>
        <p:spPr>
          <a:xfrm>
            <a:off x="6612364" y="2823082"/>
            <a:ext cx="4979928" cy="60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/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 b="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5"/>
          </p:nvPr>
        </p:nvSpPr>
        <p:spPr>
          <a:xfrm>
            <a:off x="6612365" y="3462109"/>
            <a:ext cx="4979928" cy="326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099631" y="2825496"/>
            <a:ext cx="4983480" cy="60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5229312" y="0"/>
            <a:ext cx="6763905" cy="6858000"/>
          </a:xfrm>
          <a:custGeom>
            <a:avLst/>
            <a:gdLst/>
            <a:ahLst/>
            <a:cxnLst/>
            <a:rect l="l" t="t" r="r" b="b"/>
            <a:pathLst>
              <a:path w="6763905" h="6858000" extrusionOk="0">
                <a:moveTo>
                  <a:pt x="1" y="0"/>
                </a:moveTo>
                <a:lnTo>
                  <a:pt x="6763905" y="0"/>
                </a:lnTo>
                <a:lnTo>
                  <a:pt x="6763905" y="6858000"/>
                </a:lnTo>
                <a:lnTo>
                  <a:pt x="0" y="6858000"/>
                </a:lnTo>
                <a:lnTo>
                  <a:pt x="154196" y="6697120"/>
                </a:lnTo>
                <a:cubicBezTo>
                  <a:pt x="942872" y="5833950"/>
                  <a:pt x="1423557" y="4687315"/>
                  <a:pt x="1423557" y="3429000"/>
                </a:cubicBezTo>
                <a:cubicBezTo>
                  <a:pt x="1423557" y="2170685"/>
                  <a:pt x="942872" y="1024050"/>
                  <a:pt x="154196" y="160880"/>
                </a:cubicBezTo>
                <a:close/>
              </a:path>
            </a:pathLst>
          </a:custGeom>
          <a:solidFill>
            <a:srgbClr val="621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96150" y="1036565"/>
            <a:ext cx="4514851" cy="57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7034418" y="2344278"/>
            <a:ext cx="4514851" cy="377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lvl="0" indent="-3175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7326300" y="1675127"/>
            <a:ext cx="4484700" cy="40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1104901" y="518740"/>
            <a:ext cx="4991099" cy="592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Content">
  <p:cSld name="Pictur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>
            <a:off x="0" y="0"/>
            <a:ext cx="4747873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>
            <a:spLocks noGrp="1"/>
          </p:cNvSpPr>
          <p:nvPr>
            <p:ph type="pic" idx="3"/>
          </p:nvPr>
        </p:nvSpPr>
        <p:spPr>
          <a:xfrm>
            <a:off x="10285953" y="2154036"/>
            <a:ext cx="1710303" cy="2768041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5224938" y="2622012"/>
            <a:ext cx="5578882" cy="355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3150" rIns="91425" bIns="45700" anchor="t" anchorCtr="0"/>
          <a:lstStyle>
            <a:lvl1pPr marL="457200" lvl="0" indent="-3175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b="0" i="0"/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220597" y="1254264"/>
            <a:ext cx="5568696" cy="133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9525" cap="flat" cmpd="sng">
            <a:solidFill>
              <a:schemeClr val="dk1">
                <a:alpha val="9803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8"/>
          <p:cNvSpPr/>
          <p:nvPr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9525" cap="flat" cmpd="sng">
            <a:solidFill>
              <a:schemeClr val="dk1">
                <a:alpha val="9803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104900" y="1338606"/>
            <a:ext cx="4914900" cy="483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6168251" y="1338605"/>
            <a:ext cx="5181598" cy="483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9525" cap="flat" cmpd="sng">
            <a:solidFill>
              <a:schemeClr val="dk1">
                <a:alpha val="9803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9525" cap="flat" cmpd="sng">
            <a:solidFill>
              <a:schemeClr val="dk1">
                <a:alpha val="9803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1104900" y="1341797"/>
            <a:ext cx="48926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1104900" y="2308409"/>
            <a:ext cx="4892675" cy="3881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3"/>
          </p:nvPr>
        </p:nvSpPr>
        <p:spPr>
          <a:xfrm>
            <a:off x="6194426" y="1341797"/>
            <a:ext cx="516096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4"/>
          </p:nvPr>
        </p:nvSpPr>
        <p:spPr>
          <a:xfrm>
            <a:off x="6194426" y="2303227"/>
            <a:ext cx="5160962" cy="3881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/>
          <p:nvPr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9525" cap="flat" cmpd="sng">
            <a:solidFill>
              <a:schemeClr val="dk1">
                <a:alpha val="9803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104900" y="457200"/>
            <a:ext cx="366712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04900" y="2057400"/>
            <a:ext cx="366712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985229" y="457200"/>
            <a:ext cx="6364492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1096511" y="978337"/>
            <a:ext cx="102488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-1548505" y="3225098"/>
            <a:ext cx="4216420" cy="40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A3B39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A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11979479" y="0"/>
            <a:ext cx="212521" cy="3225098"/>
          </a:xfrm>
          <a:prstGeom prst="rect">
            <a:avLst/>
          </a:prstGeom>
          <a:solidFill>
            <a:srgbClr val="621360"/>
          </a:solidFill>
          <a:ln w="12700" cap="flat" cmpd="sng">
            <a:solidFill>
              <a:srgbClr val="6213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11979479" y="3225098"/>
            <a:ext cx="212521" cy="3632902"/>
          </a:xfrm>
          <a:prstGeom prst="rect">
            <a:avLst/>
          </a:prstGeom>
          <a:solidFill>
            <a:srgbClr val="3C023C"/>
          </a:solidFill>
          <a:ln w="12700" cap="flat" cmpd="sng">
            <a:solidFill>
              <a:srgbClr val="3C0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4530" y="6142114"/>
            <a:ext cx="1203962" cy="4284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3.png"/><Relationship Id="rId3" Type="http://schemas.openxmlformats.org/officeDocument/2006/relationships/image" Target="../media/image42.jpg"/><Relationship Id="rId7" Type="http://schemas.openxmlformats.org/officeDocument/2006/relationships/hyperlink" Target="https://twitter.com/BAL_INTL" TargetMode="External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hyperlink" Target="http://www.port.ac.uk/portsmouth-business-school/erasmus+andexchangeprogramme/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cs.google.com/presentation/d/1XiddXCuhLlYdcckELmwSOVorQMmBybTnPy_6mU1rL4I/edit?usp=sharing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4.xml"/><Relationship Id="rId7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bal-exchange@port.ac.uk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5934" y="5934484"/>
            <a:ext cx="1908939" cy="70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-473"/>
            <a:ext cx="821239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9000" y="139650"/>
            <a:ext cx="6913495" cy="24724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/>
          <p:nvPr/>
        </p:nvSpPr>
        <p:spPr>
          <a:xfrm>
            <a:off x="8626500" y="3901500"/>
            <a:ext cx="2902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Exchange programme  2019-20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6663943" y="109803"/>
            <a:ext cx="5180923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 b="1"/>
              <a:t>International Student Support</a:t>
            </a:r>
            <a:br>
              <a:rPr lang="en-GB" sz="4400" b="1"/>
            </a:br>
            <a:endParaRPr sz="4400" b="1"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6816343" y="1673427"/>
            <a:ext cx="4704610" cy="451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Char char="•"/>
            </a:pPr>
            <a:r>
              <a:rPr lang="en-GB" sz="2400"/>
              <a:t>Airport pick-up from London Heathrow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Char char="•"/>
            </a:pPr>
            <a:r>
              <a:rPr lang="en-GB" sz="2400"/>
              <a:t>Places in university halls of residence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Char char="•"/>
            </a:pPr>
            <a:r>
              <a:rPr lang="en-GB" sz="2400"/>
              <a:t>International orientation programme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Char char="•"/>
            </a:pPr>
            <a:r>
              <a:rPr lang="en-GB" sz="2400"/>
              <a:t>Ongoing support from International Student Advisers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Char char="•"/>
            </a:pPr>
            <a:r>
              <a:rPr lang="en-GB" sz="2400"/>
              <a:t>Mix and Match social networking group </a:t>
            </a:r>
            <a:endParaRPr/>
          </a:p>
          <a:p>
            <a:pPr marL="8890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br>
              <a:rPr lang="en-GB"/>
            </a:b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600"/>
          </a:p>
        </p:txBody>
      </p:sp>
      <p:pic>
        <p:nvPicPr>
          <p:cNvPr id="192" name="Google Shape;19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816695" cy="6858000"/>
          </a:xfrm>
          <a:custGeom>
            <a:avLst/>
            <a:gdLst/>
            <a:ahLst/>
            <a:cxnLst/>
            <a:rect l="l" t="t" r="r" b="b"/>
            <a:pathLst>
              <a:path w="3816695" h="6858000" extrusionOk="0">
                <a:moveTo>
                  <a:pt x="0" y="0"/>
                </a:moveTo>
                <a:lnTo>
                  <a:pt x="1779016" y="0"/>
                </a:lnTo>
                <a:lnTo>
                  <a:pt x="2081372" y="182719"/>
                </a:lnTo>
                <a:cubicBezTo>
                  <a:pt x="3128342" y="886316"/>
                  <a:pt x="3816695" y="2077842"/>
                  <a:pt x="3816695" y="3429297"/>
                </a:cubicBezTo>
                <a:cubicBezTo>
                  <a:pt x="3816695" y="4780752"/>
                  <a:pt x="3128342" y="5972279"/>
                  <a:pt x="2081372" y="6675876"/>
                </a:cubicBezTo>
                <a:lnTo>
                  <a:pt x="1779999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575" y="6143073"/>
            <a:ext cx="1178315" cy="42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5006880" y="1500354"/>
            <a:ext cx="6120600" cy="26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315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rPr lang="en-GB" sz="2400" b="1">
                <a:solidFill>
                  <a:srgbClr val="7030A0"/>
                </a:solidFill>
              </a:rPr>
              <a:t>Personal Tutoring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rgbClr val="7030A0"/>
              </a:buClr>
              <a:buSzPts val="1540"/>
              <a:buFont typeface="Arial"/>
              <a:buChar char="•"/>
            </a:pPr>
            <a:r>
              <a:rPr lang="en-GB" sz="1800">
                <a:solidFill>
                  <a:srgbClr val="7030A0"/>
                </a:solidFill>
              </a:rPr>
              <a:t>Dedicated Incoming Exchange Students Coordinator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rgbClr val="7030A0"/>
              </a:buClr>
              <a:buSzPts val="1540"/>
              <a:buFont typeface="Arial"/>
              <a:buChar char="•"/>
            </a:pPr>
            <a:r>
              <a:rPr lang="en-GB" sz="1800">
                <a:solidFill>
                  <a:srgbClr val="7030A0"/>
                </a:solidFill>
              </a:rPr>
              <a:t>One-to-one, academic &amp; pastoral support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rPr lang="en-GB" sz="2400" b="1">
                <a:solidFill>
                  <a:srgbClr val="7030A0"/>
                </a:solidFill>
              </a:rPr>
              <a:t>Study Support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rgbClr val="7030A0"/>
              </a:buClr>
              <a:buSzPts val="1540"/>
              <a:buFont typeface="Arial"/>
              <a:buChar char="•"/>
            </a:pPr>
            <a:r>
              <a:rPr lang="en-GB" sz="1800">
                <a:solidFill>
                  <a:srgbClr val="7030A0"/>
                </a:solidFill>
              </a:rPr>
              <a:t>In class, drop-in, online and study skills sessions</a:t>
            </a:r>
            <a:endParaRPr sz="1800"/>
          </a:p>
          <a:p>
            <a:pPr marL="34290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rgbClr val="7030A0"/>
              </a:buClr>
              <a:buSzPts val="1540"/>
              <a:buFont typeface="Arial"/>
              <a:buChar char="•"/>
            </a:pPr>
            <a:r>
              <a:rPr lang="en-GB" sz="1800">
                <a:solidFill>
                  <a:srgbClr val="7030A0"/>
                </a:solidFill>
              </a:rPr>
              <a:t>Academic writing, presentations, time management, exam preparation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rPr lang="en-GB" sz="2400" b="1">
                <a:solidFill>
                  <a:srgbClr val="7030A0"/>
                </a:solidFill>
              </a:rPr>
              <a:t>Technical Support</a:t>
            </a:r>
            <a:endParaRPr sz="1800"/>
          </a:p>
          <a:p>
            <a:pPr marL="34290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rgbClr val="7030A0"/>
              </a:buClr>
              <a:buSzPts val="1540"/>
              <a:buFont typeface="Arial"/>
              <a:buChar char="•"/>
            </a:pPr>
            <a:r>
              <a:rPr lang="en-GB" sz="1800">
                <a:solidFill>
                  <a:srgbClr val="7030A0"/>
                </a:solidFill>
              </a:rPr>
              <a:t>Drop-in support for software, business simulations and printing 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rPr lang="en-GB" sz="2400" b="1">
                <a:solidFill>
                  <a:srgbClr val="7030A0"/>
                </a:solidFill>
              </a:rPr>
              <a:t>Student Engagement Officers</a:t>
            </a:r>
            <a:endParaRPr sz="1800"/>
          </a:p>
          <a:p>
            <a:pPr marL="342900" lvl="0" indent="-352425" algn="l" rtl="0">
              <a:lnSpc>
                <a:spcPct val="80000"/>
              </a:lnSpc>
              <a:spcBef>
                <a:spcPts val="33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7030A0"/>
                </a:solidFill>
              </a:rPr>
              <a:t>Welfare and well-being</a:t>
            </a:r>
            <a:endParaRPr sz="1800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7030A0"/>
                </a:solidFill>
              </a:rPr>
              <a:t>English for Academic Purposes</a:t>
            </a:r>
            <a:endParaRPr sz="2400" b="1">
              <a:solidFill>
                <a:srgbClr val="7030A0"/>
              </a:solidFill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33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</a:pPr>
            <a:r>
              <a:rPr lang="en-GB" sz="1800">
                <a:solidFill>
                  <a:srgbClr val="7030A0"/>
                </a:solidFill>
              </a:rPr>
              <a:t>In-sessional English language tuition and support</a:t>
            </a:r>
            <a:endParaRPr sz="1800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621360"/>
              </a:solidFill>
            </a:endParaRPr>
          </a:p>
        </p:txBody>
      </p:sp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4950250" y="139225"/>
            <a:ext cx="66732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21360"/>
              </a:buClr>
              <a:buSzPts val="4400"/>
              <a:buFont typeface="Calibri"/>
              <a:buNone/>
            </a:pPr>
            <a:r>
              <a:rPr lang="en-GB" sz="4400" b="1">
                <a:solidFill>
                  <a:srgbClr val="621360"/>
                </a:solidFill>
              </a:rPr>
              <a:t>Student Support within BAL</a:t>
            </a:r>
            <a:endParaRPr sz="4400" b="1">
              <a:solidFill>
                <a:srgbClr val="621360"/>
              </a:solidFill>
            </a:endParaRPr>
          </a:p>
        </p:txBody>
      </p:sp>
      <p:pic>
        <p:nvPicPr>
          <p:cNvPr id="200" name="Google Shape;200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747873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pic>
      <p:pic>
        <p:nvPicPr>
          <p:cNvPr id="201" name="Google Shape;201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285953" y="2154036"/>
            <a:ext cx="1710303" cy="2768041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575" y="6143073"/>
            <a:ext cx="1178315" cy="42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0890" y="3375384"/>
            <a:ext cx="6257795" cy="46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2528" y="-9674"/>
            <a:ext cx="3416681" cy="226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5180"/>
            <a:ext cx="5042530" cy="338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2528" y="4534030"/>
            <a:ext cx="3416681" cy="256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2529" y="2256243"/>
            <a:ext cx="3416680" cy="227778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>
            <a:spLocks noGrp="1"/>
          </p:cNvSpPr>
          <p:nvPr>
            <p:ph type="title"/>
          </p:nvPr>
        </p:nvSpPr>
        <p:spPr>
          <a:xfrm>
            <a:off x="8585876" y="2970406"/>
            <a:ext cx="5180923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 b="1"/>
              <a:t>Social Events</a:t>
            </a:r>
            <a:br>
              <a:rPr lang="en-GB" sz="4400" b="1"/>
            </a:br>
            <a:endParaRPr sz="4400" b="1"/>
          </a:p>
        </p:txBody>
      </p:sp>
      <p:pic>
        <p:nvPicPr>
          <p:cNvPr id="213" name="Google Shape;213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5309" y="6334410"/>
            <a:ext cx="1178315" cy="42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7219950" y="824898"/>
            <a:ext cx="4514851" cy="57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 b="1"/>
              <a:t>STUDENTS’ UNION</a:t>
            </a:r>
            <a:endParaRPr b="1"/>
          </a:p>
        </p:txBody>
      </p:sp>
      <p:pic>
        <p:nvPicPr>
          <p:cNvPr id="219" name="Google Shape;219;p25"/>
          <p:cNvPicPr preferRelativeResize="0"/>
          <p:nvPr/>
        </p:nvPicPr>
        <p:blipFill rotWithShape="1">
          <a:blip r:embed="rId3">
            <a:alphaModFix/>
          </a:blip>
          <a:srcRect l="26922" r="26923"/>
          <a:stretch/>
        </p:blipFill>
        <p:spPr>
          <a:xfrm>
            <a:off x="0" y="0"/>
            <a:ext cx="4747873" cy="6858000"/>
          </a:xfrm>
          <a:custGeom>
            <a:avLst/>
            <a:gdLst/>
            <a:ahLst/>
            <a:cxnLst/>
            <a:rect l="l" t="t" r="r" b="b"/>
            <a:pathLst>
              <a:path w="3816695" h="6858000" extrusionOk="0">
                <a:moveTo>
                  <a:pt x="0" y="0"/>
                </a:moveTo>
                <a:lnTo>
                  <a:pt x="1779016" y="0"/>
                </a:lnTo>
                <a:lnTo>
                  <a:pt x="2081372" y="182719"/>
                </a:lnTo>
                <a:cubicBezTo>
                  <a:pt x="3128342" y="886316"/>
                  <a:pt x="3816695" y="2077842"/>
                  <a:pt x="3816695" y="3429297"/>
                </a:cubicBezTo>
                <a:cubicBezTo>
                  <a:pt x="3816695" y="4780752"/>
                  <a:pt x="3128342" y="5972279"/>
                  <a:pt x="2081372" y="6675876"/>
                </a:cubicBezTo>
                <a:lnTo>
                  <a:pt x="1779999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0" name="Google Shape;220;p25"/>
          <p:cNvSpPr txBox="1">
            <a:spLocks noGrp="1"/>
          </p:cNvSpPr>
          <p:nvPr>
            <p:ph type="body" idx="1"/>
          </p:nvPr>
        </p:nvSpPr>
        <p:spPr>
          <a:xfrm>
            <a:off x="6646334" y="1492748"/>
            <a:ext cx="5308600" cy="50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5461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2000"/>
              <a:t>150 sports clubs and societies for all interests</a:t>
            </a:r>
            <a:br>
              <a:rPr lang="en-GB" sz="1800"/>
            </a:br>
            <a:r>
              <a:rPr lang="en-GB" sz="1800"/>
              <a:t> </a:t>
            </a:r>
            <a:br>
              <a:rPr lang="en-GB" sz="2000"/>
            </a:b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xfrm>
            <a:off x="6646334" y="2413727"/>
            <a:ext cx="2819399" cy="369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8890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Anime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Art and Design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Breakdancing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Cuban Salsa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Football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Gaming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Gospel Choir 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Greek and Cypriot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Islamic</a:t>
            </a:r>
            <a:br>
              <a:rPr lang="en-GB" sz="1800"/>
            </a:br>
            <a:r>
              <a:rPr lang="en-GB" sz="1800"/>
              <a:t> </a:t>
            </a:r>
            <a:br>
              <a:rPr lang="en-GB" sz="2000"/>
            </a:b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9372601" y="2413727"/>
            <a:ext cx="2819399" cy="369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8890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Judo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Kenyan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Malaysian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Music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Nigerian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Photography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Rowing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Sky Diving</a:t>
            </a:r>
            <a:endParaRPr/>
          </a:p>
          <a:p>
            <a:pPr marL="8890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Water Pro</a:t>
            </a:r>
            <a:endParaRPr sz="1800"/>
          </a:p>
          <a:p>
            <a:pPr marL="11430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/>
              <a:t>And many others!</a:t>
            </a:r>
            <a:br>
              <a:rPr lang="en-GB" sz="1800"/>
            </a:br>
            <a:r>
              <a:rPr lang="en-GB" sz="1800"/>
              <a:t> </a:t>
            </a:r>
            <a:br>
              <a:rPr lang="en-GB" sz="2000"/>
            </a:b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575" y="6143073"/>
            <a:ext cx="1178315" cy="42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227" y="0"/>
            <a:ext cx="4222044" cy="230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6227" y="2217819"/>
            <a:ext cx="4222044" cy="234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24468" y="-164105"/>
            <a:ext cx="4951928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24468" y="3137895"/>
            <a:ext cx="4951928" cy="372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7460" y="4562371"/>
            <a:ext cx="3850811" cy="229806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8149504" y="363805"/>
            <a:ext cx="5180923" cy="65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GB" sz="4000" b="1"/>
              <a:t>Accommodation</a:t>
            </a:r>
            <a:br>
              <a:rPr lang="en-GB" sz="4400" b="1"/>
            </a:br>
            <a:endParaRPr sz="4400" b="1"/>
          </a:p>
        </p:txBody>
      </p:sp>
      <p:sp>
        <p:nvSpPr>
          <p:cNvPr id="234" name="Google Shape;234;p26"/>
          <p:cNvSpPr txBox="1">
            <a:spLocks noGrp="1"/>
          </p:cNvSpPr>
          <p:nvPr>
            <p:ph type="body" idx="1"/>
          </p:nvPr>
        </p:nvSpPr>
        <p:spPr>
          <a:xfrm>
            <a:off x="8149504" y="1007535"/>
            <a:ext cx="3636096" cy="5401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Guaranteed room in halls of residence for first year of study*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Halls within walking distance of main University buildings</a:t>
            </a:r>
            <a:endParaRPr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Prices range from £95 to £168 per week 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Private accommodation also available</a:t>
            </a:r>
            <a:endParaRPr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i="1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i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i="1"/>
              <a:t>*when you make us your firm choice and meet any accommodation deadlines</a:t>
            </a:r>
            <a:endParaRPr/>
          </a:p>
          <a:p>
            <a:pPr marL="8890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br>
              <a:rPr lang="en-GB"/>
            </a:br>
            <a:endParaRPr/>
          </a:p>
        </p:txBody>
      </p:sp>
      <p:pic>
        <p:nvPicPr>
          <p:cNvPr id="235" name="Google Shape;235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575" y="6143073"/>
            <a:ext cx="1178315" cy="42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title"/>
          </p:nvPr>
        </p:nvSpPr>
        <p:spPr>
          <a:xfrm>
            <a:off x="509687" y="194733"/>
            <a:ext cx="4562856" cy="74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21360"/>
              </a:buClr>
              <a:buSzPts val="4400"/>
              <a:buFont typeface="Calibri"/>
              <a:buNone/>
            </a:pPr>
            <a:r>
              <a:rPr lang="en-GB" sz="4400" b="1">
                <a:solidFill>
                  <a:srgbClr val="621360"/>
                </a:solidFill>
              </a:rPr>
              <a:t>Locations</a:t>
            </a:r>
            <a:endParaRPr sz="4400" b="1">
              <a:solidFill>
                <a:srgbClr val="621360"/>
              </a:solidFill>
            </a:endParaRPr>
          </a:p>
        </p:txBody>
      </p:sp>
      <p:sp>
        <p:nvSpPr>
          <p:cNvPr id="241" name="Google Shape;241;p27"/>
          <p:cNvSpPr txBox="1"/>
          <p:nvPr/>
        </p:nvSpPr>
        <p:spPr>
          <a:xfrm>
            <a:off x="10919584" y="441326"/>
            <a:ext cx="703476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7"/>
          <p:cNvSpPr txBox="1"/>
          <p:nvPr/>
        </p:nvSpPr>
        <p:spPr>
          <a:xfrm>
            <a:off x="509688" y="1132780"/>
            <a:ext cx="4858180" cy="474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21360"/>
              </a:buClr>
              <a:buSzPts val="2000"/>
              <a:buFont typeface="Arial"/>
              <a:buNone/>
            </a:pPr>
            <a:r>
              <a:rPr lang="en-GB" sz="2000" b="1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Rees Hall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None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Located near the seafront    </a:t>
            </a:r>
            <a:b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within a 10-15 minute walk of University buildings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2000"/>
              <a:buFont typeface="Arial"/>
              <a:buNone/>
            </a:pPr>
            <a:r>
              <a:rPr lang="en-GB" sz="2000" b="1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Guildhall Halls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None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Located in the city centre within a 3-5 minute walk of University buildings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Bateson Hall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Harry Law Hall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Margaret Rule Hall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Catherine House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Trafalgar Hall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James Watson Hall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Greetham Street Hall</a:t>
            </a:r>
            <a:endParaRPr/>
          </a:p>
        </p:txBody>
      </p:sp>
      <p:pic>
        <p:nvPicPr>
          <p:cNvPr id="243" name="Google Shape;243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24500" y="0"/>
            <a:ext cx="6746700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>
            <a:spLocks noGrp="1"/>
          </p:cNvSpPr>
          <p:nvPr>
            <p:ph type="body" idx="1"/>
          </p:nvPr>
        </p:nvSpPr>
        <p:spPr>
          <a:xfrm>
            <a:off x="4318677" y="1653905"/>
            <a:ext cx="6120724" cy="462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3150" rIns="91425" bIns="45700" anchor="t" anchorCtr="0">
            <a:noAutofit/>
          </a:bodyPr>
          <a:lstStyle/>
          <a:p>
            <a:pPr marL="889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621360"/>
              </a:solidFill>
            </a:endParaRPr>
          </a:p>
        </p:txBody>
      </p:sp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5523219" y="199910"/>
            <a:ext cx="4562856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21360"/>
              </a:buClr>
              <a:buSzPts val="4400"/>
              <a:buFont typeface="Calibri"/>
              <a:buNone/>
            </a:pPr>
            <a:r>
              <a:rPr lang="en-GB" sz="4400" b="1">
                <a:solidFill>
                  <a:srgbClr val="621360"/>
                </a:solidFill>
              </a:rPr>
              <a:t>Contact Us</a:t>
            </a:r>
            <a:br>
              <a:rPr lang="en-GB" sz="4400" b="1">
                <a:solidFill>
                  <a:srgbClr val="621360"/>
                </a:solidFill>
              </a:rPr>
            </a:br>
            <a:endParaRPr sz="4400" b="1">
              <a:solidFill>
                <a:srgbClr val="621360"/>
              </a:solidFill>
            </a:endParaRPr>
          </a:p>
        </p:txBody>
      </p:sp>
      <p:pic>
        <p:nvPicPr>
          <p:cNvPr id="250" name="Google Shape;250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0099" y="0"/>
            <a:ext cx="4747873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pic>
      <p:sp>
        <p:nvSpPr>
          <p:cNvPr id="251" name="Google Shape;251;p28"/>
          <p:cNvSpPr txBox="1"/>
          <p:nvPr/>
        </p:nvSpPr>
        <p:spPr>
          <a:xfrm>
            <a:off x="4318677" y="1591230"/>
            <a:ext cx="5900590" cy="4753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8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2111" y="1586641"/>
            <a:ext cx="558740" cy="47189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6402843" y="1603397"/>
            <a:ext cx="47277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port.ac.uk/bal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2439" y="2312237"/>
            <a:ext cx="508412" cy="41350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8"/>
          <p:cNvSpPr txBox="1"/>
          <p:nvPr/>
        </p:nvSpPr>
        <p:spPr>
          <a:xfrm>
            <a:off x="6398230" y="2308700"/>
            <a:ext cx="357908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47217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@BAL_INTL</a:t>
            </a:r>
            <a:endParaRPr sz="2000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03951" y="2987698"/>
            <a:ext cx="596900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8"/>
          <p:cNvSpPr txBox="1"/>
          <p:nvPr/>
        </p:nvSpPr>
        <p:spPr>
          <a:xfrm>
            <a:off x="6416904" y="3006304"/>
            <a:ext cx="357908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47217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>
                <a:solidFill>
                  <a:srgbClr val="161616"/>
                </a:solidFill>
                <a:latin typeface="Calibri"/>
                <a:ea typeface="Calibri"/>
                <a:cs typeface="Calibri"/>
                <a:sym typeface="Calibri"/>
              </a:rPr>
              <a:t>@uopglobal</a:t>
            </a:r>
            <a:endParaRPr sz="2000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23219" y="3685763"/>
            <a:ext cx="777632" cy="77763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/>
          <p:nvPr/>
        </p:nvSpPr>
        <p:spPr>
          <a:xfrm>
            <a:off x="6402843" y="3722581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7217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>
                <a:solidFill>
                  <a:srgbClr val="161616"/>
                </a:solidFill>
                <a:latin typeface="Calibri"/>
                <a:ea typeface="Calibri"/>
                <a:cs typeface="Calibri"/>
                <a:sym typeface="Calibri"/>
              </a:rPr>
              <a:t>@uniofportsmouth</a:t>
            </a:r>
            <a:endParaRPr sz="2000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28" descr="Screen Clippi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49740" y="4630000"/>
            <a:ext cx="451279" cy="4529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8"/>
          <p:cNvSpPr txBox="1"/>
          <p:nvPr/>
        </p:nvSpPr>
        <p:spPr>
          <a:xfrm>
            <a:off x="6428007" y="4587201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161616"/>
                </a:solidFill>
                <a:latin typeface="Calibri"/>
                <a:ea typeface="Calibri"/>
                <a:cs typeface="Calibri"/>
                <a:sym typeface="Calibri"/>
              </a:rPr>
              <a:t>myworldinportsmouth.com</a:t>
            </a:r>
            <a:r>
              <a:rPr lang="en-GB" sz="1600">
                <a:solidFill>
                  <a:srgbClr val="47217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39" y="5508797"/>
            <a:ext cx="506369" cy="50636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/>
          <p:nvPr/>
        </p:nvSpPr>
        <p:spPr>
          <a:xfrm>
            <a:off x="6394335" y="5560386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161616"/>
                </a:solidFill>
                <a:latin typeface="Calibri"/>
                <a:ea typeface="Calibri"/>
                <a:cs typeface="Calibri"/>
                <a:sym typeface="Calibri"/>
              </a:rPr>
              <a:t>Bal-exchange@port.ac.uk</a:t>
            </a:r>
            <a:r>
              <a:rPr lang="en-GB" sz="1600">
                <a:solidFill>
                  <a:srgbClr val="47217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2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2">
            <a:alphaModFix/>
          </a:blip>
          <a:srcRect/>
          <a:stretch/>
        </p:blipFill>
        <p:spPr>
          <a:xfrm>
            <a:off x="10269595" y="1487300"/>
            <a:ext cx="1707752" cy="3978883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3658" y="6171476"/>
            <a:ext cx="1215350" cy="43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95837" y="6282275"/>
            <a:ext cx="451275" cy="4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/>
          <p:nvPr/>
        </p:nvSpPr>
        <p:spPr>
          <a:xfrm>
            <a:off x="6492775" y="6301663"/>
            <a:ext cx="30975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#balglobal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>
            <a:spLocks noGrp="1"/>
          </p:cNvSpPr>
          <p:nvPr>
            <p:ph type="body" idx="1"/>
          </p:nvPr>
        </p:nvSpPr>
        <p:spPr>
          <a:xfrm>
            <a:off x="4318677" y="1653905"/>
            <a:ext cx="6120724" cy="462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3150" rIns="91425" bIns="45700" anchor="t" anchorCtr="0">
            <a:noAutofit/>
          </a:bodyPr>
          <a:lstStyle/>
          <a:p>
            <a:pPr marL="889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621360"/>
              </a:solidFill>
            </a:endParaRPr>
          </a:p>
        </p:txBody>
      </p:sp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5523219" y="199910"/>
            <a:ext cx="6120724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21360"/>
              </a:buClr>
              <a:buSzPts val="4400"/>
              <a:buFont typeface="Calibri"/>
              <a:buNone/>
            </a:pPr>
            <a:br>
              <a:rPr lang="en-GB" sz="4400" b="1" dirty="0">
                <a:solidFill>
                  <a:srgbClr val="621360"/>
                </a:solidFill>
              </a:rPr>
            </a:br>
            <a:endParaRPr sz="4400" b="1" dirty="0">
              <a:solidFill>
                <a:srgbClr val="621360"/>
              </a:solidFill>
            </a:endParaRPr>
          </a:p>
        </p:txBody>
      </p:sp>
      <p:pic>
        <p:nvPicPr>
          <p:cNvPr id="250" name="Google Shape;250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0099" y="0"/>
            <a:ext cx="4747873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658" y="6171476"/>
            <a:ext cx="1215350" cy="432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8E4C7-D4BD-5944-B1F0-483A88CCE901}"/>
              </a:ext>
            </a:extLst>
          </p:cNvPr>
          <p:cNvSpPr txBox="1"/>
          <p:nvPr/>
        </p:nvSpPr>
        <p:spPr>
          <a:xfrm>
            <a:off x="5523219" y="199910"/>
            <a:ext cx="554527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u="sng" dirty="0"/>
              <a:t>Please Click on this link for more info:</a:t>
            </a:r>
          </a:p>
          <a:p>
            <a:endParaRPr lang="en-GB" sz="2000" dirty="0"/>
          </a:p>
          <a:p>
            <a:r>
              <a:rPr lang="en-GB" sz="1000" dirty="0">
                <a:hlinkClick r:id="rId5"/>
              </a:rPr>
              <a:t>https://docs.google.com/presentation/d/1XiddXCuhLlYdcckELmwSOVorQMmBybTnPy_6mU1rL4I/edit?usp=sharing</a:t>
            </a:r>
            <a:r>
              <a:rPr lang="en-GB" sz="1000" dirty="0"/>
              <a:t> </a:t>
            </a:r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Tips by current Erasmus student </a:t>
            </a:r>
            <a:r>
              <a:rPr lang="en-GB" sz="1600" b="1" i="1" u="sng" dirty="0"/>
              <a:t>Muhammad Usman </a:t>
            </a:r>
            <a:r>
              <a:rPr lang="en-GB" sz="1600" dirty="0"/>
              <a:t>from BAE Tor Vergata at University of Portsmouth.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Accommodation 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 Units Selections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Travelling Arrangements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Language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Study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Do’s and Don’ts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r>
              <a:rPr lang="en-GB" b="1" i="1" u="sng" dirty="0"/>
              <a:t>Contact me: </a:t>
            </a:r>
          </a:p>
          <a:p>
            <a:endParaRPr lang="en-GB" dirty="0"/>
          </a:p>
          <a:p>
            <a:r>
              <a:rPr lang="en-GB" dirty="0"/>
              <a:t>00393512719241</a:t>
            </a:r>
          </a:p>
          <a:p>
            <a:endParaRPr lang="en-GB" dirty="0"/>
          </a:p>
          <a:p>
            <a:r>
              <a:rPr lang="en-GB" dirty="0"/>
              <a:t>usmanarshad158@gmail.com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7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13" y="1814986"/>
            <a:ext cx="3836919" cy="287768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/>
          <p:nvPr/>
        </p:nvSpPr>
        <p:spPr>
          <a:xfrm>
            <a:off x="10919584" y="441326"/>
            <a:ext cx="703476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686500" y="0"/>
            <a:ext cx="5788200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pic>
      <p:sp>
        <p:nvSpPr>
          <p:cNvPr id="88" name="Google Shape;88;p14"/>
          <p:cNvSpPr/>
          <p:nvPr/>
        </p:nvSpPr>
        <p:spPr>
          <a:xfrm>
            <a:off x="3494511" y="-10345"/>
            <a:ext cx="8627533" cy="6858001"/>
          </a:xfrm>
          <a:prstGeom prst="rect">
            <a:avLst/>
          </a:prstGeom>
          <a:solidFill>
            <a:srgbClr val="621360"/>
          </a:solidFill>
          <a:ln w="12700" cap="flat" cmpd="sng">
            <a:solidFill>
              <a:srgbClr val="6213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3494511" y="343936"/>
            <a:ext cx="7639314" cy="7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GB" sz="5400">
                <a:solidFill>
                  <a:schemeClr val="lt1"/>
                </a:solidFill>
              </a:rPr>
              <a:t>Proud to be Portsmouth</a:t>
            </a:r>
            <a:endParaRPr sz="5400">
              <a:solidFill>
                <a:schemeClr val="lt1"/>
              </a:solidFill>
            </a:endParaRPr>
          </a:p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4511" y="3652635"/>
            <a:ext cx="2789273" cy="6049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/>
          <p:nvPr/>
        </p:nvSpPr>
        <p:spPr>
          <a:xfrm>
            <a:off x="3494511" y="1498485"/>
            <a:ext cx="2660936" cy="15986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3626960" y="2084292"/>
            <a:ext cx="2317614" cy="79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YOUNG UNIVERSITIES</a:t>
            </a:r>
            <a:r>
              <a:rPr lang="en-GB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Times Higher Education Young</a:t>
            </a:r>
            <a:br>
              <a:rPr lang="en-GB" sz="12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University Rankings 2018</a:t>
            </a:r>
            <a:endParaRPr sz="1200" b="0" i="0" u="none" strike="noStrike" cap="none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3597028" y="1498484"/>
            <a:ext cx="23176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TOP 150</a:t>
            </a:r>
            <a:endParaRPr sz="4800" b="1" i="0" u="none" strike="noStrike" cap="none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6784210" y="1472563"/>
            <a:ext cx="1764125" cy="25325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6338439" y="1534288"/>
            <a:ext cx="2655668" cy="54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NO.1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in the UK</a:t>
            </a:r>
            <a:endParaRPr sz="2800" b="1" i="0" u="none" strike="noStrike" cap="none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Boosting Graduate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Salaries</a:t>
            </a:r>
            <a:endParaRPr sz="3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The Economist 2017</a:t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9292950" y="2232479"/>
            <a:ext cx="2671551" cy="17481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9598825" y="2136626"/>
            <a:ext cx="2655668" cy="54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97.5%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Of graduates working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or in further study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Destinations of Leavers from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Higher Education Survey 2018</a:t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3518368" y="4854693"/>
            <a:ext cx="2660936" cy="16795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3449031" y="4813121"/>
            <a:ext cx="2655668" cy="54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TOP 20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Uni in the UK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Student Satisfaction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National Student Survey 2018</a:t>
            </a: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6752102" y="4397764"/>
            <a:ext cx="1796233" cy="21235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6752102" y="4535770"/>
            <a:ext cx="2655668" cy="54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FIVE STAR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RATING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For Teaching, Employability, </a:t>
            </a:r>
            <a:endParaRPr sz="1100" b="0" i="0" u="none" strike="noStrike" cap="none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Internationalisation, Facilities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and Innovation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QS Top Universities 2018</a:t>
            </a: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9361347" y="4813121"/>
            <a:ext cx="2308273" cy="17481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9187649" y="4933895"/>
            <a:ext cx="2655668" cy="54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TOP 25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A0FF"/>
                </a:solidFill>
                <a:latin typeface="Calibri"/>
                <a:ea typeface="Calibri"/>
                <a:cs typeface="Calibri"/>
                <a:sym typeface="Calibri"/>
              </a:rPr>
              <a:t>Uni in the UK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The Guardian 2019</a:t>
            </a:r>
            <a:endParaRPr sz="1600" b="0" i="0" u="none" strike="noStrike" cap="none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>
            <a:hlinkClick r:id="rId3" action="ppaction://hlinksldjump"/>
          </p:cNvPr>
          <p:cNvSpPr/>
          <p:nvPr/>
        </p:nvSpPr>
        <p:spPr>
          <a:xfrm>
            <a:off x="1185328" y="3258226"/>
            <a:ext cx="4123269" cy="1219200"/>
          </a:xfrm>
          <a:prstGeom prst="roundRect">
            <a:avLst>
              <a:gd name="adj" fmla="val 16667"/>
            </a:avLst>
          </a:prstGeom>
          <a:solidFill>
            <a:srgbClr val="621360"/>
          </a:solidFill>
          <a:ln w="12700" cap="flat" cmpd="sng">
            <a:solidFill>
              <a:srgbClr val="6213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>
            <a:hlinkClick r:id="rId3" action="ppaction://hlinksldjump"/>
          </p:cNvPr>
          <p:cNvSpPr txBox="1"/>
          <p:nvPr/>
        </p:nvSpPr>
        <p:spPr>
          <a:xfrm>
            <a:off x="1333496" y="3318058"/>
            <a:ext cx="382693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Faculty of Business and Law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>
            <a:hlinkClick r:id="rId4" action="ppaction://hlinksldjump"/>
          </p:cNvPr>
          <p:cNvSpPr/>
          <p:nvPr/>
        </p:nvSpPr>
        <p:spPr>
          <a:xfrm>
            <a:off x="1185329" y="1793553"/>
            <a:ext cx="4123269" cy="1219200"/>
          </a:xfrm>
          <a:prstGeom prst="roundRect">
            <a:avLst>
              <a:gd name="adj" fmla="val 16667"/>
            </a:avLst>
          </a:prstGeom>
          <a:solidFill>
            <a:srgbClr val="00A0FF"/>
          </a:solidFill>
          <a:ln w="12700" cap="flat" cmpd="sng">
            <a:solidFill>
              <a:srgbClr val="00A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>
            <a:hlinkClick r:id="rId4" action="ppaction://hlinksldjump"/>
          </p:cNvPr>
          <p:cNvSpPr txBox="1"/>
          <p:nvPr/>
        </p:nvSpPr>
        <p:spPr>
          <a:xfrm>
            <a:off x="1333496" y="2059507"/>
            <a:ext cx="38269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The City</a:t>
            </a:r>
            <a:endParaRPr/>
          </a:p>
        </p:txBody>
      </p:sp>
      <p:sp>
        <p:nvSpPr>
          <p:cNvPr id="112" name="Google Shape;112;p15">
            <a:hlinkClick r:id="rId5" action="ppaction://hlinksldjump"/>
          </p:cNvPr>
          <p:cNvSpPr/>
          <p:nvPr/>
        </p:nvSpPr>
        <p:spPr>
          <a:xfrm>
            <a:off x="1185330" y="287919"/>
            <a:ext cx="4123269" cy="1219200"/>
          </a:xfrm>
          <a:prstGeom prst="roundRect">
            <a:avLst>
              <a:gd name="adj" fmla="val 16667"/>
            </a:avLst>
          </a:prstGeom>
          <a:solidFill>
            <a:srgbClr val="621360"/>
          </a:solidFill>
          <a:ln w="12700" cap="flat" cmpd="sng">
            <a:solidFill>
              <a:srgbClr val="6213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>
            <a:hlinkClick r:id="rId5" action="ppaction://hlinksldjump"/>
          </p:cNvPr>
          <p:cNvSpPr txBox="1"/>
          <p:nvPr/>
        </p:nvSpPr>
        <p:spPr>
          <a:xfrm>
            <a:off x="1333498" y="574353"/>
            <a:ext cx="38269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The University</a:t>
            </a:r>
            <a:endParaRPr/>
          </a:p>
        </p:txBody>
      </p:sp>
      <p:sp>
        <p:nvSpPr>
          <p:cNvPr id="114" name="Google Shape;114;p15">
            <a:hlinkClick r:id="rId6" action="ppaction://hlinksldjump"/>
          </p:cNvPr>
          <p:cNvSpPr/>
          <p:nvPr/>
        </p:nvSpPr>
        <p:spPr>
          <a:xfrm>
            <a:off x="1185328" y="4753897"/>
            <a:ext cx="4123269" cy="1219200"/>
          </a:xfrm>
          <a:prstGeom prst="roundRect">
            <a:avLst>
              <a:gd name="adj" fmla="val 16667"/>
            </a:avLst>
          </a:prstGeom>
          <a:solidFill>
            <a:srgbClr val="00A0FF"/>
          </a:solidFill>
          <a:ln w="12700" cap="flat" cmpd="sng">
            <a:solidFill>
              <a:srgbClr val="00A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>
            <a:hlinkClick r:id="rId6" action="ppaction://hlinksldjump"/>
          </p:cNvPr>
          <p:cNvSpPr txBox="1"/>
          <p:nvPr/>
        </p:nvSpPr>
        <p:spPr>
          <a:xfrm>
            <a:off x="1333496" y="5040331"/>
            <a:ext cx="38269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Learning at BAL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6570130" y="287919"/>
            <a:ext cx="4123269" cy="1219200"/>
          </a:xfrm>
          <a:prstGeom prst="roundRect">
            <a:avLst>
              <a:gd name="adj" fmla="val 16667"/>
            </a:avLst>
          </a:prstGeom>
          <a:solidFill>
            <a:srgbClr val="00A0FF"/>
          </a:solidFill>
          <a:ln w="12700" cap="flat" cmpd="sng">
            <a:solidFill>
              <a:srgbClr val="00A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6786031" y="574353"/>
            <a:ext cx="38269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Support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>
            <a:hlinkClick r:id="rId7" action="ppaction://hlinksldjump"/>
          </p:cNvPr>
          <p:cNvSpPr/>
          <p:nvPr/>
        </p:nvSpPr>
        <p:spPr>
          <a:xfrm>
            <a:off x="6570130" y="1793553"/>
            <a:ext cx="4123269" cy="1219200"/>
          </a:xfrm>
          <a:prstGeom prst="roundRect">
            <a:avLst>
              <a:gd name="adj" fmla="val 16667"/>
            </a:avLst>
          </a:prstGeom>
          <a:solidFill>
            <a:srgbClr val="621360"/>
          </a:solidFill>
          <a:ln w="12700" cap="flat" cmpd="sng">
            <a:solidFill>
              <a:srgbClr val="6213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5">
            <a:hlinkClick r:id="rId7" action="ppaction://hlinksldjump"/>
          </p:cNvPr>
          <p:cNvSpPr txBox="1"/>
          <p:nvPr/>
        </p:nvSpPr>
        <p:spPr>
          <a:xfrm>
            <a:off x="6786031" y="2059507"/>
            <a:ext cx="38269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 Experiences</a:t>
            </a:r>
            <a:endParaRPr/>
          </a:p>
        </p:txBody>
      </p:sp>
      <p:sp>
        <p:nvSpPr>
          <p:cNvPr id="120" name="Google Shape;120;p15">
            <a:hlinkClick r:id="rId8" action="ppaction://hlinksldjump"/>
          </p:cNvPr>
          <p:cNvSpPr/>
          <p:nvPr/>
        </p:nvSpPr>
        <p:spPr>
          <a:xfrm>
            <a:off x="6570129" y="3299187"/>
            <a:ext cx="4123269" cy="1219200"/>
          </a:xfrm>
          <a:prstGeom prst="roundRect">
            <a:avLst>
              <a:gd name="adj" fmla="val 16667"/>
            </a:avLst>
          </a:prstGeom>
          <a:solidFill>
            <a:srgbClr val="00A0FF"/>
          </a:solidFill>
          <a:ln w="12700" cap="flat" cmpd="sng">
            <a:solidFill>
              <a:srgbClr val="00A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>
            <a:hlinkClick r:id="rId8" action="ppaction://hlinksldjump"/>
          </p:cNvPr>
          <p:cNvSpPr txBox="1"/>
          <p:nvPr/>
        </p:nvSpPr>
        <p:spPr>
          <a:xfrm>
            <a:off x="6786031" y="3544659"/>
            <a:ext cx="38269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7. Accommodation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5">
            <a:hlinkClick r:id="rId9" action="ppaction://hlinksldjump"/>
          </p:cNvPr>
          <p:cNvSpPr/>
          <p:nvPr/>
        </p:nvSpPr>
        <p:spPr>
          <a:xfrm>
            <a:off x="6570128" y="4763859"/>
            <a:ext cx="4123269" cy="1219200"/>
          </a:xfrm>
          <a:prstGeom prst="roundRect">
            <a:avLst>
              <a:gd name="adj" fmla="val 16667"/>
            </a:avLst>
          </a:prstGeom>
          <a:solidFill>
            <a:srgbClr val="621360"/>
          </a:solidFill>
          <a:ln w="12700" cap="flat" cmpd="sng">
            <a:solidFill>
              <a:srgbClr val="6213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5">
            <a:hlinkClick r:id="rId9" action="ppaction://hlinksldjump"/>
          </p:cNvPr>
          <p:cNvSpPr txBox="1"/>
          <p:nvPr/>
        </p:nvSpPr>
        <p:spPr>
          <a:xfrm>
            <a:off x="6866465" y="5040330"/>
            <a:ext cx="38269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8. Contact us 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5621862" y="5892800"/>
            <a:ext cx="626538" cy="651934"/>
          </a:xfrm>
          <a:prstGeom prst="ellipse">
            <a:avLst/>
          </a:prstGeom>
          <a:solidFill>
            <a:srgbClr val="621360"/>
          </a:solidFill>
          <a:ln w="12700" cap="flat" cmpd="sng">
            <a:solidFill>
              <a:srgbClr val="6213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1075944" y="881489"/>
            <a:ext cx="4562856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21360"/>
              </a:buClr>
              <a:buSzPts val="4400"/>
              <a:buFont typeface="Calibri"/>
              <a:buNone/>
            </a:pPr>
            <a:r>
              <a:rPr lang="en-GB" sz="4400" b="1">
                <a:solidFill>
                  <a:srgbClr val="621360"/>
                </a:solidFill>
              </a:rPr>
              <a:t>Portsmouth</a:t>
            </a:r>
            <a:br>
              <a:rPr lang="en-GB" sz="4400" b="1">
                <a:solidFill>
                  <a:srgbClr val="621360"/>
                </a:solidFill>
              </a:rPr>
            </a:br>
            <a:endParaRPr sz="4400" b="1">
              <a:solidFill>
                <a:srgbClr val="621360"/>
              </a:solidFill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10919584" y="441326"/>
            <a:ext cx="703476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41500" y="0"/>
            <a:ext cx="7529700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pic>
      <p:sp>
        <p:nvSpPr>
          <p:cNvPr id="132" name="Google Shape;132;p16"/>
          <p:cNvSpPr txBox="1">
            <a:spLocks noGrp="1"/>
          </p:cNvSpPr>
          <p:nvPr>
            <p:ph type="body" idx="4294967295"/>
          </p:nvPr>
        </p:nvSpPr>
        <p:spPr>
          <a:xfrm>
            <a:off x="1075944" y="2028048"/>
            <a:ext cx="3292856" cy="355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21360"/>
              </a:buClr>
              <a:buSzPts val="2000"/>
              <a:buChar char="•"/>
            </a:pPr>
            <a:r>
              <a:rPr lang="en-GB" sz="2000">
                <a:solidFill>
                  <a:srgbClr val="621360"/>
                </a:solidFill>
              </a:rPr>
              <a:t>70 miles from London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62136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2000"/>
              <a:buChar char="•"/>
            </a:pPr>
            <a:r>
              <a:rPr lang="en-GB" sz="2000">
                <a:solidFill>
                  <a:srgbClr val="621360"/>
                </a:solidFill>
              </a:rPr>
              <a:t>Seafront location on the south coast of England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62136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2000"/>
              <a:buChar char="•"/>
            </a:pPr>
            <a:r>
              <a:rPr lang="en-GB" sz="2000">
                <a:solidFill>
                  <a:srgbClr val="621360"/>
                </a:solidFill>
              </a:rPr>
              <a:t>City Centre campus 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62136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21360"/>
              </a:buClr>
              <a:buSzPts val="2000"/>
              <a:buChar char="•"/>
            </a:pPr>
            <a:r>
              <a:rPr lang="en-GB" sz="2000">
                <a:solidFill>
                  <a:srgbClr val="621360"/>
                </a:solidFill>
              </a:rPr>
              <a:t>Good transport links to UK and Europe</a:t>
            </a:r>
            <a:endParaRPr sz="2000">
              <a:solidFill>
                <a:srgbClr val="6213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6200" y="-1267768"/>
            <a:ext cx="12191999" cy="81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374" y="5601206"/>
            <a:ext cx="1178315" cy="42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7296150" y="483065"/>
            <a:ext cx="45150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/>
              <a:t>Faculty of Business and Law</a:t>
            </a:r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3"/>
          </p:nvPr>
        </p:nvSpPr>
        <p:spPr>
          <a:xfrm>
            <a:off x="7296150" y="1558807"/>
            <a:ext cx="4991100" cy="59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679"/>
              <a:buFont typeface="Arial"/>
              <a:buNone/>
            </a:pPr>
            <a:r>
              <a:rPr lang="en-GB" sz="167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 5,100 students, 240 academic faculty and 80 administrative staff</a:t>
            </a:r>
            <a:endParaRPr sz="1679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None/>
            </a:pPr>
            <a:r>
              <a:rPr lang="en-GB" sz="182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Areas of expertise</a:t>
            </a:r>
            <a:endParaRPr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Accounting</a:t>
            </a:r>
            <a:endParaRPr sz="182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Economics</a:t>
            </a:r>
            <a:endParaRPr sz="182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Enterprise and Innovation </a:t>
            </a:r>
            <a:endParaRPr sz="182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Finance</a:t>
            </a:r>
            <a:endParaRPr sz="182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Human Resource Management</a:t>
            </a:r>
            <a:endParaRPr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Law</a:t>
            </a:r>
            <a:endParaRPr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 and Sales		</a:t>
            </a:r>
            <a:endParaRPr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Operations and Logistics</a:t>
            </a:r>
            <a:endParaRPr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Organisational Studies</a:t>
            </a:r>
            <a:endParaRPr sz="182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Strategy	</a:t>
            </a:r>
            <a:endParaRPr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7030A0"/>
              </a:buClr>
              <a:buSzPts val="1820"/>
              <a:buFont typeface="Arial"/>
              <a:buChar char="•"/>
            </a:pPr>
            <a:r>
              <a:rPr lang="en-GB" sz="18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Systems Management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5" name="Google Shape;145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516" y="794445"/>
            <a:ext cx="5359800" cy="40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/>
        </p:nvSpPr>
        <p:spPr>
          <a:xfrm>
            <a:off x="310500" y="5251500"/>
            <a:ext cx="58236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Contact </a:t>
            </a:r>
            <a:r>
              <a:rPr lang="en-GB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bal-exchange@port.ac.uk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for a list of exchange/study abroad modules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7296150" y="1036565"/>
            <a:ext cx="4514851" cy="57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/>
              <a:t>BAL credentials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7034418" y="2344278"/>
            <a:ext cx="4514851" cy="377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Char char="•"/>
            </a:pPr>
            <a:r>
              <a:rPr lang="en-GB" sz="2000"/>
              <a:t>EPAS Accreditation awarded for six of our undergraduate business programmes and MSc Business and Management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Char char="•"/>
            </a:pPr>
            <a:r>
              <a:rPr lang="en-GB" sz="2000"/>
              <a:t>Chartered Institute of Personnel and Development (CIPD) Approved Centre for over 30 years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Char char="•"/>
            </a:pPr>
            <a:r>
              <a:rPr lang="en-GB" sz="2000"/>
              <a:t>Recognition by most major UK professional bodies</a:t>
            </a:r>
            <a:endParaRPr/>
          </a:p>
          <a:p>
            <a:pPr marL="228600" lvl="0" indent="-101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/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879" y="956898"/>
            <a:ext cx="1268413" cy="96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3433" y="835710"/>
            <a:ext cx="719137" cy="71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5898" y="3370488"/>
            <a:ext cx="628650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2250" y="1753665"/>
            <a:ext cx="1189037" cy="80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6203" y="3085766"/>
            <a:ext cx="1023937" cy="102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8212" y="2109026"/>
            <a:ext cx="1627187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6942" y="3536493"/>
            <a:ext cx="804863" cy="80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22507" y="4869159"/>
            <a:ext cx="1298575" cy="73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06735" y="4531591"/>
            <a:ext cx="1074713" cy="1413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14" y="-40015"/>
            <a:ext cx="5300133" cy="353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7667" y="-17726"/>
            <a:ext cx="3454416" cy="228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7667" y="2247940"/>
            <a:ext cx="3454416" cy="23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/>
        </p:nvSpPr>
        <p:spPr>
          <a:xfrm>
            <a:off x="558800" y="8467"/>
            <a:ext cx="1447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Mock Courtroom</a:t>
            </a:r>
            <a:endParaRPr sz="1400" b="1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7145862" y="8467"/>
            <a:ext cx="1447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Language Lab </a:t>
            </a:r>
            <a:endParaRPr sz="1400" b="1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6261093" y="2540754"/>
            <a:ext cx="17695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621360"/>
                </a:solidFill>
                <a:latin typeface="Calibri"/>
                <a:ea typeface="Calibri"/>
                <a:cs typeface="Calibri"/>
                <a:sym typeface="Calibri"/>
              </a:rPr>
              <a:t>Motion capture Suite</a:t>
            </a:r>
            <a:endParaRPr sz="1400" b="1">
              <a:solidFill>
                <a:srgbClr val="621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8873066" y="3367887"/>
            <a:ext cx="292946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99907" y="6383850"/>
            <a:ext cx="1104226" cy="39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14" y="3496745"/>
            <a:ext cx="5041881" cy="336125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194732" y="6426451"/>
            <a:ext cx="25463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Bloomberg Suite</a:t>
            </a:r>
            <a:endParaRPr sz="1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0" descr="Tealroom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37667" y="4535286"/>
            <a:ext cx="3454416" cy="213415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5037667" y="6145231"/>
            <a:ext cx="1591733" cy="7386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TEAL (Technology Advance Active Learning) Studio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>
            <a:spLocks noGrp="1"/>
          </p:cNvSpPr>
          <p:nvPr>
            <p:ph type="title"/>
          </p:nvPr>
        </p:nvSpPr>
        <p:spPr>
          <a:xfrm>
            <a:off x="6813551" y="942546"/>
            <a:ext cx="4514851" cy="57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/>
              <a:t>BAL Global Support Office</a:t>
            </a:r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1"/>
          </p:nvPr>
        </p:nvSpPr>
        <p:spPr>
          <a:xfrm>
            <a:off x="7034418" y="2826878"/>
            <a:ext cx="4514851" cy="263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From left to right: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Alex Cade – Global Support Officer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Mel Lang – Senior Global Support Officer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Monika Kraska – Team Leader (Global Engagement)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Sherry Choban – Global Support Officer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184" name="Google Shape;184;p21"/>
          <p:cNvSpPr txBox="1"/>
          <p:nvPr/>
        </p:nvSpPr>
        <p:spPr>
          <a:xfrm>
            <a:off x="6350736" y="1976184"/>
            <a:ext cx="5308600" cy="50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546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 Team within BAL supports exchange students and exchange partnerships</a:t>
            </a: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1"/>
          <p:cNvPicPr preferRelativeResize="0"/>
          <p:nvPr/>
        </p:nvPicPr>
        <p:blipFill rotWithShape="1">
          <a:blip r:embed="rId3">
            <a:alphaModFix/>
          </a:blip>
          <a:srcRect r="-3950"/>
          <a:stretch/>
        </p:blipFill>
        <p:spPr>
          <a:xfrm>
            <a:off x="359925" y="1516525"/>
            <a:ext cx="5736000" cy="41454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ashion Brochure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0C0C0C"/>
      </a:accent2>
      <a:accent3>
        <a:srgbClr val="595959"/>
      </a:accent3>
      <a:accent4>
        <a:srgbClr val="F9D5E9"/>
      </a:accent4>
      <a:accent5>
        <a:srgbClr val="EE81BD"/>
      </a:accent5>
      <a:accent6>
        <a:srgbClr val="D54773"/>
      </a:accent6>
      <a:hlink>
        <a:srgbClr val="C830CC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585</Words>
  <Application>Microsoft Macintosh PowerPoint</Application>
  <PresentationFormat>Widescreen</PresentationFormat>
  <Paragraphs>186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Proud to be Portsmouth</vt:lpstr>
      <vt:lpstr>PowerPoint Presentation</vt:lpstr>
      <vt:lpstr>Portsmouth </vt:lpstr>
      <vt:lpstr>PowerPoint Presentation</vt:lpstr>
      <vt:lpstr>Faculty of Business and Law</vt:lpstr>
      <vt:lpstr>BAL credentials</vt:lpstr>
      <vt:lpstr>PowerPoint Presentation</vt:lpstr>
      <vt:lpstr>BAL Global Support Office</vt:lpstr>
      <vt:lpstr>International Student Support </vt:lpstr>
      <vt:lpstr>Student Support within BAL</vt:lpstr>
      <vt:lpstr>Social Events </vt:lpstr>
      <vt:lpstr>STUDENTS’ UNION</vt:lpstr>
      <vt:lpstr>Accommodation </vt:lpstr>
      <vt:lpstr>Locations</vt:lpstr>
      <vt:lpstr>Contact Us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Shermin Choban</dc:creator>
  <cp:lastModifiedBy>muhammad usman</cp:lastModifiedBy>
  <cp:revision>5</cp:revision>
  <dcterms:modified xsi:type="dcterms:W3CDTF">2019-03-27T16:21:32Z</dcterms:modified>
</cp:coreProperties>
</file>