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BF9C22F-1D14-4235-8788-77A8733A3F27}" type="datetimeFigureOut">
              <a:rPr lang="it-IT" smtClean="0"/>
              <a:t>07/03/2018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253842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9C22F-1D14-4235-8788-77A8733A3F27}" type="datetimeFigureOut">
              <a:rPr lang="it-IT" smtClean="0"/>
              <a:t>07/03/2018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3812565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9C22F-1D14-4235-8788-77A8733A3F27}" type="datetimeFigureOut">
              <a:rPr lang="it-IT" smtClean="0"/>
              <a:t>07/03/2018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364325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BF9C22F-1D14-4235-8788-77A8733A3F27}" type="datetimeFigureOut">
              <a:rPr lang="it-IT" smtClean="0"/>
              <a:t>07/03/2018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292885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BF9C22F-1D14-4235-8788-77A8733A3F27}" type="datetimeFigureOut">
              <a:rPr lang="it-IT" smtClean="0"/>
              <a:t>07/03/2018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258719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BF9C22F-1D14-4235-8788-77A8733A3F27}" type="datetimeFigureOut">
              <a:rPr lang="it-IT" smtClean="0"/>
              <a:t>07/03/2018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32648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BF9C22F-1D14-4235-8788-77A8733A3F27}" type="datetimeFigureOut">
              <a:rPr lang="it-IT" smtClean="0"/>
              <a:t>07/03/2018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42147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BF9C22F-1D14-4235-8788-77A8733A3F27}" type="datetimeFigureOut">
              <a:rPr lang="it-IT" smtClean="0"/>
              <a:t>07/03/2018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2420994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BF9C22F-1D14-4235-8788-77A8733A3F27}" type="datetimeFigureOut">
              <a:rPr lang="it-IT" smtClean="0"/>
              <a:t>07/03/2018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34246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F9C22F-1D14-4235-8788-77A8733A3F27}" type="datetimeFigureOut">
              <a:rPr lang="it-IT" smtClean="0"/>
              <a:t>07/03/2018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266407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BF9C22F-1D14-4235-8788-77A8733A3F27}" type="datetimeFigureOut">
              <a:rPr lang="it-IT" smtClean="0"/>
              <a:t>07/03/2018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EBA9C88-0C65-4ED7-8F31-4202F34ED54E}" type="slidenum">
              <a:rPr lang="it-IT" smtClean="0"/>
              <a:t>‹N›</a:t>
            </a:fld>
            <a:endParaRPr lang="it-IT"/>
          </a:p>
        </p:txBody>
      </p:sp>
    </p:spTree>
    <p:extLst>
      <p:ext uri="{BB962C8B-B14F-4D97-AF65-F5344CB8AC3E}">
        <p14:creationId xmlns:p14="http://schemas.microsoft.com/office/powerpoint/2010/main" val="217593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9C22F-1D14-4235-8788-77A8733A3F27}" type="datetimeFigureOut">
              <a:rPr lang="it-IT" smtClean="0"/>
              <a:t>07/03/2018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A9C88-0C65-4ED7-8F31-4202F34ED54E}" type="slidenum">
              <a:rPr lang="it-IT" smtClean="0"/>
              <a:t>‹N›</a:t>
            </a:fld>
            <a:endParaRPr lang="it-IT"/>
          </a:p>
        </p:txBody>
      </p:sp>
    </p:spTree>
    <p:extLst>
      <p:ext uri="{BB962C8B-B14F-4D97-AF65-F5344CB8AC3E}">
        <p14:creationId xmlns:p14="http://schemas.microsoft.com/office/powerpoint/2010/main" val="2183773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li.uni-konstanz.de/en/" TargetMode="External"/><Relationship Id="rId2" Type="http://schemas.openxmlformats.org/officeDocument/2006/relationships/hyperlink" Target="https://zeus.uni-konstanz.de/hioserver/pages/cs/sys/portal/hisinoneStartPage.faces?page=Arbeitgeber&amp;navigationPosition=link_career&amp;noDBAction=y&amp;in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acebook.com/groups/UniKonstanzInternationalWinter20172018/" TargetMode="External"/><Relationship Id="rId2" Type="http://schemas.openxmlformats.org/officeDocument/2006/relationships/hyperlink" Target="https://www.uni-konstanz.de/en/international-office/" TargetMode="External"/><Relationship Id="rId1" Type="http://schemas.openxmlformats.org/officeDocument/2006/relationships/slideLayout" Target="../slideLayouts/slideLayout2.xml"/><Relationship Id="rId5" Type="http://schemas.openxmlformats.org/officeDocument/2006/relationships/hyperlink" Target="https://www.facebook.com/groups/215067801842853/" TargetMode="External"/><Relationship Id="rId4" Type="http://schemas.openxmlformats.org/officeDocument/2006/relationships/hyperlink" Target="https://www.facebook.com/groups/47366713553/"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ahn.com/it/view/index.shtml" TargetMode="External"/><Relationship Id="rId2" Type="http://schemas.openxmlformats.org/officeDocument/2006/relationships/hyperlink" Target="https://www.flixbus.i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molesv7@gmail.com" TargetMode="External"/><Relationship Id="rId2" Type="http://schemas.openxmlformats.org/officeDocument/2006/relationships/hyperlink" Target="mailto:candysandro@yahoo.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Erasmus sessione invernale </a:t>
            </a:r>
            <a:r>
              <a:rPr lang="it-IT" dirty="0" err="1" smtClean="0"/>
              <a:t>a.a</a:t>
            </a:r>
            <a:r>
              <a:rPr lang="it-IT" dirty="0" smtClean="0"/>
              <a:t>. 2017/2018</a:t>
            </a:r>
            <a:endParaRPr lang="it-IT" dirty="0"/>
          </a:p>
        </p:txBody>
      </p:sp>
      <p:pic>
        <p:nvPicPr>
          <p:cNvPr id="4" name="Segnaposto contenuto 3"/>
          <p:cNvPicPr>
            <a:picLocks noGrp="1" noChangeAspect="1"/>
          </p:cNvPicPr>
          <p:nvPr>
            <p:ph idx="1"/>
          </p:nvPr>
        </p:nvPicPr>
        <p:blipFill>
          <a:blip r:embed="rId2"/>
          <a:stretch>
            <a:fillRect/>
          </a:stretch>
        </p:blipFill>
        <p:spPr>
          <a:xfrm>
            <a:off x="1865376" y="1845562"/>
            <a:ext cx="9134856" cy="4654704"/>
          </a:xfrm>
          <a:prstGeom prst="rect">
            <a:avLst/>
          </a:prstGeom>
        </p:spPr>
      </p:pic>
    </p:spTree>
    <p:extLst>
      <p:ext uri="{BB962C8B-B14F-4D97-AF65-F5344CB8AC3E}">
        <p14:creationId xmlns:p14="http://schemas.microsoft.com/office/powerpoint/2010/main" val="575667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ALLOGGIARE AL CAMPUS SEEZEIT</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Il campus «</a:t>
            </a:r>
            <a:r>
              <a:rPr lang="it-IT" dirty="0" err="1" smtClean="0"/>
              <a:t>seezeit</a:t>
            </a:r>
            <a:r>
              <a:rPr lang="it-IT" dirty="0" smtClean="0"/>
              <a:t>» mette a disposizione degli appartamenti condivisi per studenti universitari. Gli alloggi ospitano 3 o 4 persone e il prezzo di affitto al mese è di circa 340€ (consumi e tassa immondizia inclusi). Gli alloggi del campus si dislocano in più punti della città e non è possibile scegliere l’alloggio poiché verrà assegnato dal campus. E’ però possibile esprimere delle preferenze. Inoltre sarà il campus stesso a proporvi delle date di entrata e di uscita dal campus, per cui prima di prenotare l’alloggio informatevi bene su quando si svolgerà il periodo di esami (se non trovate indicazioni sul periodo di esame sulle piattaforme qui segnalate o sul sito dell’università, potete contattare direttamente i professori dei corsi a cui siete interessati)</a:t>
            </a:r>
          </a:p>
          <a:p>
            <a:r>
              <a:rPr lang="it-IT" dirty="0" smtClean="0"/>
              <a:t>Vi sarà chiesto se vorrete alloggiare al campus direttamente tramite </a:t>
            </a:r>
            <a:r>
              <a:rPr lang="it-IT" dirty="0" err="1" smtClean="0"/>
              <a:t>l’application</a:t>
            </a:r>
            <a:r>
              <a:rPr lang="it-IT" dirty="0" smtClean="0"/>
              <a:t> che dovrete completare per fare la richiesta di iscrivervi all’università, per cui tramite il sito dell’università. Comunque vi verrà segnalato come procedere.</a:t>
            </a:r>
          </a:p>
          <a:p>
            <a:r>
              <a:rPr lang="it-IT" dirty="0" smtClean="0"/>
              <a:t>Sito del </a:t>
            </a:r>
            <a:r>
              <a:rPr lang="it-IT" dirty="0" err="1" smtClean="0"/>
              <a:t>seezeit</a:t>
            </a:r>
            <a:r>
              <a:rPr lang="it-IT" dirty="0" smtClean="0"/>
              <a:t> campus: https://www.seezeit.com/en/</a:t>
            </a:r>
            <a:endParaRPr lang="it-IT" dirty="0"/>
          </a:p>
        </p:txBody>
      </p:sp>
    </p:spTree>
    <p:extLst>
      <p:ext uri="{BB962C8B-B14F-4D97-AF65-F5344CB8AC3E}">
        <p14:creationId xmlns:p14="http://schemas.microsoft.com/office/powerpoint/2010/main" val="391059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L’UNIVERSITA’</a:t>
            </a:r>
            <a:endParaRPr lang="it-IT" dirty="0"/>
          </a:p>
        </p:txBody>
      </p:sp>
      <p:sp>
        <p:nvSpPr>
          <p:cNvPr id="3" name="Segnaposto contenuto 2"/>
          <p:cNvSpPr>
            <a:spLocks noGrp="1"/>
          </p:cNvSpPr>
          <p:nvPr>
            <p:ph idx="1"/>
          </p:nvPr>
        </p:nvSpPr>
        <p:spPr>
          <a:xfrm>
            <a:off x="838200" y="1426464"/>
            <a:ext cx="10515600" cy="5138928"/>
          </a:xfrm>
        </p:spPr>
        <p:txBody>
          <a:bodyPr>
            <a:normAutofit fontScale="62500" lnSpcReduction="20000"/>
          </a:bodyPr>
          <a:lstStyle/>
          <a:p>
            <a:r>
              <a:rPr lang="it-IT" dirty="0" smtClean="0"/>
              <a:t>Prima della partenza avrete la possibilità di partecipare al «</a:t>
            </a:r>
            <a:r>
              <a:rPr lang="it-IT" dirty="0" err="1" smtClean="0"/>
              <a:t>buddy</a:t>
            </a:r>
            <a:r>
              <a:rPr lang="it-IT" dirty="0" smtClean="0"/>
              <a:t> </a:t>
            </a:r>
            <a:r>
              <a:rPr lang="it-IT" dirty="0" err="1" smtClean="0"/>
              <a:t>programme</a:t>
            </a:r>
            <a:r>
              <a:rPr lang="it-IT" dirty="0" smtClean="0"/>
              <a:t>» ovvero l’università di </a:t>
            </a:r>
            <a:r>
              <a:rPr lang="it-IT" dirty="0" err="1" smtClean="0"/>
              <a:t>Konstanz</a:t>
            </a:r>
            <a:r>
              <a:rPr lang="it-IT" dirty="0" smtClean="0"/>
              <a:t> vi metterà in contatto con un ragazzo dell’università che potrà essere il vostro punto di riferimento per qualsiasi cosa sia prima di iniziare la vostra esperienza </a:t>
            </a:r>
            <a:r>
              <a:rPr lang="it-IT" dirty="0" err="1" smtClean="0"/>
              <a:t>erasmus</a:t>
            </a:r>
            <a:r>
              <a:rPr lang="it-IT" dirty="0" smtClean="0"/>
              <a:t> che durante il vostro periodo a </a:t>
            </a:r>
            <a:r>
              <a:rPr lang="it-IT" dirty="0" err="1" smtClean="0"/>
              <a:t>Konstanz</a:t>
            </a:r>
            <a:r>
              <a:rPr lang="it-IT" dirty="0" smtClean="0"/>
              <a:t>. (riceverete una mail circa un paio di mesi prima della partenza).</a:t>
            </a:r>
          </a:p>
          <a:p>
            <a:r>
              <a:rPr lang="it-IT" dirty="0" smtClean="0"/>
              <a:t>Presso l’università è possibile frequentare qualsiasi corso, seminario, </a:t>
            </a:r>
            <a:r>
              <a:rPr lang="it-IT" dirty="0" err="1" smtClean="0"/>
              <a:t>ecc</a:t>
            </a:r>
            <a:r>
              <a:rPr lang="it-IT" dirty="0" smtClean="0"/>
              <a:t>… sia dei corsi di laurea triennali che magistrali anche se non strettamente appartenenti al proprio campo di studi. L’unica restrizione riguarda i corsi impartiti in lingua tedesca, che per essere frequentati è obbligatorio, seguire anche il corso di lingua tedesca offerto agli studenti internazionali. Prima di scegliere le date del proprio periodo </a:t>
            </a:r>
            <a:r>
              <a:rPr lang="it-IT" dirty="0" err="1" smtClean="0"/>
              <a:t>erasmus</a:t>
            </a:r>
            <a:r>
              <a:rPr lang="it-IT" dirty="0" smtClean="0"/>
              <a:t> è bene informarsi sul periodo di esami che potrebbe variare in base al corso che si vuole frequentare.</a:t>
            </a:r>
          </a:p>
          <a:p>
            <a:r>
              <a:rPr lang="it-IT" dirty="0" smtClean="0"/>
              <a:t>Sulla piattaforma «Zeus» trovate tutti i corsi, seminari, </a:t>
            </a:r>
            <a:r>
              <a:rPr lang="it-IT" dirty="0" err="1" smtClean="0"/>
              <a:t>ecc</a:t>
            </a:r>
            <a:r>
              <a:rPr lang="it-IT" dirty="0" smtClean="0"/>
              <a:t>… offerti dall’università: </a:t>
            </a:r>
            <a:r>
              <a:rPr lang="it-IT" dirty="0" smtClean="0">
                <a:hlinkClick r:id="rId2"/>
              </a:rPr>
              <a:t>https://zeus.uni-konstanz.de/hioserver/pages/cs/sys/portal/hisinoneStartPage.faces?page=Arbeitgeber&amp;navigationPosition=link_career&amp;noDBAction=y&amp;init=y</a:t>
            </a:r>
            <a:r>
              <a:rPr lang="it-IT" dirty="0" smtClean="0"/>
              <a:t> </a:t>
            </a:r>
          </a:p>
          <a:p>
            <a:r>
              <a:rPr lang="it-IT" dirty="0" smtClean="0"/>
              <a:t>Inoltre all’interno dell’università è presente un istituto linguistico (SLI) che offre (gratuitamente) corsi di lingua di vario genere, ma anche attività per avere l’opportunità di parlare con ragazzi madrelingua (esempio: Tandem); il sito del SLI: </a:t>
            </a:r>
            <a:r>
              <a:rPr lang="it-IT" dirty="0" smtClean="0">
                <a:hlinkClick r:id="rId3"/>
              </a:rPr>
              <a:t>https://www.sli.uni-konstanz.de/en/</a:t>
            </a:r>
            <a:r>
              <a:rPr lang="it-IT" dirty="0" smtClean="0"/>
              <a:t> </a:t>
            </a:r>
          </a:p>
          <a:p>
            <a:r>
              <a:rPr lang="it-IT" dirty="0" smtClean="0"/>
              <a:t>Durante il periodo di orientamento sarete informati su tutte le varie attività sia universitarie che extra-</a:t>
            </a:r>
            <a:r>
              <a:rPr lang="it-IT" dirty="0" err="1" smtClean="0"/>
              <a:t>unversitarie</a:t>
            </a:r>
            <a:r>
              <a:rPr lang="it-IT" dirty="0" smtClean="0"/>
              <a:t>, e verrete aggiornati sulle relative pagine </a:t>
            </a:r>
            <a:r>
              <a:rPr lang="it-IT" dirty="0" err="1" smtClean="0"/>
              <a:t>facebook</a:t>
            </a:r>
            <a:r>
              <a:rPr lang="it-IT" dirty="0" smtClean="0"/>
              <a:t> (vedi slide successiva) o tramite specifiche comunicazioni (principalmente sulla vostra mail istituzionale che vi verrà assegnata durante i vostri primi giorni a </a:t>
            </a:r>
            <a:r>
              <a:rPr lang="it-IT" dirty="0" err="1" smtClean="0"/>
              <a:t>Konstanz</a:t>
            </a:r>
            <a:r>
              <a:rPr lang="it-IT" dirty="0" smtClean="0"/>
              <a:t>).</a:t>
            </a:r>
          </a:p>
          <a:p>
            <a:r>
              <a:rPr lang="it-IT" dirty="0" smtClean="0"/>
              <a:t>L’università è molto vivibile, ben organizzata, con una bellissima biblioteca aperta 24h tutti i giorni. Ha una mensa al suo interno che fa sia pranzo che cena (la cena è dalle 17.00 alle 18.30!) dal lunedì al giovedì, mentre il venerdì è solo pranzo. </a:t>
            </a:r>
            <a:endParaRPr lang="it-IT" dirty="0"/>
          </a:p>
        </p:txBody>
      </p:sp>
    </p:spTree>
    <p:extLst>
      <p:ext uri="{BB962C8B-B14F-4D97-AF65-F5344CB8AC3E}">
        <p14:creationId xmlns:p14="http://schemas.microsoft.com/office/powerpoint/2010/main" val="1368086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LINK UTILI:</a:t>
            </a:r>
            <a:endParaRPr lang="it-IT" dirty="0"/>
          </a:p>
        </p:txBody>
      </p:sp>
      <p:sp>
        <p:nvSpPr>
          <p:cNvPr id="3" name="Segnaposto contenuto 2"/>
          <p:cNvSpPr>
            <a:spLocks noGrp="1"/>
          </p:cNvSpPr>
          <p:nvPr>
            <p:ph idx="1"/>
          </p:nvPr>
        </p:nvSpPr>
        <p:spPr>
          <a:xfrm>
            <a:off x="838200" y="1472184"/>
            <a:ext cx="10515600" cy="5129784"/>
          </a:xfrm>
        </p:spPr>
        <p:txBody>
          <a:bodyPr>
            <a:normAutofit fontScale="92500" lnSpcReduction="10000"/>
          </a:bodyPr>
          <a:lstStyle/>
          <a:p>
            <a:r>
              <a:rPr lang="it-IT" dirty="0" smtClean="0"/>
              <a:t>Ufficio internazionale dell’università di </a:t>
            </a:r>
            <a:r>
              <a:rPr lang="it-IT" dirty="0" err="1" smtClean="0"/>
              <a:t>Konstanz</a:t>
            </a:r>
            <a:r>
              <a:rPr lang="it-IT" dirty="0" smtClean="0"/>
              <a:t>: </a:t>
            </a:r>
            <a:r>
              <a:rPr lang="it-IT" dirty="0" smtClean="0">
                <a:hlinkClick r:id="rId2"/>
              </a:rPr>
              <a:t>https://www.uni-konstanz.de/en/international-office/</a:t>
            </a:r>
            <a:r>
              <a:rPr lang="it-IT" dirty="0" smtClean="0"/>
              <a:t> </a:t>
            </a:r>
          </a:p>
          <a:p>
            <a:r>
              <a:rPr lang="it-IT" dirty="0" smtClean="0"/>
              <a:t>Pagina </a:t>
            </a:r>
            <a:r>
              <a:rPr lang="it-IT" dirty="0" err="1" smtClean="0"/>
              <a:t>facebook</a:t>
            </a:r>
            <a:r>
              <a:rPr lang="it-IT" dirty="0" smtClean="0"/>
              <a:t> per gli studenti internazionali: </a:t>
            </a:r>
            <a:r>
              <a:rPr lang="it-IT" dirty="0" smtClean="0">
                <a:hlinkClick r:id="rId3"/>
              </a:rPr>
              <a:t>https://www.facebook.com/groups/UniKonstanzInternationalWinter20172018/</a:t>
            </a:r>
            <a:endParaRPr lang="it-IT" dirty="0" smtClean="0"/>
          </a:p>
          <a:p>
            <a:r>
              <a:rPr lang="it-IT" dirty="0" smtClean="0"/>
              <a:t>Pagina </a:t>
            </a:r>
            <a:r>
              <a:rPr lang="it-IT" dirty="0" err="1" smtClean="0"/>
              <a:t>facebook</a:t>
            </a:r>
            <a:r>
              <a:rPr lang="it-IT" dirty="0" smtClean="0"/>
              <a:t> con eventi universitari e non: </a:t>
            </a:r>
            <a:r>
              <a:rPr lang="it-IT" dirty="0" smtClean="0">
                <a:hlinkClick r:id="rId4"/>
              </a:rPr>
              <a:t>https://www.facebook.com/groups/47366713553/</a:t>
            </a:r>
            <a:r>
              <a:rPr lang="it-IT" dirty="0" smtClean="0"/>
              <a:t> </a:t>
            </a:r>
          </a:p>
          <a:p>
            <a:r>
              <a:rPr lang="it-IT" dirty="0" smtClean="0"/>
              <a:t>Pagina </a:t>
            </a:r>
            <a:r>
              <a:rPr lang="it-IT" dirty="0" err="1" smtClean="0"/>
              <a:t>fecebook</a:t>
            </a:r>
            <a:r>
              <a:rPr lang="it-IT" dirty="0" smtClean="0"/>
              <a:t> del campus in cui ho alloggiato (voi potreste alloggiare in un’altra zona ma magari può essere utile per avere informazioni): </a:t>
            </a:r>
            <a:r>
              <a:rPr lang="it-IT" dirty="0" smtClean="0">
                <a:hlinkClick r:id="rId5"/>
              </a:rPr>
              <a:t>https://www.facebook.com/groups/215067801842853/</a:t>
            </a:r>
            <a:r>
              <a:rPr lang="it-IT" dirty="0" smtClean="0"/>
              <a:t> </a:t>
            </a:r>
          </a:p>
          <a:p>
            <a:r>
              <a:rPr lang="it-IT" dirty="0" smtClean="0"/>
              <a:t>Inoltre esiste un </a:t>
            </a:r>
            <a:r>
              <a:rPr lang="it-IT" u="sng" dirty="0" smtClean="0">
                <a:solidFill>
                  <a:srgbClr val="FF0000"/>
                </a:solidFill>
              </a:rPr>
              <a:t>gruppo </a:t>
            </a:r>
            <a:r>
              <a:rPr lang="it-IT" u="sng" dirty="0" err="1" smtClean="0">
                <a:solidFill>
                  <a:srgbClr val="FF0000"/>
                </a:solidFill>
              </a:rPr>
              <a:t>whatsapp</a:t>
            </a:r>
            <a:r>
              <a:rPr lang="it-IT" u="sng" dirty="0" smtClean="0">
                <a:solidFill>
                  <a:srgbClr val="FF0000"/>
                </a:solidFill>
              </a:rPr>
              <a:t> </a:t>
            </a:r>
            <a:r>
              <a:rPr lang="it-IT" dirty="0" smtClean="0"/>
              <a:t>in cui ci sono tantissimi ragazzi che vivono al campus o che comunque frequentano l’università, sia internazionali che tedeschi, eventualmente mandateci una mail se volete essere aggiunti (i contatti li trovate  a fine presentazione).</a:t>
            </a:r>
            <a:endParaRPr lang="it-IT" dirty="0"/>
          </a:p>
        </p:txBody>
      </p:sp>
    </p:spTree>
    <p:extLst>
      <p:ext uri="{BB962C8B-B14F-4D97-AF65-F5344CB8AC3E}">
        <p14:creationId xmlns:p14="http://schemas.microsoft.com/office/powerpoint/2010/main" val="2222252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6448" y="145669"/>
            <a:ext cx="10515600" cy="1325563"/>
          </a:xfrm>
        </p:spPr>
        <p:txBody>
          <a:bodyPr/>
          <a:lstStyle/>
          <a:p>
            <a:r>
              <a:rPr lang="it-IT" dirty="0" smtClean="0"/>
              <a:t>LA CITTA’</a:t>
            </a:r>
            <a:endParaRPr lang="it-IT" dirty="0"/>
          </a:p>
        </p:txBody>
      </p:sp>
      <p:sp>
        <p:nvSpPr>
          <p:cNvPr id="3" name="Segnaposto contenuto 2"/>
          <p:cNvSpPr>
            <a:spLocks noGrp="1"/>
          </p:cNvSpPr>
          <p:nvPr>
            <p:ph idx="1"/>
          </p:nvPr>
        </p:nvSpPr>
        <p:spPr>
          <a:xfrm>
            <a:off x="237744" y="1471232"/>
            <a:ext cx="11759184" cy="5231320"/>
          </a:xfrm>
        </p:spPr>
        <p:txBody>
          <a:bodyPr>
            <a:normAutofit fontScale="92500" lnSpcReduction="20000"/>
          </a:bodyPr>
          <a:lstStyle/>
          <a:p>
            <a:r>
              <a:rPr lang="it-IT" dirty="0" smtClean="0"/>
              <a:t>La città di </a:t>
            </a:r>
            <a:r>
              <a:rPr lang="it-IT" dirty="0" err="1" smtClean="0"/>
              <a:t>Konstanz</a:t>
            </a:r>
            <a:r>
              <a:rPr lang="it-IT" dirty="0" smtClean="0"/>
              <a:t> non essendo eccessivamente grande rimane abbastanza comoda da girare in bicicletta (o anche a piedi, coi pattini, skateboard ecc..) c’è anche la possibilità di affittare bici o di acquistarne di usate. </a:t>
            </a:r>
          </a:p>
          <a:p>
            <a:r>
              <a:rPr lang="it-IT" dirty="0" smtClean="0"/>
              <a:t>In alternativa con gli autobus si riesce a raggiungere qualsiasi punto della città, è possibile consultare gli orari e le corse su </a:t>
            </a:r>
            <a:r>
              <a:rPr lang="it-IT" dirty="0" err="1" smtClean="0"/>
              <a:t>google</a:t>
            </a:r>
            <a:r>
              <a:rPr lang="it-IT" dirty="0" smtClean="0"/>
              <a:t> </a:t>
            </a:r>
            <a:r>
              <a:rPr lang="it-IT" dirty="0" err="1" smtClean="0"/>
              <a:t>maps</a:t>
            </a:r>
            <a:r>
              <a:rPr lang="it-IT" dirty="0" smtClean="0"/>
              <a:t>. L’abbonamento per un semestre è di circa 50€ (sarà la stessa università a darvi indicazioni durante le giornate di </a:t>
            </a:r>
            <a:r>
              <a:rPr lang="it-IT" dirty="0" err="1" smtClean="0"/>
              <a:t>orentamento</a:t>
            </a:r>
            <a:r>
              <a:rPr lang="it-IT" dirty="0" smtClean="0"/>
              <a:t>). Il sabato, e soprattutto la domenica e i festivi, le corse dei bus sono di meno. Mentre la notte è poco coperta, anche il weekend, per cui ci si dovrà spostare a piedi o in bici o con il taxi.</a:t>
            </a:r>
          </a:p>
          <a:p>
            <a:r>
              <a:rPr lang="it-IT" dirty="0" smtClean="0"/>
              <a:t>A </a:t>
            </a:r>
            <a:r>
              <a:rPr lang="it-IT" dirty="0" err="1" smtClean="0"/>
              <a:t>Konstanz</a:t>
            </a:r>
            <a:r>
              <a:rPr lang="it-IT" dirty="0" smtClean="0"/>
              <a:t> fermano anche gli autobus di </a:t>
            </a:r>
            <a:r>
              <a:rPr lang="it-IT" dirty="0" err="1" smtClean="0"/>
              <a:t>flixbus</a:t>
            </a:r>
            <a:r>
              <a:rPr lang="it-IT" dirty="0" smtClean="0"/>
              <a:t>, per cui potrete spostavi facilmente e in modo economico verso altre città tedesche o anche fuori dalla Germania; sito </a:t>
            </a:r>
            <a:r>
              <a:rPr lang="it-IT" dirty="0" err="1" smtClean="0"/>
              <a:t>flixbus</a:t>
            </a:r>
            <a:r>
              <a:rPr lang="it-IT" dirty="0" smtClean="0"/>
              <a:t>: </a:t>
            </a:r>
            <a:r>
              <a:rPr lang="it-IT" dirty="0" smtClean="0">
                <a:hlinkClick r:id="rId2"/>
              </a:rPr>
              <a:t>https://www.flixbus.it</a:t>
            </a:r>
            <a:r>
              <a:rPr lang="it-IT" dirty="0" smtClean="0"/>
              <a:t> c’è un </a:t>
            </a:r>
            <a:r>
              <a:rPr lang="it-IT" dirty="0" err="1" smtClean="0"/>
              <a:t>flixbus</a:t>
            </a:r>
            <a:r>
              <a:rPr lang="it-IT" dirty="0" smtClean="0"/>
              <a:t> </a:t>
            </a:r>
            <a:r>
              <a:rPr lang="it-IT" dirty="0" err="1" smtClean="0"/>
              <a:t>zurigo</a:t>
            </a:r>
            <a:r>
              <a:rPr lang="it-IT" dirty="0" smtClean="0"/>
              <a:t> stazione centrale-</a:t>
            </a:r>
            <a:r>
              <a:rPr lang="it-IT" dirty="0" err="1" smtClean="0"/>
              <a:t>konstanz</a:t>
            </a:r>
            <a:r>
              <a:rPr lang="it-IT" dirty="0" smtClean="0"/>
              <a:t> che potrebbe risultare comodo se si arriva a </a:t>
            </a:r>
            <a:r>
              <a:rPr lang="it-IT" dirty="0" err="1" smtClean="0"/>
              <a:t>zurigo</a:t>
            </a:r>
            <a:r>
              <a:rPr lang="it-IT" dirty="0"/>
              <a:t> </a:t>
            </a:r>
            <a:r>
              <a:rPr lang="it-IT" dirty="0" smtClean="0"/>
              <a:t>(stazione centrale) col treno.</a:t>
            </a:r>
          </a:p>
          <a:p>
            <a:r>
              <a:rPr lang="it-IT" dirty="0" smtClean="0"/>
              <a:t>Infine a </a:t>
            </a:r>
            <a:r>
              <a:rPr lang="it-IT" dirty="0" err="1" smtClean="0"/>
              <a:t>Konstanz</a:t>
            </a:r>
            <a:r>
              <a:rPr lang="it-IT" dirty="0" smtClean="0"/>
              <a:t> c’è anche la stazione dei treni (</a:t>
            </a:r>
            <a:r>
              <a:rPr lang="it-IT" dirty="0" err="1" smtClean="0"/>
              <a:t>bahnhof</a:t>
            </a:r>
            <a:r>
              <a:rPr lang="it-IT" dirty="0" smtClean="0"/>
              <a:t>), corse, orari e prezzi consultabili al seguente link: </a:t>
            </a:r>
            <a:r>
              <a:rPr lang="it-IT" dirty="0" smtClean="0">
                <a:hlinkClick r:id="rId3"/>
              </a:rPr>
              <a:t>https://www.bahn.com/it/view/index.shtml</a:t>
            </a:r>
            <a:r>
              <a:rPr lang="it-IT" dirty="0" smtClean="0"/>
              <a:t>  il diretto </a:t>
            </a:r>
            <a:r>
              <a:rPr lang="it-IT" dirty="0" err="1" smtClean="0"/>
              <a:t>zurigo</a:t>
            </a:r>
            <a:r>
              <a:rPr lang="it-IT" dirty="0" smtClean="0"/>
              <a:t> </a:t>
            </a:r>
            <a:r>
              <a:rPr lang="it-IT" dirty="0" err="1" smtClean="0"/>
              <a:t>aereoporto-Konstanz</a:t>
            </a:r>
            <a:r>
              <a:rPr lang="it-IT" dirty="0" smtClean="0"/>
              <a:t> potrebbe risultare comodo se si arriva a </a:t>
            </a:r>
            <a:r>
              <a:rPr lang="it-IT" dirty="0" err="1" smtClean="0"/>
              <a:t>zurigo</a:t>
            </a:r>
            <a:r>
              <a:rPr lang="it-IT" dirty="0" smtClean="0"/>
              <a:t> in aereo.</a:t>
            </a:r>
          </a:p>
        </p:txBody>
      </p:sp>
    </p:spTree>
    <p:extLst>
      <p:ext uri="{BB962C8B-B14F-4D97-AF65-F5344CB8AC3E}">
        <p14:creationId xmlns:p14="http://schemas.microsoft.com/office/powerpoint/2010/main" val="362088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Contatti:</a:t>
            </a:r>
            <a:endParaRPr lang="it-IT" dirty="0"/>
          </a:p>
        </p:txBody>
      </p:sp>
      <p:sp>
        <p:nvSpPr>
          <p:cNvPr id="3" name="Segnaposto contenuto 2"/>
          <p:cNvSpPr>
            <a:spLocks noGrp="1"/>
          </p:cNvSpPr>
          <p:nvPr>
            <p:ph idx="1"/>
          </p:nvPr>
        </p:nvSpPr>
        <p:spPr/>
        <p:txBody>
          <a:bodyPr/>
          <a:lstStyle/>
          <a:p>
            <a:r>
              <a:rPr lang="it-IT" dirty="0" smtClean="0"/>
              <a:t>Per qualsiasi dubbio, domanda, curiosità o chiarimento puoi contattare:</a:t>
            </a:r>
          </a:p>
          <a:p>
            <a:pPr marL="0" indent="0">
              <a:buNone/>
            </a:pPr>
            <a:endParaRPr lang="it-IT" dirty="0" smtClean="0"/>
          </a:p>
          <a:p>
            <a:r>
              <a:rPr lang="it-IT" dirty="0" smtClean="0"/>
              <a:t>Alessandro Candy: </a:t>
            </a:r>
            <a:r>
              <a:rPr lang="it-IT" dirty="0" smtClean="0">
                <a:hlinkClick r:id="rId2"/>
              </a:rPr>
              <a:t>candysandro@yahoo.it</a:t>
            </a:r>
            <a:endParaRPr lang="it-IT" dirty="0" smtClean="0"/>
          </a:p>
          <a:p>
            <a:endParaRPr lang="it-IT" dirty="0"/>
          </a:p>
          <a:p>
            <a:r>
              <a:rPr lang="it-IT" dirty="0" smtClean="0"/>
              <a:t>Valentina </a:t>
            </a:r>
            <a:r>
              <a:rPr lang="it-IT" dirty="0" err="1" smtClean="0"/>
              <a:t>Moles</a:t>
            </a:r>
            <a:r>
              <a:rPr lang="it-IT" dirty="0" smtClean="0"/>
              <a:t>: </a:t>
            </a:r>
            <a:r>
              <a:rPr lang="it-IT" dirty="0" smtClean="0">
                <a:hlinkClick r:id="rId3"/>
              </a:rPr>
              <a:t>molesv7@gmail.com</a:t>
            </a:r>
            <a:r>
              <a:rPr lang="it-IT" dirty="0" smtClean="0"/>
              <a:t> </a:t>
            </a:r>
            <a:endParaRPr lang="it-IT" dirty="0"/>
          </a:p>
        </p:txBody>
      </p:sp>
    </p:spTree>
    <p:extLst>
      <p:ext uri="{BB962C8B-B14F-4D97-AF65-F5344CB8AC3E}">
        <p14:creationId xmlns:p14="http://schemas.microsoft.com/office/powerpoint/2010/main" val="345188784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878</Words>
  <Application>Microsoft Office PowerPoint</Application>
  <PresentationFormat>Widescreen</PresentationFormat>
  <Paragraphs>29</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Erasmus sessione invernale a.a. 2017/2018</vt:lpstr>
      <vt:lpstr>ALLOGGIARE AL CAMPUS SEEZEIT</vt:lpstr>
      <vt:lpstr>L’UNIVERSITA’</vt:lpstr>
      <vt:lpstr>LINK UTILI:</vt:lpstr>
      <vt:lpstr>LA CITTA’</vt:lpstr>
      <vt:lpstr>Contatti: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sessione invernale a.a. 2017/2018</dc:title>
  <dc:creator>User</dc:creator>
  <cp:lastModifiedBy>User</cp:lastModifiedBy>
  <cp:revision>10</cp:revision>
  <dcterms:created xsi:type="dcterms:W3CDTF">2018-03-07T21:32:46Z</dcterms:created>
  <dcterms:modified xsi:type="dcterms:W3CDTF">2018-03-07T22:31:06Z</dcterms:modified>
</cp:coreProperties>
</file>