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it-IT" smtClean="0"/>
              <a:t>Fare clic per modificare stile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1C295150-4FD7-4802-B0EB-D52217513A72}" type="datetime1">
              <a:rPr lang="en-US" smtClean="0"/>
              <a:pPr/>
              <a:t>3/15/2018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87D7A59-36E2-48B9-B146-C1E59501F63F}" type="slidenum">
              <a:rPr lang="en-US" smtClean="0"/>
              <a:pPr/>
              <a:t>‹N›</a:t>
            </a:fld>
            <a:endParaRPr lang="en-US"/>
          </a:p>
        </p:txBody>
      </p:sp>
      <p:pic>
        <p:nvPicPr>
          <p:cNvPr id="9" name="Picture 8" descr="standardRule.png"/>
          <p:cNvPicPr>
            <a:picLocks noChangeAspect="1"/>
          </p:cNvPicPr>
          <p:nvPr/>
        </p:nvPicPr>
        <p:blipFill>
          <a:blip r:embed="rId3"/>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it-IT" smtClean="0"/>
              <a:t>Fare clic per modificare stile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E90C4CEC-16D5-4229-B4DE-FDE9B679D7E2}"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‹N›</a:t>
            </a:fld>
            <a:endParaRPr lang="en-US"/>
          </a:p>
        </p:txBody>
      </p:sp>
      <p:pic>
        <p:nvPicPr>
          <p:cNvPr id="8" name="Picture 7"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magine sopra didascalia">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it-IT" smtClean="0"/>
              <a:t>Fare clic per modificare stile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E90C4CEC-16D5-4229-B4DE-FDE9B679D7E2}"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‹N›</a:t>
            </a:fld>
            <a:endParaRPr lang="en-US"/>
          </a:p>
        </p:txBody>
      </p:sp>
      <p:pic>
        <p:nvPicPr>
          <p:cNvPr id="8" name="Picture 7" descr="shortRule.png"/>
          <p:cNvPicPr>
            <a:picLocks noChangeAspect="1"/>
          </p:cNvPicPr>
          <p:nvPr/>
        </p:nvPicPr>
        <p:blipFill>
          <a:blip r:embed="rId3"/>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2 Immagini sopra didascalia">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it-IT" smtClean="0"/>
              <a:t>Fare clic per modificare stile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E90C4CEC-16D5-4229-B4DE-FDE9B679D7E2}"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‹N›</a:t>
            </a:fld>
            <a:endParaRPr lang="en-US"/>
          </a:p>
        </p:txBody>
      </p:sp>
      <p:pic>
        <p:nvPicPr>
          <p:cNvPr id="8" name="Picture 7" descr="shortRule.png"/>
          <p:cNvPicPr>
            <a:picLocks noChangeAspect="1"/>
          </p:cNvPicPr>
          <p:nvPr/>
        </p:nvPicPr>
        <p:blipFill>
          <a:blip r:embed="rId4"/>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3 Immagini con didascalia">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E90C4CEC-16D5-4229-B4DE-FDE9B679D7E2}"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‹N›</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stile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 Immagini con didascalia">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E90C4CEC-16D5-4229-B4DE-FDE9B679D7E2}"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‹N›</a:t>
            </a:fld>
            <a:endParaRPr lang="en-US"/>
          </a:p>
        </p:txBody>
      </p:sp>
      <p:pic>
        <p:nvPicPr>
          <p:cNvPr id="15" name="Picture 14" descr="parAvion.png"/>
          <p:cNvPicPr>
            <a:picLocks noChangeAspect="1"/>
          </p:cNvPicPr>
          <p:nvPr/>
        </p:nvPicPr>
        <p:blipFill>
          <a:blip r:embed="rId3"/>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stile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‹N›</a:t>
            </a:fld>
            <a:endParaRPr lang="en-US"/>
          </a:p>
        </p:txBody>
      </p:sp>
      <p:pic>
        <p:nvPicPr>
          <p:cNvPr id="7" name="Picture 6"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it-IT" smtClean="0"/>
              <a:t>Fare clic per modificare stile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‹N›</a:t>
            </a:fld>
            <a:endParaRPr lang="en-US"/>
          </a:p>
        </p:txBody>
      </p:sp>
      <p:pic>
        <p:nvPicPr>
          <p:cNvPr id="7" name="Picture 6" descr="verticalRule.png"/>
          <p:cNvPicPr>
            <a:picLocks noChangeAspect="1"/>
          </p:cNvPicPr>
          <p:nvPr/>
        </p:nvPicPr>
        <p:blipFill>
          <a:blip r:embed="rId2"/>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‹N›</a:t>
            </a:fld>
            <a:endParaRPr lang="en-US"/>
          </a:p>
        </p:txBody>
      </p:sp>
      <p:pic>
        <p:nvPicPr>
          <p:cNvPr id="8" name="Picture 7"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apositiva titolo con 3 immagini">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it-IT" smtClean="0"/>
              <a:t>Fare clic per modificare stile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t>‹N›</a:t>
            </a:fld>
            <a:endParaRPr lang="en-US"/>
          </a:p>
        </p:txBody>
      </p:sp>
      <p:pic>
        <p:nvPicPr>
          <p:cNvPr id="9" name="Picture 8" descr="standardRule.png"/>
          <p:cNvPicPr>
            <a:picLocks noChangeAspect="1"/>
          </p:cNvPicPr>
          <p:nvPr/>
        </p:nvPicPr>
        <p:blipFill>
          <a:blip r:embed="rId3"/>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pic>
        <p:nvPicPr>
          <p:cNvPr id="14" name="Picture 13" descr="pictureStamp-Frame.png"/>
          <p:cNvPicPr>
            <a:picLocks noChangeAspect="1"/>
          </p:cNvPicPr>
          <p:nvPr/>
        </p:nvPicPr>
        <p:blipFill>
          <a:blip r:embed="rId4"/>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it-IT" smtClean="0"/>
              <a:t>Fare clic per modificare stile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D242B6C6-10FF-4510-A888-F0B9C6A788B0}" type="datetime1">
              <a:rPr lang="en-US" smtClean="0"/>
              <a:pPr/>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‹N›</a:t>
            </a:fld>
            <a:endParaRPr lang="en-US"/>
          </a:p>
        </p:txBody>
      </p:sp>
      <p:pic>
        <p:nvPicPr>
          <p:cNvPr id="9" name="Picture 8" descr="standardRule.png"/>
          <p:cNvPicPr>
            <a:picLocks noChangeAspect="1"/>
          </p:cNvPicPr>
          <p:nvPr/>
        </p:nvPicPr>
        <p:blipFill>
          <a:blip r:embed="rId2"/>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it-IT" smtClean="0"/>
              <a:t>Fare clic per modificare stile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t>‹N›</a:t>
            </a:fld>
            <a:endParaRPr lang="en-US"/>
          </a:p>
        </p:txBody>
      </p:sp>
      <p:pic>
        <p:nvPicPr>
          <p:cNvPr id="9" name="Picture 8"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t>‹N›</a:t>
            </a:fld>
            <a:endParaRPr lang="en-US"/>
          </a:p>
        </p:txBody>
      </p:sp>
      <p:pic>
        <p:nvPicPr>
          <p:cNvPr id="11" name="Picture 10" descr="standardRule.png"/>
          <p:cNvPicPr>
            <a:picLocks noChangeAspect="1"/>
          </p:cNvPicPr>
          <p:nvPr/>
        </p:nvPicPr>
        <p:blipFill>
          <a:blip r:embed="rId2"/>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0C4CEC-16D5-4229-B4DE-FDE9B679D7E2}"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E90C4CEC-16D5-4229-B4DE-FDE9B679D7E2}"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72EBF8-7CF5-44B7-B2BF-E22DE4D0703D}" type="slidenum">
              <a:rPr lang="en-US" smtClean="0"/>
              <a:pPr/>
              <a:t>‹N›</a:t>
            </a:fld>
            <a:endParaRPr lang="en-US"/>
          </a:p>
        </p:txBody>
      </p:sp>
      <p:pic>
        <p:nvPicPr>
          <p:cNvPr id="9" name="Picture 8" descr="shortRule.png"/>
          <p:cNvPicPr>
            <a:picLocks noChangeAspect="1"/>
          </p:cNvPicPr>
          <p:nvPr/>
        </p:nvPicPr>
        <p:blipFill>
          <a:blip r:embed="rId2"/>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it-IT" smtClean="0"/>
              <a:t>Fare clic per modificare stile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E90C4CEC-16D5-4229-B4DE-FDE9B679D7E2}" type="datetimeFigureOut">
              <a:rPr lang="en-US" smtClean="0"/>
              <a:t>3/15/2018</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5DBAE4E6-4D12-4A48-9B6B-6FA0B79BEE93}" type="slidenum">
              <a:rPr lang="en-US" smtClean="0"/>
              <a:t>‹N›</a:t>
            </a:fld>
            <a:endParaRPr lang="en-US"/>
          </a:p>
        </p:txBody>
      </p:sp>
    </p:spTree>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 id="2147484136" r:id="rId13"/>
    <p:sldLayoutId id="2147484137" r:id="rId14"/>
    <p:sldLayoutId id="2147484138" r:id="rId15"/>
    <p:sldLayoutId id="2147484139"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novasbe.unl.pt"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180961" y="2655329"/>
            <a:ext cx="4900748" cy="1200329"/>
          </a:xfrm>
          <a:prstGeom prst="rect">
            <a:avLst/>
          </a:prstGeom>
          <a:noFill/>
        </p:spPr>
        <p:txBody>
          <a:bodyPr wrap="square" lIns="91440" tIns="45720" rIns="91440" bIns="45720">
            <a:spAutoFit/>
          </a:bodyPr>
          <a:lstStyle/>
          <a:p>
            <a:pPr algn="ctr"/>
            <a:r>
              <a:rPr lang="it-IT" sz="72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LISBOA</a:t>
            </a:r>
            <a:endParaRPr lang="it-IT" sz="72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2035478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027011" y="166761"/>
            <a:ext cx="5157332" cy="707886"/>
          </a:xfrm>
          <a:prstGeom prst="rect">
            <a:avLst/>
          </a:prstGeom>
          <a:noFill/>
        </p:spPr>
        <p:txBody>
          <a:bodyPr wrap="square" rtlCol="0">
            <a:spAutoFit/>
          </a:bodyPr>
          <a:lstStyle/>
          <a:p>
            <a:r>
              <a:rPr lang="it-IT" sz="4000" dirty="0" smtClean="0"/>
              <a:t>TRANSPORTATION</a:t>
            </a:r>
            <a:endParaRPr lang="it-IT" sz="4000" dirty="0"/>
          </a:p>
        </p:txBody>
      </p:sp>
      <p:sp>
        <p:nvSpPr>
          <p:cNvPr id="3" name="CasellaDiTesto 2"/>
          <p:cNvSpPr txBox="1"/>
          <p:nvPr/>
        </p:nvSpPr>
        <p:spPr>
          <a:xfrm>
            <a:off x="356010" y="1026215"/>
            <a:ext cx="8787990" cy="3693319"/>
          </a:xfrm>
          <a:prstGeom prst="rect">
            <a:avLst/>
          </a:prstGeom>
          <a:noFill/>
        </p:spPr>
        <p:txBody>
          <a:bodyPr wrap="square" rtlCol="0">
            <a:spAutoFit/>
          </a:bodyPr>
          <a:lstStyle/>
          <a:p>
            <a:pPr marL="285750" indent="-285750">
              <a:buFont typeface="Arial"/>
              <a:buChar char="•"/>
            </a:pPr>
            <a:r>
              <a:rPr lang="it-IT" b="1" dirty="0" smtClean="0"/>
              <a:t>Autobus</a:t>
            </a:r>
          </a:p>
          <a:p>
            <a:pPr marL="285750" indent="-285750">
              <a:buFont typeface="Arial"/>
              <a:buChar char="•"/>
            </a:pPr>
            <a:endParaRPr lang="it-IT" dirty="0" smtClean="0"/>
          </a:p>
          <a:p>
            <a:pPr marL="285750" indent="-285750">
              <a:buFont typeface="Arial"/>
              <a:buChar char="•"/>
            </a:pPr>
            <a:r>
              <a:rPr lang="it-IT" b="1" dirty="0" smtClean="0"/>
              <a:t>Metro</a:t>
            </a:r>
            <a:r>
              <a:rPr lang="it-IT" dirty="0" smtClean="0"/>
              <a:t> (il trasporto pubblico più utilizzato, funziona benissimo e copre tutta la città)</a:t>
            </a:r>
          </a:p>
          <a:p>
            <a:pPr marL="285750" indent="-285750">
              <a:buFont typeface="Arial"/>
              <a:buChar char="•"/>
            </a:pPr>
            <a:endParaRPr lang="it-IT" dirty="0" smtClean="0"/>
          </a:p>
          <a:p>
            <a:pPr marL="285750" indent="-285750">
              <a:buFont typeface="Arial"/>
              <a:buChar char="•"/>
            </a:pPr>
            <a:r>
              <a:rPr lang="it-IT" dirty="0" smtClean="0"/>
              <a:t>Tram</a:t>
            </a:r>
          </a:p>
          <a:p>
            <a:pPr marL="285750" indent="-285750">
              <a:buFont typeface="Arial"/>
              <a:buChar char="•"/>
            </a:pPr>
            <a:endParaRPr lang="it-IT" dirty="0" smtClean="0"/>
          </a:p>
          <a:p>
            <a:pPr marL="285750" indent="-285750">
              <a:buFont typeface="Arial"/>
              <a:buChar char="•"/>
            </a:pPr>
            <a:r>
              <a:rPr lang="it-IT" dirty="0" smtClean="0"/>
              <a:t>Funicolari</a:t>
            </a:r>
          </a:p>
          <a:p>
            <a:pPr marL="285750" indent="-285750">
              <a:buFont typeface="Arial"/>
              <a:buChar char="•"/>
            </a:pPr>
            <a:endParaRPr lang="it-IT" dirty="0" smtClean="0"/>
          </a:p>
          <a:p>
            <a:pPr marL="285750" indent="-285750">
              <a:buFont typeface="Arial"/>
              <a:buChar char="•"/>
            </a:pPr>
            <a:r>
              <a:rPr lang="it-IT" dirty="0" smtClean="0"/>
              <a:t>Ascensori (credetemi, ce n’è bisogno!!!)</a:t>
            </a:r>
          </a:p>
          <a:p>
            <a:pPr marL="285750" indent="-285750">
              <a:buFont typeface="Arial"/>
              <a:buChar char="•"/>
            </a:pPr>
            <a:endParaRPr lang="it-IT" dirty="0" smtClean="0"/>
          </a:p>
          <a:p>
            <a:pPr marL="285750" indent="-285750">
              <a:buFont typeface="Arial"/>
              <a:buChar char="•"/>
            </a:pPr>
            <a:r>
              <a:rPr lang="it-IT" dirty="0" smtClean="0"/>
              <a:t>Treni Urbani (per andare a Belém, ad esempio)</a:t>
            </a:r>
          </a:p>
          <a:p>
            <a:pPr marL="285750" indent="-285750">
              <a:buFont typeface="Arial"/>
              <a:buChar char="•"/>
            </a:pPr>
            <a:endParaRPr lang="it-IT" dirty="0" smtClean="0"/>
          </a:p>
          <a:p>
            <a:pPr marL="285750" indent="-285750">
              <a:buFont typeface="Arial"/>
              <a:buChar char="•"/>
            </a:pPr>
            <a:r>
              <a:rPr lang="it-IT" dirty="0" smtClean="0"/>
              <a:t>Taxi (non consigliati ma costano comunque poco rispetto a Roma)</a:t>
            </a:r>
            <a:endParaRPr lang="it-IT" dirty="0"/>
          </a:p>
        </p:txBody>
      </p:sp>
      <p:sp>
        <p:nvSpPr>
          <p:cNvPr id="5" name="CasellaDiTesto 4"/>
          <p:cNvSpPr txBox="1"/>
          <p:nvPr/>
        </p:nvSpPr>
        <p:spPr>
          <a:xfrm>
            <a:off x="356010" y="5092590"/>
            <a:ext cx="8611589" cy="1015663"/>
          </a:xfrm>
          <a:prstGeom prst="rect">
            <a:avLst/>
          </a:prstGeom>
          <a:noFill/>
        </p:spPr>
        <p:txBody>
          <a:bodyPr wrap="square" rtlCol="0">
            <a:spAutoFit/>
          </a:bodyPr>
          <a:lstStyle/>
          <a:p>
            <a:pPr algn="ctr"/>
            <a:r>
              <a:rPr lang="it-IT" sz="2000" b="1" dirty="0" smtClean="0"/>
              <a:t>NB: CONVIENE FARSI LA COSIDDETTA “LISBOA VIVA CARD-SUB23”, INFATTI SE HAI MENO DI 23 ANNI, RICEVI UNO SCONTO SULLA TARIFFA MENSILE (STIAMO SUI 27 EURO) </a:t>
            </a:r>
            <a:endParaRPr lang="it-IT" sz="2000" b="1" dirty="0"/>
          </a:p>
        </p:txBody>
      </p:sp>
    </p:spTree>
    <p:extLst>
      <p:ext uri="{BB962C8B-B14F-4D97-AF65-F5344CB8AC3E}">
        <p14:creationId xmlns:p14="http://schemas.microsoft.com/office/powerpoint/2010/main" val="413204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53950" y="372003"/>
            <a:ext cx="8813649" cy="1323439"/>
          </a:xfrm>
          <a:prstGeom prst="rect">
            <a:avLst/>
          </a:prstGeom>
          <a:noFill/>
        </p:spPr>
        <p:txBody>
          <a:bodyPr wrap="square" rtlCol="0">
            <a:spAutoFit/>
          </a:bodyPr>
          <a:lstStyle/>
          <a:p>
            <a:r>
              <a:rPr lang="it-IT" sz="4000" dirty="0" smtClean="0"/>
              <a:t>UNIVERSIDADE NOVA DE LISBOA</a:t>
            </a:r>
          </a:p>
          <a:p>
            <a:pPr algn="ctr"/>
            <a:r>
              <a:rPr lang="it-IT" sz="4000" dirty="0" smtClean="0"/>
              <a:t>SBE</a:t>
            </a:r>
            <a:endParaRPr lang="it-IT" sz="4000" dirty="0"/>
          </a:p>
        </p:txBody>
      </p:sp>
      <p:sp>
        <p:nvSpPr>
          <p:cNvPr id="3" name="CasellaDiTesto 2"/>
          <p:cNvSpPr txBox="1"/>
          <p:nvPr/>
        </p:nvSpPr>
        <p:spPr>
          <a:xfrm>
            <a:off x="2892980" y="1697630"/>
            <a:ext cx="4368338" cy="954107"/>
          </a:xfrm>
          <a:prstGeom prst="rect">
            <a:avLst/>
          </a:prstGeom>
          <a:noFill/>
        </p:spPr>
        <p:txBody>
          <a:bodyPr wrap="square" rtlCol="0">
            <a:spAutoFit/>
          </a:bodyPr>
          <a:lstStyle/>
          <a:p>
            <a:r>
              <a:rPr lang="it-IT" sz="2000" dirty="0">
                <a:hlinkClick r:id="rId2"/>
              </a:rPr>
              <a:t>http://</a:t>
            </a:r>
            <a:r>
              <a:rPr lang="it-IT" sz="2000" dirty="0" smtClean="0">
                <a:hlinkClick r:id="rId2"/>
              </a:rPr>
              <a:t>www.novasbe.unl.pt</a:t>
            </a:r>
            <a:endParaRPr lang="it-IT" sz="2000" dirty="0" smtClean="0"/>
          </a:p>
          <a:p>
            <a:endParaRPr lang="it-IT" dirty="0"/>
          </a:p>
          <a:p>
            <a:endParaRPr lang="it-IT" dirty="0"/>
          </a:p>
        </p:txBody>
      </p:sp>
      <p:pic>
        <p:nvPicPr>
          <p:cNvPr id="4" name="Immagine 3" descr="Logo_NovaSBE_web.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201" y="2527052"/>
            <a:ext cx="8448278" cy="4044613"/>
          </a:xfrm>
          <a:prstGeom prst="rect">
            <a:avLst/>
          </a:prstGeom>
        </p:spPr>
      </p:pic>
    </p:spTree>
    <p:extLst>
      <p:ext uri="{BB962C8B-B14F-4D97-AF65-F5344CB8AC3E}">
        <p14:creationId xmlns:p14="http://schemas.microsoft.com/office/powerpoint/2010/main" val="194461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cropped-0h4a6010.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5888865" cy="3309542"/>
          </a:xfrm>
          <a:prstGeom prst="rect">
            <a:avLst/>
          </a:prstGeom>
        </p:spPr>
      </p:pic>
      <p:pic>
        <p:nvPicPr>
          <p:cNvPr id="3" name="Immagine 2" descr="Nova-School-of-Business-and-Economics-1-624x3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930" y="3309542"/>
            <a:ext cx="7236069" cy="3548457"/>
          </a:xfrm>
          <a:prstGeom prst="rect">
            <a:avLst/>
          </a:prstGeom>
        </p:spPr>
      </p:pic>
      <p:sp>
        <p:nvSpPr>
          <p:cNvPr id="4" name="CasellaDiTesto 3"/>
          <p:cNvSpPr txBox="1"/>
          <p:nvPr/>
        </p:nvSpPr>
        <p:spPr>
          <a:xfrm>
            <a:off x="5888866" y="1205802"/>
            <a:ext cx="3255134" cy="923330"/>
          </a:xfrm>
          <a:prstGeom prst="rect">
            <a:avLst/>
          </a:prstGeom>
          <a:noFill/>
        </p:spPr>
        <p:txBody>
          <a:bodyPr wrap="square" rtlCol="0">
            <a:spAutoFit/>
          </a:bodyPr>
          <a:lstStyle/>
          <a:p>
            <a:pPr algn="ctr"/>
            <a:r>
              <a:rPr lang="it-IT" dirty="0" smtClean="0"/>
              <a:t>Campus </a:t>
            </a:r>
            <a:r>
              <a:rPr lang="it-IT" dirty="0" err="1" smtClean="0"/>
              <a:t>Campolide</a:t>
            </a:r>
            <a:endParaRPr lang="it-IT" dirty="0" smtClean="0"/>
          </a:p>
          <a:p>
            <a:pPr algn="ctr"/>
            <a:r>
              <a:rPr lang="it-IT" dirty="0" smtClean="0"/>
              <a:t>(il prossimo anno si sposta a </a:t>
            </a:r>
            <a:r>
              <a:rPr lang="it-IT" dirty="0" err="1" smtClean="0"/>
              <a:t>Carcavelos</a:t>
            </a:r>
            <a:r>
              <a:rPr lang="it-IT" dirty="0" smtClean="0"/>
              <a:t>)</a:t>
            </a:r>
            <a:endParaRPr lang="it-IT" dirty="0"/>
          </a:p>
        </p:txBody>
      </p:sp>
    </p:spTree>
    <p:extLst>
      <p:ext uri="{BB962C8B-B14F-4D97-AF65-F5344CB8AC3E}">
        <p14:creationId xmlns:p14="http://schemas.microsoft.com/office/powerpoint/2010/main" val="3637808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56709" y="1893155"/>
            <a:ext cx="8095214" cy="1477328"/>
          </a:xfrm>
          <a:prstGeom prst="rect">
            <a:avLst/>
          </a:prstGeom>
          <a:noFill/>
        </p:spPr>
        <p:txBody>
          <a:bodyPr wrap="square" rtlCol="0">
            <a:spAutoFit/>
          </a:bodyPr>
          <a:lstStyle/>
          <a:p>
            <a:pPr marL="285750" indent="-285750">
              <a:buFont typeface="Arial"/>
              <a:buChar char="•"/>
            </a:pPr>
            <a:r>
              <a:rPr lang="it-IT" dirty="0" smtClean="0"/>
              <a:t>Business School  (2017 </a:t>
            </a:r>
            <a:r>
              <a:rPr lang="it-IT" dirty="0" err="1" smtClean="0"/>
              <a:t>Results</a:t>
            </a:r>
            <a:r>
              <a:rPr lang="it-IT" dirty="0" smtClean="0"/>
              <a:t>): 25° in Europe</a:t>
            </a:r>
          </a:p>
          <a:p>
            <a:pPr marL="285750" indent="-285750">
              <a:buFont typeface="Arial"/>
              <a:buChar char="•"/>
            </a:pPr>
            <a:r>
              <a:rPr lang="it-IT" dirty="0" smtClean="0"/>
              <a:t>The </a:t>
            </a:r>
            <a:r>
              <a:rPr lang="it-IT" dirty="0" err="1" smtClean="0"/>
              <a:t>Lisbon</a:t>
            </a:r>
            <a:r>
              <a:rPr lang="it-IT" dirty="0" smtClean="0"/>
              <a:t> MBA International (2017 </a:t>
            </a:r>
            <a:r>
              <a:rPr lang="it-IT" dirty="0" err="1" smtClean="0"/>
              <a:t>Results</a:t>
            </a:r>
            <a:r>
              <a:rPr lang="it-IT" dirty="0" smtClean="0"/>
              <a:t>): 85° Worldwide</a:t>
            </a:r>
          </a:p>
          <a:p>
            <a:pPr marL="285750" indent="-285750">
              <a:buFont typeface="Arial"/>
              <a:buChar char="•"/>
            </a:pPr>
            <a:r>
              <a:rPr lang="it-IT" dirty="0" smtClean="0"/>
              <a:t>International </a:t>
            </a:r>
            <a:r>
              <a:rPr lang="it-IT" dirty="0" err="1" smtClean="0"/>
              <a:t>Masters</a:t>
            </a:r>
            <a:r>
              <a:rPr lang="it-IT" dirty="0" smtClean="0"/>
              <a:t> in Finance (2017 </a:t>
            </a:r>
            <a:r>
              <a:rPr lang="it-IT" dirty="0" err="1" smtClean="0"/>
              <a:t>Results</a:t>
            </a:r>
            <a:r>
              <a:rPr lang="it-IT" dirty="0" smtClean="0"/>
              <a:t>): 19° Worldwide</a:t>
            </a:r>
          </a:p>
          <a:p>
            <a:pPr marL="285750" indent="-285750">
              <a:buFont typeface="Arial"/>
              <a:buChar char="•"/>
            </a:pPr>
            <a:r>
              <a:rPr lang="it-IT" dirty="0" smtClean="0"/>
              <a:t>International </a:t>
            </a:r>
            <a:r>
              <a:rPr lang="it-IT" dirty="0" err="1" smtClean="0"/>
              <a:t>Masters</a:t>
            </a:r>
            <a:r>
              <a:rPr lang="it-IT" dirty="0" smtClean="0"/>
              <a:t> in Management (2017 </a:t>
            </a:r>
            <a:r>
              <a:rPr lang="it-IT" dirty="0" err="1" smtClean="0"/>
              <a:t>Results</a:t>
            </a:r>
            <a:r>
              <a:rPr lang="it-IT" dirty="0" smtClean="0"/>
              <a:t>): 17° Worldwide</a:t>
            </a:r>
          </a:p>
          <a:p>
            <a:pPr marL="285750" indent="-285750">
              <a:buFont typeface="Arial"/>
              <a:buChar char="•"/>
            </a:pPr>
            <a:r>
              <a:rPr lang="it-IT" dirty="0" smtClean="0"/>
              <a:t>CEMS </a:t>
            </a:r>
            <a:r>
              <a:rPr lang="it-IT" dirty="0" err="1" smtClean="0"/>
              <a:t>Masters</a:t>
            </a:r>
            <a:r>
              <a:rPr lang="it-IT" dirty="0" smtClean="0"/>
              <a:t> in International Management (2017 </a:t>
            </a:r>
            <a:r>
              <a:rPr lang="it-IT" dirty="0" err="1" smtClean="0"/>
              <a:t>Results</a:t>
            </a:r>
            <a:r>
              <a:rPr lang="it-IT" dirty="0" smtClean="0"/>
              <a:t>): 17° Worldwide</a:t>
            </a:r>
            <a:endParaRPr lang="it-IT" dirty="0"/>
          </a:p>
        </p:txBody>
      </p:sp>
      <p:sp>
        <p:nvSpPr>
          <p:cNvPr id="3" name="CasellaDiTesto 2"/>
          <p:cNvSpPr txBox="1"/>
          <p:nvPr/>
        </p:nvSpPr>
        <p:spPr>
          <a:xfrm>
            <a:off x="1790000" y="828459"/>
            <a:ext cx="4503043" cy="369332"/>
          </a:xfrm>
          <a:prstGeom prst="rect">
            <a:avLst/>
          </a:prstGeom>
          <a:noFill/>
        </p:spPr>
        <p:txBody>
          <a:bodyPr wrap="square" rtlCol="0">
            <a:spAutoFit/>
          </a:bodyPr>
          <a:lstStyle/>
          <a:p>
            <a:r>
              <a:rPr lang="it-IT" dirty="0" smtClean="0"/>
              <a:t>FINANCIAL TIMES RANKINGS</a:t>
            </a:r>
            <a:endParaRPr lang="it-IT" dirty="0"/>
          </a:p>
        </p:txBody>
      </p:sp>
      <p:pic>
        <p:nvPicPr>
          <p:cNvPr id="4" name="Immagine 3" descr="open-graph.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7296" y="461797"/>
            <a:ext cx="1094803" cy="1094803"/>
          </a:xfrm>
          <a:prstGeom prst="rect">
            <a:avLst/>
          </a:prstGeom>
        </p:spPr>
      </p:pic>
      <p:sp>
        <p:nvSpPr>
          <p:cNvPr id="5" name="Freccia giù 4"/>
          <p:cNvSpPr/>
          <p:nvPr/>
        </p:nvSpPr>
        <p:spPr>
          <a:xfrm>
            <a:off x="3579341" y="3732856"/>
            <a:ext cx="1449698" cy="1654771"/>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6" name="CasellaDiTesto 5"/>
          <p:cNvSpPr txBox="1"/>
          <p:nvPr/>
        </p:nvSpPr>
        <p:spPr>
          <a:xfrm>
            <a:off x="1962865" y="5605697"/>
            <a:ext cx="5850108" cy="646331"/>
          </a:xfrm>
          <a:prstGeom prst="rect">
            <a:avLst/>
          </a:prstGeom>
          <a:noFill/>
        </p:spPr>
        <p:txBody>
          <a:bodyPr wrap="square" rtlCol="0">
            <a:spAutoFit/>
          </a:bodyPr>
          <a:lstStyle/>
          <a:p>
            <a:r>
              <a:rPr lang="it-IT" dirty="0" smtClean="0"/>
              <a:t>Non è il classico Erasmus in cui ti puoi solo divertire</a:t>
            </a:r>
            <a:r>
              <a:rPr lang="mr-IN" dirty="0" smtClean="0"/>
              <a:t>…</a:t>
            </a:r>
            <a:endParaRPr lang="it-IT" dirty="0" smtClean="0"/>
          </a:p>
          <a:p>
            <a:r>
              <a:rPr lang="it-IT" b="1" dirty="0" smtClean="0"/>
              <a:t>SE NON STUDI, NON PASSI GLI ESAMI!</a:t>
            </a:r>
            <a:endParaRPr lang="it-IT" b="1" dirty="0"/>
          </a:p>
        </p:txBody>
      </p:sp>
    </p:spTree>
    <p:extLst>
      <p:ext uri="{BB962C8B-B14F-4D97-AF65-F5344CB8AC3E}">
        <p14:creationId xmlns:p14="http://schemas.microsoft.com/office/powerpoint/2010/main" val="2257837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487509" y="1552149"/>
            <a:ext cx="7812972" cy="3693319"/>
          </a:xfrm>
          <a:prstGeom prst="rect">
            <a:avLst/>
          </a:prstGeom>
          <a:noFill/>
        </p:spPr>
        <p:txBody>
          <a:bodyPr wrap="square" rtlCol="0">
            <a:spAutoFit/>
          </a:bodyPr>
          <a:lstStyle/>
          <a:p>
            <a:pPr marL="285750" indent="-285750">
              <a:buFont typeface="Arial"/>
              <a:buChar char="•"/>
            </a:pPr>
            <a:r>
              <a:rPr lang="it-IT" b="1" dirty="0" smtClean="0"/>
              <a:t>Università</a:t>
            </a:r>
            <a:r>
              <a:rPr lang="it-IT" dirty="0" smtClean="0"/>
              <a:t> davvero prestigiosa, che sicuramente fa sì che il tuo curriculum “stand out”</a:t>
            </a:r>
          </a:p>
          <a:p>
            <a:pPr marL="285750" indent="-285750">
              <a:buFont typeface="Arial"/>
              <a:buChar char="•"/>
            </a:pPr>
            <a:endParaRPr lang="it-IT" dirty="0" smtClean="0"/>
          </a:p>
          <a:p>
            <a:pPr marL="285750" indent="-285750">
              <a:buFont typeface="Arial"/>
              <a:buChar char="•"/>
            </a:pPr>
            <a:r>
              <a:rPr lang="it-IT" b="1" dirty="0" smtClean="0"/>
              <a:t>Città</a:t>
            </a:r>
            <a:r>
              <a:rPr lang="it-IT" dirty="0" smtClean="0"/>
              <a:t> a dir poco meravigliosa</a:t>
            </a:r>
          </a:p>
          <a:p>
            <a:pPr marL="285750" indent="-285750">
              <a:buFont typeface="Arial"/>
              <a:buChar char="•"/>
            </a:pPr>
            <a:endParaRPr lang="it-IT" dirty="0" smtClean="0"/>
          </a:p>
          <a:p>
            <a:pPr marL="285750" indent="-285750">
              <a:buFont typeface="Arial"/>
              <a:buChar char="•"/>
            </a:pPr>
            <a:r>
              <a:rPr lang="it-IT" b="1" dirty="0" smtClean="0"/>
              <a:t>Cibo</a:t>
            </a:r>
            <a:r>
              <a:rPr lang="it-IT" dirty="0" smtClean="0"/>
              <a:t> superlativo (una cena completa di pesce o carne al ristorante ti costa intorno ai 10 euro!!!!)</a:t>
            </a:r>
          </a:p>
          <a:p>
            <a:pPr marL="285750" indent="-285750">
              <a:buFont typeface="Arial"/>
              <a:buChar char="•"/>
            </a:pPr>
            <a:endParaRPr lang="it-IT" dirty="0" smtClean="0"/>
          </a:p>
          <a:p>
            <a:pPr marL="285750" indent="-285750">
              <a:buFont typeface="Arial"/>
              <a:buChar char="•"/>
            </a:pPr>
            <a:r>
              <a:rPr lang="it-IT" b="1" dirty="0" smtClean="0"/>
              <a:t>Clima</a:t>
            </a:r>
            <a:r>
              <a:rPr lang="it-IT" dirty="0" smtClean="0"/>
              <a:t> da far invidia: in sei mesi ho visto la pioggia 4 volte. La normalità per loro è non avere neanche una nuvola in cielo! </a:t>
            </a:r>
          </a:p>
          <a:p>
            <a:pPr marL="285750" indent="-285750">
              <a:buFont typeface="Arial"/>
              <a:buChar char="•"/>
            </a:pPr>
            <a:endParaRPr lang="it-IT" dirty="0" smtClean="0"/>
          </a:p>
          <a:p>
            <a:pPr marL="285750" indent="-285750">
              <a:buFont typeface="Arial"/>
              <a:buChar char="•"/>
            </a:pPr>
            <a:r>
              <a:rPr lang="it-IT" b="1" dirty="0" smtClean="0"/>
              <a:t>Vita notturna </a:t>
            </a:r>
            <a:r>
              <a:rPr lang="it-IT" dirty="0" smtClean="0"/>
              <a:t>ce n’è quanta ne vuoi, non solo il weekend, ma tutti i giorni della settimana!</a:t>
            </a:r>
            <a:endParaRPr lang="it-IT" dirty="0"/>
          </a:p>
        </p:txBody>
      </p:sp>
      <p:sp>
        <p:nvSpPr>
          <p:cNvPr id="3" name="CasellaDiTesto 2"/>
          <p:cNvSpPr txBox="1"/>
          <p:nvPr/>
        </p:nvSpPr>
        <p:spPr>
          <a:xfrm>
            <a:off x="2668470" y="500280"/>
            <a:ext cx="5773133" cy="707886"/>
          </a:xfrm>
          <a:prstGeom prst="rect">
            <a:avLst/>
          </a:prstGeom>
          <a:noFill/>
        </p:spPr>
        <p:txBody>
          <a:bodyPr wrap="square" rtlCol="0">
            <a:spAutoFit/>
          </a:bodyPr>
          <a:lstStyle/>
          <a:p>
            <a:r>
              <a:rPr lang="it-IT" sz="4000" b="1" dirty="0" smtClean="0"/>
              <a:t>TO SUM UP</a:t>
            </a:r>
            <a:endParaRPr lang="it-IT" sz="4000" b="1" dirty="0"/>
          </a:p>
        </p:txBody>
      </p:sp>
    </p:spTree>
    <p:extLst>
      <p:ext uri="{BB962C8B-B14F-4D97-AF65-F5344CB8AC3E}">
        <p14:creationId xmlns:p14="http://schemas.microsoft.com/office/powerpoint/2010/main" val="3504642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687195" y="555731"/>
            <a:ext cx="5769616" cy="923330"/>
          </a:xfrm>
          <a:prstGeom prst="rect">
            <a:avLst/>
          </a:prstGeom>
          <a:noFill/>
        </p:spPr>
        <p:txBody>
          <a:bodyPr wrap="none" lIns="91440" tIns="45720" rIns="91440" bIns="45720">
            <a:spAutoFit/>
          </a:bodyPr>
          <a:lstStyle/>
          <a:p>
            <a:pPr algn="ctr"/>
            <a:r>
              <a:rPr lang="it-IT"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BUON VIAGGIO</a:t>
            </a:r>
            <a:endParaRPr lang="it-IT"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 name="CasellaDiTesto 2"/>
          <p:cNvSpPr txBox="1"/>
          <p:nvPr/>
        </p:nvSpPr>
        <p:spPr>
          <a:xfrm>
            <a:off x="1965920" y="5657008"/>
            <a:ext cx="5208649" cy="923330"/>
          </a:xfrm>
          <a:prstGeom prst="rect">
            <a:avLst/>
          </a:prstGeom>
          <a:noFill/>
        </p:spPr>
        <p:txBody>
          <a:bodyPr wrap="square" rtlCol="0">
            <a:spAutoFit/>
          </a:bodyPr>
          <a:lstStyle/>
          <a:p>
            <a:pPr algn="ctr"/>
            <a:r>
              <a:rPr lang="it-IT" dirty="0" smtClean="0"/>
              <a:t>Cecilia Mazzarotto</a:t>
            </a:r>
          </a:p>
          <a:p>
            <a:pPr algn="ctr"/>
            <a:endParaRPr lang="it-IT" dirty="0" smtClean="0"/>
          </a:p>
          <a:p>
            <a:pPr algn="ctr"/>
            <a:r>
              <a:rPr lang="it-IT" dirty="0" err="1"/>
              <a:t>c</a:t>
            </a:r>
            <a:r>
              <a:rPr lang="it-IT" dirty="0" err="1" smtClean="0"/>
              <a:t>eci.mazzarotto@tiscali.it</a:t>
            </a:r>
            <a:endParaRPr lang="it-IT" dirty="0"/>
          </a:p>
        </p:txBody>
      </p:sp>
      <p:pic>
        <p:nvPicPr>
          <p:cNvPr id="5" name="Immagine 4" descr="plaatje-erasmus-plus-kaart-europ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6566" y="1594510"/>
            <a:ext cx="3258613" cy="3642884"/>
          </a:xfrm>
          <a:prstGeom prst="rect">
            <a:avLst/>
          </a:prstGeom>
        </p:spPr>
      </p:pic>
    </p:spTree>
    <p:extLst>
      <p:ext uri="{BB962C8B-B14F-4D97-AF65-F5344CB8AC3E}">
        <p14:creationId xmlns:p14="http://schemas.microsoft.com/office/powerpoint/2010/main" val="4056518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002029" y="287441"/>
            <a:ext cx="3207296" cy="707886"/>
          </a:xfrm>
          <a:prstGeom prst="rect">
            <a:avLst/>
          </a:prstGeom>
          <a:noFill/>
        </p:spPr>
        <p:txBody>
          <a:bodyPr wrap="square" rtlCol="0">
            <a:spAutoFit/>
          </a:bodyPr>
          <a:lstStyle/>
          <a:p>
            <a:r>
              <a:rPr lang="it-IT" sz="4000" dirty="0" smtClean="0"/>
              <a:t>POSIZIONE</a:t>
            </a:r>
            <a:endParaRPr lang="it-IT" sz="4000" dirty="0"/>
          </a:p>
        </p:txBody>
      </p:sp>
      <p:pic>
        <p:nvPicPr>
          <p:cNvPr id="3" name="Immagine 2"/>
          <p:cNvPicPr>
            <a:picLocks noChangeAspect="1"/>
          </p:cNvPicPr>
          <p:nvPr/>
        </p:nvPicPr>
        <p:blipFill>
          <a:blip r:embed="rId2"/>
          <a:stretch>
            <a:fillRect/>
          </a:stretch>
        </p:blipFill>
        <p:spPr>
          <a:xfrm>
            <a:off x="274789" y="1475183"/>
            <a:ext cx="3861871" cy="5151918"/>
          </a:xfrm>
          <a:prstGeom prst="rect">
            <a:avLst/>
          </a:prstGeom>
        </p:spPr>
      </p:pic>
      <p:pic>
        <p:nvPicPr>
          <p:cNvPr id="9" name="Immagine 8" descr="56054_370_221_10.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897" y="3969116"/>
            <a:ext cx="4127349" cy="2657985"/>
          </a:xfrm>
          <a:prstGeom prst="rect">
            <a:avLst/>
          </a:prstGeom>
        </p:spPr>
      </p:pic>
      <p:sp>
        <p:nvSpPr>
          <p:cNvPr id="10" name="CasellaDiTesto 9"/>
          <p:cNvSpPr txBox="1"/>
          <p:nvPr/>
        </p:nvSpPr>
        <p:spPr>
          <a:xfrm>
            <a:off x="4319786" y="1623883"/>
            <a:ext cx="4246460" cy="2062103"/>
          </a:xfrm>
          <a:prstGeom prst="rect">
            <a:avLst/>
          </a:prstGeom>
          <a:noFill/>
        </p:spPr>
        <p:txBody>
          <a:bodyPr wrap="square" rtlCol="0">
            <a:spAutoFit/>
          </a:bodyPr>
          <a:lstStyle/>
          <a:p>
            <a:pPr algn="ctr"/>
            <a:r>
              <a:rPr lang="it-IT" sz="1600" dirty="0">
                <a:solidFill>
                  <a:srgbClr val="000000"/>
                </a:solidFill>
              </a:rPr>
              <a:t>La città è situata sul </a:t>
            </a:r>
            <a:r>
              <a:rPr lang="it-IT" sz="1600" dirty="0" smtClean="0">
                <a:solidFill>
                  <a:srgbClr val="000000"/>
                </a:solidFill>
              </a:rPr>
              <a:t>fiume Tago. Le due sponde del fiume sono collegate da due grandi ponti, il ponte 25 aprile inaugurato nel 1996 e il ponte </a:t>
            </a:r>
            <a:r>
              <a:rPr lang="it-IT" sz="1600" dirty="0">
                <a:solidFill>
                  <a:srgbClr val="000000"/>
                </a:solidFill>
              </a:rPr>
              <a:t>V</a:t>
            </a:r>
            <a:r>
              <a:rPr lang="it-IT" sz="1600" dirty="0" smtClean="0">
                <a:solidFill>
                  <a:srgbClr val="000000"/>
                </a:solidFill>
              </a:rPr>
              <a:t>asco da </a:t>
            </a:r>
            <a:r>
              <a:rPr lang="it-IT" sz="1600" dirty="0" err="1" smtClean="0">
                <a:solidFill>
                  <a:srgbClr val="000000"/>
                </a:solidFill>
              </a:rPr>
              <a:t>Gama</a:t>
            </a:r>
            <a:r>
              <a:rPr lang="it-IT" sz="1600" dirty="0" smtClean="0">
                <a:solidFill>
                  <a:srgbClr val="000000"/>
                </a:solidFill>
              </a:rPr>
              <a:t>, inaugurato nel 1998 in occasione dell’ esposizione universale Expo ‘98. In quell’occasione si sono celebrati i 500 anni della </a:t>
            </a:r>
            <a:r>
              <a:rPr lang="it-IT" sz="1600" dirty="0" err="1" smtClean="0">
                <a:solidFill>
                  <a:srgbClr val="000000"/>
                </a:solidFill>
              </a:rPr>
              <a:t>scoprta</a:t>
            </a:r>
            <a:r>
              <a:rPr lang="it-IT" sz="1600" dirty="0" smtClean="0">
                <a:solidFill>
                  <a:srgbClr val="000000"/>
                </a:solidFill>
              </a:rPr>
              <a:t> del paesaggio marittimo per l’India da parte del navigatore Vasco da </a:t>
            </a:r>
            <a:r>
              <a:rPr lang="it-IT" sz="1600" dirty="0" err="1" smtClean="0">
                <a:solidFill>
                  <a:srgbClr val="000000"/>
                </a:solidFill>
              </a:rPr>
              <a:t>Gama</a:t>
            </a:r>
            <a:r>
              <a:rPr lang="it-IT" sz="1600" dirty="0" smtClean="0">
                <a:solidFill>
                  <a:srgbClr val="000000"/>
                </a:solidFill>
              </a:rPr>
              <a:t>.</a:t>
            </a:r>
            <a:endParaRPr lang="it-IT" sz="1600" dirty="0"/>
          </a:p>
        </p:txBody>
      </p:sp>
    </p:spTree>
    <p:extLst>
      <p:ext uri="{BB962C8B-B14F-4D97-AF65-F5344CB8AC3E}">
        <p14:creationId xmlns:p14="http://schemas.microsoft.com/office/powerpoint/2010/main" val="1264607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79584" y="392580"/>
            <a:ext cx="8588016" cy="707886"/>
          </a:xfrm>
          <a:prstGeom prst="rect">
            <a:avLst/>
          </a:prstGeom>
          <a:noFill/>
        </p:spPr>
        <p:txBody>
          <a:bodyPr wrap="square" rtlCol="0">
            <a:spAutoFit/>
          </a:bodyPr>
          <a:lstStyle/>
          <a:p>
            <a:r>
              <a:rPr lang="it-IT" sz="4000" dirty="0" smtClean="0"/>
              <a:t>COME RAGGIUNGERE LISBONA</a:t>
            </a:r>
            <a:endParaRPr lang="it-IT" sz="4000" dirty="0"/>
          </a:p>
        </p:txBody>
      </p:sp>
      <p:sp>
        <p:nvSpPr>
          <p:cNvPr id="3" name="CasellaDiTesto 2"/>
          <p:cNvSpPr txBox="1"/>
          <p:nvPr/>
        </p:nvSpPr>
        <p:spPr>
          <a:xfrm>
            <a:off x="192438" y="1462356"/>
            <a:ext cx="8775162" cy="4154983"/>
          </a:xfrm>
          <a:prstGeom prst="rect">
            <a:avLst/>
          </a:prstGeom>
          <a:noFill/>
        </p:spPr>
        <p:txBody>
          <a:bodyPr wrap="square" rtlCol="0">
            <a:spAutoFit/>
          </a:bodyPr>
          <a:lstStyle/>
          <a:p>
            <a:pPr marL="285750" indent="-285750">
              <a:buFont typeface="Arial"/>
              <a:buChar char="•"/>
            </a:pPr>
            <a:r>
              <a:rPr lang="it-IT" sz="2400" dirty="0"/>
              <a:t>Tramite RYANAIR con la tratta Ciampino</a:t>
            </a:r>
            <a:r>
              <a:rPr lang="it-IT" sz="2400" dirty="0" smtClean="0"/>
              <a:t>-Lisbona (decisamente l’opzione più economica).</a:t>
            </a:r>
          </a:p>
          <a:p>
            <a:endParaRPr lang="it-IT" sz="2400" dirty="0"/>
          </a:p>
          <a:p>
            <a:pPr marL="285750" indent="-285750">
              <a:buFont typeface="Arial"/>
              <a:buChar char="•"/>
            </a:pPr>
            <a:r>
              <a:rPr lang="it-IT" sz="2400" dirty="0" smtClean="0"/>
              <a:t>Oppure </a:t>
            </a:r>
            <a:r>
              <a:rPr lang="it-IT" sz="2400" dirty="0"/>
              <a:t>in casi di necessità estremi con voli che prevedono scali con la compagnia di bandiera TAP (molto costosa) o anche </a:t>
            </a:r>
            <a:r>
              <a:rPr lang="it-IT" sz="2400" dirty="0" err="1"/>
              <a:t>Iberia</a:t>
            </a:r>
            <a:r>
              <a:rPr lang="it-IT" sz="2400" dirty="0"/>
              <a:t> (altrettanto costosa)</a:t>
            </a:r>
            <a:r>
              <a:rPr lang="it-IT" sz="2400" dirty="0" smtClean="0"/>
              <a:t>.</a:t>
            </a:r>
          </a:p>
          <a:p>
            <a:pPr marL="285750" indent="-285750">
              <a:buFont typeface="Arial"/>
              <a:buChar char="•"/>
            </a:pPr>
            <a:endParaRPr lang="it-IT" sz="2400" dirty="0" smtClean="0"/>
          </a:p>
          <a:p>
            <a:pPr marL="285750" indent="-285750">
              <a:buFont typeface="Arial"/>
              <a:buChar char="•"/>
            </a:pPr>
            <a:r>
              <a:rPr lang="it-IT" sz="2400" dirty="0" smtClean="0"/>
              <a:t>Una volta arrivati  all’aeroporto di Lisbona, situato nel bel mezzo della città, potete sia prendere la metro (è veramente facile capire come funziona) sia un taxi, stabilendo il prezzo prima di partire.</a:t>
            </a:r>
          </a:p>
        </p:txBody>
      </p:sp>
    </p:spTree>
    <p:extLst>
      <p:ext uri="{BB962C8B-B14F-4D97-AF65-F5344CB8AC3E}">
        <p14:creationId xmlns:p14="http://schemas.microsoft.com/office/powerpoint/2010/main" val="3428446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isbona-Portogallo.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5995455" cy="3489130"/>
          </a:xfrm>
          <a:prstGeom prst="rect">
            <a:avLst/>
          </a:prstGeom>
        </p:spPr>
      </p:pic>
      <p:pic>
        <p:nvPicPr>
          <p:cNvPr id="3" name="Immagine 2" descr="lisbona.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87242" y="3477128"/>
            <a:ext cx="5256758" cy="3380871"/>
          </a:xfrm>
          <a:prstGeom prst="rect">
            <a:avLst/>
          </a:prstGeom>
        </p:spPr>
      </p:pic>
    </p:spTree>
    <p:extLst>
      <p:ext uri="{BB962C8B-B14F-4D97-AF65-F5344CB8AC3E}">
        <p14:creationId xmlns:p14="http://schemas.microsoft.com/office/powerpoint/2010/main" val="1676546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Lisbona-weekend-2016-alfama.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2829" y="497711"/>
            <a:ext cx="9144000" cy="5910957"/>
          </a:xfrm>
          <a:prstGeom prst="rect">
            <a:avLst/>
          </a:prstGeom>
        </p:spPr>
      </p:pic>
    </p:spTree>
    <p:extLst>
      <p:ext uri="{BB962C8B-B14F-4D97-AF65-F5344CB8AC3E}">
        <p14:creationId xmlns:p14="http://schemas.microsoft.com/office/powerpoint/2010/main" val="2094424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424718" y="0"/>
            <a:ext cx="5080354" cy="707886"/>
          </a:xfrm>
          <a:prstGeom prst="rect">
            <a:avLst/>
          </a:prstGeom>
          <a:noFill/>
        </p:spPr>
        <p:txBody>
          <a:bodyPr wrap="square" rtlCol="0">
            <a:spAutoFit/>
          </a:bodyPr>
          <a:lstStyle/>
          <a:p>
            <a:r>
              <a:rPr lang="it-IT" sz="4000" dirty="0" smtClean="0"/>
              <a:t>DA NON PERDERE</a:t>
            </a:r>
            <a:endParaRPr lang="it-IT" sz="4000" dirty="0"/>
          </a:p>
        </p:txBody>
      </p:sp>
      <p:pic>
        <p:nvPicPr>
          <p:cNvPr id="3" name="Immagine 2" descr="BelemTower-597b3f919abed500108e2ad8.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887474"/>
            <a:ext cx="4336264" cy="2718489"/>
          </a:xfrm>
          <a:prstGeom prst="rect">
            <a:avLst/>
          </a:prstGeom>
        </p:spPr>
      </p:pic>
      <p:pic>
        <p:nvPicPr>
          <p:cNvPr id="4" name="Immagine 3" descr="Mosteiro-dos-Jeronimos-Belem.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47135" y="3605963"/>
            <a:ext cx="5596863" cy="3252036"/>
          </a:xfrm>
          <a:prstGeom prst="rect">
            <a:avLst/>
          </a:prstGeom>
        </p:spPr>
      </p:pic>
      <p:sp>
        <p:nvSpPr>
          <p:cNvPr id="5" name="CasellaDiTesto 4"/>
          <p:cNvSpPr txBox="1"/>
          <p:nvPr/>
        </p:nvSpPr>
        <p:spPr>
          <a:xfrm>
            <a:off x="4464556" y="3040161"/>
            <a:ext cx="3040516" cy="369332"/>
          </a:xfrm>
          <a:prstGeom prst="rect">
            <a:avLst/>
          </a:prstGeom>
          <a:noFill/>
        </p:spPr>
        <p:txBody>
          <a:bodyPr wrap="square" rtlCol="0">
            <a:spAutoFit/>
          </a:bodyPr>
          <a:lstStyle/>
          <a:p>
            <a:r>
              <a:rPr lang="it-IT" dirty="0" smtClean="0"/>
              <a:t>Torre di Belém, Belém</a:t>
            </a:r>
            <a:endParaRPr lang="it-IT" dirty="0"/>
          </a:p>
        </p:txBody>
      </p:sp>
      <p:sp>
        <p:nvSpPr>
          <p:cNvPr id="6" name="CasellaDiTesto 5"/>
          <p:cNvSpPr txBox="1"/>
          <p:nvPr/>
        </p:nvSpPr>
        <p:spPr>
          <a:xfrm>
            <a:off x="205268" y="5849423"/>
            <a:ext cx="3341868" cy="369332"/>
          </a:xfrm>
          <a:prstGeom prst="rect">
            <a:avLst/>
          </a:prstGeom>
          <a:noFill/>
        </p:spPr>
        <p:txBody>
          <a:bodyPr wrap="square" rtlCol="0">
            <a:spAutoFit/>
          </a:bodyPr>
          <a:lstStyle/>
          <a:p>
            <a:pPr algn="ctr"/>
            <a:r>
              <a:rPr lang="it-IT" dirty="0" err="1" smtClean="0"/>
              <a:t>Mosteiro</a:t>
            </a:r>
            <a:r>
              <a:rPr lang="it-IT" dirty="0" smtClean="0"/>
              <a:t> </a:t>
            </a:r>
            <a:r>
              <a:rPr lang="it-IT" dirty="0" err="1" smtClean="0"/>
              <a:t>Dos</a:t>
            </a:r>
            <a:r>
              <a:rPr lang="it-IT" dirty="0" smtClean="0"/>
              <a:t> </a:t>
            </a:r>
            <a:r>
              <a:rPr lang="it-IT" dirty="0" err="1" smtClean="0"/>
              <a:t>Jeronimos</a:t>
            </a:r>
            <a:r>
              <a:rPr lang="it-IT" dirty="0" smtClean="0"/>
              <a:t>, Belém</a:t>
            </a:r>
            <a:endParaRPr lang="it-IT" dirty="0"/>
          </a:p>
        </p:txBody>
      </p:sp>
    </p:spTree>
    <p:extLst>
      <p:ext uri="{BB962C8B-B14F-4D97-AF65-F5344CB8AC3E}">
        <p14:creationId xmlns:p14="http://schemas.microsoft.com/office/powerpoint/2010/main" val="874609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pena-national-palace-sintra-portugal-shutterstock_403148269-2.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5792096" cy="3578924"/>
          </a:xfrm>
          <a:prstGeom prst="rect">
            <a:avLst/>
          </a:prstGeom>
        </p:spPr>
      </p:pic>
      <p:sp>
        <p:nvSpPr>
          <p:cNvPr id="3" name="CasellaDiTesto 2"/>
          <p:cNvSpPr txBox="1"/>
          <p:nvPr/>
        </p:nvSpPr>
        <p:spPr>
          <a:xfrm>
            <a:off x="5792097" y="1834358"/>
            <a:ext cx="3137014" cy="646331"/>
          </a:xfrm>
          <a:prstGeom prst="rect">
            <a:avLst/>
          </a:prstGeom>
          <a:noFill/>
        </p:spPr>
        <p:txBody>
          <a:bodyPr wrap="square" rtlCol="0">
            <a:spAutoFit/>
          </a:bodyPr>
          <a:lstStyle/>
          <a:p>
            <a:pPr algn="ctr"/>
            <a:r>
              <a:rPr lang="it-IT" dirty="0" err="1" smtClean="0"/>
              <a:t>Palacio</a:t>
            </a:r>
            <a:r>
              <a:rPr lang="it-IT" dirty="0" smtClean="0"/>
              <a:t> </a:t>
            </a:r>
            <a:r>
              <a:rPr lang="it-IT" dirty="0" err="1" smtClean="0"/>
              <a:t>Nacional</a:t>
            </a:r>
            <a:r>
              <a:rPr lang="it-IT" dirty="0" smtClean="0"/>
              <a:t> da Pena,</a:t>
            </a:r>
          </a:p>
          <a:p>
            <a:pPr algn="ctr"/>
            <a:r>
              <a:rPr lang="it-IT" dirty="0" smtClean="0"/>
              <a:t>Sintra</a:t>
            </a:r>
            <a:endParaRPr lang="it-IT" dirty="0"/>
          </a:p>
        </p:txBody>
      </p:sp>
      <p:pic>
        <p:nvPicPr>
          <p:cNvPr id="4" name="Immagine 3" descr="91256761 .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20801" y="3571765"/>
            <a:ext cx="4923199" cy="3286235"/>
          </a:xfrm>
          <a:prstGeom prst="rect">
            <a:avLst/>
          </a:prstGeom>
        </p:spPr>
      </p:pic>
      <p:sp>
        <p:nvSpPr>
          <p:cNvPr id="5" name="CasellaDiTesto 4"/>
          <p:cNvSpPr txBox="1"/>
          <p:nvPr/>
        </p:nvSpPr>
        <p:spPr>
          <a:xfrm>
            <a:off x="1334235" y="5277125"/>
            <a:ext cx="2642812" cy="646331"/>
          </a:xfrm>
          <a:prstGeom prst="rect">
            <a:avLst/>
          </a:prstGeom>
          <a:noFill/>
        </p:spPr>
        <p:txBody>
          <a:bodyPr wrap="square" rtlCol="0">
            <a:spAutoFit/>
          </a:bodyPr>
          <a:lstStyle/>
          <a:p>
            <a:pPr algn="ctr"/>
            <a:r>
              <a:rPr lang="it-IT" dirty="0" smtClean="0"/>
              <a:t>Quinta da </a:t>
            </a:r>
            <a:r>
              <a:rPr lang="it-IT" dirty="0" err="1" smtClean="0"/>
              <a:t>Regaleira</a:t>
            </a:r>
            <a:r>
              <a:rPr lang="it-IT" dirty="0" smtClean="0"/>
              <a:t>, </a:t>
            </a:r>
            <a:endParaRPr lang="it-IT" dirty="0"/>
          </a:p>
          <a:p>
            <a:pPr algn="ctr"/>
            <a:r>
              <a:rPr lang="it-IT" dirty="0" smtClean="0"/>
              <a:t>Sintra</a:t>
            </a:r>
            <a:endParaRPr lang="it-IT" dirty="0"/>
          </a:p>
        </p:txBody>
      </p:sp>
    </p:spTree>
    <p:extLst>
      <p:ext uri="{BB962C8B-B14F-4D97-AF65-F5344CB8AC3E}">
        <p14:creationId xmlns:p14="http://schemas.microsoft.com/office/powerpoint/2010/main" val="290817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200px-Cabo_da_Roca_on_sunset.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4939235" cy="3292823"/>
          </a:xfrm>
          <a:prstGeom prst="rect">
            <a:avLst/>
          </a:prstGeom>
        </p:spPr>
      </p:pic>
      <p:sp>
        <p:nvSpPr>
          <p:cNvPr id="3" name="CasellaDiTesto 2"/>
          <p:cNvSpPr txBox="1"/>
          <p:nvPr/>
        </p:nvSpPr>
        <p:spPr>
          <a:xfrm>
            <a:off x="5170161" y="1257113"/>
            <a:ext cx="3348417" cy="369332"/>
          </a:xfrm>
          <a:prstGeom prst="rect">
            <a:avLst/>
          </a:prstGeom>
          <a:noFill/>
        </p:spPr>
        <p:txBody>
          <a:bodyPr wrap="square" rtlCol="0">
            <a:spAutoFit/>
          </a:bodyPr>
          <a:lstStyle/>
          <a:p>
            <a:r>
              <a:rPr lang="it-IT" dirty="0" err="1" smtClean="0"/>
              <a:t>Cabo</a:t>
            </a:r>
            <a:r>
              <a:rPr lang="it-IT" dirty="0" smtClean="0"/>
              <a:t> Da Roca</a:t>
            </a:r>
            <a:endParaRPr lang="it-IT" dirty="0"/>
          </a:p>
        </p:txBody>
      </p:sp>
      <p:pic>
        <p:nvPicPr>
          <p:cNvPr id="4" name="Immagine 3" descr="bocadoinfern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98572" y="3292823"/>
            <a:ext cx="5745428" cy="3565176"/>
          </a:xfrm>
          <a:prstGeom prst="rect">
            <a:avLst/>
          </a:prstGeom>
        </p:spPr>
      </p:pic>
      <p:sp>
        <p:nvSpPr>
          <p:cNvPr id="5" name="CasellaDiTesto 4"/>
          <p:cNvSpPr txBox="1"/>
          <p:nvPr/>
        </p:nvSpPr>
        <p:spPr>
          <a:xfrm>
            <a:off x="1243269" y="5079762"/>
            <a:ext cx="2155303" cy="369332"/>
          </a:xfrm>
          <a:prstGeom prst="rect">
            <a:avLst/>
          </a:prstGeom>
          <a:noFill/>
        </p:spPr>
        <p:txBody>
          <a:bodyPr wrap="square" rtlCol="0">
            <a:spAutoFit/>
          </a:bodyPr>
          <a:lstStyle/>
          <a:p>
            <a:r>
              <a:rPr lang="it-IT" dirty="0" smtClean="0"/>
              <a:t>Boca do Inferno</a:t>
            </a:r>
            <a:endParaRPr lang="it-IT" dirty="0"/>
          </a:p>
        </p:txBody>
      </p:sp>
    </p:spTree>
    <p:extLst>
      <p:ext uri="{BB962C8B-B14F-4D97-AF65-F5344CB8AC3E}">
        <p14:creationId xmlns:p14="http://schemas.microsoft.com/office/powerpoint/2010/main" val="29211124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8078" y="179586"/>
            <a:ext cx="3053346" cy="707886"/>
          </a:xfrm>
          <a:prstGeom prst="rect">
            <a:avLst/>
          </a:prstGeom>
          <a:noFill/>
        </p:spPr>
        <p:txBody>
          <a:bodyPr wrap="square" rtlCol="0">
            <a:spAutoFit/>
          </a:bodyPr>
          <a:lstStyle/>
          <a:p>
            <a:r>
              <a:rPr lang="it-IT" sz="4000" dirty="0" smtClean="0"/>
              <a:t>HOUSING</a:t>
            </a:r>
            <a:endParaRPr lang="it-IT" sz="4000" dirty="0"/>
          </a:p>
        </p:txBody>
      </p:sp>
      <p:sp>
        <p:nvSpPr>
          <p:cNvPr id="3" name="CasellaDiTesto 2"/>
          <p:cNvSpPr txBox="1"/>
          <p:nvPr/>
        </p:nvSpPr>
        <p:spPr>
          <a:xfrm>
            <a:off x="410534" y="4771897"/>
            <a:ext cx="8146531" cy="1569660"/>
          </a:xfrm>
          <a:prstGeom prst="rect">
            <a:avLst/>
          </a:prstGeom>
          <a:noFill/>
        </p:spPr>
        <p:txBody>
          <a:bodyPr wrap="square" rtlCol="0">
            <a:spAutoFit/>
          </a:bodyPr>
          <a:lstStyle/>
          <a:p>
            <a:pPr algn="ctr"/>
            <a:r>
              <a:rPr lang="it-IT" sz="2400" dirty="0" smtClean="0"/>
              <a:t>NB: IMPORTANTE MUOVERSI PER TEMPO NELLA RICERCA DELLA STANZA, CI SONO PERSONE CHE SONO RIMASTE IN OSTELLO PER TUTTA LA DURATA DEL SOGGIORNO!!</a:t>
            </a:r>
            <a:endParaRPr lang="it-IT" sz="2400" dirty="0"/>
          </a:p>
        </p:txBody>
      </p:sp>
      <p:sp>
        <p:nvSpPr>
          <p:cNvPr id="4" name="CasellaDiTesto 3"/>
          <p:cNvSpPr txBox="1"/>
          <p:nvPr/>
        </p:nvSpPr>
        <p:spPr>
          <a:xfrm>
            <a:off x="192438" y="1205803"/>
            <a:ext cx="8762332" cy="3170099"/>
          </a:xfrm>
          <a:prstGeom prst="rect">
            <a:avLst/>
          </a:prstGeom>
          <a:noFill/>
        </p:spPr>
        <p:txBody>
          <a:bodyPr wrap="square" rtlCol="0">
            <a:spAutoFit/>
          </a:bodyPr>
          <a:lstStyle/>
          <a:p>
            <a:pPr marL="285750" indent="-285750">
              <a:buFont typeface="Arial"/>
              <a:buChar char="•"/>
            </a:pPr>
            <a:r>
              <a:rPr lang="it-IT" sz="2000" b="1" dirty="0" err="1" smtClean="0"/>
              <a:t>Uniplaces.com</a:t>
            </a:r>
            <a:r>
              <a:rPr lang="it-IT" sz="2000" dirty="0" smtClean="0"/>
              <a:t> (è il portale più sicuro e utilizzato, state attenti però, non dovete farvi fregare: guardate il prezzo ma anche le condizioni della stanza!!) </a:t>
            </a:r>
          </a:p>
          <a:p>
            <a:pPr marL="285750" indent="-285750">
              <a:buFont typeface="Arial"/>
              <a:buChar char="•"/>
            </a:pPr>
            <a:endParaRPr lang="it-IT" sz="2000" dirty="0" smtClean="0"/>
          </a:p>
          <a:p>
            <a:pPr marL="285750" indent="-285750">
              <a:buFont typeface="Arial"/>
              <a:buChar char="•"/>
            </a:pPr>
            <a:r>
              <a:rPr lang="it-IT" sz="2000" b="1" dirty="0" err="1" smtClean="0"/>
              <a:t>Erasmusu.com</a:t>
            </a:r>
            <a:r>
              <a:rPr lang="it-IT" sz="2000" b="1" dirty="0" smtClean="0"/>
              <a:t> </a:t>
            </a:r>
          </a:p>
          <a:p>
            <a:pPr marL="285750" indent="-285750">
              <a:buFont typeface="Arial"/>
              <a:buChar char="•"/>
            </a:pPr>
            <a:endParaRPr lang="it-IT" sz="2000" b="1" dirty="0" smtClean="0"/>
          </a:p>
          <a:p>
            <a:pPr marL="285750" indent="-285750">
              <a:buFont typeface="Arial"/>
              <a:buChar char="•"/>
            </a:pPr>
            <a:r>
              <a:rPr lang="it-IT" sz="2000" b="1" dirty="0" err="1" smtClean="0"/>
              <a:t>Studentmundial.com</a:t>
            </a:r>
            <a:endParaRPr lang="it-IT" sz="2000" b="1" dirty="0" smtClean="0"/>
          </a:p>
          <a:p>
            <a:pPr marL="285750" indent="-285750">
              <a:buFont typeface="Arial"/>
              <a:buChar char="•"/>
            </a:pPr>
            <a:endParaRPr lang="it-IT" sz="2000" b="1" dirty="0" smtClean="0"/>
          </a:p>
          <a:p>
            <a:pPr marL="285750" indent="-285750">
              <a:buFont typeface="Arial"/>
              <a:buChar char="•"/>
            </a:pPr>
            <a:r>
              <a:rPr lang="it-IT" sz="2000" b="1" dirty="0" err="1" smtClean="0"/>
              <a:t>Bquarto.pt</a:t>
            </a:r>
            <a:endParaRPr lang="it-IT" sz="2000" b="1" dirty="0" smtClean="0"/>
          </a:p>
          <a:p>
            <a:pPr marL="285750" indent="-285750">
              <a:buFont typeface="Arial"/>
              <a:buChar char="•"/>
            </a:pPr>
            <a:endParaRPr lang="it-IT" sz="2000" b="1" dirty="0" smtClean="0"/>
          </a:p>
          <a:p>
            <a:pPr marL="285750" indent="-285750">
              <a:buFont typeface="Arial"/>
              <a:buChar char="•"/>
            </a:pPr>
            <a:r>
              <a:rPr lang="it-IT" sz="2000" b="1" dirty="0" err="1" smtClean="0"/>
              <a:t>Livinlisbon</a:t>
            </a:r>
            <a:endParaRPr lang="it-IT" sz="2000" b="1" dirty="0"/>
          </a:p>
        </p:txBody>
      </p:sp>
    </p:spTree>
    <p:extLst>
      <p:ext uri="{BB962C8B-B14F-4D97-AF65-F5344CB8AC3E}">
        <p14:creationId xmlns:p14="http://schemas.microsoft.com/office/powerpoint/2010/main" val="208369562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iario di viaggio">
  <a:themeElements>
    <a:clrScheme name="Diario di viaggio">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Diario di viaggio">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Diario di viaggio">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Diario di viaggio.thmx</Template>
  <TotalTime>424</TotalTime>
  <Words>519</Words>
  <Application>Microsoft Office PowerPoint</Application>
  <PresentationFormat>Presentazione su schermo (4:3)</PresentationFormat>
  <Paragraphs>71</Paragraphs>
  <Slides>15</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15</vt:i4>
      </vt:variant>
    </vt:vector>
  </HeadingPairs>
  <TitlesOfParts>
    <vt:vector size="20" baseType="lpstr">
      <vt:lpstr>Arial</vt:lpstr>
      <vt:lpstr>Calisto MT</vt:lpstr>
      <vt:lpstr>Mistral</vt:lpstr>
      <vt:lpstr>Wingdings 2</vt:lpstr>
      <vt:lpstr>Diario di viaggio</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Cecilia  Mazzarotto</dc:creator>
  <cp:lastModifiedBy>simona</cp:lastModifiedBy>
  <cp:revision>32</cp:revision>
  <dcterms:created xsi:type="dcterms:W3CDTF">2018-03-13T07:16:26Z</dcterms:created>
  <dcterms:modified xsi:type="dcterms:W3CDTF">2018-03-15T09:11:15Z</dcterms:modified>
</cp:coreProperties>
</file>