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57" r:id="rId3"/>
    <p:sldId id="259" r:id="rId4"/>
    <p:sldId id="258" r:id="rId5"/>
    <p:sldId id="260" r:id="rId6"/>
    <p:sldId id="267" r:id="rId7"/>
    <p:sldId id="261" r:id="rId8"/>
    <p:sldId id="262" r:id="rId9"/>
    <p:sldId id="263" r:id="rId10"/>
    <p:sldId id="269" r:id="rId11"/>
    <p:sldId id="264" r:id="rId12"/>
    <p:sldId id="268" r:id="rId13"/>
    <p:sldId id="265" r:id="rId14"/>
    <p:sldId id="266"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51"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390D5-49B0-4081-961E-A8DD33335593}" type="datetimeFigureOut">
              <a:rPr lang="it-IT" smtClean="0"/>
              <a:t>12/03/2018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9382A-D2D3-4158-82E9-784D2A0F7BF7}" type="slidenum">
              <a:rPr lang="it-IT" smtClean="0"/>
              <a:t>‹N›</a:t>
            </a:fld>
            <a:endParaRPr lang="it-IT"/>
          </a:p>
        </p:txBody>
      </p:sp>
    </p:spTree>
    <p:extLst>
      <p:ext uri="{BB962C8B-B14F-4D97-AF65-F5344CB8AC3E}">
        <p14:creationId xmlns:p14="http://schemas.microsoft.com/office/powerpoint/2010/main" val="308336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B73F030-CE3C-42EB-9C1E-235CEF546002}" type="datetimeFigureOut">
              <a:rPr lang="it-IT" smtClean="0"/>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108219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F030-CE3C-42EB-9C1E-235CEF546002}" type="datetimeFigureOut">
              <a:rPr lang="it-IT" smtClean="0"/>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277581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F030-CE3C-42EB-9C1E-235CEF546002}" type="datetimeFigureOut">
              <a:rPr lang="it-IT" smtClean="0"/>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10157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F030-CE3C-42EB-9C1E-235CEF546002}" type="datetimeFigureOut">
              <a:rPr lang="it-IT" smtClean="0"/>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327787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B73F030-CE3C-42EB-9C1E-235CEF546002}" type="datetimeFigureOut">
              <a:rPr lang="it-IT" smtClean="0"/>
              <a:t>12/03/2018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286035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B73F030-CE3C-42EB-9C1E-235CEF546002}" type="datetimeFigureOut">
              <a:rPr lang="it-IT" smtClean="0"/>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26268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B73F030-CE3C-42EB-9C1E-235CEF546002}" type="datetimeFigureOut">
              <a:rPr lang="it-IT" smtClean="0"/>
              <a:t>12/03/2018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182661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B73F030-CE3C-42EB-9C1E-235CEF546002}" type="datetimeFigureOut">
              <a:rPr lang="it-IT" smtClean="0"/>
              <a:t>12/03/2018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399813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73F030-CE3C-42EB-9C1E-235CEF546002}" type="datetimeFigureOut">
              <a:rPr lang="it-IT" smtClean="0"/>
              <a:t>12/03/2018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103587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73F030-CE3C-42EB-9C1E-235CEF546002}" type="datetimeFigureOut">
              <a:rPr lang="it-IT" smtClean="0"/>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248717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73F030-CE3C-42EB-9C1E-235CEF546002}" type="datetimeFigureOut">
              <a:rPr lang="it-IT" smtClean="0"/>
              <a:t>12/03/2018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6157C4-77C5-41F7-9D13-89DB71D37DB3}" type="slidenum">
              <a:rPr lang="it-IT" smtClean="0"/>
              <a:t>‹N›</a:t>
            </a:fld>
            <a:endParaRPr lang="it-IT"/>
          </a:p>
        </p:txBody>
      </p:sp>
    </p:spTree>
    <p:extLst>
      <p:ext uri="{BB962C8B-B14F-4D97-AF65-F5344CB8AC3E}">
        <p14:creationId xmlns:p14="http://schemas.microsoft.com/office/powerpoint/2010/main" val="338599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3F030-CE3C-42EB-9C1E-235CEF546002}" type="datetimeFigureOut">
              <a:rPr lang="it-IT" smtClean="0"/>
              <a:t>12/03/2018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157C4-77C5-41F7-9D13-89DB71D37DB3}" type="slidenum">
              <a:rPr lang="it-IT" smtClean="0"/>
              <a:t>‹N›</a:t>
            </a:fld>
            <a:endParaRPr lang="it-IT"/>
          </a:p>
        </p:txBody>
      </p:sp>
    </p:spTree>
    <p:extLst>
      <p:ext uri="{BB962C8B-B14F-4D97-AF65-F5344CB8AC3E}">
        <p14:creationId xmlns:p14="http://schemas.microsoft.com/office/powerpoint/2010/main" val="28352342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11" Type="http://schemas.openxmlformats.org/officeDocument/2006/relationships/image" Target="../media/image50.jpeg"/><Relationship Id="rId5" Type="http://schemas.openxmlformats.org/officeDocument/2006/relationships/image" Target="../media/image44.jpg"/><Relationship Id="rId10" Type="http://schemas.openxmlformats.org/officeDocument/2006/relationships/image" Target="../media/image49.jpeg"/><Relationship Id="rId4" Type="http://schemas.openxmlformats.org/officeDocument/2006/relationships/image" Target="../media/image43.jpg"/><Relationship Id="rId9"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hyperlink" Target="mailto:Alex.dep92@gmail.com" TargetMode="External"/><Relationship Id="rId2" Type="http://schemas.openxmlformats.org/officeDocument/2006/relationships/hyperlink" Target="mailto:francesca.quintiliani93@gmail.com" TargetMode="External"/><Relationship Id="rId1" Type="http://schemas.openxmlformats.org/officeDocument/2006/relationships/slideLayout" Target="../slideLayouts/slideLayout2.xml"/><Relationship Id="rId4" Type="http://schemas.openxmlformats.org/officeDocument/2006/relationships/hyperlink" Target="mailto:federicaquinzi94@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hyperlink" Target="http://www.tucasa.com/" TargetMode="External"/><Relationship Id="rId2" Type="http://schemas.openxmlformats.org/officeDocument/2006/relationships/hyperlink" Target="https://www.enalquiler.com/" TargetMode="External"/><Relationship Id="rId1" Type="http://schemas.openxmlformats.org/officeDocument/2006/relationships/slideLayout" Target="../slideLayouts/slideLayout2.xml"/><Relationship Id="rId6" Type="http://schemas.openxmlformats.org/officeDocument/2006/relationships/hyperlink" Target="https://it.yaencontre.com/" TargetMode="External"/><Relationship Id="rId5" Type="http://schemas.openxmlformats.org/officeDocument/2006/relationships/hyperlink" Target="https://www.pisocompartido.com/" TargetMode="External"/><Relationship Id="rId4" Type="http://schemas.openxmlformats.org/officeDocument/2006/relationships/hyperlink" Target="https://www.airbnb.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hyperlink" Target="http://www.deportes.ull.es/view/servicios/deportes/Actividades_deportivas/es"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771800" y="476672"/>
            <a:ext cx="3816424" cy="1251570"/>
          </a:xfrm>
          <a:solidFill>
            <a:srgbClr val="FFFF00"/>
          </a:solidFill>
        </p:spPr>
        <p:txBody>
          <a:bodyPr>
            <a:noAutofit/>
          </a:bodyPr>
          <a:lstStyle/>
          <a:p>
            <a:r>
              <a:rPr lang="it-IT" sz="6600" b="1" dirty="0" smtClean="0">
                <a:latin typeface="Adobe Fan Heiti Std B" pitchFamily="34" charset="-128"/>
                <a:ea typeface="Adobe Fan Heiti Std B" pitchFamily="34" charset="-128"/>
                <a:cs typeface="Times New Roman" pitchFamily="18" charset="0"/>
              </a:rPr>
              <a:t>TENERIFE</a:t>
            </a:r>
            <a:endParaRPr lang="it-IT" sz="6600" b="1" dirty="0">
              <a:latin typeface="Adobe Fan Heiti Std B" pitchFamily="34" charset="-128"/>
              <a:ea typeface="Adobe Fan Heiti Std B" pitchFamily="34" charset="-128"/>
              <a:cs typeface="Times New Roman" pitchFamily="18" charset="0"/>
            </a:endParaRPr>
          </a:p>
        </p:txBody>
      </p:sp>
      <p:sp>
        <p:nvSpPr>
          <p:cNvPr id="3" name="Sottotitolo 2"/>
          <p:cNvSpPr>
            <a:spLocks noGrp="1"/>
          </p:cNvSpPr>
          <p:nvPr>
            <p:ph type="subTitle" idx="1"/>
          </p:nvPr>
        </p:nvSpPr>
        <p:spPr>
          <a:xfrm flipV="1">
            <a:off x="1371600" y="5638800"/>
            <a:ext cx="680120" cy="382488"/>
          </a:xfrm>
        </p:spPr>
        <p:txBody>
          <a:bodyPr>
            <a:normAutofit fontScale="70000" lnSpcReduction="20000"/>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476500"/>
            <a:ext cx="4824536" cy="2680692"/>
          </a:xfrm>
          <a:prstGeom prst="rect">
            <a:avLst/>
          </a:prstGeom>
        </p:spPr>
      </p:pic>
    </p:spTree>
    <p:extLst>
      <p:ext uri="{BB962C8B-B14F-4D97-AF65-F5344CB8AC3E}">
        <p14:creationId xmlns:p14="http://schemas.microsoft.com/office/powerpoint/2010/main" val="1023963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8501" y="188640"/>
            <a:ext cx="8229600" cy="1143000"/>
          </a:xfrm>
        </p:spPr>
        <p:txBody>
          <a:bodyPr/>
          <a:lstStyle/>
          <a:p>
            <a:r>
              <a:rPr lang="it-IT" dirty="0" smtClean="0"/>
              <a:t>La Laguna vs Santa Cruz</a:t>
            </a:r>
            <a:endParaRPr lang="it-IT" dirty="0"/>
          </a:p>
        </p:txBody>
      </p:sp>
      <p:sp>
        <p:nvSpPr>
          <p:cNvPr id="8" name="Segnaposto contenuto 7"/>
          <p:cNvSpPr>
            <a:spLocks noGrp="1"/>
          </p:cNvSpPr>
          <p:nvPr>
            <p:ph idx="1"/>
          </p:nvPr>
        </p:nvSpPr>
        <p:spPr>
          <a:xfrm>
            <a:off x="611560" y="1124745"/>
            <a:ext cx="7139136" cy="3744416"/>
          </a:xfrm>
        </p:spPr>
        <p:txBody>
          <a:bodyPr>
            <a:normAutofit fontScale="92500" lnSpcReduction="10000"/>
          </a:bodyPr>
          <a:lstStyle/>
          <a:p>
            <a:pPr marL="0" indent="0">
              <a:buNone/>
            </a:pPr>
            <a:r>
              <a:rPr lang="it-IT" sz="1800" dirty="0" smtClean="0"/>
              <a:t>Una volta arrivati dovrete fare una scelta: vivere a Santa Cruz o a La Laguna.</a:t>
            </a:r>
          </a:p>
          <a:p>
            <a:pPr marL="0" indent="0">
              <a:buNone/>
            </a:pPr>
            <a:r>
              <a:rPr lang="it-IT" sz="1800" dirty="0" smtClean="0"/>
              <a:t>Le principali differenze:</a:t>
            </a:r>
          </a:p>
          <a:p>
            <a:pPr marL="0" indent="0">
              <a:buNone/>
            </a:pPr>
            <a:r>
              <a:rPr lang="it-IT" sz="1800" dirty="0" smtClean="0"/>
              <a:t>La Laguna è situata più in alto rispetto a Santa Cruz e sebbene distino solo 7 km hanno climi differenti. La Laguna è più fredda e più piovosa, mentre Santa Cruz è molto più soleggiata e calda. </a:t>
            </a:r>
          </a:p>
          <a:p>
            <a:pPr marL="0" indent="0">
              <a:buNone/>
            </a:pPr>
            <a:r>
              <a:rPr lang="it-IT" sz="1800" dirty="0" smtClean="0"/>
              <a:t>I prezzi a La Laguna sono più bassi: Santa Cruz è la capitale, una città a tutti gli effetti e in quanto tale i prezzi ,appunto, sono leggermente più alti.</a:t>
            </a:r>
          </a:p>
          <a:p>
            <a:pPr marL="0" indent="0">
              <a:buNone/>
            </a:pPr>
            <a:r>
              <a:rPr lang="it-IT" sz="1800" dirty="0" smtClean="0"/>
              <a:t>La Laguna grazie alla sua vicinanza all’università è abitata da più erasmus rispetto a Santa Cruz.</a:t>
            </a:r>
          </a:p>
          <a:p>
            <a:pPr marL="0" indent="0">
              <a:buNone/>
            </a:pPr>
            <a:endParaRPr lang="it-IT" sz="1800" dirty="0" smtClean="0"/>
          </a:p>
          <a:p>
            <a:pPr marL="0" indent="0">
              <a:buNone/>
            </a:pPr>
            <a:r>
              <a:rPr lang="it-IT" sz="1800" dirty="0" smtClean="0"/>
              <a:t>Se la vostra scelta ricadrà su Santa Cruz vi consiglio di studiare al TEA, una bellissima biblioteca aperta 24hsu24h, moderna, grande con molti servizi all’interno.</a:t>
            </a:r>
            <a:endParaRPr lang="it-IT" sz="18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55" y="4865506"/>
            <a:ext cx="1958884" cy="181440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5085184"/>
            <a:ext cx="2291747" cy="1375048"/>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5032044"/>
            <a:ext cx="2221626" cy="1428188"/>
          </a:xfrm>
          <a:prstGeom prst="rect">
            <a:avLst/>
          </a:prstGeom>
        </p:spPr>
      </p:pic>
    </p:spTree>
    <p:extLst>
      <p:ext uri="{BB962C8B-B14F-4D97-AF65-F5344CB8AC3E}">
        <p14:creationId xmlns:p14="http://schemas.microsoft.com/office/powerpoint/2010/main" val="421625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9912"/>
            <a:ext cx="8229600" cy="1143000"/>
          </a:xfrm>
        </p:spPr>
        <p:txBody>
          <a:bodyPr/>
          <a:lstStyle/>
          <a:p>
            <a:r>
              <a:rPr lang="it-IT" dirty="0" smtClean="0"/>
              <a:t>La </a:t>
            </a:r>
            <a:r>
              <a:rPr lang="it-IT" dirty="0"/>
              <a:t>L</a:t>
            </a:r>
            <a:r>
              <a:rPr lang="it-IT" dirty="0" smtClean="0"/>
              <a:t>aguna</a:t>
            </a:r>
            <a:endParaRPr lang="it-IT" dirty="0"/>
          </a:p>
        </p:txBody>
      </p:sp>
      <p:sp>
        <p:nvSpPr>
          <p:cNvPr id="3" name="Segnaposto contenuto 2"/>
          <p:cNvSpPr>
            <a:spLocks noGrp="1"/>
          </p:cNvSpPr>
          <p:nvPr>
            <p:ph idx="1"/>
          </p:nvPr>
        </p:nvSpPr>
        <p:spPr>
          <a:xfrm>
            <a:off x="316245" y="2650001"/>
            <a:ext cx="8280920" cy="2947708"/>
          </a:xfrm>
        </p:spPr>
        <p:txBody>
          <a:bodyPr>
            <a:noAutofit/>
          </a:bodyPr>
          <a:lstStyle/>
          <a:p>
            <a:r>
              <a:rPr lang="it-IT" sz="1200" dirty="0"/>
              <a:t>San Cristóbal de La Laguna, comunemente chiamata La Laguna</a:t>
            </a:r>
            <a:r>
              <a:rPr lang="it-IT" sz="1200" dirty="0" smtClean="0"/>
              <a:t>,</a:t>
            </a:r>
            <a:r>
              <a:rPr lang="it-IT" sz="1200" dirty="0"/>
              <a:t> è </a:t>
            </a:r>
            <a:r>
              <a:rPr lang="it-IT" sz="1200" dirty="0" smtClean="0"/>
              <a:t> considerata la </a:t>
            </a:r>
            <a:r>
              <a:rPr lang="it-IT" sz="1200" dirty="0"/>
              <a:t>cittadina più bella di Tenerife e forse anche una delle più belle delle Canarie. E’ un luogo di grande fascino e storia, protetto dall’Unesco come Patrimonio Mondiale dell’Umanità. Antica capitale dell’isola di Tenerife, prima di Santa Cruz, La Laguna è un esempio eccezionale di “città-territorio”, primo esempio di città coloniale non fortificata che fece da modello per le città delle colonie americane. La città venne progettata tendendo conto di profondi principi filosofici e realizzata grazie alle conoscenze della navigazione, la scienza principale dell’epoca della costruzione. Il centro storico, infatti, ricalca la mappa delle stelle, con edifici e luoghi importanti costruiti in corrispondenza delle stelle, proprio come in un’antica mappa dei marinai. Costruito nel 1500, il centro storico è rimasto intatto così come intatti sono i suoi quasi 600 edifici. Oggi grazie all’Università e alla Diocesi, è la capitale culturale e religiosa di Tenerife.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3615" y="1086968"/>
            <a:ext cx="3311202" cy="151469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3707904" cy="1510128"/>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4365104"/>
            <a:ext cx="2808312" cy="2065189"/>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581128"/>
            <a:ext cx="4444588" cy="2033163"/>
          </a:xfrm>
          <a:prstGeom prst="rect">
            <a:avLst/>
          </a:prstGeom>
        </p:spPr>
      </p:pic>
    </p:spTree>
    <p:extLst>
      <p:ext uri="{BB962C8B-B14F-4D97-AF65-F5344CB8AC3E}">
        <p14:creationId xmlns:p14="http://schemas.microsoft.com/office/powerpoint/2010/main" val="129506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Movida</a:t>
            </a:r>
            <a:endParaRPr lang="it-IT" dirty="0"/>
          </a:p>
        </p:txBody>
      </p:sp>
      <p:sp>
        <p:nvSpPr>
          <p:cNvPr id="3" name="Segnaposto contenuto 2"/>
          <p:cNvSpPr>
            <a:spLocks noGrp="1"/>
          </p:cNvSpPr>
          <p:nvPr>
            <p:ph idx="1"/>
          </p:nvPr>
        </p:nvSpPr>
        <p:spPr/>
        <p:txBody>
          <a:bodyPr>
            <a:normAutofit/>
          </a:bodyPr>
          <a:lstStyle/>
          <a:p>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3910" y="1534240"/>
            <a:ext cx="2688299" cy="201622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12776"/>
            <a:ext cx="4300964" cy="189242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72" y="4221088"/>
            <a:ext cx="3600400" cy="187312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066" y="4562278"/>
            <a:ext cx="3048000" cy="1714500"/>
          </a:xfrm>
          <a:prstGeom prst="rect">
            <a:avLst/>
          </a:prstGeom>
        </p:spPr>
      </p:pic>
      <p:sp>
        <p:nvSpPr>
          <p:cNvPr id="8" name="CasellaDiTesto 7"/>
          <p:cNvSpPr txBox="1"/>
          <p:nvPr/>
        </p:nvSpPr>
        <p:spPr>
          <a:xfrm>
            <a:off x="681772" y="3356992"/>
            <a:ext cx="3024336" cy="584775"/>
          </a:xfrm>
          <a:prstGeom prst="rect">
            <a:avLst/>
          </a:prstGeom>
          <a:noFill/>
        </p:spPr>
        <p:txBody>
          <a:bodyPr wrap="square" rtlCol="0">
            <a:spAutoFit/>
          </a:bodyPr>
          <a:lstStyle/>
          <a:p>
            <a:r>
              <a:rPr lang="it-IT" sz="1600" dirty="0" smtClean="0"/>
              <a:t>Nel sud dell’isola si trova l’Hard Rock Cafè più grande d’Europa</a:t>
            </a:r>
            <a:endParaRPr lang="it-IT" sz="1600" dirty="0"/>
          </a:p>
        </p:txBody>
      </p:sp>
      <p:sp>
        <p:nvSpPr>
          <p:cNvPr id="9" name="CasellaDiTesto 8"/>
          <p:cNvSpPr txBox="1"/>
          <p:nvPr/>
        </p:nvSpPr>
        <p:spPr>
          <a:xfrm>
            <a:off x="6084168" y="6297075"/>
            <a:ext cx="3275856" cy="369332"/>
          </a:xfrm>
          <a:prstGeom prst="rect">
            <a:avLst/>
          </a:prstGeom>
          <a:noFill/>
        </p:spPr>
        <p:txBody>
          <a:bodyPr wrap="square" rtlCol="0">
            <a:spAutoFit/>
          </a:bodyPr>
          <a:lstStyle/>
          <a:p>
            <a:r>
              <a:rPr lang="it-IT" dirty="0" smtClean="0"/>
              <a:t>Isla de Mar, Santa Cruz</a:t>
            </a:r>
            <a:endParaRPr lang="it-IT" dirty="0"/>
          </a:p>
        </p:txBody>
      </p:sp>
      <p:sp>
        <p:nvSpPr>
          <p:cNvPr id="11" name="CasellaDiTesto 10"/>
          <p:cNvSpPr txBox="1"/>
          <p:nvPr/>
        </p:nvSpPr>
        <p:spPr>
          <a:xfrm>
            <a:off x="683568" y="6149261"/>
            <a:ext cx="2664296" cy="369332"/>
          </a:xfrm>
          <a:prstGeom prst="rect">
            <a:avLst/>
          </a:prstGeom>
          <a:noFill/>
        </p:spPr>
        <p:txBody>
          <a:bodyPr wrap="square" rtlCol="0">
            <a:spAutoFit/>
          </a:bodyPr>
          <a:lstStyle/>
          <a:p>
            <a:r>
              <a:rPr lang="it-IT" dirty="0" err="1" smtClean="0"/>
              <a:t>Papagayo</a:t>
            </a:r>
            <a:r>
              <a:rPr lang="it-IT" dirty="0" smtClean="0"/>
              <a:t>, Costa </a:t>
            </a:r>
            <a:r>
              <a:rPr lang="it-IT" dirty="0" err="1" smtClean="0"/>
              <a:t>Adeje</a:t>
            </a:r>
            <a:endParaRPr lang="it-IT" dirty="0"/>
          </a:p>
        </p:txBody>
      </p:sp>
      <p:sp>
        <p:nvSpPr>
          <p:cNvPr id="12" name="CasellaDiTesto 11"/>
          <p:cNvSpPr txBox="1"/>
          <p:nvPr/>
        </p:nvSpPr>
        <p:spPr>
          <a:xfrm>
            <a:off x="5292080" y="3557990"/>
            <a:ext cx="4211960" cy="646331"/>
          </a:xfrm>
          <a:prstGeom prst="rect">
            <a:avLst/>
          </a:prstGeom>
          <a:noFill/>
        </p:spPr>
        <p:txBody>
          <a:bodyPr wrap="square" rtlCol="0">
            <a:spAutoFit/>
          </a:bodyPr>
          <a:lstStyle/>
          <a:p>
            <a:r>
              <a:rPr lang="it-IT" dirty="0" smtClean="0"/>
              <a:t>Il posto più frequentato da studenti erasmus è il Cuadrilatero</a:t>
            </a:r>
            <a:r>
              <a:rPr lang="it-IT" dirty="0"/>
              <a:t> </a:t>
            </a:r>
            <a:r>
              <a:rPr lang="it-IT" dirty="0" smtClean="0"/>
              <a:t>a La Laguna</a:t>
            </a:r>
            <a:endParaRPr lang="it-IT" dirty="0"/>
          </a:p>
        </p:txBody>
      </p:sp>
    </p:spTree>
    <p:extLst>
      <p:ext uri="{BB962C8B-B14F-4D97-AF65-F5344CB8AC3E}">
        <p14:creationId xmlns:p14="http://schemas.microsoft.com/office/powerpoint/2010/main" val="208173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Tenerife: un’isola da scoprire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708" y="2780928"/>
            <a:ext cx="3819525" cy="259080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96752"/>
            <a:ext cx="2051720" cy="137307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008" y="5637128"/>
            <a:ext cx="2892574" cy="1077022"/>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19" y="2780928"/>
            <a:ext cx="1976293" cy="1174440"/>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1407464"/>
            <a:ext cx="1597212" cy="1224136"/>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4296" y="5497553"/>
            <a:ext cx="2814998" cy="1243539"/>
          </a:xfrm>
          <a:prstGeom prst="rect">
            <a:avLst/>
          </a:prstGeom>
        </p:spPr>
      </p:pic>
      <p:pic>
        <p:nvPicPr>
          <p:cNvPr id="11" name="Immagin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1191993"/>
            <a:ext cx="2231717" cy="1470094"/>
          </a:xfrm>
          <a:prstGeom prst="rect">
            <a:avLst/>
          </a:prstGeom>
        </p:spPr>
      </p:pic>
      <p:pic>
        <p:nvPicPr>
          <p:cNvPr id="12" name="Immagin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0181" y="3140967"/>
            <a:ext cx="2304256" cy="1944217"/>
          </a:xfrm>
          <a:prstGeom prst="rect">
            <a:avLst/>
          </a:prstGeom>
        </p:spPr>
      </p:pic>
      <p:pic>
        <p:nvPicPr>
          <p:cNvPr id="13" name="Immagin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2862" y="5475559"/>
            <a:ext cx="2041575" cy="1147819"/>
          </a:xfrm>
          <a:prstGeom prst="rect">
            <a:avLst/>
          </a:prstGeom>
        </p:spPr>
      </p:pic>
      <p:pic>
        <p:nvPicPr>
          <p:cNvPr id="14" name="Immagin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968" y="4365104"/>
            <a:ext cx="1733393" cy="1110455"/>
          </a:xfrm>
          <a:prstGeom prst="rect">
            <a:avLst/>
          </a:prstGeom>
        </p:spPr>
      </p:pic>
      <p:pic>
        <p:nvPicPr>
          <p:cNvPr id="15" name="Immagin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9787" y="1231997"/>
            <a:ext cx="2430525" cy="1399603"/>
          </a:xfrm>
          <a:prstGeom prst="rect">
            <a:avLst/>
          </a:prstGeom>
        </p:spPr>
      </p:pic>
      <p:sp>
        <p:nvSpPr>
          <p:cNvPr id="18" name="CasellaDiTesto 17"/>
          <p:cNvSpPr txBox="1"/>
          <p:nvPr/>
        </p:nvSpPr>
        <p:spPr>
          <a:xfrm>
            <a:off x="264651" y="5639102"/>
            <a:ext cx="1820168" cy="523220"/>
          </a:xfrm>
          <a:prstGeom prst="rect">
            <a:avLst/>
          </a:prstGeom>
          <a:noFill/>
        </p:spPr>
        <p:txBody>
          <a:bodyPr wrap="square" rtlCol="0">
            <a:spAutoFit/>
          </a:bodyPr>
          <a:lstStyle/>
          <a:p>
            <a:r>
              <a:rPr lang="it-IT" sz="2800" dirty="0" smtClean="0">
                <a:solidFill>
                  <a:schemeClr val="bg1"/>
                </a:solidFill>
              </a:rPr>
              <a:t>Masca</a:t>
            </a:r>
            <a:endParaRPr lang="it-IT" sz="2800" dirty="0">
              <a:solidFill>
                <a:schemeClr val="bg1"/>
              </a:solidFill>
            </a:endParaRPr>
          </a:p>
        </p:txBody>
      </p:sp>
      <p:sp>
        <p:nvSpPr>
          <p:cNvPr id="19" name="CasellaDiTesto 18"/>
          <p:cNvSpPr txBox="1"/>
          <p:nvPr/>
        </p:nvSpPr>
        <p:spPr>
          <a:xfrm>
            <a:off x="6660232" y="4447957"/>
            <a:ext cx="1800200" cy="523220"/>
          </a:xfrm>
          <a:prstGeom prst="rect">
            <a:avLst/>
          </a:prstGeom>
          <a:noFill/>
        </p:spPr>
        <p:txBody>
          <a:bodyPr wrap="square" rtlCol="0">
            <a:spAutoFit/>
          </a:bodyPr>
          <a:lstStyle/>
          <a:p>
            <a:r>
              <a:rPr lang="it-IT" sz="2800" dirty="0" smtClean="0">
                <a:solidFill>
                  <a:schemeClr val="bg1"/>
                </a:solidFill>
              </a:rPr>
              <a:t>Anaga</a:t>
            </a:r>
            <a:endParaRPr lang="it-IT" sz="2800" dirty="0">
              <a:solidFill>
                <a:schemeClr val="bg1"/>
              </a:solidFill>
            </a:endParaRPr>
          </a:p>
        </p:txBody>
      </p:sp>
      <p:sp>
        <p:nvSpPr>
          <p:cNvPr id="20" name="CasellaDiTesto 19"/>
          <p:cNvSpPr txBox="1"/>
          <p:nvPr/>
        </p:nvSpPr>
        <p:spPr>
          <a:xfrm>
            <a:off x="397246" y="1621679"/>
            <a:ext cx="1760268" cy="523220"/>
          </a:xfrm>
          <a:prstGeom prst="rect">
            <a:avLst/>
          </a:prstGeom>
          <a:noFill/>
        </p:spPr>
        <p:txBody>
          <a:bodyPr wrap="square" rtlCol="0">
            <a:spAutoFit/>
          </a:bodyPr>
          <a:lstStyle/>
          <a:p>
            <a:r>
              <a:rPr lang="it-IT" sz="2800" dirty="0" smtClean="0">
                <a:solidFill>
                  <a:schemeClr val="bg1"/>
                </a:solidFill>
              </a:rPr>
              <a:t>Teide</a:t>
            </a:r>
            <a:endParaRPr lang="it-IT" sz="2800" dirty="0">
              <a:solidFill>
                <a:schemeClr val="bg1"/>
              </a:solidFill>
            </a:endParaRPr>
          </a:p>
        </p:txBody>
      </p:sp>
      <p:sp>
        <p:nvSpPr>
          <p:cNvPr id="21" name="CasellaDiTesto 20"/>
          <p:cNvSpPr txBox="1"/>
          <p:nvPr/>
        </p:nvSpPr>
        <p:spPr>
          <a:xfrm>
            <a:off x="7452320" y="6049468"/>
            <a:ext cx="1440160" cy="523220"/>
          </a:xfrm>
          <a:prstGeom prst="rect">
            <a:avLst/>
          </a:prstGeom>
          <a:noFill/>
        </p:spPr>
        <p:txBody>
          <a:bodyPr wrap="square" rtlCol="0">
            <a:spAutoFit/>
          </a:bodyPr>
          <a:lstStyle/>
          <a:p>
            <a:r>
              <a:rPr lang="it-IT" sz="2800" dirty="0" smtClean="0">
                <a:solidFill>
                  <a:schemeClr val="bg1"/>
                </a:solidFill>
              </a:rPr>
              <a:t>Surf</a:t>
            </a:r>
            <a:endParaRPr lang="it-IT" sz="2800" dirty="0">
              <a:solidFill>
                <a:schemeClr val="bg1"/>
              </a:solidFill>
            </a:endParaRPr>
          </a:p>
        </p:txBody>
      </p:sp>
      <p:sp>
        <p:nvSpPr>
          <p:cNvPr id="22" name="CasellaDiTesto 21"/>
          <p:cNvSpPr txBox="1"/>
          <p:nvPr/>
        </p:nvSpPr>
        <p:spPr>
          <a:xfrm>
            <a:off x="4989626" y="2108380"/>
            <a:ext cx="2880320" cy="523220"/>
          </a:xfrm>
          <a:prstGeom prst="rect">
            <a:avLst/>
          </a:prstGeom>
          <a:noFill/>
        </p:spPr>
        <p:txBody>
          <a:bodyPr wrap="square" rtlCol="0">
            <a:spAutoFit/>
          </a:bodyPr>
          <a:lstStyle/>
          <a:p>
            <a:r>
              <a:rPr lang="it-IT" sz="2800" dirty="0" smtClean="0">
                <a:solidFill>
                  <a:schemeClr val="bg1"/>
                </a:solidFill>
              </a:rPr>
              <a:t>Lago Martianez</a:t>
            </a:r>
            <a:endParaRPr lang="it-IT" sz="2800" dirty="0">
              <a:solidFill>
                <a:schemeClr val="bg1"/>
              </a:solidFill>
            </a:endParaRPr>
          </a:p>
        </p:txBody>
      </p:sp>
      <p:sp>
        <p:nvSpPr>
          <p:cNvPr id="23" name="CasellaDiTesto 22"/>
          <p:cNvSpPr txBox="1"/>
          <p:nvPr/>
        </p:nvSpPr>
        <p:spPr>
          <a:xfrm>
            <a:off x="2492641" y="2046606"/>
            <a:ext cx="3672408" cy="523220"/>
          </a:xfrm>
          <a:prstGeom prst="rect">
            <a:avLst/>
          </a:prstGeom>
          <a:noFill/>
        </p:spPr>
        <p:txBody>
          <a:bodyPr wrap="square" rtlCol="0">
            <a:spAutoFit/>
          </a:bodyPr>
          <a:lstStyle/>
          <a:p>
            <a:r>
              <a:rPr lang="it-IT" sz="2800" dirty="0" smtClean="0">
                <a:solidFill>
                  <a:schemeClr val="bg1"/>
                </a:solidFill>
              </a:rPr>
              <a:t>Playa de Benijo</a:t>
            </a:r>
            <a:endParaRPr lang="it-IT" sz="2800" dirty="0">
              <a:solidFill>
                <a:schemeClr val="bg1"/>
              </a:solidFill>
            </a:endParaRPr>
          </a:p>
        </p:txBody>
      </p:sp>
      <p:sp>
        <p:nvSpPr>
          <p:cNvPr id="24" name="CasellaDiTesto 23"/>
          <p:cNvSpPr txBox="1"/>
          <p:nvPr/>
        </p:nvSpPr>
        <p:spPr>
          <a:xfrm>
            <a:off x="3861437" y="6240969"/>
            <a:ext cx="2577866" cy="461665"/>
          </a:xfrm>
          <a:prstGeom prst="rect">
            <a:avLst/>
          </a:prstGeom>
          <a:noFill/>
        </p:spPr>
        <p:txBody>
          <a:bodyPr wrap="square" rtlCol="0">
            <a:spAutoFit/>
          </a:bodyPr>
          <a:lstStyle/>
          <a:p>
            <a:r>
              <a:rPr lang="it-IT" sz="2400" dirty="0" smtClean="0">
                <a:solidFill>
                  <a:schemeClr val="bg1"/>
                </a:solidFill>
              </a:rPr>
              <a:t>Parque Maritimo </a:t>
            </a:r>
            <a:endParaRPr lang="it-IT" sz="2400" dirty="0">
              <a:solidFill>
                <a:schemeClr val="bg1"/>
              </a:solidFill>
            </a:endParaRPr>
          </a:p>
        </p:txBody>
      </p:sp>
    </p:spTree>
    <p:extLst>
      <p:ext uri="{BB962C8B-B14F-4D97-AF65-F5344CB8AC3E}">
        <p14:creationId xmlns:p14="http://schemas.microsoft.com/office/powerpoint/2010/main" val="193488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1143000"/>
          </a:xfrm>
        </p:spPr>
        <p:txBody>
          <a:bodyPr>
            <a:normAutofit/>
          </a:bodyPr>
          <a:lstStyle/>
          <a:p>
            <a:r>
              <a:rPr lang="it-IT" dirty="0" smtClean="0"/>
              <a:t>Contatti</a:t>
            </a:r>
            <a:endParaRPr lang="it-IT" dirty="0"/>
          </a:p>
        </p:txBody>
      </p:sp>
      <p:sp>
        <p:nvSpPr>
          <p:cNvPr id="3" name="Segnaposto contenuto 2"/>
          <p:cNvSpPr>
            <a:spLocks noGrp="1"/>
          </p:cNvSpPr>
          <p:nvPr>
            <p:ph idx="1"/>
          </p:nvPr>
        </p:nvSpPr>
        <p:spPr>
          <a:xfrm>
            <a:off x="323528" y="1340768"/>
            <a:ext cx="8229600" cy="4525963"/>
          </a:xfrm>
        </p:spPr>
        <p:txBody>
          <a:bodyPr>
            <a:normAutofit fontScale="55000" lnSpcReduction="20000"/>
          </a:bodyPr>
          <a:lstStyle/>
          <a:p>
            <a:pPr marL="0" indent="0">
              <a:buNone/>
            </a:pPr>
            <a:endParaRPr lang="it-IT" dirty="0" smtClean="0"/>
          </a:p>
          <a:p>
            <a:pPr marL="0" indent="0">
              <a:buNone/>
            </a:pPr>
            <a:endParaRPr lang="it-IT" dirty="0" smtClean="0"/>
          </a:p>
          <a:p>
            <a:pPr marL="0" indent="0">
              <a:buNone/>
            </a:pPr>
            <a:endParaRPr lang="it-IT" dirty="0"/>
          </a:p>
          <a:p>
            <a:pPr marL="0" indent="0">
              <a:buNone/>
            </a:pPr>
            <a:r>
              <a:rPr lang="it-IT" dirty="0" smtClean="0"/>
              <a:t>FRANCESCA QUINTILIANI </a:t>
            </a:r>
          </a:p>
          <a:p>
            <a:pPr marL="0" indent="0">
              <a:buNone/>
            </a:pPr>
            <a:r>
              <a:rPr lang="it-IT" dirty="0" smtClean="0"/>
              <a:t>(</a:t>
            </a:r>
            <a:r>
              <a:rPr lang="it-IT" dirty="0" smtClean="0">
                <a:hlinkClick r:id="rId2"/>
              </a:rPr>
              <a:t>francesca.quintiliani93@gmail.com</a:t>
            </a:r>
            <a:r>
              <a:rPr lang="it-IT" dirty="0" smtClean="0"/>
              <a:t>)</a:t>
            </a:r>
          </a:p>
          <a:p>
            <a:pPr marL="0" indent="0">
              <a:buNone/>
            </a:pPr>
            <a:endParaRPr lang="it-IT" dirty="0"/>
          </a:p>
          <a:p>
            <a:pPr marL="0" indent="0">
              <a:buNone/>
            </a:pPr>
            <a:endParaRPr lang="it-IT" dirty="0" smtClean="0"/>
          </a:p>
          <a:p>
            <a:pPr marL="0" indent="0">
              <a:buNone/>
            </a:pPr>
            <a:endParaRPr lang="it-IT" dirty="0" smtClean="0"/>
          </a:p>
          <a:p>
            <a:pPr marL="0" indent="0">
              <a:buNone/>
            </a:pPr>
            <a:r>
              <a:rPr lang="it-IT" dirty="0" smtClean="0"/>
              <a:t>ALESSANDRO </a:t>
            </a:r>
            <a:r>
              <a:rPr lang="it-IT" dirty="0" smtClean="0"/>
              <a:t>DE PALATIS</a:t>
            </a:r>
          </a:p>
          <a:p>
            <a:pPr marL="0" indent="0">
              <a:buNone/>
            </a:pPr>
            <a:r>
              <a:rPr lang="it-IT" dirty="0" smtClean="0">
                <a:hlinkClick r:id="rId3"/>
              </a:rPr>
              <a:t>(Alex.dep92@gmail.com</a:t>
            </a:r>
            <a:r>
              <a:rPr lang="it-IT" dirty="0" smtClean="0"/>
              <a:t> )</a:t>
            </a:r>
          </a:p>
          <a:p>
            <a:pPr marL="0" indent="0">
              <a:buNone/>
            </a:pPr>
            <a:endParaRPr lang="it-IT" dirty="0" smtClean="0"/>
          </a:p>
          <a:p>
            <a:pPr marL="0" indent="0">
              <a:buNone/>
            </a:pPr>
            <a:endParaRPr lang="it-IT" dirty="0" smtClean="0"/>
          </a:p>
          <a:p>
            <a:pPr marL="0" indent="0">
              <a:buNone/>
            </a:pPr>
            <a:endParaRPr lang="it-IT" dirty="0" smtClean="0"/>
          </a:p>
          <a:p>
            <a:pPr marL="0" indent="0">
              <a:buNone/>
            </a:pPr>
            <a:r>
              <a:rPr lang="it-IT" dirty="0" smtClean="0"/>
              <a:t>FEDERICA </a:t>
            </a:r>
            <a:r>
              <a:rPr lang="it-IT" dirty="0"/>
              <a:t>QUINZI</a:t>
            </a:r>
          </a:p>
          <a:p>
            <a:pPr marL="0" indent="0">
              <a:buNone/>
            </a:pPr>
            <a:r>
              <a:rPr lang="it-IT" dirty="0"/>
              <a:t>(</a:t>
            </a:r>
            <a:r>
              <a:rPr lang="it-IT" dirty="0" smtClean="0">
                <a:hlinkClick r:id="rId4"/>
              </a:rPr>
              <a:t>federicaquinzi94@gmail.com</a:t>
            </a:r>
            <a:r>
              <a:rPr lang="it-IT" dirty="0" smtClean="0"/>
              <a:t> )</a:t>
            </a:r>
            <a:endParaRPr lang="it-IT" dirty="0"/>
          </a:p>
          <a:p>
            <a:pPr marL="0" indent="0">
              <a:buNone/>
            </a:pPr>
            <a:endParaRPr lang="it-IT" dirty="0"/>
          </a:p>
        </p:txBody>
      </p:sp>
      <p:sp>
        <p:nvSpPr>
          <p:cNvPr id="4" name="CasellaDiTesto 3"/>
          <p:cNvSpPr txBox="1"/>
          <p:nvPr/>
        </p:nvSpPr>
        <p:spPr>
          <a:xfrm>
            <a:off x="242974" y="1268760"/>
            <a:ext cx="6336704" cy="461665"/>
          </a:xfrm>
          <a:prstGeom prst="rect">
            <a:avLst/>
          </a:prstGeom>
          <a:noFill/>
        </p:spPr>
        <p:txBody>
          <a:bodyPr wrap="square" rtlCol="0">
            <a:spAutoFit/>
          </a:bodyPr>
          <a:lstStyle/>
          <a:p>
            <a:r>
              <a:rPr lang="it-IT" sz="2400" dirty="0" smtClean="0"/>
              <a:t>Se avete </a:t>
            </a:r>
            <a:r>
              <a:rPr lang="it-IT" sz="2400" dirty="0" smtClean="0"/>
              <a:t>bisogno </a:t>
            </a:r>
            <a:r>
              <a:rPr lang="it-IT" sz="2400" dirty="0" smtClean="0"/>
              <a:t>non esitate a contattarci! </a:t>
            </a:r>
            <a:r>
              <a:rPr lang="it-IT" sz="2400" dirty="0" smtClean="0">
                <a:sym typeface="Wingdings" pitchFamily="2" charset="2"/>
              </a:rPr>
              <a:t></a:t>
            </a:r>
            <a:endParaRPr lang="it-IT" sz="2400" dirty="0"/>
          </a:p>
        </p:txBody>
      </p:sp>
    </p:spTree>
    <p:extLst>
      <p:ext uri="{BB962C8B-B14F-4D97-AF65-F5344CB8AC3E}">
        <p14:creationId xmlns:p14="http://schemas.microsoft.com/office/powerpoint/2010/main" val="425216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Dove si trova Tenerife?</a:t>
            </a:r>
            <a:endParaRPr lang="it-IT"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662302"/>
            <a:ext cx="5688632" cy="5184576"/>
          </a:xfrm>
        </p:spPr>
      </p:pic>
      <p:sp>
        <p:nvSpPr>
          <p:cNvPr id="5" name="CasellaDiTesto 4"/>
          <p:cNvSpPr txBox="1"/>
          <p:nvPr/>
        </p:nvSpPr>
        <p:spPr>
          <a:xfrm>
            <a:off x="5827106" y="1340768"/>
            <a:ext cx="2736304" cy="5124480"/>
          </a:xfrm>
          <a:prstGeom prst="rect">
            <a:avLst/>
          </a:prstGeom>
          <a:noFill/>
        </p:spPr>
        <p:txBody>
          <a:bodyPr wrap="square" rtlCol="0">
            <a:spAutoFit/>
          </a:bodyPr>
          <a:lstStyle/>
          <a:p>
            <a:r>
              <a:rPr lang="it-IT" sz="1200" dirty="0" smtClean="0"/>
              <a:t>Tenerife si trova nell’Oceano Atlantico, a sud-ovest della Spagna e a nord-ovest dell’Africa, al largo delle coste del Marocco. </a:t>
            </a:r>
          </a:p>
          <a:p>
            <a:r>
              <a:rPr lang="it-IT" sz="1200" dirty="0" smtClean="0"/>
              <a:t>La distanza da Roma è di circa di 3000 km. </a:t>
            </a:r>
          </a:p>
          <a:p>
            <a:r>
              <a:rPr lang="it-IT" sz="1200" dirty="0" smtClean="0"/>
              <a:t>Tenerife possiede due aeroporti principali: al Sud, il </a:t>
            </a:r>
            <a:r>
              <a:rPr lang="it-IT" sz="1200" dirty="0" err="1" smtClean="0"/>
              <a:t>Reina</a:t>
            </a:r>
            <a:r>
              <a:rPr lang="it-IT" sz="1200" dirty="0" smtClean="0"/>
              <a:t> </a:t>
            </a:r>
            <a:r>
              <a:rPr lang="it-IT" sz="1200" dirty="0" err="1"/>
              <a:t>Sofía</a:t>
            </a:r>
            <a:r>
              <a:rPr lang="it-IT" sz="1200" dirty="0"/>
              <a:t> è </a:t>
            </a:r>
            <a:r>
              <a:rPr lang="it-IT" sz="1200" dirty="0" smtClean="0"/>
              <a:t>l’aeroporto </a:t>
            </a:r>
            <a:r>
              <a:rPr lang="it-IT" sz="1200" dirty="0"/>
              <a:t>internazionale dell'isola e uno tra i più frequentati di tutta la </a:t>
            </a:r>
            <a:r>
              <a:rPr lang="it-IT" sz="1200" dirty="0" smtClean="0"/>
              <a:t>Spagna; mentre al Nord, Los </a:t>
            </a:r>
            <a:r>
              <a:rPr lang="it-IT" sz="1200" dirty="0" err="1" smtClean="0"/>
              <a:t>Rodeos</a:t>
            </a:r>
            <a:r>
              <a:rPr lang="it-IT" sz="1200" dirty="0" smtClean="0"/>
              <a:t> concentra </a:t>
            </a:r>
            <a:r>
              <a:rPr lang="it-IT" sz="1200" dirty="0"/>
              <a:t>il traffico inter-insulare, oltre a voli regolari sia nazionali che </a:t>
            </a:r>
            <a:r>
              <a:rPr lang="it-IT" sz="1200" dirty="0" smtClean="0"/>
              <a:t>internazionali.</a:t>
            </a:r>
          </a:p>
          <a:p>
            <a:r>
              <a:rPr lang="it-IT" sz="1200" dirty="0" smtClean="0"/>
              <a:t>L’aeroporto Sud dista dalla capitale circa un’ora in autobus, mentre l’aeroporto nord circa 10 minuti.</a:t>
            </a:r>
          </a:p>
          <a:p>
            <a:r>
              <a:rPr lang="it-IT" sz="1200" dirty="0" smtClean="0"/>
              <a:t>La durata del volo da Roma è di circa 4 ore e 30 minuti; potrete consultare il link di seguito per confrontare i prezzi dei voli.</a:t>
            </a:r>
            <a:endParaRPr lang="it-IT" sz="1200" dirty="0"/>
          </a:p>
          <a:p>
            <a:endParaRPr lang="it-IT" sz="1100" dirty="0" smtClean="0"/>
          </a:p>
          <a:p>
            <a:r>
              <a:rPr lang="it-IT" sz="800" dirty="0" smtClean="0"/>
              <a:t>(</a:t>
            </a:r>
            <a:r>
              <a:rPr lang="it-IT" sz="800" dirty="0"/>
              <a:t>https://www.skyscanner.it/?ksh_id=c52bb0e5-1840-404f-9a21-0811cc9e850b&amp;associateID=SEM_GGT_00065_00019&amp;utm_source=google&amp;utm_medium=cpc&amp;utm_campaign=IT-Travel-Search-Brand-Skyscanner%20Only-Exact&amp;utm_term=skyscanner&amp;gclid=EAIaIQobChMI5OyJw4bf2QIVRbYYCh1RYwZuEAAYASAAEgLbHPD_BwE&amp;associateid_proc=true</a:t>
            </a:r>
            <a:r>
              <a:rPr lang="it-IT" sz="800" dirty="0" smtClean="0"/>
              <a:t>)</a:t>
            </a:r>
            <a:endParaRPr lang="it-IT" sz="800" dirty="0"/>
          </a:p>
        </p:txBody>
      </p:sp>
    </p:spTree>
    <p:extLst>
      <p:ext uri="{BB962C8B-B14F-4D97-AF65-F5344CB8AC3E}">
        <p14:creationId xmlns:p14="http://schemas.microsoft.com/office/powerpoint/2010/main" val="391458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Isole Canarie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803" y="5301208"/>
            <a:ext cx="1945310" cy="1390141"/>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3528392" cy="247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114" y="1124742"/>
            <a:ext cx="4573016" cy="5733257"/>
          </a:xfrm>
          <a:prstGeom prst="rect">
            <a:avLst/>
          </a:prstGeom>
        </p:spPr>
      </p:pic>
      <p:sp>
        <p:nvSpPr>
          <p:cNvPr id="5" name="CasellaDiTesto 4"/>
          <p:cNvSpPr txBox="1"/>
          <p:nvPr/>
        </p:nvSpPr>
        <p:spPr>
          <a:xfrm>
            <a:off x="211392" y="3995741"/>
            <a:ext cx="4248472" cy="1477328"/>
          </a:xfrm>
          <a:prstGeom prst="rect">
            <a:avLst/>
          </a:prstGeom>
          <a:noFill/>
        </p:spPr>
        <p:txBody>
          <a:bodyPr wrap="square" rtlCol="0">
            <a:spAutoFit/>
          </a:bodyPr>
          <a:lstStyle/>
          <a:p>
            <a:r>
              <a:rPr lang="it-IT" dirty="0"/>
              <a:t>Tenerife è una delle sette isole dell’arcipelago delle Canarie.</a:t>
            </a:r>
          </a:p>
          <a:p>
            <a:r>
              <a:rPr lang="it-IT" dirty="0"/>
              <a:t>Anche se sono più vicine all’Africa che alla Spagna, le Canarie sono una comunità autonoma spagnola.</a:t>
            </a:r>
          </a:p>
        </p:txBody>
      </p:sp>
    </p:spTree>
    <p:extLst>
      <p:ext uri="{BB962C8B-B14F-4D97-AF65-F5344CB8AC3E}">
        <p14:creationId xmlns:p14="http://schemas.microsoft.com/office/powerpoint/2010/main" val="56350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Isole Canarie</a:t>
            </a:r>
            <a:endParaRPr lang="it-IT" dirty="0"/>
          </a:p>
        </p:txBody>
      </p:sp>
      <p:sp>
        <p:nvSpPr>
          <p:cNvPr id="14" name="Segnaposto contenuto 13"/>
          <p:cNvSpPr>
            <a:spLocks noGrp="1"/>
          </p:cNvSpPr>
          <p:nvPr>
            <p:ph idx="1"/>
          </p:nvPr>
        </p:nvSpPr>
        <p:spPr>
          <a:xfrm>
            <a:off x="576511" y="3140968"/>
            <a:ext cx="3106688" cy="2512579"/>
          </a:xfrm>
        </p:spPr>
        <p:txBody>
          <a:bodyPr>
            <a:normAutofit/>
          </a:bodyPr>
          <a:lstStyle/>
          <a:p>
            <a:r>
              <a:rPr lang="it-IT" sz="2000" dirty="0"/>
              <a:t>Per gli spostamenti tra le varie isole potete affidarvi alla compagnia canaria Binter (https://www.bintercanarias.com/)</a:t>
            </a:r>
          </a:p>
          <a:p>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412777"/>
            <a:ext cx="3894616" cy="936104"/>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229200"/>
            <a:ext cx="3612654" cy="1235462"/>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212" y="2699016"/>
            <a:ext cx="3131840" cy="1368151"/>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5157192"/>
            <a:ext cx="2448272" cy="1239394"/>
          </a:xfrm>
          <a:prstGeom prst="rect">
            <a:avLst/>
          </a:prstGeom>
        </p:spPr>
      </p:pic>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95" y="1412777"/>
            <a:ext cx="3312368" cy="1224135"/>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1" y="4869160"/>
            <a:ext cx="2102607" cy="1241055"/>
          </a:xfrm>
          <a:prstGeom prst="rect">
            <a:avLst/>
          </a:prstGeom>
        </p:spPr>
      </p:pic>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936" y="2983627"/>
            <a:ext cx="1381191" cy="1381191"/>
          </a:xfrm>
          <a:prstGeom prst="rect">
            <a:avLst/>
          </a:prstGeom>
        </p:spPr>
      </p:pic>
      <p:sp>
        <p:nvSpPr>
          <p:cNvPr id="5" name="CasellaDiTesto 4"/>
          <p:cNvSpPr txBox="1"/>
          <p:nvPr/>
        </p:nvSpPr>
        <p:spPr>
          <a:xfrm>
            <a:off x="308428" y="1563179"/>
            <a:ext cx="2664296" cy="461665"/>
          </a:xfrm>
          <a:prstGeom prst="rect">
            <a:avLst/>
          </a:prstGeom>
          <a:noFill/>
        </p:spPr>
        <p:txBody>
          <a:bodyPr wrap="square" rtlCol="0">
            <a:spAutoFit/>
          </a:bodyPr>
          <a:lstStyle/>
          <a:p>
            <a:r>
              <a:rPr lang="it-IT" sz="2400" dirty="0" smtClean="0">
                <a:solidFill>
                  <a:schemeClr val="bg1"/>
                </a:solidFill>
              </a:rPr>
              <a:t>Gran Canaria </a:t>
            </a:r>
            <a:endParaRPr lang="it-IT" sz="2400" dirty="0">
              <a:solidFill>
                <a:schemeClr val="bg1"/>
              </a:solidFill>
            </a:endParaRPr>
          </a:p>
        </p:txBody>
      </p:sp>
      <p:sp>
        <p:nvSpPr>
          <p:cNvPr id="7" name="CasellaDiTesto 6"/>
          <p:cNvSpPr txBox="1"/>
          <p:nvPr/>
        </p:nvSpPr>
        <p:spPr>
          <a:xfrm>
            <a:off x="5191254" y="1484784"/>
            <a:ext cx="2765122" cy="461665"/>
          </a:xfrm>
          <a:prstGeom prst="rect">
            <a:avLst/>
          </a:prstGeom>
          <a:noFill/>
        </p:spPr>
        <p:txBody>
          <a:bodyPr wrap="square" rtlCol="0">
            <a:spAutoFit/>
          </a:bodyPr>
          <a:lstStyle/>
          <a:p>
            <a:r>
              <a:rPr lang="it-IT" sz="2400" dirty="0" smtClean="0">
                <a:solidFill>
                  <a:schemeClr val="bg1"/>
                </a:solidFill>
              </a:rPr>
              <a:t>La </a:t>
            </a:r>
            <a:r>
              <a:rPr lang="it-IT" sz="2400" dirty="0" err="1" smtClean="0">
                <a:solidFill>
                  <a:schemeClr val="bg1"/>
                </a:solidFill>
              </a:rPr>
              <a:t>Gomera</a:t>
            </a:r>
            <a:endParaRPr lang="it-IT" sz="2400" dirty="0">
              <a:solidFill>
                <a:schemeClr val="bg1"/>
              </a:solidFill>
            </a:endParaRPr>
          </a:p>
        </p:txBody>
      </p:sp>
      <p:sp>
        <p:nvSpPr>
          <p:cNvPr id="8" name="CasellaDiTesto 7"/>
          <p:cNvSpPr txBox="1"/>
          <p:nvPr/>
        </p:nvSpPr>
        <p:spPr>
          <a:xfrm>
            <a:off x="6372200" y="2852936"/>
            <a:ext cx="2376264" cy="461665"/>
          </a:xfrm>
          <a:prstGeom prst="rect">
            <a:avLst/>
          </a:prstGeom>
          <a:noFill/>
        </p:spPr>
        <p:txBody>
          <a:bodyPr wrap="square" rtlCol="0">
            <a:spAutoFit/>
          </a:bodyPr>
          <a:lstStyle/>
          <a:p>
            <a:r>
              <a:rPr lang="it-IT" sz="2400" dirty="0" err="1" smtClean="0">
                <a:solidFill>
                  <a:schemeClr val="bg1"/>
                </a:solidFill>
              </a:rPr>
              <a:t>Fuerteventura</a:t>
            </a:r>
            <a:endParaRPr lang="it-IT" sz="2400" dirty="0">
              <a:solidFill>
                <a:schemeClr val="bg1"/>
              </a:solidFill>
            </a:endParaRPr>
          </a:p>
        </p:txBody>
      </p:sp>
      <p:sp>
        <p:nvSpPr>
          <p:cNvPr id="15" name="CasellaDiTesto 14"/>
          <p:cNvSpPr txBox="1"/>
          <p:nvPr/>
        </p:nvSpPr>
        <p:spPr>
          <a:xfrm>
            <a:off x="2267744" y="5983107"/>
            <a:ext cx="3024336" cy="461665"/>
          </a:xfrm>
          <a:prstGeom prst="rect">
            <a:avLst/>
          </a:prstGeom>
          <a:noFill/>
        </p:spPr>
        <p:txBody>
          <a:bodyPr wrap="square" rtlCol="0">
            <a:spAutoFit/>
          </a:bodyPr>
          <a:lstStyle/>
          <a:p>
            <a:r>
              <a:rPr lang="it-IT" sz="2400" dirty="0" err="1" smtClean="0">
                <a:solidFill>
                  <a:schemeClr val="bg1"/>
                </a:solidFill>
              </a:rPr>
              <a:t>El</a:t>
            </a:r>
            <a:r>
              <a:rPr lang="it-IT" sz="2400" dirty="0" smtClean="0">
                <a:solidFill>
                  <a:schemeClr val="bg1"/>
                </a:solidFill>
              </a:rPr>
              <a:t> </a:t>
            </a:r>
            <a:r>
              <a:rPr lang="it-IT" sz="2400" dirty="0" err="1" smtClean="0">
                <a:solidFill>
                  <a:schemeClr val="bg1"/>
                </a:solidFill>
              </a:rPr>
              <a:t>Hierro</a:t>
            </a:r>
            <a:endParaRPr lang="it-IT" sz="2400" dirty="0">
              <a:solidFill>
                <a:schemeClr val="bg1"/>
              </a:solidFill>
            </a:endParaRPr>
          </a:p>
        </p:txBody>
      </p:sp>
      <p:sp>
        <p:nvSpPr>
          <p:cNvPr id="16" name="CasellaDiTesto 15"/>
          <p:cNvSpPr txBox="1"/>
          <p:nvPr/>
        </p:nvSpPr>
        <p:spPr>
          <a:xfrm>
            <a:off x="4427984" y="5589240"/>
            <a:ext cx="1584176" cy="461665"/>
          </a:xfrm>
          <a:prstGeom prst="rect">
            <a:avLst/>
          </a:prstGeom>
          <a:noFill/>
        </p:spPr>
        <p:txBody>
          <a:bodyPr wrap="square" rtlCol="0">
            <a:spAutoFit/>
          </a:bodyPr>
          <a:lstStyle/>
          <a:p>
            <a:r>
              <a:rPr lang="it-IT" sz="2400" dirty="0" smtClean="0">
                <a:solidFill>
                  <a:schemeClr val="bg1"/>
                </a:solidFill>
              </a:rPr>
              <a:t>Lanzarote</a:t>
            </a:r>
            <a:endParaRPr lang="it-IT" sz="2400" dirty="0">
              <a:solidFill>
                <a:schemeClr val="bg1"/>
              </a:solidFill>
            </a:endParaRPr>
          </a:p>
        </p:txBody>
      </p:sp>
      <p:sp>
        <p:nvSpPr>
          <p:cNvPr id="17" name="CasellaDiTesto 16"/>
          <p:cNvSpPr txBox="1"/>
          <p:nvPr/>
        </p:nvSpPr>
        <p:spPr>
          <a:xfrm>
            <a:off x="7350696" y="5258854"/>
            <a:ext cx="2098712" cy="461665"/>
          </a:xfrm>
          <a:prstGeom prst="rect">
            <a:avLst/>
          </a:prstGeom>
          <a:noFill/>
        </p:spPr>
        <p:txBody>
          <a:bodyPr wrap="square" rtlCol="0">
            <a:spAutoFit/>
          </a:bodyPr>
          <a:lstStyle/>
          <a:p>
            <a:r>
              <a:rPr lang="it-IT" sz="2400" dirty="0" smtClean="0">
                <a:solidFill>
                  <a:schemeClr val="bg1"/>
                </a:solidFill>
              </a:rPr>
              <a:t>La Palma</a:t>
            </a:r>
            <a:endParaRPr lang="it-IT" sz="2400" dirty="0">
              <a:solidFill>
                <a:schemeClr val="bg1"/>
              </a:solidFill>
            </a:endParaRPr>
          </a:p>
        </p:txBody>
      </p:sp>
    </p:spTree>
    <p:extLst>
      <p:ext uri="{BB962C8B-B14F-4D97-AF65-F5344CB8AC3E}">
        <p14:creationId xmlns:p14="http://schemas.microsoft.com/office/powerpoint/2010/main" val="828741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1143" y="-4297"/>
            <a:ext cx="8229600" cy="1143000"/>
          </a:xfrm>
        </p:spPr>
        <p:txBody>
          <a:bodyPr>
            <a:normAutofit/>
          </a:bodyPr>
          <a:lstStyle/>
          <a:p>
            <a:r>
              <a:rPr lang="it-IT" dirty="0" smtClean="0"/>
              <a:t>La capitale: Santa Cruz de Tenerife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33" y="980728"/>
            <a:ext cx="4824536" cy="1728192"/>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725144"/>
            <a:ext cx="3005753" cy="2035176"/>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980728"/>
            <a:ext cx="1818230" cy="1427693"/>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4955113"/>
            <a:ext cx="1498789" cy="1476491"/>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0669" y="5637984"/>
            <a:ext cx="2186593" cy="1122336"/>
          </a:xfrm>
          <a:prstGeom prst="rect">
            <a:avLst/>
          </a:prstGeom>
        </p:spPr>
      </p:pic>
      <p:pic>
        <p:nvPicPr>
          <p:cNvPr id="12" name="Immagin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9698" y="5301208"/>
            <a:ext cx="1765537" cy="1351561"/>
          </a:xfrm>
          <a:prstGeom prst="rect">
            <a:avLst/>
          </a:prstGeom>
        </p:spPr>
      </p:pic>
      <p:pic>
        <p:nvPicPr>
          <p:cNvPr id="3" name="Immagin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2220" y="980728"/>
            <a:ext cx="1833640" cy="2232248"/>
          </a:xfrm>
          <a:prstGeom prst="rect">
            <a:avLst/>
          </a:prstGeom>
        </p:spPr>
      </p:pic>
      <p:pic>
        <p:nvPicPr>
          <p:cNvPr id="11" name="Immagin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5424" y="2708920"/>
            <a:ext cx="1677081" cy="2727303"/>
          </a:xfrm>
          <a:prstGeom prst="rect">
            <a:avLst/>
          </a:prstGeom>
        </p:spPr>
      </p:pic>
      <p:sp>
        <p:nvSpPr>
          <p:cNvPr id="13" name="CasellaDiTesto 12"/>
          <p:cNvSpPr txBox="1"/>
          <p:nvPr/>
        </p:nvSpPr>
        <p:spPr>
          <a:xfrm>
            <a:off x="238141" y="2765566"/>
            <a:ext cx="4752528" cy="1892826"/>
          </a:xfrm>
          <a:prstGeom prst="rect">
            <a:avLst/>
          </a:prstGeom>
          <a:noFill/>
        </p:spPr>
        <p:txBody>
          <a:bodyPr wrap="square" rtlCol="0">
            <a:spAutoFit/>
          </a:bodyPr>
          <a:lstStyle/>
          <a:p>
            <a:r>
              <a:rPr lang="it-IT" sz="900" dirty="0"/>
              <a:t>Santa Cruz, l’animata città capitale, si trova sulla punta orientale di Tenerife e ospita uno dei più importanti porti storici dell’oceano Atlantico. </a:t>
            </a:r>
            <a:r>
              <a:rPr lang="it-IT" sz="900" dirty="0" smtClean="0"/>
              <a:t>E’ un </a:t>
            </a:r>
            <a:r>
              <a:rPr lang="it-IT" sz="900" dirty="0"/>
              <a:t>vibrante e cosmopolita alveare di attività, ricco d’interessanti luoghi da visitare, incantevole architettura, fantastici negozi e un’ampia varietà di eccellenti ristoranti. Il porto è la porta d’ingresso verso la Spagna continentale e un punto di sosta per le navi da crociera dirette ai </a:t>
            </a:r>
            <a:r>
              <a:rPr lang="it-IT" sz="900" dirty="0" smtClean="0"/>
              <a:t>Caraibi. Ogni </a:t>
            </a:r>
            <a:r>
              <a:rPr lang="it-IT" sz="900" dirty="0"/>
              <a:t>anno a febbraio e marzo, con l’arrivo del Carnevale, Santa Cruz si trasforma in una città in festa. Per settimane le strade e le piazze diventano il palcoscenico d’immense celebrazioni – e qui si sa bene come festeggiare! La gente giunge da ogni dove, vestita con costumi colorati e si unisce alle sfilate cantando fino alle prime ore del mattino</a:t>
            </a:r>
            <a:r>
              <a:rPr lang="it-IT" sz="900" dirty="0" smtClean="0"/>
              <a:t>.</a:t>
            </a:r>
            <a:endParaRPr lang="it-IT" sz="900" dirty="0"/>
          </a:p>
          <a:p>
            <a:r>
              <a:rPr lang="it-IT" sz="900" dirty="0"/>
              <a:t>Santa Cruz offre anche la deliziosa Playa de Las </a:t>
            </a:r>
            <a:r>
              <a:rPr lang="it-IT" sz="900" dirty="0" err="1"/>
              <a:t>Teresitas</a:t>
            </a:r>
            <a:r>
              <a:rPr lang="it-IT" sz="900" dirty="0"/>
              <a:t>, una spiaggia incontaminata decisamente incantevole che offre un’immensa distesa di sabbia dorata costellata da palme. La spiaggia giace ai piedi delle lussureggianti foreste delle Montagne di Anaga, che proteggono la baia dai venti. </a:t>
            </a:r>
            <a:r>
              <a:rPr lang="it-IT" sz="900" dirty="0" smtClean="0"/>
              <a:t> Questa </a:t>
            </a:r>
            <a:r>
              <a:rPr lang="it-IT" sz="900" dirty="0"/>
              <a:t>città capitale è un luogo magnifico da scoprire; dall’atmosfera cosmopolita delle esclusive zone per lo shopping alle tranquille spiagge.</a:t>
            </a:r>
          </a:p>
        </p:txBody>
      </p:sp>
      <p:pic>
        <p:nvPicPr>
          <p:cNvPr id="14" name="Immagin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5180" y="3504113"/>
            <a:ext cx="1966738" cy="1502317"/>
          </a:xfrm>
          <a:prstGeom prst="rect">
            <a:avLst/>
          </a:prstGeom>
        </p:spPr>
      </p:pic>
    </p:spTree>
    <p:extLst>
      <p:ext uri="{BB962C8B-B14F-4D97-AF65-F5344CB8AC3E}">
        <p14:creationId xmlns:p14="http://schemas.microsoft.com/office/powerpoint/2010/main" val="426010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Alloggio,sistemazione</a:t>
            </a:r>
            <a:r>
              <a:rPr lang="it-IT" dirty="0" smtClean="0"/>
              <a:t> e costo della vita</a:t>
            </a:r>
            <a:endParaRPr lang="it-IT" dirty="0"/>
          </a:p>
        </p:txBody>
      </p:sp>
      <p:sp>
        <p:nvSpPr>
          <p:cNvPr id="3" name="Segnaposto contenuto 2"/>
          <p:cNvSpPr>
            <a:spLocks noGrp="1"/>
          </p:cNvSpPr>
          <p:nvPr>
            <p:ph idx="1"/>
          </p:nvPr>
        </p:nvSpPr>
        <p:spPr/>
        <p:txBody>
          <a:bodyPr>
            <a:normAutofit fontScale="85000" lnSpcReduction="20000"/>
          </a:bodyPr>
          <a:lstStyle/>
          <a:p>
            <a:r>
              <a:rPr lang="it-IT" sz="2000" dirty="0" smtClean="0"/>
              <a:t>Iniziate il più presto possibile a muovervi per trovare una casa! I residenti sono restii ad affittare a studenti o per breve periodo. Arrivare a ridosso delle lezioni e avere una casa in breve tempo è pressoché impossibile. Vi consiglio di cercarla dall’Italia qualche tempo prima, altrimenti recarvi sul posto e iniziare la ricerca almeno venti giorni prima. State attenti alle truffe che si trovano su internet inerenti all’affitto delle case: case con foto che non sembrano reali, o prezzi molto bassi per case lussuose sono decisamente da evitare!</a:t>
            </a:r>
          </a:p>
          <a:p>
            <a:r>
              <a:rPr lang="it-IT" sz="2000" dirty="0" smtClean="0"/>
              <a:t>Qualche  sito che vi può essere </a:t>
            </a:r>
            <a:r>
              <a:rPr lang="it-IT" sz="2000" dirty="0"/>
              <a:t>utile: </a:t>
            </a:r>
            <a:r>
              <a:rPr lang="it-IT" sz="2000" dirty="0">
                <a:hlinkClick r:id="rId2"/>
              </a:rPr>
              <a:t>https://www.enalquiler.com</a:t>
            </a:r>
            <a:r>
              <a:rPr lang="it-IT" sz="2000" dirty="0" smtClean="0">
                <a:hlinkClick r:id="rId2"/>
              </a:rPr>
              <a:t>/</a:t>
            </a:r>
            <a:r>
              <a:rPr lang="it-IT" sz="2000" dirty="0"/>
              <a:t>, </a:t>
            </a:r>
            <a:r>
              <a:rPr lang="it-IT" sz="2000" dirty="0">
                <a:hlinkClick r:id="rId3"/>
              </a:rPr>
              <a:t>http://www.tucasa.com</a:t>
            </a:r>
            <a:r>
              <a:rPr lang="it-IT" sz="2000" dirty="0" smtClean="0">
                <a:hlinkClick r:id="rId3"/>
              </a:rPr>
              <a:t>/</a:t>
            </a:r>
            <a:r>
              <a:rPr lang="it-IT" sz="2000" dirty="0"/>
              <a:t>, </a:t>
            </a:r>
            <a:r>
              <a:rPr lang="it-IT" sz="2000" dirty="0">
                <a:hlinkClick r:id="rId4"/>
              </a:rPr>
              <a:t>https://www.airbnb.it</a:t>
            </a:r>
            <a:r>
              <a:rPr lang="it-IT" sz="2000" dirty="0" smtClean="0">
                <a:hlinkClick r:id="rId4"/>
              </a:rPr>
              <a:t>/</a:t>
            </a:r>
            <a:r>
              <a:rPr lang="it-IT" sz="2000" dirty="0"/>
              <a:t> , </a:t>
            </a:r>
            <a:r>
              <a:rPr lang="it-IT" sz="2000" dirty="0">
                <a:hlinkClick r:id="rId5"/>
              </a:rPr>
              <a:t>https://www.pisocompartido.com</a:t>
            </a:r>
            <a:r>
              <a:rPr lang="it-IT" sz="2000" dirty="0" smtClean="0">
                <a:hlinkClick r:id="rId5"/>
              </a:rPr>
              <a:t>/</a:t>
            </a:r>
            <a:r>
              <a:rPr lang="it-IT" sz="2000" dirty="0"/>
              <a:t> , </a:t>
            </a:r>
            <a:r>
              <a:rPr lang="it-IT" sz="2000" dirty="0">
                <a:hlinkClick r:id="rId6"/>
              </a:rPr>
              <a:t>https://it.yaencontre.com</a:t>
            </a:r>
            <a:r>
              <a:rPr lang="it-IT" sz="2000" dirty="0" smtClean="0">
                <a:hlinkClick r:id="rId6"/>
              </a:rPr>
              <a:t>/</a:t>
            </a:r>
            <a:r>
              <a:rPr lang="it-IT" sz="2000" dirty="0" smtClean="0"/>
              <a:t> </a:t>
            </a:r>
          </a:p>
          <a:p>
            <a:r>
              <a:rPr lang="it-IT" sz="2000" dirty="0" smtClean="0"/>
              <a:t>Gli affitti sono decisamente meno cari rispetto all'Italia: potete cavarvela anche con 150-200euro per un cosiddetto «</a:t>
            </a:r>
            <a:r>
              <a:rPr lang="it-IT" sz="2000" dirty="0" err="1" smtClean="0"/>
              <a:t>piso</a:t>
            </a:r>
            <a:r>
              <a:rPr lang="it-IT" sz="2000" dirty="0" smtClean="0"/>
              <a:t> </a:t>
            </a:r>
            <a:r>
              <a:rPr lang="it-IT" sz="2000" dirty="0" err="1" smtClean="0"/>
              <a:t>compartido</a:t>
            </a:r>
            <a:r>
              <a:rPr lang="it-IT" sz="2000" dirty="0" smtClean="0"/>
              <a:t>», ovvero un appartamento condiviso con altri ragazzi. Se preferite alloggiare in una casa che sia tutta vostra il prezzo ovviamente sale ma dipende molto dalle zone.</a:t>
            </a:r>
          </a:p>
          <a:p>
            <a:r>
              <a:rPr lang="it-IT" sz="2000" dirty="0" smtClean="0"/>
              <a:t>Le utenze: non pagherete il costo del riscaldamento(la temperatura d’inverno arriva molto difficilmente sotto i 18 gradi a Santa Cruz), l’acqua si aggira sui </a:t>
            </a:r>
            <a:r>
              <a:rPr lang="it-IT" sz="2000" dirty="0"/>
              <a:t>5</a:t>
            </a:r>
            <a:r>
              <a:rPr lang="it-IT" sz="2000" dirty="0" smtClean="0"/>
              <a:t>0euro bimestrali mentre per quanto riguarda la luce circa 40</a:t>
            </a:r>
          </a:p>
          <a:p>
            <a:r>
              <a:rPr lang="it-IT" sz="2000" dirty="0" smtClean="0"/>
              <a:t>Il costo della vita è in generale più basso rispetto a quello dell’Italia: con meno di mille euro al mese potrete vivere più che bene</a:t>
            </a:r>
            <a:endParaRPr lang="it-IT" sz="2000" dirty="0"/>
          </a:p>
        </p:txBody>
      </p:sp>
    </p:spTree>
    <p:extLst>
      <p:ext uri="{BB962C8B-B14F-4D97-AF65-F5344CB8AC3E}">
        <p14:creationId xmlns:p14="http://schemas.microsoft.com/office/powerpoint/2010/main" val="185347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Appena arrivati</a:t>
            </a:r>
            <a:endParaRPr lang="it-IT" dirty="0"/>
          </a:p>
        </p:txBody>
      </p:sp>
      <p:sp>
        <p:nvSpPr>
          <p:cNvPr id="3" name="Segnaposto contenuto 2"/>
          <p:cNvSpPr>
            <a:spLocks noGrp="1"/>
          </p:cNvSpPr>
          <p:nvPr>
            <p:ph idx="1"/>
          </p:nvPr>
        </p:nvSpPr>
        <p:spPr/>
        <p:txBody>
          <a:bodyPr>
            <a:normAutofit fontScale="92500"/>
          </a:bodyPr>
          <a:lstStyle/>
          <a:p>
            <a:r>
              <a:rPr lang="it-IT" sz="2000" dirty="0" smtClean="0"/>
              <a:t>Armatevi di pazienza </a:t>
            </a:r>
            <a:r>
              <a:rPr lang="it-IT" sz="2000" dirty="0" err="1" smtClean="0"/>
              <a:t>perchè</a:t>
            </a:r>
            <a:r>
              <a:rPr lang="it-IT" sz="2000" dirty="0" smtClean="0"/>
              <a:t> una volta arrivati dovrete fare diversi giri per l’affitto, la residenza e l’iscrizione all’università.</a:t>
            </a:r>
          </a:p>
          <a:p>
            <a:r>
              <a:rPr lang="it-IT" sz="2000" dirty="0" smtClean="0"/>
              <a:t>Vi consiglio di acquisire la residenza in quanto usufruirete così di moltissimi sconti e soprattutto della carta di viaggio. Questo documento vi consentirà di viaggiare da un’isola all’altra o da/verso la Spagna al 50% in meno.</a:t>
            </a:r>
          </a:p>
          <a:p>
            <a:r>
              <a:rPr lang="it-IT" sz="2000" dirty="0" smtClean="0"/>
              <a:t>Il </a:t>
            </a:r>
            <a:r>
              <a:rPr lang="it-IT" sz="2000" u="sng" dirty="0" smtClean="0"/>
              <a:t>contrato di affitto</a:t>
            </a:r>
            <a:r>
              <a:rPr lang="it-IT" sz="2000" dirty="0" smtClean="0"/>
              <a:t> è necessario per ottenere al residenza</a:t>
            </a:r>
          </a:p>
          <a:p>
            <a:r>
              <a:rPr lang="it-IT" sz="2000" dirty="0" smtClean="0"/>
              <a:t>Non appena avrete trovato casa recatevi all’ufficio erasmus in Calle Viana 50(La Laguna): registreranno il vostro arrivo e la borsa di studio inizierà a decorrere da questo momento</a:t>
            </a:r>
          </a:p>
          <a:p>
            <a:r>
              <a:rPr lang="it-IT" sz="2000" dirty="0" smtClean="0"/>
              <a:t>Il documento più importate da avere è il NIE, numero identificativo stranieri</a:t>
            </a:r>
          </a:p>
          <a:p>
            <a:r>
              <a:rPr lang="it-IT" sz="2000" dirty="0" smtClean="0"/>
              <a:t>Recatevi all’</a:t>
            </a:r>
            <a:r>
              <a:rPr lang="it-IT" sz="2000" dirty="0" err="1" smtClean="0"/>
              <a:t>Ayuntamiento</a:t>
            </a:r>
            <a:r>
              <a:rPr lang="it-IT" sz="2000" dirty="0" smtClean="0"/>
              <a:t>-il Comune- (dovrete cercare su internet quello corrispondente alla vostra zona di residenza)</a:t>
            </a:r>
          </a:p>
          <a:p>
            <a:r>
              <a:rPr lang="it-IT" sz="2000" dirty="0" smtClean="0"/>
              <a:t>Recatevi alla Polizia per regolare il tutto</a:t>
            </a:r>
          </a:p>
          <a:p>
            <a:pPr marL="0" indent="0">
              <a:buNone/>
            </a:pPr>
            <a:endParaRPr lang="it-IT" sz="2000" dirty="0" smtClean="0"/>
          </a:p>
          <a:p>
            <a:endParaRPr lang="it-IT" sz="2000" dirty="0" smtClean="0"/>
          </a:p>
        </p:txBody>
      </p:sp>
    </p:spTree>
    <p:extLst>
      <p:ext uri="{BB962C8B-B14F-4D97-AF65-F5344CB8AC3E}">
        <p14:creationId xmlns:p14="http://schemas.microsoft.com/office/powerpoint/2010/main" val="13767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8229600" cy="1143000"/>
          </a:xfrm>
        </p:spPr>
        <p:txBody>
          <a:bodyPr>
            <a:normAutofit/>
          </a:bodyPr>
          <a:lstStyle/>
          <a:p>
            <a:r>
              <a:rPr lang="it-IT" dirty="0" smtClean="0"/>
              <a:t>Mezzi di trasporto</a:t>
            </a:r>
            <a:endParaRPr lang="it-IT" dirty="0"/>
          </a:p>
        </p:txBody>
      </p:sp>
      <p:sp>
        <p:nvSpPr>
          <p:cNvPr id="3" name="Segnaposto contenuto 2"/>
          <p:cNvSpPr>
            <a:spLocks noGrp="1"/>
          </p:cNvSpPr>
          <p:nvPr>
            <p:ph idx="1"/>
          </p:nvPr>
        </p:nvSpPr>
        <p:spPr>
          <a:xfrm>
            <a:off x="323528" y="1340768"/>
            <a:ext cx="8229600" cy="4704800"/>
          </a:xfrm>
        </p:spPr>
        <p:txBody>
          <a:bodyPr>
            <a:normAutofit/>
          </a:bodyPr>
          <a:lstStyle/>
          <a:p>
            <a:r>
              <a:rPr lang="it-IT" sz="1400" dirty="0" smtClean="0"/>
              <a:t>Il «tramvia» è i mezzo di trasporto più usato: collega Santa Cruz a La Laguna.</a:t>
            </a:r>
          </a:p>
          <a:p>
            <a:r>
              <a:rPr lang="it-IT" sz="1400" dirty="0" smtClean="0"/>
              <a:t>La distanza tra i due capolinea </a:t>
            </a:r>
            <a:r>
              <a:rPr lang="it-IT" sz="1400" dirty="0" err="1" smtClean="0"/>
              <a:t>Intercambiador</a:t>
            </a:r>
            <a:r>
              <a:rPr lang="it-IT" sz="1400" dirty="0" smtClean="0"/>
              <a:t>(Santa </a:t>
            </a:r>
            <a:r>
              <a:rPr lang="it-IT" sz="1400" dirty="0"/>
              <a:t>C</a:t>
            </a:r>
            <a:r>
              <a:rPr lang="it-IT" sz="1400" dirty="0" smtClean="0"/>
              <a:t>ruz) e </a:t>
            </a:r>
          </a:p>
          <a:p>
            <a:r>
              <a:rPr lang="it-IT" sz="1400" dirty="0" smtClean="0"/>
              <a:t>La Trinidad(La Laguna) è di circa mezz’ora.</a:t>
            </a:r>
          </a:p>
          <a:p>
            <a:r>
              <a:rPr lang="it-IT" sz="1400" dirty="0" smtClean="0"/>
              <a:t>La fermata del Campus principale è appunto «Campus </a:t>
            </a:r>
            <a:r>
              <a:rPr lang="it-IT" sz="1400" dirty="0" err="1" smtClean="0"/>
              <a:t>Guajara</a:t>
            </a:r>
            <a:r>
              <a:rPr lang="it-IT" sz="1400" dirty="0" smtClean="0"/>
              <a:t>»</a:t>
            </a:r>
          </a:p>
          <a:p>
            <a:r>
              <a:rPr lang="it-IT" sz="1400" dirty="0" smtClean="0"/>
              <a:t> mentre la fermata subito dopo, «</a:t>
            </a:r>
            <a:r>
              <a:rPr lang="it-IT" sz="1400" dirty="0" err="1" smtClean="0"/>
              <a:t>Gracia</a:t>
            </a:r>
            <a:r>
              <a:rPr lang="it-IT" sz="1400" dirty="0" smtClean="0"/>
              <a:t>», è quella della facoltà</a:t>
            </a:r>
          </a:p>
          <a:p>
            <a:r>
              <a:rPr lang="it-IT" sz="1400" dirty="0" smtClean="0"/>
              <a:t> di Economia. Per arrivare all’università da Santa Cruz utilizzando </a:t>
            </a:r>
          </a:p>
          <a:p>
            <a:r>
              <a:rPr lang="it-IT" sz="1400" dirty="0" smtClean="0"/>
              <a:t>il tram si impiegano circa 20 minuti.</a:t>
            </a:r>
          </a:p>
          <a:p>
            <a:r>
              <a:rPr lang="it-IT" sz="1400" dirty="0" smtClean="0"/>
              <a:t>Il costo del biglietto di una sola corsa è 1.35 euro, ma ci sono</a:t>
            </a:r>
          </a:p>
          <a:p>
            <a:r>
              <a:rPr lang="it-IT" sz="1400" dirty="0" smtClean="0"/>
              <a:t> diversi abbonamenti. Quelli più convenienti sono </a:t>
            </a:r>
          </a:p>
          <a:p>
            <a:r>
              <a:rPr lang="it-IT" sz="1400" dirty="0"/>
              <a:t>l’ « </a:t>
            </a:r>
            <a:r>
              <a:rPr lang="it-IT" sz="1400" dirty="0" err="1" smtClean="0"/>
              <a:t>abono</a:t>
            </a:r>
            <a:r>
              <a:rPr lang="it-IT" sz="1400" dirty="0" smtClean="0"/>
              <a:t> </a:t>
            </a:r>
            <a:r>
              <a:rPr lang="it-IT" sz="1400" dirty="0" err="1" smtClean="0"/>
              <a:t>estudiante</a:t>
            </a:r>
            <a:r>
              <a:rPr lang="it-IT" sz="1400" dirty="0" smtClean="0"/>
              <a:t>» con il quale pagherete 80cent a </a:t>
            </a:r>
          </a:p>
          <a:p>
            <a:r>
              <a:rPr lang="it-IT" sz="1400" dirty="0" smtClean="0"/>
              <a:t>corsa o </a:t>
            </a:r>
            <a:r>
              <a:rPr lang="it-IT" sz="1400" dirty="0"/>
              <a:t>l’ </a:t>
            </a:r>
            <a:r>
              <a:rPr lang="it-IT" sz="1400" dirty="0" smtClean="0"/>
              <a:t>«</a:t>
            </a:r>
            <a:r>
              <a:rPr lang="it-IT" sz="1400" dirty="0" err="1" smtClean="0"/>
              <a:t>abono</a:t>
            </a:r>
            <a:r>
              <a:rPr lang="it-IT" sz="1400" dirty="0" smtClean="0"/>
              <a:t> sin fin» che vi consentirà di utilizzare </a:t>
            </a:r>
          </a:p>
          <a:p>
            <a:r>
              <a:rPr lang="it-IT" sz="1400" dirty="0" smtClean="0"/>
              <a:t>illimitatamente tram e autobus a circa 35euro al mese.</a:t>
            </a:r>
          </a:p>
          <a:p>
            <a:r>
              <a:rPr lang="it-IT" sz="1400" dirty="0" smtClean="0"/>
              <a:t>Altro mezzo di trasporto che invece vi consentirà di girare tutta</a:t>
            </a:r>
          </a:p>
          <a:p>
            <a:r>
              <a:rPr lang="it-IT" sz="1400" dirty="0" smtClean="0"/>
              <a:t> l’isola è appunto l’autobus, che i canari chiamano «</a:t>
            </a:r>
            <a:r>
              <a:rPr lang="it-IT" sz="1400" dirty="0" err="1" smtClean="0"/>
              <a:t>guagua</a:t>
            </a:r>
            <a:r>
              <a:rPr lang="it-IT" sz="1400" dirty="0" smtClean="0"/>
              <a:t>»</a:t>
            </a:r>
          </a:p>
          <a:p>
            <a:r>
              <a:rPr lang="it-IT" sz="1400" dirty="0" smtClean="0"/>
              <a:t>Se invece preferite affittare una macchina per visitare l’isola o</a:t>
            </a:r>
          </a:p>
          <a:p>
            <a:r>
              <a:rPr lang="it-IT" sz="1400" dirty="0" smtClean="0"/>
              <a:t> recarvi al sud vi consiglio CICAR, un servizio comodo e </a:t>
            </a:r>
          </a:p>
          <a:p>
            <a:r>
              <a:rPr lang="it-IT" sz="1400" dirty="0" smtClean="0"/>
              <a:t>molto usato dagli studenti erasmus</a:t>
            </a:r>
            <a:r>
              <a:rPr lang="it-IT" sz="1400" dirty="0"/>
              <a:t>. (https://</a:t>
            </a:r>
            <a:r>
              <a:rPr lang="it-IT" sz="1400" dirty="0" smtClean="0"/>
              <a:t>www.cicar.com/IT)</a:t>
            </a:r>
            <a:endParaRPr lang="it-IT" sz="1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768699"/>
            <a:ext cx="4176464" cy="936104"/>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068960"/>
            <a:ext cx="3456384" cy="360039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157" y="1412776"/>
            <a:ext cx="2606339" cy="1512168"/>
          </a:xfrm>
          <a:prstGeom prst="rect">
            <a:avLst/>
          </a:prstGeom>
        </p:spPr>
      </p:pic>
    </p:spTree>
    <p:extLst>
      <p:ext uri="{BB962C8B-B14F-4D97-AF65-F5344CB8AC3E}">
        <p14:creationId xmlns:p14="http://schemas.microsoft.com/office/powerpoint/2010/main" val="362379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008112"/>
          </a:xfrm>
        </p:spPr>
        <p:txBody>
          <a:bodyPr/>
          <a:lstStyle/>
          <a:p>
            <a:r>
              <a:rPr lang="it-IT" dirty="0" smtClean="0"/>
              <a:t>Università</a:t>
            </a:r>
            <a:endParaRPr lang="it-IT" dirty="0"/>
          </a:p>
        </p:txBody>
      </p:sp>
      <p:sp>
        <p:nvSpPr>
          <p:cNvPr id="3" name="Segnaposto contenuto 2"/>
          <p:cNvSpPr>
            <a:spLocks noGrp="1"/>
          </p:cNvSpPr>
          <p:nvPr>
            <p:ph idx="1"/>
          </p:nvPr>
        </p:nvSpPr>
        <p:spPr>
          <a:xfrm>
            <a:off x="467544" y="1052736"/>
            <a:ext cx="8229600" cy="4641379"/>
          </a:xfrm>
        </p:spPr>
        <p:txBody>
          <a:bodyPr>
            <a:normAutofit/>
          </a:bodyPr>
          <a:lstStyle/>
          <a:p>
            <a:pPr marL="0" indent="0">
              <a:buNone/>
            </a:pPr>
            <a:r>
              <a:rPr lang="it-IT" sz="1600" dirty="0" smtClean="0"/>
              <a:t>Una volta che avrete ottenuto il NIE, potrete iscrivervi all’università.</a:t>
            </a:r>
          </a:p>
          <a:p>
            <a:pPr marL="0" indent="0">
              <a:buNone/>
            </a:pPr>
            <a:r>
              <a:rPr lang="it-IT" sz="1600" dirty="0" smtClean="0"/>
              <a:t>Dopo esservi iscritti avrete la vostra «</a:t>
            </a:r>
            <a:r>
              <a:rPr lang="it-IT" sz="1600" dirty="0" err="1" smtClean="0"/>
              <a:t>tarjeta</a:t>
            </a:r>
            <a:r>
              <a:rPr lang="it-IT" sz="1600" dirty="0" smtClean="0"/>
              <a:t>» personale e le credenziali per accedere al portale in cui sarà caricato il materiale didattico, gli avvisi e i voti delle prove d’esame. </a:t>
            </a:r>
          </a:p>
          <a:p>
            <a:pPr marL="0" indent="0">
              <a:buNone/>
            </a:pPr>
            <a:r>
              <a:rPr lang="it-IT" sz="1600" dirty="0" smtClean="0"/>
              <a:t>Non partite con la convinzione che il percorso di studi sarà più facile: non è così. La mole di studio e la difficoltà sono pari a quelle italiane e i professori non terranno conto, il più delle volte, che siete studenti stranieri.  Sosterrete gli esami esattamente nella stessa modalità degli studenti spagnoli. Per questo vi consiglio di compilare il vostro </a:t>
            </a:r>
            <a:r>
              <a:rPr lang="it-IT" sz="1600" dirty="0" err="1" smtClean="0"/>
              <a:t>learning</a:t>
            </a:r>
            <a:r>
              <a:rPr lang="it-IT" sz="1600" dirty="0" smtClean="0"/>
              <a:t>  </a:t>
            </a:r>
            <a:r>
              <a:rPr lang="it-IT" sz="1600" dirty="0" err="1" smtClean="0"/>
              <a:t>agreement</a:t>
            </a:r>
            <a:r>
              <a:rPr lang="it-IT" sz="1600" dirty="0" smtClean="0"/>
              <a:t> con criterio.</a:t>
            </a:r>
          </a:p>
          <a:p>
            <a:pPr marL="0" indent="0">
              <a:buNone/>
            </a:pPr>
            <a:endParaRPr lang="it-IT" sz="1600" dirty="0"/>
          </a:p>
          <a:p>
            <a:pPr marL="0" indent="0">
              <a:buNone/>
            </a:pPr>
            <a:r>
              <a:rPr lang="it-IT" sz="1600" dirty="0" smtClean="0"/>
              <a:t>L’Università offre inoltre la possibilità di partecipare a molte attività sportive  al di fuori </a:t>
            </a:r>
            <a:r>
              <a:rPr lang="it-IT" sz="1600" dirty="0"/>
              <a:t>dell’orario universitario. </a:t>
            </a:r>
            <a:r>
              <a:rPr lang="it-IT" sz="1600" dirty="0" smtClean="0"/>
              <a:t>(</a:t>
            </a:r>
            <a:r>
              <a:rPr lang="it-IT" sz="1600" dirty="0" smtClean="0">
                <a:hlinkClick r:id="rId2"/>
              </a:rPr>
              <a:t>http</a:t>
            </a:r>
            <a:r>
              <a:rPr lang="it-IT" sz="1600" dirty="0">
                <a:hlinkClick r:id="rId2"/>
              </a:rPr>
              <a:t>://</a:t>
            </a:r>
            <a:r>
              <a:rPr lang="it-IT" sz="1600" dirty="0" smtClean="0">
                <a:hlinkClick r:id="rId2"/>
              </a:rPr>
              <a:t>www.deportes.ull.es/</a:t>
            </a:r>
            <a:r>
              <a:rPr lang="it-IT" sz="1600" dirty="0" err="1" smtClean="0">
                <a:hlinkClick r:id="rId2"/>
              </a:rPr>
              <a:t>view</a:t>
            </a:r>
            <a:r>
              <a:rPr lang="it-IT" sz="1600" dirty="0" smtClean="0">
                <a:hlinkClick r:id="rId2"/>
              </a:rPr>
              <a:t>/</a:t>
            </a:r>
            <a:r>
              <a:rPr lang="it-IT" sz="1600" dirty="0" err="1" smtClean="0">
                <a:hlinkClick r:id="rId2"/>
              </a:rPr>
              <a:t>servicios</a:t>
            </a:r>
            <a:r>
              <a:rPr lang="it-IT" sz="1600" dirty="0" smtClean="0">
                <a:hlinkClick r:id="rId2"/>
              </a:rPr>
              <a:t>/</a:t>
            </a:r>
            <a:r>
              <a:rPr lang="it-IT" sz="1600" dirty="0" err="1" smtClean="0">
                <a:hlinkClick r:id="rId2"/>
              </a:rPr>
              <a:t>deportes</a:t>
            </a:r>
            <a:r>
              <a:rPr lang="it-IT" sz="1600" dirty="0" smtClean="0">
                <a:hlinkClick r:id="rId2"/>
              </a:rPr>
              <a:t>/</a:t>
            </a:r>
            <a:r>
              <a:rPr lang="it-IT" sz="1600" dirty="0" err="1" smtClean="0">
                <a:hlinkClick r:id="rId2"/>
              </a:rPr>
              <a:t>Actividades_deportivas</a:t>
            </a:r>
            <a:r>
              <a:rPr lang="it-IT" sz="1600" dirty="0" smtClean="0">
                <a:hlinkClick r:id="rId2"/>
              </a:rPr>
              <a:t>/es</a:t>
            </a:r>
            <a:r>
              <a:rPr lang="it-IT" sz="1600" dirty="0" smtClean="0"/>
              <a:t>)</a:t>
            </a:r>
          </a:p>
          <a:p>
            <a:pPr marL="0" indent="0">
              <a:buNone/>
            </a:pPr>
            <a:endParaRPr lang="it-IT" sz="1600" dirty="0" smtClean="0"/>
          </a:p>
          <a:p>
            <a:pPr marL="0" indent="0">
              <a:buNone/>
            </a:pPr>
            <a:r>
              <a:rPr lang="it-IT" sz="1600" dirty="0" smtClean="0"/>
              <a:t>L’Università dispone di varie biblioteche, sia internamente che esternamente alla facoltà, in cui potrete prendere in prestito libri.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7019" y="4338712"/>
            <a:ext cx="1905305" cy="2592288"/>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72" y="260648"/>
            <a:ext cx="1524000" cy="1143000"/>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4612950"/>
            <a:ext cx="3096344" cy="2043811"/>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727" y="116632"/>
            <a:ext cx="2335833" cy="921945"/>
          </a:xfrm>
          <a:prstGeom prst="rect">
            <a:avLst/>
          </a:prstGeom>
        </p:spPr>
      </p:pic>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232" y="4817448"/>
            <a:ext cx="2304256" cy="1634816"/>
          </a:xfrm>
          <a:prstGeom prst="rect">
            <a:avLst/>
          </a:prstGeom>
        </p:spPr>
      </p:pic>
    </p:spTree>
    <p:extLst>
      <p:ext uri="{BB962C8B-B14F-4D97-AF65-F5344CB8AC3E}">
        <p14:creationId xmlns:p14="http://schemas.microsoft.com/office/powerpoint/2010/main" val="374130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1396</Words>
  <Application>Microsoft Office PowerPoint</Application>
  <PresentationFormat>Presentazione su schermo (4:3)</PresentationFormat>
  <Paragraphs>103</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TENERIFE</vt:lpstr>
      <vt:lpstr>Dove si trova Tenerife?</vt:lpstr>
      <vt:lpstr>Isole Canarie</vt:lpstr>
      <vt:lpstr>Isole Canarie</vt:lpstr>
      <vt:lpstr>La capitale: Santa Cruz de Tenerife</vt:lpstr>
      <vt:lpstr>Alloggio,sistemazione e costo della vita</vt:lpstr>
      <vt:lpstr>Appena arrivati</vt:lpstr>
      <vt:lpstr>Mezzi di trasporto</vt:lpstr>
      <vt:lpstr>Università</vt:lpstr>
      <vt:lpstr>La Laguna vs Santa Cruz</vt:lpstr>
      <vt:lpstr>La Laguna</vt:lpstr>
      <vt:lpstr>Movida</vt:lpstr>
      <vt:lpstr>Tenerife: un’isola da scoprire</vt:lpstr>
      <vt:lpstr>Contatti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TENERIFE</dc:title>
  <dc:creator>pc</dc:creator>
  <cp:lastModifiedBy>pc</cp:lastModifiedBy>
  <cp:revision>40</cp:revision>
  <dcterms:created xsi:type="dcterms:W3CDTF">2018-03-08T10:58:18Z</dcterms:created>
  <dcterms:modified xsi:type="dcterms:W3CDTF">2018-03-12T12:12:43Z</dcterms:modified>
</cp:coreProperties>
</file>