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607F-4C4A-4D5C-9B6E-5390CA0AB682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B809-8720-4D84-A296-DBC513C8B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06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607F-4C4A-4D5C-9B6E-5390CA0AB682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B809-8720-4D84-A296-DBC513C8B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19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607F-4C4A-4D5C-9B6E-5390CA0AB682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B809-8720-4D84-A296-DBC513C8BA9C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275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607F-4C4A-4D5C-9B6E-5390CA0AB682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B809-8720-4D84-A296-DBC513C8B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273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607F-4C4A-4D5C-9B6E-5390CA0AB682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B809-8720-4D84-A296-DBC513C8BA9C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530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607F-4C4A-4D5C-9B6E-5390CA0AB682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B809-8720-4D84-A296-DBC513C8B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13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607F-4C4A-4D5C-9B6E-5390CA0AB682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B809-8720-4D84-A296-DBC513C8B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05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607F-4C4A-4D5C-9B6E-5390CA0AB682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B809-8720-4D84-A296-DBC513C8B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10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607F-4C4A-4D5C-9B6E-5390CA0AB682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B809-8720-4D84-A296-DBC513C8B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50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607F-4C4A-4D5C-9B6E-5390CA0AB682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B809-8720-4D84-A296-DBC513C8B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32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607F-4C4A-4D5C-9B6E-5390CA0AB682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B809-8720-4D84-A296-DBC513C8B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9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607F-4C4A-4D5C-9B6E-5390CA0AB682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B809-8720-4D84-A296-DBC513C8B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81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607F-4C4A-4D5C-9B6E-5390CA0AB682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B809-8720-4D84-A296-DBC513C8B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46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607F-4C4A-4D5C-9B6E-5390CA0AB682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B809-8720-4D84-A296-DBC513C8B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80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607F-4C4A-4D5C-9B6E-5390CA0AB682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B809-8720-4D84-A296-DBC513C8B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63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B809-8720-4D84-A296-DBC513C8BA9C}" type="slidenum">
              <a:rPr lang="it-IT" smtClean="0"/>
              <a:t>‹N›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607F-4C4A-4D5C-9B6E-5390CA0AB682}" type="datetimeFigureOut">
              <a:rPr lang="it-IT" smtClean="0"/>
              <a:t>12/03/2018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43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607F-4C4A-4D5C-9B6E-5390CA0AB682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76B809-8720-4D84-A296-DBC513C8B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77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67BF3F7-9B9E-4015-A659-0E0B4CFB7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77" y="1605801"/>
            <a:ext cx="6599966" cy="29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7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23CE71-68C2-49B8-908D-B9F4C9B3F6D0}"/>
              </a:ext>
            </a:extLst>
          </p:cNvPr>
          <p:cNvSpPr txBox="1"/>
          <p:nvPr/>
        </p:nvSpPr>
        <p:spPr>
          <a:xfrm>
            <a:off x="1630015" y="1603513"/>
            <a:ext cx="67453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QUESTE SONO SOLO ALCUNE INFORMAZIONI, MA TRANQUILLI, QUANDO L’UNIVERSITA DI WORMS RICEVERA’ I VOSTRI NOMINATIVI DALL’UNIVERSITA DI TOR VERGATA  VERRETE AIUTATI ED ASSISTITI IN OGNI SINGOLO ASPETTO DELL’ERASMUS!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6C26E8-C197-4D2A-8DE3-C682A18D3287}"/>
              </a:ext>
            </a:extLst>
          </p:cNvPr>
          <p:cNvSpPr txBox="1"/>
          <p:nvPr/>
        </p:nvSpPr>
        <p:spPr>
          <a:xfrm>
            <a:off x="2723320" y="410818"/>
            <a:ext cx="4558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PREMESSA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15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CD3A20-8FD1-4B99-AD85-E95F290DD697}"/>
              </a:ext>
            </a:extLst>
          </p:cNvPr>
          <p:cNvSpPr txBox="1"/>
          <p:nvPr/>
        </p:nvSpPr>
        <p:spPr>
          <a:xfrm>
            <a:off x="2195138" y="185854"/>
            <a:ext cx="5274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CITTA’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33B02A-17A9-4EFE-98FC-677421AAF812}"/>
              </a:ext>
            </a:extLst>
          </p:cNvPr>
          <p:cNvSpPr txBox="1"/>
          <p:nvPr/>
        </p:nvSpPr>
        <p:spPr>
          <a:xfrm>
            <a:off x="384312" y="1138724"/>
            <a:ext cx="9011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Worms è una città </a:t>
            </a:r>
            <a:r>
              <a:rPr lang="it-IT" sz="2400" dirty="0" err="1"/>
              <a:t>extracircondariale</a:t>
            </a:r>
            <a:r>
              <a:rPr lang="it-IT" sz="2400" dirty="0"/>
              <a:t> della Renania-Palatinato, in Germania, situata a 58 km S-SO da Francoforte sul Meno, sulla sponda occidentale del Reno; fa parte della regione metropolitana Reno-</a:t>
            </a:r>
            <a:r>
              <a:rPr lang="it-IT" sz="2400" dirty="0" err="1"/>
              <a:t>Neckar</a:t>
            </a:r>
            <a:r>
              <a:rPr lang="it-IT" sz="2400" dirty="0"/>
              <a:t>.</a:t>
            </a:r>
          </a:p>
        </p:txBody>
      </p:sp>
      <p:pic>
        <p:nvPicPr>
          <p:cNvPr id="1026" name="Picture 2" descr="https://lh3.googleusercontent.com/4B64JKVc1oCLTxcTUECPbBKqOcOYw-11EyBJWkUt8tq0m5M79pD8FStvvMfRLZkE__qdm94HotkASz-flzV2DDI6KzYGM7edGpPTfqJ3ZXdKaddVq06Ufgavbp9HnabEMZ7X1VxT1Rm3cM7Ypo9EnzaKsjalDxh-YtQMF2eALgtDG9gOGKSXBlqCDsza9TbZi8x7TbxKlyt-Oz0_J9WD1lfydTd4dcXiylBjPTRYq6j46lis5v2L6TAPS-nqDDbTXIiAUYGGQEMY4CGEfylvNQvUZoCtQFz6JJ22sgArpmaLEF-ZZ9pPbdDcBDWgjqRX20_blXljqreaTlru51TzVAEN0Yo2CqrKBSYuIlMkU8VZep-QKNOkfFiWfDrsRVK05JvG_aaKS1r7zQs4DdedHjLKuEn2_VsapcY6knhNp3nkv37Ew6siuHF5ZFaie68riRvoD2BXxbZtI78ijZtGfuhUjUbH8ayu8aJeiHL7l_ZlwyS8T9xUgPrnTkeZFtUY6u5X6-DDqbYS3X3GcXHab6Y4uYZMnrA5H_nUn6LAdPoYrh3LKdNlRtNnb7f6Bbq3oCDAjmfJPyrQcVTVbfXEmmzjbOwAkO9HMwNp2WZZ=w460-h613-no">
            <a:extLst>
              <a:ext uri="{FF2B5EF4-FFF2-40B4-BE49-F238E27FC236}">
                <a16:creationId xmlns:a16="http://schemas.microsoft.com/office/drawing/2014/main" id="{F15EC210-8FCD-4DCD-A9BD-3259E58FD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8626">
            <a:off x="1033502" y="3403971"/>
            <a:ext cx="1885712" cy="25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73E8F24-9E06-4C4E-8E24-5F8DC36C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4297">
            <a:off x="6870098" y="3469617"/>
            <a:ext cx="1827497" cy="2435339"/>
          </a:xfrm>
          <a:prstGeom prst="rect">
            <a:avLst/>
          </a:prstGeom>
        </p:spPr>
      </p:pic>
      <p:pic>
        <p:nvPicPr>
          <p:cNvPr id="7" name="Immagine 6" descr="Immagine che contiene edificio, esterni, cielo, casa&#10;&#10;Descrizione generata con affidabilità molto elevata">
            <a:extLst>
              <a:ext uri="{FF2B5EF4-FFF2-40B4-BE49-F238E27FC236}">
                <a16:creationId xmlns:a16="http://schemas.microsoft.com/office/drawing/2014/main" id="{AE8A1F08-039D-4315-91E7-C50D024C3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79" y="3473948"/>
            <a:ext cx="2795285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838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0EAFB1-8281-47D2-AC68-52E1CDB39EC4}"/>
              </a:ext>
            </a:extLst>
          </p:cNvPr>
          <p:cNvSpPr txBox="1"/>
          <p:nvPr/>
        </p:nvSpPr>
        <p:spPr>
          <a:xfrm>
            <a:off x="2111388" y="249753"/>
            <a:ext cx="6386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L’UNIVERSITA’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BF43294-A0D2-47A5-BA1A-0D5ACA56D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69" y="1224825"/>
            <a:ext cx="1853519" cy="247135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D29E7E8-2AEE-415F-ACB2-65659A0A5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907" y="3037392"/>
            <a:ext cx="1863762" cy="2577889"/>
          </a:xfrm>
          <a:prstGeom prst="rect">
            <a:avLst/>
          </a:prstGeom>
        </p:spPr>
      </p:pic>
      <p:pic>
        <p:nvPicPr>
          <p:cNvPr id="8" name="Immagine 7" descr="Immagine che contiene pavimento, interni, biblioteca&#10;&#10;Descrizione generata con affidabilità molto elevata">
            <a:extLst>
              <a:ext uri="{FF2B5EF4-FFF2-40B4-BE49-F238E27FC236}">
                <a16:creationId xmlns:a16="http://schemas.microsoft.com/office/drawing/2014/main" id="{82EC560A-4142-4DB1-8E98-876E59329E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2"/>
          <a:stretch/>
        </p:blipFill>
        <p:spPr>
          <a:xfrm>
            <a:off x="2543510" y="3143922"/>
            <a:ext cx="1798826" cy="2577889"/>
          </a:xfrm>
          <a:prstGeom prst="rect">
            <a:avLst/>
          </a:prstGeom>
        </p:spPr>
      </p:pic>
      <p:pic>
        <p:nvPicPr>
          <p:cNvPr id="10" name="Immagine 9" descr="Immagine che contiene esterni, albero, neve, edificio&#10;&#10;Descrizione generata con affidabilità molto elevata">
            <a:extLst>
              <a:ext uri="{FF2B5EF4-FFF2-40B4-BE49-F238E27FC236}">
                <a16:creationId xmlns:a16="http://schemas.microsoft.com/office/drawing/2014/main" id="{622B0E75-CE5E-4886-AD87-81C1EB41E5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7"/>
          <a:stretch/>
        </p:blipFill>
        <p:spPr>
          <a:xfrm>
            <a:off x="4774459" y="1466234"/>
            <a:ext cx="1870228" cy="247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A3F08A-5B28-4FEA-942B-88604D644701}"/>
              </a:ext>
            </a:extLst>
          </p:cNvPr>
          <p:cNvSpPr txBox="1"/>
          <p:nvPr/>
        </p:nvSpPr>
        <p:spPr>
          <a:xfrm>
            <a:off x="1744393" y="787791"/>
            <a:ext cx="656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ARRIVARE  A WORMS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CFD5BB-2238-4203-8404-59AE1162960A}"/>
              </a:ext>
            </a:extLst>
          </p:cNvPr>
          <p:cNvSpPr txBox="1"/>
          <p:nvPr/>
        </p:nvSpPr>
        <p:spPr>
          <a:xfrm>
            <a:off x="229466" y="2010518"/>
            <a:ext cx="4797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Da Francoforte </a:t>
            </a:r>
            <a:r>
              <a:rPr lang="it-IT" sz="2800" dirty="0" err="1"/>
              <a:t>Hahn</a:t>
            </a:r>
            <a:r>
              <a:rPr lang="it-IT" sz="2800" dirty="0"/>
              <a:t> </a:t>
            </a:r>
            <a:r>
              <a:rPr lang="it-IT" sz="2800" dirty="0" err="1"/>
              <a:t>Airport</a:t>
            </a:r>
            <a:r>
              <a:rPr lang="it-IT" sz="2800" dirty="0"/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63C944-4848-42D6-924E-4B99CAD965BC}"/>
              </a:ext>
            </a:extLst>
          </p:cNvPr>
          <p:cNvSpPr txBox="1"/>
          <p:nvPr/>
        </p:nvSpPr>
        <p:spPr>
          <a:xfrm>
            <a:off x="229466" y="2697169"/>
            <a:ext cx="4797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Da Francoforte International </a:t>
            </a:r>
            <a:r>
              <a:rPr lang="it-IT" sz="2800" dirty="0" err="1"/>
              <a:t>Airport</a:t>
            </a:r>
            <a:endParaRPr lang="it-IT" sz="2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11B1AE-0597-4495-B33E-16DF65A98FCF}"/>
              </a:ext>
            </a:extLst>
          </p:cNvPr>
          <p:cNvSpPr txBox="1"/>
          <p:nvPr/>
        </p:nvSpPr>
        <p:spPr>
          <a:xfrm>
            <a:off x="1123987" y="4152865"/>
            <a:ext cx="7805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L’UNIVERSITA VI DARA’ INFO PRECISE AL RIGUARDO!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42C6B1F-A399-455C-8AEB-4F437360FED7}"/>
              </a:ext>
            </a:extLst>
          </p:cNvPr>
          <p:cNvCxnSpPr/>
          <p:nvPr/>
        </p:nvCxnSpPr>
        <p:spPr>
          <a:xfrm>
            <a:off x="5026753" y="2226365"/>
            <a:ext cx="7511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430FC06-CDF2-437A-BAD8-70227999F0E7}"/>
              </a:ext>
            </a:extLst>
          </p:cNvPr>
          <p:cNvSpPr txBox="1"/>
          <p:nvPr/>
        </p:nvSpPr>
        <p:spPr>
          <a:xfrm>
            <a:off x="6321287" y="1924730"/>
            <a:ext cx="2252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Tramite bus fino a Mainz e poi tramite treno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D0596C-6F31-49CB-9699-690F0D155257}"/>
              </a:ext>
            </a:extLst>
          </p:cNvPr>
          <p:cNvSpPr txBox="1"/>
          <p:nvPr/>
        </p:nvSpPr>
        <p:spPr>
          <a:xfrm>
            <a:off x="6626087" y="2869915"/>
            <a:ext cx="164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Tramite treno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1964413-8696-4005-8AE2-AACC114FF384}"/>
              </a:ext>
            </a:extLst>
          </p:cNvPr>
          <p:cNvCxnSpPr>
            <a:cxnSpLocks/>
          </p:cNvCxnSpPr>
          <p:nvPr/>
        </p:nvCxnSpPr>
        <p:spPr>
          <a:xfrm>
            <a:off x="5026753" y="3035327"/>
            <a:ext cx="7511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990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F3730A-C3F7-4C4F-8DAA-6D4DA5429183}"/>
              </a:ext>
            </a:extLst>
          </p:cNvPr>
          <p:cNvSpPr txBox="1"/>
          <p:nvPr/>
        </p:nvSpPr>
        <p:spPr>
          <a:xfrm>
            <a:off x="2729948" y="291548"/>
            <a:ext cx="508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TROVARE CASA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0BDD8C-3BBC-4099-BDB9-9DF9CF28353E}"/>
              </a:ext>
            </a:extLst>
          </p:cNvPr>
          <p:cNvSpPr txBox="1"/>
          <p:nvPr/>
        </p:nvSpPr>
        <p:spPr>
          <a:xfrm>
            <a:off x="1480927" y="937879"/>
            <a:ext cx="710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L’università vi aiuterà a trovare la migliore sistemazione in modo efficiente facendovi scegliere tra diverse proposte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6B207F-7B3D-4FC1-A8D6-CCD9B86F4E95}"/>
              </a:ext>
            </a:extLst>
          </p:cNvPr>
          <p:cNvSpPr txBox="1"/>
          <p:nvPr/>
        </p:nvSpPr>
        <p:spPr>
          <a:xfrm>
            <a:off x="2928729" y="2165051"/>
            <a:ext cx="4625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VIVERE A WORMS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8E8531-7928-4966-AEAD-523846FA9E79}"/>
              </a:ext>
            </a:extLst>
          </p:cNvPr>
          <p:cNvSpPr txBox="1"/>
          <p:nvPr/>
        </p:nvSpPr>
        <p:spPr>
          <a:xfrm>
            <a:off x="2451652" y="3871387"/>
            <a:ext cx="4717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Cose per la casa</a:t>
            </a:r>
            <a:r>
              <a:rPr lang="it-IT" dirty="0"/>
              <a:t>: </a:t>
            </a:r>
            <a:r>
              <a:rPr lang="it-IT" dirty="0" err="1"/>
              <a:t>Lidl</a:t>
            </a:r>
            <a:r>
              <a:rPr lang="it-IT" dirty="0"/>
              <a:t>, </a:t>
            </a:r>
            <a:r>
              <a:rPr lang="it-IT" dirty="0" err="1"/>
              <a:t>Rossman</a:t>
            </a:r>
            <a:r>
              <a:rPr lang="it-IT" dirty="0"/>
              <a:t>, Tedi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E933E6-DCE7-4AD5-8FEF-271C6F004624}"/>
              </a:ext>
            </a:extLst>
          </p:cNvPr>
          <p:cNvSpPr txBox="1"/>
          <p:nvPr/>
        </p:nvSpPr>
        <p:spPr>
          <a:xfrm>
            <a:off x="2511285" y="4522952"/>
            <a:ext cx="5042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Ristoranti/pub</a:t>
            </a:r>
            <a:r>
              <a:rPr lang="it-IT" dirty="0"/>
              <a:t>: </a:t>
            </a:r>
            <a:r>
              <a:rPr lang="it-IT" dirty="0" err="1"/>
              <a:t>Schnitzelhutt</a:t>
            </a:r>
            <a:r>
              <a:rPr lang="it-IT" dirty="0"/>
              <a:t>, </a:t>
            </a:r>
            <a:r>
              <a:rPr lang="it-IT" dirty="0" err="1"/>
              <a:t>Mauritiuss</a:t>
            </a:r>
            <a:r>
              <a:rPr lang="it-IT" dirty="0"/>
              <a:t>, </a:t>
            </a:r>
            <a:r>
              <a:rPr lang="it-IT" dirty="0" err="1"/>
              <a:t>Tab</a:t>
            </a:r>
            <a:r>
              <a:rPr lang="it-IT" dirty="0"/>
              <a:t> (discopub dell’università) e molti altri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3CF742-3BA4-4715-8507-95E8AC24FB95}"/>
              </a:ext>
            </a:extLst>
          </p:cNvPr>
          <p:cNvSpPr txBox="1"/>
          <p:nvPr/>
        </p:nvSpPr>
        <p:spPr>
          <a:xfrm>
            <a:off x="1818858" y="5451516"/>
            <a:ext cx="6427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Trasporti</a:t>
            </a:r>
            <a:r>
              <a:rPr lang="it-IT" dirty="0"/>
              <a:t>: la città si gira tranquillamente a piedi ma ci sono anche bus. Per cambiare città si può usare tranquillamente il treno, anche se i prezzi sono molto alti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06E2226-02C8-4FEF-B585-893593FC5621}"/>
              </a:ext>
            </a:extLst>
          </p:cNvPr>
          <p:cNvSpPr/>
          <p:nvPr/>
        </p:nvSpPr>
        <p:spPr>
          <a:xfrm>
            <a:off x="2226365" y="295953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Supermercati</a:t>
            </a:r>
            <a:r>
              <a:rPr lang="it-IT" dirty="0"/>
              <a:t>: </a:t>
            </a:r>
            <a:r>
              <a:rPr lang="it-IT" dirty="0" err="1"/>
              <a:t>Lidl</a:t>
            </a:r>
            <a:r>
              <a:rPr lang="it-IT" dirty="0"/>
              <a:t> (più economico), REWE (più vicino all’università), </a:t>
            </a:r>
            <a:r>
              <a:rPr lang="it-IT" dirty="0" err="1"/>
              <a:t>Edeka</a:t>
            </a:r>
            <a:r>
              <a:rPr lang="it-IT" dirty="0"/>
              <a:t> e molti altri…</a:t>
            </a:r>
          </a:p>
        </p:txBody>
      </p:sp>
    </p:spTree>
    <p:extLst>
      <p:ext uri="{BB962C8B-B14F-4D97-AF65-F5344CB8AC3E}">
        <p14:creationId xmlns:p14="http://schemas.microsoft.com/office/powerpoint/2010/main" val="2295536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76A1B9-5004-4949-93D8-4EB969E9D3AE}"/>
              </a:ext>
            </a:extLst>
          </p:cNvPr>
          <p:cNvSpPr txBox="1"/>
          <p:nvPr/>
        </p:nvSpPr>
        <p:spPr>
          <a:xfrm>
            <a:off x="3588856" y="291960"/>
            <a:ext cx="3405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DINTORNI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C2081B-606E-457B-94CA-1CB27898C492}"/>
              </a:ext>
            </a:extLst>
          </p:cNvPr>
          <p:cNvSpPr txBox="1"/>
          <p:nvPr/>
        </p:nvSpPr>
        <p:spPr>
          <a:xfrm>
            <a:off x="357809" y="1438941"/>
            <a:ext cx="267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Heidelberg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D64242-99E7-47F3-B859-BD1D83C5EB67}"/>
              </a:ext>
            </a:extLst>
          </p:cNvPr>
          <p:cNvSpPr txBox="1"/>
          <p:nvPr/>
        </p:nvSpPr>
        <p:spPr>
          <a:xfrm>
            <a:off x="3067880" y="1426158"/>
            <a:ext cx="3220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Francoforte sul Meno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D7C824-DF87-46FA-9CCF-20B046F76EA9}"/>
              </a:ext>
            </a:extLst>
          </p:cNvPr>
          <p:cNvSpPr txBox="1"/>
          <p:nvPr/>
        </p:nvSpPr>
        <p:spPr>
          <a:xfrm>
            <a:off x="7858539" y="1439878"/>
            <a:ext cx="261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Mannheim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A54615C-307E-4C44-94CF-A9358AEEEF6D}"/>
              </a:ext>
            </a:extLst>
          </p:cNvPr>
          <p:cNvSpPr txBox="1"/>
          <p:nvPr/>
        </p:nvSpPr>
        <p:spPr>
          <a:xfrm rot="21334418">
            <a:off x="1324460" y="5086498"/>
            <a:ext cx="6707117" cy="138499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L’università sicuramente organizzerà una gita a Berlino ed una a Monaco… Non perdetevele!!!!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9B05520-EEE1-4164-8589-791325E3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045675"/>
            <a:ext cx="1750944" cy="233459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CA284B9-30A6-48B4-AC30-4039B30FD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84" y="2045673"/>
            <a:ext cx="1881174" cy="250686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BEABC30-2C1A-4390-86F1-FCF4BD277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252" y="2045674"/>
            <a:ext cx="1881809" cy="25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99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51925D3-E059-4BC1-9354-667CA090FC13}"/>
              </a:ext>
            </a:extLst>
          </p:cNvPr>
          <p:cNvSpPr txBox="1"/>
          <p:nvPr/>
        </p:nvSpPr>
        <p:spPr>
          <a:xfrm>
            <a:off x="2239617" y="649357"/>
            <a:ext cx="516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BOCCA AL LUPO!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D6A4D9D-7AB6-4C0C-812A-F64D866D7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229" y="1741004"/>
            <a:ext cx="7598465" cy="295779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A7A088-0898-4582-88F9-ABE01BAE302B}"/>
              </a:ext>
            </a:extLst>
          </p:cNvPr>
          <p:cNvSpPr txBox="1"/>
          <p:nvPr/>
        </p:nvSpPr>
        <p:spPr>
          <a:xfrm>
            <a:off x="1214229" y="5082557"/>
            <a:ext cx="48502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INFO:</a:t>
            </a:r>
          </a:p>
          <a:p>
            <a:endParaRPr lang="it-IT" dirty="0"/>
          </a:p>
          <a:p>
            <a:r>
              <a:rPr lang="it-IT" dirty="0"/>
              <a:t>eliabologna8@libero.it</a:t>
            </a:r>
          </a:p>
          <a:p>
            <a:r>
              <a:rPr lang="it-IT" dirty="0"/>
              <a:t>domy.palmy@alice.it</a:t>
            </a:r>
          </a:p>
          <a:p>
            <a:r>
              <a:rPr lang="it-IT" dirty="0"/>
              <a:t>emy.sperati@gmail.com</a:t>
            </a:r>
          </a:p>
        </p:txBody>
      </p:sp>
    </p:spTree>
    <p:extLst>
      <p:ext uri="{BB962C8B-B14F-4D97-AF65-F5344CB8AC3E}">
        <p14:creationId xmlns:p14="http://schemas.microsoft.com/office/powerpoint/2010/main" val="26577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faccettatura">
  <a:themeElements>
    <a:clrScheme name="Personalizzato 2">
      <a:dk1>
        <a:srgbClr val="002060"/>
      </a:dk1>
      <a:lt1>
        <a:sysClr val="window" lastClr="FFFFFF"/>
      </a:lt1>
      <a:dk2>
        <a:srgbClr val="FFFFFF"/>
      </a:dk2>
      <a:lt2>
        <a:srgbClr val="FFFFFF"/>
      </a:lt2>
      <a:accent1>
        <a:srgbClr val="002060"/>
      </a:accent1>
      <a:accent2>
        <a:srgbClr val="002D89"/>
      </a:accent2>
      <a:accent3>
        <a:srgbClr val="0042C7"/>
      </a:accent3>
      <a:accent4>
        <a:srgbClr val="FFFF75"/>
      </a:accent4>
      <a:accent5>
        <a:srgbClr val="FFC000"/>
      </a:accent5>
      <a:accent6>
        <a:srgbClr val="BF9000"/>
      </a:accent6>
      <a:hlink>
        <a:srgbClr val="BFBFBF"/>
      </a:hlink>
      <a:folHlink>
        <a:srgbClr val="002060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</TotalTime>
  <Words>250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Emy Sperati</dc:creator>
  <cp:lastModifiedBy>Domiziana Palmieri</cp:lastModifiedBy>
  <cp:revision>20</cp:revision>
  <dcterms:created xsi:type="dcterms:W3CDTF">2018-03-07T11:00:35Z</dcterms:created>
  <dcterms:modified xsi:type="dcterms:W3CDTF">2018-03-12T11:35:10Z</dcterms:modified>
</cp:coreProperties>
</file>