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1" r:id="rId13"/>
    <p:sldId id="268" r:id="rId14"/>
    <p:sldId id="269" r:id="rId15"/>
    <p:sldId id="272" r:id="rId16"/>
    <p:sldId id="270" r:id="rId17"/>
    <p:sldId id="273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BE4"/>
    <a:srgbClr val="F9F7CB"/>
    <a:srgbClr val="F7F4BF"/>
    <a:srgbClr val="F1EC8B"/>
    <a:srgbClr val="CE88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A882B-4CE2-41DD-97C2-6EC921D8926B}" type="datetimeFigureOut">
              <a:rPr lang="it-IT" smtClean="0"/>
              <a:t>09/03/2018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344EE-E3A8-4BB4-86B4-84C2CF67D0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0878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344EE-E3A8-4BB4-86B4-84C2CF67D03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4592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88FEE-6461-401B-9F8D-3B557AABA9CB}" type="datetimeFigureOut">
              <a:rPr lang="it-IT" smtClean="0"/>
              <a:t>09/03/2018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2FD-3A6F-4611-AD11-15CA2FE19F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3974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88FEE-6461-401B-9F8D-3B557AABA9CB}" type="datetimeFigureOut">
              <a:rPr lang="it-IT" smtClean="0"/>
              <a:t>09/03/2018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2FD-3A6F-4611-AD11-15CA2FE19F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77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88FEE-6461-401B-9F8D-3B557AABA9CB}" type="datetimeFigureOut">
              <a:rPr lang="it-IT" smtClean="0"/>
              <a:t>09/03/2018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2FD-3A6F-4611-AD11-15CA2FE19F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62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88FEE-6461-401B-9F8D-3B557AABA9CB}" type="datetimeFigureOut">
              <a:rPr lang="it-IT" smtClean="0"/>
              <a:t>09/03/2018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2FD-3A6F-4611-AD11-15CA2FE19F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9934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88FEE-6461-401B-9F8D-3B557AABA9CB}" type="datetimeFigureOut">
              <a:rPr lang="it-IT" smtClean="0"/>
              <a:t>09/03/2018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2FD-3A6F-4611-AD11-15CA2FE19F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7958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88FEE-6461-401B-9F8D-3B557AABA9CB}" type="datetimeFigureOut">
              <a:rPr lang="it-IT" smtClean="0"/>
              <a:t>09/03/2018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2FD-3A6F-4611-AD11-15CA2FE19F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036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88FEE-6461-401B-9F8D-3B557AABA9CB}" type="datetimeFigureOut">
              <a:rPr lang="it-IT" smtClean="0"/>
              <a:t>09/03/2018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2FD-3A6F-4611-AD11-15CA2FE19F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1679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88FEE-6461-401B-9F8D-3B557AABA9CB}" type="datetimeFigureOut">
              <a:rPr lang="it-IT" smtClean="0"/>
              <a:t>09/03/2018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2FD-3A6F-4611-AD11-15CA2FE19F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659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88FEE-6461-401B-9F8D-3B557AABA9CB}" type="datetimeFigureOut">
              <a:rPr lang="it-IT" smtClean="0"/>
              <a:t>09/03/2018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2FD-3A6F-4611-AD11-15CA2FE19F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9007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88FEE-6461-401B-9F8D-3B557AABA9CB}" type="datetimeFigureOut">
              <a:rPr lang="it-IT" smtClean="0"/>
              <a:t>09/03/2018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2FD-3A6F-4611-AD11-15CA2FE19F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792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88FEE-6461-401B-9F8D-3B557AABA9CB}" type="datetimeFigureOut">
              <a:rPr lang="it-IT" smtClean="0"/>
              <a:t>09/03/2018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062FD-3A6F-4611-AD11-15CA2FE19F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588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88FEE-6461-401B-9F8D-3B557AABA9CB}" type="datetimeFigureOut">
              <a:rPr lang="it-IT" smtClean="0"/>
              <a:t>09/03/2018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062FD-3A6F-4611-AD11-15CA2FE19F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043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26609" y="139728"/>
            <a:ext cx="867527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ERASMUS + 2017/2018</a:t>
            </a:r>
          </a:p>
          <a:p>
            <a:pPr algn="ctr"/>
            <a:r>
              <a:rPr lang="it-IT" sz="5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SIVIGLIA </a:t>
            </a:r>
            <a:endParaRPr lang="it-IT" sz="54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59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Università ( UNIVERSIDAD DE SEVILLA)</a:t>
            </a:r>
            <a:r>
              <a:rPr lang="es-ES" dirty="0" smtClean="0"/>
              <a:t/>
            </a:r>
            <a:br>
              <a:rPr lang="es-ES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Possibilità </a:t>
            </a:r>
            <a:r>
              <a:rPr lang="es-ES" dirty="0" smtClean="0"/>
              <a:t>di obbligo di frequenza per  pre esami </a:t>
            </a:r>
          </a:p>
          <a:p>
            <a:r>
              <a:rPr lang="es-ES" dirty="0" smtClean="0"/>
              <a:t>Molti progetti e lavori di gruppo che valgono una % nella valutazione finale (consigliata presenza e partecipazione )</a:t>
            </a:r>
          </a:p>
          <a:p>
            <a:r>
              <a:rPr lang="es-ES" dirty="0" smtClean="0"/>
              <a:t>Esami scritti </a:t>
            </a:r>
          </a:p>
          <a:p>
            <a:r>
              <a:rPr lang="es-ES" dirty="0" smtClean="0"/>
              <a:t>C’ è solo UNA possibilità per fare l’ esame e la data è FISSA ( o giugno o luglio ) . Se non si </a:t>
            </a:r>
            <a:r>
              <a:rPr lang="es-ES" dirty="0" smtClean="0"/>
              <a:t>supera </a:t>
            </a:r>
            <a:r>
              <a:rPr lang="es-ES" dirty="0" smtClean="0"/>
              <a:t>l’ esame , si può fare a settembre. 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772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SERATE ERASMUS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 Discoteca Casino ( fissa una volta a </a:t>
            </a:r>
          </a:p>
          <a:p>
            <a:pPr marL="0" indent="0">
              <a:buNone/>
            </a:pPr>
            <a:r>
              <a:rPr lang="it-IT" dirty="0" smtClean="0"/>
              <a:t>    settimana almeno fino a settembre/ottobre )  </a:t>
            </a:r>
          </a:p>
          <a:p>
            <a:r>
              <a:rPr lang="it-IT" dirty="0" smtClean="0"/>
              <a:t>Discoteca HOYO 19 (fissa il giovedì tutto</a:t>
            </a:r>
          </a:p>
          <a:p>
            <a:pPr marL="0" indent="0">
              <a:buNone/>
            </a:pPr>
            <a:r>
              <a:rPr lang="it-IT" dirty="0" smtClean="0"/>
              <a:t>   il periodo invernale da quando chiude il casino . </a:t>
            </a:r>
          </a:p>
          <a:p>
            <a:pPr marL="0" indent="0">
              <a:buNone/>
            </a:pPr>
            <a:r>
              <a:rPr lang="it-IT" dirty="0" smtClean="0"/>
              <a:t>   Entrata GRATIS </a:t>
            </a:r>
            <a:r>
              <a:rPr lang="it-IT" dirty="0" err="1" smtClean="0"/>
              <a:t>erasmus</a:t>
            </a:r>
            <a:r>
              <a:rPr lang="it-IT" dirty="0" smtClean="0"/>
              <a:t>  e OPEN BAR di birra da 00:00 a 00:30 ) </a:t>
            </a:r>
          </a:p>
          <a:p>
            <a:r>
              <a:rPr lang="it-IT" dirty="0" smtClean="0"/>
              <a:t>Discoteca Utopia (fissa il </a:t>
            </a:r>
            <a:r>
              <a:rPr lang="it-IT" dirty="0" err="1" smtClean="0"/>
              <a:t>giovedi</a:t>
            </a:r>
            <a:r>
              <a:rPr lang="it-IT" dirty="0" smtClean="0"/>
              <a:t> . Erasmus gratis )</a:t>
            </a:r>
          </a:p>
          <a:p>
            <a:r>
              <a:rPr lang="it-IT" dirty="0" smtClean="0"/>
              <a:t>Discoteca Abril (fissa il venerdì . Entrata gratis </a:t>
            </a:r>
            <a:r>
              <a:rPr lang="it-IT" dirty="0" err="1" smtClean="0"/>
              <a:t>erasmus</a:t>
            </a:r>
            <a:r>
              <a:rPr lang="it-IT" dirty="0" smtClean="0"/>
              <a:t> )</a:t>
            </a:r>
          </a:p>
          <a:p>
            <a:r>
              <a:rPr lang="it-IT" dirty="0" smtClean="0"/>
              <a:t>Discoteca Koko (fissa il </a:t>
            </a:r>
            <a:r>
              <a:rPr lang="it-IT" dirty="0" err="1" smtClean="0"/>
              <a:t>martedi</a:t>
            </a:r>
            <a:r>
              <a:rPr lang="it-IT" dirty="0" smtClean="0"/>
              <a:t> . Entrata gratis </a:t>
            </a:r>
            <a:r>
              <a:rPr lang="it-IT" dirty="0" err="1" smtClean="0"/>
              <a:t>erasmus</a:t>
            </a:r>
            <a:r>
              <a:rPr lang="it-IT" dirty="0" smtClean="0"/>
              <a:t>) </a:t>
            </a:r>
          </a:p>
          <a:p>
            <a:pPr marL="0" indent="0">
              <a:buNone/>
            </a:pPr>
            <a:endParaRPr lang="it-IT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171" y="94005"/>
            <a:ext cx="4793045" cy="319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6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40078" y="302591"/>
            <a:ext cx="10515600" cy="4351338"/>
          </a:xfrm>
        </p:spPr>
        <p:txBody>
          <a:bodyPr/>
          <a:lstStyle/>
          <a:p>
            <a:r>
              <a:rPr lang="it-IT" dirty="0" smtClean="0"/>
              <a:t>Settimana tipo organizzata da ESN  :</a:t>
            </a:r>
          </a:p>
          <a:p>
            <a:pPr marL="0" indent="0">
              <a:buNone/>
            </a:pPr>
            <a:r>
              <a:rPr lang="it-IT" u="sng" dirty="0" smtClean="0"/>
              <a:t>martedì</a:t>
            </a:r>
            <a:r>
              <a:rPr lang="it-IT" dirty="0" smtClean="0"/>
              <a:t>: </a:t>
            </a:r>
            <a:r>
              <a:rPr lang="it-IT" dirty="0" err="1" smtClean="0"/>
              <a:t>champions</a:t>
            </a:r>
            <a:r>
              <a:rPr lang="it-IT" dirty="0" smtClean="0"/>
              <a:t> </a:t>
            </a:r>
            <a:r>
              <a:rPr lang="it-IT" dirty="0" err="1" smtClean="0"/>
              <a:t>beer</a:t>
            </a:r>
            <a:r>
              <a:rPr lang="it-IT" dirty="0" smtClean="0"/>
              <a:t>/ </a:t>
            </a:r>
            <a:r>
              <a:rPr lang="it-IT" dirty="0" err="1" smtClean="0"/>
              <a:t>beer</a:t>
            </a:r>
            <a:r>
              <a:rPr lang="it-IT" dirty="0" smtClean="0"/>
              <a:t> </a:t>
            </a:r>
            <a:r>
              <a:rPr lang="it-IT" dirty="0" err="1" smtClean="0"/>
              <a:t>pong</a:t>
            </a:r>
            <a:r>
              <a:rPr lang="it-IT" dirty="0" smtClean="0"/>
              <a:t> /discoteca, </a:t>
            </a:r>
            <a:endParaRPr lang="it-IT" dirty="0"/>
          </a:p>
          <a:p>
            <a:pPr marL="0" indent="0">
              <a:buNone/>
            </a:pPr>
            <a:r>
              <a:rPr lang="it-IT" u="sng" dirty="0" err="1"/>
              <a:t>m</a:t>
            </a:r>
            <a:r>
              <a:rPr lang="it-IT" u="sng" dirty="0" err="1" smtClean="0"/>
              <a:t>ercoledi</a:t>
            </a:r>
            <a:r>
              <a:rPr lang="it-IT" dirty="0" smtClean="0"/>
              <a:t>: </a:t>
            </a:r>
            <a:r>
              <a:rPr lang="it-IT" dirty="0" err="1" smtClean="0"/>
              <a:t>beer</a:t>
            </a:r>
            <a:r>
              <a:rPr lang="it-IT" dirty="0" smtClean="0"/>
              <a:t> </a:t>
            </a:r>
            <a:r>
              <a:rPr lang="it-IT" dirty="0" err="1" smtClean="0"/>
              <a:t>pong</a:t>
            </a:r>
            <a:r>
              <a:rPr lang="it-IT" dirty="0" smtClean="0"/>
              <a:t>/</a:t>
            </a:r>
            <a:r>
              <a:rPr lang="it-IT" dirty="0" err="1" smtClean="0"/>
              <a:t>champions</a:t>
            </a:r>
            <a:r>
              <a:rPr lang="it-IT" dirty="0" smtClean="0"/>
              <a:t> </a:t>
            </a:r>
            <a:r>
              <a:rPr lang="it-IT" dirty="0" err="1" smtClean="0"/>
              <a:t>beer</a:t>
            </a:r>
            <a:r>
              <a:rPr lang="it-IT" dirty="0" smtClean="0"/>
              <a:t> (periodo caldo : Casino )  </a:t>
            </a:r>
          </a:p>
          <a:p>
            <a:pPr marL="0" indent="0">
              <a:buNone/>
            </a:pPr>
            <a:r>
              <a:rPr lang="it-IT" u="sng" dirty="0" err="1" smtClean="0"/>
              <a:t>giovedi</a:t>
            </a:r>
            <a:r>
              <a:rPr lang="it-IT" dirty="0" smtClean="0"/>
              <a:t>: </a:t>
            </a:r>
            <a:r>
              <a:rPr lang="it-IT" dirty="0" err="1" smtClean="0"/>
              <a:t>Hoyo</a:t>
            </a:r>
            <a:r>
              <a:rPr lang="it-IT" dirty="0" smtClean="0"/>
              <a:t> (inverno)  o Utopia </a:t>
            </a:r>
          </a:p>
          <a:p>
            <a:pPr marL="0" indent="0">
              <a:buNone/>
            </a:pPr>
            <a:r>
              <a:rPr lang="it-IT" u="sng" dirty="0" smtClean="0"/>
              <a:t>venerdì</a:t>
            </a:r>
            <a:r>
              <a:rPr lang="it-IT" dirty="0" smtClean="0"/>
              <a:t> : Abril </a:t>
            </a:r>
          </a:p>
          <a:p>
            <a:r>
              <a:rPr lang="it-IT" dirty="0" smtClean="0"/>
              <a:t>Serate in </a:t>
            </a:r>
            <a:r>
              <a:rPr lang="it-IT" dirty="0" err="1" smtClean="0"/>
              <a:t>Alameda</a:t>
            </a:r>
            <a:r>
              <a:rPr lang="it-IT" dirty="0" smtClean="0"/>
              <a:t> de Hercules o </a:t>
            </a:r>
            <a:r>
              <a:rPr lang="it-IT" dirty="0" err="1" smtClean="0"/>
              <a:t>Alfalfa</a:t>
            </a:r>
            <a:r>
              <a:rPr lang="it-IT" dirty="0" smtClean="0"/>
              <a:t> (</a:t>
            </a:r>
            <a:r>
              <a:rPr lang="it-IT" dirty="0" err="1" smtClean="0"/>
              <a:t>botell</a:t>
            </a:r>
            <a:r>
              <a:rPr lang="es-ES" dirty="0" smtClean="0"/>
              <a:t>òn e </a:t>
            </a:r>
            <a:r>
              <a:rPr lang="it-IT" dirty="0" smtClean="0"/>
              <a:t>vari locali )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79" y="3679189"/>
            <a:ext cx="1760984" cy="313063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1012" y="170085"/>
            <a:ext cx="1585912" cy="281939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539" y="3923903"/>
            <a:ext cx="3521612" cy="264120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262" y="3980090"/>
            <a:ext cx="3371778" cy="252883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/>
          <a:srcRect t="12370" r="-1459" b="11578"/>
          <a:stretch/>
        </p:blipFill>
        <p:spPr>
          <a:xfrm>
            <a:off x="9804357" y="3561257"/>
            <a:ext cx="2210864" cy="294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6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30139"/>
            <a:ext cx="5219114" cy="1680015"/>
          </a:xfrm>
        </p:spPr>
        <p:txBody>
          <a:bodyPr/>
          <a:lstStyle/>
          <a:p>
            <a:r>
              <a:rPr lang="it-IT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ALAMEDA DE HERCULES</a:t>
            </a:r>
            <a:endParaRPr lang="it-IT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6" y="2813893"/>
            <a:ext cx="5092931" cy="2925726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773" y="430139"/>
            <a:ext cx="6377570" cy="47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1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1086" y="107851"/>
            <a:ext cx="4205722" cy="1717773"/>
          </a:xfrm>
        </p:spPr>
        <p:txBody>
          <a:bodyPr>
            <a:normAutofit fontScale="90000"/>
          </a:bodyPr>
          <a:lstStyle/>
          <a:p>
            <a:r>
              <a:rPr lang="it-IT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VIAGGI ORGANIZZATI</a:t>
            </a:r>
            <a:endParaRPr lang="it-IT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RONDA </a:t>
            </a:r>
          </a:p>
          <a:p>
            <a:r>
              <a:rPr lang="it-IT" dirty="0" smtClean="0"/>
              <a:t>GIBILTERRA</a:t>
            </a:r>
          </a:p>
          <a:p>
            <a:r>
              <a:rPr lang="it-IT" dirty="0" smtClean="0"/>
              <a:t>CORDOBA</a:t>
            </a:r>
          </a:p>
          <a:p>
            <a:r>
              <a:rPr lang="it-IT" dirty="0" smtClean="0"/>
              <a:t>GRANADA</a:t>
            </a:r>
          </a:p>
          <a:p>
            <a:r>
              <a:rPr lang="it-IT" dirty="0" smtClean="0"/>
              <a:t>LISBONA E SINTRA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433" y="365125"/>
            <a:ext cx="4192173" cy="314413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808" y="107852"/>
            <a:ext cx="2920082" cy="389344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51373" y="4039747"/>
            <a:ext cx="1966167" cy="349715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923" y="4666725"/>
            <a:ext cx="6346683" cy="210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8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166073" y="3522359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IBIZA</a:t>
            </a:r>
            <a:endParaRPr lang="it-IT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smtClean="0"/>
              <a:t>SALAMANCA (NOCHEVIEJA UNIVERSITARIA)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smtClean="0"/>
              <a:t>CADICE (CARNEVALE 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smtClean="0"/>
              <a:t>SPIAGGE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smtClean="0"/>
              <a:t>…</a:t>
            </a:r>
            <a:endParaRPr lang="it-IT" sz="28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065" y="126609"/>
            <a:ext cx="4168727" cy="312654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09" y="3410406"/>
            <a:ext cx="2497858" cy="333047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63" y="112542"/>
            <a:ext cx="5142492" cy="314061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7699" y="3522359"/>
            <a:ext cx="4142093" cy="310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8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43806"/>
            <a:ext cx="10515600" cy="1325563"/>
          </a:xfrm>
        </p:spPr>
        <p:txBody>
          <a:bodyPr/>
          <a:lstStyle/>
          <a:p>
            <a:r>
              <a:rPr lang="es-E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ATTIVITA E FESTE A SIVIGLIA</a:t>
            </a:r>
            <a:endParaRPr lang="it-IT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1810" y="188989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FERIA DE ABRIL</a:t>
            </a:r>
          </a:p>
          <a:p>
            <a:r>
              <a:rPr lang="es-ES" dirty="0" smtClean="0"/>
              <a:t>SEMANA SANTA</a:t>
            </a:r>
          </a:p>
          <a:p>
            <a:r>
              <a:rPr lang="es-ES" dirty="0" smtClean="0"/>
              <a:t>PUENTING </a:t>
            </a:r>
          </a:p>
          <a:p>
            <a:r>
              <a:rPr lang="es-ES" dirty="0" smtClean="0"/>
              <a:t>FESTA PUENTE DE TRIANA</a:t>
            </a:r>
          </a:p>
          <a:p>
            <a:r>
              <a:rPr lang="es-ES" dirty="0" smtClean="0"/>
              <a:t>FESTA DELLE NAZIONI </a:t>
            </a:r>
          </a:p>
          <a:p>
            <a:r>
              <a:rPr lang="es-ES" dirty="0" smtClean="0"/>
              <a:t>ATTIVITA ESN : EVENTO NAZIONALE</a:t>
            </a:r>
          </a:p>
          <a:p>
            <a:pPr marL="0" indent="0">
              <a:buNone/>
            </a:pPr>
            <a:r>
              <a:rPr lang="es-ES" dirty="0" smtClean="0"/>
              <a:t>PICNIC, TANDEM, GITE , GIRO TAPAS,</a:t>
            </a:r>
          </a:p>
          <a:p>
            <a:pPr marL="0" indent="0">
              <a:buNone/>
            </a:pPr>
            <a:r>
              <a:rPr lang="es-ES" dirty="0" smtClean="0"/>
              <a:t>PARTITE STADIO</a:t>
            </a:r>
          </a:p>
          <a:p>
            <a:r>
              <a:rPr lang="es-ES" dirty="0" smtClean="0"/>
              <a:t>NUMEROSI SPETTACOLI DI FLAMENCO </a:t>
            </a:r>
          </a:p>
          <a:p>
            <a:pPr marL="0" indent="0">
              <a:buNone/>
            </a:pPr>
            <a:endParaRPr lang="es-ES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" t="4772" r="3617" b="43737"/>
          <a:stretch/>
        </p:blipFill>
        <p:spPr>
          <a:xfrm>
            <a:off x="9495693" y="82825"/>
            <a:ext cx="2532185" cy="324797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t="9111" r="-12420" b="31014"/>
          <a:stretch/>
        </p:blipFill>
        <p:spPr>
          <a:xfrm>
            <a:off x="5614034" y="1116148"/>
            <a:ext cx="3640079" cy="344658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t="44334" r="-4572"/>
          <a:stretch/>
        </p:blipFill>
        <p:spPr>
          <a:xfrm>
            <a:off x="8862646" y="3605817"/>
            <a:ext cx="3305908" cy="313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Contatto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5417457" cy="4270375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/>
              <a:t>Per informazioni o altro , contattatemi su </a:t>
            </a:r>
            <a:r>
              <a:rPr lang="it-IT" dirty="0" err="1" smtClean="0"/>
              <a:t>facebook</a:t>
            </a:r>
            <a:r>
              <a:rPr lang="it-IT" dirty="0" smtClean="0"/>
              <a:t> o via email :  </a:t>
            </a:r>
          </a:p>
          <a:p>
            <a:pPr algn="ctr"/>
            <a:endParaRPr lang="it-IT" dirty="0"/>
          </a:p>
          <a:p>
            <a:pPr marL="0" indent="0" algn="ctr">
              <a:buNone/>
            </a:pPr>
            <a:r>
              <a:rPr lang="it-IT" dirty="0" smtClean="0"/>
              <a:t> FEDERICA DI LERNIA </a:t>
            </a:r>
          </a:p>
          <a:p>
            <a:pPr marL="0" indent="0" algn="ctr">
              <a:buNone/>
            </a:pPr>
            <a:r>
              <a:rPr lang="it-IT" dirty="0"/>
              <a:t> </a:t>
            </a:r>
            <a:r>
              <a:rPr lang="it-IT" dirty="0" smtClean="0"/>
              <a:t>federicadilernia@virgilio.it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236" y="543694"/>
            <a:ext cx="4387764" cy="585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4171" y="219982"/>
            <a:ext cx="10515600" cy="1325563"/>
          </a:xfrm>
        </p:spPr>
        <p:txBody>
          <a:bodyPr/>
          <a:lstStyle/>
          <a:p>
            <a:r>
              <a:rPr lang="it-IT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CITTA E INFO</a:t>
            </a:r>
            <a:endParaRPr lang="it-IT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870" y="219982"/>
            <a:ext cx="7890234" cy="5917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e 4"/>
          <p:cNvSpPr/>
          <p:nvPr/>
        </p:nvSpPr>
        <p:spPr>
          <a:xfrm>
            <a:off x="6096000" y="4276579"/>
            <a:ext cx="1463040" cy="105507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174170" y="1690688"/>
                <a:ext cx="3756699" cy="6247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it-IT" sz="2800" dirty="0" smtClean="0"/>
                  <a:t>696.676 abitanti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it-IT" sz="2800" dirty="0" smtClean="0"/>
                  <a:t>Scorre il Fiume Guadalquivir (possibilità crociera)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it-IT" sz="2800" dirty="0" smtClean="0"/>
                  <a:t>Prima delle dieci città da visitare nel 2018 secondo il </a:t>
                </a:r>
                <a:r>
                  <a:rPr lang="it-IT" sz="2800" dirty="0" err="1" smtClean="0"/>
                  <a:t>Lovely</a:t>
                </a:r>
                <a:r>
                  <a:rPr lang="it-IT" sz="2800" dirty="0" smtClean="0"/>
                  <a:t> Planet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it-IT" sz="2800" dirty="0" smtClean="0"/>
                  <a:t>Si mangia e si beve a poco (tapa da 2,50 </a:t>
                </a:r>
                <a14:m>
                  <m:oMath xmlns:m="http://schemas.openxmlformats.org/officeDocument/2006/math">
                    <m:r>
                      <a:rPr lang="es-ES" sz="2800" i="1" smtClean="0">
                        <a:latin typeface="Cambria Math" panose="02040503050406030204" pitchFamily="18" charset="0"/>
                      </a:rPr>
                      <m:t>€</m:t>
                    </m:r>
                  </m:oMath>
                </a14:m>
                <a:r>
                  <a:rPr lang="it-IT" sz="2800" dirty="0" smtClean="0"/>
                  <a:t> e birra da 1.00</a:t>
                </a:r>
                <a:r>
                  <a:rPr lang="es-ES" sz="2800" dirty="0" smtClean="0"/>
                  <a:t> </a:t>
                </a:r>
                <a14:m>
                  <m:oMath xmlns:m="http://schemas.openxmlformats.org/officeDocument/2006/math">
                    <m:r>
                      <a:rPr lang="es-ES" sz="2800" i="1" smtClean="0">
                        <a:latin typeface="Cambria Math" panose="02040503050406030204" pitchFamily="18" charset="0"/>
                      </a:rPr>
                      <m:t>€</m:t>
                    </m:r>
                  </m:oMath>
                </a14:m>
                <a:r>
                  <a:rPr lang="it-IT" sz="2800" dirty="0" smtClean="0"/>
                  <a:t> 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it-IT" sz="2800" dirty="0" smtClean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it-IT" sz="2800" dirty="0" smtClean="0"/>
              </a:p>
              <a:p>
                <a:endParaRPr lang="it-IT" dirty="0" smtClean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70" y="1690688"/>
                <a:ext cx="3756699" cy="6247864"/>
              </a:xfrm>
              <a:prstGeom prst="rect">
                <a:avLst/>
              </a:prstGeom>
              <a:blipFill rotWithShape="0">
                <a:blip r:embed="rId3"/>
                <a:stretch>
                  <a:fillRect l="-2922" t="-878" r="-48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223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84738" y="632411"/>
            <a:ext cx="3522452" cy="1111983"/>
          </a:xfrm>
        </p:spPr>
        <p:txBody>
          <a:bodyPr>
            <a:normAutofit fontScale="90000"/>
          </a:bodyPr>
          <a:lstStyle/>
          <a:p>
            <a:r>
              <a:rPr lang="it-IT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PLAZA DE ESPA</a:t>
            </a:r>
            <a:r>
              <a:rPr lang="es-E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ÑA</a:t>
            </a:r>
            <a:endParaRPr lang="it-IT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8" y="2475278"/>
            <a:ext cx="5238750" cy="3933825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74" y="453999"/>
            <a:ext cx="5991648" cy="398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4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306314"/>
            <a:ext cx="4648200" cy="17053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TORRE DEL ORO </a:t>
            </a:r>
            <a:endParaRPr lang="it-IT" sz="4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22" y="1158997"/>
            <a:ext cx="2930330" cy="39032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42" y="1158997"/>
            <a:ext cx="6876288" cy="455980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922498" y="168812"/>
            <a:ext cx="524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PLAZA DE TOROS</a:t>
            </a:r>
            <a:endParaRPr lang="it-IT" sz="4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428342" y="5889687"/>
            <a:ext cx="4934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4400" b="1" i="1" dirty="0" smtClean="0">
                <a:latin typeface="Bradley Hand ITC" panose="03070402050302030203" pitchFamily="66" charset="0"/>
              </a:rPr>
              <a:t>Da aprile corrida </a:t>
            </a:r>
            <a:endParaRPr lang="it-IT" sz="4400" b="1" i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17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33757" y="0"/>
            <a:ext cx="7081911" cy="1200529"/>
          </a:xfrm>
        </p:spPr>
        <p:txBody>
          <a:bodyPr>
            <a:normAutofit/>
          </a:bodyPr>
          <a:lstStyle/>
          <a:p>
            <a:r>
              <a:rPr lang="es-ES" sz="4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METROPOL PARASOL</a:t>
            </a:r>
            <a:endParaRPr lang="it-IT" sz="4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3" y="123606"/>
            <a:ext cx="5345723" cy="332241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806" y="3014838"/>
            <a:ext cx="6458243" cy="360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6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s-E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REAL ALCAZAR </a:t>
            </a:r>
            <a:endParaRPr lang="it-IT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766" y="145366"/>
            <a:ext cx="5905500" cy="381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3" y="3955366"/>
            <a:ext cx="6688015" cy="272384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075030" y="4175124"/>
            <a:ext cx="42787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3200" b="1" i="1" dirty="0" smtClean="0">
                <a:latin typeface="Bradley Hand ITC" panose="03070402050302030203" pitchFamily="66" charset="0"/>
              </a:rPr>
              <a:t>PATRIMONIO UNESCO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3200" b="1" i="1" dirty="0" smtClean="0">
                <a:latin typeface="Bradley Hand ITC" panose="03070402050302030203" pitchFamily="66" charset="0"/>
              </a:rPr>
              <a:t>GIRATO GAME OF THRONES</a:t>
            </a:r>
            <a:endParaRPr lang="it-IT" sz="3200" b="1" i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23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237849" cy="2434346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CATEDRAL DE SEVILLA </a:t>
            </a:r>
            <a:br>
              <a:rPr lang="es-E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</a:br>
            <a:r>
              <a:rPr lang="es-E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Y </a:t>
            </a:r>
            <a:br>
              <a:rPr lang="es-E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</a:br>
            <a:r>
              <a:rPr lang="es-E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GIRALDA (patrimonio UNESCO)</a:t>
            </a:r>
            <a:endParaRPr lang="it-IT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27" y="3355144"/>
            <a:ext cx="6390752" cy="3355145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952" y="822324"/>
            <a:ext cx="3649863" cy="5493105"/>
          </a:xfrm>
        </p:spPr>
      </p:pic>
    </p:spTree>
    <p:extLst>
      <p:ext uri="{BB962C8B-B14F-4D97-AF65-F5344CB8AC3E}">
        <p14:creationId xmlns:p14="http://schemas.microsoft.com/office/powerpoint/2010/main" val="106720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-129476"/>
            <a:ext cx="10515600" cy="1325563"/>
          </a:xfrm>
        </p:spPr>
        <p:txBody>
          <a:bodyPr/>
          <a:lstStyle/>
          <a:p>
            <a:r>
              <a:rPr lang="es-E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APPARTAMENTI</a:t>
            </a:r>
            <a:endParaRPr lang="it-IT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538348" y="1445232"/>
                <a:ext cx="6653652" cy="432252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s-ES" dirty="0" smtClean="0"/>
                  <a:t>Di media dai 210 </a:t>
                </a:r>
                <a14:m>
                  <m:oMath xmlns:m="http://schemas.openxmlformats.org/officeDocument/2006/math">
                    <m:r>
                      <a:rPr lang="es-ES" i="1" smtClean="0">
                        <a:latin typeface="Cambria Math" panose="02040503050406030204" pitchFamily="18" charset="0"/>
                      </a:rPr>
                      <m:t>€</m:t>
                    </m:r>
                  </m:oMath>
                </a14:m>
                <a:r>
                  <a:rPr lang="es-ES" dirty="0" smtClean="0"/>
                  <a:t> (spese escluse) ai 320/350 </a:t>
                </a:r>
                <a14:m>
                  <m:oMath xmlns:m="http://schemas.openxmlformats.org/officeDocument/2006/math">
                    <m:r>
                      <a:rPr lang="es-ES" i="1" smtClean="0">
                        <a:latin typeface="Cambria Math" panose="02040503050406030204" pitchFamily="18" charset="0"/>
                      </a:rPr>
                      <m:t>€</m:t>
                    </m:r>
                  </m:oMath>
                </a14:m>
                <a:r>
                  <a:rPr lang="es-ES" dirty="0" smtClean="0"/>
                  <a:t> (spese incluse) , in poi </a:t>
                </a:r>
              </a:p>
              <a:p>
                <a:r>
                  <a:rPr lang="es-ES" dirty="0" smtClean="0"/>
                  <a:t>Zone centrali (  come zona cattedrale, Alfalfa, Encarnación , San Bartolomé ecc..)  </a:t>
                </a:r>
              </a:p>
              <a:p>
                <a:r>
                  <a:rPr lang="es-ES" dirty="0" smtClean="0"/>
                  <a:t>Zone molto frequentate : Rio Guadalquivir , Alameda de Hercules ,Alfalfa, vicino Plaza de Armas </a:t>
                </a:r>
              </a:p>
              <a:p>
                <a:r>
                  <a:rPr lang="es-ES" dirty="0" smtClean="0"/>
                  <a:t>Zona tranquille con affitti pi</a:t>
                </a:r>
                <a:r>
                  <a:rPr lang="it-IT" dirty="0" smtClean="0"/>
                  <a:t>ù bassi : Triana </a:t>
                </a:r>
              </a:p>
              <a:p>
                <a:r>
                  <a:rPr lang="it-IT" dirty="0" smtClean="0"/>
                  <a:t>Zona vicino università «</a:t>
                </a:r>
                <a:r>
                  <a:rPr lang="it-IT" dirty="0" err="1" smtClean="0"/>
                  <a:t>Universidad</a:t>
                </a:r>
                <a:r>
                  <a:rPr lang="it-IT" dirty="0" smtClean="0"/>
                  <a:t> de Sevilla» , zona commerciale , case abbastanza nuove  : La </a:t>
                </a:r>
                <a:r>
                  <a:rPr lang="it-IT" dirty="0" err="1" smtClean="0"/>
                  <a:t>Buharia</a:t>
                </a:r>
                <a:r>
                  <a:rPr lang="it-IT" dirty="0" smtClean="0"/>
                  <a:t> , </a:t>
                </a:r>
                <a:r>
                  <a:rPr lang="it-IT" dirty="0" err="1" smtClean="0"/>
                  <a:t>Nerv</a:t>
                </a:r>
                <a:r>
                  <a:rPr lang="es-ES" dirty="0" smtClean="0"/>
                  <a:t>ión ..</a:t>
                </a:r>
                <a:endParaRPr lang="it-IT" dirty="0" smtClean="0"/>
              </a:p>
              <a:p>
                <a:endParaRPr lang="es-ES" dirty="0" smtClean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38348" y="1445232"/>
                <a:ext cx="6653652" cy="4322522"/>
              </a:xfrm>
              <a:blipFill rotWithShape="0">
                <a:blip r:embed="rId3"/>
                <a:stretch>
                  <a:fillRect l="-1467" t="-2821" r="-10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4" t="1102" r="16656" b="-1102"/>
          <a:stretch/>
        </p:blipFill>
        <p:spPr>
          <a:xfrm>
            <a:off x="0" y="1112651"/>
            <a:ext cx="5313265" cy="5387477"/>
          </a:xfrm>
          <a:prstGeom prst="rect">
            <a:avLst/>
          </a:prstGeom>
        </p:spPr>
      </p:pic>
      <p:sp>
        <p:nvSpPr>
          <p:cNvPr id="5" name="Per 4"/>
          <p:cNvSpPr/>
          <p:nvPr/>
        </p:nvSpPr>
        <p:spPr>
          <a:xfrm>
            <a:off x="2362994" y="1690688"/>
            <a:ext cx="263916" cy="32385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er 5"/>
          <p:cNvSpPr/>
          <p:nvPr/>
        </p:nvSpPr>
        <p:spPr>
          <a:xfrm>
            <a:off x="988622" y="4152899"/>
            <a:ext cx="335353" cy="35877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Per 6"/>
          <p:cNvSpPr/>
          <p:nvPr/>
        </p:nvSpPr>
        <p:spPr>
          <a:xfrm>
            <a:off x="4674796" y="3243262"/>
            <a:ext cx="369644" cy="41433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Per 7"/>
          <p:cNvSpPr/>
          <p:nvPr/>
        </p:nvSpPr>
        <p:spPr>
          <a:xfrm>
            <a:off x="4324350" y="4238624"/>
            <a:ext cx="350447" cy="35877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Per 8"/>
          <p:cNvSpPr/>
          <p:nvPr/>
        </p:nvSpPr>
        <p:spPr>
          <a:xfrm>
            <a:off x="2187575" y="3243261"/>
            <a:ext cx="350838" cy="34766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Per 9"/>
          <p:cNvSpPr/>
          <p:nvPr/>
        </p:nvSpPr>
        <p:spPr>
          <a:xfrm>
            <a:off x="1595438" y="3719512"/>
            <a:ext cx="290512" cy="29051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Per 10"/>
          <p:cNvSpPr/>
          <p:nvPr/>
        </p:nvSpPr>
        <p:spPr>
          <a:xfrm>
            <a:off x="1658144" y="2605086"/>
            <a:ext cx="351631" cy="24765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580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PER MUOVERSI</a:t>
            </a:r>
            <a:r>
              <a:rPr lang="es-ES" dirty="0" smtClean="0"/>
              <a:t/>
            </a:r>
            <a:br>
              <a:rPr lang="es-ES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mtClean="0"/>
              <a:t>Sevici </a:t>
            </a:r>
            <a:r>
              <a:rPr lang="es-ES" smtClean="0"/>
              <a:t> ( servizio biciclette ) </a:t>
            </a:r>
            <a:endParaRPr lang="es-ES" dirty="0" smtClean="0"/>
          </a:p>
          <a:p>
            <a:r>
              <a:rPr lang="es-ES" dirty="0" smtClean="0"/>
              <a:t>Mezzi pubblici ( costo 1.30 , con tessera specifica 0.60 </a:t>
            </a:r>
            <a:r>
              <a:rPr lang="it-IT" dirty="0" smtClean="0"/>
              <a:t>+ agevolazioni studenti)</a:t>
            </a:r>
          </a:p>
          <a:p>
            <a:r>
              <a:rPr lang="es-ES" dirty="0" smtClean="0"/>
              <a:t>A piedi </a:t>
            </a:r>
          </a:p>
          <a:p>
            <a:r>
              <a:rPr lang="es-ES" dirty="0" smtClean="0"/>
              <a:t>Per / Da AEROPORTO : autobus 4 euro , varie fermate fino a Plaza de Armas (stazione degli autobus ) </a:t>
            </a:r>
            <a:r>
              <a:rPr lang="es-ES" dirty="0" smtClean="0"/>
              <a:t>o taxi di media 25 € </a:t>
            </a:r>
            <a:endParaRPr lang="es-ES" dirty="0" smtClean="0"/>
          </a:p>
          <a:p>
            <a:pPr marL="0" indent="0">
              <a:buNone/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410280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493</Words>
  <Application>Microsoft Office PowerPoint</Application>
  <PresentationFormat>Widescreen</PresentationFormat>
  <Paragraphs>78</Paragraphs>
  <Slides>17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4" baseType="lpstr">
      <vt:lpstr>Arial</vt:lpstr>
      <vt:lpstr>Bradley Hand ITC</vt:lpstr>
      <vt:lpstr>Calibri</vt:lpstr>
      <vt:lpstr>Calibri Light</vt:lpstr>
      <vt:lpstr>Cambria Math</vt:lpstr>
      <vt:lpstr>Comic Sans MS</vt:lpstr>
      <vt:lpstr>Tema di Office</vt:lpstr>
      <vt:lpstr>Presentazione standard di PowerPoint</vt:lpstr>
      <vt:lpstr>CITTA E INFO</vt:lpstr>
      <vt:lpstr>PLAZA DE ESPAÑA</vt:lpstr>
      <vt:lpstr>Presentazione standard di PowerPoint</vt:lpstr>
      <vt:lpstr>METROPOL PARASOL</vt:lpstr>
      <vt:lpstr>REAL ALCAZAR </vt:lpstr>
      <vt:lpstr>CATEDRAL DE SEVILLA  Y  GIRALDA (patrimonio UNESCO)</vt:lpstr>
      <vt:lpstr>APPARTAMENTI</vt:lpstr>
      <vt:lpstr>PER MUOVERSI </vt:lpstr>
      <vt:lpstr>Università ( UNIVERSIDAD DE SEVILLA) </vt:lpstr>
      <vt:lpstr>SERATE ERASMUS</vt:lpstr>
      <vt:lpstr>Presentazione standard di PowerPoint</vt:lpstr>
      <vt:lpstr>ALAMEDA DE HERCULES</vt:lpstr>
      <vt:lpstr>VIAGGI ORGANIZZATI</vt:lpstr>
      <vt:lpstr>Presentazione standard di PowerPoint</vt:lpstr>
      <vt:lpstr>ATTIVITA E FESTE A SIVIGLIA</vt:lpstr>
      <vt:lpstr>Contatto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di lernia</dc:creator>
  <cp:lastModifiedBy>Federica di lernia</cp:lastModifiedBy>
  <cp:revision>18</cp:revision>
  <dcterms:created xsi:type="dcterms:W3CDTF">2018-03-06T22:18:34Z</dcterms:created>
  <dcterms:modified xsi:type="dcterms:W3CDTF">2018-03-09T17:36:55Z</dcterms:modified>
</cp:coreProperties>
</file>