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74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02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208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71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72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657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82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31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55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5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67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96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47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01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81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64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2FF2-5B6B-45FB-AADF-D7C15D96E43B}" type="datetimeFigureOut">
              <a:rPr lang="it-IT" smtClean="0"/>
              <a:t>14/03/2018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BC89-6436-4C95-B1C2-EF54979D92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836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lessandro.pizzolo96@gmail.com" TargetMode="External"/><Relationship Id="rId2" Type="http://schemas.openxmlformats.org/officeDocument/2006/relationships/hyperlink" Target="mailto:fra.buzzelli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5129AB-4170-4BBB-82B6-A72ECA67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r="1692" b="-3"/>
          <a:stretch/>
        </p:blipFill>
        <p:spPr>
          <a:xfrm>
            <a:off x="1118988" y="1136606"/>
            <a:ext cx="6112382" cy="45772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8E95BCA-C893-4DB6-A1FF-BC7C21785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7397" y="1113282"/>
            <a:ext cx="3489569" cy="2396681"/>
          </a:xfrm>
        </p:spPr>
        <p:txBody>
          <a:bodyPr>
            <a:normAutofit/>
          </a:bodyPr>
          <a:lstStyle/>
          <a:p>
            <a:r>
              <a:rPr lang="it-IT" sz="4400"/>
              <a:t>SZCZECIN 2017-2018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CDACE1-CA55-4033-B8B8-763308FF8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666" y="3602038"/>
            <a:ext cx="3500301" cy="2052720"/>
          </a:xfrm>
        </p:spPr>
        <p:txBody>
          <a:bodyPr>
            <a:normAutofit/>
          </a:bodyPr>
          <a:lstStyle/>
          <a:p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687734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A5EF71-7582-4624-8135-F1D54AB9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Costo della vita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172B6D-F7EF-4F15-8E11-0BDCFBAE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78062"/>
            <a:ext cx="9905999" cy="3541714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In generale troverete prezzi notevolmente più bassi che in Italia. La moneta locale è lo zloty.(1euro=4 zloty circa).</a:t>
            </a:r>
          </a:p>
          <a:p>
            <a:r>
              <a:rPr lang="it-IT" dirty="0"/>
              <a:t>Per una cena al ristorante all’ incirca 10 euro.</a:t>
            </a:r>
          </a:p>
          <a:p>
            <a:r>
              <a:rPr lang="it-IT" dirty="0"/>
              <a:t>1 biglietto per i mezzi pubblici 25 cent</a:t>
            </a:r>
          </a:p>
          <a:p>
            <a:r>
              <a:rPr lang="it-IT" dirty="0"/>
              <a:t>1 corsa in taxi mediamente mai più di 3 euro.</a:t>
            </a:r>
          </a:p>
          <a:p>
            <a:r>
              <a:rPr lang="it-IT" dirty="0"/>
              <a:t>1 cocktail in un locale da 1,50 euro a 4. </a:t>
            </a:r>
          </a:p>
          <a:p>
            <a:r>
              <a:rPr lang="it-IT" dirty="0"/>
              <a:t>0.5 di birra in pub 1.50 euro.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70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4F8AB-7055-476D-AFF3-04CEBFC8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ulteriori informazioni contattateci: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235904-61DA-45DD-8A4D-7CC383EC0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4400" dirty="0"/>
              <a:t> </a:t>
            </a:r>
            <a:r>
              <a:rPr lang="it-IT" sz="4400" dirty="0">
                <a:highlight>
                  <a:srgbClr val="000000"/>
                </a:highlight>
                <a:hlinkClick r:id="rId2"/>
              </a:rPr>
              <a:t>fra.buzzelli@gmail.com</a:t>
            </a:r>
            <a:endParaRPr lang="it-IT" sz="4400" dirty="0">
              <a:highlight>
                <a:srgbClr val="000000"/>
              </a:highlight>
            </a:endParaRPr>
          </a:p>
          <a:p>
            <a:r>
              <a:rPr lang="it-IT" sz="4400" dirty="0">
                <a:highlight>
                  <a:srgbClr val="000000"/>
                </a:highlight>
              </a:rPr>
              <a:t> </a:t>
            </a:r>
            <a:r>
              <a:rPr lang="it-IT" sz="4400" dirty="0">
                <a:highlight>
                  <a:srgbClr val="000000"/>
                </a:highlight>
                <a:hlinkClick r:id="rId3"/>
              </a:rPr>
              <a:t>alessandro.pizzolo96@gmail.com</a:t>
            </a:r>
            <a:endParaRPr lang="it-IT" sz="4400" dirty="0">
              <a:highlight>
                <a:srgbClr val="000000"/>
              </a:highlight>
            </a:endParaRP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4059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E4E997-8672-4FFD-B8EC-9932A8E471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>
            <a:extLst>
              <a:ext uri="{FF2B5EF4-FFF2-40B4-BE49-F238E27FC236}">
                <a16:creationId xmlns:a16="http://schemas.microsoft.com/office/drawing/2014/main" id="{54B6ADB9-EF72-4C1E-B6B8-583143A911B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59487" y="1319226"/>
            <a:ext cx="5913438" cy="4444987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E4DEE-E996-40F8-8635-0FF43D7348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A4BD974-D0EA-406D-A075-CB94CF19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it-IT" sz="3200" dirty="0"/>
              <a:t>Dove è SZCZECIN?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22683E-DD9F-487B-B9F2-6C29580E9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/>
              <a:t>•Prendere l’aereo Ciampino-Berlino (SXF) e prendere l’autobus per Szczecin (2:30h) al costo di 5€ a tratta </a:t>
            </a:r>
          </a:p>
          <a:p>
            <a:pPr marL="0" indent="0">
              <a:buNone/>
            </a:pPr>
            <a:r>
              <a:rPr lang="it-IT" sz="2200" dirty="0"/>
              <a:t>•Prendere l’aereo </a:t>
            </a:r>
            <a:r>
              <a:rPr lang="it-IT" sz="2200" dirty="0" err="1"/>
              <a:t>CiampinoPoznan</a:t>
            </a:r>
            <a:r>
              <a:rPr lang="it-IT" sz="2200" dirty="0"/>
              <a:t> e poi dalla stazione centrale prendere il treno per Szczecin (2h) . </a:t>
            </a:r>
          </a:p>
        </p:txBody>
      </p:sp>
    </p:spTree>
    <p:extLst>
      <p:ext uri="{BB962C8B-B14F-4D97-AF65-F5344CB8AC3E}">
        <p14:creationId xmlns:p14="http://schemas.microsoft.com/office/powerpoint/2010/main" val="135826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10577EC-7EE2-46B1-8DD2-8A9106DDFD0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EF3C28CA-031B-422A-96C3-2D84932F94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95D51FDD-E884-401F-B1CB-86803C0D5251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96F37-D1F8-424C-A677-B849EA444CC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0BB95EFA-7209-42D0-8DF6-2EBCED42D037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1D17814-4B1A-47DD-AEF8-F784A6C4CD1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8A3080E-4C7E-4B3A-8FED-9670DFD82DB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82844FF0-1965-48DD-8529-5509143D3632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2A75C92-7C8F-41AA-8F1B-7A002C6E000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CF23AC46-6A7A-493B-B946-0E1F20C020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CAD8585-6B37-44DE-BE6F-E347192B4E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97FD1FC4-69FE-4B2E-9B28-EEBB5542CCC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52C8822-AD7B-401E-ADB8-5E265D30741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56164D5-203A-4F34-86A1-BCAC35CE92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E422AE15-FA78-4EDE-9639-213D7AE5D81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9A5B8C4A-6BC7-4D66-8ABD-335536453D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259948CA-71EC-4DEB-A1F8-4F0710635B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2DCFE0E-AC42-4AF3-BDDB-C0297F0F6D1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AD4A8BCC-92A2-42B2-91B7-90E2E6BBC3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7CE116-6CDF-493A-8321-2B042316C96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82CD25D8-4135-4255-A78E-AA5AB3E1AA2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C062211-AB98-4B20-85A0-4E9C793DC8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A0C053DA-EE85-481C-9345-7AA1ADEB5C8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DF422E8B-03A5-4EE8-B5A5-ACA2D71FB62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DC9D9DDE-4FB7-45D2-A2A2-83BF6190EFD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BB4919C4-F979-4DDE-A77E-2ECEF083232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8E8CB9E0-6622-465E-BA34-A2769F29D1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5E4339E5-CFA1-49F9-B645-D7CA9C73ED7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EF38D75-CAF3-49F9-AB35-FAA4483B7E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6F7B9E6D-CD35-47A8-86B4-E0944243425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C118442F-D105-47D4-9998-29C75A2E5D7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117FF6E-0EC3-4705-B1ED-6603A03D63F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33">
              <a:extLst>
                <a:ext uri="{FF2B5EF4-FFF2-40B4-BE49-F238E27FC236}">
                  <a16:creationId xmlns:a16="http://schemas.microsoft.com/office/drawing/2014/main" id="{4695840E-6CD7-4504-950F-842DA5AA440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D356A20F-3755-473B-83EC-4525DAA5C40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A88E066C-4078-401F-9729-FFF3BC7E62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E303A03C-A10D-4441-8EB5-A0460AD619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7358AB9-65DC-41F0-9B11-F7D2DB2D36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67A3200-1F08-4532-8225-C8C9ECEC06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880F181-7A3D-40AE-A121-3508641EB7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C1DA809-B98F-473F-9BBD-FB4112A0D7B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87742B53-3B3E-498C-8080-55D9B5E560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82F87059-B454-4F9A-B25F-304846686EE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02535E62-9388-469B-B2AB-778356FDAC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C1F19842-CD2D-4BA6-8AA4-E0E1AC31B3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Rectangle 45">
              <a:extLst>
                <a:ext uri="{FF2B5EF4-FFF2-40B4-BE49-F238E27FC236}">
                  <a16:creationId xmlns:a16="http://schemas.microsoft.com/office/drawing/2014/main" id="{69892C92-6F48-4DAB-90E4-A5BB552CC26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D79CE14-6B80-44D9-A391-8860716930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DB867986-D503-42D0-8861-AECD27D5EE8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A34B4BE-4DE1-4CE8-B3BB-53030B7703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E391E874-7F0A-476F-94D8-621EC0D5F1E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4858006C-F0E0-419B-B028-88CF97B2142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041C04E3-9BA9-4168-BAC8-4CE7DBF69BE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AC0BCA37-4634-4A88-AF87-F3D726CDD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D22672B4-CD8F-4367-89CD-C06DDB60C93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54">
              <a:extLst>
                <a:ext uri="{FF2B5EF4-FFF2-40B4-BE49-F238E27FC236}">
                  <a16:creationId xmlns:a16="http://schemas.microsoft.com/office/drawing/2014/main" id="{32AA720A-D72F-4385-82AD-AD206873C6B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4FCE5D4B-D0D8-484C-A95E-B6470BD92A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85F7938-80B4-4C8B-887A-B833796AFB1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125734D1-B58F-490E-A6BD-520CE980D2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50FB41A2-3F97-48F3-AE2F-72CCA897BF1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6" name="Segnaposto contenuto 6">
            <a:extLst>
              <a:ext uri="{FF2B5EF4-FFF2-40B4-BE49-F238E27FC236}">
                <a16:creationId xmlns:a16="http://schemas.microsoft.com/office/drawing/2014/main" id="{491B43C7-85B0-4150-B0F8-B1F551926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r="-2" b="10156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642732-31FF-4209-BEA7-F09C567DB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3" r="37539" b="1"/>
          <a:stretch/>
        </p:blipFill>
        <p:spPr>
          <a:xfrm>
            <a:off x="-5597" y="1"/>
            <a:ext cx="2540042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D0C726-BE5B-4340-BA05-0ED6005B22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3" r="31158"/>
          <a:stretch/>
        </p:blipFill>
        <p:spPr>
          <a:xfrm>
            <a:off x="5029201" y="10"/>
            <a:ext cx="2523744" cy="34278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51928FC-64A8-49B5-B346-65FE6E3CC3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" b="5"/>
          <a:stretch/>
        </p:blipFill>
        <p:spPr>
          <a:xfrm>
            <a:off x="2537396" y="1"/>
            <a:ext cx="2491804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EA4E113-0C46-4C0E-8C56-E422CD6B6D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29200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CB99885-A074-4CE1-B132-1863A58BE33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1F3B98F-2816-43A1-9B63-04EDBA5231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85F952-01EE-477B-9807-F2C73CCB483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2076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6E3044BE-9E54-41D3-BEBC-8692C63E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it-IT" sz="3200"/>
              <a:t>La CIttà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D624025-EFD4-4DAF-8755-B1AC3D71B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05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76">
            <a:extLst>
              <a:ext uri="{FF2B5EF4-FFF2-40B4-BE49-F238E27FC236}">
                <a16:creationId xmlns:a16="http://schemas.microsoft.com/office/drawing/2014/main" id="{710577EC-7EE2-46B1-8DD2-8A9106DDFD0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EF3C28CA-031B-422A-96C3-2D84932F94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95D51FDD-E884-401F-B1CB-86803C0D5251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1296F37-D1F8-424C-A677-B849EA444CC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2" name="Rectangle 5">
              <a:extLst>
                <a:ext uri="{FF2B5EF4-FFF2-40B4-BE49-F238E27FC236}">
                  <a16:creationId xmlns:a16="http://schemas.microsoft.com/office/drawing/2014/main" id="{0BB95EFA-7209-42D0-8DF6-2EBCED42D037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E1D17814-4B1A-47DD-AEF8-F784A6C4CD1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08A3080E-4C7E-4B3A-8FED-9670DFD82DB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Rectangle 8">
              <a:extLst>
                <a:ext uri="{FF2B5EF4-FFF2-40B4-BE49-F238E27FC236}">
                  <a16:creationId xmlns:a16="http://schemas.microsoft.com/office/drawing/2014/main" id="{82844FF0-1965-48DD-8529-5509143D3632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82A75C92-7C8F-41AA-8F1B-7A002C6E000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CF23AC46-6A7A-493B-B946-0E1F20C020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1CAD8585-6B37-44DE-BE6F-E347192B4E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97FD1FC4-69FE-4B2E-9B28-EEBB5542CCC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B52C8822-AD7B-401E-ADB8-5E265D30741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356164D5-203A-4F34-86A1-BCAC35CE92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E422AE15-FA78-4EDE-9639-213D7AE5D81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9A5B8C4A-6BC7-4D66-8ABD-335536453D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59948CA-71EC-4DEB-A1F8-4F0710635B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92DCFE0E-AC42-4AF3-BDDB-C0297F0F6D1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AD4A8BCC-92A2-42B2-91B7-90E2E6BBC3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id="{AA7CE116-6CDF-493A-8321-2B042316C96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82CD25D8-4135-4255-A78E-AA5AB3E1AA2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2C062211-AB98-4B20-85A0-4E9C793DC8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id="{A0C053DA-EE85-481C-9345-7AA1ADEB5C8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4">
              <a:extLst>
                <a:ext uri="{FF2B5EF4-FFF2-40B4-BE49-F238E27FC236}">
                  <a16:creationId xmlns:a16="http://schemas.microsoft.com/office/drawing/2014/main" id="{DF422E8B-03A5-4EE8-B5A5-ACA2D71FB62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5">
              <a:extLst>
                <a:ext uri="{FF2B5EF4-FFF2-40B4-BE49-F238E27FC236}">
                  <a16:creationId xmlns:a16="http://schemas.microsoft.com/office/drawing/2014/main" id="{DC9D9DDE-4FB7-45D2-A2A2-83BF6190EFD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6">
              <a:extLst>
                <a:ext uri="{FF2B5EF4-FFF2-40B4-BE49-F238E27FC236}">
                  <a16:creationId xmlns:a16="http://schemas.microsoft.com/office/drawing/2014/main" id="{BB4919C4-F979-4DDE-A77E-2ECEF083232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7">
              <a:extLst>
                <a:ext uri="{FF2B5EF4-FFF2-40B4-BE49-F238E27FC236}">
                  <a16:creationId xmlns:a16="http://schemas.microsoft.com/office/drawing/2014/main" id="{8E8CB9E0-6622-465E-BA34-A2769F29D1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8">
              <a:extLst>
                <a:ext uri="{FF2B5EF4-FFF2-40B4-BE49-F238E27FC236}">
                  <a16:creationId xmlns:a16="http://schemas.microsoft.com/office/drawing/2014/main" id="{5E4339E5-CFA1-49F9-B645-D7CA9C73ED7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9">
              <a:extLst>
                <a:ext uri="{FF2B5EF4-FFF2-40B4-BE49-F238E27FC236}">
                  <a16:creationId xmlns:a16="http://schemas.microsoft.com/office/drawing/2014/main" id="{4EF38D75-CAF3-49F9-AB35-FAA4483B7E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id="{6F7B9E6D-CD35-47A8-86B4-E0944243425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1">
              <a:extLst>
                <a:ext uri="{FF2B5EF4-FFF2-40B4-BE49-F238E27FC236}">
                  <a16:creationId xmlns:a16="http://schemas.microsoft.com/office/drawing/2014/main" id="{C118442F-D105-47D4-9998-29C75A2E5D7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2">
              <a:extLst>
                <a:ext uri="{FF2B5EF4-FFF2-40B4-BE49-F238E27FC236}">
                  <a16:creationId xmlns:a16="http://schemas.microsoft.com/office/drawing/2014/main" id="{F117FF6E-0EC3-4705-B1ED-6603A03D63F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Rectangle 33">
              <a:extLst>
                <a:ext uri="{FF2B5EF4-FFF2-40B4-BE49-F238E27FC236}">
                  <a16:creationId xmlns:a16="http://schemas.microsoft.com/office/drawing/2014/main" id="{4695840E-6CD7-4504-950F-842DA5AA440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1" name="Freeform 34">
              <a:extLst>
                <a:ext uri="{FF2B5EF4-FFF2-40B4-BE49-F238E27FC236}">
                  <a16:creationId xmlns:a16="http://schemas.microsoft.com/office/drawing/2014/main" id="{D356A20F-3755-473B-83EC-4525DAA5C40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5">
              <a:extLst>
                <a:ext uri="{FF2B5EF4-FFF2-40B4-BE49-F238E27FC236}">
                  <a16:creationId xmlns:a16="http://schemas.microsoft.com/office/drawing/2014/main" id="{A88E066C-4078-401F-9729-FFF3BC7E62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6">
              <a:extLst>
                <a:ext uri="{FF2B5EF4-FFF2-40B4-BE49-F238E27FC236}">
                  <a16:creationId xmlns:a16="http://schemas.microsoft.com/office/drawing/2014/main" id="{E303A03C-A10D-4441-8EB5-A0460AD619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7">
              <a:extLst>
                <a:ext uri="{FF2B5EF4-FFF2-40B4-BE49-F238E27FC236}">
                  <a16:creationId xmlns:a16="http://schemas.microsoft.com/office/drawing/2014/main" id="{D7358AB9-65DC-41F0-9B11-F7D2DB2D36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8">
              <a:extLst>
                <a:ext uri="{FF2B5EF4-FFF2-40B4-BE49-F238E27FC236}">
                  <a16:creationId xmlns:a16="http://schemas.microsoft.com/office/drawing/2014/main" id="{567A3200-1F08-4532-8225-C8C9ECEC06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9">
              <a:extLst>
                <a:ext uri="{FF2B5EF4-FFF2-40B4-BE49-F238E27FC236}">
                  <a16:creationId xmlns:a16="http://schemas.microsoft.com/office/drawing/2014/main" id="{3880F181-7A3D-40AE-A121-3508641EB7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FC1DA809-B98F-473F-9BBD-FB4112A0D7B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id="{87742B53-3B3E-498C-8080-55D9B5E560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2">
              <a:extLst>
                <a:ext uri="{FF2B5EF4-FFF2-40B4-BE49-F238E27FC236}">
                  <a16:creationId xmlns:a16="http://schemas.microsoft.com/office/drawing/2014/main" id="{82F87059-B454-4F9A-B25F-304846686EE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3">
              <a:extLst>
                <a:ext uri="{FF2B5EF4-FFF2-40B4-BE49-F238E27FC236}">
                  <a16:creationId xmlns:a16="http://schemas.microsoft.com/office/drawing/2014/main" id="{02535E62-9388-469B-B2AB-778356FDAC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C1F19842-CD2D-4BA6-8AA4-E0E1AC31B3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Rectangle 45">
              <a:extLst>
                <a:ext uri="{FF2B5EF4-FFF2-40B4-BE49-F238E27FC236}">
                  <a16:creationId xmlns:a16="http://schemas.microsoft.com/office/drawing/2014/main" id="{69892C92-6F48-4DAB-90E4-A5BB552CC26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8D79CE14-6B80-44D9-A391-8860716930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DB867986-D503-42D0-8861-AECD27D5EE8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CA34B4BE-4DE1-4CE8-B3BB-53030B7703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E391E874-7F0A-476F-94D8-621EC0D5F1E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id="{4858006C-F0E0-419B-B028-88CF97B2142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51">
              <a:extLst>
                <a:ext uri="{FF2B5EF4-FFF2-40B4-BE49-F238E27FC236}">
                  <a16:creationId xmlns:a16="http://schemas.microsoft.com/office/drawing/2014/main" id="{041C04E3-9BA9-4168-BAC8-4CE7DBF69BE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52">
              <a:extLst>
                <a:ext uri="{FF2B5EF4-FFF2-40B4-BE49-F238E27FC236}">
                  <a16:creationId xmlns:a16="http://schemas.microsoft.com/office/drawing/2014/main" id="{AC0BCA37-4634-4A88-AF87-F3D726CDD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53">
              <a:extLst>
                <a:ext uri="{FF2B5EF4-FFF2-40B4-BE49-F238E27FC236}">
                  <a16:creationId xmlns:a16="http://schemas.microsoft.com/office/drawing/2014/main" id="{D22672B4-CD8F-4367-89CD-C06DDB60C93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54">
              <a:extLst>
                <a:ext uri="{FF2B5EF4-FFF2-40B4-BE49-F238E27FC236}">
                  <a16:creationId xmlns:a16="http://schemas.microsoft.com/office/drawing/2014/main" id="{32AA720A-D72F-4385-82AD-AD206873C6B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55">
              <a:extLst>
                <a:ext uri="{FF2B5EF4-FFF2-40B4-BE49-F238E27FC236}">
                  <a16:creationId xmlns:a16="http://schemas.microsoft.com/office/drawing/2014/main" id="{4FCE5D4B-D0D8-484C-A95E-B6470BD92A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56">
              <a:extLst>
                <a:ext uri="{FF2B5EF4-FFF2-40B4-BE49-F238E27FC236}">
                  <a16:creationId xmlns:a16="http://schemas.microsoft.com/office/drawing/2014/main" id="{085F7938-80B4-4C8B-887A-B833796AFB1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57">
              <a:extLst>
                <a:ext uri="{FF2B5EF4-FFF2-40B4-BE49-F238E27FC236}">
                  <a16:creationId xmlns:a16="http://schemas.microsoft.com/office/drawing/2014/main" id="{125734D1-B58F-490E-A6BD-520CE980D2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58">
              <a:extLst>
                <a:ext uri="{FF2B5EF4-FFF2-40B4-BE49-F238E27FC236}">
                  <a16:creationId xmlns:a16="http://schemas.microsoft.com/office/drawing/2014/main" id="{50FB41A2-3F97-48F3-AE2F-72CCA897BF1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210C7E71-EDE8-4255-8223-8FC40FC43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2" r="-2" b="4376"/>
          <a:stretch/>
        </p:blipFill>
        <p:spPr>
          <a:xfrm>
            <a:off x="-5597" y="3427414"/>
            <a:ext cx="841178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134" name="Picture 74">
            <a:extLst>
              <a:ext uri="{FF2B5EF4-FFF2-40B4-BE49-F238E27FC236}">
                <a16:creationId xmlns:a16="http://schemas.microsoft.com/office/drawing/2014/main" id="{4F6EC60A-BFD9-4D5F-927C-AA856B62D397}"/>
              </a:ext>
            </a:extLst>
          </p:cNvPr>
          <p:cNvPicPr/>
          <p:nvPr/>
        </p:nvPicPr>
        <p:blipFill rotWithShape="1">
          <a:blip r:embed="rId5"/>
          <a:srcRect l="14491" r="11404" b="5"/>
          <a:stretch/>
        </p:blipFill>
        <p:spPr>
          <a:xfrm>
            <a:off x="-5597" y="1"/>
            <a:ext cx="2540042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42" name="Segnaposto contenuto 4">
            <a:extLst>
              <a:ext uri="{FF2B5EF4-FFF2-40B4-BE49-F238E27FC236}">
                <a16:creationId xmlns:a16="http://schemas.microsoft.com/office/drawing/2014/main" id="{6275A5C8-316E-42D5-BB2A-E28870336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r="17660" b="-4"/>
          <a:stretch/>
        </p:blipFill>
        <p:spPr>
          <a:xfrm>
            <a:off x="5029201" y="10"/>
            <a:ext cx="3382578" cy="3427868"/>
          </a:xfrm>
          <a:prstGeom prst="rect">
            <a:avLst/>
          </a:prstGeom>
        </p:spPr>
      </p:pic>
      <p:pic>
        <p:nvPicPr>
          <p:cNvPr id="132" name="Picture 78">
            <a:extLst>
              <a:ext uri="{FF2B5EF4-FFF2-40B4-BE49-F238E27FC236}">
                <a16:creationId xmlns:a16="http://schemas.microsoft.com/office/drawing/2014/main" id="{E1479A69-089D-4BCB-8754-9CDA4384C525}"/>
              </a:ext>
            </a:extLst>
          </p:cNvPr>
          <p:cNvPicPr/>
          <p:nvPr/>
        </p:nvPicPr>
        <p:blipFill rotWithShape="1">
          <a:blip r:embed="rId7"/>
          <a:srcRect l="10936" r="48169"/>
          <a:stretch/>
        </p:blipFill>
        <p:spPr>
          <a:xfrm>
            <a:off x="2537396" y="1"/>
            <a:ext cx="2491804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6EA4E113-0C46-4C0E-8C56-E422CD6B6D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29200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CB99885-A074-4CE1-B132-1863A58BE33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1F3B98F-2816-43A1-9B63-04EDBA5231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385F952-01EE-477B-9807-F2C73CCB483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2076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5A6FD0C0-31AC-42AD-B3AC-F8B1AD38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346" y="492218"/>
            <a:ext cx="2948240" cy="1478570"/>
          </a:xfrm>
        </p:spPr>
        <p:txBody>
          <a:bodyPr>
            <a:normAutofit/>
          </a:bodyPr>
          <a:lstStyle/>
          <a:p>
            <a:r>
              <a:rPr lang="it-IT" sz="3200" dirty="0"/>
              <a:t>La città di notte</a:t>
            </a:r>
          </a:p>
        </p:txBody>
      </p:sp>
      <p:sp>
        <p:nvSpPr>
          <p:cNvPr id="151" name="Content Placeholder 138">
            <a:extLst>
              <a:ext uri="{FF2B5EF4-FFF2-40B4-BE49-F238E27FC236}">
                <a16:creationId xmlns:a16="http://schemas.microsoft.com/office/drawing/2014/main" id="{BFE74865-64D0-403B-8777-B4CE6080E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8575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72">
            <a:extLst>
              <a:ext uri="{FF2B5EF4-FFF2-40B4-BE49-F238E27FC236}">
                <a16:creationId xmlns:a16="http://schemas.microsoft.com/office/drawing/2014/main" id="{21F7EDB7-1437-4689-AD93-051AAE63FB1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CB9622E9-83EA-45FB-8EC1-4477B91011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B668750-4C89-47F1-9591-BE7F26A04677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76">
            <a:extLst>
              <a:ext uri="{FF2B5EF4-FFF2-40B4-BE49-F238E27FC236}">
                <a16:creationId xmlns:a16="http://schemas.microsoft.com/office/drawing/2014/main" id="{CF4A3706-CD49-4455-81DC-365A2D51C3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A089F841-E435-4B8D-82BD-263C9553F379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DAA38AAA-0F1D-404C-A14F-A9EA519B851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79592AD6-0042-4811-8CA3-4FF820B0B29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Rectangle 8">
              <a:extLst>
                <a:ext uri="{FF2B5EF4-FFF2-40B4-BE49-F238E27FC236}">
                  <a16:creationId xmlns:a16="http://schemas.microsoft.com/office/drawing/2014/main" id="{E8D67C8B-8012-4B05-8119-C932C5E96C69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EABE68F1-9E8A-4E95-A606-23B237E7752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C35B2031-B854-4606-BCDA-0BBF833295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15A77494-4229-4AB1-BB6A-2EA9193FF4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AECC3FBA-4EBA-4179-A671-1042C678B0B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02B530CD-3385-4D4F-AC32-CAB1C9DDAAA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56227A7A-DA96-4E2B-B066-2554F98BFD9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607021BA-15C6-4D7A-A774-B7B1F2ED341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DC06C301-0EAD-447D-A966-8C7AB94A3B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686DF40-6765-4FBC-A7F8-9AF946D717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A1330CAA-984A-4FD3-A574-5377DF768F1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3461CAFE-EF80-4C38-A27B-6E6847F2B0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C96CB611-34ED-41F3-B15D-F6B17B5E50B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6D93242F-91B7-4F52-801F-9CEE2987D15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72209AFA-8B7F-46AE-80BC-7CD5E81757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283D5E20-6411-476C-8A6A-27F019149F1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E35069A2-A355-4382-8898-3D35D040D80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2B8F4B12-C56F-43C9-B678-11BE48DBE5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8072F38D-DAD7-4A73-A1C3-356C48C4194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282751AD-3FCC-4A00-B6EB-CD4AEE3704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8EA220D4-1126-4A10-B0C9-60A5E99D70D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1C7FF311-C877-42AD-8656-6ADF9E8B03C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21D21197-E4E6-4974-8717-7A884C47069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8999D374-7231-438C-AAFF-586E90D7AC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2E99439A-BBE6-47F9-9B2E-08FB842D30A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Rectangle 33">
              <a:extLst>
                <a:ext uri="{FF2B5EF4-FFF2-40B4-BE49-F238E27FC236}">
                  <a16:creationId xmlns:a16="http://schemas.microsoft.com/office/drawing/2014/main" id="{326BBA6A-787A-4927-9CEA-4EF2315E8B38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9EBCF724-BD4F-4763-96EA-3B49A019242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514181B4-343A-468A-A7A3-A24EA18437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CA203802-8F2C-4810-86C3-9F5C8A8C51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49DE1B83-157A-4C15-9CDD-0890D4102E2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79FF2CFC-9520-4047-97BA-B9F21A5A80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51DF22B1-CEB5-4249-BD3A-994A6EDDF8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25FAC49F-4726-4ED1-832D-A07808F71BB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59C42689-6633-4333-9462-1733BC620D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60B37CFD-CC7B-44E0-8F09-78895A966F1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F9074772-C2EC-4132-B934-4F0148F07FF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CD64CD1E-7C60-4B15-A6BD-0CDEC2532E4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76656787-08EB-4D3E-843B-3003DA3253F7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BDDC6CD8-3C85-4154-8CA7-C90055C9965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64A47505-37C3-4DFD-B6A0-BACBE89A809F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4FB147B4-C2A1-46AE-B6B5-BB05027FABC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A962EF7A-E05D-47DA-BA74-C8629D9383D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2C8FDFCC-308B-4955-A813-DFAC66312FA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52D46068-8CFB-4E0B-9543-28A7ECADD8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E47AE856-C4BB-48CF-B2A2-AFB0579F44A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3338C43C-6074-4421-97E9-0B983238313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910D8CF2-8086-4C4C-89E1-A82DB5DFFD6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FADABDD3-D22B-4229-8038-A9BBB3721E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7D9568FC-37BC-470C-93A5-8983D0C12E9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5786181E-9BC0-4551-9B1F-D58636404C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AD321C02-50D5-45DB-A66C-B77BFCA1DB4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40104802-9D50-43F9-9FC0-EAACFD570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5" r="-2" b="-2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DFA73A-0E50-43AF-AF0F-0A7B7A8E68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8231" b="2"/>
          <a:stretch/>
        </p:blipFill>
        <p:spPr>
          <a:xfrm>
            <a:off x="-35007" y="0"/>
            <a:ext cx="4663440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3B1E82-7D17-40C5-A227-863A1D6C46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r="14369" b="-4"/>
          <a:stretch/>
        </p:blipFill>
        <p:spPr>
          <a:xfrm>
            <a:off x="4669509" y="10"/>
            <a:ext cx="3712862" cy="3427868"/>
          </a:xfrm>
          <a:prstGeom prst="rect">
            <a:avLst/>
          </a:prstGeom>
        </p:spPr>
      </p:pic>
      <p:cxnSp>
        <p:nvCxnSpPr>
          <p:cNvPr id="141" name="Straight Connector 132">
            <a:extLst>
              <a:ext uri="{FF2B5EF4-FFF2-40B4-BE49-F238E27FC236}">
                <a16:creationId xmlns:a16="http://schemas.microsoft.com/office/drawing/2014/main" id="{C74412C7-7BA6-412B-93CA-2C8CE9E642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459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142" name="Straight Connector 134">
            <a:extLst>
              <a:ext uri="{FF2B5EF4-FFF2-40B4-BE49-F238E27FC236}">
                <a16:creationId xmlns:a16="http://schemas.microsoft.com/office/drawing/2014/main" id="{F5459D2F-D834-4D12-A2D5-D08685B2618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43" name="Straight Connector 136">
            <a:extLst>
              <a:ext uri="{FF2B5EF4-FFF2-40B4-BE49-F238E27FC236}">
                <a16:creationId xmlns:a16="http://schemas.microsoft.com/office/drawing/2014/main" id="{6D5510ED-8B38-4431-85A0-01F45D6C03D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C3EEDE02-2D37-4D2C-AF97-28966C0C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849" y="636588"/>
            <a:ext cx="2948240" cy="1478570"/>
          </a:xfrm>
        </p:spPr>
        <p:txBody>
          <a:bodyPr>
            <a:normAutofit/>
          </a:bodyPr>
          <a:lstStyle/>
          <a:p>
            <a:r>
              <a:rPr lang="it-IT" sz="3200" dirty="0"/>
              <a:t>Viaggi: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61D8D6-3ADD-4ED6-A1BD-B0CDC89D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6428" y="2197802"/>
            <a:ext cx="2948240" cy="354171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it-IT" dirty="0"/>
              <a:t>BERLINO</a:t>
            </a:r>
          </a:p>
          <a:p>
            <a:pPr>
              <a:lnSpc>
                <a:spcPct val="110000"/>
              </a:lnSpc>
            </a:pPr>
            <a:r>
              <a:rPr lang="it-IT" dirty="0"/>
              <a:t>CRACOVIA</a:t>
            </a:r>
          </a:p>
          <a:p>
            <a:pPr>
              <a:lnSpc>
                <a:spcPct val="110000"/>
              </a:lnSpc>
            </a:pPr>
            <a:r>
              <a:rPr lang="it-IT" dirty="0"/>
              <a:t>VARSAVIA</a:t>
            </a:r>
          </a:p>
          <a:p>
            <a:pPr>
              <a:lnSpc>
                <a:spcPct val="110000"/>
              </a:lnSpc>
            </a:pPr>
            <a:r>
              <a:rPr lang="it-IT" dirty="0"/>
              <a:t>DANZICA</a:t>
            </a:r>
          </a:p>
          <a:p>
            <a:pPr>
              <a:lnSpc>
                <a:spcPct val="110000"/>
              </a:lnSpc>
            </a:pPr>
            <a:r>
              <a:rPr lang="it-IT" dirty="0"/>
              <a:t>POZNAN</a:t>
            </a:r>
          </a:p>
          <a:p>
            <a:pPr>
              <a:lnSpc>
                <a:spcPct val="110000"/>
              </a:lnSpc>
            </a:pPr>
            <a:r>
              <a:rPr lang="it-IT" dirty="0"/>
              <a:t>OSLO</a:t>
            </a:r>
          </a:p>
          <a:p>
            <a:pPr>
              <a:lnSpc>
                <a:spcPct val="110000"/>
              </a:lnSpc>
            </a:pPr>
            <a:r>
              <a:rPr lang="it-IT" dirty="0"/>
              <a:t>PRAGA</a:t>
            </a:r>
          </a:p>
          <a:p>
            <a:pPr>
              <a:lnSpc>
                <a:spcPct val="110000"/>
              </a:lnSpc>
            </a:pPr>
            <a:r>
              <a:rPr lang="it-IT" dirty="0"/>
              <a:t>BUDAPEST</a:t>
            </a:r>
          </a:p>
        </p:txBody>
      </p:sp>
    </p:spTree>
    <p:extLst>
      <p:ext uri="{BB962C8B-B14F-4D97-AF65-F5344CB8AC3E}">
        <p14:creationId xmlns:p14="http://schemas.microsoft.com/office/powerpoint/2010/main" val="3062062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3">
            <a:extLst>
              <a:ext uri="{FF2B5EF4-FFF2-40B4-BE49-F238E27FC236}">
                <a16:creationId xmlns:a16="http://schemas.microsoft.com/office/drawing/2014/main" id="{21F7EDB7-1437-4689-AD93-051AAE63FB1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5" name="Rectangle 94">
              <a:extLst>
                <a:ext uri="{FF2B5EF4-FFF2-40B4-BE49-F238E27FC236}">
                  <a16:creationId xmlns:a16="http://schemas.microsoft.com/office/drawing/2014/main" id="{CB9622E9-83EA-45FB-8EC1-4477B91011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9B668750-4C89-47F1-9591-BE7F26A04677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F4A3706-CD49-4455-81DC-365A2D51C3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9" name="Rectangle 5">
              <a:extLst>
                <a:ext uri="{FF2B5EF4-FFF2-40B4-BE49-F238E27FC236}">
                  <a16:creationId xmlns:a16="http://schemas.microsoft.com/office/drawing/2014/main" id="{A089F841-E435-4B8D-82BD-263C9553F379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DAA38AAA-0F1D-404C-A14F-A9EA519B851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79592AD6-0042-4811-8CA3-4FF820B0B29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Rectangle 8">
              <a:extLst>
                <a:ext uri="{FF2B5EF4-FFF2-40B4-BE49-F238E27FC236}">
                  <a16:creationId xmlns:a16="http://schemas.microsoft.com/office/drawing/2014/main" id="{E8D67C8B-8012-4B05-8119-C932C5E96C69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EABE68F1-9E8A-4E95-A606-23B237E7752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C35B2031-B854-4606-BCDA-0BBF833295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15A77494-4229-4AB1-BB6A-2EA9193FF4D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AECC3FBA-4EBA-4179-A671-1042C678B0B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02B530CD-3385-4D4F-AC32-CAB1C9DDAAA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56227A7A-DA96-4E2B-B066-2554F98BFD9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5">
              <a:extLst>
                <a:ext uri="{FF2B5EF4-FFF2-40B4-BE49-F238E27FC236}">
                  <a16:creationId xmlns:a16="http://schemas.microsoft.com/office/drawing/2014/main" id="{607021BA-15C6-4D7A-A774-B7B1F2ED341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DC06C301-0EAD-447D-A966-8C7AB94A3BA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E686DF40-6765-4FBC-A7F8-9AF946D717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id="{A1330CAA-984A-4FD3-A574-5377DF768F1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id="{3461CAFE-EF80-4C38-A27B-6E6847F2B0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20">
              <a:extLst>
                <a:ext uri="{FF2B5EF4-FFF2-40B4-BE49-F238E27FC236}">
                  <a16:creationId xmlns:a16="http://schemas.microsoft.com/office/drawing/2014/main" id="{C96CB611-34ED-41F3-B15D-F6B17B5E50B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21">
              <a:extLst>
                <a:ext uri="{FF2B5EF4-FFF2-40B4-BE49-F238E27FC236}">
                  <a16:creationId xmlns:a16="http://schemas.microsoft.com/office/drawing/2014/main" id="{6D93242F-91B7-4F52-801F-9CEE2987D15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2">
              <a:extLst>
                <a:ext uri="{FF2B5EF4-FFF2-40B4-BE49-F238E27FC236}">
                  <a16:creationId xmlns:a16="http://schemas.microsoft.com/office/drawing/2014/main" id="{72209AFA-8B7F-46AE-80BC-7CD5E81757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23">
              <a:extLst>
                <a:ext uri="{FF2B5EF4-FFF2-40B4-BE49-F238E27FC236}">
                  <a16:creationId xmlns:a16="http://schemas.microsoft.com/office/drawing/2014/main" id="{283D5E20-6411-476C-8A6A-27F019149F1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E35069A2-A355-4382-8898-3D35D040D80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5">
              <a:extLst>
                <a:ext uri="{FF2B5EF4-FFF2-40B4-BE49-F238E27FC236}">
                  <a16:creationId xmlns:a16="http://schemas.microsoft.com/office/drawing/2014/main" id="{2B8F4B12-C56F-43C9-B678-11BE48DBE5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6">
              <a:extLst>
                <a:ext uri="{FF2B5EF4-FFF2-40B4-BE49-F238E27FC236}">
                  <a16:creationId xmlns:a16="http://schemas.microsoft.com/office/drawing/2014/main" id="{8072F38D-DAD7-4A73-A1C3-356C48C4194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27">
              <a:extLst>
                <a:ext uri="{FF2B5EF4-FFF2-40B4-BE49-F238E27FC236}">
                  <a16:creationId xmlns:a16="http://schemas.microsoft.com/office/drawing/2014/main" id="{282751AD-3FCC-4A00-B6EB-CD4AEE3704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28">
              <a:extLst>
                <a:ext uri="{FF2B5EF4-FFF2-40B4-BE49-F238E27FC236}">
                  <a16:creationId xmlns:a16="http://schemas.microsoft.com/office/drawing/2014/main" id="{8EA220D4-1126-4A10-B0C9-60A5E99D70D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29">
              <a:extLst>
                <a:ext uri="{FF2B5EF4-FFF2-40B4-BE49-F238E27FC236}">
                  <a16:creationId xmlns:a16="http://schemas.microsoft.com/office/drawing/2014/main" id="{1C7FF311-C877-42AD-8656-6ADF9E8B03C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30">
              <a:extLst>
                <a:ext uri="{FF2B5EF4-FFF2-40B4-BE49-F238E27FC236}">
                  <a16:creationId xmlns:a16="http://schemas.microsoft.com/office/drawing/2014/main" id="{21D21197-E4E6-4974-8717-7A884C47069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31">
              <a:extLst>
                <a:ext uri="{FF2B5EF4-FFF2-40B4-BE49-F238E27FC236}">
                  <a16:creationId xmlns:a16="http://schemas.microsoft.com/office/drawing/2014/main" id="{8999D374-7231-438C-AAFF-586E90D7AC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32">
              <a:extLst>
                <a:ext uri="{FF2B5EF4-FFF2-40B4-BE49-F238E27FC236}">
                  <a16:creationId xmlns:a16="http://schemas.microsoft.com/office/drawing/2014/main" id="{2E99439A-BBE6-47F9-9B2E-08FB842D30A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Rectangle 33">
              <a:extLst>
                <a:ext uri="{FF2B5EF4-FFF2-40B4-BE49-F238E27FC236}">
                  <a16:creationId xmlns:a16="http://schemas.microsoft.com/office/drawing/2014/main" id="{326BBA6A-787A-4927-9CEA-4EF2315E8B38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8" name="Freeform 34">
              <a:extLst>
                <a:ext uri="{FF2B5EF4-FFF2-40B4-BE49-F238E27FC236}">
                  <a16:creationId xmlns:a16="http://schemas.microsoft.com/office/drawing/2014/main" id="{9EBCF724-BD4F-4763-96EA-3B49A019242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5">
              <a:extLst>
                <a:ext uri="{FF2B5EF4-FFF2-40B4-BE49-F238E27FC236}">
                  <a16:creationId xmlns:a16="http://schemas.microsoft.com/office/drawing/2014/main" id="{514181B4-343A-468A-A7A3-A24EA18437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6">
              <a:extLst>
                <a:ext uri="{FF2B5EF4-FFF2-40B4-BE49-F238E27FC236}">
                  <a16:creationId xmlns:a16="http://schemas.microsoft.com/office/drawing/2014/main" id="{CA203802-8F2C-4810-86C3-9F5C8A8C51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7">
              <a:extLst>
                <a:ext uri="{FF2B5EF4-FFF2-40B4-BE49-F238E27FC236}">
                  <a16:creationId xmlns:a16="http://schemas.microsoft.com/office/drawing/2014/main" id="{49DE1B83-157A-4C15-9CDD-0890D4102E2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8">
              <a:extLst>
                <a:ext uri="{FF2B5EF4-FFF2-40B4-BE49-F238E27FC236}">
                  <a16:creationId xmlns:a16="http://schemas.microsoft.com/office/drawing/2014/main" id="{79FF2CFC-9520-4047-97BA-B9F21A5A80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9">
              <a:extLst>
                <a:ext uri="{FF2B5EF4-FFF2-40B4-BE49-F238E27FC236}">
                  <a16:creationId xmlns:a16="http://schemas.microsoft.com/office/drawing/2014/main" id="{51DF22B1-CEB5-4249-BD3A-994A6EDDF8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40">
              <a:extLst>
                <a:ext uri="{FF2B5EF4-FFF2-40B4-BE49-F238E27FC236}">
                  <a16:creationId xmlns:a16="http://schemas.microsoft.com/office/drawing/2014/main" id="{25FAC49F-4726-4ED1-832D-A07808F71BB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41">
              <a:extLst>
                <a:ext uri="{FF2B5EF4-FFF2-40B4-BE49-F238E27FC236}">
                  <a16:creationId xmlns:a16="http://schemas.microsoft.com/office/drawing/2014/main" id="{59C42689-6633-4333-9462-1733BC620D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2">
              <a:extLst>
                <a:ext uri="{FF2B5EF4-FFF2-40B4-BE49-F238E27FC236}">
                  <a16:creationId xmlns:a16="http://schemas.microsoft.com/office/drawing/2014/main" id="{60B37CFD-CC7B-44E0-8F09-78895A966F1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43">
              <a:extLst>
                <a:ext uri="{FF2B5EF4-FFF2-40B4-BE49-F238E27FC236}">
                  <a16:creationId xmlns:a16="http://schemas.microsoft.com/office/drawing/2014/main" id="{F9074772-C2EC-4132-B934-4F0148F07FF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44">
              <a:extLst>
                <a:ext uri="{FF2B5EF4-FFF2-40B4-BE49-F238E27FC236}">
                  <a16:creationId xmlns:a16="http://schemas.microsoft.com/office/drawing/2014/main" id="{CD64CD1E-7C60-4B15-A6BD-0CDEC2532E4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Rectangle 45">
              <a:extLst>
                <a:ext uri="{FF2B5EF4-FFF2-40B4-BE49-F238E27FC236}">
                  <a16:creationId xmlns:a16="http://schemas.microsoft.com/office/drawing/2014/main" id="{76656787-08EB-4D3E-843B-3003DA3253F7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0" name="Freeform 46">
              <a:extLst>
                <a:ext uri="{FF2B5EF4-FFF2-40B4-BE49-F238E27FC236}">
                  <a16:creationId xmlns:a16="http://schemas.microsoft.com/office/drawing/2014/main" id="{BDDC6CD8-3C85-4154-8CA7-C90055C9965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47">
              <a:extLst>
                <a:ext uri="{FF2B5EF4-FFF2-40B4-BE49-F238E27FC236}">
                  <a16:creationId xmlns:a16="http://schemas.microsoft.com/office/drawing/2014/main" id="{64A47505-37C3-4DFD-B6A0-BACBE89A809F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48">
              <a:extLst>
                <a:ext uri="{FF2B5EF4-FFF2-40B4-BE49-F238E27FC236}">
                  <a16:creationId xmlns:a16="http://schemas.microsoft.com/office/drawing/2014/main" id="{4FB147B4-C2A1-46AE-B6B5-BB05027FABC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49">
              <a:extLst>
                <a:ext uri="{FF2B5EF4-FFF2-40B4-BE49-F238E27FC236}">
                  <a16:creationId xmlns:a16="http://schemas.microsoft.com/office/drawing/2014/main" id="{A962EF7A-E05D-47DA-BA74-C8629D9383D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50">
              <a:extLst>
                <a:ext uri="{FF2B5EF4-FFF2-40B4-BE49-F238E27FC236}">
                  <a16:creationId xmlns:a16="http://schemas.microsoft.com/office/drawing/2014/main" id="{2C8FDFCC-308B-4955-A813-DFAC66312FA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51">
              <a:extLst>
                <a:ext uri="{FF2B5EF4-FFF2-40B4-BE49-F238E27FC236}">
                  <a16:creationId xmlns:a16="http://schemas.microsoft.com/office/drawing/2014/main" id="{52D46068-8CFB-4E0B-9543-28A7ECADD8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52">
              <a:extLst>
                <a:ext uri="{FF2B5EF4-FFF2-40B4-BE49-F238E27FC236}">
                  <a16:creationId xmlns:a16="http://schemas.microsoft.com/office/drawing/2014/main" id="{E47AE856-C4BB-48CF-B2A2-AFB0579F44A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53">
              <a:extLst>
                <a:ext uri="{FF2B5EF4-FFF2-40B4-BE49-F238E27FC236}">
                  <a16:creationId xmlns:a16="http://schemas.microsoft.com/office/drawing/2014/main" id="{3338C43C-6074-4421-97E9-0B983238313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54">
              <a:extLst>
                <a:ext uri="{FF2B5EF4-FFF2-40B4-BE49-F238E27FC236}">
                  <a16:creationId xmlns:a16="http://schemas.microsoft.com/office/drawing/2014/main" id="{910D8CF2-8086-4C4C-89E1-A82DB5DFFD6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55">
              <a:extLst>
                <a:ext uri="{FF2B5EF4-FFF2-40B4-BE49-F238E27FC236}">
                  <a16:creationId xmlns:a16="http://schemas.microsoft.com/office/drawing/2014/main" id="{FADABDD3-D22B-4229-8038-A9BBB3721E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56">
              <a:extLst>
                <a:ext uri="{FF2B5EF4-FFF2-40B4-BE49-F238E27FC236}">
                  <a16:creationId xmlns:a16="http://schemas.microsoft.com/office/drawing/2014/main" id="{7D9568FC-37BC-470C-93A5-8983D0C12E9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57">
              <a:extLst>
                <a:ext uri="{FF2B5EF4-FFF2-40B4-BE49-F238E27FC236}">
                  <a16:creationId xmlns:a16="http://schemas.microsoft.com/office/drawing/2014/main" id="{5786181E-9BC0-4551-9B1F-D58636404CF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58">
              <a:extLst>
                <a:ext uri="{FF2B5EF4-FFF2-40B4-BE49-F238E27FC236}">
                  <a16:creationId xmlns:a16="http://schemas.microsoft.com/office/drawing/2014/main" id="{AD321C02-50D5-45DB-A66C-B77BFCA1DB4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0" name="Segnaposto contenuto 10">
            <a:extLst>
              <a:ext uri="{FF2B5EF4-FFF2-40B4-BE49-F238E27FC236}">
                <a16:creationId xmlns:a16="http://schemas.microsoft.com/office/drawing/2014/main" id="{002C46C4-571C-45C4-BF8C-B5E9DA16F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r="-2" b="14109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12" name="Picture 158">
            <a:extLst>
              <a:ext uri="{FF2B5EF4-FFF2-40B4-BE49-F238E27FC236}">
                <a16:creationId xmlns:a16="http://schemas.microsoft.com/office/drawing/2014/main" id="{D598FC24-D5D1-47AF-B363-573EB7DD060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5347"/>
          <a:stretch/>
        </p:blipFill>
        <p:spPr>
          <a:xfrm>
            <a:off x="-5597" y="1"/>
            <a:ext cx="4663440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83CDAF-4771-4A3D-829A-CF9C39670D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r="9591" b="-1"/>
          <a:stretch/>
        </p:blipFill>
        <p:spPr>
          <a:xfrm>
            <a:off x="4669509" y="10"/>
            <a:ext cx="2883435" cy="3427868"/>
          </a:xfrm>
          <a:prstGeom prst="rect">
            <a:avLst/>
          </a:prstGeom>
        </p:spPr>
      </p:pic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74412C7-7BA6-412B-93CA-2C8CE9E642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459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5459D2F-D834-4D12-A2D5-D08685B2618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D5510ED-8B38-4431-85A0-01F45D6C03D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6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1C6D0EB-190F-4ADE-B6CB-3E05B167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it-IT" sz="3200"/>
              <a:t>Cose da non perdere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27562416-67FB-4961-8557-65B01298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4236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76D14-72D9-4132-A4AB-A0EA5852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62086"/>
          </a:xfrm>
        </p:spPr>
        <p:txBody>
          <a:bodyPr/>
          <a:lstStyle/>
          <a:p>
            <a:r>
              <a:rPr lang="it-IT" dirty="0"/>
              <a:t>La cucina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EDF2F89-4BC1-443D-9D0A-18A7A951F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4" y="657219"/>
            <a:ext cx="4007644" cy="3083201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143C88-4BCD-49A0-ADE6-FAC2B418F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1" y="731043"/>
            <a:ext cx="4007644" cy="30093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1926585-BB09-4D15-9908-D1973198E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3873315"/>
            <a:ext cx="4772025" cy="29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elo, esterni, erba, edificio&#10;&#10;Descrizione generata con affidabilità molto elevata">
            <a:extLst>
              <a:ext uri="{FF2B5EF4-FFF2-40B4-BE49-F238E27FC236}">
                <a16:creationId xmlns:a16="http://schemas.microsoft.com/office/drawing/2014/main" id="{5DB8054D-1222-4911-9C5A-E2565828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0" r="3" b="3"/>
          <a:stretch/>
        </p:blipFill>
        <p:spPr>
          <a:xfrm>
            <a:off x="7448549" y="1905054"/>
            <a:ext cx="4655075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A1701F-0425-494F-B194-FCA86859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6" y="13597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Università ed esami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18A1D2-236E-4FFD-875D-86B2F5927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647825"/>
            <a:ext cx="6781799" cy="4143376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it-IT" dirty="0"/>
              <a:t>La facoltà è dotata di numerose aule con proiettori e </a:t>
            </a:r>
            <a:r>
              <a:rPr lang="it-IT" dirty="0" err="1"/>
              <a:t>computer.Tutti</a:t>
            </a:r>
            <a:r>
              <a:rPr lang="it-IT" dirty="0"/>
              <a:t> gli equipaggiamenti sono di ultima generazione, così come la struttura ristrutturata da poco.</a:t>
            </a:r>
          </a:p>
          <a:p>
            <a:pPr>
              <a:lnSpc>
                <a:spcPct val="110000"/>
              </a:lnSpc>
            </a:pPr>
            <a:r>
              <a:rPr lang="it-IT" dirty="0"/>
              <a:t>L’Università di Szczecin prevede metodologie di valutazione  basate soprattutto sulla partecipazione in classe e sui lavori di gruppo. I professori sono disponibili, i corsi non sono eccessivamente impegnativi e le classi riservate agli studenti </a:t>
            </a:r>
            <a:r>
              <a:rPr lang="it-IT" dirty="0" err="1"/>
              <a:t>erasmus</a:t>
            </a:r>
            <a:r>
              <a:rPr lang="it-IT" dirty="0"/>
              <a:t> sono poco numerose.(10-15 studenti).</a:t>
            </a:r>
          </a:p>
        </p:txBody>
      </p:sp>
    </p:spTree>
    <p:extLst>
      <p:ext uri="{BB962C8B-B14F-4D97-AF65-F5344CB8AC3E}">
        <p14:creationId xmlns:p14="http://schemas.microsoft.com/office/powerpoint/2010/main" val="258981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elo, esterni, edificio&#10;&#10;Descrizione generata con affidabilità molto elevata">
            <a:extLst>
              <a:ext uri="{FF2B5EF4-FFF2-40B4-BE49-F238E27FC236}">
                <a16:creationId xmlns:a16="http://schemas.microsoft.com/office/drawing/2014/main" id="{018D03C2-EBC6-4085-B188-8F22C1A5E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r="4553" b="-1"/>
          <a:stretch/>
        </p:blipFill>
        <p:spPr>
          <a:xfrm>
            <a:off x="6572250" y="2097087"/>
            <a:ext cx="5324475" cy="377983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CF8705-874B-4D89-99F1-8720754F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7878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Alloggio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7C32ED-C05A-46F5-B481-5C91C2804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57350"/>
            <a:ext cx="4844521" cy="470535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it-IT" sz="2800" dirty="0"/>
              <a:t>Abbiamo alloggiato in un dormitorio tra i vari presenti in città. Il prezzo è economico (circa 90 euro al mese). La struttura non è il massimo ma vi ritroverete in un dormitorio in cui alloggiano in gran parte studenti </a:t>
            </a:r>
            <a:r>
              <a:rPr lang="it-IT" sz="2800" dirty="0" err="1"/>
              <a:t>erasmus</a:t>
            </a:r>
            <a:r>
              <a:rPr lang="it-IT" sz="2800" dirty="0"/>
              <a:t>, il modo migliore per iniziare la vostra avventura e per fare nuove amicizie.</a:t>
            </a:r>
          </a:p>
          <a:p>
            <a:pPr marL="0" indent="0">
              <a:lnSpc>
                <a:spcPct val="110000"/>
              </a:lnSpc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8473420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79</TotalTime>
  <Words>299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Tw Cen MT</vt:lpstr>
      <vt:lpstr>Circuito</vt:lpstr>
      <vt:lpstr>SZCZECIN 2017-2018</vt:lpstr>
      <vt:lpstr>Dove è SZCZECIN? </vt:lpstr>
      <vt:lpstr>La CIttà</vt:lpstr>
      <vt:lpstr>La città di notte</vt:lpstr>
      <vt:lpstr>Viaggi:</vt:lpstr>
      <vt:lpstr>Cose da non perdere</vt:lpstr>
      <vt:lpstr>La cucina </vt:lpstr>
      <vt:lpstr>Università ed esami </vt:lpstr>
      <vt:lpstr>Alloggio</vt:lpstr>
      <vt:lpstr>Costo della vita </vt:lpstr>
      <vt:lpstr>Per ulteriori informazioni contattateci: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SZCZECIN 2017-2018</dc:title>
  <dc:creator>francesco buzzelli</dc:creator>
  <cp:lastModifiedBy>francesco buzzelli</cp:lastModifiedBy>
  <cp:revision>11</cp:revision>
  <dcterms:created xsi:type="dcterms:W3CDTF">2018-03-14T09:35:07Z</dcterms:created>
  <dcterms:modified xsi:type="dcterms:W3CDTF">2018-03-14T11:17:36Z</dcterms:modified>
</cp:coreProperties>
</file>