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6482B-0EB8-41FD-AACC-F480BC006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D0CEF-4D1C-4AE5-BCAF-6B515723F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23984-E66D-4DE5-8301-91BF4DB87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9F15-9854-47DB-8405-EA868419285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D0C8D-D61D-4E42-BE69-998EAE5A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0F905-FD5A-4462-BE6C-EDD77EBE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C3EE-5FA5-4449-9958-1D095F74C9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4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AB35B-DE85-439C-9097-FE129D51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2FBDA-E4FF-49BC-9388-E1DE29F3C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946C3-9037-4830-9C65-63A10AA0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9F15-9854-47DB-8405-EA868419285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42258-2E14-4B53-AC7E-66B48DB2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571-69CA-4AEC-AF3A-54122575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C3EE-5FA5-4449-9958-1D095F74C9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9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5EA075-1419-4345-9AE4-F032338D1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322BE-CBDC-48F6-A9BE-FF86E85C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F33D-BF83-4598-ACF4-A02656DF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9F15-9854-47DB-8405-EA868419285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EFE8-0EB5-4F68-B1DE-E62083AC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8246-4FE3-4BEA-A65F-058C187B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C3EE-5FA5-4449-9958-1D095F74C9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5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DB08-4EA7-47C1-B054-C5198A76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3A76-871A-4326-8431-E530C5F1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62161-0632-4D47-AC75-0957B0BE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9F15-9854-47DB-8405-EA868419285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A3A83-5793-42EC-88C1-6D18F683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13A8D-6E90-468E-BD67-18C15EC3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C3EE-5FA5-4449-9958-1D095F74C9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47C1-E518-42DC-950B-EA1190CB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B9E87-8F31-4251-B53F-B5CFDF41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52596-AB53-45CE-981A-2AF53C74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9F15-9854-47DB-8405-EA868419285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BF76-ABE3-40AC-925A-3D6B0FC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FC776-18C2-4282-8951-E87FED31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C3EE-5FA5-4449-9958-1D095F74C9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9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4D21-0A10-46D5-AF4E-06FF273E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5F4AB-4461-45C3-A753-4953E2EBE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7E7A6-C551-4503-8797-3ABABAAE6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F1F28-9A6E-4848-B0C9-B7990494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9F15-9854-47DB-8405-EA868419285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629AD-E61A-45E4-A818-073A5EEF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68379-4876-439E-8C3F-592AA97D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C3EE-5FA5-4449-9958-1D095F74C9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2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D105-DF78-429C-990A-4B269EA7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3B344-7EFE-4C96-90B5-5227CA373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32CE1-6A86-4662-BA7D-0AB5CBEA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12C6F-D9ED-4AC1-9CF9-3FBF2AD1C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1A52E-1027-4F92-A65B-1BD96FEBF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2DE18-1914-4D6B-88FC-648170C9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9F15-9854-47DB-8405-EA868419285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55C89-44A5-41FA-9530-8197114A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1A3B4E-D39E-4B56-B10E-BF6BF7F0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C3EE-5FA5-4449-9958-1D095F74C9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3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DCDB-CEA3-4CE2-B9F4-2885A8AA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7E4C1-6D62-4EB5-B230-B02BD96F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9F15-9854-47DB-8405-EA868419285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43F52-A1D6-425A-9BA0-060FA10A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56A87-412F-45C0-A9C1-019930B3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C3EE-5FA5-4449-9958-1D095F74C9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2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3113D-BBC3-4E92-B9DA-881E2C0C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9F15-9854-47DB-8405-EA868419285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B9FBE-8E70-466E-8DF5-4E8A00A0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80E7E-82C6-4025-B77F-06F85286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C3EE-5FA5-4449-9958-1D095F74C9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6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A679-C1A7-4B05-A5DF-215118D6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2F6A5-C79E-4DC0-88C8-97E95FFA2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DC250-677C-4303-9B65-6B2AEFA2A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98777-EBB8-4BE6-B453-7041F489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9F15-9854-47DB-8405-EA868419285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293A8-F6CA-4EA3-9917-82746966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81707-F2BF-4239-A5C6-ECE823D8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C3EE-5FA5-4449-9958-1D095F74C9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3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156E-9FBD-4FAD-A957-123DD821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55CC21-8063-4777-870F-6A770673B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A3CE9-3383-4DBD-B8F2-3D1D7447C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99505-64D8-48BF-BFB2-281DDBE5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9F15-9854-47DB-8405-EA868419285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16E08-61BB-48AF-B17A-CAC007DD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B3117-1301-4ADF-99C0-20BD0269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C3EE-5FA5-4449-9958-1D095F74C9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0DE7B8-4EA2-400E-B7F8-F4413F41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C12AF-53C9-4A54-AF36-25A53CB36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5FDB3-8DFB-4D5D-ABCB-364E1FC11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B9F15-9854-47DB-8405-EA868419285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90D4F-3A6C-4A29-B54C-8A1CCB2D7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5B53B-D101-4427-A40C-C787A9511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C3EE-5FA5-4449-9958-1D095F74C93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0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en.uni.l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en.uni.lu/students/accommodation/esch_sur_alzet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portal.education.lu/restopolis/MENUS/MENU-DU-JOU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rianna.manni3@gmail.com" TargetMode="External"/><Relationship Id="rId4" Type="http://schemas.openxmlformats.org/officeDocument/2006/relationships/hyperlink" Target="mailto:valeria.morone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building&#10;&#10;Description automatically generated">
            <a:extLst>
              <a:ext uri="{FF2B5EF4-FFF2-40B4-BE49-F238E27FC236}">
                <a16:creationId xmlns:a16="http://schemas.microsoft.com/office/drawing/2014/main" id="{A0622F5E-A90C-4A29-9CF4-845695482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A323A-E2FB-462C-BC06-10002AB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4" y="1179512"/>
            <a:ext cx="11115675" cy="2900518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FF"/>
                </a:solidFill>
              </a:rPr>
              <a:t>University of Luxembourg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28EDD-5988-47C0-84A8-FB5F72F61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  <a:hlinkClick r:id="rId3"/>
              </a:rPr>
              <a:t>https://wwwen.uni.lu/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399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D703-62E7-404D-9648-7BAD4E95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L’UNIVERSITA’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3AD7E6-A9A9-4B7D-B16C-51CE3E7B3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1" y="2575034"/>
            <a:ext cx="5908039" cy="3744481"/>
          </a:xfrm>
        </p:spPr>
        <p:txBody>
          <a:bodyPr>
            <a:normAutofit/>
          </a:bodyPr>
          <a:lstStyle/>
          <a:p>
            <a:r>
              <a:rPr lang="it-IT" sz="1800" dirty="0"/>
              <a:t>L'Università del Lussemburgo è l'unica università del Lussemburgo. </a:t>
            </a:r>
          </a:p>
          <a:p>
            <a:r>
              <a:rPr lang="it-IT" sz="1800" dirty="0"/>
              <a:t>Le lezioni sono multilinguistiche (inglese/francese, inglese/tedesco o tedesco/francese); questo per favorire gli studenti che provengono dall'estero ma anche per l'assenza di una vera e propria lingua indipendente lussemburghese (anche se ufficialmente la lingua lussemburghese è riconosciuta)</a:t>
            </a:r>
          </a:p>
          <a:p>
            <a:r>
              <a:rPr lang="it-IT" sz="1800" dirty="0"/>
              <a:t>Il nuovo complesso ha solo 2 anni, pertanto è completamente nuovo e innovativo. </a:t>
            </a:r>
            <a:endParaRPr lang="en-US" sz="18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C5B5632-2BFA-4161-AF66-7531E0E5F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" r="103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421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D703-62E7-404D-9648-7BAD4E95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L’UNIVERSITA’</a:t>
            </a:r>
          </a:p>
        </p:txBody>
      </p:sp>
      <p:pic>
        <p:nvPicPr>
          <p:cNvPr id="10" name="Picture 9" descr="A building covered in snow&#10;&#10;Description automatically generated">
            <a:extLst>
              <a:ext uri="{FF2B5EF4-FFF2-40B4-BE49-F238E27FC236}">
                <a16:creationId xmlns:a16="http://schemas.microsoft.com/office/drawing/2014/main" id="{B7765DD8-7300-4A98-A598-716DB9C3F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0" r="-3" b="-3"/>
          <a:stretch/>
        </p:blipFill>
        <p:spPr>
          <a:xfrm>
            <a:off x="280988" y="442431"/>
            <a:ext cx="3794760" cy="3930978"/>
          </a:xfrm>
          <a:prstGeom prst="rect">
            <a:avLst/>
          </a:prstGeom>
        </p:spPr>
      </p:pic>
      <p:pic>
        <p:nvPicPr>
          <p:cNvPr id="6" name="Picture 5" descr="A building with snow on the ground&#10;&#10;Description automatically generated">
            <a:extLst>
              <a:ext uri="{FF2B5EF4-FFF2-40B4-BE49-F238E27FC236}">
                <a16:creationId xmlns:a16="http://schemas.microsoft.com/office/drawing/2014/main" id="{372320F3-2EE0-44F4-96CA-886E9FC175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r="-2" b="-2"/>
          <a:stretch/>
        </p:blipFill>
        <p:spPr>
          <a:xfrm>
            <a:off x="4157745" y="442431"/>
            <a:ext cx="3794760" cy="3930978"/>
          </a:xfrm>
          <a:prstGeom prst="rect">
            <a:avLst/>
          </a:prstGeom>
        </p:spPr>
      </p:pic>
      <p:pic>
        <p:nvPicPr>
          <p:cNvPr id="4" name="Content Placeholder 3" descr="A dining room table&#10;&#10;Description automatically generated">
            <a:extLst>
              <a:ext uri="{FF2B5EF4-FFF2-40B4-BE49-F238E27FC236}">
                <a16:creationId xmlns:a16="http://schemas.microsoft.com/office/drawing/2014/main" id="{A1AE6D35-57C6-424B-99B7-C5022E75B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4" r="-2" b="14103"/>
          <a:stretch/>
        </p:blipFill>
        <p:spPr>
          <a:xfrm>
            <a:off x="8034502" y="442431"/>
            <a:ext cx="3794760" cy="3930978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78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07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F87C-BD35-4812-8AD4-9BEE73DB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11" y="629266"/>
            <a:ext cx="3697511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Esch</a:t>
            </a:r>
            <a:r>
              <a:rPr lang="en-US" b="1" dirty="0"/>
              <a:t>-sur-</a:t>
            </a:r>
            <a:r>
              <a:rPr lang="en-US" b="1" dirty="0" err="1"/>
              <a:t>Alzette</a:t>
            </a:r>
            <a:endParaRPr lang="en-US" sz="4000" b="1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724768E-131C-4FE2-8D62-38F6CA6B8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12" y="2534920"/>
            <a:ext cx="3697510" cy="2595880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L’università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trova</a:t>
            </a:r>
            <a:r>
              <a:rPr lang="en-US" sz="2400" dirty="0"/>
              <a:t> </a:t>
            </a:r>
            <a:r>
              <a:rPr lang="en-US" sz="2400" dirty="0" err="1"/>
              <a:t>nella</a:t>
            </a:r>
            <a:r>
              <a:rPr lang="en-US" sz="2400" dirty="0"/>
              <a:t> </a:t>
            </a:r>
            <a:r>
              <a:rPr lang="en-US" sz="2400" dirty="0" err="1"/>
              <a:t>cittadina</a:t>
            </a:r>
            <a:r>
              <a:rPr lang="en-US" sz="2400" dirty="0"/>
              <a:t> di </a:t>
            </a:r>
            <a:r>
              <a:rPr lang="en-US" sz="2400" dirty="0" err="1"/>
              <a:t>Esch</a:t>
            </a:r>
            <a:r>
              <a:rPr lang="en-US" sz="2400" dirty="0"/>
              <a:t>-sur-</a:t>
            </a:r>
            <a:r>
              <a:rPr lang="en-US" sz="2400" dirty="0" err="1"/>
              <a:t>Alzette</a:t>
            </a:r>
            <a:r>
              <a:rPr lang="en-US" sz="2400" dirty="0"/>
              <a:t>. </a:t>
            </a:r>
          </a:p>
          <a:p>
            <a:r>
              <a:rPr lang="it-IT" sz="2400" dirty="0" err="1"/>
              <a:t>Esch-sur-Alzette</a:t>
            </a:r>
            <a:r>
              <a:rPr lang="it-IT" sz="2400" dirty="0"/>
              <a:t> è la seconda città del Granducato di Lussemburgo. La popolazione è di circa 31.000 abitanti.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29D873-1945-4654-A367-D915DFB30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6190A0DD-293F-477F-AEDB-BD04B12273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BF362705-095B-4794-9672-4BF512C25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0" b="1"/>
          <a:stretch/>
        </p:blipFill>
        <p:spPr>
          <a:xfrm>
            <a:off x="5414728" y="827678"/>
            <a:ext cx="1917732" cy="1996780"/>
          </a:xfrm>
          <a:prstGeom prst="rect">
            <a:avLst/>
          </a:prstGeom>
        </p:spPr>
      </p:pic>
      <p:pic>
        <p:nvPicPr>
          <p:cNvPr id="11" name="Picture 10" descr="A large building&#10;&#10;Description automatically generated">
            <a:extLst>
              <a:ext uri="{FF2B5EF4-FFF2-40B4-BE49-F238E27FC236}">
                <a16:creationId xmlns:a16="http://schemas.microsoft.com/office/drawing/2014/main" id="{EA79E0C0-0215-4B8F-B2B0-C00ED83E1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15453" b="-1"/>
          <a:stretch/>
        </p:blipFill>
        <p:spPr>
          <a:xfrm>
            <a:off x="7493327" y="829733"/>
            <a:ext cx="1917733" cy="1994725"/>
          </a:xfrm>
          <a:prstGeom prst="rect">
            <a:avLst/>
          </a:prstGeom>
        </p:spPr>
      </p:pic>
      <p:pic>
        <p:nvPicPr>
          <p:cNvPr id="9" name="Picture 8" descr="A herd of horses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5D533DDC-5D70-46F0-8CD0-8BF63E1E5B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r="17709" b="-3"/>
          <a:stretch/>
        </p:blipFill>
        <p:spPr>
          <a:xfrm>
            <a:off x="9571927" y="827679"/>
            <a:ext cx="1917733" cy="1996780"/>
          </a:xfrm>
          <a:prstGeom prst="rect">
            <a:avLst/>
          </a:prstGeom>
        </p:spPr>
      </p:pic>
      <p:pic>
        <p:nvPicPr>
          <p:cNvPr id="7" name="Picture 6" descr="A view of a house&#10;&#10;Description automatically generated">
            <a:extLst>
              <a:ext uri="{FF2B5EF4-FFF2-40B4-BE49-F238E27FC236}">
                <a16:creationId xmlns:a16="http://schemas.microsoft.com/office/drawing/2014/main" id="{6A2CF7A4-4E90-4950-AF52-74AB965813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502" b="-1"/>
          <a:stretch/>
        </p:blipFill>
        <p:spPr>
          <a:xfrm>
            <a:off x="5414729" y="2989903"/>
            <a:ext cx="6074932" cy="29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4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9BD31-6C67-4687-A3CC-97084665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accent1"/>
                </a:solidFill>
              </a:rPr>
              <a:t>Accommodation</a:t>
            </a:r>
            <a:r>
              <a:rPr lang="en-US" sz="3700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15175-1CA1-4C22-BA86-714BC0836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>
                <a:hlinkClick r:id="rId2"/>
              </a:rPr>
              <a:t>https://wwwen.uni.lu/students/accommodation/esch_sur_alzette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L’università</a:t>
            </a:r>
            <a:r>
              <a:rPr lang="en-US" sz="2400" dirty="0"/>
              <a:t> </a:t>
            </a:r>
            <a:r>
              <a:rPr lang="en-US" sz="2400" dirty="0" err="1"/>
              <a:t>stessa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prende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carico</a:t>
            </a:r>
            <a:r>
              <a:rPr lang="en-US" sz="2400" dirty="0"/>
              <a:t> di </a:t>
            </a:r>
            <a:r>
              <a:rPr lang="en-US" sz="2400" dirty="0" err="1"/>
              <a:t>assegnare</a:t>
            </a:r>
            <a:r>
              <a:rPr lang="en-US" sz="2400" dirty="0"/>
              <a:t> a </a:t>
            </a:r>
            <a:r>
              <a:rPr lang="en-US" sz="2400" dirty="0" err="1"/>
              <a:t>ciascuno</a:t>
            </a:r>
            <a:r>
              <a:rPr lang="en-US" sz="2400" dirty="0"/>
              <a:t> </a:t>
            </a:r>
            <a:r>
              <a:rPr lang="en-US" sz="2400" dirty="0" err="1"/>
              <a:t>studente</a:t>
            </a:r>
            <a:r>
              <a:rPr lang="en-US" sz="2400" dirty="0"/>
              <a:t> una </a:t>
            </a:r>
            <a:r>
              <a:rPr lang="en-US" sz="2400" dirty="0" err="1"/>
              <a:t>residenza</a:t>
            </a:r>
            <a:r>
              <a:rPr lang="en-US" sz="2400" dirty="0"/>
              <a:t> </a:t>
            </a:r>
            <a:r>
              <a:rPr lang="en-US" sz="2400" dirty="0" err="1"/>
              <a:t>universitaria</a:t>
            </a:r>
            <a:r>
              <a:rPr lang="en-US" sz="2400" dirty="0"/>
              <a:t>. E’ </a:t>
            </a:r>
            <a:r>
              <a:rPr lang="en-US" sz="2400" dirty="0" err="1"/>
              <a:t>possibile</a:t>
            </a:r>
            <a:r>
              <a:rPr lang="en-US" sz="2400" dirty="0"/>
              <a:t> </a:t>
            </a:r>
            <a:r>
              <a:rPr lang="en-US" sz="2400" dirty="0" err="1"/>
              <a:t>scegliere</a:t>
            </a:r>
            <a:r>
              <a:rPr lang="en-US" sz="2400" dirty="0"/>
              <a:t> una </a:t>
            </a:r>
            <a:r>
              <a:rPr lang="en-US" sz="2400" dirty="0" err="1"/>
              <a:t>tipologia</a:t>
            </a:r>
            <a:r>
              <a:rPr lang="en-US" sz="2400" dirty="0"/>
              <a:t> di stanza con </a:t>
            </a:r>
            <a:r>
              <a:rPr lang="en-US" sz="2400" dirty="0" err="1"/>
              <a:t>bagno</a:t>
            </a:r>
            <a:r>
              <a:rPr lang="en-US" sz="2400" dirty="0"/>
              <a:t> </a:t>
            </a:r>
            <a:r>
              <a:rPr lang="en-US" sz="2400" dirty="0" err="1"/>
              <a:t>privato</a:t>
            </a:r>
            <a:r>
              <a:rPr lang="en-US" sz="2400" dirty="0"/>
              <a:t>, in </a:t>
            </a:r>
            <a:r>
              <a:rPr lang="en-US" sz="2400" dirty="0" err="1"/>
              <a:t>comune</a:t>
            </a:r>
            <a:r>
              <a:rPr lang="en-US" sz="2400" dirty="0"/>
              <a:t> o </a:t>
            </a:r>
            <a:r>
              <a:rPr lang="en-US" sz="2400" dirty="0" err="1"/>
              <a:t>uno</a:t>
            </a:r>
            <a:r>
              <a:rPr lang="en-US" sz="2400" dirty="0"/>
              <a:t> studio apartment. 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maggior</a:t>
            </a:r>
            <a:r>
              <a:rPr lang="en-US" sz="2400" dirty="0"/>
              <a:t> </a:t>
            </a:r>
            <a:r>
              <a:rPr lang="en-US" sz="2400" dirty="0" err="1"/>
              <a:t>parte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residenze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nuovissime</a:t>
            </a:r>
            <a:r>
              <a:rPr lang="en-US" sz="2400" dirty="0"/>
              <a:t> 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prezzi</a:t>
            </a:r>
            <a:r>
              <a:rPr lang="en-US" sz="2400" dirty="0"/>
              <a:t> </a:t>
            </a:r>
            <a:r>
              <a:rPr lang="en-US" sz="2400" dirty="0" err="1"/>
              <a:t>variano</a:t>
            </a:r>
            <a:r>
              <a:rPr lang="en-US" sz="2400" dirty="0"/>
              <a:t> </a:t>
            </a:r>
            <a:r>
              <a:rPr lang="en-US" sz="2400" dirty="0" err="1"/>
              <a:t>dai</a:t>
            </a:r>
            <a:r>
              <a:rPr lang="en-US" sz="2400" dirty="0"/>
              <a:t> 350 ai 500 euro </a:t>
            </a:r>
            <a:r>
              <a:rPr lang="en-US" sz="2400" dirty="0" err="1"/>
              <a:t>mensili</a:t>
            </a:r>
            <a:r>
              <a:rPr lang="en-US" sz="2400" dirty="0"/>
              <a:t> in base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tipologia</a:t>
            </a:r>
            <a:r>
              <a:rPr lang="en-US" sz="2400" dirty="0"/>
              <a:t> e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posizione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949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291A2F7F-1165-4F69-A424-EB19E95EB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2623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23" name="Content Placeholder 4" descr="A picture containing library, indoor, floor, ground&#10;&#10;Description automatically generated">
            <a:extLst>
              <a:ext uri="{FF2B5EF4-FFF2-40B4-BE49-F238E27FC236}">
                <a16:creationId xmlns:a16="http://schemas.microsoft.com/office/drawing/2014/main" id="{D7883507-FD23-452B-BAFB-99FCB75350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 r="46339" b="3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11" name="Picture 10" descr="A picture containing building, indoor&#10;&#10;Description automatically generated">
            <a:extLst>
              <a:ext uri="{FF2B5EF4-FFF2-40B4-BE49-F238E27FC236}">
                <a16:creationId xmlns:a16="http://schemas.microsoft.com/office/drawing/2014/main" id="{9562B8E1-CCBE-4F0E-AFA8-6DE29BAF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r="-2" b="-2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7" name="Picture 6" descr="A small room&#10;&#10;Description automatically generated">
            <a:extLst>
              <a:ext uri="{FF2B5EF4-FFF2-40B4-BE49-F238E27FC236}">
                <a16:creationId xmlns:a16="http://schemas.microsoft.com/office/drawing/2014/main" id="{CAD1664E-71D2-4F4C-A9E7-14BE3EB46F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0" r="3" b="23127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9" name="Picture 8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D66EA8CC-7A00-4DA9-A2FA-7BCF61C743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0" b="15131"/>
          <a:stretch/>
        </p:blipFill>
        <p:spPr>
          <a:xfrm>
            <a:off x="0" y="3474720"/>
            <a:ext cx="6044438" cy="338328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3A4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B101E-E1C0-4678-BDBF-6FB305B9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biblioteca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9036C57-FC89-429E-BE16-92A5F8375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La </a:t>
            </a:r>
            <a:r>
              <a:rPr lang="en-US" sz="1800" dirty="0" err="1">
                <a:solidFill>
                  <a:srgbClr val="FFFFFF"/>
                </a:solidFill>
              </a:rPr>
              <a:t>biblioteca</a:t>
            </a:r>
            <a:r>
              <a:rPr lang="en-US" sz="1800" dirty="0">
                <a:solidFill>
                  <a:srgbClr val="FFFFFF"/>
                </a:solidFill>
              </a:rPr>
              <a:t> è </a:t>
            </a:r>
            <a:r>
              <a:rPr lang="en-US" sz="1800" dirty="0" err="1">
                <a:solidFill>
                  <a:srgbClr val="FFFFFF"/>
                </a:solidFill>
              </a:rPr>
              <a:t>stata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aperta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nel</a:t>
            </a:r>
            <a:r>
              <a:rPr lang="en-US" sz="1800" dirty="0">
                <a:solidFill>
                  <a:srgbClr val="FFFFFF"/>
                </a:solidFill>
              </a:rPr>
              <a:t> 2017</a:t>
            </a:r>
          </a:p>
          <a:p>
            <a:r>
              <a:rPr lang="en-US" sz="1800" dirty="0">
                <a:solidFill>
                  <a:srgbClr val="FFFFFF"/>
                </a:solidFill>
              </a:rPr>
              <a:t>E’ super </a:t>
            </a:r>
            <a:r>
              <a:rPr lang="en-US" sz="1800" dirty="0" err="1">
                <a:solidFill>
                  <a:srgbClr val="FFFFFF"/>
                </a:solidFill>
              </a:rPr>
              <a:t>tecnologica</a:t>
            </a:r>
            <a:r>
              <a:rPr lang="en-US" sz="1800" dirty="0">
                <a:solidFill>
                  <a:srgbClr val="FFFFFF"/>
                </a:solidFill>
              </a:rPr>
              <a:t> ed </a:t>
            </a:r>
            <a:r>
              <a:rPr lang="en-US" sz="1800" dirty="0" err="1">
                <a:solidFill>
                  <a:srgbClr val="FFFFFF"/>
                </a:solidFill>
              </a:rPr>
              <a:t>innovativa</a:t>
            </a:r>
            <a:r>
              <a:rPr lang="en-US" sz="1800" dirty="0">
                <a:solidFill>
                  <a:srgbClr val="FFFFFF"/>
                </a:solidFill>
              </a:rPr>
              <a:t>, dispone di silent rooms, sale con Mac, </a:t>
            </a:r>
            <a:r>
              <a:rPr lang="en-US" sz="1800" dirty="0" err="1">
                <a:solidFill>
                  <a:srgbClr val="FFFFFF"/>
                </a:solidFill>
              </a:rPr>
              <a:t>saletta</a:t>
            </a:r>
            <a:r>
              <a:rPr lang="en-US" sz="1800" dirty="0">
                <a:solidFill>
                  <a:srgbClr val="FFFFFF"/>
                </a:solidFill>
              </a:rPr>
              <a:t> per </a:t>
            </a:r>
            <a:r>
              <a:rPr lang="en-US" sz="1800" dirty="0" err="1">
                <a:solidFill>
                  <a:srgbClr val="FFFFFF"/>
                </a:solidFill>
              </a:rPr>
              <a:t>riposarsi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su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dei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materassi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stanze</a:t>
            </a:r>
            <a:r>
              <a:rPr lang="en-US" sz="1800" dirty="0">
                <a:solidFill>
                  <a:srgbClr val="FFFFFF"/>
                </a:solidFill>
              </a:rPr>
              <a:t> per </a:t>
            </a:r>
            <a:r>
              <a:rPr lang="en-US" sz="1800" dirty="0" err="1">
                <a:solidFill>
                  <a:srgbClr val="FFFFFF"/>
                </a:solidFill>
              </a:rPr>
              <a:t>progetti</a:t>
            </a:r>
            <a:r>
              <a:rPr lang="en-US" sz="1800" dirty="0">
                <a:solidFill>
                  <a:srgbClr val="FFFFFF"/>
                </a:solidFill>
              </a:rPr>
              <a:t> e </a:t>
            </a:r>
            <a:r>
              <a:rPr lang="en-US" sz="1800" dirty="0" err="1">
                <a:solidFill>
                  <a:srgbClr val="FFFFFF"/>
                </a:solidFill>
              </a:rPr>
              <a:t>lavori</a:t>
            </a:r>
            <a:r>
              <a:rPr lang="en-US" sz="1800" dirty="0">
                <a:solidFill>
                  <a:srgbClr val="FFFFFF"/>
                </a:solidFill>
              </a:rPr>
              <a:t> di </a:t>
            </a:r>
            <a:r>
              <a:rPr lang="en-US" sz="1800" dirty="0" err="1">
                <a:solidFill>
                  <a:srgbClr val="FFFFFF"/>
                </a:solidFill>
              </a:rPr>
              <a:t>gruppo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81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DBD9-8B70-4175-BB9E-F12053A5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 dirty="0"/>
              <a:t>Food Lab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BDAAE5-07A1-4E60-A9A0-4872064B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2000"/>
              <a:t>All’interno del campus ci sono 3 mense.</a:t>
            </a:r>
          </a:p>
          <a:p>
            <a:r>
              <a:rPr lang="en-US" sz="2000"/>
              <a:t>Le mense sono veri e propri ristoranti, che ogni giorno offrono scelte gourmet. </a:t>
            </a:r>
          </a:p>
          <a:p>
            <a:r>
              <a:rPr lang="en-US" sz="2000"/>
              <a:t>Il pizzaiolo italiano prepara al momento e su richiesta le pizze</a:t>
            </a:r>
          </a:p>
          <a:p>
            <a:r>
              <a:rPr lang="en-US" sz="2000"/>
              <a:t>Il menu completo con piatto principale, contorno e dolce costa 4 euro e 60 con la carta student</a:t>
            </a:r>
          </a:p>
          <a:p>
            <a:r>
              <a:rPr lang="en-US" sz="2000"/>
              <a:t>Il menu del giorno è consultabile su </a:t>
            </a:r>
            <a:r>
              <a:rPr lang="en-US" sz="2000">
                <a:hlinkClick r:id="rId2"/>
              </a:rPr>
              <a:t>https://portal.education.lu/restopolis/MENUS/MENU-DU-JOUR</a:t>
            </a:r>
            <a:r>
              <a:rPr lang="en-US" sz="2000"/>
              <a:t> </a:t>
            </a:r>
          </a:p>
          <a:p>
            <a:endParaRPr lang="en-US" sz="200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18398AB-B68A-4BAE-A6B8-8826047B0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r="26318" b="-1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4682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927D3-0BF1-4C04-96E8-1EFCDF8F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Contatti</a:t>
            </a:r>
          </a:p>
        </p:txBody>
      </p:sp>
      <p:pic>
        <p:nvPicPr>
          <p:cNvPr id="7" name="Picture 6" descr="A large building&#10;&#10;Description automatically generated">
            <a:extLst>
              <a:ext uri="{FF2B5EF4-FFF2-40B4-BE49-F238E27FC236}">
                <a16:creationId xmlns:a16="http://schemas.microsoft.com/office/drawing/2014/main" id="{05D092FC-7F71-45D9-8F66-2B5950B37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9" y="478232"/>
            <a:ext cx="2441164" cy="278990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B34025FD-4F07-4B45-B57B-5D72FFCA88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8445" b="-2"/>
          <a:stretch/>
        </p:blipFill>
        <p:spPr>
          <a:xfrm>
            <a:off x="1029590" y="3589867"/>
            <a:ext cx="2567322" cy="27889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CEB40-4713-4286-825D-6186626F5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rgbClr val="FFFFFF"/>
                </a:solidFill>
                <a:hlinkClick r:id="rId4"/>
              </a:rPr>
              <a:t>valeria.morone@gmail.com</a:t>
            </a:r>
            <a:endParaRPr lang="en-US" sz="2400">
              <a:solidFill>
                <a:srgbClr val="FFFFFF"/>
              </a:solidFill>
            </a:endParaRPr>
          </a:p>
          <a:p>
            <a:r>
              <a:rPr lang="en-US" sz="2400">
                <a:solidFill>
                  <a:srgbClr val="FFFFFF"/>
                </a:solidFill>
                <a:hlinkClick r:id="rId5"/>
              </a:rPr>
              <a:t>arianna.manni3@gmail.com</a:t>
            </a:r>
            <a:r>
              <a:rPr lang="en-US" sz="240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925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274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University of Luxembourg</vt:lpstr>
      <vt:lpstr>L’UNIVERSITA’</vt:lpstr>
      <vt:lpstr>L’UNIVERSITA’</vt:lpstr>
      <vt:lpstr>Esch-sur-Alzette</vt:lpstr>
      <vt:lpstr>Accommodation </vt:lpstr>
      <vt:lpstr>La biblioteca</vt:lpstr>
      <vt:lpstr>Food Lab</vt:lpstr>
      <vt:lpstr>Contatti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Luxembourg</dc:title>
  <dc:creator>valeria morone</dc:creator>
  <cp:lastModifiedBy>parttime</cp:lastModifiedBy>
  <cp:revision>1</cp:revision>
  <dcterms:created xsi:type="dcterms:W3CDTF">2019-03-05T21:45:48Z</dcterms:created>
  <dcterms:modified xsi:type="dcterms:W3CDTF">2019-03-06T09:27:01Z</dcterms:modified>
</cp:coreProperties>
</file>