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0" r:id="rId2"/>
    <p:sldId id="257" r:id="rId3"/>
    <p:sldId id="271" r:id="rId4"/>
    <p:sldId id="256" r:id="rId5"/>
    <p:sldId id="261" r:id="rId6"/>
    <p:sldId id="263" r:id="rId7"/>
    <p:sldId id="259" r:id="rId8"/>
    <p:sldId id="264" r:id="rId9"/>
    <p:sldId id="265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anna lulli" initials="al" lastIdx="1" clrIdx="0">
    <p:extLst>
      <p:ext uri="{19B8F6BF-5375-455C-9EA6-DF929625EA0E}">
        <p15:presenceInfo xmlns:p15="http://schemas.microsoft.com/office/powerpoint/2012/main" userId="04dd53725fbdf7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981" autoAdjust="0"/>
  </p:normalViewPr>
  <p:slideViewPr>
    <p:cSldViewPr snapToGrid="0">
      <p:cViewPr varScale="1">
        <p:scale>
          <a:sx n="65" d="100"/>
          <a:sy n="65" d="100"/>
        </p:scale>
        <p:origin x="7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318DB-27E3-4801-A3E0-0D436E808674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F44C8-6E86-4EE2-84C1-98DB766039A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96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Dov’è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F44C8-6E86-4EE2-84C1-98DB766039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3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presentazione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F44C8-6E86-4EE2-84C1-98DB766039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5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Welcome week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F44C8-6E86-4EE2-84C1-98DB766039A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302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Society (+ sport) e student union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F44C8-6E86-4EE2-84C1-98DB766039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Cosa fare la sera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F44C8-6E86-4EE2-84C1-98DB766039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465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Alloggi trasporti e lavoro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F44C8-6E86-4EE2-84C1-98DB766039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75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Contatti e saluti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F44C8-6E86-4EE2-84C1-98DB766039A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31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940E-49FA-4118-B24F-92FF05451FA2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E1DC-321D-4ECC-B911-CB4D0AF2B2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24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940E-49FA-4118-B24F-92FF05451FA2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E1DC-321D-4ECC-B911-CB4D0AF2B2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53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940E-49FA-4118-B24F-92FF05451FA2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E1DC-321D-4ECC-B911-CB4D0AF2B2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33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940E-49FA-4118-B24F-92FF05451FA2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E1DC-321D-4ECC-B911-CB4D0AF2B2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12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940E-49FA-4118-B24F-92FF05451FA2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E1DC-321D-4ECC-B911-CB4D0AF2B2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19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940E-49FA-4118-B24F-92FF05451FA2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E1DC-321D-4ECC-B911-CB4D0AF2B2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32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940E-49FA-4118-B24F-92FF05451FA2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E1DC-321D-4ECC-B911-CB4D0AF2B2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89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940E-49FA-4118-B24F-92FF05451FA2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E1DC-321D-4ECC-B911-CB4D0AF2B2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14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940E-49FA-4118-B24F-92FF05451FA2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E1DC-321D-4ECC-B911-CB4D0AF2B2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3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940E-49FA-4118-B24F-92FF05451FA2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E1DC-321D-4ECC-B911-CB4D0AF2B2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86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940E-49FA-4118-B24F-92FF05451FA2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7E1DC-321D-4ECC-B911-CB4D0AF2B2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35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B940E-49FA-4118-B24F-92FF05451FA2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7E1DC-321D-4ECC-B911-CB4D0AF2B21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3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thspa.ac.uk/be-bath-spa/accommodation/our-accommodatio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ulli26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thspa.ac.uk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thspasu.co.uk/opps/clubsandsoc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6738287-033B-4499-920E-0DDB3E936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55"/>
          <a:stretch/>
        </p:blipFill>
        <p:spPr>
          <a:xfrm>
            <a:off x="6238534" y="-61841"/>
            <a:ext cx="5953466" cy="4080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FC9C531-21C2-456A-86D8-B588AF8AD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Bath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6CAB0E4-683E-4CA2-8ACD-76F1D74BF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b="22424"/>
          <a:stretch/>
        </p:blipFill>
        <p:spPr>
          <a:xfrm>
            <a:off x="0" y="0"/>
            <a:ext cx="6306532" cy="247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Immagine che contiene erba, cielo, esterni, edificio&#10;&#10;Descrizione generata automaticamente">
            <a:extLst>
              <a:ext uri="{FF2B5EF4-FFF2-40B4-BE49-F238E27FC236}">
                <a16:creationId xmlns:a16="http://schemas.microsoft.com/office/drawing/2014/main" id="{2F477FC1-BAD8-4562-A775-6CC04B750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085" y="3991388"/>
            <a:ext cx="4276914" cy="285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Bath">
            <a:extLst>
              <a:ext uri="{FF2B5EF4-FFF2-40B4-BE49-F238E27FC236}">
                <a16:creationId xmlns:a16="http://schemas.microsoft.com/office/drawing/2014/main" id="{481BC39B-CCF6-425C-876A-72E8F8D83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41384" y="2413706"/>
            <a:ext cx="7873701" cy="4428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C0DEE71-8A48-4966-A997-282CA77D4ACE}"/>
              </a:ext>
            </a:extLst>
          </p:cNvPr>
          <p:cNvSpPr txBox="1"/>
          <p:nvPr/>
        </p:nvSpPr>
        <p:spPr>
          <a:xfrm>
            <a:off x="5458120" y="2475922"/>
            <a:ext cx="230956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aur" panose="02030504050205020304" pitchFamily="18" charset="0"/>
              </a:rPr>
              <a:t>Bath</a:t>
            </a: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GB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C86BD-3C64-4CDC-9465-696B1D6E12C8}"/>
              </a:ext>
            </a:extLst>
          </p:cNvPr>
          <p:cNvSpPr txBox="1"/>
          <p:nvPr/>
        </p:nvSpPr>
        <p:spPr>
          <a:xfrm>
            <a:off x="160256" y="6325053"/>
            <a:ext cx="246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Centaur" panose="02030504050205020304" pitchFamily="18" charset="0"/>
              </a:rPr>
              <a:t>Arianna Lulli</a:t>
            </a:r>
            <a:endParaRPr lang="en-GB" sz="2400" dirty="0">
              <a:solidFill>
                <a:schemeClr val="bg1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erba, esterni, parco, camion&#10;&#10;Descrizione generata automaticamente">
            <a:extLst>
              <a:ext uri="{FF2B5EF4-FFF2-40B4-BE49-F238E27FC236}">
                <a16:creationId xmlns:a16="http://schemas.microsoft.com/office/drawing/2014/main" id="{3D921E49-5CB5-4A82-B856-113E24EAE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00" b="10517"/>
          <a:stretch/>
        </p:blipFill>
        <p:spPr>
          <a:xfrm>
            <a:off x="6312310" y="3530507"/>
            <a:ext cx="5879690" cy="330732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779382A-8D28-4321-917A-FCD617D4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397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latin typeface="Centaur" panose="02030504050205020304" pitchFamily="18" charset="0"/>
                <a:ea typeface="+mn-ea"/>
                <a:cs typeface="Calibri Light" panose="020F0302020204030204" pitchFamily="34" charset="0"/>
              </a:rPr>
              <a:t>Dove alloggiare</a:t>
            </a:r>
            <a:endParaRPr lang="en-GB" sz="4800" b="1" dirty="0">
              <a:latin typeface="Centaur" panose="02030504050205020304" pitchFamily="18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4A4B59-933A-4216-8041-95C5D9C19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09" y="930774"/>
            <a:ext cx="9924419" cy="49166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rgbClr val="0070C0"/>
                </a:solidFill>
                <a:latin typeface="Centaur" panose="02030504050205020304" pitchFamily="18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</a:t>
            </a:r>
            <a:r>
              <a:rPr lang="en-GB" sz="2200" u="sng" dirty="0">
                <a:solidFill>
                  <a:srgbClr val="0070C0"/>
                </a:solidFill>
                <a:latin typeface="Centaur" panose="02030504050205020304" pitchFamily="18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ww.bathspa.ac.uk/be-</a:t>
            </a:r>
            <a:r>
              <a:rPr lang="en-GB" sz="2200" dirty="0">
                <a:solidFill>
                  <a:srgbClr val="0070C0"/>
                </a:solidFill>
                <a:latin typeface="Centaur" panose="02030504050205020304" pitchFamily="18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bath-spa/accommodation/our-accommodation/</a:t>
            </a:r>
            <a:r>
              <a:rPr lang="en-GB" sz="2200" dirty="0">
                <a:solidFill>
                  <a:srgbClr val="0070C0"/>
                </a:solidFill>
                <a:latin typeface="Centaur" panose="02030504050205020304" pitchFamily="18" charset="0"/>
                <a:cs typeface="Calibri Light" panose="020F0302020204030204" pitchFamily="34" charset="0"/>
              </a:rPr>
              <a:t> </a:t>
            </a:r>
          </a:p>
          <a:p>
            <a:pPr marL="0" indent="0">
              <a:buNone/>
            </a:pPr>
            <a:endParaRPr lang="it-IT" sz="1800" dirty="0"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it-IT" sz="2000" dirty="0">
                <a:latin typeface="Centaur" panose="02030504050205020304" pitchFamily="18" charset="0"/>
                <a:cs typeface="Calibri Light" panose="020F0302020204030204" pitchFamily="34" charset="0"/>
              </a:rPr>
              <a:t>Ci sono diverse soluzioni a seconda delle proprie necessità (in città o in università, individuale con il proprio bagno o con bagno condiviso)</a:t>
            </a:r>
            <a:endParaRPr lang="it-IT" sz="2000" dirty="0">
              <a:latin typeface="Centaur" panose="02030504050205020304" pitchFamily="18" charset="0"/>
              <a:cs typeface="Calibri Light" panose="020F03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GB" sz="2000" dirty="0"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Centaur" panose="02030504050205020304" pitchFamily="18" charset="0"/>
                <a:cs typeface="Calibri Light" panose="020F0302020204030204" pitchFamily="34" charset="0"/>
              </a:rPr>
              <a:t>Fuori: lungo la linea dei bus U5-U6 o X39/39 </a:t>
            </a:r>
            <a:endParaRPr lang="it-IT" sz="2000" dirty="0" smtClean="0"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verso </a:t>
            </a:r>
            <a:r>
              <a:rPr lang="it-IT" sz="2000" dirty="0">
                <a:latin typeface="Centaur" panose="02030504050205020304" pitchFamily="18" charset="0"/>
                <a:cs typeface="Calibri Light" panose="020F0302020204030204" pitchFamily="34" charset="0"/>
              </a:rPr>
              <a:t>Bath centro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Centaur" panose="02030504050205020304" pitchFamily="18" charset="0"/>
                <a:cs typeface="Calibri Light" panose="020F0302020204030204" pitchFamily="34" charset="0"/>
              </a:rPr>
              <a:t>(iscrivetevi ai gruppi su </a:t>
            </a:r>
            <a:r>
              <a:rPr lang="it-IT" sz="2000" dirty="0" err="1" smtClean="0">
                <a:latin typeface="Centaur" panose="02030504050205020304" pitchFamily="18" charset="0"/>
                <a:cs typeface="Calibri Light" panose="020F0302020204030204" pitchFamily="34" charset="0"/>
              </a:rPr>
              <a:t>Facebook</a:t>
            </a:r>
            <a:r>
              <a:rPr lang="it-IT" sz="2000" dirty="0">
                <a:latin typeface="Centaur" panose="02030504050205020304" pitchFamily="18" charset="0"/>
                <a:cs typeface="Calibri Light" panose="020F0302020204030204" pitchFamily="34" charset="0"/>
              </a:rPr>
              <a:t>)</a:t>
            </a:r>
          </a:p>
          <a:p>
            <a:pPr marL="0" indent="0">
              <a:buNone/>
            </a:pPr>
            <a:endParaRPr lang="en-GB" sz="1500" dirty="0">
              <a:latin typeface="Centaur" panose="020305040502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1C6AC1F-D20B-45B1-8AC4-3EB31FFE4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106" y="0"/>
            <a:ext cx="8468894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550BE63-CAC8-4D86-BA5E-9CFEC789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683"/>
            <a:ext cx="4213781" cy="1325563"/>
          </a:xfrm>
        </p:spPr>
        <p:txBody>
          <a:bodyPr>
            <a:normAutofit fontScale="90000"/>
          </a:bodyPr>
          <a:lstStyle/>
          <a:p>
            <a:r>
              <a:rPr lang="it-IT" sz="6000" b="1" dirty="0">
                <a:latin typeface="Centaur" panose="02030504050205020304" pitchFamily="18" charset="0"/>
                <a:ea typeface="+mn-ea"/>
                <a:cs typeface="Calibri Light" panose="020F0302020204030204" pitchFamily="34" charset="0"/>
              </a:rPr>
              <a:t>Buon divertimento!!!</a:t>
            </a:r>
            <a:endParaRPr lang="en-GB" sz="6000" b="1" dirty="0">
              <a:latin typeface="Centaur" panose="02030504050205020304" pitchFamily="18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7C2BFA-0A38-4E8B-A7B9-590C7B7B2B91}"/>
              </a:ext>
            </a:extLst>
          </p:cNvPr>
          <p:cNvSpPr txBox="1"/>
          <p:nvPr/>
        </p:nvSpPr>
        <p:spPr>
          <a:xfrm>
            <a:off x="0" y="4579730"/>
            <a:ext cx="3091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>
                <a:latin typeface="Centaur" panose="02030504050205020304" pitchFamily="18" charset="0"/>
              </a:rPr>
              <a:t>Contatti: </a:t>
            </a:r>
          </a:p>
          <a:p>
            <a:r>
              <a:rPr lang="it-IT" sz="2400" dirty="0">
                <a:latin typeface="Centaur" panose="02030504050205020304" pitchFamily="18" charset="0"/>
                <a:hlinkClick r:id="rId4"/>
              </a:rPr>
              <a:t>alulli26@gmail.com</a:t>
            </a:r>
            <a:endParaRPr lang="it-IT" sz="2400" dirty="0">
              <a:latin typeface="Centaur" panose="02030504050205020304" pitchFamily="18" charset="0"/>
            </a:endParaRPr>
          </a:p>
          <a:p>
            <a:r>
              <a:rPr lang="it-IT" sz="2400" dirty="0">
                <a:latin typeface="Centaur" panose="02030504050205020304" pitchFamily="18" charset="0"/>
              </a:rPr>
              <a:t>Facebook: Arianna Lulli</a:t>
            </a:r>
            <a:endParaRPr lang="en-GB" sz="2400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BE5385-B3A8-47B6-93F8-C2AD1B92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64" y="940170"/>
            <a:ext cx="4805996" cy="199156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ts val="3000"/>
              </a:lnSpc>
              <a:spcAft>
                <a:spcPts val="600"/>
              </a:spcAft>
            </a:pPr>
            <a:r>
              <a:rPr lang="it-IT" sz="2400" b="1" dirty="0">
                <a:latin typeface="Centaur" panose="02030504050205020304" pitchFamily="18" charset="0"/>
                <a:ea typeface="+mn-ea"/>
                <a:cs typeface="Calibri Light" panose="020F0302020204030204" pitchFamily="34" charset="0"/>
              </a:rPr>
              <a:t>Bath</a:t>
            </a:r>
            <a:r>
              <a:rPr lang="it-IT" sz="2400" dirty="0">
                <a:latin typeface="Centaur" panose="02030504050205020304" pitchFamily="18" charset="0"/>
                <a:ea typeface="+mn-ea"/>
                <a:cs typeface="Calibri Light" panose="020F0302020204030204" pitchFamily="34" charset="0"/>
              </a:rPr>
              <a:t> è una città del Regno Unito che si trova a Sud Ovest, nella contea del Somerset, famosa come centro termale.</a:t>
            </a:r>
            <a:br>
              <a:rPr lang="it-IT" sz="2400" dirty="0">
                <a:latin typeface="Centaur" panose="02030504050205020304" pitchFamily="18" charset="0"/>
                <a:ea typeface="+mn-ea"/>
                <a:cs typeface="Calibri Light" panose="020F0302020204030204" pitchFamily="34" charset="0"/>
              </a:rPr>
            </a:br>
            <a:r>
              <a:rPr lang="it-IT" sz="2400" dirty="0">
                <a:latin typeface="Centaur" panose="02030504050205020304" pitchFamily="18" charset="0"/>
                <a:ea typeface="+mn-ea"/>
                <a:cs typeface="Calibri Light" panose="020F0302020204030204" pitchFamily="34" charset="0"/>
              </a:rPr>
              <a:t>Il suo nome, infatti, prende origine dai bagni romani. </a:t>
            </a:r>
            <a:endParaRPr lang="en-US" sz="2400" dirty="0">
              <a:latin typeface="Centaur" panose="02030504050205020304" pitchFamily="18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A564FD0-3886-4AA8-92E5-D605330227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0917" r="3" b="-1"/>
          <a:stretch/>
        </p:blipFill>
        <p:spPr>
          <a:xfrm>
            <a:off x="1" y="770037"/>
            <a:ext cx="5344997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99E451-E905-4668-9689-611FCBCE1B56}"/>
              </a:ext>
            </a:extLst>
          </p:cNvPr>
          <p:cNvSpPr txBox="1"/>
          <p:nvPr/>
        </p:nvSpPr>
        <p:spPr>
          <a:xfrm>
            <a:off x="6719503" y="3871906"/>
            <a:ext cx="465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Essendoci due università, la città è piena di studenti inglesi e internazionali.</a:t>
            </a:r>
          </a:p>
        </p:txBody>
      </p:sp>
    </p:spTree>
    <p:extLst>
      <p:ext uri="{BB962C8B-B14F-4D97-AF65-F5344CB8AC3E}">
        <p14:creationId xmlns:p14="http://schemas.microsoft.com/office/powerpoint/2010/main" val="20047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BAE532-A46B-437C-88F4-98F3D83E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18" y="160990"/>
            <a:ext cx="5120114" cy="1692794"/>
          </a:xfrm>
        </p:spPr>
        <p:txBody>
          <a:bodyPr>
            <a:normAutofit/>
          </a:bodyPr>
          <a:lstStyle/>
          <a:p>
            <a:r>
              <a:rPr lang="it-IT" sz="6000" b="1" dirty="0">
                <a:latin typeface="Centaur" panose="02030504050205020304" pitchFamily="18" charset="0"/>
                <a:ea typeface="+mn-ea"/>
                <a:cs typeface="Calibri Light" panose="020F0302020204030204" pitchFamily="34" charset="0"/>
              </a:rPr>
              <a:t>Come arrivare </a:t>
            </a:r>
            <a:endParaRPr lang="en-GB" sz="6000" b="1" dirty="0">
              <a:latin typeface="Centaur" panose="02030504050205020304" pitchFamily="18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4D9D81-BF9D-4120-9E98-E23D8843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53784"/>
            <a:ext cx="6415548" cy="500421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Centaur" panose="02030504050205020304" pitchFamily="18" charset="0"/>
                <a:cs typeface="Calibri Light" panose="020F0302020204030204" pitchFamily="34" charset="0"/>
              </a:rPr>
              <a:t>Da Bristol</a:t>
            </a:r>
            <a:r>
              <a:rPr lang="it-IT" sz="1800" dirty="0">
                <a:latin typeface="Centaur" panose="02030504050205020304" pitchFamily="18" charset="0"/>
                <a:cs typeface="Calibri Light" panose="020F0302020204030204" pitchFamily="34" charset="0"/>
              </a:rPr>
              <a:t>: Bus di linea 39/X39 diretto che lascia fuori l’università – 33 minuti circa </a:t>
            </a:r>
          </a:p>
          <a:p>
            <a:r>
              <a:rPr lang="it-IT" sz="2000" b="1" dirty="0">
                <a:latin typeface="Centaur" panose="02030504050205020304" pitchFamily="18" charset="0"/>
                <a:cs typeface="Calibri Light" panose="020F0302020204030204" pitchFamily="34" charset="0"/>
              </a:rPr>
              <a:t>Da Londra: </a:t>
            </a:r>
            <a:r>
              <a:rPr lang="it-IT" sz="1800" dirty="0">
                <a:latin typeface="Centaur" panose="02030504050205020304" pitchFamily="18" charset="0"/>
                <a:cs typeface="Calibri Light" panose="020F0302020204030204" pitchFamily="34" charset="0"/>
              </a:rPr>
              <a:t>London Heathrow (National Express) - 2h </a:t>
            </a:r>
            <a:r>
              <a:rPr lang="it-IT" sz="18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circa</a:t>
            </a:r>
          </a:p>
          <a:p>
            <a:pPr marL="0" indent="0">
              <a:buNone/>
            </a:pPr>
            <a:r>
              <a:rPr lang="it-IT" sz="1800" dirty="0">
                <a:latin typeface="Centaur" panose="02030504050205020304" pitchFamily="18" charset="0"/>
                <a:cs typeface="Calibri Light" panose="020F0302020204030204" pitchFamily="34" charset="0"/>
              </a:rPr>
              <a:t>	</a:t>
            </a:r>
            <a:r>
              <a:rPr lang="it-IT" sz="18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        </a:t>
            </a:r>
            <a:r>
              <a:rPr lang="en-GB" sz="18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London </a:t>
            </a:r>
            <a:r>
              <a:rPr lang="en-GB" sz="1800" dirty="0">
                <a:latin typeface="Centaur" panose="02030504050205020304" pitchFamily="18" charset="0"/>
                <a:cs typeface="Calibri Light" panose="020F0302020204030204" pitchFamily="34" charset="0"/>
              </a:rPr>
              <a:t>Stansted (da </a:t>
            </a:r>
            <a:r>
              <a:rPr lang="en-GB" sz="1800" dirty="0" err="1">
                <a:latin typeface="Centaur" panose="02030504050205020304" pitchFamily="18" charset="0"/>
                <a:cs typeface="Calibri Light" panose="020F0302020204030204" pitchFamily="34" charset="0"/>
              </a:rPr>
              <a:t>prendere</a:t>
            </a:r>
            <a:r>
              <a:rPr lang="en-GB" sz="1800" dirty="0">
                <a:latin typeface="Centaur" panose="02030504050205020304" pitchFamily="18" charset="0"/>
                <a:cs typeface="Calibri Light" panose="020F0302020204030204" pitchFamily="34" charset="0"/>
              </a:rPr>
              <a:t> 2 </a:t>
            </a:r>
            <a:r>
              <a:rPr lang="en-GB" sz="1800" dirty="0" err="1">
                <a:latin typeface="Centaur" panose="02030504050205020304" pitchFamily="18" charset="0"/>
                <a:cs typeface="Calibri Light" panose="020F0302020204030204" pitchFamily="34" charset="0"/>
              </a:rPr>
              <a:t>treni</a:t>
            </a:r>
            <a:r>
              <a:rPr lang="en-GB" sz="1800" dirty="0">
                <a:latin typeface="Centaur" panose="02030504050205020304" pitchFamily="18" charset="0"/>
                <a:cs typeface="Calibri Light" panose="020F0302020204030204" pitchFamily="34" charset="0"/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18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Nella </a:t>
            </a:r>
            <a:r>
              <a:rPr lang="it-IT" sz="1800" dirty="0">
                <a:latin typeface="Centaur" panose="02030504050205020304" pitchFamily="18" charset="0"/>
                <a:cs typeface="Calibri Light" panose="020F0302020204030204" pitchFamily="34" charset="0"/>
              </a:rPr>
              <a:t>giornata prevista per tutti gli arrivi degli studenti internazionali, sarà l’università stessa a fornire un servizio navetta da entrambi gli </a:t>
            </a:r>
            <a:r>
              <a:rPr lang="it-IT" sz="18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aeroporti.</a:t>
            </a:r>
            <a:endParaRPr lang="it-IT" sz="1800" dirty="0"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it-IT" sz="18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CONSIGLI</a:t>
            </a:r>
            <a:r>
              <a:rPr lang="it-IT" sz="1800" dirty="0">
                <a:latin typeface="Centaur" panose="02030504050205020304" pitchFamily="18" charset="0"/>
                <a:cs typeface="Calibri Light" panose="020F0302020204030204" pitchFamily="34" charset="0"/>
              </a:rPr>
              <a:t>: prendete i biglietti per Bristol con largo anticipo perchè sono costosi. </a:t>
            </a:r>
          </a:p>
          <a:p>
            <a:pPr marL="0" indent="0">
              <a:buNone/>
            </a:pPr>
            <a:r>
              <a:rPr lang="it-IT" sz="1800" dirty="0">
                <a:latin typeface="Centaur" panose="02030504050205020304" pitchFamily="18" charset="0"/>
                <a:cs typeface="Calibri Light" panose="020F0302020204030204" pitchFamily="34" charset="0"/>
              </a:rPr>
              <a:t>Per London H. vedete le offerte di Alitalia giovani perchè c’è anche il bagaglio da 20 kg compreso </a:t>
            </a:r>
          </a:p>
          <a:p>
            <a:pPr marL="0" indent="0">
              <a:buNone/>
            </a:pPr>
            <a:r>
              <a:rPr lang="it-IT" sz="1800" dirty="0">
                <a:latin typeface="Centaur" panose="02030504050205020304" pitchFamily="18" charset="0"/>
                <a:cs typeface="Calibri Light" panose="020F0302020204030204" pitchFamily="34" charset="0"/>
              </a:rPr>
              <a:t>London S. è il più lontano per arrivare a Bath ma partendo da Roma è l’aeroporto con i voli più economici poichè ci sono i voli della Ryanair</a:t>
            </a:r>
          </a:p>
          <a:p>
            <a:pPr marL="0" indent="0">
              <a:buNone/>
            </a:pPr>
            <a:r>
              <a:rPr lang="it-IT" sz="1800" dirty="0">
                <a:latin typeface="Centaur" panose="02030504050205020304" pitchFamily="18" charset="0"/>
                <a:cs typeface="Calibri Light" panose="020F0302020204030204" pitchFamily="34" charset="0"/>
              </a:rPr>
              <a:t>Arrivati a Bath basta prendere le linee dei bus U5/U6</a:t>
            </a:r>
          </a:p>
        </p:txBody>
      </p:sp>
      <p:pic>
        <p:nvPicPr>
          <p:cNvPr id="5" name="Immagine 4" descr="Immagine che contiene cielo, esterni, aeroplano, volando&#10;&#10;Descrizione generata automaticamente">
            <a:extLst>
              <a:ext uri="{FF2B5EF4-FFF2-40B4-BE49-F238E27FC236}">
                <a16:creationId xmlns:a16="http://schemas.microsoft.com/office/drawing/2014/main" id="{776B3ADE-3996-431E-ACCA-5B03A05D4C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9" r="32200"/>
          <a:stretch/>
        </p:blipFill>
        <p:spPr>
          <a:xfrm>
            <a:off x="6415547" y="10"/>
            <a:ext cx="5776451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76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BCAA2F09-C45A-4953-9D81-82AC695F44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" r="-2" b="30051"/>
          <a:stretch/>
        </p:blipFill>
        <p:spPr>
          <a:xfrm>
            <a:off x="6887043" y="-1"/>
            <a:ext cx="5084997" cy="3104208"/>
          </a:xfrm>
          <a:prstGeom prst="rect">
            <a:avLst/>
          </a:prstGeom>
        </p:spPr>
      </p:pic>
      <p:pic>
        <p:nvPicPr>
          <p:cNvPr id="7" name="Immagine 6" descr="Immagine che contiene natura, cielo, erba, montagna&#10;&#10;Descrizione generata automaticamente">
            <a:extLst>
              <a:ext uri="{FF2B5EF4-FFF2-40B4-BE49-F238E27FC236}">
                <a16:creationId xmlns:a16="http://schemas.microsoft.com/office/drawing/2014/main" id="{43F08B1D-B85E-44BE-89CF-AA10745AA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8" b="-1"/>
          <a:stretch/>
        </p:blipFill>
        <p:spPr>
          <a:xfrm>
            <a:off x="5419264" y="3265081"/>
            <a:ext cx="6458509" cy="3592925"/>
          </a:xfrm>
          <a:prstGeom prst="rect">
            <a:avLst/>
          </a:prstGeom>
        </p:spPr>
      </p:pic>
      <p:pic>
        <p:nvPicPr>
          <p:cNvPr id="5" name="Immagine 4" descr="Immagine che contiene finestra, edificio, interni, pavimento&#10;&#10;Descrizione generata automaticamente">
            <a:extLst>
              <a:ext uri="{FF2B5EF4-FFF2-40B4-BE49-F238E27FC236}">
                <a16:creationId xmlns:a16="http://schemas.microsoft.com/office/drawing/2014/main" id="{939D24F6-BA2B-4B0B-9E32-041D8D28F8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8" b="-2"/>
          <a:stretch/>
        </p:blipFill>
        <p:spPr>
          <a:xfrm>
            <a:off x="219961" y="-6"/>
            <a:ext cx="6506218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3" name="Immagine 2" descr="Immagine che contiene erba, cielo, esterni, edificio&#10;&#10;Descrizione generata automaticamente">
            <a:extLst>
              <a:ext uri="{FF2B5EF4-FFF2-40B4-BE49-F238E27FC236}">
                <a16:creationId xmlns:a16="http://schemas.microsoft.com/office/drawing/2014/main" id="{B9D096BB-F79C-437A-A5D7-4C82D71275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r="1" b="1"/>
          <a:stretch/>
        </p:blipFill>
        <p:spPr>
          <a:xfrm>
            <a:off x="230708" y="4080064"/>
            <a:ext cx="5027093" cy="23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22074" y="276866"/>
            <a:ext cx="5429839" cy="19722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dirty="0">
                <a:latin typeface="Centaur" panose="02030504050205020304" pitchFamily="18" charset="0"/>
                <a:cs typeface="Calibri Light" panose="020F0302020204030204" pitchFamily="34" charset="0"/>
              </a:rPr>
              <a:t>Bath Spa university </a:t>
            </a:r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(da non confondere con “University of Bath”) è un’università efficiente, nuova e soprattutto si basa molto sulle esigenze dello studente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764016" y="2106080"/>
            <a:ext cx="4427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entaur" panose="02030504050205020304" pitchFamily="18" charset="0"/>
                <a:cs typeface="Calibri Light" panose="020F0302020204030204" pitchFamily="34" charset="0"/>
              </a:rPr>
              <a:t>Ci sono ben 2 sedi </a:t>
            </a:r>
            <a:r>
              <a:rPr lang="it-IT" sz="20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distaccate, </a:t>
            </a:r>
            <a:r>
              <a:rPr lang="it-IT" sz="2000" dirty="0">
                <a:latin typeface="Centaur" panose="02030504050205020304" pitchFamily="18" charset="0"/>
                <a:cs typeface="Calibri Light" panose="020F0302020204030204" pitchFamily="34" charset="0"/>
              </a:rPr>
              <a:t>ma per economia i corsi si </a:t>
            </a:r>
            <a:r>
              <a:rPr lang="it-IT" sz="20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svolgono </a:t>
            </a:r>
            <a:r>
              <a:rPr lang="it-IT" sz="2000" dirty="0">
                <a:latin typeface="Centaur" panose="02030504050205020304" pitchFamily="18" charset="0"/>
                <a:cs typeface="Calibri Light" panose="020F0302020204030204" pitchFamily="34" charset="0"/>
              </a:rPr>
              <a:t>tutti nella sede di Newton Park.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Centaur" panose="02030504050205020304" pitchFamily="18" charset="0"/>
                <a:cs typeface="Calibri Light" panose="020F0302020204030204" pitchFamily="34" charset="0"/>
              </a:rPr>
              <a:t>Ci sono moltissimi corsi, sia per Management sia per Finanza </a:t>
            </a:r>
            <a:r>
              <a:rPr lang="it-IT" sz="20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e c’è </a:t>
            </a:r>
            <a:r>
              <a:rPr lang="it-IT" sz="2000" dirty="0">
                <a:latin typeface="Centaur" panose="02030504050205020304" pitchFamily="18" charset="0"/>
                <a:cs typeface="Calibri Light" panose="020F0302020204030204" pitchFamily="34" charset="0"/>
              </a:rPr>
              <a:t>la possibilità di poterli unire con altri </a:t>
            </a:r>
            <a:r>
              <a:rPr lang="it-IT" sz="20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corsi.</a:t>
            </a:r>
            <a:endParaRPr lang="it-IT" sz="2000" dirty="0">
              <a:latin typeface="Centaur" panose="020305040502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836024" y="4517948"/>
            <a:ext cx="4283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entaur" panose="02030504050205020304" pitchFamily="18" charset="0"/>
                <a:cs typeface="Calibri Light" panose="020F0302020204030204" pitchFamily="34" charset="0"/>
              </a:rPr>
              <a:t>Si possono seguire massimo 3 corsi che corrispondono a un massimo di 60 ECTS (30cfu), ognuno dei quali impartito per 3 ore a settimana, in totale circa 9/12 ore di lezione a settimana.</a:t>
            </a:r>
          </a:p>
        </p:txBody>
      </p:sp>
      <p:pic>
        <p:nvPicPr>
          <p:cNvPr id="11" name="Immagine 10" descr="Immagine che contiene albero, esterni, cielo, recinto&#10;&#10;Descrizione generata automaticamente">
            <a:extLst>
              <a:ext uri="{FF2B5EF4-FFF2-40B4-BE49-F238E27FC236}">
                <a16:creationId xmlns:a16="http://schemas.microsoft.com/office/drawing/2014/main" id="{FFCFF6BD-BBC0-4AC7-941B-CBD3242C0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52366" y="438382"/>
            <a:ext cx="4649802" cy="771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7229FAB-7B15-4A80-B1BC-6A32E25647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1" r="22550"/>
          <a:stretch/>
        </p:blipFill>
        <p:spPr>
          <a:xfrm>
            <a:off x="10004982" y="0"/>
            <a:ext cx="2187018" cy="197223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EC881A5-04BB-44B8-B850-53A6E84CCDEA}"/>
              </a:ext>
            </a:extLst>
          </p:cNvPr>
          <p:cNvSpPr/>
          <p:nvPr/>
        </p:nvSpPr>
        <p:spPr>
          <a:xfrm>
            <a:off x="6548284" y="442452"/>
            <a:ext cx="32761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chemeClr val="accent1"/>
                </a:solidFill>
                <a:latin typeface="Centaur" panose="02030504050205020304" pitchFamily="18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https://www.bathspa.ac.uk/</a:t>
            </a:r>
            <a:r>
              <a:rPr lang="en-GB" sz="2200" dirty="0">
                <a:solidFill>
                  <a:schemeClr val="accent1"/>
                </a:solidFill>
                <a:latin typeface="Centaur" panose="02030504050205020304" pitchFamily="18" charset="0"/>
                <a:cs typeface="Calibri Light" panose="020F0302020204030204" pitchFamily="34" charset="0"/>
              </a:rPr>
              <a:t>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55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30152C7-81F1-412A-83A5-C644077D7359}"/>
              </a:ext>
            </a:extLst>
          </p:cNvPr>
          <p:cNvSpPr/>
          <p:nvPr/>
        </p:nvSpPr>
        <p:spPr>
          <a:xfrm>
            <a:off x="312593" y="56138"/>
            <a:ext cx="1156681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latin typeface="Centaur" panose="02030504050205020304" pitchFamily="18" charset="0"/>
                <a:cs typeface="Calibri Light" panose="020F0302020204030204" pitchFamily="34" charset="0"/>
              </a:rPr>
              <a:t>Gli esami </a:t>
            </a:r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consistono prevalentemente nella stesura di saggi o presentazioni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Per studiare c’è la possibilità di prenotare appositi spazi (</a:t>
            </a:r>
            <a:r>
              <a:rPr lang="it-IT" sz="2400" dirty="0" err="1">
                <a:latin typeface="Centaur" panose="02030504050205020304" pitchFamily="18" charset="0"/>
                <a:cs typeface="Calibri Light" panose="020F0302020204030204" pitchFamily="34" charset="0"/>
              </a:rPr>
              <a:t>quiet</a:t>
            </a:r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 zone, group study zone) oppure </a:t>
            </a:r>
            <a:r>
              <a:rPr lang="it-IT" sz="2400" b="1" dirty="0">
                <a:latin typeface="Centaur" panose="02030504050205020304" pitchFamily="18" charset="0"/>
                <a:cs typeface="Calibri Light" panose="020F0302020204030204" pitchFamily="34" charset="0"/>
              </a:rPr>
              <a:t>la biblioteca </a:t>
            </a:r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aperta fino a </a:t>
            </a:r>
            <a:r>
              <a:rPr lang="it-IT" sz="24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mezzanotte</a:t>
            </a:r>
            <a:endParaRPr lang="it-IT" sz="2400" dirty="0"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Diventando studente, si ha la possibilità di accedere a molti database (</a:t>
            </a:r>
            <a:r>
              <a:rPr lang="it-IT" sz="2400" dirty="0" err="1">
                <a:latin typeface="Centaur" panose="02030504050205020304" pitchFamily="18" charset="0"/>
                <a:cs typeface="Calibri Light" panose="020F0302020204030204" pitchFamily="34" charset="0"/>
              </a:rPr>
              <a:t>Mintel</a:t>
            </a:r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, Business Source Complete)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Stampanti e computer </a:t>
            </a:r>
            <a:r>
              <a:rPr lang="it-IT" sz="24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sono disponibili </a:t>
            </a:r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a tutti gli studenti (basta ricaricare la carta dello studente online sul sito dell’università)</a:t>
            </a:r>
          </a:p>
          <a:p>
            <a:endParaRPr lang="it-IT" sz="2000" dirty="0"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endParaRPr lang="it-IT" sz="2000" dirty="0"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pPr>
              <a:buNone/>
            </a:pPr>
            <a:r>
              <a:rPr lang="it-IT" sz="2800" b="1" u="sng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Moltissimi </a:t>
            </a:r>
            <a:r>
              <a:rPr lang="it-IT" sz="2800" b="1" u="sng" dirty="0">
                <a:latin typeface="Centaur" panose="02030504050205020304" pitchFamily="18" charset="0"/>
                <a:cs typeface="Calibri Light" panose="020F0302020204030204" pitchFamily="34" charset="0"/>
              </a:rPr>
              <a:t>strumenti di supporto agli studenti</a:t>
            </a:r>
            <a:r>
              <a:rPr lang="it-IT" sz="2800" b="1" u="sng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:</a:t>
            </a:r>
          </a:p>
          <a:p>
            <a:pPr>
              <a:buNone/>
            </a:pPr>
            <a:endParaRPr lang="it-IT" sz="1000" b="1" u="sng" dirty="0"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b="1" dirty="0">
                <a:latin typeface="Centaur" panose="02030504050205020304" pitchFamily="18" charset="0"/>
                <a:cs typeface="Calibri Light" panose="020F0302020204030204" pitchFamily="34" charset="0"/>
              </a:rPr>
              <a:t>Corsi di inglese </a:t>
            </a:r>
            <a:r>
              <a:rPr lang="it-IT" sz="2100" dirty="0">
                <a:latin typeface="Centaur" panose="02030504050205020304" pitchFamily="18" charset="0"/>
                <a:cs typeface="Calibri Light" panose="020F0302020204030204" pitchFamily="34" charset="0"/>
              </a:rPr>
              <a:t>gratuiti, di solito </a:t>
            </a:r>
            <a:r>
              <a:rPr lang="it-IT" sz="2100" dirty="0" err="1">
                <a:latin typeface="Centaur" panose="02030504050205020304" pitchFamily="18" charset="0"/>
                <a:cs typeface="Calibri Light" panose="020F0302020204030204" pitchFamily="34" charset="0"/>
              </a:rPr>
              <a:t>max</a:t>
            </a:r>
            <a:r>
              <a:rPr lang="it-IT" sz="2100" dirty="0">
                <a:latin typeface="Centaur" panose="02030504050205020304" pitchFamily="18" charset="0"/>
                <a:cs typeface="Calibri Light" panose="020F0302020204030204" pitchFamily="34" charset="0"/>
              </a:rPr>
              <a:t> 10 persone (grammar, </a:t>
            </a:r>
            <a:r>
              <a:rPr lang="it-IT" sz="2100" dirty="0" err="1">
                <a:latin typeface="Centaur" panose="02030504050205020304" pitchFamily="18" charset="0"/>
                <a:cs typeface="Calibri Light" panose="020F0302020204030204" pitchFamily="34" charset="0"/>
              </a:rPr>
              <a:t>vocabulary</a:t>
            </a:r>
            <a:r>
              <a:rPr lang="it-IT" sz="2100" dirty="0">
                <a:latin typeface="Centaur" panose="02030504050205020304" pitchFamily="18" charset="0"/>
                <a:cs typeface="Calibri Light" panose="020F0302020204030204" pitchFamily="34" charset="0"/>
              </a:rPr>
              <a:t>, </a:t>
            </a:r>
            <a:r>
              <a:rPr lang="it-IT" sz="2100" dirty="0" err="1">
                <a:latin typeface="Centaur" panose="02030504050205020304" pitchFamily="18" charset="0"/>
                <a:cs typeface="Calibri Light" panose="020F0302020204030204" pitchFamily="34" charset="0"/>
              </a:rPr>
              <a:t>speaking</a:t>
            </a:r>
            <a:r>
              <a:rPr lang="it-IT" sz="2100" dirty="0">
                <a:latin typeface="Centaur" panose="02030504050205020304" pitchFamily="18" charset="0"/>
                <a:cs typeface="Calibri Light" panose="020F0302020204030204" pitchFamily="34" charset="0"/>
              </a:rPr>
              <a:t>, </a:t>
            </a:r>
            <a:r>
              <a:rPr lang="it-IT" sz="2100" dirty="0" err="1">
                <a:latin typeface="Centaur" panose="02030504050205020304" pitchFamily="18" charset="0"/>
                <a:cs typeface="Calibri Light" panose="020F0302020204030204" pitchFamily="34" charset="0"/>
              </a:rPr>
              <a:t>critical</a:t>
            </a:r>
            <a:r>
              <a:rPr lang="it-IT" sz="2100" dirty="0">
                <a:latin typeface="Centaur" panose="02030504050205020304" pitchFamily="18" charset="0"/>
                <a:cs typeface="Calibri Light" panose="020F0302020204030204" pitchFamily="34" charset="0"/>
              </a:rPr>
              <a:t> thinking) </a:t>
            </a:r>
          </a:p>
          <a:p>
            <a:r>
              <a:rPr lang="it-IT" sz="2100" dirty="0">
                <a:latin typeface="Centaur" panose="02030504050205020304" pitchFamily="18" charset="0"/>
                <a:cs typeface="Calibri Light" panose="020F0302020204030204" pitchFamily="34" charset="0"/>
              </a:rPr>
              <a:t>	[Utilissimo per tutti i livelli di inglese]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b="1" dirty="0">
                <a:latin typeface="Centaur" panose="02030504050205020304" pitchFamily="18" charset="0"/>
                <a:cs typeface="Calibri Light" panose="020F0302020204030204" pitchFamily="34" charset="0"/>
              </a:rPr>
              <a:t>Corsi individuali </a:t>
            </a:r>
            <a:r>
              <a:rPr lang="it-IT" sz="2100" dirty="0">
                <a:latin typeface="Centaur" panose="02030504050205020304" pitchFamily="18" charset="0"/>
                <a:cs typeface="Calibri Light" panose="020F0302020204030204" pitchFamily="34" charset="0"/>
              </a:rPr>
              <a:t>per correzione dei saggi e bibliografia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b="1" dirty="0">
                <a:latin typeface="Centaur" panose="02030504050205020304" pitchFamily="18" charset="0"/>
                <a:cs typeface="Calibri Light" panose="020F0302020204030204" pitchFamily="34" charset="0"/>
              </a:rPr>
              <a:t>Sito Minerva/</a:t>
            </a:r>
            <a:r>
              <a:rPr lang="it-IT" sz="2100" b="1" dirty="0" err="1">
                <a:latin typeface="Centaur" panose="02030504050205020304" pitchFamily="18" charset="0"/>
                <a:cs typeface="Calibri Light" panose="020F0302020204030204" pitchFamily="34" charset="0"/>
              </a:rPr>
              <a:t>Blackboard</a:t>
            </a:r>
            <a:r>
              <a:rPr lang="it-IT" sz="2100" dirty="0">
                <a:latin typeface="Centaur" panose="02030504050205020304" pitchFamily="18" charset="0"/>
                <a:cs typeface="Calibri Light" panose="020F0302020204030204" pitchFamily="34" charset="0"/>
              </a:rPr>
              <a:t> per avere ricevere aggiornamenti sulle lezioni, chiedere informazioni, chiedere in prestito un libro o prendere un appuntamento per qualsiasi tipo di problema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dirty="0">
                <a:latin typeface="Centaur" panose="02030504050205020304" pitchFamily="18" charset="0"/>
                <a:cs typeface="Calibri Light" panose="020F0302020204030204" pitchFamily="34" charset="0"/>
              </a:rPr>
              <a:t>Ogni dipartimento ha una figura di riferimento alla quale potersi rivolgere (di solito tramite email poichè rispondono in modo celere)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b="1" dirty="0">
                <a:latin typeface="Centaur" panose="02030504050205020304" pitchFamily="18" charset="0"/>
                <a:cs typeface="Calibri Light" panose="020F0302020204030204" pitchFamily="34" charset="0"/>
              </a:rPr>
              <a:t>Career Hub </a:t>
            </a:r>
            <a:r>
              <a:rPr lang="it-IT" sz="2100" dirty="0">
                <a:latin typeface="Centaur" panose="02030504050205020304" pitchFamily="18" charset="0"/>
                <a:cs typeface="Calibri Light" panose="020F0302020204030204" pitchFamily="34" charset="0"/>
              </a:rPr>
              <a:t>(facile trovare tirocini e lavori part-time)</a:t>
            </a:r>
            <a:endParaRPr lang="en-GB" sz="2100" dirty="0">
              <a:latin typeface="Centaur" panose="020305040502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3FDA31B-F5A9-4C74-8385-2433109DF2A1}"/>
              </a:ext>
            </a:extLst>
          </p:cNvPr>
          <p:cNvSpPr/>
          <p:nvPr/>
        </p:nvSpPr>
        <p:spPr>
          <a:xfrm>
            <a:off x="333081" y="243512"/>
            <a:ext cx="1152583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6000" b="1" dirty="0">
                <a:latin typeface="Centaur" panose="02030504050205020304" pitchFamily="18" charset="0"/>
                <a:cs typeface="Calibri Light" panose="020F0302020204030204" pitchFamily="34" charset="0"/>
              </a:rPr>
              <a:t>Cosa non perdere...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it-IT" sz="2000" b="1" dirty="0"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Fondamentale arrivare in tempo per la </a:t>
            </a:r>
            <a:r>
              <a:rPr lang="it-IT" sz="2400" b="1" dirty="0">
                <a:latin typeface="Centaur" panose="02030504050205020304" pitchFamily="18" charset="0"/>
                <a:cs typeface="Calibri Light" panose="020F0302020204030204" pitchFamily="34" charset="0"/>
              </a:rPr>
              <a:t>Welcome Week </a:t>
            </a:r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(intorno al 20 settembre).</a:t>
            </a:r>
          </a:p>
          <a:p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È una settimana fondamentale per conoscere gli studenti internazionali (matricole, Erasmus, Exchange), avere sconti per i vari pub e locali, fiere, presentazioni delle societies e delle attività sportive</a:t>
            </a:r>
            <a:r>
              <a:rPr lang="it-IT" sz="24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... e </a:t>
            </a:r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mangiare gratis per una settimana (dolce, salato e caramelle di tutti i tipi</a:t>
            </a:r>
            <a:r>
              <a:rPr lang="it-IT" sz="24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).</a:t>
            </a:r>
            <a:endParaRPr lang="it-IT" sz="2400" dirty="0"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pPr lvl="0">
              <a:buClr>
                <a:schemeClr val="lt1"/>
              </a:buClr>
              <a:buSzPts val="1800"/>
            </a:pPr>
            <a:endParaRPr lang="it-IT" sz="2400" dirty="0"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pPr lvl="0">
              <a:buClr>
                <a:schemeClr val="lt1"/>
              </a:buClr>
              <a:buSzPts val="1800"/>
            </a:pPr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Scaricate </a:t>
            </a:r>
            <a:r>
              <a:rPr lang="it-IT" sz="2400" b="1" dirty="0">
                <a:latin typeface="Centaur" panose="02030504050205020304" pitchFamily="18" charset="0"/>
                <a:cs typeface="Calibri Light" panose="020F0302020204030204" pitchFamily="34" charset="0"/>
              </a:rPr>
              <a:t>l’app </a:t>
            </a:r>
            <a:r>
              <a:rPr lang="it-IT" sz="2400" b="1" dirty="0" err="1">
                <a:latin typeface="Centaur" panose="02030504050205020304" pitchFamily="18" charset="0"/>
                <a:cs typeface="Calibri Light" panose="020F0302020204030204" pitchFamily="34" charset="0"/>
              </a:rPr>
              <a:t>FirstBus</a:t>
            </a:r>
            <a:r>
              <a:rPr lang="it-IT" sz="2400" b="1" dirty="0">
                <a:latin typeface="Centaur" panose="02030504050205020304" pitchFamily="18" charset="0"/>
                <a:cs typeface="Calibri Light" panose="020F0302020204030204" pitchFamily="34" charset="0"/>
              </a:rPr>
              <a:t> </a:t>
            </a:r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per muovervi con facilità con gli autobus ed acquistare i biglietti con lo sconto studenti.</a:t>
            </a:r>
          </a:p>
          <a:p>
            <a:pPr lvl="0">
              <a:buClr>
                <a:schemeClr val="lt1"/>
              </a:buClr>
              <a:buSzPts val="1800"/>
            </a:pPr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Se viaggerete molto, chiedete della </a:t>
            </a:r>
            <a:r>
              <a:rPr lang="it-IT" sz="2400" b="1" dirty="0" err="1" smtClean="0">
                <a:latin typeface="Centaur" panose="02030504050205020304" pitchFamily="18" charset="0"/>
                <a:cs typeface="Calibri Light" panose="020F0302020204030204" pitchFamily="34" charset="0"/>
              </a:rPr>
              <a:t>RailCard</a:t>
            </a:r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.</a:t>
            </a:r>
            <a:endParaRPr lang="it-IT" sz="2400" dirty="0"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pPr lvl="0">
              <a:buClr>
                <a:schemeClr val="lt1"/>
              </a:buClr>
              <a:buSzPts val="1800"/>
            </a:pPr>
            <a:endParaRPr lang="it-IT" sz="2400" dirty="0"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pPr lvl="0">
              <a:buClr>
                <a:schemeClr val="lt1"/>
              </a:buClr>
              <a:buSzPts val="1800"/>
            </a:pPr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Praticamente ovunque potrete usufruire dello sconto studenti presentando la </a:t>
            </a:r>
            <a:r>
              <a:rPr lang="it-IT" sz="2400" b="1" dirty="0" err="1">
                <a:latin typeface="Centaur" panose="02030504050205020304" pitchFamily="18" charset="0"/>
                <a:cs typeface="Calibri Light" panose="020F0302020204030204" pitchFamily="34" charset="0"/>
              </a:rPr>
              <a:t>student</a:t>
            </a:r>
            <a:r>
              <a:rPr lang="it-IT" sz="2400" b="1" dirty="0">
                <a:latin typeface="Centaur" panose="02030504050205020304" pitchFamily="18" charset="0"/>
                <a:cs typeface="Calibri Light" panose="020F0302020204030204" pitchFamily="34" charset="0"/>
              </a:rPr>
              <a:t> </a:t>
            </a:r>
            <a:r>
              <a:rPr lang="it-IT" sz="2400" b="1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card.</a:t>
            </a:r>
            <a:endParaRPr lang="it-IT" sz="2400" b="1" dirty="0"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pPr lvl="0">
              <a:buClr>
                <a:schemeClr val="lt1"/>
              </a:buClr>
              <a:buSzPts val="1800"/>
            </a:pPr>
            <a:endParaRPr lang="it-IT" sz="2400" dirty="0"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pPr>
              <a:buClr>
                <a:schemeClr val="lt1"/>
              </a:buClr>
              <a:buSzPts val="1800"/>
            </a:pPr>
            <a:r>
              <a:rPr lang="it-IT" sz="2400" b="1" dirty="0">
                <a:latin typeface="Centaur" panose="02030504050205020304" pitchFamily="18" charset="0"/>
                <a:cs typeface="Calibri Light" panose="020F0302020204030204" pitchFamily="34" charset="0"/>
              </a:rPr>
              <a:t>Ricorda!!! </a:t>
            </a:r>
            <a:r>
              <a:rPr lang="it-IT" sz="2400" dirty="0">
                <a:latin typeface="Centaur" panose="02030504050205020304" pitchFamily="18" charset="0"/>
                <a:cs typeface="Calibri Light" panose="020F0302020204030204" pitchFamily="34" charset="0"/>
              </a:rPr>
              <a:t>prima di partire recatevi nella vostra banca e informatevi riguardo gli interessi applicati ogni volta che prelevate o pagate con la </a:t>
            </a:r>
            <a:r>
              <a:rPr lang="it-IT" sz="24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carta.</a:t>
            </a:r>
            <a:endParaRPr lang="en-GB" sz="2400" dirty="0"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pPr lvl="0">
              <a:buClr>
                <a:schemeClr val="lt1"/>
              </a:buClr>
              <a:buSzPts val="1800"/>
            </a:pPr>
            <a:endParaRPr lang="it-IT" sz="2400" dirty="0"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99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CE83B0-7207-439F-83BC-E018AFD7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58" y="113219"/>
            <a:ext cx="10515600" cy="1325563"/>
          </a:xfrm>
        </p:spPr>
        <p:txBody>
          <a:bodyPr/>
          <a:lstStyle/>
          <a:p>
            <a:r>
              <a:rPr lang="it-IT" sz="6000" b="1" dirty="0">
                <a:latin typeface="Centaur" panose="02030504050205020304" pitchFamily="18" charset="0"/>
                <a:ea typeface="+mn-ea"/>
                <a:cs typeface="Calibri Light" panose="020F0302020204030204" pitchFamily="34" charset="0"/>
              </a:rPr>
              <a:t>Clubs and Societies </a:t>
            </a:r>
            <a:endParaRPr lang="en-GB" sz="6000" b="1" dirty="0">
              <a:latin typeface="Centaur" panose="02030504050205020304" pitchFamily="18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E0DE62-5E29-41AE-97F7-9C804A209951}"/>
              </a:ext>
            </a:extLst>
          </p:cNvPr>
          <p:cNvSpPr txBox="1"/>
          <p:nvPr/>
        </p:nvSpPr>
        <p:spPr>
          <a:xfrm>
            <a:off x="384800" y="1069450"/>
            <a:ext cx="510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latin typeface="Centaur" panose="02030504050205020304" pitchFamily="18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https://www.bathspasu.co.uk/opps/clubsandsocs/</a:t>
            </a:r>
            <a:r>
              <a:rPr lang="en-GB" sz="2000" dirty="0">
                <a:solidFill>
                  <a:schemeClr val="accent1"/>
                </a:solidFill>
                <a:latin typeface="Centaur" panose="02030504050205020304" pitchFamily="18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02BE06-8F65-4AC5-9CDB-04BDCEF1A3B5}"/>
              </a:ext>
            </a:extLst>
          </p:cNvPr>
          <p:cNvSpPr txBox="1"/>
          <p:nvPr/>
        </p:nvSpPr>
        <p:spPr>
          <a:xfrm>
            <a:off x="225458" y="1517850"/>
            <a:ext cx="8012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Centaur" panose="02030504050205020304" pitchFamily="18" charset="0"/>
                <a:cs typeface="Calibri Light" panose="020F0302020204030204" pitchFamily="34" charset="0"/>
              </a:rPr>
              <a:t>Ci sono gruppi per qualsiasi tipo di attività e per ognuna di </a:t>
            </a:r>
            <a:r>
              <a:rPr lang="it-IT" sz="22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esse </a:t>
            </a:r>
            <a:r>
              <a:rPr lang="it-IT" sz="2200" dirty="0">
                <a:latin typeface="Centaur" panose="02030504050205020304" pitchFamily="18" charset="0"/>
                <a:cs typeface="Calibri Light" panose="020F0302020204030204" pitchFamily="34" charset="0"/>
              </a:rPr>
              <a:t>è richiesta l’iscrizione.</a:t>
            </a:r>
          </a:p>
          <a:p>
            <a:r>
              <a:rPr lang="it-IT" sz="2200" dirty="0">
                <a:latin typeface="Centaur" panose="02030504050205020304" pitchFamily="18" charset="0"/>
                <a:cs typeface="Calibri Light" panose="020F0302020204030204" pitchFamily="34" charset="0"/>
              </a:rPr>
              <a:t>Se siete certi, consiglio subito di iscrivervi poichè molte delle attività/sport sono a numero chiuso. </a:t>
            </a:r>
          </a:p>
          <a:p>
            <a:endParaRPr lang="it-IT" sz="2000" dirty="0">
              <a:latin typeface="Centaur" panose="02030504050205020304" pitchFamily="18" charset="0"/>
              <a:cs typeface="Calibri Light" panose="020F03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5E3BD41-51D8-443A-B04D-1F4E80D49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365" y="104143"/>
            <a:ext cx="3822689" cy="4165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BF7FA5E-0E48-4129-9C85-38CC86D2F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190" y="3237146"/>
            <a:ext cx="3200400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8FEB417-E5F7-4903-9D37-F4181FCF99E8}"/>
              </a:ext>
            </a:extLst>
          </p:cNvPr>
          <p:cNvSpPr/>
          <p:nvPr/>
        </p:nvSpPr>
        <p:spPr>
          <a:xfrm>
            <a:off x="3617536" y="4914908"/>
            <a:ext cx="85744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latin typeface="Centaur" panose="02030504050205020304" pitchFamily="18" charset="0"/>
                <a:cs typeface="Calibri Light" panose="020F0302020204030204" pitchFamily="34" charset="0"/>
              </a:rPr>
              <a:t>Queste attività comprendono attività classiche come </a:t>
            </a:r>
            <a:r>
              <a:rPr lang="it-IT" sz="22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gli sport classici</a:t>
            </a:r>
            <a:r>
              <a:rPr lang="it-IT" sz="22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 </a:t>
            </a:r>
            <a:r>
              <a:rPr lang="it-IT" sz="2200" dirty="0">
                <a:latin typeface="Centaur" panose="02030504050205020304" pitchFamily="18" charset="0"/>
                <a:cs typeface="Calibri Light" panose="020F0302020204030204" pitchFamily="34" charset="0"/>
              </a:rPr>
              <a:t>(football, tennis, Netball, yoga) </a:t>
            </a:r>
            <a:r>
              <a:rPr lang="it-IT" sz="22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o altre </a:t>
            </a:r>
            <a:r>
              <a:rPr lang="it-IT" sz="2200" dirty="0">
                <a:latin typeface="Centaur" panose="02030504050205020304" pitchFamily="18" charset="0"/>
                <a:cs typeface="Calibri Light" panose="020F0302020204030204" pitchFamily="34" charset="0"/>
              </a:rPr>
              <a:t>attività </a:t>
            </a:r>
            <a:r>
              <a:rPr lang="it-IT" sz="2200" dirty="0" smtClean="0">
                <a:latin typeface="Centaur" panose="02030504050205020304" pitchFamily="18" charset="0"/>
                <a:cs typeface="Calibri Light" panose="020F0302020204030204" pitchFamily="34" charset="0"/>
              </a:rPr>
              <a:t>svariate </a:t>
            </a:r>
            <a:r>
              <a:rPr lang="it-IT" sz="2200" dirty="0">
                <a:latin typeface="Centaur" panose="02030504050205020304" pitchFamily="18" charset="0"/>
                <a:cs typeface="Calibri Light" panose="020F0302020204030204" pitchFamily="34" charset="0"/>
              </a:rPr>
              <a:t>(bakery society, poker, theatre, Singer society, Harry Potter society).</a:t>
            </a:r>
          </a:p>
        </p:txBody>
      </p:sp>
    </p:spTree>
    <p:extLst>
      <p:ext uri="{BB962C8B-B14F-4D97-AF65-F5344CB8AC3E}">
        <p14:creationId xmlns:p14="http://schemas.microsoft.com/office/powerpoint/2010/main" val="22201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persona, folla, uomo, guardando&#10;&#10;Descrizione generata automaticamente">
            <a:extLst>
              <a:ext uri="{FF2B5EF4-FFF2-40B4-BE49-F238E27FC236}">
                <a16:creationId xmlns:a16="http://schemas.microsoft.com/office/drawing/2014/main" id="{1A7A9B6B-4687-4F62-83BB-8D4126677B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7" r="2" b="2"/>
          <a:stretch/>
        </p:blipFill>
        <p:spPr>
          <a:xfrm>
            <a:off x="7521676" y="1690689"/>
            <a:ext cx="4670323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9" name="Immagine 8" descr="Immagine che contiene folla, persone, luce, inpiedi&#10;&#10;Descrizione generata automaticamente">
            <a:extLst>
              <a:ext uri="{FF2B5EF4-FFF2-40B4-BE49-F238E27FC236}">
                <a16:creationId xmlns:a16="http://schemas.microsoft.com/office/drawing/2014/main" id="{4301B935-3989-4CD2-969E-46DCF3ECCA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8" r="-2" b="34407"/>
          <a:stretch/>
        </p:blipFill>
        <p:spPr>
          <a:xfrm>
            <a:off x="5987845" y="4357117"/>
            <a:ext cx="620415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9FCC491F-3006-458E-841F-139885EFA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43" y="200535"/>
            <a:ext cx="506298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Centaur" panose="02030504050205020304" pitchFamily="18" charset="0"/>
                <a:ea typeface="+mn-ea"/>
                <a:cs typeface="Calibri Light" panose="020F0302020204030204" pitchFamily="34" charset="0"/>
              </a:rPr>
              <a:t>Cosa fare la sera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CABE41-1A3A-4E84-9BAF-5004CFC5D8E7}"/>
              </a:ext>
            </a:extLst>
          </p:cNvPr>
          <p:cNvSpPr txBox="1"/>
          <p:nvPr/>
        </p:nvSpPr>
        <p:spPr>
          <a:xfrm>
            <a:off x="150043" y="1392274"/>
            <a:ext cx="6722705" cy="48021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bg1"/>
                </a:solidFill>
                <a:latin typeface="Centaur" panose="02030504050205020304" pitchFamily="18" charset="0"/>
                <a:cs typeface="Calibri Light" panose="020F0302020204030204" pitchFamily="34" charset="0"/>
              </a:rPr>
              <a:t>Se abitate in appartamento, il miglior modo per iniziare a conoscere i vostri coinquilini e i vicini è organizzare cene.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1900" dirty="0">
              <a:solidFill>
                <a:schemeClr val="bg1"/>
              </a:solidFill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900" b="1" dirty="0">
                <a:solidFill>
                  <a:schemeClr val="bg1"/>
                </a:solidFill>
                <a:latin typeface="Centaur" panose="02030504050205020304" pitchFamily="18" charset="0"/>
                <a:cs typeface="Calibri Light" panose="020F0302020204030204" pitchFamily="34" charset="0"/>
              </a:rPr>
              <a:t>Students’ union</a:t>
            </a:r>
            <a:r>
              <a:rPr lang="it-IT" sz="1900" dirty="0">
                <a:solidFill>
                  <a:schemeClr val="bg1"/>
                </a:solidFill>
                <a:latin typeface="Centaur" panose="02030504050205020304" pitchFamily="18" charset="0"/>
                <a:cs typeface="Calibri Light" panose="020F0302020204030204" pitchFamily="34" charset="0"/>
              </a:rPr>
              <a:t>: anche se da fuori non ha un bell’aspetto, in realtà all’interno è il classico pub inglese per ragazzi con poltroncine, tavoli dove poter mangiare qualcosa e spazi per giocare (es a biliardo</a:t>
            </a:r>
            <a:r>
              <a:rPr lang="it-IT" sz="1900" dirty="0" smtClean="0">
                <a:solidFill>
                  <a:schemeClr val="bg1"/>
                </a:solidFill>
                <a:latin typeface="Centaur" panose="02030504050205020304" pitchFamily="18" charset="0"/>
                <a:cs typeface="Calibri Light" panose="020F0302020204030204" pitchFamily="34" charset="0"/>
              </a:rPr>
              <a:t>);</a:t>
            </a:r>
            <a:r>
              <a:rPr lang="it-IT" sz="1900" dirty="0">
                <a:solidFill>
                  <a:schemeClr val="bg1"/>
                </a:solidFill>
                <a:latin typeface="Centaur" panose="02030504050205020304" pitchFamily="18" charset="0"/>
                <a:cs typeface="Calibri Light" panose="020F0302020204030204" pitchFamily="34" charset="0"/>
              </a:rPr>
              <a:t/>
            </a:r>
            <a:br>
              <a:rPr lang="it-IT" sz="1900" dirty="0">
                <a:solidFill>
                  <a:schemeClr val="bg1"/>
                </a:solidFill>
                <a:latin typeface="Centaur" panose="02030504050205020304" pitchFamily="18" charset="0"/>
                <a:cs typeface="Calibri Light" panose="020F0302020204030204" pitchFamily="34" charset="0"/>
              </a:rPr>
            </a:br>
            <a:r>
              <a:rPr lang="it-IT" sz="1900" dirty="0">
                <a:solidFill>
                  <a:schemeClr val="bg1"/>
                </a:solidFill>
                <a:latin typeface="Centaur" panose="02030504050205020304" pitchFamily="18" charset="0"/>
                <a:cs typeface="Calibri Light" panose="020F0302020204030204" pitchFamily="34" charset="0"/>
              </a:rPr>
              <a:t>ogni sera c’è qualche spettacolo </a:t>
            </a:r>
            <a:br>
              <a:rPr lang="it-IT" sz="1900" dirty="0">
                <a:solidFill>
                  <a:schemeClr val="bg1"/>
                </a:solidFill>
                <a:latin typeface="Centaur" panose="02030504050205020304" pitchFamily="18" charset="0"/>
                <a:cs typeface="Calibri Light" panose="020F0302020204030204" pitchFamily="34" charset="0"/>
              </a:rPr>
            </a:br>
            <a:endParaRPr lang="it-IT" sz="1900" dirty="0">
              <a:solidFill>
                <a:schemeClr val="bg1"/>
              </a:solidFill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bg1"/>
                </a:solidFill>
                <a:latin typeface="Centaur" panose="02030504050205020304" pitchFamily="18" charset="0"/>
                <a:cs typeface="Calibri Light" panose="020F0302020204030204" pitchFamily="34" charset="0"/>
              </a:rPr>
              <a:t>Ci sono ristoranti/locali di tutti i tipi ( fast food, cinese, giapponese,...)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1900" dirty="0">
              <a:solidFill>
                <a:schemeClr val="bg1"/>
              </a:solidFill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bg1"/>
                </a:solidFill>
                <a:latin typeface="Centaur" panose="02030504050205020304" pitchFamily="18" charset="0"/>
                <a:cs typeface="Calibri Light" panose="020F0302020204030204" pitchFamily="34" charset="0"/>
              </a:rPr>
              <a:t>In città durante la settimana ci sono feste ed eventi di ogni tipo!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900" dirty="0">
                <a:solidFill>
                  <a:schemeClr val="bg1"/>
                </a:solidFill>
                <a:latin typeface="Centaur" panose="02030504050205020304" pitchFamily="18" charset="0"/>
                <a:cs typeface="Calibri Light" panose="020F0302020204030204" pitchFamily="34" charset="0"/>
              </a:rPr>
              <a:t> Ci sono molti locali dove andare a ballare ma anche tantissimi pub con vari tipi di intrattenimento.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900" dirty="0">
                <a:solidFill>
                  <a:schemeClr val="bg1"/>
                </a:solidFill>
                <a:latin typeface="Centaur" panose="02030504050205020304" pitchFamily="18" charset="0"/>
                <a:cs typeface="Calibri Light" panose="020F0302020204030204" pitchFamily="34" charset="0"/>
              </a:rPr>
              <a:t>Quelli più famosi sono lungo la George street.</a:t>
            </a:r>
            <a:br>
              <a:rPr lang="it-IT" sz="1900" dirty="0">
                <a:solidFill>
                  <a:schemeClr val="bg1"/>
                </a:solidFill>
                <a:latin typeface="Centaur" panose="02030504050205020304" pitchFamily="18" charset="0"/>
                <a:cs typeface="Calibri Light" panose="020F0302020204030204" pitchFamily="34" charset="0"/>
              </a:rPr>
            </a:br>
            <a:endParaRPr lang="en-US" sz="1900" dirty="0">
              <a:solidFill>
                <a:schemeClr val="bg1"/>
              </a:solidFill>
              <a:latin typeface="Centaur" panose="02030504050205020304" pitchFamily="18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900" dirty="0">
                <a:solidFill>
                  <a:schemeClr val="bg1"/>
                </a:solidFill>
                <a:latin typeface="Centaur" panose="02030504050205020304" pitchFamily="18" charset="0"/>
                <a:cs typeface="Calibri Light" panose="020F0302020204030204" pitchFamily="34" charset="0"/>
              </a:rPr>
              <a:t>Per informazioni sugli eventi andate sulla pagina Facebook del locale che state cercando </a:t>
            </a:r>
          </a:p>
        </p:txBody>
      </p:sp>
    </p:spTree>
    <p:extLst>
      <p:ext uri="{BB962C8B-B14F-4D97-AF65-F5344CB8AC3E}">
        <p14:creationId xmlns:p14="http://schemas.microsoft.com/office/powerpoint/2010/main" val="1310278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653</Words>
  <Application>Microsoft Office PowerPoint</Application>
  <PresentationFormat>Widescreen</PresentationFormat>
  <Paragraphs>85</Paragraphs>
  <Slides>11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Centaur</vt:lpstr>
      <vt:lpstr>Tema di Office</vt:lpstr>
      <vt:lpstr>Bath </vt:lpstr>
      <vt:lpstr>Bath è una città del Regno Unito che si trova a Sud Ovest, nella contea del Somerset, famosa come centro termale. Il suo nome, infatti, prende origine dai bagni romani. </vt:lpstr>
      <vt:lpstr>Come arrivare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Clubs and Societies </vt:lpstr>
      <vt:lpstr>Cosa fare la sera</vt:lpstr>
      <vt:lpstr>Dove alloggiare</vt:lpstr>
      <vt:lpstr>Buon divertimento!!!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Bath</dc:title>
  <dc:creator>arianna lulli</dc:creator>
  <cp:lastModifiedBy>parttime</cp:lastModifiedBy>
  <cp:revision>21</cp:revision>
  <dcterms:created xsi:type="dcterms:W3CDTF">2019-09-27T17:59:41Z</dcterms:created>
  <dcterms:modified xsi:type="dcterms:W3CDTF">2019-10-01T10:03:08Z</dcterms:modified>
</cp:coreProperties>
</file>