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20"/>
  </p:notesMasterIdLst>
  <p:handoutMasterIdLst>
    <p:handoutMasterId r:id="rId21"/>
  </p:handoutMasterIdLst>
  <p:sldIdLst>
    <p:sldId id="372" r:id="rId3"/>
    <p:sldId id="390" r:id="rId4"/>
    <p:sldId id="265" r:id="rId5"/>
    <p:sldId id="391" r:id="rId6"/>
    <p:sldId id="401" r:id="rId7"/>
    <p:sldId id="402" r:id="rId8"/>
    <p:sldId id="403" r:id="rId9"/>
    <p:sldId id="404" r:id="rId10"/>
    <p:sldId id="397" r:id="rId11"/>
    <p:sldId id="392" r:id="rId12"/>
    <p:sldId id="393" r:id="rId13"/>
    <p:sldId id="394" r:id="rId14"/>
    <p:sldId id="395" r:id="rId15"/>
    <p:sldId id="396" r:id="rId16"/>
    <p:sldId id="405" r:id="rId17"/>
    <p:sldId id="406" r:id="rId18"/>
    <p:sldId id="39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e"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9B337"/>
    <a:srgbClr val="003399"/>
    <a:srgbClr val="FFFFFF"/>
    <a:srgbClr val="003366"/>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16DA210-FB5B-4158-B5E0-FEB733F419BA}" styleName="Stile chi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Stile chiaro 3 - Color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9DCAF9ED-07DC-4A11-8D7F-57B35C25682E}" styleName="Stile medio 1 - Colore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Stile medio 1 - Color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3957" autoAdjust="0"/>
  </p:normalViewPr>
  <p:slideViewPr>
    <p:cSldViewPr snapToGrid="0">
      <p:cViewPr varScale="1">
        <p:scale>
          <a:sx n="107" d="100"/>
          <a:sy n="107" d="100"/>
        </p:scale>
        <p:origin x="384" y="102"/>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0" d="100"/>
          <a:sy n="50" d="100"/>
        </p:scale>
        <p:origin x="2034" y="3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EA5F0D-C1DC-412F-A146-DDB3A74B588F}" type="datetimeFigureOut">
              <a:rPr lang="en-US"/>
              <a:t>4/26/2021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BAE14B8-3CC9-472D-9BC5-A84D80684DE2}" type="slidenum">
              <a:rPr/>
              <a:t>‹N›</a:t>
            </a:fld>
            <a:endParaRPr/>
          </a:p>
        </p:txBody>
      </p:sp>
    </p:spTree>
    <p:extLst>
      <p:ext uri="{BB962C8B-B14F-4D97-AF65-F5344CB8AC3E}">
        <p14:creationId xmlns:p14="http://schemas.microsoft.com/office/powerpoint/2010/main" val="257782754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CDE508-72C8-4AB5-AA9C-1584D31690E0}" type="datetimeFigureOut">
              <a:rPr lang="en-US"/>
              <a:t>4/26/2021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B667E1-E601-4AAF-B95C-B25720D70A60}" type="slidenum">
              <a:rPr/>
              <a:t>‹N›</a:t>
            </a:fld>
            <a:endParaRPr/>
          </a:p>
        </p:txBody>
      </p:sp>
    </p:spTree>
    <p:extLst>
      <p:ext uri="{BB962C8B-B14F-4D97-AF65-F5344CB8AC3E}">
        <p14:creationId xmlns:p14="http://schemas.microsoft.com/office/powerpoint/2010/main" val="711136715"/>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Tree>
    <p:extLst>
      <p:ext uri="{BB962C8B-B14F-4D97-AF65-F5344CB8AC3E}">
        <p14:creationId xmlns:p14="http://schemas.microsoft.com/office/powerpoint/2010/main" val="3814604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 y="-35758"/>
            <a:ext cx="12188825" cy="493486"/>
            <a:chOff x="0" y="0"/>
            <a:chExt cx="12188825" cy="713232"/>
          </a:xfrm>
          <a:solidFill>
            <a:srgbClr val="003366">
              <a:alpha val="14902"/>
            </a:srgbClr>
          </a:solidFill>
        </p:grpSpPr>
        <p:sp>
          <p:nvSpPr>
            <p:cNvPr id="7"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1" name="Group 10"/>
          <p:cNvGrpSpPr/>
          <p:nvPr userDrawn="1"/>
        </p:nvGrpSpPr>
        <p:grpSpPr>
          <a:xfrm>
            <a:off x="0" y="0"/>
            <a:ext cx="362857" cy="6858000"/>
            <a:chOff x="0" y="0"/>
            <a:chExt cx="713232" cy="6858000"/>
          </a:xfrm>
          <a:solidFill>
            <a:srgbClr val="A50021">
              <a:alpha val="14902"/>
            </a:srgbClr>
          </a:solidFill>
        </p:grpSpPr>
        <p:sp>
          <p:nvSpPr>
            <p:cNvPr id="12"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Rectangle 12"/>
            <p:cNvSpPr/>
            <p:nvPr/>
          </p:nvSpPr>
          <p:spPr>
            <a:xfrm flipH="1">
              <a:off x="0" y="0"/>
              <a:ext cx="20271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4" name="Group 13"/>
          <p:cNvGrpSpPr/>
          <p:nvPr userDrawn="1"/>
        </p:nvGrpSpPr>
        <p:grpSpPr>
          <a:xfrm>
            <a:off x="11829143" y="0"/>
            <a:ext cx="394504" cy="6858000"/>
            <a:chOff x="11476762" y="0"/>
            <a:chExt cx="746884" cy="6858000"/>
          </a:xfrm>
        </p:grpSpPr>
        <p:sp>
          <p:nvSpPr>
            <p:cNvPr id="15" name="Rectangle 14"/>
            <p:cNvSpPr/>
            <p:nvPr/>
          </p:nvSpPr>
          <p:spPr>
            <a:xfrm flipH="1">
              <a:off x="11476762" y="0"/>
              <a:ext cx="640080" cy="6858000"/>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flipH="1">
              <a:off x="11916421" y="0"/>
              <a:ext cx="307225" cy="6858000"/>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7" name="Group 16"/>
          <p:cNvGrpSpPr/>
          <p:nvPr/>
        </p:nvGrpSpPr>
        <p:grpSpPr>
          <a:xfrm flipV="1">
            <a:off x="0" y="6111239"/>
            <a:ext cx="12188825" cy="746759"/>
            <a:chOff x="0" y="0"/>
            <a:chExt cx="12188825" cy="713232"/>
          </a:xfrm>
        </p:grpSpPr>
        <p:sp>
          <p:nvSpPr>
            <p:cNvPr id="18" name="Rectangle 17"/>
            <p:cNvSpPr/>
            <p:nvPr/>
          </p:nvSpPr>
          <p:spPr>
            <a:xfrm flipV="1">
              <a:off x="0" y="73152"/>
              <a:ext cx="12188825" cy="640080"/>
            </a:xfrm>
            <a:prstGeom prst="rect">
              <a:avLst/>
            </a:prstGeom>
            <a:solidFill>
              <a:srgbClr val="69B337">
                <a:alpha val="1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Rectangle 18"/>
            <p:cNvSpPr/>
            <p:nvPr/>
          </p:nvSpPr>
          <p:spPr>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olo 1"/>
          <p:cNvSpPr>
            <a:spLocks noGrp="1"/>
          </p:cNvSpPr>
          <p:nvPr>
            <p:ph type="ctrTitle"/>
          </p:nvPr>
        </p:nvSpPr>
        <p:spPr>
          <a:xfrm>
            <a:off x="1295400" y="1188720"/>
            <a:ext cx="9601200" cy="2514600"/>
          </a:xfrm>
        </p:spPr>
        <p:txBody>
          <a:bodyPr anchor="b">
            <a:noAutofit/>
          </a:bodyPr>
          <a:lstStyle>
            <a:lvl1pPr algn="ctr">
              <a:defRPr sz="6000"/>
            </a:lvl1pPr>
          </a:lstStyle>
          <a:p>
            <a:r>
              <a:rPr lang="it-IT" dirty="0"/>
              <a:t>Fare clic per modificare lo stile del titolo</a:t>
            </a:r>
            <a:endParaRPr dirty="0"/>
          </a:p>
        </p:txBody>
      </p:sp>
      <p:sp>
        <p:nvSpPr>
          <p:cNvPr id="3" name="Sottotitolo 2"/>
          <p:cNvSpPr>
            <a:spLocks noGrp="1"/>
          </p:cNvSpPr>
          <p:nvPr>
            <p:ph type="subTitle" idx="1"/>
          </p:nvPr>
        </p:nvSpPr>
        <p:spPr>
          <a:xfrm>
            <a:off x="1295400" y="3749040"/>
            <a:ext cx="9601200" cy="914400"/>
          </a:xfrm>
        </p:spPr>
        <p:txBody>
          <a:bodyPr>
            <a:normAutofit/>
          </a:bodyPr>
          <a:lstStyle>
            <a:lvl1pPr marL="0" indent="0" algn="ctr">
              <a:spcBef>
                <a:spcPts val="0"/>
              </a:spcBef>
              <a:buNone/>
              <a:defRPr sz="2400" cap="all" baseline="0"/>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a:p>
        </p:txBody>
      </p:sp>
    </p:spTree>
    <p:extLst>
      <p:ext uri="{BB962C8B-B14F-4D97-AF65-F5344CB8AC3E}">
        <p14:creationId xmlns:p14="http://schemas.microsoft.com/office/powerpoint/2010/main" val="338288208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2598246" y="1551431"/>
            <a:ext cx="8905146"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2598247" y="438912"/>
            <a:ext cx="8817728" cy="1088136"/>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0"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22126" y="316991"/>
            <a:ext cx="701101" cy="798645"/>
          </a:xfrm>
          <a:prstGeom prst="rect">
            <a:avLst/>
          </a:prstGeom>
        </p:spPr>
      </p:pic>
      <p:sp>
        <p:nvSpPr>
          <p:cNvPr id="18" name="CasellaDiTesto 17"/>
          <p:cNvSpPr txBox="1"/>
          <p:nvPr userDrawn="1"/>
        </p:nvSpPr>
        <p:spPr>
          <a:xfrm>
            <a:off x="8908026" y="6426872"/>
            <a:ext cx="2964494" cy="313932"/>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Luca Gnan Prof. Giulia Flamini</a:t>
            </a:r>
          </a:p>
        </p:txBody>
      </p:sp>
    </p:spTree>
    <p:extLst>
      <p:ext uri="{BB962C8B-B14F-4D97-AF65-F5344CB8AC3E}">
        <p14:creationId xmlns:p14="http://schemas.microsoft.com/office/powerpoint/2010/main" val="415934224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olo e contenuto">
    <p:bg>
      <p:bgRef idx="1001">
        <a:schemeClr val="bg1"/>
      </p:bgRef>
    </p:bg>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0996" y="1610130"/>
            <a:ext cx="11245470" cy="4641805"/>
          </a:xfrm>
        </p:spPr>
        <p:txBody>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dirty="0"/>
          </a:p>
        </p:txBody>
      </p:sp>
      <p:sp>
        <p:nvSpPr>
          <p:cNvPr id="7" name="Titolo 6"/>
          <p:cNvSpPr>
            <a:spLocks noGrp="1"/>
          </p:cNvSpPr>
          <p:nvPr>
            <p:ph type="title"/>
          </p:nvPr>
        </p:nvSpPr>
        <p:spPr>
          <a:xfrm>
            <a:off x="450996" y="499274"/>
            <a:ext cx="10331070" cy="1027774"/>
          </a:xfrm>
        </p:spPr>
        <p:txBody>
          <a:bodyPr anchor="ctr" anchorCtr="1"/>
          <a:lstStyle/>
          <a:p>
            <a:r>
              <a:rPr lang="it-IT" dirty="0"/>
              <a:t>Fare clic per modificare lo stile del titolo</a:t>
            </a:r>
          </a:p>
        </p:txBody>
      </p:sp>
      <p:grpSp>
        <p:nvGrpSpPr>
          <p:cNvPr id="8" name="Group 10"/>
          <p:cNvGrpSpPr/>
          <p:nvPr userDrawn="1"/>
        </p:nvGrpSpPr>
        <p:grpSpPr>
          <a:xfrm rot="5400000">
            <a:off x="8587738" y="3253742"/>
            <a:ext cx="6858002" cy="350520"/>
            <a:chOff x="0" y="59436"/>
            <a:chExt cx="12188828" cy="653796"/>
          </a:xfrm>
        </p:grpSpPr>
        <p:sp>
          <p:nvSpPr>
            <p:cNvPr id="9" name="Rectangle 11"/>
            <p:cNvSpPr/>
            <p:nvPr/>
          </p:nvSpPr>
          <p:spPr>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12"/>
            <p:cNvSpPr/>
            <p:nvPr/>
          </p:nvSpPr>
          <p:spPr>
            <a:xfrm flipV="1">
              <a:off x="4" y="194177"/>
              <a:ext cx="12188824" cy="78457"/>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2" name="Group 5"/>
          <p:cNvGrpSpPr/>
          <p:nvPr userDrawn="1"/>
        </p:nvGrpSpPr>
        <p:grpSpPr>
          <a:xfrm>
            <a:off x="3516" y="0"/>
            <a:ext cx="12188825" cy="292608"/>
            <a:chOff x="0" y="0"/>
            <a:chExt cx="12188825" cy="713232"/>
          </a:xfrm>
          <a:solidFill>
            <a:srgbClr val="003366">
              <a:alpha val="15000"/>
            </a:srgbClr>
          </a:solidFill>
        </p:grpSpPr>
        <p:sp>
          <p:nvSpPr>
            <p:cNvPr id="13" name="Rectangle 6"/>
            <p:cNvSpPr/>
            <p:nvPr/>
          </p:nvSpPr>
          <p:spPr>
            <a:xfrm flipV="1">
              <a:off x="0" y="73152"/>
              <a:ext cx="12188825" cy="64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Rectangle 9"/>
            <p:cNvSpPr/>
            <p:nvPr/>
          </p:nvSpPr>
          <p:spPr>
            <a:xfrm flipV="1">
              <a:off x="0" y="0"/>
              <a:ext cx="12188825" cy="20116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nvGrpSpPr>
          <p:cNvPr id="15" name="Group 10"/>
          <p:cNvGrpSpPr/>
          <p:nvPr userDrawn="1"/>
        </p:nvGrpSpPr>
        <p:grpSpPr>
          <a:xfrm>
            <a:off x="3516" y="0"/>
            <a:ext cx="314570" cy="6858000"/>
            <a:chOff x="73152" y="0"/>
            <a:chExt cx="640080" cy="6858000"/>
          </a:xfrm>
          <a:solidFill>
            <a:srgbClr val="A50021">
              <a:alpha val="14902"/>
            </a:srgbClr>
          </a:solidFill>
        </p:grpSpPr>
        <p:sp>
          <p:nvSpPr>
            <p:cNvPr id="16" name="Rectangle 11"/>
            <p:cNvSpPr/>
            <p:nvPr/>
          </p:nvSpPr>
          <p:spPr>
            <a:xfrm flipH="1">
              <a:off x="73152" y="0"/>
              <a:ext cx="640080"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7" name="Rectangle 12"/>
            <p:cNvSpPr/>
            <p:nvPr/>
          </p:nvSpPr>
          <p:spPr>
            <a:xfrm>
              <a:off x="202715" y="0"/>
              <a:ext cx="93028" cy="685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pic>
        <p:nvPicPr>
          <p:cNvPr id="4" name="Immagine 3"/>
          <p:cNvPicPr>
            <a:picLocks noChangeAspect="1"/>
          </p:cNvPicPr>
          <p:nvPr userDrawn="1"/>
        </p:nvPicPr>
        <p:blipFill>
          <a:blip r:embed="rId2"/>
          <a:stretch>
            <a:fillRect/>
          </a:stretch>
        </p:blipFill>
        <p:spPr>
          <a:xfrm>
            <a:off x="11140036" y="322616"/>
            <a:ext cx="701101" cy="798645"/>
          </a:xfrm>
          <a:prstGeom prst="rect">
            <a:avLst/>
          </a:prstGeom>
        </p:spPr>
      </p:pic>
      <p:sp>
        <p:nvSpPr>
          <p:cNvPr id="18" name="CasellaDiTesto 17"/>
          <p:cNvSpPr txBox="1"/>
          <p:nvPr userDrawn="1"/>
        </p:nvSpPr>
        <p:spPr>
          <a:xfrm>
            <a:off x="8908026" y="6426872"/>
            <a:ext cx="2964494" cy="313932"/>
          </a:xfrm>
          <a:prstGeom prst="rect">
            <a:avLst/>
          </a:prstGeom>
          <a:noFill/>
        </p:spPr>
        <p:txBody>
          <a:bodyPr wrap="square" rtlCol="0">
            <a:spAutoFit/>
          </a:bodyPr>
          <a:lstStyle/>
          <a:p>
            <a:pPr marL="0" algn="r" defTabSz="914400" rtl="0" eaLnBrk="1" latinLnBrk="0" hangingPunct="1">
              <a:lnSpc>
                <a:spcPct val="120000"/>
              </a:lnSpc>
            </a:pPr>
            <a:r>
              <a:rPr lang="it-IT" sz="1200" b="1" kern="1200" dirty="0">
                <a:solidFill>
                  <a:schemeClr val="tx2"/>
                </a:solidFill>
                <a:latin typeface="+mn-lt"/>
                <a:ea typeface="+mn-ea"/>
                <a:cs typeface="Times New Roman" panose="02020603050405020304" pitchFamily="18" charset="0"/>
              </a:rPr>
              <a:t>Prof. Luca Gnan Prof. Giulia Flamini</a:t>
            </a:r>
          </a:p>
        </p:txBody>
      </p:sp>
    </p:spTree>
    <p:extLst>
      <p:ext uri="{BB962C8B-B14F-4D97-AF65-F5344CB8AC3E}">
        <p14:creationId xmlns:p14="http://schemas.microsoft.com/office/powerpoint/2010/main" val="39420387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accent1">
                <a:lumMod val="20000"/>
                <a:lumOff val="80000"/>
                <a:alpha val="56000"/>
              </a:schemeClr>
            </a:gs>
            <a:gs pos="79000">
              <a:schemeClr val="bg1"/>
            </a:gs>
          </a:gsLst>
          <a:lin ang="5400000" scaled="0"/>
        </a:gradFill>
        <a:effectLst/>
      </p:bgPr>
    </p:bg>
    <p:spTree>
      <p:nvGrpSpPr>
        <p:cNvPr id="1" name=""/>
        <p:cNvGrpSpPr/>
        <p:nvPr/>
      </p:nvGrpSpPr>
      <p:grpSpPr>
        <a:xfrm>
          <a:off x="0" y="0"/>
          <a:ext cx="0" cy="0"/>
          <a:chOff x="0" y="0"/>
          <a:chExt cx="0" cy="0"/>
        </a:xfrm>
      </p:grpSpPr>
      <p:grpSp>
        <p:nvGrpSpPr>
          <p:cNvPr id="8" name="Group 7"/>
          <p:cNvGrpSpPr/>
          <p:nvPr/>
        </p:nvGrpSpPr>
        <p:grpSpPr bwMode="auto">
          <a:xfrm flipV="1">
            <a:off x="0" y="6309360"/>
            <a:ext cx="12188825" cy="548640"/>
            <a:chOff x="0" y="0"/>
            <a:chExt cx="12188825" cy="713232"/>
          </a:xfrm>
        </p:grpSpPr>
        <p:sp>
          <p:nvSpPr>
            <p:cNvPr id="9" name="Rectangle 8"/>
            <p:cNvSpPr/>
            <p:nvPr/>
          </p:nvSpPr>
          <p:spPr bwMode="auto">
            <a:xfrm flipV="1">
              <a:off x="0" y="59436"/>
              <a:ext cx="12188825" cy="653796"/>
            </a:xfrm>
            <a:prstGeom prst="rect">
              <a:avLst/>
            </a:prstGeom>
            <a:solidFill>
              <a:schemeClr val="accent1">
                <a:alpha val="1686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bwMode="auto">
            <a:xfrm flipV="1">
              <a:off x="0" y="0"/>
              <a:ext cx="12188825" cy="201168"/>
            </a:xfrm>
            <a:prstGeom prst="rect">
              <a:avLst/>
            </a:prstGeom>
            <a:solidFill>
              <a:schemeClr val="accent1">
                <a:alpha val="27843"/>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Placeholder 1"/>
          <p:cNvSpPr>
            <a:spLocks noGrp="1"/>
          </p:cNvSpPr>
          <p:nvPr>
            <p:ph type="title"/>
          </p:nvPr>
        </p:nvSpPr>
        <p:spPr>
          <a:xfrm>
            <a:off x="1341120" y="438912"/>
            <a:ext cx="9509760" cy="1088136"/>
          </a:xfrm>
          <a:prstGeom prst="rect">
            <a:avLst/>
          </a:prstGeom>
        </p:spPr>
        <p:txBody>
          <a:bodyPr vert="horz" lIns="91440" tIns="45720" rIns="91440" bIns="45720" rtlCol="0" anchor="b">
            <a:normAutofit/>
          </a:bodyPr>
          <a:lstStyle/>
          <a:p>
            <a:r>
              <a:rPr lang="it-IT"/>
              <a:t>Fare clic per modificare lo stile del titolo</a:t>
            </a:r>
            <a:endParaRPr/>
          </a:p>
        </p:txBody>
      </p:sp>
      <p:sp>
        <p:nvSpPr>
          <p:cNvPr id="3" name="Segnaposto testo 2"/>
          <p:cNvSpPr>
            <a:spLocks noGrp="1"/>
          </p:cNvSpPr>
          <p:nvPr>
            <p:ph type="body" idx="1"/>
          </p:nvPr>
        </p:nvSpPr>
        <p:spPr>
          <a:xfrm>
            <a:off x="1341120" y="1673352"/>
            <a:ext cx="9509760" cy="4343400"/>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a:p>
        </p:txBody>
      </p:sp>
      <p:sp>
        <p:nvSpPr>
          <p:cNvPr id="4" name="Date Placeholder 3"/>
          <p:cNvSpPr>
            <a:spLocks noGrp="1"/>
          </p:cNvSpPr>
          <p:nvPr>
            <p:ph type="dt" sz="half" idx="2"/>
          </p:nvPr>
        </p:nvSpPr>
        <p:spPr>
          <a:xfrm>
            <a:off x="8875776" y="6391656"/>
            <a:ext cx="960120" cy="237744"/>
          </a:xfrm>
          <a:prstGeom prst="rect">
            <a:avLst/>
          </a:prstGeom>
        </p:spPr>
        <p:txBody>
          <a:bodyPr vert="horz" lIns="91440" tIns="45720" rIns="91440" bIns="45720" rtlCol="0" anchor="ctr"/>
          <a:lstStyle>
            <a:lvl1pPr algn="r">
              <a:defRPr sz="800">
                <a:solidFill>
                  <a:schemeClr val="tx1"/>
                </a:solidFill>
              </a:defRPr>
            </a:lvl1pPr>
          </a:lstStyle>
          <a:p>
            <a:endParaRPr/>
          </a:p>
        </p:txBody>
      </p:sp>
      <p:sp>
        <p:nvSpPr>
          <p:cNvPr id="5" name="Footer Placeholder 4"/>
          <p:cNvSpPr>
            <a:spLocks noGrp="1"/>
          </p:cNvSpPr>
          <p:nvPr>
            <p:ph type="ftr" sz="quarter" idx="3"/>
          </p:nvPr>
        </p:nvSpPr>
        <p:spPr>
          <a:xfrm>
            <a:off x="1341120" y="6391656"/>
            <a:ext cx="7159752" cy="237744"/>
          </a:xfrm>
          <a:prstGeom prst="rect">
            <a:avLst/>
          </a:prstGeom>
        </p:spPr>
        <p:txBody>
          <a:bodyPr vert="horz" lIns="91440" tIns="45720" rIns="91440" bIns="45720" rtlCol="0" anchor="ctr"/>
          <a:lstStyle>
            <a:lvl1pPr algn="l">
              <a:defRPr sz="800" cap="all" baseline="0">
                <a:solidFill>
                  <a:schemeClr val="tx1"/>
                </a:solidFill>
              </a:defRPr>
            </a:lvl1pPr>
          </a:lstStyle>
          <a:p>
            <a:endParaRPr/>
          </a:p>
        </p:txBody>
      </p:sp>
      <p:sp>
        <p:nvSpPr>
          <p:cNvPr id="6" name="Slide Number Placeholder 5"/>
          <p:cNvSpPr>
            <a:spLocks noGrp="1"/>
          </p:cNvSpPr>
          <p:nvPr>
            <p:ph type="sldNum" sz="quarter" idx="4"/>
          </p:nvPr>
        </p:nvSpPr>
        <p:spPr>
          <a:xfrm>
            <a:off x="10210800" y="6391656"/>
            <a:ext cx="640080" cy="237744"/>
          </a:xfrm>
          <a:prstGeom prst="rect">
            <a:avLst/>
          </a:prstGeom>
        </p:spPr>
        <p:txBody>
          <a:bodyPr vert="horz" lIns="91440" tIns="45720" rIns="91440" bIns="45720" rtlCol="0" anchor="ctr"/>
          <a:lstStyle>
            <a:lvl1pPr algn="r">
              <a:defRPr sz="800">
                <a:solidFill>
                  <a:schemeClr val="tx1"/>
                </a:solidFill>
              </a:defRPr>
            </a:lvl1pPr>
          </a:lstStyle>
          <a:p>
            <a:fld id="{CA8D9AD5-F248-4919-864A-CFD76CC027D6}" type="slidenum">
              <a:rPr/>
              <a:pPr/>
              <a:t>‹N›</a:t>
            </a:fld>
            <a:endParaRPr/>
          </a:p>
        </p:txBody>
      </p:sp>
      <p:sp>
        <p:nvSpPr>
          <p:cNvPr id="12" name="Slide Number Placeholder 5"/>
          <p:cNvSpPr txBox="1">
            <a:spLocks/>
          </p:cNvSpPr>
          <p:nvPr userDrawn="1"/>
        </p:nvSpPr>
        <p:spPr>
          <a:xfrm>
            <a:off x="326136" y="6391656"/>
            <a:ext cx="640080" cy="237744"/>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A8D9AD5-F248-4919-864A-CFD76CC027D6}" type="slidenum">
              <a:rPr lang="it-IT" sz="1200" b="1" smtClean="0">
                <a:solidFill>
                  <a:srgbClr val="000000"/>
                </a:solidFill>
              </a:rPr>
              <a:pPr/>
              <a:t>‹N›</a:t>
            </a:fld>
            <a:endParaRPr lang="it-IT" sz="1200" b="1" dirty="0">
              <a:solidFill>
                <a:srgbClr val="000000"/>
              </a:solidFill>
            </a:endParaRPr>
          </a:p>
        </p:txBody>
      </p:sp>
    </p:spTree>
    <p:extLst>
      <p:ext uri="{BB962C8B-B14F-4D97-AF65-F5344CB8AC3E}">
        <p14:creationId xmlns:p14="http://schemas.microsoft.com/office/powerpoint/2010/main" val="25637609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2" r:id="rId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marL="0" indent="0" algn="l" defTabSz="914400" rtl="0" eaLnBrk="1" latinLnBrk="0" hangingPunct="1">
        <a:lnSpc>
          <a:spcPct val="90000"/>
        </a:lnSpc>
        <a:spcBef>
          <a:spcPct val="0"/>
        </a:spcBef>
        <a:buFont typeface="Arial" pitchFamily="34" charset="0"/>
        <a:buNone/>
        <a:defRPr sz="3400" kern="1200">
          <a:solidFill>
            <a:schemeClr val="tx1">
              <a:lumMod val="75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Arial" pitchFamily="34" charset="0"/>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Arial" pitchFamily="34" charset="0"/>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Arial" pitchFamily="34" charset="0"/>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Arial" pitchFamily="34" charset="0"/>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Arial" pitchFamily="34" charset="0"/>
        <a:buChar char="•"/>
        <a:defRPr sz="14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3840">
          <p15:clr>
            <a:srgbClr val="F26B43"/>
          </p15:clr>
        </p15:guide>
        <p15:guide id="5"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p:cNvPicPr>
            <a:picLocks noChangeAspect="1"/>
          </p:cNvPicPr>
          <p:nvPr/>
        </p:nvPicPr>
        <p:blipFill>
          <a:blip r:embed="rId3"/>
          <a:stretch>
            <a:fillRect/>
          </a:stretch>
        </p:blipFill>
        <p:spPr>
          <a:xfrm>
            <a:off x="5492444" y="496682"/>
            <a:ext cx="1207113" cy="1371719"/>
          </a:xfrm>
          <a:prstGeom prst="rect">
            <a:avLst/>
          </a:prstGeom>
        </p:spPr>
      </p:pic>
      <p:sp>
        <p:nvSpPr>
          <p:cNvPr id="3" name="Titolo 2"/>
          <p:cNvSpPr>
            <a:spLocks noGrp="1"/>
          </p:cNvSpPr>
          <p:nvPr>
            <p:ph type="ctrTitle"/>
          </p:nvPr>
        </p:nvSpPr>
        <p:spPr>
          <a:xfrm>
            <a:off x="395257" y="2533773"/>
            <a:ext cx="11432949" cy="2433484"/>
          </a:xfrm>
        </p:spPr>
        <p:txBody>
          <a:bodyPr anchor="t"/>
          <a:lstStyle/>
          <a:p>
            <a:r>
              <a:rPr lang="en-GB" sz="7200" dirty="0">
                <a:solidFill>
                  <a:srgbClr val="000000"/>
                </a:solidFill>
                <a:latin typeface="Arial" panose="020B0604020202020204" pitchFamily="34" charset="0"/>
                <a:cs typeface="Arial" panose="020B0604020202020204" pitchFamily="34" charset="0"/>
              </a:rPr>
              <a:t>Organizational Choices in Family Business</a:t>
            </a:r>
            <a:br>
              <a:rPr lang="en-GB" sz="3200" dirty="0">
                <a:solidFill>
                  <a:srgbClr val="000000"/>
                </a:solidFill>
                <a:latin typeface="Arial" panose="020B0604020202020204" pitchFamily="34" charset="0"/>
                <a:cs typeface="Arial" panose="020B0604020202020204" pitchFamily="34" charset="0"/>
              </a:rPr>
            </a:br>
            <a:endParaRPr lang="en-GB" sz="3200" dirty="0">
              <a:solidFill>
                <a:srgbClr val="000000"/>
              </a:solidFill>
              <a:latin typeface="Arial" panose="020B0604020202020204" pitchFamily="34" charset="0"/>
              <a:cs typeface="Arial" panose="020B0604020202020204" pitchFamily="34" charset="0"/>
            </a:endParaRPr>
          </a:p>
        </p:txBody>
      </p:sp>
      <p:sp>
        <p:nvSpPr>
          <p:cNvPr id="10" name="CasellaDiTesto 9"/>
          <p:cNvSpPr txBox="1"/>
          <p:nvPr/>
        </p:nvSpPr>
        <p:spPr>
          <a:xfrm>
            <a:off x="395257" y="5486400"/>
            <a:ext cx="3993863" cy="646331"/>
          </a:xfrm>
          <a:prstGeom prst="rect">
            <a:avLst/>
          </a:prstGeom>
          <a:noFill/>
        </p:spPr>
        <p:txBody>
          <a:bodyPr wrap="square" rtlCol="0">
            <a:spAutoFit/>
          </a:bodyPr>
          <a:lstStyle/>
          <a:p>
            <a:endParaRPr lang="it-IT" dirty="0">
              <a:solidFill>
                <a:srgbClr val="000000"/>
              </a:solidFill>
            </a:endParaRPr>
          </a:p>
          <a:p>
            <a:r>
              <a:rPr lang="it-IT" dirty="0">
                <a:solidFill>
                  <a:srgbClr val="000000"/>
                </a:solidFill>
              </a:rPr>
              <a:t>Prof. Giulia Flamini</a:t>
            </a:r>
          </a:p>
        </p:txBody>
      </p:sp>
    </p:spTree>
    <p:extLst>
      <p:ext uri="{BB962C8B-B14F-4D97-AF65-F5344CB8AC3E}">
        <p14:creationId xmlns:p14="http://schemas.microsoft.com/office/powerpoint/2010/main" val="2401226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p:cNvSpPr>
            <a:spLocks noGrp="1"/>
          </p:cNvSpPr>
          <p:nvPr>
            <p:ph type="title"/>
          </p:nvPr>
        </p:nvSpPr>
        <p:spPr>
          <a:xfrm>
            <a:off x="312664" y="1557429"/>
            <a:ext cx="11527339" cy="3244645"/>
          </a:xfrm>
        </p:spPr>
        <p:txBody>
          <a:bodyPr>
            <a:noAutofit/>
          </a:bodyPr>
          <a:lstStyle/>
          <a:p>
            <a:pPr algn="ctr"/>
            <a:r>
              <a:rPr lang="en-GB" sz="7200" dirty="0">
                <a:solidFill>
                  <a:srgbClr val="000000"/>
                </a:solidFill>
                <a:latin typeface="Arial" panose="020B0604020202020204" pitchFamily="34" charset="0"/>
                <a:cs typeface="Arial" panose="020B0604020202020204" pitchFamily="34" charset="0"/>
              </a:rPr>
              <a:t>Women in family business</a:t>
            </a:r>
          </a:p>
        </p:txBody>
      </p:sp>
      <p:sp>
        <p:nvSpPr>
          <p:cNvPr id="4" name="CasellaDiTesto 3"/>
          <p:cNvSpPr txBox="1"/>
          <p:nvPr/>
        </p:nvSpPr>
        <p:spPr>
          <a:xfrm>
            <a:off x="4489408" y="4861068"/>
            <a:ext cx="3173853" cy="584775"/>
          </a:xfrm>
          <a:prstGeom prst="rect">
            <a:avLst/>
          </a:prstGeom>
          <a:noFill/>
        </p:spPr>
        <p:txBody>
          <a:bodyPr wrap="square" rtlCol="0">
            <a:spAutoFit/>
          </a:bodyPr>
          <a:lstStyle/>
          <a:p>
            <a:pPr algn="ctr"/>
            <a:r>
              <a:rPr lang="en-GB" sz="3200" dirty="0">
                <a:solidFill>
                  <a:srgbClr val="000000"/>
                </a:solidFill>
                <a:latin typeface="Arial" panose="020B0604020202020204" pitchFamily="34" charset="0"/>
                <a:cs typeface="Arial" panose="020B0604020202020204" pitchFamily="34" charset="0"/>
              </a:rPr>
              <a:t>Lecture 5</a:t>
            </a:r>
          </a:p>
        </p:txBody>
      </p:sp>
    </p:spTree>
    <p:extLst>
      <p:ext uri="{BB962C8B-B14F-4D97-AF65-F5344CB8AC3E}">
        <p14:creationId xmlns:p14="http://schemas.microsoft.com/office/powerpoint/2010/main" val="3866994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Segnaposto contenuto 13"/>
          <p:cNvSpPr>
            <a:spLocks noGrp="1"/>
          </p:cNvSpPr>
          <p:nvPr>
            <p:ph idx="1"/>
          </p:nvPr>
        </p:nvSpPr>
        <p:spPr>
          <a:xfrm>
            <a:off x="352129" y="1396915"/>
            <a:ext cx="11472596" cy="4803177"/>
          </a:xfrm>
        </p:spPr>
        <p:txBody>
          <a:bodyPr anchor="ctr">
            <a:noAutofit/>
          </a:bodyPr>
          <a:lstStyle/>
          <a:p>
            <a:pPr marL="45720" lvl="0" indent="0">
              <a:buNone/>
            </a:pPr>
            <a:r>
              <a:rPr lang="en-US" sz="3600" dirty="0">
                <a:solidFill>
                  <a:srgbClr val="000000"/>
                </a:solidFill>
                <a:latin typeface="Calibri" panose="020F0502020204030204" pitchFamily="34" charset="0"/>
                <a:cs typeface="Calibri" panose="020F0502020204030204" pitchFamily="34" charset="0"/>
              </a:rPr>
              <a:t>•	Women in family business</a:t>
            </a:r>
          </a:p>
          <a:p>
            <a:pPr marL="45720" lvl="0" indent="0">
              <a:buNone/>
            </a:pPr>
            <a:r>
              <a:rPr lang="en-US" sz="3600" dirty="0">
                <a:solidFill>
                  <a:srgbClr val="000000"/>
                </a:solidFill>
                <a:latin typeface="Calibri" panose="020F0502020204030204" pitchFamily="34" charset="0"/>
                <a:cs typeface="Calibri" panose="020F0502020204030204" pitchFamily="34" charset="0"/>
              </a:rPr>
              <a:t>•	Glass ceiling</a:t>
            </a:r>
          </a:p>
          <a:p>
            <a:pPr marL="45720" lvl="0" indent="0">
              <a:buNone/>
            </a:pPr>
            <a:r>
              <a:rPr lang="en-US" sz="3600" dirty="0">
                <a:solidFill>
                  <a:srgbClr val="000000"/>
                </a:solidFill>
                <a:latin typeface="Calibri" panose="020F0502020204030204" pitchFamily="34" charset="0"/>
                <a:cs typeface="Calibri" panose="020F0502020204030204" pitchFamily="34" charset="0"/>
              </a:rPr>
              <a:t>•	Women’s involvement in family firms</a:t>
            </a:r>
          </a:p>
        </p:txBody>
      </p:sp>
      <p:sp>
        <p:nvSpPr>
          <p:cNvPr id="13" name="Titolo 12"/>
          <p:cNvSpPr>
            <a:spLocks noGrp="1"/>
          </p:cNvSpPr>
          <p:nvPr>
            <p:ph type="title"/>
          </p:nvPr>
        </p:nvSpPr>
        <p:spPr>
          <a:xfrm>
            <a:off x="352129" y="308779"/>
            <a:ext cx="11472596" cy="782602"/>
          </a:xfrm>
        </p:spPr>
        <p:txBody>
          <a:bodyPr>
            <a:normAutofit/>
          </a:bodyPr>
          <a:lstStyle/>
          <a:p>
            <a:pPr marL="0" indent="0" algn="ctr" defTabSz="914400">
              <a:lnSpc>
                <a:spcPct val="90000"/>
              </a:lnSpc>
              <a:spcBef>
                <a:spcPts val="0"/>
              </a:spcBef>
              <a:buNone/>
            </a:pPr>
            <a:r>
              <a:rPr lang="it-IT" sz="4900" b="1" i="0" dirty="0">
                <a:solidFill>
                  <a:srgbClr val="000000"/>
                </a:solidFill>
                <a:latin typeface="Calibri" panose="020F0502020204030204" pitchFamily="34" charset="0"/>
                <a:cs typeface="Calibri" panose="020F0502020204030204" pitchFamily="34" charset="0"/>
              </a:rPr>
              <a:t>Agenda</a:t>
            </a:r>
            <a:endParaRPr lang="it-IT" sz="3200" b="1" i="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7185990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86429BDD-0CE8-418E-B63F-54020013C826}"/>
              </a:ext>
            </a:extLst>
          </p:cNvPr>
          <p:cNvSpPr>
            <a:spLocks noGrp="1"/>
          </p:cNvSpPr>
          <p:nvPr>
            <p:ph idx="1"/>
          </p:nvPr>
        </p:nvSpPr>
        <p:spPr>
          <a:xfrm>
            <a:off x="318910" y="1183342"/>
            <a:ext cx="11377556" cy="5068594"/>
          </a:xfrm>
        </p:spPr>
        <p:txBody>
          <a:bodyPr anchor="ctr">
            <a:normAutofit/>
          </a:bodyPr>
          <a:lstStyle/>
          <a:p>
            <a:pPr marL="45720" indent="0" algn="ctr">
              <a:buNone/>
            </a:pPr>
            <a:r>
              <a:rPr lang="en-US" sz="2800" b="1" dirty="0">
                <a:solidFill>
                  <a:schemeClr val="tx2"/>
                </a:solidFill>
              </a:rPr>
              <a:t>We define Women’s Involvement in Family Firms as any act or process whereby women take part in the life of a family firm</a:t>
            </a:r>
          </a:p>
          <a:p>
            <a:pPr marL="45720" indent="0">
              <a:buNone/>
            </a:pPr>
            <a:r>
              <a:rPr lang="en-US" sz="1800" b="1" dirty="0">
                <a:solidFill>
                  <a:schemeClr val="tx2"/>
                </a:solidFill>
              </a:rPr>
              <a:t>A growing number of women are entering family business today</a:t>
            </a:r>
          </a:p>
          <a:p>
            <a:pPr marL="45720" indent="0">
              <a:buNone/>
            </a:pPr>
            <a:r>
              <a:rPr lang="en-US" sz="1800" dirty="0">
                <a:solidFill>
                  <a:schemeClr val="tx2"/>
                </a:solidFill>
              </a:rPr>
              <a:t>A strong belief exists that these women con-front </a:t>
            </a:r>
            <a:r>
              <a:rPr lang="en-US" sz="1800" b="1" dirty="0">
                <a:solidFill>
                  <a:schemeClr val="tx2"/>
                </a:solidFill>
              </a:rPr>
              <a:t>difficulty in family </a:t>
            </a:r>
            <a:r>
              <a:rPr lang="en-US" sz="1800" dirty="0">
                <a:solidFill>
                  <a:schemeClr val="tx2"/>
                </a:solidFill>
              </a:rPr>
              <a:t>business just because they are </a:t>
            </a:r>
            <a:r>
              <a:rPr lang="en-US" sz="1800" b="1" dirty="0">
                <a:solidFill>
                  <a:schemeClr val="tx2"/>
                </a:solidFill>
              </a:rPr>
              <a:t>women </a:t>
            </a:r>
          </a:p>
          <a:p>
            <a:pPr marL="45720" indent="0">
              <a:buNone/>
            </a:pPr>
            <a:r>
              <a:rPr lang="en-US" sz="1800" dirty="0">
                <a:solidFill>
                  <a:schemeClr val="tx2"/>
                </a:solidFill>
              </a:rPr>
              <a:t>Women in family enterprises are more readily constrained by traditional female roles than women who do not work with their families </a:t>
            </a:r>
          </a:p>
          <a:p>
            <a:pPr marL="45720" indent="0">
              <a:buNone/>
            </a:pPr>
            <a:r>
              <a:rPr lang="en-US" sz="1800" dirty="0">
                <a:solidFill>
                  <a:schemeClr val="tx2"/>
                </a:solidFill>
              </a:rPr>
              <a:t>Female offspring do not receive </a:t>
            </a:r>
            <a:r>
              <a:rPr lang="en-US" sz="1800" b="1" dirty="0">
                <a:solidFill>
                  <a:schemeClr val="tx2"/>
                </a:solidFill>
              </a:rPr>
              <a:t>the same encouragement, opportunity, and education </a:t>
            </a:r>
            <a:r>
              <a:rPr lang="en-US" sz="1800" dirty="0">
                <a:solidFill>
                  <a:schemeClr val="tx2"/>
                </a:solidFill>
              </a:rPr>
              <a:t>as male off-spring</a:t>
            </a:r>
            <a:r>
              <a:rPr lang="en-US" sz="1800" b="1" dirty="0">
                <a:solidFill>
                  <a:schemeClr val="tx2"/>
                </a:solidFill>
              </a:rPr>
              <a:t>. This double standard prevents women from moving toward an executive or ownership position in the business</a:t>
            </a:r>
          </a:p>
          <a:p>
            <a:pPr marL="45720" indent="0" algn="ctr">
              <a:buNone/>
            </a:pPr>
            <a:r>
              <a:rPr lang="en-US" sz="1800" b="1" dirty="0">
                <a:solidFill>
                  <a:schemeClr val="tx2"/>
                </a:solidFill>
              </a:rPr>
              <a:t>Women in family business are a microcosm of society: problems  facing  females  working  with  family  members  reflect  the  same gender issues confronting other women in their business and family lives</a:t>
            </a:r>
          </a:p>
        </p:txBody>
      </p:sp>
      <p:sp>
        <p:nvSpPr>
          <p:cNvPr id="3" name="Titolo 2">
            <a:extLst>
              <a:ext uri="{FF2B5EF4-FFF2-40B4-BE49-F238E27FC236}">
                <a16:creationId xmlns:a16="http://schemas.microsoft.com/office/drawing/2014/main" id="{5F89429A-EC3E-44D1-A74F-E3B207A75A05}"/>
              </a:ext>
            </a:extLst>
          </p:cNvPr>
          <p:cNvSpPr>
            <a:spLocks noGrp="1"/>
          </p:cNvSpPr>
          <p:nvPr>
            <p:ph type="title"/>
          </p:nvPr>
        </p:nvSpPr>
        <p:spPr>
          <a:xfrm>
            <a:off x="318910" y="286897"/>
            <a:ext cx="11509641" cy="1027774"/>
          </a:xfrm>
        </p:spPr>
        <p:txBody>
          <a:bodyPr/>
          <a:lstStyle/>
          <a:p>
            <a:r>
              <a:rPr lang="en-GB" b="1">
                <a:solidFill>
                  <a:schemeClr val="tx2"/>
                </a:solidFill>
              </a:rPr>
              <a:t>Women’s Involvement in Family </a:t>
            </a:r>
          </a:p>
        </p:txBody>
      </p:sp>
    </p:spTree>
    <p:extLst>
      <p:ext uri="{BB962C8B-B14F-4D97-AF65-F5344CB8AC3E}">
        <p14:creationId xmlns:p14="http://schemas.microsoft.com/office/powerpoint/2010/main" val="282659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EE3430BF-6208-4D0E-B740-4E65F03306D0}"/>
              </a:ext>
            </a:extLst>
          </p:cNvPr>
          <p:cNvSpPr>
            <a:spLocks noGrp="1"/>
          </p:cNvSpPr>
          <p:nvPr>
            <p:ph idx="1"/>
          </p:nvPr>
        </p:nvSpPr>
        <p:spPr>
          <a:xfrm>
            <a:off x="322729" y="1219200"/>
            <a:ext cx="11492753" cy="5032735"/>
          </a:xfrm>
        </p:spPr>
        <p:txBody>
          <a:bodyPr>
            <a:normAutofit fontScale="92500" lnSpcReduction="10000"/>
          </a:bodyPr>
          <a:lstStyle/>
          <a:p>
            <a:pPr marL="45720" indent="0">
              <a:buNone/>
            </a:pPr>
            <a:r>
              <a:rPr lang="en-US" dirty="0">
                <a:solidFill>
                  <a:srgbClr val="000000"/>
                </a:solidFill>
              </a:rPr>
              <a:t>Along with the advantages of women working in the family business come the disadvantages</a:t>
            </a:r>
          </a:p>
          <a:p>
            <a:r>
              <a:rPr lang="en-US" dirty="0">
                <a:solidFill>
                  <a:srgbClr val="000000"/>
                </a:solidFill>
              </a:rPr>
              <a:t>“</a:t>
            </a:r>
            <a:r>
              <a:rPr lang="en-US" b="1" dirty="0">
                <a:solidFill>
                  <a:srgbClr val="000000"/>
                </a:solidFill>
              </a:rPr>
              <a:t>Role</a:t>
            </a:r>
            <a:r>
              <a:rPr lang="en-US" dirty="0">
                <a:solidFill>
                  <a:srgbClr val="000000"/>
                </a:solidFill>
              </a:rPr>
              <a:t>” or “</a:t>
            </a:r>
            <a:r>
              <a:rPr lang="en-US" b="1" dirty="0">
                <a:solidFill>
                  <a:srgbClr val="000000"/>
                </a:solidFill>
              </a:rPr>
              <a:t>role  conflict</a:t>
            </a:r>
            <a:r>
              <a:rPr lang="en-US" dirty="0">
                <a:solidFill>
                  <a:srgbClr val="000000"/>
                </a:solidFill>
              </a:rPr>
              <a:t>” or “</a:t>
            </a:r>
            <a:r>
              <a:rPr lang="en-US" b="1" dirty="0">
                <a:solidFill>
                  <a:srgbClr val="000000"/>
                </a:solidFill>
              </a:rPr>
              <a:t>role  carryover”,</a:t>
            </a:r>
            <a:r>
              <a:rPr lang="en-US" dirty="0">
                <a:solidFill>
                  <a:srgbClr val="000000"/>
                </a:solidFill>
              </a:rPr>
              <a:t> or “</a:t>
            </a:r>
            <a:r>
              <a:rPr lang="en-US" b="1" dirty="0">
                <a:solidFill>
                  <a:srgbClr val="000000"/>
                </a:solidFill>
              </a:rPr>
              <a:t>role confusion</a:t>
            </a:r>
            <a:r>
              <a:rPr lang="en-US" dirty="0">
                <a:solidFill>
                  <a:srgbClr val="000000"/>
                </a:solidFill>
              </a:rPr>
              <a:t>”: refer  to  the  two  incompatible  roles  (business  and  family)  contained in family business relationships. Many believe that women are particularly vulnerable to so-called role conflict, because they struggle with the expected </a:t>
            </a:r>
            <a:r>
              <a:rPr lang="en-US" b="1" dirty="0">
                <a:solidFill>
                  <a:srgbClr val="000000"/>
                </a:solidFill>
              </a:rPr>
              <a:t>family role versus the expected business role</a:t>
            </a:r>
            <a:r>
              <a:rPr lang="en-US" dirty="0">
                <a:solidFill>
                  <a:srgbClr val="000000"/>
                </a:solidFill>
              </a:rPr>
              <a:t>. Women’s roles within networks are </a:t>
            </a:r>
            <a:r>
              <a:rPr lang="en-US" b="1" dirty="0">
                <a:solidFill>
                  <a:srgbClr val="000000"/>
                </a:solidFill>
              </a:rPr>
              <a:t>influenced by traditional expectations of women’s family and work responsibilities”: Women are expected to be always available to listen  and  respond  but  have  no  legitimate  authority  to  question  or  to  challenge; women receive rewards for service not for independent action; women are expected to be nurturing, noncritical, and accepting of others. </a:t>
            </a:r>
          </a:p>
          <a:p>
            <a:r>
              <a:rPr lang="en-US" dirty="0">
                <a:solidFill>
                  <a:srgbClr val="000000"/>
                </a:solidFill>
              </a:rPr>
              <a:t>Roles as conflictual for women who choose to work in the family firm; they experience double messages from their families. : “</a:t>
            </a:r>
            <a:r>
              <a:rPr lang="en-US" b="1" dirty="0">
                <a:solidFill>
                  <a:srgbClr val="000000"/>
                </a:solidFill>
              </a:rPr>
              <a:t>Dedicate yourself fully to the business, but give the family children”; “Be independent and autonomous and behave like a businessman,  but  be  dependent,   take  care  of  the  family,  and  behave  like  a mother</a:t>
            </a:r>
            <a:r>
              <a:rPr lang="en-US" dirty="0">
                <a:solidFill>
                  <a:srgbClr val="000000"/>
                </a:solidFill>
              </a:rPr>
              <a:t>”</a:t>
            </a:r>
          </a:p>
          <a:p>
            <a:pPr marL="45720" indent="0" algn="ctr">
              <a:buNone/>
            </a:pPr>
            <a:r>
              <a:rPr lang="en-US" dirty="0">
                <a:solidFill>
                  <a:srgbClr val="000000"/>
                </a:solidFill>
              </a:rPr>
              <a:t>The no-win choice for a female in business is between accepting a </a:t>
            </a:r>
            <a:r>
              <a:rPr lang="en-US" b="1" dirty="0">
                <a:solidFill>
                  <a:srgbClr val="000000"/>
                </a:solidFill>
              </a:rPr>
              <a:t>more traditional role </a:t>
            </a:r>
            <a:r>
              <a:rPr lang="en-US" dirty="0">
                <a:solidFill>
                  <a:srgbClr val="000000"/>
                </a:solidFill>
              </a:rPr>
              <a:t>and attempting a </a:t>
            </a:r>
            <a:r>
              <a:rPr lang="en-US" b="1" dirty="0">
                <a:solidFill>
                  <a:srgbClr val="000000"/>
                </a:solidFill>
              </a:rPr>
              <a:t>self-promotional attitude </a:t>
            </a:r>
            <a:r>
              <a:rPr lang="en-US" dirty="0">
                <a:solidFill>
                  <a:srgbClr val="000000"/>
                </a:solidFill>
              </a:rPr>
              <a:t>to bring vitality and respect to her business role. </a:t>
            </a:r>
            <a:r>
              <a:rPr lang="en-US" b="1" dirty="0">
                <a:solidFill>
                  <a:srgbClr val="000000"/>
                </a:solidFill>
              </a:rPr>
              <a:t>If she chooses the traditional role to maintain harmonious relations with family members, she sacrifices her career objectives</a:t>
            </a:r>
            <a:endParaRPr lang="it-IT" dirty="0">
              <a:solidFill>
                <a:srgbClr val="000000"/>
              </a:solidFill>
            </a:endParaRPr>
          </a:p>
        </p:txBody>
      </p:sp>
      <p:sp>
        <p:nvSpPr>
          <p:cNvPr id="3" name="Titolo 2">
            <a:extLst>
              <a:ext uri="{FF2B5EF4-FFF2-40B4-BE49-F238E27FC236}">
                <a16:creationId xmlns:a16="http://schemas.microsoft.com/office/drawing/2014/main" id="{D9BB3B91-5354-410F-8111-0694653FD973}"/>
              </a:ext>
            </a:extLst>
          </p:cNvPr>
          <p:cNvSpPr>
            <a:spLocks noGrp="1"/>
          </p:cNvSpPr>
          <p:nvPr>
            <p:ph type="title"/>
          </p:nvPr>
        </p:nvSpPr>
        <p:spPr>
          <a:xfrm>
            <a:off x="322729" y="302050"/>
            <a:ext cx="11492753" cy="836468"/>
          </a:xfrm>
        </p:spPr>
        <p:txBody>
          <a:bodyPr/>
          <a:lstStyle/>
          <a:p>
            <a:r>
              <a:rPr lang="it-IT" dirty="0" err="1">
                <a:solidFill>
                  <a:srgbClr val="000000"/>
                </a:solidFill>
              </a:rPr>
              <a:t>Role</a:t>
            </a:r>
            <a:r>
              <a:rPr lang="it-IT" dirty="0">
                <a:solidFill>
                  <a:srgbClr val="000000"/>
                </a:solidFill>
              </a:rPr>
              <a:t> </a:t>
            </a:r>
            <a:r>
              <a:rPr lang="it-IT" dirty="0" err="1">
                <a:solidFill>
                  <a:srgbClr val="000000"/>
                </a:solidFill>
              </a:rPr>
              <a:t>conflicts</a:t>
            </a:r>
            <a:endParaRPr lang="it-IT" dirty="0">
              <a:solidFill>
                <a:srgbClr val="000000"/>
              </a:solidFill>
            </a:endParaRPr>
          </a:p>
        </p:txBody>
      </p:sp>
    </p:spTree>
    <p:extLst>
      <p:ext uri="{BB962C8B-B14F-4D97-AF65-F5344CB8AC3E}">
        <p14:creationId xmlns:p14="http://schemas.microsoft.com/office/powerpoint/2010/main" val="2076946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62254D77-13C3-4DC7-A1C9-98701FE5466D}"/>
              </a:ext>
            </a:extLst>
          </p:cNvPr>
          <p:cNvSpPr>
            <a:spLocks noGrp="1"/>
          </p:cNvSpPr>
          <p:nvPr>
            <p:ph idx="1"/>
          </p:nvPr>
        </p:nvSpPr>
        <p:spPr>
          <a:xfrm>
            <a:off x="354105" y="1356718"/>
            <a:ext cx="11483787" cy="4895218"/>
          </a:xfrm>
        </p:spPr>
        <p:txBody>
          <a:bodyPr anchor="ctr"/>
          <a:lstStyle/>
          <a:p>
            <a:pPr marL="45720" indent="0">
              <a:buNone/>
            </a:pPr>
            <a:r>
              <a:rPr lang="en-US" dirty="0">
                <a:solidFill>
                  <a:schemeClr val="tx2"/>
                </a:solidFill>
              </a:rPr>
              <a:t>As more women become involved in family business, they challenge one of the most sacred family business rules: </a:t>
            </a:r>
            <a:r>
              <a:rPr lang="en-US" b="1" dirty="0">
                <a:solidFill>
                  <a:schemeClr val="tx2"/>
                </a:solidFill>
              </a:rPr>
              <a:t>“primogeniture” </a:t>
            </a:r>
            <a:r>
              <a:rPr lang="en-US" dirty="0">
                <a:solidFill>
                  <a:schemeClr val="tx2"/>
                </a:solidFill>
              </a:rPr>
              <a:t>or the transfer of leadership from father to the first-born son</a:t>
            </a:r>
          </a:p>
          <a:p>
            <a:pPr marL="45720" indent="0">
              <a:buNone/>
            </a:pPr>
            <a:r>
              <a:rPr lang="en-US" dirty="0">
                <a:solidFill>
                  <a:schemeClr val="tx2"/>
                </a:solidFill>
              </a:rPr>
              <a:t>As more managerial women enter family businesses, </a:t>
            </a:r>
            <a:r>
              <a:rPr lang="en-US" b="1" dirty="0">
                <a:solidFill>
                  <a:schemeClr val="tx2"/>
                </a:solidFill>
              </a:rPr>
              <a:t>the primogeniture rule less automatic than in the past</a:t>
            </a:r>
          </a:p>
          <a:p>
            <a:pPr marL="45720" indent="0">
              <a:buNone/>
            </a:pPr>
            <a:r>
              <a:rPr lang="en-US" dirty="0">
                <a:solidFill>
                  <a:schemeClr val="tx2"/>
                </a:solidFill>
              </a:rPr>
              <a:t>Daughters, more than younger sons, face complex challenges by skeptical parents and siblings</a:t>
            </a:r>
          </a:p>
          <a:p>
            <a:pPr marL="45720" indent="0">
              <a:buNone/>
            </a:pPr>
            <a:r>
              <a:rPr lang="en-US" b="1" dirty="0">
                <a:solidFill>
                  <a:schemeClr val="tx2"/>
                </a:solidFill>
              </a:rPr>
              <a:t>Fathers put up the most significant hurdles, as they place more pressure on daughters succeeding to power than on sons </a:t>
            </a:r>
          </a:p>
          <a:p>
            <a:pPr marL="45720" indent="0">
              <a:buNone/>
            </a:pPr>
            <a:r>
              <a:rPr lang="en-US" dirty="0">
                <a:solidFill>
                  <a:schemeClr val="tx2"/>
                </a:solidFill>
              </a:rPr>
              <a:t>daughters are usually passed over as potential successors unless they are forced into leadership through a crisis</a:t>
            </a:r>
            <a:endParaRPr lang="it-IT" dirty="0">
              <a:solidFill>
                <a:schemeClr val="tx2"/>
              </a:solidFill>
            </a:endParaRPr>
          </a:p>
        </p:txBody>
      </p:sp>
      <p:sp>
        <p:nvSpPr>
          <p:cNvPr id="3" name="Titolo 2">
            <a:extLst>
              <a:ext uri="{FF2B5EF4-FFF2-40B4-BE49-F238E27FC236}">
                <a16:creationId xmlns:a16="http://schemas.microsoft.com/office/drawing/2014/main" id="{62C5C709-4404-43A0-85FC-ADC65804F587}"/>
              </a:ext>
            </a:extLst>
          </p:cNvPr>
          <p:cNvSpPr>
            <a:spLocks noGrp="1"/>
          </p:cNvSpPr>
          <p:nvPr>
            <p:ph type="title"/>
          </p:nvPr>
        </p:nvSpPr>
        <p:spPr>
          <a:xfrm>
            <a:off x="354106" y="328944"/>
            <a:ext cx="11483788" cy="791644"/>
          </a:xfrm>
        </p:spPr>
        <p:txBody>
          <a:bodyPr/>
          <a:lstStyle/>
          <a:p>
            <a:r>
              <a:rPr lang="it-IT" b="1" dirty="0">
                <a:solidFill>
                  <a:schemeClr val="tx2"/>
                </a:solidFill>
              </a:rPr>
              <a:t>Rules </a:t>
            </a:r>
          </a:p>
        </p:txBody>
      </p:sp>
    </p:spTree>
    <p:extLst>
      <p:ext uri="{BB962C8B-B14F-4D97-AF65-F5344CB8AC3E}">
        <p14:creationId xmlns:p14="http://schemas.microsoft.com/office/powerpoint/2010/main" val="1577989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ACDA954F-D90E-4BAF-9FBE-3102D9196F78}"/>
              </a:ext>
            </a:extLst>
          </p:cNvPr>
          <p:cNvSpPr>
            <a:spLocks noGrp="1"/>
          </p:cNvSpPr>
          <p:nvPr>
            <p:ph idx="1"/>
          </p:nvPr>
        </p:nvSpPr>
        <p:spPr>
          <a:xfrm>
            <a:off x="327353" y="1237130"/>
            <a:ext cx="11492753" cy="5014806"/>
          </a:xfrm>
        </p:spPr>
        <p:txBody>
          <a:bodyPr>
            <a:normAutofit fontScale="85000" lnSpcReduction="20000"/>
          </a:bodyPr>
          <a:lstStyle/>
          <a:p>
            <a:pPr marL="45720" indent="0" algn="ctr">
              <a:buNone/>
            </a:pPr>
            <a:r>
              <a:rPr lang="en-US" b="1" dirty="0">
                <a:solidFill>
                  <a:schemeClr val="tx2"/>
                </a:solidFill>
              </a:rPr>
              <a:t>Role and rule conflict develop from the expected behavior of women </a:t>
            </a:r>
          </a:p>
          <a:p>
            <a:pPr marL="45720" indent="0">
              <a:buNone/>
            </a:pPr>
            <a:r>
              <a:rPr lang="en-US" dirty="0">
                <a:solidFill>
                  <a:schemeClr val="tx2"/>
                </a:solidFill>
              </a:rPr>
              <a:t>Females offer unique contributions, especially in management, to their family businesses </a:t>
            </a:r>
          </a:p>
          <a:p>
            <a:pPr marL="45720" indent="0">
              <a:buNone/>
            </a:pPr>
            <a:r>
              <a:rPr lang="en-US" dirty="0">
                <a:solidFill>
                  <a:schemeClr val="tx2"/>
                </a:solidFill>
              </a:rPr>
              <a:t>Women in family business exhibit </a:t>
            </a:r>
            <a:r>
              <a:rPr lang="en-US" b="1" dirty="0">
                <a:solidFill>
                  <a:schemeClr val="tx2"/>
                </a:solidFill>
              </a:rPr>
              <a:t>loyalty to the business</a:t>
            </a:r>
            <a:r>
              <a:rPr lang="en-US" dirty="0">
                <a:solidFill>
                  <a:schemeClr val="tx2"/>
                </a:solidFill>
              </a:rPr>
              <a:t>, concern for family members, and a sensitivity to the needs of others. These attributes, make  women  proficient  at  “</a:t>
            </a:r>
            <a:r>
              <a:rPr lang="en-US" b="1" dirty="0">
                <a:solidFill>
                  <a:schemeClr val="tx2"/>
                </a:solidFill>
              </a:rPr>
              <a:t>peacekeeping</a:t>
            </a:r>
            <a:r>
              <a:rPr lang="en-US" dirty="0">
                <a:solidFill>
                  <a:schemeClr val="tx2"/>
                </a:solidFill>
              </a:rPr>
              <a:t>”  or  solving problems and conflicts among family members. </a:t>
            </a:r>
          </a:p>
          <a:p>
            <a:pPr marL="45720" indent="0" algn="ctr">
              <a:buNone/>
            </a:pPr>
            <a:r>
              <a:rPr lang="en-US" b="1" dirty="0">
                <a:solidFill>
                  <a:schemeClr val="tx2"/>
                </a:solidFill>
              </a:rPr>
              <a:t>BUT </a:t>
            </a:r>
          </a:p>
          <a:p>
            <a:pPr marL="45720" indent="0">
              <a:buNone/>
            </a:pPr>
            <a:r>
              <a:rPr lang="en-US" b="1" dirty="0">
                <a:solidFill>
                  <a:schemeClr val="tx2"/>
                </a:solidFill>
              </a:rPr>
              <a:t>Women in family business hold back on their business capabilities because of uncertainty of how they, as females, should behave </a:t>
            </a:r>
          </a:p>
          <a:p>
            <a:pPr marL="45720" indent="0">
              <a:buNone/>
            </a:pPr>
            <a:r>
              <a:rPr lang="en-US" dirty="0">
                <a:solidFill>
                  <a:schemeClr val="tx2"/>
                </a:solidFill>
              </a:rPr>
              <a:t>Women’s feelings of esteem and self-worth become confused over how they want to act and how they think they should act in a family business </a:t>
            </a:r>
          </a:p>
          <a:p>
            <a:pPr marL="45720" indent="0">
              <a:buNone/>
            </a:pPr>
            <a:r>
              <a:rPr lang="en-US" dirty="0">
                <a:solidFill>
                  <a:schemeClr val="tx2"/>
                </a:solidFill>
              </a:rPr>
              <a:t>Women repress any attempts to become as successful as their male counterparts, because accomplished businesswomen are viewed as </a:t>
            </a:r>
            <a:r>
              <a:rPr lang="en-US" b="1" dirty="0">
                <a:solidFill>
                  <a:schemeClr val="tx2"/>
                </a:solidFill>
              </a:rPr>
              <a:t>too masculine and aggressive</a:t>
            </a:r>
          </a:p>
          <a:p>
            <a:pPr marL="45720" indent="0">
              <a:buNone/>
            </a:pPr>
            <a:r>
              <a:rPr lang="en-US" dirty="0">
                <a:solidFill>
                  <a:schemeClr val="tx2"/>
                </a:solidFill>
              </a:rPr>
              <a:t>The lack of separation and individuation for females’ inability to affirm business roles. The result is that women in family business</a:t>
            </a:r>
            <a:r>
              <a:rPr lang="en-US" b="1" dirty="0">
                <a:solidFill>
                  <a:schemeClr val="tx2"/>
                </a:solidFill>
              </a:rPr>
              <a:t>, remain entrapped in rigid, “family” roles unless they separate and individuate from their families</a:t>
            </a:r>
            <a:r>
              <a:rPr lang="en-US" dirty="0">
                <a:solidFill>
                  <a:schemeClr val="tx2"/>
                </a:solidFill>
              </a:rPr>
              <a:t>.</a:t>
            </a:r>
          </a:p>
          <a:p>
            <a:pPr marL="45720" indent="0" algn="ctr">
              <a:buNone/>
            </a:pPr>
            <a:r>
              <a:rPr lang="en-US" dirty="0">
                <a:solidFill>
                  <a:schemeClr val="tx2"/>
                </a:solidFill>
              </a:rPr>
              <a:t>Women, by nature, may expect more </a:t>
            </a:r>
            <a:r>
              <a:rPr lang="en-US" b="1" dirty="0">
                <a:solidFill>
                  <a:schemeClr val="tx2"/>
                </a:solidFill>
              </a:rPr>
              <a:t>“collaboration, cooperation, and interaction”</a:t>
            </a:r>
            <a:endParaRPr lang="it-IT" b="1" dirty="0">
              <a:solidFill>
                <a:schemeClr val="tx2"/>
              </a:solidFill>
            </a:endParaRPr>
          </a:p>
        </p:txBody>
      </p:sp>
      <p:sp>
        <p:nvSpPr>
          <p:cNvPr id="3" name="Titolo 2">
            <a:extLst>
              <a:ext uri="{FF2B5EF4-FFF2-40B4-BE49-F238E27FC236}">
                <a16:creationId xmlns:a16="http://schemas.microsoft.com/office/drawing/2014/main" id="{6D2414E2-7FC4-4A5B-B4E2-26922C9D8116}"/>
              </a:ext>
            </a:extLst>
          </p:cNvPr>
          <p:cNvSpPr>
            <a:spLocks noGrp="1"/>
          </p:cNvSpPr>
          <p:nvPr>
            <p:ph type="title"/>
          </p:nvPr>
        </p:nvSpPr>
        <p:spPr>
          <a:xfrm>
            <a:off x="327354" y="302051"/>
            <a:ext cx="11492753" cy="1027774"/>
          </a:xfrm>
        </p:spPr>
        <p:txBody>
          <a:bodyPr/>
          <a:lstStyle/>
          <a:p>
            <a:r>
              <a:rPr lang="en-GB" b="1" dirty="0">
                <a:solidFill>
                  <a:schemeClr val="tx2"/>
                </a:solidFill>
              </a:rPr>
              <a:t>Psychological Characteristics</a:t>
            </a:r>
          </a:p>
        </p:txBody>
      </p:sp>
    </p:spTree>
    <p:extLst>
      <p:ext uri="{BB962C8B-B14F-4D97-AF65-F5344CB8AC3E}">
        <p14:creationId xmlns:p14="http://schemas.microsoft.com/office/powerpoint/2010/main" val="1414818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8538ACB1-C3AC-47FE-8A3A-ED33FD3D6CCE}"/>
              </a:ext>
            </a:extLst>
          </p:cNvPr>
          <p:cNvSpPr>
            <a:spLocks noGrp="1"/>
          </p:cNvSpPr>
          <p:nvPr>
            <p:ph idx="1"/>
          </p:nvPr>
        </p:nvSpPr>
        <p:spPr>
          <a:xfrm>
            <a:off x="318390" y="1219201"/>
            <a:ext cx="11510682" cy="5023770"/>
          </a:xfrm>
        </p:spPr>
        <p:txBody>
          <a:bodyPr anchor="ctr"/>
          <a:lstStyle/>
          <a:p>
            <a:pPr marL="45720" indent="0">
              <a:buNone/>
            </a:pPr>
            <a:r>
              <a:rPr lang="it-IT" dirty="0" err="1">
                <a:solidFill>
                  <a:srgbClr val="000000"/>
                </a:solidFill>
              </a:rPr>
              <a:t>Many</a:t>
            </a:r>
            <a:r>
              <a:rPr lang="it-IT" dirty="0">
                <a:solidFill>
                  <a:srgbClr val="000000"/>
                </a:solidFill>
              </a:rPr>
              <a:t> women </a:t>
            </a:r>
            <a:r>
              <a:rPr lang="en-US" dirty="0">
                <a:solidFill>
                  <a:srgbClr val="000000"/>
                </a:solidFill>
              </a:rPr>
              <a:t>feel  invisible  in  the  family  business  because  </a:t>
            </a:r>
            <a:r>
              <a:rPr lang="en-US" b="1" dirty="0">
                <a:solidFill>
                  <a:srgbClr val="000000"/>
                </a:solidFill>
              </a:rPr>
              <a:t>they  are  not  viewed  by  others</a:t>
            </a:r>
            <a:r>
              <a:rPr lang="en-US" dirty="0">
                <a:solidFill>
                  <a:srgbClr val="000000"/>
                </a:solidFill>
              </a:rPr>
              <a:t>, whether  within  or  outside  the  business,  in  the  same  way  </a:t>
            </a:r>
            <a:r>
              <a:rPr lang="en-US" b="1" dirty="0">
                <a:solidFill>
                  <a:srgbClr val="000000"/>
                </a:solidFill>
              </a:rPr>
              <a:t>as  male  members</a:t>
            </a:r>
          </a:p>
          <a:p>
            <a:pPr marL="45720" indent="0">
              <a:buNone/>
            </a:pPr>
            <a:r>
              <a:rPr lang="en-US" dirty="0">
                <a:solidFill>
                  <a:srgbClr val="000000"/>
                </a:solidFill>
              </a:rPr>
              <a:t>This happens frequently with female  partners  in  </a:t>
            </a:r>
            <a:r>
              <a:rPr lang="en-US" b="1" dirty="0">
                <a:solidFill>
                  <a:srgbClr val="000000"/>
                </a:solidFill>
              </a:rPr>
              <a:t>husband-and-wife  businesses</a:t>
            </a:r>
            <a:r>
              <a:rPr lang="en-US" dirty="0">
                <a:solidFill>
                  <a:srgbClr val="000000"/>
                </a:solidFill>
              </a:rPr>
              <a:t>. </a:t>
            </a:r>
          </a:p>
          <a:p>
            <a:pPr marL="45720" indent="0">
              <a:buNone/>
            </a:pPr>
            <a:r>
              <a:rPr lang="en-US" dirty="0">
                <a:solidFill>
                  <a:srgbClr val="000000"/>
                </a:solidFill>
              </a:rPr>
              <a:t>The assumption by the outside world is that women hold important positions because they </a:t>
            </a:r>
            <a:r>
              <a:rPr lang="en-US" b="1" dirty="0">
                <a:solidFill>
                  <a:srgbClr val="000000"/>
                </a:solidFill>
              </a:rPr>
              <a:t>are married to the boss</a:t>
            </a:r>
            <a:r>
              <a:rPr lang="en-US" dirty="0">
                <a:solidFill>
                  <a:srgbClr val="000000"/>
                </a:solidFill>
              </a:rPr>
              <a:t>. Even when their credentials are equal or better than their husbands’, these women find other business people by passing them and looking to their spouses for final decisions. </a:t>
            </a:r>
          </a:p>
          <a:p>
            <a:pPr marL="45720" indent="0">
              <a:buNone/>
            </a:pPr>
            <a:r>
              <a:rPr lang="en-US" dirty="0">
                <a:solidFill>
                  <a:srgbClr val="000000"/>
                </a:solidFill>
              </a:rPr>
              <a:t>women’s invisibility in family companies on two factors working together simultaneously: One  is  the  continuing  </a:t>
            </a:r>
            <a:r>
              <a:rPr lang="en-US" b="1" dirty="0">
                <a:solidFill>
                  <a:srgbClr val="000000"/>
                </a:solidFill>
              </a:rPr>
              <a:t>stereotyping  and  discrimination  </a:t>
            </a:r>
            <a:r>
              <a:rPr lang="en-US" dirty="0">
                <a:solidFill>
                  <a:srgbClr val="000000"/>
                </a:solidFill>
              </a:rPr>
              <a:t>that  are  the result </a:t>
            </a:r>
            <a:r>
              <a:rPr lang="en-US" b="1" dirty="0">
                <a:solidFill>
                  <a:srgbClr val="000000"/>
                </a:solidFill>
              </a:rPr>
              <a:t>of prejudices in society </a:t>
            </a:r>
            <a:r>
              <a:rPr lang="en-US" dirty="0">
                <a:solidFill>
                  <a:srgbClr val="000000"/>
                </a:solidFill>
              </a:rPr>
              <a:t>and are reflected and expressed within the family business system. The second factor is women’s own </a:t>
            </a:r>
            <a:r>
              <a:rPr lang="en-US" b="1" dirty="0">
                <a:solidFill>
                  <a:srgbClr val="000000"/>
                </a:solidFill>
              </a:rPr>
              <a:t>limiting attitudes toward their potential and roles, attitudes derived largely from the way they have been socialized</a:t>
            </a:r>
            <a:endParaRPr lang="it-IT" b="1" dirty="0">
              <a:solidFill>
                <a:srgbClr val="000000"/>
              </a:solidFill>
            </a:endParaRPr>
          </a:p>
        </p:txBody>
      </p:sp>
      <p:sp>
        <p:nvSpPr>
          <p:cNvPr id="3" name="Titolo 2">
            <a:extLst>
              <a:ext uri="{FF2B5EF4-FFF2-40B4-BE49-F238E27FC236}">
                <a16:creationId xmlns:a16="http://schemas.microsoft.com/office/drawing/2014/main" id="{E2DDDF0F-CDD5-4680-A653-105EFBEA0C0F}"/>
              </a:ext>
            </a:extLst>
          </p:cNvPr>
          <p:cNvSpPr>
            <a:spLocks noGrp="1"/>
          </p:cNvSpPr>
          <p:nvPr>
            <p:ph type="title"/>
          </p:nvPr>
        </p:nvSpPr>
        <p:spPr>
          <a:xfrm>
            <a:off x="318390" y="302050"/>
            <a:ext cx="11510682" cy="800609"/>
          </a:xfrm>
        </p:spPr>
        <p:txBody>
          <a:bodyPr/>
          <a:lstStyle/>
          <a:p>
            <a:r>
              <a:rPr lang="en-GB" b="1">
                <a:solidFill>
                  <a:srgbClr val="000000"/>
                </a:solidFill>
              </a:rPr>
              <a:t>Invisibility and Visibility</a:t>
            </a:r>
          </a:p>
        </p:txBody>
      </p:sp>
    </p:spTree>
    <p:extLst>
      <p:ext uri="{BB962C8B-B14F-4D97-AF65-F5344CB8AC3E}">
        <p14:creationId xmlns:p14="http://schemas.microsoft.com/office/powerpoint/2010/main" val="3242108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409FB14D-F2F0-4DB2-B05F-9002A2C57AEE}"/>
              </a:ext>
            </a:extLst>
          </p:cNvPr>
          <p:cNvSpPr>
            <a:spLocks noGrp="1"/>
          </p:cNvSpPr>
          <p:nvPr>
            <p:ph idx="1"/>
          </p:nvPr>
        </p:nvSpPr>
        <p:spPr>
          <a:xfrm>
            <a:off x="331836" y="1320860"/>
            <a:ext cx="11483789" cy="4931076"/>
          </a:xfrm>
        </p:spPr>
        <p:txBody>
          <a:bodyPr>
            <a:normAutofit fontScale="77500" lnSpcReduction="20000"/>
          </a:bodyPr>
          <a:lstStyle/>
          <a:p>
            <a:pPr marL="45720" indent="0" algn="ctr">
              <a:buNone/>
            </a:pPr>
            <a:r>
              <a:rPr lang="en-US" b="1" dirty="0">
                <a:solidFill>
                  <a:schemeClr val="tx2"/>
                </a:solidFill>
              </a:rPr>
              <a:t>The term ‘glass ceiling’ refers to situations where the advancement of a qualified person within the hierarchy of an organization is stopped at a lower level. Usually, this situation refers to some form of discrimination, most commonly sexism or racism. Evidence suggests that women are typically confronted by the ‘glass ceiling’. Glass ceiling is an invisible barrier preventing their rise into leadership positions in enterprises</a:t>
            </a:r>
          </a:p>
          <a:p>
            <a:pPr marL="45720" indent="0">
              <a:buNone/>
            </a:pPr>
            <a:r>
              <a:rPr lang="en-US" dirty="0">
                <a:solidFill>
                  <a:schemeClr val="tx2"/>
                </a:solidFill>
              </a:rPr>
              <a:t>Family businesses should be more favorable contexts for removing the glass ceiling for women belonging to the owner family</a:t>
            </a:r>
          </a:p>
          <a:p>
            <a:pPr marL="45720" indent="0">
              <a:buNone/>
            </a:pPr>
            <a:r>
              <a:rPr lang="en-US" b="1" dirty="0">
                <a:solidFill>
                  <a:schemeClr val="tx2"/>
                </a:solidFill>
              </a:rPr>
              <a:t>The family can give a woman financial resources, consolidated relationships based on trust, knowledge and socialization into the entrepreneurial culture. At the same time, it could be also a context of constraint and economic exploitation</a:t>
            </a:r>
          </a:p>
          <a:p>
            <a:pPr marL="45720" indent="0">
              <a:buNone/>
            </a:pPr>
            <a:r>
              <a:rPr lang="en-US" dirty="0">
                <a:solidFill>
                  <a:schemeClr val="tx2"/>
                </a:solidFill>
              </a:rPr>
              <a:t>Family firms are characterized by women’s tendency to be in charge of operating and supporting roles, instead of managerial ones, as a consequence of patriarchy. </a:t>
            </a:r>
          </a:p>
          <a:p>
            <a:pPr marL="45720" indent="0">
              <a:buNone/>
            </a:pPr>
            <a:r>
              <a:rPr lang="en-US" dirty="0">
                <a:solidFill>
                  <a:schemeClr val="tx2"/>
                </a:solidFill>
              </a:rPr>
              <a:t>In family firms, women’s invisibility refers to the fact that women’s professional capabilities are generally not valued, as a result of both the discrimination, resulting from the diffused social bias against the female</a:t>
            </a:r>
          </a:p>
          <a:p>
            <a:pPr marL="45720" indent="0">
              <a:buNone/>
            </a:pPr>
            <a:r>
              <a:rPr lang="en-US" dirty="0">
                <a:solidFill>
                  <a:schemeClr val="tx2"/>
                </a:solidFill>
              </a:rPr>
              <a:t>Gender and the socialization process followed by women belonging to the family, which generally do not attend economics and business schools and do not make previous experience outside the family firm. This may make it difficult for women to develop the necessary attitudes for coping with managerial and governance roles. </a:t>
            </a:r>
          </a:p>
          <a:p>
            <a:pPr marL="45720" indent="0" algn="ctr">
              <a:buNone/>
            </a:pPr>
            <a:r>
              <a:rPr lang="en-US" b="1" dirty="0">
                <a:solidFill>
                  <a:schemeClr val="tx2"/>
                </a:solidFill>
              </a:rPr>
              <a:t>Family firm structures and mechanisms could be in place to help women to cope with the conflict between work and family roles</a:t>
            </a:r>
          </a:p>
        </p:txBody>
      </p:sp>
      <p:sp>
        <p:nvSpPr>
          <p:cNvPr id="3" name="Titolo 2">
            <a:extLst>
              <a:ext uri="{FF2B5EF4-FFF2-40B4-BE49-F238E27FC236}">
                <a16:creationId xmlns:a16="http://schemas.microsoft.com/office/drawing/2014/main" id="{06F32F6F-2F9C-4B13-9320-4792CF80B456}"/>
              </a:ext>
            </a:extLst>
          </p:cNvPr>
          <p:cNvSpPr>
            <a:spLocks noGrp="1"/>
          </p:cNvSpPr>
          <p:nvPr>
            <p:ph type="title"/>
          </p:nvPr>
        </p:nvSpPr>
        <p:spPr>
          <a:xfrm>
            <a:off x="331836" y="293085"/>
            <a:ext cx="11483789" cy="1027774"/>
          </a:xfrm>
        </p:spPr>
        <p:txBody>
          <a:bodyPr/>
          <a:lstStyle/>
          <a:p>
            <a:pPr algn="ctr"/>
            <a:r>
              <a:rPr lang="en-US" dirty="0">
                <a:solidFill>
                  <a:srgbClr val="000000"/>
                </a:solidFill>
              </a:rPr>
              <a:t>the glass ceiling</a:t>
            </a:r>
            <a:endParaRPr lang="it-IT" dirty="0">
              <a:solidFill>
                <a:srgbClr val="000000"/>
              </a:solidFill>
            </a:endParaRPr>
          </a:p>
        </p:txBody>
      </p:sp>
    </p:spTree>
    <p:extLst>
      <p:ext uri="{BB962C8B-B14F-4D97-AF65-F5344CB8AC3E}">
        <p14:creationId xmlns:p14="http://schemas.microsoft.com/office/powerpoint/2010/main" val="362131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1DF9D359-421D-4A0D-8E1F-BFBE8FE0F483}"/>
              </a:ext>
            </a:extLst>
          </p:cNvPr>
          <p:cNvPicPr>
            <a:picLocks noGrp="1" noChangeAspect="1"/>
          </p:cNvPicPr>
          <p:nvPr>
            <p:ph idx="1"/>
          </p:nvPr>
        </p:nvPicPr>
        <p:blipFill>
          <a:blip r:embed="rId2"/>
          <a:stretch>
            <a:fillRect/>
          </a:stretch>
        </p:blipFill>
        <p:spPr>
          <a:xfrm>
            <a:off x="2822835" y="2284458"/>
            <a:ext cx="6546329" cy="3878701"/>
          </a:xfrm>
          <a:noFill/>
        </p:spPr>
      </p:pic>
      <p:sp>
        <p:nvSpPr>
          <p:cNvPr id="10" name="Title 2">
            <a:extLst>
              <a:ext uri="{FF2B5EF4-FFF2-40B4-BE49-F238E27FC236}">
                <a16:creationId xmlns:a16="http://schemas.microsoft.com/office/drawing/2014/main" id="{D9146412-5CA9-466B-BEEF-C8E9582409FC}"/>
              </a:ext>
            </a:extLst>
          </p:cNvPr>
          <p:cNvSpPr>
            <a:spLocks noGrp="1"/>
          </p:cNvSpPr>
          <p:nvPr>
            <p:ph type="title"/>
          </p:nvPr>
        </p:nvSpPr>
        <p:spPr>
          <a:xfrm>
            <a:off x="334392" y="303965"/>
            <a:ext cx="11523216" cy="1027774"/>
          </a:xfrm>
        </p:spPr>
        <p:txBody>
          <a:bodyPr>
            <a:normAutofit/>
          </a:bodyPr>
          <a:lstStyle/>
          <a:p>
            <a:pPr algn="ctr"/>
            <a:r>
              <a:rPr lang="en-US" b="1" dirty="0">
                <a:solidFill>
                  <a:schemeClr val="tx2"/>
                </a:solidFill>
              </a:rPr>
              <a:t>women’s involvement in family firms</a:t>
            </a:r>
          </a:p>
        </p:txBody>
      </p:sp>
      <p:sp>
        <p:nvSpPr>
          <p:cNvPr id="2" name="CasellaDiTesto 1">
            <a:extLst>
              <a:ext uri="{FF2B5EF4-FFF2-40B4-BE49-F238E27FC236}">
                <a16:creationId xmlns:a16="http://schemas.microsoft.com/office/drawing/2014/main" id="{EA756AE6-A4AD-4BC4-9EA5-4D10C3544AD8}"/>
              </a:ext>
            </a:extLst>
          </p:cNvPr>
          <p:cNvSpPr txBox="1"/>
          <p:nvPr/>
        </p:nvSpPr>
        <p:spPr>
          <a:xfrm>
            <a:off x="334392" y="1562470"/>
            <a:ext cx="11523216" cy="646331"/>
          </a:xfrm>
          <a:prstGeom prst="rect">
            <a:avLst/>
          </a:prstGeom>
          <a:noFill/>
        </p:spPr>
        <p:txBody>
          <a:bodyPr wrap="square" rtlCol="0">
            <a:spAutoFit/>
          </a:bodyPr>
          <a:lstStyle/>
          <a:p>
            <a:pPr algn="ctr"/>
            <a:r>
              <a:rPr lang="en-US" b="1" dirty="0">
                <a:solidFill>
                  <a:schemeClr val="tx2"/>
                </a:solidFill>
              </a:rPr>
              <a:t>women’s involvement in family firms as a behavior influenced by some specific drivers and able to produce outcomes</a:t>
            </a:r>
            <a:endParaRPr lang="it-IT" b="1" dirty="0">
              <a:solidFill>
                <a:schemeClr val="tx2"/>
              </a:solidFill>
            </a:endParaRPr>
          </a:p>
        </p:txBody>
      </p:sp>
      <p:sp>
        <p:nvSpPr>
          <p:cNvPr id="3" name="CasellaDiTesto 2">
            <a:extLst>
              <a:ext uri="{FF2B5EF4-FFF2-40B4-BE49-F238E27FC236}">
                <a16:creationId xmlns:a16="http://schemas.microsoft.com/office/drawing/2014/main" id="{74A04F2A-6D91-47AF-91A8-62E008F7E1EC}"/>
              </a:ext>
            </a:extLst>
          </p:cNvPr>
          <p:cNvSpPr txBox="1"/>
          <p:nvPr/>
        </p:nvSpPr>
        <p:spPr>
          <a:xfrm>
            <a:off x="399494" y="2551837"/>
            <a:ext cx="2423341" cy="1077218"/>
          </a:xfrm>
          <a:prstGeom prst="rect">
            <a:avLst/>
          </a:prstGeom>
          <a:noFill/>
        </p:spPr>
        <p:txBody>
          <a:bodyPr wrap="square" rtlCol="0">
            <a:spAutoFit/>
          </a:bodyPr>
          <a:lstStyle/>
          <a:p>
            <a:r>
              <a:rPr lang="en-US" sz="1600" b="1" dirty="0">
                <a:solidFill>
                  <a:schemeClr val="tx2"/>
                </a:solidFill>
              </a:rPr>
              <a:t>Driver</a:t>
            </a:r>
            <a:r>
              <a:rPr lang="en-US" sz="1600" dirty="0">
                <a:solidFill>
                  <a:schemeClr val="tx2"/>
                </a:solidFill>
              </a:rPr>
              <a:t>: any factor that has an impact on</a:t>
            </a:r>
          </a:p>
          <a:p>
            <a:r>
              <a:rPr lang="en-US" sz="1600" dirty="0">
                <a:solidFill>
                  <a:schemeClr val="tx2"/>
                </a:solidFill>
              </a:rPr>
              <a:t>women’s involvement in family firms</a:t>
            </a:r>
            <a:endParaRPr lang="it-IT" sz="1600" dirty="0">
              <a:solidFill>
                <a:schemeClr val="tx2"/>
              </a:solidFill>
            </a:endParaRPr>
          </a:p>
        </p:txBody>
      </p:sp>
      <p:sp>
        <p:nvSpPr>
          <p:cNvPr id="4" name="CasellaDiTesto 3">
            <a:extLst>
              <a:ext uri="{FF2B5EF4-FFF2-40B4-BE49-F238E27FC236}">
                <a16:creationId xmlns:a16="http://schemas.microsoft.com/office/drawing/2014/main" id="{27F91CC2-1B90-4FD7-A9DA-08C0357CA1C3}"/>
              </a:ext>
            </a:extLst>
          </p:cNvPr>
          <p:cNvSpPr txBox="1"/>
          <p:nvPr/>
        </p:nvSpPr>
        <p:spPr>
          <a:xfrm>
            <a:off x="9369164" y="5049655"/>
            <a:ext cx="2488444" cy="1077218"/>
          </a:xfrm>
          <a:prstGeom prst="rect">
            <a:avLst/>
          </a:prstGeom>
          <a:noFill/>
        </p:spPr>
        <p:txBody>
          <a:bodyPr wrap="square" rtlCol="0">
            <a:spAutoFit/>
          </a:bodyPr>
          <a:lstStyle/>
          <a:p>
            <a:r>
              <a:rPr lang="en-US" sz="1600" b="1" dirty="0">
                <a:solidFill>
                  <a:schemeClr val="tx2"/>
                </a:solidFill>
              </a:rPr>
              <a:t>Outcome</a:t>
            </a:r>
            <a:r>
              <a:rPr lang="en-US" sz="1600" dirty="0">
                <a:solidFill>
                  <a:schemeClr val="tx2"/>
                </a:solidFill>
              </a:rPr>
              <a:t>: is any effect</a:t>
            </a:r>
          </a:p>
          <a:p>
            <a:r>
              <a:rPr lang="en-US" sz="1600" dirty="0">
                <a:solidFill>
                  <a:schemeClr val="tx2"/>
                </a:solidFill>
              </a:rPr>
              <a:t>engendered by women’s involvement in family firms</a:t>
            </a:r>
          </a:p>
        </p:txBody>
      </p:sp>
    </p:spTree>
    <p:extLst>
      <p:ext uri="{BB962C8B-B14F-4D97-AF65-F5344CB8AC3E}">
        <p14:creationId xmlns:p14="http://schemas.microsoft.com/office/powerpoint/2010/main" val="1914291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egnaposto contenuto 4">
            <a:extLst>
              <a:ext uri="{FF2B5EF4-FFF2-40B4-BE49-F238E27FC236}">
                <a16:creationId xmlns:a16="http://schemas.microsoft.com/office/drawing/2014/main" id="{AEBF4ECD-02A4-46A0-BC18-D7ED7240977A}"/>
              </a:ext>
            </a:extLst>
          </p:cNvPr>
          <p:cNvPicPr>
            <a:picLocks noGrp="1" noChangeAspect="1"/>
          </p:cNvPicPr>
          <p:nvPr>
            <p:ph idx="1"/>
          </p:nvPr>
        </p:nvPicPr>
        <p:blipFill>
          <a:blip r:embed="rId2"/>
          <a:stretch>
            <a:fillRect/>
          </a:stretch>
        </p:blipFill>
        <p:spPr>
          <a:xfrm>
            <a:off x="1982598" y="1989216"/>
            <a:ext cx="8226803" cy="3943381"/>
          </a:xfrm>
        </p:spPr>
      </p:pic>
      <p:sp>
        <p:nvSpPr>
          <p:cNvPr id="3" name="Titolo 2">
            <a:extLst>
              <a:ext uri="{FF2B5EF4-FFF2-40B4-BE49-F238E27FC236}">
                <a16:creationId xmlns:a16="http://schemas.microsoft.com/office/drawing/2014/main" id="{C8C9AFA9-6165-4B78-B292-32DA883144E8}"/>
              </a:ext>
            </a:extLst>
          </p:cNvPr>
          <p:cNvSpPr>
            <a:spLocks noGrp="1"/>
          </p:cNvSpPr>
          <p:nvPr>
            <p:ph type="title"/>
          </p:nvPr>
        </p:nvSpPr>
        <p:spPr>
          <a:xfrm>
            <a:off x="327837" y="297256"/>
            <a:ext cx="11536325" cy="1027774"/>
          </a:xfrm>
        </p:spPr>
        <p:txBody>
          <a:bodyPr/>
          <a:lstStyle/>
          <a:p>
            <a:pPr algn="ctr"/>
            <a:r>
              <a:rPr lang="en-US" dirty="0">
                <a:solidFill>
                  <a:schemeClr val="tx2"/>
                </a:solidFill>
              </a:rPr>
              <a:t>A classification of the four types of women’s</a:t>
            </a:r>
            <a:br>
              <a:rPr lang="en-US" dirty="0">
                <a:solidFill>
                  <a:schemeClr val="tx2"/>
                </a:solidFill>
              </a:rPr>
            </a:br>
            <a:r>
              <a:rPr lang="en-US" dirty="0">
                <a:solidFill>
                  <a:schemeClr val="tx2"/>
                </a:solidFill>
              </a:rPr>
              <a:t>involvement in family firms</a:t>
            </a:r>
            <a:endParaRPr lang="it-IT" dirty="0">
              <a:solidFill>
                <a:schemeClr val="tx2"/>
              </a:solidFill>
            </a:endParaRPr>
          </a:p>
        </p:txBody>
      </p:sp>
    </p:spTree>
    <p:extLst>
      <p:ext uri="{BB962C8B-B14F-4D97-AF65-F5344CB8AC3E}">
        <p14:creationId xmlns:p14="http://schemas.microsoft.com/office/powerpoint/2010/main" val="2794289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DEE90672-2ED1-49DF-B3BB-EBB8BF4D6DFD}"/>
              </a:ext>
            </a:extLst>
          </p:cNvPr>
          <p:cNvSpPr>
            <a:spLocks noGrp="1"/>
          </p:cNvSpPr>
          <p:nvPr>
            <p:ph idx="1"/>
          </p:nvPr>
        </p:nvSpPr>
        <p:spPr>
          <a:xfrm>
            <a:off x="322729" y="1329824"/>
            <a:ext cx="11519647" cy="4922111"/>
          </a:xfrm>
        </p:spPr>
        <p:txBody>
          <a:bodyPr>
            <a:normAutofit lnSpcReduction="10000"/>
          </a:bodyPr>
          <a:lstStyle/>
          <a:p>
            <a:pPr marL="45720" indent="0">
              <a:buNone/>
            </a:pPr>
            <a:r>
              <a:rPr lang="en-US" b="1" dirty="0">
                <a:solidFill>
                  <a:schemeClr val="tx2"/>
                </a:solidFill>
              </a:rPr>
              <a:t>No drivers emerge at the firm level </a:t>
            </a:r>
          </a:p>
          <a:p>
            <a:pPr marL="45720" indent="0">
              <a:buNone/>
            </a:pPr>
            <a:r>
              <a:rPr lang="en-US" b="1" dirty="0">
                <a:solidFill>
                  <a:schemeClr val="tx2"/>
                </a:solidFill>
              </a:rPr>
              <a:t>Drivers of women’s entrepreneurial entry in family firms: </a:t>
            </a:r>
            <a:r>
              <a:rPr lang="en-US" dirty="0">
                <a:solidFill>
                  <a:schemeClr val="tx2"/>
                </a:solidFill>
              </a:rPr>
              <a:t>the main drivers of women’s entrepreneurial entry in family business at the family level are </a:t>
            </a:r>
            <a:r>
              <a:rPr lang="en-US" b="1" dirty="0">
                <a:solidFill>
                  <a:schemeClr val="tx2"/>
                </a:solidFill>
              </a:rPr>
              <a:t>spousal support, family tradition, and culture</a:t>
            </a:r>
          </a:p>
          <a:p>
            <a:pPr marL="45720" indent="0">
              <a:buNone/>
            </a:pPr>
            <a:r>
              <a:rPr lang="it-IT" b="1" dirty="0" err="1">
                <a:solidFill>
                  <a:schemeClr val="tx2"/>
                </a:solidFill>
              </a:rPr>
              <a:t>Individual</a:t>
            </a:r>
            <a:r>
              <a:rPr lang="it-IT" b="1" dirty="0">
                <a:solidFill>
                  <a:schemeClr val="tx2"/>
                </a:solidFill>
              </a:rPr>
              <a:t> </a:t>
            </a:r>
            <a:r>
              <a:rPr lang="it-IT" b="1" dirty="0" err="1">
                <a:solidFill>
                  <a:schemeClr val="tx2"/>
                </a:solidFill>
              </a:rPr>
              <a:t>level</a:t>
            </a:r>
            <a:r>
              <a:rPr lang="it-IT" b="1" dirty="0">
                <a:solidFill>
                  <a:schemeClr val="tx2"/>
                </a:solidFill>
              </a:rPr>
              <a:t>: </a:t>
            </a:r>
            <a:r>
              <a:rPr lang="it-IT" b="1" dirty="0" err="1">
                <a:solidFill>
                  <a:schemeClr val="tx2"/>
                </a:solidFill>
              </a:rPr>
              <a:t>Women’s</a:t>
            </a:r>
            <a:r>
              <a:rPr lang="it-IT" b="1" dirty="0">
                <a:solidFill>
                  <a:schemeClr val="tx2"/>
                </a:solidFill>
              </a:rPr>
              <a:t> personal </a:t>
            </a:r>
            <a:r>
              <a:rPr lang="it-IT" b="1" dirty="0" err="1">
                <a:solidFill>
                  <a:schemeClr val="tx2"/>
                </a:solidFill>
              </a:rPr>
              <a:t>characteristics</a:t>
            </a:r>
            <a:r>
              <a:rPr lang="it-IT" b="1" dirty="0">
                <a:solidFill>
                  <a:schemeClr val="tx2"/>
                </a:solidFill>
              </a:rPr>
              <a:t> </a:t>
            </a:r>
            <a:r>
              <a:rPr lang="it-IT" dirty="0">
                <a:solidFill>
                  <a:schemeClr val="tx2"/>
                </a:solidFill>
              </a:rPr>
              <a:t>(</a:t>
            </a:r>
            <a:r>
              <a:rPr lang="en-US" dirty="0">
                <a:solidFill>
                  <a:schemeClr val="tx2"/>
                </a:solidFill>
              </a:rPr>
              <a:t>entrepreneurial imagination, empathy, modularity, and self-organization) and </a:t>
            </a:r>
            <a:r>
              <a:rPr lang="en-US" b="1" dirty="0">
                <a:solidFill>
                  <a:schemeClr val="tx2"/>
                </a:solidFill>
              </a:rPr>
              <a:t>education level, previous entrepreneurial experience, and alertness</a:t>
            </a:r>
            <a:r>
              <a:rPr lang="en-US" dirty="0">
                <a:solidFill>
                  <a:schemeClr val="tx2"/>
                </a:solidFill>
              </a:rPr>
              <a:t>, (i.e. the ability of women to identify opportunities and exploit the resources)act as drivers of women’s entrepreneurial entry in family business</a:t>
            </a:r>
          </a:p>
          <a:p>
            <a:pPr marL="45720" indent="0">
              <a:buNone/>
            </a:pPr>
            <a:r>
              <a:rPr lang="en-US" dirty="0">
                <a:solidFill>
                  <a:schemeClr val="tx2"/>
                </a:solidFill>
              </a:rPr>
              <a:t>An important driver that may hinder women’s entrepreneurial entry in family firms is the so-called “</a:t>
            </a:r>
            <a:r>
              <a:rPr lang="en-US" b="1" dirty="0">
                <a:solidFill>
                  <a:schemeClr val="tx2"/>
                </a:solidFill>
              </a:rPr>
              <a:t>women invisibility</a:t>
            </a:r>
            <a:r>
              <a:rPr lang="en-US" dirty="0">
                <a:solidFill>
                  <a:schemeClr val="tx2"/>
                </a:solidFill>
              </a:rPr>
              <a:t>” within the organization, i.e. lack of recognition of their critical role in the business: some women may think that launching a family business is not worthwhile if they believe that their role would not be recognized</a:t>
            </a:r>
          </a:p>
          <a:p>
            <a:pPr marL="45720" indent="0">
              <a:buNone/>
            </a:pPr>
            <a:r>
              <a:rPr lang="en-US" dirty="0">
                <a:solidFill>
                  <a:schemeClr val="tx2"/>
                </a:solidFill>
              </a:rPr>
              <a:t>An additional driver affecting women’s entrepreneurial entry in family business is the </a:t>
            </a:r>
            <a:r>
              <a:rPr lang="en-US" b="1" dirty="0">
                <a:solidFill>
                  <a:schemeClr val="tx2"/>
                </a:solidFill>
              </a:rPr>
              <a:t>gender of the parent who is self-employed</a:t>
            </a:r>
            <a:r>
              <a:rPr lang="en-US" dirty="0">
                <a:solidFill>
                  <a:schemeClr val="tx2"/>
                </a:solidFill>
              </a:rPr>
              <a:t>, as only when the father is self-employed does the likelihood of the daughter becoming an entrepreneur increase</a:t>
            </a:r>
          </a:p>
        </p:txBody>
      </p:sp>
      <p:sp>
        <p:nvSpPr>
          <p:cNvPr id="3" name="Titolo 2">
            <a:extLst>
              <a:ext uri="{FF2B5EF4-FFF2-40B4-BE49-F238E27FC236}">
                <a16:creationId xmlns:a16="http://schemas.microsoft.com/office/drawing/2014/main" id="{6E465551-E34F-43B0-ABB9-652B83CFF593}"/>
              </a:ext>
            </a:extLst>
          </p:cNvPr>
          <p:cNvSpPr>
            <a:spLocks noGrp="1"/>
          </p:cNvSpPr>
          <p:nvPr>
            <p:ph type="title"/>
          </p:nvPr>
        </p:nvSpPr>
        <p:spPr>
          <a:xfrm>
            <a:off x="322729" y="302051"/>
            <a:ext cx="11519647" cy="1027774"/>
          </a:xfrm>
        </p:spPr>
        <p:txBody>
          <a:bodyPr/>
          <a:lstStyle/>
          <a:p>
            <a:pPr algn="ctr"/>
            <a:r>
              <a:rPr lang="en-US" dirty="0">
                <a:solidFill>
                  <a:schemeClr val="tx2"/>
                </a:solidFill>
              </a:rPr>
              <a:t>Women’s entrepreneurial entry in family firms</a:t>
            </a:r>
            <a:endParaRPr lang="it-IT" dirty="0">
              <a:solidFill>
                <a:schemeClr val="tx2"/>
              </a:solidFill>
            </a:endParaRPr>
          </a:p>
        </p:txBody>
      </p:sp>
    </p:spTree>
    <p:extLst>
      <p:ext uri="{BB962C8B-B14F-4D97-AF65-F5344CB8AC3E}">
        <p14:creationId xmlns:p14="http://schemas.microsoft.com/office/powerpoint/2010/main" val="109498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9AB7BBE2-5CB3-43BB-A742-BE9037ED9142}"/>
              </a:ext>
            </a:extLst>
          </p:cNvPr>
          <p:cNvSpPr>
            <a:spLocks noGrp="1"/>
          </p:cNvSpPr>
          <p:nvPr>
            <p:ph idx="1"/>
          </p:nvPr>
        </p:nvSpPr>
        <p:spPr>
          <a:xfrm>
            <a:off x="319770" y="1320860"/>
            <a:ext cx="11507922" cy="4931075"/>
          </a:xfrm>
        </p:spPr>
        <p:txBody>
          <a:bodyPr anchor="ctr">
            <a:normAutofit/>
          </a:bodyPr>
          <a:lstStyle/>
          <a:p>
            <a:pPr marL="45720" indent="0">
              <a:buNone/>
            </a:pPr>
            <a:r>
              <a:rPr lang="en-US" dirty="0">
                <a:solidFill>
                  <a:schemeClr val="tx2"/>
                </a:solidFill>
              </a:rPr>
              <a:t>Relatively few outcomes have emerged</a:t>
            </a:r>
          </a:p>
          <a:p>
            <a:pPr marL="45720" indent="0">
              <a:buNone/>
            </a:pPr>
            <a:r>
              <a:rPr lang="en-US" b="1" dirty="0">
                <a:solidFill>
                  <a:schemeClr val="tx2"/>
                </a:solidFill>
              </a:rPr>
              <a:t>At the firm level</a:t>
            </a:r>
            <a:r>
              <a:rPr lang="en-US" dirty="0">
                <a:solidFill>
                  <a:schemeClr val="tx2"/>
                </a:solidFill>
              </a:rPr>
              <a:t>, the performance of female-controlled family firms is positively affected by the female entrepreneur’s age and her ability to obtain family support, a relevant condition for coping with personal and business problems. Looking at strategic choices, women tend to prefer starting family businesses in more familiar fields. family firms owned by women usually focus on one industry. Women leaders in </a:t>
            </a:r>
            <a:r>
              <a:rPr lang="en-US" dirty="0" err="1">
                <a:solidFill>
                  <a:schemeClr val="tx2"/>
                </a:solidFill>
              </a:rPr>
              <a:t>copreneurial</a:t>
            </a:r>
            <a:r>
              <a:rPr lang="en-US" dirty="0">
                <a:solidFill>
                  <a:schemeClr val="tx2"/>
                </a:solidFill>
              </a:rPr>
              <a:t> ventures appear to be oriented towards growth rather than meeting their living standards, at least in high-tech industries</a:t>
            </a:r>
          </a:p>
          <a:p>
            <a:pPr marL="45720" indent="0">
              <a:buNone/>
            </a:pPr>
            <a:r>
              <a:rPr lang="en-US" b="1" dirty="0">
                <a:solidFill>
                  <a:schemeClr val="tx2"/>
                </a:solidFill>
              </a:rPr>
              <a:t>At family level the </a:t>
            </a:r>
            <a:r>
              <a:rPr lang="en-US" dirty="0">
                <a:solidFill>
                  <a:schemeClr val="tx2"/>
                </a:solidFill>
              </a:rPr>
              <a:t>outcomes include </a:t>
            </a:r>
            <a:r>
              <a:rPr lang="en-US" b="1" dirty="0">
                <a:solidFill>
                  <a:schemeClr val="tx2"/>
                </a:solidFill>
              </a:rPr>
              <a:t>marriage success (i.e. EQUITY)</a:t>
            </a:r>
            <a:r>
              <a:rPr lang="en-US" dirty="0">
                <a:solidFill>
                  <a:schemeClr val="tx2"/>
                </a:solidFill>
              </a:rPr>
              <a:t>, as this strongly depends on women's work-life </a:t>
            </a:r>
            <a:r>
              <a:rPr lang="en-US" b="1" dirty="0">
                <a:solidFill>
                  <a:schemeClr val="tx2"/>
                </a:solidFill>
              </a:rPr>
              <a:t>balance. </a:t>
            </a:r>
            <a:r>
              <a:rPr lang="en-US" dirty="0">
                <a:solidFill>
                  <a:schemeClr val="tx2"/>
                </a:solidFill>
              </a:rPr>
              <a:t>Equality between </a:t>
            </a:r>
            <a:r>
              <a:rPr lang="en-US" dirty="0" err="1">
                <a:solidFill>
                  <a:schemeClr val="tx2"/>
                </a:solidFill>
              </a:rPr>
              <a:t>copreneurs</a:t>
            </a:r>
            <a:r>
              <a:rPr lang="en-US" dirty="0">
                <a:solidFill>
                  <a:schemeClr val="tx2"/>
                </a:solidFill>
              </a:rPr>
              <a:t>, asserting that the </a:t>
            </a:r>
            <a:r>
              <a:rPr lang="en-US" b="1" dirty="0">
                <a:solidFill>
                  <a:schemeClr val="tx2"/>
                </a:solidFill>
              </a:rPr>
              <a:t>skills, responsibilities, and roles of the female and male partners are often complementary </a:t>
            </a:r>
            <a:r>
              <a:rPr lang="en-US" dirty="0">
                <a:solidFill>
                  <a:schemeClr val="tx2"/>
                </a:solidFill>
              </a:rPr>
              <a:t>and thus create value not only for the business but also for the family</a:t>
            </a:r>
          </a:p>
          <a:p>
            <a:pPr marL="45720" indent="0">
              <a:buNone/>
            </a:pPr>
            <a:endParaRPr lang="en-US" dirty="0">
              <a:solidFill>
                <a:schemeClr val="tx2"/>
              </a:solidFill>
            </a:endParaRPr>
          </a:p>
        </p:txBody>
      </p:sp>
      <p:sp>
        <p:nvSpPr>
          <p:cNvPr id="3" name="Titolo 2">
            <a:extLst>
              <a:ext uri="{FF2B5EF4-FFF2-40B4-BE49-F238E27FC236}">
                <a16:creationId xmlns:a16="http://schemas.microsoft.com/office/drawing/2014/main" id="{654A9D67-2D34-40BF-8545-F6C6B2A46DB7}"/>
              </a:ext>
            </a:extLst>
          </p:cNvPr>
          <p:cNvSpPr>
            <a:spLocks noGrp="1"/>
          </p:cNvSpPr>
          <p:nvPr>
            <p:ph type="title"/>
          </p:nvPr>
        </p:nvSpPr>
        <p:spPr>
          <a:xfrm>
            <a:off x="319770" y="293086"/>
            <a:ext cx="11507922" cy="1027774"/>
          </a:xfrm>
        </p:spPr>
        <p:txBody>
          <a:bodyPr/>
          <a:lstStyle/>
          <a:p>
            <a:pPr algn="ctr"/>
            <a:r>
              <a:rPr lang="en-US" dirty="0">
                <a:solidFill>
                  <a:schemeClr val="tx2"/>
                </a:solidFill>
              </a:rPr>
              <a:t>Outcomes of women’s entrepreneurial entry in </a:t>
            </a:r>
            <a:br>
              <a:rPr lang="en-US" dirty="0">
                <a:solidFill>
                  <a:schemeClr val="tx2"/>
                </a:solidFill>
              </a:rPr>
            </a:br>
            <a:r>
              <a:rPr lang="en-US" dirty="0">
                <a:solidFill>
                  <a:schemeClr val="tx2"/>
                </a:solidFill>
              </a:rPr>
              <a:t>family firms</a:t>
            </a:r>
            <a:endParaRPr lang="it-IT" dirty="0">
              <a:solidFill>
                <a:schemeClr val="tx2"/>
              </a:solidFill>
            </a:endParaRPr>
          </a:p>
        </p:txBody>
      </p:sp>
    </p:spTree>
    <p:extLst>
      <p:ext uri="{BB962C8B-B14F-4D97-AF65-F5344CB8AC3E}">
        <p14:creationId xmlns:p14="http://schemas.microsoft.com/office/powerpoint/2010/main" val="414226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15C81D0C-BB04-431C-B635-2E8E474DEB04}"/>
              </a:ext>
            </a:extLst>
          </p:cNvPr>
          <p:cNvSpPr>
            <a:spLocks noGrp="1"/>
          </p:cNvSpPr>
          <p:nvPr>
            <p:ph idx="1"/>
          </p:nvPr>
        </p:nvSpPr>
        <p:spPr>
          <a:xfrm>
            <a:off x="300459" y="1320860"/>
            <a:ext cx="11546541" cy="4931075"/>
          </a:xfrm>
        </p:spPr>
        <p:txBody>
          <a:bodyPr>
            <a:normAutofit fontScale="85000" lnSpcReduction="10000"/>
          </a:bodyPr>
          <a:lstStyle/>
          <a:p>
            <a:pPr marL="45720" indent="0">
              <a:buNone/>
            </a:pPr>
            <a:r>
              <a:rPr lang="en-US" b="1" dirty="0">
                <a:solidFill>
                  <a:schemeClr val="tx2"/>
                </a:solidFill>
              </a:rPr>
              <a:t>At the family level</a:t>
            </a:r>
            <a:r>
              <a:rPr lang="en-US" dirty="0">
                <a:solidFill>
                  <a:schemeClr val="tx2"/>
                </a:solidFill>
              </a:rPr>
              <a:t>, the main drivers of women’s succession is related to </a:t>
            </a:r>
            <a:r>
              <a:rPr lang="en-US" b="1" dirty="0">
                <a:solidFill>
                  <a:schemeClr val="tx2"/>
                </a:solidFill>
              </a:rPr>
              <a:t>family composition</a:t>
            </a:r>
            <a:r>
              <a:rPr lang="en-US" dirty="0">
                <a:solidFill>
                  <a:schemeClr val="tx2"/>
                </a:solidFill>
              </a:rPr>
              <a:t>: </a:t>
            </a:r>
            <a:r>
              <a:rPr lang="en-US" sz="1600" dirty="0">
                <a:solidFill>
                  <a:schemeClr val="tx2"/>
                </a:solidFill>
              </a:rPr>
              <a:t>intra-family successions are significantly more likely to occur when the predecessor has a son, although female family successors seem to be equipped with significantly higher levels of human capital</a:t>
            </a:r>
            <a:r>
              <a:rPr lang="en-US" dirty="0">
                <a:solidFill>
                  <a:schemeClr val="tx2"/>
                </a:solidFill>
              </a:rPr>
              <a:t>. </a:t>
            </a:r>
            <a:r>
              <a:rPr lang="en-US" sz="1600" dirty="0">
                <a:solidFill>
                  <a:schemeClr val="tx2"/>
                </a:solidFill>
              </a:rPr>
              <a:t>Consistently, the father's preference for male family members as successors is an additional factor that may inhibit female succession. </a:t>
            </a:r>
            <a:r>
              <a:rPr lang="en-US" dirty="0">
                <a:solidFill>
                  <a:schemeClr val="tx2"/>
                </a:solidFill>
              </a:rPr>
              <a:t>Conversely, some drivers support the relationship between fathers and daughters, such as </a:t>
            </a:r>
            <a:r>
              <a:rPr lang="en-US" b="1" dirty="0">
                <a:solidFill>
                  <a:schemeClr val="tx2"/>
                </a:solidFill>
              </a:rPr>
              <a:t>early socialization in the family business, better communication, and the quality of the relationship between incumbent and successor</a:t>
            </a:r>
            <a:r>
              <a:rPr lang="en-US" dirty="0">
                <a:solidFill>
                  <a:schemeClr val="tx2"/>
                </a:solidFill>
              </a:rPr>
              <a:t>. Father-daughter relationships are generally not as competitive as father-son relationships, thus building a good relationship with fathers/husbands should be easier for daughters compared to sons</a:t>
            </a:r>
          </a:p>
          <a:p>
            <a:pPr marL="45720" indent="0">
              <a:buNone/>
            </a:pPr>
            <a:r>
              <a:rPr lang="en-US" b="1" dirty="0">
                <a:solidFill>
                  <a:schemeClr val="tx2"/>
                </a:solidFill>
              </a:rPr>
              <a:t>At the individual level</a:t>
            </a:r>
            <a:r>
              <a:rPr lang="en-US" dirty="0">
                <a:solidFill>
                  <a:schemeClr val="tx2"/>
                </a:solidFill>
              </a:rPr>
              <a:t>, </a:t>
            </a:r>
            <a:r>
              <a:rPr lang="en-US" b="1" dirty="0">
                <a:solidFill>
                  <a:schemeClr val="tx2"/>
                </a:solidFill>
              </a:rPr>
              <a:t>personality traits </a:t>
            </a:r>
            <a:r>
              <a:rPr lang="en-US" dirty="0">
                <a:solidFill>
                  <a:schemeClr val="tx2"/>
                </a:solidFill>
              </a:rPr>
              <a:t>play a relevant role in female succession: the more the daughter is agreeable, i.e. caring, altruistic, and trusting, the more she would prefer a job outside the family business.</a:t>
            </a:r>
          </a:p>
          <a:p>
            <a:pPr marL="45720" indent="0">
              <a:buNone/>
            </a:pPr>
            <a:r>
              <a:rPr lang="en-US" dirty="0">
                <a:solidFill>
                  <a:schemeClr val="tx2"/>
                </a:solidFill>
              </a:rPr>
              <a:t>women’s perception of gender inequality affects the way female leaders prioritize familial rather than industrial engagement, and may lead to less legitimacy with respect to males in the eyes of relatives and firm stakeholders. Last, women’s rivalry with non-family employees could also negatively affect father-daughter succession, since employees may feel threatened by the daughter’s role as “second-in-command”. Something similar may occur with mothers, who feel threatened by the daughter’s role as the father’s confidant (Dumas, 1992).</a:t>
            </a:r>
          </a:p>
          <a:p>
            <a:pPr marL="45720" indent="0">
              <a:buNone/>
            </a:pPr>
            <a:r>
              <a:rPr lang="en-US" dirty="0">
                <a:solidFill>
                  <a:schemeClr val="tx2"/>
                </a:solidFill>
              </a:rPr>
              <a:t>is that it is more difficult for a female CEO than a male CEO to choose the only son/daughter-in-law as successor when he/she is not ambitious, assertive and competent: when a daughter-in-law becomes the successor, it is usually because she has outstanding skills</a:t>
            </a:r>
            <a:endParaRPr lang="it-IT" dirty="0">
              <a:solidFill>
                <a:schemeClr val="tx2"/>
              </a:solidFill>
            </a:endParaRPr>
          </a:p>
        </p:txBody>
      </p:sp>
      <p:sp>
        <p:nvSpPr>
          <p:cNvPr id="3" name="Titolo 2">
            <a:extLst>
              <a:ext uri="{FF2B5EF4-FFF2-40B4-BE49-F238E27FC236}">
                <a16:creationId xmlns:a16="http://schemas.microsoft.com/office/drawing/2014/main" id="{4856DFA9-BF52-4F7F-B914-B76CF9B6CD9B}"/>
              </a:ext>
            </a:extLst>
          </p:cNvPr>
          <p:cNvSpPr>
            <a:spLocks noGrp="1"/>
          </p:cNvSpPr>
          <p:nvPr>
            <p:ph type="title"/>
          </p:nvPr>
        </p:nvSpPr>
        <p:spPr>
          <a:xfrm>
            <a:off x="300460" y="293086"/>
            <a:ext cx="11546541" cy="1027774"/>
          </a:xfrm>
        </p:spPr>
        <p:txBody>
          <a:bodyPr/>
          <a:lstStyle/>
          <a:p>
            <a:r>
              <a:rPr lang="en-US" dirty="0">
                <a:solidFill>
                  <a:srgbClr val="000000"/>
                </a:solidFill>
              </a:rPr>
              <a:t>Women’s succession in family firms</a:t>
            </a:r>
            <a:endParaRPr lang="it-IT" dirty="0">
              <a:solidFill>
                <a:srgbClr val="000000"/>
              </a:solidFill>
            </a:endParaRPr>
          </a:p>
        </p:txBody>
      </p:sp>
    </p:spTree>
    <p:extLst>
      <p:ext uri="{BB962C8B-B14F-4D97-AF65-F5344CB8AC3E}">
        <p14:creationId xmlns:p14="http://schemas.microsoft.com/office/powerpoint/2010/main" val="3049945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2C033E5D-CB3B-460F-B7E7-94F5A33D7945}"/>
              </a:ext>
            </a:extLst>
          </p:cNvPr>
          <p:cNvSpPr>
            <a:spLocks noGrp="1"/>
          </p:cNvSpPr>
          <p:nvPr>
            <p:ph idx="1"/>
          </p:nvPr>
        </p:nvSpPr>
        <p:spPr>
          <a:xfrm>
            <a:off x="331693" y="1380566"/>
            <a:ext cx="11528611" cy="4871370"/>
          </a:xfrm>
        </p:spPr>
        <p:txBody>
          <a:bodyPr anchor="ctr">
            <a:normAutofit/>
          </a:bodyPr>
          <a:lstStyle/>
          <a:p>
            <a:pPr marL="45720" indent="0">
              <a:buNone/>
            </a:pPr>
            <a:r>
              <a:rPr lang="en-US" b="1" dirty="0">
                <a:solidFill>
                  <a:srgbClr val="000000"/>
                </a:solidFill>
              </a:rPr>
              <a:t>female entrepreneurs usually establish their firms in the service industry and run small firms, with lower levels of profitability </a:t>
            </a:r>
          </a:p>
          <a:p>
            <a:pPr marL="45720" indent="0">
              <a:buNone/>
            </a:pPr>
            <a:r>
              <a:rPr lang="en-US" b="1" dirty="0">
                <a:solidFill>
                  <a:srgbClr val="000000"/>
                </a:solidFill>
              </a:rPr>
              <a:t>Mutual empowerment, collaboration, information sharing, empathy and nurturing characterize management styles in female-owned firms</a:t>
            </a:r>
          </a:p>
          <a:p>
            <a:pPr marL="45720" indent="0">
              <a:buNone/>
            </a:pPr>
            <a:r>
              <a:rPr lang="en-US" b="1" dirty="0">
                <a:solidFill>
                  <a:srgbClr val="000000"/>
                </a:solidFill>
              </a:rPr>
              <a:t>These characteristics are typical of the so-called holistic manager. </a:t>
            </a:r>
          </a:p>
          <a:p>
            <a:pPr marL="45720" indent="0">
              <a:buNone/>
            </a:pPr>
            <a:r>
              <a:rPr lang="en-US" b="1" dirty="0">
                <a:solidFill>
                  <a:srgbClr val="000000"/>
                </a:solidFill>
              </a:rPr>
              <a:t>However, research seldom investigated the distinctive characteristics of firms owned and managed by women</a:t>
            </a:r>
          </a:p>
        </p:txBody>
      </p:sp>
      <p:sp>
        <p:nvSpPr>
          <p:cNvPr id="3" name="Titolo 2">
            <a:extLst>
              <a:ext uri="{FF2B5EF4-FFF2-40B4-BE49-F238E27FC236}">
                <a16:creationId xmlns:a16="http://schemas.microsoft.com/office/drawing/2014/main" id="{CDF693A2-4A55-4DD1-B85F-A216FF2BC43A}"/>
              </a:ext>
            </a:extLst>
          </p:cNvPr>
          <p:cNvSpPr>
            <a:spLocks noGrp="1"/>
          </p:cNvSpPr>
          <p:nvPr>
            <p:ph type="title"/>
          </p:nvPr>
        </p:nvSpPr>
        <p:spPr>
          <a:xfrm>
            <a:off x="331694" y="284121"/>
            <a:ext cx="11528611" cy="1027774"/>
          </a:xfrm>
        </p:spPr>
        <p:txBody>
          <a:bodyPr>
            <a:normAutofit/>
          </a:bodyPr>
          <a:lstStyle/>
          <a:p>
            <a:pPr algn="ctr"/>
            <a:r>
              <a:rPr lang="en-US" b="1" dirty="0">
                <a:solidFill>
                  <a:srgbClr val="000000"/>
                </a:solidFill>
              </a:rPr>
              <a:t>Women’s management styles and approaches to leadership</a:t>
            </a:r>
            <a:endParaRPr lang="it-IT" b="1" dirty="0">
              <a:solidFill>
                <a:srgbClr val="000000"/>
              </a:solidFill>
            </a:endParaRPr>
          </a:p>
        </p:txBody>
      </p:sp>
    </p:spTree>
    <p:extLst>
      <p:ext uri="{BB962C8B-B14F-4D97-AF65-F5344CB8AC3E}">
        <p14:creationId xmlns:p14="http://schemas.microsoft.com/office/powerpoint/2010/main" val="2265424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D7E5E22D-6496-4257-9E3F-1EB9260320D9}"/>
              </a:ext>
            </a:extLst>
          </p:cNvPr>
          <p:cNvSpPr>
            <a:spLocks noGrp="1"/>
          </p:cNvSpPr>
          <p:nvPr>
            <p:ph idx="1"/>
          </p:nvPr>
        </p:nvSpPr>
        <p:spPr/>
        <p:txBody>
          <a:bodyPr>
            <a:normAutofit/>
          </a:bodyPr>
          <a:lstStyle/>
          <a:p>
            <a:pPr marL="45720" indent="0">
              <a:buNone/>
            </a:pPr>
            <a:r>
              <a:rPr lang="en-US" dirty="0">
                <a:solidFill>
                  <a:srgbClr val="000000"/>
                </a:solidFill>
              </a:rPr>
              <a:t>The family firm </a:t>
            </a:r>
            <a:r>
              <a:rPr lang="en-US" b="1" dirty="0">
                <a:solidFill>
                  <a:srgbClr val="000000"/>
                </a:solidFill>
              </a:rPr>
              <a:t>context is friendly, allowing women to exploit their potential </a:t>
            </a:r>
          </a:p>
          <a:p>
            <a:pPr marL="45720" indent="0">
              <a:buNone/>
            </a:pPr>
            <a:r>
              <a:rPr lang="en-US" dirty="0">
                <a:solidFill>
                  <a:srgbClr val="000000"/>
                </a:solidFill>
              </a:rPr>
              <a:t>family firms give women opportunities </a:t>
            </a:r>
            <a:r>
              <a:rPr lang="en-US" b="1" dirty="0">
                <a:solidFill>
                  <a:srgbClr val="000000"/>
                </a:solidFill>
              </a:rPr>
              <a:t>to build flexible schedules in order to combine their professional responsibilities with the household ones, creating a supportive context and more chance of accessing positions of responsibility, professional challenge, and opportunities for personal growth. </a:t>
            </a:r>
          </a:p>
          <a:p>
            <a:pPr marL="45720" indent="0">
              <a:buNone/>
            </a:pPr>
            <a:r>
              <a:rPr lang="en-US" dirty="0">
                <a:solidFill>
                  <a:srgbClr val="000000"/>
                </a:solidFill>
              </a:rPr>
              <a:t>Family relationships nurture a </a:t>
            </a:r>
            <a:r>
              <a:rPr lang="en-US" b="1" dirty="0">
                <a:solidFill>
                  <a:srgbClr val="000000"/>
                </a:solidFill>
              </a:rPr>
              <a:t>fruitful training </a:t>
            </a:r>
            <a:r>
              <a:rPr lang="en-US" dirty="0">
                <a:solidFill>
                  <a:srgbClr val="000000"/>
                </a:solidFill>
              </a:rPr>
              <a:t>ground for women for their interactions with customers, suppliers, and employees. </a:t>
            </a:r>
          </a:p>
          <a:p>
            <a:pPr marL="45720" indent="0">
              <a:buNone/>
            </a:pPr>
            <a:r>
              <a:rPr lang="en-US" b="1" dirty="0">
                <a:solidFill>
                  <a:srgbClr val="000000"/>
                </a:solidFill>
              </a:rPr>
              <a:t>Family firm is an ideal environment for preparing women for leadership, as they have a natural mentor, their father or mother</a:t>
            </a:r>
          </a:p>
          <a:p>
            <a:pPr marL="45720" indent="0">
              <a:buNone/>
            </a:pPr>
            <a:r>
              <a:rPr lang="en-US" b="1" dirty="0">
                <a:solidFill>
                  <a:srgbClr val="000000"/>
                </a:solidFill>
              </a:rPr>
              <a:t>However, the literature and empirical evidence revealed that women’s presence in ownership does not ensure a significant influence on a firm’s decision-making processes. </a:t>
            </a:r>
            <a:endParaRPr lang="it-IT" b="1" dirty="0">
              <a:solidFill>
                <a:srgbClr val="000000"/>
              </a:solidFill>
            </a:endParaRPr>
          </a:p>
        </p:txBody>
      </p:sp>
      <p:sp>
        <p:nvSpPr>
          <p:cNvPr id="3" name="Titolo 2">
            <a:extLst>
              <a:ext uri="{FF2B5EF4-FFF2-40B4-BE49-F238E27FC236}">
                <a16:creationId xmlns:a16="http://schemas.microsoft.com/office/drawing/2014/main" id="{DA70F45C-E7A4-4006-AA31-6777AC4EA9BB}"/>
              </a:ext>
            </a:extLst>
          </p:cNvPr>
          <p:cNvSpPr>
            <a:spLocks noGrp="1"/>
          </p:cNvSpPr>
          <p:nvPr>
            <p:ph type="title"/>
          </p:nvPr>
        </p:nvSpPr>
        <p:spPr>
          <a:xfrm>
            <a:off x="327211" y="275157"/>
            <a:ext cx="11537577" cy="1027774"/>
          </a:xfrm>
        </p:spPr>
        <p:txBody>
          <a:bodyPr/>
          <a:lstStyle/>
          <a:p>
            <a:pPr algn="ctr"/>
            <a:r>
              <a:rPr lang="en-US" dirty="0"/>
              <a:t>Women’s management styles and approaches to leadership</a:t>
            </a:r>
            <a:endParaRPr lang="it-IT" dirty="0"/>
          </a:p>
        </p:txBody>
      </p:sp>
    </p:spTree>
    <p:extLst>
      <p:ext uri="{BB962C8B-B14F-4D97-AF65-F5344CB8AC3E}">
        <p14:creationId xmlns:p14="http://schemas.microsoft.com/office/powerpoint/2010/main" val="2843554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contenuto 1">
            <a:extLst>
              <a:ext uri="{FF2B5EF4-FFF2-40B4-BE49-F238E27FC236}">
                <a16:creationId xmlns:a16="http://schemas.microsoft.com/office/drawing/2014/main" id="{3DC512CF-A461-4A4A-A22C-5AFA1672618F}"/>
              </a:ext>
            </a:extLst>
          </p:cNvPr>
          <p:cNvSpPr>
            <a:spLocks noGrp="1"/>
          </p:cNvSpPr>
          <p:nvPr>
            <p:ph idx="1"/>
          </p:nvPr>
        </p:nvSpPr>
        <p:spPr>
          <a:xfrm>
            <a:off x="345284" y="1246094"/>
            <a:ext cx="11456894" cy="5005841"/>
          </a:xfrm>
        </p:spPr>
        <p:txBody>
          <a:bodyPr anchor="ctr">
            <a:normAutofit/>
          </a:bodyPr>
          <a:lstStyle/>
          <a:p>
            <a:pPr marL="45720" indent="0">
              <a:buNone/>
            </a:pPr>
            <a:r>
              <a:rPr lang="en-US" dirty="0">
                <a:solidFill>
                  <a:srgbClr val="000000"/>
                </a:solidFill>
              </a:rPr>
              <a:t>Several </a:t>
            </a:r>
            <a:r>
              <a:rPr lang="en-US" b="1" dirty="0">
                <a:solidFill>
                  <a:srgbClr val="000000"/>
                </a:solidFill>
              </a:rPr>
              <a:t>possible outcomes </a:t>
            </a:r>
            <a:r>
              <a:rPr lang="en-US" dirty="0">
                <a:solidFill>
                  <a:srgbClr val="000000"/>
                </a:solidFill>
              </a:rPr>
              <a:t>of women’s presence in family firms are found </a:t>
            </a:r>
          </a:p>
          <a:p>
            <a:pPr marL="45720" indent="0">
              <a:buNone/>
            </a:pPr>
            <a:r>
              <a:rPr lang="en-US" dirty="0">
                <a:solidFill>
                  <a:srgbClr val="000000"/>
                </a:solidFill>
              </a:rPr>
              <a:t>At the </a:t>
            </a:r>
            <a:r>
              <a:rPr lang="en-US" b="1" dirty="0">
                <a:solidFill>
                  <a:srgbClr val="000000"/>
                </a:solidFill>
              </a:rPr>
              <a:t>firm level</a:t>
            </a:r>
            <a:r>
              <a:rPr lang="en-US" dirty="0">
                <a:solidFill>
                  <a:srgbClr val="000000"/>
                </a:solidFill>
              </a:rPr>
              <a:t>, some scholars find that women’s presence on boards seems to have a negative impact on family firm performance, since </a:t>
            </a:r>
            <a:r>
              <a:rPr lang="en-US" b="1" dirty="0">
                <a:solidFill>
                  <a:srgbClr val="000000"/>
                </a:solidFill>
              </a:rPr>
              <a:t>women are more risk-averse </a:t>
            </a:r>
            <a:r>
              <a:rPr lang="en-US" dirty="0">
                <a:solidFill>
                  <a:srgbClr val="000000"/>
                </a:solidFill>
              </a:rPr>
              <a:t>— a key performance driver . Moreover, in case of divorce, </a:t>
            </a:r>
            <a:r>
              <a:rPr lang="en-US" b="1" dirty="0">
                <a:solidFill>
                  <a:srgbClr val="000000"/>
                </a:solidFill>
              </a:rPr>
              <a:t>the financial performance of small family firms may decrease substantially. </a:t>
            </a:r>
          </a:p>
          <a:p>
            <a:pPr marL="45720" indent="0">
              <a:buNone/>
            </a:pPr>
            <a:r>
              <a:rPr lang="en-US" dirty="0">
                <a:solidFill>
                  <a:srgbClr val="000000"/>
                </a:solidFill>
              </a:rPr>
              <a:t>Conversely, find that female-led companies perform significantly better at high levels of </a:t>
            </a:r>
            <a:r>
              <a:rPr lang="en-US" b="1" dirty="0">
                <a:solidFill>
                  <a:srgbClr val="000000"/>
                </a:solidFill>
              </a:rPr>
              <a:t>female directorship </a:t>
            </a:r>
            <a:r>
              <a:rPr lang="en-US" dirty="0">
                <a:solidFill>
                  <a:srgbClr val="000000"/>
                </a:solidFill>
              </a:rPr>
              <a:t>(i.e. percentage of female directors), </a:t>
            </a:r>
            <a:r>
              <a:rPr lang="en-US" b="1" dirty="0">
                <a:solidFill>
                  <a:srgbClr val="000000"/>
                </a:solidFill>
              </a:rPr>
              <a:t>especially when female directors do not belong to the family. </a:t>
            </a:r>
          </a:p>
          <a:p>
            <a:pPr marL="45720" indent="0" algn="ctr">
              <a:buNone/>
            </a:pPr>
            <a:r>
              <a:rPr lang="en-US" sz="2800" b="1" dirty="0">
                <a:solidFill>
                  <a:srgbClr val="000000"/>
                </a:solidFill>
              </a:rPr>
              <a:t>women managers know how to handle conflict between socioemotional and financial goals better than men, thus improving firm performance </a:t>
            </a:r>
          </a:p>
        </p:txBody>
      </p:sp>
      <p:sp>
        <p:nvSpPr>
          <p:cNvPr id="3" name="Titolo 2">
            <a:extLst>
              <a:ext uri="{FF2B5EF4-FFF2-40B4-BE49-F238E27FC236}">
                <a16:creationId xmlns:a16="http://schemas.microsoft.com/office/drawing/2014/main" id="{9EA8352A-A84D-4C37-8C63-C9CF0723DF62}"/>
              </a:ext>
            </a:extLst>
          </p:cNvPr>
          <p:cNvSpPr>
            <a:spLocks noGrp="1"/>
          </p:cNvSpPr>
          <p:nvPr>
            <p:ph type="title"/>
          </p:nvPr>
        </p:nvSpPr>
        <p:spPr>
          <a:xfrm>
            <a:off x="345284" y="302051"/>
            <a:ext cx="11456894" cy="1027774"/>
          </a:xfrm>
        </p:spPr>
        <p:txBody>
          <a:bodyPr/>
          <a:lstStyle/>
          <a:p>
            <a:r>
              <a:rPr lang="en-US" dirty="0">
                <a:solidFill>
                  <a:srgbClr val="000000"/>
                </a:solidFill>
              </a:rPr>
              <a:t>Outcomes of women’s presence in family firms</a:t>
            </a:r>
            <a:endParaRPr lang="it-IT" dirty="0">
              <a:solidFill>
                <a:srgbClr val="000000"/>
              </a:solidFill>
            </a:endParaRPr>
          </a:p>
        </p:txBody>
      </p:sp>
    </p:spTree>
    <p:extLst>
      <p:ext uri="{BB962C8B-B14F-4D97-AF65-F5344CB8AC3E}">
        <p14:creationId xmlns:p14="http://schemas.microsoft.com/office/powerpoint/2010/main" val="73476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heer Green 16x9">
  <a:themeElements>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mbreggiatura superior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Sheer Green">
      <a:dk1>
        <a:srgbClr val="404040"/>
      </a:dk1>
      <a:lt1>
        <a:sysClr val="window" lastClr="FFFFFF"/>
      </a:lt1>
      <a:dk2>
        <a:srgbClr val="624D38"/>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Override1.xml><?xml version="1.0" encoding="utf-8"?>
<a:themeOverride xmlns:a="http://schemas.openxmlformats.org/drawingml/2006/main">
  <a:clrScheme name="Sheer Green">
    <a:dk1>
      <a:srgbClr val="624D38"/>
    </a:dk1>
    <a:lt1>
      <a:srgbClr val="FFFFFF"/>
    </a:lt1>
    <a:dk2>
      <a:srgbClr val="404040"/>
    </a:dk2>
    <a:lt2>
      <a:srgbClr val="F2F2E2"/>
    </a:lt2>
    <a:accent1>
      <a:srgbClr val="72C23C"/>
    </a:accent1>
    <a:accent2>
      <a:srgbClr val="F4CC20"/>
    </a:accent2>
    <a:accent3>
      <a:srgbClr val="53B6BB"/>
    </a:accent3>
    <a:accent4>
      <a:srgbClr val="BA7CC0"/>
    </a:accent4>
    <a:accent5>
      <a:srgbClr val="ED635A"/>
    </a:accent5>
    <a:accent6>
      <a:srgbClr val="EE9B40"/>
    </a:accent6>
    <a:hlink>
      <a:srgbClr val="53B6BB"/>
    </a:hlink>
    <a:folHlink>
      <a:srgbClr val="B68DC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C4809-32CE-4D76-8837-BF87A221E81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2223</Words>
  <Application>Microsoft Office PowerPoint</Application>
  <PresentationFormat>Widescreen</PresentationFormat>
  <Paragraphs>88</Paragraphs>
  <Slides>17</Slides>
  <Notes>1</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17</vt:i4>
      </vt:variant>
    </vt:vector>
  </HeadingPairs>
  <TitlesOfParts>
    <vt:vector size="21" baseType="lpstr">
      <vt:lpstr>Arial</vt:lpstr>
      <vt:lpstr>Calibri</vt:lpstr>
      <vt:lpstr>Century Gothic</vt:lpstr>
      <vt:lpstr>Sheer Green 16x9</vt:lpstr>
      <vt:lpstr>Organizational Choices in Family Business </vt:lpstr>
      <vt:lpstr>Women in family business</vt:lpstr>
      <vt:lpstr>Agenda</vt:lpstr>
      <vt:lpstr>Women’s Involvement in Family </vt:lpstr>
      <vt:lpstr>Role conflicts</vt:lpstr>
      <vt:lpstr>Rules </vt:lpstr>
      <vt:lpstr>Psychological Characteristics</vt:lpstr>
      <vt:lpstr>Invisibility and Visibility</vt:lpstr>
      <vt:lpstr>the glass ceiling</vt:lpstr>
      <vt:lpstr>women’s involvement in family firms</vt:lpstr>
      <vt:lpstr>A classification of the four types of women’s involvement in family firms</vt:lpstr>
      <vt:lpstr>Women’s entrepreneurial entry in family firms</vt:lpstr>
      <vt:lpstr>Outcomes of women’s entrepreneurial entry in  family firms</vt:lpstr>
      <vt:lpstr>Women’s succession in family firms</vt:lpstr>
      <vt:lpstr>Women’s management styles and approaches to leadership</vt:lpstr>
      <vt:lpstr>Women’s management styles and approaches to leadership</vt:lpstr>
      <vt:lpstr>Outcomes of women’s presence in family firms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2017-02-26T10:44:06Z</dcterms:created>
  <dcterms:modified xsi:type="dcterms:W3CDTF">2021-04-27T11:17:21Z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TC029208979991</vt:lpwstr>
  </property>
</Properties>
</file>