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6" r:id="rId2"/>
    <p:sldId id="275" r:id="rId3"/>
    <p:sldId id="273" r:id="rId4"/>
    <p:sldId id="323" r:id="rId5"/>
    <p:sldId id="321" r:id="rId6"/>
    <p:sldId id="332" r:id="rId7"/>
    <p:sldId id="330" r:id="rId8"/>
    <p:sldId id="331" r:id="rId9"/>
    <p:sldId id="276" r:id="rId10"/>
    <p:sldId id="316" r:id="rId11"/>
    <p:sldId id="324" r:id="rId12"/>
    <p:sldId id="312" r:id="rId13"/>
    <p:sldId id="313" r:id="rId14"/>
    <p:sldId id="314" r:id="rId15"/>
    <p:sldId id="306" r:id="rId16"/>
    <p:sldId id="305" r:id="rId17"/>
    <p:sldId id="279" r:id="rId18"/>
    <p:sldId id="261" r:id="rId19"/>
    <p:sldId id="287" r:id="rId20"/>
    <p:sldId id="281" r:id="rId21"/>
    <p:sldId id="282" r:id="rId22"/>
    <p:sldId id="284" r:id="rId23"/>
    <p:sldId id="285" r:id="rId24"/>
    <p:sldId id="293" r:id="rId25"/>
    <p:sldId id="288" r:id="rId26"/>
    <p:sldId id="280" r:id="rId27"/>
    <p:sldId id="290" r:id="rId28"/>
    <p:sldId id="291" r:id="rId29"/>
    <p:sldId id="325" r:id="rId30"/>
    <p:sldId id="326" r:id="rId31"/>
    <p:sldId id="295" r:id="rId32"/>
    <p:sldId id="296" r:id="rId33"/>
    <p:sldId id="304" r:id="rId34"/>
    <p:sldId id="300" r:id="rId35"/>
    <p:sldId id="329" r:id="rId36"/>
    <p:sldId id="301" r:id="rId37"/>
    <p:sldId id="327" r:id="rId38"/>
    <p:sldId id="266" r:id="rId39"/>
    <p:sldId id="268" r:id="rId40"/>
    <p:sldId id="269" r:id="rId41"/>
    <p:sldId id="267" r:id="rId42"/>
    <p:sldId id="292" r:id="rId43"/>
    <p:sldId id="260" r:id="rId44"/>
    <p:sldId id="32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94660"/>
  </p:normalViewPr>
  <p:slideViewPr>
    <p:cSldViewPr snapToGrid="0">
      <p:cViewPr>
        <p:scale>
          <a:sx n="66" d="100"/>
          <a:sy n="66" d="100"/>
        </p:scale>
        <p:origin x="318"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3BA18-19F8-4BFB-8C42-B615DF6454EE}" type="datetimeFigureOut">
              <a:rPr lang="en-US" smtClean="0"/>
              <a:t>2/19/2020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0ECFC8-8A06-44FA-8637-CC9C73651811}" type="slidenum">
              <a:rPr lang="en-US" smtClean="0"/>
              <a:t>‹#›</a:t>
            </a:fld>
            <a:endParaRPr lang="en-US" dirty="0"/>
          </a:p>
        </p:txBody>
      </p:sp>
    </p:spTree>
    <p:extLst>
      <p:ext uri="{BB962C8B-B14F-4D97-AF65-F5344CB8AC3E}">
        <p14:creationId xmlns:p14="http://schemas.microsoft.com/office/powerpoint/2010/main" val="1608080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sciencedirect.com/"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sciencedirect.com/"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jamesclear.com/successful-people-start-before-they-feel-ready"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Garamond" panose="02020404030301010803" pitchFamily="18" charset="0"/>
              </a:rPr>
              <a:t>Leishman,C (2015) All successful entrepreneurs have these competencies. Available at : https://resources.hrsg.ca/blog/all-successful-entrepreneurs-have-these-competencies</a:t>
            </a: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4</a:t>
            </a:fld>
            <a:endParaRPr lang="en-US" dirty="0"/>
          </a:p>
        </p:txBody>
      </p:sp>
    </p:spTree>
    <p:extLst>
      <p:ext uri="{BB962C8B-B14F-4D97-AF65-F5344CB8AC3E}">
        <p14:creationId xmlns:p14="http://schemas.microsoft.com/office/powerpoint/2010/main" val="205460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https://medium.com/swlh/10-must-have-traits-of-a-successful-entrepreneur-d46519452b0e</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5</a:t>
            </a:fld>
            <a:endParaRPr lang="en-US" dirty="0"/>
          </a:p>
        </p:txBody>
      </p:sp>
    </p:spTree>
    <p:extLst>
      <p:ext uri="{BB962C8B-B14F-4D97-AF65-F5344CB8AC3E}">
        <p14:creationId xmlns:p14="http://schemas.microsoft.com/office/powerpoint/2010/main" val="2251350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Garamond" panose="02020404030301010803" pitchFamily="18" charset="0"/>
              </a:rPr>
              <a:t>Leishman,C</a:t>
            </a:r>
            <a:r>
              <a:rPr lang="en-US" sz="1200" dirty="0" smtClean="0">
                <a:latin typeface="Garamond" panose="02020404030301010803" pitchFamily="18" charset="0"/>
              </a:rPr>
              <a:t> (2015) All successful entrepreneurs have these competencies. Available at : https://resources.hrsg.ca/blog/all-successful-entrepreneurs-have-these-competencies</a:t>
            </a: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9</a:t>
            </a:fld>
            <a:endParaRPr lang="en-US" dirty="0"/>
          </a:p>
        </p:txBody>
      </p:sp>
    </p:spTree>
    <p:extLst>
      <p:ext uri="{BB962C8B-B14F-4D97-AF65-F5344CB8AC3E}">
        <p14:creationId xmlns:p14="http://schemas.microsoft.com/office/powerpoint/2010/main" val="2925212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Garamond" panose="02020404030301010803" pitchFamily="18" charset="0"/>
              </a:rPr>
              <a:t>Roblesa.L ,Zárraga-Rodrígueza,M(2015) *Key competencies for Entrepreneurship. 2nd GLOBAL CONFERENCE on BUSINESS, ECONOMICS, MANAGEMENT and TOURISM, 30-31 October 2014, Prague, Czech Republic</a:t>
            </a: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10</a:t>
            </a:fld>
            <a:endParaRPr lang="en-US" dirty="0"/>
          </a:p>
        </p:txBody>
      </p:sp>
    </p:spTree>
    <p:extLst>
      <p:ext uri="{BB962C8B-B14F-4D97-AF65-F5344CB8AC3E}">
        <p14:creationId xmlns:p14="http://schemas.microsoft.com/office/powerpoint/2010/main" val="2880171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(M. </a:t>
            </a:r>
            <a:r>
              <a:rPr lang="en-US" sz="1200" dirty="0" err="1" smtClean="0"/>
              <a:t>Bojadjiev</a:t>
            </a:r>
            <a:r>
              <a:rPr lang="en-US" dirty="0" smtClean="0"/>
              <a:t>) </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11</a:t>
            </a:fld>
            <a:endParaRPr lang="en-US" dirty="0"/>
          </a:p>
        </p:txBody>
      </p:sp>
    </p:spTree>
    <p:extLst>
      <p:ext uri="{BB962C8B-B14F-4D97-AF65-F5344CB8AC3E}">
        <p14:creationId xmlns:p14="http://schemas.microsoft.com/office/powerpoint/2010/main" val="22255181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( 1) </a:t>
            </a:r>
            <a:r>
              <a:rPr lang="en-US" sz="1200" b="0" i="1" kern="1200" dirty="0" smtClean="0">
                <a:solidFill>
                  <a:schemeClr val="tx1"/>
                </a:solidFill>
                <a:effectLst/>
                <a:latin typeface="+mn-lt"/>
                <a:ea typeface="+mn-ea"/>
                <a:cs typeface="+mn-cs"/>
              </a:rPr>
              <a:t>resiliency </a:t>
            </a:r>
            <a:r>
              <a:rPr lang="en-US" sz="1200" b="0" i="0" kern="1200" dirty="0" smtClean="0">
                <a:solidFill>
                  <a:schemeClr val="tx1"/>
                </a:solidFill>
                <a:effectLst/>
                <a:latin typeface="+mn-lt"/>
                <a:ea typeface="+mn-ea"/>
                <a:cs typeface="+mn-cs"/>
              </a:rPr>
              <a:t>defined as </a:t>
            </a:r>
            <a:r>
              <a:rPr lang="en-US" sz="1200" b="0" i="1" kern="1200" dirty="0" smtClean="0">
                <a:solidFill>
                  <a:schemeClr val="tx1"/>
                </a:solidFill>
                <a:effectLst/>
                <a:latin typeface="+mn-lt"/>
                <a:ea typeface="+mn-ea"/>
                <a:cs typeface="+mn-cs"/>
              </a:rPr>
              <a:t>resistant to risk factors https://writingexplained.org/resilience-vs-resiliency-difference</a:t>
            </a:r>
            <a:endParaRPr lang="en-US" dirty="0" smtClean="0"/>
          </a:p>
          <a:p>
            <a:r>
              <a:rPr lang="en-US" dirty="0" smtClean="0"/>
              <a:t>https://www.forbes.com/sites/aileron/2013/11/26/the-top-skills-every-entrepreneur-needs/#3e20f97a76e3</a:t>
            </a: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12</a:t>
            </a:fld>
            <a:endParaRPr lang="en-US" dirty="0"/>
          </a:p>
        </p:txBody>
      </p:sp>
    </p:spTree>
    <p:extLst>
      <p:ext uri="{BB962C8B-B14F-4D97-AF65-F5344CB8AC3E}">
        <p14:creationId xmlns:p14="http://schemas.microsoft.com/office/powerpoint/2010/main" val="3662814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13</a:t>
            </a:fld>
            <a:endParaRPr lang="en-US" dirty="0"/>
          </a:p>
        </p:txBody>
      </p:sp>
    </p:spTree>
    <p:extLst>
      <p:ext uri="{BB962C8B-B14F-4D97-AF65-F5344CB8AC3E}">
        <p14:creationId xmlns:p14="http://schemas.microsoft.com/office/powerpoint/2010/main" val="21242546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https://corporatefinanceinstitute.com/resources/knowledge/finance/business-life-cycle/</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14</a:t>
            </a:fld>
            <a:endParaRPr lang="en-US" dirty="0"/>
          </a:p>
        </p:txBody>
      </p:sp>
    </p:spTree>
    <p:extLst>
      <p:ext uri="{BB962C8B-B14F-4D97-AF65-F5344CB8AC3E}">
        <p14:creationId xmlns:p14="http://schemas.microsoft.com/office/powerpoint/2010/main" val="31186102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Garamond" panose="02020404030301010803" pitchFamily="18" charset="0"/>
              </a:rPr>
              <a:t>Atsan,N (2016) Failure Experiences of Entrepreneurs: Causes and Learning Outcomes. 12th International Strategic Management Conference, ISMC 2016, 28-30 October 2016, Antalya, Turkey. Procedia - Social and Behavioral Sciences 235 ( 2016 ) 435 – 442. Available online at </a:t>
            </a:r>
            <a:r>
              <a:rPr lang="en-US" sz="1200" dirty="0" smtClean="0">
                <a:latin typeface="Garamond" panose="02020404030301010803" pitchFamily="18" charset="0"/>
                <a:hlinkClick r:id="rId3"/>
              </a:rPr>
              <a:t>www.sciencedirect.com</a:t>
            </a:r>
            <a:endParaRPr lang="en-US" sz="1200" dirty="0" smtClean="0">
              <a:latin typeface="Garamond" panose="02020404030301010803" pitchFamily="18" charset="0"/>
            </a:endParaRP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18</a:t>
            </a:fld>
            <a:endParaRPr lang="en-US" dirty="0"/>
          </a:p>
        </p:txBody>
      </p:sp>
    </p:spTree>
    <p:extLst>
      <p:ext uri="{BB962C8B-B14F-4D97-AF65-F5344CB8AC3E}">
        <p14:creationId xmlns:p14="http://schemas.microsoft.com/office/powerpoint/2010/main" val="2369414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https://www.investopedia.com/slide-show/top-6-reasons-new-businesses-fail/</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20</a:t>
            </a:fld>
            <a:endParaRPr lang="en-US" dirty="0"/>
          </a:p>
        </p:txBody>
      </p:sp>
    </p:spTree>
    <p:extLst>
      <p:ext uri="{BB962C8B-B14F-4D97-AF65-F5344CB8AC3E}">
        <p14:creationId xmlns:p14="http://schemas.microsoft.com/office/powerpoint/2010/main" val="166036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https://www.investopedia.com/slide-show/top-6-reasons-new-businesses-fail/</a:t>
            </a: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21</a:t>
            </a:fld>
            <a:endParaRPr lang="en-US" dirty="0"/>
          </a:p>
        </p:txBody>
      </p:sp>
    </p:spTree>
    <p:extLst>
      <p:ext uri="{BB962C8B-B14F-4D97-AF65-F5344CB8AC3E}">
        <p14:creationId xmlns:p14="http://schemas.microsoft.com/office/powerpoint/2010/main" val="3684633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Garamond" panose="02020404030301010803" pitchFamily="18" charset="0"/>
              </a:rPr>
              <a:t>Atsan,N (2016) Failure Experiences of Entrepreneurs: Causes and Learning Outcomes. 12th International Strategic Management Conference, ISMC 2016, 28-30 October 2016, Antalya, Turkey. Procedia - Social and Behavioral Sciences 235 ( 2016 ) 435 – 442. Available online at </a:t>
            </a:r>
            <a:r>
              <a:rPr lang="en-US" sz="1200" dirty="0" smtClean="0">
                <a:latin typeface="Garamond" panose="02020404030301010803" pitchFamily="18" charset="0"/>
                <a:hlinkClick r:id="rId3"/>
              </a:rPr>
              <a:t>www.sciencedirect.com</a:t>
            </a:r>
            <a:endParaRPr lang="en-US" sz="1200" dirty="0" smtClean="0">
              <a:latin typeface="Garamond" panose="02020404030301010803" pitchFamily="18" charset="0"/>
            </a:endParaRPr>
          </a:p>
          <a:p>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25</a:t>
            </a:fld>
            <a:endParaRPr lang="en-US" dirty="0"/>
          </a:p>
        </p:txBody>
      </p:sp>
    </p:spTree>
    <p:extLst>
      <p:ext uri="{BB962C8B-B14F-4D97-AF65-F5344CB8AC3E}">
        <p14:creationId xmlns:p14="http://schemas.microsoft.com/office/powerpoint/2010/main" val="10066338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https://evolve.elsevier.com/education/concept-based-curriculum/conceptual-learning-definition/ </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29</a:t>
            </a:fld>
            <a:endParaRPr lang="en-US" dirty="0"/>
          </a:p>
        </p:txBody>
      </p:sp>
    </p:spTree>
    <p:extLst>
      <p:ext uri="{BB962C8B-B14F-4D97-AF65-F5344CB8AC3E}">
        <p14:creationId xmlns:p14="http://schemas.microsoft.com/office/powerpoint/2010/main" val="3973464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Janice Byrne </a:t>
            </a:r>
            <a:r>
              <a:rPr lang="en-US" baseline="0" dirty="0" smtClean="0"/>
              <a:t> et all “</a:t>
            </a:r>
            <a:r>
              <a:rPr lang="en-US" dirty="0" smtClean="0"/>
              <a:t>Training corporate entrepreneurs: an action learning approach” ( 2016 ), Springer </a:t>
            </a:r>
            <a:r>
              <a:rPr lang="en-US" dirty="0" err="1" smtClean="0"/>
              <a:t>Science+Business</a:t>
            </a:r>
            <a:r>
              <a:rPr lang="en-US" dirty="0" smtClean="0"/>
              <a:t> Media New York 2016 ( www.ebsco.com)</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31</a:t>
            </a:fld>
            <a:endParaRPr lang="en-US" dirty="0"/>
          </a:p>
        </p:txBody>
      </p:sp>
    </p:spTree>
    <p:extLst>
      <p:ext uri="{BB962C8B-B14F-4D97-AF65-F5344CB8AC3E}">
        <p14:creationId xmlns:p14="http://schemas.microsoft.com/office/powerpoint/2010/main" val="3570800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a:r>
            <a:r>
              <a:rPr lang="en-US" dirty="0" err="1" smtClean="0"/>
              <a:t>Lessem</a:t>
            </a:r>
            <a:r>
              <a:rPr lang="en-US" dirty="0" smtClean="0"/>
              <a:t>, 1983). </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32</a:t>
            </a:fld>
            <a:endParaRPr lang="en-US" dirty="0"/>
          </a:p>
        </p:txBody>
      </p:sp>
    </p:spTree>
    <p:extLst>
      <p:ext uri="{BB962C8B-B14F-4D97-AF65-F5344CB8AC3E}">
        <p14:creationId xmlns:p14="http://schemas.microsoft.com/office/powerpoint/2010/main" val="3202170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fld id="{E58FB382-83F7-4F34-B004-2BE871361295}" type="slidenum">
              <a:rPr lang="en-US" altLang="en-US" sz="1200" b="0">
                <a:latin typeface="Times New Roman" panose="02020603050405020304" pitchFamily="18" charset="0"/>
              </a:rPr>
              <a:pPr/>
              <a:t>34</a:t>
            </a:fld>
            <a:endParaRPr lang="en-US" altLang="en-US" sz="1200" b="0">
              <a:latin typeface="Times New Roman" panose="02020603050405020304" pitchFamily="18"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eaLnBrk="1" hangingPunct="1"/>
            <a:endParaRPr lang="en-GB" altLang="en-US" smtClean="0"/>
          </a:p>
        </p:txBody>
      </p:sp>
    </p:spTree>
    <p:extLst>
      <p:ext uri="{BB962C8B-B14F-4D97-AF65-F5344CB8AC3E}">
        <p14:creationId xmlns:p14="http://schemas.microsoft.com/office/powerpoint/2010/main" val="609266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fld id="{32CF3307-1C7C-49CC-A7A0-B1C86D832EF3}" type="slidenum">
              <a:rPr lang="en-US" altLang="en-US" sz="1200" b="0">
                <a:latin typeface="Times New Roman" panose="02020603050405020304" pitchFamily="18" charset="0"/>
              </a:rPr>
              <a:pPr/>
              <a:t>35</a:t>
            </a:fld>
            <a:endParaRPr lang="en-US" altLang="en-US" sz="1200" b="0">
              <a:latin typeface="Times New Roman" panose="02020603050405020304" pitchFamily="18"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endParaRPr lang="en-GB" altLang="en-US" smtClean="0"/>
          </a:p>
        </p:txBody>
      </p:sp>
    </p:spTree>
    <p:extLst>
      <p:ext uri="{BB962C8B-B14F-4D97-AF65-F5344CB8AC3E}">
        <p14:creationId xmlns:p14="http://schemas.microsoft.com/office/powerpoint/2010/main" val="9235186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fld id="{B2C231C9-A7EF-4F1D-9E66-3201643642B0}" type="slidenum">
              <a:rPr lang="en-US" altLang="en-US" sz="1200" b="0">
                <a:latin typeface="Times New Roman" panose="02020603050405020304" pitchFamily="18" charset="0"/>
              </a:rPr>
              <a:pPr/>
              <a:t>36</a:t>
            </a:fld>
            <a:endParaRPr lang="en-US" altLang="en-US" sz="1200" b="0">
              <a:latin typeface="Times New Roman" panose="02020603050405020304" pitchFamily="18"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r>
              <a:rPr lang="en-GB" altLang="en-US" dirty="0" smtClean="0"/>
              <a:t>https://www.learning-theories.com/social-learning-theory-bandura.html#concepts </a:t>
            </a:r>
          </a:p>
        </p:txBody>
      </p:sp>
    </p:spTree>
    <p:extLst>
      <p:ext uri="{BB962C8B-B14F-4D97-AF65-F5344CB8AC3E}">
        <p14:creationId xmlns:p14="http://schemas.microsoft.com/office/powerpoint/2010/main" val="25638206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https://www.learning-theories.com/social-learning-theory-bandura.html </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37</a:t>
            </a:fld>
            <a:endParaRPr lang="en-US" dirty="0"/>
          </a:p>
        </p:txBody>
      </p:sp>
    </p:spTree>
    <p:extLst>
      <p:ext uri="{BB962C8B-B14F-4D97-AF65-F5344CB8AC3E}">
        <p14:creationId xmlns:p14="http://schemas.microsoft.com/office/powerpoint/2010/main" val="3745961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[1] Ronstadt, R. (1988) ‘The Corridor Principle’, </a:t>
            </a:r>
            <a:r>
              <a:rPr lang="en-US" sz="1200" i="1" kern="1200" dirty="0" smtClean="0">
                <a:solidFill>
                  <a:schemeClr val="tx1"/>
                </a:solidFill>
                <a:effectLst/>
                <a:latin typeface="+mn-lt"/>
                <a:ea typeface="+mn-ea"/>
                <a:cs typeface="+mn-cs"/>
              </a:rPr>
              <a:t>Journal of Business Venturing</a:t>
            </a:r>
            <a:r>
              <a:rPr lang="en-US" sz="1200" kern="1200" dirty="0" smtClean="0">
                <a:solidFill>
                  <a:schemeClr val="tx1"/>
                </a:solidFill>
                <a:effectLst/>
                <a:latin typeface="+mn-lt"/>
                <a:ea typeface="+mn-ea"/>
                <a:cs typeface="+mn-cs"/>
              </a:rPr>
              <a:t>, 3(1), pp. 31-40.</a:t>
            </a:r>
          </a:p>
          <a:p>
            <a:r>
              <a:rPr lang="en-US" dirty="0" smtClean="0"/>
              <a:t> </a:t>
            </a:r>
            <a:r>
              <a:rPr lang="en-US" sz="1200" kern="1200" dirty="0" smtClean="0">
                <a:solidFill>
                  <a:schemeClr val="tx1"/>
                </a:solidFill>
                <a:effectLst/>
                <a:latin typeface="+mn-lt"/>
                <a:ea typeface="+mn-ea"/>
                <a:cs typeface="+mn-cs"/>
              </a:rPr>
              <a:t>Clear, J (2012) Successful People Start Before They Feel Ready, Available at: </a:t>
            </a:r>
            <a:r>
              <a:rPr lang="en-US" sz="1200" i="1" u="none" strike="noStrike" kern="1200" dirty="0" smtClean="0">
                <a:solidFill>
                  <a:schemeClr val="tx1"/>
                </a:solidFill>
                <a:effectLst/>
                <a:latin typeface="+mn-lt"/>
                <a:ea typeface="+mn-ea"/>
                <a:cs typeface="+mn-cs"/>
                <a:hlinkClick r:id="rId3"/>
              </a:rPr>
              <a:t>http://jamesclear.com/successful-people-start-before-they-feel-ready</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40</a:t>
            </a:fld>
            <a:endParaRPr lang="en-US" dirty="0"/>
          </a:p>
        </p:txBody>
      </p:sp>
    </p:spTree>
    <p:extLst>
      <p:ext uri="{BB962C8B-B14F-4D97-AF65-F5344CB8AC3E}">
        <p14:creationId xmlns:p14="http://schemas.microsoft.com/office/powerpoint/2010/main" val="20527060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https://www.sciencedirect.com/science/article/abs/pii/0883902688900286 </a:t>
            </a:r>
            <a:endParaRPr lang="en-US" dirty="0"/>
          </a:p>
        </p:txBody>
      </p:sp>
      <p:sp>
        <p:nvSpPr>
          <p:cNvPr id="4" name="Slide Number Placeholder 3"/>
          <p:cNvSpPr>
            <a:spLocks noGrp="1"/>
          </p:cNvSpPr>
          <p:nvPr>
            <p:ph type="sldNum" sz="quarter" idx="10"/>
          </p:nvPr>
        </p:nvSpPr>
        <p:spPr/>
        <p:txBody>
          <a:bodyPr/>
          <a:lstStyle/>
          <a:p>
            <a:fld id="{1C0ECFC8-8A06-44FA-8637-CC9C73651811}" type="slidenum">
              <a:rPr lang="en-US" smtClean="0"/>
              <a:t>41</a:t>
            </a:fld>
            <a:endParaRPr lang="en-US" dirty="0"/>
          </a:p>
        </p:txBody>
      </p:sp>
    </p:spTree>
    <p:extLst>
      <p:ext uri="{BB962C8B-B14F-4D97-AF65-F5344CB8AC3E}">
        <p14:creationId xmlns:p14="http://schemas.microsoft.com/office/powerpoint/2010/main" val="37142682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AC8D0A7-7B3F-4D95-B99A-C37CC8E5D5C0}" type="datetime1">
              <a:rPr lang="en-US" smtClean="0"/>
              <a:t>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179417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654C09-80FA-4014-AFB8-A5515E83C2EB}" type="datetime1">
              <a:rPr lang="en-US" smtClean="0"/>
              <a:t>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603958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D446D5-53E5-4825-996A-C0C0FFEDEBD8}" type="datetime1">
              <a:rPr lang="en-US" smtClean="0"/>
              <a:t>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713101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AA830A-66B5-4220-AAEF-A1F9D68E8DB1}" type="datetime1">
              <a:rPr lang="en-US" smtClean="0"/>
              <a:t>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21934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737C568-6D5E-45FE-B541-A429ECB634C7}" type="datetime1">
              <a:rPr lang="en-US" smtClean="0"/>
              <a:t>2/19/2020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564991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35D59D-9AC6-4C92-B968-E01FBDC04563}" type="datetime1">
              <a:rPr lang="en-US" smtClean="0"/>
              <a:t>2/19/2020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3651559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6A9A67-6CAD-4FEA-B511-201D8C6C7975}" type="datetime1">
              <a:rPr lang="en-US" smtClean="0"/>
              <a:t>2/19/2020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4085216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E5E0663-1E52-4FC2-BFBD-DE605335EF6F}" type="datetime1">
              <a:rPr lang="en-US" smtClean="0"/>
              <a:t>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49282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7781AC-93E9-434E-85C0-705E8974681E}" type="datetime1">
              <a:rPr lang="en-US" smtClean="0"/>
              <a:t>2/19/2020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3387318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BC67153-7B72-406D-9BD5-E916135B33CB}" type="datetime1">
              <a:rPr lang="en-US" smtClean="0"/>
              <a:t>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2762935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FD924E-6CD2-4C76-AD8F-9374AD0D3937}" type="datetime1">
              <a:rPr lang="en-US" smtClean="0"/>
              <a:t>2/19/2020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a:t>
            </a:fld>
            <a:endParaRPr lang="en-US" dirty="0"/>
          </a:p>
        </p:txBody>
      </p:sp>
    </p:spTree>
    <p:extLst>
      <p:ext uri="{BB962C8B-B14F-4D97-AF65-F5344CB8AC3E}">
        <p14:creationId xmlns:p14="http://schemas.microsoft.com/office/powerpoint/2010/main" val="1485855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13646C-83F6-4F32-8251-1026B28187FD}" type="datetime1">
              <a:rPr lang="en-US" smtClean="0"/>
              <a:t>2/19/2020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18DBDB-F4DF-41CB-A238-05E136FC3EA8}" type="slidenum">
              <a:rPr lang="en-US" smtClean="0"/>
              <a:t>‹#›</a:t>
            </a:fld>
            <a:endParaRPr lang="en-US" dirty="0"/>
          </a:p>
        </p:txBody>
      </p:sp>
    </p:spTree>
    <p:extLst>
      <p:ext uri="{BB962C8B-B14F-4D97-AF65-F5344CB8AC3E}">
        <p14:creationId xmlns:p14="http://schemas.microsoft.com/office/powerpoint/2010/main" val="3064678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blog.startupr.hk/8-financial-tips-for-starting-a-business/" TargetMode="External"/><Relationship Id="rId2" Type="http://schemas.openxmlformats.org/officeDocument/2006/relationships/hyperlink" Target="https://blog.incparadise.net/2018/02/28/interview-tomas-milar-ceo-incparadise-startupr/"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qj4DQfYx2Hg"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hyperlink" Target="The%20Gothowitz%20Deviation%20Operant%20Conditioning.mp4"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softskillsforsuccess.com/workshops/time-management" TargetMode="Externa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jamesclear.com/successful-people-start-before-they-feel-ready" TargetMode="External"/><Relationship Id="rId2" Type="http://schemas.openxmlformats.org/officeDocument/2006/relationships/hyperlink" Target="http://www.sciencedirect.com/" TargetMode="Externa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Garamond" panose="02020404030301010803" pitchFamily="18" charset="0"/>
              </a:rPr>
              <a:t>Class </a:t>
            </a:r>
            <a:r>
              <a:rPr lang="en-US" smtClean="0">
                <a:latin typeface="Garamond" panose="02020404030301010803" pitchFamily="18" charset="0"/>
              </a:rPr>
              <a:t>7 Learning</a:t>
            </a:r>
            <a:endParaRPr lang="en-US" dirty="0">
              <a:latin typeface="Garamond" panose="02020404030301010803" pitchFamily="18" charset="0"/>
            </a:endParaRPr>
          </a:p>
        </p:txBody>
      </p:sp>
      <p:sp>
        <p:nvSpPr>
          <p:cNvPr id="3" name="Subtitle 2"/>
          <p:cNvSpPr>
            <a:spLocks noGrp="1"/>
          </p:cNvSpPr>
          <p:nvPr>
            <p:ph type="subTitle" idx="1"/>
          </p:nvPr>
        </p:nvSpPr>
        <p:spPr/>
        <p:txBody>
          <a:bodyPr/>
          <a:lstStyle/>
          <a:p>
            <a:r>
              <a:rPr lang="en-US" dirty="0" smtClean="0">
                <a:latin typeface="Garamond" panose="02020404030301010803" pitchFamily="18" charset="0"/>
              </a:rPr>
              <a:t>Learning, Self-Management and Other </a:t>
            </a:r>
            <a:r>
              <a:rPr lang="en-US" dirty="0">
                <a:latin typeface="Garamond" panose="02020404030301010803" pitchFamily="18" charset="0"/>
              </a:rPr>
              <a:t>Competencies (Chapter </a:t>
            </a:r>
            <a:r>
              <a:rPr lang="en-US" dirty="0" smtClean="0">
                <a:latin typeface="Garamond" panose="02020404030301010803" pitchFamily="18" charset="0"/>
              </a:rPr>
              <a:t>12) </a:t>
            </a:r>
            <a:endParaRPr lang="en-US" dirty="0">
              <a:latin typeface="Garamond" panose="02020404030301010803" pitchFamily="18" charset="0"/>
            </a:endParaRPr>
          </a:p>
        </p:txBody>
      </p:sp>
      <p:sp>
        <p:nvSpPr>
          <p:cNvPr id="4" name="Slide Number Placeholder 3"/>
          <p:cNvSpPr>
            <a:spLocks noGrp="1"/>
          </p:cNvSpPr>
          <p:nvPr>
            <p:ph type="sldNum" sz="quarter" idx="12"/>
          </p:nvPr>
        </p:nvSpPr>
        <p:spPr/>
        <p:txBody>
          <a:bodyPr/>
          <a:lstStyle/>
          <a:p>
            <a:fld id="{C618DBDB-F4DF-41CB-A238-05E136FC3EA8}" type="slidenum">
              <a:rPr lang="en-US" smtClean="0"/>
              <a:t>1</a:t>
            </a:fld>
            <a:endParaRPr lang="en-US" dirty="0"/>
          </a:p>
        </p:txBody>
      </p:sp>
    </p:spTree>
    <p:extLst>
      <p:ext uri="{BB962C8B-B14F-4D97-AF65-F5344CB8AC3E}">
        <p14:creationId xmlns:p14="http://schemas.microsoft.com/office/powerpoint/2010/main" val="3716735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half" idx="1"/>
          </p:nvPr>
        </p:nvSpPr>
        <p:spPr>
          <a:xfrm>
            <a:off x="838200" y="1376218"/>
            <a:ext cx="5181600" cy="4800745"/>
          </a:xfrm>
        </p:spPr>
        <p:txBody>
          <a:bodyPr>
            <a:normAutofit fontScale="92500" lnSpcReduction="20000"/>
          </a:bodyPr>
          <a:lstStyle/>
          <a:p>
            <a:r>
              <a:rPr lang="en-US" dirty="0" smtClean="0"/>
              <a:t>Traits,  Competencies and  Abilities</a:t>
            </a:r>
          </a:p>
          <a:p>
            <a:r>
              <a:rPr lang="en-US" sz="1300" i="1" dirty="0">
                <a:solidFill>
                  <a:srgbClr val="3B3B3B"/>
                </a:solidFill>
              </a:rPr>
              <a:t>Are entrepreneurs born, or are they made? </a:t>
            </a:r>
            <a:endParaRPr lang="en-US" sz="1300" i="1" dirty="0" smtClean="0">
              <a:solidFill>
                <a:srgbClr val="3B3B3B"/>
              </a:solidFill>
            </a:endParaRPr>
          </a:p>
          <a:p>
            <a:r>
              <a:rPr lang="en-US" sz="1300" i="1" dirty="0"/>
              <a:t>Entrepreneurial behavior can be developed</a:t>
            </a:r>
            <a:r>
              <a:rPr lang="en-US" sz="1300" i="1" dirty="0">
                <a:solidFill>
                  <a:srgbClr val="3B3B3B"/>
                </a:solidFill>
              </a:rPr>
              <a:t/>
            </a:r>
            <a:br>
              <a:rPr lang="en-US" sz="1300" i="1" dirty="0">
                <a:solidFill>
                  <a:srgbClr val="3B3B3B"/>
                </a:solidFill>
              </a:rPr>
            </a:br>
            <a:r>
              <a:rPr lang="en-US" sz="1300" i="1" dirty="0"/>
              <a:t>8 abilities successful entrepreneurs have in </a:t>
            </a:r>
            <a:r>
              <a:rPr lang="en-US" sz="1300" i="1" dirty="0" smtClean="0"/>
              <a:t>common;</a:t>
            </a:r>
          </a:p>
          <a:p>
            <a:r>
              <a:rPr lang="en-US" sz="1300" i="1" dirty="0"/>
              <a:t>Entrepreneurs, through the creation of new activities, promote the development of the </a:t>
            </a:r>
            <a:r>
              <a:rPr lang="en-US" sz="1300" i="1" dirty="0" smtClean="0"/>
              <a:t>economy;</a:t>
            </a:r>
            <a:endParaRPr lang="en-US" sz="1300" i="1" dirty="0"/>
          </a:p>
          <a:p>
            <a:r>
              <a:rPr lang="en-US" dirty="0" smtClean="0"/>
              <a:t>Failures</a:t>
            </a:r>
          </a:p>
          <a:p>
            <a:r>
              <a:rPr lang="en-US" sz="1300" i="1" dirty="0">
                <a:latin typeface="Garamond" panose="02020404030301010803" pitchFamily="18" charset="0"/>
              </a:rPr>
              <a:t>Failure Experiences of </a:t>
            </a:r>
            <a:r>
              <a:rPr lang="en-US" sz="1300" i="1" dirty="0" smtClean="0">
                <a:latin typeface="Garamond" panose="02020404030301010803" pitchFamily="18" charset="0"/>
              </a:rPr>
              <a:t>Entrepreneurs</a:t>
            </a:r>
            <a:r>
              <a:rPr lang="en-US" sz="1300" i="1" dirty="0">
                <a:latin typeface="Garamond" panose="02020404030301010803" pitchFamily="18" charset="0"/>
              </a:rPr>
              <a:t>;</a:t>
            </a:r>
            <a:endParaRPr lang="en-US" sz="1300" i="1" dirty="0" smtClean="0">
              <a:latin typeface="Garamond" panose="02020404030301010803" pitchFamily="18" charset="0"/>
            </a:endParaRPr>
          </a:p>
          <a:p>
            <a:r>
              <a:rPr lang="en-US" sz="1300" i="1" dirty="0" smtClean="0"/>
              <a:t>Four </a:t>
            </a:r>
            <a:r>
              <a:rPr lang="en-US" sz="1300" i="1" dirty="0"/>
              <a:t>categories of business </a:t>
            </a:r>
            <a:r>
              <a:rPr lang="en-US" sz="1300" i="1" dirty="0" smtClean="0"/>
              <a:t>failure</a:t>
            </a:r>
          </a:p>
          <a:p>
            <a:r>
              <a:rPr lang="en-US" sz="1300" i="1" dirty="0"/>
              <a:t>How Many Business Survive</a:t>
            </a:r>
            <a:r>
              <a:rPr lang="en-US" sz="1300" i="1" dirty="0" smtClean="0"/>
              <a:t>?</a:t>
            </a:r>
          </a:p>
          <a:p>
            <a:r>
              <a:rPr lang="en-US" sz="1300" i="1" dirty="0"/>
              <a:t>Top 6 Reasons New Businesses </a:t>
            </a:r>
            <a:r>
              <a:rPr lang="en-US" sz="1300" i="1" dirty="0" smtClean="0"/>
              <a:t>Fail…Cont’d</a:t>
            </a:r>
          </a:p>
          <a:p>
            <a:r>
              <a:rPr lang="en-US" sz="1300" i="1" dirty="0"/>
              <a:t>Top  Reasons New Businesses Fail</a:t>
            </a:r>
            <a:r>
              <a:rPr lang="en-US" sz="1300" i="1" dirty="0" smtClean="0"/>
              <a:t>…</a:t>
            </a:r>
          </a:p>
          <a:p>
            <a:r>
              <a:rPr lang="en-US" sz="1300" i="1" dirty="0"/>
              <a:t>Why business fail? Seniority of firms</a:t>
            </a:r>
            <a:r>
              <a:rPr lang="en-US" sz="1300" i="1" dirty="0" smtClean="0"/>
              <a:t>!</a:t>
            </a:r>
          </a:p>
          <a:p>
            <a:r>
              <a:rPr lang="en-US" sz="1300" i="1" dirty="0"/>
              <a:t>Failing  - A cultural </a:t>
            </a:r>
            <a:r>
              <a:rPr lang="en-US" sz="1300" i="1" dirty="0" smtClean="0"/>
              <a:t>issue</a:t>
            </a:r>
          </a:p>
          <a:p>
            <a:r>
              <a:rPr lang="en-US" sz="1300" i="1" dirty="0">
                <a:latin typeface="Garamond" panose="02020404030301010803" pitchFamily="18" charset="0"/>
              </a:rPr>
              <a:t>Entrepreneurial Learning - Failures may lead to the development of entrepreneurial </a:t>
            </a:r>
            <a:r>
              <a:rPr lang="en-US" sz="1300" i="1" dirty="0" smtClean="0">
                <a:latin typeface="Garamond" panose="02020404030301010803" pitchFamily="18" charset="0"/>
              </a:rPr>
              <a:t>knowledge</a:t>
            </a:r>
          </a:p>
          <a:p>
            <a:r>
              <a:rPr lang="en-US" sz="1300" i="1" dirty="0"/>
              <a:t/>
            </a:r>
            <a:br>
              <a:rPr lang="en-US" sz="1300" i="1" dirty="0"/>
            </a:br>
            <a:r>
              <a:rPr lang="en-US" sz="1200" i="1" dirty="0"/>
              <a:t/>
            </a:r>
            <a:br>
              <a:rPr lang="en-US" sz="1200" i="1" dirty="0"/>
            </a:br>
            <a:endParaRPr lang="en-US" sz="1200" i="1" dirty="0" smtClean="0"/>
          </a:p>
          <a:p>
            <a:endParaRPr lang="en-US" dirty="0"/>
          </a:p>
        </p:txBody>
      </p:sp>
      <p:sp>
        <p:nvSpPr>
          <p:cNvPr id="7" name="Content Placeholder 6"/>
          <p:cNvSpPr>
            <a:spLocks noGrp="1"/>
          </p:cNvSpPr>
          <p:nvPr>
            <p:ph sz="half" idx="2"/>
          </p:nvPr>
        </p:nvSpPr>
        <p:spPr/>
        <p:txBody>
          <a:bodyPr>
            <a:normAutofit fontScale="92500" lnSpcReduction="20000"/>
          </a:bodyPr>
          <a:lstStyle/>
          <a:p>
            <a:r>
              <a:rPr lang="en-US" dirty="0"/>
              <a:t>Entrepreneurial </a:t>
            </a:r>
            <a:r>
              <a:rPr lang="en-US" dirty="0" smtClean="0"/>
              <a:t>Learning</a:t>
            </a:r>
          </a:p>
          <a:p>
            <a:r>
              <a:rPr lang="en-US" sz="1300" i="1" dirty="0"/>
              <a:t>Entrepreneurial Classroom</a:t>
            </a:r>
          </a:p>
          <a:p>
            <a:r>
              <a:rPr lang="en-US" sz="1300" i="1" dirty="0"/>
              <a:t>Action Learning ( AL) </a:t>
            </a:r>
            <a:endParaRPr lang="en-US" sz="1300" i="1" dirty="0" smtClean="0"/>
          </a:p>
          <a:p>
            <a:r>
              <a:rPr lang="en-US" altLang="en-US" sz="1400" dirty="0"/>
              <a:t>Theories of Learning – </a:t>
            </a:r>
            <a:r>
              <a:rPr lang="en-US" altLang="en-US" sz="1400" dirty="0" smtClean="0"/>
              <a:t>Conceptual </a:t>
            </a:r>
            <a:r>
              <a:rPr lang="en-US" altLang="en-US" sz="1400" dirty="0"/>
              <a:t>Conditioning</a:t>
            </a:r>
            <a:endParaRPr lang="en-US" sz="1300" i="1" dirty="0"/>
          </a:p>
          <a:p>
            <a:r>
              <a:rPr lang="en-US" altLang="en-US" sz="1400" dirty="0" smtClean="0"/>
              <a:t>Theories </a:t>
            </a:r>
            <a:r>
              <a:rPr lang="en-US" altLang="en-US" sz="1400" dirty="0"/>
              <a:t>of Learning – Classical </a:t>
            </a:r>
            <a:r>
              <a:rPr lang="en-US" altLang="en-US" sz="1400" dirty="0" smtClean="0"/>
              <a:t>Conditioning</a:t>
            </a:r>
          </a:p>
          <a:p>
            <a:r>
              <a:rPr lang="en-US" altLang="en-US" sz="1400" dirty="0"/>
              <a:t>Theories of Learning – </a:t>
            </a:r>
            <a:r>
              <a:rPr lang="en-US" altLang="en-US" sz="1400" dirty="0" smtClean="0"/>
              <a:t>Operant </a:t>
            </a:r>
            <a:r>
              <a:rPr lang="en-US" altLang="en-US" sz="1400" dirty="0"/>
              <a:t>Conditioning</a:t>
            </a:r>
          </a:p>
          <a:p>
            <a:r>
              <a:rPr lang="en-US" altLang="en-US" sz="1400" dirty="0" smtClean="0"/>
              <a:t>Theories </a:t>
            </a:r>
            <a:r>
              <a:rPr lang="en-US" altLang="en-US" sz="1400" dirty="0"/>
              <a:t>of Learning – </a:t>
            </a:r>
            <a:r>
              <a:rPr lang="en-US" altLang="en-US" sz="1400" dirty="0" smtClean="0"/>
              <a:t>Social Learning</a:t>
            </a:r>
            <a:endParaRPr lang="en-US" altLang="en-US" sz="1400" dirty="0"/>
          </a:p>
          <a:p>
            <a:endParaRPr lang="en-US" altLang="en-US" sz="1400" dirty="0" smtClean="0"/>
          </a:p>
          <a:p>
            <a:endParaRPr lang="en-US" altLang="en-US" sz="1400" b="1" dirty="0" smtClean="0"/>
          </a:p>
          <a:p>
            <a:r>
              <a:rPr lang="en-US" dirty="0" smtClean="0"/>
              <a:t>Corridor Principle</a:t>
            </a:r>
          </a:p>
          <a:p>
            <a:endParaRPr lang="en-US" dirty="0" smtClean="0"/>
          </a:p>
          <a:p>
            <a:r>
              <a:rPr lang="en-US" dirty="0" smtClean="0"/>
              <a:t>Managerial </a:t>
            </a:r>
            <a:r>
              <a:rPr lang="en-US" dirty="0"/>
              <a:t>and Professional Learning</a:t>
            </a:r>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a:t>
            </a:fld>
            <a:endParaRPr lang="en-US" dirty="0"/>
          </a:p>
        </p:txBody>
      </p:sp>
    </p:spTree>
    <p:extLst>
      <p:ext uri="{BB962C8B-B14F-4D97-AF65-F5344CB8AC3E}">
        <p14:creationId xmlns:p14="http://schemas.microsoft.com/office/powerpoint/2010/main" val="1191974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TRAITS ,  COMPETENCIES and ABILITIES</a:t>
            </a:r>
            <a:endParaRPr lang="en-US" dirty="0"/>
          </a:p>
        </p:txBody>
      </p:sp>
      <p:sp>
        <p:nvSpPr>
          <p:cNvPr id="5" name="Text Placeholder 4"/>
          <p:cNvSpPr>
            <a:spLocks noGrp="1"/>
          </p:cNvSpPr>
          <p:nvPr>
            <p:ph type="body" idx="1"/>
          </p:nvPr>
        </p:nvSpPr>
        <p:spPr/>
        <p:txBody>
          <a:bodyPr/>
          <a:lstStyle/>
          <a:p>
            <a:r>
              <a:rPr lang="en-US" b="1" dirty="0">
                <a:solidFill>
                  <a:srgbClr val="3B3B3B"/>
                </a:solidFill>
                <a:latin typeface="Garamond" panose="02020404030301010803" pitchFamily="18" charset="0"/>
              </a:rPr>
              <a:t>Are entrepreneurs born, or are they made?</a:t>
            </a:r>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3</a:t>
            </a:fld>
            <a:endParaRPr lang="en-US" dirty="0"/>
          </a:p>
        </p:txBody>
      </p:sp>
    </p:spTree>
    <p:extLst>
      <p:ext uri="{BB962C8B-B14F-4D97-AF65-F5344CB8AC3E}">
        <p14:creationId xmlns:p14="http://schemas.microsoft.com/office/powerpoint/2010/main" val="24655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r>
              <a:rPr lang="en-US" b="1" dirty="0" smtClean="0">
                <a:solidFill>
                  <a:srgbClr val="3B3B3B"/>
                </a:solidFill>
                <a:latin typeface="Garamond" panose="02020404030301010803" pitchFamily="18" charset="0"/>
              </a:rPr>
              <a:t/>
            </a:r>
            <a:br>
              <a:rPr lang="en-US" b="1" dirty="0" smtClean="0">
                <a:solidFill>
                  <a:srgbClr val="3B3B3B"/>
                </a:solidFill>
                <a:latin typeface="Garamond" panose="02020404030301010803" pitchFamily="18" charset="0"/>
              </a:rPr>
            </a:br>
            <a:r>
              <a:rPr lang="en-US" b="1" dirty="0" smtClean="0">
                <a:solidFill>
                  <a:srgbClr val="3B3B3B"/>
                </a:solidFill>
                <a:latin typeface="Garamond" panose="02020404030301010803" pitchFamily="18" charset="0"/>
              </a:rPr>
              <a:t>Are </a:t>
            </a:r>
            <a:r>
              <a:rPr lang="en-US" b="1" dirty="0">
                <a:solidFill>
                  <a:srgbClr val="3B3B3B"/>
                </a:solidFill>
                <a:latin typeface="Garamond" panose="02020404030301010803" pitchFamily="18" charset="0"/>
              </a:rPr>
              <a:t>entrepreneurs born, or are they made? </a:t>
            </a:r>
            <a:br>
              <a:rPr lang="en-US" b="1" dirty="0">
                <a:solidFill>
                  <a:srgbClr val="3B3B3B"/>
                </a:solidFill>
                <a:latin typeface="Garamond" panose="02020404030301010803" pitchFamily="18" charset="0"/>
              </a:rPr>
            </a:br>
            <a:endParaRPr lang="en-US" dirty="0"/>
          </a:p>
        </p:txBody>
      </p:sp>
      <p:sp>
        <p:nvSpPr>
          <p:cNvPr id="7" name="Content Placeholder 6"/>
          <p:cNvSpPr>
            <a:spLocks noGrp="1"/>
          </p:cNvSpPr>
          <p:nvPr>
            <p:ph idx="1"/>
          </p:nvPr>
        </p:nvSpPr>
        <p:spPr/>
        <p:txBody>
          <a:bodyPr/>
          <a:lstStyle/>
          <a:p>
            <a:r>
              <a:rPr lang="en-US" b="1" dirty="0" smtClean="0">
                <a:solidFill>
                  <a:srgbClr val="3B3B3B"/>
                </a:solidFill>
                <a:latin typeface="Garamond" panose="02020404030301010803" pitchFamily="18" charset="0"/>
              </a:rPr>
              <a:t>Entrepreneurial </a:t>
            </a:r>
            <a:r>
              <a:rPr lang="en-US" b="1" dirty="0">
                <a:solidFill>
                  <a:srgbClr val="3B3B3B"/>
                </a:solidFill>
                <a:latin typeface="Garamond" panose="02020404030301010803" pitchFamily="18" charset="0"/>
              </a:rPr>
              <a:t>Traits</a:t>
            </a:r>
          </a:p>
          <a:p>
            <a:r>
              <a:rPr lang="en-US" b="1" dirty="0">
                <a:solidFill>
                  <a:srgbClr val="3B3B3B"/>
                </a:solidFill>
                <a:latin typeface="Garamond" panose="02020404030301010803" pitchFamily="18" charset="0"/>
              </a:rPr>
              <a:t>Certain characteristics are common of successful entrepreneurs, including </a:t>
            </a:r>
          </a:p>
          <a:p>
            <a:endParaRPr lang="en-US" dirty="0">
              <a:solidFill>
                <a:srgbClr val="3B3B3B"/>
              </a:solidFill>
              <a:latin typeface="Garamond" panose="02020404030301010803" pitchFamily="18" charset="0"/>
            </a:endParaRPr>
          </a:p>
          <a:p>
            <a:pPr marL="342900" indent="-342900">
              <a:buAutoNum type="arabicParenR"/>
            </a:pPr>
            <a:r>
              <a:rPr lang="en-US" b="1" dirty="0">
                <a:solidFill>
                  <a:srgbClr val="3B3B3B"/>
                </a:solidFill>
                <a:latin typeface="Garamond" panose="02020404030301010803" pitchFamily="18" charset="0"/>
              </a:rPr>
              <a:t>Risk </a:t>
            </a:r>
            <a:r>
              <a:rPr lang="en-US" b="1" dirty="0" smtClean="0">
                <a:solidFill>
                  <a:srgbClr val="3B3B3B"/>
                </a:solidFill>
                <a:latin typeface="Garamond" panose="02020404030301010803" pitchFamily="18" charset="0"/>
              </a:rPr>
              <a:t>Taking or even  better -  Risk Acceptance</a:t>
            </a:r>
            <a:endParaRPr lang="en-US" b="1" dirty="0">
              <a:solidFill>
                <a:srgbClr val="3B3B3B"/>
              </a:solidFill>
              <a:latin typeface="Garamond" panose="02020404030301010803" pitchFamily="18" charset="0"/>
            </a:endParaRPr>
          </a:p>
          <a:p>
            <a:pPr marL="342900" indent="-342900">
              <a:buAutoNum type="arabicParenR"/>
            </a:pPr>
            <a:r>
              <a:rPr lang="en-US" b="1" dirty="0">
                <a:solidFill>
                  <a:srgbClr val="3B3B3B"/>
                </a:solidFill>
                <a:latin typeface="Garamond" panose="02020404030301010803" pitchFamily="18" charset="0"/>
              </a:rPr>
              <a:t>Achievement Orientation, and </a:t>
            </a:r>
          </a:p>
          <a:p>
            <a:pPr marL="342900" indent="-342900">
              <a:buAutoNum type="arabicParenR"/>
            </a:pPr>
            <a:r>
              <a:rPr lang="en-US" b="1" dirty="0">
                <a:solidFill>
                  <a:srgbClr val="3B3B3B"/>
                </a:solidFill>
                <a:latin typeface="Garamond" panose="02020404030301010803" pitchFamily="18" charset="0"/>
              </a:rPr>
              <a:t>C</a:t>
            </a:r>
            <a:r>
              <a:rPr lang="en-US" b="1" dirty="0" smtClean="0">
                <a:solidFill>
                  <a:srgbClr val="3B3B3B"/>
                </a:solidFill>
                <a:latin typeface="Garamond" panose="02020404030301010803" pitchFamily="18" charset="0"/>
              </a:rPr>
              <a:t>reativity </a:t>
            </a:r>
            <a:r>
              <a:rPr lang="en-US" b="1" dirty="0">
                <a:solidFill>
                  <a:srgbClr val="3B3B3B"/>
                </a:solidFill>
                <a:latin typeface="Garamond" panose="02020404030301010803" pitchFamily="18" charset="0"/>
              </a:rPr>
              <a:t>and </a:t>
            </a:r>
            <a:r>
              <a:rPr lang="en-US" b="1" dirty="0" smtClean="0">
                <a:solidFill>
                  <a:srgbClr val="3B3B3B"/>
                </a:solidFill>
                <a:latin typeface="Garamond" panose="02020404030301010803" pitchFamily="18" charset="0"/>
              </a:rPr>
              <a:t>Innovation</a:t>
            </a:r>
            <a:r>
              <a:rPr lang="en-US" b="1" dirty="0">
                <a:solidFill>
                  <a:srgbClr val="3B3B3B"/>
                </a:solidFill>
                <a:latin typeface="Garamond" panose="02020404030301010803" pitchFamily="18" charset="0"/>
              </a:rPr>
              <a:t>. </a:t>
            </a:r>
          </a:p>
          <a:p>
            <a:endParaRPr lang="en-US" dirty="0">
              <a:solidFill>
                <a:srgbClr val="3B3B3B"/>
              </a:solidFill>
              <a:latin typeface="Garamond" panose="02020404030301010803" pitchFamily="18" charset="0"/>
            </a:endParaRPr>
          </a:p>
          <a:p>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4</a:t>
            </a:fld>
            <a:endParaRPr lang="en-US" dirty="0"/>
          </a:p>
        </p:txBody>
      </p:sp>
    </p:spTree>
    <p:extLst>
      <p:ext uri="{BB962C8B-B14F-4D97-AF65-F5344CB8AC3E}">
        <p14:creationId xmlns:p14="http://schemas.microsoft.com/office/powerpoint/2010/main" val="678813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noAutofit/>
          </a:bodyPr>
          <a:lstStyle/>
          <a:p>
            <a:r>
              <a:rPr lang="en-US" sz="2800" b="1" dirty="0" smtClean="0"/>
              <a:t>Traits</a:t>
            </a:r>
            <a:r>
              <a:rPr lang="en-US" sz="2800" dirty="0" smtClean="0"/>
              <a:t> are “component of a person's behavior that is assumed to serve as an explanation of his or her enduring personal characteristics”</a:t>
            </a:r>
            <a:endParaRPr lang="en-US" sz="2800" dirty="0"/>
          </a:p>
        </p:txBody>
      </p:sp>
      <p:sp>
        <p:nvSpPr>
          <p:cNvPr id="15" name="Content Placeholder 14"/>
          <p:cNvSpPr>
            <a:spLocks noGrp="1"/>
          </p:cNvSpPr>
          <p:nvPr>
            <p:ph sz="half" idx="1"/>
          </p:nvPr>
        </p:nvSpPr>
        <p:spPr>
          <a:xfrm>
            <a:off x="838200" y="1521068"/>
            <a:ext cx="5181600" cy="4932485"/>
          </a:xfrm>
        </p:spPr>
        <p:txBody>
          <a:bodyPr>
            <a:normAutofit fontScale="40000" lnSpcReduction="20000"/>
          </a:bodyPr>
          <a:lstStyle/>
          <a:p>
            <a:pPr marL="0" indent="0">
              <a:buNone/>
            </a:pPr>
            <a:r>
              <a:rPr lang="en-US" sz="4400" b="1" dirty="0" smtClean="0"/>
              <a:t>1</a:t>
            </a:r>
            <a:r>
              <a:rPr lang="en-US" sz="4800" b="1" dirty="0" smtClean="0"/>
              <a:t>. Passion</a:t>
            </a:r>
            <a:endParaRPr lang="en-US" sz="4800" dirty="0" smtClean="0"/>
          </a:p>
          <a:p>
            <a:pPr marL="0" indent="0">
              <a:buNone/>
            </a:pPr>
            <a:r>
              <a:rPr lang="en-US" sz="4800" dirty="0" smtClean="0"/>
              <a:t>This is the most significant characteristic that every entrepreneur has, and for obvious reasons. They are successful because they love what they do. These entrepreneurs put all the extra hours they have into the business to make it successful and flourish. It is a pleasure for them to see the results of their labor, which goes well beyond the money received. </a:t>
            </a:r>
          </a:p>
          <a:p>
            <a:pPr marL="0" indent="0">
              <a:buNone/>
            </a:pPr>
            <a:r>
              <a:rPr lang="en-US" sz="4800" b="1" dirty="0" smtClean="0"/>
              <a:t>2. Strong work ethic</a:t>
            </a:r>
            <a:endParaRPr lang="en-US" sz="4800" dirty="0" smtClean="0"/>
          </a:p>
          <a:p>
            <a:pPr marL="0" indent="0">
              <a:buNone/>
            </a:pPr>
            <a:r>
              <a:rPr lang="en-US" sz="4800" dirty="0" smtClean="0"/>
              <a:t>Entrepreneurs who are successful make sure that they are always the one who is first to the office and the last one to leave.</a:t>
            </a:r>
          </a:p>
          <a:p>
            <a:pPr marL="0" indent="0">
              <a:buNone/>
            </a:pPr>
            <a:r>
              <a:rPr lang="en-US" sz="4800" dirty="0" smtClean="0"/>
              <a:t>These people are those who ensure that they come to the office during their off days, if needed, just to ensure that the outcomes meet their expectations. The successful entrepreneurs are those who always have their mind in their work! </a:t>
            </a:r>
          </a:p>
          <a:p>
            <a:endParaRPr lang="en-US" sz="4800" dirty="0"/>
          </a:p>
        </p:txBody>
      </p:sp>
      <p:sp>
        <p:nvSpPr>
          <p:cNvPr id="16" name="Content Placeholder 15"/>
          <p:cNvSpPr>
            <a:spLocks noGrp="1"/>
          </p:cNvSpPr>
          <p:nvPr>
            <p:ph sz="half" idx="2"/>
          </p:nvPr>
        </p:nvSpPr>
        <p:spPr>
          <a:xfrm>
            <a:off x="6172200" y="1521068"/>
            <a:ext cx="5181600" cy="4655895"/>
          </a:xfrm>
        </p:spPr>
        <p:txBody>
          <a:bodyPr>
            <a:noAutofit/>
          </a:bodyPr>
          <a:lstStyle/>
          <a:p>
            <a:pPr marL="0" indent="0">
              <a:buNone/>
            </a:pPr>
            <a:r>
              <a:rPr lang="en-US" sz="1600" dirty="0" smtClean="0"/>
              <a:t>.</a:t>
            </a:r>
            <a:r>
              <a:rPr lang="en-US" sz="1600" b="1" dirty="0" smtClean="0"/>
              <a:t> </a:t>
            </a:r>
            <a:r>
              <a:rPr lang="en-US" sz="1600" b="1" dirty="0"/>
              <a:t>3. Strong people skills </a:t>
            </a:r>
            <a:r>
              <a:rPr lang="en-US" sz="1600" b="1" dirty="0">
                <a:solidFill>
                  <a:srgbClr val="FF0000"/>
                </a:solidFill>
              </a:rPr>
              <a:t>– To be discussed</a:t>
            </a:r>
            <a:endParaRPr lang="en-US" sz="1600" dirty="0">
              <a:solidFill>
                <a:srgbClr val="FF0000"/>
              </a:solidFill>
            </a:endParaRPr>
          </a:p>
          <a:p>
            <a:pPr marL="0" indent="0">
              <a:buNone/>
            </a:pPr>
            <a:r>
              <a:rPr lang="en-US" sz="1600" dirty="0"/>
              <a:t>A successful entrepreneur is someone who has excellent communication skills for selling the products to customers and motivating the employees. Yes, most entrepreneurs who have the power to motivate their employees can see their business grow within no time. </a:t>
            </a:r>
          </a:p>
          <a:p>
            <a:pPr marL="0" indent="0">
              <a:buNone/>
            </a:pPr>
            <a:r>
              <a:rPr lang="en-US" sz="1600" b="1" dirty="0"/>
              <a:t>4. Determination</a:t>
            </a:r>
            <a:endParaRPr lang="en-US" sz="1600" dirty="0"/>
          </a:p>
          <a:p>
            <a:pPr marL="0" indent="0">
              <a:buNone/>
            </a:pPr>
            <a:r>
              <a:rPr lang="en-US" sz="1600" dirty="0"/>
              <a:t>The successful entrepreneurs are never greatly impacted by the defeats they encounter. For them, failure is like an opening for a success story, and hence, they try again and again.</a:t>
            </a:r>
          </a:p>
          <a:p>
            <a:pPr marL="0" indent="0">
              <a:buNone/>
            </a:pPr>
            <a:r>
              <a:rPr lang="en-US" sz="1600" b="1" dirty="0"/>
              <a:t>5. Creativity</a:t>
            </a:r>
            <a:endParaRPr lang="en-US" sz="1600" dirty="0"/>
          </a:p>
          <a:p>
            <a:pPr marL="0" indent="0">
              <a:buNone/>
            </a:pPr>
            <a:r>
              <a:rPr lang="en-US" sz="1600" dirty="0"/>
              <a:t>One of the main aspects of creativity is the ability to find a relationship between two unrelated situations or events. They usually come up with the solutions of these problems that are a combination of other things. </a:t>
            </a:r>
          </a:p>
          <a:p>
            <a:endParaRPr lang="en-US" sz="1200" dirty="0" smtClean="0"/>
          </a:p>
        </p:txBody>
      </p:sp>
      <p:sp>
        <p:nvSpPr>
          <p:cNvPr id="5" name="Slide Number Placeholder 4"/>
          <p:cNvSpPr>
            <a:spLocks noGrp="1"/>
          </p:cNvSpPr>
          <p:nvPr>
            <p:ph type="sldNum" sz="quarter" idx="12"/>
          </p:nvPr>
        </p:nvSpPr>
        <p:spPr/>
        <p:txBody>
          <a:bodyPr/>
          <a:lstStyle/>
          <a:p>
            <a:fld id="{C618DBDB-F4DF-41CB-A238-05E136FC3EA8}" type="slidenum">
              <a:rPr lang="en-US" smtClean="0"/>
              <a:t>5</a:t>
            </a:fld>
            <a:endParaRPr lang="en-US" dirty="0"/>
          </a:p>
        </p:txBody>
      </p:sp>
    </p:spTree>
    <p:extLst>
      <p:ext uri="{BB962C8B-B14F-4D97-AF65-F5344CB8AC3E}">
        <p14:creationId xmlns:p14="http://schemas.microsoft.com/office/powerpoint/2010/main" val="24040173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Traits…Cont’d</a:t>
            </a:r>
            <a:endParaRPr lang="en-US" dirty="0"/>
          </a:p>
        </p:txBody>
      </p:sp>
      <p:sp>
        <p:nvSpPr>
          <p:cNvPr id="3" name="Content Placeholder 2"/>
          <p:cNvSpPr>
            <a:spLocks noGrp="1"/>
          </p:cNvSpPr>
          <p:nvPr>
            <p:ph sz="half" idx="1"/>
          </p:nvPr>
        </p:nvSpPr>
        <p:spPr/>
        <p:txBody>
          <a:bodyPr>
            <a:normAutofit fontScale="47500" lnSpcReduction="20000"/>
          </a:bodyPr>
          <a:lstStyle/>
          <a:p>
            <a:r>
              <a:rPr lang="en-US" b="1" dirty="0"/>
              <a:t>. Competitiveness</a:t>
            </a:r>
            <a:endParaRPr lang="en-US" dirty="0"/>
          </a:p>
          <a:p>
            <a:r>
              <a:rPr lang="en-US" dirty="0"/>
              <a:t>The number of companies formed are increasing every month and every year, as every entrepreneur feels that they can do a much better job than others. They run with the aim that they need to win at the sport they play and win the business that they are creating or have created. It is an entrepreneur that highlights the track record of success of their company.</a:t>
            </a:r>
          </a:p>
          <a:p>
            <a:r>
              <a:rPr lang="en-US" b="1" dirty="0"/>
              <a:t>7. Self Starter</a:t>
            </a:r>
            <a:endParaRPr lang="en-US" dirty="0"/>
          </a:p>
          <a:p>
            <a:r>
              <a:rPr lang="en-US" dirty="0"/>
              <a:t>Every successful entrepreneur knows that if something has to be done, it needs to be done by themselves. Parameters are set by them, and they ensure that the projects are following that path. They do not wait for someone to permit them and are highly </a:t>
            </a:r>
            <a:r>
              <a:rPr lang="en-US" dirty="0" smtClean="0"/>
              <a:t>proactive</a:t>
            </a:r>
          </a:p>
          <a:p>
            <a:endParaRPr lang="en-US" dirty="0"/>
          </a:p>
          <a:p>
            <a:r>
              <a:rPr lang="en-US" b="1" dirty="0"/>
              <a:t>8. Open Minded</a:t>
            </a:r>
            <a:endParaRPr lang="en-US" dirty="0"/>
          </a:p>
          <a:p>
            <a:r>
              <a:rPr lang="en-US" dirty="0"/>
              <a:t>For those entrepreneurs that are successful or are following others who have been successful, understand that each situation and event is a business opportunity. There are new ideas that continually come out regarding new potential businesses, people skills, efficiency, and workflows. These people have the capability to see all that is around them and direct the focus towards their objectives and goals.</a:t>
            </a:r>
          </a:p>
          <a:p>
            <a:r>
              <a:rPr lang="en-US" b="1" dirty="0"/>
              <a:t>9. Confidence</a:t>
            </a:r>
            <a:endParaRPr lang="en-US" dirty="0"/>
          </a:p>
          <a:p>
            <a:endParaRPr lang="en-US" dirty="0"/>
          </a:p>
        </p:txBody>
      </p:sp>
      <p:sp>
        <p:nvSpPr>
          <p:cNvPr id="4" name="Content Placeholder 3"/>
          <p:cNvSpPr>
            <a:spLocks noGrp="1"/>
          </p:cNvSpPr>
          <p:nvPr>
            <p:ph sz="half" idx="2"/>
          </p:nvPr>
        </p:nvSpPr>
        <p:spPr/>
        <p:txBody>
          <a:bodyPr>
            <a:normAutofit fontScale="47500" lnSpcReduction="20000"/>
          </a:bodyPr>
          <a:lstStyle/>
          <a:p>
            <a:r>
              <a:rPr lang="en-US" dirty="0" smtClean="0"/>
              <a:t>A</a:t>
            </a:r>
            <a:r>
              <a:rPr lang="en-US" dirty="0"/>
              <a:t> </a:t>
            </a:r>
            <a:r>
              <a:rPr lang="en-US" u="sng" dirty="0">
                <a:hlinkClick r:id="rId2"/>
              </a:rPr>
              <a:t>successful entrepreneur</a:t>
            </a:r>
            <a:r>
              <a:rPr lang="en-US" dirty="0"/>
              <a:t> never asks the question or keeps doubts in their mind about if they can succeed or if they are even worthy of success. They are normally confident enough that their knowledge and their know-how will help them make their business idea a success. And they radiate this confidence in everything that they do for the business.</a:t>
            </a:r>
          </a:p>
          <a:p>
            <a:r>
              <a:rPr lang="en-US" b="1" dirty="0"/>
              <a:t>10. Disciplined</a:t>
            </a:r>
            <a:endParaRPr lang="en-US" dirty="0"/>
          </a:p>
          <a:p>
            <a:r>
              <a:rPr lang="en-US" dirty="0"/>
              <a:t>Successful entrepreneurs always focus their energy on making the business work, and for eliminating the distractions or obstacles to their goals. Their overarching strategies help them to reach the goals they have while they outline the plan to achieve the final outcome. Moreover, entrepreneurs become successful as they are disciplined to always make new steps every day towards the </a:t>
            </a:r>
            <a:r>
              <a:rPr lang="en-US" u="sng" dirty="0">
                <a:hlinkClick r:id="rId3"/>
              </a:rPr>
              <a:t>accomplishment of their goals</a:t>
            </a:r>
            <a:r>
              <a:rPr lang="en-US" dirty="0"/>
              <a:t>.</a:t>
            </a:r>
          </a:p>
          <a:p>
            <a:r>
              <a:rPr lang="en-US" dirty="0"/>
              <a:t>Other than these traits, every successful entrepreneur just wants to see what is at the top of the business mountain and they will pick up everything they get on the path while on their way up. But that is not where their determination ends.</a:t>
            </a:r>
          </a:p>
          <a:p>
            <a:r>
              <a:rPr lang="en-US" dirty="0"/>
              <a:t>As soon as they see it, they want to move ahead and see more. One of the most important things about successful entrepreneurs is that they know exactly how to talk to their employees. These are all the reasons why their business soars.</a:t>
            </a:r>
          </a:p>
          <a:p>
            <a:endParaRPr lang="en-US" dirty="0"/>
          </a:p>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6</a:t>
            </a:fld>
            <a:endParaRPr lang="en-US" dirty="0"/>
          </a:p>
        </p:txBody>
      </p:sp>
    </p:spTree>
    <p:extLst>
      <p:ext uri="{BB962C8B-B14F-4D97-AF65-F5344CB8AC3E}">
        <p14:creationId xmlns:p14="http://schemas.microsoft.com/office/powerpoint/2010/main" val="2854152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Ability     2) Skills      3) Competencies</a:t>
            </a:r>
            <a:endParaRPr lang="en-US" dirty="0"/>
          </a:p>
        </p:txBody>
      </p:sp>
      <p:sp>
        <p:nvSpPr>
          <p:cNvPr id="3" name="Content Placeholder 2"/>
          <p:cNvSpPr>
            <a:spLocks noGrp="1"/>
          </p:cNvSpPr>
          <p:nvPr>
            <p:ph sz="half" idx="1"/>
          </p:nvPr>
        </p:nvSpPr>
        <p:spPr/>
        <p:txBody>
          <a:bodyPr>
            <a:normAutofit fontScale="85000" lnSpcReduction="20000"/>
          </a:bodyPr>
          <a:lstStyle/>
          <a:p>
            <a:r>
              <a:rPr lang="en-US" b="1" i="1" u="sng" dirty="0"/>
              <a:t>Ability is  possession of the means or skill to do something</a:t>
            </a:r>
            <a:r>
              <a:rPr lang="en-US" dirty="0"/>
              <a:t>.</a:t>
            </a:r>
            <a:endParaRPr lang="en-US" b="1" dirty="0"/>
          </a:p>
          <a:p>
            <a:r>
              <a:rPr lang="en-US" b="1" dirty="0"/>
              <a:t>Ability i</a:t>
            </a:r>
            <a:r>
              <a:rPr lang="en-US" dirty="0"/>
              <a:t>s the power or aptitude to perform physical or mental activities that are often affiliated with a particular profession or trade such as computer programming, plumbing, calculus, and so forth. Although organizations may be adept at measuring results, skills and knowledge regarding one's performance, they are often negligent in recognizing employees' abilities or aptitudes, especially those outside of the traditional job design.</a:t>
            </a:r>
          </a:p>
          <a:p>
            <a:endParaRPr lang="en-US" dirty="0"/>
          </a:p>
        </p:txBody>
      </p:sp>
      <p:sp>
        <p:nvSpPr>
          <p:cNvPr id="4" name="Content Placeholder 3"/>
          <p:cNvSpPr>
            <a:spLocks noGrp="1"/>
          </p:cNvSpPr>
          <p:nvPr>
            <p:ph sz="half" idx="2"/>
          </p:nvPr>
        </p:nvSpPr>
        <p:spPr/>
        <p:txBody>
          <a:bodyPr>
            <a:normAutofit fontScale="85000" lnSpcReduction="20000"/>
          </a:bodyPr>
          <a:lstStyle/>
          <a:p>
            <a:r>
              <a:rPr lang="en-US" b="1" i="1" u="sng" dirty="0"/>
              <a:t>Skill can be understand as knowledge  or expertise or potential ability to do something well; (1) </a:t>
            </a:r>
            <a:endParaRPr lang="en-US" b="1" i="1" u="sng" dirty="0" smtClean="0"/>
          </a:p>
          <a:p>
            <a:endParaRPr lang="en-US" b="1" i="1" u="sng" dirty="0"/>
          </a:p>
          <a:p>
            <a:r>
              <a:rPr lang="en-US" dirty="0"/>
              <a:t>A </a:t>
            </a:r>
            <a:r>
              <a:rPr lang="en-US" b="1" dirty="0"/>
              <a:t>skill </a:t>
            </a:r>
            <a:r>
              <a:rPr lang="en-US" dirty="0"/>
              <a:t>is a developed proficiency or </a:t>
            </a:r>
            <a:r>
              <a:rPr lang="en-US" dirty="0" smtClean="0"/>
              <a:t>agility </a:t>
            </a:r>
            <a:r>
              <a:rPr lang="en-US" dirty="0"/>
              <a:t>in mental operations or physical processes that is often acquired through specialized training; the execution of these skills results in successful performance</a:t>
            </a:r>
            <a:endParaRPr lang="en-US" b="1" i="1" u="sng" dirty="0"/>
          </a:p>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7</a:t>
            </a:fld>
            <a:endParaRPr lang="en-US" dirty="0"/>
          </a:p>
        </p:txBody>
      </p:sp>
    </p:spTree>
    <p:extLst>
      <p:ext uri="{BB962C8B-B14F-4D97-AF65-F5344CB8AC3E}">
        <p14:creationId xmlns:p14="http://schemas.microsoft.com/office/powerpoint/2010/main" val="1153165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 Ability  </a:t>
            </a:r>
            <a:r>
              <a:rPr lang="en-US" dirty="0" smtClean="0"/>
              <a:t>  </a:t>
            </a:r>
            <a:r>
              <a:rPr lang="en-US" dirty="0"/>
              <a:t>2) Skills  </a:t>
            </a:r>
            <a:r>
              <a:rPr lang="en-US" dirty="0" smtClean="0"/>
              <a:t>  3)Competencies…Cont’d</a:t>
            </a:r>
            <a:endParaRPr lang="en-US" dirty="0"/>
          </a:p>
        </p:txBody>
      </p:sp>
      <p:sp>
        <p:nvSpPr>
          <p:cNvPr id="6" name="Content Placeholder 5"/>
          <p:cNvSpPr>
            <a:spLocks noGrp="1"/>
          </p:cNvSpPr>
          <p:nvPr>
            <p:ph idx="1"/>
          </p:nvPr>
        </p:nvSpPr>
        <p:spPr/>
        <p:txBody>
          <a:bodyPr/>
          <a:lstStyle/>
          <a:p>
            <a:r>
              <a:rPr lang="en-US" b="1" dirty="0"/>
              <a:t>Competency:</a:t>
            </a:r>
            <a:r>
              <a:rPr lang="en-US" dirty="0"/>
              <a:t> The combination of observable and measurable knowledge, skills, abilities and personal attributes that contribute to enhanced employee performance and ultimately result in organizational success. To understand competencies, it is important to define the various components of competencies.</a:t>
            </a:r>
          </a:p>
          <a:p>
            <a:r>
              <a:rPr lang="en-US" b="1" i="1" u="sng" dirty="0"/>
              <a:t>Competency   - the ability to do something successfully or efficiently.</a:t>
            </a:r>
          </a:p>
          <a:p>
            <a:r>
              <a:rPr lang="en-US" b="1" dirty="0"/>
              <a:t>Skill or Knowledge</a:t>
            </a:r>
            <a:r>
              <a:rPr lang="en-US" dirty="0"/>
              <a:t> is the cognizance of facts, truths and principles gained from formal training and/or experience. Application and sharing of one's knowledge base is critical to individual and organizational success.</a:t>
            </a:r>
          </a:p>
          <a:p>
            <a:endParaRPr lang="en-US" dirty="0"/>
          </a:p>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8</a:t>
            </a:fld>
            <a:endParaRPr lang="en-US" dirty="0"/>
          </a:p>
        </p:txBody>
      </p:sp>
    </p:spTree>
    <p:extLst>
      <p:ext uri="{BB962C8B-B14F-4D97-AF65-F5344CB8AC3E}">
        <p14:creationId xmlns:p14="http://schemas.microsoft.com/office/powerpoint/2010/main" val="1237430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Entrepreneurial behavior can be developed through </a:t>
            </a:r>
            <a:r>
              <a:rPr lang="en-US" dirty="0" smtClean="0"/>
              <a:t>competencies, for instance…</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solidFill>
                  <a:srgbClr val="FF0000"/>
                </a:solidFill>
                <a:latin typeface="Garamond" panose="02020404030301010803" pitchFamily="18" charset="0"/>
              </a:rPr>
              <a:t>Hackathon</a:t>
            </a:r>
            <a:r>
              <a:rPr lang="en-US" dirty="0" smtClean="0">
                <a:latin typeface="Garamond" panose="02020404030301010803" pitchFamily="18" charset="0"/>
              </a:rPr>
              <a:t> </a:t>
            </a:r>
            <a:r>
              <a:rPr lang="en-US" dirty="0">
                <a:hlinkClick r:id="rId3"/>
              </a:rPr>
              <a:t>https://www.youtube.com/watch?v=qj4DQfYx2Hg</a:t>
            </a:r>
            <a:endParaRPr lang="en-US" dirty="0" smtClean="0">
              <a:latin typeface="Garamond" panose="02020404030301010803" pitchFamily="18" charset="0"/>
            </a:endParaRPr>
          </a:p>
          <a:p>
            <a:endParaRPr lang="en-US" dirty="0">
              <a:latin typeface="Garamond" panose="02020404030301010803" pitchFamily="18" charset="0"/>
            </a:endParaRPr>
          </a:p>
          <a:p>
            <a:r>
              <a:rPr lang="en-US" dirty="0" smtClean="0">
                <a:latin typeface="Garamond" panose="02020404030301010803" pitchFamily="18" charset="0"/>
              </a:rPr>
              <a:t>Through </a:t>
            </a:r>
            <a:r>
              <a:rPr lang="en-US" dirty="0">
                <a:latin typeface="Garamond" panose="02020404030301010803" pitchFamily="18" charset="0"/>
              </a:rPr>
              <a:t>practice, aspiring entrepreneurs can apply key business knowledge using their competencies to gain essential habits. With enough practice, these habits become the ‘driving force’ of successful entrepreneurial ventures. </a:t>
            </a:r>
          </a:p>
          <a:p>
            <a:pPr marL="285750" indent="-285750">
              <a:buFont typeface="Wingdings" panose="05000000000000000000" pitchFamily="2" charset="2"/>
              <a:buChar char="§"/>
            </a:pPr>
            <a:r>
              <a:rPr lang="en-US" b="1" i="1" dirty="0" smtClean="0">
                <a:latin typeface="Garamond" panose="02020404030301010803" pitchFamily="18" charset="0"/>
              </a:rPr>
              <a:t>Creativity </a:t>
            </a:r>
            <a:r>
              <a:rPr lang="en-US" b="1" i="1" dirty="0">
                <a:latin typeface="Garamond" panose="02020404030301010803" pitchFamily="18" charset="0"/>
              </a:rPr>
              <a:t>and Innovation </a:t>
            </a:r>
            <a:r>
              <a:rPr lang="en-US" dirty="0">
                <a:latin typeface="Garamond" panose="02020404030301010803" pitchFamily="18" charset="0"/>
              </a:rPr>
              <a:t>- The entrepreneur expresses a willingness to do things differently. He is able to create new ideas, solutions, and approaches to ongoing challenges.</a:t>
            </a:r>
          </a:p>
          <a:p>
            <a:pPr marL="285750" indent="-285750">
              <a:buFont typeface="Wingdings" panose="05000000000000000000" pitchFamily="2" charset="2"/>
              <a:buChar char="§"/>
            </a:pPr>
            <a:r>
              <a:rPr lang="en-US" b="1" i="1" dirty="0">
                <a:latin typeface="Garamond" panose="02020404030301010803" pitchFamily="18" charset="0"/>
              </a:rPr>
              <a:t>Fostering Learning and Development </a:t>
            </a:r>
            <a:r>
              <a:rPr lang="en-US" dirty="0">
                <a:latin typeface="Garamond" panose="02020404030301010803" pitchFamily="18" charset="0"/>
              </a:rPr>
              <a:t>- Entrepreneurs with this competency share their knowledge and expertise to support learning and development.</a:t>
            </a:r>
          </a:p>
          <a:p>
            <a:pPr marL="285750" indent="-285750">
              <a:buFont typeface="Wingdings" panose="05000000000000000000" pitchFamily="2" charset="2"/>
              <a:buChar char="§"/>
            </a:pPr>
            <a:r>
              <a:rPr lang="en-US" b="1" i="1" dirty="0">
                <a:latin typeface="Garamond" panose="02020404030301010803" pitchFamily="18" charset="0"/>
              </a:rPr>
              <a:t>Business Perspective </a:t>
            </a:r>
            <a:r>
              <a:rPr lang="en-US" dirty="0">
                <a:latin typeface="Garamond" panose="02020404030301010803" pitchFamily="18" charset="0"/>
              </a:rPr>
              <a:t>-Entrepreneurs are able to articulate how their own responsibilities, activities, and decisions relate to the success of the business.</a:t>
            </a:r>
          </a:p>
          <a:p>
            <a:pPr marL="285750" indent="-285750">
              <a:buFont typeface="Wingdings" panose="05000000000000000000" pitchFamily="2" charset="2"/>
              <a:buChar char="§"/>
            </a:pPr>
            <a:r>
              <a:rPr lang="en-US" b="1" i="1" dirty="0">
                <a:latin typeface="Garamond" panose="02020404030301010803" pitchFamily="18" charset="0"/>
              </a:rPr>
              <a:t>Using Information Technology </a:t>
            </a:r>
            <a:r>
              <a:rPr lang="en-US" dirty="0">
                <a:latin typeface="Garamond" panose="02020404030301010803" pitchFamily="18" charset="0"/>
              </a:rPr>
              <a:t>- Entrepreneurs must be competent in the use of basic computer hardware </a:t>
            </a:r>
            <a:r>
              <a:rPr lang="en-US" dirty="0" smtClean="0">
                <a:latin typeface="Garamond" panose="02020404030301010803" pitchFamily="18" charset="0"/>
              </a:rPr>
              <a:t>and </a:t>
            </a:r>
            <a:r>
              <a:rPr lang="en-US" dirty="0">
                <a:latin typeface="Garamond" panose="02020404030301010803" pitchFamily="18" charset="0"/>
              </a:rPr>
              <a:t>software (e.g. spreadsheets, word </a:t>
            </a:r>
            <a:r>
              <a:rPr lang="en-US" dirty="0" smtClean="0">
                <a:latin typeface="Garamond" panose="02020404030301010803" pitchFamily="18" charset="0"/>
              </a:rPr>
              <a:t>processing and on line marketing) </a:t>
            </a:r>
            <a:endParaRPr lang="en-US" dirty="0">
              <a:latin typeface="Garamond" panose="02020404030301010803" pitchFamily="18" charset="0"/>
            </a:endParaRPr>
          </a:p>
        </p:txBody>
      </p:sp>
      <p:sp>
        <p:nvSpPr>
          <p:cNvPr id="4" name="Slide Number Placeholder 3"/>
          <p:cNvSpPr>
            <a:spLocks noGrp="1"/>
          </p:cNvSpPr>
          <p:nvPr>
            <p:ph type="sldNum" sz="quarter" idx="12"/>
          </p:nvPr>
        </p:nvSpPr>
        <p:spPr/>
        <p:txBody>
          <a:bodyPr/>
          <a:lstStyle/>
          <a:p>
            <a:fld id="{C618DBDB-F4DF-41CB-A238-05E136FC3EA8}" type="slidenum">
              <a:rPr lang="en-US" smtClean="0"/>
              <a:t>9</a:t>
            </a:fld>
            <a:endParaRPr lang="en-US" dirty="0"/>
          </a:p>
        </p:txBody>
      </p:sp>
    </p:spTree>
    <p:extLst>
      <p:ext uri="{BB962C8B-B14F-4D97-AF65-F5344CB8AC3E}">
        <p14:creationId xmlns:p14="http://schemas.microsoft.com/office/powerpoint/2010/main" val="1874241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88750"/>
            <a:ext cx="10603345" cy="6769250"/>
          </a:xfrm>
          <a:prstGeom prst="rect">
            <a:avLst/>
          </a:prstGeom>
        </p:spPr>
      </p:pic>
      <p:pic>
        <p:nvPicPr>
          <p:cNvPr id="4" name="Picture 3"/>
          <p:cNvPicPr>
            <a:picLocks noChangeAspect="1"/>
          </p:cNvPicPr>
          <p:nvPr/>
        </p:nvPicPr>
        <p:blipFill>
          <a:blip r:embed="rId4"/>
          <a:stretch>
            <a:fillRect/>
          </a:stretch>
        </p:blipFill>
        <p:spPr>
          <a:xfrm>
            <a:off x="5952747" y="3473375"/>
            <a:ext cx="6163949" cy="745639"/>
          </a:xfrm>
          <a:prstGeom prst="rect">
            <a:avLst/>
          </a:prstGeom>
        </p:spPr>
      </p:pic>
      <p:sp>
        <p:nvSpPr>
          <p:cNvPr id="3" name="Slide Number Placeholder 2"/>
          <p:cNvSpPr>
            <a:spLocks noGrp="1"/>
          </p:cNvSpPr>
          <p:nvPr>
            <p:ph type="sldNum" sz="quarter" idx="12"/>
          </p:nvPr>
        </p:nvSpPr>
        <p:spPr/>
        <p:txBody>
          <a:bodyPr/>
          <a:lstStyle/>
          <a:p>
            <a:fld id="{C618DBDB-F4DF-41CB-A238-05E136FC3EA8}" type="slidenum">
              <a:rPr lang="en-US" smtClean="0"/>
              <a:t>10</a:t>
            </a:fld>
            <a:endParaRPr lang="en-US" dirty="0"/>
          </a:p>
        </p:txBody>
      </p:sp>
    </p:spTree>
    <p:extLst>
      <p:ext uri="{BB962C8B-B14F-4D97-AF65-F5344CB8AC3E}">
        <p14:creationId xmlns:p14="http://schemas.microsoft.com/office/powerpoint/2010/main" val="8283564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t>Suggestions for </a:t>
            </a:r>
            <a:r>
              <a:rPr lang="en-US" sz="3200" b="1" dirty="0" smtClean="0"/>
              <a:t>Traits and Competencies for successful entrepreneurs ( 1) </a:t>
            </a:r>
            <a:endParaRPr lang="en-US" sz="3200" b="1" dirty="0"/>
          </a:p>
        </p:txBody>
      </p:sp>
      <p:sp>
        <p:nvSpPr>
          <p:cNvPr id="3" name="Content Placeholder 2"/>
          <p:cNvSpPr>
            <a:spLocks noGrp="1"/>
          </p:cNvSpPr>
          <p:nvPr>
            <p:ph idx="1"/>
          </p:nvPr>
        </p:nvSpPr>
        <p:spPr/>
        <p:txBody>
          <a:bodyPr/>
          <a:lstStyle/>
          <a:p>
            <a:r>
              <a:rPr lang="en-US" dirty="0" smtClean="0"/>
              <a:t>Critical Thinking;</a:t>
            </a:r>
          </a:p>
          <a:p>
            <a:r>
              <a:rPr lang="en-US" dirty="0" smtClean="0"/>
              <a:t>Courage;</a:t>
            </a:r>
          </a:p>
          <a:p>
            <a:r>
              <a:rPr lang="en-US" dirty="0" smtClean="0"/>
              <a:t>Edge;</a:t>
            </a:r>
          </a:p>
          <a:p>
            <a:r>
              <a:rPr lang="en-US" dirty="0"/>
              <a:t>Respect to a professional </a:t>
            </a:r>
            <a:r>
              <a:rPr lang="en-US" dirty="0" smtClean="0"/>
              <a:t>level (  </a:t>
            </a:r>
            <a:r>
              <a:rPr lang="en-US" dirty="0"/>
              <a:t>Without detriment to </a:t>
            </a:r>
            <a:r>
              <a:rPr lang="en-US" dirty="0" smtClean="0"/>
              <a:t>yourself);</a:t>
            </a:r>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11</a:t>
            </a:fld>
            <a:endParaRPr lang="en-US" dirty="0"/>
          </a:p>
        </p:txBody>
      </p:sp>
    </p:spTree>
    <p:extLst>
      <p:ext uri="{BB962C8B-B14F-4D97-AF65-F5344CB8AC3E}">
        <p14:creationId xmlns:p14="http://schemas.microsoft.com/office/powerpoint/2010/main" val="3026703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r>
              <a:rPr lang="en-US" dirty="0" smtClean="0"/>
              <a:t>“</a:t>
            </a:r>
            <a:r>
              <a:rPr lang="en-US" sz="4000" b="1" dirty="0" smtClean="0"/>
              <a:t>8 abilities successful </a:t>
            </a:r>
            <a:r>
              <a:rPr lang="en-US" sz="4000" b="1" dirty="0"/>
              <a:t>entrepreneurs have in common!”</a:t>
            </a:r>
            <a:r>
              <a:rPr lang="en-US" dirty="0"/>
              <a:t/>
            </a:r>
            <a:br>
              <a:rPr lang="en-US" dirty="0"/>
            </a:br>
            <a:r>
              <a:rPr lang="en-US" dirty="0" smtClean="0"/>
              <a:t/>
            </a:r>
            <a:br>
              <a:rPr lang="en-US" dirty="0" smtClean="0"/>
            </a:br>
            <a:r>
              <a:rPr lang="en-US" dirty="0" smtClean="0"/>
              <a:t>1) </a:t>
            </a:r>
            <a:r>
              <a:rPr lang="en-US" sz="4000" b="1" dirty="0" smtClean="0"/>
              <a:t>Resiliency</a:t>
            </a:r>
            <a:r>
              <a:rPr lang="en-US" sz="4000" dirty="0"/>
              <a:t>. ... ability to survive the ups and downs </a:t>
            </a:r>
          </a:p>
        </p:txBody>
      </p:sp>
      <p:sp>
        <p:nvSpPr>
          <p:cNvPr id="4" name="Content Placeholder 3"/>
          <p:cNvSpPr>
            <a:spLocks noGrp="1"/>
          </p:cNvSpPr>
          <p:nvPr>
            <p:ph sz="half" idx="1"/>
          </p:nvPr>
        </p:nvSpPr>
        <p:spPr>
          <a:xfrm>
            <a:off x="838200" y="1825625"/>
            <a:ext cx="4613031" cy="4351338"/>
          </a:xfrm>
        </p:spPr>
        <p:txBody>
          <a:bodyPr>
            <a:normAutofit fontScale="70000" lnSpcReduction="20000"/>
          </a:bodyPr>
          <a:lstStyle/>
          <a:p>
            <a:endParaRPr lang="en-US" b="1" dirty="0" smtClean="0"/>
          </a:p>
          <a:p>
            <a:endParaRPr lang="en-US" b="1" dirty="0"/>
          </a:p>
          <a:p>
            <a:r>
              <a:rPr lang="en-US" b="1" dirty="0" smtClean="0"/>
              <a:t>Noble</a:t>
            </a:r>
            <a:r>
              <a:rPr lang="en-US" dirty="0"/>
              <a:t>" in connection with boxing was almost certainly used for the first time by the original boxing champion of England, James </a:t>
            </a:r>
            <a:r>
              <a:rPr lang="en-US" dirty="0" err="1"/>
              <a:t>Figg</a:t>
            </a:r>
            <a:r>
              <a:rPr lang="en-US" dirty="0"/>
              <a:t> of Oxfordshire. </a:t>
            </a:r>
            <a:endParaRPr lang="en-US" dirty="0" smtClean="0"/>
          </a:p>
          <a:p>
            <a:r>
              <a:rPr lang="en-US" dirty="0" smtClean="0"/>
              <a:t>To </a:t>
            </a:r>
            <a:r>
              <a:rPr lang="en-US" dirty="0"/>
              <a:t>promote his London Boxing Academy, </a:t>
            </a:r>
            <a:r>
              <a:rPr lang="en-US" dirty="0" smtClean="0"/>
              <a:t>he </a:t>
            </a:r>
            <a:r>
              <a:rPr lang="en-US" dirty="0"/>
              <a:t>had business cards made. </a:t>
            </a:r>
            <a:endParaRPr lang="en-US" dirty="0" smtClean="0"/>
          </a:p>
          <a:p>
            <a:r>
              <a:rPr lang="en-US" dirty="0" smtClean="0"/>
              <a:t>These</a:t>
            </a:r>
            <a:r>
              <a:rPr lang="en-US" dirty="0"/>
              <a:t>, </a:t>
            </a:r>
            <a:r>
              <a:rPr lang="en-US" dirty="0" smtClean="0"/>
              <a:t>became </a:t>
            </a:r>
            <a:r>
              <a:rPr lang="en-US" dirty="0"/>
              <a:t>the first known form of advertising associated with the sport. </a:t>
            </a:r>
            <a:endParaRPr lang="en-US" dirty="0" smtClean="0"/>
          </a:p>
          <a:p>
            <a:r>
              <a:rPr lang="en-US" dirty="0" smtClean="0"/>
              <a:t>The </a:t>
            </a:r>
            <a:r>
              <a:rPr lang="en-US" dirty="0"/>
              <a:t>caption on the cards referred to </a:t>
            </a:r>
            <a:r>
              <a:rPr lang="en-US" dirty="0" err="1"/>
              <a:t>Figg</a:t>
            </a:r>
            <a:r>
              <a:rPr lang="en-US" dirty="0"/>
              <a:t> as "master of the noble science of </a:t>
            </a:r>
            <a:r>
              <a:rPr lang="en-US" dirty="0" smtClean="0"/>
              <a:t>defense".</a:t>
            </a:r>
            <a:endParaRPr lang="en-US" dirty="0"/>
          </a:p>
          <a:p>
            <a:endParaRPr lang="en-US" dirty="0"/>
          </a:p>
        </p:txBody>
      </p:sp>
      <p:pic>
        <p:nvPicPr>
          <p:cNvPr id="1026" name="Picture 2" descr="Free photo of Boxing Match"/>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5890846" y="2347144"/>
            <a:ext cx="3809999" cy="25388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treet figh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1355" y="4644353"/>
            <a:ext cx="2951529" cy="221364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C618DBDB-F4DF-41CB-A238-05E136FC3EA8}" type="slidenum">
              <a:rPr lang="en-US" smtClean="0"/>
              <a:t>12</a:t>
            </a:fld>
            <a:endParaRPr lang="en-US" dirty="0"/>
          </a:p>
        </p:txBody>
      </p:sp>
    </p:spTree>
    <p:extLst>
      <p:ext uri="{BB962C8B-B14F-4D97-AF65-F5344CB8AC3E}">
        <p14:creationId xmlns:p14="http://schemas.microsoft.com/office/powerpoint/2010/main" val="25363104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t>
            </a:r>
            <a:r>
              <a:rPr lang="en-US" sz="4000" dirty="0" smtClean="0"/>
              <a:t>8 abilities successful entrepreneurs have </a:t>
            </a:r>
            <a:r>
              <a:rPr lang="en-US" sz="4000" dirty="0"/>
              <a:t>in </a:t>
            </a:r>
            <a:r>
              <a:rPr lang="en-US" sz="4000" dirty="0" smtClean="0"/>
              <a:t>common!”</a:t>
            </a:r>
            <a:br>
              <a:rPr lang="en-US" sz="4000" dirty="0" smtClean="0"/>
            </a:br>
            <a:endParaRPr lang="en-US" dirty="0"/>
          </a:p>
        </p:txBody>
      </p:sp>
      <p:sp>
        <p:nvSpPr>
          <p:cNvPr id="3" name="Content Placeholder 2"/>
          <p:cNvSpPr>
            <a:spLocks noGrp="1"/>
          </p:cNvSpPr>
          <p:nvPr>
            <p:ph sz="half" idx="1"/>
          </p:nvPr>
        </p:nvSpPr>
        <p:spPr/>
        <p:txBody>
          <a:bodyPr>
            <a:normAutofit/>
          </a:bodyPr>
          <a:lstStyle/>
          <a:p>
            <a:r>
              <a:rPr lang="en-US" b="1" dirty="0" smtClean="0"/>
              <a:t>2) Focus</a:t>
            </a:r>
            <a:r>
              <a:rPr lang="en-US" dirty="0"/>
              <a:t>. </a:t>
            </a:r>
            <a:r>
              <a:rPr lang="en-US" dirty="0" smtClean="0"/>
              <a:t>...</a:t>
            </a:r>
            <a:r>
              <a:rPr lang="en-US" dirty="0"/>
              <a:t> After setting a </a:t>
            </a:r>
            <a:r>
              <a:rPr lang="en-US" dirty="0" smtClean="0"/>
              <a:t>vision</a:t>
            </a:r>
            <a:r>
              <a:rPr lang="en-US" dirty="0"/>
              <a:t>, knowing how to </a:t>
            </a:r>
            <a:r>
              <a:rPr lang="en-US" dirty="0" smtClean="0"/>
              <a:t>focus</a:t>
            </a:r>
            <a:r>
              <a:rPr lang="en-US" dirty="0"/>
              <a:t>” on the very next step </a:t>
            </a:r>
            <a:endParaRPr lang="en-US" dirty="0" smtClean="0"/>
          </a:p>
          <a:p>
            <a:endParaRPr lang="en-US" dirty="0" smtClean="0"/>
          </a:p>
          <a:p>
            <a:r>
              <a:rPr lang="en-US" b="1" dirty="0" smtClean="0"/>
              <a:t>3) </a:t>
            </a:r>
            <a:r>
              <a:rPr lang="en-US" b="1" dirty="0"/>
              <a:t>Sell</a:t>
            </a:r>
            <a:r>
              <a:rPr lang="en-US" dirty="0"/>
              <a:t>... </a:t>
            </a:r>
            <a:r>
              <a:rPr lang="en-US" i="1" dirty="0"/>
              <a:t>They are either selling their ideas, products or services to customers, investors or employees. </a:t>
            </a:r>
          </a:p>
          <a:p>
            <a:endParaRPr lang="en-US" dirty="0"/>
          </a:p>
          <a:p>
            <a:endParaRPr lang="en-US" dirty="0"/>
          </a:p>
        </p:txBody>
      </p:sp>
      <p:sp>
        <p:nvSpPr>
          <p:cNvPr id="4" name="Content Placeholder 3"/>
          <p:cNvSpPr>
            <a:spLocks noGrp="1"/>
          </p:cNvSpPr>
          <p:nvPr>
            <p:ph sz="half" idx="2"/>
          </p:nvPr>
        </p:nvSpPr>
        <p:spPr/>
        <p:txBody>
          <a:bodyPr>
            <a:normAutofit/>
          </a:bodyPr>
          <a:lstStyle/>
          <a:p>
            <a:r>
              <a:rPr lang="en-US" dirty="0" smtClean="0"/>
              <a:t>Danger of losing focus</a:t>
            </a:r>
          </a:p>
          <a:p>
            <a:r>
              <a:rPr lang="en-US" dirty="0" smtClean="0"/>
              <a:t>Danger of focusing on the effect, not cause;</a:t>
            </a:r>
          </a:p>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13</a:t>
            </a:fld>
            <a:endParaRPr lang="en-US" dirty="0"/>
          </a:p>
        </p:txBody>
      </p:sp>
    </p:spTree>
    <p:extLst>
      <p:ext uri="{BB962C8B-B14F-4D97-AF65-F5344CB8AC3E}">
        <p14:creationId xmlns:p14="http://schemas.microsoft.com/office/powerpoint/2010/main" val="4154801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a:t>
            </a:r>
            <a:r>
              <a:rPr lang="en-US" b="1" dirty="0"/>
              <a:t>8 abilities successful entrepreneurs have in common</a:t>
            </a:r>
            <a:r>
              <a:rPr lang="en-US" b="1" dirty="0" smtClean="0"/>
              <a:t>!” </a:t>
            </a:r>
            <a:r>
              <a:rPr lang="en-US" dirty="0"/>
              <a:t/>
            </a:r>
            <a:br>
              <a:rPr lang="en-US" dirty="0"/>
            </a:br>
            <a:endParaRPr lang="en-US" dirty="0"/>
          </a:p>
        </p:txBody>
      </p:sp>
      <p:sp>
        <p:nvSpPr>
          <p:cNvPr id="3" name="Content Placeholder 2"/>
          <p:cNvSpPr>
            <a:spLocks noGrp="1"/>
          </p:cNvSpPr>
          <p:nvPr>
            <p:ph sz="half" idx="1"/>
          </p:nvPr>
        </p:nvSpPr>
        <p:spPr/>
        <p:txBody>
          <a:bodyPr>
            <a:normAutofit fontScale="70000" lnSpcReduction="20000"/>
          </a:bodyPr>
          <a:lstStyle/>
          <a:p>
            <a:r>
              <a:rPr lang="en-US" b="1" dirty="0"/>
              <a:t>4</a:t>
            </a:r>
            <a:r>
              <a:rPr lang="en-US" b="1" dirty="0" smtClean="0"/>
              <a:t>) Invest </a:t>
            </a:r>
            <a:r>
              <a:rPr lang="en-US" b="1" dirty="0"/>
              <a:t>for the long-term</a:t>
            </a:r>
            <a:r>
              <a:rPr lang="en-US" dirty="0"/>
              <a:t>... Mistake is to focus only on what comes next, rather than where the company needs to go. Overnight success may take 7 to 10 years. </a:t>
            </a:r>
          </a:p>
          <a:p>
            <a:r>
              <a:rPr lang="en-US" dirty="0"/>
              <a:t>Discuss: Does a small company have capacities to focus on the long term</a:t>
            </a:r>
            <a:r>
              <a:rPr lang="en-US" dirty="0" smtClean="0"/>
              <a:t>?</a:t>
            </a:r>
          </a:p>
          <a:p>
            <a:r>
              <a:rPr lang="en-US" dirty="0" smtClean="0"/>
              <a:t>Your professor believes that is not viable to do anything other than </a:t>
            </a:r>
            <a:r>
              <a:rPr lang="en-US" b="1" dirty="0" smtClean="0"/>
              <a:t>survival strategy!</a:t>
            </a:r>
            <a:endParaRPr lang="en-US" b="1" dirty="0"/>
          </a:p>
          <a:p>
            <a:endParaRPr lang="en-US" dirty="0" smtClean="0"/>
          </a:p>
          <a:p>
            <a:endParaRPr lang="en-US" dirty="0"/>
          </a:p>
          <a:p>
            <a:r>
              <a:rPr lang="en-US" b="1" dirty="0"/>
              <a:t>5</a:t>
            </a:r>
            <a:r>
              <a:rPr lang="en-US" b="1" dirty="0" smtClean="0"/>
              <a:t>) Find </a:t>
            </a:r>
            <a:r>
              <a:rPr lang="en-US" b="1" dirty="0"/>
              <a:t>and manage people</a:t>
            </a:r>
            <a:r>
              <a:rPr lang="en-US" dirty="0"/>
              <a:t>. </a:t>
            </a:r>
            <a:r>
              <a:rPr lang="en-US" dirty="0" smtClean="0"/>
              <a:t>...</a:t>
            </a:r>
          </a:p>
          <a:p>
            <a:r>
              <a:rPr lang="en-US" i="1" dirty="0"/>
              <a:t>Entrepreneurs need to learn to network to meet the right people. </a:t>
            </a:r>
          </a:p>
          <a:p>
            <a:r>
              <a:rPr lang="en-US" i="1" dirty="0"/>
              <a:t>How can they motivate?</a:t>
            </a:r>
          </a:p>
          <a:p>
            <a:endParaRPr lang="en-US" dirty="0" smtClean="0"/>
          </a:p>
          <a:p>
            <a:endParaRPr lang="en-US" dirty="0"/>
          </a:p>
          <a:p>
            <a:endParaRPr lang="en-US" dirty="0"/>
          </a:p>
          <a:p>
            <a:endParaRPr lang="en-US" dirty="0"/>
          </a:p>
        </p:txBody>
      </p:sp>
      <p:sp>
        <p:nvSpPr>
          <p:cNvPr id="4" name="Content Placeholder 3"/>
          <p:cNvSpPr>
            <a:spLocks noGrp="1"/>
          </p:cNvSpPr>
          <p:nvPr>
            <p:ph sz="half" idx="2"/>
          </p:nvPr>
        </p:nvSpPr>
        <p:spPr>
          <a:xfrm>
            <a:off x="6172200" y="1608992"/>
            <a:ext cx="5181600" cy="4567971"/>
          </a:xfrm>
        </p:spPr>
        <p:txBody>
          <a:bodyPr>
            <a:normAutofit fontScale="70000" lnSpcReduction="20000"/>
          </a:bodyPr>
          <a:lstStyle/>
          <a:p>
            <a:pPr marL="0" indent="0">
              <a:buNone/>
            </a:pPr>
            <a:r>
              <a:rPr lang="en-US" b="1" dirty="0" smtClean="0"/>
              <a:t>4) Long Term Orientation </a:t>
            </a:r>
          </a:p>
          <a:p>
            <a:pPr marL="0" indent="0">
              <a:buNone/>
            </a:pPr>
            <a:r>
              <a:rPr lang="en-US" b="1" dirty="0" smtClean="0"/>
              <a:t>What </a:t>
            </a:r>
            <a:r>
              <a:rPr lang="en-US" b="1" dirty="0"/>
              <a:t>is the Business Life Cycle?</a:t>
            </a:r>
          </a:p>
          <a:p>
            <a:r>
              <a:rPr lang="en-US" dirty="0"/>
              <a:t>The business life cycle is the progression of a business and its phases over time, and is most commonly divided into five stages: launch, growth, shake-out, maturity, and decline. </a:t>
            </a:r>
            <a:endParaRPr lang="en-US" dirty="0" smtClean="0"/>
          </a:p>
          <a:p>
            <a:endParaRPr lang="en-US" dirty="0"/>
          </a:p>
        </p:txBody>
      </p:sp>
      <p:pic>
        <p:nvPicPr>
          <p:cNvPr id="5" name="Picture 4"/>
          <p:cNvPicPr>
            <a:picLocks noChangeAspect="1"/>
          </p:cNvPicPr>
          <p:nvPr/>
        </p:nvPicPr>
        <p:blipFill>
          <a:blip r:embed="rId3"/>
          <a:stretch>
            <a:fillRect/>
          </a:stretch>
        </p:blipFill>
        <p:spPr>
          <a:xfrm>
            <a:off x="6250154" y="3763109"/>
            <a:ext cx="3969663" cy="2798518"/>
          </a:xfrm>
          <a:prstGeom prst="rect">
            <a:avLst/>
          </a:prstGeom>
        </p:spPr>
      </p:pic>
      <p:sp>
        <p:nvSpPr>
          <p:cNvPr id="6" name="Slide Number Placeholder 5"/>
          <p:cNvSpPr>
            <a:spLocks noGrp="1"/>
          </p:cNvSpPr>
          <p:nvPr>
            <p:ph type="sldNum" sz="quarter" idx="12"/>
          </p:nvPr>
        </p:nvSpPr>
        <p:spPr/>
        <p:txBody>
          <a:bodyPr/>
          <a:lstStyle/>
          <a:p>
            <a:fld id="{C618DBDB-F4DF-41CB-A238-05E136FC3EA8}" type="slidenum">
              <a:rPr lang="en-US" smtClean="0"/>
              <a:t>14</a:t>
            </a:fld>
            <a:endParaRPr lang="en-US" dirty="0"/>
          </a:p>
        </p:txBody>
      </p:sp>
    </p:spTree>
    <p:extLst>
      <p:ext uri="{BB962C8B-B14F-4D97-AF65-F5344CB8AC3E}">
        <p14:creationId xmlns:p14="http://schemas.microsoft.com/office/powerpoint/2010/main" val="4092742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Eight abilities successful entrepreneurs have in common</a:t>
            </a:r>
            <a:r>
              <a:rPr lang="en-US" dirty="0" smtClean="0"/>
              <a:t>!....Cont’d</a:t>
            </a:r>
            <a:endParaRPr lang="en-US" dirty="0"/>
          </a:p>
        </p:txBody>
      </p:sp>
      <p:sp>
        <p:nvSpPr>
          <p:cNvPr id="4" name="Content Placeholder 3"/>
          <p:cNvSpPr>
            <a:spLocks noGrp="1"/>
          </p:cNvSpPr>
          <p:nvPr>
            <p:ph sz="half" idx="1"/>
          </p:nvPr>
        </p:nvSpPr>
        <p:spPr/>
        <p:txBody>
          <a:bodyPr/>
          <a:lstStyle/>
          <a:p>
            <a:r>
              <a:rPr lang="en-US" b="1" dirty="0"/>
              <a:t>6</a:t>
            </a:r>
            <a:r>
              <a:rPr lang="en-US" b="1" dirty="0" smtClean="0"/>
              <a:t>) Learn</a:t>
            </a:r>
            <a:r>
              <a:rPr lang="en-US" dirty="0"/>
              <a:t>...</a:t>
            </a:r>
          </a:p>
          <a:p>
            <a:r>
              <a:rPr lang="en-US" b="1" dirty="0" smtClean="0"/>
              <a:t>7) Self-reflection</a:t>
            </a:r>
            <a:r>
              <a:rPr lang="en-US" dirty="0"/>
              <a:t>…. </a:t>
            </a:r>
            <a:r>
              <a:rPr lang="en-US" sz="1600" b="1" dirty="0"/>
              <a:t>Find time  to reflect on the past and plan for the future.</a:t>
            </a:r>
            <a:r>
              <a:rPr lang="en-US" sz="1600" dirty="0"/>
              <a:t> Always working only leads to burnout!</a:t>
            </a:r>
          </a:p>
          <a:p>
            <a:r>
              <a:rPr lang="en-US" b="1" dirty="0" smtClean="0"/>
              <a:t>8) Self-reliance</a:t>
            </a:r>
            <a:r>
              <a:rPr lang="en-US" dirty="0"/>
              <a:t>: </a:t>
            </a:r>
            <a:r>
              <a:rPr lang="en-US" sz="1600" dirty="0"/>
              <a:t>While there is a lot of help for the entrepreneur, in the end, they need to be resourceful enough to depend on themselves.</a:t>
            </a:r>
          </a:p>
          <a:p>
            <a:endParaRPr lang="en-US" dirty="0"/>
          </a:p>
        </p:txBody>
      </p:sp>
      <p:sp>
        <p:nvSpPr>
          <p:cNvPr id="5" name="Content Placeholder 4"/>
          <p:cNvSpPr>
            <a:spLocks noGrp="1"/>
          </p:cNvSpPr>
          <p:nvPr>
            <p:ph sz="half" idx="2"/>
          </p:nvPr>
        </p:nvSpPr>
        <p:spPr>
          <a:xfrm>
            <a:off x="6796454" y="1825625"/>
            <a:ext cx="4557346" cy="4351338"/>
          </a:xfrm>
        </p:spPr>
        <p:txBody>
          <a:bodyPr/>
          <a:lstStyle/>
          <a:p>
            <a:endParaRPr lang="en-US" dirty="0" smtClean="0"/>
          </a:p>
          <a:p>
            <a:endParaRPr lang="en-US" dirty="0"/>
          </a:p>
          <a:p>
            <a:endParaRPr lang="en-US" dirty="0" smtClean="0"/>
          </a:p>
          <a:p>
            <a:r>
              <a:rPr lang="en-US" dirty="0" smtClean="0"/>
              <a:t>Learn, Think Grow</a:t>
            </a:r>
            <a:endParaRPr lang="en-US" dirty="0"/>
          </a:p>
        </p:txBody>
      </p:sp>
      <p:sp>
        <p:nvSpPr>
          <p:cNvPr id="6" name="Slide Number Placeholder 5"/>
          <p:cNvSpPr>
            <a:spLocks noGrp="1"/>
          </p:cNvSpPr>
          <p:nvPr>
            <p:ph type="sldNum" sz="quarter" idx="12"/>
          </p:nvPr>
        </p:nvSpPr>
        <p:spPr/>
        <p:txBody>
          <a:bodyPr/>
          <a:lstStyle/>
          <a:p>
            <a:fld id="{C618DBDB-F4DF-41CB-A238-05E136FC3EA8}" type="slidenum">
              <a:rPr lang="en-US" smtClean="0"/>
              <a:t>15</a:t>
            </a:fld>
            <a:endParaRPr lang="en-US" dirty="0"/>
          </a:p>
        </p:txBody>
      </p:sp>
    </p:spTree>
    <p:extLst>
      <p:ext uri="{BB962C8B-B14F-4D97-AF65-F5344CB8AC3E}">
        <p14:creationId xmlns:p14="http://schemas.microsoft.com/office/powerpoint/2010/main" val="1647635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Garamond" panose="02020404030301010803" pitchFamily="18" charset="0"/>
              </a:rPr>
              <a:t/>
            </a:r>
            <a:br>
              <a:rPr lang="en-US" dirty="0" smtClean="0">
                <a:latin typeface="Garamond" panose="02020404030301010803" pitchFamily="18" charset="0"/>
              </a:rPr>
            </a:br>
            <a:r>
              <a:rPr lang="en-US" sz="4000" dirty="0" smtClean="0">
                <a:latin typeface="Garamond" panose="02020404030301010803" pitchFamily="18" charset="0"/>
              </a:rPr>
              <a:t>Entrepreneurs</a:t>
            </a:r>
            <a:r>
              <a:rPr lang="en-US" sz="4000" dirty="0">
                <a:latin typeface="Garamond" panose="02020404030301010803" pitchFamily="18" charset="0"/>
              </a:rPr>
              <a:t>, through the creation of new activities, promote the development of the economy. </a:t>
            </a:r>
            <a:br>
              <a:rPr lang="en-US" sz="4000" dirty="0">
                <a:latin typeface="Garamond" panose="02020404030301010803" pitchFamily="18" charset="0"/>
              </a:rPr>
            </a:br>
            <a:endParaRPr lang="en-US" sz="4000" dirty="0"/>
          </a:p>
        </p:txBody>
      </p:sp>
      <p:sp>
        <p:nvSpPr>
          <p:cNvPr id="3" name="Content Placeholder 2"/>
          <p:cNvSpPr>
            <a:spLocks noGrp="1"/>
          </p:cNvSpPr>
          <p:nvPr>
            <p:ph idx="1"/>
          </p:nvPr>
        </p:nvSpPr>
        <p:spPr/>
        <p:txBody>
          <a:bodyPr>
            <a:normAutofit fontScale="92500" lnSpcReduction="10000"/>
          </a:bodyPr>
          <a:lstStyle/>
          <a:p>
            <a:endParaRPr lang="en-US" dirty="0">
              <a:latin typeface="Garamond" panose="02020404030301010803" pitchFamily="18" charset="0"/>
            </a:endParaRPr>
          </a:p>
          <a:p>
            <a:r>
              <a:rPr lang="en-US" dirty="0" smtClean="0">
                <a:latin typeface="Garamond" panose="02020404030301010803" pitchFamily="18" charset="0"/>
              </a:rPr>
              <a:t>Hence </a:t>
            </a:r>
            <a:r>
              <a:rPr lang="en-US" dirty="0">
                <a:latin typeface="Garamond" panose="02020404030301010803" pitchFamily="18" charset="0"/>
              </a:rPr>
              <a:t>entrepreneurs are strategic resources for </a:t>
            </a:r>
            <a:r>
              <a:rPr lang="en-US" dirty="0" smtClean="0">
                <a:latin typeface="Garamond" panose="02020404030301010803" pitchFamily="18" charset="0"/>
              </a:rPr>
              <a:t>organizations</a:t>
            </a:r>
            <a:r>
              <a:rPr lang="en-US" dirty="0">
                <a:latin typeface="Garamond" panose="02020404030301010803" pitchFamily="18" charset="0"/>
              </a:rPr>
              <a:t> </a:t>
            </a:r>
            <a:r>
              <a:rPr lang="en-US" dirty="0" smtClean="0">
                <a:latin typeface="Garamond" panose="02020404030301010803" pitchFamily="18" charset="0"/>
              </a:rPr>
              <a:t>and for nations</a:t>
            </a:r>
          </a:p>
          <a:p>
            <a:r>
              <a:rPr lang="en-US" b="1" i="1" dirty="0" smtClean="0">
                <a:latin typeface="Garamond" panose="02020404030301010803" pitchFamily="18" charset="0"/>
              </a:rPr>
              <a:t>It </a:t>
            </a:r>
            <a:r>
              <a:rPr lang="en-US" b="1" i="1" dirty="0">
                <a:latin typeface="Garamond" panose="02020404030301010803" pitchFamily="18" charset="0"/>
              </a:rPr>
              <a:t>is possible to train and develop the entrepreneurial attitude</a:t>
            </a:r>
            <a:r>
              <a:rPr lang="en-US" b="1" i="1" dirty="0" smtClean="0">
                <a:latin typeface="Garamond" panose="02020404030301010803" pitchFamily="18" charset="0"/>
              </a:rPr>
              <a:t>.</a:t>
            </a:r>
          </a:p>
          <a:p>
            <a:r>
              <a:rPr lang="en-US" dirty="0">
                <a:latin typeface="Garamond" panose="02020404030301010803" pitchFamily="18" charset="0"/>
              </a:rPr>
              <a:t>Entrepreneurial behavior is the result of a motivation to achieve a goal and the competencies necessary to achieve it.</a:t>
            </a:r>
          </a:p>
          <a:p>
            <a:r>
              <a:rPr lang="en-US" dirty="0" smtClean="0">
                <a:latin typeface="Garamond" panose="02020404030301010803" pitchFamily="18" charset="0"/>
              </a:rPr>
              <a:t>There </a:t>
            </a:r>
            <a:r>
              <a:rPr lang="en-US" dirty="0">
                <a:latin typeface="Garamond" panose="02020404030301010803" pitchFamily="18" charset="0"/>
              </a:rPr>
              <a:t>are many competencies related with entrepreneurship and these </a:t>
            </a:r>
            <a:r>
              <a:rPr lang="en-US" b="1" i="1" dirty="0">
                <a:latin typeface="Garamond" panose="02020404030301010803" pitchFamily="18" charset="0"/>
              </a:rPr>
              <a:t>competencies can be acquired and developed through learning.</a:t>
            </a:r>
            <a:r>
              <a:rPr lang="en-US" dirty="0">
                <a:latin typeface="Garamond" panose="02020404030301010803" pitchFamily="18" charset="0"/>
              </a:rPr>
              <a:t> Entrepreneurial competencies affect company performance and it is important to identify the entrepreneur’s competencies so that both organizations and institutions of higher education can work in developing them. This way the quality of entrepreneurship in an economy could be increased.</a:t>
            </a:r>
          </a:p>
          <a:p>
            <a:endParaRPr lang="en-US" b="1" i="1" dirty="0">
              <a:latin typeface="Garamond" panose="02020404030301010803" pitchFamily="18" charset="0"/>
            </a:endParaRPr>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16</a:t>
            </a:fld>
            <a:endParaRPr lang="en-US" dirty="0"/>
          </a:p>
        </p:txBody>
      </p:sp>
    </p:spTree>
    <p:extLst>
      <p:ext uri="{BB962C8B-B14F-4D97-AF65-F5344CB8AC3E}">
        <p14:creationId xmlns:p14="http://schemas.microsoft.com/office/powerpoint/2010/main" val="3401859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FAILURE</a:t>
            </a:r>
            <a:endParaRPr lang="en-US" dirty="0"/>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fld id="{C618DBDB-F4DF-41CB-A238-05E136FC3EA8}" type="slidenum">
              <a:rPr lang="en-US" smtClean="0"/>
              <a:t>17</a:t>
            </a:fld>
            <a:endParaRPr lang="en-US" dirty="0"/>
          </a:p>
        </p:txBody>
      </p:sp>
    </p:spTree>
    <p:extLst>
      <p:ext uri="{BB962C8B-B14F-4D97-AF65-F5344CB8AC3E}">
        <p14:creationId xmlns:p14="http://schemas.microsoft.com/office/powerpoint/2010/main" val="1974066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590903"/>
            <a:ext cx="10515600" cy="1325563"/>
          </a:xfrm>
        </p:spPr>
        <p:txBody>
          <a:bodyPr>
            <a:normAutofit/>
          </a:bodyPr>
          <a:lstStyle/>
          <a:p>
            <a:r>
              <a:rPr lang="en-US" sz="2800" b="1" dirty="0" smtClean="0">
                <a:latin typeface="Garamond" panose="02020404030301010803" pitchFamily="18" charset="0"/>
              </a:rPr>
              <a:t>Failure Experiences of Entrepreneurs:</a:t>
            </a:r>
            <a:endParaRPr lang="en-US" sz="2800" b="1" dirty="0">
              <a:latin typeface="Garamond" panose="02020404030301010803" pitchFamily="18" charset="0"/>
            </a:endParaRPr>
          </a:p>
        </p:txBody>
      </p:sp>
      <p:sp>
        <p:nvSpPr>
          <p:cNvPr id="3" name="Rectangle 2"/>
          <p:cNvSpPr/>
          <p:nvPr/>
        </p:nvSpPr>
        <p:spPr>
          <a:xfrm>
            <a:off x="706966" y="2018066"/>
            <a:ext cx="10778067" cy="2308324"/>
          </a:xfrm>
          <a:prstGeom prst="rect">
            <a:avLst/>
          </a:prstGeom>
        </p:spPr>
        <p:txBody>
          <a:bodyPr wrap="square">
            <a:spAutoFit/>
          </a:bodyPr>
          <a:lstStyle/>
          <a:p>
            <a:pPr marL="285750" indent="-285750">
              <a:buFont typeface="Wingdings" panose="05000000000000000000" pitchFamily="2" charset="2"/>
              <a:buChar char="§"/>
            </a:pPr>
            <a:r>
              <a:rPr lang="en-US" sz="2400" dirty="0">
                <a:latin typeface="Garamond" panose="02020404030301010803" pitchFamily="18" charset="0"/>
              </a:rPr>
              <a:t>F</a:t>
            </a:r>
            <a:r>
              <a:rPr lang="en-US" sz="2400" dirty="0" smtClean="0">
                <a:latin typeface="Garamond" panose="02020404030301010803" pitchFamily="18" charset="0"/>
              </a:rPr>
              <a:t>ailure as ‘deviation from expected and desired result.”</a:t>
            </a:r>
          </a:p>
          <a:p>
            <a:pPr marL="285750" indent="-285750">
              <a:buFont typeface="Wingdings" panose="05000000000000000000" pitchFamily="2" charset="2"/>
              <a:buChar char="§"/>
            </a:pPr>
            <a:r>
              <a:rPr lang="en-US" sz="2400" dirty="0">
                <a:latin typeface="Garamond" panose="02020404030301010803" pitchFamily="18" charset="0"/>
              </a:rPr>
              <a:t>F</a:t>
            </a:r>
            <a:r>
              <a:rPr lang="en-US" sz="2400" dirty="0" smtClean="0">
                <a:latin typeface="Garamond" panose="02020404030301010803" pitchFamily="18" charset="0"/>
              </a:rPr>
              <a:t>ailure may occur when the entrepreneur underperforms in terms of critical processes or when desired targets are not achieved.</a:t>
            </a:r>
          </a:p>
          <a:p>
            <a:endParaRPr lang="en-US" sz="2400" dirty="0">
              <a:latin typeface="Garamond" panose="02020404030301010803" pitchFamily="18" charset="0"/>
            </a:endParaRPr>
          </a:p>
          <a:p>
            <a:r>
              <a:rPr lang="en-US" sz="2400" dirty="0" smtClean="0">
                <a:latin typeface="Garamond" panose="02020404030301010803" pitchFamily="18" charset="0"/>
              </a:rPr>
              <a:t>“</a:t>
            </a:r>
            <a:r>
              <a:rPr lang="en-US" sz="2400" i="1" dirty="0">
                <a:latin typeface="Garamond" panose="02020404030301010803" pitchFamily="18" charset="0"/>
              </a:rPr>
              <a:t>F</a:t>
            </a:r>
            <a:r>
              <a:rPr lang="en-US" sz="2400" i="1" dirty="0" smtClean="0">
                <a:latin typeface="Garamond" panose="02020404030301010803" pitchFamily="18" charset="0"/>
              </a:rPr>
              <a:t>ailure represents one of the most difficult, complex and yet valuable learning experiences that entrepreneurs will ever have the (miss)fortune to engage in”</a:t>
            </a:r>
            <a:endParaRPr lang="en-US" sz="2400" i="1" dirty="0">
              <a:latin typeface="Garamond" panose="02020404030301010803" pitchFamily="18" charset="0"/>
            </a:endParaRPr>
          </a:p>
        </p:txBody>
      </p:sp>
      <p:sp>
        <p:nvSpPr>
          <p:cNvPr id="4" name="Slide Number Placeholder 3"/>
          <p:cNvSpPr>
            <a:spLocks noGrp="1"/>
          </p:cNvSpPr>
          <p:nvPr>
            <p:ph type="sldNum" sz="quarter" idx="12"/>
          </p:nvPr>
        </p:nvSpPr>
        <p:spPr/>
        <p:txBody>
          <a:bodyPr/>
          <a:lstStyle/>
          <a:p>
            <a:fld id="{C618DBDB-F4DF-41CB-A238-05E136FC3EA8}" type="slidenum">
              <a:rPr lang="en-US" smtClean="0"/>
              <a:t>18</a:t>
            </a:fld>
            <a:endParaRPr lang="en-US" dirty="0"/>
          </a:p>
        </p:txBody>
      </p:sp>
    </p:spTree>
    <p:extLst>
      <p:ext uri="{BB962C8B-B14F-4D97-AF65-F5344CB8AC3E}">
        <p14:creationId xmlns:p14="http://schemas.microsoft.com/office/powerpoint/2010/main" val="3921559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
            </a:r>
            <a:br>
              <a:rPr lang="en-US" dirty="0" smtClean="0"/>
            </a:br>
            <a:r>
              <a:rPr lang="en-US" dirty="0" smtClean="0"/>
              <a:t> </a:t>
            </a:r>
            <a:r>
              <a:rPr lang="en-US" dirty="0"/>
              <a:t>Platt (1985) offers four categories of business failure in increasing severity:</a:t>
            </a:r>
            <a:br>
              <a:rPr lang="en-US" dirty="0"/>
            </a:br>
            <a:endParaRPr lang="en-US" dirty="0"/>
          </a:p>
        </p:txBody>
      </p:sp>
      <p:sp>
        <p:nvSpPr>
          <p:cNvPr id="4" name="Content Placeholder 3"/>
          <p:cNvSpPr>
            <a:spLocks noGrp="1"/>
          </p:cNvSpPr>
          <p:nvPr>
            <p:ph idx="1"/>
          </p:nvPr>
        </p:nvSpPr>
        <p:spPr/>
        <p:txBody>
          <a:bodyPr>
            <a:normAutofit/>
          </a:bodyPr>
          <a:lstStyle/>
          <a:p>
            <a:r>
              <a:rPr lang="en-US" dirty="0" smtClean="0">
                <a:solidFill>
                  <a:srgbClr val="FF0000"/>
                </a:solidFill>
              </a:rPr>
              <a:t>1</a:t>
            </a:r>
            <a:r>
              <a:rPr lang="en-US" dirty="0">
                <a:solidFill>
                  <a:srgbClr val="FF0000"/>
                </a:solidFill>
              </a:rPr>
              <a:t>. Opportunity losses; minimal earnings</a:t>
            </a:r>
          </a:p>
          <a:p>
            <a:r>
              <a:rPr lang="en-US" dirty="0">
                <a:solidFill>
                  <a:srgbClr val="FF0000"/>
                </a:solidFill>
              </a:rPr>
              <a:t>2. Negative profits; losing money</a:t>
            </a:r>
          </a:p>
          <a:p>
            <a:r>
              <a:rPr lang="en-US" dirty="0">
                <a:solidFill>
                  <a:srgbClr val="FF0000"/>
                </a:solidFill>
              </a:rPr>
              <a:t>3. Technical insolvency; unable to meet current obligations</a:t>
            </a:r>
          </a:p>
          <a:p>
            <a:r>
              <a:rPr lang="en-US" dirty="0">
                <a:solidFill>
                  <a:srgbClr val="FF0000"/>
                </a:solidFill>
              </a:rPr>
              <a:t>4. Bankruptcy</a:t>
            </a:r>
          </a:p>
          <a:p>
            <a:endParaRPr lang="en-US" dirty="0"/>
          </a:p>
          <a:p>
            <a:r>
              <a:rPr lang="en-US" dirty="0"/>
              <a:t>Likewise, the process of failing can involve making "one </a:t>
            </a:r>
            <a:r>
              <a:rPr lang="en-US" dirty="0" smtClean="0"/>
              <a:t>over­whelming </a:t>
            </a:r>
            <a:r>
              <a:rPr lang="en-US" dirty="0"/>
              <a:t>disastrous decision that leads to rapid demise" or making a "series of ill-conceived choices that may result from poor management  or from the onset of panic following earlier mistakes" (Platt, 1985, pp. 1-2).</a:t>
            </a:r>
          </a:p>
          <a:p>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19</a:t>
            </a:fld>
            <a:endParaRPr lang="en-US" dirty="0"/>
          </a:p>
        </p:txBody>
      </p:sp>
    </p:spTree>
    <p:extLst>
      <p:ext uri="{BB962C8B-B14F-4D97-AF65-F5344CB8AC3E}">
        <p14:creationId xmlns:p14="http://schemas.microsoft.com/office/powerpoint/2010/main" val="2829253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smtClean="0"/>
              <a:t/>
            </a:r>
            <a:br>
              <a:rPr lang="en-US" dirty="0" smtClean="0"/>
            </a:br>
            <a:r>
              <a:rPr lang="en-US" sz="3100" b="1" dirty="0" smtClean="0"/>
              <a:t>How Many Business Survive?</a:t>
            </a:r>
            <a:br>
              <a:rPr lang="en-US" sz="3100" b="1" dirty="0" smtClean="0"/>
            </a:br>
            <a:r>
              <a:rPr lang="en-US" sz="3100" dirty="0" smtClean="0"/>
              <a:t>Small Business Administration Data ( Small Business Administration) </a:t>
            </a:r>
            <a:r>
              <a:rPr lang="en-US" sz="3100" dirty="0"/>
              <a:t/>
            </a:r>
            <a:br>
              <a:rPr lang="en-US" sz="3100" dirty="0"/>
            </a:br>
            <a:endParaRPr lang="en-US" sz="3100" dirty="0"/>
          </a:p>
        </p:txBody>
      </p:sp>
      <p:sp>
        <p:nvSpPr>
          <p:cNvPr id="4" name="Content Placeholder 3"/>
          <p:cNvSpPr>
            <a:spLocks noGrp="1"/>
          </p:cNvSpPr>
          <p:nvPr>
            <p:ph idx="1"/>
          </p:nvPr>
        </p:nvSpPr>
        <p:spPr/>
        <p:txBody>
          <a:bodyPr>
            <a:normAutofit fontScale="92500" lnSpcReduction="20000"/>
          </a:bodyPr>
          <a:lstStyle/>
          <a:p>
            <a:r>
              <a:rPr lang="en-US" dirty="0" smtClean="0"/>
              <a:t>30</a:t>
            </a:r>
            <a:r>
              <a:rPr lang="en-US" dirty="0"/>
              <a:t>% of new businesses fail during the first two years of being open, </a:t>
            </a:r>
            <a:endParaRPr lang="en-US" dirty="0" smtClean="0"/>
          </a:p>
          <a:p>
            <a:r>
              <a:rPr lang="en-US" dirty="0" smtClean="0"/>
              <a:t>50</a:t>
            </a:r>
            <a:r>
              <a:rPr lang="en-US" dirty="0"/>
              <a:t>% during the first five years and </a:t>
            </a:r>
            <a:endParaRPr lang="en-US" dirty="0" smtClean="0"/>
          </a:p>
          <a:p>
            <a:r>
              <a:rPr lang="en-US" dirty="0" smtClean="0"/>
              <a:t>66</a:t>
            </a:r>
            <a:r>
              <a:rPr lang="en-US" dirty="0"/>
              <a:t>% during the first 10. </a:t>
            </a:r>
            <a:endParaRPr lang="en-US" dirty="0" smtClean="0"/>
          </a:p>
          <a:p>
            <a:r>
              <a:rPr lang="en-US" dirty="0" smtClean="0"/>
              <a:t>75% make 15 years</a:t>
            </a:r>
          </a:p>
          <a:p>
            <a:endParaRPr lang="en-US" dirty="0"/>
          </a:p>
          <a:p>
            <a:r>
              <a:rPr lang="en-US" dirty="0"/>
              <a:t> However, not all of these businesses need to fail. </a:t>
            </a:r>
            <a:endParaRPr lang="en-US" dirty="0" smtClean="0"/>
          </a:p>
          <a:p>
            <a:r>
              <a:rPr lang="en-US" dirty="0" smtClean="0"/>
              <a:t>With </a:t>
            </a:r>
            <a:r>
              <a:rPr lang="en-US" dirty="0"/>
              <a:t>the right planning, funding and flexibility, businesses have a better chance of succeeding. We'll go through some of the biggest mistakes that start-ups can make and figure out how to improve your chances of success. </a:t>
            </a:r>
            <a:br>
              <a:rPr lang="en-US" dirty="0"/>
            </a:br>
            <a:r>
              <a:rPr lang="en-US" dirty="0"/>
              <a:t/>
            </a:r>
            <a:br>
              <a:rPr lang="en-US" dirty="0"/>
            </a:br>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20</a:t>
            </a:fld>
            <a:endParaRPr lang="en-US" dirty="0"/>
          </a:p>
        </p:txBody>
      </p:sp>
    </p:spTree>
    <p:extLst>
      <p:ext uri="{BB962C8B-B14F-4D97-AF65-F5344CB8AC3E}">
        <p14:creationId xmlns:p14="http://schemas.microsoft.com/office/powerpoint/2010/main" val="2689588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6 Reasons New Businesses </a:t>
            </a:r>
            <a:r>
              <a:rPr lang="en-US" dirty="0" smtClean="0"/>
              <a:t>Fail</a:t>
            </a:r>
            <a:endParaRPr lang="en-US" dirty="0"/>
          </a:p>
        </p:txBody>
      </p:sp>
      <p:sp>
        <p:nvSpPr>
          <p:cNvPr id="3" name="Content Placeholder 2"/>
          <p:cNvSpPr>
            <a:spLocks noGrp="1"/>
          </p:cNvSpPr>
          <p:nvPr>
            <p:ph idx="1"/>
          </p:nvPr>
        </p:nvSpPr>
        <p:spPr/>
        <p:txBody>
          <a:bodyPr>
            <a:normAutofit/>
          </a:bodyPr>
          <a:lstStyle/>
          <a:p>
            <a:r>
              <a:rPr lang="en-US" dirty="0"/>
              <a:t>Reason #1: Not Investigating the </a:t>
            </a:r>
            <a:r>
              <a:rPr lang="en-US" dirty="0" smtClean="0"/>
              <a:t>Market – To Be discussed, for instance, was there a market for tablets?</a:t>
            </a:r>
          </a:p>
          <a:p>
            <a:r>
              <a:rPr lang="en-US" dirty="0"/>
              <a:t>Reason </a:t>
            </a:r>
            <a:r>
              <a:rPr lang="en-US" dirty="0" smtClean="0"/>
              <a:t>#2 &amp; #5: Poor Business plan – and not having a contingency plan</a:t>
            </a:r>
          </a:p>
          <a:p>
            <a:r>
              <a:rPr lang="en-US" dirty="0"/>
              <a:t>Reason #3: Too Little </a:t>
            </a:r>
            <a:r>
              <a:rPr lang="en-US" dirty="0" smtClean="0"/>
              <a:t>Financing – or Too Expensive – Shark Loans</a:t>
            </a:r>
          </a:p>
          <a:p>
            <a:r>
              <a:rPr lang="en-US" dirty="0"/>
              <a:t>Reason #4: Bad Location, Internet Presence and </a:t>
            </a:r>
            <a:r>
              <a:rPr lang="en-US" dirty="0" smtClean="0"/>
              <a:t>Marketing – Location + Web</a:t>
            </a:r>
            <a:endParaRPr lang="en-US" dirty="0"/>
          </a:p>
          <a:p>
            <a:r>
              <a:rPr lang="en-US" dirty="0"/>
              <a:t>Reason #6: Expanding Too </a:t>
            </a:r>
            <a:r>
              <a:rPr lang="en-US" dirty="0" smtClean="0"/>
              <a:t>Fast or Too slow</a:t>
            </a:r>
            <a:endParaRPr lang="en-US" dirty="0"/>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21</a:t>
            </a:fld>
            <a:endParaRPr lang="en-US" dirty="0"/>
          </a:p>
        </p:txBody>
      </p:sp>
    </p:spTree>
    <p:extLst>
      <p:ext uri="{BB962C8B-B14F-4D97-AF65-F5344CB8AC3E}">
        <p14:creationId xmlns:p14="http://schemas.microsoft.com/office/powerpoint/2010/main" val="3687748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a:t>
            </a:r>
            <a:r>
              <a:rPr lang="en-US" dirty="0" smtClean="0"/>
              <a:t> </a:t>
            </a:r>
            <a:r>
              <a:rPr lang="en-US" dirty="0"/>
              <a:t>Reasons New Businesses </a:t>
            </a:r>
            <a:r>
              <a:rPr lang="en-US" dirty="0" smtClean="0"/>
              <a:t>Fail…</a:t>
            </a:r>
            <a:br>
              <a:rPr lang="en-US" dirty="0" smtClean="0"/>
            </a:br>
            <a:r>
              <a:rPr lang="en-US" sz="3200" dirty="0" smtClean="0"/>
              <a:t>Other Perspective!</a:t>
            </a:r>
            <a:endParaRPr lang="en-US" sz="3200" dirty="0"/>
          </a:p>
        </p:txBody>
      </p:sp>
      <p:sp>
        <p:nvSpPr>
          <p:cNvPr id="4" name="Content Placeholder 3"/>
          <p:cNvSpPr>
            <a:spLocks noGrp="1"/>
          </p:cNvSpPr>
          <p:nvPr>
            <p:ph sz="half" idx="1"/>
          </p:nvPr>
        </p:nvSpPr>
        <p:spPr/>
        <p:txBody>
          <a:bodyPr>
            <a:normAutofit/>
          </a:bodyPr>
          <a:lstStyle/>
          <a:p>
            <a:r>
              <a:rPr lang="en-US" b="1" dirty="0">
                <a:latin typeface="Garamond" panose="02020404030301010803" pitchFamily="18" charset="0"/>
              </a:rPr>
              <a:t>Internal factors:</a:t>
            </a:r>
          </a:p>
          <a:p>
            <a:pPr marL="285750" indent="-285750"/>
            <a:r>
              <a:rPr lang="en-US" dirty="0">
                <a:latin typeface="Garamond" panose="02020404030301010803" pitchFamily="18" charset="0"/>
              </a:rPr>
              <a:t>Managerial incompetence </a:t>
            </a:r>
          </a:p>
          <a:p>
            <a:pPr marL="285750" indent="-285750"/>
            <a:r>
              <a:rPr lang="en-US" dirty="0">
                <a:latin typeface="Garamond" panose="02020404030301010803" pitchFamily="18" charset="0"/>
              </a:rPr>
              <a:t>Poor management</a:t>
            </a:r>
          </a:p>
          <a:p>
            <a:pPr marL="285750" indent="-285750"/>
            <a:r>
              <a:rPr lang="en-US" dirty="0">
                <a:latin typeface="Garamond" panose="02020404030301010803" pitchFamily="18" charset="0"/>
              </a:rPr>
              <a:t>Overconfidence and excessive risk taking tendency </a:t>
            </a:r>
          </a:p>
          <a:p>
            <a:pPr marL="285750" indent="-285750"/>
            <a:r>
              <a:rPr lang="en-US" dirty="0">
                <a:latin typeface="Garamond" panose="02020404030301010803" pitchFamily="18" charset="0"/>
              </a:rPr>
              <a:t>Poor financial planning, </a:t>
            </a:r>
            <a:r>
              <a:rPr lang="en-US" dirty="0" smtClean="0">
                <a:latin typeface="Garamond" panose="02020404030301010803" pitchFamily="18" charset="0"/>
              </a:rPr>
              <a:t>spending </a:t>
            </a:r>
            <a:r>
              <a:rPr lang="en-US" dirty="0">
                <a:latin typeface="Garamond" panose="02020404030301010803" pitchFamily="18" charset="0"/>
              </a:rPr>
              <a:t>money on the wrong things. </a:t>
            </a:r>
            <a:endParaRPr lang="en-US" dirty="0" smtClean="0">
              <a:latin typeface="Garamond" panose="02020404030301010803" pitchFamily="18" charset="0"/>
            </a:endParaRPr>
          </a:p>
          <a:p>
            <a:endParaRPr lang="en-US" dirty="0"/>
          </a:p>
        </p:txBody>
      </p:sp>
      <p:sp>
        <p:nvSpPr>
          <p:cNvPr id="5" name="Content Placeholder 4"/>
          <p:cNvSpPr>
            <a:spLocks noGrp="1"/>
          </p:cNvSpPr>
          <p:nvPr>
            <p:ph sz="half" idx="2"/>
          </p:nvPr>
        </p:nvSpPr>
        <p:spPr/>
        <p:txBody>
          <a:bodyPr>
            <a:normAutofit/>
          </a:bodyPr>
          <a:lstStyle/>
          <a:p>
            <a:r>
              <a:rPr lang="en-US" b="1" dirty="0">
                <a:latin typeface="Garamond" panose="02020404030301010803" pitchFamily="18" charset="0"/>
              </a:rPr>
              <a:t>External factors: </a:t>
            </a:r>
            <a:endParaRPr lang="en-US" dirty="0">
              <a:latin typeface="Garamond" panose="02020404030301010803" pitchFamily="18" charset="0"/>
            </a:endParaRPr>
          </a:p>
          <a:p>
            <a:pPr marL="285750" indent="-285750"/>
            <a:r>
              <a:rPr lang="en-US" dirty="0">
                <a:latin typeface="Garamond" panose="02020404030301010803" pitchFamily="18" charset="0"/>
              </a:rPr>
              <a:t>Inadequate economic circumstances </a:t>
            </a:r>
          </a:p>
          <a:p>
            <a:pPr marL="285750" indent="-285750"/>
            <a:r>
              <a:rPr lang="en-US" dirty="0">
                <a:latin typeface="Garamond" panose="02020404030301010803" pitchFamily="18" charset="0"/>
              </a:rPr>
              <a:t>Government policies </a:t>
            </a:r>
          </a:p>
          <a:p>
            <a:pPr marL="285750" indent="-285750"/>
            <a:r>
              <a:rPr lang="en-US" dirty="0">
                <a:latin typeface="Garamond" panose="02020404030301010803" pitchFamily="18" charset="0"/>
              </a:rPr>
              <a:t>Lack of financial resources </a:t>
            </a:r>
          </a:p>
          <a:p>
            <a:endParaRPr lang="en-US" dirty="0"/>
          </a:p>
        </p:txBody>
      </p:sp>
      <p:sp>
        <p:nvSpPr>
          <p:cNvPr id="3" name="Slide Number Placeholder 2"/>
          <p:cNvSpPr>
            <a:spLocks noGrp="1"/>
          </p:cNvSpPr>
          <p:nvPr>
            <p:ph type="sldNum" sz="quarter" idx="12"/>
          </p:nvPr>
        </p:nvSpPr>
        <p:spPr/>
        <p:txBody>
          <a:bodyPr/>
          <a:lstStyle/>
          <a:p>
            <a:fld id="{C618DBDB-F4DF-41CB-A238-05E136FC3EA8}" type="slidenum">
              <a:rPr lang="en-US" smtClean="0"/>
              <a:t>22</a:t>
            </a:fld>
            <a:endParaRPr lang="en-US" dirty="0"/>
          </a:p>
        </p:txBody>
      </p:sp>
    </p:spTree>
    <p:extLst>
      <p:ext uri="{BB962C8B-B14F-4D97-AF65-F5344CB8AC3E}">
        <p14:creationId xmlns:p14="http://schemas.microsoft.com/office/powerpoint/2010/main" val="42252992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business fail? Seniority of firms!</a:t>
            </a:r>
            <a:endParaRPr lang="en-US" dirty="0"/>
          </a:p>
        </p:txBody>
      </p:sp>
      <p:sp>
        <p:nvSpPr>
          <p:cNvPr id="3" name="Content Placeholder 2"/>
          <p:cNvSpPr>
            <a:spLocks noGrp="1"/>
          </p:cNvSpPr>
          <p:nvPr>
            <p:ph idx="1"/>
          </p:nvPr>
        </p:nvSpPr>
        <p:spPr/>
        <p:txBody>
          <a:bodyPr>
            <a:normAutofit/>
          </a:bodyPr>
          <a:lstStyle/>
          <a:p>
            <a:r>
              <a:rPr lang="en-US" dirty="0">
                <a:latin typeface="Garamond" panose="02020404030301010803" pitchFamily="18" charset="0"/>
              </a:rPr>
              <a:t>The younger firms fail more often due to internal causes, while mature firms fail largely due to external causes. </a:t>
            </a:r>
            <a:endParaRPr lang="en-US" dirty="0" smtClean="0">
              <a:latin typeface="Garamond" panose="02020404030301010803" pitchFamily="18" charset="0"/>
            </a:endParaRPr>
          </a:p>
          <a:p>
            <a:r>
              <a:rPr lang="en-US" dirty="0" smtClean="0">
                <a:latin typeface="Garamond" panose="02020404030301010803" pitchFamily="18" charset="0"/>
              </a:rPr>
              <a:t>Immature </a:t>
            </a:r>
            <a:r>
              <a:rPr lang="en-US" dirty="0">
                <a:latin typeface="Garamond" panose="02020404030301010803" pitchFamily="18" charset="0"/>
              </a:rPr>
              <a:t>firms fail due more to their lack of experience or limited resources.</a:t>
            </a:r>
          </a:p>
          <a:p>
            <a:r>
              <a:rPr lang="en-US" dirty="0">
                <a:latin typeface="Garamond" panose="02020404030301010803" pitchFamily="18" charset="0"/>
              </a:rPr>
              <a:t>Successful young firms often fail due to a lack of financial resources </a:t>
            </a:r>
            <a:endParaRPr lang="en-US" dirty="0" smtClean="0">
              <a:latin typeface="Garamond" panose="02020404030301010803" pitchFamily="18" charset="0"/>
            </a:endParaRPr>
          </a:p>
          <a:p>
            <a:r>
              <a:rPr lang="en-US" dirty="0" smtClean="0">
                <a:latin typeface="Garamond" panose="02020404030301010803" pitchFamily="18" charset="0"/>
              </a:rPr>
              <a:t>Mature </a:t>
            </a:r>
            <a:r>
              <a:rPr lang="en-US" dirty="0">
                <a:latin typeface="Garamond" panose="02020404030301010803" pitchFamily="18" charset="0"/>
              </a:rPr>
              <a:t>firms are more likely to fail due to changes in their environment which their rigid routines are unable to </a:t>
            </a:r>
            <a:r>
              <a:rPr lang="en-US" dirty="0" smtClean="0">
                <a:latin typeface="Garamond" panose="02020404030301010803" pitchFamily="18" charset="0"/>
              </a:rPr>
              <a:t>adjust:</a:t>
            </a:r>
          </a:p>
          <a:p>
            <a:r>
              <a:rPr lang="en-US" dirty="0" smtClean="0">
                <a:latin typeface="Garamond" panose="02020404030301010803" pitchFamily="18" charset="0"/>
              </a:rPr>
              <a:t>Nokia, Black Berry, Chrysler, </a:t>
            </a:r>
            <a:endParaRPr lang="en-US" dirty="0">
              <a:latin typeface="Garamond" panose="02020404030301010803" pitchFamily="18" charset="0"/>
            </a:endParaRPr>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23</a:t>
            </a:fld>
            <a:endParaRPr lang="en-US" dirty="0"/>
          </a:p>
        </p:txBody>
      </p:sp>
    </p:spTree>
    <p:extLst>
      <p:ext uri="{BB962C8B-B14F-4D97-AF65-F5344CB8AC3E}">
        <p14:creationId xmlns:p14="http://schemas.microsoft.com/office/powerpoint/2010/main" val="888967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Failing  - A cultural issue</a:t>
            </a:r>
            <a:endParaRPr lang="en-US" dirty="0"/>
          </a:p>
        </p:txBody>
      </p:sp>
      <p:sp>
        <p:nvSpPr>
          <p:cNvPr id="3" name="Content Placeholder 2"/>
          <p:cNvSpPr>
            <a:spLocks noGrp="1"/>
          </p:cNvSpPr>
          <p:nvPr>
            <p:ph idx="1"/>
          </p:nvPr>
        </p:nvSpPr>
        <p:spPr/>
        <p:txBody>
          <a:bodyPr/>
          <a:lstStyle/>
          <a:p>
            <a:r>
              <a:rPr lang="en-US" dirty="0" smtClean="0"/>
              <a:t>“Almost </a:t>
            </a:r>
            <a:r>
              <a:rPr lang="en-US" dirty="0"/>
              <a:t>anywhere else, a business failure taints a career, hurting relationships and hampering efforts to start a new</a:t>
            </a:r>
            <a:r>
              <a:rPr lang="en-US" dirty="0" smtClean="0"/>
              <a:t>.</a:t>
            </a:r>
          </a:p>
          <a:p>
            <a:r>
              <a:rPr lang="en-US" dirty="0" smtClean="0"/>
              <a:t> </a:t>
            </a:r>
            <a:r>
              <a:rPr lang="en-US" dirty="0"/>
              <a:t>Here, though, perhaps the only dishonor is not to try again. Failed high-tech entrepreneurs write articles for trade magazines, give interviews for books on high-tech history, entertain job offers and establish new ventures of their own. </a:t>
            </a:r>
            <a:endParaRPr lang="en-US" dirty="0" smtClean="0"/>
          </a:p>
          <a:p>
            <a:r>
              <a:rPr lang="en-US" dirty="0" smtClean="0"/>
              <a:t>They </a:t>
            </a:r>
            <a:r>
              <a:rPr lang="en-US" dirty="0"/>
              <a:t>ski in Aspen, sunbathe in the South Seas, and when time permits, they read their fan mail</a:t>
            </a:r>
            <a:r>
              <a:rPr lang="en-US" dirty="0" smtClean="0"/>
              <a:t>.”</a:t>
            </a:r>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24</a:t>
            </a:fld>
            <a:endParaRPr lang="en-US" dirty="0"/>
          </a:p>
        </p:txBody>
      </p:sp>
    </p:spTree>
    <p:extLst>
      <p:ext uri="{BB962C8B-B14F-4D97-AF65-F5344CB8AC3E}">
        <p14:creationId xmlns:p14="http://schemas.microsoft.com/office/powerpoint/2010/main" val="2472058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b="1" dirty="0" smtClean="0">
                <a:latin typeface="Garamond" panose="02020404030301010803" pitchFamily="18" charset="0"/>
              </a:rPr>
              <a:t/>
            </a:r>
            <a:br>
              <a:rPr lang="en-US" sz="2800" b="1" dirty="0" smtClean="0">
                <a:latin typeface="Garamond" panose="02020404030301010803" pitchFamily="18" charset="0"/>
              </a:rPr>
            </a:br>
            <a:r>
              <a:rPr lang="en-US" sz="2800" b="1" dirty="0" smtClean="0">
                <a:latin typeface="Garamond" panose="02020404030301010803" pitchFamily="18" charset="0"/>
              </a:rPr>
              <a:t>Entrepreneurial Learning - </a:t>
            </a:r>
            <a:r>
              <a:rPr lang="en-US" sz="2800" b="1" dirty="0">
                <a:latin typeface="Garamond" panose="02020404030301010803" pitchFamily="18" charset="0"/>
              </a:rPr>
              <a:t>Failures may lead to the development of entrepreneurial knowledge as well as founding experiences.</a:t>
            </a:r>
            <a:br>
              <a:rPr lang="en-US" sz="2800" b="1" dirty="0">
                <a:latin typeface="Garamond" panose="02020404030301010803" pitchFamily="18" charset="0"/>
              </a:rPr>
            </a:br>
            <a:endParaRPr lang="en-US" sz="2800" b="1" dirty="0">
              <a:latin typeface="Garamond" panose="02020404030301010803" pitchFamily="18" charset="0"/>
            </a:endParaRPr>
          </a:p>
        </p:txBody>
      </p:sp>
      <p:sp>
        <p:nvSpPr>
          <p:cNvPr id="3" name="Rectangle 2"/>
          <p:cNvSpPr/>
          <p:nvPr/>
        </p:nvSpPr>
        <p:spPr>
          <a:xfrm>
            <a:off x="838200" y="1475339"/>
            <a:ext cx="10515600" cy="3785652"/>
          </a:xfrm>
          <a:prstGeom prst="rect">
            <a:avLst/>
          </a:prstGeom>
        </p:spPr>
        <p:txBody>
          <a:bodyPr wrap="square">
            <a:spAutoFit/>
          </a:bodyPr>
          <a:lstStyle/>
          <a:p>
            <a:pPr marL="285750" indent="-285750">
              <a:buFont typeface="Arial" panose="020B0604020202020204" pitchFamily="34" charset="0"/>
              <a:buChar char="•"/>
            </a:pPr>
            <a:endParaRPr lang="en-US" sz="2400" dirty="0" smtClean="0">
              <a:latin typeface="Garamond" panose="02020404030301010803" pitchFamily="18" charset="0"/>
            </a:endParaRPr>
          </a:p>
          <a:p>
            <a:pPr marL="285750" indent="-285750">
              <a:buFont typeface="Arial" panose="020B0604020202020204" pitchFamily="34" charset="0"/>
              <a:buChar char="•"/>
            </a:pPr>
            <a:r>
              <a:rPr lang="en-US" sz="2400" dirty="0" smtClean="0">
                <a:latin typeface="Garamond" panose="02020404030301010803" pitchFamily="18" charset="0"/>
              </a:rPr>
              <a:t>Entrepreneurs’ life and work experiences shape their attitudes towards failure.</a:t>
            </a:r>
          </a:p>
          <a:p>
            <a:pPr marL="285750" indent="-285750">
              <a:buFont typeface="Arial" panose="020B0604020202020204" pitchFamily="34" charset="0"/>
              <a:buChar char="•"/>
            </a:pPr>
            <a:r>
              <a:rPr lang="en-US" sz="2400" dirty="0">
                <a:latin typeface="Garamond" panose="02020404030301010803" pitchFamily="18" charset="0"/>
              </a:rPr>
              <a:t>P</a:t>
            </a:r>
            <a:r>
              <a:rPr lang="en-US" sz="2400" dirty="0" smtClean="0">
                <a:latin typeface="Garamond" panose="02020404030301010803" pitchFamily="18" charset="0"/>
              </a:rPr>
              <a:t>rior entrepreneurial experience as well as experience closing down a business are associated with more positive attitudes toward failure.</a:t>
            </a:r>
          </a:p>
          <a:p>
            <a:r>
              <a:rPr lang="en-US" sz="2400" b="1" i="1" dirty="0" smtClean="0">
                <a:latin typeface="Garamond" panose="02020404030301010803" pitchFamily="18" charset="0"/>
              </a:rPr>
              <a:t>Learning is emphasized as a process and recovery and re-emergence from failure is seen as a function of distinctive higher level learning processes that allow entrepreneurs to learn about themselves and entrepreneurship.</a:t>
            </a:r>
          </a:p>
          <a:p>
            <a:r>
              <a:rPr lang="en-US" sz="2400" dirty="0" smtClean="0">
                <a:latin typeface="Garamond" panose="02020404030301010803" pitchFamily="18" charset="0"/>
              </a:rPr>
              <a:t>The two learning outcomes are: learning how to recognize opportunities and learning how to overcome traditional obstacles when organizing and managing new ventures, i.e., the exploitation of opportunities.</a:t>
            </a:r>
            <a:endParaRPr lang="en-US" sz="2400" dirty="0">
              <a:latin typeface="Garamond" panose="02020404030301010803" pitchFamily="18" charset="0"/>
            </a:endParaRPr>
          </a:p>
        </p:txBody>
      </p:sp>
      <p:sp>
        <p:nvSpPr>
          <p:cNvPr id="4" name="Slide Number Placeholder 3"/>
          <p:cNvSpPr>
            <a:spLocks noGrp="1"/>
          </p:cNvSpPr>
          <p:nvPr>
            <p:ph type="sldNum" sz="quarter" idx="12"/>
          </p:nvPr>
        </p:nvSpPr>
        <p:spPr/>
        <p:txBody>
          <a:bodyPr/>
          <a:lstStyle/>
          <a:p>
            <a:fld id="{C618DBDB-F4DF-41CB-A238-05E136FC3EA8}" type="slidenum">
              <a:rPr lang="en-US" smtClean="0"/>
              <a:t>25</a:t>
            </a:fld>
            <a:endParaRPr lang="en-US" dirty="0"/>
          </a:p>
        </p:txBody>
      </p:sp>
    </p:spTree>
    <p:extLst>
      <p:ext uri="{BB962C8B-B14F-4D97-AF65-F5344CB8AC3E}">
        <p14:creationId xmlns:p14="http://schemas.microsoft.com/office/powerpoint/2010/main" val="820517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ENTREPRNEURIAL LEARNING</a:t>
            </a:r>
            <a:endParaRPr lang="en-US" dirty="0"/>
          </a:p>
        </p:txBody>
      </p:sp>
      <p:sp>
        <p:nvSpPr>
          <p:cNvPr id="4" name="Text Placeholder 3"/>
          <p:cNvSpPr>
            <a:spLocks noGrp="1"/>
          </p:cNvSpPr>
          <p:nvPr>
            <p:ph type="body" idx="1"/>
          </p:nvPr>
        </p:nvSpPr>
        <p:spPr/>
        <p:txBody>
          <a:bodyPr/>
          <a:lstStyle/>
          <a:p>
            <a:endParaRPr lang="en-US"/>
          </a:p>
        </p:txBody>
      </p:sp>
      <p:sp>
        <p:nvSpPr>
          <p:cNvPr id="2" name="Slide Number Placeholder 1"/>
          <p:cNvSpPr>
            <a:spLocks noGrp="1"/>
          </p:cNvSpPr>
          <p:nvPr>
            <p:ph type="sldNum" sz="quarter" idx="12"/>
          </p:nvPr>
        </p:nvSpPr>
        <p:spPr/>
        <p:txBody>
          <a:bodyPr/>
          <a:lstStyle/>
          <a:p>
            <a:fld id="{C618DBDB-F4DF-41CB-A238-05E136FC3EA8}" type="slidenum">
              <a:rPr lang="en-US" smtClean="0"/>
              <a:t>26</a:t>
            </a:fld>
            <a:endParaRPr lang="en-US" dirty="0"/>
          </a:p>
        </p:txBody>
      </p:sp>
    </p:spTree>
    <p:extLst>
      <p:ext uri="{BB962C8B-B14F-4D97-AF65-F5344CB8AC3E}">
        <p14:creationId xmlns:p14="http://schemas.microsoft.com/office/powerpoint/2010/main" val="124776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Entrepreneurial Classroom</a:t>
            </a:r>
            <a:endParaRPr lang="en-US" dirty="0"/>
          </a:p>
        </p:txBody>
      </p:sp>
      <p:sp>
        <p:nvSpPr>
          <p:cNvPr id="5" name="Content Placeholder 4"/>
          <p:cNvSpPr>
            <a:spLocks noGrp="1"/>
          </p:cNvSpPr>
          <p:nvPr>
            <p:ph idx="1"/>
          </p:nvPr>
        </p:nvSpPr>
        <p:spPr/>
        <p:txBody>
          <a:bodyPr/>
          <a:lstStyle/>
          <a:p>
            <a:r>
              <a:rPr lang="en-US" dirty="0" smtClean="0"/>
              <a:t>Entrepreneurs </a:t>
            </a:r>
            <a:r>
              <a:rPr lang="en-US" dirty="0"/>
              <a:t>live in a very concrete classroom, their enterprise </a:t>
            </a:r>
            <a:r>
              <a:rPr lang="en-US" dirty="0" smtClean="0"/>
              <a:t>.</a:t>
            </a:r>
          </a:p>
          <a:p>
            <a:endParaRPr lang="en-US" dirty="0"/>
          </a:p>
          <a:p>
            <a:r>
              <a:rPr lang="en-US" dirty="0" smtClean="0"/>
              <a:t> </a:t>
            </a:r>
            <a:r>
              <a:rPr lang="en-US" dirty="0"/>
              <a:t>It is filled, ideally, with many moments of success and good judgment,  but more important for this discussion it also </a:t>
            </a:r>
            <a:r>
              <a:rPr lang="en-US" dirty="0" smtClean="0"/>
              <a:t> </a:t>
            </a:r>
            <a:r>
              <a:rPr lang="en-US" dirty="0"/>
              <a:t>includes a supply of mistakes, feedback, failures, and other </a:t>
            </a:r>
            <a:r>
              <a:rPr lang="en-US" dirty="0" smtClean="0"/>
              <a:t>lessons</a:t>
            </a:r>
          </a:p>
          <a:p>
            <a:endParaRPr lang="en-US" dirty="0"/>
          </a:p>
          <a:p>
            <a:r>
              <a:rPr lang="en-US" i="1" dirty="0"/>
              <a:t>How </a:t>
            </a:r>
            <a:r>
              <a:rPr lang="en-US" dirty="0"/>
              <a:t>entrepreneurs </a:t>
            </a:r>
            <a:r>
              <a:rPr lang="en-US" dirty="0" smtClean="0"/>
              <a:t>learn – PROCESS</a:t>
            </a:r>
          </a:p>
          <a:p>
            <a:r>
              <a:rPr lang="en-US" i="1" dirty="0"/>
              <a:t>What  </a:t>
            </a:r>
            <a:r>
              <a:rPr lang="en-US" dirty="0"/>
              <a:t>entrepreneurs learn </a:t>
            </a:r>
            <a:r>
              <a:rPr lang="en-US" dirty="0" smtClean="0"/>
              <a:t>-CONTENT</a:t>
            </a:r>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27</a:t>
            </a:fld>
            <a:endParaRPr lang="en-US" dirty="0"/>
          </a:p>
        </p:txBody>
      </p:sp>
    </p:spTree>
    <p:extLst>
      <p:ext uri="{BB962C8B-B14F-4D97-AF65-F5344CB8AC3E}">
        <p14:creationId xmlns:p14="http://schemas.microsoft.com/office/powerpoint/2010/main" val="39132658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Entrepreneurial Classroom Cont’d – Learning from mistakes</a:t>
            </a:r>
            <a:endParaRPr lang="en-US" dirty="0"/>
          </a:p>
        </p:txBody>
      </p:sp>
      <p:sp>
        <p:nvSpPr>
          <p:cNvPr id="3" name="Content Placeholder 2"/>
          <p:cNvSpPr>
            <a:spLocks noGrp="1"/>
          </p:cNvSpPr>
          <p:nvPr>
            <p:ph idx="1"/>
          </p:nvPr>
        </p:nvSpPr>
        <p:spPr/>
        <p:txBody>
          <a:bodyPr>
            <a:normAutofit lnSpcReduction="10000"/>
          </a:bodyPr>
          <a:lstStyle/>
          <a:p>
            <a:r>
              <a:rPr lang="en-US" dirty="0"/>
              <a:t>Many important lessons about   business and life in general seem to come from our experiences rather than from books or </a:t>
            </a:r>
            <a:r>
              <a:rPr lang="en-US" dirty="0" smtClean="0"/>
              <a:t>lectures.</a:t>
            </a:r>
          </a:p>
          <a:p>
            <a:r>
              <a:rPr lang="en-US" dirty="0" smtClean="0"/>
              <a:t>We seem to learn better from our mistakes than from our  progress or success. </a:t>
            </a:r>
          </a:p>
          <a:p>
            <a:r>
              <a:rPr lang="en-US" dirty="0" smtClean="0"/>
              <a:t>We make sense of our experiences (admittedly with considerable psychological bias and rationalization) and we correct our decision making or change our behavior to prevent the same mistake from happening again.</a:t>
            </a:r>
          </a:p>
          <a:p>
            <a:r>
              <a:rPr lang="en-US" dirty="0"/>
              <a:t>We live by the axiom: "If it isn’t broken, don’t fix it."</a:t>
            </a:r>
          </a:p>
          <a:p>
            <a:r>
              <a:rPr lang="en-US" dirty="0"/>
              <a:t>Entrepreneurs live in a very concrete classroom, their enterprise . </a:t>
            </a:r>
            <a:endParaRPr lang="en-US" dirty="0" smtClean="0"/>
          </a:p>
          <a:p>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28</a:t>
            </a:fld>
            <a:endParaRPr lang="en-US" dirty="0"/>
          </a:p>
        </p:txBody>
      </p:sp>
    </p:spTree>
    <p:extLst>
      <p:ext uri="{BB962C8B-B14F-4D97-AF65-F5344CB8AC3E}">
        <p14:creationId xmlns:p14="http://schemas.microsoft.com/office/powerpoint/2010/main" val="15387125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1) Conceptual Learning - Importance</a:t>
            </a:r>
            <a:endParaRPr lang="en-US" dirty="0"/>
          </a:p>
        </p:txBody>
      </p:sp>
      <p:pic>
        <p:nvPicPr>
          <p:cNvPr id="5" name="Content Placeholder 4"/>
          <p:cNvPicPr>
            <a:picLocks noGrp="1" noChangeAspect="1"/>
          </p:cNvPicPr>
          <p:nvPr>
            <p:ph sz="half" idx="1"/>
          </p:nvPr>
        </p:nvPicPr>
        <p:blipFill>
          <a:blip r:embed="rId3"/>
          <a:stretch>
            <a:fillRect/>
          </a:stretch>
        </p:blipFill>
        <p:spPr>
          <a:xfrm>
            <a:off x="1062225" y="1825625"/>
            <a:ext cx="4733550" cy="4351338"/>
          </a:xfrm>
          <a:prstGeom prst="rect">
            <a:avLst/>
          </a:prstGeom>
        </p:spPr>
      </p:pic>
      <p:sp>
        <p:nvSpPr>
          <p:cNvPr id="7" name="Content Placeholder 6"/>
          <p:cNvSpPr>
            <a:spLocks noGrp="1"/>
          </p:cNvSpPr>
          <p:nvPr>
            <p:ph sz="half" idx="2"/>
          </p:nvPr>
        </p:nvSpPr>
        <p:spPr/>
        <p:txBody>
          <a:bodyPr>
            <a:normAutofit fontScale="92500" lnSpcReduction="10000"/>
          </a:bodyPr>
          <a:lstStyle/>
          <a:p>
            <a:pPr lvl="1" algn="just"/>
            <a:r>
              <a:rPr lang="en-US" dirty="0"/>
              <a:t>Conceptual learning is an educational method that centers on big-picture ideas and learning how to organize and categorize information</a:t>
            </a:r>
            <a:r>
              <a:rPr lang="en-US" dirty="0" smtClean="0"/>
              <a:t>.</a:t>
            </a:r>
          </a:p>
          <a:p>
            <a:pPr lvl="1" algn="just"/>
            <a:r>
              <a:rPr lang="en-US" dirty="0" smtClean="0"/>
              <a:t> </a:t>
            </a:r>
            <a:r>
              <a:rPr lang="en-US" dirty="0"/>
              <a:t>Unlike more traditional learning models which concentrate on the ability to recall specific facts (such as the dates of an event or the twenty possible causes of a particular illness), </a:t>
            </a:r>
            <a:r>
              <a:rPr lang="en-US" dirty="0">
                <a:solidFill>
                  <a:srgbClr val="FF0000"/>
                </a:solidFill>
              </a:rPr>
              <a:t>conceptual learning focuses on understanding broader principles or ideas (what we call “concepts”) that can later be applied to a variety of specific examples</a:t>
            </a:r>
            <a:r>
              <a:rPr lang="en-US" dirty="0"/>
              <a:t>. </a:t>
            </a:r>
            <a:br>
              <a:rPr lang="en-US" dirty="0"/>
            </a:br>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29</a:t>
            </a:fld>
            <a:endParaRPr lang="en-US" dirty="0"/>
          </a:p>
        </p:txBody>
      </p:sp>
    </p:spTree>
    <p:extLst>
      <p:ext uri="{BB962C8B-B14F-4D97-AF65-F5344CB8AC3E}">
        <p14:creationId xmlns:p14="http://schemas.microsoft.com/office/powerpoint/2010/main" val="3724445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r>
              <a:rPr lang="en-US" dirty="0" smtClean="0"/>
              <a:t>1.1 CONCEPTUAL </a:t>
            </a:r>
            <a:r>
              <a:rPr lang="en-US" dirty="0"/>
              <a:t>LEARNING</a:t>
            </a:r>
            <a:br>
              <a:rPr lang="en-US" dirty="0"/>
            </a:br>
            <a:endParaRPr lang="en-US" dirty="0"/>
          </a:p>
        </p:txBody>
      </p:sp>
      <p:sp>
        <p:nvSpPr>
          <p:cNvPr id="5" name="Content Placeholder 4"/>
          <p:cNvSpPr>
            <a:spLocks noGrp="1"/>
          </p:cNvSpPr>
          <p:nvPr>
            <p:ph sz="half" idx="2"/>
          </p:nvPr>
        </p:nvSpPr>
        <p:spPr/>
        <p:txBody>
          <a:bodyPr>
            <a:normAutofit/>
          </a:bodyPr>
          <a:lstStyle/>
          <a:p>
            <a:r>
              <a:rPr lang="en-US" dirty="0" smtClean="0"/>
              <a:t>. </a:t>
            </a:r>
            <a:r>
              <a:rPr lang="en-US" dirty="0"/>
              <a:t>On one  side  is the argument that  formal  business education, and  particularly the  MBA, actually  turns  individuals away  from entrepreneurship  by  reinforcing  risk  aversion   and   skills,   attitudes</a:t>
            </a:r>
            <a:r>
              <a:rPr lang="en-US" dirty="0" smtClean="0"/>
              <a:t>,.</a:t>
            </a:r>
          </a:p>
          <a:p>
            <a:r>
              <a:rPr lang="en-US" dirty="0" smtClean="0"/>
              <a:t>On other side is permanent growth of entrepreneurial  courses</a:t>
            </a:r>
            <a:endParaRPr lang="en-US" dirty="0"/>
          </a:p>
        </p:txBody>
      </p:sp>
      <p:pic>
        <p:nvPicPr>
          <p:cNvPr id="8" name="Content Placeholder 7"/>
          <p:cNvPicPr>
            <a:picLocks noGrp="1" noChangeAspect="1"/>
          </p:cNvPicPr>
          <p:nvPr>
            <p:ph sz="half" idx="1"/>
          </p:nvPr>
        </p:nvPicPr>
        <p:blipFill>
          <a:blip r:embed="rId2"/>
          <a:stretch>
            <a:fillRect/>
          </a:stretch>
        </p:blipFill>
        <p:spPr>
          <a:xfrm>
            <a:off x="923431" y="1825625"/>
            <a:ext cx="5011137" cy="4351338"/>
          </a:xfrm>
          <a:prstGeom prst="rect">
            <a:avLst/>
          </a:prstGeom>
        </p:spPr>
      </p:pic>
      <p:sp>
        <p:nvSpPr>
          <p:cNvPr id="3" name="Slide Number Placeholder 2"/>
          <p:cNvSpPr>
            <a:spLocks noGrp="1"/>
          </p:cNvSpPr>
          <p:nvPr>
            <p:ph type="sldNum" sz="quarter" idx="12"/>
          </p:nvPr>
        </p:nvSpPr>
        <p:spPr/>
        <p:txBody>
          <a:bodyPr/>
          <a:lstStyle/>
          <a:p>
            <a:fld id="{C618DBDB-F4DF-41CB-A238-05E136FC3EA8}" type="slidenum">
              <a:rPr lang="en-US" smtClean="0"/>
              <a:t>30</a:t>
            </a:fld>
            <a:endParaRPr lang="en-US" dirty="0"/>
          </a:p>
        </p:txBody>
      </p:sp>
    </p:spTree>
    <p:extLst>
      <p:ext uri="{BB962C8B-B14F-4D97-AF65-F5344CB8AC3E}">
        <p14:creationId xmlns:p14="http://schemas.microsoft.com/office/powerpoint/2010/main" val="352396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Action Learning ( AL) </a:t>
            </a:r>
            <a:endParaRPr lang="en-US" dirty="0"/>
          </a:p>
        </p:txBody>
      </p:sp>
      <p:sp>
        <p:nvSpPr>
          <p:cNvPr id="3" name="Content Placeholder 2"/>
          <p:cNvSpPr>
            <a:spLocks noGrp="1"/>
          </p:cNvSpPr>
          <p:nvPr>
            <p:ph idx="1"/>
          </p:nvPr>
        </p:nvSpPr>
        <p:spPr/>
        <p:txBody>
          <a:bodyPr>
            <a:normAutofit/>
          </a:bodyPr>
          <a:lstStyle/>
          <a:p>
            <a:r>
              <a:rPr lang="en-US" dirty="0" smtClean="0">
                <a:solidFill>
                  <a:srgbClr val="FF0000"/>
                </a:solidFill>
              </a:rPr>
              <a:t>AL is </a:t>
            </a:r>
            <a:r>
              <a:rPr lang="en-US" dirty="0">
                <a:solidFill>
                  <a:srgbClr val="FF0000"/>
                </a:solidFill>
              </a:rPr>
              <a:t>a process and program used by a growing number of organizations and individuals around the world to resolve complex problems and challenges as well as develop individual and team skills, knowledge and attitudes </a:t>
            </a:r>
            <a:r>
              <a:rPr lang="en-US" dirty="0" smtClean="0">
                <a:solidFill>
                  <a:srgbClr val="FF0000"/>
                </a:solidFill>
              </a:rPr>
              <a:t>.</a:t>
            </a:r>
          </a:p>
          <a:p>
            <a:r>
              <a:rPr lang="en-US" dirty="0" smtClean="0"/>
              <a:t> </a:t>
            </a:r>
            <a:r>
              <a:rPr lang="en-US" dirty="0"/>
              <a:t>First developed by Reginald </a:t>
            </a:r>
            <a:r>
              <a:rPr lang="en-US" dirty="0" err="1"/>
              <a:t>Revans</a:t>
            </a:r>
            <a:r>
              <a:rPr lang="en-US" dirty="0"/>
              <a:t> for coalmine workers in Wales and England in the 1940s </a:t>
            </a:r>
            <a:r>
              <a:rPr lang="en-US" dirty="0" smtClean="0"/>
              <a:t>, </a:t>
            </a:r>
            <a:r>
              <a:rPr lang="en-US" dirty="0"/>
              <a:t>AL has since been extensively used in leadership and management development programs across the </a:t>
            </a:r>
            <a:r>
              <a:rPr lang="en-US" dirty="0" smtClean="0"/>
              <a:t>globe. </a:t>
            </a:r>
          </a:p>
          <a:p>
            <a:r>
              <a:rPr lang="en-US" dirty="0" smtClean="0"/>
              <a:t>It </a:t>
            </a:r>
            <a:r>
              <a:rPr lang="en-US" dirty="0"/>
              <a:t>may be loosely described as ‘learning in and through action,’ implying that learners (usually practicing managers) reflect on the action they engage in and its outcomes (</a:t>
            </a:r>
            <a:r>
              <a:rPr lang="en-US" dirty="0" err="1"/>
              <a:t>Passfield</a:t>
            </a:r>
            <a:r>
              <a:rPr lang="en-US" dirty="0"/>
              <a:t> 2002). </a:t>
            </a:r>
          </a:p>
        </p:txBody>
      </p:sp>
      <p:sp>
        <p:nvSpPr>
          <p:cNvPr id="4" name="Slide Number Placeholder 3"/>
          <p:cNvSpPr>
            <a:spLocks noGrp="1"/>
          </p:cNvSpPr>
          <p:nvPr>
            <p:ph type="sldNum" sz="quarter" idx="12"/>
          </p:nvPr>
        </p:nvSpPr>
        <p:spPr/>
        <p:txBody>
          <a:bodyPr/>
          <a:lstStyle/>
          <a:p>
            <a:fld id="{C618DBDB-F4DF-41CB-A238-05E136FC3EA8}" type="slidenum">
              <a:rPr lang="en-US" smtClean="0"/>
              <a:t>31</a:t>
            </a:fld>
            <a:endParaRPr lang="en-US" dirty="0"/>
          </a:p>
        </p:txBody>
      </p:sp>
    </p:spTree>
    <p:extLst>
      <p:ext uri="{BB962C8B-B14F-4D97-AF65-F5344CB8AC3E}">
        <p14:creationId xmlns:p14="http://schemas.microsoft.com/office/powerpoint/2010/main" val="226790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2.1 Action </a:t>
            </a:r>
            <a:r>
              <a:rPr lang="en-US" dirty="0"/>
              <a:t>Learning ( AL) </a:t>
            </a:r>
            <a:r>
              <a:rPr lang="en-US" dirty="0" smtClean="0"/>
              <a:t> Cont’d</a:t>
            </a:r>
            <a:endParaRPr lang="en-US" dirty="0"/>
          </a:p>
        </p:txBody>
      </p:sp>
      <p:sp>
        <p:nvSpPr>
          <p:cNvPr id="3" name="Content Placeholder 2"/>
          <p:cNvSpPr>
            <a:spLocks noGrp="1"/>
          </p:cNvSpPr>
          <p:nvPr>
            <p:ph idx="1"/>
          </p:nvPr>
        </p:nvSpPr>
        <p:spPr/>
        <p:txBody>
          <a:bodyPr>
            <a:normAutofit lnSpcReduction="10000"/>
          </a:bodyPr>
          <a:lstStyle/>
          <a:p>
            <a:r>
              <a:rPr lang="en-US" dirty="0"/>
              <a:t>Entrepreneurs are characteristically action-oriented, learning  from  </a:t>
            </a:r>
            <a:r>
              <a:rPr lang="en-US" dirty="0" smtClean="0"/>
              <a:t>trial-and-error ( 1) </a:t>
            </a:r>
          </a:p>
          <a:p>
            <a:r>
              <a:rPr lang="en-US" b="1" dirty="0" smtClean="0"/>
              <a:t>In </a:t>
            </a:r>
            <a:r>
              <a:rPr lang="en-US" b="1" dirty="0"/>
              <a:t>the language of adult learning theory, they make many "active experiments" (i.e., accepting  risks,  acting  under  uncertainty)  </a:t>
            </a:r>
            <a:r>
              <a:rPr lang="en-US" dirty="0"/>
              <a:t>thereby  generating many "concrete experiences" (e.g., ventures,  changes, new relationships) </a:t>
            </a:r>
          </a:p>
          <a:p>
            <a:r>
              <a:rPr lang="en-US" dirty="0"/>
              <a:t> </a:t>
            </a:r>
          </a:p>
          <a:p>
            <a:r>
              <a:rPr lang="en-US" dirty="0"/>
              <a:t>Miles and Randolph found that early failures result in greater organizational learning and that action  learning is a better  strategy in  new and  different  settings, as when entering new markets with new products. </a:t>
            </a:r>
          </a:p>
          <a:p>
            <a:endParaRPr lang="en-US" dirty="0"/>
          </a:p>
        </p:txBody>
      </p:sp>
      <p:sp>
        <p:nvSpPr>
          <p:cNvPr id="4" name="Slide Number Placeholder 3"/>
          <p:cNvSpPr>
            <a:spLocks noGrp="1"/>
          </p:cNvSpPr>
          <p:nvPr>
            <p:ph type="sldNum" sz="quarter" idx="12"/>
          </p:nvPr>
        </p:nvSpPr>
        <p:spPr/>
        <p:txBody>
          <a:bodyPr/>
          <a:lstStyle/>
          <a:p>
            <a:fld id="{C618DBDB-F4DF-41CB-A238-05E136FC3EA8}" type="slidenum">
              <a:rPr lang="en-US" smtClean="0"/>
              <a:t>32</a:t>
            </a:fld>
            <a:endParaRPr lang="en-US" dirty="0"/>
          </a:p>
        </p:txBody>
      </p:sp>
    </p:spTree>
    <p:extLst>
      <p:ext uri="{BB962C8B-B14F-4D97-AF65-F5344CB8AC3E}">
        <p14:creationId xmlns:p14="http://schemas.microsoft.com/office/powerpoint/2010/main" val="14433492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smtClean="0"/>
              <a:t>3) Theories </a:t>
            </a:r>
            <a:r>
              <a:rPr lang="en-US" altLang="en-US" dirty="0"/>
              <a:t>of </a:t>
            </a:r>
            <a:r>
              <a:rPr lang="en-US" altLang="en-US" dirty="0" smtClean="0"/>
              <a:t>Learning – </a:t>
            </a:r>
            <a:r>
              <a:rPr lang="en-US" altLang="en-US" sz="2800" dirty="0">
                <a:solidFill>
                  <a:srgbClr val="CC6600"/>
                </a:solidFill>
              </a:rPr>
              <a:t>Classical Conditioning</a:t>
            </a:r>
            <a:br>
              <a:rPr lang="en-US" altLang="en-US" sz="2800" dirty="0">
                <a:solidFill>
                  <a:srgbClr val="CC6600"/>
                </a:solidFill>
              </a:rPr>
            </a:br>
            <a:r>
              <a:rPr lang="en-US" altLang="en-US" sz="2800" dirty="0" smtClean="0"/>
              <a:t>(Pavlov) </a:t>
            </a:r>
            <a:endParaRPr lang="en-US" sz="2800" dirty="0"/>
          </a:p>
        </p:txBody>
      </p:sp>
      <p:sp>
        <p:nvSpPr>
          <p:cNvPr id="5" name="Content Placeholder 4"/>
          <p:cNvSpPr>
            <a:spLocks noGrp="1"/>
          </p:cNvSpPr>
          <p:nvPr>
            <p:ph sz="half" idx="1"/>
          </p:nvPr>
        </p:nvSpPr>
        <p:spPr>
          <a:xfrm>
            <a:off x="838200" y="1825625"/>
            <a:ext cx="3576782" cy="4351338"/>
          </a:xfrm>
        </p:spPr>
        <p:txBody>
          <a:bodyPr/>
          <a:lstStyle/>
          <a:p>
            <a:pPr>
              <a:spcBef>
                <a:spcPct val="50000"/>
              </a:spcBef>
            </a:pPr>
            <a:r>
              <a:rPr lang="en-US" altLang="en-US" dirty="0" smtClean="0"/>
              <a:t>A </a:t>
            </a:r>
            <a:r>
              <a:rPr lang="en-US" altLang="en-US" dirty="0"/>
              <a:t>type of conditioning in which an individual responds to some stimulus that would not ordinarily produce such a response</a:t>
            </a:r>
          </a:p>
          <a:p>
            <a:endParaRPr lang="en-US" dirty="0"/>
          </a:p>
        </p:txBody>
      </p:sp>
      <p:pic>
        <p:nvPicPr>
          <p:cNvPr id="18434" name="Picture 2" descr="Image result for classical conditionin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314920" y="1690689"/>
            <a:ext cx="6038880" cy="404673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C618DBDB-F4DF-41CB-A238-05E136FC3EA8}" type="slidenum">
              <a:rPr lang="en-US" smtClean="0"/>
              <a:t>33</a:t>
            </a:fld>
            <a:endParaRPr lang="en-US" dirty="0"/>
          </a:p>
        </p:txBody>
      </p:sp>
    </p:spTree>
    <p:extLst>
      <p:ext uri="{BB962C8B-B14F-4D97-AF65-F5344CB8AC3E}">
        <p14:creationId xmlns:p14="http://schemas.microsoft.com/office/powerpoint/2010/main" val="14511602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altLang="en-US" dirty="0" smtClean="0"/>
              <a:t>4) Theories of Learning (cont’d)</a:t>
            </a:r>
          </a:p>
        </p:txBody>
      </p:sp>
      <p:sp>
        <p:nvSpPr>
          <p:cNvPr id="185347" name="Text Box 3"/>
          <p:cNvSpPr txBox="1">
            <a:spLocks noChangeArrowheads="1"/>
          </p:cNvSpPr>
          <p:nvPr/>
        </p:nvSpPr>
        <p:spPr bwMode="blackWhite">
          <a:xfrm>
            <a:off x="4267200" y="3429000"/>
            <a:ext cx="5334000" cy="2438400"/>
          </a:xfrm>
          <a:prstGeom prst="rect">
            <a:avLst/>
          </a:prstGeom>
          <a:solidFill>
            <a:schemeClr val="folHlink"/>
          </a:solidFill>
          <a:ln w="12700">
            <a:solidFill>
              <a:schemeClr val="tx1"/>
            </a:solidFill>
            <a:miter lim="800000"/>
            <a:headEnd/>
            <a:tailEnd/>
          </a:ln>
          <a:effectLst>
            <a:outerShdw dist="135003" dir="2471156" algn="ctr" rotWithShape="0">
              <a:srgbClr val="DDDDDD"/>
            </a:outerShdw>
          </a:effectLst>
        </p:spPr>
        <p:txBody>
          <a:bodyPr wrap="none" anchor="ctr"/>
          <a:lstStyle>
            <a:lvl1pPr marL="284163" indent="-173038">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lnSpc>
                <a:spcPct val="90000"/>
              </a:lnSpc>
              <a:spcBef>
                <a:spcPct val="50000"/>
              </a:spcBef>
            </a:pPr>
            <a:r>
              <a:rPr lang="en-US" altLang="en-US" sz="2400" b="0">
                <a:solidFill>
                  <a:srgbClr val="D3E307"/>
                </a:solidFill>
              </a:rPr>
              <a:t>Key Concepts</a:t>
            </a:r>
          </a:p>
          <a:p>
            <a:pPr eaLnBrk="1" hangingPunct="1">
              <a:lnSpc>
                <a:spcPct val="90000"/>
              </a:lnSpc>
              <a:spcBef>
                <a:spcPct val="50000"/>
              </a:spcBef>
              <a:buClr>
                <a:srgbClr val="CC6600"/>
              </a:buClr>
              <a:buFontTx/>
              <a:buChar char="•"/>
            </a:pPr>
            <a:r>
              <a:rPr lang="en-US" altLang="en-US" sz="2200" b="0">
                <a:solidFill>
                  <a:schemeClr val="bg1"/>
                </a:solidFill>
              </a:rPr>
              <a:t>Reflexive (unlearned) behavior</a:t>
            </a:r>
          </a:p>
          <a:p>
            <a:pPr eaLnBrk="1" hangingPunct="1">
              <a:lnSpc>
                <a:spcPct val="90000"/>
              </a:lnSpc>
              <a:spcBef>
                <a:spcPct val="50000"/>
              </a:spcBef>
              <a:buClr>
                <a:srgbClr val="CC6600"/>
              </a:buClr>
              <a:buFontTx/>
              <a:buChar char="•"/>
            </a:pPr>
            <a:r>
              <a:rPr lang="en-US" altLang="en-US" sz="2200" b="0">
                <a:solidFill>
                  <a:schemeClr val="bg1"/>
                </a:solidFill>
              </a:rPr>
              <a:t>Conditioned (learned) behavior</a:t>
            </a:r>
          </a:p>
          <a:p>
            <a:pPr eaLnBrk="1" hangingPunct="1">
              <a:lnSpc>
                <a:spcPct val="90000"/>
              </a:lnSpc>
              <a:spcBef>
                <a:spcPct val="50000"/>
              </a:spcBef>
              <a:buClr>
                <a:srgbClr val="CC6600"/>
              </a:buClr>
              <a:buFontTx/>
              <a:buChar char="•"/>
            </a:pPr>
            <a:r>
              <a:rPr lang="en-US" altLang="en-US" sz="2200" b="0">
                <a:solidFill>
                  <a:schemeClr val="bg1"/>
                </a:solidFill>
              </a:rPr>
              <a:t>Reinforcement</a:t>
            </a:r>
          </a:p>
        </p:txBody>
      </p:sp>
      <p:sp>
        <p:nvSpPr>
          <p:cNvPr id="18437" name="Text Box 5"/>
          <p:cNvSpPr txBox="1">
            <a:spLocks noChangeArrowheads="1"/>
          </p:cNvSpPr>
          <p:nvPr/>
        </p:nvSpPr>
        <p:spPr bwMode="auto">
          <a:xfrm>
            <a:off x="2438400" y="1371600"/>
            <a:ext cx="7696200" cy="1862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b="1">
                <a:solidFill>
                  <a:schemeClr val="tx1"/>
                </a:solidFill>
                <a:latin typeface="Arial" panose="020B0604020202020204" pitchFamily="34" charset="0"/>
              </a:defRPr>
            </a:lvl1pPr>
            <a:lvl2pPr marL="742950" indent="-285750">
              <a:defRPr sz="1000" b="1">
                <a:solidFill>
                  <a:schemeClr val="tx1"/>
                </a:solidFill>
                <a:latin typeface="Arial" panose="020B0604020202020204" pitchFamily="34" charset="0"/>
              </a:defRPr>
            </a:lvl2pPr>
            <a:lvl3pPr marL="1143000" indent="-228600">
              <a:defRPr sz="1000" b="1">
                <a:solidFill>
                  <a:schemeClr val="tx1"/>
                </a:solidFill>
                <a:latin typeface="Arial" panose="020B0604020202020204" pitchFamily="34" charset="0"/>
              </a:defRPr>
            </a:lvl3pPr>
            <a:lvl4pPr marL="1600200" indent="-228600">
              <a:defRPr sz="1000" b="1">
                <a:solidFill>
                  <a:schemeClr val="tx1"/>
                </a:solidFill>
                <a:latin typeface="Arial" panose="020B0604020202020204" pitchFamily="34" charset="0"/>
              </a:defRPr>
            </a:lvl4pPr>
            <a:lvl5pPr marL="2057400" indent="-228600">
              <a:defRPr sz="1000" b="1">
                <a:solidFill>
                  <a:schemeClr val="tx1"/>
                </a:solidFill>
                <a:latin typeface="Arial" panose="020B0604020202020204" pitchFamily="34" charset="0"/>
              </a:defRPr>
            </a:lvl5pPr>
            <a:lvl6pPr marL="2514600" indent="-228600" eaLnBrk="0" fontAlgn="base" hangingPunct="0">
              <a:spcBef>
                <a:spcPct val="0"/>
              </a:spcBef>
              <a:spcAft>
                <a:spcPct val="0"/>
              </a:spcAft>
              <a:defRPr sz="1000" b="1">
                <a:solidFill>
                  <a:schemeClr val="tx1"/>
                </a:solidFill>
                <a:latin typeface="Arial" panose="020B0604020202020204" pitchFamily="34" charset="0"/>
              </a:defRPr>
            </a:lvl6pPr>
            <a:lvl7pPr marL="2971800" indent="-228600" eaLnBrk="0" fontAlgn="base" hangingPunct="0">
              <a:spcBef>
                <a:spcPct val="0"/>
              </a:spcBef>
              <a:spcAft>
                <a:spcPct val="0"/>
              </a:spcAft>
              <a:defRPr sz="1000" b="1">
                <a:solidFill>
                  <a:schemeClr val="tx1"/>
                </a:solidFill>
                <a:latin typeface="Arial" panose="020B0604020202020204" pitchFamily="34" charset="0"/>
              </a:defRPr>
            </a:lvl7pPr>
            <a:lvl8pPr marL="3429000" indent="-228600" eaLnBrk="0" fontAlgn="base" hangingPunct="0">
              <a:spcBef>
                <a:spcPct val="0"/>
              </a:spcBef>
              <a:spcAft>
                <a:spcPct val="0"/>
              </a:spcAft>
              <a:defRPr sz="1000" b="1">
                <a:solidFill>
                  <a:schemeClr val="tx1"/>
                </a:solidFill>
                <a:latin typeface="Arial" panose="020B0604020202020204" pitchFamily="34" charset="0"/>
              </a:defRPr>
            </a:lvl8pPr>
            <a:lvl9pPr marL="3886200" indent="-228600" eaLnBrk="0" fontAlgn="base" hangingPunct="0">
              <a:spcBef>
                <a:spcPct val="0"/>
              </a:spcBef>
              <a:spcAft>
                <a:spcPct val="0"/>
              </a:spcAft>
              <a:defRPr sz="1000" b="1">
                <a:solidFill>
                  <a:schemeClr val="tx1"/>
                </a:solidFill>
                <a:latin typeface="Arial" panose="020B0604020202020204" pitchFamily="34" charset="0"/>
              </a:defRPr>
            </a:lvl9pPr>
          </a:lstStyle>
          <a:p>
            <a:pPr eaLnBrk="1" hangingPunct="1">
              <a:spcBef>
                <a:spcPct val="50000"/>
              </a:spcBef>
            </a:pPr>
            <a:r>
              <a:rPr lang="en-US" altLang="en-US" sz="2400" b="0" dirty="0">
                <a:solidFill>
                  <a:srgbClr val="CC6600"/>
                </a:solidFill>
              </a:rPr>
              <a:t>Operant </a:t>
            </a:r>
            <a:r>
              <a:rPr lang="en-US" altLang="en-US" sz="2400" b="0" dirty="0" smtClean="0">
                <a:solidFill>
                  <a:srgbClr val="CC6600"/>
                </a:solidFill>
              </a:rPr>
              <a:t>Conditioning </a:t>
            </a:r>
          </a:p>
          <a:p>
            <a:pPr eaLnBrk="1" hangingPunct="1">
              <a:spcBef>
                <a:spcPct val="50000"/>
              </a:spcBef>
            </a:pPr>
            <a:r>
              <a:rPr lang="en-US" altLang="en-US" sz="2400" b="0" dirty="0" smtClean="0">
                <a:solidFill>
                  <a:srgbClr val="CC6600"/>
                </a:solidFill>
                <a:hlinkClick r:id="rId3" action="ppaction://hlinkfile"/>
              </a:rPr>
              <a:t>The </a:t>
            </a:r>
            <a:r>
              <a:rPr lang="en-US" altLang="en-US" sz="2400" b="0" dirty="0" err="1" smtClean="0">
                <a:solidFill>
                  <a:srgbClr val="CC6600"/>
                </a:solidFill>
                <a:hlinkClick r:id="rId3" action="ppaction://hlinkfile"/>
              </a:rPr>
              <a:t>Gothowitz</a:t>
            </a:r>
            <a:r>
              <a:rPr lang="en-US" altLang="en-US" sz="2400" b="0" dirty="0" smtClean="0">
                <a:solidFill>
                  <a:srgbClr val="CC6600"/>
                </a:solidFill>
                <a:hlinkClick r:id="rId3" action="ppaction://hlinkfile"/>
              </a:rPr>
              <a:t> Deviation Operant Conditioning.mp4</a:t>
            </a:r>
            <a:endParaRPr lang="en-US" altLang="en-US" sz="2400" b="0" dirty="0">
              <a:solidFill>
                <a:srgbClr val="CC6600"/>
              </a:solidFill>
            </a:endParaRPr>
          </a:p>
          <a:p>
            <a:pPr eaLnBrk="1" hangingPunct="1">
              <a:spcBef>
                <a:spcPct val="50000"/>
              </a:spcBef>
            </a:pPr>
            <a:r>
              <a:rPr lang="en-US" altLang="en-US" sz="2200" b="0" dirty="0"/>
              <a:t>A type of conditioning in which desired voluntary behavior leads to a reward or prevents a punishment</a:t>
            </a:r>
          </a:p>
        </p:txBody>
      </p:sp>
      <p:sp>
        <p:nvSpPr>
          <p:cNvPr id="2" name="Slide Number Placeholder 1"/>
          <p:cNvSpPr>
            <a:spLocks noGrp="1"/>
          </p:cNvSpPr>
          <p:nvPr>
            <p:ph type="sldNum" sz="quarter" idx="12"/>
          </p:nvPr>
        </p:nvSpPr>
        <p:spPr/>
        <p:txBody>
          <a:bodyPr/>
          <a:lstStyle/>
          <a:p>
            <a:fld id="{C618DBDB-F4DF-41CB-A238-05E136FC3EA8}" type="slidenum">
              <a:rPr lang="en-US" smtClean="0"/>
              <a:t>34</a:t>
            </a:fld>
            <a:endParaRPr lang="en-US" dirty="0"/>
          </a:p>
        </p:txBody>
      </p:sp>
    </p:spTree>
    <p:extLst>
      <p:ext uri="{BB962C8B-B14F-4D97-AF65-F5344CB8AC3E}">
        <p14:creationId xmlns:p14="http://schemas.microsoft.com/office/powerpoint/2010/main" val="770896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185347"/>
                                        </p:tgtEl>
                                        <p:attrNameLst>
                                          <p:attrName>style.visibility</p:attrName>
                                        </p:attrNameLst>
                                      </p:cBhvr>
                                      <p:to>
                                        <p:strVal val="visible"/>
                                      </p:to>
                                    </p:set>
                                    <p:animEffect transition="in" filter="box(in)">
                                      <p:cBhvr>
                                        <p:cTn id="7" dur="1000"/>
                                        <p:tgtEl>
                                          <p:spTgt spid="185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47"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1026"/>
          <p:cNvSpPr>
            <a:spLocks noGrp="1" noChangeArrowheads="1"/>
          </p:cNvSpPr>
          <p:nvPr>
            <p:ph type="title"/>
          </p:nvPr>
        </p:nvSpPr>
        <p:spPr/>
        <p:txBody>
          <a:bodyPr/>
          <a:lstStyle/>
          <a:p>
            <a:r>
              <a:rPr lang="en-US" altLang="en-US" dirty="0" smtClean="0">
                <a:solidFill>
                  <a:schemeClr val="accent2">
                    <a:lumMod val="75000"/>
                  </a:schemeClr>
                </a:solidFill>
              </a:rPr>
              <a:t>4) </a:t>
            </a:r>
            <a:r>
              <a:rPr lang="en-US" altLang="en-US" dirty="0">
                <a:solidFill>
                  <a:srgbClr val="CC6600"/>
                </a:solidFill>
              </a:rPr>
              <a:t>Operant Conditioning </a:t>
            </a:r>
            <a:br>
              <a:rPr lang="en-US" altLang="en-US" dirty="0">
                <a:solidFill>
                  <a:srgbClr val="CC6600"/>
                </a:solidFill>
              </a:rPr>
            </a:br>
            <a:r>
              <a:rPr lang="en-US" altLang="en-US" dirty="0" smtClean="0">
                <a:solidFill>
                  <a:schemeClr val="accent2">
                    <a:lumMod val="75000"/>
                  </a:schemeClr>
                </a:solidFill>
              </a:rPr>
              <a:t>Shaping Behavior Through Reinforcement</a:t>
            </a:r>
          </a:p>
        </p:txBody>
      </p:sp>
      <p:sp>
        <p:nvSpPr>
          <p:cNvPr id="24580" name="Rectangle 1027"/>
          <p:cNvSpPr>
            <a:spLocks noGrp="1" noChangeArrowheads="1"/>
          </p:cNvSpPr>
          <p:nvPr>
            <p:ph sz="half" idx="1"/>
          </p:nvPr>
        </p:nvSpPr>
        <p:spPr/>
        <p:txBody>
          <a:bodyPr>
            <a:normAutofit/>
          </a:bodyPr>
          <a:lstStyle/>
          <a:p>
            <a:r>
              <a:rPr lang="en-US" altLang="en-US" dirty="0" smtClean="0"/>
              <a:t>Positive </a:t>
            </a:r>
            <a:r>
              <a:rPr lang="en-US" altLang="en-US" dirty="0"/>
              <a:t>reinforcement</a:t>
            </a:r>
          </a:p>
          <a:p>
            <a:pPr lvl="1"/>
            <a:r>
              <a:rPr lang="en-US" altLang="en-US" dirty="0"/>
              <a:t>Providing a reward for a desired </a:t>
            </a:r>
            <a:r>
              <a:rPr lang="en-US" altLang="en-US" dirty="0" smtClean="0"/>
              <a:t>behavior </a:t>
            </a:r>
            <a:r>
              <a:rPr lang="en-US" altLang="en-US" i="1" dirty="0" smtClean="0"/>
              <a:t>( salary, bonus) </a:t>
            </a:r>
            <a:endParaRPr lang="en-US" altLang="en-US" i="1" dirty="0"/>
          </a:p>
          <a:p>
            <a:endParaRPr lang="en-US" altLang="en-US" dirty="0" smtClean="0"/>
          </a:p>
          <a:p>
            <a:r>
              <a:rPr lang="en-US" altLang="en-US" dirty="0" smtClean="0"/>
              <a:t>Negative </a:t>
            </a:r>
            <a:r>
              <a:rPr lang="en-US" altLang="en-US" dirty="0"/>
              <a:t>reinforcement</a:t>
            </a:r>
          </a:p>
          <a:p>
            <a:pPr lvl="1"/>
            <a:r>
              <a:rPr lang="en-US" altLang="en-US" dirty="0"/>
              <a:t>Removing an unpleasant consequence when the desired behavior </a:t>
            </a:r>
            <a:r>
              <a:rPr lang="en-US" altLang="en-US" dirty="0" smtClean="0"/>
              <a:t>occurs </a:t>
            </a:r>
          </a:p>
          <a:p>
            <a:pPr lvl="1"/>
            <a:r>
              <a:rPr lang="en-US" altLang="en-US" i="1" dirty="0" smtClean="0"/>
              <a:t>( parent take the phone from his kid, but returns if the kids get an A) </a:t>
            </a:r>
            <a:endParaRPr lang="en-US" altLang="en-US" i="1" dirty="0"/>
          </a:p>
          <a:p>
            <a:pPr eaLnBrk="1" hangingPunct="1"/>
            <a:endParaRPr lang="en-US" altLang="en-US" b="0" dirty="0" smtClean="0"/>
          </a:p>
        </p:txBody>
      </p:sp>
      <p:sp>
        <p:nvSpPr>
          <p:cNvPr id="2" name="Content Placeholder 1"/>
          <p:cNvSpPr>
            <a:spLocks noGrp="1"/>
          </p:cNvSpPr>
          <p:nvPr>
            <p:ph sz="half" idx="2"/>
          </p:nvPr>
        </p:nvSpPr>
        <p:spPr/>
        <p:txBody>
          <a:bodyPr>
            <a:normAutofit/>
          </a:bodyPr>
          <a:lstStyle/>
          <a:p>
            <a:r>
              <a:rPr lang="en-US" altLang="en-US" dirty="0"/>
              <a:t>Punishment</a:t>
            </a:r>
          </a:p>
          <a:p>
            <a:pPr lvl="1"/>
            <a:r>
              <a:rPr lang="en-US" altLang="en-US" dirty="0"/>
              <a:t>Applying an undesirable condition to eliminate an undesirable </a:t>
            </a:r>
            <a:r>
              <a:rPr lang="en-US" altLang="en-US" dirty="0" smtClean="0"/>
              <a:t>behavior</a:t>
            </a:r>
          </a:p>
          <a:p>
            <a:pPr lvl="1"/>
            <a:r>
              <a:rPr lang="en-US" altLang="en-US" i="1" dirty="0" smtClean="0"/>
              <a:t>(kid has got an F, so parents take the phone as punishment) </a:t>
            </a:r>
            <a:endParaRPr lang="en-US" altLang="en-US" i="1" dirty="0"/>
          </a:p>
          <a:p>
            <a:r>
              <a:rPr lang="en-US" altLang="en-US" dirty="0"/>
              <a:t>Extinction</a:t>
            </a:r>
          </a:p>
          <a:p>
            <a:pPr lvl="1"/>
            <a:r>
              <a:rPr lang="en-US" altLang="en-US" dirty="0"/>
              <a:t>Withholding reinforcement of a behavior to cause its </a:t>
            </a:r>
            <a:r>
              <a:rPr lang="en-US" altLang="en-US" dirty="0" smtClean="0"/>
              <a:t>cessation</a:t>
            </a:r>
          </a:p>
          <a:p>
            <a:pPr lvl="1"/>
            <a:r>
              <a:rPr lang="en-US" altLang="en-US" i="1" dirty="0" smtClean="0"/>
              <a:t>(stop paying extra hours) </a:t>
            </a:r>
            <a:endParaRPr lang="en-US" altLang="en-US" i="1" dirty="0"/>
          </a:p>
          <a:p>
            <a:endParaRPr lang="en-US" dirty="0"/>
          </a:p>
        </p:txBody>
      </p:sp>
      <p:sp>
        <p:nvSpPr>
          <p:cNvPr id="3" name="Slide Number Placeholder 2"/>
          <p:cNvSpPr>
            <a:spLocks noGrp="1"/>
          </p:cNvSpPr>
          <p:nvPr>
            <p:ph type="sldNum" sz="quarter" idx="12"/>
          </p:nvPr>
        </p:nvSpPr>
        <p:spPr/>
        <p:txBody>
          <a:bodyPr/>
          <a:lstStyle/>
          <a:p>
            <a:fld id="{C618DBDB-F4DF-41CB-A238-05E136FC3EA8}" type="slidenum">
              <a:rPr lang="en-US" smtClean="0"/>
              <a:t>35</a:t>
            </a:fld>
            <a:endParaRPr lang="en-US" dirty="0"/>
          </a:p>
        </p:txBody>
      </p:sp>
    </p:spTree>
    <p:extLst>
      <p:ext uri="{BB962C8B-B14F-4D97-AF65-F5344CB8AC3E}">
        <p14:creationId xmlns:p14="http://schemas.microsoft.com/office/powerpoint/2010/main" val="3543089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p:txBody>
          <a:bodyPr/>
          <a:lstStyle/>
          <a:p>
            <a:r>
              <a:rPr lang="en-US" altLang="en-US" dirty="0" smtClean="0"/>
              <a:t>Theories of Learning </a:t>
            </a:r>
            <a:r>
              <a:rPr lang="en-US" altLang="en-US" dirty="0">
                <a:solidFill>
                  <a:srgbClr val="CC6600"/>
                </a:solidFill>
              </a:rPr>
              <a:t>Social-Learning Theory</a:t>
            </a:r>
            <a:br>
              <a:rPr lang="en-US" altLang="en-US" dirty="0">
                <a:solidFill>
                  <a:srgbClr val="CC6600"/>
                </a:solidFill>
              </a:rPr>
            </a:br>
            <a:endParaRPr lang="en-US" altLang="en-US" dirty="0" smtClean="0"/>
          </a:p>
        </p:txBody>
      </p:sp>
      <p:sp>
        <p:nvSpPr>
          <p:cNvPr id="3" name="Content Placeholder 2"/>
          <p:cNvSpPr>
            <a:spLocks noGrp="1"/>
          </p:cNvSpPr>
          <p:nvPr>
            <p:ph sz="half" idx="1"/>
          </p:nvPr>
        </p:nvSpPr>
        <p:spPr>
          <a:xfrm>
            <a:off x="838200" y="1825625"/>
            <a:ext cx="3865685" cy="4351338"/>
          </a:xfrm>
        </p:spPr>
        <p:txBody>
          <a:bodyPr>
            <a:normAutofit fontScale="55000" lnSpcReduction="20000"/>
          </a:bodyPr>
          <a:lstStyle/>
          <a:p>
            <a:pPr lvl="1"/>
            <a:endParaRPr lang="en-US" altLang="en-US" sz="1600" dirty="0"/>
          </a:p>
          <a:p>
            <a:endParaRPr lang="en-US" sz="1600" dirty="0" smtClean="0"/>
          </a:p>
          <a:p>
            <a:pPr marL="457200" lvl="1" indent="0">
              <a:buNone/>
            </a:pPr>
            <a:r>
              <a:rPr lang="en-US" altLang="en-US" sz="3300" dirty="0"/>
              <a:t>People can learn through observation and direct experience</a:t>
            </a:r>
          </a:p>
          <a:p>
            <a:r>
              <a:rPr lang="en-US" sz="3300" b="1" dirty="0"/>
              <a:t>Bandura's Social Learning Theory</a:t>
            </a:r>
            <a:r>
              <a:rPr lang="en-US" sz="3300" dirty="0"/>
              <a:t> posits that people learn from one another, via observation, imitation, and modeling. </a:t>
            </a:r>
          </a:p>
          <a:p>
            <a:r>
              <a:rPr lang="en-US" sz="3300" dirty="0"/>
              <a:t>The </a:t>
            </a:r>
            <a:r>
              <a:rPr lang="en-US" sz="3300" b="1" dirty="0"/>
              <a:t>theory</a:t>
            </a:r>
            <a:r>
              <a:rPr lang="en-US" sz="3300" dirty="0"/>
              <a:t> has often been called a bridge between behaviorist and cognitive </a:t>
            </a:r>
            <a:r>
              <a:rPr lang="en-US" sz="3300" b="1" dirty="0"/>
              <a:t>learning theories</a:t>
            </a:r>
            <a:r>
              <a:rPr lang="en-US" sz="3300" dirty="0"/>
              <a:t> because it encompasses attention, memory, and motivation. Jun 19, 2015</a:t>
            </a:r>
          </a:p>
          <a:p>
            <a:endParaRPr lang="en-US" sz="33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p:txBody>
      </p:sp>
      <p:sp>
        <p:nvSpPr>
          <p:cNvPr id="4" name="Content Placeholder 3"/>
          <p:cNvSpPr>
            <a:spLocks noGrp="1"/>
          </p:cNvSpPr>
          <p:nvPr>
            <p:ph sz="half" idx="2"/>
          </p:nvPr>
        </p:nvSpPr>
        <p:spPr>
          <a:xfrm>
            <a:off x="5609492" y="1825625"/>
            <a:ext cx="5744308" cy="4351338"/>
          </a:xfrm>
        </p:spPr>
        <p:txBody>
          <a:bodyPr>
            <a:normAutofit fontScale="55000" lnSpcReduction="20000"/>
          </a:bodyPr>
          <a:lstStyle/>
          <a:p>
            <a:r>
              <a:rPr lang="en-US" b="1" cap="all" dirty="0"/>
              <a:t>NECESSARY CONDITIONS FOR EFFECTIVE MODELING</a:t>
            </a:r>
          </a:p>
          <a:p>
            <a:r>
              <a:rPr lang="en-US" b="1" dirty="0"/>
              <a:t>Attention</a:t>
            </a:r>
            <a:r>
              <a:rPr lang="en-US" dirty="0"/>
              <a:t> — various factors increase or decrease the amount of attention paid. Includes distinctiveness, affective valence, prevalence, complexity, functional value. One’s characteristics (e.g. sensory capacities, arousal level, perceptual set, past reinforcement) affect attention.</a:t>
            </a:r>
          </a:p>
          <a:p>
            <a:r>
              <a:rPr lang="en-US" b="1" dirty="0"/>
              <a:t>Retention</a:t>
            </a:r>
            <a:r>
              <a:rPr lang="en-US" dirty="0"/>
              <a:t> — remembering what you paid attention to. Includes symbolic coding, mental images, cognitive organization, symbolic rehearsal, motor rehearsal</a:t>
            </a:r>
          </a:p>
          <a:p>
            <a:r>
              <a:rPr lang="en-US" b="1" dirty="0"/>
              <a:t>Reproduction</a:t>
            </a:r>
            <a:r>
              <a:rPr lang="en-US" dirty="0"/>
              <a:t> — reproducing the image. Including physical capabilities, and self-observation of reproduction.</a:t>
            </a:r>
          </a:p>
          <a:p>
            <a:endParaRPr lang="en-US" dirty="0" smtClean="0"/>
          </a:p>
          <a:p>
            <a:endParaRPr lang="en-US" dirty="0"/>
          </a:p>
          <a:p>
            <a:r>
              <a:rPr lang="en-US" b="1" dirty="0" smtClean="0"/>
              <a:t>Motivation</a:t>
            </a:r>
            <a:r>
              <a:rPr lang="en-US" dirty="0" smtClean="0"/>
              <a:t> </a:t>
            </a:r>
            <a:r>
              <a:rPr lang="en-US" dirty="0"/>
              <a:t>— having a good reason to imitate. Includes motives such as past (i.e. traditional behaviorism), promised (imagined incentives) and vicarious (seeing and recalling the reinforced model)</a:t>
            </a:r>
          </a:p>
          <a:p>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36</a:t>
            </a:fld>
            <a:endParaRPr lang="en-US" dirty="0"/>
          </a:p>
        </p:txBody>
      </p:sp>
    </p:spTree>
    <p:extLst>
      <p:ext uri="{BB962C8B-B14F-4D97-AF65-F5344CB8AC3E}">
        <p14:creationId xmlns:p14="http://schemas.microsoft.com/office/powerpoint/2010/main" val="1153817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ltLang="en-US" dirty="0"/>
              <a:t>Theories of Learning </a:t>
            </a:r>
            <a:r>
              <a:rPr lang="en-US" altLang="en-US" dirty="0" smtClean="0"/>
              <a:t/>
            </a:r>
            <a:br>
              <a:rPr lang="en-US" altLang="en-US" dirty="0" smtClean="0"/>
            </a:br>
            <a:r>
              <a:rPr lang="en-US" altLang="en-US" dirty="0" smtClean="0">
                <a:solidFill>
                  <a:srgbClr val="CC6600"/>
                </a:solidFill>
              </a:rPr>
              <a:t>Social-Learning Theory Cont’d</a:t>
            </a:r>
            <a:endParaRPr lang="en-US" dirty="0"/>
          </a:p>
        </p:txBody>
      </p:sp>
      <p:sp>
        <p:nvSpPr>
          <p:cNvPr id="8" name="Content Placeholder 7"/>
          <p:cNvSpPr>
            <a:spLocks noGrp="1"/>
          </p:cNvSpPr>
          <p:nvPr>
            <p:ph idx="1"/>
          </p:nvPr>
        </p:nvSpPr>
        <p:spPr/>
        <p:txBody>
          <a:bodyPr>
            <a:normAutofit fontScale="92500" lnSpcReduction="20000"/>
          </a:bodyPr>
          <a:lstStyle/>
          <a:p>
            <a:r>
              <a:rPr lang="en-US" b="1" u="sng" cap="all" dirty="0"/>
              <a:t>KEY </a:t>
            </a:r>
            <a:r>
              <a:rPr lang="en-US" b="1" u="sng" cap="all" dirty="0" smtClean="0"/>
              <a:t>CONCEPTS </a:t>
            </a:r>
            <a:r>
              <a:rPr lang="en-US" dirty="0" smtClean="0">
                <a:solidFill>
                  <a:srgbClr val="FF0000"/>
                </a:solidFill>
              </a:rPr>
              <a:t>People </a:t>
            </a:r>
            <a:r>
              <a:rPr lang="en-US" dirty="0">
                <a:solidFill>
                  <a:srgbClr val="FF0000"/>
                </a:solidFill>
              </a:rPr>
              <a:t>learn through observing others’ behavior, attitudes, and outcomes of those behaviors</a:t>
            </a:r>
            <a:r>
              <a:rPr lang="en-US" baseline="30000" dirty="0">
                <a:solidFill>
                  <a:srgbClr val="FF0000"/>
                </a:solidFill>
              </a:rPr>
              <a:t>[1]</a:t>
            </a:r>
            <a:r>
              <a:rPr lang="en-US" dirty="0">
                <a:solidFill>
                  <a:srgbClr val="FF0000"/>
                </a:solidFill>
              </a:rPr>
              <a:t>. </a:t>
            </a:r>
            <a:endParaRPr lang="en-US" dirty="0" smtClean="0">
              <a:solidFill>
                <a:srgbClr val="FF0000"/>
              </a:solidFill>
            </a:endParaRPr>
          </a:p>
          <a:p>
            <a:r>
              <a:rPr lang="en-US" dirty="0" smtClean="0">
                <a:solidFill>
                  <a:srgbClr val="FF0000"/>
                </a:solidFill>
              </a:rPr>
              <a:t>Vicarious Learning</a:t>
            </a:r>
          </a:p>
          <a:p>
            <a:r>
              <a:rPr lang="en-US" dirty="0" smtClean="0"/>
              <a:t>“</a:t>
            </a:r>
            <a:r>
              <a:rPr lang="en-US" dirty="0"/>
              <a:t>Most human behavior is learned observationally through modeling: from observing others, one forms an idea of how new behaviors are performed, and on later occasions this coded information serves as a guide for action.” (Bandura). </a:t>
            </a:r>
            <a:endParaRPr lang="en-US" dirty="0" smtClean="0"/>
          </a:p>
          <a:p>
            <a:r>
              <a:rPr lang="en-US" dirty="0" smtClean="0"/>
              <a:t>Social </a:t>
            </a:r>
            <a:r>
              <a:rPr lang="en-US" dirty="0"/>
              <a:t>learning theory explains human behavior in terms of continuous reciprocal interaction </a:t>
            </a:r>
            <a:r>
              <a:rPr lang="en-US" dirty="0" smtClean="0"/>
              <a:t>between</a:t>
            </a:r>
          </a:p>
          <a:p>
            <a:r>
              <a:rPr lang="en-US" dirty="0" smtClean="0"/>
              <a:t>1)  </a:t>
            </a:r>
            <a:r>
              <a:rPr lang="en-US" dirty="0"/>
              <a:t>cognitive, </a:t>
            </a:r>
            <a:endParaRPr lang="en-US" dirty="0" smtClean="0"/>
          </a:p>
          <a:p>
            <a:r>
              <a:rPr lang="en-US" dirty="0" smtClean="0"/>
              <a:t>2) behavioral</a:t>
            </a:r>
            <a:r>
              <a:rPr lang="en-US" dirty="0"/>
              <a:t>, and </a:t>
            </a:r>
            <a:endParaRPr lang="en-US" dirty="0" smtClean="0"/>
          </a:p>
          <a:p>
            <a:r>
              <a:rPr lang="en-US" dirty="0" smtClean="0"/>
              <a:t>3) environmental </a:t>
            </a:r>
            <a:r>
              <a:rPr lang="en-US" dirty="0"/>
              <a:t>influences.</a:t>
            </a:r>
          </a:p>
          <a:p>
            <a:endParaRPr lang="en-US" b="1" cap="all" dirty="0"/>
          </a:p>
          <a:p>
            <a:endParaRPr lang="en-US" dirty="0"/>
          </a:p>
        </p:txBody>
      </p:sp>
      <p:sp>
        <p:nvSpPr>
          <p:cNvPr id="3" name="Slide Number Placeholder 2"/>
          <p:cNvSpPr>
            <a:spLocks noGrp="1"/>
          </p:cNvSpPr>
          <p:nvPr>
            <p:ph type="sldNum" sz="quarter" idx="12"/>
          </p:nvPr>
        </p:nvSpPr>
        <p:spPr/>
        <p:txBody>
          <a:bodyPr/>
          <a:lstStyle/>
          <a:p>
            <a:fld id="{C618DBDB-F4DF-41CB-A238-05E136FC3EA8}" type="slidenum">
              <a:rPr lang="en-US" smtClean="0"/>
              <a:t>37</a:t>
            </a:fld>
            <a:endParaRPr lang="en-US" dirty="0"/>
          </a:p>
        </p:txBody>
      </p:sp>
    </p:spTree>
    <p:extLst>
      <p:ext uri="{BB962C8B-B14F-4D97-AF65-F5344CB8AC3E}">
        <p14:creationId xmlns:p14="http://schemas.microsoft.com/office/powerpoint/2010/main" val="1878987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The Corridor Principle</a:t>
            </a:r>
            <a:endParaRPr lang="en-US" dirty="0"/>
          </a:p>
        </p:txBody>
      </p:sp>
      <p:sp>
        <p:nvSpPr>
          <p:cNvPr id="4" name="Text Placeholder 3"/>
          <p:cNvSpPr>
            <a:spLocks noGrp="1"/>
          </p:cNvSpPr>
          <p:nvPr>
            <p:ph type="body" idx="1"/>
          </p:nvPr>
        </p:nvSpPr>
        <p:spPr/>
        <p:txBody>
          <a:bodyPr/>
          <a:lstStyle/>
          <a:p>
            <a:endParaRPr lang="en-US" dirty="0"/>
          </a:p>
        </p:txBody>
      </p:sp>
      <p:sp>
        <p:nvSpPr>
          <p:cNvPr id="2" name="Slide Number Placeholder 1"/>
          <p:cNvSpPr>
            <a:spLocks noGrp="1"/>
          </p:cNvSpPr>
          <p:nvPr>
            <p:ph type="sldNum" sz="quarter" idx="12"/>
          </p:nvPr>
        </p:nvSpPr>
        <p:spPr/>
        <p:txBody>
          <a:bodyPr/>
          <a:lstStyle/>
          <a:p>
            <a:fld id="{C618DBDB-F4DF-41CB-A238-05E136FC3EA8}" type="slidenum">
              <a:rPr lang="en-US" smtClean="0"/>
              <a:t>38</a:t>
            </a:fld>
            <a:endParaRPr lang="en-US" dirty="0"/>
          </a:p>
        </p:txBody>
      </p:sp>
    </p:spTree>
    <p:extLst>
      <p:ext uri="{BB962C8B-B14F-4D97-AF65-F5344CB8AC3E}">
        <p14:creationId xmlns:p14="http://schemas.microsoft.com/office/powerpoint/2010/main" val="1110621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The Corridor Principle </a:t>
            </a:r>
            <a:r>
              <a:rPr lang="en-US" dirty="0" smtClean="0"/>
              <a:t>1</a:t>
            </a:r>
            <a:endParaRPr lang="en-US" dirty="0"/>
          </a:p>
        </p:txBody>
      </p:sp>
      <p:sp>
        <p:nvSpPr>
          <p:cNvPr id="6" name="Content Placeholder 5"/>
          <p:cNvSpPr>
            <a:spLocks noGrp="1"/>
          </p:cNvSpPr>
          <p:nvPr>
            <p:ph sz="half" idx="1"/>
          </p:nvPr>
        </p:nvSpPr>
        <p:spPr>
          <a:xfrm>
            <a:off x="838200" y="1825625"/>
            <a:ext cx="3743036" cy="4351338"/>
          </a:xfrm>
        </p:spPr>
        <p:txBody>
          <a:bodyPr/>
          <a:lstStyle/>
          <a:p>
            <a:r>
              <a:rPr lang="en-US" dirty="0"/>
              <a:t>Imagine you’re looking down a corridor.</a:t>
            </a:r>
          </a:p>
          <a:p>
            <a:r>
              <a:rPr lang="en-US" dirty="0"/>
              <a:t>It’s long, dark and disappears into the distance.</a:t>
            </a:r>
          </a:p>
          <a:p>
            <a:endParaRPr lang="en-US" dirty="0"/>
          </a:p>
        </p:txBody>
      </p:sp>
      <p:pic>
        <p:nvPicPr>
          <p:cNvPr id="1026" name="Picture 2" descr="The Corridor Principle"/>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20556" y="1551709"/>
            <a:ext cx="6645786" cy="374996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C618DBDB-F4DF-41CB-A238-05E136FC3EA8}" type="slidenum">
              <a:rPr lang="en-US" smtClean="0"/>
              <a:t>39</a:t>
            </a:fld>
            <a:endParaRPr lang="en-US" dirty="0"/>
          </a:p>
        </p:txBody>
      </p:sp>
    </p:spTree>
    <p:extLst>
      <p:ext uri="{BB962C8B-B14F-4D97-AF65-F5344CB8AC3E}">
        <p14:creationId xmlns:p14="http://schemas.microsoft.com/office/powerpoint/2010/main" val="2847071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Corridor Principle </a:t>
            </a:r>
            <a:r>
              <a:rPr lang="en-US" dirty="0" smtClean="0"/>
              <a:t>1……. Cont’d</a:t>
            </a:r>
            <a:endParaRPr lang="en-US" dirty="0"/>
          </a:p>
        </p:txBody>
      </p:sp>
      <p:sp>
        <p:nvSpPr>
          <p:cNvPr id="3" name="Content Placeholder 2"/>
          <p:cNvSpPr>
            <a:spLocks noGrp="1"/>
          </p:cNvSpPr>
          <p:nvPr>
            <p:ph sz="half" idx="1"/>
          </p:nvPr>
        </p:nvSpPr>
        <p:spPr>
          <a:xfrm>
            <a:off x="838200" y="1825625"/>
            <a:ext cx="6319982" cy="4351338"/>
          </a:xfrm>
        </p:spPr>
        <p:txBody>
          <a:bodyPr>
            <a:normAutofit fontScale="62500" lnSpcReduction="20000"/>
          </a:bodyPr>
          <a:lstStyle/>
          <a:p>
            <a:r>
              <a:rPr lang="en-US" dirty="0"/>
              <a:t>On the other side of these doors are </a:t>
            </a:r>
            <a:r>
              <a:rPr lang="en-US" i="1" dirty="0"/>
              <a:t>opportunities</a:t>
            </a:r>
            <a:r>
              <a:rPr lang="en-US" dirty="0"/>
              <a:t>.</a:t>
            </a:r>
          </a:p>
          <a:p>
            <a:r>
              <a:rPr lang="en-US" dirty="0"/>
              <a:t>Opportunities to </a:t>
            </a:r>
            <a:endParaRPr lang="en-US" dirty="0" smtClean="0"/>
          </a:p>
          <a:p>
            <a:pPr marL="0" indent="0">
              <a:buNone/>
            </a:pPr>
            <a:r>
              <a:rPr lang="en-US" dirty="0" smtClean="0"/>
              <a:t>1) produce </a:t>
            </a:r>
            <a:r>
              <a:rPr lang="en-US" dirty="0"/>
              <a:t>new knowledge about improving </a:t>
            </a:r>
            <a:r>
              <a:rPr lang="en-US" dirty="0" smtClean="0"/>
              <a:t>habits…</a:t>
            </a:r>
            <a:endParaRPr lang="en-US" dirty="0"/>
          </a:p>
          <a:p>
            <a:pPr marL="0" indent="0">
              <a:buNone/>
            </a:pPr>
            <a:r>
              <a:rPr lang="en-US" dirty="0" smtClean="0"/>
              <a:t>2) Opportunities </a:t>
            </a:r>
            <a:r>
              <a:rPr lang="en-US" dirty="0"/>
              <a:t>to gain new insights into your capabilities as an </a:t>
            </a:r>
            <a:r>
              <a:rPr lang="en-US" dirty="0" smtClean="0"/>
              <a:t>individual</a:t>
            </a:r>
          </a:p>
          <a:p>
            <a:pPr marL="0" indent="0">
              <a:buNone/>
            </a:pPr>
            <a:r>
              <a:rPr lang="en-US" dirty="0" smtClean="0"/>
              <a:t>3) Opportunities </a:t>
            </a:r>
            <a:r>
              <a:rPr lang="en-US" dirty="0"/>
              <a:t>to improve the actions you’re taking toward your </a:t>
            </a:r>
            <a:r>
              <a:rPr lang="en-US" dirty="0" smtClean="0"/>
              <a:t>goal</a:t>
            </a:r>
          </a:p>
          <a:p>
            <a:pPr marL="0" indent="0">
              <a:buNone/>
            </a:pPr>
            <a:r>
              <a:rPr lang="en-US" dirty="0" smtClean="0"/>
              <a:t>4) Opportunities </a:t>
            </a:r>
            <a:r>
              <a:rPr lang="en-US" dirty="0"/>
              <a:t>that we could not have seen and/or could not have pursued </a:t>
            </a:r>
            <a:r>
              <a:rPr lang="en-US" i="1" dirty="0"/>
              <a:t>had we not taken action earlier</a:t>
            </a:r>
            <a:endParaRPr lang="en-US" dirty="0"/>
          </a:p>
          <a:p>
            <a:r>
              <a:rPr lang="en-US" dirty="0"/>
              <a:t>Now imagine another person who has an opportunity to proceed down the same corridor.</a:t>
            </a:r>
          </a:p>
          <a:p>
            <a:r>
              <a:rPr lang="en-US" dirty="0"/>
              <a:t>She is unwilling to proceed down the corridor of uncertainty until she can be assured that she will be successful—something that will never happen.</a:t>
            </a:r>
          </a:p>
          <a:p>
            <a:r>
              <a:rPr lang="en-US" dirty="0"/>
              <a:t>The question is obvious: which person do you identify with more?</a:t>
            </a:r>
          </a:p>
          <a:p>
            <a:endParaRPr lang="en-US" dirty="0"/>
          </a:p>
        </p:txBody>
      </p:sp>
      <p:sp>
        <p:nvSpPr>
          <p:cNvPr id="4" name="Content Placeholder 3"/>
          <p:cNvSpPr>
            <a:spLocks noGrp="1"/>
          </p:cNvSpPr>
          <p:nvPr>
            <p:ph sz="half" idx="2"/>
          </p:nvPr>
        </p:nvSpPr>
        <p:spPr>
          <a:xfrm>
            <a:off x="7546108" y="1825625"/>
            <a:ext cx="3807691" cy="4351338"/>
          </a:xfrm>
        </p:spPr>
        <p:txBody>
          <a:bodyPr>
            <a:normAutofit fontScale="62500" lnSpcReduction="20000"/>
          </a:bodyPr>
          <a:lstStyle/>
          <a:p>
            <a:r>
              <a:rPr lang="en-US" dirty="0" smtClean="0"/>
              <a:t>The </a:t>
            </a:r>
            <a:r>
              <a:rPr lang="en-US" dirty="0"/>
              <a:t>takeaway?</a:t>
            </a:r>
          </a:p>
          <a:p>
            <a:endParaRPr lang="en-US" b="1" dirty="0" smtClean="0"/>
          </a:p>
          <a:p>
            <a:r>
              <a:rPr lang="en-US" b="1" dirty="0" smtClean="0"/>
              <a:t>The </a:t>
            </a:r>
            <a:r>
              <a:rPr lang="en-US" b="1" dirty="0"/>
              <a:t>most successful graduates were those who created multiple ventures and lengthened the duration of their entrepreneurial careers by using what Ronstadt calls the “Corridor Principle.”</a:t>
            </a:r>
            <a:endParaRPr lang="en-US" dirty="0"/>
          </a:p>
          <a:p>
            <a:endParaRPr lang="en-US" dirty="0"/>
          </a:p>
        </p:txBody>
      </p:sp>
      <p:sp>
        <p:nvSpPr>
          <p:cNvPr id="5" name="Slide Number Placeholder 4"/>
          <p:cNvSpPr>
            <a:spLocks noGrp="1"/>
          </p:cNvSpPr>
          <p:nvPr>
            <p:ph type="sldNum" sz="quarter" idx="12"/>
          </p:nvPr>
        </p:nvSpPr>
        <p:spPr/>
        <p:txBody>
          <a:bodyPr/>
          <a:lstStyle/>
          <a:p>
            <a:fld id="{C618DBDB-F4DF-41CB-A238-05E136FC3EA8}" type="slidenum">
              <a:rPr lang="en-US" smtClean="0"/>
              <a:t>40</a:t>
            </a:fld>
            <a:endParaRPr lang="en-US" dirty="0"/>
          </a:p>
        </p:txBody>
      </p:sp>
    </p:spTree>
    <p:extLst>
      <p:ext uri="{BB962C8B-B14F-4D97-AF65-F5344CB8AC3E}">
        <p14:creationId xmlns:p14="http://schemas.microsoft.com/office/powerpoint/2010/main" val="31703418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Corridor Principle 2</a:t>
            </a:r>
            <a:endParaRPr lang="en-US" dirty="0"/>
          </a:p>
        </p:txBody>
      </p:sp>
      <p:sp>
        <p:nvSpPr>
          <p:cNvPr id="3" name="Content Placeholder 2"/>
          <p:cNvSpPr>
            <a:spLocks noGrp="1"/>
          </p:cNvSpPr>
          <p:nvPr>
            <p:ph idx="1"/>
          </p:nvPr>
        </p:nvSpPr>
        <p:spPr/>
        <p:txBody>
          <a:bodyPr>
            <a:normAutofit lnSpcReduction="10000"/>
          </a:bodyPr>
          <a:lstStyle/>
          <a:p>
            <a:r>
              <a:rPr lang="en-US" dirty="0">
                <a:solidFill>
                  <a:srgbClr val="FF0000"/>
                </a:solidFill>
              </a:rPr>
              <a:t>The Corridor Principle states that the mere act of starting a venture enables entrepreneurs to see other venture opportunities they could neither see nor take advantage of until they had started their initial venture</a:t>
            </a:r>
            <a:r>
              <a:rPr lang="en-US" dirty="0"/>
              <a:t>.</a:t>
            </a:r>
            <a:endParaRPr lang="en-US" dirty="0" smtClean="0"/>
          </a:p>
          <a:p>
            <a:r>
              <a:rPr lang="en-US" dirty="0" smtClean="0"/>
              <a:t>Whether </a:t>
            </a:r>
            <a:r>
              <a:rPr lang="en-US" dirty="0"/>
              <a:t>studying the entrepreneurial process or planning to start an entrepreneurial career, a long-term view should be taken, one that includes the likely possibility of multiple ventures. </a:t>
            </a:r>
            <a:endParaRPr lang="en-US" dirty="0" smtClean="0"/>
          </a:p>
          <a:p>
            <a:r>
              <a:rPr lang="en-US" dirty="0" smtClean="0"/>
              <a:t>The </a:t>
            </a:r>
            <a:r>
              <a:rPr lang="en-US" dirty="0"/>
              <a:t>minimum economic returns of earlier ventures can be lower than previously thought if these ventures provide entry to subsequent ventures that possess higher (more acceptable) returns to the entrepreneur</a:t>
            </a:r>
          </a:p>
        </p:txBody>
      </p:sp>
      <p:sp>
        <p:nvSpPr>
          <p:cNvPr id="4" name="Slide Number Placeholder 3"/>
          <p:cNvSpPr>
            <a:spLocks noGrp="1"/>
          </p:cNvSpPr>
          <p:nvPr>
            <p:ph type="sldNum" sz="quarter" idx="12"/>
          </p:nvPr>
        </p:nvSpPr>
        <p:spPr/>
        <p:txBody>
          <a:bodyPr/>
          <a:lstStyle/>
          <a:p>
            <a:fld id="{C618DBDB-F4DF-41CB-A238-05E136FC3EA8}" type="slidenum">
              <a:rPr lang="en-US" smtClean="0"/>
              <a:t>41</a:t>
            </a:fld>
            <a:endParaRPr lang="en-US" dirty="0"/>
          </a:p>
        </p:txBody>
      </p:sp>
    </p:spTree>
    <p:extLst>
      <p:ext uri="{BB962C8B-B14F-4D97-AF65-F5344CB8AC3E}">
        <p14:creationId xmlns:p14="http://schemas.microsoft.com/office/powerpoint/2010/main" val="10409860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46322" y="904014"/>
            <a:ext cx="9606041" cy="4124206"/>
          </a:xfrm>
          <a:prstGeom prst="rect">
            <a:avLst/>
          </a:prstGeom>
        </p:spPr>
        <p:txBody>
          <a:bodyPr wrap="square">
            <a:spAutoFit/>
          </a:bodyPr>
          <a:lstStyle/>
          <a:p>
            <a:r>
              <a:rPr lang="en-US" b="1" i="0" dirty="0" smtClean="0">
                <a:effectLst/>
                <a:latin typeface="Garamond" panose="02020404030301010803" pitchFamily="18" charset="0"/>
              </a:rPr>
              <a:t/>
            </a:r>
            <a:br>
              <a:rPr lang="en-US" b="1" i="0" dirty="0" smtClean="0">
                <a:effectLst/>
                <a:latin typeface="Garamond" panose="02020404030301010803" pitchFamily="18" charset="0"/>
              </a:rPr>
            </a:br>
            <a:r>
              <a:rPr lang="en-US" sz="2800" b="1" i="0" dirty="0" smtClean="0">
                <a:effectLst/>
                <a:latin typeface="Garamond" panose="02020404030301010803" pitchFamily="18" charset="0"/>
              </a:rPr>
              <a:t>10 Self Management Tips for Successful Entrepreneurs</a:t>
            </a:r>
          </a:p>
          <a:p>
            <a:r>
              <a:rPr lang="en-US" i="0" dirty="0" smtClean="0">
                <a:effectLst/>
                <a:latin typeface="Garamond" panose="02020404030301010803" pitchFamily="18" charset="0"/>
              </a:rPr>
              <a:t/>
            </a:r>
            <a:br>
              <a:rPr lang="en-US" i="0" dirty="0" smtClean="0">
                <a:effectLst/>
                <a:latin typeface="Garamond" panose="02020404030301010803" pitchFamily="18" charset="0"/>
              </a:rPr>
            </a:br>
            <a:r>
              <a:rPr lang="en-US" i="0" dirty="0" smtClean="0">
                <a:effectLst/>
                <a:latin typeface="Garamond" panose="02020404030301010803" pitchFamily="18" charset="0"/>
              </a:rPr>
              <a:t>1. Outsource what you can</a:t>
            </a:r>
            <a:br>
              <a:rPr lang="en-US" i="0" dirty="0" smtClean="0">
                <a:effectLst/>
                <a:latin typeface="Garamond" panose="02020404030301010803" pitchFamily="18" charset="0"/>
              </a:rPr>
            </a:br>
            <a:r>
              <a:rPr lang="en-US" i="0" dirty="0" smtClean="0">
                <a:effectLst/>
                <a:latin typeface="Garamond" panose="02020404030301010803" pitchFamily="18" charset="0"/>
              </a:rPr>
              <a:t>2. Focus on one thing at a </a:t>
            </a:r>
            <a:r>
              <a:rPr lang="en-US" i="0" strike="noStrike" dirty="0" smtClean="0">
                <a:effectLst/>
                <a:latin typeface="Garamond" panose="02020404030301010803" pitchFamily="18" charset="0"/>
              </a:rPr>
              <a:t>time</a:t>
            </a:r>
            <a:r>
              <a:rPr lang="en-US" i="0" dirty="0" smtClean="0">
                <a:effectLst/>
                <a:latin typeface="Garamond" panose="02020404030301010803" pitchFamily="18" charset="0"/>
              </a:rPr>
              <a:t/>
            </a:r>
            <a:br>
              <a:rPr lang="en-US" i="0" dirty="0" smtClean="0">
                <a:effectLst/>
                <a:latin typeface="Garamond" panose="02020404030301010803" pitchFamily="18" charset="0"/>
              </a:rPr>
            </a:br>
            <a:r>
              <a:rPr lang="en-US" i="0" dirty="0" smtClean="0">
                <a:effectLst/>
                <a:latin typeface="Garamond" panose="02020404030301010803" pitchFamily="18" charset="0"/>
              </a:rPr>
              <a:t>3. Prioritize the time-sensitive</a:t>
            </a:r>
            <a:r>
              <a:rPr lang="en-US" i="0" strike="noStrike" dirty="0" smtClean="0">
                <a:effectLst/>
                <a:latin typeface="Garamond" panose="02020404030301010803" pitchFamily="18" charset="0"/>
                <a:hlinkClick r:id="rId2" tooltip="Time Management, Organizational Skills &amp; Goal Setting"/>
              </a:rPr>
              <a:t> </a:t>
            </a:r>
            <a:r>
              <a:rPr lang="en-US" i="0" dirty="0" smtClean="0">
                <a:effectLst/>
                <a:latin typeface="Garamond" panose="02020404030301010803" pitchFamily="18" charset="0"/>
              </a:rPr>
              <a:t>issues</a:t>
            </a:r>
            <a:br>
              <a:rPr lang="en-US" i="0" dirty="0" smtClean="0">
                <a:effectLst/>
                <a:latin typeface="Garamond" panose="02020404030301010803" pitchFamily="18" charset="0"/>
              </a:rPr>
            </a:br>
            <a:r>
              <a:rPr lang="en-US" i="0" dirty="0" smtClean="0">
                <a:effectLst/>
                <a:latin typeface="Garamond" panose="02020404030301010803" pitchFamily="18" charset="0"/>
              </a:rPr>
              <a:t>4. Schedule high brain tasks in your </a:t>
            </a:r>
            <a:r>
              <a:rPr lang="en-US" i="0" strike="noStrike" dirty="0" smtClean="0">
                <a:effectLst/>
                <a:latin typeface="Garamond" panose="02020404030301010803" pitchFamily="18" charset="0"/>
              </a:rPr>
              <a:t>prime time</a:t>
            </a:r>
          </a:p>
          <a:p>
            <a:r>
              <a:rPr lang="en-US" i="0" dirty="0" smtClean="0">
                <a:effectLst/>
                <a:latin typeface="Garamond" panose="02020404030301010803" pitchFamily="18" charset="0"/>
              </a:rPr>
              <a:t>5. Get an outside perspective</a:t>
            </a:r>
            <a:br>
              <a:rPr lang="en-US" i="0" dirty="0" smtClean="0">
                <a:effectLst/>
                <a:latin typeface="Garamond" panose="02020404030301010803" pitchFamily="18" charset="0"/>
              </a:rPr>
            </a:br>
            <a:r>
              <a:rPr lang="en-US" i="0" dirty="0" smtClean="0">
                <a:effectLst/>
                <a:latin typeface="Garamond" panose="02020404030301010803" pitchFamily="18" charset="0"/>
              </a:rPr>
              <a:t>6. Protect yourself</a:t>
            </a:r>
            <a:br>
              <a:rPr lang="en-US" i="0" dirty="0" smtClean="0">
                <a:effectLst/>
                <a:latin typeface="Garamond" panose="02020404030301010803" pitchFamily="18" charset="0"/>
              </a:rPr>
            </a:br>
            <a:r>
              <a:rPr lang="en-US" i="0" dirty="0" smtClean="0">
                <a:effectLst/>
                <a:latin typeface="Garamond" panose="02020404030301010803" pitchFamily="18" charset="0"/>
              </a:rPr>
              <a:t>7. Don’t get stuck</a:t>
            </a:r>
            <a:br>
              <a:rPr lang="en-US" i="0" dirty="0" smtClean="0">
                <a:effectLst/>
                <a:latin typeface="Garamond" panose="02020404030301010803" pitchFamily="18" charset="0"/>
              </a:rPr>
            </a:br>
            <a:r>
              <a:rPr lang="en-US" i="0" dirty="0" smtClean="0">
                <a:effectLst/>
                <a:latin typeface="Garamond" panose="02020404030301010803" pitchFamily="18" charset="0"/>
              </a:rPr>
              <a:t>8. Do the jobs that move you forward</a:t>
            </a:r>
            <a:br>
              <a:rPr lang="en-US" i="0" dirty="0" smtClean="0">
                <a:effectLst/>
                <a:latin typeface="Garamond" panose="02020404030301010803" pitchFamily="18" charset="0"/>
              </a:rPr>
            </a:br>
            <a:r>
              <a:rPr lang="en-US" i="0" dirty="0" smtClean="0">
                <a:effectLst/>
                <a:latin typeface="Garamond" panose="02020404030301010803" pitchFamily="18" charset="0"/>
              </a:rPr>
              <a:t>9. Rank for productivity</a:t>
            </a:r>
            <a:endParaRPr lang="en-US" dirty="0" smtClean="0">
              <a:latin typeface="Garamond" panose="02020404030301010803" pitchFamily="18" charset="0"/>
            </a:endParaRPr>
          </a:p>
          <a:p>
            <a:r>
              <a:rPr lang="en-US" i="0" dirty="0" smtClean="0">
                <a:effectLst/>
                <a:latin typeface="Garamond" panose="02020404030301010803" pitchFamily="18" charset="0"/>
              </a:rPr>
              <a:t>10. Define roles and delegate</a:t>
            </a:r>
            <a:br>
              <a:rPr lang="en-US" i="0" dirty="0" smtClean="0">
                <a:effectLst/>
                <a:latin typeface="Garamond" panose="02020404030301010803" pitchFamily="18" charset="0"/>
              </a:rPr>
            </a:br>
            <a:endParaRPr lang="en-US" i="0" dirty="0">
              <a:effectLst/>
              <a:latin typeface="Garamond" panose="02020404030301010803" pitchFamily="18" charset="0"/>
            </a:endParaRPr>
          </a:p>
        </p:txBody>
      </p:sp>
      <p:sp>
        <p:nvSpPr>
          <p:cNvPr id="2" name="Slide Number Placeholder 1"/>
          <p:cNvSpPr>
            <a:spLocks noGrp="1"/>
          </p:cNvSpPr>
          <p:nvPr>
            <p:ph type="sldNum" sz="quarter" idx="12"/>
          </p:nvPr>
        </p:nvSpPr>
        <p:spPr/>
        <p:txBody>
          <a:bodyPr/>
          <a:lstStyle/>
          <a:p>
            <a:fld id="{C618DBDB-F4DF-41CB-A238-05E136FC3EA8}" type="slidenum">
              <a:rPr lang="en-US" smtClean="0"/>
              <a:t>42</a:t>
            </a:fld>
            <a:endParaRPr lang="en-US" dirty="0"/>
          </a:p>
        </p:txBody>
      </p:sp>
    </p:spTree>
    <p:extLst>
      <p:ext uri="{BB962C8B-B14F-4D97-AF65-F5344CB8AC3E}">
        <p14:creationId xmlns:p14="http://schemas.microsoft.com/office/powerpoint/2010/main" val="39854080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Garamond" panose="02020404030301010803" pitchFamily="18" charset="0"/>
              </a:rPr>
              <a:t>References:</a:t>
            </a:r>
            <a:endParaRPr lang="en-US" dirty="0">
              <a:latin typeface="Garamond" panose="02020404030301010803" pitchFamily="18" charset="0"/>
            </a:endParaRPr>
          </a:p>
        </p:txBody>
      </p:sp>
      <p:sp>
        <p:nvSpPr>
          <p:cNvPr id="3" name="Rectangle 2"/>
          <p:cNvSpPr/>
          <p:nvPr/>
        </p:nvSpPr>
        <p:spPr>
          <a:xfrm>
            <a:off x="598394" y="1544626"/>
            <a:ext cx="10995212" cy="3139321"/>
          </a:xfrm>
          <a:prstGeom prst="rect">
            <a:avLst/>
          </a:prstGeom>
        </p:spPr>
        <p:txBody>
          <a:bodyPr wrap="square">
            <a:spAutoFit/>
          </a:bodyPr>
          <a:lstStyle/>
          <a:p>
            <a:pPr marL="285750" indent="-285750">
              <a:buFont typeface="Wingdings" panose="05000000000000000000" pitchFamily="2" charset="2"/>
              <a:buChar char="§"/>
            </a:pPr>
            <a:r>
              <a:rPr lang="en-US" sz="1400" dirty="0" smtClean="0">
                <a:latin typeface="Garamond" panose="02020404030301010803" pitchFamily="18" charset="0"/>
              </a:rPr>
              <a:t>Atsan,N (2016) Failure Experiences of Entrepreneurs: Causes and Learning Outcomes. 12th International Strategic Management Conference, ISMC 2016, 28-30 October 2016, Antalya, Turkey. Procedia - Social and Behavioral Sciences 235 ( 2016 ) 435 – 442. Available online at </a:t>
            </a:r>
            <a:r>
              <a:rPr lang="en-US" sz="1400" dirty="0" smtClean="0">
                <a:latin typeface="Garamond" panose="02020404030301010803" pitchFamily="18" charset="0"/>
                <a:hlinkClick r:id="rId2"/>
              </a:rPr>
              <a:t>www.sciencedirect.com</a:t>
            </a:r>
            <a:endParaRPr lang="en-US" sz="1400" dirty="0" smtClean="0">
              <a:latin typeface="Garamond" panose="02020404030301010803" pitchFamily="18" charset="0"/>
            </a:endParaRPr>
          </a:p>
          <a:p>
            <a:pPr marL="285750" indent="-285750">
              <a:buFont typeface="Wingdings" panose="05000000000000000000" pitchFamily="2" charset="2"/>
              <a:buChar char="§"/>
            </a:pPr>
            <a:endParaRPr lang="en-US" sz="1400" dirty="0" smtClean="0">
              <a:latin typeface="Garamond" panose="02020404030301010803" pitchFamily="18" charset="0"/>
            </a:endParaRPr>
          </a:p>
          <a:p>
            <a:pPr marL="285750" indent="-285750">
              <a:buFont typeface="Wingdings" panose="05000000000000000000" pitchFamily="2" charset="2"/>
              <a:buChar char="§"/>
            </a:pPr>
            <a:r>
              <a:rPr lang="en-US" sz="1400" dirty="0" smtClean="0">
                <a:latin typeface="Garamond" panose="02020404030301010803" pitchFamily="18" charset="0"/>
              </a:rPr>
              <a:t>Leishman,C (2015) </a:t>
            </a:r>
            <a:r>
              <a:rPr lang="en-US" sz="1400" dirty="0">
                <a:latin typeface="Garamond" panose="02020404030301010803" pitchFamily="18" charset="0"/>
              </a:rPr>
              <a:t>All successful entrepreneurs have these </a:t>
            </a:r>
            <a:r>
              <a:rPr lang="en-US" sz="1400" dirty="0" smtClean="0">
                <a:latin typeface="Garamond" panose="02020404030301010803" pitchFamily="18" charset="0"/>
              </a:rPr>
              <a:t>competencies. Available at : https://resources.hrsg.ca/blog/all-successful-entrepreneurs-have-these-competencies</a:t>
            </a:r>
            <a:endParaRPr lang="en-US" sz="1400" dirty="0">
              <a:latin typeface="Garamond" panose="02020404030301010803" pitchFamily="18" charset="0"/>
            </a:endParaRPr>
          </a:p>
          <a:p>
            <a:pPr marL="285750" indent="-285750">
              <a:buFont typeface="Wingdings" panose="05000000000000000000" pitchFamily="2" charset="2"/>
              <a:buChar char="§"/>
            </a:pPr>
            <a:endParaRPr lang="en-US" sz="1400" dirty="0" smtClean="0">
              <a:latin typeface="Garamond" panose="02020404030301010803" pitchFamily="18" charset="0"/>
            </a:endParaRPr>
          </a:p>
          <a:p>
            <a:pPr marL="285750" indent="-285750">
              <a:buFont typeface="Wingdings" panose="05000000000000000000" pitchFamily="2" charset="2"/>
              <a:buChar char="§"/>
            </a:pPr>
            <a:r>
              <a:rPr lang="en-US" sz="1400" dirty="0" smtClean="0">
                <a:latin typeface="Garamond" panose="02020404030301010803" pitchFamily="18" charset="0"/>
              </a:rPr>
              <a:t>Roblesa.L ,Zárraga-Rodrígueza,M(2015) *Key competencies for Entrepreneuership. 2nd GLOBAL CONFERENCE on BUSINESS, ECONOMICS, MANAGEMENT and TOURISM, 30-31 October 2014, Prague, Czech Republic. Available online at </a:t>
            </a:r>
            <a:r>
              <a:rPr lang="en-US" sz="1400" dirty="0" smtClean="0">
                <a:latin typeface="Garamond" panose="02020404030301010803" pitchFamily="18" charset="0"/>
                <a:hlinkClick r:id="rId2"/>
              </a:rPr>
              <a:t>www.sciencedirect.com</a:t>
            </a:r>
            <a:endParaRPr lang="en-US" sz="1400" dirty="0" smtClean="0">
              <a:latin typeface="Garamond" panose="02020404030301010803" pitchFamily="18" charset="0"/>
            </a:endParaRPr>
          </a:p>
          <a:p>
            <a:pPr marL="285750" indent="-285750">
              <a:buFont typeface="Wingdings" panose="05000000000000000000" pitchFamily="2" charset="2"/>
              <a:buChar char="§"/>
            </a:pPr>
            <a:endParaRPr lang="en-US" sz="1400" dirty="0">
              <a:latin typeface="Garamond" panose="02020404030301010803" pitchFamily="18" charset="0"/>
            </a:endParaRPr>
          </a:p>
          <a:p>
            <a:pPr marL="285750" indent="-285750">
              <a:buFont typeface="Wingdings" panose="05000000000000000000" pitchFamily="2" charset="2"/>
              <a:buChar char="§"/>
            </a:pPr>
            <a:endParaRPr lang="en-US" sz="1400" dirty="0" smtClean="0">
              <a:latin typeface="Garamond" panose="02020404030301010803" pitchFamily="18" charset="0"/>
            </a:endParaRPr>
          </a:p>
          <a:p>
            <a:pPr>
              <a:defRPr/>
            </a:pPr>
            <a:r>
              <a:rPr lang="en-US" sz="1400" dirty="0"/>
              <a:t>[1] Ronstadt, R. (1988) ‘The Corridor Principle’, </a:t>
            </a:r>
            <a:r>
              <a:rPr lang="en-US" sz="1400" i="1" dirty="0"/>
              <a:t>Journal of Business Venturing</a:t>
            </a:r>
            <a:r>
              <a:rPr lang="en-US" sz="1400" dirty="0"/>
              <a:t>, 3(1), pp. 31-40.</a:t>
            </a:r>
          </a:p>
          <a:p>
            <a:r>
              <a:rPr lang="en-US" sz="1400" dirty="0"/>
              <a:t> Clear, J (2012) Successful People Start Before They Feel Ready, Available at: </a:t>
            </a:r>
            <a:r>
              <a:rPr lang="en-US" sz="1400" i="1" dirty="0">
                <a:hlinkClick r:id="rId3"/>
              </a:rPr>
              <a:t>http://jamesclear.com/successful-people-start-before-they-feel-ready</a:t>
            </a:r>
            <a:endParaRPr lang="en-US" sz="1400" dirty="0"/>
          </a:p>
          <a:p>
            <a:pPr marL="285750" indent="-285750">
              <a:buFont typeface="Wingdings" panose="05000000000000000000" pitchFamily="2" charset="2"/>
              <a:buChar char="§"/>
            </a:pPr>
            <a:endParaRPr lang="en-US" sz="1400" dirty="0">
              <a:latin typeface="Garamond" panose="02020404030301010803" pitchFamily="18" charset="0"/>
            </a:endParaRPr>
          </a:p>
          <a:p>
            <a:pPr marL="285750" indent="-285750">
              <a:buFont typeface="Wingdings" panose="05000000000000000000" pitchFamily="2" charset="2"/>
              <a:buChar char="§"/>
            </a:pPr>
            <a:endParaRPr lang="en-US" sz="1400" dirty="0">
              <a:latin typeface="Garamond" panose="02020404030301010803" pitchFamily="18" charset="0"/>
            </a:endParaRPr>
          </a:p>
        </p:txBody>
      </p:sp>
      <p:sp>
        <p:nvSpPr>
          <p:cNvPr id="4" name="Slide Number Placeholder 3"/>
          <p:cNvSpPr>
            <a:spLocks noGrp="1"/>
          </p:cNvSpPr>
          <p:nvPr>
            <p:ph type="sldNum" sz="quarter" idx="12"/>
          </p:nvPr>
        </p:nvSpPr>
        <p:spPr/>
        <p:txBody>
          <a:bodyPr/>
          <a:lstStyle/>
          <a:p>
            <a:fld id="{C618DBDB-F4DF-41CB-A238-05E136FC3EA8}" type="slidenum">
              <a:rPr lang="en-US" smtClean="0"/>
              <a:t>43</a:t>
            </a:fld>
            <a:endParaRPr lang="en-US" dirty="0"/>
          </a:p>
        </p:txBody>
      </p:sp>
    </p:spTree>
    <p:extLst>
      <p:ext uri="{BB962C8B-B14F-4D97-AF65-F5344CB8AC3E}">
        <p14:creationId xmlns:p14="http://schemas.microsoft.com/office/powerpoint/2010/main" val="7421397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Learning Outcomes – After studying this chapter you should be able to …</a:t>
            </a:r>
            <a:endParaRPr lang="en-US" dirty="0"/>
          </a:p>
        </p:txBody>
      </p:sp>
      <p:sp>
        <p:nvSpPr>
          <p:cNvPr id="4" name="Content Placeholder 3"/>
          <p:cNvSpPr>
            <a:spLocks noGrp="1"/>
          </p:cNvSpPr>
          <p:nvPr>
            <p:ph idx="1"/>
          </p:nvPr>
        </p:nvSpPr>
        <p:spPr/>
        <p:txBody>
          <a:bodyPr>
            <a:normAutofit/>
          </a:bodyPr>
          <a:lstStyle/>
          <a:p>
            <a:r>
              <a:rPr lang="en-US" sz="2000" dirty="0" smtClean="0"/>
              <a:t>Understand the concepts of “traits” and which traits are expected for entrepreneurs?</a:t>
            </a:r>
          </a:p>
          <a:p>
            <a:r>
              <a:rPr lang="en-US" sz="2000" dirty="0"/>
              <a:t>Understand the concepts of </a:t>
            </a:r>
            <a:r>
              <a:rPr lang="en-US" sz="2000" dirty="0" smtClean="0"/>
              <a:t>competencies</a:t>
            </a:r>
            <a:r>
              <a:rPr lang="en-US" sz="2000" dirty="0"/>
              <a:t>” and </a:t>
            </a:r>
            <a:r>
              <a:rPr lang="en-US" sz="2000" dirty="0" smtClean="0"/>
              <a:t>competences that are </a:t>
            </a:r>
            <a:r>
              <a:rPr lang="en-US" sz="2000" dirty="0"/>
              <a:t>expected for entrepreneurs?</a:t>
            </a:r>
          </a:p>
          <a:p>
            <a:r>
              <a:rPr lang="en-US" sz="2000" dirty="0" smtClean="0"/>
              <a:t>Understand the common “abilities” of entrepreneurs? Discuss resiliency and at least three other “abilities”</a:t>
            </a:r>
          </a:p>
          <a:p>
            <a:r>
              <a:rPr lang="en-US" sz="2000" dirty="0" smtClean="0"/>
              <a:t>Understand the concept of “failure” and main reasons why business fail.</a:t>
            </a:r>
          </a:p>
          <a:p>
            <a:r>
              <a:rPr lang="en-US" sz="2000" dirty="0" smtClean="0"/>
              <a:t>Understand why business fail, cultural implications of failure and failure as a learning opportunity.</a:t>
            </a:r>
          </a:p>
          <a:p>
            <a:r>
              <a:rPr lang="en-US" sz="2000" dirty="0" smtClean="0"/>
              <a:t>Understand pros and cons of Classroom education, Conceptual education and Action Learning</a:t>
            </a:r>
          </a:p>
          <a:p>
            <a:r>
              <a:rPr lang="en-US" sz="2000" dirty="0" smtClean="0"/>
              <a:t>Understand Classical Conditioning  and Social Learning Theories </a:t>
            </a:r>
          </a:p>
          <a:p>
            <a:r>
              <a:rPr lang="en-US" sz="2000" dirty="0" smtClean="0"/>
              <a:t>Understand </a:t>
            </a:r>
            <a:r>
              <a:rPr lang="en-US" sz="2000" dirty="0"/>
              <a:t>Operant </a:t>
            </a:r>
            <a:r>
              <a:rPr lang="en-US" sz="2000" dirty="0" smtClean="0"/>
              <a:t>Conditioning and Reinforcement  </a:t>
            </a:r>
            <a:r>
              <a:rPr lang="en-US" sz="2000" dirty="0"/>
              <a:t>Theories </a:t>
            </a:r>
            <a:endParaRPr lang="en-US" sz="2000" dirty="0" smtClean="0"/>
          </a:p>
          <a:p>
            <a:r>
              <a:rPr lang="en-US" sz="2000" dirty="0" smtClean="0"/>
              <a:t>Understand the concept of ‘learning opportunities” discuss through the “</a:t>
            </a:r>
            <a:r>
              <a:rPr lang="en-US" sz="2000" smtClean="0"/>
              <a:t>corridor principle”</a:t>
            </a:r>
            <a:endParaRPr lang="en-US" sz="2000" dirty="0" smtClean="0"/>
          </a:p>
          <a:p>
            <a:endParaRPr lang="en-US" sz="2000" dirty="0"/>
          </a:p>
          <a:p>
            <a:endParaRPr lang="en-US" sz="2000" dirty="0"/>
          </a:p>
        </p:txBody>
      </p:sp>
      <p:sp>
        <p:nvSpPr>
          <p:cNvPr id="3" name="Slide Number Placeholder 2"/>
          <p:cNvSpPr>
            <a:spLocks noGrp="1"/>
          </p:cNvSpPr>
          <p:nvPr>
            <p:ph type="sldNum" sz="quarter" idx="12"/>
          </p:nvPr>
        </p:nvSpPr>
        <p:spPr/>
        <p:txBody>
          <a:bodyPr/>
          <a:lstStyle/>
          <a:p>
            <a:fld id="{C618DBDB-F4DF-41CB-A238-05E136FC3EA8}" type="slidenum">
              <a:rPr lang="en-US" smtClean="0"/>
              <a:t>44</a:t>
            </a:fld>
            <a:endParaRPr lang="en-US" dirty="0"/>
          </a:p>
        </p:txBody>
      </p:sp>
    </p:spTree>
    <p:extLst>
      <p:ext uri="{BB962C8B-B14F-4D97-AF65-F5344CB8AC3E}">
        <p14:creationId xmlns:p14="http://schemas.microsoft.com/office/powerpoint/2010/main" val="556376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1638</TotalTime>
  <Words>4545</Words>
  <Application>Microsoft Office PowerPoint</Application>
  <PresentationFormat>Widescreen</PresentationFormat>
  <Paragraphs>402</Paragraphs>
  <Slides>44</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Calibri Light</vt:lpstr>
      <vt:lpstr>Garamond</vt:lpstr>
      <vt:lpstr>Times New Roman</vt:lpstr>
      <vt:lpstr>Wingdings</vt:lpstr>
      <vt:lpstr>Office Theme</vt:lpstr>
      <vt:lpstr>Class 7 Learning</vt:lpstr>
      <vt:lpstr>Content</vt:lpstr>
      <vt:lpstr>TRAITS ,  COMPETENCIES and ABILITIES</vt:lpstr>
      <vt:lpstr> Are entrepreneurs born, or are they made?  </vt:lpstr>
      <vt:lpstr>Traits are “component of a person's behavior that is assumed to serve as an explanation of his or her enduring personal characteristics”</vt:lpstr>
      <vt:lpstr>Traits…Cont’d</vt:lpstr>
      <vt:lpstr>1) Ability     2) Skills      3) Competencies</vt:lpstr>
      <vt:lpstr>1) Ability    2) Skills    3)Competencies…Cont’d</vt:lpstr>
      <vt:lpstr>Entrepreneurial behavior can be developed through competencies, for instance…</vt:lpstr>
      <vt:lpstr>PowerPoint Presentation</vt:lpstr>
      <vt:lpstr>Suggestions for Traits and Competencies for successful entrepreneurs ( 1) </vt:lpstr>
      <vt:lpstr>  “8 abilities successful entrepreneurs have in common!”  1) Resiliency. ... ability to survive the ups and downs </vt:lpstr>
      <vt:lpstr> “8 abilities successful entrepreneurs have in common!” </vt:lpstr>
      <vt:lpstr> “8 abilities successful entrepreneurs have in common!”  </vt:lpstr>
      <vt:lpstr>Eight abilities successful entrepreneurs have in common!....Cont’d</vt:lpstr>
      <vt:lpstr> Entrepreneurs, through the creation of new activities, promote the development of the economy.  </vt:lpstr>
      <vt:lpstr>FAILURE</vt:lpstr>
      <vt:lpstr>Failure Experiences of Entrepreneurs:</vt:lpstr>
      <vt:lpstr>  Platt (1985) offers four categories of business failure in increasing severity: </vt:lpstr>
      <vt:lpstr> How Many Business Survive? Small Business Administration Data ( Small Business Administration)  </vt:lpstr>
      <vt:lpstr>Top 6 Reasons New Businesses Fail</vt:lpstr>
      <vt:lpstr>Top  Reasons New Businesses Fail… Other Perspective!</vt:lpstr>
      <vt:lpstr>Why business fail? Seniority of firms!</vt:lpstr>
      <vt:lpstr>Failing  - A cultural issue</vt:lpstr>
      <vt:lpstr> Entrepreneurial Learning - Failures may lead to the development of entrepreneurial knowledge as well as founding experiences. </vt:lpstr>
      <vt:lpstr>ENTREPRNEURIAL LEARNING</vt:lpstr>
      <vt:lpstr>Entrepreneurial Classroom</vt:lpstr>
      <vt:lpstr>Entrepreneurial Classroom Cont’d – Learning from mistakes</vt:lpstr>
      <vt:lpstr>1) Conceptual Learning - Importance</vt:lpstr>
      <vt:lpstr>  1.1 CONCEPTUAL LEARNING </vt:lpstr>
      <vt:lpstr>2. Action Learning ( AL) </vt:lpstr>
      <vt:lpstr>2.1 Action Learning ( AL)  Cont’d</vt:lpstr>
      <vt:lpstr>3) Theories of Learning – Classical Conditioning (Pavlov) </vt:lpstr>
      <vt:lpstr>4) Theories of Learning (cont’d)</vt:lpstr>
      <vt:lpstr>4) Operant Conditioning  Shaping Behavior Through Reinforcement</vt:lpstr>
      <vt:lpstr>Theories of Learning Social-Learning Theory </vt:lpstr>
      <vt:lpstr>Theories of Learning  Social-Learning Theory Cont’d</vt:lpstr>
      <vt:lpstr>The Corridor Principle</vt:lpstr>
      <vt:lpstr>The Corridor Principle 1</vt:lpstr>
      <vt:lpstr>The Corridor Principle 1……. Cont’d</vt:lpstr>
      <vt:lpstr>The Corridor Principle 2</vt:lpstr>
      <vt:lpstr>PowerPoint Presentation</vt:lpstr>
      <vt:lpstr>References:</vt:lpstr>
      <vt:lpstr>Learning Outcomes – After studying this chapter you should be able to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12</dc:title>
  <dc:creator>Ivona Mileva</dc:creator>
  <cp:lastModifiedBy>123</cp:lastModifiedBy>
  <cp:revision>62</cp:revision>
  <dcterms:created xsi:type="dcterms:W3CDTF">2018-03-29T07:37:48Z</dcterms:created>
  <dcterms:modified xsi:type="dcterms:W3CDTF">2020-02-18T23:13:23Z</dcterms:modified>
</cp:coreProperties>
</file>