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35"/>
  </p:notesMasterIdLst>
  <p:handoutMasterIdLst>
    <p:handoutMasterId r:id="rId36"/>
  </p:handoutMasterIdLst>
  <p:sldIdLst>
    <p:sldId id="608" r:id="rId4"/>
    <p:sldId id="352" r:id="rId5"/>
    <p:sldId id="354" r:id="rId6"/>
    <p:sldId id="355" r:id="rId7"/>
    <p:sldId id="356" r:id="rId8"/>
    <p:sldId id="357" r:id="rId9"/>
    <p:sldId id="359" r:id="rId10"/>
    <p:sldId id="360" r:id="rId11"/>
    <p:sldId id="362" r:id="rId12"/>
    <p:sldId id="363" r:id="rId13"/>
    <p:sldId id="364" r:id="rId14"/>
    <p:sldId id="365" r:id="rId15"/>
    <p:sldId id="366" r:id="rId16"/>
    <p:sldId id="367" r:id="rId17"/>
    <p:sldId id="624" r:id="rId18"/>
    <p:sldId id="296" r:id="rId19"/>
    <p:sldId id="297" r:id="rId20"/>
    <p:sldId id="298" r:id="rId21"/>
    <p:sldId id="372" r:id="rId22"/>
    <p:sldId id="370" r:id="rId23"/>
    <p:sldId id="373" r:id="rId24"/>
    <p:sldId id="374" r:id="rId25"/>
    <p:sldId id="377" r:id="rId26"/>
    <p:sldId id="368" r:id="rId27"/>
    <p:sldId id="369" r:id="rId28"/>
    <p:sldId id="622" r:id="rId29"/>
    <p:sldId id="623" r:id="rId30"/>
    <p:sldId id="379" r:id="rId31"/>
    <p:sldId id="380" r:id="rId32"/>
    <p:sldId id="381" r:id="rId33"/>
    <p:sldId id="734" r:id="rId34"/>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BDAE01-97E1-4BDC-BD05-B783DF1233A2}" v="11" dt="2024-03-19T22:30:05.891"/>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9854" autoAdjust="0"/>
    <p:restoredTop sz="71169" autoAdjust="0"/>
  </p:normalViewPr>
  <p:slideViewPr>
    <p:cSldViewPr snapToGrid="0" snapToObjects="1">
      <p:cViewPr>
        <p:scale>
          <a:sx n="84" d="100"/>
          <a:sy n="84" d="100"/>
        </p:scale>
        <p:origin x="1230" y="-204"/>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0"/>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42"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FDD981-507A-42D0-9FE4-C38BBFAFF73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74FE6AAF-781C-4D0B-B81E-054986995A87}">
      <dgm:prSet/>
      <dgm:spPr/>
      <dgm:t>
        <a:bodyPr/>
        <a:lstStyle/>
        <a:p>
          <a:r>
            <a:rPr lang="en-US"/>
            <a:t>Problem recognition</a:t>
          </a:r>
        </a:p>
      </dgm:t>
    </dgm:pt>
    <dgm:pt modelId="{4AF9C8E9-6E3A-444D-A643-F8D9FD5C31B1}" type="parTrans" cxnId="{B8478C26-FD00-45AC-9234-9C522959A5B4}">
      <dgm:prSet/>
      <dgm:spPr/>
      <dgm:t>
        <a:bodyPr/>
        <a:lstStyle/>
        <a:p>
          <a:endParaRPr lang="en-US"/>
        </a:p>
      </dgm:t>
    </dgm:pt>
    <dgm:pt modelId="{D248CF93-7BB3-4863-869D-B4905FAA7513}" type="sibTrans" cxnId="{B8478C26-FD00-45AC-9234-9C522959A5B4}">
      <dgm:prSet/>
      <dgm:spPr/>
      <dgm:t>
        <a:bodyPr/>
        <a:lstStyle/>
        <a:p>
          <a:endParaRPr lang="en-US"/>
        </a:p>
      </dgm:t>
    </dgm:pt>
    <dgm:pt modelId="{EFECF381-24BC-4950-A5F8-C7F127B008F2}">
      <dgm:prSet/>
      <dgm:spPr/>
      <dgm:t>
        <a:bodyPr/>
        <a:lstStyle/>
        <a:p>
          <a:r>
            <a:rPr lang="en-US"/>
            <a:t>Information search</a:t>
          </a:r>
        </a:p>
      </dgm:t>
    </dgm:pt>
    <dgm:pt modelId="{CCDEB47C-C2A1-47B2-A10F-3634F78E01A9}" type="parTrans" cxnId="{CBC32C6C-3D63-4D8B-99C9-8C67AFBC0641}">
      <dgm:prSet/>
      <dgm:spPr/>
      <dgm:t>
        <a:bodyPr/>
        <a:lstStyle/>
        <a:p>
          <a:endParaRPr lang="en-US"/>
        </a:p>
      </dgm:t>
    </dgm:pt>
    <dgm:pt modelId="{BA7FE322-C6CB-4DE4-8C3F-F1088AF80B42}" type="sibTrans" cxnId="{CBC32C6C-3D63-4D8B-99C9-8C67AFBC0641}">
      <dgm:prSet/>
      <dgm:spPr/>
      <dgm:t>
        <a:bodyPr/>
        <a:lstStyle/>
        <a:p>
          <a:endParaRPr lang="en-US"/>
        </a:p>
      </dgm:t>
    </dgm:pt>
    <dgm:pt modelId="{C144EA40-042F-4675-A93C-0F09638ADB8C}">
      <dgm:prSet/>
      <dgm:spPr/>
      <dgm:t>
        <a:bodyPr/>
        <a:lstStyle/>
        <a:p>
          <a:r>
            <a:rPr lang="en-US"/>
            <a:t>Evaluation of alternatives</a:t>
          </a:r>
        </a:p>
      </dgm:t>
    </dgm:pt>
    <dgm:pt modelId="{DC84DC6D-621E-42AC-8181-5C842593B06B}" type="parTrans" cxnId="{52D3E20E-245D-4F81-BC2F-C33DB91FF534}">
      <dgm:prSet/>
      <dgm:spPr/>
      <dgm:t>
        <a:bodyPr/>
        <a:lstStyle/>
        <a:p>
          <a:endParaRPr lang="en-US"/>
        </a:p>
      </dgm:t>
    </dgm:pt>
    <dgm:pt modelId="{7B851B4C-542B-4C8E-B617-A89780BB640E}" type="sibTrans" cxnId="{52D3E20E-245D-4F81-BC2F-C33DB91FF534}">
      <dgm:prSet/>
      <dgm:spPr/>
      <dgm:t>
        <a:bodyPr/>
        <a:lstStyle/>
        <a:p>
          <a:endParaRPr lang="en-US"/>
        </a:p>
      </dgm:t>
    </dgm:pt>
    <dgm:pt modelId="{44726F77-42C8-41B9-8EF8-D7DAD3FDE8AA}">
      <dgm:prSet/>
      <dgm:spPr/>
      <dgm:t>
        <a:bodyPr/>
        <a:lstStyle/>
        <a:p>
          <a:r>
            <a:rPr lang="en-US"/>
            <a:t>Product choice</a:t>
          </a:r>
        </a:p>
      </dgm:t>
    </dgm:pt>
    <dgm:pt modelId="{A2EEC930-AAF5-4F36-8672-EDCC092868AA}" type="parTrans" cxnId="{41D3AC35-0D01-4965-B6E9-2C60E844757F}">
      <dgm:prSet/>
      <dgm:spPr/>
      <dgm:t>
        <a:bodyPr/>
        <a:lstStyle/>
        <a:p>
          <a:endParaRPr lang="en-US"/>
        </a:p>
      </dgm:t>
    </dgm:pt>
    <dgm:pt modelId="{E214FB12-58E7-471A-8AC0-5D3A3DDFDFD4}" type="sibTrans" cxnId="{41D3AC35-0D01-4965-B6E9-2C60E844757F}">
      <dgm:prSet/>
      <dgm:spPr/>
      <dgm:t>
        <a:bodyPr/>
        <a:lstStyle/>
        <a:p>
          <a:endParaRPr lang="en-US"/>
        </a:p>
      </dgm:t>
    </dgm:pt>
    <dgm:pt modelId="{E453A1EC-5FD1-4712-B8A6-C6FF22270B56}" type="pres">
      <dgm:prSet presAssocID="{BFFDD981-507A-42D0-9FE4-C38BBFAFF73B}" presName="root" presStyleCnt="0">
        <dgm:presLayoutVars>
          <dgm:dir/>
          <dgm:resizeHandles val="exact"/>
        </dgm:presLayoutVars>
      </dgm:prSet>
      <dgm:spPr/>
    </dgm:pt>
    <dgm:pt modelId="{8D94A66B-504A-4514-9B7B-C3330C1EC5B6}" type="pres">
      <dgm:prSet presAssocID="{74FE6AAF-781C-4D0B-B81E-054986995A87}" presName="compNode" presStyleCnt="0"/>
      <dgm:spPr/>
    </dgm:pt>
    <dgm:pt modelId="{71056A94-F086-4A18-BC19-90FB8B5407E4}" type="pres">
      <dgm:prSet presAssocID="{74FE6AAF-781C-4D0B-B81E-054986995A87}"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agnostic"/>
        </a:ext>
      </dgm:extLst>
    </dgm:pt>
    <dgm:pt modelId="{4A79B3F5-ACCB-41AA-A251-76BA912B3B0C}" type="pres">
      <dgm:prSet presAssocID="{74FE6AAF-781C-4D0B-B81E-054986995A87}" presName="spaceRect" presStyleCnt="0"/>
      <dgm:spPr/>
    </dgm:pt>
    <dgm:pt modelId="{56B91ADD-378A-41F8-A7A3-483A7D6CC202}" type="pres">
      <dgm:prSet presAssocID="{74FE6AAF-781C-4D0B-B81E-054986995A87}" presName="textRect" presStyleLbl="revTx" presStyleIdx="0" presStyleCnt="4">
        <dgm:presLayoutVars>
          <dgm:chMax val="1"/>
          <dgm:chPref val="1"/>
        </dgm:presLayoutVars>
      </dgm:prSet>
      <dgm:spPr/>
    </dgm:pt>
    <dgm:pt modelId="{BCB9ABBB-6686-4D23-85FB-7F98BC9EFD34}" type="pres">
      <dgm:prSet presAssocID="{D248CF93-7BB3-4863-869D-B4905FAA7513}" presName="sibTrans" presStyleCnt="0"/>
      <dgm:spPr/>
    </dgm:pt>
    <dgm:pt modelId="{7EC43D21-F59F-43C2-A6A4-4776949322CD}" type="pres">
      <dgm:prSet presAssocID="{EFECF381-24BC-4950-A5F8-C7F127B008F2}" presName="compNode" presStyleCnt="0"/>
      <dgm:spPr/>
    </dgm:pt>
    <dgm:pt modelId="{7975F0FD-2123-421B-B6E7-500E1C66EFD6}" type="pres">
      <dgm:prSet presAssocID="{EFECF381-24BC-4950-A5F8-C7F127B008F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ument Search"/>
        </a:ext>
      </dgm:extLst>
    </dgm:pt>
    <dgm:pt modelId="{E0512133-7170-41A3-A2EF-5E82E980418E}" type="pres">
      <dgm:prSet presAssocID="{EFECF381-24BC-4950-A5F8-C7F127B008F2}" presName="spaceRect" presStyleCnt="0"/>
      <dgm:spPr/>
    </dgm:pt>
    <dgm:pt modelId="{10B39895-A772-40AD-ACE0-03508F810333}" type="pres">
      <dgm:prSet presAssocID="{EFECF381-24BC-4950-A5F8-C7F127B008F2}" presName="textRect" presStyleLbl="revTx" presStyleIdx="1" presStyleCnt="4">
        <dgm:presLayoutVars>
          <dgm:chMax val="1"/>
          <dgm:chPref val="1"/>
        </dgm:presLayoutVars>
      </dgm:prSet>
      <dgm:spPr/>
    </dgm:pt>
    <dgm:pt modelId="{7DEE296E-6A73-45E4-BEA1-7AABA699C5B3}" type="pres">
      <dgm:prSet presAssocID="{BA7FE322-C6CB-4DE4-8C3F-F1088AF80B42}" presName="sibTrans" presStyleCnt="0"/>
      <dgm:spPr/>
    </dgm:pt>
    <dgm:pt modelId="{CF909EA4-86B5-4D6E-9F2A-3F33EFFDF345}" type="pres">
      <dgm:prSet presAssocID="{C144EA40-042F-4675-A93C-0F09638ADB8C}" presName="compNode" presStyleCnt="0"/>
      <dgm:spPr/>
    </dgm:pt>
    <dgm:pt modelId="{8018915D-4CD5-4678-80CB-DF602480E34F}" type="pres">
      <dgm:prSet presAssocID="{C144EA40-042F-4675-A93C-0F09638ADB8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mo"/>
        </a:ext>
      </dgm:extLst>
    </dgm:pt>
    <dgm:pt modelId="{BCF9A3C9-DA2C-44A0-B22F-50B216615354}" type="pres">
      <dgm:prSet presAssocID="{C144EA40-042F-4675-A93C-0F09638ADB8C}" presName="spaceRect" presStyleCnt="0"/>
      <dgm:spPr/>
    </dgm:pt>
    <dgm:pt modelId="{10EF0CE4-6625-4797-9481-C06B2D09CD66}" type="pres">
      <dgm:prSet presAssocID="{C144EA40-042F-4675-A93C-0F09638ADB8C}" presName="textRect" presStyleLbl="revTx" presStyleIdx="2" presStyleCnt="4">
        <dgm:presLayoutVars>
          <dgm:chMax val="1"/>
          <dgm:chPref val="1"/>
        </dgm:presLayoutVars>
      </dgm:prSet>
      <dgm:spPr/>
    </dgm:pt>
    <dgm:pt modelId="{5B4D581C-8E89-4C0B-896B-31AB816F8385}" type="pres">
      <dgm:prSet presAssocID="{7B851B4C-542B-4C8E-B617-A89780BB640E}" presName="sibTrans" presStyleCnt="0"/>
      <dgm:spPr/>
    </dgm:pt>
    <dgm:pt modelId="{52A7566B-4B9B-4F9D-B887-F828EFF10D7B}" type="pres">
      <dgm:prSet presAssocID="{44726F77-42C8-41B9-8EF8-D7DAD3FDE8AA}" presName="compNode" presStyleCnt="0"/>
      <dgm:spPr/>
    </dgm:pt>
    <dgm:pt modelId="{04B2361F-3DAB-4A24-927F-750045C540C7}" type="pres">
      <dgm:prSet presAssocID="{44726F77-42C8-41B9-8EF8-D7DAD3FDE8A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efect"/>
        </a:ext>
      </dgm:extLst>
    </dgm:pt>
    <dgm:pt modelId="{478216E3-8FEE-461D-846C-9DE03A14D830}" type="pres">
      <dgm:prSet presAssocID="{44726F77-42C8-41B9-8EF8-D7DAD3FDE8AA}" presName="spaceRect" presStyleCnt="0"/>
      <dgm:spPr/>
    </dgm:pt>
    <dgm:pt modelId="{48F9CDEF-9357-4DB5-B2FA-E7089577CB5E}" type="pres">
      <dgm:prSet presAssocID="{44726F77-42C8-41B9-8EF8-D7DAD3FDE8AA}" presName="textRect" presStyleLbl="revTx" presStyleIdx="3" presStyleCnt="4">
        <dgm:presLayoutVars>
          <dgm:chMax val="1"/>
          <dgm:chPref val="1"/>
        </dgm:presLayoutVars>
      </dgm:prSet>
      <dgm:spPr/>
    </dgm:pt>
  </dgm:ptLst>
  <dgm:cxnLst>
    <dgm:cxn modelId="{52D3E20E-245D-4F81-BC2F-C33DB91FF534}" srcId="{BFFDD981-507A-42D0-9FE4-C38BBFAFF73B}" destId="{C144EA40-042F-4675-A93C-0F09638ADB8C}" srcOrd="2" destOrd="0" parTransId="{DC84DC6D-621E-42AC-8181-5C842593B06B}" sibTransId="{7B851B4C-542B-4C8E-B617-A89780BB640E}"/>
    <dgm:cxn modelId="{25939417-93A5-43DE-827B-C3179C10F357}" type="presOf" srcId="{EFECF381-24BC-4950-A5F8-C7F127B008F2}" destId="{10B39895-A772-40AD-ACE0-03508F810333}" srcOrd="0" destOrd="0" presId="urn:microsoft.com/office/officeart/2018/2/layout/IconLabelList"/>
    <dgm:cxn modelId="{B8478C26-FD00-45AC-9234-9C522959A5B4}" srcId="{BFFDD981-507A-42D0-9FE4-C38BBFAFF73B}" destId="{74FE6AAF-781C-4D0B-B81E-054986995A87}" srcOrd="0" destOrd="0" parTransId="{4AF9C8E9-6E3A-444D-A643-F8D9FD5C31B1}" sibTransId="{D248CF93-7BB3-4863-869D-B4905FAA7513}"/>
    <dgm:cxn modelId="{41D3AC35-0D01-4965-B6E9-2C60E844757F}" srcId="{BFFDD981-507A-42D0-9FE4-C38BBFAFF73B}" destId="{44726F77-42C8-41B9-8EF8-D7DAD3FDE8AA}" srcOrd="3" destOrd="0" parTransId="{A2EEC930-AAF5-4F36-8672-EDCC092868AA}" sibTransId="{E214FB12-58E7-471A-8AC0-5D3A3DDFDFD4}"/>
    <dgm:cxn modelId="{C1630A39-C73A-47A2-8C87-FF8E129AC181}" type="presOf" srcId="{74FE6AAF-781C-4D0B-B81E-054986995A87}" destId="{56B91ADD-378A-41F8-A7A3-483A7D6CC202}" srcOrd="0" destOrd="0" presId="urn:microsoft.com/office/officeart/2018/2/layout/IconLabelList"/>
    <dgm:cxn modelId="{6F8CC566-2925-41E3-BA20-DAE8638956EF}" type="presOf" srcId="{C144EA40-042F-4675-A93C-0F09638ADB8C}" destId="{10EF0CE4-6625-4797-9481-C06B2D09CD66}" srcOrd="0" destOrd="0" presId="urn:microsoft.com/office/officeart/2018/2/layout/IconLabelList"/>
    <dgm:cxn modelId="{CBC32C6C-3D63-4D8B-99C9-8C67AFBC0641}" srcId="{BFFDD981-507A-42D0-9FE4-C38BBFAFF73B}" destId="{EFECF381-24BC-4950-A5F8-C7F127B008F2}" srcOrd="1" destOrd="0" parTransId="{CCDEB47C-C2A1-47B2-A10F-3634F78E01A9}" sibTransId="{BA7FE322-C6CB-4DE4-8C3F-F1088AF80B42}"/>
    <dgm:cxn modelId="{E0F2518E-B6E7-4F24-AE6C-D4A43B3977B8}" type="presOf" srcId="{BFFDD981-507A-42D0-9FE4-C38BBFAFF73B}" destId="{E453A1EC-5FD1-4712-B8A6-C6FF22270B56}" srcOrd="0" destOrd="0" presId="urn:microsoft.com/office/officeart/2018/2/layout/IconLabelList"/>
    <dgm:cxn modelId="{922FECC1-93F1-4A51-8625-122631FDB4DF}" type="presOf" srcId="{44726F77-42C8-41B9-8EF8-D7DAD3FDE8AA}" destId="{48F9CDEF-9357-4DB5-B2FA-E7089577CB5E}" srcOrd="0" destOrd="0" presId="urn:microsoft.com/office/officeart/2018/2/layout/IconLabelList"/>
    <dgm:cxn modelId="{B4C06314-E32A-415D-B434-AF17AEF5B5A0}" type="presParOf" srcId="{E453A1EC-5FD1-4712-B8A6-C6FF22270B56}" destId="{8D94A66B-504A-4514-9B7B-C3330C1EC5B6}" srcOrd="0" destOrd="0" presId="urn:microsoft.com/office/officeart/2018/2/layout/IconLabelList"/>
    <dgm:cxn modelId="{4E81168B-01FC-490E-818C-39B6FD1E4D87}" type="presParOf" srcId="{8D94A66B-504A-4514-9B7B-C3330C1EC5B6}" destId="{71056A94-F086-4A18-BC19-90FB8B5407E4}" srcOrd="0" destOrd="0" presId="urn:microsoft.com/office/officeart/2018/2/layout/IconLabelList"/>
    <dgm:cxn modelId="{0FA3409B-5DDE-4329-8F1F-3BC9A4D05B9D}" type="presParOf" srcId="{8D94A66B-504A-4514-9B7B-C3330C1EC5B6}" destId="{4A79B3F5-ACCB-41AA-A251-76BA912B3B0C}" srcOrd="1" destOrd="0" presId="urn:microsoft.com/office/officeart/2018/2/layout/IconLabelList"/>
    <dgm:cxn modelId="{7DA95477-F888-4817-8646-B547746DEA4A}" type="presParOf" srcId="{8D94A66B-504A-4514-9B7B-C3330C1EC5B6}" destId="{56B91ADD-378A-41F8-A7A3-483A7D6CC202}" srcOrd="2" destOrd="0" presId="urn:microsoft.com/office/officeart/2018/2/layout/IconLabelList"/>
    <dgm:cxn modelId="{C33518A8-690F-4A26-B8BB-E92EC3F04F82}" type="presParOf" srcId="{E453A1EC-5FD1-4712-B8A6-C6FF22270B56}" destId="{BCB9ABBB-6686-4D23-85FB-7F98BC9EFD34}" srcOrd="1" destOrd="0" presId="urn:microsoft.com/office/officeart/2018/2/layout/IconLabelList"/>
    <dgm:cxn modelId="{E6D8C4A2-7896-4574-8864-2DB2A293243D}" type="presParOf" srcId="{E453A1EC-5FD1-4712-B8A6-C6FF22270B56}" destId="{7EC43D21-F59F-43C2-A6A4-4776949322CD}" srcOrd="2" destOrd="0" presId="urn:microsoft.com/office/officeart/2018/2/layout/IconLabelList"/>
    <dgm:cxn modelId="{0C29D5F0-D0F0-47B7-99A2-C8676E03B053}" type="presParOf" srcId="{7EC43D21-F59F-43C2-A6A4-4776949322CD}" destId="{7975F0FD-2123-421B-B6E7-500E1C66EFD6}" srcOrd="0" destOrd="0" presId="urn:microsoft.com/office/officeart/2018/2/layout/IconLabelList"/>
    <dgm:cxn modelId="{A9489D13-BAB9-43CC-BA7D-1D5093CAF62F}" type="presParOf" srcId="{7EC43D21-F59F-43C2-A6A4-4776949322CD}" destId="{E0512133-7170-41A3-A2EF-5E82E980418E}" srcOrd="1" destOrd="0" presId="urn:microsoft.com/office/officeart/2018/2/layout/IconLabelList"/>
    <dgm:cxn modelId="{02180167-1D7D-4649-BF10-844F0F95ADF6}" type="presParOf" srcId="{7EC43D21-F59F-43C2-A6A4-4776949322CD}" destId="{10B39895-A772-40AD-ACE0-03508F810333}" srcOrd="2" destOrd="0" presId="urn:microsoft.com/office/officeart/2018/2/layout/IconLabelList"/>
    <dgm:cxn modelId="{0DCC2A91-1F67-4E4F-A45E-EC5CEC922662}" type="presParOf" srcId="{E453A1EC-5FD1-4712-B8A6-C6FF22270B56}" destId="{7DEE296E-6A73-45E4-BEA1-7AABA699C5B3}" srcOrd="3" destOrd="0" presId="urn:microsoft.com/office/officeart/2018/2/layout/IconLabelList"/>
    <dgm:cxn modelId="{4526197D-BD78-4CDC-8E46-2299623C92AE}" type="presParOf" srcId="{E453A1EC-5FD1-4712-B8A6-C6FF22270B56}" destId="{CF909EA4-86B5-4D6E-9F2A-3F33EFFDF345}" srcOrd="4" destOrd="0" presId="urn:microsoft.com/office/officeart/2018/2/layout/IconLabelList"/>
    <dgm:cxn modelId="{6E664F05-57AB-46B4-A414-098DDF4E1443}" type="presParOf" srcId="{CF909EA4-86B5-4D6E-9F2A-3F33EFFDF345}" destId="{8018915D-4CD5-4678-80CB-DF602480E34F}" srcOrd="0" destOrd="0" presId="urn:microsoft.com/office/officeart/2018/2/layout/IconLabelList"/>
    <dgm:cxn modelId="{720FA063-FAD9-4DF8-AEC9-6791C277CC0E}" type="presParOf" srcId="{CF909EA4-86B5-4D6E-9F2A-3F33EFFDF345}" destId="{BCF9A3C9-DA2C-44A0-B22F-50B216615354}" srcOrd="1" destOrd="0" presId="urn:microsoft.com/office/officeart/2018/2/layout/IconLabelList"/>
    <dgm:cxn modelId="{A2B13DD2-8667-4FE8-919C-4CAA354C2085}" type="presParOf" srcId="{CF909EA4-86B5-4D6E-9F2A-3F33EFFDF345}" destId="{10EF0CE4-6625-4797-9481-C06B2D09CD66}" srcOrd="2" destOrd="0" presId="urn:microsoft.com/office/officeart/2018/2/layout/IconLabelList"/>
    <dgm:cxn modelId="{7FB2E830-A0C8-4273-AA72-8AEAB1DBDD27}" type="presParOf" srcId="{E453A1EC-5FD1-4712-B8A6-C6FF22270B56}" destId="{5B4D581C-8E89-4C0B-896B-31AB816F8385}" srcOrd="5" destOrd="0" presId="urn:microsoft.com/office/officeart/2018/2/layout/IconLabelList"/>
    <dgm:cxn modelId="{530BE0E4-8095-4495-8F54-0871A24BED76}" type="presParOf" srcId="{E453A1EC-5FD1-4712-B8A6-C6FF22270B56}" destId="{52A7566B-4B9B-4F9D-B887-F828EFF10D7B}" srcOrd="6" destOrd="0" presId="urn:microsoft.com/office/officeart/2018/2/layout/IconLabelList"/>
    <dgm:cxn modelId="{E6BBE0BF-303C-437C-A030-1C1A4C02AF28}" type="presParOf" srcId="{52A7566B-4B9B-4F9D-B887-F828EFF10D7B}" destId="{04B2361F-3DAB-4A24-927F-750045C540C7}" srcOrd="0" destOrd="0" presId="urn:microsoft.com/office/officeart/2018/2/layout/IconLabelList"/>
    <dgm:cxn modelId="{0DEE9E3F-E19E-442A-834D-BEF28F325EF7}" type="presParOf" srcId="{52A7566B-4B9B-4F9D-B887-F828EFF10D7B}" destId="{478216E3-8FEE-461D-846C-9DE03A14D830}" srcOrd="1" destOrd="0" presId="urn:microsoft.com/office/officeart/2018/2/layout/IconLabelList"/>
    <dgm:cxn modelId="{4259D862-449B-47BD-83A6-D573649F1C1C}" type="presParOf" srcId="{52A7566B-4B9B-4F9D-B887-F828EFF10D7B}" destId="{48F9CDEF-9357-4DB5-B2FA-E7089577CB5E}"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B7EE5C7-FA1A-452A-87FD-967EFED21AD4}"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13B65CE6-D56D-44E8-83BD-1929C32F33AE}">
      <dgm:prSet/>
      <dgm:spPr/>
      <dgm:t>
        <a:bodyPr/>
        <a:lstStyle/>
        <a:p>
          <a:r>
            <a:rPr lang="en-US"/>
            <a:t>Evoked Set -The alternatives a consumer knows about is the evoked set.</a:t>
          </a:r>
        </a:p>
      </dgm:t>
    </dgm:pt>
    <dgm:pt modelId="{3DF56827-88C0-4F30-8C25-63CEFC2065BA}" type="parTrans" cxnId="{C7E627D8-BE26-4D74-B96F-70B211A7B225}">
      <dgm:prSet/>
      <dgm:spPr/>
      <dgm:t>
        <a:bodyPr/>
        <a:lstStyle/>
        <a:p>
          <a:endParaRPr lang="en-US"/>
        </a:p>
      </dgm:t>
    </dgm:pt>
    <dgm:pt modelId="{3A118B47-C3FD-4956-80F9-0B3312CEE6EC}" type="sibTrans" cxnId="{C7E627D8-BE26-4D74-B96F-70B211A7B225}">
      <dgm:prSet/>
      <dgm:spPr/>
      <dgm:t>
        <a:bodyPr/>
        <a:lstStyle/>
        <a:p>
          <a:endParaRPr lang="en-US"/>
        </a:p>
      </dgm:t>
    </dgm:pt>
    <dgm:pt modelId="{DCF85D4D-9EE2-4F3C-8944-4B72723E2299}">
      <dgm:prSet/>
      <dgm:spPr/>
      <dgm:t>
        <a:bodyPr/>
        <a:lstStyle/>
        <a:p>
          <a:r>
            <a:rPr lang="en-US"/>
            <a:t>Consideration Set - The ones actually considered make up the consideration set.</a:t>
          </a:r>
        </a:p>
      </dgm:t>
    </dgm:pt>
    <dgm:pt modelId="{6895FED8-1B0E-4432-AB9A-F749D6A3EAD1}" type="parTrans" cxnId="{62AC54EF-55E8-47D2-9783-258013F769CB}">
      <dgm:prSet/>
      <dgm:spPr/>
      <dgm:t>
        <a:bodyPr/>
        <a:lstStyle/>
        <a:p>
          <a:endParaRPr lang="en-US"/>
        </a:p>
      </dgm:t>
    </dgm:pt>
    <dgm:pt modelId="{F0B16F18-B7C8-401C-9B99-E3444B5FC58D}" type="sibTrans" cxnId="{62AC54EF-55E8-47D2-9783-258013F769CB}">
      <dgm:prSet/>
      <dgm:spPr/>
      <dgm:t>
        <a:bodyPr/>
        <a:lstStyle/>
        <a:p>
          <a:endParaRPr lang="en-US"/>
        </a:p>
      </dgm:t>
    </dgm:pt>
    <dgm:pt modelId="{EC904431-B404-4F69-BC9B-E4B86F84BCAA}" type="pres">
      <dgm:prSet presAssocID="{8B7EE5C7-FA1A-452A-87FD-967EFED21AD4}" presName="root" presStyleCnt="0">
        <dgm:presLayoutVars>
          <dgm:dir/>
          <dgm:resizeHandles val="exact"/>
        </dgm:presLayoutVars>
      </dgm:prSet>
      <dgm:spPr/>
    </dgm:pt>
    <dgm:pt modelId="{66480CF0-3EE2-44F7-ABDE-36F1CCE0ECB0}" type="pres">
      <dgm:prSet presAssocID="{13B65CE6-D56D-44E8-83BD-1929C32F33AE}" presName="compNode" presStyleCnt="0"/>
      <dgm:spPr/>
    </dgm:pt>
    <dgm:pt modelId="{E5CD84E8-6CDF-46BE-9F5A-D4BE97CC7540}" type="pres">
      <dgm:prSet presAssocID="{13B65CE6-D56D-44E8-83BD-1929C32F33AE}" presName="bgRect" presStyleLbl="bgShp" presStyleIdx="0" presStyleCnt="2"/>
      <dgm:spPr/>
    </dgm:pt>
    <dgm:pt modelId="{EBDB3A81-F256-4FB2-AF87-DA13F2D1E98F}" type="pres">
      <dgm:prSet presAssocID="{13B65CE6-D56D-44E8-83BD-1929C32F33A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dvertising"/>
        </a:ext>
      </dgm:extLst>
    </dgm:pt>
    <dgm:pt modelId="{3080EDB4-43B8-43BD-811D-CF830AE9E4A8}" type="pres">
      <dgm:prSet presAssocID="{13B65CE6-D56D-44E8-83BD-1929C32F33AE}" presName="spaceRect" presStyleCnt="0"/>
      <dgm:spPr/>
    </dgm:pt>
    <dgm:pt modelId="{5425829A-6EA5-437A-A3FC-AED7642F4953}" type="pres">
      <dgm:prSet presAssocID="{13B65CE6-D56D-44E8-83BD-1929C32F33AE}" presName="parTx" presStyleLbl="revTx" presStyleIdx="0" presStyleCnt="2">
        <dgm:presLayoutVars>
          <dgm:chMax val="0"/>
          <dgm:chPref val="0"/>
        </dgm:presLayoutVars>
      </dgm:prSet>
      <dgm:spPr/>
    </dgm:pt>
    <dgm:pt modelId="{C179EFA4-12F9-4BEB-B139-0C19BE019FA3}" type="pres">
      <dgm:prSet presAssocID="{3A118B47-C3FD-4956-80F9-0B3312CEE6EC}" presName="sibTrans" presStyleCnt="0"/>
      <dgm:spPr/>
    </dgm:pt>
    <dgm:pt modelId="{AA482C49-776E-4EC3-BDBE-911F7FB06926}" type="pres">
      <dgm:prSet presAssocID="{DCF85D4D-9EE2-4F3C-8944-4B72723E2299}" presName="compNode" presStyleCnt="0"/>
      <dgm:spPr/>
    </dgm:pt>
    <dgm:pt modelId="{BDF62C02-ED3D-4325-86AF-5408F826E438}" type="pres">
      <dgm:prSet presAssocID="{DCF85D4D-9EE2-4F3C-8944-4B72723E2299}" presName="bgRect" presStyleLbl="bgShp" presStyleIdx="1" presStyleCnt="2"/>
      <dgm:spPr/>
    </dgm:pt>
    <dgm:pt modelId="{BCE3FABD-E522-41BD-AED9-14558A20130C}" type="pres">
      <dgm:prSet presAssocID="{DCF85D4D-9EE2-4F3C-8944-4B72723E229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laybook"/>
        </a:ext>
      </dgm:extLst>
    </dgm:pt>
    <dgm:pt modelId="{E2D907FC-2EE2-4171-B7BA-015B7456385B}" type="pres">
      <dgm:prSet presAssocID="{DCF85D4D-9EE2-4F3C-8944-4B72723E2299}" presName="spaceRect" presStyleCnt="0"/>
      <dgm:spPr/>
    </dgm:pt>
    <dgm:pt modelId="{4833EAF8-2128-446E-AB75-FDA1E0B89F46}" type="pres">
      <dgm:prSet presAssocID="{DCF85D4D-9EE2-4F3C-8944-4B72723E2299}" presName="parTx" presStyleLbl="revTx" presStyleIdx="1" presStyleCnt="2">
        <dgm:presLayoutVars>
          <dgm:chMax val="0"/>
          <dgm:chPref val="0"/>
        </dgm:presLayoutVars>
      </dgm:prSet>
      <dgm:spPr/>
    </dgm:pt>
  </dgm:ptLst>
  <dgm:cxnLst>
    <dgm:cxn modelId="{B0A0CB90-0698-4D21-A962-CA693B82D5E2}" type="presOf" srcId="{8B7EE5C7-FA1A-452A-87FD-967EFED21AD4}" destId="{EC904431-B404-4F69-BC9B-E4B86F84BCAA}" srcOrd="0" destOrd="0" presId="urn:microsoft.com/office/officeart/2018/2/layout/IconVerticalSolidList"/>
    <dgm:cxn modelId="{012EFDB4-F293-443B-9C63-03651175918D}" type="presOf" srcId="{DCF85D4D-9EE2-4F3C-8944-4B72723E2299}" destId="{4833EAF8-2128-446E-AB75-FDA1E0B89F46}" srcOrd="0" destOrd="0" presId="urn:microsoft.com/office/officeart/2018/2/layout/IconVerticalSolidList"/>
    <dgm:cxn modelId="{C7E627D8-BE26-4D74-B96F-70B211A7B225}" srcId="{8B7EE5C7-FA1A-452A-87FD-967EFED21AD4}" destId="{13B65CE6-D56D-44E8-83BD-1929C32F33AE}" srcOrd="0" destOrd="0" parTransId="{3DF56827-88C0-4F30-8C25-63CEFC2065BA}" sibTransId="{3A118B47-C3FD-4956-80F9-0B3312CEE6EC}"/>
    <dgm:cxn modelId="{B1592FD9-262F-4444-A5AA-A83DD97BDB9E}" type="presOf" srcId="{13B65CE6-D56D-44E8-83BD-1929C32F33AE}" destId="{5425829A-6EA5-437A-A3FC-AED7642F4953}" srcOrd="0" destOrd="0" presId="urn:microsoft.com/office/officeart/2018/2/layout/IconVerticalSolidList"/>
    <dgm:cxn modelId="{62AC54EF-55E8-47D2-9783-258013F769CB}" srcId="{8B7EE5C7-FA1A-452A-87FD-967EFED21AD4}" destId="{DCF85D4D-9EE2-4F3C-8944-4B72723E2299}" srcOrd="1" destOrd="0" parTransId="{6895FED8-1B0E-4432-AB9A-F749D6A3EAD1}" sibTransId="{F0B16F18-B7C8-401C-9B99-E3444B5FC58D}"/>
    <dgm:cxn modelId="{DCE84897-CF87-4944-8936-7FE0ADF58D2E}" type="presParOf" srcId="{EC904431-B404-4F69-BC9B-E4B86F84BCAA}" destId="{66480CF0-3EE2-44F7-ABDE-36F1CCE0ECB0}" srcOrd="0" destOrd="0" presId="urn:microsoft.com/office/officeart/2018/2/layout/IconVerticalSolidList"/>
    <dgm:cxn modelId="{72EF9588-C551-4F16-975E-A441605398B7}" type="presParOf" srcId="{66480CF0-3EE2-44F7-ABDE-36F1CCE0ECB0}" destId="{E5CD84E8-6CDF-46BE-9F5A-D4BE97CC7540}" srcOrd="0" destOrd="0" presId="urn:microsoft.com/office/officeart/2018/2/layout/IconVerticalSolidList"/>
    <dgm:cxn modelId="{99FFE32A-C38B-4A57-A3E7-62F73B371DC8}" type="presParOf" srcId="{66480CF0-3EE2-44F7-ABDE-36F1CCE0ECB0}" destId="{EBDB3A81-F256-4FB2-AF87-DA13F2D1E98F}" srcOrd="1" destOrd="0" presId="urn:microsoft.com/office/officeart/2018/2/layout/IconVerticalSolidList"/>
    <dgm:cxn modelId="{D5A97FB0-4BB0-461D-8A00-181A2165598D}" type="presParOf" srcId="{66480CF0-3EE2-44F7-ABDE-36F1CCE0ECB0}" destId="{3080EDB4-43B8-43BD-811D-CF830AE9E4A8}" srcOrd="2" destOrd="0" presId="urn:microsoft.com/office/officeart/2018/2/layout/IconVerticalSolidList"/>
    <dgm:cxn modelId="{D16CBD36-2A15-4047-BBDA-0090C8D97C35}" type="presParOf" srcId="{66480CF0-3EE2-44F7-ABDE-36F1CCE0ECB0}" destId="{5425829A-6EA5-437A-A3FC-AED7642F4953}" srcOrd="3" destOrd="0" presId="urn:microsoft.com/office/officeart/2018/2/layout/IconVerticalSolidList"/>
    <dgm:cxn modelId="{3A968D92-7333-4B40-9BF8-37BFC42303F5}" type="presParOf" srcId="{EC904431-B404-4F69-BC9B-E4B86F84BCAA}" destId="{C179EFA4-12F9-4BEB-B139-0C19BE019FA3}" srcOrd="1" destOrd="0" presId="urn:microsoft.com/office/officeart/2018/2/layout/IconVerticalSolidList"/>
    <dgm:cxn modelId="{27C5B76A-5DA3-4331-9388-3DD446DB82CD}" type="presParOf" srcId="{EC904431-B404-4F69-BC9B-E4B86F84BCAA}" destId="{AA482C49-776E-4EC3-BDBE-911F7FB06926}" srcOrd="2" destOrd="0" presId="urn:microsoft.com/office/officeart/2018/2/layout/IconVerticalSolidList"/>
    <dgm:cxn modelId="{434F25C4-7AE5-41A9-906E-20B894B60911}" type="presParOf" srcId="{AA482C49-776E-4EC3-BDBE-911F7FB06926}" destId="{BDF62C02-ED3D-4325-86AF-5408F826E438}" srcOrd="0" destOrd="0" presId="urn:microsoft.com/office/officeart/2018/2/layout/IconVerticalSolidList"/>
    <dgm:cxn modelId="{D7DC5EBF-165E-4837-ACA1-689600321E3B}" type="presParOf" srcId="{AA482C49-776E-4EC3-BDBE-911F7FB06926}" destId="{BCE3FABD-E522-41BD-AED9-14558A20130C}" srcOrd="1" destOrd="0" presId="urn:microsoft.com/office/officeart/2018/2/layout/IconVerticalSolidList"/>
    <dgm:cxn modelId="{5A9F1F89-CCE6-40FF-9986-D77AE098522E}" type="presParOf" srcId="{AA482C49-776E-4EC3-BDBE-911F7FB06926}" destId="{E2D907FC-2EE2-4171-B7BA-015B7456385B}" srcOrd="2" destOrd="0" presId="urn:microsoft.com/office/officeart/2018/2/layout/IconVerticalSolidList"/>
    <dgm:cxn modelId="{473EA688-24BE-488B-A1B5-88337462B4E2}" type="presParOf" srcId="{AA482C49-776E-4EC3-BDBE-911F7FB06926}" destId="{4833EAF8-2128-446E-AB75-FDA1E0B89F4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1D8E8D-03CE-4223-8521-F8F34A430406}" type="doc">
      <dgm:prSet loTypeId="urn:microsoft.com/office/officeart/2005/8/layout/hierarchy1" loCatId="hierarchy" qsTypeId="urn:microsoft.com/office/officeart/2005/8/quickstyle/simple4" qsCatId="simple" csTypeId="urn:microsoft.com/office/officeart/2005/8/colors/accent3_2" csCatId="accent3"/>
      <dgm:spPr/>
      <dgm:t>
        <a:bodyPr/>
        <a:lstStyle/>
        <a:p>
          <a:endParaRPr lang="en-US"/>
        </a:p>
      </dgm:t>
    </dgm:pt>
    <dgm:pt modelId="{D184786D-CF4C-40BD-BB40-9E126995FDC8}">
      <dgm:prSet/>
      <dgm:spPr/>
      <dgm:t>
        <a:bodyPr/>
        <a:lstStyle/>
        <a:p>
          <a:r>
            <a:rPr lang="en-US"/>
            <a:t>Simple additive rule leads to the option with the largest number of positive attributes</a:t>
          </a:r>
        </a:p>
      </dgm:t>
    </dgm:pt>
    <dgm:pt modelId="{98D2DA70-A454-4E36-A118-89AE8F7138CD}" type="parTrans" cxnId="{3EED3C12-3A82-44DF-BCA2-75F39014BE3A}">
      <dgm:prSet/>
      <dgm:spPr/>
      <dgm:t>
        <a:bodyPr/>
        <a:lstStyle/>
        <a:p>
          <a:endParaRPr lang="en-US"/>
        </a:p>
      </dgm:t>
    </dgm:pt>
    <dgm:pt modelId="{B41410E8-BE5A-4938-A3EE-67E54DD1623F}" type="sibTrans" cxnId="{3EED3C12-3A82-44DF-BCA2-75F39014BE3A}">
      <dgm:prSet/>
      <dgm:spPr/>
      <dgm:t>
        <a:bodyPr/>
        <a:lstStyle/>
        <a:p>
          <a:endParaRPr lang="en-US"/>
        </a:p>
      </dgm:t>
    </dgm:pt>
    <dgm:pt modelId="{8A7066F4-04B7-4C6D-95E0-A9123C2ED298}">
      <dgm:prSet/>
      <dgm:spPr/>
      <dgm:t>
        <a:bodyPr/>
        <a:lstStyle/>
        <a:p>
          <a:r>
            <a:rPr lang="en-US"/>
            <a:t>Weighted additive rule allows consumer to take into account the relative importance by weighting.</a:t>
          </a:r>
        </a:p>
      </dgm:t>
    </dgm:pt>
    <dgm:pt modelId="{751A41BA-5F6D-486F-8F7E-2131CDC514FE}" type="parTrans" cxnId="{6AA67B3F-3DA9-4730-B916-670B3280ADEF}">
      <dgm:prSet/>
      <dgm:spPr/>
      <dgm:t>
        <a:bodyPr/>
        <a:lstStyle/>
        <a:p>
          <a:endParaRPr lang="en-US"/>
        </a:p>
      </dgm:t>
    </dgm:pt>
    <dgm:pt modelId="{04AC7EDF-8262-4D41-9960-A7A1CBC0A8C9}" type="sibTrans" cxnId="{6AA67B3F-3DA9-4730-B916-670B3280ADEF}">
      <dgm:prSet/>
      <dgm:spPr/>
      <dgm:t>
        <a:bodyPr/>
        <a:lstStyle/>
        <a:p>
          <a:endParaRPr lang="en-US"/>
        </a:p>
      </dgm:t>
    </dgm:pt>
    <dgm:pt modelId="{35B7E055-1E81-4EC6-B74F-1C6D32ED3923}" type="pres">
      <dgm:prSet presAssocID="{971D8E8D-03CE-4223-8521-F8F34A430406}" presName="hierChild1" presStyleCnt="0">
        <dgm:presLayoutVars>
          <dgm:chPref val="1"/>
          <dgm:dir/>
          <dgm:animOne val="branch"/>
          <dgm:animLvl val="lvl"/>
          <dgm:resizeHandles/>
        </dgm:presLayoutVars>
      </dgm:prSet>
      <dgm:spPr/>
    </dgm:pt>
    <dgm:pt modelId="{5B2D10E4-CA50-4463-BEC7-088ED445A982}" type="pres">
      <dgm:prSet presAssocID="{D184786D-CF4C-40BD-BB40-9E126995FDC8}" presName="hierRoot1" presStyleCnt="0"/>
      <dgm:spPr/>
    </dgm:pt>
    <dgm:pt modelId="{835151C4-184D-4F4F-9A40-CEC42C65DE55}" type="pres">
      <dgm:prSet presAssocID="{D184786D-CF4C-40BD-BB40-9E126995FDC8}" presName="composite" presStyleCnt="0"/>
      <dgm:spPr/>
    </dgm:pt>
    <dgm:pt modelId="{D83BFD24-B437-446D-B25E-0644C91EC760}" type="pres">
      <dgm:prSet presAssocID="{D184786D-CF4C-40BD-BB40-9E126995FDC8}" presName="background" presStyleLbl="node0" presStyleIdx="0" presStyleCnt="2"/>
      <dgm:spPr/>
    </dgm:pt>
    <dgm:pt modelId="{2495B781-6914-4AC9-9C66-0A9D980D7D29}" type="pres">
      <dgm:prSet presAssocID="{D184786D-CF4C-40BD-BB40-9E126995FDC8}" presName="text" presStyleLbl="fgAcc0" presStyleIdx="0" presStyleCnt="2">
        <dgm:presLayoutVars>
          <dgm:chPref val="3"/>
        </dgm:presLayoutVars>
      </dgm:prSet>
      <dgm:spPr/>
    </dgm:pt>
    <dgm:pt modelId="{134BE4B0-C01B-4A1B-B10E-6FD89FCE227B}" type="pres">
      <dgm:prSet presAssocID="{D184786D-CF4C-40BD-BB40-9E126995FDC8}" presName="hierChild2" presStyleCnt="0"/>
      <dgm:spPr/>
    </dgm:pt>
    <dgm:pt modelId="{F558E217-7FD3-4A35-BE99-4C83FA2C7A7C}" type="pres">
      <dgm:prSet presAssocID="{8A7066F4-04B7-4C6D-95E0-A9123C2ED298}" presName="hierRoot1" presStyleCnt="0"/>
      <dgm:spPr/>
    </dgm:pt>
    <dgm:pt modelId="{062AD81D-E94E-4579-8804-8AA01F7A63B0}" type="pres">
      <dgm:prSet presAssocID="{8A7066F4-04B7-4C6D-95E0-A9123C2ED298}" presName="composite" presStyleCnt="0"/>
      <dgm:spPr/>
    </dgm:pt>
    <dgm:pt modelId="{13CA827F-8401-4AD0-8993-B8FFDF4A9C6D}" type="pres">
      <dgm:prSet presAssocID="{8A7066F4-04B7-4C6D-95E0-A9123C2ED298}" presName="background" presStyleLbl="node0" presStyleIdx="1" presStyleCnt="2"/>
      <dgm:spPr/>
    </dgm:pt>
    <dgm:pt modelId="{34E6AF61-7A00-47B7-890C-6F75E25607D5}" type="pres">
      <dgm:prSet presAssocID="{8A7066F4-04B7-4C6D-95E0-A9123C2ED298}" presName="text" presStyleLbl="fgAcc0" presStyleIdx="1" presStyleCnt="2">
        <dgm:presLayoutVars>
          <dgm:chPref val="3"/>
        </dgm:presLayoutVars>
      </dgm:prSet>
      <dgm:spPr/>
    </dgm:pt>
    <dgm:pt modelId="{6D969C0F-FD6D-4F45-BD9E-929A9784FA17}" type="pres">
      <dgm:prSet presAssocID="{8A7066F4-04B7-4C6D-95E0-A9123C2ED298}" presName="hierChild2" presStyleCnt="0"/>
      <dgm:spPr/>
    </dgm:pt>
  </dgm:ptLst>
  <dgm:cxnLst>
    <dgm:cxn modelId="{3EED3C12-3A82-44DF-BCA2-75F39014BE3A}" srcId="{971D8E8D-03CE-4223-8521-F8F34A430406}" destId="{D184786D-CF4C-40BD-BB40-9E126995FDC8}" srcOrd="0" destOrd="0" parTransId="{98D2DA70-A454-4E36-A118-89AE8F7138CD}" sibTransId="{B41410E8-BE5A-4938-A3EE-67E54DD1623F}"/>
    <dgm:cxn modelId="{6AA67B3F-3DA9-4730-B916-670B3280ADEF}" srcId="{971D8E8D-03CE-4223-8521-F8F34A430406}" destId="{8A7066F4-04B7-4C6D-95E0-A9123C2ED298}" srcOrd="1" destOrd="0" parTransId="{751A41BA-5F6D-486F-8F7E-2131CDC514FE}" sibTransId="{04AC7EDF-8262-4D41-9960-A7A1CBC0A8C9}"/>
    <dgm:cxn modelId="{DD489545-D21D-4E2C-89E3-C274BCE65123}" type="presOf" srcId="{971D8E8D-03CE-4223-8521-F8F34A430406}" destId="{35B7E055-1E81-4EC6-B74F-1C6D32ED3923}" srcOrd="0" destOrd="0" presId="urn:microsoft.com/office/officeart/2005/8/layout/hierarchy1"/>
    <dgm:cxn modelId="{66178151-A6D5-4793-A0C1-6A5EA472F3FC}" type="presOf" srcId="{D184786D-CF4C-40BD-BB40-9E126995FDC8}" destId="{2495B781-6914-4AC9-9C66-0A9D980D7D29}" srcOrd="0" destOrd="0" presId="urn:microsoft.com/office/officeart/2005/8/layout/hierarchy1"/>
    <dgm:cxn modelId="{440AA8FF-AC53-43B6-9297-D4EE764192BA}" type="presOf" srcId="{8A7066F4-04B7-4C6D-95E0-A9123C2ED298}" destId="{34E6AF61-7A00-47B7-890C-6F75E25607D5}" srcOrd="0" destOrd="0" presId="urn:microsoft.com/office/officeart/2005/8/layout/hierarchy1"/>
    <dgm:cxn modelId="{A39AA3F7-80E1-4F90-845A-DD81C8521030}" type="presParOf" srcId="{35B7E055-1E81-4EC6-B74F-1C6D32ED3923}" destId="{5B2D10E4-CA50-4463-BEC7-088ED445A982}" srcOrd="0" destOrd="0" presId="urn:microsoft.com/office/officeart/2005/8/layout/hierarchy1"/>
    <dgm:cxn modelId="{38765088-2937-4016-902D-2996FD9CCFA0}" type="presParOf" srcId="{5B2D10E4-CA50-4463-BEC7-088ED445A982}" destId="{835151C4-184D-4F4F-9A40-CEC42C65DE55}" srcOrd="0" destOrd="0" presId="urn:microsoft.com/office/officeart/2005/8/layout/hierarchy1"/>
    <dgm:cxn modelId="{DEF3C109-4545-4F20-99E3-E0467AB393BE}" type="presParOf" srcId="{835151C4-184D-4F4F-9A40-CEC42C65DE55}" destId="{D83BFD24-B437-446D-B25E-0644C91EC760}" srcOrd="0" destOrd="0" presId="urn:microsoft.com/office/officeart/2005/8/layout/hierarchy1"/>
    <dgm:cxn modelId="{E0DC9DA7-E582-4999-9E12-733592D0EA60}" type="presParOf" srcId="{835151C4-184D-4F4F-9A40-CEC42C65DE55}" destId="{2495B781-6914-4AC9-9C66-0A9D980D7D29}" srcOrd="1" destOrd="0" presId="urn:microsoft.com/office/officeart/2005/8/layout/hierarchy1"/>
    <dgm:cxn modelId="{2CC3D0AD-D4D1-4C4E-9E44-9D26C3665991}" type="presParOf" srcId="{5B2D10E4-CA50-4463-BEC7-088ED445A982}" destId="{134BE4B0-C01B-4A1B-B10E-6FD89FCE227B}" srcOrd="1" destOrd="0" presId="urn:microsoft.com/office/officeart/2005/8/layout/hierarchy1"/>
    <dgm:cxn modelId="{9E735E81-95F8-4E70-B293-381E77EC9128}" type="presParOf" srcId="{35B7E055-1E81-4EC6-B74F-1C6D32ED3923}" destId="{F558E217-7FD3-4A35-BE99-4C83FA2C7A7C}" srcOrd="1" destOrd="0" presId="urn:microsoft.com/office/officeart/2005/8/layout/hierarchy1"/>
    <dgm:cxn modelId="{4DB73C38-F034-414D-90E9-6303EF820D5F}" type="presParOf" srcId="{F558E217-7FD3-4A35-BE99-4C83FA2C7A7C}" destId="{062AD81D-E94E-4579-8804-8AA01F7A63B0}" srcOrd="0" destOrd="0" presId="urn:microsoft.com/office/officeart/2005/8/layout/hierarchy1"/>
    <dgm:cxn modelId="{7295D173-3989-4189-BB20-CEA26C5D8133}" type="presParOf" srcId="{062AD81D-E94E-4579-8804-8AA01F7A63B0}" destId="{13CA827F-8401-4AD0-8993-B8FFDF4A9C6D}" srcOrd="0" destOrd="0" presId="urn:microsoft.com/office/officeart/2005/8/layout/hierarchy1"/>
    <dgm:cxn modelId="{46A85280-3F02-41E9-B11D-4598D211C314}" type="presParOf" srcId="{062AD81D-E94E-4579-8804-8AA01F7A63B0}" destId="{34E6AF61-7A00-47B7-890C-6F75E25607D5}" srcOrd="1" destOrd="0" presId="urn:microsoft.com/office/officeart/2005/8/layout/hierarchy1"/>
    <dgm:cxn modelId="{A45E84CA-900F-40F1-A621-A55D86F5D84F}" type="presParOf" srcId="{F558E217-7FD3-4A35-BE99-4C83FA2C7A7C}" destId="{6D969C0F-FD6D-4F45-BD9E-929A9784FA1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056A94-F086-4A18-BC19-90FB8B5407E4}">
      <dsp:nvSpPr>
        <dsp:cNvPr id="0" name=""/>
        <dsp:cNvSpPr/>
      </dsp:nvSpPr>
      <dsp:spPr>
        <a:xfrm>
          <a:off x="537299" y="1362202"/>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6B91ADD-378A-41F8-A7A3-483A7D6CC202}">
      <dsp:nvSpPr>
        <dsp:cNvPr id="0" name=""/>
        <dsp:cNvSpPr/>
      </dsp:nvSpPr>
      <dsp:spPr>
        <a:xfrm>
          <a:off x="42299" y="244376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Problem recognition</a:t>
          </a:r>
        </a:p>
      </dsp:txBody>
      <dsp:txXfrm>
        <a:off x="42299" y="2443760"/>
        <a:ext cx="1800000" cy="720000"/>
      </dsp:txXfrm>
    </dsp:sp>
    <dsp:sp modelId="{7975F0FD-2123-421B-B6E7-500E1C66EFD6}">
      <dsp:nvSpPr>
        <dsp:cNvPr id="0" name=""/>
        <dsp:cNvSpPr/>
      </dsp:nvSpPr>
      <dsp:spPr>
        <a:xfrm>
          <a:off x="2652300" y="1362202"/>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0B39895-A772-40AD-ACE0-03508F810333}">
      <dsp:nvSpPr>
        <dsp:cNvPr id="0" name=""/>
        <dsp:cNvSpPr/>
      </dsp:nvSpPr>
      <dsp:spPr>
        <a:xfrm>
          <a:off x="2157300" y="244376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Information search</a:t>
          </a:r>
        </a:p>
      </dsp:txBody>
      <dsp:txXfrm>
        <a:off x="2157300" y="2443760"/>
        <a:ext cx="1800000" cy="720000"/>
      </dsp:txXfrm>
    </dsp:sp>
    <dsp:sp modelId="{8018915D-4CD5-4678-80CB-DF602480E34F}">
      <dsp:nvSpPr>
        <dsp:cNvPr id="0" name=""/>
        <dsp:cNvSpPr/>
      </dsp:nvSpPr>
      <dsp:spPr>
        <a:xfrm>
          <a:off x="4767300" y="1362202"/>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0EF0CE4-6625-4797-9481-C06B2D09CD66}">
      <dsp:nvSpPr>
        <dsp:cNvPr id="0" name=""/>
        <dsp:cNvSpPr/>
      </dsp:nvSpPr>
      <dsp:spPr>
        <a:xfrm>
          <a:off x="4272300" y="244376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Evaluation of alternatives</a:t>
          </a:r>
        </a:p>
      </dsp:txBody>
      <dsp:txXfrm>
        <a:off x="4272300" y="2443760"/>
        <a:ext cx="1800000" cy="720000"/>
      </dsp:txXfrm>
    </dsp:sp>
    <dsp:sp modelId="{04B2361F-3DAB-4A24-927F-750045C540C7}">
      <dsp:nvSpPr>
        <dsp:cNvPr id="0" name=""/>
        <dsp:cNvSpPr/>
      </dsp:nvSpPr>
      <dsp:spPr>
        <a:xfrm>
          <a:off x="6882300" y="1362202"/>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F9CDEF-9357-4DB5-B2FA-E7089577CB5E}">
      <dsp:nvSpPr>
        <dsp:cNvPr id="0" name=""/>
        <dsp:cNvSpPr/>
      </dsp:nvSpPr>
      <dsp:spPr>
        <a:xfrm>
          <a:off x="6387300" y="2443760"/>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Product choice</a:t>
          </a:r>
        </a:p>
      </dsp:txBody>
      <dsp:txXfrm>
        <a:off x="6387300" y="2443760"/>
        <a:ext cx="18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D84E8-6CDF-46BE-9F5A-D4BE97CC7540}">
      <dsp:nvSpPr>
        <dsp:cNvPr id="0" name=""/>
        <dsp:cNvSpPr/>
      </dsp:nvSpPr>
      <dsp:spPr>
        <a:xfrm>
          <a:off x="0" y="735468"/>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DB3A81-F256-4FB2-AF87-DA13F2D1E98F}">
      <dsp:nvSpPr>
        <dsp:cNvPr id="0" name=""/>
        <dsp:cNvSpPr/>
      </dsp:nvSpPr>
      <dsp:spPr>
        <a:xfrm>
          <a:off x="410731" y="1040971"/>
          <a:ext cx="746783" cy="7467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425829A-6EA5-437A-A3FC-AED7642F4953}">
      <dsp:nvSpPr>
        <dsp:cNvPr id="0" name=""/>
        <dsp:cNvSpPr/>
      </dsp:nvSpPr>
      <dsp:spPr>
        <a:xfrm>
          <a:off x="1568246" y="735468"/>
          <a:ext cx="666135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111250">
            <a:lnSpc>
              <a:spcPct val="90000"/>
            </a:lnSpc>
            <a:spcBef>
              <a:spcPct val="0"/>
            </a:spcBef>
            <a:spcAft>
              <a:spcPct val="35000"/>
            </a:spcAft>
            <a:buNone/>
          </a:pPr>
          <a:r>
            <a:rPr lang="en-US" sz="2500" kern="1200"/>
            <a:t>Evoked Set -The alternatives a consumer knows about is the evoked set.</a:t>
          </a:r>
        </a:p>
      </dsp:txBody>
      <dsp:txXfrm>
        <a:off x="1568246" y="735468"/>
        <a:ext cx="6661353" cy="1357788"/>
      </dsp:txXfrm>
    </dsp:sp>
    <dsp:sp modelId="{BDF62C02-ED3D-4325-86AF-5408F826E438}">
      <dsp:nvSpPr>
        <dsp:cNvPr id="0" name=""/>
        <dsp:cNvSpPr/>
      </dsp:nvSpPr>
      <dsp:spPr>
        <a:xfrm>
          <a:off x="0" y="2432705"/>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E3FABD-E522-41BD-AED9-14558A20130C}">
      <dsp:nvSpPr>
        <dsp:cNvPr id="0" name=""/>
        <dsp:cNvSpPr/>
      </dsp:nvSpPr>
      <dsp:spPr>
        <a:xfrm>
          <a:off x="410731" y="2738207"/>
          <a:ext cx="746783" cy="7467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33EAF8-2128-446E-AB75-FDA1E0B89F46}">
      <dsp:nvSpPr>
        <dsp:cNvPr id="0" name=""/>
        <dsp:cNvSpPr/>
      </dsp:nvSpPr>
      <dsp:spPr>
        <a:xfrm>
          <a:off x="1568246" y="2432705"/>
          <a:ext cx="666135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111250">
            <a:lnSpc>
              <a:spcPct val="90000"/>
            </a:lnSpc>
            <a:spcBef>
              <a:spcPct val="0"/>
            </a:spcBef>
            <a:spcAft>
              <a:spcPct val="35000"/>
            </a:spcAft>
            <a:buNone/>
          </a:pPr>
          <a:r>
            <a:rPr lang="en-US" sz="2500" kern="1200"/>
            <a:t>Consideration Set - The ones actually considered make up the consideration set.</a:t>
          </a:r>
        </a:p>
      </dsp:txBody>
      <dsp:txXfrm>
        <a:off x="1568246" y="2432705"/>
        <a:ext cx="6661353" cy="13577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3BFD24-B437-446D-B25E-0644C91EC760}">
      <dsp:nvSpPr>
        <dsp:cNvPr id="0" name=""/>
        <dsp:cNvSpPr/>
      </dsp:nvSpPr>
      <dsp:spPr>
        <a:xfrm>
          <a:off x="1004" y="957341"/>
          <a:ext cx="3526110" cy="223908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2495B781-6914-4AC9-9C66-0A9D980D7D29}">
      <dsp:nvSpPr>
        <dsp:cNvPr id="0" name=""/>
        <dsp:cNvSpPr/>
      </dsp:nvSpPr>
      <dsp:spPr>
        <a:xfrm>
          <a:off x="392794" y="1329541"/>
          <a:ext cx="3526110" cy="223908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Simple additive rule leads to the option with the largest number of positive attributes</a:t>
          </a:r>
        </a:p>
      </dsp:txBody>
      <dsp:txXfrm>
        <a:off x="458374" y="1395121"/>
        <a:ext cx="3394950" cy="2107920"/>
      </dsp:txXfrm>
    </dsp:sp>
    <dsp:sp modelId="{13CA827F-8401-4AD0-8993-B8FFDF4A9C6D}">
      <dsp:nvSpPr>
        <dsp:cNvPr id="0" name=""/>
        <dsp:cNvSpPr/>
      </dsp:nvSpPr>
      <dsp:spPr>
        <a:xfrm>
          <a:off x="4310695" y="957341"/>
          <a:ext cx="3526110" cy="2239080"/>
        </a:xfrm>
        <a:prstGeom prst="roundRect">
          <a:avLst>
            <a:gd name="adj" fmla="val 10000"/>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34E6AF61-7A00-47B7-890C-6F75E25607D5}">
      <dsp:nvSpPr>
        <dsp:cNvPr id="0" name=""/>
        <dsp:cNvSpPr/>
      </dsp:nvSpPr>
      <dsp:spPr>
        <a:xfrm>
          <a:off x="4702485" y="1329541"/>
          <a:ext cx="3526110" cy="2239080"/>
        </a:xfrm>
        <a:prstGeom prst="roundRect">
          <a:avLst>
            <a:gd name="adj" fmla="val 10000"/>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Weighted additive rule allows consumer to take into account the relative importance by weighting.</a:t>
          </a:r>
        </a:p>
      </dsp:txBody>
      <dsp:txXfrm>
        <a:off x="4768065" y="1395121"/>
        <a:ext cx="3394950" cy="210792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5/4/2025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698971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The first learning objective in this chapter points out that consumers make decisions in different ways. Some of our decisions are highly rational. Others are made by habit. Still others are made on the basis of emotion.</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5727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cap="none" baseline="0" dirty="0">
              <a:solidFill>
                <a:schemeClr val="tx1"/>
              </a:solidFill>
              <a:latin typeface="Arial" charset="0"/>
              <a:ea typeface="Arial"/>
              <a:cs typeface="Arial"/>
              <a:sym typeface="Arial"/>
            </a:endParaRP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22840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image illustrates the three types of decision-making: cognitive, habitual, and affective.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331445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A person’s efforts to change or maintain his or her actions over time, whether these involve dieting, living on a budget, or training to run a marathon, involve careful planning that is a form of self-regulation.</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These “if-then” plans or implementation intentions may dictate how much weight we give to different kinds of information (emotional or cognitive), a timetable to carry out a decision, or even how we will deal with disruptive influences that might interfere with our plans (like a bossy salesperson who tries to steer us to a different choice).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Counteractive construal when they exaggerate the negative aspects of behaviors that will interfere with the ultimate goal.</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 feedback loop is when we provide people with information about their actions in real time, and then give them a chance to change those actions so that you push them to improve.</a:t>
            </a:r>
          </a:p>
          <a:p>
            <a:endParaRPr lang="en-US" sz="1200" b="1" i="0" u="none" strike="noStrike" kern="1200" cap="none" baseline="0" dirty="0">
              <a:solidFill>
                <a:schemeClr val="tx1"/>
              </a:solidFill>
              <a:latin typeface="Arial" charset="0"/>
              <a:ea typeface="Arial"/>
              <a:cs typeface="Arial"/>
              <a:sym typeface="Arial"/>
            </a:endParaRPr>
          </a:p>
          <a:p>
            <a:r>
              <a:rPr lang="en-US" sz="1200" b="1" i="0" u="none" strike="noStrike" kern="1200" cap="none" baseline="0" dirty="0">
                <a:solidFill>
                  <a:schemeClr val="tx1"/>
                </a:solidFill>
                <a:latin typeface="Arial" charset="0"/>
                <a:ea typeface="Arial"/>
                <a:cs typeface="Arial"/>
                <a:sym typeface="Arial"/>
              </a:rPr>
              <a:t>“</a:t>
            </a:r>
            <a:r>
              <a:rPr lang="en-US" sz="1200" b="0" i="0" u="none" strike="noStrike" kern="1200" cap="none" baseline="0" dirty="0">
                <a:solidFill>
                  <a:schemeClr val="tx1"/>
                </a:solidFill>
                <a:latin typeface="Arial" charset="0"/>
                <a:ea typeface="Arial"/>
                <a:cs typeface="Arial"/>
                <a:sym typeface="Arial"/>
              </a:rPr>
              <a:t>Morning Morality Effect shows that people are more likely to cheat, lie, or even commit fraud in the afternoon than in the morning.</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Executive control center that we use for important decision making, including moral judgments, can be worn down or distracted even by simple tasks like memorizing numbers.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47891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514983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the basic four steps in the decision making process. The next several slides provide more details on these steps. </a:t>
            </a:r>
          </a:p>
          <a:p>
            <a:r>
              <a:rPr lang="en-US" dirty="0"/>
              <a:t>Problem recognition occurs when we experience a significant difference between the current state of affairs and some state we desire. Information search is the process by which we survey the environment for data to make a reasonable decision. In the third stage, the consumer evaluates the alternatives. Then a choice is made. The choice may be from among product choices as well as to buy or not.</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481149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Problem recognition is the first stage. It can occur when a consumer’s state of being declines (which then triggers a desire to return to normalcy) or when a consumer recognizes an ideal state he or she wishes to achieve.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074621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Once we know we have a problem, we search out how we can solve the problem. These searches will typically take place before purchase (prepurchase). However, many people just enjoy searching information and they conduct ongoing searches even if a purchase is not immediately forthcoming. Internal searches are based on our own memory banks while external sources come from other sources. Search engines have made vast amounts of information available to us as we search out product information. We may rely on cybermediaries to help narrow and filter the options that are available. Intelligent agents are sophisticated software programs that use collaborative filtering technologies to learn from past user behavior in order to recommend new purchases.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61794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figure illustrates the two causes of problem recognition. The person experiences a decline in the quality of his actual state or an increase in the desire for his ideal state.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72399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figure shows us that there is an inverted-U relationship between knowledge and external search effort. People with very limited expertise may not feel they are competent to search extensively. Experts have a better sense of what information is relevant so they engage in selective search. Novice consumers tend to process information in terms of the big picture instead of detailed information. Who searches the most? Moderately knowledgeable consumers.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63462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3885991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Tree>
    <p:extLst>
      <p:ext uri="{BB962C8B-B14F-4D97-AF65-F5344CB8AC3E}">
        <p14:creationId xmlns:p14="http://schemas.microsoft.com/office/powerpoint/2010/main" val="1996142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When evaluating alternatives, consumers may focus on one or two product features while ignoring others. This helps us narrow down our options. Evaluative criteria are the dimensions we use to judge the merits of competing options. Determinant attributes are the features that we actually use to differentiate among our choices. Marketers often educate consumers about which criteria they should use as determinant attributes.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2239890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we need to use more consideration before making a decision (an extensive problem), we can categorize our decision rules into compensatory and noncompensatory. Noncompensatory decision rules suggest that a product that is low on one attribute cannot compensate for that weakness with a strength on another attribute.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67685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Covariation infers hidden dimensions of products from attributes we observe. The signal communicates an underlying quality. For instance, someone selling a used car will try to make the car look clean because cleanliness may be associated with reliability. Country of origin is often a determinant attribute in the decision-making process. Consumers think of Switzerland for precision in watches, Italy for leather goods, and France for wine. Familiar brand names can serve as a shortcut as can higher prices, which consumers may assume suggest higher quality.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3029807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8171950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A cybermediary often is the answer. This term describes a Web site or app that helps to filter and organize online market information so that customers can identify and evaluate alternatives more efficiently.</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Intelligent agents are sophisticated software programs that use collaborative filtering technologies to learn from past user behavior to recommend new purchases.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Search engine optimization (SEO) refers to the procedures companies use to design the content of Web sites and posts to maximize the likelihood that their content will show up when someone searches for a relevant term.</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Long tail is that we no longer need to rely solely on big hits (such as blockbuster movies or best-selling books) to find profits.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3289851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Cognitive decision making seeks a maximizing solution but often times consumers are happy to exert less energy for decisions in exchange for a satisficing solution. This “good enough” perspective on decision making is called bounded rationality. The study of decisions is called behavioral economics. </a:t>
            </a:r>
          </a:p>
          <a:p>
            <a:r>
              <a:rPr lang="en-US" dirty="0"/>
              <a:t>Many of these decisions illustrate the principles of mental accounting.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5669150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this chapter, we focused</a:t>
            </a:r>
            <a:r>
              <a:rPr lang="en-US" baseline="0" dirty="0"/>
              <a:t> on four learning objectives. We learned the three categories of consumer decisions. We learned the stages in the cognitive decision-making process.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650689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5/4/2025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5/4/2025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5/4/2025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5/4/2025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5/4/2025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5/4/2025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5/4/2025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5/4/2025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3733643321"/>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643829186"/>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3.jpe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2.pn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5/4/2025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5/4/2025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5"/>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33" r:id="rId12"/>
    <p:sldLayoutId id="2147483734"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Image result for decision process">
            <a:extLst>
              <a:ext uri="{FF2B5EF4-FFF2-40B4-BE49-F238E27FC236}">
                <a16:creationId xmlns:a16="http://schemas.microsoft.com/office/drawing/2014/main" id="{05319A0F-0796-40A8-9243-D702BD7C41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1" y="1533525"/>
            <a:ext cx="7000874" cy="3571874"/>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29BC8F5C-6636-40E2-BC94-8443FA72E19E}"/>
              </a:ext>
            </a:extLst>
          </p:cNvPr>
          <p:cNvSpPr>
            <a:spLocks noGrp="1"/>
          </p:cNvSpPr>
          <p:nvPr>
            <p:ph type="ctrTitle"/>
          </p:nvPr>
        </p:nvSpPr>
        <p:spPr>
          <a:xfrm>
            <a:off x="457199" y="560387"/>
            <a:ext cx="7772400" cy="1946275"/>
          </a:xfrm>
          <a:prstGeom prst="rect">
            <a:avLst/>
          </a:prstGeom>
          <a:solidFill>
            <a:srgbClr val="F2F2F2"/>
          </a:solidFill>
        </p:spPr>
        <p:txBody>
          <a:bodyPr anchor="ctr">
            <a:normAutofit/>
          </a:bodyPr>
          <a:lstStyle/>
          <a:p>
            <a:r>
              <a:rPr lang="en-US" b="1" dirty="0"/>
              <a:t>Consumer Choices</a:t>
            </a:r>
            <a:br>
              <a:rPr lang="en-US" b="1" dirty="0"/>
            </a:br>
            <a:r>
              <a:rPr lang="en-US" b="1" dirty="0"/>
              <a:t>Decision Process</a:t>
            </a:r>
          </a:p>
        </p:txBody>
      </p:sp>
      <p:sp>
        <p:nvSpPr>
          <p:cNvPr id="5" name="Subtitle 4">
            <a:extLst>
              <a:ext uri="{FF2B5EF4-FFF2-40B4-BE49-F238E27FC236}">
                <a16:creationId xmlns:a16="http://schemas.microsoft.com/office/drawing/2014/main" id="{43EF0F16-39FA-4C5C-998F-1FCC97BA7869}"/>
              </a:ext>
            </a:extLst>
          </p:cNvPr>
          <p:cNvSpPr>
            <a:spLocks noGrp="1"/>
          </p:cNvSpPr>
          <p:nvPr>
            <p:ph type="subTitle" idx="1"/>
          </p:nvPr>
        </p:nvSpPr>
        <p:spPr>
          <a:xfrm>
            <a:off x="1371600" y="5105399"/>
            <a:ext cx="6400800" cy="1476375"/>
          </a:xfrm>
          <a:prstGeom prst="rect">
            <a:avLst/>
          </a:prstGeom>
        </p:spPr>
        <p:txBody>
          <a:bodyPr>
            <a:normAutofit/>
          </a:bodyPr>
          <a:lstStyle/>
          <a:p>
            <a:r>
              <a:rPr lang="en-US" sz="2800" dirty="0">
                <a:solidFill>
                  <a:schemeClr val="tx1"/>
                </a:solidFill>
              </a:rPr>
              <a:t>Professor Ilijana Petrovska</a:t>
            </a:r>
          </a:p>
          <a:p>
            <a:r>
              <a:rPr lang="en-US" sz="2800" dirty="0">
                <a:solidFill>
                  <a:schemeClr val="tx1"/>
                </a:solidFill>
              </a:rPr>
              <a:t>Visiting professor @ Tor </a:t>
            </a:r>
            <a:r>
              <a:rPr lang="en-US" sz="2800" dirty="0" err="1">
                <a:solidFill>
                  <a:schemeClr val="tx1"/>
                </a:solidFill>
              </a:rPr>
              <a:t>Vergata</a:t>
            </a:r>
            <a:endParaRPr lang="en-US" sz="2800" dirty="0">
              <a:solidFill>
                <a:schemeClr val="tx1"/>
              </a:solidFill>
            </a:endParaRPr>
          </a:p>
        </p:txBody>
      </p:sp>
    </p:spTree>
    <p:extLst>
      <p:ext uri="{BB962C8B-B14F-4D97-AF65-F5344CB8AC3E}">
        <p14:creationId xmlns:p14="http://schemas.microsoft.com/office/powerpoint/2010/main" val="3926993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p:cNvSpPr>
            <a:spLocks noGrp="1"/>
          </p:cNvSpPr>
          <p:nvPr>
            <p:ph type="title"/>
          </p:nvPr>
        </p:nvSpPr>
        <p:spPr/>
        <p:txBody>
          <a:bodyPr/>
          <a:lstStyle/>
          <a:p>
            <a:r>
              <a:rPr lang="en-US" dirty="0"/>
              <a:t>Learning Objectives</a:t>
            </a:r>
            <a:endParaRPr lang="en-IN" dirty="0"/>
          </a:p>
        </p:txBody>
      </p:sp>
      <p:sp>
        <p:nvSpPr>
          <p:cNvPr id="20" name="Content Placeholder 19"/>
          <p:cNvSpPr>
            <a:spLocks noGrp="1"/>
          </p:cNvSpPr>
          <p:nvPr>
            <p:ph sz="quarter" idx="13"/>
          </p:nvPr>
        </p:nvSpPr>
        <p:spPr>
          <a:xfrm>
            <a:off x="457200" y="1556326"/>
            <a:ext cx="8070574" cy="4434275"/>
          </a:xfrm>
        </p:spPr>
        <p:txBody>
          <a:bodyPr/>
          <a:lstStyle/>
          <a:p>
            <a:pPr marL="0" indent="0">
              <a:buNone/>
            </a:pPr>
            <a:r>
              <a:rPr lang="en-US" b="1" dirty="0">
                <a:solidFill>
                  <a:schemeClr val="tx2"/>
                </a:solidFill>
              </a:rPr>
              <a:t>9.1</a:t>
            </a:r>
            <a:r>
              <a:rPr lang="en-US" dirty="0"/>
              <a:t> The three categories of consumer decision-making are cognitive, habitual, and affective.</a:t>
            </a:r>
            <a:endParaRPr lang="en-US" dirty="0">
              <a:sym typeface="Wingdings" pitchFamily="2" charset="2"/>
            </a:endParaRPr>
          </a:p>
          <a:p>
            <a:pPr marL="0" indent="0">
              <a:buNone/>
            </a:pPr>
            <a:r>
              <a:rPr lang="en-US" b="1" dirty="0">
                <a:solidFill>
                  <a:schemeClr val="tx2"/>
                </a:solidFill>
              </a:rPr>
              <a:t>9.2</a:t>
            </a:r>
            <a:r>
              <a:rPr lang="en-US" dirty="0"/>
              <a:t> A cognitive purchase decision is the outcome of a series of stages that results in the selection of one product over competing options.</a:t>
            </a:r>
            <a:endParaRPr lang="en-US" dirty="0">
              <a:sym typeface="Wingdings" pitchFamily="2" charset="2"/>
            </a:endParaRPr>
          </a:p>
          <a:p>
            <a:pPr marL="536575" indent="-536575">
              <a:buNone/>
            </a:pPr>
            <a:r>
              <a:rPr lang="en-US" b="1" dirty="0">
                <a:solidFill>
                  <a:schemeClr val="tx2"/>
                </a:solidFill>
              </a:rPr>
              <a:t>9.3</a:t>
            </a:r>
            <a:r>
              <a:rPr lang="en-US" b="1" dirty="0">
                <a:solidFill>
                  <a:srgbClr val="007FA3"/>
                </a:solidFill>
              </a:rPr>
              <a:t> </a:t>
            </a:r>
            <a:r>
              <a:rPr lang="en-US" dirty="0"/>
              <a:t>We often rely on rules-of-thumb to make decisions.</a:t>
            </a:r>
            <a:endParaRPr lang="en-US" dirty="0">
              <a:sym typeface="Wingdings" pitchFamily="2" charset="2"/>
            </a:endParaRPr>
          </a:p>
          <a:p>
            <a:pPr marL="0" indent="0">
              <a:buNone/>
            </a:pPr>
            <a:r>
              <a:rPr lang="en-US" b="1" dirty="0">
                <a:solidFill>
                  <a:schemeClr val="tx2"/>
                </a:solidFill>
              </a:rPr>
              <a:t>9.4</a:t>
            </a:r>
            <a:r>
              <a:rPr lang="en-US" dirty="0"/>
              <a:t> The way information about a product choice is framed can prime a decision even when the consumer is unaware of this influence.</a:t>
            </a:r>
          </a:p>
        </p:txBody>
      </p:sp>
    </p:spTree>
    <p:extLst>
      <p:ext uri="{BB962C8B-B14F-4D97-AF65-F5344CB8AC3E}">
        <p14:creationId xmlns:p14="http://schemas.microsoft.com/office/powerpoint/2010/main" val="3025435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 9.1</a:t>
            </a:r>
            <a:endParaRPr lang="en-IN" dirty="0"/>
          </a:p>
        </p:txBody>
      </p:sp>
      <p:sp>
        <p:nvSpPr>
          <p:cNvPr id="3" name="Content Placeholder 2"/>
          <p:cNvSpPr>
            <a:spLocks noGrp="1"/>
          </p:cNvSpPr>
          <p:nvPr>
            <p:ph sz="quarter" idx="13"/>
          </p:nvPr>
        </p:nvSpPr>
        <p:spPr/>
        <p:txBody>
          <a:bodyPr/>
          <a:lstStyle/>
          <a:p>
            <a:pPr marL="432" indent="0">
              <a:buNone/>
            </a:pPr>
            <a:r>
              <a:rPr lang="en-US" dirty="0"/>
              <a:t>The three categories of consumer decision-making are cognitive, habitual, and affective.</a:t>
            </a:r>
            <a:endParaRPr lang="en-US" dirty="0">
              <a:sym typeface="Wingdings" pitchFamily="2" charset="2"/>
            </a:endParaRPr>
          </a:p>
        </p:txBody>
      </p:sp>
    </p:spTree>
    <p:extLst>
      <p:ext uri="{BB962C8B-B14F-4D97-AF65-F5344CB8AC3E}">
        <p14:creationId xmlns:p14="http://schemas.microsoft.com/office/powerpoint/2010/main" val="2801239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Problem?</a:t>
            </a:r>
            <a:endParaRPr lang="en-IN" dirty="0"/>
          </a:p>
        </p:txBody>
      </p:sp>
      <p:sp>
        <p:nvSpPr>
          <p:cNvPr id="3" name="Content Placeholder 2"/>
          <p:cNvSpPr>
            <a:spLocks noGrp="1"/>
          </p:cNvSpPr>
          <p:nvPr>
            <p:ph sz="quarter" idx="13"/>
          </p:nvPr>
        </p:nvSpPr>
        <p:spPr/>
        <p:txBody>
          <a:bodyPr>
            <a:noAutofit/>
          </a:bodyPr>
          <a:lstStyle/>
          <a:p>
            <a:r>
              <a:rPr lang="en-US" dirty="0">
                <a:latin typeface="+mj-lt"/>
              </a:rPr>
              <a:t>Consumer </a:t>
            </a:r>
            <a:r>
              <a:rPr lang="en-US" dirty="0" err="1">
                <a:latin typeface="+mj-lt"/>
              </a:rPr>
              <a:t>hyperchoice</a:t>
            </a:r>
            <a:endParaRPr lang="en-US" dirty="0">
              <a:latin typeface="+mj-lt"/>
            </a:endParaRPr>
          </a:p>
          <a:p>
            <a:pPr lvl="1"/>
            <a:r>
              <a:rPr lang="en-US" b="0" i="0" u="none" strike="noStrike" kern="1200" cap="none" baseline="0" dirty="0">
                <a:solidFill>
                  <a:schemeClr val="tx1"/>
                </a:solidFill>
                <a:latin typeface="+mj-lt"/>
                <a:ea typeface="Arial"/>
                <a:cs typeface="Arial"/>
                <a:sym typeface="Arial"/>
              </a:rPr>
              <a:t>forces us to make repeated decisions that may drain psychological energy while decreasing our abilities to make smart choices.</a:t>
            </a:r>
          </a:p>
          <a:p>
            <a:r>
              <a:rPr lang="en-US" dirty="0">
                <a:latin typeface="+mj-lt"/>
              </a:rPr>
              <a:t>Constructive processing</a:t>
            </a:r>
          </a:p>
          <a:p>
            <a:pPr lvl="1"/>
            <a:r>
              <a:rPr lang="en-US" b="0" i="0" u="none" strike="noStrike" kern="1200" cap="none" baseline="0" dirty="0">
                <a:solidFill>
                  <a:schemeClr val="tx1"/>
                </a:solidFill>
                <a:latin typeface="+mj-lt"/>
                <a:ea typeface="Arial"/>
                <a:cs typeface="Arial"/>
                <a:sym typeface="Arial"/>
              </a:rPr>
              <a:t>argues that we evaluate the effort we’ll need to make a particular choice and then tailor the amount of cognitive “effort” we expend to get the job done.</a:t>
            </a:r>
          </a:p>
          <a:p>
            <a:r>
              <a:rPr lang="en-US" dirty="0">
                <a:latin typeface="+mj-lt"/>
              </a:rPr>
              <a:t>Mental budget</a:t>
            </a:r>
          </a:p>
          <a:p>
            <a:pPr lvl="1"/>
            <a:r>
              <a:rPr lang="en-US" b="0" i="0" u="none" strike="noStrike" kern="1200" cap="none" baseline="0" dirty="0">
                <a:solidFill>
                  <a:schemeClr val="tx1"/>
                </a:solidFill>
                <a:latin typeface="+mj-lt"/>
                <a:ea typeface="Arial"/>
                <a:cs typeface="Arial"/>
                <a:sym typeface="Arial"/>
              </a:rPr>
              <a:t>that helps us to estimate what we will consume over time so that we can regulate what we do in the present</a:t>
            </a:r>
            <a:endParaRPr lang="en-US" dirty="0">
              <a:latin typeface="+mj-lt"/>
            </a:endParaRPr>
          </a:p>
        </p:txBody>
      </p:sp>
    </p:spTree>
    <p:extLst>
      <p:ext uri="{BB962C8B-B14F-4D97-AF65-F5344CB8AC3E}">
        <p14:creationId xmlns:p14="http://schemas.microsoft.com/office/powerpoint/2010/main" val="232005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9.1 Three Types of Decision-Making</a:t>
            </a:r>
            <a:endParaRPr lang="en-IN" sz="3400" dirty="0"/>
          </a:p>
        </p:txBody>
      </p:sp>
      <p:sp>
        <p:nvSpPr>
          <p:cNvPr id="3" name="Content Placeholder 2"/>
          <p:cNvSpPr>
            <a:spLocks noGrp="1"/>
          </p:cNvSpPr>
          <p:nvPr>
            <p:ph sz="quarter" idx="13"/>
          </p:nvPr>
        </p:nvSpPr>
        <p:spPr>
          <a:xfrm>
            <a:off x="457200" y="1556327"/>
            <a:ext cx="8229600" cy="391744"/>
          </a:xfrm>
        </p:spPr>
        <p:txBody>
          <a:bodyPr/>
          <a:lstStyle/>
          <a:p>
            <a:pPr marL="432" indent="0">
              <a:buNone/>
            </a:pPr>
            <a:r>
              <a:rPr lang="en-US" sz="2000" b="1" dirty="0"/>
              <a:t>Figure 9.1 </a:t>
            </a:r>
            <a:r>
              <a:rPr lang="en-US" sz="2000" dirty="0"/>
              <a:t>The Three “Buckets” of Consumer Decision Making</a:t>
            </a:r>
            <a:endParaRPr lang="en-IN" sz="2000" dirty="0"/>
          </a:p>
        </p:txBody>
      </p:sp>
      <p:pic>
        <p:nvPicPr>
          <p:cNvPr id="4" name="Picture 3" descr="Cognitive, deliberate, rational, and sequential. Habitual, behavioral, unconscious, and automatic. Affective, emotional and instantaneous."/>
          <p:cNvPicPr>
            <a:picLocks noChangeAspect="1"/>
          </p:cNvPicPr>
          <p:nvPr/>
        </p:nvPicPr>
        <p:blipFill>
          <a:blip r:embed="rId3"/>
          <a:stretch>
            <a:fillRect/>
          </a:stretch>
        </p:blipFill>
        <p:spPr>
          <a:xfrm>
            <a:off x="673270" y="2504080"/>
            <a:ext cx="7797460" cy="2658086"/>
          </a:xfrm>
          <a:prstGeom prst="rect">
            <a:avLst/>
          </a:prstGeom>
        </p:spPr>
      </p:pic>
    </p:spTree>
    <p:extLst>
      <p:ext uri="{BB962C8B-B14F-4D97-AF65-F5344CB8AC3E}">
        <p14:creationId xmlns:p14="http://schemas.microsoft.com/office/powerpoint/2010/main" val="4018213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Self-Regulation</a:t>
            </a:r>
            <a:endParaRPr lang="en-IN" dirty="0"/>
          </a:p>
        </p:txBody>
      </p:sp>
      <p:sp>
        <p:nvSpPr>
          <p:cNvPr id="3" name="Content Placeholder 2"/>
          <p:cNvSpPr>
            <a:spLocks noGrp="1"/>
          </p:cNvSpPr>
          <p:nvPr>
            <p:ph sz="quarter" idx="13"/>
          </p:nvPr>
        </p:nvSpPr>
        <p:spPr/>
        <p:txBody>
          <a:bodyPr/>
          <a:lstStyle/>
          <a:p>
            <a:r>
              <a:rPr lang="en-US" dirty="0"/>
              <a:t>Implementation intentions</a:t>
            </a:r>
          </a:p>
          <a:p>
            <a:pPr lvl="1"/>
            <a:r>
              <a:rPr lang="en-US" sz="2000" kern="1200" dirty="0">
                <a:solidFill>
                  <a:schemeClr val="tx1"/>
                </a:solidFill>
                <a:latin typeface="Arial" charset="0"/>
              </a:rPr>
              <a:t>A person’s efforts to change or maintain his or her actions over time (as dieting, living on a budget, training to run a marathon), involve careful planning that is a form of self-regulation.</a:t>
            </a:r>
          </a:p>
          <a:p>
            <a:pPr lvl="1"/>
            <a:r>
              <a:rPr lang="en-US" sz="2000" kern="1200" dirty="0">
                <a:solidFill>
                  <a:schemeClr val="tx1"/>
                </a:solidFill>
                <a:latin typeface="Arial" charset="0"/>
              </a:rPr>
              <a:t>These “if-then” plans or implementation intentions may dictate how much weight we give to different kinds of information (emotional or cognitive), a timetable to carry out a decision, or even how we will deal with disruptive influences that might interfere with our plans (like a bossy salesperson who tries to steer us to a different choice).</a:t>
            </a:r>
            <a:endParaRPr lang="en-US" sz="2000" dirty="0"/>
          </a:p>
          <a:p>
            <a:r>
              <a:rPr lang="en-US" dirty="0"/>
              <a:t>Counteractive construal</a:t>
            </a:r>
          </a:p>
          <a:p>
            <a:pPr lvl="1"/>
            <a:r>
              <a:rPr lang="en-US" sz="2000" kern="1200" dirty="0">
                <a:solidFill>
                  <a:schemeClr val="tx1"/>
                </a:solidFill>
                <a:latin typeface="Arial" charset="0"/>
              </a:rPr>
              <a:t>when they exaggerate the negative aspects of behaviors that will interfere with the ultimate goal</a:t>
            </a:r>
            <a:r>
              <a:rPr lang="en-US" kern="1200" dirty="0">
                <a:solidFill>
                  <a:schemeClr val="tx1"/>
                </a:solidFill>
                <a:latin typeface="Arial" charset="0"/>
              </a:rPr>
              <a:t>.</a:t>
            </a:r>
          </a:p>
        </p:txBody>
      </p:sp>
    </p:spTree>
    <p:extLst>
      <p:ext uri="{BB962C8B-B14F-4D97-AF65-F5344CB8AC3E}">
        <p14:creationId xmlns:p14="http://schemas.microsoft.com/office/powerpoint/2010/main" val="4412567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Cognitive purchase decision</a:t>
            </a:r>
            <a:endParaRPr lang="en-IN" dirty="0"/>
          </a:p>
        </p:txBody>
      </p:sp>
      <p:sp>
        <p:nvSpPr>
          <p:cNvPr id="3" name="Content Placeholder 2"/>
          <p:cNvSpPr>
            <a:spLocks noGrp="1"/>
          </p:cNvSpPr>
          <p:nvPr>
            <p:ph idx="1"/>
          </p:nvPr>
        </p:nvSpPr>
        <p:spPr>
          <a:xfrm>
            <a:off x="457200" y="1272822"/>
            <a:ext cx="8229600" cy="4525963"/>
          </a:xfrm>
        </p:spPr>
        <p:txBody>
          <a:bodyPr>
            <a:normAutofit/>
          </a:bodyPr>
          <a:lstStyle/>
          <a:p>
            <a:pPr marL="432" indent="0">
              <a:lnSpc>
                <a:spcPct val="90000"/>
              </a:lnSpc>
              <a:buNone/>
            </a:pPr>
            <a:r>
              <a:rPr lang="en-US" sz="2200" dirty="0"/>
              <a:t>A cognitive purchase decision is the outcome of a series of stages that results in the selection of one product over competing options.</a:t>
            </a:r>
          </a:p>
          <a:p>
            <a:pPr marL="432" indent="0">
              <a:lnSpc>
                <a:spcPct val="90000"/>
              </a:lnSpc>
              <a:buNone/>
            </a:pPr>
            <a:endParaRPr lang="en-US" sz="2200" dirty="0"/>
          </a:p>
          <a:p>
            <a:pPr marL="432" indent="0">
              <a:lnSpc>
                <a:spcPct val="90000"/>
              </a:lnSpc>
              <a:buNone/>
            </a:pPr>
            <a:r>
              <a:rPr lang="en-US" sz="2200" b="1" dirty="0"/>
              <a:t>Traditional perspective </a:t>
            </a:r>
            <a:r>
              <a:rPr lang="en-US" sz="2200" dirty="0"/>
              <a:t>- decision-making from an information-processing.</a:t>
            </a:r>
          </a:p>
          <a:p>
            <a:pPr marL="343332" indent="-342900">
              <a:lnSpc>
                <a:spcPct val="90000"/>
              </a:lnSpc>
            </a:pPr>
            <a:r>
              <a:rPr lang="en-US" sz="2200" dirty="0"/>
              <a:t>People calmly and carefully integrate as much information as possible:</a:t>
            </a:r>
          </a:p>
          <a:p>
            <a:pPr marL="743382" lvl="1" indent="-342900">
              <a:lnSpc>
                <a:spcPct val="90000"/>
              </a:lnSpc>
            </a:pPr>
            <a:r>
              <a:rPr lang="en-US" sz="1800" dirty="0"/>
              <a:t>what they already know about a product, </a:t>
            </a:r>
          </a:p>
          <a:p>
            <a:pPr marL="743382" lvl="1" indent="-342900">
              <a:lnSpc>
                <a:spcPct val="90000"/>
              </a:lnSpc>
            </a:pPr>
            <a:r>
              <a:rPr lang="en-US" sz="1800" dirty="0"/>
              <a:t>weigh the pluses and minuses of each alternative, and </a:t>
            </a:r>
          </a:p>
          <a:p>
            <a:pPr marL="743382" lvl="1" indent="-342900">
              <a:lnSpc>
                <a:spcPct val="90000"/>
              </a:lnSpc>
            </a:pPr>
            <a:r>
              <a:rPr lang="en-US" sz="1800" dirty="0"/>
              <a:t>arrive at a satisfactory decision. </a:t>
            </a:r>
          </a:p>
          <a:p>
            <a:pPr marL="432" indent="0">
              <a:lnSpc>
                <a:spcPct val="90000"/>
              </a:lnSpc>
              <a:buNone/>
            </a:pPr>
            <a:r>
              <a:rPr lang="en-US" sz="2200" b="1" dirty="0"/>
              <a:t>The economics of information perspective </a:t>
            </a:r>
            <a:r>
              <a:rPr lang="en-US" sz="2200" dirty="0"/>
              <a:t>assumes that we collect just as much data as we need to make an informed decision.</a:t>
            </a:r>
          </a:p>
        </p:txBody>
      </p:sp>
    </p:spTree>
    <p:extLst>
      <p:ext uri="{BB962C8B-B14F-4D97-AF65-F5344CB8AC3E}">
        <p14:creationId xmlns:p14="http://schemas.microsoft.com/office/powerpoint/2010/main" val="3431559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sz="4100"/>
              <a:t>Steps in the Decision-Making Process</a:t>
            </a:r>
            <a:endParaRPr lang="en-IN" sz="4100"/>
          </a:p>
        </p:txBody>
      </p:sp>
      <p:graphicFrame>
        <p:nvGraphicFramePr>
          <p:cNvPr id="5" name="Content Placeholder 2">
            <a:extLst>
              <a:ext uri="{FF2B5EF4-FFF2-40B4-BE49-F238E27FC236}">
                <a16:creationId xmlns:a16="http://schemas.microsoft.com/office/drawing/2014/main" id="{C914F720-D3D2-4F4E-9C83-7A8EDCEA633D}"/>
              </a:ext>
            </a:extLst>
          </p:cNvPr>
          <p:cNvGraphicFramePr>
            <a:graphicFrameLocks noGrp="1"/>
          </p:cNvGraphicFramePr>
          <p:nvPr>
            <p:ph idx="1"/>
            <p:extLst>
              <p:ext uri="{D42A27DB-BD31-4B8C-83A1-F6EECF244321}">
                <p14:modId xmlns:p14="http://schemas.microsoft.com/office/powerpoint/2010/main" val="397269349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9815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Stage 1: Problem Recognition</a:t>
            </a:r>
            <a:endParaRPr lang="en-IN" dirty="0"/>
          </a:p>
        </p:txBody>
      </p:sp>
      <p:sp>
        <p:nvSpPr>
          <p:cNvPr id="3" name="Content Placeholder 2"/>
          <p:cNvSpPr>
            <a:spLocks noGrp="1"/>
          </p:cNvSpPr>
          <p:nvPr>
            <p:ph sz="half" idx="1"/>
          </p:nvPr>
        </p:nvSpPr>
        <p:spPr>
          <a:xfrm>
            <a:off x="457200" y="1600200"/>
            <a:ext cx="4038600" cy="4525963"/>
          </a:xfrm>
        </p:spPr>
        <p:txBody>
          <a:bodyPr>
            <a:normAutofit/>
          </a:bodyPr>
          <a:lstStyle/>
          <a:p>
            <a:r>
              <a:rPr lang="en-US" dirty="0"/>
              <a:t>Occurs when consumer sees difference between current state and ideal state</a:t>
            </a:r>
          </a:p>
          <a:p>
            <a:pPr lvl="1"/>
            <a:r>
              <a:rPr lang="en-US" sz="2800"/>
              <a:t>Need recognition: Actual state declines</a:t>
            </a:r>
          </a:p>
          <a:p>
            <a:pPr lvl="1"/>
            <a:r>
              <a:rPr lang="en-US" sz="2800"/>
              <a:t>Opportunity recognition: Ideal state moves upward</a:t>
            </a:r>
          </a:p>
        </p:txBody>
      </p:sp>
      <p:pic>
        <p:nvPicPr>
          <p:cNvPr id="1026" name="Picture 2" descr="Recognition Icon at GetDrawings | Free download">
            <a:extLst>
              <a:ext uri="{FF2B5EF4-FFF2-40B4-BE49-F238E27FC236}">
                <a16:creationId xmlns:a16="http://schemas.microsoft.com/office/drawing/2014/main" id="{C7DAD3D7-7E03-49EB-89C3-88B228A6003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4648200" y="1843881"/>
            <a:ext cx="4038600" cy="4038600"/>
          </a:xfrm>
          <a:prstGeom prst="rect">
            <a:avLst/>
          </a:prstGeom>
          <a:solidFill>
            <a:srgbClr val="FFFFFF"/>
          </a:solidFill>
        </p:spPr>
      </p:pic>
    </p:spTree>
    <p:extLst>
      <p:ext uri="{BB962C8B-B14F-4D97-AF65-F5344CB8AC3E}">
        <p14:creationId xmlns:p14="http://schemas.microsoft.com/office/powerpoint/2010/main" val="3740044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Stage 2: Information Search</a:t>
            </a:r>
            <a:endParaRPr lang="en-IN" dirty="0"/>
          </a:p>
        </p:txBody>
      </p:sp>
      <p:pic>
        <p:nvPicPr>
          <p:cNvPr id="2052" name="Picture 4" descr="Info, information, search icon - Download on Iconfinder">
            <a:extLst>
              <a:ext uri="{FF2B5EF4-FFF2-40B4-BE49-F238E27FC236}">
                <a16:creationId xmlns:a16="http://schemas.microsoft.com/office/drawing/2014/main" id="{249038BF-6CF5-4AE1-BD5E-E4631F44B46F}"/>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457200" y="1843881"/>
            <a:ext cx="4038600" cy="4038600"/>
          </a:xfrm>
          <a:prstGeom prst="rect">
            <a:avLst/>
          </a:prstGeom>
          <a:solidFill>
            <a:srgbClr val="FFFFFF"/>
          </a:solidFill>
        </p:spPr>
      </p:pic>
      <p:sp>
        <p:nvSpPr>
          <p:cNvPr id="3" name="Content Placeholder 2"/>
          <p:cNvSpPr>
            <a:spLocks noGrp="1"/>
          </p:cNvSpPr>
          <p:nvPr>
            <p:ph sz="half" idx="2"/>
          </p:nvPr>
        </p:nvSpPr>
        <p:spPr>
          <a:xfrm>
            <a:off x="4648200" y="1600200"/>
            <a:ext cx="4038600" cy="4525963"/>
          </a:xfrm>
        </p:spPr>
        <p:txBody>
          <a:bodyPr>
            <a:normAutofit/>
          </a:bodyPr>
          <a:lstStyle/>
          <a:p>
            <a:pPr marL="0" indent="0">
              <a:buNone/>
            </a:pPr>
            <a:r>
              <a:rPr lang="en-US" sz="2600"/>
              <a:t>The process by which we survey the environment for appropriate data to make a reasonable decision.</a:t>
            </a:r>
          </a:p>
          <a:p>
            <a:r>
              <a:rPr lang="en-US" sz="2600"/>
              <a:t>Prepurchase or ongoing search</a:t>
            </a:r>
          </a:p>
          <a:p>
            <a:r>
              <a:rPr lang="en-US" sz="2600"/>
              <a:t>Internal or external search</a:t>
            </a:r>
          </a:p>
          <a:p>
            <a:r>
              <a:rPr lang="en-US" sz="2600"/>
              <a:t>Online search and cybermediaries</a:t>
            </a:r>
            <a:endParaRPr lang="en-IN" sz="2600"/>
          </a:p>
        </p:txBody>
      </p:sp>
    </p:spTree>
    <p:extLst>
      <p:ext uri="{BB962C8B-B14F-4D97-AF65-F5344CB8AC3E}">
        <p14:creationId xmlns:p14="http://schemas.microsoft.com/office/powerpoint/2010/main" val="1784267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9.3 Problem Recognition</a:t>
            </a:r>
            <a:endParaRPr lang="en-IN" dirty="0"/>
          </a:p>
        </p:txBody>
      </p:sp>
      <p:sp>
        <p:nvSpPr>
          <p:cNvPr id="3" name="Content Placeholder 2"/>
          <p:cNvSpPr>
            <a:spLocks noGrp="1"/>
          </p:cNvSpPr>
          <p:nvPr>
            <p:ph sz="quarter" idx="13"/>
          </p:nvPr>
        </p:nvSpPr>
        <p:spPr>
          <a:xfrm>
            <a:off x="457200" y="1556327"/>
            <a:ext cx="8229600" cy="411622"/>
          </a:xfrm>
        </p:spPr>
        <p:txBody>
          <a:bodyPr/>
          <a:lstStyle/>
          <a:p>
            <a:pPr marL="432" indent="0">
              <a:buNone/>
            </a:pPr>
            <a:r>
              <a:rPr lang="en-IN" sz="2000" b="1" dirty="0"/>
              <a:t>Figure 9.3 </a:t>
            </a:r>
            <a:r>
              <a:rPr lang="en-IN" sz="2000" dirty="0"/>
              <a:t>Problem Recognition: Shifts in Actual or Ideal States Does</a:t>
            </a:r>
          </a:p>
        </p:txBody>
      </p:sp>
      <p:pic>
        <p:nvPicPr>
          <p:cNvPr id="5" name="Picture 4" descr="The actual state is represented by a horizontal line passing through the no problem and opportunity recognition phases, and drops in the need recognition phase. The ideal state rises above the actual state, and falls in the need recognition phase."/>
          <p:cNvPicPr>
            <a:picLocks noChangeAspect="1"/>
          </p:cNvPicPr>
          <p:nvPr/>
        </p:nvPicPr>
        <p:blipFill>
          <a:blip r:embed="rId3"/>
          <a:stretch>
            <a:fillRect/>
          </a:stretch>
        </p:blipFill>
        <p:spPr>
          <a:xfrm>
            <a:off x="944983" y="2116786"/>
            <a:ext cx="7254035" cy="4155063"/>
          </a:xfrm>
          <a:prstGeom prst="rect">
            <a:avLst/>
          </a:prstGeom>
        </p:spPr>
      </p:pic>
    </p:spTree>
    <p:extLst>
      <p:ext uri="{BB962C8B-B14F-4D97-AF65-F5344CB8AC3E}">
        <p14:creationId xmlns:p14="http://schemas.microsoft.com/office/powerpoint/2010/main" val="1558736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9.4 Amount of Information Search and Product Knowledge</a:t>
            </a:r>
            <a:endParaRPr lang="en-IN" sz="3400" dirty="0"/>
          </a:p>
        </p:txBody>
      </p:sp>
      <p:sp>
        <p:nvSpPr>
          <p:cNvPr id="3" name="Content Placeholder 2"/>
          <p:cNvSpPr>
            <a:spLocks noGrp="1"/>
          </p:cNvSpPr>
          <p:nvPr>
            <p:ph sz="quarter" idx="13"/>
          </p:nvPr>
        </p:nvSpPr>
        <p:spPr>
          <a:xfrm>
            <a:off x="457199" y="1556327"/>
            <a:ext cx="8300301" cy="679978"/>
          </a:xfrm>
        </p:spPr>
        <p:txBody>
          <a:bodyPr/>
          <a:lstStyle/>
          <a:p>
            <a:pPr marL="432" indent="0">
              <a:buNone/>
            </a:pPr>
            <a:r>
              <a:rPr lang="en-IN" sz="2000" b="1" dirty="0"/>
              <a:t>Figure 9.4 </a:t>
            </a:r>
            <a:r>
              <a:rPr lang="en-IN" sz="2000" dirty="0"/>
              <a:t>The Relationship Between Amount of Information Search and Product Knowledge</a:t>
            </a:r>
          </a:p>
        </p:txBody>
      </p:sp>
      <p:pic>
        <p:nvPicPr>
          <p:cNvPr id="5" name="Picture 4" descr="The amount of search is the rise, and the product knowledge is the run, and an upward pointing arc spans the graph."/>
          <p:cNvPicPr>
            <a:picLocks noChangeAspect="1"/>
          </p:cNvPicPr>
          <p:nvPr/>
        </p:nvPicPr>
        <p:blipFill>
          <a:blip r:embed="rId3"/>
          <a:stretch>
            <a:fillRect/>
          </a:stretch>
        </p:blipFill>
        <p:spPr>
          <a:xfrm>
            <a:off x="1677445" y="2372891"/>
            <a:ext cx="5789110" cy="3984373"/>
          </a:xfrm>
          <a:prstGeom prst="rect">
            <a:avLst/>
          </a:prstGeom>
        </p:spPr>
      </p:pic>
      <p:sp>
        <p:nvSpPr>
          <p:cNvPr id="6" name="TextBox 5">
            <a:extLst>
              <a:ext uri="{FF2B5EF4-FFF2-40B4-BE49-F238E27FC236}">
                <a16:creationId xmlns:a16="http://schemas.microsoft.com/office/drawing/2014/main" id="{3B91D623-6CE6-461E-BAED-F859ECA18F8F}"/>
              </a:ext>
            </a:extLst>
          </p:cNvPr>
          <p:cNvSpPr txBox="1"/>
          <p:nvPr/>
        </p:nvSpPr>
        <p:spPr>
          <a:xfrm>
            <a:off x="4873163" y="2459980"/>
            <a:ext cx="3221665" cy="307777"/>
          </a:xfrm>
          <a:prstGeom prst="rect">
            <a:avLst/>
          </a:prstGeom>
          <a:noFill/>
        </p:spPr>
        <p:txBody>
          <a:bodyPr wrap="square">
            <a:spAutoFit/>
          </a:bodyPr>
          <a:lstStyle/>
          <a:p>
            <a:r>
              <a:rPr lang="en-US" dirty="0">
                <a:solidFill>
                  <a:schemeClr val="bg1"/>
                </a:solidFill>
                <a:latin typeface="Aharoni" panose="02010803020104030203" pitchFamily="2" charset="-79"/>
                <a:cs typeface="Aharoni" panose="02010803020104030203" pitchFamily="2" charset="-79"/>
              </a:rPr>
              <a:t>Moderately knowledgeable consumers</a:t>
            </a:r>
          </a:p>
        </p:txBody>
      </p:sp>
    </p:spTree>
    <p:extLst>
      <p:ext uri="{BB962C8B-B14F-4D97-AF65-F5344CB8AC3E}">
        <p14:creationId xmlns:p14="http://schemas.microsoft.com/office/powerpoint/2010/main" val="952199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Step 3: Evaluate Alternatives</a:t>
            </a:r>
            <a:endParaRPr lang="en-IN" dirty="0"/>
          </a:p>
        </p:txBody>
      </p:sp>
      <p:graphicFrame>
        <p:nvGraphicFramePr>
          <p:cNvPr id="5" name="Content Placeholder 2">
            <a:extLst>
              <a:ext uri="{FF2B5EF4-FFF2-40B4-BE49-F238E27FC236}">
                <a16:creationId xmlns:a16="http://schemas.microsoft.com/office/drawing/2014/main" id="{7C92B7C3-3936-4A7E-B140-7FA7454DB0CE}"/>
              </a:ext>
            </a:extLst>
          </p:cNvPr>
          <p:cNvGraphicFramePr>
            <a:graphicFrameLocks noGrp="1"/>
          </p:cNvGraphicFramePr>
          <p:nvPr>
            <p:ph idx="1"/>
            <p:extLst>
              <p:ext uri="{D42A27DB-BD31-4B8C-83A1-F6EECF244321}">
                <p14:modId xmlns:p14="http://schemas.microsoft.com/office/powerpoint/2010/main" val="338485416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99192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a:t>
            </a:r>
            <a:endParaRPr lang="en-IN" dirty="0"/>
          </a:p>
        </p:txBody>
      </p:sp>
      <p:sp>
        <p:nvSpPr>
          <p:cNvPr id="3" name="Content Placeholder 2"/>
          <p:cNvSpPr>
            <a:spLocks noGrp="1"/>
          </p:cNvSpPr>
          <p:nvPr>
            <p:ph sz="quarter" idx="13"/>
          </p:nvPr>
        </p:nvSpPr>
        <p:spPr>
          <a:xfrm>
            <a:off x="457200" y="1556326"/>
            <a:ext cx="8080513" cy="4434275"/>
          </a:xfrm>
        </p:spPr>
        <p:txBody>
          <a:bodyPr>
            <a:normAutofit lnSpcReduction="10000"/>
          </a:bodyPr>
          <a:lstStyle/>
          <a:p>
            <a:r>
              <a:rPr lang="en-US" dirty="0"/>
              <a:t>Is it a problem that consumers have too many choices? </a:t>
            </a:r>
          </a:p>
          <a:p>
            <a:r>
              <a:rPr lang="en-US" dirty="0"/>
              <a:t>Would it be better to have less choices? </a:t>
            </a:r>
          </a:p>
          <a:p>
            <a:r>
              <a:rPr lang="en-US" dirty="0"/>
              <a:t>How does it affect consumer decision-making?</a:t>
            </a:r>
          </a:p>
          <a:p>
            <a:endParaRPr lang="en-US" dirty="0"/>
          </a:p>
          <a:p>
            <a:endParaRPr lang="en-US" dirty="0"/>
          </a:p>
          <a:p>
            <a:endParaRPr lang="en-US" dirty="0"/>
          </a:p>
          <a:p>
            <a:r>
              <a:rPr lang="en-US" dirty="0"/>
              <a:t>Sunstein C. R. (2014) </a:t>
            </a:r>
            <a:r>
              <a:rPr lang="en-US" i="1" dirty="0"/>
              <a:t>Why Nudge? The politics of Libertarian Paternalism</a:t>
            </a:r>
            <a:r>
              <a:rPr lang="en-US" dirty="0"/>
              <a:t>. Yale University Press</a:t>
            </a:r>
          </a:p>
          <a:p>
            <a:endParaRPr lang="en-US" dirty="0"/>
          </a:p>
          <a:p>
            <a:r>
              <a:rPr lang="en-US" dirty="0"/>
              <a:t>Greenfield K. (2011) </a:t>
            </a:r>
            <a:r>
              <a:rPr lang="en-US" i="1" dirty="0"/>
              <a:t>The myth of choice. Personal responsibility in a world of  limits</a:t>
            </a:r>
            <a:r>
              <a:rPr lang="en-US" dirty="0"/>
              <a:t>. Yale University Press</a:t>
            </a:r>
          </a:p>
        </p:txBody>
      </p:sp>
    </p:spTree>
    <p:extLst>
      <p:ext uri="{BB962C8B-B14F-4D97-AF65-F5344CB8AC3E}">
        <p14:creationId xmlns:p14="http://schemas.microsoft.com/office/powerpoint/2010/main" val="1853802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32217-4D3A-BD87-7E84-9FE7B427B228}"/>
              </a:ext>
            </a:extLst>
          </p:cNvPr>
          <p:cNvSpPr>
            <a:spLocks noGrp="1"/>
          </p:cNvSpPr>
          <p:nvPr>
            <p:ph type="title"/>
          </p:nvPr>
        </p:nvSpPr>
        <p:spPr>
          <a:xfrm>
            <a:off x="457200" y="274638"/>
            <a:ext cx="8229600" cy="1143000"/>
          </a:xfrm>
        </p:spPr>
        <p:txBody>
          <a:bodyPr anchor="ctr">
            <a:normAutofit/>
          </a:bodyPr>
          <a:lstStyle/>
          <a:p>
            <a:r>
              <a:rPr lang="en-US" dirty="0"/>
              <a:t>Paradox of Choice</a:t>
            </a:r>
          </a:p>
        </p:txBody>
      </p:sp>
      <p:pic>
        <p:nvPicPr>
          <p:cNvPr id="1028" name="Picture 4" descr="Paradox of choice table">
            <a:extLst>
              <a:ext uri="{FF2B5EF4-FFF2-40B4-BE49-F238E27FC236}">
                <a16:creationId xmlns:a16="http://schemas.microsoft.com/office/drawing/2014/main" id="{8E7F704F-3C6C-8D8D-1A51-25B084180B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885"/>
          <a:stretch/>
        </p:blipFill>
        <p:spPr bwMode="auto">
          <a:xfrm>
            <a:off x="457200" y="2772009"/>
            <a:ext cx="4038600" cy="2182344"/>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C3B5F742-8453-44F9-17BD-B3DC925F8729}"/>
              </a:ext>
            </a:extLst>
          </p:cNvPr>
          <p:cNvSpPr>
            <a:spLocks noGrp="1"/>
          </p:cNvSpPr>
          <p:nvPr>
            <p:ph sz="half" idx="2"/>
          </p:nvPr>
        </p:nvSpPr>
        <p:spPr>
          <a:xfrm>
            <a:off x="4648200" y="1600200"/>
            <a:ext cx="4038600" cy="4525963"/>
          </a:xfrm>
        </p:spPr>
        <p:txBody>
          <a:bodyPr>
            <a:normAutofit/>
          </a:bodyPr>
          <a:lstStyle/>
          <a:p>
            <a:pPr marL="87300" indent="0">
              <a:buNone/>
            </a:pPr>
            <a:r>
              <a:rPr lang="en-US" i="0" dirty="0">
                <a:effectLst/>
              </a:rPr>
              <a:t>JAM EXPERIMENT</a:t>
            </a:r>
          </a:p>
          <a:p>
            <a:pPr marL="400050" lvl="1" indent="0">
              <a:buNone/>
            </a:pPr>
            <a:r>
              <a:rPr lang="en-US" sz="2800" i="0">
                <a:effectLst/>
              </a:rPr>
              <a:t>About 30% of people who tried one of 6 flavors bought the jam afterwards, in the case of the more extensive options it was 10x less – only 3% of people went on to make a purchase.</a:t>
            </a:r>
            <a:endParaRPr lang="en-US" sz="2800"/>
          </a:p>
        </p:txBody>
      </p:sp>
    </p:spTree>
    <p:extLst>
      <p:ext uri="{BB962C8B-B14F-4D97-AF65-F5344CB8AC3E}">
        <p14:creationId xmlns:p14="http://schemas.microsoft.com/office/powerpoint/2010/main" val="356197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sz="3692" dirty="0">
                <a:solidFill>
                  <a:schemeClr val="tx1"/>
                </a:solidFill>
                <a:ea typeface="ＭＳ Ｐゴシック" charset="-128"/>
              </a:rPr>
              <a:t>Exhibit 9.3 - Sales Promotions</a:t>
            </a:r>
          </a:p>
        </p:txBody>
      </p:sp>
      <p:pic>
        <p:nvPicPr>
          <p:cNvPr id="2" name="Picture 1" descr="This image is an example of sales promotion. It is a print advertisement for World's Best Cat Litter." title="Exhibit 9.3 - Sales Promotion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1911" y="1222744"/>
            <a:ext cx="4250243" cy="5160473"/>
          </a:xfrm>
          <a:prstGeom prst="rect">
            <a:avLst/>
          </a:prstGeom>
        </p:spPr>
      </p:pic>
    </p:spTree>
    <p:extLst>
      <p:ext uri="{BB962C8B-B14F-4D97-AF65-F5344CB8AC3E}">
        <p14:creationId xmlns:p14="http://schemas.microsoft.com/office/powerpoint/2010/main" val="59346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385350" y="2175933"/>
            <a:ext cx="4324352" cy="1055077"/>
          </a:xfrm>
        </p:spPr>
        <p:txBody>
          <a:bodyPr>
            <a:normAutofit fontScale="90000"/>
          </a:bodyPr>
          <a:lstStyle/>
          <a:p>
            <a:r>
              <a:rPr lang="en-US" sz="3323" dirty="0">
                <a:ea typeface="ＭＳ Ｐゴシック" charset="-128"/>
              </a:rPr>
              <a:t>Exhibit 9.4 - </a:t>
            </a:r>
            <a:r>
              <a:rPr lang="en-IN" sz="3323" dirty="0">
                <a:ea typeface="ＭＳ Ｐゴシック" charset="-128"/>
              </a:rPr>
              <a:t>Using Quality to Encourage Brand Loyalty</a:t>
            </a:r>
            <a:endParaRPr lang="en-US" sz="3323" dirty="0">
              <a:ea typeface="ＭＳ Ｐゴシック" charset="-128"/>
            </a:endParaRPr>
          </a:p>
        </p:txBody>
      </p:sp>
      <p:pic>
        <p:nvPicPr>
          <p:cNvPr id="2" name="Picture 1" descr="This image provides an example of using quality to encourage brand loyalty. It is a print advertisement for Kellogg’s corn flakes. " title="Exhibit 9.4 - Using Quality to Encourage Brand Loyalty"/>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476" y="1148191"/>
            <a:ext cx="3516923" cy="4561618"/>
          </a:xfrm>
          <a:prstGeom prst="rect">
            <a:avLst/>
          </a:prstGeom>
        </p:spPr>
      </p:pic>
    </p:spTree>
    <p:extLst>
      <p:ext uri="{BB962C8B-B14F-4D97-AF65-F5344CB8AC3E}">
        <p14:creationId xmlns:p14="http://schemas.microsoft.com/office/powerpoint/2010/main" val="9691093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normAutofit fontScale="90000"/>
          </a:bodyPr>
          <a:lstStyle/>
          <a:p>
            <a:r>
              <a:rPr lang="en-US" sz="3508" dirty="0">
                <a:solidFill>
                  <a:schemeClr val="tx1"/>
                </a:solidFill>
                <a:ea typeface="ＭＳ Ｐゴシック" charset="-128"/>
              </a:rPr>
              <a:t>Exhibit 9.5 - Price as a </a:t>
            </a:r>
            <a:br>
              <a:rPr lang="en-US" sz="3508" dirty="0">
                <a:solidFill>
                  <a:schemeClr val="tx1"/>
                </a:solidFill>
                <a:ea typeface="ＭＳ Ｐゴシック" charset="-128"/>
              </a:rPr>
            </a:br>
            <a:r>
              <a:rPr lang="en-US" sz="3508" dirty="0">
                <a:solidFill>
                  <a:schemeClr val="tx1"/>
                </a:solidFill>
                <a:ea typeface="ＭＳ Ｐゴシック" charset="-128"/>
              </a:rPr>
              <a:t>Simplifying Strategy</a:t>
            </a:r>
          </a:p>
        </p:txBody>
      </p:sp>
      <p:pic>
        <p:nvPicPr>
          <p:cNvPr id="2" name="Picture 1" descr="This image is a print advertisement for Nissan. It is an example for using price as a simplifying strategy." title="Exhibit 9.5 - Price as a Simplifying Strateg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5417" y="1453501"/>
            <a:ext cx="7419237" cy="3950998"/>
          </a:xfrm>
          <a:prstGeom prst="rect">
            <a:avLst/>
          </a:prstGeom>
        </p:spPr>
      </p:pic>
    </p:spTree>
    <p:extLst>
      <p:ext uri="{BB962C8B-B14F-4D97-AF65-F5344CB8AC3E}">
        <p14:creationId xmlns:p14="http://schemas.microsoft.com/office/powerpoint/2010/main" val="4081616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Evaluative Criteria</a:t>
            </a:r>
            <a:endParaRPr lang="en-IN" dirty="0"/>
          </a:p>
        </p:txBody>
      </p:sp>
      <p:sp>
        <p:nvSpPr>
          <p:cNvPr id="3" name="Content Placeholder 2"/>
          <p:cNvSpPr>
            <a:spLocks noGrp="1"/>
          </p:cNvSpPr>
          <p:nvPr>
            <p:ph sz="quarter" idx="13"/>
          </p:nvPr>
        </p:nvSpPr>
        <p:spPr>
          <a:xfrm>
            <a:off x="457200" y="1556327"/>
            <a:ext cx="8229600" cy="351986"/>
          </a:xfrm>
        </p:spPr>
        <p:txBody>
          <a:bodyPr/>
          <a:lstStyle/>
          <a:p>
            <a:pPr marL="432" indent="0">
              <a:buNone/>
            </a:pPr>
            <a:r>
              <a:rPr lang="en-US" sz="2000" b="1" dirty="0"/>
              <a:t>Table 9.1 </a:t>
            </a:r>
            <a:r>
              <a:rPr lang="en-US" sz="2000" dirty="0"/>
              <a:t>Hypothetical Alternatives for a T</a:t>
            </a:r>
            <a:r>
              <a:rPr lang="en-US" sz="100" dirty="0"/>
              <a:t> </a:t>
            </a:r>
            <a:r>
              <a:rPr lang="en-US" sz="2000" dirty="0"/>
              <a:t>V Set</a:t>
            </a:r>
          </a:p>
        </p:txBody>
      </p:sp>
      <p:sp>
        <p:nvSpPr>
          <p:cNvPr id="4" name="Content Placeholder 3"/>
          <p:cNvSpPr>
            <a:spLocks noGrp="1"/>
          </p:cNvSpPr>
          <p:nvPr>
            <p:ph sz="quarter" idx="14"/>
          </p:nvPr>
        </p:nvSpPr>
        <p:spPr>
          <a:xfrm>
            <a:off x="457201" y="2047184"/>
            <a:ext cx="1898374" cy="358085"/>
          </a:xfrm>
        </p:spPr>
        <p:txBody>
          <a:bodyPr/>
          <a:lstStyle/>
          <a:p>
            <a:pPr marL="432" indent="0">
              <a:buNone/>
            </a:pPr>
            <a:r>
              <a:rPr lang="en-IN" sz="2000" b="1" kern="1200" dirty="0">
                <a:solidFill>
                  <a:schemeClr val="tx1"/>
                </a:solidFill>
              </a:rPr>
              <a:t>Brand Ratings</a:t>
            </a:r>
            <a:endParaRPr lang="en-IN" sz="2000" b="1" dirty="0"/>
          </a:p>
        </p:txBody>
      </p:sp>
      <p:graphicFrame>
        <p:nvGraphicFramePr>
          <p:cNvPr id="6" name="Table 5"/>
          <p:cNvGraphicFramePr>
            <a:graphicFrameLocks noGrp="1"/>
          </p:cNvGraphicFramePr>
          <p:nvPr/>
        </p:nvGraphicFramePr>
        <p:xfrm>
          <a:off x="457200" y="2604053"/>
          <a:ext cx="8229600" cy="3037840"/>
        </p:xfrm>
        <a:graphic>
          <a:graphicData uri="http://schemas.openxmlformats.org/drawingml/2006/table">
            <a:tbl>
              <a:tblPr firstRow="1" bandRow="1">
                <a:tableStyleId>{3B4B98B0-60AC-42C2-AFA5-B58CD77FA1E5}</a:tableStyleId>
              </a:tblPr>
              <a:tblGrid>
                <a:gridCol w="1645920">
                  <a:extLst>
                    <a:ext uri="{9D8B030D-6E8A-4147-A177-3AD203B41FA5}">
                      <a16:colId xmlns:a16="http://schemas.microsoft.com/office/drawing/2014/main" val="3599536798"/>
                    </a:ext>
                  </a:extLst>
                </a:gridCol>
                <a:gridCol w="1935480">
                  <a:extLst>
                    <a:ext uri="{9D8B030D-6E8A-4147-A177-3AD203B41FA5}">
                      <a16:colId xmlns:a16="http://schemas.microsoft.com/office/drawing/2014/main" val="3261552148"/>
                    </a:ext>
                  </a:extLst>
                </a:gridCol>
                <a:gridCol w="1356360">
                  <a:extLst>
                    <a:ext uri="{9D8B030D-6E8A-4147-A177-3AD203B41FA5}">
                      <a16:colId xmlns:a16="http://schemas.microsoft.com/office/drawing/2014/main" val="948143604"/>
                    </a:ext>
                  </a:extLst>
                </a:gridCol>
                <a:gridCol w="1645920">
                  <a:extLst>
                    <a:ext uri="{9D8B030D-6E8A-4147-A177-3AD203B41FA5}">
                      <a16:colId xmlns:a16="http://schemas.microsoft.com/office/drawing/2014/main" val="2955560474"/>
                    </a:ext>
                  </a:extLst>
                </a:gridCol>
                <a:gridCol w="1645920">
                  <a:extLst>
                    <a:ext uri="{9D8B030D-6E8A-4147-A177-3AD203B41FA5}">
                      <a16:colId xmlns:a16="http://schemas.microsoft.com/office/drawing/2014/main" val="3836015119"/>
                    </a:ext>
                  </a:extLst>
                </a:gridCol>
              </a:tblGrid>
              <a:tr h="370840">
                <a:tc>
                  <a:txBody>
                    <a:bodyPr/>
                    <a:lstStyle/>
                    <a:p>
                      <a:pPr algn="ctr"/>
                      <a:r>
                        <a:rPr lang="en-IN" sz="1400" b="1" i="0" kern="1200" baseline="0" dirty="0">
                          <a:solidFill>
                            <a:schemeClr val="tx1"/>
                          </a:solidFill>
                          <a:effectLst/>
                          <a:latin typeface="+mn-lt"/>
                          <a:ea typeface="+mn-ea"/>
                          <a:cs typeface="+mn-cs"/>
                        </a:rPr>
                        <a:t>Attribute</a:t>
                      </a:r>
                      <a:endParaRPr lang="en-IN" sz="1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1" i="0" kern="1200" baseline="0" dirty="0">
                          <a:solidFill>
                            <a:schemeClr val="tx1"/>
                          </a:solidFill>
                          <a:effectLst/>
                          <a:latin typeface="+mn-lt"/>
                          <a:ea typeface="+mn-ea"/>
                          <a:cs typeface="+mn-cs"/>
                        </a:rPr>
                        <a:t>Importance Ranking</a:t>
                      </a:r>
                      <a:endParaRPr lang="en-IN" sz="1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1" i="0" kern="1200" baseline="0" dirty="0">
                          <a:solidFill>
                            <a:schemeClr val="tx1"/>
                          </a:solidFill>
                          <a:effectLst/>
                          <a:latin typeface="+mn-lt"/>
                          <a:ea typeface="+mn-ea"/>
                          <a:cs typeface="+mn-cs"/>
                        </a:rPr>
                        <a:t>Prime Wave</a:t>
                      </a:r>
                      <a:endParaRPr lang="en-IN" sz="1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1" i="0" kern="1200" baseline="0" dirty="0">
                          <a:solidFill>
                            <a:schemeClr val="tx1"/>
                          </a:solidFill>
                          <a:effectLst/>
                          <a:latin typeface="+mn-lt"/>
                          <a:ea typeface="+mn-ea"/>
                          <a:cs typeface="+mn-cs"/>
                        </a:rPr>
                        <a:t>Precision</a:t>
                      </a:r>
                      <a:endParaRPr lang="en-IN" sz="14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1" i="0" kern="1200" baseline="0" dirty="0">
                          <a:solidFill>
                            <a:schemeClr val="tx1"/>
                          </a:solidFill>
                          <a:effectLst/>
                          <a:latin typeface="+mn-lt"/>
                          <a:ea typeface="+mn-ea"/>
                          <a:cs typeface="+mn-cs"/>
                        </a:rPr>
                        <a:t>Kamashita</a:t>
                      </a:r>
                      <a:r>
                        <a:rPr lang="en-IN" sz="1400" b="1"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51931997"/>
                  </a:ext>
                </a:extLst>
              </a:tr>
              <a:tr h="370840">
                <a:tc>
                  <a:txBody>
                    <a:bodyPr/>
                    <a:lstStyle/>
                    <a:p>
                      <a:pPr algn="ctr"/>
                      <a:r>
                        <a:rPr lang="en-IN" sz="1400" b="0" i="0" kern="1200" baseline="0" dirty="0">
                          <a:solidFill>
                            <a:schemeClr val="tx1"/>
                          </a:solidFill>
                          <a:effectLst/>
                          <a:latin typeface="+mn-lt"/>
                          <a:ea typeface="+mn-ea"/>
                          <a:cs typeface="+mn-cs"/>
                        </a:rPr>
                        <a:t>Size of screen</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56829236"/>
                  </a:ext>
                </a:extLst>
              </a:tr>
              <a:tr h="370840">
                <a:tc>
                  <a:txBody>
                    <a:bodyPr/>
                    <a:lstStyle/>
                    <a:p>
                      <a:pPr algn="ctr"/>
                      <a:r>
                        <a:rPr lang="en-IN" sz="1400" b="0" i="0" kern="1200" baseline="0" dirty="0">
                          <a:solidFill>
                            <a:schemeClr val="tx1"/>
                          </a:solidFill>
                          <a:effectLst/>
                          <a:latin typeface="+mn-lt"/>
                          <a:ea typeface="+mn-ea"/>
                          <a:cs typeface="+mn-cs"/>
                        </a:rPr>
                        <a:t>Stereo broadcast</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capability</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73676265"/>
                  </a:ext>
                </a:extLst>
              </a:tr>
              <a:tr h="370840">
                <a:tc>
                  <a:txBody>
                    <a:bodyPr/>
                    <a:lstStyle/>
                    <a:p>
                      <a:pPr algn="ctr"/>
                      <a:r>
                        <a:rPr lang="en-IN" sz="1400" b="0" i="0" kern="1200" baseline="0" dirty="0">
                          <a:solidFill>
                            <a:schemeClr val="tx1"/>
                          </a:solidFill>
                          <a:effectLst/>
                          <a:latin typeface="+mn-lt"/>
                          <a:ea typeface="+mn-ea"/>
                          <a:cs typeface="+mn-cs"/>
                        </a:rPr>
                        <a:t>Brand reputation</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96780391"/>
                  </a:ext>
                </a:extLst>
              </a:tr>
              <a:tr h="370840">
                <a:tc>
                  <a:txBody>
                    <a:bodyPr/>
                    <a:lstStyle/>
                    <a:p>
                      <a:pPr algn="ctr"/>
                      <a:r>
                        <a:rPr lang="en-IN" sz="1400" b="0" i="0" kern="1200" baseline="0" dirty="0">
                          <a:solidFill>
                            <a:schemeClr val="tx1"/>
                          </a:solidFill>
                          <a:effectLst/>
                          <a:latin typeface="+mn-lt"/>
                          <a:ea typeface="+mn-ea"/>
                          <a:cs typeface="+mn-cs"/>
                        </a:rPr>
                        <a:t>Onscreen</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programming</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82303983"/>
                  </a:ext>
                </a:extLst>
              </a:tr>
              <a:tr h="370840">
                <a:tc>
                  <a:txBody>
                    <a:bodyPr/>
                    <a:lstStyle/>
                    <a:p>
                      <a:pPr algn="ctr"/>
                      <a:r>
                        <a:rPr lang="en-IN" sz="1400" b="0" i="0" kern="1200" baseline="0" dirty="0">
                          <a:solidFill>
                            <a:schemeClr val="tx1"/>
                          </a:solidFill>
                          <a:effectLst/>
                          <a:latin typeface="+mn-lt"/>
                          <a:ea typeface="+mn-ea"/>
                          <a:cs typeface="+mn-cs"/>
                        </a:rPr>
                        <a:t>Cable-ready</a:t>
                      </a:r>
                      <a:br>
                        <a:rPr lang="en-IN" sz="1400" b="0" i="0" kern="1200" baseline="0" dirty="0">
                          <a:solidFill>
                            <a:schemeClr val="tx1"/>
                          </a:solidFill>
                          <a:effectLst/>
                          <a:latin typeface="+mn-lt"/>
                          <a:ea typeface="+mn-ea"/>
                          <a:cs typeface="+mn-cs"/>
                        </a:rPr>
                      </a:br>
                      <a:r>
                        <a:rPr lang="en-IN" sz="1400" b="0" i="0" kern="1200" baseline="0" dirty="0">
                          <a:solidFill>
                            <a:schemeClr val="tx1"/>
                          </a:solidFill>
                          <a:effectLst/>
                          <a:latin typeface="+mn-lt"/>
                          <a:ea typeface="+mn-ea"/>
                          <a:cs typeface="+mn-cs"/>
                        </a:rPr>
                        <a:t>capability</a:t>
                      </a:r>
                      <a:r>
                        <a:rPr lang="en-IN" sz="14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r>
                        <a:rPr lang="en-IN" sz="1400" baseline="0" dirty="0"/>
                        <a:t> </a:t>
                      </a:r>
                      <a:br>
                        <a:rPr lang="en-IN" sz="1400" baseline="0" dirty="0"/>
                      </a:b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34300588"/>
                  </a:ext>
                </a:extLst>
              </a:tr>
              <a:tr h="370840">
                <a:tc>
                  <a:txBody>
                    <a:bodyPr/>
                    <a:lstStyle/>
                    <a:p>
                      <a:pPr algn="ctr"/>
                      <a:r>
                        <a:rPr lang="en-IN" sz="1400" b="0" i="0" kern="1200" baseline="0" dirty="0">
                          <a:solidFill>
                            <a:schemeClr val="tx1"/>
                          </a:solidFill>
                          <a:effectLst/>
                          <a:latin typeface="+mn-lt"/>
                          <a:ea typeface="+mn-ea"/>
                          <a:cs typeface="+mn-cs"/>
                        </a:rPr>
                        <a:t>Sleep timer</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aseline="0" dirty="0"/>
                        <a:t>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Excellent</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Poor</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IN" sz="1400" b="0" i="0" kern="1200" baseline="0" dirty="0">
                          <a:solidFill>
                            <a:schemeClr val="tx1"/>
                          </a:solidFill>
                          <a:effectLst/>
                          <a:latin typeface="+mn-lt"/>
                          <a:ea typeface="+mn-ea"/>
                          <a:cs typeface="+mn-cs"/>
                        </a:rPr>
                        <a:t>Good</a:t>
                      </a:r>
                      <a:endParaRPr lang="en-IN" sz="14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4261848"/>
                  </a:ext>
                </a:extLst>
              </a:tr>
            </a:tbl>
          </a:graphicData>
        </a:graphic>
      </p:graphicFrame>
    </p:spTree>
    <p:extLst>
      <p:ext uri="{BB962C8B-B14F-4D97-AF65-F5344CB8AC3E}">
        <p14:creationId xmlns:p14="http://schemas.microsoft.com/office/powerpoint/2010/main" val="926988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9.5 Levels of Categorization</a:t>
            </a:r>
            <a:endParaRPr lang="en-IN" dirty="0"/>
          </a:p>
        </p:txBody>
      </p:sp>
      <p:pic>
        <p:nvPicPr>
          <p:cNvPr id="4" name="Picture 3" descr="Dessert is the example and is from the superordinate level to the fattening dessert and nonfattening dessert on the basic level. Fattening dessert leads to ice cream, pie, cake, and nonfattening dessert leads to fruit, yogurt, and low fat ice cream, on the subordinate level."/>
          <p:cNvPicPr>
            <a:picLocks noChangeAspect="1"/>
          </p:cNvPicPr>
          <p:nvPr/>
        </p:nvPicPr>
        <p:blipFill>
          <a:blip r:embed="rId2"/>
          <a:stretch>
            <a:fillRect/>
          </a:stretch>
        </p:blipFill>
        <p:spPr>
          <a:xfrm>
            <a:off x="633642" y="2084715"/>
            <a:ext cx="7876715" cy="2688569"/>
          </a:xfrm>
          <a:prstGeom prst="rect">
            <a:avLst/>
          </a:prstGeom>
        </p:spPr>
      </p:pic>
    </p:spTree>
    <p:extLst>
      <p:ext uri="{BB962C8B-B14F-4D97-AF65-F5344CB8AC3E}">
        <p14:creationId xmlns:p14="http://schemas.microsoft.com/office/powerpoint/2010/main" val="13723512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Compensatory Rule</a:t>
            </a:r>
            <a:endParaRPr lang="en-IN" dirty="0"/>
          </a:p>
        </p:txBody>
      </p:sp>
      <p:graphicFrame>
        <p:nvGraphicFramePr>
          <p:cNvPr id="5" name="Content Placeholder 2">
            <a:extLst>
              <a:ext uri="{FF2B5EF4-FFF2-40B4-BE49-F238E27FC236}">
                <a16:creationId xmlns:a16="http://schemas.microsoft.com/office/drawing/2014/main" id="{D97846A9-F22D-26A7-88D4-F4861AF4FCD2}"/>
              </a:ext>
            </a:extLst>
          </p:cNvPr>
          <p:cNvGraphicFramePr>
            <a:graphicFrameLocks noGrp="1"/>
          </p:cNvGraphicFramePr>
          <p:nvPr>
            <p:ph idx="1"/>
            <p:extLst>
              <p:ext uri="{D42A27DB-BD31-4B8C-83A1-F6EECF244321}">
                <p14:modId xmlns:p14="http://schemas.microsoft.com/office/powerpoint/2010/main" val="223769153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72377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Noncompensatory Decision Rules</a:t>
            </a:r>
            <a:endParaRPr lang="en-IN" dirty="0"/>
          </a:p>
        </p:txBody>
      </p:sp>
      <p:sp>
        <p:nvSpPr>
          <p:cNvPr id="3" name="Content Placeholder 2"/>
          <p:cNvSpPr>
            <a:spLocks noGrp="1"/>
          </p:cNvSpPr>
          <p:nvPr>
            <p:ph sz="quarter" idx="13"/>
          </p:nvPr>
        </p:nvSpPr>
        <p:spPr>
          <a:xfrm>
            <a:off x="457200" y="1556326"/>
            <a:ext cx="8030817" cy="4434275"/>
          </a:xfrm>
        </p:spPr>
        <p:txBody>
          <a:bodyPr/>
          <a:lstStyle/>
          <a:p>
            <a:r>
              <a:rPr lang="en-US" dirty="0"/>
              <a:t>Lexicographic rule: consumers select the brand that is the best on the most important attribute</a:t>
            </a:r>
          </a:p>
          <a:p>
            <a:r>
              <a:rPr lang="en-US" dirty="0"/>
              <a:t>Elimination-by-aspects rule: must have a specific feature to be chosen</a:t>
            </a:r>
          </a:p>
          <a:p>
            <a:r>
              <a:rPr lang="en-US" dirty="0"/>
              <a:t>Conjunctive rule: entails processing by brand</a:t>
            </a:r>
          </a:p>
        </p:txBody>
      </p:sp>
    </p:spTree>
    <p:extLst>
      <p:ext uri="{BB962C8B-B14F-4D97-AF65-F5344CB8AC3E}">
        <p14:creationId xmlns:p14="http://schemas.microsoft.com/office/powerpoint/2010/main" val="23255678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Heuristics</a:t>
            </a:r>
            <a:endParaRPr lang="en-IN" dirty="0"/>
          </a:p>
        </p:txBody>
      </p:sp>
      <p:sp>
        <p:nvSpPr>
          <p:cNvPr id="3" name="Content Placeholder 2"/>
          <p:cNvSpPr>
            <a:spLocks noGrp="1"/>
          </p:cNvSpPr>
          <p:nvPr>
            <p:ph sz="quarter" idx="13"/>
          </p:nvPr>
        </p:nvSpPr>
        <p:spPr/>
        <p:txBody>
          <a:bodyPr/>
          <a:lstStyle/>
          <a:p>
            <a:r>
              <a:rPr lang="en-US" dirty="0"/>
              <a:t>Covariation</a:t>
            </a:r>
          </a:p>
          <a:p>
            <a:r>
              <a:rPr lang="en-US" dirty="0"/>
              <a:t>Country of Origin</a:t>
            </a:r>
          </a:p>
          <a:p>
            <a:r>
              <a:rPr lang="en-US" dirty="0"/>
              <a:t>Familiar Brand Names</a:t>
            </a:r>
          </a:p>
          <a:p>
            <a:r>
              <a:rPr lang="en-US" dirty="0"/>
              <a:t>Higher Prices</a:t>
            </a:r>
          </a:p>
        </p:txBody>
      </p:sp>
    </p:spTree>
    <p:extLst>
      <p:ext uri="{BB962C8B-B14F-4D97-AF65-F5344CB8AC3E}">
        <p14:creationId xmlns:p14="http://schemas.microsoft.com/office/powerpoint/2010/main" val="38573037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Choice</a:t>
            </a:r>
            <a:endParaRPr lang="en-IN" dirty="0"/>
          </a:p>
        </p:txBody>
      </p:sp>
      <p:sp>
        <p:nvSpPr>
          <p:cNvPr id="3" name="Content Placeholder 2"/>
          <p:cNvSpPr>
            <a:spLocks noGrp="1"/>
          </p:cNvSpPr>
          <p:nvPr>
            <p:ph sz="half" idx="1"/>
          </p:nvPr>
        </p:nvSpPr>
        <p:spPr/>
        <p:txBody>
          <a:bodyPr>
            <a:noAutofit/>
          </a:bodyPr>
          <a:lstStyle/>
          <a:p>
            <a:r>
              <a:rPr lang="en-US" b="1" dirty="0"/>
              <a:t>Step 4</a:t>
            </a:r>
            <a:r>
              <a:rPr lang="en-US" dirty="0"/>
              <a:t>: Product choice</a:t>
            </a:r>
          </a:p>
          <a:p>
            <a:pPr lvl="1"/>
            <a:r>
              <a:rPr lang="en-US" dirty="0"/>
              <a:t>Feature creep - complexity of features that products provide.</a:t>
            </a:r>
          </a:p>
        </p:txBody>
      </p:sp>
      <p:sp>
        <p:nvSpPr>
          <p:cNvPr id="4" name="Content Placeholder 3"/>
          <p:cNvSpPr>
            <a:spLocks noGrp="1"/>
          </p:cNvSpPr>
          <p:nvPr>
            <p:ph sz="half" idx="2"/>
          </p:nvPr>
        </p:nvSpPr>
        <p:spPr/>
        <p:txBody>
          <a:bodyPr>
            <a:noAutofit/>
          </a:bodyPr>
          <a:lstStyle/>
          <a:p>
            <a:r>
              <a:rPr lang="en-US" b="1" dirty="0"/>
              <a:t>Step 5: </a:t>
            </a:r>
            <a:r>
              <a:rPr lang="en-US" dirty="0"/>
              <a:t>Postpurchase evaluation</a:t>
            </a:r>
          </a:p>
          <a:p>
            <a:endParaRPr lang="en-IN" dirty="0"/>
          </a:p>
        </p:txBody>
      </p:sp>
      <p:sp>
        <p:nvSpPr>
          <p:cNvPr id="6" name="TextBox 5">
            <a:extLst>
              <a:ext uri="{FF2B5EF4-FFF2-40B4-BE49-F238E27FC236}">
                <a16:creationId xmlns:a16="http://schemas.microsoft.com/office/drawing/2014/main" id="{87F48FA3-A3F9-4D91-A2F6-9DB046B0A9FE}"/>
              </a:ext>
            </a:extLst>
          </p:cNvPr>
          <p:cNvSpPr txBox="1"/>
          <p:nvPr/>
        </p:nvSpPr>
        <p:spPr>
          <a:xfrm>
            <a:off x="386080" y="4206116"/>
            <a:ext cx="8229600" cy="1200329"/>
          </a:xfrm>
          <a:prstGeom prst="rect">
            <a:avLst/>
          </a:prstGeom>
          <a:noFill/>
        </p:spPr>
        <p:txBody>
          <a:bodyPr wrap="square">
            <a:spAutoFit/>
          </a:bodyPr>
          <a:lstStyle/>
          <a:p>
            <a:r>
              <a:rPr lang="en-US" sz="2000" dirty="0"/>
              <a:t>Neuromarketing - </a:t>
            </a:r>
            <a:r>
              <a:rPr lang="en-US" sz="2000" kern="1200" dirty="0">
                <a:solidFill>
                  <a:schemeClr val="tx1"/>
                </a:solidFill>
                <a:latin typeface="Arial" charset="0"/>
              </a:rPr>
              <a:t>uses functional magnetic resonance imaging </a:t>
            </a:r>
            <a:r>
              <a:rPr lang="en-US" sz="2000" b="1" kern="1200" dirty="0">
                <a:solidFill>
                  <a:schemeClr val="tx1"/>
                </a:solidFill>
                <a:latin typeface="Arial" charset="0"/>
              </a:rPr>
              <a:t>(or </a:t>
            </a:r>
            <a:r>
              <a:rPr lang="en-US" sz="2000" kern="1200" dirty="0">
                <a:solidFill>
                  <a:schemeClr val="tx1"/>
                </a:solidFill>
                <a:latin typeface="Arial" charset="0"/>
              </a:rPr>
              <a:t>fMRI</a:t>
            </a:r>
            <a:r>
              <a:rPr lang="en-US" sz="2000" b="1" kern="1200" dirty="0">
                <a:solidFill>
                  <a:schemeClr val="tx1"/>
                </a:solidFill>
                <a:latin typeface="Arial" charset="0"/>
              </a:rPr>
              <a:t>), </a:t>
            </a:r>
            <a:r>
              <a:rPr lang="en-US" sz="2000" kern="1200" dirty="0">
                <a:solidFill>
                  <a:schemeClr val="tx1"/>
                </a:solidFill>
                <a:latin typeface="Arial" charset="0"/>
              </a:rPr>
              <a:t>a brain-scanning device that tracks blood flow as we perform mental tasks to take an up-close look at how our brains respond to marketing messages and product design features.</a:t>
            </a:r>
            <a:endParaRPr lang="en-US" sz="2000" dirty="0"/>
          </a:p>
        </p:txBody>
      </p:sp>
    </p:spTree>
    <p:extLst>
      <p:ext uri="{BB962C8B-B14F-4D97-AF65-F5344CB8AC3E}">
        <p14:creationId xmlns:p14="http://schemas.microsoft.com/office/powerpoint/2010/main" val="1015557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Decision Making</a:t>
            </a:r>
            <a:endParaRPr lang="en-IN" dirty="0"/>
          </a:p>
        </p:txBody>
      </p:sp>
      <p:sp>
        <p:nvSpPr>
          <p:cNvPr id="3" name="Content Placeholder 2"/>
          <p:cNvSpPr>
            <a:spLocks noGrp="1"/>
          </p:cNvSpPr>
          <p:nvPr>
            <p:ph sz="quarter" idx="13"/>
          </p:nvPr>
        </p:nvSpPr>
        <p:spPr>
          <a:xfrm>
            <a:off x="457200" y="1556326"/>
            <a:ext cx="2821577" cy="4434275"/>
          </a:xfrm>
        </p:spPr>
        <p:txBody>
          <a:bodyPr/>
          <a:lstStyle/>
          <a:p>
            <a:r>
              <a:rPr lang="en-US" dirty="0"/>
              <a:t>Cybermediary</a:t>
            </a:r>
          </a:p>
          <a:p>
            <a:r>
              <a:rPr lang="en-US" dirty="0"/>
              <a:t>Intelligent agents</a:t>
            </a:r>
          </a:p>
          <a:p>
            <a:r>
              <a:rPr lang="en-US" dirty="0"/>
              <a:t>Search engines</a:t>
            </a:r>
          </a:p>
          <a:p>
            <a:r>
              <a:rPr lang="en-US" dirty="0"/>
              <a:t>Search engine optimization</a:t>
            </a:r>
          </a:p>
          <a:p>
            <a:pPr marL="432" indent="0">
              <a:buNone/>
            </a:pPr>
            <a:r>
              <a:rPr lang="en-US" dirty="0"/>
              <a:t> </a:t>
            </a:r>
          </a:p>
          <a:p>
            <a:pPr marL="432" indent="0">
              <a:buNone/>
            </a:pPr>
            <a:endParaRPr lang="en-US" dirty="0">
              <a:sym typeface="Wingdings" pitchFamily="2" charset="2"/>
            </a:endParaRPr>
          </a:p>
        </p:txBody>
      </p:sp>
      <p:pic>
        <p:nvPicPr>
          <p:cNvPr id="4" name="Picture 3" descr="Over a collection of plans is the word help spelled out in construction nails."/>
          <p:cNvPicPr>
            <a:picLocks noChangeAspect="1"/>
          </p:cNvPicPr>
          <p:nvPr/>
        </p:nvPicPr>
        <p:blipFill>
          <a:blip r:embed="rId3"/>
          <a:stretch>
            <a:fillRect/>
          </a:stretch>
        </p:blipFill>
        <p:spPr>
          <a:xfrm>
            <a:off x="3682755" y="1660280"/>
            <a:ext cx="5052496" cy="3789371"/>
          </a:xfrm>
          <a:prstGeom prst="rect">
            <a:avLst/>
          </a:prstGeom>
        </p:spPr>
      </p:pic>
    </p:spTree>
    <p:extLst>
      <p:ext uri="{BB962C8B-B14F-4D97-AF65-F5344CB8AC3E}">
        <p14:creationId xmlns:p14="http://schemas.microsoft.com/office/powerpoint/2010/main" val="15473255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55BC2-8091-409F-87EC-93F9A53C41E6}"/>
              </a:ext>
            </a:extLst>
          </p:cNvPr>
          <p:cNvSpPr>
            <a:spLocks noGrp="1"/>
          </p:cNvSpPr>
          <p:nvPr>
            <p:ph type="title"/>
          </p:nvPr>
        </p:nvSpPr>
        <p:spPr>
          <a:xfrm>
            <a:off x="457200" y="274638"/>
            <a:ext cx="8229600" cy="1143000"/>
          </a:xfrm>
          <a:prstGeom prst="rect">
            <a:avLst/>
          </a:prstGeom>
        </p:spPr>
        <p:txBody>
          <a:bodyPr anchor="ctr">
            <a:normAutofit/>
          </a:bodyPr>
          <a:lstStyle/>
          <a:p>
            <a:r>
              <a:rPr lang="en-US" dirty="0"/>
              <a:t>Customer purchasing process</a:t>
            </a:r>
          </a:p>
        </p:txBody>
      </p:sp>
      <p:pic>
        <p:nvPicPr>
          <p:cNvPr id="6" name="Picture 5" descr="A close up of a map&#10;&#10;Description automatically generated">
            <a:extLst>
              <a:ext uri="{FF2B5EF4-FFF2-40B4-BE49-F238E27FC236}">
                <a16:creationId xmlns:a16="http://schemas.microsoft.com/office/drawing/2014/main" id="{A58257C0-35AA-4580-899F-4D9D5B3E6B37}"/>
              </a:ext>
            </a:extLst>
          </p:cNvPr>
          <p:cNvPicPr>
            <a:picLocks noChangeAspect="1"/>
          </p:cNvPicPr>
          <p:nvPr/>
        </p:nvPicPr>
        <p:blipFill>
          <a:blip r:embed="rId2"/>
          <a:stretch>
            <a:fillRect/>
          </a:stretch>
        </p:blipFill>
        <p:spPr>
          <a:xfrm>
            <a:off x="208491" y="131762"/>
            <a:ext cx="8792634" cy="6594476"/>
          </a:xfrm>
          <a:prstGeom prst="rect">
            <a:avLst/>
          </a:prstGeom>
          <a:noFill/>
        </p:spPr>
      </p:pic>
    </p:spTree>
    <p:extLst>
      <p:ext uri="{BB962C8B-B14F-4D97-AF65-F5344CB8AC3E}">
        <p14:creationId xmlns:p14="http://schemas.microsoft.com/office/powerpoint/2010/main" val="7437766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4D095-A589-49DE-AB90-FAF0DB6C41D7}"/>
              </a:ext>
            </a:extLst>
          </p:cNvPr>
          <p:cNvSpPr>
            <a:spLocks noGrp="1"/>
          </p:cNvSpPr>
          <p:nvPr>
            <p:ph type="title"/>
          </p:nvPr>
        </p:nvSpPr>
        <p:spPr/>
        <p:txBody>
          <a:bodyPr>
            <a:normAutofit fontScale="90000"/>
          </a:bodyPr>
          <a:lstStyle/>
          <a:p>
            <a:r>
              <a:rPr lang="en-US" dirty="0"/>
              <a:t>Interaction with Internet during shopping</a:t>
            </a:r>
          </a:p>
        </p:txBody>
      </p:sp>
      <p:pic>
        <p:nvPicPr>
          <p:cNvPr id="4" name="Picture 3" descr="A close up of text on a white background&#10;&#10;Description automatically generated">
            <a:extLst>
              <a:ext uri="{FF2B5EF4-FFF2-40B4-BE49-F238E27FC236}">
                <a16:creationId xmlns:a16="http://schemas.microsoft.com/office/drawing/2014/main" id="{BBE65877-6C8F-4B93-A4B4-0CC9427AD518}"/>
              </a:ext>
            </a:extLst>
          </p:cNvPr>
          <p:cNvPicPr>
            <a:picLocks noChangeAspect="1"/>
          </p:cNvPicPr>
          <p:nvPr/>
        </p:nvPicPr>
        <p:blipFill rotWithShape="1">
          <a:blip r:embed="rId2"/>
          <a:srcRect l="37695" r="20310"/>
          <a:stretch/>
        </p:blipFill>
        <p:spPr>
          <a:xfrm rot="5400000">
            <a:off x="2028911" y="-273633"/>
            <a:ext cx="5107907" cy="9122271"/>
          </a:xfrm>
          <a:prstGeom prst="rect">
            <a:avLst/>
          </a:prstGeom>
        </p:spPr>
      </p:pic>
    </p:spTree>
    <p:extLst>
      <p:ext uri="{BB962C8B-B14F-4D97-AF65-F5344CB8AC3E}">
        <p14:creationId xmlns:p14="http://schemas.microsoft.com/office/powerpoint/2010/main" val="17393630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Biases in Decision-Making Process</a:t>
            </a:r>
            <a:endParaRPr lang="en-IN" dirty="0"/>
          </a:p>
        </p:txBody>
      </p:sp>
      <p:sp>
        <p:nvSpPr>
          <p:cNvPr id="3" name="Content Placeholder 2"/>
          <p:cNvSpPr>
            <a:spLocks noGrp="1"/>
          </p:cNvSpPr>
          <p:nvPr>
            <p:ph sz="quarter" idx="13"/>
          </p:nvPr>
        </p:nvSpPr>
        <p:spPr>
          <a:xfrm>
            <a:off x="457200" y="1556326"/>
            <a:ext cx="8388626" cy="4434275"/>
          </a:xfrm>
        </p:spPr>
        <p:txBody>
          <a:bodyPr/>
          <a:lstStyle/>
          <a:p>
            <a:r>
              <a:rPr lang="en-US" dirty="0"/>
              <a:t>Mental accounting: framing a problem in terms of gains/losses influences our decisions</a:t>
            </a:r>
          </a:p>
          <a:p>
            <a:r>
              <a:rPr lang="en-US" dirty="0"/>
              <a:t>Sunk-cost fallacy: We are reluctant to waste something we have paid for</a:t>
            </a:r>
          </a:p>
          <a:p>
            <a:r>
              <a:rPr lang="en-US" dirty="0"/>
              <a:t>Loss aversion: We emphasize losses more than gains</a:t>
            </a:r>
          </a:p>
          <a:p>
            <a:r>
              <a:rPr lang="en-US" dirty="0"/>
              <a:t>Prospect theory: risk differs when we face gains versus losses</a:t>
            </a:r>
          </a:p>
        </p:txBody>
      </p:sp>
    </p:spTree>
    <p:extLst>
      <p:ext uri="{BB962C8B-B14F-4D97-AF65-F5344CB8AC3E}">
        <p14:creationId xmlns:p14="http://schemas.microsoft.com/office/powerpoint/2010/main" val="1937314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a:t>
            </a:r>
            <a:endParaRPr lang="en-IN" dirty="0"/>
          </a:p>
        </p:txBody>
      </p:sp>
      <p:sp>
        <p:nvSpPr>
          <p:cNvPr id="3" name="Content Placeholder 2"/>
          <p:cNvSpPr>
            <a:spLocks noGrp="1"/>
          </p:cNvSpPr>
          <p:nvPr>
            <p:ph sz="quarter" idx="13"/>
          </p:nvPr>
        </p:nvSpPr>
        <p:spPr/>
        <p:txBody>
          <a:bodyPr/>
          <a:lstStyle/>
          <a:p>
            <a:r>
              <a:rPr lang="en-US" dirty="0"/>
              <a:t>When have you made a high involvement decision on the basis of affect?</a:t>
            </a:r>
          </a:p>
          <a:p>
            <a:r>
              <a:rPr lang="en-US" dirty="0"/>
              <a:t>Were you in a maximizing mode or satisficing mode?</a:t>
            </a:r>
          </a:p>
        </p:txBody>
      </p:sp>
    </p:spTree>
    <p:extLst>
      <p:ext uri="{BB962C8B-B14F-4D97-AF65-F5344CB8AC3E}">
        <p14:creationId xmlns:p14="http://schemas.microsoft.com/office/powerpoint/2010/main" val="33706514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Review</a:t>
            </a:r>
            <a:endParaRPr lang="en-IN" dirty="0"/>
          </a:p>
        </p:txBody>
      </p:sp>
      <p:sp>
        <p:nvSpPr>
          <p:cNvPr id="3" name="Content Placeholder 2"/>
          <p:cNvSpPr>
            <a:spLocks noGrp="1"/>
          </p:cNvSpPr>
          <p:nvPr>
            <p:ph sz="quarter" idx="13"/>
          </p:nvPr>
        </p:nvSpPr>
        <p:spPr/>
        <p:txBody>
          <a:bodyPr/>
          <a:lstStyle/>
          <a:p>
            <a:pPr marL="432000" indent="-432000">
              <a:buFont typeface="+mj-lt"/>
              <a:buAutoNum type="arabicPeriod"/>
            </a:pPr>
            <a:r>
              <a:rPr lang="en-US" dirty="0"/>
              <a:t>The three categories of consumer decision-making are cognitive, habitual, and affective.</a:t>
            </a:r>
            <a:endParaRPr lang="en-US" dirty="0">
              <a:sym typeface="Wingdings" pitchFamily="2" charset="2"/>
            </a:endParaRPr>
          </a:p>
          <a:p>
            <a:pPr marL="432000" indent="-432000">
              <a:buFont typeface="+mj-lt"/>
              <a:buAutoNum type="arabicPeriod"/>
            </a:pPr>
            <a:r>
              <a:rPr lang="en-US" dirty="0"/>
              <a:t>A cognitive purchase decision is the outcome of a series of stages that results in the selection of one product over competing options.</a:t>
            </a:r>
          </a:p>
          <a:p>
            <a:pPr marL="432000" indent="-432000">
              <a:buFont typeface="+mj-lt"/>
              <a:buAutoNum type="arabicPeriod"/>
            </a:pPr>
            <a:r>
              <a:rPr lang="en-US" dirty="0"/>
              <a:t>We often rely on rules-of-thumb to make decisions.</a:t>
            </a:r>
          </a:p>
          <a:p>
            <a:pPr marL="432000" indent="-432000">
              <a:buFont typeface="+mj-lt"/>
              <a:buAutoNum type="arabicPeriod"/>
            </a:pPr>
            <a:r>
              <a:rPr lang="en-US" dirty="0"/>
              <a:t>The way information about a product choice is framed can prime a decision even when the consumer is unaware of this influence.</a:t>
            </a:r>
          </a:p>
        </p:txBody>
      </p:sp>
    </p:spTree>
    <p:extLst>
      <p:ext uri="{BB962C8B-B14F-4D97-AF65-F5344CB8AC3E}">
        <p14:creationId xmlns:p14="http://schemas.microsoft.com/office/powerpoint/2010/main" val="40603477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E77C71-7F45-6C78-A09B-4767139D1442}"/>
              </a:ext>
            </a:extLst>
          </p:cNvPr>
          <p:cNvSpPr>
            <a:spLocks noGrp="1"/>
          </p:cNvSpPr>
          <p:nvPr>
            <p:ph type="ctrTitle"/>
          </p:nvPr>
        </p:nvSpPr>
        <p:spPr>
          <a:xfrm>
            <a:off x="3326130" y="2130425"/>
            <a:ext cx="5132070" cy="1470025"/>
          </a:xfrm>
        </p:spPr>
        <p:txBody>
          <a:bodyPr anchor="ctr">
            <a:normAutofit/>
          </a:bodyPr>
          <a:lstStyle/>
          <a:p>
            <a:r>
              <a:rPr lang="en-US" dirty="0"/>
              <a:t>Thank you!</a:t>
            </a:r>
            <a:br>
              <a:rPr lang="en-US" dirty="0"/>
            </a:br>
            <a:r>
              <a:rPr lang="en-US" dirty="0"/>
              <a:t>Any questions?</a:t>
            </a:r>
          </a:p>
        </p:txBody>
      </p:sp>
      <p:sp>
        <p:nvSpPr>
          <p:cNvPr id="10" name="Subtitle 2">
            <a:extLst>
              <a:ext uri="{FF2B5EF4-FFF2-40B4-BE49-F238E27FC236}">
                <a16:creationId xmlns:a16="http://schemas.microsoft.com/office/drawing/2014/main" id="{FCE9376B-D8BB-126B-2F09-CF5C7AA85484}"/>
              </a:ext>
            </a:extLst>
          </p:cNvPr>
          <p:cNvSpPr>
            <a:spLocks noGrp="1"/>
          </p:cNvSpPr>
          <p:nvPr>
            <p:ph type="subTitle" idx="1"/>
          </p:nvPr>
        </p:nvSpPr>
        <p:spPr>
          <a:xfrm>
            <a:off x="1371600" y="3886200"/>
            <a:ext cx="6400800" cy="1752600"/>
          </a:xfrm>
        </p:spPr>
        <p:txBody>
          <a:bodyPr/>
          <a:lstStyle/>
          <a:p>
            <a:endParaRPr lang="en-US" dirty="0"/>
          </a:p>
        </p:txBody>
      </p:sp>
      <p:pic>
        <p:nvPicPr>
          <p:cNvPr id="1026" name="Picture 2" descr="Jack Russell GIFs | Tenor">
            <a:extLst>
              <a:ext uri="{FF2B5EF4-FFF2-40B4-BE49-F238E27FC236}">
                <a16:creationId xmlns:a16="http://schemas.microsoft.com/office/drawing/2014/main" id="{5E0664ED-9CAA-7593-836B-80AC5A0EC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058" y="1256091"/>
            <a:ext cx="2359341" cy="2571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0928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3590</TotalTime>
  <Words>2191</Words>
  <Application>Microsoft Office PowerPoint</Application>
  <PresentationFormat>On-screen Show (4:3)</PresentationFormat>
  <Paragraphs>201</Paragraphs>
  <Slides>31</Slides>
  <Notes>20</Notes>
  <HiddenSlides>1</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31</vt:i4>
      </vt:variant>
    </vt:vector>
  </HeadingPairs>
  <TitlesOfParts>
    <vt:vector size="41" baseType="lpstr">
      <vt:lpstr>ＭＳ Ｐゴシック</vt:lpstr>
      <vt:lpstr>Aharoni</vt:lpstr>
      <vt:lpstr>Arial</vt:lpstr>
      <vt:lpstr>Calibri</vt:lpstr>
      <vt:lpstr>Noto Sans Symbols</vt:lpstr>
      <vt:lpstr>Times New Roman</vt:lpstr>
      <vt:lpstr>Wingdings</vt:lpstr>
      <vt:lpstr>1_508 Lecture</vt:lpstr>
      <vt:lpstr>1_Custom Design</vt:lpstr>
      <vt:lpstr>Custom Design</vt:lpstr>
      <vt:lpstr>Consumer Choices Decision Process</vt:lpstr>
      <vt:lpstr>Learning Objectives</vt:lpstr>
      <vt:lpstr>Learning Objective 9.1</vt:lpstr>
      <vt:lpstr>Problem?</vt:lpstr>
      <vt:lpstr>Figure 9.1 Three Types of Decision-Making</vt:lpstr>
      <vt:lpstr>Self-Regulation</vt:lpstr>
      <vt:lpstr>Cognitive purchase decision</vt:lpstr>
      <vt:lpstr>Steps in the Decision-Making Process</vt:lpstr>
      <vt:lpstr>Stage 1: Problem Recognition</vt:lpstr>
      <vt:lpstr>Stage 2: Information Search</vt:lpstr>
      <vt:lpstr>Figure 9.3 Problem Recognition</vt:lpstr>
      <vt:lpstr>Figure 9.4 Amount of Information Search and Product Knowledge</vt:lpstr>
      <vt:lpstr>Step 3: Evaluate Alternatives</vt:lpstr>
      <vt:lpstr>For Reflection</vt:lpstr>
      <vt:lpstr>Paradox of Choice</vt:lpstr>
      <vt:lpstr>Exhibit 9.3 - Sales Promotions</vt:lpstr>
      <vt:lpstr>Exhibit 9.4 - Using Quality to Encourage Brand Loyalty</vt:lpstr>
      <vt:lpstr>Exhibit 9.5 - Price as a  Simplifying Strategy</vt:lpstr>
      <vt:lpstr>Evaluative Criteria</vt:lpstr>
      <vt:lpstr>Figure 9.5 Levels of Categorization</vt:lpstr>
      <vt:lpstr>Compensatory Rule</vt:lpstr>
      <vt:lpstr>Noncompensatory Decision Rules</vt:lpstr>
      <vt:lpstr>Heuristics</vt:lpstr>
      <vt:lpstr>Product Choice</vt:lpstr>
      <vt:lpstr>Online Decision Making</vt:lpstr>
      <vt:lpstr>Customer purchasing process</vt:lpstr>
      <vt:lpstr>Interaction with Internet during shopping</vt:lpstr>
      <vt:lpstr>Biases in Decision-Making Process</vt:lpstr>
      <vt:lpstr>For Reflection</vt:lpstr>
      <vt:lpstr>For Review</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2 Perception, Learning &amp; Memory</dc:title>
  <dc:creator>Ilijana Petrovska</dc:creator>
  <cp:lastModifiedBy>Ilijana Petrovska</cp:lastModifiedBy>
  <cp:revision>17</cp:revision>
  <dcterms:created xsi:type="dcterms:W3CDTF">2020-02-19T11:58:49Z</dcterms:created>
  <dcterms:modified xsi:type="dcterms:W3CDTF">2025-05-04T19:45:19Z</dcterms:modified>
</cp:coreProperties>
</file>