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42"/>
  </p:notesMasterIdLst>
  <p:handoutMasterIdLst>
    <p:handoutMasterId r:id="rId43"/>
  </p:handoutMasterIdLst>
  <p:sldIdLst>
    <p:sldId id="638" r:id="rId4"/>
    <p:sldId id="639" r:id="rId5"/>
    <p:sldId id="353" r:id="rId6"/>
    <p:sldId id="633" r:id="rId7"/>
    <p:sldId id="675" r:id="rId8"/>
    <p:sldId id="676" r:id="rId9"/>
    <p:sldId id="356" r:id="rId10"/>
    <p:sldId id="677" r:id="rId11"/>
    <p:sldId id="678" r:id="rId12"/>
    <p:sldId id="679" r:id="rId13"/>
    <p:sldId id="360" r:id="rId14"/>
    <p:sldId id="361" r:id="rId15"/>
    <p:sldId id="362" r:id="rId16"/>
    <p:sldId id="671" r:id="rId17"/>
    <p:sldId id="672" r:id="rId18"/>
    <p:sldId id="379" r:id="rId19"/>
    <p:sldId id="640" r:id="rId20"/>
    <p:sldId id="644" r:id="rId21"/>
    <p:sldId id="649" r:id="rId22"/>
    <p:sldId id="655" r:id="rId23"/>
    <p:sldId id="656" r:id="rId24"/>
    <p:sldId id="657" r:id="rId25"/>
    <p:sldId id="658" r:id="rId26"/>
    <p:sldId id="659" r:id="rId27"/>
    <p:sldId id="660" r:id="rId28"/>
    <p:sldId id="661" r:id="rId29"/>
    <p:sldId id="394" r:id="rId30"/>
    <p:sldId id="395" r:id="rId31"/>
    <p:sldId id="396" r:id="rId32"/>
    <p:sldId id="397" r:id="rId33"/>
    <p:sldId id="680" r:id="rId34"/>
    <p:sldId id="681" r:id="rId35"/>
    <p:sldId id="398" r:id="rId36"/>
    <p:sldId id="634" r:id="rId37"/>
    <p:sldId id="528" r:id="rId38"/>
    <p:sldId id="673" r:id="rId39"/>
    <p:sldId id="674" r:id="rId40"/>
    <p:sldId id="256" r:id="rId41"/>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82705" autoAdjust="0"/>
  </p:normalViewPr>
  <p:slideViewPr>
    <p:cSldViewPr snapToGrid="0" snapToObjects="1">
      <p:cViewPr varScale="1">
        <p:scale>
          <a:sx n="85" d="100"/>
          <a:sy n="85" d="100"/>
        </p:scale>
        <p:origin x="1200" y="90"/>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6702"/>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A1F7277B-C6E5-4D6E-85C5-44C87373627C}"/>
    <pc:docChg chg="custSel modSld">
      <pc:chgData name="Ilijana Petrovska" userId="9898029655f5678c" providerId="LiveId" clId="{A1F7277B-C6E5-4D6E-85C5-44C87373627C}" dt="2025-05-12T12:21:39.510" v="175" actId="1076"/>
      <pc:docMkLst>
        <pc:docMk/>
      </pc:docMkLst>
      <pc:sldChg chg="modSp mod">
        <pc:chgData name="Ilijana Petrovska" userId="9898029655f5678c" providerId="LiveId" clId="{A1F7277B-C6E5-4D6E-85C5-44C87373627C}" dt="2025-05-12T12:21:39.510" v="175" actId="1076"/>
        <pc:sldMkLst>
          <pc:docMk/>
          <pc:sldMk cId="3625473485" sldId="256"/>
        </pc:sldMkLst>
        <pc:spChg chg="mod">
          <ac:chgData name="Ilijana Petrovska" userId="9898029655f5678c" providerId="LiveId" clId="{A1F7277B-C6E5-4D6E-85C5-44C87373627C}" dt="2025-05-12T12:21:39.510" v="175" actId="1076"/>
          <ac:spMkLst>
            <pc:docMk/>
            <pc:sldMk cId="3625473485" sldId="256"/>
            <ac:spMk id="2" creationId="{1FB125D3-4D78-BE13-D86F-5D5C52547BA6}"/>
          </ac:spMkLst>
        </pc:spChg>
      </pc:sldChg>
      <pc:sldChg chg="modSp mod">
        <pc:chgData name="Ilijana Petrovska" userId="9898029655f5678c" providerId="LiveId" clId="{A1F7277B-C6E5-4D6E-85C5-44C87373627C}" dt="2025-05-12T12:16:56.249" v="20" actId="20577"/>
        <pc:sldMkLst>
          <pc:docMk/>
          <pc:sldMk cId="4174297164" sldId="673"/>
        </pc:sldMkLst>
        <pc:spChg chg="mod">
          <ac:chgData name="Ilijana Petrovska" userId="9898029655f5678c" providerId="LiveId" clId="{A1F7277B-C6E5-4D6E-85C5-44C87373627C}" dt="2025-05-12T12:16:56.249" v="20" actId="20577"/>
          <ac:spMkLst>
            <pc:docMk/>
            <pc:sldMk cId="4174297164" sldId="673"/>
            <ac:spMk id="2" creationId="{0A311121-AE3E-401E-A2FC-DEF2D389ECCE}"/>
          </ac:spMkLst>
        </pc:spChg>
      </pc:sldChg>
      <pc:sldChg chg="modSp mod">
        <pc:chgData name="Ilijana Petrovska" userId="9898029655f5678c" providerId="LiveId" clId="{A1F7277B-C6E5-4D6E-85C5-44C87373627C}" dt="2025-05-12T12:21:12.737" v="162" actId="20577"/>
        <pc:sldMkLst>
          <pc:docMk/>
          <pc:sldMk cId="3437086265" sldId="674"/>
        </pc:sldMkLst>
        <pc:spChg chg="mod">
          <ac:chgData name="Ilijana Petrovska" userId="9898029655f5678c" providerId="LiveId" clId="{A1F7277B-C6E5-4D6E-85C5-44C87373627C}" dt="2025-05-12T12:21:12.737" v="162" actId="20577"/>
          <ac:spMkLst>
            <pc:docMk/>
            <pc:sldMk cId="3437086265" sldId="674"/>
            <ac:spMk id="5" creationId="{25D5E9FD-2292-36ED-81AB-BE5E4C71CBC7}"/>
          </ac:spMkLst>
        </pc:spChg>
      </pc:sldChg>
    </pc:docChg>
  </pc:docChgLst>
  <pc:docChgLst>
    <pc:chgData name="Ilijana Petrovska" userId="9898029655f5678c" providerId="LiveId" clId="{892E971C-BFB8-4B5D-B5D5-288BC64E388C}"/>
    <pc:docChg chg="undo custSel addSld modSld">
      <pc:chgData name="Ilijana Petrovska" userId="9898029655f5678c" providerId="LiveId" clId="{892E971C-BFB8-4B5D-B5D5-288BC64E388C}" dt="2024-03-19T23:21:08.361" v="94" actId="113"/>
      <pc:docMkLst>
        <pc:docMk/>
      </pc:docMkLst>
      <pc:sldChg chg="modSp mod">
        <pc:chgData name="Ilijana Petrovska" userId="9898029655f5678c" providerId="LiveId" clId="{892E971C-BFB8-4B5D-B5D5-288BC64E388C}" dt="2024-03-19T23:21:08.361" v="94" actId="113"/>
        <pc:sldMkLst>
          <pc:docMk/>
          <pc:sldMk cId="3625473485" sldId="256"/>
        </pc:sldMkLst>
      </pc:sldChg>
      <pc:sldChg chg="addSp delSp modSp mod modClrScheme chgLayout">
        <pc:chgData name="Ilijana Petrovska" userId="9898029655f5678c" providerId="LiveId" clId="{892E971C-BFB8-4B5D-B5D5-288BC64E388C}" dt="2024-03-19T23:15:14.280" v="6" actId="26606"/>
        <pc:sldMkLst>
          <pc:docMk/>
          <pc:sldMk cId="1975712673" sldId="397"/>
        </pc:sldMkLst>
      </pc:sldChg>
      <pc:sldChg chg="addSp modSp mod modClrScheme chgLayout">
        <pc:chgData name="Ilijana Petrovska" userId="9898029655f5678c" providerId="LiveId" clId="{892E971C-BFB8-4B5D-B5D5-288BC64E388C}" dt="2024-03-19T23:20:16.914" v="93" actId="113"/>
        <pc:sldMkLst>
          <pc:docMk/>
          <pc:sldMk cId="921893122" sldId="398"/>
        </pc:sldMkLst>
      </pc:sldChg>
      <pc:sldChg chg="addSp delSp modSp new mod">
        <pc:chgData name="Ilijana Petrovska" userId="9898029655f5678c" providerId="LiveId" clId="{892E971C-BFB8-4B5D-B5D5-288BC64E388C}" dt="2024-03-19T23:17:31.839" v="56" actId="1076"/>
        <pc:sldMkLst>
          <pc:docMk/>
          <pc:sldMk cId="898108711" sldId="680"/>
        </pc:sldMkLst>
      </pc:sldChg>
      <pc:sldChg chg="addSp delSp modSp new mod modClrScheme chgLayout">
        <pc:chgData name="Ilijana Petrovska" userId="9898029655f5678c" providerId="LiveId" clId="{892E971C-BFB8-4B5D-B5D5-288BC64E388C}" dt="2024-03-19T23:19:01.932" v="64" actId="26606"/>
        <pc:sldMkLst>
          <pc:docMk/>
          <pc:sldMk cId="3894385807" sldId="68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5/12/2025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dirty="0">
                <a:solidFill>
                  <a:schemeClr val="dk1"/>
                </a:solidFill>
                <a:latin typeface="Arial"/>
                <a:ea typeface="Arial"/>
                <a:cs typeface="Arial"/>
                <a:sym typeface="Arial"/>
              </a:rPr>
              <a:t>If this PowerPoint presentation contains mathematical equations, you may need to check that your computer has the following installed:</a:t>
            </a:r>
          </a:p>
          <a:p>
            <a:r>
              <a:rPr lang="en-US" sz="1200" b="0" i="0" u="none" strike="noStrike" kern="1200" cap="none" dirty="0">
                <a:solidFill>
                  <a:schemeClr val="dk1"/>
                </a:solidFill>
                <a:latin typeface="Arial"/>
                <a:ea typeface="Arial"/>
                <a:cs typeface="Arial"/>
                <a:sym typeface="Arial"/>
              </a:rPr>
              <a:t>1) MathType Plugin</a:t>
            </a:r>
          </a:p>
          <a:p>
            <a:r>
              <a:rPr lang="en-US" sz="1200" b="0" i="0" u="none" strike="noStrike" kern="1200" cap="none" dirty="0">
                <a:solidFill>
                  <a:schemeClr val="dk1"/>
                </a:solidFill>
                <a:latin typeface="Arial"/>
                <a:ea typeface="Arial"/>
                <a:cs typeface="Arial"/>
                <a:sym typeface="Arial"/>
              </a:rPr>
              <a:t>2) Math Player (free versions available)</a:t>
            </a:r>
          </a:p>
          <a:p>
            <a:r>
              <a:rPr lang="en-US" sz="1200" b="0" i="0" u="none" strike="noStrike" kern="1200" cap="none" dirty="0">
                <a:solidFill>
                  <a:schemeClr val="dk1"/>
                </a:solidFill>
                <a:latin typeface="Arial"/>
                <a:ea typeface="Arial"/>
                <a:cs typeface="Arial"/>
                <a:sym typeface="Arial"/>
              </a:rPr>
              <a:t>3) NVDA Reader (free versions available)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12653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latin typeface="Söhne"/>
              </a:rPr>
              <a:t>by Paul Samuelson in 1938</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367447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Behavioral economics is also called economic psychology. It is the study of the human side of economic decisions. Consumers’ beliefs about what the future holds are an indicator of consumer confidence. Consumer confidence is a measure of how optimistic or pessimistic people are about the future health of the economy and how they predict they’ll fare down the road. When people are optimistic about the future, they tend to reduce their savings rate. In addition, world events and culture affect overall savings rates. The person</a:t>
            </a:r>
            <a:r>
              <a:rPr lang="en-US" baseline="0" dirty="0"/>
              <a:t> depicted in the Bianco ad is tired of hearing about the financial crisis.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b="1" i="0" dirty="0">
                <a:solidFill>
                  <a:srgbClr val="0D0D0D"/>
                </a:solidFill>
                <a:effectLst/>
                <a:latin typeface="Söhne"/>
              </a:rPr>
              <a:t>Behavioral Economics Theories</a:t>
            </a:r>
            <a:endParaRPr lang="en-US" b="1" i="0" baseline="0" dirty="0">
              <a:solidFill>
                <a:srgbClr val="0D0D0D"/>
              </a:solidFill>
              <a:effectLst/>
              <a:latin typeface="Söhn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b="0" i="0" dirty="0">
                <a:solidFill>
                  <a:srgbClr val="0D0D0D"/>
                </a:solidFill>
                <a:effectLst/>
                <a:latin typeface="Söhne"/>
              </a:rPr>
              <a:t>They challenge the assumption of rational decision-making and incorporate factors such as biases, heuristics, and framing effects. Examples include Prospect Theory, which considers how people perceive gains and losses, and the concept of bounded rationality, which suggests that decision-making is limited by the information available, cognitive limitations of the mind, and time constraints.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90176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latin typeface="Söhne"/>
              </a:rPr>
              <a:t>The Theory of Planned Behavior was proposed by </a:t>
            </a:r>
            <a:r>
              <a:rPr lang="en-US" b="0" i="0" dirty="0" err="1">
                <a:solidFill>
                  <a:srgbClr val="0D0D0D"/>
                </a:solidFill>
                <a:effectLst/>
                <a:latin typeface="Söhne"/>
              </a:rPr>
              <a:t>Icek</a:t>
            </a:r>
            <a:r>
              <a:rPr lang="en-US" b="0" i="0" dirty="0">
                <a:solidFill>
                  <a:srgbClr val="0D0D0D"/>
                </a:solidFill>
                <a:effectLst/>
                <a:latin typeface="Söhne"/>
              </a:rPr>
              <a:t> Ajzen in 1985. This theory is an extension of his earlier work on the Theory of Reasoned Action, which Ajzen developed with Martin Fishbein in the late 1970s. The Theory of Planned Behavior is widely used to predict and understand human behavior in various contexts, emphasizing the role of intention, perceived behavioral control, attitude toward the behavior, and subjective norms in the decision-making process.</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573495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latin typeface="Söhne"/>
              </a:rPr>
              <a:t>This theory, related to intertemporal choice, examines how consumers plan their consumption and savings over their lifetime, taking into account expected lifetime income, to smooth out consumption as much as possible.</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4254361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SBI divides consumers into three groups based on their attitudes toward luxury. Consumers who use their money to buy things that will last and have enduring value view luxury as functional. Those who use luxury goods to say “I’ve made it” view luxury as a reward. Those who seek out luxury goods in order to illustrate their individuality take an emotional approach to luxury spending and view luxury as indulgence.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180036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We typically assume that marketers are targeting consumers at the top of the pyramid.</a:t>
            </a:r>
            <a:r>
              <a:rPr lang="en-US" baseline="0" dirty="0"/>
              <a:t> Those are consumers with the highest incomes but they are also a small percentage of the world market. There are also marketers targeting the bottom of the pyramid. 78% of the global population is low income consumers whose purchasing power is under $10,000 per year.</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990342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figure illustrates how marketers can market to low-income consumers. The As</a:t>
            </a:r>
            <a:r>
              <a:rPr lang="en-US" baseline="0" dirty="0"/>
              <a:t> include awareness, affordability, availability, and acceptability.</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666549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 do people who buy luxury</a:t>
            </a:r>
            <a:r>
              <a:rPr lang="en-US" baseline="0" dirty="0"/>
              <a:t> goods handle it when that brand is counterfeited? They may flight, reclaim, or abrand. Flight means they stop using the brand. Reclamation means they try to establish their long-term relationship with the real brand. Abrand means they minimize the visibility of their luxury goods so that only those who also have the real thing know that they also have the real thing.</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075377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126531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Culture includes abstract ideas such as values and ethics and material objects like cars and clothing. It is the shared meaning of our rituals, norms, and traditions among members of a society or organization. The effects of culture on consumer behavior can be so powerful that it’s sometimes difficult to grasp the importance and relevance of culture. We typically notice cultural effects the most when we are immersed in a different one and feel the effects of culture shock.</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9907236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single person or company can create popular culture. Instead, many people and organizations contribute to each new trend. A culture production system (CPS) is this set of people and organizations who create cultural meaning. The system has three major subsystems.</a:t>
            </a:r>
          </a:p>
          <a:p>
            <a:r>
              <a:rPr lang="en-US" dirty="0"/>
              <a:t> </a:t>
            </a:r>
          </a:p>
          <a:p>
            <a:r>
              <a:rPr lang="en-US" dirty="0"/>
              <a:t>The creative subsystem generates new symbols and products. </a:t>
            </a:r>
          </a:p>
          <a:p>
            <a:endParaRPr lang="en-US" dirty="0"/>
          </a:p>
          <a:p>
            <a:r>
              <a:rPr lang="en-US" dirty="0"/>
              <a:t>The managerial subsystem selects, makes, produces, and manages the distribution of new symbols and products. </a:t>
            </a:r>
          </a:p>
          <a:p>
            <a:endParaRPr lang="en-US" dirty="0"/>
          </a:p>
          <a:p>
            <a:r>
              <a:rPr lang="en-US" dirty="0"/>
              <a:t>A communications subsystem gives meaning to the new product and provide it with a symbolic set of attributes.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511288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Most of us know a variety of myths that we grew up hearing but we may not know their origins. Typically myths came about to serve as a guide for the listeners. From hearing the story, we can learn right from wrong and how to deal with wrong when we face it. The origins of myths can be surprising. For instance, the original Little Red Riding Hood told the story of a girl who meets a werewolf on the way to her granny’s house. The werewolf has killed granny, and stored her flesh and blood. Red Riding Hood snacks on granny’s remains and then sleeps with the wolf! Some versions even suggest that the wolf was grandpa. Thus, Little Red Riding Hood is a myth that guides the reader from partaking in incest and loose behavior.</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646893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Myths serve four interrelated functions in a culture. These are noted on the slide.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998509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Myths are very popular. One example is the popularity of Disney weddings. Brides dress as princesses and ride to the wedding pavilion in a horse-drawn carriage complete with footmen. </a:t>
            </a:r>
          </a:p>
          <a:p>
            <a:r>
              <a:rPr lang="en-US" dirty="0"/>
              <a:t>Some fictional figures embody such fundamental properties that they become a monomyth. A monomyth is a myth that is common to many cultures. For instance, Superman is a monomyth. Many famous movies and television shows build on mythic themes. Gone With the Wind builds upon the romance of war and illustrates a lost era where man and nature existed in harmony. E.T. represents a familiar myth of messianic visitation. Star Trek builds on the story of the New England Puritans who explored the final frontier. Even ads can represent mythic themes.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71176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When you hear the word, ritual, you may think of something formal and serious like the ritual of taking communion at church. In reality, consumers have many ritualistic activities. Having Sunday brunch, going daily to Starbucks, and tailgating before football games are all examples of commonplace rituals.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6957481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Many of our ongoing traditions</a:t>
            </a:r>
            <a:r>
              <a:rPr lang="en-US" baseline="0" dirty="0"/>
              <a:t> contain rituals. For instance, when you get ready for work or school each day, you likely have things you always do as part of getting ready. In giving gifts, you may have rituals. For instance, you might always give a certain type of gift or card. During the holidays, families typically have set rituals for who will start the meal, and so on. Lastly, during rites of passage like weddings and graduations, we typically have rituals we follow.</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514989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Gift-giving</a:t>
            </a:r>
            <a:r>
              <a:rPr lang="en-US" baseline="0" dirty="0"/>
              <a:t> has three distinct stages. During gestation, the giver procures an item to mark some event. The event might be structural, meaning that is culturally dictated such as Christmas, or it may be emergent. The second stage is presentation which is the actual stage of gift exchange. The final stage is reformulation, in which the giver and receiver redefine the bond of the relationship based on the impact of the gift exchange.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698127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Disney’s experience supports the view of marketers who endorse an emic perspective that stresses variations across cultures. They feel that each culture is unique, with its own value system, conventions, and regulations. This perspective argues that each country has a national character, a distinctive set of behavior and personality characteristics.</a:t>
            </a:r>
          </a:p>
          <a:p>
            <a:r>
              <a:rPr lang="en-US" sz="1200" b="0" i="0" u="none" strike="noStrike" kern="1200" cap="none" baseline="0" dirty="0">
                <a:solidFill>
                  <a:schemeClr val="tx1"/>
                </a:solidFill>
                <a:latin typeface="Arial" charset="0"/>
                <a:ea typeface="Arial"/>
                <a:cs typeface="Arial"/>
                <a:sym typeface="Arial"/>
              </a:rPr>
              <a:t>Consumer style: A pattern of behaviors, attitudes, and opinions that influences all of a person’s consumption activities—including attitudes toward advertising, preferred channels of information and purchase, brand loyalty, and price consciousness.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7688717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Hofstede’s dimensions are among the most widely used measures for understanding cross-cultural values.</a:t>
            </a:r>
          </a:p>
          <a:p>
            <a:r>
              <a:rPr lang="en-US" dirty="0"/>
              <a:t>Power distance is the extent to which the less powerful members of organizations and institutions (like the family) accept and expect that power is distributed unequally. Individualism is the degree to which individuals are integrated into groups. Masculinity is the distribution of roles between the genders. Uncertainty avoidance is a society’s tolerance for uncertainty and ambiguity. Long-term orientation refers to values associated with Long-Term Orientation are thrift and perseverance; values associated with Short-Term Orientation are respect for tradition, fulfilling social obligations, and protecting one’s “face.” Indulgence versus restraint is the extent to which a society allows relatively free gratification of basic and natural human drives related to enjoying life and having fun. A culture high on restraint suppresses gratification of needs and regulates it by means of strict social norms.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56775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Global citizens—The largest segment (55 percent of consumers) uses the global success of a company as a signal of quality and innovation. At the same time, they are concerned about whether companies behave responsibly on issues such as consumer health, the environment, and worker rights.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Global dreamers—The second-largest segment, at 23 percent, consists of consumers who see global brands as quality products and readily buy into the myths they author. They aren’t nearly as concerned with social responsibility as are the global citizens.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Antiglobals—Thirteen percent of consumers are skeptical that transnational companies deliver higher-quality goods. They dislike brands that preach U.S. values, and they don’t trust global companies to behave responsibly. They try to avoid doing business with transnational firms.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Global agnostics—The remaining 9 percent of consumers don’t base purchase decisions on a brand’s global attributes. Instead, they evaluate a global product by the same criteria they use to judge local brands and don’t regard its global nature as meriting special consideration.</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137951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50B0F45A-E6A8-438D-983C-05B6112FBFA8}" type="slidenum">
              <a:rPr lang="en-US" altLang="en-US" smtClean="0"/>
              <a:pPr algn="r">
                <a:spcBef>
                  <a:spcPct val="0"/>
                </a:spcBef>
              </a:pPr>
              <a:t>35</a:t>
            </a:fld>
            <a:endParaRPr lang="en-US" altLang="en-US"/>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How the life in 21</a:t>
            </a:r>
            <a:r>
              <a:rPr lang="en-US" altLang="en-US" baseline="30000" dirty="0"/>
              <a:t>st</a:t>
            </a:r>
            <a:r>
              <a:rPr lang="en-US" altLang="en-US" dirty="0"/>
              <a:t> century influence on the Decision process? Different types of problems, Different and multimedia information search, different and multi channel outlets, different post-purchase communication</a:t>
            </a:r>
          </a:p>
          <a:p>
            <a:pPr eaLnBrk="1" hangingPunct="1"/>
            <a:r>
              <a:rPr lang="en-US" altLang="en-US" dirty="0"/>
              <a:t>Marketing 2 Consumers shift into Marketing4 Consumers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5/12/2025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5/12/2025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5/12/2025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5/12/2025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5/12/2025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5/12/2025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92365"/>
            <a:ext cx="9144000" cy="660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379614" y="2809166"/>
            <a:ext cx="8351610" cy="2606896"/>
          </a:xfrm>
        </p:spPr>
        <p:txBody>
          <a:bodyPr anchor="ctr">
            <a:normAutofit/>
          </a:bodyPr>
          <a:lstStyle>
            <a:lvl1pPr algn="ctr">
              <a:defRPr sz="3323" b="1">
                <a:solidFill>
                  <a:schemeClr val="bg1"/>
                </a:solidFill>
                <a:latin typeface="Helvetica" pitchFamily="34" charset="0"/>
                <a:cs typeface="Helvetica" pitchFamily="34" charset="0"/>
              </a:defRPr>
            </a:lvl1pPr>
          </a:lstStyle>
          <a:p>
            <a:r>
              <a:rPr lang="en-US" dirty="0"/>
              <a:t>Click to edit Master title style</a:t>
            </a:r>
          </a:p>
        </p:txBody>
      </p:sp>
      <p:sp>
        <p:nvSpPr>
          <p:cNvPr id="8" name="Text Placeholder 7"/>
          <p:cNvSpPr>
            <a:spLocks noGrp="1"/>
          </p:cNvSpPr>
          <p:nvPr>
            <p:ph type="body" sz="quarter" idx="10" hasCustomPrompt="1"/>
          </p:nvPr>
        </p:nvSpPr>
        <p:spPr>
          <a:xfrm>
            <a:off x="4753399" y="5687828"/>
            <a:ext cx="4168481" cy="687053"/>
          </a:xfrm>
        </p:spPr>
        <p:txBody>
          <a:bodyPr anchor="ctr">
            <a:normAutofit/>
          </a:bodyPr>
          <a:lstStyle>
            <a:lvl1pPr marL="0" indent="0" algn="r">
              <a:buNone/>
              <a:defRPr sz="2585" baseline="0">
                <a:solidFill>
                  <a:schemeClr val="bg1"/>
                </a:solidFill>
                <a:latin typeface="Helvetica" pitchFamily="34" charset="0"/>
                <a:cs typeface="Helvetica" pitchFamily="34" charset="0"/>
              </a:defRPr>
            </a:lvl1pPr>
          </a:lstStyle>
          <a:p>
            <a:pPr lvl="0"/>
            <a:r>
              <a:rPr lang="en-US" dirty="0">
                <a:latin typeface="Helvetica" pitchFamily="34" charset="0"/>
                <a:cs typeface="Helvetica" pitchFamily="34" charset="0"/>
              </a:rPr>
              <a:t>Conference name</a:t>
            </a:r>
            <a:endParaRPr lang="en-US" dirty="0"/>
          </a:p>
        </p:txBody>
      </p:sp>
      <p:sp>
        <p:nvSpPr>
          <p:cNvPr id="10" name="Text Placeholder 9"/>
          <p:cNvSpPr>
            <a:spLocks noGrp="1"/>
          </p:cNvSpPr>
          <p:nvPr>
            <p:ph type="body" sz="quarter" idx="11" hasCustomPrompt="1"/>
          </p:nvPr>
        </p:nvSpPr>
        <p:spPr>
          <a:xfrm>
            <a:off x="222120" y="5683031"/>
            <a:ext cx="4109249" cy="687388"/>
          </a:xfrm>
        </p:spPr>
        <p:txBody>
          <a:bodyPr anchor="ctr">
            <a:noAutofit/>
          </a:bodyPr>
          <a:lstStyle>
            <a:lvl1pPr marL="0" indent="0">
              <a:buNone/>
              <a:defRPr sz="2585">
                <a:solidFill>
                  <a:schemeClr val="bg1"/>
                </a:solidFill>
                <a:latin typeface="Helvetica" pitchFamily="34" charset="0"/>
                <a:cs typeface="Helvetica" pitchFamily="34" charset="0"/>
              </a:defRPr>
            </a:lvl1pPr>
            <a:lvl2pPr>
              <a:defRPr sz="2585">
                <a:solidFill>
                  <a:schemeClr val="bg1"/>
                </a:solidFill>
                <a:latin typeface="Helvetica" pitchFamily="34" charset="0"/>
                <a:cs typeface="Helvetica" pitchFamily="34" charset="0"/>
              </a:defRPr>
            </a:lvl2pPr>
            <a:lvl3pPr>
              <a:defRPr sz="2585">
                <a:solidFill>
                  <a:schemeClr val="bg1"/>
                </a:solidFill>
                <a:latin typeface="Helvetica" pitchFamily="34" charset="0"/>
                <a:cs typeface="Helvetica" pitchFamily="34" charset="0"/>
              </a:defRPr>
            </a:lvl3pPr>
            <a:lvl4pPr>
              <a:defRPr sz="2585">
                <a:solidFill>
                  <a:schemeClr val="bg1"/>
                </a:solidFill>
                <a:latin typeface="Helvetica" pitchFamily="34" charset="0"/>
                <a:cs typeface="Helvetica" pitchFamily="34" charset="0"/>
              </a:defRPr>
            </a:lvl4pPr>
            <a:lvl5pPr>
              <a:defRPr sz="2585">
                <a:solidFill>
                  <a:schemeClr val="bg1"/>
                </a:solidFill>
                <a:latin typeface="Helvetica" pitchFamily="34" charset="0"/>
                <a:cs typeface="Helvetica" pitchFamily="34" charset="0"/>
              </a:defRPr>
            </a:lvl5pPr>
          </a:lstStyle>
          <a:p>
            <a:pPr lvl="0"/>
            <a:r>
              <a:rPr lang="en-US" dirty="0"/>
              <a:t>Presenter’s name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72407" y="289735"/>
            <a:ext cx="1330738" cy="656584"/>
          </a:xfrm>
          <a:prstGeom prst="rect">
            <a:avLst/>
          </a:prstGeom>
        </p:spPr>
      </p:pic>
    </p:spTree>
    <p:extLst>
      <p:ext uri="{BB962C8B-B14F-4D97-AF65-F5344CB8AC3E}">
        <p14:creationId xmlns:p14="http://schemas.microsoft.com/office/powerpoint/2010/main" val="9110336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2527045126"/>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3891077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and One Text Placeholder">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768130"/>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6" name="Text Placeholder 5"/>
          <p:cNvSpPr>
            <a:spLocks noGrp="1"/>
          </p:cNvSpPr>
          <p:nvPr>
            <p:ph type="body" sz="quarter" idx="14"/>
          </p:nvPr>
        </p:nvSpPr>
        <p:spPr>
          <a:xfrm>
            <a:off x="457200" y="2435225"/>
            <a:ext cx="8229600" cy="9064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513318124"/>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3130386490"/>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tle and Four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8"/>
            <a:ext cx="8229600" cy="895050"/>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2760292"/>
            <a:ext cx="8229600" cy="1076770"/>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Content Placeholder 4"/>
          <p:cNvSpPr>
            <a:spLocks noGrp="1"/>
          </p:cNvSpPr>
          <p:nvPr>
            <p:ph sz="quarter" idx="15"/>
          </p:nvPr>
        </p:nvSpPr>
        <p:spPr>
          <a:xfrm>
            <a:off x="457200" y="4016772"/>
            <a:ext cx="8229600" cy="1016701"/>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6" name="Content Placeholder 5"/>
          <p:cNvSpPr>
            <a:spLocks noGrp="1"/>
          </p:cNvSpPr>
          <p:nvPr>
            <p:ph sz="quarter" idx="16"/>
          </p:nvPr>
        </p:nvSpPr>
        <p:spPr>
          <a:xfrm>
            <a:off x="457200" y="5155500"/>
            <a:ext cx="8232775" cy="911925"/>
          </a:xfrm>
        </p:spPr>
        <p:txBody>
          <a:bodyPr lIns="0" tIns="0" rIns="0" bIns="0"/>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IN"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68865518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3.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3.jpe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2.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5/12/2025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5/12/2025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9"/>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20">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31" r:id="rId12"/>
    <p:sldLayoutId id="2147483733" r:id="rId13"/>
    <p:sldLayoutId id="2147483734" r:id="rId14"/>
    <p:sldLayoutId id="2147483735" r:id="rId15"/>
    <p:sldLayoutId id="2147483736" r:id="rId16"/>
    <p:sldLayoutId id="2147483737"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7.xml"/><Relationship Id="rId1" Type="http://schemas.openxmlformats.org/officeDocument/2006/relationships/video" Target="https://www.youtube.com/embed/oG_R1jQPqTc?feature=oembed"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9.xml"/><Relationship Id="rId4" Type="http://schemas.openxmlformats.org/officeDocument/2006/relationships/hyperlink" Target="https://www.atkearney.com/"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16.xml"/><Relationship Id="rId1" Type="http://schemas.openxmlformats.org/officeDocument/2006/relationships/video" Target="https://www.youtube.com/embed/f8LQBwscDOI?feature=oembe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E71AFB-8A86-4515-9212-ADCA0A9AF049}"/>
              </a:ext>
            </a:extLst>
          </p:cNvPr>
          <p:cNvSpPr>
            <a:spLocks noGrp="1"/>
          </p:cNvSpPr>
          <p:nvPr>
            <p:ph type="ctrTitle"/>
          </p:nvPr>
        </p:nvSpPr>
        <p:spPr>
          <a:xfrm>
            <a:off x="609600" y="821055"/>
            <a:ext cx="7772400" cy="1470025"/>
          </a:xfrm>
          <a:prstGeom prst="rect">
            <a:avLst/>
          </a:prstGeom>
        </p:spPr>
        <p:txBody>
          <a:bodyPr vert="horz" lIns="91440" tIns="45720" rIns="91440" bIns="45720" rtlCol="0" anchor="ctr" anchorCtr="0">
            <a:noAutofit/>
          </a:bodyPr>
          <a:lstStyle/>
          <a:p>
            <a:pPr>
              <a:lnSpc>
                <a:spcPct val="90000"/>
              </a:lnSpc>
            </a:pPr>
            <a:r>
              <a:rPr lang="en-US" b="1" i="0" u="none" strike="noStrike" kern="1200" cap="none" dirty="0">
                <a:latin typeface="+mj-lt"/>
                <a:ea typeface="+mj-ea"/>
                <a:cs typeface="+mj-cs"/>
              </a:rPr>
              <a:t>Consumer Choices</a:t>
            </a:r>
            <a:br>
              <a:rPr lang="en-US" b="1" i="0" u="none" strike="noStrike" kern="1200" cap="none" dirty="0">
                <a:latin typeface="+mj-lt"/>
                <a:ea typeface="+mj-ea"/>
                <a:cs typeface="+mj-cs"/>
              </a:rPr>
            </a:br>
            <a:r>
              <a:rPr lang="en-US" b="1" kern="1200" dirty="0">
                <a:latin typeface="+mj-lt"/>
                <a:ea typeface="+mj-ea"/>
                <a:cs typeface="+mj-cs"/>
              </a:rPr>
              <a:t>Income, Culture</a:t>
            </a:r>
            <a:br>
              <a:rPr lang="en-US" b="1" kern="1200" dirty="0">
                <a:latin typeface="+mj-lt"/>
                <a:ea typeface="+mj-ea"/>
                <a:cs typeface="+mj-cs"/>
              </a:rPr>
            </a:br>
            <a:r>
              <a:rPr lang="en-US" b="1" kern="1200" dirty="0">
                <a:latin typeface="+mj-lt"/>
                <a:ea typeface="+mj-ea"/>
                <a:cs typeface="+mj-cs"/>
              </a:rPr>
              <a:t>Consumer Choices Theories</a:t>
            </a:r>
            <a:endParaRPr lang="en-US" b="1" i="0" u="none" strike="noStrike" kern="1200" cap="none" dirty="0">
              <a:latin typeface="+mj-lt"/>
              <a:ea typeface="+mj-ea"/>
              <a:cs typeface="+mj-cs"/>
            </a:endParaRPr>
          </a:p>
        </p:txBody>
      </p:sp>
      <p:sp>
        <p:nvSpPr>
          <p:cNvPr id="2" name="Subtitle 1">
            <a:extLst>
              <a:ext uri="{FF2B5EF4-FFF2-40B4-BE49-F238E27FC236}">
                <a16:creationId xmlns:a16="http://schemas.microsoft.com/office/drawing/2014/main" id="{50F5C7A9-0159-4823-9E2B-A088F3AD5597}"/>
              </a:ext>
            </a:extLst>
          </p:cNvPr>
          <p:cNvSpPr>
            <a:spLocks noGrp="1"/>
          </p:cNvSpPr>
          <p:nvPr>
            <p:ph type="subTitle" idx="1"/>
          </p:nvPr>
        </p:nvSpPr>
        <p:spPr>
          <a:xfrm>
            <a:off x="5143500" y="3292475"/>
            <a:ext cx="2762250" cy="1752600"/>
          </a:xfrm>
        </p:spPr>
        <p:txBody>
          <a:bodyPr>
            <a:normAutofit fontScale="85000" lnSpcReduction="10000"/>
          </a:bodyPr>
          <a:lstStyle/>
          <a:p>
            <a:r>
              <a:rPr lang="en-US" dirty="0"/>
              <a:t>Professor Ilijana Petrovska</a:t>
            </a:r>
          </a:p>
          <a:p>
            <a:r>
              <a:rPr lang="en-US" dirty="0"/>
              <a:t>Visiting professor @ Tor </a:t>
            </a:r>
            <a:r>
              <a:rPr lang="en-US" dirty="0" err="1"/>
              <a:t>Vergata</a:t>
            </a:r>
            <a:endParaRPr lang="en-US" dirty="0"/>
          </a:p>
          <a:p>
            <a:endParaRPr lang="en-US" dirty="0"/>
          </a:p>
        </p:txBody>
      </p:sp>
      <p:pic>
        <p:nvPicPr>
          <p:cNvPr id="1026" name="Picture 2" descr="Image result for culture">
            <a:extLst>
              <a:ext uri="{FF2B5EF4-FFF2-40B4-BE49-F238E27FC236}">
                <a16:creationId xmlns:a16="http://schemas.microsoft.com/office/drawing/2014/main" id="{20BFE3B0-CC52-451A-9AD2-E71C19E4D13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96210" y="2933700"/>
            <a:ext cx="3475790" cy="2476500"/>
          </a:xfrm>
          <a:prstGeom prst="rect">
            <a:avLst/>
          </a:prstGeom>
          <a:solidFill>
            <a:srgbClr val="FFFFFF"/>
          </a:solidFill>
        </p:spPr>
      </p:pic>
    </p:spTree>
    <p:extLst>
      <p:ext uri="{BB962C8B-B14F-4D97-AF65-F5344CB8AC3E}">
        <p14:creationId xmlns:p14="http://schemas.microsoft.com/office/powerpoint/2010/main" val="4227857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465C1DF-B68E-4A4A-A0FF-9AFFA2C465A2}"/>
              </a:ext>
            </a:extLst>
          </p:cNvPr>
          <p:cNvSpPr>
            <a:spLocks noGrp="1"/>
          </p:cNvSpPr>
          <p:nvPr>
            <p:ph type="title"/>
          </p:nvPr>
        </p:nvSpPr>
        <p:spPr>
          <a:xfrm>
            <a:off x="457200" y="215371"/>
            <a:ext cx="8229600" cy="1097279"/>
          </a:xfrm>
          <a:prstGeom prst="rect">
            <a:avLst/>
          </a:prstGeom>
          <a:noFill/>
          <a:ln>
            <a:noFill/>
          </a:ln>
        </p:spPr>
        <p:txBody>
          <a:bodyPr anchor="b">
            <a:normAutofit/>
          </a:bodyPr>
          <a:lstStyle/>
          <a:p>
            <a:r>
              <a:rPr lang="en-US" dirty="0"/>
              <a:t>Agenda</a:t>
            </a:r>
          </a:p>
        </p:txBody>
      </p:sp>
      <p:sp>
        <p:nvSpPr>
          <p:cNvPr id="15" name="Content Placeholder 5">
            <a:extLst>
              <a:ext uri="{FF2B5EF4-FFF2-40B4-BE49-F238E27FC236}">
                <a16:creationId xmlns:a16="http://schemas.microsoft.com/office/drawing/2014/main" id="{4A0BA8AB-D9DF-44C7-85B4-28824DF713CE}"/>
              </a:ext>
            </a:extLst>
          </p:cNvPr>
          <p:cNvSpPr>
            <a:spLocks noGrp="1"/>
          </p:cNvSpPr>
          <p:nvPr>
            <p:ph sz="quarter" idx="13"/>
          </p:nvPr>
        </p:nvSpPr>
        <p:spPr>
          <a:xfrm>
            <a:off x="457200" y="1556326"/>
            <a:ext cx="8229600" cy="4434275"/>
          </a:xfrm>
          <a:prstGeom prst="rect">
            <a:avLst/>
          </a:prstGeom>
        </p:spPr>
        <p:txBody>
          <a:bodyPr>
            <a:normAutofit/>
          </a:bodyPr>
          <a:lstStyle/>
          <a:p>
            <a:r>
              <a:rPr lang="en-US" dirty="0"/>
              <a:t>Group presentations </a:t>
            </a:r>
          </a:p>
          <a:p>
            <a:r>
              <a:rPr lang="en-US" dirty="0"/>
              <a:t>  Income</a:t>
            </a:r>
          </a:p>
          <a:p>
            <a:r>
              <a:rPr lang="en-US" dirty="0"/>
              <a:t> Culture</a:t>
            </a:r>
          </a:p>
          <a:p>
            <a:r>
              <a:rPr lang="en-US" dirty="0"/>
              <a:t>Wrap Up</a:t>
            </a:r>
          </a:p>
        </p:txBody>
      </p:sp>
    </p:spTree>
    <p:extLst>
      <p:ext uri="{BB962C8B-B14F-4D97-AF65-F5344CB8AC3E}">
        <p14:creationId xmlns:p14="http://schemas.microsoft.com/office/powerpoint/2010/main" val="2550415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9"/>
            <a:ext cx="8298229" cy="1080031"/>
          </a:xfrm>
        </p:spPr>
        <p:txBody>
          <a:bodyPr anchor="ctr"/>
          <a:lstStyle/>
          <a:p>
            <a:r>
              <a:rPr lang="en-US" sz="3200" dirty="0">
                <a:latin typeface="+mj-lt"/>
                <a:cs typeface="Aharoni" panose="02010803020104030203" pitchFamily="2" charset="-79"/>
              </a:rPr>
              <a:t>Consumer Behavior: </a:t>
            </a:r>
            <a:r>
              <a:rPr lang="en-IN" sz="3200" dirty="0">
                <a:latin typeface="+mj-lt"/>
              </a:rPr>
              <a:t>Buying, Having, and Being</a:t>
            </a:r>
            <a:endParaRPr lang="en-US" altLang="en-US" sz="3000" dirty="0">
              <a:solidFill>
                <a:schemeClr val="tx2"/>
              </a:solidFill>
              <a:latin typeface="+mj-lt"/>
              <a:cs typeface="Times New Roman" panose="02020603050405020304" pitchFamily="18" charset="0"/>
            </a:endParaRPr>
          </a:p>
        </p:txBody>
      </p:sp>
      <p:sp>
        <p:nvSpPr>
          <p:cNvPr id="4" name="Text Placeholder 3"/>
          <p:cNvSpPr>
            <a:spLocks noGrp="1"/>
          </p:cNvSpPr>
          <p:nvPr>
            <p:ph type="body" idx="2"/>
          </p:nvPr>
        </p:nvSpPr>
        <p:spPr>
          <a:xfrm>
            <a:off x="5029200" y="1993900"/>
            <a:ext cx="3657600" cy="852817"/>
          </a:xfrm>
        </p:spPr>
        <p:txBody>
          <a:bodyPr/>
          <a:lstStyle/>
          <a:p>
            <a:pPr algn="ctr"/>
            <a:r>
              <a:rPr lang="en-US" altLang="en-US" b="1" dirty="0">
                <a:latin typeface="+mn-lt"/>
                <a:ea typeface="Segoe UI Symbol" panose="020B0502040204020203" pitchFamily="34" charset="0"/>
              </a:rPr>
              <a:t>Chapter 12</a:t>
            </a:r>
          </a:p>
        </p:txBody>
      </p:sp>
      <p:sp>
        <p:nvSpPr>
          <p:cNvPr id="5" name="Text Placeholder 4"/>
          <p:cNvSpPr>
            <a:spLocks noGrp="1"/>
          </p:cNvSpPr>
          <p:nvPr>
            <p:ph type="body" idx="3"/>
          </p:nvPr>
        </p:nvSpPr>
        <p:spPr>
          <a:xfrm>
            <a:off x="5195455" y="3200401"/>
            <a:ext cx="3325091" cy="1063486"/>
          </a:xfrm>
        </p:spPr>
        <p:txBody>
          <a:bodyPr/>
          <a:lstStyle/>
          <a:p>
            <a:pPr algn="ctr"/>
            <a:r>
              <a:rPr lang="en-US" dirty="0">
                <a:latin typeface="+mn-lt"/>
              </a:rPr>
              <a:t>Income and Social Class</a:t>
            </a:r>
            <a:endParaRPr lang="en-US" dirty="0">
              <a:latin typeface="+mn-lt"/>
              <a:ea typeface="Verdana" panose="020B0604030504040204" pitchFamily="34" charset="0"/>
              <a:cs typeface="Verdana" panose="020B0604030504040204" pitchFamily="34" charset="0"/>
            </a:endParaRPr>
          </a:p>
        </p:txBody>
      </p:sp>
      <p:pic>
        <p:nvPicPr>
          <p:cNvPr id="9" name="Picture 8" descr="Front Cover: Consumer Behavior: Buying, Having, and Being Thirteenth Edition by Michael R. Solom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045" y="1353124"/>
            <a:ext cx="3398472" cy="4413461"/>
          </a:xfrm>
          <a:prstGeom prst="rect">
            <a:avLst/>
          </a:prstGeom>
          <a:ln w="9525">
            <a:solidFill>
              <a:schemeClr val="tx1"/>
            </a:solidFill>
          </a:ln>
        </p:spPr>
      </p:pic>
      <p:sp>
        <p:nvSpPr>
          <p:cNvPr id="8" name="TextBox 7"/>
          <p:cNvSpPr txBox="1"/>
          <p:nvPr/>
        </p:nvSpPr>
        <p:spPr>
          <a:xfrm>
            <a:off x="5585765" y="4564004"/>
            <a:ext cx="2529865" cy="830997"/>
          </a:xfrm>
          <a:prstGeom prst="rect">
            <a:avLst/>
          </a:prstGeom>
          <a:noFill/>
        </p:spPr>
        <p:txBody>
          <a:bodyPr wrap="square" rtlCol="0">
            <a:spAutoFit/>
          </a:bodyPr>
          <a:lstStyle/>
          <a:p>
            <a:pPr lvl="2"/>
            <a:r>
              <a:rPr lang="en-US" sz="1200" dirty="0">
                <a:solidFill>
                  <a:schemeClr val="bg1"/>
                </a:solidFill>
                <a:latin typeface="+mn-lt"/>
              </a:rPr>
              <a:t>Slides in this presentation contain hyperlinks. JAWS users should be able to get a list of links by using INSERT+F7</a:t>
            </a:r>
          </a:p>
        </p:txBody>
      </p:sp>
      <p:sp>
        <p:nvSpPr>
          <p:cNvPr id="10" name="Text Placeholder 2"/>
          <p:cNvSpPr>
            <a:spLocks noGrp="1"/>
          </p:cNvSpPr>
          <p:nvPr>
            <p:ph type="body" idx="1"/>
          </p:nvPr>
        </p:nvSpPr>
        <p:spPr>
          <a:xfrm>
            <a:off x="457200" y="1373345"/>
            <a:ext cx="8229600" cy="331043"/>
          </a:xfrm>
        </p:spPr>
        <p:txBody>
          <a:bodyPr anchor="ctr">
            <a:normAutofit fontScale="55000" lnSpcReduction="20000"/>
          </a:bodyPr>
          <a:lstStyle/>
          <a:p>
            <a:r>
              <a:rPr lang="en-IN" dirty="0">
                <a:latin typeface="+mn-lt"/>
              </a:rPr>
              <a:t>Thirteenth Edition, </a:t>
            </a:r>
            <a:r>
              <a:rPr lang="en-US" altLang="en-US" dirty="0"/>
              <a:t>Global Edition</a:t>
            </a:r>
            <a:endParaRPr lang="en-IN" dirty="0">
              <a:latin typeface="+mn-lt"/>
            </a:endParaRPr>
          </a:p>
        </p:txBody>
      </p:sp>
      <p:sp>
        <p:nvSpPr>
          <p:cNvPr id="12" name="Text Placeholder 1">
            <a:extLst>
              <a:ext uri="{FF2B5EF4-FFF2-40B4-BE49-F238E27FC236}">
                <a16:creationId xmlns:a16="http://schemas.microsoft.com/office/drawing/2014/main" id="{B90BF7CC-C13E-4975-9A72-17609AD86A49}"/>
              </a:ext>
            </a:extLst>
          </p:cNvPr>
          <p:cNvSpPr txBox="1">
            <a:spLocks/>
          </p:cNvSpPr>
          <p:nvPr/>
        </p:nvSpPr>
        <p:spPr>
          <a:xfrm>
            <a:off x="2658533" y="6528342"/>
            <a:ext cx="5950034" cy="276999"/>
          </a:xfrm>
          <a:prstGeom prst="rect">
            <a:avLst/>
          </a:prstGeom>
        </p:spPr>
        <p:txBody>
          <a:bodyPr wrap="square">
            <a:spAutoFit/>
          </a:bodyPr>
          <a:lstStyle/>
          <a:p>
            <a:pPr marL="256032" marR="0" lvl="0" indent="-256032" algn="r"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schemeClr val="tx1"/>
                </a:solidFill>
                <a:effectLst/>
                <a:uLnTx/>
                <a:uFillTx/>
                <a:latin typeface="+mn-lt"/>
                <a:ea typeface="+mn-ea"/>
                <a:cs typeface="+mn-cs"/>
              </a:rPr>
              <a:t>Copyright © 2020 Pearson Education Ltd. All Rights Reserved.</a:t>
            </a:r>
          </a:p>
        </p:txBody>
      </p:sp>
    </p:spTree>
    <p:extLst>
      <p:ext uri="{BB962C8B-B14F-4D97-AF65-F5344CB8AC3E}">
        <p14:creationId xmlns:p14="http://schemas.microsoft.com/office/powerpoint/2010/main" val="1212819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25B99-3A6B-4B37-8C98-90D448D8FEF0}"/>
              </a:ext>
            </a:extLst>
          </p:cNvPr>
          <p:cNvSpPr>
            <a:spLocks noGrp="1"/>
          </p:cNvSpPr>
          <p:nvPr>
            <p:ph type="title"/>
          </p:nvPr>
        </p:nvSpPr>
        <p:spPr/>
        <p:txBody>
          <a:bodyPr>
            <a:normAutofit/>
          </a:bodyPr>
          <a:lstStyle/>
          <a:p>
            <a:r>
              <a:rPr lang="en-US" b="1" i="0" dirty="0">
                <a:solidFill>
                  <a:srgbClr val="0D0D0D"/>
                </a:solidFill>
                <a:effectLst/>
                <a:latin typeface="Söhne"/>
              </a:rPr>
              <a:t>Utility Maximization Theory</a:t>
            </a:r>
            <a:endParaRPr lang="en-US" dirty="0"/>
          </a:p>
        </p:txBody>
      </p:sp>
      <p:pic>
        <p:nvPicPr>
          <p:cNvPr id="4" name="Online Media 3" title="Introduction to Consumer Choice">
            <a:hlinkClick r:id="" action="ppaction://media"/>
            <a:extLst>
              <a:ext uri="{FF2B5EF4-FFF2-40B4-BE49-F238E27FC236}">
                <a16:creationId xmlns:a16="http://schemas.microsoft.com/office/drawing/2014/main" id="{53897EDC-ADD3-4D55-992C-69EE6ECD0311}"/>
              </a:ext>
            </a:extLst>
          </p:cNvPr>
          <p:cNvPicPr>
            <a:picLocks noGrp="1" noRot="1" noChangeAspect="1"/>
          </p:cNvPicPr>
          <p:nvPr>
            <p:ph sz="quarter" idx="13"/>
            <a:videoFile r:link="rId1"/>
          </p:nvPr>
        </p:nvPicPr>
        <p:blipFill>
          <a:blip r:embed="rId3"/>
          <a:stretch>
            <a:fillRect/>
          </a:stretch>
        </p:blipFill>
        <p:spPr>
          <a:xfrm>
            <a:off x="630238" y="1555750"/>
            <a:ext cx="7885112" cy="4435475"/>
          </a:xfrm>
          <a:prstGeom prst="rect">
            <a:avLst/>
          </a:prstGeom>
        </p:spPr>
      </p:pic>
    </p:spTree>
    <p:extLst>
      <p:ext uri="{BB962C8B-B14F-4D97-AF65-F5344CB8AC3E}">
        <p14:creationId xmlns:p14="http://schemas.microsoft.com/office/powerpoint/2010/main" val="640001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CFDF4-FE0B-C676-3178-238E400AF843}"/>
              </a:ext>
            </a:extLst>
          </p:cNvPr>
          <p:cNvSpPr>
            <a:spLocks noGrp="1"/>
          </p:cNvSpPr>
          <p:nvPr>
            <p:ph type="title"/>
          </p:nvPr>
        </p:nvSpPr>
        <p:spPr>
          <a:xfrm>
            <a:off x="457200" y="215371"/>
            <a:ext cx="8229600" cy="1097279"/>
          </a:xfrm>
        </p:spPr>
        <p:txBody>
          <a:bodyPr anchor="b">
            <a:normAutofit/>
          </a:bodyPr>
          <a:lstStyle/>
          <a:p>
            <a:r>
              <a:rPr lang="en-US" b="1" i="0">
                <a:effectLst/>
              </a:rPr>
              <a:t>Indifference Curve Analysis</a:t>
            </a:r>
            <a:endParaRPr lang="en-US" dirty="0"/>
          </a:p>
        </p:txBody>
      </p:sp>
      <p:pic>
        <p:nvPicPr>
          <p:cNvPr id="1028" name="Picture 4" descr="Indifference Curves in Economics: What Do They Explain?">
            <a:extLst>
              <a:ext uri="{FF2B5EF4-FFF2-40B4-BE49-F238E27FC236}">
                <a16:creationId xmlns:a16="http://schemas.microsoft.com/office/drawing/2014/main" id="{CD769BE1-79F3-0BD5-36CC-669A04EC1C57}"/>
              </a:ext>
            </a:extLst>
          </p:cNvPr>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1250446" y="1556326"/>
            <a:ext cx="6643108" cy="4434275"/>
          </a:xfrm>
          <a:prstGeom prst="rect">
            <a:avLst/>
          </a:prstGeom>
          <a:solidFill>
            <a:srgbClr val="FFFFFF"/>
          </a:solidFill>
        </p:spPr>
      </p:pic>
    </p:spTree>
    <p:extLst>
      <p:ext uri="{BB962C8B-B14F-4D97-AF65-F5344CB8AC3E}">
        <p14:creationId xmlns:p14="http://schemas.microsoft.com/office/powerpoint/2010/main" val="2889504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hat is Revealed Preference Theory? Definition and Meaning">
            <a:extLst>
              <a:ext uri="{FF2B5EF4-FFF2-40B4-BE49-F238E27FC236}">
                <a16:creationId xmlns:a16="http://schemas.microsoft.com/office/drawing/2014/main" id="{7F064DB5-F7FC-42FD-816D-E82A425AC97C}"/>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1049944" y="293511"/>
            <a:ext cx="6282165" cy="5991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577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Consumer Confidence</a:t>
            </a:r>
            <a:endParaRPr lang="en-IN" dirty="0"/>
          </a:p>
        </p:txBody>
      </p:sp>
      <p:sp>
        <p:nvSpPr>
          <p:cNvPr id="3" name="Content Placeholder 2"/>
          <p:cNvSpPr>
            <a:spLocks noGrp="1"/>
          </p:cNvSpPr>
          <p:nvPr>
            <p:ph sz="quarter" idx="13"/>
          </p:nvPr>
        </p:nvSpPr>
        <p:spPr/>
        <p:txBody>
          <a:bodyPr/>
          <a:lstStyle/>
          <a:p>
            <a:pPr marL="0" indent="0">
              <a:buNone/>
            </a:pPr>
            <a:r>
              <a:rPr lang="en-US" b="1" dirty="0"/>
              <a:t>Behavioral economics </a:t>
            </a:r>
            <a:r>
              <a:rPr lang="en-US" dirty="0"/>
              <a:t>is also called economic psychology. It is the study of the human side of economic decisions.</a:t>
            </a:r>
          </a:p>
          <a:p>
            <a:pPr marL="0" indent="0">
              <a:buNone/>
            </a:pPr>
            <a:endParaRPr lang="en-US" dirty="0"/>
          </a:p>
          <a:p>
            <a:pPr marL="0" indent="0">
              <a:buNone/>
            </a:pPr>
            <a:r>
              <a:rPr lang="en-US" dirty="0"/>
              <a:t>Factors affecting savings rate:</a:t>
            </a:r>
          </a:p>
          <a:p>
            <a:r>
              <a:rPr lang="en-US" dirty="0"/>
              <a:t>Pessimism/optimism</a:t>
            </a:r>
          </a:p>
          <a:p>
            <a:r>
              <a:rPr lang="en-US" dirty="0"/>
              <a:t>World events</a:t>
            </a:r>
          </a:p>
          <a:p>
            <a:r>
              <a:rPr lang="en-US" dirty="0"/>
              <a:t>Cultural differences in attitudes toward savings</a:t>
            </a:r>
          </a:p>
        </p:txBody>
      </p:sp>
    </p:spTree>
    <p:extLst>
      <p:ext uri="{BB962C8B-B14F-4D97-AF65-F5344CB8AC3E}">
        <p14:creationId xmlns:p14="http://schemas.microsoft.com/office/powerpoint/2010/main" val="4293259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BB635-C09C-FF9A-B146-4F73690C4526}"/>
              </a:ext>
            </a:extLst>
          </p:cNvPr>
          <p:cNvSpPr>
            <a:spLocks noGrp="1"/>
          </p:cNvSpPr>
          <p:nvPr>
            <p:ph type="title"/>
          </p:nvPr>
        </p:nvSpPr>
        <p:spPr>
          <a:xfrm>
            <a:off x="457200" y="274638"/>
            <a:ext cx="8229600" cy="1143000"/>
          </a:xfrm>
        </p:spPr>
        <p:txBody>
          <a:bodyPr anchor="ctr">
            <a:normAutofit/>
          </a:bodyPr>
          <a:lstStyle/>
          <a:p>
            <a:r>
              <a:rPr lang="en-US" b="1" i="0">
                <a:effectLst/>
              </a:rPr>
              <a:t>The Theory of Planned Behavior</a:t>
            </a:r>
            <a:endParaRPr lang="en-US" dirty="0"/>
          </a:p>
        </p:txBody>
      </p:sp>
      <p:pic>
        <p:nvPicPr>
          <p:cNvPr id="3074" name="Picture 2" descr="Theory of Planned Behavior – Persuasion Theory in Action: An Open  Educational Resource">
            <a:extLst>
              <a:ext uri="{FF2B5EF4-FFF2-40B4-BE49-F238E27FC236}">
                <a16:creationId xmlns:a16="http://schemas.microsoft.com/office/drawing/2014/main" id="{E84760BB-E1B6-F961-3267-15068324677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57200" y="1939513"/>
            <a:ext cx="8229600" cy="3847337"/>
          </a:xfrm>
          <a:prstGeom prst="rect">
            <a:avLst/>
          </a:prstGeom>
          <a:solidFill>
            <a:srgbClr val="FFFFFF"/>
          </a:solidFill>
        </p:spPr>
      </p:pic>
      <p:sp>
        <p:nvSpPr>
          <p:cNvPr id="5" name="TextBox 4">
            <a:extLst>
              <a:ext uri="{FF2B5EF4-FFF2-40B4-BE49-F238E27FC236}">
                <a16:creationId xmlns:a16="http://schemas.microsoft.com/office/drawing/2014/main" id="{2C3C35F3-C8D0-B489-27DE-65969E1E95E7}"/>
              </a:ext>
            </a:extLst>
          </p:cNvPr>
          <p:cNvSpPr txBox="1"/>
          <p:nvPr/>
        </p:nvSpPr>
        <p:spPr>
          <a:xfrm>
            <a:off x="2127957" y="5479073"/>
            <a:ext cx="4662310" cy="307777"/>
          </a:xfrm>
          <a:prstGeom prst="rect">
            <a:avLst/>
          </a:prstGeom>
          <a:noFill/>
        </p:spPr>
        <p:txBody>
          <a:bodyPr wrap="square">
            <a:spAutoFit/>
          </a:bodyPr>
          <a:lstStyle/>
          <a:p>
            <a:r>
              <a:rPr lang="en-US" b="0" i="0" dirty="0">
                <a:solidFill>
                  <a:srgbClr val="0D0D0D"/>
                </a:solidFill>
                <a:effectLst/>
                <a:latin typeface="Söhne"/>
              </a:rPr>
              <a:t>by </a:t>
            </a:r>
            <a:r>
              <a:rPr lang="en-US" b="0" i="0" dirty="0" err="1">
                <a:solidFill>
                  <a:srgbClr val="0D0D0D"/>
                </a:solidFill>
                <a:effectLst/>
                <a:latin typeface="Söhne"/>
              </a:rPr>
              <a:t>Icek</a:t>
            </a:r>
            <a:r>
              <a:rPr lang="en-US" b="0" i="0" dirty="0">
                <a:solidFill>
                  <a:srgbClr val="0D0D0D"/>
                </a:solidFill>
                <a:effectLst/>
                <a:latin typeface="Söhne"/>
              </a:rPr>
              <a:t> Ajzen in 1985</a:t>
            </a:r>
            <a:endParaRPr lang="en-US" dirty="0"/>
          </a:p>
        </p:txBody>
      </p:sp>
    </p:spTree>
    <p:extLst>
      <p:ext uri="{BB962C8B-B14F-4D97-AF65-F5344CB8AC3E}">
        <p14:creationId xmlns:p14="http://schemas.microsoft.com/office/powerpoint/2010/main" val="1629212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51027-1656-9EAF-BEFA-789F89ACEF52}"/>
              </a:ext>
            </a:extLst>
          </p:cNvPr>
          <p:cNvSpPr>
            <a:spLocks noGrp="1"/>
          </p:cNvSpPr>
          <p:nvPr>
            <p:ph type="title"/>
          </p:nvPr>
        </p:nvSpPr>
        <p:spPr>
          <a:xfrm>
            <a:off x="457200" y="274638"/>
            <a:ext cx="8229600" cy="1143000"/>
          </a:xfrm>
        </p:spPr>
        <p:txBody>
          <a:bodyPr anchor="ctr">
            <a:normAutofit/>
          </a:bodyPr>
          <a:lstStyle/>
          <a:p>
            <a:pPr>
              <a:lnSpc>
                <a:spcPct val="90000"/>
              </a:lnSpc>
            </a:pPr>
            <a:r>
              <a:rPr lang="en-US" sz="3700" b="1" i="0">
                <a:effectLst/>
              </a:rPr>
              <a:t>Consumption and Savings Decisions (Life-Cycle Hypothesis)</a:t>
            </a:r>
            <a:r>
              <a:rPr lang="en-US" sz="3700" b="0" i="0">
                <a:effectLst/>
              </a:rPr>
              <a:t>: </a:t>
            </a:r>
            <a:endParaRPr lang="en-US" sz="3700"/>
          </a:p>
        </p:txBody>
      </p:sp>
      <p:pic>
        <p:nvPicPr>
          <p:cNvPr id="4100" name="Picture 4" descr="RPubs - Modigliani&amp;#39;s Life Cycle Theory of Consumption">
            <a:extLst>
              <a:ext uri="{FF2B5EF4-FFF2-40B4-BE49-F238E27FC236}">
                <a16:creationId xmlns:a16="http://schemas.microsoft.com/office/drawing/2014/main" id="{976FDE6E-0118-99B6-2993-30DAB5779A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95336" y="1600200"/>
            <a:ext cx="5553328" cy="4525963"/>
          </a:xfrm>
          <a:prstGeom prst="rect">
            <a:avLst/>
          </a:prstGeom>
          <a:solidFill>
            <a:srgbClr val="FFFFFF"/>
          </a:solidFill>
        </p:spPr>
      </p:pic>
    </p:spTree>
    <p:extLst>
      <p:ext uri="{BB962C8B-B14F-4D97-AF65-F5344CB8AC3E}">
        <p14:creationId xmlns:p14="http://schemas.microsoft.com/office/powerpoint/2010/main" val="1023184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71585-45EF-4CB2-1C89-EF13D5F3DA46}"/>
              </a:ext>
            </a:extLst>
          </p:cNvPr>
          <p:cNvSpPr>
            <a:spLocks noGrp="1"/>
          </p:cNvSpPr>
          <p:nvPr>
            <p:ph type="title"/>
          </p:nvPr>
        </p:nvSpPr>
        <p:spPr>
          <a:xfrm>
            <a:off x="457200" y="274638"/>
            <a:ext cx="8229600" cy="1143000"/>
          </a:xfrm>
        </p:spPr>
        <p:txBody>
          <a:bodyPr anchor="ctr">
            <a:normAutofit/>
          </a:bodyPr>
          <a:lstStyle/>
          <a:p>
            <a:r>
              <a:rPr lang="en-US" sz="4100" b="1" i="0">
                <a:effectLst/>
              </a:rPr>
              <a:t>Endowment Effect and Loss Aversion</a:t>
            </a:r>
            <a:endParaRPr lang="en-US" sz="4100"/>
          </a:p>
        </p:txBody>
      </p:sp>
      <p:pic>
        <p:nvPicPr>
          <p:cNvPr id="5122" name="Picture 2" descr="How the Endowment Effect can Affect Businesses - SlideModel">
            <a:extLst>
              <a:ext uri="{FF2B5EF4-FFF2-40B4-BE49-F238E27FC236}">
                <a16:creationId xmlns:a16="http://schemas.microsoft.com/office/drawing/2014/main" id="{23E4EF72-2104-A442-842B-60025FD4C2F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3400" y="3429000"/>
            <a:ext cx="4038600" cy="2271712"/>
          </a:xfrm>
          <a:prstGeom prst="rect">
            <a:avLst/>
          </a:prstGeom>
          <a:solidFill>
            <a:srgbClr val="FFFFFF"/>
          </a:solidFill>
        </p:spPr>
      </p:pic>
      <p:sp>
        <p:nvSpPr>
          <p:cNvPr id="3" name="Content Placeholder 2">
            <a:extLst>
              <a:ext uri="{FF2B5EF4-FFF2-40B4-BE49-F238E27FC236}">
                <a16:creationId xmlns:a16="http://schemas.microsoft.com/office/drawing/2014/main" id="{C2158B3D-E015-B509-070D-92E587941C8C}"/>
              </a:ext>
            </a:extLst>
          </p:cNvPr>
          <p:cNvSpPr>
            <a:spLocks noGrp="1"/>
          </p:cNvSpPr>
          <p:nvPr>
            <p:ph sz="half" idx="2"/>
          </p:nvPr>
        </p:nvSpPr>
        <p:spPr>
          <a:xfrm>
            <a:off x="4648200" y="1600200"/>
            <a:ext cx="4038600" cy="4525963"/>
          </a:xfrm>
        </p:spPr>
        <p:txBody>
          <a:bodyPr>
            <a:normAutofit/>
          </a:bodyPr>
          <a:lstStyle/>
          <a:p>
            <a:pPr marL="514350" indent="-514350">
              <a:lnSpc>
                <a:spcPct val="90000"/>
              </a:lnSpc>
              <a:buFont typeface="+mj-lt"/>
              <a:buAutoNum type="arabicPeriod"/>
            </a:pPr>
            <a:r>
              <a:rPr lang="en-US" sz="2400" dirty="0"/>
              <a:t>The endowment effect</a:t>
            </a:r>
          </a:p>
          <a:p>
            <a:pPr marL="914400" lvl="1" indent="-514350">
              <a:lnSpc>
                <a:spcPct val="90000"/>
              </a:lnSpc>
            </a:pPr>
            <a:r>
              <a:rPr lang="en-US" dirty="0"/>
              <a:t>“Ownership creates satisfaction”</a:t>
            </a:r>
          </a:p>
          <a:p>
            <a:pPr marL="514350" indent="-514350">
              <a:lnSpc>
                <a:spcPct val="90000"/>
              </a:lnSpc>
              <a:buFont typeface="+mj-lt"/>
              <a:buAutoNum type="arabicPeriod"/>
            </a:pPr>
            <a:r>
              <a:rPr lang="en-US" sz="2400" dirty="0"/>
              <a:t>Loss aversion</a:t>
            </a:r>
          </a:p>
          <a:p>
            <a:pPr marL="914400" lvl="1" indent="-514350">
              <a:lnSpc>
                <a:spcPct val="90000"/>
              </a:lnSpc>
            </a:pPr>
            <a:r>
              <a:rPr lang="en-US" dirty="0"/>
              <a:t>“People are more motivated by avoiding a loss than acquiring a similar gain”</a:t>
            </a:r>
          </a:p>
        </p:txBody>
      </p:sp>
      <p:sp>
        <p:nvSpPr>
          <p:cNvPr id="5" name="TextBox 4">
            <a:extLst>
              <a:ext uri="{FF2B5EF4-FFF2-40B4-BE49-F238E27FC236}">
                <a16:creationId xmlns:a16="http://schemas.microsoft.com/office/drawing/2014/main" id="{429417C3-88E8-D786-49C5-A6D5CEADBC03}"/>
              </a:ext>
            </a:extLst>
          </p:cNvPr>
          <p:cNvSpPr txBox="1"/>
          <p:nvPr/>
        </p:nvSpPr>
        <p:spPr>
          <a:xfrm>
            <a:off x="637823" y="1708262"/>
            <a:ext cx="3934177" cy="867930"/>
          </a:xfrm>
          <a:prstGeom prst="rect">
            <a:avLst/>
          </a:prstGeom>
          <a:noFill/>
        </p:spPr>
        <p:txBody>
          <a:bodyPr wrap="square">
            <a:spAutoFit/>
          </a:bodyPr>
          <a:lstStyle/>
          <a:p>
            <a:pPr marL="0" indent="0">
              <a:lnSpc>
                <a:spcPct val="90000"/>
              </a:lnSpc>
              <a:buNone/>
            </a:pPr>
            <a:r>
              <a:rPr lang="en-US" sz="2800" dirty="0"/>
              <a:t>Two Behavioral Economics principles:</a:t>
            </a:r>
          </a:p>
        </p:txBody>
      </p:sp>
    </p:spTree>
    <p:extLst>
      <p:ext uri="{BB962C8B-B14F-4D97-AF65-F5344CB8AC3E}">
        <p14:creationId xmlns:p14="http://schemas.microsoft.com/office/powerpoint/2010/main" val="1631863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Consumer View of Luxury Goods</a:t>
            </a:r>
            <a:endParaRPr lang="en-IN" dirty="0"/>
          </a:p>
        </p:txBody>
      </p:sp>
      <p:sp>
        <p:nvSpPr>
          <p:cNvPr id="3" name="Content Placeholder 2"/>
          <p:cNvSpPr>
            <a:spLocks noGrp="1"/>
          </p:cNvSpPr>
          <p:nvPr>
            <p:ph sz="quarter" idx="13"/>
          </p:nvPr>
        </p:nvSpPr>
        <p:spPr>
          <a:xfrm>
            <a:off x="457200" y="1556326"/>
            <a:ext cx="8229600" cy="1514865"/>
          </a:xfrm>
        </p:spPr>
        <p:txBody>
          <a:bodyPr/>
          <a:lstStyle/>
          <a:p>
            <a:r>
              <a:rPr lang="en-US" dirty="0"/>
              <a:t>Luxury is functional - enduring</a:t>
            </a:r>
          </a:p>
          <a:p>
            <a:r>
              <a:rPr lang="en-US" dirty="0"/>
              <a:t>Luxury is a reward – “I’ve made it”</a:t>
            </a:r>
          </a:p>
          <a:p>
            <a:r>
              <a:rPr lang="en-US" dirty="0"/>
              <a:t>Luxury is indulgence – emotional - indulgence</a:t>
            </a:r>
          </a:p>
        </p:txBody>
      </p:sp>
      <p:pic>
        <p:nvPicPr>
          <p:cNvPr id="4" name="Picture 3" descr="A small, white, minimally inspired apartment living room."/>
          <p:cNvPicPr>
            <a:picLocks noChangeAspect="1"/>
          </p:cNvPicPr>
          <p:nvPr/>
        </p:nvPicPr>
        <p:blipFill>
          <a:blip r:embed="rId3"/>
          <a:stretch>
            <a:fillRect/>
          </a:stretch>
        </p:blipFill>
        <p:spPr>
          <a:xfrm>
            <a:off x="2782669" y="3267471"/>
            <a:ext cx="3578662" cy="2688569"/>
          </a:xfrm>
          <a:prstGeom prst="rect">
            <a:avLst/>
          </a:prstGeom>
        </p:spPr>
      </p:pic>
    </p:spTree>
    <p:extLst>
      <p:ext uri="{BB962C8B-B14F-4D97-AF65-F5344CB8AC3E}">
        <p14:creationId xmlns:p14="http://schemas.microsoft.com/office/powerpoint/2010/main" val="3840531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Income Pyramid</a:t>
            </a:r>
            <a:endParaRPr lang="en-IN" dirty="0"/>
          </a:p>
        </p:txBody>
      </p:sp>
      <p:sp>
        <p:nvSpPr>
          <p:cNvPr id="3" name="Content Placeholder 2"/>
          <p:cNvSpPr>
            <a:spLocks noGrp="1"/>
          </p:cNvSpPr>
          <p:nvPr>
            <p:ph sz="quarter" idx="13"/>
          </p:nvPr>
        </p:nvSpPr>
        <p:spPr>
          <a:xfrm>
            <a:off x="457200" y="1556326"/>
            <a:ext cx="3667539" cy="4434275"/>
          </a:xfrm>
        </p:spPr>
        <p:txBody>
          <a:bodyPr/>
          <a:lstStyle/>
          <a:p>
            <a:r>
              <a:rPr lang="en-US" dirty="0"/>
              <a:t>Top of the Pyramid</a:t>
            </a:r>
          </a:p>
          <a:p>
            <a:r>
              <a:rPr lang="en-US" dirty="0"/>
              <a:t>Bottom of the Pyramid</a:t>
            </a:r>
          </a:p>
          <a:p>
            <a:endParaRPr lang="en-US" dirty="0"/>
          </a:p>
          <a:p>
            <a:r>
              <a:rPr lang="en-US" dirty="0"/>
              <a:t>78% of the global population = low income consumers </a:t>
            </a:r>
          </a:p>
          <a:p>
            <a:r>
              <a:rPr lang="en-US" dirty="0"/>
              <a:t>whose purchasing power is under $10,000 per year.</a:t>
            </a:r>
          </a:p>
        </p:txBody>
      </p:sp>
      <p:pic>
        <p:nvPicPr>
          <p:cNvPr id="4" name="Picture 3" descr="A small, white, minimally inspired apartment living room.&#10;An equilateral triangle."/>
          <p:cNvPicPr>
            <a:picLocks noChangeAspect="1"/>
          </p:cNvPicPr>
          <p:nvPr/>
        </p:nvPicPr>
        <p:blipFill>
          <a:blip r:embed="rId3"/>
          <a:stretch>
            <a:fillRect/>
          </a:stretch>
        </p:blipFill>
        <p:spPr>
          <a:xfrm>
            <a:off x="4279741" y="1568507"/>
            <a:ext cx="4102964" cy="3542083"/>
          </a:xfrm>
          <a:prstGeom prst="rect">
            <a:avLst/>
          </a:prstGeom>
        </p:spPr>
      </p:pic>
    </p:spTree>
    <p:extLst>
      <p:ext uri="{BB962C8B-B14F-4D97-AF65-F5344CB8AC3E}">
        <p14:creationId xmlns:p14="http://schemas.microsoft.com/office/powerpoint/2010/main" val="1356580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1157111" cy="3814762"/>
          </a:xfrm>
        </p:spPr>
        <p:txBody>
          <a:bodyPr>
            <a:normAutofit/>
          </a:bodyPr>
          <a:lstStyle/>
          <a:p>
            <a:r>
              <a:rPr lang="en-US" dirty="0"/>
              <a:t>Figure 12.1 The 4 A</a:t>
            </a:r>
            <a:r>
              <a:rPr lang="en-US" sz="100" dirty="0"/>
              <a:t> </a:t>
            </a:r>
            <a:r>
              <a:rPr lang="en-US" dirty="0"/>
              <a:t>s</a:t>
            </a:r>
            <a:endParaRPr lang="en-IN" dirty="0"/>
          </a:p>
        </p:txBody>
      </p:sp>
      <p:pic>
        <p:nvPicPr>
          <p:cNvPr id="6" name="Picture 5" descr="The horizontal basis ranges from tailor offer to market to restructure value chain. Awareness, promote offerings through mix of outlets, and form partnerships with public and not governmental organizations. Acceptability, focus development on customers, employ innovative thinking to meet customer needs, and establish local R and D. Both A and are part of the tailor offer to market. Affordability, reduce packaging size for low price per unit, maintain operations on zero or near zero working capital, and leverage scale effects and sourcing network. Availability, reduce cost serve, shorten supply chain, select and support retailers, devise stocking strategy, and localize sourcing, both A are part of the restructure value chain."/>
          <p:cNvPicPr>
            <a:picLocks noChangeAspect="1"/>
          </p:cNvPicPr>
          <p:nvPr/>
        </p:nvPicPr>
        <p:blipFill>
          <a:blip r:embed="rId3"/>
          <a:stretch>
            <a:fillRect/>
          </a:stretch>
        </p:blipFill>
        <p:spPr>
          <a:xfrm>
            <a:off x="1890389" y="519289"/>
            <a:ext cx="6980119" cy="4547393"/>
          </a:xfrm>
          <a:prstGeom prst="rect">
            <a:avLst/>
          </a:prstGeom>
        </p:spPr>
      </p:pic>
      <p:sp>
        <p:nvSpPr>
          <p:cNvPr id="5" name="Text Placeholder 4"/>
          <p:cNvSpPr>
            <a:spLocks noGrp="1"/>
          </p:cNvSpPr>
          <p:nvPr>
            <p:ph type="body" sz="quarter" idx="14"/>
          </p:nvPr>
        </p:nvSpPr>
        <p:spPr>
          <a:xfrm>
            <a:off x="467139" y="5496471"/>
            <a:ext cx="8229600" cy="735364"/>
          </a:xfrm>
        </p:spPr>
        <p:txBody>
          <a:bodyPr lIns="0" tIns="0" rIns="0" bIns="0"/>
          <a:lstStyle/>
          <a:p>
            <a:pPr marL="0" indent="0">
              <a:buNone/>
            </a:pPr>
            <a:r>
              <a:rPr lang="en-IN" sz="1400" b="1" dirty="0">
                <a:latin typeface="+mn-lt"/>
              </a:rPr>
              <a:t>Source: </a:t>
            </a:r>
            <a:r>
              <a:rPr lang="en-IN" sz="1400" dirty="0">
                <a:latin typeface="+mn-lt"/>
              </a:rPr>
              <a:t>Anderson and Niels Billou, “Serving the World’s Poor: Innovation at the Base of the Economic Pyramid,” </a:t>
            </a:r>
            <a:r>
              <a:rPr lang="en-IN" sz="1400" b="1" dirty="0">
                <a:latin typeface="+mn-lt"/>
              </a:rPr>
              <a:t>Journal of Business Strategy 28</a:t>
            </a:r>
            <a:r>
              <a:rPr lang="en-IN" sz="1400" dirty="0">
                <a:latin typeface="+mn-lt"/>
              </a:rPr>
              <a:t>, 2: 14–21, reprinted in A. T. Kearney, </a:t>
            </a:r>
            <a:r>
              <a:rPr lang="en-IN" sz="1400" b="1" dirty="0">
                <a:latin typeface="+mn-lt"/>
              </a:rPr>
              <a:t>Serving the Low-Income Consumer: How to Tackle This Mostly Ignored Market, </a:t>
            </a:r>
            <a:r>
              <a:rPr lang="en-IN" sz="1400" dirty="0">
                <a:latin typeface="+mn-lt"/>
              </a:rPr>
              <a:t>2011, </a:t>
            </a:r>
            <a:r>
              <a:rPr lang="en-IN" sz="1400" dirty="0">
                <a:latin typeface="+mn-lt"/>
                <a:hlinkClick r:id="rId4" tooltip="https://www.atkearney.com/"/>
              </a:rPr>
              <a:t>atkearney com</a:t>
            </a:r>
            <a:endParaRPr lang="en-IN" sz="1400" dirty="0">
              <a:latin typeface="+mn-lt"/>
            </a:endParaRPr>
          </a:p>
        </p:txBody>
      </p:sp>
    </p:spTree>
    <p:extLst>
      <p:ext uri="{BB962C8B-B14F-4D97-AF65-F5344CB8AC3E}">
        <p14:creationId xmlns:p14="http://schemas.microsoft.com/office/powerpoint/2010/main" val="22611871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coca cola water for africa">
            <a:extLst>
              <a:ext uri="{FF2B5EF4-FFF2-40B4-BE49-F238E27FC236}">
                <a16:creationId xmlns:a16="http://schemas.microsoft.com/office/drawing/2014/main" id="{7D02B2B5-E486-473D-983F-9627EB56BC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
            <a:ext cx="9144000" cy="677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672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CC925-6AC5-4C48-B92C-CC4F6DBDD44B}"/>
              </a:ext>
            </a:extLst>
          </p:cNvPr>
          <p:cNvSpPr>
            <a:spLocks noGrp="1"/>
          </p:cNvSpPr>
          <p:nvPr>
            <p:ph type="title"/>
          </p:nvPr>
        </p:nvSpPr>
        <p:spPr/>
        <p:txBody>
          <a:bodyPr/>
          <a:lstStyle/>
          <a:p>
            <a:r>
              <a:rPr lang="en-US" dirty="0"/>
              <a:t>RAIN: Water and </a:t>
            </a:r>
            <a:r>
              <a:rPr lang="en-US"/>
              <a:t>Sanitation project</a:t>
            </a:r>
          </a:p>
        </p:txBody>
      </p:sp>
      <p:pic>
        <p:nvPicPr>
          <p:cNvPr id="4" name="Online Media 3" title="The Replenish Africa Initiative (RAIN): Water and Sanitation Projects">
            <a:hlinkClick r:id="" action="ppaction://media"/>
            <a:extLst>
              <a:ext uri="{FF2B5EF4-FFF2-40B4-BE49-F238E27FC236}">
                <a16:creationId xmlns:a16="http://schemas.microsoft.com/office/drawing/2014/main" id="{D07FA868-EF8A-4207-B4DE-A30C941A3EFC}"/>
              </a:ext>
            </a:extLst>
          </p:cNvPr>
          <p:cNvPicPr>
            <a:picLocks noGrp="1" noRot="1" noChangeAspect="1"/>
          </p:cNvPicPr>
          <p:nvPr>
            <p:ph idx="1"/>
            <a:videoFile r:link="rId1"/>
          </p:nvPr>
        </p:nvPicPr>
        <p:blipFill>
          <a:blip r:embed="rId3"/>
          <a:stretch>
            <a:fillRect/>
          </a:stretch>
        </p:blipFill>
        <p:spPr>
          <a:xfrm>
            <a:off x="549275" y="1600200"/>
            <a:ext cx="8045450" cy="4525963"/>
          </a:xfrm>
          <a:prstGeom prst="rect">
            <a:avLst/>
          </a:prstGeom>
        </p:spPr>
      </p:pic>
    </p:spTree>
    <p:extLst>
      <p:ext uri="{BB962C8B-B14F-4D97-AF65-F5344CB8AC3E}">
        <p14:creationId xmlns:p14="http://schemas.microsoft.com/office/powerpoint/2010/main" val="30686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How Brand Loyal Consumers Deal with Counterfeiting</a:t>
            </a:r>
            <a:endParaRPr lang="en-IN" sz="3400" dirty="0"/>
          </a:p>
        </p:txBody>
      </p:sp>
      <p:sp>
        <p:nvSpPr>
          <p:cNvPr id="6" name="Content Placeholder 5"/>
          <p:cNvSpPr>
            <a:spLocks noGrp="1"/>
          </p:cNvSpPr>
          <p:nvPr>
            <p:ph sz="quarter" idx="13"/>
          </p:nvPr>
        </p:nvSpPr>
        <p:spPr>
          <a:xfrm>
            <a:off x="457200" y="1556327"/>
            <a:ext cx="8229600" cy="1604316"/>
          </a:xfrm>
        </p:spPr>
        <p:txBody>
          <a:bodyPr>
            <a:normAutofit lnSpcReduction="10000"/>
          </a:bodyPr>
          <a:lstStyle/>
          <a:p>
            <a:r>
              <a:rPr lang="en-US" dirty="0"/>
              <a:t>Flight – stop using the brand</a:t>
            </a:r>
          </a:p>
          <a:p>
            <a:r>
              <a:rPr lang="en-US" dirty="0"/>
              <a:t>Reclamation – try to re-establish relationship with the real brand</a:t>
            </a:r>
          </a:p>
          <a:p>
            <a:r>
              <a:rPr lang="en-US" dirty="0" err="1"/>
              <a:t>Abranding</a:t>
            </a:r>
            <a:r>
              <a:rPr lang="en-US" dirty="0"/>
              <a:t> - </a:t>
            </a:r>
            <a:r>
              <a:rPr lang="en-US" baseline="0" dirty="0"/>
              <a:t>minimize the visibility of their luxury goods</a:t>
            </a:r>
            <a:endParaRPr lang="en-US" dirty="0"/>
          </a:p>
        </p:txBody>
      </p:sp>
      <p:pic>
        <p:nvPicPr>
          <p:cNvPr id="8" name="Picture 7" descr="The image on the left is more ornate and decorated with a lighter shade. The pair on the right are more uniform and standard with a darker shade."/>
          <p:cNvPicPr>
            <a:picLocks noChangeAspect="1"/>
          </p:cNvPicPr>
          <p:nvPr/>
        </p:nvPicPr>
        <p:blipFill>
          <a:blip r:embed="rId3"/>
          <a:stretch>
            <a:fillRect/>
          </a:stretch>
        </p:blipFill>
        <p:spPr>
          <a:xfrm>
            <a:off x="1599942" y="3587557"/>
            <a:ext cx="5944115" cy="1591194"/>
          </a:xfrm>
          <a:prstGeom prst="rect">
            <a:avLst/>
          </a:prstGeom>
        </p:spPr>
      </p:pic>
      <p:sp>
        <p:nvSpPr>
          <p:cNvPr id="7" name="Content Placeholder 6"/>
          <p:cNvSpPr>
            <a:spLocks noGrp="1"/>
          </p:cNvSpPr>
          <p:nvPr>
            <p:ph sz="quarter" idx="14"/>
          </p:nvPr>
        </p:nvSpPr>
        <p:spPr>
          <a:xfrm>
            <a:off x="457200" y="5649842"/>
            <a:ext cx="8229600" cy="442843"/>
          </a:xfrm>
        </p:spPr>
        <p:txBody>
          <a:bodyPr/>
          <a:lstStyle/>
          <a:p>
            <a:pPr marL="432" indent="0">
              <a:buNone/>
            </a:pPr>
            <a:r>
              <a:rPr lang="en-IN" sz="1200" b="1" dirty="0"/>
              <a:t>Source: </a:t>
            </a:r>
            <a:r>
              <a:rPr lang="en-IN" sz="1200" dirty="0"/>
              <a:t>Young Jee Han, Joseph C. Nunes, and Xavier Drèze (2010), “Signaling Status with Luxury Goods: The Role of Brand Prominence,” </a:t>
            </a:r>
            <a:r>
              <a:rPr lang="en-IN" sz="1200" b="1" dirty="0"/>
              <a:t>Journal of Marketing </a:t>
            </a:r>
            <a:r>
              <a:rPr lang="en-IN" sz="1200" dirty="0"/>
              <a:t>74 (July), 15–30, from Figures 2 and 3.</a:t>
            </a:r>
          </a:p>
        </p:txBody>
      </p:sp>
    </p:spTree>
    <p:extLst>
      <p:ext uri="{BB962C8B-B14F-4D97-AF65-F5344CB8AC3E}">
        <p14:creationId xmlns:p14="http://schemas.microsoft.com/office/powerpoint/2010/main" val="2423094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9"/>
            <a:ext cx="8298229" cy="1080031"/>
          </a:xfrm>
        </p:spPr>
        <p:txBody>
          <a:bodyPr anchor="ctr"/>
          <a:lstStyle/>
          <a:p>
            <a:r>
              <a:rPr lang="en-US" sz="3200" dirty="0">
                <a:latin typeface="+mj-lt"/>
                <a:cs typeface="Aharoni" panose="02010803020104030203" pitchFamily="2" charset="-79"/>
              </a:rPr>
              <a:t>Consumer Behavior: </a:t>
            </a:r>
            <a:r>
              <a:rPr lang="en-IN" sz="3200" dirty="0">
                <a:latin typeface="+mj-lt"/>
              </a:rPr>
              <a:t>Buying, Having, and Being</a:t>
            </a:r>
            <a:endParaRPr lang="en-US" altLang="en-US" sz="3000" dirty="0">
              <a:solidFill>
                <a:schemeClr val="tx2"/>
              </a:solidFill>
              <a:latin typeface="+mj-lt"/>
              <a:cs typeface="Times New Roman" panose="02020603050405020304" pitchFamily="18" charset="0"/>
            </a:endParaRPr>
          </a:p>
        </p:txBody>
      </p:sp>
      <p:sp>
        <p:nvSpPr>
          <p:cNvPr id="4" name="Text Placeholder 3"/>
          <p:cNvSpPr>
            <a:spLocks noGrp="1"/>
          </p:cNvSpPr>
          <p:nvPr>
            <p:ph type="body" idx="2"/>
          </p:nvPr>
        </p:nvSpPr>
        <p:spPr>
          <a:xfrm>
            <a:off x="5029200" y="1993900"/>
            <a:ext cx="3657600" cy="852817"/>
          </a:xfrm>
        </p:spPr>
        <p:txBody>
          <a:bodyPr/>
          <a:lstStyle/>
          <a:p>
            <a:pPr algn="ctr"/>
            <a:r>
              <a:rPr lang="en-US" altLang="en-US" b="1" dirty="0">
                <a:latin typeface="+mn-lt"/>
                <a:ea typeface="Segoe UI Symbol" panose="020B0502040204020203" pitchFamily="34" charset="0"/>
              </a:rPr>
              <a:t>Chapter 14</a:t>
            </a:r>
          </a:p>
        </p:txBody>
      </p:sp>
      <p:sp>
        <p:nvSpPr>
          <p:cNvPr id="5" name="Text Placeholder 4"/>
          <p:cNvSpPr>
            <a:spLocks noGrp="1"/>
          </p:cNvSpPr>
          <p:nvPr>
            <p:ph type="body" idx="3"/>
          </p:nvPr>
        </p:nvSpPr>
        <p:spPr>
          <a:xfrm>
            <a:off x="5195455" y="3200401"/>
            <a:ext cx="3325091" cy="1279002"/>
          </a:xfrm>
        </p:spPr>
        <p:txBody>
          <a:bodyPr/>
          <a:lstStyle/>
          <a:p>
            <a:pPr algn="ctr"/>
            <a:r>
              <a:rPr lang="en-US" dirty="0">
                <a:latin typeface="+mn-lt"/>
              </a:rPr>
              <a:t>Culture</a:t>
            </a:r>
            <a:endParaRPr lang="en-US" dirty="0">
              <a:latin typeface="+mn-lt"/>
              <a:ea typeface="Verdana" panose="020B0604030504040204" pitchFamily="34" charset="0"/>
              <a:cs typeface="Verdana" panose="020B0604030504040204" pitchFamily="34" charset="0"/>
            </a:endParaRPr>
          </a:p>
        </p:txBody>
      </p:sp>
      <p:pic>
        <p:nvPicPr>
          <p:cNvPr id="9" name="Picture 8" descr="Front Cover: Consumer Behavior: Buying, Having, and Being Thirteenth Edition by Michael R. Solom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345" y="1885648"/>
            <a:ext cx="3398472" cy="4413461"/>
          </a:xfrm>
          <a:prstGeom prst="rect">
            <a:avLst/>
          </a:prstGeom>
          <a:ln w="9525">
            <a:solidFill>
              <a:schemeClr val="tx1"/>
            </a:solidFill>
          </a:ln>
        </p:spPr>
      </p:pic>
      <p:sp>
        <p:nvSpPr>
          <p:cNvPr id="10" name="Text Placeholder 2"/>
          <p:cNvSpPr>
            <a:spLocks noGrp="1"/>
          </p:cNvSpPr>
          <p:nvPr>
            <p:ph type="body" idx="1"/>
          </p:nvPr>
        </p:nvSpPr>
        <p:spPr>
          <a:xfrm>
            <a:off x="457200" y="1373345"/>
            <a:ext cx="8229600" cy="331043"/>
          </a:xfrm>
        </p:spPr>
        <p:txBody>
          <a:bodyPr anchor="ctr">
            <a:normAutofit fontScale="55000" lnSpcReduction="20000"/>
          </a:bodyPr>
          <a:lstStyle/>
          <a:p>
            <a:r>
              <a:rPr lang="en-IN" dirty="0">
                <a:latin typeface="+mn-lt"/>
              </a:rPr>
              <a:t>Thirteenth Edition, </a:t>
            </a:r>
            <a:r>
              <a:rPr lang="en-US" altLang="en-US" dirty="0"/>
              <a:t>Global Edition</a:t>
            </a:r>
            <a:endParaRPr lang="en-IN" dirty="0">
              <a:latin typeface="+mn-lt"/>
            </a:endParaRPr>
          </a:p>
        </p:txBody>
      </p:sp>
      <p:sp>
        <p:nvSpPr>
          <p:cNvPr id="11" name="Text Placeholder 1">
            <a:extLst>
              <a:ext uri="{FF2B5EF4-FFF2-40B4-BE49-F238E27FC236}">
                <a16:creationId xmlns:a16="http://schemas.microsoft.com/office/drawing/2014/main" id="{B90BF7CC-C13E-4975-9A72-17609AD86A49}"/>
              </a:ext>
            </a:extLst>
          </p:cNvPr>
          <p:cNvSpPr txBox="1">
            <a:spLocks/>
          </p:cNvSpPr>
          <p:nvPr/>
        </p:nvSpPr>
        <p:spPr>
          <a:xfrm>
            <a:off x="2658533" y="6528342"/>
            <a:ext cx="5950034" cy="276999"/>
          </a:xfrm>
          <a:prstGeom prst="rect">
            <a:avLst/>
          </a:prstGeom>
        </p:spPr>
        <p:txBody>
          <a:bodyPr wrap="square">
            <a:spAutoFit/>
          </a:bodyPr>
          <a:lstStyle/>
          <a:p>
            <a:pPr marL="256032" marR="0" lvl="0" indent="-256032" algn="r"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schemeClr val="tx1"/>
                </a:solidFill>
                <a:effectLst/>
                <a:uLnTx/>
                <a:uFillTx/>
                <a:latin typeface="+mn-lt"/>
                <a:ea typeface="+mn-ea"/>
                <a:cs typeface="+mn-cs"/>
              </a:rPr>
              <a:t>Copyright © 2020 Pearson Education Ltd. All Rights Reserved.</a:t>
            </a:r>
          </a:p>
        </p:txBody>
      </p:sp>
    </p:spTree>
    <p:extLst>
      <p:ext uri="{BB962C8B-B14F-4D97-AF65-F5344CB8AC3E}">
        <p14:creationId xmlns:p14="http://schemas.microsoft.com/office/powerpoint/2010/main" val="4198539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Culture?</a:t>
            </a:r>
            <a:endParaRPr lang="en-IN" dirty="0"/>
          </a:p>
        </p:txBody>
      </p:sp>
      <p:sp>
        <p:nvSpPr>
          <p:cNvPr id="3" name="Content Placeholder 2"/>
          <p:cNvSpPr>
            <a:spLocks noGrp="1"/>
          </p:cNvSpPr>
          <p:nvPr>
            <p:ph sz="quarter" idx="13"/>
          </p:nvPr>
        </p:nvSpPr>
        <p:spPr/>
        <p:txBody>
          <a:bodyPr/>
          <a:lstStyle/>
          <a:p>
            <a:r>
              <a:rPr lang="en-US" dirty="0"/>
              <a:t>Culture is the accumulation of shared meanings, rituals, norms, and traditions</a:t>
            </a:r>
          </a:p>
          <a:p>
            <a:r>
              <a:rPr lang="en-US" dirty="0"/>
              <a:t>Culture is a society’s personality</a:t>
            </a:r>
          </a:p>
        </p:txBody>
      </p:sp>
    </p:spTree>
    <p:extLst>
      <p:ext uri="{BB962C8B-B14F-4D97-AF65-F5344CB8AC3E}">
        <p14:creationId xmlns:p14="http://schemas.microsoft.com/office/powerpoint/2010/main" val="4011401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Culture Production System - CPS</a:t>
            </a:r>
            <a:endParaRPr lang="en-IN" dirty="0"/>
          </a:p>
        </p:txBody>
      </p:sp>
      <p:sp>
        <p:nvSpPr>
          <p:cNvPr id="3" name="Content Placeholder 2"/>
          <p:cNvSpPr>
            <a:spLocks noGrp="1"/>
          </p:cNvSpPr>
          <p:nvPr>
            <p:ph sz="quarter" idx="13"/>
          </p:nvPr>
        </p:nvSpPr>
        <p:spPr/>
        <p:txBody>
          <a:bodyPr/>
          <a:lstStyle/>
          <a:p>
            <a:pPr marL="0" indent="0">
              <a:buNone/>
            </a:pPr>
            <a:r>
              <a:rPr lang="en-US" dirty="0"/>
              <a:t>A culture production system is the set of individuals and organizations that create and market a cultural product.</a:t>
            </a:r>
          </a:p>
          <a:p>
            <a:pPr marL="0" indent="0">
              <a:buNone/>
            </a:pPr>
            <a:r>
              <a:rPr lang="en-US" dirty="0"/>
              <a:t>It has three major subsystems:</a:t>
            </a:r>
          </a:p>
          <a:p>
            <a:r>
              <a:rPr lang="en-US" dirty="0"/>
              <a:t>Creative</a:t>
            </a:r>
          </a:p>
          <a:p>
            <a:r>
              <a:rPr lang="en-US" dirty="0"/>
              <a:t>Managerial</a:t>
            </a:r>
          </a:p>
          <a:p>
            <a:r>
              <a:rPr lang="en-US" dirty="0"/>
              <a:t>Communications</a:t>
            </a:r>
          </a:p>
        </p:txBody>
      </p:sp>
    </p:spTree>
    <p:extLst>
      <p:ext uri="{BB962C8B-B14F-4D97-AF65-F5344CB8AC3E}">
        <p14:creationId xmlns:p14="http://schemas.microsoft.com/office/powerpoint/2010/main" val="4032605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Myths</a:t>
            </a:r>
            <a:endParaRPr lang="en-IN" dirty="0"/>
          </a:p>
        </p:txBody>
      </p:sp>
      <p:sp>
        <p:nvSpPr>
          <p:cNvPr id="3" name="Content Placeholder 2"/>
          <p:cNvSpPr>
            <a:spLocks noGrp="1"/>
          </p:cNvSpPr>
          <p:nvPr>
            <p:ph sz="quarter" idx="13"/>
          </p:nvPr>
        </p:nvSpPr>
        <p:spPr/>
        <p:txBody>
          <a:bodyPr/>
          <a:lstStyle/>
          <a:p>
            <a:pPr marL="0" indent="0">
              <a:buNone/>
            </a:pPr>
            <a:r>
              <a:rPr lang="en-US" dirty="0"/>
              <a:t>Myths are stories with symbolic elements that represent the shared emotions/ideals of a culture.</a:t>
            </a:r>
          </a:p>
          <a:p>
            <a:pPr marL="0" indent="0">
              <a:buNone/>
            </a:pPr>
            <a:r>
              <a:rPr lang="en-US" dirty="0"/>
              <a:t>Story characteristics:</a:t>
            </a:r>
          </a:p>
          <a:p>
            <a:r>
              <a:rPr lang="en-US" dirty="0"/>
              <a:t>Conflict between opposing forces</a:t>
            </a:r>
          </a:p>
          <a:p>
            <a:r>
              <a:rPr lang="en-US" dirty="0"/>
              <a:t>Outcome is moral guide for people</a:t>
            </a:r>
          </a:p>
          <a:p>
            <a:r>
              <a:rPr lang="en-US" dirty="0"/>
              <a:t>Myth reduces anxiety by providing guidelines</a:t>
            </a:r>
          </a:p>
        </p:txBody>
      </p:sp>
    </p:spTree>
    <p:extLst>
      <p:ext uri="{BB962C8B-B14F-4D97-AF65-F5344CB8AC3E}">
        <p14:creationId xmlns:p14="http://schemas.microsoft.com/office/powerpoint/2010/main" val="4261452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Functions of Myths</a:t>
            </a:r>
            <a:endParaRPr lang="en-IN" dirty="0"/>
          </a:p>
        </p:txBody>
      </p:sp>
      <p:sp>
        <p:nvSpPr>
          <p:cNvPr id="4" name="Content Placeholder 3"/>
          <p:cNvSpPr>
            <a:spLocks noGrp="1"/>
          </p:cNvSpPr>
          <p:nvPr>
            <p:ph sz="quarter" idx="13"/>
          </p:nvPr>
        </p:nvSpPr>
        <p:spPr>
          <a:xfrm>
            <a:off x="457200" y="1556328"/>
            <a:ext cx="8229600" cy="905518"/>
          </a:xfrm>
        </p:spPr>
        <p:txBody>
          <a:bodyPr/>
          <a:lstStyle/>
          <a:p>
            <a:pPr marL="0" indent="0">
              <a:buNone/>
            </a:pPr>
            <a:r>
              <a:rPr lang="en-US" b="1" dirty="0"/>
              <a:t>Metaphysical</a:t>
            </a:r>
          </a:p>
          <a:p>
            <a:pPr>
              <a:spcBef>
                <a:spcPts val="1000"/>
              </a:spcBef>
            </a:pPr>
            <a:r>
              <a:rPr lang="en-IN" dirty="0"/>
              <a:t>Help explain origins of existence</a:t>
            </a:r>
          </a:p>
        </p:txBody>
      </p:sp>
      <p:sp>
        <p:nvSpPr>
          <p:cNvPr id="5" name="Content Placeholder 4"/>
          <p:cNvSpPr>
            <a:spLocks noGrp="1"/>
          </p:cNvSpPr>
          <p:nvPr>
            <p:ph sz="quarter" idx="14"/>
          </p:nvPr>
        </p:nvSpPr>
        <p:spPr>
          <a:xfrm>
            <a:off x="457200" y="2578360"/>
            <a:ext cx="8229600" cy="1259799"/>
          </a:xfrm>
        </p:spPr>
        <p:txBody>
          <a:bodyPr/>
          <a:lstStyle/>
          <a:p>
            <a:pPr marL="0" indent="0">
              <a:buNone/>
            </a:pPr>
            <a:r>
              <a:rPr lang="en-US" b="1" dirty="0"/>
              <a:t>Cosmological</a:t>
            </a:r>
          </a:p>
          <a:p>
            <a:pPr>
              <a:spcBef>
                <a:spcPts val="1000"/>
              </a:spcBef>
            </a:pPr>
            <a:r>
              <a:rPr lang="en-IN" dirty="0"/>
              <a:t>Emphasize that all components of the universe are part of a single picture</a:t>
            </a:r>
          </a:p>
        </p:txBody>
      </p:sp>
      <p:sp>
        <p:nvSpPr>
          <p:cNvPr id="6" name="Content Placeholder 5"/>
          <p:cNvSpPr>
            <a:spLocks noGrp="1"/>
          </p:cNvSpPr>
          <p:nvPr>
            <p:ph sz="quarter" idx="15"/>
          </p:nvPr>
        </p:nvSpPr>
        <p:spPr>
          <a:xfrm>
            <a:off x="460375" y="3960344"/>
            <a:ext cx="8229600" cy="1278708"/>
          </a:xfrm>
        </p:spPr>
        <p:txBody>
          <a:bodyPr/>
          <a:lstStyle/>
          <a:p>
            <a:pPr marL="0" indent="0">
              <a:buNone/>
            </a:pPr>
            <a:r>
              <a:rPr lang="en-US" b="1" dirty="0"/>
              <a:t>Sociological</a:t>
            </a:r>
          </a:p>
          <a:p>
            <a:pPr>
              <a:spcBef>
                <a:spcPts val="1000"/>
              </a:spcBef>
            </a:pPr>
            <a:r>
              <a:rPr lang="en-IN" dirty="0"/>
              <a:t>Maintain social order by authorizing a social code to be followed by members of a culture</a:t>
            </a:r>
          </a:p>
        </p:txBody>
      </p:sp>
      <p:sp>
        <p:nvSpPr>
          <p:cNvPr id="7" name="Content Placeholder 6"/>
          <p:cNvSpPr>
            <a:spLocks noGrp="1"/>
          </p:cNvSpPr>
          <p:nvPr>
            <p:ph sz="quarter" idx="16"/>
          </p:nvPr>
        </p:nvSpPr>
        <p:spPr>
          <a:xfrm>
            <a:off x="464073" y="5354499"/>
            <a:ext cx="8232775" cy="913445"/>
          </a:xfrm>
        </p:spPr>
        <p:txBody>
          <a:bodyPr/>
          <a:lstStyle/>
          <a:p>
            <a:pPr marL="0" indent="0">
              <a:buNone/>
            </a:pPr>
            <a:r>
              <a:rPr lang="en-US" b="1" dirty="0"/>
              <a:t>Psychological</a:t>
            </a:r>
          </a:p>
          <a:p>
            <a:pPr>
              <a:spcBef>
                <a:spcPts val="1000"/>
              </a:spcBef>
            </a:pPr>
            <a:r>
              <a:rPr lang="en-IN" dirty="0"/>
              <a:t>Provide models for personal conduct</a:t>
            </a:r>
            <a:endParaRPr lang="en-US" dirty="0"/>
          </a:p>
        </p:txBody>
      </p:sp>
    </p:spTree>
    <p:extLst>
      <p:ext uri="{BB962C8B-B14F-4D97-AF65-F5344CB8AC3E}">
        <p14:creationId xmlns:p14="http://schemas.microsoft.com/office/powerpoint/2010/main" val="858729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Myths Abound in Modern Popular Culture</a:t>
            </a:r>
            <a:endParaRPr lang="en-IN" sz="3400" dirty="0"/>
          </a:p>
        </p:txBody>
      </p:sp>
      <p:sp>
        <p:nvSpPr>
          <p:cNvPr id="3" name="Content Placeholder 2"/>
          <p:cNvSpPr>
            <a:spLocks noGrp="1"/>
          </p:cNvSpPr>
          <p:nvPr>
            <p:ph sz="quarter" idx="13"/>
          </p:nvPr>
        </p:nvSpPr>
        <p:spPr>
          <a:xfrm>
            <a:off x="457200" y="1556326"/>
            <a:ext cx="8153400" cy="4434275"/>
          </a:xfrm>
        </p:spPr>
        <p:txBody>
          <a:bodyPr/>
          <a:lstStyle/>
          <a:p>
            <a:r>
              <a:rPr lang="en-US" dirty="0"/>
              <a:t>Myths are often found in comic books, movies, holidays, and commercials</a:t>
            </a:r>
          </a:p>
          <a:p>
            <a:r>
              <a:rPr lang="en-US" dirty="0"/>
              <a:t>Monomyths: a myth that is common to many cultures (e.g., Spiderman and Superman)</a:t>
            </a:r>
          </a:p>
          <a:p>
            <a:r>
              <a:rPr lang="en-US" dirty="0"/>
              <a:t>Many movies/commercials present characters and plot structures that follow mythic patterns</a:t>
            </a:r>
          </a:p>
        </p:txBody>
      </p:sp>
    </p:spTree>
    <p:extLst>
      <p:ext uri="{BB962C8B-B14F-4D97-AF65-F5344CB8AC3E}">
        <p14:creationId xmlns:p14="http://schemas.microsoft.com/office/powerpoint/2010/main" val="4727611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(3 of 7)</a:t>
            </a:r>
            <a:endParaRPr lang="en-IN" dirty="0"/>
          </a:p>
        </p:txBody>
      </p:sp>
      <p:sp>
        <p:nvSpPr>
          <p:cNvPr id="3" name="Content Placeholder 2"/>
          <p:cNvSpPr>
            <a:spLocks noGrp="1"/>
          </p:cNvSpPr>
          <p:nvPr>
            <p:ph sz="quarter" idx="13"/>
          </p:nvPr>
        </p:nvSpPr>
        <p:spPr/>
        <p:txBody>
          <a:bodyPr/>
          <a:lstStyle/>
          <a:p>
            <a:r>
              <a:rPr lang="en-US" dirty="0"/>
              <a:t>Identify modern day myths that corporations create.</a:t>
            </a:r>
          </a:p>
          <a:p>
            <a:r>
              <a:rPr lang="en-US" dirty="0"/>
              <a:t>How do they communicate these stories to consumers?</a:t>
            </a:r>
          </a:p>
        </p:txBody>
      </p:sp>
    </p:spTree>
    <p:extLst>
      <p:ext uri="{BB962C8B-B14F-4D97-AF65-F5344CB8AC3E}">
        <p14:creationId xmlns:p14="http://schemas.microsoft.com/office/powerpoint/2010/main" val="83412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Rituals</a:t>
            </a:r>
            <a:endParaRPr lang="en-IN" dirty="0"/>
          </a:p>
        </p:txBody>
      </p:sp>
      <p:sp>
        <p:nvSpPr>
          <p:cNvPr id="3" name="Content Placeholder 2"/>
          <p:cNvSpPr>
            <a:spLocks noGrp="1"/>
          </p:cNvSpPr>
          <p:nvPr>
            <p:ph sz="quarter" idx="13"/>
          </p:nvPr>
        </p:nvSpPr>
        <p:spPr/>
        <p:txBody>
          <a:bodyPr/>
          <a:lstStyle/>
          <a:p>
            <a:pPr marL="0" indent="0">
              <a:buNone/>
            </a:pPr>
            <a:r>
              <a:rPr lang="en-US" dirty="0"/>
              <a:t>Rituals are sets of multiple, symbolic behaviors that occur in a fixed sequence and that tend to be repeated periodically.</a:t>
            </a:r>
          </a:p>
          <a:p>
            <a:pPr marL="0" indent="0">
              <a:buNone/>
            </a:pPr>
            <a:r>
              <a:rPr lang="en-US" dirty="0"/>
              <a:t>Many consumer activities are ritualistic.</a:t>
            </a:r>
          </a:p>
          <a:p>
            <a:r>
              <a:rPr lang="en-US" dirty="0"/>
              <a:t>Trips to Starbucks</a:t>
            </a:r>
          </a:p>
          <a:p>
            <a:r>
              <a:rPr lang="en-US" dirty="0"/>
              <a:t>Sunday brunch</a:t>
            </a:r>
          </a:p>
        </p:txBody>
      </p:sp>
    </p:spTree>
    <p:extLst>
      <p:ext uri="{BB962C8B-B14F-4D97-AF65-F5344CB8AC3E}">
        <p14:creationId xmlns:p14="http://schemas.microsoft.com/office/powerpoint/2010/main" val="310862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Rituals</a:t>
            </a:r>
            <a:endParaRPr lang="en-IN" dirty="0"/>
          </a:p>
        </p:txBody>
      </p:sp>
      <p:sp>
        <p:nvSpPr>
          <p:cNvPr id="3" name="Content Placeholder 2"/>
          <p:cNvSpPr>
            <a:spLocks noGrp="1"/>
          </p:cNvSpPr>
          <p:nvPr>
            <p:ph sz="quarter" idx="13"/>
          </p:nvPr>
        </p:nvSpPr>
        <p:spPr/>
        <p:txBody>
          <a:bodyPr/>
          <a:lstStyle/>
          <a:p>
            <a:r>
              <a:rPr lang="en-US" dirty="0"/>
              <a:t>Grooming</a:t>
            </a:r>
          </a:p>
          <a:p>
            <a:r>
              <a:rPr lang="en-US" dirty="0"/>
              <a:t>Gift-giving</a:t>
            </a:r>
          </a:p>
          <a:p>
            <a:r>
              <a:rPr lang="en-US" dirty="0"/>
              <a:t>Holiday</a:t>
            </a:r>
          </a:p>
          <a:p>
            <a:r>
              <a:rPr lang="en-US" dirty="0"/>
              <a:t>Rites of passage</a:t>
            </a:r>
          </a:p>
        </p:txBody>
      </p:sp>
    </p:spTree>
    <p:extLst>
      <p:ext uri="{BB962C8B-B14F-4D97-AF65-F5344CB8AC3E}">
        <p14:creationId xmlns:p14="http://schemas.microsoft.com/office/powerpoint/2010/main" val="33636803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Gift-Giving Stages</a:t>
            </a:r>
            <a:endParaRPr lang="en-IN" dirty="0"/>
          </a:p>
        </p:txBody>
      </p:sp>
      <p:sp>
        <p:nvSpPr>
          <p:cNvPr id="3" name="Content Placeholder 2"/>
          <p:cNvSpPr>
            <a:spLocks noGrp="1"/>
          </p:cNvSpPr>
          <p:nvPr>
            <p:ph sz="quarter" idx="13"/>
          </p:nvPr>
        </p:nvSpPr>
        <p:spPr/>
        <p:txBody>
          <a:bodyPr/>
          <a:lstStyle/>
          <a:p>
            <a:r>
              <a:rPr lang="en-US" dirty="0"/>
              <a:t>Gestation</a:t>
            </a:r>
          </a:p>
          <a:p>
            <a:r>
              <a:rPr lang="en-US" dirty="0"/>
              <a:t>Presentation</a:t>
            </a:r>
          </a:p>
          <a:p>
            <a:r>
              <a:rPr lang="en-US" dirty="0"/>
              <a:t>Reformulation</a:t>
            </a:r>
          </a:p>
        </p:txBody>
      </p:sp>
    </p:spTree>
    <p:extLst>
      <p:ext uri="{BB962C8B-B14F-4D97-AF65-F5344CB8AC3E}">
        <p14:creationId xmlns:p14="http://schemas.microsoft.com/office/powerpoint/2010/main" val="18935512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Consumer Culture</a:t>
            </a:r>
            <a:endParaRPr lang="en-IN" dirty="0"/>
          </a:p>
        </p:txBody>
      </p:sp>
      <p:sp>
        <p:nvSpPr>
          <p:cNvPr id="3" name="Content Placeholder 2"/>
          <p:cNvSpPr>
            <a:spLocks noGrp="1"/>
          </p:cNvSpPr>
          <p:nvPr>
            <p:ph sz="quarter" idx="13"/>
          </p:nvPr>
        </p:nvSpPr>
        <p:spPr/>
        <p:txBody>
          <a:bodyPr/>
          <a:lstStyle/>
          <a:p>
            <a:r>
              <a:rPr lang="en-US" dirty="0"/>
              <a:t>What drives consumers in other cultures?</a:t>
            </a:r>
          </a:p>
          <a:p>
            <a:r>
              <a:rPr lang="en-US" dirty="0"/>
              <a:t>Global consumer culture – unites consumers around the world by their common devotion to brand-name consumer goods, movie stars, celebrities, and leisure activities.</a:t>
            </a:r>
          </a:p>
        </p:txBody>
      </p:sp>
    </p:spTree>
    <p:extLst>
      <p:ext uri="{BB962C8B-B14F-4D97-AF65-F5344CB8AC3E}">
        <p14:creationId xmlns:p14="http://schemas.microsoft.com/office/powerpoint/2010/main" val="285023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(7 of 7)</a:t>
            </a:r>
            <a:endParaRPr lang="en-IN" dirty="0"/>
          </a:p>
        </p:txBody>
      </p:sp>
      <p:sp>
        <p:nvSpPr>
          <p:cNvPr id="3" name="Content Placeholder 2"/>
          <p:cNvSpPr>
            <a:spLocks noGrp="1"/>
          </p:cNvSpPr>
          <p:nvPr>
            <p:ph sz="quarter" idx="13"/>
          </p:nvPr>
        </p:nvSpPr>
        <p:spPr>
          <a:xfrm>
            <a:off x="457200" y="1556326"/>
            <a:ext cx="8053754" cy="4434275"/>
          </a:xfrm>
        </p:spPr>
        <p:txBody>
          <a:bodyPr/>
          <a:lstStyle/>
          <a:p>
            <a:r>
              <a:rPr lang="en-US" dirty="0"/>
              <a:t>What is and what should be the role of fashion in our society? </a:t>
            </a:r>
          </a:p>
          <a:p>
            <a:r>
              <a:rPr lang="en-US" dirty="0"/>
              <a:t>How important is it for people to be in style? </a:t>
            </a:r>
          </a:p>
          <a:p>
            <a:r>
              <a:rPr lang="en-US" dirty="0"/>
              <a:t>What are the pros and cons of keeping up with the latest fashions?</a:t>
            </a:r>
          </a:p>
        </p:txBody>
      </p:sp>
    </p:spTree>
    <p:extLst>
      <p:ext uri="{BB962C8B-B14F-4D97-AF65-F5344CB8AC3E}">
        <p14:creationId xmlns:p14="http://schemas.microsoft.com/office/powerpoint/2010/main" val="32998238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Adopt a Standardized Strategy</a:t>
            </a:r>
            <a:endParaRPr lang="en-IN" dirty="0"/>
          </a:p>
        </p:txBody>
      </p:sp>
      <p:sp>
        <p:nvSpPr>
          <p:cNvPr id="3" name="Content Placeholder 2"/>
          <p:cNvSpPr>
            <a:spLocks noGrp="1"/>
          </p:cNvSpPr>
          <p:nvPr>
            <p:ph sz="quarter" idx="13"/>
          </p:nvPr>
        </p:nvSpPr>
        <p:spPr/>
        <p:txBody>
          <a:bodyPr/>
          <a:lstStyle/>
          <a:p>
            <a:r>
              <a:rPr lang="en-US" dirty="0"/>
              <a:t>Emic perspective</a:t>
            </a:r>
          </a:p>
          <a:p>
            <a:r>
              <a:rPr lang="en-US" dirty="0"/>
              <a:t>National character</a:t>
            </a:r>
          </a:p>
          <a:p>
            <a:r>
              <a:rPr lang="en-US" dirty="0"/>
              <a:t>Consumer style</a:t>
            </a:r>
          </a:p>
        </p:txBody>
      </p:sp>
    </p:spTree>
    <p:extLst>
      <p:ext uri="{BB962C8B-B14F-4D97-AF65-F5344CB8AC3E}">
        <p14:creationId xmlns:p14="http://schemas.microsoft.com/office/powerpoint/2010/main" val="24218207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nchor="b">
            <a:normAutofit/>
          </a:bodyPr>
          <a:lstStyle/>
          <a:p>
            <a:r>
              <a:rPr lang="en-US"/>
              <a:t>Hofstede Dimensions of National Culture</a:t>
            </a:r>
            <a:endParaRPr lang="en-IN"/>
          </a:p>
        </p:txBody>
      </p:sp>
      <p:pic>
        <p:nvPicPr>
          <p:cNvPr id="6" name="Picture 2" descr="Harnessing Hofstede's Cultural Dimensions Model for Organizational Success">
            <a:extLst>
              <a:ext uri="{FF2B5EF4-FFF2-40B4-BE49-F238E27FC236}">
                <a16:creationId xmlns:a16="http://schemas.microsoft.com/office/drawing/2014/main" id="{16039476-5874-E87F-0D2F-349E29F94433}"/>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tretch>
            <a:fillRect/>
          </a:stretch>
        </p:blipFill>
        <p:spPr bwMode="auto">
          <a:xfrm>
            <a:off x="2421467" y="1555750"/>
            <a:ext cx="4301066" cy="4435475"/>
          </a:xfrm>
          <a:prstGeom prst="rect">
            <a:avLst/>
          </a:prstGeom>
          <a:solidFill>
            <a:srgbClr val="FFFFFF"/>
          </a:solidFill>
        </p:spPr>
      </p:pic>
    </p:spTree>
    <p:extLst>
      <p:ext uri="{BB962C8B-B14F-4D97-AF65-F5344CB8AC3E}">
        <p14:creationId xmlns:p14="http://schemas.microsoft.com/office/powerpoint/2010/main" val="1975712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53256-B368-CC89-FE4D-52AEF8738D94}"/>
              </a:ext>
            </a:extLst>
          </p:cNvPr>
          <p:cNvSpPr>
            <a:spLocks noGrp="1"/>
          </p:cNvSpPr>
          <p:nvPr>
            <p:ph type="title"/>
          </p:nvPr>
        </p:nvSpPr>
        <p:spPr>
          <a:xfrm>
            <a:off x="457200" y="215371"/>
            <a:ext cx="8229600" cy="1097279"/>
          </a:xfrm>
        </p:spPr>
        <p:txBody>
          <a:bodyPr anchor="b">
            <a:normAutofit/>
          </a:bodyPr>
          <a:lstStyle/>
          <a:p>
            <a:r>
              <a:rPr lang="en-US" dirty="0"/>
              <a:t>Hall’s High vs. Low Context Cultures</a:t>
            </a:r>
          </a:p>
        </p:txBody>
      </p:sp>
      <p:pic>
        <p:nvPicPr>
          <p:cNvPr id="7170" name="Picture 2" descr="🌷 High context culture and low context culture examples. High. 2022-10-25">
            <a:extLst>
              <a:ext uri="{FF2B5EF4-FFF2-40B4-BE49-F238E27FC236}">
                <a16:creationId xmlns:a16="http://schemas.microsoft.com/office/drawing/2014/main" id="{3B3C9A19-CD43-2B05-BBFF-55E83FB86317}"/>
              </a:ext>
            </a:extLst>
          </p:cNvPr>
          <p:cNvPicPr>
            <a:picLocks noGrp="1" noChangeAspect="1" noChangeArrowheads="1"/>
          </p:cNvPicPr>
          <p:nvPr>
            <p:ph sz="quarter" idx="13"/>
          </p:nvPr>
        </p:nvPicPr>
        <p:blipFill rotWithShape="1">
          <a:blip r:embed="rId2">
            <a:extLst>
              <a:ext uri="{28A0092B-C50C-407E-A947-70E740481C1C}">
                <a14:useLocalDpi xmlns:a14="http://schemas.microsoft.com/office/drawing/2010/main" val="0"/>
              </a:ext>
            </a:extLst>
          </a:blip>
          <a:stretch/>
        </p:blipFill>
        <p:spPr bwMode="auto">
          <a:xfrm>
            <a:off x="258790" y="1605844"/>
            <a:ext cx="8626419" cy="3646311"/>
          </a:xfrm>
          <a:prstGeom prst="rect">
            <a:avLst/>
          </a:prstGeom>
          <a:solidFill>
            <a:srgbClr val="FFFFFF"/>
          </a:solidFill>
        </p:spPr>
      </p:pic>
    </p:spTree>
    <p:extLst>
      <p:ext uri="{BB962C8B-B14F-4D97-AF65-F5344CB8AC3E}">
        <p14:creationId xmlns:p14="http://schemas.microsoft.com/office/powerpoint/2010/main" val="8981087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51617-4780-C690-31A0-90B2FF30BB02}"/>
              </a:ext>
            </a:extLst>
          </p:cNvPr>
          <p:cNvSpPr>
            <a:spLocks noGrp="1"/>
          </p:cNvSpPr>
          <p:nvPr>
            <p:ph type="title"/>
          </p:nvPr>
        </p:nvSpPr>
        <p:spPr>
          <a:xfrm>
            <a:off x="457200" y="215371"/>
            <a:ext cx="8229600" cy="1097279"/>
          </a:xfrm>
        </p:spPr>
        <p:txBody>
          <a:bodyPr anchor="b">
            <a:normAutofit/>
          </a:bodyPr>
          <a:lstStyle/>
          <a:p>
            <a:r>
              <a:rPr lang="en-US" b="1" i="0">
                <a:effectLst/>
              </a:rPr>
              <a:t>Schwartz's Theory of Cultural Values</a:t>
            </a:r>
            <a:r>
              <a:rPr lang="en-US" b="0" i="0">
                <a:effectLst/>
              </a:rPr>
              <a:t>:</a:t>
            </a:r>
            <a:endParaRPr lang="en-US"/>
          </a:p>
        </p:txBody>
      </p:sp>
      <p:pic>
        <p:nvPicPr>
          <p:cNvPr id="8196" name="Picture 4" descr="The Schwartz's theory of cultural values. Source: Schwartz, S. (2006).... |  Download Scientific Diagram">
            <a:extLst>
              <a:ext uri="{FF2B5EF4-FFF2-40B4-BE49-F238E27FC236}">
                <a16:creationId xmlns:a16="http://schemas.microsoft.com/office/drawing/2014/main" id="{3918E288-7314-703C-3189-12026730E639}"/>
              </a:ext>
            </a:extLst>
          </p:cNvPr>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1438236" y="1556326"/>
            <a:ext cx="6267528" cy="4434275"/>
          </a:xfrm>
          <a:prstGeom prst="rect">
            <a:avLst/>
          </a:prstGeom>
          <a:solidFill>
            <a:srgbClr val="FFFFFF"/>
          </a:solidFill>
        </p:spPr>
      </p:pic>
    </p:spTree>
    <p:extLst>
      <p:ext uri="{BB962C8B-B14F-4D97-AF65-F5344CB8AC3E}">
        <p14:creationId xmlns:p14="http://schemas.microsoft.com/office/powerpoint/2010/main" val="3894385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Marketing</a:t>
            </a:r>
            <a:endParaRPr lang="en-IN" dirty="0"/>
          </a:p>
        </p:txBody>
      </p:sp>
      <p:sp>
        <p:nvSpPr>
          <p:cNvPr id="3" name="Content Placeholder 2"/>
          <p:cNvSpPr>
            <a:spLocks noGrp="1"/>
          </p:cNvSpPr>
          <p:nvPr>
            <p:ph sz="half" idx="1"/>
          </p:nvPr>
        </p:nvSpPr>
        <p:spPr/>
        <p:txBody>
          <a:bodyPr/>
          <a:lstStyle/>
          <a:p>
            <a:r>
              <a:rPr lang="en-US" dirty="0"/>
              <a:t>Global citizens</a:t>
            </a:r>
          </a:p>
          <a:p>
            <a:r>
              <a:rPr lang="en-US" dirty="0"/>
              <a:t>Global dreamers</a:t>
            </a:r>
          </a:p>
          <a:p>
            <a:r>
              <a:rPr lang="en-US" dirty="0"/>
              <a:t>Antiglobals</a:t>
            </a:r>
          </a:p>
          <a:p>
            <a:r>
              <a:rPr lang="en-US" dirty="0"/>
              <a:t>Global agnostics</a:t>
            </a:r>
          </a:p>
        </p:txBody>
      </p:sp>
      <p:sp>
        <p:nvSpPr>
          <p:cNvPr id="4" name="Content Placeholder 3">
            <a:extLst>
              <a:ext uri="{FF2B5EF4-FFF2-40B4-BE49-F238E27FC236}">
                <a16:creationId xmlns:a16="http://schemas.microsoft.com/office/drawing/2014/main" id="{F214623D-9629-A833-E553-07CF9435ACE8}"/>
              </a:ext>
            </a:extLst>
          </p:cNvPr>
          <p:cNvSpPr>
            <a:spLocks noGrp="1"/>
          </p:cNvSpPr>
          <p:nvPr>
            <p:ph sz="half" idx="2"/>
          </p:nvPr>
        </p:nvSpPr>
        <p:spPr/>
        <p:txBody>
          <a:bodyPr/>
          <a:lstStyle/>
          <a:p>
            <a:r>
              <a:rPr lang="en-US" dirty="0"/>
              <a:t>Consumer Ethnocentrism</a:t>
            </a:r>
          </a:p>
          <a:p>
            <a:r>
              <a:rPr lang="en-US" i="0" dirty="0">
                <a:solidFill>
                  <a:srgbClr val="0D0D0D"/>
                </a:solidFill>
                <a:effectLst/>
                <a:latin typeface="Söhne"/>
              </a:rPr>
              <a:t>Global Consumer Culture Theory (GCCT)</a:t>
            </a:r>
          </a:p>
          <a:p>
            <a:r>
              <a:rPr lang="en-US" i="0" dirty="0">
                <a:solidFill>
                  <a:srgbClr val="0D0D0D"/>
                </a:solidFill>
                <a:effectLst/>
                <a:latin typeface="Söhne"/>
              </a:rPr>
              <a:t>Social Identity Theory and Consumer Tribe Theory</a:t>
            </a:r>
            <a:endParaRPr lang="en-US" dirty="0"/>
          </a:p>
        </p:txBody>
      </p:sp>
    </p:spTree>
    <p:extLst>
      <p:ext uri="{BB962C8B-B14F-4D97-AF65-F5344CB8AC3E}">
        <p14:creationId xmlns:p14="http://schemas.microsoft.com/office/powerpoint/2010/main" val="9218931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E0E3C7-A810-469F-B32D-75CF0056BDD7}"/>
              </a:ext>
            </a:extLst>
          </p:cNvPr>
          <p:cNvPicPr>
            <a:picLocks noChangeAspect="1"/>
          </p:cNvPicPr>
          <p:nvPr/>
        </p:nvPicPr>
        <p:blipFill>
          <a:blip r:embed="rId2"/>
          <a:stretch>
            <a:fillRect/>
          </a:stretch>
        </p:blipFill>
        <p:spPr>
          <a:xfrm>
            <a:off x="4295774" y="427378"/>
            <a:ext cx="4752975" cy="5485266"/>
          </a:xfrm>
          <a:prstGeom prst="rect">
            <a:avLst/>
          </a:prstGeom>
        </p:spPr>
      </p:pic>
      <p:sp>
        <p:nvSpPr>
          <p:cNvPr id="3" name="Title 2">
            <a:extLst>
              <a:ext uri="{FF2B5EF4-FFF2-40B4-BE49-F238E27FC236}">
                <a16:creationId xmlns:a16="http://schemas.microsoft.com/office/drawing/2014/main" id="{D1533110-4EE9-4147-9F2F-2D77CB9859E1}"/>
              </a:ext>
            </a:extLst>
          </p:cNvPr>
          <p:cNvSpPr>
            <a:spLocks noGrp="1"/>
          </p:cNvSpPr>
          <p:nvPr>
            <p:ph type="title"/>
          </p:nvPr>
        </p:nvSpPr>
        <p:spPr>
          <a:xfrm>
            <a:off x="695325" y="581025"/>
            <a:ext cx="3308379" cy="4800600"/>
          </a:xfrm>
        </p:spPr>
        <p:txBody>
          <a:bodyPr>
            <a:normAutofit/>
          </a:bodyPr>
          <a:lstStyle/>
          <a:p>
            <a:r>
              <a:rPr lang="en-US" dirty="0"/>
              <a:t>What choices we have? What decisions</a:t>
            </a:r>
            <a:br>
              <a:rPr lang="en-US" dirty="0"/>
            </a:br>
            <a:r>
              <a:rPr lang="en-US" dirty="0"/>
              <a:t> we make in each stage?</a:t>
            </a:r>
          </a:p>
        </p:txBody>
      </p:sp>
    </p:spTree>
    <p:extLst>
      <p:ext uri="{BB962C8B-B14F-4D97-AF65-F5344CB8AC3E}">
        <p14:creationId xmlns:p14="http://schemas.microsoft.com/office/powerpoint/2010/main" val="4105938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0"/>
          <p:cNvSpPr>
            <a:spLocks noChangeArrowheads="1"/>
          </p:cNvSpPr>
          <p:nvPr/>
        </p:nvSpPr>
        <p:spPr bwMode="auto">
          <a:xfrm>
            <a:off x="8712200" y="6553200"/>
            <a:ext cx="385763"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FEAB6654-A91F-40BD-B443-56F751E5277F}" type="slidenum">
              <a:rPr lang="en-US" altLang="en-US" sz="1100" b="0" i="0">
                <a:latin typeface="Arial" pitchFamily="34" charset="0"/>
              </a:rPr>
              <a:pPr eaLnBrk="1" hangingPunct="1">
                <a:spcBef>
                  <a:spcPct val="0"/>
                </a:spcBef>
              </a:pPr>
              <a:t>35</a:t>
            </a:fld>
            <a:endParaRPr lang="en-US" altLang="en-US" sz="1100" b="0" i="0">
              <a:latin typeface="Arial" pitchFamily="34" charset="0"/>
            </a:endParaRPr>
          </a:p>
        </p:txBody>
      </p:sp>
      <p:pic>
        <p:nvPicPr>
          <p:cNvPr id="205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371600"/>
            <a:ext cx="6275388" cy="484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2" name="Group 4"/>
          <p:cNvGrpSpPr/>
          <p:nvPr/>
        </p:nvGrpSpPr>
        <p:grpSpPr>
          <a:xfrm>
            <a:off x="533400" y="228600"/>
            <a:ext cx="8077200" cy="912600"/>
            <a:chOff x="0" y="4"/>
            <a:chExt cx="8077200" cy="912600"/>
          </a:xfrm>
          <a:gradFill>
            <a:gsLst>
              <a:gs pos="0">
                <a:schemeClr val="accent6">
                  <a:lumMod val="20000"/>
                  <a:lumOff val="80000"/>
                </a:schemeClr>
              </a:gs>
              <a:gs pos="53000">
                <a:srgbClr val="D4DEFF"/>
              </a:gs>
              <a:gs pos="83000">
                <a:srgbClr val="D4DEFF"/>
              </a:gs>
              <a:gs pos="100000">
                <a:srgbClr val="96AB94"/>
              </a:gs>
            </a:gsLst>
            <a:lin ang="5400000" scaled="0"/>
          </a:gradFill>
        </p:grpSpPr>
        <p:sp>
          <p:nvSpPr>
            <p:cNvPr id="9" name="Rounded Rectangle 8"/>
            <p:cNvSpPr/>
            <p:nvPr/>
          </p:nvSpPr>
          <p:spPr>
            <a:xfrm>
              <a:off x="0" y="4"/>
              <a:ext cx="8077200" cy="912600"/>
            </a:xfrm>
            <a:prstGeom prst="roundRect">
              <a:avLst/>
            </a:prstGeom>
            <a:grp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44553"/>
              <a:ext cx="7988102" cy="823502"/>
            </a:xfrm>
            <a:prstGeom prst="rect">
              <a:avLst/>
            </a:prstGeom>
            <a:grpFill/>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PART I:  INTRODUCTION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lack 3D wave patterns">
            <a:extLst>
              <a:ext uri="{FF2B5EF4-FFF2-40B4-BE49-F238E27FC236}">
                <a16:creationId xmlns:a16="http://schemas.microsoft.com/office/drawing/2014/main" id="{5E5EF653-9ACF-470D-8F21-652CBB36E3A5}"/>
              </a:ext>
            </a:extLst>
          </p:cNvPr>
          <p:cNvPicPr>
            <a:picLocks noChangeAspect="1"/>
          </p:cNvPicPr>
          <p:nvPr/>
        </p:nvPicPr>
        <p:blipFill>
          <a:blip r:embed="rId2"/>
          <a:stretch>
            <a:fillRect/>
          </a:stretch>
        </p:blipFill>
        <p:spPr>
          <a:xfrm>
            <a:off x="0" y="0"/>
            <a:ext cx="9144000" cy="6858000"/>
          </a:xfrm>
          <a:prstGeom prst="rect">
            <a:avLst/>
          </a:prstGeom>
        </p:spPr>
      </p:pic>
      <p:sp>
        <p:nvSpPr>
          <p:cNvPr id="2" name="Title 1">
            <a:extLst>
              <a:ext uri="{FF2B5EF4-FFF2-40B4-BE49-F238E27FC236}">
                <a16:creationId xmlns:a16="http://schemas.microsoft.com/office/drawing/2014/main" id="{0A311121-AE3E-401E-A2FC-DEF2D389ECCE}"/>
              </a:ext>
            </a:extLst>
          </p:cNvPr>
          <p:cNvSpPr>
            <a:spLocks noGrp="1"/>
          </p:cNvSpPr>
          <p:nvPr>
            <p:ph type="title"/>
          </p:nvPr>
        </p:nvSpPr>
        <p:spPr>
          <a:xfrm>
            <a:off x="722313" y="1120775"/>
            <a:ext cx="7772400" cy="1362075"/>
          </a:xfrm>
        </p:spPr>
        <p:txBody>
          <a:bodyPr>
            <a:normAutofit fontScale="90000"/>
          </a:bodyPr>
          <a:lstStyle/>
          <a:p>
            <a:r>
              <a:rPr lang="en-US" dirty="0">
                <a:solidFill>
                  <a:schemeClr val="bg1"/>
                </a:solidFill>
              </a:rPr>
              <a:t>Summary</a:t>
            </a:r>
            <a:br>
              <a:rPr lang="en-US" dirty="0">
                <a:solidFill>
                  <a:schemeClr val="bg1"/>
                </a:solidFill>
              </a:rPr>
            </a:br>
            <a:r>
              <a:rPr lang="en-US" dirty="0">
                <a:solidFill>
                  <a:schemeClr val="bg1"/>
                </a:solidFill>
              </a:rPr>
              <a:t>We need to understand our consumer choices</a:t>
            </a:r>
            <a:br>
              <a:rPr lang="en-US" dirty="0">
                <a:solidFill>
                  <a:schemeClr val="bg1"/>
                </a:solidFill>
              </a:rPr>
            </a:br>
            <a:br>
              <a:rPr lang="en-US" dirty="0">
                <a:solidFill>
                  <a:schemeClr val="bg1"/>
                </a:solidFill>
              </a:rPr>
            </a:br>
            <a:r>
              <a:rPr lang="en-US" dirty="0">
                <a:solidFill>
                  <a:schemeClr val="bg1"/>
                </a:solidFill>
              </a:rPr>
              <a:t>what would you consider from this course?</a:t>
            </a:r>
            <a:br>
              <a:rPr lang="en-US" dirty="0">
                <a:solidFill>
                  <a:schemeClr val="bg1"/>
                </a:solidFill>
              </a:rPr>
            </a:br>
            <a:br>
              <a:rPr lang="en-US" dirty="0">
                <a:solidFill>
                  <a:schemeClr val="bg1"/>
                </a:solidFill>
              </a:rPr>
            </a:br>
            <a:r>
              <a:rPr lang="en-US" dirty="0">
                <a:solidFill>
                  <a:schemeClr val="bg1"/>
                </a:solidFill>
              </a:rPr>
              <a:t>Write &amp; share</a:t>
            </a:r>
          </a:p>
        </p:txBody>
      </p:sp>
    </p:spTree>
    <p:extLst>
      <p:ext uri="{BB962C8B-B14F-4D97-AF65-F5344CB8AC3E}">
        <p14:creationId xmlns:p14="http://schemas.microsoft.com/office/powerpoint/2010/main" val="41742971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FEE182-7174-9BE9-C523-693C98C948D5}"/>
              </a:ext>
            </a:extLst>
          </p:cNvPr>
          <p:cNvSpPr>
            <a:spLocks noGrp="1"/>
          </p:cNvSpPr>
          <p:nvPr>
            <p:ph type="title"/>
          </p:nvPr>
        </p:nvSpPr>
        <p:spPr/>
        <p:txBody>
          <a:bodyPr/>
          <a:lstStyle/>
          <a:p>
            <a:r>
              <a:rPr lang="en-US" dirty="0"/>
              <a:t>Wrap Up!</a:t>
            </a:r>
          </a:p>
        </p:txBody>
      </p:sp>
      <p:sp>
        <p:nvSpPr>
          <p:cNvPr id="5" name="Content Placeholder 4">
            <a:extLst>
              <a:ext uri="{FF2B5EF4-FFF2-40B4-BE49-F238E27FC236}">
                <a16:creationId xmlns:a16="http://schemas.microsoft.com/office/drawing/2014/main" id="{25D5E9FD-2292-36ED-81AB-BE5E4C71CBC7}"/>
              </a:ext>
            </a:extLst>
          </p:cNvPr>
          <p:cNvSpPr>
            <a:spLocks noGrp="1"/>
          </p:cNvSpPr>
          <p:nvPr>
            <p:ph idx="1"/>
          </p:nvPr>
        </p:nvSpPr>
        <p:spPr/>
        <p:txBody>
          <a:bodyPr/>
          <a:lstStyle/>
          <a:p>
            <a:r>
              <a:rPr lang="en-US" dirty="0"/>
              <a:t>What are you going to apply into your personal life?</a:t>
            </a:r>
          </a:p>
          <a:p>
            <a:r>
              <a:rPr lang="en-US" dirty="0"/>
              <a:t>What are you going to apply into your professional life?</a:t>
            </a:r>
          </a:p>
          <a:p>
            <a:endParaRPr lang="en-US" dirty="0"/>
          </a:p>
          <a:p>
            <a:r>
              <a:rPr lang="en-US" dirty="0"/>
              <a:t>Take the Quiz!</a:t>
            </a:r>
          </a:p>
          <a:p>
            <a:endParaRPr lang="en-US" dirty="0"/>
          </a:p>
        </p:txBody>
      </p:sp>
    </p:spTree>
    <p:extLst>
      <p:ext uri="{BB962C8B-B14F-4D97-AF65-F5344CB8AC3E}">
        <p14:creationId xmlns:p14="http://schemas.microsoft.com/office/powerpoint/2010/main" val="34370862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125D3-4D78-BE13-D86F-5D5C52547BA6}"/>
              </a:ext>
            </a:extLst>
          </p:cNvPr>
          <p:cNvSpPr>
            <a:spLocks noGrp="1"/>
          </p:cNvSpPr>
          <p:nvPr>
            <p:ph type="ctrTitle"/>
          </p:nvPr>
        </p:nvSpPr>
        <p:spPr>
          <a:xfrm>
            <a:off x="4716209" y="1935604"/>
            <a:ext cx="4049729" cy="2541984"/>
          </a:xfrm>
        </p:spPr>
        <p:txBody>
          <a:bodyPr>
            <a:noAutofit/>
          </a:bodyPr>
          <a:lstStyle/>
          <a:p>
            <a:pPr>
              <a:lnSpc>
                <a:spcPct val="90000"/>
              </a:lnSpc>
            </a:pPr>
            <a:r>
              <a:rPr lang="en-US" sz="3600" b="1" dirty="0">
                <a:latin typeface="Calibri" panose="020F0502020204030204" pitchFamily="34" charset="0"/>
                <a:ea typeface="Calibri" panose="020F0502020204030204" pitchFamily="34" charset="0"/>
                <a:cs typeface="Calibri" panose="020F0502020204030204" pitchFamily="34" charset="0"/>
              </a:rPr>
              <a:t>THANK YOU!</a:t>
            </a:r>
            <a:br>
              <a:rPr lang="en-US" sz="3600" b="1" dirty="0">
                <a:latin typeface="Calibri" panose="020F0502020204030204" pitchFamily="34" charset="0"/>
                <a:ea typeface="Calibri" panose="020F0502020204030204" pitchFamily="34" charset="0"/>
                <a:cs typeface="Calibri" panose="020F0502020204030204" pitchFamily="34" charset="0"/>
              </a:rPr>
            </a:b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Forever Your Mentor!</a:t>
            </a:r>
            <a:br>
              <a:rPr lang="en-US" sz="3600" dirty="0">
                <a:latin typeface="Calibri" panose="020F0502020204030204" pitchFamily="34" charset="0"/>
                <a:ea typeface="Calibri" panose="020F0502020204030204" pitchFamily="34" charset="0"/>
                <a:cs typeface="Calibri" panose="020F0502020204030204" pitchFamily="34" charset="0"/>
              </a:rPr>
            </a:b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Get Connected! on LinkedIn</a:t>
            </a: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Instagram - </a:t>
            </a:r>
            <a:r>
              <a:rPr lang="en-US" sz="3600" dirty="0" err="1">
                <a:latin typeface="Calibri" panose="020F0502020204030204" pitchFamily="34" charset="0"/>
                <a:ea typeface="Calibri" panose="020F0502020204030204" pitchFamily="34" charset="0"/>
                <a:cs typeface="Calibri" panose="020F0502020204030204" pitchFamily="34" charset="0"/>
              </a:rPr>
              <a:t>ilijanka</a:t>
            </a:r>
            <a:br>
              <a:rPr lang="en-US" sz="3600" dirty="0">
                <a:latin typeface="Calibri" panose="020F0502020204030204" pitchFamily="34" charset="0"/>
                <a:ea typeface="Calibri" panose="020F0502020204030204" pitchFamily="34" charset="0"/>
                <a:cs typeface="Calibri" panose="020F0502020204030204" pitchFamily="34" charset="0"/>
              </a:rPr>
            </a:br>
            <a:r>
              <a:rPr lang="en-US" sz="2400" dirty="0">
                <a:latin typeface="Calibri" panose="020F0502020204030204" pitchFamily="34" charset="0"/>
                <a:ea typeface="Calibri" panose="020F0502020204030204" pitchFamily="34" charset="0"/>
                <a:cs typeface="Calibri" panose="020F0502020204030204" pitchFamily="34" charset="0"/>
              </a:rPr>
              <a:t>petrovska@uacs.edu.mk</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pic>
        <p:nvPicPr>
          <p:cNvPr id="21" name="Picture 2">
            <a:extLst>
              <a:ext uri="{FF2B5EF4-FFF2-40B4-BE49-F238E27FC236}">
                <a16:creationId xmlns:a16="http://schemas.microsoft.com/office/drawing/2014/main" id="{4481E87A-383C-4C66-8C77-9D8A62F9F2F1}"/>
              </a:ext>
            </a:extLst>
          </p:cNvPr>
          <p:cNvPicPr>
            <a:picLocks noChangeAspect="1"/>
          </p:cNvPicPr>
          <p:nvPr/>
        </p:nvPicPr>
        <p:blipFill rotWithShape="1">
          <a:blip r:embed="rId2"/>
          <a:srcRect l="20686" r="21851" b="-1"/>
          <a:stretch/>
        </p:blipFill>
        <p:spPr>
          <a:xfrm>
            <a:off x="15" y="857257"/>
            <a:ext cx="4427778" cy="5143493"/>
          </a:xfrm>
          <a:custGeom>
            <a:avLst/>
            <a:gdLst/>
            <a:ahLst/>
            <a:cxnLst/>
            <a:rect l="l" t="t" r="r" b="b"/>
            <a:pathLst>
              <a:path w="5903724" h="6858000">
                <a:moveTo>
                  <a:pt x="0" y="0"/>
                </a:moveTo>
                <a:lnTo>
                  <a:pt x="5886178" y="0"/>
                </a:lnTo>
                <a:lnTo>
                  <a:pt x="5890522" y="42009"/>
                </a:lnTo>
                <a:cubicBezTo>
                  <a:pt x="5948302" y="788432"/>
                  <a:pt x="5795211" y="5194623"/>
                  <a:pt x="5836720" y="6279216"/>
                </a:cubicBezTo>
                <a:cubicBezTo>
                  <a:pt x="5842686" y="6384211"/>
                  <a:pt x="5845802" y="6526851"/>
                  <a:pt x="5846540" y="6699667"/>
                </a:cubicBezTo>
                <a:lnTo>
                  <a:pt x="5846508" y="6858000"/>
                </a:lnTo>
                <a:lnTo>
                  <a:pt x="0" y="6858000"/>
                </a:lnTo>
                <a:close/>
              </a:path>
            </a:pathLst>
          </a:custGeom>
        </p:spPr>
      </p:pic>
    </p:spTree>
    <p:extLst>
      <p:ext uri="{BB962C8B-B14F-4D97-AF65-F5344CB8AC3E}">
        <p14:creationId xmlns:p14="http://schemas.microsoft.com/office/powerpoint/2010/main" val="3625473485"/>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1530</TotalTime>
  <Words>2706</Words>
  <Application>Microsoft Office PowerPoint</Application>
  <PresentationFormat>On-screen Show (4:3)</PresentationFormat>
  <Paragraphs>196</Paragraphs>
  <Slides>38</Slides>
  <Notes>22</Notes>
  <HiddenSlides>0</HiddenSlides>
  <MMClips>2</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38</vt:i4>
      </vt:variant>
    </vt:vector>
  </HeadingPairs>
  <TitlesOfParts>
    <vt:vector size="47" baseType="lpstr">
      <vt:lpstr>Arial</vt:lpstr>
      <vt:lpstr>Calibri</vt:lpstr>
      <vt:lpstr>Helvetica</vt:lpstr>
      <vt:lpstr>Noto Sans Symbols</vt:lpstr>
      <vt:lpstr>Söhne</vt:lpstr>
      <vt:lpstr>Times New Roman</vt:lpstr>
      <vt:lpstr>1_508 Lecture</vt:lpstr>
      <vt:lpstr>1_Custom Design</vt:lpstr>
      <vt:lpstr>Custom Design</vt:lpstr>
      <vt:lpstr>Consumer Choices Income, Culture Consumer Choices Theories</vt:lpstr>
      <vt:lpstr>Agenda</vt:lpstr>
      <vt:lpstr>Consumer Behavior: Buying, Having, and Being</vt:lpstr>
      <vt:lpstr>Utility Maximization Theory</vt:lpstr>
      <vt:lpstr>Indifference Curve Analysis</vt:lpstr>
      <vt:lpstr>PowerPoint Presentation</vt:lpstr>
      <vt:lpstr>Consumer Confidence</vt:lpstr>
      <vt:lpstr>The Theory of Planned Behavior</vt:lpstr>
      <vt:lpstr>Consumption and Savings Decisions (Life-Cycle Hypothesis): </vt:lpstr>
      <vt:lpstr>Endowment Effect and Loss Aversion</vt:lpstr>
      <vt:lpstr>Consumer View of Luxury Goods</vt:lpstr>
      <vt:lpstr>The Income Pyramid</vt:lpstr>
      <vt:lpstr>Figure 12.1 The 4 A s</vt:lpstr>
      <vt:lpstr>PowerPoint Presentation</vt:lpstr>
      <vt:lpstr>RAIN: Water and Sanitation project</vt:lpstr>
      <vt:lpstr>How Brand Loyal Consumers Deal with Counterfeiting</vt:lpstr>
      <vt:lpstr>Consumer Behavior: Buying, Having, and Being</vt:lpstr>
      <vt:lpstr>What is Culture?</vt:lpstr>
      <vt:lpstr>Culture Production System - CPS</vt:lpstr>
      <vt:lpstr>Myths</vt:lpstr>
      <vt:lpstr>Functions of Myths</vt:lpstr>
      <vt:lpstr>Myths Abound in Modern Popular Culture</vt:lpstr>
      <vt:lpstr>For Reflection (3 of 7)</vt:lpstr>
      <vt:lpstr>Rituals</vt:lpstr>
      <vt:lpstr>Common Rituals</vt:lpstr>
      <vt:lpstr>Gift-Giving Stages</vt:lpstr>
      <vt:lpstr>Global Consumer Culture</vt:lpstr>
      <vt:lpstr>For Reflection (7 of 7)</vt:lpstr>
      <vt:lpstr>Adopt a Standardized Strategy</vt:lpstr>
      <vt:lpstr>Hofstede Dimensions of National Culture</vt:lpstr>
      <vt:lpstr>Hall’s High vs. Low Context Cultures</vt:lpstr>
      <vt:lpstr>Schwartz's Theory of Cultural Values:</vt:lpstr>
      <vt:lpstr>Global Marketing</vt:lpstr>
      <vt:lpstr>What choices we have? What decisions  we make in each stage?</vt:lpstr>
      <vt:lpstr>PowerPoint Presentation</vt:lpstr>
      <vt:lpstr>Summary We need to understand our consumer choices  what would you consider from this course?  Write &amp; share</vt:lpstr>
      <vt:lpstr>Wrap Up!</vt:lpstr>
      <vt:lpstr>THANK YOU!  Forever Your Mentor!  Get Connected! on LinkedIn Instagram - ilijanka petrovska@uacs.edu.mk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6 Income &amp; Culture</dc:title>
  <dc:creator>Ilijana Petrovska</dc:creator>
  <cp:lastModifiedBy>Ilijana Petrovska</cp:lastModifiedBy>
  <cp:revision>8</cp:revision>
  <dcterms:created xsi:type="dcterms:W3CDTF">2020-02-23T19:03:49Z</dcterms:created>
  <dcterms:modified xsi:type="dcterms:W3CDTF">2025-05-12T12:21:43Z</dcterms:modified>
</cp:coreProperties>
</file>