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715" r:id="rId2"/>
    <p:sldMasterId id="2147483703" r:id="rId3"/>
  </p:sldMasterIdLst>
  <p:notesMasterIdLst>
    <p:notesMasterId r:id="rId28"/>
  </p:notesMasterIdLst>
  <p:handoutMasterIdLst>
    <p:handoutMasterId r:id="rId29"/>
  </p:handoutMasterIdLst>
  <p:sldIdLst>
    <p:sldId id="608" r:id="rId4"/>
    <p:sldId id="610" r:id="rId5"/>
    <p:sldId id="611" r:id="rId6"/>
    <p:sldId id="612" r:id="rId7"/>
    <p:sldId id="613" r:id="rId8"/>
    <p:sldId id="614" r:id="rId9"/>
    <p:sldId id="616" r:id="rId10"/>
    <p:sldId id="617" r:id="rId11"/>
    <p:sldId id="618" r:id="rId12"/>
    <p:sldId id="619" r:id="rId13"/>
    <p:sldId id="620" r:id="rId14"/>
    <p:sldId id="621" r:id="rId15"/>
    <p:sldId id="623" r:id="rId16"/>
    <p:sldId id="624" r:id="rId17"/>
    <p:sldId id="362" r:id="rId18"/>
    <p:sldId id="629" r:id="rId19"/>
    <p:sldId id="598" r:id="rId20"/>
    <p:sldId id="301" r:id="rId21"/>
    <p:sldId id="627" r:id="rId22"/>
    <p:sldId id="628" r:id="rId23"/>
    <p:sldId id="257" r:id="rId24"/>
    <p:sldId id="278" r:id="rId25"/>
    <p:sldId id="626" r:id="rId26"/>
    <p:sldId id="734" r:id="rId27"/>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156" userDrawn="1">
          <p15:clr>
            <a:srgbClr val="A4A3A4"/>
          </p15:clr>
        </p15:guide>
        <p15:guide id="2" pos="2449" userDrawn="1">
          <p15:clr>
            <a:srgbClr val="A4A3A4"/>
          </p15:clr>
        </p15:guide>
        <p15:guide id="3" orient="horz" pos="15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 id="6" name="Chatterjee, Aditi" initials="CA" lastIdx="1" clrIdx="6">
    <p:extLst>
      <p:ext uri="{19B8F6BF-5375-455C-9EA6-DF929625EA0E}">
        <p15:presenceInfo xmlns:p15="http://schemas.microsoft.com/office/powerpoint/2012/main" userId="Chatterjee, Adi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9854" autoAdjust="0"/>
    <p:restoredTop sz="93896" autoAdjust="0"/>
  </p:normalViewPr>
  <p:slideViewPr>
    <p:cSldViewPr snapToGrid="0" snapToObjects="1">
      <p:cViewPr varScale="1">
        <p:scale>
          <a:sx n="97" d="100"/>
          <a:sy n="97" d="100"/>
        </p:scale>
        <p:origin x="840" y="78"/>
      </p:cViewPr>
      <p:guideLst>
        <p:guide orient="horz" pos="4156"/>
        <p:guide pos="2449"/>
        <p:guide orient="horz" pos="1548"/>
      </p:guideLst>
    </p:cSldViewPr>
  </p:slideViewPr>
  <p:outlineViewPr>
    <p:cViewPr>
      <p:scale>
        <a:sx n="33" d="100"/>
        <a:sy n="33" d="100"/>
      </p:scale>
      <p:origin x="0" y="-9300"/>
    </p:cViewPr>
  </p:outlineViewPr>
  <p:notesTextViewPr>
    <p:cViewPr>
      <p:scale>
        <a:sx n="100" d="100"/>
        <a:sy n="100" d="100"/>
      </p:scale>
      <p:origin x="0" y="0"/>
    </p:cViewPr>
  </p:notesTextViewPr>
  <p:sorterViewPr>
    <p:cViewPr varScale="1">
      <p:scale>
        <a:sx n="1" d="1"/>
        <a:sy n="1" d="1"/>
      </p:scale>
      <p:origin x="0" y="-2508"/>
    </p:cViewPr>
  </p:sorterViewPr>
  <p:notesViewPr>
    <p:cSldViewPr snapToGrid="0" snapToObjects="1">
      <p:cViewPr varScale="1">
        <p:scale>
          <a:sx n="85" d="100"/>
          <a:sy n="85" d="100"/>
        </p:scale>
        <p:origin x="305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lijana Petrovska" userId="9898029655f5678c" providerId="LiveId" clId="{F61BF4E4-569F-4525-B9FE-0AB42283E029}"/>
    <pc:docChg chg="delSld">
      <pc:chgData name="Ilijana Petrovska" userId="9898029655f5678c" providerId="LiveId" clId="{F61BF4E4-569F-4525-B9FE-0AB42283E029}" dt="2026-03-06T14:25:10.193" v="0" actId="2696"/>
      <pc:docMkLst>
        <pc:docMk/>
      </pc:docMkLst>
      <pc:sldChg chg="del">
        <pc:chgData name="Ilijana Petrovska" userId="9898029655f5678c" providerId="LiveId" clId="{F61BF4E4-569F-4525-B9FE-0AB42283E029}" dt="2026-03-06T14:25:10.193" v="0" actId="2696"/>
        <pc:sldMkLst>
          <pc:docMk/>
          <pc:sldMk cId="164897732" sldId="3535"/>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FCD340-0E42-4CAD-B848-5E200C1535C0}"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205E3F44-58AC-490C-9101-DC1460EDD908}">
      <dgm:prSet custT="1"/>
      <dgm:spPr/>
      <dgm:t>
        <a:bodyPr/>
        <a:lstStyle/>
        <a:p>
          <a:r>
            <a:rPr lang="en-US" sz="1800" dirty="0"/>
            <a:t>Start small – Start by identifying one persona. You can always create sub-personas later</a:t>
          </a:r>
        </a:p>
      </dgm:t>
    </dgm:pt>
    <dgm:pt modelId="{63A295E5-C8F8-473C-91FC-3B0CB54D6AF9}" type="parTrans" cxnId="{D8229D66-2CB7-4C61-B725-311CFD86E0B6}">
      <dgm:prSet/>
      <dgm:spPr/>
      <dgm:t>
        <a:bodyPr/>
        <a:lstStyle/>
        <a:p>
          <a:endParaRPr lang="en-US"/>
        </a:p>
      </dgm:t>
    </dgm:pt>
    <dgm:pt modelId="{270B37E7-0C20-41C7-8F14-BD37E794AD35}" type="sibTrans" cxnId="{D8229D66-2CB7-4C61-B725-311CFD86E0B6}">
      <dgm:prSet phldrT="1" phldr="0"/>
      <dgm:spPr/>
      <dgm:t>
        <a:bodyPr/>
        <a:lstStyle/>
        <a:p>
          <a:r>
            <a:rPr lang="en-US"/>
            <a:t>1</a:t>
          </a:r>
        </a:p>
      </dgm:t>
    </dgm:pt>
    <dgm:pt modelId="{5DC777B5-9D56-4B04-B220-8C4BBA2AB90C}">
      <dgm:prSet custT="1"/>
      <dgm:spPr/>
      <dgm:t>
        <a:bodyPr/>
        <a:lstStyle/>
        <a:p>
          <a:r>
            <a:rPr lang="en-US" sz="1800" dirty="0"/>
            <a:t>Remember, we’re not trying to represent every guest – Focus on few traits</a:t>
          </a:r>
        </a:p>
      </dgm:t>
    </dgm:pt>
    <dgm:pt modelId="{7636213C-5586-4616-9762-61FD87AA47BC}" type="parTrans" cxnId="{DA3FDEA8-DE31-47A2-AC6B-71DDEE967E1E}">
      <dgm:prSet/>
      <dgm:spPr/>
      <dgm:t>
        <a:bodyPr/>
        <a:lstStyle/>
        <a:p>
          <a:endParaRPr lang="en-US"/>
        </a:p>
      </dgm:t>
    </dgm:pt>
    <dgm:pt modelId="{A3564F8A-5096-4FC9-BC8C-8826D0C5B638}" type="sibTrans" cxnId="{DA3FDEA8-DE31-47A2-AC6B-71DDEE967E1E}">
      <dgm:prSet phldrT="2" phldr="0"/>
      <dgm:spPr/>
      <dgm:t>
        <a:bodyPr/>
        <a:lstStyle/>
        <a:p>
          <a:r>
            <a:rPr lang="en-US"/>
            <a:t>2</a:t>
          </a:r>
        </a:p>
      </dgm:t>
    </dgm:pt>
    <dgm:pt modelId="{18FB3E61-FAA2-4F3F-886F-CF46369A9311}">
      <dgm:prSet custT="1"/>
      <dgm:spPr/>
      <dgm:t>
        <a:bodyPr/>
        <a:lstStyle/>
        <a:p>
          <a:r>
            <a:rPr lang="en-US" sz="1800" dirty="0"/>
            <a:t>Don’t get to hung up on the usual labels – (e.g. Male vs Female)</a:t>
          </a:r>
        </a:p>
      </dgm:t>
    </dgm:pt>
    <dgm:pt modelId="{23584830-F4B3-4684-82A6-CC29D67301CD}" type="parTrans" cxnId="{9D5764CD-7530-4046-A503-DD1D167435E0}">
      <dgm:prSet/>
      <dgm:spPr/>
      <dgm:t>
        <a:bodyPr/>
        <a:lstStyle/>
        <a:p>
          <a:endParaRPr lang="en-US"/>
        </a:p>
      </dgm:t>
    </dgm:pt>
    <dgm:pt modelId="{AAA816B6-C897-4D73-B6B1-6F9E03C9BD3D}" type="sibTrans" cxnId="{9D5764CD-7530-4046-A503-DD1D167435E0}">
      <dgm:prSet phldrT="3" phldr="0"/>
      <dgm:spPr/>
      <dgm:t>
        <a:bodyPr/>
        <a:lstStyle/>
        <a:p>
          <a:r>
            <a:rPr lang="en-US"/>
            <a:t>3</a:t>
          </a:r>
        </a:p>
      </dgm:t>
    </dgm:pt>
    <dgm:pt modelId="{B6E77C07-9A43-489D-B284-39458CAB966E}">
      <dgm:prSet custT="1"/>
      <dgm:spPr/>
      <dgm:t>
        <a:bodyPr/>
        <a:lstStyle/>
        <a:p>
          <a:r>
            <a:rPr lang="en-US" sz="1800" dirty="0"/>
            <a:t>Personas are dynamic,– you’re building a starting point, revisit personas and make necessary changes</a:t>
          </a:r>
        </a:p>
      </dgm:t>
    </dgm:pt>
    <dgm:pt modelId="{C82C4F7D-8646-4DAF-A650-76042DF70B34}" type="parTrans" cxnId="{BEDB5A85-3B05-4EBB-908D-B5A5A663BB3D}">
      <dgm:prSet/>
      <dgm:spPr/>
      <dgm:t>
        <a:bodyPr/>
        <a:lstStyle/>
        <a:p>
          <a:endParaRPr lang="en-US"/>
        </a:p>
      </dgm:t>
    </dgm:pt>
    <dgm:pt modelId="{9CFA282B-FAFF-4D34-B825-551D44788AD5}" type="sibTrans" cxnId="{BEDB5A85-3B05-4EBB-908D-B5A5A663BB3D}">
      <dgm:prSet phldrT="4" phldr="0"/>
      <dgm:spPr/>
      <dgm:t>
        <a:bodyPr/>
        <a:lstStyle/>
        <a:p>
          <a:r>
            <a:rPr lang="en-US"/>
            <a:t>4</a:t>
          </a:r>
        </a:p>
      </dgm:t>
    </dgm:pt>
    <dgm:pt modelId="{3EE23422-D0F4-4B47-9C09-F32E9D374CA4}" type="pres">
      <dgm:prSet presAssocID="{DAFCD340-0E42-4CAD-B848-5E200C1535C0}" presName="Name0" presStyleCnt="0">
        <dgm:presLayoutVars>
          <dgm:animLvl val="lvl"/>
          <dgm:resizeHandles val="exact"/>
        </dgm:presLayoutVars>
      </dgm:prSet>
      <dgm:spPr/>
    </dgm:pt>
    <dgm:pt modelId="{2EE0E173-6330-4B29-862C-AC6872C6360C}" type="pres">
      <dgm:prSet presAssocID="{205E3F44-58AC-490C-9101-DC1460EDD908}" presName="compositeNode" presStyleCnt="0">
        <dgm:presLayoutVars>
          <dgm:bulletEnabled val="1"/>
        </dgm:presLayoutVars>
      </dgm:prSet>
      <dgm:spPr/>
    </dgm:pt>
    <dgm:pt modelId="{20194674-2C90-4429-A408-120A260020CF}" type="pres">
      <dgm:prSet presAssocID="{205E3F44-58AC-490C-9101-DC1460EDD908}" presName="bgRect" presStyleLbl="bgAccFollowNode1" presStyleIdx="0" presStyleCnt="4"/>
      <dgm:spPr/>
    </dgm:pt>
    <dgm:pt modelId="{DE970EF5-5BAE-4C69-9322-EDE69A0CE492}" type="pres">
      <dgm:prSet presAssocID="{270B37E7-0C20-41C7-8F14-BD37E794AD35}" presName="sibTransNodeCircle" presStyleLbl="alignNode1" presStyleIdx="0" presStyleCnt="8">
        <dgm:presLayoutVars>
          <dgm:chMax val="0"/>
          <dgm:bulletEnabled/>
        </dgm:presLayoutVars>
      </dgm:prSet>
      <dgm:spPr/>
    </dgm:pt>
    <dgm:pt modelId="{421D7FD1-5331-4282-973A-59E22C84F212}" type="pres">
      <dgm:prSet presAssocID="{205E3F44-58AC-490C-9101-DC1460EDD908}" presName="bottomLine" presStyleLbl="alignNode1" presStyleIdx="1" presStyleCnt="8">
        <dgm:presLayoutVars/>
      </dgm:prSet>
      <dgm:spPr/>
    </dgm:pt>
    <dgm:pt modelId="{2D2220EB-6A8D-450E-9B53-8B3370B7156F}" type="pres">
      <dgm:prSet presAssocID="{205E3F44-58AC-490C-9101-DC1460EDD908}" presName="nodeText" presStyleLbl="bgAccFollowNode1" presStyleIdx="0" presStyleCnt="4">
        <dgm:presLayoutVars>
          <dgm:bulletEnabled val="1"/>
        </dgm:presLayoutVars>
      </dgm:prSet>
      <dgm:spPr/>
    </dgm:pt>
    <dgm:pt modelId="{AFC7C338-C664-427B-86B8-1FF424647951}" type="pres">
      <dgm:prSet presAssocID="{270B37E7-0C20-41C7-8F14-BD37E794AD35}" presName="sibTrans" presStyleCnt="0"/>
      <dgm:spPr/>
    </dgm:pt>
    <dgm:pt modelId="{A6A2117C-9062-4E30-8800-E6ED78056295}" type="pres">
      <dgm:prSet presAssocID="{5DC777B5-9D56-4B04-B220-8C4BBA2AB90C}" presName="compositeNode" presStyleCnt="0">
        <dgm:presLayoutVars>
          <dgm:bulletEnabled val="1"/>
        </dgm:presLayoutVars>
      </dgm:prSet>
      <dgm:spPr/>
    </dgm:pt>
    <dgm:pt modelId="{D512335B-C477-406D-9C3E-89CB86AEEB5D}" type="pres">
      <dgm:prSet presAssocID="{5DC777B5-9D56-4B04-B220-8C4BBA2AB90C}" presName="bgRect" presStyleLbl="bgAccFollowNode1" presStyleIdx="1" presStyleCnt="4"/>
      <dgm:spPr/>
    </dgm:pt>
    <dgm:pt modelId="{9017BB06-751D-428C-A70E-24398E1B0688}" type="pres">
      <dgm:prSet presAssocID="{A3564F8A-5096-4FC9-BC8C-8826D0C5B638}" presName="sibTransNodeCircle" presStyleLbl="alignNode1" presStyleIdx="2" presStyleCnt="8">
        <dgm:presLayoutVars>
          <dgm:chMax val="0"/>
          <dgm:bulletEnabled/>
        </dgm:presLayoutVars>
      </dgm:prSet>
      <dgm:spPr/>
    </dgm:pt>
    <dgm:pt modelId="{6C0F50DB-DF71-434E-AF57-51092BC0247A}" type="pres">
      <dgm:prSet presAssocID="{5DC777B5-9D56-4B04-B220-8C4BBA2AB90C}" presName="bottomLine" presStyleLbl="alignNode1" presStyleIdx="3" presStyleCnt="8">
        <dgm:presLayoutVars/>
      </dgm:prSet>
      <dgm:spPr/>
    </dgm:pt>
    <dgm:pt modelId="{0958677D-7D38-4873-97B9-95056C44705E}" type="pres">
      <dgm:prSet presAssocID="{5DC777B5-9D56-4B04-B220-8C4BBA2AB90C}" presName="nodeText" presStyleLbl="bgAccFollowNode1" presStyleIdx="1" presStyleCnt="4">
        <dgm:presLayoutVars>
          <dgm:bulletEnabled val="1"/>
        </dgm:presLayoutVars>
      </dgm:prSet>
      <dgm:spPr/>
    </dgm:pt>
    <dgm:pt modelId="{76E09703-9DA4-4210-B002-70C4FCC9942A}" type="pres">
      <dgm:prSet presAssocID="{A3564F8A-5096-4FC9-BC8C-8826D0C5B638}" presName="sibTrans" presStyleCnt="0"/>
      <dgm:spPr/>
    </dgm:pt>
    <dgm:pt modelId="{22C550DD-907F-4891-B0A4-030F3653D317}" type="pres">
      <dgm:prSet presAssocID="{18FB3E61-FAA2-4F3F-886F-CF46369A9311}" presName="compositeNode" presStyleCnt="0">
        <dgm:presLayoutVars>
          <dgm:bulletEnabled val="1"/>
        </dgm:presLayoutVars>
      </dgm:prSet>
      <dgm:spPr/>
    </dgm:pt>
    <dgm:pt modelId="{06237014-65D4-45E1-A1F9-1BB3F1C868CA}" type="pres">
      <dgm:prSet presAssocID="{18FB3E61-FAA2-4F3F-886F-CF46369A9311}" presName="bgRect" presStyleLbl="bgAccFollowNode1" presStyleIdx="2" presStyleCnt="4"/>
      <dgm:spPr/>
    </dgm:pt>
    <dgm:pt modelId="{DD256496-1497-4B6C-8990-F1DAD5BCA61A}" type="pres">
      <dgm:prSet presAssocID="{AAA816B6-C897-4D73-B6B1-6F9E03C9BD3D}" presName="sibTransNodeCircle" presStyleLbl="alignNode1" presStyleIdx="4" presStyleCnt="8">
        <dgm:presLayoutVars>
          <dgm:chMax val="0"/>
          <dgm:bulletEnabled/>
        </dgm:presLayoutVars>
      </dgm:prSet>
      <dgm:spPr/>
    </dgm:pt>
    <dgm:pt modelId="{0E6B847C-CD5B-49FC-93E9-BC4717D6421E}" type="pres">
      <dgm:prSet presAssocID="{18FB3E61-FAA2-4F3F-886F-CF46369A9311}" presName="bottomLine" presStyleLbl="alignNode1" presStyleIdx="5" presStyleCnt="8">
        <dgm:presLayoutVars/>
      </dgm:prSet>
      <dgm:spPr/>
    </dgm:pt>
    <dgm:pt modelId="{B65DDB71-91F1-4A6C-A23C-92252AB2BB26}" type="pres">
      <dgm:prSet presAssocID="{18FB3E61-FAA2-4F3F-886F-CF46369A9311}" presName="nodeText" presStyleLbl="bgAccFollowNode1" presStyleIdx="2" presStyleCnt="4">
        <dgm:presLayoutVars>
          <dgm:bulletEnabled val="1"/>
        </dgm:presLayoutVars>
      </dgm:prSet>
      <dgm:spPr/>
    </dgm:pt>
    <dgm:pt modelId="{6B48006D-1D36-4EF9-9C3B-5DFB2F596EB3}" type="pres">
      <dgm:prSet presAssocID="{AAA816B6-C897-4D73-B6B1-6F9E03C9BD3D}" presName="sibTrans" presStyleCnt="0"/>
      <dgm:spPr/>
    </dgm:pt>
    <dgm:pt modelId="{476C5A31-9C96-4FEE-903A-B6170B5F9FBA}" type="pres">
      <dgm:prSet presAssocID="{B6E77C07-9A43-489D-B284-39458CAB966E}" presName="compositeNode" presStyleCnt="0">
        <dgm:presLayoutVars>
          <dgm:bulletEnabled val="1"/>
        </dgm:presLayoutVars>
      </dgm:prSet>
      <dgm:spPr/>
    </dgm:pt>
    <dgm:pt modelId="{E23355C7-4239-48C4-AB7D-0F62A463232C}" type="pres">
      <dgm:prSet presAssocID="{B6E77C07-9A43-489D-B284-39458CAB966E}" presName="bgRect" presStyleLbl="bgAccFollowNode1" presStyleIdx="3" presStyleCnt="4" custScaleY="106067"/>
      <dgm:spPr/>
    </dgm:pt>
    <dgm:pt modelId="{68E03DB4-5CAD-4763-9565-F6CC95058303}" type="pres">
      <dgm:prSet presAssocID="{9CFA282B-FAFF-4D34-B825-551D44788AD5}" presName="sibTransNodeCircle" presStyleLbl="alignNode1" presStyleIdx="6" presStyleCnt="8">
        <dgm:presLayoutVars>
          <dgm:chMax val="0"/>
          <dgm:bulletEnabled/>
        </dgm:presLayoutVars>
      </dgm:prSet>
      <dgm:spPr/>
    </dgm:pt>
    <dgm:pt modelId="{E35DCFC8-16C6-4A66-A172-CF9C44D0C0D4}" type="pres">
      <dgm:prSet presAssocID="{B6E77C07-9A43-489D-B284-39458CAB966E}" presName="bottomLine" presStyleLbl="alignNode1" presStyleIdx="7" presStyleCnt="8">
        <dgm:presLayoutVars/>
      </dgm:prSet>
      <dgm:spPr/>
    </dgm:pt>
    <dgm:pt modelId="{0694D803-20D5-4DD4-B065-9175C9F16DB4}" type="pres">
      <dgm:prSet presAssocID="{B6E77C07-9A43-489D-B284-39458CAB966E}" presName="nodeText" presStyleLbl="bgAccFollowNode1" presStyleIdx="3" presStyleCnt="4">
        <dgm:presLayoutVars>
          <dgm:bulletEnabled val="1"/>
        </dgm:presLayoutVars>
      </dgm:prSet>
      <dgm:spPr/>
    </dgm:pt>
  </dgm:ptLst>
  <dgm:cxnLst>
    <dgm:cxn modelId="{3CCEC010-682D-4DBE-8D18-270D2EE932FB}" type="presOf" srcId="{18FB3E61-FAA2-4F3F-886F-CF46369A9311}" destId="{06237014-65D4-45E1-A1F9-1BB3F1C868CA}" srcOrd="0" destOrd="0" presId="urn:microsoft.com/office/officeart/2016/7/layout/BasicLinearProcessNumbered"/>
    <dgm:cxn modelId="{9A457D16-87BB-4CFE-AB90-BF33D12CD5E4}" type="presOf" srcId="{DAFCD340-0E42-4CAD-B848-5E200C1535C0}" destId="{3EE23422-D0F4-4B47-9C09-F32E9D374CA4}" srcOrd="0" destOrd="0" presId="urn:microsoft.com/office/officeart/2016/7/layout/BasicLinearProcessNumbered"/>
    <dgm:cxn modelId="{9F70512C-A3E3-4582-8EBB-DC67EAF8FC50}" type="presOf" srcId="{AAA816B6-C897-4D73-B6B1-6F9E03C9BD3D}" destId="{DD256496-1497-4B6C-8990-F1DAD5BCA61A}" srcOrd="0" destOrd="0" presId="urn:microsoft.com/office/officeart/2016/7/layout/BasicLinearProcessNumbered"/>
    <dgm:cxn modelId="{D8229D66-2CB7-4C61-B725-311CFD86E0B6}" srcId="{DAFCD340-0E42-4CAD-B848-5E200C1535C0}" destId="{205E3F44-58AC-490C-9101-DC1460EDD908}" srcOrd="0" destOrd="0" parTransId="{63A295E5-C8F8-473C-91FC-3B0CB54D6AF9}" sibTransId="{270B37E7-0C20-41C7-8F14-BD37E794AD35}"/>
    <dgm:cxn modelId="{E0587167-7FC3-4569-B10B-FC90FB4F90D4}" type="presOf" srcId="{B6E77C07-9A43-489D-B284-39458CAB966E}" destId="{E23355C7-4239-48C4-AB7D-0F62A463232C}" srcOrd="0" destOrd="0" presId="urn:microsoft.com/office/officeart/2016/7/layout/BasicLinearProcessNumbered"/>
    <dgm:cxn modelId="{BEDB5A85-3B05-4EBB-908D-B5A5A663BB3D}" srcId="{DAFCD340-0E42-4CAD-B848-5E200C1535C0}" destId="{B6E77C07-9A43-489D-B284-39458CAB966E}" srcOrd="3" destOrd="0" parTransId="{C82C4F7D-8646-4DAF-A650-76042DF70B34}" sibTransId="{9CFA282B-FAFF-4D34-B825-551D44788AD5}"/>
    <dgm:cxn modelId="{517FA08D-B4C8-4F37-89E2-899475DDB36E}" type="presOf" srcId="{205E3F44-58AC-490C-9101-DC1460EDD908}" destId="{20194674-2C90-4429-A408-120A260020CF}" srcOrd="0" destOrd="0" presId="urn:microsoft.com/office/officeart/2016/7/layout/BasicLinearProcessNumbered"/>
    <dgm:cxn modelId="{87D65E92-A046-4C3B-9449-4F3CF265B59F}" type="presOf" srcId="{9CFA282B-FAFF-4D34-B825-551D44788AD5}" destId="{68E03DB4-5CAD-4763-9565-F6CC95058303}" srcOrd="0" destOrd="0" presId="urn:microsoft.com/office/officeart/2016/7/layout/BasicLinearProcessNumbered"/>
    <dgm:cxn modelId="{942D9F95-4CDE-418A-B672-A75A8574EF69}" type="presOf" srcId="{205E3F44-58AC-490C-9101-DC1460EDD908}" destId="{2D2220EB-6A8D-450E-9B53-8B3370B7156F}" srcOrd="1" destOrd="0" presId="urn:microsoft.com/office/officeart/2016/7/layout/BasicLinearProcessNumbered"/>
    <dgm:cxn modelId="{9078329B-8E92-4859-8EBA-0DA8BE5AC178}" type="presOf" srcId="{5DC777B5-9D56-4B04-B220-8C4BBA2AB90C}" destId="{0958677D-7D38-4873-97B9-95056C44705E}" srcOrd="1" destOrd="0" presId="urn:microsoft.com/office/officeart/2016/7/layout/BasicLinearProcessNumbered"/>
    <dgm:cxn modelId="{6F44209E-A3A7-4758-B88A-ECC72F28243D}" type="presOf" srcId="{5DC777B5-9D56-4B04-B220-8C4BBA2AB90C}" destId="{D512335B-C477-406D-9C3E-89CB86AEEB5D}" srcOrd="0" destOrd="0" presId="urn:microsoft.com/office/officeart/2016/7/layout/BasicLinearProcessNumbered"/>
    <dgm:cxn modelId="{DA3FDEA8-DE31-47A2-AC6B-71DDEE967E1E}" srcId="{DAFCD340-0E42-4CAD-B848-5E200C1535C0}" destId="{5DC777B5-9D56-4B04-B220-8C4BBA2AB90C}" srcOrd="1" destOrd="0" parTransId="{7636213C-5586-4616-9762-61FD87AA47BC}" sibTransId="{A3564F8A-5096-4FC9-BC8C-8826D0C5B638}"/>
    <dgm:cxn modelId="{8E6B23B3-C396-4D75-8922-543FFEDED4FA}" type="presOf" srcId="{B6E77C07-9A43-489D-B284-39458CAB966E}" destId="{0694D803-20D5-4DD4-B065-9175C9F16DB4}" srcOrd="1" destOrd="0" presId="urn:microsoft.com/office/officeart/2016/7/layout/BasicLinearProcessNumbered"/>
    <dgm:cxn modelId="{0D50ABB6-40FA-4D9B-A0A5-2C2401CAC680}" type="presOf" srcId="{A3564F8A-5096-4FC9-BC8C-8826D0C5B638}" destId="{9017BB06-751D-428C-A70E-24398E1B0688}" srcOrd="0" destOrd="0" presId="urn:microsoft.com/office/officeart/2016/7/layout/BasicLinearProcessNumbered"/>
    <dgm:cxn modelId="{9D5764CD-7530-4046-A503-DD1D167435E0}" srcId="{DAFCD340-0E42-4CAD-B848-5E200C1535C0}" destId="{18FB3E61-FAA2-4F3F-886F-CF46369A9311}" srcOrd="2" destOrd="0" parTransId="{23584830-F4B3-4684-82A6-CC29D67301CD}" sibTransId="{AAA816B6-C897-4D73-B6B1-6F9E03C9BD3D}"/>
    <dgm:cxn modelId="{BF57E3EA-8FF8-4E9F-9565-8083C7497D9C}" type="presOf" srcId="{18FB3E61-FAA2-4F3F-886F-CF46369A9311}" destId="{B65DDB71-91F1-4A6C-A23C-92252AB2BB26}" srcOrd="1" destOrd="0" presId="urn:microsoft.com/office/officeart/2016/7/layout/BasicLinearProcessNumbered"/>
    <dgm:cxn modelId="{978274F2-826E-4E55-A1CE-0718194DE284}" type="presOf" srcId="{270B37E7-0C20-41C7-8F14-BD37E794AD35}" destId="{DE970EF5-5BAE-4C69-9322-EDE69A0CE492}" srcOrd="0" destOrd="0" presId="urn:microsoft.com/office/officeart/2016/7/layout/BasicLinearProcessNumbered"/>
    <dgm:cxn modelId="{57D4AA1F-AD34-4316-B618-4E28F5E558B1}" type="presParOf" srcId="{3EE23422-D0F4-4B47-9C09-F32E9D374CA4}" destId="{2EE0E173-6330-4B29-862C-AC6872C6360C}" srcOrd="0" destOrd="0" presId="urn:microsoft.com/office/officeart/2016/7/layout/BasicLinearProcessNumbered"/>
    <dgm:cxn modelId="{0EB108CD-6245-406D-8301-32B7E3BAD53C}" type="presParOf" srcId="{2EE0E173-6330-4B29-862C-AC6872C6360C}" destId="{20194674-2C90-4429-A408-120A260020CF}" srcOrd="0" destOrd="0" presId="urn:microsoft.com/office/officeart/2016/7/layout/BasicLinearProcessNumbered"/>
    <dgm:cxn modelId="{87C89590-C357-4E2C-94A3-E4812DA9550C}" type="presParOf" srcId="{2EE0E173-6330-4B29-862C-AC6872C6360C}" destId="{DE970EF5-5BAE-4C69-9322-EDE69A0CE492}" srcOrd="1" destOrd="0" presId="urn:microsoft.com/office/officeart/2016/7/layout/BasicLinearProcessNumbered"/>
    <dgm:cxn modelId="{19D35D60-683B-48DF-B1D3-DADFDCA5730F}" type="presParOf" srcId="{2EE0E173-6330-4B29-862C-AC6872C6360C}" destId="{421D7FD1-5331-4282-973A-59E22C84F212}" srcOrd="2" destOrd="0" presId="urn:microsoft.com/office/officeart/2016/7/layout/BasicLinearProcessNumbered"/>
    <dgm:cxn modelId="{9EE84DC3-FE73-48C7-9EE5-E26F17A75F62}" type="presParOf" srcId="{2EE0E173-6330-4B29-862C-AC6872C6360C}" destId="{2D2220EB-6A8D-450E-9B53-8B3370B7156F}" srcOrd="3" destOrd="0" presId="urn:microsoft.com/office/officeart/2016/7/layout/BasicLinearProcessNumbered"/>
    <dgm:cxn modelId="{F0B5554B-0806-4C83-98C6-68333B691347}" type="presParOf" srcId="{3EE23422-D0F4-4B47-9C09-F32E9D374CA4}" destId="{AFC7C338-C664-427B-86B8-1FF424647951}" srcOrd="1" destOrd="0" presId="urn:microsoft.com/office/officeart/2016/7/layout/BasicLinearProcessNumbered"/>
    <dgm:cxn modelId="{547D2331-3976-4536-BC25-6225D76C239D}" type="presParOf" srcId="{3EE23422-D0F4-4B47-9C09-F32E9D374CA4}" destId="{A6A2117C-9062-4E30-8800-E6ED78056295}" srcOrd="2" destOrd="0" presId="urn:microsoft.com/office/officeart/2016/7/layout/BasicLinearProcessNumbered"/>
    <dgm:cxn modelId="{63FCEF85-4149-4F90-8B6C-1929644EB36B}" type="presParOf" srcId="{A6A2117C-9062-4E30-8800-E6ED78056295}" destId="{D512335B-C477-406D-9C3E-89CB86AEEB5D}" srcOrd="0" destOrd="0" presId="urn:microsoft.com/office/officeart/2016/7/layout/BasicLinearProcessNumbered"/>
    <dgm:cxn modelId="{6A321F06-7441-4120-9081-9FE4DC1E30E3}" type="presParOf" srcId="{A6A2117C-9062-4E30-8800-E6ED78056295}" destId="{9017BB06-751D-428C-A70E-24398E1B0688}" srcOrd="1" destOrd="0" presId="urn:microsoft.com/office/officeart/2016/7/layout/BasicLinearProcessNumbered"/>
    <dgm:cxn modelId="{F0001C33-FE76-454D-86DD-F86C292EDBD4}" type="presParOf" srcId="{A6A2117C-9062-4E30-8800-E6ED78056295}" destId="{6C0F50DB-DF71-434E-AF57-51092BC0247A}" srcOrd="2" destOrd="0" presId="urn:microsoft.com/office/officeart/2016/7/layout/BasicLinearProcessNumbered"/>
    <dgm:cxn modelId="{B56E8668-784E-4EC1-B53D-75EA79B0FABC}" type="presParOf" srcId="{A6A2117C-9062-4E30-8800-E6ED78056295}" destId="{0958677D-7D38-4873-97B9-95056C44705E}" srcOrd="3" destOrd="0" presId="urn:microsoft.com/office/officeart/2016/7/layout/BasicLinearProcessNumbered"/>
    <dgm:cxn modelId="{DE781207-E4A5-45CE-8C10-9AF8E2421F16}" type="presParOf" srcId="{3EE23422-D0F4-4B47-9C09-F32E9D374CA4}" destId="{76E09703-9DA4-4210-B002-70C4FCC9942A}" srcOrd="3" destOrd="0" presId="urn:microsoft.com/office/officeart/2016/7/layout/BasicLinearProcessNumbered"/>
    <dgm:cxn modelId="{F4534017-DB82-4992-9FE3-315D37C829F5}" type="presParOf" srcId="{3EE23422-D0F4-4B47-9C09-F32E9D374CA4}" destId="{22C550DD-907F-4891-B0A4-030F3653D317}" srcOrd="4" destOrd="0" presId="urn:microsoft.com/office/officeart/2016/7/layout/BasicLinearProcessNumbered"/>
    <dgm:cxn modelId="{A7A50388-7CEF-4853-86B8-9217EA9BEA44}" type="presParOf" srcId="{22C550DD-907F-4891-B0A4-030F3653D317}" destId="{06237014-65D4-45E1-A1F9-1BB3F1C868CA}" srcOrd="0" destOrd="0" presId="urn:microsoft.com/office/officeart/2016/7/layout/BasicLinearProcessNumbered"/>
    <dgm:cxn modelId="{53FDBAC6-E977-4534-ADEC-819010BDB5CD}" type="presParOf" srcId="{22C550DD-907F-4891-B0A4-030F3653D317}" destId="{DD256496-1497-4B6C-8990-F1DAD5BCA61A}" srcOrd="1" destOrd="0" presId="urn:microsoft.com/office/officeart/2016/7/layout/BasicLinearProcessNumbered"/>
    <dgm:cxn modelId="{16A63C45-7D5D-430A-B209-F360D8BB4CA5}" type="presParOf" srcId="{22C550DD-907F-4891-B0A4-030F3653D317}" destId="{0E6B847C-CD5B-49FC-93E9-BC4717D6421E}" srcOrd="2" destOrd="0" presId="urn:microsoft.com/office/officeart/2016/7/layout/BasicLinearProcessNumbered"/>
    <dgm:cxn modelId="{0424008C-F5EB-4C1C-B24A-3457B71E5DF3}" type="presParOf" srcId="{22C550DD-907F-4891-B0A4-030F3653D317}" destId="{B65DDB71-91F1-4A6C-A23C-92252AB2BB26}" srcOrd="3" destOrd="0" presId="urn:microsoft.com/office/officeart/2016/7/layout/BasicLinearProcessNumbered"/>
    <dgm:cxn modelId="{881340DC-D86E-4DAF-BE82-8630B19DB259}" type="presParOf" srcId="{3EE23422-D0F4-4B47-9C09-F32E9D374CA4}" destId="{6B48006D-1D36-4EF9-9C3B-5DFB2F596EB3}" srcOrd="5" destOrd="0" presId="urn:microsoft.com/office/officeart/2016/7/layout/BasicLinearProcessNumbered"/>
    <dgm:cxn modelId="{2714D5B4-D3DF-43BE-8428-422AD82ACF75}" type="presParOf" srcId="{3EE23422-D0F4-4B47-9C09-F32E9D374CA4}" destId="{476C5A31-9C96-4FEE-903A-B6170B5F9FBA}" srcOrd="6" destOrd="0" presId="urn:microsoft.com/office/officeart/2016/7/layout/BasicLinearProcessNumbered"/>
    <dgm:cxn modelId="{3D4523CC-E651-41AC-BC15-D176B7CE5101}" type="presParOf" srcId="{476C5A31-9C96-4FEE-903A-B6170B5F9FBA}" destId="{E23355C7-4239-48C4-AB7D-0F62A463232C}" srcOrd="0" destOrd="0" presId="urn:microsoft.com/office/officeart/2016/7/layout/BasicLinearProcessNumbered"/>
    <dgm:cxn modelId="{15967697-CC8A-4760-B195-DFD1A67A512D}" type="presParOf" srcId="{476C5A31-9C96-4FEE-903A-B6170B5F9FBA}" destId="{68E03DB4-5CAD-4763-9565-F6CC95058303}" srcOrd="1" destOrd="0" presId="urn:microsoft.com/office/officeart/2016/7/layout/BasicLinearProcessNumbered"/>
    <dgm:cxn modelId="{F7A471F8-186F-4893-B6C6-ED7E0630F502}" type="presParOf" srcId="{476C5A31-9C96-4FEE-903A-B6170B5F9FBA}" destId="{E35DCFC8-16C6-4A66-A172-CF9C44D0C0D4}" srcOrd="2" destOrd="0" presId="urn:microsoft.com/office/officeart/2016/7/layout/BasicLinearProcessNumbered"/>
    <dgm:cxn modelId="{9973F9DA-17B0-4DB2-955E-DD50AAFB2621}" type="presParOf" srcId="{476C5A31-9C96-4FEE-903A-B6170B5F9FBA}" destId="{0694D803-20D5-4DD4-B065-9175C9F16DB4}" srcOrd="3" destOrd="0" presId="urn:microsoft.com/office/officeart/2016/7/layout/BasicLinearProcessNumbered"/>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194674-2C90-4429-A408-120A260020CF}">
      <dsp:nvSpPr>
        <dsp:cNvPr id="0" name=""/>
        <dsp:cNvSpPr/>
      </dsp:nvSpPr>
      <dsp:spPr>
        <a:xfrm>
          <a:off x="2522" y="838202"/>
          <a:ext cx="2001291" cy="2801808"/>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028" tIns="330200" rIns="156028" bIns="330200" numCol="1" spcCol="1270" anchor="t" anchorCtr="0">
          <a:noAutofit/>
        </a:bodyPr>
        <a:lstStyle/>
        <a:p>
          <a:pPr marL="0" lvl="0" indent="0" algn="l" defTabSz="800100">
            <a:lnSpc>
              <a:spcPct val="90000"/>
            </a:lnSpc>
            <a:spcBef>
              <a:spcPct val="0"/>
            </a:spcBef>
            <a:spcAft>
              <a:spcPct val="35000"/>
            </a:spcAft>
            <a:buNone/>
          </a:pPr>
          <a:r>
            <a:rPr lang="en-US" sz="1800" kern="1200" dirty="0"/>
            <a:t>Start small – Start by identifying one persona. You can always create sub-personas later</a:t>
          </a:r>
        </a:p>
      </dsp:txBody>
      <dsp:txXfrm>
        <a:off x="2522" y="1902890"/>
        <a:ext cx="2001291" cy="1681085"/>
      </dsp:txXfrm>
    </dsp:sp>
    <dsp:sp modelId="{DE970EF5-5BAE-4C69-9322-EDE69A0CE492}">
      <dsp:nvSpPr>
        <dsp:cNvPr id="0" name=""/>
        <dsp:cNvSpPr/>
      </dsp:nvSpPr>
      <dsp:spPr>
        <a:xfrm>
          <a:off x="582897" y="1118383"/>
          <a:ext cx="840542" cy="840542"/>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532" tIns="12700" rIns="65532" bIns="12700" numCol="1" spcCol="1270" anchor="ctr" anchorCtr="0">
          <a:noAutofit/>
        </a:bodyPr>
        <a:lstStyle/>
        <a:p>
          <a:pPr marL="0" lvl="0" indent="0" algn="ctr" defTabSz="1778000">
            <a:lnSpc>
              <a:spcPct val="90000"/>
            </a:lnSpc>
            <a:spcBef>
              <a:spcPct val="0"/>
            </a:spcBef>
            <a:spcAft>
              <a:spcPct val="35000"/>
            </a:spcAft>
            <a:buNone/>
          </a:pPr>
          <a:r>
            <a:rPr lang="en-US" sz="4000" kern="1200"/>
            <a:t>1</a:t>
          </a:r>
        </a:p>
      </dsp:txBody>
      <dsp:txXfrm>
        <a:off x="705992" y="1241478"/>
        <a:ext cx="594352" cy="594352"/>
      </dsp:txXfrm>
    </dsp:sp>
    <dsp:sp modelId="{421D7FD1-5331-4282-973A-59E22C84F212}">
      <dsp:nvSpPr>
        <dsp:cNvPr id="0" name=""/>
        <dsp:cNvSpPr/>
      </dsp:nvSpPr>
      <dsp:spPr>
        <a:xfrm>
          <a:off x="2522" y="3639939"/>
          <a:ext cx="2001291" cy="72"/>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12335B-C477-406D-9C3E-89CB86AEEB5D}">
      <dsp:nvSpPr>
        <dsp:cNvPr id="0" name=""/>
        <dsp:cNvSpPr/>
      </dsp:nvSpPr>
      <dsp:spPr>
        <a:xfrm>
          <a:off x="2203943" y="838202"/>
          <a:ext cx="2001291" cy="2801808"/>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028" tIns="330200" rIns="156028" bIns="330200" numCol="1" spcCol="1270" anchor="t" anchorCtr="0">
          <a:noAutofit/>
        </a:bodyPr>
        <a:lstStyle/>
        <a:p>
          <a:pPr marL="0" lvl="0" indent="0" algn="l" defTabSz="800100">
            <a:lnSpc>
              <a:spcPct val="90000"/>
            </a:lnSpc>
            <a:spcBef>
              <a:spcPct val="0"/>
            </a:spcBef>
            <a:spcAft>
              <a:spcPct val="35000"/>
            </a:spcAft>
            <a:buNone/>
          </a:pPr>
          <a:r>
            <a:rPr lang="en-US" sz="1800" kern="1200" dirty="0"/>
            <a:t>Remember, we’re not trying to represent every guest – Focus on few traits</a:t>
          </a:r>
        </a:p>
      </dsp:txBody>
      <dsp:txXfrm>
        <a:off x="2203943" y="1902890"/>
        <a:ext cx="2001291" cy="1681085"/>
      </dsp:txXfrm>
    </dsp:sp>
    <dsp:sp modelId="{9017BB06-751D-428C-A70E-24398E1B0688}">
      <dsp:nvSpPr>
        <dsp:cNvPr id="0" name=""/>
        <dsp:cNvSpPr/>
      </dsp:nvSpPr>
      <dsp:spPr>
        <a:xfrm>
          <a:off x="2784318" y="1118383"/>
          <a:ext cx="840542" cy="840542"/>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532" tIns="12700" rIns="65532" bIns="12700" numCol="1" spcCol="1270" anchor="ctr" anchorCtr="0">
          <a:noAutofit/>
        </a:bodyPr>
        <a:lstStyle/>
        <a:p>
          <a:pPr marL="0" lvl="0" indent="0" algn="ctr" defTabSz="1778000">
            <a:lnSpc>
              <a:spcPct val="90000"/>
            </a:lnSpc>
            <a:spcBef>
              <a:spcPct val="0"/>
            </a:spcBef>
            <a:spcAft>
              <a:spcPct val="35000"/>
            </a:spcAft>
            <a:buNone/>
          </a:pPr>
          <a:r>
            <a:rPr lang="en-US" sz="4000" kern="1200"/>
            <a:t>2</a:t>
          </a:r>
        </a:p>
      </dsp:txBody>
      <dsp:txXfrm>
        <a:off x="2907413" y="1241478"/>
        <a:ext cx="594352" cy="594352"/>
      </dsp:txXfrm>
    </dsp:sp>
    <dsp:sp modelId="{6C0F50DB-DF71-434E-AF57-51092BC0247A}">
      <dsp:nvSpPr>
        <dsp:cNvPr id="0" name=""/>
        <dsp:cNvSpPr/>
      </dsp:nvSpPr>
      <dsp:spPr>
        <a:xfrm>
          <a:off x="2203943" y="3639939"/>
          <a:ext cx="2001291" cy="72"/>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237014-65D4-45E1-A1F9-1BB3F1C868CA}">
      <dsp:nvSpPr>
        <dsp:cNvPr id="0" name=""/>
        <dsp:cNvSpPr/>
      </dsp:nvSpPr>
      <dsp:spPr>
        <a:xfrm>
          <a:off x="4405364" y="838202"/>
          <a:ext cx="2001291" cy="2801808"/>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028" tIns="330200" rIns="156028" bIns="330200" numCol="1" spcCol="1270" anchor="t" anchorCtr="0">
          <a:noAutofit/>
        </a:bodyPr>
        <a:lstStyle/>
        <a:p>
          <a:pPr marL="0" lvl="0" indent="0" algn="l" defTabSz="800100">
            <a:lnSpc>
              <a:spcPct val="90000"/>
            </a:lnSpc>
            <a:spcBef>
              <a:spcPct val="0"/>
            </a:spcBef>
            <a:spcAft>
              <a:spcPct val="35000"/>
            </a:spcAft>
            <a:buNone/>
          </a:pPr>
          <a:r>
            <a:rPr lang="en-US" sz="1800" kern="1200" dirty="0"/>
            <a:t>Don’t get to hung up on the usual labels – (e.g. Male vs Female)</a:t>
          </a:r>
        </a:p>
      </dsp:txBody>
      <dsp:txXfrm>
        <a:off x="4405364" y="1902890"/>
        <a:ext cx="2001291" cy="1681085"/>
      </dsp:txXfrm>
    </dsp:sp>
    <dsp:sp modelId="{DD256496-1497-4B6C-8990-F1DAD5BCA61A}">
      <dsp:nvSpPr>
        <dsp:cNvPr id="0" name=""/>
        <dsp:cNvSpPr/>
      </dsp:nvSpPr>
      <dsp:spPr>
        <a:xfrm>
          <a:off x="4985739" y="1118383"/>
          <a:ext cx="840542" cy="840542"/>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532" tIns="12700" rIns="65532" bIns="12700" numCol="1" spcCol="1270" anchor="ctr" anchorCtr="0">
          <a:noAutofit/>
        </a:bodyPr>
        <a:lstStyle/>
        <a:p>
          <a:pPr marL="0" lvl="0" indent="0" algn="ctr" defTabSz="1778000">
            <a:lnSpc>
              <a:spcPct val="90000"/>
            </a:lnSpc>
            <a:spcBef>
              <a:spcPct val="0"/>
            </a:spcBef>
            <a:spcAft>
              <a:spcPct val="35000"/>
            </a:spcAft>
            <a:buNone/>
          </a:pPr>
          <a:r>
            <a:rPr lang="en-US" sz="4000" kern="1200"/>
            <a:t>3</a:t>
          </a:r>
        </a:p>
      </dsp:txBody>
      <dsp:txXfrm>
        <a:off x="5108834" y="1241478"/>
        <a:ext cx="594352" cy="594352"/>
      </dsp:txXfrm>
    </dsp:sp>
    <dsp:sp modelId="{0E6B847C-CD5B-49FC-93E9-BC4717D6421E}">
      <dsp:nvSpPr>
        <dsp:cNvPr id="0" name=""/>
        <dsp:cNvSpPr/>
      </dsp:nvSpPr>
      <dsp:spPr>
        <a:xfrm>
          <a:off x="4405364" y="3639939"/>
          <a:ext cx="2001291" cy="72"/>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3355C7-4239-48C4-AB7D-0F62A463232C}">
      <dsp:nvSpPr>
        <dsp:cNvPr id="0" name=""/>
        <dsp:cNvSpPr/>
      </dsp:nvSpPr>
      <dsp:spPr>
        <a:xfrm>
          <a:off x="6606785" y="838202"/>
          <a:ext cx="2001291" cy="2971794"/>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6028" tIns="330200" rIns="156028" bIns="330200" numCol="1" spcCol="1270" anchor="t" anchorCtr="0">
          <a:noAutofit/>
        </a:bodyPr>
        <a:lstStyle/>
        <a:p>
          <a:pPr marL="0" lvl="0" indent="0" algn="l" defTabSz="800100">
            <a:lnSpc>
              <a:spcPct val="90000"/>
            </a:lnSpc>
            <a:spcBef>
              <a:spcPct val="0"/>
            </a:spcBef>
            <a:spcAft>
              <a:spcPct val="35000"/>
            </a:spcAft>
            <a:buNone/>
          </a:pPr>
          <a:r>
            <a:rPr lang="en-US" sz="1800" kern="1200" dirty="0"/>
            <a:t>Personas are dynamic,– you’re building a starting point, revisit personas and make necessary changes</a:t>
          </a:r>
        </a:p>
      </dsp:txBody>
      <dsp:txXfrm>
        <a:off x="6606785" y="1967484"/>
        <a:ext cx="2001291" cy="1783076"/>
      </dsp:txXfrm>
    </dsp:sp>
    <dsp:sp modelId="{68E03DB4-5CAD-4763-9565-F6CC95058303}">
      <dsp:nvSpPr>
        <dsp:cNvPr id="0" name=""/>
        <dsp:cNvSpPr/>
      </dsp:nvSpPr>
      <dsp:spPr>
        <a:xfrm>
          <a:off x="7187160" y="1203376"/>
          <a:ext cx="840542" cy="840542"/>
        </a:xfrm>
        <a:prstGeom prst="ellips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5532" tIns="12700" rIns="65532" bIns="12700" numCol="1" spcCol="1270" anchor="ctr" anchorCtr="0">
          <a:noAutofit/>
        </a:bodyPr>
        <a:lstStyle/>
        <a:p>
          <a:pPr marL="0" lvl="0" indent="0" algn="ctr" defTabSz="1778000">
            <a:lnSpc>
              <a:spcPct val="90000"/>
            </a:lnSpc>
            <a:spcBef>
              <a:spcPct val="0"/>
            </a:spcBef>
            <a:spcAft>
              <a:spcPct val="35000"/>
            </a:spcAft>
            <a:buNone/>
          </a:pPr>
          <a:r>
            <a:rPr lang="en-US" sz="4000" kern="1200"/>
            <a:t>4</a:t>
          </a:r>
        </a:p>
      </dsp:txBody>
      <dsp:txXfrm>
        <a:off x="7310255" y="1326471"/>
        <a:ext cx="594352" cy="594352"/>
      </dsp:txXfrm>
    </dsp:sp>
    <dsp:sp modelId="{E35DCFC8-16C6-4A66-A172-CF9C44D0C0D4}">
      <dsp:nvSpPr>
        <dsp:cNvPr id="0" name=""/>
        <dsp:cNvSpPr/>
      </dsp:nvSpPr>
      <dsp:spPr>
        <a:xfrm>
          <a:off x="6606785" y="3724932"/>
          <a:ext cx="2001291" cy="72"/>
        </a:xfrm>
        <a:prstGeom prst="rect">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pPr/>
              <a:t>3/6/2026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pPr/>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In our first</a:t>
            </a:r>
            <a:r>
              <a:rPr lang="en-US" baseline="0" dirty="0"/>
              <a:t> objective, we learn about the meaning of self-concept.</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372653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Although your overall self-concept may be positive, there certainly are parts of it you evaluate more positively than others. The self-concept is a very complex structure. We describe attributes of self-concept along such dimensions as </a:t>
            </a:r>
            <a:r>
              <a:rPr lang="en-US" sz="1200" i="1" dirty="0"/>
              <a:t>content </a:t>
            </a:r>
            <a:r>
              <a:rPr lang="en-US" sz="1200" dirty="0"/>
              <a:t>(e.g., facial attractiveness versus mental aptitude), </a:t>
            </a:r>
            <a:r>
              <a:rPr lang="en-US" sz="1200" i="1" dirty="0"/>
              <a:t>positivity </a:t>
            </a:r>
            <a:r>
              <a:rPr lang="en-US" sz="1200" dirty="0"/>
              <a:t>(i.e., self-esteem), </a:t>
            </a:r>
            <a:r>
              <a:rPr lang="en-US" sz="1200" i="1" dirty="0"/>
              <a:t>intensity and stability </a:t>
            </a:r>
            <a:r>
              <a:rPr lang="en-US" sz="1200" dirty="0"/>
              <a:t>over time, and </a:t>
            </a:r>
            <a:r>
              <a:rPr lang="en-US" sz="1200" i="1" dirty="0"/>
              <a:t>accuracy </a:t>
            </a:r>
            <a:r>
              <a:rPr lang="en-US" sz="1200" dirty="0"/>
              <a:t>(i.e., the Degree</a:t>
            </a:r>
            <a:r>
              <a:rPr lang="en-US" sz="1200" baseline="0" dirty="0"/>
              <a:t> </a:t>
            </a:r>
            <a:r>
              <a:rPr lang="en-US" sz="1200" dirty="0"/>
              <a:t>to which one’s self-assessment corresponds to reality).</a:t>
            </a:r>
          </a:p>
          <a:p>
            <a:r>
              <a:rPr lang="en-US" sz="1200" b="0" i="0" u="none" strike="noStrike" kern="1200" cap="none" baseline="0" dirty="0">
                <a:solidFill>
                  <a:schemeClr val="tx1"/>
                </a:solidFill>
                <a:latin typeface="Arial" charset="0"/>
                <a:ea typeface="Arial"/>
                <a:cs typeface="Arial"/>
                <a:sym typeface="Arial"/>
              </a:rPr>
              <a:t>Collective self, where a person derives his or her identity in large measure from a social group.</a:t>
            </a:r>
            <a:endParaRPr lang="en-US" sz="1200" dirty="0"/>
          </a:p>
          <a:p>
            <a:r>
              <a:rPr lang="en-US" sz="1200" dirty="0"/>
              <a:t>Identity is </a:t>
            </a:r>
            <a:r>
              <a:rPr lang="en-US" sz="1200" b="0" i="0" u="none" strike="noStrike" kern="1200" cap="none" baseline="0" dirty="0">
                <a:solidFill>
                  <a:schemeClr val="tx1"/>
                </a:solidFill>
                <a:latin typeface="Arial" charset="0"/>
                <a:ea typeface="Arial"/>
                <a:cs typeface="Arial"/>
                <a:sym typeface="Arial"/>
              </a:rPr>
              <a:t>any category label with which a consumer self-associates that is amenable to a clear picture of what a person in that category looks like, thinks, feels and does.</a:t>
            </a:r>
            <a:endParaRPr lang="en-US" sz="1200"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314415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When it developed a new line of snack cakes, Sara</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Lee found that consumers low with self-esteem preferred portion-controlled snack items</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because they felt they lacked self-control. In contrast, a more recent study found that</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individuals who are made to feel powerful spend more money on themselves (“because</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I’m worth it!”), whereas those who experience a feeling of powerlessness spend more on</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others than on themselves.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Social comparison is when a person tries to evaluate her appearance by comparing it to the people depicted in these artificial images.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5715318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We choose some products because we think they are consistent with our actual self, while we buy others to help us reach an ideal standard. We may strategically choose clothing and other products to show off to others. In other words, we are managing their impression of us with our product choices.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5</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19095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t>We all have multiple roles we play in our lives. We may have as many selves as we do different social roles. If each person potentially has many social selves, how does each develop? How do we decide which to activate at any point in time? Symbolic interactionism stresses that relationships with other people play a large part in forming the self.</a:t>
            </a:r>
          </a:p>
          <a:p>
            <a:r>
              <a:rPr lang="en-US" sz="1200" b="0" i="0" u="none" strike="noStrike" kern="1200" cap="none" baseline="0" dirty="0">
                <a:solidFill>
                  <a:schemeClr val="tx1"/>
                </a:solidFill>
                <a:latin typeface="Arial" charset="0"/>
                <a:ea typeface="Arial"/>
                <a:cs typeface="Arial"/>
                <a:sym typeface="Arial"/>
              </a:rPr>
              <a:t>The dramaturgical perspective on consumer behavior views people as actors who play different roles.</a:t>
            </a:r>
          </a:p>
          <a:p>
            <a:r>
              <a:rPr lang="en-US" sz="1200" b="0" i="0" u="none" strike="noStrike" kern="1200" cap="none" baseline="0" dirty="0">
                <a:solidFill>
                  <a:schemeClr val="tx1"/>
                </a:solidFill>
                <a:latin typeface="Arial" charset="0"/>
                <a:ea typeface="Arial"/>
                <a:cs typeface="Arial"/>
                <a:sym typeface="Arial"/>
              </a:rPr>
              <a:t>Torn self, where respondents struggle with retaining an authentic culture while still enjoying Western freedom (and dealing with assumptions of others who believe they might be terrorists).</a:t>
            </a:r>
          </a:p>
          <a:p>
            <a:r>
              <a:rPr lang="en-US" sz="1200" b="0" i="0" u="none" strike="noStrike" kern="1200" cap="none" baseline="0" dirty="0">
                <a:solidFill>
                  <a:schemeClr val="tx1"/>
                </a:solidFill>
                <a:latin typeface="Arial" charset="0"/>
                <a:ea typeface="Arial"/>
                <a:cs typeface="Arial"/>
                <a:sym typeface="Arial"/>
              </a:rPr>
              <a:t>Symbolic interactionism stresses that relationships with other people play a large part to form the self.</a:t>
            </a:r>
            <a:endParaRPr lang="en-US" dirty="0"/>
          </a:p>
          <a:p>
            <a:pPr eaLnBrk="1" hangingPunct="1"/>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6</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6724672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cap="none" baseline="0" dirty="0">
                <a:solidFill>
                  <a:schemeClr val="tx1"/>
                </a:solidFill>
                <a:latin typeface="Arial" charset="0"/>
                <a:ea typeface="Arial"/>
                <a:cs typeface="Arial"/>
                <a:sym typeface="Arial"/>
              </a:rPr>
              <a:t>Sociologists call the process of imagining others’ reactions “taking the role of the other,” or the </a:t>
            </a:r>
            <a:r>
              <a:rPr lang="en-US" sz="1200" b="1" i="0" u="none" strike="noStrike" kern="1200" cap="none" baseline="0" dirty="0">
                <a:solidFill>
                  <a:schemeClr val="tx1"/>
                </a:solidFill>
                <a:latin typeface="Arial" charset="0"/>
                <a:ea typeface="Arial"/>
                <a:cs typeface="Arial"/>
                <a:sym typeface="Arial"/>
              </a:rPr>
              <a:t>looking-glass self</a:t>
            </a:r>
            <a:r>
              <a:rPr lang="en-US" sz="1200" b="0" i="0" u="none" strike="noStrike" kern="1200" cap="none" baseline="0" dirty="0">
                <a:solidFill>
                  <a:schemeClr val="tx1"/>
                </a:solidFill>
                <a:latin typeface="Arial" charset="0"/>
                <a:ea typeface="Arial"/>
                <a:cs typeface="Arial"/>
                <a:sym typeface="Arial"/>
              </a:rPr>
              <a:t>. According to this view, our desire to define ourselves operates</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as a sort of psychological sonar. We take readings of our own identity when we “bounce”</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signals off others and try to project their impression of us. Like the distorted mirrors in a</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funhouse, our appraisal of who we are varies depending on whose perspective we consider</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and how accurately we predict their evaluations of us. A confident career woman may sit</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morosely at a nightclub, imagining that others see her as a dowdy, unattractive woman with</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little sex appeal (regardless of whether these perceptions are true). A </a:t>
            </a:r>
            <a:r>
              <a:rPr lang="en-US" sz="1200" b="0" i="1" u="none" strike="noStrike" kern="1200" cap="none" baseline="0" dirty="0">
                <a:solidFill>
                  <a:schemeClr val="tx1"/>
                </a:solidFill>
                <a:latin typeface="Arial" charset="0"/>
                <a:ea typeface="Arial"/>
                <a:cs typeface="Arial"/>
                <a:sym typeface="Arial"/>
              </a:rPr>
              <a:t>self-fulfilling prophecy</a:t>
            </a:r>
            <a:r>
              <a:rPr lang="en-US" sz="1200" b="0" i="1"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like the one we described comes into play here because these “signals” influence the</a:t>
            </a:r>
            <a:r>
              <a:rPr lang="en-US" sz="1200" b="0" i="0" u="none" strike="noStrike" kern="1200" cap="none" dirty="0">
                <a:solidFill>
                  <a:schemeClr val="tx1"/>
                </a:solidFill>
                <a:latin typeface="Arial" charset="0"/>
                <a:ea typeface="Arial"/>
                <a:cs typeface="Arial"/>
                <a:sym typeface="Arial"/>
              </a:rPr>
              <a:t> </a:t>
            </a:r>
            <a:r>
              <a:rPr lang="en-US" sz="1200" b="0" i="0" u="none" strike="noStrike" kern="1200" cap="none" baseline="0" dirty="0">
                <a:solidFill>
                  <a:schemeClr val="tx1"/>
                </a:solidFill>
                <a:latin typeface="Arial" charset="0"/>
                <a:ea typeface="Arial"/>
                <a:cs typeface="Arial"/>
                <a:sym typeface="Arial"/>
              </a:rPr>
              <a:t>woman’s actual behavior.</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7</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9009341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Public self-consciousness relates to the extent in which a person expresses interest in clothing and the use of cosmetics.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High self-monitors are more attuned to how they present themselves in their social environments, and their estimates of how others will perceive their product choices influence what they choose to buy.</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A selfie, or a picture a smartphone user takes of himself or herself on a smartphone (whether or not it’s attached to a “selfie stick”) is a common form of communication, especially for Millennials.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Meerkating describes the act of someone shooting a live video stream, has become a verb as thousands of people create their own running self-documentaries.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Empty self relates to the decline of shared points of reference over the last 50 years as we witnessed a decline in family, community, and traditions.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8</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9085910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t>Identity marketing is a promotional strategy where consumers alter some aspects of their selves to advertise for a branded product.</a:t>
            </a:r>
          </a:p>
          <a:p>
            <a:pPr eaLnBrk="1" hangingPunct="1"/>
            <a:r>
              <a:rPr lang="en-US" dirty="0"/>
              <a:t>For instance, Air New Zealand created “cranial billboards” in exchange for a round-trip ticket to New Zealand. 30 participants shaved their heads and walked around with an ad for the airline on their skulls. The Casa Sanchez restaurant in San Francisco gives free lunches for life to anyone who gets its logo tattooed on their body. The restaurant estimates that the cost of the identity marketing promotion is $5.8 million – in terms of the free lunches redeemed. </a:t>
            </a:r>
          </a:p>
          <a:p>
            <a:pPr eaLnBrk="1" hangingPunct="1"/>
            <a:endParaRPr lang="en-US" dirty="0"/>
          </a:p>
          <a:p>
            <a:pPr eaLnBrk="1" hangingPunct="1"/>
            <a:r>
              <a:rPr lang="en-US" dirty="0"/>
              <a:t>The reflected self helps shape self-concept, which implies that people see themselves as they imagine others see them. Because what others see includes a person’s clothing, jewelry, furniture, car, and so on, it stands to reason that these products also help to create the perceived self. A consumer’s possessions place her into a social role which helps to answer the question, “Who am I now?”</a:t>
            </a:r>
          </a:p>
          <a:p>
            <a:pPr eaLnBrk="1" hangingPunct="1"/>
            <a:endParaRPr lang="en-US" dirty="0"/>
          </a:p>
          <a:p>
            <a:pPr eaLnBrk="1" hangingPunct="1"/>
            <a:r>
              <a:rPr lang="en-US" dirty="0"/>
              <a:t>People use an individual’s consumption behaviors to identify that person’s social identity. In addition to looking at clothes and grooming habits, we make inferences about personality based on choices of leisure activities, food preferences, and home decorating choices. </a:t>
            </a:r>
          </a:p>
          <a:p>
            <a:pPr eaLnBrk="1" hangingPunct="1"/>
            <a:endParaRPr lang="en-US" dirty="0"/>
          </a:p>
          <a:p>
            <a:pPr eaLnBrk="1" hangingPunct="1"/>
            <a:r>
              <a:rPr lang="en-US" dirty="0"/>
              <a:t>When we use objects to maintain our self-concept, we tend to become attached to those objects. For example, someone who drives a Mini Cooper may rely upon the image of Mini to relay information about his or her own identity (as a fun, distinctive, stylish person). The more the person relies upon the possession as a way of defining and supporting his or her identity, the more attached the person will be to the possession. </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sz="1200" b="0" i="0" u="none" strike="noStrike" kern="1200" cap="none" baseline="0" dirty="0">
              <a:solidFill>
                <a:schemeClr val="tx1"/>
              </a:solidFill>
              <a:latin typeface="Arial" charset="0"/>
              <a:ea typeface="Arial"/>
              <a:cs typeface="Arial"/>
              <a:sym typeface="Arial"/>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sz="1200" b="0" i="0" u="none" strike="noStrike" kern="1200" cap="none" baseline="0" dirty="0">
                <a:solidFill>
                  <a:schemeClr val="tx1"/>
                </a:solidFill>
                <a:latin typeface="Arial" charset="0"/>
                <a:ea typeface="Arial"/>
                <a:cs typeface="Arial"/>
                <a:sym typeface="Arial"/>
              </a:rPr>
              <a:t>Symbolic self-completion theory suggests that people who have an incomplete self-definition tend to complete this identity when they acquire and display symbols they associate with that role.</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9</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0991636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Research supports this idea that there is a match between product usage and self-image. In one study, car owners’ rating of themselves tended to match their perceptions of their cars. In another study, observers were able to match photos of male and female drivers to the cars they drove 70% of the time.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10</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8967020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external objects that we consider a part of us make up our extended selves. Many material objects can help to form a person’s identity.</a:t>
            </a:r>
            <a:endParaRPr lang="en-US" i="1"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12</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6759299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People can construct digital versions of their selves online. We</a:t>
            </a:r>
            <a:r>
              <a:rPr lang="en-US" baseline="0" dirty="0"/>
              <a:t> use digital footprints, </a:t>
            </a:r>
            <a:r>
              <a:rPr lang="en-US" baseline="0" dirty="0" err="1"/>
              <a:t>lifestreams</a:t>
            </a:r>
            <a:r>
              <a:rPr lang="en-US" baseline="0" dirty="0"/>
              <a:t>, and profiles to do this. </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Wearable computing are when we wear devices on our wrist like the Apple Watch.</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Virtual makeovers are platforms that allow the shopper to superimpose images on their faces or bodies so that they can quickly and easily see how products would alter appearance, without taking the risk of actually buying the item first.</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13</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16885831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Demographics are statistics that measure</a:t>
            </a:r>
            <a:r>
              <a:rPr lang="en-US" baseline="0" dirty="0"/>
              <a:t> observable aspects of a population. Some of the most common demographic measures are age, gender, family structure, social class, race or ethnicity, and geography. Even lifestyles can be useful to marketers in that consumers may share demographic characteristics but have very different lifestyles. Marketers try to understand their customers and develop lifelong relationships. Marketers who follow this approach are said to follow the philosophy of relationship marketing. </a:t>
            </a:r>
          </a:p>
          <a:p>
            <a:r>
              <a:rPr lang="en-US" baseline="0" dirty="0"/>
              <a:t>They may also utilize database marketing in order to track consumers’ buying habits.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15</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926371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1"/>
            <a:ext cx="3657600" cy="602738"/>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3" name="Content Placeholder 2"/>
          <p:cNvSpPr>
            <a:spLocks noGrp="1"/>
          </p:cNvSpPr>
          <p:nvPr>
            <p:ph sz="quarter" idx="14"/>
          </p:nvPr>
        </p:nvSpPr>
        <p:spPr>
          <a:xfrm>
            <a:off x="5029200" y="4640263"/>
            <a:ext cx="3675063" cy="1050925"/>
          </a:xfrm>
        </p:spPr>
        <p:txBody>
          <a:bodyPr/>
          <a:lstStyle>
            <a:lvl1pPr marL="101600" indent="0">
              <a:buNone/>
              <a:defRPr/>
            </a:lvl1pPr>
          </a:lstStyle>
          <a:p>
            <a:pPr lvl="0"/>
            <a:endParaRPr lang="en-US" dirty="0"/>
          </a:p>
        </p:txBody>
      </p:sp>
    </p:spTree>
    <p:extLst>
      <p:ext uri="{BB962C8B-B14F-4D97-AF65-F5344CB8AC3E}">
        <p14:creationId xmlns:p14="http://schemas.microsoft.com/office/powerpoint/2010/main" val="30688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US"/>
          </a:p>
        </p:txBody>
      </p:sp>
      <p:sp>
        <p:nvSpPr>
          <p:cNvPr id="3" name="Date Placeholder 2"/>
          <p:cNvSpPr>
            <a:spLocks noGrp="1"/>
          </p:cNvSpPr>
          <p:nvPr>
            <p:ph type="dt" idx="1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1176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12127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4F46B6-2505-431C-8CD3-D0D0F9F385B6}"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55442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74523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4F46B6-2505-431C-8CD3-D0D0F9F385B6}"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9154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4F46B6-2505-431C-8CD3-D0D0F9F385B6}" type="datetimeFigureOut">
              <a:rPr lang="en-US" smtClean="0"/>
              <a:pPr/>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01762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4F46B6-2505-431C-8CD3-D0D0F9F385B6}" type="datetimeFigureOut">
              <a:rPr lang="en-US" smtClean="0"/>
              <a:pPr/>
              <a:t>3/6/2026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72928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4F46B6-2505-431C-8CD3-D0D0F9F385B6}" type="datetimeFigureOut">
              <a:rPr lang="en-US" smtClean="0"/>
              <a:pPr/>
              <a:t>3/6/2026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232233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F46B6-2505-431C-8CD3-D0D0F9F385B6}" type="datetimeFigureOut">
              <a:rPr lang="en-US" smtClean="0"/>
              <a:pPr/>
              <a:t>3/6/2026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43004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55623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918483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398331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101622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4A3E37D-6AE5-44E3-BA8E-FDC7CFE470DF}"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7A3462FB-F620-45EC-AF1A-1D53455CFE9A}"/>
              </a:ext>
            </a:extLst>
          </p:cNvPr>
          <p:cNvPicPr>
            <a:picLocks noChangeAspect="1" noChangeArrowheads="1"/>
          </p:cNvPicPr>
          <p:nvPr userDrawn="1"/>
        </p:nvPicPr>
        <p:blipFill>
          <a:blip r:embed="rId2"/>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7EE8C7E6-BF0E-43BC-B051-C21CEB4D663E}"/>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634D8EAA-8D84-4389-B030-68EC9BDCC3A6}"/>
              </a:ext>
            </a:extLst>
          </p:cNvPr>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165970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692232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3E37D-6AE5-44E3-BA8E-FDC7CFE470DF}"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7186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A3E37D-6AE5-44E3-BA8E-FDC7CFE470DF}" type="datetimeFigureOut">
              <a:rPr lang="en-US" smtClean="0"/>
              <a:pPr/>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25890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A3E37D-6AE5-44E3-BA8E-FDC7CFE470DF}" type="datetimeFigureOut">
              <a:rPr lang="en-US" smtClean="0"/>
              <a:pPr/>
              <a:t>3/6/2026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990964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A3E37D-6AE5-44E3-BA8E-FDC7CFE470DF}" type="datetimeFigureOut">
              <a:rPr lang="en-US" smtClean="0"/>
              <a:pPr/>
              <a:t>3/6/2026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4234565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A3E37D-6AE5-44E3-BA8E-FDC7CFE470DF}" type="datetimeFigureOut">
              <a:rPr lang="en-US" smtClean="0"/>
              <a:pPr/>
              <a:t>3/6/2026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764049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5012735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040586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70855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562010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6"/>
            <a:ext cx="82296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1429010677"/>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741978799"/>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6" Type="http://schemas.openxmlformats.org/officeDocument/2006/relationships/image" Target="../media/image3.jpe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image" Target="../media/image2.png"/><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5">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693" r:id="rId2"/>
    <p:sldLayoutId id="214748370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3600" b="0" i="0" u="none" strike="noStrike" cap="none">
          <a:solidFill>
            <a:srgbClr val="000000"/>
          </a:solidFill>
          <a:latin typeface="+mj-lt"/>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F46B6-2505-431C-8CD3-D0D0F9F385B6}" type="datetimeFigureOut">
              <a:rPr lang="en-US" smtClean="0"/>
              <a:pPr/>
              <a:t>3/6/2026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CABB74-DAFA-4B0A-AEE7-CF512E032EF4}" type="slidenum">
              <a:rPr lang="en-US" smtClean="0"/>
              <a:pPr/>
              <a:t>‹#›</a:t>
            </a:fld>
            <a:endParaRPr lang="en-US"/>
          </a:p>
        </p:txBody>
      </p:sp>
    </p:spTree>
    <p:extLst>
      <p:ext uri="{BB962C8B-B14F-4D97-AF65-F5344CB8AC3E}">
        <p14:creationId xmlns:p14="http://schemas.microsoft.com/office/powerpoint/2010/main" val="1170034152"/>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3E37D-6AE5-44E3-BA8E-FDC7CFE470DF}" type="datetimeFigureOut">
              <a:rPr lang="en-US" smtClean="0"/>
              <a:pPr/>
              <a:t>3/6/2026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28568A37-4EDB-4CA0-9CD5-73481ED76433}"/>
              </a:ext>
            </a:extLst>
          </p:cNvPr>
          <p:cNvPicPr>
            <a:picLocks noChangeAspect="1" noChangeArrowheads="1"/>
          </p:cNvPicPr>
          <p:nvPr userDrawn="1"/>
        </p:nvPicPr>
        <p:blipFill>
          <a:blip r:embed="rId15"/>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43D2EBCB-34DB-434B-A13F-2E191E81A447}"/>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5D434A06-4D1B-4D36-9C9D-A7141A1CFD45}"/>
              </a:ext>
            </a:extLst>
          </p:cNvPr>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243464937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28" r:id="rId12"/>
    <p:sldLayoutId id="2147483729"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0.png"/><Relationship Id="rId2" Type="http://schemas.openxmlformats.org/officeDocument/2006/relationships/diagramData" Target="../diagrams/data1.xml"/><Relationship Id="rId1" Type="http://schemas.openxmlformats.org/officeDocument/2006/relationships/slideLayout" Target="../slideLayouts/slideLayout1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self cat lion">
            <a:extLst>
              <a:ext uri="{FF2B5EF4-FFF2-40B4-BE49-F238E27FC236}">
                <a16:creationId xmlns:a16="http://schemas.microsoft.com/office/drawing/2014/main" id="{E06E591D-86C5-45D7-83C7-4702601E83A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449" r="-1" b="16108"/>
          <a:stretch/>
        </p:blipFill>
        <p:spPr bwMode="auto">
          <a:xfrm>
            <a:off x="3575050" y="273050"/>
            <a:ext cx="5111750" cy="5853113"/>
          </a:xfrm>
          <a:prstGeom prst="rect">
            <a:avLst/>
          </a:prstGeom>
          <a:solidFill>
            <a:srgbClr val="FFFFFF"/>
          </a:solidFill>
        </p:spPr>
      </p:pic>
      <p:sp>
        <p:nvSpPr>
          <p:cNvPr id="4" name="Title 3">
            <a:extLst>
              <a:ext uri="{FF2B5EF4-FFF2-40B4-BE49-F238E27FC236}">
                <a16:creationId xmlns:a16="http://schemas.microsoft.com/office/drawing/2014/main" id="{29BC8F5C-6636-40E2-BC94-8443FA72E19E}"/>
              </a:ext>
            </a:extLst>
          </p:cNvPr>
          <p:cNvSpPr>
            <a:spLocks noGrp="1"/>
          </p:cNvSpPr>
          <p:nvPr>
            <p:ph type="title"/>
          </p:nvPr>
        </p:nvSpPr>
        <p:spPr>
          <a:xfrm>
            <a:off x="457200" y="2112483"/>
            <a:ext cx="4657060" cy="1162050"/>
          </a:xfrm>
        </p:spPr>
        <p:txBody>
          <a:bodyPr anchor="b">
            <a:noAutofit/>
          </a:bodyPr>
          <a:lstStyle/>
          <a:p>
            <a:r>
              <a:rPr lang="en-US" sz="3600" b="1" dirty="0"/>
              <a:t>Consumer Choices</a:t>
            </a:r>
            <a:br>
              <a:rPr lang="en-US" sz="3600" b="1" dirty="0"/>
            </a:br>
            <a:r>
              <a:rPr lang="en-US" sz="3600" b="1" dirty="0"/>
              <a:t>The Self concept</a:t>
            </a:r>
          </a:p>
        </p:txBody>
      </p:sp>
      <p:sp>
        <p:nvSpPr>
          <p:cNvPr id="5" name="Subtitle 4">
            <a:extLst>
              <a:ext uri="{FF2B5EF4-FFF2-40B4-BE49-F238E27FC236}">
                <a16:creationId xmlns:a16="http://schemas.microsoft.com/office/drawing/2014/main" id="{43EF0F16-39FA-4C5C-998F-1FCC97BA7869}"/>
              </a:ext>
            </a:extLst>
          </p:cNvPr>
          <p:cNvSpPr>
            <a:spLocks noGrp="1"/>
          </p:cNvSpPr>
          <p:nvPr>
            <p:ph type="body" sz="half" idx="2"/>
          </p:nvPr>
        </p:nvSpPr>
        <p:spPr>
          <a:xfrm>
            <a:off x="457200" y="4409597"/>
            <a:ext cx="4343400" cy="1690872"/>
          </a:xfrm>
        </p:spPr>
        <p:txBody>
          <a:bodyPr>
            <a:normAutofit/>
          </a:bodyPr>
          <a:lstStyle/>
          <a:p>
            <a:endParaRPr lang="en-US" sz="2400" dirty="0"/>
          </a:p>
          <a:p>
            <a:r>
              <a:rPr lang="en-US" sz="2400" dirty="0"/>
              <a:t>Prof. Ilijana Petrovska</a:t>
            </a:r>
          </a:p>
          <a:p>
            <a:r>
              <a:rPr lang="en-US" sz="2400" dirty="0"/>
              <a:t>Visiting professor @ Tor </a:t>
            </a:r>
            <a:r>
              <a:rPr lang="en-US" sz="2400" dirty="0" err="1"/>
              <a:t>Vergata</a:t>
            </a:r>
            <a:endParaRPr lang="en-US" sz="2400" dirty="0"/>
          </a:p>
        </p:txBody>
      </p:sp>
    </p:spTree>
    <p:extLst>
      <p:ext uri="{BB962C8B-B14F-4D97-AF65-F5344CB8AC3E}">
        <p14:creationId xmlns:p14="http://schemas.microsoft.com/office/powerpoint/2010/main" val="3926993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97279"/>
          </a:xfrm>
        </p:spPr>
        <p:txBody>
          <a:bodyPr/>
          <a:lstStyle/>
          <a:p>
            <a:r>
              <a:rPr lang="en-US" dirty="0"/>
              <a:t>SELF CONCEPT</a:t>
            </a:r>
            <a:endParaRPr lang="en-IN" dirty="0"/>
          </a:p>
        </p:txBody>
      </p:sp>
      <p:sp>
        <p:nvSpPr>
          <p:cNvPr id="3" name="Content Placeholder 2"/>
          <p:cNvSpPr>
            <a:spLocks noGrp="1"/>
          </p:cNvSpPr>
          <p:nvPr>
            <p:ph sz="quarter" idx="13"/>
          </p:nvPr>
        </p:nvSpPr>
        <p:spPr>
          <a:xfrm>
            <a:off x="457200" y="1556327"/>
            <a:ext cx="8229600" cy="481196"/>
          </a:xfrm>
        </p:spPr>
        <p:txBody>
          <a:bodyPr/>
          <a:lstStyle/>
          <a:p>
            <a:pPr marL="432" indent="0">
              <a:buNone/>
            </a:pPr>
            <a:r>
              <a:rPr lang="en-US" dirty="0"/>
              <a:t>The self-concept strongly influences consumer behavior.</a:t>
            </a:r>
          </a:p>
        </p:txBody>
      </p:sp>
      <p:pic>
        <p:nvPicPr>
          <p:cNvPr id="4" name="Picture 3" descr="A person wearing a towel on their head and around their body looks at their face in the mirror."/>
          <p:cNvPicPr>
            <a:picLocks noChangeAspect="1"/>
          </p:cNvPicPr>
          <p:nvPr/>
        </p:nvPicPr>
        <p:blipFill>
          <a:blip r:embed="rId3"/>
          <a:stretch>
            <a:fillRect/>
          </a:stretch>
        </p:blipFill>
        <p:spPr>
          <a:xfrm>
            <a:off x="2081568" y="2476423"/>
            <a:ext cx="4980864" cy="3316511"/>
          </a:xfrm>
          <a:prstGeom prst="rect">
            <a:avLst/>
          </a:prstGeom>
        </p:spPr>
      </p:pic>
    </p:spTree>
    <p:extLst>
      <p:ext uri="{BB962C8B-B14F-4D97-AF65-F5344CB8AC3E}">
        <p14:creationId xmlns:p14="http://schemas.microsoft.com/office/powerpoint/2010/main" val="1100487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a:t>What Is Self-Concept?</a:t>
            </a:r>
          </a:p>
        </p:txBody>
      </p:sp>
      <p:sp>
        <p:nvSpPr>
          <p:cNvPr id="3" name="Content Placeholder 2"/>
          <p:cNvSpPr>
            <a:spLocks noGrp="1"/>
          </p:cNvSpPr>
          <p:nvPr>
            <p:ph sz="quarter" idx="13"/>
          </p:nvPr>
        </p:nvSpPr>
        <p:spPr/>
        <p:txBody>
          <a:bodyPr/>
          <a:lstStyle/>
          <a:p>
            <a:pPr marL="0" indent="0">
              <a:buNone/>
            </a:pPr>
            <a:r>
              <a:rPr lang="en-US" b="1" dirty="0"/>
              <a:t>Self-concept </a:t>
            </a:r>
            <a:r>
              <a:rPr lang="en-US" dirty="0"/>
              <a:t>summarizes the beliefs a person holds about his own attributes and how he evaluates the self on these qualities.</a:t>
            </a:r>
          </a:p>
          <a:p>
            <a:r>
              <a:rPr lang="en-US" dirty="0"/>
              <a:t>Collective Self</a:t>
            </a:r>
          </a:p>
          <a:p>
            <a:r>
              <a:rPr lang="en-US" dirty="0"/>
              <a:t>Identity</a:t>
            </a:r>
          </a:p>
        </p:txBody>
      </p:sp>
    </p:spTree>
    <p:extLst>
      <p:ext uri="{BB962C8B-B14F-4D97-AF65-F5344CB8AC3E}">
        <p14:creationId xmlns:p14="http://schemas.microsoft.com/office/powerpoint/2010/main" val="8883523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Self-Esteem?</a:t>
            </a:r>
            <a:endParaRPr lang="en-IN" dirty="0"/>
          </a:p>
        </p:txBody>
      </p:sp>
      <p:sp>
        <p:nvSpPr>
          <p:cNvPr id="3" name="Content Placeholder 2"/>
          <p:cNvSpPr>
            <a:spLocks noGrp="1"/>
          </p:cNvSpPr>
          <p:nvPr>
            <p:ph sz="quarter" idx="13"/>
          </p:nvPr>
        </p:nvSpPr>
        <p:spPr/>
        <p:txBody>
          <a:bodyPr/>
          <a:lstStyle/>
          <a:p>
            <a:pPr marL="0" indent="0">
              <a:buNone/>
            </a:pPr>
            <a:r>
              <a:rPr lang="en-US" b="1" dirty="0"/>
              <a:t>Self-esteem </a:t>
            </a:r>
            <a:r>
              <a:rPr lang="en-US" dirty="0"/>
              <a:t>refers to the positivity of a person’s self-concept. People with low self-esteem expect that they will not perform very well, and they will try to avoid embarrassment, failure, and rejection.</a:t>
            </a:r>
          </a:p>
          <a:p>
            <a:r>
              <a:rPr lang="en-US" dirty="0"/>
              <a:t>Social comparison</a:t>
            </a:r>
          </a:p>
        </p:txBody>
      </p:sp>
    </p:spTree>
    <p:extLst>
      <p:ext uri="{BB962C8B-B14F-4D97-AF65-F5344CB8AC3E}">
        <p14:creationId xmlns:p14="http://schemas.microsoft.com/office/powerpoint/2010/main" val="37414989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Real and Ideal Selves</a:t>
            </a:r>
            <a:endParaRPr lang="en-IN" dirty="0"/>
          </a:p>
        </p:txBody>
      </p:sp>
      <p:sp>
        <p:nvSpPr>
          <p:cNvPr id="3" name="Content Placeholder 2"/>
          <p:cNvSpPr>
            <a:spLocks noGrp="1"/>
          </p:cNvSpPr>
          <p:nvPr>
            <p:ph sz="quarter" idx="13"/>
          </p:nvPr>
        </p:nvSpPr>
        <p:spPr/>
        <p:txBody>
          <a:bodyPr/>
          <a:lstStyle/>
          <a:p>
            <a:r>
              <a:rPr lang="en-US" dirty="0"/>
              <a:t>Ideal self: our conception of how we would like to be</a:t>
            </a:r>
          </a:p>
          <a:p>
            <a:r>
              <a:rPr lang="en-US" dirty="0"/>
              <a:t>Actual self: our more realistic appraisal of the qualities we have</a:t>
            </a:r>
          </a:p>
          <a:p>
            <a:r>
              <a:rPr lang="en-US" dirty="0"/>
              <a:t>Products can:</a:t>
            </a:r>
          </a:p>
          <a:p>
            <a:pPr lvl="1"/>
            <a:r>
              <a:rPr lang="en-US" dirty="0"/>
              <a:t>Help us reach ideal self</a:t>
            </a:r>
          </a:p>
          <a:p>
            <a:pPr lvl="1"/>
            <a:r>
              <a:rPr lang="en-US" dirty="0"/>
              <a:t>Be consistent with actual self</a:t>
            </a:r>
          </a:p>
          <a:p>
            <a:r>
              <a:rPr lang="en-US" dirty="0"/>
              <a:t>Impression management means that we work to “manage” what others think of us</a:t>
            </a:r>
            <a:endParaRPr lang="en-US" dirty="0">
              <a:latin typeface="Arial" charset="0"/>
            </a:endParaRPr>
          </a:p>
        </p:txBody>
      </p:sp>
    </p:spTree>
    <p:extLst>
      <p:ext uri="{BB962C8B-B14F-4D97-AF65-F5344CB8AC3E}">
        <p14:creationId xmlns:p14="http://schemas.microsoft.com/office/powerpoint/2010/main" val="453556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Multiple Selves </a:t>
            </a:r>
            <a:r>
              <a:rPr lang="en-US" sz="2000" b="0" dirty="0"/>
              <a:t>(1 of 2)</a:t>
            </a:r>
            <a:endParaRPr lang="en-IN" dirty="0"/>
          </a:p>
        </p:txBody>
      </p:sp>
      <p:sp>
        <p:nvSpPr>
          <p:cNvPr id="3" name="Content Placeholder 2"/>
          <p:cNvSpPr>
            <a:spLocks noGrp="1"/>
          </p:cNvSpPr>
          <p:nvPr>
            <p:ph sz="quarter" idx="13"/>
          </p:nvPr>
        </p:nvSpPr>
        <p:spPr/>
        <p:txBody>
          <a:bodyPr/>
          <a:lstStyle/>
          <a:p>
            <a:pPr marL="432" indent="0">
              <a:buNone/>
            </a:pPr>
            <a:r>
              <a:rPr lang="en-US" dirty="0"/>
              <a:t>Marketers pitch products needed to facilitate active role identities.</a:t>
            </a:r>
          </a:p>
          <a:p>
            <a:pPr marL="432" indent="0">
              <a:buNone/>
            </a:pPr>
            <a:endParaRPr lang="en-US" dirty="0"/>
          </a:p>
          <a:p>
            <a:r>
              <a:rPr lang="en-US" dirty="0"/>
              <a:t>Behavioral learning theories focus on stimulus-response connections</a:t>
            </a:r>
          </a:p>
          <a:p>
            <a:r>
              <a:rPr lang="en-US" dirty="0"/>
              <a:t>Cognitive theories focus on consumers as problem solvers who learn when they observe relationships</a:t>
            </a:r>
          </a:p>
          <a:p>
            <a:pPr marL="432" indent="0">
              <a:buNone/>
            </a:pPr>
            <a:endParaRPr lang="en-US" dirty="0"/>
          </a:p>
        </p:txBody>
      </p:sp>
    </p:spTree>
    <p:extLst>
      <p:ext uri="{BB962C8B-B14F-4D97-AF65-F5344CB8AC3E}">
        <p14:creationId xmlns:p14="http://schemas.microsoft.com/office/powerpoint/2010/main" val="9358967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Looking-Glass Self</a:t>
            </a:r>
            <a:endParaRPr lang="en-IN" dirty="0"/>
          </a:p>
        </p:txBody>
      </p:sp>
      <p:sp>
        <p:nvSpPr>
          <p:cNvPr id="3" name="Content Placeholder 2"/>
          <p:cNvSpPr>
            <a:spLocks noGrp="1"/>
          </p:cNvSpPr>
          <p:nvPr>
            <p:ph sz="quarter" idx="13"/>
          </p:nvPr>
        </p:nvSpPr>
        <p:spPr/>
        <p:txBody>
          <a:bodyPr/>
          <a:lstStyle/>
          <a:p>
            <a:r>
              <a:rPr lang="en-US" dirty="0"/>
              <a:t>Self-fulfilling prophecy</a:t>
            </a:r>
          </a:p>
          <a:p>
            <a:endParaRPr lang="en-US" dirty="0"/>
          </a:p>
          <a:p>
            <a:r>
              <a:rPr lang="en-US" dirty="0">
                <a:latin typeface="Arial" charset="0"/>
                <a:ea typeface="Arial"/>
                <a:cs typeface="Arial"/>
                <a:sym typeface="Arial"/>
              </a:rPr>
              <a:t>Sociologists call the process of imagining others’ reactions “taking the role of the other,” </a:t>
            </a:r>
            <a:endParaRPr lang="en-US" dirty="0"/>
          </a:p>
        </p:txBody>
      </p:sp>
    </p:spTree>
    <p:extLst>
      <p:ext uri="{BB962C8B-B14F-4D97-AF65-F5344CB8AC3E}">
        <p14:creationId xmlns:p14="http://schemas.microsoft.com/office/powerpoint/2010/main" val="37642106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Self-Consciousness</a:t>
            </a:r>
            <a:endParaRPr lang="en-IN" dirty="0"/>
          </a:p>
        </p:txBody>
      </p:sp>
      <p:sp>
        <p:nvSpPr>
          <p:cNvPr id="3" name="Content Placeholder 2"/>
          <p:cNvSpPr>
            <a:spLocks noGrp="1"/>
          </p:cNvSpPr>
          <p:nvPr>
            <p:ph sz="quarter" idx="13"/>
          </p:nvPr>
        </p:nvSpPr>
        <p:spPr/>
        <p:txBody>
          <a:bodyPr/>
          <a:lstStyle/>
          <a:p>
            <a:r>
              <a:rPr lang="en-US" dirty="0"/>
              <a:t>Public self-consciousness</a:t>
            </a:r>
          </a:p>
          <a:p>
            <a:r>
              <a:rPr lang="en-US" dirty="0"/>
              <a:t>Self monitors</a:t>
            </a:r>
          </a:p>
          <a:p>
            <a:r>
              <a:rPr lang="en-US" dirty="0"/>
              <a:t>Selfie</a:t>
            </a:r>
          </a:p>
          <a:p>
            <a:r>
              <a:rPr lang="en-US" dirty="0"/>
              <a:t>Meerkating</a:t>
            </a:r>
          </a:p>
          <a:p>
            <a:r>
              <a:rPr lang="en-US" dirty="0"/>
              <a:t>Empty self</a:t>
            </a:r>
          </a:p>
        </p:txBody>
      </p:sp>
    </p:spTree>
    <p:extLst>
      <p:ext uri="{BB962C8B-B14F-4D97-AF65-F5344CB8AC3E}">
        <p14:creationId xmlns:p14="http://schemas.microsoft.com/office/powerpoint/2010/main" val="3853543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You Are What You Consume</a:t>
            </a:r>
            <a:endParaRPr lang="en-IN" dirty="0"/>
          </a:p>
        </p:txBody>
      </p:sp>
      <p:sp>
        <p:nvSpPr>
          <p:cNvPr id="3" name="Content Placeholder 2"/>
          <p:cNvSpPr>
            <a:spLocks noGrp="1"/>
          </p:cNvSpPr>
          <p:nvPr>
            <p:ph sz="quarter" idx="13"/>
          </p:nvPr>
        </p:nvSpPr>
        <p:spPr/>
        <p:txBody>
          <a:bodyPr/>
          <a:lstStyle/>
          <a:p>
            <a:r>
              <a:rPr lang="en-US" dirty="0"/>
              <a:t>Social identity as individual consumption behaviors</a:t>
            </a:r>
          </a:p>
          <a:p>
            <a:pPr lvl="1"/>
            <a:r>
              <a:rPr lang="en-US" sz="3200" dirty="0"/>
              <a:t>Question: Who am I now?</a:t>
            </a:r>
          </a:p>
          <a:p>
            <a:pPr lvl="1"/>
            <a:r>
              <a:rPr lang="en-US" sz="3200" dirty="0"/>
              <a:t>Answer: To some extent, your possessions!</a:t>
            </a:r>
          </a:p>
          <a:p>
            <a:endParaRPr lang="en-US" dirty="0"/>
          </a:p>
          <a:p>
            <a:r>
              <a:rPr lang="en-US" dirty="0"/>
              <a:t>Inference of personality based on consumption patterns</a:t>
            </a:r>
          </a:p>
          <a:p>
            <a:endParaRPr lang="en-US" dirty="0"/>
          </a:p>
          <a:p>
            <a:r>
              <a:rPr lang="en-US" dirty="0"/>
              <a:t>Symbolic self-completion theory - People who have an incomplete self-definition complete the identity by acquisition</a:t>
            </a:r>
          </a:p>
        </p:txBody>
      </p:sp>
    </p:spTree>
    <p:extLst>
      <p:ext uri="{BB962C8B-B14F-4D97-AF65-F5344CB8AC3E}">
        <p14:creationId xmlns:p14="http://schemas.microsoft.com/office/powerpoint/2010/main" val="739552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Self/Product Congruence</a:t>
            </a:r>
            <a:endParaRPr lang="en-IN" dirty="0"/>
          </a:p>
        </p:txBody>
      </p:sp>
      <p:sp>
        <p:nvSpPr>
          <p:cNvPr id="4" name="Content Placeholder 3"/>
          <p:cNvSpPr>
            <a:spLocks noGrp="1"/>
          </p:cNvSpPr>
          <p:nvPr>
            <p:ph sz="quarter" idx="13"/>
          </p:nvPr>
        </p:nvSpPr>
        <p:spPr>
          <a:xfrm>
            <a:off x="457200" y="1556327"/>
            <a:ext cx="8089271" cy="1702921"/>
          </a:xfrm>
        </p:spPr>
        <p:txBody>
          <a:bodyPr/>
          <a:lstStyle/>
          <a:p>
            <a:r>
              <a:rPr lang="en-US" dirty="0"/>
              <a:t>Consumers demonstrate their values through their purchase behavior</a:t>
            </a:r>
          </a:p>
          <a:p>
            <a:r>
              <a:rPr lang="en-US" dirty="0"/>
              <a:t>Self-image congruence models: we choose products when attributes matches the self</a:t>
            </a:r>
          </a:p>
        </p:txBody>
      </p:sp>
      <p:sp>
        <p:nvSpPr>
          <p:cNvPr id="5" name="Content Placeholder 4"/>
          <p:cNvSpPr>
            <a:spLocks noGrp="1"/>
          </p:cNvSpPr>
          <p:nvPr>
            <p:ph sz="quarter" idx="14"/>
          </p:nvPr>
        </p:nvSpPr>
        <p:spPr>
          <a:xfrm>
            <a:off x="2688879" y="3487346"/>
            <a:ext cx="4381878" cy="459966"/>
          </a:xfrm>
        </p:spPr>
        <p:txBody>
          <a:bodyPr/>
          <a:lstStyle/>
          <a:p>
            <a:pPr marL="432" indent="0">
              <a:buNone/>
            </a:pPr>
            <a:r>
              <a:rPr lang="en-US" b="1" dirty="0"/>
              <a:t>Product Usage = Self-Image</a:t>
            </a:r>
          </a:p>
        </p:txBody>
      </p:sp>
    </p:spTree>
    <p:extLst>
      <p:ext uri="{BB962C8B-B14F-4D97-AF65-F5344CB8AC3E}">
        <p14:creationId xmlns:p14="http://schemas.microsoft.com/office/powerpoint/2010/main" val="20856226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 </a:t>
            </a:r>
            <a:r>
              <a:rPr lang="en-US" sz="2000" b="0" dirty="0"/>
              <a:t>(1 of 5)</a:t>
            </a:r>
            <a:endParaRPr lang="en-IN" sz="2000" b="0" dirty="0"/>
          </a:p>
        </p:txBody>
      </p:sp>
      <p:sp>
        <p:nvSpPr>
          <p:cNvPr id="5" name="Content Placeholder 4"/>
          <p:cNvSpPr>
            <a:spLocks noGrp="1"/>
          </p:cNvSpPr>
          <p:nvPr>
            <p:ph sz="quarter" idx="13"/>
          </p:nvPr>
        </p:nvSpPr>
        <p:spPr>
          <a:xfrm>
            <a:off x="457200" y="1556326"/>
            <a:ext cx="8110330" cy="4434275"/>
          </a:xfrm>
        </p:spPr>
        <p:txBody>
          <a:bodyPr/>
          <a:lstStyle/>
          <a:p>
            <a:r>
              <a:rPr lang="en-US" dirty="0"/>
              <a:t>Advertising can utilize a consumer’s self-esteem in promoting a product by offering the product as a remedy to low self-esteem. Self-esteem advertising: products provide remedy to low self-esteem.</a:t>
            </a:r>
          </a:p>
          <a:p>
            <a:r>
              <a:rPr lang="en-US" dirty="0"/>
              <a:t>How effective do you think this form of advertising is?</a:t>
            </a:r>
          </a:p>
        </p:txBody>
      </p:sp>
    </p:spTree>
    <p:extLst>
      <p:ext uri="{BB962C8B-B14F-4D97-AF65-F5344CB8AC3E}">
        <p14:creationId xmlns:p14="http://schemas.microsoft.com/office/powerpoint/2010/main" val="21367562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Levels of the Extended Self</a:t>
            </a:r>
            <a:endParaRPr lang="en-IN" dirty="0"/>
          </a:p>
        </p:txBody>
      </p:sp>
      <p:sp>
        <p:nvSpPr>
          <p:cNvPr id="3" name="Content Placeholder 2"/>
          <p:cNvSpPr>
            <a:spLocks noGrp="1"/>
          </p:cNvSpPr>
          <p:nvPr>
            <p:ph sz="quarter" idx="13"/>
          </p:nvPr>
        </p:nvSpPr>
        <p:spPr/>
        <p:txBody>
          <a:bodyPr/>
          <a:lstStyle/>
          <a:p>
            <a:r>
              <a:rPr lang="en-US" dirty="0"/>
              <a:t>Individual: personal possessions (cars, clothing)</a:t>
            </a:r>
          </a:p>
          <a:p>
            <a:r>
              <a:rPr lang="en-US" dirty="0"/>
              <a:t>Family: residence and furnishings</a:t>
            </a:r>
          </a:p>
          <a:p>
            <a:r>
              <a:rPr lang="en-US" dirty="0"/>
              <a:t>Community: neighborhood or town where you live</a:t>
            </a:r>
          </a:p>
          <a:p>
            <a:r>
              <a:rPr lang="en-US" dirty="0"/>
              <a:t>Group: social or other groups</a:t>
            </a:r>
          </a:p>
        </p:txBody>
      </p:sp>
    </p:spTree>
    <p:extLst>
      <p:ext uri="{BB962C8B-B14F-4D97-AF65-F5344CB8AC3E}">
        <p14:creationId xmlns:p14="http://schemas.microsoft.com/office/powerpoint/2010/main" val="20375790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Digital Self</a:t>
            </a:r>
            <a:endParaRPr lang="en-IN" dirty="0"/>
          </a:p>
        </p:txBody>
      </p:sp>
      <p:sp>
        <p:nvSpPr>
          <p:cNvPr id="3" name="Content Placeholder 2"/>
          <p:cNvSpPr>
            <a:spLocks noGrp="1"/>
          </p:cNvSpPr>
          <p:nvPr>
            <p:ph sz="quarter" idx="13"/>
          </p:nvPr>
        </p:nvSpPr>
        <p:spPr/>
        <p:txBody>
          <a:bodyPr>
            <a:normAutofit/>
          </a:bodyPr>
          <a:lstStyle/>
          <a:p>
            <a:r>
              <a:rPr lang="en-US" sz="3200" dirty="0"/>
              <a:t>Wearable computing</a:t>
            </a:r>
          </a:p>
          <a:p>
            <a:r>
              <a:rPr lang="en-US" sz="3200" dirty="0"/>
              <a:t>Virtual makeover</a:t>
            </a:r>
          </a:p>
          <a:p>
            <a:r>
              <a:rPr lang="en-US" sz="3200" dirty="0"/>
              <a:t>Avatars</a:t>
            </a:r>
          </a:p>
        </p:txBody>
      </p:sp>
    </p:spTree>
    <p:extLst>
      <p:ext uri="{BB962C8B-B14F-4D97-AF65-F5344CB8AC3E}">
        <p14:creationId xmlns:p14="http://schemas.microsoft.com/office/powerpoint/2010/main" val="31576678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GROUP WORK</a:t>
            </a:r>
            <a:endParaRPr lang="en-IN" dirty="0"/>
          </a:p>
        </p:txBody>
      </p:sp>
      <p:sp>
        <p:nvSpPr>
          <p:cNvPr id="3" name="Content Placeholder 2"/>
          <p:cNvSpPr>
            <a:spLocks noGrp="1"/>
          </p:cNvSpPr>
          <p:nvPr>
            <p:ph sz="quarter" idx="13"/>
          </p:nvPr>
        </p:nvSpPr>
        <p:spPr/>
        <p:txBody>
          <a:bodyPr/>
          <a:lstStyle/>
          <a:p>
            <a:pPr>
              <a:lnSpc>
                <a:spcPct val="150000"/>
              </a:lnSpc>
            </a:pPr>
            <a:r>
              <a:rPr lang="en-US" b="1" dirty="0"/>
              <a:t>Individually</a:t>
            </a:r>
            <a:r>
              <a:rPr lang="en-US" dirty="0"/>
              <a:t>: Construct a “consumption biography” of a</a:t>
            </a:r>
            <a:r>
              <a:rPr lang="en-US" b="1" dirty="0"/>
              <a:t> </a:t>
            </a:r>
            <a:r>
              <a:rPr lang="en-US" dirty="0"/>
              <a:t>friend, family member or a classmate</a:t>
            </a:r>
            <a:r>
              <a:rPr lang="en-US" b="1" dirty="0"/>
              <a:t> </a:t>
            </a:r>
            <a:r>
              <a:rPr lang="en-US" dirty="0"/>
              <a:t>… your choice!</a:t>
            </a:r>
          </a:p>
          <a:p>
            <a:pPr>
              <a:lnSpc>
                <a:spcPct val="150000"/>
              </a:lnSpc>
            </a:pPr>
            <a:r>
              <a:rPr lang="en-US" dirty="0"/>
              <a:t>Make a list of his/her most favorite possessions and the student next to you can </a:t>
            </a:r>
            <a:r>
              <a:rPr lang="en-US" b="1" dirty="0"/>
              <a:t>describe this person’s personality </a:t>
            </a:r>
            <a:r>
              <a:rPr lang="en-US" dirty="0"/>
              <a:t>just from the information provided by this catalogue.</a:t>
            </a:r>
          </a:p>
        </p:txBody>
      </p:sp>
    </p:spTree>
    <p:extLst>
      <p:ext uri="{BB962C8B-B14F-4D97-AF65-F5344CB8AC3E}">
        <p14:creationId xmlns:p14="http://schemas.microsoft.com/office/powerpoint/2010/main" val="12148557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a:t>Understanding Consumers</a:t>
            </a:r>
            <a:endParaRPr lang="en-IN" sz="3200" dirty="0"/>
          </a:p>
        </p:txBody>
      </p:sp>
      <p:sp>
        <p:nvSpPr>
          <p:cNvPr id="3" name="Content Placeholder 2"/>
          <p:cNvSpPr>
            <a:spLocks noGrp="1"/>
          </p:cNvSpPr>
          <p:nvPr>
            <p:ph idx="1"/>
          </p:nvPr>
        </p:nvSpPr>
        <p:spPr/>
        <p:txBody>
          <a:bodyPr>
            <a:normAutofit/>
          </a:bodyPr>
          <a:lstStyle/>
          <a:p>
            <a:pPr marL="0" indent="0">
              <a:spcBef>
                <a:spcPct val="0"/>
              </a:spcBef>
              <a:buFontTx/>
              <a:buNone/>
            </a:pPr>
            <a:r>
              <a:rPr lang="en-US" dirty="0"/>
              <a:t>Demographics:</a:t>
            </a:r>
          </a:p>
          <a:p>
            <a:pPr lvl="1"/>
            <a:r>
              <a:rPr lang="en-US" sz="2400" dirty="0"/>
              <a:t>Age</a:t>
            </a:r>
          </a:p>
          <a:p>
            <a:pPr lvl="1"/>
            <a:r>
              <a:rPr lang="en-US" sz="2400" dirty="0"/>
              <a:t>Gender</a:t>
            </a:r>
          </a:p>
          <a:p>
            <a:pPr lvl="1"/>
            <a:r>
              <a:rPr lang="en-US" sz="2400" dirty="0"/>
              <a:t>Family structure</a:t>
            </a:r>
          </a:p>
          <a:p>
            <a:pPr lvl="1"/>
            <a:r>
              <a:rPr lang="en-US" sz="2400" dirty="0"/>
              <a:t>Social class/income</a:t>
            </a:r>
          </a:p>
          <a:p>
            <a:pPr lvl="1"/>
            <a:r>
              <a:rPr lang="en-US" sz="2400" dirty="0"/>
              <a:t>Race/ethnicity</a:t>
            </a:r>
          </a:p>
          <a:p>
            <a:pPr lvl="1"/>
            <a:r>
              <a:rPr lang="en-US" sz="2400" dirty="0"/>
              <a:t>Geography</a:t>
            </a:r>
          </a:p>
          <a:p>
            <a:pPr lvl="1"/>
            <a:r>
              <a:rPr lang="en-US" sz="2400" dirty="0"/>
              <a:t>Lifestyles</a:t>
            </a:r>
          </a:p>
          <a:p>
            <a:pPr lvl="1"/>
            <a:r>
              <a:rPr lang="en-US" sz="2400" dirty="0"/>
              <a:t>behaviors</a:t>
            </a:r>
          </a:p>
          <a:p>
            <a:endParaRPr lang="en-US" dirty="0"/>
          </a:p>
        </p:txBody>
      </p:sp>
      <p:pic>
        <p:nvPicPr>
          <p:cNvPr id="4" name="Picture 3" descr="A moment from a Red Bull motocross event, where a rider gets air over an obstacle on a dirt track."/>
          <p:cNvPicPr>
            <a:picLocks noChangeAspect="1"/>
          </p:cNvPicPr>
          <p:nvPr/>
        </p:nvPicPr>
        <p:blipFill>
          <a:blip r:embed="rId3"/>
          <a:stretch>
            <a:fillRect/>
          </a:stretch>
        </p:blipFill>
        <p:spPr>
          <a:xfrm>
            <a:off x="4919678" y="1556326"/>
            <a:ext cx="3029975" cy="4426080"/>
          </a:xfrm>
          <a:prstGeom prst="rect">
            <a:avLst/>
          </a:prstGeom>
        </p:spPr>
      </p:pic>
    </p:spTree>
    <p:extLst>
      <p:ext uri="{BB962C8B-B14F-4D97-AF65-F5344CB8AC3E}">
        <p14:creationId xmlns:p14="http://schemas.microsoft.com/office/powerpoint/2010/main" val="12295160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b="1" dirty="0"/>
              <a:t>Behavioral Marketing trends</a:t>
            </a:r>
            <a:endParaRPr lang="en-US" dirty="0"/>
          </a:p>
        </p:txBody>
      </p:sp>
      <p:sp>
        <p:nvSpPr>
          <p:cNvPr id="6" name="Content Placeholder 5"/>
          <p:cNvSpPr>
            <a:spLocks noGrp="1"/>
          </p:cNvSpPr>
          <p:nvPr>
            <p:ph idx="1"/>
          </p:nvPr>
        </p:nvSpPr>
        <p:spPr/>
        <p:txBody>
          <a:bodyPr>
            <a:normAutofit/>
          </a:bodyPr>
          <a:lstStyle/>
          <a:p>
            <a:pPr marL="0" indent="0">
              <a:buNone/>
            </a:pPr>
            <a:r>
              <a:rPr lang="en-US" sz="3000" b="1" dirty="0"/>
              <a:t>Here are just some of the data sources behavioral marketing can use:</a:t>
            </a:r>
            <a:endParaRPr lang="en-US" sz="3000" dirty="0"/>
          </a:p>
          <a:p>
            <a:r>
              <a:rPr lang="en-US" sz="3000" dirty="0"/>
              <a:t>Website analytics – </a:t>
            </a:r>
            <a:r>
              <a:rPr lang="en-US" sz="3000" b="1" dirty="0"/>
              <a:t>Google analytics </a:t>
            </a:r>
            <a:r>
              <a:rPr lang="en-US" sz="3000" dirty="0"/>
              <a:t>and trends</a:t>
            </a:r>
          </a:p>
          <a:p>
            <a:r>
              <a:rPr lang="en-US" sz="3000" dirty="0"/>
              <a:t>Web cookies - Browsing and search history</a:t>
            </a:r>
          </a:p>
          <a:p>
            <a:r>
              <a:rPr lang="en-US" sz="3000" dirty="0"/>
              <a:t>IP addresses</a:t>
            </a:r>
          </a:p>
          <a:p>
            <a:r>
              <a:rPr lang="en-US" sz="3000" b="1" dirty="0"/>
              <a:t>Social media data </a:t>
            </a:r>
            <a:r>
              <a:rPr lang="en-US" sz="3000" dirty="0"/>
              <a:t>(posts, likes, about page, friends, etc.) Analytics and Sentiment analysis</a:t>
            </a:r>
          </a:p>
          <a:p>
            <a:r>
              <a:rPr lang="en-US" sz="3000" dirty="0"/>
              <a:t>Videos watched</a:t>
            </a:r>
          </a:p>
          <a:p>
            <a:endParaRPr lang="en-US" dirty="0"/>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4736686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User Persona profile</a:t>
            </a:r>
          </a:p>
        </p:txBody>
      </p:sp>
      <p:sp>
        <p:nvSpPr>
          <p:cNvPr id="9" name="Content Placeholder 8"/>
          <p:cNvSpPr>
            <a:spLocks noGrp="1"/>
          </p:cNvSpPr>
          <p:nvPr>
            <p:ph idx="1"/>
          </p:nvPr>
        </p:nvSpPr>
        <p:spPr/>
        <p:txBody>
          <a:bodyPr/>
          <a:lstStyle/>
          <a:p>
            <a:r>
              <a:rPr lang="en-US" dirty="0"/>
              <a:t>Who is my ideal customer?</a:t>
            </a:r>
          </a:p>
          <a:p>
            <a:r>
              <a:rPr lang="en-US" dirty="0"/>
              <a:t>What are the current behavior patterns of my users?</a:t>
            </a:r>
          </a:p>
          <a:p>
            <a:r>
              <a:rPr lang="en-US" dirty="0"/>
              <a:t>What are the needs and goals of my users?</a:t>
            </a:r>
          </a:p>
          <a:p>
            <a:r>
              <a:rPr lang="en-US" dirty="0"/>
              <a:t>What issues and pain-points do they currently face within the given context?</a:t>
            </a:r>
          </a:p>
        </p:txBody>
      </p:sp>
      <p:sp>
        <p:nvSpPr>
          <p:cNvPr id="4" name="Footer Placeholder 3"/>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4343892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058C0-CD90-4539-8888-F3D77CD489DF}"/>
              </a:ext>
            </a:extLst>
          </p:cNvPr>
          <p:cNvSpPr>
            <a:spLocks noGrp="1"/>
          </p:cNvSpPr>
          <p:nvPr>
            <p:ph type="title"/>
          </p:nvPr>
        </p:nvSpPr>
        <p:spPr>
          <a:xfrm>
            <a:off x="914400" y="274638"/>
            <a:ext cx="7772400" cy="944562"/>
          </a:xfrm>
          <a:solidFill>
            <a:srgbClr val="E4410E"/>
          </a:solidFill>
        </p:spPr>
        <p:txBody>
          <a:bodyPr/>
          <a:lstStyle/>
          <a:p>
            <a:pPr algn="ctr"/>
            <a:r>
              <a:rPr lang="en-US" b="1" dirty="0">
                <a:solidFill>
                  <a:schemeClr val="tx1"/>
                </a:solidFill>
              </a:rPr>
              <a:t>What is a user persona?</a:t>
            </a:r>
          </a:p>
        </p:txBody>
      </p:sp>
      <p:sp>
        <p:nvSpPr>
          <p:cNvPr id="3" name="Content Placeholder 2">
            <a:extLst>
              <a:ext uri="{FF2B5EF4-FFF2-40B4-BE49-F238E27FC236}">
                <a16:creationId xmlns:a16="http://schemas.microsoft.com/office/drawing/2014/main" id="{7E81414D-9CFE-4A50-8311-02975D57BF6A}"/>
              </a:ext>
            </a:extLst>
          </p:cNvPr>
          <p:cNvSpPr>
            <a:spLocks noGrp="1"/>
          </p:cNvSpPr>
          <p:nvPr>
            <p:ph sz="quarter" idx="1"/>
          </p:nvPr>
        </p:nvSpPr>
        <p:spPr>
          <a:xfrm>
            <a:off x="457200" y="1447800"/>
            <a:ext cx="8229600" cy="4572000"/>
          </a:xfrm>
        </p:spPr>
        <p:txBody>
          <a:bodyPr>
            <a:normAutofit/>
          </a:bodyPr>
          <a:lstStyle/>
          <a:p>
            <a:r>
              <a:rPr lang="en-US" sz="2200" b="0" i="0" dirty="0">
                <a:solidFill>
                  <a:srgbClr val="202124"/>
                </a:solidFill>
                <a:effectLst/>
                <a:latin typeface="+mj-lt"/>
              </a:rPr>
              <a:t>Is a semi-fictional character based on your current (or ideal) </a:t>
            </a:r>
            <a:r>
              <a:rPr lang="en-US" sz="2200" b="1" i="0" dirty="0">
                <a:solidFill>
                  <a:srgbClr val="202124"/>
                </a:solidFill>
                <a:effectLst/>
                <a:latin typeface="+mj-lt"/>
              </a:rPr>
              <a:t>customer</a:t>
            </a:r>
            <a:r>
              <a:rPr lang="en-US" sz="2200" b="0" i="0" dirty="0">
                <a:solidFill>
                  <a:srgbClr val="202124"/>
                </a:solidFill>
                <a:effectLst/>
                <a:latin typeface="+mj-lt"/>
              </a:rPr>
              <a:t>. </a:t>
            </a:r>
            <a:r>
              <a:rPr lang="en-US" sz="2200" b="1" i="0" dirty="0">
                <a:solidFill>
                  <a:srgbClr val="202124"/>
                </a:solidFill>
                <a:effectLst/>
                <a:latin typeface="+mj-lt"/>
              </a:rPr>
              <a:t>Personas</a:t>
            </a:r>
            <a:r>
              <a:rPr lang="en-US" sz="2200" b="0" i="0" dirty="0">
                <a:solidFill>
                  <a:srgbClr val="202124"/>
                </a:solidFill>
                <a:effectLst/>
                <a:latin typeface="+mj-lt"/>
              </a:rPr>
              <a:t> can be created by talking to </a:t>
            </a:r>
            <a:r>
              <a:rPr lang="en-US" sz="2200" b="1" i="0" dirty="0">
                <a:solidFill>
                  <a:srgbClr val="202124"/>
                </a:solidFill>
                <a:effectLst/>
                <a:latin typeface="+mj-lt"/>
              </a:rPr>
              <a:t>users</a:t>
            </a:r>
            <a:r>
              <a:rPr lang="en-US" sz="2200" b="0" i="0" dirty="0">
                <a:solidFill>
                  <a:srgbClr val="202124"/>
                </a:solidFill>
                <a:effectLst/>
                <a:latin typeface="+mj-lt"/>
              </a:rPr>
              <a:t> and segmenting to improve your product, </a:t>
            </a:r>
            <a:r>
              <a:rPr lang="en-US" sz="2200" dirty="0">
                <a:solidFill>
                  <a:srgbClr val="202124"/>
                </a:solidFill>
                <a:latin typeface="+mj-lt"/>
              </a:rPr>
              <a:t>site and brand marketing</a:t>
            </a:r>
            <a:r>
              <a:rPr lang="en-US" sz="2200" b="0" i="0" dirty="0">
                <a:solidFill>
                  <a:srgbClr val="202124"/>
                </a:solidFill>
                <a:effectLst/>
                <a:latin typeface="+mj-lt"/>
              </a:rPr>
              <a:t>.</a:t>
            </a:r>
          </a:p>
          <a:p>
            <a:pPr marL="0" indent="0">
              <a:buNone/>
            </a:pPr>
            <a:endParaRPr lang="en-US" sz="2200" dirty="0">
              <a:latin typeface="+mj-lt"/>
            </a:endParaRPr>
          </a:p>
          <a:p>
            <a:r>
              <a:rPr lang="en-US" altLang="en-US" sz="2200" b="1" dirty="0">
                <a:latin typeface="+mj-lt"/>
              </a:rPr>
              <a:t>Demographic segmentation </a:t>
            </a:r>
            <a:r>
              <a:rPr lang="en-US" altLang="en-US" sz="2200" dirty="0">
                <a:latin typeface="+mj-lt"/>
              </a:rPr>
              <a:t>dividing the market into age, gender, family size, family life cycle, income, occupation, education, religion, race, generation and nationality</a:t>
            </a:r>
          </a:p>
          <a:p>
            <a:pPr marL="0" indent="0">
              <a:buNone/>
            </a:pPr>
            <a:endParaRPr lang="en-US" altLang="en-US" sz="2200" dirty="0">
              <a:latin typeface="+mj-lt"/>
            </a:endParaRPr>
          </a:p>
          <a:p>
            <a:r>
              <a:rPr lang="en-US" altLang="en-US" sz="2200" b="1" dirty="0">
                <a:latin typeface="+mj-lt"/>
              </a:rPr>
              <a:t>Psychographic segmentation </a:t>
            </a:r>
            <a:r>
              <a:rPr lang="en-US" altLang="en-US" sz="2200" dirty="0">
                <a:latin typeface="+mj-lt"/>
              </a:rPr>
              <a:t>dividing the market based on social class, lifestyle or personality characteristics</a:t>
            </a:r>
            <a:endParaRPr lang="en-US" sz="2200" b="0" i="0" dirty="0">
              <a:solidFill>
                <a:srgbClr val="4D5156"/>
              </a:solidFill>
              <a:effectLst/>
              <a:latin typeface="+mj-lt"/>
            </a:endParaRPr>
          </a:p>
        </p:txBody>
      </p:sp>
    </p:spTree>
    <p:extLst>
      <p:ext uri="{BB962C8B-B14F-4D97-AF65-F5344CB8AC3E}">
        <p14:creationId xmlns:p14="http://schemas.microsoft.com/office/powerpoint/2010/main" val="38968397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F1BB2-B826-44B4-98CC-B4CF513EC992}"/>
              </a:ext>
            </a:extLst>
          </p:cNvPr>
          <p:cNvSpPr>
            <a:spLocks noGrp="1"/>
          </p:cNvSpPr>
          <p:nvPr>
            <p:ph type="title"/>
          </p:nvPr>
        </p:nvSpPr>
        <p:spPr>
          <a:xfrm>
            <a:off x="457200" y="274638"/>
            <a:ext cx="8229600" cy="1143000"/>
          </a:xfrm>
        </p:spPr>
        <p:txBody>
          <a:bodyPr anchor="ctr">
            <a:normAutofit/>
          </a:bodyPr>
          <a:lstStyle/>
          <a:p>
            <a:r>
              <a:rPr lang="en-US" dirty="0"/>
              <a:t>User Persona</a:t>
            </a:r>
          </a:p>
        </p:txBody>
      </p:sp>
      <p:pic>
        <p:nvPicPr>
          <p:cNvPr id="5" name="Content Placeholder 4" descr="Graphical user interface, text&#10;&#10;Description automatically generated">
            <a:extLst>
              <a:ext uri="{FF2B5EF4-FFF2-40B4-BE49-F238E27FC236}">
                <a16:creationId xmlns:a16="http://schemas.microsoft.com/office/drawing/2014/main" id="{F713B389-F8A0-44FD-8627-AA1DAB3AA6FF}"/>
              </a:ext>
            </a:extLst>
          </p:cNvPr>
          <p:cNvPicPr>
            <a:picLocks noGrp="1" noChangeAspect="1"/>
          </p:cNvPicPr>
          <p:nvPr>
            <p:ph idx="1"/>
          </p:nvPr>
        </p:nvPicPr>
        <p:blipFill rotWithShape="1">
          <a:blip r:embed="rId2"/>
          <a:srcRect b="27157"/>
          <a:stretch/>
        </p:blipFill>
        <p:spPr>
          <a:xfrm>
            <a:off x="457200" y="1600200"/>
            <a:ext cx="8229600" cy="4525963"/>
          </a:xfrm>
          <a:noFill/>
        </p:spPr>
      </p:pic>
    </p:spTree>
    <p:extLst>
      <p:ext uri="{BB962C8B-B14F-4D97-AF65-F5344CB8AC3E}">
        <p14:creationId xmlns:p14="http://schemas.microsoft.com/office/powerpoint/2010/main" val="24421889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3EDE8-995C-4C46-8992-E7A1341D926B}"/>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DC27F05-42C7-40AF-88F6-5A1045F6A8FC}"/>
              </a:ext>
            </a:extLst>
          </p:cNvPr>
          <p:cNvSpPr>
            <a:spLocks noGrp="1"/>
          </p:cNvSpPr>
          <p:nvPr>
            <p:ph idx="1"/>
          </p:nvPr>
        </p:nvSpPr>
        <p:spPr/>
        <p:txBody>
          <a:bodyPr/>
          <a:lstStyle/>
          <a:p>
            <a:endParaRPr lang="en-US"/>
          </a:p>
        </p:txBody>
      </p:sp>
      <p:pic>
        <p:nvPicPr>
          <p:cNvPr id="1026" name="Picture 2" descr="How to create a user persona - 99designs">
            <a:extLst>
              <a:ext uri="{FF2B5EF4-FFF2-40B4-BE49-F238E27FC236}">
                <a16:creationId xmlns:a16="http://schemas.microsoft.com/office/drawing/2014/main" id="{FB9F2B6D-9232-4FA1-B7F2-8A6C9C32A6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 y="152400"/>
            <a:ext cx="8858250" cy="655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1806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D3A2DD58-A103-4CF7-8008-A28DFD3EBBC7}" type="slidenum">
              <a:rPr lang="en-US" smtClean="0"/>
              <a:pPr>
                <a:defRPr/>
              </a:pPr>
              <a:t>21</a:t>
            </a:fld>
            <a:r>
              <a:rPr lang="en-US"/>
              <a:t> | </a:t>
            </a:r>
          </a:p>
        </p:txBody>
      </p:sp>
      <p:pic>
        <p:nvPicPr>
          <p:cNvPr id="62466" name="Picture 2" descr="Persona Sketch Template / Persona for Discovery News App | Discovery news,  Persona, Customer journey mapp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26622"/>
            <a:ext cx="9108504" cy="6831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83696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944562"/>
          </a:xfrm>
          <a:solidFill>
            <a:srgbClr val="E4410E"/>
          </a:solidFill>
        </p:spPr>
        <p:txBody>
          <a:bodyPr>
            <a:normAutofit/>
          </a:bodyPr>
          <a:lstStyle/>
          <a:p>
            <a:pPr algn="ctr"/>
            <a:r>
              <a:rPr lang="en-US" sz="3600" b="1" dirty="0">
                <a:solidFill>
                  <a:schemeClr val="tx1"/>
                </a:solidFill>
                <a:latin typeface="Book Antiqua" panose="02040602050305030304" pitchFamily="18" charset="0"/>
              </a:rPr>
              <a:t>Develop personas </a:t>
            </a:r>
          </a:p>
        </p:txBody>
      </p:sp>
      <p:graphicFrame>
        <p:nvGraphicFramePr>
          <p:cNvPr id="6" name="Content Placeholder 2">
            <a:extLst>
              <a:ext uri="{FF2B5EF4-FFF2-40B4-BE49-F238E27FC236}">
                <a16:creationId xmlns:a16="http://schemas.microsoft.com/office/drawing/2014/main" id="{53547C28-D562-4017-A170-BCF0502C812C}"/>
              </a:ext>
            </a:extLst>
          </p:cNvPr>
          <p:cNvGraphicFramePr>
            <a:graphicFrameLocks noGrp="1"/>
          </p:cNvGraphicFramePr>
          <p:nvPr>
            <p:ph sz="quarter" idx="1"/>
            <p:extLst>
              <p:ext uri="{D42A27DB-BD31-4B8C-83A1-F6EECF244321}">
                <p14:modId xmlns:p14="http://schemas.microsoft.com/office/powerpoint/2010/main" val="1287915438"/>
              </p:ext>
            </p:extLst>
          </p:nvPr>
        </p:nvGraphicFramePr>
        <p:xfrm>
          <a:off x="304800" y="1371600"/>
          <a:ext cx="8610600" cy="464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2">
            <a:extLst>
              <a:ext uri="{FF2B5EF4-FFF2-40B4-BE49-F238E27FC236}">
                <a16:creationId xmlns:a16="http://schemas.microsoft.com/office/drawing/2014/main" id="{3A69E362-AAC9-4B7D-86DF-6E14CC199FE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4800" y="5638797"/>
            <a:ext cx="8534400" cy="10011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689235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C95A4-F33C-4DED-8395-5CD7B5A84212}"/>
              </a:ext>
            </a:extLst>
          </p:cNvPr>
          <p:cNvSpPr>
            <a:spLocks noGrp="1"/>
          </p:cNvSpPr>
          <p:nvPr>
            <p:ph type="title"/>
          </p:nvPr>
        </p:nvSpPr>
        <p:spPr/>
        <p:txBody>
          <a:bodyPr/>
          <a:lstStyle/>
          <a:p>
            <a:r>
              <a:rPr lang="en-US"/>
              <a:t>Group project User persona</a:t>
            </a:r>
            <a:endParaRPr lang="en-US" dirty="0"/>
          </a:p>
        </p:txBody>
      </p:sp>
      <p:sp>
        <p:nvSpPr>
          <p:cNvPr id="3" name="Content Placeholder 2">
            <a:extLst>
              <a:ext uri="{FF2B5EF4-FFF2-40B4-BE49-F238E27FC236}">
                <a16:creationId xmlns:a16="http://schemas.microsoft.com/office/drawing/2014/main" id="{48F61D3D-321A-4454-9D43-D1C29EA57912}"/>
              </a:ext>
            </a:extLst>
          </p:cNvPr>
          <p:cNvSpPr>
            <a:spLocks noGrp="1"/>
          </p:cNvSpPr>
          <p:nvPr>
            <p:ph type="body" idx="1"/>
          </p:nvPr>
        </p:nvSpPr>
        <p:spPr/>
        <p:txBody>
          <a:bodyPr/>
          <a:lstStyle/>
          <a:p>
            <a:r>
              <a:rPr lang="en-US" dirty="0"/>
              <a:t>Identify the best platform to develop your Brand User Persona &amp; Develop a User persona – for </a:t>
            </a:r>
            <a:r>
              <a:rPr lang="en-US"/>
              <a:t>next class!!!</a:t>
            </a:r>
            <a:endParaRPr lang="en-US" dirty="0"/>
          </a:p>
        </p:txBody>
      </p:sp>
    </p:spTree>
    <p:extLst>
      <p:ext uri="{BB962C8B-B14F-4D97-AF65-F5344CB8AC3E}">
        <p14:creationId xmlns:p14="http://schemas.microsoft.com/office/powerpoint/2010/main" val="40953344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DE77C71-7F45-6C78-A09B-4767139D1442}"/>
              </a:ext>
            </a:extLst>
          </p:cNvPr>
          <p:cNvSpPr>
            <a:spLocks noGrp="1"/>
          </p:cNvSpPr>
          <p:nvPr>
            <p:ph type="ctrTitle"/>
          </p:nvPr>
        </p:nvSpPr>
        <p:spPr>
          <a:xfrm>
            <a:off x="3326130" y="2130425"/>
            <a:ext cx="5132070" cy="1470025"/>
          </a:xfrm>
        </p:spPr>
        <p:txBody>
          <a:bodyPr anchor="ctr">
            <a:normAutofit/>
          </a:bodyPr>
          <a:lstStyle/>
          <a:p>
            <a:r>
              <a:rPr lang="en-US" dirty="0"/>
              <a:t>Thank you!</a:t>
            </a:r>
            <a:br>
              <a:rPr lang="en-US" dirty="0"/>
            </a:br>
            <a:r>
              <a:rPr lang="en-US" dirty="0"/>
              <a:t>Any questions?</a:t>
            </a:r>
          </a:p>
        </p:txBody>
      </p:sp>
      <p:sp>
        <p:nvSpPr>
          <p:cNvPr id="10" name="Subtitle 2">
            <a:extLst>
              <a:ext uri="{FF2B5EF4-FFF2-40B4-BE49-F238E27FC236}">
                <a16:creationId xmlns:a16="http://schemas.microsoft.com/office/drawing/2014/main" id="{FCE9376B-D8BB-126B-2F09-CF5C7AA85484}"/>
              </a:ext>
            </a:extLst>
          </p:cNvPr>
          <p:cNvSpPr>
            <a:spLocks noGrp="1"/>
          </p:cNvSpPr>
          <p:nvPr>
            <p:ph type="subTitle" idx="1"/>
          </p:nvPr>
        </p:nvSpPr>
        <p:spPr>
          <a:xfrm>
            <a:off x="1371600" y="3886200"/>
            <a:ext cx="6400800" cy="1752600"/>
          </a:xfrm>
        </p:spPr>
        <p:txBody>
          <a:bodyPr/>
          <a:lstStyle/>
          <a:p>
            <a:endParaRPr lang="en-US" dirty="0"/>
          </a:p>
        </p:txBody>
      </p:sp>
      <p:pic>
        <p:nvPicPr>
          <p:cNvPr id="1026" name="Picture 2" descr="Jack Russell GIFs | Tenor">
            <a:extLst>
              <a:ext uri="{FF2B5EF4-FFF2-40B4-BE49-F238E27FC236}">
                <a16:creationId xmlns:a16="http://schemas.microsoft.com/office/drawing/2014/main" id="{5E0664ED-9CAA-7593-836B-80AC5A0EC8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058" y="1256091"/>
            <a:ext cx="2359341" cy="25710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09281"/>
      </p:ext>
    </p:extLst>
  </p:cSld>
  <p:clrMapOvr>
    <a:masterClrMapping/>
  </p:clrMapOvr>
</p:sld>
</file>

<file path=ppt/theme/theme1.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2196</TotalTime>
  <Words>2079</Words>
  <Application>Microsoft Office PowerPoint</Application>
  <PresentationFormat>On-screen Show (4:3)</PresentationFormat>
  <Paragraphs>153</Paragraphs>
  <Slides>24</Slides>
  <Notes>12</Notes>
  <HiddenSlides>2</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24</vt:i4>
      </vt:variant>
    </vt:vector>
  </HeadingPairs>
  <TitlesOfParts>
    <vt:vector size="32" baseType="lpstr">
      <vt:lpstr>Arial</vt:lpstr>
      <vt:lpstr>Book Antiqua</vt:lpstr>
      <vt:lpstr>Calibri</vt:lpstr>
      <vt:lpstr>Noto Sans Symbols</vt:lpstr>
      <vt:lpstr>Times New Roman</vt:lpstr>
      <vt:lpstr>1_508 Lecture</vt:lpstr>
      <vt:lpstr>1_Custom Design</vt:lpstr>
      <vt:lpstr>Custom Design</vt:lpstr>
      <vt:lpstr>Consumer Choices The Self concept</vt:lpstr>
      <vt:lpstr>SELF CONCEPT</vt:lpstr>
      <vt:lpstr>What Is Self-Concept?</vt:lpstr>
      <vt:lpstr>What Is Self-Esteem?</vt:lpstr>
      <vt:lpstr>Real and Ideal Selves</vt:lpstr>
      <vt:lpstr>Multiple Selves (1 of 2)</vt:lpstr>
      <vt:lpstr>Looking-Glass Self</vt:lpstr>
      <vt:lpstr>Self-Consciousness</vt:lpstr>
      <vt:lpstr>You Are What You Consume</vt:lpstr>
      <vt:lpstr>Self/Product Congruence</vt:lpstr>
      <vt:lpstr>For Reflection (1 of 5)</vt:lpstr>
      <vt:lpstr>The Levels of the Extended Self</vt:lpstr>
      <vt:lpstr>The Digital Self</vt:lpstr>
      <vt:lpstr>GROUP WORK</vt:lpstr>
      <vt:lpstr>Understanding Consumers</vt:lpstr>
      <vt:lpstr>Behavioral Marketing trends</vt:lpstr>
      <vt:lpstr>User Persona profile</vt:lpstr>
      <vt:lpstr>What is a user persona?</vt:lpstr>
      <vt:lpstr>User Persona</vt:lpstr>
      <vt:lpstr>PowerPoint Presentation</vt:lpstr>
      <vt:lpstr>PowerPoint Presentation</vt:lpstr>
      <vt:lpstr>Develop personas </vt:lpstr>
      <vt:lpstr>Group project User persona</vt:lpstr>
      <vt:lpstr>Thank you!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Choices DAY 3 Motivation  The Self concept</dc:title>
  <dc:creator>Ilijana Petrovska</dc:creator>
  <cp:lastModifiedBy>Ilijana Petrovska</cp:lastModifiedBy>
  <cp:revision>6</cp:revision>
  <dcterms:created xsi:type="dcterms:W3CDTF">2020-02-20T08:39:42Z</dcterms:created>
  <dcterms:modified xsi:type="dcterms:W3CDTF">2026-03-06T14:25:19Z</dcterms:modified>
</cp:coreProperties>
</file>