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media/image28.jpg" ContentType="image/jpeg"/>
  <Override PartName="/ppt/media/image29.jpg" ContentType="image/jpeg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0" r:id="rId1"/>
    <p:sldMasterId id="2147483715" r:id="rId2"/>
    <p:sldMasterId id="2147483703" r:id="rId3"/>
  </p:sldMasterIdLst>
  <p:notesMasterIdLst>
    <p:notesMasterId r:id="rId50"/>
  </p:notesMasterIdLst>
  <p:handoutMasterIdLst>
    <p:handoutMasterId r:id="rId51"/>
  </p:handoutMasterIdLst>
  <p:sldIdLst>
    <p:sldId id="608" r:id="rId4"/>
    <p:sldId id="3536" r:id="rId5"/>
    <p:sldId id="3537" r:id="rId6"/>
    <p:sldId id="3538" r:id="rId7"/>
    <p:sldId id="660" r:id="rId8"/>
    <p:sldId id="649" r:id="rId9"/>
    <p:sldId id="650" r:id="rId10"/>
    <p:sldId id="651" r:id="rId11"/>
    <p:sldId id="652" r:id="rId12"/>
    <p:sldId id="653" r:id="rId13"/>
    <p:sldId id="654" r:id="rId14"/>
    <p:sldId id="655" r:id="rId15"/>
    <p:sldId id="656" r:id="rId16"/>
    <p:sldId id="657" r:id="rId17"/>
    <p:sldId id="658" r:id="rId18"/>
    <p:sldId id="659" r:id="rId19"/>
    <p:sldId id="517" r:id="rId20"/>
    <p:sldId id="598" r:id="rId21"/>
    <p:sldId id="596" r:id="rId22"/>
    <p:sldId id="895" r:id="rId23"/>
    <p:sldId id="896" r:id="rId24"/>
    <p:sldId id="3534" r:id="rId25"/>
    <p:sldId id="897" r:id="rId26"/>
    <p:sldId id="262" r:id="rId27"/>
    <p:sldId id="263" r:id="rId28"/>
    <p:sldId id="264" r:id="rId29"/>
    <p:sldId id="3533" r:id="rId30"/>
    <p:sldId id="3526" r:id="rId31"/>
    <p:sldId id="3527" r:id="rId32"/>
    <p:sldId id="265" r:id="rId33"/>
    <p:sldId id="266" r:id="rId34"/>
    <p:sldId id="267" r:id="rId35"/>
    <p:sldId id="269" r:id="rId36"/>
    <p:sldId id="270" r:id="rId37"/>
    <p:sldId id="274" r:id="rId38"/>
    <p:sldId id="662" r:id="rId39"/>
    <p:sldId id="257" r:id="rId40"/>
    <p:sldId id="261" r:id="rId41"/>
    <p:sldId id="259" r:id="rId42"/>
    <p:sldId id="258" r:id="rId43"/>
    <p:sldId id="260" r:id="rId44"/>
    <p:sldId id="256" r:id="rId45"/>
    <p:sldId id="3528" r:id="rId46"/>
    <p:sldId id="3539" r:id="rId47"/>
    <p:sldId id="764" r:id="rId48"/>
    <p:sldId id="734" r:id="rId49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4156" userDrawn="1">
          <p15:clr>
            <a:srgbClr val="A4A3A4"/>
          </p15:clr>
        </p15:guide>
        <p15:guide id="2" pos="2449" userDrawn="1">
          <p15:clr>
            <a:srgbClr val="A4A3A4"/>
          </p15:clr>
        </p15:guide>
        <p15:guide id="3" orient="horz" pos="154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Jeffrey Holcomb" initials="" lastIdx="3" clrIdx="0"/>
  <p:cmAuthor id="1" name="Ruchi Sachdev" initials="" lastIdx="8" clrIdx="1"/>
  <p:cmAuthor id="2" name="Sarah Reusché" initials="" lastIdx="13" clrIdx="2"/>
  <p:cmAuthor id="3" name="Nitin Shankar" initials="" lastIdx="6" clrIdx="3"/>
  <p:cmAuthor id="4" name="Kristen Flathman" initials="" lastIdx="1" clrIdx="4"/>
  <p:cmAuthor id="5" name="Ben Schroeter" initials="" lastIdx="0" clrIdx="5"/>
  <p:cmAuthor id="6" name="Chatterjee, Aditi" initials="CA" lastIdx="1" clrIdx="6">
    <p:extLst>
      <p:ext uri="{19B8F6BF-5375-455C-9EA6-DF929625EA0E}">
        <p15:presenceInfo xmlns:p15="http://schemas.microsoft.com/office/powerpoint/2012/main" userId="Chatterjee, Aditi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F2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40F9630F-82C1-40B7-BC3A-925EFCFF5E92}">
  <a:tblStyle styleId="{40F9630F-82C1-40B7-BC3A-925EFCFF5E92}" styleName="Table_0">
    <a:wholeTbl>
      <a:tcTxStyle b="off" i="off">
        <a:font>
          <a:latin typeface="Arial"/>
          <a:ea typeface="Arial"/>
          <a:cs typeface="Arial"/>
        </a:font>
        <a:schemeClr val="dk1"/>
      </a:tcTxStyle>
      <a:tcStyle>
        <a:tcBdr>
          <a:left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0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0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med" len="med"/>
              <a:tailEnd type="none" w="med" len="med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 i="off"/>
      <a:tcStyle>
        <a:tcBdr/>
      </a:tcStyle>
    </a:lastCol>
    <a:firstCol>
      <a:tcTxStyle b="on" i="off"/>
      <a:tcStyle>
        <a:tcBdr/>
      </a:tcStyle>
    </a:firstCol>
    <a:lastRow>
      <a:tcTxStyle b="on" i="off"/>
      <a:tcStyle>
        <a:tcBdr>
          <a:top>
            <a:ln w="12700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FFFFFF">
              <a:alpha val="0"/>
            </a:srgbClr>
          </a:solidFill>
        </a:fill>
      </a:tcStyle>
    </a:lastRow>
    <a:firstRow>
      <a:tcTxStyle b="on" i="off"/>
      <a:tcStyle>
        <a:tcBdr>
          <a:bottom>
            <a:ln w="12700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FFFFFF">
              <a:alpha val="0"/>
            </a:srgb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854" autoAdjust="0"/>
    <p:restoredTop sz="82667" autoAdjust="0"/>
  </p:normalViewPr>
  <p:slideViewPr>
    <p:cSldViewPr snapToGrid="0" snapToObjects="1">
      <p:cViewPr varScale="1">
        <p:scale>
          <a:sx n="85" d="100"/>
          <a:sy n="85" d="100"/>
        </p:scale>
        <p:origin x="1200" y="108"/>
      </p:cViewPr>
      <p:guideLst>
        <p:guide orient="horz" pos="4156"/>
        <p:guide pos="2449"/>
        <p:guide orient="horz" pos="1548"/>
      </p:guideLst>
    </p:cSldViewPr>
  </p:slideViewPr>
  <p:outlineViewPr>
    <p:cViewPr>
      <p:scale>
        <a:sx n="33" d="100"/>
        <a:sy n="33" d="100"/>
      </p:scale>
      <p:origin x="0" y="-930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8094"/>
    </p:cViewPr>
  </p:sorterViewPr>
  <p:notesViewPr>
    <p:cSldViewPr snapToGrid="0" snapToObjects="1">
      <p:cViewPr varScale="1">
        <p:scale>
          <a:sx n="85" d="100"/>
          <a:sy n="85" d="100"/>
        </p:scale>
        <p:origin x="3054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notesMaster" Target="notesMasters/notesMaster1.xml"/><Relationship Id="rId55" Type="http://schemas.openxmlformats.org/officeDocument/2006/relationships/theme" Target="theme/theme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presProps" Target="presProps.xml"/><Relationship Id="rId5" Type="http://schemas.openxmlformats.org/officeDocument/2006/relationships/slide" Target="slides/slide2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tableStyles" Target="tableStyles.xml"/><Relationship Id="rId8" Type="http://schemas.openxmlformats.org/officeDocument/2006/relationships/slide" Target="slides/slide5.xml"/><Relationship Id="rId51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microsoft.com/office/2016/11/relationships/changesInfo" Target="changesInfos/changesInfo1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commentAuthors" Target="commentAuthor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lijana Petrovska" userId="9898029655f5678c" providerId="LiveId" clId="{F61BF4E4-569F-4525-B9FE-0AB42283E029}"/>
    <pc:docChg chg="custSel addSld delSld modSld">
      <pc:chgData name="Ilijana Petrovska" userId="9898029655f5678c" providerId="LiveId" clId="{F61BF4E4-569F-4525-B9FE-0AB42283E029}" dt="2026-03-06T17:31:02.250" v="572" actId="20577"/>
      <pc:docMkLst>
        <pc:docMk/>
      </pc:docMkLst>
      <pc:sldChg chg="modSp mod">
        <pc:chgData name="Ilijana Petrovska" userId="9898029655f5678c" providerId="LiveId" clId="{F61BF4E4-569F-4525-B9FE-0AB42283E029}" dt="2026-03-06T14:42:12.322" v="15" actId="14100"/>
        <pc:sldMkLst>
          <pc:docMk/>
          <pc:sldMk cId="3926993102" sldId="608"/>
        </pc:sldMkLst>
        <pc:spChg chg="mod">
          <ac:chgData name="Ilijana Petrovska" userId="9898029655f5678c" providerId="LiveId" clId="{F61BF4E4-569F-4525-B9FE-0AB42283E029}" dt="2026-03-06T14:42:12.322" v="15" actId="14100"/>
          <ac:spMkLst>
            <pc:docMk/>
            <pc:sldMk cId="3926993102" sldId="608"/>
            <ac:spMk id="4" creationId="{29BC8F5C-6636-40E2-BC94-8443FA72E19E}"/>
          </ac:spMkLst>
        </pc:spChg>
      </pc:sldChg>
      <pc:sldChg chg="modSp mod">
        <pc:chgData name="Ilijana Petrovska" userId="9898029655f5678c" providerId="LiveId" clId="{F61BF4E4-569F-4525-B9FE-0AB42283E029}" dt="2026-03-06T17:31:02.250" v="572" actId="20577"/>
        <pc:sldMkLst>
          <pc:docMk/>
          <pc:sldMk cId="1607321820" sldId="3528"/>
        </pc:sldMkLst>
        <pc:spChg chg="mod">
          <ac:chgData name="Ilijana Petrovska" userId="9898029655f5678c" providerId="LiveId" clId="{F61BF4E4-569F-4525-B9FE-0AB42283E029}" dt="2026-03-06T17:31:02.250" v="572" actId="20577"/>
          <ac:spMkLst>
            <pc:docMk/>
            <pc:sldMk cId="1607321820" sldId="3528"/>
            <ac:spMk id="5" creationId="{B399F35D-2F5D-4323-AF14-6A8336EB7784}"/>
          </ac:spMkLst>
        </pc:spChg>
        <pc:spChg chg="mod">
          <ac:chgData name="Ilijana Petrovska" userId="9898029655f5678c" providerId="LiveId" clId="{F61BF4E4-569F-4525-B9FE-0AB42283E029}" dt="2026-03-06T17:15:07.164" v="548" actId="20577"/>
          <ac:spMkLst>
            <pc:docMk/>
            <pc:sldMk cId="1607321820" sldId="3528"/>
            <ac:spMk id="6" creationId="{6F07F436-8F1F-4D69-96DB-E1BFF2957551}"/>
          </ac:spMkLst>
        </pc:spChg>
      </pc:sldChg>
      <pc:sldChg chg="del">
        <pc:chgData name="Ilijana Petrovska" userId="9898029655f5678c" providerId="LiveId" clId="{F61BF4E4-569F-4525-B9FE-0AB42283E029}" dt="2026-03-06T14:54:20.037" v="390" actId="47"/>
        <pc:sldMkLst>
          <pc:docMk/>
          <pc:sldMk cId="3349398459" sldId="3531"/>
        </pc:sldMkLst>
      </pc:sldChg>
      <pc:sldChg chg="del">
        <pc:chgData name="Ilijana Petrovska" userId="9898029655f5678c" providerId="LiveId" clId="{F61BF4E4-569F-4525-B9FE-0AB42283E029}" dt="2026-03-06T14:44:04.101" v="42" actId="47"/>
        <pc:sldMkLst>
          <pc:docMk/>
          <pc:sldMk cId="164897732" sldId="3535"/>
        </pc:sldMkLst>
      </pc:sldChg>
      <pc:sldChg chg="modSp mod">
        <pc:chgData name="Ilijana Petrovska" userId="9898029655f5678c" providerId="LiveId" clId="{F61BF4E4-569F-4525-B9FE-0AB42283E029}" dt="2026-03-06T14:42:38.989" v="36" actId="20577"/>
        <pc:sldMkLst>
          <pc:docMk/>
          <pc:sldMk cId="1004703670" sldId="3536"/>
        </pc:sldMkLst>
        <pc:spChg chg="mod">
          <ac:chgData name="Ilijana Petrovska" userId="9898029655f5678c" providerId="LiveId" clId="{F61BF4E4-569F-4525-B9FE-0AB42283E029}" dt="2026-03-06T14:42:38.989" v="36" actId="20577"/>
          <ac:spMkLst>
            <pc:docMk/>
            <pc:sldMk cId="1004703670" sldId="3536"/>
            <ac:spMk id="3" creationId="{6CAEB6E2-3DB7-A986-B6E5-5D8E0B8E2305}"/>
          </ac:spMkLst>
        </pc:spChg>
      </pc:sldChg>
      <pc:sldChg chg="modSp new mod">
        <pc:chgData name="Ilijana Petrovska" userId="9898029655f5678c" providerId="LiveId" clId="{F61BF4E4-569F-4525-B9FE-0AB42283E029}" dt="2026-02-10T01:18:49.692" v="3" actId="5793"/>
        <pc:sldMkLst>
          <pc:docMk/>
          <pc:sldMk cId="1454599215" sldId="3537"/>
        </pc:sldMkLst>
        <pc:spChg chg="mod">
          <ac:chgData name="Ilijana Petrovska" userId="9898029655f5678c" providerId="LiveId" clId="{F61BF4E4-569F-4525-B9FE-0AB42283E029}" dt="2026-02-10T01:17:57.876" v="2"/>
          <ac:spMkLst>
            <pc:docMk/>
            <pc:sldMk cId="1454599215" sldId="3537"/>
            <ac:spMk id="2" creationId="{38F6341E-D69A-4C12-ACA0-B4E94F8F3C92}"/>
          </ac:spMkLst>
        </pc:spChg>
        <pc:spChg chg="mod">
          <ac:chgData name="Ilijana Petrovska" userId="9898029655f5678c" providerId="LiveId" clId="{F61BF4E4-569F-4525-B9FE-0AB42283E029}" dt="2026-02-10T01:18:49.692" v="3" actId="5793"/>
          <ac:spMkLst>
            <pc:docMk/>
            <pc:sldMk cId="1454599215" sldId="3537"/>
            <ac:spMk id="3" creationId="{B9D46131-3816-AAF3-6CEC-B865A2A0DA6B}"/>
          </ac:spMkLst>
        </pc:spChg>
      </pc:sldChg>
      <pc:sldChg chg="modSp new mod">
        <pc:chgData name="Ilijana Petrovska" userId="9898029655f5678c" providerId="LiveId" clId="{F61BF4E4-569F-4525-B9FE-0AB42283E029}" dt="2026-02-10T01:21:28.203" v="12" actId="113"/>
        <pc:sldMkLst>
          <pc:docMk/>
          <pc:sldMk cId="1388660524" sldId="3538"/>
        </pc:sldMkLst>
        <pc:spChg chg="mod">
          <ac:chgData name="Ilijana Petrovska" userId="9898029655f5678c" providerId="LiveId" clId="{F61BF4E4-569F-4525-B9FE-0AB42283E029}" dt="2026-02-10T01:21:28.203" v="12" actId="113"/>
          <ac:spMkLst>
            <pc:docMk/>
            <pc:sldMk cId="1388660524" sldId="3538"/>
            <ac:spMk id="2" creationId="{22498B98-146B-F827-B969-CA3AA94B357E}"/>
          </ac:spMkLst>
        </pc:spChg>
        <pc:spChg chg="mod">
          <ac:chgData name="Ilijana Petrovska" userId="9898029655f5678c" providerId="LiveId" clId="{F61BF4E4-569F-4525-B9FE-0AB42283E029}" dt="2026-02-10T01:19:31.704" v="11" actId="20577"/>
          <ac:spMkLst>
            <pc:docMk/>
            <pc:sldMk cId="1388660524" sldId="3538"/>
            <ac:spMk id="3" creationId="{2C74ECE6-869E-C6B9-348A-F903D43B520C}"/>
          </ac:spMkLst>
        </pc:spChg>
      </pc:sldChg>
      <pc:sldChg chg="modSp new mod">
        <pc:chgData name="Ilijana Petrovska" userId="9898029655f5678c" providerId="LiveId" clId="{F61BF4E4-569F-4525-B9FE-0AB42283E029}" dt="2026-03-06T14:55:01.266" v="508" actId="20577"/>
        <pc:sldMkLst>
          <pc:docMk/>
          <pc:sldMk cId="154079248" sldId="3539"/>
        </pc:sldMkLst>
        <pc:spChg chg="mod">
          <ac:chgData name="Ilijana Petrovska" userId="9898029655f5678c" providerId="LiveId" clId="{F61BF4E4-569F-4525-B9FE-0AB42283E029}" dt="2026-03-06T14:54:25.721" v="395" actId="20577"/>
          <ac:spMkLst>
            <pc:docMk/>
            <pc:sldMk cId="154079248" sldId="3539"/>
            <ac:spMk id="2" creationId="{5525B46F-92AC-43E2-A4E4-0C691F537C21}"/>
          </ac:spMkLst>
        </pc:spChg>
        <pc:spChg chg="mod">
          <ac:chgData name="Ilijana Petrovska" userId="9898029655f5678c" providerId="LiveId" clId="{F61BF4E4-569F-4525-B9FE-0AB42283E029}" dt="2026-03-06T14:55:01.266" v="508" actId="20577"/>
          <ac:spMkLst>
            <pc:docMk/>
            <pc:sldMk cId="154079248" sldId="3539"/>
            <ac:spMk id="3" creationId="{0C7277D8-BED4-213B-4AA0-97EDF6EF87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85CB01-6679-D646-ACB3-8B04B786C15F}" type="datetimeFigureOut">
              <a:rPr lang="en-US" smtClean="0"/>
              <a:pPr/>
              <a:t>3/6/2026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AC0F4D-8A6F-1C4A-B6BF-1558431E4F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0630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Shape 4"/>
          <p:cNvSpPr txBox="1">
            <a:spLocks noGrp="1"/>
          </p:cNvSpPr>
          <p:nvPr>
            <p:ph type="dt" idx="10"/>
          </p:nvPr>
        </p:nvSpPr>
        <p:spPr>
          <a:xfrm>
            <a:off x="3884612" y="0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Shape 5"/>
          <p:cNvSpPr>
            <a:spLocks noGrp="1" noRot="1" noChangeAspect="1"/>
          </p:cNvSpPr>
          <p:nvPr>
            <p:ph type="sldImg" idx="3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" name="Shape 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‹#›</a:t>
            </a:fld>
            <a:endParaRPr lang="en-US"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57102709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1</a:t>
            </a:fld>
            <a:endParaRPr lang="en-US"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989712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Opener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 txBox="1">
            <a:spLocks noGrp="1"/>
          </p:cNvSpPr>
          <p:nvPr>
            <p:ph type="title"/>
          </p:nvPr>
        </p:nvSpPr>
        <p:spPr>
          <a:xfrm>
            <a:off x="457200" y="215371"/>
            <a:ext cx="8229600" cy="62282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buClr>
                <a:srgbClr val="007FA3"/>
              </a:buClr>
              <a:buFont typeface="Times New Roman"/>
              <a:buNone/>
              <a:defRPr sz="3600" b="1" i="0" u="none" strike="noStrike" cap="none">
                <a:solidFill>
                  <a:srgbClr val="007FA3"/>
                </a:solidFill>
                <a:latin typeface="+mj-lt"/>
                <a:ea typeface="Times New Roman"/>
                <a:cs typeface="Times New Roman"/>
                <a:sym typeface="Times New Roman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 dirty="0"/>
          </a:p>
        </p:txBody>
      </p:sp>
      <p:sp>
        <p:nvSpPr>
          <p:cNvPr id="39" name="Shape 39"/>
          <p:cNvSpPr txBox="1">
            <a:spLocks noGrp="1"/>
          </p:cNvSpPr>
          <p:nvPr>
            <p:ph type="body" idx="1"/>
          </p:nvPr>
        </p:nvSpPr>
        <p:spPr>
          <a:xfrm>
            <a:off x="457200" y="816429"/>
            <a:ext cx="8229600" cy="47897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000" b="0" i="0" u="none" strike="noStrike" cap="none">
                <a:solidFill>
                  <a:srgbClr val="007FA3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Clr>
                <a:srgbClr val="007FA3"/>
              </a:buClr>
              <a:buFont typeface="Noto Sans Symbols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0" name="Shape 40"/>
          <p:cNvSpPr txBox="1">
            <a:spLocks noGrp="1"/>
          </p:cNvSpPr>
          <p:nvPr>
            <p:ph type="body" idx="2"/>
          </p:nvPr>
        </p:nvSpPr>
        <p:spPr>
          <a:xfrm>
            <a:off x="5029200" y="1600200"/>
            <a:ext cx="3657600" cy="160019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3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Clr>
                <a:srgbClr val="007FA3"/>
              </a:buClr>
              <a:buFont typeface="Noto Sans Symbols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  <p:sp>
        <p:nvSpPr>
          <p:cNvPr id="41" name="Shape 41"/>
          <p:cNvSpPr txBox="1">
            <a:spLocks noGrp="1"/>
          </p:cNvSpPr>
          <p:nvPr>
            <p:ph type="body" idx="3"/>
          </p:nvPr>
        </p:nvSpPr>
        <p:spPr>
          <a:xfrm>
            <a:off x="5029200" y="3200401"/>
            <a:ext cx="3657600" cy="60273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Clr>
                <a:srgbClr val="007FA3"/>
              </a:buClr>
              <a:buFont typeface="Noto Sans Symbols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  <p:sp>
        <p:nvSpPr>
          <p:cNvPr id="42" name="Shape 42"/>
          <p:cNvSpPr txBox="1">
            <a:spLocks noGrp="1"/>
          </p:cNvSpPr>
          <p:nvPr>
            <p:ph type="ftr" idx="11"/>
          </p:nvPr>
        </p:nvSpPr>
        <p:spPr>
          <a:xfrm>
            <a:off x="93969" y="6165337"/>
            <a:ext cx="8595359" cy="2354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0"/>
              </a:spcBef>
              <a:buNone/>
              <a:defRPr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  <p:sp>
        <p:nvSpPr>
          <p:cNvPr id="43" name="Shape 43"/>
          <p:cNvSpPr txBox="1">
            <a:spLocks noGrp="1"/>
          </p:cNvSpPr>
          <p:nvPr>
            <p:ph type="dt" idx="10"/>
          </p:nvPr>
        </p:nvSpPr>
        <p:spPr>
          <a:xfrm>
            <a:off x="6335712" y="113071"/>
            <a:ext cx="2133599" cy="18287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4" name="Shape 44"/>
          <p:cNvSpPr txBox="1">
            <a:spLocks noGrp="1"/>
          </p:cNvSpPr>
          <p:nvPr>
            <p:ph type="sldNum" idx="12"/>
          </p:nvPr>
        </p:nvSpPr>
        <p:spPr>
          <a:xfrm>
            <a:off x="8469311" y="113071"/>
            <a:ext cx="551783" cy="18287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9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‹#›</a:t>
            </a:fld>
            <a:endParaRPr lang="en-US" sz="9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" name="Shape 39"/>
          <p:cNvSpPr txBox="1">
            <a:spLocks noGrp="1"/>
          </p:cNvSpPr>
          <p:nvPr>
            <p:ph type="body" idx="13"/>
          </p:nvPr>
        </p:nvSpPr>
        <p:spPr>
          <a:xfrm>
            <a:off x="474779" y="1500547"/>
            <a:ext cx="8229600" cy="20515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000" b="0" i="0" u="none" strike="noStrike" cap="none">
                <a:solidFill>
                  <a:srgbClr val="007FA3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Clr>
                <a:srgbClr val="007FA3"/>
              </a:buClr>
              <a:buFont typeface="Noto Sans Symbols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quarter" idx="14"/>
          </p:nvPr>
        </p:nvSpPr>
        <p:spPr>
          <a:xfrm>
            <a:off x="5029200" y="4640263"/>
            <a:ext cx="3675063" cy="1050925"/>
          </a:xfrm>
        </p:spPr>
        <p:txBody>
          <a:bodyPr/>
          <a:lstStyle>
            <a:lvl1pPr marL="101600" indent="0">
              <a:buNone/>
              <a:defRPr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8857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900" b="0" i="0" u="none" strike="noStrike" cap="none" smtClean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‹#›</a:t>
            </a:fld>
            <a:endParaRPr lang="en-US" sz="9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117686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hapter Opener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 txBox="1">
            <a:spLocks noGrp="1"/>
          </p:cNvSpPr>
          <p:nvPr>
            <p:ph type="title"/>
          </p:nvPr>
        </p:nvSpPr>
        <p:spPr>
          <a:xfrm>
            <a:off x="457200" y="215371"/>
            <a:ext cx="8229600" cy="62282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buClr>
                <a:srgbClr val="007FA3"/>
              </a:buClr>
              <a:buFont typeface="Times New Roman"/>
              <a:buNone/>
              <a:defRPr sz="3400" b="1" i="0" u="none" strike="noStrike" cap="none">
                <a:solidFill>
                  <a:srgbClr val="007FA3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 dirty="0"/>
          </a:p>
        </p:txBody>
      </p:sp>
      <p:sp>
        <p:nvSpPr>
          <p:cNvPr id="39" name="Shape 39"/>
          <p:cNvSpPr txBox="1">
            <a:spLocks noGrp="1"/>
          </p:cNvSpPr>
          <p:nvPr>
            <p:ph type="body" idx="1"/>
          </p:nvPr>
        </p:nvSpPr>
        <p:spPr>
          <a:xfrm>
            <a:off x="457200" y="816429"/>
            <a:ext cx="8229600" cy="47897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000" b="0" i="0" u="none" strike="noStrike" cap="none">
                <a:solidFill>
                  <a:srgbClr val="007FA3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Clr>
                <a:srgbClr val="007FA3"/>
              </a:buClr>
              <a:buFont typeface="Noto Sans Symbols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0" name="Shape 40"/>
          <p:cNvSpPr txBox="1">
            <a:spLocks noGrp="1"/>
          </p:cNvSpPr>
          <p:nvPr>
            <p:ph type="body" idx="2"/>
          </p:nvPr>
        </p:nvSpPr>
        <p:spPr>
          <a:xfrm>
            <a:off x="5029200" y="1600200"/>
            <a:ext cx="3657600" cy="160019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3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Clr>
                <a:srgbClr val="007FA3"/>
              </a:buClr>
              <a:buFont typeface="Noto Sans Symbols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  <p:sp>
        <p:nvSpPr>
          <p:cNvPr id="41" name="Shape 41"/>
          <p:cNvSpPr txBox="1">
            <a:spLocks noGrp="1"/>
          </p:cNvSpPr>
          <p:nvPr>
            <p:ph type="body" idx="3"/>
          </p:nvPr>
        </p:nvSpPr>
        <p:spPr>
          <a:xfrm>
            <a:off x="5029200" y="3200400"/>
            <a:ext cx="3657600" cy="29257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Clr>
                <a:srgbClr val="007FA3"/>
              </a:buClr>
              <a:buFont typeface="Noto Sans Symbols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  <p:sp>
        <p:nvSpPr>
          <p:cNvPr id="42" name="Shape 42"/>
          <p:cNvSpPr txBox="1">
            <a:spLocks noGrp="1"/>
          </p:cNvSpPr>
          <p:nvPr>
            <p:ph type="ftr" idx="11"/>
          </p:nvPr>
        </p:nvSpPr>
        <p:spPr>
          <a:xfrm>
            <a:off x="93969" y="6165337"/>
            <a:ext cx="8595359" cy="2354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0"/>
              </a:spcBef>
              <a:buNone/>
              <a:defRPr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3" name="Shape 43"/>
          <p:cNvSpPr txBox="1">
            <a:spLocks noGrp="1"/>
          </p:cNvSpPr>
          <p:nvPr>
            <p:ph type="dt" idx="10"/>
          </p:nvPr>
        </p:nvSpPr>
        <p:spPr>
          <a:xfrm>
            <a:off x="6335712" y="113071"/>
            <a:ext cx="2133599" cy="18287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4" name="Shape 44"/>
          <p:cNvSpPr txBox="1">
            <a:spLocks noGrp="1"/>
          </p:cNvSpPr>
          <p:nvPr>
            <p:ph type="sldNum" idx="12"/>
          </p:nvPr>
        </p:nvSpPr>
        <p:spPr>
          <a:xfrm>
            <a:off x="8469311" y="113071"/>
            <a:ext cx="551783" cy="18287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9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‹#›</a:t>
            </a:fld>
            <a:endParaRPr lang="en-US" sz="9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" name="Shape 39"/>
          <p:cNvSpPr txBox="1">
            <a:spLocks noGrp="1"/>
          </p:cNvSpPr>
          <p:nvPr>
            <p:ph type="body" idx="13"/>
          </p:nvPr>
        </p:nvSpPr>
        <p:spPr>
          <a:xfrm>
            <a:off x="474779" y="1500547"/>
            <a:ext cx="8229600" cy="20515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000" b="0" i="0" u="none" strike="noStrike" cap="none">
                <a:solidFill>
                  <a:srgbClr val="007FA3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Clr>
                <a:srgbClr val="007FA3"/>
              </a:buClr>
              <a:buFont typeface="Noto Sans Symbols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Clr>
                <a:srgbClr val="007FA3"/>
              </a:buClr>
              <a:buFont typeface="Arial"/>
              <a:buNone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1212712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F46B6-2505-431C-8CD3-D0D0F9F385B6}" type="datetimeFigureOut">
              <a:rPr lang="en-US" smtClean="0"/>
              <a:pPr/>
              <a:t>3/6/2026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ABB74-DAFA-4B0A-AEE7-CF512E032E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4226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F46B6-2505-431C-8CD3-D0D0F9F385B6}" type="datetimeFigureOut">
              <a:rPr lang="en-US" smtClean="0"/>
              <a:pPr/>
              <a:t>3/6/2026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ABB74-DAFA-4B0A-AEE7-CF512E032E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2329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F46B6-2505-431C-8CD3-D0D0F9F385B6}" type="datetimeFigureOut">
              <a:rPr lang="en-US" smtClean="0"/>
              <a:pPr/>
              <a:t>3/6/2026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ABB74-DAFA-4B0A-AEE7-CF512E032E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54631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F46B6-2505-431C-8CD3-D0D0F9F385B6}" type="datetimeFigureOut">
              <a:rPr lang="en-US" smtClean="0"/>
              <a:pPr/>
              <a:t>3/6/2026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ABB74-DAFA-4B0A-AEE7-CF512E032E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76235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F46B6-2505-431C-8CD3-D0D0F9F385B6}" type="datetimeFigureOut">
              <a:rPr lang="en-US" smtClean="0"/>
              <a:pPr/>
              <a:t>3/6/2026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ABB74-DAFA-4B0A-AEE7-CF512E032E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280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F46B6-2505-431C-8CD3-D0D0F9F385B6}" type="datetimeFigureOut">
              <a:rPr lang="en-US" smtClean="0"/>
              <a:pPr/>
              <a:t>3/6/2026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ABB74-DAFA-4B0A-AEE7-CF512E032E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22332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F46B6-2505-431C-8CD3-D0D0F9F385B6}" type="datetimeFigureOut">
              <a:rPr lang="en-US" smtClean="0"/>
              <a:pPr/>
              <a:t>3/6/2026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ABB74-DAFA-4B0A-AEE7-CF512E032E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00423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F46B6-2505-431C-8CD3-D0D0F9F385B6}" type="datetimeFigureOut">
              <a:rPr lang="en-US" smtClean="0"/>
              <a:pPr/>
              <a:t>3/6/2026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ABB74-DAFA-4B0A-AEE7-CF512E032E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2351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F46B6-2505-431C-8CD3-D0D0F9F385B6}" type="datetimeFigureOut">
              <a:rPr lang="en-US" smtClean="0"/>
              <a:pPr/>
              <a:t>3/6/2026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ABB74-DAFA-4B0A-AEE7-CF512E032E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84831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F46B6-2505-431C-8CD3-D0D0F9F385B6}" type="datetimeFigureOut">
              <a:rPr lang="en-US" smtClean="0"/>
              <a:pPr/>
              <a:t>3/6/2026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ABB74-DAFA-4B0A-AEE7-CF512E032E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83310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F46B6-2505-431C-8CD3-D0D0F9F385B6}" type="datetimeFigureOut">
              <a:rPr lang="en-US" smtClean="0"/>
              <a:pPr/>
              <a:t>3/6/2026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ABB74-DAFA-4B0A-AEE7-CF512E032E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16228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3E37D-6AE5-44E3-BA8E-FDC7CFE470DF}" type="datetimeFigureOut">
              <a:rPr lang="en-US" smtClean="0"/>
              <a:pPr/>
              <a:t>3/6/2026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238C2-BDFE-40F4-80EE-3D2622BCDFBC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2" descr="logo bc">
            <a:extLst>
              <a:ext uri="{FF2B5EF4-FFF2-40B4-BE49-F238E27FC236}">
                <a16:creationId xmlns:a16="http://schemas.microsoft.com/office/drawing/2014/main" id="{7A3462FB-F620-45EC-AF1A-1D53455CFE9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7467600" y="6029325"/>
            <a:ext cx="167640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7EE8C7E6-BF0E-43BC-B051-C21CEB4D663E}"/>
              </a:ext>
            </a:extLst>
          </p:cNvPr>
          <p:cNvCxnSpPr/>
          <p:nvPr userDrawn="1"/>
        </p:nvCxnSpPr>
        <p:spPr>
          <a:xfrm>
            <a:off x="-38100" y="6019800"/>
            <a:ext cx="9220200" cy="1588"/>
          </a:xfrm>
          <a:prstGeom prst="line">
            <a:avLst/>
          </a:prstGeom>
          <a:ln w="1905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9" name="Immagine 2" descr="Descrizione: Macintosh HD:private:var:folders:w8:yp6t1hlj01x2mtv0g05b867c0000gn:T:TemporaryItems:images.jpg">
            <a:extLst>
              <a:ext uri="{FF2B5EF4-FFF2-40B4-BE49-F238E27FC236}">
                <a16:creationId xmlns:a16="http://schemas.microsoft.com/office/drawing/2014/main" id="{634D8EAA-8D84-4389-B030-68EC9BDCC3A6}"/>
              </a:ext>
            </a:extLst>
          </p:cNvPr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" y="6100762"/>
            <a:ext cx="685800" cy="685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597022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3E37D-6AE5-44E3-BA8E-FDC7CFE470DF}" type="datetimeFigureOut">
              <a:rPr lang="en-US" smtClean="0"/>
              <a:pPr/>
              <a:t>3/6/2026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238C2-BDFE-40F4-80EE-3D2622BCDFB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22326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3E37D-6AE5-44E3-BA8E-FDC7CFE470DF}" type="datetimeFigureOut">
              <a:rPr lang="en-US" smtClean="0"/>
              <a:pPr/>
              <a:t>3/6/2026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238C2-BDFE-40F4-80EE-3D2622BCDFB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18653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3E37D-6AE5-44E3-BA8E-FDC7CFE470DF}" type="datetimeFigureOut">
              <a:rPr lang="en-US" smtClean="0"/>
              <a:pPr/>
              <a:t>3/6/2026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238C2-BDFE-40F4-80EE-3D2622BCDFB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589082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3E37D-6AE5-44E3-BA8E-FDC7CFE470DF}" type="datetimeFigureOut">
              <a:rPr lang="en-US" smtClean="0"/>
              <a:pPr/>
              <a:t>3/6/2026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238C2-BDFE-40F4-80EE-3D2622BCDFB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096490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3E37D-6AE5-44E3-BA8E-FDC7CFE470DF}" type="datetimeFigureOut">
              <a:rPr lang="en-US" smtClean="0"/>
              <a:pPr/>
              <a:t>3/6/2026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238C2-BDFE-40F4-80EE-3D2622BCDFB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45652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3E37D-6AE5-44E3-BA8E-FDC7CFE470DF}" type="datetimeFigureOut">
              <a:rPr lang="en-US" smtClean="0"/>
              <a:pPr/>
              <a:t>3/6/2026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238C2-BDFE-40F4-80EE-3D2622BCDFB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40496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3E37D-6AE5-44E3-BA8E-FDC7CFE470DF}" type="datetimeFigureOut">
              <a:rPr lang="en-US" smtClean="0"/>
              <a:pPr/>
              <a:t>3/6/2026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238C2-BDFE-40F4-80EE-3D2622BCDFB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127351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3E37D-6AE5-44E3-BA8E-FDC7CFE470DF}" type="datetimeFigureOut">
              <a:rPr lang="en-US" smtClean="0"/>
              <a:pPr/>
              <a:t>3/6/2026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238C2-BDFE-40F4-80EE-3D2622BCDFB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058612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3E37D-6AE5-44E3-BA8E-FDC7CFE470DF}" type="datetimeFigureOut">
              <a:rPr lang="en-US" smtClean="0"/>
              <a:pPr/>
              <a:t>3/6/2026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238C2-BDFE-40F4-80EE-3D2622BCDFB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55192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3E37D-6AE5-44E3-BA8E-FDC7CFE470DF}" type="datetimeFigureOut">
              <a:rPr lang="en-US" smtClean="0"/>
              <a:pPr/>
              <a:t>3/6/2026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238C2-BDFE-40F4-80EE-3D2622BCDFB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20101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image" Target="../media/image3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 txBox="1">
            <a:spLocks noGrp="1"/>
          </p:cNvSpPr>
          <p:nvPr>
            <p:ph type="title"/>
          </p:nvPr>
        </p:nvSpPr>
        <p:spPr>
          <a:xfrm>
            <a:off x="457200" y="215371"/>
            <a:ext cx="8229600" cy="109727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buClr>
                <a:srgbClr val="007FA3"/>
              </a:buClr>
              <a:buFont typeface="Times New Roman"/>
              <a:buNone/>
              <a:defRPr sz="3400" b="1" i="0" u="none" strike="noStrike" cap="none">
                <a:solidFill>
                  <a:srgbClr val="007FA3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 dirty="0"/>
          </a:p>
        </p:txBody>
      </p:sp>
      <p:sp>
        <p:nvSpPr>
          <p:cNvPr id="11" name="Shape 1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256032" marR="0" lvl="0" indent="-154432" algn="l" rtl="0">
              <a:spcBef>
                <a:spcPts val="1500"/>
              </a:spcBef>
              <a:buClr>
                <a:srgbClr val="007FA3"/>
              </a:buClr>
              <a:buSzPct val="1000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marR="0" lvl="1" indent="-184150" algn="l" rtl="0">
              <a:spcBef>
                <a:spcPts val="600"/>
              </a:spcBef>
              <a:buClr>
                <a:srgbClr val="007FA3"/>
              </a:buClr>
              <a:buSzPct val="100000"/>
              <a:buFont typeface="Arial"/>
              <a:buChar char="–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marR="0" lvl="2" indent="-127000" algn="l" rtl="0">
              <a:spcBef>
                <a:spcPts val="600"/>
              </a:spcBef>
              <a:buClr>
                <a:srgbClr val="007FA3"/>
              </a:buClr>
              <a:buSzPct val="100000"/>
              <a:buFont typeface="Noto Sans Symbols"/>
              <a:buChar char="▪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marR="0" lvl="3" indent="-127000" algn="l" rtl="0">
              <a:spcBef>
                <a:spcPts val="600"/>
              </a:spcBef>
              <a:buClr>
                <a:srgbClr val="007FA3"/>
              </a:buClr>
              <a:buSzPct val="100000"/>
              <a:buFont typeface="Arial"/>
              <a:buChar char="–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lvl="4" indent="-127000" algn="l" rtl="0">
              <a:spcBef>
                <a:spcPts val="600"/>
              </a:spcBef>
              <a:buClr>
                <a:srgbClr val="007FA3"/>
              </a:buClr>
              <a:buSzPct val="1000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lvl="5" indent="-127000" algn="l" rtl="0">
              <a:spcBef>
                <a:spcPts val="300"/>
              </a:spcBef>
              <a:buClr>
                <a:srgbClr val="007FA3"/>
              </a:buClr>
              <a:buSzPct val="1000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marR="0" lvl="6" indent="-127000" algn="l" rtl="0">
              <a:spcBef>
                <a:spcPts val="300"/>
              </a:spcBef>
              <a:buClr>
                <a:srgbClr val="007FA3"/>
              </a:buClr>
              <a:buSzPct val="1000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marR="0" lvl="7" indent="-127000" algn="l" rtl="0">
              <a:spcBef>
                <a:spcPts val="300"/>
              </a:spcBef>
              <a:buClr>
                <a:srgbClr val="007FA3"/>
              </a:buClr>
              <a:buSzPct val="1000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marR="0" lvl="8" indent="-127000" algn="l" rtl="0">
              <a:spcBef>
                <a:spcPts val="300"/>
              </a:spcBef>
              <a:buClr>
                <a:srgbClr val="007FA3"/>
              </a:buClr>
              <a:buSzPct val="1000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  <p:sp>
        <p:nvSpPr>
          <p:cNvPr id="12" name="Shape 12"/>
          <p:cNvSpPr txBox="1">
            <a:spLocks noGrp="1"/>
          </p:cNvSpPr>
          <p:nvPr>
            <p:ph type="ftr" idx="11"/>
          </p:nvPr>
        </p:nvSpPr>
        <p:spPr>
          <a:xfrm>
            <a:off x="93969" y="6172200"/>
            <a:ext cx="8595359" cy="2354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0"/>
              </a:spcBef>
              <a:buNone/>
              <a:defRPr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Shape 13"/>
          <p:cNvSpPr txBox="1">
            <a:spLocks noGrp="1"/>
          </p:cNvSpPr>
          <p:nvPr>
            <p:ph type="dt" idx="10"/>
          </p:nvPr>
        </p:nvSpPr>
        <p:spPr>
          <a:xfrm>
            <a:off x="6335712" y="113071"/>
            <a:ext cx="2133599" cy="18287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Shape 14"/>
          <p:cNvSpPr txBox="1">
            <a:spLocks noGrp="1"/>
          </p:cNvSpPr>
          <p:nvPr>
            <p:ph type="sldNum" idx="12"/>
          </p:nvPr>
        </p:nvSpPr>
        <p:spPr>
          <a:xfrm>
            <a:off x="8469311" y="113071"/>
            <a:ext cx="551783" cy="18287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9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‹#›</a:t>
            </a:fld>
            <a:endParaRPr lang="en-US" sz="9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" name="Shape 15" descr="Pearson Logo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43972" y="6429709"/>
            <a:ext cx="917999" cy="27991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0283969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4" r:id="rId1"/>
    <p:sldLayoutId id="2147483693" r:id="rId2"/>
    <p:sldLayoutId id="2147483702" r:id="rId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3600" b="0" i="0" u="none" strike="noStrike" cap="none">
          <a:solidFill>
            <a:srgbClr val="000000"/>
          </a:solidFill>
          <a:latin typeface="+mj-lt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L="255588" marR="0" lvl="0" indent="-25603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4F46B6-2505-431C-8CD3-D0D0F9F385B6}" type="datetimeFigureOut">
              <a:rPr lang="en-US" smtClean="0"/>
              <a:pPr/>
              <a:t>3/6/2026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ABB74-DAFA-4B0A-AEE7-CF512E032E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0034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  <p:sldLayoutId id="2147483719" r:id="rId4"/>
    <p:sldLayoutId id="2147483720" r:id="rId5"/>
    <p:sldLayoutId id="2147483721" r:id="rId6"/>
    <p:sldLayoutId id="2147483722" r:id="rId7"/>
    <p:sldLayoutId id="2147483723" r:id="rId8"/>
    <p:sldLayoutId id="2147483724" r:id="rId9"/>
    <p:sldLayoutId id="2147483725" r:id="rId10"/>
    <p:sldLayoutId id="2147483726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A3E37D-6AE5-44E3-BA8E-FDC7CFE470DF}" type="datetimeFigureOut">
              <a:rPr lang="en-US" smtClean="0"/>
              <a:pPr/>
              <a:t>3/6/2026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3238C2-BDFE-40F4-80EE-3D2622BCDFBC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2" descr="logo bc">
            <a:extLst>
              <a:ext uri="{FF2B5EF4-FFF2-40B4-BE49-F238E27FC236}">
                <a16:creationId xmlns:a16="http://schemas.microsoft.com/office/drawing/2014/main" id="{28568A37-4EDB-4CA0-9CD5-73481ED7643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7467600" y="6029325"/>
            <a:ext cx="167640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43D2EBCB-34DB-434B-A13F-2E191E81A447}"/>
              </a:ext>
            </a:extLst>
          </p:cNvPr>
          <p:cNvCxnSpPr/>
          <p:nvPr userDrawn="1"/>
        </p:nvCxnSpPr>
        <p:spPr>
          <a:xfrm>
            <a:off x="-38100" y="6019800"/>
            <a:ext cx="9220200" cy="1588"/>
          </a:xfrm>
          <a:prstGeom prst="line">
            <a:avLst/>
          </a:prstGeom>
          <a:ln w="1905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9" name="Immagine 2" descr="Descrizione: Macintosh HD:private:var:folders:w8:yp6t1hlj01x2mtv0g05b867c0000gn:T:TemporaryItems:images.jpg">
            <a:extLst>
              <a:ext uri="{FF2B5EF4-FFF2-40B4-BE49-F238E27FC236}">
                <a16:creationId xmlns:a16="http://schemas.microsoft.com/office/drawing/2014/main" id="{5D434A06-4D1B-4D36-9C9D-A7141A1CFD45}"/>
              </a:ext>
            </a:extLst>
          </p:cNvPr>
          <p:cNvPicPr/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" y="6100762"/>
            <a:ext cx="685800" cy="685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346493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16.xml"/><Relationship Id="rId1" Type="http://schemas.openxmlformats.org/officeDocument/2006/relationships/video" Target="https://www.youtube.com/embed/cplXL-E1ioA?feature=oembed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24.jpg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3.jpg"/><Relationship Id="rId4" Type="http://schemas.openxmlformats.org/officeDocument/2006/relationships/image" Target="../media/image32.jp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0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0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6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hyperlink" Target="https://blog.hubspot.com/service/customer-journey-map" TargetMode="External"/><Relationship Id="rId2" Type="http://schemas.openxmlformats.org/officeDocument/2006/relationships/hyperlink" Target="https://www.crazyegg.com/blog/customer-journey/" TargetMode="External"/><Relationship Id="rId1" Type="http://schemas.openxmlformats.org/officeDocument/2006/relationships/slideLayout" Target="../slideLayouts/slideLayout16.xml"/><Relationship Id="rId6" Type="http://schemas.openxmlformats.org/officeDocument/2006/relationships/hyperlink" Target="https://neilpatel.com/blog/content-strategy-a-development-guide/" TargetMode="External"/><Relationship Id="rId5" Type="http://schemas.openxmlformats.org/officeDocument/2006/relationships/hyperlink" Target="https://blog.hubspot.com/marketing/content-marketing-plan" TargetMode="External"/><Relationship Id="rId4" Type="http://schemas.openxmlformats.org/officeDocument/2006/relationships/hyperlink" Target="https://conversionxl.com/blog/customer-journey-maps/" TargetMode="Externa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decision process">
            <a:extLst>
              <a:ext uri="{FF2B5EF4-FFF2-40B4-BE49-F238E27FC236}">
                <a16:creationId xmlns:a16="http://schemas.microsoft.com/office/drawing/2014/main" id="{05319A0F-0796-40A8-9243-D702BD7C41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1" y="1533525"/>
            <a:ext cx="7000874" cy="3571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29BC8F5C-6636-40E2-BC94-8443FA72E1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1988" y="423862"/>
            <a:ext cx="7772400" cy="1109663"/>
          </a:xfrm>
          <a:prstGeom prst="rect">
            <a:avLst/>
          </a:prstGeom>
          <a:solidFill>
            <a:srgbClr val="F2F2F2"/>
          </a:solidFill>
        </p:spPr>
        <p:txBody>
          <a:bodyPr anchor="ctr">
            <a:normAutofit/>
          </a:bodyPr>
          <a:lstStyle/>
          <a:p>
            <a:r>
              <a:rPr lang="en-US" b="1" dirty="0"/>
              <a:t>Customer Journey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43EF0F16-39FA-4C5C-998F-1FCC97BA786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0" y="5105399"/>
            <a:ext cx="6400800" cy="1476375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sz="2800" dirty="0">
                <a:solidFill>
                  <a:schemeClr val="tx1"/>
                </a:solidFill>
              </a:rPr>
              <a:t>Professor Ilijana Petrovska</a:t>
            </a:r>
          </a:p>
          <a:p>
            <a:r>
              <a:rPr lang="en-US" sz="2800" dirty="0">
                <a:solidFill>
                  <a:schemeClr val="tx1"/>
                </a:solidFill>
              </a:rPr>
              <a:t>Visiting professor @ Tor </a:t>
            </a:r>
            <a:r>
              <a:rPr lang="en-US" sz="2800" dirty="0" err="1">
                <a:solidFill>
                  <a:schemeClr val="tx1"/>
                </a:solidFill>
              </a:rPr>
              <a:t>Vergata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69931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171E5B-89B8-BCF1-197F-E260BBC6DF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AGENDA</a:t>
            </a:r>
            <a:endParaRPr lang="mk-MK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AEB6E2-3DB7-A986-B6E5-5D8E0B8E23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User persona &amp; Customer Journey ppt – 20 minutes</a:t>
            </a:r>
            <a:endParaRPr lang="mk-MK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GROUP WORK – 20 minutes</a:t>
            </a:r>
            <a:endParaRPr lang="mk-MK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Customer Journey </a:t>
            </a:r>
          </a:p>
        </p:txBody>
      </p:sp>
    </p:spTree>
    <p:extLst>
      <p:ext uri="{BB962C8B-B14F-4D97-AF65-F5344CB8AC3E}">
        <p14:creationId xmlns:p14="http://schemas.microsoft.com/office/powerpoint/2010/main" val="10047036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F6341E-D69A-4C12-ACA0-B4E94F8F3C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Dark Patterns, Ethics &amp; Regulation</a:t>
            </a:r>
            <a:endParaRPr lang="mk-MK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D46131-3816-AAF3-6CEC-B865A2A0DA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mk-MK" dirty="0" err="1"/>
              <a:t>Concepts</a:t>
            </a:r>
            <a:r>
              <a:rPr lang="mk-MK" dirty="0"/>
              <a:t> of </a:t>
            </a:r>
            <a:r>
              <a:rPr lang="mk-MK" i="1" dirty="0" err="1"/>
              <a:t>choice</a:t>
            </a:r>
            <a:r>
              <a:rPr lang="mk-MK" i="1" dirty="0"/>
              <a:t> </a:t>
            </a:r>
            <a:r>
              <a:rPr lang="mk-MK" i="1" dirty="0" err="1"/>
              <a:t>architecture</a:t>
            </a:r>
            <a:r>
              <a:rPr lang="mk-MK" dirty="0"/>
              <a:t>, </a:t>
            </a:r>
            <a:r>
              <a:rPr lang="mk-MK" i="1" dirty="0" err="1"/>
              <a:t>defaults</a:t>
            </a:r>
            <a:r>
              <a:rPr lang="mk-MK" dirty="0"/>
              <a:t>, </a:t>
            </a:r>
            <a:r>
              <a:rPr lang="mk-MK" i="1" dirty="0" err="1"/>
              <a:t>dark</a:t>
            </a:r>
            <a:r>
              <a:rPr lang="mk-MK" i="1" dirty="0"/>
              <a:t> </a:t>
            </a:r>
            <a:r>
              <a:rPr lang="mk-MK" i="1" dirty="0" err="1"/>
              <a:t>patterns</a:t>
            </a:r>
            <a:r>
              <a:rPr lang="mk-MK" dirty="0"/>
              <a:t>, </a:t>
            </a:r>
            <a:r>
              <a:rPr lang="mk-MK" dirty="0" err="1"/>
              <a:t>and</a:t>
            </a:r>
            <a:r>
              <a:rPr lang="mk-MK" dirty="0"/>
              <a:t> </a:t>
            </a:r>
            <a:r>
              <a:rPr lang="mk-MK" i="1" dirty="0" err="1"/>
              <a:t>friction</a:t>
            </a:r>
            <a:r>
              <a:rPr lang="mk-MK" dirty="0"/>
              <a:t>.</a:t>
            </a:r>
          </a:p>
          <a:p>
            <a:pPr marL="0" lvl="0" indent="0">
              <a:buNone/>
            </a:pPr>
            <a:r>
              <a:rPr lang="mk-MK" dirty="0" err="1"/>
              <a:t>Real-world</a:t>
            </a:r>
            <a:r>
              <a:rPr lang="mk-MK" dirty="0"/>
              <a:t> </a:t>
            </a:r>
            <a:r>
              <a:rPr lang="mk-MK" dirty="0" err="1"/>
              <a:t>examples</a:t>
            </a:r>
            <a:r>
              <a:rPr lang="mk-MK" dirty="0"/>
              <a:t>:</a:t>
            </a:r>
          </a:p>
          <a:p>
            <a:pPr lvl="0"/>
            <a:r>
              <a:rPr lang="mk-MK" dirty="0" err="1"/>
              <a:t>Instagram</a:t>
            </a:r>
            <a:r>
              <a:rPr lang="mk-MK" dirty="0"/>
              <a:t> </a:t>
            </a:r>
            <a:r>
              <a:rPr lang="mk-MK" dirty="0" err="1"/>
              <a:t>infinite</a:t>
            </a:r>
            <a:r>
              <a:rPr lang="mk-MK" dirty="0"/>
              <a:t> </a:t>
            </a:r>
            <a:r>
              <a:rPr lang="mk-MK" dirty="0" err="1"/>
              <a:t>scroll</a:t>
            </a:r>
            <a:r>
              <a:rPr lang="mk-MK" dirty="0"/>
              <a:t> (</a:t>
            </a:r>
            <a:r>
              <a:rPr lang="mk-MK" dirty="0" err="1"/>
              <a:t>attention</a:t>
            </a:r>
            <a:r>
              <a:rPr lang="mk-MK" dirty="0"/>
              <a:t> </a:t>
            </a:r>
            <a:r>
              <a:rPr lang="mk-MK" dirty="0" err="1"/>
              <a:t>traps</a:t>
            </a:r>
            <a:r>
              <a:rPr lang="mk-MK" dirty="0"/>
              <a:t>),</a:t>
            </a:r>
          </a:p>
          <a:p>
            <a:pPr lvl="0"/>
            <a:r>
              <a:rPr lang="mk-MK" dirty="0" err="1"/>
              <a:t>Amazon’s</a:t>
            </a:r>
            <a:r>
              <a:rPr lang="mk-MK" dirty="0"/>
              <a:t> </a:t>
            </a:r>
            <a:r>
              <a:rPr lang="mk-MK" dirty="0" err="1"/>
              <a:t>checkout</a:t>
            </a:r>
            <a:r>
              <a:rPr lang="mk-MK" dirty="0"/>
              <a:t> UI (</a:t>
            </a:r>
            <a:r>
              <a:rPr lang="mk-MK" dirty="0" err="1"/>
              <a:t>default</a:t>
            </a:r>
            <a:r>
              <a:rPr lang="mk-MK" dirty="0"/>
              <a:t> </a:t>
            </a:r>
            <a:r>
              <a:rPr lang="mk-MK" dirty="0" err="1"/>
              <a:t>subscriptions</a:t>
            </a:r>
            <a:r>
              <a:rPr lang="mk-MK" dirty="0"/>
              <a:t>),</a:t>
            </a:r>
          </a:p>
          <a:p>
            <a:pPr lvl="0"/>
            <a:r>
              <a:rPr lang="mk-MK" dirty="0" err="1"/>
              <a:t>Netflix</a:t>
            </a:r>
            <a:r>
              <a:rPr lang="mk-MK" dirty="0"/>
              <a:t> </a:t>
            </a:r>
            <a:r>
              <a:rPr lang="mk-MK" dirty="0" err="1"/>
              <a:t>autoplay</a:t>
            </a:r>
            <a:r>
              <a:rPr lang="mk-MK" dirty="0"/>
              <a:t>,</a:t>
            </a:r>
          </a:p>
          <a:p>
            <a:pPr lvl="0"/>
            <a:r>
              <a:rPr lang="mk-MK" dirty="0" err="1"/>
              <a:t>Apple</a:t>
            </a:r>
            <a:r>
              <a:rPr lang="mk-MK" dirty="0"/>
              <a:t> </a:t>
            </a:r>
            <a:r>
              <a:rPr lang="mk-MK" dirty="0" err="1"/>
              <a:t>screen</a:t>
            </a:r>
            <a:r>
              <a:rPr lang="mk-MK" dirty="0"/>
              <a:t> </a:t>
            </a:r>
            <a:r>
              <a:rPr lang="mk-MK" dirty="0" err="1"/>
              <a:t>time</a:t>
            </a:r>
            <a:r>
              <a:rPr lang="mk-MK" dirty="0"/>
              <a:t> </a:t>
            </a:r>
            <a:r>
              <a:rPr lang="mk-MK" dirty="0" err="1"/>
              <a:t>prompts</a:t>
            </a:r>
            <a:r>
              <a:rPr lang="mk-MK" dirty="0"/>
              <a:t>.</a:t>
            </a:r>
          </a:p>
          <a:p>
            <a:endParaRPr lang="mk-MK" dirty="0"/>
          </a:p>
        </p:txBody>
      </p:sp>
    </p:spTree>
    <p:extLst>
      <p:ext uri="{BB962C8B-B14F-4D97-AF65-F5344CB8AC3E}">
        <p14:creationId xmlns:p14="http://schemas.microsoft.com/office/powerpoint/2010/main" val="14545992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498B98-146B-F827-B969-CA3AA94B35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From Nudging to Regulation</a:t>
            </a:r>
            <a:endParaRPr lang="mk-MK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74ECE6-869E-C6B9-348A-F903D43B52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mk-MK" dirty="0" err="1"/>
              <a:t>Dark</a:t>
            </a:r>
            <a:r>
              <a:rPr lang="mk-MK" dirty="0"/>
              <a:t> </a:t>
            </a:r>
            <a:r>
              <a:rPr lang="mk-MK" dirty="0" err="1"/>
              <a:t>patterns</a:t>
            </a:r>
            <a:r>
              <a:rPr lang="mk-MK" dirty="0"/>
              <a:t> </a:t>
            </a:r>
            <a:r>
              <a:rPr lang="mk-MK" dirty="0" err="1"/>
              <a:t>and</a:t>
            </a:r>
            <a:r>
              <a:rPr lang="mk-MK" dirty="0"/>
              <a:t> </a:t>
            </a:r>
            <a:r>
              <a:rPr lang="mk-MK" dirty="0" err="1"/>
              <a:t>the</a:t>
            </a:r>
            <a:r>
              <a:rPr lang="mk-MK" dirty="0"/>
              <a:t> </a:t>
            </a:r>
            <a:r>
              <a:rPr lang="mk-MK" b="1" dirty="0"/>
              <a:t>EU </a:t>
            </a:r>
            <a:r>
              <a:rPr lang="mk-MK" b="1" dirty="0" err="1"/>
              <a:t>Digital</a:t>
            </a:r>
            <a:r>
              <a:rPr lang="mk-MK" b="1" dirty="0"/>
              <a:t> </a:t>
            </a:r>
            <a:r>
              <a:rPr lang="mk-MK" b="1" dirty="0" err="1"/>
              <a:t>Services</a:t>
            </a:r>
            <a:r>
              <a:rPr lang="mk-MK" b="1" dirty="0"/>
              <a:t> </a:t>
            </a:r>
            <a:r>
              <a:rPr lang="mk-MK" b="1" dirty="0" err="1"/>
              <a:t>Act</a:t>
            </a:r>
            <a:r>
              <a:rPr lang="mk-MK" b="1" dirty="0"/>
              <a:t> (DSA)</a:t>
            </a:r>
            <a:endParaRPr lang="mk-MK" dirty="0"/>
          </a:p>
          <a:p>
            <a:pPr lvl="0"/>
            <a:r>
              <a:rPr lang="mk-MK" dirty="0" err="1"/>
              <a:t>Ethical</a:t>
            </a:r>
            <a:r>
              <a:rPr lang="mk-MK" dirty="0"/>
              <a:t> UX </a:t>
            </a:r>
            <a:r>
              <a:rPr lang="mk-MK" dirty="0" err="1"/>
              <a:t>vs</a:t>
            </a:r>
            <a:r>
              <a:rPr lang="mk-MK" dirty="0"/>
              <a:t> </a:t>
            </a:r>
            <a:r>
              <a:rPr lang="mk-MK" dirty="0" err="1"/>
              <a:t>growth</a:t>
            </a:r>
            <a:r>
              <a:rPr lang="mk-MK" dirty="0"/>
              <a:t> </a:t>
            </a:r>
            <a:r>
              <a:rPr lang="mk-MK" dirty="0" err="1"/>
              <a:t>hacking</a:t>
            </a:r>
            <a:endParaRPr lang="mk-MK" dirty="0"/>
          </a:p>
          <a:p>
            <a:pPr lvl="0"/>
            <a:r>
              <a:rPr lang="mk-MK" dirty="0" err="1"/>
              <a:t>Consumer</a:t>
            </a:r>
            <a:r>
              <a:rPr lang="mk-MK" dirty="0"/>
              <a:t> </a:t>
            </a:r>
            <a:r>
              <a:rPr lang="mk-MK" dirty="0" err="1"/>
              <a:t>protection</a:t>
            </a:r>
            <a:r>
              <a:rPr lang="mk-MK" dirty="0"/>
              <a:t> </a:t>
            </a:r>
            <a:r>
              <a:rPr lang="mk-MK" dirty="0" err="1"/>
              <a:t>in</a:t>
            </a:r>
            <a:r>
              <a:rPr lang="mk-MK" dirty="0"/>
              <a:t> </a:t>
            </a:r>
            <a:r>
              <a:rPr lang="mk-MK" dirty="0" err="1"/>
              <a:t>digital</a:t>
            </a:r>
            <a:r>
              <a:rPr lang="mk-MK" dirty="0"/>
              <a:t> </a:t>
            </a:r>
            <a:r>
              <a:rPr lang="mk-MK" dirty="0" err="1"/>
              <a:t>markets</a:t>
            </a:r>
            <a:endParaRPr lang="mk-MK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mk-MK" b="1" dirty="0" err="1"/>
              <a:t>Suggested</a:t>
            </a:r>
            <a:r>
              <a:rPr lang="mk-MK" b="1" dirty="0"/>
              <a:t> </a:t>
            </a:r>
            <a:r>
              <a:rPr lang="mk-MK" b="1" dirty="0" err="1"/>
              <a:t>deliverable</a:t>
            </a:r>
            <a:endParaRPr lang="mk-MK" dirty="0"/>
          </a:p>
          <a:p>
            <a:pPr lvl="0"/>
            <a:r>
              <a:rPr lang="mk-MK" dirty="0" err="1"/>
              <a:t>Mini</a:t>
            </a:r>
            <a:r>
              <a:rPr lang="mk-MK" dirty="0"/>
              <a:t> </a:t>
            </a:r>
            <a:r>
              <a:rPr lang="mk-MK" dirty="0" err="1"/>
              <a:t>audit</a:t>
            </a:r>
            <a:r>
              <a:rPr lang="mk-MK" dirty="0"/>
              <a:t>: “</a:t>
            </a:r>
            <a:r>
              <a:rPr lang="mk-MK" dirty="0" err="1"/>
              <a:t>Is</a:t>
            </a:r>
            <a:r>
              <a:rPr lang="mk-MK" dirty="0"/>
              <a:t> </a:t>
            </a:r>
            <a:r>
              <a:rPr lang="mk-MK" dirty="0" err="1"/>
              <a:t>this</a:t>
            </a:r>
            <a:r>
              <a:rPr lang="mk-MK" dirty="0"/>
              <a:t> UX </a:t>
            </a:r>
            <a:r>
              <a:rPr lang="mk-MK" dirty="0" err="1"/>
              <a:t>legal</a:t>
            </a:r>
            <a:r>
              <a:rPr lang="mk-MK" dirty="0"/>
              <a:t>, </a:t>
            </a:r>
            <a:r>
              <a:rPr lang="mk-MK" dirty="0" err="1"/>
              <a:t>ethical</a:t>
            </a:r>
            <a:r>
              <a:rPr lang="mk-MK" dirty="0"/>
              <a:t>, </a:t>
            </a:r>
            <a:r>
              <a:rPr lang="mk-MK" dirty="0" err="1"/>
              <a:t>or</a:t>
            </a:r>
            <a:r>
              <a:rPr lang="mk-MK" dirty="0"/>
              <a:t> </a:t>
            </a:r>
            <a:r>
              <a:rPr lang="mk-MK" dirty="0" err="1"/>
              <a:t>manipulative</a:t>
            </a:r>
            <a:r>
              <a:rPr lang="mk-MK" dirty="0"/>
              <a:t>?”</a:t>
            </a:r>
          </a:p>
          <a:p>
            <a:endParaRPr lang="mk-MK" dirty="0"/>
          </a:p>
        </p:txBody>
      </p:sp>
    </p:spTree>
    <p:extLst>
      <p:ext uri="{BB962C8B-B14F-4D97-AF65-F5344CB8AC3E}">
        <p14:creationId xmlns:p14="http://schemas.microsoft.com/office/powerpoint/2010/main" val="13886605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0840FCE-097F-48A7-90BF-7866E3E9FB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Customer Insights 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45A962D-6BB9-474D-A4C6-9ACD58C62C6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78512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FC99E6B-B02A-4EC6-8547-052BC0C5FC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535" y="1417638"/>
            <a:ext cx="8302565" cy="4414939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4A52B360-8E6F-4DFE-BCE3-F7676A470E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Segment Personas</a:t>
            </a:r>
          </a:p>
        </p:txBody>
      </p:sp>
    </p:spTree>
    <p:extLst>
      <p:ext uri="{BB962C8B-B14F-4D97-AF65-F5344CB8AC3E}">
        <p14:creationId xmlns:p14="http://schemas.microsoft.com/office/powerpoint/2010/main" val="18050504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B01CE2-041D-423E-9696-B79F35FDD1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Segmentation Process Overview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2B34E5-CFA6-47BC-B2EC-06AB4CB3D4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3825"/>
            <a:ext cx="8999212" cy="4524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3136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98B0B0-BD38-4856-9257-83F42B2467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EDAAE0-7587-4382-9CDC-8F86363A04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877" y="9525"/>
            <a:ext cx="9092981" cy="595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5604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47CCA7-02A1-4A20-AA03-CBF45D2CF9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Behavioral marketing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28A32C-3F26-48CC-81FA-CF00A8C4AF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20" y="1198049"/>
            <a:ext cx="9089980" cy="4182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52604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689851-1203-4E26-8706-32EB0E8D83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8996EC-3A21-4252-BE19-21DF8CB61D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83" y="20053"/>
            <a:ext cx="9125616" cy="5723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2808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4D4423-912E-42BA-8324-05D86486E1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Examples of Behavioral variables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5E8865-3D34-46D0-9F4D-8487E95A1F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790" y="1417638"/>
            <a:ext cx="9055210" cy="4641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25978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90676D-9D36-4069-891D-8BE5E9858B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Behavioral Marketing process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F87CB3-C576-4674-B7C5-AFEE090849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897984"/>
            <a:ext cx="9144000" cy="4022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6956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16121C-CD5E-442F-AB7E-2E4A685F07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2B7CC6-5CDB-4BAD-B421-F35F65DA7E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38561" y="57150"/>
            <a:ext cx="9282561" cy="599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1029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55E9E-35E6-435A-A748-B8D3A7103F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8AEB65-69AC-485E-9FCB-70CD4CF01C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9050"/>
            <a:ext cx="9144001" cy="6000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9416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846965-7E4C-476B-ADEB-C11070C99C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8D0D58-7B55-49C5-BFF0-EE52C7DE51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17" y="-9525"/>
            <a:ext cx="9009137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6282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499493-6B4F-49D7-9629-633C6EA7CC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3EF026-18C5-4433-BD78-FF211A3DA4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2" y="0"/>
            <a:ext cx="9137487" cy="6138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2072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A64BDC4-E180-4654-938A-E3BA5B9095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cs typeface="Arial"/>
              </a:rPr>
              <a:t>The </a:t>
            </a:r>
            <a:r>
              <a:rPr lang="en-GB" spc="-4" dirty="0">
                <a:cs typeface="Arial"/>
              </a:rPr>
              <a:t>Customer Journey</a:t>
            </a:r>
            <a:br>
              <a:rPr lang="en-GB" spc="-4" dirty="0">
                <a:cs typeface="Arial"/>
              </a:rPr>
            </a:br>
            <a:r>
              <a:rPr lang="en-GB" spc="-4" dirty="0">
                <a:cs typeface="Arial"/>
              </a:rPr>
              <a:t>&amp; content </a:t>
            </a:r>
            <a:r>
              <a:rPr lang="en-GB" dirty="0">
                <a:cs typeface="Arial"/>
              </a:rPr>
              <a:t>Strategy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3D73D41-42D0-4682-861A-F0BA81B764C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11475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User Persona profile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Who is my ideal customer?</a:t>
            </a:r>
          </a:p>
          <a:p>
            <a:r>
              <a:rPr lang="en-US" dirty="0"/>
              <a:t>What are the current behavior patterns of my users?</a:t>
            </a:r>
          </a:p>
          <a:p>
            <a:r>
              <a:rPr lang="en-US" dirty="0"/>
              <a:t>What are the needs and goals of my users?</a:t>
            </a:r>
          </a:p>
          <a:p>
            <a:r>
              <a:rPr lang="en-US" dirty="0"/>
              <a:t>What issues and pain-points do they currently face within the given context?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438924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098" name="Picture 2" descr="Example Of A User Perso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63050" cy="6924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29685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502541"/>
          </a:xfrm>
          <a:prstGeom prst="rect">
            <a:avLst/>
          </a:prstGeom>
        </p:spPr>
        <p:txBody>
          <a:bodyPr vert="horz" wrap="square" lIns="0" tIns="10001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9525">
              <a:spcBef>
                <a:spcPts val="79"/>
              </a:spcBef>
            </a:pPr>
            <a:r>
              <a:rPr sz="3200" spc="-4" dirty="0"/>
              <a:t>Customer </a:t>
            </a:r>
            <a:r>
              <a:rPr sz="3200" dirty="0"/>
              <a:t>Buying Journey in Pre-Digital</a:t>
            </a:r>
            <a:r>
              <a:rPr sz="3200" spc="-101" dirty="0"/>
              <a:t> </a:t>
            </a:r>
            <a:r>
              <a:rPr sz="3200" spc="-11" dirty="0"/>
              <a:t>World</a:t>
            </a:r>
            <a:endParaRPr sz="3200" dirty="0"/>
          </a:p>
        </p:txBody>
      </p:sp>
      <p:grpSp>
        <p:nvGrpSpPr>
          <p:cNvPr id="3" name="object 3"/>
          <p:cNvGrpSpPr/>
          <p:nvPr/>
        </p:nvGrpSpPr>
        <p:grpSpPr>
          <a:xfrm>
            <a:off x="1415033" y="2168270"/>
            <a:ext cx="6315075" cy="3336608"/>
            <a:chOff x="1886711" y="1748027"/>
            <a:chExt cx="8420100" cy="4448810"/>
          </a:xfrm>
        </p:grpSpPr>
        <p:sp>
          <p:nvSpPr>
            <p:cNvPr id="4" name="object 4"/>
            <p:cNvSpPr/>
            <p:nvPr/>
          </p:nvSpPr>
          <p:spPr>
            <a:xfrm>
              <a:off x="7985760" y="2333243"/>
              <a:ext cx="300355" cy="2933700"/>
            </a:xfrm>
            <a:custGeom>
              <a:avLst/>
              <a:gdLst/>
              <a:ahLst/>
              <a:cxnLst/>
              <a:rect l="l" t="t" r="r" b="b"/>
              <a:pathLst>
                <a:path w="300354" h="2933700">
                  <a:moveTo>
                    <a:pt x="300228" y="2675890"/>
                  </a:moveTo>
                  <a:lnTo>
                    <a:pt x="296291" y="2656395"/>
                  </a:lnTo>
                  <a:lnTo>
                    <a:pt x="285584" y="2640495"/>
                  </a:lnTo>
                  <a:lnTo>
                    <a:pt x="269684" y="2629789"/>
                  </a:lnTo>
                  <a:lnTo>
                    <a:pt x="250190" y="2625852"/>
                  </a:lnTo>
                  <a:lnTo>
                    <a:pt x="50038" y="2625852"/>
                  </a:lnTo>
                  <a:lnTo>
                    <a:pt x="30530" y="2629789"/>
                  </a:lnTo>
                  <a:lnTo>
                    <a:pt x="14630" y="2640495"/>
                  </a:lnTo>
                  <a:lnTo>
                    <a:pt x="3924" y="2656395"/>
                  </a:lnTo>
                  <a:lnTo>
                    <a:pt x="0" y="2675890"/>
                  </a:lnTo>
                  <a:lnTo>
                    <a:pt x="0" y="2883662"/>
                  </a:lnTo>
                  <a:lnTo>
                    <a:pt x="3924" y="2903169"/>
                  </a:lnTo>
                  <a:lnTo>
                    <a:pt x="14630" y="2919069"/>
                  </a:lnTo>
                  <a:lnTo>
                    <a:pt x="30530" y="2929775"/>
                  </a:lnTo>
                  <a:lnTo>
                    <a:pt x="50038" y="2933700"/>
                  </a:lnTo>
                  <a:lnTo>
                    <a:pt x="250190" y="2933700"/>
                  </a:lnTo>
                  <a:lnTo>
                    <a:pt x="269684" y="2929775"/>
                  </a:lnTo>
                  <a:lnTo>
                    <a:pt x="285584" y="2919069"/>
                  </a:lnTo>
                  <a:lnTo>
                    <a:pt x="296291" y="2903169"/>
                  </a:lnTo>
                  <a:lnTo>
                    <a:pt x="300228" y="2883662"/>
                  </a:lnTo>
                  <a:lnTo>
                    <a:pt x="300228" y="2675890"/>
                  </a:lnTo>
                  <a:close/>
                </a:path>
                <a:path w="300354" h="2933700">
                  <a:moveTo>
                    <a:pt x="300228" y="50038"/>
                  </a:moveTo>
                  <a:lnTo>
                    <a:pt x="296291" y="30543"/>
                  </a:lnTo>
                  <a:lnTo>
                    <a:pt x="285584" y="14643"/>
                  </a:lnTo>
                  <a:lnTo>
                    <a:pt x="269684" y="3937"/>
                  </a:lnTo>
                  <a:lnTo>
                    <a:pt x="250190" y="0"/>
                  </a:lnTo>
                  <a:lnTo>
                    <a:pt x="50038" y="0"/>
                  </a:lnTo>
                  <a:lnTo>
                    <a:pt x="30530" y="3937"/>
                  </a:lnTo>
                  <a:lnTo>
                    <a:pt x="14630" y="14643"/>
                  </a:lnTo>
                  <a:lnTo>
                    <a:pt x="3924" y="30543"/>
                  </a:lnTo>
                  <a:lnTo>
                    <a:pt x="0" y="50038"/>
                  </a:lnTo>
                  <a:lnTo>
                    <a:pt x="0" y="257810"/>
                  </a:lnTo>
                  <a:lnTo>
                    <a:pt x="3924" y="277317"/>
                  </a:lnTo>
                  <a:lnTo>
                    <a:pt x="14630" y="293217"/>
                  </a:lnTo>
                  <a:lnTo>
                    <a:pt x="30530" y="303923"/>
                  </a:lnTo>
                  <a:lnTo>
                    <a:pt x="50038" y="307848"/>
                  </a:lnTo>
                  <a:lnTo>
                    <a:pt x="250190" y="307848"/>
                  </a:lnTo>
                  <a:lnTo>
                    <a:pt x="269684" y="303923"/>
                  </a:lnTo>
                  <a:lnTo>
                    <a:pt x="285584" y="293217"/>
                  </a:lnTo>
                  <a:lnTo>
                    <a:pt x="296291" y="277317"/>
                  </a:lnTo>
                  <a:lnTo>
                    <a:pt x="300228" y="257810"/>
                  </a:lnTo>
                  <a:lnTo>
                    <a:pt x="300228" y="50038"/>
                  </a:lnTo>
                  <a:close/>
                </a:path>
              </a:pathLst>
            </a:custGeom>
            <a:solidFill>
              <a:srgbClr val="FCFCFB"/>
            </a:solidFill>
          </p:spPr>
          <p:txBody>
            <a:bodyPr wrap="square" lIns="0" tIns="0" rIns="0" bIns="0" rtlCol="0"/>
            <a:lstStyle/>
            <a:p>
              <a:endParaRPr sz="1875"/>
            </a:p>
          </p:txBody>
        </p:sp>
        <p:sp>
          <p:nvSpPr>
            <p:cNvPr id="5" name="object 5"/>
            <p:cNvSpPr/>
            <p:nvPr/>
          </p:nvSpPr>
          <p:spPr>
            <a:xfrm>
              <a:off x="1886711" y="1748027"/>
              <a:ext cx="8420100" cy="4448556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1875"/>
            </a:p>
          </p:txBody>
        </p:sp>
      </p:grp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564096"/>
          </a:xfrm>
          <a:prstGeom prst="rect">
            <a:avLst/>
          </a:prstGeom>
        </p:spPr>
        <p:txBody>
          <a:bodyPr vert="horz" wrap="square" lIns="0" tIns="10001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9525">
              <a:spcBef>
                <a:spcPts val="79"/>
              </a:spcBef>
            </a:pPr>
            <a:r>
              <a:rPr sz="3600" spc="-4" dirty="0"/>
              <a:t>Micro </a:t>
            </a:r>
            <a:r>
              <a:rPr sz="3600" dirty="0"/>
              <a:t>Moment/Now</a:t>
            </a:r>
            <a:r>
              <a:rPr sz="3600" spc="-79" dirty="0"/>
              <a:t> </a:t>
            </a:r>
            <a:r>
              <a:rPr sz="3600" dirty="0"/>
              <a:t>Moment</a:t>
            </a:r>
          </a:p>
        </p:txBody>
      </p:sp>
      <p:sp>
        <p:nvSpPr>
          <p:cNvPr id="3" name="object 3"/>
          <p:cNvSpPr/>
          <p:nvPr/>
        </p:nvSpPr>
        <p:spPr>
          <a:xfrm>
            <a:off x="5989320" y="2607184"/>
            <a:ext cx="225266" cy="230981"/>
          </a:xfrm>
          <a:custGeom>
            <a:avLst/>
            <a:gdLst/>
            <a:ahLst/>
            <a:cxnLst/>
            <a:rect l="l" t="t" r="r" b="b"/>
            <a:pathLst>
              <a:path w="300354" h="307975">
                <a:moveTo>
                  <a:pt x="250190" y="0"/>
                </a:moveTo>
                <a:lnTo>
                  <a:pt x="50038" y="0"/>
                </a:lnTo>
                <a:lnTo>
                  <a:pt x="30539" y="3925"/>
                </a:lnTo>
                <a:lnTo>
                  <a:pt x="14636" y="14636"/>
                </a:lnTo>
                <a:lnTo>
                  <a:pt x="3925" y="30539"/>
                </a:lnTo>
                <a:lnTo>
                  <a:pt x="0" y="50037"/>
                </a:lnTo>
                <a:lnTo>
                  <a:pt x="0" y="257809"/>
                </a:lnTo>
                <a:lnTo>
                  <a:pt x="3925" y="277308"/>
                </a:lnTo>
                <a:lnTo>
                  <a:pt x="14636" y="293211"/>
                </a:lnTo>
                <a:lnTo>
                  <a:pt x="30539" y="303922"/>
                </a:lnTo>
                <a:lnTo>
                  <a:pt x="50038" y="307847"/>
                </a:lnTo>
                <a:lnTo>
                  <a:pt x="250190" y="307847"/>
                </a:lnTo>
                <a:lnTo>
                  <a:pt x="269688" y="303922"/>
                </a:lnTo>
                <a:lnTo>
                  <a:pt x="285591" y="293211"/>
                </a:lnTo>
                <a:lnTo>
                  <a:pt x="296302" y="277308"/>
                </a:lnTo>
                <a:lnTo>
                  <a:pt x="300228" y="257809"/>
                </a:lnTo>
                <a:lnTo>
                  <a:pt x="300228" y="50037"/>
                </a:lnTo>
                <a:lnTo>
                  <a:pt x="296302" y="30539"/>
                </a:lnTo>
                <a:lnTo>
                  <a:pt x="285591" y="14636"/>
                </a:lnTo>
                <a:lnTo>
                  <a:pt x="269688" y="3925"/>
                </a:lnTo>
                <a:lnTo>
                  <a:pt x="250190" y="0"/>
                </a:lnTo>
                <a:close/>
              </a:path>
            </a:pathLst>
          </a:custGeom>
          <a:solidFill>
            <a:srgbClr val="FCFCFB"/>
          </a:solidFill>
        </p:spPr>
        <p:txBody>
          <a:bodyPr wrap="square" lIns="0" tIns="0" rIns="0" bIns="0" rtlCol="0"/>
          <a:lstStyle/>
          <a:p>
            <a:endParaRPr sz="1875"/>
          </a:p>
        </p:txBody>
      </p:sp>
      <p:sp>
        <p:nvSpPr>
          <p:cNvPr id="4" name="object 4"/>
          <p:cNvSpPr/>
          <p:nvPr/>
        </p:nvSpPr>
        <p:spPr>
          <a:xfrm>
            <a:off x="5989320" y="4576573"/>
            <a:ext cx="225266" cy="230981"/>
          </a:xfrm>
          <a:custGeom>
            <a:avLst/>
            <a:gdLst/>
            <a:ahLst/>
            <a:cxnLst/>
            <a:rect l="l" t="t" r="r" b="b"/>
            <a:pathLst>
              <a:path w="300354" h="307975">
                <a:moveTo>
                  <a:pt x="250190" y="0"/>
                </a:moveTo>
                <a:lnTo>
                  <a:pt x="50038" y="0"/>
                </a:lnTo>
                <a:lnTo>
                  <a:pt x="30539" y="3925"/>
                </a:lnTo>
                <a:lnTo>
                  <a:pt x="14636" y="14636"/>
                </a:lnTo>
                <a:lnTo>
                  <a:pt x="3925" y="30539"/>
                </a:lnTo>
                <a:lnTo>
                  <a:pt x="0" y="50037"/>
                </a:lnTo>
                <a:lnTo>
                  <a:pt x="0" y="257809"/>
                </a:lnTo>
                <a:lnTo>
                  <a:pt x="3925" y="277308"/>
                </a:lnTo>
                <a:lnTo>
                  <a:pt x="14636" y="293211"/>
                </a:lnTo>
                <a:lnTo>
                  <a:pt x="30539" y="303922"/>
                </a:lnTo>
                <a:lnTo>
                  <a:pt x="50038" y="307847"/>
                </a:lnTo>
                <a:lnTo>
                  <a:pt x="250190" y="307847"/>
                </a:lnTo>
                <a:lnTo>
                  <a:pt x="269688" y="303922"/>
                </a:lnTo>
                <a:lnTo>
                  <a:pt x="285591" y="293211"/>
                </a:lnTo>
                <a:lnTo>
                  <a:pt x="296302" y="277308"/>
                </a:lnTo>
                <a:lnTo>
                  <a:pt x="300228" y="257809"/>
                </a:lnTo>
                <a:lnTo>
                  <a:pt x="300228" y="50037"/>
                </a:lnTo>
                <a:lnTo>
                  <a:pt x="296302" y="30539"/>
                </a:lnTo>
                <a:lnTo>
                  <a:pt x="285591" y="14636"/>
                </a:lnTo>
                <a:lnTo>
                  <a:pt x="269688" y="3925"/>
                </a:lnTo>
                <a:lnTo>
                  <a:pt x="250190" y="0"/>
                </a:lnTo>
                <a:close/>
              </a:path>
            </a:pathLst>
          </a:custGeom>
          <a:solidFill>
            <a:srgbClr val="FCFCFB"/>
          </a:solidFill>
        </p:spPr>
        <p:txBody>
          <a:bodyPr wrap="square" lIns="0" tIns="0" rIns="0" bIns="0" rtlCol="0"/>
          <a:lstStyle/>
          <a:p>
            <a:endParaRPr sz="1875"/>
          </a:p>
        </p:txBody>
      </p:sp>
      <p:sp>
        <p:nvSpPr>
          <p:cNvPr id="5" name="object 5"/>
          <p:cNvSpPr txBox="1"/>
          <p:nvPr/>
        </p:nvSpPr>
        <p:spPr>
          <a:xfrm>
            <a:off x="4695064" y="2679478"/>
            <a:ext cx="3418046" cy="184082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>
              <a:lnSpc>
                <a:spcPct val="150000"/>
              </a:lnSpc>
              <a:spcBef>
                <a:spcPts val="75"/>
              </a:spcBef>
            </a:pPr>
            <a:r>
              <a:rPr sz="1350" spc="-4" dirty="0">
                <a:latin typeface="Georgia (Body)"/>
                <a:cs typeface="Arial"/>
              </a:rPr>
              <a:t>Customer journey now can be more complex  as </a:t>
            </a:r>
            <a:r>
              <a:rPr sz="1350" dirty="0">
                <a:latin typeface="Georgia (Body)"/>
                <a:cs typeface="Arial"/>
              </a:rPr>
              <a:t>it </a:t>
            </a:r>
            <a:r>
              <a:rPr sz="1350" spc="-4" dirty="0">
                <a:latin typeface="Georgia (Body)"/>
                <a:cs typeface="Arial"/>
              </a:rPr>
              <a:t>is non-linear and involves more  devices, touch points, </a:t>
            </a:r>
            <a:r>
              <a:rPr sz="1350" spc="-8" dirty="0">
                <a:latin typeface="Georgia (Body)"/>
                <a:cs typeface="Arial"/>
              </a:rPr>
              <a:t>and</a:t>
            </a:r>
            <a:r>
              <a:rPr sz="1350" spc="19" dirty="0">
                <a:latin typeface="Georgia (Body)"/>
                <a:cs typeface="Arial"/>
              </a:rPr>
              <a:t> </a:t>
            </a:r>
            <a:r>
              <a:rPr sz="1350" spc="-8" dirty="0">
                <a:latin typeface="Georgia (Body)"/>
                <a:cs typeface="Arial"/>
              </a:rPr>
              <a:t>channel.</a:t>
            </a:r>
            <a:endParaRPr sz="1350" dirty="0">
              <a:latin typeface="Georgia (Body)"/>
              <a:cs typeface="Arial"/>
            </a:endParaRPr>
          </a:p>
          <a:p>
            <a:pPr marL="9525" marR="3810">
              <a:lnSpc>
                <a:spcPct val="150000"/>
              </a:lnSpc>
            </a:pPr>
            <a:r>
              <a:rPr sz="1350" spc="-4" dirty="0">
                <a:latin typeface="Georgia (Body)"/>
                <a:cs typeface="Arial"/>
              </a:rPr>
              <a:t>Customers now interacts in small increments  throughout the </a:t>
            </a:r>
            <a:r>
              <a:rPr sz="1350" spc="-34" dirty="0">
                <a:latin typeface="Georgia (Body)"/>
                <a:cs typeface="Arial"/>
              </a:rPr>
              <a:t>day, </a:t>
            </a:r>
            <a:r>
              <a:rPr sz="1350" spc="-4" dirty="0">
                <a:latin typeface="Georgia (Body)"/>
                <a:cs typeface="Arial"/>
              </a:rPr>
              <a:t>as they glance through  their phones hundred </a:t>
            </a:r>
            <a:r>
              <a:rPr sz="1350" dirty="0">
                <a:latin typeface="Georgia (Body)"/>
                <a:cs typeface="Arial"/>
              </a:rPr>
              <a:t>times </a:t>
            </a:r>
            <a:r>
              <a:rPr sz="1350" spc="-4" dirty="0">
                <a:latin typeface="Georgia (Body)"/>
                <a:cs typeface="Arial"/>
              </a:rPr>
              <a:t>in a</a:t>
            </a:r>
            <a:r>
              <a:rPr sz="1350" spc="26" dirty="0">
                <a:latin typeface="Georgia (Body)"/>
                <a:cs typeface="Arial"/>
              </a:rPr>
              <a:t> </a:t>
            </a:r>
            <a:r>
              <a:rPr sz="1350" spc="-34" dirty="0">
                <a:latin typeface="Georgia (Body)"/>
                <a:cs typeface="Arial"/>
              </a:rPr>
              <a:t>day.</a:t>
            </a:r>
            <a:endParaRPr sz="1350" dirty="0">
              <a:latin typeface="Georgia (Body)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00025" y="2265425"/>
            <a:ext cx="4371975" cy="31432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875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917C41E-4EEB-8772-787D-91613D890A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Micro Moments</a:t>
            </a:r>
          </a:p>
        </p:txBody>
      </p:sp>
      <p:pic>
        <p:nvPicPr>
          <p:cNvPr id="6" name="Online Media 5" title="Micro-Moments">
            <a:hlinkClick r:id="" action="ppaction://media"/>
            <a:extLst>
              <a:ext uri="{FF2B5EF4-FFF2-40B4-BE49-F238E27FC236}">
                <a16:creationId xmlns:a16="http://schemas.microsoft.com/office/drawing/2014/main" id="{F379DAFA-B21E-343C-EEAB-4818D394CB57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65150" y="1600200"/>
            <a:ext cx="8012113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6028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564096"/>
          </a:xfrm>
          <a:prstGeom prst="rect">
            <a:avLst/>
          </a:prstGeom>
        </p:spPr>
        <p:txBody>
          <a:bodyPr vert="horz" wrap="square" lIns="0" tIns="10001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9525">
              <a:spcBef>
                <a:spcPts val="79"/>
              </a:spcBef>
            </a:pPr>
            <a:r>
              <a:rPr sz="3600" spc="-38" dirty="0"/>
              <a:t>Types </a:t>
            </a:r>
            <a:r>
              <a:rPr sz="3600" dirty="0"/>
              <a:t>of</a:t>
            </a:r>
            <a:r>
              <a:rPr sz="3600" spc="-53" dirty="0"/>
              <a:t> </a:t>
            </a:r>
            <a:r>
              <a:rPr sz="3600" dirty="0"/>
              <a:t>Moments</a:t>
            </a:r>
          </a:p>
        </p:txBody>
      </p:sp>
      <p:sp>
        <p:nvSpPr>
          <p:cNvPr id="3" name="object 3"/>
          <p:cNvSpPr/>
          <p:nvPr/>
        </p:nvSpPr>
        <p:spPr>
          <a:xfrm>
            <a:off x="5989320" y="4576573"/>
            <a:ext cx="225266" cy="230981"/>
          </a:xfrm>
          <a:custGeom>
            <a:avLst/>
            <a:gdLst/>
            <a:ahLst/>
            <a:cxnLst/>
            <a:rect l="l" t="t" r="r" b="b"/>
            <a:pathLst>
              <a:path w="300354" h="307975">
                <a:moveTo>
                  <a:pt x="250190" y="0"/>
                </a:moveTo>
                <a:lnTo>
                  <a:pt x="50038" y="0"/>
                </a:lnTo>
                <a:lnTo>
                  <a:pt x="30539" y="3925"/>
                </a:lnTo>
                <a:lnTo>
                  <a:pt x="14636" y="14636"/>
                </a:lnTo>
                <a:lnTo>
                  <a:pt x="3925" y="30539"/>
                </a:lnTo>
                <a:lnTo>
                  <a:pt x="0" y="50037"/>
                </a:lnTo>
                <a:lnTo>
                  <a:pt x="0" y="257809"/>
                </a:lnTo>
                <a:lnTo>
                  <a:pt x="3925" y="277308"/>
                </a:lnTo>
                <a:lnTo>
                  <a:pt x="14636" y="293211"/>
                </a:lnTo>
                <a:lnTo>
                  <a:pt x="30539" y="303922"/>
                </a:lnTo>
                <a:lnTo>
                  <a:pt x="50038" y="307847"/>
                </a:lnTo>
                <a:lnTo>
                  <a:pt x="250190" y="307847"/>
                </a:lnTo>
                <a:lnTo>
                  <a:pt x="269688" y="303922"/>
                </a:lnTo>
                <a:lnTo>
                  <a:pt x="285591" y="293211"/>
                </a:lnTo>
                <a:lnTo>
                  <a:pt x="296302" y="277308"/>
                </a:lnTo>
                <a:lnTo>
                  <a:pt x="300228" y="257809"/>
                </a:lnTo>
                <a:lnTo>
                  <a:pt x="300228" y="50037"/>
                </a:lnTo>
                <a:lnTo>
                  <a:pt x="296302" y="30539"/>
                </a:lnTo>
                <a:lnTo>
                  <a:pt x="285591" y="14636"/>
                </a:lnTo>
                <a:lnTo>
                  <a:pt x="269688" y="3925"/>
                </a:lnTo>
                <a:lnTo>
                  <a:pt x="250190" y="0"/>
                </a:lnTo>
                <a:close/>
              </a:path>
            </a:pathLst>
          </a:custGeom>
          <a:solidFill>
            <a:srgbClr val="FCFCFB"/>
          </a:solidFill>
        </p:spPr>
        <p:txBody>
          <a:bodyPr wrap="square" lIns="0" tIns="0" rIns="0" bIns="0" rtlCol="0"/>
          <a:lstStyle/>
          <a:p>
            <a:endParaRPr sz="1875"/>
          </a:p>
        </p:txBody>
      </p:sp>
      <p:sp>
        <p:nvSpPr>
          <p:cNvPr id="4" name="object 4"/>
          <p:cNvSpPr/>
          <p:nvPr/>
        </p:nvSpPr>
        <p:spPr>
          <a:xfrm>
            <a:off x="970406" y="4761738"/>
            <a:ext cx="1616202" cy="110413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875"/>
          </a:p>
        </p:txBody>
      </p:sp>
      <p:grpSp>
        <p:nvGrpSpPr>
          <p:cNvPr id="5" name="object 5"/>
          <p:cNvGrpSpPr/>
          <p:nvPr/>
        </p:nvGrpSpPr>
        <p:grpSpPr>
          <a:xfrm>
            <a:off x="1138427" y="1851661"/>
            <a:ext cx="6627495" cy="2688431"/>
            <a:chOff x="1517903" y="1325880"/>
            <a:chExt cx="8836660" cy="3584575"/>
          </a:xfrm>
        </p:grpSpPr>
        <p:sp>
          <p:nvSpPr>
            <p:cNvPr id="6" name="object 6"/>
            <p:cNvSpPr/>
            <p:nvPr/>
          </p:nvSpPr>
          <p:spPr>
            <a:xfrm>
              <a:off x="7985759" y="2333244"/>
              <a:ext cx="300355" cy="307975"/>
            </a:xfrm>
            <a:custGeom>
              <a:avLst/>
              <a:gdLst/>
              <a:ahLst/>
              <a:cxnLst/>
              <a:rect l="l" t="t" r="r" b="b"/>
              <a:pathLst>
                <a:path w="300354" h="307975">
                  <a:moveTo>
                    <a:pt x="250190" y="0"/>
                  </a:moveTo>
                  <a:lnTo>
                    <a:pt x="50038" y="0"/>
                  </a:lnTo>
                  <a:lnTo>
                    <a:pt x="30539" y="3925"/>
                  </a:lnTo>
                  <a:lnTo>
                    <a:pt x="14636" y="14636"/>
                  </a:lnTo>
                  <a:lnTo>
                    <a:pt x="3925" y="30539"/>
                  </a:lnTo>
                  <a:lnTo>
                    <a:pt x="0" y="50037"/>
                  </a:lnTo>
                  <a:lnTo>
                    <a:pt x="0" y="257809"/>
                  </a:lnTo>
                  <a:lnTo>
                    <a:pt x="3925" y="277308"/>
                  </a:lnTo>
                  <a:lnTo>
                    <a:pt x="14636" y="293211"/>
                  </a:lnTo>
                  <a:lnTo>
                    <a:pt x="30539" y="303922"/>
                  </a:lnTo>
                  <a:lnTo>
                    <a:pt x="50038" y="307847"/>
                  </a:lnTo>
                  <a:lnTo>
                    <a:pt x="250190" y="307847"/>
                  </a:lnTo>
                  <a:lnTo>
                    <a:pt x="269688" y="303922"/>
                  </a:lnTo>
                  <a:lnTo>
                    <a:pt x="285591" y="293211"/>
                  </a:lnTo>
                  <a:lnTo>
                    <a:pt x="296302" y="277308"/>
                  </a:lnTo>
                  <a:lnTo>
                    <a:pt x="300228" y="257809"/>
                  </a:lnTo>
                  <a:lnTo>
                    <a:pt x="300228" y="50037"/>
                  </a:lnTo>
                  <a:lnTo>
                    <a:pt x="296302" y="30539"/>
                  </a:lnTo>
                  <a:lnTo>
                    <a:pt x="285591" y="14636"/>
                  </a:lnTo>
                  <a:lnTo>
                    <a:pt x="269688" y="3925"/>
                  </a:lnTo>
                  <a:lnTo>
                    <a:pt x="250190" y="0"/>
                  </a:lnTo>
                  <a:close/>
                </a:path>
              </a:pathLst>
            </a:custGeom>
            <a:solidFill>
              <a:srgbClr val="FCFCFB"/>
            </a:solidFill>
          </p:spPr>
          <p:txBody>
            <a:bodyPr wrap="square" lIns="0" tIns="0" rIns="0" bIns="0" rtlCol="0"/>
            <a:lstStyle/>
            <a:p>
              <a:endParaRPr sz="1875"/>
            </a:p>
          </p:txBody>
        </p:sp>
        <p:sp>
          <p:nvSpPr>
            <p:cNvPr id="7" name="object 7"/>
            <p:cNvSpPr/>
            <p:nvPr/>
          </p:nvSpPr>
          <p:spPr>
            <a:xfrm>
              <a:off x="1517903" y="1325880"/>
              <a:ext cx="8836152" cy="3584448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1875"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1126141" y="4494562"/>
            <a:ext cx="1191578" cy="14811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900" spc="-4" dirty="0">
                <a:latin typeface="Arial"/>
                <a:cs typeface="Arial"/>
              </a:rPr>
              <a:t>Example: Finding</a:t>
            </a:r>
            <a:r>
              <a:rPr sz="900" spc="-45" dirty="0">
                <a:latin typeface="Arial"/>
                <a:cs typeface="Arial"/>
              </a:rPr>
              <a:t> </a:t>
            </a:r>
            <a:r>
              <a:rPr sz="900" spc="-4" dirty="0">
                <a:latin typeface="Arial"/>
                <a:cs typeface="Arial"/>
              </a:rPr>
              <a:t>route</a:t>
            </a:r>
            <a:endParaRPr sz="9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784920" y="4494562"/>
            <a:ext cx="1541621" cy="14811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900" spc="-4" dirty="0">
                <a:latin typeface="Arial"/>
                <a:cs typeface="Arial"/>
              </a:rPr>
              <a:t>Example: Making</a:t>
            </a:r>
            <a:r>
              <a:rPr sz="900" spc="-23" dirty="0">
                <a:latin typeface="Arial"/>
                <a:cs typeface="Arial"/>
              </a:rPr>
              <a:t> </a:t>
            </a:r>
            <a:r>
              <a:rPr sz="900" spc="-4" dirty="0">
                <a:latin typeface="Arial"/>
                <a:cs typeface="Arial"/>
              </a:rPr>
              <a:t>transactions</a:t>
            </a:r>
            <a:endParaRPr sz="90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2727199" y="4752594"/>
            <a:ext cx="1637918" cy="112242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875"/>
          </a:p>
        </p:txBody>
      </p:sp>
      <p:sp>
        <p:nvSpPr>
          <p:cNvPr id="11" name="object 11"/>
          <p:cNvSpPr txBox="1"/>
          <p:nvPr/>
        </p:nvSpPr>
        <p:spPr>
          <a:xfrm>
            <a:off x="4530471" y="4494562"/>
            <a:ext cx="1762125" cy="14811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900" spc="-4" dirty="0">
                <a:latin typeface="Arial"/>
                <a:cs typeface="Arial"/>
              </a:rPr>
              <a:t>Example: </a:t>
            </a:r>
            <a:r>
              <a:rPr sz="900" dirty="0">
                <a:latin typeface="Arial"/>
                <a:cs typeface="Arial"/>
              </a:rPr>
              <a:t>Checking </a:t>
            </a:r>
            <a:r>
              <a:rPr sz="900" spc="-4" dirty="0">
                <a:latin typeface="Arial"/>
                <a:cs typeface="Arial"/>
              </a:rPr>
              <a:t>social</a:t>
            </a:r>
            <a:r>
              <a:rPr sz="900" spc="-56" dirty="0">
                <a:latin typeface="Arial"/>
                <a:cs typeface="Arial"/>
              </a:rPr>
              <a:t> </a:t>
            </a:r>
            <a:r>
              <a:rPr sz="900" spc="-4" dirty="0">
                <a:latin typeface="Arial"/>
                <a:cs typeface="Arial"/>
              </a:rPr>
              <a:t>updates</a:t>
            </a:r>
            <a:endParaRPr sz="9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424232" y="4494562"/>
            <a:ext cx="1274445" cy="14811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900" spc="-4" dirty="0">
                <a:latin typeface="Arial"/>
                <a:cs typeface="Arial"/>
              </a:rPr>
              <a:t>Example: Playing</a:t>
            </a:r>
            <a:r>
              <a:rPr sz="900" spc="-41" dirty="0">
                <a:latin typeface="Arial"/>
                <a:cs typeface="Arial"/>
              </a:rPr>
              <a:t> </a:t>
            </a:r>
            <a:r>
              <a:rPr sz="900" spc="-4" dirty="0">
                <a:latin typeface="Arial"/>
                <a:cs typeface="Arial"/>
              </a:rPr>
              <a:t>games</a:t>
            </a:r>
            <a:endParaRPr sz="900">
              <a:latin typeface="Arial"/>
              <a:cs typeface="Aria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4517135" y="4752594"/>
            <a:ext cx="1697355" cy="114642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875"/>
          </a:p>
        </p:txBody>
      </p:sp>
      <p:sp>
        <p:nvSpPr>
          <p:cNvPr id="14" name="object 14"/>
          <p:cNvSpPr/>
          <p:nvPr/>
        </p:nvSpPr>
        <p:spPr>
          <a:xfrm>
            <a:off x="6364223" y="4761737"/>
            <a:ext cx="1698498" cy="114528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875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9525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9525">
              <a:spcBef>
                <a:spcPts val="75"/>
              </a:spcBef>
            </a:pPr>
            <a:r>
              <a:rPr spc="-4" dirty="0"/>
              <a:t>Three Principles </a:t>
            </a:r>
            <a:r>
              <a:rPr dirty="0"/>
              <a:t>of </a:t>
            </a:r>
            <a:r>
              <a:rPr spc="-4" dirty="0"/>
              <a:t>Effective</a:t>
            </a:r>
            <a:r>
              <a:rPr spc="8" dirty="0"/>
              <a:t> </a:t>
            </a:r>
            <a:r>
              <a:rPr dirty="0"/>
              <a:t>Engagement</a:t>
            </a:r>
          </a:p>
        </p:txBody>
      </p:sp>
      <p:sp>
        <p:nvSpPr>
          <p:cNvPr id="3" name="object 3"/>
          <p:cNvSpPr/>
          <p:nvPr/>
        </p:nvSpPr>
        <p:spPr>
          <a:xfrm>
            <a:off x="5989320" y="4576573"/>
            <a:ext cx="225266" cy="230981"/>
          </a:xfrm>
          <a:custGeom>
            <a:avLst/>
            <a:gdLst/>
            <a:ahLst/>
            <a:cxnLst/>
            <a:rect l="l" t="t" r="r" b="b"/>
            <a:pathLst>
              <a:path w="300354" h="307975">
                <a:moveTo>
                  <a:pt x="250190" y="0"/>
                </a:moveTo>
                <a:lnTo>
                  <a:pt x="50038" y="0"/>
                </a:lnTo>
                <a:lnTo>
                  <a:pt x="30539" y="3925"/>
                </a:lnTo>
                <a:lnTo>
                  <a:pt x="14636" y="14636"/>
                </a:lnTo>
                <a:lnTo>
                  <a:pt x="3925" y="30539"/>
                </a:lnTo>
                <a:lnTo>
                  <a:pt x="0" y="50037"/>
                </a:lnTo>
                <a:lnTo>
                  <a:pt x="0" y="257809"/>
                </a:lnTo>
                <a:lnTo>
                  <a:pt x="3925" y="277308"/>
                </a:lnTo>
                <a:lnTo>
                  <a:pt x="14636" y="293211"/>
                </a:lnTo>
                <a:lnTo>
                  <a:pt x="30539" y="303922"/>
                </a:lnTo>
                <a:lnTo>
                  <a:pt x="50038" y="307847"/>
                </a:lnTo>
                <a:lnTo>
                  <a:pt x="250190" y="307847"/>
                </a:lnTo>
                <a:lnTo>
                  <a:pt x="269688" y="303922"/>
                </a:lnTo>
                <a:lnTo>
                  <a:pt x="285591" y="293211"/>
                </a:lnTo>
                <a:lnTo>
                  <a:pt x="296302" y="277308"/>
                </a:lnTo>
                <a:lnTo>
                  <a:pt x="300228" y="257809"/>
                </a:lnTo>
                <a:lnTo>
                  <a:pt x="300228" y="50037"/>
                </a:lnTo>
                <a:lnTo>
                  <a:pt x="296302" y="30539"/>
                </a:lnTo>
                <a:lnTo>
                  <a:pt x="285591" y="14636"/>
                </a:lnTo>
                <a:lnTo>
                  <a:pt x="269688" y="3925"/>
                </a:lnTo>
                <a:lnTo>
                  <a:pt x="250190" y="0"/>
                </a:lnTo>
                <a:close/>
              </a:path>
            </a:pathLst>
          </a:custGeom>
          <a:solidFill>
            <a:srgbClr val="FCFCFB"/>
          </a:solidFill>
        </p:spPr>
        <p:txBody>
          <a:bodyPr wrap="square" lIns="0" tIns="0" rIns="0" bIns="0" rtlCol="0"/>
          <a:lstStyle/>
          <a:p>
            <a:endParaRPr sz="1875"/>
          </a:p>
        </p:txBody>
      </p:sp>
      <p:grpSp>
        <p:nvGrpSpPr>
          <p:cNvPr id="4" name="object 4"/>
          <p:cNvGrpSpPr/>
          <p:nvPr/>
        </p:nvGrpSpPr>
        <p:grpSpPr>
          <a:xfrm>
            <a:off x="645795" y="2607183"/>
            <a:ext cx="7852410" cy="942023"/>
            <a:chOff x="861060" y="2333244"/>
            <a:chExt cx="10469880" cy="1256030"/>
          </a:xfrm>
        </p:grpSpPr>
        <p:sp>
          <p:nvSpPr>
            <p:cNvPr id="5" name="object 5"/>
            <p:cNvSpPr/>
            <p:nvPr/>
          </p:nvSpPr>
          <p:spPr>
            <a:xfrm>
              <a:off x="7985760" y="2333244"/>
              <a:ext cx="300355" cy="307975"/>
            </a:xfrm>
            <a:custGeom>
              <a:avLst/>
              <a:gdLst/>
              <a:ahLst/>
              <a:cxnLst/>
              <a:rect l="l" t="t" r="r" b="b"/>
              <a:pathLst>
                <a:path w="300354" h="307975">
                  <a:moveTo>
                    <a:pt x="250190" y="0"/>
                  </a:moveTo>
                  <a:lnTo>
                    <a:pt x="50038" y="0"/>
                  </a:lnTo>
                  <a:lnTo>
                    <a:pt x="30539" y="3925"/>
                  </a:lnTo>
                  <a:lnTo>
                    <a:pt x="14636" y="14636"/>
                  </a:lnTo>
                  <a:lnTo>
                    <a:pt x="3925" y="30539"/>
                  </a:lnTo>
                  <a:lnTo>
                    <a:pt x="0" y="50037"/>
                  </a:lnTo>
                  <a:lnTo>
                    <a:pt x="0" y="257809"/>
                  </a:lnTo>
                  <a:lnTo>
                    <a:pt x="3925" y="277308"/>
                  </a:lnTo>
                  <a:lnTo>
                    <a:pt x="14636" y="293211"/>
                  </a:lnTo>
                  <a:lnTo>
                    <a:pt x="30539" y="303922"/>
                  </a:lnTo>
                  <a:lnTo>
                    <a:pt x="50038" y="307847"/>
                  </a:lnTo>
                  <a:lnTo>
                    <a:pt x="250190" y="307847"/>
                  </a:lnTo>
                  <a:lnTo>
                    <a:pt x="269688" y="303922"/>
                  </a:lnTo>
                  <a:lnTo>
                    <a:pt x="285591" y="293211"/>
                  </a:lnTo>
                  <a:lnTo>
                    <a:pt x="296302" y="277308"/>
                  </a:lnTo>
                  <a:lnTo>
                    <a:pt x="300228" y="257809"/>
                  </a:lnTo>
                  <a:lnTo>
                    <a:pt x="300228" y="50037"/>
                  </a:lnTo>
                  <a:lnTo>
                    <a:pt x="296302" y="30539"/>
                  </a:lnTo>
                  <a:lnTo>
                    <a:pt x="285591" y="14636"/>
                  </a:lnTo>
                  <a:lnTo>
                    <a:pt x="269688" y="3925"/>
                  </a:lnTo>
                  <a:lnTo>
                    <a:pt x="250190" y="0"/>
                  </a:lnTo>
                  <a:close/>
                </a:path>
              </a:pathLst>
            </a:custGeom>
            <a:solidFill>
              <a:srgbClr val="FCFCFB"/>
            </a:solidFill>
          </p:spPr>
          <p:txBody>
            <a:bodyPr wrap="square" lIns="0" tIns="0" rIns="0" bIns="0" rtlCol="0"/>
            <a:lstStyle/>
            <a:p>
              <a:endParaRPr sz="1875"/>
            </a:p>
          </p:txBody>
        </p:sp>
        <p:sp>
          <p:nvSpPr>
            <p:cNvPr id="6" name="object 6"/>
            <p:cNvSpPr/>
            <p:nvPr/>
          </p:nvSpPr>
          <p:spPr>
            <a:xfrm>
              <a:off x="861060" y="2430780"/>
              <a:ext cx="10469880" cy="1158239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1875"/>
            </a:p>
          </p:txBody>
        </p:sp>
      </p:grp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55576" y="454513"/>
            <a:ext cx="6677744" cy="563616"/>
          </a:xfrm>
          <a:prstGeom prst="rect">
            <a:avLst/>
          </a:prstGeom>
        </p:spPr>
        <p:txBody>
          <a:bodyPr vert="horz" wrap="square" lIns="0" tIns="9525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9525">
              <a:spcBef>
                <a:spcPts val="75"/>
              </a:spcBef>
            </a:pPr>
            <a:r>
              <a:rPr spc="-4" dirty="0">
                <a:latin typeface="Georgia (Body)"/>
              </a:rPr>
              <a:t>Mapping </a:t>
            </a:r>
            <a:r>
              <a:rPr dirty="0">
                <a:latin typeface="Georgia (Body)"/>
              </a:rPr>
              <a:t>the </a:t>
            </a:r>
            <a:r>
              <a:rPr spc="-4" dirty="0">
                <a:latin typeface="Georgia (Body)"/>
              </a:rPr>
              <a:t>Customer Journey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C9BED83-5143-4C59-8363-C7D1C248CD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9525" marR="577215">
              <a:lnSpc>
                <a:spcPct val="150100"/>
              </a:lnSpc>
              <a:spcBef>
                <a:spcPts val="75"/>
              </a:spcBef>
            </a:pPr>
            <a:r>
              <a:rPr lang="en-US" sz="1800" spc="-4" dirty="0">
                <a:latin typeface="Georgia (Body)"/>
                <a:cs typeface="Arial"/>
              </a:rPr>
              <a:t>Customer journey map is a visual illustration </a:t>
            </a:r>
            <a:r>
              <a:rPr lang="en-US" sz="1800" dirty="0">
                <a:latin typeface="Georgia (Body)"/>
                <a:cs typeface="Arial"/>
              </a:rPr>
              <a:t>of </a:t>
            </a:r>
            <a:r>
              <a:rPr lang="en-US" sz="1800" spc="-4" dirty="0">
                <a:latin typeface="Georgia (Body)"/>
                <a:cs typeface="Arial"/>
              </a:rPr>
              <a:t>the activities, expectations, emotions, and perceptions that  customers experience throughout their relationship </a:t>
            </a:r>
            <a:r>
              <a:rPr lang="en-US" sz="1800" spc="-11" dirty="0">
                <a:latin typeface="Georgia (Body)"/>
                <a:cs typeface="Arial"/>
              </a:rPr>
              <a:t>with </a:t>
            </a:r>
            <a:r>
              <a:rPr lang="en-US" sz="1800" spc="-4" dirty="0">
                <a:latin typeface="Georgia (Body)"/>
                <a:cs typeface="Arial"/>
              </a:rPr>
              <a:t>a </a:t>
            </a:r>
            <a:r>
              <a:rPr lang="en-US" sz="1800" spc="-8" dirty="0">
                <a:latin typeface="Georgia (Body)"/>
                <a:cs typeface="Arial"/>
              </a:rPr>
              <a:t>company's </a:t>
            </a:r>
            <a:r>
              <a:rPr lang="en-US" sz="1800" spc="-4" dirty="0">
                <a:latin typeface="Georgia (Body)"/>
                <a:cs typeface="Arial"/>
              </a:rPr>
              <a:t>products, services, and</a:t>
            </a:r>
            <a:r>
              <a:rPr lang="en-US" sz="1800" spc="217" dirty="0">
                <a:latin typeface="Georgia (Body)"/>
                <a:cs typeface="Arial"/>
              </a:rPr>
              <a:t> </a:t>
            </a:r>
            <a:r>
              <a:rPr lang="en-US" sz="1800" spc="-4" dirty="0">
                <a:latin typeface="Georgia (Body)"/>
                <a:cs typeface="Arial"/>
              </a:rPr>
              <a:t>people</a:t>
            </a:r>
            <a:endParaRPr lang="en-US" sz="2000" dirty="0">
              <a:latin typeface="Georgia (Body)"/>
              <a:cs typeface="Arial"/>
            </a:endParaRPr>
          </a:p>
          <a:p>
            <a:pPr>
              <a:spcBef>
                <a:spcPts val="4"/>
              </a:spcBef>
            </a:pPr>
            <a:endParaRPr lang="en-US" sz="1800" dirty="0">
              <a:latin typeface="Georgia (Body)"/>
              <a:cs typeface="Arial"/>
            </a:endParaRPr>
          </a:p>
          <a:p>
            <a:pPr marL="9525"/>
            <a:r>
              <a:rPr lang="en-US" sz="1800" dirty="0">
                <a:latin typeface="Georgia (Body)"/>
                <a:cs typeface="Arial"/>
              </a:rPr>
              <a:t>It </a:t>
            </a:r>
            <a:r>
              <a:rPr lang="en-US" sz="1800" spc="-4" dirty="0">
                <a:latin typeface="Georgia (Body)"/>
                <a:cs typeface="Arial"/>
              </a:rPr>
              <a:t>is important to define customer journey map </a:t>
            </a:r>
            <a:r>
              <a:rPr lang="en-US" sz="1800" dirty="0">
                <a:latin typeface="Georgia (Body)"/>
                <a:cs typeface="Arial"/>
              </a:rPr>
              <a:t>from the </a:t>
            </a:r>
            <a:r>
              <a:rPr lang="en-US" sz="1800" spc="-4" dirty="0">
                <a:latin typeface="Georgia (Body)"/>
                <a:cs typeface="Arial"/>
              </a:rPr>
              <a:t>customer's perspective. </a:t>
            </a:r>
            <a:r>
              <a:rPr lang="en-US" sz="1800" dirty="0">
                <a:latin typeface="Georgia (Body)"/>
                <a:cs typeface="Arial"/>
              </a:rPr>
              <a:t>A </a:t>
            </a:r>
            <a:r>
              <a:rPr lang="en-US" sz="1800" spc="-4" dirty="0">
                <a:latin typeface="Georgia (Body)"/>
                <a:cs typeface="Arial"/>
              </a:rPr>
              <a:t>customer journey map</a:t>
            </a:r>
            <a:r>
              <a:rPr lang="en-US" sz="1800" spc="34" dirty="0">
                <a:latin typeface="Georgia (Body)"/>
                <a:cs typeface="Arial"/>
              </a:rPr>
              <a:t> </a:t>
            </a:r>
            <a:r>
              <a:rPr lang="en-US" sz="1800" spc="-4" dirty="0">
                <a:latin typeface="Georgia (Body)"/>
                <a:cs typeface="Arial"/>
              </a:rPr>
              <a:t>includes:</a:t>
            </a:r>
            <a:endParaRPr lang="en-US" sz="1800" dirty="0">
              <a:latin typeface="Georgia (Body)"/>
              <a:cs typeface="Arial"/>
            </a:endParaRPr>
          </a:p>
          <a:p>
            <a:pPr marL="875348" indent="-215265">
              <a:spcBef>
                <a:spcPts val="1148"/>
              </a:spcBef>
              <a:buChar char="•"/>
              <a:tabLst>
                <a:tab pos="875348" algn="l"/>
                <a:tab pos="875824" algn="l"/>
              </a:tabLst>
            </a:pPr>
            <a:r>
              <a:rPr lang="en-US" sz="1800" spc="-4" dirty="0">
                <a:latin typeface="Georgia (Body)"/>
                <a:cs typeface="Arial"/>
              </a:rPr>
              <a:t>Customer's</a:t>
            </a:r>
            <a:r>
              <a:rPr lang="en-US" sz="1800" dirty="0">
                <a:latin typeface="Georgia (Body)"/>
                <a:cs typeface="Arial"/>
              </a:rPr>
              <a:t> </a:t>
            </a:r>
            <a:r>
              <a:rPr lang="en-US" sz="1800" spc="-4" dirty="0">
                <a:latin typeface="Georgia (Body)"/>
                <a:cs typeface="Arial"/>
              </a:rPr>
              <a:t>experience</a:t>
            </a:r>
            <a:endParaRPr lang="en-US" sz="1800" dirty="0">
              <a:latin typeface="Georgia (Body)"/>
              <a:cs typeface="Arial"/>
            </a:endParaRPr>
          </a:p>
          <a:p>
            <a:pPr marL="875348" indent="-215265">
              <a:spcBef>
                <a:spcPts val="810"/>
              </a:spcBef>
              <a:buChar char="•"/>
              <a:tabLst>
                <a:tab pos="875348" algn="l"/>
                <a:tab pos="875824" algn="l"/>
              </a:tabLst>
            </a:pPr>
            <a:r>
              <a:rPr lang="en-US" sz="1800" spc="-4" dirty="0">
                <a:latin typeface="Georgia (Body)"/>
                <a:cs typeface="Arial"/>
              </a:rPr>
              <a:t>Customer's needs and</a:t>
            </a:r>
            <a:r>
              <a:rPr lang="en-US" sz="1800" spc="15" dirty="0">
                <a:latin typeface="Georgia (Body)"/>
                <a:cs typeface="Arial"/>
              </a:rPr>
              <a:t> </a:t>
            </a:r>
            <a:r>
              <a:rPr lang="en-US" sz="1800" spc="-11" dirty="0">
                <a:latin typeface="Georgia (Body)"/>
                <a:cs typeface="Arial"/>
              </a:rPr>
              <a:t>wants</a:t>
            </a:r>
            <a:endParaRPr lang="en-US" sz="1800" dirty="0">
              <a:latin typeface="Georgia (Body)"/>
              <a:cs typeface="Arial"/>
            </a:endParaRPr>
          </a:p>
          <a:p>
            <a:pPr marL="875348" indent="-215265">
              <a:spcBef>
                <a:spcPts val="810"/>
              </a:spcBef>
              <a:buChar char="•"/>
              <a:tabLst>
                <a:tab pos="875348" algn="l"/>
                <a:tab pos="875824" algn="l"/>
              </a:tabLst>
            </a:pPr>
            <a:r>
              <a:rPr lang="en-US" sz="1800" spc="-4" dirty="0">
                <a:latin typeface="Georgia (Body)"/>
                <a:cs typeface="Arial"/>
              </a:rPr>
              <a:t>Customer's information</a:t>
            </a:r>
            <a:r>
              <a:rPr lang="en-US" sz="1800" spc="8" dirty="0">
                <a:latin typeface="Georgia (Body)"/>
                <a:cs typeface="Arial"/>
              </a:rPr>
              <a:t> </a:t>
            </a:r>
            <a:r>
              <a:rPr lang="en-US" sz="1800" spc="-4" dirty="0">
                <a:latin typeface="Georgia (Body)"/>
                <a:cs typeface="Arial"/>
              </a:rPr>
              <a:t>needs</a:t>
            </a:r>
            <a:endParaRPr lang="en-US" sz="1800" dirty="0">
              <a:latin typeface="Georgia (Body)"/>
              <a:cs typeface="Arial"/>
            </a:endParaRPr>
          </a:p>
          <a:p>
            <a:pPr marL="875348" indent="-215265">
              <a:spcBef>
                <a:spcPts val="814"/>
              </a:spcBef>
              <a:buChar char="•"/>
              <a:tabLst>
                <a:tab pos="875348" algn="l"/>
                <a:tab pos="875824" algn="l"/>
              </a:tabLst>
            </a:pPr>
            <a:r>
              <a:rPr lang="en-US" sz="1800" spc="-4" dirty="0">
                <a:latin typeface="Georgia (Body)"/>
                <a:cs typeface="Arial"/>
              </a:rPr>
              <a:t>Customer's action </a:t>
            </a:r>
            <a:r>
              <a:rPr lang="en-US" sz="1800" dirty="0">
                <a:latin typeface="Georgia (Body)"/>
                <a:cs typeface="Arial"/>
              </a:rPr>
              <a:t>- </a:t>
            </a:r>
            <a:r>
              <a:rPr lang="en-US" sz="1800" spc="-11" dirty="0">
                <a:latin typeface="Georgia (Body)"/>
                <a:cs typeface="Arial"/>
              </a:rPr>
              <a:t>what </a:t>
            </a:r>
            <a:r>
              <a:rPr lang="en-US" sz="1800" spc="-4" dirty="0">
                <a:latin typeface="Georgia (Body)"/>
                <a:cs typeface="Arial"/>
              </a:rPr>
              <a:t>are they doing, thinking, and</a:t>
            </a:r>
            <a:r>
              <a:rPr lang="en-US" sz="1800" spc="86" dirty="0">
                <a:latin typeface="Georgia (Body)"/>
                <a:cs typeface="Arial"/>
              </a:rPr>
              <a:t> </a:t>
            </a:r>
            <a:r>
              <a:rPr lang="en-US" sz="1800" spc="-4" dirty="0">
                <a:latin typeface="Georgia (Body)"/>
                <a:cs typeface="Arial"/>
              </a:rPr>
              <a:t>feeling</a:t>
            </a:r>
            <a:endParaRPr lang="en-US" sz="1800" dirty="0">
              <a:latin typeface="Georgia (Body)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989320" y="2607184"/>
            <a:ext cx="225266" cy="230981"/>
          </a:xfrm>
          <a:custGeom>
            <a:avLst/>
            <a:gdLst/>
            <a:ahLst/>
            <a:cxnLst/>
            <a:rect l="l" t="t" r="r" b="b"/>
            <a:pathLst>
              <a:path w="300354" h="307975">
                <a:moveTo>
                  <a:pt x="250190" y="0"/>
                </a:moveTo>
                <a:lnTo>
                  <a:pt x="50038" y="0"/>
                </a:lnTo>
                <a:lnTo>
                  <a:pt x="30539" y="3925"/>
                </a:lnTo>
                <a:lnTo>
                  <a:pt x="14636" y="14636"/>
                </a:lnTo>
                <a:lnTo>
                  <a:pt x="3925" y="30539"/>
                </a:lnTo>
                <a:lnTo>
                  <a:pt x="0" y="50037"/>
                </a:lnTo>
                <a:lnTo>
                  <a:pt x="0" y="257809"/>
                </a:lnTo>
                <a:lnTo>
                  <a:pt x="3925" y="277308"/>
                </a:lnTo>
                <a:lnTo>
                  <a:pt x="14636" y="293211"/>
                </a:lnTo>
                <a:lnTo>
                  <a:pt x="30539" y="303922"/>
                </a:lnTo>
                <a:lnTo>
                  <a:pt x="50038" y="307847"/>
                </a:lnTo>
                <a:lnTo>
                  <a:pt x="250190" y="307847"/>
                </a:lnTo>
                <a:lnTo>
                  <a:pt x="269688" y="303922"/>
                </a:lnTo>
                <a:lnTo>
                  <a:pt x="285591" y="293211"/>
                </a:lnTo>
                <a:lnTo>
                  <a:pt x="296302" y="277308"/>
                </a:lnTo>
                <a:lnTo>
                  <a:pt x="300228" y="257809"/>
                </a:lnTo>
                <a:lnTo>
                  <a:pt x="300228" y="50037"/>
                </a:lnTo>
                <a:lnTo>
                  <a:pt x="296302" y="30539"/>
                </a:lnTo>
                <a:lnTo>
                  <a:pt x="285591" y="14636"/>
                </a:lnTo>
                <a:lnTo>
                  <a:pt x="269688" y="3925"/>
                </a:lnTo>
                <a:lnTo>
                  <a:pt x="250190" y="0"/>
                </a:lnTo>
                <a:close/>
              </a:path>
            </a:pathLst>
          </a:custGeom>
          <a:solidFill>
            <a:srgbClr val="FCFCFB"/>
          </a:solidFill>
        </p:spPr>
        <p:txBody>
          <a:bodyPr wrap="square" lIns="0" tIns="0" rIns="0" bIns="0" rtlCol="0"/>
          <a:lstStyle/>
          <a:p>
            <a:endParaRPr sz="1875">
              <a:latin typeface="Georgia (Body)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989320" y="4576573"/>
            <a:ext cx="225266" cy="230981"/>
          </a:xfrm>
          <a:custGeom>
            <a:avLst/>
            <a:gdLst/>
            <a:ahLst/>
            <a:cxnLst/>
            <a:rect l="l" t="t" r="r" b="b"/>
            <a:pathLst>
              <a:path w="300354" h="307975">
                <a:moveTo>
                  <a:pt x="250190" y="0"/>
                </a:moveTo>
                <a:lnTo>
                  <a:pt x="50038" y="0"/>
                </a:lnTo>
                <a:lnTo>
                  <a:pt x="30539" y="3925"/>
                </a:lnTo>
                <a:lnTo>
                  <a:pt x="14636" y="14636"/>
                </a:lnTo>
                <a:lnTo>
                  <a:pt x="3925" y="30539"/>
                </a:lnTo>
                <a:lnTo>
                  <a:pt x="0" y="50037"/>
                </a:lnTo>
                <a:lnTo>
                  <a:pt x="0" y="257809"/>
                </a:lnTo>
                <a:lnTo>
                  <a:pt x="3925" y="277308"/>
                </a:lnTo>
                <a:lnTo>
                  <a:pt x="14636" y="293211"/>
                </a:lnTo>
                <a:lnTo>
                  <a:pt x="30539" y="303922"/>
                </a:lnTo>
                <a:lnTo>
                  <a:pt x="50038" y="307847"/>
                </a:lnTo>
                <a:lnTo>
                  <a:pt x="250190" y="307847"/>
                </a:lnTo>
                <a:lnTo>
                  <a:pt x="269688" y="303922"/>
                </a:lnTo>
                <a:lnTo>
                  <a:pt x="285591" y="293211"/>
                </a:lnTo>
                <a:lnTo>
                  <a:pt x="296302" y="277308"/>
                </a:lnTo>
                <a:lnTo>
                  <a:pt x="300228" y="257809"/>
                </a:lnTo>
                <a:lnTo>
                  <a:pt x="300228" y="50037"/>
                </a:lnTo>
                <a:lnTo>
                  <a:pt x="296302" y="30539"/>
                </a:lnTo>
                <a:lnTo>
                  <a:pt x="285591" y="14636"/>
                </a:lnTo>
                <a:lnTo>
                  <a:pt x="269688" y="3925"/>
                </a:lnTo>
                <a:lnTo>
                  <a:pt x="250190" y="0"/>
                </a:lnTo>
                <a:close/>
              </a:path>
            </a:pathLst>
          </a:custGeom>
          <a:solidFill>
            <a:srgbClr val="FCFCFB"/>
          </a:solidFill>
        </p:spPr>
        <p:txBody>
          <a:bodyPr wrap="square" lIns="0" tIns="0" rIns="0" bIns="0" rtlCol="0"/>
          <a:lstStyle/>
          <a:p>
            <a:endParaRPr sz="1875">
              <a:latin typeface="Georgia (Body)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9525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37624">
              <a:spcBef>
                <a:spcPts val="75"/>
              </a:spcBef>
            </a:pPr>
            <a:r>
              <a:rPr spc="-4" dirty="0"/>
              <a:t>A Customer Journey </a:t>
            </a:r>
            <a:r>
              <a:rPr dirty="0"/>
              <a:t>Map:</a:t>
            </a:r>
            <a:r>
              <a:rPr spc="-113" dirty="0"/>
              <a:t> </a:t>
            </a:r>
            <a:r>
              <a:rPr dirty="0"/>
              <a:t>Example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490156" y="1933765"/>
            <a:ext cx="7285673" cy="4056698"/>
            <a:chOff x="653541" y="1435353"/>
            <a:chExt cx="9714230" cy="5408930"/>
          </a:xfrm>
        </p:grpSpPr>
        <p:sp>
          <p:nvSpPr>
            <p:cNvPr id="4" name="object 4"/>
            <p:cNvSpPr/>
            <p:nvPr/>
          </p:nvSpPr>
          <p:spPr>
            <a:xfrm>
              <a:off x="7985760" y="2333243"/>
              <a:ext cx="300355" cy="2933700"/>
            </a:xfrm>
            <a:custGeom>
              <a:avLst/>
              <a:gdLst/>
              <a:ahLst/>
              <a:cxnLst/>
              <a:rect l="l" t="t" r="r" b="b"/>
              <a:pathLst>
                <a:path w="300354" h="2933700">
                  <a:moveTo>
                    <a:pt x="300228" y="2675890"/>
                  </a:moveTo>
                  <a:lnTo>
                    <a:pt x="296291" y="2656395"/>
                  </a:lnTo>
                  <a:lnTo>
                    <a:pt x="285584" y="2640495"/>
                  </a:lnTo>
                  <a:lnTo>
                    <a:pt x="269684" y="2629789"/>
                  </a:lnTo>
                  <a:lnTo>
                    <a:pt x="250190" y="2625852"/>
                  </a:lnTo>
                  <a:lnTo>
                    <a:pt x="50038" y="2625852"/>
                  </a:lnTo>
                  <a:lnTo>
                    <a:pt x="30530" y="2629789"/>
                  </a:lnTo>
                  <a:lnTo>
                    <a:pt x="14630" y="2640495"/>
                  </a:lnTo>
                  <a:lnTo>
                    <a:pt x="3924" y="2656395"/>
                  </a:lnTo>
                  <a:lnTo>
                    <a:pt x="0" y="2675890"/>
                  </a:lnTo>
                  <a:lnTo>
                    <a:pt x="0" y="2883662"/>
                  </a:lnTo>
                  <a:lnTo>
                    <a:pt x="3924" y="2903169"/>
                  </a:lnTo>
                  <a:lnTo>
                    <a:pt x="14630" y="2919069"/>
                  </a:lnTo>
                  <a:lnTo>
                    <a:pt x="30530" y="2929775"/>
                  </a:lnTo>
                  <a:lnTo>
                    <a:pt x="50038" y="2933700"/>
                  </a:lnTo>
                  <a:lnTo>
                    <a:pt x="250190" y="2933700"/>
                  </a:lnTo>
                  <a:lnTo>
                    <a:pt x="269684" y="2929775"/>
                  </a:lnTo>
                  <a:lnTo>
                    <a:pt x="285584" y="2919069"/>
                  </a:lnTo>
                  <a:lnTo>
                    <a:pt x="296291" y="2903169"/>
                  </a:lnTo>
                  <a:lnTo>
                    <a:pt x="300228" y="2883662"/>
                  </a:lnTo>
                  <a:lnTo>
                    <a:pt x="300228" y="2675890"/>
                  </a:lnTo>
                  <a:close/>
                </a:path>
                <a:path w="300354" h="2933700">
                  <a:moveTo>
                    <a:pt x="300228" y="50038"/>
                  </a:moveTo>
                  <a:lnTo>
                    <a:pt x="296291" y="30543"/>
                  </a:lnTo>
                  <a:lnTo>
                    <a:pt x="285584" y="14643"/>
                  </a:lnTo>
                  <a:lnTo>
                    <a:pt x="269684" y="3937"/>
                  </a:lnTo>
                  <a:lnTo>
                    <a:pt x="250190" y="0"/>
                  </a:lnTo>
                  <a:lnTo>
                    <a:pt x="50038" y="0"/>
                  </a:lnTo>
                  <a:lnTo>
                    <a:pt x="30530" y="3937"/>
                  </a:lnTo>
                  <a:lnTo>
                    <a:pt x="14630" y="14643"/>
                  </a:lnTo>
                  <a:lnTo>
                    <a:pt x="3924" y="30543"/>
                  </a:lnTo>
                  <a:lnTo>
                    <a:pt x="0" y="50038"/>
                  </a:lnTo>
                  <a:lnTo>
                    <a:pt x="0" y="257810"/>
                  </a:lnTo>
                  <a:lnTo>
                    <a:pt x="3924" y="277317"/>
                  </a:lnTo>
                  <a:lnTo>
                    <a:pt x="14630" y="293217"/>
                  </a:lnTo>
                  <a:lnTo>
                    <a:pt x="30530" y="303923"/>
                  </a:lnTo>
                  <a:lnTo>
                    <a:pt x="50038" y="307848"/>
                  </a:lnTo>
                  <a:lnTo>
                    <a:pt x="250190" y="307848"/>
                  </a:lnTo>
                  <a:lnTo>
                    <a:pt x="269684" y="303923"/>
                  </a:lnTo>
                  <a:lnTo>
                    <a:pt x="285584" y="293217"/>
                  </a:lnTo>
                  <a:lnTo>
                    <a:pt x="296291" y="277317"/>
                  </a:lnTo>
                  <a:lnTo>
                    <a:pt x="300228" y="257810"/>
                  </a:lnTo>
                  <a:lnTo>
                    <a:pt x="300228" y="50038"/>
                  </a:lnTo>
                  <a:close/>
                </a:path>
              </a:pathLst>
            </a:custGeom>
            <a:solidFill>
              <a:srgbClr val="FCFCFB"/>
            </a:solidFill>
          </p:spPr>
          <p:txBody>
            <a:bodyPr wrap="square" lIns="0" tIns="0" rIns="0" bIns="0" rtlCol="0"/>
            <a:lstStyle/>
            <a:p>
              <a:endParaRPr sz="1875"/>
            </a:p>
          </p:txBody>
        </p:sp>
        <p:sp>
          <p:nvSpPr>
            <p:cNvPr id="5" name="object 5"/>
            <p:cNvSpPr/>
            <p:nvPr/>
          </p:nvSpPr>
          <p:spPr>
            <a:xfrm>
              <a:off x="1824227" y="1441702"/>
              <a:ext cx="8543544" cy="5402580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1875"/>
            </a:p>
          </p:txBody>
        </p:sp>
        <p:sp>
          <p:nvSpPr>
            <p:cNvPr id="6" name="object 6"/>
            <p:cNvSpPr/>
            <p:nvPr/>
          </p:nvSpPr>
          <p:spPr>
            <a:xfrm>
              <a:off x="659891" y="1441703"/>
              <a:ext cx="3112135" cy="5328285"/>
            </a:xfrm>
            <a:custGeom>
              <a:avLst/>
              <a:gdLst/>
              <a:ahLst/>
              <a:cxnLst/>
              <a:rect l="l" t="t" r="r" b="b"/>
              <a:pathLst>
                <a:path w="3112135" h="5328284">
                  <a:moveTo>
                    <a:pt x="0" y="5327904"/>
                  </a:moveTo>
                  <a:lnTo>
                    <a:pt x="3112008" y="5327904"/>
                  </a:lnTo>
                  <a:lnTo>
                    <a:pt x="3112008" y="0"/>
                  </a:lnTo>
                  <a:lnTo>
                    <a:pt x="0" y="0"/>
                  </a:lnTo>
                  <a:lnTo>
                    <a:pt x="0" y="5327904"/>
                  </a:lnTo>
                  <a:close/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875"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606552" y="3061906"/>
            <a:ext cx="694373" cy="4251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>
              <a:spcBef>
                <a:spcPts val="75"/>
              </a:spcBef>
            </a:pPr>
            <a:r>
              <a:rPr sz="1350" spc="-4" dirty="0">
                <a:latin typeface="Carlito"/>
                <a:cs typeface="Carlito"/>
              </a:rPr>
              <a:t>Cu</a:t>
            </a:r>
            <a:r>
              <a:rPr sz="1350" spc="-15" dirty="0">
                <a:latin typeface="Carlito"/>
                <a:cs typeface="Carlito"/>
              </a:rPr>
              <a:t>s</a:t>
            </a:r>
            <a:r>
              <a:rPr sz="1350" spc="-11" dirty="0">
                <a:latin typeface="Carlito"/>
                <a:cs typeface="Carlito"/>
              </a:rPr>
              <a:t>t</a:t>
            </a:r>
            <a:r>
              <a:rPr sz="1350" spc="-4" dirty="0">
                <a:latin typeface="Carlito"/>
                <a:cs typeface="Carlito"/>
              </a:rPr>
              <a:t>omer  </a:t>
            </a:r>
            <a:r>
              <a:rPr sz="1350" spc="-11" dirty="0">
                <a:latin typeface="Carlito"/>
                <a:cs typeface="Carlito"/>
              </a:rPr>
              <a:t>Persona</a:t>
            </a:r>
            <a:endParaRPr sz="1350">
              <a:latin typeface="Carlito"/>
              <a:cs typeface="Carlito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2828925" y="2400300"/>
            <a:ext cx="6124575" cy="712470"/>
          </a:xfrm>
          <a:custGeom>
            <a:avLst/>
            <a:gdLst/>
            <a:ahLst/>
            <a:cxnLst/>
            <a:rect l="l" t="t" r="r" b="b"/>
            <a:pathLst>
              <a:path w="8166100" h="949960">
                <a:moveTo>
                  <a:pt x="0" y="949451"/>
                </a:moveTo>
                <a:lnTo>
                  <a:pt x="8165592" y="949451"/>
                </a:lnTo>
                <a:lnTo>
                  <a:pt x="8165592" y="0"/>
                </a:lnTo>
                <a:lnTo>
                  <a:pt x="0" y="0"/>
                </a:lnTo>
                <a:lnTo>
                  <a:pt x="0" y="949451"/>
                </a:lnTo>
                <a:close/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 sz="1875"/>
          </a:p>
        </p:txBody>
      </p:sp>
      <p:sp>
        <p:nvSpPr>
          <p:cNvPr id="9" name="object 9"/>
          <p:cNvSpPr txBox="1"/>
          <p:nvPr/>
        </p:nvSpPr>
        <p:spPr>
          <a:xfrm>
            <a:off x="7836503" y="2433313"/>
            <a:ext cx="952976" cy="63286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>
              <a:spcBef>
                <a:spcPts val="75"/>
              </a:spcBef>
            </a:pPr>
            <a:r>
              <a:rPr sz="1350" spc="-8" dirty="0">
                <a:latin typeface="Carlito"/>
                <a:cs typeface="Carlito"/>
              </a:rPr>
              <a:t>Stages  customer</a:t>
            </a:r>
            <a:r>
              <a:rPr sz="1350" spc="-60" dirty="0">
                <a:latin typeface="Carlito"/>
                <a:cs typeface="Carlito"/>
              </a:rPr>
              <a:t> </a:t>
            </a:r>
            <a:r>
              <a:rPr sz="1350" spc="-4" dirty="0">
                <a:latin typeface="Carlito"/>
                <a:cs typeface="Carlito"/>
              </a:rPr>
              <a:t>will  go</a:t>
            </a:r>
            <a:r>
              <a:rPr sz="1350" spc="-15" dirty="0">
                <a:latin typeface="Carlito"/>
                <a:cs typeface="Carlito"/>
              </a:rPr>
              <a:t> </a:t>
            </a:r>
            <a:r>
              <a:rPr sz="1350" spc="-8" dirty="0">
                <a:latin typeface="Carlito"/>
                <a:cs typeface="Carlito"/>
              </a:rPr>
              <a:t>through</a:t>
            </a:r>
            <a:endParaRPr sz="1350">
              <a:latin typeface="Carlito"/>
              <a:cs typeface="Carlito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9119EC1D-1F78-414C-ABD2-516B5FA53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14649BB-FD93-43A0-B3CC-6FE30108B9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5599" y="685484"/>
            <a:ext cx="9672320" cy="54406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07883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658115A-EC29-4080-9BB6-2F09B5F1E9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8C4DF88-3807-425D-84D0-FF9D0426A1FD}" type="datetime1">
              <a:rPr lang="en-US" smtClean="0"/>
              <a:pPr>
                <a:defRPr/>
              </a:pPr>
              <a:t>3/6/2026</a:t>
            </a:fld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29B61E-17F8-41C9-8154-3130A8242F1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B3D152D-9B8E-49E0-8E84-F45BE3AD4343}" type="slidenum">
              <a:rPr lang="en-US" altLang="en-US" smtClean="0"/>
              <a:pPr>
                <a:defRPr/>
              </a:pPr>
              <a:t>28</a:t>
            </a:fld>
            <a:r>
              <a:rPr lang="en-US" altLang="en-US"/>
              <a:t> | </a:t>
            </a:r>
          </a:p>
        </p:txBody>
      </p:sp>
      <p:pic>
        <p:nvPicPr>
          <p:cNvPr id="6" name="Picture 5" descr="Text&#10;&#10;Description automatically generated">
            <a:extLst>
              <a:ext uri="{FF2B5EF4-FFF2-40B4-BE49-F238E27FC236}">
                <a16:creationId xmlns:a16="http://schemas.microsoft.com/office/drawing/2014/main" id="{3C0126C8-FDFE-4F8F-BF71-BBB439201D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" y="641350"/>
            <a:ext cx="7213600" cy="557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5268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D02A8D-2A58-4C1B-A695-85FADA105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8C4DF88-3807-425D-84D0-FF9D0426A1FD}" type="datetime1">
              <a:rPr lang="en-US" smtClean="0"/>
              <a:pPr>
                <a:defRPr/>
              </a:pPr>
              <a:t>3/6/2026</a:t>
            </a:fld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95EA4F-9800-4D43-97F2-313D6D94E95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B3D152D-9B8E-49E0-8E84-F45BE3AD4343}" type="slidenum">
              <a:rPr lang="en-US" altLang="en-US" smtClean="0"/>
              <a:pPr>
                <a:defRPr/>
              </a:pPr>
              <a:t>29</a:t>
            </a:fld>
            <a:r>
              <a:rPr lang="en-US" altLang="en-US"/>
              <a:t> | </a:t>
            </a:r>
          </a:p>
        </p:txBody>
      </p:sp>
      <p:pic>
        <p:nvPicPr>
          <p:cNvPr id="6" name="Picture 5" descr="Timeline&#10;&#10;Description automatically generated">
            <a:extLst>
              <a:ext uri="{FF2B5EF4-FFF2-40B4-BE49-F238E27FC236}">
                <a16:creationId xmlns:a16="http://schemas.microsoft.com/office/drawing/2014/main" id="{F96F66EB-5440-4882-A795-41CE101F05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86384"/>
            <a:ext cx="9144000" cy="5285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743187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0645" y="389373"/>
            <a:ext cx="9062710" cy="686726"/>
          </a:xfrm>
          <a:prstGeom prst="rect">
            <a:avLst/>
          </a:prstGeom>
        </p:spPr>
        <p:txBody>
          <a:bodyPr vert="horz" wrap="square" lIns="0" tIns="9525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9525">
              <a:spcBef>
                <a:spcPts val="75"/>
              </a:spcBef>
            </a:pPr>
            <a:r>
              <a:rPr spc="-15" dirty="0">
                <a:latin typeface="Georgia (Body)"/>
              </a:rPr>
              <a:t>Tips </a:t>
            </a:r>
            <a:r>
              <a:rPr dirty="0">
                <a:latin typeface="Georgia (Body)"/>
              </a:rPr>
              <a:t>for </a:t>
            </a:r>
            <a:r>
              <a:rPr spc="-4" dirty="0">
                <a:latin typeface="Georgia (Body)"/>
              </a:rPr>
              <a:t>Customer Journey</a:t>
            </a:r>
            <a:r>
              <a:rPr spc="15" dirty="0">
                <a:latin typeface="Georgia (Body)"/>
              </a:rPr>
              <a:t> </a:t>
            </a:r>
            <a:r>
              <a:rPr spc="-4" dirty="0">
                <a:latin typeface="Georgia (Body)"/>
              </a:rPr>
              <a:t>Mapping</a:t>
            </a:r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6AAD023E-84C8-4325-AECF-14738B2A70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0600" y="1547814"/>
            <a:ext cx="5120848" cy="4545012"/>
          </a:xfrm>
        </p:spPr>
        <p:txBody>
          <a:bodyPr>
            <a:normAutofit lnSpcReduction="10000"/>
          </a:bodyPr>
          <a:lstStyle/>
          <a:p>
            <a:pPr marL="224314" indent="-215265">
              <a:spcBef>
                <a:spcPts val="885"/>
              </a:spcBef>
              <a:buChar char="•"/>
              <a:tabLst>
                <a:tab pos="224314" algn="l"/>
                <a:tab pos="224790" algn="l"/>
              </a:tabLst>
            </a:pPr>
            <a:r>
              <a:rPr lang="en-US" sz="1800" spc="-4" dirty="0">
                <a:latin typeface="Georgia (Body)"/>
                <a:cs typeface="Arial"/>
              </a:rPr>
              <a:t>Base </a:t>
            </a:r>
            <a:r>
              <a:rPr lang="en-US" sz="1800" dirty="0">
                <a:latin typeface="Georgia (Body)"/>
                <a:cs typeface="Arial"/>
              </a:rPr>
              <a:t>it </a:t>
            </a:r>
            <a:r>
              <a:rPr lang="en-US" sz="1800" spc="-4" dirty="0">
                <a:latin typeface="Georgia (Body)"/>
                <a:cs typeface="Arial"/>
              </a:rPr>
              <a:t>on direct customer</a:t>
            </a:r>
            <a:r>
              <a:rPr lang="en-US" sz="1800" spc="11" dirty="0">
                <a:latin typeface="Georgia (Body)"/>
                <a:cs typeface="Arial"/>
              </a:rPr>
              <a:t> </a:t>
            </a:r>
            <a:r>
              <a:rPr lang="en-US" sz="1800" spc="-4" dirty="0">
                <a:latin typeface="Georgia (Body)"/>
                <a:cs typeface="Arial"/>
              </a:rPr>
              <a:t>observation</a:t>
            </a:r>
            <a:endParaRPr lang="en-US" sz="1800" dirty="0">
              <a:latin typeface="Georgia (Body)"/>
              <a:cs typeface="Arial"/>
            </a:endParaRPr>
          </a:p>
          <a:p>
            <a:pPr marL="224314" indent="-215265">
              <a:spcBef>
                <a:spcPts val="814"/>
              </a:spcBef>
              <a:buChar char="•"/>
              <a:tabLst>
                <a:tab pos="224314" algn="l"/>
                <a:tab pos="224790" algn="l"/>
              </a:tabLst>
            </a:pPr>
            <a:r>
              <a:rPr lang="en-US" sz="1800" spc="-4" dirty="0">
                <a:latin typeface="Georgia (Body)"/>
                <a:cs typeface="Arial"/>
              </a:rPr>
              <a:t>Be specific </a:t>
            </a:r>
            <a:r>
              <a:rPr lang="en-US" sz="1800" dirty="0">
                <a:latin typeface="Georgia (Body)"/>
                <a:cs typeface="Arial"/>
              </a:rPr>
              <a:t>to </a:t>
            </a:r>
            <a:r>
              <a:rPr lang="en-US" sz="1800" spc="-4" dirty="0">
                <a:latin typeface="Georgia (Body)"/>
                <a:cs typeface="Arial"/>
              </a:rPr>
              <a:t>a customer segment or</a:t>
            </a:r>
            <a:r>
              <a:rPr lang="en-US" sz="1800" spc="30" dirty="0">
                <a:latin typeface="Georgia (Body)"/>
                <a:cs typeface="Arial"/>
              </a:rPr>
              <a:t> </a:t>
            </a:r>
            <a:r>
              <a:rPr lang="en-US" sz="1800" spc="-4" dirty="0">
                <a:latin typeface="Georgia (Body)"/>
                <a:cs typeface="Arial"/>
              </a:rPr>
              <a:t>persona</a:t>
            </a:r>
            <a:endParaRPr lang="en-US" sz="1800" dirty="0">
              <a:latin typeface="Georgia (Body)"/>
              <a:cs typeface="Arial"/>
            </a:endParaRPr>
          </a:p>
          <a:p>
            <a:pPr marL="224314" indent="-215265">
              <a:spcBef>
                <a:spcPts val="810"/>
              </a:spcBef>
              <a:buChar char="•"/>
              <a:tabLst>
                <a:tab pos="224314" algn="l"/>
                <a:tab pos="224790" algn="l"/>
              </a:tabLst>
            </a:pPr>
            <a:r>
              <a:rPr lang="en-US" sz="1800" spc="-4" dirty="0">
                <a:latin typeface="Georgia (Body)"/>
                <a:cs typeface="Arial"/>
              </a:rPr>
              <a:t>Reflect </a:t>
            </a:r>
            <a:r>
              <a:rPr lang="en-US" sz="1800" dirty="0">
                <a:latin typeface="Georgia (Body)"/>
                <a:cs typeface="Arial"/>
              </a:rPr>
              <a:t>customer</a:t>
            </a:r>
            <a:r>
              <a:rPr lang="en-US" sz="1800" spc="4" dirty="0">
                <a:latin typeface="Georgia (Body)"/>
                <a:cs typeface="Arial"/>
              </a:rPr>
              <a:t> </a:t>
            </a:r>
            <a:r>
              <a:rPr lang="en-US" sz="1800" spc="-4" dirty="0">
                <a:latin typeface="Georgia (Body)"/>
                <a:cs typeface="Arial"/>
              </a:rPr>
              <a:t>goals</a:t>
            </a:r>
            <a:endParaRPr lang="en-US" sz="1800" dirty="0">
              <a:latin typeface="Georgia (Body)"/>
              <a:cs typeface="Arial"/>
            </a:endParaRPr>
          </a:p>
          <a:p>
            <a:pPr marL="224314" indent="-215265">
              <a:spcBef>
                <a:spcPts val="810"/>
              </a:spcBef>
              <a:buChar char="•"/>
              <a:tabLst>
                <a:tab pos="224314" algn="l"/>
                <a:tab pos="224790" algn="l"/>
              </a:tabLst>
            </a:pPr>
            <a:r>
              <a:rPr lang="en-US" sz="1800" spc="-4" dirty="0">
                <a:latin typeface="Georgia (Body)"/>
                <a:cs typeface="Arial"/>
              </a:rPr>
              <a:t>Focus on emotions, not just cognition and</a:t>
            </a:r>
            <a:r>
              <a:rPr lang="en-US" sz="1800" spc="41" dirty="0">
                <a:latin typeface="Georgia (Body)"/>
                <a:cs typeface="Arial"/>
              </a:rPr>
              <a:t> </a:t>
            </a:r>
            <a:r>
              <a:rPr lang="en-US" sz="1800" spc="-4" dirty="0">
                <a:latin typeface="Georgia (Body)"/>
                <a:cs typeface="Arial"/>
              </a:rPr>
              <a:t>action</a:t>
            </a:r>
            <a:endParaRPr lang="en-US" sz="1800" dirty="0">
              <a:latin typeface="Georgia (Body)"/>
              <a:cs typeface="Arial"/>
            </a:endParaRPr>
          </a:p>
          <a:p>
            <a:pPr marL="224314" indent="-215265">
              <a:spcBef>
                <a:spcPts val="810"/>
              </a:spcBef>
              <a:buChar char="•"/>
              <a:tabLst>
                <a:tab pos="224314" algn="l"/>
                <a:tab pos="224790" algn="l"/>
              </a:tabLst>
            </a:pPr>
            <a:r>
              <a:rPr lang="en-US" sz="1800" spc="-4" dirty="0">
                <a:latin typeface="Georgia (Body)"/>
                <a:cs typeface="Arial"/>
              </a:rPr>
              <a:t>Consider both online and </a:t>
            </a:r>
            <a:r>
              <a:rPr lang="en-US" sz="1800" spc="-8" dirty="0">
                <a:latin typeface="Georgia (Body)"/>
                <a:cs typeface="Arial"/>
              </a:rPr>
              <a:t>offline</a:t>
            </a:r>
            <a:r>
              <a:rPr lang="en-US" sz="1800" spc="41" dirty="0">
                <a:latin typeface="Georgia (Body)"/>
                <a:cs typeface="Arial"/>
              </a:rPr>
              <a:t> </a:t>
            </a:r>
            <a:r>
              <a:rPr lang="en-US" sz="1800" spc="-4" dirty="0">
                <a:latin typeface="Georgia (Body)"/>
                <a:cs typeface="Arial"/>
              </a:rPr>
              <a:t>experiences</a:t>
            </a:r>
            <a:endParaRPr lang="en-US" sz="1800" dirty="0">
              <a:latin typeface="Georgia (Body)"/>
              <a:cs typeface="Arial"/>
            </a:endParaRPr>
          </a:p>
          <a:p>
            <a:pPr marL="224314" indent="-215265">
              <a:spcBef>
                <a:spcPts val="810"/>
              </a:spcBef>
              <a:buChar char="•"/>
              <a:tabLst>
                <a:tab pos="224314" algn="l"/>
                <a:tab pos="224790" algn="l"/>
              </a:tabLst>
            </a:pPr>
            <a:r>
              <a:rPr lang="en-US" sz="1800" spc="-4" dirty="0">
                <a:latin typeface="Georgia (Body)"/>
                <a:cs typeface="Arial"/>
              </a:rPr>
              <a:t>Look </a:t>
            </a:r>
            <a:r>
              <a:rPr lang="en-US" sz="1800" dirty="0">
                <a:latin typeface="Georgia (Body)"/>
                <a:cs typeface="Arial"/>
              </a:rPr>
              <a:t>at </a:t>
            </a:r>
            <a:r>
              <a:rPr lang="en-US" sz="1800" spc="-4" dirty="0">
                <a:latin typeface="Georgia (Body)"/>
                <a:cs typeface="Arial"/>
              </a:rPr>
              <a:t>all touch</a:t>
            </a:r>
            <a:r>
              <a:rPr lang="en-US" sz="1800" spc="8" dirty="0">
                <a:latin typeface="Georgia (Body)"/>
                <a:cs typeface="Arial"/>
              </a:rPr>
              <a:t> </a:t>
            </a:r>
            <a:r>
              <a:rPr lang="en-US" sz="1800" spc="-4" dirty="0">
                <a:latin typeface="Georgia (Body)"/>
                <a:cs typeface="Arial"/>
              </a:rPr>
              <a:t>points</a:t>
            </a:r>
            <a:endParaRPr lang="en-US" sz="1800" dirty="0">
              <a:latin typeface="Georgia (Body)"/>
              <a:cs typeface="Arial"/>
            </a:endParaRPr>
          </a:p>
          <a:p>
            <a:pPr marL="224314" indent="-215265">
              <a:spcBef>
                <a:spcPts val="810"/>
              </a:spcBef>
              <a:buChar char="•"/>
              <a:tabLst>
                <a:tab pos="224314" algn="l"/>
                <a:tab pos="224790" algn="l"/>
              </a:tabLst>
            </a:pPr>
            <a:r>
              <a:rPr lang="en-US" sz="1800" spc="-4" dirty="0">
                <a:latin typeface="Georgia (Body)"/>
                <a:cs typeface="Arial"/>
              </a:rPr>
              <a:t>Highlight the </a:t>
            </a:r>
            <a:r>
              <a:rPr lang="en-US" sz="1800" dirty="0">
                <a:latin typeface="Georgia (Body)"/>
                <a:cs typeface="Arial"/>
              </a:rPr>
              <a:t>key </a:t>
            </a:r>
            <a:r>
              <a:rPr lang="en-US" sz="1800" spc="-4" dirty="0">
                <a:latin typeface="Georgia (Body)"/>
                <a:cs typeface="Arial"/>
              </a:rPr>
              <a:t>moments </a:t>
            </a:r>
            <a:r>
              <a:rPr lang="en-US" sz="1800" dirty="0">
                <a:latin typeface="Georgia (Body)"/>
                <a:cs typeface="Arial"/>
              </a:rPr>
              <a:t>of</a:t>
            </a:r>
            <a:r>
              <a:rPr lang="en-US" sz="1800" spc="-11" dirty="0">
                <a:latin typeface="Georgia (Body)"/>
                <a:cs typeface="Arial"/>
              </a:rPr>
              <a:t> </a:t>
            </a:r>
            <a:r>
              <a:rPr lang="en-US" sz="1800" dirty="0">
                <a:latin typeface="Georgia (Body)"/>
                <a:cs typeface="Arial"/>
              </a:rPr>
              <a:t>truth</a:t>
            </a:r>
          </a:p>
          <a:p>
            <a:pPr marL="224314" indent="-215265">
              <a:spcBef>
                <a:spcPts val="810"/>
              </a:spcBef>
              <a:buChar char="•"/>
              <a:tabLst>
                <a:tab pos="224314" algn="l"/>
                <a:tab pos="224790" algn="l"/>
              </a:tabLst>
            </a:pPr>
            <a:r>
              <a:rPr lang="en-US" sz="1800" spc="-4" dirty="0">
                <a:latin typeface="Georgia (Body)"/>
                <a:cs typeface="Arial"/>
              </a:rPr>
              <a:t>Resonate </a:t>
            </a:r>
            <a:r>
              <a:rPr lang="en-US" sz="1800" spc="-11" dirty="0">
                <a:latin typeface="Georgia (Body)"/>
                <a:cs typeface="Arial"/>
              </a:rPr>
              <a:t>with </a:t>
            </a:r>
            <a:r>
              <a:rPr lang="en-US" sz="1800" spc="-8" dirty="0">
                <a:latin typeface="Georgia (Body)"/>
                <a:cs typeface="Arial"/>
              </a:rPr>
              <a:t>your </a:t>
            </a:r>
            <a:r>
              <a:rPr lang="en-US" sz="1800" spc="-4" dirty="0">
                <a:latin typeface="Georgia (Body)"/>
                <a:cs typeface="Arial"/>
              </a:rPr>
              <a:t>brand</a:t>
            </a:r>
            <a:r>
              <a:rPr lang="en-US" sz="1800" spc="64" dirty="0">
                <a:latin typeface="Georgia (Body)"/>
                <a:cs typeface="Arial"/>
              </a:rPr>
              <a:t> </a:t>
            </a:r>
            <a:r>
              <a:rPr lang="en-US" sz="1800" spc="-4" dirty="0">
                <a:latin typeface="Georgia (Body)"/>
                <a:cs typeface="Arial"/>
              </a:rPr>
              <a:t>promise</a:t>
            </a:r>
            <a:endParaRPr lang="en-US" sz="1800" dirty="0">
              <a:latin typeface="Georgia (Body)"/>
              <a:cs typeface="Arial"/>
            </a:endParaRPr>
          </a:p>
          <a:p>
            <a:pPr marL="224314" indent="-215265">
              <a:spcBef>
                <a:spcPts val="810"/>
              </a:spcBef>
              <a:buChar char="•"/>
              <a:tabLst>
                <a:tab pos="224314" algn="l"/>
                <a:tab pos="224790" algn="l"/>
              </a:tabLst>
            </a:pPr>
            <a:r>
              <a:rPr lang="en-US" sz="1800" spc="-4" dirty="0">
                <a:latin typeface="Georgia (Body)"/>
                <a:cs typeface="Arial"/>
              </a:rPr>
              <a:t>Record </a:t>
            </a:r>
            <a:r>
              <a:rPr lang="en-US" sz="1800" dirty="0">
                <a:latin typeface="Georgia (Body)"/>
                <a:cs typeface="Arial"/>
              </a:rPr>
              <a:t>the time </a:t>
            </a:r>
            <a:r>
              <a:rPr lang="en-US" sz="1800" spc="-4" dirty="0">
                <a:latin typeface="Georgia (Body)"/>
                <a:cs typeface="Arial"/>
              </a:rPr>
              <a:t>customers </a:t>
            </a:r>
            <a:r>
              <a:rPr lang="en-US" sz="1800" dirty="0">
                <a:latin typeface="Georgia (Body)"/>
                <a:cs typeface="Arial"/>
              </a:rPr>
              <a:t>take to go </a:t>
            </a:r>
            <a:r>
              <a:rPr lang="en-US" sz="1800" spc="-4" dirty="0">
                <a:latin typeface="Georgia (Body)"/>
                <a:cs typeface="Arial"/>
              </a:rPr>
              <a:t>through </a:t>
            </a:r>
            <a:r>
              <a:rPr lang="en-US" sz="1800" dirty="0">
                <a:latin typeface="Georgia (Body)"/>
                <a:cs typeface="Arial"/>
              </a:rPr>
              <a:t>the </a:t>
            </a:r>
            <a:r>
              <a:rPr lang="en-US" sz="1800" spc="-8" dirty="0">
                <a:latin typeface="Georgia (Body)"/>
                <a:cs typeface="Arial"/>
              </a:rPr>
              <a:t>different</a:t>
            </a:r>
            <a:r>
              <a:rPr lang="en-US" sz="1800" dirty="0">
                <a:latin typeface="Georgia (Body)"/>
                <a:cs typeface="Arial"/>
              </a:rPr>
              <a:t> </a:t>
            </a:r>
            <a:r>
              <a:rPr lang="en-US" sz="1800" spc="-4" dirty="0">
                <a:latin typeface="Georgia (Body)"/>
                <a:cs typeface="Arial"/>
              </a:rPr>
              <a:t>stages</a:t>
            </a:r>
            <a:endParaRPr lang="en-US" sz="1800" dirty="0">
              <a:latin typeface="Georgia (Body)"/>
              <a:cs typeface="Arial"/>
            </a:endParaRPr>
          </a:p>
          <a:p>
            <a:pPr marL="224314" indent="-215265">
              <a:spcBef>
                <a:spcPts val="814"/>
              </a:spcBef>
              <a:buChar char="•"/>
              <a:tabLst>
                <a:tab pos="224314" algn="l"/>
                <a:tab pos="224790" algn="l"/>
              </a:tabLst>
            </a:pPr>
            <a:r>
              <a:rPr lang="en-US" sz="1800" spc="-4" dirty="0">
                <a:latin typeface="Georgia (Body)"/>
                <a:cs typeface="Arial"/>
              </a:rPr>
              <a:t>Reflect </a:t>
            </a:r>
            <a:r>
              <a:rPr lang="en-US" sz="1800" dirty="0">
                <a:latin typeface="Georgia (Body)"/>
                <a:cs typeface="Arial"/>
              </a:rPr>
              <a:t>customer</a:t>
            </a:r>
            <a:r>
              <a:rPr lang="en-US" sz="1800" spc="4" dirty="0">
                <a:latin typeface="Georgia (Body)"/>
                <a:cs typeface="Arial"/>
              </a:rPr>
              <a:t> </a:t>
            </a:r>
            <a:r>
              <a:rPr lang="en-US" sz="1800" spc="-4" dirty="0">
                <a:latin typeface="Georgia (Body)"/>
                <a:cs typeface="Arial"/>
              </a:rPr>
              <a:t>verbatims</a:t>
            </a:r>
            <a:endParaRPr lang="en-US" sz="1800" dirty="0">
              <a:latin typeface="Georgia (Body)"/>
              <a:cs typeface="Arial"/>
            </a:endParaRPr>
          </a:p>
          <a:p>
            <a:pPr marL="224314" indent="-215265">
              <a:spcBef>
                <a:spcPts val="810"/>
              </a:spcBef>
              <a:buChar char="•"/>
              <a:tabLst>
                <a:tab pos="224314" algn="l"/>
                <a:tab pos="224790" algn="l"/>
              </a:tabLst>
            </a:pPr>
            <a:r>
              <a:rPr lang="en-US" sz="1800" spc="-4" dirty="0">
                <a:latin typeface="Georgia (Body)"/>
                <a:cs typeface="Arial"/>
              </a:rPr>
              <a:t>Include</a:t>
            </a:r>
            <a:r>
              <a:rPr lang="en-US" sz="1800" dirty="0">
                <a:latin typeface="Georgia (Body)"/>
                <a:cs typeface="Arial"/>
              </a:rPr>
              <a:t> </a:t>
            </a:r>
            <a:r>
              <a:rPr lang="en-US" sz="1800" spc="-4" dirty="0">
                <a:latin typeface="Georgia (Body)"/>
                <a:cs typeface="Arial"/>
              </a:rPr>
              <a:t>non-customers</a:t>
            </a:r>
            <a:endParaRPr lang="en-US" sz="1800" dirty="0">
              <a:latin typeface="Georgia (Body)"/>
              <a:cs typeface="Arial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6214586" y="1705577"/>
            <a:ext cx="2465546" cy="1330642"/>
            <a:chOff x="7802880" y="1719072"/>
            <a:chExt cx="3287395" cy="1774189"/>
          </a:xfrm>
        </p:grpSpPr>
        <p:sp>
          <p:nvSpPr>
            <p:cNvPr id="4" name="object 4"/>
            <p:cNvSpPr/>
            <p:nvPr/>
          </p:nvSpPr>
          <p:spPr>
            <a:xfrm>
              <a:off x="7985760" y="2333244"/>
              <a:ext cx="300355" cy="307975"/>
            </a:xfrm>
            <a:custGeom>
              <a:avLst/>
              <a:gdLst/>
              <a:ahLst/>
              <a:cxnLst/>
              <a:rect l="l" t="t" r="r" b="b"/>
              <a:pathLst>
                <a:path w="300354" h="307975">
                  <a:moveTo>
                    <a:pt x="250190" y="0"/>
                  </a:moveTo>
                  <a:lnTo>
                    <a:pt x="50038" y="0"/>
                  </a:lnTo>
                  <a:lnTo>
                    <a:pt x="30539" y="3925"/>
                  </a:lnTo>
                  <a:lnTo>
                    <a:pt x="14636" y="14636"/>
                  </a:lnTo>
                  <a:lnTo>
                    <a:pt x="3925" y="30539"/>
                  </a:lnTo>
                  <a:lnTo>
                    <a:pt x="0" y="50037"/>
                  </a:lnTo>
                  <a:lnTo>
                    <a:pt x="0" y="257809"/>
                  </a:lnTo>
                  <a:lnTo>
                    <a:pt x="3925" y="277308"/>
                  </a:lnTo>
                  <a:lnTo>
                    <a:pt x="14636" y="293211"/>
                  </a:lnTo>
                  <a:lnTo>
                    <a:pt x="30539" y="303922"/>
                  </a:lnTo>
                  <a:lnTo>
                    <a:pt x="50038" y="307847"/>
                  </a:lnTo>
                  <a:lnTo>
                    <a:pt x="250190" y="307847"/>
                  </a:lnTo>
                  <a:lnTo>
                    <a:pt x="269688" y="303922"/>
                  </a:lnTo>
                  <a:lnTo>
                    <a:pt x="285591" y="293211"/>
                  </a:lnTo>
                  <a:lnTo>
                    <a:pt x="296302" y="277308"/>
                  </a:lnTo>
                  <a:lnTo>
                    <a:pt x="300228" y="257809"/>
                  </a:lnTo>
                  <a:lnTo>
                    <a:pt x="300228" y="50037"/>
                  </a:lnTo>
                  <a:lnTo>
                    <a:pt x="296302" y="30539"/>
                  </a:lnTo>
                  <a:lnTo>
                    <a:pt x="285591" y="14636"/>
                  </a:lnTo>
                  <a:lnTo>
                    <a:pt x="269688" y="3925"/>
                  </a:lnTo>
                  <a:lnTo>
                    <a:pt x="250190" y="0"/>
                  </a:lnTo>
                  <a:close/>
                </a:path>
              </a:pathLst>
            </a:custGeom>
            <a:solidFill>
              <a:srgbClr val="FCFCFB"/>
            </a:solidFill>
          </p:spPr>
          <p:txBody>
            <a:bodyPr wrap="square" lIns="0" tIns="0" rIns="0" bIns="0" rtlCol="0"/>
            <a:lstStyle/>
            <a:p>
              <a:endParaRPr sz="1875">
                <a:latin typeface="Georgia (Body)"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7802880" y="1719072"/>
              <a:ext cx="2058924" cy="1386839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1875">
                <a:latin typeface="Georgia (Body)"/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9188196" y="2215895"/>
              <a:ext cx="1901952" cy="1277112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1875">
                <a:latin typeface="Georgia (Body)"/>
              </a:endParaRPr>
            </a:p>
          </p:txBody>
        </p:sp>
      </p:grpSp>
      <p:grpSp>
        <p:nvGrpSpPr>
          <p:cNvPr id="7" name="object 7"/>
          <p:cNvGrpSpPr/>
          <p:nvPr/>
        </p:nvGrpSpPr>
        <p:grpSpPr>
          <a:xfrm>
            <a:off x="6214586" y="3624316"/>
            <a:ext cx="2407444" cy="1242536"/>
            <a:chOff x="7880604" y="4130040"/>
            <a:chExt cx="3209925" cy="1656714"/>
          </a:xfrm>
        </p:grpSpPr>
        <p:sp>
          <p:nvSpPr>
            <p:cNvPr id="8" name="object 8"/>
            <p:cNvSpPr/>
            <p:nvPr/>
          </p:nvSpPr>
          <p:spPr>
            <a:xfrm>
              <a:off x="7985760" y="4959096"/>
              <a:ext cx="300355" cy="307975"/>
            </a:xfrm>
            <a:custGeom>
              <a:avLst/>
              <a:gdLst/>
              <a:ahLst/>
              <a:cxnLst/>
              <a:rect l="l" t="t" r="r" b="b"/>
              <a:pathLst>
                <a:path w="300354" h="307975">
                  <a:moveTo>
                    <a:pt x="250190" y="0"/>
                  </a:moveTo>
                  <a:lnTo>
                    <a:pt x="50038" y="0"/>
                  </a:lnTo>
                  <a:lnTo>
                    <a:pt x="30539" y="3925"/>
                  </a:lnTo>
                  <a:lnTo>
                    <a:pt x="14636" y="14636"/>
                  </a:lnTo>
                  <a:lnTo>
                    <a:pt x="3925" y="30539"/>
                  </a:lnTo>
                  <a:lnTo>
                    <a:pt x="0" y="50037"/>
                  </a:lnTo>
                  <a:lnTo>
                    <a:pt x="0" y="257809"/>
                  </a:lnTo>
                  <a:lnTo>
                    <a:pt x="3925" y="277308"/>
                  </a:lnTo>
                  <a:lnTo>
                    <a:pt x="14636" y="293211"/>
                  </a:lnTo>
                  <a:lnTo>
                    <a:pt x="30539" y="303922"/>
                  </a:lnTo>
                  <a:lnTo>
                    <a:pt x="50038" y="307847"/>
                  </a:lnTo>
                  <a:lnTo>
                    <a:pt x="250190" y="307847"/>
                  </a:lnTo>
                  <a:lnTo>
                    <a:pt x="269688" y="303922"/>
                  </a:lnTo>
                  <a:lnTo>
                    <a:pt x="285591" y="293211"/>
                  </a:lnTo>
                  <a:lnTo>
                    <a:pt x="296302" y="277308"/>
                  </a:lnTo>
                  <a:lnTo>
                    <a:pt x="300228" y="257809"/>
                  </a:lnTo>
                  <a:lnTo>
                    <a:pt x="300228" y="50037"/>
                  </a:lnTo>
                  <a:lnTo>
                    <a:pt x="296302" y="30539"/>
                  </a:lnTo>
                  <a:lnTo>
                    <a:pt x="285591" y="14636"/>
                  </a:lnTo>
                  <a:lnTo>
                    <a:pt x="269688" y="3925"/>
                  </a:lnTo>
                  <a:lnTo>
                    <a:pt x="250190" y="0"/>
                  </a:lnTo>
                  <a:close/>
                </a:path>
              </a:pathLst>
            </a:custGeom>
            <a:solidFill>
              <a:srgbClr val="FCFCFB"/>
            </a:solidFill>
          </p:spPr>
          <p:txBody>
            <a:bodyPr wrap="square" lIns="0" tIns="0" rIns="0" bIns="0" rtlCol="0"/>
            <a:lstStyle/>
            <a:p>
              <a:endParaRPr sz="1875">
                <a:latin typeface="Georgia (Body)"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7880604" y="4130040"/>
              <a:ext cx="1901952" cy="1269492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1875">
                <a:latin typeface="Georgia (Body)"/>
              </a:endParaRPr>
            </a:p>
          </p:txBody>
        </p:sp>
        <p:sp>
          <p:nvSpPr>
            <p:cNvPr id="10" name="object 10"/>
            <p:cNvSpPr/>
            <p:nvPr/>
          </p:nvSpPr>
          <p:spPr>
            <a:xfrm>
              <a:off x="9346692" y="4582668"/>
              <a:ext cx="1743455" cy="1203960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1875">
                <a:latin typeface="Georgia (Body)"/>
              </a:endParaRPr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6302814" y="3047692"/>
            <a:ext cx="2431256" cy="28661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>
              <a:spcBef>
                <a:spcPts val="75"/>
              </a:spcBef>
            </a:pPr>
            <a:r>
              <a:rPr sz="900" spc="-4" dirty="0">
                <a:latin typeface="Georgia (Body)"/>
                <a:cs typeface="Arial"/>
              </a:rPr>
              <a:t>Example: </a:t>
            </a:r>
            <a:r>
              <a:rPr sz="900" spc="-15" dirty="0">
                <a:latin typeface="Georgia (Body)"/>
                <a:cs typeface="Arial"/>
              </a:rPr>
              <a:t>AT&amp;T </a:t>
            </a:r>
            <a:r>
              <a:rPr sz="900" dirty="0">
                <a:latin typeface="Georgia (Body)"/>
                <a:cs typeface="Arial"/>
              </a:rPr>
              <a:t>came </a:t>
            </a:r>
            <a:r>
              <a:rPr sz="900" spc="-4" dirty="0">
                <a:latin typeface="Georgia (Body)"/>
                <a:cs typeface="Arial"/>
              </a:rPr>
              <a:t>up with </a:t>
            </a:r>
            <a:r>
              <a:rPr sz="900" dirty="0">
                <a:latin typeface="Georgia (Body)"/>
                <a:cs typeface="Arial"/>
              </a:rPr>
              <a:t>concept of</a:t>
            </a:r>
            <a:r>
              <a:rPr sz="900" spc="-143" dirty="0">
                <a:latin typeface="Georgia (Body)"/>
                <a:cs typeface="Arial"/>
              </a:rPr>
              <a:t> </a:t>
            </a:r>
            <a:r>
              <a:rPr sz="900" spc="-4" dirty="0">
                <a:latin typeface="Georgia (Body)"/>
                <a:cs typeface="Arial"/>
              </a:rPr>
              <a:t>having  greeter </a:t>
            </a:r>
            <a:r>
              <a:rPr sz="900" dirty="0">
                <a:latin typeface="Georgia (Body)"/>
                <a:cs typeface="Arial"/>
              </a:rPr>
              <a:t>for </a:t>
            </a:r>
            <a:r>
              <a:rPr sz="900" spc="-4" dirty="0">
                <a:latin typeface="Georgia (Body)"/>
                <a:cs typeface="Arial"/>
              </a:rPr>
              <a:t>every </a:t>
            </a:r>
            <a:r>
              <a:rPr sz="900" dirty="0">
                <a:latin typeface="Georgia (Body)"/>
                <a:cs typeface="Arial"/>
              </a:rPr>
              <a:t>customer that</a:t>
            </a:r>
            <a:r>
              <a:rPr sz="900" spc="-56" dirty="0">
                <a:latin typeface="Georgia (Body)"/>
                <a:cs typeface="Arial"/>
              </a:rPr>
              <a:t> </a:t>
            </a:r>
            <a:r>
              <a:rPr sz="900" spc="-4" dirty="0">
                <a:latin typeface="Georgia (Body)"/>
                <a:cs typeface="Arial"/>
              </a:rPr>
              <a:t>walked-in</a:t>
            </a:r>
            <a:endParaRPr sz="900" dirty="0">
              <a:latin typeface="Georgia (Body)"/>
              <a:cs typeface="Aria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8745573" y="2413593"/>
            <a:ext cx="0" cy="2453164"/>
          </a:xfrm>
          <a:custGeom>
            <a:avLst/>
            <a:gdLst/>
            <a:ahLst/>
            <a:cxnLst/>
            <a:rect l="l" t="t" r="r" b="b"/>
            <a:pathLst>
              <a:path h="3270885">
                <a:moveTo>
                  <a:pt x="0" y="0"/>
                </a:moveTo>
                <a:lnTo>
                  <a:pt x="0" y="3270542"/>
                </a:lnTo>
              </a:path>
            </a:pathLst>
          </a:custGeom>
          <a:ln w="28956">
            <a:solidFill>
              <a:srgbClr val="4F2488"/>
            </a:solidFill>
          </a:ln>
        </p:spPr>
        <p:txBody>
          <a:bodyPr wrap="square" lIns="0" tIns="0" rIns="0" bIns="0" rtlCol="0"/>
          <a:lstStyle/>
          <a:p>
            <a:endParaRPr sz="1875">
              <a:latin typeface="Georgia (Body)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240017" y="4955572"/>
            <a:ext cx="2381726" cy="28661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>
              <a:spcBef>
                <a:spcPts val="75"/>
              </a:spcBef>
            </a:pPr>
            <a:r>
              <a:rPr sz="900" spc="-4" dirty="0">
                <a:latin typeface="Georgia (Body)"/>
                <a:cs typeface="Arial"/>
              </a:rPr>
              <a:t>Example: </a:t>
            </a:r>
            <a:r>
              <a:rPr sz="900" dirty="0">
                <a:latin typeface="Georgia (Body)"/>
                <a:cs typeface="Arial"/>
              </a:rPr>
              <a:t>Zara </a:t>
            </a:r>
            <a:r>
              <a:rPr sz="900" spc="-4" dirty="0">
                <a:latin typeface="Georgia (Body)"/>
                <a:cs typeface="Arial"/>
              </a:rPr>
              <a:t>surveyed </a:t>
            </a:r>
            <a:r>
              <a:rPr sz="900" dirty="0">
                <a:latin typeface="Georgia (Body)"/>
                <a:cs typeface="Arial"/>
              </a:rPr>
              <a:t>customer </a:t>
            </a:r>
            <a:r>
              <a:rPr sz="900" spc="-8" dirty="0">
                <a:latin typeface="Georgia (Body)"/>
                <a:cs typeface="Arial"/>
              </a:rPr>
              <a:t>who</a:t>
            </a:r>
            <a:r>
              <a:rPr sz="900" spc="-71" dirty="0">
                <a:latin typeface="Georgia (Body)"/>
                <a:cs typeface="Arial"/>
              </a:rPr>
              <a:t> </a:t>
            </a:r>
            <a:r>
              <a:rPr sz="900" spc="-4" dirty="0">
                <a:latin typeface="Georgia (Body)"/>
                <a:cs typeface="Arial"/>
              </a:rPr>
              <a:t>walked  away without buying anything </a:t>
            </a:r>
            <a:r>
              <a:rPr sz="900" dirty="0">
                <a:latin typeface="Georgia (Body)"/>
                <a:cs typeface="Arial"/>
              </a:rPr>
              <a:t>from the</a:t>
            </a:r>
            <a:r>
              <a:rPr sz="900" spc="-64" dirty="0">
                <a:latin typeface="Georgia (Body)"/>
                <a:cs typeface="Arial"/>
              </a:rPr>
              <a:t> </a:t>
            </a:r>
            <a:r>
              <a:rPr sz="900" dirty="0">
                <a:latin typeface="Georgia (Body)"/>
                <a:cs typeface="Arial"/>
              </a:rPr>
              <a:t>store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388474"/>
            <a:ext cx="8082280" cy="686726"/>
          </a:xfrm>
          <a:prstGeom prst="rect">
            <a:avLst/>
          </a:prstGeom>
        </p:spPr>
        <p:txBody>
          <a:bodyPr vert="horz" wrap="square" lIns="0" tIns="9525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9525">
              <a:spcBef>
                <a:spcPts val="75"/>
              </a:spcBef>
            </a:pPr>
            <a:r>
              <a:rPr dirty="0">
                <a:latin typeface="Georgia (Body)"/>
              </a:rPr>
              <a:t>Defining Customer</a:t>
            </a:r>
            <a:r>
              <a:rPr spc="-45" dirty="0">
                <a:latin typeface="Georgia (Body)"/>
              </a:rPr>
              <a:t> </a:t>
            </a:r>
            <a:r>
              <a:rPr spc="-4" dirty="0">
                <a:latin typeface="Georgia (Body)"/>
              </a:rPr>
              <a:t>Experience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F5415A2-3722-4335-9259-2842C2A2EF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15720"/>
            <a:ext cx="8229600" cy="4525963"/>
          </a:xfrm>
        </p:spPr>
        <p:txBody>
          <a:bodyPr/>
          <a:lstStyle/>
          <a:p>
            <a:pPr marL="224314" indent="-215265">
              <a:spcBef>
                <a:spcPts val="75"/>
              </a:spcBef>
              <a:buFont typeface="Arial"/>
              <a:buChar char="•"/>
              <a:tabLst>
                <a:tab pos="224314" algn="l"/>
                <a:tab pos="224790" algn="l"/>
              </a:tabLst>
            </a:pPr>
            <a:r>
              <a:rPr lang="en-US" sz="2400" spc="-8" dirty="0">
                <a:latin typeface="Georgia (Body)"/>
                <a:cs typeface="Carlito"/>
              </a:rPr>
              <a:t>Innovations can </a:t>
            </a:r>
            <a:r>
              <a:rPr lang="en-US" sz="2400" spc="-4" dirty="0">
                <a:latin typeface="Georgia (Body)"/>
                <a:cs typeface="Carlito"/>
              </a:rPr>
              <a:t>happen </a:t>
            </a:r>
            <a:r>
              <a:rPr lang="en-US" sz="2400" spc="-8" dirty="0">
                <a:latin typeface="Georgia (Body)"/>
                <a:cs typeface="Carlito"/>
              </a:rPr>
              <a:t>across </a:t>
            </a:r>
            <a:r>
              <a:rPr lang="en-US" sz="2400" dirty="0">
                <a:latin typeface="Georgia (Body)"/>
                <a:cs typeface="Carlito"/>
              </a:rPr>
              <a:t>all </a:t>
            </a:r>
            <a:r>
              <a:rPr lang="en-US" sz="2400" spc="-8" dirty="0">
                <a:latin typeface="Georgia (Body)"/>
                <a:cs typeface="Carlito"/>
              </a:rPr>
              <a:t>stages </a:t>
            </a:r>
            <a:r>
              <a:rPr lang="en-US" sz="2400" spc="-4" dirty="0">
                <a:latin typeface="Georgia (Body)"/>
                <a:cs typeface="Carlito"/>
              </a:rPr>
              <a:t>of </a:t>
            </a:r>
            <a:r>
              <a:rPr lang="en-US" sz="2400" spc="-8" dirty="0">
                <a:latin typeface="Georgia (Body)"/>
                <a:cs typeface="Carlito"/>
              </a:rPr>
              <a:t>customer</a:t>
            </a:r>
            <a:r>
              <a:rPr lang="en-US" sz="2400" spc="34" dirty="0">
                <a:latin typeface="Georgia (Body)"/>
                <a:cs typeface="Carlito"/>
              </a:rPr>
              <a:t> </a:t>
            </a:r>
            <a:r>
              <a:rPr lang="en-US" sz="2400" spc="-4" dirty="0">
                <a:latin typeface="Georgia (Body)"/>
                <a:cs typeface="Carlito"/>
              </a:rPr>
              <a:t>journey</a:t>
            </a:r>
            <a:endParaRPr lang="en-US" sz="2400" dirty="0">
              <a:latin typeface="Georgia (Body)"/>
              <a:cs typeface="Carlito"/>
            </a:endParaRPr>
          </a:p>
          <a:p>
            <a:pPr marL="224314" indent="-215265">
              <a:buFont typeface="Arial"/>
              <a:buChar char="•"/>
              <a:tabLst>
                <a:tab pos="224314" algn="l"/>
                <a:tab pos="224790" algn="l"/>
              </a:tabLst>
            </a:pPr>
            <a:r>
              <a:rPr lang="en-US" sz="2400" dirty="0">
                <a:latin typeface="Georgia (Body)"/>
                <a:cs typeface="Carlito"/>
              </a:rPr>
              <a:t>A </a:t>
            </a:r>
            <a:r>
              <a:rPr lang="en-US" sz="2400" spc="-4" dirty="0">
                <a:latin typeface="Georgia (Body)"/>
                <a:cs typeface="Carlito"/>
              </a:rPr>
              <a:t>blend of </a:t>
            </a:r>
            <a:r>
              <a:rPr lang="en-US" sz="2400" spc="-8" dirty="0">
                <a:latin typeface="Georgia (Body)"/>
                <a:cs typeface="Carlito"/>
              </a:rPr>
              <a:t>company's </a:t>
            </a:r>
            <a:r>
              <a:rPr lang="en-US" sz="2400" spc="-11" dirty="0">
                <a:latin typeface="Georgia (Body)"/>
                <a:cs typeface="Carlito"/>
              </a:rPr>
              <a:t>physical </a:t>
            </a:r>
            <a:r>
              <a:rPr lang="en-US" sz="2400" spc="-4" dirty="0">
                <a:latin typeface="Georgia (Body)"/>
                <a:cs typeface="Carlito"/>
              </a:rPr>
              <a:t>performance </a:t>
            </a:r>
            <a:r>
              <a:rPr lang="en-US" sz="2400" dirty="0">
                <a:latin typeface="Georgia (Body)"/>
                <a:cs typeface="Carlito"/>
              </a:rPr>
              <a:t>and </a:t>
            </a:r>
            <a:r>
              <a:rPr lang="en-US" sz="2400" spc="-8" dirty="0">
                <a:latin typeface="Georgia (Body)"/>
                <a:cs typeface="Carlito"/>
              </a:rPr>
              <a:t>customer </a:t>
            </a:r>
            <a:r>
              <a:rPr lang="en-US" sz="2400" spc="-4" dirty="0">
                <a:latin typeface="Georgia (Body)"/>
                <a:cs typeface="Carlito"/>
              </a:rPr>
              <a:t>emotions </a:t>
            </a:r>
            <a:r>
              <a:rPr lang="en-US" sz="2400" spc="-8" dirty="0">
                <a:latin typeface="Georgia (Body)"/>
                <a:cs typeface="Carlito"/>
              </a:rPr>
              <a:t>across </a:t>
            </a:r>
            <a:r>
              <a:rPr lang="en-US" sz="2400" spc="-4" dirty="0">
                <a:latin typeface="Georgia (Body)"/>
                <a:cs typeface="Carlito"/>
              </a:rPr>
              <a:t>all </a:t>
            </a:r>
            <a:r>
              <a:rPr lang="en-US" sz="2400" dirty="0">
                <a:latin typeface="Georgia (Body)"/>
                <a:cs typeface="Carlito"/>
              </a:rPr>
              <a:t>the </a:t>
            </a:r>
            <a:r>
              <a:rPr lang="en-US" sz="2400" spc="-8" dirty="0">
                <a:latin typeface="Georgia (Body)"/>
                <a:cs typeface="Carlito"/>
              </a:rPr>
              <a:t>touchpoints </a:t>
            </a:r>
            <a:r>
              <a:rPr lang="en-US" sz="2400" dirty="0">
                <a:latin typeface="Georgia (Body)"/>
                <a:cs typeface="Carlito"/>
              </a:rPr>
              <a:t>and </a:t>
            </a:r>
            <a:r>
              <a:rPr lang="en-US" sz="2400" spc="-4" dirty="0">
                <a:latin typeface="Georgia (Body)"/>
                <a:cs typeface="Carlito"/>
              </a:rPr>
              <a:t>moments of</a:t>
            </a:r>
            <a:r>
              <a:rPr lang="en-US" sz="2400" spc="180" dirty="0">
                <a:latin typeface="Georgia (Body)"/>
                <a:cs typeface="Carlito"/>
              </a:rPr>
              <a:t> </a:t>
            </a:r>
            <a:r>
              <a:rPr lang="en-US" sz="2400" spc="-4" dirty="0">
                <a:latin typeface="Georgia (Body)"/>
                <a:cs typeface="Carlito"/>
              </a:rPr>
              <a:t>truth</a:t>
            </a:r>
            <a:endParaRPr lang="en-US" sz="2400" dirty="0">
              <a:latin typeface="Georgia (Body)"/>
              <a:cs typeface="Carlito"/>
            </a:endParaRPr>
          </a:p>
          <a:p>
            <a:pPr marL="224314" marR="482441" indent="-215265">
              <a:buFont typeface="Arial"/>
              <a:buChar char="•"/>
              <a:tabLst>
                <a:tab pos="224314" algn="l"/>
                <a:tab pos="224790" algn="l"/>
              </a:tabLst>
            </a:pPr>
            <a:r>
              <a:rPr lang="en-US" sz="2400" spc="-8" dirty="0">
                <a:latin typeface="Georgia (Body)"/>
                <a:cs typeface="Carlito"/>
              </a:rPr>
              <a:t>Customer </a:t>
            </a:r>
            <a:r>
              <a:rPr lang="en-US" sz="2400" spc="-4" dirty="0">
                <a:latin typeface="Georgia (Body)"/>
                <a:cs typeface="Carlito"/>
              </a:rPr>
              <a:t>experience is </a:t>
            </a:r>
            <a:r>
              <a:rPr lang="en-US" sz="2400" dirty="0">
                <a:latin typeface="Georgia (Body)"/>
                <a:cs typeface="Carlito"/>
              </a:rPr>
              <a:t>a </a:t>
            </a:r>
            <a:r>
              <a:rPr lang="en-US" sz="2400" spc="-8" dirty="0">
                <a:latin typeface="Georgia (Body)"/>
                <a:cs typeface="Carlito"/>
              </a:rPr>
              <a:t>combination </a:t>
            </a:r>
            <a:r>
              <a:rPr lang="en-US" sz="2400" spc="-4" dirty="0">
                <a:latin typeface="Georgia (Body)"/>
                <a:cs typeface="Carlito"/>
              </a:rPr>
              <a:t>of </a:t>
            </a:r>
            <a:r>
              <a:rPr lang="en-US" sz="2400" dirty="0">
                <a:latin typeface="Georgia (Body)"/>
                <a:cs typeface="Carlito"/>
              </a:rPr>
              <a:t>the </a:t>
            </a:r>
            <a:r>
              <a:rPr lang="en-US" sz="2400" spc="-8" dirty="0">
                <a:latin typeface="Georgia (Body)"/>
                <a:cs typeface="Carlito"/>
              </a:rPr>
              <a:t>intangible </a:t>
            </a:r>
            <a:r>
              <a:rPr lang="en-US" sz="2400" dirty="0">
                <a:latin typeface="Georgia (Body)"/>
                <a:cs typeface="Carlito"/>
              </a:rPr>
              <a:t>and the </a:t>
            </a:r>
            <a:r>
              <a:rPr lang="en-US" sz="2400" spc="-4" dirty="0">
                <a:latin typeface="Georgia (Body)"/>
                <a:cs typeface="Carlito"/>
              </a:rPr>
              <a:t>emotional </a:t>
            </a:r>
            <a:r>
              <a:rPr lang="en-US" sz="2400" dirty="0">
                <a:latin typeface="Georgia (Body)"/>
                <a:cs typeface="Carlito"/>
              </a:rPr>
              <a:t>as </a:t>
            </a:r>
            <a:r>
              <a:rPr lang="en-US" sz="2400" spc="-4" dirty="0">
                <a:latin typeface="Georgia (Body)"/>
                <a:cs typeface="Carlito"/>
              </a:rPr>
              <a:t>well </a:t>
            </a:r>
            <a:r>
              <a:rPr lang="en-US" sz="2400" dirty="0">
                <a:latin typeface="Georgia (Body)"/>
                <a:cs typeface="Carlito"/>
              </a:rPr>
              <a:t>as the </a:t>
            </a:r>
            <a:r>
              <a:rPr lang="en-US" sz="2400" spc="-4" dirty="0">
                <a:latin typeface="Georgia (Body)"/>
                <a:cs typeface="Carlito"/>
              </a:rPr>
              <a:t>tangible </a:t>
            </a:r>
            <a:r>
              <a:rPr lang="en-US" sz="2400" dirty="0">
                <a:latin typeface="Georgia (Body)"/>
                <a:cs typeface="Carlito"/>
              </a:rPr>
              <a:t>and </a:t>
            </a:r>
            <a:r>
              <a:rPr lang="en-US" sz="2400" spc="-8" dirty="0">
                <a:latin typeface="Georgia (Body)"/>
                <a:cs typeface="Carlito"/>
              </a:rPr>
              <a:t>physical  </a:t>
            </a:r>
            <a:r>
              <a:rPr lang="en-US" sz="2400" spc="-4" dirty="0">
                <a:latin typeface="Georgia (Body)"/>
                <a:cs typeface="Carlito"/>
              </a:rPr>
              <a:t>aspects of</a:t>
            </a:r>
            <a:r>
              <a:rPr lang="en-US" sz="2400" dirty="0">
                <a:latin typeface="Georgia (Body)"/>
                <a:cs typeface="Carlito"/>
              </a:rPr>
              <a:t> </a:t>
            </a:r>
            <a:r>
              <a:rPr lang="en-US" sz="2400" spc="-4" dirty="0">
                <a:latin typeface="Georgia (Body)"/>
                <a:cs typeface="Carlito"/>
              </a:rPr>
              <a:t>experience</a:t>
            </a:r>
            <a:endParaRPr lang="en-US" sz="2400" dirty="0">
              <a:latin typeface="Georgia (Body)"/>
              <a:cs typeface="Carlito"/>
            </a:endParaRPr>
          </a:p>
          <a:p>
            <a:endParaRPr lang="en-US" dirty="0">
              <a:latin typeface="Georgia (Body)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179004" y="4230243"/>
            <a:ext cx="6785991" cy="262775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875">
              <a:latin typeface="Georgia (Body)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9525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9525">
              <a:spcBef>
                <a:spcPts val="75"/>
              </a:spcBef>
            </a:pPr>
            <a:r>
              <a:rPr spc="-4" dirty="0"/>
              <a:t>Customer </a:t>
            </a:r>
            <a:r>
              <a:rPr dirty="0"/>
              <a:t>Experience:</a:t>
            </a:r>
            <a:r>
              <a:rPr spc="-53" dirty="0"/>
              <a:t> </a:t>
            </a:r>
            <a:r>
              <a:rPr dirty="0"/>
              <a:t>Differentiators</a:t>
            </a:r>
          </a:p>
        </p:txBody>
      </p:sp>
      <p:sp>
        <p:nvSpPr>
          <p:cNvPr id="3" name="object 3"/>
          <p:cNvSpPr/>
          <p:nvPr/>
        </p:nvSpPr>
        <p:spPr>
          <a:xfrm>
            <a:off x="1202435" y="1964816"/>
            <a:ext cx="6301359" cy="244373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875"/>
          </a:p>
        </p:txBody>
      </p:sp>
      <p:sp>
        <p:nvSpPr>
          <p:cNvPr id="4" name="object 4"/>
          <p:cNvSpPr txBox="1"/>
          <p:nvPr/>
        </p:nvSpPr>
        <p:spPr>
          <a:xfrm>
            <a:off x="1520762" y="4429220"/>
            <a:ext cx="2028825" cy="84061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>
              <a:spcBef>
                <a:spcPts val="75"/>
              </a:spcBef>
            </a:pPr>
            <a:r>
              <a:rPr sz="1350" spc="-4" dirty="0">
                <a:latin typeface="Georgia (Body)"/>
                <a:cs typeface="Arial"/>
              </a:rPr>
              <a:t>Points </a:t>
            </a:r>
            <a:r>
              <a:rPr sz="1350" dirty="0">
                <a:latin typeface="Georgia (Body)"/>
                <a:cs typeface="Arial"/>
              </a:rPr>
              <a:t>of </a:t>
            </a:r>
            <a:r>
              <a:rPr sz="1350" spc="-4" dirty="0">
                <a:latin typeface="Georgia (Body)"/>
                <a:cs typeface="Arial"/>
              </a:rPr>
              <a:t>parity are  aspects </a:t>
            </a:r>
            <a:r>
              <a:rPr sz="1350" dirty="0">
                <a:latin typeface="Georgia (Body)"/>
                <a:cs typeface="Arial"/>
              </a:rPr>
              <a:t>of the </a:t>
            </a:r>
            <a:r>
              <a:rPr sz="1350" spc="-4" dirty="0">
                <a:latin typeface="Georgia (Body)"/>
                <a:cs typeface="Arial"/>
              </a:rPr>
              <a:t>customer  experience that customers  view as</a:t>
            </a:r>
            <a:r>
              <a:rPr sz="1350" spc="4" dirty="0">
                <a:latin typeface="Georgia (Body)"/>
                <a:cs typeface="Arial"/>
              </a:rPr>
              <a:t> </a:t>
            </a:r>
            <a:r>
              <a:rPr sz="1350" spc="-4" dirty="0">
                <a:latin typeface="Georgia (Body)"/>
                <a:cs typeface="Arial"/>
              </a:rPr>
              <a:t>necessary</a:t>
            </a:r>
            <a:endParaRPr sz="1350" dirty="0">
              <a:latin typeface="Georgia (Body)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267516" y="4429220"/>
            <a:ext cx="2045970" cy="1256113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>
              <a:spcBef>
                <a:spcPts val="75"/>
              </a:spcBef>
            </a:pPr>
            <a:r>
              <a:rPr sz="1350" spc="-4" dirty="0">
                <a:latin typeface="Arial"/>
                <a:cs typeface="Arial"/>
              </a:rPr>
              <a:t>Point </a:t>
            </a:r>
            <a:r>
              <a:rPr sz="1350" dirty="0">
                <a:latin typeface="Arial"/>
                <a:cs typeface="Arial"/>
              </a:rPr>
              <a:t>of </a:t>
            </a:r>
            <a:r>
              <a:rPr sz="1350" spc="-8" dirty="0">
                <a:latin typeface="Arial"/>
                <a:cs typeface="Arial"/>
              </a:rPr>
              <a:t>difference </a:t>
            </a:r>
            <a:r>
              <a:rPr sz="1350" spc="-4" dirty="0">
                <a:latin typeface="Arial"/>
                <a:cs typeface="Arial"/>
              </a:rPr>
              <a:t>is an  aspect </a:t>
            </a:r>
            <a:r>
              <a:rPr sz="1350" dirty="0">
                <a:latin typeface="Arial"/>
                <a:cs typeface="Arial"/>
              </a:rPr>
              <a:t>of the </a:t>
            </a:r>
            <a:r>
              <a:rPr sz="1350" spc="-4" dirty="0">
                <a:latin typeface="Arial"/>
                <a:cs typeface="Arial"/>
              </a:rPr>
              <a:t>customer  experience that is uniquely  associated </a:t>
            </a:r>
            <a:r>
              <a:rPr sz="1350" spc="-11" dirty="0">
                <a:latin typeface="Arial"/>
                <a:cs typeface="Arial"/>
              </a:rPr>
              <a:t>with </a:t>
            </a:r>
            <a:r>
              <a:rPr sz="1350" spc="-8" dirty="0">
                <a:latin typeface="Arial"/>
                <a:cs typeface="Arial"/>
              </a:rPr>
              <a:t>your  offering </a:t>
            </a:r>
            <a:r>
              <a:rPr sz="1350" spc="-11" dirty="0">
                <a:latin typeface="Arial"/>
                <a:cs typeface="Arial"/>
              </a:rPr>
              <a:t>where you </a:t>
            </a:r>
            <a:r>
              <a:rPr sz="1350" spc="-4" dirty="0">
                <a:latin typeface="Arial"/>
                <a:cs typeface="Arial"/>
              </a:rPr>
              <a:t>can  create surprise and</a:t>
            </a:r>
            <a:r>
              <a:rPr sz="1350" spc="-19" dirty="0">
                <a:latin typeface="Arial"/>
                <a:cs typeface="Arial"/>
              </a:rPr>
              <a:t> </a:t>
            </a:r>
            <a:r>
              <a:rPr sz="1350" spc="-4" dirty="0">
                <a:latin typeface="Arial"/>
                <a:cs typeface="Arial"/>
              </a:rPr>
              <a:t>delight</a:t>
            </a:r>
            <a:endParaRPr sz="13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90600" y="445294"/>
            <a:ext cx="6389712" cy="563616"/>
          </a:xfrm>
          <a:prstGeom prst="rect">
            <a:avLst/>
          </a:prstGeom>
        </p:spPr>
        <p:txBody>
          <a:bodyPr vert="horz" wrap="square" lIns="0" tIns="9525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9525">
              <a:spcBef>
                <a:spcPts val="75"/>
              </a:spcBef>
            </a:pPr>
            <a:r>
              <a:rPr spc="-15" dirty="0">
                <a:latin typeface="Georgia (Body)"/>
              </a:rPr>
              <a:t>Tips </a:t>
            </a:r>
            <a:r>
              <a:rPr dirty="0">
                <a:latin typeface="Georgia (Body)"/>
              </a:rPr>
              <a:t>for </a:t>
            </a:r>
            <a:r>
              <a:rPr spc="-4" dirty="0">
                <a:latin typeface="Georgia (Body)"/>
              </a:rPr>
              <a:t>Customer</a:t>
            </a:r>
            <a:r>
              <a:rPr spc="-19" dirty="0">
                <a:latin typeface="Georgia (Body)"/>
              </a:rPr>
              <a:t> </a:t>
            </a:r>
            <a:r>
              <a:rPr dirty="0">
                <a:latin typeface="Georgia (Body)"/>
              </a:rPr>
              <a:t>Experience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14120" y="2033242"/>
            <a:ext cx="3399949" cy="625171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2000" spc="-4" dirty="0">
                <a:latin typeface="Georgia (Body)"/>
                <a:cs typeface="Arial"/>
              </a:rPr>
              <a:t>Identify the biggest customer problem</a:t>
            </a:r>
            <a:r>
              <a:rPr sz="2000" spc="49" dirty="0">
                <a:latin typeface="Georgia (Body)"/>
                <a:cs typeface="Arial"/>
              </a:rPr>
              <a:t> </a:t>
            </a:r>
            <a:r>
              <a:rPr sz="2000" spc="-4" dirty="0">
                <a:latin typeface="Georgia (Body)"/>
                <a:cs typeface="Arial"/>
              </a:rPr>
              <a:t>areas:</a:t>
            </a:r>
            <a:endParaRPr sz="2000" dirty="0">
              <a:latin typeface="Georgia (Body)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14120" y="2669858"/>
            <a:ext cx="1498283" cy="1652375"/>
          </a:xfrm>
          <a:prstGeom prst="rect">
            <a:avLst/>
          </a:prstGeom>
        </p:spPr>
        <p:txBody>
          <a:bodyPr vert="horz" wrap="square" lIns="0" tIns="112395" rIns="0" bIns="0" rtlCol="0">
            <a:spAutoFit/>
          </a:bodyPr>
          <a:lstStyle/>
          <a:p>
            <a:pPr marL="224314" indent="-215265">
              <a:spcBef>
                <a:spcPts val="885"/>
              </a:spcBef>
              <a:buChar char="•"/>
              <a:tabLst>
                <a:tab pos="224314" algn="l"/>
                <a:tab pos="224790" algn="l"/>
              </a:tabLst>
            </a:pPr>
            <a:r>
              <a:rPr sz="1600" spc="-4" dirty="0">
                <a:latin typeface="Georgia (Body)"/>
                <a:cs typeface="Arial"/>
              </a:rPr>
              <a:t>Fulfillment</a:t>
            </a:r>
            <a:endParaRPr sz="1600" dirty="0">
              <a:latin typeface="Georgia (Body)"/>
              <a:cs typeface="Arial"/>
            </a:endParaRPr>
          </a:p>
          <a:p>
            <a:pPr marL="224314" indent="-215265">
              <a:spcBef>
                <a:spcPts val="810"/>
              </a:spcBef>
              <a:buChar char="•"/>
              <a:tabLst>
                <a:tab pos="224314" algn="l"/>
                <a:tab pos="224790" algn="l"/>
              </a:tabLst>
            </a:pPr>
            <a:r>
              <a:rPr sz="1600" spc="-4" dirty="0">
                <a:latin typeface="Georgia (Body)"/>
                <a:cs typeface="Arial"/>
              </a:rPr>
              <a:t>Returns</a:t>
            </a:r>
            <a:endParaRPr sz="1600" dirty="0">
              <a:latin typeface="Georgia (Body)"/>
              <a:cs typeface="Arial"/>
            </a:endParaRPr>
          </a:p>
          <a:p>
            <a:pPr marL="224314" indent="-215265">
              <a:spcBef>
                <a:spcPts val="810"/>
              </a:spcBef>
              <a:buChar char="•"/>
              <a:tabLst>
                <a:tab pos="224314" algn="l"/>
                <a:tab pos="224790" algn="l"/>
              </a:tabLst>
            </a:pPr>
            <a:r>
              <a:rPr sz="1600" spc="-8" dirty="0">
                <a:latin typeface="Georgia (Body)"/>
                <a:cs typeface="Arial"/>
              </a:rPr>
              <a:t>Budget</a:t>
            </a:r>
            <a:endParaRPr sz="1600" dirty="0">
              <a:latin typeface="Georgia (Body)"/>
              <a:cs typeface="Arial"/>
            </a:endParaRPr>
          </a:p>
          <a:p>
            <a:pPr marL="224314" indent="-215265">
              <a:spcBef>
                <a:spcPts val="810"/>
              </a:spcBef>
              <a:buChar char="•"/>
              <a:tabLst>
                <a:tab pos="224314" algn="l"/>
                <a:tab pos="224790" algn="l"/>
              </a:tabLst>
            </a:pPr>
            <a:r>
              <a:rPr sz="1600" spc="-4" dirty="0">
                <a:latin typeface="Georgia (Body)"/>
                <a:cs typeface="Arial"/>
              </a:rPr>
              <a:t>Decision-making</a:t>
            </a:r>
            <a:endParaRPr sz="1600" dirty="0">
              <a:latin typeface="Georgia (Body)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860032" y="2033242"/>
            <a:ext cx="3839803" cy="945772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>
              <a:spcBef>
                <a:spcPts val="75"/>
              </a:spcBef>
            </a:pPr>
            <a:r>
              <a:rPr sz="2000" spc="-4" dirty="0">
                <a:latin typeface="Georgia (Body)"/>
                <a:cs typeface="Arial"/>
              </a:rPr>
              <a:t>Think systematically about </a:t>
            </a:r>
            <a:endParaRPr lang="en-US" sz="2000" spc="-4" dirty="0">
              <a:latin typeface="Georgia (Body)"/>
              <a:cs typeface="Arial"/>
            </a:endParaRPr>
          </a:p>
          <a:p>
            <a:pPr marL="9525" marR="3810">
              <a:spcBef>
                <a:spcPts val="75"/>
              </a:spcBef>
            </a:pPr>
            <a:r>
              <a:rPr sz="2000" spc="-4" dirty="0">
                <a:latin typeface="Georgia (Body)"/>
                <a:cs typeface="Arial"/>
              </a:rPr>
              <a:t>how </a:t>
            </a:r>
            <a:r>
              <a:rPr sz="2000" dirty="0">
                <a:latin typeface="Georgia (Body)"/>
                <a:cs typeface="Arial"/>
              </a:rPr>
              <a:t>to </a:t>
            </a:r>
            <a:r>
              <a:rPr sz="2000" spc="-4" dirty="0">
                <a:latin typeface="Georgia (Body)"/>
                <a:cs typeface="Arial"/>
              </a:rPr>
              <a:t>improve </a:t>
            </a:r>
            <a:r>
              <a:rPr sz="2000" dirty="0">
                <a:latin typeface="Georgia (Body)"/>
                <a:cs typeface="Arial"/>
              </a:rPr>
              <a:t>the </a:t>
            </a:r>
            <a:r>
              <a:rPr sz="2000" spc="-4" dirty="0">
                <a:latin typeface="Georgia (Body)"/>
                <a:cs typeface="Arial"/>
              </a:rPr>
              <a:t>customer experience</a:t>
            </a:r>
            <a:r>
              <a:rPr sz="2000" spc="19" dirty="0">
                <a:latin typeface="Georgia (Body)"/>
                <a:cs typeface="Arial"/>
              </a:rPr>
              <a:t> </a:t>
            </a:r>
            <a:r>
              <a:rPr sz="2000" spc="-8" dirty="0">
                <a:latin typeface="Georgia (Body)"/>
                <a:cs typeface="Arial"/>
              </a:rPr>
              <a:t>by:</a:t>
            </a:r>
            <a:endParaRPr sz="2000" dirty="0">
              <a:latin typeface="Georgia (Body)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959286" y="2978833"/>
            <a:ext cx="4005202" cy="1405674"/>
          </a:xfrm>
          <a:prstGeom prst="rect">
            <a:avLst/>
          </a:prstGeom>
        </p:spPr>
        <p:txBody>
          <a:bodyPr vert="horz" wrap="square" lIns="0" tIns="111919" rIns="0" bIns="0" rtlCol="0">
            <a:spAutoFit/>
          </a:bodyPr>
          <a:lstStyle/>
          <a:p>
            <a:pPr marL="224314" indent="-215265">
              <a:spcBef>
                <a:spcPts val="881"/>
              </a:spcBef>
              <a:buChar char="•"/>
              <a:tabLst>
                <a:tab pos="224314" algn="l"/>
                <a:tab pos="224790" algn="l"/>
              </a:tabLst>
            </a:pPr>
            <a:r>
              <a:rPr sz="1600" spc="-4" dirty="0">
                <a:latin typeface="Georgia (Body)"/>
                <a:cs typeface="Arial"/>
              </a:rPr>
              <a:t>Raining certain</a:t>
            </a:r>
            <a:r>
              <a:rPr sz="1600" spc="-34" dirty="0">
                <a:latin typeface="Georgia (Body)"/>
                <a:cs typeface="Arial"/>
              </a:rPr>
              <a:t> </a:t>
            </a:r>
            <a:r>
              <a:rPr sz="1600" dirty="0">
                <a:latin typeface="Georgia (Body)"/>
                <a:cs typeface="Arial"/>
              </a:rPr>
              <a:t>factors</a:t>
            </a:r>
          </a:p>
          <a:p>
            <a:pPr marL="224314" indent="-215265">
              <a:spcBef>
                <a:spcPts val="810"/>
              </a:spcBef>
              <a:buChar char="•"/>
              <a:tabLst>
                <a:tab pos="224314" algn="l"/>
                <a:tab pos="224790" algn="l"/>
              </a:tabLst>
            </a:pPr>
            <a:r>
              <a:rPr sz="1600" spc="-8" dirty="0">
                <a:latin typeface="Georgia (Body)"/>
                <a:cs typeface="Arial"/>
              </a:rPr>
              <a:t>Reducing </a:t>
            </a:r>
            <a:r>
              <a:rPr sz="1600" spc="-4" dirty="0">
                <a:latin typeface="Georgia (Body)"/>
                <a:cs typeface="Arial"/>
              </a:rPr>
              <a:t>certain</a:t>
            </a:r>
            <a:r>
              <a:rPr sz="1600" spc="19" dirty="0">
                <a:latin typeface="Georgia (Body)"/>
                <a:cs typeface="Arial"/>
              </a:rPr>
              <a:t> </a:t>
            </a:r>
            <a:r>
              <a:rPr sz="1600" spc="-4" dirty="0">
                <a:latin typeface="Georgia (Body)"/>
                <a:cs typeface="Arial"/>
              </a:rPr>
              <a:t>factors</a:t>
            </a:r>
            <a:endParaRPr sz="1600" dirty="0">
              <a:latin typeface="Georgia (Body)"/>
              <a:cs typeface="Arial"/>
            </a:endParaRPr>
          </a:p>
          <a:p>
            <a:pPr marL="224314" indent="-215265">
              <a:spcBef>
                <a:spcPts val="814"/>
              </a:spcBef>
              <a:buChar char="•"/>
              <a:tabLst>
                <a:tab pos="224314" algn="l"/>
                <a:tab pos="224790" algn="l"/>
              </a:tabLst>
            </a:pPr>
            <a:r>
              <a:rPr sz="1600" spc="-4" dirty="0">
                <a:latin typeface="Georgia (Body)"/>
                <a:cs typeface="Arial"/>
              </a:rPr>
              <a:t>Adding certain </a:t>
            </a:r>
            <a:r>
              <a:rPr sz="1600" dirty="0">
                <a:latin typeface="Georgia (Body)"/>
                <a:cs typeface="Arial"/>
              </a:rPr>
              <a:t>factors</a:t>
            </a:r>
          </a:p>
          <a:p>
            <a:pPr marL="224314" indent="-215265">
              <a:spcBef>
                <a:spcPts val="810"/>
              </a:spcBef>
              <a:buChar char="•"/>
              <a:tabLst>
                <a:tab pos="224314" algn="l"/>
                <a:tab pos="224790" algn="l"/>
              </a:tabLst>
            </a:pPr>
            <a:r>
              <a:rPr sz="1600" spc="-4" dirty="0">
                <a:latin typeface="Georgia (Body)"/>
                <a:cs typeface="Arial"/>
              </a:rPr>
              <a:t>Eliminating points </a:t>
            </a:r>
            <a:r>
              <a:rPr sz="1600" dirty="0">
                <a:latin typeface="Georgia (Body)"/>
                <a:cs typeface="Arial"/>
              </a:rPr>
              <a:t>of</a:t>
            </a:r>
            <a:r>
              <a:rPr sz="1600" spc="-15" dirty="0">
                <a:latin typeface="Georgia (Body)"/>
                <a:cs typeface="Arial"/>
              </a:rPr>
              <a:t> </a:t>
            </a:r>
            <a:r>
              <a:rPr sz="1600" spc="-4" dirty="0">
                <a:latin typeface="Georgia (Body)"/>
                <a:cs typeface="Arial"/>
              </a:rPr>
              <a:t>pain</a:t>
            </a:r>
            <a:endParaRPr sz="1600" dirty="0">
              <a:latin typeface="Georgia (Body)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84520" y="5048290"/>
            <a:ext cx="7747919" cy="28661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800" b="1" dirty="0">
                <a:latin typeface="Georgia (Body)"/>
                <a:cs typeface="Arial"/>
              </a:rPr>
              <a:t>Focus </a:t>
            </a:r>
            <a:r>
              <a:rPr sz="1800" b="1" spc="-4" dirty="0">
                <a:latin typeface="Georgia (Body)"/>
                <a:cs typeface="Arial"/>
              </a:rPr>
              <a:t>the innovations </a:t>
            </a:r>
            <a:r>
              <a:rPr sz="1800" b="1" dirty="0">
                <a:latin typeface="Georgia (Body)"/>
                <a:cs typeface="Arial"/>
              </a:rPr>
              <a:t>on </a:t>
            </a:r>
            <a:r>
              <a:rPr sz="1800" b="1" spc="-4" dirty="0">
                <a:latin typeface="Georgia (Body)"/>
                <a:cs typeface="Arial"/>
              </a:rPr>
              <a:t>targeted areas </a:t>
            </a:r>
            <a:r>
              <a:rPr sz="1800" b="1" dirty="0">
                <a:latin typeface="Georgia (Body)"/>
                <a:cs typeface="Arial"/>
              </a:rPr>
              <a:t>of </a:t>
            </a:r>
            <a:r>
              <a:rPr sz="1800" b="1" spc="-4" dirty="0">
                <a:latin typeface="Georgia (Body)"/>
                <a:cs typeface="Arial"/>
              </a:rPr>
              <a:t>customer</a:t>
            </a:r>
            <a:r>
              <a:rPr sz="1800" b="1" spc="49" dirty="0">
                <a:latin typeface="Georgia (Body)"/>
                <a:cs typeface="Arial"/>
              </a:rPr>
              <a:t> </a:t>
            </a:r>
            <a:r>
              <a:rPr sz="1800" b="1" spc="-4" dirty="0">
                <a:latin typeface="Georgia (Body)"/>
                <a:cs typeface="Arial"/>
              </a:rPr>
              <a:t>experience</a:t>
            </a:r>
            <a:endParaRPr sz="1800" dirty="0">
              <a:latin typeface="Georgia (Body)"/>
              <a:cs typeface="Arial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9525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9525">
              <a:spcBef>
                <a:spcPts val="75"/>
              </a:spcBef>
            </a:pPr>
            <a:r>
              <a:rPr spc="-4" dirty="0"/>
              <a:t>ERRC</a:t>
            </a:r>
            <a:r>
              <a:rPr spc="-64" dirty="0"/>
              <a:t> </a:t>
            </a:r>
            <a:r>
              <a:rPr dirty="0"/>
              <a:t>Grid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312330" y="1913242"/>
            <a:ext cx="6121766" cy="5636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295275" indent="-285750">
              <a:spcBef>
                <a:spcPts val="75"/>
              </a:spcBef>
              <a:buFont typeface="Arial" panose="020B0604020202020204" pitchFamily="34" charset="0"/>
              <a:buChar char="•"/>
            </a:pPr>
            <a:r>
              <a:rPr sz="1800" spc="-4" dirty="0">
                <a:latin typeface="Georgia (Body)"/>
                <a:cs typeface="Arial"/>
              </a:rPr>
              <a:t>ERRC is a matrix that can be used </a:t>
            </a:r>
            <a:r>
              <a:rPr sz="1800" dirty="0">
                <a:latin typeface="Georgia (Body)"/>
                <a:cs typeface="Arial"/>
              </a:rPr>
              <a:t>to </a:t>
            </a:r>
            <a:r>
              <a:rPr sz="1800" spc="-4" dirty="0">
                <a:latin typeface="Georgia (Body)"/>
                <a:cs typeface="Arial"/>
              </a:rPr>
              <a:t>identify innovation</a:t>
            </a:r>
            <a:r>
              <a:rPr sz="1800" spc="90" dirty="0">
                <a:latin typeface="Georgia (Body)"/>
                <a:cs typeface="Arial"/>
              </a:rPr>
              <a:t> </a:t>
            </a:r>
            <a:r>
              <a:rPr sz="1800" spc="-4" dirty="0">
                <a:latin typeface="Georgia (Body)"/>
                <a:cs typeface="Arial"/>
              </a:rPr>
              <a:t>opportunities</a:t>
            </a:r>
            <a:r>
              <a:rPr lang="en-US" sz="1800" spc="-4" dirty="0">
                <a:latin typeface="Georgia (Body)"/>
                <a:cs typeface="Arial"/>
              </a:rPr>
              <a:t> in your EVENT</a:t>
            </a:r>
            <a:endParaRPr sz="1800" dirty="0">
              <a:latin typeface="Georgia (Body)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670173" y="2561462"/>
            <a:ext cx="1925003" cy="547688"/>
          </a:xfrm>
          <a:custGeom>
            <a:avLst/>
            <a:gdLst/>
            <a:ahLst/>
            <a:cxnLst/>
            <a:rect l="l" t="t" r="r" b="b"/>
            <a:pathLst>
              <a:path w="2566670" h="730250">
                <a:moveTo>
                  <a:pt x="2444750" y="0"/>
                </a:moveTo>
                <a:lnTo>
                  <a:pt x="121665" y="0"/>
                </a:lnTo>
                <a:lnTo>
                  <a:pt x="74312" y="9562"/>
                </a:lnTo>
                <a:lnTo>
                  <a:pt x="35639" y="35639"/>
                </a:lnTo>
                <a:lnTo>
                  <a:pt x="9562" y="74312"/>
                </a:lnTo>
                <a:lnTo>
                  <a:pt x="0" y="121665"/>
                </a:lnTo>
                <a:lnTo>
                  <a:pt x="0" y="608329"/>
                </a:lnTo>
                <a:lnTo>
                  <a:pt x="9562" y="655683"/>
                </a:lnTo>
                <a:lnTo>
                  <a:pt x="35639" y="694356"/>
                </a:lnTo>
                <a:lnTo>
                  <a:pt x="74312" y="720433"/>
                </a:lnTo>
                <a:lnTo>
                  <a:pt x="121665" y="729995"/>
                </a:lnTo>
                <a:lnTo>
                  <a:pt x="2444750" y="729995"/>
                </a:lnTo>
                <a:lnTo>
                  <a:pt x="2492103" y="720433"/>
                </a:lnTo>
                <a:lnTo>
                  <a:pt x="2530776" y="694356"/>
                </a:lnTo>
                <a:lnTo>
                  <a:pt x="2556853" y="655683"/>
                </a:lnTo>
                <a:lnTo>
                  <a:pt x="2566416" y="608329"/>
                </a:lnTo>
                <a:lnTo>
                  <a:pt x="2566416" y="121665"/>
                </a:lnTo>
                <a:lnTo>
                  <a:pt x="2556853" y="74312"/>
                </a:lnTo>
                <a:lnTo>
                  <a:pt x="2530776" y="35639"/>
                </a:lnTo>
                <a:lnTo>
                  <a:pt x="2492103" y="9562"/>
                </a:lnTo>
                <a:lnTo>
                  <a:pt x="2444750" y="0"/>
                </a:lnTo>
                <a:close/>
              </a:path>
            </a:pathLst>
          </a:custGeom>
          <a:solidFill>
            <a:srgbClr val="C2DF86"/>
          </a:solidFill>
        </p:spPr>
        <p:txBody>
          <a:bodyPr wrap="square" lIns="0" tIns="0" rIns="0" bIns="0" rtlCol="0"/>
          <a:lstStyle/>
          <a:p>
            <a:endParaRPr sz="1875"/>
          </a:p>
        </p:txBody>
      </p:sp>
      <p:sp>
        <p:nvSpPr>
          <p:cNvPr id="5" name="object 5"/>
          <p:cNvSpPr txBox="1"/>
          <p:nvPr/>
        </p:nvSpPr>
        <p:spPr>
          <a:xfrm>
            <a:off x="4373214" y="2705766"/>
            <a:ext cx="803434" cy="240931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>
              <a:spcBef>
                <a:spcPts val="79"/>
              </a:spcBef>
            </a:pPr>
            <a:r>
              <a:rPr sz="1500" dirty="0">
                <a:latin typeface="Arial"/>
                <a:cs typeface="Arial"/>
              </a:rPr>
              <a:t>El</a:t>
            </a:r>
            <a:r>
              <a:rPr sz="1500" spc="-8" dirty="0">
                <a:latin typeface="Arial"/>
                <a:cs typeface="Arial"/>
              </a:rPr>
              <a:t>i</a:t>
            </a:r>
            <a:r>
              <a:rPr sz="1500" dirty="0">
                <a:latin typeface="Arial"/>
                <a:cs typeface="Arial"/>
              </a:rPr>
              <a:t>minate</a:t>
            </a:r>
            <a:endParaRPr sz="15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549015" y="2523744"/>
            <a:ext cx="665321" cy="665321"/>
          </a:xfrm>
          <a:custGeom>
            <a:avLst/>
            <a:gdLst/>
            <a:ahLst/>
            <a:cxnLst/>
            <a:rect l="l" t="t" r="r" b="b"/>
            <a:pathLst>
              <a:path w="887095" h="887094">
                <a:moveTo>
                  <a:pt x="443483" y="0"/>
                </a:moveTo>
                <a:lnTo>
                  <a:pt x="395152" y="2601"/>
                </a:lnTo>
                <a:lnTo>
                  <a:pt x="348330" y="10226"/>
                </a:lnTo>
                <a:lnTo>
                  <a:pt x="303288" y="22603"/>
                </a:lnTo>
                <a:lnTo>
                  <a:pt x="260296" y="39464"/>
                </a:lnTo>
                <a:lnTo>
                  <a:pt x="219625" y="60536"/>
                </a:lnTo>
                <a:lnTo>
                  <a:pt x="181544" y="85551"/>
                </a:lnTo>
                <a:lnTo>
                  <a:pt x="146325" y="114237"/>
                </a:lnTo>
                <a:lnTo>
                  <a:pt x="114237" y="146325"/>
                </a:lnTo>
                <a:lnTo>
                  <a:pt x="85551" y="181544"/>
                </a:lnTo>
                <a:lnTo>
                  <a:pt x="60536" y="219625"/>
                </a:lnTo>
                <a:lnTo>
                  <a:pt x="39464" y="260296"/>
                </a:lnTo>
                <a:lnTo>
                  <a:pt x="22603" y="303288"/>
                </a:lnTo>
                <a:lnTo>
                  <a:pt x="10226" y="348330"/>
                </a:lnTo>
                <a:lnTo>
                  <a:pt x="2601" y="395152"/>
                </a:lnTo>
                <a:lnTo>
                  <a:pt x="0" y="443484"/>
                </a:lnTo>
                <a:lnTo>
                  <a:pt x="2601" y="491815"/>
                </a:lnTo>
                <a:lnTo>
                  <a:pt x="10226" y="538637"/>
                </a:lnTo>
                <a:lnTo>
                  <a:pt x="22603" y="583679"/>
                </a:lnTo>
                <a:lnTo>
                  <a:pt x="39464" y="626671"/>
                </a:lnTo>
                <a:lnTo>
                  <a:pt x="60536" y="667342"/>
                </a:lnTo>
                <a:lnTo>
                  <a:pt x="85551" y="705423"/>
                </a:lnTo>
                <a:lnTo>
                  <a:pt x="114237" y="740642"/>
                </a:lnTo>
                <a:lnTo>
                  <a:pt x="146325" y="772730"/>
                </a:lnTo>
                <a:lnTo>
                  <a:pt x="181544" y="801416"/>
                </a:lnTo>
                <a:lnTo>
                  <a:pt x="219625" y="826431"/>
                </a:lnTo>
                <a:lnTo>
                  <a:pt x="260296" y="847503"/>
                </a:lnTo>
                <a:lnTo>
                  <a:pt x="303288" y="864364"/>
                </a:lnTo>
                <a:lnTo>
                  <a:pt x="348330" y="876741"/>
                </a:lnTo>
                <a:lnTo>
                  <a:pt x="395152" y="884366"/>
                </a:lnTo>
                <a:lnTo>
                  <a:pt x="443483" y="886968"/>
                </a:lnTo>
                <a:lnTo>
                  <a:pt x="491815" y="884366"/>
                </a:lnTo>
                <a:lnTo>
                  <a:pt x="538637" y="876741"/>
                </a:lnTo>
                <a:lnTo>
                  <a:pt x="583679" y="864364"/>
                </a:lnTo>
                <a:lnTo>
                  <a:pt x="626671" y="847503"/>
                </a:lnTo>
                <a:lnTo>
                  <a:pt x="667342" y="826431"/>
                </a:lnTo>
                <a:lnTo>
                  <a:pt x="705423" y="801416"/>
                </a:lnTo>
                <a:lnTo>
                  <a:pt x="740642" y="772730"/>
                </a:lnTo>
                <a:lnTo>
                  <a:pt x="772730" y="740642"/>
                </a:lnTo>
                <a:lnTo>
                  <a:pt x="801416" y="705423"/>
                </a:lnTo>
                <a:lnTo>
                  <a:pt x="826431" y="667342"/>
                </a:lnTo>
                <a:lnTo>
                  <a:pt x="847503" y="626671"/>
                </a:lnTo>
                <a:lnTo>
                  <a:pt x="864364" y="583679"/>
                </a:lnTo>
                <a:lnTo>
                  <a:pt x="876741" y="538637"/>
                </a:lnTo>
                <a:lnTo>
                  <a:pt x="884366" y="491815"/>
                </a:lnTo>
                <a:lnTo>
                  <a:pt x="886967" y="443484"/>
                </a:lnTo>
                <a:lnTo>
                  <a:pt x="884366" y="395152"/>
                </a:lnTo>
                <a:lnTo>
                  <a:pt x="876741" y="348330"/>
                </a:lnTo>
                <a:lnTo>
                  <a:pt x="864364" y="303288"/>
                </a:lnTo>
                <a:lnTo>
                  <a:pt x="847503" y="260296"/>
                </a:lnTo>
                <a:lnTo>
                  <a:pt x="826431" y="219625"/>
                </a:lnTo>
                <a:lnTo>
                  <a:pt x="801416" y="181544"/>
                </a:lnTo>
                <a:lnTo>
                  <a:pt x="772730" y="146325"/>
                </a:lnTo>
                <a:lnTo>
                  <a:pt x="740642" y="114237"/>
                </a:lnTo>
                <a:lnTo>
                  <a:pt x="705423" y="85551"/>
                </a:lnTo>
                <a:lnTo>
                  <a:pt x="667342" y="60536"/>
                </a:lnTo>
                <a:lnTo>
                  <a:pt x="626671" y="39464"/>
                </a:lnTo>
                <a:lnTo>
                  <a:pt x="583679" y="22603"/>
                </a:lnTo>
                <a:lnTo>
                  <a:pt x="538637" y="10226"/>
                </a:lnTo>
                <a:lnTo>
                  <a:pt x="491815" y="2601"/>
                </a:lnTo>
                <a:lnTo>
                  <a:pt x="443483" y="0"/>
                </a:lnTo>
                <a:close/>
              </a:path>
            </a:pathLst>
          </a:custGeom>
          <a:solidFill>
            <a:srgbClr val="E2A154"/>
          </a:solidFill>
        </p:spPr>
        <p:txBody>
          <a:bodyPr wrap="square" lIns="0" tIns="0" rIns="0" bIns="0" rtlCol="0"/>
          <a:lstStyle/>
          <a:p>
            <a:endParaRPr sz="1875"/>
          </a:p>
        </p:txBody>
      </p:sp>
      <p:sp>
        <p:nvSpPr>
          <p:cNvPr id="7" name="object 7"/>
          <p:cNvSpPr txBox="1"/>
          <p:nvPr/>
        </p:nvSpPr>
        <p:spPr>
          <a:xfrm>
            <a:off x="3796189" y="2704433"/>
            <a:ext cx="171926" cy="28661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800" dirty="0">
                <a:latin typeface="Arial"/>
                <a:cs typeface="Arial"/>
              </a:rPr>
              <a:t>E</a:t>
            </a:r>
            <a:endParaRPr sz="18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3670173" y="3303269"/>
            <a:ext cx="1925003" cy="547688"/>
          </a:xfrm>
          <a:custGeom>
            <a:avLst/>
            <a:gdLst/>
            <a:ahLst/>
            <a:cxnLst/>
            <a:rect l="l" t="t" r="r" b="b"/>
            <a:pathLst>
              <a:path w="2566670" h="730250">
                <a:moveTo>
                  <a:pt x="2444750" y="0"/>
                </a:moveTo>
                <a:lnTo>
                  <a:pt x="121665" y="0"/>
                </a:lnTo>
                <a:lnTo>
                  <a:pt x="74312" y="9562"/>
                </a:lnTo>
                <a:lnTo>
                  <a:pt x="35639" y="35639"/>
                </a:lnTo>
                <a:lnTo>
                  <a:pt x="9562" y="74312"/>
                </a:lnTo>
                <a:lnTo>
                  <a:pt x="0" y="121665"/>
                </a:lnTo>
                <a:lnTo>
                  <a:pt x="0" y="608329"/>
                </a:lnTo>
                <a:lnTo>
                  <a:pt x="9562" y="655683"/>
                </a:lnTo>
                <a:lnTo>
                  <a:pt x="35639" y="694356"/>
                </a:lnTo>
                <a:lnTo>
                  <a:pt x="74312" y="720433"/>
                </a:lnTo>
                <a:lnTo>
                  <a:pt x="121665" y="729995"/>
                </a:lnTo>
                <a:lnTo>
                  <a:pt x="2444750" y="729995"/>
                </a:lnTo>
                <a:lnTo>
                  <a:pt x="2492103" y="720433"/>
                </a:lnTo>
                <a:lnTo>
                  <a:pt x="2530776" y="694356"/>
                </a:lnTo>
                <a:lnTo>
                  <a:pt x="2556853" y="655683"/>
                </a:lnTo>
                <a:lnTo>
                  <a:pt x="2566416" y="608329"/>
                </a:lnTo>
                <a:lnTo>
                  <a:pt x="2566416" y="121665"/>
                </a:lnTo>
                <a:lnTo>
                  <a:pt x="2556853" y="74312"/>
                </a:lnTo>
                <a:lnTo>
                  <a:pt x="2530776" y="35639"/>
                </a:lnTo>
                <a:lnTo>
                  <a:pt x="2492103" y="9562"/>
                </a:lnTo>
                <a:lnTo>
                  <a:pt x="2444750" y="0"/>
                </a:lnTo>
                <a:close/>
              </a:path>
            </a:pathLst>
          </a:custGeom>
          <a:solidFill>
            <a:srgbClr val="C2DF86"/>
          </a:solidFill>
        </p:spPr>
        <p:txBody>
          <a:bodyPr wrap="square" lIns="0" tIns="0" rIns="0" bIns="0" rtlCol="0"/>
          <a:lstStyle/>
          <a:p>
            <a:endParaRPr sz="1875"/>
          </a:p>
        </p:txBody>
      </p:sp>
      <p:sp>
        <p:nvSpPr>
          <p:cNvPr id="9" name="object 9"/>
          <p:cNvSpPr txBox="1"/>
          <p:nvPr/>
        </p:nvSpPr>
        <p:spPr>
          <a:xfrm>
            <a:off x="4373213" y="3447574"/>
            <a:ext cx="507683" cy="240931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>
              <a:spcBef>
                <a:spcPts val="79"/>
              </a:spcBef>
            </a:pPr>
            <a:r>
              <a:rPr sz="1500" dirty="0">
                <a:latin typeface="Arial"/>
                <a:cs typeface="Arial"/>
              </a:rPr>
              <a:t>Raise</a:t>
            </a:r>
            <a:endParaRPr sz="150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3549015" y="3258692"/>
            <a:ext cx="665321" cy="666750"/>
          </a:xfrm>
          <a:custGeom>
            <a:avLst/>
            <a:gdLst/>
            <a:ahLst/>
            <a:cxnLst/>
            <a:rect l="l" t="t" r="r" b="b"/>
            <a:pathLst>
              <a:path w="887095" h="889000">
                <a:moveTo>
                  <a:pt x="443483" y="0"/>
                </a:moveTo>
                <a:lnTo>
                  <a:pt x="395152" y="2606"/>
                </a:lnTo>
                <a:lnTo>
                  <a:pt x="348330" y="10245"/>
                </a:lnTo>
                <a:lnTo>
                  <a:pt x="303288" y="22646"/>
                </a:lnTo>
                <a:lnTo>
                  <a:pt x="260296" y="39538"/>
                </a:lnTo>
                <a:lnTo>
                  <a:pt x="219625" y="60649"/>
                </a:lnTo>
                <a:lnTo>
                  <a:pt x="181544" y="85709"/>
                </a:lnTo>
                <a:lnTo>
                  <a:pt x="146325" y="114447"/>
                </a:lnTo>
                <a:lnTo>
                  <a:pt x="114237" y="146592"/>
                </a:lnTo>
                <a:lnTo>
                  <a:pt x="85551" y="181874"/>
                </a:lnTo>
                <a:lnTo>
                  <a:pt x="60536" y="220020"/>
                </a:lnTo>
                <a:lnTo>
                  <a:pt x="39464" y="260760"/>
                </a:lnTo>
                <a:lnTo>
                  <a:pt x="22603" y="303824"/>
                </a:lnTo>
                <a:lnTo>
                  <a:pt x="10226" y="348940"/>
                </a:lnTo>
                <a:lnTo>
                  <a:pt x="2601" y="395838"/>
                </a:lnTo>
                <a:lnTo>
                  <a:pt x="0" y="444245"/>
                </a:lnTo>
                <a:lnTo>
                  <a:pt x="2601" y="492653"/>
                </a:lnTo>
                <a:lnTo>
                  <a:pt x="10226" y="539551"/>
                </a:lnTo>
                <a:lnTo>
                  <a:pt x="22603" y="584667"/>
                </a:lnTo>
                <a:lnTo>
                  <a:pt x="39464" y="627731"/>
                </a:lnTo>
                <a:lnTo>
                  <a:pt x="60536" y="668471"/>
                </a:lnTo>
                <a:lnTo>
                  <a:pt x="85551" y="706617"/>
                </a:lnTo>
                <a:lnTo>
                  <a:pt x="114237" y="741899"/>
                </a:lnTo>
                <a:lnTo>
                  <a:pt x="146325" y="774044"/>
                </a:lnTo>
                <a:lnTo>
                  <a:pt x="181544" y="802782"/>
                </a:lnTo>
                <a:lnTo>
                  <a:pt x="219625" y="827842"/>
                </a:lnTo>
                <a:lnTo>
                  <a:pt x="260296" y="848953"/>
                </a:lnTo>
                <a:lnTo>
                  <a:pt x="303288" y="865845"/>
                </a:lnTo>
                <a:lnTo>
                  <a:pt x="348330" y="878246"/>
                </a:lnTo>
                <a:lnTo>
                  <a:pt x="395152" y="885885"/>
                </a:lnTo>
                <a:lnTo>
                  <a:pt x="443483" y="888492"/>
                </a:lnTo>
                <a:lnTo>
                  <a:pt x="491815" y="885885"/>
                </a:lnTo>
                <a:lnTo>
                  <a:pt x="538637" y="878246"/>
                </a:lnTo>
                <a:lnTo>
                  <a:pt x="583679" y="865845"/>
                </a:lnTo>
                <a:lnTo>
                  <a:pt x="626671" y="848953"/>
                </a:lnTo>
                <a:lnTo>
                  <a:pt x="667342" y="827842"/>
                </a:lnTo>
                <a:lnTo>
                  <a:pt x="705423" y="802782"/>
                </a:lnTo>
                <a:lnTo>
                  <a:pt x="740642" y="774044"/>
                </a:lnTo>
                <a:lnTo>
                  <a:pt x="772730" y="741899"/>
                </a:lnTo>
                <a:lnTo>
                  <a:pt x="801416" y="706617"/>
                </a:lnTo>
                <a:lnTo>
                  <a:pt x="826431" y="668471"/>
                </a:lnTo>
                <a:lnTo>
                  <a:pt x="847503" y="627731"/>
                </a:lnTo>
                <a:lnTo>
                  <a:pt x="864364" y="584667"/>
                </a:lnTo>
                <a:lnTo>
                  <a:pt x="876741" y="539551"/>
                </a:lnTo>
                <a:lnTo>
                  <a:pt x="884366" y="492653"/>
                </a:lnTo>
                <a:lnTo>
                  <a:pt x="886967" y="444245"/>
                </a:lnTo>
                <a:lnTo>
                  <a:pt x="884366" y="395838"/>
                </a:lnTo>
                <a:lnTo>
                  <a:pt x="876741" y="348940"/>
                </a:lnTo>
                <a:lnTo>
                  <a:pt x="864364" y="303824"/>
                </a:lnTo>
                <a:lnTo>
                  <a:pt x="847503" y="260760"/>
                </a:lnTo>
                <a:lnTo>
                  <a:pt x="826431" y="220020"/>
                </a:lnTo>
                <a:lnTo>
                  <a:pt x="801416" y="181874"/>
                </a:lnTo>
                <a:lnTo>
                  <a:pt x="772730" y="146592"/>
                </a:lnTo>
                <a:lnTo>
                  <a:pt x="740642" y="114447"/>
                </a:lnTo>
                <a:lnTo>
                  <a:pt x="705423" y="85709"/>
                </a:lnTo>
                <a:lnTo>
                  <a:pt x="667342" y="60649"/>
                </a:lnTo>
                <a:lnTo>
                  <a:pt x="626671" y="39538"/>
                </a:lnTo>
                <a:lnTo>
                  <a:pt x="583679" y="22646"/>
                </a:lnTo>
                <a:lnTo>
                  <a:pt x="538637" y="10245"/>
                </a:lnTo>
                <a:lnTo>
                  <a:pt x="491815" y="2606"/>
                </a:lnTo>
                <a:lnTo>
                  <a:pt x="443483" y="0"/>
                </a:lnTo>
                <a:close/>
              </a:path>
            </a:pathLst>
          </a:custGeom>
          <a:solidFill>
            <a:srgbClr val="E2A154"/>
          </a:solidFill>
        </p:spPr>
        <p:txBody>
          <a:bodyPr wrap="square" lIns="0" tIns="0" rIns="0" bIns="0" rtlCol="0"/>
          <a:lstStyle/>
          <a:p>
            <a:endParaRPr sz="1875"/>
          </a:p>
        </p:txBody>
      </p:sp>
      <p:sp>
        <p:nvSpPr>
          <p:cNvPr id="11" name="object 11"/>
          <p:cNvSpPr txBox="1"/>
          <p:nvPr/>
        </p:nvSpPr>
        <p:spPr>
          <a:xfrm>
            <a:off x="3790474" y="3440239"/>
            <a:ext cx="184309" cy="28661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800" spc="-4" dirty="0">
                <a:latin typeface="Arial"/>
                <a:cs typeface="Arial"/>
              </a:rPr>
              <a:t>R</a:t>
            </a:r>
            <a:endParaRPr sz="1800">
              <a:latin typeface="Arial"/>
              <a:cs typeface="Arial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3670173" y="4039361"/>
            <a:ext cx="1925003" cy="546735"/>
          </a:xfrm>
          <a:custGeom>
            <a:avLst/>
            <a:gdLst/>
            <a:ahLst/>
            <a:cxnLst/>
            <a:rect l="l" t="t" r="r" b="b"/>
            <a:pathLst>
              <a:path w="2566670" h="728979">
                <a:moveTo>
                  <a:pt x="2445004" y="0"/>
                </a:moveTo>
                <a:lnTo>
                  <a:pt x="121412" y="0"/>
                </a:lnTo>
                <a:lnTo>
                  <a:pt x="74152" y="9540"/>
                </a:lnTo>
                <a:lnTo>
                  <a:pt x="35560" y="35559"/>
                </a:lnTo>
                <a:lnTo>
                  <a:pt x="9540" y="74152"/>
                </a:lnTo>
                <a:lnTo>
                  <a:pt x="0" y="121411"/>
                </a:lnTo>
                <a:lnTo>
                  <a:pt x="0" y="607059"/>
                </a:lnTo>
                <a:lnTo>
                  <a:pt x="9540" y="654319"/>
                </a:lnTo>
                <a:lnTo>
                  <a:pt x="35560" y="692911"/>
                </a:lnTo>
                <a:lnTo>
                  <a:pt x="74152" y="718931"/>
                </a:lnTo>
                <a:lnTo>
                  <a:pt x="121412" y="728471"/>
                </a:lnTo>
                <a:lnTo>
                  <a:pt x="2445004" y="728471"/>
                </a:lnTo>
                <a:lnTo>
                  <a:pt x="2492263" y="718931"/>
                </a:lnTo>
                <a:lnTo>
                  <a:pt x="2530855" y="692911"/>
                </a:lnTo>
                <a:lnTo>
                  <a:pt x="2556875" y="654319"/>
                </a:lnTo>
                <a:lnTo>
                  <a:pt x="2566416" y="607059"/>
                </a:lnTo>
                <a:lnTo>
                  <a:pt x="2566416" y="121411"/>
                </a:lnTo>
                <a:lnTo>
                  <a:pt x="2556875" y="74152"/>
                </a:lnTo>
                <a:lnTo>
                  <a:pt x="2530855" y="35559"/>
                </a:lnTo>
                <a:lnTo>
                  <a:pt x="2492263" y="9540"/>
                </a:lnTo>
                <a:lnTo>
                  <a:pt x="2445004" y="0"/>
                </a:lnTo>
                <a:close/>
              </a:path>
            </a:pathLst>
          </a:custGeom>
          <a:solidFill>
            <a:srgbClr val="C2DF86"/>
          </a:solidFill>
        </p:spPr>
        <p:txBody>
          <a:bodyPr wrap="square" lIns="0" tIns="0" rIns="0" bIns="0" rtlCol="0"/>
          <a:lstStyle/>
          <a:p>
            <a:endParaRPr sz="1875"/>
          </a:p>
        </p:txBody>
      </p:sp>
      <p:sp>
        <p:nvSpPr>
          <p:cNvPr id="13" name="object 13"/>
          <p:cNvSpPr txBox="1"/>
          <p:nvPr/>
        </p:nvSpPr>
        <p:spPr>
          <a:xfrm>
            <a:off x="4373214" y="4183666"/>
            <a:ext cx="571976" cy="240450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500" dirty="0">
                <a:latin typeface="Arial"/>
                <a:cs typeface="Arial"/>
              </a:rPr>
              <a:t>Reu</a:t>
            </a:r>
            <a:r>
              <a:rPr sz="1500" spc="4" dirty="0">
                <a:latin typeface="Arial"/>
                <a:cs typeface="Arial"/>
              </a:rPr>
              <a:t>s</a:t>
            </a:r>
            <a:r>
              <a:rPr sz="1500" dirty="0">
                <a:latin typeface="Arial"/>
                <a:cs typeface="Arial"/>
              </a:rPr>
              <a:t>e</a:t>
            </a:r>
            <a:endParaRPr sz="1500">
              <a:latin typeface="Arial"/>
              <a:cs typeface="Aria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3549015" y="3994784"/>
            <a:ext cx="665321" cy="666750"/>
          </a:xfrm>
          <a:custGeom>
            <a:avLst/>
            <a:gdLst/>
            <a:ahLst/>
            <a:cxnLst/>
            <a:rect l="l" t="t" r="r" b="b"/>
            <a:pathLst>
              <a:path w="887095" h="889000">
                <a:moveTo>
                  <a:pt x="443483" y="0"/>
                </a:moveTo>
                <a:lnTo>
                  <a:pt x="395152" y="2606"/>
                </a:lnTo>
                <a:lnTo>
                  <a:pt x="348330" y="10245"/>
                </a:lnTo>
                <a:lnTo>
                  <a:pt x="303288" y="22646"/>
                </a:lnTo>
                <a:lnTo>
                  <a:pt x="260296" y="39538"/>
                </a:lnTo>
                <a:lnTo>
                  <a:pt x="219625" y="60649"/>
                </a:lnTo>
                <a:lnTo>
                  <a:pt x="181544" y="85709"/>
                </a:lnTo>
                <a:lnTo>
                  <a:pt x="146325" y="114447"/>
                </a:lnTo>
                <a:lnTo>
                  <a:pt x="114237" y="146592"/>
                </a:lnTo>
                <a:lnTo>
                  <a:pt x="85551" y="181874"/>
                </a:lnTo>
                <a:lnTo>
                  <a:pt x="60536" y="220020"/>
                </a:lnTo>
                <a:lnTo>
                  <a:pt x="39464" y="260760"/>
                </a:lnTo>
                <a:lnTo>
                  <a:pt x="22603" y="303824"/>
                </a:lnTo>
                <a:lnTo>
                  <a:pt x="10226" y="348940"/>
                </a:lnTo>
                <a:lnTo>
                  <a:pt x="2601" y="395838"/>
                </a:lnTo>
                <a:lnTo>
                  <a:pt x="0" y="444246"/>
                </a:lnTo>
                <a:lnTo>
                  <a:pt x="2601" y="492653"/>
                </a:lnTo>
                <a:lnTo>
                  <a:pt x="10226" y="539551"/>
                </a:lnTo>
                <a:lnTo>
                  <a:pt x="22603" y="584667"/>
                </a:lnTo>
                <a:lnTo>
                  <a:pt x="39464" y="627731"/>
                </a:lnTo>
                <a:lnTo>
                  <a:pt x="60536" y="668471"/>
                </a:lnTo>
                <a:lnTo>
                  <a:pt x="85551" y="706617"/>
                </a:lnTo>
                <a:lnTo>
                  <a:pt x="114237" y="741899"/>
                </a:lnTo>
                <a:lnTo>
                  <a:pt x="146325" y="774044"/>
                </a:lnTo>
                <a:lnTo>
                  <a:pt x="181544" y="802782"/>
                </a:lnTo>
                <a:lnTo>
                  <a:pt x="219625" y="827842"/>
                </a:lnTo>
                <a:lnTo>
                  <a:pt x="260296" y="848953"/>
                </a:lnTo>
                <a:lnTo>
                  <a:pt x="303288" y="865845"/>
                </a:lnTo>
                <a:lnTo>
                  <a:pt x="348330" y="878246"/>
                </a:lnTo>
                <a:lnTo>
                  <a:pt x="395152" y="885885"/>
                </a:lnTo>
                <a:lnTo>
                  <a:pt x="443483" y="888492"/>
                </a:lnTo>
                <a:lnTo>
                  <a:pt x="491815" y="885885"/>
                </a:lnTo>
                <a:lnTo>
                  <a:pt x="538637" y="878246"/>
                </a:lnTo>
                <a:lnTo>
                  <a:pt x="583679" y="865845"/>
                </a:lnTo>
                <a:lnTo>
                  <a:pt x="626671" y="848953"/>
                </a:lnTo>
                <a:lnTo>
                  <a:pt x="667342" y="827842"/>
                </a:lnTo>
                <a:lnTo>
                  <a:pt x="705423" y="802782"/>
                </a:lnTo>
                <a:lnTo>
                  <a:pt x="740642" y="774044"/>
                </a:lnTo>
                <a:lnTo>
                  <a:pt x="772730" y="741899"/>
                </a:lnTo>
                <a:lnTo>
                  <a:pt x="801416" y="706617"/>
                </a:lnTo>
                <a:lnTo>
                  <a:pt x="826431" y="668471"/>
                </a:lnTo>
                <a:lnTo>
                  <a:pt x="847503" y="627731"/>
                </a:lnTo>
                <a:lnTo>
                  <a:pt x="864364" y="584667"/>
                </a:lnTo>
                <a:lnTo>
                  <a:pt x="876741" y="539551"/>
                </a:lnTo>
                <a:lnTo>
                  <a:pt x="884366" y="492653"/>
                </a:lnTo>
                <a:lnTo>
                  <a:pt x="886967" y="444246"/>
                </a:lnTo>
                <a:lnTo>
                  <a:pt x="884366" y="395838"/>
                </a:lnTo>
                <a:lnTo>
                  <a:pt x="876741" y="348940"/>
                </a:lnTo>
                <a:lnTo>
                  <a:pt x="864364" y="303824"/>
                </a:lnTo>
                <a:lnTo>
                  <a:pt x="847503" y="260760"/>
                </a:lnTo>
                <a:lnTo>
                  <a:pt x="826431" y="220020"/>
                </a:lnTo>
                <a:lnTo>
                  <a:pt x="801416" y="181874"/>
                </a:lnTo>
                <a:lnTo>
                  <a:pt x="772730" y="146592"/>
                </a:lnTo>
                <a:lnTo>
                  <a:pt x="740642" y="114447"/>
                </a:lnTo>
                <a:lnTo>
                  <a:pt x="705423" y="85709"/>
                </a:lnTo>
                <a:lnTo>
                  <a:pt x="667342" y="60649"/>
                </a:lnTo>
                <a:lnTo>
                  <a:pt x="626671" y="39538"/>
                </a:lnTo>
                <a:lnTo>
                  <a:pt x="583679" y="22646"/>
                </a:lnTo>
                <a:lnTo>
                  <a:pt x="538637" y="10245"/>
                </a:lnTo>
                <a:lnTo>
                  <a:pt x="491815" y="2606"/>
                </a:lnTo>
                <a:lnTo>
                  <a:pt x="443483" y="0"/>
                </a:lnTo>
                <a:close/>
              </a:path>
            </a:pathLst>
          </a:custGeom>
          <a:solidFill>
            <a:srgbClr val="E2A154"/>
          </a:solidFill>
        </p:spPr>
        <p:txBody>
          <a:bodyPr wrap="square" lIns="0" tIns="0" rIns="0" bIns="0" rtlCol="0"/>
          <a:lstStyle/>
          <a:p>
            <a:endParaRPr sz="1875"/>
          </a:p>
        </p:txBody>
      </p:sp>
      <p:sp>
        <p:nvSpPr>
          <p:cNvPr id="15" name="object 15"/>
          <p:cNvSpPr txBox="1"/>
          <p:nvPr/>
        </p:nvSpPr>
        <p:spPr>
          <a:xfrm>
            <a:off x="3790474" y="4176332"/>
            <a:ext cx="184309" cy="28661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800" spc="-4" dirty="0">
                <a:latin typeface="Arial"/>
                <a:cs typeface="Arial"/>
              </a:rPr>
              <a:t>R</a:t>
            </a:r>
            <a:endParaRPr sz="1800">
              <a:latin typeface="Arial"/>
              <a:cs typeface="Arial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3670173" y="4790313"/>
            <a:ext cx="1925003" cy="547688"/>
          </a:xfrm>
          <a:custGeom>
            <a:avLst/>
            <a:gdLst/>
            <a:ahLst/>
            <a:cxnLst/>
            <a:rect l="l" t="t" r="r" b="b"/>
            <a:pathLst>
              <a:path w="2566670" h="730250">
                <a:moveTo>
                  <a:pt x="2444750" y="0"/>
                </a:moveTo>
                <a:lnTo>
                  <a:pt x="121665" y="0"/>
                </a:lnTo>
                <a:lnTo>
                  <a:pt x="74312" y="9562"/>
                </a:lnTo>
                <a:lnTo>
                  <a:pt x="35639" y="35639"/>
                </a:lnTo>
                <a:lnTo>
                  <a:pt x="9562" y="74312"/>
                </a:lnTo>
                <a:lnTo>
                  <a:pt x="0" y="121665"/>
                </a:lnTo>
                <a:lnTo>
                  <a:pt x="0" y="608329"/>
                </a:lnTo>
                <a:lnTo>
                  <a:pt x="9562" y="655688"/>
                </a:lnTo>
                <a:lnTo>
                  <a:pt x="35639" y="694361"/>
                </a:lnTo>
                <a:lnTo>
                  <a:pt x="74312" y="720435"/>
                </a:lnTo>
                <a:lnTo>
                  <a:pt x="121665" y="729995"/>
                </a:lnTo>
                <a:lnTo>
                  <a:pt x="2444750" y="729995"/>
                </a:lnTo>
                <a:lnTo>
                  <a:pt x="2492103" y="720435"/>
                </a:lnTo>
                <a:lnTo>
                  <a:pt x="2530776" y="694361"/>
                </a:lnTo>
                <a:lnTo>
                  <a:pt x="2556853" y="655688"/>
                </a:lnTo>
                <a:lnTo>
                  <a:pt x="2566416" y="608329"/>
                </a:lnTo>
                <a:lnTo>
                  <a:pt x="2566416" y="121665"/>
                </a:lnTo>
                <a:lnTo>
                  <a:pt x="2556853" y="74312"/>
                </a:lnTo>
                <a:lnTo>
                  <a:pt x="2530776" y="35639"/>
                </a:lnTo>
                <a:lnTo>
                  <a:pt x="2492103" y="9562"/>
                </a:lnTo>
                <a:lnTo>
                  <a:pt x="2444750" y="0"/>
                </a:lnTo>
                <a:close/>
              </a:path>
            </a:pathLst>
          </a:custGeom>
          <a:solidFill>
            <a:srgbClr val="C2DF86"/>
          </a:solidFill>
        </p:spPr>
        <p:txBody>
          <a:bodyPr wrap="square" lIns="0" tIns="0" rIns="0" bIns="0" rtlCol="0"/>
          <a:lstStyle/>
          <a:p>
            <a:endParaRPr sz="1875"/>
          </a:p>
        </p:txBody>
      </p:sp>
      <p:sp>
        <p:nvSpPr>
          <p:cNvPr id="17" name="object 17"/>
          <p:cNvSpPr txBox="1"/>
          <p:nvPr/>
        </p:nvSpPr>
        <p:spPr>
          <a:xfrm>
            <a:off x="4373213" y="4934864"/>
            <a:ext cx="593408" cy="240931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>
              <a:spcBef>
                <a:spcPts val="79"/>
              </a:spcBef>
            </a:pPr>
            <a:r>
              <a:rPr sz="1500" dirty="0">
                <a:latin typeface="Arial"/>
                <a:cs typeface="Arial"/>
              </a:rPr>
              <a:t>C</a:t>
            </a:r>
            <a:r>
              <a:rPr sz="1500" spc="4" dirty="0">
                <a:latin typeface="Arial"/>
                <a:cs typeface="Arial"/>
              </a:rPr>
              <a:t>r</a:t>
            </a:r>
            <a:r>
              <a:rPr sz="1500" dirty="0">
                <a:latin typeface="Arial"/>
                <a:cs typeface="Arial"/>
              </a:rPr>
              <a:t>eate</a:t>
            </a:r>
            <a:endParaRPr sz="1500">
              <a:latin typeface="Arial"/>
              <a:cs typeface="Arial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3549015" y="4730876"/>
            <a:ext cx="665321" cy="666750"/>
          </a:xfrm>
          <a:custGeom>
            <a:avLst/>
            <a:gdLst/>
            <a:ahLst/>
            <a:cxnLst/>
            <a:rect l="l" t="t" r="r" b="b"/>
            <a:pathLst>
              <a:path w="887095" h="889000">
                <a:moveTo>
                  <a:pt x="443483" y="0"/>
                </a:moveTo>
                <a:lnTo>
                  <a:pt x="395152" y="2606"/>
                </a:lnTo>
                <a:lnTo>
                  <a:pt x="348330" y="10245"/>
                </a:lnTo>
                <a:lnTo>
                  <a:pt x="303288" y="22646"/>
                </a:lnTo>
                <a:lnTo>
                  <a:pt x="260296" y="39538"/>
                </a:lnTo>
                <a:lnTo>
                  <a:pt x="219625" y="60649"/>
                </a:lnTo>
                <a:lnTo>
                  <a:pt x="181544" y="85709"/>
                </a:lnTo>
                <a:lnTo>
                  <a:pt x="146325" y="114447"/>
                </a:lnTo>
                <a:lnTo>
                  <a:pt x="114237" y="146592"/>
                </a:lnTo>
                <a:lnTo>
                  <a:pt x="85551" y="181874"/>
                </a:lnTo>
                <a:lnTo>
                  <a:pt x="60536" y="220020"/>
                </a:lnTo>
                <a:lnTo>
                  <a:pt x="39464" y="260760"/>
                </a:lnTo>
                <a:lnTo>
                  <a:pt x="22603" y="303824"/>
                </a:lnTo>
                <a:lnTo>
                  <a:pt x="10226" y="348940"/>
                </a:lnTo>
                <a:lnTo>
                  <a:pt x="2601" y="395838"/>
                </a:lnTo>
                <a:lnTo>
                  <a:pt x="0" y="444245"/>
                </a:lnTo>
                <a:lnTo>
                  <a:pt x="2601" y="492651"/>
                </a:lnTo>
                <a:lnTo>
                  <a:pt x="10226" y="539547"/>
                </a:lnTo>
                <a:lnTo>
                  <a:pt x="22603" y="584662"/>
                </a:lnTo>
                <a:lnTo>
                  <a:pt x="39464" y="627725"/>
                </a:lnTo>
                <a:lnTo>
                  <a:pt x="60536" y="668465"/>
                </a:lnTo>
                <a:lnTo>
                  <a:pt x="85551" y="706612"/>
                </a:lnTo>
                <a:lnTo>
                  <a:pt x="114237" y="741893"/>
                </a:lnTo>
                <a:lnTo>
                  <a:pt x="146325" y="774039"/>
                </a:lnTo>
                <a:lnTo>
                  <a:pt x="181544" y="802778"/>
                </a:lnTo>
                <a:lnTo>
                  <a:pt x="219625" y="827839"/>
                </a:lnTo>
                <a:lnTo>
                  <a:pt x="260296" y="848951"/>
                </a:lnTo>
                <a:lnTo>
                  <a:pt x="303288" y="865844"/>
                </a:lnTo>
                <a:lnTo>
                  <a:pt x="348330" y="878245"/>
                </a:lnTo>
                <a:lnTo>
                  <a:pt x="395152" y="885885"/>
                </a:lnTo>
                <a:lnTo>
                  <a:pt x="443483" y="888491"/>
                </a:lnTo>
                <a:lnTo>
                  <a:pt x="491815" y="885885"/>
                </a:lnTo>
                <a:lnTo>
                  <a:pt x="538637" y="878245"/>
                </a:lnTo>
                <a:lnTo>
                  <a:pt x="583679" y="865844"/>
                </a:lnTo>
                <a:lnTo>
                  <a:pt x="626671" y="848951"/>
                </a:lnTo>
                <a:lnTo>
                  <a:pt x="667342" y="827839"/>
                </a:lnTo>
                <a:lnTo>
                  <a:pt x="705423" y="802778"/>
                </a:lnTo>
                <a:lnTo>
                  <a:pt x="740642" y="774039"/>
                </a:lnTo>
                <a:lnTo>
                  <a:pt x="772730" y="741893"/>
                </a:lnTo>
                <a:lnTo>
                  <a:pt x="801416" y="706612"/>
                </a:lnTo>
                <a:lnTo>
                  <a:pt x="826431" y="668465"/>
                </a:lnTo>
                <a:lnTo>
                  <a:pt x="847503" y="627725"/>
                </a:lnTo>
                <a:lnTo>
                  <a:pt x="864364" y="584662"/>
                </a:lnTo>
                <a:lnTo>
                  <a:pt x="876741" y="539547"/>
                </a:lnTo>
                <a:lnTo>
                  <a:pt x="884366" y="492651"/>
                </a:lnTo>
                <a:lnTo>
                  <a:pt x="886967" y="444245"/>
                </a:lnTo>
                <a:lnTo>
                  <a:pt x="884366" y="395838"/>
                </a:lnTo>
                <a:lnTo>
                  <a:pt x="876741" y="348940"/>
                </a:lnTo>
                <a:lnTo>
                  <a:pt x="864364" y="303824"/>
                </a:lnTo>
                <a:lnTo>
                  <a:pt x="847503" y="260760"/>
                </a:lnTo>
                <a:lnTo>
                  <a:pt x="826431" y="220020"/>
                </a:lnTo>
                <a:lnTo>
                  <a:pt x="801416" y="181874"/>
                </a:lnTo>
                <a:lnTo>
                  <a:pt x="772730" y="146592"/>
                </a:lnTo>
                <a:lnTo>
                  <a:pt x="740642" y="114447"/>
                </a:lnTo>
                <a:lnTo>
                  <a:pt x="705423" y="85709"/>
                </a:lnTo>
                <a:lnTo>
                  <a:pt x="667342" y="60649"/>
                </a:lnTo>
                <a:lnTo>
                  <a:pt x="626671" y="39538"/>
                </a:lnTo>
                <a:lnTo>
                  <a:pt x="583679" y="22646"/>
                </a:lnTo>
                <a:lnTo>
                  <a:pt x="538637" y="10245"/>
                </a:lnTo>
                <a:lnTo>
                  <a:pt x="491815" y="2606"/>
                </a:lnTo>
                <a:lnTo>
                  <a:pt x="443483" y="0"/>
                </a:lnTo>
                <a:close/>
              </a:path>
            </a:pathLst>
          </a:custGeom>
          <a:solidFill>
            <a:srgbClr val="E2A154"/>
          </a:solidFill>
        </p:spPr>
        <p:txBody>
          <a:bodyPr wrap="square" lIns="0" tIns="0" rIns="0" bIns="0" rtlCol="0"/>
          <a:lstStyle/>
          <a:p>
            <a:endParaRPr sz="1875"/>
          </a:p>
        </p:txBody>
      </p:sp>
      <p:sp>
        <p:nvSpPr>
          <p:cNvPr id="19" name="object 19"/>
          <p:cNvSpPr txBox="1"/>
          <p:nvPr/>
        </p:nvSpPr>
        <p:spPr>
          <a:xfrm>
            <a:off x="3790474" y="4912005"/>
            <a:ext cx="184309" cy="28661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800" dirty="0">
                <a:latin typeface="Arial"/>
                <a:cs typeface="Arial"/>
              </a:rPr>
              <a:t>C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0001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9525">
              <a:spcBef>
                <a:spcPts val="79"/>
              </a:spcBef>
            </a:pPr>
            <a:r>
              <a:rPr sz="2400" dirty="0"/>
              <a:t>Summarizing </a:t>
            </a:r>
            <a:r>
              <a:rPr sz="2400" spc="-4" dirty="0"/>
              <a:t>Customer Experience</a:t>
            </a:r>
            <a:r>
              <a:rPr sz="2400" spc="-56" dirty="0"/>
              <a:t> </a:t>
            </a:r>
            <a:r>
              <a:rPr sz="2400" dirty="0"/>
              <a:t>Innovation</a:t>
            </a:r>
            <a:endParaRPr sz="2400"/>
          </a:p>
        </p:txBody>
      </p:sp>
      <p:sp>
        <p:nvSpPr>
          <p:cNvPr id="3" name="object 3"/>
          <p:cNvSpPr/>
          <p:nvPr/>
        </p:nvSpPr>
        <p:spPr>
          <a:xfrm>
            <a:off x="174879" y="2274570"/>
            <a:ext cx="8501634" cy="33147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875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2CA70D-43E3-4873-9B99-3E22E05A4EF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Customer Journey Map examples</a:t>
            </a:r>
          </a:p>
        </p:txBody>
      </p:sp>
    </p:spTree>
    <p:extLst>
      <p:ext uri="{BB962C8B-B14F-4D97-AF65-F5344CB8AC3E}">
        <p14:creationId xmlns:p14="http://schemas.microsoft.com/office/powerpoint/2010/main" val="363516270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9C5FCBF-203E-4D8B-B8F3-25CC4C868A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838" y="857250"/>
            <a:ext cx="7146324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6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56D04D8-6BED-40F2-9900-1FD4C566DA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4288" y="857250"/>
            <a:ext cx="6915424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80005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5D59F39-0504-489A-8803-8FE42122B4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528" y="857250"/>
            <a:ext cx="7162944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24900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01D1DB8-E842-4AC6-B9DF-6320291D63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9777" y="857250"/>
            <a:ext cx="7265065" cy="51435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D5EA7EE-E6AD-45A3-A269-63928A84177C}"/>
              </a:ext>
            </a:extLst>
          </p:cNvPr>
          <p:cNvSpPr/>
          <p:nvPr/>
        </p:nvSpPr>
        <p:spPr>
          <a:xfrm>
            <a:off x="67026" y="1816501"/>
            <a:ext cx="1462751" cy="13151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900" dirty="0" err="1"/>
              <a:t>Caio’s</a:t>
            </a:r>
            <a:r>
              <a:rPr lang="en-US" sz="900" dirty="0"/>
              <a:t> comments:</a:t>
            </a:r>
          </a:p>
          <a:p>
            <a:r>
              <a:rPr lang="en-US" sz="900" dirty="0"/>
              <a:t>I’m not a fan of this model but might be ok if you’re presenting your customer journey to a larger audience and want to be very user friendly or visually appealing</a:t>
            </a:r>
          </a:p>
        </p:txBody>
      </p:sp>
    </p:spTree>
    <p:extLst>
      <p:ext uri="{BB962C8B-B14F-4D97-AF65-F5344CB8AC3E}">
        <p14:creationId xmlns:p14="http://schemas.microsoft.com/office/powerpoint/2010/main" val="311532533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A94282-D767-4C3F-9F24-93C899F403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Template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F313882B-126F-4744-8460-30E2458A53E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232705" y="2226470"/>
          <a:ext cx="6727786" cy="3263502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1091593">
                  <a:extLst>
                    <a:ext uri="{9D8B030D-6E8A-4147-A177-3AD203B41FA5}">
                      <a16:colId xmlns:a16="http://schemas.microsoft.com/office/drawing/2014/main" val="459606009"/>
                    </a:ext>
                  </a:extLst>
                </a:gridCol>
                <a:gridCol w="1113871">
                  <a:extLst>
                    <a:ext uri="{9D8B030D-6E8A-4147-A177-3AD203B41FA5}">
                      <a16:colId xmlns:a16="http://schemas.microsoft.com/office/drawing/2014/main" val="1791631720"/>
                    </a:ext>
                  </a:extLst>
                </a:gridCol>
                <a:gridCol w="1113871">
                  <a:extLst>
                    <a:ext uri="{9D8B030D-6E8A-4147-A177-3AD203B41FA5}">
                      <a16:colId xmlns:a16="http://schemas.microsoft.com/office/drawing/2014/main" val="1064858894"/>
                    </a:ext>
                  </a:extLst>
                </a:gridCol>
                <a:gridCol w="1113871">
                  <a:extLst>
                    <a:ext uri="{9D8B030D-6E8A-4147-A177-3AD203B41FA5}">
                      <a16:colId xmlns:a16="http://schemas.microsoft.com/office/drawing/2014/main" val="1834244422"/>
                    </a:ext>
                  </a:extLst>
                </a:gridCol>
                <a:gridCol w="1147290">
                  <a:extLst>
                    <a:ext uri="{9D8B030D-6E8A-4147-A177-3AD203B41FA5}">
                      <a16:colId xmlns:a16="http://schemas.microsoft.com/office/drawing/2014/main" val="3865468721"/>
                    </a:ext>
                  </a:extLst>
                </a:gridCol>
                <a:gridCol w="1147290">
                  <a:extLst>
                    <a:ext uri="{9D8B030D-6E8A-4147-A177-3AD203B41FA5}">
                      <a16:colId xmlns:a16="http://schemas.microsoft.com/office/drawing/2014/main" val="4198280395"/>
                    </a:ext>
                  </a:extLst>
                </a:gridCol>
              </a:tblGrid>
              <a:tr h="567954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800" dirty="0">
                          <a:effectLst/>
                        </a:rPr>
                        <a:t>Persona: XXXX</a:t>
                      </a:r>
                      <a:br>
                        <a:rPr lang="en-US" sz="800" dirty="0">
                          <a:effectLst/>
                        </a:rPr>
                      </a:br>
                      <a:r>
                        <a:rPr lang="en-US" sz="800" dirty="0">
                          <a:effectLst/>
                        </a:rPr>
                        <a:t>age: </a:t>
                      </a:r>
                      <a:r>
                        <a:rPr lang="en-US" sz="800" dirty="0" err="1">
                          <a:effectLst/>
                        </a:rPr>
                        <a:t>xxxx</a:t>
                      </a:r>
                      <a:endParaRPr lang="en-US" sz="800" dirty="0">
                        <a:effectLst/>
                      </a:endParaRPr>
                    </a:p>
                    <a:p>
                      <a:pPr algn="ctr" fontAlgn="base"/>
                      <a:r>
                        <a:rPr lang="en-US" sz="800" dirty="0">
                          <a:effectLst/>
                        </a:rPr>
                        <a:t>Job: </a:t>
                      </a:r>
                      <a:r>
                        <a:rPr lang="en-US" sz="800" dirty="0" err="1">
                          <a:effectLst/>
                        </a:rPr>
                        <a:t>Xxxxx</a:t>
                      </a:r>
                      <a:endParaRPr lang="en-US" sz="800" dirty="0">
                        <a:effectLst/>
                      </a:endParaRPr>
                    </a:p>
                    <a:p>
                      <a:pPr algn="ctr" fontAlgn="base"/>
                      <a:r>
                        <a:rPr lang="en-US" sz="800" dirty="0">
                          <a:effectLst/>
                        </a:rPr>
                        <a:t>Interests: </a:t>
                      </a:r>
                      <a:r>
                        <a:rPr lang="en-US" sz="800" dirty="0" err="1">
                          <a:effectLst/>
                        </a:rPr>
                        <a:t>Xxxxx</a:t>
                      </a:r>
                      <a:endParaRPr lang="en-US" sz="800" dirty="0">
                        <a:effectLst/>
                      </a:endParaRP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200" dirty="0">
                          <a:effectLst/>
                        </a:rPr>
                        <a:t>Phase 1</a:t>
                      </a: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200" dirty="0">
                          <a:effectLst/>
                        </a:rPr>
                        <a:t>Phase 2</a:t>
                      </a: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200" dirty="0">
                          <a:effectLst/>
                        </a:rPr>
                        <a:t>Phase 3</a:t>
                      </a: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200" dirty="0">
                          <a:effectLst/>
                        </a:rPr>
                        <a:t>Phase 4</a:t>
                      </a: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200" dirty="0">
                          <a:effectLst/>
                        </a:rPr>
                        <a:t>Phase 5</a:t>
                      </a: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999581"/>
                  </a:ext>
                </a:extLst>
              </a:tr>
              <a:tr h="857675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900" dirty="0">
                          <a:solidFill>
                            <a:schemeClr val="bg1"/>
                          </a:solidFill>
                          <a:effectLst/>
                        </a:rPr>
                        <a:t>1. Customer thoughts &amp; feelings</a:t>
                      </a: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kumimoji="0" lang="en-US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xx</a:t>
                      </a:r>
                      <a:endParaRPr lang="en-US" sz="600" dirty="0">
                        <a:effectLst/>
                      </a:endParaRP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kumimoji="0" lang="en-US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xx</a:t>
                      </a:r>
                      <a:endParaRPr lang="en-US" sz="600" dirty="0">
                        <a:effectLst/>
                      </a:endParaRP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kumimoji="0" lang="en-US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xx</a:t>
                      </a:r>
                      <a:endParaRPr lang="en-US" sz="600">
                        <a:effectLst/>
                      </a:endParaRP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kumimoji="0" lang="en-US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xx</a:t>
                      </a:r>
                      <a:endParaRPr lang="en-US" sz="600">
                        <a:effectLst/>
                      </a:endParaRP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kumimoji="0" lang="en-US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xx</a:t>
                      </a:r>
                      <a:endParaRPr lang="en-US" sz="600">
                        <a:effectLst/>
                      </a:endParaRP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20224903"/>
                  </a:ext>
                </a:extLst>
              </a:tr>
              <a:tr h="581993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900" dirty="0">
                          <a:solidFill>
                            <a:schemeClr val="bg1"/>
                          </a:solidFill>
                          <a:effectLst/>
                        </a:rPr>
                        <a:t>2. Customer actions</a:t>
                      </a: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kumimoji="0" lang="en-US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xx</a:t>
                      </a:r>
                      <a:endParaRPr lang="en-US" sz="600">
                        <a:effectLst/>
                      </a:endParaRP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kumimoji="0" lang="en-US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xx</a:t>
                      </a:r>
                      <a:endParaRPr lang="en-US" sz="600" dirty="0">
                        <a:effectLst/>
                      </a:endParaRP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kumimoji="0" lang="en-US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xx</a:t>
                      </a:r>
                      <a:endParaRPr lang="en-US" sz="600" dirty="0">
                        <a:effectLst/>
                      </a:endParaRP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kumimoji="0" lang="en-US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xx</a:t>
                      </a:r>
                      <a:endParaRPr lang="en-US" sz="600">
                        <a:effectLst/>
                      </a:endParaRP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kumimoji="0" lang="en-US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xx</a:t>
                      </a:r>
                      <a:endParaRPr lang="en-US" sz="600">
                        <a:effectLst/>
                      </a:endParaRP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91938730"/>
                  </a:ext>
                </a:extLst>
              </a:tr>
              <a:tr h="673887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900" dirty="0">
                          <a:solidFill>
                            <a:schemeClr val="bg1"/>
                          </a:solidFill>
                          <a:effectLst/>
                        </a:rPr>
                        <a:t>3. Customer touchpoints</a:t>
                      </a: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kumimoji="0" lang="en-US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xx</a:t>
                      </a:r>
                      <a:endParaRPr lang="en-US" sz="600">
                        <a:effectLst/>
                      </a:endParaRP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kumimoji="0" lang="en-US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xx</a:t>
                      </a:r>
                      <a:endParaRPr lang="en-US" sz="600">
                        <a:effectLst/>
                      </a:endParaRP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kumimoji="0" lang="en-US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xx</a:t>
                      </a:r>
                      <a:endParaRPr lang="en-US" sz="600" dirty="0">
                        <a:effectLst/>
                      </a:endParaRP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xx</a:t>
                      </a:r>
                      <a:endParaRPr lang="en-US" sz="600" dirty="0">
                        <a:effectLst/>
                      </a:endParaRP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kumimoji="0" lang="en-US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xx</a:t>
                      </a:r>
                      <a:endParaRPr lang="en-US" sz="600">
                        <a:effectLst/>
                      </a:endParaRP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95022265"/>
                  </a:ext>
                </a:extLst>
              </a:tr>
              <a:tr h="581993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900" dirty="0">
                          <a:solidFill>
                            <a:schemeClr val="bg1"/>
                          </a:solidFill>
                          <a:effectLst/>
                        </a:rPr>
                        <a:t>4. Proposed changes</a:t>
                      </a: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kumimoji="0" lang="en-US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xx</a:t>
                      </a:r>
                      <a:endParaRPr lang="en-US" sz="600">
                        <a:effectLst/>
                      </a:endParaRP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kumimoji="0" lang="en-US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xx</a:t>
                      </a:r>
                      <a:endParaRPr lang="en-US" sz="600">
                        <a:effectLst/>
                      </a:endParaRP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kumimoji="0" lang="en-US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xx</a:t>
                      </a:r>
                      <a:endParaRPr lang="en-US" sz="600">
                        <a:effectLst/>
                      </a:endParaRP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kumimoji="0" lang="en-US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xx</a:t>
                      </a:r>
                      <a:endParaRPr lang="en-US" sz="600" dirty="0">
                        <a:effectLst/>
                      </a:endParaRP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xx</a:t>
                      </a:r>
                      <a:endParaRPr lang="en-US" sz="600" dirty="0">
                        <a:effectLst/>
                      </a:endParaRPr>
                    </a:p>
                  </a:txBody>
                  <a:tcPr marL="30632" marR="30632" marT="15316" marB="15316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079054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5469805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1051C8-D51E-40A9-A911-29CF56A0C58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In class Group Work</a:t>
            </a:r>
            <a:br>
              <a:rPr lang="en-US" dirty="0"/>
            </a:br>
            <a:r>
              <a:rPr lang="en-US" dirty="0"/>
              <a:t>Develop Customer Journey Map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E7F0623-39B2-4D31-8584-507AEBB248F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Customer Insights </a:t>
            </a:r>
          </a:p>
          <a:p>
            <a:r>
              <a:rPr lang="en-US" dirty="0"/>
              <a:t>User Persona</a:t>
            </a:r>
          </a:p>
          <a:p>
            <a:r>
              <a:rPr lang="en-US" dirty="0"/>
              <a:t>Customer Journey</a:t>
            </a:r>
          </a:p>
        </p:txBody>
      </p:sp>
    </p:spTree>
    <p:extLst>
      <p:ext uri="{BB962C8B-B14F-4D97-AF65-F5344CB8AC3E}">
        <p14:creationId xmlns:p14="http://schemas.microsoft.com/office/powerpoint/2010/main" val="252431040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B399F35D-2F5D-4323-AF14-6A8336EB77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ctr">
            <a:normAutofit/>
          </a:bodyPr>
          <a:lstStyle/>
          <a:p>
            <a:r>
              <a:rPr lang="en-US" b="1" dirty="0"/>
              <a:t>Customer Journey </a:t>
            </a:r>
            <a:r>
              <a:rPr lang="en-US" b="1"/>
              <a:t>for Paper Boat</a:t>
            </a:r>
            <a:endParaRPr lang="en-US" b="1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F07F436-8F1F-4D69-96DB-E1BFF29575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600" dirty="0"/>
              <a:t>Identify a platform for developing User persona and Customer Journey (Figma, </a:t>
            </a:r>
            <a:r>
              <a:rPr lang="en-US" sz="2600" dirty="0" err="1"/>
              <a:t>Xtensio</a:t>
            </a:r>
            <a:r>
              <a:rPr lang="en-US" sz="2600" dirty="0"/>
              <a:t>, Canva, Miro – use AI) – 10 minutes</a:t>
            </a:r>
          </a:p>
          <a:p>
            <a:pPr marL="514350" indent="-514350">
              <a:buFont typeface="+mj-lt"/>
              <a:buAutoNum type="arabicPeriod"/>
            </a:pPr>
            <a:endParaRPr lang="en-US" sz="2600" dirty="0"/>
          </a:p>
          <a:p>
            <a:pPr marL="514350" indent="-514350">
              <a:buFont typeface="+mj-lt"/>
              <a:buAutoNum type="arabicPeriod"/>
            </a:pPr>
            <a:r>
              <a:rPr lang="en-US" sz="2600" dirty="0"/>
              <a:t>Develop User Persona – 10 minutes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600" dirty="0"/>
              <a:t>Develop a Customer Journey Only Stages, Touch points and Pain points for each stage – 10 minutes</a:t>
            </a:r>
          </a:p>
          <a:p>
            <a:pPr marL="514350" indent="-514350">
              <a:buFont typeface="+mj-lt"/>
              <a:buAutoNum type="arabicPeriod"/>
            </a:pPr>
            <a:endParaRPr lang="en-US" sz="2600" dirty="0"/>
          </a:p>
          <a:p>
            <a:pPr marL="514350" indent="-514350">
              <a:buFont typeface="+mj-lt"/>
              <a:buAutoNum type="arabicPeriod"/>
            </a:pPr>
            <a:r>
              <a:rPr lang="en-US" sz="2600" dirty="0"/>
              <a:t>Upload individually on MS Teams assignments due Monday 12 pm</a:t>
            </a:r>
          </a:p>
        </p:txBody>
      </p:sp>
      <p:sp>
        <p:nvSpPr>
          <p:cNvPr id="3" name="Date Placeholder 2" hidden="1">
            <a:extLst>
              <a:ext uri="{FF2B5EF4-FFF2-40B4-BE49-F238E27FC236}">
                <a16:creationId xmlns:a16="http://schemas.microsoft.com/office/drawing/2014/main" id="{9E4C9A6C-D39D-446F-9C75-688DB17EF5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spcAft>
                <a:spcPts val="600"/>
              </a:spcAft>
              <a:defRPr/>
            </a:pPr>
            <a:fld id="{58C4DF88-3807-425D-84D0-FF9D0426A1FD}" type="datetime1">
              <a:rPr lang="en-US" smtClean="0"/>
              <a:pPr>
                <a:spcAft>
                  <a:spcPts val="600"/>
                </a:spcAft>
                <a:defRPr/>
              </a:pPr>
              <a:t>3/6/2026</a:t>
            </a:fld>
            <a:endParaRPr lang="en-US"/>
          </a:p>
        </p:txBody>
      </p:sp>
      <p:sp>
        <p:nvSpPr>
          <p:cNvPr id="4" name="Slide Number Placeholder 3" hidden="1">
            <a:extLst>
              <a:ext uri="{FF2B5EF4-FFF2-40B4-BE49-F238E27FC236}">
                <a16:creationId xmlns:a16="http://schemas.microsoft.com/office/drawing/2014/main" id="{6EC9C9B1-BC9F-4CD9-8F60-EBE8354F8A99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3124200" y="6356350"/>
            <a:ext cx="2895600" cy="365125"/>
          </a:xfrm>
        </p:spPr>
        <p:txBody>
          <a:bodyPr/>
          <a:lstStyle/>
          <a:p>
            <a:pPr>
              <a:spcAft>
                <a:spcPts val="600"/>
              </a:spcAft>
              <a:defRPr/>
            </a:pPr>
            <a:fld id="{4B3D152D-9B8E-49E0-8E84-F45BE3AD4343}" type="slidenum">
              <a:rPr lang="en-US" altLang="en-US" smtClean="0"/>
              <a:pPr>
                <a:spcAft>
                  <a:spcPts val="600"/>
                </a:spcAft>
                <a:defRPr/>
              </a:pPr>
              <a:t>43</a:t>
            </a:fld>
            <a:r>
              <a:rPr lang="en-US" altLang="en-US"/>
              <a:t> | </a:t>
            </a:r>
          </a:p>
        </p:txBody>
      </p:sp>
    </p:spTree>
    <p:extLst>
      <p:ext uri="{BB962C8B-B14F-4D97-AF65-F5344CB8AC3E}">
        <p14:creationId xmlns:p14="http://schemas.microsoft.com/office/powerpoint/2010/main" val="160732182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25B46F-92AC-43E2-A4E4-0C691F537C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Next</a:t>
            </a:r>
            <a:endParaRPr lang="mk-MK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7277D8-BED4-213B-4AA0-97EDF6EF87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Final Project Q&amp;A</a:t>
            </a:r>
          </a:p>
          <a:p>
            <a:endParaRPr lang="en-US" dirty="0"/>
          </a:p>
          <a:p>
            <a:r>
              <a:rPr lang="en-US" dirty="0"/>
              <a:t>Peer Evaluation on MS Teams </a:t>
            </a:r>
          </a:p>
          <a:p>
            <a:endParaRPr lang="en-US" dirty="0"/>
          </a:p>
          <a:p>
            <a:r>
              <a:rPr lang="en-US" dirty="0"/>
              <a:t>Reflection log due Monday 9</a:t>
            </a:r>
            <a:r>
              <a:rPr lang="en-US" baseline="30000" dirty="0"/>
              <a:t>th</a:t>
            </a:r>
            <a:r>
              <a:rPr lang="en-US" dirty="0"/>
              <a:t> of March</a:t>
            </a:r>
          </a:p>
          <a:p>
            <a:endParaRPr lang="mk-MK" dirty="0"/>
          </a:p>
        </p:txBody>
      </p:sp>
    </p:spTree>
    <p:extLst>
      <p:ext uri="{BB962C8B-B14F-4D97-AF65-F5344CB8AC3E}">
        <p14:creationId xmlns:p14="http://schemas.microsoft.com/office/powerpoint/2010/main" val="15407924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45436A3F-005B-4731-A969-5315222567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68580" tIns="34290" rIns="68580" bIns="34290" rtlCol="0" anchor="ctr">
            <a:normAutofit/>
          </a:bodyPr>
          <a:lstStyle/>
          <a:p>
            <a:pPr>
              <a:defRPr/>
            </a:pPr>
            <a:r>
              <a:rPr lang="en-US" altLang="ko-KR" sz="4050" dirty="0"/>
              <a:t>References</a:t>
            </a:r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B0C6599E-2230-45E4-AD13-8E62CB2A7C7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5256463"/>
              </p:ext>
            </p:extLst>
          </p:nvPr>
        </p:nvGraphicFramePr>
        <p:xfrm>
          <a:off x="457200" y="1600200"/>
          <a:ext cx="8229600" cy="3154784"/>
        </p:xfrm>
        <a:graphic>
          <a:graphicData uri="http://schemas.openxmlformats.org/drawingml/2006/table">
            <a:tbl>
              <a:tblPr/>
              <a:tblGrid>
                <a:gridCol w="8229600">
                  <a:extLst>
                    <a:ext uri="{9D8B030D-6E8A-4147-A177-3AD203B41FA5}">
                      <a16:colId xmlns:a16="http://schemas.microsoft.com/office/drawing/2014/main" val="3719378773"/>
                    </a:ext>
                  </a:extLst>
                </a:gridCol>
              </a:tblGrid>
              <a:tr h="363438">
                <a:tc>
                  <a:txBody>
                    <a:bodyPr/>
                    <a:lstStyle/>
                    <a:p>
                      <a:r>
                        <a:rPr lang="en-US" sz="1400" b="1" dirty="0">
                          <a:effectLst/>
                        </a:rPr>
                        <a:t>Blogs</a:t>
                      </a:r>
                      <a:endParaRPr lang="en-US" sz="1400" dirty="0">
                        <a:effectLst/>
                      </a:endParaRPr>
                    </a:p>
                  </a:txBody>
                  <a:tcPr marL="22751" marR="22751" marT="22751" marB="227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6006111"/>
                  </a:ext>
                </a:extLst>
              </a:tr>
              <a:tr h="2791346">
                <a:tc>
                  <a:txBody>
                    <a:bodyPr/>
                    <a:lstStyle/>
                    <a:p>
                      <a:r>
                        <a:rPr lang="en-GB" sz="1400" b="1" dirty="0">
                          <a:effectLst/>
                        </a:rPr>
                        <a:t>What is the Customer Journey and Why Do You Need to Create One? </a:t>
                      </a:r>
                      <a:r>
                        <a:rPr lang="en-GB" sz="1400" b="1" i="1" dirty="0">
                          <a:effectLst/>
                        </a:rPr>
                        <a:t>Crazy Egg</a:t>
                      </a:r>
                      <a:endParaRPr lang="en-GB" sz="1400" dirty="0">
                        <a:effectLst/>
                      </a:endParaRPr>
                    </a:p>
                    <a:p>
                      <a:r>
                        <a:rPr lang="en-GB" sz="1400" u="none" strike="noStrike" dirty="0">
                          <a:solidFill>
                            <a:srgbClr val="1177D1"/>
                          </a:solidFill>
                          <a:effectLst/>
                          <a:hlinkClick r:id="rId2"/>
                        </a:rPr>
                        <a:t>https://www.crazyegg.com/blog/customer-journey/ (Links to an external site.)</a:t>
                      </a:r>
                      <a:endParaRPr lang="en-GB" sz="1400" dirty="0">
                        <a:effectLst/>
                      </a:endParaRPr>
                    </a:p>
                    <a:p>
                      <a:r>
                        <a:rPr lang="en-GB" sz="1400" b="1" dirty="0">
                          <a:effectLst/>
                        </a:rPr>
                        <a:t>How to Create an Effective Customer Journey Map, </a:t>
                      </a:r>
                      <a:r>
                        <a:rPr lang="en-GB" sz="1400" b="1" i="1" dirty="0" err="1">
                          <a:effectLst/>
                        </a:rPr>
                        <a:t>Hubspot</a:t>
                      </a:r>
                      <a:r>
                        <a:rPr lang="en-GB" sz="1400" b="1" i="1" dirty="0">
                          <a:effectLst/>
                        </a:rPr>
                        <a:t> blog</a:t>
                      </a:r>
                      <a:endParaRPr lang="en-GB" sz="1400" dirty="0">
                        <a:effectLst/>
                      </a:endParaRPr>
                    </a:p>
                    <a:p>
                      <a:r>
                        <a:rPr lang="en-GB" sz="1400" u="none" strike="noStrike" dirty="0">
                          <a:solidFill>
                            <a:srgbClr val="1177D1"/>
                          </a:solidFill>
                          <a:effectLst/>
                          <a:hlinkClick r:id="rId3"/>
                        </a:rPr>
                        <a:t>https://blog.hubspot.com/service/customer-journey-map (Links to an external site.)</a:t>
                      </a:r>
                      <a:endParaRPr lang="en-GB" sz="1400" dirty="0">
                        <a:effectLst/>
                      </a:endParaRPr>
                    </a:p>
                    <a:p>
                      <a:r>
                        <a:rPr lang="en-GB" sz="1400" b="1" dirty="0">
                          <a:effectLst/>
                        </a:rPr>
                        <a:t>Customer Journey Maps: A Step-by-Step Guide, </a:t>
                      </a:r>
                      <a:r>
                        <a:rPr lang="en-GB" sz="1400" b="1" i="1" dirty="0">
                          <a:effectLst/>
                        </a:rPr>
                        <a:t>CXL Institute</a:t>
                      </a:r>
                      <a:endParaRPr lang="en-GB" sz="1400" dirty="0">
                        <a:effectLst/>
                      </a:endParaRPr>
                    </a:p>
                    <a:p>
                      <a:r>
                        <a:rPr lang="en-GB" sz="1400" u="none" strike="noStrike" dirty="0">
                          <a:solidFill>
                            <a:srgbClr val="1177D1"/>
                          </a:solidFill>
                          <a:effectLst/>
                          <a:hlinkClick r:id="rId4"/>
                        </a:rPr>
                        <a:t>https://conversionxl.com/blog/customer-journey-maps/ (Links to an external site.)</a:t>
                      </a:r>
                      <a:endParaRPr lang="en-GB" sz="1400" dirty="0">
                        <a:effectLst/>
                      </a:endParaRPr>
                    </a:p>
                    <a:p>
                      <a:r>
                        <a:rPr lang="en-GB" sz="1400" b="1" dirty="0">
                          <a:effectLst/>
                        </a:rPr>
                        <a:t>How to Develop a Content Strategy: A Start to Finish Guide, </a:t>
                      </a:r>
                      <a:r>
                        <a:rPr lang="en-GB" sz="1400" b="1" i="1" dirty="0" err="1">
                          <a:effectLst/>
                        </a:rPr>
                        <a:t>Hubspot</a:t>
                      </a:r>
                      <a:endParaRPr lang="en-GB" sz="1400" dirty="0">
                        <a:effectLst/>
                      </a:endParaRPr>
                    </a:p>
                    <a:p>
                      <a:r>
                        <a:rPr lang="en-GB" sz="1400" u="none" strike="noStrike" dirty="0">
                          <a:solidFill>
                            <a:srgbClr val="1177D1"/>
                          </a:solidFill>
                          <a:effectLst/>
                          <a:hlinkClick r:id="rId5"/>
                        </a:rPr>
                        <a:t>https://blog.hubspot.com/marketing/content-marketing-plan (Links to an external site.)</a:t>
                      </a:r>
                      <a:endParaRPr lang="en-GB" sz="1400" dirty="0">
                        <a:effectLst/>
                      </a:endParaRPr>
                    </a:p>
                    <a:p>
                      <a:r>
                        <a:rPr lang="en-GB" sz="1400" b="1" dirty="0">
                          <a:effectLst/>
                        </a:rPr>
                        <a:t>Content Strategy: A Development Guide, </a:t>
                      </a:r>
                      <a:r>
                        <a:rPr lang="en-GB" sz="1400" b="1" i="1" dirty="0">
                          <a:effectLst/>
                        </a:rPr>
                        <a:t>Neil Patel</a:t>
                      </a:r>
                      <a:endParaRPr lang="en-GB" sz="1400" dirty="0">
                        <a:effectLst/>
                      </a:endParaRPr>
                    </a:p>
                    <a:p>
                      <a:r>
                        <a:rPr lang="en-GB" sz="1400" u="none" strike="noStrike" dirty="0">
                          <a:solidFill>
                            <a:srgbClr val="1177D1"/>
                          </a:solidFill>
                          <a:effectLst/>
                          <a:hlinkClick r:id="rId6"/>
                        </a:rPr>
                        <a:t>https://neilpatel.com/blog/content-strategy-a-development-guide/</a:t>
                      </a:r>
                      <a:endParaRPr lang="en-GB" sz="1400" dirty="0">
                        <a:effectLst/>
                      </a:endParaRPr>
                    </a:p>
                  </a:txBody>
                  <a:tcPr marL="22751" marR="22751" marT="22751" marB="227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28813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6829423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DE77C71-7F45-6C78-A09B-4767139D14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26130" y="2130425"/>
            <a:ext cx="5132070" cy="1470025"/>
          </a:xfrm>
        </p:spPr>
        <p:txBody>
          <a:bodyPr anchor="ctr">
            <a:normAutofit/>
          </a:bodyPr>
          <a:lstStyle/>
          <a:p>
            <a:r>
              <a:rPr lang="en-US" dirty="0"/>
              <a:t>Thank you!</a:t>
            </a:r>
            <a:br>
              <a:rPr lang="en-US" dirty="0"/>
            </a:br>
            <a:r>
              <a:rPr lang="en-US" dirty="0"/>
              <a:t>Any questions?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FCE9376B-D8BB-126B-2F09-CF5C7AA854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1026" name="Picture 2" descr="Jack Russell GIFs | Tenor">
            <a:extLst>
              <a:ext uri="{FF2B5EF4-FFF2-40B4-BE49-F238E27FC236}">
                <a16:creationId xmlns:a16="http://schemas.microsoft.com/office/drawing/2014/main" id="{5E0664ED-9CAA-7593-836B-80AC5A0EC8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058" y="1256091"/>
            <a:ext cx="2359341" cy="2571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909281"/>
      </p:ext>
    </p:extLst>
  </p:cSld>
  <p:clrMapOvr>
    <a:masterClrMapping/>
  </p:clrMapOvr>
</p:sld>
</file>

<file path=ppt/theme/theme1.xml><?xml version="1.0" encoding="utf-8"?>
<a:theme xmlns:a="http://schemas.openxmlformats.org/drawingml/2006/main" name="1_508 Lecture">
  <a:themeElements>
    <a:clrScheme name="Custom 7">
      <a:dk1>
        <a:srgbClr val="000000"/>
      </a:dk1>
      <a:lt1>
        <a:srgbClr val="FFFFFF"/>
      </a:lt1>
      <a:dk2>
        <a:srgbClr val="000000"/>
      </a:dk2>
      <a:lt2>
        <a:srgbClr val="007FA3"/>
      </a:lt2>
      <a:accent1>
        <a:srgbClr val="3C1581"/>
      </a:accent1>
      <a:accent2>
        <a:srgbClr val="1A6C7C"/>
      </a:accent2>
      <a:accent3>
        <a:srgbClr val="CC730D"/>
      </a:accent3>
      <a:accent4>
        <a:srgbClr val="B2AA00"/>
      </a:accent4>
      <a:accent5>
        <a:srgbClr val="1B9332"/>
      </a:accent5>
      <a:accent6>
        <a:srgbClr val="7F7F7F"/>
      </a:accent6>
      <a:hlink>
        <a:srgbClr val="3C1581"/>
      </a:hlink>
      <a:folHlink>
        <a:srgbClr val="7F7F7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3686</TotalTime>
  <Words>975</Words>
  <Application>Microsoft Office PowerPoint</Application>
  <PresentationFormat>On-screen Show (4:3)</PresentationFormat>
  <Paragraphs>173</Paragraphs>
  <Slides>46</Slides>
  <Notes>1</Notes>
  <HiddenSlides>1</HiddenSlides>
  <MMClips>1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46</vt:i4>
      </vt:variant>
    </vt:vector>
  </HeadingPairs>
  <TitlesOfParts>
    <vt:vector size="56" baseType="lpstr">
      <vt:lpstr>Aptos</vt:lpstr>
      <vt:lpstr>Arial</vt:lpstr>
      <vt:lpstr>Calibri</vt:lpstr>
      <vt:lpstr>Carlito</vt:lpstr>
      <vt:lpstr>Georgia (Body)</vt:lpstr>
      <vt:lpstr>Noto Sans Symbols</vt:lpstr>
      <vt:lpstr>Times New Roman</vt:lpstr>
      <vt:lpstr>1_508 Lecture</vt:lpstr>
      <vt:lpstr>1_Custom Design</vt:lpstr>
      <vt:lpstr>Custom Design</vt:lpstr>
      <vt:lpstr>Customer Journey</vt:lpstr>
      <vt:lpstr>AGENDA</vt:lpstr>
      <vt:lpstr>Dark Patterns, Ethics &amp; Regulation</vt:lpstr>
      <vt:lpstr>From Nudging to Regulation</vt:lpstr>
      <vt:lpstr>Customer Insights </vt:lpstr>
      <vt:lpstr>Segment Personas</vt:lpstr>
      <vt:lpstr>Segmentation Process Overview</vt:lpstr>
      <vt:lpstr>PowerPoint Presentation</vt:lpstr>
      <vt:lpstr>Behavioral marketing</vt:lpstr>
      <vt:lpstr>PowerPoint Presentation</vt:lpstr>
      <vt:lpstr>Examples of Behavioral variables</vt:lpstr>
      <vt:lpstr>Behavioral Marketing process</vt:lpstr>
      <vt:lpstr>PowerPoint Presentation</vt:lpstr>
      <vt:lpstr>PowerPoint Presentation</vt:lpstr>
      <vt:lpstr>PowerPoint Presentation</vt:lpstr>
      <vt:lpstr>PowerPoint Presentation</vt:lpstr>
      <vt:lpstr>The Customer Journey &amp; content Strategy</vt:lpstr>
      <vt:lpstr>User Persona profile</vt:lpstr>
      <vt:lpstr>PowerPoint Presentation</vt:lpstr>
      <vt:lpstr>Customer Buying Journey in Pre-Digital World</vt:lpstr>
      <vt:lpstr>Micro Moment/Now Moment</vt:lpstr>
      <vt:lpstr>Micro Moments</vt:lpstr>
      <vt:lpstr>Types of Moments</vt:lpstr>
      <vt:lpstr>Three Principles of Effective Engagement</vt:lpstr>
      <vt:lpstr>Mapping the Customer Journey</vt:lpstr>
      <vt:lpstr>A Customer Journey Map: Example</vt:lpstr>
      <vt:lpstr>PowerPoint Presentation</vt:lpstr>
      <vt:lpstr>PowerPoint Presentation</vt:lpstr>
      <vt:lpstr>PowerPoint Presentation</vt:lpstr>
      <vt:lpstr>Tips for Customer Journey Mapping</vt:lpstr>
      <vt:lpstr>Defining Customer Experience</vt:lpstr>
      <vt:lpstr>Customer Experience: Differentiators</vt:lpstr>
      <vt:lpstr>Tips for Customer Experience</vt:lpstr>
      <vt:lpstr>ERRC Grid</vt:lpstr>
      <vt:lpstr>Summarizing Customer Experience Innovation</vt:lpstr>
      <vt:lpstr>Customer Journey Map examples</vt:lpstr>
      <vt:lpstr>PowerPoint Presentation</vt:lpstr>
      <vt:lpstr>PowerPoint Presentation</vt:lpstr>
      <vt:lpstr>PowerPoint Presentation</vt:lpstr>
      <vt:lpstr>PowerPoint Presentation</vt:lpstr>
      <vt:lpstr>Template</vt:lpstr>
      <vt:lpstr>In class Group Work Develop Customer Journey Map</vt:lpstr>
      <vt:lpstr>Customer Journey for Paper Boat</vt:lpstr>
      <vt:lpstr>Next</vt:lpstr>
      <vt:lpstr>References</vt:lpstr>
      <vt:lpstr>Thank you! 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Consumer Choices DAY 2 Perception, Learning &amp; Memory</dc:title>
  <dc:creator>Ilijana Petrovska</dc:creator>
  <cp:lastModifiedBy>Ilijana Petrovska</cp:lastModifiedBy>
  <cp:revision>17</cp:revision>
  <dcterms:created xsi:type="dcterms:W3CDTF">2020-02-19T11:58:49Z</dcterms:created>
  <dcterms:modified xsi:type="dcterms:W3CDTF">2026-03-06T17:31:06Z</dcterms:modified>
</cp:coreProperties>
</file>