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22"/>
  </p:notesMasterIdLst>
  <p:handoutMasterIdLst>
    <p:handoutMasterId r:id="rId23"/>
  </p:handoutMasterIdLst>
  <p:sldIdLst>
    <p:sldId id="372" r:id="rId3"/>
    <p:sldId id="390" r:id="rId4"/>
    <p:sldId id="265" r:id="rId5"/>
    <p:sldId id="391" r:id="rId6"/>
    <p:sldId id="392" r:id="rId7"/>
    <p:sldId id="394" r:id="rId8"/>
    <p:sldId id="395" r:id="rId9"/>
    <p:sldId id="396" r:id="rId10"/>
    <p:sldId id="397" r:id="rId11"/>
    <p:sldId id="398" r:id="rId12"/>
    <p:sldId id="400" r:id="rId13"/>
    <p:sldId id="399" r:id="rId14"/>
    <p:sldId id="393" r:id="rId15"/>
    <p:sldId id="401" r:id="rId16"/>
    <p:sldId id="402" r:id="rId17"/>
    <p:sldId id="403" r:id="rId18"/>
    <p:sldId id="404" r:id="rId19"/>
    <p:sldId id="405" r:id="rId20"/>
    <p:sldId id="40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9B337"/>
    <a:srgbClr val="003399"/>
    <a:srgbClr val="FFFFFF"/>
    <a:srgbClr val="003366"/>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Stile medio 1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957" autoAdjust="0"/>
  </p:normalViewPr>
  <p:slideViewPr>
    <p:cSldViewPr snapToGrid="0">
      <p:cViewPr varScale="1">
        <p:scale>
          <a:sx n="81" d="100"/>
          <a:sy n="81" d="100"/>
        </p:scale>
        <p:origin x="60" y="22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03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5/2/2023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‹N›</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5/2/2023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‹N›</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1460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 y="-35758"/>
            <a:ext cx="12188825" cy="493486"/>
            <a:chOff x="0" y="0"/>
            <a:chExt cx="12188825" cy="713232"/>
          </a:xfrm>
          <a:solidFill>
            <a:srgbClr val="003366">
              <a:alpha val="14902"/>
            </a:srgbClr>
          </a:solidFill>
        </p:grpSpPr>
        <p:sp>
          <p:nvSpPr>
            <p:cNvPr id="7"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1" name="Group 10"/>
          <p:cNvGrpSpPr/>
          <p:nvPr userDrawn="1"/>
        </p:nvGrpSpPr>
        <p:grpSpPr>
          <a:xfrm>
            <a:off x="0" y="0"/>
            <a:ext cx="362857" cy="6858000"/>
            <a:chOff x="0" y="0"/>
            <a:chExt cx="713232" cy="6858000"/>
          </a:xfrm>
          <a:solidFill>
            <a:srgbClr val="A50021">
              <a:alpha val="14902"/>
            </a:srgbClr>
          </a:solidFill>
        </p:grpSpPr>
        <p:sp>
          <p:nvSpPr>
            <p:cNvPr id="12"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flipH="1">
              <a:off x="0" y="0"/>
              <a:ext cx="20271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4" name="Group 13"/>
          <p:cNvGrpSpPr/>
          <p:nvPr userDrawn="1"/>
        </p:nvGrpSpPr>
        <p:grpSpPr>
          <a:xfrm>
            <a:off x="11829143" y="0"/>
            <a:ext cx="394504" cy="6858000"/>
            <a:chOff x="11476762" y="0"/>
            <a:chExt cx="746884" cy="6858000"/>
          </a:xfrm>
        </p:grpSpPr>
        <p:sp>
          <p:nvSpPr>
            <p:cNvPr id="15" name="Rectangle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flipH="1">
              <a:off x="11916421" y="0"/>
              <a:ext cx="307225"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7" name="Group 16"/>
          <p:cNvGrpSpPr/>
          <p:nvPr/>
        </p:nvGrpSpPr>
        <p:grpSpPr>
          <a:xfrm flipV="1">
            <a:off x="0" y="6111239"/>
            <a:ext cx="12188825" cy="746759"/>
            <a:chOff x="0" y="0"/>
            <a:chExt cx="12188825" cy="713232"/>
          </a:xfrm>
        </p:grpSpPr>
        <p:sp>
          <p:nvSpPr>
            <p:cNvPr id="18" name="Rectangle 17"/>
            <p:cNvSpPr/>
            <p:nvPr/>
          </p:nvSpPr>
          <p:spPr>
            <a:xfrm flipV="1">
              <a:off x="0" y="73152"/>
              <a:ext cx="12188825" cy="640080"/>
            </a:xfrm>
            <a:prstGeom prst="rect">
              <a:avLst/>
            </a:prstGeom>
            <a:solidFill>
              <a:srgbClr val="69B337">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olo 1"/>
          <p:cNvSpPr>
            <a:spLocks noGrp="1"/>
          </p:cNvSpPr>
          <p:nvPr>
            <p:ph type="ctrTitle"/>
          </p:nvPr>
        </p:nvSpPr>
        <p:spPr>
          <a:xfrm>
            <a:off x="1295400" y="1188720"/>
            <a:ext cx="9601200" cy="2514600"/>
          </a:xfrm>
        </p:spPr>
        <p:txBody>
          <a:bodyPr anchor="b">
            <a:noAutofit/>
          </a:bodyPr>
          <a:lstStyle>
            <a:lvl1pPr algn="ctr">
              <a:defRPr sz="6000"/>
            </a:lvl1pPr>
          </a:lstStyle>
          <a:p>
            <a:r>
              <a:rPr lang="it-IT" dirty="0"/>
              <a:t>Fare clic per modificare lo stile del titolo</a:t>
            </a:r>
            <a:endParaRPr dirty="0"/>
          </a:p>
        </p:txBody>
      </p:sp>
      <p:sp>
        <p:nvSpPr>
          <p:cNvPr id="3" name="Sottotitolo 2"/>
          <p:cNvSpPr>
            <a:spLocks noGrp="1"/>
          </p:cNvSpPr>
          <p:nvPr>
            <p:ph type="subTitle" idx="1"/>
          </p:nvPr>
        </p:nvSpPr>
        <p:spPr>
          <a:xfrm>
            <a:off x="1295400" y="3749040"/>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a:p>
        </p:txBody>
      </p:sp>
    </p:spTree>
    <p:extLst>
      <p:ext uri="{BB962C8B-B14F-4D97-AF65-F5344CB8AC3E}">
        <p14:creationId xmlns:p14="http://schemas.microsoft.com/office/powerpoint/2010/main" val="3382882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98246" y="1551431"/>
            <a:ext cx="8905146"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2598247" y="438912"/>
            <a:ext cx="8817728" cy="1088136"/>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0"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22126" y="316991"/>
            <a:ext cx="701101" cy="798645"/>
          </a:xfrm>
          <a:prstGeom prst="rect">
            <a:avLst/>
          </a:prstGeom>
        </p:spPr>
      </p:pic>
      <p:sp>
        <p:nvSpPr>
          <p:cNvPr id="18" name="CasellaDiTesto 17"/>
          <p:cNvSpPr txBox="1"/>
          <p:nvPr userDrawn="1"/>
        </p:nvSpPr>
        <p:spPr>
          <a:xfrm>
            <a:off x="8447314" y="6426872"/>
            <a:ext cx="3425206"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41593422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0996" y="1610130"/>
            <a:ext cx="11245470"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450996" y="499274"/>
            <a:ext cx="10331070" cy="1027774"/>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3516"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40036" y="322616"/>
            <a:ext cx="701101" cy="798645"/>
          </a:xfrm>
          <a:prstGeom prst="rect">
            <a:avLst/>
          </a:prstGeom>
        </p:spPr>
      </p:pic>
      <p:sp>
        <p:nvSpPr>
          <p:cNvPr id="18" name="CasellaDiTesto 17"/>
          <p:cNvSpPr txBox="1"/>
          <p:nvPr userDrawn="1"/>
        </p:nvSpPr>
        <p:spPr>
          <a:xfrm>
            <a:off x="8456023" y="6426872"/>
            <a:ext cx="3416497" cy="292131"/>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Giulia Flamini &amp; Prof. Rocco Palumbo</a:t>
            </a:r>
          </a:p>
        </p:txBody>
      </p:sp>
    </p:spTree>
    <p:extLst>
      <p:ext uri="{BB962C8B-B14F-4D97-AF65-F5344CB8AC3E}">
        <p14:creationId xmlns:p14="http://schemas.microsoft.com/office/powerpoint/2010/main" val="3942038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Group 7"/>
          <p:cNvGrpSpPr/>
          <p:nvPr/>
        </p:nvGrpSpPr>
        <p:grpSpPr bwMode="auto">
          <a:xfrm flipV="1">
            <a:off x="0" y="6309360"/>
            <a:ext cx="12188825" cy="548640"/>
            <a:chOff x="0" y="0"/>
            <a:chExt cx="12188825" cy="713232"/>
          </a:xfrm>
        </p:grpSpPr>
        <p:sp>
          <p:nvSpPr>
            <p:cNvPr id="9" name="Rectangle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it-IT"/>
              <a:t>Fare clic per modificare lo stile del titolo</a:t>
            </a:r>
            <a:endParaRPr/>
          </a:p>
        </p:txBody>
      </p:sp>
      <p:sp>
        <p:nvSpPr>
          <p:cNvPr id="3" name="Segnaposto testo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a:p>
        </p:txBody>
      </p:sp>
      <p:sp>
        <p:nvSpPr>
          <p:cNvPr id="4" name="Date Placeholder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a:p>
        </p:txBody>
      </p:sp>
      <p:sp>
        <p:nvSpPr>
          <p:cNvPr id="5" name="Footer Placeholder 4"/>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endParaRPr/>
          </a:p>
        </p:txBody>
      </p:sp>
      <p:sp>
        <p:nvSpPr>
          <p:cNvPr id="6" name="Slide Number Placeholder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‹N›</a:t>
            </a:fld>
            <a:endParaRPr/>
          </a:p>
        </p:txBody>
      </p:sp>
      <p:sp>
        <p:nvSpPr>
          <p:cNvPr id="12" name="Slide Number Placeholder 5"/>
          <p:cNvSpPr txBox="1">
            <a:spLocks/>
          </p:cNvSpPr>
          <p:nvPr userDrawn="1"/>
        </p:nvSpPr>
        <p:spPr>
          <a:xfrm>
            <a:off x="326136" y="6391656"/>
            <a:ext cx="640080" cy="237744"/>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A8D9AD5-F248-4919-864A-CFD76CC027D6}" type="slidenum">
              <a:rPr lang="it-IT" sz="1200" b="1" smtClean="0">
                <a:solidFill>
                  <a:srgbClr val="000000"/>
                </a:solidFill>
              </a:rPr>
              <a:pPr/>
              <a:t>‹N›</a:t>
            </a:fld>
            <a:endParaRPr lang="it-IT" sz="1200" b="1" dirty="0">
              <a:solidFill>
                <a:srgbClr val="000000"/>
              </a:solidFill>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p15:clr>
            <a:srgbClr val="F26B43"/>
          </p15:clr>
        </p15:guide>
        <p15:guide id="5"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3"/>
          <a:stretch>
            <a:fillRect/>
          </a:stretch>
        </p:blipFill>
        <p:spPr>
          <a:xfrm>
            <a:off x="5492444" y="496682"/>
            <a:ext cx="1207113" cy="1371719"/>
          </a:xfrm>
          <a:prstGeom prst="rect">
            <a:avLst/>
          </a:prstGeom>
        </p:spPr>
      </p:pic>
      <p:sp>
        <p:nvSpPr>
          <p:cNvPr id="3" name="Titolo 2"/>
          <p:cNvSpPr>
            <a:spLocks noGrp="1"/>
          </p:cNvSpPr>
          <p:nvPr>
            <p:ph type="ctrTitle"/>
          </p:nvPr>
        </p:nvSpPr>
        <p:spPr>
          <a:xfrm>
            <a:off x="395257" y="2074985"/>
            <a:ext cx="11432949" cy="2892272"/>
          </a:xfrm>
        </p:spPr>
        <p:txBody>
          <a:bodyPr anchor="t"/>
          <a:lstStyle/>
          <a:p>
            <a:r>
              <a:rPr lang="en-US" dirty="0">
                <a:solidFill>
                  <a:srgbClr val="000000"/>
                </a:solidFill>
                <a:latin typeface="Arial" panose="020B0604020202020204" pitchFamily="34" charset="0"/>
                <a:cs typeface="Arial" panose="020B0604020202020204" pitchFamily="34" charset="0"/>
              </a:rPr>
              <a:t>HUMAN RESOURCE</a:t>
            </a:r>
            <a:br>
              <a:rPr lang="en-US" dirty="0">
                <a:solidFill>
                  <a:srgbClr val="000000"/>
                </a:solidFill>
                <a:latin typeface="Arial" panose="020B0604020202020204" pitchFamily="34" charset="0"/>
                <a:cs typeface="Arial" panose="020B0604020202020204" pitchFamily="34" charset="0"/>
              </a:rPr>
            </a:br>
            <a:r>
              <a:rPr lang="en-US" dirty="0">
                <a:solidFill>
                  <a:srgbClr val="000000"/>
                </a:solidFill>
                <a:latin typeface="Arial" panose="020B0604020202020204" pitchFamily="34" charset="0"/>
                <a:cs typeface="Arial" panose="020B0604020202020204" pitchFamily="34" charset="0"/>
              </a:rPr>
              <a:t>MANAGEMENT STRATEGY IN</a:t>
            </a:r>
            <a:br>
              <a:rPr lang="en-US" dirty="0">
                <a:solidFill>
                  <a:srgbClr val="000000"/>
                </a:solidFill>
                <a:latin typeface="Arial" panose="020B0604020202020204" pitchFamily="34" charset="0"/>
                <a:cs typeface="Arial" panose="020B0604020202020204" pitchFamily="34" charset="0"/>
              </a:rPr>
            </a:br>
            <a:r>
              <a:rPr lang="en-US" dirty="0">
                <a:solidFill>
                  <a:srgbClr val="000000"/>
                </a:solidFill>
                <a:latin typeface="Arial" panose="020B0604020202020204" pitchFamily="34" charset="0"/>
                <a:cs typeface="Arial" panose="020B0604020202020204" pitchFamily="34" charset="0"/>
              </a:rPr>
              <a:t>FAMILY BUSINESS</a:t>
            </a:r>
            <a:br>
              <a:rPr lang="en-GB" sz="2400" dirty="0">
                <a:solidFill>
                  <a:srgbClr val="000000"/>
                </a:solidFill>
                <a:latin typeface="Arial" panose="020B0604020202020204" pitchFamily="34" charset="0"/>
                <a:cs typeface="Arial" panose="020B0604020202020204" pitchFamily="34" charset="0"/>
              </a:rPr>
            </a:br>
            <a:endParaRPr lang="en-GB" sz="2400" dirty="0">
              <a:solidFill>
                <a:srgbClr val="000000"/>
              </a:solidFill>
              <a:latin typeface="Arial" panose="020B0604020202020204" pitchFamily="34" charset="0"/>
              <a:cs typeface="Arial" panose="020B0604020202020204" pitchFamily="34" charset="0"/>
            </a:endParaRPr>
          </a:p>
        </p:txBody>
      </p:sp>
      <p:sp>
        <p:nvSpPr>
          <p:cNvPr id="10" name="CasellaDiTesto 9"/>
          <p:cNvSpPr txBox="1"/>
          <p:nvPr/>
        </p:nvSpPr>
        <p:spPr>
          <a:xfrm>
            <a:off x="395257" y="5486400"/>
            <a:ext cx="3993863" cy="646331"/>
          </a:xfrm>
          <a:prstGeom prst="rect">
            <a:avLst/>
          </a:prstGeom>
          <a:noFill/>
        </p:spPr>
        <p:txBody>
          <a:bodyPr wrap="square" rtlCol="0">
            <a:spAutoFit/>
          </a:bodyPr>
          <a:lstStyle/>
          <a:p>
            <a:endParaRPr lang="it-IT" dirty="0">
              <a:solidFill>
                <a:srgbClr val="000000"/>
              </a:solidFill>
            </a:endParaRPr>
          </a:p>
          <a:p>
            <a:r>
              <a:rPr lang="it-IT" dirty="0">
                <a:solidFill>
                  <a:srgbClr val="000000"/>
                </a:solidFill>
              </a:rPr>
              <a:t>Prof. Giulia Flamini</a:t>
            </a:r>
          </a:p>
        </p:txBody>
      </p:sp>
    </p:spTree>
    <p:extLst>
      <p:ext uri="{BB962C8B-B14F-4D97-AF65-F5344CB8AC3E}">
        <p14:creationId xmlns:p14="http://schemas.microsoft.com/office/powerpoint/2010/main" val="240122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2664" y="1557429"/>
            <a:ext cx="11527339" cy="3244645"/>
          </a:xfrm>
        </p:spPr>
        <p:txBody>
          <a:bodyPr>
            <a:noAutofit/>
          </a:bodyPr>
          <a:lstStyle/>
          <a:p>
            <a:pPr algn="ctr"/>
            <a:r>
              <a:rPr lang="en-US" sz="7200" dirty="0">
                <a:solidFill>
                  <a:srgbClr val="000000"/>
                </a:solidFill>
                <a:latin typeface="Arial" panose="020B0604020202020204" pitchFamily="34" charset="0"/>
                <a:cs typeface="Arial" panose="020B0604020202020204" pitchFamily="34" charset="0"/>
              </a:rPr>
              <a:t>Strategic management in family business</a:t>
            </a:r>
            <a:endParaRPr lang="en-GB" sz="7200" dirty="0">
              <a:solidFill>
                <a:srgbClr val="000000"/>
              </a:solidFill>
              <a:latin typeface="Arial" panose="020B0604020202020204" pitchFamily="34" charset="0"/>
              <a:cs typeface="Arial" panose="020B0604020202020204" pitchFamily="34" charset="0"/>
            </a:endParaRPr>
          </a:p>
        </p:txBody>
      </p:sp>
      <p:sp>
        <p:nvSpPr>
          <p:cNvPr id="4" name="CasellaDiTesto 3"/>
          <p:cNvSpPr txBox="1"/>
          <p:nvPr/>
        </p:nvSpPr>
        <p:spPr>
          <a:xfrm>
            <a:off x="4489408" y="4861068"/>
            <a:ext cx="3173853" cy="584775"/>
          </a:xfrm>
          <a:prstGeom prst="rect">
            <a:avLst/>
          </a:prstGeom>
          <a:noFill/>
        </p:spPr>
        <p:txBody>
          <a:bodyPr wrap="square" rtlCol="0">
            <a:spAutoFit/>
          </a:bodyPr>
          <a:lstStyle/>
          <a:p>
            <a:pPr algn="ctr"/>
            <a:r>
              <a:rPr lang="en-GB" sz="3200" dirty="0">
                <a:solidFill>
                  <a:srgbClr val="000000"/>
                </a:solidFill>
                <a:latin typeface="Arial" panose="020B0604020202020204" pitchFamily="34" charset="0"/>
                <a:cs typeface="Arial" panose="020B0604020202020204" pitchFamily="34" charset="0"/>
              </a:rPr>
              <a:t>Lecture 11</a:t>
            </a:r>
          </a:p>
        </p:txBody>
      </p:sp>
    </p:spTree>
    <p:extLst>
      <p:ext uri="{BB962C8B-B14F-4D97-AF65-F5344CB8AC3E}">
        <p14:creationId xmlns:p14="http://schemas.microsoft.com/office/powerpoint/2010/main" val="386699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egnaposto contenuto 13"/>
          <p:cNvSpPr>
            <a:spLocks noGrp="1"/>
          </p:cNvSpPr>
          <p:nvPr>
            <p:ph idx="1"/>
          </p:nvPr>
        </p:nvSpPr>
        <p:spPr>
          <a:xfrm>
            <a:off x="352129" y="1396915"/>
            <a:ext cx="11472596" cy="4803177"/>
          </a:xfrm>
        </p:spPr>
        <p:txBody>
          <a:bodyPr anchor="ctr">
            <a:noAutofit/>
          </a:bodyPr>
          <a:lstStyle/>
          <a:p>
            <a:pPr lvl="0"/>
            <a:r>
              <a:rPr lang="en-US" sz="3600" dirty="0">
                <a:solidFill>
                  <a:srgbClr val="000000"/>
                </a:solidFill>
                <a:latin typeface="Calibri" panose="020F0502020204030204" pitchFamily="34" charset="0"/>
                <a:cs typeface="Calibri" panose="020F0502020204030204" pitchFamily="34" charset="0"/>
              </a:rPr>
              <a:t>Typical strengths and weakness of family firms</a:t>
            </a:r>
          </a:p>
          <a:p>
            <a:pPr lvl="0"/>
            <a:r>
              <a:rPr lang="en-US" sz="3600" dirty="0">
                <a:solidFill>
                  <a:srgbClr val="000000"/>
                </a:solidFill>
                <a:latin typeface="Calibri" panose="020F0502020204030204" pitchFamily="34" charset="0"/>
                <a:cs typeface="Calibri" panose="020F0502020204030204" pitchFamily="34" charset="0"/>
              </a:rPr>
              <a:t>Socioemotional Wealth</a:t>
            </a:r>
          </a:p>
          <a:p>
            <a:pPr lvl="0"/>
            <a:r>
              <a:rPr lang="en-US" sz="3600" dirty="0">
                <a:solidFill>
                  <a:srgbClr val="000000"/>
                </a:solidFill>
                <a:latin typeface="Calibri" panose="020F0502020204030204" pitchFamily="34" charset="0"/>
                <a:cs typeface="Calibri" panose="020F0502020204030204" pitchFamily="34" charset="0"/>
              </a:rPr>
              <a:t>Agency perspective</a:t>
            </a:r>
          </a:p>
          <a:p>
            <a:pPr lvl="0"/>
            <a:r>
              <a:rPr lang="en-US" sz="3600" dirty="0">
                <a:solidFill>
                  <a:srgbClr val="000000"/>
                </a:solidFill>
                <a:latin typeface="Calibri" panose="020F0502020204030204" pitchFamily="34" charset="0"/>
                <a:cs typeface="Calibri" panose="020F0502020204030204" pitchFamily="34" charset="0"/>
              </a:rPr>
              <a:t>Resource-based perspective</a:t>
            </a:r>
          </a:p>
          <a:p>
            <a:pPr lvl="0"/>
            <a:r>
              <a:rPr lang="en-US" sz="3600" dirty="0">
                <a:solidFill>
                  <a:srgbClr val="000000"/>
                </a:solidFill>
                <a:latin typeface="Calibri" panose="020F0502020204030204" pitchFamily="34" charset="0"/>
                <a:cs typeface="Calibri" panose="020F0502020204030204" pitchFamily="34" charset="0"/>
              </a:rPr>
              <a:t>Organizational identity perspective</a:t>
            </a:r>
          </a:p>
          <a:p>
            <a:pPr lvl="0"/>
            <a:r>
              <a:rPr lang="en-US" sz="3600" dirty="0">
                <a:solidFill>
                  <a:srgbClr val="000000"/>
                </a:solidFill>
                <a:latin typeface="Calibri" panose="020F0502020204030204" pitchFamily="34" charset="0"/>
                <a:cs typeface="Calibri" panose="020F0502020204030204" pitchFamily="34" charset="0"/>
              </a:rPr>
              <a:t>Institutional perspective</a:t>
            </a:r>
            <a:endParaRPr lang="en-GB" sz="3600" dirty="0">
              <a:solidFill>
                <a:srgbClr val="000000"/>
              </a:solidFill>
              <a:latin typeface="Calibri" panose="020F0502020204030204" pitchFamily="34" charset="0"/>
              <a:cs typeface="Calibri" panose="020F0502020204030204" pitchFamily="34" charset="0"/>
            </a:endParaRPr>
          </a:p>
        </p:txBody>
      </p:sp>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a:t>
            </a:r>
            <a:endParaRPr lang="it-IT" sz="3200" b="1" i="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1859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304162" y="1314672"/>
            <a:ext cx="11494548" cy="4937264"/>
          </a:xfrm>
        </p:spPr>
        <p:txBody>
          <a:bodyPr>
            <a:normAutofit lnSpcReduction="10000"/>
          </a:bodyPr>
          <a:lstStyle/>
          <a:p>
            <a:pPr marL="502920" indent="-457200">
              <a:buFont typeface="+mj-lt"/>
              <a:buAutoNum type="arabicPeriod"/>
            </a:pPr>
            <a:r>
              <a:rPr lang="en-GB" b="1" dirty="0">
                <a:solidFill>
                  <a:srgbClr val="000000"/>
                </a:solidFill>
              </a:rPr>
              <a:t>Fewer conflicts of interest between owners and managers</a:t>
            </a:r>
            <a:r>
              <a:rPr lang="en-GB" dirty="0">
                <a:solidFill>
                  <a:srgbClr val="000000"/>
                </a:solidFill>
              </a:rPr>
              <a:t>: there is an alignment of interests of </a:t>
            </a:r>
            <a:r>
              <a:rPr lang="en-GB" b="1" dirty="0">
                <a:solidFill>
                  <a:srgbClr val="000000"/>
                </a:solidFill>
              </a:rPr>
              <a:t>owners and managers </a:t>
            </a:r>
            <a:r>
              <a:rPr lang="en-GB" dirty="0">
                <a:solidFill>
                  <a:srgbClr val="000000"/>
                </a:solidFill>
              </a:rPr>
              <a:t>who are from the </a:t>
            </a:r>
            <a:r>
              <a:rPr lang="en-GB" b="1" dirty="0">
                <a:solidFill>
                  <a:srgbClr val="000000"/>
                </a:solidFill>
              </a:rPr>
              <a:t>same family</a:t>
            </a:r>
            <a:r>
              <a:rPr lang="en-GB" dirty="0">
                <a:solidFill>
                  <a:srgbClr val="000000"/>
                </a:solidFill>
              </a:rPr>
              <a:t>. Interest alignment may spare family firms costly control and incentive mechanisms and lead to </a:t>
            </a:r>
            <a:r>
              <a:rPr lang="en-GB" b="1" dirty="0">
                <a:solidFill>
                  <a:srgbClr val="000000"/>
                </a:solidFill>
              </a:rPr>
              <a:t>fewer agency conflicts</a:t>
            </a:r>
            <a:r>
              <a:rPr lang="en-GB" dirty="0">
                <a:solidFill>
                  <a:srgbClr val="000000"/>
                </a:solidFill>
              </a:rPr>
              <a:t> between owner and manager</a:t>
            </a:r>
          </a:p>
          <a:p>
            <a:pPr marL="502920" indent="-457200">
              <a:buFont typeface="+mj-lt"/>
              <a:buAutoNum type="arabicPeriod"/>
            </a:pPr>
            <a:r>
              <a:rPr lang="en-GB" b="1" dirty="0">
                <a:solidFill>
                  <a:srgbClr val="000000"/>
                </a:solidFill>
              </a:rPr>
              <a:t>Efficient leadership</a:t>
            </a:r>
            <a:r>
              <a:rPr lang="en-GB" dirty="0">
                <a:solidFill>
                  <a:srgbClr val="000000"/>
                </a:solidFill>
              </a:rPr>
              <a:t>: includes the ability to take and enforce decisions more quickly because of the </a:t>
            </a:r>
            <a:r>
              <a:rPr lang="en-GB" b="1" dirty="0">
                <a:solidFill>
                  <a:srgbClr val="000000"/>
                </a:solidFill>
              </a:rPr>
              <a:t>family’s powerful position and trusting relationship and shared goals and values</a:t>
            </a:r>
            <a:r>
              <a:rPr lang="en-GB" dirty="0">
                <a:solidFill>
                  <a:srgbClr val="000000"/>
                </a:solidFill>
              </a:rPr>
              <a:t> among the family managers involved</a:t>
            </a:r>
          </a:p>
          <a:p>
            <a:pPr marL="502920" indent="-457200">
              <a:buFont typeface="+mj-lt"/>
              <a:buAutoNum type="arabicPeriod"/>
            </a:pPr>
            <a:r>
              <a:rPr lang="en-GB" b="1" dirty="0">
                <a:solidFill>
                  <a:srgbClr val="000000"/>
                </a:solidFill>
              </a:rPr>
              <a:t>Resources advantages</a:t>
            </a:r>
            <a:r>
              <a:rPr lang="en-GB" dirty="0">
                <a:solidFill>
                  <a:srgbClr val="000000"/>
                </a:solidFill>
              </a:rPr>
              <a:t>: </a:t>
            </a:r>
            <a:r>
              <a:rPr lang="en-GB" b="1" dirty="0" err="1">
                <a:solidFill>
                  <a:srgbClr val="000000"/>
                </a:solidFill>
              </a:rPr>
              <a:t>familiness</a:t>
            </a:r>
            <a:endParaRPr lang="en-GB" b="1" dirty="0">
              <a:solidFill>
                <a:srgbClr val="000000"/>
              </a:solidFill>
            </a:endParaRPr>
          </a:p>
          <a:p>
            <a:pPr marL="502920" indent="-457200">
              <a:buFont typeface="+mj-lt"/>
              <a:buAutoNum type="arabicPeriod"/>
            </a:pPr>
            <a:r>
              <a:rPr lang="en-GB" b="1" dirty="0">
                <a:solidFill>
                  <a:srgbClr val="000000"/>
                </a:solidFill>
              </a:rPr>
              <a:t>Long-term orientation and continuity</a:t>
            </a:r>
            <a:r>
              <a:rPr lang="en-GB" dirty="0">
                <a:solidFill>
                  <a:srgbClr val="000000"/>
                </a:solidFill>
              </a:rPr>
              <a:t>: family firms tend to pursue </a:t>
            </a:r>
            <a:r>
              <a:rPr lang="en-GB" b="1" dirty="0">
                <a:solidFill>
                  <a:srgbClr val="000000"/>
                </a:solidFill>
              </a:rPr>
              <a:t>long-term goals</a:t>
            </a:r>
          </a:p>
          <a:p>
            <a:pPr marL="502920" indent="-457200">
              <a:buFont typeface="+mj-lt"/>
              <a:buAutoNum type="arabicPeriod"/>
            </a:pPr>
            <a:r>
              <a:rPr lang="en-GB" b="1" dirty="0">
                <a:solidFill>
                  <a:srgbClr val="000000"/>
                </a:solidFill>
              </a:rPr>
              <a:t>Culture of commitment and support</a:t>
            </a:r>
            <a:r>
              <a:rPr lang="en-GB" dirty="0">
                <a:solidFill>
                  <a:srgbClr val="000000"/>
                </a:solidFill>
              </a:rPr>
              <a:t>: </a:t>
            </a:r>
            <a:r>
              <a:rPr lang="en-GB" b="1" dirty="0">
                <a:solidFill>
                  <a:srgbClr val="000000"/>
                </a:solidFill>
              </a:rPr>
              <a:t>harmony and benevolence </a:t>
            </a:r>
            <a:r>
              <a:rPr lang="en-GB" dirty="0">
                <a:solidFill>
                  <a:srgbClr val="000000"/>
                </a:solidFill>
              </a:rPr>
              <a:t>often give rise to a very particular form of corporate culture based on </a:t>
            </a:r>
            <a:r>
              <a:rPr lang="en-GB" b="1" dirty="0">
                <a:solidFill>
                  <a:srgbClr val="000000"/>
                </a:solidFill>
              </a:rPr>
              <a:t>commitment among family and nonfamily employees</a:t>
            </a:r>
          </a:p>
          <a:p>
            <a:pPr marL="502920" indent="-457200">
              <a:buFont typeface="+mj-lt"/>
              <a:buAutoNum type="arabicPeriod"/>
            </a:pPr>
            <a:r>
              <a:rPr lang="en-GB" b="1" dirty="0">
                <a:solidFill>
                  <a:srgbClr val="000000"/>
                </a:solidFill>
              </a:rPr>
              <a:t>Identity and reputation</a:t>
            </a:r>
            <a:r>
              <a:rPr lang="en-GB" dirty="0">
                <a:solidFill>
                  <a:srgbClr val="000000"/>
                </a:solidFill>
              </a:rPr>
              <a:t>: family owner-managers stake their money and often even their </a:t>
            </a:r>
            <a:r>
              <a:rPr lang="en-GB" b="1" dirty="0">
                <a:solidFill>
                  <a:srgbClr val="000000"/>
                </a:solidFill>
              </a:rPr>
              <a:t>personal names and reputations </a:t>
            </a:r>
            <a:r>
              <a:rPr lang="en-GB" dirty="0">
                <a:solidFill>
                  <a:srgbClr val="000000"/>
                </a:solidFill>
              </a:rPr>
              <a:t>on the firm</a:t>
            </a:r>
          </a:p>
        </p:txBody>
      </p:sp>
      <p:sp>
        <p:nvSpPr>
          <p:cNvPr id="3" name="Titolo 2"/>
          <p:cNvSpPr>
            <a:spLocks noGrp="1"/>
          </p:cNvSpPr>
          <p:nvPr>
            <p:ph type="title"/>
          </p:nvPr>
        </p:nvSpPr>
        <p:spPr>
          <a:xfrm>
            <a:off x="304162" y="286897"/>
            <a:ext cx="11539138" cy="1027774"/>
          </a:xfrm>
        </p:spPr>
        <p:txBody>
          <a:bodyPr/>
          <a:lstStyle/>
          <a:p>
            <a:r>
              <a:rPr lang="en-GB" b="1" dirty="0">
                <a:solidFill>
                  <a:srgbClr val="000000"/>
                </a:solidFill>
              </a:rPr>
              <a:t>Typical strength of family firms</a:t>
            </a:r>
          </a:p>
        </p:txBody>
      </p:sp>
    </p:spTree>
    <p:extLst>
      <p:ext uri="{BB962C8B-B14F-4D97-AF65-F5344CB8AC3E}">
        <p14:creationId xmlns:p14="http://schemas.microsoft.com/office/powerpoint/2010/main" val="226791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p:cNvSpPr>
            <a:spLocks noGrp="1"/>
          </p:cNvSpPr>
          <p:nvPr>
            <p:ph idx="1"/>
          </p:nvPr>
        </p:nvSpPr>
        <p:spPr>
          <a:xfrm>
            <a:off x="324810" y="1326470"/>
            <a:ext cx="11497842" cy="4925465"/>
          </a:xfrm>
        </p:spPr>
        <p:txBody>
          <a:bodyPr/>
          <a:lstStyle/>
          <a:p>
            <a:pPr marL="502920" indent="-457200">
              <a:buFont typeface="+mj-lt"/>
              <a:buAutoNum type="arabicPeriod"/>
            </a:pPr>
            <a:r>
              <a:rPr lang="en-GB" b="1" dirty="0">
                <a:solidFill>
                  <a:srgbClr val="000000"/>
                </a:solidFill>
              </a:rPr>
              <a:t>Dependence on family</a:t>
            </a:r>
            <a:r>
              <a:rPr lang="en-GB" dirty="0">
                <a:solidFill>
                  <a:srgbClr val="000000"/>
                </a:solidFill>
              </a:rPr>
              <a:t>: the firm may be exploited or </a:t>
            </a:r>
            <a:r>
              <a:rPr lang="en-GB" b="1" dirty="0">
                <a:solidFill>
                  <a:srgbClr val="000000"/>
                </a:solidFill>
              </a:rPr>
              <a:t>mismanaged by incompetent </a:t>
            </a:r>
            <a:r>
              <a:rPr lang="en-GB" dirty="0">
                <a:solidFill>
                  <a:srgbClr val="000000"/>
                </a:solidFill>
              </a:rPr>
              <a:t>or even unethical owner-managers. </a:t>
            </a:r>
            <a:r>
              <a:rPr lang="en-GB" b="1" dirty="0">
                <a:solidFill>
                  <a:srgbClr val="000000"/>
                </a:solidFill>
              </a:rPr>
              <a:t>Conflicts</a:t>
            </a:r>
            <a:r>
              <a:rPr lang="en-GB" dirty="0">
                <a:solidFill>
                  <a:srgbClr val="000000"/>
                </a:solidFill>
              </a:rPr>
              <a:t> between family members can be very destructive.</a:t>
            </a:r>
          </a:p>
          <a:p>
            <a:pPr marL="502920" indent="-457200">
              <a:buFont typeface="+mj-lt"/>
              <a:buAutoNum type="arabicPeriod"/>
            </a:pPr>
            <a:r>
              <a:rPr lang="en-GB" b="1" dirty="0">
                <a:solidFill>
                  <a:srgbClr val="000000"/>
                </a:solidFill>
              </a:rPr>
              <a:t>Agency costs because of altruism</a:t>
            </a:r>
            <a:r>
              <a:rPr lang="en-GB" dirty="0">
                <a:solidFill>
                  <a:srgbClr val="000000"/>
                </a:solidFill>
              </a:rPr>
              <a:t>: nepotism and free riding</a:t>
            </a:r>
          </a:p>
          <a:p>
            <a:pPr marL="502920" indent="-457200">
              <a:buFont typeface="+mj-lt"/>
              <a:buAutoNum type="arabicPeriod"/>
            </a:pPr>
            <a:r>
              <a:rPr lang="en-GB" b="1" dirty="0">
                <a:solidFill>
                  <a:srgbClr val="000000"/>
                </a:solidFill>
              </a:rPr>
              <a:t>Succession Challenges</a:t>
            </a:r>
            <a:r>
              <a:rPr lang="en-GB" dirty="0">
                <a:solidFill>
                  <a:srgbClr val="000000"/>
                </a:solidFill>
              </a:rPr>
              <a:t>: only </a:t>
            </a:r>
            <a:r>
              <a:rPr lang="en-GB" b="1" dirty="0">
                <a:solidFill>
                  <a:srgbClr val="000000"/>
                </a:solidFill>
              </a:rPr>
              <a:t>30%</a:t>
            </a:r>
            <a:r>
              <a:rPr lang="en-GB" dirty="0">
                <a:solidFill>
                  <a:srgbClr val="000000"/>
                </a:solidFill>
              </a:rPr>
              <a:t> of the all family firms survive after the </a:t>
            </a:r>
            <a:r>
              <a:rPr lang="en-GB" b="1" dirty="0">
                <a:solidFill>
                  <a:srgbClr val="000000"/>
                </a:solidFill>
              </a:rPr>
              <a:t>first succession </a:t>
            </a:r>
            <a:r>
              <a:rPr lang="en-GB" dirty="0">
                <a:solidFill>
                  <a:srgbClr val="000000"/>
                </a:solidFill>
              </a:rPr>
              <a:t>and only the </a:t>
            </a:r>
            <a:r>
              <a:rPr lang="en-GB" b="1" dirty="0">
                <a:solidFill>
                  <a:srgbClr val="000000"/>
                </a:solidFill>
              </a:rPr>
              <a:t>3%</a:t>
            </a:r>
            <a:r>
              <a:rPr lang="en-GB" dirty="0">
                <a:solidFill>
                  <a:srgbClr val="000000"/>
                </a:solidFill>
              </a:rPr>
              <a:t> of family firms survive after the </a:t>
            </a:r>
            <a:r>
              <a:rPr lang="en-GB" b="1" dirty="0">
                <a:solidFill>
                  <a:srgbClr val="000000"/>
                </a:solidFill>
              </a:rPr>
              <a:t>third succession</a:t>
            </a:r>
          </a:p>
          <a:p>
            <a:pPr marL="502920" indent="-457200">
              <a:buFont typeface="+mj-lt"/>
              <a:buAutoNum type="arabicPeriod"/>
            </a:pPr>
            <a:r>
              <a:rPr lang="en-GB" b="1" dirty="0">
                <a:solidFill>
                  <a:srgbClr val="000000"/>
                </a:solidFill>
              </a:rPr>
              <a:t>Resources constraints</a:t>
            </a:r>
            <a:r>
              <a:rPr lang="en-GB" dirty="0">
                <a:solidFill>
                  <a:srgbClr val="000000"/>
                </a:solidFill>
              </a:rPr>
              <a:t>: there are limited positions for</a:t>
            </a:r>
            <a:r>
              <a:rPr lang="en-GB" b="1" dirty="0">
                <a:solidFill>
                  <a:srgbClr val="000000"/>
                </a:solidFill>
              </a:rPr>
              <a:t> non-family talent </a:t>
            </a:r>
            <a:r>
              <a:rPr lang="en-GB" dirty="0">
                <a:solidFill>
                  <a:srgbClr val="000000"/>
                </a:solidFill>
              </a:rPr>
              <a:t>and the problem of «</a:t>
            </a:r>
            <a:r>
              <a:rPr lang="en-GB" b="1" dirty="0">
                <a:solidFill>
                  <a:srgbClr val="000000"/>
                </a:solidFill>
              </a:rPr>
              <a:t>glass celling</a:t>
            </a:r>
            <a:r>
              <a:rPr lang="en-GB" dirty="0">
                <a:solidFill>
                  <a:srgbClr val="000000"/>
                </a:solidFill>
              </a:rPr>
              <a:t>»</a:t>
            </a:r>
          </a:p>
          <a:p>
            <a:pPr marL="502920" indent="-457200">
              <a:buFont typeface="+mj-lt"/>
              <a:buAutoNum type="arabicPeriod"/>
            </a:pPr>
            <a:r>
              <a:rPr lang="en-GB" b="1" dirty="0">
                <a:solidFill>
                  <a:srgbClr val="000000"/>
                </a:solidFill>
              </a:rPr>
              <a:t>Decline entrepreneurial orientation</a:t>
            </a:r>
            <a:r>
              <a:rPr lang="en-GB" dirty="0">
                <a:solidFill>
                  <a:srgbClr val="000000"/>
                </a:solidFill>
              </a:rPr>
              <a:t>: family orientation, and hence an excessive focus on harmony and </a:t>
            </a:r>
            <a:r>
              <a:rPr lang="en-GB" b="1" dirty="0">
                <a:solidFill>
                  <a:srgbClr val="000000"/>
                </a:solidFill>
              </a:rPr>
              <a:t>continuity</a:t>
            </a:r>
            <a:r>
              <a:rPr lang="en-GB" dirty="0">
                <a:solidFill>
                  <a:srgbClr val="000000"/>
                </a:solidFill>
              </a:rPr>
              <a:t>, may lead to the sort of complacency that is incompatible with entrepreneurship</a:t>
            </a:r>
          </a:p>
          <a:p>
            <a:pPr marL="502920" indent="-457200">
              <a:buFont typeface="+mj-lt"/>
              <a:buAutoNum type="arabicPeriod"/>
            </a:pPr>
            <a:r>
              <a:rPr lang="en-GB" b="1" dirty="0">
                <a:solidFill>
                  <a:srgbClr val="000000"/>
                </a:solidFill>
              </a:rPr>
              <a:t>Role ambiguity</a:t>
            </a:r>
            <a:r>
              <a:rPr lang="en-GB" dirty="0">
                <a:solidFill>
                  <a:srgbClr val="000000"/>
                </a:solidFill>
              </a:rPr>
              <a:t>: actors in family firms often have to play </a:t>
            </a:r>
            <a:r>
              <a:rPr lang="en-GB" b="1" dirty="0">
                <a:solidFill>
                  <a:srgbClr val="000000"/>
                </a:solidFill>
              </a:rPr>
              <a:t>multiple roles</a:t>
            </a:r>
          </a:p>
        </p:txBody>
      </p:sp>
      <p:sp>
        <p:nvSpPr>
          <p:cNvPr id="3" name="Titolo 2"/>
          <p:cNvSpPr>
            <a:spLocks noGrp="1"/>
          </p:cNvSpPr>
          <p:nvPr>
            <p:ph type="title"/>
          </p:nvPr>
        </p:nvSpPr>
        <p:spPr>
          <a:xfrm>
            <a:off x="324810" y="298696"/>
            <a:ext cx="11497842" cy="1027774"/>
          </a:xfrm>
        </p:spPr>
        <p:txBody>
          <a:bodyPr/>
          <a:lstStyle/>
          <a:p>
            <a:r>
              <a:rPr lang="en-GB" b="1" dirty="0">
                <a:solidFill>
                  <a:srgbClr val="000000"/>
                </a:solidFill>
              </a:rPr>
              <a:t>Typical weaknesses of family firms</a:t>
            </a:r>
          </a:p>
        </p:txBody>
      </p:sp>
    </p:spTree>
    <p:extLst>
      <p:ext uri="{BB962C8B-B14F-4D97-AF65-F5344CB8AC3E}">
        <p14:creationId xmlns:p14="http://schemas.microsoft.com/office/powerpoint/2010/main" val="2405285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3011" y="280998"/>
            <a:ext cx="11521440" cy="851678"/>
          </a:xfrm>
        </p:spPr>
        <p:txBody>
          <a:bodyPr/>
          <a:lstStyle/>
          <a:p>
            <a:r>
              <a:rPr lang="en-US" b="1" dirty="0">
                <a:solidFill>
                  <a:srgbClr val="000000"/>
                </a:solidFill>
              </a:rPr>
              <a:t>Socioemotional wealth</a:t>
            </a:r>
            <a:endParaRPr lang="it-IT" b="1" dirty="0">
              <a:solidFill>
                <a:srgbClr val="000000"/>
              </a:solidFill>
            </a:endParaRPr>
          </a:p>
        </p:txBody>
      </p:sp>
      <p:sp>
        <p:nvSpPr>
          <p:cNvPr id="4" name="Segnaposto contenuto 2"/>
          <p:cNvSpPr txBox="1">
            <a:spLocks/>
          </p:cNvSpPr>
          <p:nvPr/>
        </p:nvSpPr>
        <p:spPr>
          <a:xfrm>
            <a:off x="313011" y="1132676"/>
            <a:ext cx="11521440" cy="1302334"/>
          </a:xfrm>
          <a:prstGeom prst="rect">
            <a:avLst/>
          </a:prstGeom>
        </p:spPr>
        <p:txBody>
          <a:bodyPr vert="horz" lIns="0" tIns="45720" rIns="0" bIns="45720" rtlCol="0">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ctr"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SEW </a:t>
            </a:r>
            <a:r>
              <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is widely used as an umbrella term to describe the phenomenon of </a:t>
            </a:r>
            <a:r>
              <a:rPr kumimoji="0" lang="en-GB"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nonfinancial </a:t>
            </a: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goals </a:t>
            </a: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family firms</a:t>
            </a: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SEW is defined as the total stock of affect that the family has vested in the firm </a:t>
            </a: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(Gomez-Mejia et al. 2007). Ultimately, this boils down to the idea of the family’s emotional attachment to the firm, which is similar to the concept of ‘emotional value’ (Zellweger and Astrachan 2008). SEW is said to consist of four distinct dimensions: </a:t>
            </a:r>
            <a:endParaRPr kumimoji="0" lang="it-IT"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
        <p:nvSpPr>
          <p:cNvPr id="5" name="Segnaposto contenuto 2"/>
          <p:cNvSpPr txBox="1">
            <a:spLocks/>
          </p:cNvSpPr>
          <p:nvPr/>
        </p:nvSpPr>
        <p:spPr>
          <a:xfrm>
            <a:off x="495913" y="2866609"/>
            <a:ext cx="5344449" cy="3587283"/>
          </a:xfrm>
          <a:prstGeom prst="rect">
            <a:avLst/>
          </a:prstGeom>
        </p:spPr>
        <p:txBody>
          <a:bodyPr vert="horz" lIns="0" tIns="45720" rIns="0" bIns="45720" rtlCol="0">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buClr>
                <a:srgbClr val="99CB38"/>
              </a:buClr>
            </a:pPr>
            <a:r>
              <a:rPr lang="en-GB" sz="1600" b="1" dirty="0">
                <a:solidFill>
                  <a:prstClr val="black">
                    <a:lumMod val="75000"/>
                    <a:lumOff val="25000"/>
                  </a:prstClr>
                </a:solidFill>
                <a:latin typeface="Calibri" panose="020F0502020204030204"/>
              </a:rPr>
              <a:t>Transgenerational control</a:t>
            </a:r>
            <a:r>
              <a:rPr lang="en-GB" sz="1600" dirty="0">
                <a:solidFill>
                  <a:prstClr val="black">
                    <a:lumMod val="75000"/>
                    <a:lumOff val="25000"/>
                  </a:prstClr>
                </a:solidFill>
                <a:latin typeface="Calibri" panose="020F0502020204030204"/>
              </a:rPr>
              <a:t>: captures the utility a family has by controlling the firm with the intent to pass it on to future generations</a:t>
            </a:r>
          </a:p>
          <a:p>
            <a:pPr algn="just">
              <a:buClr>
                <a:srgbClr val="99CB38"/>
              </a:buClr>
            </a:pPr>
            <a:r>
              <a:rPr lang="en-GB" sz="1600" b="1" dirty="0">
                <a:solidFill>
                  <a:prstClr val="black">
                    <a:lumMod val="75000"/>
                    <a:lumOff val="25000"/>
                  </a:prstClr>
                </a:solidFill>
                <a:latin typeface="Calibri" panose="020F0502020204030204"/>
              </a:rPr>
              <a:t>Benevolent social ties</a:t>
            </a:r>
            <a:r>
              <a:rPr lang="en-GB" sz="1600" dirty="0">
                <a:solidFill>
                  <a:prstClr val="black">
                    <a:lumMod val="75000"/>
                    <a:lumOff val="25000"/>
                  </a:prstClr>
                </a:solidFill>
                <a:latin typeface="Calibri" panose="020F0502020204030204"/>
              </a:rPr>
              <a:t>: captures the degree to which members of controlling families value relationships with individuals characterised by </a:t>
            </a:r>
            <a:r>
              <a:rPr lang="en-GB" sz="1600" b="1" dirty="0">
                <a:solidFill>
                  <a:prstClr val="black">
                    <a:lumMod val="75000"/>
                    <a:lumOff val="25000"/>
                  </a:prstClr>
                </a:solidFill>
                <a:latin typeface="Calibri" panose="020F0502020204030204"/>
              </a:rPr>
              <a:t>goodwill, mutual support, benevolence and loyalty</a:t>
            </a:r>
          </a:p>
          <a:p>
            <a:pPr algn="just">
              <a:buClr>
                <a:srgbClr val="99CB38"/>
              </a:buClr>
            </a:pPr>
            <a:r>
              <a:rPr lang="en-GB" sz="1600" b="1" dirty="0">
                <a:solidFill>
                  <a:prstClr val="black">
                    <a:lumMod val="75000"/>
                    <a:lumOff val="25000"/>
                  </a:prstClr>
                </a:solidFill>
                <a:latin typeface="Calibri" panose="020F0502020204030204"/>
              </a:rPr>
              <a:t>Identity and reputation</a:t>
            </a:r>
            <a:r>
              <a:rPr lang="en-GB" sz="1600" dirty="0">
                <a:solidFill>
                  <a:prstClr val="black">
                    <a:lumMod val="75000"/>
                    <a:lumOff val="25000"/>
                  </a:prstClr>
                </a:solidFill>
                <a:latin typeface="Calibri" panose="020F0502020204030204"/>
              </a:rPr>
              <a:t>: captures the degree to which the controlling family </a:t>
            </a:r>
            <a:r>
              <a:rPr lang="en-GB" sz="1600" b="1" dirty="0">
                <a:solidFill>
                  <a:prstClr val="black">
                    <a:lumMod val="75000"/>
                    <a:lumOff val="25000"/>
                  </a:prstClr>
                </a:solidFill>
                <a:latin typeface="Calibri" panose="020F0502020204030204"/>
              </a:rPr>
              <a:t>extract value from identifying or being identified with the firm</a:t>
            </a:r>
          </a:p>
          <a:p>
            <a:pPr algn="just">
              <a:buClr>
                <a:srgbClr val="99CB38"/>
              </a:buClr>
            </a:pPr>
            <a:r>
              <a:rPr lang="en-GB" sz="1600" b="1" dirty="0">
                <a:solidFill>
                  <a:prstClr val="black">
                    <a:lumMod val="75000"/>
                    <a:lumOff val="25000"/>
                  </a:prstClr>
                </a:solidFill>
                <a:latin typeface="Calibri" panose="020F0502020204030204"/>
              </a:rPr>
              <a:t>Emotions and affect</a:t>
            </a:r>
            <a:r>
              <a:rPr lang="en-GB" sz="1600" dirty="0">
                <a:solidFill>
                  <a:prstClr val="black">
                    <a:lumMod val="75000"/>
                    <a:lumOff val="25000"/>
                  </a:prstClr>
                </a:solidFill>
                <a:latin typeface="Calibri" panose="020F0502020204030204"/>
              </a:rPr>
              <a:t>: captures the </a:t>
            </a:r>
            <a:r>
              <a:rPr lang="en-GB" sz="1600" b="1" dirty="0">
                <a:solidFill>
                  <a:prstClr val="black">
                    <a:lumMod val="75000"/>
                    <a:lumOff val="25000"/>
                  </a:prstClr>
                </a:solidFill>
                <a:latin typeface="Calibri" panose="020F0502020204030204"/>
              </a:rPr>
              <a:t>satisfaction</a:t>
            </a:r>
            <a:r>
              <a:rPr lang="en-GB" sz="1600" dirty="0">
                <a:solidFill>
                  <a:prstClr val="black">
                    <a:lumMod val="75000"/>
                    <a:lumOff val="25000"/>
                  </a:prstClr>
                </a:solidFill>
                <a:latin typeface="Calibri" panose="020F0502020204030204"/>
              </a:rPr>
              <a:t> to which the family owners feel from the connection to the firm and by their efforts to help it grow</a:t>
            </a:r>
          </a:p>
          <a:p>
            <a:pPr>
              <a:buClr>
                <a:srgbClr val="99CB38"/>
              </a:buClr>
            </a:pPr>
            <a:endParaRPr lang="en-GB" sz="1200" dirty="0">
              <a:solidFill>
                <a:prstClr val="black">
                  <a:lumMod val="75000"/>
                  <a:lumOff val="25000"/>
                </a:prstClr>
              </a:solidFill>
              <a:latin typeface="Calibri" panose="020F0502020204030204"/>
            </a:endParaRPr>
          </a:p>
          <a:p>
            <a:pPr>
              <a:buClr>
                <a:srgbClr val="99CB38"/>
              </a:buClr>
            </a:pPr>
            <a:endParaRPr lang="en-GB" sz="1200" dirty="0">
              <a:solidFill>
                <a:prstClr val="black">
                  <a:lumMod val="75000"/>
                  <a:lumOff val="25000"/>
                </a:prstClr>
              </a:solidFill>
              <a:latin typeface="Calibri" panose="020F0502020204030204"/>
            </a:endParaRPr>
          </a:p>
        </p:txBody>
      </p:sp>
      <p:pic>
        <p:nvPicPr>
          <p:cNvPr id="6" name="Immagine 5"/>
          <p:cNvPicPr>
            <a:picLocks noChangeAspect="1"/>
          </p:cNvPicPr>
          <p:nvPr/>
        </p:nvPicPr>
        <p:blipFill>
          <a:blip r:embed="rId2"/>
          <a:stretch>
            <a:fillRect/>
          </a:stretch>
        </p:blipFill>
        <p:spPr>
          <a:xfrm>
            <a:off x="6153028" y="3541648"/>
            <a:ext cx="5315318" cy="1946974"/>
          </a:xfrm>
          <a:prstGeom prst="rect">
            <a:avLst/>
          </a:prstGeom>
        </p:spPr>
      </p:pic>
    </p:spTree>
    <p:extLst>
      <p:ext uri="{BB962C8B-B14F-4D97-AF65-F5344CB8AC3E}">
        <p14:creationId xmlns:p14="http://schemas.microsoft.com/office/powerpoint/2010/main" val="1263407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8910" y="304595"/>
            <a:ext cx="11509641" cy="1027774"/>
          </a:xfrm>
        </p:spPr>
        <p:txBody>
          <a:bodyPr/>
          <a:lstStyle/>
          <a:p>
            <a:pPr algn="ctr"/>
            <a:r>
              <a:rPr lang="en-US" dirty="0">
                <a:solidFill>
                  <a:srgbClr val="000000"/>
                </a:solidFill>
              </a:rPr>
              <a:t>Distinctiveness of financial and socioemotional viewpoints</a:t>
            </a:r>
            <a:endParaRPr lang="it-IT" dirty="0">
              <a:solidFill>
                <a:srgbClr val="000000"/>
              </a:solidFill>
            </a:endParaRPr>
          </a:p>
        </p:txBody>
      </p:sp>
      <p:sp>
        <p:nvSpPr>
          <p:cNvPr id="4" name="Segnaposto contenuto 2"/>
          <p:cNvSpPr txBox="1">
            <a:spLocks/>
          </p:cNvSpPr>
          <p:nvPr/>
        </p:nvSpPr>
        <p:spPr>
          <a:xfrm>
            <a:off x="318909" y="1616423"/>
            <a:ext cx="11509641" cy="4695887"/>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firms care for both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financial goals </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maximization of financial wealth</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and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socioemotional goals </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preservation of SEW</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t>
            </a:r>
          </a:p>
          <a:p>
            <a:pPr marL="357188" marR="0" lvl="0" indent="-357188" algn="just"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From the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financial viewpoint</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firms should try to improve their status by maximizing the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financial wealth </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of the owners. </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this assessment, actors should be </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completely rational</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as they have access to all relevant information; that is, they should focus on the maximum expected return given the associated risks. From this point of view, taking risks is considered desirable as risks are compensated at adequate returns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Form the </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socioemotional point, </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firms should try to</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preserve the family’s current endowment </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of SEW. who prioritizes SEW understands that this wealth is </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dependent upon the long-term survival of the firm</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which in turn depends upon financial performance. But while for the financially motivated actor financial performance is the relevant output measure, for the socioemotionally motivated actor it is an input measure</a:t>
            </a:r>
          </a:p>
        </p:txBody>
      </p:sp>
    </p:spTree>
    <p:extLst>
      <p:ext uri="{BB962C8B-B14F-4D97-AF65-F5344CB8AC3E}">
        <p14:creationId xmlns:p14="http://schemas.microsoft.com/office/powerpoint/2010/main" val="2973009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1859" y="298696"/>
            <a:ext cx="10869217" cy="822181"/>
          </a:xfrm>
        </p:spPr>
        <p:txBody>
          <a:bodyPr>
            <a:normAutofit fontScale="90000"/>
          </a:bodyPr>
          <a:lstStyle/>
          <a:p>
            <a:r>
              <a:rPr lang="en-US" b="1" dirty="0">
                <a:solidFill>
                  <a:srgbClr val="000000"/>
                </a:solidFill>
              </a:rPr>
              <a:t>Aligned interests of family owners and family managers</a:t>
            </a:r>
            <a:endParaRPr lang="it-IT" b="1" dirty="0">
              <a:solidFill>
                <a:srgbClr val="000000"/>
              </a:solidFill>
            </a:endParaRPr>
          </a:p>
        </p:txBody>
      </p:sp>
      <p:sp>
        <p:nvSpPr>
          <p:cNvPr id="4" name="Segnaposto contenuto 2"/>
          <p:cNvSpPr txBox="1">
            <a:spLocks/>
          </p:cNvSpPr>
          <p:nvPr/>
        </p:nvSpPr>
        <p:spPr>
          <a:xfrm>
            <a:off x="321859" y="1173973"/>
            <a:ext cx="11512247" cy="5084840"/>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agency perspective </a:t>
            </a:r>
            <a:r>
              <a:rPr kumimoji="0" lang="en-GB"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is one of the approaches most often used to explain the </a:t>
            </a:r>
            <a:r>
              <a:rPr kumimoji="0" lang="en-GB"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competitiveness</a:t>
            </a:r>
            <a:r>
              <a:rPr kumimoji="0" lang="en-GB"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of family firms.</a:t>
            </a:r>
            <a:r>
              <a:rPr kumimoji="0" lang="en-US"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t>
            </a:r>
            <a:r>
              <a:rPr kumimoji="0" lang="en-US"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Agency theory </a:t>
            </a:r>
            <a:r>
              <a:rPr kumimoji="0" lang="en-US"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is primarily concerned with the efficient governance of the firm, and therein in particular with the collaboration between owners and managers. What is called </a:t>
            </a:r>
            <a:r>
              <a:rPr kumimoji="0" lang="en-US"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‘principal–agent agency costs’ </a:t>
            </a:r>
            <a:r>
              <a:rPr kumimoji="0" lang="en-US"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are the costs that arise for owners if they wish to ensure that managers act in the owners’ interests: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Traditionally, family firms are said to have low principal–agent agency costs</a:t>
            </a:r>
            <a:r>
              <a:rPr kumimoji="0" lang="en-US"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t>
            </a:r>
          </a:p>
          <a:p>
            <a:pPr marL="514350" marR="0" lvl="0" indent="-247650"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US"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many family firms owners are also managers (i.e., owner- managed family firms), whereby the interests of owners and managers are naturally aligned. Those who own the company also manage it, which makes expensive monitoring and incentive schemes unnecessary</a:t>
            </a:r>
          </a:p>
          <a:p>
            <a:pPr marL="514350" marR="0" lvl="0" indent="-247650" algn="l" defTabSz="914400" rtl="0" eaLnBrk="1" fontAlgn="auto" latinLnBrk="0" hangingPunct="1">
              <a:lnSpc>
                <a:spcPct val="90000"/>
              </a:lnSpc>
              <a:spcBef>
                <a:spcPts val="1200"/>
              </a:spcBef>
              <a:spcAft>
                <a:spcPts val="200"/>
              </a:spcAft>
              <a:buClr>
                <a:srgbClr val="99CB38"/>
              </a:buClr>
              <a:buSzPct val="100000"/>
              <a:buFont typeface="+mj-lt"/>
              <a:buAutoNum type="arabicPeriod"/>
              <a:tabLst/>
              <a:defRPr/>
            </a:pPr>
            <a:r>
              <a:rPr kumimoji="0" lang="en-US" sz="1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Even when owners and managers are not the same people but belong to the same family (e.g., when parents are owners and children are managers), the trust, benevolence and information exchange that is unique to family relationships should align their interests and again make control and incentive systems unnecessary</a:t>
            </a:r>
          </a:p>
          <a:p>
            <a:pPr marL="0" marR="0" lvl="0" indent="0"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US" sz="1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Given these two mechanisms, family firms that have family members in both ownership and management positions should have a natural competitive advantage. Family firms should outperform nonfamily firms because they can spare themselves expensive monitoring of and incentive compensation for the managers</a:t>
            </a:r>
            <a:endParaRPr kumimoji="0" lang="en-GB" sz="1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5714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30708" y="304596"/>
            <a:ext cx="11486045" cy="1027774"/>
          </a:xfrm>
        </p:spPr>
        <p:txBody>
          <a:bodyPr/>
          <a:lstStyle/>
          <a:p>
            <a:r>
              <a:rPr lang="en-GB" b="1" dirty="0">
                <a:solidFill>
                  <a:srgbClr val="000000"/>
                </a:solidFill>
              </a:rPr>
              <a:t>Family business agency problems</a:t>
            </a:r>
          </a:p>
        </p:txBody>
      </p:sp>
      <p:sp>
        <p:nvSpPr>
          <p:cNvPr id="4" name="Segnaposto contenuto 2"/>
          <p:cNvSpPr txBox="1">
            <a:spLocks/>
          </p:cNvSpPr>
          <p:nvPr/>
        </p:nvSpPr>
        <p:spPr>
          <a:xfrm>
            <a:off x="330707" y="1168072"/>
            <a:ext cx="11486045" cy="5138338"/>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When owners and managers are family members, family firms suffer from </a:t>
            </a: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distinct agency problems</a:t>
            </a:r>
            <a:r>
              <a:rPr kumimoji="0" lang="en-GB"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These problems can appear: </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Misaligned interests of family owners and family managers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owners harming nonfamily managers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owners monitoring nonfamily managers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owners expropriating nonfamily minority owners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owners in conflict with each other</a:t>
            </a:r>
          </a:p>
        </p:txBody>
      </p:sp>
    </p:spTree>
    <p:extLst>
      <p:ext uri="{BB962C8B-B14F-4D97-AF65-F5344CB8AC3E}">
        <p14:creationId xmlns:p14="http://schemas.microsoft.com/office/powerpoint/2010/main" val="1085398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0061" y="304595"/>
            <a:ext cx="11527340" cy="1027774"/>
          </a:xfrm>
        </p:spPr>
        <p:txBody>
          <a:bodyPr/>
          <a:lstStyle/>
          <a:p>
            <a:r>
              <a:rPr lang="en-GB" b="1" dirty="0">
                <a:solidFill>
                  <a:srgbClr val="000000"/>
                </a:solidFill>
              </a:rPr>
              <a:t>The resource-based perspective</a:t>
            </a:r>
          </a:p>
        </p:txBody>
      </p:sp>
      <p:sp>
        <p:nvSpPr>
          <p:cNvPr id="4" name="Segnaposto contenuto 2"/>
          <p:cNvSpPr txBox="1">
            <a:spLocks/>
          </p:cNvSpPr>
          <p:nvPr/>
        </p:nvSpPr>
        <p:spPr>
          <a:xfrm>
            <a:off x="310061" y="1280161"/>
            <a:ext cx="11527340" cy="5018408"/>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resource-based view assumes that resources are the foundation of firms’ sustained competitive advantage and performance (Barney 1991)</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To generate a sustainable competitive advantage, firms must possess and combine resources that are at once </a:t>
            </a:r>
            <a:r>
              <a:rPr kumimoji="0" lang="en-US"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valuable, rare, inimitable and non- substitutable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To build a sustainable competitive advantage, firms have to take a dynamic approach in the use of resources. Resources can be built, acquired, reconfigured, traded and disposed</a:t>
            </a:r>
            <a:endParaRPr kumimoji="0" lang="en-US"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9117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3011" y="286897"/>
            <a:ext cx="11521095" cy="1027774"/>
          </a:xfrm>
        </p:spPr>
        <p:txBody>
          <a:bodyPr/>
          <a:lstStyle/>
          <a:p>
            <a:pPr algn="ctr"/>
            <a:r>
              <a:rPr lang="en-US" b="1" dirty="0">
                <a:solidFill>
                  <a:srgbClr val="000000"/>
                </a:solidFill>
              </a:rPr>
              <a:t>Family firm competitiveness from a </a:t>
            </a:r>
            <a:br>
              <a:rPr lang="en-US" b="1" dirty="0">
                <a:solidFill>
                  <a:srgbClr val="000000"/>
                </a:solidFill>
              </a:rPr>
            </a:br>
            <a:r>
              <a:rPr lang="en-US" b="1" dirty="0">
                <a:solidFill>
                  <a:srgbClr val="000000"/>
                </a:solidFill>
              </a:rPr>
              <a:t>resource-based perspective</a:t>
            </a:r>
            <a:endParaRPr lang="it-IT" b="1" dirty="0">
              <a:solidFill>
                <a:srgbClr val="000000"/>
              </a:solidFill>
            </a:endParaRPr>
          </a:p>
        </p:txBody>
      </p:sp>
      <p:sp>
        <p:nvSpPr>
          <p:cNvPr id="4" name="Segnaposto contenuto 2"/>
          <p:cNvSpPr txBox="1">
            <a:spLocks/>
          </p:cNvSpPr>
          <p:nvPr/>
        </p:nvSpPr>
        <p:spPr>
          <a:xfrm>
            <a:off x="313011" y="1314671"/>
            <a:ext cx="11568290" cy="4989577"/>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resource-based perspective explains performance variation among family firms </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by suggesting that to different degrees family firms possess valuable, rare, inimitable and non-substitutable resources</a:t>
            </a:r>
          </a:p>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endPar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Positive </a:t>
            </a:r>
            <a:r>
              <a:rPr kumimoji="0" lang="en-US" sz="2200" b="1" i="0" u="none" strike="noStrike" kern="1200" cap="none" spc="0" normalizeH="0" baseline="0" noProof="0" dirty="0" err="1">
                <a:ln>
                  <a:noFill/>
                </a:ln>
                <a:solidFill>
                  <a:sysClr val="windowText" lastClr="000000">
                    <a:lumMod val="75000"/>
                    <a:lumOff val="25000"/>
                  </a:sysClr>
                </a:solidFill>
                <a:effectLst/>
                <a:uLnTx/>
                <a:uFillTx/>
                <a:latin typeface="Calibri" panose="020F0502020204030204"/>
                <a:ea typeface="+mn-ea"/>
                <a:cs typeface="+mn-cs"/>
              </a:rPr>
              <a:t>familiness</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defined as the family’s positive influence on the firm’s resource base, </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often comes in the form of patient financial capital, deep tacit knowledge, experienced employees, strong networks, unique physical assets and reputational capital</a:t>
            </a:r>
            <a:endPar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endPar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What matters for success</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however, is not only resource endowment, but also </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resource configuration abilities</a:t>
            </a: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such as resource selection, bundling and leveraging</a:t>
            </a:r>
          </a:p>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endPar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0"/>
              </a:spcBef>
              <a:spcAft>
                <a:spcPts val="0"/>
              </a:spcAft>
              <a:buClr>
                <a:srgbClr val="99CB38"/>
              </a:buClr>
              <a:buSzPct val="100000"/>
              <a:buFont typeface="Wingdings" panose="05000000000000000000" pitchFamily="2" charset="2"/>
              <a:buChar char="q"/>
              <a:tabLst/>
              <a:defRPr/>
            </a:pPr>
            <a:r>
              <a:rPr kumimoji="0" lang="en-US"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firms are normally at a disadvantage in the deployment of new resources and the shedding of existing resources. </a:t>
            </a:r>
            <a:r>
              <a:rPr kumimoji="0" lang="en-US" sz="2200" b="1" i="0" u="none" strike="noStrike" kern="1200" cap="none" spc="0" normalizeH="0" baseline="0" noProof="0" dirty="0" err="1">
                <a:ln>
                  <a:noFill/>
                </a:ln>
                <a:solidFill>
                  <a:sysClr val="windowText" lastClr="000000">
                    <a:lumMod val="75000"/>
                    <a:lumOff val="25000"/>
                  </a:sysClr>
                </a:solidFill>
                <a:effectLst/>
                <a:uLnTx/>
                <a:uFillTx/>
                <a:latin typeface="Calibri" panose="020F0502020204030204"/>
                <a:ea typeface="+mn-ea"/>
                <a:cs typeface="+mn-cs"/>
              </a:rPr>
              <a:t>Familiness</a:t>
            </a:r>
            <a:r>
              <a:rPr kumimoji="0" lang="en-US"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is tied to the competitive advantage of companies through the pursuit of business strategies in which resources are configured</a:t>
            </a:r>
          </a:p>
        </p:txBody>
      </p:sp>
    </p:spTree>
    <p:extLst>
      <p:ext uri="{BB962C8B-B14F-4D97-AF65-F5344CB8AC3E}">
        <p14:creationId xmlns:p14="http://schemas.microsoft.com/office/powerpoint/2010/main" val="65131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30709" y="292797"/>
            <a:ext cx="11486044" cy="839879"/>
          </a:xfrm>
        </p:spPr>
        <p:txBody>
          <a:bodyPr/>
          <a:lstStyle/>
          <a:p>
            <a:r>
              <a:rPr lang="en-GB" b="1" dirty="0">
                <a:solidFill>
                  <a:srgbClr val="000000"/>
                </a:solidFill>
              </a:rPr>
              <a:t>The definition of </a:t>
            </a:r>
            <a:r>
              <a:rPr lang="en-GB" b="1" dirty="0" err="1">
                <a:solidFill>
                  <a:srgbClr val="000000"/>
                </a:solidFill>
              </a:rPr>
              <a:t>Familiness</a:t>
            </a:r>
            <a:endParaRPr lang="en-GB" b="1" dirty="0">
              <a:solidFill>
                <a:srgbClr val="000000"/>
              </a:solidFill>
            </a:endParaRPr>
          </a:p>
        </p:txBody>
      </p:sp>
      <p:sp>
        <p:nvSpPr>
          <p:cNvPr id="4" name="Segnaposto contenuto 2"/>
          <p:cNvSpPr txBox="1">
            <a:spLocks/>
          </p:cNvSpPr>
          <p:nvPr/>
        </p:nvSpPr>
        <p:spPr>
          <a:xfrm>
            <a:off x="330709" y="1179871"/>
            <a:ext cx="11486044" cy="5141415"/>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firms possess unique types of resources </a:t>
            </a:r>
            <a:r>
              <a:rPr kumimoji="0" lang="en-GB"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as a result of the </a:t>
            </a:r>
            <a:r>
              <a:rPr kumimoji="0" lang="en-GB"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interaction between the family and the firm </a:t>
            </a:r>
            <a:r>
              <a:rPr kumimoji="0" lang="en-GB"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sym typeface="Wingdings" panose="05000000000000000000" pitchFamily="2" charset="2"/>
              </a:rPr>
              <a:t></a:t>
            </a:r>
            <a:r>
              <a:rPr kumimoji="0" lang="en-GB"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t>
            </a:r>
            <a:r>
              <a:rPr kumimoji="0" lang="en-GB"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t>
            </a:r>
            <a:r>
              <a:rPr kumimoji="0" lang="en-GB" sz="3200" b="1" i="0" u="none" strike="noStrike" kern="1200" cap="none" spc="0" normalizeH="0" baseline="0" noProof="0" dirty="0" err="1">
                <a:ln>
                  <a:noFill/>
                </a:ln>
                <a:solidFill>
                  <a:sysClr val="windowText" lastClr="000000">
                    <a:lumMod val="75000"/>
                    <a:lumOff val="25000"/>
                  </a:sysClr>
                </a:solidFill>
                <a:effectLst/>
                <a:uLnTx/>
                <a:uFillTx/>
                <a:latin typeface="Calibri" panose="020F0502020204030204"/>
                <a:ea typeface="+mn-ea"/>
                <a:cs typeface="+mn-cs"/>
              </a:rPr>
              <a:t>familiness</a:t>
            </a:r>
            <a:r>
              <a:rPr kumimoji="0" lang="en-GB"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(Habbershon and Williams 1999)</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family’s contribution of resources matters for performance, but also the </a:t>
            </a:r>
            <a:r>
              <a:rPr kumimoji="0" lang="en-US"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family’s configuration of resources</a:t>
            </a:r>
            <a:r>
              <a:rPr kumimoji="0" lang="en-US"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(Sirmon and Hitt 2003). While the resource endowments of a firm may be important, these </a:t>
            </a:r>
            <a:r>
              <a:rPr kumimoji="0" lang="en-US" sz="3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resources must also be configured effectively through an appropriate strategy to achieve a competitive advantage</a:t>
            </a:r>
            <a:endParaRPr kumimoji="0" lang="en-US" sz="3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85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8910" y="304595"/>
            <a:ext cx="10795475" cy="1027774"/>
          </a:xfrm>
        </p:spPr>
        <p:txBody>
          <a:bodyPr/>
          <a:lstStyle/>
          <a:p>
            <a:pPr algn="ctr"/>
            <a:r>
              <a:rPr lang="en-US" b="1" dirty="0">
                <a:solidFill>
                  <a:srgbClr val="000000"/>
                </a:solidFill>
              </a:rPr>
              <a:t>Which is the competitive advantage of family firms?</a:t>
            </a:r>
            <a:endParaRPr lang="it-IT" b="1" dirty="0">
              <a:solidFill>
                <a:srgbClr val="000000"/>
              </a:solidFill>
            </a:endParaRPr>
          </a:p>
        </p:txBody>
      </p:sp>
      <p:sp>
        <p:nvSpPr>
          <p:cNvPr id="4" name="Segnaposto contenuto 2"/>
          <p:cNvSpPr txBox="1">
            <a:spLocks/>
          </p:cNvSpPr>
          <p:nvPr/>
        </p:nvSpPr>
        <p:spPr>
          <a:xfrm>
            <a:off x="318910" y="1332369"/>
            <a:ext cx="11509296" cy="4950443"/>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is a central observation of many family business practitioners and researchers that family firms pursue </a:t>
            </a:r>
            <a:r>
              <a:rPr kumimoji="0" lang="en-US"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nonfinancial goals </a:t>
            </a:r>
            <a:r>
              <a:rPr kumimoji="0" lang="en-US"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alongside financial ones. This particular feature has even been considered to be a defining element of family firms (Chua, Chrisman and Sharma 1999)</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8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However, the question of what firms’ nonfinancial goals actually are remains contested</a:t>
            </a:r>
            <a:r>
              <a:rPr kumimoji="0" lang="en-US" sz="28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Also, while many argue that these goals matter for strategic decision making and ultimately for a family firm’s success, more insight is needed into how these nonfinancial goals alter strategic decision making</a:t>
            </a:r>
          </a:p>
        </p:txBody>
      </p:sp>
    </p:spTree>
    <p:extLst>
      <p:ext uri="{BB962C8B-B14F-4D97-AF65-F5344CB8AC3E}">
        <p14:creationId xmlns:p14="http://schemas.microsoft.com/office/powerpoint/2010/main" val="2969821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8910" y="310494"/>
            <a:ext cx="11509641" cy="1027774"/>
          </a:xfrm>
        </p:spPr>
        <p:txBody>
          <a:bodyPr/>
          <a:lstStyle/>
          <a:p>
            <a:r>
              <a:rPr lang="en-GB" b="1" dirty="0">
                <a:solidFill>
                  <a:srgbClr val="000000"/>
                </a:solidFill>
              </a:rPr>
              <a:t>The organizational identity perspective</a:t>
            </a:r>
          </a:p>
        </p:txBody>
      </p:sp>
      <p:sp>
        <p:nvSpPr>
          <p:cNvPr id="4" name="Segnaposto contenuto 2"/>
          <p:cNvSpPr txBox="1">
            <a:spLocks/>
          </p:cNvSpPr>
          <p:nvPr/>
        </p:nvSpPr>
        <p:spPr>
          <a:xfrm>
            <a:off x="318909" y="1173972"/>
            <a:ext cx="11509641" cy="5113238"/>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focuses on </a:t>
            </a:r>
            <a:r>
              <a:rPr kumimoji="0" lang="en-GB"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what an organization stands for and on how it is perceived</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captures the </a:t>
            </a:r>
            <a:r>
              <a:rPr kumimoji="0" lang="en-GB"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most central, distinctive and enduring aspects of an organization</a:t>
            </a:r>
            <a:r>
              <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(Albert and Whetten 1985)</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describes </a:t>
            </a:r>
            <a:r>
              <a:rPr kumimoji="0" lang="en-GB"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collective behaviour and identity </a:t>
            </a:r>
            <a:r>
              <a:rPr kumimoji="0" lang="en-GB"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of the </a:t>
            </a: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firm and provides a </a:t>
            </a: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sense of continuity and of distinctiveness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is said to </a:t>
            </a: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reside in the organization’s history and values</a:t>
            </a: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and is expressed through interactions within the firm and with actors outside the firm</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 addition to identifying ‘who we are’ as an organization (as opposed to those outside the organization), it also determines </a:t>
            </a: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how members of the firm should behave and how outsiders should relate to them</a:t>
            </a:r>
            <a:endPar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4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It shapes and is shaped by the firm’s strategy</a:t>
            </a:r>
          </a:p>
        </p:txBody>
      </p:sp>
    </p:spTree>
    <p:extLst>
      <p:ext uri="{BB962C8B-B14F-4D97-AF65-F5344CB8AC3E}">
        <p14:creationId xmlns:p14="http://schemas.microsoft.com/office/powerpoint/2010/main" val="385688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7759" y="286897"/>
            <a:ext cx="11491943" cy="1027774"/>
          </a:xfrm>
        </p:spPr>
        <p:txBody>
          <a:bodyPr/>
          <a:lstStyle/>
          <a:p>
            <a:pPr algn="ctr"/>
            <a:r>
              <a:rPr lang="en-US" b="1" dirty="0">
                <a:solidFill>
                  <a:srgbClr val="000000"/>
                </a:solidFill>
              </a:rPr>
              <a:t>The particular relevance of identity and </a:t>
            </a:r>
            <a:br>
              <a:rPr lang="en-US" b="1" dirty="0">
                <a:solidFill>
                  <a:srgbClr val="000000"/>
                </a:solidFill>
              </a:rPr>
            </a:br>
            <a:r>
              <a:rPr lang="en-US" b="1" dirty="0">
                <a:solidFill>
                  <a:srgbClr val="000000"/>
                </a:solidFill>
              </a:rPr>
              <a:t>identification in family firm</a:t>
            </a:r>
            <a:endParaRPr lang="it-IT" b="1" dirty="0">
              <a:solidFill>
                <a:srgbClr val="000000"/>
              </a:solidFill>
            </a:endParaRPr>
          </a:p>
        </p:txBody>
      </p:sp>
      <p:sp>
        <p:nvSpPr>
          <p:cNvPr id="4" name="Segnaposto contenuto 2"/>
          <p:cNvSpPr txBox="1">
            <a:spLocks/>
          </p:cNvSpPr>
          <p:nvPr/>
        </p:nvSpPr>
        <p:spPr>
          <a:xfrm>
            <a:off x="327759" y="1314671"/>
            <a:ext cx="11491943" cy="4991739"/>
          </a:xfrm>
          <a:prstGeom prst="rect">
            <a:avLst/>
          </a:prstGeom>
        </p:spPr>
        <p:txBody>
          <a:bodyPr vert="horz" lIns="0" tIns="45720" rIns="0" bIns="45720" rtlCol="0" anchor="ctr">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just"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There are a positive link between family firm identity and firm success? Why organizational identity is particularly relevant in the family firm context?</a:t>
            </a:r>
          </a:p>
          <a:p>
            <a:pPr marL="357188" marR="0" lvl="0" indent="-357188" algn="just"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family’s history is often tightly interwoven with the firm’s history, with the result that the family and firm’s images and reputations are tightly connected as well. The identities of the family and the firm become mutually dependent, and observers such as clients, suppliers and the wider public directly associate the controlling family with the firm and vice versa</a:t>
            </a:r>
          </a:p>
          <a:p>
            <a:pPr marL="357188" marR="0" lvl="0" indent="-357188" algn="just"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When family members link their identity to that of the firm, they may benefit from the firm’s reputation. Being seen as part of the family firm’s success will inflate family members’ self-esteem. Family firm identity then becomes a source of nonfinancial, that is,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SEW</a:t>
            </a:r>
          </a:p>
          <a:p>
            <a:pPr marL="0" marR="0" lvl="0" indent="0" algn="just"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US" sz="24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A favorable family firm identity reflects positively on the family, while a negative family firm identity tarnishes the family’s identity and public reputation</a:t>
            </a:r>
          </a:p>
        </p:txBody>
      </p:sp>
    </p:spTree>
    <p:extLst>
      <p:ext uri="{BB962C8B-B14F-4D97-AF65-F5344CB8AC3E}">
        <p14:creationId xmlns:p14="http://schemas.microsoft.com/office/powerpoint/2010/main" val="2569735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1860" y="292796"/>
            <a:ext cx="11503742" cy="857578"/>
          </a:xfrm>
        </p:spPr>
        <p:txBody>
          <a:bodyPr/>
          <a:lstStyle/>
          <a:p>
            <a:r>
              <a:rPr lang="en-GB" b="1" dirty="0">
                <a:solidFill>
                  <a:srgbClr val="000000"/>
                </a:solidFill>
              </a:rPr>
              <a:t>The institutional perspective</a:t>
            </a:r>
            <a:endParaRPr lang="it-IT" b="1" dirty="0">
              <a:solidFill>
                <a:srgbClr val="000000"/>
              </a:solidFill>
            </a:endParaRPr>
          </a:p>
        </p:txBody>
      </p:sp>
      <p:sp>
        <p:nvSpPr>
          <p:cNvPr id="4" name="Segnaposto contenuto 2"/>
          <p:cNvSpPr txBox="1">
            <a:spLocks/>
          </p:cNvSpPr>
          <p:nvPr/>
        </p:nvSpPr>
        <p:spPr>
          <a:xfrm>
            <a:off x="321860" y="1274261"/>
            <a:ext cx="11503742" cy="4993535"/>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ctr" defTabSz="914400" rtl="0" eaLnBrk="1" fontAlgn="auto" latinLnBrk="0" hangingPunct="1">
              <a:lnSpc>
                <a:spcPct val="90000"/>
              </a:lnSpc>
              <a:spcBef>
                <a:spcPts val="1200"/>
              </a:spcBef>
              <a:spcAft>
                <a:spcPts val="200"/>
              </a:spcAft>
              <a:buClr>
                <a:srgbClr val="99CB38"/>
              </a:buClr>
              <a:buSzPct val="100000"/>
              <a:buNone/>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explains the variance in the presence and ultimately the success of family firms under various institutional regimes</a:t>
            </a:r>
            <a:endPar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Its advocates suggest that </a:t>
            </a: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institutions</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defined by the formal and informal ‘rules of the game’ (North 1990; Scott 1995), </a:t>
            </a: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can both enable and constrain organizational actions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Institutions matter because they reduce transaction costs and uncertainty </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(North 1990; Williamson 1985)</a:t>
            </a:r>
            <a:endPar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institutional perspective supports that </a:t>
            </a: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firms perform best when they are able to adapt to the institutional environment in which they are embedded</a:t>
            </a:r>
          </a:p>
          <a:p>
            <a:pPr marL="0" lvl="0" indent="0">
              <a:buClr>
                <a:srgbClr val="99CB38"/>
              </a:buClr>
              <a:buNone/>
            </a:pPr>
            <a:r>
              <a:rPr lang="en-GB" b="1" dirty="0">
                <a:solidFill>
                  <a:sysClr val="windowText" lastClr="000000">
                    <a:lumMod val="75000"/>
                    <a:lumOff val="25000"/>
                  </a:sysClr>
                </a:solidFill>
                <a:latin typeface="Calibri" panose="020F0502020204030204"/>
              </a:rPr>
              <a:t>The institutional perspective </a:t>
            </a:r>
            <a:r>
              <a:rPr lang="en-US" b="1" dirty="0">
                <a:solidFill>
                  <a:sysClr val="windowText" lastClr="000000">
                    <a:lumMod val="75000"/>
                    <a:lumOff val="25000"/>
                  </a:sysClr>
                </a:solidFill>
                <a:latin typeface="Calibri" panose="020F0502020204030204"/>
              </a:rPr>
              <a:t>focuses on</a:t>
            </a:r>
            <a:r>
              <a:rPr lang="en-US" dirty="0">
                <a:solidFill>
                  <a:sysClr val="windowText" lastClr="000000">
                    <a:lumMod val="75000"/>
                    <a:lumOff val="25000"/>
                  </a:sysClr>
                </a:solidFill>
                <a:latin typeface="Calibri" panose="020F0502020204030204"/>
              </a:rPr>
              <a:t>:</a:t>
            </a:r>
          </a:p>
          <a:p>
            <a:pPr marL="538163" lvl="0" indent="-538163" algn="just">
              <a:buClr>
                <a:srgbClr val="99CB38"/>
              </a:buClr>
            </a:pPr>
            <a:r>
              <a:rPr lang="en-US" b="1" dirty="0">
                <a:solidFill>
                  <a:sysClr val="windowText" lastClr="000000">
                    <a:lumMod val="75000"/>
                    <a:lumOff val="25000"/>
                  </a:sysClr>
                </a:solidFill>
                <a:latin typeface="Calibri" panose="020F0502020204030204"/>
              </a:rPr>
              <a:t>The micro level</a:t>
            </a:r>
            <a:r>
              <a:rPr lang="en-US" dirty="0">
                <a:solidFill>
                  <a:sysClr val="windowText" lastClr="000000">
                    <a:lumMod val="75000"/>
                    <a:lumOff val="25000"/>
                  </a:sysClr>
                </a:solidFill>
                <a:latin typeface="Calibri" panose="020F0502020204030204"/>
              </a:rPr>
              <a:t>: the strategic choices of individual firms vs. the generally accepted strategic choices within a field</a:t>
            </a:r>
          </a:p>
          <a:p>
            <a:pPr marL="538163" lvl="0" indent="-538163" algn="just">
              <a:buClr>
                <a:srgbClr val="99CB38"/>
              </a:buClr>
            </a:pPr>
            <a:r>
              <a:rPr lang="en-US" b="1" dirty="0">
                <a:solidFill>
                  <a:sysClr val="windowText" lastClr="000000">
                    <a:lumMod val="75000"/>
                    <a:lumOff val="25000"/>
                  </a:sysClr>
                </a:solidFill>
                <a:latin typeface="Calibri" panose="020F0502020204030204"/>
              </a:rPr>
              <a:t>The macro level</a:t>
            </a:r>
            <a:r>
              <a:rPr lang="en-US" dirty="0">
                <a:solidFill>
                  <a:sysClr val="windowText" lastClr="000000">
                    <a:lumMod val="75000"/>
                    <a:lumOff val="25000"/>
                  </a:sysClr>
                </a:solidFill>
                <a:latin typeface="Calibri" panose="020F0502020204030204"/>
              </a:rPr>
              <a:t>: the prevalence/absence of certain types of organizations in economic systems such as countries</a:t>
            </a:r>
          </a:p>
        </p:txBody>
      </p:sp>
    </p:spTree>
    <p:extLst>
      <p:ext uri="{BB962C8B-B14F-4D97-AF65-F5344CB8AC3E}">
        <p14:creationId xmlns:p14="http://schemas.microsoft.com/office/powerpoint/2010/main" val="4121945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1860" y="298696"/>
            <a:ext cx="10845619" cy="1027774"/>
          </a:xfrm>
        </p:spPr>
        <p:txBody>
          <a:bodyPr/>
          <a:lstStyle/>
          <a:p>
            <a:r>
              <a:rPr lang="en-US" b="1" dirty="0">
                <a:solidFill>
                  <a:srgbClr val="000000"/>
                </a:solidFill>
              </a:rPr>
              <a:t>The micro view: strategic conformity of family firms</a:t>
            </a:r>
            <a:endParaRPr lang="it-IT" b="1" dirty="0">
              <a:solidFill>
                <a:srgbClr val="000000"/>
              </a:solidFill>
            </a:endParaRPr>
          </a:p>
        </p:txBody>
      </p:sp>
      <p:sp>
        <p:nvSpPr>
          <p:cNvPr id="4" name="Segnaposto contenuto 2"/>
          <p:cNvSpPr txBox="1">
            <a:spLocks/>
          </p:cNvSpPr>
          <p:nvPr/>
        </p:nvSpPr>
        <p:spPr>
          <a:xfrm>
            <a:off x="321860" y="1261698"/>
            <a:ext cx="11512246" cy="1701030"/>
          </a:xfrm>
          <a:prstGeom prst="rect">
            <a:avLst/>
          </a:prstGeom>
        </p:spPr>
        <p:txBody>
          <a:bodyPr vert="horz" lIns="0" tIns="45720" rIns="0" bIns="45720" rtlCol="0">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micro view of institutional theory contends that firms’ governance structures will determine whether strategic or institutional rationales prevail in their strategic decisions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US"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institutional argument at the micro level maintains that </a:t>
            </a:r>
            <a:r>
              <a:rPr kumimoji="0" lang="en-US"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firms have incentives to adopt conformist strategies because of public scrutiny and suspicion as well as the family owner’s intrinsic motivation to appear legitimate</a:t>
            </a:r>
          </a:p>
        </p:txBody>
      </p:sp>
      <p:pic>
        <p:nvPicPr>
          <p:cNvPr id="5" name="Immagine 4"/>
          <p:cNvPicPr>
            <a:picLocks noChangeAspect="1"/>
          </p:cNvPicPr>
          <p:nvPr/>
        </p:nvPicPr>
        <p:blipFill>
          <a:blip r:embed="rId2"/>
          <a:stretch>
            <a:fillRect/>
          </a:stretch>
        </p:blipFill>
        <p:spPr>
          <a:xfrm>
            <a:off x="1627346" y="3204110"/>
            <a:ext cx="8901273" cy="2824043"/>
          </a:xfrm>
          <a:prstGeom prst="rect">
            <a:avLst/>
          </a:prstGeom>
        </p:spPr>
      </p:pic>
    </p:spTree>
    <p:extLst>
      <p:ext uri="{BB962C8B-B14F-4D97-AF65-F5344CB8AC3E}">
        <p14:creationId xmlns:p14="http://schemas.microsoft.com/office/powerpoint/2010/main" val="256030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27759" y="316394"/>
            <a:ext cx="11491943" cy="1027774"/>
          </a:xfrm>
        </p:spPr>
        <p:txBody>
          <a:bodyPr>
            <a:normAutofit fontScale="90000"/>
          </a:bodyPr>
          <a:lstStyle/>
          <a:p>
            <a:pPr algn="ctr"/>
            <a:r>
              <a:rPr lang="en-GB" sz="4800" b="1" spc="-50" dirty="0">
                <a:solidFill>
                  <a:prstClr val="black">
                    <a:lumMod val="75000"/>
                    <a:lumOff val="25000"/>
                  </a:prstClr>
                </a:solidFill>
                <a:latin typeface="Calibri Light" panose="020F0302020204030204"/>
              </a:rPr>
              <a:t>The macro view: family firms under various institutional </a:t>
            </a:r>
            <a:r>
              <a:rPr lang="en-US" sz="4800" b="1" spc="-50" dirty="0">
                <a:solidFill>
                  <a:prstClr val="black">
                    <a:lumMod val="75000"/>
                    <a:lumOff val="25000"/>
                  </a:prstClr>
                </a:solidFill>
                <a:latin typeface="Calibri Light" panose="020F0302020204030204"/>
              </a:rPr>
              <a:t>regimes</a:t>
            </a:r>
            <a:endParaRPr lang="it-IT" b="1" dirty="0"/>
          </a:p>
        </p:txBody>
      </p:sp>
      <p:sp>
        <p:nvSpPr>
          <p:cNvPr id="4" name="Segnaposto contenuto 2"/>
          <p:cNvSpPr txBox="1">
            <a:spLocks/>
          </p:cNvSpPr>
          <p:nvPr/>
        </p:nvSpPr>
        <p:spPr>
          <a:xfrm>
            <a:off x="327759" y="1509471"/>
            <a:ext cx="11491943" cy="2093459"/>
          </a:xfrm>
          <a:prstGeom prst="rect">
            <a:avLst/>
          </a:prstGeom>
        </p:spPr>
        <p:txBody>
          <a:bodyPr vert="horz" lIns="0" tIns="45720" rIns="0" bIns="45720" rtlCol="0">
            <a:norm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It explains also macro-level differences</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as the prevalence but also the prosperity of family firms in certain regions around the globe</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This view emphasizes the opportunities that family </a:t>
            </a:r>
            <a:r>
              <a:rPr kumimoji="0" lang="en-GB" sz="2000" b="0" i="0" u="none" strike="noStrike" kern="1200" cap="none" spc="0" normalizeH="0" baseline="0" noProof="0" dirty="0" err="1">
                <a:ln>
                  <a:noFill/>
                </a:ln>
                <a:solidFill>
                  <a:sysClr val="windowText" lastClr="000000">
                    <a:lumMod val="75000"/>
                    <a:lumOff val="25000"/>
                  </a:sysClr>
                </a:solidFill>
                <a:effectLst/>
                <a:uLnTx/>
                <a:uFillTx/>
                <a:latin typeface="Calibri" panose="020F0502020204030204"/>
                <a:ea typeface="+mn-ea"/>
                <a:cs typeface="+mn-cs"/>
              </a:rPr>
              <a:t>blockholders</a:t>
            </a:r>
            <a:r>
              <a:rPr kumimoji="0" lang="en-GB" sz="20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may have for graft, abuse of power and the exploitation of their position for personal financial benefit at the expense of other stakeholders</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0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core is that family firms can provide compensational practices that offset the disadvantages that firms face when trying to do business in weak institutional environments</a:t>
            </a:r>
          </a:p>
        </p:txBody>
      </p:sp>
      <p:pic>
        <p:nvPicPr>
          <p:cNvPr id="5" name="Immagine 4"/>
          <p:cNvPicPr>
            <a:picLocks noChangeAspect="1"/>
          </p:cNvPicPr>
          <p:nvPr/>
        </p:nvPicPr>
        <p:blipFill>
          <a:blip r:embed="rId2"/>
          <a:stretch>
            <a:fillRect/>
          </a:stretch>
        </p:blipFill>
        <p:spPr>
          <a:xfrm>
            <a:off x="1386269" y="3939193"/>
            <a:ext cx="9422635" cy="2306436"/>
          </a:xfrm>
          <a:prstGeom prst="rect">
            <a:avLst/>
          </a:prstGeom>
        </p:spPr>
      </p:pic>
    </p:spTree>
    <p:extLst>
      <p:ext uri="{BB962C8B-B14F-4D97-AF65-F5344CB8AC3E}">
        <p14:creationId xmlns:p14="http://schemas.microsoft.com/office/powerpoint/2010/main" val="3468706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0061" y="304595"/>
            <a:ext cx="11527339" cy="1027774"/>
          </a:xfrm>
        </p:spPr>
        <p:txBody>
          <a:bodyPr>
            <a:normAutofit fontScale="90000"/>
          </a:bodyPr>
          <a:lstStyle/>
          <a:p>
            <a:pPr algn="ctr"/>
            <a:r>
              <a:rPr lang="en-GB" sz="4800" b="1" spc="-50" dirty="0">
                <a:solidFill>
                  <a:prstClr val="black">
                    <a:lumMod val="75000"/>
                    <a:lumOff val="25000"/>
                  </a:prstClr>
                </a:solidFill>
                <a:latin typeface="Calibri Light" panose="020F0302020204030204"/>
              </a:rPr>
              <a:t>Family firm competitiveness from an </a:t>
            </a:r>
            <a:br>
              <a:rPr lang="en-GB" sz="4800" b="1" spc="-50" dirty="0">
                <a:solidFill>
                  <a:prstClr val="black">
                    <a:lumMod val="75000"/>
                    <a:lumOff val="25000"/>
                  </a:prstClr>
                </a:solidFill>
                <a:latin typeface="Calibri Light" panose="020F0302020204030204"/>
              </a:rPr>
            </a:br>
            <a:r>
              <a:rPr lang="en-GB" sz="4800" b="1" spc="-50" dirty="0">
                <a:solidFill>
                  <a:prstClr val="black">
                    <a:lumMod val="75000"/>
                    <a:lumOff val="25000"/>
                  </a:prstClr>
                </a:solidFill>
                <a:latin typeface="Calibri Light" panose="020F0302020204030204"/>
              </a:rPr>
              <a:t>institutional perspective</a:t>
            </a:r>
            <a:endParaRPr lang="it-IT" b="1" dirty="0"/>
          </a:p>
        </p:txBody>
      </p:sp>
      <p:sp>
        <p:nvSpPr>
          <p:cNvPr id="4" name="Segnaposto contenuto 2"/>
          <p:cNvSpPr txBox="1">
            <a:spLocks/>
          </p:cNvSpPr>
          <p:nvPr/>
        </p:nvSpPr>
        <p:spPr>
          <a:xfrm>
            <a:off x="310061" y="1551531"/>
            <a:ext cx="11527339" cy="4710720"/>
          </a:xfrm>
          <a:prstGeom prst="rect">
            <a:avLst/>
          </a:prstGeom>
        </p:spPr>
        <p:txBody>
          <a:bodyPr vert="horz" lIns="0" tIns="45720" rIns="0" bIns="45720" rtlCol="0" anchor="ctr">
            <a:noAutofit/>
          </a:bodyPr>
          <a:lstStyle>
            <a:lvl1pPr marL="357188" indent="-357188" algn="l" defTabSz="914400" rtl="0" eaLnBrk="1" latinLnBrk="0" hangingPunct="1">
              <a:lnSpc>
                <a:spcPct val="90000"/>
              </a:lnSpc>
              <a:spcBef>
                <a:spcPts val="1200"/>
              </a:spcBef>
              <a:spcAft>
                <a:spcPts val="200"/>
              </a:spcAft>
              <a:buClr>
                <a:schemeClr val="accent1"/>
              </a:buClr>
              <a:buSzPct val="100000"/>
              <a:buFont typeface="Wingdings" panose="05000000000000000000" pitchFamily="2" charset="2"/>
              <a:buChar char="q"/>
              <a:defRPr sz="2000" kern="1200">
                <a:solidFill>
                  <a:schemeClr val="tx1">
                    <a:lumMod val="75000"/>
                    <a:lumOff val="25000"/>
                  </a:schemeClr>
                </a:solidFill>
                <a:latin typeface="+mn-lt"/>
                <a:ea typeface="+mn-ea"/>
                <a:cs typeface="+mn-cs"/>
              </a:defRPr>
            </a:lvl1pPr>
            <a:lvl2pPr marL="357188" indent="-157163" algn="l" defTabSz="914400" rtl="0" eaLnBrk="1" latinLnBrk="0" hangingPunct="1">
              <a:lnSpc>
                <a:spcPct val="90000"/>
              </a:lnSpc>
              <a:spcBef>
                <a:spcPts val="200"/>
              </a:spcBef>
              <a:spcAft>
                <a:spcPts val="400"/>
              </a:spcAft>
              <a:buClr>
                <a:schemeClr val="accent1"/>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39750" indent="-155575"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None/>
              <a:tabLst/>
              <a:defRPr/>
            </a:pP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institutional perspective suggests that family firm performance hinges on the firms’ ability to comply with and adapt to the institutional context in which they are embedded: </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micro view </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suggests that family firms have incentives to seek legitimacy from their stakeholders, which they achieve by conforming to industry standards and hence generally accepted ways of doing business.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The pursuit of conformity ultimately contributes to performance via improved resource access and community support</a:t>
            </a:r>
          </a:p>
          <a:p>
            <a:pPr marL="357188" marR="0" lvl="0" indent="-357188" algn="l" defTabSz="914400" rtl="0" eaLnBrk="1" fontAlgn="auto" latinLnBrk="0" hangingPunct="1">
              <a:lnSpc>
                <a:spcPct val="90000"/>
              </a:lnSpc>
              <a:spcBef>
                <a:spcPts val="1200"/>
              </a:spcBef>
              <a:spcAft>
                <a:spcPts val="200"/>
              </a:spcAft>
              <a:buClr>
                <a:srgbClr val="99CB38"/>
              </a:buClr>
              <a:buSzPct val="100000"/>
              <a:buFont typeface="Wingdings" panose="05000000000000000000" pitchFamily="2" charset="2"/>
              <a:buChar char="q"/>
              <a:tabLst/>
              <a:defRPr/>
            </a:pP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 The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macro view </a:t>
            </a:r>
            <a:r>
              <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emphasizes that family firms are particularly good at filling institutional voids, for instance when property rights are insufficiently protected or labour and capital markets are dysfunctional. </a:t>
            </a:r>
            <a:r>
              <a:rPr kumimoji="0" lang="en-GB" sz="2200" b="1"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rPr>
              <a:t>Family business groups are particularly suited to internalize activities that are otherwise absent owing to limitations in a society’s institutions that jeopardize transactions between arm’s-length trading partners</a:t>
            </a:r>
            <a:endParaRPr kumimoji="0" lang="en-GB" sz="2200" b="0" i="0" u="none" strike="noStrike" kern="1200" cap="none" spc="0" normalizeH="0" baseline="0" noProof="0" dirty="0">
              <a:ln>
                <a:noFill/>
              </a:ln>
              <a:solidFill>
                <a:sysClr val="windowText" lastClr="000000">
                  <a:lumMod val="75000"/>
                  <a:lumOff val="25000"/>
                </a:sys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0923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r Green 16x9">
  <a:themeElements>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mbreggiatura superior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2123</Words>
  <Application>Microsoft Office PowerPoint</Application>
  <PresentationFormat>Widescreen</PresentationFormat>
  <Paragraphs>98</Paragraphs>
  <Slides>19</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19</vt:i4>
      </vt:variant>
    </vt:vector>
  </HeadingPairs>
  <TitlesOfParts>
    <vt:vector size="25" baseType="lpstr">
      <vt:lpstr>Arial</vt:lpstr>
      <vt:lpstr>Calibri</vt:lpstr>
      <vt:lpstr>Calibri Light</vt:lpstr>
      <vt:lpstr>Century Gothic</vt:lpstr>
      <vt:lpstr>Wingdings</vt:lpstr>
      <vt:lpstr>Sheer Green 16x9</vt:lpstr>
      <vt:lpstr>HUMAN RESOURCE MANAGEMENT STRATEGY IN FAMILY BUSINESS </vt:lpstr>
      <vt:lpstr>Strategic management in family business</vt:lpstr>
      <vt:lpstr>Agenda</vt:lpstr>
      <vt:lpstr>Typical strength of family firms</vt:lpstr>
      <vt:lpstr>Typical weaknesses of family firms</vt:lpstr>
      <vt:lpstr>Socioemotional wealth</vt:lpstr>
      <vt:lpstr>Distinctiveness of financial and socioemotional viewpoints</vt:lpstr>
      <vt:lpstr>Aligned interests of family owners and family managers</vt:lpstr>
      <vt:lpstr>Family business agency problems</vt:lpstr>
      <vt:lpstr>The resource-based perspective</vt:lpstr>
      <vt:lpstr>Family firm competitiveness from a  resource-based perspective</vt:lpstr>
      <vt:lpstr>The definition of Familiness</vt:lpstr>
      <vt:lpstr>Which is the competitive advantage of family firms?</vt:lpstr>
      <vt:lpstr>The organizational identity perspective</vt:lpstr>
      <vt:lpstr>The particular relevance of identity and  identification in family firm</vt:lpstr>
      <vt:lpstr>The institutional perspective</vt:lpstr>
      <vt:lpstr>The micro view: strategic conformity of family firms</vt:lpstr>
      <vt:lpstr>The macro view: family firms under various institutional regimes</vt:lpstr>
      <vt:lpstr>Family firm competitiveness from an  institutional perspective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2017-02-26T10:44:06Z</dcterms:created>
  <dcterms:modified xsi:type="dcterms:W3CDTF">2023-05-02T17:00:51Z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