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21"/>
  </p:notesMasterIdLst>
  <p:handoutMasterIdLst>
    <p:handoutMasterId r:id="rId22"/>
  </p:handoutMasterIdLst>
  <p:sldIdLst>
    <p:sldId id="372" r:id="rId3"/>
    <p:sldId id="390" r:id="rId4"/>
    <p:sldId id="265" r:id="rId5"/>
    <p:sldId id="399" r:id="rId6"/>
    <p:sldId id="397" r:id="rId7"/>
    <p:sldId id="398" r:id="rId8"/>
    <p:sldId id="391" r:id="rId9"/>
    <p:sldId id="392" r:id="rId10"/>
    <p:sldId id="393" r:id="rId11"/>
    <p:sldId id="394" r:id="rId12"/>
    <p:sldId id="395" r:id="rId13"/>
    <p:sldId id="396" r:id="rId14"/>
    <p:sldId id="404" r:id="rId15"/>
    <p:sldId id="281" r:id="rId16"/>
    <p:sldId id="288" r:id="rId17"/>
    <p:sldId id="400" r:id="rId18"/>
    <p:sldId id="403" r:id="rId19"/>
    <p:sldId id="40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e"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9B337"/>
    <a:srgbClr val="003399"/>
    <a:srgbClr val="FFFFFF"/>
    <a:srgbClr val="003366"/>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Stile me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Stile chi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Stile chiaro 3 - Colore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DCAF9ED-07DC-4A11-8D7F-57B35C25682E}" styleName="Stile medio 1 - Colore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ABFCF23-3B69-468F-B69F-88F6DE6A72F2}" styleName="Stile medio 1 - Color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3957" autoAdjust="0"/>
  </p:normalViewPr>
  <p:slideViewPr>
    <p:cSldViewPr snapToGrid="0">
      <p:cViewPr varScale="1">
        <p:scale>
          <a:sx n="109" d="100"/>
          <a:sy n="109" d="100"/>
        </p:scale>
        <p:origin x="300" y="114"/>
      </p:cViewPr>
      <p:guideLst>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0" d="100"/>
          <a:sy n="50" d="100"/>
        </p:scale>
        <p:origin x="2034" y="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5/1/2023</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‹N›</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5/1/2023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‹N›</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Tree>
    <p:extLst>
      <p:ext uri="{BB962C8B-B14F-4D97-AF65-F5344CB8AC3E}">
        <p14:creationId xmlns:p14="http://schemas.microsoft.com/office/powerpoint/2010/main" val="3814604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 y="-35758"/>
            <a:ext cx="12188825" cy="493486"/>
            <a:chOff x="0" y="0"/>
            <a:chExt cx="12188825" cy="713232"/>
          </a:xfrm>
          <a:solidFill>
            <a:srgbClr val="003366">
              <a:alpha val="14902"/>
            </a:srgbClr>
          </a:solidFill>
        </p:grpSpPr>
        <p:sp>
          <p:nvSpPr>
            <p:cNvPr id="7"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1" name="Group 10"/>
          <p:cNvGrpSpPr/>
          <p:nvPr userDrawn="1"/>
        </p:nvGrpSpPr>
        <p:grpSpPr>
          <a:xfrm>
            <a:off x="0" y="0"/>
            <a:ext cx="362857" cy="6858000"/>
            <a:chOff x="0" y="0"/>
            <a:chExt cx="713232" cy="6858000"/>
          </a:xfrm>
          <a:solidFill>
            <a:srgbClr val="A50021">
              <a:alpha val="14902"/>
            </a:srgbClr>
          </a:solidFill>
        </p:grpSpPr>
        <p:sp>
          <p:nvSpPr>
            <p:cNvPr id="12"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Rectangle 12"/>
            <p:cNvSpPr/>
            <p:nvPr/>
          </p:nvSpPr>
          <p:spPr>
            <a:xfrm flipH="1">
              <a:off x="0" y="0"/>
              <a:ext cx="20271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4" name="Group 13"/>
          <p:cNvGrpSpPr/>
          <p:nvPr userDrawn="1"/>
        </p:nvGrpSpPr>
        <p:grpSpPr>
          <a:xfrm>
            <a:off x="11829143" y="0"/>
            <a:ext cx="394504" cy="6858000"/>
            <a:chOff x="11476762" y="0"/>
            <a:chExt cx="746884" cy="6858000"/>
          </a:xfrm>
        </p:grpSpPr>
        <p:sp>
          <p:nvSpPr>
            <p:cNvPr id="15" name="Rectangle 14"/>
            <p:cNvSpPr/>
            <p:nvPr/>
          </p:nvSpPr>
          <p:spPr>
            <a:xfrm flipH="1">
              <a:off x="11476762" y="0"/>
              <a:ext cx="640080" cy="685800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flipH="1">
              <a:off x="11916421" y="0"/>
              <a:ext cx="307225" cy="6858000"/>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7" name="Group 16"/>
          <p:cNvGrpSpPr/>
          <p:nvPr/>
        </p:nvGrpSpPr>
        <p:grpSpPr>
          <a:xfrm flipV="1">
            <a:off x="0" y="6111239"/>
            <a:ext cx="12188825" cy="746759"/>
            <a:chOff x="0" y="0"/>
            <a:chExt cx="12188825" cy="713232"/>
          </a:xfrm>
        </p:grpSpPr>
        <p:sp>
          <p:nvSpPr>
            <p:cNvPr id="18" name="Rectangle 17"/>
            <p:cNvSpPr/>
            <p:nvPr/>
          </p:nvSpPr>
          <p:spPr>
            <a:xfrm flipV="1">
              <a:off x="0" y="73152"/>
              <a:ext cx="12188825" cy="640080"/>
            </a:xfrm>
            <a:prstGeom prst="rect">
              <a:avLst/>
            </a:prstGeom>
            <a:solidFill>
              <a:srgbClr val="69B337">
                <a:alpha val="1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9" name="Rectangle 18"/>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olo 1"/>
          <p:cNvSpPr>
            <a:spLocks noGrp="1"/>
          </p:cNvSpPr>
          <p:nvPr>
            <p:ph type="ctrTitle"/>
          </p:nvPr>
        </p:nvSpPr>
        <p:spPr>
          <a:xfrm>
            <a:off x="1295400" y="1188720"/>
            <a:ext cx="9601200" cy="2514600"/>
          </a:xfrm>
        </p:spPr>
        <p:txBody>
          <a:bodyPr anchor="b">
            <a:noAutofit/>
          </a:bodyPr>
          <a:lstStyle>
            <a:lvl1pPr algn="ctr">
              <a:defRPr sz="6000"/>
            </a:lvl1pPr>
          </a:lstStyle>
          <a:p>
            <a:r>
              <a:rPr lang="it-IT" dirty="0"/>
              <a:t>Fare clic per modificare lo stile del titolo</a:t>
            </a:r>
            <a:endParaRPr dirty="0"/>
          </a:p>
        </p:txBody>
      </p:sp>
      <p:sp>
        <p:nvSpPr>
          <p:cNvPr id="3" name="Sottotitolo 2"/>
          <p:cNvSpPr>
            <a:spLocks noGrp="1"/>
          </p:cNvSpPr>
          <p:nvPr>
            <p:ph type="subTitle" idx="1"/>
          </p:nvPr>
        </p:nvSpPr>
        <p:spPr>
          <a:xfrm>
            <a:off x="1295400" y="3749040"/>
            <a:ext cx="9601200" cy="914400"/>
          </a:xfrm>
        </p:spPr>
        <p:txBody>
          <a:bodyPr>
            <a:normAutofit/>
          </a:bodyPr>
          <a:lstStyle>
            <a:lvl1pPr marL="0" indent="0" algn="ctr">
              <a:spcBef>
                <a:spcPts val="0"/>
              </a:spcBef>
              <a:buNone/>
              <a:defRPr sz="2400" cap="all" baseline="0"/>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it-IT"/>
              <a:t>Fare clic per modificare lo stile del sottotitolo dello schema</a:t>
            </a:r>
            <a:endParaRPr/>
          </a:p>
        </p:txBody>
      </p:sp>
    </p:spTree>
    <p:extLst>
      <p:ext uri="{BB962C8B-B14F-4D97-AF65-F5344CB8AC3E}">
        <p14:creationId xmlns:p14="http://schemas.microsoft.com/office/powerpoint/2010/main" val="33828820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olo e contenuto">
    <p:bg>
      <p:bgRef idx="1001">
        <a:schemeClr val="bg1"/>
      </p:bgRef>
    </p:bg>
    <p:spTree>
      <p:nvGrpSpPr>
        <p:cNvPr id="1" name=""/>
        <p:cNvGrpSpPr/>
        <p:nvPr/>
      </p:nvGrpSpPr>
      <p:grpSpPr>
        <a:xfrm>
          <a:off x="0" y="0"/>
          <a:ext cx="0" cy="0"/>
          <a:chOff x="0" y="0"/>
          <a:chExt cx="0" cy="0"/>
        </a:xfrm>
      </p:grpSpPr>
      <p:sp>
        <p:nvSpPr>
          <p:cNvPr id="3" name="Segnaposto contenuto 2"/>
          <p:cNvSpPr>
            <a:spLocks noGrp="1"/>
          </p:cNvSpPr>
          <p:nvPr>
            <p:ph idx="1"/>
          </p:nvPr>
        </p:nvSpPr>
        <p:spPr>
          <a:xfrm>
            <a:off x="2598246" y="1551431"/>
            <a:ext cx="8905146" cy="4641805"/>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dirty="0"/>
          </a:p>
        </p:txBody>
      </p:sp>
      <p:sp>
        <p:nvSpPr>
          <p:cNvPr id="7" name="Titolo 6"/>
          <p:cNvSpPr>
            <a:spLocks noGrp="1"/>
          </p:cNvSpPr>
          <p:nvPr>
            <p:ph type="title"/>
          </p:nvPr>
        </p:nvSpPr>
        <p:spPr>
          <a:xfrm>
            <a:off x="2598247" y="438912"/>
            <a:ext cx="8817728" cy="1088136"/>
          </a:xfrm>
        </p:spPr>
        <p:txBody>
          <a:bodyPr anchor="ctr" anchorCtr="1"/>
          <a:lstStyle/>
          <a:p>
            <a:r>
              <a:rPr lang="it-IT" dirty="0"/>
              <a:t>Fare clic per modificare lo stile del titolo</a:t>
            </a:r>
          </a:p>
        </p:txBody>
      </p:sp>
      <p:grpSp>
        <p:nvGrpSpPr>
          <p:cNvPr id="8" name="Group 10"/>
          <p:cNvGrpSpPr/>
          <p:nvPr userDrawn="1"/>
        </p:nvGrpSpPr>
        <p:grpSpPr>
          <a:xfrm rot="5400000">
            <a:off x="8587738" y="3253742"/>
            <a:ext cx="6858002" cy="350520"/>
            <a:chOff x="0" y="59436"/>
            <a:chExt cx="12188828" cy="653796"/>
          </a:xfrm>
        </p:grpSpPr>
        <p:sp>
          <p:nvSpPr>
            <p:cNvPr id="9" name="Rectangle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12"/>
            <p:cNvSpPr/>
            <p:nvPr/>
          </p:nvSpPr>
          <p:spPr>
            <a:xfrm flipV="1">
              <a:off x="4" y="194177"/>
              <a:ext cx="12188824" cy="78457"/>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2" name="Group 5"/>
          <p:cNvGrpSpPr/>
          <p:nvPr userDrawn="1"/>
        </p:nvGrpSpPr>
        <p:grpSpPr>
          <a:xfrm>
            <a:off x="0" y="0"/>
            <a:ext cx="12188825" cy="292608"/>
            <a:chOff x="0" y="0"/>
            <a:chExt cx="12188825" cy="713232"/>
          </a:xfrm>
          <a:solidFill>
            <a:srgbClr val="003366">
              <a:alpha val="15000"/>
            </a:srgbClr>
          </a:solidFill>
        </p:grpSpPr>
        <p:sp>
          <p:nvSpPr>
            <p:cNvPr id="13"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5" name="Group 10"/>
          <p:cNvGrpSpPr/>
          <p:nvPr userDrawn="1"/>
        </p:nvGrpSpPr>
        <p:grpSpPr>
          <a:xfrm>
            <a:off x="3516" y="0"/>
            <a:ext cx="314570" cy="6858000"/>
            <a:chOff x="73152" y="0"/>
            <a:chExt cx="640080" cy="6858000"/>
          </a:xfrm>
          <a:solidFill>
            <a:srgbClr val="A50021">
              <a:alpha val="14902"/>
            </a:srgbClr>
          </a:solidFill>
        </p:grpSpPr>
        <p:sp>
          <p:nvSpPr>
            <p:cNvPr id="16"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2"/>
            <p:cNvSpPr/>
            <p:nvPr/>
          </p:nvSpPr>
          <p:spPr>
            <a:xfrm>
              <a:off x="202715" y="0"/>
              <a:ext cx="9302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pic>
        <p:nvPicPr>
          <p:cNvPr id="4" name="Immagine 3"/>
          <p:cNvPicPr>
            <a:picLocks noChangeAspect="1"/>
          </p:cNvPicPr>
          <p:nvPr userDrawn="1"/>
        </p:nvPicPr>
        <p:blipFill>
          <a:blip r:embed="rId2"/>
          <a:stretch>
            <a:fillRect/>
          </a:stretch>
        </p:blipFill>
        <p:spPr>
          <a:xfrm>
            <a:off x="11122126" y="316991"/>
            <a:ext cx="701101" cy="798645"/>
          </a:xfrm>
          <a:prstGeom prst="rect">
            <a:avLst/>
          </a:prstGeom>
        </p:spPr>
      </p:pic>
      <p:sp>
        <p:nvSpPr>
          <p:cNvPr id="18" name="CasellaDiTesto 17"/>
          <p:cNvSpPr txBox="1"/>
          <p:nvPr userDrawn="1"/>
        </p:nvSpPr>
        <p:spPr>
          <a:xfrm>
            <a:off x="8473440" y="6426872"/>
            <a:ext cx="3399080" cy="292131"/>
          </a:xfrm>
          <a:prstGeom prst="rect">
            <a:avLst/>
          </a:prstGeom>
          <a:noFill/>
        </p:spPr>
        <p:txBody>
          <a:bodyPr wrap="square" rtlCol="0">
            <a:spAutoFit/>
          </a:bodyPr>
          <a:lstStyle/>
          <a:p>
            <a:pPr marL="0" algn="r" defTabSz="914400" rtl="0" eaLnBrk="1" latinLnBrk="0" hangingPunct="1">
              <a:lnSpc>
                <a:spcPct val="120000"/>
              </a:lnSpc>
            </a:pPr>
            <a:r>
              <a:rPr lang="it-IT" sz="1200" b="1" kern="1200" dirty="0">
                <a:solidFill>
                  <a:schemeClr val="tx2"/>
                </a:solidFill>
                <a:latin typeface="+mn-lt"/>
                <a:ea typeface="+mn-ea"/>
                <a:cs typeface="Times New Roman" panose="02020603050405020304" pitchFamily="18" charset="0"/>
              </a:rPr>
              <a:t>Prof. Giulia Flamini &amp; Prof. Rocco Palumbo</a:t>
            </a:r>
          </a:p>
        </p:txBody>
      </p:sp>
    </p:spTree>
    <p:extLst>
      <p:ext uri="{BB962C8B-B14F-4D97-AF65-F5344CB8AC3E}">
        <p14:creationId xmlns:p14="http://schemas.microsoft.com/office/powerpoint/2010/main" val="41593422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olo e contenuto">
    <p:bg>
      <p:bgRef idx="1001">
        <a:schemeClr val="bg1"/>
      </p:bgRef>
    </p:bg>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0996" y="1610130"/>
            <a:ext cx="11245470" cy="4641805"/>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dirty="0"/>
          </a:p>
        </p:txBody>
      </p:sp>
      <p:sp>
        <p:nvSpPr>
          <p:cNvPr id="7" name="Titolo 6"/>
          <p:cNvSpPr>
            <a:spLocks noGrp="1"/>
          </p:cNvSpPr>
          <p:nvPr>
            <p:ph type="title"/>
          </p:nvPr>
        </p:nvSpPr>
        <p:spPr>
          <a:xfrm>
            <a:off x="450996" y="499274"/>
            <a:ext cx="10331070" cy="1027774"/>
          </a:xfrm>
        </p:spPr>
        <p:txBody>
          <a:bodyPr anchor="ctr" anchorCtr="1"/>
          <a:lstStyle/>
          <a:p>
            <a:r>
              <a:rPr lang="it-IT" dirty="0"/>
              <a:t>Fare clic per modificare lo stile del titolo</a:t>
            </a:r>
          </a:p>
        </p:txBody>
      </p:sp>
      <p:grpSp>
        <p:nvGrpSpPr>
          <p:cNvPr id="8" name="Group 10"/>
          <p:cNvGrpSpPr/>
          <p:nvPr userDrawn="1"/>
        </p:nvGrpSpPr>
        <p:grpSpPr>
          <a:xfrm rot="5400000">
            <a:off x="8587738" y="3253742"/>
            <a:ext cx="6858002" cy="350520"/>
            <a:chOff x="0" y="59436"/>
            <a:chExt cx="12188828" cy="653796"/>
          </a:xfrm>
        </p:grpSpPr>
        <p:sp>
          <p:nvSpPr>
            <p:cNvPr id="9" name="Rectangle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12"/>
            <p:cNvSpPr/>
            <p:nvPr/>
          </p:nvSpPr>
          <p:spPr>
            <a:xfrm flipV="1">
              <a:off x="4" y="194177"/>
              <a:ext cx="12188824" cy="78457"/>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2" name="Group 5"/>
          <p:cNvGrpSpPr/>
          <p:nvPr userDrawn="1"/>
        </p:nvGrpSpPr>
        <p:grpSpPr>
          <a:xfrm>
            <a:off x="3516" y="0"/>
            <a:ext cx="12188825" cy="292608"/>
            <a:chOff x="0" y="0"/>
            <a:chExt cx="12188825" cy="713232"/>
          </a:xfrm>
          <a:solidFill>
            <a:srgbClr val="003366">
              <a:alpha val="15000"/>
            </a:srgbClr>
          </a:solidFill>
        </p:grpSpPr>
        <p:sp>
          <p:nvSpPr>
            <p:cNvPr id="13"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5" name="Group 10"/>
          <p:cNvGrpSpPr/>
          <p:nvPr userDrawn="1"/>
        </p:nvGrpSpPr>
        <p:grpSpPr>
          <a:xfrm>
            <a:off x="3516" y="0"/>
            <a:ext cx="314570" cy="6858000"/>
            <a:chOff x="73152" y="0"/>
            <a:chExt cx="640080" cy="6858000"/>
          </a:xfrm>
          <a:solidFill>
            <a:srgbClr val="A50021">
              <a:alpha val="14902"/>
            </a:srgbClr>
          </a:solidFill>
        </p:grpSpPr>
        <p:sp>
          <p:nvSpPr>
            <p:cNvPr id="16"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2"/>
            <p:cNvSpPr/>
            <p:nvPr/>
          </p:nvSpPr>
          <p:spPr>
            <a:xfrm>
              <a:off x="202715" y="0"/>
              <a:ext cx="9302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pic>
        <p:nvPicPr>
          <p:cNvPr id="4" name="Immagine 3"/>
          <p:cNvPicPr>
            <a:picLocks noChangeAspect="1"/>
          </p:cNvPicPr>
          <p:nvPr userDrawn="1"/>
        </p:nvPicPr>
        <p:blipFill>
          <a:blip r:embed="rId2"/>
          <a:stretch>
            <a:fillRect/>
          </a:stretch>
        </p:blipFill>
        <p:spPr>
          <a:xfrm>
            <a:off x="11140036" y="322616"/>
            <a:ext cx="701101" cy="798645"/>
          </a:xfrm>
          <a:prstGeom prst="rect">
            <a:avLst/>
          </a:prstGeom>
        </p:spPr>
      </p:pic>
      <p:sp>
        <p:nvSpPr>
          <p:cNvPr id="18" name="CasellaDiTesto 17"/>
          <p:cNvSpPr txBox="1"/>
          <p:nvPr userDrawn="1"/>
        </p:nvSpPr>
        <p:spPr>
          <a:xfrm>
            <a:off x="8515504" y="6426872"/>
            <a:ext cx="3357016" cy="292131"/>
          </a:xfrm>
          <a:prstGeom prst="rect">
            <a:avLst/>
          </a:prstGeom>
          <a:noFill/>
        </p:spPr>
        <p:txBody>
          <a:bodyPr wrap="square" rtlCol="0">
            <a:spAutoFit/>
          </a:bodyPr>
          <a:lstStyle/>
          <a:p>
            <a:pPr marL="0" algn="r" defTabSz="914400" rtl="0" eaLnBrk="1" latinLnBrk="0" hangingPunct="1">
              <a:lnSpc>
                <a:spcPct val="120000"/>
              </a:lnSpc>
            </a:pPr>
            <a:r>
              <a:rPr lang="it-IT" sz="1200" b="1" kern="1200" dirty="0">
                <a:solidFill>
                  <a:schemeClr val="tx2"/>
                </a:solidFill>
                <a:latin typeface="+mn-lt"/>
                <a:ea typeface="+mn-ea"/>
                <a:cs typeface="Times New Roman" panose="02020603050405020304" pitchFamily="18" charset="0"/>
              </a:rPr>
              <a:t>Prof. Giulia Flamini &amp; Prof. Rocco Palumbo</a:t>
            </a:r>
          </a:p>
        </p:txBody>
      </p:sp>
    </p:spTree>
    <p:extLst>
      <p:ext uri="{BB962C8B-B14F-4D97-AF65-F5344CB8AC3E}">
        <p14:creationId xmlns:p14="http://schemas.microsoft.com/office/powerpoint/2010/main" val="39420387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1">
                <a:lumMod val="20000"/>
                <a:lumOff val="80000"/>
                <a:alpha val="56000"/>
              </a:schemeClr>
            </a:gs>
            <a:gs pos="79000">
              <a:schemeClr val="bg1"/>
            </a:gs>
          </a:gsLst>
          <a:lin ang="5400000" scaled="0"/>
        </a:gradFill>
        <a:effectLst/>
      </p:bgPr>
    </p:bg>
    <p:spTree>
      <p:nvGrpSpPr>
        <p:cNvPr id="1" name=""/>
        <p:cNvGrpSpPr/>
        <p:nvPr/>
      </p:nvGrpSpPr>
      <p:grpSpPr>
        <a:xfrm>
          <a:off x="0" y="0"/>
          <a:ext cx="0" cy="0"/>
          <a:chOff x="0" y="0"/>
          <a:chExt cx="0" cy="0"/>
        </a:xfrm>
      </p:grpSpPr>
      <p:grpSp>
        <p:nvGrpSpPr>
          <p:cNvPr id="8" name="Group 7"/>
          <p:cNvGrpSpPr/>
          <p:nvPr/>
        </p:nvGrpSpPr>
        <p:grpSpPr bwMode="auto">
          <a:xfrm flipV="1">
            <a:off x="0" y="6309360"/>
            <a:ext cx="12188825" cy="548640"/>
            <a:chOff x="0" y="0"/>
            <a:chExt cx="12188825" cy="713232"/>
          </a:xfrm>
        </p:grpSpPr>
        <p:sp>
          <p:nvSpPr>
            <p:cNvPr id="9" name="Rectangle 8"/>
            <p:cNvSpPr/>
            <p:nvPr/>
          </p:nvSpPr>
          <p:spPr bwMode="auto">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bwMode="auto">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Placeholder 1"/>
          <p:cNvSpPr>
            <a:spLocks noGrp="1"/>
          </p:cNvSpPr>
          <p:nvPr>
            <p:ph type="title"/>
          </p:nvPr>
        </p:nvSpPr>
        <p:spPr>
          <a:xfrm>
            <a:off x="1341120" y="438912"/>
            <a:ext cx="9509760" cy="1088136"/>
          </a:xfrm>
          <a:prstGeom prst="rect">
            <a:avLst/>
          </a:prstGeom>
        </p:spPr>
        <p:txBody>
          <a:bodyPr vert="horz" lIns="91440" tIns="45720" rIns="91440" bIns="45720" rtlCol="0" anchor="b">
            <a:normAutofit/>
          </a:bodyPr>
          <a:lstStyle/>
          <a:p>
            <a:r>
              <a:rPr lang="it-IT"/>
              <a:t>Fare clic per modificare lo stile del titolo</a:t>
            </a:r>
            <a:endParaRPr/>
          </a:p>
        </p:txBody>
      </p:sp>
      <p:sp>
        <p:nvSpPr>
          <p:cNvPr id="3" name="Segnaposto testo 2"/>
          <p:cNvSpPr>
            <a:spLocks noGrp="1"/>
          </p:cNvSpPr>
          <p:nvPr>
            <p:ph type="body" idx="1"/>
          </p:nvPr>
        </p:nvSpPr>
        <p:spPr>
          <a:xfrm>
            <a:off x="1341120" y="1673352"/>
            <a:ext cx="9509760" cy="4343400"/>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a:p>
        </p:txBody>
      </p:sp>
      <p:sp>
        <p:nvSpPr>
          <p:cNvPr id="4" name="Date Placeholder 3"/>
          <p:cNvSpPr>
            <a:spLocks noGrp="1"/>
          </p:cNvSpPr>
          <p:nvPr>
            <p:ph type="dt" sz="half" idx="2"/>
          </p:nvPr>
        </p:nvSpPr>
        <p:spPr>
          <a:xfrm>
            <a:off x="8875776" y="6391656"/>
            <a:ext cx="960120" cy="237744"/>
          </a:xfrm>
          <a:prstGeom prst="rect">
            <a:avLst/>
          </a:prstGeom>
        </p:spPr>
        <p:txBody>
          <a:bodyPr vert="horz" lIns="91440" tIns="45720" rIns="91440" bIns="45720" rtlCol="0" anchor="ctr"/>
          <a:lstStyle>
            <a:lvl1pPr algn="r">
              <a:defRPr sz="800">
                <a:solidFill>
                  <a:schemeClr val="tx1"/>
                </a:solidFill>
              </a:defRPr>
            </a:lvl1pPr>
          </a:lstStyle>
          <a:p>
            <a:endParaRPr/>
          </a:p>
        </p:txBody>
      </p:sp>
      <p:sp>
        <p:nvSpPr>
          <p:cNvPr id="5" name="Footer Placeholder 4"/>
          <p:cNvSpPr>
            <a:spLocks noGrp="1"/>
          </p:cNvSpPr>
          <p:nvPr>
            <p:ph type="ftr" sz="quarter" idx="3"/>
          </p:nvPr>
        </p:nvSpPr>
        <p:spPr>
          <a:xfrm>
            <a:off x="1341120" y="6391656"/>
            <a:ext cx="7159752" cy="237744"/>
          </a:xfrm>
          <a:prstGeom prst="rect">
            <a:avLst/>
          </a:prstGeom>
        </p:spPr>
        <p:txBody>
          <a:bodyPr vert="horz" lIns="91440" tIns="45720" rIns="91440" bIns="45720" rtlCol="0" anchor="ctr"/>
          <a:lstStyle>
            <a:lvl1pPr algn="l">
              <a:defRPr sz="800" cap="all" baseline="0">
                <a:solidFill>
                  <a:schemeClr val="tx1"/>
                </a:solidFill>
              </a:defRPr>
            </a:lvl1pPr>
          </a:lstStyle>
          <a:p>
            <a:endParaRPr/>
          </a:p>
        </p:txBody>
      </p:sp>
      <p:sp>
        <p:nvSpPr>
          <p:cNvPr id="6" name="Slide Number Placeholder 5"/>
          <p:cNvSpPr>
            <a:spLocks noGrp="1"/>
          </p:cNvSpPr>
          <p:nvPr>
            <p:ph type="sldNum" sz="quarter" idx="4"/>
          </p:nvPr>
        </p:nvSpPr>
        <p:spPr>
          <a:xfrm>
            <a:off x="10210800" y="6391656"/>
            <a:ext cx="640080" cy="237744"/>
          </a:xfrm>
          <a:prstGeom prst="rect">
            <a:avLst/>
          </a:prstGeom>
        </p:spPr>
        <p:txBody>
          <a:bodyPr vert="horz" lIns="91440" tIns="45720" rIns="91440" bIns="45720" rtlCol="0" anchor="ctr"/>
          <a:lstStyle>
            <a:lvl1pPr algn="r">
              <a:defRPr sz="800">
                <a:solidFill>
                  <a:schemeClr val="tx1"/>
                </a:solidFill>
              </a:defRPr>
            </a:lvl1pPr>
          </a:lstStyle>
          <a:p>
            <a:fld id="{CA8D9AD5-F248-4919-864A-CFD76CC027D6}" type="slidenum">
              <a:rPr/>
              <a:pPr/>
              <a:t>‹N›</a:t>
            </a:fld>
            <a:endParaRPr/>
          </a:p>
        </p:txBody>
      </p:sp>
      <p:sp>
        <p:nvSpPr>
          <p:cNvPr id="12" name="Slide Number Placeholder 5"/>
          <p:cNvSpPr txBox="1">
            <a:spLocks/>
          </p:cNvSpPr>
          <p:nvPr userDrawn="1"/>
        </p:nvSpPr>
        <p:spPr>
          <a:xfrm>
            <a:off x="326136" y="6391656"/>
            <a:ext cx="640080" cy="237744"/>
          </a:xfrm>
          <a:prstGeom prst="rect">
            <a:avLst/>
          </a:prstGeom>
        </p:spPr>
        <p:txBody>
          <a:bodyPr vert="horz" lIns="91440" tIns="45720" rIns="91440" bIns="45720" rtlCol="0" anchor="ct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A8D9AD5-F248-4919-864A-CFD76CC027D6}" type="slidenum">
              <a:rPr lang="it-IT" sz="1200" b="1" smtClean="0">
                <a:solidFill>
                  <a:srgbClr val="000000"/>
                </a:solidFill>
              </a:rPr>
              <a:pPr/>
              <a:t>‹N›</a:t>
            </a:fld>
            <a:endParaRPr lang="it-IT" sz="1200" b="1" dirty="0">
              <a:solidFill>
                <a:srgbClr val="000000"/>
              </a:solidFill>
            </a:endParaRPr>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2"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marL="0" indent="0" algn="l" defTabSz="914400" rtl="0" eaLnBrk="1" latinLnBrk="0" hangingPunct="1">
        <a:lnSpc>
          <a:spcPct val="90000"/>
        </a:lnSpc>
        <a:spcBef>
          <a:spcPct val="0"/>
        </a:spcBef>
        <a:buFont typeface="Arial" pitchFamily="34" charset="0"/>
        <a:buNone/>
        <a:defRPr sz="3400" kern="1200">
          <a:solidFill>
            <a:schemeClr val="tx1">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3840">
          <p15:clr>
            <a:srgbClr val="F26B43"/>
          </p15:clr>
        </p15:guide>
        <p15:guide id="5"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p:cNvPicPr>
            <a:picLocks noChangeAspect="1"/>
          </p:cNvPicPr>
          <p:nvPr/>
        </p:nvPicPr>
        <p:blipFill>
          <a:blip r:embed="rId3"/>
          <a:stretch>
            <a:fillRect/>
          </a:stretch>
        </p:blipFill>
        <p:spPr>
          <a:xfrm>
            <a:off x="5492444" y="496682"/>
            <a:ext cx="1207113" cy="1371719"/>
          </a:xfrm>
          <a:prstGeom prst="rect">
            <a:avLst/>
          </a:prstGeom>
        </p:spPr>
      </p:pic>
      <p:sp>
        <p:nvSpPr>
          <p:cNvPr id="3" name="Titolo 2"/>
          <p:cNvSpPr>
            <a:spLocks noGrp="1"/>
          </p:cNvSpPr>
          <p:nvPr>
            <p:ph type="ctrTitle"/>
          </p:nvPr>
        </p:nvSpPr>
        <p:spPr>
          <a:xfrm>
            <a:off x="395257" y="2533773"/>
            <a:ext cx="11432949" cy="2433484"/>
          </a:xfrm>
        </p:spPr>
        <p:txBody>
          <a:bodyPr anchor="t"/>
          <a:lstStyle/>
          <a:p>
            <a:r>
              <a:rPr lang="en-GB" sz="7200" dirty="0">
                <a:solidFill>
                  <a:srgbClr val="000000"/>
                </a:solidFill>
                <a:latin typeface="Arial" panose="020B0604020202020204" pitchFamily="34" charset="0"/>
                <a:cs typeface="Arial" panose="020B0604020202020204" pitchFamily="34" charset="0"/>
              </a:rPr>
              <a:t>Human Resource </a:t>
            </a:r>
            <a:r>
              <a:rPr lang="en-GB" sz="7200">
                <a:solidFill>
                  <a:srgbClr val="000000"/>
                </a:solidFill>
                <a:latin typeface="Arial" panose="020B0604020202020204" pitchFamily="34" charset="0"/>
                <a:cs typeface="Arial" panose="020B0604020202020204" pitchFamily="34" charset="0"/>
              </a:rPr>
              <a:t>Management Strategy </a:t>
            </a:r>
            <a:r>
              <a:rPr lang="en-GB" sz="7200" dirty="0">
                <a:solidFill>
                  <a:srgbClr val="000000"/>
                </a:solidFill>
                <a:latin typeface="Arial" panose="020B0604020202020204" pitchFamily="34" charset="0"/>
                <a:cs typeface="Arial" panose="020B0604020202020204" pitchFamily="34" charset="0"/>
              </a:rPr>
              <a:t>in Family Business</a:t>
            </a:r>
            <a:br>
              <a:rPr lang="en-GB" sz="3200" dirty="0">
                <a:solidFill>
                  <a:srgbClr val="000000"/>
                </a:solidFill>
                <a:latin typeface="Arial" panose="020B0604020202020204" pitchFamily="34" charset="0"/>
                <a:cs typeface="Arial" panose="020B0604020202020204" pitchFamily="34" charset="0"/>
              </a:rPr>
            </a:br>
            <a:endParaRPr lang="en-GB" sz="3200" dirty="0">
              <a:solidFill>
                <a:srgbClr val="000000"/>
              </a:solidFill>
              <a:latin typeface="Arial" panose="020B0604020202020204" pitchFamily="34" charset="0"/>
              <a:cs typeface="Arial" panose="020B0604020202020204" pitchFamily="34" charset="0"/>
            </a:endParaRPr>
          </a:p>
        </p:txBody>
      </p:sp>
      <p:sp>
        <p:nvSpPr>
          <p:cNvPr id="10" name="CasellaDiTesto 9"/>
          <p:cNvSpPr txBox="1"/>
          <p:nvPr/>
        </p:nvSpPr>
        <p:spPr>
          <a:xfrm>
            <a:off x="395257" y="5486400"/>
            <a:ext cx="3993863" cy="646331"/>
          </a:xfrm>
          <a:prstGeom prst="rect">
            <a:avLst/>
          </a:prstGeom>
          <a:noFill/>
        </p:spPr>
        <p:txBody>
          <a:bodyPr wrap="square" rtlCol="0">
            <a:spAutoFit/>
          </a:bodyPr>
          <a:lstStyle/>
          <a:p>
            <a:endParaRPr lang="it-IT" dirty="0">
              <a:solidFill>
                <a:srgbClr val="000000"/>
              </a:solidFill>
            </a:endParaRPr>
          </a:p>
          <a:p>
            <a:r>
              <a:rPr lang="it-IT" dirty="0">
                <a:solidFill>
                  <a:srgbClr val="000000"/>
                </a:solidFill>
              </a:rPr>
              <a:t>Prof. Giulia Flamini</a:t>
            </a:r>
          </a:p>
        </p:txBody>
      </p:sp>
    </p:spTree>
    <p:extLst>
      <p:ext uri="{BB962C8B-B14F-4D97-AF65-F5344CB8AC3E}">
        <p14:creationId xmlns:p14="http://schemas.microsoft.com/office/powerpoint/2010/main" val="2401226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2664" y="1557429"/>
            <a:ext cx="11527339" cy="3244645"/>
          </a:xfrm>
        </p:spPr>
        <p:txBody>
          <a:bodyPr>
            <a:noAutofit/>
          </a:bodyPr>
          <a:lstStyle/>
          <a:p>
            <a:pPr algn="ctr"/>
            <a:r>
              <a:rPr lang="en-US" sz="7200" dirty="0">
                <a:solidFill>
                  <a:srgbClr val="000000"/>
                </a:solidFill>
                <a:latin typeface="Arial" panose="020B0604020202020204" pitchFamily="34" charset="0"/>
                <a:cs typeface="Arial" panose="020B0604020202020204" pitchFamily="34" charset="0"/>
              </a:rPr>
              <a:t>Innovation and Change in family business</a:t>
            </a:r>
            <a:endParaRPr lang="en-GB" sz="7200" dirty="0">
              <a:solidFill>
                <a:srgbClr val="000000"/>
              </a:solidFill>
              <a:latin typeface="Arial" panose="020B0604020202020204" pitchFamily="34" charset="0"/>
              <a:cs typeface="Arial" panose="020B0604020202020204" pitchFamily="34" charset="0"/>
            </a:endParaRPr>
          </a:p>
        </p:txBody>
      </p:sp>
      <p:sp>
        <p:nvSpPr>
          <p:cNvPr id="4" name="CasellaDiTesto 3"/>
          <p:cNvSpPr txBox="1"/>
          <p:nvPr/>
        </p:nvSpPr>
        <p:spPr>
          <a:xfrm>
            <a:off x="4489408" y="4861068"/>
            <a:ext cx="3173853" cy="584775"/>
          </a:xfrm>
          <a:prstGeom prst="rect">
            <a:avLst/>
          </a:prstGeom>
          <a:noFill/>
        </p:spPr>
        <p:txBody>
          <a:bodyPr wrap="square" rtlCol="0">
            <a:spAutoFit/>
          </a:bodyPr>
          <a:lstStyle/>
          <a:p>
            <a:pPr algn="ctr"/>
            <a:r>
              <a:rPr lang="en-GB" sz="3200" dirty="0">
                <a:solidFill>
                  <a:srgbClr val="000000"/>
                </a:solidFill>
                <a:latin typeface="Arial" panose="020B0604020202020204" pitchFamily="34" charset="0"/>
                <a:cs typeface="Arial" panose="020B0604020202020204" pitchFamily="34" charset="0"/>
              </a:rPr>
              <a:t>Lecture 12</a:t>
            </a:r>
          </a:p>
        </p:txBody>
      </p:sp>
    </p:spTree>
    <p:extLst>
      <p:ext uri="{BB962C8B-B14F-4D97-AF65-F5344CB8AC3E}">
        <p14:creationId xmlns:p14="http://schemas.microsoft.com/office/powerpoint/2010/main" val="3866994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Segnaposto contenuto 13"/>
          <p:cNvSpPr>
            <a:spLocks noGrp="1"/>
          </p:cNvSpPr>
          <p:nvPr>
            <p:ph idx="1"/>
          </p:nvPr>
        </p:nvSpPr>
        <p:spPr>
          <a:xfrm>
            <a:off x="352129" y="1396915"/>
            <a:ext cx="11472596" cy="4803177"/>
          </a:xfrm>
        </p:spPr>
        <p:txBody>
          <a:bodyPr anchor="ctr">
            <a:noAutofit/>
          </a:bodyPr>
          <a:lstStyle/>
          <a:p>
            <a:pPr lvl="0"/>
            <a:r>
              <a:rPr lang="en-US" sz="3600" dirty="0">
                <a:solidFill>
                  <a:srgbClr val="000000"/>
                </a:solidFill>
                <a:latin typeface="Calibri" panose="020F0502020204030204" pitchFamily="34" charset="0"/>
                <a:cs typeface="Calibri" panose="020F0502020204030204" pitchFamily="34" charset="0"/>
              </a:rPr>
              <a:t>Family Firm life cycle and evolution of business management</a:t>
            </a:r>
          </a:p>
          <a:p>
            <a:pPr lvl="0"/>
            <a:r>
              <a:rPr lang="en-US" sz="3600" dirty="0">
                <a:solidFill>
                  <a:srgbClr val="000000"/>
                </a:solidFill>
                <a:latin typeface="Calibri" panose="020F0502020204030204" pitchFamily="34" charset="0"/>
                <a:cs typeface="Calibri" panose="020F0502020204030204" pitchFamily="34" charset="0"/>
              </a:rPr>
              <a:t>Family Succession</a:t>
            </a:r>
          </a:p>
          <a:p>
            <a:pPr lvl="0"/>
            <a:r>
              <a:rPr lang="en-US" sz="3600" dirty="0">
                <a:solidFill>
                  <a:srgbClr val="000000"/>
                </a:solidFill>
                <a:latin typeface="Calibri" panose="020F0502020204030204" pitchFamily="34" charset="0"/>
                <a:cs typeface="Calibri" panose="020F0502020204030204" pitchFamily="34" charset="0"/>
              </a:rPr>
              <a:t>Change management in family firms</a:t>
            </a:r>
          </a:p>
          <a:p>
            <a:pPr lvl="0"/>
            <a:r>
              <a:rPr lang="en-US" sz="3600">
                <a:solidFill>
                  <a:srgbClr val="000000"/>
                </a:solidFill>
                <a:latin typeface="Calibri" panose="020F0502020204030204" pitchFamily="34" charset="0"/>
                <a:cs typeface="Calibri" panose="020F0502020204030204" pitchFamily="34" charset="0"/>
              </a:rPr>
              <a:t>Professionalization</a:t>
            </a:r>
            <a:endParaRPr lang="en-US" sz="3600" dirty="0">
              <a:solidFill>
                <a:srgbClr val="000000"/>
              </a:solidFill>
              <a:latin typeface="Calibri" panose="020F0502020204030204" pitchFamily="34" charset="0"/>
              <a:cs typeface="Calibri" panose="020F0502020204030204" pitchFamily="34" charset="0"/>
            </a:endParaRPr>
          </a:p>
        </p:txBody>
      </p:sp>
      <p:sp>
        <p:nvSpPr>
          <p:cNvPr id="13" name="Titolo 12"/>
          <p:cNvSpPr>
            <a:spLocks noGrp="1"/>
          </p:cNvSpPr>
          <p:nvPr>
            <p:ph type="title"/>
          </p:nvPr>
        </p:nvSpPr>
        <p:spPr>
          <a:xfrm>
            <a:off x="352129" y="308779"/>
            <a:ext cx="11472596" cy="782602"/>
          </a:xfrm>
        </p:spPr>
        <p:txBody>
          <a:bodyPr>
            <a:normAutofit/>
          </a:bodyPr>
          <a:lstStyle/>
          <a:p>
            <a:pPr marL="0" indent="0" algn="ctr" defTabSz="914400">
              <a:lnSpc>
                <a:spcPct val="90000"/>
              </a:lnSpc>
              <a:spcBef>
                <a:spcPts val="0"/>
              </a:spcBef>
              <a:buNone/>
            </a:pPr>
            <a:r>
              <a:rPr lang="it-IT" sz="4900" b="1" i="0" dirty="0">
                <a:solidFill>
                  <a:srgbClr val="000000"/>
                </a:solidFill>
                <a:latin typeface="Calibri" panose="020F0502020204030204" pitchFamily="34" charset="0"/>
                <a:cs typeface="Calibri" panose="020F0502020204030204" pitchFamily="34" charset="0"/>
              </a:rPr>
              <a:t>Agenda</a:t>
            </a:r>
            <a:endParaRPr lang="it-IT" sz="3200" b="1" i="0"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718599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D4A4AFB0-7224-45EA-B142-A3E1A18EC411}"/>
              </a:ext>
            </a:extLst>
          </p:cNvPr>
          <p:cNvSpPr txBox="1">
            <a:spLocks/>
          </p:cNvSpPr>
          <p:nvPr/>
        </p:nvSpPr>
        <p:spPr>
          <a:xfrm>
            <a:off x="318565" y="286604"/>
            <a:ext cx="11527340" cy="840174"/>
          </a:xfrm>
          <a:prstGeom prst="rect">
            <a:avLst/>
          </a:prstGeom>
        </p:spPr>
        <p:txBody>
          <a:bodyPr vert="horz" lIns="91440" tIns="45720" rIns="91440" bIns="45720" rtlCol="0" anchor="b">
            <a:normAutofit fontScale="7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Family Business</a:t>
            </a:r>
            <a:r>
              <a:rPr kumimoji="0" lang="en-US" sz="4800" b="1" i="0" u="none" strike="noStrike" kern="1200" cap="none" spc="-50" normalizeH="0" noProof="0" dirty="0">
                <a:ln>
                  <a:noFill/>
                </a:ln>
                <a:solidFill>
                  <a:sysClr val="windowText" lastClr="000000">
                    <a:lumMod val="75000"/>
                    <a:lumOff val="25000"/>
                  </a:sysClr>
                </a:solidFill>
                <a:effectLst/>
                <a:uLnTx/>
                <a:uFillTx/>
                <a:latin typeface="Calibri Light" panose="020F0302020204030204"/>
                <a:ea typeface="+mj-ea"/>
                <a:cs typeface="+mj-cs"/>
              </a:rPr>
              <a:t> life cycle and </a:t>
            </a:r>
            <a:r>
              <a:rPr lang="en-US" b="1" dirty="0">
                <a:solidFill>
                  <a:sysClr val="windowText" lastClr="000000">
                    <a:lumMod val="75000"/>
                    <a:lumOff val="25000"/>
                  </a:sysClr>
                </a:solidFill>
                <a:latin typeface="Calibri Light" panose="020F0302020204030204"/>
              </a:rPr>
              <a:t>e</a:t>
            </a:r>
            <a:r>
              <a:rPr kumimoji="0" lang="en-US"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volution of </a:t>
            </a:r>
          </a:p>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business management</a:t>
            </a:r>
            <a:endParaRPr kumimoji="0" lang="it-IT"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endParaRPr>
          </a:p>
        </p:txBody>
      </p:sp>
      <p:sp>
        <p:nvSpPr>
          <p:cNvPr id="5" name="Segnaposto contenuto 2"/>
          <p:cNvSpPr txBox="1">
            <a:spLocks/>
          </p:cNvSpPr>
          <p:nvPr/>
        </p:nvSpPr>
        <p:spPr>
          <a:xfrm>
            <a:off x="318565" y="1516134"/>
            <a:ext cx="4446539" cy="4807974"/>
          </a:xfrm>
          <a:prstGeom prst="rect">
            <a:avLst/>
          </a:prstGeom>
        </p:spPr>
        <p:txBody>
          <a:bodyPr vert="horz" lIns="0" tIns="45720" rIns="0" bIns="45720" rtlCol="0" anchor="ct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The evolution of business management starts with the </a:t>
            </a: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founding stage</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and then moves through the </a:t>
            </a: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buying and building stage</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to the </a:t>
            </a: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selective exit and re-entry stage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endPar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endParaRP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For each of these stages, we can map the typical diversification level, corporate governance structures, succession and required expertise</a:t>
            </a:r>
          </a:p>
          <a:p>
            <a:pPr marL="0" marR="0" lvl="0" indent="0" algn="l" defTabSz="914400" rtl="0" eaLnBrk="1" fontAlgn="auto" latinLnBrk="0" hangingPunct="1">
              <a:lnSpc>
                <a:spcPct val="90000"/>
              </a:lnSpc>
              <a:spcBef>
                <a:spcPts val="1200"/>
              </a:spcBef>
              <a:spcAft>
                <a:spcPts val="200"/>
              </a:spcAft>
              <a:buClr>
                <a:srgbClr val="99CB38"/>
              </a:buClr>
              <a:buSzPct val="100000"/>
              <a:buFont typeface="Calibri" panose="020F0502020204030204" pitchFamily="34" charset="0"/>
              <a:buNone/>
              <a:tabLst/>
              <a:defRPr/>
            </a:pPr>
            <a:endParaRPr kumimoji="0" lang="en-GB"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pic>
        <p:nvPicPr>
          <p:cNvPr id="6" name="Segnaposto contenuto 8"/>
          <p:cNvPicPr>
            <a:picLocks noChangeAspect="1"/>
          </p:cNvPicPr>
          <p:nvPr/>
        </p:nvPicPr>
        <p:blipFill>
          <a:blip r:embed="rId2"/>
          <a:stretch>
            <a:fillRect/>
          </a:stretch>
        </p:blipFill>
        <p:spPr>
          <a:xfrm rot="5400000">
            <a:off x="6083435" y="197803"/>
            <a:ext cx="4367644" cy="7004307"/>
          </a:xfrm>
          <a:prstGeom prst="rect">
            <a:avLst/>
          </a:prstGeom>
        </p:spPr>
      </p:pic>
    </p:spTree>
    <p:extLst>
      <p:ext uri="{BB962C8B-B14F-4D97-AF65-F5344CB8AC3E}">
        <p14:creationId xmlns:p14="http://schemas.microsoft.com/office/powerpoint/2010/main" val="1752330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324465" y="286604"/>
            <a:ext cx="11533238" cy="846072"/>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Change and adaptation in family firms (1/2)</a:t>
            </a:r>
          </a:p>
        </p:txBody>
      </p:sp>
      <p:sp>
        <p:nvSpPr>
          <p:cNvPr id="5" name="Segnaposto contenuto 2"/>
          <p:cNvSpPr txBox="1">
            <a:spLocks/>
          </p:cNvSpPr>
          <p:nvPr/>
        </p:nvSpPr>
        <p:spPr>
          <a:xfrm>
            <a:off x="324465" y="1238865"/>
            <a:ext cx="11486043" cy="5126539"/>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Change</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and </a:t>
            </a: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adaptation</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are </a:t>
            </a: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essential prerequisites </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for</a:t>
            </a: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prospering </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and</a:t>
            </a: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surviving </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in today’s dynamic marketplace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Owners</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and </a:t>
            </a: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managers</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of family firms often emphasize the </a:t>
            </a: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importance of stability and sticking to the firm’s traditional roots-recipes that have guaranteed outperformance in the past</a:t>
            </a:r>
            <a:endPar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endParaRP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In today’s volatile and uncertain world, </a:t>
            </a: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an excessive focus on tradition can be a serious threat to family firms</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as it </a:t>
            </a: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can impede the implementation of required changes within the organizations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Family firms possess some advantages when it comes to dealing with change</a:t>
            </a:r>
            <a:r>
              <a:rPr kumimoji="0" lang="en-GB" sz="24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a:t>
            </a:r>
          </a:p>
          <a:p>
            <a:pPr marL="357188"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The family firm’s </a:t>
            </a: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focus on socioemotional wealth</a:t>
            </a:r>
            <a:r>
              <a:rPr kumimoji="0" lang="en-GB" sz="20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 (SEW) induces it to pursue specific goals</a:t>
            </a:r>
          </a:p>
          <a:p>
            <a:pPr marL="357188"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GB" sz="20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This focus endows the firm with several abilities and constraints that either foster or impede organizational change</a:t>
            </a:r>
            <a:endPar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6651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a:extLst>
              <a:ext uri="{FF2B5EF4-FFF2-40B4-BE49-F238E27FC236}">
                <a16:creationId xmlns:a16="http://schemas.microsoft.com/office/drawing/2014/main" id="{D4D3A351-EA21-48F7-9CCB-81AB66BF0160}"/>
              </a:ext>
            </a:extLst>
          </p:cNvPr>
          <p:cNvSpPr txBox="1">
            <a:spLocks/>
          </p:cNvSpPr>
          <p:nvPr/>
        </p:nvSpPr>
        <p:spPr>
          <a:xfrm>
            <a:off x="342163" y="286604"/>
            <a:ext cx="11486043" cy="851972"/>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GB" sz="4800" b="1" i="0" u="none" strike="noStrike" kern="1200" cap="none" spc="-50" normalizeH="0" baseline="0" noProof="0">
                <a:ln>
                  <a:noFill/>
                </a:ln>
                <a:solidFill>
                  <a:sysClr val="windowText" lastClr="000000">
                    <a:lumMod val="75000"/>
                    <a:lumOff val="25000"/>
                  </a:sysClr>
                </a:solidFill>
                <a:effectLst/>
                <a:uLnTx/>
                <a:uFillTx/>
                <a:latin typeface="Calibri Light" panose="020F0302020204030204"/>
                <a:ea typeface="+mj-ea"/>
                <a:cs typeface="+mj-cs"/>
              </a:rPr>
              <a:t>Change and adaptation in family firms (2/2)</a:t>
            </a:r>
            <a:endParaRPr kumimoji="0" lang="it-IT"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endParaRPr>
          </a:p>
        </p:txBody>
      </p:sp>
      <p:sp>
        <p:nvSpPr>
          <p:cNvPr id="5" name="Segnaposto contenuto 2">
            <a:extLst>
              <a:ext uri="{FF2B5EF4-FFF2-40B4-BE49-F238E27FC236}">
                <a16:creationId xmlns:a16="http://schemas.microsoft.com/office/drawing/2014/main" id="{AA429EE8-D9EB-453C-B87F-A399334DEDD8}"/>
              </a:ext>
            </a:extLst>
          </p:cNvPr>
          <p:cNvSpPr txBox="1">
            <a:spLocks/>
          </p:cNvSpPr>
          <p:nvPr/>
        </p:nvSpPr>
        <p:spPr>
          <a:xfrm>
            <a:off x="342163" y="1291959"/>
            <a:ext cx="11527339" cy="4996753"/>
          </a:xfrm>
          <a:prstGeom prst="rect">
            <a:avLst/>
          </a:prstGeom>
        </p:spPr>
        <p:txBody>
          <a:bodyPr vert="horz" lIns="0" tIns="45720" rIns="0" bIns="45720" rtlCol="0" anchor="ctr">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 the </a:t>
            </a:r>
            <a:r>
              <a:rPr kumimoji="0" lang="en-GB" sz="2800" b="1" i="0" u="none" strike="noStrike" kern="1200" cap="none" spc="0" normalizeH="0" baseline="0" noProof="0" dirty="0" err="1">
                <a:ln>
                  <a:noFill/>
                </a:ln>
                <a:solidFill>
                  <a:sysClr val="windowText" lastClr="000000">
                    <a:lumMod val="75000"/>
                    <a:lumOff val="25000"/>
                  </a:sysClr>
                </a:solidFill>
                <a:effectLst/>
                <a:uLnTx/>
                <a:uFillTx/>
                <a:latin typeface="Calibri" panose="020F0502020204030204"/>
                <a:ea typeface="+mn-ea"/>
                <a:cs typeface="+mn-cs"/>
              </a:rPr>
              <a:t>sensemaking</a:t>
            </a:r>
            <a:r>
              <a:rPr kumimoji="0" lang="en-GB"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process </a:t>
            </a:r>
            <a:r>
              <a:rPr kumimoji="0" lang="en-GB" sz="2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(Thomas, Clark and Gioia 1993), key decision makers, such as the family firm’s CEO, need to:</a:t>
            </a:r>
          </a:p>
          <a:p>
            <a:pPr marL="539750" marR="0" lvl="0" indent="-273050"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Recognize the need to change</a:t>
            </a:r>
          </a:p>
          <a:p>
            <a:pPr marL="539750" marR="0" lvl="0" indent="-273050"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Interpret it as a relevant trend that requires a reaction</a:t>
            </a:r>
          </a:p>
          <a:p>
            <a:pPr marL="539750" marR="0" lvl="0" indent="-273050"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Make a decision about how to adapt</a:t>
            </a:r>
          </a:p>
          <a:p>
            <a:pPr marL="539750" marR="0" lvl="0" indent="-273050"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GB"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organization needs to implement the proposed changes</a:t>
            </a:r>
            <a:endParaRPr kumimoji="0" lang="en-GB" sz="2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8144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21860" y="298696"/>
            <a:ext cx="11503742" cy="1027774"/>
          </a:xfrm>
        </p:spPr>
        <p:txBody>
          <a:bodyPr/>
          <a:lstStyle/>
          <a:p>
            <a:r>
              <a:rPr lang="en-US" sz="4800" b="1" spc="-50" dirty="0">
                <a:solidFill>
                  <a:prstClr val="black">
                    <a:lumMod val="75000"/>
                    <a:lumOff val="25000"/>
                  </a:prstClr>
                </a:solidFill>
                <a:latin typeface="Calibri Light" panose="020F0302020204030204"/>
              </a:rPr>
              <a:t>Succession</a:t>
            </a:r>
            <a:endParaRPr lang="it-IT" b="1" dirty="0"/>
          </a:p>
        </p:txBody>
      </p:sp>
      <p:sp>
        <p:nvSpPr>
          <p:cNvPr id="4" name="Segnaposto contenuto 2"/>
          <p:cNvSpPr txBox="1">
            <a:spLocks/>
          </p:cNvSpPr>
          <p:nvPr/>
        </p:nvSpPr>
        <p:spPr>
          <a:xfrm>
            <a:off x="321860" y="1126777"/>
            <a:ext cx="11503742" cy="5156035"/>
          </a:xfrm>
          <a:prstGeom prst="rect">
            <a:avLst/>
          </a:prstGeom>
        </p:spPr>
        <p:txBody>
          <a:bodyPr vert="horz" lIns="0" tIns="45720" rIns="0" bIns="45720" rtlCol="0" anchor="ctr">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150000"/>
              </a:lnSpc>
              <a:spcBef>
                <a:spcPts val="1200"/>
              </a:spcBef>
              <a:spcAft>
                <a:spcPts val="200"/>
              </a:spcAft>
              <a:buClr>
                <a:srgbClr val="99CB38"/>
              </a:buClr>
              <a:buSzPct val="100000"/>
              <a:buFont typeface="Wingdings" panose="05000000000000000000" pitchFamily="2" charset="2"/>
              <a:buChar char="q"/>
              <a:tabLst/>
              <a:defRPr/>
            </a:pPr>
            <a:r>
              <a:rPr kumimoji="0" lang="en-US" sz="3200" b="1"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Succession impacts a wide set of stakeholders</a:t>
            </a:r>
          </a:p>
          <a:p>
            <a:pPr marL="357188" marR="0" lvl="0" indent="-357188" algn="l" defTabSz="914400" rtl="0" eaLnBrk="1" fontAlgn="auto" latinLnBrk="0" hangingPunct="1">
              <a:lnSpc>
                <a:spcPct val="150000"/>
              </a:lnSpc>
              <a:spcBef>
                <a:spcPts val="1200"/>
              </a:spcBef>
              <a:spcAft>
                <a:spcPts val="200"/>
              </a:spcAft>
              <a:buClr>
                <a:srgbClr val="99CB38"/>
              </a:buClr>
              <a:buSzPct val="100000"/>
              <a:buFont typeface="Wingdings" panose="05000000000000000000" pitchFamily="2" charset="2"/>
              <a:buChar char="q"/>
              <a:tabLst/>
              <a:defRPr/>
            </a:pPr>
            <a:r>
              <a:rPr kumimoji="0" lang="en-US"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These stakeholders may have distinct expectations: financial and non-financial perspectives</a:t>
            </a:r>
          </a:p>
          <a:p>
            <a:pPr marL="357188" marR="0" lvl="0" indent="-357188" algn="l" defTabSz="914400" rtl="0" eaLnBrk="1" fontAlgn="auto" latinLnBrk="0" hangingPunct="1">
              <a:lnSpc>
                <a:spcPct val="150000"/>
              </a:lnSpc>
              <a:spcBef>
                <a:spcPts val="1200"/>
              </a:spcBef>
              <a:spcAft>
                <a:spcPts val="200"/>
              </a:spcAft>
              <a:buClr>
                <a:srgbClr val="99CB38"/>
              </a:buClr>
              <a:buSzPct val="100000"/>
              <a:buFont typeface="Wingdings" panose="05000000000000000000" pitchFamily="2" charset="2"/>
              <a:buChar char="q"/>
              <a:tabLst/>
              <a:defRPr/>
            </a:pPr>
            <a:r>
              <a:rPr kumimoji="0" lang="en-US" sz="3200" b="0" i="0" u="none" strike="noStrike" kern="1200" cap="none" spc="0" normalizeH="0" baseline="0" noProof="0">
                <a:ln>
                  <a:noFill/>
                </a:ln>
                <a:solidFill>
                  <a:sysClr val="windowText" lastClr="000000">
                    <a:lumMod val="75000"/>
                    <a:lumOff val="25000"/>
                  </a:sysClr>
                </a:solidFill>
                <a:effectLst/>
                <a:uLnTx/>
                <a:uFillTx/>
                <a:latin typeface="Calibri" panose="020F0502020204030204"/>
                <a:ea typeface="+mn-ea"/>
                <a:cs typeface="+mn-cs"/>
              </a:rPr>
              <a:t>Family business succession: </a:t>
            </a:r>
            <a:r>
              <a:rPr kumimoji="0" lang="en-US" sz="3200" b="1" i="0" u="none" strike="noStrike" kern="1200" cap="none" spc="0" normalizeH="0" baseline="0" noProof="0">
                <a:ln>
                  <a:noFill/>
                </a:ln>
                <a:solidFill>
                  <a:sysClr val="windowText" lastClr="000000"/>
                </a:solidFill>
                <a:effectLst/>
                <a:uLnTx/>
                <a:uFillTx/>
                <a:latin typeface="Calibri" panose="020F0502020204030204"/>
                <a:ea typeface="+mn-ea"/>
                <a:cs typeface="+mn-cs"/>
              </a:rPr>
              <a:t>a parallel transfer of ownership and management of a firm from one family generation to the next</a:t>
            </a:r>
            <a:endParaRPr kumimoji="0" lang="it-IT" sz="3200" b="1"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9732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330363" y="286603"/>
            <a:ext cx="11491943" cy="145075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Opportunities and challenges of succession options</a:t>
            </a:r>
          </a:p>
        </p:txBody>
      </p:sp>
      <p:sp>
        <p:nvSpPr>
          <p:cNvPr id="5" name="Content Placeholder 5"/>
          <p:cNvSpPr txBox="1">
            <a:spLocks/>
          </p:cNvSpPr>
          <p:nvPr/>
        </p:nvSpPr>
        <p:spPr>
          <a:xfrm>
            <a:off x="330363" y="1845733"/>
            <a:ext cx="11491943" cy="4454777"/>
          </a:xfrm>
          <a:prstGeom prst="rect">
            <a:avLst/>
          </a:prstGeom>
        </p:spPr>
        <p:txBody>
          <a:bodyPr vert="horz" lIns="0" tIns="45720" rIns="0" bIns="45720" rtlCol="0">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Relevance of the </a:t>
            </a: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SEW </a:t>
            </a:r>
            <a:r>
              <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that the family has tied up in the firm</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In many cases, and often as a consequence of firm growth, </a:t>
            </a: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live pattern of succession </a:t>
            </a:r>
            <a:r>
              <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choices alters overtime:</a:t>
            </a:r>
          </a:p>
          <a:p>
            <a:pPr marL="357188"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US" sz="24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First generation family firms </a:t>
            </a:r>
            <a:r>
              <a:rPr kumimoji="0" lang="en-US"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are often passed down within the family</a:t>
            </a:r>
          </a:p>
          <a:p>
            <a:pPr marL="357188"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US" sz="24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As a family firm increases in size and complexity</a:t>
            </a:r>
            <a:r>
              <a:rPr kumimoji="0" lang="en-US"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management is often shared with and then completely handed over to nonfamily managers</a:t>
            </a:r>
          </a:p>
          <a:p>
            <a:pPr marL="357188"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US" sz="24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With growing funding needs</a:t>
            </a:r>
            <a:r>
              <a:rPr kumimoji="0" lang="en-US"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ownership is progressively opened up to nonfamily investors, ultimately culminating in the sale of the firm and the complete exit of the family</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Over time, </a:t>
            </a: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financial considerations </a:t>
            </a:r>
            <a:r>
              <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usually come to the fore, while </a:t>
            </a: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socioemotional concerns </a:t>
            </a:r>
            <a:r>
              <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around the core business tend to recede</a:t>
            </a:r>
            <a:endParaRPr kumimoji="0" lang="en-GB"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0892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318565" y="286603"/>
            <a:ext cx="11497843" cy="828375"/>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r>
              <a:rPr kumimoji="0" lang="en-US"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Declining relevance of infra-family succession</a:t>
            </a:r>
          </a:p>
        </p:txBody>
      </p:sp>
      <p:sp>
        <p:nvSpPr>
          <p:cNvPr id="5" name="Segnaposto contenuto 2"/>
          <p:cNvSpPr txBox="1">
            <a:spLocks/>
          </p:cNvSpPr>
          <p:nvPr/>
        </p:nvSpPr>
        <p:spPr>
          <a:xfrm>
            <a:off x="377558" y="1303757"/>
            <a:ext cx="6507721" cy="4936697"/>
          </a:xfrm>
          <a:prstGeom prst="rect">
            <a:avLst/>
          </a:prstGeom>
        </p:spPr>
        <p:txBody>
          <a:bodyPr vert="horz" lIns="0" tIns="45720" rIns="0" bIns="45720" rtlCol="0">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endParaRPr kumimoji="0" lang="en-GB"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Overall, </a:t>
            </a:r>
            <a:r>
              <a:rPr kumimoji="0" lang="en-GB" sz="24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next-generation family members do not show a strong intention to take over the business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Causes:</a:t>
            </a:r>
          </a:p>
          <a:p>
            <a:pPr marL="357188"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GB"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Decreasing family size</a:t>
            </a:r>
            <a:r>
              <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low fertility </a:t>
            </a: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in OECD countries (in 2012 was 1.76 births per woman, while it was 3.04 in 1970)</a:t>
            </a:r>
            <a:endPar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a:p>
            <a:pPr marL="357188"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GB"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Changing family structures</a:t>
            </a:r>
            <a:r>
              <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divorce rate and personal life</a:t>
            </a:r>
          </a:p>
          <a:p>
            <a:pPr marL="357188"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GB"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Individualism in society</a:t>
            </a:r>
            <a:r>
              <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a:t>
            </a: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ties between individuals are looser and independence </a:t>
            </a:r>
            <a:endPar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a:p>
            <a:pPr marL="357188"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GB" sz="2000" b="1" i="0" u="none" strike="noStrike" kern="1200" cap="none" spc="0" normalizeH="0" baseline="0" noProof="0" dirty="0" err="1">
                <a:ln>
                  <a:noFill/>
                </a:ln>
                <a:solidFill>
                  <a:sysClr val="windowText" lastClr="000000"/>
                </a:solidFill>
                <a:effectLst/>
                <a:uLnTx/>
                <a:uFillTx/>
                <a:latin typeface="Calibri" panose="020F0502020204030204"/>
                <a:ea typeface="+mn-ea"/>
                <a:cs typeface="+mn-cs"/>
              </a:rPr>
              <a:t>Multioptional</a:t>
            </a:r>
            <a:r>
              <a:rPr kumimoji="0" lang="en-GB"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society</a:t>
            </a:r>
            <a:r>
              <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career patterns are less linear and search for self-realization</a:t>
            </a:r>
            <a:endPar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a:p>
            <a:pPr marL="357188"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GB"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Demographic trends</a:t>
            </a:r>
            <a:r>
              <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aging of the workforce</a:t>
            </a:r>
          </a:p>
        </p:txBody>
      </p:sp>
      <p:pic>
        <p:nvPicPr>
          <p:cNvPr id="6" name="Immagine 5"/>
          <p:cNvPicPr>
            <a:picLocks noChangeAspect="1"/>
          </p:cNvPicPr>
          <p:nvPr/>
        </p:nvPicPr>
        <p:blipFill>
          <a:blip r:embed="rId2"/>
          <a:stretch>
            <a:fillRect/>
          </a:stretch>
        </p:blipFill>
        <p:spPr>
          <a:xfrm>
            <a:off x="6761711" y="2385048"/>
            <a:ext cx="4764688" cy="3083654"/>
          </a:xfrm>
          <a:prstGeom prst="rect">
            <a:avLst/>
          </a:prstGeom>
        </p:spPr>
      </p:pic>
      <p:sp>
        <p:nvSpPr>
          <p:cNvPr id="7" name="TextBox 6"/>
          <p:cNvSpPr txBox="1"/>
          <p:nvPr/>
        </p:nvSpPr>
        <p:spPr>
          <a:xfrm>
            <a:off x="7529192" y="1678462"/>
            <a:ext cx="3708010" cy="523220"/>
          </a:xfrm>
          <a:prstGeom prst="rect">
            <a:avLst/>
          </a:prstGeom>
          <a:noFill/>
        </p:spPr>
        <p:txBody>
          <a:bodyPr wrap="square" rtlCol="0">
            <a:spAutoFit/>
          </a:bodyPr>
          <a:lstStyle/>
          <a:p>
            <a:pPr algn="ctr"/>
            <a:r>
              <a:rPr lang="en-GB" sz="1400" dirty="0">
                <a:solidFill>
                  <a:prstClr val="black"/>
                </a:solidFill>
                <a:latin typeface="Calibri" panose="020F0502020204030204"/>
              </a:rPr>
              <a:t>Succession intention immediately after graduation and five years later</a:t>
            </a:r>
          </a:p>
        </p:txBody>
      </p:sp>
      <p:sp>
        <p:nvSpPr>
          <p:cNvPr id="8" name="TextBox 6"/>
          <p:cNvSpPr txBox="1"/>
          <p:nvPr/>
        </p:nvSpPr>
        <p:spPr>
          <a:xfrm>
            <a:off x="7818388" y="5523529"/>
            <a:ext cx="3708010" cy="307777"/>
          </a:xfrm>
          <a:prstGeom prst="rect">
            <a:avLst/>
          </a:prstGeom>
          <a:noFill/>
        </p:spPr>
        <p:txBody>
          <a:bodyPr wrap="square" rtlCol="0">
            <a:spAutoFit/>
          </a:bodyPr>
          <a:lstStyle/>
          <a:p>
            <a:pPr algn="ctr"/>
            <a:r>
              <a:rPr lang="en-GB" sz="1400" dirty="0">
                <a:solidFill>
                  <a:prstClr val="black"/>
                </a:solidFill>
                <a:latin typeface="Calibri" panose="020F0502020204030204"/>
              </a:rPr>
              <a:t>Source: Zellweger, </a:t>
            </a:r>
            <a:r>
              <a:rPr lang="en-GB" sz="1400" dirty="0" err="1">
                <a:solidFill>
                  <a:prstClr val="black"/>
                </a:solidFill>
                <a:latin typeface="Calibri" panose="020F0502020204030204"/>
              </a:rPr>
              <a:t>Sieger</a:t>
            </a:r>
            <a:r>
              <a:rPr lang="en-GB" sz="1400" dirty="0">
                <a:solidFill>
                  <a:prstClr val="black"/>
                </a:solidFill>
                <a:latin typeface="Calibri" panose="020F0502020204030204"/>
              </a:rPr>
              <a:t> and </a:t>
            </a:r>
            <a:r>
              <a:rPr lang="en-GB" sz="1400" dirty="0" err="1">
                <a:solidFill>
                  <a:prstClr val="black"/>
                </a:solidFill>
                <a:latin typeface="Calibri" panose="020F0502020204030204"/>
              </a:rPr>
              <a:t>Englisch</a:t>
            </a:r>
            <a:r>
              <a:rPr lang="en-GB" sz="1400" dirty="0">
                <a:solidFill>
                  <a:prstClr val="black"/>
                </a:solidFill>
                <a:latin typeface="Calibri" panose="020F0502020204030204"/>
              </a:rPr>
              <a:t> (2012)</a:t>
            </a:r>
          </a:p>
        </p:txBody>
      </p:sp>
    </p:spTree>
    <p:extLst>
      <p:ext uri="{BB962C8B-B14F-4D97-AF65-F5344CB8AC3E}">
        <p14:creationId xmlns:p14="http://schemas.microsoft.com/office/powerpoint/2010/main" val="2937653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330364" y="286603"/>
            <a:ext cx="11521440" cy="863771"/>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Sources of complexity in family business succession </a:t>
            </a:r>
          </a:p>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(1/2)</a:t>
            </a:r>
          </a:p>
        </p:txBody>
      </p:sp>
      <p:sp>
        <p:nvSpPr>
          <p:cNvPr id="5" name="Segnaposto contenuto 2"/>
          <p:cNvSpPr txBox="1">
            <a:spLocks/>
          </p:cNvSpPr>
          <p:nvPr/>
        </p:nvSpPr>
        <p:spPr>
          <a:xfrm>
            <a:off x="330364" y="1215267"/>
            <a:ext cx="11521440" cy="5097043"/>
          </a:xfrm>
          <a:prstGeom prst="rect">
            <a:avLst/>
          </a:prstGeom>
        </p:spPr>
        <p:txBody>
          <a:bodyPr vert="horz" lIns="0" tIns="45720" rIns="0" bIns="45720" rtlCol="0">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Multiple stakeholders with diverging claims</a:t>
            </a:r>
            <a:r>
              <a:rPr kumimoji="0" lang="en-US" sz="32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individual incumbent owners, harmony within the family, wide set of stakeholders, etc.</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Role complexity</a:t>
            </a:r>
            <a:r>
              <a:rPr kumimoji="0" lang="en-US" sz="32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the incumbent entrepreneur is a decision maker who occupies several roles simultaneously with possible competing claims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Not one, but multiple successions</a:t>
            </a:r>
            <a:r>
              <a:rPr kumimoji="0" lang="en-US" sz="32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ownership, board, management, and wealth succession. Transfer price affects the amount of wealth to distribute within the family with fairness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Technical complexity</a:t>
            </a:r>
            <a:r>
              <a:rPr kumimoji="0" lang="en-US" sz="32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a multitude of topics and technical questions across a broad range of disciplines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endParaRPr kumimoji="0" lang="en-US" sz="32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0122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336263" y="286603"/>
            <a:ext cx="11497843" cy="846073"/>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Sources of complexity in family business succession </a:t>
            </a:r>
          </a:p>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(2/2)</a:t>
            </a:r>
          </a:p>
        </p:txBody>
      </p:sp>
      <p:sp>
        <p:nvSpPr>
          <p:cNvPr id="5" name="Segnaposto contenuto 2"/>
          <p:cNvSpPr txBox="1">
            <a:spLocks/>
          </p:cNvSpPr>
          <p:nvPr/>
        </p:nvSpPr>
        <p:spPr>
          <a:xfrm>
            <a:off x="336264" y="1132677"/>
            <a:ext cx="11497842" cy="5191431"/>
          </a:xfrm>
          <a:prstGeom prst="rect">
            <a:avLst/>
          </a:prstGeom>
        </p:spPr>
        <p:txBody>
          <a:bodyPr vert="horz" lIns="0" tIns="45720" rIns="0" bIns="45720" rtlCol="0">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4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Imperfect capital market</a:t>
            </a:r>
            <a:r>
              <a:rPr kumimoji="0" lang="en-US"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lack of liquidity and transparency: </a:t>
            </a:r>
          </a:p>
          <a:p>
            <a:pPr marL="715963"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Many private firm characteristics are hidden</a:t>
            </a:r>
          </a:p>
          <a:p>
            <a:pPr marL="715963"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It takes place in a private context, often through a specialized broker or advisor</a:t>
            </a:r>
          </a:p>
          <a:p>
            <a:pPr marL="715963" marR="0" lvl="1" indent="-157163" algn="l" defTabSz="914400" rtl="0" eaLnBrk="1" fontAlgn="auto" latinLnBrk="0" hangingPunct="1">
              <a:lnSpc>
                <a:spcPct val="90000"/>
              </a:lnSpc>
              <a:spcBef>
                <a:spcPts val="200"/>
              </a:spcBef>
              <a:spcAft>
                <a:spcPts val="400"/>
              </a:spcAft>
              <a:buClr>
                <a:srgbClr val="99CB38"/>
              </a:buClr>
              <a:buSzTx/>
              <a:buFont typeface="Wingdings" panose="05000000000000000000" pitchFamily="2" charset="2"/>
              <a:buChar char="§"/>
              <a:tabLst/>
              <a:defRPr/>
            </a:pP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The valuation is based on justifiable proxies and assumptions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4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Information asymmetries</a:t>
            </a:r>
            <a:r>
              <a:rPr kumimoji="0" lang="en-US"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a:t>
            </a:r>
          </a:p>
          <a:p>
            <a:pPr marL="715963" marR="0" lvl="1" indent="-157163" algn="l" defTabSz="914400" rtl="0" eaLnBrk="1" fontAlgn="auto" latinLnBrk="0" hangingPunct="1">
              <a:lnSpc>
                <a:spcPct val="100000"/>
              </a:lnSpc>
              <a:spcBef>
                <a:spcPts val="200"/>
              </a:spcBef>
              <a:spcAft>
                <a:spcPts val="400"/>
              </a:spcAft>
              <a:buClr>
                <a:srgbClr val="99CB38"/>
              </a:buClr>
              <a:buSzTx/>
              <a:buFont typeface="Wingdings" panose="05000000000000000000" pitchFamily="2" charset="2"/>
              <a:buChar char="§"/>
              <a:tabLst/>
              <a:defRPr/>
            </a:pP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On the side of the buyer/successor in relation to the quality of the firm </a:t>
            </a:r>
          </a:p>
          <a:p>
            <a:pPr marL="715963" marR="0" lvl="1" indent="-157163" algn="l" defTabSz="914400" rtl="0" eaLnBrk="1" fontAlgn="auto" latinLnBrk="0" hangingPunct="1">
              <a:lnSpc>
                <a:spcPct val="100000"/>
              </a:lnSpc>
              <a:spcBef>
                <a:spcPts val="200"/>
              </a:spcBef>
              <a:spcAft>
                <a:spcPts val="400"/>
              </a:spcAft>
              <a:buClr>
                <a:srgbClr val="99CB38"/>
              </a:buClr>
              <a:buSzTx/>
              <a:buFont typeface="Wingdings" panose="05000000000000000000" pitchFamily="2" charset="2"/>
              <a:buChar char="§"/>
              <a:tabLst/>
              <a:defRPr/>
            </a:pP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Most sellers/incumbent owners of private firms are concerned with the successful and independent continuation of their firms </a:t>
            </a:r>
          </a:p>
          <a:p>
            <a:pPr marL="715963" marR="0" lvl="1" indent="-157163" algn="l" defTabSz="914400" rtl="0" eaLnBrk="1" fontAlgn="auto" latinLnBrk="0" hangingPunct="1">
              <a:lnSpc>
                <a:spcPct val="100000"/>
              </a:lnSpc>
              <a:spcBef>
                <a:spcPts val="200"/>
              </a:spcBef>
              <a:spcAft>
                <a:spcPts val="400"/>
              </a:spcAft>
              <a:buClr>
                <a:srgbClr val="99CB38"/>
              </a:buClr>
              <a:buSzTx/>
              <a:buFont typeface="Wingdings" panose="05000000000000000000" pitchFamily="2" charset="2"/>
              <a:buChar char="§"/>
              <a:tabLst/>
              <a:defRPr/>
            </a:pP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For the growing number of transfers outside the family </a:t>
            </a: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sym typeface="Wingdings" panose="05000000000000000000" pitchFamily="2" charset="2"/>
              </a:rPr>
              <a:t> </a:t>
            </a: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successors must signal their abilities and incumbents must screen successors in some way before closing the transaction</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4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Long and often uncertain timeframe for completion</a:t>
            </a:r>
            <a:r>
              <a:rPr kumimoji="0" lang="en-US"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a:t>
            </a:r>
            <a:endParaRPr kumimoji="0" lang="en-US" sz="2400" b="1"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a:p>
            <a:pPr marL="715963" marR="0" lvl="1" indent="-157163" algn="l" defTabSz="914400" rtl="0" eaLnBrk="1" fontAlgn="auto" latinLnBrk="0" hangingPunct="1">
              <a:lnSpc>
                <a:spcPct val="100000"/>
              </a:lnSpc>
              <a:spcBef>
                <a:spcPts val="200"/>
              </a:spcBef>
              <a:spcAft>
                <a:spcPts val="400"/>
              </a:spcAft>
              <a:buClr>
                <a:srgbClr val="99CB38"/>
              </a:buClr>
              <a:buSzTx/>
              <a:buFont typeface="Wingdings" panose="05000000000000000000" pitchFamily="2" charset="2"/>
              <a:buChar char="§"/>
              <a:tabLst/>
              <a:defRPr/>
            </a:pP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Searching for, selecting, training a potential successor, preparing the incumbents retirement, negotiating a contract, etc.</a:t>
            </a:r>
          </a:p>
          <a:p>
            <a:pPr marL="715963" marR="0" lvl="1" indent="-157163" algn="l" defTabSz="914400" rtl="0" eaLnBrk="1" fontAlgn="auto" latinLnBrk="0" hangingPunct="1">
              <a:lnSpc>
                <a:spcPct val="100000"/>
              </a:lnSpc>
              <a:spcBef>
                <a:spcPts val="200"/>
              </a:spcBef>
              <a:spcAft>
                <a:spcPts val="400"/>
              </a:spcAft>
              <a:buClr>
                <a:srgbClr val="99CB38"/>
              </a:buClr>
              <a:buSzTx/>
              <a:buFont typeface="Wingdings" panose="05000000000000000000" pitchFamily="2" charset="2"/>
              <a:buChar char="§"/>
              <a:tabLst/>
              <a:defRPr/>
            </a:pPr>
            <a:r>
              <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Ten years for the full completion with </a:t>
            </a: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momentary setbacks, or shorter tune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endParaRPr kumimoji="0" lang="it-IT"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9120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306766" y="286604"/>
            <a:ext cx="11527340" cy="840174"/>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sz="4800" b="1" i="0" u="none" strike="noStrike" kern="1200" cap="none" spc="-50" normalizeH="0" baseline="0" noProof="0" dirty="0">
                <a:ln>
                  <a:noFill/>
                </a:ln>
                <a:solidFill>
                  <a:sysClr val="windowText" lastClr="000000">
                    <a:lumMod val="75000"/>
                    <a:lumOff val="25000"/>
                  </a:sysClr>
                </a:solidFill>
                <a:effectLst/>
                <a:uLnTx/>
                <a:uFillTx/>
                <a:latin typeface="Calibri Light" panose="020F0302020204030204"/>
                <a:ea typeface="+mj-ea"/>
                <a:cs typeface="+mj-cs"/>
              </a:rPr>
              <a:t>Structuring the succession process: succession framework</a:t>
            </a:r>
          </a:p>
        </p:txBody>
      </p:sp>
      <p:sp>
        <p:nvSpPr>
          <p:cNvPr id="5" name="Segnaposto contenuto 2"/>
          <p:cNvSpPr txBox="1">
            <a:spLocks/>
          </p:cNvSpPr>
          <p:nvPr/>
        </p:nvSpPr>
        <p:spPr>
          <a:xfrm>
            <a:off x="306767" y="1291959"/>
            <a:ext cx="6076336" cy="4946467"/>
          </a:xfrm>
          <a:prstGeom prst="rect">
            <a:avLst/>
          </a:prstGeom>
        </p:spPr>
        <p:txBody>
          <a:bodyPr vert="horz" lIns="0" tIns="45720" rIns="0" bIns="45720" rtlCol="0" anchor="ctr">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The sources of complexity bring us closer to structured approach to succession in family business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Any structured approach needs to </a:t>
            </a:r>
            <a:r>
              <a:rPr kumimoji="0" lang="en-GB"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incorporate a logical sequence </a:t>
            </a:r>
            <a:r>
              <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starting with </a:t>
            </a:r>
            <a:r>
              <a:rPr kumimoji="0" lang="en-GB"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broad questions</a:t>
            </a:r>
            <a:r>
              <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in which </a:t>
            </a:r>
            <a:r>
              <a:rPr kumimoji="0" lang="en-GB"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values, preferences </a:t>
            </a:r>
            <a:r>
              <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and </a:t>
            </a:r>
            <a:r>
              <a:rPr kumimoji="0" lang="en-GB"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boundary conditions</a:t>
            </a:r>
            <a:r>
              <a:rPr kumimoji="0" lang="en-GB"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for the involved parties are explicit</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It is important to </a:t>
            </a:r>
            <a:r>
              <a:rPr kumimoji="0" lang="en-US"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start</a:t>
            </a: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the succession process by </a:t>
            </a:r>
            <a:r>
              <a:rPr kumimoji="0" lang="en-US"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reflecting on and choosing </a:t>
            </a: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the preferred succession </a:t>
            </a:r>
            <a:r>
              <a:rPr kumimoji="0" lang="en-US"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option</a:t>
            </a:r>
            <a:endPar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The first two steps are the most time consuming</a:t>
            </a: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They are also the most critical ones in terms of </a:t>
            </a:r>
            <a:r>
              <a:rPr kumimoji="0" lang="en-US" sz="20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keeping related decision processes on track </a:t>
            </a:r>
            <a:r>
              <a:rPr kumimoji="0" lang="en-US" sz="20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(or delaying them)</a:t>
            </a:r>
          </a:p>
        </p:txBody>
      </p:sp>
      <p:pic>
        <p:nvPicPr>
          <p:cNvPr id="6" name="Immagine 5"/>
          <p:cNvPicPr>
            <a:picLocks noChangeAspect="1"/>
          </p:cNvPicPr>
          <p:nvPr/>
        </p:nvPicPr>
        <p:blipFill>
          <a:blip r:embed="rId2"/>
          <a:stretch>
            <a:fillRect/>
          </a:stretch>
        </p:blipFill>
        <p:spPr>
          <a:xfrm>
            <a:off x="6508271" y="1291960"/>
            <a:ext cx="4647409" cy="4631384"/>
          </a:xfrm>
          <a:prstGeom prst="rect">
            <a:avLst/>
          </a:prstGeom>
        </p:spPr>
      </p:pic>
    </p:spTree>
    <p:extLst>
      <p:ext uri="{BB962C8B-B14F-4D97-AF65-F5344CB8AC3E}">
        <p14:creationId xmlns:p14="http://schemas.microsoft.com/office/powerpoint/2010/main" val="1927644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306766" y="286604"/>
            <a:ext cx="11527340" cy="840174"/>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ctr" defTabSz="914400" rtl="0" eaLnBrk="1" fontAlgn="auto" latinLnBrk="0" hangingPunct="1">
              <a:lnSpc>
                <a:spcPct val="85000"/>
              </a:lnSpc>
              <a:spcBef>
                <a:spcPct val="0"/>
              </a:spcBef>
              <a:spcAft>
                <a:spcPts val="0"/>
              </a:spcAft>
              <a:buClrTx/>
              <a:buSzTx/>
              <a:buFontTx/>
              <a:buNone/>
              <a:tabLst/>
              <a:defRPr/>
            </a:pPr>
            <a:r>
              <a:rPr kumimoji="0" lang="en-US" sz="3400" b="1" i="0" u="none" strike="noStrike" kern="1200" cap="none" spc="0" normalizeH="0" baseline="0" noProof="0" dirty="0">
                <a:ln>
                  <a:noFill/>
                </a:ln>
                <a:solidFill>
                  <a:schemeClr val="tx2"/>
                </a:solidFill>
                <a:effectLst/>
                <a:uLnTx/>
                <a:uFillTx/>
                <a:latin typeface="Century Gothic"/>
                <a:ea typeface="+mj-ea"/>
                <a:cs typeface="+mj-cs"/>
              </a:rPr>
              <a:t>Clarifying goals and priorities-options</a:t>
            </a:r>
            <a:endParaRPr kumimoji="0" lang="en-US" sz="4800" b="1" i="0" u="none" strike="noStrike" kern="1200" cap="none" spc="-50" normalizeH="0" baseline="0" noProof="0" dirty="0">
              <a:ln>
                <a:noFill/>
              </a:ln>
              <a:solidFill>
                <a:schemeClr val="tx2"/>
              </a:solidFill>
              <a:effectLst/>
              <a:uLnTx/>
              <a:uFillTx/>
              <a:latin typeface="Calibri Light" panose="020F0302020204030204"/>
              <a:ea typeface="+mj-ea"/>
              <a:cs typeface="+mj-cs"/>
            </a:endParaRPr>
          </a:p>
        </p:txBody>
      </p:sp>
      <p:pic>
        <p:nvPicPr>
          <p:cNvPr id="3" name="Immagine 2">
            <a:extLst>
              <a:ext uri="{FF2B5EF4-FFF2-40B4-BE49-F238E27FC236}">
                <a16:creationId xmlns:a16="http://schemas.microsoft.com/office/drawing/2014/main" id="{6B4982FC-F310-9D22-DE8D-49F68386CFA1}"/>
              </a:ext>
            </a:extLst>
          </p:cNvPr>
          <p:cNvPicPr>
            <a:picLocks noChangeAspect="1"/>
          </p:cNvPicPr>
          <p:nvPr/>
        </p:nvPicPr>
        <p:blipFill>
          <a:blip r:embed="rId2"/>
          <a:stretch>
            <a:fillRect/>
          </a:stretch>
        </p:blipFill>
        <p:spPr>
          <a:xfrm>
            <a:off x="547304" y="2154802"/>
            <a:ext cx="4938188" cy="3706689"/>
          </a:xfrm>
          <a:prstGeom prst="rect">
            <a:avLst/>
          </a:prstGeom>
        </p:spPr>
      </p:pic>
      <p:pic>
        <p:nvPicPr>
          <p:cNvPr id="7" name="Segnaposto contenuto 7">
            <a:extLst>
              <a:ext uri="{FF2B5EF4-FFF2-40B4-BE49-F238E27FC236}">
                <a16:creationId xmlns:a16="http://schemas.microsoft.com/office/drawing/2014/main" id="{27B1A525-BFA0-B58F-92E6-77EC4CAFBD6B}"/>
              </a:ext>
            </a:extLst>
          </p:cNvPr>
          <p:cNvPicPr>
            <a:picLocks noChangeAspect="1"/>
          </p:cNvPicPr>
          <p:nvPr/>
        </p:nvPicPr>
        <p:blipFill>
          <a:blip r:embed="rId3"/>
          <a:stretch>
            <a:fillRect/>
          </a:stretch>
        </p:blipFill>
        <p:spPr>
          <a:xfrm>
            <a:off x="6003235" y="2154802"/>
            <a:ext cx="5051272" cy="3915854"/>
          </a:xfrm>
          <a:prstGeom prst="rect">
            <a:avLst/>
          </a:prstGeom>
        </p:spPr>
      </p:pic>
      <p:sp>
        <p:nvSpPr>
          <p:cNvPr id="8" name="Segnaposto testo 2">
            <a:extLst>
              <a:ext uri="{FF2B5EF4-FFF2-40B4-BE49-F238E27FC236}">
                <a16:creationId xmlns:a16="http://schemas.microsoft.com/office/drawing/2014/main" id="{B4E603F2-3741-8B2A-9512-8CC628A396D6}"/>
              </a:ext>
            </a:extLst>
          </p:cNvPr>
          <p:cNvSpPr txBox="1">
            <a:spLocks/>
          </p:cNvSpPr>
          <p:nvPr/>
        </p:nvSpPr>
        <p:spPr>
          <a:xfrm>
            <a:off x="806604" y="1577696"/>
            <a:ext cx="4937760" cy="736282"/>
          </a:xfrm>
          <a:prstGeom prst="rect">
            <a:avLst/>
          </a:prstGeom>
        </p:spPr>
        <p:txBody>
          <a:bodyPr vert="horz" lIns="91440" tIns="45720" rIns="91440" bIns="45720" rtlCol="0">
            <a:normAutofit/>
          </a:bodyPr>
          <a:lstStyle>
            <a:lvl1pPr marL="274320" indent="-228600" algn="l" defTabSz="914400" rtl="0" eaLnBrk="1" latinLnBrk="0" hangingPunct="1">
              <a:lnSpc>
                <a:spcPct val="90000"/>
              </a:lnSpc>
              <a:spcBef>
                <a:spcPts val="1800"/>
              </a:spcBef>
              <a:buSzPct val="8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a:lstStyle>
          <a:p>
            <a:pPr marL="45720" indent="0" algn="ctr">
              <a:buNone/>
            </a:pPr>
            <a:r>
              <a:rPr lang="en-US" b="1" dirty="0">
                <a:solidFill>
                  <a:schemeClr val="tx2"/>
                </a:solidFill>
              </a:rPr>
              <a:t>Incumbent</a:t>
            </a:r>
          </a:p>
        </p:txBody>
      </p:sp>
      <p:sp>
        <p:nvSpPr>
          <p:cNvPr id="9" name="Segnaposto testo 4">
            <a:extLst>
              <a:ext uri="{FF2B5EF4-FFF2-40B4-BE49-F238E27FC236}">
                <a16:creationId xmlns:a16="http://schemas.microsoft.com/office/drawing/2014/main" id="{ED25BCAB-F1E3-13D5-8A34-9C6A8B4E8121}"/>
              </a:ext>
            </a:extLst>
          </p:cNvPr>
          <p:cNvSpPr txBox="1">
            <a:spLocks/>
          </p:cNvSpPr>
          <p:nvPr/>
        </p:nvSpPr>
        <p:spPr>
          <a:xfrm>
            <a:off x="6116747" y="1577696"/>
            <a:ext cx="4937760" cy="736282"/>
          </a:xfrm>
          <a:prstGeom prst="rect">
            <a:avLst/>
          </a:prstGeom>
        </p:spPr>
        <p:txBody>
          <a:bodyPr/>
          <a:lstStyle>
            <a:lvl1pPr marL="274320" indent="-228600" algn="l" defTabSz="914400" rtl="0" eaLnBrk="1" latinLnBrk="0" hangingPunct="1">
              <a:lnSpc>
                <a:spcPct val="90000"/>
              </a:lnSpc>
              <a:spcBef>
                <a:spcPts val="1800"/>
              </a:spcBef>
              <a:buSzPct val="8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a:lstStyle>
          <a:p>
            <a:pPr marL="45720" indent="0" algn="ctr">
              <a:buNone/>
            </a:pPr>
            <a:r>
              <a:rPr lang="en-US" b="1" dirty="0">
                <a:solidFill>
                  <a:schemeClr val="tx2"/>
                </a:solidFill>
              </a:rPr>
              <a:t>Successor</a:t>
            </a:r>
          </a:p>
        </p:txBody>
      </p:sp>
    </p:spTree>
    <p:extLst>
      <p:ext uri="{BB962C8B-B14F-4D97-AF65-F5344CB8AC3E}">
        <p14:creationId xmlns:p14="http://schemas.microsoft.com/office/powerpoint/2010/main" val="3296710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38824" y="307027"/>
            <a:ext cx="8817728" cy="1088136"/>
          </a:xfrm>
        </p:spPr>
        <p:txBody>
          <a:bodyPr/>
          <a:lstStyle/>
          <a:p>
            <a:r>
              <a:rPr lang="en-US" b="1" dirty="0">
                <a:solidFill>
                  <a:schemeClr val="tx2"/>
                </a:solidFill>
              </a:rPr>
              <a:t>Reviewing the firm's strategy</a:t>
            </a:r>
            <a:endParaRPr lang="it-IT" b="1" dirty="0">
              <a:solidFill>
                <a:schemeClr val="tx2"/>
              </a:solidFill>
            </a:endParaRPr>
          </a:p>
        </p:txBody>
      </p:sp>
      <p:sp>
        <p:nvSpPr>
          <p:cNvPr id="3" name="Segnaposto contenuto 2"/>
          <p:cNvSpPr>
            <a:spLocks noGrp="1"/>
          </p:cNvSpPr>
          <p:nvPr>
            <p:ph idx="1"/>
          </p:nvPr>
        </p:nvSpPr>
        <p:spPr>
          <a:xfrm>
            <a:off x="439615" y="1395163"/>
            <a:ext cx="10685585" cy="4447155"/>
          </a:xfrm>
        </p:spPr>
        <p:txBody>
          <a:bodyPr anchor="ctr">
            <a:noAutofit/>
          </a:bodyPr>
          <a:lstStyle/>
          <a:p>
            <a:r>
              <a:rPr lang="en-GB" dirty="0">
                <a:solidFill>
                  <a:schemeClr val="tx2"/>
                </a:solidFill>
              </a:rPr>
              <a:t>The involved parties have to deal with the current and future strategy of the firm</a:t>
            </a:r>
          </a:p>
          <a:p>
            <a:r>
              <a:rPr lang="en-GB" b="1" dirty="0">
                <a:solidFill>
                  <a:schemeClr val="tx2"/>
                </a:solidFill>
              </a:rPr>
              <a:t>Reviewing the firm’s strategy prepares the firm for succession</a:t>
            </a:r>
            <a:r>
              <a:rPr lang="en-GB" dirty="0">
                <a:solidFill>
                  <a:schemeClr val="tx2"/>
                </a:solidFill>
              </a:rPr>
              <a:t> from a business management point of view</a:t>
            </a:r>
          </a:p>
          <a:p>
            <a:r>
              <a:rPr lang="en-GB" dirty="0">
                <a:solidFill>
                  <a:schemeClr val="tx2"/>
                </a:solidFill>
              </a:rPr>
              <a:t>The goal is to make the firm an </a:t>
            </a:r>
            <a:r>
              <a:rPr lang="en-GB" b="1" dirty="0">
                <a:solidFill>
                  <a:schemeClr val="tx2"/>
                </a:solidFill>
              </a:rPr>
              <a:t>attractive target for a transfer of control</a:t>
            </a:r>
            <a:r>
              <a:rPr lang="en-GB" dirty="0">
                <a:solidFill>
                  <a:schemeClr val="tx2"/>
                </a:solidFill>
              </a:rPr>
              <a:t>, whether from within or outside the family</a:t>
            </a:r>
          </a:p>
          <a:p>
            <a:r>
              <a:rPr lang="en-US" dirty="0">
                <a:solidFill>
                  <a:schemeClr val="tx2"/>
                </a:solidFill>
              </a:rPr>
              <a:t>Three important questions both for the incumbent and the successor</a:t>
            </a:r>
          </a:p>
          <a:p>
            <a:pPr marL="539750" lvl="1"/>
            <a:r>
              <a:rPr lang="en-US" dirty="0">
                <a:solidFill>
                  <a:schemeClr val="tx2"/>
                </a:solidFill>
              </a:rPr>
              <a:t>What are the current</a:t>
            </a:r>
            <a:r>
              <a:rPr lang="en-US" b="1" dirty="0">
                <a:solidFill>
                  <a:schemeClr val="tx2"/>
                </a:solidFill>
              </a:rPr>
              <a:t> </a:t>
            </a:r>
            <a:r>
              <a:rPr lang="en-US" dirty="0">
                <a:solidFill>
                  <a:schemeClr val="tx2"/>
                </a:solidFill>
              </a:rPr>
              <a:t>strengths and weaknesses of the firm?</a:t>
            </a:r>
          </a:p>
          <a:p>
            <a:pPr marL="539750" lvl="1"/>
            <a:r>
              <a:rPr lang="en-US" dirty="0">
                <a:solidFill>
                  <a:schemeClr val="tx2"/>
                </a:solidFill>
              </a:rPr>
              <a:t>What are the future opportunities and threats for the firm?</a:t>
            </a:r>
          </a:p>
          <a:p>
            <a:pPr marL="539750" lvl="1"/>
            <a:r>
              <a:rPr lang="en-US" dirty="0">
                <a:solidFill>
                  <a:schemeClr val="tx2"/>
                </a:solidFill>
              </a:rPr>
              <a:t>Which parts of the firm are to be passed on?</a:t>
            </a:r>
          </a:p>
          <a:p>
            <a:r>
              <a:rPr lang="en-US" dirty="0">
                <a:solidFill>
                  <a:schemeClr val="tx2"/>
                </a:solidFill>
              </a:rPr>
              <a:t>Firms often follow a lifecycle inception</a:t>
            </a:r>
            <a:r>
              <a:rPr lang="it-IT" dirty="0">
                <a:solidFill>
                  <a:schemeClr val="tx2"/>
                </a:solidFill>
              </a:rPr>
              <a:t>, </a:t>
            </a:r>
            <a:r>
              <a:rPr lang="en-US" dirty="0">
                <a:solidFill>
                  <a:schemeClr val="tx2"/>
                </a:solidFill>
              </a:rPr>
              <a:t>throughout this process, organizations often mirror the incumbent’s goals, preferences, aspirations and abilities</a:t>
            </a:r>
          </a:p>
        </p:txBody>
      </p:sp>
      <p:sp>
        <p:nvSpPr>
          <p:cNvPr id="4" name="Segnaposto piè di pagina 3"/>
          <p:cNvSpPr>
            <a:spLocks noGrp="1"/>
          </p:cNvSpPr>
          <p:nvPr>
            <p:ph type="ftr" sz="quarter" idx="11"/>
          </p:nvPr>
        </p:nvSpPr>
        <p:spPr>
          <a:xfrm>
            <a:off x="3686185" y="6459785"/>
            <a:ext cx="4822804" cy="365125"/>
          </a:xfrm>
          <a:prstGeom prst="rect">
            <a:avLst/>
          </a:prstGeom>
        </p:spPr>
        <p:txBody>
          <a:bodyPr vert="horz" lIns="91440" tIns="45720" rIns="91440" bIns="45720" rtlCol="0" anchor="ctr"/>
          <a:lstStyle>
            <a:defPPr>
              <a:defRPr lang="it-IT"/>
            </a:defPPr>
            <a:lvl1pPr marL="0" algn="ctr" defTabSz="914400" rtl="0" eaLnBrk="1" latinLnBrk="0" hangingPunct="1">
              <a:defRPr sz="900" kern="1200" cap="all"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it-IT"/>
              <a:t>FAMILY BUSINESS AND ENTREPRENEURSHIP</a:t>
            </a:r>
          </a:p>
        </p:txBody>
      </p:sp>
    </p:spTree>
    <p:extLst>
      <p:ext uri="{BB962C8B-B14F-4D97-AF65-F5344CB8AC3E}">
        <p14:creationId xmlns:p14="http://schemas.microsoft.com/office/powerpoint/2010/main" val="3715618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7280" y="298235"/>
            <a:ext cx="8817728" cy="1088136"/>
          </a:xfrm>
        </p:spPr>
        <p:txBody>
          <a:bodyPr/>
          <a:lstStyle/>
          <a:p>
            <a:r>
              <a:rPr lang="en-US" dirty="0">
                <a:solidFill>
                  <a:schemeClr val="tx2"/>
                </a:solidFill>
              </a:rPr>
              <a:t>Planning the transition of responsibilities</a:t>
            </a:r>
          </a:p>
        </p:txBody>
      </p:sp>
      <p:sp>
        <p:nvSpPr>
          <p:cNvPr id="3" name="Segnaposto contenuto 2"/>
          <p:cNvSpPr>
            <a:spLocks noGrp="1"/>
          </p:cNvSpPr>
          <p:nvPr>
            <p:ph idx="1"/>
          </p:nvPr>
        </p:nvSpPr>
        <p:spPr>
          <a:xfrm>
            <a:off x="386862" y="1526345"/>
            <a:ext cx="11394830" cy="4629364"/>
          </a:xfrm>
        </p:spPr>
        <p:txBody>
          <a:bodyPr anchor="ctr">
            <a:noAutofit/>
          </a:bodyPr>
          <a:lstStyle/>
          <a:p>
            <a:r>
              <a:rPr lang="en-US" sz="2400" b="1" dirty="0">
                <a:solidFill>
                  <a:schemeClr val="tx2"/>
                </a:solidFill>
              </a:rPr>
              <a:t>It is critical to define how governance and functional roles are passed down from incumbent to successor</a:t>
            </a:r>
          </a:p>
          <a:p>
            <a:r>
              <a:rPr lang="en-US" sz="2400" dirty="0">
                <a:solidFill>
                  <a:schemeClr val="tx2"/>
                </a:solidFill>
              </a:rPr>
              <a:t>The </a:t>
            </a:r>
            <a:r>
              <a:rPr lang="en-US" sz="2400" b="1" dirty="0">
                <a:solidFill>
                  <a:schemeClr val="tx2"/>
                </a:solidFill>
              </a:rPr>
              <a:t>parallel involvement </a:t>
            </a:r>
            <a:r>
              <a:rPr lang="en-US" sz="2400" dirty="0">
                <a:solidFill>
                  <a:schemeClr val="tx2"/>
                </a:solidFill>
              </a:rPr>
              <a:t>of the incumbent and successor:</a:t>
            </a:r>
          </a:p>
          <a:p>
            <a:pPr lvl="1"/>
            <a:r>
              <a:rPr lang="en-US" sz="2000" dirty="0">
                <a:solidFill>
                  <a:schemeClr val="tx2"/>
                </a:solidFill>
              </a:rPr>
              <a:t>can create misunderstandings about roles and responsibilities, confusion about who is in control, and frustration and irritation on the part of the incumbent, successor, employees and further stakeholders</a:t>
            </a:r>
          </a:p>
          <a:p>
            <a:pPr lvl="1"/>
            <a:r>
              <a:rPr lang="en-US" sz="2000" dirty="0">
                <a:solidFill>
                  <a:schemeClr val="tx2"/>
                </a:solidFill>
              </a:rPr>
              <a:t>also represents a unique opportunity to pass on relevant resources, such as knowledge and networks</a:t>
            </a:r>
          </a:p>
          <a:p>
            <a:pPr lvl="1" indent="-357188">
              <a:spcBef>
                <a:spcPts val="1200"/>
              </a:spcBef>
              <a:spcAft>
                <a:spcPts val="200"/>
              </a:spcAft>
              <a:buSzPct val="100000"/>
              <a:buFont typeface="Wingdings" panose="05000000000000000000" pitchFamily="2" charset="2"/>
              <a:buChar char="q"/>
            </a:pPr>
            <a:r>
              <a:rPr lang="en-US" sz="2400" b="1" dirty="0">
                <a:solidFill>
                  <a:schemeClr val="tx2"/>
                </a:solidFill>
              </a:rPr>
              <a:t>Management and ownership is passed along in sequential steps</a:t>
            </a:r>
          </a:p>
          <a:p>
            <a:pPr lvl="1" indent="-357188">
              <a:spcBef>
                <a:spcPts val="1200"/>
              </a:spcBef>
              <a:spcAft>
                <a:spcPts val="200"/>
              </a:spcAft>
              <a:buSzPct val="100000"/>
              <a:buFont typeface="Wingdings" panose="05000000000000000000" pitchFamily="2" charset="2"/>
              <a:buChar char="q"/>
            </a:pPr>
            <a:r>
              <a:rPr lang="en-GB" sz="2400" dirty="0">
                <a:solidFill>
                  <a:schemeClr val="tx2"/>
                </a:solidFill>
              </a:rPr>
              <a:t>The average length is 6.5 years for intra family successions, 3.3 years for transfers to employees and 1.6 years for sales</a:t>
            </a:r>
            <a:endParaRPr lang="it-IT" sz="2000" dirty="0">
              <a:solidFill>
                <a:schemeClr val="tx2"/>
              </a:solidFill>
            </a:endParaRPr>
          </a:p>
        </p:txBody>
      </p:sp>
      <p:sp>
        <p:nvSpPr>
          <p:cNvPr id="4" name="Segnaposto piè di pagina 3"/>
          <p:cNvSpPr>
            <a:spLocks noGrp="1"/>
          </p:cNvSpPr>
          <p:nvPr>
            <p:ph type="ftr" sz="quarter" idx="11"/>
          </p:nvPr>
        </p:nvSpPr>
        <p:spPr>
          <a:xfrm>
            <a:off x="3686185" y="6459785"/>
            <a:ext cx="4822804" cy="365125"/>
          </a:xfrm>
          <a:prstGeom prst="rect">
            <a:avLst/>
          </a:prstGeom>
        </p:spPr>
        <p:txBody>
          <a:bodyPr vert="horz" lIns="91440" tIns="45720" rIns="91440" bIns="45720" rtlCol="0" anchor="ctr"/>
          <a:lstStyle>
            <a:defPPr>
              <a:defRPr lang="it-IT"/>
            </a:defPPr>
            <a:lvl1pPr marL="0" algn="ctr" defTabSz="914400" rtl="0" eaLnBrk="1" latinLnBrk="0" hangingPunct="1">
              <a:defRPr sz="900" kern="1200" cap="all"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it-IT"/>
              <a:t>FAMILY BUSINESS AND ENTREPRENEURSHIP</a:t>
            </a:r>
          </a:p>
        </p:txBody>
      </p:sp>
    </p:spTree>
    <p:extLst>
      <p:ext uri="{BB962C8B-B14F-4D97-AF65-F5344CB8AC3E}">
        <p14:creationId xmlns:p14="http://schemas.microsoft.com/office/powerpoint/2010/main" val="4121855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a:xfrm>
            <a:off x="318909" y="1132676"/>
            <a:ext cx="11562392" cy="2843489"/>
          </a:xfrm>
        </p:spPr>
        <p:txBody>
          <a:bodyPr anchor="ctr">
            <a:normAutofit lnSpcReduction="10000"/>
          </a:bodyPr>
          <a:lstStyle/>
          <a:p>
            <a:pPr algn="just"/>
            <a:r>
              <a:rPr lang="it-IT" sz="3200" dirty="0">
                <a:solidFill>
                  <a:srgbClr val="000000"/>
                </a:solidFill>
                <a:latin typeface="Calibri" panose="020F0502020204030204" pitchFamily="34" charset="0"/>
                <a:cs typeface="Calibri" panose="020F0502020204030204" pitchFamily="34" charset="0"/>
              </a:rPr>
              <a:t> </a:t>
            </a:r>
            <a:r>
              <a:rPr lang="en-US" sz="3200" dirty="0">
                <a:solidFill>
                  <a:srgbClr val="000000"/>
                </a:solidFill>
                <a:latin typeface="Calibri" panose="020F0502020204030204" pitchFamily="34" charset="0"/>
                <a:cs typeface="Calibri" panose="020F0502020204030204" pitchFamily="34" charset="0"/>
              </a:rPr>
              <a:t>The concept of professionalization is studied in the general business literature, tends to be understood in an </a:t>
            </a:r>
            <a:r>
              <a:rPr lang="en-US" sz="3200" b="1" dirty="0">
                <a:solidFill>
                  <a:srgbClr val="000000"/>
                </a:solidFill>
                <a:latin typeface="Calibri" panose="020F0502020204030204" pitchFamily="34" charset="0"/>
                <a:cs typeface="Calibri" panose="020F0502020204030204" pitchFamily="34" charset="0"/>
              </a:rPr>
              <a:t>organizational development context</a:t>
            </a:r>
            <a:r>
              <a:rPr lang="en-US" sz="3200" dirty="0">
                <a:solidFill>
                  <a:srgbClr val="000000"/>
                </a:solidFill>
                <a:latin typeface="Calibri" panose="020F0502020204030204" pitchFamily="34" charset="0"/>
                <a:cs typeface="Calibri" panose="020F0502020204030204" pitchFamily="34" charset="0"/>
              </a:rPr>
              <a:t>. </a:t>
            </a:r>
          </a:p>
          <a:p>
            <a:pPr algn="just"/>
            <a:r>
              <a:rPr lang="en-US" sz="3200" dirty="0">
                <a:solidFill>
                  <a:srgbClr val="000000"/>
                </a:solidFill>
                <a:latin typeface="Calibri" panose="020F0502020204030204" pitchFamily="34" charset="0"/>
                <a:cs typeface="Calibri" panose="020F0502020204030204" pitchFamily="34" charset="0"/>
              </a:rPr>
              <a:t>As firms evolve through the organizational life cycle, </a:t>
            </a:r>
            <a:r>
              <a:rPr lang="en-US" sz="3200" b="1" dirty="0">
                <a:solidFill>
                  <a:srgbClr val="000000"/>
                </a:solidFill>
                <a:latin typeface="Calibri" panose="020F0502020204030204" pitchFamily="34" charset="0"/>
                <a:cs typeface="Calibri" panose="020F0502020204030204" pitchFamily="34" charset="0"/>
              </a:rPr>
              <a:t>the complexity of firm operations increases as well as the demand for more sophisticated management and organizational systems</a:t>
            </a:r>
            <a:r>
              <a:rPr lang="en-US" sz="3200" dirty="0">
                <a:solidFill>
                  <a:srgbClr val="000000"/>
                </a:solidFill>
                <a:latin typeface="Calibri" panose="020F0502020204030204" pitchFamily="34" charset="0"/>
                <a:cs typeface="Calibri" panose="020F0502020204030204" pitchFamily="34" charset="0"/>
              </a:rPr>
              <a:t>. </a:t>
            </a:r>
          </a:p>
        </p:txBody>
      </p:sp>
      <p:sp>
        <p:nvSpPr>
          <p:cNvPr id="3" name="Titolo 2"/>
          <p:cNvSpPr>
            <a:spLocks noGrp="1"/>
          </p:cNvSpPr>
          <p:nvPr>
            <p:ph type="title"/>
          </p:nvPr>
        </p:nvSpPr>
        <p:spPr>
          <a:xfrm>
            <a:off x="318910" y="298696"/>
            <a:ext cx="11509641" cy="833979"/>
          </a:xfrm>
        </p:spPr>
        <p:txBody>
          <a:bodyPr/>
          <a:lstStyle/>
          <a:p>
            <a:r>
              <a:rPr lang="it-IT" b="1" dirty="0">
                <a:solidFill>
                  <a:srgbClr val="000000"/>
                </a:solidFill>
              </a:rPr>
              <a:t>The Professionalization</a:t>
            </a:r>
          </a:p>
        </p:txBody>
      </p:sp>
      <p:sp>
        <p:nvSpPr>
          <p:cNvPr id="4" name="Freccia a destra 3"/>
          <p:cNvSpPr/>
          <p:nvPr/>
        </p:nvSpPr>
        <p:spPr>
          <a:xfrm rot="5400000">
            <a:off x="5528037" y="3980420"/>
            <a:ext cx="1091383" cy="10828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CasellaDiTesto 4"/>
          <p:cNvSpPr txBox="1"/>
          <p:nvPr/>
        </p:nvSpPr>
        <p:spPr>
          <a:xfrm>
            <a:off x="318909" y="5244526"/>
            <a:ext cx="11509641" cy="978729"/>
          </a:xfrm>
          <a:prstGeom prst="rect">
            <a:avLst/>
          </a:prstGeom>
          <a:noFill/>
        </p:spPr>
        <p:txBody>
          <a:bodyPr wrap="square" rtlCol="0">
            <a:spAutoFit/>
          </a:bodyPr>
          <a:lstStyle/>
          <a:p>
            <a:pPr marL="45720" lvl="0" algn="ctr">
              <a:lnSpc>
                <a:spcPct val="90000"/>
              </a:lnSpc>
              <a:spcBef>
                <a:spcPts val="1800"/>
              </a:spcBef>
              <a:buSzPct val="80000"/>
            </a:pPr>
            <a:r>
              <a:rPr lang="en-US" sz="3200" b="1" dirty="0">
                <a:solidFill>
                  <a:srgbClr val="000000"/>
                </a:solidFill>
                <a:latin typeface="Calibri" panose="020F0502020204030204" pitchFamily="34" charset="0"/>
                <a:cs typeface="Calibri" panose="020F0502020204030204" pitchFamily="34" charset="0"/>
              </a:rPr>
              <a:t>there is a shift toward firm professionalization, which enables the firm to progress to the next level </a:t>
            </a:r>
          </a:p>
        </p:txBody>
      </p:sp>
    </p:spTree>
    <p:extLst>
      <p:ext uri="{BB962C8B-B14F-4D97-AF65-F5344CB8AC3E}">
        <p14:creationId xmlns:p14="http://schemas.microsoft.com/office/powerpoint/2010/main" val="352040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3011" y="304595"/>
            <a:ext cx="11521440" cy="1027774"/>
          </a:xfrm>
        </p:spPr>
        <p:txBody>
          <a:bodyPr/>
          <a:lstStyle/>
          <a:p>
            <a:r>
              <a:rPr lang="it-IT" b="1" dirty="0">
                <a:solidFill>
                  <a:srgbClr val="000000"/>
                </a:solidFill>
              </a:rPr>
              <a:t>Professionalization in family business</a:t>
            </a:r>
          </a:p>
        </p:txBody>
      </p:sp>
      <p:sp>
        <p:nvSpPr>
          <p:cNvPr id="4" name="Rettangolo 3"/>
          <p:cNvSpPr/>
          <p:nvPr/>
        </p:nvSpPr>
        <p:spPr>
          <a:xfrm>
            <a:off x="313011" y="1374592"/>
            <a:ext cx="11521440" cy="2262158"/>
          </a:xfrm>
          <a:prstGeom prst="rect">
            <a:avLst/>
          </a:prstGeom>
        </p:spPr>
        <p:txBody>
          <a:bodyPr wrap="square">
            <a:spAutoFit/>
          </a:bodyPr>
          <a:lstStyle/>
          <a:p>
            <a:pPr marL="274320" lvl="0" indent="-228600" algn="just">
              <a:lnSpc>
                <a:spcPct val="90000"/>
              </a:lnSpc>
              <a:spcBef>
                <a:spcPts val="1800"/>
              </a:spcBef>
              <a:buSzPct val="80000"/>
              <a:buFont typeface="Arial" pitchFamily="34" charset="0"/>
              <a:buChar char="•"/>
            </a:pPr>
            <a:r>
              <a:rPr lang="it-IT" sz="2800" dirty="0">
                <a:solidFill>
                  <a:srgbClr val="000000"/>
                </a:solidFill>
                <a:latin typeface="Calibri" panose="020F0502020204030204" pitchFamily="34" charset="0"/>
                <a:cs typeface="Calibri" panose="020F0502020204030204" pitchFamily="34" charset="0"/>
              </a:rPr>
              <a:t>The family business literature </a:t>
            </a:r>
            <a:r>
              <a:rPr lang="en-GB" sz="2800" dirty="0">
                <a:solidFill>
                  <a:srgbClr val="000000"/>
                </a:solidFill>
                <a:latin typeface="Calibri" panose="020F0502020204030204" pitchFamily="34" charset="0"/>
                <a:cs typeface="Calibri" panose="020F0502020204030204" pitchFamily="34" charset="0"/>
              </a:rPr>
              <a:t>has</a:t>
            </a:r>
            <a:r>
              <a:rPr lang="it-IT" sz="2800" dirty="0">
                <a:solidFill>
                  <a:srgbClr val="000000"/>
                </a:solidFill>
                <a:latin typeface="Calibri" panose="020F0502020204030204" pitchFamily="34" charset="0"/>
                <a:cs typeface="Calibri" panose="020F0502020204030204" pitchFamily="34" charset="0"/>
              </a:rPr>
              <a:t> a </a:t>
            </a:r>
            <a:r>
              <a:rPr lang="en-GB" sz="2800" dirty="0">
                <a:solidFill>
                  <a:srgbClr val="000000"/>
                </a:solidFill>
                <a:latin typeface="Calibri" panose="020F0502020204030204" pitchFamily="34" charset="0"/>
                <a:cs typeface="Calibri" panose="020F0502020204030204" pitchFamily="34" charset="0"/>
              </a:rPr>
              <a:t>tendency</a:t>
            </a:r>
            <a:r>
              <a:rPr lang="it-IT" sz="2800" dirty="0">
                <a:solidFill>
                  <a:srgbClr val="000000"/>
                </a:solidFill>
                <a:latin typeface="Calibri" panose="020F0502020204030204" pitchFamily="34" charset="0"/>
                <a:cs typeface="Calibri" panose="020F0502020204030204" pitchFamily="34" charset="0"/>
              </a:rPr>
              <a:t> to equate professionalization </a:t>
            </a:r>
            <a:r>
              <a:rPr lang="en-GB" sz="2800" dirty="0">
                <a:solidFill>
                  <a:srgbClr val="000000"/>
                </a:solidFill>
                <a:latin typeface="Calibri" panose="020F0502020204030204" pitchFamily="34" charset="0"/>
                <a:cs typeface="Calibri" panose="020F0502020204030204" pitchFamily="34" charset="0"/>
              </a:rPr>
              <a:t>solely</a:t>
            </a:r>
            <a:r>
              <a:rPr lang="it-IT" sz="2800" dirty="0">
                <a:solidFill>
                  <a:srgbClr val="000000"/>
                </a:solidFill>
                <a:latin typeface="Calibri" panose="020F0502020204030204" pitchFamily="34" charset="0"/>
                <a:cs typeface="Calibri" panose="020F0502020204030204" pitchFamily="34" charset="0"/>
              </a:rPr>
              <a:t> with the </a:t>
            </a:r>
            <a:r>
              <a:rPr lang="en-GB" sz="2800" dirty="0">
                <a:solidFill>
                  <a:srgbClr val="000000"/>
                </a:solidFill>
                <a:latin typeface="Calibri" panose="020F0502020204030204" pitchFamily="34" charset="0"/>
                <a:cs typeface="Calibri" panose="020F0502020204030204" pitchFamily="34" charset="0"/>
              </a:rPr>
              <a:t>entrance</a:t>
            </a:r>
            <a:r>
              <a:rPr lang="it-IT" sz="2800" dirty="0">
                <a:solidFill>
                  <a:srgbClr val="000000"/>
                </a:solidFill>
                <a:latin typeface="Calibri" panose="020F0502020204030204" pitchFamily="34" charset="0"/>
                <a:cs typeface="Calibri" panose="020F0502020204030204" pitchFamily="34" charset="0"/>
              </a:rPr>
              <a:t> of </a:t>
            </a:r>
            <a:r>
              <a:rPr lang="it-IT" sz="2800" b="1" dirty="0">
                <a:solidFill>
                  <a:srgbClr val="000000"/>
                </a:solidFill>
                <a:latin typeface="Calibri" panose="020F0502020204030204" pitchFamily="34" charset="0"/>
                <a:cs typeface="Calibri" panose="020F0502020204030204" pitchFamily="34" charset="0"/>
              </a:rPr>
              <a:t>an </a:t>
            </a:r>
            <a:r>
              <a:rPr lang="en-AU" sz="2800" b="1" dirty="0">
                <a:solidFill>
                  <a:srgbClr val="000000"/>
                </a:solidFill>
                <a:latin typeface="Calibri" panose="020F0502020204030204" pitchFamily="34" charset="0"/>
                <a:cs typeface="Calibri" panose="020F0502020204030204" pitchFamily="34" charset="0"/>
              </a:rPr>
              <a:t>external</a:t>
            </a:r>
            <a:r>
              <a:rPr lang="it-IT" sz="2800" b="1" dirty="0">
                <a:solidFill>
                  <a:srgbClr val="000000"/>
                </a:solidFill>
                <a:latin typeface="Calibri" panose="020F0502020204030204" pitchFamily="34" charset="0"/>
                <a:cs typeface="Calibri" panose="020F0502020204030204" pitchFamily="34" charset="0"/>
              </a:rPr>
              <a:t>, nonfamily manager </a:t>
            </a:r>
          </a:p>
          <a:p>
            <a:pPr marL="274320" lvl="0" indent="-228600" algn="just">
              <a:lnSpc>
                <a:spcPct val="90000"/>
              </a:lnSpc>
              <a:spcBef>
                <a:spcPts val="1800"/>
              </a:spcBef>
              <a:buSzPct val="80000"/>
              <a:buFont typeface="Arial" pitchFamily="34" charset="0"/>
              <a:buChar char="•"/>
            </a:pPr>
            <a:r>
              <a:rPr lang="en-US" sz="2800" dirty="0">
                <a:solidFill>
                  <a:srgbClr val="000000"/>
                </a:solidFill>
                <a:latin typeface="Calibri" panose="020F0502020204030204" pitchFamily="34" charset="0"/>
                <a:cs typeface="Calibri" panose="020F0502020204030204" pitchFamily="34" charset="0"/>
              </a:rPr>
              <a:t>Family firms are often reluctant to hire external nonfamily managers, given the focus of many family firm owners to keep control of the firm by also conducting the firm’s management</a:t>
            </a:r>
            <a:endParaRPr lang="it-IT" sz="2800" dirty="0">
              <a:solidFill>
                <a:srgbClr val="000000"/>
              </a:solidFill>
              <a:latin typeface="Calibri" panose="020F0502020204030204" pitchFamily="34" charset="0"/>
              <a:cs typeface="Calibri" panose="020F0502020204030204" pitchFamily="34" charset="0"/>
            </a:endParaRPr>
          </a:p>
        </p:txBody>
      </p:sp>
      <p:sp>
        <p:nvSpPr>
          <p:cNvPr id="5" name="CasellaDiTesto 4"/>
          <p:cNvSpPr txBox="1"/>
          <p:nvPr/>
        </p:nvSpPr>
        <p:spPr>
          <a:xfrm>
            <a:off x="5427406" y="3636750"/>
            <a:ext cx="1144475" cy="769441"/>
          </a:xfrm>
          <a:prstGeom prst="rect">
            <a:avLst/>
          </a:prstGeom>
          <a:noFill/>
        </p:spPr>
        <p:txBody>
          <a:bodyPr wrap="square" rtlCol="0">
            <a:spAutoFit/>
          </a:bodyPr>
          <a:lstStyle/>
          <a:p>
            <a:r>
              <a:rPr lang="it-IT" sz="4400" b="1" dirty="0">
                <a:solidFill>
                  <a:srgbClr val="000000"/>
                </a:solidFill>
              </a:rPr>
              <a:t>BUT</a:t>
            </a:r>
          </a:p>
        </p:txBody>
      </p:sp>
      <p:sp>
        <p:nvSpPr>
          <p:cNvPr id="6" name="CasellaDiTesto 5"/>
          <p:cNvSpPr txBox="1"/>
          <p:nvPr/>
        </p:nvSpPr>
        <p:spPr>
          <a:xfrm>
            <a:off x="313011" y="4560201"/>
            <a:ext cx="11509296" cy="1323439"/>
          </a:xfrm>
          <a:prstGeom prst="rect">
            <a:avLst/>
          </a:prstGeom>
          <a:noFill/>
        </p:spPr>
        <p:txBody>
          <a:bodyPr wrap="square" rtlCol="0">
            <a:spAutoFit/>
          </a:bodyPr>
          <a:lstStyle/>
          <a:p>
            <a:pPr algn="ctr"/>
            <a:r>
              <a:rPr lang="en-US" sz="2000" b="1" dirty="0">
                <a:solidFill>
                  <a:srgbClr val="000000"/>
                </a:solidFill>
              </a:rPr>
              <a:t>As externals enter the business, family involvement decreases, shifting the firm to another type, and making them—almost instantly—professional. These family firm types need to be adjusted in accordance with the actual, multidimensional construct of professionalization, as indicated in the general literature</a:t>
            </a:r>
            <a:endParaRPr lang="it-IT" b="1" dirty="0">
              <a:solidFill>
                <a:srgbClr val="000000"/>
              </a:solidFill>
            </a:endParaRPr>
          </a:p>
        </p:txBody>
      </p:sp>
    </p:spTree>
    <p:extLst>
      <p:ext uri="{BB962C8B-B14F-4D97-AF65-F5344CB8AC3E}">
        <p14:creationId xmlns:p14="http://schemas.microsoft.com/office/powerpoint/2010/main" val="4237884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a:xfrm>
            <a:off x="313011" y="1610130"/>
            <a:ext cx="11521440" cy="4641805"/>
          </a:xfrm>
        </p:spPr>
        <p:txBody>
          <a:bodyPr>
            <a:normAutofit/>
          </a:bodyPr>
          <a:lstStyle/>
          <a:p>
            <a:pPr marL="45720" indent="0">
              <a:buNone/>
            </a:pPr>
            <a:r>
              <a:rPr lang="en-GB" sz="2400" b="1" dirty="0">
                <a:solidFill>
                  <a:srgbClr val="000000"/>
                </a:solidFill>
                <a:latin typeface="Calibri" panose="020F0502020204030204" pitchFamily="34" charset="0"/>
                <a:cs typeface="Calibri" panose="020F0502020204030204" pitchFamily="34" charset="0"/>
              </a:rPr>
              <a:t>The concept of professionalization in family business is related to: </a:t>
            </a:r>
          </a:p>
          <a:p>
            <a:pPr marL="502920" indent="-457200">
              <a:buAutoNum type="alphaLcParenBoth"/>
            </a:pPr>
            <a:r>
              <a:rPr lang="en-GB" sz="2400" b="1" dirty="0">
                <a:solidFill>
                  <a:srgbClr val="000000"/>
                </a:solidFill>
                <a:latin typeface="Calibri" panose="020F0502020204030204" pitchFamily="34" charset="0"/>
                <a:cs typeface="Calibri" panose="020F0502020204030204" pitchFamily="34" charset="0"/>
              </a:rPr>
              <a:t>the entrance of external managers but also encompasses </a:t>
            </a:r>
          </a:p>
          <a:p>
            <a:pPr marL="502920" indent="-457200">
              <a:buAutoNum type="alphaLcParenBoth"/>
            </a:pPr>
            <a:r>
              <a:rPr lang="en-GB" sz="2400" b="1" dirty="0">
                <a:solidFill>
                  <a:srgbClr val="000000"/>
                </a:solidFill>
                <a:latin typeface="Calibri" panose="020F0502020204030204" pitchFamily="34" charset="0"/>
                <a:cs typeface="Calibri" panose="020F0502020204030204" pitchFamily="34" charset="0"/>
              </a:rPr>
              <a:t>the establishment of effective governance structures such as boards and councils, </a:t>
            </a:r>
          </a:p>
          <a:p>
            <a:pPr marL="502920" indent="-457200">
              <a:buAutoNum type="alphaLcParenBoth"/>
            </a:pPr>
            <a:r>
              <a:rPr lang="en-GB" sz="2400" b="1" dirty="0">
                <a:solidFill>
                  <a:srgbClr val="000000"/>
                </a:solidFill>
                <a:latin typeface="Calibri" panose="020F0502020204030204" pitchFamily="34" charset="0"/>
                <a:cs typeface="Calibri" panose="020F0502020204030204" pitchFamily="34" charset="0"/>
              </a:rPr>
              <a:t>the professionalization of the board by the appointment of nonfamily and external board members, </a:t>
            </a:r>
          </a:p>
          <a:p>
            <a:pPr marL="502920" indent="-457200">
              <a:buAutoNum type="alphaLcParenBoth"/>
            </a:pPr>
            <a:r>
              <a:rPr lang="en-GB" sz="2400" b="1" dirty="0">
                <a:solidFill>
                  <a:srgbClr val="000000"/>
                </a:solidFill>
                <a:latin typeface="Calibri" panose="020F0502020204030204" pitchFamily="34" charset="0"/>
                <a:cs typeface="Calibri" panose="020F0502020204030204" pitchFamily="34" charset="0"/>
              </a:rPr>
              <a:t> The delegation of control and decentralization of authority, </a:t>
            </a:r>
          </a:p>
          <a:p>
            <a:pPr marL="502920" indent="-457200">
              <a:buAutoNum type="alphaLcParenBoth"/>
            </a:pPr>
            <a:r>
              <a:rPr lang="en-GB" sz="2400" b="1" dirty="0">
                <a:solidFill>
                  <a:srgbClr val="000000"/>
                </a:solidFill>
                <a:latin typeface="Calibri" panose="020F0502020204030204" pitchFamily="34" charset="0"/>
                <a:cs typeface="Calibri" panose="020F0502020204030204" pitchFamily="34" charset="0"/>
              </a:rPr>
              <a:t>the establishment of formal financial control mechanisms, </a:t>
            </a:r>
          </a:p>
          <a:p>
            <a:pPr marL="502920" indent="-457200">
              <a:buAutoNum type="alphaLcParenBoth"/>
            </a:pPr>
            <a:r>
              <a:rPr lang="en-GB" sz="2400" b="1" dirty="0">
                <a:solidFill>
                  <a:srgbClr val="000000"/>
                </a:solidFill>
                <a:latin typeface="Calibri" panose="020F0502020204030204" pitchFamily="34" charset="0"/>
                <a:cs typeface="Calibri" panose="020F0502020204030204" pitchFamily="34" charset="0"/>
              </a:rPr>
              <a:t> the establishment of formal human resource control mechanisms.</a:t>
            </a:r>
          </a:p>
        </p:txBody>
      </p:sp>
      <p:sp>
        <p:nvSpPr>
          <p:cNvPr id="4" name="Titolo 2"/>
          <p:cNvSpPr>
            <a:spLocks noGrp="1"/>
          </p:cNvSpPr>
          <p:nvPr>
            <p:ph type="title"/>
          </p:nvPr>
        </p:nvSpPr>
        <p:spPr>
          <a:xfrm>
            <a:off x="313011" y="280998"/>
            <a:ext cx="11521440" cy="833980"/>
          </a:xfrm>
        </p:spPr>
        <p:txBody>
          <a:bodyPr/>
          <a:lstStyle/>
          <a:p>
            <a:r>
              <a:rPr lang="it-IT" b="1" dirty="0">
                <a:solidFill>
                  <a:srgbClr val="000000"/>
                </a:solidFill>
              </a:rPr>
              <a:t>Professionalization in family business</a:t>
            </a:r>
          </a:p>
        </p:txBody>
      </p:sp>
    </p:spTree>
    <p:extLst>
      <p:ext uri="{BB962C8B-B14F-4D97-AF65-F5344CB8AC3E}">
        <p14:creationId xmlns:p14="http://schemas.microsoft.com/office/powerpoint/2010/main" val="1010880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heer Green 16x9">
  <a:themeElements>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mbreggiatura superior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Override1.xml><?xml version="1.0" encoding="utf-8"?>
<a:themeOverride xmlns:a="http://schemas.openxmlformats.org/drawingml/2006/main">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04C4809-32CE-4D76-8837-BF87A221E8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1416</Words>
  <Application>Microsoft Office PowerPoint</Application>
  <PresentationFormat>Widescreen</PresentationFormat>
  <Paragraphs>112</Paragraphs>
  <Slides>18</Slides>
  <Notes>1</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18</vt:i4>
      </vt:variant>
    </vt:vector>
  </HeadingPairs>
  <TitlesOfParts>
    <vt:vector size="24" baseType="lpstr">
      <vt:lpstr>Arial</vt:lpstr>
      <vt:lpstr>Calibri</vt:lpstr>
      <vt:lpstr>Calibri Light</vt:lpstr>
      <vt:lpstr>Century Gothic</vt:lpstr>
      <vt:lpstr>Wingdings</vt:lpstr>
      <vt:lpstr>Sheer Green 16x9</vt:lpstr>
      <vt:lpstr>Human Resource Management Strategy in Family Business </vt:lpstr>
      <vt:lpstr>Innovation and Change in family business</vt:lpstr>
      <vt:lpstr>Agenda</vt:lpstr>
      <vt:lpstr>Presentazione standard di PowerPoint</vt:lpstr>
      <vt:lpstr>Presentazione standard di PowerPoint</vt:lpstr>
      <vt:lpstr>Presentazione standard di PowerPoint</vt:lpstr>
      <vt:lpstr>Succession</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Reviewing the firm's strategy</vt:lpstr>
      <vt:lpstr>Planning the transition of responsibilities</vt:lpstr>
      <vt:lpstr>The Professionalization</vt:lpstr>
      <vt:lpstr>Professionalization in family business</vt:lpstr>
      <vt:lpstr>Professionalization in family business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2017-02-26T10:44:06Z</dcterms:created>
  <dcterms:modified xsi:type="dcterms:W3CDTF">2023-05-01T17:36:50Z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TC029208979991</vt:lpwstr>
  </property>
</Properties>
</file>