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  <p:sldMasterId id="2147483663" r:id="rId3"/>
  </p:sldMasterIdLst>
  <p:notesMasterIdLst>
    <p:notesMasterId r:id="rId18"/>
  </p:notesMasterIdLst>
  <p:handoutMasterIdLst>
    <p:handoutMasterId r:id="rId19"/>
  </p:handoutMasterIdLst>
  <p:sldIdLst>
    <p:sldId id="372" r:id="rId4"/>
    <p:sldId id="390" r:id="rId5"/>
    <p:sldId id="265" r:id="rId6"/>
    <p:sldId id="391" r:id="rId7"/>
    <p:sldId id="392" r:id="rId8"/>
    <p:sldId id="403" r:id="rId9"/>
    <p:sldId id="393" r:id="rId10"/>
    <p:sldId id="397" r:id="rId11"/>
    <p:sldId id="394" r:id="rId12"/>
    <p:sldId id="396" r:id="rId13"/>
    <p:sldId id="395" r:id="rId14"/>
    <p:sldId id="286" r:id="rId15"/>
    <p:sldId id="298" r:id="rId16"/>
    <p:sldId id="29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e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9B337"/>
    <a:srgbClr val="003399"/>
    <a:srgbClr val="FFFFFF"/>
    <a:srgbClr val="003366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Stile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16DA210-FB5B-4158-B5E0-FEB733F419BA}" styleName="Stile chi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ile chiaro 3 - Color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CAF9ED-07DC-4A11-8D7F-57B35C25682E}" styleName="Stile medio 1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Stile medio 1 - Color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957" autoAdjust="0"/>
  </p:normalViewPr>
  <p:slideViewPr>
    <p:cSldViewPr snapToGrid="0">
      <p:cViewPr varScale="1">
        <p:scale>
          <a:sx n="81" d="100"/>
          <a:sy n="81" d="100"/>
        </p:scale>
        <p:origin x="60" y="22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034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2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5/10/2023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‹N›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5/10/2023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‹N›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14604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it-IT" smtClean="0"/>
              <a:t>12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43602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" y="-35758"/>
            <a:ext cx="12188825" cy="493486"/>
            <a:chOff x="0" y="0"/>
            <a:chExt cx="12188825" cy="713232"/>
          </a:xfrm>
          <a:solidFill>
            <a:srgbClr val="003366">
              <a:alpha val="14902"/>
            </a:srgbClr>
          </a:solidFill>
        </p:grpSpPr>
        <p:sp>
          <p:nvSpPr>
            <p:cNvPr id="7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1" name="Group 10"/>
          <p:cNvGrpSpPr/>
          <p:nvPr userDrawn="1"/>
        </p:nvGrpSpPr>
        <p:grpSpPr>
          <a:xfrm>
            <a:off x="0" y="0"/>
            <a:ext cx="362857" cy="6858000"/>
            <a:chOff x="0" y="0"/>
            <a:chExt cx="713232" cy="6858000"/>
          </a:xfrm>
          <a:solidFill>
            <a:srgbClr val="A50021">
              <a:alpha val="14902"/>
            </a:srgbClr>
          </a:solidFill>
        </p:grpSpPr>
        <p:sp>
          <p:nvSpPr>
            <p:cNvPr id="12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4" name="Group 13"/>
          <p:cNvGrpSpPr/>
          <p:nvPr userDrawn="1"/>
        </p:nvGrpSpPr>
        <p:grpSpPr>
          <a:xfrm>
            <a:off x="11829143" y="0"/>
            <a:ext cx="394504" cy="6858000"/>
            <a:chOff x="11476762" y="0"/>
            <a:chExt cx="746884" cy="6858000"/>
          </a:xfrm>
        </p:grpSpPr>
        <p:sp>
          <p:nvSpPr>
            <p:cNvPr id="15" name="Rectangle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6" name="Rectangle 15"/>
            <p:cNvSpPr/>
            <p:nvPr userDrawn="1"/>
          </p:nvSpPr>
          <p:spPr>
            <a:xfrm flipH="1">
              <a:off x="11916421" y="0"/>
              <a:ext cx="307225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7" name="Group 16"/>
          <p:cNvGrpSpPr/>
          <p:nvPr/>
        </p:nvGrpSpPr>
        <p:grpSpPr>
          <a:xfrm flipV="1">
            <a:off x="0" y="6111239"/>
            <a:ext cx="12188825" cy="746759"/>
            <a:chOff x="0" y="0"/>
            <a:chExt cx="12188825" cy="713232"/>
          </a:xfrm>
        </p:grpSpPr>
        <p:sp>
          <p:nvSpPr>
            <p:cNvPr id="18" name="Rectangle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rgbClr val="69B337">
                <a:alpha val="1686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9" name="Rectangle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295400" y="1188720"/>
            <a:ext cx="9601200" cy="25146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it-IT" dirty="0"/>
              <a:t>Fare clic per modificare lo stile del titolo</a:t>
            </a:r>
            <a:endParaRPr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295400" y="3749040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98246" y="1551431"/>
            <a:ext cx="8905146" cy="4641805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2598247" y="438912"/>
            <a:ext cx="8817728" cy="1088136"/>
          </a:xfrm>
        </p:spPr>
        <p:txBody>
          <a:bodyPr anchor="ctr" anchorCtr="1"/>
          <a:lstStyle/>
          <a:p>
            <a:r>
              <a:rPr lang="it-IT" dirty="0"/>
              <a:t>Fare clic per modificare lo stile del titolo</a:t>
            </a:r>
          </a:p>
        </p:txBody>
      </p:sp>
      <p:grpSp>
        <p:nvGrpSpPr>
          <p:cNvPr id="8" name="Group 10"/>
          <p:cNvGrpSpPr/>
          <p:nvPr userDrawn="1"/>
        </p:nvGrpSpPr>
        <p:grpSpPr>
          <a:xfrm rot="5400000">
            <a:off x="8587738" y="3253742"/>
            <a:ext cx="6858002" cy="350520"/>
            <a:chOff x="0" y="59436"/>
            <a:chExt cx="12188828" cy="653796"/>
          </a:xfrm>
        </p:grpSpPr>
        <p:sp>
          <p:nvSpPr>
            <p:cNvPr id="9" name="Rectangle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ectangle 12"/>
            <p:cNvSpPr/>
            <p:nvPr/>
          </p:nvSpPr>
          <p:spPr>
            <a:xfrm flipV="1">
              <a:off x="4" y="194177"/>
              <a:ext cx="12188824" cy="78457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2" name="Group 5"/>
          <p:cNvGrpSpPr/>
          <p:nvPr userDrawn="1"/>
        </p:nvGrpSpPr>
        <p:grpSpPr>
          <a:xfrm>
            <a:off x="0" y="0"/>
            <a:ext cx="12188825" cy="292608"/>
            <a:chOff x="0" y="0"/>
            <a:chExt cx="12188825" cy="713232"/>
          </a:xfrm>
          <a:solidFill>
            <a:srgbClr val="003366">
              <a:alpha val="15000"/>
            </a:srgbClr>
          </a:solidFill>
        </p:grpSpPr>
        <p:sp>
          <p:nvSpPr>
            <p:cNvPr id="13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4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5" name="Group 10"/>
          <p:cNvGrpSpPr/>
          <p:nvPr userDrawn="1"/>
        </p:nvGrpSpPr>
        <p:grpSpPr>
          <a:xfrm>
            <a:off x="3516" y="0"/>
            <a:ext cx="314570" cy="6858000"/>
            <a:chOff x="73152" y="0"/>
            <a:chExt cx="640080" cy="6858000"/>
          </a:xfrm>
          <a:solidFill>
            <a:srgbClr val="A50021">
              <a:alpha val="14902"/>
            </a:srgbClr>
          </a:solidFill>
        </p:grpSpPr>
        <p:sp>
          <p:nvSpPr>
            <p:cNvPr id="16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7" name="Rectangle 12"/>
            <p:cNvSpPr/>
            <p:nvPr/>
          </p:nvSpPr>
          <p:spPr>
            <a:xfrm>
              <a:off x="202715" y="0"/>
              <a:ext cx="9302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22126" y="316991"/>
            <a:ext cx="701101" cy="798645"/>
          </a:xfrm>
          <a:prstGeom prst="rect">
            <a:avLst/>
          </a:prstGeom>
        </p:spPr>
      </p:pic>
      <p:sp>
        <p:nvSpPr>
          <p:cNvPr id="18" name="CasellaDiTesto 17"/>
          <p:cNvSpPr txBox="1"/>
          <p:nvPr userDrawn="1"/>
        </p:nvSpPr>
        <p:spPr>
          <a:xfrm>
            <a:off x="8188305" y="6426872"/>
            <a:ext cx="3684215" cy="29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>
              <a:lnSpc>
                <a:spcPct val="120000"/>
              </a:lnSpc>
            </a:pPr>
            <a:r>
              <a:rPr lang="it-IT" sz="1200" b="1" kern="1200" dirty="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rPr>
              <a:t>Prof. Giulia Flamini &amp; Prof. Rocco Palumbo</a:t>
            </a:r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olo e contenu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0996" y="1610130"/>
            <a:ext cx="11245470" cy="4641805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450996" y="499274"/>
            <a:ext cx="10331070" cy="1027774"/>
          </a:xfrm>
        </p:spPr>
        <p:txBody>
          <a:bodyPr anchor="ctr" anchorCtr="1"/>
          <a:lstStyle/>
          <a:p>
            <a:r>
              <a:rPr lang="it-IT" dirty="0"/>
              <a:t>Fare clic per modificare lo stile del titolo</a:t>
            </a:r>
          </a:p>
        </p:txBody>
      </p:sp>
      <p:grpSp>
        <p:nvGrpSpPr>
          <p:cNvPr id="8" name="Group 10"/>
          <p:cNvGrpSpPr/>
          <p:nvPr userDrawn="1"/>
        </p:nvGrpSpPr>
        <p:grpSpPr>
          <a:xfrm rot="5400000">
            <a:off x="8587738" y="3253742"/>
            <a:ext cx="6858002" cy="350520"/>
            <a:chOff x="0" y="59436"/>
            <a:chExt cx="12188828" cy="653796"/>
          </a:xfrm>
        </p:grpSpPr>
        <p:sp>
          <p:nvSpPr>
            <p:cNvPr id="9" name="Rectangle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ectangle 12"/>
            <p:cNvSpPr/>
            <p:nvPr/>
          </p:nvSpPr>
          <p:spPr>
            <a:xfrm flipV="1">
              <a:off x="4" y="194177"/>
              <a:ext cx="12188824" cy="78457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2" name="Group 5"/>
          <p:cNvGrpSpPr/>
          <p:nvPr userDrawn="1"/>
        </p:nvGrpSpPr>
        <p:grpSpPr>
          <a:xfrm>
            <a:off x="3516" y="0"/>
            <a:ext cx="12188825" cy="292608"/>
            <a:chOff x="0" y="0"/>
            <a:chExt cx="12188825" cy="713232"/>
          </a:xfrm>
          <a:solidFill>
            <a:srgbClr val="003366">
              <a:alpha val="15000"/>
            </a:srgbClr>
          </a:solidFill>
        </p:grpSpPr>
        <p:sp>
          <p:nvSpPr>
            <p:cNvPr id="13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4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grpSp>
        <p:nvGrpSpPr>
          <p:cNvPr id="15" name="Group 10"/>
          <p:cNvGrpSpPr/>
          <p:nvPr userDrawn="1"/>
        </p:nvGrpSpPr>
        <p:grpSpPr>
          <a:xfrm>
            <a:off x="3516" y="0"/>
            <a:ext cx="314570" cy="6858000"/>
            <a:chOff x="73152" y="0"/>
            <a:chExt cx="640080" cy="6858000"/>
          </a:xfrm>
          <a:solidFill>
            <a:srgbClr val="A50021">
              <a:alpha val="14902"/>
            </a:srgbClr>
          </a:solidFill>
        </p:grpSpPr>
        <p:sp>
          <p:nvSpPr>
            <p:cNvPr id="16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7" name="Rectangle 12"/>
            <p:cNvSpPr/>
            <p:nvPr/>
          </p:nvSpPr>
          <p:spPr>
            <a:xfrm>
              <a:off x="202715" y="0"/>
              <a:ext cx="9302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40036" y="322616"/>
            <a:ext cx="701101" cy="798645"/>
          </a:xfrm>
          <a:prstGeom prst="rect">
            <a:avLst/>
          </a:prstGeom>
        </p:spPr>
      </p:pic>
      <p:sp>
        <p:nvSpPr>
          <p:cNvPr id="18" name="CasellaDiTesto 17"/>
          <p:cNvSpPr txBox="1"/>
          <p:nvPr userDrawn="1"/>
        </p:nvSpPr>
        <p:spPr>
          <a:xfrm>
            <a:off x="8471474" y="6426872"/>
            <a:ext cx="3401046" cy="292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>
              <a:lnSpc>
                <a:spcPct val="120000"/>
              </a:lnSpc>
            </a:pPr>
            <a:r>
              <a:rPr lang="it-IT" sz="1200" b="1" kern="1200" dirty="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rPr>
              <a:t>Prof. Giulia Flamini &amp; Prof. Rocco Palumbo</a:t>
            </a:r>
          </a:p>
        </p:txBody>
      </p:sp>
    </p:spTree>
    <p:extLst>
      <p:ext uri="{BB962C8B-B14F-4D97-AF65-F5344CB8AC3E}">
        <p14:creationId xmlns:p14="http://schemas.microsoft.com/office/powerpoint/2010/main" val="3942038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" y="-35758"/>
            <a:ext cx="12188825" cy="493486"/>
            <a:chOff x="0" y="0"/>
            <a:chExt cx="12188825" cy="713232"/>
          </a:xfrm>
          <a:solidFill>
            <a:srgbClr val="003366">
              <a:alpha val="14902"/>
            </a:srgbClr>
          </a:solidFill>
        </p:grpSpPr>
        <p:sp>
          <p:nvSpPr>
            <p:cNvPr id="7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1" name="Group 10"/>
          <p:cNvGrpSpPr/>
          <p:nvPr userDrawn="1"/>
        </p:nvGrpSpPr>
        <p:grpSpPr>
          <a:xfrm>
            <a:off x="0" y="0"/>
            <a:ext cx="362857" cy="6858000"/>
            <a:chOff x="0" y="0"/>
            <a:chExt cx="713232" cy="6858000"/>
          </a:xfrm>
          <a:solidFill>
            <a:srgbClr val="A50021">
              <a:alpha val="14902"/>
            </a:srgbClr>
          </a:solidFill>
        </p:grpSpPr>
        <p:sp>
          <p:nvSpPr>
            <p:cNvPr id="12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ectangle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4" name="Group 13"/>
          <p:cNvGrpSpPr/>
          <p:nvPr userDrawn="1"/>
        </p:nvGrpSpPr>
        <p:grpSpPr>
          <a:xfrm>
            <a:off x="11829143" y="0"/>
            <a:ext cx="394504" cy="6858000"/>
            <a:chOff x="11476762" y="0"/>
            <a:chExt cx="746884" cy="6858000"/>
          </a:xfrm>
        </p:grpSpPr>
        <p:sp>
          <p:nvSpPr>
            <p:cNvPr id="15" name="Rectangle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 flipH="1">
              <a:off x="11916421" y="0"/>
              <a:ext cx="307225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7" name="Group 16"/>
          <p:cNvGrpSpPr/>
          <p:nvPr/>
        </p:nvGrpSpPr>
        <p:grpSpPr>
          <a:xfrm flipV="1">
            <a:off x="0" y="6111239"/>
            <a:ext cx="12188825" cy="746759"/>
            <a:chOff x="0" y="0"/>
            <a:chExt cx="12188825" cy="713232"/>
          </a:xfrm>
        </p:grpSpPr>
        <p:sp>
          <p:nvSpPr>
            <p:cNvPr id="18" name="Rectangle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rgbClr val="69B337">
                <a:alpha val="1686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Rectangle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295400" y="1188720"/>
            <a:ext cx="9601200" cy="25146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it-IT" dirty="0"/>
              <a:t>Fare clic per modificare lo stile del titolo</a:t>
            </a:r>
            <a:endParaRPr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295400" y="3749040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00435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98246" y="1551431"/>
            <a:ext cx="8905146" cy="4641805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2598247" y="438912"/>
            <a:ext cx="8817728" cy="1088136"/>
          </a:xfrm>
        </p:spPr>
        <p:txBody>
          <a:bodyPr anchor="ctr" anchorCtr="1"/>
          <a:lstStyle/>
          <a:p>
            <a:r>
              <a:rPr lang="it-IT" dirty="0"/>
              <a:t>Fare clic per modificare lo stile del titolo</a:t>
            </a:r>
          </a:p>
        </p:txBody>
      </p:sp>
      <p:grpSp>
        <p:nvGrpSpPr>
          <p:cNvPr id="8" name="Group 10"/>
          <p:cNvGrpSpPr/>
          <p:nvPr userDrawn="1"/>
        </p:nvGrpSpPr>
        <p:grpSpPr>
          <a:xfrm rot="5400000">
            <a:off x="8587738" y="3253742"/>
            <a:ext cx="6858002" cy="350520"/>
            <a:chOff x="0" y="59436"/>
            <a:chExt cx="12188828" cy="653796"/>
          </a:xfrm>
        </p:grpSpPr>
        <p:sp>
          <p:nvSpPr>
            <p:cNvPr id="9" name="Rectangle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12"/>
            <p:cNvSpPr/>
            <p:nvPr/>
          </p:nvSpPr>
          <p:spPr>
            <a:xfrm flipV="1">
              <a:off x="4" y="194177"/>
              <a:ext cx="12188824" cy="78457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2" name="Group 5"/>
          <p:cNvGrpSpPr/>
          <p:nvPr userDrawn="1"/>
        </p:nvGrpSpPr>
        <p:grpSpPr>
          <a:xfrm>
            <a:off x="0" y="0"/>
            <a:ext cx="12188825" cy="292608"/>
            <a:chOff x="0" y="0"/>
            <a:chExt cx="12188825" cy="713232"/>
          </a:xfrm>
          <a:solidFill>
            <a:srgbClr val="003366">
              <a:alpha val="15000"/>
            </a:srgbClr>
          </a:solidFill>
        </p:grpSpPr>
        <p:sp>
          <p:nvSpPr>
            <p:cNvPr id="13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5" name="Group 10"/>
          <p:cNvGrpSpPr/>
          <p:nvPr userDrawn="1"/>
        </p:nvGrpSpPr>
        <p:grpSpPr>
          <a:xfrm>
            <a:off x="3516" y="0"/>
            <a:ext cx="314570" cy="6858000"/>
            <a:chOff x="73152" y="0"/>
            <a:chExt cx="640080" cy="6858000"/>
          </a:xfrm>
          <a:solidFill>
            <a:srgbClr val="A50021">
              <a:alpha val="14902"/>
            </a:srgbClr>
          </a:solidFill>
        </p:grpSpPr>
        <p:sp>
          <p:nvSpPr>
            <p:cNvPr id="16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12"/>
            <p:cNvSpPr/>
            <p:nvPr/>
          </p:nvSpPr>
          <p:spPr>
            <a:xfrm>
              <a:off x="202715" y="0"/>
              <a:ext cx="9302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22126" y="316991"/>
            <a:ext cx="701101" cy="798645"/>
          </a:xfrm>
          <a:prstGeom prst="rect">
            <a:avLst/>
          </a:prstGeom>
        </p:spPr>
      </p:pic>
      <p:sp>
        <p:nvSpPr>
          <p:cNvPr id="18" name="CasellaDiTesto 17"/>
          <p:cNvSpPr txBox="1"/>
          <p:nvPr userDrawn="1"/>
        </p:nvSpPr>
        <p:spPr>
          <a:xfrm>
            <a:off x="8908026" y="6426872"/>
            <a:ext cx="2964494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>
              <a:lnSpc>
                <a:spcPct val="120000"/>
              </a:lnSpc>
            </a:pPr>
            <a:r>
              <a:rPr lang="it-IT" sz="1200" b="1" kern="1200" dirty="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rPr>
              <a:t>Prof. Luca Gnan Prof. Giulia Flamini</a:t>
            </a:r>
          </a:p>
        </p:txBody>
      </p:sp>
    </p:spTree>
    <p:extLst>
      <p:ext uri="{BB962C8B-B14F-4D97-AF65-F5344CB8AC3E}">
        <p14:creationId xmlns:p14="http://schemas.microsoft.com/office/powerpoint/2010/main" val="22989954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olo e contenu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0996" y="1610130"/>
            <a:ext cx="11245470" cy="4641805"/>
          </a:xfrm>
        </p:spPr>
        <p:txBody>
          <a:bodyPr/>
          <a:lstStyle/>
          <a:p>
            <a:pPr lvl="0"/>
            <a:r>
              <a:rPr lang="it-IT" dirty="0"/>
              <a:t>Modifica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dirty="0"/>
          </a:p>
        </p:txBody>
      </p:sp>
      <p:sp>
        <p:nvSpPr>
          <p:cNvPr id="7" name="Titolo 6"/>
          <p:cNvSpPr>
            <a:spLocks noGrp="1"/>
          </p:cNvSpPr>
          <p:nvPr>
            <p:ph type="title"/>
          </p:nvPr>
        </p:nvSpPr>
        <p:spPr>
          <a:xfrm>
            <a:off x="450996" y="499274"/>
            <a:ext cx="10331070" cy="1027774"/>
          </a:xfrm>
        </p:spPr>
        <p:txBody>
          <a:bodyPr anchor="ctr" anchorCtr="1"/>
          <a:lstStyle/>
          <a:p>
            <a:r>
              <a:rPr lang="it-IT" dirty="0"/>
              <a:t>Fare clic per modificare lo stile del titolo</a:t>
            </a:r>
          </a:p>
        </p:txBody>
      </p:sp>
      <p:grpSp>
        <p:nvGrpSpPr>
          <p:cNvPr id="8" name="Group 10"/>
          <p:cNvGrpSpPr/>
          <p:nvPr userDrawn="1"/>
        </p:nvGrpSpPr>
        <p:grpSpPr>
          <a:xfrm rot="5400000">
            <a:off x="8587738" y="3253742"/>
            <a:ext cx="6858002" cy="350520"/>
            <a:chOff x="0" y="59436"/>
            <a:chExt cx="12188828" cy="653796"/>
          </a:xfrm>
        </p:grpSpPr>
        <p:sp>
          <p:nvSpPr>
            <p:cNvPr id="9" name="Rectangle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12"/>
            <p:cNvSpPr/>
            <p:nvPr/>
          </p:nvSpPr>
          <p:spPr>
            <a:xfrm flipV="1">
              <a:off x="4" y="194177"/>
              <a:ext cx="12188824" cy="78457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2" name="Group 5"/>
          <p:cNvGrpSpPr/>
          <p:nvPr userDrawn="1"/>
        </p:nvGrpSpPr>
        <p:grpSpPr>
          <a:xfrm>
            <a:off x="3516" y="0"/>
            <a:ext cx="12188825" cy="292608"/>
            <a:chOff x="0" y="0"/>
            <a:chExt cx="12188825" cy="713232"/>
          </a:xfrm>
          <a:solidFill>
            <a:srgbClr val="003366">
              <a:alpha val="15000"/>
            </a:srgbClr>
          </a:solidFill>
        </p:grpSpPr>
        <p:sp>
          <p:nvSpPr>
            <p:cNvPr id="13" name="Rectangle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Rectangle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5" name="Group 10"/>
          <p:cNvGrpSpPr/>
          <p:nvPr userDrawn="1"/>
        </p:nvGrpSpPr>
        <p:grpSpPr>
          <a:xfrm>
            <a:off x="3516" y="0"/>
            <a:ext cx="314570" cy="6858000"/>
            <a:chOff x="73152" y="0"/>
            <a:chExt cx="640080" cy="6858000"/>
          </a:xfrm>
          <a:solidFill>
            <a:srgbClr val="A50021">
              <a:alpha val="14902"/>
            </a:srgbClr>
          </a:solidFill>
        </p:grpSpPr>
        <p:sp>
          <p:nvSpPr>
            <p:cNvPr id="16" name="Rectangle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Rectangle 12"/>
            <p:cNvSpPr/>
            <p:nvPr/>
          </p:nvSpPr>
          <p:spPr>
            <a:xfrm>
              <a:off x="202715" y="0"/>
              <a:ext cx="93028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40036" y="322616"/>
            <a:ext cx="701101" cy="798645"/>
          </a:xfrm>
          <a:prstGeom prst="rect">
            <a:avLst/>
          </a:prstGeom>
        </p:spPr>
      </p:pic>
      <p:sp>
        <p:nvSpPr>
          <p:cNvPr id="18" name="CasellaDiTesto 17"/>
          <p:cNvSpPr txBox="1"/>
          <p:nvPr userDrawn="1"/>
        </p:nvSpPr>
        <p:spPr>
          <a:xfrm>
            <a:off x="8908026" y="6426872"/>
            <a:ext cx="2964494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0" eaLnBrk="1" latinLnBrk="0" hangingPunct="1">
              <a:lnSpc>
                <a:spcPct val="120000"/>
              </a:lnSpc>
            </a:pPr>
            <a:r>
              <a:rPr lang="it-IT" sz="1200" b="1" kern="1200" dirty="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rPr>
              <a:t>Prof. Luca Gnan Prof. Giulia Flamini</a:t>
            </a:r>
          </a:p>
        </p:txBody>
      </p:sp>
    </p:spTree>
    <p:extLst>
      <p:ext uri="{BB962C8B-B14F-4D97-AF65-F5344CB8AC3E}">
        <p14:creationId xmlns:p14="http://schemas.microsoft.com/office/powerpoint/2010/main" val="5227567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Rectangle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  <p:sp>
          <p:nvSpPr>
            <p:cNvPr id="10" name="Rectangle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‹N›</a:t>
            </a:fld>
            <a:endParaRPr dirty="0"/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326136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8D9AD5-F248-4919-864A-CFD76CC027D6}" type="slidenum">
              <a:rPr lang="it-IT" sz="1200" b="1" smtClean="0">
                <a:solidFill>
                  <a:srgbClr val="000000"/>
                </a:solidFill>
              </a:rPr>
              <a:pPr/>
              <a:t>‹N›</a:t>
            </a:fld>
            <a:endParaRPr lang="it-IT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2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0">
          <p15:clr>
            <a:srgbClr val="F26B43"/>
          </p15:clr>
        </p15:guide>
        <p15:guide id="5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Rectangle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Rectangle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/>
              <a:pPr/>
              <a:t>‹N›</a:t>
            </a:fld>
            <a:endParaRPr/>
          </a:p>
        </p:txBody>
      </p:sp>
      <p:sp>
        <p:nvSpPr>
          <p:cNvPr id="12" name="Slide Number Placeholder 5"/>
          <p:cNvSpPr txBox="1">
            <a:spLocks/>
          </p:cNvSpPr>
          <p:nvPr userDrawn="1"/>
        </p:nvSpPr>
        <p:spPr>
          <a:xfrm>
            <a:off x="326136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A8D9AD5-F248-4919-864A-CFD76CC027D6}" type="slidenum">
              <a:rPr lang="it-IT" sz="1200" b="1" smtClean="0">
                <a:solidFill>
                  <a:srgbClr val="000000"/>
                </a:solidFill>
              </a:rPr>
              <a:pPr/>
              <a:t>‹N›</a:t>
            </a:fld>
            <a:endParaRPr lang="it-IT" sz="1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556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0">
          <p15:clr>
            <a:srgbClr val="F26B43"/>
          </p15:clr>
        </p15:guide>
        <p15:guide id="5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2444" y="496682"/>
            <a:ext cx="1207113" cy="1371719"/>
          </a:xfrm>
          <a:prstGeom prst="rect">
            <a:avLst/>
          </a:prstGeom>
        </p:spPr>
      </p:pic>
      <p:sp>
        <p:nvSpPr>
          <p:cNvPr id="3" name="Titolo 2"/>
          <p:cNvSpPr>
            <a:spLocks noGrp="1"/>
          </p:cNvSpPr>
          <p:nvPr>
            <p:ph type="ctrTitle"/>
          </p:nvPr>
        </p:nvSpPr>
        <p:spPr>
          <a:xfrm>
            <a:off x="395257" y="2533773"/>
            <a:ext cx="11432949" cy="2433484"/>
          </a:xfrm>
        </p:spPr>
        <p:txBody>
          <a:bodyPr anchor="t"/>
          <a:lstStyle/>
          <a:p>
            <a:r>
              <a:rPr lang="en-GB" sz="7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Resource Management Strategy in Family Business</a:t>
            </a:r>
            <a:b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395257" y="5486400"/>
            <a:ext cx="3993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dirty="0">
              <a:solidFill>
                <a:srgbClr val="000000"/>
              </a:solidFill>
            </a:endParaRPr>
          </a:p>
          <a:p>
            <a:r>
              <a:rPr lang="it-IT" dirty="0">
                <a:solidFill>
                  <a:srgbClr val="000000"/>
                </a:solidFill>
              </a:rPr>
              <a:t>Prof. Giulia Flamini</a:t>
            </a:r>
          </a:p>
        </p:txBody>
      </p:sp>
    </p:spTree>
    <p:extLst>
      <p:ext uri="{BB962C8B-B14F-4D97-AF65-F5344CB8AC3E}">
        <p14:creationId xmlns:p14="http://schemas.microsoft.com/office/powerpoint/2010/main" val="240122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12664" y="1557429"/>
            <a:ext cx="11527339" cy="3244645"/>
          </a:xfrm>
        </p:spPr>
        <p:txBody>
          <a:bodyPr>
            <a:noAutofit/>
          </a:bodyPr>
          <a:lstStyle/>
          <a:p>
            <a:pPr algn="ctr"/>
            <a:r>
              <a:rPr lang="en-GB" sz="7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HRM in family firms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4489408" y="4861068"/>
            <a:ext cx="3173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14</a:t>
            </a:r>
          </a:p>
        </p:txBody>
      </p:sp>
    </p:spTree>
    <p:extLst>
      <p:ext uri="{BB962C8B-B14F-4D97-AF65-F5344CB8AC3E}">
        <p14:creationId xmlns:p14="http://schemas.microsoft.com/office/powerpoint/2010/main" val="386699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gnaposto contenuto 13"/>
          <p:cNvSpPr>
            <a:spLocks noGrp="1"/>
          </p:cNvSpPr>
          <p:nvPr>
            <p:ph idx="1"/>
          </p:nvPr>
        </p:nvSpPr>
        <p:spPr>
          <a:xfrm>
            <a:off x="352129" y="1379217"/>
            <a:ext cx="11472596" cy="4803177"/>
          </a:xfrm>
        </p:spPr>
        <p:txBody>
          <a:bodyPr anchor="ctr">
            <a:noAutofit/>
          </a:bodyPr>
          <a:lstStyle/>
          <a:p>
            <a:pPr lvl="0"/>
            <a:endParaRPr lang="en-US" sz="36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US" sz="36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itolo 12"/>
          <p:cNvSpPr>
            <a:spLocks noGrp="1"/>
          </p:cNvSpPr>
          <p:nvPr>
            <p:ph type="title"/>
          </p:nvPr>
        </p:nvSpPr>
        <p:spPr>
          <a:xfrm>
            <a:off x="352129" y="308779"/>
            <a:ext cx="11472596" cy="782602"/>
          </a:xfrm>
        </p:spPr>
        <p:txBody>
          <a:bodyPr>
            <a:normAutofit/>
          </a:bodyPr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it-IT" sz="4900" b="1" i="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Agenda</a:t>
            </a:r>
            <a:endParaRPr lang="it-IT" sz="3200" b="1" i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07055" y="2725502"/>
            <a:ext cx="110494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0000"/>
                </a:solidFill>
              </a:rPr>
              <a:t>HRM debate and premises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0000"/>
                </a:solidFill>
              </a:rPr>
              <a:t>Main streams on HRM systems in family businesses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0000"/>
                </a:solidFill>
              </a:rPr>
              <a:t>Main theories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599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27759" y="298696"/>
            <a:ext cx="11491943" cy="80448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0000"/>
                </a:solidFill>
              </a:rPr>
              <a:t>HRM debate &amp; premises (1/4)</a:t>
            </a:r>
            <a:endParaRPr lang="it-IT" dirty="0"/>
          </a:p>
        </p:txBody>
      </p:sp>
      <p:sp>
        <p:nvSpPr>
          <p:cNvPr id="4" name="Segnaposto contenut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</a:rPr>
              <a:t>Literature on HRM in family firms presents </a:t>
            </a:r>
            <a:r>
              <a:rPr lang="en-US" sz="2400" b="1" dirty="0">
                <a:solidFill>
                  <a:srgbClr val="000000"/>
                </a:solidFill>
              </a:rPr>
              <a:t>several scientific and managerial contributions</a:t>
            </a:r>
            <a:endParaRPr lang="en-US" sz="2400" dirty="0">
              <a:solidFill>
                <a:srgbClr val="000000"/>
              </a:solidFill>
            </a:endParaRPr>
          </a:p>
          <a:p>
            <a:pPr marL="45720" indent="0" algn="ctr">
              <a:lnSpc>
                <a:spcPct val="120000"/>
              </a:lnSpc>
              <a:buNone/>
            </a:pPr>
            <a:r>
              <a:rPr lang="en-US" sz="2400" dirty="0">
                <a:solidFill>
                  <a:srgbClr val="000000"/>
                </a:solidFill>
                <a:sym typeface="Wingdings" panose="05000000000000000000" pitchFamily="2" charset="2"/>
              </a:rPr>
              <a:t> However, m</a:t>
            </a:r>
            <a:r>
              <a:rPr lang="en-US" sz="2400" dirty="0">
                <a:solidFill>
                  <a:srgbClr val="000000"/>
                </a:solidFill>
              </a:rPr>
              <a:t>any papers underline the </a:t>
            </a:r>
            <a:r>
              <a:rPr lang="en-US" sz="2400" b="1" dirty="0">
                <a:solidFill>
                  <a:srgbClr val="000000"/>
                </a:solidFill>
              </a:rPr>
              <a:t>paucity of HRM issues in family business research</a:t>
            </a:r>
            <a:endParaRPr lang="en-US" sz="24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</a:rPr>
              <a:t>They seem to fail in providing a solid base in building up a theoretical, an empirical, and a managerial "tool box" for practitioners to face the family firms’ challenges in managing people </a:t>
            </a:r>
            <a:r>
              <a:rPr lang="en-US" sz="1500" i="1" dirty="0">
                <a:solidFill>
                  <a:srgbClr val="000000"/>
                </a:solidFill>
              </a:rPr>
              <a:t>(Welsch, 1993)</a:t>
            </a:r>
            <a:endParaRPr lang="en-US" sz="25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</a:rPr>
              <a:t>In the last decade, </a:t>
            </a:r>
            <a:r>
              <a:rPr lang="en-US" sz="2400" b="1" dirty="0">
                <a:solidFill>
                  <a:srgbClr val="000000"/>
                </a:solidFill>
              </a:rPr>
              <a:t>the number of publications has extremely increased</a:t>
            </a: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51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4"/>
          <p:cNvSpPr>
            <a:spLocks noGrp="1"/>
          </p:cNvSpPr>
          <p:nvPr>
            <p:ph idx="1"/>
          </p:nvPr>
        </p:nvSpPr>
        <p:spPr>
          <a:xfrm>
            <a:off x="321860" y="1114978"/>
            <a:ext cx="11503742" cy="5136957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000000"/>
                </a:solidFill>
              </a:rPr>
              <a:t>HRM systems as a source of competitive advantage </a:t>
            </a:r>
            <a:r>
              <a:rPr lang="en-GB" sz="1400" dirty="0">
                <a:solidFill>
                  <a:srgbClr val="000000"/>
                </a:solidFill>
              </a:rPr>
              <a:t>(</a:t>
            </a:r>
            <a:r>
              <a:rPr lang="en-GB" sz="1400" dirty="0" err="1">
                <a:solidFill>
                  <a:srgbClr val="000000"/>
                </a:solidFill>
              </a:rPr>
              <a:t>Karami</a:t>
            </a:r>
            <a:r>
              <a:rPr lang="en-GB" sz="1400" dirty="0">
                <a:solidFill>
                  <a:srgbClr val="000000"/>
                </a:solidFill>
              </a:rPr>
              <a:t>, Jones, and </a:t>
            </a:r>
            <a:r>
              <a:rPr lang="en-GB" sz="1400" dirty="0" err="1">
                <a:solidFill>
                  <a:srgbClr val="000000"/>
                </a:solidFill>
              </a:rPr>
              <a:t>Kakadadse</a:t>
            </a:r>
            <a:r>
              <a:rPr lang="en-GB" sz="1400" dirty="0">
                <a:solidFill>
                  <a:srgbClr val="000000"/>
                </a:solidFill>
              </a:rPr>
              <a:t>, 2008; </a:t>
            </a:r>
            <a:r>
              <a:rPr lang="en-GB" sz="1400" dirty="0" err="1">
                <a:solidFill>
                  <a:srgbClr val="000000"/>
                </a:solidFill>
              </a:rPr>
              <a:t>Zakaria</a:t>
            </a:r>
            <a:r>
              <a:rPr lang="en-GB" sz="1400" dirty="0">
                <a:solidFill>
                  <a:srgbClr val="000000"/>
                </a:solidFill>
              </a:rPr>
              <a:t> and </a:t>
            </a:r>
            <a:r>
              <a:rPr lang="en-GB" sz="1400" dirty="0" err="1">
                <a:solidFill>
                  <a:srgbClr val="000000"/>
                </a:solidFill>
              </a:rPr>
              <a:t>Analoui</a:t>
            </a:r>
            <a:r>
              <a:rPr lang="en-GB" sz="1400" dirty="0">
                <a:solidFill>
                  <a:srgbClr val="000000"/>
                </a:solidFill>
              </a:rPr>
              <a:t>, 2002; Ferris, et al., 1999)</a:t>
            </a:r>
            <a:r>
              <a:rPr lang="en-GB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GB" dirty="0">
                <a:solidFill>
                  <a:srgbClr val="000000"/>
                </a:solidFill>
              </a:rPr>
              <a:t>Sustainable competitive advantages come from a continuous </a:t>
            </a:r>
            <a:r>
              <a:rPr lang="en-GB" b="1" dirty="0">
                <a:solidFill>
                  <a:srgbClr val="000000"/>
                </a:solidFill>
              </a:rPr>
              <a:t>accumulation of distinctive competencies in managing HR </a:t>
            </a:r>
            <a:r>
              <a:rPr lang="en-GB" sz="1400" dirty="0">
                <a:solidFill>
                  <a:srgbClr val="000000"/>
                </a:solidFill>
              </a:rPr>
              <a:t>(Shaw, Park, and Kim, 2013; </a:t>
            </a:r>
            <a:r>
              <a:rPr lang="en-GB" sz="1400" dirty="0" err="1">
                <a:solidFill>
                  <a:srgbClr val="000000"/>
                </a:solidFill>
              </a:rPr>
              <a:t>Coff</a:t>
            </a:r>
            <a:r>
              <a:rPr lang="en-GB" sz="1400" dirty="0">
                <a:solidFill>
                  <a:srgbClr val="000000"/>
                </a:solidFill>
              </a:rPr>
              <a:t> and </a:t>
            </a:r>
            <a:r>
              <a:rPr lang="en-GB" sz="1400" dirty="0" err="1">
                <a:solidFill>
                  <a:srgbClr val="000000"/>
                </a:solidFill>
              </a:rPr>
              <a:t>Kryscynski</a:t>
            </a:r>
            <a:r>
              <a:rPr lang="en-GB" sz="1400" dirty="0">
                <a:solidFill>
                  <a:srgbClr val="000000"/>
                </a:solidFill>
              </a:rPr>
              <a:t>, 2011; </a:t>
            </a:r>
            <a:r>
              <a:rPr lang="en-GB" sz="1400" dirty="0" err="1">
                <a:solidFill>
                  <a:srgbClr val="000000"/>
                </a:solidFill>
              </a:rPr>
              <a:t>Ployhart</a:t>
            </a:r>
            <a:r>
              <a:rPr lang="en-GB" sz="1400" dirty="0">
                <a:solidFill>
                  <a:srgbClr val="000000"/>
                </a:solidFill>
              </a:rPr>
              <a:t>, </a:t>
            </a:r>
            <a:r>
              <a:rPr lang="en-GB" sz="1400" dirty="0" err="1">
                <a:solidFill>
                  <a:srgbClr val="000000"/>
                </a:solidFill>
              </a:rPr>
              <a:t>Weekley</a:t>
            </a:r>
            <a:r>
              <a:rPr lang="en-GB" sz="1400" dirty="0">
                <a:solidFill>
                  <a:srgbClr val="000000"/>
                </a:solidFill>
              </a:rPr>
              <a:t>, and Baughman, 2006; </a:t>
            </a:r>
            <a:r>
              <a:rPr lang="en-GB" sz="1400" dirty="0" err="1">
                <a:solidFill>
                  <a:srgbClr val="000000"/>
                </a:solidFill>
              </a:rPr>
              <a:t>Coff</a:t>
            </a:r>
            <a:r>
              <a:rPr lang="en-GB" sz="1400" dirty="0">
                <a:solidFill>
                  <a:srgbClr val="000000"/>
                </a:solidFill>
              </a:rPr>
              <a:t>, 2002; </a:t>
            </a:r>
            <a:r>
              <a:rPr lang="en-GB" sz="1400" dirty="0" err="1">
                <a:solidFill>
                  <a:srgbClr val="000000"/>
                </a:solidFill>
              </a:rPr>
              <a:t>Coff</a:t>
            </a:r>
            <a:r>
              <a:rPr lang="en-GB" sz="1400" dirty="0">
                <a:solidFill>
                  <a:srgbClr val="000000"/>
                </a:solidFill>
              </a:rPr>
              <a:t>, 1997; </a:t>
            </a:r>
            <a:r>
              <a:rPr lang="en-GB" sz="1400" dirty="0" err="1">
                <a:solidFill>
                  <a:srgbClr val="000000"/>
                </a:solidFill>
              </a:rPr>
              <a:t>Prahalad</a:t>
            </a:r>
            <a:r>
              <a:rPr lang="en-GB" sz="1400" dirty="0">
                <a:solidFill>
                  <a:srgbClr val="000000"/>
                </a:solidFill>
              </a:rPr>
              <a:t>, 1983)</a:t>
            </a:r>
            <a:r>
              <a:rPr lang="en-GB" dirty="0">
                <a:solidFill>
                  <a:srgbClr val="000000"/>
                </a:solidFill>
              </a:rPr>
              <a:t> due to different </a:t>
            </a:r>
            <a:r>
              <a:rPr lang="en-GB" b="1" dirty="0">
                <a:solidFill>
                  <a:srgbClr val="000000"/>
                </a:solidFill>
              </a:rPr>
              <a:t>relationships between HR practices and performance </a:t>
            </a:r>
            <a:r>
              <a:rPr lang="en-GB" sz="1400" dirty="0">
                <a:solidFill>
                  <a:srgbClr val="000000"/>
                </a:solidFill>
              </a:rPr>
              <a:t>(</a:t>
            </a:r>
            <a:r>
              <a:rPr lang="en-GB" sz="1400" dirty="0" err="1">
                <a:solidFill>
                  <a:srgbClr val="000000"/>
                </a:solidFill>
              </a:rPr>
              <a:t>Almajali</a:t>
            </a:r>
            <a:r>
              <a:rPr lang="en-GB" sz="1400" dirty="0">
                <a:solidFill>
                  <a:srgbClr val="000000"/>
                </a:solidFill>
              </a:rPr>
              <a:t> et al., 2016; </a:t>
            </a:r>
            <a:r>
              <a:rPr lang="en-GB" sz="1400" dirty="0" err="1">
                <a:solidFill>
                  <a:srgbClr val="000000"/>
                </a:solidFill>
              </a:rPr>
              <a:t>Alfes</a:t>
            </a:r>
            <a:r>
              <a:rPr lang="en-GB" sz="1400" dirty="0">
                <a:solidFill>
                  <a:srgbClr val="000000"/>
                </a:solidFill>
              </a:rPr>
              <a:t>, Truss, Soane, Rees, and </a:t>
            </a:r>
            <a:r>
              <a:rPr lang="en-GB" sz="1400" dirty="0" err="1">
                <a:solidFill>
                  <a:srgbClr val="000000"/>
                </a:solidFill>
              </a:rPr>
              <a:t>Gatenby</a:t>
            </a:r>
            <a:r>
              <a:rPr lang="en-GB" sz="1400" dirty="0">
                <a:solidFill>
                  <a:srgbClr val="000000"/>
                </a:solidFill>
              </a:rPr>
              <a:t>, 2013; Buller and </a:t>
            </a:r>
            <a:r>
              <a:rPr lang="en-GB" sz="1400" dirty="0" err="1">
                <a:solidFill>
                  <a:srgbClr val="000000"/>
                </a:solidFill>
              </a:rPr>
              <a:t>McEvoy</a:t>
            </a:r>
            <a:r>
              <a:rPr lang="en-GB" sz="1400" dirty="0">
                <a:solidFill>
                  <a:srgbClr val="000000"/>
                </a:solidFill>
              </a:rPr>
              <a:t>, 2012; </a:t>
            </a:r>
            <a:r>
              <a:rPr lang="en-GB" sz="1400" dirty="0" err="1">
                <a:solidFill>
                  <a:srgbClr val="000000"/>
                </a:solidFill>
              </a:rPr>
              <a:t>Georgiadis</a:t>
            </a:r>
            <a:r>
              <a:rPr lang="en-GB" sz="1400" dirty="0">
                <a:solidFill>
                  <a:srgbClr val="000000"/>
                </a:solidFill>
              </a:rPr>
              <a:t> and </a:t>
            </a:r>
            <a:r>
              <a:rPr lang="en-GB" sz="1400" dirty="0" err="1">
                <a:solidFill>
                  <a:srgbClr val="000000"/>
                </a:solidFill>
              </a:rPr>
              <a:t>Pitelis</a:t>
            </a:r>
            <a:r>
              <a:rPr lang="en-GB" sz="1400" dirty="0">
                <a:solidFill>
                  <a:srgbClr val="000000"/>
                </a:solidFill>
              </a:rPr>
              <a:t>, 2012; Lawler, Chen, Wu, Bae, and Bai, 2011; </a:t>
            </a:r>
            <a:r>
              <a:rPr lang="en-GB" sz="1400" dirty="0" err="1">
                <a:solidFill>
                  <a:srgbClr val="000000"/>
                </a:solidFill>
              </a:rPr>
              <a:t>Dimba</a:t>
            </a:r>
            <a:r>
              <a:rPr lang="en-GB" sz="1400" dirty="0">
                <a:solidFill>
                  <a:srgbClr val="000000"/>
                </a:solidFill>
              </a:rPr>
              <a:t>, 2010; Bjorkman and </a:t>
            </a:r>
            <a:r>
              <a:rPr lang="en-GB" sz="1400" dirty="0" err="1">
                <a:solidFill>
                  <a:srgbClr val="000000"/>
                </a:solidFill>
              </a:rPr>
              <a:t>Lervik</a:t>
            </a:r>
            <a:r>
              <a:rPr lang="en-GB" sz="1400" dirty="0">
                <a:solidFill>
                  <a:srgbClr val="000000"/>
                </a:solidFill>
              </a:rPr>
              <a:t>, 2007; Sun, </a:t>
            </a:r>
            <a:r>
              <a:rPr lang="en-GB" sz="1400" dirty="0" err="1">
                <a:solidFill>
                  <a:srgbClr val="000000"/>
                </a:solidFill>
              </a:rPr>
              <a:t>Aryee</a:t>
            </a:r>
            <a:r>
              <a:rPr lang="en-GB" sz="1400" dirty="0">
                <a:solidFill>
                  <a:srgbClr val="000000"/>
                </a:solidFill>
              </a:rPr>
              <a:t>, and Law, 2007; Wright, Gardner, Moynihan, and Allen, 2005; </a:t>
            </a:r>
            <a:r>
              <a:rPr lang="en-GB" sz="1400" dirty="0" err="1">
                <a:solidFill>
                  <a:srgbClr val="000000"/>
                </a:solidFill>
              </a:rPr>
              <a:t>Datta</a:t>
            </a:r>
            <a:r>
              <a:rPr lang="en-GB" sz="1400" dirty="0">
                <a:solidFill>
                  <a:srgbClr val="000000"/>
                </a:solidFill>
              </a:rPr>
              <a:t>, Guthrie, and Wright, 2005; Combs, Liu, Hall, and </a:t>
            </a:r>
            <a:r>
              <a:rPr lang="en-GB" sz="1400" dirty="0" err="1">
                <a:solidFill>
                  <a:srgbClr val="000000"/>
                </a:solidFill>
              </a:rPr>
              <a:t>Ketchen</a:t>
            </a:r>
            <a:r>
              <a:rPr lang="en-GB" sz="1400" dirty="0">
                <a:solidFill>
                  <a:srgbClr val="000000"/>
                </a:solidFill>
              </a:rPr>
              <a:t>, 2006; </a:t>
            </a:r>
            <a:r>
              <a:rPr lang="en-GB" sz="1400" dirty="0" err="1">
                <a:solidFill>
                  <a:srgbClr val="000000"/>
                </a:solidFill>
              </a:rPr>
              <a:t>Boselie</a:t>
            </a:r>
            <a:r>
              <a:rPr lang="en-GB" sz="1400" dirty="0">
                <a:solidFill>
                  <a:srgbClr val="000000"/>
                </a:solidFill>
              </a:rPr>
              <a:t>, Dietz, and Boon, 2005; Price 2004; Singh, 2004; Batt, 2002; Becker and Gerhart, 1996; </a:t>
            </a:r>
            <a:r>
              <a:rPr lang="en-GB" sz="1400" dirty="0" err="1">
                <a:solidFill>
                  <a:srgbClr val="000000"/>
                </a:solidFill>
              </a:rPr>
              <a:t>Huselid</a:t>
            </a:r>
            <a:r>
              <a:rPr lang="en-GB" sz="1400" dirty="0">
                <a:solidFill>
                  <a:srgbClr val="000000"/>
                </a:solidFill>
              </a:rPr>
              <a:t>, 1995; Arthur, 1994)</a:t>
            </a:r>
            <a:r>
              <a:rPr lang="en-GB" dirty="0">
                <a:solidFill>
                  <a:srgbClr val="000000"/>
                </a:solidFill>
              </a:rPr>
              <a:t>.</a:t>
            </a:r>
            <a:endParaRPr lang="it-IT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GB" b="1" dirty="0">
                <a:solidFill>
                  <a:srgbClr val="000000"/>
                </a:solidFill>
              </a:rPr>
              <a:t>RBV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sz="1400" dirty="0">
                <a:solidFill>
                  <a:srgbClr val="000000"/>
                </a:solidFill>
              </a:rPr>
              <a:t>(Barney, 1991; Penrose 1951)</a:t>
            </a:r>
            <a:r>
              <a:rPr lang="en-GB" dirty="0">
                <a:solidFill>
                  <a:srgbClr val="000000"/>
                </a:solidFill>
              </a:rPr>
              <a:t> represents the </a:t>
            </a:r>
            <a:r>
              <a:rPr lang="en-GB" b="1" dirty="0">
                <a:solidFill>
                  <a:srgbClr val="000000"/>
                </a:solidFill>
              </a:rPr>
              <a:t>main theoretical reference </a:t>
            </a:r>
            <a:r>
              <a:rPr lang="en-GB" sz="1400" dirty="0">
                <a:solidFill>
                  <a:srgbClr val="000000"/>
                </a:solidFill>
              </a:rPr>
              <a:t>(Buller, Glenn and </a:t>
            </a:r>
            <a:r>
              <a:rPr lang="en-GB" sz="1400" dirty="0" err="1">
                <a:solidFill>
                  <a:srgbClr val="000000"/>
                </a:solidFill>
              </a:rPr>
              <a:t>McEvoy</a:t>
            </a:r>
            <a:r>
              <a:rPr lang="en-GB" sz="1400" dirty="0">
                <a:solidFill>
                  <a:srgbClr val="000000"/>
                </a:solidFill>
              </a:rPr>
              <a:t>, 2012; Beltran-Martin, Roca-</a:t>
            </a:r>
            <a:r>
              <a:rPr lang="en-GB" sz="1400" dirty="0" err="1">
                <a:solidFill>
                  <a:srgbClr val="000000"/>
                </a:solidFill>
              </a:rPr>
              <a:t>Puig</a:t>
            </a:r>
            <a:r>
              <a:rPr lang="en-GB" sz="1400" dirty="0">
                <a:solidFill>
                  <a:srgbClr val="000000"/>
                </a:solidFill>
              </a:rPr>
              <a:t>, </a:t>
            </a:r>
            <a:r>
              <a:rPr lang="en-GB" sz="1400" dirty="0" err="1">
                <a:solidFill>
                  <a:srgbClr val="000000"/>
                </a:solidFill>
              </a:rPr>
              <a:t>Escrig-Tena</a:t>
            </a:r>
            <a:r>
              <a:rPr lang="en-GB" sz="1400" dirty="0">
                <a:solidFill>
                  <a:srgbClr val="000000"/>
                </a:solidFill>
              </a:rPr>
              <a:t>, and </a:t>
            </a:r>
            <a:r>
              <a:rPr lang="en-GB" sz="1400" dirty="0" err="1">
                <a:solidFill>
                  <a:srgbClr val="000000"/>
                </a:solidFill>
              </a:rPr>
              <a:t>Bou-Llusar</a:t>
            </a:r>
            <a:r>
              <a:rPr lang="en-GB" sz="1400" dirty="0">
                <a:solidFill>
                  <a:srgbClr val="000000"/>
                </a:solidFill>
              </a:rPr>
              <a:t>, 2009; Phan, Chan, and Lee, 2005; Barney and Wright, 1998; Boxall, 1996; Barney, 1991)</a:t>
            </a:r>
            <a:r>
              <a:rPr lang="en-GB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5" name="Titolo 3"/>
          <p:cNvSpPr>
            <a:spLocks noGrp="1"/>
          </p:cNvSpPr>
          <p:nvPr>
            <p:ph type="title"/>
          </p:nvPr>
        </p:nvSpPr>
        <p:spPr>
          <a:xfrm>
            <a:off x="321860" y="280998"/>
            <a:ext cx="11503742" cy="83398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HRM debate &amp; Premises (2/4)</a:t>
            </a:r>
            <a:endParaRPr lang="en-GB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71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24465" y="297327"/>
            <a:ext cx="11497842" cy="817651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>
                <a:solidFill>
                  <a:srgbClr val="000000"/>
                </a:solidFill>
              </a:rPr>
              <a:t>David Guest model of the link </a:t>
            </a:r>
            <a:r>
              <a:rPr lang="it-IT" dirty="0" err="1">
                <a:solidFill>
                  <a:srgbClr val="000000"/>
                </a:solidFill>
              </a:rPr>
              <a:t>between</a:t>
            </a:r>
            <a:r>
              <a:rPr lang="it-IT" dirty="0">
                <a:solidFill>
                  <a:srgbClr val="000000"/>
                </a:solidFill>
              </a:rPr>
              <a:t> HRM and performance</a:t>
            </a:r>
          </a:p>
        </p:txBody>
      </p:sp>
      <p:sp>
        <p:nvSpPr>
          <p:cNvPr id="4" name="Rettangolo 3"/>
          <p:cNvSpPr/>
          <p:nvPr/>
        </p:nvSpPr>
        <p:spPr>
          <a:xfrm>
            <a:off x="566338" y="2631112"/>
            <a:ext cx="1864197" cy="8318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Business Strategy</a:t>
            </a:r>
          </a:p>
        </p:txBody>
      </p:sp>
      <p:sp>
        <p:nvSpPr>
          <p:cNvPr id="7" name="Rettangolo 6"/>
          <p:cNvSpPr/>
          <p:nvPr/>
        </p:nvSpPr>
        <p:spPr>
          <a:xfrm>
            <a:off x="566338" y="5296636"/>
            <a:ext cx="1864197" cy="83180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HR Strategy</a:t>
            </a:r>
          </a:p>
        </p:txBody>
      </p:sp>
      <p:sp>
        <p:nvSpPr>
          <p:cNvPr id="8" name="Rettangolo 7"/>
          <p:cNvSpPr/>
          <p:nvPr/>
        </p:nvSpPr>
        <p:spPr>
          <a:xfrm>
            <a:off x="2911332" y="4088248"/>
            <a:ext cx="1864197" cy="83180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HR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practices</a:t>
            </a:r>
          </a:p>
        </p:txBody>
      </p:sp>
      <p:sp>
        <p:nvSpPr>
          <p:cNvPr id="9" name="Rettangolo 8"/>
          <p:cNvSpPr/>
          <p:nvPr/>
        </p:nvSpPr>
        <p:spPr>
          <a:xfrm>
            <a:off x="5256326" y="3073560"/>
            <a:ext cx="1864197" cy="26783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HR outcomes: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Employee competence, commitment and flexibility</a:t>
            </a:r>
          </a:p>
        </p:txBody>
      </p:sp>
      <p:sp>
        <p:nvSpPr>
          <p:cNvPr id="10" name="Rettangolo 9"/>
          <p:cNvSpPr/>
          <p:nvPr/>
        </p:nvSpPr>
        <p:spPr>
          <a:xfrm>
            <a:off x="7556090" y="3073560"/>
            <a:ext cx="1864197" cy="83180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Quality of goods and services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7656378" y="4920058"/>
            <a:ext cx="1864197" cy="83180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productivity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9886336" y="3979112"/>
            <a:ext cx="1864197" cy="831809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Financial performance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917172" y="1678364"/>
            <a:ext cx="2678307" cy="8318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624D38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HR effectiveness</a:t>
            </a:r>
          </a:p>
        </p:txBody>
      </p:sp>
      <p:cxnSp>
        <p:nvCxnSpPr>
          <p:cNvPr id="15" name="Connettore 2 14"/>
          <p:cNvCxnSpPr>
            <a:stCxn id="4" idx="2"/>
            <a:endCxn id="7" idx="0"/>
          </p:cNvCxnSpPr>
          <p:nvPr/>
        </p:nvCxnSpPr>
        <p:spPr>
          <a:xfrm>
            <a:off x="1498437" y="3462921"/>
            <a:ext cx="0" cy="18337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nettore 2 16"/>
          <p:cNvCxnSpPr>
            <a:stCxn id="4" idx="3"/>
            <a:endCxn id="8" idx="1"/>
          </p:cNvCxnSpPr>
          <p:nvPr/>
        </p:nvCxnSpPr>
        <p:spPr>
          <a:xfrm>
            <a:off x="2430535" y="3047017"/>
            <a:ext cx="480797" cy="14571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stCxn id="7" idx="3"/>
            <a:endCxn id="8" idx="1"/>
          </p:cNvCxnSpPr>
          <p:nvPr/>
        </p:nvCxnSpPr>
        <p:spPr>
          <a:xfrm flipV="1">
            <a:off x="2430535" y="4504153"/>
            <a:ext cx="480797" cy="120838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Connettore 2 20"/>
          <p:cNvCxnSpPr>
            <a:stCxn id="8" idx="0"/>
            <a:endCxn id="13" idx="2"/>
          </p:cNvCxnSpPr>
          <p:nvPr/>
        </p:nvCxnSpPr>
        <p:spPr>
          <a:xfrm flipV="1">
            <a:off x="3843431" y="2510173"/>
            <a:ext cx="1412895" cy="157807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Connettore 2 29"/>
          <p:cNvCxnSpPr/>
          <p:nvPr/>
        </p:nvCxnSpPr>
        <p:spPr>
          <a:xfrm flipV="1">
            <a:off x="4785861" y="4504153"/>
            <a:ext cx="523558" cy="260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Connettore 2 37"/>
          <p:cNvCxnSpPr/>
          <p:nvPr/>
        </p:nvCxnSpPr>
        <p:spPr>
          <a:xfrm>
            <a:off x="6235618" y="2510173"/>
            <a:ext cx="247773" cy="5368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Connettore 2 39"/>
          <p:cNvCxnSpPr/>
          <p:nvPr/>
        </p:nvCxnSpPr>
        <p:spPr>
          <a:xfrm>
            <a:off x="7120523" y="3634003"/>
            <a:ext cx="43556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Connettore 2 41"/>
          <p:cNvCxnSpPr>
            <a:endCxn id="11" idx="1"/>
          </p:cNvCxnSpPr>
          <p:nvPr/>
        </p:nvCxnSpPr>
        <p:spPr>
          <a:xfrm>
            <a:off x="7120523" y="5335962"/>
            <a:ext cx="535855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6" name="Connettore 2 45"/>
          <p:cNvCxnSpPr>
            <a:stCxn id="10" idx="3"/>
          </p:cNvCxnSpPr>
          <p:nvPr/>
        </p:nvCxnSpPr>
        <p:spPr>
          <a:xfrm>
            <a:off x="9420287" y="3489465"/>
            <a:ext cx="1039269" cy="41590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Connettore 2 47"/>
          <p:cNvCxnSpPr>
            <a:stCxn id="11" idx="3"/>
          </p:cNvCxnSpPr>
          <p:nvPr/>
        </p:nvCxnSpPr>
        <p:spPr>
          <a:xfrm flipV="1">
            <a:off x="9520575" y="4810922"/>
            <a:ext cx="1115962" cy="52504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63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4"/>
          <p:cNvSpPr>
            <a:spLocks noGrp="1"/>
          </p:cNvSpPr>
          <p:nvPr>
            <p:ph idx="1"/>
          </p:nvPr>
        </p:nvSpPr>
        <p:spPr>
          <a:xfrm>
            <a:off x="336263" y="1120776"/>
            <a:ext cx="11497843" cy="5131160"/>
          </a:xfrm>
        </p:spPr>
        <p:txBody>
          <a:bodyPr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GB" sz="1800" dirty="0">
                <a:solidFill>
                  <a:srgbClr val="000000"/>
                </a:solidFill>
              </a:rPr>
              <a:t>Four different approaches can explain the relationship between HRM systems and firm performance: the </a:t>
            </a:r>
            <a:r>
              <a:rPr lang="en-GB" sz="1800" b="1" dirty="0">
                <a:solidFill>
                  <a:srgbClr val="000000"/>
                </a:solidFill>
              </a:rPr>
              <a:t>universalistic</a:t>
            </a:r>
            <a:r>
              <a:rPr lang="en-GB" sz="1800" dirty="0">
                <a:solidFill>
                  <a:srgbClr val="000000"/>
                </a:solidFill>
              </a:rPr>
              <a:t>, the </a:t>
            </a:r>
            <a:r>
              <a:rPr lang="en-GB" sz="1800" b="1" dirty="0">
                <a:solidFill>
                  <a:srgbClr val="000000"/>
                </a:solidFill>
              </a:rPr>
              <a:t>contingency</a:t>
            </a:r>
            <a:r>
              <a:rPr lang="en-GB" sz="1800" dirty="0">
                <a:solidFill>
                  <a:srgbClr val="000000"/>
                </a:solidFill>
              </a:rPr>
              <a:t>, the </a:t>
            </a:r>
            <a:r>
              <a:rPr lang="en-GB" sz="1800" b="1" dirty="0">
                <a:solidFill>
                  <a:srgbClr val="000000"/>
                </a:solidFill>
              </a:rPr>
              <a:t>configurational</a:t>
            </a:r>
            <a:r>
              <a:rPr lang="en-GB" sz="1800" dirty="0">
                <a:solidFill>
                  <a:srgbClr val="000000"/>
                </a:solidFill>
              </a:rPr>
              <a:t>, and the </a:t>
            </a:r>
            <a:r>
              <a:rPr lang="en-GB" sz="1800" b="1" dirty="0">
                <a:solidFill>
                  <a:srgbClr val="000000"/>
                </a:solidFill>
              </a:rPr>
              <a:t>contextual</a:t>
            </a:r>
            <a:r>
              <a:rPr lang="en-GB" sz="1800" dirty="0">
                <a:solidFill>
                  <a:srgbClr val="000000"/>
                </a:solidFill>
              </a:rPr>
              <a:t> one </a:t>
            </a:r>
            <a:r>
              <a:rPr lang="en-GB" sz="1200" dirty="0">
                <a:solidFill>
                  <a:srgbClr val="000000"/>
                </a:solidFill>
              </a:rPr>
              <a:t>(</a:t>
            </a:r>
            <a:r>
              <a:rPr lang="en-GB" sz="1200" dirty="0" err="1">
                <a:solidFill>
                  <a:srgbClr val="000000"/>
                </a:solidFill>
              </a:rPr>
              <a:t>Zakaria</a:t>
            </a:r>
            <a:r>
              <a:rPr lang="en-GB" sz="1200" dirty="0">
                <a:solidFill>
                  <a:srgbClr val="000000"/>
                </a:solidFill>
              </a:rPr>
              <a:t>, 2011; </a:t>
            </a:r>
            <a:r>
              <a:rPr lang="en-GB" sz="1200" dirty="0" err="1">
                <a:solidFill>
                  <a:srgbClr val="000000"/>
                </a:solidFill>
              </a:rPr>
              <a:t>Youndt</a:t>
            </a:r>
            <a:r>
              <a:rPr lang="en-GB" sz="1200" dirty="0">
                <a:solidFill>
                  <a:srgbClr val="000000"/>
                </a:solidFill>
              </a:rPr>
              <a:t>, Snell, Dean and </a:t>
            </a:r>
            <a:r>
              <a:rPr lang="en-GB" sz="1200" dirty="0" err="1">
                <a:solidFill>
                  <a:srgbClr val="000000"/>
                </a:solidFill>
              </a:rPr>
              <a:t>Lepak</a:t>
            </a:r>
            <a:r>
              <a:rPr lang="en-GB" sz="1200" dirty="0">
                <a:solidFill>
                  <a:srgbClr val="000000"/>
                </a:solidFill>
              </a:rPr>
              <a:t> 1996; Innes, </a:t>
            </a:r>
            <a:r>
              <a:rPr lang="en-GB" sz="1200" dirty="0" err="1">
                <a:solidFill>
                  <a:srgbClr val="000000"/>
                </a:solidFill>
              </a:rPr>
              <a:t>Wilsner</a:t>
            </a:r>
            <a:r>
              <a:rPr lang="en-GB" sz="1200" dirty="0">
                <a:solidFill>
                  <a:srgbClr val="000000"/>
                </a:solidFill>
              </a:rPr>
              <a:t>, </a:t>
            </a:r>
            <a:r>
              <a:rPr lang="en-GB" sz="1200" dirty="0" err="1">
                <a:solidFill>
                  <a:srgbClr val="000000"/>
                </a:solidFill>
              </a:rPr>
              <a:t>Delery</a:t>
            </a:r>
            <a:r>
              <a:rPr lang="en-GB" sz="1200" dirty="0">
                <a:solidFill>
                  <a:srgbClr val="000000"/>
                </a:solidFill>
              </a:rPr>
              <a:t> and Doty, 1996).</a:t>
            </a:r>
            <a:endParaRPr lang="en-US" sz="1800" dirty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en-US" sz="1800" b="1" dirty="0">
                <a:solidFill>
                  <a:srgbClr val="000000"/>
                </a:solidFill>
              </a:rPr>
              <a:t>HR professional roles in the strategic formulation process </a:t>
            </a:r>
            <a:r>
              <a:rPr lang="en-GB" sz="1200" dirty="0">
                <a:solidFill>
                  <a:srgbClr val="000000"/>
                </a:solidFill>
              </a:rPr>
              <a:t>(Ulrich et al., 2013; McLean and Collins, 2011; Nankervis, </a:t>
            </a:r>
            <a:r>
              <a:rPr lang="en-GB" sz="1200" dirty="0" err="1">
                <a:solidFill>
                  <a:srgbClr val="000000"/>
                </a:solidFill>
              </a:rPr>
              <a:t>Canpton</a:t>
            </a:r>
            <a:r>
              <a:rPr lang="en-GB" sz="1200" dirty="0">
                <a:solidFill>
                  <a:srgbClr val="000000"/>
                </a:solidFill>
              </a:rPr>
              <a:t>, and </a:t>
            </a:r>
            <a:r>
              <a:rPr lang="en-GB" sz="1200" dirty="0" err="1">
                <a:solidFill>
                  <a:srgbClr val="000000"/>
                </a:solidFill>
              </a:rPr>
              <a:t>Savery</a:t>
            </a:r>
            <a:r>
              <a:rPr lang="en-GB" sz="1200" dirty="0">
                <a:solidFill>
                  <a:srgbClr val="000000"/>
                </a:solidFill>
              </a:rPr>
              <a:t>, 2002; Grundy, 1998; Beer 1997; Tyson, 1997; Martell et al. 1996; Tyson, 1995; Martell and </a:t>
            </a:r>
            <a:r>
              <a:rPr lang="en-GB" sz="1200" dirty="0" err="1">
                <a:solidFill>
                  <a:srgbClr val="000000"/>
                </a:solidFill>
              </a:rPr>
              <a:t>Carral</a:t>
            </a:r>
            <a:r>
              <a:rPr lang="en-GB" sz="1200" dirty="0">
                <a:solidFill>
                  <a:srgbClr val="000000"/>
                </a:solidFill>
              </a:rPr>
              <a:t>, 1995; Walker, 1992)</a:t>
            </a:r>
            <a:r>
              <a:rPr lang="en-GB" sz="1800" dirty="0">
                <a:solidFill>
                  <a:srgbClr val="000000"/>
                </a:solidFill>
              </a:rPr>
              <a:t>:</a:t>
            </a:r>
            <a:endParaRPr lang="it-IT" sz="1800" dirty="0">
              <a:solidFill>
                <a:srgbClr val="000000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Handling business nuances, knowing the firm strategy,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Building trusted relationships with workers trough clear, consistent, and impactful communication and interaction,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Representing and communicating firm values,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Leading workers in </a:t>
            </a:r>
            <a:r>
              <a:rPr lang="en-US" dirty="0" err="1">
                <a:solidFill>
                  <a:srgbClr val="000000"/>
                </a:solidFill>
              </a:rPr>
              <a:t>organisational</a:t>
            </a:r>
            <a:r>
              <a:rPr lang="en-US" dirty="0">
                <a:solidFill>
                  <a:srgbClr val="000000"/>
                </a:solidFill>
              </a:rPr>
              <a:t> changes,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Integrating </a:t>
            </a:r>
            <a:r>
              <a:rPr lang="en-US" dirty="0" err="1">
                <a:solidFill>
                  <a:srgbClr val="000000"/>
                </a:solidFill>
              </a:rPr>
              <a:t>organisational</a:t>
            </a:r>
            <a:r>
              <a:rPr lang="en-US" dirty="0">
                <a:solidFill>
                  <a:srgbClr val="000000"/>
                </a:solidFill>
              </a:rPr>
              <a:t> structure and environment,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solidFill>
                  <a:srgbClr val="000000"/>
                </a:solidFill>
              </a:rPr>
              <a:t>Managing technology, leveraging relationships.</a:t>
            </a:r>
          </a:p>
        </p:txBody>
      </p:sp>
      <p:sp>
        <p:nvSpPr>
          <p:cNvPr id="5" name="Titolo 3"/>
          <p:cNvSpPr>
            <a:spLocks noGrp="1"/>
          </p:cNvSpPr>
          <p:nvPr>
            <p:ph type="title"/>
          </p:nvPr>
        </p:nvSpPr>
        <p:spPr>
          <a:xfrm>
            <a:off x="336550" y="311150"/>
            <a:ext cx="11498263" cy="809625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HRM debate &amp; </a:t>
            </a:r>
            <a:r>
              <a:rPr lang="en-US" b="1" dirty="0" err="1">
                <a:solidFill>
                  <a:srgbClr val="000000"/>
                </a:solidFill>
              </a:rPr>
              <a:t>Premisses</a:t>
            </a:r>
            <a:r>
              <a:rPr lang="en-US" b="1" dirty="0">
                <a:solidFill>
                  <a:srgbClr val="000000"/>
                </a:solidFill>
              </a:rPr>
              <a:t> (3/4)</a:t>
            </a:r>
            <a:endParaRPr lang="en-GB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96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 idx="1"/>
          </p:nvPr>
        </p:nvSpPr>
        <p:spPr>
          <a:xfrm>
            <a:off x="321860" y="1126777"/>
            <a:ext cx="11503742" cy="2428314"/>
          </a:xfrm>
        </p:spPr>
        <p:txBody>
          <a:bodyPr anchor="t">
            <a:normAutofit/>
          </a:bodyPr>
          <a:lstStyle/>
          <a:p>
            <a:r>
              <a:rPr lang="en-US" sz="1800" b="1" dirty="0">
                <a:solidFill>
                  <a:srgbClr val="000000"/>
                </a:solidFill>
              </a:rPr>
              <a:t>The universalistic perspective</a:t>
            </a:r>
            <a:r>
              <a:rPr lang="en-US" sz="1800" dirty="0">
                <a:solidFill>
                  <a:srgbClr val="000000"/>
                </a:solidFill>
              </a:rPr>
              <a:t>: organizations should adopt the best approach with develops the relationships between the individual «best» practices and firm performance. </a:t>
            </a:r>
            <a:r>
              <a:rPr lang="en-US" sz="1800" dirty="0">
                <a:solidFill>
                  <a:srgbClr val="000000"/>
                </a:solidFill>
                <a:sym typeface="Wingdings" panose="05000000000000000000" pitchFamily="2" charset="2"/>
              </a:rPr>
              <a:t></a:t>
            </a:r>
            <a:r>
              <a:rPr lang="en-US" sz="1800" dirty="0">
                <a:solidFill>
                  <a:srgbClr val="000000"/>
                </a:solidFill>
              </a:rPr>
              <a:t>There is a set of  «</a:t>
            </a:r>
            <a:r>
              <a:rPr lang="en-US" sz="1800" b="1" dirty="0">
                <a:solidFill>
                  <a:srgbClr val="000000"/>
                </a:solidFill>
              </a:rPr>
              <a:t>best practices</a:t>
            </a:r>
            <a:r>
              <a:rPr lang="en-US" sz="1800" dirty="0">
                <a:solidFill>
                  <a:srgbClr val="000000"/>
                </a:solidFill>
              </a:rPr>
              <a:t>» that are universal in the sense that they </a:t>
            </a:r>
            <a:r>
              <a:rPr lang="en-US" sz="1800" b="1" dirty="0">
                <a:solidFill>
                  <a:srgbClr val="000000"/>
                </a:solidFill>
              </a:rPr>
              <a:t>are best in any situations</a:t>
            </a:r>
          </a:p>
          <a:p>
            <a:r>
              <a:rPr lang="en-US" sz="1800" dirty="0">
                <a:solidFill>
                  <a:srgbClr val="000000"/>
                </a:solidFill>
              </a:rPr>
              <a:t>The contingency perspective: HR policies must be consistent with other aspects of the organization</a:t>
            </a:r>
          </a:p>
          <a:p>
            <a:r>
              <a:rPr lang="en-US" sz="1800" b="1" dirty="0">
                <a:solidFill>
                  <a:srgbClr val="000000"/>
                </a:solidFill>
              </a:rPr>
              <a:t>The configurational perspective</a:t>
            </a:r>
            <a:r>
              <a:rPr lang="en-US" sz="1800" dirty="0">
                <a:solidFill>
                  <a:srgbClr val="000000"/>
                </a:solidFill>
              </a:rPr>
              <a:t>: is an holistic approach which emphasizes the important of the </a:t>
            </a:r>
            <a:r>
              <a:rPr lang="en-US" sz="1800" b="1" dirty="0">
                <a:solidFill>
                  <a:srgbClr val="000000"/>
                </a:solidFill>
              </a:rPr>
              <a:t>pattern of HR practices </a:t>
            </a:r>
            <a:r>
              <a:rPr lang="en-US" sz="1800" dirty="0">
                <a:solidFill>
                  <a:srgbClr val="000000"/>
                </a:solidFill>
              </a:rPr>
              <a:t>and  is concerned with how this pattern of independent variables is related to the dependent variable of organizational performance (Delery &amp; Doty 1996)</a:t>
            </a:r>
          </a:p>
        </p:txBody>
      </p:sp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21860" y="286897"/>
            <a:ext cx="11503742" cy="839880"/>
          </a:xfrm>
        </p:spPr>
        <p:txBody>
          <a:bodyPr/>
          <a:lstStyle/>
          <a:p>
            <a:r>
              <a:rPr lang="en-US" b="1" dirty="0">
                <a:solidFill>
                  <a:srgbClr val="000000"/>
                </a:solidFill>
              </a:rPr>
              <a:t>HRM debate &amp; </a:t>
            </a:r>
            <a:r>
              <a:rPr lang="en-US" b="1" dirty="0" err="1">
                <a:solidFill>
                  <a:srgbClr val="000000"/>
                </a:solidFill>
              </a:rPr>
              <a:t>Premisses</a:t>
            </a:r>
            <a:r>
              <a:rPr lang="en-US" b="1" dirty="0">
                <a:solidFill>
                  <a:srgbClr val="000000"/>
                </a:solidFill>
              </a:rPr>
              <a:t> (4/4)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3F64F43E-3E1E-C75E-446E-F1699F4EDD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593" y="3418634"/>
            <a:ext cx="6908196" cy="27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54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313011" y="269199"/>
            <a:ext cx="11521440" cy="1027774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Main streams on HRM systems</a:t>
            </a:r>
            <a:br>
              <a:rPr lang="en-US" b="1" dirty="0">
                <a:solidFill>
                  <a:srgbClr val="000000"/>
                </a:solidFill>
              </a:rPr>
            </a:br>
            <a:r>
              <a:rPr lang="en-US" b="1" dirty="0">
                <a:solidFill>
                  <a:srgbClr val="000000"/>
                </a:solidFill>
              </a:rPr>
              <a:t>in family businesses</a:t>
            </a:r>
            <a:endParaRPr lang="it-IT" b="1" dirty="0">
              <a:solidFill>
                <a:srgbClr val="000000"/>
              </a:solidFill>
            </a:endParaRPr>
          </a:p>
        </p:txBody>
      </p:sp>
      <p:sp>
        <p:nvSpPr>
          <p:cNvPr id="7" name="Segnaposto contenuto 1"/>
          <p:cNvSpPr>
            <a:spLocks noGrp="1"/>
          </p:cNvSpPr>
          <p:nvPr>
            <p:ph idx="1"/>
          </p:nvPr>
        </p:nvSpPr>
        <p:spPr>
          <a:xfrm>
            <a:off x="312738" y="1296988"/>
            <a:ext cx="11522075" cy="4954587"/>
          </a:xfrm>
        </p:spPr>
        <p:txBody>
          <a:bodyPr anchor="ctr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tx2"/>
                </a:solidFill>
              </a:rPr>
              <a:t>Narrow scope of the debate on professionalization of HRM systems in FF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Preparing and training next generations of family employees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Recruiting and selection of family employees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Remuneration of family employees and non-family ones</a:t>
            </a:r>
          </a:p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tx2"/>
                </a:solidFill>
              </a:rPr>
              <a:t>HRM systems mainly devoted to maintenance of TMTs and governance bodies within the family domain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Identification, selection, and remuneration of family CEOs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Selection and remuneration of family </a:t>
            </a:r>
            <a:r>
              <a:rPr lang="en-US" sz="1800" b="1" dirty="0" err="1">
                <a:solidFill>
                  <a:schemeClr val="tx2"/>
                </a:solidFill>
              </a:rPr>
              <a:t>BoD</a:t>
            </a:r>
            <a:r>
              <a:rPr lang="en-US" sz="1800" b="1" dirty="0">
                <a:solidFill>
                  <a:schemeClr val="tx2"/>
                </a:solidFill>
              </a:rPr>
              <a:t> members</a:t>
            </a:r>
          </a:p>
          <a:p>
            <a:pPr lvl="2">
              <a:lnSpc>
                <a:spcPct val="120000"/>
              </a:lnSpc>
            </a:pPr>
            <a:r>
              <a:rPr lang="en-US" sz="1800" b="1" dirty="0">
                <a:solidFill>
                  <a:schemeClr val="tx2"/>
                </a:solidFill>
              </a:rPr>
              <a:t>Managing leadership transitions, both in the ownership domain and in the governance one </a:t>
            </a:r>
          </a:p>
        </p:txBody>
      </p:sp>
    </p:spTree>
    <p:extLst>
      <p:ext uri="{BB962C8B-B14F-4D97-AF65-F5344CB8AC3E}">
        <p14:creationId xmlns:p14="http://schemas.microsoft.com/office/powerpoint/2010/main" val="89599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7739" y="1201854"/>
            <a:ext cx="5137139" cy="5049721"/>
          </a:xfrm>
          <a:prstGeom prst="rect">
            <a:avLst/>
          </a:prstGeom>
        </p:spPr>
      </p:pic>
      <p:sp>
        <p:nvSpPr>
          <p:cNvPr id="3" name="Titolo 2"/>
          <p:cNvSpPr>
            <a:spLocks noGrp="1"/>
          </p:cNvSpPr>
          <p:nvPr>
            <p:ph type="title"/>
          </p:nvPr>
        </p:nvSpPr>
        <p:spPr>
          <a:xfrm>
            <a:off x="324852" y="292796"/>
            <a:ext cx="11497843" cy="833981"/>
          </a:xfrm>
        </p:spPr>
        <p:txBody>
          <a:bodyPr/>
          <a:lstStyle/>
          <a:p>
            <a:r>
              <a:rPr lang="en-US" b="1" dirty="0">
                <a:solidFill>
                  <a:srgbClr val="000000"/>
                </a:solidFill>
              </a:rPr>
              <a:t>SHRM Competency Model</a:t>
            </a:r>
          </a:p>
        </p:txBody>
      </p:sp>
    </p:spTree>
    <p:extLst>
      <p:ext uri="{BB962C8B-B14F-4D97-AF65-F5344CB8AC3E}">
        <p14:creationId xmlns:p14="http://schemas.microsoft.com/office/powerpoint/2010/main" val="12485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2"/>
          <p:cNvSpPr>
            <a:spLocks noGrp="1"/>
          </p:cNvSpPr>
          <p:nvPr>
            <p:ph type="title"/>
          </p:nvPr>
        </p:nvSpPr>
        <p:spPr>
          <a:xfrm>
            <a:off x="310061" y="298696"/>
            <a:ext cx="11527340" cy="816282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US" b="1" dirty="0">
                <a:solidFill>
                  <a:srgbClr val="000000"/>
                </a:solidFill>
              </a:rPr>
              <a:t>Main theories to manage HR (1/4)</a:t>
            </a:r>
          </a:p>
        </p:txBody>
      </p:sp>
      <p:sp>
        <p:nvSpPr>
          <p:cNvPr id="6" name="Segnaposto contenuto 1"/>
          <p:cNvSpPr>
            <a:spLocks noGrp="1"/>
          </p:cNvSpPr>
          <p:nvPr>
            <p:ph idx="1"/>
          </p:nvPr>
        </p:nvSpPr>
        <p:spPr>
          <a:xfrm>
            <a:off x="309563" y="1114425"/>
            <a:ext cx="11528425" cy="5173663"/>
          </a:xfrm>
        </p:spPr>
        <p:txBody>
          <a:bodyPr anchor="ctr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400" b="1" dirty="0">
                <a:solidFill>
                  <a:schemeClr val="tx2"/>
                </a:solidFill>
              </a:rPr>
              <a:t>Scholars adopted FB </a:t>
            </a:r>
            <a:r>
              <a:rPr lang="en-US" sz="2400" b="1" dirty="0" err="1">
                <a:solidFill>
                  <a:schemeClr val="tx2"/>
                </a:solidFill>
              </a:rPr>
              <a:t>theoris</a:t>
            </a:r>
            <a:r>
              <a:rPr lang="en-US" sz="2400" b="1" dirty="0">
                <a:solidFill>
                  <a:schemeClr val="tx2"/>
                </a:solidFill>
              </a:rPr>
              <a:t>: </a:t>
            </a:r>
          </a:p>
          <a:p>
            <a:pPr marL="82296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200" b="1" dirty="0">
                <a:solidFill>
                  <a:schemeClr val="tx2"/>
                </a:solidFill>
              </a:rPr>
              <a:t>Agency Theory </a:t>
            </a:r>
            <a:r>
              <a:rPr lang="en-US" i="1" dirty="0">
                <a:solidFill>
                  <a:schemeClr val="tx2"/>
                </a:solidFill>
              </a:rPr>
              <a:t>(</a:t>
            </a:r>
            <a:r>
              <a:rPr lang="en-US" i="1" dirty="0" err="1">
                <a:solidFill>
                  <a:schemeClr val="tx2"/>
                </a:solidFill>
              </a:rPr>
              <a:t>Xianga</a:t>
            </a:r>
            <a:r>
              <a:rPr lang="en-US" i="1" dirty="0">
                <a:solidFill>
                  <a:schemeClr val="tx2"/>
                </a:solidFill>
              </a:rPr>
              <a:t>, Worthington, and Higgs 2014; Dawson, 2011; Carrasco-Hernandez and Sánchez-Marín 2007; Schulze, Lubatkin, and Dino, 2003)</a:t>
            </a:r>
            <a:endParaRPr lang="en-US" sz="2200" i="1" dirty="0">
              <a:solidFill>
                <a:schemeClr val="tx2"/>
              </a:solidFill>
            </a:endParaRPr>
          </a:p>
          <a:p>
            <a:pPr marL="82296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200" b="1" dirty="0">
                <a:solidFill>
                  <a:schemeClr val="tx2"/>
                </a:solidFill>
              </a:rPr>
              <a:t>Stewardship Theory </a:t>
            </a:r>
            <a:r>
              <a:rPr lang="en-US" i="1" dirty="0">
                <a:solidFill>
                  <a:schemeClr val="tx2"/>
                </a:solidFill>
              </a:rPr>
              <a:t>(Combs et al., 2010; Eddleston et al., 2008; </a:t>
            </a:r>
            <a:r>
              <a:rPr lang="en-US" i="1" dirty="0" err="1">
                <a:solidFill>
                  <a:schemeClr val="tx2"/>
                </a:solidFill>
              </a:rPr>
              <a:t>Sarathy</a:t>
            </a:r>
            <a:r>
              <a:rPr lang="en-US" i="1" dirty="0">
                <a:solidFill>
                  <a:schemeClr val="tx2"/>
                </a:solidFill>
              </a:rPr>
              <a:t>, 2008; Miller et al., 2008)</a:t>
            </a:r>
            <a:endParaRPr lang="en-US" sz="2200" i="1" dirty="0">
              <a:solidFill>
                <a:schemeClr val="tx2"/>
              </a:solidFill>
            </a:endParaRPr>
          </a:p>
          <a:p>
            <a:pPr marL="82296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200" b="1" dirty="0">
                <a:solidFill>
                  <a:schemeClr val="tx2"/>
                </a:solidFill>
              </a:rPr>
              <a:t>Resource Based View </a:t>
            </a:r>
            <a:r>
              <a:rPr lang="en-US" i="1" dirty="0">
                <a:solidFill>
                  <a:schemeClr val="tx2"/>
                </a:solidFill>
              </a:rPr>
              <a:t>(</a:t>
            </a:r>
            <a:r>
              <a:rPr lang="en-US" i="1" dirty="0" err="1">
                <a:solidFill>
                  <a:schemeClr val="tx2"/>
                </a:solidFill>
              </a:rPr>
              <a:t>Kok</a:t>
            </a:r>
            <a:r>
              <a:rPr lang="en-US" i="1" dirty="0">
                <a:solidFill>
                  <a:schemeClr val="tx2"/>
                </a:solidFill>
              </a:rPr>
              <a:t>, </a:t>
            </a:r>
            <a:r>
              <a:rPr lang="en-US" i="1" dirty="0" err="1">
                <a:solidFill>
                  <a:schemeClr val="tx2"/>
                </a:solidFill>
              </a:rPr>
              <a:t>Uhlaner</a:t>
            </a:r>
            <a:r>
              <a:rPr lang="en-US" i="1" dirty="0">
                <a:solidFill>
                  <a:schemeClr val="tx2"/>
                </a:solidFill>
              </a:rPr>
              <a:t>, and </a:t>
            </a:r>
            <a:r>
              <a:rPr lang="en-US" i="1" dirty="0" err="1">
                <a:solidFill>
                  <a:schemeClr val="tx2"/>
                </a:solidFill>
              </a:rPr>
              <a:t>Thurik</a:t>
            </a:r>
            <a:r>
              <a:rPr lang="en-US" i="1" dirty="0">
                <a:solidFill>
                  <a:schemeClr val="tx2"/>
                </a:solidFill>
              </a:rPr>
              <a:t>, 2006; Dyer, 2006; Poza, Hanlon, and Kishida, 2004; Cascio, 1992; Schuster, 1985)</a:t>
            </a:r>
          </a:p>
          <a:p>
            <a:pPr marL="82296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200" b="1" dirty="0">
                <a:solidFill>
                  <a:schemeClr val="tx2"/>
                </a:solidFill>
              </a:rPr>
              <a:t>SEW</a:t>
            </a:r>
            <a:r>
              <a:rPr lang="en-US" sz="2200" dirty="0">
                <a:solidFill>
                  <a:schemeClr val="tx2"/>
                </a:solidFill>
              </a:rPr>
              <a:t> </a:t>
            </a:r>
            <a:r>
              <a:rPr lang="en-US" i="1" dirty="0">
                <a:solidFill>
                  <a:schemeClr val="tx2"/>
                </a:solidFill>
              </a:rPr>
              <a:t>(</a:t>
            </a:r>
            <a:r>
              <a:rPr lang="en-US" i="1" dirty="0" err="1">
                <a:solidFill>
                  <a:schemeClr val="tx2"/>
                </a:solidFill>
              </a:rPr>
              <a:t>Wandeker</a:t>
            </a:r>
            <a:r>
              <a:rPr lang="en-US" i="1" dirty="0">
                <a:solidFill>
                  <a:schemeClr val="tx2"/>
                </a:solidFill>
              </a:rPr>
              <a:t> </a:t>
            </a:r>
            <a:r>
              <a:rPr lang="en-US" i="1" dirty="0" err="1">
                <a:solidFill>
                  <a:schemeClr val="tx2"/>
                </a:solidFill>
              </a:rPr>
              <a:t>Kof</a:t>
            </a:r>
            <a:r>
              <a:rPr lang="en-US" i="1" dirty="0">
                <a:solidFill>
                  <a:schemeClr val="tx2"/>
                </a:solidFill>
              </a:rPr>
              <a:t> et al., 2015; </a:t>
            </a:r>
            <a:r>
              <a:rPr lang="en-US" i="1" dirty="0" err="1">
                <a:solidFill>
                  <a:schemeClr val="tx2"/>
                </a:solidFill>
              </a:rPr>
              <a:t>Achleitner</a:t>
            </a:r>
            <a:r>
              <a:rPr lang="en-US" i="1" dirty="0">
                <a:solidFill>
                  <a:schemeClr val="tx2"/>
                </a:solidFill>
              </a:rPr>
              <a:t> et al., 2014; Cruz et al., 2014; </a:t>
            </a:r>
            <a:r>
              <a:rPr lang="en-US" i="1" dirty="0" err="1">
                <a:solidFill>
                  <a:schemeClr val="tx2"/>
                </a:solidFill>
              </a:rPr>
              <a:t>Berrone</a:t>
            </a:r>
            <a:r>
              <a:rPr lang="en-US" i="1" dirty="0">
                <a:solidFill>
                  <a:schemeClr val="tx2"/>
                </a:solidFill>
              </a:rPr>
              <a:t> et al., 1992)</a:t>
            </a:r>
            <a:r>
              <a:rPr lang="en-US" sz="2200" dirty="0">
                <a:solidFill>
                  <a:schemeClr val="tx2"/>
                </a:solidFill>
              </a:rPr>
              <a:t>.</a:t>
            </a:r>
          </a:p>
          <a:p>
            <a:pPr marL="4572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200" dirty="0">
              <a:solidFill>
                <a:schemeClr val="tx2"/>
              </a:solidFill>
            </a:endParaRPr>
          </a:p>
          <a:p>
            <a:pPr marL="4572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schemeClr val="tx2"/>
                </a:solidFill>
              </a:rPr>
              <a:t>All these topics are connected with loyalty and belonging to an organization of all the employees, both family and non family ones</a:t>
            </a:r>
            <a:r>
              <a:rPr lang="en-US" sz="24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675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22730" y="1192306"/>
            <a:ext cx="11510681" cy="510091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tx2"/>
                </a:solidFill>
              </a:rPr>
              <a:t>In HRM for family businesses, two different theoretical points of view prevail </a:t>
            </a:r>
            <a:r>
              <a:rPr lang="en-US" sz="1500" dirty="0">
                <a:solidFill>
                  <a:schemeClr val="tx2"/>
                </a:solidFill>
              </a:rPr>
              <a:t>(</a:t>
            </a:r>
            <a:r>
              <a:rPr lang="en-US" sz="1500" dirty="0" err="1">
                <a:solidFill>
                  <a:schemeClr val="tx2"/>
                </a:solidFill>
              </a:rPr>
              <a:t>Neckerbrouck</a:t>
            </a:r>
            <a:r>
              <a:rPr lang="en-US" sz="1500" dirty="0">
                <a:solidFill>
                  <a:schemeClr val="tx2"/>
                </a:solidFill>
              </a:rPr>
              <a:t> et al., 2018)</a:t>
            </a:r>
            <a:r>
              <a:rPr lang="en-US" sz="2400" dirty="0">
                <a:solidFill>
                  <a:schemeClr val="tx2"/>
                </a:solidFill>
              </a:rPr>
              <a:t>: </a:t>
            </a:r>
            <a:r>
              <a:rPr lang="en-US" sz="2400" b="1" dirty="0">
                <a:solidFill>
                  <a:schemeClr val="tx2"/>
                </a:solidFill>
              </a:rPr>
              <a:t>the</a:t>
            </a:r>
            <a:r>
              <a:rPr lang="en-US" sz="2400" dirty="0">
                <a:solidFill>
                  <a:schemeClr val="tx2"/>
                </a:solidFill>
              </a:rPr>
              <a:t> </a:t>
            </a:r>
            <a:r>
              <a:rPr lang="en-US" sz="2400" b="1" dirty="0">
                <a:solidFill>
                  <a:schemeClr val="tx2"/>
                </a:solidFill>
              </a:rPr>
              <a:t>stewardship and agency perspectives </a:t>
            </a:r>
            <a:r>
              <a:rPr lang="en-US" sz="1500" dirty="0">
                <a:solidFill>
                  <a:schemeClr val="tx2"/>
                </a:solidFill>
              </a:rPr>
              <a:t>(e.g., Cater et al., 2019; Damiani et al., 2018; Chrisman et al., 2017)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tx2"/>
                </a:solidFill>
              </a:rPr>
              <a:t>In Strategic Human Resource Management research two different theoretical points of view also prevail  (</a:t>
            </a:r>
            <a:r>
              <a:rPr lang="en-US" sz="2400" dirty="0" err="1">
                <a:solidFill>
                  <a:schemeClr val="tx2"/>
                </a:solidFill>
              </a:rPr>
              <a:t>Lepak</a:t>
            </a:r>
            <a:r>
              <a:rPr lang="en-US" sz="2400" dirty="0">
                <a:solidFill>
                  <a:schemeClr val="tx2"/>
                </a:solidFill>
              </a:rPr>
              <a:t> et al., 2006) </a:t>
            </a:r>
            <a:r>
              <a:rPr lang="en-US" sz="2400" b="1" dirty="0">
                <a:solidFill>
                  <a:schemeClr val="tx2"/>
                </a:solidFill>
              </a:rPr>
              <a:t>commitment- and control-based HRM systems</a:t>
            </a:r>
            <a:endParaRPr lang="en-US" sz="2400" dirty="0">
              <a:solidFill>
                <a:schemeClr val="tx2"/>
              </a:solidFill>
            </a:endParaRPr>
          </a:p>
          <a:p>
            <a:pPr>
              <a:lnSpc>
                <a:spcPct val="120000"/>
              </a:lnSpc>
            </a:pPr>
            <a:r>
              <a:rPr lang="en-GB" sz="2400" dirty="0">
                <a:solidFill>
                  <a:schemeClr val="tx2"/>
                </a:solidFill>
              </a:rPr>
              <a:t>Very few studies consider the different roles that family members </a:t>
            </a:r>
            <a:r>
              <a:rPr lang="en-GB" sz="1600" dirty="0">
                <a:solidFill>
                  <a:schemeClr val="tx2"/>
                </a:solidFill>
              </a:rPr>
              <a:t>(e.g., </a:t>
            </a:r>
            <a:r>
              <a:rPr lang="en-GB" sz="1600" dirty="0" err="1">
                <a:solidFill>
                  <a:schemeClr val="tx2"/>
                </a:solidFill>
              </a:rPr>
              <a:t>Gottschalck</a:t>
            </a:r>
            <a:r>
              <a:rPr lang="en-GB" sz="1600" dirty="0">
                <a:solidFill>
                  <a:schemeClr val="tx2"/>
                </a:solidFill>
              </a:rPr>
              <a:t> et al., 2019; </a:t>
            </a:r>
            <a:r>
              <a:rPr lang="en-GB" sz="1600" dirty="0" err="1">
                <a:solidFill>
                  <a:schemeClr val="tx2"/>
                </a:solidFill>
              </a:rPr>
              <a:t>Steijvers</a:t>
            </a:r>
            <a:r>
              <a:rPr lang="en-GB" sz="1600" dirty="0">
                <a:solidFill>
                  <a:schemeClr val="tx2"/>
                </a:solidFill>
              </a:rPr>
              <a:t> et al., 2017; Pittino et al., 2016)</a:t>
            </a:r>
            <a:r>
              <a:rPr lang="en-GB" sz="2400" dirty="0">
                <a:solidFill>
                  <a:schemeClr val="tx2"/>
                </a:solidFill>
              </a:rPr>
              <a:t>, as well as non-family managers </a:t>
            </a:r>
            <a:r>
              <a:rPr lang="en-GB" sz="1600" dirty="0">
                <a:solidFill>
                  <a:schemeClr val="tx2"/>
                </a:solidFill>
              </a:rPr>
              <a:t>(e.g., Chrisman et al., 2017; </a:t>
            </a:r>
            <a:r>
              <a:rPr lang="en-GB" sz="1600" dirty="0" err="1">
                <a:solidFill>
                  <a:schemeClr val="tx2"/>
                </a:solidFill>
              </a:rPr>
              <a:t>Steijvers</a:t>
            </a:r>
            <a:r>
              <a:rPr lang="en-GB" sz="1600" dirty="0">
                <a:solidFill>
                  <a:schemeClr val="tx2"/>
                </a:solidFill>
              </a:rPr>
              <a:t> et al., 2017; </a:t>
            </a:r>
            <a:r>
              <a:rPr lang="en-GB" sz="1600" dirty="0" err="1">
                <a:solidFill>
                  <a:schemeClr val="tx2"/>
                </a:solidFill>
              </a:rPr>
              <a:t>Hauff</a:t>
            </a:r>
            <a:r>
              <a:rPr lang="en-GB" sz="1600" dirty="0">
                <a:solidFill>
                  <a:schemeClr val="tx2"/>
                </a:solidFill>
              </a:rPr>
              <a:t> et al., 2014)</a:t>
            </a:r>
            <a:r>
              <a:rPr lang="en-GB" sz="2400" dirty="0">
                <a:solidFill>
                  <a:schemeClr val="tx2"/>
                </a:solidFill>
              </a:rPr>
              <a:t> might have on HRM systems in family firms </a:t>
            </a:r>
            <a:r>
              <a:rPr lang="en-GB" sz="2400" dirty="0">
                <a:solidFill>
                  <a:schemeClr val="tx2"/>
                </a:solidFill>
                <a:sym typeface="Wingdings" panose="05000000000000000000" pitchFamily="2" charset="2"/>
              </a:rPr>
              <a:t> </a:t>
            </a:r>
            <a:r>
              <a:rPr lang="en-GB" sz="2400" b="1" dirty="0">
                <a:solidFill>
                  <a:schemeClr val="tx2"/>
                </a:solidFill>
                <a:sym typeface="Wingdings" panose="05000000000000000000" pitchFamily="2" charset="2"/>
              </a:rPr>
              <a:t>Family context influences to HRM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322730" y="292894"/>
            <a:ext cx="11510682" cy="816147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</a:rPr>
              <a:t>Main theories to manage HR (2/4)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AD7A4940-9445-48AE-B82B-C4FE87EE7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410" y="1326777"/>
            <a:ext cx="11457180" cy="4939552"/>
          </a:xfrm>
        </p:spPr>
        <p:txBody>
          <a:bodyPr anchor="ctr">
            <a:normAutofit fontScale="85000" lnSpcReduction="20000"/>
          </a:bodyPr>
          <a:lstStyle/>
          <a:p>
            <a:r>
              <a:rPr lang="en-US" dirty="0">
                <a:solidFill>
                  <a:schemeClr val="tx2"/>
                </a:solidFill>
              </a:rPr>
              <a:t>When a </a:t>
            </a:r>
            <a:r>
              <a:rPr lang="en-US" b="1" dirty="0">
                <a:solidFill>
                  <a:schemeClr val="tx2"/>
                </a:solidFill>
              </a:rPr>
              <a:t>prevalent agency environment and self-interested (agentic) behaviors </a:t>
            </a:r>
            <a:r>
              <a:rPr lang="en-US" dirty="0">
                <a:solidFill>
                  <a:schemeClr val="tx2"/>
                </a:solidFill>
              </a:rPr>
              <a:t>of family members prevail, </a:t>
            </a:r>
            <a:r>
              <a:rPr lang="en-US" b="1" dirty="0">
                <a:solidFill>
                  <a:schemeClr val="tx2"/>
                </a:solidFill>
              </a:rPr>
              <a:t>family firm demonstrate less of an intention to adopt commitment-based HRM systems </a:t>
            </a:r>
            <a:r>
              <a:rPr lang="en-US" sz="1500" dirty="0">
                <a:solidFill>
                  <a:schemeClr val="tx2"/>
                </a:solidFill>
              </a:rPr>
              <a:t>(</a:t>
            </a:r>
            <a:r>
              <a:rPr lang="en-US" sz="1500" dirty="0" err="1">
                <a:solidFill>
                  <a:schemeClr val="tx2"/>
                </a:solidFill>
              </a:rPr>
              <a:t>Neckerbrouck</a:t>
            </a:r>
            <a:r>
              <a:rPr lang="en-US" sz="1500" dirty="0">
                <a:solidFill>
                  <a:schemeClr val="tx2"/>
                </a:solidFill>
              </a:rPr>
              <a:t> et al., 2018)</a:t>
            </a:r>
            <a:r>
              <a:rPr lang="en-US" dirty="0">
                <a:solidFill>
                  <a:schemeClr val="tx2"/>
                </a:solidFill>
              </a:rPr>
              <a:t>. In such a case, control-based HRM systems minimize the costs of monitoring and replacing employees, ensuring efficient wages and an adequate work effort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 </a:t>
            </a:r>
            <a:r>
              <a:rPr lang="en-US" b="1" dirty="0">
                <a:solidFill>
                  <a:schemeClr val="tx2"/>
                </a:solidFill>
              </a:rPr>
              <a:t>family firms may be more productive </a:t>
            </a:r>
            <a:r>
              <a:rPr lang="en-US" sz="1500" dirty="0">
                <a:solidFill>
                  <a:schemeClr val="tx2"/>
                </a:solidFill>
              </a:rPr>
              <a:t>(</a:t>
            </a:r>
            <a:r>
              <a:rPr lang="en-US" sz="1500" dirty="0" err="1">
                <a:solidFill>
                  <a:schemeClr val="tx2"/>
                </a:solidFill>
              </a:rPr>
              <a:t>Macduffie</a:t>
            </a:r>
            <a:r>
              <a:rPr lang="en-US" sz="1500" dirty="0">
                <a:solidFill>
                  <a:schemeClr val="tx2"/>
                </a:solidFill>
              </a:rPr>
              <a:t>, 1995)</a:t>
            </a:r>
          </a:p>
          <a:p>
            <a:r>
              <a:rPr lang="en-US" dirty="0">
                <a:solidFill>
                  <a:schemeClr val="tx2"/>
                </a:solidFill>
              </a:rPr>
              <a:t>Investing in developing a </a:t>
            </a:r>
            <a:r>
              <a:rPr lang="en-US" b="1" dirty="0">
                <a:solidFill>
                  <a:schemeClr val="tx2"/>
                </a:solidFill>
              </a:rPr>
              <a:t>stewardship environment </a:t>
            </a:r>
            <a:r>
              <a:rPr lang="en-US" dirty="0">
                <a:solidFill>
                  <a:schemeClr val="tx2"/>
                </a:solidFill>
              </a:rPr>
              <a:t>and creating good, long-term employee relationships, commitment-based HRM-oriented family firms are likely to show higher rates of employee retention and productivity </a:t>
            </a:r>
            <a:r>
              <a:rPr lang="en-US" sz="1500" dirty="0">
                <a:solidFill>
                  <a:schemeClr val="tx2"/>
                </a:solidFill>
              </a:rPr>
              <a:t>(</a:t>
            </a:r>
            <a:r>
              <a:rPr lang="en-US" sz="1500" dirty="0" err="1">
                <a:solidFill>
                  <a:schemeClr val="tx2"/>
                </a:solidFill>
              </a:rPr>
              <a:t>Baù</a:t>
            </a:r>
            <a:r>
              <a:rPr lang="en-US" sz="1500" dirty="0">
                <a:solidFill>
                  <a:schemeClr val="tx2"/>
                </a:solidFill>
              </a:rPr>
              <a:t> et al., 2020)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 </a:t>
            </a:r>
            <a:r>
              <a:rPr lang="en-US" b="1" dirty="0">
                <a:solidFill>
                  <a:schemeClr val="tx2"/>
                </a:solidFill>
              </a:rPr>
              <a:t>This may positively impact upon employee retention</a:t>
            </a:r>
          </a:p>
          <a:p>
            <a:r>
              <a:rPr lang="en-US" b="1" dirty="0">
                <a:solidFill>
                  <a:schemeClr val="tx2"/>
                </a:solidFill>
              </a:rPr>
              <a:t>Combined commitment- and control-based HRM </a:t>
            </a:r>
            <a:r>
              <a:rPr lang="en-US" dirty="0">
                <a:solidFill>
                  <a:schemeClr val="tx2"/>
                </a:solidFill>
              </a:rPr>
              <a:t>systems seem to leverage employees' competencies and motivate and empower them </a:t>
            </a:r>
            <a:r>
              <a:rPr lang="en-US" sz="1500" dirty="0">
                <a:solidFill>
                  <a:schemeClr val="tx2"/>
                </a:solidFill>
              </a:rPr>
              <a:t>(Ghosh and </a:t>
            </a:r>
            <a:r>
              <a:rPr lang="en-US" sz="1500" dirty="0" err="1">
                <a:solidFill>
                  <a:schemeClr val="tx2"/>
                </a:solidFill>
              </a:rPr>
              <a:t>Gurunathan</a:t>
            </a:r>
            <a:r>
              <a:rPr lang="en-US" sz="1500" dirty="0">
                <a:solidFill>
                  <a:schemeClr val="tx2"/>
                </a:solidFill>
              </a:rPr>
              <a:t>, 2015)</a:t>
            </a:r>
            <a:r>
              <a:rPr lang="en-US" dirty="0">
                <a:solidFill>
                  <a:schemeClr val="tx2"/>
                </a:solidFill>
              </a:rPr>
              <a:t>, allowing for teamwork and flexibility and maintaining higher levels of employee retention and, at the same time, employee productivity </a:t>
            </a:r>
            <a:r>
              <a:rPr lang="en-US" sz="1500" dirty="0">
                <a:solidFill>
                  <a:schemeClr val="tx2"/>
                </a:solidFill>
              </a:rPr>
              <a:t>(Chadwick et al., 2015)</a:t>
            </a:r>
          </a:p>
          <a:p>
            <a:r>
              <a:rPr lang="en-US" b="1" dirty="0">
                <a:solidFill>
                  <a:schemeClr val="tx2"/>
                </a:solidFill>
              </a:rPr>
              <a:t>Unfortunately</a:t>
            </a:r>
            <a:r>
              <a:rPr lang="en-US" dirty="0">
                <a:solidFill>
                  <a:schemeClr val="tx2"/>
                </a:solidFill>
              </a:rPr>
              <a:t>, family firm may maintain an </a:t>
            </a:r>
            <a:r>
              <a:rPr lang="en-US" b="1" dirty="0">
                <a:solidFill>
                  <a:schemeClr val="tx2"/>
                </a:solidFill>
              </a:rPr>
              <a:t>ambiguous stewardship approach</a:t>
            </a:r>
            <a:r>
              <a:rPr lang="en-US" dirty="0">
                <a:solidFill>
                  <a:schemeClr val="tx2"/>
                </a:solidFill>
              </a:rPr>
              <a:t>, characterized by family-executive entrenchment. Family stewards may hire a family member rather than the best-qualified candidate for a job facing lower levels of nonfamily employee job satisfaction and retention </a:t>
            </a:r>
            <a:r>
              <a:rPr lang="en-US" sz="1500" dirty="0">
                <a:solidFill>
                  <a:schemeClr val="tx2"/>
                </a:solidFill>
              </a:rPr>
              <a:t>(</a:t>
            </a:r>
            <a:r>
              <a:rPr lang="en-US" sz="1500" dirty="0" err="1">
                <a:solidFill>
                  <a:schemeClr val="tx2"/>
                </a:solidFill>
              </a:rPr>
              <a:t>Gottschalck</a:t>
            </a:r>
            <a:r>
              <a:rPr lang="en-US" sz="1500" dirty="0">
                <a:solidFill>
                  <a:schemeClr val="tx2"/>
                </a:solidFill>
              </a:rPr>
              <a:t> et al., 2019; Cater et al., 2019)</a:t>
            </a:r>
            <a:r>
              <a:rPr lang="en-US" dirty="0">
                <a:solidFill>
                  <a:schemeClr val="tx2"/>
                </a:solidFill>
              </a:rPr>
              <a:t>. Consequently, family SMEs show both costs in replacing those who withdraw and noneconomic costs, such as worse organizational climate and lost organizational memory.</a:t>
            </a:r>
          </a:p>
          <a:p>
            <a:pPr marL="45720" indent="0" algn="ctr">
              <a:buNone/>
            </a:pPr>
            <a:r>
              <a:rPr lang="en-US" b="1" dirty="0">
                <a:solidFill>
                  <a:schemeClr val="tx2"/>
                </a:solidFill>
              </a:rPr>
              <a:t>In sum, family firms exhibit predominantly agentic, control-based behaviors when managing people </a:t>
            </a:r>
            <a:r>
              <a:rPr lang="en-US" sz="1500" b="1" dirty="0">
                <a:solidFill>
                  <a:schemeClr val="tx2"/>
                </a:solidFill>
              </a:rPr>
              <a:t>(Vardaman et al., 2018)</a:t>
            </a:r>
            <a:r>
              <a:rPr lang="en-US" b="1" dirty="0">
                <a:solidFill>
                  <a:schemeClr val="tx2"/>
                </a:solidFill>
              </a:rPr>
              <a:t>. The stewardship perspective suggests that family firm must invest in commitment-based HRM systems in order to foster nonfamily–family interactions to counterbalance these harmful effects and HRM systems may not lead to higher employee productivity </a:t>
            </a:r>
            <a:r>
              <a:rPr lang="en-US" sz="1500" b="1" dirty="0">
                <a:solidFill>
                  <a:schemeClr val="tx2"/>
                </a:solidFill>
              </a:rPr>
              <a:t>(Gooderham et al., 2008)</a:t>
            </a:r>
            <a:r>
              <a:rPr lang="en-US" b="1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A83FF0E6-A2AA-49B2-8189-297463A99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872" y="331336"/>
            <a:ext cx="11501718" cy="108813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</a:rPr>
              <a:t>Main theories to manage HR (3/4)</a:t>
            </a:r>
            <a:endParaRPr lang="it-IT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04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>
            <a:extLst>
              <a:ext uri="{FF2B5EF4-FFF2-40B4-BE49-F238E27FC236}">
                <a16:creationId xmlns:a16="http://schemas.microsoft.com/office/drawing/2014/main" id="{7D5A5E26-6B03-4D29-9C51-0E300FA515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263" y="1211715"/>
            <a:ext cx="11513215" cy="5104478"/>
          </a:xfrm>
        </p:spPr>
        <p:txBody>
          <a:bodyPr anchor="ctr">
            <a:normAutofit fontScale="92500" lnSpcReduction="10000"/>
          </a:bodyPr>
          <a:lstStyle/>
          <a:p>
            <a:pPr marL="45720" indent="0">
              <a:buNone/>
            </a:pPr>
            <a:endParaRPr lang="it-IT" dirty="0">
              <a:sym typeface="Wingdings" panose="05000000000000000000" pitchFamily="2" charset="2"/>
            </a:endParaRPr>
          </a:p>
          <a:p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While family firms may suffer from mismanagement due to the inefficient selection of family executives,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their stronger attachment to the firm benefits all stakeholders by placing the firm's objectives before personal goals </a:t>
            </a:r>
          </a:p>
          <a:p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The stewardship behavior of family SMEs may prevail 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(Damiani et al., 2018)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and some family businesses effectively react and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introduce formal HRM practices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by providing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superior training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on the job,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inclusiveness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job security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and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employee support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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allow for a more in-depth knowledge of the employee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an increased ability to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discipline and monitor family managers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and a greater capacity to exploit profitable opportunities as a result of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flexibility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. Only in such a case are family owners and family managers unambiguously related to higher employee productivity 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(Damiani et al., 2018)</a:t>
            </a:r>
          </a:p>
          <a:p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Combining commitment-based HRM practices with family managers' emotional involvement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enhances communication, increases the transmission of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tacit knowledge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, and aids the mobilization of human resources 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(Damiani et al., 2018) 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 </a:t>
            </a:r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family SMEs are more likely to attract and retain high-quality employees, increasing labor productivity</a:t>
            </a:r>
            <a:r>
              <a:rPr lang="en-US" dirty="0">
                <a:solidFill>
                  <a:schemeClr val="tx2"/>
                </a:solidFill>
                <a:sym typeface="Wingdings" panose="05000000000000000000" pitchFamily="2" charset="2"/>
              </a:rPr>
              <a:t> 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(Chrisman et al., 2017)</a:t>
            </a:r>
          </a:p>
          <a:p>
            <a:r>
              <a:rPr lang="en-US" b="1" dirty="0">
                <a:solidFill>
                  <a:schemeClr val="tx2"/>
                </a:solidFill>
                <a:sym typeface="Wingdings" panose="05000000000000000000" pitchFamily="2" charset="2"/>
              </a:rPr>
              <a:t>Family SMEs adopting such a strategy should allow for some HRM professionalization, demonstrating an adequate allocation of HRM resources 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(</a:t>
            </a:r>
            <a:r>
              <a:rPr lang="en-US" sz="1600" dirty="0" err="1">
                <a:solidFill>
                  <a:schemeClr val="tx2"/>
                </a:solidFill>
                <a:sym typeface="Wingdings" panose="05000000000000000000" pitchFamily="2" charset="2"/>
              </a:rPr>
              <a:t>Hauff</a:t>
            </a:r>
            <a:r>
              <a:rPr lang="en-US" sz="1600" dirty="0">
                <a:solidFill>
                  <a:schemeClr val="tx2"/>
                </a:solidFill>
                <a:sym typeface="Wingdings" panose="05000000000000000000" pitchFamily="2" charset="2"/>
              </a:rPr>
              <a:t> et al., 2014)</a:t>
            </a:r>
            <a:endParaRPr lang="it-IT" dirty="0">
              <a:solidFill>
                <a:schemeClr val="tx2"/>
              </a:solidFill>
              <a:sym typeface="Wingdings" panose="05000000000000000000" pitchFamily="2" charset="2"/>
            </a:endParaRP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59A77B68-A1DD-483E-A2BF-5FFE62CD2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1" y="268942"/>
            <a:ext cx="11513215" cy="1218038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</a:rPr>
              <a:t>Main theories to manage HR (4/4)</a:t>
            </a:r>
            <a:endParaRPr lang="it-IT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2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heer Green 16x9">
  <a:themeElements>
    <a:clrScheme name="Sheer Green">
      <a:dk1>
        <a:srgbClr val="624D38"/>
      </a:dk1>
      <a:lt1>
        <a:srgbClr val="FFFFFF"/>
      </a:lt1>
      <a:dk2>
        <a:srgbClr val="404040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mbreggiatura superior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heer Green 16x9">
  <a:themeElements>
    <a:clrScheme name="Sheer Green">
      <a:dk1>
        <a:srgbClr val="624D38"/>
      </a:dk1>
      <a:lt1>
        <a:srgbClr val="FFFFFF"/>
      </a:lt1>
      <a:dk2>
        <a:srgbClr val="404040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mbreggiatura superior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eer Green">
    <a:dk1>
      <a:srgbClr val="624D38"/>
    </a:dk1>
    <a:lt1>
      <a:srgbClr val="FFFFFF"/>
    </a:lt1>
    <a:dk2>
      <a:srgbClr val="404040"/>
    </a:dk2>
    <a:lt2>
      <a:srgbClr val="F2F2E2"/>
    </a:lt2>
    <a:accent1>
      <a:srgbClr val="72C23C"/>
    </a:accent1>
    <a:accent2>
      <a:srgbClr val="F4CC20"/>
    </a:accent2>
    <a:accent3>
      <a:srgbClr val="53B6BB"/>
    </a:accent3>
    <a:accent4>
      <a:srgbClr val="BA7CC0"/>
    </a:accent4>
    <a:accent5>
      <a:srgbClr val="ED635A"/>
    </a:accent5>
    <a:accent6>
      <a:srgbClr val="EE9B40"/>
    </a:accent6>
    <a:hlink>
      <a:srgbClr val="53B6BB"/>
    </a:hlink>
    <a:folHlink>
      <a:srgbClr val="B68DC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1667</Words>
  <Application>Microsoft Office PowerPoint</Application>
  <PresentationFormat>Widescreen</PresentationFormat>
  <Paragraphs>76</Paragraphs>
  <Slides>14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14</vt:i4>
      </vt:variant>
    </vt:vector>
  </HeadingPairs>
  <TitlesOfParts>
    <vt:vector size="19" baseType="lpstr">
      <vt:lpstr>Arial</vt:lpstr>
      <vt:lpstr>Calibri</vt:lpstr>
      <vt:lpstr>Century Gothic</vt:lpstr>
      <vt:lpstr>Sheer Green 16x9</vt:lpstr>
      <vt:lpstr>1_Sheer Green 16x9</vt:lpstr>
      <vt:lpstr>Human Resource Management Strategy in Family Business </vt:lpstr>
      <vt:lpstr>HRM in family firms</vt:lpstr>
      <vt:lpstr>Agenda</vt:lpstr>
      <vt:lpstr>HRM debate &amp; premises (1/4)</vt:lpstr>
      <vt:lpstr>HRM debate &amp; Premises (2/4)</vt:lpstr>
      <vt:lpstr>David Guest model of the link between HRM and performance</vt:lpstr>
      <vt:lpstr>HRM debate &amp; Premisses (3/4)</vt:lpstr>
      <vt:lpstr>HRM debate &amp; Premisses (4/4)</vt:lpstr>
      <vt:lpstr>Main streams on HRM systems in family businesses</vt:lpstr>
      <vt:lpstr>SHRM Competency Model</vt:lpstr>
      <vt:lpstr>Main theories to manage HR (1/4)</vt:lpstr>
      <vt:lpstr>Main theories to manage HR (2/4)</vt:lpstr>
      <vt:lpstr>Main theories to manage HR (3/4)</vt:lpstr>
      <vt:lpstr>Main theories to manage HR (4/4)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2017-02-26T10:44:06Z</dcterms:created>
  <dcterms:modified xsi:type="dcterms:W3CDTF">2023-05-10T10:21:46Z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