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1" r:id="rId5"/>
    <p:sldId id="260" r:id="rId6"/>
    <p:sldId id="268" r:id="rId7"/>
    <p:sldId id="344" r:id="rId8"/>
    <p:sldId id="269" r:id="rId9"/>
    <p:sldId id="271" r:id="rId10"/>
    <p:sldId id="272" r:id="rId11"/>
    <p:sldId id="273" r:id="rId12"/>
    <p:sldId id="333" r:id="rId13"/>
    <p:sldId id="334" r:id="rId14"/>
    <p:sldId id="335" r:id="rId15"/>
    <p:sldId id="336" r:id="rId16"/>
    <p:sldId id="338" r:id="rId17"/>
    <p:sldId id="276" r:id="rId18"/>
    <p:sldId id="339" r:id="rId19"/>
    <p:sldId id="337" r:id="rId20"/>
    <p:sldId id="274" r:id="rId21"/>
    <p:sldId id="278" r:id="rId22"/>
    <p:sldId id="270" r:id="rId23"/>
    <p:sldId id="340" r:id="rId24"/>
    <p:sldId id="341" r:id="rId25"/>
    <p:sldId id="342" r:id="rId26"/>
    <p:sldId id="343" r:id="rId27"/>
    <p:sldId id="277" r:id="rId28"/>
    <p:sldId id="258" r:id="rId29"/>
    <p:sldId id="262" r:id="rId30"/>
    <p:sldId id="263" r:id="rId31"/>
    <p:sldId id="326" r:id="rId32"/>
    <p:sldId id="332" r:id="rId33"/>
    <p:sldId id="329" r:id="rId34"/>
    <p:sldId id="264" r:id="rId35"/>
    <p:sldId id="267" r:id="rId36"/>
    <p:sldId id="265" r:id="rId37"/>
    <p:sldId id="266" r:id="rId38"/>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88" autoAdjust="0"/>
    <p:restoredTop sz="94249" autoAdjust="0"/>
  </p:normalViewPr>
  <p:slideViewPr>
    <p:cSldViewPr snapToGrid="0">
      <p:cViewPr varScale="1">
        <p:scale>
          <a:sx n="36" d="100"/>
          <a:sy n="36" d="100"/>
        </p:scale>
        <p:origin x="390" y="54"/>
      </p:cViewPr>
      <p:guideLst/>
    </p:cSldViewPr>
  </p:slideViewPr>
  <p:notesTextViewPr>
    <p:cViewPr>
      <p:scale>
        <a:sx n="1" d="1"/>
        <a:sy n="1" d="1"/>
      </p:scale>
      <p:origin x="0" y="0"/>
    </p:cViewPr>
  </p:notesTextViewPr>
  <p:sorterViewPr>
    <p:cViewPr>
      <p:scale>
        <a:sx n="100" d="100"/>
        <a:sy n="100" d="100"/>
      </p:scale>
      <p:origin x="0" y="-498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F79FED1-DD24-4CE6-A733-A2265C5D9175}"/>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8D713EF4-2346-42CB-8520-3342EF92607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FA618E70-76B1-4088-BDE4-B7726BD0E381}"/>
              </a:ext>
            </a:extLst>
          </p:cNvPr>
          <p:cNvSpPr>
            <a:spLocks noGrp="1"/>
          </p:cNvSpPr>
          <p:nvPr>
            <p:ph type="dt" sz="half" idx="10"/>
          </p:nvPr>
        </p:nvSpPr>
        <p:spPr/>
        <p:txBody>
          <a:bodyPr/>
          <a:lstStyle/>
          <a:p>
            <a:fld id="{F1B8D3BF-E54C-45B0-B817-9B2DC36F8636}" type="datetimeFigureOut">
              <a:rPr lang="it-IT" smtClean="0"/>
              <a:t>05/11/2018</a:t>
            </a:fld>
            <a:endParaRPr lang="it-IT"/>
          </a:p>
        </p:txBody>
      </p:sp>
      <p:sp>
        <p:nvSpPr>
          <p:cNvPr id="5" name="Segnaposto piè di pagina 4">
            <a:extLst>
              <a:ext uri="{FF2B5EF4-FFF2-40B4-BE49-F238E27FC236}">
                <a16:creationId xmlns:a16="http://schemas.microsoft.com/office/drawing/2014/main" id="{0FDB460D-18A9-4DB6-AD50-311FD445C26A}"/>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8189BC36-DA8D-4C46-A178-C93187D81403}"/>
              </a:ext>
            </a:extLst>
          </p:cNvPr>
          <p:cNvSpPr>
            <a:spLocks noGrp="1"/>
          </p:cNvSpPr>
          <p:nvPr>
            <p:ph type="sldNum" sz="quarter" idx="12"/>
          </p:nvPr>
        </p:nvSpPr>
        <p:spPr/>
        <p:txBody>
          <a:bodyPr/>
          <a:lstStyle/>
          <a:p>
            <a:fld id="{C01C44E6-07E3-42B6-A40A-2A69EA3C02AB}" type="slidenum">
              <a:rPr lang="it-IT" smtClean="0"/>
              <a:t>‹N›</a:t>
            </a:fld>
            <a:endParaRPr lang="it-IT"/>
          </a:p>
        </p:txBody>
      </p:sp>
    </p:spTree>
    <p:extLst>
      <p:ext uri="{BB962C8B-B14F-4D97-AF65-F5344CB8AC3E}">
        <p14:creationId xmlns:p14="http://schemas.microsoft.com/office/powerpoint/2010/main" val="37641911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74131F7-34DB-45C4-A065-6DBA4D80D9A2}"/>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007FA220-D46B-48A1-88A1-0C819ACA4B1B}"/>
              </a:ext>
            </a:extLst>
          </p:cNvPr>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253B3C5B-079C-42A0-850B-9F45FC222EB6}"/>
              </a:ext>
            </a:extLst>
          </p:cNvPr>
          <p:cNvSpPr>
            <a:spLocks noGrp="1"/>
          </p:cNvSpPr>
          <p:nvPr>
            <p:ph type="dt" sz="half" idx="10"/>
          </p:nvPr>
        </p:nvSpPr>
        <p:spPr/>
        <p:txBody>
          <a:bodyPr/>
          <a:lstStyle/>
          <a:p>
            <a:fld id="{F1B8D3BF-E54C-45B0-B817-9B2DC36F8636}" type="datetimeFigureOut">
              <a:rPr lang="it-IT" smtClean="0"/>
              <a:t>05/11/2018</a:t>
            </a:fld>
            <a:endParaRPr lang="it-IT"/>
          </a:p>
        </p:txBody>
      </p:sp>
      <p:sp>
        <p:nvSpPr>
          <p:cNvPr id="5" name="Segnaposto piè di pagina 4">
            <a:extLst>
              <a:ext uri="{FF2B5EF4-FFF2-40B4-BE49-F238E27FC236}">
                <a16:creationId xmlns:a16="http://schemas.microsoft.com/office/drawing/2014/main" id="{8DA5A032-0B1D-4B1A-AB74-B7D679D39F3B}"/>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032985DE-33C9-4592-8A00-F681045C31D8}"/>
              </a:ext>
            </a:extLst>
          </p:cNvPr>
          <p:cNvSpPr>
            <a:spLocks noGrp="1"/>
          </p:cNvSpPr>
          <p:nvPr>
            <p:ph type="sldNum" sz="quarter" idx="12"/>
          </p:nvPr>
        </p:nvSpPr>
        <p:spPr/>
        <p:txBody>
          <a:bodyPr/>
          <a:lstStyle/>
          <a:p>
            <a:fld id="{C01C44E6-07E3-42B6-A40A-2A69EA3C02AB}" type="slidenum">
              <a:rPr lang="it-IT" smtClean="0"/>
              <a:t>‹N›</a:t>
            </a:fld>
            <a:endParaRPr lang="it-IT"/>
          </a:p>
        </p:txBody>
      </p:sp>
    </p:spTree>
    <p:extLst>
      <p:ext uri="{BB962C8B-B14F-4D97-AF65-F5344CB8AC3E}">
        <p14:creationId xmlns:p14="http://schemas.microsoft.com/office/powerpoint/2010/main" val="1099682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F7CBD35-16E7-499B-AFE2-2B3E6371C586}"/>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E26D22C1-7658-434A-A5EC-7A179B402D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Modifica gli stili del testo dello schema</a:t>
            </a:r>
          </a:p>
        </p:txBody>
      </p:sp>
      <p:sp>
        <p:nvSpPr>
          <p:cNvPr id="4" name="Segnaposto data 3">
            <a:extLst>
              <a:ext uri="{FF2B5EF4-FFF2-40B4-BE49-F238E27FC236}">
                <a16:creationId xmlns:a16="http://schemas.microsoft.com/office/drawing/2014/main" id="{D53C8E07-1D42-473B-B93C-848A3617141A}"/>
              </a:ext>
            </a:extLst>
          </p:cNvPr>
          <p:cNvSpPr>
            <a:spLocks noGrp="1"/>
          </p:cNvSpPr>
          <p:nvPr>
            <p:ph type="dt" sz="half" idx="10"/>
          </p:nvPr>
        </p:nvSpPr>
        <p:spPr/>
        <p:txBody>
          <a:bodyPr/>
          <a:lstStyle/>
          <a:p>
            <a:fld id="{F1B8D3BF-E54C-45B0-B817-9B2DC36F8636}" type="datetimeFigureOut">
              <a:rPr lang="it-IT" smtClean="0"/>
              <a:t>05/11/2018</a:t>
            </a:fld>
            <a:endParaRPr lang="it-IT"/>
          </a:p>
        </p:txBody>
      </p:sp>
      <p:sp>
        <p:nvSpPr>
          <p:cNvPr id="5" name="Segnaposto piè di pagina 4">
            <a:extLst>
              <a:ext uri="{FF2B5EF4-FFF2-40B4-BE49-F238E27FC236}">
                <a16:creationId xmlns:a16="http://schemas.microsoft.com/office/drawing/2014/main" id="{6706891D-EC9A-49BB-939B-FCE71615F615}"/>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F8D9F1A4-2A15-4398-83A9-292F6BE4F5EC}"/>
              </a:ext>
            </a:extLst>
          </p:cNvPr>
          <p:cNvSpPr>
            <a:spLocks noGrp="1"/>
          </p:cNvSpPr>
          <p:nvPr>
            <p:ph type="sldNum" sz="quarter" idx="12"/>
          </p:nvPr>
        </p:nvSpPr>
        <p:spPr/>
        <p:txBody>
          <a:bodyPr/>
          <a:lstStyle/>
          <a:p>
            <a:fld id="{C01C44E6-07E3-42B6-A40A-2A69EA3C02AB}" type="slidenum">
              <a:rPr lang="it-IT" smtClean="0"/>
              <a:t>‹N›</a:t>
            </a:fld>
            <a:endParaRPr lang="it-IT"/>
          </a:p>
        </p:txBody>
      </p:sp>
    </p:spTree>
    <p:extLst>
      <p:ext uri="{BB962C8B-B14F-4D97-AF65-F5344CB8AC3E}">
        <p14:creationId xmlns:p14="http://schemas.microsoft.com/office/powerpoint/2010/main" val="3803241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89E387F-241C-4B66-A2D9-31F5A5D2D52C}"/>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54BE1A36-1918-4416-AFE4-080F1F457935}"/>
              </a:ext>
            </a:extLst>
          </p:cNvPr>
          <p:cNvSpPr>
            <a:spLocks noGrp="1"/>
          </p:cNvSpPr>
          <p:nvPr>
            <p:ph sz="half" idx="1"/>
          </p:nvPr>
        </p:nvSpPr>
        <p:spPr>
          <a:xfrm>
            <a:off x="838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92EBFF86-88BF-49D1-B2C1-648D7BF94FE8}"/>
              </a:ext>
            </a:extLst>
          </p:cNvPr>
          <p:cNvSpPr>
            <a:spLocks noGrp="1"/>
          </p:cNvSpPr>
          <p:nvPr>
            <p:ph sz="half" idx="2"/>
          </p:nvPr>
        </p:nvSpPr>
        <p:spPr>
          <a:xfrm>
            <a:off x="6172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409A94AD-05CF-431C-825B-EE48B0D18F94}"/>
              </a:ext>
            </a:extLst>
          </p:cNvPr>
          <p:cNvSpPr>
            <a:spLocks noGrp="1"/>
          </p:cNvSpPr>
          <p:nvPr>
            <p:ph type="dt" sz="half" idx="10"/>
          </p:nvPr>
        </p:nvSpPr>
        <p:spPr/>
        <p:txBody>
          <a:bodyPr/>
          <a:lstStyle/>
          <a:p>
            <a:fld id="{F1B8D3BF-E54C-45B0-B817-9B2DC36F8636}" type="datetimeFigureOut">
              <a:rPr lang="it-IT" smtClean="0"/>
              <a:t>05/11/2018</a:t>
            </a:fld>
            <a:endParaRPr lang="it-IT"/>
          </a:p>
        </p:txBody>
      </p:sp>
      <p:sp>
        <p:nvSpPr>
          <p:cNvPr id="6" name="Segnaposto piè di pagina 5">
            <a:extLst>
              <a:ext uri="{FF2B5EF4-FFF2-40B4-BE49-F238E27FC236}">
                <a16:creationId xmlns:a16="http://schemas.microsoft.com/office/drawing/2014/main" id="{F4E2E3CF-D998-4289-A02F-1FB1E043FF51}"/>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A2A98892-059D-47DC-86FE-81CC31692D12}"/>
              </a:ext>
            </a:extLst>
          </p:cNvPr>
          <p:cNvSpPr>
            <a:spLocks noGrp="1"/>
          </p:cNvSpPr>
          <p:nvPr>
            <p:ph type="sldNum" sz="quarter" idx="12"/>
          </p:nvPr>
        </p:nvSpPr>
        <p:spPr/>
        <p:txBody>
          <a:bodyPr/>
          <a:lstStyle/>
          <a:p>
            <a:fld id="{C01C44E6-07E3-42B6-A40A-2A69EA3C02AB}" type="slidenum">
              <a:rPr lang="it-IT" smtClean="0"/>
              <a:t>‹N›</a:t>
            </a:fld>
            <a:endParaRPr lang="it-IT"/>
          </a:p>
        </p:txBody>
      </p:sp>
    </p:spTree>
    <p:extLst>
      <p:ext uri="{BB962C8B-B14F-4D97-AF65-F5344CB8AC3E}">
        <p14:creationId xmlns:p14="http://schemas.microsoft.com/office/powerpoint/2010/main" val="2236243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EE0E898-45EB-47C7-A772-1A0CCC02F412}"/>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89DBD0B4-7DCC-458D-876C-413E19B5CE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Segnaposto contenuto 3">
            <a:extLst>
              <a:ext uri="{FF2B5EF4-FFF2-40B4-BE49-F238E27FC236}">
                <a16:creationId xmlns:a16="http://schemas.microsoft.com/office/drawing/2014/main" id="{565FFB78-104E-4696-A73E-ABC9A357AF22}"/>
              </a:ext>
            </a:extLst>
          </p:cNvPr>
          <p:cNvSpPr>
            <a:spLocks noGrp="1"/>
          </p:cNvSpPr>
          <p:nvPr>
            <p:ph sz="half" idx="2"/>
          </p:nvPr>
        </p:nvSpPr>
        <p:spPr>
          <a:xfrm>
            <a:off x="839788" y="2505075"/>
            <a:ext cx="5157787"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F5782337-BD75-4910-92F3-C0F63F2D90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Segnaposto contenuto 5">
            <a:extLst>
              <a:ext uri="{FF2B5EF4-FFF2-40B4-BE49-F238E27FC236}">
                <a16:creationId xmlns:a16="http://schemas.microsoft.com/office/drawing/2014/main" id="{FCC6A3E1-C781-43DC-BB27-4044866BD74A}"/>
              </a:ext>
            </a:extLst>
          </p:cNvPr>
          <p:cNvSpPr>
            <a:spLocks noGrp="1"/>
          </p:cNvSpPr>
          <p:nvPr>
            <p:ph sz="quarter" idx="4"/>
          </p:nvPr>
        </p:nvSpPr>
        <p:spPr>
          <a:xfrm>
            <a:off x="6172200" y="2505075"/>
            <a:ext cx="5183188"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19E11AC2-8C4B-470B-8AEF-5A82ECA3DB5C}"/>
              </a:ext>
            </a:extLst>
          </p:cNvPr>
          <p:cNvSpPr>
            <a:spLocks noGrp="1"/>
          </p:cNvSpPr>
          <p:nvPr>
            <p:ph type="dt" sz="half" idx="10"/>
          </p:nvPr>
        </p:nvSpPr>
        <p:spPr/>
        <p:txBody>
          <a:bodyPr/>
          <a:lstStyle/>
          <a:p>
            <a:fld id="{F1B8D3BF-E54C-45B0-B817-9B2DC36F8636}" type="datetimeFigureOut">
              <a:rPr lang="it-IT" smtClean="0"/>
              <a:t>05/11/2018</a:t>
            </a:fld>
            <a:endParaRPr lang="it-IT"/>
          </a:p>
        </p:txBody>
      </p:sp>
      <p:sp>
        <p:nvSpPr>
          <p:cNvPr id="8" name="Segnaposto piè di pagina 7">
            <a:extLst>
              <a:ext uri="{FF2B5EF4-FFF2-40B4-BE49-F238E27FC236}">
                <a16:creationId xmlns:a16="http://schemas.microsoft.com/office/drawing/2014/main" id="{A97D5B78-FF8C-4A8F-8DB2-47D020D71D2A}"/>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8E9347C1-8B82-421F-BC4E-545491A6A256}"/>
              </a:ext>
            </a:extLst>
          </p:cNvPr>
          <p:cNvSpPr>
            <a:spLocks noGrp="1"/>
          </p:cNvSpPr>
          <p:nvPr>
            <p:ph type="sldNum" sz="quarter" idx="12"/>
          </p:nvPr>
        </p:nvSpPr>
        <p:spPr/>
        <p:txBody>
          <a:bodyPr/>
          <a:lstStyle/>
          <a:p>
            <a:fld id="{C01C44E6-07E3-42B6-A40A-2A69EA3C02AB}" type="slidenum">
              <a:rPr lang="it-IT" smtClean="0"/>
              <a:t>‹N›</a:t>
            </a:fld>
            <a:endParaRPr lang="it-IT"/>
          </a:p>
        </p:txBody>
      </p:sp>
    </p:spTree>
    <p:extLst>
      <p:ext uri="{BB962C8B-B14F-4D97-AF65-F5344CB8AC3E}">
        <p14:creationId xmlns:p14="http://schemas.microsoft.com/office/powerpoint/2010/main" val="37821525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E86C8A6-3BEF-4E6F-962A-BED02E42CBD6}"/>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A6DD5630-BD88-4BCF-B375-750FDE8AB3EB}"/>
              </a:ext>
            </a:extLst>
          </p:cNvPr>
          <p:cNvSpPr>
            <a:spLocks noGrp="1"/>
          </p:cNvSpPr>
          <p:nvPr>
            <p:ph type="dt" sz="half" idx="10"/>
          </p:nvPr>
        </p:nvSpPr>
        <p:spPr/>
        <p:txBody>
          <a:bodyPr/>
          <a:lstStyle/>
          <a:p>
            <a:fld id="{F1B8D3BF-E54C-45B0-B817-9B2DC36F8636}" type="datetimeFigureOut">
              <a:rPr lang="it-IT" smtClean="0"/>
              <a:t>05/11/2018</a:t>
            </a:fld>
            <a:endParaRPr lang="it-IT"/>
          </a:p>
        </p:txBody>
      </p:sp>
      <p:sp>
        <p:nvSpPr>
          <p:cNvPr id="4" name="Segnaposto piè di pagina 3">
            <a:extLst>
              <a:ext uri="{FF2B5EF4-FFF2-40B4-BE49-F238E27FC236}">
                <a16:creationId xmlns:a16="http://schemas.microsoft.com/office/drawing/2014/main" id="{F14B74AE-F67E-4C77-890B-D1824EBD6B7B}"/>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3ECE618A-9641-43FE-A422-8BD83AFE3905}"/>
              </a:ext>
            </a:extLst>
          </p:cNvPr>
          <p:cNvSpPr>
            <a:spLocks noGrp="1"/>
          </p:cNvSpPr>
          <p:nvPr>
            <p:ph type="sldNum" sz="quarter" idx="12"/>
          </p:nvPr>
        </p:nvSpPr>
        <p:spPr/>
        <p:txBody>
          <a:bodyPr/>
          <a:lstStyle/>
          <a:p>
            <a:fld id="{C01C44E6-07E3-42B6-A40A-2A69EA3C02AB}" type="slidenum">
              <a:rPr lang="it-IT" smtClean="0"/>
              <a:t>‹N›</a:t>
            </a:fld>
            <a:endParaRPr lang="it-IT"/>
          </a:p>
        </p:txBody>
      </p:sp>
    </p:spTree>
    <p:extLst>
      <p:ext uri="{BB962C8B-B14F-4D97-AF65-F5344CB8AC3E}">
        <p14:creationId xmlns:p14="http://schemas.microsoft.com/office/powerpoint/2010/main" val="17179812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63F4549C-949B-4527-AC5E-1CC08F90D023}"/>
              </a:ext>
            </a:extLst>
          </p:cNvPr>
          <p:cNvSpPr>
            <a:spLocks noGrp="1"/>
          </p:cNvSpPr>
          <p:nvPr>
            <p:ph type="dt" sz="half" idx="10"/>
          </p:nvPr>
        </p:nvSpPr>
        <p:spPr/>
        <p:txBody>
          <a:bodyPr/>
          <a:lstStyle/>
          <a:p>
            <a:fld id="{F1B8D3BF-E54C-45B0-B817-9B2DC36F8636}" type="datetimeFigureOut">
              <a:rPr lang="it-IT" smtClean="0"/>
              <a:t>05/11/2018</a:t>
            </a:fld>
            <a:endParaRPr lang="it-IT"/>
          </a:p>
        </p:txBody>
      </p:sp>
      <p:sp>
        <p:nvSpPr>
          <p:cNvPr id="3" name="Segnaposto piè di pagina 2">
            <a:extLst>
              <a:ext uri="{FF2B5EF4-FFF2-40B4-BE49-F238E27FC236}">
                <a16:creationId xmlns:a16="http://schemas.microsoft.com/office/drawing/2014/main" id="{29403520-AA1E-48B0-A7AA-C004B16453EE}"/>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1A1EAC59-4F81-48A4-A8BC-A87C7BDC7E3F}"/>
              </a:ext>
            </a:extLst>
          </p:cNvPr>
          <p:cNvSpPr>
            <a:spLocks noGrp="1"/>
          </p:cNvSpPr>
          <p:nvPr>
            <p:ph type="sldNum" sz="quarter" idx="12"/>
          </p:nvPr>
        </p:nvSpPr>
        <p:spPr/>
        <p:txBody>
          <a:bodyPr/>
          <a:lstStyle/>
          <a:p>
            <a:fld id="{C01C44E6-07E3-42B6-A40A-2A69EA3C02AB}" type="slidenum">
              <a:rPr lang="it-IT" smtClean="0"/>
              <a:t>‹N›</a:t>
            </a:fld>
            <a:endParaRPr lang="it-IT"/>
          </a:p>
        </p:txBody>
      </p:sp>
    </p:spTree>
    <p:extLst>
      <p:ext uri="{BB962C8B-B14F-4D97-AF65-F5344CB8AC3E}">
        <p14:creationId xmlns:p14="http://schemas.microsoft.com/office/powerpoint/2010/main" val="3484613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E023CB0-30B5-4E60-BDCC-A6C459A339EA}"/>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4D5624E9-A162-4845-AB9B-D7E443CA4B3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CCFA4976-6C33-43D6-AE51-DEC17D8D79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4">
            <a:extLst>
              <a:ext uri="{FF2B5EF4-FFF2-40B4-BE49-F238E27FC236}">
                <a16:creationId xmlns:a16="http://schemas.microsoft.com/office/drawing/2014/main" id="{174B9DCC-A986-482B-AE8D-1D437D23A168}"/>
              </a:ext>
            </a:extLst>
          </p:cNvPr>
          <p:cNvSpPr>
            <a:spLocks noGrp="1"/>
          </p:cNvSpPr>
          <p:nvPr>
            <p:ph type="dt" sz="half" idx="10"/>
          </p:nvPr>
        </p:nvSpPr>
        <p:spPr/>
        <p:txBody>
          <a:bodyPr/>
          <a:lstStyle/>
          <a:p>
            <a:fld id="{F1B8D3BF-E54C-45B0-B817-9B2DC36F8636}" type="datetimeFigureOut">
              <a:rPr lang="it-IT" smtClean="0"/>
              <a:t>05/11/2018</a:t>
            </a:fld>
            <a:endParaRPr lang="it-IT"/>
          </a:p>
        </p:txBody>
      </p:sp>
      <p:sp>
        <p:nvSpPr>
          <p:cNvPr id="6" name="Segnaposto piè di pagina 5">
            <a:extLst>
              <a:ext uri="{FF2B5EF4-FFF2-40B4-BE49-F238E27FC236}">
                <a16:creationId xmlns:a16="http://schemas.microsoft.com/office/drawing/2014/main" id="{4AA5B24F-27F5-43F2-83B8-2C225AA1FD77}"/>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5CAEB9FA-4D7D-46C3-A3DF-4FF1BAA9027F}"/>
              </a:ext>
            </a:extLst>
          </p:cNvPr>
          <p:cNvSpPr>
            <a:spLocks noGrp="1"/>
          </p:cNvSpPr>
          <p:nvPr>
            <p:ph type="sldNum" sz="quarter" idx="12"/>
          </p:nvPr>
        </p:nvSpPr>
        <p:spPr/>
        <p:txBody>
          <a:bodyPr/>
          <a:lstStyle/>
          <a:p>
            <a:fld id="{C01C44E6-07E3-42B6-A40A-2A69EA3C02AB}" type="slidenum">
              <a:rPr lang="it-IT" smtClean="0"/>
              <a:t>‹N›</a:t>
            </a:fld>
            <a:endParaRPr lang="it-IT"/>
          </a:p>
        </p:txBody>
      </p:sp>
    </p:spTree>
    <p:extLst>
      <p:ext uri="{BB962C8B-B14F-4D97-AF65-F5344CB8AC3E}">
        <p14:creationId xmlns:p14="http://schemas.microsoft.com/office/powerpoint/2010/main" val="26273928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EFFCB8C-6FE9-4174-B5D8-A77DB2F0DED4}"/>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4AEC291A-9C70-45A2-899F-17B19BE1424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51524E00-2A65-4593-BD19-CE4E16A0F3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4">
            <a:extLst>
              <a:ext uri="{FF2B5EF4-FFF2-40B4-BE49-F238E27FC236}">
                <a16:creationId xmlns:a16="http://schemas.microsoft.com/office/drawing/2014/main" id="{FBA97C37-E3EF-4977-959B-593E0CDAE679}"/>
              </a:ext>
            </a:extLst>
          </p:cNvPr>
          <p:cNvSpPr>
            <a:spLocks noGrp="1"/>
          </p:cNvSpPr>
          <p:nvPr>
            <p:ph type="dt" sz="half" idx="10"/>
          </p:nvPr>
        </p:nvSpPr>
        <p:spPr/>
        <p:txBody>
          <a:bodyPr/>
          <a:lstStyle/>
          <a:p>
            <a:fld id="{F1B8D3BF-E54C-45B0-B817-9B2DC36F8636}" type="datetimeFigureOut">
              <a:rPr lang="it-IT" smtClean="0"/>
              <a:t>05/11/2018</a:t>
            </a:fld>
            <a:endParaRPr lang="it-IT"/>
          </a:p>
        </p:txBody>
      </p:sp>
      <p:sp>
        <p:nvSpPr>
          <p:cNvPr id="6" name="Segnaposto piè di pagina 5">
            <a:extLst>
              <a:ext uri="{FF2B5EF4-FFF2-40B4-BE49-F238E27FC236}">
                <a16:creationId xmlns:a16="http://schemas.microsoft.com/office/drawing/2014/main" id="{A0FF5639-F081-43D5-B582-B01240A78BCF}"/>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4F1682AA-4A24-409E-8980-8089091CD1D7}"/>
              </a:ext>
            </a:extLst>
          </p:cNvPr>
          <p:cNvSpPr>
            <a:spLocks noGrp="1"/>
          </p:cNvSpPr>
          <p:nvPr>
            <p:ph type="sldNum" sz="quarter" idx="12"/>
          </p:nvPr>
        </p:nvSpPr>
        <p:spPr/>
        <p:txBody>
          <a:bodyPr/>
          <a:lstStyle/>
          <a:p>
            <a:fld id="{C01C44E6-07E3-42B6-A40A-2A69EA3C02AB}" type="slidenum">
              <a:rPr lang="it-IT" smtClean="0"/>
              <a:t>‹N›</a:t>
            </a:fld>
            <a:endParaRPr lang="it-IT"/>
          </a:p>
        </p:txBody>
      </p:sp>
    </p:spTree>
    <p:extLst>
      <p:ext uri="{BB962C8B-B14F-4D97-AF65-F5344CB8AC3E}">
        <p14:creationId xmlns:p14="http://schemas.microsoft.com/office/powerpoint/2010/main" val="17561891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E39778D-D70C-4A99-BF63-D15A1609D762}"/>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D4A59288-0474-4D89-A3EC-BD5703B29A68}"/>
              </a:ext>
            </a:extLst>
          </p:cNvPr>
          <p:cNvSpPr>
            <a:spLocks noGrp="1"/>
          </p:cNvSpPr>
          <p:nvPr>
            <p:ph type="body" orient="vert" idx="1"/>
          </p:nvPr>
        </p:nvSpPr>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DF9A70FC-B022-4AAE-855F-D2E183723A5C}"/>
              </a:ext>
            </a:extLst>
          </p:cNvPr>
          <p:cNvSpPr>
            <a:spLocks noGrp="1"/>
          </p:cNvSpPr>
          <p:nvPr>
            <p:ph type="dt" sz="half" idx="10"/>
          </p:nvPr>
        </p:nvSpPr>
        <p:spPr/>
        <p:txBody>
          <a:bodyPr/>
          <a:lstStyle/>
          <a:p>
            <a:fld id="{F1B8D3BF-E54C-45B0-B817-9B2DC36F8636}" type="datetimeFigureOut">
              <a:rPr lang="it-IT" smtClean="0"/>
              <a:t>05/11/2018</a:t>
            </a:fld>
            <a:endParaRPr lang="it-IT"/>
          </a:p>
        </p:txBody>
      </p:sp>
      <p:sp>
        <p:nvSpPr>
          <p:cNvPr id="5" name="Segnaposto piè di pagina 4">
            <a:extLst>
              <a:ext uri="{FF2B5EF4-FFF2-40B4-BE49-F238E27FC236}">
                <a16:creationId xmlns:a16="http://schemas.microsoft.com/office/drawing/2014/main" id="{53325532-F751-4EE6-B85F-74A1005A4FCD}"/>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5DDA2335-8370-44E8-8FDA-47652D7403CD}"/>
              </a:ext>
            </a:extLst>
          </p:cNvPr>
          <p:cNvSpPr>
            <a:spLocks noGrp="1"/>
          </p:cNvSpPr>
          <p:nvPr>
            <p:ph type="sldNum" sz="quarter" idx="12"/>
          </p:nvPr>
        </p:nvSpPr>
        <p:spPr/>
        <p:txBody>
          <a:bodyPr/>
          <a:lstStyle/>
          <a:p>
            <a:fld id="{C01C44E6-07E3-42B6-A40A-2A69EA3C02AB}" type="slidenum">
              <a:rPr lang="it-IT" smtClean="0"/>
              <a:t>‹N›</a:t>
            </a:fld>
            <a:endParaRPr lang="it-IT"/>
          </a:p>
        </p:txBody>
      </p:sp>
    </p:spTree>
    <p:extLst>
      <p:ext uri="{BB962C8B-B14F-4D97-AF65-F5344CB8AC3E}">
        <p14:creationId xmlns:p14="http://schemas.microsoft.com/office/powerpoint/2010/main" val="27914036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29AFF8CA-7139-4118-AACE-B20FB8CD2169}"/>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69B43689-B408-4898-863E-1C5F86E128E7}"/>
              </a:ext>
            </a:extLst>
          </p:cNvPr>
          <p:cNvSpPr>
            <a:spLocks noGrp="1"/>
          </p:cNvSpPr>
          <p:nvPr>
            <p:ph type="body" orient="vert" idx="1"/>
          </p:nvPr>
        </p:nvSpPr>
        <p:spPr>
          <a:xfrm>
            <a:off x="838200" y="365125"/>
            <a:ext cx="7734300" cy="5811838"/>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E760CE66-61A0-4990-A648-EF138E6E5188}"/>
              </a:ext>
            </a:extLst>
          </p:cNvPr>
          <p:cNvSpPr>
            <a:spLocks noGrp="1"/>
          </p:cNvSpPr>
          <p:nvPr>
            <p:ph type="dt" sz="half" idx="10"/>
          </p:nvPr>
        </p:nvSpPr>
        <p:spPr/>
        <p:txBody>
          <a:bodyPr/>
          <a:lstStyle/>
          <a:p>
            <a:fld id="{F1B8D3BF-E54C-45B0-B817-9B2DC36F8636}" type="datetimeFigureOut">
              <a:rPr lang="it-IT" smtClean="0"/>
              <a:t>05/11/2018</a:t>
            </a:fld>
            <a:endParaRPr lang="it-IT"/>
          </a:p>
        </p:txBody>
      </p:sp>
      <p:sp>
        <p:nvSpPr>
          <p:cNvPr id="5" name="Segnaposto piè di pagina 4">
            <a:extLst>
              <a:ext uri="{FF2B5EF4-FFF2-40B4-BE49-F238E27FC236}">
                <a16:creationId xmlns:a16="http://schemas.microsoft.com/office/drawing/2014/main" id="{CC31C982-B4A6-4CAF-A2E8-C7C40A1C8CCC}"/>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52F93DB3-7CD5-47E8-8E26-2DD98D84912F}"/>
              </a:ext>
            </a:extLst>
          </p:cNvPr>
          <p:cNvSpPr>
            <a:spLocks noGrp="1"/>
          </p:cNvSpPr>
          <p:nvPr>
            <p:ph type="sldNum" sz="quarter" idx="12"/>
          </p:nvPr>
        </p:nvSpPr>
        <p:spPr/>
        <p:txBody>
          <a:bodyPr/>
          <a:lstStyle/>
          <a:p>
            <a:fld id="{C01C44E6-07E3-42B6-A40A-2A69EA3C02AB}" type="slidenum">
              <a:rPr lang="it-IT" smtClean="0"/>
              <a:t>‹N›</a:t>
            </a:fld>
            <a:endParaRPr lang="it-IT"/>
          </a:p>
        </p:txBody>
      </p:sp>
    </p:spTree>
    <p:extLst>
      <p:ext uri="{BB962C8B-B14F-4D97-AF65-F5344CB8AC3E}">
        <p14:creationId xmlns:p14="http://schemas.microsoft.com/office/powerpoint/2010/main" val="28383674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D9FA5F38-32FE-4141-B31E-DF9CEDDE6D3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019214FE-A583-453A-864F-9C7F272BC8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FEFD59B9-0BE7-46C5-BBF8-09D00590721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B8D3BF-E54C-45B0-B817-9B2DC36F8636}" type="datetimeFigureOut">
              <a:rPr lang="it-IT" smtClean="0"/>
              <a:t>05/11/2018</a:t>
            </a:fld>
            <a:endParaRPr lang="it-IT"/>
          </a:p>
        </p:txBody>
      </p:sp>
      <p:sp>
        <p:nvSpPr>
          <p:cNvPr id="5" name="Segnaposto piè di pagina 4">
            <a:extLst>
              <a:ext uri="{FF2B5EF4-FFF2-40B4-BE49-F238E27FC236}">
                <a16:creationId xmlns:a16="http://schemas.microsoft.com/office/drawing/2014/main" id="{B1F77167-B84B-4B1D-9640-C9742AD109F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id="{505739EF-2A4B-478E-BAB1-28892197863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1C44E6-07E3-42B6-A40A-2A69EA3C02AB}" type="slidenum">
              <a:rPr lang="it-IT" smtClean="0"/>
              <a:t>‹N›</a:t>
            </a:fld>
            <a:endParaRPr lang="it-IT"/>
          </a:p>
        </p:txBody>
      </p:sp>
    </p:spTree>
    <p:extLst>
      <p:ext uri="{BB962C8B-B14F-4D97-AF65-F5344CB8AC3E}">
        <p14:creationId xmlns:p14="http://schemas.microsoft.com/office/powerpoint/2010/main" val="4530057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4.xml"/><Relationship Id="rId4" Type="http://schemas.openxmlformats.org/officeDocument/2006/relationships/image" Target="../media/image27.jpeg"/></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8" Type="http://schemas.openxmlformats.org/officeDocument/2006/relationships/hyperlink" Target="http://images.google.pt/imgres?imgurl=http://www.wiawoswaun.at/images/stories/events/logo_heineken.jpg&amp;imgrefurl=http://www.wiawoswaun.at/&amp;h=340&amp;w=348&amp;sz=36&amp;tbnid=B_hjdUOrw6UJ:&amp;tbnh=113&amp;tbnw=116&amp;hl=pt-PT&amp;start=1&amp;prev=/images?q%3Dheineken%26svnum%3D10%26hl%3Dpt-PT%26lr%3D" TargetMode="External"/><Relationship Id="rId3" Type="http://schemas.openxmlformats.org/officeDocument/2006/relationships/image" Target="../media/image30.jpeg"/><Relationship Id="rId7" Type="http://schemas.openxmlformats.org/officeDocument/2006/relationships/image" Target="../media/image32.jpeg"/><Relationship Id="rId12" Type="http://schemas.openxmlformats.org/officeDocument/2006/relationships/image" Target="../media/image35.png"/><Relationship Id="rId2" Type="http://schemas.openxmlformats.org/officeDocument/2006/relationships/hyperlink" Target="http://images.google.pt/imgres?imgurl=http://www.ami-confection-textile-industrielle.maroc.to/Marques/carrefour.jpg&amp;imgrefurl=http://www.ami-confection-textile-industrielle.maroc.to/references.htm&amp;h=241&amp;w=360&amp;sz=13&amp;tbnid=A_iwVOov5E0J:&amp;tbnh=78&amp;tbnw=117&amp;hl=pt-PT&amp;start=1&amp;prev=/images?q%3Dcarrefour%26svnum%3D10%26hl%3Dpt-PT%26lr%3D" TargetMode="External"/><Relationship Id="rId1" Type="http://schemas.openxmlformats.org/officeDocument/2006/relationships/slideLayout" Target="../slideLayouts/slideLayout4.xml"/><Relationship Id="rId6" Type="http://schemas.openxmlformats.org/officeDocument/2006/relationships/hyperlink" Target="http://images.google.pt/imgres?imgurl=http://www.iws.ie/media/i/Vodafone-VBFlag25_P.jpg&amp;imgrefurl=http://www.iws.ie/html/sponsors/67&amp;h=160&amp;w=257&amp;sz=6&amp;tbnid=bBfKvsHxGAgJ:&amp;tbnh=66&amp;tbnw=107&amp;hl=pt-PT&amp;start=2&amp;prev=/images?q%3Dvodafone%26svnum%3D10%26hl%3Dpt-PT%26lr%3D" TargetMode="External"/><Relationship Id="rId11" Type="http://schemas.openxmlformats.org/officeDocument/2006/relationships/image" Target="../media/image34.jpeg"/><Relationship Id="rId5" Type="http://schemas.openxmlformats.org/officeDocument/2006/relationships/image" Target="../media/image31.jpeg"/><Relationship Id="rId10" Type="http://schemas.openxmlformats.org/officeDocument/2006/relationships/hyperlink" Target="http://images.google.pt/imgres?imgurl=http://lqcd.fnal.gov/lattice04/lat04-logos/Intel.jpg&amp;imgrefurl=http://lqcd.fnal.gov/lattice04/hostsAndSponsors.html&amp;h=1176&amp;w=2025&amp;sz=92&amp;tbnid=wLzFCsOwGnkJ:&amp;tbnh=87&amp;tbnw=150&amp;hl=pt-PT&amp;start=2&amp;prev=/images?q%3Dintel%2Blogo%26svnum%3D10%26hl%3Dpt-PT%26lr%3D" TargetMode="External"/><Relationship Id="rId4" Type="http://schemas.openxmlformats.org/officeDocument/2006/relationships/hyperlink" Target="http://images.google.pt/imgres?imgurl=http://www.celem.be/images/Logo_shell.gif&amp;imgrefurl=http://www.celem.be/html/news.htm&amp;h=176&amp;w=150&amp;sz=4&amp;tbnid=fiqxxdquLvEJ:&amp;tbnh=95&amp;tbnw=80&amp;hl=pt-PT&amp;start=6&amp;prev=/images?q%3Dshell%2Blogo%26svnum%3D10%26hl%3Dpt-PT%26lr%3D" TargetMode="External"/><Relationship Id="rId9" Type="http://schemas.openxmlformats.org/officeDocument/2006/relationships/image" Target="../media/image33.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a:extLst>
              <a:ext uri="{FF2B5EF4-FFF2-40B4-BE49-F238E27FC236}">
                <a16:creationId xmlns:a16="http://schemas.microsoft.com/office/drawing/2014/main" id="{1C9B9A2C-CE50-4CA6-BDD7-C75160CC9B1B}"/>
              </a:ext>
            </a:extLst>
          </p:cNvPr>
          <p:cNvPicPr>
            <a:picLocks noChangeAspect="1"/>
          </p:cNvPicPr>
          <p:nvPr/>
        </p:nvPicPr>
        <p:blipFill>
          <a:blip r:embed="rId2"/>
          <a:stretch>
            <a:fillRect/>
          </a:stretch>
        </p:blipFill>
        <p:spPr>
          <a:xfrm>
            <a:off x="609600" y="0"/>
            <a:ext cx="10972800" cy="6858000"/>
          </a:xfrm>
          <a:prstGeom prst="rect">
            <a:avLst/>
          </a:prstGeom>
        </p:spPr>
      </p:pic>
      <p:sp>
        <p:nvSpPr>
          <p:cNvPr id="2" name="Titolo 1">
            <a:extLst>
              <a:ext uri="{FF2B5EF4-FFF2-40B4-BE49-F238E27FC236}">
                <a16:creationId xmlns:a16="http://schemas.microsoft.com/office/drawing/2014/main" id="{43227A0D-0B29-485D-AA84-C0E8D685A553}"/>
              </a:ext>
            </a:extLst>
          </p:cNvPr>
          <p:cNvSpPr>
            <a:spLocks noGrp="1"/>
          </p:cNvSpPr>
          <p:nvPr>
            <p:ph type="ctrTitle"/>
          </p:nvPr>
        </p:nvSpPr>
        <p:spPr>
          <a:xfrm>
            <a:off x="1417982" y="503583"/>
            <a:ext cx="9144000" cy="1486451"/>
          </a:xfrm>
        </p:spPr>
        <p:style>
          <a:lnRef idx="1">
            <a:schemeClr val="accent4"/>
          </a:lnRef>
          <a:fillRef idx="3">
            <a:schemeClr val="accent4"/>
          </a:fillRef>
          <a:effectRef idx="2">
            <a:schemeClr val="accent4"/>
          </a:effectRef>
          <a:fontRef idx="minor">
            <a:schemeClr val="lt1"/>
          </a:fontRef>
        </p:style>
        <p:txBody>
          <a:bodyPr>
            <a:normAutofit fontScale="90000"/>
          </a:bodyPr>
          <a:lstStyle/>
          <a:p>
            <a:r>
              <a:rPr lang="it-IT" dirty="0">
                <a:latin typeface="Times New Roman" panose="02020603050405020304" pitchFamily="18" charset="0"/>
                <a:cs typeface="Times New Roman" panose="02020603050405020304" pitchFamily="18" charset="0"/>
              </a:rPr>
              <a:t>Egypt: an Overwiev of his Political and Legal System</a:t>
            </a:r>
          </a:p>
        </p:txBody>
      </p:sp>
    </p:spTree>
    <p:extLst>
      <p:ext uri="{BB962C8B-B14F-4D97-AF65-F5344CB8AC3E}">
        <p14:creationId xmlns:p14="http://schemas.microsoft.com/office/powerpoint/2010/main" val="230124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6D3518A-FF78-49E3-9129-1387DC073561}"/>
              </a:ext>
            </a:extLst>
          </p:cNvPr>
          <p:cNvSpPr>
            <a:spLocks noGrp="1"/>
          </p:cNvSpPr>
          <p:nvPr>
            <p:ph type="title"/>
          </p:nvPr>
        </p:nvSpPr>
        <p:spPr>
          <a:xfrm>
            <a:off x="838200" y="365126"/>
            <a:ext cx="10515600" cy="907084"/>
          </a:xfrm>
        </p:spPr>
        <p:txBody>
          <a:bodyPr/>
          <a:lstStyle/>
          <a:p>
            <a:r>
              <a:rPr lang="en-US" dirty="0">
                <a:latin typeface="Times New Roman" panose="02020603050405020304" pitchFamily="18" charset="0"/>
                <a:cs typeface="Times New Roman" panose="02020603050405020304" pitchFamily="18" charset="0"/>
              </a:rPr>
              <a:t>Overview - Arab Republic of Egypt</a:t>
            </a:r>
            <a:endParaRPr lang="it-IT" dirty="0">
              <a:latin typeface="Times New Roman" panose="02020603050405020304" pitchFamily="18" charset="0"/>
              <a:cs typeface="Times New Roman" panose="02020603050405020304" pitchFamily="18" charset="0"/>
            </a:endParaRPr>
          </a:p>
        </p:txBody>
      </p:sp>
      <p:sp>
        <p:nvSpPr>
          <p:cNvPr id="3" name="Segnaposto contenuto 2">
            <a:extLst>
              <a:ext uri="{FF2B5EF4-FFF2-40B4-BE49-F238E27FC236}">
                <a16:creationId xmlns:a16="http://schemas.microsoft.com/office/drawing/2014/main" id="{5CBF69A5-E848-4859-B9E4-ACDE9F87F205}"/>
              </a:ext>
            </a:extLst>
          </p:cNvPr>
          <p:cNvSpPr>
            <a:spLocks noGrp="1"/>
          </p:cNvSpPr>
          <p:nvPr>
            <p:ph idx="1"/>
          </p:nvPr>
        </p:nvSpPr>
        <p:spPr>
          <a:xfrm>
            <a:off x="838200" y="1272210"/>
            <a:ext cx="10515600" cy="5367129"/>
          </a:xfrm>
        </p:spPr>
        <p:txBody>
          <a:bodyPr>
            <a:normAutofit fontScale="92500"/>
          </a:bodyPr>
          <a:lstStyle/>
          <a:p>
            <a:pPr>
              <a:spcBef>
                <a:spcPct val="50000"/>
              </a:spcBef>
              <a:buFontTx/>
              <a:buAutoNum type="arabicPeriod"/>
            </a:pPr>
            <a:r>
              <a:rPr lang="pl-PL" altLang="it-IT" dirty="0">
                <a:latin typeface="Times New Roman" panose="02020603050405020304" pitchFamily="18" charset="0"/>
                <a:cs typeface="Times New Roman" panose="02020603050405020304" pitchFamily="18" charset="0"/>
              </a:rPr>
              <a:t>Lo</a:t>
            </a:r>
            <a:r>
              <a:rPr lang="en-US" altLang="it-IT" dirty="0">
                <a:latin typeface="Times New Roman" panose="02020603050405020304" pitchFamily="18" charset="0"/>
                <a:cs typeface="Times New Roman" panose="02020603050405020304" pitchFamily="18" charset="0"/>
              </a:rPr>
              <a:t>cation: Northern Africa, bordering the Mediterranean Sea, between Libya and the Gaza Strip</a:t>
            </a:r>
            <a:endParaRPr lang="pl-PL" altLang="it-IT" dirty="0">
              <a:latin typeface="Times New Roman" panose="02020603050405020304" pitchFamily="18" charset="0"/>
              <a:cs typeface="Times New Roman" panose="02020603050405020304" pitchFamily="18" charset="0"/>
            </a:endParaRPr>
          </a:p>
          <a:p>
            <a:pPr>
              <a:spcBef>
                <a:spcPct val="50000"/>
              </a:spcBef>
              <a:buFontTx/>
              <a:buAutoNum type="arabicPeriod"/>
            </a:pPr>
            <a:r>
              <a:rPr lang="en-US" altLang="it-IT" dirty="0">
                <a:latin typeface="Times New Roman" panose="02020603050405020304" pitchFamily="18" charset="0"/>
                <a:cs typeface="Times New Roman" panose="02020603050405020304" pitchFamily="18" charset="0"/>
              </a:rPr>
              <a:t>Total area - 1,001,450 sq</a:t>
            </a:r>
            <a:r>
              <a:rPr lang="it-IT" altLang="it-IT" dirty="0">
                <a:latin typeface="Times New Roman" panose="02020603050405020304" pitchFamily="18" charset="0"/>
                <a:cs typeface="Times New Roman" panose="02020603050405020304" pitchFamily="18" charset="0"/>
              </a:rPr>
              <a:t>.</a:t>
            </a:r>
            <a:r>
              <a:rPr lang="pl-PL" altLang="it-IT" dirty="0">
                <a:latin typeface="Times New Roman" panose="02020603050405020304" pitchFamily="18" charset="0"/>
                <a:cs typeface="Times New Roman" panose="02020603050405020304" pitchFamily="18" charset="0"/>
              </a:rPr>
              <a:t> </a:t>
            </a:r>
            <a:endParaRPr lang="de-DE" altLang="it-IT" dirty="0">
              <a:latin typeface="Times New Roman" panose="02020603050405020304" pitchFamily="18" charset="0"/>
              <a:cs typeface="Times New Roman" panose="02020603050405020304" pitchFamily="18" charset="0"/>
            </a:endParaRPr>
          </a:p>
          <a:p>
            <a:pPr>
              <a:spcBef>
                <a:spcPct val="50000"/>
              </a:spcBef>
              <a:buFontTx/>
              <a:buAutoNum type="arabicPeriod"/>
            </a:pPr>
            <a:r>
              <a:rPr lang="it-IT" altLang="it-IT" dirty="0">
                <a:latin typeface="Times New Roman" panose="02020603050405020304" pitchFamily="18" charset="0"/>
                <a:cs typeface="Times New Roman" panose="02020603050405020304" pitchFamily="18" charset="0"/>
              </a:rPr>
              <a:t> P</a:t>
            </a:r>
            <a:r>
              <a:rPr lang="pl-PL" altLang="it-IT" dirty="0">
                <a:latin typeface="Times New Roman" panose="02020603050405020304" pitchFamily="18" charset="0"/>
                <a:cs typeface="Times New Roman" panose="02020603050405020304" pitchFamily="18" charset="0"/>
              </a:rPr>
              <a:t>opulation: 77 million        </a:t>
            </a:r>
            <a:endParaRPr lang="de-DE" altLang="it-IT" dirty="0">
              <a:latin typeface="Times New Roman" panose="02020603050405020304" pitchFamily="18" charset="0"/>
              <a:cs typeface="Times New Roman" panose="02020603050405020304" pitchFamily="18" charset="0"/>
            </a:endParaRPr>
          </a:p>
          <a:p>
            <a:pPr>
              <a:spcBef>
                <a:spcPct val="50000"/>
              </a:spcBef>
              <a:buFontTx/>
              <a:buAutoNum type="arabicPeriod"/>
            </a:pPr>
            <a:r>
              <a:rPr lang="de-DE" altLang="it-IT" dirty="0">
                <a:latin typeface="Times New Roman" panose="02020603050405020304" pitchFamily="18" charset="0"/>
                <a:cs typeface="Times New Roman" panose="02020603050405020304" pitchFamily="18" charset="0"/>
              </a:rPr>
              <a:t>Capital:</a:t>
            </a:r>
            <a:r>
              <a:rPr lang="pl-PL" altLang="it-IT" dirty="0">
                <a:latin typeface="Times New Roman" panose="02020603050405020304" pitchFamily="18" charset="0"/>
                <a:cs typeface="Times New Roman" panose="02020603050405020304" pitchFamily="18" charset="0"/>
              </a:rPr>
              <a:t> Cairo </a:t>
            </a:r>
            <a:endParaRPr lang="de-DE" altLang="it-IT" dirty="0">
              <a:latin typeface="Times New Roman" panose="02020603050405020304" pitchFamily="18" charset="0"/>
              <a:cs typeface="Times New Roman" panose="02020603050405020304" pitchFamily="18" charset="0"/>
            </a:endParaRPr>
          </a:p>
          <a:p>
            <a:pPr>
              <a:spcBef>
                <a:spcPct val="50000"/>
              </a:spcBef>
              <a:buFontTx/>
              <a:buAutoNum type="arabicPeriod"/>
            </a:pPr>
            <a:r>
              <a:rPr lang="pl-PL" altLang="it-IT" dirty="0">
                <a:latin typeface="Times New Roman" panose="02020603050405020304" pitchFamily="18" charset="0"/>
                <a:cs typeface="Times New Roman" panose="02020603050405020304" pitchFamily="18" charset="0"/>
              </a:rPr>
              <a:t>Nile – the father of rivers</a:t>
            </a:r>
            <a:endParaRPr lang="it-IT" altLang="it-IT" dirty="0">
              <a:latin typeface="Times New Roman" panose="02020603050405020304" pitchFamily="18" charset="0"/>
              <a:cs typeface="Times New Roman" panose="02020603050405020304" pitchFamily="18" charset="0"/>
            </a:endParaRPr>
          </a:p>
          <a:p>
            <a:pPr marL="0" indent="0">
              <a:spcBef>
                <a:spcPct val="50000"/>
              </a:spcBef>
              <a:buNone/>
            </a:pPr>
            <a:r>
              <a:rPr lang="it-IT" altLang="it-IT" dirty="0">
                <a:latin typeface="Times New Roman" panose="02020603050405020304" pitchFamily="18" charset="0"/>
                <a:cs typeface="Times New Roman" panose="02020603050405020304" pitchFamily="18" charset="0"/>
              </a:rPr>
              <a:t>Information about the culture &amp; the population</a:t>
            </a:r>
          </a:p>
          <a:p>
            <a:pPr>
              <a:spcBef>
                <a:spcPct val="50000"/>
              </a:spcBef>
              <a:buFontTx/>
              <a:buAutoNum type="arabicPeriod"/>
            </a:pPr>
            <a:r>
              <a:rPr lang="it-IT"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Modern Egyptians (Arabs, living in big cities like Cairo and Alexandria)</a:t>
            </a:r>
          </a:p>
          <a:p>
            <a:pPr>
              <a:spcBef>
                <a:spcPct val="50000"/>
              </a:spcBef>
              <a:buFontTx/>
              <a:buAutoNum type="arabicPeriod"/>
            </a:pPr>
            <a:r>
              <a:rPr lang="en-US" dirty="0">
                <a:latin typeface="Times New Roman" panose="02020603050405020304" pitchFamily="18" charset="0"/>
                <a:cs typeface="Times New Roman" panose="02020603050405020304" pitchFamily="18" charset="0"/>
              </a:rPr>
              <a:t>Bedouin Arabs (nomadic tribal peoples living in isolated oases)</a:t>
            </a:r>
          </a:p>
          <a:p>
            <a:pPr>
              <a:spcBef>
                <a:spcPct val="50000"/>
              </a:spcBef>
              <a:buFontTx/>
              <a:buAutoNum type="arabicPeriod"/>
            </a:pPr>
            <a:r>
              <a:rPr lang="en-US" dirty="0">
                <a:latin typeface="Times New Roman" panose="02020603050405020304" pitchFamily="18" charset="0"/>
                <a:cs typeface="Times New Roman" panose="02020603050405020304" pitchFamily="18" charset="0"/>
              </a:rPr>
              <a:t> Nubian peoples (living along the Nile).</a:t>
            </a:r>
          </a:p>
          <a:p>
            <a:pPr>
              <a:spcBef>
                <a:spcPct val="50000"/>
              </a:spcBef>
              <a:buFontTx/>
              <a:buAutoNum type="arabicPeriod"/>
            </a:pPr>
            <a:endParaRPr lang="en-US" dirty="0">
              <a:latin typeface="Times New Roman" panose="02020603050405020304" pitchFamily="18" charset="0"/>
              <a:cs typeface="Times New Roman" panose="02020603050405020304" pitchFamily="18" charset="0"/>
            </a:endParaRPr>
          </a:p>
          <a:p>
            <a:pPr>
              <a:spcBef>
                <a:spcPct val="50000"/>
              </a:spcBef>
              <a:buFontTx/>
              <a:buAutoNum type="arabicPeriod"/>
            </a:pPr>
            <a:endParaRPr lang="en-US" dirty="0">
              <a:latin typeface="Times New Roman" panose="02020603050405020304" pitchFamily="18" charset="0"/>
              <a:cs typeface="Times New Roman" panose="02020603050405020304" pitchFamily="18" charset="0"/>
            </a:endParaRPr>
          </a:p>
          <a:p>
            <a:pPr>
              <a:spcBef>
                <a:spcPct val="50000"/>
              </a:spcBef>
              <a:buFontTx/>
              <a:buAutoNum type="arabicPeriod"/>
            </a:pPr>
            <a:endParaRPr lang="en-US" dirty="0"/>
          </a:p>
          <a:p>
            <a:endParaRPr lang="it-IT" dirty="0"/>
          </a:p>
        </p:txBody>
      </p:sp>
      <p:pic>
        <p:nvPicPr>
          <p:cNvPr id="4" name="Immagine 3">
            <a:extLst>
              <a:ext uri="{FF2B5EF4-FFF2-40B4-BE49-F238E27FC236}">
                <a16:creationId xmlns:a16="http://schemas.microsoft.com/office/drawing/2014/main" id="{7BE5E1CD-9B1B-4E19-883C-C12B7FCEAD68}"/>
              </a:ext>
            </a:extLst>
          </p:cNvPr>
          <p:cNvPicPr>
            <a:picLocks noChangeAspect="1"/>
          </p:cNvPicPr>
          <p:nvPr/>
        </p:nvPicPr>
        <p:blipFill>
          <a:blip r:embed="rId2"/>
          <a:stretch>
            <a:fillRect/>
          </a:stretch>
        </p:blipFill>
        <p:spPr>
          <a:xfrm>
            <a:off x="7122716" y="1851991"/>
            <a:ext cx="4493141" cy="3154017"/>
          </a:xfrm>
          <a:prstGeom prst="rect">
            <a:avLst/>
          </a:prstGeom>
        </p:spPr>
      </p:pic>
    </p:spTree>
    <p:extLst>
      <p:ext uri="{BB962C8B-B14F-4D97-AF65-F5344CB8AC3E}">
        <p14:creationId xmlns:p14="http://schemas.microsoft.com/office/powerpoint/2010/main" val="14943787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B4BA8209-0BEB-4A0D-AAD5-5CF72CACD78D}"/>
              </a:ext>
            </a:extLst>
          </p:cNvPr>
          <p:cNvSpPr>
            <a:spLocks noGrp="1"/>
          </p:cNvSpPr>
          <p:nvPr>
            <p:ph idx="1"/>
          </p:nvPr>
        </p:nvSpPr>
        <p:spPr>
          <a:xfrm>
            <a:off x="260902" y="897972"/>
            <a:ext cx="5469835" cy="4351338"/>
          </a:xfrm>
        </p:spPr>
        <p:txBody>
          <a:bodyPr>
            <a:normAutofit fontScale="85000" lnSpcReduction="20000"/>
          </a:bodyPr>
          <a:lstStyle/>
          <a:p>
            <a:pPr algn="just"/>
            <a:r>
              <a:rPr lang="en-US" dirty="0">
                <a:latin typeface="Times New Roman" panose="02020603050405020304" pitchFamily="18" charset="0"/>
                <a:cs typeface="Times New Roman" panose="02020603050405020304" pitchFamily="18" charset="0"/>
              </a:rPr>
              <a:t>With 77 million inhabitants, Egypt is one of the biggest countries of the Arab world.</a:t>
            </a:r>
          </a:p>
          <a:p>
            <a:pPr algn="just"/>
            <a:r>
              <a:rPr lang="en-US" dirty="0">
                <a:latin typeface="Times New Roman" panose="02020603050405020304" pitchFamily="18" charset="0"/>
                <a:cs typeface="Times New Roman" panose="02020603050405020304" pitchFamily="18" charset="0"/>
              </a:rPr>
              <a:t>At the moment the growth rate is at 1.78 %. That means that the population is growing very fast and it had a huge increase during the last few decades.</a:t>
            </a:r>
          </a:p>
          <a:p>
            <a:pPr algn="just"/>
            <a:r>
              <a:rPr lang="en-US" dirty="0">
                <a:latin typeface="Times New Roman" panose="02020603050405020304" pitchFamily="18" charset="0"/>
                <a:cs typeface="Times New Roman" panose="02020603050405020304" pitchFamily="18" charset="0"/>
              </a:rPr>
              <a:t>The population explosion is a huge problem for the country because there is a huge lack of habitable land area.</a:t>
            </a:r>
          </a:p>
          <a:p>
            <a:pPr algn="just"/>
            <a:r>
              <a:rPr lang="en-US" dirty="0">
                <a:latin typeface="Times New Roman" panose="02020603050405020304" pitchFamily="18" charset="0"/>
                <a:cs typeface="Times New Roman" panose="02020603050405020304" pitchFamily="18" charset="0"/>
              </a:rPr>
              <a:t>Only 4% of the land are can be used to settle down. These areas are mainly along the Nile, in the Nile delta and some oases.</a:t>
            </a:r>
          </a:p>
          <a:p>
            <a:endParaRPr lang="it-IT" dirty="0"/>
          </a:p>
        </p:txBody>
      </p:sp>
      <p:pic>
        <p:nvPicPr>
          <p:cNvPr id="7172" name="Picture 4" descr="Risultati immagini per cairo street wallpaper">
            <a:extLst>
              <a:ext uri="{FF2B5EF4-FFF2-40B4-BE49-F238E27FC236}">
                <a16:creationId xmlns:a16="http://schemas.microsoft.com/office/drawing/2014/main" id="{332710C0-7E14-4CA7-AB7B-58A441BBFD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0226" y="666336"/>
            <a:ext cx="5980872" cy="4438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40426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contenuto 5">
            <a:extLst>
              <a:ext uri="{FF2B5EF4-FFF2-40B4-BE49-F238E27FC236}">
                <a16:creationId xmlns:a16="http://schemas.microsoft.com/office/drawing/2014/main" id="{4EB8F5EB-53DE-48A3-8089-4E1FAEA56695}"/>
              </a:ext>
            </a:extLst>
          </p:cNvPr>
          <p:cNvSpPr>
            <a:spLocks noGrp="1"/>
          </p:cNvSpPr>
          <p:nvPr>
            <p:ph sz="half" idx="1"/>
          </p:nvPr>
        </p:nvSpPr>
        <p:spPr>
          <a:xfrm>
            <a:off x="718931" y="579921"/>
            <a:ext cx="5181600" cy="4351338"/>
          </a:xfrm>
        </p:spPr>
        <p:txBody>
          <a:bodyPr>
            <a:normAutofit fontScale="85000" lnSpcReduction="20000"/>
          </a:bodyPr>
          <a:lstStyle/>
          <a:p>
            <a:pPr marL="0" lvl="0" indent="0" algn="ctr" fontAlgn="base">
              <a:lnSpc>
                <a:spcPct val="100000"/>
              </a:lnSpc>
              <a:spcBef>
                <a:spcPct val="0"/>
              </a:spcBef>
              <a:spcAft>
                <a:spcPct val="0"/>
              </a:spcAft>
              <a:buNone/>
            </a:pPr>
            <a:r>
              <a:rPr lang="de-DE" altLang="it-IT" sz="3000" b="1" dirty="0">
                <a:solidFill>
                  <a:srgbClr val="000000"/>
                </a:solidFill>
                <a:latin typeface="Times New Roman" panose="02020603050405020304" pitchFamily="18" charset="0"/>
                <a:cs typeface="Times New Roman" panose="02020603050405020304" pitchFamily="18" charset="0"/>
              </a:rPr>
              <a:t>Language</a:t>
            </a:r>
            <a:endParaRPr lang="de-DE" altLang="it-IT" sz="3000" dirty="0">
              <a:solidFill>
                <a:srgbClr val="000000"/>
              </a:solidFill>
              <a:latin typeface="Times New Roman" panose="02020603050405020304" pitchFamily="18" charset="0"/>
              <a:cs typeface="Times New Roman" panose="02020603050405020304" pitchFamily="18" charset="0"/>
            </a:endParaRPr>
          </a:p>
          <a:p>
            <a:pPr marL="0" lvl="0" indent="0" fontAlgn="base">
              <a:lnSpc>
                <a:spcPct val="100000"/>
              </a:lnSpc>
              <a:spcBef>
                <a:spcPct val="0"/>
              </a:spcBef>
              <a:spcAft>
                <a:spcPct val="0"/>
              </a:spcAft>
              <a:buNone/>
            </a:pPr>
            <a:endParaRPr lang="de-DE" altLang="it-IT" sz="3000" b="1" dirty="0">
              <a:solidFill>
                <a:srgbClr val="000000"/>
              </a:solidFill>
              <a:latin typeface="Times New Roman" panose="02020603050405020304" pitchFamily="18" charset="0"/>
              <a:cs typeface="Times New Roman" panose="02020603050405020304" pitchFamily="18" charset="0"/>
            </a:endParaRPr>
          </a:p>
          <a:p>
            <a:pPr marL="457200" lvl="1" indent="0" fontAlgn="base">
              <a:lnSpc>
                <a:spcPct val="100000"/>
              </a:lnSpc>
              <a:spcBef>
                <a:spcPct val="0"/>
              </a:spcBef>
              <a:spcAft>
                <a:spcPct val="0"/>
              </a:spcAft>
              <a:buFont typeface="Wingdings" panose="05000000000000000000" pitchFamily="2" charset="2"/>
              <a:buChar char="§"/>
            </a:pPr>
            <a:r>
              <a:rPr lang="de-DE" altLang="it-IT" sz="3000" dirty="0">
                <a:solidFill>
                  <a:srgbClr val="000000"/>
                </a:solidFill>
                <a:latin typeface="Times New Roman" panose="02020603050405020304" pitchFamily="18" charset="0"/>
                <a:cs typeface="Times New Roman" panose="02020603050405020304" pitchFamily="18" charset="0"/>
              </a:rPr>
              <a:t>   Official </a:t>
            </a:r>
            <a:r>
              <a:rPr lang="de-DE" altLang="it-IT" sz="3000" dirty="0" err="1">
                <a:solidFill>
                  <a:srgbClr val="000000"/>
                </a:solidFill>
                <a:latin typeface="Times New Roman" panose="02020603050405020304" pitchFamily="18" charset="0"/>
                <a:cs typeface="Times New Roman" panose="02020603050405020304" pitchFamily="18" charset="0"/>
              </a:rPr>
              <a:t>language</a:t>
            </a:r>
            <a:r>
              <a:rPr lang="de-DE" altLang="it-IT" sz="3000" dirty="0">
                <a:solidFill>
                  <a:srgbClr val="000000"/>
                </a:solidFill>
                <a:latin typeface="Times New Roman" panose="02020603050405020304" pitchFamily="18" charset="0"/>
                <a:cs typeface="Times New Roman" panose="02020603050405020304" pitchFamily="18" charset="0"/>
              </a:rPr>
              <a:t>: </a:t>
            </a:r>
            <a:r>
              <a:rPr lang="de-DE" altLang="it-IT" sz="3000" dirty="0" err="1">
                <a:solidFill>
                  <a:srgbClr val="000000"/>
                </a:solidFill>
                <a:latin typeface="Times New Roman" panose="02020603050405020304" pitchFamily="18" charset="0"/>
                <a:cs typeface="Times New Roman" panose="02020603050405020304" pitchFamily="18" charset="0"/>
              </a:rPr>
              <a:t>Arabic</a:t>
            </a:r>
            <a:endParaRPr lang="de-DE" altLang="it-IT" sz="3000" dirty="0">
              <a:solidFill>
                <a:srgbClr val="000000"/>
              </a:solidFill>
              <a:latin typeface="Times New Roman" panose="02020603050405020304" pitchFamily="18" charset="0"/>
              <a:cs typeface="Times New Roman" panose="02020603050405020304" pitchFamily="18" charset="0"/>
            </a:endParaRPr>
          </a:p>
          <a:p>
            <a:pPr marL="0" lvl="0" indent="0" fontAlgn="base">
              <a:lnSpc>
                <a:spcPct val="100000"/>
              </a:lnSpc>
              <a:spcBef>
                <a:spcPct val="0"/>
              </a:spcBef>
              <a:spcAft>
                <a:spcPct val="0"/>
              </a:spcAft>
              <a:buFont typeface="Wingdings" panose="05000000000000000000" pitchFamily="2" charset="2"/>
              <a:buChar char="§"/>
            </a:pPr>
            <a:endParaRPr lang="de-DE" altLang="it-IT" sz="3000" dirty="0">
              <a:solidFill>
                <a:srgbClr val="000000"/>
              </a:solidFill>
              <a:latin typeface="Times New Roman" panose="02020603050405020304" pitchFamily="18" charset="0"/>
              <a:cs typeface="Times New Roman" panose="02020603050405020304" pitchFamily="18" charset="0"/>
            </a:endParaRPr>
          </a:p>
          <a:p>
            <a:pPr marL="457200" lvl="1" indent="0" fontAlgn="base">
              <a:lnSpc>
                <a:spcPct val="100000"/>
              </a:lnSpc>
              <a:spcBef>
                <a:spcPct val="0"/>
              </a:spcBef>
              <a:spcAft>
                <a:spcPct val="0"/>
              </a:spcAft>
              <a:buFont typeface="Wingdings" panose="05000000000000000000" pitchFamily="2" charset="2"/>
              <a:buChar char="§"/>
            </a:pPr>
            <a:r>
              <a:rPr lang="de-DE" altLang="it-IT" sz="3000" dirty="0">
                <a:solidFill>
                  <a:srgbClr val="000000"/>
                </a:solidFill>
                <a:latin typeface="Times New Roman" panose="02020603050405020304" pitchFamily="18" charset="0"/>
                <a:cs typeface="Times New Roman" panose="02020603050405020304" pitchFamily="18" charset="0"/>
              </a:rPr>
              <a:t>   The </a:t>
            </a:r>
            <a:r>
              <a:rPr lang="de-DE" altLang="it-IT" sz="3000" dirty="0" err="1">
                <a:solidFill>
                  <a:srgbClr val="000000"/>
                </a:solidFill>
                <a:latin typeface="Times New Roman" panose="02020603050405020304" pitchFamily="18" charset="0"/>
                <a:cs typeface="Times New Roman" panose="02020603050405020304" pitchFamily="18" charset="0"/>
              </a:rPr>
              <a:t>Egyptian</a:t>
            </a:r>
            <a:r>
              <a:rPr lang="de-DE" altLang="it-IT" sz="3000" dirty="0">
                <a:solidFill>
                  <a:srgbClr val="000000"/>
                </a:solidFill>
                <a:latin typeface="Times New Roman" panose="02020603050405020304" pitchFamily="18" charset="0"/>
                <a:cs typeface="Times New Roman" panose="02020603050405020304" pitchFamily="18" charset="0"/>
              </a:rPr>
              <a:t> </a:t>
            </a:r>
            <a:r>
              <a:rPr lang="de-DE" altLang="it-IT" sz="3000" dirty="0" err="1">
                <a:solidFill>
                  <a:srgbClr val="000000"/>
                </a:solidFill>
                <a:latin typeface="Times New Roman" panose="02020603050405020304" pitchFamily="18" charset="0"/>
                <a:cs typeface="Times New Roman" panose="02020603050405020304" pitchFamily="18" charset="0"/>
              </a:rPr>
              <a:t>dialect</a:t>
            </a:r>
            <a:r>
              <a:rPr lang="de-DE" altLang="it-IT" sz="3000" dirty="0">
                <a:solidFill>
                  <a:srgbClr val="000000"/>
                </a:solidFill>
                <a:latin typeface="Times New Roman" panose="02020603050405020304" pitchFamily="18" charset="0"/>
                <a:cs typeface="Times New Roman" panose="02020603050405020304" pitchFamily="18" charset="0"/>
              </a:rPr>
              <a:t> </a:t>
            </a:r>
            <a:r>
              <a:rPr lang="de-DE" altLang="it-IT" sz="3000" dirty="0" err="1">
                <a:solidFill>
                  <a:srgbClr val="000000"/>
                </a:solidFill>
                <a:latin typeface="Times New Roman" panose="02020603050405020304" pitchFamily="18" charset="0"/>
                <a:cs typeface="Times New Roman" panose="02020603050405020304" pitchFamily="18" charset="0"/>
              </a:rPr>
              <a:t>is</a:t>
            </a:r>
            <a:r>
              <a:rPr lang="de-DE" altLang="it-IT" sz="3000" dirty="0">
                <a:solidFill>
                  <a:srgbClr val="000000"/>
                </a:solidFill>
                <a:latin typeface="Times New Roman" panose="02020603050405020304" pitchFamily="18" charset="0"/>
                <a:cs typeface="Times New Roman" panose="02020603050405020304" pitchFamily="18" charset="0"/>
              </a:rPr>
              <a:t> </a:t>
            </a:r>
            <a:r>
              <a:rPr lang="de-DE" altLang="it-IT" sz="3000" dirty="0" err="1">
                <a:solidFill>
                  <a:srgbClr val="000000"/>
                </a:solidFill>
                <a:latin typeface="Times New Roman" panose="02020603050405020304" pitchFamily="18" charset="0"/>
                <a:cs typeface="Times New Roman" panose="02020603050405020304" pitchFamily="18" charset="0"/>
              </a:rPr>
              <a:t>distinct</a:t>
            </a:r>
            <a:r>
              <a:rPr lang="de-DE" altLang="it-IT" sz="3000" dirty="0">
                <a:solidFill>
                  <a:srgbClr val="000000"/>
                </a:solidFill>
                <a:latin typeface="Times New Roman" panose="02020603050405020304" pitchFamily="18" charset="0"/>
                <a:cs typeface="Times New Roman" panose="02020603050405020304" pitchFamily="18" charset="0"/>
              </a:rPr>
              <a:t> </a:t>
            </a:r>
            <a:r>
              <a:rPr lang="de-DE" altLang="it-IT" sz="3000" dirty="0" err="1">
                <a:solidFill>
                  <a:srgbClr val="000000"/>
                </a:solidFill>
                <a:latin typeface="Times New Roman" panose="02020603050405020304" pitchFamily="18" charset="0"/>
                <a:cs typeface="Times New Roman" panose="02020603050405020304" pitchFamily="18" charset="0"/>
              </a:rPr>
              <a:t>from</a:t>
            </a:r>
            <a:r>
              <a:rPr lang="de-DE" altLang="it-IT" sz="3000" dirty="0">
                <a:solidFill>
                  <a:srgbClr val="000000"/>
                </a:solidFill>
                <a:latin typeface="Times New Roman" panose="02020603050405020304" pitchFamily="18" charset="0"/>
                <a:cs typeface="Times New Roman" panose="02020603050405020304" pitchFamily="18" charset="0"/>
              </a:rPr>
              <a:t> all </a:t>
            </a:r>
            <a:r>
              <a:rPr lang="de-DE" altLang="it-IT" sz="3000" dirty="0" err="1">
                <a:solidFill>
                  <a:srgbClr val="000000"/>
                </a:solidFill>
                <a:latin typeface="Times New Roman" panose="02020603050405020304" pitchFamily="18" charset="0"/>
                <a:cs typeface="Times New Roman" panose="02020603050405020304" pitchFamily="18" charset="0"/>
              </a:rPr>
              <a:t>others</a:t>
            </a:r>
            <a:r>
              <a:rPr lang="de-DE" altLang="it-IT" sz="3000" dirty="0">
                <a:solidFill>
                  <a:srgbClr val="000000"/>
                </a:solidFill>
                <a:latin typeface="Times New Roman" panose="02020603050405020304" pitchFamily="18" charset="0"/>
                <a:cs typeface="Times New Roman" panose="02020603050405020304" pitchFamily="18" charset="0"/>
              </a:rPr>
              <a:t> </a:t>
            </a:r>
            <a:r>
              <a:rPr lang="de-DE" altLang="it-IT" sz="3000" dirty="0" err="1">
                <a:solidFill>
                  <a:srgbClr val="000000"/>
                </a:solidFill>
                <a:latin typeface="Times New Roman" panose="02020603050405020304" pitchFamily="18" charset="0"/>
                <a:cs typeface="Times New Roman" panose="02020603050405020304" pitchFamily="18" charset="0"/>
              </a:rPr>
              <a:t>arabic</a:t>
            </a:r>
            <a:r>
              <a:rPr lang="de-DE" altLang="it-IT" sz="3000" dirty="0">
                <a:solidFill>
                  <a:srgbClr val="000000"/>
                </a:solidFill>
                <a:latin typeface="Times New Roman" panose="02020603050405020304" pitchFamily="18" charset="0"/>
                <a:cs typeface="Times New Roman" panose="02020603050405020304" pitchFamily="18" charset="0"/>
              </a:rPr>
              <a:t>  </a:t>
            </a:r>
            <a:r>
              <a:rPr lang="de-DE" altLang="it-IT" sz="3000" dirty="0" err="1">
                <a:solidFill>
                  <a:srgbClr val="000000"/>
                </a:solidFill>
                <a:latin typeface="Times New Roman" panose="02020603050405020304" pitchFamily="18" charset="0"/>
                <a:cs typeface="Times New Roman" panose="02020603050405020304" pitchFamily="18" charset="0"/>
              </a:rPr>
              <a:t>coutries</a:t>
            </a:r>
            <a:r>
              <a:rPr lang="de-DE" altLang="it-IT" sz="3000" dirty="0">
                <a:solidFill>
                  <a:srgbClr val="000000"/>
                </a:solidFill>
                <a:latin typeface="Times New Roman" panose="02020603050405020304" pitchFamily="18" charset="0"/>
                <a:cs typeface="Times New Roman" panose="02020603050405020304" pitchFamily="18" charset="0"/>
              </a:rPr>
              <a:t> </a:t>
            </a:r>
            <a:r>
              <a:rPr lang="de-DE" altLang="it-IT" sz="3000" dirty="0" err="1">
                <a:solidFill>
                  <a:srgbClr val="000000"/>
                </a:solidFill>
                <a:latin typeface="Times New Roman" panose="02020603050405020304" pitchFamily="18" charset="0"/>
                <a:cs typeface="Times New Roman" panose="02020603050405020304" pitchFamily="18" charset="0"/>
              </a:rPr>
              <a:t>because</a:t>
            </a:r>
            <a:r>
              <a:rPr lang="de-DE" altLang="it-IT" sz="3000" dirty="0">
                <a:solidFill>
                  <a:srgbClr val="000000"/>
                </a:solidFill>
                <a:latin typeface="Times New Roman" panose="02020603050405020304" pitchFamily="18" charset="0"/>
                <a:cs typeface="Times New Roman" panose="02020603050405020304" pitchFamily="18" charset="0"/>
              </a:rPr>
              <a:t> </a:t>
            </a:r>
            <a:r>
              <a:rPr lang="de-DE" altLang="it-IT" sz="3000" dirty="0" err="1">
                <a:solidFill>
                  <a:srgbClr val="000000"/>
                </a:solidFill>
                <a:latin typeface="Times New Roman" panose="02020603050405020304" pitchFamily="18" charset="0"/>
                <a:cs typeface="Times New Roman" panose="02020603050405020304" pitchFamily="18" charset="0"/>
              </a:rPr>
              <a:t>of</a:t>
            </a:r>
            <a:r>
              <a:rPr lang="de-DE" altLang="it-IT" sz="3000" dirty="0">
                <a:solidFill>
                  <a:srgbClr val="000000"/>
                </a:solidFill>
                <a:latin typeface="Times New Roman" panose="02020603050405020304" pitchFamily="18" charset="0"/>
                <a:cs typeface="Times New Roman" panose="02020603050405020304" pitchFamily="18" charset="0"/>
              </a:rPr>
              <a:t> </a:t>
            </a:r>
            <a:r>
              <a:rPr lang="de-DE" altLang="it-IT" sz="3000" dirty="0" err="1">
                <a:solidFill>
                  <a:srgbClr val="000000"/>
                </a:solidFill>
                <a:latin typeface="Times New Roman" panose="02020603050405020304" pitchFamily="18" charset="0"/>
                <a:cs typeface="Times New Roman" panose="02020603050405020304" pitchFamily="18" charset="0"/>
              </a:rPr>
              <a:t>the</a:t>
            </a:r>
            <a:r>
              <a:rPr lang="de-DE" altLang="it-IT" sz="3000" dirty="0">
                <a:solidFill>
                  <a:srgbClr val="000000"/>
                </a:solidFill>
                <a:latin typeface="Times New Roman" panose="02020603050405020304" pitchFamily="18" charset="0"/>
                <a:cs typeface="Times New Roman" panose="02020603050405020304" pitchFamily="18" charset="0"/>
              </a:rPr>
              <a:t> </a:t>
            </a:r>
            <a:r>
              <a:rPr lang="de-DE" altLang="it-IT" sz="3000" dirty="0" err="1">
                <a:solidFill>
                  <a:srgbClr val="000000"/>
                </a:solidFill>
                <a:latin typeface="Times New Roman" panose="02020603050405020304" pitchFamily="18" charset="0"/>
                <a:cs typeface="Times New Roman" panose="02020603050405020304" pitchFamily="18" charset="0"/>
              </a:rPr>
              <a:t>dominance</a:t>
            </a:r>
            <a:r>
              <a:rPr lang="de-DE" altLang="it-IT" sz="3000" dirty="0">
                <a:solidFill>
                  <a:srgbClr val="000000"/>
                </a:solidFill>
                <a:latin typeface="Times New Roman" panose="02020603050405020304" pitchFamily="18" charset="0"/>
                <a:cs typeface="Times New Roman" panose="02020603050405020304" pitchFamily="18" charset="0"/>
              </a:rPr>
              <a:t> </a:t>
            </a:r>
            <a:r>
              <a:rPr lang="de-DE" altLang="it-IT" sz="3000" dirty="0" err="1">
                <a:solidFill>
                  <a:srgbClr val="000000"/>
                </a:solidFill>
                <a:latin typeface="Times New Roman" panose="02020603050405020304" pitchFamily="18" charset="0"/>
                <a:cs typeface="Times New Roman" panose="02020603050405020304" pitchFamily="18" charset="0"/>
              </a:rPr>
              <a:t>of</a:t>
            </a:r>
            <a:r>
              <a:rPr lang="de-DE" altLang="it-IT" sz="3000" dirty="0">
                <a:solidFill>
                  <a:srgbClr val="000000"/>
                </a:solidFill>
                <a:latin typeface="Times New Roman" panose="02020603050405020304" pitchFamily="18" charset="0"/>
                <a:cs typeface="Times New Roman" panose="02020603050405020304" pitchFamily="18" charset="0"/>
              </a:rPr>
              <a:t> </a:t>
            </a:r>
            <a:r>
              <a:rPr lang="de-DE" altLang="it-IT" sz="3000" dirty="0" err="1">
                <a:solidFill>
                  <a:srgbClr val="000000"/>
                </a:solidFill>
                <a:latin typeface="Times New Roman" panose="02020603050405020304" pitchFamily="18" charset="0"/>
                <a:cs typeface="Times New Roman" panose="02020603050405020304" pitchFamily="18" charset="0"/>
              </a:rPr>
              <a:t>the</a:t>
            </a:r>
            <a:r>
              <a:rPr lang="de-DE" altLang="it-IT" sz="3000" dirty="0">
                <a:solidFill>
                  <a:srgbClr val="000000"/>
                </a:solidFill>
                <a:latin typeface="Times New Roman" panose="02020603050405020304" pitchFamily="18" charset="0"/>
                <a:cs typeface="Times New Roman" panose="02020603050405020304" pitchFamily="18" charset="0"/>
              </a:rPr>
              <a:t> </a:t>
            </a:r>
            <a:r>
              <a:rPr lang="de-DE" altLang="it-IT" sz="3000" dirty="0" err="1">
                <a:solidFill>
                  <a:srgbClr val="000000"/>
                </a:solidFill>
                <a:latin typeface="Times New Roman" panose="02020603050405020304" pitchFamily="18" charset="0"/>
                <a:cs typeface="Times New Roman" panose="02020603050405020304" pitchFamily="18" charset="0"/>
              </a:rPr>
              <a:t>media</a:t>
            </a:r>
            <a:r>
              <a:rPr lang="de-DE" altLang="it-IT" sz="3000" dirty="0">
                <a:solidFill>
                  <a:srgbClr val="000000"/>
                </a:solidFill>
                <a:latin typeface="Times New Roman" panose="02020603050405020304" pitchFamily="18" charset="0"/>
                <a:cs typeface="Times New Roman" panose="02020603050405020304" pitchFamily="18" charset="0"/>
              </a:rPr>
              <a:t> (</a:t>
            </a:r>
            <a:r>
              <a:rPr lang="de-DE" altLang="it-IT" sz="3000" dirty="0" err="1">
                <a:solidFill>
                  <a:srgbClr val="000000"/>
                </a:solidFill>
                <a:latin typeface="Times New Roman" panose="02020603050405020304" pitchFamily="18" charset="0"/>
                <a:cs typeface="Times New Roman" panose="02020603050405020304" pitchFamily="18" charset="0"/>
              </a:rPr>
              <a:t>television</a:t>
            </a:r>
            <a:r>
              <a:rPr lang="de-DE" altLang="it-IT" sz="3000" dirty="0">
                <a:solidFill>
                  <a:srgbClr val="000000"/>
                </a:solidFill>
                <a:latin typeface="Times New Roman" panose="02020603050405020304" pitchFamily="18" charset="0"/>
                <a:cs typeface="Times New Roman" panose="02020603050405020304" pitchFamily="18" charset="0"/>
              </a:rPr>
              <a:t>, </a:t>
            </a:r>
            <a:r>
              <a:rPr lang="de-DE" altLang="it-IT" sz="3000" dirty="0" err="1">
                <a:solidFill>
                  <a:srgbClr val="000000"/>
                </a:solidFill>
                <a:latin typeface="Times New Roman" panose="02020603050405020304" pitchFamily="18" charset="0"/>
                <a:cs typeface="Times New Roman" panose="02020603050405020304" pitchFamily="18" charset="0"/>
              </a:rPr>
              <a:t>cinema</a:t>
            </a:r>
            <a:r>
              <a:rPr lang="de-DE" altLang="it-IT" sz="3000" dirty="0">
                <a:solidFill>
                  <a:srgbClr val="000000"/>
                </a:solidFill>
                <a:latin typeface="Times New Roman" panose="02020603050405020304" pitchFamily="18" charset="0"/>
                <a:cs typeface="Times New Roman" panose="02020603050405020304" pitchFamily="18" charset="0"/>
              </a:rPr>
              <a:t>, </a:t>
            </a:r>
            <a:r>
              <a:rPr lang="de-DE" altLang="it-IT" sz="3000" dirty="0" err="1">
                <a:solidFill>
                  <a:srgbClr val="000000"/>
                </a:solidFill>
                <a:latin typeface="Times New Roman" panose="02020603050405020304" pitchFamily="18" charset="0"/>
                <a:cs typeface="Times New Roman" panose="02020603050405020304" pitchFamily="18" charset="0"/>
              </a:rPr>
              <a:t>radio</a:t>
            </a:r>
            <a:r>
              <a:rPr lang="de-DE" altLang="it-IT" sz="3000" dirty="0">
                <a:solidFill>
                  <a:srgbClr val="000000"/>
                </a:solidFill>
                <a:latin typeface="Times New Roman" panose="02020603050405020304" pitchFamily="18" charset="0"/>
                <a:cs typeface="Times New Roman" panose="02020603050405020304" pitchFamily="18" charset="0"/>
              </a:rPr>
              <a:t> and </a:t>
            </a:r>
            <a:r>
              <a:rPr lang="de-DE" altLang="it-IT" sz="3000" dirty="0" err="1">
                <a:solidFill>
                  <a:srgbClr val="000000"/>
                </a:solidFill>
                <a:latin typeface="Times New Roman" panose="02020603050405020304" pitchFamily="18" charset="0"/>
                <a:cs typeface="Times New Roman" panose="02020603050405020304" pitchFamily="18" charset="0"/>
              </a:rPr>
              <a:t>music</a:t>
            </a:r>
            <a:r>
              <a:rPr lang="de-DE" altLang="it-IT" sz="3000" dirty="0">
                <a:solidFill>
                  <a:srgbClr val="000000"/>
                </a:solidFill>
                <a:latin typeface="Times New Roman" panose="02020603050405020304" pitchFamily="18" charset="0"/>
                <a:cs typeface="Times New Roman" panose="02020603050405020304" pitchFamily="18" charset="0"/>
              </a:rPr>
              <a:t>)</a:t>
            </a:r>
          </a:p>
          <a:p>
            <a:pPr marL="457200" lvl="1" indent="0" fontAlgn="base">
              <a:lnSpc>
                <a:spcPct val="100000"/>
              </a:lnSpc>
              <a:spcBef>
                <a:spcPct val="0"/>
              </a:spcBef>
              <a:spcAft>
                <a:spcPct val="0"/>
              </a:spcAft>
              <a:buFont typeface="Wingdings" panose="05000000000000000000" pitchFamily="2" charset="2"/>
              <a:buChar char="§"/>
            </a:pPr>
            <a:endParaRPr lang="de-DE" altLang="it-IT" sz="3000" dirty="0">
              <a:solidFill>
                <a:srgbClr val="000000"/>
              </a:solidFill>
              <a:latin typeface="Times New Roman" panose="02020603050405020304" pitchFamily="18" charset="0"/>
              <a:cs typeface="Times New Roman" panose="02020603050405020304" pitchFamily="18" charset="0"/>
            </a:endParaRPr>
          </a:p>
          <a:p>
            <a:pPr marL="457200" lvl="1" indent="0" fontAlgn="base">
              <a:lnSpc>
                <a:spcPct val="100000"/>
              </a:lnSpc>
              <a:spcBef>
                <a:spcPct val="0"/>
              </a:spcBef>
              <a:spcAft>
                <a:spcPct val="0"/>
              </a:spcAft>
              <a:buFont typeface="Wingdings" panose="05000000000000000000" pitchFamily="2" charset="2"/>
              <a:buChar char="§"/>
            </a:pPr>
            <a:r>
              <a:rPr lang="de-DE" altLang="it-IT" sz="3000" dirty="0">
                <a:solidFill>
                  <a:srgbClr val="000000"/>
                </a:solidFill>
                <a:latin typeface="Times New Roman" panose="02020603050405020304" pitchFamily="18" charset="0"/>
                <a:cs typeface="Times New Roman" panose="02020603050405020304" pitchFamily="18" charset="0"/>
              </a:rPr>
              <a:t>   English and French </a:t>
            </a:r>
            <a:r>
              <a:rPr lang="de-DE" altLang="it-IT" sz="3000" dirty="0" err="1">
                <a:solidFill>
                  <a:srgbClr val="000000"/>
                </a:solidFill>
                <a:latin typeface="Times New Roman" panose="02020603050405020304" pitchFamily="18" charset="0"/>
                <a:cs typeface="Times New Roman" panose="02020603050405020304" pitchFamily="18" charset="0"/>
              </a:rPr>
              <a:t>widely</a:t>
            </a:r>
            <a:r>
              <a:rPr lang="de-DE" altLang="it-IT" sz="3000" dirty="0">
                <a:solidFill>
                  <a:srgbClr val="000000"/>
                </a:solidFill>
                <a:latin typeface="Times New Roman" panose="02020603050405020304" pitchFamily="18" charset="0"/>
                <a:cs typeface="Times New Roman" panose="02020603050405020304" pitchFamily="18" charset="0"/>
              </a:rPr>
              <a:t> </a:t>
            </a:r>
            <a:r>
              <a:rPr lang="de-DE" altLang="it-IT" sz="3000" dirty="0" err="1">
                <a:solidFill>
                  <a:srgbClr val="000000"/>
                </a:solidFill>
                <a:latin typeface="Times New Roman" panose="02020603050405020304" pitchFamily="18" charset="0"/>
                <a:cs typeface="Times New Roman" panose="02020603050405020304" pitchFamily="18" charset="0"/>
              </a:rPr>
              <a:t>understood</a:t>
            </a:r>
            <a:r>
              <a:rPr lang="de-DE" altLang="it-IT" sz="3000" dirty="0">
                <a:solidFill>
                  <a:srgbClr val="000000"/>
                </a:solidFill>
                <a:latin typeface="Times New Roman" panose="02020603050405020304" pitchFamily="18" charset="0"/>
                <a:cs typeface="Times New Roman" panose="02020603050405020304" pitchFamily="18" charset="0"/>
              </a:rPr>
              <a:t> </a:t>
            </a:r>
            <a:r>
              <a:rPr lang="de-DE" altLang="it-IT" sz="3000" dirty="0" err="1">
                <a:solidFill>
                  <a:srgbClr val="000000"/>
                </a:solidFill>
                <a:latin typeface="Times New Roman" panose="02020603050405020304" pitchFamily="18" charset="0"/>
                <a:cs typeface="Times New Roman" panose="02020603050405020304" pitchFamily="18" charset="0"/>
              </a:rPr>
              <a:t>by</a:t>
            </a:r>
            <a:r>
              <a:rPr lang="de-DE" altLang="it-IT" sz="3000" dirty="0">
                <a:solidFill>
                  <a:srgbClr val="000000"/>
                </a:solidFill>
                <a:latin typeface="Times New Roman" panose="02020603050405020304" pitchFamily="18" charset="0"/>
                <a:cs typeface="Times New Roman" panose="02020603050405020304" pitchFamily="18" charset="0"/>
              </a:rPr>
              <a:t> </a:t>
            </a:r>
            <a:r>
              <a:rPr lang="de-DE" altLang="it-IT" sz="3000" dirty="0" err="1">
                <a:solidFill>
                  <a:srgbClr val="000000"/>
                </a:solidFill>
                <a:latin typeface="Times New Roman" panose="02020603050405020304" pitchFamily="18" charset="0"/>
                <a:cs typeface="Times New Roman" panose="02020603050405020304" pitchFamily="18" charset="0"/>
              </a:rPr>
              <a:t>educated</a:t>
            </a:r>
            <a:r>
              <a:rPr lang="de-DE" altLang="it-IT" sz="3000" dirty="0">
                <a:solidFill>
                  <a:srgbClr val="000000"/>
                </a:solidFill>
                <a:latin typeface="Times New Roman" panose="02020603050405020304" pitchFamily="18" charset="0"/>
                <a:cs typeface="Times New Roman" panose="02020603050405020304" pitchFamily="18" charset="0"/>
              </a:rPr>
              <a:t> </a:t>
            </a:r>
            <a:r>
              <a:rPr lang="de-DE" altLang="it-IT" sz="3000" dirty="0" err="1">
                <a:solidFill>
                  <a:srgbClr val="000000"/>
                </a:solidFill>
                <a:latin typeface="Times New Roman" panose="02020603050405020304" pitchFamily="18" charset="0"/>
                <a:cs typeface="Times New Roman" panose="02020603050405020304" pitchFamily="18" charset="0"/>
              </a:rPr>
              <a:t>classes</a:t>
            </a:r>
            <a:r>
              <a:rPr lang="de-DE" altLang="it-IT" sz="3000" dirty="0">
                <a:solidFill>
                  <a:srgbClr val="000000"/>
                </a:solidFill>
                <a:latin typeface="Times New Roman" panose="02020603050405020304" pitchFamily="18" charset="0"/>
                <a:cs typeface="Times New Roman" panose="02020603050405020304" pitchFamily="18" charset="0"/>
              </a:rPr>
              <a:t> </a:t>
            </a:r>
          </a:p>
          <a:p>
            <a:endParaRPr lang="it-IT" dirty="0"/>
          </a:p>
        </p:txBody>
      </p:sp>
      <p:sp>
        <p:nvSpPr>
          <p:cNvPr id="7" name="Segnaposto contenuto 6">
            <a:extLst>
              <a:ext uri="{FF2B5EF4-FFF2-40B4-BE49-F238E27FC236}">
                <a16:creationId xmlns:a16="http://schemas.microsoft.com/office/drawing/2014/main" id="{F62EE378-6977-4153-9FA0-2711ABC98BEC}"/>
              </a:ext>
            </a:extLst>
          </p:cNvPr>
          <p:cNvSpPr>
            <a:spLocks noGrp="1"/>
          </p:cNvSpPr>
          <p:nvPr>
            <p:ph sz="half" idx="2"/>
          </p:nvPr>
        </p:nvSpPr>
        <p:spPr>
          <a:xfrm>
            <a:off x="6172202" y="579921"/>
            <a:ext cx="5181600" cy="4351338"/>
          </a:xfrm>
        </p:spPr>
        <p:txBody>
          <a:bodyPr>
            <a:normAutofit fontScale="85000" lnSpcReduction="20000"/>
          </a:bodyPr>
          <a:lstStyle/>
          <a:p>
            <a:pPr marL="0" lvl="0" indent="0" algn="ctr" fontAlgn="base">
              <a:lnSpc>
                <a:spcPct val="100000"/>
              </a:lnSpc>
              <a:spcBef>
                <a:spcPct val="0"/>
              </a:spcBef>
              <a:spcAft>
                <a:spcPct val="0"/>
              </a:spcAft>
              <a:buNone/>
            </a:pPr>
            <a:r>
              <a:rPr lang="de-DE" altLang="it-IT" b="1" dirty="0">
                <a:solidFill>
                  <a:srgbClr val="000000"/>
                </a:solidFill>
                <a:latin typeface="Times New Roman" panose="02020603050405020304" pitchFamily="18" charset="0"/>
                <a:cs typeface="Times New Roman" panose="02020603050405020304" pitchFamily="18" charset="0"/>
              </a:rPr>
              <a:t>Media</a:t>
            </a:r>
          </a:p>
          <a:p>
            <a:pPr marL="0" lvl="0" indent="0" fontAlgn="base">
              <a:lnSpc>
                <a:spcPct val="100000"/>
              </a:lnSpc>
              <a:spcBef>
                <a:spcPct val="0"/>
              </a:spcBef>
              <a:spcAft>
                <a:spcPct val="0"/>
              </a:spcAft>
              <a:buNone/>
            </a:pPr>
            <a:endParaRPr lang="de-DE" altLang="it-IT" dirty="0">
              <a:solidFill>
                <a:srgbClr val="000000"/>
              </a:solidFill>
              <a:latin typeface="Times New Roman" panose="02020603050405020304" pitchFamily="18" charset="0"/>
              <a:cs typeface="Times New Roman" panose="02020603050405020304" pitchFamily="18" charset="0"/>
            </a:endParaRPr>
          </a:p>
          <a:p>
            <a:pPr marL="0" lvl="0" indent="0" fontAlgn="base">
              <a:lnSpc>
                <a:spcPct val="100000"/>
              </a:lnSpc>
              <a:spcBef>
                <a:spcPct val="0"/>
              </a:spcBef>
              <a:spcAft>
                <a:spcPct val="0"/>
              </a:spcAft>
              <a:buFont typeface="Wingdings" panose="05000000000000000000" pitchFamily="2" charset="2"/>
              <a:buChar char="§"/>
            </a:pPr>
            <a:r>
              <a:rPr lang="de-DE" altLang="it-IT" dirty="0">
                <a:solidFill>
                  <a:srgbClr val="000000"/>
                </a:solidFill>
                <a:latin typeface="Times New Roman" panose="02020603050405020304" pitchFamily="18" charset="0"/>
                <a:cs typeface="Times New Roman" panose="02020603050405020304" pitchFamily="18" charset="0"/>
              </a:rPr>
              <a:t>   </a:t>
            </a:r>
            <a:r>
              <a:rPr lang="de-DE" altLang="it-IT" dirty="0" err="1">
                <a:solidFill>
                  <a:srgbClr val="000000"/>
                </a:solidFill>
                <a:latin typeface="Times New Roman" panose="02020603050405020304" pitchFamily="18" charset="0"/>
                <a:cs typeface="Times New Roman" panose="02020603050405020304" pitchFamily="18" charset="0"/>
              </a:rPr>
              <a:t>capital</a:t>
            </a:r>
            <a:r>
              <a:rPr lang="de-DE" altLang="it-IT" dirty="0">
                <a:solidFill>
                  <a:srgbClr val="000000"/>
                </a:solidFill>
                <a:latin typeface="Times New Roman" panose="02020603050405020304" pitchFamily="18" charset="0"/>
                <a:cs typeface="Times New Roman" panose="02020603050405020304" pitchFamily="18" charset="0"/>
              </a:rPr>
              <a:t> </a:t>
            </a:r>
            <a:r>
              <a:rPr lang="de-DE" altLang="it-IT" dirty="0" err="1">
                <a:solidFill>
                  <a:srgbClr val="000000"/>
                </a:solidFill>
                <a:latin typeface="Times New Roman" panose="02020603050405020304" pitchFamily="18" charset="0"/>
                <a:cs typeface="Times New Roman" panose="02020603050405020304" pitchFamily="18" charset="0"/>
              </a:rPr>
              <a:t>of</a:t>
            </a:r>
            <a:r>
              <a:rPr lang="de-DE" altLang="it-IT" dirty="0">
                <a:solidFill>
                  <a:srgbClr val="000000"/>
                </a:solidFill>
                <a:latin typeface="Times New Roman" panose="02020603050405020304" pitchFamily="18" charset="0"/>
                <a:cs typeface="Times New Roman" panose="02020603050405020304" pitchFamily="18" charset="0"/>
              </a:rPr>
              <a:t> Middle Eastern </a:t>
            </a:r>
            <a:r>
              <a:rPr lang="de-DE" altLang="it-IT" dirty="0" err="1">
                <a:solidFill>
                  <a:srgbClr val="000000"/>
                </a:solidFill>
                <a:latin typeface="Times New Roman" panose="02020603050405020304" pitchFamily="18" charset="0"/>
                <a:cs typeface="Times New Roman" panose="02020603050405020304" pitchFamily="18" charset="0"/>
              </a:rPr>
              <a:t>communications</a:t>
            </a:r>
            <a:r>
              <a:rPr lang="de-DE" altLang="it-IT" dirty="0">
                <a:solidFill>
                  <a:srgbClr val="000000"/>
                </a:solidFill>
                <a:latin typeface="Times New Roman" panose="02020603050405020304" pitchFamily="18" charset="0"/>
                <a:cs typeface="Times New Roman" panose="02020603050405020304" pitchFamily="18" charset="0"/>
              </a:rPr>
              <a:t> </a:t>
            </a:r>
          </a:p>
          <a:p>
            <a:pPr marL="0" lvl="0" indent="0" fontAlgn="base">
              <a:lnSpc>
                <a:spcPct val="100000"/>
              </a:lnSpc>
              <a:spcBef>
                <a:spcPct val="0"/>
              </a:spcBef>
              <a:spcAft>
                <a:spcPct val="0"/>
              </a:spcAft>
              <a:buFont typeface="Wingdings" panose="05000000000000000000" pitchFamily="2" charset="2"/>
              <a:buChar char="§"/>
            </a:pPr>
            <a:endParaRPr lang="de-DE" altLang="it-IT" dirty="0">
              <a:solidFill>
                <a:srgbClr val="000000"/>
              </a:solidFill>
              <a:latin typeface="Times New Roman" panose="02020603050405020304" pitchFamily="18" charset="0"/>
              <a:cs typeface="Times New Roman" panose="02020603050405020304" pitchFamily="18" charset="0"/>
            </a:endParaRPr>
          </a:p>
          <a:p>
            <a:pPr marL="0" lvl="0" indent="0" fontAlgn="base">
              <a:lnSpc>
                <a:spcPct val="100000"/>
              </a:lnSpc>
              <a:spcBef>
                <a:spcPct val="0"/>
              </a:spcBef>
              <a:spcAft>
                <a:spcPct val="0"/>
              </a:spcAft>
              <a:buFont typeface="Wingdings" panose="05000000000000000000" pitchFamily="2" charset="2"/>
              <a:buChar char="§"/>
            </a:pPr>
            <a:r>
              <a:rPr lang="de-DE" altLang="it-IT" dirty="0">
                <a:solidFill>
                  <a:srgbClr val="000000"/>
                </a:solidFill>
                <a:latin typeface="Times New Roman" panose="02020603050405020304" pitchFamily="18" charset="0"/>
                <a:cs typeface="Times New Roman" panose="02020603050405020304" pitchFamily="18" charset="0"/>
              </a:rPr>
              <a:t>   strong </a:t>
            </a:r>
            <a:r>
              <a:rPr lang="de-DE" altLang="it-IT" dirty="0" err="1">
                <a:solidFill>
                  <a:srgbClr val="000000"/>
                </a:solidFill>
                <a:latin typeface="Times New Roman" panose="02020603050405020304" pitchFamily="18" charset="0"/>
                <a:cs typeface="Times New Roman" panose="02020603050405020304" pitchFamily="18" charset="0"/>
              </a:rPr>
              <a:t>journalistic</a:t>
            </a:r>
            <a:r>
              <a:rPr lang="de-DE" altLang="it-IT" dirty="0">
                <a:solidFill>
                  <a:srgbClr val="000000"/>
                </a:solidFill>
                <a:latin typeface="Times New Roman" panose="02020603050405020304" pitchFamily="18" charset="0"/>
                <a:cs typeface="Times New Roman" panose="02020603050405020304" pitchFamily="18" charset="0"/>
              </a:rPr>
              <a:t> </a:t>
            </a:r>
            <a:r>
              <a:rPr lang="de-DE" altLang="it-IT" dirty="0" err="1">
                <a:solidFill>
                  <a:srgbClr val="000000"/>
                </a:solidFill>
                <a:latin typeface="Times New Roman" panose="02020603050405020304" pitchFamily="18" charset="0"/>
                <a:cs typeface="Times New Roman" panose="02020603050405020304" pitchFamily="18" charset="0"/>
              </a:rPr>
              <a:t>traditions</a:t>
            </a:r>
            <a:r>
              <a:rPr lang="de-DE" altLang="it-IT" dirty="0">
                <a:solidFill>
                  <a:srgbClr val="000000"/>
                </a:solidFill>
                <a:latin typeface="Times New Roman" panose="02020603050405020304" pitchFamily="18" charset="0"/>
                <a:cs typeface="Times New Roman" panose="02020603050405020304" pitchFamily="18" charset="0"/>
              </a:rPr>
              <a:t> and a </a:t>
            </a:r>
            <a:r>
              <a:rPr lang="de-DE" altLang="it-IT" dirty="0" err="1">
                <a:solidFill>
                  <a:srgbClr val="000000"/>
                </a:solidFill>
                <a:latin typeface="Times New Roman" panose="02020603050405020304" pitchFamily="18" charset="0"/>
                <a:cs typeface="Times New Roman" panose="02020603050405020304" pitchFamily="18" charset="0"/>
              </a:rPr>
              <a:t>relatively</a:t>
            </a:r>
            <a:r>
              <a:rPr lang="de-DE" altLang="it-IT" dirty="0">
                <a:solidFill>
                  <a:srgbClr val="000000"/>
                </a:solidFill>
                <a:latin typeface="Times New Roman" panose="02020603050405020304" pitchFamily="18" charset="0"/>
                <a:cs typeface="Times New Roman" panose="02020603050405020304" pitchFamily="18" charset="0"/>
              </a:rPr>
              <a:t> </a:t>
            </a:r>
            <a:r>
              <a:rPr lang="de-DE" altLang="it-IT" dirty="0" err="1">
                <a:solidFill>
                  <a:srgbClr val="000000"/>
                </a:solidFill>
                <a:latin typeface="Times New Roman" panose="02020603050405020304" pitchFamily="18" charset="0"/>
                <a:cs typeface="Times New Roman" panose="02020603050405020304" pitchFamily="18" charset="0"/>
              </a:rPr>
              <a:t>free</a:t>
            </a:r>
            <a:r>
              <a:rPr lang="de-DE" altLang="it-IT" dirty="0">
                <a:solidFill>
                  <a:srgbClr val="000000"/>
                </a:solidFill>
                <a:latin typeface="Times New Roman" panose="02020603050405020304" pitchFamily="18" charset="0"/>
                <a:cs typeface="Times New Roman" panose="02020603050405020304" pitchFamily="18" charset="0"/>
              </a:rPr>
              <a:t> press [1] </a:t>
            </a:r>
            <a:r>
              <a:rPr lang="de-DE" altLang="it-IT" dirty="0" err="1">
                <a:solidFill>
                  <a:srgbClr val="000000"/>
                </a:solidFill>
                <a:latin typeface="Times New Roman" panose="02020603050405020304" pitchFamily="18" charset="0"/>
                <a:cs typeface="Times New Roman" panose="02020603050405020304" pitchFamily="18" charset="0"/>
              </a:rPr>
              <a:t>Nevertheless</a:t>
            </a:r>
            <a:r>
              <a:rPr lang="de-DE" altLang="it-IT" dirty="0">
                <a:solidFill>
                  <a:srgbClr val="000000"/>
                </a:solidFill>
                <a:latin typeface="Times New Roman" panose="02020603050405020304" pitchFamily="18" charset="0"/>
                <a:cs typeface="Times New Roman" panose="02020603050405020304" pitchFamily="18" charset="0"/>
              </a:rPr>
              <a:t>…</a:t>
            </a:r>
          </a:p>
          <a:p>
            <a:pPr marL="0" lvl="0" indent="0" fontAlgn="base">
              <a:lnSpc>
                <a:spcPct val="100000"/>
              </a:lnSpc>
              <a:spcBef>
                <a:spcPct val="0"/>
              </a:spcBef>
              <a:spcAft>
                <a:spcPct val="0"/>
              </a:spcAft>
              <a:buFont typeface="Wingdings" panose="05000000000000000000" pitchFamily="2" charset="2"/>
              <a:buChar char="§"/>
            </a:pPr>
            <a:endParaRPr lang="de-DE" altLang="it-IT" dirty="0">
              <a:solidFill>
                <a:srgbClr val="000000"/>
              </a:solidFill>
              <a:latin typeface="Times New Roman" panose="02020603050405020304" pitchFamily="18" charset="0"/>
              <a:cs typeface="Times New Roman" panose="02020603050405020304" pitchFamily="18" charset="0"/>
            </a:endParaRPr>
          </a:p>
          <a:p>
            <a:pPr marL="0" lvl="0" indent="0" fontAlgn="base">
              <a:lnSpc>
                <a:spcPct val="100000"/>
              </a:lnSpc>
              <a:spcBef>
                <a:spcPct val="0"/>
              </a:spcBef>
              <a:spcAft>
                <a:spcPct val="0"/>
              </a:spcAft>
              <a:buFont typeface="Wingdings" panose="05000000000000000000" pitchFamily="2" charset="2"/>
              <a:buChar char="§"/>
            </a:pPr>
            <a:r>
              <a:rPr lang="de-DE" altLang="it-IT" dirty="0">
                <a:solidFill>
                  <a:srgbClr val="000000"/>
                </a:solidFill>
                <a:latin typeface="Times New Roman" panose="02020603050405020304" pitchFamily="18" charset="0"/>
                <a:cs typeface="Times New Roman" panose="02020603050405020304" pitchFamily="18" charset="0"/>
              </a:rPr>
              <a:t>   </a:t>
            </a:r>
            <a:r>
              <a:rPr lang="de-DE" altLang="it-IT" dirty="0" err="1">
                <a:solidFill>
                  <a:srgbClr val="000000"/>
                </a:solidFill>
                <a:latin typeface="Times New Roman" panose="02020603050405020304" pitchFamily="18" charset="0"/>
                <a:cs typeface="Times New Roman" panose="02020603050405020304" pitchFamily="18" charset="0"/>
              </a:rPr>
              <a:t>largest</a:t>
            </a:r>
            <a:r>
              <a:rPr lang="de-DE" altLang="it-IT" dirty="0">
                <a:solidFill>
                  <a:srgbClr val="000000"/>
                </a:solidFill>
                <a:latin typeface="Times New Roman" panose="02020603050405020304" pitchFamily="18" charset="0"/>
                <a:cs typeface="Times New Roman" panose="02020603050405020304" pitchFamily="18" charset="0"/>
              </a:rPr>
              <a:t> </a:t>
            </a:r>
            <a:r>
              <a:rPr lang="de-DE" altLang="it-IT" dirty="0" err="1">
                <a:solidFill>
                  <a:srgbClr val="000000"/>
                </a:solidFill>
                <a:latin typeface="Times New Roman" panose="02020603050405020304" pitchFamily="18" charset="0"/>
                <a:cs typeface="Times New Roman" panose="02020603050405020304" pitchFamily="18" charset="0"/>
              </a:rPr>
              <a:t>publishing</a:t>
            </a:r>
            <a:r>
              <a:rPr lang="de-DE" altLang="it-IT" dirty="0">
                <a:solidFill>
                  <a:srgbClr val="000000"/>
                </a:solidFill>
                <a:latin typeface="Times New Roman" panose="02020603050405020304" pitchFamily="18" charset="0"/>
                <a:cs typeface="Times New Roman" panose="02020603050405020304" pitchFamily="18" charset="0"/>
              </a:rPr>
              <a:t> </a:t>
            </a:r>
            <a:r>
              <a:rPr lang="de-DE" altLang="it-IT" dirty="0" err="1">
                <a:solidFill>
                  <a:srgbClr val="000000"/>
                </a:solidFill>
                <a:latin typeface="Times New Roman" panose="02020603050405020304" pitchFamily="18" charset="0"/>
                <a:cs typeface="Times New Roman" panose="02020603050405020304" pitchFamily="18" charset="0"/>
              </a:rPr>
              <a:t>industry</a:t>
            </a:r>
            <a:r>
              <a:rPr lang="de-DE" altLang="it-IT" dirty="0">
                <a:solidFill>
                  <a:srgbClr val="000000"/>
                </a:solidFill>
                <a:latin typeface="Times New Roman" panose="02020603050405020304" pitchFamily="18" charset="0"/>
                <a:cs typeface="Times New Roman" panose="02020603050405020304" pitchFamily="18" charset="0"/>
              </a:rPr>
              <a:t> in </a:t>
            </a:r>
            <a:r>
              <a:rPr lang="de-DE" altLang="it-IT" dirty="0" err="1">
                <a:solidFill>
                  <a:srgbClr val="000000"/>
                </a:solidFill>
                <a:latin typeface="Times New Roman" panose="02020603050405020304" pitchFamily="18" charset="0"/>
                <a:cs typeface="Times New Roman" panose="02020603050405020304" pitchFamily="18" charset="0"/>
              </a:rPr>
              <a:t>the</a:t>
            </a:r>
            <a:r>
              <a:rPr lang="de-DE" altLang="it-IT" dirty="0">
                <a:solidFill>
                  <a:srgbClr val="000000"/>
                </a:solidFill>
                <a:latin typeface="Times New Roman" panose="02020603050405020304" pitchFamily="18" charset="0"/>
                <a:cs typeface="Times New Roman" panose="02020603050405020304" pitchFamily="18" charset="0"/>
              </a:rPr>
              <a:t> </a:t>
            </a:r>
            <a:r>
              <a:rPr lang="de-DE" altLang="it-IT" dirty="0" err="1">
                <a:solidFill>
                  <a:srgbClr val="000000"/>
                </a:solidFill>
                <a:latin typeface="Times New Roman" panose="02020603050405020304" pitchFamily="18" charset="0"/>
                <a:cs typeface="Times New Roman" panose="02020603050405020304" pitchFamily="18" charset="0"/>
              </a:rPr>
              <a:t>Arab</a:t>
            </a:r>
            <a:r>
              <a:rPr lang="de-DE" altLang="it-IT" dirty="0">
                <a:solidFill>
                  <a:srgbClr val="000000"/>
                </a:solidFill>
                <a:latin typeface="Times New Roman" panose="02020603050405020304" pitchFamily="18" charset="0"/>
                <a:cs typeface="Times New Roman" panose="02020603050405020304" pitchFamily="18" charset="0"/>
              </a:rPr>
              <a:t> </a:t>
            </a:r>
            <a:r>
              <a:rPr lang="de-DE" altLang="it-IT" dirty="0" err="1">
                <a:solidFill>
                  <a:srgbClr val="000000"/>
                </a:solidFill>
                <a:latin typeface="Times New Roman" panose="02020603050405020304" pitchFamily="18" charset="0"/>
                <a:cs typeface="Times New Roman" panose="02020603050405020304" pitchFamily="18" charset="0"/>
              </a:rPr>
              <a:t>world</a:t>
            </a:r>
            <a:endParaRPr lang="de-DE" altLang="it-IT" dirty="0">
              <a:solidFill>
                <a:srgbClr val="000000"/>
              </a:solidFill>
              <a:latin typeface="Times New Roman" panose="02020603050405020304" pitchFamily="18" charset="0"/>
              <a:cs typeface="Times New Roman" panose="02020603050405020304" pitchFamily="18" charset="0"/>
            </a:endParaRPr>
          </a:p>
          <a:p>
            <a:pPr marL="0" lvl="0" indent="0" fontAlgn="base">
              <a:lnSpc>
                <a:spcPct val="100000"/>
              </a:lnSpc>
              <a:spcBef>
                <a:spcPct val="0"/>
              </a:spcBef>
              <a:spcAft>
                <a:spcPct val="0"/>
              </a:spcAft>
              <a:buFont typeface="Wingdings" panose="05000000000000000000" pitchFamily="2" charset="2"/>
              <a:buChar char="§"/>
            </a:pPr>
            <a:endParaRPr lang="de-DE" altLang="it-IT" dirty="0">
              <a:solidFill>
                <a:srgbClr val="000000"/>
              </a:solidFill>
              <a:latin typeface="Times New Roman" panose="02020603050405020304" pitchFamily="18" charset="0"/>
              <a:cs typeface="Times New Roman" panose="02020603050405020304" pitchFamily="18" charset="0"/>
            </a:endParaRPr>
          </a:p>
          <a:p>
            <a:pPr marL="0" lvl="0" indent="0" fontAlgn="base">
              <a:lnSpc>
                <a:spcPct val="100000"/>
              </a:lnSpc>
              <a:spcBef>
                <a:spcPct val="0"/>
              </a:spcBef>
              <a:spcAft>
                <a:spcPct val="0"/>
              </a:spcAft>
              <a:buFont typeface="Wingdings" panose="05000000000000000000" pitchFamily="2" charset="2"/>
              <a:buChar char="§"/>
            </a:pPr>
            <a:r>
              <a:rPr lang="de-DE" altLang="it-IT" dirty="0">
                <a:solidFill>
                  <a:srgbClr val="000000"/>
                </a:solidFill>
                <a:latin typeface="Times New Roman" panose="02020603050405020304" pitchFamily="18" charset="0"/>
                <a:cs typeface="Times New Roman" panose="02020603050405020304" pitchFamily="18" charset="0"/>
              </a:rPr>
              <a:t> …</a:t>
            </a:r>
            <a:r>
              <a:rPr lang="de-DE" altLang="it-IT" dirty="0" err="1">
                <a:solidFill>
                  <a:srgbClr val="000000"/>
                </a:solidFill>
                <a:latin typeface="Times New Roman" panose="02020603050405020304" pitchFamily="18" charset="0"/>
                <a:cs typeface="Times New Roman" panose="02020603050405020304" pitchFamily="18" charset="0"/>
              </a:rPr>
              <a:t>newspapers</a:t>
            </a:r>
            <a:r>
              <a:rPr lang="de-DE" altLang="it-IT" dirty="0">
                <a:solidFill>
                  <a:srgbClr val="000000"/>
                </a:solidFill>
                <a:latin typeface="Times New Roman" panose="02020603050405020304" pitchFamily="18" charset="0"/>
                <a:cs typeface="Times New Roman" panose="02020603050405020304" pitchFamily="18" charset="0"/>
              </a:rPr>
              <a:t> </a:t>
            </a:r>
            <a:r>
              <a:rPr lang="de-DE" altLang="it-IT" dirty="0" err="1">
                <a:solidFill>
                  <a:srgbClr val="000000"/>
                </a:solidFill>
                <a:latin typeface="Times New Roman" panose="02020603050405020304" pitchFamily="18" charset="0"/>
                <a:cs typeface="Times New Roman" panose="02020603050405020304" pitchFamily="18" charset="0"/>
              </a:rPr>
              <a:t>are</a:t>
            </a:r>
            <a:r>
              <a:rPr lang="de-DE" altLang="it-IT" dirty="0">
                <a:solidFill>
                  <a:srgbClr val="000000"/>
                </a:solidFill>
                <a:latin typeface="Times New Roman" panose="02020603050405020304" pitchFamily="18" charset="0"/>
                <a:cs typeface="Times New Roman" panose="02020603050405020304" pitchFamily="18" charset="0"/>
              </a:rPr>
              <a:t> </a:t>
            </a:r>
            <a:r>
              <a:rPr lang="de-DE" altLang="it-IT" dirty="0" err="1">
                <a:solidFill>
                  <a:srgbClr val="000000"/>
                </a:solidFill>
                <a:latin typeface="Times New Roman" panose="02020603050405020304" pitchFamily="18" charset="0"/>
                <a:cs typeface="Times New Roman" panose="02020603050405020304" pitchFamily="18" charset="0"/>
              </a:rPr>
              <a:t>under</a:t>
            </a:r>
            <a:r>
              <a:rPr lang="de-DE" altLang="it-IT" dirty="0">
                <a:solidFill>
                  <a:srgbClr val="000000"/>
                </a:solidFill>
                <a:latin typeface="Times New Roman" panose="02020603050405020304" pitchFamily="18" charset="0"/>
                <a:cs typeface="Times New Roman" panose="02020603050405020304" pitchFamily="18" charset="0"/>
              </a:rPr>
              <a:t> </a:t>
            </a:r>
            <a:r>
              <a:rPr lang="de-DE" altLang="it-IT" dirty="0" err="1">
                <a:solidFill>
                  <a:srgbClr val="000000"/>
                </a:solidFill>
                <a:latin typeface="Times New Roman" panose="02020603050405020304" pitchFamily="18" charset="0"/>
                <a:cs typeface="Times New Roman" panose="02020603050405020304" pitchFamily="18" charset="0"/>
              </a:rPr>
              <a:t>governmental</a:t>
            </a:r>
            <a:r>
              <a:rPr lang="de-DE" altLang="it-IT" dirty="0">
                <a:solidFill>
                  <a:srgbClr val="000000"/>
                </a:solidFill>
                <a:latin typeface="Times New Roman" panose="02020603050405020304" pitchFamily="18" charset="0"/>
                <a:cs typeface="Times New Roman" panose="02020603050405020304" pitchFamily="18" charset="0"/>
              </a:rPr>
              <a:t> </a:t>
            </a:r>
            <a:r>
              <a:rPr lang="de-DE" altLang="it-IT" dirty="0" err="1">
                <a:solidFill>
                  <a:srgbClr val="000000"/>
                </a:solidFill>
                <a:latin typeface="Times New Roman" panose="02020603050405020304" pitchFamily="18" charset="0"/>
                <a:cs typeface="Times New Roman" panose="02020603050405020304" pitchFamily="18" charset="0"/>
              </a:rPr>
              <a:t>supervision</a:t>
            </a:r>
            <a:endParaRPr lang="de-DE" altLang="it-IT" dirty="0">
              <a:solidFill>
                <a:srgbClr val="000000"/>
              </a:solidFill>
              <a:latin typeface="Times New Roman" panose="02020603050405020304" pitchFamily="18" charset="0"/>
              <a:cs typeface="Times New Roman" panose="02020603050405020304" pitchFamily="18" charset="0"/>
            </a:endParaRPr>
          </a:p>
          <a:p>
            <a:pPr marL="0" indent="0">
              <a:buNone/>
            </a:pPr>
            <a:endParaRPr lang="it-IT" dirty="0"/>
          </a:p>
        </p:txBody>
      </p:sp>
      <p:sp>
        <p:nvSpPr>
          <p:cNvPr id="2" name="Rettangolo 1">
            <a:extLst>
              <a:ext uri="{FF2B5EF4-FFF2-40B4-BE49-F238E27FC236}">
                <a16:creationId xmlns:a16="http://schemas.microsoft.com/office/drawing/2014/main" id="{8B6F638E-565A-4625-AB54-80BD0717A47F}"/>
              </a:ext>
            </a:extLst>
          </p:cNvPr>
          <p:cNvSpPr/>
          <p:nvPr/>
        </p:nvSpPr>
        <p:spPr>
          <a:xfrm>
            <a:off x="5900531" y="5064498"/>
            <a:ext cx="6096000" cy="1477328"/>
          </a:xfrm>
          <a:prstGeom prst="rect">
            <a:avLst/>
          </a:prstGeom>
        </p:spPr>
        <p:txBody>
          <a:bodyPr>
            <a:spAutoFit/>
          </a:bodyPr>
          <a:lstStyle/>
          <a:p>
            <a:pPr algn="just"/>
            <a:r>
              <a:rPr lang="en-US" b="1" dirty="0">
                <a:latin typeface="Times New Roman" panose="02020603050405020304" pitchFamily="18" charset="0"/>
                <a:cs typeface="Times New Roman" panose="02020603050405020304" pitchFamily="18" charset="0"/>
              </a:rPr>
              <a:t>[1] Article 45 </a:t>
            </a:r>
            <a:r>
              <a:rPr lang="en-US" dirty="0">
                <a:latin typeface="Times New Roman" panose="02020603050405020304" pitchFamily="18" charset="0"/>
                <a:cs typeface="Times New Roman" panose="02020603050405020304" pitchFamily="18" charset="0"/>
              </a:rPr>
              <a:t>of the </a:t>
            </a:r>
            <a:r>
              <a:rPr lang="en-US" b="1" dirty="0">
                <a:latin typeface="Times New Roman" panose="02020603050405020304" pitchFamily="18" charset="0"/>
                <a:cs typeface="Times New Roman" panose="02020603050405020304" pitchFamily="18" charset="0"/>
              </a:rPr>
              <a:t>1956 Constitution of the Arab Republic of Egypt:</a:t>
            </a: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Freedom of press and printing and publishing is guaranteed in accordance with the interests of the people and within the limits of law</a:t>
            </a:r>
            <a:r>
              <a:rPr lang="en-US" dirty="0">
                <a:latin typeface="Times New Roman" panose="02020603050405020304" pitchFamily="18" charset="0"/>
                <a:cs typeface="Times New Roman" panose="02020603050405020304" pitchFamily="18" charset="0"/>
              </a:rPr>
              <a:t>”.</a:t>
            </a:r>
            <a:endParaRPr lang="it-IT"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5581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Immagine correlata">
            <a:extLst>
              <a:ext uri="{FF2B5EF4-FFF2-40B4-BE49-F238E27FC236}">
                <a16:creationId xmlns:a16="http://schemas.microsoft.com/office/drawing/2014/main" id="{D3037798-D3F9-44C3-9B5C-ACD50F20A266}"/>
              </a:ext>
            </a:extLst>
          </p:cNvPr>
          <p:cNvPicPr>
            <a:picLocks noChangeAspect="1" noChangeArrowheads="1"/>
          </p:cNvPicPr>
          <p:nvPr/>
        </p:nvPicPr>
        <p:blipFill>
          <a:blip r:embed="rId2">
            <a:alphaModFix amt="52000"/>
            <a:extLst>
              <a:ext uri="{28A0092B-C50C-407E-A947-70E740481C1C}">
                <a14:useLocalDpi xmlns:a14="http://schemas.microsoft.com/office/drawing/2010/main" val="0"/>
              </a:ext>
            </a:extLst>
          </a:blip>
          <a:srcRect/>
          <a:stretch>
            <a:fillRect/>
          </a:stretch>
        </p:blipFill>
        <p:spPr bwMode="auto">
          <a:xfrm>
            <a:off x="944873" y="192847"/>
            <a:ext cx="9669463" cy="6858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Segnaposto contenuto 4">
            <a:extLst>
              <a:ext uri="{FF2B5EF4-FFF2-40B4-BE49-F238E27FC236}">
                <a16:creationId xmlns:a16="http://schemas.microsoft.com/office/drawing/2014/main" id="{B475A578-693F-436E-8488-7F51C4B17293}"/>
              </a:ext>
            </a:extLst>
          </p:cNvPr>
          <p:cNvSpPr>
            <a:spLocks noGrp="1"/>
          </p:cNvSpPr>
          <p:nvPr>
            <p:ph sz="half" idx="2"/>
          </p:nvPr>
        </p:nvSpPr>
        <p:spPr>
          <a:xfrm>
            <a:off x="6594475" y="1253331"/>
            <a:ext cx="5181600" cy="4351338"/>
          </a:xfrm>
        </p:spPr>
        <p:txBody>
          <a:bodyPr>
            <a:normAutofit fontScale="70000" lnSpcReduction="20000"/>
          </a:bodyPr>
          <a:lstStyle/>
          <a:p>
            <a:pPr marL="0" lvl="0" indent="0" algn="ctr" fontAlgn="base">
              <a:lnSpc>
                <a:spcPct val="100000"/>
              </a:lnSpc>
              <a:spcBef>
                <a:spcPct val="0"/>
              </a:spcBef>
              <a:spcAft>
                <a:spcPct val="0"/>
              </a:spcAft>
              <a:buNone/>
            </a:pPr>
            <a:r>
              <a:rPr lang="de-DE" altLang="it-IT" sz="2400" b="1" dirty="0">
                <a:solidFill>
                  <a:srgbClr val="000000"/>
                </a:solidFill>
                <a:latin typeface="Times New Roman" panose="02020603050405020304" pitchFamily="18" charset="0"/>
                <a:cs typeface="Times New Roman" panose="02020603050405020304" pitchFamily="18" charset="0"/>
              </a:rPr>
              <a:t>Religion </a:t>
            </a:r>
            <a:r>
              <a:rPr lang="de-DE" altLang="it-IT" sz="2400" dirty="0">
                <a:solidFill>
                  <a:srgbClr val="000000"/>
                </a:solidFill>
                <a:latin typeface="Times New Roman" panose="02020603050405020304" pitchFamily="18" charset="0"/>
                <a:cs typeface="Times New Roman" panose="02020603050405020304" pitchFamily="18" charset="0"/>
              </a:rPr>
              <a:t>[3]</a:t>
            </a:r>
          </a:p>
          <a:p>
            <a:pPr marL="0" lvl="0" indent="0" fontAlgn="base">
              <a:lnSpc>
                <a:spcPct val="100000"/>
              </a:lnSpc>
              <a:spcBef>
                <a:spcPct val="0"/>
              </a:spcBef>
              <a:spcAft>
                <a:spcPct val="0"/>
              </a:spcAft>
              <a:buNone/>
            </a:pPr>
            <a:endParaRPr lang="de-DE" altLang="it-IT" sz="2400" b="1" dirty="0">
              <a:solidFill>
                <a:srgbClr val="000000"/>
              </a:solidFill>
              <a:latin typeface="Times New Roman" panose="02020603050405020304" pitchFamily="18" charset="0"/>
              <a:cs typeface="Times New Roman" panose="02020603050405020304" pitchFamily="18" charset="0"/>
            </a:endParaRPr>
          </a:p>
          <a:p>
            <a:pPr marL="0" lvl="0" indent="0" algn="ctr" fontAlgn="base">
              <a:lnSpc>
                <a:spcPct val="100000"/>
              </a:lnSpc>
              <a:spcBef>
                <a:spcPct val="0"/>
              </a:spcBef>
              <a:spcAft>
                <a:spcPct val="0"/>
              </a:spcAft>
              <a:buNone/>
            </a:pPr>
            <a:r>
              <a:rPr lang="de-DE" altLang="it-IT" sz="2400" dirty="0">
                <a:solidFill>
                  <a:srgbClr val="000000"/>
                </a:solidFill>
                <a:latin typeface="Times New Roman" panose="02020603050405020304" pitchFamily="18" charset="0"/>
                <a:cs typeface="Times New Roman" panose="02020603050405020304" pitchFamily="18" charset="0"/>
              </a:rPr>
              <a:t>Official </a:t>
            </a:r>
            <a:r>
              <a:rPr lang="de-DE" altLang="it-IT" sz="2400" dirty="0" err="1">
                <a:solidFill>
                  <a:srgbClr val="000000"/>
                </a:solidFill>
                <a:latin typeface="Times New Roman" panose="02020603050405020304" pitchFamily="18" charset="0"/>
                <a:cs typeface="Times New Roman" panose="02020603050405020304" pitchFamily="18" charset="0"/>
              </a:rPr>
              <a:t>religion</a:t>
            </a:r>
            <a:r>
              <a:rPr lang="de-DE" altLang="it-IT" sz="2400" dirty="0">
                <a:solidFill>
                  <a:srgbClr val="000000"/>
                </a:solidFill>
                <a:latin typeface="Times New Roman" panose="02020603050405020304" pitchFamily="18" charset="0"/>
                <a:cs typeface="Times New Roman" panose="02020603050405020304" pitchFamily="18" charset="0"/>
              </a:rPr>
              <a:t>: Islam</a:t>
            </a:r>
          </a:p>
          <a:p>
            <a:pPr marL="0" lvl="0" indent="0" algn="ctr" fontAlgn="base">
              <a:lnSpc>
                <a:spcPct val="100000"/>
              </a:lnSpc>
              <a:spcBef>
                <a:spcPct val="0"/>
              </a:spcBef>
              <a:spcAft>
                <a:spcPct val="0"/>
              </a:spcAft>
              <a:buNone/>
            </a:pPr>
            <a:endParaRPr lang="de-DE" altLang="it-IT" sz="2400" dirty="0">
              <a:solidFill>
                <a:srgbClr val="000000"/>
              </a:solidFill>
              <a:latin typeface="Times New Roman" panose="02020603050405020304" pitchFamily="18" charset="0"/>
              <a:cs typeface="Times New Roman" panose="02020603050405020304" pitchFamily="18" charset="0"/>
            </a:endParaRPr>
          </a:p>
          <a:p>
            <a:pPr marL="0" lvl="0" indent="0" algn="ctr" fontAlgn="base">
              <a:lnSpc>
                <a:spcPct val="100000"/>
              </a:lnSpc>
              <a:spcBef>
                <a:spcPct val="0"/>
              </a:spcBef>
              <a:spcAft>
                <a:spcPct val="0"/>
              </a:spcAft>
              <a:buNone/>
            </a:pPr>
            <a:r>
              <a:rPr lang="de-DE" altLang="it-IT" sz="2400" dirty="0">
                <a:solidFill>
                  <a:srgbClr val="000000"/>
                </a:solidFill>
                <a:latin typeface="Times New Roman" panose="02020603050405020304" pitchFamily="18" charset="0"/>
                <a:cs typeface="Times New Roman" panose="02020603050405020304" pitchFamily="18" charset="0"/>
              </a:rPr>
              <a:t>About 90% </a:t>
            </a:r>
            <a:r>
              <a:rPr lang="de-DE" altLang="it-IT" sz="2400" dirty="0" err="1">
                <a:solidFill>
                  <a:srgbClr val="000000"/>
                </a:solidFill>
                <a:latin typeface="Times New Roman" panose="02020603050405020304" pitchFamily="18" charset="0"/>
                <a:cs typeface="Times New Roman" panose="02020603050405020304" pitchFamily="18" charset="0"/>
              </a:rPr>
              <a:t>of</a:t>
            </a:r>
            <a:r>
              <a:rPr lang="de-DE" altLang="it-IT" sz="2400" dirty="0">
                <a:solidFill>
                  <a:srgbClr val="000000"/>
                </a:solidFill>
                <a:latin typeface="Times New Roman" panose="02020603050405020304" pitchFamily="18" charset="0"/>
                <a:cs typeface="Times New Roman" panose="02020603050405020304" pitchFamily="18" charset="0"/>
              </a:rPr>
              <a:t> </a:t>
            </a:r>
            <a:r>
              <a:rPr lang="de-DE" altLang="it-IT" sz="2400" dirty="0" err="1">
                <a:solidFill>
                  <a:srgbClr val="000000"/>
                </a:solidFill>
                <a:latin typeface="Times New Roman" panose="02020603050405020304" pitchFamily="18" charset="0"/>
                <a:cs typeface="Times New Roman" panose="02020603050405020304" pitchFamily="18" charset="0"/>
              </a:rPr>
              <a:t>the</a:t>
            </a:r>
            <a:r>
              <a:rPr lang="de-DE" altLang="it-IT" sz="2400" dirty="0">
                <a:solidFill>
                  <a:srgbClr val="000000"/>
                </a:solidFill>
                <a:latin typeface="Times New Roman" panose="02020603050405020304" pitchFamily="18" charset="0"/>
                <a:cs typeface="Times New Roman" panose="02020603050405020304" pitchFamily="18" charset="0"/>
              </a:rPr>
              <a:t> population </a:t>
            </a:r>
            <a:r>
              <a:rPr lang="de-DE" altLang="it-IT" sz="2400" dirty="0" err="1">
                <a:solidFill>
                  <a:srgbClr val="000000"/>
                </a:solidFill>
                <a:latin typeface="Times New Roman" panose="02020603050405020304" pitchFamily="18" charset="0"/>
                <a:cs typeface="Times New Roman" panose="02020603050405020304" pitchFamily="18" charset="0"/>
              </a:rPr>
              <a:t>are</a:t>
            </a:r>
            <a:r>
              <a:rPr lang="de-DE" altLang="it-IT" sz="2400" dirty="0">
                <a:solidFill>
                  <a:srgbClr val="000000"/>
                </a:solidFill>
                <a:latin typeface="Times New Roman" panose="02020603050405020304" pitchFamily="18" charset="0"/>
                <a:cs typeface="Times New Roman" panose="02020603050405020304" pitchFamily="18" charset="0"/>
              </a:rPr>
              <a:t> </a:t>
            </a:r>
            <a:r>
              <a:rPr lang="de-DE" altLang="it-IT" sz="2400" dirty="0" err="1">
                <a:solidFill>
                  <a:srgbClr val="000000"/>
                </a:solidFill>
                <a:latin typeface="Times New Roman" panose="02020603050405020304" pitchFamily="18" charset="0"/>
                <a:cs typeface="Times New Roman" panose="02020603050405020304" pitchFamily="18" charset="0"/>
              </a:rPr>
              <a:t>Sunni</a:t>
            </a:r>
            <a:r>
              <a:rPr lang="de-DE" altLang="it-IT" sz="2400" dirty="0">
                <a:solidFill>
                  <a:srgbClr val="000000"/>
                </a:solidFill>
                <a:latin typeface="Times New Roman" panose="02020603050405020304" pitchFamily="18" charset="0"/>
                <a:cs typeface="Times New Roman" panose="02020603050405020304" pitchFamily="18" charset="0"/>
              </a:rPr>
              <a:t> Muslims</a:t>
            </a:r>
          </a:p>
          <a:p>
            <a:pPr marL="0" lvl="0" indent="0" algn="ctr" fontAlgn="base">
              <a:lnSpc>
                <a:spcPct val="100000"/>
              </a:lnSpc>
              <a:spcBef>
                <a:spcPct val="0"/>
              </a:spcBef>
              <a:spcAft>
                <a:spcPct val="0"/>
              </a:spcAft>
              <a:buNone/>
            </a:pPr>
            <a:endParaRPr lang="de-DE" altLang="it-IT" sz="2400" dirty="0">
              <a:solidFill>
                <a:srgbClr val="000000"/>
              </a:solidFill>
              <a:latin typeface="Times New Roman" panose="02020603050405020304" pitchFamily="18" charset="0"/>
              <a:cs typeface="Times New Roman" panose="02020603050405020304" pitchFamily="18" charset="0"/>
            </a:endParaRPr>
          </a:p>
          <a:p>
            <a:pPr marL="0" lvl="0" indent="0" algn="ctr" fontAlgn="base">
              <a:lnSpc>
                <a:spcPct val="100000"/>
              </a:lnSpc>
              <a:spcBef>
                <a:spcPct val="0"/>
              </a:spcBef>
              <a:spcAft>
                <a:spcPct val="0"/>
              </a:spcAft>
              <a:buNone/>
            </a:pPr>
            <a:r>
              <a:rPr lang="de-DE" altLang="it-IT" sz="2400" dirty="0">
                <a:solidFill>
                  <a:srgbClr val="000000"/>
                </a:solidFill>
                <a:latin typeface="Times New Roman" panose="02020603050405020304" pitchFamily="18" charset="0"/>
                <a:cs typeface="Times New Roman" panose="02020603050405020304" pitchFamily="18" charset="0"/>
              </a:rPr>
              <a:t>About 10% </a:t>
            </a:r>
            <a:r>
              <a:rPr lang="de-DE" altLang="it-IT" sz="2400" dirty="0" err="1">
                <a:solidFill>
                  <a:srgbClr val="000000"/>
                </a:solidFill>
                <a:latin typeface="Times New Roman" panose="02020603050405020304" pitchFamily="18" charset="0"/>
                <a:cs typeface="Times New Roman" panose="02020603050405020304" pitchFamily="18" charset="0"/>
              </a:rPr>
              <a:t>are</a:t>
            </a:r>
            <a:r>
              <a:rPr lang="de-DE" altLang="it-IT" sz="2400" dirty="0">
                <a:solidFill>
                  <a:srgbClr val="000000"/>
                </a:solidFill>
                <a:latin typeface="Times New Roman" panose="02020603050405020304" pitchFamily="18" charset="0"/>
                <a:cs typeface="Times New Roman" panose="02020603050405020304" pitchFamily="18" charset="0"/>
              </a:rPr>
              <a:t> </a:t>
            </a:r>
            <a:r>
              <a:rPr lang="de-DE" altLang="it-IT" sz="2400" dirty="0" err="1">
                <a:solidFill>
                  <a:srgbClr val="000000"/>
                </a:solidFill>
                <a:latin typeface="Times New Roman" panose="02020603050405020304" pitchFamily="18" charset="0"/>
                <a:cs typeface="Times New Roman" panose="02020603050405020304" pitchFamily="18" charset="0"/>
              </a:rPr>
              <a:t>Coptic</a:t>
            </a:r>
            <a:r>
              <a:rPr lang="de-DE" altLang="it-IT" sz="2400" dirty="0">
                <a:solidFill>
                  <a:srgbClr val="000000"/>
                </a:solidFill>
                <a:latin typeface="Times New Roman" panose="02020603050405020304" pitchFamily="18" charset="0"/>
                <a:cs typeface="Times New Roman" panose="02020603050405020304" pitchFamily="18" charset="0"/>
              </a:rPr>
              <a:t> Christians and </a:t>
            </a:r>
            <a:r>
              <a:rPr lang="de-DE" altLang="it-IT" sz="2400" dirty="0" err="1">
                <a:solidFill>
                  <a:srgbClr val="000000"/>
                </a:solidFill>
                <a:latin typeface="Times New Roman" panose="02020603050405020304" pitchFamily="18" charset="0"/>
                <a:cs typeface="Times New Roman" panose="02020603050405020304" pitchFamily="18" charset="0"/>
              </a:rPr>
              <a:t>others</a:t>
            </a:r>
            <a:endParaRPr lang="de-DE" altLang="it-IT" sz="2400" dirty="0">
              <a:solidFill>
                <a:srgbClr val="000000"/>
              </a:solidFill>
              <a:latin typeface="Times New Roman" panose="02020603050405020304" pitchFamily="18" charset="0"/>
              <a:cs typeface="Times New Roman" panose="02020603050405020304" pitchFamily="18" charset="0"/>
            </a:endParaRPr>
          </a:p>
          <a:p>
            <a:endParaRPr lang="it-IT" dirty="0"/>
          </a:p>
        </p:txBody>
      </p:sp>
      <p:sp>
        <p:nvSpPr>
          <p:cNvPr id="2" name="Titolo 1">
            <a:extLst>
              <a:ext uri="{FF2B5EF4-FFF2-40B4-BE49-F238E27FC236}">
                <a16:creationId xmlns:a16="http://schemas.microsoft.com/office/drawing/2014/main" id="{9CF1BC50-048B-433B-B8EB-80C7F7C315BD}"/>
              </a:ext>
            </a:extLst>
          </p:cNvPr>
          <p:cNvSpPr>
            <a:spLocks noGrp="1"/>
          </p:cNvSpPr>
          <p:nvPr>
            <p:ph type="title"/>
          </p:nvPr>
        </p:nvSpPr>
        <p:spPr>
          <a:xfrm>
            <a:off x="838200" y="365126"/>
            <a:ext cx="10515600" cy="907084"/>
          </a:xfrm>
        </p:spPr>
        <p:txBody>
          <a:bodyPr>
            <a:normAutofit/>
          </a:bodyPr>
          <a:lstStyle/>
          <a:p>
            <a:pPr algn="ctr"/>
            <a:r>
              <a:rPr lang="it-IT" sz="3200" dirty="0">
                <a:latin typeface="Times New Roman" panose="02020603050405020304" pitchFamily="18" charset="0"/>
                <a:cs typeface="Times New Roman" panose="02020603050405020304" pitchFamily="18" charset="0"/>
              </a:rPr>
              <a:t>  Religious Organizations &amp; Religious Institutions</a:t>
            </a:r>
          </a:p>
        </p:txBody>
      </p:sp>
      <p:sp>
        <p:nvSpPr>
          <p:cNvPr id="3" name="Segnaposto contenuto 2">
            <a:extLst>
              <a:ext uri="{FF2B5EF4-FFF2-40B4-BE49-F238E27FC236}">
                <a16:creationId xmlns:a16="http://schemas.microsoft.com/office/drawing/2014/main" id="{BA6F47DE-34E7-419F-BFF4-343DAE534BC7}"/>
              </a:ext>
            </a:extLst>
          </p:cNvPr>
          <p:cNvSpPr>
            <a:spLocks noGrp="1"/>
          </p:cNvSpPr>
          <p:nvPr>
            <p:ph sz="half" idx="1"/>
          </p:nvPr>
        </p:nvSpPr>
        <p:spPr>
          <a:xfrm>
            <a:off x="281607" y="1253331"/>
            <a:ext cx="5573403" cy="5032375"/>
          </a:xfrm>
        </p:spPr>
        <p:txBody>
          <a:bodyPr>
            <a:normAutofit fontScale="70000" lnSpcReduction="20000"/>
          </a:bodyPr>
          <a:lstStyle/>
          <a:p>
            <a:pPr algn="just">
              <a:lnSpc>
                <a:spcPct val="110000"/>
              </a:lnSpc>
            </a:pPr>
            <a:r>
              <a:rPr lang="de-DE" altLang="it-IT" sz="3400" dirty="0">
                <a:latin typeface="Times New Roman" panose="02020603050405020304" pitchFamily="18" charset="0"/>
                <a:cs typeface="Times New Roman" panose="02020603050405020304" pitchFamily="18" charset="0"/>
              </a:rPr>
              <a:t>Islam </a:t>
            </a:r>
            <a:r>
              <a:rPr lang="de-DE" altLang="it-IT" sz="3400" dirty="0" err="1">
                <a:latin typeface="Times New Roman" panose="02020603050405020304" pitchFamily="18" charset="0"/>
                <a:cs typeface="Times New Roman" panose="02020603050405020304" pitchFamily="18" charset="0"/>
              </a:rPr>
              <a:t>is</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constitutionally</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established</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as</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the</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official</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religion</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of</a:t>
            </a:r>
            <a:r>
              <a:rPr lang="de-DE" altLang="it-IT" sz="3400" dirty="0">
                <a:latin typeface="Times New Roman" panose="02020603050405020304" pitchFamily="18" charset="0"/>
                <a:cs typeface="Times New Roman" panose="02020603050405020304" pitchFamily="18" charset="0"/>
              </a:rPr>
              <a:t> Egypt [2] and </a:t>
            </a:r>
            <a:r>
              <a:rPr lang="de-DE" altLang="it-IT" sz="3400" dirty="0" err="1">
                <a:latin typeface="Times New Roman" panose="02020603050405020304" pitchFamily="18" charset="0"/>
                <a:cs typeface="Times New Roman" panose="02020603050405020304" pitchFamily="18" charset="0"/>
              </a:rPr>
              <a:t>around</a:t>
            </a:r>
            <a:r>
              <a:rPr lang="de-DE" altLang="it-IT" sz="3400" dirty="0">
                <a:latin typeface="Times New Roman" panose="02020603050405020304" pitchFamily="18" charset="0"/>
                <a:cs typeface="Times New Roman" panose="02020603050405020304" pitchFamily="18" charset="0"/>
              </a:rPr>
              <a:t> 90% </a:t>
            </a:r>
            <a:r>
              <a:rPr lang="de-DE" altLang="it-IT" sz="3400" dirty="0" err="1">
                <a:latin typeface="Times New Roman" panose="02020603050405020304" pitchFamily="18" charset="0"/>
                <a:cs typeface="Times New Roman" panose="02020603050405020304" pitchFamily="18" charset="0"/>
              </a:rPr>
              <a:t>of</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the</a:t>
            </a:r>
            <a:r>
              <a:rPr lang="de-DE" altLang="it-IT" sz="3400" dirty="0">
                <a:latin typeface="Times New Roman" panose="02020603050405020304" pitchFamily="18" charset="0"/>
                <a:cs typeface="Times New Roman" panose="02020603050405020304" pitchFamily="18" charset="0"/>
              </a:rPr>
              <a:t> population </a:t>
            </a:r>
            <a:r>
              <a:rPr lang="de-DE" altLang="it-IT" sz="3400" dirty="0" err="1">
                <a:latin typeface="Times New Roman" panose="02020603050405020304" pitchFamily="18" charset="0"/>
                <a:cs typeface="Times New Roman" panose="02020603050405020304" pitchFamily="18" charset="0"/>
              </a:rPr>
              <a:t>are</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Sunni</a:t>
            </a:r>
            <a:r>
              <a:rPr lang="de-DE" altLang="it-IT" sz="3400" dirty="0">
                <a:latin typeface="Times New Roman" panose="02020603050405020304" pitchFamily="18" charset="0"/>
                <a:cs typeface="Times New Roman" panose="02020603050405020304" pitchFamily="18" charset="0"/>
              </a:rPr>
              <a:t> Muslim </a:t>
            </a:r>
            <a:r>
              <a:rPr lang="de-DE" altLang="it-IT" sz="3400" dirty="0" err="1">
                <a:latin typeface="Times New Roman" panose="02020603050405020304" pitchFamily="18" charset="0"/>
                <a:cs typeface="Times New Roman" panose="02020603050405020304" pitchFamily="18" charset="0"/>
              </a:rPr>
              <a:t>with</a:t>
            </a:r>
            <a:r>
              <a:rPr lang="de-DE" altLang="it-IT" sz="3400" dirty="0">
                <a:latin typeface="Times New Roman" panose="02020603050405020304" pitchFamily="18" charset="0"/>
                <a:cs typeface="Times New Roman" panose="02020603050405020304" pitchFamily="18" charset="0"/>
              </a:rPr>
              <a:t> a </a:t>
            </a:r>
            <a:r>
              <a:rPr lang="de-DE" altLang="it-IT" sz="3400" dirty="0" err="1">
                <a:latin typeface="Times New Roman" panose="02020603050405020304" pitchFamily="18" charset="0"/>
                <a:cs typeface="Times New Roman" panose="02020603050405020304" pitchFamily="18" charset="0"/>
              </a:rPr>
              <a:t>small</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minority</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of</a:t>
            </a:r>
            <a:r>
              <a:rPr lang="de-DE" altLang="it-IT" sz="3400" dirty="0">
                <a:latin typeface="Times New Roman" panose="02020603050405020304" pitchFamily="18" charset="0"/>
                <a:cs typeface="Times New Roman" panose="02020603050405020304" pitchFamily="18" charset="0"/>
              </a:rPr>
              <a:t> Muslims and </a:t>
            </a:r>
            <a:r>
              <a:rPr lang="de-DE" altLang="it-IT" sz="3400" dirty="0" err="1">
                <a:latin typeface="Times New Roman" panose="02020603050405020304" pitchFamily="18" charset="0"/>
                <a:cs typeface="Times New Roman" panose="02020603050405020304" pitchFamily="18" charset="0"/>
              </a:rPr>
              <a:t>other</a:t>
            </a:r>
            <a:r>
              <a:rPr lang="de-DE" altLang="it-IT" sz="3400" dirty="0">
                <a:latin typeface="Times New Roman" panose="02020603050405020304" pitchFamily="18" charset="0"/>
                <a:cs typeface="Times New Roman" panose="02020603050405020304" pitchFamily="18" charset="0"/>
              </a:rPr>
              <a:t> non-</a:t>
            </a:r>
            <a:r>
              <a:rPr lang="de-DE" altLang="it-IT" sz="3400" dirty="0" err="1">
                <a:latin typeface="Times New Roman" panose="02020603050405020304" pitchFamily="18" charset="0"/>
                <a:cs typeface="Times New Roman" panose="02020603050405020304" pitchFamily="18" charset="0"/>
              </a:rPr>
              <a:t>Sunni</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sects</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represented</a:t>
            </a:r>
            <a:r>
              <a:rPr lang="de-DE" altLang="it-IT" sz="3400" dirty="0">
                <a:latin typeface="Times New Roman" panose="02020603050405020304" pitchFamily="18" charset="0"/>
                <a:cs typeface="Times New Roman" panose="02020603050405020304" pitchFamily="18" charset="0"/>
              </a:rPr>
              <a:t>. </a:t>
            </a:r>
          </a:p>
          <a:p>
            <a:pPr algn="just">
              <a:lnSpc>
                <a:spcPct val="110000"/>
              </a:lnSpc>
            </a:pPr>
            <a:r>
              <a:rPr lang="de-DE" altLang="it-IT" sz="3400" dirty="0">
                <a:latin typeface="Times New Roman" panose="02020603050405020304" pitchFamily="18" charset="0"/>
                <a:cs typeface="Times New Roman" panose="02020603050405020304" pitchFamily="18" charset="0"/>
              </a:rPr>
              <a:t>About 10% </a:t>
            </a:r>
            <a:r>
              <a:rPr lang="de-DE" altLang="it-IT" sz="3400" dirty="0" err="1">
                <a:latin typeface="Times New Roman" panose="02020603050405020304" pitchFamily="18" charset="0"/>
                <a:cs typeface="Times New Roman" panose="02020603050405020304" pitchFamily="18" charset="0"/>
              </a:rPr>
              <a:t>are</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Coptic</a:t>
            </a:r>
            <a:r>
              <a:rPr lang="de-DE" altLang="it-IT" sz="3400" dirty="0">
                <a:latin typeface="Times New Roman" panose="02020603050405020304" pitchFamily="18" charset="0"/>
                <a:cs typeface="Times New Roman" panose="02020603050405020304" pitchFamily="18" charset="0"/>
              </a:rPr>
              <a:t> Christians and </a:t>
            </a:r>
            <a:r>
              <a:rPr lang="de-DE" altLang="it-IT" sz="3400" dirty="0" err="1">
                <a:latin typeface="Times New Roman" panose="02020603050405020304" pitchFamily="18" charset="0"/>
                <a:cs typeface="Times New Roman" panose="02020603050405020304" pitchFamily="18" charset="0"/>
              </a:rPr>
              <a:t>other</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minorities</a:t>
            </a:r>
            <a:r>
              <a:rPr lang="de-DE" altLang="it-IT" sz="3400" dirty="0">
                <a:latin typeface="Times New Roman" panose="02020603050405020304" pitchFamily="18" charset="0"/>
                <a:cs typeface="Times New Roman" panose="02020603050405020304" pitchFamily="18" charset="0"/>
              </a:rPr>
              <a:t>.</a:t>
            </a:r>
          </a:p>
          <a:p>
            <a:pPr algn="just">
              <a:lnSpc>
                <a:spcPct val="110000"/>
              </a:lnSpc>
            </a:pPr>
            <a:r>
              <a:rPr lang="de-DE" altLang="it-IT" sz="3400" dirty="0">
                <a:latin typeface="Times New Roman" panose="02020603050405020304" pitchFamily="18" charset="0"/>
                <a:cs typeface="Times New Roman" panose="02020603050405020304" pitchFamily="18" charset="0"/>
              </a:rPr>
              <a:t>Egypt </a:t>
            </a:r>
            <a:r>
              <a:rPr lang="de-DE" altLang="it-IT" sz="3400" dirty="0" err="1">
                <a:latin typeface="Times New Roman" panose="02020603050405020304" pitchFamily="18" charset="0"/>
                <a:cs typeface="Times New Roman" panose="02020603050405020304" pitchFamily="18" charset="0"/>
              </a:rPr>
              <a:t>is</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one</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of</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Islam's</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most</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influential</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intellectual</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centres</a:t>
            </a:r>
            <a:r>
              <a:rPr lang="de-DE" altLang="it-IT" sz="3400" dirty="0">
                <a:latin typeface="Times New Roman" panose="02020603050405020304" pitchFamily="18" charset="0"/>
                <a:cs typeface="Times New Roman" panose="02020603050405020304" pitchFamily="18" charset="0"/>
              </a:rPr>
              <a:t>. </a:t>
            </a:r>
            <a:r>
              <a:rPr lang="de-DE" altLang="it-IT" sz="3400" b="1" i="1" dirty="0">
                <a:latin typeface="Times New Roman" panose="02020603050405020304" pitchFamily="18" charset="0"/>
                <a:cs typeface="Times New Roman" panose="02020603050405020304" pitchFamily="18" charset="0"/>
              </a:rPr>
              <a:t>Al-Azhar</a:t>
            </a:r>
            <a:r>
              <a:rPr lang="de-DE" altLang="it-IT" sz="3400" b="1" dirty="0">
                <a:latin typeface="Times New Roman" panose="02020603050405020304" pitchFamily="18" charset="0"/>
                <a:cs typeface="Times New Roman" panose="02020603050405020304" pitchFamily="18" charset="0"/>
              </a:rPr>
              <a:t> University</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one</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of</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the</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oldest</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university</a:t>
            </a:r>
            <a:r>
              <a:rPr lang="de-DE" altLang="it-IT" sz="3400" dirty="0">
                <a:latin typeface="Times New Roman" panose="02020603050405020304" pitchFamily="18" charset="0"/>
                <a:cs typeface="Times New Roman" panose="02020603050405020304" pitchFamily="18" charset="0"/>
              </a:rPr>
              <a:t> in </a:t>
            </a:r>
            <a:r>
              <a:rPr lang="de-DE" altLang="it-IT" sz="3400" dirty="0" err="1">
                <a:latin typeface="Times New Roman" panose="02020603050405020304" pitchFamily="18" charset="0"/>
                <a:cs typeface="Times New Roman" panose="02020603050405020304" pitchFamily="18" charset="0"/>
              </a:rPr>
              <a:t>the</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world</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graduates</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Islamic</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scholars</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from</a:t>
            </a:r>
            <a:r>
              <a:rPr lang="de-DE" altLang="it-IT" sz="3400" dirty="0">
                <a:latin typeface="Times New Roman" panose="02020603050405020304" pitchFamily="18" charset="0"/>
                <a:cs typeface="Times New Roman" panose="02020603050405020304" pitchFamily="18" charset="0"/>
              </a:rPr>
              <a:t> </a:t>
            </a:r>
            <a:r>
              <a:rPr lang="de-DE" altLang="it-IT" sz="3400" dirty="0" err="1">
                <a:latin typeface="Times New Roman" panose="02020603050405020304" pitchFamily="18" charset="0"/>
                <a:cs typeface="Times New Roman" panose="02020603050405020304" pitchFamily="18" charset="0"/>
              </a:rPr>
              <a:t>every</a:t>
            </a:r>
            <a:r>
              <a:rPr lang="de-DE" altLang="it-IT" sz="3400" dirty="0">
                <a:latin typeface="Times New Roman" panose="02020603050405020304" pitchFamily="18" charset="0"/>
                <a:cs typeface="Times New Roman" panose="02020603050405020304" pitchFamily="18" charset="0"/>
              </a:rPr>
              <a:t> Muslim </a:t>
            </a:r>
            <a:r>
              <a:rPr lang="de-DE" altLang="it-IT" sz="3400" dirty="0" err="1">
                <a:latin typeface="Times New Roman" panose="02020603050405020304" pitchFamily="18" charset="0"/>
                <a:cs typeface="Times New Roman" panose="02020603050405020304" pitchFamily="18" charset="0"/>
              </a:rPr>
              <a:t>country</a:t>
            </a:r>
            <a:r>
              <a:rPr lang="de-DE" altLang="it-IT" sz="3400" dirty="0">
                <a:latin typeface="Times New Roman" panose="02020603050405020304" pitchFamily="18" charset="0"/>
                <a:cs typeface="Times New Roman" panose="02020603050405020304" pitchFamily="18" charset="0"/>
              </a:rPr>
              <a:t> on </a:t>
            </a:r>
            <a:r>
              <a:rPr lang="de-DE" altLang="it-IT" sz="3400" dirty="0" err="1">
                <a:latin typeface="Times New Roman" panose="02020603050405020304" pitchFamily="18" charset="0"/>
                <a:cs typeface="Times New Roman" panose="02020603050405020304" pitchFamily="18" charset="0"/>
              </a:rPr>
              <a:t>earth</a:t>
            </a:r>
            <a:r>
              <a:rPr lang="de-DE" altLang="it-IT" sz="3400" dirty="0">
                <a:latin typeface="Times New Roman" panose="02020603050405020304" pitchFamily="18" charset="0"/>
                <a:cs typeface="Times New Roman" panose="02020603050405020304" pitchFamily="18" charset="0"/>
              </a:rPr>
              <a:t>.</a:t>
            </a:r>
          </a:p>
          <a:p>
            <a:pPr marL="0" indent="0" algn="just">
              <a:lnSpc>
                <a:spcPct val="110000"/>
              </a:lnSpc>
              <a:buNone/>
            </a:pPr>
            <a:endParaRPr lang="de-DE" altLang="it-IT" dirty="0">
              <a:latin typeface="Times New Roman" panose="02020603050405020304" pitchFamily="18" charset="0"/>
              <a:cs typeface="Times New Roman" panose="02020603050405020304" pitchFamily="18" charset="0"/>
            </a:endParaRPr>
          </a:p>
          <a:p>
            <a:pPr marL="0" indent="0">
              <a:buNone/>
            </a:pPr>
            <a:endParaRPr lang="it-IT" dirty="0"/>
          </a:p>
        </p:txBody>
      </p:sp>
      <p:sp>
        <p:nvSpPr>
          <p:cNvPr id="4" name="Rettangolo 3">
            <a:extLst>
              <a:ext uri="{FF2B5EF4-FFF2-40B4-BE49-F238E27FC236}">
                <a16:creationId xmlns:a16="http://schemas.microsoft.com/office/drawing/2014/main" id="{04B4EB8B-36AE-4613-ACF5-4438F615BD93}"/>
              </a:ext>
            </a:extLst>
          </p:cNvPr>
          <p:cNvSpPr/>
          <p:nvPr/>
        </p:nvSpPr>
        <p:spPr>
          <a:xfrm>
            <a:off x="6096000" y="4569869"/>
            <a:ext cx="6096000" cy="2308324"/>
          </a:xfrm>
          <a:prstGeom prst="rect">
            <a:avLst/>
          </a:prstGeom>
        </p:spPr>
        <p:txBody>
          <a:bodyPr wrap="square">
            <a:spAutoFit/>
          </a:bodyPr>
          <a:lstStyle/>
          <a:p>
            <a:pPr algn="just"/>
            <a:r>
              <a:rPr lang="en-US" dirty="0">
                <a:latin typeface="Times New Roman" panose="02020603050405020304" pitchFamily="18" charset="0"/>
                <a:cs typeface="Times New Roman" panose="02020603050405020304" pitchFamily="18" charset="0"/>
              </a:rPr>
              <a:t>[2] </a:t>
            </a:r>
            <a:r>
              <a:rPr lang="en-US" b="1" dirty="0">
                <a:latin typeface="Times New Roman" panose="02020603050405020304" pitchFamily="18" charset="0"/>
                <a:cs typeface="Times New Roman" panose="02020603050405020304" pitchFamily="18" charset="0"/>
              </a:rPr>
              <a:t>Article 3, </a:t>
            </a:r>
            <a:r>
              <a:rPr lang="en-US" b="1" i="1" dirty="0">
                <a:latin typeface="Times New Roman" panose="02020603050405020304" pitchFamily="18" charset="0"/>
                <a:cs typeface="Times New Roman" panose="02020603050405020304" pitchFamily="18" charset="0"/>
              </a:rPr>
              <a:t>ibid</a:t>
            </a:r>
            <a:r>
              <a:rPr lang="en-US" b="1" dirty="0">
                <a:latin typeface="Times New Roman" panose="02020603050405020304" pitchFamily="18" charset="0"/>
                <a:cs typeface="Times New Roman" panose="02020603050405020304" pitchFamily="18" charset="0"/>
              </a:rPr>
              <a:t>:</a:t>
            </a:r>
          </a:p>
          <a:p>
            <a:pPr algn="just"/>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Islam is the religion of the State and the Arabic language is its official language</a:t>
            </a:r>
            <a:r>
              <a:rPr lang="en-US" dirty="0">
                <a:latin typeface="Times New Roman" panose="02020603050405020304" pitchFamily="18" charset="0"/>
                <a:cs typeface="Times New Roman" panose="02020603050405020304" pitchFamily="18" charset="0"/>
              </a:rPr>
              <a:t>”. </a:t>
            </a:r>
          </a:p>
          <a:p>
            <a:pPr algn="just"/>
            <a:r>
              <a:rPr lang="en-US" dirty="0">
                <a:latin typeface="Times New Roman" panose="02020603050405020304" pitchFamily="18" charset="0"/>
                <a:cs typeface="Times New Roman" panose="02020603050405020304" pitchFamily="18" charset="0"/>
              </a:rPr>
              <a:t>[3] </a:t>
            </a:r>
            <a:r>
              <a:rPr lang="en-US" b="1" dirty="0">
                <a:latin typeface="Times New Roman" panose="02020603050405020304" pitchFamily="18" charset="0"/>
                <a:cs typeface="Times New Roman" panose="02020603050405020304" pitchFamily="18" charset="0"/>
              </a:rPr>
              <a:t>Article 43, </a:t>
            </a:r>
            <a:r>
              <a:rPr lang="en-US" b="1" i="1" dirty="0">
                <a:latin typeface="Times New Roman" panose="02020603050405020304" pitchFamily="18" charset="0"/>
                <a:cs typeface="Times New Roman" panose="02020603050405020304" pitchFamily="18" charset="0"/>
              </a:rPr>
              <a:t>ibid</a:t>
            </a:r>
            <a:r>
              <a:rPr lang="en-US" b="1" dirty="0">
                <a:latin typeface="Times New Roman" panose="02020603050405020304" pitchFamily="18" charset="0"/>
                <a:cs typeface="Times New Roman" panose="02020603050405020304" pitchFamily="18" charset="0"/>
              </a:rPr>
              <a:t>:</a:t>
            </a:r>
          </a:p>
          <a:p>
            <a:pPr algn="just"/>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Freedom of belief is absolute, and the Nation protects the freedom of doing religious rituals and of ideological belief for practices of religious rituals in Egypt, except if it violates public order or contradicts morals</a:t>
            </a:r>
            <a:r>
              <a:rPr lang="en-US" dirty="0">
                <a:latin typeface="Times New Roman" panose="02020603050405020304" pitchFamily="18" charset="0"/>
                <a:cs typeface="Times New Roman" panose="02020603050405020304" pitchFamily="18" charset="0"/>
              </a:rPr>
              <a:t>”.</a:t>
            </a:r>
            <a:endParaRPr lang="it-IT"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68754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a:extLst>
              <a:ext uri="{FF2B5EF4-FFF2-40B4-BE49-F238E27FC236}">
                <a16:creationId xmlns:a16="http://schemas.microsoft.com/office/drawing/2014/main" id="{9B0E0398-5A68-4DB9-988D-6C4D81BDA095}"/>
              </a:ext>
            </a:extLst>
          </p:cNvPr>
          <p:cNvSpPr>
            <a:spLocks noGrp="1"/>
          </p:cNvSpPr>
          <p:nvPr>
            <p:ph type="title"/>
          </p:nvPr>
        </p:nvSpPr>
        <p:spPr>
          <a:xfrm>
            <a:off x="839788" y="366367"/>
            <a:ext cx="4355064" cy="621058"/>
          </a:xfrm>
        </p:spPr>
        <p:txBody>
          <a:bodyPr/>
          <a:lstStyle/>
          <a:p>
            <a:pPr algn="ctr"/>
            <a:r>
              <a:rPr lang="it-IT" dirty="0">
                <a:latin typeface="Times New Roman" panose="02020603050405020304" pitchFamily="18" charset="0"/>
                <a:cs typeface="Times New Roman" panose="02020603050405020304" pitchFamily="18" charset="0"/>
              </a:rPr>
              <a:t>Al-</a:t>
            </a:r>
            <a:r>
              <a:rPr lang="it-IT" dirty="0" err="1">
                <a:latin typeface="Times New Roman" panose="02020603050405020304" pitchFamily="18" charset="0"/>
                <a:cs typeface="Times New Roman" panose="02020603050405020304" pitchFamily="18" charset="0"/>
              </a:rPr>
              <a:t>Azhar</a:t>
            </a:r>
            <a:r>
              <a:rPr lang="it-IT" dirty="0">
                <a:latin typeface="Times New Roman" panose="02020603050405020304" pitchFamily="18" charset="0"/>
                <a:cs typeface="Times New Roman" panose="02020603050405020304" pitchFamily="18" charset="0"/>
              </a:rPr>
              <a:t> </a:t>
            </a:r>
            <a:r>
              <a:rPr lang="it-IT" dirty="0" err="1">
                <a:latin typeface="Times New Roman" panose="02020603050405020304" pitchFamily="18" charset="0"/>
                <a:cs typeface="Times New Roman" panose="02020603050405020304" pitchFamily="18" charset="0"/>
              </a:rPr>
              <a:t>University</a:t>
            </a:r>
            <a:endParaRPr lang="it-IT" dirty="0">
              <a:latin typeface="Times New Roman" panose="02020603050405020304" pitchFamily="18" charset="0"/>
              <a:cs typeface="Times New Roman" panose="02020603050405020304" pitchFamily="18" charset="0"/>
            </a:endParaRPr>
          </a:p>
        </p:txBody>
      </p:sp>
      <p:sp>
        <p:nvSpPr>
          <p:cNvPr id="7" name="Segnaposto testo 6">
            <a:extLst>
              <a:ext uri="{FF2B5EF4-FFF2-40B4-BE49-F238E27FC236}">
                <a16:creationId xmlns:a16="http://schemas.microsoft.com/office/drawing/2014/main" id="{1F753B49-6F7E-4C87-A70E-D0A42AC3D448}"/>
              </a:ext>
            </a:extLst>
          </p:cNvPr>
          <p:cNvSpPr>
            <a:spLocks noGrp="1"/>
          </p:cNvSpPr>
          <p:nvPr>
            <p:ph type="body" sz="half" idx="2"/>
          </p:nvPr>
        </p:nvSpPr>
        <p:spPr>
          <a:xfrm>
            <a:off x="839788" y="1378226"/>
            <a:ext cx="4209290" cy="5300870"/>
          </a:xfrm>
        </p:spPr>
        <p:txBody>
          <a:bodyPr>
            <a:normAutofit fontScale="92500" lnSpcReduction="20000"/>
          </a:bodyPr>
          <a:lstStyle/>
          <a:p>
            <a:pPr marL="342900" indent="-342900" algn="just">
              <a:lnSpc>
                <a:spcPct val="10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Founded in 970\972 by the Fatimids as a centre of Islamic learning, its students studied the Qur'an and Islamic law in detail, along with logic, grammar, rhetoric.</a:t>
            </a:r>
          </a:p>
          <a:p>
            <a:pPr marL="342900" indent="-342900" algn="just">
              <a:lnSpc>
                <a:spcPct val="10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Today it is the chief centre of Arabic literature and Islamic learning in the world.</a:t>
            </a:r>
          </a:p>
          <a:p>
            <a:pPr marL="342900" indent="-342900" algn="just">
              <a:lnSpc>
                <a:spcPct val="10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Its mission is to propagate Islam and Islamic culture. To this end, its Islamic scholars (</a:t>
            </a:r>
            <a:r>
              <a:rPr lang="en-US" sz="2000" b="1" i="1" dirty="0" err="1">
                <a:latin typeface="Times New Roman" panose="02020603050405020304" pitchFamily="18" charset="0"/>
                <a:cs typeface="Times New Roman" panose="02020603050405020304" pitchFamily="18" charset="0"/>
              </a:rPr>
              <a:t>ulamas</a:t>
            </a:r>
            <a:r>
              <a:rPr lang="en-US" sz="2000" b="1" dirty="0">
                <a:latin typeface="Times New Roman" panose="02020603050405020304" pitchFamily="18" charset="0"/>
                <a:cs typeface="Times New Roman" panose="02020603050405020304" pitchFamily="18" charset="0"/>
              </a:rPr>
              <a:t>) render edicts (</a:t>
            </a:r>
            <a:r>
              <a:rPr lang="en-US" sz="2000" b="1" i="1" dirty="0">
                <a:latin typeface="Times New Roman" panose="02020603050405020304" pitchFamily="18" charset="0"/>
                <a:cs typeface="Times New Roman" panose="02020603050405020304" pitchFamily="18" charset="0"/>
              </a:rPr>
              <a:t>fatwas</a:t>
            </a:r>
            <a:r>
              <a:rPr lang="en-US" sz="2000" b="1" dirty="0">
                <a:latin typeface="Times New Roman" panose="02020603050405020304" pitchFamily="18" charset="0"/>
                <a:cs typeface="Times New Roman" panose="02020603050405020304" pitchFamily="18" charset="0"/>
              </a:rPr>
              <a:t>) on disputes submitted to them from all over the Sunni Islamic world regarding proper conduct for Muslim individuals and societies. Al-Azhar also trains Egyptian government-appointed preachers in proselytization (</a:t>
            </a:r>
            <a:r>
              <a:rPr lang="en-US" sz="2000" b="1" i="1" dirty="0">
                <a:latin typeface="Times New Roman" panose="02020603050405020304" pitchFamily="18" charset="0"/>
                <a:cs typeface="Times New Roman" panose="02020603050405020304" pitchFamily="18" charset="0"/>
              </a:rPr>
              <a:t>da’wa</a:t>
            </a:r>
            <a:r>
              <a:rPr lang="en-US" sz="2000" b="1" dirty="0">
                <a:latin typeface="Times New Roman" panose="02020603050405020304" pitchFamily="18" charset="0"/>
                <a:cs typeface="Times New Roman" panose="02020603050405020304" pitchFamily="18" charset="0"/>
              </a:rPr>
              <a:t>).</a:t>
            </a:r>
            <a:endParaRPr lang="it-IT" sz="2000" b="1" dirty="0">
              <a:latin typeface="Times New Roman" panose="02020603050405020304" pitchFamily="18" charset="0"/>
              <a:cs typeface="Times New Roman" panose="02020603050405020304" pitchFamily="18" charset="0"/>
            </a:endParaRPr>
          </a:p>
        </p:txBody>
      </p:sp>
      <p:pic>
        <p:nvPicPr>
          <p:cNvPr id="8" name="Immagine 7">
            <a:extLst>
              <a:ext uri="{FF2B5EF4-FFF2-40B4-BE49-F238E27FC236}">
                <a16:creationId xmlns:a16="http://schemas.microsoft.com/office/drawing/2014/main" id="{6FDF8C69-3E3F-47D7-BD8F-3B7F6BE724F2}"/>
              </a:ext>
            </a:extLst>
          </p:cNvPr>
          <p:cNvPicPr>
            <a:picLocks noChangeAspect="1"/>
          </p:cNvPicPr>
          <p:nvPr/>
        </p:nvPicPr>
        <p:blipFill>
          <a:blip r:embed="rId2"/>
          <a:stretch>
            <a:fillRect/>
          </a:stretch>
        </p:blipFill>
        <p:spPr>
          <a:xfrm>
            <a:off x="6170587" y="1099930"/>
            <a:ext cx="5141892" cy="5046179"/>
          </a:xfrm>
          <a:prstGeom prst="rect">
            <a:avLst/>
          </a:prstGeom>
        </p:spPr>
      </p:pic>
      <p:sp>
        <p:nvSpPr>
          <p:cNvPr id="9" name="Rettangolo 8">
            <a:extLst>
              <a:ext uri="{FF2B5EF4-FFF2-40B4-BE49-F238E27FC236}">
                <a16:creationId xmlns:a16="http://schemas.microsoft.com/office/drawing/2014/main" id="{1049F5C3-C029-4DDC-A48A-5CC1F6B31F86}"/>
              </a:ext>
            </a:extLst>
          </p:cNvPr>
          <p:cNvSpPr/>
          <p:nvPr/>
        </p:nvSpPr>
        <p:spPr>
          <a:xfrm>
            <a:off x="5693531" y="6152736"/>
            <a:ext cx="6096000" cy="646331"/>
          </a:xfrm>
          <a:prstGeom prst="rect">
            <a:avLst/>
          </a:prstGeom>
        </p:spPr>
        <p:txBody>
          <a:bodyPr>
            <a:spAutoFit/>
          </a:bodyPr>
          <a:lstStyle/>
          <a:p>
            <a:pPr algn="ctr"/>
            <a:r>
              <a:rPr lang="en-US" dirty="0">
                <a:latin typeface="Times New Roman" panose="02020603050405020304" pitchFamily="18" charset="0"/>
                <a:cs typeface="Times New Roman" panose="02020603050405020304" pitchFamily="18" charset="0"/>
              </a:rPr>
              <a:t>This is a view of the dome and minaret as seen when standing in the inner courtyard of the Al-Azhar University.</a:t>
            </a:r>
            <a:endParaRPr lang="it-IT"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2170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BBD16912-C8F5-4B4B-927A-8362D8A48B5B}"/>
              </a:ext>
            </a:extLst>
          </p:cNvPr>
          <p:cNvSpPr>
            <a:spLocks noGrp="1"/>
          </p:cNvSpPr>
          <p:nvPr>
            <p:ph idx="1"/>
          </p:nvPr>
        </p:nvSpPr>
        <p:spPr>
          <a:xfrm>
            <a:off x="622852" y="384313"/>
            <a:ext cx="10654748" cy="6108561"/>
          </a:xfrm>
        </p:spPr>
        <p:txBody>
          <a:bodyPr>
            <a:normAutofit fontScale="77500" lnSpcReduction="20000"/>
          </a:bodyPr>
          <a:lstStyle/>
          <a:p>
            <a:pPr algn="just"/>
            <a:r>
              <a:rPr lang="it-IT" sz="3400" dirty="0">
                <a:latin typeface="Times" panose="02020603050405020304" pitchFamily="18" charset="0"/>
                <a:cs typeface="Times" panose="02020603050405020304" pitchFamily="18" charset="0"/>
              </a:rPr>
              <a:t>A </a:t>
            </a:r>
            <a:r>
              <a:rPr lang="it-IT" sz="3400" dirty="0" err="1">
                <a:latin typeface="Times" panose="02020603050405020304" pitchFamily="18" charset="0"/>
                <a:cs typeface="Times" panose="02020603050405020304" pitchFamily="18" charset="0"/>
              </a:rPr>
              <a:t>fatwā</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Arabic</a:t>
            </a:r>
            <a:r>
              <a:rPr lang="it-IT" sz="3400" dirty="0">
                <a:latin typeface="Times" panose="02020603050405020304" pitchFamily="18" charset="0"/>
                <a:cs typeface="Times" panose="02020603050405020304" pitchFamily="18" charset="0"/>
              </a:rPr>
              <a:t>: </a:t>
            </a:r>
            <a:r>
              <a:rPr lang="ar-SA" sz="3400" dirty="0">
                <a:latin typeface="Times" panose="02020603050405020304" pitchFamily="18" charset="0"/>
                <a:cs typeface="Times" panose="02020603050405020304" pitchFamily="18" charset="0"/>
              </a:rPr>
              <a:t>فتوى‎</a:t>
            </a:r>
            <a:r>
              <a:rPr lang="it-IT" sz="3400" dirty="0">
                <a:latin typeface="Times" panose="02020603050405020304" pitchFamily="18" charset="0"/>
                <a:cs typeface="Times" panose="02020603050405020304" pitchFamily="18" charset="0"/>
              </a:rPr>
              <a:t> </a:t>
            </a:r>
            <a:r>
              <a:rPr lang="ar-SA" sz="3400" dirty="0">
                <a:latin typeface="Times" panose="02020603050405020304" pitchFamily="18" charset="0"/>
                <a:cs typeface="Times" panose="02020603050405020304" pitchFamily="18" charset="0"/>
              </a:rPr>
              <a:t>; </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plural</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fatāwā</a:t>
            </a:r>
            <a:r>
              <a:rPr lang="it-IT" sz="3400" dirty="0">
                <a:latin typeface="Times" panose="02020603050405020304" pitchFamily="18" charset="0"/>
                <a:cs typeface="Times" panose="02020603050405020304" pitchFamily="18" charset="0"/>
              </a:rPr>
              <a:t> </a:t>
            </a:r>
            <a:r>
              <a:rPr lang="ar-SA" sz="3400" dirty="0">
                <a:latin typeface="Times" panose="02020603050405020304" pitchFamily="18" charset="0"/>
                <a:cs typeface="Times" panose="02020603050405020304" pitchFamily="18" charset="0"/>
              </a:rPr>
              <a:t>فتاوى </a:t>
            </a:r>
            <a:r>
              <a:rPr lang="it-IT" sz="3400" dirty="0">
                <a:latin typeface="Times" panose="02020603050405020304" pitchFamily="18" charset="0"/>
                <a:cs typeface="Times" panose="02020603050405020304" pitchFamily="18" charset="0"/>
              </a:rPr>
              <a:t>) in the </a:t>
            </a:r>
            <a:r>
              <a:rPr lang="it-IT" sz="3400" dirty="0" err="1">
                <a:latin typeface="Times" panose="02020603050405020304" pitchFamily="18" charset="0"/>
                <a:cs typeface="Times" panose="02020603050405020304" pitchFamily="18" charset="0"/>
              </a:rPr>
              <a:t>Islamic</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faith</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is</a:t>
            </a:r>
            <a:r>
              <a:rPr lang="it-IT" sz="3400" dirty="0">
                <a:latin typeface="Times" panose="02020603050405020304" pitchFamily="18" charset="0"/>
                <a:cs typeface="Times" panose="02020603050405020304" pitchFamily="18" charset="0"/>
              </a:rPr>
              <a:t> a </a:t>
            </a:r>
            <a:r>
              <a:rPr lang="it-IT" sz="3400" dirty="0" err="1">
                <a:latin typeface="Times" panose="02020603050405020304" pitchFamily="18" charset="0"/>
                <a:cs typeface="Times" panose="02020603050405020304" pitchFamily="18" charset="0"/>
              </a:rPr>
              <a:t>nonbinding</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but</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authoritative</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legal</a:t>
            </a:r>
            <a:r>
              <a:rPr lang="it-IT" sz="3400" dirty="0">
                <a:latin typeface="Times" panose="02020603050405020304" pitchFamily="18" charset="0"/>
                <a:cs typeface="Times" panose="02020603050405020304" pitchFamily="18" charset="0"/>
              </a:rPr>
              <a:t> opinion or </a:t>
            </a:r>
            <a:r>
              <a:rPr lang="it-IT" sz="3400" dirty="0" err="1">
                <a:latin typeface="Times" panose="02020603050405020304" pitchFamily="18" charset="0"/>
                <a:cs typeface="Times" panose="02020603050405020304" pitchFamily="18" charset="0"/>
              </a:rPr>
              <a:t>learned</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interpretation</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that</a:t>
            </a:r>
            <a:r>
              <a:rPr lang="it-IT" sz="3400" dirty="0">
                <a:latin typeface="Times" panose="02020603050405020304" pitchFamily="18" charset="0"/>
                <a:cs typeface="Times" panose="02020603050405020304" pitchFamily="18" charset="0"/>
              </a:rPr>
              <a:t> a </a:t>
            </a:r>
            <a:r>
              <a:rPr lang="it-IT" sz="3400" dirty="0" err="1">
                <a:latin typeface="Times" panose="02020603050405020304" pitchFamily="18" charset="0"/>
                <a:cs typeface="Times" panose="02020603050405020304" pitchFamily="18" charset="0"/>
              </a:rPr>
              <a:t>qualified</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jurist</a:t>
            </a:r>
            <a:r>
              <a:rPr lang="it-IT" sz="3400" dirty="0">
                <a:latin typeface="Times" panose="02020603050405020304" pitchFamily="18" charset="0"/>
                <a:cs typeface="Times" panose="02020603050405020304" pitchFamily="18" charset="0"/>
              </a:rPr>
              <a:t> or mufti, can </a:t>
            </a:r>
            <a:r>
              <a:rPr lang="it-IT" sz="3400" dirty="0" err="1">
                <a:latin typeface="Times" panose="02020603050405020304" pitchFamily="18" charset="0"/>
                <a:cs typeface="Times" panose="02020603050405020304" pitchFamily="18" charset="0"/>
              </a:rPr>
              <a:t>give</a:t>
            </a:r>
            <a:r>
              <a:rPr lang="it-IT" sz="3400" dirty="0">
                <a:latin typeface="Times" panose="02020603050405020304" pitchFamily="18" charset="0"/>
                <a:cs typeface="Times" panose="02020603050405020304" pitchFamily="18" charset="0"/>
              </a:rPr>
              <a:t> on issues </a:t>
            </a:r>
            <a:r>
              <a:rPr lang="it-IT" sz="3400" dirty="0" err="1">
                <a:latin typeface="Times" panose="02020603050405020304" pitchFamily="18" charset="0"/>
                <a:cs typeface="Times" panose="02020603050405020304" pitchFamily="18" charset="0"/>
              </a:rPr>
              <a:t>pertaining</a:t>
            </a:r>
            <a:r>
              <a:rPr lang="it-IT" sz="3400" dirty="0">
                <a:latin typeface="Times" panose="02020603050405020304" pitchFamily="18" charset="0"/>
                <a:cs typeface="Times" panose="02020603050405020304" pitchFamily="18" charset="0"/>
              </a:rPr>
              <a:t> to the </a:t>
            </a:r>
            <a:r>
              <a:rPr lang="it-IT" sz="3400" dirty="0" err="1">
                <a:latin typeface="Times" panose="02020603050405020304" pitchFamily="18" charset="0"/>
                <a:cs typeface="Times" panose="02020603050405020304" pitchFamily="18" charset="0"/>
              </a:rPr>
              <a:t>Islamic</a:t>
            </a:r>
            <a:r>
              <a:rPr lang="it-IT" sz="3400" dirty="0">
                <a:latin typeface="Times" panose="02020603050405020304" pitchFamily="18" charset="0"/>
                <a:cs typeface="Times" panose="02020603050405020304" pitchFamily="18" charset="0"/>
              </a:rPr>
              <a:t> law.</a:t>
            </a:r>
          </a:p>
          <a:p>
            <a:pPr marL="0" indent="0" algn="just">
              <a:buNone/>
            </a:pPr>
            <a:endParaRPr lang="it-IT" dirty="0">
              <a:latin typeface="Times" panose="02020603050405020304" pitchFamily="18" charset="0"/>
              <a:cs typeface="Times" panose="02020603050405020304" pitchFamily="18" charset="0"/>
            </a:endParaRPr>
          </a:p>
          <a:p>
            <a:pPr algn="just"/>
            <a:r>
              <a:rPr lang="it-IT" sz="3400" dirty="0">
                <a:latin typeface="Times" panose="02020603050405020304" pitchFamily="18" charset="0"/>
                <a:cs typeface="Times" panose="02020603050405020304" pitchFamily="18" charset="0"/>
              </a:rPr>
              <a:t>The </a:t>
            </a:r>
            <a:r>
              <a:rPr lang="it-IT" sz="3400" dirty="0" err="1">
                <a:latin typeface="Times" panose="02020603050405020304" pitchFamily="18" charset="0"/>
                <a:cs typeface="Times" panose="02020603050405020304" pitchFamily="18" charset="0"/>
              </a:rPr>
              <a:t>person</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who</a:t>
            </a:r>
            <a:r>
              <a:rPr lang="it-IT" sz="3400" dirty="0">
                <a:latin typeface="Times" panose="02020603050405020304" pitchFamily="18" charset="0"/>
                <a:cs typeface="Times" panose="02020603050405020304" pitchFamily="18" charset="0"/>
              </a:rPr>
              <a:t> issues a </a:t>
            </a:r>
            <a:r>
              <a:rPr lang="it-IT" sz="3400" dirty="0" err="1">
                <a:latin typeface="Times" panose="02020603050405020304" pitchFamily="18" charset="0"/>
                <a:cs typeface="Times" panose="02020603050405020304" pitchFamily="18" charset="0"/>
              </a:rPr>
              <a:t>fatwā</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is</a:t>
            </a:r>
            <a:r>
              <a:rPr lang="it-IT" sz="3400" dirty="0">
                <a:latin typeface="Times" panose="02020603050405020304" pitchFamily="18" charset="0"/>
                <a:cs typeface="Times" panose="02020603050405020304" pitchFamily="18" charset="0"/>
              </a:rPr>
              <a:t> called, in </a:t>
            </a:r>
            <a:r>
              <a:rPr lang="it-IT" sz="3400" dirty="0" err="1">
                <a:latin typeface="Times" panose="02020603050405020304" pitchFamily="18" charset="0"/>
                <a:cs typeface="Times" panose="02020603050405020304" pitchFamily="18" charset="0"/>
              </a:rPr>
              <a:t>that</a:t>
            </a:r>
            <a:r>
              <a:rPr lang="it-IT" sz="3400" dirty="0">
                <a:latin typeface="Times" panose="02020603050405020304" pitchFamily="18" charset="0"/>
                <a:cs typeface="Times" panose="02020603050405020304" pitchFamily="18" charset="0"/>
              </a:rPr>
              <a:t> respect, a mufti, i.e. an issuer of </a:t>
            </a:r>
            <a:r>
              <a:rPr lang="it-IT" sz="3400" dirty="0" err="1">
                <a:latin typeface="Times" panose="02020603050405020304" pitchFamily="18" charset="0"/>
                <a:cs typeface="Times" panose="02020603050405020304" pitchFamily="18" charset="0"/>
              </a:rPr>
              <a:t>fatwā</a:t>
            </a:r>
            <a:r>
              <a:rPr lang="it-IT" sz="3400" dirty="0">
                <a:latin typeface="Times" panose="02020603050405020304" pitchFamily="18" charset="0"/>
                <a:cs typeface="Times" panose="02020603050405020304" pitchFamily="18" charset="0"/>
              </a:rPr>
              <a:t>, from the </a:t>
            </a:r>
            <a:r>
              <a:rPr lang="it-IT" sz="3400" dirty="0" err="1">
                <a:latin typeface="Times" panose="02020603050405020304" pitchFamily="18" charset="0"/>
                <a:cs typeface="Times" panose="02020603050405020304" pitchFamily="18" charset="0"/>
              </a:rPr>
              <a:t>verb</a:t>
            </a:r>
            <a:r>
              <a:rPr lang="it-IT" sz="3400" dirty="0">
                <a:latin typeface="Times" panose="02020603050405020304" pitchFamily="18" charset="0"/>
                <a:cs typeface="Times" panose="02020603050405020304" pitchFamily="18" charset="0"/>
              </a:rPr>
              <a:t> </a:t>
            </a:r>
            <a:r>
              <a:rPr lang="ar-SA" sz="3400" dirty="0">
                <a:latin typeface="Times" panose="02020603050405020304" pitchFamily="18" charset="0"/>
                <a:cs typeface="Times" panose="02020603050405020304" pitchFamily="18" charset="0"/>
              </a:rPr>
              <a:t>أَفْتَى ‘</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aftā</a:t>
            </a:r>
            <a:r>
              <a:rPr lang="it-IT" sz="3400" dirty="0">
                <a:latin typeface="Times" panose="02020603050405020304" pitchFamily="18" charset="0"/>
                <a:cs typeface="Times" panose="02020603050405020304" pitchFamily="18" charset="0"/>
              </a:rPr>
              <a:t> = "he </a:t>
            </a:r>
            <a:r>
              <a:rPr lang="it-IT" sz="3400" dirty="0" err="1">
                <a:latin typeface="Times" panose="02020603050405020304" pitchFamily="18" charset="0"/>
                <a:cs typeface="Times" panose="02020603050405020304" pitchFamily="18" charset="0"/>
              </a:rPr>
              <a:t>gave</a:t>
            </a:r>
            <a:r>
              <a:rPr lang="it-IT" sz="3400" dirty="0">
                <a:latin typeface="Times" panose="02020603050405020304" pitchFamily="18" charset="0"/>
                <a:cs typeface="Times" panose="02020603050405020304" pitchFamily="18" charset="0"/>
              </a:rPr>
              <a:t> a </a:t>
            </a:r>
            <a:r>
              <a:rPr lang="it-IT" sz="3400" dirty="0" err="1">
                <a:latin typeface="Times" panose="02020603050405020304" pitchFamily="18" charset="0"/>
                <a:cs typeface="Times" panose="02020603050405020304" pitchFamily="18" charset="0"/>
              </a:rPr>
              <a:t>formal</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legal</a:t>
            </a:r>
            <a:r>
              <a:rPr lang="it-IT" sz="3400" dirty="0">
                <a:latin typeface="Times" panose="02020603050405020304" pitchFamily="18" charset="0"/>
                <a:cs typeface="Times" panose="02020603050405020304" pitchFamily="18" charset="0"/>
              </a:rPr>
              <a:t> opinion on". </a:t>
            </a:r>
            <a:r>
              <a:rPr lang="it-IT" sz="3400" dirty="0" err="1">
                <a:latin typeface="Times" panose="02020603050405020304" pitchFamily="18" charset="0"/>
                <a:cs typeface="Times" panose="02020603050405020304" pitchFamily="18" charset="0"/>
              </a:rPr>
              <a:t>However</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this</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is</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not</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necessarily</a:t>
            </a:r>
            <a:r>
              <a:rPr lang="it-IT" sz="3400" dirty="0">
                <a:latin typeface="Times" panose="02020603050405020304" pitchFamily="18" charset="0"/>
                <a:cs typeface="Times" panose="02020603050405020304" pitchFamily="18" charset="0"/>
              </a:rPr>
              <a:t> a </a:t>
            </a:r>
            <a:r>
              <a:rPr lang="it-IT" sz="3400" dirty="0" err="1">
                <a:latin typeface="Times" panose="02020603050405020304" pitchFamily="18" charset="0"/>
                <a:cs typeface="Times" panose="02020603050405020304" pitchFamily="18" charset="0"/>
              </a:rPr>
              <a:t>formal</a:t>
            </a:r>
            <a:r>
              <a:rPr lang="it-IT" sz="3400" dirty="0">
                <a:latin typeface="Times" panose="02020603050405020304" pitchFamily="18" charset="0"/>
                <a:cs typeface="Times" panose="02020603050405020304" pitchFamily="18" charset="0"/>
              </a:rPr>
              <a:t> position </a:t>
            </a:r>
            <a:r>
              <a:rPr lang="it-IT" sz="3400" dirty="0" err="1">
                <a:latin typeface="Times" panose="02020603050405020304" pitchFamily="18" charset="0"/>
                <a:cs typeface="Times" panose="02020603050405020304" pitchFamily="18" charset="0"/>
              </a:rPr>
              <a:t>since</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most</a:t>
            </a:r>
            <a:r>
              <a:rPr lang="it-IT" sz="3400" dirty="0">
                <a:latin typeface="Times" panose="02020603050405020304" pitchFamily="18" charset="0"/>
                <a:cs typeface="Times" panose="02020603050405020304" pitchFamily="18" charset="0"/>
              </a:rPr>
              <a:t> Muslims </a:t>
            </a:r>
            <a:r>
              <a:rPr lang="it-IT" sz="3400" dirty="0" err="1">
                <a:latin typeface="Times" panose="02020603050405020304" pitchFamily="18" charset="0"/>
                <a:cs typeface="Times" panose="02020603050405020304" pitchFamily="18" charset="0"/>
              </a:rPr>
              <a:t>argue</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that</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anyone</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trained</a:t>
            </a:r>
            <a:r>
              <a:rPr lang="it-IT" sz="3400" dirty="0">
                <a:latin typeface="Times" panose="02020603050405020304" pitchFamily="18" charset="0"/>
                <a:cs typeface="Times" panose="02020603050405020304" pitchFamily="18" charset="0"/>
              </a:rPr>
              <a:t> in </a:t>
            </a:r>
            <a:r>
              <a:rPr lang="it-IT" sz="3400" dirty="0" err="1">
                <a:latin typeface="Times" panose="02020603050405020304" pitchFamily="18" charset="0"/>
                <a:cs typeface="Times" panose="02020603050405020304" pitchFamily="18" charset="0"/>
              </a:rPr>
              <a:t>Islamic</a:t>
            </a:r>
            <a:r>
              <a:rPr lang="it-IT" sz="3400" dirty="0">
                <a:latin typeface="Times" panose="02020603050405020304" pitchFamily="18" charset="0"/>
                <a:cs typeface="Times" panose="02020603050405020304" pitchFamily="18" charset="0"/>
              </a:rPr>
              <a:t> law </a:t>
            </a:r>
            <a:r>
              <a:rPr lang="it-IT" sz="3400" dirty="0" err="1">
                <a:latin typeface="Times" panose="02020603050405020304" pitchFamily="18" charset="0"/>
                <a:cs typeface="Times" panose="02020603050405020304" pitchFamily="18" charset="0"/>
              </a:rPr>
              <a:t>may</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give</a:t>
            </a:r>
            <a:r>
              <a:rPr lang="it-IT" sz="3400" dirty="0">
                <a:latin typeface="Times" panose="02020603050405020304" pitchFamily="18" charset="0"/>
                <a:cs typeface="Times" panose="02020603050405020304" pitchFamily="18" charset="0"/>
              </a:rPr>
              <a:t> an opinion on </a:t>
            </a:r>
            <a:r>
              <a:rPr lang="it-IT" sz="3400" dirty="0" err="1">
                <a:latin typeface="Times" panose="02020603050405020304" pitchFamily="18" charset="0"/>
                <a:cs typeface="Times" panose="02020603050405020304" pitchFamily="18" charset="0"/>
              </a:rPr>
              <a:t>its</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teachings</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Indeed</a:t>
            </a:r>
            <a:r>
              <a:rPr lang="it-IT" sz="3400" dirty="0">
                <a:latin typeface="Times" panose="02020603050405020304" pitchFamily="18" charset="0"/>
                <a:cs typeface="Times" panose="02020603050405020304" pitchFamily="18" charset="0"/>
              </a:rPr>
              <a:t> a </a:t>
            </a:r>
            <a:r>
              <a:rPr lang="it-IT" sz="3400" dirty="0" err="1">
                <a:latin typeface="Times" panose="02020603050405020304" pitchFamily="18" charset="0"/>
                <a:cs typeface="Times" panose="02020603050405020304" pitchFamily="18" charset="0"/>
              </a:rPr>
              <a:t>fatwā</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cannot</a:t>
            </a:r>
            <a:r>
              <a:rPr lang="it-IT" sz="3400" dirty="0">
                <a:latin typeface="Times" panose="02020603050405020304" pitchFamily="18" charset="0"/>
                <a:cs typeface="Times" panose="02020603050405020304" pitchFamily="18" charset="0"/>
              </a:rPr>
              <a:t> break new </a:t>
            </a:r>
            <a:r>
              <a:rPr lang="it-IT" sz="3400" dirty="0" err="1">
                <a:latin typeface="Times" panose="02020603050405020304" pitchFamily="18" charset="0"/>
                <a:cs typeface="Times" panose="02020603050405020304" pitchFamily="18" charset="0"/>
              </a:rPr>
              <a:t>ground</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then</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it</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is</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simply</a:t>
            </a:r>
            <a:r>
              <a:rPr lang="it-IT" sz="3400" dirty="0">
                <a:latin typeface="Times" panose="02020603050405020304" pitchFamily="18" charset="0"/>
                <a:cs typeface="Times" panose="02020603050405020304" pitchFamily="18" charset="0"/>
              </a:rPr>
              <a:t> called a ruling.</a:t>
            </a:r>
          </a:p>
          <a:p>
            <a:pPr algn="just"/>
            <a:endParaRPr lang="it-IT" dirty="0">
              <a:cs typeface="+mj-cs"/>
            </a:endParaRPr>
          </a:p>
          <a:p>
            <a:pPr algn="just"/>
            <a:r>
              <a:rPr lang="it-IT" sz="3400" dirty="0">
                <a:latin typeface="Times" panose="02020603050405020304" pitchFamily="18" charset="0"/>
                <a:cs typeface="Times" panose="02020603050405020304" pitchFamily="18" charset="0"/>
              </a:rPr>
              <a:t>An </a:t>
            </a:r>
            <a:r>
              <a:rPr lang="it-IT" sz="3400" dirty="0" err="1">
                <a:latin typeface="Times" panose="02020603050405020304" pitchFamily="18" charset="0"/>
                <a:cs typeface="Times" panose="02020603050405020304" pitchFamily="18" charset="0"/>
              </a:rPr>
              <a:t>analogy</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might</a:t>
            </a:r>
            <a:r>
              <a:rPr lang="it-IT" sz="3400" dirty="0">
                <a:latin typeface="Times" panose="02020603050405020304" pitchFamily="18" charset="0"/>
                <a:cs typeface="Times" panose="02020603050405020304" pitchFamily="18" charset="0"/>
              </a:rPr>
              <a:t> be made to the issue of </a:t>
            </a:r>
            <a:r>
              <a:rPr lang="it-IT" sz="3400" dirty="0" err="1">
                <a:latin typeface="Times" panose="02020603050405020304" pitchFamily="18" charset="0"/>
                <a:cs typeface="Times" panose="02020603050405020304" pitchFamily="18" charset="0"/>
              </a:rPr>
              <a:t>legal</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opinions</a:t>
            </a:r>
            <a:r>
              <a:rPr lang="it-IT" sz="3400" dirty="0">
                <a:latin typeface="Times" panose="02020603050405020304" pitchFamily="18" charset="0"/>
                <a:cs typeface="Times" panose="02020603050405020304" pitchFamily="18" charset="0"/>
              </a:rPr>
              <a:t> from </a:t>
            </a:r>
            <a:r>
              <a:rPr lang="it-IT" sz="3400" dirty="0" err="1">
                <a:latin typeface="Times" panose="02020603050405020304" pitchFamily="18" charset="0"/>
                <a:cs typeface="Times" panose="02020603050405020304" pitchFamily="18" charset="0"/>
              </a:rPr>
              <a:t>courts</a:t>
            </a:r>
            <a:r>
              <a:rPr lang="it-IT" sz="3400" dirty="0">
                <a:latin typeface="Times" panose="02020603050405020304" pitchFamily="18" charset="0"/>
                <a:cs typeface="Times" panose="02020603050405020304" pitchFamily="18" charset="0"/>
              </a:rPr>
              <a:t> in common-law systems. </a:t>
            </a:r>
            <a:r>
              <a:rPr lang="it-IT" sz="3400" dirty="0" err="1">
                <a:latin typeface="Times" panose="02020603050405020304" pitchFamily="18" charset="0"/>
                <a:cs typeface="Times" panose="02020603050405020304" pitchFamily="18" charset="0"/>
              </a:rPr>
              <a:t>Fatwās</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generally</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contain</a:t>
            </a:r>
            <a:r>
              <a:rPr lang="it-IT" sz="3400" dirty="0">
                <a:latin typeface="Times" panose="02020603050405020304" pitchFamily="18" charset="0"/>
                <a:cs typeface="Times" panose="02020603050405020304" pitchFamily="18" charset="0"/>
              </a:rPr>
              <a:t> the details of the </a:t>
            </a:r>
            <a:r>
              <a:rPr lang="it-IT" sz="3400" dirty="0" err="1">
                <a:latin typeface="Times" panose="02020603050405020304" pitchFamily="18" charset="0"/>
                <a:cs typeface="Times" panose="02020603050405020304" pitchFamily="18" charset="0"/>
              </a:rPr>
              <a:t>scholar's</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reasoning</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typically</a:t>
            </a:r>
            <a:r>
              <a:rPr lang="it-IT" sz="3400" dirty="0">
                <a:latin typeface="Times" panose="02020603050405020304" pitchFamily="18" charset="0"/>
                <a:cs typeface="Times" panose="02020603050405020304" pitchFamily="18" charset="0"/>
              </a:rPr>
              <a:t> in </a:t>
            </a:r>
            <a:r>
              <a:rPr lang="it-IT" sz="3400" dirty="0" err="1">
                <a:latin typeface="Times" panose="02020603050405020304" pitchFamily="18" charset="0"/>
                <a:cs typeface="Times" panose="02020603050405020304" pitchFamily="18" charset="0"/>
              </a:rPr>
              <a:t>response</a:t>
            </a:r>
            <a:r>
              <a:rPr lang="it-IT" sz="3400" dirty="0">
                <a:latin typeface="Times" panose="02020603050405020304" pitchFamily="18" charset="0"/>
                <a:cs typeface="Times" panose="02020603050405020304" pitchFamily="18" charset="0"/>
              </a:rPr>
              <a:t> to a </a:t>
            </a:r>
            <a:r>
              <a:rPr lang="it-IT" sz="3400" dirty="0" err="1">
                <a:latin typeface="Times" panose="02020603050405020304" pitchFamily="18" charset="0"/>
                <a:cs typeface="Times" panose="02020603050405020304" pitchFamily="18" charset="0"/>
              </a:rPr>
              <a:t>particular</a:t>
            </a:r>
            <a:r>
              <a:rPr lang="it-IT" sz="3400" dirty="0">
                <a:latin typeface="Times" panose="02020603050405020304" pitchFamily="18" charset="0"/>
                <a:cs typeface="Times" panose="02020603050405020304" pitchFamily="18" charset="0"/>
              </a:rPr>
              <a:t> case, and are </a:t>
            </a:r>
            <a:r>
              <a:rPr lang="it-IT" sz="3400" dirty="0" err="1">
                <a:latin typeface="Times" panose="02020603050405020304" pitchFamily="18" charset="0"/>
                <a:cs typeface="Times" panose="02020603050405020304" pitchFamily="18" charset="0"/>
              </a:rPr>
              <a:t>considered</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binding</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precedent</a:t>
            </a:r>
            <a:r>
              <a:rPr lang="it-IT" sz="3400" dirty="0">
                <a:latin typeface="Times" panose="02020603050405020304" pitchFamily="18" charset="0"/>
                <a:cs typeface="Times" panose="02020603050405020304" pitchFamily="18" charset="0"/>
              </a:rPr>
              <a:t> by </a:t>
            </a:r>
            <a:r>
              <a:rPr lang="it-IT" sz="3400" dirty="0" err="1">
                <a:latin typeface="Times" panose="02020603050405020304" pitchFamily="18" charset="0"/>
                <a:cs typeface="Times" panose="02020603050405020304" pitchFamily="18" charset="0"/>
              </a:rPr>
              <a:t>those</a:t>
            </a:r>
            <a:r>
              <a:rPr lang="it-IT" sz="3400" dirty="0">
                <a:latin typeface="Times" panose="02020603050405020304" pitchFamily="18" charset="0"/>
                <a:cs typeface="Times" panose="02020603050405020304" pitchFamily="18" charset="0"/>
              </a:rPr>
              <a:t> Muslims </a:t>
            </a:r>
            <a:r>
              <a:rPr lang="it-IT" sz="3400" dirty="0" err="1">
                <a:latin typeface="Times" panose="02020603050405020304" pitchFamily="18" charset="0"/>
                <a:cs typeface="Times" panose="02020603050405020304" pitchFamily="18" charset="0"/>
              </a:rPr>
              <a:t>who</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have</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bound</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themselves</a:t>
            </a:r>
            <a:r>
              <a:rPr lang="it-IT" sz="3400" dirty="0">
                <a:latin typeface="Times" panose="02020603050405020304" pitchFamily="18" charset="0"/>
                <a:cs typeface="Times" panose="02020603050405020304" pitchFamily="18" charset="0"/>
              </a:rPr>
              <a:t> to </a:t>
            </a:r>
            <a:r>
              <a:rPr lang="it-IT" sz="3400" dirty="0" err="1">
                <a:latin typeface="Times" panose="02020603050405020304" pitchFamily="18" charset="0"/>
                <a:cs typeface="Times" panose="02020603050405020304" pitchFamily="18" charset="0"/>
              </a:rPr>
              <a:t>that</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scholar</a:t>
            </a:r>
            <a:r>
              <a:rPr lang="it-IT" sz="3400" dirty="0">
                <a:latin typeface="Times" panose="02020603050405020304" pitchFamily="18" charset="0"/>
                <a:cs typeface="Times" panose="02020603050405020304" pitchFamily="18" charset="0"/>
              </a:rPr>
              <a:t>. The </a:t>
            </a:r>
            <a:r>
              <a:rPr lang="it-IT" sz="3400" dirty="0" err="1">
                <a:latin typeface="Times" panose="02020603050405020304" pitchFamily="18" charset="0"/>
                <a:cs typeface="Times" panose="02020603050405020304" pitchFamily="18" charset="0"/>
              </a:rPr>
              <a:t>primary</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difference</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between</a:t>
            </a:r>
            <a:r>
              <a:rPr lang="it-IT" sz="3400" dirty="0">
                <a:latin typeface="Times" panose="02020603050405020304" pitchFamily="18" charset="0"/>
                <a:cs typeface="Times" panose="02020603050405020304" pitchFamily="18" charset="0"/>
              </a:rPr>
              <a:t> common-law </a:t>
            </a:r>
            <a:r>
              <a:rPr lang="it-IT" sz="3400" dirty="0" err="1">
                <a:latin typeface="Times" panose="02020603050405020304" pitchFamily="18" charset="0"/>
                <a:cs typeface="Times" panose="02020603050405020304" pitchFamily="18" charset="0"/>
              </a:rPr>
              <a:t>opinions</a:t>
            </a:r>
            <a:r>
              <a:rPr lang="it-IT" sz="3400" dirty="0">
                <a:latin typeface="Times" panose="02020603050405020304" pitchFamily="18" charset="0"/>
                <a:cs typeface="Times" panose="02020603050405020304" pitchFamily="18" charset="0"/>
              </a:rPr>
              <a:t> and </a:t>
            </a:r>
            <a:r>
              <a:rPr lang="it-IT" sz="3400" dirty="0" err="1">
                <a:latin typeface="Times" panose="02020603050405020304" pitchFamily="18" charset="0"/>
                <a:cs typeface="Times" panose="02020603050405020304" pitchFamily="18" charset="0"/>
              </a:rPr>
              <a:t>fatwās</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however</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is</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that</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fatwās</a:t>
            </a:r>
            <a:r>
              <a:rPr lang="it-IT" sz="3400" dirty="0">
                <a:latin typeface="Times" panose="02020603050405020304" pitchFamily="18" charset="0"/>
                <a:cs typeface="Times" panose="02020603050405020304" pitchFamily="18" charset="0"/>
              </a:rPr>
              <a:t> are </a:t>
            </a:r>
            <a:r>
              <a:rPr lang="it-IT" sz="3400" dirty="0" err="1">
                <a:latin typeface="Times" panose="02020603050405020304" pitchFamily="18" charset="0"/>
                <a:cs typeface="Times" panose="02020603050405020304" pitchFamily="18" charset="0"/>
              </a:rPr>
              <a:t>not</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universally</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binding</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as</a:t>
            </a:r>
            <a:r>
              <a:rPr lang="it-IT" sz="3400" dirty="0">
                <a:latin typeface="Times" panose="02020603050405020304" pitchFamily="18" charset="0"/>
                <a:cs typeface="Times" panose="02020603050405020304" pitchFamily="18" charset="0"/>
              </a:rPr>
              <a:t> Sharia </a:t>
            </a:r>
            <a:r>
              <a:rPr lang="it-IT" sz="3400" dirty="0" err="1">
                <a:latin typeface="Times" panose="02020603050405020304" pitchFamily="18" charset="0"/>
                <a:cs typeface="Times" panose="02020603050405020304" pitchFamily="18" charset="0"/>
              </a:rPr>
              <a:t>is</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not</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universally</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consistent</a:t>
            </a:r>
            <a:r>
              <a:rPr lang="it-IT" sz="3400" dirty="0">
                <a:latin typeface="Times" panose="02020603050405020304" pitchFamily="18" charset="0"/>
                <a:cs typeface="Times" panose="02020603050405020304" pitchFamily="18" charset="0"/>
              </a:rPr>
              <a:t> and Islam </a:t>
            </a:r>
            <a:r>
              <a:rPr lang="it-IT" sz="3400" dirty="0" err="1">
                <a:latin typeface="Times" panose="02020603050405020304" pitchFamily="18" charset="0"/>
                <a:cs typeface="Times" panose="02020603050405020304" pitchFamily="18" charset="0"/>
              </a:rPr>
              <a:t>is</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very</a:t>
            </a:r>
            <a:r>
              <a:rPr lang="it-IT" sz="3400" dirty="0">
                <a:latin typeface="Times" panose="02020603050405020304" pitchFamily="18" charset="0"/>
                <a:cs typeface="Times" panose="02020603050405020304" pitchFamily="18" charset="0"/>
              </a:rPr>
              <a:t> non-</a:t>
            </a:r>
            <a:r>
              <a:rPr lang="it-IT" sz="3400" dirty="0" err="1">
                <a:latin typeface="Times" panose="02020603050405020304" pitchFamily="18" charset="0"/>
                <a:cs typeface="Times" panose="02020603050405020304" pitchFamily="18" charset="0"/>
              </a:rPr>
              <a:t>hierarchical</a:t>
            </a:r>
            <a:r>
              <a:rPr lang="it-IT" sz="3400" dirty="0">
                <a:latin typeface="Times" panose="02020603050405020304" pitchFamily="18" charset="0"/>
                <a:cs typeface="Times" panose="02020603050405020304" pitchFamily="18" charset="0"/>
              </a:rPr>
              <a:t> in </a:t>
            </a:r>
            <a:r>
              <a:rPr lang="it-IT" sz="3400" dirty="0" err="1">
                <a:latin typeface="Times" panose="02020603050405020304" pitchFamily="18" charset="0"/>
                <a:cs typeface="Times" panose="02020603050405020304" pitchFamily="18" charset="0"/>
              </a:rPr>
              <a:t>structure</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fatwās</a:t>
            </a:r>
            <a:r>
              <a:rPr lang="it-IT" sz="3400" dirty="0">
                <a:latin typeface="Times" panose="02020603050405020304" pitchFamily="18" charset="0"/>
                <a:cs typeface="Times" panose="02020603050405020304" pitchFamily="18" charset="0"/>
              </a:rPr>
              <a:t> do </a:t>
            </a:r>
            <a:r>
              <a:rPr lang="it-IT" sz="3400" dirty="0" err="1">
                <a:latin typeface="Times" panose="02020603050405020304" pitchFamily="18" charset="0"/>
                <a:cs typeface="Times" panose="02020603050405020304" pitchFamily="18" charset="0"/>
              </a:rPr>
              <a:t>not</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carry</a:t>
            </a:r>
            <a:r>
              <a:rPr lang="it-IT" sz="3400" dirty="0">
                <a:latin typeface="Times" panose="02020603050405020304" pitchFamily="18" charset="0"/>
                <a:cs typeface="Times" panose="02020603050405020304" pitchFamily="18" charset="0"/>
              </a:rPr>
              <a:t> the </a:t>
            </a:r>
            <a:r>
              <a:rPr lang="it-IT" sz="3400" dirty="0" err="1">
                <a:latin typeface="Times" panose="02020603050405020304" pitchFamily="18" charset="0"/>
                <a:cs typeface="Times" panose="02020603050405020304" pitchFamily="18" charset="0"/>
              </a:rPr>
              <a:t>sort</a:t>
            </a:r>
            <a:r>
              <a:rPr lang="it-IT" sz="3400" dirty="0">
                <a:latin typeface="Times" panose="02020603050405020304" pitchFamily="18" charset="0"/>
                <a:cs typeface="Times" panose="02020603050405020304" pitchFamily="18" charset="0"/>
              </a:rPr>
              <a:t> of weight </a:t>
            </a:r>
            <a:r>
              <a:rPr lang="it-IT" sz="3400" dirty="0" err="1">
                <a:latin typeface="Times" panose="02020603050405020304" pitchFamily="18" charset="0"/>
                <a:cs typeface="Times" panose="02020603050405020304" pitchFamily="18" charset="0"/>
              </a:rPr>
              <a:t>as</a:t>
            </a:r>
            <a:r>
              <a:rPr lang="it-IT" sz="3400" dirty="0">
                <a:latin typeface="Times" panose="02020603050405020304" pitchFamily="18" charset="0"/>
                <a:cs typeface="Times" panose="02020603050405020304" pitchFamily="18" charset="0"/>
              </a:rPr>
              <a:t> </a:t>
            </a:r>
            <a:r>
              <a:rPr lang="it-IT" sz="3400" dirty="0" err="1">
                <a:latin typeface="Times" panose="02020603050405020304" pitchFamily="18" charset="0"/>
                <a:cs typeface="Times" panose="02020603050405020304" pitchFamily="18" charset="0"/>
              </a:rPr>
              <a:t>that</a:t>
            </a:r>
            <a:r>
              <a:rPr lang="it-IT" sz="3400" dirty="0">
                <a:latin typeface="Times" panose="02020603050405020304" pitchFamily="18" charset="0"/>
                <a:cs typeface="Times" panose="02020603050405020304" pitchFamily="18" charset="0"/>
              </a:rPr>
              <a:t> of </a:t>
            </a:r>
            <a:r>
              <a:rPr lang="it-IT" sz="3400" dirty="0" err="1">
                <a:latin typeface="Times" panose="02020603050405020304" pitchFamily="18" charset="0"/>
                <a:cs typeface="Times" panose="02020603050405020304" pitchFamily="18" charset="0"/>
              </a:rPr>
              <a:t>secular</a:t>
            </a:r>
            <a:r>
              <a:rPr lang="it-IT" sz="3400" dirty="0">
                <a:latin typeface="Times" panose="02020603050405020304" pitchFamily="18" charset="0"/>
                <a:cs typeface="Times" panose="02020603050405020304" pitchFamily="18" charset="0"/>
              </a:rPr>
              <a:t> common-law opinion.</a:t>
            </a:r>
          </a:p>
        </p:txBody>
      </p:sp>
    </p:spTree>
    <p:extLst>
      <p:ext uri="{BB962C8B-B14F-4D97-AF65-F5344CB8AC3E}">
        <p14:creationId xmlns:p14="http://schemas.microsoft.com/office/powerpoint/2010/main" val="6818908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38DC01-E0F8-4B9A-9ACE-31DD55CC19EE}"/>
              </a:ext>
            </a:extLst>
          </p:cNvPr>
          <p:cNvSpPr>
            <a:spLocks noGrp="1"/>
          </p:cNvSpPr>
          <p:nvPr>
            <p:ph type="title"/>
          </p:nvPr>
        </p:nvSpPr>
        <p:spPr>
          <a:xfrm>
            <a:off x="1356002" y="8282"/>
            <a:ext cx="3932237" cy="1297056"/>
          </a:xfrm>
        </p:spPr>
        <p:txBody>
          <a:bodyPr>
            <a:normAutofit fontScale="90000"/>
          </a:bodyPr>
          <a:lstStyle/>
          <a:p>
            <a:pPr algn="ctr"/>
            <a:r>
              <a:rPr lang="en-US" dirty="0">
                <a:latin typeface="Times New Roman" panose="02020603050405020304" pitchFamily="18" charset="0"/>
                <a:cs typeface="Times New Roman" panose="02020603050405020304" pitchFamily="18" charset="0"/>
              </a:rPr>
              <a:t>Al-Azhar University's Council of Senior Scholars.</a:t>
            </a:r>
            <a:endParaRPr lang="it-IT" dirty="0">
              <a:latin typeface="Times New Roman" panose="02020603050405020304" pitchFamily="18" charset="0"/>
              <a:cs typeface="Times New Roman" panose="02020603050405020304" pitchFamily="18" charset="0"/>
            </a:endParaRPr>
          </a:p>
        </p:txBody>
      </p:sp>
      <p:pic>
        <p:nvPicPr>
          <p:cNvPr id="5" name="Immagine 4">
            <a:extLst>
              <a:ext uri="{FF2B5EF4-FFF2-40B4-BE49-F238E27FC236}">
                <a16:creationId xmlns:a16="http://schemas.microsoft.com/office/drawing/2014/main" id="{9F8949B3-E784-4826-9E2A-002B35FD3A17}"/>
              </a:ext>
            </a:extLst>
          </p:cNvPr>
          <p:cNvPicPr>
            <a:picLocks noChangeAspect="1"/>
          </p:cNvPicPr>
          <p:nvPr/>
        </p:nvPicPr>
        <p:blipFill>
          <a:blip r:embed="rId2"/>
          <a:stretch>
            <a:fillRect/>
          </a:stretch>
        </p:blipFill>
        <p:spPr>
          <a:xfrm>
            <a:off x="6255270" y="1470990"/>
            <a:ext cx="5592418" cy="3657601"/>
          </a:xfrm>
          <a:prstGeom prst="rect">
            <a:avLst/>
          </a:prstGeom>
        </p:spPr>
      </p:pic>
      <p:sp>
        <p:nvSpPr>
          <p:cNvPr id="4" name="Segnaposto testo 3">
            <a:extLst>
              <a:ext uri="{FF2B5EF4-FFF2-40B4-BE49-F238E27FC236}">
                <a16:creationId xmlns:a16="http://schemas.microsoft.com/office/drawing/2014/main" id="{D321C1D2-E44B-4082-BD2A-583CB22C2187}"/>
              </a:ext>
            </a:extLst>
          </p:cNvPr>
          <p:cNvSpPr>
            <a:spLocks noGrp="1"/>
          </p:cNvSpPr>
          <p:nvPr>
            <p:ph type="body" sz="half" idx="2"/>
          </p:nvPr>
        </p:nvSpPr>
        <p:spPr>
          <a:xfrm>
            <a:off x="839787" y="1305338"/>
            <a:ext cx="5071171" cy="5400262"/>
          </a:xfrm>
        </p:spPr>
        <p:txBody>
          <a:bodyPr>
            <a:normAutofit lnSpcReduction="10000"/>
          </a:bodyPr>
          <a:lstStyle/>
          <a:p>
            <a:pPr marL="285750" indent="-285750" algn="just">
              <a:lnSpc>
                <a:spcPct val="12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Al-Azhar University's Council of Senior Scholars was founded in 1911 but was replaced in 1961 by the Center for Islamic Research. In July 2012, after the law restricting Al-Azhar University's autonomy was modified by the incoming president Mohamed Morsi, the Council was reformed.</a:t>
            </a:r>
          </a:p>
          <a:p>
            <a:pPr marL="285750" indent="-285750" algn="just">
              <a:lnSpc>
                <a:spcPct val="12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Council consists of 40 members and as of February 2013 had 14 vacancies all appointed by the current imam of Al-Azhar, Ahmed El-Tayeb.</a:t>
            </a:r>
          </a:p>
          <a:p>
            <a:pPr marL="285750" indent="-285750" algn="just">
              <a:lnSpc>
                <a:spcPct val="12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2013, the Council elected </a:t>
            </a:r>
            <a:r>
              <a:rPr lang="en-US" sz="1800" dirty="0" err="1">
                <a:latin typeface="Times New Roman" panose="02020603050405020304" pitchFamily="18" charset="0"/>
                <a:cs typeface="Times New Roman" panose="02020603050405020304" pitchFamily="18" charset="0"/>
              </a:rPr>
              <a:t>Shawki</a:t>
            </a:r>
            <a:r>
              <a:rPr lang="en-US" sz="1800" dirty="0">
                <a:latin typeface="Times New Roman" panose="02020603050405020304" pitchFamily="18" charset="0"/>
                <a:cs typeface="Times New Roman" panose="02020603050405020304" pitchFamily="18" charset="0"/>
              </a:rPr>
              <a:t> Ibrahim Abdel-Karim Allam to be the next Grand Mufti of Egypt. This marks the first time that the Grand Mufti would be elected by Islamic scholars since the position was created in 1895. Prior to this, the Egyptian Head of State made the appointment.</a:t>
            </a:r>
            <a:endParaRPr lang="it-IT" sz="1800" dirty="0">
              <a:latin typeface="Times New Roman" panose="02020603050405020304" pitchFamily="18" charset="0"/>
              <a:cs typeface="Times New Roman" panose="02020603050405020304" pitchFamily="18" charset="0"/>
            </a:endParaRPr>
          </a:p>
        </p:txBody>
      </p:sp>
      <p:sp>
        <p:nvSpPr>
          <p:cNvPr id="6" name="Rettangolo 5">
            <a:extLst>
              <a:ext uri="{FF2B5EF4-FFF2-40B4-BE49-F238E27FC236}">
                <a16:creationId xmlns:a16="http://schemas.microsoft.com/office/drawing/2014/main" id="{37D02EF1-8429-43AF-AA3B-006C34F28905}"/>
              </a:ext>
            </a:extLst>
          </p:cNvPr>
          <p:cNvSpPr/>
          <p:nvPr/>
        </p:nvSpPr>
        <p:spPr>
          <a:xfrm>
            <a:off x="5910959" y="5235186"/>
            <a:ext cx="6281041" cy="830997"/>
          </a:xfrm>
          <a:prstGeom prst="rect">
            <a:avLst/>
          </a:prstGeom>
        </p:spPr>
        <p:txBody>
          <a:bodyPr wrap="square">
            <a:spAutoFit/>
          </a:bodyPr>
          <a:lstStyle/>
          <a:p>
            <a:pPr algn="ctr"/>
            <a:r>
              <a:rPr lang="it-IT" sz="1600" b="1" dirty="0">
                <a:latin typeface="Times New Roman" panose="02020603050405020304" pitchFamily="18" charset="0"/>
                <a:cs typeface="Times New Roman" panose="02020603050405020304" pitchFamily="18" charset="0"/>
              </a:rPr>
              <a:t>Cairo, </a:t>
            </a:r>
            <a:r>
              <a:rPr lang="it-IT" sz="1600" b="1" dirty="0" err="1">
                <a:latin typeface="Times New Roman" panose="02020603050405020304" pitchFamily="18" charset="0"/>
                <a:cs typeface="Times New Roman" panose="02020603050405020304" pitchFamily="18" charset="0"/>
              </a:rPr>
              <a:t>Sept</a:t>
            </a:r>
            <a:r>
              <a:rPr lang="it-IT" sz="1600" b="1" dirty="0">
                <a:latin typeface="Times New Roman" panose="02020603050405020304" pitchFamily="18" charset="0"/>
                <a:cs typeface="Times New Roman" panose="02020603050405020304" pitchFamily="18" charset="0"/>
              </a:rPr>
              <a:t>. 2015: </a:t>
            </a:r>
            <a:r>
              <a:rPr lang="it-IT" sz="1600" b="1" dirty="0" err="1">
                <a:latin typeface="Times New Roman" panose="02020603050405020304" pitchFamily="18" charset="0"/>
                <a:cs typeface="Times New Roman" panose="02020603050405020304" pitchFamily="18" charset="0"/>
              </a:rPr>
              <a:t>President</a:t>
            </a:r>
            <a:r>
              <a:rPr lang="it-IT" sz="1600" b="1" dirty="0">
                <a:latin typeface="Times New Roman" panose="02020603050405020304" pitchFamily="18" charset="0"/>
                <a:cs typeface="Times New Roman" panose="02020603050405020304" pitchFamily="18" charset="0"/>
              </a:rPr>
              <a:t> Abdel-</a:t>
            </a:r>
            <a:r>
              <a:rPr lang="it-IT" sz="1600" b="1" dirty="0" err="1">
                <a:latin typeface="Times New Roman" panose="02020603050405020304" pitchFamily="18" charset="0"/>
                <a:cs typeface="Times New Roman" panose="02020603050405020304" pitchFamily="18" charset="0"/>
              </a:rPr>
              <a:t>Fattah</a:t>
            </a:r>
            <a:r>
              <a:rPr lang="it-IT" sz="1600" b="1" dirty="0">
                <a:latin typeface="Times New Roman" panose="02020603050405020304" pitchFamily="18" charset="0"/>
                <a:cs typeface="Times New Roman" panose="02020603050405020304" pitchFamily="18" charset="0"/>
              </a:rPr>
              <a:t> El-</a:t>
            </a:r>
            <a:r>
              <a:rPr lang="it-IT" sz="1600" b="1" dirty="0" err="1">
                <a:latin typeface="Times New Roman" panose="02020603050405020304" pitchFamily="18" charset="0"/>
                <a:cs typeface="Times New Roman" panose="02020603050405020304" pitchFamily="18" charset="0"/>
              </a:rPr>
              <a:t>Sisi</a:t>
            </a:r>
            <a:r>
              <a:rPr lang="it-IT" sz="1600" b="1" dirty="0">
                <a:latin typeface="Times New Roman" panose="02020603050405020304" pitchFamily="18" charset="0"/>
                <a:cs typeface="Times New Roman" panose="02020603050405020304" pitchFamily="18" charset="0"/>
              </a:rPr>
              <a:t> </a:t>
            </a:r>
            <a:r>
              <a:rPr lang="it-IT" sz="1600" b="1" dirty="0" err="1">
                <a:latin typeface="Times New Roman" panose="02020603050405020304" pitchFamily="18" charset="0"/>
                <a:cs typeface="Times New Roman" panose="02020603050405020304" pitchFamily="18" charset="0"/>
              </a:rPr>
              <a:t>greets</a:t>
            </a:r>
            <a:r>
              <a:rPr lang="it-IT" sz="1600" b="1" dirty="0">
                <a:latin typeface="Times New Roman" panose="02020603050405020304" pitchFamily="18" charset="0"/>
                <a:cs typeface="Times New Roman" panose="02020603050405020304" pitchFamily="18" charset="0"/>
              </a:rPr>
              <a:t> Sheik Ahmed El-</a:t>
            </a:r>
            <a:r>
              <a:rPr lang="it-IT" sz="1600" b="1" dirty="0" err="1">
                <a:latin typeface="Times New Roman" panose="02020603050405020304" pitchFamily="18" charset="0"/>
                <a:cs typeface="Times New Roman" panose="02020603050405020304" pitchFamily="18" charset="0"/>
              </a:rPr>
              <a:t>Tayeb</a:t>
            </a:r>
            <a:r>
              <a:rPr lang="it-IT" sz="1600" b="1" dirty="0">
                <a:latin typeface="Times New Roman" panose="02020603050405020304" pitchFamily="18" charset="0"/>
                <a:cs typeface="Times New Roman" panose="02020603050405020304" pitchFamily="18" charset="0"/>
              </a:rPr>
              <a:t>, </a:t>
            </a:r>
            <a:r>
              <a:rPr lang="it-IT" sz="1600" b="1" dirty="0" err="1">
                <a:latin typeface="Times New Roman" panose="02020603050405020304" pitchFamily="18" charset="0"/>
                <a:cs typeface="Times New Roman" panose="02020603050405020304" pitchFamily="18" charset="0"/>
              </a:rPr>
              <a:t>Grand</a:t>
            </a:r>
            <a:r>
              <a:rPr lang="it-IT" sz="1600" b="1" dirty="0">
                <a:latin typeface="Times New Roman" panose="02020603050405020304" pitchFamily="18" charset="0"/>
                <a:cs typeface="Times New Roman" panose="02020603050405020304" pitchFamily="18" charset="0"/>
              </a:rPr>
              <a:t> Imam of Al-</a:t>
            </a:r>
            <a:r>
              <a:rPr lang="it-IT" sz="1600" b="1" dirty="0" err="1">
                <a:latin typeface="Times New Roman" panose="02020603050405020304" pitchFamily="18" charset="0"/>
                <a:cs typeface="Times New Roman" panose="02020603050405020304" pitchFamily="18" charset="0"/>
              </a:rPr>
              <a:t>Azhar</a:t>
            </a:r>
            <a:r>
              <a:rPr lang="it-IT" sz="1600" b="1" dirty="0">
                <a:latin typeface="Times New Roman" panose="02020603050405020304" pitchFamily="18" charset="0"/>
                <a:cs typeface="Times New Roman" panose="02020603050405020304" pitchFamily="18" charset="0"/>
              </a:rPr>
              <a:t>; </a:t>
            </a:r>
            <a:r>
              <a:rPr lang="it-IT" sz="1600" b="1" dirty="0" err="1">
                <a:latin typeface="Times New Roman" panose="02020603050405020304" pitchFamily="18" charset="0"/>
                <a:cs typeface="Times New Roman" panose="02020603050405020304" pitchFamily="18" charset="0"/>
              </a:rPr>
              <a:t>Egypt’s</a:t>
            </a:r>
            <a:r>
              <a:rPr lang="it-IT" sz="1600" b="1" dirty="0">
                <a:latin typeface="Times New Roman" panose="02020603050405020304" pitchFamily="18" charset="0"/>
                <a:cs typeface="Times New Roman" panose="02020603050405020304" pitchFamily="18" charset="0"/>
              </a:rPr>
              <a:t> </a:t>
            </a:r>
            <a:r>
              <a:rPr lang="it-IT" sz="1600" b="1" dirty="0" err="1">
                <a:latin typeface="Times New Roman" panose="02020603050405020304" pitchFamily="18" charset="0"/>
                <a:cs typeface="Times New Roman" panose="02020603050405020304" pitchFamily="18" charset="0"/>
              </a:rPr>
              <a:t>President</a:t>
            </a:r>
            <a:r>
              <a:rPr lang="it-IT" sz="1600" b="1" dirty="0">
                <a:latin typeface="Times New Roman" panose="02020603050405020304" pitchFamily="18" charset="0"/>
                <a:cs typeface="Times New Roman" panose="02020603050405020304" pitchFamily="18" charset="0"/>
              </a:rPr>
              <a:t> </a:t>
            </a:r>
            <a:r>
              <a:rPr lang="it-IT" sz="1600" b="1" dirty="0" err="1">
                <a:latin typeface="Times New Roman" panose="02020603050405020304" pitchFamily="18" charset="0"/>
                <a:cs typeface="Times New Roman" panose="02020603050405020304" pitchFamily="18" charset="0"/>
              </a:rPr>
              <a:t>is</a:t>
            </a:r>
            <a:r>
              <a:rPr lang="it-IT" sz="1600" b="1" dirty="0">
                <a:latin typeface="Times New Roman" panose="02020603050405020304" pitchFamily="18" charset="0"/>
                <a:cs typeface="Times New Roman" panose="02020603050405020304" pitchFamily="18" charset="0"/>
              </a:rPr>
              <a:t> </a:t>
            </a:r>
            <a:r>
              <a:rPr lang="it-IT" sz="1600" b="1" dirty="0" err="1">
                <a:latin typeface="Times New Roman" panose="02020603050405020304" pitchFamily="18" charset="0"/>
                <a:cs typeface="Times New Roman" panose="02020603050405020304" pitchFamily="18" charset="0"/>
              </a:rPr>
              <a:t>demanding</a:t>
            </a:r>
            <a:r>
              <a:rPr lang="it-IT" sz="1600" b="1" dirty="0">
                <a:latin typeface="Times New Roman" panose="02020603050405020304" pitchFamily="18" charset="0"/>
                <a:cs typeface="Times New Roman" panose="02020603050405020304" pitchFamily="18" charset="0"/>
              </a:rPr>
              <a:t> the </a:t>
            </a:r>
            <a:r>
              <a:rPr lang="it-IT" sz="1600" b="1" dirty="0" err="1">
                <a:latin typeface="Times New Roman" panose="02020603050405020304" pitchFamily="18" charset="0"/>
                <a:cs typeface="Times New Roman" panose="02020603050405020304" pitchFamily="18" charset="0"/>
              </a:rPr>
              <a:t>clergy</a:t>
            </a:r>
            <a:r>
              <a:rPr lang="it-IT" sz="1600" b="1" dirty="0">
                <a:latin typeface="Times New Roman" panose="02020603050405020304" pitchFamily="18" charset="0"/>
                <a:cs typeface="Times New Roman" panose="02020603050405020304" pitchFamily="18" charset="0"/>
              </a:rPr>
              <a:t> </a:t>
            </a:r>
            <a:r>
              <a:rPr lang="it-IT" sz="1600" b="1" dirty="0" err="1">
                <a:latin typeface="Times New Roman" panose="02020603050405020304" pitchFamily="18" charset="0"/>
                <a:cs typeface="Times New Roman" panose="02020603050405020304" pitchFamily="18" charset="0"/>
              </a:rPr>
              <a:t>tone</a:t>
            </a:r>
            <a:r>
              <a:rPr lang="it-IT" sz="1600" b="1" dirty="0">
                <a:latin typeface="Times New Roman" panose="02020603050405020304" pitchFamily="18" charset="0"/>
                <a:cs typeface="Times New Roman" panose="02020603050405020304" pitchFamily="18" charset="0"/>
              </a:rPr>
              <a:t> down radical </a:t>
            </a:r>
            <a:r>
              <a:rPr lang="it-IT" sz="1600" b="1" dirty="0" err="1">
                <a:latin typeface="Times New Roman" panose="02020603050405020304" pitchFamily="18" charset="0"/>
                <a:cs typeface="Times New Roman" panose="02020603050405020304" pitchFamily="18" charset="0"/>
              </a:rPr>
              <a:t>discourse</a:t>
            </a:r>
            <a:r>
              <a:rPr lang="it-IT" sz="1600" b="1" dirty="0">
                <a:latin typeface="Times New Roman" panose="02020603050405020304" pitchFamily="18" charset="0"/>
                <a:cs typeface="Times New Roman" panose="02020603050405020304" pitchFamily="18" charset="0"/>
              </a:rPr>
              <a:t> on Islam.</a:t>
            </a:r>
          </a:p>
        </p:txBody>
      </p:sp>
      <p:sp>
        <p:nvSpPr>
          <p:cNvPr id="7" name="Titolo 1">
            <a:extLst>
              <a:ext uri="{FF2B5EF4-FFF2-40B4-BE49-F238E27FC236}">
                <a16:creationId xmlns:a16="http://schemas.microsoft.com/office/drawing/2014/main" id="{7A7488C6-EDC6-422B-9A71-7A0FD4ADB5A7}"/>
              </a:ext>
            </a:extLst>
          </p:cNvPr>
          <p:cNvSpPr txBox="1">
            <a:spLocks/>
          </p:cNvSpPr>
          <p:nvPr/>
        </p:nvSpPr>
        <p:spPr>
          <a:xfrm>
            <a:off x="6903763" y="173934"/>
            <a:ext cx="3932237" cy="1297056"/>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lgn="ctr"/>
            <a:endParaRPr lang="it-IT" dirty="0">
              <a:latin typeface="Times New Roman" panose="02020603050405020304" pitchFamily="18" charset="0"/>
              <a:cs typeface="Times New Roman" panose="02020603050405020304" pitchFamily="18" charset="0"/>
            </a:endParaRPr>
          </a:p>
        </p:txBody>
      </p:sp>
      <p:sp>
        <p:nvSpPr>
          <p:cNvPr id="8" name="Titolo 1">
            <a:extLst>
              <a:ext uri="{FF2B5EF4-FFF2-40B4-BE49-F238E27FC236}">
                <a16:creationId xmlns:a16="http://schemas.microsoft.com/office/drawing/2014/main" id="{4C739034-6BD7-4B28-AD16-8CEF78DF8C05}"/>
              </a:ext>
            </a:extLst>
          </p:cNvPr>
          <p:cNvSpPr txBox="1">
            <a:spLocks/>
          </p:cNvSpPr>
          <p:nvPr/>
        </p:nvSpPr>
        <p:spPr>
          <a:xfrm>
            <a:off x="7085360" y="175590"/>
            <a:ext cx="3932237" cy="16002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lgn="ctr"/>
            <a:endParaRPr lang="it-IT" dirty="0">
              <a:latin typeface="Times New Roman" panose="02020603050405020304" pitchFamily="18" charset="0"/>
              <a:cs typeface="Times New Roman" panose="02020603050405020304" pitchFamily="18" charset="0"/>
            </a:endParaRPr>
          </a:p>
        </p:txBody>
      </p:sp>
      <p:sp>
        <p:nvSpPr>
          <p:cNvPr id="9" name="Titolo 1">
            <a:extLst>
              <a:ext uri="{FF2B5EF4-FFF2-40B4-BE49-F238E27FC236}">
                <a16:creationId xmlns:a16="http://schemas.microsoft.com/office/drawing/2014/main" id="{618B2C07-BAEB-4756-9D0E-57D4D6104097}"/>
              </a:ext>
            </a:extLst>
          </p:cNvPr>
          <p:cNvSpPr txBox="1">
            <a:spLocks/>
          </p:cNvSpPr>
          <p:nvPr/>
        </p:nvSpPr>
        <p:spPr>
          <a:xfrm>
            <a:off x="5804454" y="143289"/>
            <a:ext cx="3932237" cy="1297056"/>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lgn="ctr"/>
            <a:endParaRPr lang="it-IT" dirty="0">
              <a:latin typeface="Times New Roman" panose="02020603050405020304" pitchFamily="18" charset="0"/>
              <a:cs typeface="Times New Roman" panose="02020603050405020304" pitchFamily="18" charset="0"/>
            </a:endParaRPr>
          </a:p>
        </p:txBody>
      </p:sp>
      <p:sp>
        <p:nvSpPr>
          <p:cNvPr id="10" name="Rettangolo 9">
            <a:extLst>
              <a:ext uri="{FF2B5EF4-FFF2-40B4-BE49-F238E27FC236}">
                <a16:creationId xmlns:a16="http://schemas.microsoft.com/office/drawing/2014/main" id="{4121FBAF-E4AE-4B54-8533-B5A997995EB8}"/>
              </a:ext>
            </a:extLst>
          </p:cNvPr>
          <p:cNvSpPr/>
          <p:nvPr/>
        </p:nvSpPr>
        <p:spPr>
          <a:xfrm>
            <a:off x="6453809" y="474341"/>
            <a:ext cx="4898404" cy="830997"/>
          </a:xfrm>
          <a:prstGeom prst="rect">
            <a:avLst/>
          </a:prstGeom>
        </p:spPr>
        <p:txBody>
          <a:bodyPr wrap="square">
            <a:spAutoFit/>
          </a:bodyPr>
          <a:lstStyle/>
          <a:p>
            <a:pPr algn="ctr"/>
            <a:r>
              <a:rPr lang="en-US" sz="2400" dirty="0">
                <a:latin typeface="Times New Roman" panose="02020603050405020304" pitchFamily="18" charset="0"/>
                <a:cs typeface="Times New Roman" panose="02020603050405020304" pitchFamily="18" charset="0"/>
              </a:rPr>
              <a:t>Al-Azhar and </a:t>
            </a:r>
            <a:r>
              <a:rPr lang="en-US" sz="2400" dirty="0" err="1">
                <a:latin typeface="Times New Roman" panose="02020603050405020304" pitchFamily="18" charset="0"/>
                <a:cs typeface="Times New Roman" panose="02020603050405020304" pitchFamily="18" charset="0"/>
              </a:rPr>
              <a:t>Sisi’s</a:t>
            </a:r>
            <a:r>
              <a:rPr lang="en-US" sz="2400" dirty="0">
                <a:latin typeface="Times New Roman" panose="02020603050405020304" pitchFamily="18" charset="0"/>
                <a:cs typeface="Times New Roman" panose="02020603050405020304" pitchFamily="18" charset="0"/>
              </a:rPr>
              <a:t> Regime: Cooperation and Conflict.</a:t>
            </a:r>
            <a:endParaRPr lang="it-IT"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98543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6C32FAB-8EC4-4C72-BACC-9D12231B4CB8}"/>
              </a:ext>
            </a:extLst>
          </p:cNvPr>
          <p:cNvSpPr>
            <a:spLocks noGrp="1"/>
          </p:cNvSpPr>
          <p:nvPr>
            <p:ph type="title"/>
          </p:nvPr>
        </p:nvSpPr>
        <p:spPr>
          <a:xfrm>
            <a:off x="1349374" y="253516"/>
            <a:ext cx="3932237" cy="993913"/>
          </a:xfrm>
        </p:spPr>
        <p:txBody>
          <a:bodyPr>
            <a:normAutofit/>
          </a:bodyPr>
          <a:lstStyle/>
          <a:p>
            <a:pPr algn="ctr"/>
            <a:r>
              <a:rPr lang="it-IT" dirty="0" err="1">
                <a:latin typeface="Times New Roman" panose="02020603050405020304" pitchFamily="18" charset="0"/>
                <a:cs typeface="Times New Roman" panose="02020603050405020304" pitchFamily="18" charset="0"/>
              </a:rPr>
              <a:t>Dār</a:t>
            </a:r>
            <a:r>
              <a:rPr lang="it-IT" dirty="0">
                <a:latin typeface="Times New Roman" panose="02020603050405020304" pitchFamily="18" charset="0"/>
                <a:cs typeface="Times New Roman" panose="02020603050405020304" pitchFamily="18" charset="0"/>
              </a:rPr>
              <a:t> al-</a:t>
            </a:r>
            <a:r>
              <a:rPr lang="it-IT" dirty="0" err="1">
                <a:latin typeface="Times New Roman" panose="02020603050405020304" pitchFamily="18" charset="0"/>
                <a:cs typeface="Times New Roman" panose="02020603050405020304" pitchFamily="18" charset="0"/>
              </a:rPr>
              <a:t>Iftā</a:t>
            </a:r>
            <a:r>
              <a:rPr lang="it-IT" dirty="0">
                <a:latin typeface="Times New Roman" panose="02020603050405020304" pitchFamily="18" charset="0"/>
                <a:cs typeface="Times New Roman" panose="02020603050405020304" pitchFamily="18" charset="0"/>
              </a:rPr>
              <a:t>' al-</a:t>
            </a:r>
            <a:r>
              <a:rPr lang="it-IT" dirty="0" err="1">
                <a:latin typeface="Times New Roman" panose="02020603050405020304" pitchFamily="18" charset="0"/>
                <a:cs typeface="Times New Roman" panose="02020603050405020304" pitchFamily="18" charset="0"/>
              </a:rPr>
              <a:t>Miṣriyyah</a:t>
            </a:r>
            <a:endParaRPr lang="it-IT" dirty="0">
              <a:latin typeface="Times New Roman" panose="02020603050405020304" pitchFamily="18" charset="0"/>
              <a:cs typeface="Times New Roman" panose="02020603050405020304" pitchFamily="18" charset="0"/>
            </a:endParaRPr>
          </a:p>
        </p:txBody>
      </p:sp>
      <p:pic>
        <p:nvPicPr>
          <p:cNvPr id="8" name="Segnaposto immagine 7">
            <a:extLst>
              <a:ext uri="{FF2B5EF4-FFF2-40B4-BE49-F238E27FC236}">
                <a16:creationId xmlns:a16="http://schemas.microsoft.com/office/drawing/2014/main" id="{64EC6176-D594-47F4-ABD3-7BEF68423F85}"/>
              </a:ext>
            </a:extLst>
          </p:cNvPr>
          <p:cNvPicPr>
            <a:picLocks noGrp="1" noChangeAspect="1"/>
          </p:cNvPicPr>
          <p:nvPr>
            <p:ph type="pic" idx="1"/>
          </p:nvPr>
        </p:nvPicPr>
        <p:blipFill>
          <a:blip r:embed="rId2"/>
          <a:srcRect l="12144" r="12144"/>
          <a:stretch>
            <a:fillRect/>
          </a:stretch>
        </p:blipFill>
        <p:spPr>
          <a:xfrm>
            <a:off x="6255025" y="311565"/>
            <a:ext cx="5526158" cy="4873625"/>
          </a:xfrm>
          <a:prstGeom prst="rect">
            <a:avLst/>
          </a:prstGeom>
        </p:spPr>
      </p:pic>
      <p:sp>
        <p:nvSpPr>
          <p:cNvPr id="4" name="Segnaposto testo 3">
            <a:extLst>
              <a:ext uri="{FF2B5EF4-FFF2-40B4-BE49-F238E27FC236}">
                <a16:creationId xmlns:a16="http://schemas.microsoft.com/office/drawing/2014/main" id="{F7C1DA9D-0297-479C-9AFF-283BDD630603}"/>
              </a:ext>
            </a:extLst>
          </p:cNvPr>
          <p:cNvSpPr>
            <a:spLocks noGrp="1"/>
          </p:cNvSpPr>
          <p:nvPr>
            <p:ph type="body" sz="half" idx="2"/>
          </p:nvPr>
        </p:nvSpPr>
        <p:spPr>
          <a:xfrm>
            <a:off x="866292" y="1379398"/>
            <a:ext cx="4686369" cy="4570275"/>
          </a:xfrm>
        </p:spPr>
        <p:txBody>
          <a:bodyPr>
            <a:noAutofit/>
          </a:bodyPr>
          <a:lstStyle/>
          <a:p>
            <a:pPr marL="285750" indent="-285750" algn="just">
              <a:lnSpc>
                <a:spcPct val="10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most important Egyptian educational institute and government body founded to represent Islam and a center for Islamic legal research since its establishment in 1895 CE. It keeps contemporary Muslims in touch with religious principles, clarifies "the right way," removes doubts concerning religious and worldly life, and reveals religious law for the new issues of contemporary life.</a:t>
            </a:r>
          </a:p>
        </p:txBody>
      </p:sp>
      <p:sp>
        <p:nvSpPr>
          <p:cNvPr id="9" name="Rettangolo 8">
            <a:extLst>
              <a:ext uri="{FF2B5EF4-FFF2-40B4-BE49-F238E27FC236}">
                <a16:creationId xmlns:a16="http://schemas.microsoft.com/office/drawing/2014/main" id="{65DB87B2-1DEA-4A49-87A5-85C07A082D55}"/>
              </a:ext>
            </a:extLst>
          </p:cNvPr>
          <p:cNvSpPr/>
          <p:nvPr/>
        </p:nvSpPr>
        <p:spPr>
          <a:xfrm>
            <a:off x="5877338" y="5343222"/>
            <a:ext cx="6281531" cy="923330"/>
          </a:xfrm>
          <a:prstGeom prst="rect">
            <a:avLst/>
          </a:prstGeom>
        </p:spPr>
        <p:txBody>
          <a:bodyPr wrap="square">
            <a:spAutoFit/>
          </a:bodyPr>
          <a:lstStyle/>
          <a:p>
            <a:pPr algn="just"/>
            <a:r>
              <a:rPr lang="en-US" b="1" dirty="0">
                <a:latin typeface="Times New Roman" panose="02020603050405020304" pitchFamily="18" charset="0"/>
                <a:cs typeface="Times New Roman" panose="02020603050405020304" pitchFamily="18" charset="0"/>
              </a:rPr>
              <a:t>Dār al-</a:t>
            </a:r>
            <a:r>
              <a:rPr lang="en-US" b="1" dirty="0" err="1">
                <a:latin typeface="Times New Roman" panose="02020603050405020304" pitchFamily="18" charset="0"/>
                <a:cs typeface="Times New Roman" panose="02020603050405020304" pitchFamily="18" charset="0"/>
              </a:rPr>
              <a:t>Iftā</a:t>
            </a:r>
            <a:r>
              <a:rPr lang="en-US" b="1" dirty="0">
                <a:latin typeface="Times New Roman" panose="02020603050405020304" pitchFamily="18" charset="0"/>
                <a:cs typeface="Times New Roman" panose="02020603050405020304" pitchFamily="18" charset="0"/>
              </a:rPr>
              <a:t>' draws upon the Qur’an and Prophetic literature, and consults the opinions of jurists throughout history to help Muslims live their lives according to the principles of Islam.</a:t>
            </a:r>
          </a:p>
        </p:txBody>
      </p:sp>
    </p:spTree>
    <p:extLst>
      <p:ext uri="{BB962C8B-B14F-4D97-AF65-F5344CB8AC3E}">
        <p14:creationId xmlns:p14="http://schemas.microsoft.com/office/powerpoint/2010/main" val="12812118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6C32FAB-8EC4-4C72-BACC-9D12231B4CB8}"/>
              </a:ext>
            </a:extLst>
          </p:cNvPr>
          <p:cNvSpPr>
            <a:spLocks noGrp="1"/>
          </p:cNvSpPr>
          <p:nvPr>
            <p:ph type="title"/>
          </p:nvPr>
        </p:nvSpPr>
        <p:spPr>
          <a:xfrm>
            <a:off x="839788" y="457200"/>
            <a:ext cx="3932237" cy="530225"/>
          </a:xfrm>
        </p:spPr>
        <p:txBody>
          <a:bodyPr>
            <a:normAutofit fontScale="90000"/>
          </a:bodyPr>
          <a:lstStyle/>
          <a:p>
            <a:pPr algn="ctr"/>
            <a:r>
              <a:rPr lang="it-IT" dirty="0" err="1">
                <a:latin typeface="Times New Roman" panose="02020603050405020304" pitchFamily="18" charset="0"/>
                <a:cs typeface="Times New Roman" panose="02020603050405020304" pitchFamily="18" charset="0"/>
              </a:rPr>
              <a:t>Dār</a:t>
            </a:r>
            <a:r>
              <a:rPr lang="it-IT" dirty="0">
                <a:latin typeface="Times New Roman" panose="02020603050405020304" pitchFamily="18" charset="0"/>
                <a:cs typeface="Times New Roman" panose="02020603050405020304" pitchFamily="18" charset="0"/>
              </a:rPr>
              <a:t> al-</a:t>
            </a:r>
            <a:r>
              <a:rPr lang="it-IT" dirty="0" err="1">
                <a:latin typeface="Times New Roman" panose="02020603050405020304" pitchFamily="18" charset="0"/>
                <a:cs typeface="Times New Roman" panose="02020603050405020304" pitchFamily="18" charset="0"/>
              </a:rPr>
              <a:t>Iftā</a:t>
            </a:r>
            <a:r>
              <a:rPr lang="it-IT" dirty="0">
                <a:latin typeface="Times New Roman" panose="02020603050405020304" pitchFamily="18" charset="0"/>
                <a:cs typeface="Times New Roman" panose="02020603050405020304" pitchFamily="18" charset="0"/>
              </a:rPr>
              <a:t>' al-</a:t>
            </a:r>
            <a:r>
              <a:rPr lang="it-IT" dirty="0" err="1">
                <a:latin typeface="Times New Roman" panose="02020603050405020304" pitchFamily="18" charset="0"/>
                <a:cs typeface="Times New Roman" panose="02020603050405020304" pitchFamily="18" charset="0"/>
              </a:rPr>
              <a:t>Miṣriyyah</a:t>
            </a:r>
            <a:endParaRPr lang="it-IT" dirty="0">
              <a:latin typeface="Times New Roman" panose="02020603050405020304" pitchFamily="18" charset="0"/>
              <a:cs typeface="Times New Roman" panose="02020603050405020304" pitchFamily="18" charset="0"/>
            </a:endParaRPr>
          </a:p>
        </p:txBody>
      </p:sp>
      <p:sp>
        <p:nvSpPr>
          <p:cNvPr id="6" name="Segnaposto contenuto 4">
            <a:extLst>
              <a:ext uri="{FF2B5EF4-FFF2-40B4-BE49-F238E27FC236}">
                <a16:creationId xmlns:a16="http://schemas.microsoft.com/office/drawing/2014/main" id="{636B93CF-1686-4E00-99C5-0306B55343A3}"/>
              </a:ext>
            </a:extLst>
          </p:cNvPr>
          <p:cNvSpPr>
            <a:spLocks noGrp="1"/>
          </p:cNvSpPr>
          <p:nvPr>
            <p:ph type="body" sz="half" idx="2"/>
          </p:nvPr>
        </p:nvSpPr>
        <p:spPr>
          <a:xfrm>
            <a:off x="839788" y="995363"/>
            <a:ext cx="4116387" cy="5618162"/>
          </a:xfrm>
        </p:spPr>
        <p:txBody>
          <a:bodyPr>
            <a:normAutofit lnSpcReduction="10000"/>
          </a:bodyPr>
          <a:lstStyle/>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This leading role is best expressed by its records of </a:t>
            </a:r>
            <a:r>
              <a:rPr lang="en-US" sz="2400" i="1" dirty="0" err="1">
                <a:latin typeface="Times New Roman" panose="02020603050405020304" pitchFamily="18" charset="0"/>
                <a:cs typeface="Times New Roman" panose="02020603050405020304" pitchFamily="18" charset="0"/>
              </a:rPr>
              <a:t>fatawa</a:t>
            </a:r>
            <a:r>
              <a:rPr lang="en-US" sz="2400" dirty="0">
                <a:latin typeface="Times New Roman" panose="02020603050405020304" pitchFamily="18" charset="0"/>
                <a:cs typeface="Times New Roman" panose="02020603050405020304" pitchFamily="18" charset="0"/>
              </a:rPr>
              <a:t> from its inception until the present day. </a:t>
            </a:r>
          </a:p>
          <a:p>
            <a:pPr marL="342900" indent="-342900" algn="just">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Dār</a:t>
            </a:r>
            <a:r>
              <a:rPr lang="en-US" sz="2400" dirty="0">
                <a:latin typeface="Times New Roman" panose="02020603050405020304" pitchFamily="18" charset="0"/>
                <a:cs typeface="Times New Roman" panose="02020603050405020304" pitchFamily="18" charset="0"/>
              </a:rPr>
              <a:t> al-</a:t>
            </a:r>
            <a:r>
              <a:rPr lang="en-US" sz="2400" dirty="0" err="1">
                <a:latin typeface="Times New Roman" panose="02020603050405020304" pitchFamily="18" charset="0"/>
                <a:cs typeface="Times New Roman" panose="02020603050405020304" pitchFamily="18" charset="0"/>
              </a:rPr>
              <a:t>Iftā</a:t>
            </a:r>
            <a:r>
              <a:rPr lang="en-US" sz="2400" dirty="0">
                <a:latin typeface="Times New Roman" panose="02020603050405020304" pitchFamily="18" charset="0"/>
                <a:cs typeface="Times New Roman" panose="02020603050405020304" pitchFamily="18" charset="0"/>
              </a:rPr>
              <a:t>' receives inquires from all over the Islamic world, as well as foreign students of Islamic law for training.</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This leadership developed from Dār al-</a:t>
            </a:r>
            <a:r>
              <a:rPr lang="en-US" sz="2400" dirty="0" err="1">
                <a:latin typeface="Times New Roman" panose="02020603050405020304" pitchFamily="18" charset="0"/>
                <a:cs typeface="Times New Roman" panose="02020603050405020304" pitchFamily="18" charset="0"/>
              </a:rPr>
              <a:t>Iftā</a:t>
            </a:r>
            <a:r>
              <a:rPr lang="en-US" sz="2400" dirty="0">
                <a:latin typeface="Times New Roman" panose="02020603050405020304" pitchFamily="18" charset="0"/>
                <a:cs typeface="Times New Roman" panose="02020603050405020304" pitchFamily="18" charset="0"/>
              </a:rPr>
              <a:t>' role as scholarly reference and for adopting a moderate methodology in understanding rulings derived from the inherited </a:t>
            </a:r>
            <a:r>
              <a:rPr lang="en-US" sz="2400" i="1" dirty="0">
                <a:latin typeface="Times New Roman" panose="02020603050405020304" pitchFamily="18" charset="0"/>
                <a:cs typeface="Times New Roman" panose="02020603050405020304" pitchFamily="18" charset="0"/>
              </a:rPr>
              <a:t>Fiqh </a:t>
            </a:r>
            <a:r>
              <a:rPr lang="en-US" sz="2400" dirty="0">
                <a:latin typeface="Times New Roman" panose="02020603050405020304" pitchFamily="18" charset="0"/>
                <a:cs typeface="Times New Roman" panose="02020603050405020304" pitchFamily="18" charset="0"/>
              </a:rPr>
              <a:t>(the Islamic law).</a:t>
            </a:r>
            <a:endParaRPr lang="it-IT" sz="2400" dirty="0">
              <a:latin typeface="Times New Roman" panose="02020603050405020304" pitchFamily="18" charset="0"/>
              <a:cs typeface="Times New Roman" panose="02020603050405020304" pitchFamily="18" charset="0"/>
            </a:endParaRPr>
          </a:p>
        </p:txBody>
      </p:sp>
      <p:pic>
        <p:nvPicPr>
          <p:cNvPr id="13" name="Immagine 12">
            <a:extLst>
              <a:ext uri="{FF2B5EF4-FFF2-40B4-BE49-F238E27FC236}">
                <a16:creationId xmlns:a16="http://schemas.microsoft.com/office/drawing/2014/main" id="{FCB22385-6061-413A-AE70-8F40CD1F68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61113" y="218003"/>
            <a:ext cx="6533322" cy="2820436"/>
          </a:xfrm>
          <a:prstGeom prst="rect">
            <a:avLst/>
          </a:prstGeom>
        </p:spPr>
      </p:pic>
      <p:sp>
        <p:nvSpPr>
          <p:cNvPr id="14" name="Rettangolo 13">
            <a:extLst>
              <a:ext uri="{FF2B5EF4-FFF2-40B4-BE49-F238E27FC236}">
                <a16:creationId xmlns:a16="http://schemas.microsoft.com/office/drawing/2014/main" id="{2C6C846C-3664-4789-B55F-FFBC4BDA3C18}"/>
              </a:ext>
            </a:extLst>
          </p:cNvPr>
          <p:cNvSpPr/>
          <p:nvPr/>
        </p:nvSpPr>
        <p:spPr>
          <a:xfrm>
            <a:off x="5261113" y="3429000"/>
            <a:ext cx="6718852" cy="3170099"/>
          </a:xfrm>
          <a:prstGeom prst="rect">
            <a:avLst/>
          </a:prstGeom>
        </p:spPr>
        <p:txBody>
          <a:bodyPr wrap="square">
            <a:spAutoFit/>
          </a:bodyPr>
          <a:lstStyle/>
          <a:p>
            <a:pPr algn="just"/>
            <a:r>
              <a:rPr lang="en-US" sz="2000" dirty="0">
                <a:solidFill>
                  <a:srgbClr val="000000"/>
                </a:solidFill>
                <a:latin typeface="Times New Roman" panose="02020603050405020304" pitchFamily="18" charset="0"/>
                <a:cs typeface="Times New Roman" panose="02020603050405020304" pitchFamily="18" charset="0"/>
              </a:rPr>
              <a:t>The Grand Mufti of Egypt, Dr. </a:t>
            </a:r>
            <a:r>
              <a:rPr lang="en-US" sz="2000" dirty="0" err="1">
                <a:solidFill>
                  <a:srgbClr val="000000"/>
                </a:solidFill>
                <a:latin typeface="Times New Roman" panose="02020603050405020304" pitchFamily="18" charset="0"/>
                <a:cs typeface="Times New Roman" panose="02020603050405020304" pitchFamily="18" charset="0"/>
              </a:rPr>
              <a:t>Shawki</a:t>
            </a:r>
            <a:r>
              <a:rPr lang="en-US" sz="2000" dirty="0">
                <a:solidFill>
                  <a:srgbClr val="000000"/>
                </a:solidFill>
                <a:latin typeface="Times New Roman" panose="02020603050405020304" pitchFamily="18" charset="0"/>
                <a:cs typeface="Times New Roman" panose="02020603050405020304" pitchFamily="18" charset="0"/>
              </a:rPr>
              <a:t> Allam, announced a list of crucial time-relevant recommendations in his closing statement, including:</a:t>
            </a:r>
          </a:p>
          <a:p>
            <a:pPr marL="285750" indent="-285750" algn="just">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issuing the </a:t>
            </a:r>
            <a:r>
              <a:rPr lang="en-US" sz="2000" i="1" dirty="0">
                <a:solidFill>
                  <a:srgbClr val="000000"/>
                </a:solidFill>
                <a:latin typeface="Times New Roman" panose="02020603050405020304" pitchFamily="18" charset="0"/>
                <a:cs typeface="Times New Roman" panose="02020603050405020304" pitchFamily="18" charset="0"/>
              </a:rPr>
              <a:t>First International Fatwa Charter </a:t>
            </a:r>
            <a:r>
              <a:rPr lang="en-US" sz="2000" dirty="0">
                <a:solidFill>
                  <a:srgbClr val="000000"/>
                </a:solidFill>
                <a:latin typeface="Times New Roman" panose="02020603050405020304" pitchFamily="18" charset="0"/>
                <a:cs typeface="Times New Roman" panose="02020603050405020304" pitchFamily="18" charset="0"/>
              </a:rPr>
              <a:t>that sets the ethics of Fatwa issuance profession; </a:t>
            </a:r>
          </a:p>
          <a:p>
            <a:pPr marL="285750" indent="-285750" algn="just">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launching </a:t>
            </a:r>
            <a:r>
              <a:rPr lang="en-US" sz="2000" i="1" dirty="0">
                <a:solidFill>
                  <a:srgbClr val="000000"/>
                </a:solidFill>
                <a:latin typeface="Times New Roman" panose="02020603050405020304" pitchFamily="18" charset="0"/>
                <a:cs typeface="Times New Roman" panose="02020603050405020304" pitchFamily="18" charset="0"/>
              </a:rPr>
              <a:t>Global Fatwa Index </a:t>
            </a:r>
            <a:r>
              <a:rPr lang="en-US" sz="2000" dirty="0">
                <a:solidFill>
                  <a:srgbClr val="000000"/>
                </a:solidFill>
                <a:latin typeface="Times New Roman" panose="02020603050405020304" pitchFamily="18" charset="0"/>
                <a:cs typeface="Times New Roman" panose="02020603050405020304" pitchFamily="18" charset="0"/>
              </a:rPr>
              <a:t>that endorses a scholarly methodology for observing, analyzing, and evaluating fatwa discourses worldwide;</a:t>
            </a:r>
          </a:p>
          <a:p>
            <a:pPr marL="285750" indent="-285750" algn="just">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developing a curriculum for students of fatwa around the world.</a:t>
            </a:r>
            <a:endParaRPr lang="it-IT"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66446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048083E-D364-46B0-9D0C-841861066170}"/>
              </a:ext>
            </a:extLst>
          </p:cNvPr>
          <p:cNvSpPr>
            <a:spLocks noGrp="1"/>
          </p:cNvSpPr>
          <p:nvPr>
            <p:ph type="title"/>
          </p:nvPr>
        </p:nvSpPr>
        <p:spPr>
          <a:xfrm>
            <a:off x="838200" y="365125"/>
            <a:ext cx="10515600" cy="867327"/>
          </a:xfrm>
        </p:spPr>
        <p:txBody>
          <a:bodyPr>
            <a:normAutofit fontScale="90000"/>
          </a:bodyPr>
          <a:lstStyle/>
          <a:p>
            <a:pPr algn="ctr"/>
            <a:r>
              <a:rPr lang="it-IT" sz="3600" dirty="0">
                <a:latin typeface="Times New Roman" panose="02020603050405020304" pitchFamily="18" charset="0"/>
                <a:cs typeface="Times New Roman" panose="02020603050405020304" pitchFamily="18" charset="0"/>
              </a:rPr>
              <a:t>Egypt</a:t>
            </a:r>
            <a:r>
              <a:rPr lang="it-IT" dirty="0">
                <a:latin typeface="Times New Roman" panose="02020603050405020304" pitchFamily="18" charset="0"/>
                <a:cs typeface="Times New Roman" panose="02020603050405020304" pitchFamily="18" charset="0"/>
              </a:rPr>
              <a:t> </a:t>
            </a:r>
            <a:r>
              <a:rPr lang="it-IT" sz="3600" dirty="0">
                <a:latin typeface="Times New Roman" panose="02020603050405020304" pitchFamily="18" charset="0"/>
                <a:cs typeface="Times New Roman" panose="02020603050405020304" pitchFamily="18" charset="0"/>
              </a:rPr>
              <a:t>in</a:t>
            </a:r>
            <a:r>
              <a:rPr lang="it-IT" dirty="0">
                <a:latin typeface="Times New Roman" panose="02020603050405020304" pitchFamily="18" charset="0"/>
                <a:cs typeface="Times New Roman" panose="02020603050405020304" pitchFamily="18" charset="0"/>
              </a:rPr>
              <a:t> </a:t>
            </a:r>
            <a:r>
              <a:rPr lang="it-IT" sz="3600" dirty="0">
                <a:latin typeface="Times New Roman" panose="02020603050405020304" pitchFamily="18" charset="0"/>
                <a:cs typeface="Times New Roman" panose="02020603050405020304" pitchFamily="18" charset="0"/>
              </a:rPr>
              <a:t>Contemporary Era &amp; The Firts Attempts For a Constitution</a:t>
            </a:r>
            <a:endParaRPr lang="it-IT" dirty="0">
              <a:latin typeface="Times New Roman" panose="02020603050405020304" pitchFamily="18" charset="0"/>
              <a:cs typeface="Times New Roman" panose="02020603050405020304" pitchFamily="18" charset="0"/>
            </a:endParaRPr>
          </a:p>
        </p:txBody>
      </p:sp>
      <p:sp>
        <p:nvSpPr>
          <p:cNvPr id="3" name="Segnaposto contenuto 2">
            <a:extLst>
              <a:ext uri="{FF2B5EF4-FFF2-40B4-BE49-F238E27FC236}">
                <a16:creationId xmlns:a16="http://schemas.microsoft.com/office/drawing/2014/main" id="{2136B065-89F8-4A9E-AD74-E14718503278}"/>
              </a:ext>
            </a:extLst>
          </p:cNvPr>
          <p:cNvSpPr>
            <a:spLocks noGrp="1"/>
          </p:cNvSpPr>
          <p:nvPr>
            <p:ph idx="1"/>
          </p:nvPr>
        </p:nvSpPr>
        <p:spPr>
          <a:xfrm>
            <a:off x="856374" y="1789043"/>
            <a:ext cx="4524009" cy="4850296"/>
          </a:xfrm>
        </p:spPr>
        <p:txBody>
          <a:bodyPr>
            <a:normAutofit/>
          </a:bodyPr>
          <a:lstStyle/>
          <a:p>
            <a:pPr algn="just"/>
            <a:r>
              <a:rPr lang="en-US" dirty="0">
                <a:latin typeface="Times New Roman" panose="02020603050405020304" pitchFamily="18" charset="0"/>
                <a:cs typeface="Times New Roman" panose="02020603050405020304" pitchFamily="18" charset="0"/>
              </a:rPr>
              <a:t>Monarchy: The Muhammad Ali </a:t>
            </a:r>
            <a:r>
              <a:rPr lang="en-US" i="1" dirty="0">
                <a:latin typeface="Times New Roman" panose="02020603050405020304" pitchFamily="18" charset="0"/>
                <a:cs typeface="Times New Roman" panose="02020603050405020304" pitchFamily="18" charset="0"/>
              </a:rPr>
              <a:t>khedive-</a:t>
            </a:r>
            <a:r>
              <a:rPr lang="en-US" dirty="0">
                <a:latin typeface="Times New Roman" panose="02020603050405020304" pitchFamily="18" charset="0"/>
                <a:cs typeface="Times New Roman" panose="02020603050405020304" pitchFamily="18" charset="0"/>
              </a:rPr>
              <a:t>dynasty (ruling of Egypt and Sudan from the 19th to the mid-20th century).</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pPr lvl="1"/>
            <a:r>
              <a:rPr lang="en-US" sz="2800" dirty="0">
                <a:latin typeface="Times New Roman" panose="02020603050405020304" pitchFamily="18" charset="0"/>
                <a:cs typeface="Times New Roman" panose="02020603050405020304" pitchFamily="18" charset="0"/>
              </a:rPr>
              <a:t>Constitution of 1879: 1879–1882</a:t>
            </a:r>
          </a:p>
          <a:p>
            <a:pPr lvl="1"/>
            <a:r>
              <a:rPr lang="en-US" sz="2800" dirty="0">
                <a:latin typeface="Times New Roman" panose="02020603050405020304" pitchFamily="18" charset="0"/>
                <a:cs typeface="Times New Roman" panose="02020603050405020304" pitchFamily="18" charset="0"/>
              </a:rPr>
              <a:t>Constitution of 1882: 1882</a:t>
            </a:r>
          </a:p>
        </p:txBody>
      </p:sp>
      <p:sp>
        <p:nvSpPr>
          <p:cNvPr id="6" name="Parentesi graffa chiusa 5">
            <a:extLst>
              <a:ext uri="{FF2B5EF4-FFF2-40B4-BE49-F238E27FC236}">
                <a16:creationId xmlns:a16="http://schemas.microsoft.com/office/drawing/2014/main" id="{7DD1B195-E9DF-4D44-8CDC-44AA7F37EE88}"/>
              </a:ext>
            </a:extLst>
          </p:cNvPr>
          <p:cNvSpPr/>
          <p:nvPr/>
        </p:nvSpPr>
        <p:spPr>
          <a:xfrm>
            <a:off x="5083439" y="4699077"/>
            <a:ext cx="689113" cy="1696278"/>
          </a:xfrm>
          <a:prstGeom prst="rightBrace">
            <a:avLst>
              <a:gd name="adj1" fmla="val 54487"/>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b="1" dirty="0">
              <a:latin typeface="Times New Roman" panose="02020603050405020304" pitchFamily="18" charset="0"/>
              <a:cs typeface="Times New Roman" panose="02020603050405020304" pitchFamily="18" charset="0"/>
            </a:endParaRPr>
          </a:p>
        </p:txBody>
      </p:sp>
      <p:pic>
        <p:nvPicPr>
          <p:cNvPr id="2054" name="Picture 6" descr="https://upload.wikimedia.org/wikipedia/commons/6/6f/Muhammad_Ali_Dynasty_portrait.jpg">
            <a:extLst>
              <a:ext uri="{FF2B5EF4-FFF2-40B4-BE49-F238E27FC236}">
                <a16:creationId xmlns:a16="http://schemas.microsoft.com/office/drawing/2014/main" id="{83EED89D-41AF-435F-BA43-DA09DB29DA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1898" y="1527573"/>
            <a:ext cx="4431146" cy="2385391"/>
          </a:xfrm>
          <a:prstGeom prst="rect">
            <a:avLst/>
          </a:prstGeom>
          <a:noFill/>
          <a:extLst>
            <a:ext uri="{909E8E84-426E-40DD-AFC4-6F175D3DCCD1}">
              <a14:hiddenFill xmlns:a14="http://schemas.microsoft.com/office/drawing/2010/main">
                <a:solidFill>
                  <a:srgbClr val="FFFFFF"/>
                </a:solidFill>
              </a14:hiddenFill>
            </a:ext>
          </a:extLst>
        </p:spPr>
      </p:pic>
      <p:sp>
        <p:nvSpPr>
          <p:cNvPr id="7" name="Rettangolo 6">
            <a:extLst>
              <a:ext uri="{FF2B5EF4-FFF2-40B4-BE49-F238E27FC236}">
                <a16:creationId xmlns:a16="http://schemas.microsoft.com/office/drawing/2014/main" id="{DAA5F042-F0F7-4455-981E-C93960FA1AEB}"/>
              </a:ext>
            </a:extLst>
          </p:cNvPr>
          <p:cNvSpPr/>
          <p:nvPr/>
        </p:nvSpPr>
        <p:spPr>
          <a:xfrm>
            <a:off x="6164723" y="4531554"/>
            <a:ext cx="5862381" cy="2031325"/>
          </a:xfrm>
          <a:prstGeom prst="rect">
            <a:avLst/>
          </a:prstGeom>
        </p:spPr>
        <p:txBody>
          <a:bodyPr wrap="square">
            <a:spAutoFit/>
          </a:bodyPr>
          <a:lstStyle/>
          <a:p>
            <a:pPr algn="just"/>
            <a:r>
              <a:rPr lang="en-US" dirty="0">
                <a:latin typeface="Times New Roman" panose="02020603050405020304" pitchFamily="18" charset="0"/>
                <a:cs typeface="Times New Roman" panose="02020603050405020304" pitchFamily="18" charset="0"/>
              </a:rPr>
              <a:t>The kingdom's sovereignty was subject to severe limitations imposed by the British, who retained enormous control over Egyptian affairs, and whose military continued to occupy the country. Throughout the kingdom's existence Sudan was formally united with Egypt. However, actual Egyptian authority in Sudan was largely nominal due to Britain's role as the dominant power in Anglo-Egyptian Sudan.</a:t>
            </a:r>
            <a:endParaRPr lang="it-IT" dirty="0">
              <a:latin typeface="Times New Roman" panose="02020603050405020304" pitchFamily="18" charset="0"/>
              <a:cs typeface="Times New Roman" panose="02020603050405020304" pitchFamily="18" charset="0"/>
            </a:endParaRPr>
          </a:p>
        </p:txBody>
      </p:sp>
      <p:sp>
        <p:nvSpPr>
          <p:cNvPr id="8" name="Rettangolo 7">
            <a:extLst>
              <a:ext uri="{FF2B5EF4-FFF2-40B4-BE49-F238E27FC236}">
                <a16:creationId xmlns:a16="http://schemas.microsoft.com/office/drawing/2014/main" id="{37D57C43-18F5-4EF1-B093-8773AB646420}"/>
              </a:ext>
            </a:extLst>
          </p:cNvPr>
          <p:cNvSpPr/>
          <p:nvPr/>
        </p:nvSpPr>
        <p:spPr>
          <a:xfrm>
            <a:off x="7321072" y="4023419"/>
            <a:ext cx="3235309"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Portrait of Muhammad Ali Pasha</a:t>
            </a:r>
            <a:endParaRPr lang="it-IT"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15183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5031B29-25A9-482E-807F-B615FE7E2882}"/>
              </a:ext>
            </a:extLst>
          </p:cNvPr>
          <p:cNvSpPr>
            <a:spLocks noGrp="1"/>
          </p:cNvSpPr>
          <p:nvPr>
            <p:ph type="title"/>
          </p:nvPr>
        </p:nvSpPr>
        <p:spPr/>
        <p:txBody>
          <a:bodyPr>
            <a:normAutofit/>
          </a:bodyPr>
          <a:lstStyle/>
          <a:p>
            <a:pPr algn="ctr"/>
            <a:r>
              <a:rPr lang="it-IT" sz="3600" dirty="0">
                <a:latin typeface="Times New Roman" panose="02020603050405020304" pitchFamily="18" charset="0"/>
                <a:cs typeface="Times New Roman" panose="02020603050405020304" pitchFamily="18" charset="0"/>
              </a:rPr>
              <a:t>The Nationalist movements and their Impact in the XX Century</a:t>
            </a:r>
          </a:p>
        </p:txBody>
      </p:sp>
      <p:sp>
        <p:nvSpPr>
          <p:cNvPr id="3" name="Segnaposto contenuto 2">
            <a:extLst>
              <a:ext uri="{FF2B5EF4-FFF2-40B4-BE49-F238E27FC236}">
                <a16:creationId xmlns:a16="http://schemas.microsoft.com/office/drawing/2014/main" id="{8C4E4748-C7E3-46C3-BB4A-29DF57E51687}"/>
              </a:ext>
            </a:extLst>
          </p:cNvPr>
          <p:cNvSpPr>
            <a:spLocks noGrp="1"/>
          </p:cNvSpPr>
          <p:nvPr>
            <p:ph idx="1"/>
          </p:nvPr>
        </p:nvSpPr>
        <p:spPr>
          <a:xfrm>
            <a:off x="838200" y="1825625"/>
            <a:ext cx="10515600" cy="4667250"/>
          </a:xfrm>
        </p:spPr>
        <p:txBody>
          <a:bodyPr>
            <a:normAutofit/>
          </a:bodyPr>
          <a:lstStyle/>
          <a:p>
            <a:pPr algn="just"/>
            <a:r>
              <a:rPr lang="en-US" dirty="0">
                <a:latin typeface="Times New Roman" panose="02020603050405020304" pitchFamily="18" charset="0"/>
                <a:cs typeface="Times New Roman" panose="02020603050405020304" pitchFamily="18" charset="0"/>
              </a:rPr>
              <a:t>At the end of the nineteenth century, an embryo of a nationalist and constitutionalist movement was formed that had to come to challenge, through the weak </a:t>
            </a:r>
            <a:r>
              <a:rPr lang="en-US" i="1" dirty="0">
                <a:latin typeface="Times New Roman" panose="02020603050405020304" pitchFamily="18" charset="0"/>
                <a:cs typeface="Times New Roman" panose="02020603050405020304" pitchFamily="18" charset="0"/>
              </a:rPr>
              <a:t>khedivè</a:t>
            </a:r>
            <a:r>
              <a:rPr lang="en-US" dirty="0">
                <a:latin typeface="Times New Roman" panose="02020603050405020304" pitchFamily="18" charset="0"/>
                <a:cs typeface="Times New Roman" panose="02020603050405020304" pitchFamily="18" charset="0"/>
              </a:rPr>
              <a:t>, the actual masters of the country, the British.</a:t>
            </a:r>
          </a:p>
          <a:p>
            <a:pPr algn="just"/>
            <a:r>
              <a:rPr lang="en-US" dirty="0">
                <a:latin typeface="Times New Roman" panose="02020603050405020304" pitchFamily="18" charset="0"/>
                <a:cs typeface="Times New Roman" panose="02020603050405020304" pitchFamily="18" charset="0"/>
              </a:rPr>
              <a:t>All this led to the spread of ideas that were not part of the traditional Arab-Islamic heritage, but that had somehow been imported from the West: concepts such as the Constitution, liberalism, homeland.</a:t>
            </a:r>
          </a:p>
          <a:p>
            <a:pPr algn="just"/>
            <a:r>
              <a:rPr lang="en-US" dirty="0">
                <a:latin typeface="Times New Roman" panose="02020603050405020304" pitchFamily="18" charset="0"/>
                <a:cs typeface="Times New Roman" panose="02020603050405020304" pitchFamily="18" charset="0"/>
              </a:rPr>
              <a:t>These ideas had to be integrated with the Arab-Islamic cultural and ideological background, generating intellectual vivacity: it is the phenomenon of the “</a:t>
            </a:r>
            <a:r>
              <a:rPr lang="en-US" i="1" dirty="0">
                <a:latin typeface="Times New Roman" panose="02020603050405020304" pitchFamily="18" charset="0"/>
                <a:cs typeface="Times New Roman" panose="02020603050405020304" pitchFamily="18" charset="0"/>
              </a:rPr>
              <a:t>nahda”</a:t>
            </a:r>
            <a:r>
              <a:rPr lang="en-US" dirty="0">
                <a:latin typeface="Times New Roman" panose="02020603050405020304" pitchFamily="18" charset="0"/>
                <a:cs typeface="Times New Roman" panose="02020603050405020304" pitchFamily="18" charset="0"/>
              </a:rPr>
              <a:t> (or </a:t>
            </a:r>
            <a:r>
              <a:rPr lang="en-US" i="1" dirty="0">
                <a:latin typeface="Times New Roman" panose="02020603050405020304" pitchFamily="18" charset="0"/>
                <a:cs typeface="Times New Roman" panose="02020603050405020304" pitchFamily="18" charset="0"/>
              </a:rPr>
              <a:t>renaissance</a:t>
            </a:r>
            <a:r>
              <a:rPr lang="en-US" dirty="0">
                <a:latin typeface="Times New Roman" panose="02020603050405020304" pitchFamily="18" charset="0"/>
                <a:cs typeface="Times New Roman" panose="02020603050405020304" pitchFamily="18" charset="0"/>
              </a:rPr>
              <a:t>), the nationalist and constitutionalist movement, not necessarily converging.</a:t>
            </a:r>
          </a:p>
          <a:p>
            <a:pPr algn="just"/>
            <a:endParaRPr lang="it-IT"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48888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5031B29-25A9-482E-807F-B615FE7E2882}"/>
              </a:ext>
            </a:extLst>
          </p:cNvPr>
          <p:cNvSpPr>
            <a:spLocks noGrp="1"/>
          </p:cNvSpPr>
          <p:nvPr>
            <p:ph type="title"/>
          </p:nvPr>
        </p:nvSpPr>
        <p:spPr>
          <a:xfrm>
            <a:off x="838200" y="28383"/>
            <a:ext cx="10515600" cy="1058296"/>
          </a:xfrm>
        </p:spPr>
        <p:txBody>
          <a:bodyPr>
            <a:normAutofit fontScale="90000"/>
          </a:bodyPr>
          <a:lstStyle/>
          <a:p>
            <a:pPr algn="ctr"/>
            <a:r>
              <a:rPr lang="it-IT" sz="3600" dirty="0">
                <a:latin typeface="Times New Roman" panose="02020603050405020304" pitchFamily="18" charset="0"/>
                <a:cs typeface="Times New Roman" panose="02020603050405020304" pitchFamily="18" charset="0"/>
              </a:rPr>
              <a:t>The Nationalism movements and their Impact in the XX Century</a:t>
            </a:r>
          </a:p>
        </p:txBody>
      </p:sp>
      <p:sp>
        <p:nvSpPr>
          <p:cNvPr id="3" name="Segnaposto contenuto 2">
            <a:extLst>
              <a:ext uri="{FF2B5EF4-FFF2-40B4-BE49-F238E27FC236}">
                <a16:creationId xmlns:a16="http://schemas.microsoft.com/office/drawing/2014/main" id="{8C4E4748-C7E3-46C3-BB4A-29DF57E51687}"/>
              </a:ext>
            </a:extLst>
          </p:cNvPr>
          <p:cNvSpPr>
            <a:spLocks noGrp="1"/>
          </p:cNvSpPr>
          <p:nvPr>
            <p:ph idx="1"/>
          </p:nvPr>
        </p:nvSpPr>
        <p:spPr>
          <a:xfrm>
            <a:off x="665922" y="914401"/>
            <a:ext cx="5718230" cy="5844208"/>
          </a:xfrm>
        </p:spPr>
        <p:txBody>
          <a:bodyPr>
            <a:normAutofit/>
          </a:bodyPr>
          <a:lstStyle/>
          <a:p>
            <a:pPr algn="just"/>
            <a:r>
              <a:rPr lang="en-US" sz="2400" dirty="0">
                <a:latin typeface="Times New Roman" panose="02020603050405020304" pitchFamily="18" charset="0"/>
                <a:cs typeface="Times New Roman" panose="02020603050405020304" pitchFamily="18" charset="0"/>
              </a:rPr>
              <a:t>The main Muslim reformers of this period were Jamal al-Din al-Afghani [4], of Persian origin but who lived in Egypt from 1871 to 1879 and above all his disciple the “</a:t>
            </a:r>
            <a:r>
              <a:rPr lang="en-US" sz="2400" i="1" dirty="0">
                <a:latin typeface="Times New Roman" panose="02020603050405020304" pitchFamily="18" charset="0"/>
                <a:cs typeface="Times New Roman" panose="02020603050405020304" pitchFamily="18" charset="0"/>
              </a:rPr>
              <a:t>shaykh”</a:t>
            </a:r>
            <a:r>
              <a:rPr lang="en-US" sz="2400" dirty="0">
                <a:latin typeface="Times New Roman" panose="02020603050405020304" pitchFamily="18" charset="0"/>
                <a:cs typeface="Times New Roman" panose="02020603050405020304" pitchFamily="18" charset="0"/>
              </a:rPr>
              <a:t> Muhammad 'Abduh [5]. These like other intellectuals of the time believed in a renewal of Islamic thought and believed they could harmonize it with contemporary society and modernity.</a:t>
            </a:r>
          </a:p>
          <a:p>
            <a:pPr algn="just"/>
            <a:r>
              <a:rPr lang="en-US" sz="2400" dirty="0">
                <a:latin typeface="Times New Roman" panose="02020603050405020304" pitchFamily="18" charset="0"/>
                <a:cs typeface="Times New Roman" panose="02020603050405020304" pitchFamily="18" charset="0"/>
              </a:rPr>
              <a:t>Despite the substantial negativity of the social and economic framework and maybe as reaction to it, Egypt under British colonial occupation experienced a real intellectual </a:t>
            </a:r>
            <a:r>
              <a:rPr lang="en-US" sz="2400" i="1" dirty="0">
                <a:latin typeface="Times New Roman" panose="02020603050405020304" pitchFamily="18" charset="0"/>
                <a:cs typeface="Times New Roman" panose="02020603050405020304" pitchFamily="18" charset="0"/>
              </a:rPr>
              <a:t>renaissance</a:t>
            </a:r>
            <a:r>
              <a:rPr lang="en-US" sz="2400" dirty="0">
                <a:latin typeface="Times New Roman" panose="02020603050405020304" pitchFamily="18" charset="0"/>
                <a:cs typeface="Times New Roman" panose="02020603050405020304" pitchFamily="18" charset="0"/>
              </a:rPr>
              <a:t> that provided the basis for a cultural and political  hegemony, which the Country will exercise on the Arab world in Twentieth Century.</a:t>
            </a:r>
            <a:endParaRPr lang="it-IT" sz="2400" dirty="0">
              <a:latin typeface="Times New Roman" panose="02020603050405020304" pitchFamily="18" charset="0"/>
              <a:cs typeface="Times New Roman" panose="02020603050405020304" pitchFamily="18" charset="0"/>
            </a:endParaRPr>
          </a:p>
        </p:txBody>
      </p:sp>
      <p:pic>
        <p:nvPicPr>
          <p:cNvPr id="1026" name="Picture 2" descr="Risultati immagini per jamal al din al afghani">
            <a:extLst>
              <a:ext uri="{FF2B5EF4-FFF2-40B4-BE49-F238E27FC236}">
                <a16:creationId xmlns:a16="http://schemas.microsoft.com/office/drawing/2014/main" id="{F4B4AA92-79F7-46EC-B7B8-C95CD99AEA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10926" y="1110007"/>
            <a:ext cx="2095500" cy="21336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isultati immagini per muhammad abdu">
            <a:extLst>
              <a:ext uri="{FF2B5EF4-FFF2-40B4-BE49-F238E27FC236}">
                <a16:creationId xmlns:a16="http://schemas.microsoft.com/office/drawing/2014/main" id="{11746BFE-A054-4A11-9B90-852587F485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95353" y="3645659"/>
            <a:ext cx="1734378" cy="2475430"/>
          </a:xfrm>
          <a:prstGeom prst="rect">
            <a:avLst/>
          </a:prstGeom>
          <a:noFill/>
          <a:extLst>
            <a:ext uri="{909E8E84-426E-40DD-AFC4-6F175D3DCCD1}">
              <a14:hiddenFill xmlns:a14="http://schemas.microsoft.com/office/drawing/2010/main">
                <a:solidFill>
                  <a:srgbClr val="FFFFFF"/>
                </a:solidFill>
              </a14:hiddenFill>
            </a:ext>
          </a:extLst>
        </p:spPr>
      </p:pic>
      <p:sp>
        <p:nvSpPr>
          <p:cNvPr id="4" name="Rettangolo 3">
            <a:extLst>
              <a:ext uri="{FF2B5EF4-FFF2-40B4-BE49-F238E27FC236}">
                <a16:creationId xmlns:a16="http://schemas.microsoft.com/office/drawing/2014/main" id="{DAF20099-1B29-4AD7-BD45-4588B4EB5819}"/>
              </a:ext>
            </a:extLst>
          </p:cNvPr>
          <p:cNvSpPr/>
          <p:nvPr/>
        </p:nvSpPr>
        <p:spPr>
          <a:xfrm>
            <a:off x="8951719" y="1078742"/>
            <a:ext cx="453970"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[4]</a:t>
            </a:r>
            <a:endParaRPr lang="it-IT" dirty="0"/>
          </a:p>
        </p:txBody>
      </p:sp>
      <p:sp>
        <p:nvSpPr>
          <p:cNvPr id="5" name="Rettangolo 4">
            <a:extLst>
              <a:ext uri="{FF2B5EF4-FFF2-40B4-BE49-F238E27FC236}">
                <a16:creationId xmlns:a16="http://schemas.microsoft.com/office/drawing/2014/main" id="{8F6C7051-FE2E-4A7E-9CA2-0F91B5FCCBEF}"/>
              </a:ext>
            </a:extLst>
          </p:cNvPr>
          <p:cNvSpPr/>
          <p:nvPr/>
        </p:nvSpPr>
        <p:spPr>
          <a:xfrm>
            <a:off x="8741383" y="6148977"/>
            <a:ext cx="453970"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[5]</a:t>
            </a:r>
            <a:endParaRPr lang="it-IT" dirty="0"/>
          </a:p>
        </p:txBody>
      </p:sp>
      <p:sp>
        <p:nvSpPr>
          <p:cNvPr id="6" name="Rettangolo 5">
            <a:extLst>
              <a:ext uri="{FF2B5EF4-FFF2-40B4-BE49-F238E27FC236}">
                <a16:creationId xmlns:a16="http://schemas.microsoft.com/office/drawing/2014/main" id="{F169FFE0-BACA-4BA5-A17A-A32438AC260A}"/>
              </a:ext>
            </a:extLst>
          </p:cNvPr>
          <p:cNvSpPr/>
          <p:nvPr/>
        </p:nvSpPr>
        <p:spPr>
          <a:xfrm>
            <a:off x="9271554" y="1110007"/>
            <a:ext cx="2428870"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Jamal al-Din al-Afghani</a:t>
            </a:r>
            <a:endParaRPr lang="it-IT" dirty="0"/>
          </a:p>
        </p:txBody>
      </p:sp>
      <p:sp>
        <p:nvSpPr>
          <p:cNvPr id="7" name="Rettangolo 6">
            <a:extLst>
              <a:ext uri="{FF2B5EF4-FFF2-40B4-BE49-F238E27FC236}">
                <a16:creationId xmlns:a16="http://schemas.microsoft.com/office/drawing/2014/main" id="{BEE205B6-D18F-4EF7-BC88-4C5874256252}"/>
              </a:ext>
            </a:extLst>
          </p:cNvPr>
          <p:cNvSpPr/>
          <p:nvPr/>
        </p:nvSpPr>
        <p:spPr>
          <a:xfrm>
            <a:off x="9162699" y="6148977"/>
            <a:ext cx="2028119"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Muhammad 'Abduh</a:t>
            </a:r>
            <a:endParaRPr lang="it-IT" dirty="0"/>
          </a:p>
        </p:txBody>
      </p:sp>
    </p:spTree>
    <p:extLst>
      <p:ext uri="{BB962C8B-B14F-4D97-AF65-F5344CB8AC3E}">
        <p14:creationId xmlns:p14="http://schemas.microsoft.com/office/powerpoint/2010/main" val="19944548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1CA2564-BC3A-4D79-9B6C-6FF388C9ECE3}"/>
              </a:ext>
            </a:extLst>
          </p:cNvPr>
          <p:cNvSpPr>
            <a:spLocks noGrp="1"/>
          </p:cNvSpPr>
          <p:nvPr>
            <p:ph type="title"/>
          </p:nvPr>
        </p:nvSpPr>
        <p:spPr>
          <a:xfrm>
            <a:off x="838200" y="-1"/>
            <a:ext cx="10515600" cy="1126435"/>
          </a:xfrm>
        </p:spPr>
        <p:txBody>
          <a:bodyPr>
            <a:normAutofit/>
          </a:bodyPr>
          <a:lstStyle/>
          <a:p>
            <a:pPr algn="ctr"/>
            <a:r>
              <a:rPr lang="it-IT" sz="3600" dirty="0">
                <a:latin typeface="Times New Roman" panose="02020603050405020304" pitchFamily="18" charset="0"/>
                <a:cs typeface="Times New Roman" panose="02020603050405020304" pitchFamily="18" charset="0"/>
              </a:rPr>
              <a:t>The Nationalist movement and the role of the press in the early XX Century</a:t>
            </a:r>
          </a:p>
        </p:txBody>
      </p:sp>
      <p:sp>
        <p:nvSpPr>
          <p:cNvPr id="3" name="Segnaposto contenuto 2">
            <a:extLst>
              <a:ext uri="{FF2B5EF4-FFF2-40B4-BE49-F238E27FC236}">
                <a16:creationId xmlns:a16="http://schemas.microsoft.com/office/drawing/2014/main" id="{E3EF7596-7864-4CC8-A7EC-33296D7FD528}"/>
              </a:ext>
            </a:extLst>
          </p:cNvPr>
          <p:cNvSpPr>
            <a:spLocks noGrp="1"/>
          </p:cNvSpPr>
          <p:nvPr>
            <p:ph idx="1"/>
          </p:nvPr>
        </p:nvSpPr>
        <p:spPr>
          <a:xfrm>
            <a:off x="679173" y="1126434"/>
            <a:ext cx="10515600" cy="4736373"/>
          </a:xfrm>
        </p:spPr>
        <p:txBody>
          <a:bodyPr>
            <a:normAutofit/>
          </a:bodyPr>
          <a:lstStyle/>
          <a:p>
            <a:pPr algn="just"/>
            <a:r>
              <a:rPr lang="en-US" dirty="0">
                <a:latin typeface="Times New Roman" panose="02020603050405020304" pitchFamily="18" charset="0"/>
                <a:cs typeface="Times New Roman" panose="02020603050405020304" pitchFamily="18" charset="0"/>
              </a:rPr>
              <a:t>The term </a:t>
            </a:r>
            <a:r>
              <a:rPr lang="en-US" i="1" dirty="0" err="1">
                <a:latin typeface="Times New Roman" panose="02020603050405020304" pitchFamily="18" charset="0"/>
                <a:cs typeface="Times New Roman" panose="02020603050405020304" pitchFamily="18" charset="0"/>
              </a:rPr>
              <a:t>watan</a:t>
            </a:r>
            <a:r>
              <a:rPr lang="en-US" dirty="0">
                <a:latin typeface="Times New Roman" panose="02020603050405020304" pitchFamily="18" charset="0"/>
                <a:cs typeface="Times New Roman" panose="02020603050405020304" pitchFamily="18" charset="0"/>
              </a:rPr>
              <a:t> was used to indicate the homeland. The </a:t>
            </a:r>
            <a:r>
              <a:rPr lang="en-US" i="1" dirty="0" err="1">
                <a:latin typeface="Times New Roman" panose="02020603050405020304" pitchFamily="18" charset="0"/>
                <a:cs typeface="Times New Roman" panose="02020603050405020304" pitchFamily="18" charset="0"/>
              </a:rPr>
              <a:t>watan</a:t>
            </a:r>
            <a:r>
              <a:rPr lang="en-US" dirty="0">
                <a:latin typeface="Times New Roman" panose="02020603050405020304" pitchFamily="18" charset="0"/>
                <a:cs typeface="Times New Roman" panose="02020603050405020304" pitchFamily="18" charset="0"/>
              </a:rPr>
              <a:t> was also the title of a periodical published since the end of the XIX century as well as the name of a nationalist party “</a:t>
            </a:r>
            <a:r>
              <a:rPr lang="en-US" i="1" dirty="0">
                <a:latin typeface="Times New Roman" panose="02020603050405020304" pitchFamily="18" charset="0"/>
                <a:cs typeface="Times New Roman" panose="02020603050405020304" pitchFamily="18" charset="0"/>
              </a:rPr>
              <a:t>al-</a:t>
            </a:r>
            <a:r>
              <a:rPr lang="en-US" i="1" dirty="0" err="1">
                <a:latin typeface="Times New Roman" panose="02020603050405020304" pitchFamily="18" charset="0"/>
                <a:cs typeface="Times New Roman" panose="02020603050405020304" pitchFamily="18" charset="0"/>
              </a:rPr>
              <a:t>Hizb</a:t>
            </a:r>
            <a:r>
              <a:rPr lang="en-US" i="1" dirty="0">
                <a:latin typeface="Times New Roman" panose="02020603050405020304" pitchFamily="18" charset="0"/>
                <a:cs typeface="Times New Roman" panose="02020603050405020304" pitchFamily="18" charset="0"/>
              </a:rPr>
              <a:t> al </a:t>
            </a:r>
            <a:r>
              <a:rPr lang="en-US" i="1" dirty="0" err="1">
                <a:latin typeface="Times New Roman" panose="02020603050405020304" pitchFamily="18" charset="0"/>
                <a:cs typeface="Times New Roman" panose="02020603050405020304" pitchFamily="18" charset="0"/>
              </a:rPr>
              <a:t>Watani</a:t>
            </a:r>
            <a:r>
              <a:rPr lang="en-US" i="1"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a:t>
            </a:r>
          </a:p>
          <a:p>
            <a:pPr algn="just"/>
            <a:r>
              <a:rPr lang="it-IT" dirty="0">
                <a:latin typeface="Times New Roman" panose="02020603050405020304" pitchFamily="18" charset="0"/>
                <a:cs typeface="Times New Roman" panose="02020603050405020304" pitchFamily="18" charset="0"/>
              </a:rPr>
              <a:t>Mustafa </a:t>
            </a:r>
            <a:r>
              <a:rPr lang="it-IT" dirty="0" err="1">
                <a:latin typeface="Times New Roman" panose="02020603050405020304" pitchFamily="18" charset="0"/>
                <a:cs typeface="Times New Roman" panose="02020603050405020304" pitchFamily="18" charset="0"/>
              </a:rPr>
              <a:t>Kamil</a:t>
            </a:r>
            <a:r>
              <a:rPr lang="it-IT" dirty="0">
                <a:latin typeface="Times New Roman" panose="02020603050405020304" pitchFamily="18" charset="0"/>
                <a:cs typeface="Times New Roman" panose="02020603050405020304" pitchFamily="18" charset="0"/>
              </a:rPr>
              <a:t> </a:t>
            </a:r>
            <a:r>
              <a:rPr lang="it-IT" dirty="0" err="1">
                <a:latin typeface="Times New Roman" panose="02020603050405020304" pitchFamily="18" charset="0"/>
                <a:cs typeface="Times New Roman" panose="02020603050405020304" pitchFamily="18" charset="0"/>
              </a:rPr>
              <a:t>Pasha</a:t>
            </a:r>
            <a:r>
              <a:rPr lang="it-IT" dirty="0">
                <a:latin typeface="Times New Roman" panose="02020603050405020304" pitchFamily="18" charset="0"/>
                <a:cs typeface="Times New Roman" panose="02020603050405020304" pitchFamily="18" charset="0"/>
              </a:rPr>
              <a:t> [6] (1874–1908) </a:t>
            </a:r>
            <a:r>
              <a:rPr lang="it-IT" dirty="0" err="1">
                <a:latin typeface="Times New Roman" panose="02020603050405020304" pitchFamily="18" charset="0"/>
                <a:cs typeface="Times New Roman" panose="02020603050405020304" pitchFamily="18" charset="0"/>
              </a:rPr>
              <a:t>was</a:t>
            </a:r>
            <a:r>
              <a:rPr lang="it-IT" dirty="0">
                <a:latin typeface="Times New Roman" panose="02020603050405020304" pitchFamily="18" charset="0"/>
                <a:cs typeface="Times New Roman" panose="02020603050405020304" pitchFamily="18" charset="0"/>
              </a:rPr>
              <a:t> an Egyptian lawyer, </a:t>
            </a:r>
            <a:r>
              <a:rPr lang="it-IT" dirty="0" err="1">
                <a:latin typeface="Times New Roman" panose="02020603050405020304" pitchFamily="18" charset="0"/>
                <a:cs typeface="Times New Roman" panose="02020603050405020304" pitchFamily="18" charset="0"/>
              </a:rPr>
              <a:t>journalist</a:t>
            </a:r>
            <a:r>
              <a:rPr lang="it-IT" dirty="0">
                <a:latin typeface="Times New Roman" panose="02020603050405020304" pitchFamily="18" charset="0"/>
                <a:cs typeface="Times New Roman" panose="02020603050405020304" pitchFamily="18" charset="0"/>
              </a:rPr>
              <a:t>, and </a:t>
            </a:r>
            <a:r>
              <a:rPr lang="it-IT" dirty="0" err="1">
                <a:latin typeface="Times New Roman" panose="02020603050405020304" pitchFamily="18" charset="0"/>
                <a:cs typeface="Times New Roman" panose="02020603050405020304" pitchFamily="18" charset="0"/>
              </a:rPr>
              <a:t>nationalist</a:t>
            </a:r>
            <a:r>
              <a:rPr lang="it-IT" dirty="0">
                <a:latin typeface="Times New Roman" panose="02020603050405020304" pitchFamily="18" charset="0"/>
                <a:cs typeface="Times New Roman" panose="02020603050405020304" pitchFamily="18" charset="0"/>
              </a:rPr>
              <a:t> activist, </a:t>
            </a:r>
            <a:r>
              <a:rPr lang="en-US" dirty="0">
                <a:latin typeface="Times New Roman" panose="02020603050405020304" pitchFamily="18" charset="0"/>
                <a:cs typeface="Times New Roman" panose="02020603050405020304" pitchFamily="18" charset="0"/>
              </a:rPr>
              <a:t>founded the newspaper </a:t>
            </a:r>
            <a:r>
              <a:rPr lang="en-US" i="1" dirty="0">
                <a:latin typeface="Times New Roman" panose="02020603050405020304" pitchFamily="18" charset="0"/>
                <a:cs typeface="Times New Roman" panose="02020603050405020304" pitchFamily="18" charset="0"/>
              </a:rPr>
              <a:t>Al-Liwa'</a:t>
            </a:r>
            <a:r>
              <a:rPr lang="en-US" dirty="0">
                <a:latin typeface="Times New Roman" panose="02020603050405020304" pitchFamily="18" charset="0"/>
                <a:cs typeface="Times New Roman" panose="02020603050405020304" pitchFamily="18" charset="0"/>
              </a:rPr>
              <a:t> ("The Standard") as a platform for his views and utilized his skill as both a journalist and lawyer. He also founded a boys' school open to Egyptian Muslims, Christians, and Jews. </a:t>
            </a:r>
          </a:p>
        </p:txBody>
      </p:sp>
      <p:pic>
        <p:nvPicPr>
          <p:cNvPr id="2050" name="Picture 2" descr="Mustafa Kamil.jpg">
            <a:extLst>
              <a:ext uri="{FF2B5EF4-FFF2-40B4-BE49-F238E27FC236}">
                <a16:creationId xmlns:a16="http://schemas.microsoft.com/office/drawing/2014/main" id="{CEA68FF7-E7B4-44F8-8716-2506A7C538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4470" y="4026215"/>
            <a:ext cx="1790237" cy="2308324"/>
          </a:xfrm>
          <a:prstGeom prst="rect">
            <a:avLst/>
          </a:prstGeom>
          <a:noFill/>
          <a:extLst>
            <a:ext uri="{909E8E84-426E-40DD-AFC4-6F175D3DCCD1}">
              <a14:hiddenFill xmlns:a14="http://schemas.microsoft.com/office/drawing/2010/main">
                <a:solidFill>
                  <a:srgbClr val="FFFFFF"/>
                </a:solidFill>
              </a14:hiddenFill>
            </a:ext>
          </a:extLst>
        </p:spPr>
      </p:pic>
      <p:sp>
        <p:nvSpPr>
          <p:cNvPr id="5" name="Rettangolo 4">
            <a:extLst>
              <a:ext uri="{FF2B5EF4-FFF2-40B4-BE49-F238E27FC236}">
                <a16:creationId xmlns:a16="http://schemas.microsoft.com/office/drawing/2014/main" id="{BD1BB6AF-AECA-4AFD-A6E1-BCC899E485FF}"/>
              </a:ext>
            </a:extLst>
          </p:cNvPr>
          <p:cNvSpPr/>
          <p:nvPr/>
        </p:nvSpPr>
        <p:spPr>
          <a:xfrm>
            <a:off x="9224707" y="4214914"/>
            <a:ext cx="453970" cy="369332"/>
          </a:xfrm>
          <a:prstGeom prst="rect">
            <a:avLst/>
          </a:prstGeom>
        </p:spPr>
        <p:txBody>
          <a:bodyPr wrap="none">
            <a:spAutoFit/>
          </a:bodyPr>
          <a:lstStyle/>
          <a:p>
            <a:r>
              <a:rPr lang="it-IT" dirty="0">
                <a:latin typeface="Times New Roman" panose="02020603050405020304" pitchFamily="18" charset="0"/>
                <a:cs typeface="Times New Roman" panose="02020603050405020304" pitchFamily="18" charset="0"/>
              </a:rPr>
              <a:t>[6]</a:t>
            </a:r>
          </a:p>
        </p:txBody>
      </p:sp>
      <p:sp>
        <p:nvSpPr>
          <p:cNvPr id="6" name="Rettangolo 5">
            <a:extLst>
              <a:ext uri="{FF2B5EF4-FFF2-40B4-BE49-F238E27FC236}">
                <a16:creationId xmlns:a16="http://schemas.microsoft.com/office/drawing/2014/main" id="{DE6DAEF0-2386-4AEB-8CD6-F014ACD2AD38}"/>
              </a:ext>
            </a:extLst>
          </p:cNvPr>
          <p:cNvSpPr/>
          <p:nvPr/>
        </p:nvSpPr>
        <p:spPr>
          <a:xfrm>
            <a:off x="9224707" y="4531237"/>
            <a:ext cx="2184775" cy="1200329"/>
          </a:xfrm>
          <a:prstGeom prst="rect">
            <a:avLst/>
          </a:prstGeom>
        </p:spPr>
        <p:txBody>
          <a:bodyPr wrap="square">
            <a:spAutoFit/>
          </a:bodyPr>
          <a:lstStyle/>
          <a:p>
            <a:pPr algn="ctr"/>
            <a:r>
              <a:rPr lang="it-IT" dirty="0">
                <a:latin typeface="Times New Roman" panose="02020603050405020304" pitchFamily="18" charset="0"/>
                <a:cs typeface="Times New Roman" panose="02020603050405020304" pitchFamily="18" charset="0"/>
              </a:rPr>
              <a:t>Mustafa </a:t>
            </a:r>
            <a:r>
              <a:rPr lang="it-IT" dirty="0" err="1">
                <a:latin typeface="Times New Roman" panose="02020603050405020304" pitchFamily="18" charset="0"/>
                <a:cs typeface="Times New Roman" panose="02020603050405020304" pitchFamily="18" charset="0"/>
              </a:rPr>
              <a:t>Kamil</a:t>
            </a:r>
            <a:r>
              <a:rPr lang="it-IT" dirty="0">
                <a:latin typeface="Times New Roman" panose="02020603050405020304" pitchFamily="18" charset="0"/>
                <a:cs typeface="Times New Roman" panose="02020603050405020304" pitchFamily="18" charset="0"/>
              </a:rPr>
              <a:t> </a:t>
            </a:r>
            <a:r>
              <a:rPr lang="it-IT" dirty="0" err="1">
                <a:latin typeface="Times New Roman" panose="02020603050405020304" pitchFamily="18" charset="0"/>
                <a:cs typeface="Times New Roman" panose="02020603050405020304" pitchFamily="18" charset="0"/>
              </a:rPr>
              <a:t>Pasha</a:t>
            </a:r>
            <a:r>
              <a:rPr lang="it-IT" dirty="0">
                <a:latin typeface="Times New Roman" panose="02020603050405020304" pitchFamily="18" charset="0"/>
                <a:cs typeface="Times New Roman" panose="02020603050405020304" pitchFamily="18" charset="0"/>
              </a:rPr>
              <a:t>, f</a:t>
            </a:r>
            <a:r>
              <a:rPr lang="en-US" dirty="0" err="1">
                <a:latin typeface="Times New Roman" panose="02020603050405020304" pitchFamily="18" charset="0"/>
                <a:cs typeface="Times New Roman" panose="02020603050405020304" pitchFamily="18" charset="0"/>
              </a:rPr>
              <a:t>ounder</a:t>
            </a:r>
            <a:r>
              <a:rPr lang="en-US" dirty="0">
                <a:latin typeface="Times New Roman" panose="02020603050405020304" pitchFamily="18" charset="0"/>
                <a:cs typeface="Times New Roman" panose="02020603050405020304" pitchFamily="18" charset="0"/>
              </a:rPr>
              <a:t> of the National Party (in December, 1906)</a:t>
            </a:r>
            <a:r>
              <a:rPr lang="it-IT" dirty="0">
                <a:latin typeface="Times New Roman" panose="02020603050405020304" pitchFamily="18" charset="0"/>
                <a:cs typeface="Times New Roman" panose="02020603050405020304" pitchFamily="18" charset="0"/>
              </a:rPr>
              <a:t> </a:t>
            </a:r>
          </a:p>
        </p:txBody>
      </p:sp>
      <p:sp>
        <p:nvSpPr>
          <p:cNvPr id="9" name="CasellaDiTesto 8">
            <a:extLst>
              <a:ext uri="{FF2B5EF4-FFF2-40B4-BE49-F238E27FC236}">
                <a16:creationId xmlns:a16="http://schemas.microsoft.com/office/drawing/2014/main" id="{207E8205-8441-4FF6-85A2-B3329EBAD34D}"/>
              </a:ext>
            </a:extLst>
          </p:cNvPr>
          <p:cNvSpPr txBox="1"/>
          <p:nvPr/>
        </p:nvSpPr>
        <p:spPr>
          <a:xfrm>
            <a:off x="980661" y="4590453"/>
            <a:ext cx="5208104" cy="2308324"/>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Other political formations appeared, including “</a:t>
            </a:r>
            <a:r>
              <a:rPr lang="en-US" sz="2400" i="1" dirty="0" err="1">
                <a:latin typeface="Times New Roman" panose="02020603050405020304" pitchFamily="18" charset="0"/>
                <a:cs typeface="Times New Roman" panose="02020603050405020304" pitchFamily="18" charset="0"/>
              </a:rPr>
              <a:t>Hizb</a:t>
            </a:r>
            <a:r>
              <a:rPr lang="en-US" sz="2400" i="1" dirty="0">
                <a:latin typeface="Times New Roman" panose="02020603050405020304" pitchFamily="18" charset="0"/>
                <a:cs typeface="Times New Roman" panose="02020603050405020304" pitchFamily="18" charset="0"/>
              </a:rPr>
              <a:t> al-</a:t>
            </a:r>
            <a:r>
              <a:rPr lang="en-US" sz="2400" i="1" dirty="0" err="1">
                <a:latin typeface="Times New Roman" panose="02020603050405020304" pitchFamily="18" charset="0"/>
                <a:cs typeface="Times New Roman" panose="02020603050405020304" pitchFamily="18" charset="0"/>
              </a:rPr>
              <a:t>Umma</a:t>
            </a:r>
            <a:r>
              <a:rPr lang="en-US" sz="2400" dirty="0">
                <a:latin typeface="Times New Roman" panose="02020603050405020304" pitchFamily="18" charset="0"/>
                <a:cs typeface="Times New Roman" panose="02020603050405020304" pitchFamily="18" charset="0"/>
              </a:rPr>
              <a:t>” and the “</a:t>
            </a:r>
            <a:r>
              <a:rPr lang="en-US" sz="2400" i="1" dirty="0">
                <a:latin typeface="Times New Roman" panose="02020603050405020304" pitchFamily="18" charset="0"/>
                <a:cs typeface="Times New Roman" panose="02020603050405020304" pitchFamily="18" charset="0"/>
              </a:rPr>
              <a:t>Constitutional Reform Party</a:t>
            </a:r>
            <a:r>
              <a:rPr lang="en-US" sz="2400" dirty="0">
                <a:latin typeface="Times New Roman" panose="02020603050405020304" pitchFamily="18" charset="0"/>
                <a:cs typeface="Times New Roman" panose="02020603050405020304" pitchFamily="18" charset="0"/>
              </a:rPr>
              <a:t>”, where the latter was characterized with a strong Islamic inclination.</a:t>
            </a:r>
          </a:p>
          <a:p>
            <a:pPr marL="285750" indent="-285750" algn="just">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297692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195817C0-D310-470D-A0F0-58E21CC6CF3C}"/>
              </a:ext>
            </a:extLst>
          </p:cNvPr>
          <p:cNvSpPr>
            <a:spLocks noGrp="1"/>
          </p:cNvSpPr>
          <p:nvPr>
            <p:ph idx="1"/>
          </p:nvPr>
        </p:nvSpPr>
        <p:spPr>
          <a:xfrm>
            <a:off x="838199" y="899705"/>
            <a:ext cx="10515600" cy="5792650"/>
          </a:xfrm>
        </p:spPr>
        <p:txBody>
          <a:bodyPr/>
          <a:lstStyle/>
          <a:p>
            <a:pPr algn="just"/>
            <a:r>
              <a:rPr lang="en-US" dirty="0">
                <a:latin typeface="Times New Roman" panose="02020603050405020304" pitchFamily="18" charset="0"/>
                <a:cs typeface="Times New Roman" panose="02020603050405020304" pitchFamily="18" charset="0"/>
              </a:rPr>
              <a:t>As a consequence of this radicalization of political movements, we find in the twentieth century a clear theoretical arrangement with the birth of the </a:t>
            </a:r>
            <a:r>
              <a:rPr lang="en-US" i="1" dirty="0">
                <a:latin typeface="Times New Roman" panose="02020603050405020304" pitchFamily="18" charset="0"/>
                <a:cs typeface="Times New Roman" panose="02020603050405020304" pitchFamily="18" charset="0"/>
              </a:rPr>
              <a:t>Salafi movement</a:t>
            </a:r>
            <a:r>
              <a:rPr lang="en-US" dirty="0">
                <a:latin typeface="Times New Roman" panose="02020603050405020304" pitchFamily="18" charset="0"/>
                <a:cs typeface="Times New Roman" panose="02020603050405020304" pitchFamily="18" charset="0"/>
              </a:rPr>
              <a:t>, a moment of great importance for the development of Islamic reformism, not only in Egypt.</a:t>
            </a:r>
            <a:endParaRPr lang="it-IT" dirty="0">
              <a:latin typeface="Times New Roman" panose="02020603050405020304" pitchFamily="18" charset="0"/>
              <a:cs typeface="Times New Roman" panose="02020603050405020304" pitchFamily="18" charset="0"/>
            </a:endParaRPr>
          </a:p>
        </p:txBody>
      </p:sp>
      <p:sp>
        <p:nvSpPr>
          <p:cNvPr id="5" name="CasellaDiTesto 4">
            <a:extLst>
              <a:ext uri="{FF2B5EF4-FFF2-40B4-BE49-F238E27FC236}">
                <a16:creationId xmlns:a16="http://schemas.microsoft.com/office/drawing/2014/main" id="{64C2FF20-3EFD-46B9-91E9-96CE17986872}"/>
              </a:ext>
            </a:extLst>
          </p:cNvPr>
          <p:cNvSpPr txBox="1"/>
          <p:nvPr/>
        </p:nvSpPr>
        <p:spPr>
          <a:xfrm>
            <a:off x="755372" y="3028848"/>
            <a:ext cx="10681253" cy="2677656"/>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For one of his founding fathers, Muhammad 'Abduh, the objectives and ideology of the movement were “</a:t>
            </a:r>
            <a:r>
              <a:rPr lang="en-US" sz="2400" i="1" dirty="0">
                <a:latin typeface="Times New Roman" panose="02020603050405020304" pitchFamily="18" charset="0"/>
                <a:cs typeface="Times New Roman" panose="02020603050405020304" pitchFamily="18" charset="0"/>
              </a:rPr>
              <a:t>to liberate thought from the chains of servile imitation of the past </a:t>
            </a:r>
            <a:r>
              <a:rPr lang="en-US" sz="2400" dirty="0">
                <a:latin typeface="Times New Roman" panose="02020603050405020304" pitchFamily="18" charset="0"/>
                <a:cs typeface="Times New Roman" panose="02020603050405020304" pitchFamily="18" charset="0"/>
              </a:rPr>
              <a:t>(“taqlid”) </a:t>
            </a:r>
            <a:r>
              <a:rPr lang="en-US" sz="2400" i="1" dirty="0">
                <a:latin typeface="Times New Roman" panose="02020603050405020304" pitchFamily="18" charset="0"/>
                <a:cs typeface="Times New Roman" panose="02020603050405020304" pitchFamily="18" charset="0"/>
              </a:rPr>
              <a:t>to understand religion as understood by the ancient wise men of the community </a:t>
            </a: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salaf</a:t>
            </a:r>
            <a:r>
              <a:rPr lang="en-US" sz="2400" dirty="0">
                <a:latin typeface="Times New Roman" panose="02020603050405020304" pitchFamily="18" charset="0"/>
                <a:cs typeface="Times New Roman" panose="02020603050405020304" pitchFamily="18" charset="0"/>
              </a:rPr>
              <a:t>”)”.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Go back to the sources and weigh them, interpret them (</a:t>
            </a:r>
            <a:r>
              <a:rPr lang="en-US" sz="2400" i="1" dirty="0">
                <a:latin typeface="Times New Roman" panose="02020603050405020304" pitchFamily="18" charset="0"/>
                <a:cs typeface="Times New Roman" panose="02020603050405020304" pitchFamily="18" charset="0"/>
              </a:rPr>
              <a:t>neo-ijtihad</a:t>
            </a:r>
            <a:r>
              <a:rPr lang="en-US" sz="2400" dirty="0">
                <a:latin typeface="Times New Roman" panose="02020603050405020304" pitchFamily="18" charset="0"/>
                <a:cs typeface="Times New Roman" panose="02020603050405020304" pitchFamily="18" charset="0"/>
              </a:rPr>
              <a:t>) from the perspective of human reason (</a:t>
            </a:r>
            <a:r>
              <a:rPr lang="en-US" sz="2400" i="1" dirty="0">
                <a:latin typeface="Times New Roman" panose="02020603050405020304" pitchFamily="18" charset="0"/>
                <a:cs typeface="Times New Roman" panose="02020603050405020304" pitchFamily="18" charset="0"/>
              </a:rPr>
              <a:t>ray '</a:t>
            </a:r>
            <a:r>
              <a:rPr lang="en-US" sz="2400" dirty="0">
                <a:latin typeface="Times New Roman" panose="02020603050405020304" pitchFamily="18" charset="0"/>
                <a:cs typeface="Times New Roman" panose="02020603050405020304" pitchFamily="18" charset="0"/>
              </a:rPr>
              <a:t>). Thus, renewing Islam in the dimension of study and science, drawing without preconceptions from its primary sources.</a:t>
            </a:r>
            <a:endParaRPr lang="it-IT"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59635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F860387-5098-4DE2-BD0B-1C0255F9A437}"/>
              </a:ext>
            </a:extLst>
          </p:cNvPr>
          <p:cNvSpPr>
            <a:spLocks noGrp="1"/>
          </p:cNvSpPr>
          <p:nvPr>
            <p:ph type="title"/>
          </p:nvPr>
        </p:nvSpPr>
        <p:spPr>
          <a:xfrm>
            <a:off x="838200" y="365126"/>
            <a:ext cx="10515600" cy="801066"/>
          </a:xfrm>
        </p:spPr>
        <p:txBody>
          <a:bodyPr>
            <a:normAutofit fontScale="90000"/>
          </a:bodyPr>
          <a:lstStyle/>
          <a:p>
            <a:pPr algn="ctr"/>
            <a:r>
              <a:rPr lang="it-IT" dirty="0">
                <a:latin typeface="Times" panose="02020603050405020304" pitchFamily="18" charset="0"/>
                <a:cs typeface="Times" panose="02020603050405020304" pitchFamily="18" charset="0"/>
              </a:rPr>
              <a:t>Spread of the </a:t>
            </a:r>
            <a:r>
              <a:rPr lang="it-IT" dirty="0" err="1">
                <a:latin typeface="Times" panose="02020603050405020304" pitchFamily="18" charset="0"/>
                <a:cs typeface="Times" panose="02020603050405020304" pitchFamily="18" charset="0"/>
              </a:rPr>
              <a:t>Salafist</a:t>
            </a:r>
            <a:r>
              <a:rPr lang="it-IT" dirty="0">
                <a:latin typeface="Times" panose="02020603050405020304" pitchFamily="18" charset="0"/>
                <a:cs typeface="Times" panose="02020603050405020304" pitchFamily="18" charset="0"/>
              </a:rPr>
              <a:t> movement </a:t>
            </a:r>
            <a:r>
              <a:rPr lang="it-IT" dirty="0" err="1">
                <a:latin typeface="Times" panose="02020603050405020304" pitchFamily="18" charset="0"/>
                <a:cs typeface="Times" panose="02020603050405020304" pitchFamily="18" charset="0"/>
              </a:rPr>
              <a:t>among</a:t>
            </a:r>
            <a:r>
              <a:rPr lang="it-IT" dirty="0">
                <a:latin typeface="Times" panose="02020603050405020304" pitchFamily="18" charset="0"/>
                <a:cs typeface="Times" panose="02020603050405020304" pitchFamily="18" charset="0"/>
              </a:rPr>
              <a:t> the </a:t>
            </a:r>
            <a:r>
              <a:rPr lang="it-IT" dirty="0" err="1">
                <a:latin typeface="Times" panose="02020603050405020304" pitchFamily="18" charset="0"/>
                <a:cs typeface="Times" panose="02020603050405020304" pitchFamily="18" charset="0"/>
              </a:rPr>
              <a:t>Arab</a:t>
            </a:r>
            <a:r>
              <a:rPr lang="it-IT" dirty="0">
                <a:latin typeface="Times" panose="02020603050405020304" pitchFamily="18" charset="0"/>
                <a:cs typeface="Times" panose="02020603050405020304" pitchFamily="18" charset="0"/>
              </a:rPr>
              <a:t> World</a:t>
            </a:r>
          </a:p>
        </p:txBody>
      </p:sp>
      <p:pic>
        <p:nvPicPr>
          <p:cNvPr id="4098" name="Picture 2" descr="Risultati immagini per salafism movment">
            <a:extLst>
              <a:ext uri="{FF2B5EF4-FFF2-40B4-BE49-F238E27FC236}">
                <a16:creationId xmlns:a16="http://schemas.microsoft.com/office/drawing/2014/main" id="{4303D1D1-5574-4EC4-885D-F68FB8B630E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44662" y="1825625"/>
            <a:ext cx="8702676"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54887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2136B065-89F8-4A9E-AD74-E14718503278}"/>
              </a:ext>
            </a:extLst>
          </p:cNvPr>
          <p:cNvSpPr>
            <a:spLocks noGrp="1"/>
          </p:cNvSpPr>
          <p:nvPr>
            <p:ph idx="1"/>
          </p:nvPr>
        </p:nvSpPr>
        <p:spPr>
          <a:xfrm>
            <a:off x="838200" y="1649811"/>
            <a:ext cx="10515599" cy="2557670"/>
          </a:xfrm>
        </p:spPr>
        <p:txBody>
          <a:bodyPr>
            <a:normAutofit lnSpcReduction="10000"/>
          </a:bodyPr>
          <a:lstStyle/>
          <a:p>
            <a:pPr marL="0" indent="0" algn="just">
              <a:lnSpc>
                <a:spcPct val="110000"/>
              </a:lnSpc>
              <a:buNone/>
            </a:pPr>
            <a:r>
              <a:rPr lang="en-US" sz="2200" dirty="0">
                <a:latin typeface="Times New Roman" panose="02020603050405020304" pitchFamily="18" charset="0"/>
                <a:cs typeface="Times New Roman" panose="02020603050405020304" pitchFamily="18" charset="0"/>
              </a:rPr>
              <a:t>With nationalist sentiment rising, Britain formally recognized Egyptian independence in 1922, and Hussein Kamel's successor, Sultan </a:t>
            </a:r>
            <a:r>
              <a:rPr lang="en-US" sz="2200" dirty="0" err="1">
                <a:latin typeface="Times New Roman" panose="02020603050405020304" pitchFamily="18" charset="0"/>
                <a:cs typeface="Times New Roman" panose="02020603050405020304" pitchFamily="18" charset="0"/>
              </a:rPr>
              <a:t>Fuad</a:t>
            </a:r>
            <a:r>
              <a:rPr lang="en-US" sz="2200" dirty="0">
                <a:latin typeface="Times New Roman" panose="02020603050405020304" pitchFamily="18" charset="0"/>
                <a:cs typeface="Times New Roman" panose="02020603050405020304" pitchFamily="18" charset="0"/>
              </a:rPr>
              <a:t> I, substituted the title of King for Sultan. However, British occupation and interference in Egyptian affairs persisted. Of particular concern to Egypt was Britain's continual efforts to divest Egypt of all control in Sudan. To both the King and the nationalist movement, this was intolerable, and the Egyptian Government made a point of stressing that </a:t>
            </a:r>
            <a:r>
              <a:rPr lang="en-US" sz="2200" dirty="0" err="1">
                <a:latin typeface="Times New Roman" panose="02020603050405020304" pitchFamily="18" charset="0"/>
                <a:cs typeface="Times New Roman" panose="02020603050405020304" pitchFamily="18" charset="0"/>
              </a:rPr>
              <a:t>Fuad</a:t>
            </a:r>
            <a:r>
              <a:rPr lang="en-US" sz="2200" dirty="0">
                <a:latin typeface="Times New Roman" panose="02020603050405020304" pitchFamily="18" charset="0"/>
                <a:cs typeface="Times New Roman" panose="02020603050405020304" pitchFamily="18" charset="0"/>
              </a:rPr>
              <a:t> and his son King Farouk I were "King of Egypt and Sudan".</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6" name="Parentesi graffa chiusa 5">
            <a:extLst>
              <a:ext uri="{FF2B5EF4-FFF2-40B4-BE49-F238E27FC236}">
                <a16:creationId xmlns:a16="http://schemas.microsoft.com/office/drawing/2014/main" id="{7DD1B195-E9DF-4D44-8CDC-44AA7F37EE88}"/>
              </a:ext>
            </a:extLst>
          </p:cNvPr>
          <p:cNvSpPr/>
          <p:nvPr/>
        </p:nvSpPr>
        <p:spPr>
          <a:xfrm>
            <a:off x="5311812" y="4726679"/>
            <a:ext cx="689113" cy="1696278"/>
          </a:xfrm>
          <a:prstGeom prst="rightBrace">
            <a:avLst>
              <a:gd name="adj1" fmla="val 54487"/>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b="1" dirty="0">
              <a:latin typeface="Times New Roman" panose="02020603050405020304" pitchFamily="18" charset="0"/>
              <a:cs typeface="Times New Roman" panose="02020603050405020304" pitchFamily="18" charset="0"/>
            </a:endParaRPr>
          </a:p>
        </p:txBody>
      </p:sp>
      <p:sp>
        <p:nvSpPr>
          <p:cNvPr id="4" name="Rettangolo 3">
            <a:extLst>
              <a:ext uri="{FF2B5EF4-FFF2-40B4-BE49-F238E27FC236}">
                <a16:creationId xmlns:a16="http://schemas.microsoft.com/office/drawing/2014/main" id="{7873217B-61CC-418D-AAD5-67FEB561C8FA}"/>
              </a:ext>
            </a:extLst>
          </p:cNvPr>
          <p:cNvSpPr/>
          <p:nvPr/>
        </p:nvSpPr>
        <p:spPr>
          <a:xfrm>
            <a:off x="1258335" y="4726679"/>
            <a:ext cx="3896761" cy="1938992"/>
          </a:xfrm>
          <a:prstGeom prst="rect">
            <a:avLst/>
          </a:prstGeom>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Constitution of 1923: 1923–1930, 1935–1952;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Constitution of 1930: 1930–1935</a:t>
            </a:r>
          </a:p>
        </p:txBody>
      </p:sp>
      <p:pic>
        <p:nvPicPr>
          <p:cNvPr id="4098" name="Picture 2" descr="https://upload.wikimedia.org/wikipedia/commons/thumb/2/20/Kingfarouk1948.jpg/150px-Kingfarouk1948.jpg">
            <a:extLst>
              <a:ext uri="{FF2B5EF4-FFF2-40B4-BE49-F238E27FC236}">
                <a16:creationId xmlns:a16="http://schemas.microsoft.com/office/drawing/2014/main" id="{E2315C9C-187B-4DD7-A4F8-145E4B5083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29509" y="4092719"/>
            <a:ext cx="1428750" cy="2090255"/>
          </a:xfrm>
          <a:prstGeom prst="rect">
            <a:avLst/>
          </a:prstGeom>
          <a:noFill/>
          <a:extLst>
            <a:ext uri="{909E8E84-426E-40DD-AFC4-6F175D3DCCD1}">
              <a14:hiddenFill xmlns:a14="http://schemas.microsoft.com/office/drawing/2010/main">
                <a:solidFill>
                  <a:srgbClr val="FFFFFF"/>
                </a:solidFill>
              </a14:hiddenFill>
            </a:ext>
          </a:extLst>
        </p:spPr>
      </p:pic>
      <p:sp>
        <p:nvSpPr>
          <p:cNvPr id="5" name="Rettangolo 4">
            <a:extLst>
              <a:ext uri="{FF2B5EF4-FFF2-40B4-BE49-F238E27FC236}">
                <a16:creationId xmlns:a16="http://schemas.microsoft.com/office/drawing/2014/main" id="{248F9C2B-943E-498F-87DE-5721C38E0611}"/>
              </a:ext>
            </a:extLst>
          </p:cNvPr>
          <p:cNvSpPr/>
          <p:nvPr/>
        </p:nvSpPr>
        <p:spPr>
          <a:xfrm>
            <a:off x="8782284" y="6222905"/>
            <a:ext cx="2768707" cy="369332"/>
          </a:xfrm>
          <a:prstGeom prst="rect">
            <a:avLst/>
          </a:prstGeom>
        </p:spPr>
        <p:txBody>
          <a:bodyPr wrap="none">
            <a:spAutoFit/>
          </a:bodyPr>
          <a:lstStyle/>
          <a:p>
            <a:r>
              <a:rPr lang="it-IT" dirty="0">
                <a:latin typeface="Times New Roman" panose="02020603050405020304" pitchFamily="18" charset="0"/>
                <a:cs typeface="Times New Roman" panose="02020603050405020304" pitchFamily="18" charset="0"/>
              </a:rPr>
              <a:t>King Farouk I (1936-1952)</a:t>
            </a:r>
            <a:endParaRPr lang="it-IT" dirty="0"/>
          </a:p>
        </p:txBody>
      </p:sp>
      <p:sp>
        <p:nvSpPr>
          <p:cNvPr id="8" name="Rettangolo 7">
            <a:extLst>
              <a:ext uri="{FF2B5EF4-FFF2-40B4-BE49-F238E27FC236}">
                <a16:creationId xmlns:a16="http://schemas.microsoft.com/office/drawing/2014/main" id="{7EBD7D7F-2C8A-443B-93EC-DAFEDD8F5082}"/>
              </a:ext>
            </a:extLst>
          </p:cNvPr>
          <p:cNvSpPr/>
          <p:nvPr/>
        </p:nvSpPr>
        <p:spPr>
          <a:xfrm>
            <a:off x="3206715" y="660960"/>
            <a:ext cx="6165278" cy="769441"/>
          </a:xfrm>
          <a:prstGeom prst="rect">
            <a:avLst/>
          </a:prstGeom>
        </p:spPr>
        <p:txBody>
          <a:bodyPr wrap="none">
            <a:spAutoFit/>
          </a:bodyPr>
          <a:lstStyle/>
          <a:p>
            <a:pPr algn="ctr"/>
            <a:r>
              <a:rPr lang="en-US" sz="4400" dirty="0">
                <a:solidFill>
                  <a:prstClr val="black"/>
                </a:solidFill>
                <a:latin typeface="Times New Roman" panose="02020603050405020304" pitchFamily="18" charset="0"/>
                <a:ea typeface="+mj-ea"/>
                <a:cs typeface="Times New Roman" panose="02020603050405020304" pitchFamily="18" charset="0"/>
              </a:rPr>
              <a:t>Aftermath of World War I.</a:t>
            </a:r>
            <a:endParaRPr lang="it-IT" dirty="0"/>
          </a:p>
        </p:txBody>
      </p:sp>
      <p:pic>
        <p:nvPicPr>
          <p:cNvPr id="13" name="Picture 2" descr="Fuad I of Egypt.jpg">
            <a:extLst>
              <a:ext uri="{FF2B5EF4-FFF2-40B4-BE49-F238E27FC236}">
                <a16:creationId xmlns:a16="http://schemas.microsoft.com/office/drawing/2014/main" id="{227A640E-D8C5-4D6E-AE25-7419CD602C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1889" y="4106785"/>
            <a:ext cx="1602302" cy="2090255"/>
          </a:xfrm>
          <a:prstGeom prst="rect">
            <a:avLst/>
          </a:prstGeom>
          <a:noFill/>
          <a:extLst>
            <a:ext uri="{909E8E84-426E-40DD-AFC4-6F175D3DCCD1}">
              <a14:hiddenFill xmlns:a14="http://schemas.microsoft.com/office/drawing/2010/main">
                <a:solidFill>
                  <a:srgbClr val="FFFFFF"/>
                </a:solidFill>
              </a14:hiddenFill>
            </a:ext>
          </a:extLst>
        </p:spPr>
      </p:pic>
      <p:sp>
        <p:nvSpPr>
          <p:cNvPr id="10" name="Rettangolo 9">
            <a:extLst>
              <a:ext uri="{FF2B5EF4-FFF2-40B4-BE49-F238E27FC236}">
                <a16:creationId xmlns:a16="http://schemas.microsoft.com/office/drawing/2014/main" id="{A3F94722-293A-47A6-BB05-2F69C85CBC5D}"/>
              </a:ext>
            </a:extLst>
          </p:cNvPr>
          <p:cNvSpPr/>
          <p:nvPr/>
        </p:nvSpPr>
        <p:spPr>
          <a:xfrm>
            <a:off x="6095999" y="6222905"/>
            <a:ext cx="2627642" cy="369332"/>
          </a:xfrm>
          <a:prstGeom prst="rect">
            <a:avLst/>
          </a:prstGeom>
        </p:spPr>
        <p:txBody>
          <a:bodyPr wrap="none">
            <a:spAutoFit/>
          </a:bodyPr>
          <a:lstStyle/>
          <a:p>
            <a:r>
              <a:rPr lang="it-IT" dirty="0">
                <a:latin typeface="Times New Roman" panose="02020603050405020304" pitchFamily="18" charset="0"/>
                <a:cs typeface="Times New Roman" panose="02020603050405020304" pitchFamily="18" charset="0"/>
              </a:rPr>
              <a:t>King Fouad I (1868-1936)</a:t>
            </a:r>
          </a:p>
        </p:txBody>
      </p:sp>
    </p:spTree>
    <p:extLst>
      <p:ext uri="{BB962C8B-B14F-4D97-AF65-F5344CB8AC3E}">
        <p14:creationId xmlns:p14="http://schemas.microsoft.com/office/powerpoint/2010/main" val="20314773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5D17405-394B-4F4B-B360-5937012FA570}"/>
              </a:ext>
            </a:extLst>
          </p:cNvPr>
          <p:cNvSpPr>
            <a:spLocks noGrp="1"/>
          </p:cNvSpPr>
          <p:nvPr>
            <p:ph type="title"/>
          </p:nvPr>
        </p:nvSpPr>
        <p:spPr>
          <a:xfrm>
            <a:off x="838200" y="68633"/>
            <a:ext cx="10515600" cy="713245"/>
          </a:xfrm>
        </p:spPr>
        <p:txBody>
          <a:bodyPr>
            <a:normAutofit/>
          </a:bodyPr>
          <a:lstStyle/>
          <a:p>
            <a:pPr algn="ctr"/>
            <a:r>
              <a:rPr lang="en-US" sz="3600" dirty="0">
                <a:latin typeface="Times" panose="02020603050405020304" pitchFamily="18" charset="0"/>
                <a:cs typeface="Times" panose="02020603050405020304" pitchFamily="18" charset="0"/>
              </a:rPr>
              <a:t>Culture and Secularity between the Two Wars.</a:t>
            </a:r>
            <a:endParaRPr lang="it-IT" sz="3600" dirty="0">
              <a:latin typeface="Times" panose="02020603050405020304" pitchFamily="18" charset="0"/>
              <a:cs typeface="Times" panose="02020603050405020304" pitchFamily="18" charset="0"/>
            </a:endParaRPr>
          </a:p>
        </p:txBody>
      </p:sp>
      <p:sp>
        <p:nvSpPr>
          <p:cNvPr id="3" name="Segnaposto contenuto 2">
            <a:extLst>
              <a:ext uri="{FF2B5EF4-FFF2-40B4-BE49-F238E27FC236}">
                <a16:creationId xmlns:a16="http://schemas.microsoft.com/office/drawing/2014/main" id="{7E5F9D9B-DFBF-48F0-A11B-7807BB78BFE1}"/>
              </a:ext>
            </a:extLst>
          </p:cNvPr>
          <p:cNvSpPr>
            <a:spLocks noGrp="1"/>
          </p:cNvSpPr>
          <p:nvPr>
            <p:ph idx="1"/>
          </p:nvPr>
        </p:nvSpPr>
        <p:spPr>
          <a:xfrm>
            <a:off x="692427" y="631160"/>
            <a:ext cx="10515600" cy="4351338"/>
          </a:xfrm>
        </p:spPr>
        <p:txBody>
          <a:bodyPr/>
          <a:lstStyle/>
          <a:p>
            <a:pPr algn="just"/>
            <a:r>
              <a:rPr lang="en-US" dirty="0">
                <a:latin typeface="Times" panose="02020603050405020304" pitchFamily="18" charset="0"/>
                <a:cs typeface="Times" panose="02020603050405020304" pitchFamily="18" charset="0"/>
              </a:rPr>
              <a:t>Egyptian culture in the period between the two World Wars was particularly lively. For which concern its political repercussions, it is possible to identify two distinct and divergent tendencies: a “secular” and a “religious” one.</a:t>
            </a:r>
            <a:endParaRPr lang="it-IT" dirty="0">
              <a:latin typeface="Times" panose="02020603050405020304" pitchFamily="18" charset="0"/>
              <a:cs typeface="Times" panose="02020603050405020304" pitchFamily="18" charset="0"/>
            </a:endParaRPr>
          </a:p>
        </p:txBody>
      </p:sp>
      <p:sp>
        <p:nvSpPr>
          <p:cNvPr id="4" name="CasellaDiTesto 3">
            <a:extLst>
              <a:ext uri="{FF2B5EF4-FFF2-40B4-BE49-F238E27FC236}">
                <a16:creationId xmlns:a16="http://schemas.microsoft.com/office/drawing/2014/main" id="{ADC2B66D-2419-4125-98E3-BE9228CAF6A2}"/>
              </a:ext>
            </a:extLst>
          </p:cNvPr>
          <p:cNvSpPr txBox="1"/>
          <p:nvPr/>
        </p:nvSpPr>
        <p:spPr>
          <a:xfrm>
            <a:off x="5638800" y="2975113"/>
            <a:ext cx="914400" cy="914400"/>
          </a:xfrm>
          <a:prstGeom prst="rect">
            <a:avLst/>
          </a:prstGeom>
          <a:noFill/>
        </p:spPr>
        <p:txBody>
          <a:bodyPr wrap="square" rtlCol="0">
            <a:spAutoFit/>
          </a:bodyPr>
          <a:lstStyle/>
          <a:p>
            <a:endParaRPr lang="it-IT" dirty="0"/>
          </a:p>
        </p:txBody>
      </p:sp>
      <p:sp>
        <p:nvSpPr>
          <p:cNvPr id="5" name="CasellaDiTesto 4">
            <a:extLst>
              <a:ext uri="{FF2B5EF4-FFF2-40B4-BE49-F238E27FC236}">
                <a16:creationId xmlns:a16="http://schemas.microsoft.com/office/drawing/2014/main" id="{C3D9B4BF-7349-4DCB-A5F4-F54D141316D1}"/>
              </a:ext>
            </a:extLst>
          </p:cNvPr>
          <p:cNvSpPr txBox="1"/>
          <p:nvPr/>
        </p:nvSpPr>
        <p:spPr>
          <a:xfrm>
            <a:off x="692427" y="2311643"/>
            <a:ext cx="5860773" cy="3170099"/>
          </a:xfrm>
          <a:prstGeom prst="rect">
            <a:avLst/>
          </a:prstGeom>
          <a:noFill/>
        </p:spPr>
        <p:txBody>
          <a:bodyPr wrap="square" rtlCol="0">
            <a:spAutoFit/>
          </a:bodyPr>
          <a:lstStyle/>
          <a:p>
            <a:pPr marL="342900" indent="-342900" algn="just">
              <a:buFont typeface="Wingdings" panose="05000000000000000000" pitchFamily="2" charset="2"/>
              <a:buChar char="Ø"/>
            </a:pPr>
            <a:r>
              <a:rPr lang="en-US" sz="2000" dirty="0">
                <a:latin typeface="Times" panose="02020603050405020304" pitchFamily="18" charset="0"/>
                <a:cs typeface="Times" panose="02020603050405020304" pitchFamily="18" charset="0"/>
              </a:rPr>
              <a:t>A first tendency of Egyptian culture is that known as "</a:t>
            </a:r>
            <a:r>
              <a:rPr lang="en-US" sz="2000" i="1" dirty="0" err="1">
                <a:latin typeface="Times" panose="02020603050405020304" pitchFamily="18" charset="0"/>
                <a:cs typeface="Times" panose="02020603050405020304" pitchFamily="18" charset="0"/>
              </a:rPr>
              <a:t>Pharaonicism</a:t>
            </a:r>
            <a:r>
              <a:rPr lang="en-US" sz="2000" dirty="0">
                <a:latin typeface="Times" panose="02020603050405020304" pitchFamily="18" charset="0"/>
                <a:cs typeface="Times" panose="02020603050405020304" pitchFamily="18" charset="0"/>
              </a:rPr>
              <a:t>", linked to Egyptian nationalism: emphasizing its millennial culture, its national identity, its history and its role as leader in the Mediterranean context, this school of thought counts one of the most famous writer of modern Egyptian literature, Taha </a:t>
            </a:r>
            <a:r>
              <a:rPr lang="en-US" sz="2000" dirty="0" err="1">
                <a:latin typeface="Times" panose="02020603050405020304" pitchFamily="18" charset="0"/>
                <a:cs typeface="Times" panose="02020603050405020304" pitchFamily="18" charset="0"/>
              </a:rPr>
              <a:t>Husein</a:t>
            </a:r>
            <a:r>
              <a:rPr lang="en-US" sz="2000" dirty="0">
                <a:latin typeface="Times" panose="02020603050405020304" pitchFamily="18" charset="0"/>
                <a:cs typeface="Times" panose="02020603050405020304" pitchFamily="18" charset="0"/>
              </a:rPr>
              <a:t> (1889-1976) [7]. This movement must be framed in that cultural </a:t>
            </a:r>
            <a:r>
              <a:rPr lang="en-US" sz="2000" i="1" dirty="0">
                <a:latin typeface="Times" panose="02020603050405020304" pitchFamily="18" charset="0"/>
                <a:cs typeface="Times" panose="02020603050405020304" pitchFamily="18" charset="0"/>
              </a:rPr>
              <a:t>humus</a:t>
            </a:r>
            <a:r>
              <a:rPr lang="en-US" sz="2000" dirty="0">
                <a:latin typeface="Times" panose="02020603050405020304" pitchFamily="18" charset="0"/>
                <a:cs typeface="Times" panose="02020603050405020304" pitchFamily="18" charset="0"/>
              </a:rPr>
              <a:t> that saw secularist currents rise as an alternative to religious ones.</a:t>
            </a:r>
            <a:endParaRPr lang="it-IT" sz="2000" dirty="0">
              <a:latin typeface="Times" panose="02020603050405020304" pitchFamily="18" charset="0"/>
              <a:cs typeface="Times" panose="02020603050405020304" pitchFamily="18" charset="0"/>
            </a:endParaRPr>
          </a:p>
        </p:txBody>
      </p:sp>
      <p:sp>
        <p:nvSpPr>
          <p:cNvPr id="6" name="CasellaDiTesto 5">
            <a:extLst>
              <a:ext uri="{FF2B5EF4-FFF2-40B4-BE49-F238E27FC236}">
                <a16:creationId xmlns:a16="http://schemas.microsoft.com/office/drawing/2014/main" id="{87C2B527-6169-4262-A657-C2FC07AA7BE1}"/>
              </a:ext>
            </a:extLst>
          </p:cNvPr>
          <p:cNvSpPr txBox="1"/>
          <p:nvPr/>
        </p:nvSpPr>
        <p:spPr>
          <a:xfrm>
            <a:off x="5638800" y="2975113"/>
            <a:ext cx="914400" cy="914400"/>
          </a:xfrm>
          <a:prstGeom prst="rect">
            <a:avLst/>
          </a:prstGeom>
          <a:noFill/>
        </p:spPr>
        <p:txBody>
          <a:bodyPr wrap="square" rtlCol="0">
            <a:spAutoFit/>
          </a:bodyPr>
          <a:lstStyle/>
          <a:p>
            <a:endParaRPr lang="it-IT" dirty="0"/>
          </a:p>
        </p:txBody>
      </p:sp>
      <p:sp>
        <p:nvSpPr>
          <p:cNvPr id="7" name="CasellaDiTesto 6">
            <a:extLst>
              <a:ext uri="{FF2B5EF4-FFF2-40B4-BE49-F238E27FC236}">
                <a16:creationId xmlns:a16="http://schemas.microsoft.com/office/drawing/2014/main" id="{5403FEB2-0E06-4FA6-A009-0D5BEAE85575}"/>
              </a:ext>
            </a:extLst>
          </p:cNvPr>
          <p:cNvSpPr txBox="1"/>
          <p:nvPr/>
        </p:nvSpPr>
        <p:spPr>
          <a:xfrm>
            <a:off x="6683374" y="2255444"/>
            <a:ext cx="5208105" cy="3308598"/>
          </a:xfrm>
          <a:prstGeom prst="rect">
            <a:avLst/>
          </a:prstGeom>
          <a:noFill/>
        </p:spPr>
        <p:txBody>
          <a:bodyPr wrap="square" rtlCol="0">
            <a:spAutoFit/>
          </a:bodyPr>
          <a:lstStyle/>
          <a:p>
            <a:pPr marL="285750" indent="-285750" algn="just">
              <a:buFont typeface="Wingdings" panose="05000000000000000000" pitchFamily="2" charset="2"/>
              <a:buChar char="Ø"/>
            </a:pPr>
            <a:r>
              <a:rPr lang="en-US" sz="1900" dirty="0">
                <a:latin typeface="Times" panose="02020603050405020304" pitchFamily="18" charset="0"/>
                <a:cs typeface="Times" panose="02020603050405020304" pitchFamily="18" charset="0"/>
              </a:rPr>
              <a:t>Feminism was a second element of secularism in Egyptian society. </a:t>
            </a:r>
            <a:r>
              <a:rPr lang="en-US" sz="1900" dirty="0" err="1">
                <a:latin typeface="Times" panose="02020603050405020304" pitchFamily="18" charset="0"/>
                <a:cs typeface="Times" panose="02020603050405020304" pitchFamily="18" charset="0"/>
              </a:rPr>
              <a:t>Hudà</a:t>
            </a:r>
            <a:r>
              <a:rPr lang="en-US" sz="1900" dirty="0">
                <a:latin typeface="Times" panose="02020603050405020304" pitchFamily="18" charset="0"/>
                <a:cs typeface="Times" panose="02020603050405020304" pitchFamily="18" charset="0"/>
              </a:rPr>
              <a:t> </a:t>
            </a:r>
            <a:r>
              <a:rPr lang="en-US" sz="1900" dirty="0" err="1">
                <a:latin typeface="Times" panose="02020603050405020304" pitchFamily="18" charset="0"/>
                <a:cs typeface="Times" panose="02020603050405020304" pitchFamily="18" charset="0"/>
              </a:rPr>
              <a:t>Sha'rawi</a:t>
            </a:r>
            <a:r>
              <a:rPr lang="en-US" sz="1900" dirty="0">
                <a:latin typeface="Times" panose="02020603050405020304" pitchFamily="18" charset="0"/>
                <a:cs typeface="Times" panose="02020603050405020304" pitchFamily="18" charset="0"/>
              </a:rPr>
              <a:t> [8] and Fatma Rashid were two protagonists of this movement. The former founded in 1923 the “</a:t>
            </a:r>
            <a:r>
              <a:rPr lang="en-US" sz="1900" i="1" dirty="0">
                <a:latin typeface="Times" panose="02020603050405020304" pitchFamily="18" charset="0"/>
                <a:cs typeface="Times" panose="02020603050405020304" pitchFamily="18" charset="0"/>
              </a:rPr>
              <a:t>Egyptian Feminist Union</a:t>
            </a:r>
            <a:r>
              <a:rPr lang="en-US" sz="1900" dirty="0">
                <a:latin typeface="Times" panose="02020603050405020304" pitchFamily="18" charset="0"/>
                <a:cs typeface="Times" panose="02020603050405020304" pitchFamily="18" charset="0"/>
              </a:rPr>
              <a:t>”, whose political program aimed at: 1) setting a minimum age for marriages, to remedy many widespread abuses, especially in rural areas; 2) free access for both sexes to professions; 3) equal political and voting rights. The latter was the founder and leader of  the  “</a:t>
            </a:r>
            <a:r>
              <a:rPr lang="en-US" sz="1900" i="1" dirty="0">
                <a:latin typeface="Times" panose="02020603050405020304" pitchFamily="18" charset="0"/>
                <a:cs typeface="Times" panose="02020603050405020304" pitchFamily="18" charset="0"/>
              </a:rPr>
              <a:t>Egyptian Feminist party</a:t>
            </a:r>
            <a:r>
              <a:rPr lang="en-US" sz="1900" dirty="0">
                <a:latin typeface="Times" panose="02020603050405020304" pitchFamily="18" charset="0"/>
                <a:cs typeface="Times" panose="02020603050405020304" pitchFamily="18" charset="0"/>
              </a:rPr>
              <a:t>” in 1944.</a:t>
            </a:r>
            <a:endParaRPr lang="it-IT" sz="1900" dirty="0">
              <a:latin typeface="Times" panose="02020603050405020304" pitchFamily="18" charset="0"/>
              <a:cs typeface="Times" panose="02020603050405020304" pitchFamily="18" charset="0"/>
            </a:endParaRPr>
          </a:p>
        </p:txBody>
      </p:sp>
      <p:pic>
        <p:nvPicPr>
          <p:cNvPr id="1026" name="Picture 2" descr="Risultati immagini per taha hussein">
            <a:extLst>
              <a:ext uri="{FF2B5EF4-FFF2-40B4-BE49-F238E27FC236}">
                <a16:creationId xmlns:a16="http://schemas.microsoft.com/office/drawing/2014/main" id="{1851D0BB-9C0B-4EEB-8EBF-AEC76E8F49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96578" y="5133752"/>
            <a:ext cx="2586796" cy="1634271"/>
          </a:xfrm>
          <a:prstGeom prst="rect">
            <a:avLst/>
          </a:prstGeom>
          <a:noFill/>
          <a:extLst>
            <a:ext uri="{909E8E84-426E-40DD-AFC4-6F175D3DCCD1}">
              <a14:hiddenFill xmlns:a14="http://schemas.microsoft.com/office/drawing/2010/main">
                <a:solidFill>
                  <a:srgbClr val="FFFFFF"/>
                </a:solidFill>
              </a14:hiddenFill>
            </a:ext>
          </a:extLst>
        </p:spPr>
      </p:pic>
      <p:sp>
        <p:nvSpPr>
          <p:cNvPr id="8" name="Rettangolo 7">
            <a:extLst>
              <a:ext uri="{FF2B5EF4-FFF2-40B4-BE49-F238E27FC236}">
                <a16:creationId xmlns:a16="http://schemas.microsoft.com/office/drawing/2014/main" id="{F1ECBC25-30FA-4516-BEC4-C409742393EC}"/>
              </a:ext>
            </a:extLst>
          </p:cNvPr>
          <p:cNvSpPr/>
          <p:nvPr/>
        </p:nvSpPr>
        <p:spPr>
          <a:xfrm>
            <a:off x="2353875" y="6428437"/>
            <a:ext cx="453970" cy="369332"/>
          </a:xfrm>
          <a:prstGeom prst="rect">
            <a:avLst/>
          </a:prstGeom>
        </p:spPr>
        <p:txBody>
          <a:bodyPr wrap="none">
            <a:spAutoFit/>
          </a:bodyPr>
          <a:lstStyle/>
          <a:p>
            <a:r>
              <a:rPr lang="en-US" dirty="0">
                <a:latin typeface="Times" panose="02020603050405020304" pitchFamily="18" charset="0"/>
                <a:cs typeface="Times" panose="02020603050405020304" pitchFamily="18" charset="0"/>
              </a:rPr>
              <a:t>[7]</a:t>
            </a:r>
            <a:endParaRPr lang="it-IT" dirty="0"/>
          </a:p>
        </p:txBody>
      </p:sp>
      <p:sp>
        <p:nvSpPr>
          <p:cNvPr id="9" name="Rettangolo 8">
            <a:extLst>
              <a:ext uri="{FF2B5EF4-FFF2-40B4-BE49-F238E27FC236}">
                <a16:creationId xmlns:a16="http://schemas.microsoft.com/office/drawing/2014/main" id="{F370526C-A41D-4B62-9EC9-7921E5A4688B}"/>
              </a:ext>
            </a:extLst>
          </p:cNvPr>
          <p:cNvSpPr/>
          <p:nvPr/>
        </p:nvSpPr>
        <p:spPr>
          <a:xfrm>
            <a:off x="2696899" y="6428437"/>
            <a:ext cx="1399679" cy="369332"/>
          </a:xfrm>
          <a:prstGeom prst="rect">
            <a:avLst/>
          </a:prstGeom>
        </p:spPr>
        <p:txBody>
          <a:bodyPr wrap="none">
            <a:spAutoFit/>
          </a:bodyPr>
          <a:lstStyle/>
          <a:p>
            <a:r>
              <a:rPr lang="en-US" dirty="0">
                <a:latin typeface="Times" panose="02020603050405020304" pitchFamily="18" charset="0"/>
                <a:cs typeface="Times" panose="02020603050405020304" pitchFamily="18" charset="0"/>
              </a:rPr>
              <a:t>Taha </a:t>
            </a:r>
            <a:r>
              <a:rPr lang="en-US" dirty="0" err="1">
                <a:latin typeface="Times" panose="02020603050405020304" pitchFamily="18" charset="0"/>
                <a:cs typeface="Times" panose="02020603050405020304" pitchFamily="18" charset="0"/>
              </a:rPr>
              <a:t>Husein</a:t>
            </a:r>
            <a:r>
              <a:rPr lang="en-US" dirty="0">
                <a:latin typeface="Times" panose="02020603050405020304" pitchFamily="18" charset="0"/>
                <a:cs typeface="Times" panose="02020603050405020304" pitchFamily="18" charset="0"/>
              </a:rPr>
              <a:t> </a:t>
            </a:r>
            <a:endParaRPr lang="it-IT" dirty="0"/>
          </a:p>
        </p:txBody>
      </p:sp>
      <p:pic>
        <p:nvPicPr>
          <p:cNvPr id="1028" name="Picture 4" descr="Risultati immagini per HudÃ  Sha'rawi">
            <a:extLst>
              <a:ext uri="{FF2B5EF4-FFF2-40B4-BE49-F238E27FC236}">
                <a16:creationId xmlns:a16="http://schemas.microsoft.com/office/drawing/2014/main" id="{37B3C451-84EC-40EB-9F9D-D38E6F6248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9559" y="5223730"/>
            <a:ext cx="1399680" cy="1544294"/>
          </a:xfrm>
          <a:prstGeom prst="rect">
            <a:avLst/>
          </a:prstGeom>
          <a:noFill/>
          <a:extLst>
            <a:ext uri="{909E8E84-426E-40DD-AFC4-6F175D3DCCD1}">
              <a14:hiddenFill xmlns:a14="http://schemas.microsoft.com/office/drawing/2010/main">
                <a:solidFill>
                  <a:srgbClr val="FFFFFF"/>
                </a:solidFill>
              </a14:hiddenFill>
            </a:ext>
          </a:extLst>
        </p:spPr>
      </p:pic>
      <p:sp>
        <p:nvSpPr>
          <p:cNvPr id="10" name="Rettangolo 9">
            <a:extLst>
              <a:ext uri="{FF2B5EF4-FFF2-40B4-BE49-F238E27FC236}">
                <a16:creationId xmlns:a16="http://schemas.microsoft.com/office/drawing/2014/main" id="{333CD017-DB56-47E4-9366-00154666F32C}"/>
              </a:ext>
            </a:extLst>
          </p:cNvPr>
          <p:cNvSpPr/>
          <p:nvPr/>
        </p:nvSpPr>
        <p:spPr>
          <a:xfrm>
            <a:off x="8765915" y="6428437"/>
            <a:ext cx="453970" cy="369332"/>
          </a:xfrm>
          <a:prstGeom prst="rect">
            <a:avLst/>
          </a:prstGeom>
        </p:spPr>
        <p:txBody>
          <a:bodyPr wrap="none">
            <a:spAutoFit/>
          </a:bodyPr>
          <a:lstStyle/>
          <a:p>
            <a:r>
              <a:rPr lang="en-US" dirty="0">
                <a:latin typeface="Times" panose="02020603050405020304" pitchFamily="18" charset="0"/>
                <a:cs typeface="Times" panose="02020603050405020304" pitchFamily="18" charset="0"/>
              </a:rPr>
              <a:t>[8]</a:t>
            </a:r>
            <a:endParaRPr lang="it-IT" dirty="0"/>
          </a:p>
        </p:txBody>
      </p:sp>
      <p:sp>
        <p:nvSpPr>
          <p:cNvPr id="11" name="Rettangolo 10">
            <a:extLst>
              <a:ext uri="{FF2B5EF4-FFF2-40B4-BE49-F238E27FC236}">
                <a16:creationId xmlns:a16="http://schemas.microsoft.com/office/drawing/2014/main" id="{871535E3-9526-4B32-9102-12ACE2901445}"/>
              </a:ext>
            </a:extLst>
          </p:cNvPr>
          <p:cNvSpPr/>
          <p:nvPr/>
        </p:nvSpPr>
        <p:spPr>
          <a:xfrm>
            <a:off x="9128753" y="6428437"/>
            <a:ext cx="1540806" cy="369332"/>
          </a:xfrm>
          <a:prstGeom prst="rect">
            <a:avLst/>
          </a:prstGeom>
        </p:spPr>
        <p:txBody>
          <a:bodyPr wrap="none">
            <a:spAutoFit/>
          </a:bodyPr>
          <a:lstStyle/>
          <a:p>
            <a:r>
              <a:rPr lang="en-US" dirty="0" err="1">
                <a:latin typeface="Times" panose="02020603050405020304" pitchFamily="18" charset="0"/>
                <a:cs typeface="Times" panose="02020603050405020304" pitchFamily="18" charset="0"/>
              </a:rPr>
              <a:t>Hudà</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Sha'rawi</a:t>
            </a:r>
            <a:endParaRPr lang="it-IT" dirty="0"/>
          </a:p>
        </p:txBody>
      </p:sp>
    </p:spTree>
    <p:extLst>
      <p:ext uri="{BB962C8B-B14F-4D97-AF65-F5344CB8AC3E}">
        <p14:creationId xmlns:p14="http://schemas.microsoft.com/office/powerpoint/2010/main" val="12887014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2876661-9983-43D1-AADB-AADC5B40C57A}"/>
              </a:ext>
            </a:extLst>
          </p:cNvPr>
          <p:cNvSpPr>
            <a:spLocks noGrp="1"/>
          </p:cNvSpPr>
          <p:nvPr>
            <p:ph type="title"/>
          </p:nvPr>
        </p:nvSpPr>
        <p:spPr>
          <a:xfrm>
            <a:off x="821636" y="459636"/>
            <a:ext cx="10515600" cy="562527"/>
          </a:xfrm>
        </p:spPr>
        <p:txBody>
          <a:bodyPr>
            <a:normAutofit fontScale="90000"/>
          </a:bodyPr>
          <a:lstStyle/>
          <a:p>
            <a:pPr algn="ctr"/>
            <a:r>
              <a:rPr lang="en-US" dirty="0">
                <a:latin typeface="Times" panose="02020603050405020304" pitchFamily="18" charset="0"/>
                <a:cs typeface="Times" panose="02020603050405020304" pitchFamily="18" charset="0"/>
              </a:rPr>
              <a:t>Religion and Culture in Monarchist Egypt: the Rise of the </a:t>
            </a:r>
            <a:r>
              <a:rPr lang="en-US" i="1" dirty="0">
                <a:latin typeface="Times" panose="02020603050405020304" pitchFamily="18" charset="0"/>
                <a:cs typeface="Times" panose="02020603050405020304" pitchFamily="18" charset="0"/>
              </a:rPr>
              <a:t>al-Ikhwan al-Muslimun </a:t>
            </a:r>
            <a:r>
              <a:rPr lang="en-US" dirty="0">
                <a:latin typeface="Times" panose="02020603050405020304" pitchFamily="18" charset="0"/>
                <a:cs typeface="Times" panose="02020603050405020304" pitchFamily="18" charset="0"/>
              </a:rPr>
              <a:t>(the Muslim Brotherhood)</a:t>
            </a:r>
            <a:endParaRPr lang="it-IT" dirty="0">
              <a:latin typeface="Times" panose="02020603050405020304" pitchFamily="18" charset="0"/>
              <a:cs typeface="Times" panose="02020603050405020304" pitchFamily="18" charset="0"/>
            </a:endParaRPr>
          </a:p>
        </p:txBody>
      </p:sp>
      <p:sp>
        <p:nvSpPr>
          <p:cNvPr id="3" name="Segnaposto contenuto 2">
            <a:extLst>
              <a:ext uri="{FF2B5EF4-FFF2-40B4-BE49-F238E27FC236}">
                <a16:creationId xmlns:a16="http://schemas.microsoft.com/office/drawing/2014/main" id="{DB880188-F4DD-473F-B191-C7A8EB5C7968}"/>
              </a:ext>
            </a:extLst>
          </p:cNvPr>
          <p:cNvSpPr>
            <a:spLocks noGrp="1"/>
          </p:cNvSpPr>
          <p:nvPr>
            <p:ph idx="1"/>
          </p:nvPr>
        </p:nvSpPr>
        <p:spPr>
          <a:xfrm>
            <a:off x="854764" y="992345"/>
            <a:ext cx="10515600" cy="4929807"/>
          </a:xfrm>
        </p:spPr>
        <p:txBody>
          <a:bodyPr>
            <a:normAutofit/>
          </a:bodyPr>
          <a:lstStyle/>
          <a:p>
            <a:endParaRPr lang="it-IT" dirty="0"/>
          </a:p>
          <a:p>
            <a:pPr algn="just"/>
            <a:r>
              <a:rPr lang="en-US" sz="2400" dirty="0">
                <a:latin typeface="Times" panose="02020603050405020304" pitchFamily="18" charset="0"/>
                <a:cs typeface="Times" panose="02020603050405020304" pitchFamily="18" charset="0"/>
              </a:rPr>
              <a:t>However, the most important event, with its consequences (up to the present day), was the founded in 1928 of The Muslim Brotherhood. A movement capable of marking the history of contemporary Islam throughout the Arab world and even beyond it. The Muslim Brotherhood responded to a renewed thirst for religion in Egypt, witnessed by the flourishing of Islamic religious associations.</a:t>
            </a:r>
          </a:p>
        </p:txBody>
      </p:sp>
      <p:pic>
        <p:nvPicPr>
          <p:cNvPr id="2050" name="Picture 2" descr="Risultati immagini per hasan al banna">
            <a:extLst>
              <a:ext uri="{FF2B5EF4-FFF2-40B4-BE49-F238E27FC236}">
                <a16:creationId xmlns:a16="http://schemas.microsoft.com/office/drawing/2014/main" id="{07011BB1-61E2-4765-93FF-FD873F4DC1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48730" y="4265638"/>
            <a:ext cx="1643269" cy="2231240"/>
          </a:xfrm>
          <a:prstGeom prst="rect">
            <a:avLst/>
          </a:prstGeom>
          <a:noFill/>
          <a:extLst>
            <a:ext uri="{909E8E84-426E-40DD-AFC4-6F175D3DCCD1}">
              <a14:hiddenFill xmlns:a14="http://schemas.microsoft.com/office/drawing/2010/main">
                <a:solidFill>
                  <a:srgbClr val="FFFFFF"/>
                </a:solidFill>
              </a14:hiddenFill>
            </a:ext>
          </a:extLst>
        </p:spPr>
      </p:pic>
      <p:sp>
        <p:nvSpPr>
          <p:cNvPr id="7" name="CasellaDiTesto 6">
            <a:extLst>
              <a:ext uri="{FF2B5EF4-FFF2-40B4-BE49-F238E27FC236}">
                <a16:creationId xmlns:a16="http://schemas.microsoft.com/office/drawing/2014/main" id="{15B637A5-43A6-4C85-B729-E06B02D3EB61}"/>
              </a:ext>
            </a:extLst>
          </p:cNvPr>
          <p:cNvSpPr txBox="1"/>
          <p:nvPr/>
        </p:nvSpPr>
        <p:spPr>
          <a:xfrm>
            <a:off x="838200" y="3429000"/>
            <a:ext cx="9369701" cy="3539430"/>
          </a:xfrm>
          <a:prstGeom prst="rect">
            <a:avLst/>
          </a:prstGeom>
          <a:noFill/>
        </p:spPr>
        <p:txBody>
          <a:bodyPr wrap="square" rtlCol="0">
            <a:spAutoFit/>
          </a:bodyPr>
          <a:lstStyle/>
          <a:p>
            <a:pPr marL="342900" indent="-342900" algn="just">
              <a:buFont typeface="Arial" panose="020B0604020202020204" pitchFamily="34" charset="0"/>
              <a:buChar char="•"/>
            </a:pPr>
            <a:r>
              <a:rPr lang="en-US" sz="2800" dirty="0">
                <a:latin typeface="Times" panose="02020603050405020304" pitchFamily="18" charset="0"/>
                <a:cs typeface="Times" panose="02020603050405020304" pitchFamily="18" charset="0"/>
              </a:rPr>
              <a:t>The goal of the founder of the movement, Hasan al-</a:t>
            </a:r>
            <a:r>
              <a:rPr lang="en-US" sz="2800" dirty="0" err="1">
                <a:latin typeface="Times" panose="02020603050405020304" pitchFamily="18" charset="0"/>
                <a:cs typeface="Times" panose="02020603050405020304" pitchFamily="18" charset="0"/>
              </a:rPr>
              <a:t>Banna</a:t>
            </a:r>
            <a:r>
              <a:rPr lang="en-US" sz="2800" dirty="0">
                <a:latin typeface="Times" panose="02020603050405020304" pitchFamily="18" charset="0"/>
                <a:cs typeface="Times" panose="02020603050405020304" pitchFamily="18" charset="0"/>
              </a:rPr>
              <a:t> [9] (born in 1906) was twofold: on the one hand, a profound reform of customs and traditions, to bring believers closer to authentic Islam; on the other, the foundation of an “Islamic state”, although not suggesting for it a particular form of government: he was perfectly convinced that the Islamic state could also be a parliamentary democracy, in coexistence with liberal institutions. </a:t>
            </a:r>
            <a:endParaRPr lang="it-IT" sz="2800" dirty="0">
              <a:latin typeface="Times" panose="02020603050405020304" pitchFamily="18" charset="0"/>
              <a:cs typeface="Times" panose="02020603050405020304" pitchFamily="18" charset="0"/>
            </a:endParaRPr>
          </a:p>
        </p:txBody>
      </p:sp>
      <p:sp>
        <p:nvSpPr>
          <p:cNvPr id="8" name="Rettangolo 7">
            <a:extLst>
              <a:ext uri="{FF2B5EF4-FFF2-40B4-BE49-F238E27FC236}">
                <a16:creationId xmlns:a16="http://schemas.microsoft.com/office/drawing/2014/main" id="{04EABD61-FBE3-4F11-B740-F53321EDA76F}"/>
              </a:ext>
            </a:extLst>
          </p:cNvPr>
          <p:cNvSpPr/>
          <p:nvPr/>
        </p:nvSpPr>
        <p:spPr>
          <a:xfrm>
            <a:off x="10063242" y="6488668"/>
            <a:ext cx="485487" cy="369332"/>
          </a:xfrm>
          <a:prstGeom prst="rect">
            <a:avLst/>
          </a:prstGeom>
        </p:spPr>
        <p:txBody>
          <a:bodyPr wrap="square">
            <a:spAutoFit/>
          </a:bodyPr>
          <a:lstStyle/>
          <a:p>
            <a:r>
              <a:rPr lang="it-IT" dirty="0">
                <a:latin typeface="Times" panose="02020603050405020304" pitchFamily="18" charset="0"/>
                <a:cs typeface="Times" panose="02020603050405020304" pitchFamily="18" charset="0"/>
              </a:rPr>
              <a:t>[9]</a:t>
            </a:r>
          </a:p>
        </p:txBody>
      </p:sp>
      <p:sp>
        <p:nvSpPr>
          <p:cNvPr id="9" name="Rettangolo 8">
            <a:extLst>
              <a:ext uri="{FF2B5EF4-FFF2-40B4-BE49-F238E27FC236}">
                <a16:creationId xmlns:a16="http://schemas.microsoft.com/office/drawing/2014/main" id="{EA33F7FA-1261-4BC1-B212-E96CDB0D44C0}"/>
              </a:ext>
            </a:extLst>
          </p:cNvPr>
          <p:cNvSpPr/>
          <p:nvPr/>
        </p:nvSpPr>
        <p:spPr>
          <a:xfrm>
            <a:off x="10500510" y="6521816"/>
            <a:ext cx="1710725" cy="369332"/>
          </a:xfrm>
          <a:prstGeom prst="rect">
            <a:avLst/>
          </a:prstGeom>
        </p:spPr>
        <p:txBody>
          <a:bodyPr wrap="none">
            <a:spAutoFit/>
          </a:bodyPr>
          <a:lstStyle/>
          <a:p>
            <a:r>
              <a:rPr lang="it-IT" dirty="0" err="1">
                <a:latin typeface="Times" panose="02020603050405020304" pitchFamily="18" charset="0"/>
                <a:cs typeface="Times" panose="02020603050405020304" pitchFamily="18" charset="0"/>
              </a:rPr>
              <a:t>Hasan</a:t>
            </a:r>
            <a:r>
              <a:rPr lang="it-IT" dirty="0">
                <a:latin typeface="Times" panose="02020603050405020304" pitchFamily="18" charset="0"/>
                <a:cs typeface="Times" panose="02020603050405020304" pitchFamily="18" charset="0"/>
              </a:rPr>
              <a:t> al-Banna </a:t>
            </a:r>
          </a:p>
        </p:txBody>
      </p:sp>
    </p:spTree>
    <p:extLst>
      <p:ext uri="{BB962C8B-B14F-4D97-AF65-F5344CB8AC3E}">
        <p14:creationId xmlns:p14="http://schemas.microsoft.com/office/powerpoint/2010/main" val="40958325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048083E-D364-46B0-9D0C-841861066170}"/>
              </a:ext>
            </a:extLst>
          </p:cNvPr>
          <p:cNvSpPr>
            <a:spLocks noGrp="1"/>
          </p:cNvSpPr>
          <p:nvPr>
            <p:ph type="title"/>
          </p:nvPr>
        </p:nvSpPr>
        <p:spPr>
          <a:xfrm>
            <a:off x="944217" y="328607"/>
            <a:ext cx="10515600" cy="1132371"/>
          </a:xfrm>
        </p:spPr>
        <p:txBody>
          <a:bodyPr>
            <a:normAutofit fontScale="90000"/>
          </a:bodyPr>
          <a:lstStyle/>
          <a:p>
            <a:pPr algn="ct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The Republic Era, following the suppression of the monarchy.</a:t>
            </a:r>
            <a:br>
              <a:rPr lang="en-US" dirty="0">
                <a:latin typeface="Times New Roman" panose="02020603050405020304" pitchFamily="18" charset="0"/>
                <a:cs typeface="Times New Roman" panose="02020603050405020304" pitchFamily="18" charset="0"/>
              </a:rPr>
            </a:br>
            <a:endParaRPr lang="it-IT" dirty="0"/>
          </a:p>
        </p:txBody>
      </p:sp>
      <p:sp>
        <p:nvSpPr>
          <p:cNvPr id="3" name="Segnaposto contenuto 2">
            <a:extLst>
              <a:ext uri="{FF2B5EF4-FFF2-40B4-BE49-F238E27FC236}">
                <a16:creationId xmlns:a16="http://schemas.microsoft.com/office/drawing/2014/main" id="{2136B065-89F8-4A9E-AD74-E14718503278}"/>
              </a:ext>
            </a:extLst>
          </p:cNvPr>
          <p:cNvSpPr>
            <a:spLocks noGrp="1"/>
          </p:cNvSpPr>
          <p:nvPr>
            <p:ph idx="1"/>
          </p:nvPr>
        </p:nvSpPr>
        <p:spPr>
          <a:xfrm>
            <a:off x="397565" y="3995185"/>
            <a:ext cx="11396870" cy="3664225"/>
          </a:xfrm>
        </p:spPr>
        <p:txBody>
          <a:bodyPr>
            <a:normAutofit/>
          </a:bodyPr>
          <a:lstStyle/>
          <a:p>
            <a:r>
              <a:rPr lang="en-US" dirty="0">
                <a:latin typeface="Times New Roman" panose="02020603050405020304" pitchFamily="18" charset="0"/>
                <a:cs typeface="Times New Roman" panose="02020603050405020304" pitchFamily="18" charset="0"/>
              </a:rPr>
              <a:t>Constitution of 1956: 23 June 1956 – 1958.</a:t>
            </a:r>
          </a:p>
          <a:p>
            <a:r>
              <a:rPr lang="en-US" dirty="0">
                <a:latin typeface="Times New Roman" panose="02020603050405020304" pitchFamily="18" charset="0"/>
                <a:cs typeface="Times New Roman" panose="02020603050405020304" pitchFamily="18" charset="0"/>
              </a:rPr>
              <a:t>Constitution of 1958 (United Arab Republic): 10 February 1958 – 1964</a:t>
            </a:r>
          </a:p>
          <a:p>
            <a:pPr lvl="1" algn="just">
              <a:lnSpc>
                <a:spcPct val="100000"/>
              </a:lnSpc>
            </a:pPr>
            <a:r>
              <a:rPr lang="en-US" dirty="0">
                <a:latin typeface="Times New Roman" panose="02020603050405020304" pitchFamily="18" charset="0"/>
                <a:cs typeface="Times New Roman" panose="02020603050405020304" pitchFamily="18" charset="0"/>
              </a:rPr>
              <a:t>Constitution of 1963 (provisional): in 1958, Egypt and Syria formed a sovereign union known as the United Arab Republic. The union was short-lived, ending in 1961 when Syria seceded, thus ending the union.</a:t>
            </a:r>
            <a:r>
              <a:rPr lang="en-US" b="1" dirty="0">
                <a:latin typeface="Times New Roman" panose="02020603050405020304" pitchFamily="18" charset="0"/>
                <a:cs typeface="Times New Roman" panose="02020603050405020304" pitchFamily="18" charset="0"/>
              </a:rPr>
              <a:t> </a:t>
            </a:r>
          </a:p>
          <a:p>
            <a:pPr marL="457200" lvl="1" indent="0" algn="just">
              <a:lnSpc>
                <a:spcPct val="100000"/>
              </a:lnSpc>
              <a:buNone/>
            </a:pPr>
            <a:r>
              <a:rPr lang="en-US" sz="2000" dirty="0">
                <a:latin typeface="Times New Roman" panose="02020603050405020304" pitchFamily="18" charset="0"/>
                <a:cs typeface="Times New Roman" panose="02020603050405020304" pitchFamily="18" charset="0"/>
              </a:rPr>
              <a:t>[10]</a:t>
            </a:r>
            <a:r>
              <a:rPr lang="en-US"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See about this argument: P. </a:t>
            </a:r>
            <a:r>
              <a:rPr lang="en-US" sz="2000" dirty="0" err="1">
                <a:latin typeface="Times New Roman" panose="02020603050405020304" pitchFamily="18" charset="0"/>
                <a:cs typeface="Times New Roman" panose="02020603050405020304" pitchFamily="18" charset="0"/>
              </a:rPr>
              <a:t>Vatikiotis</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Nasser and his Generation</a:t>
            </a:r>
            <a:r>
              <a:rPr lang="en-US" sz="2000" dirty="0">
                <a:latin typeface="Times New Roman" panose="02020603050405020304" pitchFamily="18" charset="0"/>
                <a:cs typeface="Times New Roman" panose="02020603050405020304" pitchFamily="18" charset="0"/>
              </a:rPr>
              <a:t>, London, Croom Helm, 1978.</a:t>
            </a:r>
            <a:endParaRPr lang="en-US" b="1" dirty="0">
              <a:latin typeface="Times New Roman" panose="02020603050405020304" pitchFamily="18" charset="0"/>
              <a:cs typeface="Times New Roman" panose="02020603050405020304" pitchFamily="18" charset="0"/>
            </a:endParaRPr>
          </a:p>
        </p:txBody>
      </p:sp>
      <p:pic>
        <p:nvPicPr>
          <p:cNvPr id="3074" name="Picture 2" descr="https://upload.wikimedia.org/wikipedia/commons/e/e1/Nasser_in_Mansoura%2C_1960.jpg">
            <a:extLst>
              <a:ext uri="{FF2B5EF4-FFF2-40B4-BE49-F238E27FC236}">
                <a16:creationId xmlns:a16="http://schemas.microsoft.com/office/drawing/2014/main" id="{61873B66-52CB-466A-9CF5-699F1DA60F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8452" y="1460978"/>
            <a:ext cx="4465983" cy="2534207"/>
          </a:xfrm>
          <a:prstGeom prst="rect">
            <a:avLst/>
          </a:prstGeom>
          <a:noFill/>
          <a:extLst>
            <a:ext uri="{909E8E84-426E-40DD-AFC4-6F175D3DCCD1}">
              <a14:hiddenFill xmlns:a14="http://schemas.microsoft.com/office/drawing/2010/main">
                <a:solidFill>
                  <a:srgbClr val="FFFFFF"/>
                </a:solidFill>
              </a14:hiddenFill>
            </a:ext>
          </a:extLst>
        </p:spPr>
      </p:pic>
      <p:sp>
        <p:nvSpPr>
          <p:cNvPr id="4" name="Rettangolo 3">
            <a:extLst>
              <a:ext uri="{FF2B5EF4-FFF2-40B4-BE49-F238E27FC236}">
                <a16:creationId xmlns:a16="http://schemas.microsoft.com/office/drawing/2014/main" id="{80F78836-0575-4AD0-9622-BE7D82696923}"/>
              </a:ext>
            </a:extLst>
          </p:cNvPr>
          <p:cNvSpPr/>
          <p:nvPr/>
        </p:nvSpPr>
        <p:spPr>
          <a:xfrm>
            <a:off x="609598" y="1462686"/>
            <a:ext cx="6384235" cy="2308324"/>
          </a:xfrm>
          <a:prstGeom prst="rect">
            <a:avLst/>
          </a:prstGeom>
        </p:spPr>
        <p:txBody>
          <a:bodyPr wrap="square">
            <a:spAutoFit/>
          </a:bodyPr>
          <a:lstStyle/>
          <a:p>
            <a:pPr algn="just"/>
            <a:r>
              <a:rPr lang="en-US" b="1" dirty="0">
                <a:latin typeface="Times New Roman" panose="02020603050405020304" pitchFamily="18" charset="0"/>
                <a:cs typeface="Times New Roman" panose="02020603050405020304" pitchFamily="18" charset="0"/>
              </a:rPr>
              <a:t>After the 1952 Revolution by the Free Officers Movement [10], the rule of Egypt passed to military hands. On 18 June 1953, the Egyptian Republic was declared</a:t>
            </a:r>
            <a:r>
              <a:rPr lang="en-US" b="1" dirty="0">
                <a:solidFill>
                  <a:srgbClr val="222222"/>
                </a:solidFill>
                <a:latin typeface="Times New Roman" panose="02020603050405020304" pitchFamily="18" charset="0"/>
                <a:cs typeface="Times New Roman" panose="02020603050405020304" pitchFamily="18" charset="0"/>
              </a:rPr>
              <a:t>. Gamal Abdel Nasser – a Pan-Arabist and the real architect of the 1952 movement, assumed power as President in June 1956. British forces completed their withdrawal from the occupied Suez Canal Zone on 13 June 1956. He nationalized the Suez Canal on 26 July 1956.</a:t>
            </a:r>
            <a:endParaRPr lang="it-IT"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44448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8C7D441-407B-4C42-81A0-463D6F171276}"/>
              </a:ext>
            </a:extLst>
          </p:cNvPr>
          <p:cNvSpPr>
            <a:spLocks noGrp="1"/>
          </p:cNvSpPr>
          <p:nvPr>
            <p:ph type="title"/>
          </p:nvPr>
        </p:nvSpPr>
        <p:spPr>
          <a:xfrm>
            <a:off x="838200" y="365126"/>
            <a:ext cx="10515600" cy="748058"/>
          </a:xfrm>
        </p:spPr>
        <p:txBody>
          <a:bodyPr/>
          <a:lstStyle/>
          <a:p>
            <a:r>
              <a:rPr lang="it-IT" sz="3600" dirty="0">
                <a:solidFill>
                  <a:prstClr val="black"/>
                </a:solidFill>
                <a:latin typeface="Times New Roman" panose="02020603050405020304" pitchFamily="18" charset="0"/>
                <a:cs typeface="Times New Roman" panose="02020603050405020304" pitchFamily="18" charset="0"/>
              </a:rPr>
              <a:t>The Nasser Legacy. From </a:t>
            </a:r>
            <a:r>
              <a:rPr lang="it-IT" sz="3600" dirty="0" err="1">
                <a:solidFill>
                  <a:prstClr val="black"/>
                </a:solidFill>
                <a:latin typeface="Times New Roman" panose="02020603050405020304" pitchFamily="18" charset="0"/>
                <a:cs typeface="Times New Roman" panose="02020603050405020304" pitchFamily="18" charset="0"/>
              </a:rPr>
              <a:t>Sadat’s</a:t>
            </a:r>
            <a:r>
              <a:rPr lang="it-IT" sz="3600" dirty="0">
                <a:solidFill>
                  <a:prstClr val="black"/>
                </a:solidFill>
                <a:latin typeface="Times New Roman" panose="02020603050405020304" pitchFamily="18" charset="0"/>
                <a:cs typeface="Times New Roman" panose="02020603050405020304" pitchFamily="18" charset="0"/>
              </a:rPr>
              <a:t> Era to Mubarak</a:t>
            </a:r>
            <a:endParaRPr lang="it-IT" dirty="0"/>
          </a:p>
        </p:txBody>
      </p:sp>
      <p:pic>
        <p:nvPicPr>
          <p:cNvPr id="6146" name="Picture 2" descr="Sadat 1 (cropped).jpg">
            <a:extLst>
              <a:ext uri="{FF2B5EF4-FFF2-40B4-BE49-F238E27FC236}">
                <a16:creationId xmlns:a16="http://schemas.microsoft.com/office/drawing/2014/main" id="{845B24DB-9ED2-4354-BA88-4BBB0B00DFE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433684" y="995280"/>
            <a:ext cx="1539115" cy="1842052"/>
          </a:xfrm>
          <a:prstGeom prst="rect">
            <a:avLst/>
          </a:prstGeom>
          <a:noFill/>
          <a:extLst>
            <a:ext uri="{909E8E84-426E-40DD-AFC4-6F175D3DCCD1}">
              <a14:hiddenFill xmlns:a14="http://schemas.microsoft.com/office/drawing/2010/main">
                <a:solidFill>
                  <a:srgbClr val="FFFFFF"/>
                </a:solidFill>
              </a14:hiddenFill>
            </a:ext>
          </a:extLst>
        </p:spPr>
      </p:pic>
      <p:sp>
        <p:nvSpPr>
          <p:cNvPr id="5" name="Rettangolo 4">
            <a:extLst>
              <a:ext uri="{FF2B5EF4-FFF2-40B4-BE49-F238E27FC236}">
                <a16:creationId xmlns:a16="http://schemas.microsoft.com/office/drawing/2014/main" id="{FD153733-197F-41AE-BD09-D0E726151623}"/>
              </a:ext>
            </a:extLst>
          </p:cNvPr>
          <p:cNvSpPr/>
          <p:nvPr/>
        </p:nvSpPr>
        <p:spPr>
          <a:xfrm>
            <a:off x="838200" y="1036403"/>
            <a:ext cx="8214481" cy="5632311"/>
          </a:xfrm>
          <a:prstGeom prst="rect">
            <a:avLst/>
          </a:prstGeom>
        </p:spPr>
        <p:txBody>
          <a:bodyPr wrap="square">
            <a:spAutoFit/>
          </a:bodyPr>
          <a:lstStyle/>
          <a:p>
            <a:pPr marL="285750" indent="-285750"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1971 – President Sadat passed a new constitution named “</a:t>
            </a:r>
            <a:r>
              <a:rPr lang="en-US" sz="2000" b="1" dirty="0">
                <a:latin typeface="Times New Roman" panose="02020603050405020304" pitchFamily="18" charset="0"/>
                <a:cs typeface="Times New Roman" panose="02020603050405020304" pitchFamily="18" charset="0"/>
              </a:rPr>
              <a:t>The Permanent Constitution of Egypt</a:t>
            </a:r>
            <a:r>
              <a:rPr lang="en-US" sz="2000" dirty="0">
                <a:latin typeface="Times New Roman" panose="02020603050405020304" pitchFamily="18" charset="0"/>
                <a:cs typeface="Times New Roman" panose="02020603050405020304" pitchFamily="18" charset="0"/>
              </a:rPr>
              <a:t>.” The country preserved only partially its socialist tendency in politics and economic system.</a:t>
            </a:r>
          </a:p>
          <a:p>
            <a:pPr algn="just"/>
            <a:endParaRPr lang="en-US" sz="20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2005 – President Mubarak asked the parliament to amend Article 76 to allow multi-candidate presidential elections. However it was seen to have imposed draconian restrictions on both partisan and independent presidential candidates.</a:t>
            </a:r>
          </a:p>
          <a:p>
            <a:pPr algn="just"/>
            <a:endParaRPr lang="en-US" sz="20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2007 – President Mubarak submitted a petition to the Parliament to amend a total of 34 articles as part of his party’s policies towards the democratization of the country’s politics. Other notable amendments include the </a:t>
            </a:r>
            <a:r>
              <a:rPr lang="en-US" sz="2000" u="sng" dirty="0">
                <a:latin typeface="Times New Roman" panose="02020603050405020304" pitchFamily="18" charset="0"/>
                <a:cs typeface="Times New Roman" panose="02020603050405020304" pitchFamily="18" charset="0"/>
              </a:rPr>
              <a:t>move towards capitalism</a:t>
            </a:r>
            <a:r>
              <a:rPr lang="en-US" sz="2000" dirty="0">
                <a:latin typeface="Times New Roman" panose="02020603050405020304" pitchFamily="18" charset="0"/>
                <a:cs typeface="Times New Roman" panose="02020603050405020304" pitchFamily="18" charset="0"/>
              </a:rPr>
              <a:t>, the </a:t>
            </a:r>
            <a:r>
              <a:rPr lang="en-US" sz="2000" u="sng" dirty="0">
                <a:latin typeface="Times New Roman" panose="02020603050405020304" pitchFamily="18" charset="0"/>
                <a:cs typeface="Times New Roman" panose="02020603050405020304" pitchFamily="18" charset="0"/>
              </a:rPr>
              <a:t>adoption of an election system combining both Party list and Single Candidate List</a:t>
            </a:r>
            <a:r>
              <a:rPr lang="en-US" sz="2000" dirty="0">
                <a:latin typeface="Times New Roman" panose="02020603050405020304" pitchFamily="18" charset="0"/>
                <a:cs typeface="Times New Roman" panose="02020603050405020304" pitchFamily="18" charset="0"/>
              </a:rPr>
              <a:t> as well as the </a:t>
            </a:r>
            <a:r>
              <a:rPr lang="en-US" sz="2000" u="sng" dirty="0">
                <a:latin typeface="Times New Roman" panose="02020603050405020304" pitchFamily="18" charset="0"/>
                <a:cs typeface="Times New Roman" panose="02020603050405020304" pitchFamily="18" charset="0"/>
              </a:rPr>
              <a:t>abolishment of the country’s socialist institutions</a:t>
            </a:r>
            <a:r>
              <a:rPr lang="en-US" sz="2000" dirty="0">
                <a:latin typeface="Times New Roman" panose="02020603050405020304" pitchFamily="18" charset="0"/>
                <a:cs typeface="Times New Roman" panose="02020603050405020304" pitchFamily="18" charset="0"/>
              </a:rPr>
              <a:t>. One-fifth of the parliament members left the parliament hall when the amendments were about to be approved. On 26 March 2007, a public referendum was held and the new amendments were approved.</a:t>
            </a:r>
            <a:endParaRPr lang="it-IT" sz="2000" dirty="0">
              <a:latin typeface="Times New Roman" panose="02020603050405020304" pitchFamily="18" charset="0"/>
              <a:cs typeface="Times New Roman" panose="02020603050405020304" pitchFamily="18" charset="0"/>
            </a:endParaRPr>
          </a:p>
        </p:txBody>
      </p:sp>
      <p:pic>
        <p:nvPicPr>
          <p:cNvPr id="6148" name="Picture 4" descr="Risultati immagini per mubarak">
            <a:extLst>
              <a:ext uri="{FF2B5EF4-FFF2-40B4-BE49-F238E27FC236}">
                <a16:creationId xmlns:a16="http://schemas.microsoft.com/office/drawing/2014/main" id="{3760648F-F886-4F39-A726-3D0FDB2D36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33682" y="3429000"/>
            <a:ext cx="1539117" cy="21843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40456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06036A1-A347-4D3D-AB64-606C480E606B}"/>
              </a:ext>
            </a:extLst>
          </p:cNvPr>
          <p:cNvSpPr>
            <a:spLocks noGrp="1"/>
          </p:cNvSpPr>
          <p:nvPr>
            <p:ph type="title"/>
          </p:nvPr>
        </p:nvSpPr>
        <p:spPr>
          <a:xfrm>
            <a:off x="3352800" y="307004"/>
            <a:ext cx="5334000" cy="483014"/>
          </a:xfrm>
        </p:spPr>
        <p:txBody>
          <a:bodyPr>
            <a:normAutofit fontScale="90000"/>
          </a:bodyPr>
          <a:lstStyle/>
          <a:p>
            <a:r>
              <a:rPr lang="en-US" dirty="0">
                <a:latin typeface="Times New Roman" panose="02020603050405020304" pitchFamily="18" charset="0"/>
                <a:cs typeface="Times New Roman" panose="02020603050405020304" pitchFamily="18" charset="0"/>
              </a:rPr>
              <a:t>Constitution of the Arab Republic of Egypt: art. 2</a:t>
            </a:r>
            <a:endParaRPr lang="it-IT" sz="3200" dirty="0">
              <a:latin typeface="Times New Roman" panose="02020603050405020304" pitchFamily="18" charset="0"/>
              <a:cs typeface="Times New Roman" panose="02020603050405020304" pitchFamily="18" charset="0"/>
            </a:endParaRPr>
          </a:p>
        </p:txBody>
      </p:sp>
      <p:sp>
        <p:nvSpPr>
          <p:cNvPr id="3" name="Segnaposto contenuto 2">
            <a:extLst>
              <a:ext uri="{FF2B5EF4-FFF2-40B4-BE49-F238E27FC236}">
                <a16:creationId xmlns:a16="http://schemas.microsoft.com/office/drawing/2014/main" id="{C56A2438-0114-46F0-BE14-6C109BE2082C}"/>
              </a:ext>
            </a:extLst>
          </p:cNvPr>
          <p:cNvSpPr>
            <a:spLocks noGrp="1"/>
          </p:cNvSpPr>
          <p:nvPr>
            <p:ph sz="half" idx="1"/>
          </p:nvPr>
        </p:nvSpPr>
        <p:spPr>
          <a:xfrm>
            <a:off x="838200" y="2296618"/>
            <a:ext cx="5181600" cy="3992495"/>
          </a:xfrm>
        </p:spPr>
        <p:txBody>
          <a:bodyPr>
            <a:normAutofit/>
          </a:bodyPr>
          <a:lstStyle/>
          <a:p>
            <a:pPr algn="just"/>
            <a:r>
              <a:rPr lang="en-US" dirty="0">
                <a:latin typeface="Times New Roman" panose="02020603050405020304" pitchFamily="18" charset="0"/>
                <a:cs typeface="Times New Roman" panose="02020603050405020304" pitchFamily="18" charset="0"/>
              </a:rPr>
              <a:t>Article 2</a:t>
            </a:r>
          </a:p>
          <a:p>
            <a:pPr marL="0" indent="0" algn="just">
              <a:buNone/>
            </a:pP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Islam is the religion of the State and the Arabic language is its official language, and the principle of Islamic </a:t>
            </a:r>
            <a:r>
              <a:rPr lang="en-US" dirty="0">
                <a:latin typeface="Times New Roman" panose="02020603050405020304" pitchFamily="18" charset="0"/>
                <a:cs typeface="Times New Roman" panose="02020603050405020304" pitchFamily="18" charset="0"/>
              </a:rPr>
              <a:t>Sharīʿa</a:t>
            </a:r>
            <a:r>
              <a:rPr lang="en-US" i="1" dirty="0">
                <a:latin typeface="Times New Roman" panose="02020603050405020304" pitchFamily="18" charset="0"/>
                <a:cs typeface="Times New Roman" panose="02020603050405020304" pitchFamily="18" charset="0"/>
              </a:rPr>
              <a:t> </a:t>
            </a:r>
            <a:r>
              <a:rPr lang="en-US" b="1" i="1" dirty="0">
                <a:latin typeface="Times New Roman" panose="02020603050405020304" pitchFamily="18" charset="0"/>
                <a:cs typeface="Times New Roman" panose="02020603050405020304" pitchFamily="18" charset="0"/>
              </a:rPr>
              <a:t>is its legislation</a:t>
            </a:r>
            <a:r>
              <a:rPr lang="en-US" dirty="0">
                <a:latin typeface="Times New Roman" panose="02020603050405020304" pitchFamily="18" charset="0"/>
                <a:cs typeface="Times New Roman" panose="02020603050405020304" pitchFamily="18" charset="0"/>
              </a:rPr>
              <a:t>”. </a:t>
            </a:r>
            <a:endParaRPr lang="it-IT" dirty="0">
              <a:latin typeface="Times New Roman" panose="02020603050405020304" pitchFamily="18" charset="0"/>
              <a:cs typeface="Times New Roman" panose="02020603050405020304" pitchFamily="18" charset="0"/>
            </a:endParaRPr>
          </a:p>
        </p:txBody>
      </p:sp>
      <p:sp>
        <p:nvSpPr>
          <p:cNvPr id="4" name="Segnaposto contenuto 3">
            <a:extLst>
              <a:ext uri="{FF2B5EF4-FFF2-40B4-BE49-F238E27FC236}">
                <a16:creationId xmlns:a16="http://schemas.microsoft.com/office/drawing/2014/main" id="{DA01AC73-AC6C-4E25-90CC-485DF11DDB27}"/>
              </a:ext>
            </a:extLst>
          </p:cNvPr>
          <p:cNvSpPr>
            <a:spLocks noGrp="1"/>
          </p:cNvSpPr>
          <p:nvPr>
            <p:ph sz="half" idx="2"/>
          </p:nvPr>
        </p:nvSpPr>
        <p:spPr>
          <a:xfrm>
            <a:off x="7010400" y="2296618"/>
            <a:ext cx="4495800" cy="3992495"/>
          </a:xfrm>
        </p:spPr>
        <p:txBody>
          <a:bodyPr>
            <a:normAutofit/>
          </a:bodyPr>
          <a:lstStyle/>
          <a:p>
            <a:pPr marL="0" indent="0">
              <a:buNone/>
            </a:pPr>
            <a:r>
              <a:rPr lang="it-IT" dirty="0">
                <a:latin typeface="Times New Roman" panose="02020603050405020304" pitchFamily="18" charset="0"/>
                <a:cs typeface="Times New Roman" panose="02020603050405020304" pitchFamily="18" charset="0"/>
              </a:rPr>
              <a:t>The amendments were </a:t>
            </a:r>
            <a:r>
              <a:rPr lang="en-US" dirty="0">
                <a:latin typeface="Times New Roman" panose="02020603050405020304" pitchFamily="18" charset="0"/>
                <a:cs typeface="Times New Roman" panose="02020603050405020304" pitchFamily="18" charset="0"/>
              </a:rPr>
              <a:t>stipulated four main goals: </a:t>
            </a:r>
          </a:p>
          <a:p>
            <a:r>
              <a:rPr lang="en-US" dirty="0">
                <a:latin typeface="Times New Roman" panose="02020603050405020304" pitchFamily="18" charset="0"/>
                <a:cs typeface="Times New Roman" panose="02020603050405020304" pitchFamily="18" charset="0"/>
              </a:rPr>
              <a:t>world peace, </a:t>
            </a:r>
          </a:p>
          <a:p>
            <a:r>
              <a:rPr lang="en-US" dirty="0">
                <a:latin typeface="Times New Roman" panose="02020603050405020304" pitchFamily="18" charset="0"/>
                <a:cs typeface="Times New Roman" panose="02020603050405020304" pitchFamily="18" charset="0"/>
              </a:rPr>
              <a:t>Arab unity, </a:t>
            </a:r>
          </a:p>
          <a:p>
            <a:r>
              <a:rPr lang="en-US" dirty="0">
                <a:latin typeface="Times New Roman" panose="02020603050405020304" pitchFamily="18" charset="0"/>
                <a:cs typeface="Times New Roman" panose="02020603050405020304" pitchFamily="18" charset="0"/>
              </a:rPr>
              <a:t>national development,</a:t>
            </a:r>
          </a:p>
          <a:p>
            <a:r>
              <a:rPr lang="en-US" dirty="0">
                <a:latin typeface="Times New Roman" panose="02020603050405020304" pitchFamily="18" charset="0"/>
                <a:cs typeface="Times New Roman" panose="02020603050405020304" pitchFamily="18" charset="0"/>
              </a:rPr>
              <a:t>freedom of humanity and all Egyptians. </a:t>
            </a:r>
            <a:endParaRPr lang="it-IT" dirty="0">
              <a:latin typeface="Times New Roman" panose="02020603050405020304" pitchFamily="18" charset="0"/>
              <a:cs typeface="Times New Roman" panose="02020603050405020304" pitchFamily="18" charset="0"/>
            </a:endParaRPr>
          </a:p>
        </p:txBody>
      </p:sp>
      <p:pic>
        <p:nvPicPr>
          <p:cNvPr id="1026" name="Picture 2" descr="Coat of arms of Egypt (Official).svg">
            <a:extLst>
              <a:ext uri="{FF2B5EF4-FFF2-40B4-BE49-F238E27FC236}">
                <a16:creationId xmlns:a16="http://schemas.microsoft.com/office/drawing/2014/main" id="{CDDA42EB-60DC-4B00-8C49-B759C50DA1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54748" y="92765"/>
            <a:ext cx="851452" cy="1020418"/>
          </a:xfrm>
          <a:prstGeom prst="rect">
            <a:avLst/>
          </a:prstGeom>
          <a:noFill/>
          <a:extLst>
            <a:ext uri="{909E8E84-426E-40DD-AFC4-6F175D3DCCD1}">
              <a14:hiddenFill xmlns:a14="http://schemas.microsoft.com/office/drawing/2010/main">
                <a:solidFill>
                  <a:srgbClr val="FFFFFF"/>
                </a:solidFill>
              </a14:hiddenFill>
            </a:ext>
          </a:extLst>
        </p:spPr>
      </p:pic>
      <p:sp>
        <p:nvSpPr>
          <p:cNvPr id="5" name="Rettangolo 4">
            <a:extLst>
              <a:ext uri="{FF2B5EF4-FFF2-40B4-BE49-F238E27FC236}">
                <a16:creationId xmlns:a16="http://schemas.microsoft.com/office/drawing/2014/main" id="{ED53A1C7-62D5-497F-A6F9-45608AAE598B}"/>
              </a:ext>
            </a:extLst>
          </p:cNvPr>
          <p:cNvSpPr/>
          <p:nvPr/>
        </p:nvSpPr>
        <p:spPr>
          <a:xfrm>
            <a:off x="1815548" y="1105991"/>
            <a:ext cx="8415131" cy="1015663"/>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1980</a:t>
            </a:r>
            <a:r>
              <a:rPr lang="en-US" b="1" dirty="0">
                <a:latin typeface="Times New Roman" panose="02020603050405020304" pitchFamily="18" charset="0"/>
                <a:cs typeface="Times New Roman" panose="02020603050405020304" pitchFamily="18" charset="0"/>
              </a:rPr>
              <a:t> – President Sadat’s Government passed a series of amendments; most notably passing the Islamic Law (</a:t>
            </a:r>
            <a:r>
              <a:rPr lang="en-US" b="1" i="1" dirty="0">
                <a:latin typeface="Times New Roman" panose="02020603050405020304" pitchFamily="18" charset="0"/>
                <a:cs typeface="Times New Roman" panose="02020603050405020304" pitchFamily="18" charset="0"/>
              </a:rPr>
              <a:t>Sharīʿah</a:t>
            </a:r>
            <a:r>
              <a:rPr lang="en-US" b="1" dirty="0">
                <a:latin typeface="Times New Roman" panose="02020603050405020304" pitchFamily="18" charset="0"/>
                <a:cs typeface="Times New Roman" panose="02020603050405020304" pitchFamily="18" charset="0"/>
              </a:rPr>
              <a:t>) became the principal source of legislative rules [4].</a:t>
            </a:r>
            <a:endParaRPr lang="it-IT" b="1" dirty="0">
              <a:latin typeface="Times New Roman" panose="02020603050405020304" pitchFamily="18" charset="0"/>
              <a:cs typeface="Times New Roman" panose="02020603050405020304" pitchFamily="18" charset="0"/>
            </a:endParaRPr>
          </a:p>
        </p:txBody>
      </p:sp>
      <p:sp>
        <p:nvSpPr>
          <p:cNvPr id="6" name="Rettangolo 5">
            <a:extLst>
              <a:ext uri="{FF2B5EF4-FFF2-40B4-BE49-F238E27FC236}">
                <a16:creationId xmlns:a16="http://schemas.microsoft.com/office/drawing/2014/main" id="{CDA98407-71BB-4AEC-B3B6-C5BD1827F46B}"/>
              </a:ext>
            </a:extLst>
          </p:cNvPr>
          <p:cNvSpPr/>
          <p:nvPr/>
        </p:nvSpPr>
        <p:spPr>
          <a:xfrm>
            <a:off x="520148" y="5088784"/>
            <a:ext cx="6096000" cy="1200329"/>
          </a:xfrm>
          <a:prstGeom prst="rect">
            <a:avLst/>
          </a:prstGeom>
        </p:spPr>
        <p:txBody>
          <a:bodyPr>
            <a:spAutoFit/>
          </a:bodyPr>
          <a:lstStyle/>
          <a:p>
            <a:pPr algn="just"/>
            <a:r>
              <a:rPr lang="en-US" dirty="0">
                <a:latin typeface="Times New Roman" panose="02020603050405020304" pitchFamily="18" charset="0"/>
                <a:cs typeface="Times New Roman" panose="02020603050405020304" pitchFamily="18" charset="0"/>
              </a:rPr>
              <a:t>[4] The 1980 amendment is significant for having made Sharīʿa (Islamic law) the basis of all laws. This differs from previous Constitutions that were secular in nature and did not require laws to conform to principles of Islamic law.</a:t>
            </a:r>
            <a:endParaRPr lang="it-IT"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79935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magine correlata">
            <a:extLst>
              <a:ext uri="{FF2B5EF4-FFF2-40B4-BE49-F238E27FC236}">
                <a16:creationId xmlns:a16="http://schemas.microsoft.com/office/drawing/2014/main" id="{2C272332-3940-4CE3-8BCE-F90F82BC4DD5}"/>
              </a:ext>
            </a:extLst>
          </p:cNvPr>
          <p:cNvPicPr>
            <a:picLocks noChangeAspect="1" noChangeArrowheads="1"/>
          </p:cNvPicPr>
          <p:nvPr/>
        </p:nvPicPr>
        <p:blipFill>
          <a:blip r:embed="rId2">
            <a:alphaModFix amt="56000"/>
            <a:extLst>
              <a:ext uri="{BEBA8EAE-BF5A-486C-A8C5-ECC9F3942E4B}">
                <a14:imgProps xmlns:a14="http://schemas.microsoft.com/office/drawing/2010/main">
                  <a14:imgLayer r:embed="rId3">
                    <a14:imgEffect>
                      <a14:sharpenSoften amount="250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906463" y="0"/>
            <a:ext cx="10377487" cy="6858000"/>
          </a:xfrm>
          <a:prstGeom prst="ellipse">
            <a:avLst/>
          </a:prstGeom>
          <a:ln w="63500" cap="rnd">
            <a:noFill/>
          </a:ln>
          <a:effectLst>
            <a:outerShdw blurRad="381000" dist="292100" dir="5400000" sx="-80000" sy="-18000" rotWithShape="0">
              <a:srgbClr val="000000">
                <a:alpha val="22000"/>
              </a:srgbClr>
            </a:outerShdw>
          </a:effectLst>
        </p:spPr>
        <p:style>
          <a:lnRef idx="0">
            <a:scrgbClr r="0" g="0" b="0"/>
          </a:lnRef>
          <a:fillRef idx="0">
            <a:scrgbClr r="0" g="0" b="0"/>
          </a:fillRef>
          <a:effectRef idx="0">
            <a:scrgbClr r="0" g="0" b="0"/>
          </a:effectRef>
          <a:fontRef idx="minor">
            <a:schemeClr val="accent2"/>
          </a:fontRef>
        </p:style>
      </p:pic>
      <p:sp>
        <p:nvSpPr>
          <p:cNvPr id="2" name="Titolo 1">
            <a:extLst>
              <a:ext uri="{FF2B5EF4-FFF2-40B4-BE49-F238E27FC236}">
                <a16:creationId xmlns:a16="http://schemas.microsoft.com/office/drawing/2014/main" id="{EA9B9B4E-569E-4226-987A-042CC8CF2396}"/>
              </a:ext>
            </a:extLst>
          </p:cNvPr>
          <p:cNvSpPr>
            <a:spLocks noGrp="1"/>
          </p:cNvSpPr>
          <p:nvPr>
            <p:ph type="title"/>
          </p:nvPr>
        </p:nvSpPr>
        <p:spPr>
          <a:xfrm>
            <a:off x="838200" y="365125"/>
            <a:ext cx="10515600" cy="1325563"/>
          </a:xfrm>
        </p:spPr>
        <p:txBody>
          <a:bodyPr/>
          <a:lstStyle/>
          <a:p>
            <a:pPr algn="ctr"/>
            <a:r>
              <a:rPr lang="it-IT" dirty="0">
                <a:latin typeface="Times" panose="02020603050405020304" pitchFamily="18" charset="0"/>
                <a:cs typeface="Times" panose="02020603050405020304" pitchFamily="18" charset="0"/>
              </a:rPr>
              <a:t>The Role of the </a:t>
            </a:r>
            <a:r>
              <a:rPr lang="it-IT" i="1" dirty="0">
                <a:latin typeface="Times" panose="02020603050405020304" pitchFamily="18" charset="0"/>
                <a:cs typeface="Times" panose="02020603050405020304" pitchFamily="18" charset="0"/>
              </a:rPr>
              <a:t>al-</a:t>
            </a:r>
            <a:r>
              <a:rPr lang="it-IT" i="1" dirty="0" err="1">
                <a:latin typeface="Times" panose="02020603050405020304" pitchFamily="18" charset="0"/>
                <a:cs typeface="Times" panose="02020603050405020304" pitchFamily="18" charset="0"/>
              </a:rPr>
              <a:t>maḥkama</a:t>
            </a:r>
            <a:r>
              <a:rPr lang="it-IT" i="1" dirty="0">
                <a:latin typeface="Times" panose="02020603050405020304" pitchFamily="18" charset="0"/>
                <a:cs typeface="Times" panose="02020603050405020304" pitchFamily="18" charset="0"/>
              </a:rPr>
              <a:t> al-</a:t>
            </a:r>
            <a:r>
              <a:rPr lang="it-IT" i="1" dirty="0" err="1">
                <a:latin typeface="Times" panose="02020603050405020304" pitchFamily="18" charset="0"/>
                <a:cs typeface="Times" panose="02020603050405020304" pitchFamily="18" charset="0"/>
              </a:rPr>
              <a:t>dustūriyya</a:t>
            </a:r>
            <a:r>
              <a:rPr lang="it-IT" i="1" dirty="0">
                <a:latin typeface="Times" panose="02020603050405020304" pitchFamily="18" charset="0"/>
                <a:cs typeface="Times" panose="02020603050405020304" pitchFamily="18" charset="0"/>
              </a:rPr>
              <a:t> al-</a:t>
            </a:r>
            <a:r>
              <a:rPr lang="it-IT" i="1" dirty="0" err="1">
                <a:latin typeface="Times" panose="02020603050405020304" pitchFamily="18" charset="0"/>
                <a:cs typeface="Times" panose="02020603050405020304" pitchFamily="18" charset="0"/>
              </a:rPr>
              <a:t>ʿulyā</a:t>
            </a:r>
            <a:r>
              <a:rPr lang="it-IT" i="1" dirty="0">
                <a:latin typeface="Times" panose="02020603050405020304" pitchFamily="18" charset="0"/>
                <a:cs typeface="Times" panose="02020603050405020304" pitchFamily="18" charset="0"/>
              </a:rPr>
              <a:t> </a:t>
            </a:r>
            <a:r>
              <a:rPr lang="it-IT" dirty="0">
                <a:latin typeface="Times" panose="02020603050405020304" pitchFamily="18" charset="0"/>
                <a:cs typeface="Times" panose="02020603050405020304" pitchFamily="18" charset="0"/>
              </a:rPr>
              <a:t>(the Supreme </a:t>
            </a:r>
            <a:r>
              <a:rPr lang="it-IT" dirty="0" err="1">
                <a:latin typeface="Times" panose="02020603050405020304" pitchFamily="18" charset="0"/>
                <a:cs typeface="Times" panose="02020603050405020304" pitchFamily="18" charset="0"/>
              </a:rPr>
              <a:t>Constitutional</a:t>
            </a:r>
            <a:r>
              <a:rPr lang="it-IT" dirty="0">
                <a:latin typeface="Times" panose="02020603050405020304" pitchFamily="18" charset="0"/>
                <a:cs typeface="Times" panose="02020603050405020304" pitchFamily="18" charset="0"/>
              </a:rPr>
              <a:t> Court)</a:t>
            </a:r>
          </a:p>
        </p:txBody>
      </p:sp>
      <p:sp>
        <p:nvSpPr>
          <p:cNvPr id="3" name="Segnaposto contenuto 2">
            <a:extLst>
              <a:ext uri="{FF2B5EF4-FFF2-40B4-BE49-F238E27FC236}">
                <a16:creationId xmlns:a16="http://schemas.microsoft.com/office/drawing/2014/main" id="{49785F64-9794-4E8E-81C0-4BAAC3A8D385}"/>
              </a:ext>
            </a:extLst>
          </p:cNvPr>
          <p:cNvSpPr>
            <a:spLocks noGrp="1"/>
          </p:cNvSpPr>
          <p:nvPr>
            <p:ph idx="1"/>
          </p:nvPr>
        </p:nvSpPr>
        <p:spPr>
          <a:xfrm>
            <a:off x="410817" y="2001077"/>
            <a:ext cx="11595653" cy="4175885"/>
          </a:xfrm>
        </p:spPr>
        <p:txBody>
          <a:bodyPr/>
          <a:lstStyle/>
          <a:p>
            <a:pPr algn="just"/>
            <a:r>
              <a:rPr lang="it-IT" dirty="0">
                <a:latin typeface="Times" panose="02020603050405020304" pitchFamily="18" charset="0"/>
                <a:cs typeface="Times" panose="02020603050405020304" pitchFamily="18" charset="0"/>
              </a:rPr>
              <a:t>The </a:t>
            </a:r>
            <a:r>
              <a:rPr lang="it-IT" dirty="0" err="1">
                <a:latin typeface="Times" panose="02020603050405020304" pitchFamily="18" charset="0"/>
                <a:cs typeface="Times" panose="02020603050405020304" pitchFamily="18" charset="0"/>
              </a:rPr>
              <a:t>official</a:t>
            </a:r>
            <a:r>
              <a:rPr lang="it-IT" dirty="0">
                <a:latin typeface="Times" panose="02020603050405020304" pitchFamily="18" charset="0"/>
                <a:cs typeface="Times" panose="02020603050405020304" pitchFamily="18" charset="0"/>
              </a:rPr>
              <a:t> and </a:t>
            </a:r>
            <a:r>
              <a:rPr lang="it-IT" dirty="0" err="1">
                <a:latin typeface="Times" panose="02020603050405020304" pitchFamily="18" charset="0"/>
                <a:cs typeface="Times" panose="02020603050405020304" pitchFamily="18" charset="0"/>
              </a:rPr>
              <a:t>final</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interpretation</a:t>
            </a:r>
            <a:r>
              <a:rPr lang="it-IT" dirty="0">
                <a:latin typeface="Times" panose="02020603050405020304" pitchFamily="18" charset="0"/>
                <a:cs typeface="Times" panose="02020603050405020304" pitchFamily="18" charset="0"/>
              </a:rPr>
              <a:t> of the Egyptian Constitution </a:t>
            </a:r>
            <a:r>
              <a:rPr lang="it-IT" dirty="0" err="1">
                <a:latin typeface="Times" panose="02020603050405020304" pitchFamily="18" charset="0"/>
                <a:cs typeface="Times" panose="02020603050405020304" pitchFamily="18" charset="0"/>
              </a:rPr>
              <a:t>is</a:t>
            </a:r>
            <a:r>
              <a:rPr lang="it-IT" dirty="0">
                <a:latin typeface="Times" panose="02020603050405020304" pitchFamily="18" charset="0"/>
                <a:cs typeface="Times" panose="02020603050405020304" pitchFamily="18" charset="0"/>
              </a:rPr>
              <a:t> the task of the Supreme </a:t>
            </a:r>
            <a:r>
              <a:rPr lang="it-IT" dirty="0" err="1">
                <a:latin typeface="Times" panose="02020603050405020304" pitchFamily="18" charset="0"/>
                <a:cs typeface="Times" panose="02020603050405020304" pitchFamily="18" charset="0"/>
              </a:rPr>
              <a:t>Constitutional</a:t>
            </a:r>
            <a:r>
              <a:rPr lang="it-IT" dirty="0">
                <a:latin typeface="Times" panose="02020603050405020304" pitchFamily="18" charset="0"/>
                <a:cs typeface="Times" panose="02020603050405020304" pitchFamily="18" charset="0"/>
              </a:rPr>
              <a:t> Court, </a:t>
            </a:r>
            <a:r>
              <a:rPr lang="it-IT" dirty="0" err="1">
                <a:latin typeface="Times" panose="02020603050405020304" pitchFamily="18" charset="0"/>
                <a:cs typeface="Times" panose="02020603050405020304" pitchFamily="18" charset="0"/>
              </a:rPr>
              <a:t>established</a:t>
            </a:r>
            <a:r>
              <a:rPr lang="it-IT" dirty="0">
                <a:latin typeface="Times" panose="02020603050405020304" pitchFamily="18" charset="0"/>
                <a:cs typeface="Times" panose="02020603050405020304" pitchFamily="18" charset="0"/>
              </a:rPr>
              <a:t> in 1969 </a:t>
            </a:r>
            <a:r>
              <a:rPr lang="it-IT" dirty="0" err="1">
                <a:latin typeface="Times" panose="02020603050405020304" pitchFamily="18" charset="0"/>
                <a:cs typeface="Times" panose="02020603050405020304" pitchFamily="18" charset="0"/>
              </a:rPr>
              <a:t>but</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only</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functioning</a:t>
            </a:r>
            <a:r>
              <a:rPr lang="it-IT" dirty="0">
                <a:latin typeface="Times" panose="02020603050405020304" pitchFamily="18" charset="0"/>
                <a:cs typeface="Times" panose="02020603050405020304" pitchFamily="18" charset="0"/>
              </a:rPr>
              <a:t> from 1979. </a:t>
            </a:r>
          </a:p>
          <a:p>
            <a:pPr algn="just"/>
            <a:r>
              <a:rPr lang="it-IT" dirty="0">
                <a:latin typeface="Times" panose="02020603050405020304" pitchFamily="18" charset="0"/>
                <a:cs typeface="Times" panose="02020603050405020304" pitchFamily="18" charset="0"/>
              </a:rPr>
              <a:t>On </a:t>
            </a:r>
            <a:r>
              <a:rPr lang="it-IT" dirty="0" err="1">
                <a:latin typeface="Times" panose="02020603050405020304" pitchFamily="18" charset="0"/>
                <a:cs typeface="Times" panose="02020603050405020304" pitchFamily="18" charset="0"/>
              </a:rPr>
              <a:t>May</a:t>
            </a:r>
            <a:r>
              <a:rPr lang="it-IT" dirty="0">
                <a:latin typeface="Times" panose="02020603050405020304" pitchFamily="18" charset="0"/>
                <a:cs typeface="Times" panose="02020603050405020304" pitchFamily="18" charset="0"/>
              </a:rPr>
              <a:t> 4 1985 , the </a:t>
            </a:r>
            <a:r>
              <a:rPr lang="it-IT" dirty="0" err="1">
                <a:latin typeface="Times" panose="02020603050405020304" pitchFamily="18" charset="0"/>
                <a:cs typeface="Times" panose="02020603050405020304" pitchFamily="18" charset="0"/>
              </a:rPr>
              <a:t>Constitutional</a:t>
            </a:r>
            <a:r>
              <a:rPr lang="it-IT" dirty="0">
                <a:latin typeface="Times" panose="02020603050405020304" pitchFamily="18" charset="0"/>
                <a:cs typeface="Times" panose="02020603050405020304" pitchFamily="18" charset="0"/>
              </a:rPr>
              <a:t> Court </a:t>
            </a:r>
            <a:r>
              <a:rPr lang="it-IT" dirty="0" err="1">
                <a:latin typeface="Times" panose="02020603050405020304" pitchFamily="18" charset="0"/>
                <a:cs typeface="Times" panose="02020603050405020304" pitchFamily="18" charset="0"/>
              </a:rPr>
              <a:t>ruled</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that</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it</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was</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incompetent</a:t>
            </a:r>
            <a:r>
              <a:rPr lang="it-IT" dirty="0">
                <a:latin typeface="Times" panose="02020603050405020304" pitchFamily="18" charset="0"/>
                <a:cs typeface="Times" panose="02020603050405020304" pitchFamily="18" charset="0"/>
              </a:rPr>
              <a:t> to </a:t>
            </a:r>
            <a:r>
              <a:rPr lang="it-IT" dirty="0" err="1">
                <a:latin typeface="Times" panose="02020603050405020304" pitchFamily="18" charset="0"/>
                <a:cs typeface="Times" panose="02020603050405020304" pitchFamily="18" charset="0"/>
              </a:rPr>
              <a:t>try</a:t>
            </a:r>
            <a:r>
              <a:rPr lang="it-IT" dirty="0">
                <a:latin typeface="Times" panose="02020603050405020304" pitchFamily="18" charset="0"/>
                <a:cs typeface="Times" panose="02020603050405020304" pitchFamily="18" charset="0"/>
              </a:rPr>
              <a:t> laws </a:t>
            </a:r>
            <a:r>
              <a:rPr lang="it-IT" dirty="0" err="1">
                <a:latin typeface="Times" panose="02020603050405020304" pitchFamily="18" charset="0"/>
                <a:cs typeface="Times" panose="02020603050405020304" pitchFamily="18" charset="0"/>
              </a:rPr>
              <a:t>that</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predated</a:t>
            </a:r>
            <a:r>
              <a:rPr lang="it-IT" dirty="0">
                <a:latin typeface="Times" panose="02020603050405020304" pitchFamily="18" charset="0"/>
                <a:cs typeface="Times" panose="02020603050405020304" pitchFamily="18" charset="0"/>
              </a:rPr>
              <a:t> the </a:t>
            </a:r>
            <a:r>
              <a:rPr lang="it-IT" dirty="0" err="1">
                <a:latin typeface="Times" panose="02020603050405020304" pitchFamily="18" charset="0"/>
                <a:cs typeface="Times" panose="02020603050405020304" pitchFamily="18" charset="0"/>
              </a:rPr>
              <a:t>latest</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constitutional</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amendment</a:t>
            </a:r>
            <a:r>
              <a:rPr lang="it-IT" dirty="0">
                <a:latin typeface="Times" panose="02020603050405020304" pitchFamily="18" charset="0"/>
                <a:cs typeface="Times" panose="02020603050405020304" pitchFamily="18" charset="0"/>
              </a:rPr>
              <a:t> of 1980. </a:t>
            </a:r>
            <a:r>
              <a:rPr lang="it-IT" dirty="0" err="1">
                <a:latin typeface="Times" panose="02020603050405020304" pitchFamily="18" charset="0"/>
                <a:cs typeface="Times" panose="02020603050405020304" pitchFamily="18" charset="0"/>
              </a:rPr>
              <a:t>This</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meant</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that</a:t>
            </a:r>
            <a:r>
              <a:rPr lang="it-IT" dirty="0">
                <a:latin typeface="Times" panose="02020603050405020304" pitchFamily="18" charset="0"/>
                <a:cs typeface="Times" panose="02020603050405020304" pitchFamily="18" charset="0"/>
              </a:rPr>
              <a:t> the article 2 </a:t>
            </a:r>
            <a:r>
              <a:rPr lang="it-IT" dirty="0" err="1">
                <a:latin typeface="Times" panose="02020603050405020304" pitchFamily="18" charset="0"/>
                <a:cs typeface="Times" panose="02020603050405020304" pitchFamily="18" charset="0"/>
              </a:rPr>
              <a:t>formulation</a:t>
            </a:r>
            <a:r>
              <a:rPr lang="it-IT" dirty="0">
                <a:latin typeface="Times" panose="02020603050405020304" pitchFamily="18" charset="0"/>
                <a:cs typeface="Times" panose="02020603050405020304" pitchFamily="18" charset="0"/>
              </a:rPr>
              <a:t> of 1980 </a:t>
            </a:r>
            <a:r>
              <a:rPr lang="it-IT" dirty="0" err="1">
                <a:latin typeface="Times" panose="02020603050405020304" pitchFamily="18" charset="0"/>
                <a:cs typeface="Times" panose="02020603050405020304" pitchFamily="18" charset="0"/>
              </a:rPr>
              <a:t>amendment</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that</a:t>
            </a:r>
            <a:r>
              <a:rPr lang="it-IT" dirty="0">
                <a:latin typeface="Times" panose="02020603050405020304" pitchFamily="18" charset="0"/>
                <a:cs typeface="Times" panose="02020603050405020304" pitchFamily="18" charset="0"/>
              </a:rPr>
              <a:t> ‘</a:t>
            </a:r>
            <a:r>
              <a:rPr lang="it-IT" i="1" dirty="0">
                <a:latin typeface="Times" panose="02020603050405020304" pitchFamily="18" charset="0"/>
                <a:cs typeface="Times" panose="02020603050405020304" pitchFamily="18" charset="0"/>
              </a:rPr>
              <a:t>the </a:t>
            </a:r>
            <a:r>
              <a:rPr lang="it-IT" i="1" dirty="0" err="1">
                <a:latin typeface="Times" panose="02020603050405020304" pitchFamily="18" charset="0"/>
                <a:cs typeface="Times" panose="02020603050405020304" pitchFamily="18" charset="0"/>
              </a:rPr>
              <a:t>principles</a:t>
            </a:r>
            <a:r>
              <a:rPr lang="it-IT" i="1" dirty="0">
                <a:latin typeface="Times" panose="02020603050405020304" pitchFamily="18" charset="0"/>
                <a:cs typeface="Times" panose="02020603050405020304" pitchFamily="18" charset="0"/>
              </a:rPr>
              <a:t> of the </a:t>
            </a:r>
            <a:r>
              <a:rPr lang="it-IT" i="1" dirty="0" err="1">
                <a:latin typeface="Times" panose="02020603050405020304" pitchFamily="18" charset="0"/>
                <a:cs typeface="Times" panose="02020603050405020304" pitchFamily="18" charset="0"/>
              </a:rPr>
              <a:t>Islamic</a:t>
            </a:r>
            <a:r>
              <a:rPr lang="it-IT" i="1" dirty="0">
                <a:latin typeface="Times" panose="02020603050405020304" pitchFamily="18" charset="0"/>
                <a:cs typeface="Times" panose="02020603050405020304" pitchFamily="18" charset="0"/>
              </a:rPr>
              <a:t> </a:t>
            </a:r>
            <a:r>
              <a:rPr lang="it-IT" i="1" dirty="0" err="1">
                <a:latin typeface="Times" panose="02020603050405020304" pitchFamily="18" charset="0"/>
                <a:cs typeface="Times" panose="02020603050405020304" pitchFamily="18" charset="0"/>
              </a:rPr>
              <a:t>Shari</a:t>
            </a:r>
            <a:r>
              <a:rPr lang="it-IT" dirty="0" err="1">
                <a:latin typeface="Times" panose="02020603050405020304" pitchFamily="18" charset="0"/>
                <a:cs typeface="Times" panose="02020603050405020304" pitchFamily="18" charset="0"/>
              </a:rPr>
              <a:t>‘</a:t>
            </a:r>
            <a:r>
              <a:rPr lang="it-IT" i="1" dirty="0" err="1">
                <a:latin typeface="Times" panose="02020603050405020304" pitchFamily="18" charset="0"/>
                <a:cs typeface="Times" panose="02020603050405020304" pitchFamily="18" charset="0"/>
              </a:rPr>
              <a:t>a</a:t>
            </a:r>
            <a:r>
              <a:rPr lang="it-IT" i="1" dirty="0">
                <a:latin typeface="Times" panose="02020603050405020304" pitchFamily="18" charset="0"/>
                <a:cs typeface="Times" panose="02020603050405020304" pitchFamily="18" charset="0"/>
              </a:rPr>
              <a:t> are the </a:t>
            </a:r>
            <a:r>
              <a:rPr lang="it-IT" i="1" dirty="0" err="1">
                <a:latin typeface="Times" panose="02020603050405020304" pitchFamily="18" charset="0"/>
                <a:cs typeface="Times" panose="02020603050405020304" pitchFamily="18" charset="0"/>
              </a:rPr>
              <a:t>principal</a:t>
            </a:r>
            <a:r>
              <a:rPr lang="it-IT" i="1" dirty="0">
                <a:latin typeface="Times" panose="02020603050405020304" pitchFamily="18" charset="0"/>
                <a:cs typeface="Times" panose="02020603050405020304" pitchFamily="18" charset="0"/>
              </a:rPr>
              <a:t> source of </a:t>
            </a:r>
            <a:r>
              <a:rPr lang="it-IT" i="1" dirty="0" err="1">
                <a:latin typeface="Times" panose="02020603050405020304" pitchFamily="18" charset="0"/>
                <a:cs typeface="Times" panose="02020603050405020304" pitchFamily="18" charset="0"/>
              </a:rPr>
              <a:t>legislation</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was</a:t>
            </a:r>
            <a:r>
              <a:rPr lang="it-IT" dirty="0">
                <a:latin typeface="Times" panose="02020603050405020304" pitchFamily="18" charset="0"/>
                <a:cs typeface="Times" panose="02020603050405020304" pitchFamily="18" charset="0"/>
              </a:rPr>
              <a:t> to be </a:t>
            </a:r>
            <a:r>
              <a:rPr lang="it-IT" dirty="0" err="1">
                <a:latin typeface="Times" panose="02020603050405020304" pitchFamily="18" charset="0"/>
                <a:cs typeface="Times" panose="02020603050405020304" pitchFamily="18" charset="0"/>
              </a:rPr>
              <a:t>understood</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as</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valid</a:t>
            </a:r>
            <a:r>
              <a:rPr lang="it-IT" dirty="0">
                <a:latin typeface="Times" panose="02020603050405020304" pitchFamily="18" charset="0"/>
                <a:cs typeface="Times" panose="02020603050405020304" pitchFamily="18" charset="0"/>
              </a:rPr>
              <a:t> for future </a:t>
            </a:r>
            <a:r>
              <a:rPr lang="it-IT" dirty="0" err="1">
                <a:latin typeface="Times" panose="02020603050405020304" pitchFamily="18" charset="0"/>
                <a:cs typeface="Times" panose="02020603050405020304" pitchFamily="18" charset="0"/>
              </a:rPr>
              <a:t>legislation</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but</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not</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as</a:t>
            </a:r>
            <a:r>
              <a:rPr lang="it-IT" dirty="0">
                <a:latin typeface="Times" panose="02020603050405020304" pitchFamily="18" charset="0"/>
                <a:cs typeface="Times" panose="02020603050405020304" pitchFamily="18" charset="0"/>
              </a:rPr>
              <a:t> a warrant for a complete </a:t>
            </a:r>
            <a:r>
              <a:rPr lang="it-IT" dirty="0" err="1">
                <a:latin typeface="Times" panose="02020603050405020304" pitchFamily="18" charset="0"/>
                <a:cs typeface="Times" panose="02020603050405020304" pitchFamily="18" charset="0"/>
              </a:rPr>
              <a:t>revision</a:t>
            </a:r>
            <a:r>
              <a:rPr lang="it-IT" dirty="0">
                <a:latin typeface="Times" panose="02020603050405020304" pitchFamily="18" charset="0"/>
                <a:cs typeface="Times" panose="02020603050405020304" pitchFamily="18" charset="0"/>
              </a:rPr>
              <a:t> of </a:t>
            </a:r>
            <a:r>
              <a:rPr lang="it-IT" dirty="0" err="1">
                <a:latin typeface="Times" panose="02020603050405020304" pitchFamily="18" charset="0"/>
                <a:cs typeface="Times" panose="02020603050405020304" pitchFamily="18" charset="0"/>
              </a:rPr>
              <a:t>existing</a:t>
            </a:r>
            <a:r>
              <a:rPr lang="it-IT" dirty="0">
                <a:latin typeface="Times" panose="02020603050405020304" pitchFamily="18" charset="0"/>
                <a:cs typeface="Times" panose="02020603050405020304" pitchFamily="18" charset="0"/>
              </a:rPr>
              <a:t> Egyptian </a:t>
            </a:r>
            <a:r>
              <a:rPr lang="it-IT" dirty="0" err="1">
                <a:latin typeface="Times" panose="02020603050405020304" pitchFamily="18" charset="0"/>
                <a:cs typeface="Times" panose="02020603050405020304" pitchFamily="18" charset="0"/>
              </a:rPr>
              <a:t>legislation</a:t>
            </a:r>
            <a:r>
              <a:rPr lang="it-IT" dirty="0">
                <a:latin typeface="Times" panose="02020603050405020304" pitchFamily="18" charset="0"/>
                <a:cs typeface="Times" panose="02020603050405020304" pitchFamily="18" charset="0"/>
              </a:rPr>
              <a:t>.</a:t>
            </a:r>
          </a:p>
          <a:p>
            <a:endParaRPr lang="it-IT" dirty="0"/>
          </a:p>
        </p:txBody>
      </p:sp>
    </p:spTree>
    <p:extLst>
      <p:ext uri="{BB962C8B-B14F-4D97-AF65-F5344CB8AC3E}">
        <p14:creationId xmlns:p14="http://schemas.microsoft.com/office/powerpoint/2010/main" val="5423681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magine correlata">
            <a:extLst>
              <a:ext uri="{FF2B5EF4-FFF2-40B4-BE49-F238E27FC236}">
                <a16:creationId xmlns:a16="http://schemas.microsoft.com/office/drawing/2014/main" id="{D6EB7FC9-6A63-4B38-88FA-FA4D4DC998E3}"/>
              </a:ext>
            </a:extLst>
          </p:cNvPr>
          <p:cNvPicPr>
            <a:picLocks noChangeAspect="1" noChangeArrowheads="1"/>
          </p:cNvPicPr>
          <p:nvPr/>
        </p:nvPicPr>
        <p:blipFill>
          <a:blip r:embed="rId2">
            <a:alphaModFix amt="56000"/>
            <a:extLst>
              <a:ext uri="{BEBA8EAE-BF5A-486C-A8C5-ECC9F3942E4B}">
                <a14:imgProps xmlns:a14="http://schemas.microsoft.com/office/drawing/2010/main">
                  <a14:imgLayer r:embed="rId3">
                    <a14:imgEffect>
                      <a14:sharpenSoften amount="250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906463" y="0"/>
            <a:ext cx="10377487" cy="6858000"/>
          </a:xfrm>
          <a:prstGeom prst="ellipse">
            <a:avLst/>
          </a:prstGeom>
          <a:ln w="63500" cap="rnd">
            <a:noFill/>
          </a:ln>
          <a:effectLst>
            <a:outerShdw blurRad="381000" dist="292100" dir="5400000" sx="-80000" sy="-18000" rotWithShape="0">
              <a:srgbClr val="000000">
                <a:alpha val="22000"/>
              </a:srgbClr>
            </a:outerShdw>
          </a:effectLst>
        </p:spPr>
        <p:style>
          <a:lnRef idx="0">
            <a:scrgbClr r="0" g="0" b="0"/>
          </a:lnRef>
          <a:fillRef idx="0">
            <a:scrgbClr r="0" g="0" b="0"/>
          </a:fillRef>
          <a:effectRef idx="0">
            <a:scrgbClr r="0" g="0" b="0"/>
          </a:effectRef>
          <a:fontRef idx="minor">
            <a:schemeClr val="accent2"/>
          </a:fontRef>
        </p:style>
      </p:pic>
      <p:sp>
        <p:nvSpPr>
          <p:cNvPr id="2" name="Titolo 1">
            <a:extLst>
              <a:ext uri="{FF2B5EF4-FFF2-40B4-BE49-F238E27FC236}">
                <a16:creationId xmlns:a16="http://schemas.microsoft.com/office/drawing/2014/main" id="{EA9B9B4E-569E-4226-987A-042CC8CF2396}"/>
              </a:ext>
            </a:extLst>
          </p:cNvPr>
          <p:cNvSpPr>
            <a:spLocks noGrp="1"/>
          </p:cNvSpPr>
          <p:nvPr>
            <p:ph type="title"/>
          </p:nvPr>
        </p:nvSpPr>
        <p:spPr>
          <a:xfrm>
            <a:off x="838200" y="365125"/>
            <a:ext cx="10515600" cy="1325563"/>
          </a:xfrm>
        </p:spPr>
        <p:txBody>
          <a:bodyPr/>
          <a:lstStyle/>
          <a:p>
            <a:pPr algn="ctr"/>
            <a:r>
              <a:rPr lang="it-IT" dirty="0">
                <a:latin typeface="Times" panose="02020603050405020304" pitchFamily="18" charset="0"/>
                <a:cs typeface="Times" panose="02020603050405020304" pitchFamily="18" charset="0"/>
              </a:rPr>
              <a:t>The Role of the </a:t>
            </a:r>
            <a:r>
              <a:rPr lang="it-IT" i="1" dirty="0">
                <a:latin typeface="Times" panose="02020603050405020304" pitchFamily="18" charset="0"/>
                <a:cs typeface="Times" panose="02020603050405020304" pitchFamily="18" charset="0"/>
              </a:rPr>
              <a:t>al-</a:t>
            </a:r>
            <a:r>
              <a:rPr lang="it-IT" i="1" dirty="0" err="1">
                <a:latin typeface="Times" panose="02020603050405020304" pitchFamily="18" charset="0"/>
                <a:cs typeface="Times" panose="02020603050405020304" pitchFamily="18" charset="0"/>
              </a:rPr>
              <a:t>maḥkama</a:t>
            </a:r>
            <a:r>
              <a:rPr lang="it-IT" i="1" dirty="0">
                <a:latin typeface="Times" panose="02020603050405020304" pitchFamily="18" charset="0"/>
                <a:cs typeface="Times" panose="02020603050405020304" pitchFamily="18" charset="0"/>
              </a:rPr>
              <a:t> al-</a:t>
            </a:r>
            <a:r>
              <a:rPr lang="it-IT" i="1" dirty="0" err="1">
                <a:latin typeface="Times" panose="02020603050405020304" pitchFamily="18" charset="0"/>
                <a:cs typeface="Times" panose="02020603050405020304" pitchFamily="18" charset="0"/>
              </a:rPr>
              <a:t>dustūriyya</a:t>
            </a:r>
            <a:r>
              <a:rPr lang="it-IT" i="1" dirty="0">
                <a:latin typeface="Times" panose="02020603050405020304" pitchFamily="18" charset="0"/>
                <a:cs typeface="Times" panose="02020603050405020304" pitchFamily="18" charset="0"/>
              </a:rPr>
              <a:t> al-</a:t>
            </a:r>
            <a:r>
              <a:rPr lang="it-IT" i="1" dirty="0" err="1">
                <a:latin typeface="Times" panose="02020603050405020304" pitchFamily="18" charset="0"/>
                <a:cs typeface="Times" panose="02020603050405020304" pitchFamily="18" charset="0"/>
              </a:rPr>
              <a:t>ʿulyā</a:t>
            </a:r>
            <a:r>
              <a:rPr lang="it-IT" i="1" dirty="0">
                <a:latin typeface="Times" panose="02020603050405020304" pitchFamily="18" charset="0"/>
                <a:cs typeface="Times" panose="02020603050405020304" pitchFamily="18" charset="0"/>
              </a:rPr>
              <a:t> </a:t>
            </a:r>
            <a:r>
              <a:rPr lang="it-IT" dirty="0">
                <a:latin typeface="Times" panose="02020603050405020304" pitchFamily="18" charset="0"/>
                <a:cs typeface="Times" panose="02020603050405020304" pitchFamily="18" charset="0"/>
              </a:rPr>
              <a:t>(the Supreme </a:t>
            </a:r>
            <a:r>
              <a:rPr lang="it-IT" dirty="0" err="1">
                <a:latin typeface="Times" panose="02020603050405020304" pitchFamily="18" charset="0"/>
                <a:cs typeface="Times" panose="02020603050405020304" pitchFamily="18" charset="0"/>
              </a:rPr>
              <a:t>Constitutional</a:t>
            </a:r>
            <a:r>
              <a:rPr lang="it-IT" dirty="0">
                <a:latin typeface="Times" panose="02020603050405020304" pitchFamily="18" charset="0"/>
                <a:cs typeface="Times" panose="02020603050405020304" pitchFamily="18" charset="0"/>
              </a:rPr>
              <a:t> Court)</a:t>
            </a:r>
          </a:p>
        </p:txBody>
      </p:sp>
      <p:sp>
        <p:nvSpPr>
          <p:cNvPr id="3" name="Segnaposto contenuto 2">
            <a:extLst>
              <a:ext uri="{FF2B5EF4-FFF2-40B4-BE49-F238E27FC236}">
                <a16:creationId xmlns:a16="http://schemas.microsoft.com/office/drawing/2014/main" id="{49785F64-9794-4E8E-81C0-4BAAC3A8D385}"/>
              </a:ext>
            </a:extLst>
          </p:cNvPr>
          <p:cNvSpPr>
            <a:spLocks noGrp="1"/>
          </p:cNvSpPr>
          <p:nvPr>
            <p:ph idx="1"/>
          </p:nvPr>
        </p:nvSpPr>
        <p:spPr>
          <a:xfrm>
            <a:off x="410817" y="2001077"/>
            <a:ext cx="11595653" cy="4175885"/>
          </a:xfrm>
        </p:spPr>
        <p:txBody>
          <a:bodyPr>
            <a:normAutofit/>
          </a:bodyPr>
          <a:lstStyle/>
          <a:p>
            <a:pPr algn="just"/>
            <a:r>
              <a:rPr lang="it-IT" dirty="0" err="1">
                <a:latin typeface="Times" panose="02020603050405020304" pitchFamily="18" charset="0"/>
                <a:cs typeface="Times" panose="02020603050405020304" pitchFamily="18" charset="0"/>
              </a:rPr>
              <a:t>This</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greatly</a:t>
            </a:r>
            <a:r>
              <a:rPr lang="it-IT" dirty="0">
                <a:latin typeface="Times" panose="02020603050405020304" pitchFamily="18" charset="0"/>
                <a:cs typeface="Times" panose="02020603050405020304" pitchFamily="18" charset="0"/>
              </a:rPr>
              <a:t> diminished the </a:t>
            </a:r>
            <a:r>
              <a:rPr lang="it-IT" dirty="0" err="1">
                <a:latin typeface="Times" panose="02020603050405020304" pitchFamily="18" charset="0"/>
                <a:cs typeface="Times" panose="02020603050405020304" pitchFamily="18" charset="0"/>
              </a:rPr>
              <a:t>importance</a:t>
            </a:r>
            <a:r>
              <a:rPr lang="it-IT" dirty="0">
                <a:latin typeface="Times" panose="02020603050405020304" pitchFamily="18" charset="0"/>
                <a:cs typeface="Times" panose="02020603050405020304" pitchFamily="18" charset="0"/>
              </a:rPr>
              <a:t> of art. 2 for the moment. </a:t>
            </a:r>
            <a:r>
              <a:rPr lang="it-IT" dirty="0" err="1">
                <a:latin typeface="Times" panose="02020603050405020304" pitchFamily="18" charset="0"/>
                <a:cs typeface="Times" panose="02020603050405020304" pitchFamily="18" charset="0"/>
              </a:rPr>
              <a:t>But</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it</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also</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established</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that</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all</a:t>
            </a:r>
            <a:r>
              <a:rPr lang="it-IT" dirty="0">
                <a:latin typeface="Times" panose="02020603050405020304" pitchFamily="18" charset="0"/>
                <a:cs typeface="Times" panose="02020603050405020304" pitchFamily="18" charset="0"/>
              </a:rPr>
              <a:t> future </a:t>
            </a:r>
            <a:r>
              <a:rPr lang="it-IT" dirty="0" err="1">
                <a:latin typeface="Times" panose="02020603050405020304" pitchFamily="18" charset="0"/>
                <a:cs typeface="Times" panose="02020603050405020304" pitchFamily="18" charset="0"/>
              </a:rPr>
              <a:t>legislation</a:t>
            </a:r>
            <a:r>
              <a:rPr lang="it-IT" dirty="0">
                <a:latin typeface="Times" panose="02020603050405020304" pitchFamily="18" charset="0"/>
                <a:cs typeface="Times" panose="02020603050405020304" pitchFamily="18" charset="0"/>
              </a:rPr>
              <a:t> must be in </a:t>
            </a:r>
            <a:r>
              <a:rPr lang="it-IT" dirty="0" err="1">
                <a:latin typeface="Times" panose="02020603050405020304" pitchFamily="18" charset="0"/>
                <a:cs typeface="Times" panose="02020603050405020304" pitchFamily="18" charset="0"/>
              </a:rPr>
              <a:t>confomity</a:t>
            </a:r>
            <a:r>
              <a:rPr lang="it-IT" dirty="0">
                <a:latin typeface="Times" panose="02020603050405020304" pitchFamily="18" charset="0"/>
                <a:cs typeface="Times" panose="02020603050405020304" pitchFamily="18" charset="0"/>
              </a:rPr>
              <a:t> with the </a:t>
            </a:r>
            <a:r>
              <a:rPr lang="it-IT" dirty="0" err="1">
                <a:latin typeface="Times" panose="02020603050405020304" pitchFamily="18" charset="0"/>
                <a:cs typeface="Times" panose="02020603050405020304" pitchFamily="18" charset="0"/>
              </a:rPr>
              <a:t>principles</a:t>
            </a:r>
            <a:r>
              <a:rPr lang="it-IT" dirty="0">
                <a:latin typeface="Times" panose="02020603050405020304" pitchFamily="18" charset="0"/>
                <a:cs typeface="Times" panose="02020603050405020304" pitchFamily="18" charset="0"/>
              </a:rPr>
              <a:t> of the </a:t>
            </a:r>
            <a:r>
              <a:rPr lang="it-IT" i="1" dirty="0" err="1">
                <a:latin typeface="Times" panose="02020603050405020304" pitchFamily="18" charset="0"/>
                <a:cs typeface="Times" panose="02020603050405020304" pitchFamily="18" charset="0"/>
              </a:rPr>
              <a:t>Shari</a:t>
            </a:r>
            <a:r>
              <a:rPr lang="it-IT" dirty="0" err="1">
                <a:latin typeface="Times" panose="02020603050405020304" pitchFamily="18" charset="0"/>
                <a:cs typeface="Times" panose="02020603050405020304" pitchFamily="18" charset="0"/>
              </a:rPr>
              <a:t>‘</a:t>
            </a:r>
            <a:r>
              <a:rPr lang="it-IT" i="1" dirty="0" err="1">
                <a:latin typeface="Times" panose="02020603050405020304" pitchFamily="18" charset="0"/>
                <a:cs typeface="Times" panose="02020603050405020304" pitchFamily="18" charset="0"/>
              </a:rPr>
              <a:t>a</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It</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was</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therefore</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only</a:t>
            </a:r>
            <a:r>
              <a:rPr lang="it-IT" dirty="0">
                <a:latin typeface="Times" panose="02020603050405020304" pitchFamily="18" charset="0"/>
                <a:cs typeface="Times" panose="02020603050405020304" pitchFamily="18" charset="0"/>
              </a:rPr>
              <a:t> a </a:t>
            </a:r>
            <a:r>
              <a:rPr lang="it-IT" dirty="0" err="1">
                <a:latin typeface="Times" panose="02020603050405020304" pitchFamily="18" charset="0"/>
                <a:cs typeface="Times" panose="02020603050405020304" pitchFamily="18" charset="0"/>
              </a:rPr>
              <a:t>question</a:t>
            </a:r>
            <a:r>
              <a:rPr lang="it-IT" dirty="0">
                <a:latin typeface="Times" panose="02020603050405020304" pitchFamily="18" charset="0"/>
                <a:cs typeface="Times" panose="02020603050405020304" pitchFamily="18" charset="0"/>
              </a:rPr>
              <a:t> of time </a:t>
            </a:r>
            <a:r>
              <a:rPr lang="it-IT" dirty="0" err="1">
                <a:latin typeface="Times" panose="02020603050405020304" pitchFamily="18" charset="0"/>
                <a:cs typeface="Times" panose="02020603050405020304" pitchFamily="18" charset="0"/>
              </a:rPr>
              <a:t>before</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pieces</a:t>
            </a:r>
            <a:r>
              <a:rPr lang="it-IT" dirty="0">
                <a:latin typeface="Times" panose="02020603050405020304" pitchFamily="18" charset="0"/>
                <a:cs typeface="Times" panose="02020603050405020304" pitchFamily="18" charset="0"/>
              </a:rPr>
              <a:t> of </a:t>
            </a:r>
            <a:r>
              <a:rPr lang="it-IT" dirty="0" err="1">
                <a:latin typeface="Times" panose="02020603050405020304" pitchFamily="18" charset="0"/>
                <a:cs typeface="Times" panose="02020603050405020304" pitchFamily="18" charset="0"/>
              </a:rPr>
              <a:t>legislation</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adopted</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after</a:t>
            </a:r>
            <a:r>
              <a:rPr lang="it-IT" dirty="0">
                <a:latin typeface="Times" panose="02020603050405020304" pitchFamily="18" charset="0"/>
                <a:cs typeface="Times" panose="02020603050405020304" pitchFamily="18" charset="0"/>
              </a:rPr>
              <a:t> 1981 were </a:t>
            </a:r>
            <a:r>
              <a:rPr lang="it-IT" dirty="0" err="1">
                <a:latin typeface="Times" panose="02020603050405020304" pitchFamily="18" charset="0"/>
                <a:cs typeface="Times" panose="02020603050405020304" pitchFamily="18" charset="0"/>
              </a:rPr>
              <a:t>subjected</a:t>
            </a:r>
            <a:r>
              <a:rPr lang="it-IT" dirty="0">
                <a:latin typeface="Times" panose="02020603050405020304" pitchFamily="18" charset="0"/>
                <a:cs typeface="Times" panose="02020603050405020304" pitchFamily="18" charset="0"/>
              </a:rPr>
              <a:t> to testing by the </a:t>
            </a:r>
            <a:r>
              <a:rPr lang="it-IT" dirty="0" err="1">
                <a:latin typeface="Times" panose="02020603050405020304" pitchFamily="18" charset="0"/>
                <a:cs typeface="Times" panose="02020603050405020304" pitchFamily="18" charset="0"/>
              </a:rPr>
              <a:t>Courts</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This</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has</a:t>
            </a:r>
            <a:r>
              <a:rPr lang="it-IT" dirty="0">
                <a:latin typeface="Times" panose="02020603050405020304" pitchFamily="18" charset="0"/>
                <a:cs typeface="Times" panose="02020603050405020304" pitchFamily="18" charset="0"/>
              </a:rPr>
              <a:t> now happened </a:t>
            </a:r>
            <a:r>
              <a:rPr lang="it-IT" dirty="0" err="1">
                <a:latin typeface="Times" panose="02020603050405020304" pitchFamily="18" charset="0"/>
                <a:cs typeface="Times" panose="02020603050405020304" pitchFamily="18" charset="0"/>
              </a:rPr>
              <a:t>repeatedly</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since</a:t>
            </a:r>
            <a:r>
              <a:rPr lang="it-IT" dirty="0">
                <a:latin typeface="Times" panose="02020603050405020304" pitchFamily="18" charset="0"/>
                <a:cs typeface="Times" panose="02020603050405020304" pitchFamily="18" charset="0"/>
              </a:rPr>
              <a:t> 1993, </a:t>
            </a:r>
            <a:r>
              <a:rPr lang="it-IT" dirty="0" err="1">
                <a:latin typeface="Times" panose="02020603050405020304" pitchFamily="18" charset="0"/>
                <a:cs typeface="Times" panose="02020603050405020304" pitchFamily="18" charset="0"/>
              </a:rPr>
              <a:t>especially</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related</a:t>
            </a:r>
            <a:r>
              <a:rPr lang="it-IT" dirty="0">
                <a:latin typeface="Times" panose="02020603050405020304" pitchFamily="18" charset="0"/>
                <a:cs typeface="Times" panose="02020603050405020304" pitchFamily="18" charset="0"/>
              </a:rPr>
              <a:t> to the law of personal status from 1985.</a:t>
            </a:r>
          </a:p>
          <a:p>
            <a:pPr marL="0" indent="0" algn="just">
              <a:buNone/>
            </a:pPr>
            <a:endParaRPr lang="it-IT" dirty="0">
              <a:latin typeface="Times" panose="02020603050405020304" pitchFamily="18" charset="0"/>
              <a:cs typeface="Times" panose="02020603050405020304" pitchFamily="18" charset="0"/>
            </a:endParaRPr>
          </a:p>
          <a:p>
            <a:pPr algn="just"/>
            <a:r>
              <a:rPr lang="it-IT" dirty="0">
                <a:latin typeface="Times" panose="02020603050405020304" pitchFamily="18" charset="0"/>
                <a:cs typeface="Times" panose="02020603050405020304" pitchFamily="18" charset="0"/>
              </a:rPr>
              <a:t>In an </a:t>
            </a:r>
            <a:r>
              <a:rPr lang="it-IT" dirty="0" err="1">
                <a:latin typeface="Times" panose="02020603050405020304" pitchFamily="18" charset="0"/>
                <a:cs typeface="Times" panose="02020603050405020304" pitchFamily="18" charset="0"/>
              </a:rPr>
              <a:t>important</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verdict</a:t>
            </a:r>
            <a:r>
              <a:rPr lang="it-IT" dirty="0">
                <a:latin typeface="Times" panose="02020603050405020304" pitchFamily="18" charset="0"/>
                <a:cs typeface="Times" panose="02020603050405020304" pitchFamily="18" charset="0"/>
              </a:rPr>
              <a:t> of 15 </a:t>
            </a:r>
            <a:r>
              <a:rPr lang="it-IT" dirty="0" err="1">
                <a:latin typeface="Times" panose="02020603050405020304" pitchFamily="18" charset="0"/>
                <a:cs typeface="Times" panose="02020603050405020304" pitchFamily="18" charset="0"/>
              </a:rPr>
              <a:t>May</a:t>
            </a:r>
            <a:r>
              <a:rPr lang="it-IT" dirty="0">
                <a:latin typeface="Times" panose="02020603050405020304" pitchFamily="18" charset="0"/>
                <a:cs typeface="Times" panose="02020603050405020304" pitchFamily="18" charset="0"/>
              </a:rPr>
              <a:t> 1993, the Supreme </a:t>
            </a:r>
            <a:r>
              <a:rPr lang="it-IT" dirty="0" err="1">
                <a:latin typeface="Times" panose="02020603050405020304" pitchFamily="18" charset="0"/>
                <a:cs typeface="Times" panose="02020603050405020304" pitchFamily="18" charset="0"/>
              </a:rPr>
              <a:t>Constitutional</a:t>
            </a:r>
            <a:r>
              <a:rPr lang="it-IT" dirty="0">
                <a:latin typeface="Times" panose="02020603050405020304" pitchFamily="18" charset="0"/>
                <a:cs typeface="Times" panose="02020603050405020304" pitchFamily="18" charset="0"/>
              </a:rPr>
              <a:t> Court </a:t>
            </a:r>
            <a:r>
              <a:rPr lang="it-IT" dirty="0" err="1">
                <a:latin typeface="Times" panose="02020603050405020304" pitchFamily="18" charset="0"/>
                <a:cs typeface="Times" panose="02020603050405020304" pitchFamily="18" charset="0"/>
              </a:rPr>
              <a:t>establishing</a:t>
            </a:r>
            <a:r>
              <a:rPr lang="it-IT" dirty="0">
                <a:latin typeface="Times" panose="02020603050405020304" pitchFamily="18" charset="0"/>
                <a:cs typeface="Times" panose="02020603050405020304" pitchFamily="18" charset="0"/>
              </a:rPr>
              <a:t> the </a:t>
            </a:r>
            <a:r>
              <a:rPr lang="it-IT" dirty="0" err="1">
                <a:latin typeface="Times" panose="02020603050405020304" pitchFamily="18" charset="0"/>
                <a:cs typeface="Times" panose="02020603050405020304" pitchFamily="18" charset="0"/>
              </a:rPr>
              <a:t>basic</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distinction</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that</a:t>
            </a:r>
            <a:r>
              <a:rPr lang="it-IT" dirty="0">
                <a:latin typeface="Times" panose="02020603050405020304" pitchFamily="18" charset="0"/>
                <a:cs typeface="Times" panose="02020603050405020304" pitchFamily="18" charset="0"/>
              </a:rPr>
              <a:t> the </a:t>
            </a:r>
            <a:r>
              <a:rPr lang="it-IT" i="1" dirty="0" err="1">
                <a:latin typeface="Times" panose="02020603050405020304" pitchFamily="18" charset="0"/>
                <a:cs typeface="Times" panose="02020603050405020304" pitchFamily="18" charset="0"/>
              </a:rPr>
              <a:t>Shari</a:t>
            </a:r>
            <a:r>
              <a:rPr lang="it-IT" dirty="0" err="1">
                <a:latin typeface="Times" panose="02020603050405020304" pitchFamily="18" charset="0"/>
                <a:cs typeface="Times" panose="02020603050405020304" pitchFamily="18" charset="0"/>
              </a:rPr>
              <a:t>‘</a:t>
            </a:r>
            <a:r>
              <a:rPr lang="it-IT" i="1" dirty="0" err="1">
                <a:latin typeface="Times" panose="02020603050405020304" pitchFamily="18" charset="0"/>
                <a:cs typeface="Times" panose="02020603050405020304" pitchFamily="18" charset="0"/>
              </a:rPr>
              <a:t>a</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is</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divided</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into</a:t>
            </a:r>
            <a:r>
              <a:rPr lang="it-IT" dirty="0">
                <a:latin typeface="Times" panose="02020603050405020304" pitchFamily="18" charset="0"/>
                <a:cs typeface="Times" panose="02020603050405020304" pitchFamily="18" charset="0"/>
              </a:rPr>
              <a:t>:</a:t>
            </a:r>
          </a:p>
        </p:txBody>
      </p:sp>
    </p:spTree>
    <p:extLst>
      <p:ext uri="{BB962C8B-B14F-4D97-AF65-F5344CB8AC3E}">
        <p14:creationId xmlns:p14="http://schemas.microsoft.com/office/powerpoint/2010/main" val="33430185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2C272332-3940-4CE3-8BCE-F90F82BC4DD5}"/>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tretch>
            <a:fillRect/>
          </a:stretch>
        </p:blipFill>
        <p:spPr bwMode="auto">
          <a:xfrm>
            <a:off x="1980406" y="0"/>
            <a:ext cx="8229600" cy="6858000"/>
          </a:xfrm>
          <a:prstGeom prst="ellipse">
            <a:avLst/>
          </a:prstGeom>
          <a:ln w="63500" cap="rnd">
            <a:noFill/>
          </a:ln>
          <a:effectLst>
            <a:outerShdw blurRad="381000" dist="292100" dir="5400000" sx="-80000" sy="-18000" rotWithShape="0">
              <a:srgbClr val="000000">
                <a:alpha val="22000"/>
              </a:srgbClr>
            </a:outerShdw>
          </a:effectLst>
        </p:spPr>
        <p:style>
          <a:lnRef idx="0">
            <a:scrgbClr r="0" g="0" b="0"/>
          </a:lnRef>
          <a:fillRef idx="0">
            <a:scrgbClr r="0" g="0" b="0"/>
          </a:fillRef>
          <a:effectRef idx="0">
            <a:scrgbClr r="0" g="0" b="0"/>
          </a:effectRef>
          <a:fontRef idx="minor">
            <a:schemeClr val="accent2"/>
          </a:fontRef>
        </p:style>
      </p:pic>
      <p:sp>
        <p:nvSpPr>
          <p:cNvPr id="2" name="Titolo 1">
            <a:extLst>
              <a:ext uri="{FF2B5EF4-FFF2-40B4-BE49-F238E27FC236}">
                <a16:creationId xmlns:a16="http://schemas.microsoft.com/office/drawing/2014/main" id="{EA9B9B4E-569E-4226-987A-042CC8CF2396}"/>
              </a:ext>
            </a:extLst>
          </p:cNvPr>
          <p:cNvSpPr>
            <a:spLocks noGrp="1"/>
          </p:cNvSpPr>
          <p:nvPr>
            <p:ph type="title"/>
          </p:nvPr>
        </p:nvSpPr>
        <p:spPr>
          <a:xfrm>
            <a:off x="838200" y="365125"/>
            <a:ext cx="10515600" cy="1325563"/>
          </a:xfrm>
        </p:spPr>
        <p:txBody>
          <a:bodyPr/>
          <a:lstStyle/>
          <a:p>
            <a:pPr algn="ctr"/>
            <a:r>
              <a:rPr lang="it-IT" dirty="0">
                <a:latin typeface="Times" panose="02020603050405020304" pitchFamily="18" charset="0"/>
                <a:cs typeface="Times" panose="02020603050405020304" pitchFamily="18" charset="0"/>
              </a:rPr>
              <a:t>The Role of the </a:t>
            </a:r>
            <a:r>
              <a:rPr lang="it-IT" i="1" dirty="0">
                <a:latin typeface="Times" panose="02020603050405020304" pitchFamily="18" charset="0"/>
                <a:cs typeface="Times" panose="02020603050405020304" pitchFamily="18" charset="0"/>
              </a:rPr>
              <a:t>al-</a:t>
            </a:r>
            <a:r>
              <a:rPr lang="it-IT" i="1" dirty="0" err="1">
                <a:latin typeface="Times" panose="02020603050405020304" pitchFamily="18" charset="0"/>
                <a:cs typeface="Times" panose="02020603050405020304" pitchFamily="18" charset="0"/>
              </a:rPr>
              <a:t>maḥkama</a:t>
            </a:r>
            <a:r>
              <a:rPr lang="it-IT" i="1" dirty="0">
                <a:latin typeface="Times" panose="02020603050405020304" pitchFamily="18" charset="0"/>
                <a:cs typeface="Times" panose="02020603050405020304" pitchFamily="18" charset="0"/>
              </a:rPr>
              <a:t> al-</a:t>
            </a:r>
            <a:r>
              <a:rPr lang="it-IT" i="1" dirty="0" err="1">
                <a:latin typeface="Times" panose="02020603050405020304" pitchFamily="18" charset="0"/>
                <a:cs typeface="Times" panose="02020603050405020304" pitchFamily="18" charset="0"/>
              </a:rPr>
              <a:t>dustūriyya</a:t>
            </a:r>
            <a:r>
              <a:rPr lang="it-IT" i="1" dirty="0">
                <a:latin typeface="Times" panose="02020603050405020304" pitchFamily="18" charset="0"/>
                <a:cs typeface="Times" panose="02020603050405020304" pitchFamily="18" charset="0"/>
              </a:rPr>
              <a:t> al-</a:t>
            </a:r>
            <a:r>
              <a:rPr lang="it-IT" i="1" dirty="0" err="1">
                <a:latin typeface="Times" panose="02020603050405020304" pitchFamily="18" charset="0"/>
                <a:cs typeface="Times" panose="02020603050405020304" pitchFamily="18" charset="0"/>
              </a:rPr>
              <a:t>ʿulyā</a:t>
            </a:r>
            <a:r>
              <a:rPr lang="it-IT" i="1" dirty="0">
                <a:latin typeface="Times" panose="02020603050405020304" pitchFamily="18" charset="0"/>
                <a:cs typeface="Times" panose="02020603050405020304" pitchFamily="18" charset="0"/>
              </a:rPr>
              <a:t> </a:t>
            </a:r>
            <a:r>
              <a:rPr lang="it-IT" dirty="0">
                <a:latin typeface="Times" panose="02020603050405020304" pitchFamily="18" charset="0"/>
                <a:cs typeface="Times" panose="02020603050405020304" pitchFamily="18" charset="0"/>
              </a:rPr>
              <a:t>(the Supreme </a:t>
            </a:r>
            <a:r>
              <a:rPr lang="it-IT" dirty="0" err="1">
                <a:latin typeface="Times" panose="02020603050405020304" pitchFamily="18" charset="0"/>
                <a:cs typeface="Times" panose="02020603050405020304" pitchFamily="18" charset="0"/>
              </a:rPr>
              <a:t>Constitutional</a:t>
            </a:r>
            <a:r>
              <a:rPr lang="it-IT" dirty="0">
                <a:latin typeface="Times" panose="02020603050405020304" pitchFamily="18" charset="0"/>
                <a:cs typeface="Times" panose="02020603050405020304" pitchFamily="18" charset="0"/>
              </a:rPr>
              <a:t> Court)</a:t>
            </a:r>
          </a:p>
        </p:txBody>
      </p:sp>
      <p:sp>
        <p:nvSpPr>
          <p:cNvPr id="3" name="Segnaposto contenuto 2">
            <a:extLst>
              <a:ext uri="{FF2B5EF4-FFF2-40B4-BE49-F238E27FC236}">
                <a16:creationId xmlns:a16="http://schemas.microsoft.com/office/drawing/2014/main" id="{49785F64-9794-4E8E-81C0-4BAAC3A8D385}"/>
              </a:ext>
            </a:extLst>
          </p:cNvPr>
          <p:cNvSpPr>
            <a:spLocks noGrp="1"/>
          </p:cNvSpPr>
          <p:nvPr>
            <p:ph idx="1"/>
          </p:nvPr>
        </p:nvSpPr>
        <p:spPr>
          <a:xfrm>
            <a:off x="410817" y="2001077"/>
            <a:ext cx="11595653" cy="4856923"/>
          </a:xfrm>
        </p:spPr>
        <p:txBody>
          <a:bodyPr>
            <a:normAutofit lnSpcReduction="10000"/>
          </a:bodyPr>
          <a:lstStyle/>
          <a:p>
            <a:pPr algn="just"/>
            <a:r>
              <a:rPr lang="it-IT" sz="3000" dirty="0">
                <a:latin typeface="Times" panose="02020603050405020304" pitchFamily="18" charset="0"/>
                <a:cs typeface="Times" panose="02020603050405020304" pitchFamily="18" charset="0"/>
              </a:rPr>
              <a:t>1) Rules, the </a:t>
            </a:r>
            <a:r>
              <a:rPr lang="it-IT" sz="3000" dirty="0" err="1">
                <a:latin typeface="Times" panose="02020603050405020304" pitchFamily="18" charset="0"/>
                <a:cs typeface="Times" panose="02020603050405020304" pitchFamily="18" charset="0"/>
              </a:rPr>
              <a:t>origins</a:t>
            </a:r>
            <a:r>
              <a:rPr lang="it-IT" sz="3000" dirty="0">
                <a:latin typeface="Times" panose="02020603050405020304" pitchFamily="18" charset="0"/>
                <a:cs typeface="Times" panose="02020603050405020304" pitchFamily="18" charset="0"/>
              </a:rPr>
              <a:t> and </a:t>
            </a:r>
            <a:r>
              <a:rPr lang="it-IT" sz="3000" dirty="0" err="1">
                <a:latin typeface="Times" panose="02020603050405020304" pitchFamily="18" charset="0"/>
                <a:cs typeface="Times" panose="02020603050405020304" pitchFamily="18" charset="0"/>
              </a:rPr>
              <a:t>significance</a:t>
            </a:r>
            <a:r>
              <a:rPr lang="it-IT" sz="3000" dirty="0">
                <a:latin typeface="Times" panose="02020603050405020304" pitchFamily="18" charset="0"/>
                <a:cs typeface="Times" panose="02020603050405020304" pitchFamily="18" charset="0"/>
              </a:rPr>
              <a:t> of </a:t>
            </a:r>
            <a:r>
              <a:rPr lang="it-IT" sz="3000" dirty="0" err="1">
                <a:latin typeface="Times" panose="02020603050405020304" pitchFamily="18" charset="0"/>
                <a:cs typeface="Times" panose="02020603050405020304" pitchFamily="18" charset="0"/>
              </a:rPr>
              <a:t>which</a:t>
            </a:r>
            <a:r>
              <a:rPr lang="it-IT" sz="3000" dirty="0">
                <a:latin typeface="Times" panose="02020603050405020304" pitchFamily="18" charset="0"/>
                <a:cs typeface="Times" panose="02020603050405020304" pitchFamily="18" charset="0"/>
              </a:rPr>
              <a:t> are </a:t>
            </a:r>
            <a:r>
              <a:rPr lang="it-IT" sz="3000" dirty="0" err="1">
                <a:latin typeface="Times" panose="02020603050405020304" pitchFamily="18" charset="0"/>
                <a:cs typeface="Times" panose="02020603050405020304" pitchFamily="18" charset="0"/>
              </a:rPr>
              <a:t>absolute</a:t>
            </a:r>
            <a:r>
              <a:rPr lang="it-IT" sz="3000" dirty="0">
                <a:latin typeface="Times" panose="02020603050405020304" pitchFamily="18" charset="0"/>
                <a:cs typeface="Times" panose="02020603050405020304" pitchFamily="18" charset="0"/>
              </a:rPr>
              <a:t> (</a:t>
            </a:r>
            <a:r>
              <a:rPr lang="it-IT" sz="3000" i="1" dirty="0">
                <a:latin typeface="Times" panose="02020603050405020304" pitchFamily="18" charset="0"/>
                <a:cs typeface="Times" panose="02020603050405020304" pitchFamily="18" charset="0"/>
              </a:rPr>
              <a:t>al-</a:t>
            </a:r>
            <a:r>
              <a:rPr lang="it-IT" sz="3000" i="1" dirty="0" err="1">
                <a:latin typeface="Times" panose="02020603050405020304" pitchFamily="18" charset="0"/>
                <a:cs typeface="Times" panose="02020603050405020304" pitchFamily="18" charset="0"/>
              </a:rPr>
              <a:t>ahkam</a:t>
            </a:r>
            <a:r>
              <a:rPr lang="it-IT" sz="3000" i="1" dirty="0">
                <a:latin typeface="Times" panose="02020603050405020304" pitchFamily="18" charset="0"/>
                <a:cs typeface="Times" panose="02020603050405020304" pitchFamily="18" charset="0"/>
              </a:rPr>
              <a:t> al- </a:t>
            </a:r>
            <a:r>
              <a:rPr lang="it-IT" sz="3000" i="1" dirty="0" err="1">
                <a:latin typeface="Times" panose="02020603050405020304" pitchFamily="18" charset="0"/>
                <a:cs typeface="Times" panose="02020603050405020304" pitchFamily="18" charset="0"/>
              </a:rPr>
              <a:t>Shari</a:t>
            </a:r>
            <a:r>
              <a:rPr lang="it-IT" sz="3000" dirty="0" err="1">
                <a:latin typeface="Times" panose="02020603050405020304" pitchFamily="18" charset="0"/>
                <a:cs typeface="Times" panose="02020603050405020304" pitchFamily="18" charset="0"/>
              </a:rPr>
              <a:t>‘</a:t>
            </a:r>
            <a:r>
              <a:rPr lang="it-IT" sz="3000" i="1" dirty="0" err="1">
                <a:latin typeface="Times" panose="02020603050405020304" pitchFamily="18" charset="0"/>
                <a:cs typeface="Times" panose="02020603050405020304" pitchFamily="18" charset="0"/>
              </a:rPr>
              <a:t>iyya</a:t>
            </a:r>
            <a:r>
              <a:rPr lang="it-IT" sz="3000" i="1" dirty="0">
                <a:latin typeface="Times" panose="02020603050405020304" pitchFamily="18" charset="0"/>
                <a:cs typeface="Times" panose="02020603050405020304" pitchFamily="18" charset="0"/>
              </a:rPr>
              <a:t> al-</a:t>
            </a:r>
            <a:r>
              <a:rPr lang="it-IT" sz="3000" i="1" dirty="0" err="1">
                <a:latin typeface="Times" panose="02020603050405020304" pitchFamily="18" charset="0"/>
                <a:cs typeface="Times" panose="02020603050405020304" pitchFamily="18" charset="0"/>
              </a:rPr>
              <a:t>qat</a:t>
            </a:r>
            <a:r>
              <a:rPr lang="it-IT" sz="3000" dirty="0" err="1">
                <a:latin typeface="Times" panose="02020603050405020304" pitchFamily="18" charset="0"/>
                <a:cs typeface="Times" panose="02020603050405020304" pitchFamily="18" charset="0"/>
              </a:rPr>
              <a:t>‘</a:t>
            </a:r>
            <a:r>
              <a:rPr lang="it-IT" sz="3000" i="1" dirty="0" err="1">
                <a:latin typeface="Times" panose="02020603050405020304" pitchFamily="18" charset="0"/>
                <a:cs typeface="Times" panose="02020603050405020304" pitchFamily="18" charset="0"/>
              </a:rPr>
              <a:t>iyya</a:t>
            </a:r>
            <a:r>
              <a:rPr lang="it-IT" sz="3000" i="1" dirty="0">
                <a:latin typeface="Times" panose="02020603050405020304" pitchFamily="18" charset="0"/>
                <a:cs typeface="Times" panose="02020603050405020304" pitchFamily="18" charset="0"/>
              </a:rPr>
              <a:t> fi </a:t>
            </a:r>
            <a:r>
              <a:rPr lang="it-IT" sz="3000" i="1" dirty="0" err="1">
                <a:latin typeface="Times" panose="02020603050405020304" pitchFamily="18" charset="0"/>
                <a:cs typeface="Times" panose="02020603050405020304" pitchFamily="18" charset="0"/>
              </a:rPr>
              <a:t>thubutiha</a:t>
            </a:r>
            <a:r>
              <a:rPr lang="it-IT" sz="3000" i="1" dirty="0">
                <a:latin typeface="Times" panose="02020603050405020304" pitchFamily="18" charset="0"/>
                <a:cs typeface="Times" panose="02020603050405020304" pitchFamily="18" charset="0"/>
              </a:rPr>
              <a:t> </a:t>
            </a:r>
            <a:r>
              <a:rPr lang="it-IT" sz="3000" i="1" dirty="0" err="1">
                <a:latin typeface="Times" panose="02020603050405020304" pitchFamily="18" charset="0"/>
                <a:cs typeface="Times" panose="02020603050405020304" pitchFamily="18" charset="0"/>
              </a:rPr>
              <a:t>wa-dalalatiha</a:t>
            </a:r>
            <a:r>
              <a:rPr lang="it-IT" sz="3000" dirty="0">
                <a:latin typeface="Times" panose="02020603050405020304" pitchFamily="18" charset="0"/>
                <a:cs typeface="Times" panose="02020603050405020304" pitchFamily="18" charset="0"/>
              </a:rPr>
              <a:t>);</a:t>
            </a:r>
          </a:p>
          <a:p>
            <a:pPr algn="just"/>
            <a:r>
              <a:rPr lang="it-IT" sz="3000" dirty="0">
                <a:latin typeface="Times" panose="02020603050405020304" pitchFamily="18" charset="0"/>
                <a:cs typeface="Times" panose="02020603050405020304" pitchFamily="18" charset="0"/>
              </a:rPr>
              <a:t>2) Rules </a:t>
            </a:r>
            <a:r>
              <a:rPr lang="it-IT" sz="3000" dirty="0" err="1">
                <a:latin typeface="Times" panose="02020603050405020304" pitchFamily="18" charset="0"/>
                <a:cs typeface="Times" panose="02020603050405020304" pitchFamily="18" charset="0"/>
              </a:rPr>
              <a:t>that</a:t>
            </a:r>
            <a:r>
              <a:rPr lang="it-IT" sz="3000" dirty="0">
                <a:latin typeface="Times" panose="02020603050405020304" pitchFamily="18" charset="0"/>
                <a:cs typeface="Times" panose="02020603050405020304" pitchFamily="18" charset="0"/>
              </a:rPr>
              <a:t> are relative and </a:t>
            </a:r>
            <a:r>
              <a:rPr lang="it-IT" sz="3000" dirty="0" err="1">
                <a:latin typeface="Times" panose="02020603050405020304" pitchFamily="18" charset="0"/>
                <a:cs typeface="Times" panose="02020603050405020304" pitchFamily="18" charset="0"/>
              </a:rPr>
              <a:t>reflections</a:t>
            </a:r>
            <a:r>
              <a:rPr lang="it-IT" sz="3000" dirty="0">
                <a:latin typeface="Times" panose="02020603050405020304" pitchFamily="18" charset="0"/>
                <a:cs typeface="Times" panose="02020603050405020304" pitchFamily="18" charset="0"/>
              </a:rPr>
              <a:t> of human </a:t>
            </a:r>
            <a:r>
              <a:rPr lang="it-IT" sz="3000" dirty="0" err="1">
                <a:latin typeface="Times" panose="02020603050405020304" pitchFamily="18" charset="0"/>
                <a:cs typeface="Times" panose="02020603050405020304" pitchFamily="18" charset="0"/>
              </a:rPr>
              <a:t>judgement</a:t>
            </a:r>
            <a:r>
              <a:rPr lang="it-IT" sz="3000" dirty="0">
                <a:latin typeface="Times" panose="02020603050405020304" pitchFamily="18" charset="0"/>
                <a:cs typeface="Times" panose="02020603050405020304" pitchFamily="18" charset="0"/>
              </a:rPr>
              <a:t> (</a:t>
            </a:r>
            <a:r>
              <a:rPr lang="it-IT" sz="3000" i="1" dirty="0" err="1">
                <a:latin typeface="Times" panose="02020603050405020304" pitchFamily="18" charset="0"/>
                <a:cs typeface="Times" panose="02020603050405020304" pitchFamily="18" charset="0"/>
              </a:rPr>
              <a:t>ahkam</a:t>
            </a:r>
            <a:r>
              <a:rPr lang="it-IT" sz="3000" i="1" dirty="0">
                <a:latin typeface="Times" panose="02020603050405020304" pitchFamily="18" charset="0"/>
                <a:cs typeface="Times" panose="02020603050405020304" pitchFamily="18" charset="0"/>
              </a:rPr>
              <a:t> </a:t>
            </a:r>
            <a:r>
              <a:rPr lang="it-IT" sz="3000" i="1" dirty="0" err="1">
                <a:latin typeface="Times" panose="02020603050405020304" pitchFamily="18" charset="0"/>
                <a:cs typeface="Times" panose="02020603050405020304" pitchFamily="18" charset="0"/>
              </a:rPr>
              <a:t>zanniya</a:t>
            </a:r>
            <a:r>
              <a:rPr lang="it-IT" sz="3000" dirty="0">
                <a:latin typeface="Times" panose="02020603050405020304" pitchFamily="18" charset="0"/>
                <a:cs typeface="Times" panose="02020603050405020304" pitchFamily="18" charset="0"/>
              </a:rPr>
              <a:t>). </a:t>
            </a:r>
          </a:p>
          <a:p>
            <a:pPr marL="0" indent="0">
              <a:buNone/>
            </a:pPr>
            <a:endParaRPr lang="it-IT" dirty="0">
              <a:latin typeface="Times" panose="02020603050405020304" pitchFamily="18" charset="0"/>
              <a:cs typeface="Times" panose="02020603050405020304" pitchFamily="18" charset="0"/>
            </a:endParaRPr>
          </a:p>
          <a:p>
            <a:pPr marL="0" indent="0" algn="just">
              <a:buNone/>
            </a:pPr>
            <a:r>
              <a:rPr lang="it-IT" sz="3000" dirty="0" err="1">
                <a:latin typeface="Times" panose="02020603050405020304" pitchFamily="18" charset="0"/>
                <a:cs typeface="Times" panose="02020603050405020304" pitchFamily="18" charset="0"/>
              </a:rPr>
              <a:t>While</a:t>
            </a:r>
            <a:r>
              <a:rPr lang="it-IT" sz="3000" dirty="0">
                <a:latin typeface="Times" panose="02020603050405020304" pitchFamily="18" charset="0"/>
                <a:cs typeface="Times" panose="02020603050405020304" pitchFamily="18" charset="0"/>
              </a:rPr>
              <a:t> </a:t>
            </a:r>
            <a:r>
              <a:rPr lang="it-IT" sz="3000" dirty="0" err="1">
                <a:latin typeface="Times" panose="02020603050405020304" pitchFamily="18" charset="0"/>
                <a:cs typeface="Times" panose="02020603050405020304" pitchFamily="18" charset="0"/>
              </a:rPr>
              <a:t>legislation</a:t>
            </a:r>
            <a:r>
              <a:rPr lang="it-IT" sz="3000" dirty="0">
                <a:latin typeface="Times" panose="02020603050405020304" pitchFamily="18" charset="0"/>
                <a:cs typeface="Times" panose="02020603050405020304" pitchFamily="18" charset="0"/>
              </a:rPr>
              <a:t> must </a:t>
            </a:r>
            <a:r>
              <a:rPr lang="it-IT" sz="3000" dirty="0" err="1">
                <a:latin typeface="Times" panose="02020603050405020304" pitchFamily="18" charset="0"/>
                <a:cs typeface="Times" panose="02020603050405020304" pitchFamily="18" charset="0"/>
              </a:rPr>
              <a:t>not</a:t>
            </a:r>
            <a:r>
              <a:rPr lang="it-IT" sz="3000" dirty="0">
                <a:latin typeface="Times" panose="02020603050405020304" pitchFamily="18" charset="0"/>
                <a:cs typeface="Times" panose="02020603050405020304" pitchFamily="18" charset="0"/>
              </a:rPr>
              <a:t> </a:t>
            </a:r>
            <a:r>
              <a:rPr lang="it-IT" sz="3000" dirty="0" err="1">
                <a:latin typeface="Times" panose="02020603050405020304" pitchFamily="18" charset="0"/>
                <a:cs typeface="Times" panose="02020603050405020304" pitchFamily="18" charset="0"/>
              </a:rPr>
              <a:t>contradict</a:t>
            </a:r>
            <a:r>
              <a:rPr lang="it-IT" sz="3000" dirty="0">
                <a:latin typeface="Times" panose="02020603050405020304" pitchFamily="18" charset="0"/>
                <a:cs typeface="Times" panose="02020603050405020304" pitchFamily="18" charset="0"/>
              </a:rPr>
              <a:t> the first </a:t>
            </a:r>
            <a:r>
              <a:rPr lang="it-IT" sz="3000" dirty="0" err="1">
                <a:latin typeface="Times" panose="02020603050405020304" pitchFamily="18" charset="0"/>
                <a:cs typeface="Times" panose="02020603050405020304" pitchFamily="18" charset="0"/>
              </a:rPr>
              <a:t>type</a:t>
            </a:r>
            <a:r>
              <a:rPr lang="it-IT" sz="3000" dirty="0">
                <a:latin typeface="Times" panose="02020603050405020304" pitchFamily="18" charset="0"/>
                <a:cs typeface="Times" panose="02020603050405020304" pitchFamily="18" charset="0"/>
              </a:rPr>
              <a:t> of rules, the second </a:t>
            </a:r>
            <a:r>
              <a:rPr lang="it-IT" sz="3000" dirty="0" err="1">
                <a:latin typeface="Times" panose="02020603050405020304" pitchFamily="18" charset="0"/>
                <a:cs typeface="Times" panose="02020603050405020304" pitchFamily="18" charset="0"/>
              </a:rPr>
              <a:t>type</a:t>
            </a:r>
            <a:r>
              <a:rPr lang="it-IT" sz="3000" dirty="0">
                <a:latin typeface="Times" panose="02020603050405020304" pitchFamily="18" charset="0"/>
                <a:cs typeface="Times" panose="02020603050405020304" pitchFamily="18" charset="0"/>
              </a:rPr>
              <a:t> are </a:t>
            </a:r>
            <a:r>
              <a:rPr lang="it-IT" sz="3000" dirty="0" err="1">
                <a:latin typeface="Times" panose="02020603050405020304" pitchFamily="18" charset="0"/>
                <a:cs typeface="Times" panose="02020603050405020304" pitchFamily="18" charset="0"/>
              </a:rPr>
              <a:t>based</a:t>
            </a:r>
            <a:r>
              <a:rPr lang="it-IT" sz="3000" dirty="0">
                <a:latin typeface="Times" panose="02020603050405020304" pitchFamily="18" charset="0"/>
                <a:cs typeface="Times" panose="02020603050405020304" pitchFamily="18" charset="0"/>
              </a:rPr>
              <a:t> on </a:t>
            </a:r>
            <a:r>
              <a:rPr lang="it-IT" sz="3000" i="1" dirty="0" err="1">
                <a:latin typeface="Times" panose="02020603050405020304" pitchFamily="18" charset="0"/>
                <a:cs typeface="Times" panose="02020603050405020304" pitchFamily="18" charset="0"/>
              </a:rPr>
              <a:t>ijtihad</a:t>
            </a:r>
            <a:r>
              <a:rPr lang="it-IT" sz="3000" i="1" dirty="0">
                <a:latin typeface="Times" panose="02020603050405020304" pitchFamily="18" charset="0"/>
                <a:cs typeface="Times" panose="02020603050405020304" pitchFamily="18" charset="0"/>
              </a:rPr>
              <a:t> </a:t>
            </a:r>
            <a:r>
              <a:rPr lang="it-IT" sz="3000" dirty="0">
                <a:latin typeface="Times" panose="02020603050405020304" pitchFamily="18" charset="0"/>
                <a:cs typeface="Times" panose="02020603050405020304" pitchFamily="18" charset="0"/>
              </a:rPr>
              <a:t>(</a:t>
            </a:r>
            <a:r>
              <a:rPr lang="it-IT" sz="3000" dirty="0" err="1">
                <a:latin typeface="Times" panose="02020603050405020304" pitchFamily="18" charset="0"/>
                <a:cs typeface="Times" panose="02020603050405020304" pitchFamily="18" charset="0"/>
              </a:rPr>
              <a:t>legal</a:t>
            </a:r>
            <a:r>
              <a:rPr lang="it-IT" sz="3000" dirty="0">
                <a:latin typeface="Times" panose="02020603050405020304" pitchFamily="18" charset="0"/>
                <a:cs typeface="Times" panose="02020603050405020304" pitchFamily="18" charset="0"/>
              </a:rPr>
              <a:t> </a:t>
            </a:r>
            <a:r>
              <a:rPr lang="it-IT" sz="3000" dirty="0" err="1">
                <a:latin typeface="Times" panose="02020603050405020304" pitchFamily="18" charset="0"/>
                <a:cs typeface="Times" panose="02020603050405020304" pitchFamily="18" charset="0"/>
              </a:rPr>
              <a:t>reasoning</a:t>
            </a:r>
            <a:r>
              <a:rPr lang="it-IT" sz="3000" dirty="0">
                <a:latin typeface="Times" panose="02020603050405020304" pitchFamily="18" charset="0"/>
                <a:cs typeface="Times" panose="02020603050405020304" pitchFamily="18" charset="0"/>
              </a:rPr>
              <a:t>, </a:t>
            </a:r>
            <a:r>
              <a:rPr lang="it-IT" sz="3000" dirty="0" err="1">
                <a:latin typeface="Times" panose="02020603050405020304" pitchFamily="18" charset="0"/>
                <a:cs typeface="Times" panose="02020603050405020304" pitchFamily="18" charset="0"/>
              </a:rPr>
              <a:t>interpretation</a:t>
            </a:r>
            <a:r>
              <a:rPr lang="it-IT" sz="3000" dirty="0">
                <a:latin typeface="Times" panose="02020603050405020304" pitchFamily="18" charset="0"/>
                <a:cs typeface="Times" panose="02020603050405020304" pitchFamily="18" charset="0"/>
              </a:rPr>
              <a:t> of the law) and </a:t>
            </a:r>
            <a:r>
              <a:rPr lang="it-IT" sz="3000" dirty="0" err="1">
                <a:latin typeface="Times" panose="02020603050405020304" pitchFamily="18" charset="0"/>
                <a:cs typeface="Times" panose="02020603050405020304" pitchFamily="18" charset="0"/>
              </a:rPr>
              <a:t>may</a:t>
            </a:r>
            <a:r>
              <a:rPr lang="it-IT" sz="3000" dirty="0">
                <a:latin typeface="Times" panose="02020603050405020304" pitchFamily="18" charset="0"/>
                <a:cs typeface="Times" panose="02020603050405020304" pitchFamily="18" charset="0"/>
              </a:rPr>
              <a:t> </a:t>
            </a:r>
            <a:r>
              <a:rPr lang="it-IT" sz="3000" dirty="0" err="1">
                <a:latin typeface="Times" panose="02020603050405020304" pitchFamily="18" charset="0"/>
                <a:cs typeface="Times" panose="02020603050405020304" pitchFamily="18" charset="0"/>
              </a:rPr>
              <a:t>therefore</a:t>
            </a:r>
            <a:r>
              <a:rPr lang="it-IT" sz="3000" dirty="0">
                <a:latin typeface="Times" panose="02020603050405020304" pitchFamily="18" charset="0"/>
                <a:cs typeface="Times" panose="02020603050405020304" pitchFamily="18" charset="0"/>
              </a:rPr>
              <a:t> be </a:t>
            </a:r>
            <a:r>
              <a:rPr lang="it-IT" sz="3000" dirty="0" err="1">
                <a:latin typeface="Times" panose="02020603050405020304" pitchFamily="18" charset="0"/>
                <a:cs typeface="Times" panose="02020603050405020304" pitchFamily="18" charset="0"/>
              </a:rPr>
              <a:t>abrogated</a:t>
            </a:r>
            <a:r>
              <a:rPr lang="it-IT" sz="3000" dirty="0">
                <a:latin typeface="Times" panose="02020603050405020304" pitchFamily="18" charset="0"/>
                <a:cs typeface="Times" panose="02020603050405020304" pitchFamily="18" charset="0"/>
              </a:rPr>
              <a:t> by </a:t>
            </a:r>
            <a:r>
              <a:rPr lang="it-IT" sz="3000" dirty="0" err="1">
                <a:latin typeface="Times" panose="02020603050405020304" pitchFamily="18" charset="0"/>
                <a:cs typeface="Times" panose="02020603050405020304" pitchFamily="18" charset="0"/>
              </a:rPr>
              <a:t>another</a:t>
            </a:r>
            <a:r>
              <a:rPr lang="it-IT" sz="3000" dirty="0">
                <a:latin typeface="Times" panose="02020603050405020304" pitchFamily="18" charset="0"/>
                <a:cs typeface="Times" panose="02020603050405020304" pitchFamily="18" charset="0"/>
              </a:rPr>
              <a:t> </a:t>
            </a:r>
            <a:r>
              <a:rPr lang="it-IT" sz="3000" i="1" dirty="0" err="1">
                <a:latin typeface="Times" panose="02020603050405020304" pitchFamily="18" charset="0"/>
                <a:cs typeface="Times" panose="02020603050405020304" pitchFamily="18" charset="0"/>
              </a:rPr>
              <a:t>ijtihad</a:t>
            </a:r>
            <a:r>
              <a:rPr lang="it-IT" sz="3000" dirty="0">
                <a:latin typeface="Times" panose="02020603050405020304" pitchFamily="18" charset="0"/>
                <a:cs typeface="Times" panose="02020603050405020304" pitchFamily="18" charset="0"/>
              </a:rPr>
              <a:t> </a:t>
            </a:r>
            <a:r>
              <a:rPr lang="it-IT" sz="3000" dirty="0" err="1">
                <a:latin typeface="Times" panose="02020603050405020304" pitchFamily="18" charset="0"/>
                <a:cs typeface="Times" panose="02020603050405020304" pitchFamily="18" charset="0"/>
              </a:rPr>
              <a:t>based</a:t>
            </a:r>
            <a:r>
              <a:rPr lang="it-IT" sz="3000" dirty="0">
                <a:latin typeface="Times" panose="02020603050405020304" pitchFamily="18" charset="0"/>
                <a:cs typeface="Times" panose="02020603050405020304" pitchFamily="18" charset="0"/>
              </a:rPr>
              <a:t> on </a:t>
            </a:r>
            <a:r>
              <a:rPr lang="it-IT" sz="3000" dirty="0" err="1">
                <a:latin typeface="Times" panose="02020603050405020304" pitchFamily="18" charset="0"/>
                <a:cs typeface="Times" panose="02020603050405020304" pitchFamily="18" charset="0"/>
              </a:rPr>
              <a:t>reason</a:t>
            </a:r>
            <a:r>
              <a:rPr lang="it-IT" sz="3000" dirty="0">
                <a:latin typeface="Times" panose="02020603050405020304" pitchFamily="18" charset="0"/>
                <a:cs typeface="Times" panose="02020603050405020304" pitchFamily="18" charset="0"/>
              </a:rPr>
              <a:t> and the </a:t>
            </a:r>
            <a:r>
              <a:rPr lang="it-IT" sz="3000" dirty="0" err="1">
                <a:latin typeface="Times" panose="02020603050405020304" pitchFamily="18" charset="0"/>
                <a:cs typeface="Times" panose="02020603050405020304" pitchFamily="18" charset="0"/>
              </a:rPr>
              <a:t>fundamental</a:t>
            </a:r>
            <a:r>
              <a:rPr lang="it-IT" sz="3000" dirty="0">
                <a:latin typeface="Times" panose="02020603050405020304" pitchFamily="18" charset="0"/>
                <a:cs typeface="Times" panose="02020603050405020304" pitchFamily="18" charset="0"/>
              </a:rPr>
              <a:t> </a:t>
            </a:r>
            <a:r>
              <a:rPr lang="it-IT" sz="3000" dirty="0" err="1">
                <a:latin typeface="Times" panose="02020603050405020304" pitchFamily="18" charset="0"/>
                <a:cs typeface="Times" panose="02020603050405020304" pitchFamily="18" charset="0"/>
              </a:rPr>
              <a:t>principles</a:t>
            </a:r>
            <a:r>
              <a:rPr lang="it-IT" sz="3000" dirty="0">
                <a:latin typeface="Times" panose="02020603050405020304" pitchFamily="18" charset="0"/>
                <a:cs typeface="Times" panose="02020603050405020304" pitchFamily="18" charset="0"/>
              </a:rPr>
              <a:t> of Islam, </a:t>
            </a:r>
            <a:r>
              <a:rPr lang="it-IT" sz="3000" dirty="0" err="1">
                <a:latin typeface="Times" panose="02020603050405020304" pitchFamily="18" charset="0"/>
                <a:cs typeface="Times" panose="02020603050405020304" pitchFamily="18" charset="0"/>
              </a:rPr>
              <a:t>if</a:t>
            </a:r>
            <a:r>
              <a:rPr lang="it-IT" sz="3000" dirty="0">
                <a:latin typeface="Times" panose="02020603050405020304" pitchFamily="18" charset="0"/>
                <a:cs typeface="Times" panose="02020603050405020304" pitchFamily="18" charset="0"/>
              </a:rPr>
              <a:t> </a:t>
            </a:r>
            <a:r>
              <a:rPr lang="it-IT" sz="3000" dirty="0" err="1">
                <a:latin typeface="Times" panose="02020603050405020304" pitchFamily="18" charset="0"/>
                <a:cs typeface="Times" panose="02020603050405020304" pitchFamily="18" charset="0"/>
              </a:rPr>
              <a:t>this</a:t>
            </a:r>
            <a:r>
              <a:rPr lang="it-IT" sz="3000" dirty="0">
                <a:latin typeface="Times" panose="02020603050405020304" pitchFamily="18" charset="0"/>
                <a:cs typeface="Times" panose="02020603050405020304" pitchFamily="18" charset="0"/>
              </a:rPr>
              <a:t> ruling </a:t>
            </a:r>
            <a:r>
              <a:rPr lang="it-IT" sz="3000" dirty="0" err="1">
                <a:latin typeface="Times" panose="02020603050405020304" pitchFamily="18" charset="0"/>
                <a:cs typeface="Times" panose="02020603050405020304" pitchFamily="18" charset="0"/>
              </a:rPr>
              <a:t>is</a:t>
            </a:r>
            <a:r>
              <a:rPr lang="it-IT" sz="3000" dirty="0">
                <a:latin typeface="Times" panose="02020603050405020304" pitchFamily="18" charset="0"/>
                <a:cs typeface="Times" panose="02020603050405020304" pitchFamily="18" charset="0"/>
              </a:rPr>
              <a:t> more in line with the requirements of the </a:t>
            </a:r>
            <a:r>
              <a:rPr lang="it-IT" sz="3000" dirty="0" err="1">
                <a:latin typeface="Times" panose="02020603050405020304" pitchFamily="18" charset="0"/>
                <a:cs typeface="Times" panose="02020603050405020304" pitchFamily="18" charset="0"/>
              </a:rPr>
              <a:t>age</a:t>
            </a:r>
            <a:r>
              <a:rPr lang="it-IT" sz="3000" dirty="0">
                <a:latin typeface="Times" panose="02020603050405020304" pitchFamily="18" charset="0"/>
                <a:cs typeface="Times" panose="02020603050405020304" pitchFamily="18" charset="0"/>
              </a:rPr>
              <a:t>. And, </a:t>
            </a:r>
            <a:r>
              <a:rPr lang="it-IT" sz="3000" dirty="0" err="1">
                <a:latin typeface="Times" panose="02020603050405020304" pitchFamily="18" charset="0"/>
                <a:cs typeface="Times" panose="02020603050405020304" pitchFamily="18" charset="0"/>
              </a:rPr>
              <a:t>importantly</a:t>
            </a:r>
            <a:r>
              <a:rPr lang="it-IT" sz="3000" dirty="0">
                <a:latin typeface="Times" panose="02020603050405020304" pitchFamily="18" charset="0"/>
                <a:cs typeface="Times" panose="02020603050405020304" pitchFamily="18" charset="0"/>
              </a:rPr>
              <a:t>, </a:t>
            </a:r>
            <a:r>
              <a:rPr lang="it-IT" sz="3000" dirty="0" err="1">
                <a:latin typeface="Times" panose="02020603050405020304" pitchFamily="18" charset="0"/>
                <a:cs typeface="Times" panose="02020603050405020304" pitchFamily="18" charset="0"/>
              </a:rPr>
              <a:t>this</a:t>
            </a:r>
            <a:r>
              <a:rPr lang="it-IT" sz="3000" dirty="0">
                <a:latin typeface="Times" panose="02020603050405020304" pitchFamily="18" charset="0"/>
                <a:cs typeface="Times" panose="02020603050405020304" pitchFamily="18" charset="0"/>
              </a:rPr>
              <a:t> </a:t>
            </a:r>
            <a:r>
              <a:rPr lang="it-IT" sz="3000" i="1" dirty="0" err="1">
                <a:latin typeface="Times" panose="02020603050405020304" pitchFamily="18" charset="0"/>
                <a:cs typeface="Times" panose="02020603050405020304" pitchFamily="18" charset="0"/>
              </a:rPr>
              <a:t>ijtihad</a:t>
            </a:r>
            <a:r>
              <a:rPr lang="it-IT" sz="3000" i="1" dirty="0">
                <a:latin typeface="Times" panose="02020603050405020304" pitchFamily="18" charset="0"/>
                <a:cs typeface="Times" panose="02020603050405020304" pitchFamily="18" charset="0"/>
              </a:rPr>
              <a:t> </a:t>
            </a:r>
            <a:r>
              <a:rPr lang="it-IT" sz="3000" dirty="0">
                <a:latin typeface="Times" panose="02020603050405020304" pitchFamily="18" charset="0"/>
                <a:cs typeface="Times" panose="02020603050405020304" pitchFamily="18" charset="0"/>
              </a:rPr>
              <a:t>can be </a:t>
            </a:r>
            <a:r>
              <a:rPr lang="it-IT" sz="3000" dirty="0" err="1">
                <a:latin typeface="Times" panose="02020603050405020304" pitchFamily="18" charset="0"/>
                <a:cs typeface="Times" panose="02020603050405020304" pitchFamily="18" charset="0"/>
              </a:rPr>
              <a:t>practised</a:t>
            </a:r>
            <a:r>
              <a:rPr lang="it-IT" sz="3000" dirty="0">
                <a:latin typeface="Times" panose="02020603050405020304" pitchFamily="18" charset="0"/>
                <a:cs typeface="Times" panose="02020603050405020304" pitchFamily="18" charset="0"/>
              </a:rPr>
              <a:t> by </a:t>
            </a:r>
            <a:r>
              <a:rPr lang="it-IT" sz="3000" dirty="0" err="1">
                <a:latin typeface="Times" panose="02020603050405020304" pitchFamily="18" charset="0"/>
                <a:cs typeface="Times" panose="02020603050405020304" pitchFamily="18" charset="0"/>
              </a:rPr>
              <a:t>those</a:t>
            </a:r>
            <a:r>
              <a:rPr lang="it-IT" sz="3000" dirty="0">
                <a:latin typeface="Times" panose="02020603050405020304" pitchFamily="18" charset="0"/>
                <a:cs typeface="Times" panose="02020603050405020304" pitchFamily="18" charset="0"/>
              </a:rPr>
              <a:t> in authority (</a:t>
            </a:r>
            <a:r>
              <a:rPr lang="it-IT" sz="3000" i="1" dirty="0" err="1">
                <a:latin typeface="Times" panose="02020603050405020304" pitchFamily="18" charset="0"/>
                <a:cs typeface="Times" panose="02020603050405020304" pitchFamily="18" charset="0"/>
              </a:rPr>
              <a:t>ulu</a:t>
            </a:r>
            <a:r>
              <a:rPr lang="it-IT" sz="3000" i="1" dirty="0">
                <a:latin typeface="Times" panose="02020603050405020304" pitchFamily="18" charset="0"/>
                <a:cs typeface="Times" panose="02020603050405020304" pitchFamily="18" charset="0"/>
              </a:rPr>
              <a:t> al-</a:t>
            </a:r>
            <a:r>
              <a:rPr lang="it-IT" sz="3000" i="1" dirty="0" err="1">
                <a:latin typeface="Times" panose="02020603050405020304" pitchFamily="18" charset="0"/>
                <a:cs typeface="Times" panose="02020603050405020304" pitchFamily="18" charset="0"/>
              </a:rPr>
              <a:t>amr</a:t>
            </a:r>
            <a:r>
              <a:rPr lang="it-IT" sz="3000" dirty="0">
                <a:latin typeface="Times" panose="02020603050405020304" pitchFamily="18" charset="0"/>
                <a:cs typeface="Times" panose="02020603050405020304" pitchFamily="18" charset="0"/>
              </a:rPr>
              <a:t>), </a:t>
            </a:r>
            <a:r>
              <a:rPr lang="it-IT" sz="3000" dirty="0" err="1">
                <a:latin typeface="Times" panose="02020603050405020304" pitchFamily="18" charset="0"/>
                <a:cs typeface="Times" panose="02020603050405020304" pitchFamily="18" charset="0"/>
              </a:rPr>
              <a:t>such</a:t>
            </a:r>
            <a:r>
              <a:rPr lang="it-IT" sz="3000" dirty="0">
                <a:latin typeface="Times" panose="02020603050405020304" pitchFamily="18" charset="0"/>
                <a:cs typeface="Times" panose="02020603050405020304" pitchFamily="18" charset="0"/>
              </a:rPr>
              <a:t> </a:t>
            </a:r>
            <a:r>
              <a:rPr lang="it-IT" sz="3000" dirty="0" err="1">
                <a:latin typeface="Times" panose="02020603050405020304" pitchFamily="18" charset="0"/>
                <a:cs typeface="Times" panose="02020603050405020304" pitchFamily="18" charset="0"/>
              </a:rPr>
              <a:t>as</a:t>
            </a:r>
            <a:r>
              <a:rPr lang="it-IT" sz="3000" dirty="0">
                <a:latin typeface="Times" panose="02020603050405020304" pitchFamily="18" charset="0"/>
                <a:cs typeface="Times" panose="02020603050405020304" pitchFamily="18" charset="0"/>
              </a:rPr>
              <a:t> a </a:t>
            </a:r>
            <a:r>
              <a:rPr lang="it-IT" sz="3000" dirty="0" err="1">
                <a:latin typeface="Times" panose="02020603050405020304" pitchFamily="18" charset="0"/>
                <a:cs typeface="Times" panose="02020603050405020304" pitchFamily="18" charset="0"/>
              </a:rPr>
              <a:t>Parliament</a:t>
            </a:r>
            <a:r>
              <a:rPr lang="it-IT" sz="3000" dirty="0">
                <a:latin typeface="Times" panose="02020603050405020304" pitchFamily="18" charset="0"/>
                <a:cs typeface="Times" panose="02020603050405020304" pitchFamily="18" charset="0"/>
              </a:rPr>
              <a:t>.</a:t>
            </a:r>
          </a:p>
          <a:p>
            <a:pPr marL="0" indent="0">
              <a:buNone/>
            </a:pPr>
            <a:endParaRPr lang="it-IT" dirty="0">
              <a:latin typeface="Times" panose="02020603050405020304" pitchFamily="18" charset="0"/>
              <a:cs typeface="Times" panose="02020603050405020304" pitchFamily="18" charset="0"/>
            </a:endParaRPr>
          </a:p>
          <a:p>
            <a:pPr marL="0" indent="0">
              <a:buNone/>
            </a:pPr>
            <a:endParaRPr lang="it-IT" dirty="0">
              <a:latin typeface="Times" panose="02020603050405020304" pitchFamily="18" charset="0"/>
              <a:cs typeface="Times" panose="02020603050405020304" pitchFamily="18" charset="0"/>
            </a:endParaRPr>
          </a:p>
          <a:p>
            <a:pPr marL="0" indent="0" algn="just">
              <a:buNone/>
            </a:pPr>
            <a:endParaRPr lang="it-IT" dirty="0">
              <a:latin typeface="Times" panose="02020603050405020304" pitchFamily="18" charset="0"/>
              <a:cs typeface="Times" panose="02020603050405020304" pitchFamily="18" charset="0"/>
            </a:endParaRPr>
          </a:p>
        </p:txBody>
      </p:sp>
    </p:spTree>
    <p:extLst>
      <p:ext uri="{BB962C8B-B14F-4D97-AF65-F5344CB8AC3E}">
        <p14:creationId xmlns:p14="http://schemas.microsoft.com/office/powerpoint/2010/main" val="14151096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2C272332-3940-4CE3-8BCE-F90F82BC4DD5}"/>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tretch>
            <a:fillRect/>
          </a:stretch>
        </p:blipFill>
        <p:spPr bwMode="auto">
          <a:xfrm>
            <a:off x="1980406" y="0"/>
            <a:ext cx="8229600" cy="6858000"/>
          </a:xfrm>
          <a:prstGeom prst="ellipse">
            <a:avLst/>
          </a:prstGeom>
          <a:ln w="63500" cap="rnd">
            <a:noFill/>
          </a:ln>
          <a:effectLst>
            <a:outerShdw blurRad="381000" dist="292100" dir="5400000" sx="-80000" sy="-18000" rotWithShape="0">
              <a:srgbClr val="000000">
                <a:alpha val="22000"/>
              </a:srgbClr>
            </a:outerShdw>
          </a:effectLst>
        </p:spPr>
        <p:style>
          <a:lnRef idx="0">
            <a:scrgbClr r="0" g="0" b="0"/>
          </a:lnRef>
          <a:fillRef idx="0">
            <a:scrgbClr r="0" g="0" b="0"/>
          </a:fillRef>
          <a:effectRef idx="0">
            <a:scrgbClr r="0" g="0" b="0"/>
          </a:effectRef>
          <a:fontRef idx="minor">
            <a:schemeClr val="accent2"/>
          </a:fontRef>
        </p:style>
      </p:pic>
      <p:sp>
        <p:nvSpPr>
          <p:cNvPr id="2" name="Titolo 1">
            <a:extLst>
              <a:ext uri="{FF2B5EF4-FFF2-40B4-BE49-F238E27FC236}">
                <a16:creationId xmlns:a16="http://schemas.microsoft.com/office/drawing/2014/main" id="{EA9B9B4E-569E-4226-987A-042CC8CF2396}"/>
              </a:ext>
            </a:extLst>
          </p:cNvPr>
          <p:cNvSpPr>
            <a:spLocks noGrp="1"/>
          </p:cNvSpPr>
          <p:nvPr>
            <p:ph type="title"/>
          </p:nvPr>
        </p:nvSpPr>
        <p:spPr>
          <a:xfrm>
            <a:off x="838200" y="365125"/>
            <a:ext cx="10515600" cy="1325563"/>
          </a:xfrm>
        </p:spPr>
        <p:txBody>
          <a:bodyPr/>
          <a:lstStyle/>
          <a:p>
            <a:pPr algn="ctr"/>
            <a:r>
              <a:rPr lang="it-IT" dirty="0">
                <a:latin typeface="Times" panose="02020603050405020304" pitchFamily="18" charset="0"/>
                <a:cs typeface="Times" panose="02020603050405020304" pitchFamily="18" charset="0"/>
              </a:rPr>
              <a:t>The Role of the </a:t>
            </a:r>
            <a:r>
              <a:rPr lang="it-IT" i="1" dirty="0">
                <a:latin typeface="Times" panose="02020603050405020304" pitchFamily="18" charset="0"/>
                <a:cs typeface="Times" panose="02020603050405020304" pitchFamily="18" charset="0"/>
              </a:rPr>
              <a:t>al-</a:t>
            </a:r>
            <a:r>
              <a:rPr lang="it-IT" i="1" dirty="0" err="1">
                <a:latin typeface="Times" panose="02020603050405020304" pitchFamily="18" charset="0"/>
                <a:cs typeface="Times" panose="02020603050405020304" pitchFamily="18" charset="0"/>
              </a:rPr>
              <a:t>maḥkama</a:t>
            </a:r>
            <a:r>
              <a:rPr lang="it-IT" i="1" dirty="0">
                <a:latin typeface="Times" panose="02020603050405020304" pitchFamily="18" charset="0"/>
                <a:cs typeface="Times" panose="02020603050405020304" pitchFamily="18" charset="0"/>
              </a:rPr>
              <a:t> al-</a:t>
            </a:r>
            <a:r>
              <a:rPr lang="it-IT" i="1" dirty="0" err="1">
                <a:latin typeface="Times" panose="02020603050405020304" pitchFamily="18" charset="0"/>
                <a:cs typeface="Times" panose="02020603050405020304" pitchFamily="18" charset="0"/>
              </a:rPr>
              <a:t>dustūriyya</a:t>
            </a:r>
            <a:r>
              <a:rPr lang="it-IT" i="1" dirty="0">
                <a:latin typeface="Times" panose="02020603050405020304" pitchFamily="18" charset="0"/>
                <a:cs typeface="Times" panose="02020603050405020304" pitchFamily="18" charset="0"/>
              </a:rPr>
              <a:t> al-</a:t>
            </a:r>
            <a:r>
              <a:rPr lang="it-IT" i="1" dirty="0" err="1">
                <a:latin typeface="Times" panose="02020603050405020304" pitchFamily="18" charset="0"/>
                <a:cs typeface="Times" panose="02020603050405020304" pitchFamily="18" charset="0"/>
              </a:rPr>
              <a:t>ʿulyā</a:t>
            </a:r>
            <a:r>
              <a:rPr lang="it-IT" i="1" dirty="0">
                <a:latin typeface="Times" panose="02020603050405020304" pitchFamily="18" charset="0"/>
                <a:cs typeface="Times" panose="02020603050405020304" pitchFamily="18" charset="0"/>
              </a:rPr>
              <a:t> </a:t>
            </a:r>
            <a:r>
              <a:rPr lang="it-IT" dirty="0">
                <a:latin typeface="Times" panose="02020603050405020304" pitchFamily="18" charset="0"/>
                <a:cs typeface="Times" panose="02020603050405020304" pitchFamily="18" charset="0"/>
              </a:rPr>
              <a:t>(the Supreme </a:t>
            </a:r>
            <a:r>
              <a:rPr lang="it-IT" dirty="0" err="1">
                <a:latin typeface="Times" panose="02020603050405020304" pitchFamily="18" charset="0"/>
                <a:cs typeface="Times" panose="02020603050405020304" pitchFamily="18" charset="0"/>
              </a:rPr>
              <a:t>Constitutional</a:t>
            </a:r>
            <a:r>
              <a:rPr lang="it-IT" dirty="0">
                <a:latin typeface="Times" panose="02020603050405020304" pitchFamily="18" charset="0"/>
                <a:cs typeface="Times" panose="02020603050405020304" pitchFamily="18" charset="0"/>
              </a:rPr>
              <a:t> Court)</a:t>
            </a:r>
          </a:p>
        </p:txBody>
      </p:sp>
      <p:sp>
        <p:nvSpPr>
          <p:cNvPr id="3" name="Segnaposto contenuto 2">
            <a:extLst>
              <a:ext uri="{FF2B5EF4-FFF2-40B4-BE49-F238E27FC236}">
                <a16:creationId xmlns:a16="http://schemas.microsoft.com/office/drawing/2014/main" id="{49785F64-9794-4E8E-81C0-4BAAC3A8D385}"/>
              </a:ext>
            </a:extLst>
          </p:cNvPr>
          <p:cNvSpPr>
            <a:spLocks noGrp="1"/>
          </p:cNvSpPr>
          <p:nvPr>
            <p:ph idx="1"/>
          </p:nvPr>
        </p:nvSpPr>
        <p:spPr>
          <a:xfrm>
            <a:off x="410817" y="2001077"/>
            <a:ext cx="11595653" cy="4175885"/>
          </a:xfrm>
        </p:spPr>
        <p:txBody>
          <a:bodyPr>
            <a:normAutofit/>
          </a:bodyPr>
          <a:lstStyle/>
          <a:p>
            <a:pPr marL="0" indent="0">
              <a:buNone/>
            </a:pPr>
            <a:endParaRPr lang="it-IT" dirty="0">
              <a:latin typeface="Times" panose="02020603050405020304" pitchFamily="18" charset="0"/>
              <a:cs typeface="Times" panose="02020603050405020304" pitchFamily="18" charset="0"/>
            </a:endParaRPr>
          </a:p>
          <a:p>
            <a:pPr algn="just">
              <a:buFont typeface="Wingdings" panose="05000000000000000000" pitchFamily="2" charset="2"/>
              <a:buChar char="Ø"/>
            </a:pPr>
            <a:r>
              <a:rPr lang="it-IT" dirty="0">
                <a:latin typeface="Times" panose="02020603050405020304" pitchFamily="18" charset="0"/>
                <a:cs typeface="Times" panose="02020603050405020304" pitchFamily="18" charset="0"/>
              </a:rPr>
              <a:t>In practice, the SCC </a:t>
            </a:r>
            <a:r>
              <a:rPr lang="it-IT" dirty="0" err="1">
                <a:latin typeface="Times" panose="02020603050405020304" pitchFamily="18" charset="0"/>
                <a:cs typeface="Times" panose="02020603050405020304" pitchFamily="18" charset="0"/>
              </a:rPr>
              <a:t>became</a:t>
            </a:r>
            <a:r>
              <a:rPr lang="it-IT" dirty="0">
                <a:latin typeface="Times" panose="02020603050405020304" pitchFamily="18" charset="0"/>
                <a:cs typeface="Times" panose="02020603050405020304" pitchFamily="18" charset="0"/>
              </a:rPr>
              <a:t> the ultimate </a:t>
            </a:r>
            <a:r>
              <a:rPr lang="it-IT" dirty="0" err="1">
                <a:latin typeface="Times" panose="02020603050405020304" pitchFamily="18" charset="0"/>
                <a:cs typeface="Times" panose="02020603050405020304" pitchFamily="18" charset="0"/>
              </a:rPr>
              <a:t>arbiter</a:t>
            </a:r>
            <a:r>
              <a:rPr lang="it-IT" dirty="0">
                <a:latin typeface="Times" panose="02020603050405020304" pitchFamily="18" charset="0"/>
                <a:cs typeface="Times" panose="02020603050405020304" pitchFamily="18" charset="0"/>
              </a:rPr>
              <a:t> of </a:t>
            </a:r>
            <a:r>
              <a:rPr lang="it-IT" dirty="0" err="1">
                <a:latin typeface="Times" panose="02020603050405020304" pitchFamily="18" charset="0"/>
                <a:cs typeface="Times" panose="02020603050405020304" pitchFamily="18" charset="0"/>
              </a:rPr>
              <a:t>what</a:t>
            </a:r>
            <a:r>
              <a:rPr lang="it-IT" dirty="0">
                <a:latin typeface="Times" panose="02020603050405020304" pitchFamily="18" charset="0"/>
                <a:cs typeface="Times" panose="02020603050405020304" pitchFamily="18" charset="0"/>
              </a:rPr>
              <a:t> were to be </a:t>
            </a:r>
            <a:r>
              <a:rPr lang="it-IT" dirty="0" err="1">
                <a:latin typeface="Times" panose="02020603050405020304" pitchFamily="18" charset="0"/>
                <a:cs typeface="Times" panose="02020603050405020304" pitchFamily="18" charset="0"/>
              </a:rPr>
              <a:t>considered</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absolute</a:t>
            </a:r>
            <a:r>
              <a:rPr lang="it-IT" dirty="0">
                <a:latin typeface="Times" panose="02020603050405020304" pitchFamily="18" charset="0"/>
                <a:cs typeface="Times" panose="02020603050405020304" pitchFamily="18" charset="0"/>
              </a:rPr>
              <a:t> and </a:t>
            </a:r>
            <a:r>
              <a:rPr lang="it-IT" dirty="0" err="1">
                <a:latin typeface="Times" panose="02020603050405020304" pitchFamily="18" charset="0"/>
                <a:cs typeface="Times" panose="02020603050405020304" pitchFamily="18" charset="0"/>
              </a:rPr>
              <a:t>what</a:t>
            </a:r>
            <a:r>
              <a:rPr lang="it-IT" dirty="0">
                <a:latin typeface="Times" panose="02020603050405020304" pitchFamily="18" charset="0"/>
                <a:cs typeface="Times" panose="02020603050405020304" pitchFamily="18" charset="0"/>
              </a:rPr>
              <a:t> were to be </a:t>
            </a:r>
            <a:r>
              <a:rPr lang="it-IT" dirty="0" err="1">
                <a:latin typeface="Times" panose="02020603050405020304" pitchFamily="18" charset="0"/>
                <a:cs typeface="Times" panose="02020603050405020304" pitchFamily="18" charset="0"/>
              </a:rPr>
              <a:t>considered</a:t>
            </a:r>
            <a:r>
              <a:rPr lang="it-IT" dirty="0">
                <a:latin typeface="Times" panose="02020603050405020304" pitchFamily="18" charset="0"/>
                <a:cs typeface="Times" panose="02020603050405020304" pitchFamily="18" charset="0"/>
              </a:rPr>
              <a:t> relative </a:t>
            </a:r>
            <a:r>
              <a:rPr lang="it-IT" dirty="0" err="1">
                <a:latin typeface="Times" panose="02020603050405020304" pitchFamily="18" charset="0"/>
                <a:cs typeface="Times" panose="02020603050405020304" pitchFamily="18" charset="0"/>
              </a:rPr>
              <a:t>rulings</a:t>
            </a:r>
            <a:r>
              <a:rPr lang="it-IT" dirty="0">
                <a:latin typeface="Times" panose="02020603050405020304" pitchFamily="18" charset="0"/>
                <a:cs typeface="Times" panose="02020603050405020304" pitchFamily="18" charset="0"/>
              </a:rPr>
              <a:t>. </a:t>
            </a:r>
          </a:p>
          <a:p>
            <a:pPr marL="0" indent="0" algn="just">
              <a:buNone/>
            </a:pPr>
            <a:endParaRPr lang="it-IT" dirty="0">
              <a:latin typeface="Times" panose="02020603050405020304" pitchFamily="18" charset="0"/>
              <a:cs typeface="Times" panose="02020603050405020304" pitchFamily="18" charset="0"/>
            </a:endParaRPr>
          </a:p>
          <a:p>
            <a:pPr algn="just">
              <a:buFont typeface="Wingdings" panose="05000000000000000000" pitchFamily="2" charset="2"/>
              <a:buChar char="Ø"/>
            </a:pPr>
            <a:r>
              <a:rPr lang="it-IT" dirty="0">
                <a:latin typeface="Times" panose="02020603050405020304" pitchFamily="18" charset="0"/>
                <a:cs typeface="Times" panose="02020603050405020304" pitchFamily="18" charset="0"/>
              </a:rPr>
              <a:t>In </a:t>
            </a:r>
            <a:r>
              <a:rPr lang="it-IT" dirty="0" err="1">
                <a:latin typeface="Times" panose="02020603050405020304" pitchFamily="18" charset="0"/>
                <a:cs typeface="Times" panose="02020603050405020304" pitchFamily="18" charset="0"/>
              </a:rPr>
              <a:t>conclusion</a:t>
            </a:r>
            <a:r>
              <a:rPr lang="it-IT" dirty="0">
                <a:latin typeface="Times" panose="02020603050405020304" pitchFamily="18" charset="0"/>
                <a:cs typeface="Times" panose="02020603050405020304" pitchFamily="18" charset="0"/>
              </a:rPr>
              <a:t>, with the ruling of 15 </a:t>
            </a:r>
            <a:r>
              <a:rPr lang="it-IT" dirty="0" err="1">
                <a:latin typeface="Times" panose="02020603050405020304" pitchFamily="18" charset="0"/>
                <a:cs typeface="Times" panose="02020603050405020304" pitchFamily="18" charset="0"/>
              </a:rPr>
              <a:t>May</a:t>
            </a:r>
            <a:r>
              <a:rPr lang="it-IT" dirty="0">
                <a:latin typeface="Times" panose="02020603050405020304" pitchFamily="18" charset="0"/>
                <a:cs typeface="Times" panose="02020603050405020304" pitchFamily="18" charset="0"/>
              </a:rPr>
              <a:t> 1993, the SCC </a:t>
            </a:r>
            <a:r>
              <a:rPr lang="it-IT" dirty="0" err="1">
                <a:latin typeface="Times" panose="02020603050405020304" pitchFamily="18" charset="0"/>
                <a:cs typeface="Times" panose="02020603050405020304" pitchFamily="18" charset="0"/>
              </a:rPr>
              <a:t>has</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formally</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recognized</a:t>
            </a:r>
            <a:r>
              <a:rPr lang="it-IT" dirty="0">
                <a:latin typeface="Times" panose="02020603050405020304" pitchFamily="18" charset="0"/>
                <a:cs typeface="Times" panose="02020603050405020304" pitchFamily="18" charset="0"/>
              </a:rPr>
              <a:t> the </a:t>
            </a:r>
            <a:r>
              <a:rPr lang="it-IT" i="1" dirty="0" err="1">
                <a:latin typeface="Times" panose="02020603050405020304" pitchFamily="18" charset="0"/>
                <a:cs typeface="Times" panose="02020603050405020304" pitchFamily="18" charset="0"/>
              </a:rPr>
              <a:t>Shari</a:t>
            </a:r>
            <a:r>
              <a:rPr lang="it-IT" dirty="0" err="1">
                <a:latin typeface="Times" panose="02020603050405020304" pitchFamily="18" charset="0"/>
                <a:cs typeface="Times" panose="02020603050405020304" pitchFamily="18" charset="0"/>
              </a:rPr>
              <a:t>‘</a:t>
            </a:r>
            <a:r>
              <a:rPr lang="it-IT" i="1" dirty="0" err="1">
                <a:latin typeface="Times" panose="02020603050405020304" pitchFamily="18" charset="0"/>
                <a:cs typeface="Times" panose="02020603050405020304" pitchFamily="18" charset="0"/>
              </a:rPr>
              <a:t>a</a:t>
            </a:r>
            <a:r>
              <a:rPr lang="it-IT" i="1"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as</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not</a:t>
            </a:r>
            <a:r>
              <a:rPr lang="it-IT" dirty="0">
                <a:latin typeface="Times" panose="02020603050405020304" pitchFamily="18" charset="0"/>
                <a:cs typeface="Times" panose="02020603050405020304" pitchFamily="18" charset="0"/>
              </a:rPr>
              <a:t> just the </a:t>
            </a:r>
            <a:r>
              <a:rPr lang="it-IT" dirty="0" err="1">
                <a:latin typeface="Times" panose="02020603050405020304" pitchFamily="18" charset="0"/>
                <a:cs typeface="Times" panose="02020603050405020304" pitchFamily="18" charset="0"/>
              </a:rPr>
              <a:t>main</a:t>
            </a:r>
            <a:r>
              <a:rPr lang="it-IT" dirty="0">
                <a:latin typeface="Times" panose="02020603050405020304" pitchFamily="18" charset="0"/>
                <a:cs typeface="Times" panose="02020603050405020304" pitchFamily="18" charset="0"/>
              </a:rPr>
              <a:t> source of </a:t>
            </a:r>
            <a:r>
              <a:rPr lang="it-IT" dirty="0" err="1">
                <a:latin typeface="Times" panose="02020603050405020304" pitchFamily="18" charset="0"/>
                <a:cs typeface="Times" panose="02020603050405020304" pitchFamily="18" charset="0"/>
              </a:rPr>
              <a:t>legislation</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but</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also</a:t>
            </a:r>
            <a:r>
              <a:rPr lang="it-IT" dirty="0">
                <a:latin typeface="Times" panose="02020603050405020304" pitchFamily="18" charset="0"/>
                <a:cs typeface="Times" panose="02020603050405020304" pitchFamily="18" charset="0"/>
              </a:rPr>
              <a:t> </a:t>
            </a:r>
            <a:r>
              <a:rPr lang="it-IT" dirty="0" err="1">
                <a:latin typeface="Times" panose="02020603050405020304" pitchFamily="18" charset="0"/>
                <a:cs typeface="Times" panose="02020603050405020304" pitchFamily="18" charset="0"/>
              </a:rPr>
              <a:t>as</a:t>
            </a:r>
            <a:r>
              <a:rPr lang="it-IT" dirty="0">
                <a:latin typeface="Times" panose="02020603050405020304" pitchFamily="18" charset="0"/>
                <a:cs typeface="Times" panose="02020603050405020304" pitchFamily="18" charset="0"/>
              </a:rPr>
              <a:t> a </a:t>
            </a:r>
            <a:r>
              <a:rPr lang="it-IT" dirty="0" err="1">
                <a:latin typeface="Times" panose="02020603050405020304" pitchFamily="18" charset="0"/>
                <a:cs typeface="Times" panose="02020603050405020304" pitchFamily="18" charset="0"/>
              </a:rPr>
              <a:t>corrective</a:t>
            </a:r>
            <a:r>
              <a:rPr lang="it-IT" dirty="0">
                <a:latin typeface="Times" panose="02020603050405020304" pitchFamily="18" charset="0"/>
                <a:cs typeface="Times" panose="02020603050405020304" pitchFamily="18" charset="0"/>
              </a:rPr>
              <a:t> to </a:t>
            </a:r>
            <a:r>
              <a:rPr lang="it-IT" dirty="0" err="1">
                <a:latin typeface="Times" panose="02020603050405020304" pitchFamily="18" charset="0"/>
                <a:cs typeface="Times" panose="02020603050405020304" pitchFamily="18" charset="0"/>
              </a:rPr>
              <a:t>legislation</a:t>
            </a:r>
            <a:r>
              <a:rPr lang="it-IT" dirty="0">
                <a:latin typeface="Times" panose="02020603050405020304" pitchFamily="18" charset="0"/>
                <a:cs typeface="Times" panose="02020603050405020304" pitchFamily="18" charset="0"/>
              </a:rPr>
              <a:t>.</a:t>
            </a:r>
          </a:p>
          <a:p>
            <a:pPr marL="0" indent="0">
              <a:buNone/>
            </a:pPr>
            <a:endParaRPr lang="it-IT" dirty="0">
              <a:latin typeface="Times" panose="02020603050405020304" pitchFamily="18" charset="0"/>
              <a:cs typeface="Times" panose="02020603050405020304" pitchFamily="18" charset="0"/>
            </a:endParaRPr>
          </a:p>
          <a:p>
            <a:pPr marL="0" indent="0" algn="just">
              <a:buNone/>
            </a:pPr>
            <a:endParaRPr lang="it-IT" dirty="0">
              <a:latin typeface="Times" panose="02020603050405020304" pitchFamily="18" charset="0"/>
              <a:cs typeface="Times" panose="02020603050405020304" pitchFamily="18" charset="0"/>
            </a:endParaRPr>
          </a:p>
        </p:txBody>
      </p:sp>
    </p:spTree>
    <p:extLst>
      <p:ext uri="{BB962C8B-B14F-4D97-AF65-F5344CB8AC3E}">
        <p14:creationId xmlns:p14="http://schemas.microsoft.com/office/powerpoint/2010/main" val="35717409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E947F19-2F0D-41BD-99F2-A039EA866FDB}"/>
              </a:ext>
            </a:extLst>
          </p:cNvPr>
          <p:cNvSpPr>
            <a:spLocks noGrp="1"/>
          </p:cNvSpPr>
          <p:nvPr>
            <p:ph type="title"/>
          </p:nvPr>
        </p:nvSpPr>
        <p:spPr>
          <a:xfrm>
            <a:off x="838200" y="189386"/>
            <a:ext cx="10515600" cy="236945"/>
          </a:xfrm>
        </p:spPr>
        <p:txBody>
          <a:bodyPr>
            <a:normAutofit fontScale="90000"/>
          </a:bodyPr>
          <a:lstStyle/>
          <a:p>
            <a:r>
              <a:rPr lang="it-IT" sz="3600" dirty="0" err="1">
                <a:latin typeface="Times New Roman" panose="02020603050405020304" pitchFamily="18" charset="0"/>
                <a:cs typeface="Times New Roman" panose="02020603050405020304" pitchFamily="18" charset="0"/>
              </a:rPr>
              <a:t>Aftermath</a:t>
            </a:r>
            <a:r>
              <a:rPr lang="it-IT" sz="3600" dirty="0">
                <a:latin typeface="Times New Roman" panose="02020603050405020304" pitchFamily="18" charset="0"/>
                <a:cs typeface="Times New Roman" panose="02020603050405020304" pitchFamily="18" charset="0"/>
              </a:rPr>
              <a:t> of the </a:t>
            </a:r>
            <a:r>
              <a:rPr lang="it-IT" sz="3600" dirty="0" err="1">
                <a:latin typeface="Times New Roman" panose="02020603050405020304" pitchFamily="18" charset="0"/>
                <a:cs typeface="Times New Roman" panose="02020603050405020304" pitchFamily="18" charset="0"/>
              </a:rPr>
              <a:t>Arab</a:t>
            </a:r>
            <a:r>
              <a:rPr lang="it-IT" sz="3600" dirty="0">
                <a:latin typeface="Times New Roman" panose="02020603050405020304" pitchFamily="18" charset="0"/>
                <a:cs typeface="Times New Roman" panose="02020603050405020304" pitchFamily="18" charset="0"/>
              </a:rPr>
              <a:t> Spring</a:t>
            </a:r>
          </a:p>
        </p:txBody>
      </p:sp>
      <p:sp>
        <p:nvSpPr>
          <p:cNvPr id="3" name="Segnaposto contenuto 2">
            <a:extLst>
              <a:ext uri="{FF2B5EF4-FFF2-40B4-BE49-F238E27FC236}">
                <a16:creationId xmlns:a16="http://schemas.microsoft.com/office/drawing/2014/main" id="{0684F548-F67C-4AB5-9E18-A403B9477218}"/>
              </a:ext>
            </a:extLst>
          </p:cNvPr>
          <p:cNvSpPr>
            <a:spLocks noGrp="1"/>
          </p:cNvSpPr>
          <p:nvPr>
            <p:ph sz="half" idx="1"/>
          </p:nvPr>
        </p:nvSpPr>
        <p:spPr>
          <a:xfrm>
            <a:off x="535917" y="2406500"/>
            <a:ext cx="5181600" cy="4351338"/>
          </a:xfrm>
        </p:spPr>
        <p:txBody>
          <a:bodyPr>
            <a:normAutofit fontScale="92500" lnSpcReduction="10000"/>
          </a:bodyPr>
          <a:lstStyle/>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Constitution of 2012: 2012-2014; approved by a referendum on 15 and 22 December 2012.</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Constitution of 2014: 2014–present; revision of the 2012 Constitution approved by a referendum on 14–15 January 2014.</a:t>
            </a:r>
            <a:endParaRPr lang="it-IT" dirty="0">
              <a:latin typeface="Times New Roman" panose="02020603050405020304" pitchFamily="18" charset="0"/>
              <a:cs typeface="Times New Roman" panose="02020603050405020304" pitchFamily="18" charset="0"/>
            </a:endParaRPr>
          </a:p>
          <a:p>
            <a:endParaRPr lang="it-IT" dirty="0"/>
          </a:p>
        </p:txBody>
      </p:sp>
      <p:pic>
        <p:nvPicPr>
          <p:cNvPr id="1026" name="Picture 2" descr="Risultati immagini per revolution of piazza tahrir">
            <a:extLst>
              <a:ext uri="{FF2B5EF4-FFF2-40B4-BE49-F238E27FC236}">
                <a16:creationId xmlns:a16="http://schemas.microsoft.com/office/drawing/2014/main" id="{C8881619-4A13-446C-81AB-088EE5F066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1099" y="345939"/>
            <a:ext cx="5176629" cy="2266121"/>
          </a:xfrm>
          <a:prstGeom prst="rect">
            <a:avLst/>
          </a:prstGeom>
          <a:noFill/>
          <a:extLst>
            <a:ext uri="{909E8E84-426E-40DD-AFC4-6F175D3DCCD1}">
              <a14:hiddenFill xmlns:a14="http://schemas.microsoft.com/office/drawing/2010/main">
                <a:solidFill>
                  <a:srgbClr val="FFFFFF"/>
                </a:solidFill>
              </a14:hiddenFill>
            </a:ext>
          </a:extLst>
        </p:spPr>
      </p:pic>
      <p:sp>
        <p:nvSpPr>
          <p:cNvPr id="5" name="Rettangolo 4">
            <a:extLst>
              <a:ext uri="{FF2B5EF4-FFF2-40B4-BE49-F238E27FC236}">
                <a16:creationId xmlns:a16="http://schemas.microsoft.com/office/drawing/2014/main" id="{C17F9953-366D-4712-A9A9-A4E2E45C272F}"/>
              </a:ext>
            </a:extLst>
          </p:cNvPr>
          <p:cNvSpPr/>
          <p:nvPr/>
        </p:nvSpPr>
        <p:spPr>
          <a:xfrm>
            <a:off x="334618" y="877981"/>
            <a:ext cx="5610639" cy="1569660"/>
          </a:xfrm>
          <a:prstGeom prst="rect">
            <a:avLst/>
          </a:prstGeom>
        </p:spPr>
        <p:txBody>
          <a:bodyPr wrap="square">
            <a:spAutoFit/>
          </a:bodyPr>
          <a:lstStyle/>
          <a:p>
            <a:pPr marL="285750" indent="-28575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Constitution of 2011 (provisional, by the Supreme Council of the Army Forces - SCAF), following the Egyptian Revolution of 2011.</a:t>
            </a:r>
          </a:p>
        </p:txBody>
      </p:sp>
      <p:pic>
        <p:nvPicPr>
          <p:cNvPr id="1028" name="Picture 4" descr="Risultati immagini per mOHAMED MORSI">
            <a:extLst>
              <a:ext uri="{FF2B5EF4-FFF2-40B4-BE49-F238E27FC236}">
                <a16:creationId xmlns:a16="http://schemas.microsoft.com/office/drawing/2014/main" id="{A7A566C5-1181-46BC-9492-94D9659051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9308" y="2671069"/>
            <a:ext cx="1540150" cy="179801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isultati immagini per AL SISI">
            <a:extLst>
              <a:ext uri="{FF2B5EF4-FFF2-40B4-BE49-F238E27FC236}">
                <a16:creationId xmlns:a16="http://schemas.microsoft.com/office/drawing/2014/main" id="{13191CD1-9395-4651-A255-304B3E1426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9308" y="4592229"/>
            <a:ext cx="1540151" cy="1919832"/>
          </a:xfrm>
          <a:prstGeom prst="rect">
            <a:avLst/>
          </a:prstGeom>
          <a:noFill/>
          <a:extLst>
            <a:ext uri="{909E8E84-426E-40DD-AFC4-6F175D3DCCD1}">
              <a14:hiddenFill xmlns:a14="http://schemas.microsoft.com/office/drawing/2010/main">
                <a:solidFill>
                  <a:srgbClr val="FFFFFF"/>
                </a:solidFill>
              </a14:hiddenFill>
            </a:ext>
          </a:extLst>
        </p:spPr>
      </p:pic>
      <p:sp>
        <p:nvSpPr>
          <p:cNvPr id="4" name="Rettangolo 3">
            <a:extLst>
              <a:ext uri="{FF2B5EF4-FFF2-40B4-BE49-F238E27FC236}">
                <a16:creationId xmlns:a16="http://schemas.microsoft.com/office/drawing/2014/main" id="{F55E40E7-9BFD-4776-A9A0-E9FE91CA4594}"/>
              </a:ext>
            </a:extLst>
          </p:cNvPr>
          <p:cNvSpPr/>
          <p:nvPr/>
        </p:nvSpPr>
        <p:spPr>
          <a:xfrm>
            <a:off x="7620000" y="2768613"/>
            <a:ext cx="4572000" cy="2585323"/>
          </a:xfrm>
          <a:prstGeom prst="rect">
            <a:avLst/>
          </a:prstGeom>
        </p:spPr>
        <p:txBody>
          <a:bodyPr wrap="square">
            <a:spAutoFit/>
          </a:bodyPr>
          <a:lstStyle/>
          <a:p>
            <a:pPr marL="285750" indent="-285750" algn="just">
              <a:buFont typeface="Wingdings" panose="05000000000000000000" pitchFamily="2" charset="2"/>
              <a:buChar char="Ø"/>
            </a:pPr>
            <a:r>
              <a:rPr lang="en-US" dirty="0">
                <a:solidFill>
                  <a:srgbClr val="222222"/>
                </a:solidFill>
                <a:latin typeface="Times New Roman" panose="02020603050405020304" pitchFamily="18" charset="0"/>
                <a:cs typeface="Times New Roman" panose="02020603050405020304" pitchFamily="18" charset="0"/>
              </a:rPr>
              <a:t>As president, Muḥammad Morsi issued a temporary constitutional declaration that granted him unlimited powers and the power to </a:t>
            </a:r>
            <a:r>
              <a:rPr lang="en-US" dirty="0">
                <a:latin typeface="Times New Roman" panose="02020603050405020304" pitchFamily="18" charset="0"/>
                <a:cs typeface="Times New Roman" panose="02020603050405020304" pitchFamily="18" charset="0"/>
              </a:rPr>
              <a:t>legislate</a:t>
            </a:r>
            <a:r>
              <a:rPr lang="en-US" dirty="0">
                <a:solidFill>
                  <a:srgbClr val="222222"/>
                </a:solidFill>
                <a:latin typeface="Times New Roman" panose="02020603050405020304" pitchFamily="18" charset="0"/>
                <a:cs typeface="Times New Roman" panose="02020603050405020304" pitchFamily="18" charset="0"/>
              </a:rPr>
              <a:t> without judicial oversight or review of his acts. These issues, along with complaints of prosecutions of journalists and attacks on nonviolent demonstrators, led to the 2012 Egyptian protests. As part of a compromise, Morsi rescinded the decrees.</a:t>
            </a:r>
            <a:endParaRPr lang="it-IT" dirty="0">
              <a:latin typeface="Times New Roman" panose="02020603050405020304" pitchFamily="18" charset="0"/>
              <a:cs typeface="Times New Roman" panose="02020603050405020304" pitchFamily="18" charset="0"/>
            </a:endParaRPr>
          </a:p>
        </p:txBody>
      </p:sp>
      <p:sp>
        <p:nvSpPr>
          <p:cNvPr id="6" name="Rettangolo 5">
            <a:extLst>
              <a:ext uri="{FF2B5EF4-FFF2-40B4-BE49-F238E27FC236}">
                <a16:creationId xmlns:a16="http://schemas.microsoft.com/office/drawing/2014/main" id="{0AA27A4C-F337-4C41-A610-4222C77DEC73}"/>
              </a:ext>
            </a:extLst>
          </p:cNvPr>
          <p:cNvSpPr/>
          <p:nvPr/>
        </p:nvSpPr>
        <p:spPr>
          <a:xfrm>
            <a:off x="7509458" y="5353936"/>
            <a:ext cx="4682542" cy="1200329"/>
          </a:xfrm>
          <a:prstGeom prst="rect">
            <a:avLst/>
          </a:prstGeom>
        </p:spPr>
        <p:txBody>
          <a:bodyPr wrap="square">
            <a:spAutoFit/>
          </a:bodyPr>
          <a:lstStyle/>
          <a:p>
            <a:pPr marL="285750" indent="-285750" algn="just">
              <a:buFont typeface="Wingdings" panose="05000000000000000000" pitchFamily="2" charset="2"/>
              <a:buChar char="Ø"/>
            </a:pPr>
            <a:r>
              <a:rPr lang="it-IT" dirty="0">
                <a:latin typeface="Times New Roman" panose="02020603050405020304" pitchFamily="18" charset="0"/>
                <a:cs typeface="Times New Roman" panose="02020603050405020304" pitchFamily="18" charset="0"/>
              </a:rPr>
              <a:t>Defense </a:t>
            </a:r>
            <a:r>
              <a:rPr lang="it-IT" dirty="0" err="1">
                <a:latin typeface="Times New Roman" panose="02020603050405020304" pitchFamily="18" charset="0"/>
                <a:cs typeface="Times New Roman" panose="02020603050405020304" pitchFamily="18" charset="0"/>
              </a:rPr>
              <a:t>Minister</a:t>
            </a:r>
            <a:r>
              <a:rPr lang="it-IT" dirty="0">
                <a:latin typeface="Times New Roman" panose="02020603050405020304" pitchFamily="18" charset="0"/>
                <a:cs typeface="Times New Roman" panose="02020603050405020304" pitchFamily="18" charset="0"/>
              </a:rPr>
              <a:t> and General Abdel </a:t>
            </a:r>
            <a:r>
              <a:rPr lang="it-IT" dirty="0" err="1">
                <a:latin typeface="Times New Roman" panose="02020603050405020304" pitchFamily="18" charset="0"/>
                <a:cs typeface="Times New Roman" panose="02020603050405020304" pitchFamily="18" charset="0"/>
              </a:rPr>
              <a:t>Fattah</a:t>
            </a:r>
            <a:r>
              <a:rPr lang="it-IT" dirty="0">
                <a:latin typeface="Times New Roman" panose="02020603050405020304" pitchFamily="18" charset="0"/>
                <a:cs typeface="Times New Roman" panose="02020603050405020304" pitchFamily="18" charset="0"/>
              </a:rPr>
              <a:t> al-</a:t>
            </a:r>
            <a:r>
              <a:rPr lang="it-IT" dirty="0" err="1">
                <a:latin typeface="Times New Roman" panose="02020603050405020304" pitchFamily="18" charset="0"/>
                <a:cs typeface="Times New Roman" panose="02020603050405020304" pitchFamily="18" charset="0"/>
              </a:rPr>
              <a:t>Sisi</a:t>
            </a:r>
            <a:r>
              <a:rPr lang="it-IT" dirty="0">
                <a:latin typeface="Times New Roman" panose="02020603050405020304" pitchFamily="18" charset="0"/>
                <a:cs typeface="Times New Roman" panose="02020603050405020304" pitchFamily="18" charset="0"/>
              </a:rPr>
              <a:t> </a:t>
            </a:r>
            <a:r>
              <a:rPr lang="it-IT" dirty="0" err="1">
                <a:latin typeface="Times New Roman" panose="02020603050405020304" pitchFamily="18" charset="0"/>
                <a:cs typeface="Times New Roman" panose="02020603050405020304" pitchFamily="18" charset="0"/>
              </a:rPr>
              <a:t>removed</a:t>
            </a:r>
            <a:r>
              <a:rPr lang="it-IT" dirty="0">
                <a:latin typeface="Times New Roman" panose="02020603050405020304" pitchFamily="18" charset="0"/>
                <a:cs typeface="Times New Roman" panose="02020603050405020304" pitchFamily="18" charset="0"/>
              </a:rPr>
              <a:t> Morsi from office in the 2013 Egyptian </a:t>
            </a:r>
            <a:r>
              <a:rPr lang="it-IT" i="1" dirty="0">
                <a:latin typeface="Times New Roman" panose="02020603050405020304" pitchFamily="18" charset="0"/>
                <a:cs typeface="Times New Roman" panose="02020603050405020304" pitchFamily="18" charset="0"/>
              </a:rPr>
              <a:t>coup d'</a:t>
            </a:r>
            <a:r>
              <a:rPr lang="it-IT" i="1" dirty="0" err="1">
                <a:latin typeface="Times New Roman" panose="02020603050405020304" pitchFamily="18" charset="0"/>
                <a:cs typeface="Times New Roman" panose="02020603050405020304" pitchFamily="18" charset="0"/>
              </a:rPr>
              <a:t>état</a:t>
            </a:r>
            <a:r>
              <a:rPr lang="it-IT" i="1" dirty="0">
                <a:latin typeface="Times New Roman" panose="02020603050405020304" pitchFamily="18" charset="0"/>
                <a:cs typeface="Times New Roman" panose="02020603050405020304" pitchFamily="18" charset="0"/>
              </a:rPr>
              <a:t> </a:t>
            </a:r>
            <a:r>
              <a:rPr lang="it-IT" dirty="0" err="1">
                <a:latin typeface="Times New Roman" panose="02020603050405020304" pitchFamily="18" charset="0"/>
                <a:cs typeface="Times New Roman" panose="02020603050405020304" pitchFamily="18" charset="0"/>
              </a:rPr>
              <a:t>after</a:t>
            </a:r>
            <a:r>
              <a:rPr lang="it-IT" dirty="0">
                <a:latin typeface="Times New Roman" panose="02020603050405020304" pitchFamily="18" charset="0"/>
                <a:cs typeface="Times New Roman" panose="02020603050405020304" pitchFamily="18" charset="0"/>
              </a:rPr>
              <a:t> the </a:t>
            </a:r>
            <a:r>
              <a:rPr lang="it-IT" dirty="0" err="1">
                <a:latin typeface="Times New Roman" panose="02020603050405020304" pitchFamily="18" charset="0"/>
                <a:cs typeface="Times New Roman" panose="02020603050405020304" pitchFamily="18" charset="0"/>
              </a:rPr>
              <a:t>June</a:t>
            </a:r>
            <a:r>
              <a:rPr lang="it-IT" dirty="0">
                <a:latin typeface="Times New Roman" panose="02020603050405020304" pitchFamily="18" charset="0"/>
                <a:cs typeface="Times New Roman" panose="02020603050405020304" pitchFamily="18" charset="0"/>
              </a:rPr>
              <a:t> 2013 Egyptian </a:t>
            </a:r>
            <a:r>
              <a:rPr lang="it-IT" dirty="0" err="1">
                <a:latin typeface="Times New Roman" panose="02020603050405020304" pitchFamily="18" charset="0"/>
                <a:cs typeface="Times New Roman" panose="02020603050405020304" pitchFamily="18" charset="0"/>
              </a:rPr>
              <a:t>protests</a:t>
            </a:r>
            <a:r>
              <a:rPr lang="it-IT"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1980759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5A07EDA-52A8-4D9A-8863-9427D97B7FF7}"/>
              </a:ext>
            </a:extLst>
          </p:cNvPr>
          <p:cNvSpPr>
            <a:spLocks noGrp="1"/>
          </p:cNvSpPr>
          <p:nvPr>
            <p:ph type="title"/>
          </p:nvPr>
        </p:nvSpPr>
        <p:spPr>
          <a:xfrm>
            <a:off x="838200" y="365126"/>
            <a:ext cx="10515600" cy="589032"/>
          </a:xfrm>
        </p:spPr>
        <p:txBody>
          <a:bodyPr>
            <a:normAutofit fontScale="90000"/>
          </a:bodyPr>
          <a:lstStyle/>
          <a:p>
            <a:r>
              <a:rPr lang="en-US" dirty="0">
                <a:latin typeface="Times New Roman" panose="02020603050405020304" pitchFamily="18" charset="0"/>
                <a:cs typeface="Times New Roman" panose="02020603050405020304" pitchFamily="18" charset="0"/>
              </a:rPr>
              <a:t>Economy &amp; Today’s problems of Egypt</a:t>
            </a:r>
            <a:endParaRPr lang="it-IT" dirty="0">
              <a:latin typeface="Times New Roman" panose="02020603050405020304" pitchFamily="18" charset="0"/>
              <a:cs typeface="Times New Roman" panose="02020603050405020304" pitchFamily="18" charset="0"/>
            </a:endParaRPr>
          </a:p>
        </p:txBody>
      </p:sp>
      <p:sp>
        <p:nvSpPr>
          <p:cNvPr id="3" name="Segnaposto contenuto 2">
            <a:extLst>
              <a:ext uri="{FF2B5EF4-FFF2-40B4-BE49-F238E27FC236}">
                <a16:creationId xmlns:a16="http://schemas.microsoft.com/office/drawing/2014/main" id="{CA9B0890-7187-4B6C-AA10-23EF189BB44B}"/>
              </a:ext>
            </a:extLst>
          </p:cNvPr>
          <p:cNvSpPr>
            <a:spLocks noGrp="1"/>
          </p:cNvSpPr>
          <p:nvPr>
            <p:ph idx="1"/>
          </p:nvPr>
        </p:nvSpPr>
        <p:spPr>
          <a:xfrm>
            <a:off x="838200" y="954158"/>
            <a:ext cx="10515600" cy="5645425"/>
          </a:xfrm>
        </p:spPr>
        <p:txBody>
          <a:bodyPr>
            <a:normAutofit fontScale="77500" lnSpcReduction="20000"/>
          </a:bodyPr>
          <a:lstStyle/>
          <a:p>
            <a:pPr marL="0" lvl="0" indent="0" fontAlgn="base">
              <a:lnSpc>
                <a:spcPct val="125000"/>
              </a:lnSpc>
              <a:spcBef>
                <a:spcPct val="50000"/>
              </a:spcBef>
              <a:spcAft>
                <a:spcPct val="0"/>
              </a:spcAft>
              <a:buFontTx/>
              <a:buAutoNum type="arabicPeriod"/>
            </a:pPr>
            <a:r>
              <a:rPr lang="pl-PL" altLang="it-IT" sz="3100" dirty="0">
                <a:solidFill>
                  <a:srgbClr val="000000"/>
                </a:solidFill>
                <a:latin typeface="Times New Roman" panose="02020603050405020304" pitchFamily="18" charset="0"/>
                <a:cs typeface="Times New Roman" panose="02020603050405020304" pitchFamily="18" charset="0"/>
              </a:rPr>
              <a:t>Economy in numbers</a:t>
            </a:r>
            <a:r>
              <a:rPr lang="it-IT" altLang="it-IT" sz="3100" dirty="0">
                <a:solidFill>
                  <a:srgbClr val="000000"/>
                </a:solidFill>
                <a:latin typeface="Times New Roman" panose="02020603050405020304" pitchFamily="18" charset="0"/>
                <a:cs typeface="Times New Roman" panose="02020603050405020304" pitchFamily="18" charset="0"/>
              </a:rPr>
              <a:t>					</a:t>
            </a:r>
            <a:endParaRPr lang="pl-PL" altLang="it-IT" sz="3100" dirty="0">
              <a:solidFill>
                <a:srgbClr val="000000"/>
              </a:solidFill>
              <a:latin typeface="Times New Roman" panose="02020603050405020304" pitchFamily="18" charset="0"/>
              <a:cs typeface="Times New Roman" panose="02020603050405020304" pitchFamily="18" charset="0"/>
            </a:endParaRPr>
          </a:p>
          <a:p>
            <a:pPr marL="0" lvl="0" indent="0" fontAlgn="base">
              <a:lnSpc>
                <a:spcPct val="125000"/>
              </a:lnSpc>
              <a:spcBef>
                <a:spcPct val="50000"/>
              </a:spcBef>
              <a:spcAft>
                <a:spcPct val="0"/>
              </a:spcAft>
              <a:buFontTx/>
              <a:buChar char="•"/>
            </a:pPr>
            <a:r>
              <a:rPr lang="pl-PL" altLang="it-IT" sz="2100" b="1" dirty="0">
                <a:solidFill>
                  <a:srgbClr val="000000"/>
                </a:solidFill>
                <a:latin typeface="Times New Roman" panose="02020603050405020304" pitchFamily="18" charset="0"/>
                <a:cs typeface="Times New Roman" panose="02020603050405020304" pitchFamily="18" charset="0"/>
              </a:rPr>
              <a:t>     GDP (purchasing power parity):</a:t>
            </a:r>
            <a:r>
              <a:rPr lang="de-DE" altLang="it-IT" sz="2100" b="1" dirty="0">
                <a:solidFill>
                  <a:srgbClr val="000000"/>
                </a:solidFill>
                <a:latin typeface="Times New Roman" panose="02020603050405020304" pitchFamily="18" charset="0"/>
                <a:cs typeface="Times New Roman" panose="02020603050405020304" pitchFamily="18" charset="0"/>
              </a:rPr>
              <a:t> </a:t>
            </a:r>
            <a:r>
              <a:rPr lang="pl-PL" altLang="it-IT" sz="2100" dirty="0">
                <a:solidFill>
                  <a:srgbClr val="000000"/>
                </a:solidFill>
                <a:latin typeface="Times New Roman" panose="02020603050405020304" pitchFamily="18" charset="0"/>
                <a:cs typeface="Times New Roman" panose="02020603050405020304" pitchFamily="18" charset="0"/>
              </a:rPr>
              <a:t>$316.3 billion</a:t>
            </a:r>
            <a:r>
              <a:rPr lang="it-IT" altLang="it-IT" sz="2100" dirty="0">
                <a:solidFill>
                  <a:srgbClr val="000000"/>
                </a:solidFill>
                <a:latin typeface="Times New Roman" panose="02020603050405020304" pitchFamily="18" charset="0"/>
                <a:cs typeface="Times New Roman" panose="02020603050405020304" pitchFamily="18" charset="0"/>
              </a:rPr>
              <a:t>                                      </a:t>
            </a:r>
            <a:endParaRPr lang="pl-PL" altLang="it-IT" sz="2100" dirty="0">
              <a:solidFill>
                <a:srgbClr val="000000"/>
              </a:solidFill>
              <a:latin typeface="Times New Roman" panose="02020603050405020304" pitchFamily="18" charset="0"/>
              <a:cs typeface="Times New Roman" panose="02020603050405020304" pitchFamily="18" charset="0"/>
            </a:endParaRPr>
          </a:p>
          <a:p>
            <a:pPr marL="0" lvl="0" indent="0" fontAlgn="base">
              <a:lnSpc>
                <a:spcPct val="95000"/>
              </a:lnSpc>
              <a:spcBef>
                <a:spcPct val="50000"/>
              </a:spcBef>
              <a:spcAft>
                <a:spcPct val="0"/>
              </a:spcAft>
              <a:buFontTx/>
              <a:buChar char="•"/>
            </a:pPr>
            <a:r>
              <a:rPr lang="pl-PL" altLang="it-IT" sz="2100" dirty="0">
                <a:solidFill>
                  <a:srgbClr val="000000"/>
                </a:solidFill>
                <a:latin typeface="Times New Roman" panose="02020603050405020304" pitchFamily="18" charset="0"/>
                <a:cs typeface="Times New Roman" panose="02020603050405020304" pitchFamily="18" charset="0"/>
              </a:rPr>
              <a:t>      </a:t>
            </a:r>
            <a:r>
              <a:rPr lang="pl-PL" altLang="it-IT" sz="2100" b="1" dirty="0">
                <a:solidFill>
                  <a:srgbClr val="000000"/>
                </a:solidFill>
                <a:latin typeface="Times New Roman" panose="02020603050405020304" pitchFamily="18" charset="0"/>
                <a:cs typeface="Times New Roman" panose="02020603050405020304" pitchFamily="18" charset="0"/>
              </a:rPr>
              <a:t>GDP - real growth rate:</a:t>
            </a:r>
            <a:r>
              <a:rPr lang="de-DE" altLang="it-IT" sz="2100" b="1" dirty="0">
                <a:solidFill>
                  <a:srgbClr val="000000"/>
                </a:solidFill>
                <a:latin typeface="Times New Roman" panose="02020603050405020304" pitchFamily="18" charset="0"/>
                <a:cs typeface="Times New Roman" panose="02020603050405020304" pitchFamily="18" charset="0"/>
              </a:rPr>
              <a:t> </a:t>
            </a:r>
            <a:r>
              <a:rPr lang="pl-PL" altLang="it-IT" sz="2100" dirty="0">
                <a:solidFill>
                  <a:srgbClr val="000000"/>
                </a:solidFill>
                <a:latin typeface="Times New Roman" panose="02020603050405020304" pitchFamily="18" charset="0"/>
                <a:cs typeface="Times New Roman" panose="02020603050405020304" pitchFamily="18" charset="0"/>
              </a:rPr>
              <a:t>4.5%</a:t>
            </a:r>
          </a:p>
          <a:p>
            <a:pPr marL="0" lvl="0" indent="0" fontAlgn="base">
              <a:lnSpc>
                <a:spcPct val="95000"/>
              </a:lnSpc>
              <a:spcBef>
                <a:spcPct val="50000"/>
              </a:spcBef>
              <a:spcAft>
                <a:spcPct val="0"/>
              </a:spcAft>
              <a:buFontTx/>
              <a:buChar char="•"/>
            </a:pPr>
            <a:r>
              <a:rPr lang="pl-PL" altLang="it-IT" sz="2100" dirty="0">
                <a:solidFill>
                  <a:srgbClr val="000000"/>
                </a:solidFill>
                <a:latin typeface="Times New Roman" panose="02020603050405020304" pitchFamily="18" charset="0"/>
                <a:cs typeface="Times New Roman" panose="02020603050405020304" pitchFamily="18" charset="0"/>
              </a:rPr>
              <a:t>      </a:t>
            </a:r>
            <a:r>
              <a:rPr lang="pl-PL" altLang="it-IT" sz="2100" b="1" dirty="0">
                <a:solidFill>
                  <a:srgbClr val="000000"/>
                </a:solidFill>
                <a:latin typeface="Times New Roman" panose="02020603050405020304" pitchFamily="18" charset="0"/>
                <a:cs typeface="Times New Roman" panose="02020603050405020304" pitchFamily="18" charset="0"/>
              </a:rPr>
              <a:t>GDP - per capita: </a:t>
            </a:r>
            <a:r>
              <a:rPr lang="pl-PL" altLang="it-IT" sz="2100" dirty="0">
                <a:solidFill>
                  <a:srgbClr val="000000"/>
                </a:solidFill>
                <a:latin typeface="Times New Roman" panose="02020603050405020304" pitchFamily="18" charset="0"/>
                <a:cs typeface="Times New Roman" panose="02020603050405020304" pitchFamily="18" charset="0"/>
              </a:rPr>
              <a:t>- $4,200 </a:t>
            </a:r>
          </a:p>
          <a:p>
            <a:pPr marL="0" lvl="0" indent="0" fontAlgn="base">
              <a:lnSpc>
                <a:spcPct val="95000"/>
              </a:lnSpc>
              <a:spcBef>
                <a:spcPct val="50000"/>
              </a:spcBef>
              <a:spcAft>
                <a:spcPct val="0"/>
              </a:spcAft>
              <a:buFontTx/>
              <a:buChar char="•"/>
            </a:pPr>
            <a:r>
              <a:rPr lang="pl-PL" altLang="it-IT" sz="2100" dirty="0">
                <a:solidFill>
                  <a:srgbClr val="000000"/>
                </a:solidFill>
                <a:latin typeface="Times New Roman" panose="02020603050405020304" pitchFamily="18" charset="0"/>
                <a:cs typeface="Times New Roman" panose="02020603050405020304" pitchFamily="18" charset="0"/>
              </a:rPr>
              <a:t>      </a:t>
            </a:r>
            <a:r>
              <a:rPr lang="pl-PL" altLang="it-IT" sz="2100" b="1" dirty="0">
                <a:solidFill>
                  <a:srgbClr val="000000"/>
                </a:solidFill>
                <a:latin typeface="Times New Roman" panose="02020603050405020304" pitchFamily="18" charset="0"/>
                <a:cs typeface="Times New Roman" panose="02020603050405020304" pitchFamily="18" charset="0"/>
              </a:rPr>
              <a:t>GDP - composition by sector:</a:t>
            </a:r>
            <a:br>
              <a:rPr lang="pl-PL" altLang="it-IT" sz="2100" dirty="0">
                <a:solidFill>
                  <a:srgbClr val="000000"/>
                </a:solidFill>
                <a:latin typeface="Times New Roman" panose="02020603050405020304" pitchFamily="18" charset="0"/>
                <a:cs typeface="Times New Roman" panose="02020603050405020304" pitchFamily="18" charset="0"/>
              </a:rPr>
            </a:br>
            <a:r>
              <a:rPr lang="pl-PL" altLang="it-IT" sz="2100" dirty="0">
                <a:solidFill>
                  <a:srgbClr val="000000"/>
                </a:solidFill>
                <a:latin typeface="Times New Roman" panose="02020603050405020304" pitchFamily="18" charset="0"/>
                <a:cs typeface="Times New Roman" panose="02020603050405020304" pitchFamily="18" charset="0"/>
              </a:rPr>
              <a:t>        </a:t>
            </a:r>
            <a:r>
              <a:rPr lang="pl-PL" altLang="it-IT" sz="2100" i="1" dirty="0">
                <a:solidFill>
                  <a:srgbClr val="000000"/>
                </a:solidFill>
                <a:latin typeface="Times New Roman" panose="02020603050405020304" pitchFamily="18" charset="0"/>
                <a:cs typeface="Times New Roman" panose="02020603050405020304" pitchFamily="18" charset="0"/>
              </a:rPr>
              <a:t>agriculture:</a:t>
            </a:r>
            <a:r>
              <a:rPr lang="pl-PL" altLang="it-IT" sz="2100" dirty="0">
                <a:solidFill>
                  <a:srgbClr val="000000"/>
                </a:solidFill>
                <a:latin typeface="Times New Roman" panose="02020603050405020304" pitchFamily="18" charset="0"/>
                <a:cs typeface="Times New Roman" panose="02020603050405020304" pitchFamily="18" charset="0"/>
              </a:rPr>
              <a:t> 17.2% </a:t>
            </a:r>
            <a:br>
              <a:rPr lang="pl-PL" altLang="it-IT" sz="2100" dirty="0">
                <a:solidFill>
                  <a:srgbClr val="000000"/>
                </a:solidFill>
                <a:latin typeface="Times New Roman" panose="02020603050405020304" pitchFamily="18" charset="0"/>
                <a:cs typeface="Times New Roman" panose="02020603050405020304" pitchFamily="18" charset="0"/>
              </a:rPr>
            </a:br>
            <a:r>
              <a:rPr lang="pl-PL" altLang="it-IT" sz="2100" dirty="0">
                <a:solidFill>
                  <a:srgbClr val="000000"/>
                </a:solidFill>
                <a:latin typeface="Times New Roman" panose="02020603050405020304" pitchFamily="18" charset="0"/>
                <a:cs typeface="Times New Roman" panose="02020603050405020304" pitchFamily="18" charset="0"/>
              </a:rPr>
              <a:t>        </a:t>
            </a:r>
            <a:r>
              <a:rPr lang="pl-PL" altLang="it-IT" sz="2100" i="1" dirty="0">
                <a:solidFill>
                  <a:srgbClr val="000000"/>
                </a:solidFill>
                <a:latin typeface="Times New Roman" panose="02020603050405020304" pitchFamily="18" charset="0"/>
                <a:cs typeface="Times New Roman" panose="02020603050405020304" pitchFamily="18" charset="0"/>
              </a:rPr>
              <a:t>industry:</a:t>
            </a:r>
            <a:r>
              <a:rPr lang="pl-PL" altLang="it-IT" sz="2100" dirty="0">
                <a:solidFill>
                  <a:srgbClr val="000000"/>
                </a:solidFill>
                <a:latin typeface="Times New Roman" panose="02020603050405020304" pitchFamily="18" charset="0"/>
                <a:cs typeface="Times New Roman" panose="02020603050405020304" pitchFamily="18" charset="0"/>
              </a:rPr>
              <a:t> 33%</a:t>
            </a:r>
            <a:r>
              <a:rPr lang="de-DE" altLang="it-IT" sz="2100" dirty="0">
                <a:solidFill>
                  <a:srgbClr val="000000"/>
                </a:solidFill>
                <a:latin typeface="Times New Roman" panose="02020603050405020304" pitchFamily="18" charset="0"/>
                <a:cs typeface="Times New Roman" panose="02020603050405020304" pitchFamily="18" charset="0"/>
              </a:rPr>
              <a:t>, </a:t>
            </a:r>
            <a:r>
              <a:rPr lang="pl-PL" altLang="it-IT" sz="2100" i="1" dirty="0">
                <a:solidFill>
                  <a:srgbClr val="000000"/>
                </a:solidFill>
                <a:latin typeface="Times New Roman" panose="02020603050405020304" pitchFamily="18" charset="0"/>
                <a:cs typeface="Times New Roman" panose="02020603050405020304" pitchFamily="18" charset="0"/>
              </a:rPr>
              <a:t>services:</a:t>
            </a:r>
            <a:r>
              <a:rPr lang="pl-PL" altLang="it-IT" sz="2100" dirty="0">
                <a:solidFill>
                  <a:srgbClr val="000000"/>
                </a:solidFill>
                <a:latin typeface="Times New Roman" panose="02020603050405020304" pitchFamily="18" charset="0"/>
                <a:cs typeface="Times New Roman" panose="02020603050405020304" pitchFamily="18" charset="0"/>
              </a:rPr>
              <a:t> 49.8%</a:t>
            </a:r>
            <a:r>
              <a:rPr lang="pl-PL" altLang="it-IT" sz="3100" dirty="0">
                <a:solidFill>
                  <a:srgbClr val="000000"/>
                </a:solidFill>
                <a:latin typeface="Times New Roman" panose="02020603050405020304" pitchFamily="18" charset="0"/>
                <a:cs typeface="Times New Roman" panose="02020603050405020304" pitchFamily="18" charset="0"/>
              </a:rPr>
              <a:t> </a:t>
            </a:r>
          </a:p>
          <a:p>
            <a:pPr marL="0" lvl="0" indent="0" fontAlgn="base">
              <a:lnSpc>
                <a:spcPct val="95000"/>
              </a:lnSpc>
              <a:spcBef>
                <a:spcPct val="50000"/>
              </a:spcBef>
              <a:spcAft>
                <a:spcPct val="0"/>
              </a:spcAft>
              <a:buNone/>
            </a:pPr>
            <a:r>
              <a:rPr lang="pl-PL" altLang="it-IT" sz="3100" dirty="0">
                <a:solidFill>
                  <a:srgbClr val="000000"/>
                </a:solidFill>
                <a:latin typeface="Times New Roman" panose="02020603050405020304" pitchFamily="18" charset="0"/>
                <a:cs typeface="Times New Roman" panose="02020603050405020304" pitchFamily="18" charset="0"/>
              </a:rPr>
              <a:t> 2. Oil – 50% of total exports</a:t>
            </a:r>
          </a:p>
          <a:p>
            <a:pPr marL="0" lvl="0" indent="0" fontAlgn="base">
              <a:lnSpc>
                <a:spcPct val="95000"/>
              </a:lnSpc>
              <a:spcBef>
                <a:spcPct val="50000"/>
              </a:spcBef>
              <a:spcAft>
                <a:spcPct val="0"/>
              </a:spcAft>
              <a:buNone/>
            </a:pPr>
            <a:r>
              <a:rPr lang="pl-PL" altLang="it-IT" sz="3100" dirty="0">
                <a:solidFill>
                  <a:srgbClr val="000000"/>
                </a:solidFill>
                <a:latin typeface="Times New Roman" panose="02020603050405020304" pitchFamily="18" charset="0"/>
                <a:cs typeface="Times New Roman" panose="02020603050405020304" pitchFamily="18" charset="0"/>
              </a:rPr>
              <a:t> 3. Other industries</a:t>
            </a:r>
            <a:endParaRPr lang="it-IT" altLang="it-IT" sz="3100" dirty="0">
              <a:solidFill>
                <a:srgbClr val="000000"/>
              </a:solidFill>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Egypt had a strong economical growth in recent years. But despite the positive growth, Egypt still exhibits extreme differences between rich and poor, and is by all means still to be considered a poor country. Population below poverty line: 23%. Egypt is strongly dependent upon foreign aid.</a:t>
            </a:r>
          </a:p>
          <a:p>
            <a:pPr algn="just"/>
            <a:r>
              <a:rPr lang="en-US" dirty="0">
                <a:latin typeface="Times New Roman" panose="02020603050405020304" pitchFamily="18" charset="0"/>
                <a:cs typeface="Times New Roman" panose="02020603050405020304" pitchFamily="18" charset="0"/>
              </a:rPr>
              <a:t>Egypt's most valuable mineral resource is oil, although the country also has gold deposits as well as iron, manganese, phosphates and uranium. Oil represents about 50 percent of Egypt’s export earnings. Cotton is the second most important export; cotton processing and textile production are the principal manufacturing activities.</a:t>
            </a:r>
          </a:p>
          <a:p>
            <a:endParaRPr lang="it-IT" dirty="0"/>
          </a:p>
        </p:txBody>
      </p:sp>
      <p:pic>
        <p:nvPicPr>
          <p:cNvPr id="4" name="Immagine 2">
            <a:extLst>
              <a:ext uri="{FF2B5EF4-FFF2-40B4-BE49-F238E27FC236}">
                <a16:creationId xmlns:a16="http://schemas.microsoft.com/office/drawing/2014/main" id="{5D33FF92-6535-4D68-992B-8C81C16E1C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0294" y="1746320"/>
            <a:ext cx="3127375"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37221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a:extLst>
              <a:ext uri="{FF2B5EF4-FFF2-40B4-BE49-F238E27FC236}">
                <a16:creationId xmlns:a16="http://schemas.microsoft.com/office/drawing/2014/main" id="{F91EC713-5282-462C-A101-404194CFA6A4}"/>
              </a:ext>
            </a:extLst>
          </p:cNvPr>
          <p:cNvSpPr>
            <a:spLocks noGrp="1"/>
          </p:cNvSpPr>
          <p:nvPr>
            <p:ph type="title"/>
          </p:nvPr>
        </p:nvSpPr>
        <p:spPr>
          <a:xfrm>
            <a:off x="1045369" y="0"/>
            <a:ext cx="3932237" cy="907774"/>
          </a:xfrm>
        </p:spPr>
        <p:txBody>
          <a:bodyPr>
            <a:normAutofit fontScale="90000"/>
          </a:bodyPr>
          <a:lstStyle/>
          <a:p>
            <a:pPr algn="ctr"/>
            <a:r>
              <a:rPr lang="it-IT" sz="4000" dirty="0">
                <a:latin typeface="Times New Roman" panose="02020603050405020304" pitchFamily="18" charset="0"/>
                <a:cs typeface="Times New Roman" panose="02020603050405020304" pitchFamily="18" charset="0"/>
              </a:rPr>
              <a:t>Investing in Egypt</a:t>
            </a:r>
          </a:p>
        </p:txBody>
      </p:sp>
      <p:sp>
        <p:nvSpPr>
          <p:cNvPr id="6" name="Segnaposto contenuto 5">
            <a:extLst>
              <a:ext uri="{FF2B5EF4-FFF2-40B4-BE49-F238E27FC236}">
                <a16:creationId xmlns:a16="http://schemas.microsoft.com/office/drawing/2014/main" id="{0813DE44-5E31-4F23-9E8A-0C8AC4822D20}"/>
              </a:ext>
            </a:extLst>
          </p:cNvPr>
          <p:cNvSpPr>
            <a:spLocks noGrp="1"/>
          </p:cNvSpPr>
          <p:nvPr>
            <p:ph idx="1"/>
          </p:nvPr>
        </p:nvSpPr>
        <p:spPr>
          <a:xfrm>
            <a:off x="5474736" y="927652"/>
            <a:ext cx="6172200" cy="4933398"/>
          </a:xfrm>
        </p:spPr>
        <p:txBody>
          <a:bodyPr>
            <a:normAutofit lnSpcReduction="10000"/>
          </a:bodyPr>
          <a:lstStyle/>
          <a:p>
            <a:pPr marL="457200" lvl="1" indent="0" algn="just">
              <a:spcBef>
                <a:spcPct val="50000"/>
              </a:spcBef>
              <a:buNone/>
            </a:pPr>
            <a:endParaRPr lang="pt-PT" altLang="it-IT" sz="2000" dirty="0">
              <a:latin typeface="Times New Roman" panose="02020603050405020304" pitchFamily="18" charset="0"/>
              <a:cs typeface="Times New Roman" panose="02020603050405020304" pitchFamily="18" charset="0"/>
            </a:endParaRPr>
          </a:p>
          <a:p>
            <a:pPr marL="457200" lvl="1" indent="0" algn="ctr">
              <a:spcBef>
                <a:spcPct val="50000"/>
              </a:spcBef>
              <a:buNone/>
            </a:pPr>
            <a:r>
              <a:rPr lang="pt-PT" altLang="it-IT" sz="2000" b="1" dirty="0">
                <a:latin typeface="Times New Roman" panose="02020603050405020304" pitchFamily="18" charset="0"/>
                <a:cs typeface="Times New Roman" panose="02020603050405020304" pitchFamily="18" charset="0"/>
              </a:rPr>
              <a:t>To summaries</a:t>
            </a:r>
            <a:r>
              <a:rPr lang="pt-PT" altLang="it-IT" sz="2000" dirty="0">
                <a:latin typeface="Times New Roman" panose="02020603050405020304" pitchFamily="18" charset="0"/>
                <a:cs typeface="Times New Roman" panose="02020603050405020304" pitchFamily="18" charset="0"/>
              </a:rPr>
              <a:t>:</a:t>
            </a:r>
          </a:p>
          <a:p>
            <a:pPr algn="just">
              <a:spcBef>
                <a:spcPct val="50000"/>
              </a:spcBef>
              <a:buFont typeface="Wingdings" panose="05000000000000000000" pitchFamily="2" charset="2"/>
              <a:buChar char="§"/>
            </a:pPr>
            <a:r>
              <a:rPr lang="pt-PT" altLang="it-IT" sz="2400" dirty="0">
                <a:latin typeface="Times New Roman" panose="02020603050405020304" pitchFamily="18" charset="0"/>
                <a:cs typeface="Times New Roman" panose="02020603050405020304" pitchFamily="18" charset="0"/>
              </a:rPr>
              <a:t>1991: Association agreement signed with the EU. Beggining of trade and economy liberalisation.</a:t>
            </a:r>
          </a:p>
          <a:p>
            <a:pPr algn="just">
              <a:spcBef>
                <a:spcPct val="50000"/>
              </a:spcBef>
              <a:buFont typeface="Wingdings" panose="05000000000000000000" pitchFamily="2" charset="2"/>
              <a:buChar char="§"/>
            </a:pPr>
            <a:r>
              <a:rPr lang="pt-PT" altLang="it-IT" sz="2400" dirty="0">
                <a:latin typeface="Times New Roman" panose="02020603050405020304" pitchFamily="18" charset="0"/>
                <a:cs typeface="Times New Roman" panose="02020603050405020304" pitchFamily="18" charset="0"/>
              </a:rPr>
              <a:t> Lack of deep economic reforms until 2003 limited foreign direct investment</a:t>
            </a:r>
          </a:p>
          <a:p>
            <a:pPr algn="just">
              <a:spcBef>
                <a:spcPct val="50000"/>
              </a:spcBef>
              <a:buFont typeface="Wingdings" panose="05000000000000000000" pitchFamily="2" charset="2"/>
              <a:buChar char="§"/>
            </a:pPr>
            <a:r>
              <a:rPr lang="pt-PT" altLang="it-IT" sz="2400" dirty="0">
                <a:latin typeface="Times New Roman" panose="02020603050405020304" pitchFamily="18" charset="0"/>
                <a:cs typeface="Times New Roman" panose="02020603050405020304" pitchFamily="18" charset="0"/>
              </a:rPr>
              <a:t> 2003/4: Several measures to attract investment:</a:t>
            </a:r>
          </a:p>
          <a:p>
            <a:pPr algn="just">
              <a:spcBef>
                <a:spcPct val="50000"/>
              </a:spcBef>
            </a:pPr>
            <a:r>
              <a:rPr lang="pt-PT" altLang="it-IT" sz="2400" dirty="0">
                <a:latin typeface="Times New Roman" panose="02020603050405020304" pitchFamily="18" charset="0"/>
                <a:cs typeface="Times New Roman" panose="02020603050405020304" pitchFamily="18" charset="0"/>
              </a:rPr>
              <a:t>	- Customs reform          - Privatizations</a:t>
            </a:r>
          </a:p>
          <a:p>
            <a:pPr algn="just">
              <a:spcBef>
                <a:spcPct val="50000"/>
              </a:spcBef>
            </a:pPr>
            <a:r>
              <a:rPr lang="pt-PT" altLang="it-IT" sz="2400" dirty="0">
                <a:latin typeface="Times New Roman" panose="02020603050405020304" pitchFamily="18" charset="0"/>
                <a:cs typeface="Times New Roman" panose="02020603050405020304" pitchFamily="18" charset="0"/>
              </a:rPr>
              <a:t>	- Tax reform                      - Reduced 					energy subsidies</a:t>
            </a:r>
          </a:p>
          <a:p>
            <a:endParaRPr lang="it-IT" dirty="0"/>
          </a:p>
        </p:txBody>
      </p:sp>
      <p:sp>
        <p:nvSpPr>
          <p:cNvPr id="7" name="Segnaposto testo 6">
            <a:extLst>
              <a:ext uri="{FF2B5EF4-FFF2-40B4-BE49-F238E27FC236}">
                <a16:creationId xmlns:a16="http://schemas.microsoft.com/office/drawing/2014/main" id="{C687C04E-C11F-47C7-8972-803E8A3F2918}"/>
              </a:ext>
            </a:extLst>
          </p:cNvPr>
          <p:cNvSpPr>
            <a:spLocks noGrp="1"/>
          </p:cNvSpPr>
          <p:nvPr>
            <p:ph type="body" sz="half" idx="2"/>
          </p:nvPr>
        </p:nvSpPr>
        <p:spPr>
          <a:xfrm>
            <a:off x="839788" y="996949"/>
            <a:ext cx="4343400" cy="5682147"/>
          </a:xfrm>
        </p:spPr>
        <p:txBody>
          <a:bodyPr>
            <a:normAutofit/>
          </a:bodyPr>
          <a:lstStyle/>
          <a:p>
            <a:pPr algn="ctr"/>
            <a:r>
              <a:rPr lang="pt-PT" altLang="it-IT" sz="3200" dirty="0">
                <a:latin typeface="Times New Roman" panose="02020603050405020304" pitchFamily="18" charset="0"/>
                <a:cs typeface="Times New Roman" panose="02020603050405020304" pitchFamily="18" charset="0"/>
              </a:rPr>
              <a:t>Economic history:</a:t>
            </a:r>
          </a:p>
          <a:p>
            <a:pPr marL="285750" indent="-285750"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Lack of substantial progress on economic reform since the mid 1990s has limited foreign direct investment in the Country. However, this is expected to change (and has been changing) due to the new incentives, legislation and conditions that the egyptian government has been providing for investors since 2003 and so on.</a:t>
            </a:r>
          </a:p>
          <a:p>
            <a:pPr marL="285750" indent="-285750"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These reforms made the egyptian budget deficit grow, reaching 8% of the GDP in 2004.</a:t>
            </a:r>
          </a:p>
          <a:p>
            <a:pPr marL="285750" indent="-285750"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privatisations intend to boost the private sector in Egypt, since the vast majority of the important companies are still state-owned</a:t>
            </a:r>
            <a:r>
              <a:rPr lang="en-US" sz="1800" dirty="0">
                <a:latin typeface="Times New Roman" panose="02020603050405020304" pitchFamily="18" charset="0"/>
                <a:cs typeface="Times New Roman" panose="02020603050405020304" pitchFamily="18" charset="0"/>
              </a:rPr>
              <a:t>.</a:t>
            </a:r>
          </a:p>
          <a:p>
            <a:endParaRPr lang="it-IT" dirty="0"/>
          </a:p>
        </p:txBody>
      </p:sp>
    </p:spTree>
    <p:extLst>
      <p:ext uri="{BB962C8B-B14F-4D97-AF65-F5344CB8AC3E}">
        <p14:creationId xmlns:p14="http://schemas.microsoft.com/office/powerpoint/2010/main" val="42889265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olo 6">
            <a:extLst>
              <a:ext uri="{FF2B5EF4-FFF2-40B4-BE49-F238E27FC236}">
                <a16:creationId xmlns:a16="http://schemas.microsoft.com/office/drawing/2014/main" id="{2BA783C3-2455-48EF-A356-BABBD7807746}"/>
              </a:ext>
            </a:extLst>
          </p:cNvPr>
          <p:cNvSpPr>
            <a:spLocks noGrp="1"/>
          </p:cNvSpPr>
          <p:nvPr>
            <p:ph type="title"/>
          </p:nvPr>
        </p:nvSpPr>
        <p:spPr/>
        <p:txBody>
          <a:bodyPr/>
          <a:lstStyle/>
          <a:p>
            <a:pPr algn="ctr"/>
            <a:r>
              <a:rPr lang="pt-PT" altLang="it-IT" dirty="0">
                <a:latin typeface="Times New Roman" panose="02020603050405020304" pitchFamily="18" charset="0"/>
                <a:cs typeface="Times New Roman" panose="02020603050405020304" pitchFamily="18" charset="0"/>
              </a:rPr>
              <a:t>Incentives to the Investments</a:t>
            </a:r>
            <a:br>
              <a:rPr lang="pt-PT" altLang="it-IT" b="1" dirty="0">
                <a:latin typeface="Times New Roman" panose="02020603050405020304" pitchFamily="18" charset="0"/>
                <a:cs typeface="Times New Roman" panose="02020603050405020304" pitchFamily="18" charset="0"/>
              </a:rPr>
            </a:br>
            <a:endParaRPr lang="it-IT" dirty="0"/>
          </a:p>
        </p:txBody>
      </p:sp>
      <p:sp>
        <p:nvSpPr>
          <p:cNvPr id="6" name="Segnaposto contenuto 5">
            <a:extLst>
              <a:ext uri="{FF2B5EF4-FFF2-40B4-BE49-F238E27FC236}">
                <a16:creationId xmlns:a16="http://schemas.microsoft.com/office/drawing/2014/main" id="{C1F88B41-DEF3-4485-8F3D-CD7EC9767272}"/>
              </a:ext>
            </a:extLst>
          </p:cNvPr>
          <p:cNvSpPr>
            <a:spLocks noGrp="1"/>
          </p:cNvSpPr>
          <p:nvPr>
            <p:ph sz="half" idx="1"/>
          </p:nvPr>
        </p:nvSpPr>
        <p:spPr>
          <a:xfrm>
            <a:off x="914400" y="1375051"/>
            <a:ext cx="5181600" cy="4351338"/>
          </a:xfrm>
        </p:spPr>
        <p:txBody>
          <a:bodyPr>
            <a:normAutofit fontScale="85000" lnSpcReduction="10000"/>
          </a:bodyPr>
          <a:lstStyle/>
          <a:p>
            <a:pPr algn="ctr">
              <a:spcBef>
                <a:spcPct val="50000"/>
              </a:spcBef>
              <a:buNone/>
            </a:pPr>
            <a:r>
              <a:rPr lang="pt-PT" altLang="it-IT" sz="1600" dirty="0">
                <a:latin typeface="Times New Roman" panose="02020603050405020304" pitchFamily="18" charset="0"/>
                <a:cs typeface="Times New Roman" panose="02020603050405020304" pitchFamily="18" charset="0"/>
              </a:rPr>
              <a:t> </a:t>
            </a:r>
          </a:p>
          <a:p>
            <a:pPr algn="ctr">
              <a:spcBef>
                <a:spcPct val="50000"/>
              </a:spcBef>
              <a:buFont typeface="Wingdings" panose="05000000000000000000" pitchFamily="2" charset="2"/>
              <a:buChar char="§"/>
            </a:pPr>
            <a:r>
              <a:rPr lang="pt-PT" altLang="it-IT" dirty="0">
                <a:latin typeface="Times New Roman" panose="02020603050405020304" pitchFamily="18" charset="0"/>
                <a:cs typeface="Times New Roman" panose="02020603050405020304" pitchFamily="18" charset="0"/>
              </a:rPr>
              <a:t> 5% customs tax applied to imports of incoming products/equipment required for the investment </a:t>
            </a:r>
          </a:p>
          <a:p>
            <a:pPr algn="ctr">
              <a:spcBef>
                <a:spcPct val="50000"/>
              </a:spcBef>
              <a:buFont typeface="Wingdings" panose="05000000000000000000" pitchFamily="2" charset="2"/>
              <a:buChar char="§"/>
            </a:pPr>
            <a:r>
              <a:rPr lang="pt-PT" altLang="it-IT" dirty="0">
                <a:latin typeface="Times New Roman" panose="02020603050405020304" pitchFamily="18" charset="0"/>
                <a:cs typeface="Times New Roman" panose="02020603050405020304" pitchFamily="18" charset="0"/>
              </a:rPr>
              <a:t> Freedom to establish prices and repatriate profits</a:t>
            </a:r>
          </a:p>
          <a:p>
            <a:pPr algn="ctr">
              <a:spcBef>
                <a:spcPct val="50000"/>
              </a:spcBef>
              <a:buFont typeface="Wingdings" panose="05000000000000000000" pitchFamily="2" charset="2"/>
              <a:buChar char="§"/>
            </a:pPr>
            <a:r>
              <a:rPr lang="pt-PT" altLang="it-IT" dirty="0">
                <a:latin typeface="Times New Roman" panose="02020603050405020304" pitchFamily="18" charset="0"/>
                <a:cs typeface="Times New Roman" panose="02020603050405020304" pitchFamily="18" charset="0"/>
              </a:rPr>
              <a:t> National companies opened to foreign investors</a:t>
            </a:r>
          </a:p>
          <a:p>
            <a:pPr algn="ctr">
              <a:spcBef>
                <a:spcPct val="50000"/>
              </a:spcBef>
              <a:buFont typeface="Wingdings" panose="05000000000000000000" pitchFamily="2" charset="2"/>
              <a:buChar char="§"/>
            </a:pPr>
            <a:r>
              <a:rPr lang="pt-PT" altLang="it-IT" dirty="0">
                <a:latin typeface="Times New Roman" panose="02020603050405020304" pitchFamily="18" charset="0"/>
                <a:cs typeface="Times New Roman" panose="02020603050405020304" pitchFamily="18" charset="0"/>
              </a:rPr>
              <a:t> General Authority for Free Zones and Investment: provides information and advice to local and foreign investors</a:t>
            </a:r>
          </a:p>
          <a:p>
            <a:pPr marL="0" indent="0">
              <a:buNone/>
            </a:pPr>
            <a:endParaRPr lang="it-IT" dirty="0"/>
          </a:p>
        </p:txBody>
      </p:sp>
      <p:sp>
        <p:nvSpPr>
          <p:cNvPr id="8" name="Segnaposto contenuto 7">
            <a:extLst>
              <a:ext uri="{FF2B5EF4-FFF2-40B4-BE49-F238E27FC236}">
                <a16:creationId xmlns:a16="http://schemas.microsoft.com/office/drawing/2014/main" id="{84B0195B-2DEC-4E14-8ED0-D46AE49655DF}"/>
              </a:ext>
            </a:extLst>
          </p:cNvPr>
          <p:cNvSpPr>
            <a:spLocks noGrp="1"/>
          </p:cNvSpPr>
          <p:nvPr>
            <p:ph sz="half" idx="2"/>
          </p:nvPr>
        </p:nvSpPr>
        <p:spPr>
          <a:xfrm>
            <a:off x="6354418" y="1064487"/>
            <a:ext cx="5181600" cy="4351338"/>
          </a:xfrm>
        </p:spPr>
        <p:txBody>
          <a:bodyPr>
            <a:normAutofit fontScale="85000" lnSpcReduction="10000"/>
          </a:bodyPr>
          <a:lstStyle/>
          <a:p>
            <a:endParaRPr lang="en-US" dirty="0"/>
          </a:p>
          <a:p>
            <a:endParaRPr lang="en-US" dirty="0"/>
          </a:p>
          <a:p>
            <a:pPr algn="ctr">
              <a:lnSpc>
                <a:spcPct val="120000"/>
              </a:lnSpc>
            </a:pPr>
            <a:r>
              <a:rPr lang="en-US" dirty="0">
                <a:latin typeface="Times New Roman" panose="02020603050405020304" pitchFamily="18" charset="0"/>
                <a:cs typeface="Times New Roman" panose="02020603050405020304" pitchFamily="18" charset="0"/>
              </a:rPr>
              <a:t>Transnational companies are free to repatriate profits if they are registered with the General Authority for Free Zones and Investment (GAFI)</a:t>
            </a:r>
          </a:p>
          <a:p>
            <a:pPr algn="ctr">
              <a:lnSpc>
                <a:spcPct val="120000"/>
              </a:lnSpc>
            </a:pPr>
            <a:r>
              <a:rPr lang="en-US" dirty="0">
                <a:latin typeface="Times New Roman" panose="02020603050405020304" pitchFamily="18" charset="0"/>
                <a:cs typeface="Times New Roman" panose="02020603050405020304" pitchFamily="18" charset="0"/>
              </a:rPr>
              <a:t>The capital from national companies was opened to foreign investors very early, even in strategic sectors</a:t>
            </a:r>
          </a:p>
          <a:p>
            <a:endParaRPr lang="it-IT" dirty="0"/>
          </a:p>
        </p:txBody>
      </p:sp>
    </p:spTree>
    <p:extLst>
      <p:ext uri="{BB962C8B-B14F-4D97-AF65-F5344CB8AC3E}">
        <p14:creationId xmlns:p14="http://schemas.microsoft.com/office/powerpoint/2010/main" val="31021106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061E825-4A1E-496C-BC4E-E89AB3953F53}"/>
              </a:ext>
            </a:extLst>
          </p:cNvPr>
          <p:cNvSpPr>
            <a:spLocks noGrp="1"/>
          </p:cNvSpPr>
          <p:nvPr>
            <p:ph type="title"/>
          </p:nvPr>
        </p:nvSpPr>
        <p:spPr/>
        <p:txBody>
          <a:bodyPr/>
          <a:lstStyle/>
          <a:p>
            <a:r>
              <a:rPr lang="en-US" dirty="0">
                <a:solidFill>
                  <a:schemeClr val="accent1"/>
                </a:solidFill>
                <a:latin typeface="Times New Roman" panose="02020603050405020304" pitchFamily="18" charset="0"/>
                <a:cs typeface="Times New Roman" panose="02020603050405020304" pitchFamily="18" charset="0"/>
              </a:rPr>
              <a:t>The New Investment Law Of 2017</a:t>
            </a:r>
            <a:endParaRPr lang="it-IT" dirty="0">
              <a:solidFill>
                <a:schemeClr val="accent1"/>
              </a:solidFill>
              <a:latin typeface="Times New Roman" panose="02020603050405020304" pitchFamily="18" charset="0"/>
              <a:cs typeface="Times New Roman" panose="02020603050405020304" pitchFamily="18" charset="0"/>
            </a:endParaRPr>
          </a:p>
        </p:txBody>
      </p:sp>
      <p:sp>
        <p:nvSpPr>
          <p:cNvPr id="3" name="Segnaposto contenuto 2">
            <a:extLst>
              <a:ext uri="{FF2B5EF4-FFF2-40B4-BE49-F238E27FC236}">
                <a16:creationId xmlns:a16="http://schemas.microsoft.com/office/drawing/2014/main" id="{B97FC46A-8147-4591-8105-3DC5265A2B44}"/>
              </a:ext>
            </a:extLst>
          </p:cNvPr>
          <p:cNvSpPr>
            <a:spLocks noGrp="1"/>
          </p:cNvSpPr>
          <p:nvPr>
            <p:ph idx="1"/>
          </p:nvPr>
        </p:nvSpPr>
        <p:spPr>
          <a:xfrm>
            <a:off x="1024128" y="2401029"/>
            <a:ext cx="9961924" cy="1358348"/>
          </a:xfrm>
        </p:spPr>
        <p:txBody>
          <a:bodyPr>
            <a:normAutofit fontScale="92500"/>
          </a:bodyPr>
          <a:lstStyle/>
          <a:p>
            <a:pPr algn="ctr"/>
            <a:r>
              <a:rPr lang="en-US" dirty="0">
                <a:latin typeface="Times New Roman" panose="02020603050405020304" pitchFamily="18" charset="0"/>
                <a:cs typeface="Times New Roman" panose="02020603050405020304" pitchFamily="18" charset="0"/>
              </a:rPr>
              <a:t>In 2017 we have art. 15 Law No. 72: this article introduces some original points compared to Law No. 8 of 1997. The more important, the “</a:t>
            </a:r>
            <a:r>
              <a:rPr lang="en-US" dirty="0">
                <a:solidFill>
                  <a:schemeClr val="accent1"/>
                </a:solidFill>
                <a:latin typeface="Times New Roman" panose="02020603050405020304" pitchFamily="18" charset="0"/>
                <a:cs typeface="Times New Roman" panose="02020603050405020304" pitchFamily="18" charset="0"/>
              </a:rPr>
              <a:t>Social Responsibility of the Investor</a:t>
            </a:r>
            <a:r>
              <a:rPr lang="en-US" dirty="0">
                <a:latin typeface="Times New Roman" panose="02020603050405020304" pitchFamily="18" charset="0"/>
                <a:cs typeface="Times New Roman" panose="02020603050405020304" pitchFamily="18" charset="0"/>
              </a:rPr>
              <a:t>” clearly states:</a:t>
            </a:r>
          </a:p>
        </p:txBody>
      </p:sp>
      <p:sp>
        <p:nvSpPr>
          <p:cNvPr id="4" name="Rettangolo 3">
            <a:extLst>
              <a:ext uri="{FF2B5EF4-FFF2-40B4-BE49-F238E27FC236}">
                <a16:creationId xmlns:a16="http://schemas.microsoft.com/office/drawing/2014/main" id="{8F098710-674E-4C1E-9A4F-2E5E553EC8BC}"/>
              </a:ext>
            </a:extLst>
          </p:cNvPr>
          <p:cNvSpPr/>
          <p:nvPr/>
        </p:nvSpPr>
        <p:spPr>
          <a:xfrm>
            <a:off x="801757" y="4014985"/>
            <a:ext cx="10588487" cy="120032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ctr"/>
            <a:r>
              <a:rPr lang="en-US" sz="2400" dirty="0">
                <a:latin typeface="Garamond" panose="02020404030301010803" pitchFamily="18" charset="0"/>
              </a:rPr>
              <a:t>“Toward achieving the goals of the comprehensive and sustainable development, the </a:t>
            </a:r>
            <a:r>
              <a:rPr lang="en-US" sz="2400" b="1" dirty="0">
                <a:latin typeface="Garamond" panose="02020404030301010803" pitchFamily="18" charset="0"/>
              </a:rPr>
              <a:t>Investor may dedicate a percentage of his</a:t>
            </a:r>
            <a:r>
              <a:rPr lang="en-US" sz="2400" dirty="0">
                <a:latin typeface="Garamond" panose="02020404030301010803" pitchFamily="18" charset="0"/>
              </a:rPr>
              <a:t> annual </a:t>
            </a:r>
            <a:r>
              <a:rPr lang="en-US" sz="2400" b="1" dirty="0">
                <a:latin typeface="Garamond" panose="02020404030301010803" pitchFamily="18" charset="0"/>
              </a:rPr>
              <a:t>profits</a:t>
            </a:r>
            <a:r>
              <a:rPr lang="en-US" sz="2400" dirty="0">
                <a:latin typeface="Garamond" panose="02020404030301010803" pitchFamily="18" charset="0"/>
              </a:rPr>
              <a:t> to create a social development </a:t>
            </a:r>
            <a:r>
              <a:rPr lang="it-IT" sz="2400" dirty="0">
                <a:latin typeface="Garamond" panose="02020404030301010803" pitchFamily="18" charset="0"/>
              </a:rPr>
              <a:t>system”</a:t>
            </a:r>
            <a:endParaRPr lang="it-IT" sz="2400" dirty="0"/>
          </a:p>
        </p:txBody>
      </p:sp>
      <p:sp>
        <p:nvSpPr>
          <p:cNvPr id="5" name="Segnaposto contenuto 2">
            <a:extLst>
              <a:ext uri="{FF2B5EF4-FFF2-40B4-BE49-F238E27FC236}">
                <a16:creationId xmlns:a16="http://schemas.microsoft.com/office/drawing/2014/main" id="{B2FC06F4-BBDC-4121-9C27-39BCE88C5B20}"/>
              </a:ext>
            </a:extLst>
          </p:cNvPr>
          <p:cNvSpPr txBox="1">
            <a:spLocks/>
          </p:cNvSpPr>
          <p:nvPr/>
        </p:nvSpPr>
        <p:spPr>
          <a:xfrm>
            <a:off x="728870" y="5565913"/>
            <a:ext cx="10661374" cy="980660"/>
          </a:xfrm>
          <a:prstGeom prst="rect">
            <a:avLst/>
          </a:prstGeom>
        </p:spPr>
        <p:txBody>
          <a:bodyPr vert="horz" lIns="45720" tIns="45720" rIns="45720" bIns="45720" rtlCol="0">
            <a:normAutofit/>
          </a:bodyPr>
          <a:lst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a:lstStyle>
          <a:p>
            <a:pPr algn="ctr"/>
            <a:r>
              <a:rPr lang="en-US" sz="2400" dirty="0">
                <a:latin typeface="Times New Roman" panose="02020603050405020304" pitchFamily="18" charset="0"/>
                <a:cs typeface="Times New Roman" panose="02020603050405020304" pitchFamily="18" charset="0"/>
              </a:rPr>
              <a:t>The devolution of part of the revenues is set at 10% calculated on the amount net of expenses and taxes paid to the Treasury.</a:t>
            </a:r>
          </a:p>
        </p:txBody>
      </p:sp>
    </p:spTree>
    <p:extLst>
      <p:ext uri="{BB962C8B-B14F-4D97-AF65-F5344CB8AC3E}">
        <p14:creationId xmlns:p14="http://schemas.microsoft.com/office/powerpoint/2010/main" val="6413288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061E825-4A1E-496C-BC4E-E89AB3953F53}"/>
              </a:ext>
            </a:extLst>
          </p:cNvPr>
          <p:cNvSpPr>
            <a:spLocks noGrp="1"/>
          </p:cNvSpPr>
          <p:nvPr>
            <p:ph type="title"/>
          </p:nvPr>
        </p:nvSpPr>
        <p:spPr/>
        <p:txBody>
          <a:bodyPr/>
          <a:lstStyle/>
          <a:p>
            <a:r>
              <a:rPr lang="en-US" dirty="0">
                <a:solidFill>
                  <a:schemeClr val="accent1"/>
                </a:solidFill>
                <a:latin typeface="Times New Roman" panose="02020603050405020304" pitchFamily="18" charset="0"/>
                <a:cs typeface="Times New Roman" panose="02020603050405020304" pitchFamily="18" charset="0"/>
              </a:rPr>
              <a:t>Supreme Council for Investment</a:t>
            </a:r>
            <a:endParaRPr lang="it-IT" dirty="0">
              <a:solidFill>
                <a:schemeClr val="accent1"/>
              </a:solidFill>
              <a:latin typeface="Times New Roman" panose="02020603050405020304" pitchFamily="18" charset="0"/>
              <a:cs typeface="Times New Roman" panose="02020603050405020304" pitchFamily="18" charset="0"/>
            </a:endParaRPr>
          </a:p>
        </p:txBody>
      </p:sp>
      <p:sp>
        <p:nvSpPr>
          <p:cNvPr id="3" name="Segnaposto contenuto 2">
            <a:extLst>
              <a:ext uri="{FF2B5EF4-FFF2-40B4-BE49-F238E27FC236}">
                <a16:creationId xmlns:a16="http://schemas.microsoft.com/office/drawing/2014/main" id="{B97FC46A-8147-4591-8105-3DC5265A2B44}"/>
              </a:ext>
            </a:extLst>
          </p:cNvPr>
          <p:cNvSpPr>
            <a:spLocks noGrp="1"/>
          </p:cNvSpPr>
          <p:nvPr>
            <p:ph idx="1"/>
          </p:nvPr>
        </p:nvSpPr>
        <p:spPr>
          <a:xfrm>
            <a:off x="728870" y="2504662"/>
            <a:ext cx="10661374" cy="4041912"/>
          </a:xfrm>
        </p:spPr>
        <p:txBody>
          <a:bodyPr>
            <a:normAutofit/>
          </a:bodyPr>
          <a:lstStyle/>
          <a:p>
            <a:pPr algn="ctr"/>
            <a:r>
              <a:rPr lang="en-US" sz="2400" dirty="0">
                <a:latin typeface="Times New Roman" panose="02020603050405020304" pitchFamily="18" charset="0"/>
                <a:cs typeface="Times New Roman" panose="02020603050405020304" pitchFamily="18" charset="0"/>
              </a:rPr>
              <a:t>Of course, there are some authority that have to monitor the correct application of this law.</a:t>
            </a:r>
          </a:p>
          <a:p>
            <a:pPr marL="0" indent="0" algn="ctr">
              <a:buNone/>
            </a:pPr>
            <a:r>
              <a:rPr lang="en-US" sz="2400" dirty="0" err="1">
                <a:latin typeface="Times New Roman" panose="02020603050405020304" pitchFamily="18" charset="0"/>
                <a:cs typeface="Times New Roman" panose="02020603050405020304" pitchFamily="18" charset="0"/>
              </a:rPr>
              <a:t>Toghether</a:t>
            </a:r>
            <a:r>
              <a:rPr lang="en-US" sz="2400" dirty="0">
                <a:latin typeface="Times New Roman" panose="02020603050405020304" pitchFamily="18" charset="0"/>
                <a:cs typeface="Times New Roman" panose="02020603050405020304" pitchFamily="18" charset="0"/>
              </a:rPr>
              <a:t> with GAFI and Ministry of Foreign Investments, we have the </a:t>
            </a:r>
            <a:r>
              <a:rPr lang="it-IT" sz="2400" dirty="0">
                <a:latin typeface="Times New Roman" panose="02020603050405020304" pitchFamily="18" charset="0"/>
                <a:cs typeface="Times New Roman" panose="02020603050405020304" pitchFamily="18" charset="0"/>
              </a:rPr>
              <a:t>«Supreme </a:t>
            </a:r>
            <a:r>
              <a:rPr lang="it-IT" sz="2400" dirty="0" err="1">
                <a:latin typeface="Times New Roman" panose="02020603050405020304" pitchFamily="18" charset="0"/>
                <a:cs typeface="Times New Roman" panose="02020603050405020304" pitchFamily="18" charset="0"/>
              </a:rPr>
              <a:t>Council</a:t>
            </a:r>
            <a:r>
              <a:rPr lang="it-IT" sz="2400" dirty="0">
                <a:latin typeface="Times New Roman" panose="02020603050405020304" pitchFamily="18" charset="0"/>
                <a:cs typeface="Times New Roman" panose="02020603050405020304" pitchFamily="18" charset="0"/>
              </a:rPr>
              <a:t> for </a:t>
            </a:r>
            <a:r>
              <a:rPr lang="it-IT" sz="2400" dirty="0" err="1">
                <a:latin typeface="Times New Roman" panose="02020603050405020304" pitchFamily="18" charset="0"/>
                <a:cs typeface="Times New Roman" panose="02020603050405020304" pitchFamily="18" charset="0"/>
              </a:rPr>
              <a:t>Investment</a:t>
            </a:r>
            <a:r>
              <a:rPr lang="it-IT" sz="2400" dirty="0">
                <a:latin typeface="Times New Roman" panose="02020603050405020304" pitchFamily="18" charset="0"/>
                <a:cs typeface="Times New Roman" panose="02020603050405020304" pitchFamily="18" charset="0"/>
              </a:rPr>
              <a:t>», a new </a:t>
            </a:r>
            <a:r>
              <a:rPr lang="it-IT" sz="2400" dirty="0" err="1">
                <a:latin typeface="Times New Roman" panose="02020603050405020304" pitchFamily="18" charset="0"/>
                <a:cs typeface="Times New Roman" panose="02020603050405020304" pitchFamily="18" charset="0"/>
              </a:rPr>
              <a:t>institution</a:t>
            </a:r>
            <a:r>
              <a:rPr lang="it-IT" sz="2400" dirty="0">
                <a:latin typeface="Times New Roman" panose="02020603050405020304" pitchFamily="18" charset="0"/>
                <a:cs typeface="Times New Roman" panose="02020603050405020304" pitchFamily="18" charset="0"/>
              </a:rPr>
              <a:t> (</a:t>
            </a:r>
            <a:r>
              <a:rPr lang="it-IT" sz="2400" dirty="0" err="1">
                <a:latin typeface="Times New Roman" panose="02020603050405020304" pitchFamily="18" charset="0"/>
                <a:cs typeface="Times New Roman" panose="02020603050405020304" pitchFamily="18" charset="0"/>
              </a:rPr>
              <a:t>established</a:t>
            </a:r>
            <a:r>
              <a:rPr lang="it-IT" sz="2400" dirty="0">
                <a:latin typeface="Times New Roman" panose="02020603050405020304" pitchFamily="18" charset="0"/>
                <a:cs typeface="Times New Roman" panose="02020603050405020304" pitchFamily="18" charset="0"/>
              </a:rPr>
              <a:t> under the </a:t>
            </a:r>
            <a:r>
              <a:rPr lang="it-IT" sz="2400" dirty="0" err="1">
                <a:latin typeface="Times New Roman" panose="02020603050405020304" pitchFamily="18" charset="0"/>
                <a:cs typeface="Times New Roman" panose="02020603050405020304" pitchFamily="18" charset="0"/>
              </a:rPr>
              <a:t>chairmanship</a:t>
            </a:r>
            <a:r>
              <a:rPr lang="it-IT" sz="2400" dirty="0">
                <a:latin typeface="Times New Roman" panose="02020603050405020304" pitchFamily="18" charset="0"/>
                <a:cs typeface="Times New Roman" panose="02020603050405020304" pitchFamily="18" charset="0"/>
              </a:rPr>
              <a:t> of the </a:t>
            </a:r>
            <a:r>
              <a:rPr lang="it-IT" sz="2400" dirty="0" err="1">
                <a:latin typeface="Times New Roman" panose="02020603050405020304" pitchFamily="18" charset="0"/>
                <a:cs typeface="Times New Roman" panose="02020603050405020304" pitchFamily="18" charset="0"/>
              </a:rPr>
              <a:t>President</a:t>
            </a:r>
            <a:r>
              <a:rPr lang="it-IT" sz="2400" dirty="0">
                <a:latin typeface="Times New Roman" panose="02020603050405020304" pitchFamily="18" charset="0"/>
                <a:cs typeface="Times New Roman" panose="02020603050405020304" pitchFamily="18" charset="0"/>
              </a:rPr>
              <a:t> of the Republic)</a:t>
            </a:r>
            <a:r>
              <a:rPr lang="en-US"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827915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061E825-4A1E-496C-BC4E-E89AB3953F53}"/>
              </a:ext>
            </a:extLst>
          </p:cNvPr>
          <p:cNvSpPr>
            <a:spLocks noGrp="1"/>
          </p:cNvSpPr>
          <p:nvPr>
            <p:ph type="title"/>
          </p:nvPr>
        </p:nvSpPr>
        <p:spPr/>
        <p:txBody>
          <a:bodyPr/>
          <a:lstStyle/>
          <a:p>
            <a:pPr algn="ctr"/>
            <a:r>
              <a:rPr lang="en-US" dirty="0">
                <a:solidFill>
                  <a:schemeClr val="accent1"/>
                </a:solidFill>
                <a:latin typeface="Times New Roman" panose="02020603050405020304" pitchFamily="18" charset="0"/>
                <a:cs typeface="Times New Roman" panose="02020603050405020304" pitchFamily="18" charset="0"/>
              </a:rPr>
              <a:t>Law no.72 of 2017 – Social Responsibility of the Investor</a:t>
            </a:r>
            <a:endParaRPr lang="it-IT" dirty="0">
              <a:solidFill>
                <a:schemeClr val="accent1"/>
              </a:solidFill>
              <a:latin typeface="Times New Roman" panose="02020603050405020304" pitchFamily="18" charset="0"/>
              <a:cs typeface="Times New Roman" panose="02020603050405020304" pitchFamily="18" charset="0"/>
            </a:endParaRPr>
          </a:p>
        </p:txBody>
      </p:sp>
      <p:sp>
        <p:nvSpPr>
          <p:cNvPr id="3" name="Segnaposto contenuto 2">
            <a:extLst>
              <a:ext uri="{FF2B5EF4-FFF2-40B4-BE49-F238E27FC236}">
                <a16:creationId xmlns:a16="http://schemas.microsoft.com/office/drawing/2014/main" id="{B97FC46A-8147-4591-8105-3DC5265A2B44}"/>
              </a:ext>
            </a:extLst>
          </p:cNvPr>
          <p:cNvSpPr>
            <a:spLocks noGrp="1"/>
          </p:cNvSpPr>
          <p:nvPr>
            <p:ph idx="1"/>
          </p:nvPr>
        </p:nvSpPr>
        <p:spPr>
          <a:xfrm>
            <a:off x="874643" y="2191769"/>
            <a:ext cx="10933043" cy="469348"/>
          </a:xfrm>
        </p:spPr>
        <p:txBody>
          <a:bodyPr>
            <a:noAutofit/>
          </a:bodyPr>
          <a:lstStyle/>
          <a:p>
            <a:pPr algn="ctr"/>
            <a:r>
              <a:rPr lang="en-US" dirty="0">
                <a:latin typeface="Times New Roman" panose="02020603050405020304" pitchFamily="18" charset="0"/>
                <a:cs typeface="Times New Roman" panose="02020603050405020304" pitchFamily="18" charset="0"/>
              </a:rPr>
              <a:t>The closing statement of </a:t>
            </a:r>
            <a:r>
              <a:rPr lang="en-US" b="1" dirty="0">
                <a:solidFill>
                  <a:schemeClr val="accent1"/>
                </a:solidFill>
                <a:latin typeface="Times New Roman" panose="02020603050405020304" pitchFamily="18" charset="0"/>
                <a:cs typeface="Times New Roman" panose="02020603050405020304" pitchFamily="18" charset="0"/>
              </a:rPr>
              <a:t>Article 15, §4 </a:t>
            </a:r>
            <a:r>
              <a:rPr lang="en-US" dirty="0">
                <a:latin typeface="Times New Roman" panose="02020603050405020304" pitchFamily="18" charset="0"/>
                <a:cs typeface="Times New Roman" panose="02020603050405020304" pitchFamily="18" charset="0"/>
              </a:rPr>
              <a:t>is even more strict:</a:t>
            </a:r>
          </a:p>
        </p:txBody>
      </p:sp>
      <p:sp>
        <p:nvSpPr>
          <p:cNvPr id="4" name="Rettangolo 3">
            <a:extLst>
              <a:ext uri="{FF2B5EF4-FFF2-40B4-BE49-F238E27FC236}">
                <a16:creationId xmlns:a16="http://schemas.microsoft.com/office/drawing/2014/main" id="{8F098710-674E-4C1E-9A4F-2E5E553EC8BC}"/>
              </a:ext>
            </a:extLst>
          </p:cNvPr>
          <p:cNvSpPr/>
          <p:nvPr/>
        </p:nvSpPr>
        <p:spPr>
          <a:xfrm>
            <a:off x="1036981" y="2846401"/>
            <a:ext cx="10316817" cy="10156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ctr"/>
            <a:r>
              <a:rPr lang="en-US" sz="2000" dirty="0"/>
              <a:t>“In all cases</a:t>
            </a:r>
            <a:r>
              <a:rPr lang="en-US" sz="2000" b="1" dirty="0"/>
              <a:t>, it is prohibited </a:t>
            </a:r>
            <a:r>
              <a:rPr lang="en-US" sz="2000" dirty="0"/>
              <a:t>to use the projects, programs, or services delivered under the social responsibility umbrella </a:t>
            </a:r>
            <a:r>
              <a:rPr lang="en-US" sz="2000" b="1" dirty="0"/>
              <a:t>to pursue</a:t>
            </a:r>
            <a:r>
              <a:rPr lang="en-US" sz="2000" dirty="0"/>
              <a:t> political, party-related, or religious </a:t>
            </a:r>
            <a:r>
              <a:rPr lang="en-US" sz="2000" b="1" dirty="0"/>
              <a:t>purposes </a:t>
            </a:r>
            <a:r>
              <a:rPr lang="en-US" sz="2000" dirty="0"/>
              <a:t>or </a:t>
            </a:r>
            <a:r>
              <a:rPr lang="en-US" sz="2000" b="1" dirty="0"/>
              <a:t>which entail discrimination among the citizens</a:t>
            </a:r>
            <a:r>
              <a:rPr lang="en-US" sz="2000" dirty="0"/>
              <a:t>”</a:t>
            </a:r>
            <a:endParaRPr lang="it-IT" sz="2000" dirty="0"/>
          </a:p>
        </p:txBody>
      </p:sp>
      <p:sp>
        <p:nvSpPr>
          <p:cNvPr id="6" name="Segnaposto contenuto 2">
            <a:extLst>
              <a:ext uri="{FF2B5EF4-FFF2-40B4-BE49-F238E27FC236}">
                <a16:creationId xmlns:a16="http://schemas.microsoft.com/office/drawing/2014/main" id="{358673F1-0A6E-4497-9EB7-F490A3A39E16}"/>
              </a:ext>
            </a:extLst>
          </p:cNvPr>
          <p:cNvSpPr txBox="1">
            <a:spLocks/>
          </p:cNvSpPr>
          <p:nvPr/>
        </p:nvSpPr>
        <p:spPr>
          <a:xfrm>
            <a:off x="728867" y="4282831"/>
            <a:ext cx="10933043" cy="469348"/>
          </a:xfrm>
          <a:prstGeom prst="rect">
            <a:avLst/>
          </a:prstGeom>
        </p:spPr>
        <p:txBody>
          <a:bodyPr vert="horz" lIns="45720" tIns="45720" rIns="45720" bIns="45720" rtlCol="0">
            <a:noAutofit/>
          </a:bodyPr>
          <a:lst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a:lstStyle>
          <a:p>
            <a:pPr algn="ctr"/>
            <a:r>
              <a:rPr lang="en-US" dirty="0">
                <a:latin typeface="Times New Roman" panose="02020603050405020304" pitchFamily="18" charset="0"/>
                <a:cs typeface="Times New Roman" panose="02020603050405020304" pitchFamily="18" charset="0"/>
              </a:rPr>
              <a:t>In the same Law, </a:t>
            </a:r>
            <a:r>
              <a:rPr lang="en-US" b="1" dirty="0">
                <a:solidFill>
                  <a:schemeClr val="accent1"/>
                </a:solidFill>
                <a:latin typeface="Times New Roman" panose="02020603050405020304" pitchFamily="18" charset="0"/>
                <a:cs typeface="Times New Roman" panose="02020603050405020304" pitchFamily="18" charset="0"/>
              </a:rPr>
              <a:t>Article 82 </a:t>
            </a:r>
            <a:r>
              <a:rPr lang="en-US" dirty="0">
                <a:latin typeface="Times New Roman" panose="02020603050405020304" pitchFamily="18" charset="0"/>
                <a:cs typeface="Times New Roman" panose="02020603050405020304" pitchFamily="18" charset="0"/>
              </a:rPr>
              <a:t>regarding the resolution of disputes, negotiable out of court, relating to the application and interpretation of the law itself:</a:t>
            </a:r>
            <a:endParaRPr lang="en-US" sz="2400" dirty="0">
              <a:latin typeface="Times New Roman" panose="02020603050405020304" pitchFamily="18" charset="0"/>
              <a:cs typeface="Times New Roman" panose="02020603050405020304" pitchFamily="18" charset="0"/>
            </a:endParaRPr>
          </a:p>
        </p:txBody>
      </p:sp>
      <p:sp>
        <p:nvSpPr>
          <p:cNvPr id="8" name="Rettangolo 7">
            <a:extLst>
              <a:ext uri="{FF2B5EF4-FFF2-40B4-BE49-F238E27FC236}">
                <a16:creationId xmlns:a16="http://schemas.microsoft.com/office/drawing/2014/main" id="{5F23EA28-F21E-4A70-A2CE-242134825D3D}"/>
              </a:ext>
            </a:extLst>
          </p:cNvPr>
          <p:cNvSpPr/>
          <p:nvPr/>
        </p:nvSpPr>
        <p:spPr>
          <a:xfrm>
            <a:off x="1036981" y="5172946"/>
            <a:ext cx="10316817" cy="13234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ctr"/>
            <a:r>
              <a:rPr lang="en-US" sz="2000" dirty="0"/>
              <a:t>“Without prejudice to the right to litigation</a:t>
            </a:r>
            <a:r>
              <a:rPr lang="en-US" sz="2000" b="1" dirty="0"/>
              <a:t>, any dispute </a:t>
            </a:r>
            <a:r>
              <a:rPr lang="en-US" sz="2000" dirty="0"/>
              <a:t>arising between the Investor and any one or more government bodies in relation to the Investor’s capital or the interpretation or enforcement of the provisions of this Law </a:t>
            </a:r>
            <a:r>
              <a:rPr lang="en-US" sz="2000" b="1" dirty="0"/>
              <a:t>may be settled amicably through negotiations among the disputing parties</a:t>
            </a:r>
            <a:r>
              <a:rPr lang="en-US" sz="2000" dirty="0"/>
              <a:t>”</a:t>
            </a:r>
            <a:endParaRPr lang="it-IT" sz="2000" dirty="0"/>
          </a:p>
        </p:txBody>
      </p:sp>
    </p:spTree>
    <p:extLst>
      <p:ext uri="{BB962C8B-B14F-4D97-AF65-F5344CB8AC3E}">
        <p14:creationId xmlns:p14="http://schemas.microsoft.com/office/powerpoint/2010/main" val="36405193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2E7DE04C-B3A0-4854-9083-1B506A32504D}"/>
              </a:ext>
            </a:extLst>
          </p:cNvPr>
          <p:cNvSpPr>
            <a:spLocks noGrp="1"/>
          </p:cNvSpPr>
          <p:nvPr>
            <p:ph sz="half" idx="1"/>
          </p:nvPr>
        </p:nvSpPr>
        <p:spPr>
          <a:xfrm>
            <a:off x="758687" y="887897"/>
            <a:ext cx="5430078" cy="4293704"/>
          </a:xfrm>
        </p:spPr>
        <p:txBody>
          <a:bodyPr>
            <a:normAutofit fontScale="70000" lnSpcReduction="20000"/>
          </a:bodyPr>
          <a:lstStyle/>
          <a:p>
            <a:pPr>
              <a:lnSpc>
                <a:spcPct val="120000"/>
              </a:lnSpc>
            </a:pPr>
            <a:r>
              <a:rPr lang="en-US" sz="4400" dirty="0">
                <a:latin typeface="Times New Roman" panose="02020603050405020304" pitchFamily="18" charset="0"/>
                <a:cs typeface="Times New Roman" panose="02020603050405020304" pitchFamily="18" charset="0"/>
              </a:rPr>
              <a:t>Public works</a:t>
            </a:r>
          </a:p>
          <a:p>
            <a:pPr marL="0" indent="0">
              <a:lnSpc>
                <a:spcPct val="120000"/>
              </a:lnSpc>
              <a:buNone/>
            </a:pPr>
            <a:r>
              <a:rPr lang="en-US" sz="4400" dirty="0">
                <a:latin typeface="Times New Roman" panose="02020603050405020304" pitchFamily="18" charset="0"/>
                <a:cs typeface="Times New Roman" panose="02020603050405020304" pitchFamily="18" charset="0"/>
              </a:rPr>
              <a:t>1. Construction</a:t>
            </a:r>
          </a:p>
          <a:p>
            <a:pPr marL="0" indent="0">
              <a:lnSpc>
                <a:spcPct val="120000"/>
              </a:lnSpc>
              <a:buNone/>
            </a:pPr>
            <a:r>
              <a:rPr lang="en-US" sz="4400" dirty="0">
                <a:latin typeface="Times New Roman" panose="02020603050405020304" pitchFamily="18" charset="0"/>
                <a:cs typeface="Times New Roman" panose="02020603050405020304" pitchFamily="18" charset="0"/>
              </a:rPr>
              <a:t>2. Energy sector</a:t>
            </a:r>
          </a:p>
          <a:p>
            <a:pPr marL="0" indent="0">
              <a:lnSpc>
                <a:spcPct val="120000"/>
              </a:lnSpc>
              <a:buNone/>
            </a:pPr>
            <a:r>
              <a:rPr lang="en-US" sz="4400" dirty="0">
                <a:latin typeface="Times New Roman" panose="02020603050405020304" pitchFamily="18" charset="0"/>
                <a:cs typeface="Times New Roman" panose="02020603050405020304" pitchFamily="18" charset="0"/>
              </a:rPr>
              <a:t>3. Consulting and studies</a:t>
            </a:r>
          </a:p>
          <a:p>
            <a:pPr>
              <a:lnSpc>
                <a:spcPct val="120000"/>
              </a:lnSpc>
            </a:pPr>
            <a:r>
              <a:rPr lang="en-US" sz="4400" dirty="0">
                <a:latin typeface="Times New Roman" panose="02020603050405020304" pitchFamily="18" charset="0"/>
                <a:cs typeface="Times New Roman" panose="02020603050405020304" pitchFamily="18" charset="0"/>
              </a:rPr>
              <a:t>Demographic development</a:t>
            </a:r>
          </a:p>
          <a:p>
            <a:pPr marL="0" indent="0">
              <a:lnSpc>
                <a:spcPct val="120000"/>
              </a:lnSpc>
              <a:buNone/>
            </a:pPr>
            <a:r>
              <a:rPr lang="en-US" sz="4400" dirty="0">
                <a:latin typeface="Times New Roman" panose="02020603050405020304" pitchFamily="18" charset="0"/>
                <a:cs typeface="Times New Roman" panose="02020603050405020304" pitchFamily="18" charset="0"/>
              </a:rPr>
              <a:t>1. Health system</a:t>
            </a:r>
          </a:p>
          <a:p>
            <a:pPr marL="0" indent="0">
              <a:lnSpc>
                <a:spcPct val="120000"/>
              </a:lnSpc>
              <a:buNone/>
            </a:pPr>
            <a:r>
              <a:rPr lang="en-US" sz="4400" dirty="0">
                <a:latin typeface="Times New Roman" panose="02020603050405020304" pitchFamily="18" charset="0"/>
                <a:cs typeface="Times New Roman" panose="02020603050405020304" pitchFamily="18" charset="0"/>
              </a:rPr>
              <a:t>2. Distribution sector</a:t>
            </a: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it-IT" dirty="0"/>
          </a:p>
        </p:txBody>
      </p:sp>
      <p:pic>
        <p:nvPicPr>
          <p:cNvPr id="5" name="Segnaposto contenuto 4">
            <a:extLst>
              <a:ext uri="{FF2B5EF4-FFF2-40B4-BE49-F238E27FC236}">
                <a16:creationId xmlns:a16="http://schemas.microsoft.com/office/drawing/2014/main" id="{A9490376-4E6D-46E2-AE99-4AD4E1D7EA2A}"/>
              </a:ext>
            </a:extLst>
          </p:cNvPr>
          <p:cNvPicPr>
            <a:picLocks noGrp="1" noChangeAspect="1"/>
          </p:cNvPicPr>
          <p:nvPr>
            <p:ph sz="half" idx="2"/>
          </p:nvPr>
        </p:nvPicPr>
        <p:blipFill>
          <a:blip r:embed="rId2"/>
          <a:stretch>
            <a:fillRect/>
          </a:stretch>
        </p:blipFill>
        <p:spPr>
          <a:xfrm>
            <a:off x="6764914" y="887897"/>
            <a:ext cx="4340728" cy="3697356"/>
          </a:xfrm>
          <a:prstGeom prst="rect">
            <a:avLst/>
          </a:prstGeom>
        </p:spPr>
      </p:pic>
    </p:spTree>
    <p:extLst>
      <p:ext uri="{BB962C8B-B14F-4D97-AF65-F5344CB8AC3E}">
        <p14:creationId xmlns:p14="http://schemas.microsoft.com/office/powerpoint/2010/main" val="13677182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C3DAD11E-E545-4338-8FCC-E6DF8664C7D4}"/>
              </a:ext>
            </a:extLst>
          </p:cNvPr>
          <p:cNvSpPr>
            <a:spLocks noGrp="1"/>
          </p:cNvSpPr>
          <p:nvPr>
            <p:ph sz="half" idx="1"/>
          </p:nvPr>
        </p:nvSpPr>
        <p:spPr/>
        <p:txBody>
          <a:bodyPr>
            <a:normAutofit fontScale="92500" lnSpcReduction="20000"/>
          </a:bodyPr>
          <a:lstStyle/>
          <a:p>
            <a:pPr algn="just"/>
            <a:r>
              <a:rPr lang="en-US" dirty="0">
                <a:latin typeface="Times New Roman" panose="02020603050405020304" pitchFamily="18" charset="0"/>
                <a:cs typeface="Times New Roman" panose="02020603050405020304" pitchFamily="18" charset="0"/>
              </a:rPr>
              <a:t>About the Public works: given the size of the country, Egypt lacks a lot of infrastructures. </a:t>
            </a:r>
          </a:p>
          <a:p>
            <a:pPr algn="just"/>
            <a:r>
              <a:rPr lang="en-US" dirty="0">
                <a:latin typeface="Times New Roman" panose="02020603050405020304" pitchFamily="18" charset="0"/>
                <a:cs typeface="Times New Roman" panose="02020603050405020304" pitchFamily="18" charset="0"/>
              </a:rPr>
              <a:t>The government is investing to change this, so companies related to construction are expected to have good business opportunities. </a:t>
            </a:r>
          </a:p>
          <a:p>
            <a:pPr algn="just"/>
            <a:r>
              <a:rPr lang="en-US" dirty="0">
                <a:latin typeface="Times New Roman" panose="02020603050405020304" pitchFamily="18" charset="0"/>
                <a:cs typeface="Times New Roman" panose="02020603050405020304" pitchFamily="18" charset="0"/>
              </a:rPr>
              <a:t>The discovery of new gas reserves in the Mediterranean provides space for new foreign investments in the energy sector, even more with the expected beginning of gas exports.</a:t>
            </a:r>
          </a:p>
          <a:p>
            <a:endParaRPr lang="it-IT" dirty="0"/>
          </a:p>
        </p:txBody>
      </p:sp>
      <p:sp>
        <p:nvSpPr>
          <p:cNvPr id="4" name="Segnaposto contenuto 3">
            <a:extLst>
              <a:ext uri="{FF2B5EF4-FFF2-40B4-BE49-F238E27FC236}">
                <a16:creationId xmlns:a16="http://schemas.microsoft.com/office/drawing/2014/main" id="{223F41B8-4282-4C37-897C-E7363FC68347}"/>
              </a:ext>
            </a:extLst>
          </p:cNvPr>
          <p:cNvSpPr>
            <a:spLocks noGrp="1"/>
          </p:cNvSpPr>
          <p:nvPr>
            <p:ph sz="half" idx="2"/>
          </p:nvPr>
        </p:nvSpPr>
        <p:spPr>
          <a:xfrm>
            <a:off x="6588280" y="1375051"/>
            <a:ext cx="5181600" cy="4351338"/>
          </a:xfrm>
        </p:spPr>
        <p:txBody>
          <a:bodyPr>
            <a:normAutofit fontScale="92500" lnSpcReduction="20000"/>
          </a:bodyPr>
          <a:lstStyle/>
          <a:p>
            <a:r>
              <a:rPr lang="en-US" dirty="0">
                <a:latin typeface="Times New Roman" panose="02020603050405020304" pitchFamily="18" charset="0"/>
                <a:cs typeface="Times New Roman" panose="02020603050405020304" pitchFamily="18" charset="0"/>
              </a:rPr>
              <a:t>Transnational companies investing in Egypt recently:</a:t>
            </a:r>
          </a:p>
          <a:p>
            <a:pPr marL="0" indent="0" algn="ctr">
              <a:buNone/>
            </a:pPr>
            <a:endParaRPr lang="en-US" dirty="0"/>
          </a:p>
          <a:p>
            <a:endParaRPr lang="it-IT" dirty="0"/>
          </a:p>
        </p:txBody>
      </p:sp>
      <p:pic>
        <p:nvPicPr>
          <p:cNvPr id="6" name="Picture 6" descr="carrefour">
            <a:hlinkClick r:id="rId2"/>
            <a:extLst>
              <a:ext uri="{FF2B5EF4-FFF2-40B4-BE49-F238E27FC236}">
                <a16:creationId xmlns:a16="http://schemas.microsoft.com/office/drawing/2014/main" id="{D6988458-3109-4C98-A13A-A9318ACCB7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36697" y="2831824"/>
            <a:ext cx="1300438" cy="1193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 descr="Logo_shell">
            <a:hlinkClick r:id="rId4"/>
            <a:extLst>
              <a:ext uri="{FF2B5EF4-FFF2-40B4-BE49-F238E27FC236}">
                <a16:creationId xmlns:a16="http://schemas.microsoft.com/office/drawing/2014/main" id="{789C03BB-8114-4502-A54F-F245A2D6CA1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83099" y="2676939"/>
            <a:ext cx="1175112" cy="1353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8" descr="Vodafone-VBFlag25_P">
            <a:hlinkClick r:id="rId6"/>
            <a:extLst>
              <a:ext uri="{FF2B5EF4-FFF2-40B4-BE49-F238E27FC236}">
                <a16:creationId xmlns:a16="http://schemas.microsoft.com/office/drawing/2014/main" id="{8A9D149E-FD04-4677-BDE6-AA14F8517D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590341" y="4573829"/>
            <a:ext cx="1019175"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 descr="logo_heineken">
            <a:hlinkClick r:id="rId8"/>
            <a:extLst>
              <a:ext uri="{FF2B5EF4-FFF2-40B4-BE49-F238E27FC236}">
                <a16:creationId xmlns:a16="http://schemas.microsoft.com/office/drawing/2014/main" id="{39091B0E-C5ED-40BF-BB18-1E0FF587E04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492925" y="4337706"/>
            <a:ext cx="11049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Intel">
            <a:hlinkClick r:id="rId10"/>
            <a:extLst>
              <a:ext uri="{FF2B5EF4-FFF2-40B4-BE49-F238E27FC236}">
                <a16:creationId xmlns:a16="http://schemas.microsoft.com/office/drawing/2014/main" id="{C9A24944-2E1C-4F8E-BBAA-89BAA715E81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436484" y="4654274"/>
            <a:ext cx="1428750"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Risultati immagini per eni">
            <a:extLst>
              <a:ext uri="{FF2B5EF4-FFF2-40B4-BE49-F238E27FC236}">
                <a16:creationId xmlns:a16="http://schemas.microsoft.com/office/drawing/2014/main" id="{61676507-C585-414D-8EFB-BFFDE8BF5D9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426691" y="2432324"/>
            <a:ext cx="1114425" cy="15982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39818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contenuto 5">
            <a:extLst>
              <a:ext uri="{FF2B5EF4-FFF2-40B4-BE49-F238E27FC236}">
                <a16:creationId xmlns:a16="http://schemas.microsoft.com/office/drawing/2014/main" id="{7B2397E9-971C-4B39-ACFD-839DAFAD1D63}"/>
              </a:ext>
            </a:extLst>
          </p:cNvPr>
          <p:cNvSpPr>
            <a:spLocks noGrp="1"/>
          </p:cNvSpPr>
          <p:nvPr>
            <p:ph idx="1"/>
          </p:nvPr>
        </p:nvSpPr>
        <p:spPr>
          <a:xfrm>
            <a:off x="838200" y="463826"/>
            <a:ext cx="10515600" cy="6215270"/>
          </a:xfrm>
        </p:spPr>
        <p:txBody>
          <a:bodyPr>
            <a:normAutofit fontScale="92500" lnSpcReduction="10000"/>
          </a:bodyPr>
          <a:lstStyle/>
          <a:p>
            <a:pPr algn="ctr">
              <a:spcBef>
                <a:spcPct val="50000"/>
              </a:spcBef>
              <a:buNone/>
            </a:pPr>
            <a:r>
              <a:rPr lang="pt-PT" altLang="it-IT" sz="3500" b="1" dirty="0">
                <a:latin typeface="Times New Roman" panose="02020603050405020304" pitchFamily="18" charset="0"/>
                <a:cs typeface="Times New Roman" panose="02020603050405020304" pitchFamily="18" charset="0"/>
              </a:rPr>
              <a:t>Finance and banking system</a:t>
            </a:r>
            <a:r>
              <a:rPr lang="pt-PT" altLang="it-IT" sz="3000" dirty="0">
                <a:latin typeface="Times New Roman" panose="02020603050405020304" pitchFamily="18" charset="0"/>
                <a:cs typeface="Times New Roman" panose="02020603050405020304" pitchFamily="18" charset="0"/>
              </a:rPr>
              <a:t> </a:t>
            </a:r>
          </a:p>
          <a:p>
            <a:pPr algn="ctr">
              <a:spcBef>
                <a:spcPct val="50000"/>
              </a:spcBef>
              <a:buFont typeface="Wingdings" panose="05000000000000000000" pitchFamily="2" charset="2"/>
              <a:buChar char="§"/>
            </a:pPr>
            <a:endParaRPr lang="pt-PT" altLang="it-IT" sz="1400" dirty="0">
              <a:latin typeface="Times New Roman" panose="02020603050405020304" pitchFamily="18" charset="0"/>
              <a:cs typeface="Times New Roman" panose="02020603050405020304" pitchFamily="18" charset="0"/>
            </a:endParaRPr>
          </a:p>
          <a:p>
            <a:pPr algn="ctr">
              <a:spcBef>
                <a:spcPct val="50000"/>
              </a:spcBef>
              <a:buFont typeface="Wingdings" panose="05000000000000000000" pitchFamily="2" charset="2"/>
              <a:buChar char="§"/>
            </a:pPr>
            <a:r>
              <a:rPr lang="pt-PT" altLang="it-IT" dirty="0">
                <a:latin typeface="Times New Roman" panose="02020603050405020304" pitchFamily="18" charset="0"/>
                <a:cs typeface="Times New Roman" panose="02020603050405020304" pitchFamily="18" charset="0"/>
              </a:rPr>
              <a:t> Progressive liberalisation has been taking place since 1991</a:t>
            </a:r>
          </a:p>
          <a:p>
            <a:pPr algn="ctr">
              <a:spcBef>
                <a:spcPct val="50000"/>
              </a:spcBef>
              <a:buFont typeface="Wingdings" panose="05000000000000000000" pitchFamily="2" charset="2"/>
              <a:buChar char="§"/>
            </a:pPr>
            <a:r>
              <a:rPr lang="pt-PT" altLang="it-IT" dirty="0">
                <a:latin typeface="Times New Roman" panose="02020603050405020304" pitchFamily="18" charset="0"/>
                <a:cs typeface="Times New Roman" panose="02020603050405020304" pitchFamily="18" charset="0"/>
              </a:rPr>
              <a:t> Public sector remains in a dominant position </a:t>
            </a:r>
          </a:p>
          <a:p>
            <a:pPr algn="ctr">
              <a:spcBef>
                <a:spcPct val="50000"/>
              </a:spcBef>
              <a:buNone/>
            </a:pPr>
            <a:r>
              <a:rPr lang="pt-PT" altLang="it-IT" dirty="0">
                <a:latin typeface="Times New Roman" panose="02020603050405020304" pitchFamily="18" charset="0"/>
                <a:cs typeface="Times New Roman" panose="02020603050405020304" pitchFamily="18" charset="0"/>
              </a:rPr>
              <a:t>  (8 banks under state-control)</a:t>
            </a:r>
          </a:p>
          <a:p>
            <a:pPr algn="ctr">
              <a:spcBef>
                <a:spcPct val="50000"/>
              </a:spcBef>
              <a:buFont typeface="Wingdings" panose="05000000000000000000" pitchFamily="2" charset="2"/>
              <a:buChar char="§"/>
            </a:pPr>
            <a:r>
              <a:rPr lang="pt-PT" altLang="it-IT" dirty="0">
                <a:latin typeface="Times New Roman" panose="02020603050405020304" pitchFamily="18" charset="0"/>
                <a:cs typeface="Times New Roman" panose="02020603050405020304" pitchFamily="18" charset="0"/>
              </a:rPr>
              <a:t> Free floating of the egyptian pound against the dollar</a:t>
            </a:r>
          </a:p>
          <a:p>
            <a:pPr algn="ctr">
              <a:spcBef>
                <a:spcPct val="50000"/>
              </a:spcBef>
              <a:buFont typeface="Wingdings" panose="05000000000000000000" pitchFamily="2" charset="2"/>
              <a:buChar char="§"/>
            </a:pPr>
            <a:r>
              <a:rPr lang="pt-PT" altLang="it-IT" dirty="0">
                <a:latin typeface="Times New Roman" panose="02020603050405020304" pitchFamily="18" charset="0"/>
                <a:cs typeface="Times New Roman" panose="02020603050405020304" pitchFamily="18" charset="0"/>
              </a:rPr>
              <a:t> Foreigners are allowed to have all the kinds of financial </a:t>
            </a:r>
          </a:p>
          <a:p>
            <a:pPr algn="ctr">
              <a:spcBef>
                <a:spcPct val="50000"/>
              </a:spcBef>
              <a:buNone/>
            </a:pPr>
            <a:r>
              <a:rPr lang="pt-PT" altLang="it-IT" dirty="0">
                <a:latin typeface="Times New Roman" panose="02020603050405020304" pitchFamily="18" charset="0"/>
                <a:cs typeface="Times New Roman" panose="02020603050405020304" pitchFamily="18" charset="0"/>
              </a:rPr>
              <a:t>  companies</a:t>
            </a:r>
          </a:p>
          <a:p>
            <a:pPr algn="just">
              <a:spcBef>
                <a:spcPct val="50000"/>
              </a:spcBef>
              <a:buNone/>
            </a:pPr>
            <a:r>
              <a:rPr lang="en-US" altLang="it-IT" dirty="0">
                <a:latin typeface="Times New Roman" panose="02020603050405020304" pitchFamily="18" charset="0"/>
                <a:cs typeface="Times New Roman" panose="02020603050405020304" pitchFamily="18" charset="0"/>
              </a:rPr>
              <a:t>The 8 banks under state-control represent more than 60% of the financial sector. Just half a million egyptians use bank account.</a:t>
            </a:r>
          </a:p>
          <a:p>
            <a:pPr algn="just">
              <a:spcBef>
                <a:spcPct val="50000"/>
              </a:spcBef>
              <a:buNone/>
            </a:pPr>
            <a:r>
              <a:rPr lang="en-US" altLang="it-IT" dirty="0">
                <a:latin typeface="Times New Roman" panose="02020603050405020304" pitchFamily="18" charset="0"/>
                <a:cs typeface="Times New Roman" panose="02020603050405020304" pitchFamily="18" charset="0"/>
              </a:rPr>
              <a:t>There are 28 merchant-banks and 31 investment banks in Egypt.</a:t>
            </a:r>
          </a:p>
          <a:p>
            <a:pPr algn="just">
              <a:spcBef>
                <a:spcPct val="50000"/>
              </a:spcBef>
              <a:buNone/>
            </a:pPr>
            <a:r>
              <a:rPr lang="en-US" altLang="it-IT" dirty="0">
                <a:latin typeface="Times New Roman" panose="02020603050405020304" pitchFamily="18" charset="0"/>
                <a:cs typeface="Times New Roman" panose="02020603050405020304" pitchFamily="18" charset="0"/>
              </a:rPr>
              <a:t>There are no licenses for foreign banks to open one in Egypt, but they are free to have stock holdings from national banks. </a:t>
            </a:r>
          </a:p>
          <a:p>
            <a:pPr>
              <a:spcBef>
                <a:spcPct val="50000"/>
              </a:spcBef>
              <a:buNone/>
            </a:pPr>
            <a:endParaRPr lang="pt-PT" altLang="it-IT" dirty="0">
              <a:latin typeface="Times New Roman" panose="02020603050405020304" pitchFamily="18" charset="0"/>
              <a:cs typeface="Times New Roman" panose="02020603050405020304" pitchFamily="18" charset="0"/>
            </a:endParaRPr>
          </a:p>
          <a:p>
            <a:pPr marL="0" indent="0">
              <a:buNone/>
            </a:pPr>
            <a:endParaRPr lang="it-IT" dirty="0"/>
          </a:p>
        </p:txBody>
      </p:sp>
    </p:spTree>
    <p:extLst>
      <p:ext uri="{BB962C8B-B14F-4D97-AF65-F5344CB8AC3E}">
        <p14:creationId xmlns:p14="http://schemas.microsoft.com/office/powerpoint/2010/main" val="1652399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testo 4">
            <a:extLst>
              <a:ext uri="{FF2B5EF4-FFF2-40B4-BE49-F238E27FC236}">
                <a16:creationId xmlns:a16="http://schemas.microsoft.com/office/drawing/2014/main" id="{AEBD52D8-2C1B-497E-8C5F-0BE0EA51C522}"/>
              </a:ext>
            </a:extLst>
          </p:cNvPr>
          <p:cNvSpPr>
            <a:spLocks noGrp="1"/>
          </p:cNvSpPr>
          <p:nvPr>
            <p:ph type="body" idx="1"/>
          </p:nvPr>
        </p:nvSpPr>
        <p:spPr>
          <a:xfrm>
            <a:off x="587996" y="868640"/>
            <a:ext cx="5157787" cy="1278212"/>
          </a:xfrm>
        </p:spPr>
        <p:txBody>
          <a:bodyPr>
            <a:normAutofit/>
          </a:bodyPr>
          <a:lstStyle/>
          <a:p>
            <a:endParaRPr lang="pt-PT" altLang="it-IT" dirty="0">
              <a:latin typeface="Times New Roman" panose="02020603050405020304" pitchFamily="18" charset="0"/>
              <a:cs typeface="Times New Roman" panose="02020603050405020304" pitchFamily="18" charset="0"/>
            </a:endParaRPr>
          </a:p>
          <a:p>
            <a:pPr algn="ctr"/>
            <a:r>
              <a:rPr lang="pt-PT" altLang="it-IT" dirty="0">
                <a:latin typeface="Times New Roman" panose="02020603050405020304" pitchFamily="18" charset="0"/>
                <a:cs typeface="Times New Roman" panose="02020603050405020304" pitchFamily="18" charset="0"/>
              </a:rPr>
              <a:t>Weak points and threats</a:t>
            </a:r>
          </a:p>
          <a:p>
            <a:endParaRPr lang="it-IT" dirty="0"/>
          </a:p>
        </p:txBody>
      </p:sp>
      <p:sp>
        <p:nvSpPr>
          <p:cNvPr id="6" name="Segnaposto contenuto 5">
            <a:extLst>
              <a:ext uri="{FF2B5EF4-FFF2-40B4-BE49-F238E27FC236}">
                <a16:creationId xmlns:a16="http://schemas.microsoft.com/office/drawing/2014/main" id="{9E258063-224C-48A0-BAEB-CE33C08FF8D0}"/>
              </a:ext>
            </a:extLst>
          </p:cNvPr>
          <p:cNvSpPr>
            <a:spLocks noGrp="1"/>
          </p:cNvSpPr>
          <p:nvPr>
            <p:ph sz="half" idx="2"/>
          </p:nvPr>
        </p:nvSpPr>
        <p:spPr>
          <a:xfrm>
            <a:off x="827708" y="1826045"/>
            <a:ext cx="5157787" cy="3684588"/>
          </a:xfrm>
        </p:spPr>
        <p:txBody>
          <a:bodyPr>
            <a:normAutofit fontScale="85000" lnSpcReduction="20000"/>
          </a:bodyPr>
          <a:lstStyle/>
          <a:p>
            <a:pPr>
              <a:spcBef>
                <a:spcPct val="50000"/>
              </a:spcBef>
            </a:pPr>
            <a:endParaRPr lang="pt-PT" altLang="it-IT" sz="1400" b="1" dirty="0">
              <a:latin typeface="Eurostile" pitchFamily="34" charset="0"/>
            </a:endParaRPr>
          </a:p>
          <a:p>
            <a:pPr>
              <a:spcBef>
                <a:spcPct val="50000"/>
              </a:spcBef>
              <a:buFont typeface="Wingdings" panose="05000000000000000000" pitchFamily="2" charset="2"/>
              <a:buChar char="§"/>
            </a:pPr>
            <a:r>
              <a:rPr lang="pt-PT" altLang="it-IT" dirty="0">
                <a:latin typeface="Eurostile" pitchFamily="34" charset="0"/>
              </a:rPr>
              <a:t> </a:t>
            </a:r>
            <a:r>
              <a:rPr lang="pt-PT" altLang="it-IT" dirty="0">
                <a:latin typeface="Times New Roman" panose="02020603050405020304" pitchFamily="18" charset="0"/>
                <a:cs typeface="Times New Roman" panose="02020603050405020304" pitchFamily="18" charset="0"/>
              </a:rPr>
              <a:t>11th September and middle east terrorist attacks </a:t>
            </a:r>
          </a:p>
          <a:p>
            <a:pPr>
              <a:spcBef>
                <a:spcPct val="50000"/>
              </a:spcBef>
              <a:buNone/>
            </a:pPr>
            <a:r>
              <a:rPr lang="pt-PT" altLang="it-IT" dirty="0">
                <a:latin typeface="Times New Roman" panose="02020603050405020304" pitchFamily="18" charset="0"/>
                <a:cs typeface="Times New Roman" panose="02020603050405020304" pitchFamily="18" charset="0"/>
              </a:rPr>
              <a:t>   created some fear on investors</a:t>
            </a:r>
          </a:p>
          <a:p>
            <a:pPr>
              <a:spcBef>
                <a:spcPct val="50000"/>
              </a:spcBef>
              <a:buFont typeface="Wingdings" panose="05000000000000000000" pitchFamily="2" charset="2"/>
              <a:buChar char="§"/>
            </a:pPr>
            <a:r>
              <a:rPr lang="pt-PT" altLang="it-IT" dirty="0">
                <a:latin typeface="Times New Roman" panose="02020603050405020304" pitchFamily="18" charset="0"/>
                <a:cs typeface="Times New Roman" panose="02020603050405020304" pitchFamily="18" charset="0"/>
              </a:rPr>
              <a:t> Terrorist attacks on tourists made tourism decrease</a:t>
            </a:r>
          </a:p>
          <a:p>
            <a:pPr>
              <a:spcBef>
                <a:spcPct val="50000"/>
              </a:spcBef>
              <a:buFont typeface="Wingdings" panose="05000000000000000000" pitchFamily="2" charset="2"/>
              <a:buChar char="§"/>
            </a:pPr>
            <a:r>
              <a:rPr lang="pt-PT" altLang="it-IT" dirty="0">
                <a:latin typeface="Times New Roman" panose="02020603050405020304" pitchFamily="18" charset="0"/>
                <a:cs typeface="Times New Roman" panose="02020603050405020304" pitchFamily="18" charset="0"/>
              </a:rPr>
              <a:t> Financial system still too controled by the state</a:t>
            </a:r>
          </a:p>
          <a:p>
            <a:pPr>
              <a:spcBef>
                <a:spcPct val="50000"/>
              </a:spcBef>
              <a:buFont typeface="Wingdings" panose="05000000000000000000" pitchFamily="2" charset="2"/>
              <a:buChar char="§"/>
            </a:pPr>
            <a:r>
              <a:rPr lang="pt-PT" altLang="it-IT" dirty="0">
                <a:latin typeface="Times New Roman" panose="02020603050405020304" pitchFamily="18" charset="0"/>
                <a:cs typeface="Times New Roman" panose="02020603050405020304" pitchFamily="18" charset="0"/>
              </a:rPr>
              <a:t> Low GDP </a:t>
            </a:r>
            <a:r>
              <a:rPr lang="pt-PT" altLang="it-IT" i="1" dirty="0">
                <a:latin typeface="Times New Roman" panose="02020603050405020304" pitchFamily="18" charset="0"/>
                <a:cs typeface="Times New Roman" panose="02020603050405020304" pitchFamily="18" charset="0"/>
              </a:rPr>
              <a:t>per capita </a:t>
            </a:r>
            <a:r>
              <a:rPr lang="pt-PT" altLang="it-IT" dirty="0">
                <a:latin typeface="Times New Roman" panose="02020603050405020304" pitchFamily="18" charset="0"/>
                <a:cs typeface="Times New Roman" panose="02020603050405020304" pitchFamily="18" charset="0"/>
              </a:rPr>
              <a:t>and high unemployment rate</a:t>
            </a:r>
            <a:endParaRPr lang="pt-PT" altLang="it-IT" i="1" dirty="0">
              <a:latin typeface="Times New Roman" panose="02020603050405020304" pitchFamily="18" charset="0"/>
              <a:cs typeface="Times New Roman" panose="02020603050405020304" pitchFamily="18" charset="0"/>
            </a:endParaRPr>
          </a:p>
          <a:p>
            <a:endParaRPr lang="it-IT" dirty="0"/>
          </a:p>
        </p:txBody>
      </p:sp>
      <p:pic>
        <p:nvPicPr>
          <p:cNvPr id="10" name="Immagine 9">
            <a:extLst>
              <a:ext uri="{FF2B5EF4-FFF2-40B4-BE49-F238E27FC236}">
                <a16:creationId xmlns:a16="http://schemas.microsoft.com/office/drawing/2014/main" id="{0E25BBA4-154F-4D5B-A178-E87E46B1F3A2}"/>
              </a:ext>
            </a:extLst>
          </p:cNvPr>
          <p:cNvPicPr>
            <a:picLocks noChangeAspect="1"/>
          </p:cNvPicPr>
          <p:nvPr/>
        </p:nvPicPr>
        <p:blipFill>
          <a:blip r:embed="rId2"/>
          <a:stretch>
            <a:fillRect/>
          </a:stretch>
        </p:blipFill>
        <p:spPr>
          <a:xfrm>
            <a:off x="6225207" y="1270994"/>
            <a:ext cx="4828450" cy="4223385"/>
          </a:xfrm>
          <a:prstGeom prst="rect">
            <a:avLst/>
          </a:prstGeom>
        </p:spPr>
      </p:pic>
    </p:spTree>
    <p:extLst>
      <p:ext uri="{BB962C8B-B14F-4D97-AF65-F5344CB8AC3E}">
        <p14:creationId xmlns:p14="http://schemas.microsoft.com/office/powerpoint/2010/main" val="1729755813"/>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1373</TotalTime>
  <Words>4262</Words>
  <Application>Microsoft Office PowerPoint</Application>
  <PresentationFormat>Widescreen</PresentationFormat>
  <Paragraphs>251</Paragraphs>
  <Slides>37</Slides>
  <Notes>0</Notes>
  <HiddenSlides>0</HiddenSlides>
  <MMClips>0</MMClips>
  <ScaleCrop>false</ScaleCrop>
  <HeadingPairs>
    <vt:vector size="6" baseType="variant">
      <vt:variant>
        <vt:lpstr>Caratteri utilizzati</vt:lpstr>
      </vt:variant>
      <vt:variant>
        <vt:i4>9</vt:i4>
      </vt:variant>
      <vt:variant>
        <vt:lpstr>Tema</vt:lpstr>
      </vt:variant>
      <vt:variant>
        <vt:i4>1</vt:i4>
      </vt:variant>
      <vt:variant>
        <vt:lpstr>Titoli diapositive</vt:lpstr>
      </vt:variant>
      <vt:variant>
        <vt:i4>37</vt:i4>
      </vt:variant>
    </vt:vector>
  </HeadingPairs>
  <TitlesOfParts>
    <vt:vector size="47" baseType="lpstr">
      <vt:lpstr>Arial</vt:lpstr>
      <vt:lpstr>Calibri</vt:lpstr>
      <vt:lpstr>Calibri Light</vt:lpstr>
      <vt:lpstr>Eurostile</vt:lpstr>
      <vt:lpstr>Garamond</vt:lpstr>
      <vt:lpstr>Times</vt:lpstr>
      <vt:lpstr>Times New Roman</vt:lpstr>
      <vt:lpstr>Tw Cen MT</vt:lpstr>
      <vt:lpstr>Wingdings</vt:lpstr>
      <vt:lpstr>Tema di Office</vt:lpstr>
      <vt:lpstr>Egypt: an Overwiev of his Political and Legal System</vt:lpstr>
      <vt:lpstr>Overview - Arab Republic of Egypt</vt:lpstr>
      <vt:lpstr>Presentazione standard di PowerPoint</vt:lpstr>
      <vt:lpstr>Presentazione standard di PowerPoint</vt:lpstr>
      <vt:lpstr>  Religious Organizations &amp; Religious Institutions</vt:lpstr>
      <vt:lpstr>Al-Azhar University</vt:lpstr>
      <vt:lpstr>Presentazione standard di PowerPoint</vt:lpstr>
      <vt:lpstr>Al-Azhar University's Council of Senior Scholars.</vt:lpstr>
      <vt:lpstr>Dār al-Iftā' al-Miṣriyyah</vt:lpstr>
      <vt:lpstr>Dār al-Iftā' al-Miṣriyyah</vt:lpstr>
      <vt:lpstr>Egypt in Contemporary Era &amp; The Firts Attempts For a Constitution</vt:lpstr>
      <vt:lpstr>The Nationalist movements and their Impact in the XX Century</vt:lpstr>
      <vt:lpstr>The Nationalism movements and their Impact in the XX Century</vt:lpstr>
      <vt:lpstr>The Nationalist movement and the role of the press in the early XX Century</vt:lpstr>
      <vt:lpstr>Presentazione standard di PowerPoint</vt:lpstr>
      <vt:lpstr>Spread of the Salafist movement among the Arab World</vt:lpstr>
      <vt:lpstr>Presentazione standard di PowerPoint</vt:lpstr>
      <vt:lpstr>Culture and Secularity between the Two Wars.</vt:lpstr>
      <vt:lpstr>Religion and Culture in Monarchist Egypt: the Rise of the al-Ikhwan al-Muslimun (the Muslim Brotherhood)</vt:lpstr>
      <vt:lpstr> The Republic Era, following the suppression of the monarchy. </vt:lpstr>
      <vt:lpstr>The Nasser Legacy. From Sadat’s Era to Mubarak</vt:lpstr>
      <vt:lpstr>Constitution of the Arab Republic of Egypt: art. 2</vt:lpstr>
      <vt:lpstr>The Role of the al-maḥkama al-dustūriyya al-ʿulyā (the Supreme Constitutional Court)</vt:lpstr>
      <vt:lpstr>The Role of the al-maḥkama al-dustūriyya al-ʿulyā (the Supreme Constitutional Court)</vt:lpstr>
      <vt:lpstr>The Role of the al-maḥkama al-dustūriyya al-ʿulyā (the Supreme Constitutional Court)</vt:lpstr>
      <vt:lpstr>The Role of the al-maḥkama al-dustūriyya al-ʿulyā (the Supreme Constitutional Court)</vt:lpstr>
      <vt:lpstr>Aftermath of the Arab Spring</vt:lpstr>
      <vt:lpstr>Economy &amp; Today’s problems of Egypt</vt:lpstr>
      <vt:lpstr>Investing in Egypt</vt:lpstr>
      <vt:lpstr>Incentives to the Investments </vt:lpstr>
      <vt:lpstr>The New Investment Law Of 2017</vt:lpstr>
      <vt:lpstr>Supreme Council for Investment</vt:lpstr>
      <vt:lpstr>Law no.72 of 2017 – Social Responsibility of the Investor</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Eugenio Santostasi</dc:creator>
  <cp:lastModifiedBy>Eugenio Santostasi</cp:lastModifiedBy>
  <cp:revision>79</cp:revision>
  <dcterms:created xsi:type="dcterms:W3CDTF">2018-10-25T10:10:06Z</dcterms:created>
  <dcterms:modified xsi:type="dcterms:W3CDTF">2018-11-05T11:59:36Z</dcterms:modified>
</cp:coreProperties>
</file>