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jpeg" ContentType="image/jpeg"/>
  <Override PartName="/ppt/media/image12.jpeg" ContentType="image/jpeg"/>
  <Override PartName="/ppt/media/image13.jpeg" ContentType="image/jpeg"/>
  <Override PartName="/ppt/media/image14.png" ContentType="image/png"/>
  <Override PartName="/ppt/media/image15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subTitle"/>
          </p:nvPr>
        </p:nvSpPr>
        <p:spPr>
          <a:xfrm>
            <a:off x="507960" y="609480"/>
            <a:ext cx="6445800" cy="6115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subTitle"/>
          </p:nvPr>
        </p:nvSpPr>
        <p:spPr>
          <a:xfrm>
            <a:off x="507960" y="609480"/>
            <a:ext cx="6445800" cy="6115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subTitle"/>
          </p:nvPr>
        </p:nvSpPr>
        <p:spPr>
          <a:xfrm>
            <a:off x="507960" y="609480"/>
            <a:ext cx="6445800" cy="6115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subTitle"/>
          </p:nvPr>
        </p:nvSpPr>
        <p:spPr>
          <a:xfrm>
            <a:off x="507960" y="609480"/>
            <a:ext cx="6445800" cy="6115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subTitle"/>
          </p:nvPr>
        </p:nvSpPr>
        <p:spPr>
          <a:xfrm>
            <a:off x="507960" y="609480"/>
            <a:ext cx="6445800" cy="6115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7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0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1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3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4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"/>
          <p:cNvGrpSpPr/>
          <p:nvPr/>
        </p:nvGrpSpPr>
        <p:grpSpPr>
          <a:xfrm>
            <a:off x="0" y="-8640"/>
            <a:ext cx="9142200" cy="6865920"/>
            <a:chOff x="0" y="-8640"/>
            <a:chExt cx="9142200" cy="6865920"/>
          </a:xfrm>
        </p:grpSpPr>
        <p:sp>
          <p:nvSpPr>
            <p:cNvPr id="1" name="CustomShape 2"/>
            <p:cNvSpPr/>
            <p:nvPr/>
          </p:nvSpPr>
          <p:spPr>
            <a:xfrm>
              <a:off x="7027920" y="0"/>
              <a:ext cx="913680" cy="6856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" name="CustomShape 3"/>
            <p:cNvSpPr/>
            <p:nvPr/>
          </p:nvSpPr>
          <p:spPr>
            <a:xfrm flipH="1">
              <a:off x="5568120" y="3681360"/>
              <a:ext cx="3571920" cy="3175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6886080" y="-8640"/>
              <a:ext cx="2253600" cy="686484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7202520" y="-8640"/>
              <a:ext cx="1939680" cy="686484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6699240" y="3048120"/>
              <a:ext cx="2442960" cy="380808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7000920" y="-8640"/>
              <a:ext cx="2139120" cy="686484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8174160" y="-8640"/>
              <a:ext cx="965880" cy="686484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8204400" y="-8640"/>
              <a:ext cx="935640" cy="686484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9" name="CustomShape 10"/>
            <p:cNvSpPr/>
            <p:nvPr/>
          </p:nvSpPr>
          <p:spPr>
            <a:xfrm>
              <a:off x="7778880" y="3589920"/>
              <a:ext cx="1361160" cy="326628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0" y="4013280"/>
              <a:ext cx="334800" cy="284292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1" name="PlaceHolder 12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1"/>
          <p:cNvGrpSpPr/>
          <p:nvPr/>
        </p:nvGrpSpPr>
        <p:grpSpPr>
          <a:xfrm>
            <a:off x="0" y="-8640"/>
            <a:ext cx="9142200" cy="6865920"/>
            <a:chOff x="0" y="-8640"/>
            <a:chExt cx="9142200" cy="6865920"/>
          </a:xfrm>
        </p:grpSpPr>
        <p:sp>
          <p:nvSpPr>
            <p:cNvPr id="50" name="CustomShape 2"/>
            <p:cNvSpPr/>
            <p:nvPr/>
          </p:nvSpPr>
          <p:spPr>
            <a:xfrm>
              <a:off x="7027920" y="0"/>
              <a:ext cx="913680" cy="6856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1" name="CustomShape 3"/>
            <p:cNvSpPr/>
            <p:nvPr/>
          </p:nvSpPr>
          <p:spPr>
            <a:xfrm flipH="1">
              <a:off x="5568120" y="3681360"/>
              <a:ext cx="3571920" cy="3175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2" name="CustomShape 4"/>
            <p:cNvSpPr/>
            <p:nvPr/>
          </p:nvSpPr>
          <p:spPr>
            <a:xfrm>
              <a:off x="6886080" y="-8640"/>
              <a:ext cx="2253600" cy="686484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3" name="CustomShape 5"/>
            <p:cNvSpPr/>
            <p:nvPr/>
          </p:nvSpPr>
          <p:spPr>
            <a:xfrm>
              <a:off x="7202520" y="-8640"/>
              <a:ext cx="1939680" cy="686484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4" name="CustomShape 6"/>
            <p:cNvSpPr/>
            <p:nvPr/>
          </p:nvSpPr>
          <p:spPr>
            <a:xfrm>
              <a:off x="6699240" y="3048120"/>
              <a:ext cx="2442960" cy="380808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5" name="CustomShape 7"/>
            <p:cNvSpPr/>
            <p:nvPr/>
          </p:nvSpPr>
          <p:spPr>
            <a:xfrm>
              <a:off x="7000920" y="-8640"/>
              <a:ext cx="2139120" cy="686484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6" name="CustomShape 8"/>
            <p:cNvSpPr/>
            <p:nvPr/>
          </p:nvSpPr>
          <p:spPr>
            <a:xfrm>
              <a:off x="8174160" y="-8640"/>
              <a:ext cx="965880" cy="686484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7" name="CustomShape 9"/>
            <p:cNvSpPr/>
            <p:nvPr/>
          </p:nvSpPr>
          <p:spPr>
            <a:xfrm>
              <a:off x="8204400" y="-8640"/>
              <a:ext cx="935640" cy="686484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8" name="CustomShape 10"/>
            <p:cNvSpPr/>
            <p:nvPr/>
          </p:nvSpPr>
          <p:spPr>
            <a:xfrm>
              <a:off x="7778880" y="3589920"/>
              <a:ext cx="1361160" cy="326628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59" name="CustomShape 11"/>
            <p:cNvSpPr/>
            <p:nvPr/>
          </p:nvSpPr>
          <p:spPr>
            <a:xfrm>
              <a:off x="0" y="4013280"/>
              <a:ext cx="334800" cy="284292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60" name="PlaceHolder 12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Group 1"/>
          <p:cNvGrpSpPr/>
          <p:nvPr/>
        </p:nvGrpSpPr>
        <p:grpSpPr>
          <a:xfrm>
            <a:off x="0" y="-8640"/>
            <a:ext cx="9142920" cy="6865920"/>
            <a:chOff x="0" y="-8640"/>
            <a:chExt cx="9142920" cy="6865920"/>
          </a:xfrm>
        </p:grpSpPr>
        <p:sp>
          <p:nvSpPr>
            <p:cNvPr id="99" name="CustomShape 2"/>
            <p:cNvSpPr/>
            <p:nvPr/>
          </p:nvSpPr>
          <p:spPr>
            <a:xfrm>
              <a:off x="7027920" y="0"/>
              <a:ext cx="913680" cy="6856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0" name="CustomShape 3"/>
            <p:cNvSpPr/>
            <p:nvPr/>
          </p:nvSpPr>
          <p:spPr>
            <a:xfrm flipH="1">
              <a:off x="5568120" y="3681360"/>
              <a:ext cx="3571920" cy="3175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1" name="CustomShape 4"/>
            <p:cNvSpPr/>
            <p:nvPr/>
          </p:nvSpPr>
          <p:spPr>
            <a:xfrm>
              <a:off x="6886080" y="-8640"/>
              <a:ext cx="2254320" cy="686556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2" name="CustomShape 5"/>
            <p:cNvSpPr/>
            <p:nvPr/>
          </p:nvSpPr>
          <p:spPr>
            <a:xfrm>
              <a:off x="7202520" y="-8640"/>
              <a:ext cx="1940400" cy="686556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3" name="CustomShape 6"/>
            <p:cNvSpPr/>
            <p:nvPr/>
          </p:nvSpPr>
          <p:spPr>
            <a:xfrm>
              <a:off x="6699240" y="3048120"/>
              <a:ext cx="2443680" cy="38088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4" name="CustomShape 7"/>
            <p:cNvSpPr/>
            <p:nvPr/>
          </p:nvSpPr>
          <p:spPr>
            <a:xfrm>
              <a:off x="7000920" y="-8640"/>
              <a:ext cx="2139840" cy="686556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5" name="CustomShape 8"/>
            <p:cNvSpPr/>
            <p:nvPr/>
          </p:nvSpPr>
          <p:spPr>
            <a:xfrm>
              <a:off x="8174160" y="-8640"/>
              <a:ext cx="966600" cy="686556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6" name="CustomShape 9"/>
            <p:cNvSpPr/>
            <p:nvPr/>
          </p:nvSpPr>
          <p:spPr>
            <a:xfrm>
              <a:off x="8204400" y="-8640"/>
              <a:ext cx="936360" cy="686556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7" name="CustomShape 10"/>
            <p:cNvSpPr/>
            <p:nvPr/>
          </p:nvSpPr>
          <p:spPr>
            <a:xfrm>
              <a:off x="7778880" y="3589920"/>
              <a:ext cx="1361880" cy="3267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08" name="CustomShape 11"/>
            <p:cNvSpPr/>
            <p:nvPr/>
          </p:nvSpPr>
          <p:spPr>
            <a:xfrm>
              <a:off x="0" y="4013280"/>
              <a:ext cx="335520" cy="284364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09" name="PlaceHolder 12"/>
          <p:cNvSpPr>
            <a:spLocks noGrp="1"/>
          </p:cNvSpPr>
          <p:nvPr>
            <p:ph type="title"/>
          </p:nvPr>
        </p:nvSpPr>
        <p:spPr>
          <a:xfrm>
            <a:off x="507960" y="609480"/>
            <a:ext cx="6445800" cy="131904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roup 1"/>
          <p:cNvGrpSpPr/>
          <p:nvPr/>
        </p:nvGrpSpPr>
        <p:grpSpPr>
          <a:xfrm>
            <a:off x="0" y="-8640"/>
            <a:ext cx="9142920" cy="6865920"/>
            <a:chOff x="0" y="-8640"/>
            <a:chExt cx="9142920" cy="6865920"/>
          </a:xfrm>
        </p:grpSpPr>
        <p:sp>
          <p:nvSpPr>
            <p:cNvPr id="148" name="CustomShape 2"/>
            <p:cNvSpPr/>
            <p:nvPr/>
          </p:nvSpPr>
          <p:spPr>
            <a:xfrm>
              <a:off x="7027920" y="0"/>
              <a:ext cx="913680" cy="6856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49" name="CustomShape 3"/>
            <p:cNvSpPr/>
            <p:nvPr/>
          </p:nvSpPr>
          <p:spPr>
            <a:xfrm flipH="1">
              <a:off x="5568120" y="3681360"/>
              <a:ext cx="3571920" cy="3175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0" name="CustomShape 4"/>
            <p:cNvSpPr/>
            <p:nvPr/>
          </p:nvSpPr>
          <p:spPr>
            <a:xfrm>
              <a:off x="6886080" y="-8640"/>
              <a:ext cx="2254320" cy="686556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1" name="CustomShape 5"/>
            <p:cNvSpPr/>
            <p:nvPr/>
          </p:nvSpPr>
          <p:spPr>
            <a:xfrm>
              <a:off x="7202520" y="-8640"/>
              <a:ext cx="1940400" cy="686556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2" name="CustomShape 6"/>
            <p:cNvSpPr/>
            <p:nvPr/>
          </p:nvSpPr>
          <p:spPr>
            <a:xfrm>
              <a:off x="6699240" y="3048120"/>
              <a:ext cx="2443680" cy="38088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3" name="CustomShape 7"/>
            <p:cNvSpPr/>
            <p:nvPr/>
          </p:nvSpPr>
          <p:spPr>
            <a:xfrm>
              <a:off x="7000920" y="-8640"/>
              <a:ext cx="2139840" cy="686556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4" name="CustomShape 8"/>
            <p:cNvSpPr/>
            <p:nvPr/>
          </p:nvSpPr>
          <p:spPr>
            <a:xfrm>
              <a:off x="8174160" y="-8640"/>
              <a:ext cx="966600" cy="686556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5" name="CustomShape 9"/>
            <p:cNvSpPr/>
            <p:nvPr/>
          </p:nvSpPr>
          <p:spPr>
            <a:xfrm>
              <a:off x="8204400" y="-8640"/>
              <a:ext cx="936360" cy="686556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6" name="CustomShape 10"/>
            <p:cNvSpPr/>
            <p:nvPr/>
          </p:nvSpPr>
          <p:spPr>
            <a:xfrm>
              <a:off x="7778880" y="3589920"/>
              <a:ext cx="1361880" cy="3267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57" name="CustomShape 11"/>
            <p:cNvSpPr/>
            <p:nvPr/>
          </p:nvSpPr>
          <p:spPr>
            <a:xfrm>
              <a:off x="0" y="4013280"/>
              <a:ext cx="335520" cy="284364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58" name="PlaceHolder 12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"/>
          <p:cNvGrpSpPr/>
          <p:nvPr/>
        </p:nvGrpSpPr>
        <p:grpSpPr>
          <a:xfrm>
            <a:off x="0" y="-8640"/>
            <a:ext cx="9142920" cy="6865920"/>
            <a:chOff x="0" y="-8640"/>
            <a:chExt cx="9142920" cy="6865920"/>
          </a:xfrm>
        </p:grpSpPr>
        <p:sp>
          <p:nvSpPr>
            <p:cNvPr id="197" name="CustomShape 2"/>
            <p:cNvSpPr/>
            <p:nvPr/>
          </p:nvSpPr>
          <p:spPr>
            <a:xfrm>
              <a:off x="7027920" y="0"/>
              <a:ext cx="913680" cy="6856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98" name="CustomShape 3"/>
            <p:cNvSpPr/>
            <p:nvPr/>
          </p:nvSpPr>
          <p:spPr>
            <a:xfrm flipH="1">
              <a:off x="5568120" y="3681360"/>
              <a:ext cx="3571920" cy="317592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  <a:effectLst>
              <a:outerShdw blurRad="40000" dir="5400000" dist="20000" rotWithShape="0">
                <a:srgbClr val="000000">
                  <a:alpha val="38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199" name="CustomShape 4"/>
            <p:cNvSpPr/>
            <p:nvPr/>
          </p:nvSpPr>
          <p:spPr>
            <a:xfrm>
              <a:off x="6886080" y="-8640"/>
              <a:ext cx="2254320" cy="686556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0" name="CustomShape 5"/>
            <p:cNvSpPr/>
            <p:nvPr/>
          </p:nvSpPr>
          <p:spPr>
            <a:xfrm>
              <a:off x="7202520" y="-8640"/>
              <a:ext cx="1940400" cy="686556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1" name="CustomShape 6"/>
            <p:cNvSpPr/>
            <p:nvPr/>
          </p:nvSpPr>
          <p:spPr>
            <a:xfrm>
              <a:off x="6699240" y="3048120"/>
              <a:ext cx="2443680" cy="38088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2" name="CustomShape 7"/>
            <p:cNvSpPr/>
            <p:nvPr/>
          </p:nvSpPr>
          <p:spPr>
            <a:xfrm>
              <a:off x="7000920" y="-8640"/>
              <a:ext cx="2139840" cy="686556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3" name="CustomShape 8"/>
            <p:cNvSpPr/>
            <p:nvPr/>
          </p:nvSpPr>
          <p:spPr>
            <a:xfrm>
              <a:off x="8174160" y="-8640"/>
              <a:ext cx="966600" cy="686556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4" name="CustomShape 9"/>
            <p:cNvSpPr/>
            <p:nvPr/>
          </p:nvSpPr>
          <p:spPr>
            <a:xfrm>
              <a:off x="8204400" y="-8640"/>
              <a:ext cx="936360" cy="686556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5" name="CustomShape 10"/>
            <p:cNvSpPr/>
            <p:nvPr/>
          </p:nvSpPr>
          <p:spPr>
            <a:xfrm>
              <a:off x="7778880" y="3589920"/>
              <a:ext cx="1361880" cy="3267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  <p:sp>
          <p:nvSpPr>
            <p:cNvPr id="206" name="CustomShape 11"/>
            <p:cNvSpPr/>
            <p:nvPr/>
          </p:nvSpPr>
          <p:spPr>
            <a:xfrm>
              <a:off x="0" y="4013280"/>
              <a:ext cx="335520" cy="284364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00" dir="5400000" dist="25400" rotWithShape="0">
                <a:srgbClr val="000000">
                  <a:alpha val="35000"/>
                </a:srgbClr>
              </a:outerShdw>
            </a:effectLst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07" name="PlaceHolder 12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7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hyperlink" Target="mailto:Emilie.frenkiel@u-pec.fr" TargetMode="External"/><Relationship Id="rId4" Type="http://schemas.openxmlformats.org/officeDocument/2006/relationships/slideLayout" Target="../slideLayouts/slideLayout17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7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29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37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49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49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CustomShape 1"/>
          <p:cNvSpPr/>
          <p:nvPr/>
        </p:nvSpPr>
        <p:spPr>
          <a:xfrm>
            <a:off x="609120" y="-1191240"/>
            <a:ext cx="6589800" cy="8048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1" lang="it-IT" sz="2800" spc="-1" strike="noStrike">
                <a:solidFill>
                  <a:srgbClr val="000000"/>
                </a:solidFill>
                <a:latin typeface="Arial"/>
                <a:ea typeface="Arial"/>
              </a:rPr>
              <a:t>Political Science, Law and History </a:t>
            </a:r>
            <a:br/>
            <a:br/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Second semester, second year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International Relations</a:t>
            </a:r>
            <a:br/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First Semester, third year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Fundamental Rights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Political Systems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Global History</a:t>
            </a:r>
            <a:br/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Second Semester, third year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18 CFU you can choose among all the courses taught in English in our University </a:t>
            </a:r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(if from other faculties, necessary approval by the GG Coordinator)</a:t>
            </a:r>
            <a:endParaRPr b="0" lang="it-IT" sz="18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333;p2" descr=""/>
          <p:cNvPicPr/>
          <p:nvPr/>
        </p:nvPicPr>
        <p:blipFill>
          <a:blip r:embed="rId1"/>
          <a:stretch/>
        </p:blipFill>
        <p:spPr>
          <a:xfrm>
            <a:off x="7020360" y="6319080"/>
            <a:ext cx="2096640" cy="575640"/>
          </a:xfrm>
          <a:prstGeom prst="rect">
            <a:avLst/>
          </a:prstGeom>
          <a:ln>
            <a:noFill/>
          </a:ln>
        </p:spPr>
      </p:pic>
      <p:pic>
        <p:nvPicPr>
          <p:cNvPr id="247" name="Google Shape;334;p2" descr=""/>
          <p:cNvPicPr/>
          <p:nvPr/>
        </p:nvPicPr>
        <p:blipFill>
          <a:blip r:embed="rId2"/>
          <a:stretch/>
        </p:blipFill>
        <p:spPr>
          <a:xfrm>
            <a:off x="6500520" y="48240"/>
            <a:ext cx="2601360" cy="756360"/>
          </a:xfrm>
          <a:prstGeom prst="rect">
            <a:avLst/>
          </a:prstGeom>
          <a:ln>
            <a:noFill/>
          </a:ln>
        </p:spPr>
      </p:pic>
      <p:sp>
        <p:nvSpPr>
          <p:cNvPr id="248" name="CustomShape 1"/>
          <p:cNvSpPr/>
          <p:nvPr/>
        </p:nvSpPr>
        <p:spPr>
          <a:xfrm>
            <a:off x="544680" y="2293200"/>
            <a:ext cx="6510600" cy="591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</a:pPr>
            <a:br/>
            <a:endParaRPr b="0" lang="it-IT" sz="1800" spc="-1" strike="noStrike">
              <a:latin typeface="Arial"/>
            </a:endParaRPr>
          </a:p>
        </p:txBody>
      </p:sp>
      <p:sp>
        <p:nvSpPr>
          <p:cNvPr id="249" name="CustomShape 2"/>
          <p:cNvSpPr/>
          <p:nvPr/>
        </p:nvSpPr>
        <p:spPr>
          <a:xfrm>
            <a:off x="792000" y="-3479040"/>
            <a:ext cx="7991280" cy="138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</p:txBody>
      </p:sp>
      <p:sp>
        <p:nvSpPr>
          <p:cNvPr id="250" name="CustomShape 3"/>
          <p:cNvSpPr/>
          <p:nvPr/>
        </p:nvSpPr>
        <p:spPr>
          <a:xfrm>
            <a:off x="108360" y="159120"/>
            <a:ext cx="9034920" cy="6539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Greta Albertari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During GG I specialized in Legal studies (in 2017). This allowed me to have access to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Master in International and European Law at the University of Amsterdam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After that I enrolled for a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second 1-year Master in International Migration and Refugee Law at the Vrije Universiteit van Amsterdam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 They are both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LLM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which gave me a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legal professional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qualification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 believe that the bachelor in GG allowed me to have a broad understanding  of the phenomena addressed during my studies. I often had the feeling that, in the Masters, topics were addressed from a purely legal perspective,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sometimes missing the broader picture. I felt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privileged in having this broader picture already present in my mind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, thanks to Global. Although I found myself with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some knowledge gaps concerning legal technicalities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 believe that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the forma mentis we built in GG allowed me to fill these gap and perfectly go on with my studies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Overall, I am very satisfied with my mixed academic background.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 am currently in the Greek island of Chios,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working for the NGO Equal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Rights Beyond Borders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What we do is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providing specialized legal assistance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to asylum seekers present in the EU hotspot of Vial.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If I had to point out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 critical issue of my bachelor in Global Governance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,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 would say that it concerned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the number of law credits necessary to access to many law masters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During my third year of Global, I had to add an additional extra-curricular course to my bachelor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in order to add 6 CFU to my legal credits. This was due to the fact that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 minimum of 45 (but most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likely 60) CFU in legal subjects are required in order to have access to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LLMs across Europe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Therefore, I would recommend to make it clear with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students that intend to pursue a legal path. They should plan their course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of study in advance in order to be able to gather this minimum amount of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credits.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CustomShape 1"/>
          <p:cNvSpPr/>
          <p:nvPr/>
        </p:nvSpPr>
        <p:spPr>
          <a:xfrm>
            <a:off x="38160" y="54720"/>
            <a:ext cx="8777160" cy="9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Martina Forbicini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After attending the majors in Global Flows and graduating in July 2019, I decided to undertake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a gap year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: I am currently working as a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trainee at Bioversity International. It is an international non-profit organization that deals with agricultural biodiversity research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I am attaching the website: https://www.bioversityinternational.org/ to get a more complete idea.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After attending the course in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Global Law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and that of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International Relations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(taught by Meloni, Carbone and Bindi) I can say that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both were very useful as a preliminary basis 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to understand the functioning of an international organization like this where I am doing the training. I believe, however, that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a greater focus is needed on a practical leve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l, with more examples deriving from the work carried out by the different subjects of international law: for example, having more information on how agreements are stipulated, studying the various phases that precede the final signature. In general, I believe that the practical part of these courses should be strengthened, perhaps offering more case studies to refer to.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In general, the Global Governance course, thanks to its interdisciplinary nature, has allowed me to acquire skills in various fields, which I can now use in a transversal manner. Furthermore, working at Bioversity International, with a completely international staff, was rather easy, thanks to the percentage of international students attending Global Governance and the opportunities offered by the course abroad (internships, Erasmus, Overseas ...).</a:t>
            </a: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In December I will move to Portugal to work in two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environmental conservation projects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 with two NGOs, before continuing my university career with a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Master's Degree in Northern Europe on environmental sustainability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I'm not sure about my future job but </a:t>
            </a:r>
            <a:r>
              <a:rPr b="1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I would like to continue working with international organizations</a:t>
            </a:r>
            <a:r>
              <a:rPr b="0" lang="it-IT" sz="1400" spc="-1" strike="noStrike">
                <a:solidFill>
                  <a:srgbClr val="000000"/>
                </a:solidFill>
                <a:latin typeface="Arial"/>
                <a:ea typeface="Arial"/>
              </a:rPr>
              <a:t>. I am sure that what I learned during the three years will also be helpful in these upcoming experiences.</a:t>
            </a:r>
            <a:endParaRPr b="0" lang="it-IT" sz="14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CustomShape 1"/>
          <p:cNvSpPr/>
          <p:nvPr/>
        </p:nvSpPr>
        <p:spPr>
          <a:xfrm>
            <a:off x="47160" y="144000"/>
            <a:ext cx="9024120" cy="396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Giulia Parenti</a:t>
            </a:r>
            <a:endParaRPr b="0" lang="it-IT" sz="17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7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Good morning to everyone from New York, I’m Giulia Parenti,</a:t>
            </a: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 currently the Youth Delegate of Italy to the United Nations</a:t>
            </a: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. I graduated in Global Governance in 2017 and now I am about to finish my </a:t>
            </a: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Master Degree in International relations and Diplomatic affairs - major in International Security</a:t>
            </a: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 - as I’d like to become a diplomat or a policy maker in a broader sense. </a:t>
            </a: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Global Governance has for sure helped me to have the full picture crystal clear when discussing about social or political topics and  to consider always every angle of a problem</a:t>
            </a: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 due to its interdisciplinarity that you’ll inevitably acquire not only as subject to study but as a way of thinking. Speaking about the post GG period, at a university level it has not created me huge problems as </a:t>
            </a: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I had the possibility to take courses to fill the gap of GG like in-depth courses in History of International Relations and International Relations theories.</a:t>
            </a: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 If I have to find a flaw is that other “normal” Political Sciences Courses offer you courses on a </a:t>
            </a: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second and third language</a:t>
            </a: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 and maybe I’ll face some problems in preparing for the entry test for the Diplomatic career on</a:t>
            </a:r>
            <a:r>
              <a:rPr b="1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it-IT" sz="1700" spc="-1" strike="noStrike">
                <a:solidFill>
                  <a:srgbClr val="000000"/>
                </a:solidFill>
                <a:latin typeface="Arial"/>
                <a:ea typeface="Arial"/>
              </a:rPr>
              <a:t>Italian Constitutional Law, but I think in this case a book will make up for it.</a:t>
            </a:r>
            <a:endParaRPr b="0" lang="it-IT" sz="1700" spc="-1" strike="noStrike">
              <a:latin typeface="Arial"/>
            </a:endParaRPr>
          </a:p>
        </p:txBody>
      </p:sp>
      <p:pic>
        <p:nvPicPr>
          <p:cNvPr id="253" name="Google Shape;348;p4" descr=""/>
          <p:cNvPicPr/>
          <p:nvPr/>
        </p:nvPicPr>
        <p:blipFill>
          <a:blip r:embed="rId1"/>
          <a:stretch/>
        </p:blipFill>
        <p:spPr>
          <a:xfrm>
            <a:off x="5265360" y="4449960"/>
            <a:ext cx="2279880" cy="2279880"/>
          </a:xfrm>
          <a:prstGeom prst="rect">
            <a:avLst/>
          </a:prstGeom>
          <a:ln>
            <a:noFill/>
          </a:ln>
        </p:spPr>
      </p:pic>
      <p:pic>
        <p:nvPicPr>
          <p:cNvPr id="254" name="Google Shape;349;p4" descr=""/>
          <p:cNvPicPr/>
          <p:nvPr/>
        </p:nvPicPr>
        <p:blipFill>
          <a:blip r:embed="rId2"/>
          <a:stretch/>
        </p:blipFill>
        <p:spPr>
          <a:xfrm>
            <a:off x="959040" y="4449960"/>
            <a:ext cx="3337560" cy="21531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CustomShape 1"/>
          <p:cNvSpPr/>
          <p:nvPr/>
        </p:nvSpPr>
        <p:spPr>
          <a:xfrm>
            <a:off x="609120" y="-1191240"/>
            <a:ext cx="6589800" cy="8048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1" lang="it-IT" sz="2800" spc="-1" strike="noStrike">
                <a:solidFill>
                  <a:srgbClr val="000000"/>
                </a:solidFill>
                <a:latin typeface="Arial"/>
                <a:ea typeface="Arial"/>
              </a:rPr>
              <a:t>Political Science, Law and History </a:t>
            </a:r>
            <a:br/>
            <a:br/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Second semester, second year</a:t>
            </a:r>
            <a:br/>
            <a:r>
              <a:rPr b="1" lang="it-IT" sz="3600" spc="-1" strike="noStrike">
                <a:solidFill>
                  <a:srgbClr val="ff0000"/>
                </a:solidFill>
                <a:latin typeface="Arial"/>
                <a:ea typeface="Arial"/>
              </a:rPr>
              <a:t>International Relations</a:t>
            </a:r>
            <a:endParaRPr b="0" lang="it-IT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it-IT" sz="2200" spc="-1" strike="noStrike">
                <a:solidFill>
                  <a:srgbClr val="ff0000"/>
                </a:solidFill>
                <a:latin typeface="Arial"/>
                <a:ea typeface="Arial"/>
              </a:rPr>
              <a:t>-presentation by Ambassador Meloni-</a:t>
            </a:r>
            <a:br/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First Semester, third year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Fundamental Rights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Political Systems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Global History</a:t>
            </a:r>
            <a:br/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Second Semester, third year</a:t>
            </a:r>
            <a:br/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18 CFU you can choose among all the courses taught in English in our University</a:t>
            </a:r>
            <a:br/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(if from other faculties, necessary approval by the GG Coordinator)</a:t>
            </a:r>
            <a:endParaRPr b="0" lang="it-IT" sz="18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CustomShape 1"/>
          <p:cNvSpPr/>
          <p:nvPr/>
        </p:nvSpPr>
        <p:spPr>
          <a:xfrm>
            <a:off x="60840" y="366480"/>
            <a:ext cx="8938440" cy="5720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FUNDAMENTAL RIGHTS </a:t>
            </a: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– Prof. Andrea Buratti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Topic 1</a:t>
            </a: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1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Fundamental Rights at the beginning of western constitutionalism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1. “Liberty before liberalism”: the ancient roots of modern theory of fundamental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rights; liberties of the ancients and liberties of the moderns. The different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traditions of western constitutionalism.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Topic 2 The European tradition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2. The generations of rights and the constitutional guarantees of rights.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3. Fundamental rights and constitutional justice in the post II World War. The open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constitutional state and the European Convention for the protection of human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rights.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4. The German experience: the notion of Grundrechte. The proportionality principle.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The increasing relevance of the direct access to the BVG.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5. The Italian experience: introduction and case-law analysis (ICC, Judg. n.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238/2014).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6. The Spanish experience: introduction and case-law analysis (ETC, Judg. n.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48/2003).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7. The French Experience: the republican tradition and the bloc de constitutionalitè; the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relevance of the ECHR; the reform of the Conseil Constitutionnel.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600" spc="-1" strike="noStrike">
                <a:solidFill>
                  <a:srgbClr val="000000"/>
                </a:solidFill>
                <a:latin typeface="Arial"/>
                <a:ea typeface="Arial"/>
              </a:rPr>
              <a:t>8. The UK experience: the Human Rights Act and the Constitutional Reform Act.</a:t>
            </a:r>
            <a:endParaRPr b="0" lang="it-IT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6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CustomShape 1"/>
          <p:cNvSpPr/>
          <p:nvPr/>
        </p:nvSpPr>
        <p:spPr>
          <a:xfrm>
            <a:off x="52920" y="57600"/>
            <a:ext cx="8298360" cy="6887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Topic 3</a:t>
            </a: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1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The American tradition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9. The philosophical foundations of American tradition of fundamental rights. The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judicial review of legislation.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10. From the Bill of Rights to the 14th Amendment.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11. The equal protection clause.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12. Incorporation and the due process clause.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13. A new role for human dignity?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Topic 4 The international protection of fundamental rights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14. The post II World War and the spreading of human rights: the international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system of protection of fundamental rights.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15. New traditions of fundamental rights and the role of comparative judicial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dialogue: the cases of Israel and India.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16. International criminal justice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17. American Convention of Human Rights (1969)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18. African Charter of the Rights of Men and Peoples (1981)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Topic 5</a:t>
            </a: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1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Courts and rights: the European supranational scenario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19. Rights and courts in the European laboratory: integration of EU law and ECHR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in national legal orders.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20. The European Convention on Human Rights and the Strasbourg Court: origins,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development, transformations.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21. Case-law analyses.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22. Case-law analysis.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23. The EU system of protection of fundamental rights: the common constitutional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traditions as general principles of EU law.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24. Case-law analysis.</a:t>
            </a:r>
            <a:endParaRPr b="0" lang="it-IT" sz="15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500" spc="-1" strike="noStrike">
                <a:solidFill>
                  <a:srgbClr val="000000"/>
                </a:solidFill>
                <a:latin typeface="Arial"/>
                <a:ea typeface="Arial"/>
              </a:rPr>
              <a:t>25. The Charter of Nice. </a:t>
            </a:r>
            <a:endParaRPr b="0" lang="it-IT" sz="1500" spc="-1" strike="noStrike"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364;p7" descr=""/>
          <p:cNvPicPr/>
          <p:nvPr/>
        </p:nvPicPr>
        <p:blipFill>
          <a:blip r:embed="rId1"/>
          <a:stretch/>
        </p:blipFill>
        <p:spPr>
          <a:xfrm>
            <a:off x="7020360" y="6319080"/>
            <a:ext cx="2097000" cy="576000"/>
          </a:xfrm>
          <a:prstGeom prst="rect">
            <a:avLst/>
          </a:prstGeom>
          <a:ln>
            <a:noFill/>
          </a:ln>
        </p:spPr>
      </p:pic>
      <p:pic>
        <p:nvPicPr>
          <p:cNvPr id="259" name="Google Shape;365;p7" descr=""/>
          <p:cNvPicPr/>
          <p:nvPr/>
        </p:nvPicPr>
        <p:blipFill>
          <a:blip r:embed="rId2"/>
          <a:stretch/>
        </p:blipFill>
        <p:spPr>
          <a:xfrm>
            <a:off x="6500520" y="48240"/>
            <a:ext cx="2601720" cy="756720"/>
          </a:xfrm>
          <a:prstGeom prst="rect">
            <a:avLst/>
          </a:prstGeom>
          <a:ln>
            <a:noFill/>
          </a:ln>
        </p:spPr>
      </p:pic>
      <p:sp>
        <p:nvSpPr>
          <p:cNvPr id="260" name="CustomShape 1"/>
          <p:cNvSpPr/>
          <p:nvPr/>
        </p:nvSpPr>
        <p:spPr>
          <a:xfrm>
            <a:off x="251640" y="2297880"/>
            <a:ext cx="6839280" cy="373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- Introduction to main concepts of political science with a focus on the </a:t>
            </a:r>
            <a:r>
              <a:rPr b="1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public sphere, democracy, authoritarianism, democracy, representation, participation, informed citizenry and the good society</a:t>
            </a:r>
            <a:r>
              <a:rPr b="0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. </a:t>
            </a:r>
            <a:br/>
            <a:br/>
            <a:r>
              <a:rPr b="0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- Special emphasis on </a:t>
            </a:r>
            <a:r>
              <a:rPr b="1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the evolution and the diversity of political situations </a:t>
            </a:r>
            <a:r>
              <a:rPr b="0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and attention to not only national but also local and global scales.</a:t>
            </a:r>
            <a:br/>
            <a:br/>
            <a:r>
              <a:rPr b="0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- Particular interest </a:t>
            </a:r>
            <a:r>
              <a:rPr b="1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in Asian countries </a:t>
            </a:r>
            <a:r>
              <a:rPr b="0" lang="it-IT" sz="1800" spc="-1" strike="noStrike">
                <a:solidFill>
                  <a:srgbClr val="000000"/>
                </a:solidFill>
                <a:latin typeface="Trebuchet MS"/>
                <a:ea typeface="Trebuchet MS"/>
              </a:rPr>
              <a:t>(including China, India, Japan, Taiwan). 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61" name="CustomShape 2"/>
          <p:cNvSpPr/>
          <p:nvPr/>
        </p:nvSpPr>
        <p:spPr>
          <a:xfrm>
            <a:off x="539640" y="332640"/>
            <a:ext cx="6316920" cy="197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it-IT" sz="3200" spc="-1" strike="noStrike">
                <a:solidFill>
                  <a:srgbClr val="000000"/>
                </a:solidFill>
                <a:latin typeface="Book Antiqua"/>
                <a:ea typeface="Book Antiqua"/>
              </a:rPr>
              <a:t>Comparing political systems</a:t>
            </a:r>
            <a:br/>
            <a:endParaRPr b="0" lang="it-IT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it-IT" sz="2000" spc="-1" strike="noStrike">
                <a:solidFill>
                  <a:srgbClr val="000000"/>
                </a:solidFill>
                <a:latin typeface="Avenir"/>
                <a:ea typeface="Avenir"/>
              </a:rPr>
              <a:t>Emilie Frenkiel</a:t>
            </a:r>
            <a:endParaRPr b="0" lang="it-IT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it-IT" sz="2000" spc="-1" strike="noStrike" u="sng">
                <a:solidFill>
                  <a:srgbClr val="99ca3c"/>
                </a:solidFill>
                <a:uFillTx/>
                <a:latin typeface="Avenir"/>
                <a:ea typeface="Avenir"/>
                <a:hlinkClick r:id="rId3"/>
              </a:rPr>
              <a:t>Emilie.frenkiel@u-pec.fr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2000" spc="-1" strike="noStrike"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372;p8" descr=""/>
          <p:cNvPicPr/>
          <p:nvPr/>
        </p:nvPicPr>
        <p:blipFill>
          <a:blip r:embed="rId1"/>
          <a:stretch/>
        </p:blipFill>
        <p:spPr>
          <a:xfrm>
            <a:off x="7020360" y="6319080"/>
            <a:ext cx="2097000" cy="576000"/>
          </a:xfrm>
          <a:prstGeom prst="rect">
            <a:avLst/>
          </a:prstGeom>
          <a:ln>
            <a:noFill/>
          </a:ln>
        </p:spPr>
      </p:pic>
      <p:pic>
        <p:nvPicPr>
          <p:cNvPr id="263" name="Google Shape;373;p8" descr=""/>
          <p:cNvPicPr/>
          <p:nvPr/>
        </p:nvPicPr>
        <p:blipFill>
          <a:blip r:embed="rId2"/>
          <a:stretch/>
        </p:blipFill>
        <p:spPr>
          <a:xfrm>
            <a:off x="6500520" y="48240"/>
            <a:ext cx="2601720" cy="756720"/>
          </a:xfrm>
          <a:prstGeom prst="rect">
            <a:avLst/>
          </a:prstGeom>
          <a:ln>
            <a:noFill/>
          </a:ln>
        </p:spPr>
      </p:pic>
      <p:sp>
        <p:nvSpPr>
          <p:cNvPr id="264" name="CustomShape 1"/>
          <p:cNvSpPr/>
          <p:nvPr/>
        </p:nvSpPr>
        <p:spPr>
          <a:xfrm>
            <a:off x="490680" y="1989000"/>
            <a:ext cx="6510960" cy="591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</a:pPr>
            <a:br/>
            <a:endParaRPr b="0" lang="it-IT" sz="1800" spc="-1" strike="noStrike">
              <a:latin typeface="Arial"/>
            </a:endParaRPr>
          </a:p>
        </p:txBody>
      </p:sp>
      <p:sp>
        <p:nvSpPr>
          <p:cNvPr id="265" name="CustomShape 2"/>
          <p:cNvSpPr/>
          <p:nvPr/>
        </p:nvSpPr>
        <p:spPr>
          <a:xfrm>
            <a:off x="467640" y="476640"/>
            <a:ext cx="6839280" cy="6368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2800" spc="-1" strike="noStrike">
                <a:solidFill>
                  <a:srgbClr val="000000"/>
                </a:solidFill>
                <a:latin typeface="Arial"/>
                <a:ea typeface="Arial"/>
              </a:rPr>
              <a:t>Main objectives for this course: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2800" spc="-1" strike="noStrike">
              <a:latin typeface="Arial"/>
            </a:endParaRPr>
          </a:p>
          <a:p>
            <a:pPr marL="343080" indent="-303480">
              <a:lnSpc>
                <a:spcPct val="100000"/>
              </a:lnSpc>
              <a:buClr>
                <a:srgbClr val="000000"/>
              </a:buClr>
              <a:buFont typeface="Noto Sans Symbols"/>
              <a:buChar char="-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providing students with the broad context needed for analyzing the political situation of any country.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 marL="343080" indent="-303480">
              <a:lnSpc>
                <a:spcPct val="100000"/>
              </a:lnSpc>
              <a:buClr>
                <a:srgbClr val="000000"/>
              </a:buClr>
              <a:buFont typeface="Noto Sans Symbols"/>
              <a:buChar char="-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understanding the main criteria and tools used to </a:t>
            </a:r>
            <a:r>
              <a:rPr b="1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compare</a:t>
            </a: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 and rank countries in the world.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buClr>
                <a:srgbClr val="000000"/>
              </a:buClr>
              <a:buFont typeface="Noto Sans Symbols"/>
              <a:buChar char="-"/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Grasping and reflecting on the role media and social media play in politics, what makes a non-democracy but also a democracy more democratic, what makes a stable democracy, the crisis of representation, populism, strongman politics and so on.</a:t>
            </a:r>
            <a:br/>
            <a:r>
              <a:rPr b="0" lang="it-IT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it-IT" sz="2400" spc="-1" strike="noStrike">
              <a:latin typeface="Aria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380;p9" descr=""/>
          <p:cNvPicPr/>
          <p:nvPr/>
        </p:nvPicPr>
        <p:blipFill>
          <a:blip r:embed="rId1"/>
          <a:stretch/>
        </p:blipFill>
        <p:spPr>
          <a:xfrm>
            <a:off x="7020360" y="6319080"/>
            <a:ext cx="2097360" cy="576360"/>
          </a:xfrm>
          <a:prstGeom prst="rect">
            <a:avLst/>
          </a:prstGeom>
          <a:ln>
            <a:noFill/>
          </a:ln>
        </p:spPr>
      </p:pic>
      <p:pic>
        <p:nvPicPr>
          <p:cNvPr id="267" name="Google Shape;381;p9" descr=""/>
          <p:cNvPicPr/>
          <p:nvPr/>
        </p:nvPicPr>
        <p:blipFill>
          <a:blip r:embed="rId2"/>
          <a:stretch/>
        </p:blipFill>
        <p:spPr>
          <a:xfrm>
            <a:off x="6500520" y="48240"/>
            <a:ext cx="2602080" cy="757080"/>
          </a:xfrm>
          <a:prstGeom prst="rect">
            <a:avLst/>
          </a:prstGeom>
          <a:ln>
            <a:noFill/>
          </a:ln>
        </p:spPr>
      </p:pic>
      <p:sp>
        <p:nvSpPr>
          <p:cNvPr id="268" name="CustomShape 1"/>
          <p:cNvSpPr/>
          <p:nvPr/>
        </p:nvSpPr>
        <p:spPr>
          <a:xfrm>
            <a:off x="490680" y="1989000"/>
            <a:ext cx="6511320" cy="591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</a:pPr>
            <a:br/>
            <a:endParaRPr b="0" lang="it-IT" sz="1800" spc="-1" strike="noStrike">
              <a:latin typeface="Arial"/>
            </a:endParaRPr>
          </a:p>
        </p:txBody>
      </p:sp>
      <p:sp>
        <p:nvSpPr>
          <p:cNvPr id="269" name="CustomShape 2"/>
          <p:cNvSpPr/>
          <p:nvPr/>
        </p:nvSpPr>
        <p:spPr>
          <a:xfrm>
            <a:off x="683640" y="1989000"/>
            <a:ext cx="5667480" cy="350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99960">
              <a:lnSpc>
                <a:spcPct val="100000"/>
              </a:lnSpc>
            </a:pPr>
            <a:r>
              <a:rPr b="0" i="1" lang="it-IT" sz="3200" spc="-1" strike="noStrike">
                <a:solidFill>
                  <a:srgbClr val="000000"/>
                </a:solidFill>
                <a:latin typeface="Arial"/>
                <a:ea typeface="Arial"/>
              </a:rPr>
              <a:t>To shape the future you need to understand the present</a:t>
            </a:r>
            <a:endParaRPr b="0" lang="it-IT" sz="3200" spc="-1" strike="noStrike">
              <a:latin typeface="Arial"/>
            </a:endParaRPr>
          </a:p>
          <a:p>
            <a:pPr marL="399960">
              <a:lnSpc>
                <a:spcPct val="100000"/>
              </a:lnSpc>
            </a:pPr>
            <a:endParaRPr b="0" lang="it-IT" sz="3200" spc="-1" strike="noStrike">
              <a:latin typeface="Arial"/>
            </a:endParaRPr>
          </a:p>
          <a:p>
            <a:pPr marL="399960">
              <a:lnSpc>
                <a:spcPct val="100000"/>
              </a:lnSpc>
            </a:pPr>
            <a:r>
              <a:rPr b="0" i="1" lang="it-IT" sz="3200" spc="-1" strike="noStrike">
                <a:solidFill>
                  <a:srgbClr val="000000"/>
                </a:solidFill>
                <a:latin typeface="Arial"/>
                <a:ea typeface="Arial"/>
              </a:rPr>
              <a:t>To read the present you need to know the past: how and why we got here</a:t>
            </a:r>
            <a:endParaRPr b="0" lang="it-IT" sz="3200" spc="-1" strike="noStrike">
              <a:latin typeface="Arial"/>
            </a:endParaRPr>
          </a:p>
        </p:txBody>
      </p:sp>
      <p:sp>
        <p:nvSpPr>
          <p:cNvPr id="270" name="CustomShape 3"/>
          <p:cNvSpPr/>
          <p:nvPr/>
        </p:nvSpPr>
        <p:spPr>
          <a:xfrm>
            <a:off x="703440" y="368280"/>
            <a:ext cx="5307480" cy="54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3000" spc="-1" strike="noStrike">
                <a:solidFill>
                  <a:srgbClr val="008000"/>
                </a:solidFill>
                <a:latin typeface="Arial"/>
                <a:ea typeface="Arial"/>
              </a:rPr>
              <a:t>Why study Global History?</a:t>
            </a:r>
            <a:endParaRPr b="0" lang="it-IT" sz="3000" spc="-1" strike="noStrike"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>
            <a:off x="58320" y="-72360"/>
            <a:ext cx="113400" cy="151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72" name="Google Shape;390;p10" descr=""/>
          <p:cNvPicPr/>
          <p:nvPr/>
        </p:nvPicPr>
        <p:blipFill>
          <a:blip r:embed="rId1"/>
          <a:stretch/>
        </p:blipFill>
        <p:spPr>
          <a:xfrm>
            <a:off x="6114600" y="300240"/>
            <a:ext cx="2992680" cy="597600"/>
          </a:xfrm>
          <a:prstGeom prst="rect">
            <a:avLst/>
          </a:prstGeom>
          <a:ln>
            <a:noFill/>
          </a:ln>
        </p:spPr>
      </p:pic>
      <p:sp>
        <p:nvSpPr>
          <p:cNvPr id="273" name="CustomShape 2"/>
          <p:cNvSpPr/>
          <p:nvPr/>
        </p:nvSpPr>
        <p:spPr>
          <a:xfrm>
            <a:off x="-16560" y="6139080"/>
            <a:ext cx="718920" cy="717840"/>
          </a:xfrm>
          <a:prstGeom prst="rtTriangle">
            <a:avLst/>
          </a:prstGeom>
          <a:solidFill>
            <a:srgbClr val="89ca20"/>
          </a:solidFill>
          <a:ln>
            <a:noFill/>
          </a:ln>
          <a:effectLst>
            <a:outerShdw algn="ctr" blurRad="44450" dir="5400000" dist="27940">
              <a:srgbClr val="000000">
                <a:alpha val="32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274" name="CustomShape 3"/>
          <p:cNvSpPr/>
          <p:nvPr/>
        </p:nvSpPr>
        <p:spPr>
          <a:xfrm>
            <a:off x="683640" y="332640"/>
            <a:ext cx="5327640" cy="516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it-IT" sz="2800" spc="-1" strike="noStrike">
                <a:solidFill>
                  <a:srgbClr val="008000"/>
                </a:solidFill>
                <a:latin typeface="Arial"/>
                <a:ea typeface="Arial"/>
              </a:rPr>
              <a:t>History </a:t>
            </a:r>
            <a:r>
              <a:rPr b="1" lang="it-IT" sz="2200" spc="-1" strike="noStrike">
                <a:solidFill>
                  <a:srgbClr val="008000"/>
                </a:solidFill>
                <a:latin typeface="Arial"/>
                <a:ea typeface="Arial"/>
              </a:rPr>
              <a:t>&amp;</a:t>
            </a:r>
            <a:r>
              <a:rPr b="1" i="1" lang="it-IT" sz="2800" spc="-1" strike="noStrike">
                <a:solidFill>
                  <a:srgbClr val="008000"/>
                </a:solidFill>
                <a:latin typeface="Arial"/>
                <a:ea typeface="Arial"/>
              </a:rPr>
              <a:t> </a:t>
            </a:r>
            <a:r>
              <a:rPr b="1" lang="it-IT" sz="2800" spc="-1" strike="noStrike">
                <a:solidFill>
                  <a:srgbClr val="008000"/>
                </a:solidFill>
                <a:latin typeface="Arial"/>
                <a:ea typeface="Arial"/>
              </a:rPr>
              <a:t>Global Governance</a:t>
            </a:r>
            <a:endParaRPr b="0" lang="it-IT" sz="2800" spc="-1" strike="noStrike">
              <a:latin typeface="Arial"/>
            </a:endParaRPr>
          </a:p>
        </p:txBody>
      </p:sp>
      <p:sp>
        <p:nvSpPr>
          <p:cNvPr id="275" name="CustomShape 4"/>
          <p:cNvSpPr/>
          <p:nvPr/>
        </p:nvSpPr>
        <p:spPr>
          <a:xfrm>
            <a:off x="703440" y="1400400"/>
            <a:ext cx="6747840" cy="472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Global Governance</a:t>
            </a: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 = process of shaping rules and practices intended to regulate global-scale interactions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1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political</a:t>
            </a: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  and </a:t>
            </a:r>
            <a:r>
              <a:rPr b="1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economic</a:t>
            </a: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 cooperation among a variety of actors </a:t>
            </a:r>
            <a:endParaRPr b="0" lang="it-IT" sz="1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responses to problems that transcend one state or region</a:t>
            </a:r>
            <a:endParaRPr b="0" lang="it-IT" sz="1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1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institutions </a:t>
            </a: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(IOs, ROs, Int’l regimes; NGOs…)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it-IT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it-IT" sz="2000" spc="-1" strike="noStrike">
                <a:solidFill>
                  <a:srgbClr val="660066"/>
                </a:solidFill>
                <a:latin typeface="Trebuchet MS"/>
                <a:ea typeface="Trebuchet MS"/>
              </a:rPr>
              <a:t>Historical perspective:</a:t>
            </a:r>
            <a:endParaRPr b="0" lang="it-IT" sz="2000" spc="-1" strike="noStrike">
              <a:latin typeface="Arial"/>
            </a:endParaRPr>
          </a:p>
          <a:p>
            <a:pPr lvl="1" marL="857160" indent="-4561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660066"/>
                </a:solidFill>
                <a:latin typeface="Trebuchet MS"/>
                <a:ea typeface="Trebuchet MS"/>
              </a:rPr>
              <a:t>Globalisation not a XXI Century process</a:t>
            </a:r>
            <a:endParaRPr b="0" lang="it-IT" sz="2000" spc="-1" strike="noStrike">
              <a:latin typeface="Arial"/>
            </a:endParaRPr>
          </a:p>
          <a:p>
            <a:pPr lvl="1" marL="857160" indent="-4561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660066"/>
                </a:solidFill>
                <a:latin typeface="Trebuchet MS"/>
                <a:ea typeface="Trebuchet MS"/>
              </a:rPr>
              <a:t>Current IOs and ROs born in post WW II era</a:t>
            </a:r>
            <a:endParaRPr b="0" lang="it-IT" sz="2000" spc="-1" strike="noStrike">
              <a:latin typeface="Arial"/>
            </a:endParaRPr>
          </a:p>
          <a:p>
            <a:pPr lvl="1" marL="857160" indent="-4561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660066"/>
                </a:solidFill>
                <a:latin typeface="Trebuchet MS"/>
                <a:ea typeface="Trebuchet MS"/>
              </a:rPr>
              <a:t>Today’s power relations are rooted in past decades (East-West, North-South; Middle-East…)</a:t>
            </a:r>
            <a:endParaRPr b="0" lang="it-IT" sz="20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CustomShape 1"/>
          <p:cNvSpPr/>
          <p:nvPr/>
        </p:nvSpPr>
        <p:spPr>
          <a:xfrm>
            <a:off x="58320" y="-72360"/>
            <a:ext cx="113400" cy="151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77" name="Google Shape;399;p11" descr=""/>
          <p:cNvPicPr/>
          <p:nvPr/>
        </p:nvPicPr>
        <p:blipFill>
          <a:blip r:embed="rId1"/>
          <a:stretch/>
        </p:blipFill>
        <p:spPr>
          <a:xfrm>
            <a:off x="6114600" y="300240"/>
            <a:ext cx="2992680" cy="597600"/>
          </a:xfrm>
          <a:prstGeom prst="rect">
            <a:avLst/>
          </a:prstGeom>
          <a:ln>
            <a:noFill/>
          </a:ln>
        </p:spPr>
      </p:pic>
      <p:sp>
        <p:nvSpPr>
          <p:cNvPr id="278" name="CustomShape 2"/>
          <p:cNvSpPr/>
          <p:nvPr/>
        </p:nvSpPr>
        <p:spPr>
          <a:xfrm>
            <a:off x="-16560" y="6139080"/>
            <a:ext cx="718920" cy="717840"/>
          </a:xfrm>
          <a:prstGeom prst="rtTriangle">
            <a:avLst/>
          </a:prstGeom>
          <a:solidFill>
            <a:srgbClr val="89ca20"/>
          </a:solidFill>
          <a:ln>
            <a:noFill/>
          </a:ln>
          <a:effectLst>
            <a:outerShdw algn="ctr" blurRad="44450" dir="5400000" dist="27940">
              <a:srgbClr val="000000">
                <a:alpha val="32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279" name="CustomShape 3"/>
          <p:cNvSpPr/>
          <p:nvPr/>
        </p:nvSpPr>
        <p:spPr>
          <a:xfrm>
            <a:off x="683640" y="332640"/>
            <a:ext cx="4788000" cy="516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it-IT" sz="2800" spc="-1" strike="noStrike">
                <a:solidFill>
                  <a:srgbClr val="660066"/>
                </a:solidFill>
                <a:latin typeface="Arial"/>
                <a:ea typeface="Arial"/>
              </a:rPr>
              <a:t>Global History</a:t>
            </a:r>
            <a:endParaRPr b="0" lang="it-IT" sz="2800" spc="-1" strike="noStrike">
              <a:latin typeface="Arial"/>
            </a:endParaRPr>
          </a:p>
        </p:txBody>
      </p:sp>
      <p:sp>
        <p:nvSpPr>
          <p:cNvPr id="280" name="CustomShape 4"/>
          <p:cNvSpPr/>
          <p:nvPr/>
        </p:nvSpPr>
        <p:spPr>
          <a:xfrm>
            <a:off x="467640" y="1412640"/>
            <a:ext cx="7354080" cy="460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343080" indent="-342000">
              <a:lnSpc>
                <a:spcPct val="100000"/>
              </a:lnSpc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How world interdependence has been organized 1945</a:t>
            </a:r>
            <a:r>
              <a:rPr b="0" lang="it-IT" sz="2000" spc="-1" strike="noStrike">
                <a:solidFill>
                  <a:srgbClr val="404040"/>
                </a:solidFill>
                <a:latin typeface="Noto Sans Symbols"/>
                <a:ea typeface="Noto Sans Symbols"/>
              </a:rPr>
              <a:t>🡪</a:t>
            </a: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 2000s</a:t>
            </a:r>
            <a:endParaRPr b="0" lang="it-IT" sz="20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the process of </a:t>
            </a:r>
            <a:r>
              <a:rPr b="1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making rules and regulations</a:t>
            </a:r>
            <a:endParaRPr b="0" lang="it-IT" sz="18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the </a:t>
            </a:r>
            <a:r>
              <a:rPr b="1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institutions</a:t>
            </a: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 of cooperation (IOs, ROs, Int’l regimes)</a:t>
            </a:r>
            <a:endParaRPr b="0" lang="it-IT" sz="18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Interactions and cooperation (or not) between major actors and institutions to address/regulate global issues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Power distribution and power shifts and their implications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Roots of current problems and debates 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Legacies of past experiences</a:t>
            </a:r>
            <a:endParaRPr b="0" lang="it-IT" sz="20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>
                <p:childTnLst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CustomShape 1"/>
          <p:cNvSpPr/>
          <p:nvPr/>
        </p:nvSpPr>
        <p:spPr>
          <a:xfrm>
            <a:off x="58320" y="-72360"/>
            <a:ext cx="113400" cy="151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82" name="Google Shape;408;p12" descr=""/>
          <p:cNvPicPr/>
          <p:nvPr/>
        </p:nvPicPr>
        <p:blipFill>
          <a:blip r:embed="rId1"/>
          <a:stretch/>
        </p:blipFill>
        <p:spPr>
          <a:xfrm>
            <a:off x="6114600" y="300240"/>
            <a:ext cx="2992680" cy="597600"/>
          </a:xfrm>
          <a:prstGeom prst="rect">
            <a:avLst/>
          </a:prstGeom>
          <a:ln>
            <a:noFill/>
          </a:ln>
        </p:spPr>
      </p:pic>
      <p:sp>
        <p:nvSpPr>
          <p:cNvPr id="283" name="CustomShape 2"/>
          <p:cNvSpPr/>
          <p:nvPr/>
        </p:nvSpPr>
        <p:spPr>
          <a:xfrm>
            <a:off x="-16560" y="6139080"/>
            <a:ext cx="718920" cy="717840"/>
          </a:xfrm>
          <a:prstGeom prst="rtTriangle">
            <a:avLst/>
          </a:prstGeom>
          <a:solidFill>
            <a:srgbClr val="89ca20"/>
          </a:solidFill>
          <a:ln>
            <a:noFill/>
          </a:ln>
          <a:effectLst>
            <a:outerShdw algn="ctr" blurRad="44450" dir="5400000" dist="27940">
              <a:srgbClr val="000000">
                <a:alpha val="32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284" name="CustomShape 3"/>
          <p:cNvSpPr/>
          <p:nvPr/>
        </p:nvSpPr>
        <p:spPr>
          <a:xfrm>
            <a:off x="683640" y="332640"/>
            <a:ext cx="4788000" cy="516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it-IT" sz="2800" spc="-1" strike="noStrike">
                <a:solidFill>
                  <a:srgbClr val="660066"/>
                </a:solidFill>
                <a:latin typeface="Arial"/>
                <a:ea typeface="Arial"/>
              </a:rPr>
              <a:t>A special focus on Europe</a:t>
            </a:r>
            <a:endParaRPr b="0" lang="it-IT" sz="2800" spc="-1" strike="noStrike">
              <a:latin typeface="Arial"/>
            </a:endParaRPr>
          </a:p>
        </p:txBody>
      </p:sp>
      <p:sp>
        <p:nvSpPr>
          <p:cNvPr id="285" name="CustomShape 4"/>
          <p:cNvSpPr/>
          <p:nvPr/>
        </p:nvSpPr>
        <p:spPr>
          <a:xfrm>
            <a:off x="467640" y="1412640"/>
            <a:ext cx="7354080" cy="460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2000" spc="-1" strike="noStrike">
                <a:solidFill>
                  <a:srgbClr val="000000"/>
                </a:solidFill>
                <a:latin typeface="Trebuchet MS"/>
                <a:ea typeface="Trebuchet MS"/>
              </a:rPr>
              <a:t>The </a:t>
            </a:r>
            <a:r>
              <a:rPr b="1" lang="it-IT" sz="2000" spc="-1" strike="noStrike">
                <a:solidFill>
                  <a:srgbClr val="0000ff"/>
                </a:solidFill>
                <a:latin typeface="Trebuchet MS"/>
                <a:ea typeface="Trebuchet MS"/>
              </a:rPr>
              <a:t>EU</a:t>
            </a: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 is one of the 3 most important economic, political, and normative actors in the world!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it-IT" sz="1800" spc="-1" strike="noStrike">
                <a:solidFill>
                  <a:srgbClr val="404040"/>
                </a:solidFill>
                <a:latin typeface="Trebuchet MS"/>
                <a:ea typeface="Trebuchet MS"/>
              </a:rPr>
              <a:t>We will </a:t>
            </a:r>
            <a:endParaRPr b="0" lang="it-IT" sz="1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Appraise the process of European integration since 1950s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Explore EU mechanisms and policies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Assess implications of EU for both member states and third countries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Explore EU’s role(s) in Global Governance</a:t>
            </a:r>
            <a:endParaRPr b="0" lang="it-IT" sz="20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1602"/>
              </a:spcBef>
              <a:buClr>
                <a:srgbClr val="90c226"/>
              </a:buClr>
              <a:buFont typeface="Noto Sans Symbols"/>
              <a:buChar char="►"/>
            </a:pPr>
            <a:r>
              <a:rPr b="0" lang="it-IT" sz="2000" spc="-1" strike="noStrike">
                <a:solidFill>
                  <a:srgbClr val="404040"/>
                </a:solidFill>
                <a:latin typeface="Trebuchet MS"/>
                <a:ea typeface="Trebuchet MS"/>
              </a:rPr>
              <a:t>Evaluate EU as a possible model</a:t>
            </a:r>
            <a:endParaRPr b="0" lang="it-IT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602"/>
              </a:spcBef>
            </a:pPr>
            <a:endParaRPr b="0" lang="it-IT" sz="2000" spc="-1" strike="noStrike">
              <a:latin typeface="Arial"/>
            </a:endParaRPr>
          </a:p>
        </p:txBody>
      </p:sp>
    </p:spTree>
  </p:cSld>
  <p:timing>
    <p:tnLst>
      <p:par>
        <p:cTn id="53" dur="indefinite" restart="never" nodeType="tmRoot">
          <p:childTnLst>
            <p:seq>
              <p:cTn id="54" dur="indefinite" nodeType="mainSeq">
                <p:childTnLst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416;p13" descr=""/>
          <p:cNvPicPr/>
          <p:nvPr/>
        </p:nvPicPr>
        <p:blipFill>
          <a:blip r:embed="rId1"/>
          <a:stretch/>
        </p:blipFill>
        <p:spPr>
          <a:xfrm>
            <a:off x="7020360" y="6319080"/>
            <a:ext cx="2096640" cy="575640"/>
          </a:xfrm>
          <a:prstGeom prst="rect">
            <a:avLst/>
          </a:prstGeom>
          <a:ln>
            <a:noFill/>
          </a:ln>
        </p:spPr>
      </p:pic>
      <p:pic>
        <p:nvPicPr>
          <p:cNvPr id="287" name="Google Shape;417;p13" descr=""/>
          <p:cNvPicPr/>
          <p:nvPr/>
        </p:nvPicPr>
        <p:blipFill>
          <a:blip r:embed="rId2"/>
          <a:stretch/>
        </p:blipFill>
        <p:spPr>
          <a:xfrm>
            <a:off x="6500520" y="48240"/>
            <a:ext cx="2601360" cy="756360"/>
          </a:xfrm>
          <a:prstGeom prst="rect">
            <a:avLst/>
          </a:prstGeom>
          <a:ln>
            <a:noFill/>
          </a:ln>
        </p:spPr>
      </p:pic>
      <p:sp>
        <p:nvSpPr>
          <p:cNvPr id="288" name="CustomShape 1"/>
          <p:cNvSpPr/>
          <p:nvPr/>
        </p:nvSpPr>
        <p:spPr>
          <a:xfrm>
            <a:off x="3580920" y="5780160"/>
            <a:ext cx="3104640" cy="3108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</a:pPr>
            <a:br/>
            <a:endParaRPr b="0" lang="it-IT" sz="1800" spc="-1" strike="noStrike">
              <a:latin typeface="Arial"/>
            </a:endParaRPr>
          </a:p>
        </p:txBody>
      </p:sp>
      <p:sp>
        <p:nvSpPr>
          <p:cNvPr id="289" name="CustomShape 2"/>
          <p:cNvSpPr/>
          <p:nvPr/>
        </p:nvSpPr>
        <p:spPr>
          <a:xfrm>
            <a:off x="490680" y="1944000"/>
            <a:ext cx="3530160" cy="64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ce181e"/>
                </a:solidFill>
                <a:latin typeface="Arial"/>
                <a:ea typeface="Arial"/>
              </a:rPr>
              <a:t>Business administration and economics</a:t>
            </a:r>
            <a:endParaRPr b="0" lang="it-IT" sz="1800" spc="-1" strike="noStrike">
              <a:solidFill>
                <a:srgbClr val="ce181e"/>
              </a:solidFill>
              <a:latin typeface="Arial"/>
            </a:endParaRPr>
          </a:p>
        </p:txBody>
      </p:sp>
      <p:sp>
        <p:nvSpPr>
          <p:cNvPr id="290" name="CustomShape 3"/>
          <p:cNvSpPr/>
          <p:nvPr/>
        </p:nvSpPr>
        <p:spPr>
          <a:xfrm>
            <a:off x="490680" y="2592000"/>
            <a:ext cx="2383560" cy="432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ce181e"/>
                </a:solidFill>
                <a:latin typeface="Arial"/>
                <a:ea typeface="Arial"/>
              </a:rPr>
              <a:t>Engineering Sciences</a:t>
            </a:r>
            <a:endParaRPr b="0" lang="it-IT" sz="1800" spc="-1" strike="noStrike">
              <a:solidFill>
                <a:srgbClr val="ce181e"/>
              </a:solidFill>
              <a:latin typeface="Arial"/>
            </a:endParaRPr>
          </a:p>
        </p:txBody>
      </p:sp>
      <p:sp>
        <p:nvSpPr>
          <p:cNvPr id="291" name="CustomShape 4"/>
          <p:cNvSpPr/>
          <p:nvPr/>
        </p:nvSpPr>
        <p:spPr>
          <a:xfrm>
            <a:off x="490680" y="3528000"/>
            <a:ext cx="3339720" cy="64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Art History in Rome, from Late Antiquity to the Present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2" name="CustomShape 5"/>
          <p:cNvSpPr/>
          <p:nvPr/>
        </p:nvSpPr>
        <p:spPr>
          <a:xfrm>
            <a:off x="490680" y="4176000"/>
            <a:ext cx="2588040" cy="36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Business administration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3" name="CustomShape 6"/>
          <p:cNvSpPr/>
          <p:nvPr/>
        </p:nvSpPr>
        <p:spPr>
          <a:xfrm>
            <a:off x="490680" y="4536000"/>
            <a:ext cx="3028320" cy="432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Chemical Nano-Engineering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4" name="CustomShape 7"/>
          <p:cNvSpPr/>
          <p:nvPr/>
        </p:nvSpPr>
        <p:spPr>
          <a:xfrm>
            <a:off x="490680" y="4896000"/>
            <a:ext cx="2624400" cy="36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Clinical Psychosexology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5" name="CustomShape 8"/>
          <p:cNvSpPr/>
          <p:nvPr/>
        </p:nvSpPr>
        <p:spPr>
          <a:xfrm>
            <a:off x="5443920" y="3744000"/>
            <a:ext cx="1942560" cy="36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Economics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6" name="CustomShape 9"/>
          <p:cNvSpPr/>
          <p:nvPr/>
        </p:nvSpPr>
        <p:spPr>
          <a:xfrm>
            <a:off x="5443920" y="4104000"/>
            <a:ext cx="3968640" cy="36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European economy and business law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7" name="CustomShape 10"/>
          <p:cNvSpPr/>
          <p:nvPr/>
        </p:nvSpPr>
        <p:spPr>
          <a:xfrm>
            <a:off x="5436720" y="4464000"/>
            <a:ext cx="2295360" cy="36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Finance and banking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8" name="CustomShape 11"/>
          <p:cNvSpPr/>
          <p:nvPr/>
        </p:nvSpPr>
        <p:spPr>
          <a:xfrm>
            <a:off x="5443920" y="4824000"/>
            <a:ext cx="3104640" cy="36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ICT and Internet Engineering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299" name="CustomShape 12"/>
          <p:cNvSpPr/>
          <p:nvPr/>
        </p:nvSpPr>
        <p:spPr>
          <a:xfrm>
            <a:off x="5443920" y="5184000"/>
            <a:ext cx="2814840" cy="36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Mechatronics Engineering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300" name="CustomShape 13"/>
          <p:cNvSpPr/>
          <p:nvPr/>
        </p:nvSpPr>
        <p:spPr>
          <a:xfrm>
            <a:off x="490680" y="5544000"/>
            <a:ext cx="3996000" cy="45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Physical activity and health promotion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301" name="CustomShape 14"/>
          <p:cNvSpPr/>
          <p:nvPr/>
        </p:nvSpPr>
        <p:spPr>
          <a:xfrm>
            <a:off x="5443920" y="5780160"/>
            <a:ext cx="2726640" cy="345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Science in Biotechnology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302" name="CustomShape 15"/>
          <p:cNvSpPr/>
          <p:nvPr/>
        </p:nvSpPr>
        <p:spPr>
          <a:xfrm>
            <a:off x="490680" y="6000840"/>
            <a:ext cx="3403440" cy="20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Arial"/>
              </a:rPr>
              <a:t>Tourism Strategy, Cultural Heritage and Made in Italy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303" name="CustomShape 16"/>
          <p:cNvSpPr/>
          <p:nvPr/>
        </p:nvSpPr>
        <p:spPr>
          <a:xfrm>
            <a:off x="508320" y="3311640"/>
            <a:ext cx="316368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4" name="CustomShape 17"/>
          <p:cNvSpPr/>
          <p:nvPr/>
        </p:nvSpPr>
        <p:spPr>
          <a:xfrm>
            <a:off x="576000" y="5399640"/>
            <a:ext cx="316368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5" name="CustomShape 18"/>
          <p:cNvSpPr/>
          <p:nvPr/>
        </p:nvSpPr>
        <p:spPr>
          <a:xfrm>
            <a:off x="5520240" y="5545440"/>
            <a:ext cx="316368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6" name="CustomShape 19"/>
          <p:cNvSpPr/>
          <p:nvPr/>
        </p:nvSpPr>
        <p:spPr>
          <a:xfrm>
            <a:off x="5472000" y="3455640"/>
            <a:ext cx="25200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7" name="CustomShape 20"/>
          <p:cNvSpPr/>
          <p:nvPr/>
        </p:nvSpPr>
        <p:spPr>
          <a:xfrm>
            <a:off x="144000" y="0"/>
            <a:ext cx="6192000" cy="19440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/>
            <a:r>
              <a:rPr b="0" lang="it-IT" sz="1800" spc="-1" strike="noStrike">
                <a:latin typeface="Arial"/>
              </a:rPr>
              <a:t> </a:t>
            </a:r>
            <a:endParaRPr b="0" lang="it-IT" sz="1800" spc="-1" strike="noStrike">
              <a:latin typeface="Arial"/>
            </a:endParaRPr>
          </a:p>
          <a:p>
            <a:pPr algn="ctr"/>
            <a:endParaRPr b="0" lang="it-IT" sz="1800" spc="-1" strike="noStrike">
              <a:latin typeface="Arial"/>
            </a:endParaRPr>
          </a:p>
          <a:p>
            <a:pPr algn="ctr"/>
            <a:r>
              <a:rPr b="0" lang="it-IT" sz="1700" spc="-1" strike="noStrike">
                <a:latin typeface="Arial"/>
              </a:rPr>
              <a:t>To cover the 18 “free choice” CFUs all GG courses are available,</a:t>
            </a:r>
            <a:endParaRPr b="0" lang="it-IT" sz="17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it-IT" sz="1700" spc="-1" strike="noStrike">
                <a:latin typeface="Arial"/>
              </a:rPr>
              <a:t>either from the fundamentals of other Majors</a:t>
            </a:r>
            <a:endParaRPr b="0" lang="it-IT" sz="17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it-IT" sz="1700" spc="-1" strike="noStrike">
                <a:latin typeface="Arial"/>
              </a:rPr>
              <a:t>or from the list of optional courses that will be activated.</a:t>
            </a:r>
            <a:endParaRPr b="0" lang="it-IT" sz="17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it-IT" sz="1700" spc="-1" strike="noStrike">
                <a:latin typeface="Arial"/>
              </a:rPr>
              <a:t>It is also possible to choose among the BA courses</a:t>
            </a:r>
            <a:endParaRPr b="0" lang="it-IT" sz="17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it-IT" sz="1700" spc="-1" strike="noStrike">
                <a:latin typeface="Arial"/>
              </a:rPr>
              <a:t> </a:t>
            </a:r>
            <a:r>
              <a:rPr b="0" lang="it-IT" sz="1700" spc="-1" strike="noStrike">
                <a:latin typeface="Arial"/>
              </a:rPr>
              <a:t>taught in English in Tor Vergata University (as for now, in this list</a:t>
            </a:r>
            <a:endParaRPr b="0" lang="it-IT" sz="17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it-IT" sz="1700" spc="-1" strike="noStrike">
                <a:latin typeface="Arial"/>
              </a:rPr>
              <a:t>they are written in red – beware, the others are MA courses,</a:t>
            </a:r>
            <a:endParaRPr b="0" lang="it-IT" sz="1700" spc="-1" strike="noStrike">
              <a:latin typeface="Arial"/>
            </a:endParaRPr>
          </a:p>
          <a:p>
            <a:pPr algn="ctr"/>
            <a:r>
              <a:rPr b="0" lang="it-IT" sz="1700" spc="-1" strike="noStrike">
                <a:latin typeface="Arial"/>
              </a:rPr>
              <a:t>so not available for the optional 18 CFUs </a:t>
            </a:r>
            <a:endParaRPr b="0" lang="it-IT" sz="1700" spc="-1" strike="noStrike">
              <a:latin typeface="Arial"/>
            </a:endParaRPr>
          </a:p>
          <a:p>
            <a:pPr algn="ctr"/>
            <a:endParaRPr b="0" lang="it-IT" sz="1700" spc="-1" strike="noStrike">
              <a:latin typeface="Arial"/>
            </a:endParaRPr>
          </a:p>
          <a:p>
            <a:pPr algn="ctr"/>
            <a:r>
              <a:rPr b="0" lang="it-IT" sz="1700" spc="-1" strike="noStrike">
                <a:latin typeface="Arial"/>
              </a:rPr>
              <a:t> </a:t>
            </a:r>
            <a:endParaRPr b="0" lang="it-IT" sz="1700" spc="-1" strike="noStrike">
              <a:latin typeface="Arial"/>
            </a:endParaRPr>
          </a:p>
          <a:p>
            <a:pPr algn="ctr"/>
            <a:r>
              <a:rPr b="0" lang="it-IT" sz="1700" spc="-1" strike="noStrike">
                <a:latin typeface="Arial"/>
              </a:rPr>
              <a:t>  </a:t>
            </a:r>
            <a:endParaRPr b="0" lang="it-IT" sz="1700" spc="-1" strike="noStrike">
              <a:latin typeface="Arial"/>
            </a:endParaRPr>
          </a:p>
        </p:txBody>
      </p:sp>
    </p:spTree>
  </p:cSld>
  <p:timing>
    <p:tnLst>
      <p:par>
        <p:cTn id="91" dur="indefinite" restart="never" nodeType="tmRoot">
          <p:childTnLst>
            <p:seq>
              <p:cTn id="9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Application>LibreOffice/6.0.5.2$Windows_X86_64 LibreOffice_project/54c8cbb85f300ac59db32fe8a675ff7683cd5a16</Application>
  <Words>1844</Words>
  <Paragraphs>148</Paragraphs>
  <Company>Demo Prova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2016-06-30T10:34:48Z</dcterms:created>
  <dc:creator>Demo Prova</dc:creator>
  <dc:description/>
  <dc:language>it-IT</dc:language>
  <cp:lastModifiedBy/>
  <dcterms:modified xsi:type="dcterms:W3CDTF">2019-10-09T18:38:46Z</dcterms:modified>
  <cp:revision>4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Demo Prova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On-screen Show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14</vt:i4>
  </property>
</Properties>
</file>