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notesMasterIdLst>
    <p:notesMasterId r:id="rId29"/>
  </p:notesMasterIdLst>
  <p:sldIdLst>
    <p:sldId id="257" r:id="rId2"/>
    <p:sldId id="287" r:id="rId3"/>
    <p:sldId id="258" r:id="rId4"/>
    <p:sldId id="259" r:id="rId5"/>
    <p:sldId id="260" r:id="rId6"/>
    <p:sldId id="261" r:id="rId7"/>
    <p:sldId id="262" r:id="rId8"/>
    <p:sldId id="278" r:id="rId9"/>
    <p:sldId id="263" r:id="rId10"/>
    <p:sldId id="264" r:id="rId11"/>
    <p:sldId id="265" r:id="rId12"/>
    <p:sldId id="266" r:id="rId13"/>
    <p:sldId id="279" r:id="rId14"/>
    <p:sldId id="270" r:id="rId15"/>
    <p:sldId id="268" r:id="rId16"/>
    <p:sldId id="280" r:id="rId17"/>
    <p:sldId id="284" r:id="rId18"/>
    <p:sldId id="271" r:id="rId19"/>
    <p:sldId id="269" r:id="rId20"/>
    <p:sldId id="274" r:id="rId21"/>
    <p:sldId id="277" r:id="rId22"/>
    <p:sldId id="283" r:id="rId23"/>
    <p:sldId id="281" r:id="rId24"/>
    <p:sldId id="275" r:id="rId25"/>
    <p:sldId id="282" r:id="rId26"/>
    <p:sldId id="288" r:id="rId27"/>
    <p:sldId id="285" r:id="rId28"/>
  </p:sldIdLst>
  <p:sldSz cx="12192000" cy="6858000"/>
  <p:notesSz cx="6811963" cy="99425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nrico" initials="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B1D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76"/>
    <p:restoredTop sz="95735"/>
  </p:normalViewPr>
  <p:slideViewPr>
    <p:cSldViewPr snapToGrid="0" snapToObjects="1">
      <p:cViewPr varScale="1">
        <p:scale>
          <a:sx n="51" d="100"/>
          <a:sy n="51" d="100"/>
        </p:scale>
        <p:origin x="65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9213" y="0"/>
            <a:ext cx="2951162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E9FB77-C6F5-6740-B9DF-2C263E9ACF63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42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84725"/>
            <a:ext cx="5449887" cy="3914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9213" y="9444038"/>
            <a:ext cx="2951162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4689D-CAB9-2C44-AF56-7768C742A9C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131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B4689D-CAB9-2C44-AF56-7768C742A9C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602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B4689D-CAB9-2C44-AF56-7768C742A9C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873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531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745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513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098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425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038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122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708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129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42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3349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4824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5139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4349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6741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808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819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_Xo5njjh39I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_xzvNw_w1s&amp;feature=youtu.be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509E7-8FD1-224C-A26D-0801F0ABB5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7290" y="446314"/>
            <a:ext cx="10561320" cy="3494315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>
                <a:solidFill>
                  <a:srgbClr val="0070C0"/>
                </a:solidFill>
              </a:rPr>
              <a:t>Cultural Diplomacy from the inside out</a:t>
            </a:r>
            <a:br>
              <a:rPr lang="en-US" sz="4400" b="1" dirty="0">
                <a:solidFill>
                  <a:srgbClr val="0070C0"/>
                </a:solidFill>
              </a:rPr>
            </a:br>
            <a:r>
              <a:rPr lang="en-US" sz="4400" dirty="0">
                <a:solidFill>
                  <a:srgbClr val="0070C0"/>
                </a:solidFill>
              </a:rPr>
              <a:t/>
            </a:r>
            <a:br>
              <a:rPr lang="en-US" sz="4400" dirty="0">
                <a:solidFill>
                  <a:srgbClr val="0070C0"/>
                </a:solidFill>
              </a:rPr>
            </a:br>
            <a:r>
              <a:rPr lang="en-US" sz="3200" i="1" dirty="0">
                <a:solidFill>
                  <a:srgbClr val="0070C0"/>
                </a:solidFill>
              </a:rPr>
              <a:t>Experiences from the “field”</a:t>
            </a:r>
            <a:r>
              <a:rPr lang="en-US" sz="4400" dirty="0"/>
              <a:t/>
            </a:r>
            <a:br>
              <a:rPr lang="en-US" sz="4400" dirty="0"/>
            </a:br>
            <a:endParaRPr lang="en-US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D5BD9D-992D-0D43-83D2-A9BB752417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  <a:p>
            <a:pPr algn="r"/>
            <a:r>
              <a:rPr lang="en-US" b="1" dirty="0">
                <a:solidFill>
                  <a:srgbClr val="0070C0"/>
                </a:solidFill>
              </a:rPr>
              <a:t>Cecilia </a:t>
            </a:r>
            <a:r>
              <a:rPr lang="en-US" b="1" dirty="0" err="1">
                <a:solidFill>
                  <a:srgbClr val="0070C0"/>
                </a:solidFill>
              </a:rPr>
              <a:t>Piccioni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060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21766" y="2133600"/>
            <a:ext cx="9882846" cy="37776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>
                <a:solidFill>
                  <a:srgbClr val="0070C0"/>
                </a:solidFill>
              </a:rPr>
              <a:t>Cultural Diplomacy: a definition</a:t>
            </a:r>
          </a:p>
          <a:p>
            <a:pPr marL="0" indent="0" algn="ctr">
              <a:buNone/>
            </a:pPr>
            <a:endParaRPr lang="en-US" sz="48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US" sz="4800" b="1" dirty="0">
                <a:solidFill>
                  <a:srgbClr val="0070C0"/>
                </a:solidFill>
              </a:rPr>
              <a:t>NOTHING NEW UNDER THE SUN</a:t>
            </a:r>
            <a:endParaRPr lang="en-US" sz="4800" i="1" dirty="0"/>
          </a:p>
        </p:txBody>
      </p:sp>
    </p:spTree>
    <p:extLst>
      <p:ext uri="{BB962C8B-B14F-4D97-AF65-F5344CB8AC3E}">
        <p14:creationId xmlns:p14="http://schemas.microsoft.com/office/powerpoint/2010/main" val="2667507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A970EE-20CB-674E-86D2-15E6A85679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3743" y="1110343"/>
            <a:ext cx="9860869" cy="5747657"/>
          </a:xfrm>
        </p:spPr>
        <p:txBody>
          <a:bodyPr>
            <a:normAutofit/>
          </a:bodyPr>
          <a:lstStyle/>
          <a:p>
            <a:pPr algn="just"/>
            <a:r>
              <a:rPr lang="en-US" sz="2400" dirty="0">
                <a:solidFill>
                  <a:srgbClr val="0070C0"/>
                </a:solidFill>
              </a:rPr>
              <a:t>Although the term “</a:t>
            </a:r>
            <a:r>
              <a:rPr lang="en-US" sz="2400" b="1" u="sng" dirty="0">
                <a:solidFill>
                  <a:srgbClr val="0070C0"/>
                </a:solidFill>
              </a:rPr>
              <a:t>cultural diplomacy</a:t>
            </a:r>
            <a:r>
              <a:rPr lang="en-US" sz="2400" dirty="0">
                <a:solidFill>
                  <a:srgbClr val="0070C0"/>
                </a:solidFill>
              </a:rPr>
              <a:t>” has only recently been established, cultural diplomacy (CD) or “</a:t>
            </a:r>
            <a:r>
              <a:rPr lang="en-US" sz="2400" b="1" u="sng" dirty="0">
                <a:solidFill>
                  <a:srgbClr val="0070C0"/>
                </a:solidFill>
              </a:rPr>
              <a:t>diplomacy between cultures</a:t>
            </a:r>
            <a:r>
              <a:rPr lang="en-US" sz="2400" dirty="0">
                <a:solidFill>
                  <a:srgbClr val="0070C0"/>
                </a:solidFill>
              </a:rPr>
              <a:t>” has been a practice in place for centuries consistently contributing to improve relations between different, often divergent, groups </a:t>
            </a:r>
            <a:r>
              <a:rPr lang="en-US" sz="2400" dirty="0">
                <a:solidFill>
                  <a:srgbClr val="0070C0"/>
                </a:solidFill>
                <a:sym typeface="Wingdings" pitchFamily="2" charset="2"/>
              </a:rPr>
              <a:t> </a:t>
            </a:r>
            <a:r>
              <a:rPr lang="en-US" sz="2400" dirty="0">
                <a:solidFill>
                  <a:srgbClr val="0070C0"/>
                </a:solidFill>
              </a:rPr>
              <a:t>our history is full of examples of “</a:t>
            </a:r>
            <a:r>
              <a:rPr lang="en-US" sz="2400" b="1" u="sng" dirty="0">
                <a:solidFill>
                  <a:srgbClr val="7B1D76"/>
                </a:solidFill>
              </a:rPr>
              <a:t>informa</a:t>
            </a:r>
            <a:r>
              <a:rPr lang="en-US" sz="2400" u="sng" dirty="0">
                <a:solidFill>
                  <a:srgbClr val="0070C0"/>
                </a:solidFill>
              </a:rPr>
              <a:t>l </a:t>
            </a:r>
            <a:r>
              <a:rPr lang="en-US" sz="2400" b="1" u="sng" dirty="0">
                <a:solidFill>
                  <a:srgbClr val="7B1D76"/>
                </a:solidFill>
              </a:rPr>
              <a:t>ambassadors</a:t>
            </a:r>
            <a:r>
              <a:rPr lang="en-US" sz="2400" dirty="0">
                <a:solidFill>
                  <a:srgbClr val="0070C0"/>
                </a:solidFill>
              </a:rPr>
              <a:t>” or early “</a:t>
            </a:r>
            <a:r>
              <a:rPr lang="en-US" sz="2400" b="1" u="sng" dirty="0">
                <a:solidFill>
                  <a:srgbClr val="7B1D76"/>
                </a:solidFill>
              </a:rPr>
              <a:t>cultural diplomats</a:t>
            </a:r>
            <a:r>
              <a:rPr lang="en-US" sz="2400" dirty="0">
                <a:solidFill>
                  <a:srgbClr val="0070C0"/>
                </a:solidFill>
              </a:rPr>
              <a:t>” (explorers, travelers, traders, artists, missionaries…).</a:t>
            </a:r>
          </a:p>
          <a:p>
            <a:pPr marL="0" indent="0" algn="just">
              <a:buNone/>
            </a:pPr>
            <a:endParaRPr lang="en-US" sz="2400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2400" b="1" u="sng" dirty="0">
                <a:solidFill>
                  <a:srgbClr val="002060"/>
                </a:solidFill>
              </a:rPr>
              <a:t>WHAT’S NEW THEN?</a:t>
            </a:r>
          </a:p>
          <a:p>
            <a:pPr marL="0" indent="0" algn="just">
              <a:buNone/>
            </a:pPr>
            <a:r>
              <a:rPr lang="en-US" sz="2400" b="1" dirty="0">
                <a:solidFill>
                  <a:srgbClr val="7B1D76"/>
                </a:solidFill>
              </a:rPr>
              <a:t>The main novelty lies in the fact that CD is no longer relegated to the periphery of the international relations discipline, </a:t>
            </a:r>
            <a:r>
              <a:rPr lang="en-US" sz="2400" b="1" u="sng" dirty="0">
                <a:solidFill>
                  <a:srgbClr val="7B1D76"/>
                </a:solidFill>
              </a:rPr>
              <a:t>BUT</a:t>
            </a:r>
            <a:r>
              <a:rPr lang="en-US" sz="2400" b="1" dirty="0">
                <a:solidFill>
                  <a:srgbClr val="7B1D76"/>
                </a:solidFill>
              </a:rPr>
              <a:t> it has established itself as a stand-alone theory and practice.</a:t>
            </a:r>
          </a:p>
          <a:p>
            <a:pPr marL="0" indent="0" algn="r">
              <a:buNone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./.</a:t>
            </a:r>
            <a:r>
              <a:rPr 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43743" y="384080"/>
            <a:ext cx="9386277" cy="726263"/>
          </a:xfr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6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E2277A-2A2B-CF47-862E-B722B569E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9315" y="959556"/>
            <a:ext cx="9915297" cy="589844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800" dirty="0">
                <a:solidFill>
                  <a:srgbClr val="0070C0"/>
                </a:solidFill>
              </a:rPr>
              <a:t>Therefore, we could </a:t>
            </a:r>
            <a:r>
              <a:rPr lang="en-US" sz="2800" b="1" u="sng" dirty="0">
                <a:solidFill>
                  <a:srgbClr val="002060"/>
                </a:solidFill>
              </a:rPr>
              <a:t>define CD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>
                <a:solidFill>
                  <a:srgbClr val="0070C0"/>
                </a:solidFill>
              </a:rPr>
              <a:t>as:</a:t>
            </a:r>
          </a:p>
          <a:p>
            <a:pPr marL="457200" lvl="1" indent="0" algn="just">
              <a:buNone/>
            </a:pPr>
            <a:r>
              <a:rPr lang="en-US" sz="2800" i="1" dirty="0">
                <a:solidFill>
                  <a:schemeClr val="accent6">
                    <a:lumMod val="75000"/>
                  </a:schemeClr>
                </a:solidFill>
              </a:rPr>
              <a:t>“a course of actions, based on and utilizing the exchange of ideas, values, traditions, and other aspects of culture or identity, to strengthen relationships, enhance socio-cultural cooperation, promote national interests and beyond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”</a:t>
            </a:r>
            <a:r>
              <a:rPr lang="en-US" sz="2800" dirty="0">
                <a:solidFill>
                  <a:srgbClr val="0070C0"/>
                </a:solidFill>
              </a:rPr>
              <a:t>.</a:t>
            </a:r>
          </a:p>
          <a:p>
            <a:pPr marL="0" indent="0">
              <a:buNone/>
            </a:pPr>
            <a:endParaRPr lang="en-US" sz="28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0070C0"/>
                </a:solidFill>
              </a:rPr>
              <a:t>By its very nature CD is not the exclusive means of some </a:t>
            </a:r>
            <a:r>
              <a:rPr lang="en-US" sz="2800" b="1" u="sng" dirty="0">
                <a:solidFill>
                  <a:srgbClr val="0070C0"/>
                </a:solidFill>
              </a:rPr>
              <a:t>BUT</a:t>
            </a:r>
            <a:r>
              <a:rPr lang="en-US" sz="2800" dirty="0">
                <a:solidFill>
                  <a:srgbClr val="0070C0"/>
                </a:solidFill>
              </a:rPr>
              <a:t> can be practiced by the </a:t>
            </a:r>
            <a:r>
              <a:rPr lang="en-US" sz="2800" b="1" u="sng" dirty="0">
                <a:solidFill>
                  <a:srgbClr val="0070C0"/>
                </a:solidFill>
              </a:rPr>
              <a:t>public sector</a:t>
            </a:r>
            <a:r>
              <a:rPr lang="en-US" sz="2800" dirty="0">
                <a:solidFill>
                  <a:srgbClr val="0070C0"/>
                </a:solidFill>
              </a:rPr>
              <a:t>, </a:t>
            </a:r>
            <a:r>
              <a:rPr lang="en-US" sz="2800" b="1" u="sng" dirty="0">
                <a:solidFill>
                  <a:srgbClr val="0070C0"/>
                </a:solidFill>
              </a:rPr>
              <a:t>private sector</a:t>
            </a:r>
            <a:r>
              <a:rPr lang="en-US" sz="2800" dirty="0">
                <a:solidFill>
                  <a:srgbClr val="0070C0"/>
                </a:solidFill>
              </a:rPr>
              <a:t> or </a:t>
            </a:r>
            <a:r>
              <a:rPr lang="en-US" sz="2800" b="1" u="sng" dirty="0">
                <a:solidFill>
                  <a:srgbClr val="0070C0"/>
                </a:solidFill>
              </a:rPr>
              <a:t>civil society.</a:t>
            </a:r>
          </a:p>
          <a:p>
            <a:pPr marL="0" indent="0">
              <a:buNone/>
            </a:pPr>
            <a:endParaRPr lang="en-US" sz="1300" b="1" u="sng" dirty="0">
              <a:solidFill>
                <a:srgbClr val="0070C0"/>
              </a:solidFill>
            </a:endParaRPr>
          </a:p>
          <a:p>
            <a:r>
              <a:rPr lang="en-US" sz="2800" b="1" u="sng" dirty="0">
                <a:solidFill>
                  <a:srgbClr val="002060"/>
                </a:solidFill>
              </a:rPr>
              <a:t>What CD is for in our increasingly globalized, interdependent world?</a:t>
            </a:r>
          </a:p>
          <a:p>
            <a:pPr marL="0" indent="0" algn="just">
              <a:buNone/>
            </a:pPr>
            <a:r>
              <a:rPr lang="en-US" sz="2800" b="1" dirty="0">
                <a:solidFill>
                  <a:srgbClr val="7B1D76"/>
                </a:solidFill>
              </a:rPr>
              <a:t>CD IS KEY TO FOSTERING PEACE AND STABILITY. IT HAS A UNIQUE ABILITY TO INFLUENCE THE “GLOBAL PUBLIC OPINION” AND IDEOLOGY OF INDIVIDUALS, COMMUNITIES, CULTURES OR NATIONS.	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</a:rPr>
              <a:t>																	</a:t>
            </a:r>
          </a:p>
          <a:p>
            <a:pPr marL="0" indent="0" algn="r">
              <a:buNone/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./.</a:t>
            </a:r>
          </a:p>
          <a:p>
            <a:endParaRPr lang="en-US" sz="2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457200" lvl="1" indent="0" algn="just">
              <a:buNone/>
            </a:pPr>
            <a:endParaRPr lang="en-US" sz="2200" b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94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B86763-8198-4A4E-99CF-8A3D230D9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9419" y="936978"/>
            <a:ext cx="10104581" cy="592102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US" sz="2700" b="1" dirty="0">
              <a:solidFill>
                <a:srgbClr val="7B1D76"/>
              </a:solidFill>
            </a:endParaRPr>
          </a:p>
          <a:p>
            <a:pPr marL="0" indent="0">
              <a:buNone/>
            </a:pPr>
            <a:r>
              <a:rPr lang="en-US" sz="3100" b="1" dirty="0">
                <a:solidFill>
                  <a:srgbClr val="7B1D76"/>
                </a:solidFill>
              </a:rPr>
              <a:t>… TO FOSTER PEACE AND STABILITY CD ACTS THROUGH:</a:t>
            </a:r>
          </a:p>
          <a:p>
            <a:pPr marL="914400" lvl="1" indent="-514350" algn="just">
              <a:spcBef>
                <a:spcPts val="0"/>
              </a:spcBef>
              <a:buFont typeface="+mj-lt"/>
              <a:buAutoNum type="arabicPeriod"/>
            </a:pPr>
            <a:endParaRPr lang="en-US" sz="3100" b="1" i="1" dirty="0">
              <a:solidFill>
                <a:srgbClr val="7B1D76"/>
              </a:solidFill>
            </a:endParaRPr>
          </a:p>
          <a:p>
            <a:pPr marL="914400" lvl="1" indent="-514350" algn="just">
              <a:spcBef>
                <a:spcPts val="0"/>
              </a:spcBef>
              <a:buFont typeface="+mj-lt"/>
              <a:buAutoNum type="arabicPeriod"/>
            </a:pPr>
            <a:r>
              <a:rPr lang="en-US" sz="3100" b="1" i="1" dirty="0" smtClean="0">
                <a:solidFill>
                  <a:srgbClr val="7B1D76"/>
                </a:solidFill>
              </a:rPr>
              <a:t>RESPECT &amp; RECOGNITION OF CULTURAL DIVERSITY &amp; HERITAGE</a:t>
            </a:r>
          </a:p>
          <a:p>
            <a:pPr marL="914400" lvl="1" indent="-514350" algn="just">
              <a:spcBef>
                <a:spcPts val="0"/>
              </a:spcBef>
              <a:buFont typeface="+mj-lt"/>
              <a:buAutoNum type="arabicPeriod"/>
            </a:pPr>
            <a:r>
              <a:rPr lang="en-US" sz="3100" b="1" i="1" dirty="0" smtClean="0">
                <a:solidFill>
                  <a:srgbClr val="7B1D76"/>
                </a:solidFill>
              </a:rPr>
              <a:t>GLOBAL INTERCULTURAL DIALOGUE</a:t>
            </a:r>
          </a:p>
          <a:p>
            <a:pPr marL="914400" lvl="1" indent="-514350" algn="just">
              <a:spcBef>
                <a:spcPts val="0"/>
              </a:spcBef>
              <a:buFont typeface="+mj-lt"/>
              <a:buAutoNum type="arabicPeriod"/>
            </a:pPr>
            <a:r>
              <a:rPr lang="en-US" sz="3100" b="1" i="1" dirty="0" smtClean="0">
                <a:solidFill>
                  <a:srgbClr val="7B1D76"/>
                </a:solidFill>
              </a:rPr>
              <a:t>JUSTICE, EQUALITY &amp; INTERDEPENDENCE</a:t>
            </a:r>
          </a:p>
          <a:p>
            <a:pPr marL="914400" lvl="1" indent="-514350" algn="just">
              <a:spcBef>
                <a:spcPts val="0"/>
              </a:spcBef>
              <a:buFont typeface="+mj-lt"/>
              <a:buAutoNum type="arabicPeriod"/>
            </a:pPr>
            <a:r>
              <a:rPr lang="en-US" sz="3100" b="1" i="1" dirty="0" smtClean="0">
                <a:solidFill>
                  <a:srgbClr val="7B1D76"/>
                </a:solidFill>
              </a:rPr>
              <a:t>PROTECTION OF INTERNATIONAL HR</a:t>
            </a:r>
          </a:p>
          <a:p>
            <a:pPr marL="400050" lvl="1" indent="0" algn="just">
              <a:buNone/>
            </a:pPr>
            <a:endParaRPr lang="en-US" sz="3100" b="1" dirty="0">
              <a:solidFill>
                <a:srgbClr val="0070C0"/>
              </a:solidFill>
            </a:endParaRPr>
          </a:p>
          <a:p>
            <a:pPr marL="400050" lvl="1" indent="0" algn="just">
              <a:buNone/>
            </a:pPr>
            <a:r>
              <a:rPr lang="en-US" sz="3100" b="1" dirty="0">
                <a:solidFill>
                  <a:srgbClr val="0070C0"/>
                </a:solidFill>
              </a:rPr>
              <a:t>This is when the renowned definition of </a:t>
            </a:r>
            <a:r>
              <a:rPr lang="en-US" sz="3100" b="1" u="sng" dirty="0">
                <a:solidFill>
                  <a:srgbClr val="002060"/>
                </a:solidFill>
              </a:rPr>
              <a:t>“soft power” </a:t>
            </a:r>
            <a:r>
              <a:rPr lang="en-US" sz="3100" b="1" dirty="0">
                <a:solidFill>
                  <a:srgbClr val="0070C0"/>
                </a:solidFill>
              </a:rPr>
              <a:t>by Joseph Nye comes in handy: </a:t>
            </a:r>
            <a:r>
              <a:rPr lang="en-US" sz="3100" b="1" dirty="0">
                <a:solidFill>
                  <a:srgbClr val="7B1D76"/>
                </a:solidFill>
              </a:rPr>
              <a:t>“</a:t>
            </a:r>
            <a:r>
              <a:rPr lang="en-US" sz="3100" b="1" i="1" u="sng" dirty="0">
                <a:solidFill>
                  <a:srgbClr val="7B1D7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ability to persuade through culture, values, ideas, as opposed to “hard power”, which conquers or coerces through military might</a:t>
            </a:r>
            <a:r>
              <a:rPr lang="en-US" sz="3100" b="1" dirty="0">
                <a:solidFill>
                  <a:srgbClr val="7B1D76"/>
                </a:solidFill>
              </a:rPr>
              <a:t>”.</a:t>
            </a:r>
          </a:p>
          <a:p>
            <a:pPr marL="400050" lvl="1" indent="0" algn="just">
              <a:buNone/>
            </a:pPr>
            <a:r>
              <a:rPr lang="en-US" sz="3100" b="1" dirty="0">
                <a:solidFill>
                  <a:srgbClr val="0070C0"/>
                </a:solidFill>
              </a:rPr>
              <a:t>Indeed, the increased interconnection of our world calls for cooperation on a new level and this is where the role of </a:t>
            </a:r>
            <a:r>
              <a:rPr lang="en-US" sz="3100" b="1" dirty="0" smtClean="0">
                <a:solidFill>
                  <a:srgbClr val="0070C0"/>
                </a:solidFill>
              </a:rPr>
              <a:t>CD </a:t>
            </a:r>
            <a:r>
              <a:rPr lang="en-US" sz="3100" b="1" dirty="0" smtClean="0">
                <a:solidFill>
                  <a:srgbClr val="0070C0"/>
                </a:solidFill>
              </a:rPr>
              <a:t>as </a:t>
            </a:r>
            <a:r>
              <a:rPr lang="en-US" sz="3100" b="1" dirty="0">
                <a:solidFill>
                  <a:srgbClr val="0070C0"/>
                </a:solidFill>
              </a:rPr>
              <a:t>a form of </a:t>
            </a:r>
            <a:r>
              <a:rPr lang="en-US" sz="3100" b="1" dirty="0">
                <a:solidFill>
                  <a:srgbClr val="0070C0"/>
                </a:solidFill>
              </a:rPr>
              <a:t>Soft </a:t>
            </a:r>
            <a:r>
              <a:rPr lang="en-US" sz="3100" b="1" dirty="0" smtClean="0">
                <a:solidFill>
                  <a:srgbClr val="0070C0"/>
                </a:solidFill>
              </a:rPr>
              <a:t>power becomes </a:t>
            </a:r>
            <a:r>
              <a:rPr lang="en-US" sz="3100" b="1" dirty="0">
                <a:solidFill>
                  <a:srgbClr val="0070C0"/>
                </a:solidFill>
              </a:rPr>
              <a:t>significant. On this basis, it functions as a necessary component of political or economic diplomacy.</a:t>
            </a:r>
          </a:p>
          <a:p>
            <a:pPr marL="400050" lvl="1" indent="0" algn="r">
              <a:buNone/>
            </a:pPr>
            <a:r>
              <a:rPr lang="en-US" sz="2600" b="1" dirty="0">
                <a:solidFill>
                  <a:srgbClr val="0070C0"/>
                </a:solidFill>
              </a:rPr>
              <a:t>./.</a:t>
            </a: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484600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7351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9434D9-D386-734E-A570-2AAF294EDB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4239" y="1027289"/>
            <a:ext cx="10347766" cy="583071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0070C0"/>
                </a:solidFill>
              </a:rPr>
              <a:t>If seen as a multifaceted picture of the different aspects of a Nation’s culture (wealth, scientific and tech advances, competitiveness at all levels) CD embodies a demonstration of National Power </a:t>
            </a:r>
            <a:r>
              <a:rPr lang="en-US" sz="2400" b="1" dirty="0">
                <a:solidFill>
                  <a:srgbClr val="0070C0"/>
                </a:solidFill>
                <a:sym typeface="Wingdings"/>
              </a:rPr>
              <a:t></a:t>
            </a:r>
            <a:r>
              <a:rPr lang="en-US" sz="2400" b="1" dirty="0">
                <a:solidFill>
                  <a:srgbClr val="0070C0"/>
                </a:solidFill>
              </a:rPr>
              <a:t> with clear implications for a Nation’s ability to ensure the pursue of its national interest.</a:t>
            </a:r>
          </a:p>
          <a:p>
            <a:pPr marL="0" indent="0" algn="just">
              <a:buNone/>
            </a:pPr>
            <a:endParaRPr lang="en-US" sz="2400" b="1" dirty="0">
              <a:solidFill>
                <a:srgbClr val="7B1D76"/>
              </a:solidFill>
            </a:endParaRPr>
          </a:p>
          <a:p>
            <a:pPr marL="400050" lvl="1" indent="0" algn="just">
              <a:buNone/>
            </a:pPr>
            <a:r>
              <a:rPr lang="en-US" sz="28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MOREOVER</a:t>
            </a:r>
          </a:p>
          <a:p>
            <a:pPr marL="0" indent="0" algn="just">
              <a:buNone/>
            </a:pPr>
            <a:r>
              <a:rPr lang="en-US" sz="2400" b="1" dirty="0">
                <a:solidFill>
                  <a:srgbClr val="0070C0"/>
                </a:solidFill>
              </a:rPr>
              <a:t>….increasing interconnection and the quest for new paradigms of sustainability highlight also the need for the private sector to embrace the different values and needs of diverse cultures and societies.</a:t>
            </a:r>
          </a:p>
          <a:p>
            <a:pPr marL="400050" lvl="1" indent="0" algn="just">
              <a:buNone/>
            </a:pP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874521" y="525780"/>
            <a:ext cx="9630092" cy="501509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0488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94C78D-7B58-F744-AF80-C4DB568578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0537" y="1053297"/>
            <a:ext cx="10104075" cy="580470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THEREFORE</a:t>
            </a:r>
          </a:p>
          <a:p>
            <a:pPr marL="0" indent="0" algn="just">
              <a:buNone/>
            </a:pPr>
            <a:endParaRPr lang="en-US" sz="1400" b="1" u="sng" dirty="0">
              <a:solidFill>
                <a:srgbClr val="7B1D76"/>
              </a:solidFill>
            </a:endParaRPr>
          </a:p>
          <a:p>
            <a:pPr marL="0" indent="0" algn="just">
              <a:buNone/>
            </a:pPr>
            <a:r>
              <a:rPr lang="en-US" sz="2200" b="1" dirty="0">
                <a:solidFill>
                  <a:srgbClr val="0070C0"/>
                </a:solidFill>
              </a:rPr>
              <a:t>MANY ARE THE REASONS FOR THE </a:t>
            </a:r>
            <a:r>
              <a:rPr lang="en-US" sz="2200" b="1" u="sng" dirty="0">
                <a:solidFill>
                  <a:srgbClr val="7B1D76"/>
                </a:solidFill>
              </a:rPr>
              <a:t>PRIVATE SECTOR </a:t>
            </a:r>
            <a:r>
              <a:rPr lang="en-US" sz="2200" b="1" dirty="0">
                <a:solidFill>
                  <a:srgbClr val="0070C0"/>
                </a:solidFill>
              </a:rPr>
              <a:t>ACTORS TO ADOPT CD MODELS INTO THEIR AGENDA:</a:t>
            </a:r>
            <a:endParaRPr lang="en-US" sz="2200" dirty="0">
              <a:solidFill>
                <a:srgbClr val="0070C0"/>
              </a:solidFill>
            </a:endParaRPr>
          </a:p>
          <a:p>
            <a:pPr lvl="1" indent="-342900" algn="just">
              <a:buFont typeface="Wingdings" pitchFamily="2" charset="2"/>
              <a:buChar char="Ø"/>
            </a:pPr>
            <a:r>
              <a:rPr lang="en-US" sz="2200" dirty="0">
                <a:solidFill>
                  <a:srgbClr val="0070C0"/>
                </a:solidFill>
              </a:rPr>
              <a:t>in the era of growing social awareness, corporates with culturally sensitive marketing plans could enjoy a positive public opinion and good image </a:t>
            </a:r>
            <a:r>
              <a:rPr lang="en-US" sz="2200" dirty="0">
                <a:solidFill>
                  <a:srgbClr val="0070C0"/>
                </a:solidFill>
                <a:sym typeface="Wingdings" pitchFamily="2" charset="2"/>
              </a:rPr>
              <a:t> </a:t>
            </a:r>
            <a:r>
              <a:rPr lang="en-US" sz="2200" dirty="0">
                <a:solidFill>
                  <a:srgbClr val="0070C0"/>
                </a:solidFill>
              </a:rPr>
              <a:t>that will mirror on their </a:t>
            </a:r>
            <a:r>
              <a:rPr lang="en-US" sz="2200" b="1" dirty="0">
                <a:solidFill>
                  <a:srgbClr val="0070C0"/>
                </a:solidFill>
              </a:rPr>
              <a:t>market share and</a:t>
            </a:r>
            <a:r>
              <a:rPr lang="en-US" sz="2200" dirty="0">
                <a:solidFill>
                  <a:srgbClr val="0070C0"/>
                </a:solidFill>
              </a:rPr>
              <a:t> financial performances;</a:t>
            </a:r>
          </a:p>
          <a:p>
            <a:pPr lvl="1" indent="-342900" algn="just">
              <a:buFont typeface="Wingdings" pitchFamily="2" charset="2"/>
              <a:buChar char="Ø"/>
            </a:pPr>
            <a:r>
              <a:rPr lang="en-US" sz="2200" dirty="0">
                <a:solidFill>
                  <a:srgbClr val="0070C0"/>
                </a:solidFill>
              </a:rPr>
              <a:t>companies expanding abroad could benefit significantly from researching into cultural differences of the host country.</a:t>
            </a:r>
            <a:endParaRPr lang="en-US" sz="2000" dirty="0">
              <a:solidFill>
                <a:srgbClr val="0070C0"/>
              </a:solidFill>
            </a:endParaRPr>
          </a:p>
          <a:p>
            <a:pPr lvl="1" indent="-342900" algn="just">
              <a:buFont typeface="Wingdings" pitchFamily="2" charset="2"/>
              <a:buChar char="Ø"/>
            </a:pPr>
            <a:endParaRPr lang="en-US" sz="2200" dirty="0">
              <a:solidFill>
                <a:srgbClr val="0070C0"/>
              </a:solidFill>
            </a:endParaRPr>
          </a:p>
          <a:p>
            <a:pPr marL="400050" lvl="1" indent="0" algn="just">
              <a:buNone/>
            </a:pPr>
            <a:r>
              <a:rPr lang="en-US" sz="2200" b="1" dirty="0">
                <a:solidFill>
                  <a:srgbClr val="0070C0"/>
                </a:solidFill>
              </a:rPr>
              <a:t>CD’S TOOL KIT IS VERY DIVERSE AND RICH AND BENEFITS FROM EVERY ASPECT OF A NATION’S CULTURE (ARTS, EDUCATION, EXCHANGES, DIALOGUE, RELIGIOUS DIPLOMACY…)</a:t>
            </a: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714501" y="624110"/>
            <a:ext cx="9790112" cy="429187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8700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21766" y="2133600"/>
            <a:ext cx="9882846" cy="377762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800" b="1" dirty="0">
                <a:solidFill>
                  <a:srgbClr val="0070C0"/>
                </a:solidFill>
              </a:rPr>
              <a:t>Applied Cultural Diplomacy</a:t>
            </a:r>
          </a:p>
          <a:p>
            <a:pPr marL="0" indent="0" algn="ctr">
              <a:buNone/>
            </a:pPr>
            <a:endParaRPr lang="en-US" sz="48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US" sz="4800" b="1" dirty="0">
                <a:solidFill>
                  <a:srgbClr val="0070C0"/>
                </a:solidFill>
              </a:rPr>
              <a:t>THE CASE OF ITALY</a:t>
            </a:r>
            <a:br>
              <a:rPr lang="en-US" sz="4800" b="1" dirty="0">
                <a:solidFill>
                  <a:srgbClr val="0070C0"/>
                </a:solidFill>
              </a:rPr>
            </a:br>
            <a:endParaRPr lang="en-US" sz="48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US" sz="4800" b="1" i="1" dirty="0">
                <a:solidFill>
                  <a:srgbClr val="0070C0"/>
                </a:solidFill>
              </a:rPr>
              <a:t>A TOOLKIT</a:t>
            </a:r>
            <a:endParaRPr lang="en-US" sz="4800" i="1" dirty="0"/>
          </a:p>
        </p:txBody>
      </p:sp>
    </p:spTree>
    <p:extLst>
      <p:ext uri="{BB962C8B-B14F-4D97-AF65-F5344CB8AC3E}">
        <p14:creationId xmlns:p14="http://schemas.microsoft.com/office/powerpoint/2010/main" val="418493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FD41C1-D1B5-4644-A31C-D89E50B4FA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7307" y="719528"/>
            <a:ext cx="9907305" cy="6138472"/>
          </a:xfrm>
        </p:spPr>
        <p:txBody>
          <a:bodyPr>
            <a:normAutofit/>
          </a:bodyPr>
          <a:lstStyle/>
          <a:p>
            <a:pPr algn="just"/>
            <a:r>
              <a:rPr lang="en-US" sz="2600" b="1" u="sng" dirty="0">
                <a:solidFill>
                  <a:srgbClr val="7B1D76"/>
                </a:solidFill>
              </a:rPr>
              <a:t>Culture</a:t>
            </a:r>
            <a:r>
              <a:rPr lang="en-US" sz="2600" dirty="0">
                <a:solidFill>
                  <a:srgbClr val="0070C0"/>
                </a:solidFill>
              </a:rPr>
              <a:t> is an essential element of Italian identity and is a heritage to be drawn on to face nowadays challenges. The </a:t>
            </a:r>
            <a:r>
              <a:rPr lang="en-US" sz="2600" b="1" u="sng" dirty="0">
                <a:solidFill>
                  <a:srgbClr val="7B1D76"/>
                </a:solidFill>
              </a:rPr>
              <a:t>Italian </a:t>
            </a:r>
            <a:r>
              <a:rPr lang="en-US" sz="2600" b="1" u="sng" dirty="0" smtClean="0">
                <a:solidFill>
                  <a:srgbClr val="7B1D76"/>
                </a:solidFill>
              </a:rPr>
              <a:t>language</a:t>
            </a:r>
            <a:r>
              <a:rPr lang="en-US" sz="2600" dirty="0">
                <a:solidFill>
                  <a:srgbClr val="0070C0"/>
                </a:solidFill>
              </a:rPr>
              <a:t> </a:t>
            </a:r>
            <a:r>
              <a:rPr lang="en-US" sz="2600" dirty="0" smtClean="0">
                <a:solidFill>
                  <a:srgbClr val="0070C0"/>
                </a:solidFill>
              </a:rPr>
              <a:t>and </a:t>
            </a:r>
            <a:r>
              <a:rPr lang="en-US" sz="2600" b="1" u="sng" dirty="0">
                <a:solidFill>
                  <a:srgbClr val="7B1D76"/>
                </a:solidFill>
              </a:rPr>
              <a:t>scientific research</a:t>
            </a:r>
            <a:r>
              <a:rPr lang="en-US" sz="2600" dirty="0">
                <a:solidFill>
                  <a:srgbClr val="0070C0"/>
                </a:solidFill>
              </a:rPr>
              <a:t>, </a:t>
            </a:r>
            <a:r>
              <a:rPr lang="en-US" sz="2600" dirty="0" smtClean="0">
                <a:solidFill>
                  <a:srgbClr val="0070C0"/>
                </a:solidFill>
              </a:rPr>
              <a:t>are </a:t>
            </a:r>
            <a:r>
              <a:rPr lang="en-US" sz="2600" dirty="0">
                <a:solidFill>
                  <a:srgbClr val="0070C0"/>
                </a:solidFill>
              </a:rPr>
              <a:t>part of it</a:t>
            </a:r>
            <a:r>
              <a:rPr lang="en-US" sz="2600" dirty="0" smtClean="0">
                <a:solidFill>
                  <a:srgbClr val="0070C0"/>
                </a:solidFill>
              </a:rPr>
              <a:t>.</a:t>
            </a:r>
          </a:p>
          <a:p>
            <a:pPr algn="just"/>
            <a:endParaRPr lang="en-US" sz="1000" dirty="0">
              <a:solidFill>
                <a:srgbClr val="0070C0"/>
              </a:solidFill>
            </a:endParaRPr>
          </a:p>
          <a:p>
            <a:pPr algn="just"/>
            <a:r>
              <a:rPr lang="en-US" sz="2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Culture</a:t>
            </a:r>
            <a:r>
              <a:rPr lang="en-US" sz="2600" b="1" u="sng" dirty="0">
                <a:solidFill>
                  <a:srgbClr val="7B1D76"/>
                </a:solidFill>
              </a:rPr>
              <a:t>, </a:t>
            </a:r>
            <a:r>
              <a:rPr lang="en-US" sz="2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economy</a:t>
            </a:r>
            <a:r>
              <a:rPr lang="en-US" sz="2600" b="1" u="sng" dirty="0">
                <a:solidFill>
                  <a:srgbClr val="7B1D76"/>
                </a:solidFill>
              </a:rPr>
              <a:t>, </a:t>
            </a:r>
            <a:r>
              <a:rPr lang="en-US" sz="2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science</a:t>
            </a:r>
            <a:r>
              <a:rPr lang="en-US" sz="2600" b="1" u="sng" dirty="0">
                <a:solidFill>
                  <a:srgbClr val="7B1D76"/>
                </a:solidFill>
              </a:rPr>
              <a:t> </a:t>
            </a:r>
            <a:r>
              <a:rPr lang="en-US" sz="2600" dirty="0">
                <a:solidFill>
                  <a:srgbClr val="0070C0"/>
                </a:solidFill>
              </a:rPr>
              <a:t>are today more than ever </a:t>
            </a:r>
            <a:r>
              <a:rPr lang="en-US" sz="2600" b="1" u="sng" dirty="0">
                <a:solidFill>
                  <a:srgbClr val="7B1D76"/>
                </a:solidFill>
              </a:rPr>
              <a:t>the </a:t>
            </a:r>
            <a:r>
              <a:rPr lang="en-US" sz="2600" b="1" u="sng" dirty="0" smtClean="0">
                <a:solidFill>
                  <a:srgbClr val="7B1D76"/>
                </a:solidFill>
              </a:rPr>
              <a:t>3 </a:t>
            </a:r>
            <a:r>
              <a:rPr lang="en-US" sz="2600" b="1" u="sng" dirty="0">
                <a:solidFill>
                  <a:srgbClr val="7B1D76"/>
                </a:solidFill>
              </a:rPr>
              <a:t>pillars that support and promote the competitiveness of a country</a:t>
            </a:r>
            <a:r>
              <a:rPr lang="en-US" sz="2600" dirty="0">
                <a:solidFill>
                  <a:srgbClr val="0070C0"/>
                </a:solidFill>
              </a:rPr>
              <a:t>. The use of CD </a:t>
            </a:r>
            <a:r>
              <a:rPr lang="en-US" sz="2600" dirty="0" smtClean="0">
                <a:solidFill>
                  <a:srgbClr val="0070C0"/>
                </a:solidFill>
              </a:rPr>
              <a:t>must </a:t>
            </a:r>
            <a:r>
              <a:rPr lang="en-US" sz="2600" dirty="0">
                <a:solidFill>
                  <a:srgbClr val="0070C0"/>
                </a:solidFill>
              </a:rPr>
              <a:t>therefore imply an </a:t>
            </a:r>
            <a:r>
              <a:rPr lang="en-US" sz="2600" b="1" u="sng" dirty="0">
                <a:solidFill>
                  <a:srgbClr val="7B1D76"/>
                </a:solidFill>
              </a:rPr>
              <a:t>increasingly integrated approach</a:t>
            </a:r>
            <a:r>
              <a:rPr lang="en-US" sz="2600" dirty="0" smtClean="0">
                <a:solidFill>
                  <a:srgbClr val="0070C0"/>
                </a:solidFill>
              </a:rPr>
              <a:t>.</a:t>
            </a:r>
          </a:p>
          <a:p>
            <a:pPr algn="just"/>
            <a:endParaRPr lang="en-US" sz="1000" dirty="0">
              <a:solidFill>
                <a:srgbClr val="0070C0"/>
              </a:solidFill>
            </a:endParaRPr>
          </a:p>
          <a:p>
            <a:pPr algn="just"/>
            <a:r>
              <a:rPr lang="en-US" sz="2600" b="1" u="sng" dirty="0">
                <a:solidFill>
                  <a:srgbClr val="7B1D76"/>
                </a:solidFill>
              </a:rPr>
              <a:t>Cultural promotion </a:t>
            </a:r>
            <a:r>
              <a:rPr lang="en-US" sz="2600" dirty="0" smtClean="0">
                <a:solidFill>
                  <a:srgbClr val="0070C0"/>
                </a:solidFill>
              </a:rPr>
              <a:t>plays </a:t>
            </a:r>
            <a:r>
              <a:rPr lang="en-US" sz="2600" dirty="0">
                <a:solidFill>
                  <a:srgbClr val="0070C0"/>
                </a:solidFill>
              </a:rPr>
              <a:t>a fundamental role in the Italian foreign </a:t>
            </a:r>
            <a:r>
              <a:rPr lang="en-US" sz="2600" dirty="0" smtClean="0">
                <a:solidFill>
                  <a:srgbClr val="0070C0"/>
                </a:solidFill>
              </a:rPr>
              <a:t>policy.  </a:t>
            </a:r>
          </a:p>
          <a:p>
            <a:pPr algn="just"/>
            <a:endParaRPr lang="en-US" sz="1000" dirty="0">
              <a:solidFill>
                <a:srgbClr val="0070C0"/>
              </a:solidFill>
            </a:endParaRPr>
          </a:p>
          <a:p>
            <a:pPr algn="just"/>
            <a:r>
              <a:rPr lang="en-US" sz="2600" dirty="0">
                <a:solidFill>
                  <a:srgbClr val="0070C0"/>
                </a:solidFill>
              </a:rPr>
              <a:t>All the subjects and initiatives of cultural promotion carried out by the </a:t>
            </a:r>
            <a:r>
              <a:rPr lang="en-US" sz="2600" b="1" u="sng" dirty="0">
                <a:solidFill>
                  <a:srgbClr val="7B1D76"/>
                </a:solidFill>
              </a:rPr>
              <a:t>MAECI</a:t>
            </a:r>
            <a:r>
              <a:rPr lang="en-US" sz="2600" dirty="0">
                <a:solidFill>
                  <a:srgbClr val="0070C0"/>
                </a:solidFill>
              </a:rPr>
              <a:t> report to the </a:t>
            </a:r>
            <a:r>
              <a:rPr lang="en-US" sz="2600" b="1" u="sng" dirty="0">
                <a:solidFill>
                  <a:srgbClr val="7B1D76"/>
                </a:solidFill>
              </a:rPr>
              <a:t>DG for the promotion of the Country System</a:t>
            </a:r>
            <a:r>
              <a:rPr lang="en-US" sz="2600" dirty="0">
                <a:solidFill>
                  <a:srgbClr val="0070C0"/>
                </a:solidFill>
              </a:rPr>
              <a:t>, including:</a:t>
            </a:r>
          </a:p>
          <a:p>
            <a:pPr marL="0" indent="0" algn="just">
              <a:buNone/>
            </a:pPr>
            <a:endParaRPr lang="en-US" sz="32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310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E7E52-5AB8-D645-9881-2D8290BF76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9433" y="794479"/>
            <a:ext cx="9965179" cy="6063521"/>
          </a:xfrm>
        </p:spPr>
        <p:txBody>
          <a:bodyPr>
            <a:normAutofit/>
          </a:bodyPr>
          <a:lstStyle/>
          <a:p>
            <a:pPr lvl="1" algn="just">
              <a:buFont typeface="Wingdings" pitchFamily="2" charset="2"/>
              <a:buChar char="Ø"/>
            </a:pPr>
            <a:r>
              <a:rPr lang="en-US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Italian Institutes of Culture </a:t>
            </a:r>
            <a:r>
              <a:rPr lang="en-US" sz="2400" dirty="0">
                <a:solidFill>
                  <a:srgbClr val="0070C0"/>
                </a:solidFill>
              </a:rPr>
              <a:t>that take care of relations with the cultural institutions of the accreditation countries and promote Italian culture and language </a:t>
            </a:r>
            <a:r>
              <a:rPr lang="en-US" sz="2400" dirty="0" smtClean="0">
                <a:solidFill>
                  <a:srgbClr val="0070C0"/>
                </a:solidFill>
              </a:rPr>
              <a:t>in </a:t>
            </a:r>
            <a:r>
              <a:rPr lang="en-US" sz="2400" dirty="0">
                <a:solidFill>
                  <a:srgbClr val="0070C0"/>
                </a:solidFill>
              </a:rPr>
              <a:t>61 </a:t>
            </a:r>
            <a:r>
              <a:rPr lang="en-US" sz="2400" dirty="0" smtClean="0">
                <a:solidFill>
                  <a:srgbClr val="0070C0"/>
                </a:solidFill>
              </a:rPr>
              <a:t>countries;</a:t>
            </a:r>
            <a:endParaRPr lang="en-US" sz="2400" dirty="0">
              <a:solidFill>
                <a:srgbClr val="0070C0"/>
              </a:solidFill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en-US" sz="24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Italian </a:t>
            </a:r>
            <a:r>
              <a:rPr lang="en-US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schools abroad</a:t>
            </a:r>
            <a:r>
              <a:rPr lang="en-US" sz="2400" dirty="0">
                <a:solidFill>
                  <a:srgbClr val="0070C0"/>
                </a:solidFill>
              </a:rPr>
              <a:t>, which reach 90% of foreign students;</a:t>
            </a:r>
          </a:p>
          <a:p>
            <a:pPr lvl="1" algn="just">
              <a:buFont typeface="Wingdings" pitchFamily="2" charset="2"/>
              <a:buChar char="Ø"/>
            </a:pPr>
            <a:r>
              <a:rPr lang="en-US" sz="24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network </a:t>
            </a:r>
            <a:r>
              <a:rPr lang="en-US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Scientific </a:t>
            </a:r>
            <a:r>
              <a:rPr lang="en-US" sz="24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Attachés</a:t>
            </a:r>
            <a:r>
              <a:rPr lang="en-US" sz="2400" dirty="0" smtClean="0">
                <a:solidFill>
                  <a:srgbClr val="0070C0"/>
                </a:solidFill>
              </a:rPr>
              <a:t>;</a:t>
            </a:r>
            <a:endParaRPr lang="en-US" sz="2400" dirty="0">
              <a:solidFill>
                <a:srgbClr val="0070C0"/>
              </a:solidFill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en-US" sz="24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Cultural </a:t>
            </a:r>
            <a:r>
              <a:rPr lang="en-US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Scientific Agreements and Protocols</a:t>
            </a:r>
            <a:r>
              <a:rPr lang="en-US" sz="2400" dirty="0">
                <a:solidFill>
                  <a:srgbClr val="0070C0"/>
                </a:solidFill>
              </a:rPr>
              <a:t>;</a:t>
            </a:r>
          </a:p>
          <a:p>
            <a:pPr lvl="1" algn="just">
              <a:buFont typeface="Wingdings" pitchFamily="2" charset="2"/>
              <a:buChar char="Ø"/>
            </a:pPr>
            <a:r>
              <a:rPr lang="en-US" sz="24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scholarships</a:t>
            </a:r>
            <a:r>
              <a:rPr lang="en-US" sz="2400" dirty="0" smtClean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that open our universities to </a:t>
            </a:r>
            <a:r>
              <a:rPr lang="en-US" sz="2400" dirty="0" smtClean="0">
                <a:solidFill>
                  <a:srgbClr val="0070C0"/>
                </a:solidFill>
              </a:rPr>
              <a:t>foreign students;</a:t>
            </a:r>
            <a:endParaRPr lang="en-US" sz="2400" dirty="0">
              <a:solidFill>
                <a:srgbClr val="0070C0"/>
              </a:solidFill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en-US" sz="24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archaeological </a:t>
            </a:r>
            <a:r>
              <a:rPr lang="en-US" sz="24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missions</a:t>
            </a:r>
            <a:r>
              <a:rPr lang="en-US" sz="2400" dirty="0" smtClean="0">
                <a:solidFill>
                  <a:srgbClr val="0070C0"/>
                </a:solidFill>
              </a:rPr>
              <a:t>;</a:t>
            </a:r>
            <a:endParaRPr lang="en-US" sz="2400" dirty="0">
              <a:solidFill>
                <a:srgbClr val="0070C0"/>
              </a:solidFill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en-US" sz="24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support </a:t>
            </a:r>
            <a:r>
              <a:rPr lang="en-US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UNESCO</a:t>
            </a:r>
            <a:r>
              <a:rPr lang="en-US" sz="2400" dirty="0">
                <a:solidFill>
                  <a:srgbClr val="0070C0"/>
                </a:solidFill>
              </a:rPr>
              <a:t>, of which Italy is a main </a:t>
            </a:r>
            <a:r>
              <a:rPr lang="en-US" sz="2400" dirty="0" smtClean="0">
                <a:solidFill>
                  <a:srgbClr val="0070C0"/>
                </a:solidFill>
              </a:rPr>
              <a:t>sponsor;</a:t>
            </a:r>
            <a:endParaRPr lang="en-US" sz="2400" dirty="0">
              <a:solidFill>
                <a:srgbClr val="0070C0"/>
              </a:solidFill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en-US" sz="24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Italian </a:t>
            </a:r>
            <a:r>
              <a:rPr lang="en-US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National Commission for </a:t>
            </a:r>
            <a:r>
              <a:rPr lang="en-US" sz="24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UNESCO</a:t>
            </a:r>
            <a:r>
              <a:rPr lang="en-US" sz="2400" dirty="0" smtClean="0">
                <a:solidFill>
                  <a:srgbClr val="0070C0"/>
                </a:solidFill>
              </a:rPr>
              <a:t>;</a:t>
            </a:r>
            <a:endParaRPr lang="en-US" sz="2400" dirty="0">
              <a:solidFill>
                <a:srgbClr val="0070C0"/>
              </a:solidFill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70C0"/>
                </a:solidFill>
              </a:rPr>
              <a:t>translation </a:t>
            </a:r>
            <a:r>
              <a:rPr lang="en-US" sz="2400" dirty="0">
                <a:solidFill>
                  <a:srgbClr val="0070C0"/>
                </a:solidFill>
              </a:rPr>
              <a:t>awards, the Italian Language Week in the World, and the </a:t>
            </a:r>
            <a:r>
              <a:rPr lang="en-US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Dante Alighieri </a:t>
            </a:r>
            <a:r>
              <a:rPr lang="en-US" sz="2400" dirty="0">
                <a:solidFill>
                  <a:srgbClr val="0070C0"/>
                </a:solidFill>
              </a:rPr>
              <a:t>network;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74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0293C4-E0C3-B643-A4A1-7982C9689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0201" y="881349"/>
            <a:ext cx="9904411" cy="5976651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2600" dirty="0">
                <a:solidFill>
                  <a:srgbClr val="0070C0"/>
                </a:solidFill>
              </a:rPr>
              <a:t>Italy actively collaborates with international organizations - UN family, in particular</a:t>
            </a:r>
            <a:r>
              <a:rPr lang="en-US" sz="2600" dirty="0"/>
              <a:t> </a:t>
            </a:r>
            <a:r>
              <a:rPr lang="en-US" sz="2600" b="1" u="sng" dirty="0">
                <a:solidFill>
                  <a:srgbClr val="7B1D76"/>
                </a:solidFill>
              </a:rPr>
              <a:t>UNESCO</a:t>
            </a:r>
            <a:r>
              <a:rPr lang="en-US" sz="2600" dirty="0">
                <a:solidFill>
                  <a:srgbClr val="7B1D76"/>
                </a:solidFill>
              </a:rPr>
              <a:t> </a:t>
            </a:r>
            <a:r>
              <a:rPr lang="en-US" sz="2600" dirty="0">
                <a:solidFill>
                  <a:srgbClr val="0070C0"/>
                </a:solidFill>
              </a:rPr>
              <a:t>-</a:t>
            </a:r>
            <a:r>
              <a:rPr lang="en-US" sz="2600" dirty="0"/>
              <a:t> </a:t>
            </a:r>
            <a:r>
              <a:rPr lang="en-US" sz="2600" dirty="0">
                <a:solidFill>
                  <a:srgbClr val="0070C0"/>
                </a:solidFill>
              </a:rPr>
              <a:t>to support their cultural cooperation activities. </a:t>
            </a:r>
            <a:endParaRPr lang="en-US" sz="2600" dirty="0" smtClean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endParaRPr lang="en-US" sz="1100" dirty="0">
              <a:solidFill>
                <a:srgbClr val="0070C0"/>
              </a:solidFill>
            </a:endParaRPr>
          </a:p>
          <a:p>
            <a:pPr algn="just"/>
            <a:r>
              <a:rPr lang="en-US" sz="2600" dirty="0">
                <a:solidFill>
                  <a:srgbClr val="0070C0"/>
                </a:solidFill>
              </a:rPr>
              <a:t>MAECI supports </a:t>
            </a:r>
            <a:r>
              <a:rPr lang="en-US" sz="2600" b="1" u="sng" dirty="0">
                <a:solidFill>
                  <a:srgbClr val="7B1D76"/>
                </a:solidFill>
              </a:rPr>
              <a:t>Italian archaeological, anthropological and ethnological missions abroad</a:t>
            </a:r>
            <a:r>
              <a:rPr lang="en-US" sz="2600" dirty="0">
                <a:solidFill>
                  <a:srgbClr val="0070C0"/>
                </a:solidFill>
              </a:rPr>
              <a:t>. Besides their natural goal, these missions are also valuable for training local operators and enhancing technology transfer in sectors where Italy is </a:t>
            </a:r>
            <a:r>
              <a:rPr lang="en-US" sz="2600" dirty="0" smtClean="0">
                <a:solidFill>
                  <a:srgbClr val="0070C0"/>
                </a:solidFill>
              </a:rPr>
              <a:t>leader.</a:t>
            </a:r>
          </a:p>
          <a:p>
            <a:pPr marL="0" indent="0" algn="just">
              <a:buNone/>
            </a:pPr>
            <a:endParaRPr lang="en-US" sz="1100" dirty="0">
              <a:solidFill>
                <a:srgbClr val="0070C0"/>
              </a:solidFill>
            </a:endParaRPr>
          </a:p>
          <a:p>
            <a:pPr algn="just"/>
            <a:r>
              <a:rPr lang="en-US" sz="2600" dirty="0">
                <a:solidFill>
                  <a:srgbClr val="0070C0"/>
                </a:solidFill>
              </a:rPr>
              <a:t>As one of the countries most affected by the</a:t>
            </a:r>
            <a:r>
              <a:rPr lang="en-US" sz="2600" dirty="0"/>
              <a:t> </a:t>
            </a:r>
            <a:r>
              <a:rPr lang="en-US" sz="2600" b="1" u="sng" dirty="0">
                <a:solidFill>
                  <a:srgbClr val="7B1D76"/>
                </a:solidFill>
              </a:rPr>
              <a:t>illegal export of cultural and archaeological goods</a:t>
            </a:r>
            <a:r>
              <a:rPr lang="en-US" sz="2600" dirty="0"/>
              <a:t> </a:t>
            </a:r>
            <a:r>
              <a:rPr lang="en-US" sz="2600" dirty="0">
                <a:solidFill>
                  <a:srgbClr val="0070C0"/>
                </a:solidFill>
              </a:rPr>
              <a:t>Italy has developed legal, investigative and organizational tools to fight this phenomenon </a:t>
            </a:r>
            <a:r>
              <a:rPr lang="en-US" sz="2600" dirty="0">
                <a:solidFill>
                  <a:srgbClr val="0070C0"/>
                </a:solidFill>
                <a:sym typeface="Wingdings" pitchFamily="2" charset="2"/>
              </a:rPr>
              <a:t> </a:t>
            </a:r>
            <a:r>
              <a:rPr lang="en-US" sz="2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MAECI and its network</a:t>
            </a:r>
            <a:r>
              <a:rPr lang="en-US" sz="2600" dirty="0" smtClean="0">
                <a:solidFill>
                  <a:srgbClr val="0070C0"/>
                </a:solidFill>
              </a:rPr>
              <a:t>, </a:t>
            </a:r>
            <a:r>
              <a:rPr lang="en-US" sz="2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Ministry of Cultural Heritage</a:t>
            </a:r>
            <a:r>
              <a:rPr lang="en-US" sz="2600" dirty="0">
                <a:solidFill>
                  <a:srgbClr val="0070C0"/>
                </a:solidFill>
              </a:rPr>
              <a:t>, </a:t>
            </a:r>
            <a:r>
              <a:rPr lang="en-US" sz="26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Carabinieri</a:t>
            </a:r>
            <a:r>
              <a:rPr lang="en-US" sz="2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600" dirty="0" smtClean="0">
                <a:solidFill>
                  <a:srgbClr val="0070C0"/>
                </a:solidFill>
              </a:rPr>
              <a:t>are </a:t>
            </a:r>
            <a:r>
              <a:rPr lang="en-US" sz="2600" dirty="0">
                <a:solidFill>
                  <a:srgbClr val="0070C0"/>
                </a:solidFill>
              </a:rPr>
              <a:t>the </a:t>
            </a:r>
            <a:r>
              <a:rPr lang="en-US" sz="2600" b="1" u="sng" dirty="0">
                <a:solidFill>
                  <a:srgbClr val="7B1D76"/>
                </a:solidFill>
              </a:rPr>
              <a:t>frontrunners</a:t>
            </a:r>
            <a:r>
              <a:rPr lang="en-US" sz="2600" dirty="0">
                <a:solidFill>
                  <a:srgbClr val="0070C0"/>
                </a:solidFill>
              </a:rPr>
              <a:t> </a:t>
            </a:r>
            <a:r>
              <a:rPr lang="en-US" sz="2600" dirty="0" smtClean="0">
                <a:solidFill>
                  <a:srgbClr val="0070C0"/>
                </a:solidFill>
              </a:rPr>
              <a:t>when it comes </a:t>
            </a:r>
            <a:r>
              <a:rPr lang="en-US" sz="2600" dirty="0">
                <a:solidFill>
                  <a:srgbClr val="0070C0"/>
                </a:solidFill>
              </a:rPr>
              <a:t>to recover goods stolen from the </a:t>
            </a:r>
            <a:r>
              <a:rPr lang="en-US" sz="2600" dirty="0" smtClean="0">
                <a:solidFill>
                  <a:srgbClr val="0070C0"/>
                </a:solidFill>
              </a:rPr>
              <a:t>our heritage.</a:t>
            </a:r>
            <a:endParaRPr lang="en-US" sz="2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44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C3401-C40E-8042-8BEF-5CA1D873C8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2325" y="495759"/>
            <a:ext cx="9902287" cy="6362241"/>
          </a:xfrm>
        </p:spPr>
        <p:txBody>
          <a:bodyPr>
            <a:noAutofit/>
          </a:bodyPr>
          <a:lstStyle/>
          <a:p>
            <a:pPr algn="just"/>
            <a:r>
              <a:rPr lang="en-US" sz="2000" dirty="0" smtClean="0">
                <a:solidFill>
                  <a:srgbClr val="0070C0"/>
                </a:solidFill>
              </a:rPr>
              <a:t>The </a:t>
            </a:r>
            <a:r>
              <a:rPr lang="en-US" sz="2000" b="1" u="sng" dirty="0">
                <a:solidFill>
                  <a:srgbClr val="7B1D76"/>
                </a:solidFill>
              </a:rPr>
              <a:t>promotion of the Italian language abroad </a:t>
            </a:r>
            <a:r>
              <a:rPr lang="en-US" sz="2000" dirty="0">
                <a:solidFill>
                  <a:srgbClr val="0070C0"/>
                </a:solidFill>
              </a:rPr>
              <a:t>is one of the main tools available to our country and plays a key role in Italian foreign policy.</a:t>
            </a:r>
          </a:p>
          <a:p>
            <a:pPr marL="400050" lvl="1" indent="0" algn="just">
              <a:buNone/>
            </a:pPr>
            <a:r>
              <a:rPr lang="en-US" sz="2000" dirty="0">
                <a:solidFill>
                  <a:srgbClr val="0070C0"/>
                </a:solidFill>
              </a:rPr>
              <a:t>Knowledge of the Italian language is the key to getting in touch with our culture in a broad </a:t>
            </a:r>
            <a:r>
              <a:rPr lang="en-US" sz="2000" dirty="0" smtClean="0">
                <a:solidFill>
                  <a:srgbClr val="0070C0"/>
                </a:solidFill>
              </a:rPr>
              <a:t>sense. </a:t>
            </a:r>
            <a:r>
              <a:rPr lang="en-US" sz="20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Over </a:t>
            </a:r>
            <a:r>
              <a:rPr lang="en-US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million foreigners study Italian to get closer to our heritage</a:t>
            </a:r>
            <a:r>
              <a:rPr lang="en-US" sz="2000" dirty="0">
                <a:solidFill>
                  <a:srgbClr val="0070C0"/>
                </a:solidFill>
              </a:rPr>
              <a:t>.</a:t>
            </a:r>
          </a:p>
          <a:p>
            <a:pPr marL="400050" lvl="1" indent="0" algn="just">
              <a:buNone/>
            </a:pPr>
            <a:r>
              <a:rPr lang="en-US" sz="2000" dirty="0">
                <a:solidFill>
                  <a:srgbClr val="0070C0"/>
                </a:solidFill>
              </a:rPr>
              <a:t>There is a </a:t>
            </a:r>
            <a:r>
              <a:rPr lang="en-US" sz="2000" b="1" u="sng" dirty="0">
                <a:solidFill>
                  <a:srgbClr val="7B1D76"/>
                </a:solidFill>
              </a:rPr>
              <a:t>strong link between Italian and Made in Italy</a:t>
            </a:r>
            <a:r>
              <a:rPr lang="en-US" sz="2000" dirty="0">
                <a:solidFill>
                  <a:srgbClr val="0070C0"/>
                </a:solidFill>
              </a:rPr>
              <a:t>. Italian is the second most used language for commercial signs </a:t>
            </a:r>
            <a:r>
              <a:rPr lang="en-US" sz="2000" dirty="0" smtClean="0">
                <a:solidFill>
                  <a:srgbClr val="0070C0"/>
                </a:solidFill>
              </a:rPr>
              <a:t>in </a:t>
            </a:r>
            <a:r>
              <a:rPr lang="en-US" sz="2000" dirty="0">
                <a:solidFill>
                  <a:srgbClr val="0070C0"/>
                </a:solidFill>
              </a:rPr>
              <a:t>the world (even in economic sectors not just in the traditional ones</a:t>
            </a:r>
            <a:r>
              <a:rPr lang="en-US" sz="2000" dirty="0" smtClean="0">
                <a:solidFill>
                  <a:srgbClr val="0070C0"/>
                </a:solidFill>
              </a:rPr>
              <a:t>).</a:t>
            </a:r>
            <a:endParaRPr lang="en-US" sz="2000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endParaRPr lang="en-US" sz="1000" dirty="0"/>
          </a:p>
          <a:p>
            <a:pPr marL="0" indent="0" algn="just">
              <a:buNone/>
            </a:pPr>
            <a:r>
              <a:rPr lang="en-US" sz="2000" b="1" u="sng" dirty="0">
                <a:solidFill>
                  <a:srgbClr val="7B1D76"/>
                </a:solidFill>
              </a:rPr>
              <a:t>INNOVATION AND RESEARCH</a:t>
            </a:r>
          </a:p>
          <a:p>
            <a:pPr algn="just"/>
            <a:r>
              <a:rPr lang="en-US" sz="2000" dirty="0">
                <a:solidFill>
                  <a:srgbClr val="0070C0"/>
                </a:solidFill>
              </a:rPr>
              <a:t>MAECI promotes the internationalization of Italian research and scientific diplomacy as key tools for the development of cooperation between Italy and the rest of the </a:t>
            </a:r>
            <a:r>
              <a:rPr lang="en-US" sz="2000" dirty="0" smtClean="0">
                <a:solidFill>
                  <a:srgbClr val="0070C0"/>
                </a:solidFill>
              </a:rPr>
              <a:t>world.</a:t>
            </a:r>
          </a:p>
          <a:p>
            <a:pPr algn="just"/>
            <a:endParaRPr lang="en-US" sz="1000" dirty="0" smtClean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2000" b="1" u="sng" dirty="0" smtClean="0">
                <a:solidFill>
                  <a:srgbClr val="7B1D76"/>
                </a:solidFill>
              </a:rPr>
              <a:t>INNOVITALIA</a:t>
            </a:r>
            <a:r>
              <a:rPr lang="en-US" sz="2000" b="1" u="sng" dirty="0">
                <a:solidFill>
                  <a:srgbClr val="7B1D76"/>
                </a:solidFill>
              </a:rPr>
              <a:t>, ITALIAN RESEARCH IN THE </a:t>
            </a:r>
            <a:r>
              <a:rPr lang="en-US" sz="2000" b="1" u="sng" dirty="0" smtClean="0">
                <a:solidFill>
                  <a:srgbClr val="7B1D76"/>
                </a:solidFill>
              </a:rPr>
              <a:t>WORLD</a:t>
            </a:r>
          </a:p>
          <a:p>
            <a:pPr marL="0" indent="0" algn="just">
              <a:buNone/>
            </a:pPr>
            <a:r>
              <a:rPr lang="en-US" sz="2000" dirty="0" err="1" smtClean="0">
                <a:solidFill>
                  <a:srgbClr val="0070C0"/>
                </a:solidFill>
              </a:rPr>
              <a:t>Innovitalia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>
                <a:solidFill>
                  <a:srgbClr val="0070C0"/>
                </a:solidFill>
              </a:rPr>
              <a:t>3.0 is a platform shared between MAECI and MIUR aimed at encouraging the sharing of information and networking between Italian researchers abroad and the Country System of Research and Innovation</a:t>
            </a:r>
            <a:r>
              <a:rPr lang="en-US" sz="2000" dirty="0" smtClean="0">
                <a:solidFill>
                  <a:srgbClr val="0070C0"/>
                </a:solidFill>
              </a:rPr>
              <a:t>.</a:t>
            </a:r>
            <a:endParaRPr lang="en-US" sz="2000" dirty="0"/>
          </a:p>
          <a:p>
            <a:pPr marL="0" indent="0" algn="just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6087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21767" y="624110"/>
            <a:ext cx="9882846" cy="59890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egnaposto contenuto 2"/>
          <p:cNvSpPr txBox="1">
            <a:spLocks/>
          </p:cNvSpPr>
          <p:nvPr/>
        </p:nvSpPr>
        <p:spPr>
          <a:xfrm>
            <a:off x="1621766" y="1485900"/>
            <a:ext cx="9882846" cy="4425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US" sz="4800" b="1" dirty="0">
                <a:solidFill>
                  <a:srgbClr val="0070C0"/>
                </a:solidFill>
              </a:rPr>
              <a:t>Cultural Diplomacy</a:t>
            </a:r>
          </a:p>
          <a:p>
            <a:pPr marL="0" indent="0" algn="ctr">
              <a:buFont typeface="Wingdings 3" charset="2"/>
              <a:buNone/>
            </a:pPr>
            <a:endParaRPr lang="en-US" sz="4800" b="1" dirty="0">
              <a:solidFill>
                <a:srgbClr val="0070C0"/>
              </a:solidFill>
            </a:endParaRPr>
          </a:p>
          <a:p>
            <a:pPr marL="0" indent="0" algn="ctr">
              <a:buFont typeface="Wingdings 3" charset="2"/>
              <a:buNone/>
            </a:pPr>
            <a:r>
              <a:rPr lang="en-US" sz="4800" b="1" dirty="0">
                <a:solidFill>
                  <a:srgbClr val="0070C0"/>
                </a:solidFill>
              </a:rPr>
              <a:t>ITALY-VIETNAM RELATIONS:</a:t>
            </a:r>
          </a:p>
          <a:p>
            <a:pPr marL="0" indent="0" algn="ctr">
              <a:buFont typeface="Wingdings 3" charset="2"/>
              <a:buNone/>
            </a:pPr>
            <a:r>
              <a:rPr lang="en-US" sz="4800" b="1" i="1" dirty="0">
                <a:solidFill>
                  <a:srgbClr val="0070C0"/>
                </a:solidFill>
              </a:rPr>
              <a:t>FROM THEORY TO PRACTICE</a:t>
            </a:r>
          </a:p>
        </p:txBody>
      </p:sp>
    </p:spTree>
    <p:extLst>
      <p:ext uri="{BB962C8B-B14F-4D97-AF65-F5344CB8AC3E}">
        <p14:creationId xmlns:p14="http://schemas.microsoft.com/office/powerpoint/2010/main" val="80547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B6106-1589-2D46-897F-65F2E3E38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4513" y="624110"/>
            <a:ext cx="9900099" cy="531830"/>
          </a:xfrm>
        </p:spPr>
        <p:txBody>
          <a:bodyPr>
            <a:normAutofit/>
          </a:bodyPr>
          <a:lstStyle/>
          <a:p>
            <a:pPr algn="ctr"/>
            <a:r>
              <a:rPr lang="it-IT" sz="2800" b="1" dirty="0">
                <a:solidFill>
                  <a:srgbClr val="0070C0"/>
                </a:solidFill>
              </a:rPr>
              <a:t>HOW CAN YOU MAKE THINGS HAPPEN?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6200D-C0C1-9A43-8C98-AA4B8859AF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4513" y="1319842"/>
            <a:ext cx="9900099" cy="553815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2400" b="1" dirty="0">
                <a:solidFill>
                  <a:srgbClr val="0070C0"/>
                </a:solidFill>
              </a:rPr>
              <a:t>You have to: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b="1" dirty="0">
                <a:solidFill>
                  <a:srgbClr val="0070C0"/>
                </a:solidFill>
              </a:rPr>
              <a:t>get to know exactly what the missing pieces in your jigsaw are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b="1" dirty="0">
                <a:solidFill>
                  <a:srgbClr val="0070C0"/>
                </a:solidFill>
              </a:rPr>
              <a:t>look for authentic reading keys to better understand  where you are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b="1" dirty="0">
                <a:solidFill>
                  <a:srgbClr val="0070C0"/>
                </a:solidFill>
              </a:rPr>
              <a:t>draw a doable roadmap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b="1" dirty="0">
                <a:solidFill>
                  <a:srgbClr val="0070C0"/>
                </a:solidFill>
              </a:rPr>
              <a:t>never forget the relevance of an integrated approach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b="1" dirty="0">
                <a:solidFill>
                  <a:srgbClr val="0070C0"/>
                </a:solidFill>
              </a:rPr>
              <a:t>…and don’t get scared when realizing that…theory could be just a suggestion!!! </a:t>
            </a:r>
            <a:r>
              <a:rPr lang="en-US" sz="2400" b="1" dirty="0">
                <a:solidFill>
                  <a:srgbClr val="0070C0"/>
                </a:solidFill>
                <a:sym typeface="Wingdings" pitchFamily="2" charset="2"/>
              </a:rPr>
              <a:t></a:t>
            </a:r>
            <a:endParaRPr lang="en-US" sz="2400" b="1" dirty="0">
              <a:solidFill>
                <a:srgbClr val="0070C0"/>
              </a:solidFill>
            </a:endParaRPr>
          </a:p>
          <a:p>
            <a:pPr marL="857250" lvl="1" indent="-457200" algn="just">
              <a:buFont typeface="+mj-lt"/>
              <a:buAutoNum type="arabicPeriod"/>
            </a:pPr>
            <a:endParaRPr lang="en-US" sz="2400" b="1" dirty="0">
              <a:solidFill>
                <a:srgbClr val="0070C0"/>
              </a:solidFill>
            </a:endParaRPr>
          </a:p>
          <a:p>
            <a:pPr marL="857250" lvl="1" indent="-457200" algn="just">
              <a:buFont typeface="+mj-lt"/>
              <a:buAutoNum type="arabicPeriod"/>
            </a:pPr>
            <a:endParaRPr lang="it-IT" sz="2400" b="1" dirty="0">
              <a:solidFill>
                <a:srgbClr val="0070C0"/>
              </a:solidFill>
            </a:endParaRPr>
          </a:p>
          <a:p>
            <a:pPr marL="857250" lvl="1" indent="-457200" algn="just">
              <a:buFont typeface="+mj-lt"/>
              <a:buAutoNum type="arabicPeriod"/>
            </a:pPr>
            <a:endParaRPr lang="it-IT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7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993D1-F2CC-9044-9953-23274076F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4225" y="649510"/>
            <a:ext cx="9940387" cy="607790"/>
          </a:xfrm>
        </p:spPr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16EF93-2F6B-FB4B-8DAC-D09185F9C0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9400" y="1257300"/>
            <a:ext cx="9955212" cy="560070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en-US" sz="5400" b="1" dirty="0">
              <a:solidFill>
                <a:srgbClr val="7B1D76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pPr marL="0" indent="0" algn="ctr">
              <a:buNone/>
            </a:pPr>
            <a:r>
              <a:rPr lang="en-US" sz="7100" b="1" dirty="0">
                <a:solidFill>
                  <a:srgbClr val="7B1D76"/>
                </a:solidFill>
                <a:latin typeface="Baskerville Old Face" panose="02020602080505020303" pitchFamily="18" charset="77"/>
                <a:cs typeface="Apple Chancery" panose="03020702040506060504" pitchFamily="66" charset="-79"/>
              </a:rPr>
              <a:t>I AM BEAUTIFUL, YOU TOO…</a:t>
            </a:r>
          </a:p>
          <a:p>
            <a:pPr marL="0" indent="0" algn="ctr">
              <a:buNone/>
            </a:pPr>
            <a:endParaRPr lang="en-US" sz="7100" b="1" dirty="0">
              <a:solidFill>
                <a:srgbClr val="7B1D76"/>
              </a:solidFill>
              <a:latin typeface="Baskerville Old Face" panose="02020602080505020303" pitchFamily="18" charset="77"/>
              <a:cs typeface="Apple Chancery" panose="03020702040506060504" pitchFamily="66" charset="-79"/>
            </a:endParaRPr>
          </a:p>
          <a:p>
            <a:pPr marL="0" indent="0" algn="ctr">
              <a:buNone/>
            </a:pPr>
            <a:r>
              <a:rPr lang="en-US" sz="5800" b="1" dirty="0">
                <a:solidFill>
                  <a:srgbClr val="7B1D76"/>
                </a:solidFill>
                <a:latin typeface="Baskerville Old Face" panose="02020602080505020303" pitchFamily="18" charset="77"/>
                <a:cs typeface="Apple Chancery" panose="03020702040506060504" pitchFamily="66" charset="-79"/>
              </a:rPr>
              <a:t>Hanoi, November 21, 2015</a:t>
            </a:r>
          </a:p>
          <a:p>
            <a:pPr marL="0" indent="0">
              <a:buNone/>
            </a:pPr>
            <a:endParaRPr lang="en-US" sz="3500" dirty="0"/>
          </a:p>
          <a:p>
            <a:pPr marL="0" indent="0">
              <a:buNone/>
            </a:pPr>
            <a:r>
              <a:rPr lang="en-US" sz="3500" dirty="0"/>
              <a:t>Video link</a:t>
            </a:r>
          </a:p>
          <a:p>
            <a:pPr marL="0" indent="0">
              <a:buNone/>
            </a:pPr>
            <a:r>
              <a:rPr lang="en-US" sz="3500" dirty="0">
                <a:hlinkClick r:id="rId2"/>
              </a:rPr>
              <a:t>https://youtu.be/_Xo5njjh39I</a:t>
            </a:r>
            <a:endParaRPr lang="en-US" sz="3500" dirty="0"/>
          </a:p>
          <a:p>
            <a:pPr marL="0" indent="0" algn="ctr">
              <a:buNone/>
            </a:pPr>
            <a:endParaRPr lang="en-US" sz="3500" b="1" dirty="0">
              <a:solidFill>
                <a:srgbClr val="7B1D76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pPr marL="0" indent="0" algn="ctr">
              <a:buNone/>
            </a:pPr>
            <a:endParaRPr lang="en-US" sz="6000" b="1" dirty="0">
              <a:solidFill>
                <a:srgbClr val="7B1D76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8459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43666-DED9-CC44-8889-0EBD57AF0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B366BCB-64E0-9948-8605-A276C7FE2F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67053" y="2168012"/>
            <a:ext cx="6098693" cy="468998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27544E-6C8B-8547-A296-3671963DE4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425" y="4713514"/>
            <a:ext cx="2207629" cy="214448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9B6CD3B-0E70-3346-91E8-89402A9BA1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300097" cy="471351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F0C9A91-D082-224B-B476-32A9468775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0097" y="0"/>
            <a:ext cx="4578261" cy="244088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2A594DD-33FE-4A47-A6E9-687DACB10C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65746" y="1905000"/>
            <a:ext cx="2667000" cy="3556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BAA46E5-DC74-864C-B967-106AC8AC10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01282" y="4976526"/>
            <a:ext cx="2790717" cy="18814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7B42636-C104-0B40-A5AC-1051935FB3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56" y="4713514"/>
            <a:ext cx="3458897" cy="214448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F38B0E7-BF1D-5C4E-AAFE-0DA70CB6D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78358" y="-1"/>
            <a:ext cx="3313642" cy="2168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07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F3D437-8343-FC4D-8B43-921A91C261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1478" y="678873"/>
            <a:ext cx="10343322" cy="6179127"/>
          </a:xfrm>
        </p:spPr>
        <p:txBody>
          <a:bodyPr>
            <a:noAutofit/>
          </a:bodyPr>
          <a:lstStyle/>
          <a:p>
            <a:pPr algn="just"/>
            <a:r>
              <a:rPr lang="en-US" sz="2200" dirty="0" smtClean="0">
                <a:solidFill>
                  <a:srgbClr val="0070C0"/>
                </a:solidFill>
              </a:rPr>
              <a:t>We launched the </a:t>
            </a:r>
            <a:r>
              <a:rPr lang="en-US" sz="2200" dirty="0">
                <a:solidFill>
                  <a:srgbClr val="0070C0"/>
                </a:solidFill>
              </a:rPr>
              <a:t>initiative of a </a:t>
            </a:r>
            <a:r>
              <a:rPr lang="en-US" sz="2200" b="1" u="sng" dirty="0">
                <a:solidFill>
                  <a:srgbClr val="0070C0"/>
                </a:solidFill>
              </a:rPr>
              <a:t>fashion show</a:t>
            </a:r>
            <a:r>
              <a:rPr lang="en-US" sz="2200" dirty="0">
                <a:solidFill>
                  <a:srgbClr val="0070C0"/>
                </a:solidFill>
              </a:rPr>
              <a:t>, the first in the country's history, </a:t>
            </a:r>
            <a:r>
              <a:rPr lang="en-US" sz="2200" b="1" u="sng" dirty="0">
                <a:solidFill>
                  <a:srgbClr val="0070C0"/>
                </a:solidFill>
              </a:rPr>
              <a:t>dedicated to models with disabilities</a:t>
            </a:r>
            <a:r>
              <a:rPr lang="en-US" sz="2200" dirty="0">
                <a:solidFill>
                  <a:srgbClr val="0070C0"/>
                </a:solidFill>
              </a:rPr>
              <a:t>.</a:t>
            </a:r>
          </a:p>
          <a:p>
            <a:pPr algn="just"/>
            <a:r>
              <a:rPr lang="en-US" sz="2200" dirty="0">
                <a:solidFill>
                  <a:srgbClr val="0070C0"/>
                </a:solidFill>
              </a:rPr>
              <a:t>the </a:t>
            </a:r>
            <a:r>
              <a:rPr lang="en-US" sz="2200" dirty="0" smtClean="0">
                <a:solidFill>
                  <a:srgbClr val="0070C0"/>
                </a:solidFill>
              </a:rPr>
              <a:t>event had </a:t>
            </a:r>
            <a:r>
              <a:rPr lang="en-US" sz="2200" dirty="0">
                <a:solidFill>
                  <a:srgbClr val="0070C0"/>
                </a:solidFill>
              </a:rPr>
              <a:t>a </a:t>
            </a:r>
            <a:r>
              <a:rPr lang="en-US" sz="2200" b="1" u="sng" dirty="0">
                <a:solidFill>
                  <a:srgbClr val="7B1D76"/>
                </a:solidFill>
              </a:rPr>
              <a:t>tri-fold purpose</a:t>
            </a:r>
            <a:r>
              <a:rPr lang="en-US" sz="2200" dirty="0">
                <a:solidFill>
                  <a:srgbClr val="0070C0"/>
                </a:solidFill>
              </a:rPr>
              <a:t>:</a:t>
            </a:r>
          </a:p>
          <a:p>
            <a:pPr marL="857250" lvl="1" indent="-457200" algn="just">
              <a:spcBef>
                <a:spcPts val="400"/>
              </a:spcBef>
              <a:buFont typeface="+mj-lt"/>
              <a:buAutoNum type="arabicPeriod"/>
            </a:pPr>
            <a:r>
              <a:rPr lang="en-US" sz="2200" b="1" u="sng" dirty="0">
                <a:solidFill>
                  <a:srgbClr val="0070C0"/>
                </a:solidFill>
              </a:rPr>
              <a:t>to raise the level of Vietnamese awareness on supporting the most fragile </a:t>
            </a:r>
            <a:r>
              <a:rPr lang="en-US" sz="2200" b="1" u="sng" dirty="0" smtClean="0">
                <a:solidFill>
                  <a:srgbClr val="0070C0"/>
                </a:solidFill>
              </a:rPr>
              <a:t>layers </a:t>
            </a:r>
            <a:r>
              <a:rPr lang="en-US" sz="2200" b="1" u="sng" dirty="0">
                <a:solidFill>
                  <a:srgbClr val="0070C0"/>
                </a:solidFill>
              </a:rPr>
              <a:t>of the population</a:t>
            </a:r>
            <a:r>
              <a:rPr lang="en-US" sz="2200" dirty="0">
                <a:solidFill>
                  <a:srgbClr val="0070C0"/>
                </a:solidFill>
              </a:rPr>
              <a:t>;</a:t>
            </a:r>
          </a:p>
          <a:p>
            <a:pPr marL="857250" lvl="1" indent="-457200" algn="just">
              <a:spcBef>
                <a:spcPts val="400"/>
              </a:spcBef>
              <a:buFont typeface="+mj-lt"/>
              <a:buAutoNum type="arabicPeriod"/>
            </a:pPr>
            <a:r>
              <a:rPr lang="en-US" sz="2200" b="1" u="sng" dirty="0">
                <a:solidFill>
                  <a:srgbClr val="0070C0"/>
                </a:solidFill>
              </a:rPr>
              <a:t>to strengthen collaboration at a multi-bi-lateral level btw Italy and Vietnam</a:t>
            </a:r>
            <a:r>
              <a:rPr lang="en-US" sz="2200" dirty="0">
                <a:solidFill>
                  <a:srgbClr val="0070C0"/>
                </a:solidFill>
              </a:rPr>
              <a:t>;</a:t>
            </a:r>
          </a:p>
          <a:p>
            <a:pPr marL="857250" lvl="1" indent="-457200" algn="just">
              <a:spcBef>
                <a:spcPts val="400"/>
              </a:spcBef>
              <a:buFont typeface="+mj-lt"/>
              <a:buAutoNum type="arabicPeriod"/>
            </a:pPr>
            <a:r>
              <a:rPr lang="en-US" sz="2200" b="1" u="sng" dirty="0">
                <a:solidFill>
                  <a:srgbClr val="0070C0"/>
                </a:solidFill>
              </a:rPr>
              <a:t>to raise the visibility of Italy in Vietnam on human rights </a:t>
            </a:r>
            <a:r>
              <a:rPr lang="en-US" sz="2200" b="1" u="sng" dirty="0" smtClean="0">
                <a:solidFill>
                  <a:srgbClr val="0070C0"/>
                </a:solidFill>
              </a:rPr>
              <a:t>issues</a:t>
            </a:r>
            <a:r>
              <a:rPr lang="en-US" sz="2200" dirty="0" smtClean="0">
                <a:solidFill>
                  <a:srgbClr val="0070C0"/>
                </a:solidFill>
              </a:rPr>
              <a:t>.</a:t>
            </a:r>
          </a:p>
          <a:p>
            <a:pPr marL="400050" lvl="1" indent="0" algn="just">
              <a:spcBef>
                <a:spcPts val="400"/>
              </a:spcBef>
              <a:buNone/>
            </a:pPr>
            <a:endParaRPr lang="en-US" sz="1000" dirty="0">
              <a:solidFill>
                <a:srgbClr val="0070C0"/>
              </a:solidFill>
            </a:endParaRPr>
          </a:p>
          <a:p>
            <a:pPr algn="just"/>
            <a:r>
              <a:rPr lang="en-US" sz="2200" b="1" u="sng" dirty="0">
                <a:solidFill>
                  <a:srgbClr val="7B1D76"/>
                </a:solidFill>
              </a:rPr>
              <a:t>The initiative </a:t>
            </a:r>
            <a:r>
              <a:rPr lang="en-US" sz="2200" b="1" u="sng" dirty="0" smtClean="0">
                <a:solidFill>
                  <a:srgbClr val="7B1D76"/>
                </a:solidFill>
              </a:rPr>
              <a:t>proved </a:t>
            </a:r>
            <a:r>
              <a:rPr lang="en-US" sz="2200" b="1" u="sng" dirty="0">
                <a:solidFill>
                  <a:srgbClr val="7B1D76"/>
                </a:solidFill>
              </a:rPr>
              <a:t>to be a significant success and has contributed to</a:t>
            </a:r>
            <a:r>
              <a:rPr lang="en-US" sz="2200" dirty="0">
                <a:solidFill>
                  <a:srgbClr val="0070C0"/>
                </a:solidFill>
              </a:rPr>
              <a:t>:</a:t>
            </a:r>
          </a:p>
          <a:p>
            <a:pPr marL="857250" lvl="1" indent="-457200" algn="just">
              <a:spcBef>
                <a:spcPts val="400"/>
              </a:spcBef>
              <a:buFont typeface="+mj-lt"/>
              <a:buAutoNum type="arabicPeriod"/>
            </a:pPr>
            <a:r>
              <a:rPr lang="en-US" sz="2200" b="1" u="sng" dirty="0">
                <a:solidFill>
                  <a:srgbClr val="0070C0"/>
                </a:solidFill>
              </a:rPr>
              <a:t>increase the </a:t>
            </a:r>
            <a:r>
              <a:rPr lang="en-US" sz="2200" b="1" u="sng" dirty="0" smtClean="0">
                <a:solidFill>
                  <a:srgbClr val="0070C0"/>
                </a:solidFill>
              </a:rPr>
              <a:t>reputation </a:t>
            </a:r>
            <a:r>
              <a:rPr lang="en-US" sz="2200" b="1" u="sng" dirty="0">
                <a:solidFill>
                  <a:srgbClr val="0070C0"/>
                </a:solidFill>
              </a:rPr>
              <a:t>of the Italian system in Vietnam</a:t>
            </a:r>
            <a:r>
              <a:rPr lang="en-US" sz="2200" dirty="0">
                <a:solidFill>
                  <a:srgbClr val="0070C0"/>
                </a:solidFill>
              </a:rPr>
              <a:t>;</a:t>
            </a:r>
          </a:p>
          <a:p>
            <a:pPr marL="857250" lvl="1" indent="-457200" algn="just">
              <a:spcBef>
                <a:spcPts val="400"/>
              </a:spcBef>
              <a:buFont typeface="+mj-lt"/>
              <a:buAutoNum type="arabicPeriod"/>
            </a:pPr>
            <a:r>
              <a:rPr lang="en-US" sz="2200" b="1" u="sng" dirty="0">
                <a:solidFill>
                  <a:srgbClr val="0070C0"/>
                </a:solidFill>
              </a:rPr>
              <a:t>involve private sector operators </a:t>
            </a:r>
            <a:r>
              <a:rPr lang="en-US" sz="2200" dirty="0">
                <a:solidFill>
                  <a:srgbClr val="0070C0"/>
                </a:solidFill>
              </a:rPr>
              <a:t>(fashion industry related stakeholders) </a:t>
            </a:r>
            <a:r>
              <a:rPr lang="en-US" sz="2200" b="1" u="sng" dirty="0">
                <a:solidFill>
                  <a:srgbClr val="0070C0"/>
                </a:solidFill>
              </a:rPr>
              <a:t>in an operation from which they’ve benefited in reputational and business terms</a:t>
            </a:r>
          </a:p>
          <a:p>
            <a:pPr marL="857250" lvl="1" indent="-457200" algn="just">
              <a:spcBef>
                <a:spcPts val="400"/>
              </a:spcBef>
              <a:buFont typeface="+mj-lt"/>
              <a:buAutoNum type="arabicPeriod"/>
            </a:pPr>
            <a:r>
              <a:rPr lang="en-US" sz="2200" b="1" u="sng" dirty="0">
                <a:solidFill>
                  <a:srgbClr val="0070C0"/>
                </a:solidFill>
              </a:rPr>
              <a:t>create a constituency </a:t>
            </a:r>
            <a:r>
              <a:rPr lang="en-US" sz="2200" dirty="0">
                <a:solidFill>
                  <a:srgbClr val="0070C0"/>
                </a:solidFill>
              </a:rPr>
              <a:t>(UN in Vietnam, Australian </a:t>
            </a:r>
            <a:r>
              <a:rPr lang="en-US" sz="2200" dirty="0" smtClean="0">
                <a:solidFill>
                  <a:srgbClr val="0070C0"/>
                </a:solidFill>
              </a:rPr>
              <a:t>Embassy) </a:t>
            </a:r>
            <a:r>
              <a:rPr lang="en-US" sz="2200" b="1" u="sng" dirty="0">
                <a:solidFill>
                  <a:srgbClr val="0070C0"/>
                </a:solidFill>
              </a:rPr>
              <a:t>which has intensified its efforts in favor of disabled people in the country</a:t>
            </a:r>
            <a:r>
              <a:rPr lang="en-US" sz="2200" dirty="0">
                <a:solidFill>
                  <a:srgbClr val="0070C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580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4B36-525D-3141-BC19-4C671DD50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09579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07259A-83BB-B34F-B447-CA939D51F7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0" y="1433689"/>
            <a:ext cx="10171112" cy="5424310"/>
          </a:xfrm>
        </p:spPr>
        <p:txBody>
          <a:bodyPr>
            <a:normAutofit lnSpcReduction="10000"/>
          </a:bodyPr>
          <a:lstStyle/>
          <a:p>
            <a:pPr marL="0" lvl="0" indent="0" algn="ctr">
              <a:buClr>
                <a:srgbClr val="4A66AC"/>
              </a:buClr>
              <a:buNone/>
            </a:pPr>
            <a:r>
              <a:rPr lang="en-US" sz="6000" b="1" dirty="0">
                <a:solidFill>
                  <a:srgbClr val="7B1D76"/>
                </a:solidFill>
                <a:latin typeface="Baskerville Old Face" panose="02020602080505020303" pitchFamily="18" charset="77"/>
                <a:cs typeface="Apple Chancery" panose="03020702040506060504" pitchFamily="66" charset="-79"/>
              </a:rPr>
              <a:t>RAFFAELLO OPERA OMNIA…</a:t>
            </a:r>
          </a:p>
          <a:p>
            <a:pPr marL="0" lvl="0" indent="0" algn="ctr">
              <a:buClr>
                <a:srgbClr val="4A66AC"/>
              </a:buClr>
              <a:buNone/>
            </a:pPr>
            <a:endParaRPr lang="en-US" sz="4400" b="1" dirty="0">
              <a:solidFill>
                <a:srgbClr val="7B1D76"/>
              </a:solidFill>
              <a:latin typeface="Baskerville Old Face" panose="02020602080505020303" pitchFamily="18" charset="77"/>
              <a:cs typeface="Apple Chancery" panose="03020702040506060504" pitchFamily="66" charset="-79"/>
            </a:endParaRPr>
          </a:p>
          <a:p>
            <a:pPr marL="0" lvl="0" indent="0" algn="ctr">
              <a:buClr>
                <a:srgbClr val="4A66AC"/>
              </a:buClr>
              <a:buNone/>
            </a:pPr>
            <a:r>
              <a:rPr lang="en-US" sz="4900" b="1" dirty="0">
                <a:solidFill>
                  <a:srgbClr val="7B1D76"/>
                </a:solidFill>
                <a:latin typeface="Baskerville Old Face" panose="02020602080505020303" pitchFamily="18" charset="77"/>
                <a:cs typeface="Apple Chancery" panose="03020702040506060504" pitchFamily="66" charset="-79"/>
              </a:rPr>
              <a:t>Hanoi, June 1, 2017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/>
              <a:t>Video link</a:t>
            </a:r>
          </a:p>
          <a:p>
            <a:pPr marL="0" indent="0">
              <a:buNone/>
            </a:pPr>
            <a:r>
              <a:rPr lang="en-US" sz="3200" dirty="0">
                <a:hlinkClick r:id="rId2"/>
              </a:rPr>
              <a:t>https://</a:t>
            </a:r>
            <a:r>
              <a:rPr lang="en-US" sz="3200" dirty="0" smtClean="0">
                <a:hlinkClick r:id="rId2"/>
              </a:rPr>
              <a:t>www.youtube.com/watch?v=d_xzvNw_w1s&amp;feature=youtu.be</a:t>
            </a:r>
            <a:r>
              <a:rPr lang="en-US" sz="3200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76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65CAF-D170-6648-A4EE-2F6FB6005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8592EE3-5221-AB4F-BFF5-D0D25F7711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7029450"/>
          </a:xfrm>
        </p:spPr>
      </p:pic>
    </p:spTree>
    <p:extLst>
      <p:ext uri="{BB962C8B-B14F-4D97-AF65-F5344CB8AC3E}">
        <p14:creationId xmlns:p14="http://schemas.microsoft.com/office/powerpoint/2010/main" val="272555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13141" y="1078302"/>
            <a:ext cx="9891471" cy="5779698"/>
          </a:xfrm>
        </p:spPr>
        <p:txBody>
          <a:bodyPr>
            <a:noAutofit/>
          </a:bodyPr>
          <a:lstStyle/>
          <a:p>
            <a:pPr algn="just"/>
            <a:r>
              <a:rPr lang="en-US" sz="2200" dirty="0">
                <a:solidFill>
                  <a:srgbClr val="0070C0"/>
                </a:solidFill>
              </a:rPr>
              <a:t>For the first time ever we brought to Asia, the exhibition “</a:t>
            </a:r>
            <a:r>
              <a:rPr lang="en-US" sz="2200" b="1" u="sng" dirty="0">
                <a:solidFill>
                  <a:srgbClr val="7B1D76"/>
                </a:solidFill>
              </a:rPr>
              <a:t>Opera Omnia: </a:t>
            </a:r>
            <a:r>
              <a:rPr lang="en-US" sz="2200" b="1" u="sng" dirty="0" err="1">
                <a:solidFill>
                  <a:srgbClr val="7B1D76"/>
                </a:solidFill>
              </a:rPr>
              <a:t>Raffaello</a:t>
            </a:r>
            <a:r>
              <a:rPr lang="en-US" sz="2200" b="1" u="sng" dirty="0">
                <a:solidFill>
                  <a:srgbClr val="7B1D76"/>
                </a:solidFill>
              </a:rPr>
              <a:t>”</a:t>
            </a:r>
            <a:r>
              <a:rPr lang="en-US" sz="2200" dirty="0">
                <a:solidFill>
                  <a:srgbClr val="0070C0"/>
                </a:solidFill>
              </a:rPr>
              <a:t>, an </a:t>
            </a:r>
            <a:r>
              <a:rPr lang="en-US" sz="2200" b="1" u="sng" dirty="0">
                <a:solidFill>
                  <a:srgbClr val="7B1D76"/>
                </a:solidFill>
              </a:rPr>
              <a:t>unprecedented combination of 35 of the most iconic masterpieces of </a:t>
            </a:r>
            <a:r>
              <a:rPr lang="en-US" sz="2200" b="1" u="sng" dirty="0" err="1">
                <a:solidFill>
                  <a:srgbClr val="7B1D76"/>
                </a:solidFill>
              </a:rPr>
              <a:t>Raffaello</a:t>
            </a:r>
            <a:r>
              <a:rPr lang="en-US" sz="2200" b="1" u="sng" dirty="0">
                <a:solidFill>
                  <a:srgbClr val="7B1D76"/>
                </a:solidFill>
              </a:rPr>
              <a:t>, and Italian technology</a:t>
            </a:r>
            <a:r>
              <a:rPr lang="en-US" sz="2200" dirty="0">
                <a:solidFill>
                  <a:srgbClr val="0070C0"/>
                </a:solidFill>
              </a:rPr>
              <a:t>. </a:t>
            </a:r>
            <a:endParaRPr lang="en-US" sz="2200" dirty="0" smtClean="0">
              <a:solidFill>
                <a:srgbClr val="0070C0"/>
              </a:solidFill>
            </a:endParaRPr>
          </a:p>
          <a:p>
            <a:pPr algn="just"/>
            <a:endParaRPr lang="en-US" sz="1000" dirty="0">
              <a:solidFill>
                <a:srgbClr val="0070C0"/>
              </a:solidFill>
            </a:endParaRPr>
          </a:p>
          <a:p>
            <a:pPr algn="just"/>
            <a:r>
              <a:rPr lang="en-US" sz="2200" dirty="0" smtClean="0">
                <a:solidFill>
                  <a:srgbClr val="0070C0"/>
                </a:solidFill>
              </a:rPr>
              <a:t>In </a:t>
            </a:r>
            <a:r>
              <a:rPr lang="en-US" sz="2200" dirty="0">
                <a:solidFill>
                  <a:srgbClr val="0070C0"/>
                </a:solidFill>
              </a:rPr>
              <a:t>bringing the project to Hanoi we wanted to engage with Vietnam in the cultural promotional activities, within a </a:t>
            </a:r>
            <a:r>
              <a:rPr lang="en-US" sz="2200" b="1" u="sng" dirty="0">
                <a:solidFill>
                  <a:srgbClr val="7B1D76"/>
                </a:solidFill>
              </a:rPr>
              <a:t>genuine partnership, highlighting the value of sharing good </a:t>
            </a:r>
            <a:r>
              <a:rPr lang="en-US" sz="2200" b="1" u="sng" dirty="0" smtClean="0">
                <a:solidFill>
                  <a:srgbClr val="7B1D76"/>
                </a:solidFill>
              </a:rPr>
              <a:t>practices and </a:t>
            </a:r>
            <a:r>
              <a:rPr lang="en-US" sz="2200" b="1" u="sng" dirty="0">
                <a:solidFill>
                  <a:srgbClr val="7B1D76"/>
                </a:solidFill>
              </a:rPr>
              <a:t>knowledge</a:t>
            </a:r>
            <a:r>
              <a:rPr lang="en-US" sz="2200" dirty="0">
                <a:solidFill>
                  <a:srgbClr val="0070C0"/>
                </a:solidFill>
              </a:rPr>
              <a:t>.</a:t>
            </a:r>
          </a:p>
          <a:p>
            <a:pPr algn="just"/>
            <a:endParaRPr lang="en-US" sz="1000" dirty="0">
              <a:solidFill>
                <a:srgbClr val="0070C0"/>
              </a:solidFill>
            </a:endParaRPr>
          </a:p>
          <a:p>
            <a:pPr algn="just"/>
            <a:r>
              <a:rPr lang="en-US" sz="2200" dirty="0" smtClean="0">
                <a:solidFill>
                  <a:srgbClr val="0070C0"/>
                </a:solidFill>
              </a:rPr>
              <a:t>We </a:t>
            </a:r>
            <a:r>
              <a:rPr lang="en-US" sz="2200" dirty="0">
                <a:solidFill>
                  <a:srgbClr val="0070C0"/>
                </a:solidFill>
              </a:rPr>
              <a:t>showcased </a:t>
            </a:r>
            <a:r>
              <a:rPr lang="en-US" sz="2200" b="1" u="sng" dirty="0">
                <a:solidFill>
                  <a:srgbClr val="7B1D76"/>
                </a:solidFill>
              </a:rPr>
              <a:t>high-definition “digital paintings” and true-to-scale reproductions of </a:t>
            </a:r>
            <a:r>
              <a:rPr lang="en-US" sz="2200" b="1" u="sng" dirty="0" err="1">
                <a:solidFill>
                  <a:srgbClr val="7B1D76"/>
                </a:solidFill>
              </a:rPr>
              <a:t>Raffaello’s</a:t>
            </a:r>
            <a:r>
              <a:rPr lang="en-US" sz="2200" b="1" u="sng" dirty="0">
                <a:solidFill>
                  <a:srgbClr val="7B1D76"/>
                </a:solidFill>
              </a:rPr>
              <a:t> masterpieces</a:t>
            </a:r>
            <a:r>
              <a:rPr lang="en-US" sz="2200" dirty="0">
                <a:solidFill>
                  <a:srgbClr val="0070C0"/>
                </a:solidFill>
              </a:rPr>
              <a:t>, recreating any piece while remaining absolutely true to the </a:t>
            </a:r>
            <a:r>
              <a:rPr lang="en-US" sz="2200" dirty="0" smtClean="0">
                <a:solidFill>
                  <a:srgbClr val="0070C0"/>
                </a:solidFill>
              </a:rPr>
              <a:t>originals</a:t>
            </a:r>
            <a:r>
              <a:rPr lang="en-US" sz="2100" dirty="0" smtClean="0">
                <a:solidFill>
                  <a:srgbClr val="0070C0"/>
                </a:solidFill>
              </a:rPr>
              <a:t>.</a:t>
            </a:r>
            <a:endParaRPr lang="en-US" sz="2100" dirty="0">
              <a:solidFill>
                <a:srgbClr val="0070C0"/>
              </a:solidFill>
            </a:endParaRPr>
          </a:p>
          <a:p>
            <a:pPr algn="just"/>
            <a:endParaRPr lang="en-US" sz="1000" dirty="0" smtClean="0">
              <a:solidFill>
                <a:srgbClr val="0070C0"/>
              </a:solidFill>
            </a:endParaRPr>
          </a:p>
          <a:p>
            <a:pPr algn="just"/>
            <a:r>
              <a:rPr lang="en-US" sz="2200" dirty="0" smtClean="0">
                <a:solidFill>
                  <a:srgbClr val="0070C0"/>
                </a:solidFill>
              </a:rPr>
              <a:t>The </a:t>
            </a:r>
            <a:r>
              <a:rPr lang="en-US" sz="2200" dirty="0">
                <a:solidFill>
                  <a:srgbClr val="0070C0"/>
                </a:solidFill>
              </a:rPr>
              <a:t>combination of </a:t>
            </a:r>
            <a:r>
              <a:rPr lang="en-US" sz="2200" dirty="0" err="1">
                <a:solidFill>
                  <a:srgbClr val="0070C0"/>
                </a:solidFill>
              </a:rPr>
              <a:t>Raffaello’s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smtClean="0">
                <a:solidFill>
                  <a:srgbClr val="0070C0"/>
                </a:solidFill>
              </a:rPr>
              <a:t>art </a:t>
            </a:r>
            <a:r>
              <a:rPr lang="en-US" sz="2200" dirty="0">
                <a:solidFill>
                  <a:srgbClr val="0070C0"/>
                </a:solidFill>
              </a:rPr>
              <a:t>with the skills of </a:t>
            </a:r>
            <a:r>
              <a:rPr lang="en-US" sz="2200" dirty="0" smtClean="0">
                <a:solidFill>
                  <a:srgbClr val="0070C0"/>
                </a:solidFill>
              </a:rPr>
              <a:t>our </a:t>
            </a:r>
            <a:r>
              <a:rPr lang="en-US" sz="2200" dirty="0">
                <a:solidFill>
                  <a:srgbClr val="0070C0"/>
                </a:solidFill>
              </a:rPr>
              <a:t>digital experts serves the </a:t>
            </a:r>
            <a:r>
              <a:rPr lang="en-US" sz="2200" dirty="0" smtClean="0">
                <a:solidFill>
                  <a:srgbClr val="0070C0"/>
                </a:solidFill>
              </a:rPr>
              <a:t>goal </a:t>
            </a:r>
            <a:r>
              <a:rPr lang="en-US" sz="2200" dirty="0">
                <a:solidFill>
                  <a:srgbClr val="0070C0"/>
                </a:solidFill>
              </a:rPr>
              <a:t>of </a:t>
            </a:r>
            <a:r>
              <a:rPr lang="en-US" sz="2200" dirty="0" smtClean="0">
                <a:solidFill>
                  <a:srgbClr val="0070C0"/>
                </a:solidFill>
              </a:rPr>
              <a:t>disseminating </a:t>
            </a:r>
            <a:r>
              <a:rPr lang="en-US" sz="2200" dirty="0">
                <a:solidFill>
                  <a:srgbClr val="0070C0"/>
                </a:solidFill>
              </a:rPr>
              <a:t>precious treasures </a:t>
            </a:r>
            <a:r>
              <a:rPr lang="en-US" sz="2200" dirty="0" smtClean="0">
                <a:solidFill>
                  <a:srgbClr val="0070C0"/>
                </a:solidFill>
              </a:rPr>
              <a:t>as </a:t>
            </a:r>
            <a:r>
              <a:rPr lang="en-US" sz="2200" dirty="0">
                <a:solidFill>
                  <a:srgbClr val="0070C0"/>
                </a:solidFill>
              </a:rPr>
              <a:t>well as of nurturing tradition with technology encapsulating Italian modern ingenuity</a:t>
            </a:r>
            <a:r>
              <a:rPr lang="en-US" sz="2100" dirty="0">
                <a:solidFill>
                  <a:srgbClr val="0070C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8300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35393" y="451582"/>
            <a:ext cx="9869219" cy="583588"/>
          </a:xfrm>
        </p:spPr>
        <p:txBody>
          <a:bodyPr>
            <a:normAutofit fontScale="90000"/>
          </a:bodyPr>
          <a:lstStyle/>
          <a:p>
            <a:r>
              <a:rPr lang="it-IT"/>
              <a:t>  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23455" y="1362975"/>
            <a:ext cx="11305309" cy="5391508"/>
          </a:xfrm>
        </p:spPr>
        <p:txBody>
          <a:bodyPr/>
          <a:lstStyle/>
          <a:p>
            <a:pPr marL="0" indent="0" algn="ctr">
              <a:buNone/>
            </a:pPr>
            <a:endParaRPr lang="it-IT" sz="48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it-IT" sz="4400" b="1" dirty="0">
                <a:solidFill>
                  <a:srgbClr val="0070C0"/>
                </a:solidFill>
              </a:rPr>
              <a:t>Cultural </a:t>
            </a:r>
            <a:r>
              <a:rPr lang="en-US" sz="4400" b="1" dirty="0">
                <a:solidFill>
                  <a:srgbClr val="0070C0"/>
                </a:solidFill>
              </a:rPr>
              <a:t>diplomacy &amp; the private sector</a:t>
            </a:r>
            <a:r>
              <a:rPr lang="it-IT" sz="4800" b="1" dirty="0">
                <a:solidFill>
                  <a:srgbClr val="0070C0"/>
                </a:solidFill>
              </a:rPr>
              <a:t>:</a:t>
            </a:r>
          </a:p>
          <a:p>
            <a:pPr marL="0" indent="0" algn="ctr">
              <a:buNone/>
            </a:pPr>
            <a:r>
              <a:rPr lang="it-IT" sz="4800" b="1" dirty="0">
                <a:solidFill>
                  <a:srgbClr val="0070C0"/>
                </a:solidFill>
              </a:rPr>
              <a:t>FINCANTIERI</a:t>
            </a:r>
          </a:p>
          <a:p>
            <a:pPr marL="0" indent="0" algn="ctr">
              <a:buNone/>
            </a:pPr>
            <a:r>
              <a:rPr lang="it-IT" sz="4800" b="1" dirty="0">
                <a:solidFill>
                  <a:srgbClr val="0070C0"/>
                </a:solidFill>
              </a:rPr>
              <a:t>&amp;</a:t>
            </a:r>
          </a:p>
          <a:p>
            <a:pPr marL="0" indent="0" algn="ctr">
              <a:buNone/>
            </a:pPr>
            <a:r>
              <a:rPr lang="it-IT" sz="4800" b="1" dirty="0">
                <a:solidFill>
                  <a:srgbClr val="0070C0"/>
                </a:solidFill>
              </a:rPr>
              <a:t>FINCANTIERI FOUNDATION</a:t>
            </a:r>
            <a:endParaRPr lang="en-US" sz="4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945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AB6601-103E-974E-A9D7-AB21FC388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5565" y="429492"/>
            <a:ext cx="9939048" cy="723447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</a:rPr>
              <a:t>FINCANTIERI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39EF8B-DAE9-8347-9FD3-EC10A590EC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5565" y="1298713"/>
            <a:ext cx="9939047" cy="5559287"/>
          </a:xfrm>
        </p:spPr>
        <p:txBody>
          <a:bodyPr>
            <a:normAutofit/>
          </a:bodyPr>
          <a:lstStyle/>
          <a:p>
            <a:pPr algn="just"/>
            <a:r>
              <a:rPr lang="en-US" sz="2100" b="1" u="sng" dirty="0" err="1">
                <a:solidFill>
                  <a:srgbClr val="0070C0"/>
                </a:solidFill>
              </a:rPr>
              <a:t>Fincantieri</a:t>
            </a:r>
            <a:r>
              <a:rPr lang="en-US" sz="2100" b="1" u="sng" dirty="0">
                <a:solidFill>
                  <a:srgbClr val="0070C0"/>
                </a:solidFill>
              </a:rPr>
              <a:t> by the very nature of its mission and activities incorporates the use of cultural diplomacy in its </a:t>
            </a:r>
            <a:r>
              <a:rPr lang="en-US" sz="2100" b="1" u="sng" dirty="0" smtClean="0">
                <a:solidFill>
                  <a:srgbClr val="0070C0"/>
                </a:solidFill>
              </a:rPr>
              <a:t>agenda</a:t>
            </a:r>
            <a:r>
              <a:rPr lang="en-US" sz="2100" dirty="0" smtClean="0">
                <a:solidFill>
                  <a:srgbClr val="0070C0"/>
                </a:solidFill>
              </a:rPr>
              <a:t>. </a:t>
            </a:r>
            <a:r>
              <a:rPr lang="en-US" sz="2100" b="1" u="sng" dirty="0" smtClean="0">
                <a:solidFill>
                  <a:srgbClr val="0070C0"/>
                </a:solidFill>
              </a:rPr>
              <a:t>Indeed</a:t>
            </a:r>
            <a:r>
              <a:rPr lang="en-US" sz="2100" b="1" u="sng" dirty="0">
                <a:solidFill>
                  <a:srgbClr val="0070C0"/>
                </a:solidFill>
              </a:rPr>
              <a:t>:</a:t>
            </a:r>
          </a:p>
          <a:p>
            <a:pPr marL="857250" lvl="2" indent="-457200" algn="just">
              <a:buFont typeface="+mj-lt"/>
              <a:buAutoNum type="arabicPeriod"/>
            </a:pPr>
            <a:r>
              <a:rPr lang="en-US" sz="2100" dirty="0" smtClean="0">
                <a:solidFill>
                  <a:srgbClr val="0070C0"/>
                </a:solidFill>
              </a:rPr>
              <a:t>having </a:t>
            </a:r>
            <a:r>
              <a:rPr lang="en-US" sz="2100" dirty="0">
                <a:solidFill>
                  <a:srgbClr val="0070C0"/>
                </a:solidFill>
              </a:rPr>
              <a:t>developed </a:t>
            </a:r>
            <a:r>
              <a:rPr lang="en-US" sz="2100" dirty="0" smtClean="0">
                <a:solidFill>
                  <a:srgbClr val="0070C0"/>
                </a:solidFill>
              </a:rPr>
              <a:t>a distinct </a:t>
            </a:r>
            <a:r>
              <a:rPr lang="en-US" sz="2100" b="1" u="sng" dirty="0">
                <a:solidFill>
                  <a:srgbClr val="0070C0"/>
                </a:solidFill>
              </a:rPr>
              <a:t>international vocation</a:t>
            </a:r>
            <a:r>
              <a:rPr lang="en-US" sz="2100" dirty="0">
                <a:solidFill>
                  <a:srgbClr val="0070C0"/>
                </a:solidFill>
              </a:rPr>
              <a:t>, it attaches value to the knowledge of the local situations in which it is called to operate (e.g. Vietnam/</a:t>
            </a:r>
            <a:r>
              <a:rPr lang="en-US" sz="2100" dirty="0" err="1">
                <a:solidFill>
                  <a:srgbClr val="0070C0"/>
                </a:solidFill>
              </a:rPr>
              <a:t>Vung</a:t>
            </a:r>
            <a:r>
              <a:rPr lang="en-US" sz="2100" dirty="0">
                <a:solidFill>
                  <a:srgbClr val="0070C0"/>
                </a:solidFill>
              </a:rPr>
              <a:t> Tau shipyard</a:t>
            </a:r>
            <a:r>
              <a:rPr lang="en-US" sz="2100" dirty="0" smtClean="0">
                <a:solidFill>
                  <a:srgbClr val="0070C0"/>
                </a:solidFill>
              </a:rPr>
              <a:t>),</a:t>
            </a:r>
          </a:p>
          <a:p>
            <a:pPr marL="857250" lvl="2" indent="-457200" algn="just">
              <a:buFont typeface="+mj-lt"/>
              <a:buAutoNum type="arabicPeriod"/>
            </a:pPr>
            <a:endParaRPr lang="en-US" sz="1000" dirty="0">
              <a:solidFill>
                <a:srgbClr val="0070C0"/>
              </a:solidFill>
            </a:endParaRPr>
          </a:p>
          <a:p>
            <a:pPr marL="857250" lvl="2" indent="-457200" algn="just">
              <a:buFont typeface="+mj-lt"/>
              <a:buAutoNum type="arabicPeriod"/>
            </a:pPr>
            <a:r>
              <a:rPr lang="en-US" sz="2100" dirty="0" err="1" smtClean="0">
                <a:solidFill>
                  <a:srgbClr val="0070C0"/>
                </a:solidFill>
              </a:rPr>
              <a:t>Fincantieri's</a:t>
            </a:r>
            <a:r>
              <a:rPr lang="en-US" sz="2100" dirty="0" smtClean="0">
                <a:solidFill>
                  <a:srgbClr val="0070C0"/>
                </a:solidFill>
              </a:rPr>
              <a:t> </a:t>
            </a:r>
            <a:r>
              <a:rPr lang="en-US" sz="2100" dirty="0">
                <a:solidFill>
                  <a:srgbClr val="0070C0"/>
                </a:solidFill>
              </a:rPr>
              <a:t>products incorporate </a:t>
            </a:r>
            <a:r>
              <a:rPr lang="en-US" sz="2100" dirty="0" smtClean="0">
                <a:solidFill>
                  <a:srgbClr val="0070C0"/>
                </a:solidFill>
              </a:rPr>
              <a:t>a </a:t>
            </a:r>
            <a:r>
              <a:rPr lang="en-US" sz="2100" dirty="0">
                <a:solidFill>
                  <a:srgbClr val="0070C0"/>
                </a:solidFill>
              </a:rPr>
              <a:t>cultural/technological/scientific content of the highest </a:t>
            </a:r>
            <a:r>
              <a:rPr lang="en-US" sz="2100" b="1" u="sng" dirty="0">
                <a:solidFill>
                  <a:srgbClr val="0070C0"/>
                </a:solidFill>
              </a:rPr>
              <a:t>level</a:t>
            </a:r>
            <a:r>
              <a:rPr lang="en-US" sz="2100" dirty="0">
                <a:solidFill>
                  <a:srgbClr val="0070C0"/>
                </a:solidFill>
              </a:rPr>
              <a:t>. Every naval unit, civil or military, that comes out of one of the Group's shipyards is a "</a:t>
            </a:r>
            <a:r>
              <a:rPr lang="en-US" sz="2100" b="1" u="sng" dirty="0">
                <a:solidFill>
                  <a:srgbClr val="0070C0"/>
                </a:solidFill>
              </a:rPr>
              <a:t>showcase" of Made in Italy, a </a:t>
            </a:r>
            <a:r>
              <a:rPr lang="en-US" sz="21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CULTURAL AMBASSADOR </a:t>
            </a:r>
            <a:r>
              <a:rPr lang="en-US" sz="2100" b="1" u="sng" dirty="0" smtClean="0">
                <a:solidFill>
                  <a:srgbClr val="0070C0"/>
                </a:solidFill>
              </a:rPr>
              <a:t>of </a:t>
            </a:r>
            <a:r>
              <a:rPr lang="en-US" sz="2100" b="1" u="sng" dirty="0">
                <a:solidFill>
                  <a:srgbClr val="0070C0"/>
                </a:solidFill>
              </a:rPr>
              <a:t>our know-how</a:t>
            </a:r>
            <a:r>
              <a:rPr lang="en-US" sz="2100" b="1" u="sng" dirty="0" smtClean="0">
                <a:solidFill>
                  <a:srgbClr val="0070C0"/>
                </a:solidFill>
              </a:rPr>
              <a:t>.</a:t>
            </a:r>
          </a:p>
          <a:p>
            <a:pPr marL="857250" lvl="2" indent="-457200" algn="just">
              <a:buFont typeface="+mj-lt"/>
              <a:buAutoNum type="arabicPeriod"/>
            </a:pPr>
            <a:endParaRPr lang="en-US" sz="1000" b="1" u="sng" dirty="0">
              <a:solidFill>
                <a:srgbClr val="0070C0"/>
              </a:solidFill>
            </a:endParaRPr>
          </a:p>
          <a:p>
            <a:pPr marL="857250" lvl="2" indent="-457200" algn="just">
              <a:buFont typeface="+mj-lt"/>
              <a:buAutoNum type="arabicPeriod"/>
            </a:pPr>
            <a:r>
              <a:rPr lang="en-US" sz="2100" dirty="0">
                <a:solidFill>
                  <a:srgbClr val="0070C0"/>
                </a:solidFill>
              </a:rPr>
              <a:t>In addition, </a:t>
            </a:r>
            <a:r>
              <a:rPr lang="en-US" sz="2100" dirty="0" err="1">
                <a:solidFill>
                  <a:srgbClr val="0070C0"/>
                </a:solidFill>
              </a:rPr>
              <a:t>Fincantieri</a:t>
            </a:r>
            <a:r>
              <a:rPr lang="en-US" sz="2100" dirty="0">
                <a:solidFill>
                  <a:srgbClr val="0070C0"/>
                </a:solidFill>
              </a:rPr>
              <a:t> </a:t>
            </a:r>
            <a:r>
              <a:rPr lang="en-US" sz="2100" dirty="0" smtClean="0">
                <a:solidFill>
                  <a:srgbClr val="0070C0"/>
                </a:solidFill>
              </a:rPr>
              <a:t>plays </a:t>
            </a:r>
            <a:r>
              <a:rPr lang="en-US" sz="2100" dirty="0">
                <a:solidFill>
                  <a:srgbClr val="0070C0"/>
                </a:solidFill>
              </a:rPr>
              <a:t>a key role in spreading and amplifying an </a:t>
            </a:r>
            <a:r>
              <a:rPr lang="en-US" sz="2100" b="1" u="sng" dirty="0">
                <a:solidFill>
                  <a:srgbClr val="0070C0"/>
                </a:solidFill>
              </a:rPr>
              <a:t>idea of "European" industrial culture </a:t>
            </a:r>
            <a:r>
              <a:rPr lang="en-US" sz="2100" dirty="0">
                <a:solidFill>
                  <a:srgbClr val="0070C0"/>
                </a:solidFill>
              </a:rPr>
              <a:t>inspired by the </a:t>
            </a:r>
            <a:r>
              <a:rPr lang="en-US" sz="2100" b="1" u="sng" dirty="0">
                <a:solidFill>
                  <a:srgbClr val="0070C0"/>
                </a:solidFill>
              </a:rPr>
              <a:t>principles of quality, innovation, and EU competitiveness (FNC/</a:t>
            </a:r>
            <a:r>
              <a:rPr lang="en-US" sz="2100" b="1" u="sng" dirty="0" err="1">
                <a:solidFill>
                  <a:srgbClr val="0070C0"/>
                </a:solidFill>
              </a:rPr>
              <a:t>Chantiers</a:t>
            </a:r>
            <a:r>
              <a:rPr lang="en-US" sz="2100" b="1" u="sng" dirty="0">
                <a:solidFill>
                  <a:srgbClr val="0070C0"/>
                </a:solidFill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735641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267B3-AF4A-A04A-B82F-181F55A69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9157" y="519290"/>
            <a:ext cx="9935456" cy="620888"/>
          </a:xfrm>
        </p:spPr>
        <p:txBody>
          <a:bodyPr>
            <a:normAutofit fontScale="90000"/>
          </a:bodyPr>
          <a:lstStyle/>
          <a:p>
            <a:pPr algn="ctr"/>
            <a:r>
              <a:rPr lang="it-IT" b="1" dirty="0">
                <a:solidFill>
                  <a:srgbClr val="0070C0"/>
                </a:solidFill>
              </a:rPr>
              <a:t>FINCANTIERI FOUNDATION</a:t>
            </a:r>
            <a:r>
              <a:rPr lang="en-US" b="1" dirty="0">
                <a:solidFill>
                  <a:srgbClr val="0070C0"/>
                </a:solidFill>
              </a:rPr>
              <a:t/>
            </a:r>
            <a:br>
              <a:rPr lang="en-US" b="1" dirty="0">
                <a:solidFill>
                  <a:srgbClr val="0070C0"/>
                </a:solidFill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3A9B2E-137F-5140-8BB0-30E37355F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9157" y="1140179"/>
            <a:ext cx="10137421" cy="5717822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2200" dirty="0" smtClean="0">
                <a:solidFill>
                  <a:srgbClr val="0070C0"/>
                </a:solidFill>
              </a:rPr>
              <a:t>The </a:t>
            </a:r>
            <a:r>
              <a:rPr lang="en-US" sz="2200" b="1" u="sng" dirty="0" err="1">
                <a:solidFill>
                  <a:srgbClr val="0070C0"/>
                </a:solidFill>
              </a:rPr>
              <a:t>Fincantieri</a:t>
            </a:r>
            <a:r>
              <a:rPr lang="en-US" sz="2200" b="1" u="sng" dirty="0">
                <a:solidFill>
                  <a:srgbClr val="0070C0"/>
                </a:solidFill>
              </a:rPr>
              <a:t> Foundation</a:t>
            </a:r>
            <a:r>
              <a:rPr lang="en-US" sz="2200" dirty="0">
                <a:solidFill>
                  <a:srgbClr val="0070C0"/>
                </a:solidFill>
              </a:rPr>
              <a:t> was established in 2008 to promote the restoration and </a:t>
            </a:r>
            <a:r>
              <a:rPr lang="en-US" sz="2200" dirty="0" smtClean="0">
                <a:solidFill>
                  <a:srgbClr val="0070C0"/>
                </a:solidFill>
              </a:rPr>
              <a:t>preservation </a:t>
            </a:r>
            <a:r>
              <a:rPr lang="en-US" sz="2200" dirty="0">
                <a:solidFill>
                  <a:srgbClr val="0070C0"/>
                </a:solidFill>
              </a:rPr>
              <a:t>of the Group's historical </a:t>
            </a:r>
            <a:r>
              <a:rPr lang="en-US" sz="2200" dirty="0" smtClean="0">
                <a:solidFill>
                  <a:srgbClr val="0070C0"/>
                </a:solidFill>
              </a:rPr>
              <a:t>heritage (historical </a:t>
            </a:r>
            <a:r>
              <a:rPr lang="en-US" sz="2200" dirty="0" smtClean="0">
                <a:solidFill>
                  <a:srgbClr val="0070C0"/>
                </a:solidFill>
              </a:rPr>
              <a:t>documents, </a:t>
            </a:r>
            <a:r>
              <a:rPr lang="en-US" sz="2200" dirty="0">
                <a:solidFill>
                  <a:srgbClr val="0070C0"/>
                </a:solidFill>
              </a:rPr>
              <a:t>military and civil construction and industrial archaeology </a:t>
            </a:r>
            <a:r>
              <a:rPr lang="en-US" sz="2200" dirty="0" smtClean="0">
                <a:solidFill>
                  <a:srgbClr val="0070C0"/>
                </a:solidFill>
              </a:rPr>
              <a:t>products</a:t>
            </a:r>
            <a:r>
              <a:rPr lang="en-US" sz="2200" dirty="0" smtClean="0">
                <a:solidFill>
                  <a:srgbClr val="0070C0"/>
                </a:solidFill>
              </a:rPr>
              <a:t>).</a:t>
            </a:r>
          </a:p>
          <a:p>
            <a:pPr algn="just"/>
            <a:endParaRPr lang="en-US" sz="1000" dirty="0">
              <a:solidFill>
                <a:srgbClr val="0070C0"/>
              </a:solidFill>
            </a:endParaRPr>
          </a:p>
          <a:p>
            <a:pPr algn="just"/>
            <a:r>
              <a:rPr lang="en-US" sz="2200" b="1" dirty="0" smtClean="0">
                <a:solidFill>
                  <a:srgbClr val="0070C0"/>
                </a:solidFill>
              </a:rPr>
              <a:t>It </a:t>
            </a:r>
            <a:r>
              <a:rPr lang="en-US" sz="2200" b="1" u="sng" dirty="0" smtClean="0">
                <a:solidFill>
                  <a:srgbClr val="0070C0"/>
                </a:solidFill>
              </a:rPr>
              <a:t>has </a:t>
            </a:r>
            <a:r>
              <a:rPr lang="en-US" sz="2200" b="1" u="sng" dirty="0">
                <a:solidFill>
                  <a:srgbClr val="0070C0"/>
                </a:solidFill>
              </a:rPr>
              <a:t>allowed the recovery of </a:t>
            </a:r>
            <a:r>
              <a:rPr lang="en-US" sz="2200" b="1" u="sng" dirty="0" smtClean="0">
                <a:solidFill>
                  <a:srgbClr val="0070C0"/>
                </a:solidFill>
              </a:rPr>
              <a:t>uncountable </a:t>
            </a:r>
            <a:r>
              <a:rPr lang="en-US" sz="2200" b="1" u="sng" dirty="0">
                <a:solidFill>
                  <a:srgbClr val="0070C0"/>
                </a:solidFill>
              </a:rPr>
              <a:t>publications, technical drawings and images related to the industrial production of shipbuilding, documents </a:t>
            </a:r>
            <a:r>
              <a:rPr lang="en-US" sz="2200" b="1" u="sng" dirty="0" smtClean="0">
                <a:solidFill>
                  <a:srgbClr val="0070C0"/>
                </a:solidFill>
              </a:rPr>
              <a:t>produced </a:t>
            </a:r>
            <a:r>
              <a:rPr lang="en-US" sz="2200" b="1" u="sng" dirty="0">
                <a:solidFill>
                  <a:srgbClr val="0070C0"/>
                </a:solidFill>
              </a:rPr>
              <a:t>in Italian shipyards since the end of the 19th century</a:t>
            </a:r>
            <a:r>
              <a:rPr lang="en-US" sz="2200" b="1" u="sng" dirty="0" smtClean="0">
                <a:solidFill>
                  <a:srgbClr val="0070C0"/>
                </a:solidFill>
              </a:rPr>
              <a:t>.</a:t>
            </a:r>
          </a:p>
          <a:p>
            <a:pPr algn="just"/>
            <a:endParaRPr lang="en-US" sz="1000" dirty="0">
              <a:solidFill>
                <a:srgbClr val="0070C0"/>
              </a:solidFill>
            </a:endParaRPr>
          </a:p>
          <a:p>
            <a:pPr algn="just"/>
            <a:r>
              <a:rPr lang="en-US" sz="2200" dirty="0">
                <a:solidFill>
                  <a:srgbClr val="0070C0"/>
                </a:solidFill>
              </a:rPr>
              <a:t>Through </a:t>
            </a:r>
            <a:r>
              <a:rPr lang="en-US" sz="2200" dirty="0" smtClean="0">
                <a:solidFill>
                  <a:srgbClr val="0070C0"/>
                </a:solidFill>
              </a:rPr>
              <a:t>conferences and </a:t>
            </a:r>
            <a:r>
              <a:rPr lang="en-US" sz="2200" dirty="0">
                <a:solidFill>
                  <a:srgbClr val="0070C0"/>
                </a:solidFill>
              </a:rPr>
              <a:t>exhibitions, </a:t>
            </a:r>
            <a:r>
              <a:rPr lang="en-US" sz="2200" dirty="0" smtClean="0">
                <a:solidFill>
                  <a:srgbClr val="0070C0"/>
                </a:solidFill>
              </a:rPr>
              <a:t>it </a:t>
            </a:r>
            <a:r>
              <a:rPr lang="en-US" sz="2200" b="1" u="sng" dirty="0" smtClean="0">
                <a:solidFill>
                  <a:srgbClr val="0070C0"/>
                </a:solidFill>
              </a:rPr>
              <a:t>contributes </a:t>
            </a:r>
            <a:r>
              <a:rPr lang="en-US" sz="2200" b="1" u="sng" dirty="0">
                <a:solidFill>
                  <a:srgbClr val="0070C0"/>
                </a:solidFill>
              </a:rPr>
              <a:t>to the diffusion and enhancement of </a:t>
            </a:r>
            <a:r>
              <a:rPr lang="en-US" sz="2200" b="1" u="sng" dirty="0" err="1">
                <a:solidFill>
                  <a:srgbClr val="0070C0"/>
                </a:solidFill>
              </a:rPr>
              <a:t>Fincantieri's</a:t>
            </a:r>
            <a:r>
              <a:rPr lang="en-US" sz="2200" b="1" u="sng" dirty="0">
                <a:solidFill>
                  <a:srgbClr val="0070C0"/>
                </a:solidFill>
              </a:rPr>
              <a:t> historical heritage </a:t>
            </a:r>
            <a:r>
              <a:rPr lang="en-US" sz="2200" dirty="0">
                <a:solidFill>
                  <a:srgbClr val="0070C0"/>
                </a:solidFill>
                <a:sym typeface="Wingdings" pitchFamily="2" charset="2"/>
              </a:rPr>
              <a:t> </a:t>
            </a:r>
            <a:r>
              <a:rPr lang="en-US" sz="2200" dirty="0">
                <a:solidFill>
                  <a:srgbClr val="0070C0"/>
                </a:solidFill>
              </a:rPr>
              <a:t>an ideal bridge between the world of culture and the business world</a:t>
            </a:r>
            <a:r>
              <a:rPr lang="en-US" sz="2200" dirty="0" smtClean="0">
                <a:solidFill>
                  <a:srgbClr val="0070C0"/>
                </a:solidFill>
              </a:rPr>
              <a:t>.</a:t>
            </a:r>
          </a:p>
          <a:p>
            <a:pPr algn="just"/>
            <a:endParaRPr lang="en-US" sz="1000" dirty="0">
              <a:solidFill>
                <a:srgbClr val="0070C0"/>
              </a:solidFill>
            </a:endParaRPr>
          </a:p>
          <a:p>
            <a:pPr algn="just"/>
            <a:r>
              <a:rPr lang="en-US" sz="2200" dirty="0">
                <a:solidFill>
                  <a:srgbClr val="0070C0"/>
                </a:solidFill>
              </a:rPr>
              <a:t>The </a:t>
            </a:r>
            <a:r>
              <a:rPr lang="en-US" sz="2200" b="1" u="sng" dirty="0">
                <a:solidFill>
                  <a:srgbClr val="0070C0"/>
                </a:solidFill>
              </a:rPr>
              <a:t>Foundation also pursues social solidarity </a:t>
            </a:r>
            <a:r>
              <a:rPr lang="en-US" sz="2200" b="1" u="sng" dirty="0" smtClean="0">
                <a:solidFill>
                  <a:srgbClr val="0070C0"/>
                </a:solidFill>
              </a:rPr>
              <a:t>goals </a:t>
            </a:r>
            <a:r>
              <a:rPr lang="en-US" sz="2200" dirty="0" smtClean="0">
                <a:solidFill>
                  <a:srgbClr val="0070C0"/>
                </a:solidFill>
              </a:rPr>
              <a:t>promoting </a:t>
            </a:r>
            <a:r>
              <a:rPr lang="en-US" sz="2200" dirty="0">
                <a:solidFill>
                  <a:srgbClr val="0070C0"/>
                </a:solidFill>
              </a:rPr>
              <a:t>cultural </a:t>
            </a:r>
            <a:r>
              <a:rPr lang="en-US" sz="2200" dirty="0" smtClean="0">
                <a:solidFill>
                  <a:srgbClr val="0070C0"/>
                </a:solidFill>
              </a:rPr>
              <a:t>activities </a:t>
            </a:r>
            <a:r>
              <a:rPr lang="en-US" sz="2200" b="1" u="sng" dirty="0">
                <a:solidFill>
                  <a:srgbClr val="0070C0"/>
                </a:solidFill>
              </a:rPr>
              <a:t>aimed at the well-being, education and support of </a:t>
            </a:r>
            <a:r>
              <a:rPr lang="en-US" sz="2200" b="1" u="sng" dirty="0" err="1">
                <a:solidFill>
                  <a:srgbClr val="0070C0"/>
                </a:solidFill>
              </a:rPr>
              <a:t>Fincantieri’s</a:t>
            </a:r>
            <a:r>
              <a:rPr lang="en-US" sz="2200" b="1" u="sng" dirty="0">
                <a:solidFill>
                  <a:srgbClr val="0070C0"/>
                </a:solidFill>
              </a:rPr>
              <a:t> employees and of </a:t>
            </a:r>
            <a:r>
              <a:rPr lang="en-US" sz="2200" b="1" u="sng" dirty="0" smtClean="0">
                <a:solidFill>
                  <a:srgbClr val="0070C0"/>
                </a:solidFill>
              </a:rPr>
              <a:t>the </a:t>
            </a:r>
            <a:r>
              <a:rPr lang="en-US" sz="2200" b="1" u="sng" dirty="0">
                <a:solidFill>
                  <a:srgbClr val="0070C0"/>
                </a:solidFill>
              </a:rPr>
              <a:t>areas where the </a:t>
            </a:r>
            <a:r>
              <a:rPr lang="en-US" sz="2200" b="1" u="sng" dirty="0" smtClean="0">
                <a:solidFill>
                  <a:srgbClr val="0070C0"/>
                </a:solidFill>
              </a:rPr>
              <a:t>group is present.</a:t>
            </a:r>
            <a:endParaRPr lang="en-US" sz="2200" dirty="0">
              <a:solidFill>
                <a:srgbClr val="0070C0"/>
              </a:solidFill>
            </a:endParaRP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067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591057" y="381965"/>
            <a:ext cx="9913556" cy="567159"/>
          </a:xfrm>
        </p:spPr>
        <p:txBody>
          <a:bodyPr>
            <a:normAutofit fontScale="90000"/>
          </a:bodyPr>
          <a:lstStyle/>
          <a:p>
            <a:pPr algn="ctr"/>
            <a:r>
              <a:rPr lang="it-IT" b="1" dirty="0">
                <a:solidFill>
                  <a:srgbClr val="0070C0"/>
                </a:solidFill>
              </a:rPr>
              <a:t>FINCANTIERI FOUNDATION – TODAY…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48154" y="949124"/>
            <a:ext cx="10316307" cy="5908876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sz="9600" dirty="0">
                <a:solidFill>
                  <a:srgbClr val="0070C0"/>
                </a:solidFill>
              </a:rPr>
              <a:t>In 2016, the Foundation opened "</a:t>
            </a:r>
            <a:r>
              <a:rPr lang="en-US" sz="9600" b="1" u="sng" dirty="0">
                <a:solidFill>
                  <a:srgbClr val="7B1D76"/>
                </a:solidFill>
              </a:rPr>
              <a:t>ART ON </a:t>
            </a:r>
            <a:r>
              <a:rPr lang="en-US" sz="9600" b="1" u="sng" dirty="0" smtClean="0">
                <a:solidFill>
                  <a:srgbClr val="7B1D76"/>
                </a:solidFill>
              </a:rPr>
              <a:t>SHIPS-IL </a:t>
            </a:r>
            <a:r>
              <a:rPr lang="en-US" sz="9600" b="1" u="sng" dirty="0">
                <a:solidFill>
                  <a:srgbClr val="7B1D76"/>
                </a:solidFill>
              </a:rPr>
              <a:t>VARO DELL'UTOPIA</a:t>
            </a:r>
            <a:r>
              <a:rPr lang="en-US" sz="9600" dirty="0">
                <a:solidFill>
                  <a:srgbClr val="0070C0"/>
                </a:solidFill>
              </a:rPr>
              <a:t>" to celebrate the </a:t>
            </a:r>
            <a:r>
              <a:rPr lang="en-US" sz="9600" b="1" u="sng" dirty="0">
                <a:solidFill>
                  <a:srgbClr val="7B1D76"/>
                </a:solidFill>
              </a:rPr>
              <a:t>100th anniversary of </a:t>
            </a:r>
            <a:r>
              <a:rPr lang="en-US" sz="9600" b="1" u="sng" dirty="0" err="1" smtClean="0">
                <a:solidFill>
                  <a:srgbClr val="7B1D76"/>
                </a:solidFill>
              </a:rPr>
              <a:t>Monfalcone</a:t>
            </a:r>
            <a:r>
              <a:rPr lang="en-US" sz="9600" b="1" u="sng" dirty="0" smtClean="0">
                <a:solidFill>
                  <a:srgbClr val="7B1D76"/>
                </a:solidFill>
              </a:rPr>
              <a:t> </a:t>
            </a:r>
            <a:r>
              <a:rPr lang="en-US" sz="9600" b="1" u="sng" dirty="0">
                <a:solidFill>
                  <a:srgbClr val="7B1D76"/>
                </a:solidFill>
              </a:rPr>
              <a:t>shipyard </a:t>
            </a:r>
            <a:r>
              <a:rPr lang="en-US" sz="8800" dirty="0" smtClean="0">
                <a:solidFill>
                  <a:srgbClr val="0070C0"/>
                </a:solidFill>
              </a:rPr>
              <a:t>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en-US" sz="4000" b="1" u="sng" dirty="0">
              <a:solidFill>
                <a:srgbClr val="7B1D76"/>
              </a:solidFill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sz="9600" dirty="0">
                <a:solidFill>
                  <a:srgbClr val="0070C0"/>
                </a:solidFill>
              </a:rPr>
              <a:t>Through the transatlantic liners built by </a:t>
            </a:r>
            <a:r>
              <a:rPr lang="en-US" sz="9600" dirty="0" err="1">
                <a:solidFill>
                  <a:srgbClr val="0070C0"/>
                </a:solidFill>
              </a:rPr>
              <a:t>Fincantieri</a:t>
            </a:r>
            <a:r>
              <a:rPr lang="en-US" sz="9600" dirty="0">
                <a:solidFill>
                  <a:srgbClr val="0070C0"/>
                </a:solidFill>
              </a:rPr>
              <a:t> and the artifacts of iconic artists </a:t>
            </a:r>
            <a:r>
              <a:rPr lang="en-US" sz="9600" dirty="0" smtClean="0">
                <a:solidFill>
                  <a:srgbClr val="0070C0"/>
                </a:solidFill>
              </a:rPr>
              <a:t>on </a:t>
            </a:r>
            <a:r>
              <a:rPr lang="en-US" sz="9600" dirty="0">
                <a:solidFill>
                  <a:srgbClr val="0070C0"/>
                </a:solidFill>
              </a:rPr>
              <a:t>board, the initiative aimed at enhancing one of the highest artistic and technological expressions of the time</a:t>
            </a:r>
            <a:r>
              <a:rPr lang="en-US" sz="9600" dirty="0" smtClean="0">
                <a:solidFill>
                  <a:srgbClr val="0070C0"/>
                </a:solidFill>
              </a:rPr>
              <a:t>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en-US" sz="4000" dirty="0">
              <a:solidFill>
                <a:srgbClr val="0070C0"/>
              </a:solidFill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sz="9600" b="1" u="sng" dirty="0">
                <a:solidFill>
                  <a:srgbClr val="7B1D76"/>
                </a:solidFill>
              </a:rPr>
              <a:t>The exhibit main goal was to highlighting the link </a:t>
            </a:r>
            <a:r>
              <a:rPr lang="en-US" sz="9600" b="1" u="sng" dirty="0" smtClean="0">
                <a:solidFill>
                  <a:srgbClr val="7B1D76"/>
                </a:solidFill>
              </a:rPr>
              <a:t>btw </a:t>
            </a:r>
            <a:r>
              <a:rPr lang="en-US" sz="9600" b="1" u="sng" dirty="0">
                <a:solidFill>
                  <a:srgbClr val="7B1D76"/>
                </a:solidFill>
              </a:rPr>
              <a:t>the shipbuilding industry and artistic production, </a:t>
            </a:r>
            <a:r>
              <a:rPr lang="en-US" sz="9600" b="1" u="sng" dirty="0" smtClean="0">
                <a:solidFill>
                  <a:srgbClr val="7B1D76"/>
                </a:solidFill>
              </a:rPr>
              <a:t>expressed </a:t>
            </a:r>
            <a:r>
              <a:rPr lang="en-US" sz="9600" b="1" u="sng" dirty="0">
                <a:solidFill>
                  <a:srgbClr val="7B1D76"/>
                </a:solidFill>
              </a:rPr>
              <a:t>in the creation of real floating art galleries on cruise ships of the </a:t>
            </a:r>
            <a:r>
              <a:rPr lang="en-US" sz="9600" b="1" u="sng" dirty="0" smtClean="0">
                <a:solidFill>
                  <a:srgbClr val="7B1D76"/>
                </a:solidFill>
              </a:rPr>
              <a:t>'60s</a:t>
            </a:r>
            <a:r>
              <a:rPr lang="en-US" sz="9600" dirty="0" smtClean="0">
                <a:solidFill>
                  <a:srgbClr val="0070C0"/>
                </a:solidFill>
              </a:rPr>
              <a:t>. </a:t>
            </a:r>
            <a:r>
              <a:rPr lang="en-US" sz="9600" dirty="0">
                <a:solidFill>
                  <a:srgbClr val="0070C0"/>
                </a:solidFill>
              </a:rPr>
              <a:t>The </a:t>
            </a:r>
            <a:r>
              <a:rPr lang="en-US" sz="9600" dirty="0" smtClean="0">
                <a:solidFill>
                  <a:srgbClr val="0070C0"/>
                </a:solidFill>
              </a:rPr>
              <a:t>Leonardo, Michelangelo </a:t>
            </a:r>
            <a:r>
              <a:rPr lang="en-US" sz="9600" dirty="0">
                <a:solidFill>
                  <a:srgbClr val="0070C0"/>
                </a:solidFill>
              </a:rPr>
              <a:t>and </a:t>
            </a:r>
            <a:r>
              <a:rPr lang="en-US" sz="9600" dirty="0" err="1">
                <a:solidFill>
                  <a:srgbClr val="0070C0"/>
                </a:solidFill>
              </a:rPr>
              <a:t>Raffaello</a:t>
            </a:r>
            <a:r>
              <a:rPr lang="en-US" sz="9600" dirty="0">
                <a:solidFill>
                  <a:srgbClr val="0070C0"/>
                </a:solidFill>
              </a:rPr>
              <a:t>, </a:t>
            </a:r>
            <a:r>
              <a:rPr lang="en-US" sz="9600" dirty="0" smtClean="0">
                <a:solidFill>
                  <a:srgbClr val="0070C0"/>
                </a:solidFill>
              </a:rPr>
              <a:t>turned </a:t>
            </a:r>
            <a:r>
              <a:rPr lang="en-US" sz="9600" dirty="0">
                <a:solidFill>
                  <a:srgbClr val="0070C0"/>
                </a:solidFill>
              </a:rPr>
              <a:t>out to be </a:t>
            </a:r>
            <a:r>
              <a:rPr lang="en-US" sz="9600" dirty="0" smtClean="0">
                <a:solidFill>
                  <a:srgbClr val="0070C0"/>
                </a:solidFill>
              </a:rPr>
              <a:t>true international floating showcases. </a:t>
            </a:r>
            <a:r>
              <a:rPr lang="en-US" sz="9600" b="1" u="sng" dirty="0">
                <a:solidFill>
                  <a:srgbClr val="7B1D76"/>
                </a:solidFill>
              </a:rPr>
              <a:t>All the unique artistic realizations on the ships spread in the world the quality of "making" </a:t>
            </a:r>
            <a:r>
              <a:rPr lang="en-US" sz="9600" b="1" u="sng" dirty="0" smtClean="0">
                <a:solidFill>
                  <a:srgbClr val="7B1D76"/>
                </a:solidFill>
              </a:rPr>
              <a:t>recognized </a:t>
            </a:r>
            <a:r>
              <a:rPr lang="en-US" sz="9600" b="1" u="sng" dirty="0">
                <a:solidFill>
                  <a:srgbClr val="7B1D76"/>
                </a:solidFill>
              </a:rPr>
              <a:t>to the "Made in Italy".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en-US" sz="8000" dirty="0">
              <a:solidFill>
                <a:srgbClr val="0070C0"/>
              </a:solidFill>
            </a:endParaRPr>
          </a:p>
          <a:p>
            <a:pPr algn="just">
              <a:lnSpc>
                <a:spcPct val="107000"/>
              </a:lnSpc>
            </a:pPr>
            <a:endParaRPr lang="en-US" sz="1900" dirty="0">
              <a:solidFill>
                <a:srgbClr val="000000"/>
              </a:solidFill>
              <a:latin typeface="DIN-Light"/>
              <a:ea typeface="Calibri" panose="020F0502020204030204" pitchFamily="34" charset="0"/>
              <a:cs typeface="DIN-Light"/>
            </a:endParaRPr>
          </a:p>
        </p:txBody>
      </p:sp>
    </p:spTree>
    <p:extLst>
      <p:ext uri="{BB962C8B-B14F-4D97-AF65-F5344CB8AC3E}">
        <p14:creationId xmlns:p14="http://schemas.microsoft.com/office/powerpoint/2010/main" val="350344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A5D97-1199-7748-88AC-C6126FD19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4311" y="338669"/>
            <a:ext cx="9890301" cy="778932"/>
          </a:xfrm>
        </p:spPr>
        <p:txBody>
          <a:bodyPr/>
          <a:lstStyle/>
          <a:p>
            <a:r>
              <a:rPr lang="it-IT" b="1" dirty="0">
                <a:solidFill>
                  <a:srgbClr val="0070C0"/>
                </a:solidFill>
              </a:rPr>
              <a:t>….FINCANTIERI FOUNDATION – TOMORROW!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410F0-E5B6-314B-A398-4E063B893E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4311" y="1117601"/>
            <a:ext cx="9890301" cy="574039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100" dirty="0">
                <a:solidFill>
                  <a:srgbClr val="0070C0"/>
                </a:solidFill>
              </a:rPr>
              <a:t>.</a:t>
            </a:r>
            <a:r>
              <a:rPr lang="en-US" sz="2100" dirty="0" smtClean="0">
                <a:solidFill>
                  <a:srgbClr val="0070C0"/>
                </a:solidFill>
              </a:rPr>
              <a:t>...recovering</a:t>
            </a:r>
            <a:r>
              <a:rPr lang="en-US" sz="2100" dirty="0">
                <a:solidFill>
                  <a:srgbClr val="0070C0"/>
                </a:solidFill>
              </a:rPr>
              <a:t>, </a:t>
            </a:r>
            <a:r>
              <a:rPr lang="en-US" sz="2100" dirty="0" smtClean="0">
                <a:solidFill>
                  <a:srgbClr val="0070C0"/>
                </a:solidFill>
              </a:rPr>
              <a:t>preserving, sharing </a:t>
            </a:r>
            <a:r>
              <a:rPr lang="en-US" sz="2100" dirty="0" err="1" smtClean="0">
                <a:solidFill>
                  <a:srgbClr val="0070C0"/>
                </a:solidFill>
              </a:rPr>
              <a:t>Fincantieri’s</a:t>
            </a:r>
            <a:r>
              <a:rPr lang="en-US" sz="2100" dirty="0" smtClean="0">
                <a:solidFill>
                  <a:srgbClr val="0070C0"/>
                </a:solidFill>
              </a:rPr>
              <a:t> </a:t>
            </a:r>
            <a:r>
              <a:rPr lang="en-US" sz="2100" dirty="0">
                <a:solidFill>
                  <a:srgbClr val="0070C0"/>
                </a:solidFill>
              </a:rPr>
              <a:t>heritage </a:t>
            </a:r>
            <a:r>
              <a:rPr lang="en-US" sz="2100" dirty="0" smtClean="0">
                <a:solidFill>
                  <a:srgbClr val="0070C0"/>
                </a:solidFill>
              </a:rPr>
              <a:t>is </a:t>
            </a:r>
            <a:r>
              <a:rPr lang="en-US" sz="2100" dirty="0">
                <a:solidFill>
                  <a:srgbClr val="0070C0"/>
                </a:solidFill>
              </a:rPr>
              <a:t>in itself a mission, as well as as is that of </a:t>
            </a:r>
            <a:r>
              <a:rPr lang="en-US" sz="2100" dirty="0" smtClean="0">
                <a:solidFill>
                  <a:srgbClr val="0070C0"/>
                </a:solidFill>
              </a:rPr>
              <a:t>supporting the </a:t>
            </a:r>
            <a:r>
              <a:rPr lang="en-US" sz="2100" dirty="0">
                <a:solidFill>
                  <a:srgbClr val="0070C0"/>
                </a:solidFill>
              </a:rPr>
              <a:t>local communities where </a:t>
            </a:r>
            <a:r>
              <a:rPr lang="en-US" sz="2100" dirty="0" smtClean="0">
                <a:solidFill>
                  <a:srgbClr val="0070C0"/>
                </a:solidFill>
              </a:rPr>
              <a:t>it acts.</a:t>
            </a:r>
            <a:endParaRPr lang="en-US" sz="2100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2100" dirty="0">
                <a:solidFill>
                  <a:srgbClr val="0070C0"/>
                </a:solidFill>
              </a:rPr>
              <a:t>However, </a:t>
            </a:r>
            <a:r>
              <a:rPr lang="en-US" sz="2100" b="1" u="sng" dirty="0">
                <a:solidFill>
                  <a:srgbClr val="0070C0"/>
                </a:solidFill>
              </a:rPr>
              <a:t>today the Foundation's task </a:t>
            </a:r>
            <a:r>
              <a:rPr lang="en-US" sz="2100" b="1" u="sng" dirty="0" smtClean="0">
                <a:solidFill>
                  <a:srgbClr val="0070C0"/>
                </a:solidFill>
              </a:rPr>
              <a:t>could </a:t>
            </a:r>
            <a:r>
              <a:rPr lang="en-US" sz="2100" b="1" u="sng" dirty="0">
                <a:solidFill>
                  <a:srgbClr val="0070C0"/>
                </a:solidFill>
              </a:rPr>
              <a:t>also develop along less obvious and innovative lines</a:t>
            </a:r>
            <a:r>
              <a:rPr lang="en-US" sz="2100" dirty="0">
                <a:solidFill>
                  <a:srgbClr val="0070C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100" dirty="0" smtClean="0">
                <a:solidFill>
                  <a:srgbClr val="0070C0"/>
                </a:solidFill>
              </a:rPr>
              <a:t>In particular:</a:t>
            </a:r>
            <a:endParaRPr lang="en-US" sz="2100" dirty="0">
              <a:solidFill>
                <a:srgbClr val="0070C0"/>
              </a:solidFill>
            </a:endParaRPr>
          </a:p>
          <a:p>
            <a:pPr marL="400050" lvl="1" indent="0" algn="just">
              <a:buNone/>
            </a:pPr>
            <a:r>
              <a:rPr lang="en-US" sz="2100" dirty="0">
                <a:solidFill>
                  <a:srgbClr val="0070C0"/>
                </a:solidFill>
              </a:rPr>
              <a:t>1.) to favor through its action the </a:t>
            </a:r>
            <a:r>
              <a:rPr lang="en-US" sz="2100" b="1" u="sng" dirty="0">
                <a:solidFill>
                  <a:srgbClr val="0070C0"/>
                </a:solidFill>
              </a:rPr>
              <a:t>dissemination and further articulation of a European industrial culture (also of Defense</a:t>
            </a:r>
            <a:r>
              <a:rPr lang="en-US" sz="2100" dirty="0" smtClean="0">
                <a:solidFill>
                  <a:srgbClr val="0070C0"/>
                </a:solidFill>
              </a:rPr>
              <a:t>);</a:t>
            </a:r>
          </a:p>
          <a:p>
            <a:pPr marL="400050" lvl="1" indent="0" algn="just">
              <a:buNone/>
            </a:pPr>
            <a:endParaRPr lang="en-US" sz="1000" dirty="0">
              <a:solidFill>
                <a:srgbClr val="0070C0"/>
              </a:solidFill>
            </a:endParaRPr>
          </a:p>
          <a:p>
            <a:pPr marL="400050" lvl="1" indent="0" algn="just">
              <a:buNone/>
            </a:pPr>
            <a:r>
              <a:rPr lang="en-US" sz="2100" dirty="0">
                <a:solidFill>
                  <a:srgbClr val="0070C0"/>
                </a:solidFill>
              </a:rPr>
              <a:t>2.) </a:t>
            </a:r>
            <a:r>
              <a:rPr lang="en-US" sz="2100" b="1" u="sng" dirty="0">
                <a:solidFill>
                  <a:srgbClr val="0070C0"/>
                </a:solidFill>
              </a:rPr>
              <a:t>to spread and raise awareness on the issues of sustainability at 360^ (economic, social, environmental</a:t>
            </a:r>
            <a:r>
              <a:rPr lang="en-US" sz="2100" b="1" u="sng" dirty="0" smtClean="0">
                <a:solidFill>
                  <a:srgbClr val="0070C0"/>
                </a:solidFill>
              </a:rPr>
              <a:t>)</a:t>
            </a:r>
            <a:r>
              <a:rPr lang="en-US" sz="2100" dirty="0" smtClean="0">
                <a:solidFill>
                  <a:srgbClr val="0070C0"/>
                </a:solidFill>
              </a:rPr>
              <a:t>;</a:t>
            </a:r>
          </a:p>
          <a:p>
            <a:pPr marL="400050" lvl="1" indent="0" algn="just">
              <a:buNone/>
            </a:pPr>
            <a:endParaRPr lang="en-US" sz="1000" dirty="0">
              <a:solidFill>
                <a:srgbClr val="0070C0"/>
              </a:solidFill>
            </a:endParaRPr>
          </a:p>
          <a:p>
            <a:pPr marL="400050" lvl="1" indent="0" algn="just">
              <a:buNone/>
            </a:pPr>
            <a:r>
              <a:rPr lang="en-US" sz="2100" dirty="0">
                <a:solidFill>
                  <a:srgbClr val="0070C0"/>
                </a:solidFill>
              </a:rPr>
              <a:t>3.) to promote the </a:t>
            </a:r>
            <a:r>
              <a:rPr lang="en-US" sz="2100" b="1" u="sng" dirty="0">
                <a:solidFill>
                  <a:srgbClr val="0070C0"/>
                </a:solidFill>
              </a:rPr>
              <a:t>dissemination of </a:t>
            </a:r>
            <a:r>
              <a:rPr lang="en-US" sz="2100" b="1" u="sng" dirty="0" err="1">
                <a:solidFill>
                  <a:srgbClr val="0070C0"/>
                </a:solidFill>
              </a:rPr>
              <a:t>Fincantieri</a:t>
            </a:r>
            <a:r>
              <a:rPr lang="en-US" sz="2100" b="1" u="sng" dirty="0">
                <a:solidFill>
                  <a:srgbClr val="0070C0"/>
                </a:solidFill>
              </a:rPr>
              <a:t> CSR good practices thus enhancing its “culture” in a world increasingly in need of actors ready to do their part to fill the gaps produced by the rising inequalities.</a:t>
            </a:r>
          </a:p>
        </p:txBody>
      </p:sp>
    </p:spTree>
    <p:extLst>
      <p:ext uri="{BB962C8B-B14F-4D97-AF65-F5344CB8AC3E}">
        <p14:creationId xmlns:p14="http://schemas.microsoft.com/office/powerpoint/2010/main" val="287956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TAKE-HOME MESSAGES</a:t>
            </a:r>
            <a:endParaRPr lang="fr-FR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60270" y="1379095"/>
            <a:ext cx="9344342" cy="5201587"/>
          </a:xfrm>
        </p:spPr>
        <p:txBody>
          <a:bodyPr>
            <a:normAutofit/>
          </a:bodyPr>
          <a:lstStyle/>
          <a:p>
            <a:pPr algn="just"/>
            <a:r>
              <a:rPr lang="fr-F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fr-F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effectiveness</a:t>
            </a:r>
            <a:r>
              <a:rPr lang="fr-F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CD </a:t>
            </a:r>
            <a:r>
              <a:rPr lang="fr-F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</a:t>
            </a:r>
            <a:r>
              <a:rPr lang="fr-F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depends</a:t>
            </a:r>
            <a:r>
              <a:rPr lang="fr-F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essentially</a:t>
            </a:r>
            <a:r>
              <a:rPr lang="fr-F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on the </a:t>
            </a:r>
            <a:r>
              <a:rPr lang="fr-F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ability</a:t>
            </a:r>
            <a:r>
              <a:rPr lang="fr-F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 use </a:t>
            </a:r>
            <a:r>
              <a:rPr lang="fr-F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its</a:t>
            </a:r>
            <a:r>
              <a:rPr lang="fr-F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toolkits</a:t>
            </a:r>
            <a:r>
              <a:rPr lang="fr-F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within</a:t>
            </a:r>
            <a:r>
              <a:rPr lang="fr-F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 </a:t>
            </a:r>
            <a:r>
              <a:rPr lang="fr-F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framework</a:t>
            </a:r>
            <a:r>
              <a:rPr lang="fr-F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an </a:t>
            </a:r>
            <a:r>
              <a:rPr lang="fr-FR" sz="2800" b="1" u="sng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integrated</a:t>
            </a:r>
            <a:r>
              <a:rPr lang="fr-FR" sz="28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cultural/</a:t>
            </a:r>
            <a:r>
              <a:rPr lang="fr-FR" sz="2800" b="1" u="sng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economic</a:t>
            </a:r>
            <a:r>
              <a:rPr lang="fr-FR" sz="28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fr-FR" sz="2800" b="1" u="sng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promotional</a:t>
            </a:r>
            <a:r>
              <a:rPr lang="fr-FR" sz="28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u="sng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approach</a:t>
            </a:r>
            <a:r>
              <a:rPr lang="fr-FR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endParaRPr lang="fr-FR" sz="2400" b="1" dirty="0">
              <a:solidFill>
                <a:srgbClr val="0070C0"/>
              </a:solidFill>
            </a:endParaRPr>
          </a:p>
          <a:p>
            <a:pPr algn="just"/>
            <a:r>
              <a:rPr lang="en-US" sz="28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Even the richest and most extraordinary cultural heritage of a Nation is worthless unless it is used as a catalyst to promote its national interest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fr-F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92626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7DB538-C73B-EF4D-A5AC-B722437B12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2978" y="5655733"/>
            <a:ext cx="7011634" cy="1202266"/>
          </a:xfrm>
        </p:spPr>
        <p:txBody>
          <a:bodyPr/>
          <a:lstStyle/>
          <a:p>
            <a:pPr algn="just"/>
            <a:r>
              <a:rPr lang="en-US" dirty="0" err="1"/>
              <a:t>il</a:t>
            </a:r>
            <a:endParaRPr lang="en-US" dirty="0"/>
          </a:p>
        </p:txBody>
      </p:sp>
      <p:pic>
        <p:nvPicPr>
          <p:cNvPr id="1026" name="Picture 2" descr="https://www.milestonerome.com/wp-content/uploads/2015/05/GalleriaColonna-1.jpg">
            <a:extLst>
              <a:ext uri="{FF2B5EF4-FFF2-40B4-BE49-F238E27FC236}">
                <a16:creationId xmlns:a16="http://schemas.microsoft.com/office/drawing/2014/main" id="{E1D07D65-E32D-7A4A-935B-48DC03995B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331" y="2040752"/>
            <a:ext cx="9429749" cy="43880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497331" y="624110"/>
            <a:ext cx="9429749" cy="1101820"/>
          </a:xfrm>
        </p:spPr>
        <p:txBody>
          <a:bodyPr/>
          <a:lstStyle/>
          <a:p>
            <a:pPr algn="ctr"/>
            <a:r>
              <a:rPr lang="fr-FR" b="1" dirty="0"/>
              <a:t>Q&amp;A Session</a:t>
            </a:r>
          </a:p>
        </p:txBody>
      </p:sp>
    </p:spTree>
    <p:extLst>
      <p:ext uri="{BB962C8B-B14F-4D97-AF65-F5344CB8AC3E}">
        <p14:creationId xmlns:p14="http://schemas.microsoft.com/office/powerpoint/2010/main" val="302176062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5604</TotalTime>
  <Words>2054</Words>
  <Application>Microsoft Office PowerPoint</Application>
  <PresentationFormat>Widescreen</PresentationFormat>
  <Paragraphs>162</Paragraphs>
  <Slides>27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27</vt:i4>
      </vt:variant>
    </vt:vector>
  </HeadingPairs>
  <TitlesOfParts>
    <vt:vector size="36" baseType="lpstr">
      <vt:lpstr>Apple Chancery</vt:lpstr>
      <vt:lpstr>Arial</vt:lpstr>
      <vt:lpstr>Baskerville Old Face</vt:lpstr>
      <vt:lpstr>Calibri</vt:lpstr>
      <vt:lpstr>Century Gothic</vt:lpstr>
      <vt:lpstr>DIN-Light</vt:lpstr>
      <vt:lpstr>Wingdings</vt:lpstr>
      <vt:lpstr>Wingdings 3</vt:lpstr>
      <vt:lpstr>Wisp</vt:lpstr>
      <vt:lpstr>Cultural Diplomacy from the inside out  Experiences from the “field”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HOW CAN YOU MAKE THINGS HAPPEN?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  </vt:lpstr>
      <vt:lpstr>FINCANTIERI</vt:lpstr>
      <vt:lpstr>FINCANTIERI FOUNDATION </vt:lpstr>
      <vt:lpstr>FINCANTIERI FOUNDATION – TODAY…</vt:lpstr>
      <vt:lpstr>….FINCANTIERI FOUNDATION – TOMORROW!</vt:lpstr>
      <vt:lpstr>TAKE-HOME MESSAGES</vt:lpstr>
      <vt:lpstr>Q&amp;A Session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Cultural Diplomacy – how it works from the inside out Experiences of a diplomat lent to the private sector</dc:title>
  <dc:creator>Microsoft Office User</dc:creator>
  <cp:lastModifiedBy>Piccioni Cecilia</cp:lastModifiedBy>
  <cp:revision>102</cp:revision>
  <cp:lastPrinted>2020-03-23T15:54:36Z</cp:lastPrinted>
  <dcterms:created xsi:type="dcterms:W3CDTF">2020-03-22T16:28:44Z</dcterms:created>
  <dcterms:modified xsi:type="dcterms:W3CDTF">2020-10-07T11:07:56Z</dcterms:modified>
</cp:coreProperties>
</file>