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8" r:id="rId3"/>
    <p:sldId id="257" r:id="rId4"/>
    <p:sldId id="262" r:id="rId5"/>
    <p:sldId id="261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F3B72E-13FA-41D4-9891-1E23A5BF2D51}" v="1" dt="2025-02-23T17:17:37.129"/>
    <p1510:client id="{CDDFA334-8BA9-4AA0-A287-C42672805092}" v="2" dt="2025-02-23T09:05:37.6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6" d="100"/>
          <a:sy n="76" d="100"/>
        </p:scale>
        <p:origin x="260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72001DA-E9F7-4CD8-9703-643E234495E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D6BDAE-364C-42C2-96EB-F55D24DD8D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FAD352-3AC7-432D-9B29-1A758E792695}" type="datetimeFigureOut">
              <a:rPr lang="it-IT" smtClean="0"/>
              <a:t>24/02/2025</a:t>
            </a:fld>
            <a:endParaRPr lang="it-IT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368C27-04D5-429A-A011-239761A98B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Accounting – B.A. Global Governance</a:t>
            </a:r>
            <a:endParaRPr lang="it-IT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180A5F-B986-4821-9962-E3E6138A240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4AB45-27DC-4FD4-BA92-E71BECEBE66B}" type="slidenum">
              <a:rPr lang="it-IT" smtClean="0"/>
              <a:t>‹#›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8741606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170F3-909B-4670-B722-8B3EE7ABA351}" type="datetimeFigureOut">
              <a:rPr lang="it-IT" smtClean="0"/>
              <a:t>24/02/2025</a:t>
            </a:fld>
            <a:endParaRPr lang="it-IT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Accounting – B.A. Global Governance</a:t>
            </a:r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73BA80-6B0B-4930-BCA2-3675C4C457D9}" type="slidenum">
              <a:rPr lang="it-IT" smtClean="0"/>
              <a:t>‹#›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2760767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07067" y="2404534"/>
            <a:ext cx="7766936" cy="1646302"/>
          </a:xfrm>
        </p:spPr>
        <p:txBody>
          <a:bodyPr anchor="ctr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Accounting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How companies’ operations are translated into numbers, an introduction to the Financial Statements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it-IT" dirty="0"/>
              <a:t>Accounting – B.A. Global Governance</a:t>
            </a:r>
          </a:p>
          <a:p>
            <a:pPr algn="ctr"/>
            <a:r>
              <a:rPr lang="it-IT" dirty="0"/>
              <a:t>A.Y. 2024-2025</a:t>
            </a:r>
          </a:p>
          <a:p>
            <a:pPr algn="ctr"/>
            <a:r>
              <a:rPr lang="it-IT" dirty="0"/>
              <a:t>Prof. M.G. De Romanis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026" name="Picture 2" descr="Risultato immagini per logo tor vergata">
            <a:extLst>
              <a:ext uri="{FF2B5EF4-FFF2-40B4-BE49-F238E27FC236}">
                <a16:creationId xmlns:a16="http://schemas.microsoft.com/office/drawing/2014/main" id="{EBEC1118-599D-4219-A6E3-4BF9BF8DB21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29" y="5806283"/>
            <a:ext cx="816638" cy="81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2865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75069"/>
            <a:ext cx="8596668" cy="4707862"/>
          </a:xfrm>
        </p:spPr>
        <p:txBody>
          <a:bodyPr/>
          <a:lstStyle>
            <a:lvl1pPr marL="0" indent="0">
              <a:buNone/>
              <a:defRPr>
                <a:ln>
                  <a:noFill/>
                </a:ln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CFEDAC5-2BE6-4643-BF60-FB5CDB35D3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FBDE0DB-B7C8-4E47-BA1C-CBFD312A25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242F33D-8501-46C4-87D9-371E66EAA6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0A84F43F-4D6A-4103-84BF-20D4BCCDC6C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72F6892-4893-4AB2-A5E1-C16731E8F9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765DB-9576-4791-8BC6-60A51297AB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EABA913-35FB-4554-BA05-782A2FC05A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06D1285-B7B0-46E7-8374-9F29CB516D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15393F0-9A04-4FA8-9A4B-459FC8E81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B57DD83-1FB9-4E91-8500-F983875078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D4B1F55-5964-4986-86B0-0E5E5D5DAF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9137E32A-642F-498B-8820-23CE5BABB7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A57C756-6A10-44F0-8934-26A46FF53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FB66AB8-BAC9-4C81-9CB5-45484C4097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EB915C7-9804-4AD5-B222-376816D731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DBE90251-E50E-4F70-9059-73CB9BD5D1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  <p:pic>
        <p:nvPicPr>
          <p:cNvPr id="30" name="Picture 2" descr="Risultato immagini per logo tor vergata">
            <a:extLst>
              <a:ext uri="{FF2B5EF4-FFF2-40B4-BE49-F238E27FC236}">
                <a16:creationId xmlns:a16="http://schemas.microsoft.com/office/drawing/2014/main" id="{A62B4192-56B1-49E3-965F-2379CA5A68B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29" y="5806283"/>
            <a:ext cx="816638" cy="81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frs.org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Francesco.luca@it.ey.com" TargetMode="External"/><Relationship Id="rId2" Type="http://schemas.openxmlformats.org/officeDocument/2006/relationships/hyperlink" Target="mailto:mderomanis@deloitte.i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59354-8CF4-4BD0-AA31-AB15829A40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Accounting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3F5F94-FE68-4AEF-8871-3A3DB0DEB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it-IT" dirty="0"/>
              <a:t>Prof. M.G. De Romanis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391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DF6E3-956F-480E-A174-2BDB2BA59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ECB16-5D5E-44B5-BEAE-A3E8C5004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38249"/>
            <a:ext cx="8596668" cy="4544681"/>
          </a:xfrm>
        </p:spPr>
        <p:txBody>
          <a:bodyPr>
            <a:normAutofit/>
          </a:bodyPr>
          <a:lstStyle/>
          <a:p>
            <a:r>
              <a:rPr lang="en-US" sz="2400" b="1" u="sng" dirty="0"/>
              <a:t>Accounting </a:t>
            </a:r>
          </a:p>
          <a:p>
            <a:r>
              <a:rPr lang="en-US" sz="2400" dirty="0"/>
              <a:t>Maria Ginevra De Romanis</a:t>
            </a:r>
          </a:p>
          <a:p>
            <a:endParaRPr lang="en-US" sz="2400" dirty="0"/>
          </a:p>
          <a:p>
            <a:endParaRPr lang="en-US" sz="2400" b="1" u="sng" dirty="0"/>
          </a:p>
          <a:p>
            <a:r>
              <a:rPr lang="en-US" sz="2400" b="1" u="sng" dirty="0"/>
              <a:t>Practice on accounting</a:t>
            </a:r>
          </a:p>
          <a:p>
            <a:r>
              <a:rPr lang="en-US" sz="2400" dirty="0"/>
              <a:t>Francesco Lucà</a:t>
            </a:r>
          </a:p>
          <a:p>
            <a:endParaRPr lang="en-US" sz="24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21A279-CAC4-4886-B6A0-2782B57D8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60F02-2AB7-45D8-9932-D567F1C69F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  <p:pic>
        <p:nvPicPr>
          <p:cNvPr id="1026" name="Picture 2" descr="De Romanis">
            <a:extLst>
              <a:ext uri="{FF2B5EF4-FFF2-40B4-BE49-F238E27FC236}">
                <a16:creationId xmlns:a16="http://schemas.microsoft.com/office/drawing/2014/main" id="{86F13AA4-4FE4-E921-67BB-54FFE5D83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335" y="1304923"/>
            <a:ext cx="153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erson in a suit with his arms crossed&#10;&#10;Description automatically generated">
            <a:extLst>
              <a:ext uri="{FF2B5EF4-FFF2-40B4-BE49-F238E27FC236}">
                <a16:creationId xmlns:a16="http://schemas.microsoft.com/office/drawing/2014/main" id="{F47B2468-6C9D-2A8B-8724-9A9DA234CC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354" t="8538" r="-4033" b="-3105"/>
          <a:stretch/>
        </p:blipFill>
        <p:spPr>
          <a:xfrm>
            <a:off x="6365964" y="3196044"/>
            <a:ext cx="1512000" cy="154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76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DF6E3-956F-480E-A174-2BDB2BA59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Focus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ECB16-5D5E-44B5-BEAE-A3E8C50045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This course will provide you with the basic knowledge of accounting. </a:t>
            </a:r>
          </a:p>
          <a:p>
            <a:r>
              <a:rPr lang="en-US" dirty="0"/>
              <a:t>At the end you should be able to read and understand the information contained in a financial statement and to understand how the businesses operate. </a:t>
            </a:r>
          </a:p>
          <a:p>
            <a:endParaRPr lang="en-US" dirty="0"/>
          </a:p>
          <a:p>
            <a:r>
              <a:rPr lang="en-US" dirty="0"/>
              <a:t>Understanding how the businesses operate in last instance should suggest you if you will to cooperate with that company or not. </a:t>
            </a:r>
          </a:p>
          <a:p>
            <a:r>
              <a:rPr lang="en-US" dirty="0"/>
              <a:t>Thus, whatever will be your professional career, you always might be requested to analyze the financial information contained in the financial statements.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21A279-CAC4-4886-B6A0-2782B57D8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60F02-2AB7-45D8-9932-D567F1C69F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  <p:extLst>
      <p:ext uri="{BB962C8B-B14F-4D97-AF65-F5344CB8AC3E}">
        <p14:creationId xmlns:p14="http://schemas.microsoft.com/office/powerpoint/2010/main" val="1285998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DF6E3-956F-480E-A174-2BDB2BA59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Topic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ECB16-5D5E-44B5-BEAE-A3E8C50045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Topic 1 – How companies’ operations are translated into numbers, an introduction to the Financial Statements</a:t>
            </a:r>
          </a:p>
          <a:p>
            <a:r>
              <a:rPr lang="en-US" dirty="0"/>
              <a:t>Topic 2 – Basis for accounting, double entries</a:t>
            </a:r>
          </a:p>
          <a:p>
            <a:r>
              <a:rPr lang="en-US" dirty="0"/>
              <a:t>Topic 3 – Accounting principles, the composition of a Financial Statements and related assertions</a:t>
            </a:r>
          </a:p>
          <a:p>
            <a:r>
              <a:rPr lang="en-US" dirty="0"/>
              <a:t>Topic 4 – Balance Sheet: composition, key accounts representation and valuation under IFRS and Italian GAAP</a:t>
            </a:r>
          </a:p>
          <a:p>
            <a:r>
              <a:rPr lang="en-US" dirty="0"/>
              <a:t>Topic 5 – Income Statement: composition, key accounts representation and valuation under IFRS and Italian GAAP</a:t>
            </a:r>
          </a:p>
          <a:p>
            <a:r>
              <a:rPr lang="en-US" dirty="0"/>
              <a:t>Topic 6 – Cash Flow Statements: structure and composition</a:t>
            </a:r>
          </a:p>
          <a:p>
            <a:r>
              <a:rPr lang="en-US" dirty="0"/>
              <a:t>Topic 7 – The role of valuation, assumption and estimates</a:t>
            </a:r>
          </a:p>
          <a:p>
            <a:r>
              <a:rPr lang="en-US" dirty="0"/>
              <a:t>Topic 8 – Reading the financial statement driven by professional skepticism: an introduction to financial statements analysis.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21A279-CAC4-4886-B6A0-2782B57D8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60F02-2AB7-45D8-9932-D567F1C69F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  <p:extLst>
      <p:ext uri="{BB962C8B-B14F-4D97-AF65-F5344CB8AC3E}">
        <p14:creationId xmlns:p14="http://schemas.microsoft.com/office/powerpoint/2010/main" val="3868523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DF6E3-956F-480E-A174-2BDB2BA59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Textbooks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ECB16-5D5E-44B5-BEAE-A3E8C50045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Oral lessons provide for each Topic a summary of basic notions and methods, and some worked examples.</a:t>
            </a:r>
            <a:endParaRPr lang="it-IT" dirty="0"/>
          </a:p>
          <a:p>
            <a:r>
              <a:rPr lang="en-US" dirty="0"/>
              <a:t>The main teaching material will be shared with the class, among IFRS and selected documents provided to the students. </a:t>
            </a:r>
            <a:endParaRPr lang="it-IT" dirty="0"/>
          </a:p>
          <a:p>
            <a:r>
              <a:rPr lang="en-US" dirty="0"/>
              <a:t> </a:t>
            </a:r>
            <a:endParaRPr lang="it-IT" dirty="0"/>
          </a:p>
          <a:p>
            <a:r>
              <a:rPr lang="en-US" dirty="0"/>
              <a:t>Further, you may consult:</a:t>
            </a:r>
            <a:endParaRPr lang="it-IT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Financial Accounting and Reporting – Barry Elliot and Jamie Elliot  - 18th Edition – Pearson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Basic Accounting – Nishat Azmat and Andy Limer – Teach Yourself </a:t>
            </a:r>
            <a:endParaRPr lang="it-IT" dirty="0"/>
          </a:p>
          <a:p>
            <a:r>
              <a:rPr lang="en-US" dirty="0"/>
              <a:t>Updates on some standards will be provided to students and are reachable at </a:t>
            </a:r>
            <a:r>
              <a:rPr lang="en-US" u="sng" dirty="0">
                <a:hlinkClick r:id="rId2"/>
              </a:rPr>
              <a:t>www.ifrs.org</a:t>
            </a:r>
            <a:endParaRPr lang="it-IT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21A279-CAC4-4886-B6A0-2782B57D8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60F02-2AB7-45D8-9932-D567F1C69F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  <p:extLst>
      <p:ext uri="{BB962C8B-B14F-4D97-AF65-F5344CB8AC3E}">
        <p14:creationId xmlns:p14="http://schemas.microsoft.com/office/powerpoint/2010/main" val="1973404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B7DE3-834F-4A75-873E-745FA723D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ED3EA9-1F48-4452-AC93-E83B4D33DA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38249"/>
            <a:ext cx="8596668" cy="454468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exam will foresee different modalities according to the status of attending or non-attending students. </a:t>
            </a:r>
          </a:p>
          <a:p>
            <a:endParaRPr lang="en-US" dirty="0"/>
          </a:p>
          <a:p>
            <a:r>
              <a:rPr lang="en-US" dirty="0"/>
              <a:t>Written examination in the “Mid-Term” session*</a:t>
            </a:r>
          </a:p>
          <a:p>
            <a:r>
              <a:rPr lang="en-US" dirty="0"/>
              <a:t>Written and Oral examination at regular session for no attending students</a:t>
            </a:r>
          </a:p>
          <a:p>
            <a:r>
              <a:rPr lang="en-US"/>
              <a:t>Non-attending </a:t>
            </a:r>
            <a:r>
              <a:rPr lang="en-US" dirty="0"/>
              <a:t>students are allowed to participate to the two exams </a:t>
            </a:r>
            <a:r>
              <a:rPr lang="en-US"/>
              <a:t>sessions.</a:t>
            </a:r>
          </a:p>
          <a:p>
            <a:r>
              <a:rPr lang="en-US" dirty="0"/>
              <a:t> Students that fail the mid-term are allowed to participate to the second exam session only as attending students.</a:t>
            </a:r>
          </a:p>
          <a:p>
            <a:endParaRPr lang="en-US" dirty="0"/>
          </a:p>
          <a:p>
            <a:r>
              <a:rPr lang="en-US" dirty="0"/>
              <a:t>The exam for attending students will be written only. </a:t>
            </a:r>
          </a:p>
          <a:p>
            <a:endParaRPr lang="en-US" dirty="0"/>
          </a:p>
          <a:p>
            <a:r>
              <a:rPr lang="en-US" sz="1400" dirty="0"/>
              <a:t>*The mid-term session will be weighted based on the progress of lessons and it will be communicated at least one week before the mid-term date once defined. The weight of mid-term grade will be considered between 20% and 50% anyway. Based on the progress of the course, once the date will be defined, we will define the mix of theorical and practical content of the mid-term exam</a:t>
            </a:r>
          </a:p>
          <a:p>
            <a:endParaRPr lang="en-US" sz="14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3E78E2-0AE8-48AA-BEF4-5C3CF73A6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10FD9-BEC5-46BB-9BA1-E78FCABCEF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  <p:extLst>
      <p:ext uri="{BB962C8B-B14F-4D97-AF65-F5344CB8AC3E}">
        <p14:creationId xmlns:p14="http://schemas.microsoft.com/office/powerpoint/2010/main" val="3295450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B7DE3-834F-4A75-873E-745FA723D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Office hours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ED3EA9-1F48-4452-AC93-E83B4D33DA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38249"/>
            <a:ext cx="8596668" cy="4544681"/>
          </a:xfrm>
        </p:spPr>
        <p:txBody>
          <a:bodyPr/>
          <a:lstStyle/>
          <a:p>
            <a:r>
              <a:rPr lang="en-US" b="1" dirty="0"/>
              <a:t>Office hours</a:t>
            </a:r>
            <a:endParaRPr lang="it-IT" dirty="0"/>
          </a:p>
          <a:p>
            <a:r>
              <a:rPr lang="en-US" dirty="0"/>
              <a:t>Upon appointment by email</a:t>
            </a:r>
            <a:endParaRPr lang="it-IT" dirty="0"/>
          </a:p>
          <a:p>
            <a:r>
              <a:rPr lang="en-US" dirty="0"/>
              <a:t> </a:t>
            </a:r>
            <a:endParaRPr lang="it-IT" dirty="0"/>
          </a:p>
          <a:p>
            <a:r>
              <a:rPr lang="en-US" dirty="0"/>
              <a:t>Prof. De Romanis </a:t>
            </a:r>
            <a:r>
              <a:rPr lang="en-US" dirty="0">
                <a:hlinkClick r:id="rId2"/>
              </a:rPr>
              <a:t>mderomanis@deloitte.it</a:t>
            </a:r>
            <a:endParaRPr lang="it-IT" dirty="0"/>
          </a:p>
          <a:p>
            <a:r>
              <a:rPr lang="en-US" dirty="0"/>
              <a:t>Francesco Lucà </a:t>
            </a:r>
            <a:r>
              <a:rPr lang="en-US" dirty="0">
                <a:hlinkClick r:id="rId3"/>
              </a:rPr>
              <a:t>Francesco.luca@it.ey.com</a:t>
            </a: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3E78E2-0AE8-48AA-BEF4-5C3CF73A6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10FD9-BEC5-46BB-9BA1-E78FCABCEF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r>
              <a:rPr lang="en-US" dirty="0"/>
              <a:t>Prof. M.G. De Romanis</a:t>
            </a:r>
          </a:p>
        </p:txBody>
      </p:sp>
    </p:spTree>
    <p:extLst>
      <p:ext uri="{BB962C8B-B14F-4D97-AF65-F5344CB8AC3E}">
        <p14:creationId xmlns:p14="http://schemas.microsoft.com/office/powerpoint/2010/main" val="36613169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Tor Vergata">
      <a:dk1>
        <a:srgbClr val="2F5A12"/>
      </a:dk1>
      <a:lt1>
        <a:sysClr val="window" lastClr="FFFFFF"/>
      </a:lt1>
      <a:dk2>
        <a:srgbClr val="000000"/>
      </a:dk2>
      <a:lt2>
        <a:srgbClr val="EBEBEB"/>
      </a:lt2>
      <a:accent1>
        <a:srgbClr val="2F5A12"/>
      </a:accent1>
      <a:accent2>
        <a:srgbClr val="99CA3C"/>
      </a:accent2>
      <a:accent3>
        <a:srgbClr val="E6B91E"/>
      </a:accent3>
      <a:accent4>
        <a:srgbClr val="EA7666"/>
      </a:accent4>
      <a:accent5>
        <a:srgbClr val="A7E8FF"/>
      </a:accent5>
      <a:accent6>
        <a:srgbClr val="C0B926"/>
      </a:accent6>
      <a:hlink>
        <a:srgbClr val="0070C0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ea60d57e-af5b-4752-ac57-3e4f28ca11dc}" enabled="1" method="Standard" siteId="{36da45f1-dd2c-4d1f-af13-5abe46b99921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7535</TotalTime>
  <Words>643</Words>
  <Application>Microsoft Office PowerPoint</Application>
  <PresentationFormat>Widescreen</PresentationFormat>
  <Paragraphs>76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Trebuchet MS</vt:lpstr>
      <vt:lpstr>Wingdings 3</vt:lpstr>
      <vt:lpstr>Facet</vt:lpstr>
      <vt:lpstr>Accounting</vt:lpstr>
      <vt:lpstr>PowerPoint Presentation</vt:lpstr>
      <vt:lpstr>Focus</vt:lpstr>
      <vt:lpstr>Topic</vt:lpstr>
      <vt:lpstr>Textbooks</vt:lpstr>
      <vt:lpstr>Assessment</vt:lpstr>
      <vt:lpstr>Office hours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Francesco Lucà</dc:creator>
  <cp:lastModifiedBy>De Romanis, Maria Ginevra</cp:lastModifiedBy>
  <cp:revision>42</cp:revision>
  <dcterms:created xsi:type="dcterms:W3CDTF">2020-02-10T13:29:01Z</dcterms:created>
  <dcterms:modified xsi:type="dcterms:W3CDTF">2025-02-24T08:30:45Z</dcterms:modified>
</cp:coreProperties>
</file>