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heme/themeOverride1.xml" ContentType="application/vnd.openxmlformats-officedocument.themeOverr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6"/>
  </p:notesMasterIdLst>
  <p:sldIdLst>
    <p:sldId id="277" r:id="rId2"/>
    <p:sldId id="296" r:id="rId3"/>
    <p:sldId id="297" r:id="rId4"/>
    <p:sldId id="298" r:id="rId5"/>
    <p:sldId id="299" r:id="rId6"/>
    <p:sldId id="300" r:id="rId7"/>
    <p:sldId id="302" r:id="rId8"/>
    <p:sldId id="301" r:id="rId9"/>
    <p:sldId id="303" r:id="rId10"/>
    <p:sldId id="304" r:id="rId11"/>
    <p:sldId id="305" r:id="rId12"/>
    <p:sldId id="306" r:id="rId13"/>
    <p:sldId id="307" r:id="rId14"/>
    <p:sldId id="288" r:id="rId15"/>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249" autoAdjust="0"/>
  </p:normalViewPr>
  <p:slideViewPr>
    <p:cSldViewPr snapToGrid="0">
      <p:cViewPr varScale="1">
        <p:scale>
          <a:sx n="66" d="100"/>
          <a:sy n="66" d="100"/>
        </p:scale>
        <p:origin x="-678" y="-114"/>
      </p:cViewPr>
      <p:guideLst>
        <p:guide orient="horz" pos="2160"/>
        <p:guide pos="3840"/>
      </p:guideLst>
    </p:cSldViewPr>
  </p:slideViewPr>
  <p:notesTextViewPr>
    <p:cViewPr>
      <p:scale>
        <a:sx n="1" d="1"/>
        <a:sy n="1" d="1"/>
      </p:scale>
      <p:origin x="0" y="0"/>
    </p:cViewPr>
  </p:notesTextViewPr>
  <p:sorterViewPr>
    <p:cViewPr>
      <p:scale>
        <a:sx n="110" d="100"/>
        <a:sy n="11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D6A9998-B648-49FC-9C05-766629FD5C00}" type="datetimeFigureOut">
              <a:rPr lang="it-IT" smtClean="0"/>
              <a:pPr/>
              <a:t>01/04/2025</a:t>
            </a:fld>
            <a:endParaRPr lang="it-IT"/>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E44E09E-B178-4C4F-A532-89B684FDF026}" type="slidenum">
              <a:rPr lang="it-IT" smtClean="0"/>
              <a:pPr/>
              <a:t>‹N›</a:t>
            </a:fld>
            <a:endParaRPr lang="it-IT"/>
          </a:p>
        </p:txBody>
      </p:sp>
    </p:spTree>
    <p:extLst>
      <p:ext uri="{BB962C8B-B14F-4D97-AF65-F5344CB8AC3E}">
        <p14:creationId xmlns:p14="http://schemas.microsoft.com/office/powerpoint/2010/main" xmlns="" val="34850701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xmlns="" id="{2F66BF55-D53F-41DE-A537-61B8A9F53A24}"/>
              </a:ext>
            </a:extLst>
          </p:cNvPr>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 dello schema</a:t>
            </a:r>
          </a:p>
        </p:txBody>
      </p:sp>
      <p:sp>
        <p:nvSpPr>
          <p:cNvPr id="3" name="Sottotitolo 2">
            <a:extLst>
              <a:ext uri="{FF2B5EF4-FFF2-40B4-BE49-F238E27FC236}">
                <a16:creationId xmlns:a16="http://schemas.microsoft.com/office/drawing/2014/main" xmlns="" id="{0E13A544-15C8-42FB-9121-1511AD12B8A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a:extLst>
              <a:ext uri="{FF2B5EF4-FFF2-40B4-BE49-F238E27FC236}">
                <a16:creationId xmlns:a16="http://schemas.microsoft.com/office/drawing/2014/main" xmlns="" id="{A4EEDA9B-76AE-4A5F-92F6-4D5BA1B33F58}"/>
              </a:ext>
            </a:extLst>
          </p:cNvPr>
          <p:cNvSpPr>
            <a:spLocks noGrp="1"/>
          </p:cNvSpPr>
          <p:nvPr>
            <p:ph type="dt" sz="half" idx="10"/>
          </p:nvPr>
        </p:nvSpPr>
        <p:spPr/>
        <p:txBody>
          <a:bodyPr/>
          <a:lstStyle/>
          <a:p>
            <a:fld id="{2F3E8B1C-86EF-43CF-8304-249481088644}" type="datetimeFigureOut">
              <a:rPr lang="en-US" smtClean="0"/>
              <a:pPr/>
              <a:t>4/1/2025</a:t>
            </a:fld>
            <a:endParaRPr lang="en-US"/>
          </a:p>
        </p:txBody>
      </p:sp>
      <p:sp>
        <p:nvSpPr>
          <p:cNvPr id="5" name="Segnaposto piè di pagina 4">
            <a:extLst>
              <a:ext uri="{FF2B5EF4-FFF2-40B4-BE49-F238E27FC236}">
                <a16:creationId xmlns:a16="http://schemas.microsoft.com/office/drawing/2014/main" xmlns="" id="{1A512329-77A5-46A4-9A62-7B4545E4F371}"/>
              </a:ext>
            </a:extLst>
          </p:cNvPr>
          <p:cNvSpPr>
            <a:spLocks noGrp="1"/>
          </p:cNvSpPr>
          <p:nvPr>
            <p:ph type="ftr" sz="quarter" idx="11"/>
          </p:nvPr>
        </p:nvSpPr>
        <p:spPr/>
        <p:txBody>
          <a:bodyPr/>
          <a:lstStyle/>
          <a:p>
            <a:endParaRPr lang="en-US"/>
          </a:p>
        </p:txBody>
      </p:sp>
      <p:sp>
        <p:nvSpPr>
          <p:cNvPr id="6" name="Segnaposto numero diapositiva 5">
            <a:extLst>
              <a:ext uri="{FF2B5EF4-FFF2-40B4-BE49-F238E27FC236}">
                <a16:creationId xmlns:a16="http://schemas.microsoft.com/office/drawing/2014/main" xmlns="" id="{85D6BFF9-7BB7-4AD1-8288-89DB2FA247CC}"/>
              </a:ext>
            </a:extLst>
          </p:cNvPr>
          <p:cNvSpPr>
            <a:spLocks noGrp="1"/>
          </p:cNvSpPr>
          <p:nvPr>
            <p:ph type="sldNum" sz="quarter" idx="12"/>
          </p:nvPr>
        </p:nvSpPr>
        <p:spPr/>
        <p:txBody>
          <a:bodyPr/>
          <a:lstStyle/>
          <a:p>
            <a:fld id="{C3DB2ADC-AF19-4574-8C10-79B5B04FCA27}" type="slidenum">
              <a:rPr lang="en-US" smtClean="0"/>
              <a:pPr/>
              <a:t>‹N›</a:t>
            </a:fld>
            <a:endParaRPr lang="en-US"/>
          </a:p>
        </p:txBody>
      </p:sp>
    </p:spTree>
    <p:extLst>
      <p:ext uri="{BB962C8B-B14F-4D97-AF65-F5344CB8AC3E}">
        <p14:creationId xmlns:p14="http://schemas.microsoft.com/office/powerpoint/2010/main" xmlns="" val="40742274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xmlns="" id="{4FFE6A9F-8F42-436B-B2F5-B227AB5083B4}"/>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xmlns="" id="{11125808-F7B5-474E-A5D4-E3A2D1BE7FE7}"/>
              </a:ext>
            </a:extLst>
          </p:cNvPr>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xmlns="" id="{2AA24A9B-2909-4AA2-8A08-C28875196D38}"/>
              </a:ext>
            </a:extLst>
          </p:cNvPr>
          <p:cNvSpPr>
            <a:spLocks noGrp="1"/>
          </p:cNvSpPr>
          <p:nvPr>
            <p:ph type="dt" sz="half" idx="10"/>
          </p:nvPr>
        </p:nvSpPr>
        <p:spPr/>
        <p:txBody>
          <a:bodyPr/>
          <a:lstStyle/>
          <a:p>
            <a:fld id="{2F3E8B1C-86EF-43CF-8304-249481088644}" type="datetimeFigureOut">
              <a:rPr lang="en-US" smtClean="0"/>
              <a:pPr/>
              <a:t>4/1/2025</a:t>
            </a:fld>
            <a:endParaRPr lang="en-US"/>
          </a:p>
        </p:txBody>
      </p:sp>
      <p:sp>
        <p:nvSpPr>
          <p:cNvPr id="5" name="Segnaposto piè di pagina 4">
            <a:extLst>
              <a:ext uri="{FF2B5EF4-FFF2-40B4-BE49-F238E27FC236}">
                <a16:creationId xmlns:a16="http://schemas.microsoft.com/office/drawing/2014/main" xmlns="" id="{4DA6DFC5-CB05-41A2-A9A2-EF5815C5B09C}"/>
              </a:ext>
            </a:extLst>
          </p:cNvPr>
          <p:cNvSpPr>
            <a:spLocks noGrp="1"/>
          </p:cNvSpPr>
          <p:nvPr>
            <p:ph type="ftr" sz="quarter" idx="11"/>
          </p:nvPr>
        </p:nvSpPr>
        <p:spPr/>
        <p:txBody>
          <a:bodyPr/>
          <a:lstStyle/>
          <a:p>
            <a:endParaRPr lang="en-US"/>
          </a:p>
        </p:txBody>
      </p:sp>
      <p:sp>
        <p:nvSpPr>
          <p:cNvPr id="6" name="Segnaposto numero diapositiva 5">
            <a:extLst>
              <a:ext uri="{FF2B5EF4-FFF2-40B4-BE49-F238E27FC236}">
                <a16:creationId xmlns:a16="http://schemas.microsoft.com/office/drawing/2014/main" xmlns="" id="{5A596C8F-C46B-4A34-A8D5-DF242560B2A1}"/>
              </a:ext>
            </a:extLst>
          </p:cNvPr>
          <p:cNvSpPr>
            <a:spLocks noGrp="1"/>
          </p:cNvSpPr>
          <p:nvPr>
            <p:ph type="sldNum" sz="quarter" idx="12"/>
          </p:nvPr>
        </p:nvSpPr>
        <p:spPr/>
        <p:txBody>
          <a:bodyPr/>
          <a:lstStyle/>
          <a:p>
            <a:fld id="{C3DB2ADC-AF19-4574-8C10-79B5B04FCA27}" type="slidenum">
              <a:rPr lang="en-US" smtClean="0"/>
              <a:pPr/>
              <a:t>‹N›</a:t>
            </a:fld>
            <a:endParaRPr lang="en-US"/>
          </a:p>
        </p:txBody>
      </p:sp>
    </p:spTree>
    <p:extLst>
      <p:ext uri="{BB962C8B-B14F-4D97-AF65-F5344CB8AC3E}">
        <p14:creationId xmlns:p14="http://schemas.microsoft.com/office/powerpoint/2010/main" xmlns="" val="22496941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xmlns="" id="{A06919A0-BC47-4C7C-9F01-D1BEAA7D4D0A}"/>
              </a:ext>
            </a:extLst>
          </p:cNvPr>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 dello schema</a:t>
            </a:r>
          </a:p>
        </p:txBody>
      </p:sp>
      <p:sp>
        <p:nvSpPr>
          <p:cNvPr id="3" name="Segnaposto testo 2">
            <a:extLst>
              <a:ext uri="{FF2B5EF4-FFF2-40B4-BE49-F238E27FC236}">
                <a16:creationId xmlns:a16="http://schemas.microsoft.com/office/drawing/2014/main" xmlns="" id="{9AD92F6A-68FB-48C0-9107-42F7154AC9A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Fare clic per modificare gli stili del testo dello schema</a:t>
            </a:r>
          </a:p>
        </p:txBody>
      </p:sp>
      <p:sp>
        <p:nvSpPr>
          <p:cNvPr id="4" name="Segnaposto data 3">
            <a:extLst>
              <a:ext uri="{FF2B5EF4-FFF2-40B4-BE49-F238E27FC236}">
                <a16:creationId xmlns:a16="http://schemas.microsoft.com/office/drawing/2014/main" xmlns="" id="{537D881D-F6A6-4FAB-BE2C-19742F88550B}"/>
              </a:ext>
            </a:extLst>
          </p:cNvPr>
          <p:cNvSpPr>
            <a:spLocks noGrp="1"/>
          </p:cNvSpPr>
          <p:nvPr>
            <p:ph type="dt" sz="half" idx="10"/>
          </p:nvPr>
        </p:nvSpPr>
        <p:spPr/>
        <p:txBody>
          <a:bodyPr/>
          <a:lstStyle/>
          <a:p>
            <a:fld id="{2F3E8B1C-86EF-43CF-8304-249481088644}" type="datetimeFigureOut">
              <a:rPr lang="en-US" smtClean="0"/>
              <a:pPr/>
              <a:t>4/1/2025</a:t>
            </a:fld>
            <a:endParaRPr lang="en-US"/>
          </a:p>
        </p:txBody>
      </p:sp>
      <p:sp>
        <p:nvSpPr>
          <p:cNvPr id="5" name="Segnaposto piè di pagina 4">
            <a:extLst>
              <a:ext uri="{FF2B5EF4-FFF2-40B4-BE49-F238E27FC236}">
                <a16:creationId xmlns:a16="http://schemas.microsoft.com/office/drawing/2014/main" xmlns="" id="{CE00E1D9-D7D4-43FD-8A17-CDF4271AFC20}"/>
              </a:ext>
            </a:extLst>
          </p:cNvPr>
          <p:cNvSpPr>
            <a:spLocks noGrp="1"/>
          </p:cNvSpPr>
          <p:nvPr>
            <p:ph type="ftr" sz="quarter" idx="11"/>
          </p:nvPr>
        </p:nvSpPr>
        <p:spPr/>
        <p:txBody>
          <a:bodyPr/>
          <a:lstStyle/>
          <a:p>
            <a:endParaRPr lang="en-US"/>
          </a:p>
        </p:txBody>
      </p:sp>
      <p:sp>
        <p:nvSpPr>
          <p:cNvPr id="6" name="Segnaposto numero diapositiva 5">
            <a:extLst>
              <a:ext uri="{FF2B5EF4-FFF2-40B4-BE49-F238E27FC236}">
                <a16:creationId xmlns:a16="http://schemas.microsoft.com/office/drawing/2014/main" xmlns="" id="{E7B84EE9-AF19-4BD7-877E-26E0569047D3}"/>
              </a:ext>
            </a:extLst>
          </p:cNvPr>
          <p:cNvSpPr>
            <a:spLocks noGrp="1"/>
          </p:cNvSpPr>
          <p:nvPr>
            <p:ph type="sldNum" sz="quarter" idx="12"/>
          </p:nvPr>
        </p:nvSpPr>
        <p:spPr/>
        <p:txBody>
          <a:bodyPr/>
          <a:lstStyle/>
          <a:p>
            <a:fld id="{C3DB2ADC-AF19-4574-8C10-79B5B04FCA27}" type="slidenum">
              <a:rPr lang="en-US" smtClean="0"/>
              <a:pPr/>
              <a:t>‹N›</a:t>
            </a:fld>
            <a:endParaRPr lang="en-US"/>
          </a:p>
        </p:txBody>
      </p:sp>
    </p:spTree>
    <p:extLst>
      <p:ext uri="{BB962C8B-B14F-4D97-AF65-F5344CB8AC3E}">
        <p14:creationId xmlns:p14="http://schemas.microsoft.com/office/powerpoint/2010/main" xmlns="" val="24489587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xmlns="" id="{83C647EC-DAED-4606-A988-FB663E569A34}"/>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xmlns="" id="{81A0E6F3-F98D-4393-A175-7D4077E04F5C}"/>
              </a:ext>
            </a:extLst>
          </p:cNvPr>
          <p:cNvSpPr>
            <a:spLocks noGrp="1"/>
          </p:cNvSpPr>
          <p:nvPr>
            <p:ph sz="half" idx="1"/>
          </p:nvPr>
        </p:nvSpPr>
        <p:spPr>
          <a:xfrm>
            <a:off x="838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a:extLst>
              <a:ext uri="{FF2B5EF4-FFF2-40B4-BE49-F238E27FC236}">
                <a16:creationId xmlns:a16="http://schemas.microsoft.com/office/drawing/2014/main" xmlns="" id="{1F43E359-8F4F-48E1-BDD9-D0DA75BD5C0A}"/>
              </a:ext>
            </a:extLst>
          </p:cNvPr>
          <p:cNvSpPr>
            <a:spLocks noGrp="1"/>
          </p:cNvSpPr>
          <p:nvPr>
            <p:ph sz="half" idx="2"/>
          </p:nvPr>
        </p:nvSpPr>
        <p:spPr>
          <a:xfrm>
            <a:off x="6172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a:extLst>
              <a:ext uri="{FF2B5EF4-FFF2-40B4-BE49-F238E27FC236}">
                <a16:creationId xmlns:a16="http://schemas.microsoft.com/office/drawing/2014/main" xmlns="" id="{0C8EDCF5-3DF1-45F4-85D7-FA2975B7D49F}"/>
              </a:ext>
            </a:extLst>
          </p:cNvPr>
          <p:cNvSpPr>
            <a:spLocks noGrp="1"/>
          </p:cNvSpPr>
          <p:nvPr>
            <p:ph type="dt" sz="half" idx="10"/>
          </p:nvPr>
        </p:nvSpPr>
        <p:spPr/>
        <p:txBody>
          <a:bodyPr/>
          <a:lstStyle/>
          <a:p>
            <a:fld id="{2F3E8B1C-86EF-43CF-8304-249481088644}" type="datetimeFigureOut">
              <a:rPr lang="en-US" smtClean="0"/>
              <a:pPr/>
              <a:t>4/1/2025</a:t>
            </a:fld>
            <a:endParaRPr lang="en-US"/>
          </a:p>
        </p:txBody>
      </p:sp>
      <p:sp>
        <p:nvSpPr>
          <p:cNvPr id="6" name="Segnaposto piè di pagina 5">
            <a:extLst>
              <a:ext uri="{FF2B5EF4-FFF2-40B4-BE49-F238E27FC236}">
                <a16:creationId xmlns:a16="http://schemas.microsoft.com/office/drawing/2014/main" xmlns="" id="{81BCD10A-B58D-49AE-956C-7C036470F592}"/>
              </a:ext>
            </a:extLst>
          </p:cNvPr>
          <p:cNvSpPr>
            <a:spLocks noGrp="1"/>
          </p:cNvSpPr>
          <p:nvPr>
            <p:ph type="ftr" sz="quarter" idx="11"/>
          </p:nvPr>
        </p:nvSpPr>
        <p:spPr/>
        <p:txBody>
          <a:bodyPr/>
          <a:lstStyle/>
          <a:p>
            <a:endParaRPr lang="en-US"/>
          </a:p>
        </p:txBody>
      </p:sp>
      <p:sp>
        <p:nvSpPr>
          <p:cNvPr id="7" name="Segnaposto numero diapositiva 6">
            <a:extLst>
              <a:ext uri="{FF2B5EF4-FFF2-40B4-BE49-F238E27FC236}">
                <a16:creationId xmlns:a16="http://schemas.microsoft.com/office/drawing/2014/main" xmlns="" id="{BDB8C97B-4B51-468C-820B-1CF21CC60AFA}"/>
              </a:ext>
            </a:extLst>
          </p:cNvPr>
          <p:cNvSpPr>
            <a:spLocks noGrp="1"/>
          </p:cNvSpPr>
          <p:nvPr>
            <p:ph type="sldNum" sz="quarter" idx="12"/>
          </p:nvPr>
        </p:nvSpPr>
        <p:spPr/>
        <p:txBody>
          <a:bodyPr/>
          <a:lstStyle/>
          <a:p>
            <a:fld id="{C3DB2ADC-AF19-4574-8C10-79B5B04FCA27}" type="slidenum">
              <a:rPr lang="en-US" smtClean="0"/>
              <a:pPr/>
              <a:t>‹N›</a:t>
            </a:fld>
            <a:endParaRPr lang="en-US"/>
          </a:p>
        </p:txBody>
      </p:sp>
    </p:spTree>
    <p:extLst>
      <p:ext uri="{BB962C8B-B14F-4D97-AF65-F5344CB8AC3E}">
        <p14:creationId xmlns:p14="http://schemas.microsoft.com/office/powerpoint/2010/main" xmlns="" val="35761647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xmlns="" id="{8F36190E-671A-424E-B9B5-2FE04C6A4188}"/>
              </a:ext>
            </a:extLst>
          </p:cNvPr>
          <p:cNvSpPr>
            <a:spLocks noGrp="1"/>
          </p:cNvSpPr>
          <p:nvPr>
            <p:ph type="title"/>
          </p:nvPr>
        </p:nvSpPr>
        <p:spPr>
          <a:xfrm>
            <a:off x="839788" y="365125"/>
            <a:ext cx="10515600" cy="1325563"/>
          </a:xfrm>
        </p:spPr>
        <p:txBody>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xmlns="" id="{B96BBBB6-C8EE-4BBC-8B98-830261CC9F4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a:extLst>
              <a:ext uri="{FF2B5EF4-FFF2-40B4-BE49-F238E27FC236}">
                <a16:creationId xmlns:a16="http://schemas.microsoft.com/office/drawing/2014/main" xmlns="" id="{602EC79D-6EC6-40C8-A93C-913C72B04FF0}"/>
              </a:ext>
            </a:extLst>
          </p:cNvPr>
          <p:cNvSpPr>
            <a:spLocks noGrp="1"/>
          </p:cNvSpPr>
          <p:nvPr>
            <p:ph sz="half" idx="2"/>
          </p:nvPr>
        </p:nvSpPr>
        <p:spPr>
          <a:xfrm>
            <a:off x="839788" y="2505075"/>
            <a:ext cx="5157787"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a:extLst>
              <a:ext uri="{FF2B5EF4-FFF2-40B4-BE49-F238E27FC236}">
                <a16:creationId xmlns:a16="http://schemas.microsoft.com/office/drawing/2014/main" xmlns="" id="{495B69BD-F4B0-4AF0-9B31-0BC93152F90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a:extLst>
              <a:ext uri="{FF2B5EF4-FFF2-40B4-BE49-F238E27FC236}">
                <a16:creationId xmlns:a16="http://schemas.microsoft.com/office/drawing/2014/main" xmlns="" id="{6B1FA095-2F91-45BC-BCAB-D31F109692EC}"/>
              </a:ext>
            </a:extLst>
          </p:cNvPr>
          <p:cNvSpPr>
            <a:spLocks noGrp="1"/>
          </p:cNvSpPr>
          <p:nvPr>
            <p:ph sz="quarter" idx="4"/>
          </p:nvPr>
        </p:nvSpPr>
        <p:spPr>
          <a:xfrm>
            <a:off x="6172200" y="2505075"/>
            <a:ext cx="5183188"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a:extLst>
              <a:ext uri="{FF2B5EF4-FFF2-40B4-BE49-F238E27FC236}">
                <a16:creationId xmlns:a16="http://schemas.microsoft.com/office/drawing/2014/main" xmlns="" id="{34A77594-8183-4686-ABD7-1A89AB5EBFDB}"/>
              </a:ext>
            </a:extLst>
          </p:cNvPr>
          <p:cNvSpPr>
            <a:spLocks noGrp="1"/>
          </p:cNvSpPr>
          <p:nvPr>
            <p:ph type="dt" sz="half" idx="10"/>
          </p:nvPr>
        </p:nvSpPr>
        <p:spPr/>
        <p:txBody>
          <a:bodyPr/>
          <a:lstStyle/>
          <a:p>
            <a:fld id="{2F3E8B1C-86EF-43CF-8304-249481088644}" type="datetimeFigureOut">
              <a:rPr lang="en-US" smtClean="0"/>
              <a:pPr/>
              <a:t>4/1/2025</a:t>
            </a:fld>
            <a:endParaRPr lang="en-US"/>
          </a:p>
        </p:txBody>
      </p:sp>
      <p:sp>
        <p:nvSpPr>
          <p:cNvPr id="8" name="Segnaposto piè di pagina 7">
            <a:extLst>
              <a:ext uri="{FF2B5EF4-FFF2-40B4-BE49-F238E27FC236}">
                <a16:creationId xmlns:a16="http://schemas.microsoft.com/office/drawing/2014/main" xmlns="" id="{3E4E4A3A-1877-4424-9943-C5C7D1A28B4D}"/>
              </a:ext>
            </a:extLst>
          </p:cNvPr>
          <p:cNvSpPr>
            <a:spLocks noGrp="1"/>
          </p:cNvSpPr>
          <p:nvPr>
            <p:ph type="ftr" sz="quarter" idx="11"/>
          </p:nvPr>
        </p:nvSpPr>
        <p:spPr/>
        <p:txBody>
          <a:bodyPr/>
          <a:lstStyle/>
          <a:p>
            <a:endParaRPr lang="en-US"/>
          </a:p>
        </p:txBody>
      </p:sp>
      <p:sp>
        <p:nvSpPr>
          <p:cNvPr id="9" name="Segnaposto numero diapositiva 8">
            <a:extLst>
              <a:ext uri="{FF2B5EF4-FFF2-40B4-BE49-F238E27FC236}">
                <a16:creationId xmlns:a16="http://schemas.microsoft.com/office/drawing/2014/main" xmlns="" id="{518E1FB4-851A-4DB0-9A0B-FE62D5804A59}"/>
              </a:ext>
            </a:extLst>
          </p:cNvPr>
          <p:cNvSpPr>
            <a:spLocks noGrp="1"/>
          </p:cNvSpPr>
          <p:nvPr>
            <p:ph type="sldNum" sz="quarter" idx="12"/>
          </p:nvPr>
        </p:nvSpPr>
        <p:spPr/>
        <p:txBody>
          <a:bodyPr/>
          <a:lstStyle/>
          <a:p>
            <a:fld id="{C3DB2ADC-AF19-4574-8C10-79B5B04FCA27}" type="slidenum">
              <a:rPr lang="en-US" smtClean="0"/>
              <a:pPr/>
              <a:t>‹N›</a:t>
            </a:fld>
            <a:endParaRPr lang="en-US"/>
          </a:p>
        </p:txBody>
      </p:sp>
    </p:spTree>
    <p:extLst>
      <p:ext uri="{BB962C8B-B14F-4D97-AF65-F5344CB8AC3E}">
        <p14:creationId xmlns:p14="http://schemas.microsoft.com/office/powerpoint/2010/main" xmlns="" val="20517794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xmlns="" id="{D6B8E2A4-5BBA-4C86-8270-0F4E50F7334F}"/>
              </a:ext>
            </a:extLst>
          </p:cNvPr>
          <p:cNvSpPr>
            <a:spLocks noGrp="1"/>
          </p:cNvSpPr>
          <p:nvPr>
            <p:ph type="title"/>
          </p:nvPr>
        </p:nvSpPr>
        <p:spPr/>
        <p:txBody>
          <a:bodyPr/>
          <a:lstStyle/>
          <a:p>
            <a:r>
              <a:rPr lang="it-IT"/>
              <a:t>Fare clic per modificare lo stile del titolo dello schema</a:t>
            </a:r>
          </a:p>
        </p:txBody>
      </p:sp>
      <p:sp>
        <p:nvSpPr>
          <p:cNvPr id="3" name="Segnaposto data 2">
            <a:extLst>
              <a:ext uri="{FF2B5EF4-FFF2-40B4-BE49-F238E27FC236}">
                <a16:creationId xmlns:a16="http://schemas.microsoft.com/office/drawing/2014/main" xmlns="" id="{6EA2F00D-F5DF-4A0E-8747-1DD2E07A1D2B}"/>
              </a:ext>
            </a:extLst>
          </p:cNvPr>
          <p:cNvSpPr>
            <a:spLocks noGrp="1"/>
          </p:cNvSpPr>
          <p:nvPr>
            <p:ph type="dt" sz="half" idx="10"/>
          </p:nvPr>
        </p:nvSpPr>
        <p:spPr/>
        <p:txBody>
          <a:bodyPr/>
          <a:lstStyle/>
          <a:p>
            <a:fld id="{2F3E8B1C-86EF-43CF-8304-249481088644}" type="datetimeFigureOut">
              <a:rPr lang="en-US" smtClean="0"/>
              <a:pPr/>
              <a:t>4/1/2025</a:t>
            </a:fld>
            <a:endParaRPr lang="en-US"/>
          </a:p>
        </p:txBody>
      </p:sp>
      <p:sp>
        <p:nvSpPr>
          <p:cNvPr id="4" name="Segnaposto piè di pagina 3">
            <a:extLst>
              <a:ext uri="{FF2B5EF4-FFF2-40B4-BE49-F238E27FC236}">
                <a16:creationId xmlns:a16="http://schemas.microsoft.com/office/drawing/2014/main" xmlns="" id="{85F4F2B7-EA2C-4D02-863D-32FF0192C073}"/>
              </a:ext>
            </a:extLst>
          </p:cNvPr>
          <p:cNvSpPr>
            <a:spLocks noGrp="1"/>
          </p:cNvSpPr>
          <p:nvPr>
            <p:ph type="ftr" sz="quarter" idx="11"/>
          </p:nvPr>
        </p:nvSpPr>
        <p:spPr/>
        <p:txBody>
          <a:bodyPr/>
          <a:lstStyle/>
          <a:p>
            <a:endParaRPr lang="en-US"/>
          </a:p>
        </p:txBody>
      </p:sp>
      <p:sp>
        <p:nvSpPr>
          <p:cNvPr id="5" name="Segnaposto numero diapositiva 4">
            <a:extLst>
              <a:ext uri="{FF2B5EF4-FFF2-40B4-BE49-F238E27FC236}">
                <a16:creationId xmlns:a16="http://schemas.microsoft.com/office/drawing/2014/main" xmlns="" id="{3507A8D8-A07F-461B-98ED-9D3B7D9772A4}"/>
              </a:ext>
            </a:extLst>
          </p:cNvPr>
          <p:cNvSpPr>
            <a:spLocks noGrp="1"/>
          </p:cNvSpPr>
          <p:nvPr>
            <p:ph type="sldNum" sz="quarter" idx="12"/>
          </p:nvPr>
        </p:nvSpPr>
        <p:spPr/>
        <p:txBody>
          <a:bodyPr/>
          <a:lstStyle/>
          <a:p>
            <a:fld id="{C3DB2ADC-AF19-4574-8C10-79B5B04FCA27}" type="slidenum">
              <a:rPr lang="en-US" smtClean="0"/>
              <a:pPr/>
              <a:t>‹N›</a:t>
            </a:fld>
            <a:endParaRPr lang="en-US"/>
          </a:p>
        </p:txBody>
      </p:sp>
    </p:spTree>
    <p:extLst>
      <p:ext uri="{BB962C8B-B14F-4D97-AF65-F5344CB8AC3E}">
        <p14:creationId xmlns:p14="http://schemas.microsoft.com/office/powerpoint/2010/main" xmlns="" val="17016145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a:extLst>
              <a:ext uri="{FF2B5EF4-FFF2-40B4-BE49-F238E27FC236}">
                <a16:creationId xmlns:a16="http://schemas.microsoft.com/office/drawing/2014/main" xmlns="" id="{58EE5954-FEA6-4348-B8CE-A9B12B650DC4}"/>
              </a:ext>
            </a:extLst>
          </p:cNvPr>
          <p:cNvSpPr>
            <a:spLocks noGrp="1"/>
          </p:cNvSpPr>
          <p:nvPr>
            <p:ph type="dt" sz="half" idx="10"/>
          </p:nvPr>
        </p:nvSpPr>
        <p:spPr/>
        <p:txBody>
          <a:bodyPr/>
          <a:lstStyle/>
          <a:p>
            <a:fld id="{2F3E8B1C-86EF-43CF-8304-249481088644}" type="datetimeFigureOut">
              <a:rPr lang="en-US" smtClean="0"/>
              <a:pPr/>
              <a:t>4/1/2025</a:t>
            </a:fld>
            <a:endParaRPr lang="en-US"/>
          </a:p>
        </p:txBody>
      </p:sp>
      <p:sp>
        <p:nvSpPr>
          <p:cNvPr id="3" name="Segnaposto piè di pagina 2">
            <a:extLst>
              <a:ext uri="{FF2B5EF4-FFF2-40B4-BE49-F238E27FC236}">
                <a16:creationId xmlns:a16="http://schemas.microsoft.com/office/drawing/2014/main" xmlns="" id="{1C756E69-AAC5-47B0-BE1E-226BC5B5E5EC}"/>
              </a:ext>
            </a:extLst>
          </p:cNvPr>
          <p:cNvSpPr>
            <a:spLocks noGrp="1"/>
          </p:cNvSpPr>
          <p:nvPr>
            <p:ph type="ftr" sz="quarter" idx="11"/>
          </p:nvPr>
        </p:nvSpPr>
        <p:spPr/>
        <p:txBody>
          <a:bodyPr/>
          <a:lstStyle/>
          <a:p>
            <a:endParaRPr lang="en-US"/>
          </a:p>
        </p:txBody>
      </p:sp>
      <p:sp>
        <p:nvSpPr>
          <p:cNvPr id="4" name="Segnaposto numero diapositiva 3">
            <a:extLst>
              <a:ext uri="{FF2B5EF4-FFF2-40B4-BE49-F238E27FC236}">
                <a16:creationId xmlns:a16="http://schemas.microsoft.com/office/drawing/2014/main" xmlns="" id="{6A84EA75-90F6-4B24-9B8D-3CDB095AC144}"/>
              </a:ext>
            </a:extLst>
          </p:cNvPr>
          <p:cNvSpPr>
            <a:spLocks noGrp="1"/>
          </p:cNvSpPr>
          <p:nvPr>
            <p:ph type="sldNum" sz="quarter" idx="12"/>
          </p:nvPr>
        </p:nvSpPr>
        <p:spPr/>
        <p:txBody>
          <a:bodyPr/>
          <a:lstStyle/>
          <a:p>
            <a:fld id="{C3DB2ADC-AF19-4574-8C10-79B5B04FCA27}" type="slidenum">
              <a:rPr lang="en-US" smtClean="0"/>
              <a:pPr/>
              <a:t>‹N›</a:t>
            </a:fld>
            <a:endParaRPr lang="en-US"/>
          </a:p>
        </p:txBody>
      </p:sp>
    </p:spTree>
    <p:extLst>
      <p:ext uri="{BB962C8B-B14F-4D97-AF65-F5344CB8AC3E}">
        <p14:creationId xmlns:p14="http://schemas.microsoft.com/office/powerpoint/2010/main" xmlns="" val="24188913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xmlns="" id="{C22953AF-253F-43AA-A553-8975E4B2A48A}"/>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contenuto 2">
            <a:extLst>
              <a:ext uri="{FF2B5EF4-FFF2-40B4-BE49-F238E27FC236}">
                <a16:creationId xmlns:a16="http://schemas.microsoft.com/office/drawing/2014/main" xmlns="" id="{4CBE00D5-05CF-407A-AE25-DE2B0C2BC5D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a:extLst>
              <a:ext uri="{FF2B5EF4-FFF2-40B4-BE49-F238E27FC236}">
                <a16:creationId xmlns:a16="http://schemas.microsoft.com/office/drawing/2014/main" xmlns="" id="{D6952605-426A-48FD-B2E4-E94A6127404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xmlns="" id="{71EA4F30-44E0-4011-A864-1C8BCAC69616}"/>
              </a:ext>
            </a:extLst>
          </p:cNvPr>
          <p:cNvSpPr>
            <a:spLocks noGrp="1"/>
          </p:cNvSpPr>
          <p:nvPr>
            <p:ph type="dt" sz="half" idx="10"/>
          </p:nvPr>
        </p:nvSpPr>
        <p:spPr/>
        <p:txBody>
          <a:bodyPr/>
          <a:lstStyle/>
          <a:p>
            <a:fld id="{2F3E8B1C-86EF-43CF-8304-249481088644}" type="datetimeFigureOut">
              <a:rPr lang="en-US" smtClean="0"/>
              <a:pPr/>
              <a:t>4/1/2025</a:t>
            </a:fld>
            <a:endParaRPr lang="en-US"/>
          </a:p>
        </p:txBody>
      </p:sp>
      <p:sp>
        <p:nvSpPr>
          <p:cNvPr id="6" name="Segnaposto piè di pagina 5">
            <a:extLst>
              <a:ext uri="{FF2B5EF4-FFF2-40B4-BE49-F238E27FC236}">
                <a16:creationId xmlns:a16="http://schemas.microsoft.com/office/drawing/2014/main" xmlns="" id="{AFDD88BC-BB39-46C9-A29E-3E76A2F33BC5}"/>
              </a:ext>
            </a:extLst>
          </p:cNvPr>
          <p:cNvSpPr>
            <a:spLocks noGrp="1"/>
          </p:cNvSpPr>
          <p:nvPr>
            <p:ph type="ftr" sz="quarter" idx="11"/>
          </p:nvPr>
        </p:nvSpPr>
        <p:spPr/>
        <p:txBody>
          <a:bodyPr/>
          <a:lstStyle/>
          <a:p>
            <a:endParaRPr lang="en-US"/>
          </a:p>
        </p:txBody>
      </p:sp>
      <p:sp>
        <p:nvSpPr>
          <p:cNvPr id="7" name="Segnaposto numero diapositiva 6">
            <a:extLst>
              <a:ext uri="{FF2B5EF4-FFF2-40B4-BE49-F238E27FC236}">
                <a16:creationId xmlns:a16="http://schemas.microsoft.com/office/drawing/2014/main" xmlns="" id="{F22643B0-708E-463A-81FB-A617709D4BE4}"/>
              </a:ext>
            </a:extLst>
          </p:cNvPr>
          <p:cNvSpPr>
            <a:spLocks noGrp="1"/>
          </p:cNvSpPr>
          <p:nvPr>
            <p:ph type="sldNum" sz="quarter" idx="12"/>
          </p:nvPr>
        </p:nvSpPr>
        <p:spPr/>
        <p:txBody>
          <a:bodyPr/>
          <a:lstStyle/>
          <a:p>
            <a:fld id="{C3DB2ADC-AF19-4574-8C10-79B5B04FCA27}" type="slidenum">
              <a:rPr lang="en-US" smtClean="0"/>
              <a:pPr/>
              <a:t>‹N›</a:t>
            </a:fld>
            <a:endParaRPr lang="en-US"/>
          </a:p>
        </p:txBody>
      </p:sp>
    </p:spTree>
    <p:extLst>
      <p:ext uri="{BB962C8B-B14F-4D97-AF65-F5344CB8AC3E}">
        <p14:creationId xmlns:p14="http://schemas.microsoft.com/office/powerpoint/2010/main" xmlns="" val="17140239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xmlns="" id="{92F472B5-C022-4811-8FA9-4C8671B82888}"/>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immagine 2">
            <a:extLst>
              <a:ext uri="{FF2B5EF4-FFF2-40B4-BE49-F238E27FC236}">
                <a16:creationId xmlns:a16="http://schemas.microsoft.com/office/drawing/2014/main" xmlns="" id="{41240D6C-BADE-4B12-8706-560E71F78DF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a:extLst>
              <a:ext uri="{FF2B5EF4-FFF2-40B4-BE49-F238E27FC236}">
                <a16:creationId xmlns:a16="http://schemas.microsoft.com/office/drawing/2014/main" xmlns="" id="{71E20B72-1E2E-4F71-B606-4BE78B2714F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xmlns="" id="{D4C67CA7-8AEB-4D1E-8E3E-00673DB362AA}"/>
              </a:ext>
            </a:extLst>
          </p:cNvPr>
          <p:cNvSpPr>
            <a:spLocks noGrp="1"/>
          </p:cNvSpPr>
          <p:nvPr>
            <p:ph type="dt" sz="half" idx="10"/>
          </p:nvPr>
        </p:nvSpPr>
        <p:spPr/>
        <p:txBody>
          <a:bodyPr/>
          <a:lstStyle/>
          <a:p>
            <a:fld id="{2F3E8B1C-86EF-43CF-8304-249481088644}" type="datetimeFigureOut">
              <a:rPr lang="en-US" smtClean="0"/>
              <a:pPr/>
              <a:t>4/1/2025</a:t>
            </a:fld>
            <a:endParaRPr lang="en-US"/>
          </a:p>
        </p:txBody>
      </p:sp>
      <p:sp>
        <p:nvSpPr>
          <p:cNvPr id="6" name="Segnaposto piè di pagina 5">
            <a:extLst>
              <a:ext uri="{FF2B5EF4-FFF2-40B4-BE49-F238E27FC236}">
                <a16:creationId xmlns:a16="http://schemas.microsoft.com/office/drawing/2014/main" xmlns="" id="{66F98454-6ECC-4A13-86A2-3EF100A32982}"/>
              </a:ext>
            </a:extLst>
          </p:cNvPr>
          <p:cNvSpPr>
            <a:spLocks noGrp="1"/>
          </p:cNvSpPr>
          <p:nvPr>
            <p:ph type="ftr" sz="quarter" idx="11"/>
          </p:nvPr>
        </p:nvSpPr>
        <p:spPr/>
        <p:txBody>
          <a:bodyPr/>
          <a:lstStyle/>
          <a:p>
            <a:endParaRPr lang="en-US"/>
          </a:p>
        </p:txBody>
      </p:sp>
      <p:sp>
        <p:nvSpPr>
          <p:cNvPr id="7" name="Segnaposto numero diapositiva 6">
            <a:extLst>
              <a:ext uri="{FF2B5EF4-FFF2-40B4-BE49-F238E27FC236}">
                <a16:creationId xmlns:a16="http://schemas.microsoft.com/office/drawing/2014/main" xmlns="" id="{0F4E06A9-7283-4100-8F93-9830EEC4635C}"/>
              </a:ext>
            </a:extLst>
          </p:cNvPr>
          <p:cNvSpPr>
            <a:spLocks noGrp="1"/>
          </p:cNvSpPr>
          <p:nvPr>
            <p:ph type="sldNum" sz="quarter" idx="12"/>
          </p:nvPr>
        </p:nvSpPr>
        <p:spPr/>
        <p:txBody>
          <a:bodyPr/>
          <a:lstStyle/>
          <a:p>
            <a:fld id="{C3DB2ADC-AF19-4574-8C10-79B5B04FCA27}" type="slidenum">
              <a:rPr lang="en-US" smtClean="0"/>
              <a:pPr/>
              <a:t>‹N›</a:t>
            </a:fld>
            <a:endParaRPr lang="en-US"/>
          </a:p>
        </p:txBody>
      </p:sp>
    </p:spTree>
    <p:extLst>
      <p:ext uri="{BB962C8B-B14F-4D97-AF65-F5344CB8AC3E}">
        <p14:creationId xmlns:p14="http://schemas.microsoft.com/office/powerpoint/2010/main" xmlns="" val="39225562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xmlns="" id="{A05EE3C5-DF10-44D2-918E-E97307E5A0E6}"/>
              </a:ext>
            </a:extLst>
          </p:cNvPr>
          <p:cNvSpPr>
            <a:spLocks noGrp="1"/>
          </p:cNvSpPr>
          <p:nvPr>
            <p:ph type="title"/>
          </p:nvPr>
        </p:nvSpPr>
        <p:spPr/>
        <p:txBody>
          <a:bodyPr/>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xmlns="" id="{0C71BF4F-8CE9-4038-9E11-86A9DFBC2E0A}"/>
              </a:ext>
            </a:extLst>
          </p:cNvPr>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xmlns="" id="{AABAC8C1-B8B4-409E-A515-07ABFCCE9C2D}"/>
              </a:ext>
            </a:extLst>
          </p:cNvPr>
          <p:cNvSpPr>
            <a:spLocks noGrp="1"/>
          </p:cNvSpPr>
          <p:nvPr>
            <p:ph type="dt" sz="half" idx="10"/>
          </p:nvPr>
        </p:nvSpPr>
        <p:spPr/>
        <p:txBody>
          <a:bodyPr/>
          <a:lstStyle/>
          <a:p>
            <a:fld id="{2F3E8B1C-86EF-43CF-8304-249481088644}" type="datetimeFigureOut">
              <a:rPr lang="en-US" smtClean="0"/>
              <a:pPr/>
              <a:t>4/1/2025</a:t>
            </a:fld>
            <a:endParaRPr lang="en-US"/>
          </a:p>
        </p:txBody>
      </p:sp>
      <p:sp>
        <p:nvSpPr>
          <p:cNvPr id="5" name="Segnaposto piè di pagina 4">
            <a:extLst>
              <a:ext uri="{FF2B5EF4-FFF2-40B4-BE49-F238E27FC236}">
                <a16:creationId xmlns:a16="http://schemas.microsoft.com/office/drawing/2014/main" xmlns="" id="{FC5470B1-ACEB-42E2-B4A3-9238CFE8E098}"/>
              </a:ext>
            </a:extLst>
          </p:cNvPr>
          <p:cNvSpPr>
            <a:spLocks noGrp="1"/>
          </p:cNvSpPr>
          <p:nvPr>
            <p:ph type="ftr" sz="quarter" idx="11"/>
          </p:nvPr>
        </p:nvSpPr>
        <p:spPr/>
        <p:txBody>
          <a:bodyPr/>
          <a:lstStyle/>
          <a:p>
            <a:endParaRPr lang="en-US"/>
          </a:p>
        </p:txBody>
      </p:sp>
      <p:sp>
        <p:nvSpPr>
          <p:cNvPr id="6" name="Segnaposto numero diapositiva 5">
            <a:extLst>
              <a:ext uri="{FF2B5EF4-FFF2-40B4-BE49-F238E27FC236}">
                <a16:creationId xmlns:a16="http://schemas.microsoft.com/office/drawing/2014/main" xmlns="" id="{415DA101-F59E-4688-AE68-088F190E4579}"/>
              </a:ext>
            </a:extLst>
          </p:cNvPr>
          <p:cNvSpPr>
            <a:spLocks noGrp="1"/>
          </p:cNvSpPr>
          <p:nvPr>
            <p:ph type="sldNum" sz="quarter" idx="12"/>
          </p:nvPr>
        </p:nvSpPr>
        <p:spPr/>
        <p:txBody>
          <a:bodyPr/>
          <a:lstStyle/>
          <a:p>
            <a:fld id="{C3DB2ADC-AF19-4574-8C10-79B5B04FCA27}" type="slidenum">
              <a:rPr lang="en-US" smtClean="0"/>
              <a:pPr/>
              <a:t>‹N›</a:t>
            </a:fld>
            <a:endParaRPr lang="en-US"/>
          </a:p>
        </p:txBody>
      </p:sp>
    </p:spTree>
    <p:extLst>
      <p:ext uri="{BB962C8B-B14F-4D97-AF65-F5344CB8AC3E}">
        <p14:creationId xmlns:p14="http://schemas.microsoft.com/office/powerpoint/2010/main" xmlns="" val="5769544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a:extLst>
              <a:ext uri="{FF2B5EF4-FFF2-40B4-BE49-F238E27FC236}">
                <a16:creationId xmlns:a16="http://schemas.microsoft.com/office/drawing/2014/main" xmlns="" id="{05ADD4FF-F8C8-4079-A945-271D829F1280}"/>
              </a:ext>
            </a:extLst>
          </p:cNvPr>
          <p:cNvSpPr>
            <a:spLocks noGrp="1"/>
          </p:cNvSpPr>
          <p:nvPr>
            <p:ph type="title" orient="vert"/>
          </p:nvPr>
        </p:nvSpPr>
        <p:spPr>
          <a:xfrm>
            <a:off x="8724900" y="365125"/>
            <a:ext cx="2628900" cy="5811838"/>
          </a:xfrm>
        </p:spPr>
        <p:txBody>
          <a:bodyPr vert="eaVert"/>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xmlns="" id="{4C75F816-66FB-442B-8AB8-8B77735F451F}"/>
              </a:ext>
            </a:extLst>
          </p:cNvPr>
          <p:cNvSpPr>
            <a:spLocks noGrp="1"/>
          </p:cNvSpPr>
          <p:nvPr>
            <p:ph type="body" orient="vert" idx="1"/>
          </p:nvPr>
        </p:nvSpPr>
        <p:spPr>
          <a:xfrm>
            <a:off x="838200" y="365125"/>
            <a:ext cx="7734300" cy="5811838"/>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xmlns="" id="{F56C3FD2-57F5-4327-90D7-794FE79C180F}"/>
              </a:ext>
            </a:extLst>
          </p:cNvPr>
          <p:cNvSpPr>
            <a:spLocks noGrp="1"/>
          </p:cNvSpPr>
          <p:nvPr>
            <p:ph type="dt" sz="half" idx="10"/>
          </p:nvPr>
        </p:nvSpPr>
        <p:spPr/>
        <p:txBody>
          <a:bodyPr/>
          <a:lstStyle/>
          <a:p>
            <a:fld id="{2F3E8B1C-86EF-43CF-8304-249481088644}" type="datetimeFigureOut">
              <a:rPr lang="en-US" smtClean="0"/>
              <a:pPr/>
              <a:t>4/1/2025</a:t>
            </a:fld>
            <a:endParaRPr lang="en-US" dirty="0"/>
          </a:p>
        </p:txBody>
      </p:sp>
      <p:sp>
        <p:nvSpPr>
          <p:cNvPr id="5" name="Segnaposto piè di pagina 4">
            <a:extLst>
              <a:ext uri="{FF2B5EF4-FFF2-40B4-BE49-F238E27FC236}">
                <a16:creationId xmlns:a16="http://schemas.microsoft.com/office/drawing/2014/main" xmlns="" id="{2A8E7DF6-643F-4169-83A4-F48E7BA765A8}"/>
              </a:ext>
            </a:extLst>
          </p:cNvPr>
          <p:cNvSpPr>
            <a:spLocks noGrp="1"/>
          </p:cNvSpPr>
          <p:nvPr>
            <p:ph type="ftr" sz="quarter" idx="11"/>
          </p:nvPr>
        </p:nvSpPr>
        <p:spPr/>
        <p:txBody>
          <a:bodyPr/>
          <a:lstStyle/>
          <a:p>
            <a:endParaRPr lang="en-US" dirty="0"/>
          </a:p>
        </p:txBody>
      </p:sp>
      <p:sp>
        <p:nvSpPr>
          <p:cNvPr id="6" name="Segnaposto numero diapositiva 5">
            <a:extLst>
              <a:ext uri="{FF2B5EF4-FFF2-40B4-BE49-F238E27FC236}">
                <a16:creationId xmlns:a16="http://schemas.microsoft.com/office/drawing/2014/main" xmlns="" id="{E5356422-A362-4CF5-B880-3EBDA7A6ACE1}"/>
              </a:ext>
            </a:extLst>
          </p:cNvPr>
          <p:cNvSpPr>
            <a:spLocks noGrp="1"/>
          </p:cNvSpPr>
          <p:nvPr>
            <p:ph type="sldNum" sz="quarter" idx="12"/>
          </p:nvPr>
        </p:nvSpPr>
        <p:spPr/>
        <p:txBody>
          <a:bodyPr/>
          <a:lstStyle/>
          <a:p>
            <a:fld id="{C3DB2ADC-AF19-4574-8C10-79B5B04FCA27}" type="slidenum">
              <a:rPr lang="en-US" smtClean="0"/>
              <a:pPr/>
              <a:t>‹N›</a:t>
            </a:fld>
            <a:endParaRPr lang="en-US" dirty="0"/>
          </a:p>
        </p:txBody>
      </p:sp>
    </p:spTree>
    <p:extLst>
      <p:ext uri="{BB962C8B-B14F-4D97-AF65-F5344CB8AC3E}">
        <p14:creationId xmlns:p14="http://schemas.microsoft.com/office/powerpoint/2010/main" xmlns="" val="35322749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a:extLst>
              <a:ext uri="{FF2B5EF4-FFF2-40B4-BE49-F238E27FC236}">
                <a16:creationId xmlns:a16="http://schemas.microsoft.com/office/drawing/2014/main" xmlns="" id="{6626E231-1093-426E-94AA-2823A8AF516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xmlns="" id="{FB230C70-FEBE-4194-B0FA-CDF1F473F6B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xmlns="" id="{51372CA1-A1C0-4C9C-9A4D-CD927EA29D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F3E8B1C-86EF-43CF-8304-249481088644}" type="datetimeFigureOut">
              <a:rPr lang="en-US" smtClean="0"/>
              <a:pPr/>
              <a:t>4/1/2025</a:t>
            </a:fld>
            <a:endParaRPr lang="en-US" dirty="0"/>
          </a:p>
        </p:txBody>
      </p:sp>
      <p:sp>
        <p:nvSpPr>
          <p:cNvPr id="5" name="Segnaposto piè di pagina 4">
            <a:extLst>
              <a:ext uri="{FF2B5EF4-FFF2-40B4-BE49-F238E27FC236}">
                <a16:creationId xmlns:a16="http://schemas.microsoft.com/office/drawing/2014/main" xmlns="" id="{A5E92CB6-10ED-4946-AE9E-E20DCB865B5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egnaposto numero diapositiva 5">
            <a:extLst>
              <a:ext uri="{FF2B5EF4-FFF2-40B4-BE49-F238E27FC236}">
                <a16:creationId xmlns:a16="http://schemas.microsoft.com/office/drawing/2014/main" xmlns="" id="{C806B345-E886-4CE6-B884-7C00E5DD655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DB2ADC-AF19-4574-8C10-79B5B04FCA27}" type="slidenum">
              <a:rPr lang="en-US" smtClean="0"/>
              <a:pPr/>
              <a:t>‹N›</a:t>
            </a:fld>
            <a:endParaRPr lang="en-US" dirty="0"/>
          </a:p>
        </p:txBody>
      </p:sp>
    </p:spTree>
    <p:extLst>
      <p:ext uri="{BB962C8B-B14F-4D97-AF65-F5344CB8AC3E}">
        <p14:creationId xmlns:p14="http://schemas.microsoft.com/office/powerpoint/2010/main" xmlns="" val="78149967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xmlns=""/>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olo 1"/>
          <p:cNvSpPr txBox="1">
            <a:spLocks/>
          </p:cNvSpPr>
          <p:nvPr/>
        </p:nvSpPr>
        <p:spPr>
          <a:xfrm>
            <a:off x="224367" y="649289"/>
            <a:ext cx="11808884" cy="619125"/>
          </a:xfrm>
          <a:prstGeom prst="rect">
            <a:avLst/>
          </a:prstGeom>
        </p:spPr>
        <p:txBody>
          <a:bodyPr/>
          <a:lstStyle/>
          <a:p>
            <a:pPr algn="ctr">
              <a:defRPr/>
            </a:pPr>
            <a:r>
              <a:rPr lang="en-GB" sz="2800" kern="0" dirty="0">
                <a:solidFill>
                  <a:srgbClr val="080808"/>
                </a:solidFill>
                <a:latin typeface="Garamond" pitchFamily="18" charset="0"/>
                <a:ea typeface="+mj-ea"/>
                <a:cs typeface="+mj-cs"/>
              </a:rPr>
              <a:t>The Economics of Biodiversity: </a:t>
            </a:r>
          </a:p>
          <a:p>
            <a:pPr algn="ctr">
              <a:defRPr/>
            </a:pPr>
            <a:r>
              <a:rPr lang="en-GB" sz="2800" kern="0" dirty="0">
                <a:solidFill>
                  <a:srgbClr val="080808"/>
                </a:solidFill>
                <a:latin typeface="Garamond" pitchFamily="18" charset="0"/>
                <a:ea typeface="+mj-ea"/>
                <a:cs typeface="+mj-cs"/>
              </a:rPr>
              <a:t>the </a:t>
            </a:r>
            <a:r>
              <a:rPr lang="en-GB" sz="2800" kern="0" dirty="0" err="1">
                <a:solidFill>
                  <a:srgbClr val="080808"/>
                </a:solidFill>
                <a:latin typeface="Garamond" pitchFamily="18" charset="0"/>
                <a:ea typeface="+mj-ea"/>
                <a:cs typeface="+mj-cs"/>
              </a:rPr>
              <a:t>Dasgupta</a:t>
            </a:r>
            <a:r>
              <a:rPr lang="en-GB" sz="2800" kern="0" dirty="0">
                <a:solidFill>
                  <a:srgbClr val="080808"/>
                </a:solidFill>
                <a:latin typeface="Garamond" pitchFamily="18" charset="0"/>
                <a:ea typeface="+mj-ea"/>
                <a:cs typeface="+mj-cs"/>
              </a:rPr>
              <a:t> Report for the G7 2021</a:t>
            </a:r>
          </a:p>
        </p:txBody>
      </p:sp>
      <p:pic>
        <p:nvPicPr>
          <p:cNvPr id="132098" name="Picture 2" descr="C:\Aldo\Aldo Archivio\13.Università - Luiss - TVg - Link\U.Napoli Summer School\Dasgupta-Review-2021-cover.png"/>
          <p:cNvPicPr>
            <a:picLocks noChangeAspect="1" noChangeArrowheads="1"/>
          </p:cNvPicPr>
          <p:nvPr/>
        </p:nvPicPr>
        <p:blipFill>
          <a:blip r:embed="rId2" cstate="print"/>
          <a:srcRect/>
          <a:stretch>
            <a:fillRect/>
          </a:stretch>
        </p:blipFill>
        <p:spPr bwMode="auto">
          <a:xfrm>
            <a:off x="892654" y="1844824"/>
            <a:ext cx="4435261" cy="4703440"/>
          </a:xfrm>
          <a:prstGeom prst="rect">
            <a:avLst/>
          </a:prstGeom>
          <a:noFill/>
        </p:spPr>
      </p:pic>
      <p:pic>
        <p:nvPicPr>
          <p:cNvPr id="132099" name="Picture 3" descr="C:\Aldo\Aldo Archivio\13.Università - Luiss - TVg - Link\U.Napoli Summer School\images.jpg"/>
          <p:cNvPicPr>
            <a:picLocks noChangeAspect="1" noChangeArrowheads="1"/>
          </p:cNvPicPr>
          <p:nvPr/>
        </p:nvPicPr>
        <p:blipFill>
          <a:blip r:embed="rId3" cstate="print"/>
          <a:srcRect/>
          <a:stretch>
            <a:fillRect/>
          </a:stretch>
        </p:blipFill>
        <p:spPr bwMode="auto">
          <a:xfrm>
            <a:off x="7344106" y="1916833"/>
            <a:ext cx="2400300" cy="2543175"/>
          </a:xfrm>
          <a:prstGeom prst="rect">
            <a:avLst/>
          </a:prstGeom>
          <a:noFill/>
        </p:spPr>
      </p:pic>
      <p:pic>
        <p:nvPicPr>
          <p:cNvPr id="132100" name="Picture 4" descr="C:\Aldo\Aldo Archivio\13.Università - Luiss - TVg - Link\U.Napoli Summer School\Partha-Dasgupta-Version-2.jpg"/>
          <p:cNvPicPr>
            <a:picLocks noChangeAspect="1" noChangeArrowheads="1"/>
          </p:cNvPicPr>
          <p:nvPr/>
        </p:nvPicPr>
        <p:blipFill>
          <a:blip r:embed="rId4" cstate="print"/>
          <a:srcRect/>
          <a:stretch>
            <a:fillRect/>
          </a:stretch>
        </p:blipFill>
        <p:spPr bwMode="auto">
          <a:xfrm>
            <a:off x="6831178" y="4383360"/>
            <a:ext cx="4161367" cy="2286000"/>
          </a:xfrm>
          <a:prstGeom prst="rect">
            <a:avLst/>
          </a:prstGeom>
          <a:noFill/>
        </p:spPr>
      </p:pic>
    </p:spTree>
    <p:extLst>
      <p:ext uri="{BB962C8B-B14F-4D97-AF65-F5344CB8AC3E}">
        <p14:creationId xmlns:p14="http://schemas.microsoft.com/office/powerpoint/2010/main" xmlns="" val="3506384160"/>
      </p:ext>
    </p:extLst>
  </p:cSld>
  <p:clrMapOvr>
    <a:masterClrMapping/>
  </p:clrMapOvr>
  <p:transition>
    <p:fade thruBlk="1"/>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xmlns="" id="{2FD4C55A-4EC2-1F1D-D859-2C6C13B113A3}"/>
              </a:ext>
            </a:extLst>
          </p:cNvPr>
          <p:cNvSpPr txBox="1"/>
          <p:nvPr/>
        </p:nvSpPr>
        <p:spPr>
          <a:xfrm>
            <a:off x="318782" y="1476462"/>
            <a:ext cx="11056690" cy="5016758"/>
          </a:xfrm>
          <a:prstGeom prst="rect">
            <a:avLst/>
          </a:prstGeom>
          <a:noFill/>
        </p:spPr>
        <p:txBody>
          <a:bodyPr wrap="square" rtlCol="0">
            <a:spAutoFit/>
          </a:bodyPr>
          <a:lstStyle/>
          <a:p>
            <a:r>
              <a:rPr lang="en-GB" sz="2000" b="1" dirty="0"/>
              <a:t>1. Our economies, livelihoods and well-being all depend on our most precious asset: Nature. </a:t>
            </a:r>
          </a:p>
          <a:p>
            <a:endParaRPr lang="en-GB" sz="2000" dirty="0"/>
          </a:p>
          <a:p>
            <a:r>
              <a:rPr lang="en-GB" sz="2000" dirty="0"/>
              <a:t>We are </a:t>
            </a:r>
            <a:r>
              <a:rPr lang="en-GB" sz="2000" b="1" dirty="0"/>
              <a:t>part of Nature</a:t>
            </a:r>
            <a:r>
              <a:rPr lang="en-GB" sz="2000" dirty="0"/>
              <a:t>, not separate from it. We </a:t>
            </a:r>
            <a:r>
              <a:rPr lang="en-GB" sz="2000" b="1" dirty="0"/>
              <a:t>rely on Nature </a:t>
            </a:r>
            <a:r>
              <a:rPr lang="en-GB" sz="2000" dirty="0"/>
              <a:t>a) to provide us with food, water and shelter; b) regulate our climate and disease; c) maintain nutrient cycles and oxygen production; and d) provide us with spiritual fulfilment and opportunities for recreation and recuperation, which can enhance our health and well-being. We also use the planet as a </a:t>
            </a:r>
            <a:r>
              <a:rPr lang="en-GB" sz="2000" b="1" dirty="0"/>
              <a:t>sink</a:t>
            </a:r>
            <a:r>
              <a:rPr lang="en-GB" sz="2000" dirty="0"/>
              <a:t> for our waste products, such as carbon dioxide, plastics and other forms of waste, including pollution. </a:t>
            </a:r>
          </a:p>
          <a:p>
            <a:endParaRPr lang="en-GB" sz="2000" dirty="0"/>
          </a:p>
          <a:p>
            <a:r>
              <a:rPr lang="en-GB" sz="2000" dirty="0"/>
              <a:t>Nature is therefore </a:t>
            </a:r>
            <a:r>
              <a:rPr lang="en-GB" sz="2000" b="1" dirty="0"/>
              <a:t>an asset, just as produced capital </a:t>
            </a:r>
            <a:r>
              <a:rPr lang="en-GB" sz="2000" dirty="0"/>
              <a:t>(roads, buildings and factories) </a:t>
            </a:r>
            <a:r>
              <a:rPr lang="en-GB" sz="2000" b="1" dirty="0"/>
              <a:t>and human capital </a:t>
            </a:r>
            <a:r>
              <a:rPr lang="en-GB" sz="2000" dirty="0"/>
              <a:t>(health, knowledge and skills) are assets. Like education and health, however, Nature is </a:t>
            </a:r>
            <a:r>
              <a:rPr lang="en-GB" sz="2000" b="1" dirty="0"/>
              <a:t>more than an economic good</a:t>
            </a:r>
            <a:r>
              <a:rPr lang="en-GB" sz="2000" dirty="0"/>
              <a:t>: many value its very existence and recognise its intrinsic worth too. </a:t>
            </a:r>
          </a:p>
          <a:p>
            <a:endParaRPr lang="en-GB" sz="2000" dirty="0"/>
          </a:p>
          <a:p>
            <a:r>
              <a:rPr lang="en-GB" sz="2000" b="1" dirty="0"/>
              <a:t>Biodiversity</a:t>
            </a:r>
            <a:r>
              <a:rPr lang="en-GB" sz="2000" dirty="0"/>
              <a:t> enables Nature to be </a:t>
            </a:r>
            <a:r>
              <a:rPr lang="en-GB" sz="2000" b="1" dirty="0"/>
              <a:t>productive, resilient and adaptable</a:t>
            </a:r>
            <a:r>
              <a:rPr lang="en-GB" sz="2000" dirty="0"/>
              <a:t>. Just as diversity within a portfolio of financial assets reduces risk and uncertainty, so diversity within a portfolio of natural assets increases Nature’s resilience to shocks, reducing the risks to Nature’s services. Reduce biodiversity, and Nature and humanity suffer.</a:t>
            </a:r>
          </a:p>
        </p:txBody>
      </p:sp>
      <p:sp>
        <p:nvSpPr>
          <p:cNvPr id="3" name="CasellaDiTesto 2">
            <a:extLst>
              <a:ext uri="{FF2B5EF4-FFF2-40B4-BE49-F238E27FC236}">
                <a16:creationId xmlns:a16="http://schemas.microsoft.com/office/drawing/2014/main" xmlns="" id="{00A5CF45-958D-9F49-0997-6C666EB3A15B}"/>
              </a:ext>
            </a:extLst>
          </p:cNvPr>
          <p:cNvSpPr txBox="1"/>
          <p:nvPr/>
        </p:nvSpPr>
        <p:spPr>
          <a:xfrm>
            <a:off x="620785" y="494950"/>
            <a:ext cx="8598716" cy="369332"/>
          </a:xfrm>
          <a:prstGeom prst="rect">
            <a:avLst/>
          </a:prstGeom>
          <a:noFill/>
        </p:spPr>
        <p:txBody>
          <a:bodyPr wrap="square" rtlCol="0">
            <a:spAutoFit/>
          </a:bodyPr>
          <a:lstStyle/>
          <a:p>
            <a:r>
              <a:rPr lang="en-US" dirty="0"/>
              <a:t>The Economics of Biodiversity: The Dasgupta Review Headline Messages </a:t>
            </a:r>
            <a:endParaRPr lang="it-IT" dirty="0"/>
          </a:p>
        </p:txBody>
      </p:sp>
    </p:spTree>
    <p:extLst>
      <p:ext uri="{BB962C8B-B14F-4D97-AF65-F5344CB8AC3E}">
        <p14:creationId xmlns:p14="http://schemas.microsoft.com/office/powerpoint/2010/main" xmlns="" val="155772886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xmlns="" id="{2FD4C55A-4EC2-1F1D-D859-2C6C13B113A3}"/>
              </a:ext>
            </a:extLst>
          </p:cNvPr>
          <p:cNvSpPr txBox="1"/>
          <p:nvPr/>
        </p:nvSpPr>
        <p:spPr>
          <a:xfrm>
            <a:off x="318781" y="697878"/>
            <a:ext cx="11387349" cy="6247864"/>
          </a:xfrm>
          <a:prstGeom prst="rect">
            <a:avLst/>
          </a:prstGeom>
          <a:noFill/>
        </p:spPr>
        <p:txBody>
          <a:bodyPr wrap="square" rtlCol="0">
            <a:spAutoFit/>
          </a:bodyPr>
          <a:lstStyle/>
          <a:p>
            <a:r>
              <a:rPr lang="en-GB" sz="2000" b="1" dirty="0"/>
              <a:t>2. </a:t>
            </a:r>
            <a:r>
              <a:rPr lang="en-US" sz="2000" b="1" dirty="0"/>
              <a:t>We have collectively failed to engage with Nature sustainably, to the extent that our demands far exceed its capacity to supply us with the goods and services we all rely on. </a:t>
            </a:r>
          </a:p>
          <a:p>
            <a:endParaRPr lang="en-US" sz="2000" b="1" dirty="0"/>
          </a:p>
          <a:p>
            <a:r>
              <a:rPr lang="en-US" sz="2000" dirty="0"/>
              <a:t>We are all </a:t>
            </a:r>
            <a:r>
              <a:rPr lang="en-US" sz="2000" b="1" dirty="0"/>
              <a:t>asset managers</a:t>
            </a:r>
            <a:r>
              <a:rPr lang="en-US" sz="2000" dirty="0"/>
              <a:t>. Individuals, businesses, governments and </a:t>
            </a:r>
            <a:r>
              <a:rPr lang="en-GB" sz="2000" dirty="0"/>
              <a:t>international</a:t>
            </a:r>
            <a:r>
              <a:rPr lang="en-US" sz="2000" dirty="0"/>
              <a:t> </a:t>
            </a:r>
            <a:r>
              <a:rPr lang="en-GB" sz="2000" dirty="0"/>
              <a:t>organisations</a:t>
            </a:r>
            <a:r>
              <a:rPr lang="en-US" sz="2000" dirty="0"/>
              <a:t> all manage assets through our spending and investment decisions. </a:t>
            </a:r>
          </a:p>
          <a:p>
            <a:endParaRPr lang="en-US" sz="2000" dirty="0"/>
          </a:p>
          <a:p>
            <a:r>
              <a:rPr lang="en-US" sz="2000" dirty="0"/>
              <a:t>Collectively, however, we have failed to manage our global portfolio of assets sustainably. Estimates show that </a:t>
            </a:r>
            <a:r>
              <a:rPr lang="en-US" sz="2000" b="1" dirty="0"/>
              <a:t>between 1992 and 2014</a:t>
            </a:r>
            <a:r>
              <a:rPr lang="en-US" sz="2000" dirty="0"/>
              <a:t>, </a:t>
            </a:r>
            <a:r>
              <a:rPr lang="en-US" sz="2000" b="1" dirty="0"/>
              <a:t>produced capital </a:t>
            </a:r>
            <a:r>
              <a:rPr lang="en-US" sz="2000" dirty="0"/>
              <a:t>per person doubled, and </a:t>
            </a:r>
            <a:r>
              <a:rPr lang="en-US" sz="2000" b="1" dirty="0"/>
              <a:t>human capital </a:t>
            </a:r>
            <a:r>
              <a:rPr lang="en-US" sz="2000" dirty="0"/>
              <a:t>per person increased by about 13% globally; but the stock of </a:t>
            </a:r>
            <a:r>
              <a:rPr lang="en-US" sz="2000" b="1" dirty="0"/>
              <a:t>natural capital </a:t>
            </a:r>
            <a:r>
              <a:rPr lang="en-US" sz="2000" dirty="0"/>
              <a:t>per person declined by nearly 40%. Accumulating produced and human capital at the expense of natural capital is what economic growth and development has come to mean for many people. In other words, </a:t>
            </a:r>
            <a:r>
              <a:rPr lang="en-US" sz="2000" b="1" dirty="0"/>
              <a:t>while humanity has prospered immensely </a:t>
            </a:r>
            <a:r>
              <a:rPr lang="en-US" sz="2000" dirty="0"/>
              <a:t>in recent decades, the ways in which we have achieved such prosperity means that </a:t>
            </a:r>
            <a:r>
              <a:rPr lang="en-US" sz="2000" b="1" dirty="0"/>
              <a:t>it has come at a devastating cost to Nature</a:t>
            </a:r>
            <a:r>
              <a:rPr lang="en-US" sz="2000" dirty="0"/>
              <a:t>. Estimates of our total impact on Nature suggest that we would require </a:t>
            </a:r>
            <a:r>
              <a:rPr lang="en-US" sz="2000" b="1" dirty="0"/>
              <a:t>1.6 Earths </a:t>
            </a:r>
            <a:r>
              <a:rPr lang="en-US" sz="2000" dirty="0"/>
              <a:t>to maintain the world’s current living standards. </a:t>
            </a:r>
          </a:p>
          <a:p>
            <a:endParaRPr lang="en-US" sz="2000" dirty="0"/>
          </a:p>
          <a:p>
            <a:r>
              <a:rPr lang="en-US" sz="2000" dirty="0"/>
              <a:t>The Review calls the </a:t>
            </a:r>
            <a:r>
              <a:rPr lang="en-US" sz="2000" b="1" dirty="0"/>
              <a:t>imbalance between our demands and Nature’s supply the ‘Impact Inequality’</a:t>
            </a:r>
            <a:r>
              <a:rPr lang="en-US" sz="2000" dirty="0"/>
              <a:t>. Those demands are affected by the size and composition of our </a:t>
            </a:r>
            <a:r>
              <a:rPr lang="en-US" sz="2000" b="1" dirty="0"/>
              <a:t>individual demands</a:t>
            </a:r>
            <a:r>
              <a:rPr lang="en-US" sz="2000" dirty="0"/>
              <a:t>, the size of the </a:t>
            </a:r>
            <a:r>
              <a:rPr lang="en-US" sz="2000" b="1" dirty="0"/>
              <a:t>human population</a:t>
            </a:r>
            <a:r>
              <a:rPr lang="en-US" sz="2000" dirty="0"/>
              <a:t>, and the </a:t>
            </a:r>
            <a:r>
              <a:rPr lang="en-US" sz="2000" b="1" dirty="0"/>
              <a:t>efficiency</a:t>
            </a:r>
            <a:r>
              <a:rPr lang="en-US" sz="2000" dirty="0"/>
              <a:t> with which we both convert Nature’s services to meet our </a:t>
            </a:r>
            <a:r>
              <a:rPr lang="en-US" sz="2000" b="1" dirty="0"/>
              <a:t>demands</a:t>
            </a:r>
            <a:r>
              <a:rPr lang="en-US" sz="2000" dirty="0"/>
              <a:t> and return our </a:t>
            </a:r>
            <a:r>
              <a:rPr lang="en-US" sz="2000" b="1" dirty="0"/>
              <a:t>waste</a:t>
            </a:r>
            <a:r>
              <a:rPr lang="en-US" sz="2000" dirty="0"/>
              <a:t> back into Nature. Nature’s supply is affected by the ‘</a:t>
            </a:r>
            <a:r>
              <a:rPr lang="en-US" sz="2000" b="1" dirty="0"/>
              <a:t>stock</a:t>
            </a:r>
            <a:r>
              <a:rPr lang="en-US" sz="2000" dirty="0"/>
              <a:t>’ of natural assets and its </a:t>
            </a:r>
            <a:r>
              <a:rPr lang="en-US" sz="2000" b="1" dirty="0"/>
              <a:t>ability to regenerate</a:t>
            </a:r>
            <a:r>
              <a:rPr lang="en-US" sz="2000" dirty="0"/>
              <a:t>. </a:t>
            </a:r>
            <a:endParaRPr lang="en-GB" sz="2000" dirty="0"/>
          </a:p>
        </p:txBody>
      </p:sp>
      <p:sp>
        <p:nvSpPr>
          <p:cNvPr id="3" name="CasellaDiTesto 2">
            <a:extLst>
              <a:ext uri="{FF2B5EF4-FFF2-40B4-BE49-F238E27FC236}">
                <a16:creationId xmlns:a16="http://schemas.microsoft.com/office/drawing/2014/main" xmlns="" id="{00A5CF45-958D-9F49-0997-6C666EB3A15B}"/>
              </a:ext>
            </a:extLst>
          </p:cNvPr>
          <p:cNvSpPr txBox="1"/>
          <p:nvPr/>
        </p:nvSpPr>
        <p:spPr>
          <a:xfrm>
            <a:off x="620785" y="150922"/>
            <a:ext cx="8598716" cy="369332"/>
          </a:xfrm>
          <a:prstGeom prst="rect">
            <a:avLst/>
          </a:prstGeom>
          <a:noFill/>
        </p:spPr>
        <p:txBody>
          <a:bodyPr wrap="square" rtlCol="0">
            <a:spAutoFit/>
          </a:bodyPr>
          <a:lstStyle/>
          <a:p>
            <a:r>
              <a:rPr lang="en-US" dirty="0"/>
              <a:t>The Economics of Biodiversity: The Dasgupta Review Headline Messages </a:t>
            </a:r>
            <a:endParaRPr lang="it-IT" dirty="0"/>
          </a:p>
        </p:txBody>
      </p:sp>
    </p:spTree>
    <p:extLst>
      <p:ext uri="{BB962C8B-B14F-4D97-AF65-F5344CB8AC3E}">
        <p14:creationId xmlns:p14="http://schemas.microsoft.com/office/powerpoint/2010/main" xmlns="" val="59235207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xmlns="" id="{2FD4C55A-4EC2-1F1D-D859-2C6C13B113A3}"/>
              </a:ext>
            </a:extLst>
          </p:cNvPr>
          <p:cNvSpPr txBox="1"/>
          <p:nvPr/>
        </p:nvSpPr>
        <p:spPr>
          <a:xfrm>
            <a:off x="318782" y="670703"/>
            <a:ext cx="11056690" cy="6247864"/>
          </a:xfrm>
          <a:prstGeom prst="rect">
            <a:avLst/>
          </a:prstGeom>
          <a:noFill/>
        </p:spPr>
        <p:txBody>
          <a:bodyPr wrap="square" rtlCol="0">
            <a:spAutoFit/>
          </a:bodyPr>
          <a:lstStyle/>
          <a:p>
            <a:r>
              <a:rPr lang="en-GB" sz="2000" b="1"/>
              <a:t>3. Our unsustainable engagement with Nature is endangering the prosperity of current and future generations. </a:t>
            </a:r>
          </a:p>
          <a:p>
            <a:endParaRPr lang="en-GB" sz="2000"/>
          </a:p>
          <a:p>
            <a:r>
              <a:rPr lang="en-GB" sz="2000"/>
              <a:t>Biodiversity is declining </a:t>
            </a:r>
            <a:r>
              <a:rPr lang="en-GB" sz="2000" b="1"/>
              <a:t>faster than at any time </a:t>
            </a:r>
            <a:r>
              <a:rPr lang="en-GB" sz="2000"/>
              <a:t>in human history. Current extinction rates, for example, are around </a:t>
            </a:r>
            <a:r>
              <a:rPr lang="en-GB" sz="2000" b="1"/>
              <a:t>100 to 1,000 times higher </a:t>
            </a:r>
            <a:r>
              <a:rPr lang="en-GB" sz="2000"/>
              <a:t>than the baseline rate, and they are increasing. Such declines are </a:t>
            </a:r>
            <a:r>
              <a:rPr lang="en-GB" sz="2000" b="1"/>
              <a:t>undermining Nature’s productivity, resilience and adaptability</a:t>
            </a:r>
            <a:r>
              <a:rPr lang="en-GB" sz="2000"/>
              <a:t>, and are in turn fuelling </a:t>
            </a:r>
            <a:r>
              <a:rPr lang="en-GB" sz="2000" b="1"/>
              <a:t>extreme risk and uncertainty for our economies and well-being</a:t>
            </a:r>
            <a:r>
              <a:rPr lang="en-GB" sz="2000"/>
              <a:t>. The devastating impacts of COVID-19 and other emerging infectious diseases – of which land-use change and species exploitation are major drivers – could prove to be just the tip of the iceberg if we continue on our current path. </a:t>
            </a:r>
          </a:p>
          <a:p>
            <a:endParaRPr lang="en-GB" sz="2000"/>
          </a:p>
          <a:p>
            <a:r>
              <a:rPr lang="en-GB" sz="2000"/>
              <a:t>Many ecosystems, from tropical forests to coral reefs, have already been </a:t>
            </a:r>
            <a:r>
              <a:rPr lang="en-GB" sz="2000" b="1"/>
              <a:t>degraded beyond repair</a:t>
            </a:r>
            <a:r>
              <a:rPr lang="en-GB" sz="2000"/>
              <a:t>, or are at imminent risk of ‘tipping points’. These tipping points could have catastrophic consequences for our economies and well-being; and it is costly and difficult, if not impossible, to coax an ecosystem back to health once it has tipped into a new state. </a:t>
            </a:r>
            <a:r>
              <a:rPr lang="en-GB" sz="2000" b="1"/>
              <a:t>Low income countries</a:t>
            </a:r>
            <a:r>
              <a:rPr lang="en-GB" sz="2000"/>
              <a:t>, whose economies are </a:t>
            </a:r>
            <a:r>
              <a:rPr lang="en-GB" sz="2000" b="1"/>
              <a:t>more reliant </a:t>
            </a:r>
            <a:r>
              <a:rPr lang="en-GB" sz="2000"/>
              <a:t>than high income countries </a:t>
            </a:r>
            <a:r>
              <a:rPr lang="en-GB" sz="2000" b="1"/>
              <a:t>on Nature’s goods and services </a:t>
            </a:r>
            <a:r>
              <a:rPr lang="en-GB" sz="2000"/>
              <a:t>from </a:t>
            </a:r>
            <a:r>
              <a:rPr lang="en-GB" sz="2000" b="1"/>
              <a:t>within</a:t>
            </a:r>
            <a:r>
              <a:rPr lang="en-GB" sz="2000"/>
              <a:t> their own borders, stand to lose the most. </a:t>
            </a:r>
          </a:p>
          <a:p>
            <a:endParaRPr lang="en-GB" sz="2000"/>
          </a:p>
          <a:p>
            <a:r>
              <a:rPr lang="en-GB" sz="2000"/>
              <a:t>Reversing these trends requires </a:t>
            </a:r>
            <a:r>
              <a:rPr lang="en-GB" sz="2000" b="1"/>
              <a:t>action now</a:t>
            </a:r>
            <a:r>
              <a:rPr lang="en-GB" sz="2000"/>
              <a:t>. To do so would be significantly </a:t>
            </a:r>
            <a:r>
              <a:rPr lang="en-GB" sz="2000" b="1"/>
              <a:t>less costly than delay</a:t>
            </a:r>
            <a:r>
              <a:rPr lang="en-GB" sz="2000"/>
              <a:t>, and would help us to achieve wider societal goals, including addressing </a:t>
            </a:r>
            <a:r>
              <a:rPr lang="en-GB" sz="2000" b="1"/>
              <a:t>climate change </a:t>
            </a:r>
            <a:r>
              <a:rPr lang="en-GB" sz="2000"/>
              <a:t>(itself a major driver of biodiversity loss) and alleviating </a:t>
            </a:r>
            <a:r>
              <a:rPr lang="en-GB" sz="2000" b="1"/>
              <a:t>poverty</a:t>
            </a:r>
            <a:r>
              <a:rPr lang="en-GB" sz="2000"/>
              <a:t>.</a:t>
            </a:r>
          </a:p>
        </p:txBody>
      </p:sp>
      <p:sp>
        <p:nvSpPr>
          <p:cNvPr id="3" name="CasellaDiTesto 2">
            <a:extLst>
              <a:ext uri="{FF2B5EF4-FFF2-40B4-BE49-F238E27FC236}">
                <a16:creationId xmlns:a16="http://schemas.microsoft.com/office/drawing/2014/main" xmlns="" id="{00A5CF45-958D-9F49-0997-6C666EB3A15B}"/>
              </a:ext>
            </a:extLst>
          </p:cNvPr>
          <p:cNvSpPr txBox="1"/>
          <p:nvPr/>
        </p:nvSpPr>
        <p:spPr>
          <a:xfrm>
            <a:off x="620785" y="114712"/>
            <a:ext cx="8598716" cy="369332"/>
          </a:xfrm>
          <a:prstGeom prst="rect">
            <a:avLst/>
          </a:prstGeom>
          <a:noFill/>
        </p:spPr>
        <p:txBody>
          <a:bodyPr wrap="square" rtlCol="0">
            <a:spAutoFit/>
          </a:bodyPr>
          <a:lstStyle/>
          <a:p>
            <a:r>
              <a:rPr lang="en-US" dirty="0"/>
              <a:t>The Economics of Biodiversity: The Dasgupta Review Headline Messages </a:t>
            </a:r>
            <a:endParaRPr lang="it-IT" dirty="0"/>
          </a:p>
        </p:txBody>
      </p:sp>
    </p:spTree>
    <p:extLst>
      <p:ext uri="{BB962C8B-B14F-4D97-AF65-F5344CB8AC3E}">
        <p14:creationId xmlns:p14="http://schemas.microsoft.com/office/powerpoint/2010/main" xmlns="" val="202626878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xmlns="" id="{2FD4C55A-4EC2-1F1D-D859-2C6C13B113A3}"/>
              </a:ext>
            </a:extLst>
          </p:cNvPr>
          <p:cNvSpPr txBox="1"/>
          <p:nvPr/>
        </p:nvSpPr>
        <p:spPr>
          <a:xfrm>
            <a:off x="318782" y="390038"/>
            <a:ext cx="11056690" cy="6555641"/>
          </a:xfrm>
          <a:prstGeom prst="rect">
            <a:avLst/>
          </a:prstGeom>
          <a:noFill/>
        </p:spPr>
        <p:txBody>
          <a:bodyPr wrap="square" rtlCol="0">
            <a:spAutoFit/>
          </a:bodyPr>
          <a:lstStyle/>
          <a:p>
            <a:r>
              <a:rPr lang="en-GB" sz="2000" b="1" dirty="0"/>
              <a:t>4. </a:t>
            </a:r>
            <a:r>
              <a:rPr lang="en-US" sz="2000" b="1" dirty="0"/>
              <a:t>At the heart of the problem lies deep-rooted, widespread institutional failure. </a:t>
            </a:r>
          </a:p>
          <a:p>
            <a:endParaRPr lang="en-US" sz="2000" b="1" dirty="0"/>
          </a:p>
          <a:p>
            <a:r>
              <a:rPr lang="en-US" sz="2000" b="1" dirty="0"/>
              <a:t>Nature’s worth to society</a:t>
            </a:r>
            <a:r>
              <a:rPr lang="en-US" sz="2000" dirty="0"/>
              <a:t> – the true value of the various goods and services it provides – is </a:t>
            </a:r>
            <a:r>
              <a:rPr lang="en-US" sz="2000" b="1" dirty="0"/>
              <a:t>not reflected in market prices </a:t>
            </a:r>
            <a:r>
              <a:rPr lang="en-US" sz="2000" dirty="0"/>
              <a:t>because much of it is open to all at no monetary charge. These </a:t>
            </a:r>
            <a:r>
              <a:rPr lang="en-US" sz="2000" b="1" dirty="0"/>
              <a:t>pricing distortions </a:t>
            </a:r>
            <a:r>
              <a:rPr lang="en-US" sz="2000" dirty="0"/>
              <a:t>have led us to invest relatively more in other assets, such as produced capital, and underinvest in our natural assets. </a:t>
            </a:r>
          </a:p>
          <a:p>
            <a:r>
              <a:rPr lang="en-US" sz="2000" dirty="0"/>
              <a:t>Moreover, </a:t>
            </a:r>
            <a:r>
              <a:rPr lang="en-US" sz="2000" b="1" dirty="0"/>
              <a:t>aspects of Nature are mobile</a:t>
            </a:r>
            <a:r>
              <a:rPr lang="en-US" sz="2000" dirty="0"/>
              <a:t>; some are </a:t>
            </a:r>
            <a:r>
              <a:rPr lang="en-US" sz="2000" b="1" dirty="0"/>
              <a:t>invisible</a:t>
            </a:r>
            <a:r>
              <a:rPr lang="en-US" sz="2000" dirty="0"/>
              <a:t>, such as in the soils; and many are </a:t>
            </a:r>
            <a:r>
              <a:rPr lang="en-US" sz="2000" b="1" dirty="0"/>
              <a:t>silent</a:t>
            </a:r>
            <a:r>
              <a:rPr lang="en-US" sz="2000" dirty="0"/>
              <a:t>. These features mean that the effects of many of our actions on ourselves and others – including our descendants – are </a:t>
            </a:r>
            <a:r>
              <a:rPr lang="en-US" sz="2000" b="1" dirty="0"/>
              <a:t>hard to trace </a:t>
            </a:r>
            <a:r>
              <a:rPr lang="en-US" sz="2000" dirty="0"/>
              <a:t>and go </a:t>
            </a:r>
            <a:r>
              <a:rPr lang="en-US" sz="2000" b="1" dirty="0"/>
              <a:t>unaccounted</a:t>
            </a:r>
            <a:r>
              <a:rPr lang="en-US" sz="2000" dirty="0"/>
              <a:t> for, giving rise to widespread ‘</a:t>
            </a:r>
            <a:r>
              <a:rPr lang="en-US" sz="2000" b="1" dirty="0"/>
              <a:t>externalities</a:t>
            </a:r>
            <a:r>
              <a:rPr lang="en-US" sz="2000" dirty="0"/>
              <a:t>’ and making it hard for markets to function well. </a:t>
            </a:r>
          </a:p>
          <a:p>
            <a:r>
              <a:rPr lang="en-US" sz="2000" dirty="0"/>
              <a:t>But this is </a:t>
            </a:r>
            <a:r>
              <a:rPr lang="en-US" sz="2000" b="1" dirty="0"/>
              <a:t>not simply a market failure</a:t>
            </a:r>
            <a:r>
              <a:rPr lang="en-US" sz="2000" dirty="0"/>
              <a:t>: it is a broader </a:t>
            </a:r>
            <a:r>
              <a:rPr lang="en-US" sz="2000" b="1" dirty="0"/>
              <a:t>institutional failure </a:t>
            </a:r>
            <a:r>
              <a:rPr lang="en-US" sz="2000" dirty="0"/>
              <a:t>too. Many of our institutions have proved </a:t>
            </a:r>
            <a:r>
              <a:rPr lang="en-US" sz="2000" b="1" dirty="0"/>
              <a:t>unfit</a:t>
            </a:r>
            <a:r>
              <a:rPr lang="en-US" sz="2000" dirty="0"/>
              <a:t> to manage the externalities. Governments almost everywhere exacerbate the problem by paying people more to </a:t>
            </a:r>
            <a:r>
              <a:rPr lang="en-US" sz="2000" b="1" dirty="0"/>
              <a:t>exploit</a:t>
            </a:r>
            <a:r>
              <a:rPr lang="en-US" sz="2000" dirty="0"/>
              <a:t> Nature than to </a:t>
            </a:r>
            <a:r>
              <a:rPr lang="en-US" sz="2000" b="1" dirty="0"/>
              <a:t>protect</a:t>
            </a:r>
            <a:r>
              <a:rPr lang="en-US" sz="2000" dirty="0"/>
              <a:t> it, and to </a:t>
            </a:r>
            <a:r>
              <a:rPr lang="en-GB" sz="2000" b="1" dirty="0"/>
              <a:t>prioritise</a:t>
            </a:r>
            <a:r>
              <a:rPr lang="en-US" sz="2000" dirty="0"/>
              <a:t> unsustainable economic activities. A conservative estimate of the total cost globally of </a:t>
            </a:r>
            <a:r>
              <a:rPr lang="en-US" sz="2000" b="1" dirty="0"/>
              <a:t>subsidies that damage Nature </a:t>
            </a:r>
            <a:r>
              <a:rPr lang="en-US" sz="2000" dirty="0"/>
              <a:t>is around 4 to 6 trillion US$ per year. And we lack the institutional arrangements needed to protect global public goods, such as the ocean or the world’s rainforests. </a:t>
            </a:r>
          </a:p>
          <a:p>
            <a:r>
              <a:rPr lang="en-US" sz="2000" dirty="0"/>
              <a:t>The 15th Conference of the Parties to the Convention on Biological Diversity (COP15) and the 26th Conference of the Parties to the UN Framework Convention on Climate Change (COP26) provide important opportunities to set a new, ambitious direction for the coming decade, and establish the right environment to deliver on commitments made and the institutional arrangements needed to ensure those commitments are met.</a:t>
            </a:r>
            <a:endParaRPr lang="en-GB" sz="2000" dirty="0"/>
          </a:p>
        </p:txBody>
      </p:sp>
      <p:sp>
        <p:nvSpPr>
          <p:cNvPr id="3" name="CasellaDiTesto 2">
            <a:extLst>
              <a:ext uri="{FF2B5EF4-FFF2-40B4-BE49-F238E27FC236}">
                <a16:creationId xmlns:a16="http://schemas.microsoft.com/office/drawing/2014/main" xmlns="" id="{00A5CF45-958D-9F49-0997-6C666EB3A15B}"/>
              </a:ext>
            </a:extLst>
          </p:cNvPr>
          <p:cNvSpPr txBox="1"/>
          <p:nvPr/>
        </p:nvSpPr>
        <p:spPr>
          <a:xfrm>
            <a:off x="620785" y="60394"/>
            <a:ext cx="8598716" cy="369332"/>
          </a:xfrm>
          <a:prstGeom prst="rect">
            <a:avLst/>
          </a:prstGeom>
          <a:noFill/>
        </p:spPr>
        <p:txBody>
          <a:bodyPr wrap="square" rtlCol="0">
            <a:spAutoFit/>
          </a:bodyPr>
          <a:lstStyle/>
          <a:p>
            <a:r>
              <a:rPr lang="en-US" dirty="0"/>
              <a:t>The Economics of Biodiversity: The Dasgupta Review Headline Messages </a:t>
            </a:r>
            <a:endParaRPr lang="it-IT" dirty="0"/>
          </a:p>
        </p:txBody>
      </p:sp>
    </p:spTree>
    <p:extLst>
      <p:ext uri="{BB962C8B-B14F-4D97-AF65-F5344CB8AC3E}">
        <p14:creationId xmlns:p14="http://schemas.microsoft.com/office/powerpoint/2010/main" xmlns="" val="353524979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xmlns="" id="{2FD4C55A-4EC2-1F1D-D859-2C6C13B113A3}"/>
              </a:ext>
            </a:extLst>
          </p:cNvPr>
          <p:cNvSpPr txBox="1"/>
          <p:nvPr/>
        </p:nvSpPr>
        <p:spPr>
          <a:xfrm>
            <a:off x="318782" y="1148791"/>
            <a:ext cx="11056690" cy="3477875"/>
          </a:xfrm>
          <a:prstGeom prst="rect">
            <a:avLst/>
          </a:prstGeom>
          <a:noFill/>
        </p:spPr>
        <p:txBody>
          <a:bodyPr wrap="square" rtlCol="0">
            <a:spAutoFit/>
          </a:bodyPr>
          <a:lstStyle/>
          <a:p>
            <a:r>
              <a:rPr lang="en-GB" sz="2000" b="1" dirty="0"/>
              <a:t>5. </a:t>
            </a:r>
            <a:r>
              <a:rPr lang="en-US" sz="2000" b="1" dirty="0"/>
              <a:t>We need to change how we think, act and measure success. </a:t>
            </a:r>
          </a:p>
          <a:p>
            <a:endParaRPr lang="en-US" sz="2000" dirty="0"/>
          </a:p>
          <a:p>
            <a:r>
              <a:rPr lang="en-US" sz="2000" dirty="0"/>
              <a:t>Humanity faces an urgent choice. Continuing down our current path – where our demands on Nature far exceed its capacity to supply – presents extreme </a:t>
            </a:r>
            <a:r>
              <a:rPr lang="en-US" sz="2000" b="1" dirty="0"/>
              <a:t>risks and uncertainty </a:t>
            </a:r>
            <a:r>
              <a:rPr lang="en-US" sz="2000" dirty="0"/>
              <a:t>for our economies. Sustainable economic growth and development requires us to take a different path, where our engagements with Nature are not only sustainable, but also enhance our collective wealth and well-being and that of our descendants. </a:t>
            </a:r>
          </a:p>
          <a:p>
            <a:endParaRPr lang="en-US" sz="2000" dirty="0"/>
          </a:p>
          <a:p>
            <a:r>
              <a:rPr lang="en-US" sz="2000" dirty="0"/>
              <a:t>Choosing a sustainable path will require </a:t>
            </a:r>
            <a:r>
              <a:rPr lang="en-US" sz="2000" b="1" dirty="0"/>
              <a:t>transformative change</a:t>
            </a:r>
            <a:r>
              <a:rPr lang="en-US" sz="2000" dirty="0"/>
              <a:t>, underpinned by levels of ambition, coordination and political will akin to, or even greater than, those of the Marshall Plan. The change required should be geared towards </a:t>
            </a:r>
            <a:r>
              <a:rPr lang="en-US" sz="2000" b="1" dirty="0"/>
              <a:t>three broad transitions</a:t>
            </a:r>
            <a:r>
              <a:rPr lang="en-US" sz="2000" dirty="0"/>
              <a:t>.</a:t>
            </a:r>
            <a:endParaRPr lang="en-GB" sz="2000" dirty="0"/>
          </a:p>
        </p:txBody>
      </p:sp>
      <p:sp>
        <p:nvSpPr>
          <p:cNvPr id="3" name="CasellaDiTesto 2">
            <a:extLst>
              <a:ext uri="{FF2B5EF4-FFF2-40B4-BE49-F238E27FC236}">
                <a16:creationId xmlns:a16="http://schemas.microsoft.com/office/drawing/2014/main" xmlns="" id="{00A5CF45-958D-9F49-0997-6C666EB3A15B}"/>
              </a:ext>
            </a:extLst>
          </p:cNvPr>
          <p:cNvSpPr txBox="1"/>
          <p:nvPr/>
        </p:nvSpPr>
        <p:spPr>
          <a:xfrm>
            <a:off x="620785" y="60394"/>
            <a:ext cx="8598716" cy="369332"/>
          </a:xfrm>
          <a:prstGeom prst="rect">
            <a:avLst/>
          </a:prstGeom>
          <a:noFill/>
        </p:spPr>
        <p:txBody>
          <a:bodyPr wrap="square" rtlCol="0">
            <a:spAutoFit/>
          </a:bodyPr>
          <a:lstStyle/>
          <a:p>
            <a:r>
              <a:rPr lang="en-US" dirty="0"/>
              <a:t>The Economics of Biodiversity: The Dasgupta Review Headline Messages </a:t>
            </a:r>
            <a:endParaRPr lang="it-IT" dirty="0"/>
          </a:p>
        </p:txBody>
      </p:sp>
    </p:spTree>
    <p:extLst>
      <p:ext uri="{BB962C8B-B14F-4D97-AF65-F5344CB8AC3E}">
        <p14:creationId xmlns:p14="http://schemas.microsoft.com/office/powerpoint/2010/main" xmlns="" val="414651102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xmlns="" id="{2FD4C55A-4EC2-1F1D-D859-2C6C13B113A3}"/>
              </a:ext>
            </a:extLst>
          </p:cNvPr>
          <p:cNvSpPr txBox="1"/>
          <p:nvPr/>
        </p:nvSpPr>
        <p:spPr>
          <a:xfrm>
            <a:off x="318782" y="605587"/>
            <a:ext cx="11056690" cy="5940088"/>
          </a:xfrm>
          <a:prstGeom prst="rect">
            <a:avLst/>
          </a:prstGeom>
          <a:noFill/>
        </p:spPr>
        <p:txBody>
          <a:bodyPr wrap="square" rtlCol="0">
            <a:spAutoFit/>
          </a:bodyPr>
          <a:lstStyle/>
          <a:p>
            <a:r>
              <a:rPr lang="en-US" sz="2000" b="1" dirty="0" err="1"/>
              <a:t>i</a:t>
            </a:r>
            <a:r>
              <a:rPr lang="en-US" sz="2000" b="1" dirty="0"/>
              <a:t>) Ensure that our demands on Nature do not exceed its supply, and that we increase Nature’s supply relative to its current level. </a:t>
            </a:r>
          </a:p>
          <a:p>
            <a:endParaRPr lang="en-US" sz="2000" dirty="0"/>
          </a:p>
          <a:p>
            <a:r>
              <a:rPr lang="en-US" sz="2000" b="1" dirty="0"/>
              <a:t>Food production </a:t>
            </a:r>
            <a:r>
              <a:rPr lang="en-US" sz="2000" dirty="0"/>
              <a:t>is the most significant driver of terrestrial biodiversity loss. As the global population grows, the enormous problem of producing sufficient food in a sustainable manner will only intensify. </a:t>
            </a:r>
            <a:r>
              <a:rPr lang="en-US" sz="2000" b="1" dirty="0"/>
              <a:t>Technological innovations and sustainable food production systems can </a:t>
            </a:r>
            <a:r>
              <a:rPr lang="en-US" sz="2000" dirty="0"/>
              <a:t>decrease the sector’s contribution to climate change, land-use change and ocean degradation; reduce environmentally damaging inputs and waste; improve production system resilience, through methods such as precision agriculture, integrated pest management and molecular breeding techniques; and are likely to have a </a:t>
            </a:r>
            <a:r>
              <a:rPr lang="en-US" sz="2000" b="1" dirty="0"/>
              <a:t>positive economic impact, including the creation of jobs</a:t>
            </a:r>
            <a:r>
              <a:rPr lang="en-US" sz="2000" dirty="0"/>
              <a:t>. Demand for energy is a major contributor to climate change and resulting biodiversity loss. </a:t>
            </a:r>
            <a:r>
              <a:rPr lang="en-US" sz="2000" b="1" dirty="0" err="1"/>
              <a:t>Decarbonising</a:t>
            </a:r>
            <a:r>
              <a:rPr lang="en-US" sz="2000" b="1" dirty="0"/>
              <a:t> our energy systems </a:t>
            </a:r>
            <a:r>
              <a:rPr lang="en-US" sz="2000" dirty="0"/>
              <a:t>is a necessary part of balancing demand and supply. </a:t>
            </a:r>
          </a:p>
          <a:p>
            <a:endParaRPr lang="en-US" sz="2000" dirty="0"/>
          </a:p>
          <a:p>
            <a:r>
              <a:rPr lang="en-US" sz="2000" dirty="0"/>
              <a:t>But if we are to avoid exceeding the limits of what Nature can provide on a sustainable basis while meeting the needs of the human population, </a:t>
            </a:r>
            <a:r>
              <a:rPr lang="en-US" sz="2000" b="1" dirty="0"/>
              <a:t>we cannot rely on technology alone: consumption and production patterns will need to be fundamentally restructured</a:t>
            </a:r>
            <a:r>
              <a:rPr lang="en-US" sz="2000" dirty="0"/>
              <a:t>. Breaking the links between damaging forms of consumption and production and Nature can be accelerated through </a:t>
            </a:r>
            <a:r>
              <a:rPr lang="en-US" sz="2000" b="1" dirty="0"/>
              <a:t>a range of policies that change prices and </a:t>
            </a:r>
            <a:r>
              <a:rPr lang="en-US" sz="2000" b="1" dirty="0" err="1"/>
              <a:t>behavioural</a:t>
            </a:r>
            <a:r>
              <a:rPr lang="en-US" sz="2000" b="1" dirty="0"/>
              <a:t> norms</a:t>
            </a:r>
            <a:r>
              <a:rPr lang="en-US" sz="2000" dirty="0"/>
              <a:t>, for example enforcing standards for re-use, recycling and sharing, and aligning environmental objectives along entire global supply chains. </a:t>
            </a:r>
            <a:endParaRPr lang="en-GB" sz="2000" dirty="0"/>
          </a:p>
        </p:txBody>
      </p:sp>
      <p:sp>
        <p:nvSpPr>
          <p:cNvPr id="3" name="CasellaDiTesto 2">
            <a:extLst>
              <a:ext uri="{FF2B5EF4-FFF2-40B4-BE49-F238E27FC236}">
                <a16:creationId xmlns:a16="http://schemas.microsoft.com/office/drawing/2014/main" xmlns="" id="{00A5CF45-958D-9F49-0997-6C666EB3A15B}"/>
              </a:ext>
            </a:extLst>
          </p:cNvPr>
          <p:cNvSpPr txBox="1"/>
          <p:nvPr/>
        </p:nvSpPr>
        <p:spPr>
          <a:xfrm>
            <a:off x="620784" y="60394"/>
            <a:ext cx="9872181" cy="369332"/>
          </a:xfrm>
          <a:prstGeom prst="rect">
            <a:avLst/>
          </a:prstGeom>
          <a:noFill/>
        </p:spPr>
        <p:txBody>
          <a:bodyPr wrap="square" rtlCol="0">
            <a:spAutoFit/>
          </a:bodyPr>
          <a:lstStyle/>
          <a:p>
            <a:r>
              <a:rPr lang="en-US" dirty="0"/>
              <a:t>The Economics of Biodiversity: The Dasgupta Review Headline Messages – Three Broad Transitions </a:t>
            </a:r>
            <a:endParaRPr lang="it-IT" dirty="0"/>
          </a:p>
        </p:txBody>
      </p:sp>
    </p:spTree>
    <p:extLst>
      <p:ext uri="{BB962C8B-B14F-4D97-AF65-F5344CB8AC3E}">
        <p14:creationId xmlns:p14="http://schemas.microsoft.com/office/powerpoint/2010/main" xmlns="" val="158819837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xmlns="" id="{2FD4C55A-4EC2-1F1D-D859-2C6C13B113A3}"/>
              </a:ext>
            </a:extLst>
          </p:cNvPr>
          <p:cNvSpPr txBox="1"/>
          <p:nvPr/>
        </p:nvSpPr>
        <p:spPr>
          <a:xfrm>
            <a:off x="318782" y="813810"/>
            <a:ext cx="11056690" cy="5909310"/>
          </a:xfrm>
          <a:prstGeom prst="rect">
            <a:avLst/>
          </a:prstGeom>
          <a:noFill/>
        </p:spPr>
        <p:txBody>
          <a:bodyPr wrap="square" rtlCol="0">
            <a:spAutoFit/>
          </a:bodyPr>
          <a:lstStyle/>
          <a:p>
            <a:r>
              <a:rPr lang="en-GB" b="1" dirty="0" err="1"/>
              <a:t>i</a:t>
            </a:r>
            <a:r>
              <a:rPr lang="en-GB" b="1" dirty="0"/>
              <a:t>) Ensure that our demands on Nature do not exceed its supply, and that we increase Nature’s supply relative to its current level. (follows) </a:t>
            </a:r>
          </a:p>
          <a:p>
            <a:endParaRPr lang="en-GB" dirty="0"/>
          </a:p>
          <a:p>
            <a:r>
              <a:rPr lang="en-GB" b="1" dirty="0"/>
              <a:t>Growing human populations </a:t>
            </a:r>
            <a:r>
              <a:rPr lang="en-GB" dirty="0"/>
              <a:t>have significant implications for our demands on Nature, including for future patterns of global consumption. </a:t>
            </a:r>
            <a:r>
              <a:rPr lang="en-GB" b="1" dirty="0"/>
              <a:t>Fertility choices </a:t>
            </a:r>
            <a:r>
              <a:rPr lang="en-GB" dirty="0"/>
              <a:t>are influenced not only by individual preferences, they are also shaped by the choices of others. As well as </a:t>
            </a:r>
            <a:r>
              <a:rPr lang="en-GB" b="1" dirty="0"/>
              <a:t>improving women’s access </a:t>
            </a:r>
            <a:r>
              <a:rPr lang="en-GB" dirty="0"/>
              <a:t>to finance, information and education, support for community-based family planning programmes can shift preferences and behaviour, and accelerate the demographic transition. There has been significant </a:t>
            </a:r>
            <a:r>
              <a:rPr lang="en-GB" b="1" dirty="0"/>
              <a:t>underinvestment</a:t>
            </a:r>
            <a:r>
              <a:rPr lang="en-GB" dirty="0"/>
              <a:t> in such programmes. Addressing that shortfall, even if the effects may not be apparent in the short-term, is essential. </a:t>
            </a:r>
          </a:p>
          <a:p>
            <a:endParaRPr lang="en-GB" dirty="0"/>
          </a:p>
          <a:p>
            <a:r>
              <a:rPr lang="en-GB" b="1" dirty="0"/>
              <a:t>Conserving and restoring our natural assets </a:t>
            </a:r>
            <a:r>
              <a:rPr lang="en-GB" dirty="0"/>
              <a:t>will sustain and enhance their supply. It is </a:t>
            </a:r>
            <a:r>
              <a:rPr lang="en-GB" b="1" dirty="0"/>
              <a:t>less costly </a:t>
            </a:r>
            <a:r>
              <a:rPr lang="en-GB" dirty="0"/>
              <a:t>to conserve Nature than to restore it once damaged or degraded, all else being equal. </a:t>
            </a:r>
            <a:r>
              <a:rPr lang="en-GB" b="1" dirty="0"/>
              <a:t>In the face of significant risk and uncertainty </a:t>
            </a:r>
            <a:r>
              <a:rPr lang="en-GB" dirty="0"/>
              <a:t>about the consequences of degrading ecosystems, in many cases there is a strong </a:t>
            </a:r>
            <a:r>
              <a:rPr lang="en-GB" b="1" dirty="0"/>
              <a:t>economic rationale for quantity restrictions over pricing mechanisms</a:t>
            </a:r>
            <a:r>
              <a:rPr lang="en-GB" dirty="0"/>
              <a:t>. Expanding and improving the management of </a:t>
            </a:r>
            <a:r>
              <a:rPr lang="en-GB" b="1" dirty="0"/>
              <a:t>Protected Areas </a:t>
            </a:r>
            <a:r>
              <a:rPr lang="en-GB" dirty="0"/>
              <a:t>therefore has an essential role to play. Multi-functional </a:t>
            </a:r>
            <a:r>
              <a:rPr lang="en-GB" b="1" dirty="0"/>
              <a:t>landscapes and seascapes</a:t>
            </a:r>
            <a:r>
              <a:rPr lang="en-GB" dirty="0"/>
              <a:t> that provide ecosystem goods and services, and protect and enhance biodiversity, are also important. Large-scale and widespread investment in </a:t>
            </a:r>
            <a:r>
              <a:rPr lang="en-GB" b="1" dirty="0"/>
              <a:t>Nature-based Solutions</a:t>
            </a:r>
            <a:r>
              <a:rPr lang="en-GB" dirty="0"/>
              <a:t> would help us to address biodiversity loss and significantly contribute to climate change mitigation and adaptation, not to mention wider economic benefits, including creating jobs. As part of </a:t>
            </a:r>
            <a:r>
              <a:rPr lang="en-GB" b="1" dirty="0"/>
              <a:t>fiscal stimulus packages</a:t>
            </a:r>
            <a:r>
              <a:rPr lang="en-GB" dirty="0"/>
              <a:t> in the wake of COVID-19, investment in natural capital has the potential for quick returns. Moreover, </a:t>
            </a:r>
            <a:r>
              <a:rPr lang="en-GB" b="1" dirty="0"/>
              <a:t>natural capital forms the bulk of wealth in low income countries</a:t>
            </a:r>
            <a:r>
              <a:rPr lang="en-GB" dirty="0"/>
              <a:t>, and those on low incomes tend to rely more directly on Nature. And so conserving and restoring our natural assets also contributes to alleviating poverty.</a:t>
            </a:r>
          </a:p>
        </p:txBody>
      </p:sp>
      <p:sp>
        <p:nvSpPr>
          <p:cNvPr id="3" name="CasellaDiTesto 2">
            <a:extLst>
              <a:ext uri="{FF2B5EF4-FFF2-40B4-BE49-F238E27FC236}">
                <a16:creationId xmlns:a16="http://schemas.microsoft.com/office/drawing/2014/main" xmlns="" id="{00A5CF45-958D-9F49-0997-6C666EB3A15B}"/>
              </a:ext>
            </a:extLst>
          </p:cNvPr>
          <p:cNvSpPr txBox="1"/>
          <p:nvPr/>
        </p:nvSpPr>
        <p:spPr>
          <a:xfrm>
            <a:off x="620784" y="60394"/>
            <a:ext cx="10243373" cy="369332"/>
          </a:xfrm>
          <a:prstGeom prst="rect">
            <a:avLst/>
          </a:prstGeom>
          <a:noFill/>
        </p:spPr>
        <p:txBody>
          <a:bodyPr wrap="square" rtlCol="0">
            <a:spAutoFit/>
          </a:bodyPr>
          <a:lstStyle/>
          <a:p>
            <a:r>
              <a:rPr lang="en-US" dirty="0"/>
              <a:t>The Economics of Biodiversity: The Dasgupta Review Headline Messages – Three Broad Transitions </a:t>
            </a:r>
            <a:endParaRPr lang="it-IT" dirty="0"/>
          </a:p>
        </p:txBody>
      </p:sp>
    </p:spTree>
    <p:extLst>
      <p:ext uri="{BB962C8B-B14F-4D97-AF65-F5344CB8AC3E}">
        <p14:creationId xmlns:p14="http://schemas.microsoft.com/office/powerpoint/2010/main" xmlns="" val="39687073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xmlns="" id="{2FD4C55A-4EC2-1F1D-D859-2C6C13B113A3}"/>
              </a:ext>
            </a:extLst>
          </p:cNvPr>
          <p:cNvSpPr txBox="1"/>
          <p:nvPr/>
        </p:nvSpPr>
        <p:spPr>
          <a:xfrm>
            <a:off x="318782" y="813810"/>
            <a:ext cx="11056690" cy="5909310"/>
          </a:xfrm>
          <a:prstGeom prst="rect">
            <a:avLst/>
          </a:prstGeom>
          <a:noFill/>
        </p:spPr>
        <p:txBody>
          <a:bodyPr wrap="square" rtlCol="0">
            <a:spAutoFit/>
          </a:bodyPr>
          <a:lstStyle/>
          <a:p>
            <a:r>
              <a:rPr lang="en-GB" b="1" dirty="0"/>
              <a:t>ii) Change our measures of economic success to guide us on a more sustainable path. </a:t>
            </a:r>
          </a:p>
          <a:p>
            <a:endParaRPr lang="en-GB" dirty="0"/>
          </a:p>
          <a:p>
            <a:r>
              <a:rPr lang="en-GB" b="1" dirty="0"/>
              <a:t>Nature needs to enter economic and finance decision-making in the same way buildings, machines, roads and skills do</a:t>
            </a:r>
            <a:r>
              <a:rPr lang="en-GB" dirty="0"/>
              <a:t>. To do so ultimately requires </a:t>
            </a:r>
            <a:r>
              <a:rPr lang="en-GB" b="1" dirty="0"/>
              <a:t>changing our measures of economic success</a:t>
            </a:r>
            <a:r>
              <a:rPr lang="en-GB" dirty="0"/>
              <a:t>. As a measure of economic activity, Gross Domestic Product (</a:t>
            </a:r>
            <a:r>
              <a:rPr lang="en-GB" b="1" dirty="0"/>
              <a:t>GDP) is needed for short-run macroeconomic analysis and management</a:t>
            </a:r>
            <a:r>
              <a:rPr lang="en-GB" dirty="0"/>
              <a:t>. However, GDP does not account for the depreciation of assets, including the natural environment. As our primary measure of economic success, it therefore </a:t>
            </a:r>
            <a:r>
              <a:rPr lang="en-GB" b="1" dirty="0"/>
              <a:t>encourages us to pursue unsustainable economic growth and development</a:t>
            </a:r>
            <a:r>
              <a:rPr lang="en-GB" dirty="0"/>
              <a:t>. </a:t>
            </a:r>
          </a:p>
          <a:p>
            <a:endParaRPr lang="en-GB" dirty="0"/>
          </a:p>
          <a:p>
            <a:r>
              <a:rPr lang="en-GB" dirty="0"/>
              <a:t>The Review demonstrates that </a:t>
            </a:r>
            <a:r>
              <a:rPr lang="en-GB" b="1" dirty="0"/>
              <a:t>in order to judge whether economic development is sustainable, an inclusive measure of wealth is needed</a:t>
            </a:r>
            <a:r>
              <a:rPr lang="en-GB" dirty="0"/>
              <a:t>. By measuring our wealth in terms of all assets, including natural assets, ‘inclusive wealth’ provides a clear and coherent measure that corresponds directly with the well-being of current and future generations. This approach accounts for the benefits from </a:t>
            </a:r>
            <a:r>
              <a:rPr lang="en-GB" b="1" dirty="0"/>
              <a:t>investing in natural assets </a:t>
            </a:r>
            <a:r>
              <a:rPr lang="en-GB" dirty="0"/>
              <a:t>and illuminates the </a:t>
            </a:r>
            <a:r>
              <a:rPr lang="en-GB" b="1" dirty="0"/>
              <a:t>trade-offs</a:t>
            </a:r>
            <a:r>
              <a:rPr lang="en-GB" dirty="0"/>
              <a:t> and interactions between investments in different assets. </a:t>
            </a:r>
          </a:p>
          <a:p>
            <a:endParaRPr lang="en-GB" dirty="0"/>
          </a:p>
          <a:p>
            <a:r>
              <a:rPr lang="en-GB" b="1" dirty="0"/>
              <a:t>Introducing natural capital into national accounting systems </a:t>
            </a:r>
            <a:r>
              <a:rPr lang="en-GB" dirty="0"/>
              <a:t>would be a critical step towards making inclusive wealth our measure of progress. Frameworks for natural capital accounting and assessment exist and are at different stages of development, and while significant problems of design and measurement remain, this should not deter governments and businesses from supporting and embracing them. Increased investment in </a:t>
            </a:r>
            <a:r>
              <a:rPr lang="en-GB" b="1" dirty="0"/>
              <a:t>physical accounts and valuation </a:t>
            </a:r>
            <a:r>
              <a:rPr lang="en-GB" dirty="0"/>
              <a:t>would improve the quality of natural capital accounts. Standardisation of data and modelling approaches, and technical support, would make it easier to </a:t>
            </a:r>
            <a:r>
              <a:rPr lang="en-GB" b="1" dirty="0"/>
              <a:t>embed natural capital accounting in national economic accounts</a:t>
            </a:r>
            <a:r>
              <a:rPr lang="en-GB" dirty="0"/>
              <a:t>, and, above all, use the information to improve </a:t>
            </a:r>
            <a:r>
              <a:rPr lang="en-GB" b="1" dirty="0"/>
              <a:t>decision-making</a:t>
            </a:r>
            <a:r>
              <a:rPr lang="en-GB" dirty="0"/>
              <a:t> at scale around the world. </a:t>
            </a:r>
          </a:p>
        </p:txBody>
      </p:sp>
      <p:sp>
        <p:nvSpPr>
          <p:cNvPr id="3" name="CasellaDiTesto 2">
            <a:extLst>
              <a:ext uri="{FF2B5EF4-FFF2-40B4-BE49-F238E27FC236}">
                <a16:creationId xmlns:a16="http://schemas.microsoft.com/office/drawing/2014/main" xmlns="" id="{00A5CF45-958D-9F49-0997-6C666EB3A15B}"/>
              </a:ext>
            </a:extLst>
          </p:cNvPr>
          <p:cNvSpPr txBox="1"/>
          <p:nvPr/>
        </p:nvSpPr>
        <p:spPr>
          <a:xfrm>
            <a:off x="620784" y="60394"/>
            <a:ext cx="10243373" cy="369332"/>
          </a:xfrm>
          <a:prstGeom prst="rect">
            <a:avLst/>
          </a:prstGeom>
          <a:noFill/>
        </p:spPr>
        <p:txBody>
          <a:bodyPr wrap="square" rtlCol="0">
            <a:spAutoFit/>
          </a:bodyPr>
          <a:lstStyle/>
          <a:p>
            <a:r>
              <a:rPr lang="en-US" dirty="0"/>
              <a:t>The Economics of Biodiversity: The Dasgupta Review Headline Messages – Three Broad Transitions </a:t>
            </a:r>
            <a:endParaRPr lang="it-IT" dirty="0"/>
          </a:p>
        </p:txBody>
      </p:sp>
    </p:spTree>
    <p:extLst>
      <p:ext uri="{BB962C8B-B14F-4D97-AF65-F5344CB8AC3E}">
        <p14:creationId xmlns:p14="http://schemas.microsoft.com/office/powerpoint/2010/main" xmlns="" val="4173937247"/>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xmlns="" id="{2FD4C55A-4EC2-1F1D-D859-2C6C13B113A3}"/>
              </a:ext>
            </a:extLst>
          </p:cNvPr>
          <p:cNvSpPr txBox="1"/>
          <p:nvPr/>
        </p:nvSpPr>
        <p:spPr>
          <a:xfrm>
            <a:off x="318782" y="813810"/>
            <a:ext cx="11056690" cy="5355312"/>
          </a:xfrm>
          <a:prstGeom prst="rect">
            <a:avLst/>
          </a:prstGeom>
          <a:noFill/>
        </p:spPr>
        <p:txBody>
          <a:bodyPr wrap="square" rtlCol="0">
            <a:spAutoFit/>
          </a:bodyPr>
          <a:lstStyle/>
          <a:p>
            <a:r>
              <a:rPr lang="en-GB" b="1" dirty="0"/>
              <a:t>iii) </a:t>
            </a:r>
            <a:r>
              <a:rPr lang="en-US" b="1" dirty="0"/>
              <a:t>Transform our institutions and systems – in particular our finance and education systems – to enable these changes and sustain them for future generations. </a:t>
            </a:r>
          </a:p>
          <a:p>
            <a:endParaRPr lang="en-US" dirty="0"/>
          </a:p>
          <a:p>
            <a:r>
              <a:rPr lang="en-US" dirty="0"/>
              <a:t>Information required for managing ecosystems is asymmetrically distributed: much is uniquely understood and best managed by </a:t>
            </a:r>
            <a:r>
              <a:rPr lang="en-US" b="1" dirty="0"/>
              <a:t>local communities</a:t>
            </a:r>
            <a:r>
              <a:rPr lang="en-US" dirty="0"/>
              <a:t>, but important perspectives are also held among </a:t>
            </a:r>
            <a:r>
              <a:rPr lang="en-US" b="1" dirty="0"/>
              <a:t>national governments, international </a:t>
            </a:r>
            <a:r>
              <a:rPr lang="en-US" b="1" dirty="0" err="1"/>
              <a:t>organisations</a:t>
            </a:r>
            <a:r>
              <a:rPr lang="en-US" b="1" dirty="0"/>
              <a:t> and along global supply chains</a:t>
            </a:r>
            <a:r>
              <a:rPr lang="en-US" dirty="0"/>
              <a:t>. Institutional arrangements that enable sustainable engagement with ecosystems are ‘</a:t>
            </a:r>
            <a:r>
              <a:rPr lang="en-US" b="1" dirty="0"/>
              <a:t>polycentric</a:t>
            </a:r>
            <a:r>
              <a:rPr lang="en-US" dirty="0"/>
              <a:t>’. They pool knowledge and perspectives among and across different levels – global, regional, national and local – and from different </a:t>
            </a:r>
            <a:r>
              <a:rPr lang="en-US" dirty="0" err="1"/>
              <a:t>organisations</a:t>
            </a:r>
            <a:r>
              <a:rPr lang="en-US" dirty="0"/>
              <a:t>, communities and individuals. In doing so, they enable relevant </a:t>
            </a:r>
            <a:r>
              <a:rPr lang="en-US" b="1" dirty="0"/>
              <a:t>information</a:t>
            </a:r>
            <a:r>
              <a:rPr lang="en-US" dirty="0"/>
              <a:t> to flow, and allow for </a:t>
            </a:r>
            <a:r>
              <a:rPr lang="en-US" b="1" dirty="0"/>
              <a:t>collaborative</a:t>
            </a:r>
            <a:r>
              <a:rPr lang="en-US" dirty="0"/>
              <a:t> planning, participation and coordination. </a:t>
            </a:r>
          </a:p>
          <a:p>
            <a:endParaRPr lang="en-US" dirty="0"/>
          </a:p>
          <a:p>
            <a:r>
              <a:rPr lang="en-US" dirty="0"/>
              <a:t>Ecosystems that are </a:t>
            </a:r>
            <a:r>
              <a:rPr lang="en-US" b="1" dirty="0"/>
              <a:t>global public goods </a:t>
            </a:r>
            <a:r>
              <a:rPr lang="en-US" dirty="0"/>
              <a:t>raise problems, the solutions for which transcend national seats of governance. The Review points to the need for </a:t>
            </a:r>
            <a:r>
              <a:rPr lang="en-US" b="1" dirty="0"/>
              <a:t>supra-national institutional arrangements</a:t>
            </a:r>
            <a:r>
              <a:rPr lang="en-US" dirty="0"/>
              <a:t>. There are </a:t>
            </a:r>
            <a:r>
              <a:rPr lang="en-US" b="1" dirty="0"/>
              <a:t>two broad classes of cases</a:t>
            </a:r>
            <a:r>
              <a:rPr lang="en-US" dirty="0"/>
              <a:t> to consider. For those ecosystems (biomes, more accurately) that are located </a:t>
            </a:r>
            <a:r>
              <a:rPr lang="en-US" b="1" dirty="0"/>
              <a:t>within national boundaries </a:t>
            </a:r>
            <a:r>
              <a:rPr lang="en-US" dirty="0"/>
              <a:t>(for example, tropical rainforests), </a:t>
            </a:r>
            <a:r>
              <a:rPr lang="en-US" b="1" dirty="0"/>
              <a:t>a system of payments to nations for protecting the ecosystems </a:t>
            </a:r>
            <a:r>
              <a:rPr lang="en-US" dirty="0"/>
              <a:t>on which we all rely should be explored. For ecosystems that lie </a:t>
            </a:r>
            <a:r>
              <a:rPr lang="en-US" b="1" dirty="0"/>
              <a:t>outside national boundaries </a:t>
            </a:r>
            <a:r>
              <a:rPr lang="en-US" dirty="0"/>
              <a:t>(for example, the oceans beyond exclusive economic zones), </a:t>
            </a:r>
            <a:r>
              <a:rPr lang="en-US" b="1" dirty="0"/>
              <a:t>imposing charges, or rents, for their use </a:t>
            </a:r>
            <a:r>
              <a:rPr lang="en-US" dirty="0"/>
              <a:t>(for example, ocean traffic and ocean fisheries</a:t>
            </a:r>
            <a:r>
              <a:rPr lang="en-US" b="1" dirty="0"/>
              <a:t>) and prohibiting their use in ecologically sensitive areas </a:t>
            </a:r>
            <a:r>
              <a:rPr lang="en-US" dirty="0"/>
              <a:t>should be instituted. It may even be that the revenue generated from the latter system of international governance is able to pay for the former system of international governance.</a:t>
            </a:r>
            <a:endParaRPr lang="en-GB" dirty="0"/>
          </a:p>
        </p:txBody>
      </p:sp>
      <p:sp>
        <p:nvSpPr>
          <p:cNvPr id="3" name="CasellaDiTesto 2">
            <a:extLst>
              <a:ext uri="{FF2B5EF4-FFF2-40B4-BE49-F238E27FC236}">
                <a16:creationId xmlns:a16="http://schemas.microsoft.com/office/drawing/2014/main" xmlns="" id="{00A5CF45-958D-9F49-0997-6C666EB3A15B}"/>
              </a:ext>
            </a:extLst>
          </p:cNvPr>
          <p:cNvSpPr txBox="1"/>
          <p:nvPr/>
        </p:nvSpPr>
        <p:spPr>
          <a:xfrm>
            <a:off x="620784" y="60394"/>
            <a:ext cx="10243373" cy="369332"/>
          </a:xfrm>
          <a:prstGeom prst="rect">
            <a:avLst/>
          </a:prstGeom>
          <a:noFill/>
        </p:spPr>
        <p:txBody>
          <a:bodyPr wrap="square" rtlCol="0">
            <a:spAutoFit/>
          </a:bodyPr>
          <a:lstStyle/>
          <a:p>
            <a:r>
              <a:rPr lang="en-US" dirty="0"/>
              <a:t>The Economics of Biodiversity: The Dasgupta Review Headline Messages – Three Broad Transitions </a:t>
            </a:r>
            <a:endParaRPr lang="it-IT" dirty="0"/>
          </a:p>
        </p:txBody>
      </p:sp>
    </p:spTree>
    <p:extLst>
      <p:ext uri="{BB962C8B-B14F-4D97-AF65-F5344CB8AC3E}">
        <p14:creationId xmlns:p14="http://schemas.microsoft.com/office/powerpoint/2010/main" xmlns="" val="11502027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xmlns="" id="{2FD4C55A-4EC2-1F1D-D859-2C6C13B113A3}"/>
              </a:ext>
            </a:extLst>
          </p:cNvPr>
          <p:cNvSpPr txBox="1"/>
          <p:nvPr/>
        </p:nvSpPr>
        <p:spPr>
          <a:xfrm>
            <a:off x="318782" y="813810"/>
            <a:ext cx="11056690" cy="5355312"/>
          </a:xfrm>
          <a:prstGeom prst="rect">
            <a:avLst/>
          </a:prstGeom>
          <a:noFill/>
        </p:spPr>
        <p:txBody>
          <a:bodyPr wrap="square" rtlCol="0">
            <a:spAutoFit/>
          </a:bodyPr>
          <a:lstStyle/>
          <a:p>
            <a:r>
              <a:rPr lang="en-GB" b="1" dirty="0"/>
              <a:t>iii) Transform our institutions and systems – in particular our finance and education systems – to enable these changes and sustain them for future generations. [follows]</a:t>
            </a:r>
          </a:p>
          <a:p>
            <a:endParaRPr lang="en-GB" dirty="0"/>
          </a:p>
          <a:p>
            <a:r>
              <a:rPr lang="en-GB" dirty="0"/>
              <a:t>Enabling the changes we need will also require collective and sustained action to transform the systems that underpin our engagements with Nature, above all our financial and education systems. </a:t>
            </a:r>
            <a:r>
              <a:rPr lang="en-GB" b="1" dirty="0"/>
              <a:t>Our global financial system is critical </a:t>
            </a:r>
            <a:r>
              <a:rPr lang="en-GB" dirty="0"/>
              <a:t>to supporting a more sustainable engagement with Nature. Financial flows devoted to enhancing our natural assets </a:t>
            </a:r>
            <a:r>
              <a:rPr lang="en-GB" b="1" dirty="0"/>
              <a:t>are small and are dwarfed </a:t>
            </a:r>
            <a:r>
              <a:rPr lang="en-GB" dirty="0"/>
              <a:t>by subsidies and other financial flows that harm these assets. We need a financial system that channels financial investments – public and private – </a:t>
            </a:r>
            <a:r>
              <a:rPr lang="en-GB" b="1" dirty="0"/>
              <a:t>towards economic activities </a:t>
            </a:r>
            <a:r>
              <a:rPr lang="en-GB" dirty="0"/>
              <a:t>that enhance our stock of natural assets and encourage sustainable consumption and production activities. </a:t>
            </a:r>
            <a:r>
              <a:rPr lang="en-GB" b="1" dirty="0"/>
              <a:t>Governments, central banks, international financial institutions and private financial institutions</a:t>
            </a:r>
            <a:r>
              <a:rPr lang="en-GB" dirty="0"/>
              <a:t> all have a role to play. </a:t>
            </a:r>
          </a:p>
          <a:p>
            <a:endParaRPr lang="en-GB" dirty="0"/>
          </a:p>
          <a:p>
            <a:r>
              <a:rPr lang="en-GB" dirty="0"/>
              <a:t>Financial actors can also help us </a:t>
            </a:r>
            <a:r>
              <a:rPr lang="en-GB" b="1" dirty="0"/>
              <a:t>manage and mitigate the risks and uncertainty </a:t>
            </a:r>
            <a:r>
              <a:rPr lang="en-GB" dirty="0"/>
              <a:t>that result from our unsustainable engagement with Nature. Businesses and financial institutions can do this by accounting for </a:t>
            </a:r>
            <a:r>
              <a:rPr lang="en-GB" b="1" dirty="0"/>
              <a:t>dependencies and impacts on Nature </a:t>
            </a:r>
            <a:r>
              <a:rPr lang="en-GB" dirty="0"/>
              <a:t>in their activities; and through the </a:t>
            </a:r>
            <a:r>
              <a:rPr lang="en-GB" b="1" dirty="0"/>
              <a:t>measurement and disclosure</a:t>
            </a:r>
            <a:r>
              <a:rPr lang="en-GB" dirty="0"/>
              <a:t>, not only of climate-related financial risks but Nature-related financial risks too. And central banks and financial regulators can support increased understanding by assessing the systemic extent of </a:t>
            </a:r>
            <a:r>
              <a:rPr lang="en-GB" b="1" dirty="0"/>
              <a:t>Nature-related financial risks</a:t>
            </a:r>
            <a:r>
              <a:rPr lang="en-GB" dirty="0"/>
              <a:t>. What is ultimately required is </a:t>
            </a:r>
            <a:r>
              <a:rPr lang="en-GB" b="1" dirty="0"/>
              <a:t>a set of global standards</a:t>
            </a:r>
            <a:r>
              <a:rPr lang="en-GB" dirty="0"/>
              <a:t> underpinned by credible, decision-grade data, which businesses and financial institutions can use to fully </a:t>
            </a:r>
            <a:r>
              <a:rPr lang="en-GB" b="1" dirty="0"/>
              <a:t>integrate Nature-related considerations into their decision-making</a:t>
            </a:r>
            <a:r>
              <a:rPr lang="en-GB" dirty="0"/>
              <a:t>, and </a:t>
            </a:r>
            <a:r>
              <a:rPr lang="en-GB" b="1" dirty="0"/>
              <a:t>assess and disclose their use of, and impact on, Nature</a:t>
            </a:r>
            <a:r>
              <a:rPr lang="en-GB" dirty="0"/>
              <a:t>. </a:t>
            </a:r>
          </a:p>
        </p:txBody>
      </p:sp>
      <p:sp>
        <p:nvSpPr>
          <p:cNvPr id="3" name="CasellaDiTesto 2">
            <a:extLst>
              <a:ext uri="{FF2B5EF4-FFF2-40B4-BE49-F238E27FC236}">
                <a16:creationId xmlns:a16="http://schemas.microsoft.com/office/drawing/2014/main" xmlns="" id="{00A5CF45-958D-9F49-0997-6C666EB3A15B}"/>
              </a:ext>
            </a:extLst>
          </p:cNvPr>
          <p:cNvSpPr txBox="1"/>
          <p:nvPr/>
        </p:nvSpPr>
        <p:spPr>
          <a:xfrm>
            <a:off x="620784" y="60394"/>
            <a:ext cx="10243373" cy="369332"/>
          </a:xfrm>
          <a:prstGeom prst="rect">
            <a:avLst/>
          </a:prstGeom>
          <a:noFill/>
        </p:spPr>
        <p:txBody>
          <a:bodyPr wrap="square" rtlCol="0">
            <a:spAutoFit/>
          </a:bodyPr>
          <a:lstStyle/>
          <a:p>
            <a:r>
              <a:rPr lang="en-US" dirty="0"/>
              <a:t>The Economics of Biodiversity: The Dasgupta Review Headline Messages – Three Broad Transitions </a:t>
            </a:r>
            <a:endParaRPr lang="it-IT" dirty="0"/>
          </a:p>
        </p:txBody>
      </p:sp>
    </p:spTree>
    <p:extLst>
      <p:ext uri="{BB962C8B-B14F-4D97-AF65-F5344CB8AC3E}">
        <p14:creationId xmlns:p14="http://schemas.microsoft.com/office/powerpoint/2010/main" xmlns="" val="14142951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xmlns="" id="{2FD4C55A-4EC2-1F1D-D859-2C6C13B113A3}"/>
              </a:ext>
            </a:extLst>
          </p:cNvPr>
          <p:cNvSpPr txBox="1"/>
          <p:nvPr/>
        </p:nvSpPr>
        <p:spPr>
          <a:xfrm>
            <a:off x="318782" y="813810"/>
            <a:ext cx="11056690" cy="3693319"/>
          </a:xfrm>
          <a:prstGeom prst="rect">
            <a:avLst/>
          </a:prstGeom>
          <a:noFill/>
        </p:spPr>
        <p:txBody>
          <a:bodyPr wrap="square" rtlCol="0">
            <a:spAutoFit/>
          </a:bodyPr>
          <a:lstStyle/>
          <a:p>
            <a:r>
              <a:rPr lang="en-GB" b="1" dirty="0"/>
              <a:t>iii) </a:t>
            </a:r>
            <a:r>
              <a:rPr lang="en-US" b="1" dirty="0"/>
              <a:t>Transform our institutions and systems – in particular our finance and education systems – to enable these changes and sustain them for future generations. [follows – last slide]</a:t>
            </a:r>
          </a:p>
          <a:p>
            <a:endParaRPr lang="en-US" dirty="0"/>
          </a:p>
          <a:p>
            <a:r>
              <a:rPr lang="en-US" dirty="0"/>
              <a:t>However, </a:t>
            </a:r>
            <a:r>
              <a:rPr lang="en-US" b="1" dirty="0"/>
              <a:t>relying on institutions </a:t>
            </a:r>
            <a:r>
              <a:rPr lang="en-US" dirty="0"/>
              <a:t>alone to curb our excesses </a:t>
            </a:r>
            <a:r>
              <a:rPr lang="en-US" b="1" dirty="0"/>
              <a:t>will not be enough</a:t>
            </a:r>
            <a:r>
              <a:rPr lang="en-US" dirty="0"/>
              <a:t>. The discipline to draw on Nature sustainably must, ultimately, be provided by </a:t>
            </a:r>
            <a:r>
              <a:rPr lang="en-US" b="1" dirty="0"/>
              <a:t>us as individuals</a:t>
            </a:r>
            <a:r>
              <a:rPr lang="en-US" dirty="0"/>
              <a:t>. But societal change – particularly growing </a:t>
            </a:r>
            <a:r>
              <a:rPr lang="en-US" dirty="0" err="1"/>
              <a:t>urbanisation</a:t>
            </a:r>
            <a:r>
              <a:rPr lang="en-US" dirty="0"/>
              <a:t> – has meant that </a:t>
            </a:r>
            <a:r>
              <a:rPr lang="en-US" b="1" dirty="0"/>
              <a:t>many people have grown distant from Nature</a:t>
            </a:r>
            <a:r>
              <a:rPr lang="en-US" dirty="0"/>
              <a:t>. Interventions to </a:t>
            </a:r>
            <a:r>
              <a:rPr lang="en-US" b="1" dirty="0"/>
              <a:t>enable people </a:t>
            </a:r>
            <a:r>
              <a:rPr lang="en-US" dirty="0"/>
              <a:t>to understand and connect with Nature would not only improve our health and well-being, but also help empower citizens to make informed choices and demand the change that is needed; for example by insisting that </a:t>
            </a:r>
            <a:r>
              <a:rPr lang="en-US" b="1" dirty="0"/>
              <a:t>financiers</a:t>
            </a:r>
            <a:r>
              <a:rPr lang="en-US" dirty="0"/>
              <a:t> invest our money sustainably and that firms disclose environmental conditions along their supply chains, and even boycotting products that do not meet certain standards. Establishing the natural world in </a:t>
            </a:r>
            <a:r>
              <a:rPr lang="en-US" b="1" dirty="0"/>
              <a:t>education policy </a:t>
            </a:r>
            <a:r>
              <a:rPr lang="en-US" dirty="0"/>
              <a:t>is therefore essential. The development and design of environmental education </a:t>
            </a:r>
            <a:r>
              <a:rPr lang="en-US" dirty="0" err="1"/>
              <a:t>programmes</a:t>
            </a:r>
            <a:r>
              <a:rPr lang="en-US" dirty="0"/>
              <a:t> can help to achieve tangible impact, for example by focusing on local issues, and collaborating with scientists and community </a:t>
            </a:r>
            <a:r>
              <a:rPr lang="en-US" dirty="0" err="1"/>
              <a:t>organisations</a:t>
            </a:r>
            <a:r>
              <a:rPr lang="en-US" dirty="0"/>
              <a:t>.</a:t>
            </a:r>
            <a:endParaRPr lang="en-GB" dirty="0"/>
          </a:p>
        </p:txBody>
      </p:sp>
      <p:sp>
        <p:nvSpPr>
          <p:cNvPr id="3" name="CasellaDiTesto 2">
            <a:extLst>
              <a:ext uri="{FF2B5EF4-FFF2-40B4-BE49-F238E27FC236}">
                <a16:creationId xmlns:a16="http://schemas.microsoft.com/office/drawing/2014/main" xmlns="" id="{00A5CF45-958D-9F49-0997-6C666EB3A15B}"/>
              </a:ext>
            </a:extLst>
          </p:cNvPr>
          <p:cNvSpPr txBox="1"/>
          <p:nvPr/>
        </p:nvSpPr>
        <p:spPr>
          <a:xfrm>
            <a:off x="620784" y="60394"/>
            <a:ext cx="10243373" cy="369332"/>
          </a:xfrm>
          <a:prstGeom prst="rect">
            <a:avLst/>
          </a:prstGeom>
          <a:noFill/>
        </p:spPr>
        <p:txBody>
          <a:bodyPr wrap="square" rtlCol="0">
            <a:spAutoFit/>
          </a:bodyPr>
          <a:lstStyle/>
          <a:p>
            <a:r>
              <a:rPr lang="en-US" dirty="0"/>
              <a:t>The Economics of Biodiversity: The Dasgupta Review Headline Messages – Three Broad Transitions </a:t>
            </a:r>
            <a:endParaRPr lang="it-IT" dirty="0"/>
          </a:p>
        </p:txBody>
      </p:sp>
    </p:spTree>
    <p:extLst>
      <p:ext uri="{BB962C8B-B14F-4D97-AF65-F5344CB8AC3E}">
        <p14:creationId xmlns:p14="http://schemas.microsoft.com/office/powerpoint/2010/main" xmlns="" val="36369808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xmlns="" id="{2FD4C55A-4EC2-1F1D-D859-2C6C13B113A3}"/>
              </a:ext>
            </a:extLst>
          </p:cNvPr>
          <p:cNvSpPr txBox="1"/>
          <p:nvPr/>
        </p:nvSpPr>
        <p:spPr>
          <a:xfrm>
            <a:off x="318782" y="813810"/>
            <a:ext cx="11056690" cy="4524315"/>
          </a:xfrm>
          <a:prstGeom prst="rect">
            <a:avLst/>
          </a:prstGeom>
          <a:noFill/>
        </p:spPr>
        <p:txBody>
          <a:bodyPr wrap="square" rtlCol="0">
            <a:spAutoFit/>
          </a:bodyPr>
          <a:lstStyle/>
          <a:p>
            <a:r>
              <a:rPr lang="en-US" b="1" dirty="0"/>
              <a:t>Transformative change is possible – we and our descendants deserve nothing less. </a:t>
            </a:r>
          </a:p>
          <a:p>
            <a:endParaRPr lang="en-US" dirty="0"/>
          </a:p>
          <a:p>
            <a:r>
              <a:rPr lang="en-US" dirty="0"/>
              <a:t>At their core, the problems we face today are </a:t>
            </a:r>
            <a:r>
              <a:rPr lang="en-US" b="1" dirty="0"/>
              <a:t>no different from those our ancestors faced</a:t>
            </a:r>
            <a:r>
              <a:rPr lang="en-US" dirty="0"/>
              <a:t>: how to find a </a:t>
            </a:r>
            <a:r>
              <a:rPr lang="en-US" b="1" dirty="0"/>
              <a:t>balance</a:t>
            </a:r>
            <a:r>
              <a:rPr lang="en-US" dirty="0"/>
              <a:t> between what humanity takes from Nature and what we leave behind for our descendants. While our ancestors were </a:t>
            </a:r>
            <a:r>
              <a:rPr lang="en-US" b="1" dirty="0"/>
              <a:t>incapable</a:t>
            </a:r>
            <a:r>
              <a:rPr lang="en-US" dirty="0"/>
              <a:t> of affecting the Earth system as a whole, </a:t>
            </a:r>
            <a:r>
              <a:rPr lang="en-US" b="1" dirty="0"/>
              <a:t>we are </a:t>
            </a:r>
            <a:r>
              <a:rPr lang="en-US" dirty="0"/>
              <a:t>doing just that. </a:t>
            </a:r>
          </a:p>
          <a:p>
            <a:endParaRPr lang="en-US" dirty="0"/>
          </a:p>
          <a:p>
            <a:r>
              <a:rPr lang="en-US" dirty="0"/>
              <a:t>The transformative change needed in choosing the sustainable path requires the sustained commitment of actors at all levels. It also involves hard choices. </a:t>
            </a:r>
            <a:r>
              <a:rPr lang="en-US" b="1" dirty="0"/>
              <a:t>Standard economic models view our choices as </a:t>
            </a:r>
            <a:r>
              <a:rPr lang="en-US" b="1" dirty="0" err="1"/>
              <a:t>self-centred</a:t>
            </a:r>
            <a:r>
              <a:rPr lang="en-US" b="1" dirty="0"/>
              <a:t>. </a:t>
            </a:r>
            <a:r>
              <a:rPr lang="en-US" dirty="0"/>
              <a:t>There is growing evidence, however, that </a:t>
            </a:r>
            <a:r>
              <a:rPr lang="en-US" b="1" dirty="0"/>
              <a:t>our preferences are affected by the choices of others </a:t>
            </a:r>
            <a:r>
              <a:rPr lang="en-US" dirty="0"/>
              <a:t>– they are ‘socially embedded’. Since we look to others when acting, the necessary changes are not only possible, but are likely to be </a:t>
            </a:r>
            <a:r>
              <a:rPr lang="en-US" b="1" dirty="0"/>
              <a:t>less costly and less difficult</a:t>
            </a:r>
            <a:r>
              <a:rPr lang="en-US" dirty="0"/>
              <a:t> than often imagined. </a:t>
            </a:r>
          </a:p>
          <a:p>
            <a:endParaRPr lang="en-US" dirty="0"/>
          </a:p>
          <a:p>
            <a:r>
              <a:rPr lang="en-US" dirty="0"/>
              <a:t>The success stories from around the world highlighted throughout the Review show us </a:t>
            </a:r>
            <a:r>
              <a:rPr lang="en-US" b="1" dirty="0"/>
              <a:t>what is possible</a:t>
            </a:r>
            <a:r>
              <a:rPr lang="en-US" dirty="0"/>
              <a:t>. They also demonstrate that </a:t>
            </a:r>
            <a:r>
              <a:rPr lang="en-US" b="1" dirty="0"/>
              <a:t>the same ingenuity </a:t>
            </a:r>
            <a:r>
              <a:rPr lang="en-US" dirty="0"/>
              <a:t>that has led us to make demands on Nature that are so large, so damaging and over such a short period, </a:t>
            </a:r>
            <a:r>
              <a:rPr lang="en-US" b="1" dirty="0"/>
              <a:t>can be redeployed </a:t>
            </a:r>
            <a:r>
              <a:rPr lang="en-US" dirty="0"/>
              <a:t>to bring about transformative change, perhaps even in just as short a time. We and our descendants deserve nothing less.</a:t>
            </a:r>
            <a:endParaRPr lang="en-GB" dirty="0"/>
          </a:p>
        </p:txBody>
      </p:sp>
      <p:sp>
        <p:nvSpPr>
          <p:cNvPr id="3" name="CasellaDiTesto 2">
            <a:extLst>
              <a:ext uri="{FF2B5EF4-FFF2-40B4-BE49-F238E27FC236}">
                <a16:creationId xmlns:a16="http://schemas.microsoft.com/office/drawing/2014/main" xmlns="" id="{00A5CF45-958D-9F49-0997-6C666EB3A15B}"/>
              </a:ext>
            </a:extLst>
          </p:cNvPr>
          <p:cNvSpPr txBox="1"/>
          <p:nvPr/>
        </p:nvSpPr>
        <p:spPr>
          <a:xfrm>
            <a:off x="620784" y="60394"/>
            <a:ext cx="10243373" cy="369332"/>
          </a:xfrm>
          <a:prstGeom prst="rect">
            <a:avLst/>
          </a:prstGeom>
          <a:noFill/>
        </p:spPr>
        <p:txBody>
          <a:bodyPr wrap="square" rtlCol="0">
            <a:spAutoFit/>
          </a:bodyPr>
          <a:lstStyle/>
          <a:p>
            <a:r>
              <a:rPr lang="en-US" dirty="0"/>
              <a:t>The Economics of Biodiversity: The Dasgupta Review Headline Messages – Conclusions</a:t>
            </a:r>
            <a:endParaRPr lang="it-IT" dirty="0"/>
          </a:p>
        </p:txBody>
      </p:sp>
    </p:spTree>
    <p:extLst>
      <p:ext uri="{BB962C8B-B14F-4D97-AF65-F5344CB8AC3E}">
        <p14:creationId xmlns:p14="http://schemas.microsoft.com/office/powerpoint/2010/main" xmlns="" val="28758453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itolo 1">
            <a:extLst>
              <a:ext uri="{FF2B5EF4-FFF2-40B4-BE49-F238E27FC236}">
                <a16:creationId xmlns:a16="http://schemas.microsoft.com/office/drawing/2014/main" xmlns="" id="{A8A26FBB-39C1-4744-8724-3EB0F1D6C96B}"/>
              </a:ext>
            </a:extLst>
          </p:cNvPr>
          <p:cNvSpPr txBox="1">
            <a:spLocks/>
          </p:cNvSpPr>
          <p:nvPr/>
        </p:nvSpPr>
        <p:spPr>
          <a:xfrm>
            <a:off x="1157397" y="-136721"/>
            <a:ext cx="6723859" cy="1205739"/>
          </a:xfrm>
          <a:prstGeom prst="rect">
            <a:avLst/>
          </a:prstGeom>
        </p:spPr>
        <p:txBody>
          <a:bodyPr vert="horz" lIns="91440" tIns="45720" rIns="91440" bIns="45720" rtlCol="0" anchor="t">
            <a:noAutofit/>
          </a:bodyPr>
          <a:lstStyle>
            <a:lvl1pPr algn="l" defTabSz="914400" rtl="0" eaLnBrk="1" latinLnBrk="0" hangingPunct="1">
              <a:lnSpc>
                <a:spcPct val="100000"/>
              </a:lnSpc>
              <a:spcBef>
                <a:spcPct val="0"/>
              </a:spcBef>
              <a:buNone/>
              <a:defRPr sz="5400" kern="1200" cap="all" spc="30" baseline="0">
                <a:solidFill>
                  <a:schemeClr val="tx1"/>
                </a:solidFill>
                <a:latin typeface="+mj-lt"/>
                <a:ea typeface="+mj-ea"/>
                <a:cs typeface="+mj-cs"/>
              </a:defRPr>
            </a:lvl1pPr>
          </a:lstStyle>
          <a:p>
            <a:r>
              <a:rPr lang="en-US" sz="2800" dirty="0">
                <a:solidFill>
                  <a:srgbClr val="002060"/>
                </a:solidFill>
                <a:latin typeface="Georgia Pro" panose="02040502050405020303" pitchFamily="18" charset="0"/>
                <a:ea typeface="UD Digi Kyokasho NP-R" panose="020B0400000000000000" pitchFamily="18" charset="-128"/>
              </a:rPr>
              <a:t/>
            </a:r>
            <a:br>
              <a:rPr lang="en-US" sz="2800" dirty="0">
                <a:solidFill>
                  <a:srgbClr val="002060"/>
                </a:solidFill>
                <a:latin typeface="Georgia Pro" panose="02040502050405020303" pitchFamily="18" charset="0"/>
                <a:ea typeface="UD Digi Kyokasho NP-R" panose="020B0400000000000000" pitchFamily="18" charset="-128"/>
              </a:rPr>
            </a:br>
            <a:r>
              <a:rPr lang="en-US" sz="2800" dirty="0">
                <a:solidFill>
                  <a:srgbClr val="002060"/>
                </a:solidFill>
                <a:latin typeface="Georgia Pro" panose="02040502050405020303" pitchFamily="18" charset="0"/>
                <a:ea typeface="UD Digi Kyokasho NP-R" panose="020B0400000000000000" pitchFamily="18" charset="-128"/>
              </a:rPr>
              <a:t/>
            </a:r>
            <a:br>
              <a:rPr lang="en-US" sz="2800" dirty="0">
                <a:solidFill>
                  <a:srgbClr val="002060"/>
                </a:solidFill>
                <a:latin typeface="Georgia Pro" panose="02040502050405020303" pitchFamily="18" charset="0"/>
                <a:ea typeface="UD Digi Kyokasho NP-R" panose="020B0400000000000000" pitchFamily="18" charset="-128"/>
              </a:rPr>
            </a:br>
            <a:r>
              <a:rPr lang="en-US" sz="2800" dirty="0">
                <a:solidFill>
                  <a:srgbClr val="002060"/>
                </a:solidFill>
                <a:latin typeface="Georgia Pro" panose="02040502050405020303" pitchFamily="18" charset="0"/>
                <a:ea typeface="UD Digi Kyokasho NP-R" panose="020B0400000000000000" pitchFamily="18" charset="-128"/>
              </a:rPr>
              <a:t/>
            </a:r>
            <a:br>
              <a:rPr lang="en-US" sz="2800" dirty="0">
                <a:solidFill>
                  <a:srgbClr val="002060"/>
                </a:solidFill>
                <a:latin typeface="Georgia Pro" panose="02040502050405020303" pitchFamily="18" charset="0"/>
                <a:ea typeface="UD Digi Kyokasho NP-R" panose="020B0400000000000000" pitchFamily="18" charset="-128"/>
              </a:rPr>
            </a:br>
            <a:r>
              <a:rPr lang="en-US" sz="2800" dirty="0">
                <a:solidFill>
                  <a:srgbClr val="002060"/>
                </a:solidFill>
                <a:latin typeface="Georgia Pro" panose="02040502050405020303" pitchFamily="18" charset="0"/>
                <a:ea typeface="UD Digi Kyokasho NP-R" panose="020B0400000000000000" pitchFamily="18" charset="-128"/>
              </a:rPr>
              <a:t/>
            </a:r>
            <a:br>
              <a:rPr lang="en-US" sz="2800" dirty="0">
                <a:solidFill>
                  <a:srgbClr val="002060"/>
                </a:solidFill>
                <a:latin typeface="Georgia Pro" panose="02040502050405020303" pitchFamily="18" charset="0"/>
                <a:ea typeface="UD Digi Kyokasho NP-R" panose="020B0400000000000000" pitchFamily="18" charset="-128"/>
              </a:rPr>
            </a:br>
            <a:r>
              <a:rPr lang="en-US" sz="2800" dirty="0">
                <a:solidFill>
                  <a:srgbClr val="002060"/>
                </a:solidFill>
                <a:latin typeface="Georgia Pro" panose="02040502050405020303" pitchFamily="18" charset="0"/>
                <a:ea typeface="UD Digi Kyokasho NP-R" panose="020B0400000000000000" pitchFamily="18" charset="-128"/>
              </a:rPr>
              <a:t/>
            </a:r>
            <a:br>
              <a:rPr lang="en-US" sz="2800" dirty="0">
                <a:solidFill>
                  <a:srgbClr val="002060"/>
                </a:solidFill>
                <a:latin typeface="Georgia Pro" panose="02040502050405020303" pitchFamily="18" charset="0"/>
                <a:ea typeface="UD Digi Kyokasho NP-R" panose="020B0400000000000000" pitchFamily="18" charset="-128"/>
              </a:rPr>
            </a:br>
            <a:r>
              <a:rPr lang="it-IT" sz="2800" cap="none" dirty="0">
                <a:solidFill>
                  <a:srgbClr val="002060"/>
                </a:solidFill>
                <a:latin typeface="Georgia Pro" panose="02040502050405020303" pitchFamily="18" charset="0"/>
                <a:ea typeface="Times New Roman" panose="02020603050405020304" pitchFamily="18" charset="0"/>
                <a:cs typeface="Times New Roman" panose="02020603050405020304" pitchFamily="18" charset="0"/>
              </a:rPr>
              <a:t/>
            </a:r>
            <a:br>
              <a:rPr lang="it-IT" sz="2800" cap="none" dirty="0">
                <a:solidFill>
                  <a:srgbClr val="002060"/>
                </a:solidFill>
                <a:latin typeface="Georgia Pro" panose="02040502050405020303" pitchFamily="18" charset="0"/>
                <a:ea typeface="Times New Roman" panose="02020603050405020304" pitchFamily="18" charset="0"/>
                <a:cs typeface="Times New Roman" panose="02020603050405020304" pitchFamily="18" charset="0"/>
              </a:rPr>
            </a:br>
            <a:r>
              <a:rPr lang="it-IT" sz="2800" i="1" cap="none" dirty="0">
                <a:solidFill>
                  <a:srgbClr val="002060"/>
                </a:solidFill>
                <a:latin typeface="Georgia Pro" panose="02040502050405020303" pitchFamily="18" charset="0"/>
                <a:ea typeface="Times New Roman" panose="02020603050405020304" pitchFamily="18" charset="0"/>
                <a:cs typeface="Times New Roman" panose="02020603050405020304" pitchFamily="18" charset="0"/>
              </a:rPr>
              <a:t/>
            </a:r>
            <a:br>
              <a:rPr lang="it-IT" sz="2800" i="1" cap="none" dirty="0">
                <a:solidFill>
                  <a:srgbClr val="002060"/>
                </a:solidFill>
                <a:latin typeface="Georgia Pro" panose="02040502050405020303" pitchFamily="18" charset="0"/>
                <a:ea typeface="Times New Roman" panose="02020603050405020304" pitchFamily="18" charset="0"/>
                <a:cs typeface="Times New Roman" panose="02020603050405020304" pitchFamily="18" charset="0"/>
              </a:rPr>
            </a:br>
            <a:r>
              <a:rPr lang="it-IT" sz="2800" i="1" cap="none" dirty="0">
                <a:solidFill>
                  <a:srgbClr val="002060"/>
                </a:solidFill>
                <a:latin typeface="Georgia Pro" panose="02040502050405020303" pitchFamily="18" charset="0"/>
                <a:ea typeface="Times New Roman" panose="02020603050405020304" pitchFamily="18" charset="0"/>
                <a:cs typeface="Times New Roman" panose="02020603050405020304" pitchFamily="18" charset="0"/>
              </a:rPr>
              <a:t/>
            </a:r>
            <a:br>
              <a:rPr lang="it-IT" sz="2800" i="1" cap="none" dirty="0">
                <a:solidFill>
                  <a:srgbClr val="002060"/>
                </a:solidFill>
                <a:latin typeface="Georgia Pro" panose="02040502050405020303" pitchFamily="18" charset="0"/>
                <a:ea typeface="Times New Roman" panose="02020603050405020304" pitchFamily="18" charset="0"/>
                <a:cs typeface="Times New Roman" panose="02020603050405020304" pitchFamily="18" charset="0"/>
              </a:rPr>
            </a:br>
            <a:endParaRPr lang="it-IT" sz="2800" dirty="0">
              <a:solidFill>
                <a:srgbClr val="002060"/>
              </a:solidFill>
              <a:latin typeface="Georgia Pro" panose="02040502050405020303" pitchFamily="18" charset="0"/>
              <a:cs typeface="Times New Roman" panose="02020603050405020304" pitchFamily="18" charset="0"/>
            </a:endParaRPr>
          </a:p>
        </p:txBody>
      </p:sp>
      <p:sp>
        <p:nvSpPr>
          <p:cNvPr id="32" name="CasellaDiTesto 31">
            <a:extLst>
              <a:ext uri="{FF2B5EF4-FFF2-40B4-BE49-F238E27FC236}">
                <a16:creationId xmlns:a16="http://schemas.microsoft.com/office/drawing/2014/main" xmlns="" id="{A38C659D-3C59-4182-BC63-1B8EE4D570CF}"/>
              </a:ext>
            </a:extLst>
          </p:cNvPr>
          <p:cNvSpPr txBox="1"/>
          <p:nvPr/>
        </p:nvSpPr>
        <p:spPr>
          <a:xfrm>
            <a:off x="141882" y="4644767"/>
            <a:ext cx="11903058" cy="2031325"/>
          </a:xfrm>
          <a:prstGeom prst="rect">
            <a:avLst/>
          </a:prstGeom>
          <a:noFill/>
        </p:spPr>
        <p:txBody>
          <a:bodyPr wrap="square">
            <a:spAutoFit/>
          </a:bodyPr>
          <a:lstStyle/>
          <a:p>
            <a:pPr fontAlgn="base"/>
            <a:r>
              <a:rPr lang="en-GB" b="1" dirty="0" err="1"/>
              <a:t>Pavan</a:t>
            </a:r>
            <a:r>
              <a:rPr lang="en-GB" b="1" dirty="0"/>
              <a:t> </a:t>
            </a:r>
            <a:r>
              <a:rPr lang="en-GB" b="1" dirty="0" err="1"/>
              <a:t>Sukhdev</a:t>
            </a:r>
            <a:r>
              <a:rPr lang="en-GB" b="1" dirty="0"/>
              <a:t>, CEO GIST Impact; Goodwill Ambassador, UNEP; former Study Leader, TEEB; past economist at Deutsche B.</a:t>
            </a:r>
          </a:p>
          <a:p>
            <a:r>
              <a:rPr lang="en-GB" dirty="0"/>
              <a:t>The </a:t>
            </a:r>
            <a:r>
              <a:rPr lang="en-GB" b="1" i="1" dirty="0"/>
              <a:t>economic invisibility of nature</a:t>
            </a:r>
            <a:r>
              <a:rPr lang="en-GB" dirty="0"/>
              <a:t>, despite its many and valuable contributions to human well-being, continues to plague the worlds of policy-making and business decision-making and drives the accelerating losses of biodiversity and ecosystem services that, regrettably, we continue to see to this day. Correcting this problem at its root </a:t>
            </a:r>
            <a:r>
              <a:rPr lang="en-GB" b="1" i="1" dirty="0"/>
              <a:t>requires changing how we value and account for natural capital</a:t>
            </a:r>
            <a:r>
              <a:rPr lang="en-GB" dirty="0"/>
              <a:t> in every dimension of human endeavour. It is therefore heartening to see the publication of the </a:t>
            </a:r>
            <a:r>
              <a:rPr lang="en-GB" dirty="0" err="1"/>
              <a:t>Dasgupta</a:t>
            </a:r>
            <a:r>
              <a:rPr lang="en-GB" dirty="0"/>
              <a:t> Review, a timely and trenchant reminder about why and how we must change the way we make policy, do business and account for our true wealth, if human society is to continue to thrive on earth.</a:t>
            </a:r>
            <a:endParaRPr lang="it-IT" sz="1800" b="1" dirty="0">
              <a:solidFill>
                <a:schemeClr val="accent5">
                  <a:lumMod val="50000"/>
                </a:schemeClr>
              </a:solidFill>
              <a:latin typeface="Garamond" panose="02020404030301010803" pitchFamily="18" charset="0"/>
            </a:endParaRPr>
          </a:p>
        </p:txBody>
      </p:sp>
      <p:sp>
        <p:nvSpPr>
          <p:cNvPr id="40" name="CasellaDiTesto 39">
            <a:extLst>
              <a:ext uri="{FF2B5EF4-FFF2-40B4-BE49-F238E27FC236}">
                <a16:creationId xmlns:a16="http://schemas.microsoft.com/office/drawing/2014/main" xmlns="" id="{F3B06629-613E-494D-B10F-1A68A48DD477}"/>
              </a:ext>
            </a:extLst>
          </p:cNvPr>
          <p:cNvSpPr txBox="1"/>
          <p:nvPr/>
        </p:nvSpPr>
        <p:spPr>
          <a:xfrm>
            <a:off x="236687" y="373941"/>
            <a:ext cx="4282640" cy="4401205"/>
          </a:xfrm>
          <a:prstGeom prst="rect">
            <a:avLst/>
          </a:prstGeom>
          <a:noFill/>
          <a:ln w="28575">
            <a:noFill/>
          </a:ln>
        </p:spPr>
        <p:txBody>
          <a:bodyPr wrap="square">
            <a:spAutoFit/>
          </a:bodyPr>
          <a:lstStyle/>
          <a:p>
            <a:pPr fontAlgn="base"/>
            <a:r>
              <a:rPr lang="en-GB" sz="2000" b="1" dirty="0">
                <a:latin typeface="Garamond" panose="02020404030301010803" pitchFamily="18" charset="0"/>
              </a:rPr>
              <a:t>Professor Nicholas Stern, LSE, and past Chief Economist, Bank of England</a:t>
            </a:r>
          </a:p>
          <a:p>
            <a:pPr fontAlgn="base"/>
            <a:r>
              <a:rPr lang="en-GB" sz="2000" dirty="0">
                <a:latin typeface="Garamond" panose="02020404030301010803" pitchFamily="18" charset="0"/>
              </a:rPr>
              <a:t>The </a:t>
            </a:r>
            <a:r>
              <a:rPr lang="en-GB" sz="2000" dirty="0" err="1">
                <a:latin typeface="Garamond" panose="02020404030301010803" pitchFamily="18" charset="0"/>
              </a:rPr>
              <a:t>Dasgupta</a:t>
            </a:r>
            <a:r>
              <a:rPr lang="en-GB" sz="2000" dirty="0">
                <a:latin typeface="Garamond" panose="02020404030301010803" pitchFamily="18" charset="0"/>
              </a:rPr>
              <a:t> Review shows that we are taking out much more from the Earth than it can stand, we are running it down fast, and </a:t>
            </a:r>
            <a:r>
              <a:rPr lang="en-GB" sz="2000" b="1" i="1" dirty="0">
                <a:latin typeface="Garamond" panose="02020404030301010803" pitchFamily="18" charset="0"/>
              </a:rPr>
              <a:t>we will pay the price</a:t>
            </a:r>
            <a:r>
              <a:rPr lang="en-GB" sz="2000" dirty="0">
                <a:latin typeface="Garamond" panose="02020404030301010803" pitchFamily="18" charset="0"/>
              </a:rPr>
              <a:t>. With its clear, comprehensive and conceptually well-founded framework, it provides the foundation for </a:t>
            </a:r>
            <a:r>
              <a:rPr lang="en-GB" sz="2000" b="1" i="1" dirty="0">
                <a:latin typeface="Garamond" panose="02020404030301010803" pitchFamily="18" charset="0"/>
              </a:rPr>
              <a:t>urgent action needed now</a:t>
            </a:r>
            <a:r>
              <a:rPr lang="en-GB" sz="2000" b="1" dirty="0">
                <a:latin typeface="Garamond" panose="02020404030301010803" pitchFamily="18" charset="0"/>
              </a:rPr>
              <a:t> </a:t>
            </a:r>
            <a:r>
              <a:rPr lang="en-GB" sz="2000" dirty="0">
                <a:latin typeface="Garamond" panose="02020404030301010803" pitchFamily="18" charset="0"/>
              </a:rPr>
              <a:t>to tackle the interconnected challenges of climate change and biodiversity loss.</a:t>
            </a:r>
          </a:p>
          <a:p>
            <a:pPr algn="ctr" fontAlgn="base"/>
            <a:r>
              <a:rPr lang="en-US" sz="2000" b="1" dirty="0">
                <a:solidFill>
                  <a:schemeClr val="accent5">
                    <a:lumMod val="50000"/>
                  </a:schemeClr>
                </a:solidFill>
                <a:latin typeface="Garamond" panose="02020404030301010803" pitchFamily="18" charset="0"/>
                <a:ea typeface="UD Digi Kyokasho NP-R" panose="020B0400000000000000" pitchFamily="18" charset="-128"/>
              </a:rPr>
              <a:t> </a:t>
            </a:r>
          </a:p>
        </p:txBody>
      </p:sp>
      <p:sp>
        <p:nvSpPr>
          <p:cNvPr id="46" name="CasellaDiTesto 45">
            <a:extLst>
              <a:ext uri="{FF2B5EF4-FFF2-40B4-BE49-F238E27FC236}">
                <a16:creationId xmlns:a16="http://schemas.microsoft.com/office/drawing/2014/main" xmlns="" id="{FCB24D1B-19AF-43B6-98E0-F02E2C5807E4}"/>
              </a:ext>
            </a:extLst>
          </p:cNvPr>
          <p:cNvSpPr txBox="1"/>
          <p:nvPr/>
        </p:nvSpPr>
        <p:spPr>
          <a:xfrm>
            <a:off x="2343711" y="173752"/>
            <a:ext cx="7504578" cy="830997"/>
          </a:xfrm>
          <a:prstGeom prst="rect">
            <a:avLst/>
          </a:prstGeom>
          <a:noFill/>
        </p:spPr>
        <p:txBody>
          <a:bodyPr wrap="square">
            <a:spAutoFit/>
          </a:bodyPr>
          <a:lstStyle/>
          <a:p>
            <a:pPr algn="ctr"/>
            <a:r>
              <a:rPr lang="en-US" sz="2400" dirty="0">
                <a:solidFill>
                  <a:schemeClr val="accent5">
                    <a:lumMod val="50000"/>
                  </a:schemeClr>
                </a:solidFill>
                <a:latin typeface="Georgia Pro" panose="02040502050405020303" pitchFamily="18" charset="0"/>
                <a:ea typeface="UD Digi Kyokasho NP-R" panose="020B0400000000000000" pitchFamily="18" charset="-128"/>
              </a:rPr>
              <a:t>The Adam Smith Society</a:t>
            </a:r>
          </a:p>
          <a:p>
            <a:pPr algn="ctr"/>
            <a:r>
              <a:rPr lang="en-US" sz="2400" dirty="0">
                <a:solidFill>
                  <a:schemeClr val="accent5">
                    <a:lumMod val="50000"/>
                  </a:schemeClr>
                </a:solidFill>
                <a:latin typeface="Georgia Pro" panose="02040502050405020303" pitchFamily="18" charset="0"/>
                <a:ea typeface="UD Digi Kyokasho NP-R" panose="020B0400000000000000" pitchFamily="18" charset="-128"/>
              </a:rPr>
              <a:t>30 June 2021</a:t>
            </a:r>
          </a:p>
        </p:txBody>
      </p:sp>
      <p:pic>
        <p:nvPicPr>
          <p:cNvPr id="1026" name="Picture 2" descr="https://www.adamsmith.it/wp-content/uploads/2021/06/Evento-non-esistono-pasti-gratis-1-1.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234508" y="2075930"/>
            <a:ext cx="2269917" cy="1180357"/>
          </a:xfrm>
          <a:prstGeom prst="rect">
            <a:avLst/>
          </a:prstGeom>
          <a:noFill/>
          <a:extLst>
            <a:ext uri="{909E8E84-426E-40DD-AFC4-6F175D3DCCD1}">
              <a14:hiddenFill xmlns:a14="http://schemas.microsoft.com/office/drawing/2010/main" xmlns="">
                <a:solidFill>
                  <a:srgbClr val="FFFFFF"/>
                </a:solidFill>
              </a14:hiddenFill>
            </a:ext>
          </a:extLst>
        </p:spPr>
      </p:pic>
      <p:sp>
        <p:nvSpPr>
          <p:cNvPr id="2" name="Rectangle 3"/>
          <p:cNvSpPr>
            <a:spLocks noChangeArrowheads="1"/>
          </p:cNvSpPr>
          <p:nvPr/>
        </p:nvSpPr>
        <p:spPr bwMode="auto">
          <a:xfrm>
            <a:off x="7788168" y="346199"/>
            <a:ext cx="4351368" cy="4102334"/>
          </a:xfrm>
          <a:prstGeom prst="rect">
            <a:avLst/>
          </a:prstGeom>
          <a:solidFill>
            <a:srgbClr val="FFFFFF"/>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22218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dirty="0">
                <a:ln>
                  <a:noFill/>
                </a:ln>
                <a:solidFill>
                  <a:srgbClr val="0B0C0C"/>
                </a:solidFill>
                <a:effectLst/>
                <a:latin typeface="nta"/>
                <a:cs typeface="Arial" pitchFamily="34" charset="0"/>
              </a:rPr>
              <a:t>Sunny </a:t>
            </a:r>
            <a:r>
              <a:rPr kumimoji="0" lang="en-US" altLang="en-US" sz="1400" b="1" i="0" u="none" strike="noStrike" cap="none" normalizeH="0" baseline="0" dirty="0" err="1">
                <a:ln>
                  <a:noFill/>
                </a:ln>
                <a:solidFill>
                  <a:srgbClr val="0B0C0C"/>
                </a:solidFill>
                <a:effectLst/>
                <a:latin typeface="nta"/>
                <a:cs typeface="Arial" pitchFamily="34" charset="0"/>
              </a:rPr>
              <a:t>Verghese</a:t>
            </a:r>
            <a:r>
              <a:rPr kumimoji="0" lang="en-US" altLang="en-US" sz="1400" b="1" i="0" u="none" strike="noStrike" cap="none" normalizeH="0" baseline="0" dirty="0">
                <a:ln>
                  <a:noFill/>
                </a:ln>
                <a:solidFill>
                  <a:srgbClr val="0B0C0C"/>
                </a:solidFill>
                <a:effectLst/>
                <a:latin typeface="nta"/>
                <a:cs typeface="Arial" pitchFamily="34" charset="0"/>
              </a:rPr>
              <a:t>, Co-Founder CEO of Olam International, Chair of the World Business Council for Sustainable Development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a:ln>
                  <a:noFill/>
                </a:ln>
                <a:solidFill>
                  <a:schemeClr val="tx1"/>
                </a:solidFill>
                <a:effectLst/>
                <a:latin typeface="nta"/>
                <a:cs typeface="Arial" pitchFamily="34" charset="0"/>
              </a:rPr>
              <a:t>Now more than ever, it is vital to </a:t>
            </a:r>
            <a:r>
              <a:rPr kumimoji="0" lang="en-US" altLang="en-US" sz="1400" b="0" i="0" u="none" strike="noStrike" cap="none" normalizeH="0" baseline="0" dirty="0" err="1">
                <a:ln>
                  <a:noFill/>
                </a:ln>
                <a:solidFill>
                  <a:schemeClr val="tx1"/>
                </a:solidFill>
                <a:effectLst/>
                <a:latin typeface="nta"/>
                <a:cs typeface="Arial" pitchFamily="34" charset="0"/>
              </a:rPr>
              <a:t>recognise</a:t>
            </a:r>
            <a:r>
              <a:rPr kumimoji="0" lang="en-US" altLang="en-US" sz="1400" b="0" i="0" u="none" strike="noStrike" cap="none" normalizeH="0" baseline="0" dirty="0">
                <a:ln>
                  <a:noFill/>
                </a:ln>
                <a:solidFill>
                  <a:schemeClr val="tx1"/>
                </a:solidFill>
                <a:effectLst/>
                <a:latin typeface="nta"/>
                <a:cs typeface="Arial" pitchFamily="34" charset="0"/>
              </a:rPr>
              <a:t> the interdependence of protecting our natural resources and improving social equality alongside global prosperity. </a:t>
            </a:r>
            <a:r>
              <a:rPr kumimoji="0" lang="en-US" altLang="en-US" sz="1400" b="1" i="1" u="none" strike="noStrike" cap="none" normalizeH="0" baseline="0" dirty="0">
                <a:ln>
                  <a:noFill/>
                </a:ln>
                <a:solidFill>
                  <a:schemeClr val="tx1"/>
                </a:solidFill>
                <a:effectLst/>
                <a:latin typeface="nta"/>
                <a:cs typeface="Arial" pitchFamily="34" charset="0"/>
              </a:rPr>
              <a:t>Economic growth and sustainable development must not be viewed as a binary choice</a:t>
            </a:r>
            <a:r>
              <a:rPr kumimoji="0" lang="en-US" altLang="en-US" sz="1400" b="0" i="0" u="none" strike="noStrike" cap="none" normalizeH="0" baseline="0" dirty="0">
                <a:ln>
                  <a:noFill/>
                </a:ln>
                <a:solidFill>
                  <a:schemeClr val="tx1"/>
                </a:solidFill>
                <a:effectLst/>
                <a:latin typeface="nta"/>
                <a:cs typeface="Arial" pitchFamily="34" charset="0"/>
              </a:rPr>
              <a:t>. Businesses and policymakers must urgently and collectively work to drive changes that will conserve our world now and for the future. </a:t>
            </a:r>
            <a:r>
              <a:rPr kumimoji="0" lang="en-US" altLang="en-US" sz="1400" b="1" i="1" u="none" strike="noStrike" cap="none" normalizeH="0" baseline="0" dirty="0">
                <a:ln>
                  <a:noFill/>
                </a:ln>
                <a:solidFill>
                  <a:schemeClr val="tx1"/>
                </a:solidFill>
                <a:effectLst/>
                <a:latin typeface="nta"/>
                <a:cs typeface="Arial" pitchFamily="34" charset="0"/>
              </a:rPr>
              <a:t>Businesses must accelerate their reporting to account for their natural and social capitals</a:t>
            </a:r>
            <a:r>
              <a:rPr kumimoji="0" lang="en-US" altLang="en-US" sz="1400" b="0" i="0" u="none" strike="noStrike" cap="none" normalizeH="0" baseline="0" dirty="0">
                <a:ln>
                  <a:noFill/>
                </a:ln>
                <a:solidFill>
                  <a:schemeClr val="tx1"/>
                </a:solidFill>
                <a:effectLst/>
                <a:latin typeface="nta"/>
                <a:cs typeface="Arial" pitchFamily="34" charset="0"/>
              </a:rPr>
              <a:t>, while governments must establish clear policies to promote and </a:t>
            </a:r>
            <a:r>
              <a:rPr kumimoji="0" lang="en-US" altLang="en-US" sz="1400" b="0" i="0" u="none" strike="noStrike" cap="none" normalizeH="0" baseline="0" dirty="0" err="1">
                <a:ln>
                  <a:noFill/>
                </a:ln>
                <a:solidFill>
                  <a:schemeClr val="tx1"/>
                </a:solidFill>
                <a:effectLst/>
                <a:latin typeface="nta"/>
                <a:cs typeface="Arial" pitchFamily="34" charset="0"/>
              </a:rPr>
              <a:t>incentivise</a:t>
            </a:r>
            <a:r>
              <a:rPr kumimoji="0" lang="en-US" altLang="en-US" sz="1400" b="0" i="0" u="none" strike="noStrike" cap="none" normalizeH="0" baseline="0" dirty="0">
                <a:ln>
                  <a:noFill/>
                </a:ln>
                <a:solidFill>
                  <a:schemeClr val="tx1"/>
                </a:solidFill>
                <a:effectLst/>
                <a:latin typeface="nta"/>
                <a:cs typeface="Arial" pitchFamily="34" charset="0"/>
              </a:rPr>
              <a:t> investment to conserve our natural world. The </a:t>
            </a:r>
            <a:r>
              <a:rPr kumimoji="0" lang="en-US" altLang="en-US" sz="1400" b="0" i="0" u="none" strike="noStrike" cap="none" normalizeH="0" baseline="0" dirty="0" err="1">
                <a:ln>
                  <a:noFill/>
                </a:ln>
                <a:solidFill>
                  <a:schemeClr val="tx1"/>
                </a:solidFill>
                <a:effectLst/>
                <a:latin typeface="nta"/>
                <a:cs typeface="Arial" pitchFamily="34" charset="0"/>
              </a:rPr>
              <a:t>Dasgupta</a:t>
            </a:r>
            <a:r>
              <a:rPr kumimoji="0" lang="en-US" altLang="en-US" sz="1400" b="0" i="0" u="none" strike="noStrike" cap="none" normalizeH="0" baseline="0" dirty="0">
                <a:ln>
                  <a:noFill/>
                </a:ln>
                <a:solidFill>
                  <a:schemeClr val="tx1"/>
                </a:solidFill>
                <a:effectLst/>
                <a:latin typeface="nta"/>
                <a:cs typeface="Arial" pitchFamily="34" charset="0"/>
              </a:rPr>
              <a:t> Review shows clearly that if we are to reverse – and restore – the negative impacts on our planet and people, we cannot wait to do the right thing.</a:t>
            </a:r>
            <a:endParaRPr kumimoji="0" lang="en-US" altLang="en-US" sz="800" b="0" i="0" u="none" strike="noStrike" cap="none" normalizeH="0" baseline="0" dirty="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xmlns="" val="3883904175"/>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592</TotalTime>
  <Words>3607</Words>
  <Application>Microsoft Office PowerPoint</Application>
  <PresentationFormat>Personalizzato</PresentationFormat>
  <Paragraphs>93</Paragraphs>
  <Slides>14</Slides>
  <Notes>0</Notes>
  <HiddenSlides>0</HiddenSlides>
  <MMClips>0</MMClips>
  <ScaleCrop>false</ScaleCrop>
  <HeadingPairs>
    <vt:vector size="4" baseType="variant">
      <vt:variant>
        <vt:lpstr>Tema</vt:lpstr>
      </vt:variant>
      <vt:variant>
        <vt:i4>1</vt:i4>
      </vt:variant>
      <vt:variant>
        <vt:lpstr>Titoli diapositive</vt:lpstr>
      </vt:variant>
      <vt:variant>
        <vt:i4>14</vt:i4>
      </vt:variant>
    </vt:vector>
  </HeadingPairs>
  <TitlesOfParts>
    <vt:vector size="15" baseType="lpstr">
      <vt:lpstr>Tema di Office</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Antonia Oriani</dc:creator>
  <cp:lastModifiedBy>Aldo</cp:lastModifiedBy>
  <cp:revision>51</cp:revision>
  <dcterms:created xsi:type="dcterms:W3CDTF">2021-05-24T14:20:34Z</dcterms:created>
  <dcterms:modified xsi:type="dcterms:W3CDTF">2025-04-01T11:03:15Z</dcterms:modified>
</cp:coreProperties>
</file>