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1"/>
  </p:notesMasterIdLst>
  <p:sldIdLst>
    <p:sldId id="256" r:id="rId2"/>
    <p:sldId id="258" r:id="rId3"/>
    <p:sldId id="259" r:id="rId4"/>
    <p:sldId id="260" r:id="rId5"/>
    <p:sldId id="257" r:id="rId6"/>
    <p:sldId id="405" r:id="rId7"/>
    <p:sldId id="403" r:id="rId8"/>
    <p:sldId id="261" r:id="rId9"/>
    <p:sldId id="265" r:id="rId10"/>
    <p:sldId id="404" r:id="rId11"/>
    <p:sldId id="391" r:id="rId12"/>
    <p:sldId id="390" r:id="rId13"/>
    <p:sldId id="346" r:id="rId14"/>
    <p:sldId id="348" r:id="rId15"/>
    <p:sldId id="399" r:id="rId16"/>
    <p:sldId id="262" r:id="rId17"/>
    <p:sldId id="266" r:id="rId18"/>
    <p:sldId id="401" r:id="rId19"/>
    <p:sldId id="291" r:id="rId20"/>
    <p:sldId id="292" r:id="rId21"/>
    <p:sldId id="293" r:id="rId22"/>
    <p:sldId id="294" r:id="rId23"/>
    <p:sldId id="269" r:id="rId24"/>
    <p:sldId id="400" r:id="rId25"/>
    <p:sldId id="397" r:id="rId26"/>
    <p:sldId id="395" r:id="rId27"/>
    <p:sldId id="396" r:id="rId28"/>
    <p:sldId id="402" r:id="rId29"/>
    <p:sldId id="444" r:id="rId30"/>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FECB4D8-DB02-4DC6-A0A2-4F2EBAE1DC90}" styleName="Style moyen 1 - Accentuation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60" autoAdjust="0"/>
    <p:restoredTop sz="89179" autoAdjust="0"/>
  </p:normalViewPr>
  <p:slideViewPr>
    <p:cSldViewPr snapToGrid="0" snapToObjects="1">
      <p:cViewPr varScale="1">
        <p:scale>
          <a:sx n="58" d="100"/>
          <a:sy n="58" d="100"/>
        </p:scale>
        <p:origin x="-960" y="-112"/>
      </p:cViewPr>
      <p:guideLst>
        <p:guide orient="horz" pos="2160"/>
        <p:guide pos="2880"/>
      </p:guideLst>
    </p:cSldViewPr>
  </p:slideViewPr>
  <p:outlineViewPr>
    <p:cViewPr>
      <p:scale>
        <a:sx n="33" d="100"/>
        <a:sy n="33" d="100"/>
      </p:scale>
      <p:origin x="0" y="660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notesMaster" Target="notesMasters/notesMaster1.xml"/><Relationship Id="rId32" Type="http://schemas.openxmlformats.org/officeDocument/2006/relationships/printerSettings" Target="printerSettings/printerSettings1.bin"/><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presProps" Target="presProps.xml"/><Relationship Id="rId34" Type="http://schemas.openxmlformats.org/officeDocument/2006/relationships/viewProps" Target="viewProps.xml"/><Relationship Id="rId35" Type="http://schemas.openxmlformats.org/officeDocument/2006/relationships/theme" Target="theme/theme1.xml"/><Relationship Id="rId36"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9379EBE-E199-D443-BFC2-113F24143960}" type="datetimeFigureOut">
              <a:rPr lang="fr-FR" smtClean="0"/>
              <a:t>08/11/18</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B164A27-06B4-4445-A899-83FCF273FB02}" type="slidenum">
              <a:rPr lang="fr-FR" smtClean="0"/>
              <a:t>‹#›</a:t>
            </a:fld>
            <a:endParaRPr lang="fr-FR"/>
          </a:p>
        </p:txBody>
      </p:sp>
    </p:spTree>
    <p:extLst>
      <p:ext uri="{BB962C8B-B14F-4D97-AF65-F5344CB8AC3E}">
        <p14:creationId xmlns:p14="http://schemas.microsoft.com/office/powerpoint/2010/main" val="329766283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err="1" smtClean="0"/>
              <a:t>Changing</a:t>
            </a:r>
            <a:r>
              <a:rPr lang="fr-FR" dirty="0" smtClean="0"/>
              <a:t> </a:t>
            </a:r>
            <a:r>
              <a:rPr lang="fr-FR" dirty="0" err="1" smtClean="0"/>
              <a:t>ocracyographics</a:t>
            </a:r>
            <a:r>
              <a:rPr lang="fr-FR" dirty="0" smtClean="0"/>
              <a:t> China/</a:t>
            </a:r>
            <a:r>
              <a:rPr lang="fr-FR" dirty="0" err="1" smtClean="0"/>
              <a:t>india</a:t>
            </a:r>
            <a:r>
              <a:rPr lang="fr-FR" dirty="0" smtClean="0"/>
              <a:t> </a:t>
            </a:r>
            <a:r>
              <a:rPr lang="fr-FR" dirty="0" err="1" smtClean="0"/>
              <a:t>https</a:t>
            </a:r>
            <a:r>
              <a:rPr lang="fr-FR" dirty="0" smtClean="0"/>
              <a:t>://</a:t>
            </a:r>
            <a:r>
              <a:rPr lang="fr-FR" dirty="0" err="1" smtClean="0"/>
              <a:t>twitter.com</a:t>
            </a:r>
            <a:r>
              <a:rPr lang="fr-FR" dirty="0" smtClean="0"/>
              <a:t>/</a:t>
            </a:r>
            <a:r>
              <a:rPr lang="fr-FR" dirty="0" err="1" smtClean="0"/>
              <a:t>twitter</a:t>
            </a:r>
            <a:r>
              <a:rPr lang="fr-FR" dirty="0" smtClean="0"/>
              <a:t>/</a:t>
            </a:r>
            <a:r>
              <a:rPr lang="fr-FR" dirty="0" err="1" smtClean="0"/>
              <a:t>statuses</a:t>
            </a:r>
            <a:r>
              <a:rPr lang="fr-FR" dirty="0" smtClean="0"/>
              <a:t>/913875704252649472</a:t>
            </a:r>
            <a:endParaRPr lang="fr-FR" dirty="0"/>
          </a:p>
        </p:txBody>
      </p:sp>
      <p:sp>
        <p:nvSpPr>
          <p:cNvPr id="4" name="Espace réservé du numéro de diapositive 3"/>
          <p:cNvSpPr>
            <a:spLocks noGrp="1"/>
          </p:cNvSpPr>
          <p:nvPr>
            <p:ph type="sldNum" sz="quarter" idx="10"/>
          </p:nvPr>
        </p:nvSpPr>
        <p:spPr/>
        <p:txBody>
          <a:bodyPr/>
          <a:lstStyle/>
          <a:p>
            <a:fld id="{CB164A27-06B4-4445-A899-83FCF273FB02}" type="slidenum">
              <a:rPr lang="fr-FR" smtClean="0"/>
              <a:t>6</a:t>
            </a:fld>
            <a:endParaRPr lang="fr-FR"/>
          </a:p>
        </p:txBody>
      </p:sp>
    </p:spTree>
    <p:extLst>
      <p:ext uri="{BB962C8B-B14F-4D97-AF65-F5344CB8AC3E}">
        <p14:creationId xmlns:p14="http://schemas.microsoft.com/office/powerpoint/2010/main" val="33566341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Parenthèse début chapitre 2</a:t>
            </a:r>
          </a:p>
          <a:p>
            <a:r>
              <a:rPr lang="fr-FR" dirty="0" err="1" smtClean="0"/>
              <a:t>Compartive</a:t>
            </a:r>
            <a:r>
              <a:rPr lang="fr-FR" dirty="0" smtClean="0"/>
              <a:t> </a:t>
            </a:r>
            <a:r>
              <a:rPr lang="fr-FR" dirty="0" err="1" smtClean="0"/>
              <a:t>politics</a:t>
            </a:r>
            <a:r>
              <a:rPr lang="fr-FR" dirty="0" smtClean="0"/>
              <a:t>: </a:t>
            </a:r>
            <a:r>
              <a:rPr lang="fr-FR" dirty="0" err="1" smtClean="0"/>
              <a:t>syst</a:t>
            </a:r>
            <a:r>
              <a:rPr lang="fr-FR" dirty="0" smtClean="0"/>
              <a:t> </a:t>
            </a:r>
            <a:r>
              <a:rPr lang="fr-FR" dirty="0" err="1" smtClean="0"/>
              <a:t>study</a:t>
            </a:r>
            <a:r>
              <a:rPr lang="fr-FR" dirty="0" smtClean="0"/>
              <a:t> of </a:t>
            </a:r>
            <a:r>
              <a:rPr lang="fr-FR" dirty="0" err="1" smtClean="0"/>
              <a:t>vt</a:t>
            </a:r>
            <a:r>
              <a:rPr lang="fr-FR" dirty="0" smtClean="0"/>
              <a:t> and </a:t>
            </a:r>
            <a:r>
              <a:rPr lang="fr-FR" dirty="0" err="1" smtClean="0"/>
              <a:t>politics</a:t>
            </a:r>
            <a:r>
              <a:rPr lang="fr-FR" dirty="0" smtClean="0"/>
              <a:t> in </a:t>
            </a:r>
            <a:r>
              <a:rPr lang="fr-FR" dirty="0" err="1" smtClean="0"/>
              <a:t>diff</a:t>
            </a:r>
            <a:r>
              <a:rPr lang="fr-FR" baseline="0" dirty="0" smtClean="0"/>
              <a:t> countries, </a:t>
            </a:r>
            <a:r>
              <a:rPr lang="fr-FR" baseline="0" dirty="0" err="1" smtClean="0"/>
              <a:t>designed</a:t>
            </a:r>
            <a:r>
              <a:rPr lang="fr-FR" baseline="0" dirty="0" smtClean="0"/>
              <a:t> to </a:t>
            </a:r>
            <a:r>
              <a:rPr lang="fr-FR" baseline="0" dirty="0" err="1" smtClean="0"/>
              <a:t>better</a:t>
            </a:r>
            <a:r>
              <a:rPr lang="fr-FR" baseline="0" dirty="0" smtClean="0"/>
              <a:t> </a:t>
            </a:r>
            <a:r>
              <a:rPr lang="fr-FR" baseline="0" dirty="0" err="1" smtClean="0"/>
              <a:t>understand</a:t>
            </a:r>
            <a:r>
              <a:rPr lang="fr-FR" baseline="0" dirty="0" smtClean="0"/>
              <a:t> </a:t>
            </a:r>
            <a:r>
              <a:rPr lang="fr-FR" baseline="0" dirty="0" err="1" smtClean="0"/>
              <a:t>them</a:t>
            </a:r>
            <a:r>
              <a:rPr lang="fr-FR" baseline="0" dirty="0" smtClean="0"/>
              <a:t> by </a:t>
            </a:r>
            <a:r>
              <a:rPr lang="fr-FR" baseline="0" dirty="0" err="1" smtClean="0"/>
              <a:t>drawing</a:t>
            </a:r>
            <a:r>
              <a:rPr lang="fr-FR" baseline="0" dirty="0" smtClean="0"/>
              <a:t> out </a:t>
            </a:r>
            <a:r>
              <a:rPr lang="fr-FR" baseline="0" dirty="0" err="1" smtClean="0"/>
              <a:t>their</a:t>
            </a:r>
            <a:r>
              <a:rPr lang="fr-FR" baseline="0" dirty="0" smtClean="0"/>
              <a:t> </a:t>
            </a:r>
            <a:r>
              <a:rPr lang="fr-FR" baseline="0" dirty="0" err="1" smtClean="0"/>
              <a:t>contrasts</a:t>
            </a:r>
            <a:r>
              <a:rPr lang="fr-FR" baseline="0" dirty="0" smtClean="0"/>
              <a:t> and </a:t>
            </a:r>
            <a:r>
              <a:rPr lang="fr-FR" baseline="0" smtClean="0"/>
              <a:t>similarities</a:t>
            </a:r>
            <a:endParaRPr lang="fr-FR" dirty="0" smtClean="0"/>
          </a:p>
          <a:p>
            <a:endParaRPr lang="fr-FR" dirty="0"/>
          </a:p>
        </p:txBody>
      </p:sp>
      <p:sp>
        <p:nvSpPr>
          <p:cNvPr id="4" name="Espace réservé du numéro de diapositive 3"/>
          <p:cNvSpPr>
            <a:spLocks noGrp="1"/>
          </p:cNvSpPr>
          <p:nvPr>
            <p:ph type="sldNum" sz="quarter" idx="10"/>
          </p:nvPr>
        </p:nvSpPr>
        <p:spPr/>
        <p:txBody>
          <a:bodyPr/>
          <a:lstStyle/>
          <a:p>
            <a:fld id="{CB164A27-06B4-4445-A899-83FCF273FB02}" type="slidenum">
              <a:rPr lang="fr-FR" smtClean="0"/>
              <a:t>13</a:t>
            </a:fld>
            <a:endParaRPr lang="fr-FR"/>
          </a:p>
        </p:txBody>
      </p:sp>
    </p:spTree>
    <p:extLst>
      <p:ext uri="{BB962C8B-B14F-4D97-AF65-F5344CB8AC3E}">
        <p14:creationId xmlns:p14="http://schemas.microsoft.com/office/powerpoint/2010/main" val="23259441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err="1" smtClean="0"/>
              <a:t>Comparing</a:t>
            </a:r>
            <a:r>
              <a:rPr lang="fr-FR" dirty="0" smtClean="0"/>
              <a:t> </a:t>
            </a:r>
            <a:r>
              <a:rPr lang="fr-FR" dirty="0" err="1" smtClean="0"/>
              <a:t>political</a:t>
            </a:r>
            <a:r>
              <a:rPr lang="fr-FR" dirty="0" smtClean="0"/>
              <a:t> </a:t>
            </a:r>
            <a:r>
              <a:rPr lang="fr-FR" dirty="0" err="1" smtClean="0"/>
              <a:t>regimes</a:t>
            </a:r>
            <a:r>
              <a:rPr lang="fr-FR" dirty="0" smtClean="0"/>
              <a:t> p. 6-17 40- </a:t>
            </a:r>
            <a:endParaRPr lang="fr-FR" dirty="0"/>
          </a:p>
        </p:txBody>
      </p:sp>
      <p:sp>
        <p:nvSpPr>
          <p:cNvPr id="4" name="Espace réservé du numéro de diapositive 3"/>
          <p:cNvSpPr>
            <a:spLocks noGrp="1"/>
          </p:cNvSpPr>
          <p:nvPr>
            <p:ph type="sldNum" sz="quarter" idx="10"/>
          </p:nvPr>
        </p:nvSpPr>
        <p:spPr/>
        <p:txBody>
          <a:bodyPr/>
          <a:lstStyle/>
          <a:p>
            <a:fld id="{CB164A27-06B4-4445-A899-83FCF273FB02}" type="slidenum">
              <a:rPr lang="fr-FR" smtClean="0"/>
              <a:t>14</a:t>
            </a:fld>
            <a:endParaRPr lang="fr-FR"/>
          </a:p>
        </p:txBody>
      </p:sp>
    </p:spTree>
    <p:extLst>
      <p:ext uri="{BB962C8B-B14F-4D97-AF65-F5344CB8AC3E}">
        <p14:creationId xmlns:p14="http://schemas.microsoft.com/office/powerpoint/2010/main" val="23259441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Intro comparative </a:t>
            </a:r>
            <a:r>
              <a:rPr lang="fr-FR" dirty="0" err="1" smtClean="0"/>
              <a:t>politics</a:t>
            </a:r>
            <a:r>
              <a:rPr lang="fr-FR" dirty="0" smtClean="0"/>
              <a:t> and </a:t>
            </a:r>
            <a:r>
              <a:rPr lang="fr-FR" dirty="0" err="1" smtClean="0"/>
              <a:t>democracy</a:t>
            </a:r>
            <a:r>
              <a:rPr lang="fr-FR" dirty="0" smtClean="0"/>
              <a:t> p. 7</a:t>
            </a:r>
          </a:p>
        </p:txBody>
      </p:sp>
      <p:sp>
        <p:nvSpPr>
          <p:cNvPr id="4" name="Espace réservé du numéro de diapositive 3"/>
          <p:cNvSpPr>
            <a:spLocks noGrp="1"/>
          </p:cNvSpPr>
          <p:nvPr>
            <p:ph type="sldNum" sz="quarter" idx="10"/>
          </p:nvPr>
        </p:nvSpPr>
        <p:spPr/>
        <p:txBody>
          <a:bodyPr/>
          <a:lstStyle/>
          <a:p>
            <a:fld id="{CB164A27-06B4-4445-A899-83FCF273FB02}" type="slidenum">
              <a:rPr lang="fr-FR" smtClean="0"/>
              <a:t>15</a:t>
            </a:fld>
            <a:endParaRPr lang="fr-FR"/>
          </a:p>
        </p:txBody>
      </p:sp>
    </p:spTree>
    <p:extLst>
      <p:ext uri="{BB962C8B-B14F-4D97-AF65-F5344CB8AC3E}">
        <p14:creationId xmlns:p14="http://schemas.microsoft.com/office/powerpoint/2010/main" val="4043378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err="1" smtClean="0"/>
              <a:t>Chapter</a:t>
            </a:r>
            <a:r>
              <a:rPr lang="fr-FR" dirty="0" smtClean="0"/>
              <a:t> 1: Issues in comparative </a:t>
            </a:r>
            <a:r>
              <a:rPr lang="fr-FR" dirty="0" err="1" smtClean="0"/>
              <a:t>politics</a:t>
            </a:r>
            <a:r>
              <a:rPr lang="fr-FR" dirty="0" smtClean="0"/>
              <a:t>.</a:t>
            </a:r>
          </a:p>
          <a:p>
            <a:r>
              <a:rPr lang="fr-FR" dirty="0" smtClean="0"/>
              <a:t>The </a:t>
            </a:r>
            <a:r>
              <a:rPr lang="fr-FR" dirty="0" err="1" smtClean="0"/>
              <a:t>process</a:t>
            </a:r>
            <a:r>
              <a:rPr lang="fr-FR" dirty="0" smtClean="0"/>
              <a:t> by </a:t>
            </a:r>
            <a:r>
              <a:rPr lang="fr-FR" dirty="0" err="1" smtClean="0"/>
              <a:t>which</a:t>
            </a:r>
            <a:r>
              <a:rPr lang="fr-FR" dirty="0" smtClean="0"/>
              <a:t> people </a:t>
            </a:r>
            <a:r>
              <a:rPr lang="fr-FR" dirty="0" err="1" smtClean="0"/>
              <a:t>negotiate</a:t>
            </a:r>
            <a:r>
              <a:rPr lang="fr-FR" dirty="0" smtClean="0"/>
              <a:t> and </a:t>
            </a:r>
            <a:r>
              <a:rPr lang="fr-FR" dirty="0" err="1" smtClean="0"/>
              <a:t>compete</a:t>
            </a:r>
            <a:r>
              <a:rPr lang="fr-FR" dirty="0" smtClean="0"/>
              <a:t> in the </a:t>
            </a:r>
            <a:r>
              <a:rPr lang="fr-FR" dirty="0" err="1" smtClean="0"/>
              <a:t>process</a:t>
            </a:r>
            <a:r>
              <a:rPr lang="fr-FR" dirty="0" smtClean="0"/>
              <a:t> of </a:t>
            </a:r>
            <a:r>
              <a:rPr lang="fr-FR" dirty="0" err="1" smtClean="0"/>
              <a:t>making</a:t>
            </a:r>
            <a:r>
              <a:rPr lang="fr-FR" dirty="0" smtClean="0"/>
              <a:t> and </a:t>
            </a:r>
            <a:r>
              <a:rPr lang="fr-FR" dirty="0" err="1" smtClean="0"/>
              <a:t>executing</a:t>
            </a:r>
            <a:r>
              <a:rPr lang="fr-FR" dirty="0" smtClean="0"/>
              <a:t> </a:t>
            </a:r>
            <a:r>
              <a:rPr lang="fr-FR" dirty="0" err="1" smtClean="0"/>
              <a:t>shared</a:t>
            </a:r>
            <a:r>
              <a:rPr lang="fr-FR" dirty="0" smtClean="0"/>
              <a:t> or collective </a:t>
            </a:r>
            <a:r>
              <a:rPr lang="fr-FR" dirty="0" err="1" smtClean="0"/>
              <a:t>decisions</a:t>
            </a:r>
            <a:endParaRPr lang="fr-FR" dirty="0"/>
          </a:p>
        </p:txBody>
      </p:sp>
      <p:sp>
        <p:nvSpPr>
          <p:cNvPr id="4" name="Espace réservé du numéro de diapositive 3"/>
          <p:cNvSpPr>
            <a:spLocks noGrp="1"/>
          </p:cNvSpPr>
          <p:nvPr>
            <p:ph type="sldNum" sz="quarter" idx="10"/>
          </p:nvPr>
        </p:nvSpPr>
        <p:spPr/>
        <p:txBody>
          <a:bodyPr/>
          <a:lstStyle/>
          <a:p>
            <a:fld id="{CB164A27-06B4-4445-A899-83FCF273FB02}" type="slidenum">
              <a:rPr lang="fr-FR" smtClean="0"/>
              <a:t>16</a:t>
            </a:fld>
            <a:endParaRPr lang="fr-FR"/>
          </a:p>
        </p:txBody>
      </p:sp>
    </p:spTree>
    <p:extLst>
      <p:ext uri="{BB962C8B-B14F-4D97-AF65-F5344CB8AC3E}">
        <p14:creationId xmlns:p14="http://schemas.microsoft.com/office/powerpoint/2010/main" val="23259441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Issues in comparative </a:t>
            </a:r>
            <a:r>
              <a:rPr lang="fr-FR" dirty="0" err="1" smtClean="0"/>
              <a:t>politics</a:t>
            </a:r>
            <a:r>
              <a:rPr lang="fr-FR" dirty="0" smtClean="0"/>
              <a:t>.</a:t>
            </a:r>
            <a:endParaRPr lang="fr-FR" dirty="0"/>
          </a:p>
        </p:txBody>
      </p:sp>
      <p:sp>
        <p:nvSpPr>
          <p:cNvPr id="4" name="Espace réservé du numéro de diapositive 3"/>
          <p:cNvSpPr>
            <a:spLocks noGrp="1"/>
          </p:cNvSpPr>
          <p:nvPr>
            <p:ph type="sldNum" sz="quarter" idx="10"/>
          </p:nvPr>
        </p:nvSpPr>
        <p:spPr/>
        <p:txBody>
          <a:bodyPr/>
          <a:lstStyle/>
          <a:p>
            <a:fld id="{CB164A27-06B4-4445-A899-83FCF273FB02}" type="slidenum">
              <a:rPr lang="fr-FR" smtClean="0"/>
              <a:t>17</a:t>
            </a:fld>
            <a:endParaRPr lang="fr-FR"/>
          </a:p>
        </p:txBody>
      </p:sp>
    </p:spTree>
    <p:extLst>
      <p:ext uri="{BB962C8B-B14F-4D97-AF65-F5344CB8AC3E}">
        <p14:creationId xmlns:p14="http://schemas.microsoft.com/office/powerpoint/2010/main" val="23259441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Riche </a:t>
            </a:r>
            <a:r>
              <a:rPr lang="en-US" dirty="0" err="1" smtClean="0"/>
              <a:t>bourgeoise</a:t>
            </a:r>
            <a:r>
              <a:rPr lang="en-US" dirty="0" smtClean="0"/>
              <a:t>, </a:t>
            </a:r>
            <a:r>
              <a:rPr lang="en-US" dirty="0" err="1" smtClean="0"/>
              <a:t>elle</a:t>
            </a:r>
            <a:r>
              <a:rPr lang="en-US" dirty="0" smtClean="0"/>
              <a:t> </a:t>
            </a:r>
            <a:r>
              <a:rPr lang="en-US" dirty="0" err="1" smtClean="0"/>
              <a:t>reçoit</a:t>
            </a:r>
            <a:r>
              <a:rPr lang="en-US" dirty="0" smtClean="0"/>
              <a:t> </a:t>
            </a:r>
            <a:r>
              <a:rPr lang="en-US" dirty="0" err="1" smtClean="0"/>
              <a:t>dans</a:t>
            </a:r>
            <a:r>
              <a:rPr lang="en-US" dirty="0" smtClean="0"/>
              <a:t> son </a:t>
            </a:r>
            <a:r>
              <a:rPr lang="en-US" dirty="0" err="1" smtClean="0"/>
              <a:t>hôtel</a:t>
            </a:r>
            <a:r>
              <a:rPr lang="en-US" dirty="0" smtClean="0"/>
              <a:t> de la rue Saint-</a:t>
            </a:r>
            <a:r>
              <a:rPr lang="en-US" dirty="0" err="1" smtClean="0"/>
              <a:t>Honoré</a:t>
            </a:r>
            <a:r>
              <a:rPr lang="en-US" dirty="0" smtClean="0"/>
              <a:t> les artistes, </a:t>
            </a:r>
            <a:r>
              <a:rPr lang="en-US" dirty="0" err="1" smtClean="0"/>
              <a:t>écrivains</a:t>
            </a:r>
            <a:r>
              <a:rPr lang="en-US" dirty="0" smtClean="0"/>
              <a:t>, savants de son temps de 1749 </a:t>
            </a:r>
            <a:r>
              <a:rPr lang="en-US" dirty="0" err="1" smtClean="0"/>
              <a:t>à</a:t>
            </a:r>
            <a:r>
              <a:rPr lang="en-US" dirty="0" smtClean="0"/>
              <a:t> 1777. Elle </a:t>
            </a:r>
            <a:r>
              <a:rPr lang="en-US" dirty="0" err="1" smtClean="0"/>
              <a:t>fréquentait</a:t>
            </a:r>
            <a:r>
              <a:rPr lang="en-US" dirty="0" smtClean="0"/>
              <a:t> </a:t>
            </a:r>
            <a:r>
              <a:rPr lang="en-US" dirty="0" err="1" smtClean="0"/>
              <a:t>dés</a:t>
            </a:r>
            <a:r>
              <a:rPr lang="en-US" dirty="0" smtClean="0"/>
              <a:t> 1730 le Salon de Madame de </a:t>
            </a:r>
            <a:r>
              <a:rPr lang="en-US" dirty="0" err="1" smtClean="0"/>
              <a:t>Tencin</a:t>
            </a:r>
            <a:r>
              <a:rPr lang="en-US" dirty="0" smtClean="0"/>
              <a:t>, et </a:t>
            </a:r>
            <a:r>
              <a:rPr lang="en-US" dirty="0" err="1" smtClean="0"/>
              <a:t>prit</a:t>
            </a:r>
            <a:r>
              <a:rPr lang="en-US" dirty="0" smtClean="0"/>
              <a:t> la suite de </a:t>
            </a:r>
            <a:r>
              <a:rPr lang="en-US" dirty="0" err="1" smtClean="0"/>
              <a:t>celle</a:t>
            </a:r>
            <a:r>
              <a:rPr lang="en-US" dirty="0" smtClean="0"/>
              <a:t>-ci, </a:t>
            </a:r>
            <a:r>
              <a:rPr lang="en-US" dirty="0" err="1" smtClean="0"/>
              <a:t>comme</a:t>
            </a:r>
            <a:r>
              <a:rPr lang="en-US" dirty="0" smtClean="0"/>
              <a:t> </a:t>
            </a:r>
            <a:r>
              <a:rPr lang="en-US" dirty="0" err="1" smtClean="0"/>
              <a:t>l'avait</a:t>
            </a:r>
            <a:r>
              <a:rPr lang="en-US" dirty="0" smtClean="0"/>
              <a:t> fait Madame </a:t>
            </a:r>
            <a:r>
              <a:rPr lang="en-US" dirty="0" err="1" smtClean="0"/>
              <a:t>Tencin</a:t>
            </a:r>
            <a:r>
              <a:rPr lang="en-US" dirty="0" smtClean="0"/>
              <a:t> avec Madame de Lambert. Se </a:t>
            </a:r>
            <a:r>
              <a:rPr lang="en-US" dirty="0" err="1" smtClean="0"/>
              <a:t>côtoient</a:t>
            </a:r>
            <a:r>
              <a:rPr lang="en-US" dirty="0" smtClean="0"/>
              <a:t> chez </a:t>
            </a:r>
            <a:r>
              <a:rPr lang="en-US" dirty="0" err="1" smtClean="0"/>
              <a:t>elle</a:t>
            </a:r>
            <a:r>
              <a:rPr lang="en-US" dirty="0" smtClean="0"/>
              <a:t> Marivaux, </a:t>
            </a:r>
            <a:r>
              <a:rPr lang="en-US" dirty="0" err="1" smtClean="0"/>
              <a:t>Marmontel</a:t>
            </a:r>
            <a:r>
              <a:rPr lang="en-US" dirty="0" smtClean="0"/>
              <a:t>, Grimm, </a:t>
            </a:r>
            <a:r>
              <a:rPr lang="en-US" dirty="0" err="1" smtClean="0"/>
              <a:t>d'Holbach</a:t>
            </a:r>
            <a:r>
              <a:rPr lang="en-US" dirty="0" smtClean="0"/>
              <a:t>, </a:t>
            </a:r>
            <a:r>
              <a:rPr lang="en-US" dirty="0" err="1" smtClean="0"/>
              <a:t>Helvétius</a:t>
            </a:r>
            <a:r>
              <a:rPr lang="en-US" dirty="0" smtClean="0"/>
              <a:t> et </a:t>
            </a:r>
            <a:r>
              <a:rPr lang="en-US" dirty="0" err="1" smtClean="0"/>
              <a:t>d'Alembert</a:t>
            </a:r>
            <a:r>
              <a:rPr lang="en-US" dirty="0" smtClean="0"/>
              <a:t>, </a:t>
            </a:r>
            <a:r>
              <a:rPr lang="en-US" dirty="0" err="1" smtClean="0"/>
              <a:t>mais</a:t>
            </a:r>
            <a:r>
              <a:rPr lang="en-US" dirty="0" smtClean="0"/>
              <a:t> </a:t>
            </a:r>
            <a:r>
              <a:rPr lang="en-US" dirty="0" err="1" smtClean="0"/>
              <a:t>aussi</a:t>
            </a:r>
            <a:r>
              <a:rPr lang="en-US" dirty="0" smtClean="0"/>
              <a:t> Boucher, Van Loo, </a:t>
            </a:r>
            <a:r>
              <a:rPr lang="en-US" dirty="0" err="1" smtClean="0"/>
              <a:t>etc</a:t>
            </a:r>
            <a:r>
              <a:rPr lang="en-US" dirty="0" smtClean="0"/>
              <a:t> . Elle </a:t>
            </a:r>
            <a:r>
              <a:rPr lang="en-US" dirty="0" err="1" smtClean="0"/>
              <a:t>subventionne</a:t>
            </a:r>
            <a:r>
              <a:rPr lang="en-US" dirty="0" smtClean="0"/>
              <a:t> </a:t>
            </a:r>
            <a:r>
              <a:rPr lang="en-US" dirty="0" err="1" smtClean="0"/>
              <a:t>l'Encyclopédie</a:t>
            </a:r>
            <a:r>
              <a:rPr lang="en-US" dirty="0" smtClean="0"/>
              <a:t>, et </a:t>
            </a:r>
            <a:r>
              <a:rPr lang="en-US" dirty="0" err="1" smtClean="0"/>
              <a:t>sait</a:t>
            </a:r>
            <a:r>
              <a:rPr lang="en-US" dirty="0" smtClean="0"/>
              <a:t> </a:t>
            </a:r>
            <a:r>
              <a:rPr lang="en-US" dirty="0" err="1" smtClean="0"/>
              <a:t>tempérer</a:t>
            </a:r>
            <a:r>
              <a:rPr lang="en-US" dirty="0" smtClean="0"/>
              <a:t> </a:t>
            </a:r>
            <a:r>
              <a:rPr lang="en-US" dirty="0" err="1" smtClean="0"/>
              <a:t>leurs</a:t>
            </a:r>
            <a:r>
              <a:rPr lang="en-US" dirty="0" smtClean="0"/>
              <a:t> élans </a:t>
            </a:r>
            <a:r>
              <a:rPr lang="en-US" dirty="0" err="1" smtClean="0"/>
              <a:t>contestataires</a:t>
            </a:r>
            <a:r>
              <a:rPr lang="en-US" dirty="0" smtClean="0"/>
              <a:t>, car son </a:t>
            </a:r>
            <a:r>
              <a:rPr lang="en-US" dirty="0" err="1" smtClean="0"/>
              <a:t>éducation</a:t>
            </a:r>
            <a:r>
              <a:rPr lang="en-US" dirty="0" smtClean="0"/>
              <a:t> </a:t>
            </a:r>
            <a:r>
              <a:rPr lang="en-US" dirty="0" err="1" smtClean="0"/>
              <a:t>classique</a:t>
            </a:r>
            <a:r>
              <a:rPr lang="en-US" dirty="0" smtClean="0"/>
              <a:t> se refuse </a:t>
            </a:r>
            <a:r>
              <a:rPr lang="en-US" dirty="0" err="1" smtClean="0"/>
              <a:t>à</a:t>
            </a:r>
            <a:r>
              <a:rPr lang="en-US" dirty="0" smtClean="0"/>
              <a:t> </a:t>
            </a:r>
            <a:r>
              <a:rPr lang="en-US" dirty="0" err="1" smtClean="0"/>
              <a:t>certaines</a:t>
            </a:r>
            <a:r>
              <a:rPr lang="en-US" dirty="0" smtClean="0"/>
              <a:t> </a:t>
            </a:r>
            <a:r>
              <a:rPr lang="en-US" dirty="0" err="1" smtClean="0"/>
              <a:t>idées</a:t>
            </a:r>
            <a:r>
              <a:rPr lang="en-US" dirty="0" smtClean="0"/>
              <a:t> </a:t>
            </a:r>
            <a:r>
              <a:rPr lang="en-US" dirty="0" err="1" smtClean="0"/>
              <a:t>nouvelles</a:t>
            </a:r>
            <a:r>
              <a:rPr lang="en-US" dirty="0" smtClean="0"/>
              <a:t>.</a:t>
            </a:r>
            <a:endParaRPr lang="en-US" dirty="0"/>
          </a:p>
        </p:txBody>
      </p:sp>
      <p:sp>
        <p:nvSpPr>
          <p:cNvPr id="4" name="Slide Number Placeholder 3"/>
          <p:cNvSpPr>
            <a:spLocks noGrp="1"/>
          </p:cNvSpPr>
          <p:nvPr>
            <p:ph type="sldNum" sz="quarter" idx="10"/>
          </p:nvPr>
        </p:nvSpPr>
        <p:spPr/>
        <p:txBody>
          <a:bodyPr/>
          <a:lstStyle/>
          <a:p>
            <a:fld id="{8F61C10F-69EC-2F4D-BDDF-BCE9E001706F}" type="slidenum">
              <a:rPr lang="en-US" smtClean="0"/>
              <a:t>21</a:t>
            </a:fld>
            <a:endParaRPr lang="en-US"/>
          </a:p>
        </p:txBody>
      </p:sp>
    </p:spTree>
    <p:extLst>
      <p:ext uri="{BB962C8B-B14F-4D97-AF65-F5344CB8AC3E}">
        <p14:creationId xmlns:p14="http://schemas.microsoft.com/office/powerpoint/2010/main" val="23211594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 café attire des auteurs </a:t>
            </a:r>
            <a:r>
              <a:rPr lang="en-US" dirty="0" err="1" smtClean="0"/>
              <a:t>comme</a:t>
            </a:r>
            <a:r>
              <a:rPr lang="en-US" dirty="0" smtClean="0"/>
              <a:t> Voltaire </a:t>
            </a:r>
            <a:r>
              <a:rPr lang="en-US" dirty="0" err="1" smtClean="0"/>
              <a:t>ou</a:t>
            </a:r>
            <a:r>
              <a:rPr lang="en-US" dirty="0" smtClean="0"/>
              <a:t> Rousseau, qui y </a:t>
            </a:r>
            <a:r>
              <a:rPr lang="en-US" dirty="0" err="1" smtClean="0"/>
              <a:t>ont</a:t>
            </a:r>
            <a:r>
              <a:rPr lang="en-US" dirty="0" smtClean="0"/>
              <a:t> </a:t>
            </a:r>
            <a:r>
              <a:rPr lang="en-US" dirty="0" err="1" smtClean="0"/>
              <a:t>leurs</a:t>
            </a:r>
            <a:r>
              <a:rPr lang="en-US" dirty="0" smtClean="0"/>
              <a:t> habitudes7,8,9. La « </a:t>
            </a:r>
            <a:r>
              <a:rPr lang="en-US" dirty="0" err="1" smtClean="0"/>
              <a:t>légende</a:t>
            </a:r>
            <a:r>
              <a:rPr lang="en-US" dirty="0" smtClean="0"/>
              <a:t> » du café </a:t>
            </a:r>
            <a:r>
              <a:rPr lang="en-US" dirty="0" err="1" smtClean="0"/>
              <a:t>dit</a:t>
            </a:r>
            <a:r>
              <a:rPr lang="en-US" dirty="0" smtClean="0"/>
              <a:t> </a:t>
            </a:r>
            <a:r>
              <a:rPr lang="en-US" dirty="0" err="1" smtClean="0"/>
              <a:t>que</a:t>
            </a:r>
            <a:r>
              <a:rPr lang="en-US" dirty="0" smtClean="0"/>
              <a:t> Diderot y </a:t>
            </a:r>
            <a:r>
              <a:rPr lang="en-US" dirty="0" err="1" smtClean="0"/>
              <a:t>écrivit</a:t>
            </a:r>
            <a:r>
              <a:rPr lang="en-US" dirty="0" smtClean="0"/>
              <a:t> des articles de </a:t>
            </a:r>
            <a:r>
              <a:rPr lang="en-US" dirty="0" err="1" smtClean="0"/>
              <a:t>l’Encyclopédie</a:t>
            </a:r>
            <a:r>
              <a:rPr lang="en-US" dirty="0" smtClean="0"/>
              <a:t>, </a:t>
            </a:r>
            <a:r>
              <a:rPr lang="en-US" dirty="0" err="1" smtClean="0"/>
              <a:t>que</a:t>
            </a:r>
            <a:r>
              <a:rPr lang="en-US" dirty="0" smtClean="0"/>
              <a:t> Benjamin Franklin y </a:t>
            </a:r>
            <a:r>
              <a:rPr lang="en-US" dirty="0" err="1" smtClean="0"/>
              <a:t>prépara</a:t>
            </a:r>
            <a:r>
              <a:rPr lang="en-US" dirty="0" smtClean="0"/>
              <a:t> « le </a:t>
            </a:r>
            <a:r>
              <a:rPr lang="en-US" dirty="0" err="1" smtClean="0"/>
              <a:t>projet</a:t>
            </a:r>
            <a:r>
              <a:rPr lang="en-US" dirty="0" smtClean="0"/>
              <a:t> </a:t>
            </a:r>
            <a:r>
              <a:rPr lang="en-US" dirty="0" err="1" smtClean="0"/>
              <a:t>d’alliance</a:t>
            </a:r>
            <a:r>
              <a:rPr lang="en-US" dirty="0" smtClean="0"/>
              <a:t> de Louis XVI avec la nouvelle </a:t>
            </a:r>
            <a:r>
              <a:rPr lang="en-US" dirty="0" err="1" smtClean="0"/>
              <a:t>République</a:t>
            </a:r>
            <a:r>
              <a:rPr lang="en-US" dirty="0" smtClean="0"/>
              <a:t> » </a:t>
            </a:r>
            <a:r>
              <a:rPr lang="en-US" dirty="0" err="1" smtClean="0"/>
              <a:t>selon</a:t>
            </a:r>
            <a:r>
              <a:rPr lang="en-US" dirty="0" smtClean="0"/>
              <a:t> </a:t>
            </a:r>
            <a:r>
              <a:rPr lang="en-US" dirty="0" err="1" smtClean="0"/>
              <a:t>une</a:t>
            </a:r>
            <a:r>
              <a:rPr lang="en-US" dirty="0" smtClean="0"/>
              <a:t> plaque commémorative10, et </a:t>
            </a:r>
            <a:r>
              <a:rPr lang="en-US" dirty="0" err="1" smtClean="0"/>
              <a:t>qu’il</a:t>
            </a:r>
            <a:r>
              <a:rPr lang="en-US" dirty="0" smtClean="0"/>
              <a:t> y </a:t>
            </a:r>
            <a:r>
              <a:rPr lang="en-US" dirty="0" err="1" smtClean="0"/>
              <a:t>aurait</a:t>
            </a:r>
            <a:r>
              <a:rPr lang="en-US" dirty="0" smtClean="0"/>
              <a:t> </a:t>
            </a:r>
            <a:r>
              <a:rPr lang="en-US" dirty="0" err="1" smtClean="0"/>
              <a:t>conçu</a:t>
            </a:r>
            <a:r>
              <a:rPr lang="en-US" dirty="0" smtClean="0"/>
              <a:t> des </a:t>
            </a:r>
            <a:r>
              <a:rPr lang="en-US" dirty="0" err="1" smtClean="0"/>
              <a:t>éléments</a:t>
            </a:r>
            <a:r>
              <a:rPr lang="en-US" dirty="0" smtClean="0"/>
              <a:t> de la future Constitution des États-Unis11. Montesquieu fait allusion au café </a:t>
            </a:r>
            <a:r>
              <a:rPr lang="en-US" dirty="0" err="1" smtClean="0"/>
              <a:t>Procope</a:t>
            </a:r>
            <a:r>
              <a:rPr lang="en-US" dirty="0" smtClean="0"/>
              <a:t> </a:t>
            </a:r>
            <a:r>
              <a:rPr lang="en-US" dirty="0" err="1" smtClean="0"/>
              <a:t>dans</a:t>
            </a:r>
            <a:r>
              <a:rPr lang="en-US" dirty="0" smtClean="0"/>
              <a:t> la 36e des </a:t>
            </a:r>
            <a:r>
              <a:rPr lang="en-US" dirty="0" err="1" smtClean="0"/>
              <a:t>Lettres</a:t>
            </a:r>
            <a:r>
              <a:rPr lang="en-US" dirty="0" smtClean="0"/>
              <a:t> persanes12 : « Le café </a:t>
            </a:r>
            <a:r>
              <a:rPr lang="en-US" dirty="0" err="1" smtClean="0"/>
              <a:t>est</a:t>
            </a:r>
            <a:r>
              <a:rPr lang="en-US" dirty="0" smtClean="0"/>
              <a:t> </a:t>
            </a:r>
            <a:r>
              <a:rPr lang="en-US" dirty="0" err="1" smtClean="0"/>
              <a:t>très</a:t>
            </a:r>
            <a:r>
              <a:rPr lang="en-US" dirty="0" smtClean="0"/>
              <a:t> en usage </a:t>
            </a:r>
            <a:r>
              <a:rPr lang="en-US" dirty="0" err="1" smtClean="0"/>
              <a:t>à</a:t>
            </a:r>
            <a:r>
              <a:rPr lang="en-US" dirty="0" smtClean="0"/>
              <a:t> Paris : </a:t>
            </a:r>
            <a:r>
              <a:rPr lang="en-US" dirty="0" err="1" smtClean="0"/>
              <a:t>il</a:t>
            </a:r>
            <a:r>
              <a:rPr lang="en-US" dirty="0" smtClean="0"/>
              <a:t> y a un grand </a:t>
            </a:r>
            <a:r>
              <a:rPr lang="en-US" dirty="0" err="1" smtClean="0"/>
              <a:t>nombre</a:t>
            </a:r>
            <a:r>
              <a:rPr lang="en-US" dirty="0" smtClean="0"/>
              <a:t> de </a:t>
            </a:r>
            <a:r>
              <a:rPr lang="en-US" dirty="0" err="1" smtClean="0"/>
              <a:t>maisons</a:t>
            </a:r>
            <a:r>
              <a:rPr lang="en-US" dirty="0" smtClean="0"/>
              <a:t> </a:t>
            </a:r>
            <a:r>
              <a:rPr lang="en-US" dirty="0" err="1" smtClean="0"/>
              <a:t>publiques</a:t>
            </a:r>
            <a:r>
              <a:rPr lang="en-US" dirty="0" smtClean="0"/>
              <a:t> </a:t>
            </a:r>
            <a:r>
              <a:rPr lang="en-US" dirty="0" err="1" smtClean="0"/>
              <a:t>où</a:t>
            </a:r>
            <a:r>
              <a:rPr lang="en-US" dirty="0" smtClean="0"/>
              <a:t> on le </a:t>
            </a:r>
            <a:r>
              <a:rPr lang="en-US" dirty="0" err="1" smtClean="0"/>
              <a:t>distribue</a:t>
            </a:r>
            <a:r>
              <a:rPr lang="en-US" dirty="0" smtClean="0"/>
              <a:t>. </a:t>
            </a:r>
            <a:r>
              <a:rPr lang="en-US" dirty="0" err="1" smtClean="0"/>
              <a:t>Dans</a:t>
            </a:r>
            <a:r>
              <a:rPr lang="en-US" dirty="0" smtClean="0"/>
              <a:t> </a:t>
            </a:r>
            <a:r>
              <a:rPr lang="en-US" dirty="0" err="1" smtClean="0"/>
              <a:t>quelques</a:t>
            </a:r>
            <a:r>
              <a:rPr lang="en-US" dirty="0" smtClean="0"/>
              <a:t> </a:t>
            </a:r>
            <a:r>
              <a:rPr lang="en-US" dirty="0" err="1" smtClean="0"/>
              <a:t>unes</a:t>
            </a:r>
            <a:r>
              <a:rPr lang="en-US" dirty="0" smtClean="0"/>
              <a:t> de </a:t>
            </a:r>
            <a:r>
              <a:rPr lang="en-US" dirty="0" err="1" smtClean="0"/>
              <a:t>ces</a:t>
            </a:r>
            <a:r>
              <a:rPr lang="en-US" dirty="0" smtClean="0"/>
              <a:t> </a:t>
            </a:r>
            <a:r>
              <a:rPr lang="en-US" dirty="0" err="1" smtClean="0"/>
              <a:t>maisons</a:t>
            </a:r>
            <a:r>
              <a:rPr lang="en-US" dirty="0" smtClean="0"/>
              <a:t> on </a:t>
            </a:r>
            <a:r>
              <a:rPr lang="en-US" dirty="0" err="1" smtClean="0"/>
              <a:t>dit</a:t>
            </a:r>
            <a:r>
              <a:rPr lang="en-US" dirty="0" smtClean="0"/>
              <a:t> des </a:t>
            </a:r>
            <a:r>
              <a:rPr lang="en-US" dirty="0" err="1" smtClean="0"/>
              <a:t>nouvelles</a:t>
            </a:r>
            <a:r>
              <a:rPr lang="en-US" dirty="0" smtClean="0"/>
              <a:t>, </a:t>
            </a:r>
            <a:r>
              <a:rPr lang="en-US" dirty="0" err="1" smtClean="0"/>
              <a:t>dans</a:t>
            </a:r>
            <a:r>
              <a:rPr lang="en-US" dirty="0" smtClean="0"/>
              <a:t> </a:t>
            </a:r>
            <a:r>
              <a:rPr lang="en-US" dirty="0" err="1" smtClean="0"/>
              <a:t>d’autres</a:t>
            </a:r>
            <a:r>
              <a:rPr lang="en-US" dirty="0" smtClean="0"/>
              <a:t> on </a:t>
            </a:r>
            <a:r>
              <a:rPr lang="en-US" dirty="0" err="1" smtClean="0"/>
              <a:t>joue</a:t>
            </a:r>
            <a:r>
              <a:rPr lang="en-US" dirty="0" smtClean="0"/>
              <a:t> aux </a:t>
            </a:r>
            <a:r>
              <a:rPr lang="en-US" dirty="0" err="1" smtClean="0"/>
              <a:t>échecs</a:t>
            </a:r>
            <a:r>
              <a:rPr lang="en-US" dirty="0" smtClean="0"/>
              <a:t>. Il y en a </a:t>
            </a:r>
            <a:r>
              <a:rPr lang="en-US" dirty="0" err="1" smtClean="0"/>
              <a:t>une</a:t>
            </a:r>
            <a:r>
              <a:rPr lang="en-US" dirty="0" smtClean="0"/>
              <a:t> </a:t>
            </a:r>
            <a:r>
              <a:rPr lang="en-US" dirty="0" err="1" smtClean="0"/>
              <a:t>où</a:t>
            </a:r>
            <a:r>
              <a:rPr lang="en-US" dirty="0" smtClean="0"/>
              <a:t> </a:t>
            </a:r>
            <a:r>
              <a:rPr lang="en-US" dirty="0" err="1" smtClean="0"/>
              <a:t>l’on</a:t>
            </a:r>
            <a:r>
              <a:rPr lang="en-US" dirty="0" smtClean="0"/>
              <a:t> </a:t>
            </a:r>
            <a:r>
              <a:rPr lang="en-US" dirty="0" err="1" smtClean="0"/>
              <a:t>apprête</a:t>
            </a:r>
            <a:r>
              <a:rPr lang="en-US" dirty="0" smtClean="0"/>
              <a:t> le café de </a:t>
            </a:r>
            <a:r>
              <a:rPr lang="en-US" dirty="0" err="1" smtClean="0"/>
              <a:t>telle</a:t>
            </a:r>
            <a:r>
              <a:rPr lang="en-US" dirty="0" smtClean="0"/>
              <a:t> </a:t>
            </a:r>
            <a:r>
              <a:rPr lang="en-US" dirty="0" err="1" smtClean="0"/>
              <a:t>manière</a:t>
            </a:r>
            <a:r>
              <a:rPr lang="en-US" dirty="0" smtClean="0"/>
              <a:t> </a:t>
            </a:r>
            <a:r>
              <a:rPr lang="en-US" dirty="0" err="1" smtClean="0"/>
              <a:t>qu’il</a:t>
            </a:r>
            <a:r>
              <a:rPr lang="en-US" dirty="0" smtClean="0"/>
              <a:t> </a:t>
            </a:r>
            <a:r>
              <a:rPr lang="en-US" dirty="0" err="1" smtClean="0"/>
              <a:t>donne</a:t>
            </a:r>
            <a:r>
              <a:rPr lang="en-US" dirty="0" smtClean="0"/>
              <a:t> de </a:t>
            </a:r>
            <a:r>
              <a:rPr lang="en-US" dirty="0" err="1" smtClean="0"/>
              <a:t>l’esprit</a:t>
            </a:r>
            <a:r>
              <a:rPr lang="en-US" dirty="0" smtClean="0"/>
              <a:t> </a:t>
            </a:r>
            <a:r>
              <a:rPr lang="en-US" dirty="0" err="1" smtClean="0"/>
              <a:t>à</a:t>
            </a:r>
            <a:r>
              <a:rPr lang="en-US" dirty="0" smtClean="0"/>
              <a:t> </a:t>
            </a:r>
            <a:r>
              <a:rPr lang="en-US" dirty="0" err="1" smtClean="0"/>
              <a:t>ceux</a:t>
            </a:r>
            <a:r>
              <a:rPr lang="en-US" dirty="0" smtClean="0"/>
              <a:t> qui en </a:t>
            </a:r>
            <a:r>
              <a:rPr lang="en-US" dirty="0" err="1" smtClean="0"/>
              <a:t>prennent</a:t>
            </a:r>
            <a:r>
              <a:rPr lang="en-US" dirty="0" smtClean="0"/>
              <a:t> : au </a:t>
            </a:r>
            <a:r>
              <a:rPr lang="en-US" dirty="0" err="1" smtClean="0"/>
              <a:t>moins</a:t>
            </a:r>
            <a:r>
              <a:rPr lang="en-US" dirty="0" smtClean="0"/>
              <a:t>, de </a:t>
            </a:r>
            <a:r>
              <a:rPr lang="en-US" dirty="0" err="1" smtClean="0"/>
              <a:t>tous</a:t>
            </a:r>
            <a:r>
              <a:rPr lang="en-US" dirty="0" smtClean="0"/>
              <a:t> </a:t>
            </a:r>
            <a:r>
              <a:rPr lang="en-US" dirty="0" err="1" smtClean="0"/>
              <a:t>ceux</a:t>
            </a:r>
            <a:r>
              <a:rPr lang="en-US" dirty="0" smtClean="0"/>
              <a:t> qui en </a:t>
            </a:r>
            <a:r>
              <a:rPr lang="en-US" dirty="0" err="1" smtClean="0"/>
              <a:t>sortent</a:t>
            </a:r>
            <a:r>
              <a:rPr lang="en-US" dirty="0" smtClean="0"/>
              <a:t>, </a:t>
            </a:r>
            <a:r>
              <a:rPr lang="en-US" dirty="0" err="1" smtClean="0"/>
              <a:t>il</a:t>
            </a:r>
            <a:r>
              <a:rPr lang="en-US" dirty="0" smtClean="0"/>
              <a:t> </a:t>
            </a:r>
            <a:r>
              <a:rPr lang="en-US" dirty="0" err="1" smtClean="0"/>
              <a:t>n’y</a:t>
            </a:r>
            <a:r>
              <a:rPr lang="en-US" dirty="0" smtClean="0"/>
              <a:t> a </a:t>
            </a:r>
            <a:r>
              <a:rPr lang="en-US" dirty="0" err="1" smtClean="0"/>
              <a:t>personne</a:t>
            </a:r>
            <a:r>
              <a:rPr lang="en-US" dirty="0" smtClean="0"/>
              <a:t> qui ne </a:t>
            </a:r>
            <a:r>
              <a:rPr lang="en-US" dirty="0" err="1" smtClean="0"/>
              <a:t>croie</a:t>
            </a:r>
            <a:r>
              <a:rPr lang="en-US" dirty="0" smtClean="0"/>
              <a:t> </a:t>
            </a:r>
            <a:r>
              <a:rPr lang="en-US" dirty="0" err="1" smtClean="0"/>
              <a:t>qu’il</a:t>
            </a:r>
            <a:r>
              <a:rPr lang="en-US" dirty="0" smtClean="0"/>
              <a:t> en a </a:t>
            </a:r>
            <a:r>
              <a:rPr lang="en-US" dirty="0" err="1" smtClean="0"/>
              <a:t>quatre</a:t>
            </a:r>
            <a:r>
              <a:rPr lang="en-US" dirty="0" smtClean="0"/>
              <a:t> </a:t>
            </a:r>
            <a:r>
              <a:rPr lang="en-US" dirty="0" err="1" smtClean="0"/>
              <a:t>fois</a:t>
            </a:r>
            <a:r>
              <a:rPr lang="en-US" dirty="0" smtClean="0"/>
              <a:t> plus </a:t>
            </a:r>
            <a:r>
              <a:rPr lang="en-US" dirty="0" err="1" smtClean="0"/>
              <a:t>que</a:t>
            </a:r>
            <a:r>
              <a:rPr lang="en-US" dirty="0" smtClean="0"/>
              <a:t> </a:t>
            </a:r>
            <a:r>
              <a:rPr lang="en-US" dirty="0" err="1" smtClean="0"/>
              <a:t>lorsqu’il</a:t>
            </a:r>
            <a:r>
              <a:rPr lang="en-US" dirty="0" smtClean="0"/>
              <a:t> y </a:t>
            </a:r>
            <a:r>
              <a:rPr lang="en-US" dirty="0" err="1" smtClean="0"/>
              <a:t>est</a:t>
            </a:r>
            <a:r>
              <a:rPr lang="en-US" dirty="0" smtClean="0"/>
              <a:t> </a:t>
            </a:r>
            <a:r>
              <a:rPr lang="en-US" dirty="0" err="1" smtClean="0"/>
              <a:t>entré</a:t>
            </a:r>
            <a:r>
              <a:rPr lang="en-US" dirty="0" smtClean="0"/>
              <a:t>. » </a:t>
            </a:r>
            <a:r>
              <a:rPr lang="en-US" baseline="0" dirty="0" smtClean="0"/>
              <a:t> </a:t>
            </a:r>
            <a:r>
              <a:rPr lang="en-US" baseline="0" dirty="0" err="1" smtClean="0"/>
              <a:t>Habermas</a:t>
            </a:r>
            <a:r>
              <a:rPr lang="en-US" baseline="0" dirty="0" smtClean="0"/>
              <a:t>’ idealism and elitism </a:t>
            </a:r>
            <a:r>
              <a:rPr lang="en-US" baseline="0" dirty="0" err="1" smtClean="0"/>
              <a:t>criticitzed</a:t>
            </a:r>
            <a:r>
              <a:rPr lang="en-US" baseline="0" dirty="0" smtClean="0"/>
              <a:t>. Mass media=&gt; degrading quality of the press and rational deliberation.</a:t>
            </a:r>
            <a:endParaRPr lang="en-US" dirty="0"/>
          </a:p>
        </p:txBody>
      </p:sp>
      <p:sp>
        <p:nvSpPr>
          <p:cNvPr id="4" name="Slide Number Placeholder 3"/>
          <p:cNvSpPr>
            <a:spLocks noGrp="1"/>
          </p:cNvSpPr>
          <p:nvPr>
            <p:ph type="sldNum" sz="quarter" idx="10"/>
          </p:nvPr>
        </p:nvSpPr>
        <p:spPr/>
        <p:txBody>
          <a:bodyPr/>
          <a:lstStyle/>
          <a:p>
            <a:fld id="{8F61C10F-69EC-2F4D-BDDF-BCE9E001706F}" type="slidenum">
              <a:rPr lang="en-US" smtClean="0"/>
              <a:t>22</a:t>
            </a:fld>
            <a:endParaRPr lang="en-US"/>
          </a:p>
        </p:txBody>
      </p:sp>
    </p:spTree>
    <p:extLst>
      <p:ext uri="{BB962C8B-B14F-4D97-AF65-F5344CB8AC3E}">
        <p14:creationId xmlns:p14="http://schemas.microsoft.com/office/powerpoint/2010/main" val="39409681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err="1" smtClean="0"/>
              <a:t>Criticized</a:t>
            </a:r>
            <a:r>
              <a:rPr lang="fr-FR" baseline="0" dirty="0" smtClean="0"/>
              <a:t> </a:t>
            </a:r>
            <a:r>
              <a:rPr lang="fr-FR" baseline="0" dirty="0" err="1" smtClean="0"/>
              <a:t>because</a:t>
            </a:r>
            <a:r>
              <a:rPr lang="fr-FR" baseline="0" dirty="0" smtClean="0"/>
              <a:t> </a:t>
            </a:r>
            <a:r>
              <a:rPr lang="fr-FR" baseline="0" dirty="0" err="1" smtClean="0"/>
              <a:t>idealized</a:t>
            </a:r>
            <a:r>
              <a:rPr lang="fr-FR" baseline="0" dirty="0" smtClean="0"/>
              <a:t>. Male, </a:t>
            </a:r>
            <a:r>
              <a:rPr lang="fr-FR" baseline="0" dirty="0" err="1" smtClean="0"/>
              <a:t>elitist</a:t>
            </a:r>
            <a:r>
              <a:rPr lang="fr-FR" baseline="0" dirty="0" smtClean="0"/>
              <a:t>. </a:t>
            </a:r>
            <a:endParaRPr lang="fr-FR" dirty="0"/>
          </a:p>
        </p:txBody>
      </p:sp>
      <p:sp>
        <p:nvSpPr>
          <p:cNvPr id="4" name="Espace réservé du numéro de diapositive 3"/>
          <p:cNvSpPr>
            <a:spLocks noGrp="1"/>
          </p:cNvSpPr>
          <p:nvPr>
            <p:ph type="sldNum" sz="quarter" idx="10"/>
          </p:nvPr>
        </p:nvSpPr>
        <p:spPr/>
        <p:txBody>
          <a:bodyPr/>
          <a:lstStyle/>
          <a:p>
            <a:fld id="{CB164A27-06B4-4445-A899-83FCF273FB02}" type="slidenum">
              <a:rPr lang="fr-FR" smtClean="0"/>
              <a:t>23</a:t>
            </a:fld>
            <a:endParaRPr lang="fr-FR"/>
          </a:p>
        </p:txBody>
      </p:sp>
    </p:spTree>
    <p:extLst>
      <p:ext uri="{BB962C8B-B14F-4D97-AF65-F5344CB8AC3E}">
        <p14:creationId xmlns:p14="http://schemas.microsoft.com/office/powerpoint/2010/main" val="23259441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err="1" smtClean="0"/>
              <a:t>Did</a:t>
            </a:r>
            <a:r>
              <a:rPr lang="fr-FR" dirty="0" smtClean="0"/>
              <a:t> </a:t>
            </a:r>
            <a:r>
              <a:rPr lang="fr-FR" dirty="0" err="1" smtClean="0"/>
              <a:t>they</a:t>
            </a:r>
            <a:r>
              <a:rPr lang="fr-FR" dirty="0" smtClean="0"/>
              <a:t> </a:t>
            </a:r>
            <a:r>
              <a:rPr lang="fr-FR" dirty="0" err="1" smtClean="0"/>
              <a:t>work</a:t>
            </a:r>
            <a:r>
              <a:rPr lang="fr-FR" dirty="0" smtClean="0"/>
              <a:t> on </a:t>
            </a:r>
            <a:r>
              <a:rPr lang="fr-FR" dirty="0" err="1" smtClean="0"/>
              <a:t>it</a:t>
            </a:r>
            <a:r>
              <a:rPr lang="fr-FR" dirty="0" smtClean="0"/>
              <a:t>? Discussion.</a:t>
            </a:r>
            <a:r>
              <a:rPr lang="fr-FR" baseline="0" dirty="0" smtClean="0"/>
              <a:t> Feedback. </a:t>
            </a:r>
            <a:r>
              <a:rPr lang="fr-FR" baseline="0" dirty="0" err="1" smtClean="0"/>
              <a:t>Then</a:t>
            </a:r>
            <a:r>
              <a:rPr lang="fr-FR" baseline="0" dirty="0" smtClean="0"/>
              <a:t> Vice article/</a:t>
            </a:r>
            <a:r>
              <a:rPr lang="fr-FR" baseline="0" dirty="0" err="1" smtClean="0"/>
              <a:t>Haiti</a:t>
            </a:r>
            <a:r>
              <a:rPr lang="fr-FR" baseline="0" dirty="0" smtClean="0"/>
              <a:t>. </a:t>
            </a:r>
            <a:r>
              <a:rPr lang="fr-FR" baseline="0" dirty="0" err="1" smtClean="0"/>
              <a:t>Give</a:t>
            </a:r>
            <a:r>
              <a:rPr lang="fr-FR" baseline="0" dirty="0" smtClean="0"/>
              <a:t> </a:t>
            </a:r>
            <a:r>
              <a:rPr lang="fr-FR" baseline="0" dirty="0" err="1" smtClean="0"/>
              <a:t>other</a:t>
            </a:r>
            <a:r>
              <a:rPr lang="fr-FR" baseline="0" dirty="0" smtClean="0"/>
              <a:t> </a:t>
            </a:r>
            <a:r>
              <a:rPr lang="fr-FR" baseline="0" dirty="0" err="1" smtClean="0"/>
              <a:t>examples</a:t>
            </a:r>
            <a:endParaRPr lang="fr-FR" dirty="0"/>
          </a:p>
        </p:txBody>
      </p:sp>
      <p:sp>
        <p:nvSpPr>
          <p:cNvPr id="4" name="Espace réservé du numéro de diapositive 3"/>
          <p:cNvSpPr>
            <a:spLocks noGrp="1"/>
          </p:cNvSpPr>
          <p:nvPr>
            <p:ph type="sldNum" sz="quarter" idx="10"/>
          </p:nvPr>
        </p:nvSpPr>
        <p:spPr/>
        <p:txBody>
          <a:bodyPr/>
          <a:lstStyle/>
          <a:p>
            <a:fld id="{5A340CB7-3A3B-BC4C-8DBD-1E8E9E95E928}" type="slidenum">
              <a:rPr lang="en-US" smtClean="0"/>
              <a:t>24</a:t>
            </a:fld>
            <a:endParaRPr lang="en-US"/>
          </a:p>
        </p:txBody>
      </p:sp>
    </p:spTree>
    <p:extLst>
      <p:ext uri="{BB962C8B-B14F-4D97-AF65-F5344CB8AC3E}">
        <p14:creationId xmlns:p14="http://schemas.microsoft.com/office/powerpoint/2010/main" val="5162323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a:t>
            </a:r>
            <a:r>
              <a:rPr lang="en-US" dirty="0" err="1" smtClean="0"/>
              <a:t>www.ted.com</a:t>
            </a:r>
            <a:r>
              <a:rPr lang="en-US" dirty="0" smtClean="0"/>
              <a:t>/talks/</a:t>
            </a:r>
            <a:r>
              <a:rPr lang="en-US" dirty="0" err="1" smtClean="0"/>
              <a:t>alisa_miller_shares_the_news_about_the_news</a:t>
            </a:r>
            <a:r>
              <a:rPr lang="en-US" dirty="0" smtClean="0"/>
              <a:t>?</a:t>
            </a:r>
          </a:p>
          <a:p>
            <a:r>
              <a:rPr lang="en-US" dirty="0" smtClean="0"/>
              <a:t>Not a </a:t>
            </a:r>
            <a:r>
              <a:rPr lang="en-US" dirty="0" err="1" smtClean="0"/>
              <a:t>conspiration</a:t>
            </a:r>
            <a:endParaRPr lang="en-US" dirty="0"/>
          </a:p>
        </p:txBody>
      </p:sp>
      <p:sp>
        <p:nvSpPr>
          <p:cNvPr id="4" name="Slide Number Placeholder 3"/>
          <p:cNvSpPr>
            <a:spLocks noGrp="1"/>
          </p:cNvSpPr>
          <p:nvPr>
            <p:ph type="sldNum" sz="quarter" idx="10"/>
          </p:nvPr>
        </p:nvSpPr>
        <p:spPr/>
        <p:txBody>
          <a:bodyPr/>
          <a:lstStyle/>
          <a:p>
            <a:fld id="{5A340CB7-3A3B-BC4C-8DBD-1E8E9E95E928}" type="slidenum">
              <a:rPr lang="en-US" smtClean="0"/>
              <a:t>25</a:t>
            </a:fld>
            <a:endParaRPr lang="en-US"/>
          </a:p>
        </p:txBody>
      </p:sp>
    </p:spTree>
    <p:extLst>
      <p:ext uri="{BB962C8B-B14F-4D97-AF65-F5344CB8AC3E}">
        <p14:creationId xmlns:p14="http://schemas.microsoft.com/office/powerpoint/2010/main" val="23398304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Agenda-setting </a:t>
            </a:r>
            <a:r>
              <a:rPr lang="fr-FR" dirty="0" err="1" smtClean="0"/>
              <a:t>theory</a:t>
            </a:r>
            <a:r>
              <a:rPr lang="fr-FR" dirty="0" smtClean="0"/>
              <a:t> </a:t>
            </a:r>
            <a:r>
              <a:rPr lang="fr-FR" dirty="0" err="1" smtClean="0"/>
              <a:t>describes</a:t>
            </a:r>
            <a:r>
              <a:rPr lang="fr-FR" dirty="0" smtClean="0"/>
              <a:t> the "</a:t>
            </a:r>
            <a:r>
              <a:rPr lang="fr-FR" dirty="0" err="1" smtClean="0"/>
              <a:t>ability</a:t>
            </a:r>
            <a:r>
              <a:rPr lang="fr-FR" dirty="0" smtClean="0"/>
              <a:t> [of the news media] to influence the </a:t>
            </a:r>
            <a:r>
              <a:rPr lang="fr-FR" dirty="0" err="1" smtClean="0"/>
              <a:t>salience</a:t>
            </a:r>
            <a:r>
              <a:rPr lang="fr-FR" dirty="0" smtClean="0"/>
              <a:t> of </a:t>
            </a:r>
            <a:r>
              <a:rPr lang="fr-FR" dirty="0" err="1" smtClean="0"/>
              <a:t>topics</a:t>
            </a:r>
            <a:r>
              <a:rPr lang="fr-FR" dirty="0" smtClean="0"/>
              <a:t> on the public agenda. » That </a:t>
            </a:r>
            <a:r>
              <a:rPr lang="fr-FR" dirty="0" err="1" smtClean="0"/>
              <a:t>is</a:t>
            </a:r>
            <a:r>
              <a:rPr lang="fr-FR" dirty="0" smtClean="0"/>
              <a:t>, if a news item </a:t>
            </a:r>
            <a:r>
              <a:rPr lang="fr-FR" dirty="0" err="1" smtClean="0"/>
              <a:t>is</a:t>
            </a:r>
            <a:r>
              <a:rPr lang="fr-FR" dirty="0" smtClean="0"/>
              <a:t> </a:t>
            </a:r>
            <a:r>
              <a:rPr lang="fr-FR" dirty="0" err="1" smtClean="0"/>
              <a:t>covered</a:t>
            </a:r>
            <a:r>
              <a:rPr lang="fr-FR" dirty="0" smtClean="0"/>
              <a:t> </a:t>
            </a:r>
            <a:r>
              <a:rPr lang="fr-FR" dirty="0" err="1" smtClean="0"/>
              <a:t>frequently</a:t>
            </a:r>
            <a:r>
              <a:rPr lang="fr-FR" dirty="0" smtClean="0"/>
              <a:t> and </a:t>
            </a:r>
            <a:r>
              <a:rPr lang="fr-FR" dirty="0" err="1" smtClean="0"/>
              <a:t>prominently</a:t>
            </a:r>
            <a:r>
              <a:rPr lang="fr-FR" dirty="0" smtClean="0"/>
              <a:t>, the audience </a:t>
            </a:r>
            <a:r>
              <a:rPr lang="fr-FR" dirty="0" err="1" smtClean="0"/>
              <a:t>will</a:t>
            </a:r>
            <a:r>
              <a:rPr lang="fr-FR" dirty="0" smtClean="0"/>
              <a:t> regard the issue as more important. Agenda-setting </a:t>
            </a:r>
            <a:r>
              <a:rPr lang="fr-FR" dirty="0" err="1" smtClean="0"/>
              <a:t>theory</a:t>
            </a:r>
            <a:r>
              <a:rPr lang="fr-FR" dirty="0" smtClean="0"/>
              <a:t> </a:t>
            </a:r>
            <a:r>
              <a:rPr lang="fr-FR" dirty="0" err="1" smtClean="0"/>
              <a:t>was</a:t>
            </a:r>
            <a:r>
              <a:rPr lang="fr-FR" dirty="0" smtClean="0"/>
              <a:t> </a:t>
            </a:r>
            <a:r>
              <a:rPr lang="fr-FR" dirty="0" err="1" smtClean="0"/>
              <a:t>formally</a:t>
            </a:r>
            <a:r>
              <a:rPr lang="fr-FR" dirty="0" smtClean="0"/>
              <a:t> </a:t>
            </a:r>
            <a:r>
              <a:rPr lang="fr-FR" dirty="0" err="1" smtClean="0"/>
              <a:t>developed</a:t>
            </a:r>
            <a:r>
              <a:rPr lang="fr-FR" dirty="0" smtClean="0"/>
              <a:t> by Max </a:t>
            </a:r>
            <a:r>
              <a:rPr lang="fr-FR" dirty="0" err="1" smtClean="0"/>
              <a:t>McCombs</a:t>
            </a:r>
            <a:r>
              <a:rPr lang="fr-FR" dirty="0" smtClean="0"/>
              <a:t> and Donald Shaw in a </a:t>
            </a:r>
            <a:r>
              <a:rPr lang="fr-FR" dirty="0" err="1" smtClean="0"/>
              <a:t>study</a:t>
            </a:r>
            <a:r>
              <a:rPr lang="fr-FR" dirty="0" smtClean="0"/>
              <a:t> on the 1968 American </a:t>
            </a:r>
            <a:r>
              <a:rPr lang="fr-FR" dirty="0" err="1" smtClean="0"/>
              <a:t>presidential</a:t>
            </a:r>
            <a:r>
              <a:rPr lang="fr-FR" dirty="0" smtClean="0"/>
              <a:t> </a:t>
            </a:r>
            <a:r>
              <a:rPr lang="fr-FR" dirty="0" err="1" smtClean="0"/>
              <a:t>election</a:t>
            </a:r>
            <a:r>
              <a:rPr lang="fr-FR" dirty="0" smtClean="0"/>
              <a:t>. In the 1968 "Chapel Hill </a:t>
            </a:r>
            <a:r>
              <a:rPr lang="fr-FR" dirty="0" err="1" smtClean="0"/>
              <a:t>study</a:t>
            </a:r>
            <a:r>
              <a:rPr lang="fr-FR" dirty="0" smtClean="0"/>
              <a:t>," </a:t>
            </a:r>
            <a:r>
              <a:rPr lang="fr-FR" dirty="0" err="1" smtClean="0"/>
              <a:t>Combs</a:t>
            </a:r>
            <a:r>
              <a:rPr lang="fr-FR" dirty="0" smtClean="0"/>
              <a:t> and Shaw </a:t>
            </a:r>
            <a:r>
              <a:rPr lang="fr-FR" dirty="0" err="1" smtClean="0"/>
              <a:t>demonstrated</a:t>
            </a:r>
            <a:r>
              <a:rPr lang="fr-FR" dirty="0" smtClean="0"/>
              <a:t> a </a:t>
            </a:r>
            <a:r>
              <a:rPr lang="fr-FR" dirty="0" err="1" smtClean="0"/>
              <a:t>strong</a:t>
            </a:r>
            <a:r>
              <a:rPr lang="fr-FR" dirty="0" smtClean="0"/>
              <a:t> </a:t>
            </a:r>
            <a:r>
              <a:rPr lang="fr-FR" dirty="0" err="1" smtClean="0"/>
              <a:t>correlation</a:t>
            </a:r>
            <a:r>
              <a:rPr lang="fr-FR" dirty="0" smtClean="0"/>
              <a:t> coefficient (r &gt; .9) </a:t>
            </a:r>
            <a:r>
              <a:rPr lang="fr-FR" dirty="0" err="1" smtClean="0"/>
              <a:t>between</a:t>
            </a:r>
            <a:r>
              <a:rPr lang="fr-FR" dirty="0" smtClean="0"/>
              <a:t> </a:t>
            </a:r>
            <a:r>
              <a:rPr lang="fr-FR" dirty="0" err="1" smtClean="0"/>
              <a:t>what</a:t>
            </a:r>
            <a:r>
              <a:rPr lang="fr-FR" dirty="0" smtClean="0"/>
              <a:t> 100 </a:t>
            </a:r>
            <a:r>
              <a:rPr lang="fr-FR" dirty="0" err="1" smtClean="0"/>
              <a:t>residents</a:t>
            </a:r>
            <a:r>
              <a:rPr lang="fr-FR" dirty="0" smtClean="0"/>
              <a:t> of Chapel Hill, </a:t>
            </a:r>
            <a:r>
              <a:rPr lang="fr-FR" dirty="0" err="1" smtClean="0"/>
              <a:t>North</a:t>
            </a:r>
            <a:r>
              <a:rPr lang="fr-FR" dirty="0" smtClean="0"/>
              <a:t> Carolina </a:t>
            </a:r>
            <a:r>
              <a:rPr lang="fr-FR" dirty="0" err="1" smtClean="0"/>
              <a:t>thought</a:t>
            </a:r>
            <a:r>
              <a:rPr lang="fr-FR" dirty="0" smtClean="0"/>
              <a:t> </a:t>
            </a:r>
            <a:r>
              <a:rPr lang="fr-FR" dirty="0" err="1" smtClean="0"/>
              <a:t>was</a:t>
            </a:r>
            <a:r>
              <a:rPr lang="fr-FR" dirty="0" smtClean="0"/>
              <a:t> the </a:t>
            </a:r>
            <a:r>
              <a:rPr lang="fr-FR" dirty="0" err="1" smtClean="0"/>
              <a:t>most</a:t>
            </a:r>
            <a:r>
              <a:rPr lang="fr-FR" dirty="0" smtClean="0"/>
              <a:t> important </a:t>
            </a:r>
            <a:r>
              <a:rPr lang="fr-FR" dirty="0" err="1" smtClean="0"/>
              <a:t>election</a:t>
            </a:r>
            <a:r>
              <a:rPr lang="fr-FR" dirty="0" smtClean="0"/>
              <a:t> issue and </a:t>
            </a:r>
            <a:r>
              <a:rPr lang="fr-FR" dirty="0" err="1" smtClean="0"/>
              <a:t>what</a:t>
            </a:r>
            <a:r>
              <a:rPr lang="fr-FR" dirty="0" smtClean="0"/>
              <a:t> the local and national news media </a:t>
            </a:r>
            <a:r>
              <a:rPr lang="fr-FR" dirty="0" err="1" smtClean="0"/>
              <a:t>reported</a:t>
            </a:r>
            <a:r>
              <a:rPr lang="fr-FR" dirty="0" smtClean="0"/>
              <a:t> </a:t>
            </a:r>
            <a:r>
              <a:rPr lang="fr-FR" dirty="0" err="1" smtClean="0"/>
              <a:t>was</a:t>
            </a:r>
            <a:r>
              <a:rPr lang="fr-FR" dirty="0" smtClean="0"/>
              <a:t> the </a:t>
            </a:r>
            <a:r>
              <a:rPr lang="fr-FR" dirty="0" err="1" smtClean="0"/>
              <a:t>most</a:t>
            </a:r>
            <a:r>
              <a:rPr lang="fr-FR" dirty="0" smtClean="0"/>
              <a:t> important issue. By </a:t>
            </a:r>
            <a:r>
              <a:rPr lang="fr-FR" dirty="0" err="1" smtClean="0"/>
              <a:t>comparing</a:t>
            </a:r>
            <a:r>
              <a:rPr lang="fr-FR" dirty="0" smtClean="0"/>
              <a:t> the </a:t>
            </a:r>
            <a:r>
              <a:rPr lang="fr-FR" dirty="0" err="1" smtClean="0"/>
              <a:t>salience</a:t>
            </a:r>
            <a:r>
              <a:rPr lang="fr-FR" dirty="0" smtClean="0"/>
              <a:t> of issues in news content </a:t>
            </a:r>
            <a:r>
              <a:rPr lang="fr-FR" dirty="0" err="1" smtClean="0"/>
              <a:t>with</a:t>
            </a:r>
            <a:r>
              <a:rPr lang="fr-FR" dirty="0" smtClean="0"/>
              <a:t> the </a:t>
            </a:r>
            <a:r>
              <a:rPr lang="fr-FR" dirty="0" err="1" smtClean="0"/>
              <a:t>public's</a:t>
            </a:r>
            <a:r>
              <a:rPr lang="fr-FR" dirty="0" smtClean="0"/>
              <a:t> perceptions of the </a:t>
            </a:r>
            <a:r>
              <a:rPr lang="fr-FR" dirty="0" err="1" smtClean="0"/>
              <a:t>most</a:t>
            </a:r>
            <a:r>
              <a:rPr lang="fr-FR" dirty="0" smtClean="0"/>
              <a:t> important </a:t>
            </a:r>
            <a:r>
              <a:rPr lang="fr-FR" dirty="0" err="1" smtClean="0"/>
              <a:t>election</a:t>
            </a:r>
            <a:r>
              <a:rPr lang="fr-FR" dirty="0" smtClean="0"/>
              <a:t> issue, </a:t>
            </a:r>
            <a:r>
              <a:rPr lang="fr-FR" dirty="0" err="1" smtClean="0"/>
              <a:t>McCombs</a:t>
            </a:r>
            <a:r>
              <a:rPr lang="fr-FR" dirty="0" smtClean="0"/>
              <a:t> and Shaw </a:t>
            </a:r>
            <a:r>
              <a:rPr lang="fr-FR" dirty="0" err="1" smtClean="0"/>
              <a:t>were</a:t>
            </a:r>
            <a:r>
              <a:rPr lang="fr-FR" dirty="0" smtClean="0"/>
              <a:t> able to </a:t>
            </a:r>
            <a:r>
              <a:rPr lang="fr-FR" dirty="0" err="1" smtClean="0"/>
              <a:t>determine</a:t>
            </a:r>
            <a:r>
              <a:rPr lang="fr-FR" dirty="0" smtClean="0"/>
              <a:t> the </a:t>
            </a:r>
            <a:r>
              <a:rPr lang="fr-FR" dirty="0" err="1" smtClean="0"/>
              <a:t>degree</a:t>
            </a:r>
            <a:r>
              <a:rPr lang="fr-FR" dirty="0" smtClean="0"/>
              <a:t> to </a:t>
            </a:r>
            <a:r>
              <a:rPr lang="fr-FR" dirty="0" err="1" smtClean="0"/>
              <a:t>which</a:t>
            </a:r>
            <a:r>
              <a:rPr lang="fr-FR" dirty="0" smtClean="0"/>
              <a:t> the media </a:t>
            </a:r>
            <a:r>
              <a:rPr lang="fr-FR" dirty="0" err="1" smtClean="0"/>
              <a:t>determines</a:t>
            </a:r>
            <a:r>
              <a:rPr lang="fr-FR" dirty="0" smtClean="0"/>
              <a:t> public opinion.</a:t>
            </a:r>
            <a:endParaRPr lang="fr-FR" dirty="0"/>
          </a:p>
        </p:txBody>
      </p:sp>
      <p:sp>
        <p:nvSpPr>
          <p:cNvPr id="4" name="Espace réservé du numéro de diapositive 3"/>
          <p:cNvSpPr>
            <a:spLocks noGrp="1"/>
          </p:cNvSpPr>
          <p:nvPr>
            <p:ph type="sldNum" sz="quarter" idx="10"/>
          </p:nvPr>
        </p:nvSpPr>
        <p:spPr/>
        <p:txBody>
          <a:bodyPr/>
          <a:lstStyle/>
          <a:p>
            <a:fld id="{5A340CB7-3A3B-BC4C-8DBD-1E8E9E95E928}" type="slidenum">
              <a:rPr lang="en-US" smtClean="0"/>
              <a:t>27</a:t>
            </a:fld>
            <a:endParaRPr lang="en-US"/>
          </a:p>
        </p:txBody>
      </p:sp>
    </p:spTree>
    <p:extLst>
      <p:ext uri="{BB962C8B-B14F-4D97-AF65-F5344CB8AC3E}">
        <p14:creationId xmlns:p14="http://schemas.microsoft.com/office/powerpoint/2010/main" val="5460449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CB164A27-06B4-4445-A899-83FCF273FB02}" type="slidenum">
              <a:rPr lang="fr-FR" smtClean="0"/>
              <a:t>29</a:t>
            </a:fld>
            <a:endParaRPr lang="fr-FR"/>
          </a:p>
        </p:txBody>
      </p:sp>
    </p:spTree>
    <p:extLst>
      <p:ext uri="{BB962C8B-B14F-4D97-AF65-F5344CB8AC3E}">
        <p14:creationId xmlns:p14="http://schemas.microsoft.com/office/powerpoint/2010/main" val="15348134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fr-FR" smtClean="0"/>
              <a:t>Cliquez et modifiez le titre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en-US"/>
          </a:p>
        </p:txBody>
      </p:sp>
      <p:sp>
        <p:nvSpPr>
          <p:cNvPr id="4" name="Date Placeholder 3"/>
          <p:cNvSpPr>
            <a:spLocks noGrp="1"/>
          </p:cNvSpPr>
          <p:nvPr>
            <p:ph type="dt" sz="half" idx="10"/>
          </p:nvPr>
        </p:nvSpPr>
        <p:spPr/>
        <p:txBody>
          <a:bodyPr/>
          <a:lstStyle>
            <a:lvl1pPr>
              <a:defRPr/>
            </a:lvl1pPr>
          </a:lstStyle>
          <a:p>
            <a:fld id="{D905C0A3-A267-3541-822B-C57A5659D035}" type="datetimeFigureOut">
              <a:rPr lang="fr-FR" smtClean="0"/>
              <a:t>08/11/18</a:t>
            </a:fld>
            <a:endParaRPr lang="fr-FR"/>
          </a:p>
        </p:txBody>
      </p:sp>
      <p:sp>
        <p:nvSpPr>
          <p:cNvPr id="5" name="Footer Placeholder 4"/>
          <p:cNvSpPr>
            <a:spLocks noGrp="1"/>
          </p:cNvSpPr>
          <p:nvPr>
            <p:ph type="ftr" sz="quarter" idx="11"/>
          </p:nvPr>
        </p:nvSpPr>
        <p:spPr/>
        <p:txBody>
          <a:bodyPr/>
          <a:lstStyle>
            <a:lvl1pPr>
              <a:defRPr/>
            </a:lvl1pPr>
          </a:lstStyle>
          <a:p>
            <a:endParaRPr lang="fr-FR"/>
          </a:p>
        </p:txBody>
      </p:sp>
      <p:sp>
        <p:nvSpPr>
          <p:cNvPr id="6" name="Slide Number Placeholder 5"/>
          <p:cNvSpPr>
            <a:spLocks noGrp="1"/>
          </p:cNvSpPr>
          <p:nvPr>
            <p:ph type="sldNum" sz="quarter" idx="12"/>
          </p:nvPr>
        </p:nvSpPr>
        <p:spPr/>
        <p:txBody>
          <a:bodyPr/>
          <a:lstStyle>
            <a:lvl1pPr>
              <a:defRPr/>
            </a:lvl1pPr>
          </a:lstStyle>
          <a:p>
            <a:fld id="{C64A205C-0229-D744-B6AF-9585B5D9438D}" type="slidenum">
              <a:rPr lang="fr-FR" smtClean="0"/>
              <a:t>‹#›</a:t>
            </a:fld>
            <a:endParaRPr lang="fr-FR"/>
          </a:p>
        </p:txBody>
      </p:sp>
    </p:spTree>
    <p:extLst>
      <p:ext uri="{BB962C8B-B14F-4D97-AF65-F5344CB8AC3E}">
        <p14:creationId xmlns:p14="http://schemas.microsoft.com/office/powerpoint/2010/main" val="41061957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Cliquez et modifiez le titre</a:t>
            </a:r>
            <a:endParaRPr lang="en-US"/>
          </a:p>
        </p:txBody>
      </p:sp>
      <p:sp>
        <p:nvSpPr>
          <p:cNvPr id="3" name="Content Placeholder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lvl1pPr>
              <a:defRPr/>
            </a:lvl1pPr>
          </a:lstStyle>
          <a:p>
            <a:fld id="{D905C0A3-A267-3541-822B-C57A5659D035}" type="datetimeFigureOut">
              <a:rPr lang="fr-FR" smtClean="0"/>
              <a:t>08/11/18</a:t>
            </a:fld>
            <a:endParaRPr lang="fr-FR"/>
          </a:p>
        </p:txBody>
      </p:sp>
      <p:sp>
        <p:nvSpPr>
          <p:cNvPr id="5" name="Footer Placeholder 4"/>
          <p:cNvSpPr>
            <a:spLocks noGrp="1"/>
          </p:cNvSpPr>
          <p:nvPr>
            <p:ph type="ftr" sz="quarter" idx="11"/>
          </p:nvPr>
        </p:nvSpPr>
        <p:spPr/>
        <p:txBody>
          <a:bodyPr/>
          <a:lstStyle>
            <a:lvl1pPr>
              <a:defRPr/>
            </a:lvl1pPr>
          </a:lstStyle>
          <a:p>
            <a:endParaRPr lang="fr-FR"/>
          </a:p>
        </p:txBody>
      </p:sp>
      <p:sp>
        <p:nvSpPr>
          <p:cNvPr id="6" name="Slide Number Placeholder 5"/>
          <p:cNvSpPr>
            <a:spLocks noGrp="1"/>
          </p:cNvSpPr>
          <p:nvPr>
            <p:ph type="sldNum" sz="quarter" idx="12"/>
          </p:nvPr>
        </p:nvSpPr>
        <p:spPr/>
        <p:txBody>
          <a:bodyPr/>
          <a:lstStyle>
            <a:lvl1pPr>
              <a:defRPr/>
            </a:lvl1pPr>
          </a:lstStyle>
          <a:p>
            <a:fld id="{C64A205C-0229-D744-B6AF-9585B5D9438D}" type="slidenum">
              <a:rPr lang="fr-FR" smtClean="0"/>
              <a:t>‹#›</a:t>
            </a:fld>
            <a:endParaRPr lang="fr-FR"/>
          </a:p>
        </p:txBody>
      </p:sp>
    </p:spTree>
    <p:extLst>
      <p:ext uri="{BB962C8B-B14F-4D97-AF65-F5344CB8AC3E}">
        <p14:creationId xmlns:p14="http://schemas.microsoft.com/office/powerpoint/2010/main" val="32541534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fr-FR" smtClean="0"/>
              <a:t>Cliquez et modifiez le titre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Date Placeholder 3"/>
          <p:cNvSpPr>
            <a:spLocks noGrp="1"/>
          </p:cNvSpPr>
          <p:nvPr>
            <p:ph type="dt" sz="half" idx="10"/>
          </p:nvPr>
        </p:nvSpPr>
        <p:spPr/>
        <p:txBody>
          <a:bodyPr/>
          <a:lstStyle>
            <a:lvl1pPr>
              <a:defRPr/>
            </a:lvl1pPr>
          </a:lstStyle>
          <a:p>
            <a:fld id="{D905C0A3-A267-3541-822B-C57A5659D035}" type="datetimeFigureOut">
              <a:rPr lang="fr-FR" smtClean="0"/>
              <a:t>08/11/18</a:t>
            </a:fld>
            <a:endParaRPr lang="fr-FR"/>
          </a:p>
        </p:txBody>
      </p:sp>
      <p:sp>
        <p:nvSpPr>
          <p:cNvPr id="5" name="Footer Placeholder 4"/>
          <p:cNvSpPr>
            <a:spLocks noGrp="1"/>
          </p:cNvSpPr>
          <p:nvPr>
            <p:ph type="ftr" sz="quarter" idx="11"/>
          </p:nvPr>
        </p:nvSpPr>
        <p:spPr/>
        <p:txBody>
          <a:bodyPr/>
          <a:lstStyle>
            <a:lvl1pPr>
              <a:defRPr/>
            </a:lvl1pPr>
          </a:lstStyle>
          <a:p>
            <a:endParaRPr lang="fr-FR"/>
          </a:p>
        </p:txBody>
      </p:sp>
      <p:sp>
        <p:nvSpPr>
          <p:cNvPr id="6" name="Slide Number Placeholder 5"/>
          <p:cNvSpPr>
            <a:spLocks noGrp="1"/>
          </p:cNvSpPr>
          <p:nvPr>
            <p:ph type="sldNum" sz="quarter" idx="12"/>
          </p:nvPr>
        </p:nvSpPr>
        <p:spPr/>
        <p:txBody>
          <a:bodyPr/>
          <a:lstStyle>
            <a:lvl1pPr>
              <a:defRPr/>
            </a:lvl1pPr>
          </a:lstStyle>
          <a:p>
            <a:fld id="{C64A205C-0229-D744-B6AF-9585B5D9438D}" type="slidenum">
              <a:rPr lang="fr-FR" smtClean="0"/>
              <a:t>‹#›</a:t>
            </a:fld>
            <a:endParaRPr lang="fr-FR"/>
          </a:p>
        </p:txBody>
      </p:sp>
    </p:spTree>
    <p:extLst>
      <p:ext uri="{BB962C8B-B14F-4D97-AF65-F5344CB8AC3E}">
        <p14:creationId xmlns:p14="http://schemas.microsoft.com/office/powerpoint/2010/main" val="36529887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Cliquez et modifiez le titre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Date Placeholder 3"/>
          <p:cNvSpPr>
            <a:spLocks noGrp="1"/>
          </p:cNvSpPr>
          <p:nvPr>
            <p:ph type="dt" sz="half" idx="10"/>
          </p:nvPr>
        </p:nvSpPr>
        <p:spPr/>
        <p:txBody>
          <a:bodyPr/>
          <a:lstStyle>
            <a:lvl1pPr>
              <a:defRPr/>
            </a:lvl1pPr>
          </a:lstStyle>
          <a:p>
            <a:fld id="{D905C0A3-A267-3541-822B-C57A5659D035}" type="datetimeFigureOut">
              <a:rPr lang="fr-FR" smtClean="0"/>
              <a:t>08/11/18</a:t>
            </a:fld>
            <a:endParaRPr lang="fr-FR"/>
          </a:p>
        </p:txBody>
      </p:sp>
      <p:sp>
        <p:nvSpPr>
          <p:cNvPr id="6" name="Footer Placeholder 4"/>
          <p:cNvSpPr>
            <a:spLocks noGrp="1"/>
          </p:cNvSpPr>
          <p:nvPr>
            <p:ph type="ftr" sz="quarter" idx="11"/>
          </p:nvPr>
        </p:nvSpPr>
        <p:spPr/>
        <p:txBody>
          <a:bodyPr/>
          <a:lstStyle>
            <a:lvl1pPr>
              <a:defRPr/>
            </a:lvl1pPr>
          </a:lstStyle>
          <a:p>
            <a:endParaRPr lang="fr-FR"/>
          </a:p>
        </p:txBody>
      </p:sp>
      <p:sp>
        <p:nvSpPr>
          <p:cNvPr id="7" name="Slide Number Placeholder 5"/>
          <p:cNvSpPr>
            <a:spLocks noGrp="1"/>
          </p:cNvSpPr>
          <p:nvPr>
            <p:ph type="sldNum" sz="quarter" idx="12"/>
          </p:nvPr>
        </p:nvSpPr>
        <p:spPr/>
        <p:txBody>
          <a:bodyPr/>
          <a:lstStyle>
            <a:lvl1pPr>
              <a:defRPr/>
            </a:lvl1pPr>
          </a:lstStyle>
          <a:p>
            <a:fld id="{C64A205C-0229-D744-B6AF-9585B5D9438D}" type="slidenum">
              <a:rPr lang="fr-FR" smtClean="0"/>
              <a:t>‹#›</a:t>
            </a:fld>
            <a:endParaRPr lang="fr-FR"/>
          </a:p>
        </p:txBody>
      </p:sp>
    </p:spTree>
    <p:extLst>
      <p:ext uri="{BB962C8B-B14F-4D97-AF65-F5344CB8AC3E}">
        <p14:creationId xmlns:p14="http://schemas.microsoft.com/office/powerpoint/2010/main" val="26011036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Cliquez et modifiez le titre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Date Placeholder 3"/>
          <p:cNvSpPr>
            <a:spLocks noGrp="1"/>
          </p:cNvSpPr>
          <p:nvPr>
            <p:ph type="dt" sz="half" idx="10"/>
          </p:nvPr>
        </p:nvSpPr>
        <p:spPr/>
        <p:txBody>
          <a:bodyPr/>
          <a:lstStyle>
            <a:lvl1pPr>
              <a:defRPr/>
            </a:lvl1pPr>
          </a:lstStyle>
          <a:p>
            <a:fld id="{D905C0A3-A267-3541-822B-C57A5659D035}" type="datetimeFigureOut">
              <a:rPr lang="fr-FR" smtClean="0"/>
              <a:t>08/11/18</a:t>
            </a:fld>
            <a:endParaRPr lang="fr-FR"/>
          </a:p>
        </p:txBody>
      </p:sp>
      <p:sp>
        <p:nvSpPr>
          <p:cNvPr id="8" name="Footer Placeholder 4"/>
          <p:cNvSpPr>
            <a:spLocks noGrp="1"/>
          </p:cNvSpPr>
          <p:nvPr>
            <p:ph type="ftr" sz="quarter" idx="11"/>
          </p:nvPr>
        </p:nvSpPr>
        <p:spPr/>
        <p:txBody>
          <a:bodyPr/>
          <a:lstStyle>
            <a:lvl1pPr>
              <a:defRPr/>
            </a:lvl1pPr>
          </a:lstStyle>
          <a:p>
            <a:endParaRPr lang="fr-FR"/>
          </a:p>
        </p:txBody>
      </p:sp>
      <p:sp>
        <p:nvSpPr>
          <p:cNvPr id="9" name="Slide Number Placeholder 5"/>
          <p:cNvSpPr>
            <a:spLocks noGrp="1"/>
          </p:cNvSpPr>
          <p:nvPr>
            <p:ph type="sldNum" sz="quarter" idx="12"/>
          </p:nvPr>
        </p:nvSpPr>
        <p:spPr/>
        <p:txBody>
          <a:bodyPr/>
          <a:lstStyle>
            <a:lvl1pPr>
              <a:defRPr/>
            </a:lvl1pPr>
          </a:lstStyle>
          <a:p>
            <a:fld id="{C64A205C-0229-D744-B6AF-9585B5D9438D}" type="slidenum">
              <a:rPr lang="fr-FR" smtClean="0"/>
              <a:t>‹#›</a:t>
            </a:fld>
            <a:endParaRPr lang="fr-FR"/>
          </a:p>
        </p:txBody>
      </p:sp>
    </p:spTree>
    <p:extLst>
      <p:ext uri="{BB962C8B-B14F-4D97-AF65-F5344CB8AC3E}">
        <p14:creationId xmlns:p14="http://schemas.microsoft.com/office/powerpoint/2010/main" val="845022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Cliquez et modifiez le titre</a:t>
            </a:r>
            <a:endParaRPr lang="en-US"/>
          </a:p>
        </p:txBody>
      </p:sp>
      <p:sp>
        <p:nvSpPr>
          <p:cNvPr id="3" name="Date Placeholder 3"/>
          <p:cNvSpPr>
            <a:spLocks noGrp="1"/>
          </p:cNvSpPr>
          <p:nvPr>
            <p:ph type="dt" sz="half" idx="10"/>
          </p:nvPr>
        </p:nvSpPr>
        <p:spPr/>
        <p:txBody>
          <a:bodyPr/>
          <a:lstStyle>
            <a:lvl1pPr>
              <a:defRPr/>
            </a:lvl1pPr>
          </a:lstStyle>
          <a:p>
            <a:fld id="{D905C0A3-A267-3541-822B-C57A5659D035}" type="datetimeFigureOut">
              <a:rPr lang="fr-FR" smtClean="0"/>
              <a:t>08/11/18</a:t>
            </a:fld>
            <a:endParaRPr lang="fr-FR"/>
          </a:p>
        </p:txBody>
      </p:sp>
      <p:sp>
        <p:nvSpPr>
          <p:cNvPr id="4" name="Footer Placeholder 4"/>
          <p:cNvSpPr>
            <a:spLocks noGrp="1"/>
          </p:cNvSpPr>
          <p:nvPr>
            <p:ph type="ftr" sz="quarter" idx="11"/>
          </p:nvPr>
        </p:nvSpPr>
        <p:spPr/>
        <p:txBody>
          <a:bodyPr/>
          <a:lstStyle>
            <a:lvl1pPr>
              <a:defRPr/>
            </a:lvl1pPr>
          </a:lstStyle>
          <a:p>
            <a:endParaRPr lang="fr-FR"/>
          </a:p>
        </p:txBody>
      </p:sp>
      <p:sp>
        <p:nvSpPr>
          <p:cNvPr id="5" name="Slide Number Placeholder 5"/>
          <p:cNvSpPr>
            <a:spLocks noGrp="1"/>
          </p:cNvSpPr>
          <p:nvPr>
            <p:ph type="sldNum" sz="quarter" idx="12"/>
          </p:nvPr>
        </p:nvSpPr>
        <p:spPr/>
        <p:txBody>
          <a:bodyPr/>
          <a:lstStyle>
            <a:lvl1pPr>
              <a:defRPr/>
            </a:lvl1pPr>
          </a:lstStyle>
          <a:p>
            <a:fld id="{C64A205C-0229-D744-B6AF-9585B5D9438D}" type="slidenum">
              <a:rPr lang="fr-FR" smtClean="0"/>
              <a:t>‹#›</a:t>
            </a:fld>
            <a:endParaRPr lang="fr-FR"/>
          </a:p>
        </p:txBody>
      </p:sp>
    </p:spTree>
    <p:extLst>
      <p:ext uri="{BB962C8B-B14F-4D97-AF65-F5344CB8AC3E}">
        <p14:creationId xmlns:p14="http://schemas.microsoft.com/office/powerpoint/2010/main" val="15114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D905C0A3-A267-3541-822B-C57A5659D035}" type="datetimeFigureOut">
              <a:rPr lang="fr-FR" smtClean="0"/>
              <a:t>08/11/18</a:t>
            </a:fld>
            <a:endParaRPr lang="fr-FR"/>
          </a:p>
        </p:txBody>
      </p:sp>
      <p:sp>
        <p:nvSpPr>
          <p:cNvPr id="3" name="Footer Placeholder 4"/>
          <p:cNvSpPr>
            <a:spLocks noGrp="1"/>
          </p:cNvSpPr>
          <p:nvPr>
            <p:ph type="ftr" sz="quarter" idx="11"/>
          </p:nvPr>
        </p:nvSpPr>
        <p:spPr/>
        <p:txBody>
          <a:bodyPr/>
          <a:lstStyle>
            <a:lvl1pPr>
              <a:defRPr/>
            </a:lvl1pPr>
          </a:lstStyle>
          <a:p>
            <a:endParaRPr lang="fr-FR"/>
          </a:p>
        </p:txBody>
      </p:sp>
      <p:sp>
        <p:nvSpPr>
          <p:cNvPr id="4" name="Slide Number Placeholder 5"/>
          <p:cNvSpPr>
            <a:spLocks noGrp="1"/>
          </p:cNvSpPr>
          <p:nvPr>
            <p:ph type="sldNum" sz="quarter" idx="12"/>
          </p:nvPr>
        </p:nvSpPr>
        <p:spPr/>
        <p:txBody>
          <a:bodyPr/>
          <a:lstStyle>
            <a:lvl1pPr>
              <a:defRPr/>
            </a:lvl1pPr>
          </a:lstStyle>
          <a:p>
            <a:fld id="{C64A205C-0229-D744-B6AF-9585B5D9438D}" type="slidenum">
              <a:rPr lang="fr-FR" smtClean="0"/>
              <a:t>‹#›</a:t>
            </a:fld>
            <a:endParaRPr lang="fr-FR"/>
          </a:p>
        </p:txBody>
      </p:sp>
    </p:spTree>
    <p:extLst>
      <p:ext uri="{BB962C8B-B14F-4D97-AF65-F5344CB8AC3E}">
        <p14:creationId xmlns:p14="http://schemas.microsoft.com/office/powerpoint/2010/main" val="20268481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fr-FR" smtClean="0"/>
              <a:t>Cliquez et modifiez le titre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Date Placeholder 3"/>
          <p:cNvSpPr>
            <a:spLocks noGrp="1"/>
          </p:cNvSpPr>
          <p:nvPr>
            <p:ph type="dt" sz="half" idx="10"/>
          </p:nvPr>
        </p:nvSpPr>
        <p:spPr/>
        <p:txBody>
          <a:bodyPr/>
          <a:lstStyle>
            <a:lvl1pPr>
              <a:defRPr/>
            </a:lvl1pPr>
          </a:lstStyle>
          <a:p>
            <a:fld id="{D905C0A3-A267-3541-822B-C57A5659D035}" type="datetimeFigureOut">
              <a:rPr lang="fr-FR" smtClean="0"/>
              <a:t>08/11/18</a:t>
            </a:fld>
            <a:endParaRPr lang="fr-FR"/>
          </a:p>
        </p:txBody>
      </p:sp>
      <p:sp>
        <p:nvSpPr>
          <p:cNvPr id="6" name="Footer Placeholder 4"/>
          <p:cNvSpPr>
            <a:spLocks noGrp="1"/>
          </p:cNvSpPr>
          <p:nvPr>
            <p:ph type="ftr" sz="quarter" idx="11"/>
          </p:nvPr>
        </p:nvSpPr>
        <p:spPr/>
        <p:txBody>
          <a:bodyPr/>
          <a:lstStyle>
            <a:lvl1pPr>
              <a:defRPr/>
            </a:lvl1pPr>
          </a:lstStyle>
          <a:p>
            <a:endParaRPr lang="fr-FR"/>
          </a:p>
        </p:txBody>
      </p:sp>
      <p:sp>
        <p:nvSpPr>
          <p:cNvPr id="7" name="Slide Number Placeholder 5"/>
          <p:cNvSpPr>
            <a:spLocks noGrp="1"/>
          </p:cNvSpPr>
          <p:nvPr>
            <p:ph type="sldNum" sz="quarter" idx="12"/>
          </p:nvPr>
        </p:nvSpPr>
        <p:spPr/>
        <p:txBody>
          <a:bodyPr/>
          <a:lstStyle>
            <a:lvl1pPr>
              <a:defRPr/>
            </a:lvl1pPr>
          </a:lstStyle>
          <a:p>
            <a:fld id="{C64A205C-0229-D744-B6AF-9585B5D9438D}" type="slidenum">
              <a:rPr lang="fr-FR" smtClean="0"/>
              <a:t>‹#›</a:t>
            </a:fld>
            <a:endParaRPr lang="fr-FR"/>
          </a:p>
        </p:txBody>
      </p:sp>
    </p:spTree>
    <p:extLst>
      <p:ext uri="{BB962C8B-B14F-4D97-AF65-F5344CB8AC3E}">
        <p14:creationId xmlns:p14="http://schemas.microsoft.com/office/powerpoint/2010/main" val="40107459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fr-FR" smtClean="0"/>
              <a:t>Cliquez et modifiez le titre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smtClean="0"/>
              <a:t>Faire glisser l'image vers l'espace réservé ou cliquer sur l'icône pour l'ajouter</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Date Placeholder 3"/>
          <p:cNvSpPr>
            <a:spLocks noGrp="1"/>
          </p:cNvSpPr>
          <p:nvPr>
            <p:ph type="dt" sz="half" idx="10"/>
          </p:nvPr>
        </p:nvSpPr>
        <p:spPr/>
        <p:txBody>
          <a:bodyPr/>
          <a:lstStyle>
            <a:lvl1pPr>
              <a:defRPr/>
            </a:lvl1pPr>
          </a:lstStyle>
          <a:p>
            <a:fld id="{D905C0A3-A267-3541-822B-C57A5659D035}" type="datetimeFigureOut">
              <a:rPr lang="fr-FR" smtClean="0"/>
              <a:t>08/11/18</a:t>
            </a:fld>
            <a:endParaRPr lang="fr-FR"/>
          </a:p>
        </p:txBody>
      </p:sp>
      <p:sp>
        <p:nvSpPr>
          <p:cNvPr id="6" name="Footer Placeholder 4"/>
          <p:cNvSpPr>
            <a:spLocks noGrp="1"/>
          </p:cNvSpPr>
          <p:nvPr>
            <p:ph type="ftr" sz="quarter" idx="11"/>
          </p:nvPr>
        </p:nvSpPr>
        <p:spPr/>
        <p:txBody>
          <a:bodyPr/>
          <a:lstStyle>
            <a:lvl1pPr>
              <a:defRPr/>
            </a:lvl1pPr>
          </a:lstStyle>
          <a:p>
            <a:endParaRPr lang="fr-FR"/>
          </a:p>
        </p:txBody>
      </p:sp>
      <p:sp>
        <p:nvSpPr>
          <p:cNvPr id="7" name="Slide Number Placeholder 5"/>
          <p:cNvSpPr>
            <a:spLocks noGrp="1"/>
          </p:cNvSpPr>
          <p:nvPr>
            <p:ph type="sldNum" sz="quarter" idx="12"/>
          </p:nvPr>
        </p:nvSpPr>
        <p:spPr/>
        <p:txBody>
          <a:bodyPr/>
          <a:lstStyle>
            <a:lvl1pPr>
              <a:defRPr/>
            </a:lvl1pPr>
          </a:lstStyle>
          <a:p>
            <a:fld id="{C64A205C-0229-D744-B6AF-9585B5D9438D}" type="slidenum">
              <a:rPr lang="fr-FR" smtClean="0"/>
              <a:t>‹#›</a:t>
            </a:fld>
            <a:endParaRPr lang="fr-FR"/>
          </a:p>
        </p:txBody>
      </p:sp>
    </p:spTree>
    <p:extLst>
      <p:ext uri="{BB962C8B-B14F-4D97-AF65-F5344CB8AC3E}">
        <p14:creationId xmlns:p14="http://schemas.microsoft.com/office/powerpoint/2010/main" val="22126711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Cliquez et modifiez le titre</a:t>
            </a:r>
            <a:endParaRPr lang="en-US"/>
          </a:p>
        </p:txBody>
      </p:sp>
      <p:sp>
        <p:nvSpPr>
          <p:cNvPr id="3" name="Vertical Text Placeholder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lvl1pPr>
              <a:defRPr/>
            </a:lvl1pPr>
          </a:lstStyle>
          <a:p>
            <a:fld id="{D905C0A3-A267-3541-822B-C57A5659D035}" type="datetimeFigureOut">
              <a:rPr lang="fr-FR" smtClean="0"/>
              <a:t>08/11/18</a:t>
            </a:fld>
            <a:endParaRPr lang="fr-FR"/>
          </a:p>
        </p:txBody>
      </p:sp>
      <p:sp>
        <p:nvSpPr>
          <p:cNvPr id="5" name="Footer Placeholder 4"/>
          <p:cNvSpPr>
            <a:spLocks noGrp="1"/>
          </p:cNvSpPr>
          <p:nvPr>
            <p:ph type="ftr" sz="quarter" idx="11"/>
          </p:nvPr>
        </p:nvSpPr>
        <p:spPr/>
        <p:txBody>
          <a:bodyPr/>
          <a:lstStyle>
            <a:lvl1pPr>
              <a:defRPr/>
            </a:lvl1pPr>
          </a:lstStyle>
          <a:p>
            <a:endParaRPr lang="fr-FR"/>
          </a:p>
        </p:txBody>
      </p:sp>
      <p:sp>
        <p:nvSpPr>
          <p:cNvPr id="6" name="Slide Number Placeholder 5"/>
          <p:cNvSpPr>
            <a:spLocks noGrp="1"/>
          </p:cNvSpPr>
          <p:nvPr>
            <p:ph type="sldNum" sz="quarter" idx="12"/>
          </p:nvPr>
        </p:nvSpPr>
        <p:spPr/>
        <p:txBody>
          <a:bodyPr/>
          <a:lstStyle>
            <a:lvl1pPr>
              <a:defRPr/>
            </a:lvl1pPr>
          </a:lstStyle>
          <a:p>
            <a:fld id="{C64A205C-0229-D744-B6AF-9585B5D9438D}" type="slidenum">
              <a:rPr lang="fr-FR" smtClean="0"/>
              <a:t>‹#›</a:t>
            </a:fld>
            <a:endParaRPr lang="fr-FR"/>
          </a:p>
        </p:txBody>
      </p:sp>
    </p:spTree>
    <p:extLst>
      <p:ext uri="{BB962C8B-B14F-4D97-AF65-F5344CB8AC3E}">
        <p14:creationId xmlns:p14="http://schemas.microsoft.com/office/powerpoint/2010/main" val="209759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fr-FR" smtClean="0"/>
              <a:t>Cliquez et modifiez le titre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lvl1pPr>
              <a:defRPr/>
            </a:lvl1pPr>
          </a:lstStyle>
          <a:p>
            <a:fld id="{D905C0A3-A267-3541-822B-C57A5659D035}" type="datetimeFigureOut">
              <a:rPr lang="fr-FR" smtClean="0"/>
              <a:t>08/11/18</a:t>
            </a:fld>
            <a:endParaRPr lang="fr-FR"/>
          </a:p>
        </p:txBody>
      </p:sp>
      <p:sp>
        <p:nvSpPr>
          <p:cNvPr id="5" name="Footer Placeholder 4"/>
          <p:cNvSpPr>
            <a:spLocks noGrp="1"/>
          </p:cNvSpPr>
          <p:nvPr>
            <p:ph type="ftr" sz="quarter" idx="11"/>
          </p:nvPr>
        </p:nvSpPr>
        <p:spPr/>
        <p:txBody>
          <a:bodyPr/>
          <a:lstStyle>
            <a:lvl1pPr>
              <a:defRPr/>
            </a:lvl1pPr>
          </a:lstStyle>
          <a:p>
            <a:endParaRPr lang="fr-FR"/>
          </a:p>
        </p:txBody>
      </p:sp>
      <p:sp>
        <p:nvSpPr>
          <p:cNvPr id="6" name="Slide Number Placeholder 5"/>
          <p:cNvSpPr>
            <a:spLocks noGrp="1"/>
          </p:cNvSpPr>
          <p:nvPr>
            <p:ph type="sldNum" sz="quarter" idx="12"/>
          </p:nvPr>
        </p:nvSpPr>
        <p:spPr/>
        <p:txBody>
          <a:bodyPr/>
          <a:lstStyle>
            <a:lvl1pPr>
              <a:defRPr/>
            </a:lvl1pPr>
          </a:lstStyle>
          <a:p>
            <a:fld id="{C64A205C-0229-D744-B6AF-9585B5D9438D}" type="slidenum">
              <a:rPr lang="fr-FR" smtClean="0"/>
              <a:t>‹#›</a:t>
            </a:fld>
            <a:endParaRPr lang="fr-FR"/>
          </a:p>
        </p:txBody>
      </p:sp>
    </p:spTree>
    <p:extLst>
      <p:ext uri="{BB962C8B-B14F-4D97-AF65-F5344CB8AC3E}">
        <p14:creationId xmlns:p14="http://schemas.microsoft.com/office/powerpoint/2010/main" val="225133413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fr-FR" smtClean="0"/>
              <a:t>Cliquez et modifiez le titre</a:t>
            </a:r>
            <a:endParaRPr lang="en-US"/>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ea typeface="+mn-ea"/>
                <a:cs typeface="+mn-cs"/>
              </a:defRPr>
            </a:lvl1pPr>
          </a:lstStyle>
          <a:p>
            <a:fld id="{D905C0A3-A267-3541-822B-C57A5659D035}" type="datetimeFigureOut">
              <a:rPr lang="fr-FR" smtClean="0"/>
              <a:t>08/11/18</a:t>
            </a:fld>
            <a:endParaRPr lang="fr-F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endParaRPr lang="fr-F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ea typeface="+mn-ea"/>
                <a:cs typeface="+mn-cs"/>
              </a:defRPr>
            </a:lvl1pPr>
          </a:lstStyle>
          <a:p>
            <a:fld id="{C64A205C-0229-D744-B6AF-9585B5D9438D}" type="slidenum">
              <a:rPr lang="fr-FR" smtClean="0"/>
              <a:t>‹#›</a:t>
            </a:fld>
            <a:endParaRPr lang="fr-F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57200" rtl="0" eaLnBrk="1" fontAlgn="base" hangingPunct="1">
        <a:spcBef>
          <a:spcPct val="0"/>
        </a:spcBef>
        <a:spcAft>
          <a:spcPct val="0"/>
        </a:spcAft>
        <a:defRPr sz="4400" kern="1200">
          <a:solidFill>
            <a:schemeClr val="tx1"/>
          </a:solidFill>
          <a:latin typeface="+mj-lt"/>
          <a:ea typeface="ＭＳ Ｐゴシック" charset="0"/>
          <a:cs typeface="ＭＳ Ｐゴシック" charset="0"/>
        </a:defRPr>
      </a:lvl1pPr>
      <a:lvl2pPr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2pPr>
      <a:lvl3pPr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3pPr>
      <a:lvl4pPr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4pPr>
      <a:lvl5pPr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5pPr>
      <a:lvl6pPr marL="4572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1" fontAlgn="base" hangingPunct="1">
        <a:spcBef>
          <a:spcPct val="20000"/>
        </a:spcBef>
        <a:spcAft>
          <a:spcPct val="0"/>
        </a:spcAft>
        <a:buFont typeface="Arial" charset="0"/>
        <a:buChar char="•"/>
        <a:defRPr sz="3200" kern="1200">
          <a:solidFill>
            <a:schemeClr val="tx1"/>
          </a:solidFill>
          <a:latin typeface="+mn-lt"/>
          <a:ea typeface="ＭＳ Ｐゴシック" charset="0"/>
          <a:cs typeface="ＭＳ Ｐゴシック" charset="0"/>
        </a:defRPr>
      </a:lvl1pPr>
      <a:lvl2pPr marL="742950" indent="-285750" algn="l" defTabSz="457200" rtl="0" eaLnBrk="1" fontAlgn="base" hangingPunct="1">
        <a:spcBef>
          <a:spcPct val="20000"/>
        </a:spcBef>
        <a:spcAft>
          <a:spcPct val="0"/>
        </a:spcAft>
        <a:buFont typeface="Arial" charset="0"/>
        <a:buChar char="–"/>
        <a:defRPr sz="2800" kern="1200">
          <a:solidFill>
            <a:schemeClr val="tx1"/>
          </a:solidFill>
          <a:latin typeface="+mn-lt"/>
          <a:ea typeface="ＭＳ Ｐゴシック" charset="0"/>
          <a:cs typeface="+mn-cs"/>
        </a:defRPr>
      </a:lvl2pPr>
      <a:lvl3pPr marL="1143000" indent="-228600" algn="l" defTabSz="457200" rtl="0" eaLnBrk="1" fontAlgn="base" hangingPunct="1">
        <a:spcBef>
          <a:spcPct val="20000"/>
        </a:spcBef>
        <a:spcAft>
          <a:spcPct val="0"/>
        </a:spcAft>
        <a:buFont typeface="Arial" charset="0"/>
        <a:buChar char="•"/>
        <a:defRPr sz="2400" kern="1200">
          <a:solidFill>
            <a:schemeClr val="tx1"/>
          </a:solidFill>
          <a:latin typeface="+mn-lt"/>
          <a:ea typeface="ＭＳ Ｐゴシック" charset="0"/>
          <a:cs typeface="+mn-cs"/>
        </a:defRPr>
      </a:lvl3pPr>
      <a:lvl4pPr marL="1600200" indent="-228600" algn="l" defTabSz="457200"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defTabSz="457200"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mailto:Emilie.frenkiel@u-pec.fr" TargetMode="External"/><Relationship Id="rId3" Type="http://schemas.openxmlformats.org/officeDocument/2006/relationships/hyperlink" Target="mailto:farahbaghdadi89@gmail.com"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png"/><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hyperlink" Target="https://www.ted.com/talks/chimamanda_adichie_the_danger_of_a_single_story"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hyperlink" Target="http://www.ted.com/talks/alisa_miller_shares_the_news_about_the_news"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ted.com/talks/eli_pariser_beware_online_filter_bubbles?language=en"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693487"/>
            <a:ext cx="7772400" cy="1906963"/>
          </a:xfrm>
        </p:spPr>
        <p:txBody>
          <a:bodyPr/>
          <a:lstStyle/>
          <a:p>
            <a:r>
              <a:rPr lang="fr-FR" sz="4800" dirty="0" err="1" smtClean="0">
                <a:latin typeface="Book Antiqua"/>
                <a:cs typeface="Book Antiqua"/>
              </a:rPr>
              <a:t>Comparing</a:t>
            </a:r>
            <a:r>
              <a:rPr lang="fr-FR" sz="4800" dirty="0" smtClean="0">
                <a:latin typeface="Book Antiqua"/>
                <a:cs typeface="Book Antiqua"/>
              </a:rPr>
              <a:t> </a:t>
            </a:r>
            <a:r>
              <a:rPr lang="fr-FR" sz="4800" dirty="0" err="1" smtClean="0">
                <a:latin typeface="Book Antiqua"/>
                <a:cs typeface="Book Antiqua"/>
              </a:rPr>
              <a:t>political</a:t>
            </a:r>
            <a:r>
              <a:rPr lang="fr-FR" sz="4800" dirty="0" smtClean="0">
                <a:latin typeface="Book Antiqua"/>
                <a:cs typeface="Book Antiqua"/>
              </a:rPr>
              <a:t> </a:t>
            </a:r>
            <a:r>
              <a:rPr lang="fr-FR" sz="4800" dirty="0" err="1" smtClean="0">
                <a:latin typeface="Book Antiqua"/>
                <a:cs typeface="Book Antiqua"/>
              </a:rPr>
              <a:t>systems</a:t>
            </a:r>
            <a:r>
              <a:rPr lang="fr-FR" dirty="0" smtClean="0">
                <a:latin typeface="Book Antiqua"/>
                <a:cs typeface="Book Antiqua"/>
              </a:rPr>
              <a:t/>
            </a:r>
            <a:br>
              <a:rPr lang="fr-FR" dirty="0" smtClean="0">
                <a:latin typeface="Book Antiqua"/>
                <a:cs typeface="Book Antiqua"/>
              </a:rPr>
            </a:br>
            <a:r>
              <a:rPr lang="fr-FR" sz="2800" dirty="0" smtClean="0">
                <a:latin typeface="Book Antiqua"/>
                <a:cs typeface="Book Antiqua"/>
              </a:rPr>
              <a:t>Global </a:t>
            </a:r>
            <a:r>
              <a:rPr lang="fr-FR" sz="2800" dirty="0" err="1" smtClean="0">
                <a:latin typeface="Book Antiqua"/>
                <a:cs typeface="Book Antiqua"/>
              </a:rPr>
              <a:t>Governance</a:t>
            </a:r>
            <a:r>
              <a:rPr lang="fr-FR" sz="2800" dirty="0" smtClean="0">
                <a:latin typeface="Book Antiqua"/>
                <a:cs typeface="Book Antiqua"/>
              </a:rPr>
              <a:t> B.A.</a:t>
            </a:r>
            <a:endParaRPr lang="fr-FR" sz="2800" dirty="0">
              <a:latin typeface="Book Antiqua"/>
              <a:cs typeface="Book Antiqua"/>
            </a:endParaRPr>
          </a:p>
        </p:txBody>
      </p:sp>
      <p:sp>
        <p:nvSpPr>
          <p:cNvPr id="3" name="Sous-titre 2"/>
          <p:cNvSpPr>
            <a:spLocks noGrp="1"/>
          </p:cNvSpPr>
          <p:nvPr>
            <p:ph type="subTitle" idx="1"/>
          </p:nvPr>
        </p:nvSpPr>
        <p:spPr/>
        <p:txBody>
          <a:bodyPr/>
          <a:lstStyle/>
          <a:p>
            <a:r>
              <a:rPr lang="fr-FR" b="1" dirty="0" smtClean="0">
                <a:latin typeface="Avenir Book"/>
                <a:cs typeface="Avenir Book"/>
              </a:rPr>
              <a:t>Emilie </a:t>
            </a:r>
            <a:r>
              <a:rPr lang="fr-FR" b="1" dirty="0" err="1" smtClean="0">
                <a:latin typeface="Avenir Book"/>
                <a:cs typeface="Avenir Book"/>
              </a:rPr>
              <a:t>Frenkiel</a:t>
            </a:r>
            <a:endParaRPr lang="fr-FR" b="1" dirty="0" smtClean="0">
              <a:latin typeface="Avenir Book"/>
              <a:cs typeface="Avenir Book"/>
            </a:endParaRPr>
          </a:p>
          <a:p>
            <a:r>
              <a:rPr lang="fr-FR" b="1" dirty="0" smtClean="0">
                <a:latin typeface="Avenir Book"/>
                <a:cs typeface="Avenir Book"/>
                <a:hlinkClick r:id="rId2"/>
              </a:rPr>
              <a:t>Emilie.frenkiel@u-pec.fr</a:t>
            </a:r>
            <a:endParaRPr lang="fr-FR" b="1" dirty="0" smtClean="0">
              <a:latin typeface="Avenir Book"/>
              <a:cs typeface="Avenir Book"/>
            </a:endParaRPr>
          </a:p>
          <a:p>
            <a:r>
              <a:rPr lang="fr-FR" b="1" dirty="0" smtClean="0">
                <a:latin typeface="Avenir Book"/>
                <a:cs typeface="Avenir Book"/>
              </a:rPr>
              <a:t>Farah </a:t>
            </a:r>
            <a:r>
              <a:rPr lang="fr-FR" b="1" dirty="0" err="1" smtClean="0">
                <a:latin typeface="Avenir Book"/>
                <a:cs typeface="Avenir Book"/>
              </a:rPr>
              <a:t>Kebbe</a:t>
            </a:r>
            <a:r>
              <a:rPr lang="fr-FR" b="1" dirty="0" smtClean="0">
                <a:latin typeface="Avenir Book"/>
                <a:cs typeface="Avenir Book"/>
              </a:rPr>
              <a:t> </a:t>
            </a:r>
            <a:r>
              <a:rPr lang="fr-FR" b="1" dirty="0" err="1" smtClean="0">
                <a:latin typeface="Avenir Book"/>
                <a:cs typeface="Avenir Book"/>
              </a:rPr>
              <a:t>Baghdadi</a:t>
            </a:r>
            <a:endParaRPr lang="fr-FR" b="1" dirty="0" smtClean="0">
              <a:latin typeface="Avenir Book"/>
              <a:cs typeface="Avenir Book"/>
            </a:endParaRPr>
          </a:p>
          <a:p>
            <a:r>
              <a:rPr lang="fr-FR" b="1" dirty="0" smtClean="0">
                <a:latin typeface="Avenir Book"/>
                <a:cs typeface="Avenir Book"/>
                <a:hlinkClick r:id="rId3"/>
              </a:rPr>
              <a:t>farahbaghdadi89@gmail.com</a:t>
            </a:r>
            <a:endParaRPr lang="fr-FR" b="1" dirty="0" smtClean="0">
              <a:latin typeface="Avenir Book"/>
              <a:cs typeface="Avenir Book"/>
            </a:endParaRPr>
          </a:p>
          <a:p>
            <a:endParaRPr lang="fr-FR" b="1" dirty="0">
              <a:latin typeface="Avenir Book"/>
              <a:cs typeface="Avenir Book"/>
            </a:endParaRPr>
          </a:p>
        </p:txBody>
      </p:sp>
      <p:sp>
        <p:nvSpPr>
          <p:cNvPr id="4" name="ZoneTexte 3"/>
          <p:cNvSpPr txBox="1"/>
          <p:nvPr/>
        </p:nvSpPr>
        <p:spPr>
          <a:xfrm>
            <a:off x="821653" y="572797"/>
            <a:ext cx="184666" cy="369332"/>
          </a:xfrm>
          <a:prstGeom prst="rect">
            <a:avLst/>
          </a:prstGeom>
          <a:noFill/>
        </p:spPr>
        <p:txBody>
          <a:bodyPr wrap="none" rtlCol="0">
            <a:spAutoFit/>
          </a:bodyPr>
          <a:lstStyle/>
          <a:p>
            <a:endParaRPr lang="fr-FR" dirty="0"/>
          </a:p>
        </p:txBody>
      </p:sp>
    </p:spTree>
    <p:extLst>
      <p:ext uri="{BB962C8B-B14F-4D97-AF65-F5344CB8AC3E}">
        <p14:creationId xmlns:p14="http://schemas.microsoft.com/office/powerpoint/2010/main" val="4117283"/>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Description of the course</a:t>
            </a:r>
            <a:endParaRPr lang="fr-FR" dirty="0"/>
          </a:p>
        </p:txBody>
      </p:sp>
      <p:sp>
        <p:nvSpPr>
          <p:cNvPr id="3" name="Espace réservé du contenu 2"/>
          <p:cNvSpPr>
            <a:spLocks noGrp="1"/>
          </p:cNvSpPr>
          <p:nvPr>
            <p:ph idx="1"/>
          </p:nvPr>
        </p:nvSpPr>
        <p:spPr>
          <a:xfrm>
            <a:off x="457200" y="1417638"/>
            <a:ext cx="8229600" cy="4708525"/>
          </a:xfrm>
        </p:spPr>
        <p:txBody>
          <a:bodyPr/>
          <a:lstStyle/>
          <a:p>
            <a:pPr marL="0" indent="0">
              <a:buNone/>
            </a:pPr>
            <a:r>
              <a:rPr lang="en-US" sz="2000" dirty="0"/>
              <a:t>This course is an introduction to the comparative study of politics. It aims at familiarizing students with the main concepts of political science with a focus on the </a:t>
            </a:r>
            <a:r>
              <a:rPr lang="en-US" sz="2000" b="1" dirty="0"/>
              <a:t>concepts of public sphere, democracy, authoritarianism, democracy, representation and participation</a:t>
            </a:r>
            <a:r>
              <a:rPr lang="en-US" sz="2000" dirty="0"/>
              <a:t>. With special emphasis on the evolution and the diversity of political situations and attention to not only national but also local and global scales, we will compare and contrast the political regimes of various countries of the world, the roles of key political actors, political institutions, political processes and patterns of political competition. We will be particularly interested </a:t>
            </a:r>
            <a:r>
              <a:rPr lang="en-US" sz="2000" b="1" dirty="0"/>
              <a:t>in Asian countries </a:t>
            </a:r>
            <a:r>
              <a:rPr lang="en-US" sz="2000" dirty="0"/>
              <a:t>(including China, India, Japan, Taiwan) and the </a:t>
            </a:r>
            <a:r>
              <a:rPr lang="en-US" sz="2000" b="1" dirty="0"/>
              <a:t>Middle East </a:t>
            </a:r>
            <a:r>
              <a:rPr lang="en-US" sz="2000" dirty="0"/>
              <a:t>(Syria, Saudi Arabia, Iran and Lebanon). The main objective for this course is to provide students with the broad context needed for analyzing the political phenomena of any country and understand the main criteria and tools used to </a:t>
            </a:r>
            <a:r>
              <a:rPr lang="en-US" sz="2000" b="1" dirty="0"/>
              <a:t>compare</a:t>
            </a:r>
            <a:r>
              <a:rPr lang="en-US" sz="2000" dirty="0"/>
              <a:t> and rank countries in the world, as well as what we mean by democracy, the role media and social media play in democracy, what makes a non-democracy become more democratic, what makes a stable democracy and so on.</a:t>
            </a:r>
            <a:endParaRPr lang="fr-FR" sz="2000" dirty="0"/>
          </a:p>
          <a:p>
            <a:pPr marL="0" indent="0">
              <a:buNone/>
            </a:pPr>
            <a:endParaRPr lang="fr-FR" sz="2000" dirty="0"/>
          </a:p>
          <a:p>
            <a:endParaRPr lang="fr-FR" dirty="0"/>
          </a:p>
        </p:txBody>
      </p:sp>
    </p:spTree>
    <p:extLst>
      <p:ext uri="{BB962C8B-B14F-4D97-AF65-F5344CB8AC3E}">
        <p14:creationId xmlns:p14="http://schemas.microsoft.com/office/powerpoint/2010/main" val="3637601644"/>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b="1" dirty="0"/>
              <a:t>Teaching Method </a:t>
            </a:r>
            <a:endParaRPr lang="fr-FR" dirty="0"/>
          </a:p>
        </p:txBody>
      </p:sp>
      <p:sp>
        <p:nvSpPr>
          <p:cNvPr id="3" name="Espace réservé du contenu 2"/>
          <p:cNvSpPr>
            <a:spLocks noGrp="1"/>
          </p:cNvSpPr>
          <p:nvPr>
            <p:ph idx="1"/>
          </p:nvPr>
        </p:nvSpPr>
        <p:spPr>
          <a:xfrm>
            <a:off x="224087" y="1600200"/>
            <a:ext cx="8919913" cy="5127767"/>
          </a:xfrm>
        </p:spPr>
        <p:txBody>
          <a:bodyPr/>
          <a:lstStyle/>
          <a:p>
            <a:r>
              <a:rPr lang="en-US" dirty="0" smtClean="0"/>
              <a:t>Lectures : major </a:t>
            </a:r>
            <a:r>
              <a:rPr lang="en-US" dirty="0"/>
              <a:t>political concepts, institutions, processes, </a:t>
            </a:r>
            <a:r>
              <a:rPr lang="en-US" dirty="0" smtClean="0"/>
              <a:t>theories &amp; case </a:t>
            </a:r>
            <a:r>
              <a:rPr lang="en-US" dirty="0"/>
              <a:t>studies taken both from consolidated </a:t>
            </a:r>
            <a:r>
              <a:rPr lang="en-US" dirty="0" smtClean="0"/>
              <a:t>democracies, </a:t>
            </a:r>
            <a:r>
              <a:rPr lang="en-US" dirty="0"/>
              <a:t>more recent democracies </a:t>
            </a:r>
            <a:r>
              <a:rPr lang="en-US" dirty="0" smtClean="0"/>
              <a:t>and </a:t>
            </a:r>
            <a:r>
              <a:rPr lang="en-US" dirty="0"/>
              <a:t>authoritarian countries like China. </a:t>
            </a:r>
            <a:endParaRPr lang="en-US" dirty="0" smtClean="0"/>
          </a:p>
          <a:p>
            <a:r>
              <a:rPr lang="en-US" dirty="0" smtClean="0"/>
              <a:t>Active </a:t>
            </a:r>
            <a:r>
              <a:rPr lang="en-US" dirty="0"/>
              <a:t>participation is demanded on the part of students. </a:t>
            </a:r>
            <a:endParaRPr lang="en-US" dirty="0" smtClean="0"/>
          </a:p>
          <a:p>
            <a:r>
              <a:rPr lang="en-US" dirty="0" smtClean="0"/>
              <a:t>practical </a:t>
            </a:r>
            <a:r>
              <a:rPr lang="en-US" dirty="0"/>
              <a:t>study based on class discussions, text commentaries in class and at home, as well as collective oral presentations on specific countries. </a:t>
            </a:r>
            <a:endParaRPr lang="fr-FR" dirty="0"/>
          </a:p>
        </p:txBody>
      </p:sp>
    </p:spTree>
    <p:extLst>
      <p:ext uri="{BB962C8B-B14F-4D97-AF65-F5344CB8AC3E}">
        <p14:creationId xmlns:p14="http://schemas.microsoft.com/office/powerpoint/2010/main" val="3458735541"/>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smtClean="0"/>
              <a:t>Assessment</a:t>
            </a:r>
            <a:endParaRPr lang="fr-FR" dirty="0"/>
          </a:p>
        </p:txBody>
      </p:sp>
      <p:sp>
        <p:nvSpPr>
          <p:cNvPr id="3" name="Espace réservé du contenu 2"/>
          <p:cNvSpPr>
            <a:spLocks noGrp="1"/>
          </p:cNvSpPr>
          <p:nvPr>
            <p:ph idx="1"/>
          </p:nvPr>
        </p:nvSpPr>
        <p:spPr>
          <a:xfrm>
            <a:off x="885576" y="2439885"/>
            <a:ext cx="8258423" cy="3686278"/>
          </a:xfrm>
        </p:spPr>
        <p:txBody>
          <a:bodyPr/>
          <a:lstStyle/>
          <a:p>
            <a:r>
              <a:rPr lang="en-US" dirty="0" smtClean="0"/>
              <a:t>mid</a:t>
            </a:r>
            <a:r>
              <a:rPr lang="en-US" dirty="0"/>
              <a:t>-term oral exam (30%). </a:t>
            </a:r>
            <a:endParaRPr lang="en-US" dirty="0" smtClean="0"/>
          </a:p>
          <a:p>
            <a:r>
              <a:rPr lang="en-US" dirty="0" smtClean="0"/>
              <a:t>final exam: a </a:t>
            </a:r>
            <a:r>
              <a:rPr lang="en-US" dirty="0"/>
              <a:t>written text commentary (40%). </a:t>
            </a:r>
            <a:endParaRPr lang="en-US" dirty="0" smtClean="0"/>
          </a:p>
          <a:p>
            <a:r>
              <a:rPr lang="en-US" dirty="0" smtClean="0"/>
              <a:t>Collective comparative </a:t>
            </a:r>
            <a:r>
              <a:rPr lang="en-US" dirty="0"/>
              <a:t>report (30%). </a:t>
            </a:r>
            <a:endParaRPr lang="en-US" dirty="0" smtClean="0"/>
          </a:p>
          <a:p>
            <a:r>
              <a:rPr lang="en-US" dirty="0" smtClean="0"/>
              <a:t>actively </a:t>
            </a:r>
            <a:r>
              <a:rPr lang="en-US" dirty="0"/>
              <a:t>take part in class </a:t>
            </a:r>
            <a:r>
              <a:rPr lang="en-US" dirty="0" smtClean="0"/>
              <a:t>discussions</a:t>
            </a:r>
            <a:endParaRPr lang="fr-FR" dirty="0"/>
          </a:p>
        </p:txBody>
      </p:sp>
    </p:spTree>
    <p:extLst>
      <p:ext uri="{BB962C8B-B14F-4D97-AF65-F5344CB8AC3E}">
        <p14:creationId xmlns:p14="http://schemas.microsoft.com/office/powerpoint/2010/main" val="4194276229"/>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p:txBody>
          <a:bodyPr/>
          <a:lstStyle/>
          <a:p>
            <a:r>
              <a:rPr lang="fr-FR" dirty="0" smtClean="0"/>
              <a:t>Collective comparative reports</a:t>
            </a:r>
            <a:endParaRPr lang="fr-FR" dirty="0"/>
          </a:p>
        </p:txBody>
      </p:sp>
      <p:sp>
        <p:nvSpPr>
          <p:cNvPr id="5" name="Espace réservé du contenu 4"/>
          <p:cNvSpPr>
            <a:spLocks noGrp="1"/>
          </p:cNvSpPr>
          <p:nvPr>
            <p:ph idx="1"/>
          </p:nvPr>
        </p:nvSpPr>
        <p:spPr>
          <a:xfrm>
            <a:off x="2322550" y="1417638"/>
            <a:ext cx="6364249" cy="4708525"/>
          </a:xfrm>
        </p:spPr>
        <p:txBody>
          <a:bodyPr/>
          <a:lstStyle/>
          <a:p>
            <a:pPr lvl="0"/>
            <a:r>
              <a:rPr lang="fr-FR" sz="2400" dirty="0"/>
              <a:t>China / Taiwan  </a:t>
            </a:r>
          </a:p>
          <a:p>
            <a:pPr lvl="0"/>
            <a:r>
              <a:rPr lang="fr-FR" sz="2400" dirty="0"/>
              <a:t>China/</a:t>
            </a:r>
            <a:r>
              <a:rPr lang="fr-FR" sz="2400" dirty="0" err="1"/>
              <a:t>Russia</a:t>
            </a:r>
            <a:endParaRPr lang="fr-FR" sz="2400" dirty="0"/>
          </a:p>
          <a:p>
            <a:pPr lvl="0"/>
            <a:r>
              <a:rPr lang="fr-FR" sz="2400" dirty="0" err="1"/>
              <a:t>Saudi</a:t>
            </a:r>
            <a:r>
              <a:rPr lang="fr-FR" sz="2400" dirty="0"/>
              <a:t> </a:t>
            </a:r>
            <a:r>
              <a:rPr lang="fr-FR" sz="2400" dirty="0" err="1"/>
              <a:t>Arabia</a:t>
            </a:r>
            <a:r>
              <a:rPr lang="fr-FR" sz="2400" dirty="0"/>
              <a:t>/Iran </a:t>
            </a:r>
          </a:p>
          <a:p>
            <a:pPr lvl="0"/>
            <a:r>
              <a:rPr lang="fr-FR" sz="2400" dirty="0" err="1"/>
              <a:t>Syria</a:t>
            </a:r>
            <a:r>
              <a:rPr lang="fr-FR" sz="2400" dirty="0"/>
              <a:t>/Lebanon </a:t>
            </a:r>
          </a:p>
          <a:p>
            <a:pPr lvl="0"/>
            <a:r>
              <a:rPr lang="fr-FR" sz="2400" dirty="0"/>
              <a:t>US/Canada</a:t>
            </a:r>
          </a:p>
          <a:p>
            <a:pPr lvl="0"/>
            <a:r>
              <a:rPr lang="fr-FR" sz="2400" dirty="0"/>
              <a:t>US/UK</a:t>
            </a:r>
          </a:p>
          <a:p>
            <a:pPr lvl="0"/>
            <a:r>
              <a:rPr lang="fr-FR" sz="2400" dirty="0"/>
              <a:t>France/</a:t>
            </a:r>
            <a:r>
              <a:rPr lang="fr-FR" sz="2400" dirty="0" err="1"/>
              <a:t>Switzerland</a:t>
            </a:r>
            <a:r>
              <a:rPr lang="fr-FR" sz="2400" dirty="0"/>
              <a:t> </a:t>
            </a:r>
          </a:p>
          <a:p>
            <a:pPr lvl="0"/>
            <a:r>
              <a:rPr lang="fr-FR" sz="2400" dirty="0" err="1"/>
              <a:t>India</a:t>
            </a:r>
            <a:r>
              <a:rPr lang="fr-FR" sz="2400" dirty="0"/>
              <a:t>/Pakistan </a:t>
            </a:r>
          </a:p>
          <a:p>
            <a:pPr lvl="0"/>
            <a:r>
              <a:rPr lang="fr-FR" sz="2400" dirty="0" err="1"/>
              <a:t>Japan</a:t>
            </a:r>
            <a:r>
              <a:rPr lang="fr-FR" sz="2400" dirty="0"/>
              <a:t>/South </a:t>
            </a:r>
            <a:r>
              <a:rPr lang="fr-FR" sz="2400" dirty="0" err="1"/>
              <a:t>Korea</a:t>
            </a:r>
            <a:r>
              <a:rPr lang="fr-FR" sz="2400" dirty="0"/>
              <a:t> </a:t>
            </a:r>
          </a:p>
          <a:p>
            <a:pPr lvl="0"/>
            <a:r>
              <a:rPr lang="fr-FR" sz="2400" dirty="0" err="1"/>
              <a:t>Thailand</a:t>
            </a:r>
            <a:r>
              <a:rPr lang="fr-FR" sz="2400" dirty="0"/>
              <a:t>/Myanmar </a:t>
            </a:r>
          </a:p>
          <a:p>
            <a:pPr lvl="0"/>
            <a:r>
              <a:rPr lang="fr-FR" sz="2400" dirty="0" err="1"/>
              <a:t>Brazil</a:t>
            </a:r>
            <a:r>
              <a:rPr lang="fr-FR" sz="2400" dirty="0"/>
              <a:t>/Argentina </a:t>
            </a:r>
          </a:p>
          <a:p>
            <a:pPr lvl="0"/>
            <a:r>
              <a:rPr lang="fr-FR" sz="2400" dirty="0"/>
              <a:t>Nigeria/South </a:t>
            </a:r>
            <a:r>
              <a:rPr lang="fr-FR" sz="2400" dirty="0" err="1"/>
              <a:t>Africa</a:t>
            </a:r>
            <a:endParaRPr lang="fr-FR" sz="2400" dirty="0"/>
          </a:p>
          <a:p>
            <a:pPr marL="0" indent="0">
              <a:buNone/>
            </a:pPr>
            <a:endParaRPr lang="fr-FR" sz="2800" dirty="0"/>
          </a:p>
          <a:p>
            <a:pPr>
              <a:buFontTx/>
              <a:buChar char="-"/>
            </a:pPr>
            <a:endParaRPr lang="en-GB" sz="2800" dirty="0" smtClean="0"/>
          </a:p>
          <a:p>
            <a:pPr marL="0" indent="0">
              <a:buNone/>
            </a:pPr>
            <a:r>
              <a:rPr lang="fr-FR" sz="2800" dirty="0" smtClean="0"/>
              <a:t> </a:t>
            </a:r>
            <a:endParaRPr lang="fr-FR" sz="2800" dirty="0"/>
          </a:p>
          <a:p>
            <a:pPr marL="0" indent="0">
              <a:buNone/>
            </a:pPr>
            <a:endParaRPr lang="fr-FR" sz="2800" dirty="0" smtClean="0"/>
          </a:p>
          <a:p>
            <a:pPr marL="0" indent="0">
              <a:buNone/>
            </a:pPr>
            <a:endParaRPr lang="fr-FR" sz="2800" dirty="0"/>
          </a:p>
        </p:txBody>
      </p:sp>
    </p:spTree>
    <p:extLst>
      <p:ext uri="{BB962C8B-B14F-4D97-AF65-F5344CB8AC3E}">
        <p14:creationId xmlns:p14="http://schemas.microsoft.com/office/powerpoint/2010/main" val="3234401706"/>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More People Live Inside This </a:t>
            </a:r>
            <a:r>
              <a:rPr lang="fr-FR" dirty="0" err="1"/>
              <a:t>Circle</a:t>
            </a:r>
            <a:r>
              <a:rPr lang="fr-FR" dirty="0"/>
              <a:t> </a:t>
            </a:r>
            <a:r>
              <a:rPr lang="fr-FR" dirty="0" err="1"/>
              <a:t>Than</a:t>
            </a:r>
            <a:r>
              <a:rPr lang="fr-FR" dirty="0"/>
              <a:t> </a:t>
            </a:r>
            <a:r>
              <a:rPr lang="fr-FR" dirty="0" err="1"/>
              <a:t>Outside</a:t>
            </a:r>
            <a:r>
              <a:rPr lang="fr-FR" dirty="0"/>
              <a:t> Of It</a:t>
            </a:r>
          </a:p>
        </p:txBody>
      </p:sp>
      <p:pic>
        <p:nvPicPr>
          <p:cNvPr id="4" name="Espace réservé du contenu 3" descr="Capture d’écran 2017-10-12 à 10.36.44.png"/>
          <p:cNvPicPr>
            <a:picLocks noGrp="1" noChangeAspect="1"/>
          </p:cNvPicPr>
          <p:nvPr>
            <p:ph idx="1"/>
          </p:nvPr>
        </p:nvPicPr>
        <p:blipFill>
          <a:blip r:embed="rId3">
            <a:extLst>
              <a:ext uri="{28A0092B-C50C-407E-A947-70E740481C1C}">
                <a14:useLocalDpi xmlns:a14="http://schemas.microsoft.com/office/drawing/2010/main" val="0"/>
              </a:ext>
            </a:extLst>
          </a:blip>
          <a:srcRect t="4878" b="4878"/>
          <a:stretch>
            <a:fillRect/>
          </a:stretch>
        </p:blipFill>
        <p:spPr/>
      </p:pic>
    </p:spTree>
    <p:extLst>
      <p:ext uri="{BB962C8B-B14F-4D97-AF65-F5344CB8AC3E}">
        <p14:creationId xmlns:p14="http://schemas.microsoft.com/office/powerpoint/2010/main" val="2182971011"/>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Compare the </a:t>
            </a:r>
            <a:r>
              <a:rPr lang="fr-FR" dirty="0" err="1" smtClean="0"/>
              <a:t>two</a:t>
            </a:r>
            <a:r>
              <a:rPr lang="fr-FR" dirty="0" smtClean="0"/>
              <a:t> countries in line </a:t>
            </a:r>
            <a:r>
              <a:rPr lang="fr-FR" dirty="0" err="1" smtClean="0"/>
              <a:t>with</a:t>
            </a:r>
            <a:r>
              <a:rPr lang="fr-FR" dirty="0" smtClean="0"/>
              <a:t> the good </a:t>
            </a:r>
            <a:r>
              <a:rPr lang="fr-FR" dirty="0" err="1" smtClean="0"/>
              <a:t>society’s</a:t>
            </a:r>
            <a:r>
              <a:rPr lang="fr-FR" dirty="0" smtClean="0"/>
              <a:t> </a:t>
            </a:r>
            <a:r>
              <a:rPr lang="fr-FR" dirty="0" err="1" smtClean="0"/>
              <a:t>approach</a:t>
            </a:r>
            <a:r>
              <a:rPr lang="fr-FR" dirty="0"/>
              <a:t/>
            </a:r>
            <a:br>
              <a:rPr lang="fr-FR" dirty="0"/>
            </a:br>
            <a:endParaRPr lang="fr-FR" dirty="0"/>
          </a:p>
        </p:txBody>
      </p:sp>
      <p:sp>
        <p:nvSpPr>
          <p:cNvPr id="3" name="Espace réservé du contenu 2"/>
          <p:cNvSpPr>
            <a:spLocks noGrp="1"/>
          </p:cNvSpPr>
          <p:nvPr>
            <p:ph idx="1"/>
          </p:nvPr>
        </p:nvSpPr>
        <p:spPr/>
        <p:txBody>
          <a:bodyPr/>
          <a:lstStyle/>
          <a:p>
            <a:pPr>
              <a:buFontTx/>
              <a:buChar char="-"/>
            </a:pPr>
            <a:r>
              <a:rPr lang="en-GB" dirty="0" smtClean="0"/>
              <a:t>Main </a:t>
            </a:r>
            <a:r>
              <a:rPr lang="en-GB" dirty="0"/>
              <a:t>characteristics</a:t>
            </a:r>
            <a:r>
              <a:rPr lang="fr-FR" dirty="0"/>
              <a:t> (</a:t>
            </a:r>
            <a:r>
              <a:rPr lang="fr-FR" dirty="0" err="1"/>
              <a:t>geography</a:t>
            </a:r>
            <a:r>
              <a:rPr lang="fr-FR" dirty="0"/>
              <a:t>, </a:t>
            </a:r>
            <a:r>
              <a:rPr lang="fr-FR" dirty="0" err="1"/>
              <a:t>history</a:t>
            </a:r>
            <a:r>
              <a:rPr lang="fr-FR" dirty="0"/>
              <a:t>, </a:t>
            </a:r>
            <a:r>
              <a:rPr lang="fr-FR" dirty="0" err="1"/>
              <a:t>demographics</a:t>
            </a:r>
            <a:r>
              <a:rPr lang="fr-FR" dirty="0"/>
              <a:t> etc.)</a:t>
            </a:r>
          </a:p>
          <a:p>
            <a:pPr>
              <a:buFontTx/>
              <a:buChar char="-"/>
            </a:pPr>
            <a:r>
              <a:rPr lang="fr-FR" dirty="0"/>
              <a:t>R</a:t>
            </a:r>
            <a:r>
              <a:rPr lang="en-GB" dirty="0" err="1"/>
              <a:t>elevant</a:t>
            </a:r>
            <a:r>
              <a:rPr lang="en-GB" dirty="0"/>
              <a:t> international </a:t>
            </a:r>
            <a:r>
              <a:rPr lang="en-GB" dirty="0" smtClean="0"/>
              <a:t>rankings and good society approach</a:t>
            </a:r>
            <a:endParaRPr lang="en-GB" dirty="0"/>
          </a:p>
          <a:p>
            <a:pPr>
              <a:buFontTx/>
              <a:buChar char="-"/>
            </a:pPr>
            <a:r>
              <a:rPr lang="en-GB" dirty="0"/>
              <a:t>the </a:t>
            </a:r>
            <a:r>
              <a:rPr lang="en-GB" dirty="0" err="1" smtClean="0"/>
              <a:t>countries’s</a:t>
            </a:r>
            <a:r>
              <a:rPr lang="en-GB" dirty="0" smtClean="0"/>
              <a:t> </a:t>
            </a:r>
            <a:r>
              <a:rPr lang="en-GB" dirty="0"/>
              <a:t>institutions, political and social life</a:t>
            </a:r>
            <a:r>
              <a:rPr lang="fr-FR" dirty="0"/>
              <a:t> </a:t>
            </a:r>
          </a:p>
          <a:p>
            <a:pPr>
              <a:buFontTx/>
              <a:buChar char="-"/>
            </a:pPr>
            <a:r>
              <a:rPr lang="en-GB" dirty="0"/>
              <a:t>Press review of last events and current situation</a:t>
            </a:r>
            <a:endParaRPr lang="fr-FR" dirty="0"/>
          </a:p>
        </p:txBody>
      </p:sp>
    </p:spTree>
    <p:extLst>
      <p:ext uri="{BB962C8B-B14F-4D97-AF65-F5344CB8AC3E}">
        <p14:creationId xmlns:p14="http://schemas.microsoft.com/office/powerpoint/2010/main" val="2762254047"/>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FR" dirty="0" smtClean="0"/>
              <a:t>Collective reports</a:t>
            </a:r>
            <a:endParaRPr lang="fr-FR" dirty="0"/>
          </a:p>
        </p:txBody>
      </p:sp>
      <p:sp>
        <p:nvSpPr>
          <p:cNvPr id="6" name="Espace réservé du contenu 5"/>
          <p:cNvSpPr>
            <a:spLocks noGrp="1"/>
          </p:cNvSpPr>
          <p:nvPr>
            <p:ph idx="1"/>
          </p:nvPr>
        </p:nvSpPr>
        <p:spPr/>
        <p:txBody>
          <a:bodyPr/>
          <a:lstStyle/>
          <a:p>
            <a:pPr marL="0" indent="0" algn="ctr">
              <a:buNone/>
            </a:pPr>
            <a:r>
              <a:rPr lang="en-GB" sz="3600" b="1" dirty="0" smtClean="0"/>
              <a:t>Team </a:t>
            </a:r>
            <a:r>
              <a:rPr lang="en-GB" sz="3600" b="1" dirty="0"/>
              <a:t>work</a:t>
            </a:r>
          </a:p>
          <a:p>
            <a:endParaRPr lang="en-GB" sz="3600" b="1" dirty="0"/>
          </a:p>
          <a:p>
            <a:pPr marL="0" indent="0">
              <a:buNone/>
            </a:pPr>
            <a:r>
              <a:rPr lang="en-GB" sz="2800" dirty="0" smtClean="0"/>
              <a:t>We will </a:t>
            </a:r>
            <a:r>
              <a:rPr lang="en-GB" sz="2800" dirty="0"/>
              <a:t>be </a:t>
            </a:r>
            <a:r>
              <a:rPr lang="en-GB" sz="2800" b="1" dirty="0"/>
              <a:t>assessing</a:t>
            </a:r>
            <a:r>
              <a:rPr lang="en-GB" sz="2800" dirty="0"/>
              <a:t> the quality of the content, of your </a:t>
            </a:r>
            <a:r>
              <a:rPr lang="en-GB" sz="2800" dirty="0" smtClean="0"/>
              <a:t>research, analysis, communication &amp; coordination skills, the </a:t>
            </a:r>
            <a:r>
              <a:rPr lang="en-GB" sz="2800" b="1" dirty="0"/>
              <a:t>coherence</a:t>
            </a:r>
            <a:r>
              <a:rPr lang="en-GB" sz="2800" dirty="0"/>
              <a:t> of the </a:t>
            </a:r>
            <a:r>
              <a:rPr lang="en-GB" sz="2800" dirty="0" smtClean="0"/>
              <a:t>report, the relevance of your choices (selective description</a:t>
            </a:r>
            <a:r>
              <a:rPr lang="en-GB" sz="2800" dirty="0"/>
              <a:t> </a:t>
            </a:r>
            <a:r>
              <a:rPr lang="en-GB" sz="2800" dirty="0" smtClean="0"/>
              <a:t>and comparison) as well as your </a:t>
            </a:r>
            <a:r>
              <a:rPr lang="en-GB" sz="2800" dirty="0"/>
              <a:t>capacity to connect it with the course.</a:t>
            </a:r>
            <a:endParaRPr lang="fr-FR" sz="2800" dirty="0"/>
          </a:p>
          <a:p>
            <a:pPr marL="0" indent="0">
              <a:buNone/>
            </a:pPr>
            <a:endParaRPr lang="fr-FR" dirty="0"/>
          </a:p>
        </p:txBody>
      </p:sp>
    </p:spTree>
    <p:extLst>
      <p:ext uri="{BB962C8B-B14F-4D97-AF65-F5344CB8AC3E}">
        <p14:creationId xmlns:p14="http://schemas.microsoft.com/office/powerpoint/2010/main" val="3139364462"/>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smtClean="0"/>
              <a:t>Text</a:t>
            </a:r>
            <a:r>
              <a:rPr lang="fr-FR" dirty="0" smtClean="0"/>
              <a:t>/</a:t>
            </a:r>
            <a:r>
              <a:rPr lang="fr-FR" dirty="0" err="1" smtClean="0"/>
              <a:t>video</a:t>
            </a:r>
            <a:r>
              <a:rPr lang="fr-FR" dirty="0" smtClean="0"/>
              <a:t> </a:t>
            </a:r>
            <a:r>
              <a:rPr lang="fr-FR" dirty="0" err="1" smtClean="0"/>
              <a:t>commentary</a:t>
            </a:r>
            <a:endParaRPr lang="fr-FR" dirty="0"/>
          </a:p>
        </p:txBody>
      </p:sp>
      <p:sp>
        <p:nvSpPr>
          <p:cNvPr id="3" name="Espace réservé du contenu 2"/>
          <p:cNvSpPr>
            <a:spLocks noGrp="1"/>
          </p:cNvSpPr>
          <p:nvPr>
            <p:ph idx="1"/>
          </p:nvPr>
        </p:nvSpPr>
        <p:spPr>
          <a:xfrm>
            <a:off x="457200" y="2152373"/>
            <a:ext cx="8229600" cy="3973790"/>
          </a:xfrm>
        </p:spPr>
        <p:txBody>
          <a:bodyPr/>
          <a:lstStyle/>
          <a:p>
            <a:r>
              <a:rPr lang="en-GB" dirty="0"/>
              <a:t>introduce, contextualize and </a:t>
            </a:r>
            <a:r>
              <a:rPr lang="en-GB" dirty="0" smtClean="0"/>
              <a:t>summarize the document</a:t>
            </a:r>
          </a:p>
          <a:p>
            <a:r>
              <a:rPr lang="en-GB" dirty="0"/>
              <a:t>I</a:t>
            </a:r>
            <a:r>
              <a:rPr lang="en-GB" dirty="0" smtClean="0"/>
              <a:t>dentify </a:t>
            </a:r>
            <a:r>
              <a:rPr lang="en-GB" dirty="0"/>
              <a:t>2 or 3 </a:t>
            </a:r>
            <a:r>
              <a:rPr lang="en-GB" dirty="0" smtClean="0"/>
              <a:t>salient points, connect them with </a:t>
            </a:r>
            <a:r>
              <a:rPr lang="en-GB" dirty="0"/>
              <a:t>concepts, issues, examples </a:t>
            </a:r>
            <a:r>
              <a:rPr lang="en-GB" dirty="0" smtClean="0"/>
              <a:t>discussed </a:t>
            </a:r>
            <a:r>
              <a:rPr lang="en-GB" dirty="0"/>
              <a:t>in class or elsewhere.</a:t>
            </a:r>
            <a:endParaRPr lang="fr-FR" dirty="0"/>
          </a:p>
          <a:p>
            <a:r>
              <a:rPr lang="en-GB" dirty="0" smtClean="0"/>
              <a:t>We </a:t>
            </a:r>
            <a:r>
              <a:rPr lang="en-GB" dirty="0"/>
              <a:t>will assess your understanding of the </a:t>
            </a:r>
            <a:r>
              <a:rPr lang="en-GB" dirty="0" smtClean="0"/>
              <a:t>text/video, </a:t>
            </a:r>
            <a:r>
              <a:rPr lang="en-GB" dirty="0"/>
              <a:t>your analytical, problematizing and </a:t>
            </a:r>
            <a:r>
              <a:rPr lang="en-GB" dirty="0" smtClean="0"/>
              <a:t>communication skills </a:t>
            </a:r>
          </a:p>
          <a:p>
            <a:pPr marL="0" indent="0">
              <a:buNone/>
            </a:pPr>
            <a:endParaRPr lang="fr-FR" dirty="0"/>
          </a:p>
        </p:txBody>
      </p:sp>
    </p:spTree>
    <p:extLst>
      <p:ext uri="{BB962C8B-B14F-4D97-AF65-F5344CB8AC3E}">
        <p14:creationId xmlns:p14="http://schemas.microsoft.com/office/powerpoint/2010/main" val="1229033542"/>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problématique</a:t>
            </a:r>
            <a:endParaRPr lang="fr-FR" dirty="0"/>
          </a:p>
        </p:txBody>
      </p:sp>
      <p:sp>
        <p:nvSpPr>
          <p:cNvPr id="3" name="Espace réservé du contenu 2"/>
          <p:cNvSpPr>
            <a:spLocks noGrp="1"/>
          </p:cNvSpPr>
          <p:nvPr>
            <p:ph idx="1"/>
          </p:nvPr>
        </p:nvSpPr>
        <p:spPr/>
        <p:txBody>
          <a:bodyPr/>
          <a:lstStyle/>
          <a:p>
            <a:r>
              <a:rPr lang="fr-FR" dirty="0" smtClean="0"/>
              <a:t>Main angle, question or set of questions </a:t>
            </a:r>
            <a:r>
              <a:rPr lang="fr-FR" dirty="0" err="1" smtClean="0"/>
              <a:t>that</a:t>
            </a:r>
            <a:r>
              <a:rPr lang="fr-FR" dirty="0" smtClean="0"/>
              <a:t> guides </a:t>
            </a:r>
            <a:r>
              <a:rPr lang="fr-FR" dirty="0" err="1" smtClean="0"/>
              <a:t>your</a:t>
            </a:r>
            <a:r>
              <a:rPr lang="fr-FR" dirty="0" smtClean="0"/>
              <a:t> </a:t>
            </a:r>
            <a:r>
              <a:rPr lang="fr-FR" dirty="0" err="1" smtClean="0"/>
              <a:t>text</a:t>
            </a:r>
            <a:r>
              <a:rPr lang="fr-FR" dirty="0" smtClean="0"/>
              <a:t> or report</a:t>
            </a:r>
          </a:p>
          <a:p>
            <a:r>
              <a:rPr lang="fr-FR" dirty="0" smtClean="0"/>
              <a:t>It </a:t>
            </a:r>
            <a:r>
              <a:rPr lang="fr-FR" dirty="0" err="1" smtClean="0"/>
              <a:t>is</a:t>
            </a:r>
            <a:r>
              <a:rPr lang="fr-FR" dirty="0" smtClean="0"/>
              <a:t> </a:t>
            </a:r>
            <a:r>
              <a:rPr lang="fr-FR" dirty="0" err="1" smtClean="0"/>
              <a:t>used</a:t>
            </a:r>
            <a:r>
              <a:rPr lang="fr-FR" dirty="0" smtClean="0"/>
              <a:t> as an </a:t>
            </a:r>
            <a:r>
              <a:rPr lang="fr-FR" dirty="0" err="1" smtClean="0"/>
              <a:t>organizing</a:t>
            </a:r>
            <a:r>
              <a:rPr lang="fr-FR" dirty="0" smtClean="0"/>
              <a:t> thread holding </a:t>
            </a:r>
            <a:r>
              <a:rPr lang="fr-FR" dirty="0" err="1" smtClean="0"/>
              <a:t>your</a:t>
            </a:r>
            <a:r>
              <a:rPr lang="fr-FR" dirty="0" smtClean="0"/>
              <a:t> </a:t>
            </a:r>
            <a:r>
              <a:rPr lang="fr-FR" dirty="0" err="1" smtClean="0"/>
              <a:t>various</a:t>
            </a:r>
            <a:r>
              <a:rPr lang="fr-FR" dirty="0" smtClean="0"/>
              <a:t> </a:t>
            </a:r>
            <a:r>
              <a:rPr lang="fr-FR" dirty="0" err="1" smtClean="0"/>
              <a:t>ideas</a:t>
            </a:r>
            <a:r>
              <a:rPr lang="fr-FR" dirty="0" smtClean="0"/>
              <a:t> </a:t>
            </a:r>
            <a:r>
              <a:rPr lang="fr-FR" dirty="0" err="1" smtClean="0"/>
              <a:t>together</a:t>
            </a:r>
            <a:endParaRPr lang="fr-FR" dirty="0" smtClean="0"/>
          </a:p>
          <a:p>
            <a:r>
              <a:rPr lang="fr-FR" dirty="0" err="1" smtClean="0"/>
              <a:t>When</a:t>
            </a:r>
            <a:r>
              <a:rPr lang="fr-FR" dirty="0" smtClean="0"/>
              <a:t> </a:t>
            </a:r>
            <a:r>
              <a:rPr lang="fr-FR" dirty="0" err="1" smtClean="0"/>
              <a:t>reading</a:t>
            </a:r>
            <a:r>
              <a:rPr lang="fr-FR" dirty="0" smtClean="0"/>
              <a:t> a document, first </a:t>
            </a:r>
            <a:r>
              <a:rPr lang="fr-FR" dirty="0" err="1" smtClean="0"/>
              <a:t>list</a:t>
            </a:r>
            <a:r>
              <a:rPr lang="fr-FR" dirty="0" smtClean="0"/>
              <a:t> the </a:t>
            </a:r>
            <a:r>
              <a:rPr lang="fr-FR" dirty="0" err="1" smtClean="0"/>
              <a:t>most</a:t>
            </a:r>
            <a:r>
              <a:rPr lang="fr-FR" dirty="0" smtClean="0"/>
              <a:t> </a:t>
            </a:r>
            <a:r>
              <a:rPr lang="fr-FR" dirty="0" err="1" smtClean="0"/>
              <a:t>salient</a:t>
            </a:r>
            <a:r>
              <a:rPr lang="fr-FR" dirty="0" smtClean="0"/>
              <a:t> points and </a:t>
            </a:r>
            <a:r>
              <a:rPr lang="fr-FR" dirty="0" err="1" smtClean="0"/>
              <a:t>comments</a:t>
            </a:r>
            <a:r>
              <a:rPr lang="fr-FR" dirty="0" smtClean="0"/>
              <a:t> </a:t>
            </a:r>
            <a:r>
              <a:rPr lang="fr-FR" dirty="0" err="1" smtClean="0"/>
              <a:t>that</a:t>
            </a:r>
            <a:r>
              <a:rPr lang="fr-FR" dirty="0" smtClean="0"/>
              <a:t> come to </a:t>
            </a:r>
            <a:r>
              <a:rPr lang="fr-FR" dirty="0" err="1" smtClean="0"/>
              <a:t>mind</a:t>
            </a:r>
            <a:r>
              <a:rPr lang="fr-FR" dirty="0" smtClean="0"/>
              <a:t> and </a:t>
            </a:r>
            <a:r>
              <a:rPr lang="fr-FR" dirty="0" err="1" smtClean="0"/>
              <a:t>try</a:t>
            </a:r>
            <a:r>
              <a:rPr lang="fr-FR" dirty="0" smtClean="0"/>
              <a:t> and </a:t>
            </a:r>
            <a:r>
              <a:rPr lang="fr-FR" dirty="0" err="1" smtClean="0"/>
              <a:t>find</a:t>
            </a:r>
            <a:r>
              <a:rPr lang="fr-FR" dirty="0" smtClean="0"/>
              <a:t> a </a:t>
            </a:r>
            <a:r>
              <a:rPr lang="fr-FR" dirty="0" err="1" smtClean="0"/>
              <a:t>way</a:t>
            </a:r>
            <a:r>
              <a:rPr lang="fr-FR" dirty="0" smtClean="0"/>
              <a:t> to </a:t>
            </a:r>
            <a:r>
              <a:rPr lang="fr-FR" dirty="0" err="1" smtClean="0"/>
              <a:t>connect</a:t>
            </a:r>
            <a:r>
              <a:rPr lang="fr-FR" dirty="0" smtClean="0"/>
              <a:t> </a:t>
            </a:r>
            <a:r>
              <a:rPr lang="fr-FR" dirty="0" err="1" smtClean="0"/>
              <a:t>them</a:t>
            </a:r>
            <a:r>
              <a:rPr lang="fr-FR" dirty="0" smtClean="0"/>
              <a:t>.</a:t>
            </a:r>
          </a:p>
          <a:p>
            <a:r>
              <a:rPr lang="fr-FR" dirty="0" smtClean="0"/>
              <a:t>There are </a:t>
            </a:r>
            <a:r>
              <a:rPr lang="fr-FR" dirty="0" err="1" smtClean="0"/>
              <a:t>always</a:t>
            </a:r>
            <a:r>
              <a:rPr lang="fr-FR" dirty="0" smtClean="0"/>
              <a:t> </a:t>
            </a:r>
            <a:r>
              <a:rPr lang="fr-FR" dirty="0" err="1" smtClean="0"/>
              <a:t>various</a:t>
            </a:r>
            <a:r>
              <a:rPr lang="fr-FR" dirty="0" smtClean="0"/>
              <a:t> </a:t>
            </a:r>
            <a:r>
              <a:rPr lang="fr-FR" dirty="0" err="1" smtClean="0"/>
              <a:t>possibilities</a:t>
            </a:r>
            <a:r>
              <a:rPr lang="fr-FR" dirty="0" smtClean="0"/>
              <a:t>. </a:t>
            </a:r>
            <a:r>
              <a:rPr lang="fr-FR" dirty="0" err="1" smtClean="0"/>
              <a:t>Choose</a:t>
            </a:r>
            <a:r>
              <a:rPr lang="fr-FR" dirty="0" smtClean="0"/>
              <a:t> one </a:t>
            </a:r>
            <a:r>
              <a:rPr lang="fr-FR" dirty="0" err="1" smtClean="0"/>
              <a:t>according</a:t>
            </a:r>
            <a:r>
              <a:rPr lang="fr-FR" dirty="0" smtClean="0"/>
              <a:t> to </a:t>
            </a:r>
            <a:r>
              <a:rPr lang="fr-FR" dirty="0" err="1" smtClean="0"/>
              <a:t>their</a:t>
            </a:r>
            <a:r>
              <a:rPr lang="fr-FR" dirty="0" smtClean="0"/>
              <a:t> relevance, </a:t>
            </a:r>
            <a:r>
              <a:rPr lang="fr-FR" dirty="0" err="1" smtClean="0"/>
              <a:t>your</a:t>
            </a:r>
            <a:r>
              <a:rPr lang="fr-FR" dirty="0" smtClean="0"/>
              <a:t> </a:t>
            </a:r>
            <a:r>
              <a:rPr lang="fr-FR" dirty="0" err="1" smtClean="0"/>
              <a:t>capacity</a:t>
            </a:r>
            <a:r>
              <a:rPr lang="fr-FR" dirty="0" smtClean="0"/>
              <a:t> and </a:t>
            </a:r>
            <a:r>
              <a:rPr lang="fr-FR" dirty="0" err="1" smtClean="0"/>
              <a:t>preferences</a:t>
            </a:r>
            <a:r>
              <a:rPr lang="fr-FR" dirty="0" smtClean="0"/>
              <a:t> </a:t>
            </a:r>
            <a:endParaRPr lang="fr-FR" dirty="0"/>
          </a:p>
        </p:txBody>
      </p:sp>
    </p:spTree>
    <p:extLst>
      <p:ext uri="{BB962C8B-B14F-4D97-AF65-F5344CB8AC3E}">
        <p14:creationId xmlns:p14="http://schemas.microsoft.com/office/powerpoint/2010/main" val="2282773584"/>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Brainstorming</a:t>
            </a:r>
            <a:endParaRPr lang="fr-FR" dirty="0"/>
          </a:p>
        </p:txBody>
      </p:sp>
      <p:sp>
        <p:nvSpPr>
          <p:cNvPr id="3" name="Espace réservé du contenu 2"/>
          <p:cNvSpPr>
            <a:spLocks noGrp="1"/>
          </p:cNvSpPr>
          <p:nvPr>
            <p:ph idx="1"/>
          </p:nvPr>
        </p:nvSpPr>
        <p:spPr/>
        <p:txBody>
          <a:bodyPr/>
          <a:lstStyle/>
          <a:p>
            <a:r>
              <a:rPr lang="fr-FR" dirty="0" err="1" smtClean="0"/>
              <a:t>What</a:t>
            </a:r>
            <a:r>
              <a:rPr lang="fr-FR" dirty="0" smtClean="0"/>
              <a:t> </a:t>
            </a:r>
            <a:r>
              <a:rPr lang="fr-FR" dirty="0" err="1" smtClean="0"/>
              <a:t>is</a:t>
            </a:r>
            <a:r>
              <a:rPr lang="fr-FR" dirty="0" smtClean="0"/>
              <a:t> </a:t>
            </a:r>
            <a:r>
              <a:rPr lang="fr-FR" dirty="0" err="1" smtClean="0"/>
              <a:t>politics</a:t>
            </a:r>
            <a:r>
              <a:rPr lang="fr-FR" dirty="0" smtClean="0"/>
              <a:t>?</a:t>
            </a:r>
          </a:p>
          <a:p>
            <a:r>
              <a:rPr lang="fr-FR" dirty="0" smtClean="0"/>
              <a:t>Do </a:t>
            </a:r>
            <a:r>
              <a:rPr lang="fr-FR" dirty="0" err="1" smtClean="0"/>
              <a:t>you</a:t>
            </a:r>
            <a:r>
              <a:rPr lang="fr-FR" dirty="0" smtClean="0"/>
              <a:t> </a:t>
            </a:r>
            <a:r>
              <a:rPr lang="fr-FR" dirty="0" err="1" smtClean="0"/>
              <a:t>like</a:t>
            </a:r>
            <a:r>
              <a:rPr lang="fr-FR" dirty="0" smtClean="0"/>
              <a:t> </a:t>
            </a:r>
            <a:r>
              <a:rPr lang="fr-FR" dirty="0" err="1" smtClean="0"/>
              <a:t>politics</a:t>
            </a:r>
            <a:r>
              <a:rPr lang="fr-FR" dirty="0" smtClean="0"/>
              <a:t>?</a:t>
            </a:r>
          </a:p>
          <a:p>
            <a:r>
              <a:rPr lang="fr-FR" dirty="0" smtClean="0"/>
              <a:t>Do </a:t>
            </a:r>
            <a:r>
              <a:rPr lang="fr-FR" dirty="0" err="1" smtClean="0"/>
              <a:t>you</a:t>
            </a:r>
            <a:r>
              <a:rPr lang="fr-FR" dirty="0" smtClean="0"/>
              <a:t> </a:t>
            </a:r>
            <a:r>
              <a:rPr lang="fr-FR" dirty="0" err="1" smtClean="0"/>
              <a:t>read</a:t>
            </a:r>
            <a:r>
              <a:rPr lang="fr-FR" dirty="0" smtClean="0"/>
              <a:t> on </a:t>
            </a:r>
            <a:r>
              <a:rPr lang="fr-FR" dirty="0" err="1" smtClean="0"/>
              <a:t>politics</a:t>
            </a:r>
            <a:r>
              <a:rPr lang="fr-FR" dirty="0" smtClean="0"/>
              <a:t>? How do </a:t>
            </a:r>
            <a:r>
              <a:rPr lang="fr-FR" dirty="0" err="1" smtClean="0"/>
              <a:t>you</a:t>
            </a:r>
            <a:r>
              <a:rPr lang="fr-FR" dirty="0" smtClean="0"/>
              <a:t> </a:t>
            </a:r>
            <a:r>
              <a:rPr lang="fr-FR" dirty="0" err="1" smtClean="0"/>
              <a:t>keep</a:t>
            </a:r>
            <a:r>
              <a:rPr lang="fr-FR" dirty="0"/>
              <a:t> </a:t>
            </a:r>
            <a:r>
              <a:rPr lang="fr-FR" dirty="0" err="1" smtClean="0"/>
              <a:t>yourselves</a:t>
            </a:r>
            <a:r>
              <a:rPr lang="fr-FR" dirty="0" smtClean="0"/>
              <a:t> </a:t>
            </a:r>
            <a:r>
              <a:rPr lang="fr-FR" dirty="0" err="1" smtClean="0"/>
              <a:t>informed</a:t>
            </a:r>
            <a:r>
              <a:rPr lang="fr-FR" dirty="0" smtClean="0"/>
              <a:t>?</a:t>
            </a:r>
          </a:p>
          <a:p>
            <a:r>
              <a:rPr lang="fr-FR" dirty="0" smtClean="0"/>
              <a:t>Are </a:t>
            </a:r>
            <a:r>
              <a:rPr lang="fr-FR" dirty="0" err="1" smtClean="0"/>
              <a:t>you</a:t>
            </a:r>
            <a:r>
              <a:rPr lang="fr-FR" dirty="0" smtClean="0"/>
              <a:t> </a:t>
            </a:r>
            <a:r>
              <a:rPr lang="fr-FR" dirty="0" err="1" smtClean="0"/>
              <a:t>interested</a:t>
            </a:r>
            <a:r>
              <a:rPr lang="fr-FR" dirty="0" smtClean="0"/>
              <a:t> in </a:t>
            </a:r>
            <a:r>
              <a:rPr lang="fr-FR" dirty="0" err="1" smtClean="0"/>
              <a:t>your</a:t>
            </a:r>
            <a:r>
              <a:rPr lang="fr-FR" dirty="0" smtClean="0"/>
              <a:t> </a:t>
            </a:r>
            <a:r>
              <a:rPr lang="fr-FR" dirty="0" err="1" smtClean="0"/>
              <a:t>own</a:t>
            </a:r>
            <a:r>
              <a:rPr lang="fr-FR" dirty="0" smtClean="0"/>
              <a:t> </a:t>
            </a:r>
            <a:r>
              <a:rPr lang="fr-FR" dirty="0" err="1" smtClean="0"/>
              <a:t>country’s</a:t>
            </a:r>
            <a:r>
              <a:rPr lang="fr-FR" dirty="0" smtClean="0"/>
              <a:t> </a:t>
            </a:r>
            <a:r>
              <a:rPr lang="fr-FR" dirty="0" err="1" smtClean="0"/>
              <a:t>politics</a:t>
            </a:r>
            <a:r>
              <a:rPr lang="fr-FR" dirty="0" smtClean="0"/>
              <a:t> </a:t>
            </a:r>
            <a:r>
              <a:rPr lang="fr-FR" dirty="0" err="1" smtClean="0"/>
              <a:t>only</a:t>
            </a:r>
            <a:r>
              <a:rPr lang="fr-FR" dirty="0" smtClean="0"/>
              <a:t>?</a:t>
            </a:r>
          </a:p>
          <a:p>
            <a:r>
              <a:rPr lang="fr-FR" dirty="0" err="1" smtClean="0"/>
              <a:t>Why</a:t>
            </a:r>
            <a:r>
              <a:rPr lang="fr-FR" dirty="0" smtClean="0"/>
              <a:t> do </a:t>
            </a:r>
            <a:r>
              <a:rPr lang="fr-FR" dirty="0" err="1" smtClean="0"/>
              <a:t>we</a:t>
            </a:r>
            <a:r>
              <a:rPr lang="fr-FR" dirty="0" smtClean="0"/>
              <a:t> compare countries and </a:t>
            </a:r>
            <a:r>
              <a:rPr lang="fr-FR" dirty="0" err="1" smtClean="0"/>
              <a:t>political</a:t>
            </a:r>
            <a:r>
              <a:rPr lang="fr-FR" dirty="0" smtClean="0"/>
              <a:t> </a:t>
            </a:r>
            <a:r>
              <a:rPr lang="fr-FR" dirty="0" err="1" smtClean="0"/>
              <a:t>systems</a:t>
            </a:r>
            <a:r>
              <a:rPr lang="fr-FR" dirty="0" smtClean="0"/>
              <a:t>?</a:t>
            </a:r>
            <a:endParaRPr lang="fr-FR" dirty="0"/>
          </a:p>
        </p:txBody>
      </p:sp>
    </p:spTree>
    <p:extLst>
      <p:ext uri="{BB962C8B-B14F-4D97-AF65-F5344CB8AC3E}">
        <p14:creationId xmlns:p14="http://schemas.microsoft.com/office/powerpoint/2010/main" val="1684268045"/>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860200"/>
          </a:xfrm>
        </p:spPr>
        <p:txBody>
          <a:bodyPr/>
          <a:lstStyle/>
          <a:p>
            <a:pPr marL="0" indent="0"/>
            <a:r>
              <a:rPr lang="fr-FR" dirty="0"/>
              <a:t/>
            </a:r>
            <a:br>
              <a:rPr lang="fr-FR" dirty="0"/>
            </a:br>
            <a:r>
              <a:rPr lang="fr-FR" dirty="0"/>
              <a:t>Alexis de Tocqueville (1805-1859)</a:t>
            </a:r>
          </a:p>
        </p:txBody>
      </p:sp>
      <p:sp>
        <p:nvSpPr>
          <p:cNvPr id="3" name="Espace réservé du contenu 2"/>
          <p:cNvSpPr>
            <a:spLocks noGrp="1"/>
          </p:cNvSpPr>
          <p:nvPr>
            <p:ph idx="1"/>
          </p:nvPr>
        </p:nvSpPr>
        <p:spPr>
          <a:xfrm>
            <a:off x="457200" y="2012986"/>
            <a:ext cx="8229600" cy="4113177"/>
          </a:xfrm>
        </p:spPr>
        <p:txBody>
          <a:bodyPr/>
          <a:lstStyle/>
          <a:p>
            <a:pPr>
              <a:spcBef>
                <a:spcPts val="500"/>
              </a:spcBef>
              <a:spcAft>
                <a:spcPts val="500"/>
              </a:spcAft>
            </a:pPr>
            <a:r>
              <a:rPr lang="en-US" altLang="zh-CN" dirty="0"/>
              <a:t>“Although I very rarely spoke of France in my book, I did not write one page of it without having her, so to speak, before my eyes</a:t>
            </a:r>
            <a:r>
              <a:rPr lang="en-US" altLang="zh-CN" dirty="0" smtClean="0"/>
              <a:t>”</a:t>
            </a:r>
            <a:endParaRPr lang="en-US" altLang="zh-CN" dirty="0"/>
          </a:p>
          <a:p>
            <a:pPr>
              <a:spcBef>
                <a:spcPts val="500"/>
              </a:spcBef>
              <a:spcAft>
                <a:spcPts val="500"/>
              </a:spcAft>
            </a:pPr>
            <a:r>
              <a:rPr lang="en-US" altLang="zh-CN" dirty="0"/>
              <a:t>“Without comparisons to make, the mind does not know how to proceed</a:t>
            </a:r>
            <a:r>
              <a:rPr lang="en-US" altLang="zh-CN" dirty="0" smtClean="0"/>
              <a:t>”</a:t>
            </a:r>
          </a:p>
          <a:p>
            <a:pPr>
              <a:spcBef>
                <a:spcPts val="500"/>
              </a:spcBef>
              <a:spcAft>
                <a:spcPts val="500"/>
              </a:spcAft>
            </a:pPr>
            <a:r>
              <a:rPr lang="fr-FR" dirty="0" err="1"/>
              <a:t>Comparing</a:t>
            </a:r>
            <a:r>
              <a:rPr lang="fr-FR" dirty="0"/>
              <a:t>: </a:t>
            </a:r>
            <a:r>
              <a:rPr lang="fr-FR" dirty="0" err="1"/>
              <a:t>only</a:t>
            </a:r>
            <a:r>
              <a:rPr lang="fr-FR" dirty="0"/>
              <a:t> </a:t>
            </a:r>
            <a:r>
              <a:rPr lang="fr-FR" dirty="0" err="1"/>
              <a:t>way</a:t>
            </a:r>
            <a:r>
              <a:rPr lang="fr-FR" dirty="0"/>
              <a:t> to </a:t>
            </a:r>
            <a:r>
              <a:rPr lang="fr-FR" dirty="0" err="1"/>
              <a:t>fully</a:t>
            </a:r>
            <a:r>
              <a:rPr lang="fr-FR" dirty="0"/>
              <a:t> </a:t>
            </a:r>
            <a:r>
              <a:rPr lang="fr-FR" dirty="0" err="1"/>
              <a:t>understand</a:t>
            </a:r>
            <a:r>
              <a:rPr lang="fr-FR" dirty="0"/>
              <a:t> </a:t>
            </a:r>
            <a:r>
              <a:rPr lang="fr-FR" dirty="0" err="1"/>
              <a:t>our</a:t>
            </a:r>
            <a:r>
              <a:rPr lang="fr-FR" dirty="0"/>
              <a:t> </a:t>
            </a:r>
            <a:r>
              <a:rPr lang="fr-FR" dirty="0" err="1"/>
              <a:t>own</a:t>
            </a:r>
            <a:r>
              <a:rPr lang="fr-FR" dirty="0"/>
              <a:t> </a:t>
            </a:r>
            <a:r>
              <a:rPr lang="fr-FR" dirty="0" err="1"/>
              <a:t>political</a:t>
            </a:r>
            <a:r>
              <a:rPr lang="fr-FR" dirty="0"/>
              <a:t> system</a:t>
            </a:r>
          </a:p>
          <a:p>
            <a:pPr>
              <a:spcBef>
                <a:spcPts val="500"/>
              </a:spcBef>
              <a:spcAft>
                <a:spcPts val="500"/>
              </a:spcAft>
            </a:pPr>
            <a:endParaRPr lang="en-US" altLang="zh-CN" dirty="0"/>
          </a:p>
          <a:p>
            <a:pPr marL="0" indent="0">
              <a:buNone/>
            </a:pPr>
            <a:endParaRPr lang="fr-FR" dirty="0"/>
          </a:p>
        </p:txBody>
      </p:sp>
    </p:spTree>
    <p:extLst>
      <p:ext uri="{BB962C8B-B14F-4D97-AF65-F5344CB8AC3E}">
        <p14:creationId xmlns:p14="http://schemas.microsoft.com/office/powerpoint/2010/main" val="1514257039"/>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5400" dirty="0" err="1" smtClean="0"/>
              <a:t>Why</a:t>
            </a:r>
            <a:r>
              <a:rPr lang="fr-FR" sz="5400" dirty="0" smtClean="0"/>
              <a:t> </a:t>
            </a:r>
            <a:r>
              <a:rPr lang="fr-FR" sz="5400" dirty="0" err="1" smtClean="0"/>
              <a:t>we</a:t>
            </a:r>
            <a:r>
              <a:rPr lang="fr-FR" sz="5400" dirty="0" smtClean="0"/>
              <a:t> compare</a:t>
            </a:r>
            <a:endParaRPr lang="fr-FR" sz="5400" dirty="0"/>
          </a:p>
        </p:txBody>
      </p:sp>
      <p:sp>
        <p:nvSpPr>
          <p:cNvPr id="3" name="Espace réservé du contenu 2"/>
          <p:cNvSpPr>
            <a:spLocks noGrp="1"/>
          </p:cNvSpPr>
          <p:nvPr>
            <p:ph idx="1"/>
          </p:nvPr>
        </p:nvSpPr>
        <p:spPr>
          <a:xfrm>
            <a:off x="457200" y="1985966"/>
            <a:ext cx="8229600" cy="4140197"/>
          </a:xfrm>
        </p:spPr>
        <p:txBody>
          <a:bodyPr/>
          <a:lstStyle/>
          <a:p>
            <a:pPr marL="0" indent="0">
              <a:buNone/>
            </a:pPr>
            <a:r>
              <a:rPr lang="en-US" altLang="zh-CN" dirty="0" smtClean="0"/>
              <a:t>Comparison </a:t>
            </a:r>
            <a:r>
              <a:rPr lang="en-US" altLang="zh-CN" dirty="0"/>
              <a:t>is the methodological core of scientific study of </a:t>
            </a:r>
            <a:r>
              <a:rPr lang="en-US" altLang="zh-CN" dirty="0" smtClean="0"/>
              <a:t>politics:</a:t>
            </a:r>
            <a:endParaRPr lang="en-US" altLang="zh-CN" dirty="0"/>
          </a:p>
          <a:p>
            <a:pPr lvl="1"/>
            <a:r>
              <a:rPr lang="en-US" altLang="zh-CN" dirty="0"/>
              <a:t>compare the past and present</a:t>
            </a:r>
          </a:p>
          <a:p>
            <a:pPr lvl="1"/>
            <a:r>
              <a:rPr lang="en-US" altLang="zh-CN" dirty="0"/>
              <a:t>compare experiences of various nations</a:t>
            </a:r>
          </a:p>
          <a:p>
            <a:pPr lvl="1"/>
            <a:r>
              <a:rPr lang="en-US" altLang="zh-CN" dirty="0"/>
              <a:t>develop explanation</a:t>
            </a:r>
          </a:p>
          <a:p>
            <a:pPr lvl="1"/>
            <a:r>
              <a:rPr lang="en-US" altLang="zh-CN" dirty="0"/>
              <a:t>test </a:t>
            </a:r>
            <a:r>
              <a:rPr lang="en-US" altLang="zh-CN" dirty="0" smtClean="0"/>
              <a:t>theories</a:t>
            </a:r>
          </a:p>
          <a:p>
            <a:pPr lvl="1"/>
            <a:r>
              <a:rPr lang="en-US" altLang="zh-CN" dirty="0" smtClean="0"/>
              <a:t>counteract ethnocentrism</a:t>
            </a:r>
            <a:endParaRPr lang="en-US" altLang="zh-CN" dirty="0"/>
          </a:p>
          <a:p>
            <a:pPr marL="0" indent="0" algn="ctr">
              <a:buNone/>
            </a:pPr>
            <a:endParaRPr lang="fr-FR" sz="4400" dirty="0"/>
          </a:p>
          <a:p>
            <a:pPr marL="0" indent="0" algn="ctr">
              <a:buNone/>
            </a:pPr>
            <a:r>
              <a:rPr lang="fr-FR" sz="4400" dirty="0" smtClean="0"/>
              <a:t> </a:t>
            </a:r>
            <a:endParaRPr lang="fr-FR" sz="4400" dirty="0"/>
          </a:p>
        </p:txBody>
      </p:sp>
    </p:spTree>
    <p:extLst>
      <p:ext uri="{BB962C8B-B14F-4D97-AF65-F5344CB8AC3E}">
        <p14:creationId xmlns:p14="http://schemas.microsoft.com/office/powerpoint/2010/main" val="2553467977"/>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5400" dirty="0" err="1" smtClean="0"/>
              <a:t>What</a:t>
            </a:r>
            <a:r>
              <a:rPr lang="fr-FR" sz="5400" dirty="0" smtClean="0"/>
              <a:t> </a:t>
            </a:r>
            <a:r>
              <a:rPr lang="fr-FR" sz="5400" dirty="0" err="1" smtClean="0"/>
              <a:t>we</a:t>
            </a:r>
            <a:r>
              <a:rPr lang="fr-FR" sz="5400" dirty="0" smtClean="0"/>
              <a:t> compare </a:t>
            </a:r>
            <a:endParaRPr lang="fr-FR" sz="5400" dirty="0"/>
          </a:p>
        </p:txBody>
      </p:sp>
      <p:sp>
        <p:nvSpPr>
          <p:cNvPr id="3" name="Espace réservé du contenu 2"/>
          <p:cNvSpPr>
            <a:spLocks noGrp="1"/>
          </p:cNvSpPr>
          <p:nvPr>
            <p:ph idx="1"/>
          </p:nvPr>
        </p:nvSpPr>
        <p:spPr>
          <a:xfrm>
            <a:off x="770162" y="2296695"/>
            <a:ext cx="7916637" cy="3829468"/>
          </a:xfrm>
        </p:spPr>
        <p:txBody>
          <a:bodyPr/>
          <a:lstStyle/>
          <a:p>
            <a:pPr marL="0" indent="0" algn="ctr">
              <a:buNone/>
            </a:pPr>
            <a:r>
              <a:rPr lang="fr-FR" sz="3600" dirty="0"/>
              <a:t>States</a:t>
            </a:r>
            <a:endParaRPr lang="fr-FR" sz="3600" dirty="0" smtClean="0"/>
          </a:p>
          <a:p>
            <a:pPr marL="0" indent="0" algn="ctr">
              <a:buNone/>
            </a:pPr>
            <a:r>
              <a:rPr lang="fr-FR" sz="3600" dirty="0" err="1" smtClean="0"/>
              <a:t>Geography</a:t>
            </a:r>
            <a:r>
              <a:rPr lang="fr-FR" sz="3600" dirty="0" smtClean="0"/>
              <a:t> (</a:t>
            </a:r>
            <a:r>
              <a:rPr lang="fr-FR" sz="3600" dirty="0" err="1" smtClean="0"/>
              <a:t>regions</a:t>
            </a:r>
            <a:r>
              <a:rPr lang="fr-FR" sz="3600" dirty="0" smtClean="0"/>
              <a:t>)</a:t>
            </a:r>
            <a:endParaRPr lang="fr-FR" sz="3600" dirty="0"/>
          </a:p>
          <a:p>
            <a:pPr marL="0" indent="0" algn="ctr">
              <a:buNone/>
            </a:pPr>
            <a:r>
              <a:rPr lang="fr-FR" sz="3600" dirty="0" smtClean="0"/>
              <a:t> </a:t>
            </a:r>
            <a:r>
              <a:rPr lang="fr-FR" sz="3600" dirty="0" err="1" smtClean="0"/>
              <a:t>History</a:t>
            </a:r>
            <a:r>
              <a:rPr lang="fr-FR" sz="3600" dirty="0" smtClean="0"/>
              <a:t> (duration) </a:t>
            </a:r>
          </a:p>
          <a:p>
            <a:pPr marL="0" indent="0" algn="ctr">
              <a:buNone/>
            </a:pPr>
            <a:r>
              <a:rPr lang="fr-FR" sz="3600" dirty="0" err="1" smtClean="0"/>
              <a:t>Sequencing</a:t>
            </a:r>
            <a:r>
              <a:rPr lang="fr-FR" sz="3600" dirty="0" smtClean="0"/>
              <a:t> of </a:t>
            </a:r>
            <a:r>
              <a:rPr lang="fr-FR" sz="3600" dirty="0" err="1" smtClean="0"/>
              <a:t>political</a:t>
            </a:r>
            <a:r>
              <a:rPr lang="fr-FR" sz="3600" dirty="0" smtClean="0"/>
              <a:t> </a:t>
            </a:r>
            <a:r>
              <a:rPr lang="fr-FR" sz="3600" dirty="0" err="1" smtClean="0"/>
              <a:t>development</a:t>
            </a:r>
            <a:endParaRPr lang="fr-FR" sz="3600" dirty="0" smtClean="0"/>
          </a:p>
          <a:p>
            <a:pPr marL="0" indent="0" algn="ctr">
              <a:buNone/>
            </a:pPr>
            <a:r>
              <a:rPr lang="fr-FR" sz="3600" dirty="0" err="1" smtClean="0"/>
              <a:t>Economic</a:t>
            </a:r>
            <a:r>
              <a:rPr lang="fr-FR" sz="3600" dirty="0" smtClean="0"/>
              <a:t> </a:t>
            </a:r>
            <a:r>
              <a:rPr lang="fr-FR" sz="3600" dirty="0" err="1" smtClean="0"/>
              <a:t>development</a:t>
            </a:r>
            <a:endParaRPr lang="fr-FR" sz="3600" dirty="0" smtClean="0"/>
          </a:p>
          <a:p>
            <a:pPr marL="0" indent="0" algn="ctr">
              <a:buNone/>
            </a:pPr>
            <a:r>
              <a:rPr lang="fr-FR" sz="3600" dirty="0" err="1" smtClean="0"/>
              <a:t>Quality</a:t>
            </a:r>
            <a:r>
              <a:rPr lang="fr-FR" sz="3600" dirty="0" smtClean="0"/>
              <a:t> of </a:t>
            </a:r>
            <a:r>
              <a:rPr lang="fr-FR" sz="3600" dirty="0" err="1" smtClean="0"/>
              <a:t>governance</a:t>
            </a:r>
            <a:endParaRPr lang="fr-FR" sz="3600" dirty="0"/>
          </a:p>
          <a:p>
            <a:pPr marL="0" indent="0" algn="ctr">
              <a:buNone/>
            </a:pPr>
            <a:r>
              <a:rPr lang="fr-FR" sz="4400" dirty="0" smtClean="0"/>
              <a:t> </a:t>
            </a:r>
            <a:endParaRPr lang="fr-FR" sz="4400" dirty="0"/>
          </a:p>
        </p:txBody>
      </p:sp>
    </p:spTree>
    <p:extLst>
      <p:ext uri="{BB962C8B-B14F-4D97-AF65-F5344CB8AC3E}">
        <p14:creationId xmlns:p14="http://schemas.microsoft.com/office/powerpoint/2010/main" val="2904374825"/>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smtClean="0"/>
              <a:t>Origins</a:t>
            </a:r>
            <a:r>
              <a:rPr lang="fr-FR" dirty="0" smtClean="0"/>
              <a:t> of comparative </a:t>
            </a:r>
            <a:r>
              <a:rPr lang="fr-FR" dirty="0" err="1" smtClean="0"/>
              <a:t>politics</a:t>
            </a:r>
            <a:endParaRPr lang="fr-FR" dirty="0"/>
          </a:p>
        </p:txBody>
      </p:sp>
      <p:sp>
        <p:nvSpPr>
          <p:cNvPr id="3" name="Espace réservé du contenu 2"/>
          <p:cNvSpPr>
            <a:spLocks noGrp="1"/>
          </p:cNvSpPr>
          <p:nvPr>
            <p:ph idx="1"/>
          </p:nvPr>
        </p:nvSpPr>
        <p:spPr/>
        <p:txBody>
          <a:bodyPr/>
          <a:lstStyle/>
          <a:p>
            <a:r>
              <a:rPr lang="fr-FR" dirty="0" err="1" smtClean="0"/>
              <a:t>Plato</a:t>
            </a:r>
            <a:r>
              <a:rPr lang="fr-FR" dirty="0" smtClean="0"/>
              <a:t> (normative, </a:t>
            </a:r>
            <a:r>
              <a:rPr lang="fr-FR" dirty="0" err="1" smtClean="0"/>
              <a:t>what</a:t>
            </a:r>
            <a:r>
              <a:rPr lang="fr-FR" dirty="0" smtClean="0"/>
              <a:t> </a:t>
            </a:r>
            <a:r>
              <a:rPr lang="fr-FR" dirty="0" err="1" smtClean="0"/>
              <a:t>should</a:t>
            </a:r>
            <a:r>
              <a:rPr lang="fr-FR" dirty="0" smtClean="0"/>
              <a:t> </a:t>
            </a:r>
            <a:r>
              <a:rPr lang="fr-FR" dirty="0" err="1" smtClean="0"/>
              <a:t>be</a:t>
            </a:r>
            <a:r>
              <a:rPr lang="fr-FR" dirty="0" smtClean="0"/>
              <a:t>)</a:t>
            </a:r>
          </a:p>
          <a:p>
            <a:r>
              <a:rPr lang="fr-FR" dirty="0" err="1" smtClean="0"/>
              <a:t>Aristotle</a:t>
            </a:r>
            <a:r>
              <a:rPr lang="fr-FR" dirty="0" smtClean="0"/>
              <a:t> (</a:t>
            </a:r>
            <a:r>
              <a:rPr lang="fr-FR" dirty="0" err="1" smtClean="0"/>
              <a:t>empirical</a:t>
            </a:r>
            <a:r>
              <a:rPr lang="fr-FR" dirty="0" smtClean="0"/>
              <a:t> </a:t>
            </a:r>
            <a:r>
              <a:rPr lang="fr-FR" dirty="0" err="1" smtClean="0"/>
              <a:t>study</a:t>
            </a:r>
            <a:r>
              <a:rPr lang="fr-FR" dirty="0" smtClean="0"/>
              <a:t> of </a:t>
            </a:r>
            <a:r>
              <a:rPr lang="fr-FR" dirty="0" err="1" smtClean="0"/>
              <a:t>what</a:t>
            </a:r>
            <a:r>
              <a:rPr lang="fr-FR" dirty="0" smtClean="0"/>
              <a:t> best </a:t>
            </a:r>
            <a:r>
              <a:rPr lang="fr-FR" dirty="0" err="1" smtClean="0"/>
              <a:t>promoted</a:t>
            </a:r>
            <a:r>
              <a:rPr lang="fr-FR" dirty="0" smtClean="0"/>
              <a:t> </a:t>
            </a:r>
            <a:r>
              <a:rPr lang="fr-FR" dirty="0" err="1" smtClean="0"/>
              <a:t>stability</a:t>
            </a:r>
            <a:r>
              <a:rPr lang="fr-FR" dirty="0" smtClean="0"/>
              <a:t>): </a:t>
            </a:r>
          </a:p>
          <a:p>
            <a:pPr marL="0" indent="0">
              <a:buNone/>
            </a:pPr>
            <a:endParaRPr lang="fr-FR" dirty="0"/>
          </a:p>
        </p:txBody>
      </p:sp>
      <p:graphicFrame>
        <p:nvGraphicFramePr>
          <p:cNvPr id="4" name="Tableau 3"/>
          <p:cNvGraphicFramePr>
            <a:graphicFrameLocks noGrp="1"/>
          </p:cNvGraphicFramePr>
          <p:nvPr>
            <p:extLst>
              <p:ext uri="{D42A27DB-BD31-4B8C-83A1-F6EECF244321}">
                <p14:modId xmlns:p14="http://schemas.microsoft.com/office/powerpoint/2010/main" val="2187248624"/>
              </p:ext>
            </p:extLst>
          </p:nvPr>
        </p:nvGraphicFramePr>
        <p:xfrm>
          <a:off x="270234" y="3853751"/>
          <a:ext cx="8552865" cy="2272412"/>
        </p:xfrm>
        <a:graphic>
          <a:graphicData uri="http://schemas.openxmlformats.org/drawingml/2006/table">
            <a:tbl>
              <a:tblPr firstRow="1" bandRow="1">
                <a:tableStyleId>{1FECB4D8-DB02-4DC6-A0A2-4F2EBAE1DC90}</a:tableStyleId>
              </a:tblPr>
              <a:tblGrid>
                <a:gridCol w="2107814"/>
                <a:gridCol w="3391421"/>
                <a:gridCol w="3053630"/>
              </a:tblGrid>
              <a:tr h="568103">
                <a:tc>
                  <a:txBody>
                    <a:bodyPr/>
                    <a:lstStyle/>
                    <a:p>
                      <a:r>
                        <a:rPr lang="fr-FR" dirty="0" err="1" smtClean="0"/>
                        <a:t>Rule</a:t>
                      </a:r>
                      <a:r>
                        <a:rPr lang="fr-FR" dirty="0" smtClean="0"/>
                        <a:t> by</a:t>
                      </a:r>
                      <a:endParaRPr lang="fr-FR" dirty="0"/>
                    </a:p>
                  </a:txBody>
                  <a:tcPr/>
                </a:tc>
                <a:tc>
                  <a:txBody>
                    <a:bodyPr/>
                    <a:lstStyle/>
                    <a:p>
                      <a:r>
                        <a:rPr lang="fr-FR" dirty="0" err="1" smtClean="0"/>
                        <a:t>Legitimate</a:t>
                      </a:r>
                      <a:r>
                        <a:rPr lang="fr-FR" dirty="0" smtClean="0"/>
                        <a:t> </a:t>
                      </a:r>
                      <a:r>
                        <a:rPr lang="fr-FR" dirty="0" err="1" smtClean="0"/>
                        <a:t>form</a:t>
                      </a:r>
                      <a:endParaRPr lang="fr-FR" dirty="0"/>
                    </a:p>
                  </a:txBody>
                  <a:tcPr/>
                </a:tc>
                <a:tc>
                  <a:txBody>
                    <a:bodyPr/>
                    <a:lstStyle/>
                    <a:p>
                      <a:r>
                        <a:rPr lang="fr-FR" dirty="0" err="1" smtClean="0"/>
                        <a:t>Corrupt</a:t>
                      </a:r>
                      <a:r>
                        <a:rPr lang="fr-FR" dirty="0" smtClean="0"/>
                        <a:t> or </a:t>
                      </a:r>
                      <a:r>
                        <a:rPr lang="fr-FR" dirty="0" err="1" smtClean="0"/>
                        <a:t>degenerative</a:t>
                      </a:r>
                      <a:r>
                        <a:rPr lang="fr-FR" dirty="0" smtClean="0"/>
                        <a:t> </a:t>
                      </a:r>
                      <a:r>
                        <a:rPr lang="fr-FR" dirty="0" err="1" smtClean="0"/>
                        <a:t>form</a:t>
                      </a:r>
                      <a:endParaRPr lang="fr-FR" dirty="0"/>
                    </a:p>
                  </a:txBody>
                  <a:tcPr/>
                </a:tc>
              </a:tr>
              <a:tr h="568103">
                <a:tc>
                  <a:txBody>
                    <a:bodyPr/>
                    <a:lstStyle/>
                    <a:p>
                      <a:r>
                        <a:rPr lang="fr-FR" dirty="0" smtClean="0"/>
                        <a:t>one</a:t>
                      </a:r>
                      <a:endParaRPr lang="fr-FR" dirty="0"/>
                    </a:p>
                  </a:txBody>
                  <a:tcPr/>
                </a:tc>
                <a:tc>
                  <a:txBody>
                    <a:bodyPr/>
                    <a:lstStyle/>
                    <a:p>
                      <a:r>
                        <a:rPr lang="fr-FR" dirty="0" err="1" smtClean="0"/>
                        <a:t>monarchy</a:t>
                      </a:r>
                      <a:endParaRPr lang="fr-FR" dirty="0"/>
                    </a:p>
                  </a:txBody>
                  <a:tcPr/>
                </a:tc>
                <a:tc>
                  <a:txBody>
                    <a:bodyPr/>
                    <a:lstStyle/>
                    <a:p>
                      <a:r>
                        <a:rPr lang="fr-FR" dirty="0" err="1" smtClean="0"/>
                        <a:t>tyranny</a:t>
                      </a:r>
                      <a:endParaRPr lang="fr-FR" dirty="0"/>
                    </a:p>
                  </a:txBody>
                  <a:tcPr/>
                </a:tc>
              </a:tr>
              <a:tr h="568103">
                <a:tc>
                  <a:txBody>
                    <a:bodyPr/>
                    <a:lstStyle/>
                    <a:p>
                      <a:r>
                        <a:rPr lang="fr-FR" dirty="0" smtClean="0"/>
                        <a:t>few</a:t>
                      </a:r>
                      <a:endParaRPr lang="fr-FR" dirty="0"/>
                    </a:p>
                  </a:txBody>
                  <a:tcPr/>
                </a:tc>
                <a:tc>
                  <a:txBody>
                    <a:bodyPr/>
                    <a:lstStyle/>
                    <a:p>
                      <a:r>
                        <a:rPr lang="fr-FR" dirty="0" err="1" smtClean="0"/>
                        <a:t>aristocracy</a:t>
                      </a:r>
                      <a:endParaRPr lang="fr-FR" dirty="0"/>
                    </a:p>
                  </a:txBody>
                  <a:tcPr/>
                </a:tc>
                <a:tc>
                  <a:txBody>
                    <a:bodyPr/>
                    <a:lstStyle/>
                    <a:p>
                      <a:r>
                        <a:rPr lang="fr-FR" dirty="0" err="1" smtClean="0"/>
                        <a:t>oligarchy</a:t>
                      </a:r>
                      <a:endParaRPr lang="fr-FR" dirty="0"/>
                    </a:p>
                  </a:txBody>
                  <a:tcPr/>
                </a:tc>
              </a:tr>
              <a:tr h="568103">
                <a:tc>
                  <a:txBody>
                    <a:bodyPr/>
                    <a:lstStyle/>
                    <a:p>
                      <a:r>
                        <a:rPr lang="fr-FR" dirty="0" err="1" smtClean="0"/>
                        <a:t>many</a:t>
                      </a:r>
                      <a:endParaRPr lang="fr-FR" dirty="0"/>
                    </a:p>
                  </a:txBody>
                  <a:tcPr/>
                </a:tc>
                <a:tc>
                  <a:txBody>
                    <a:bodyPr/>
                    <a:lstStyle/>
                    <a:p>
                      <a:r>
                        <a:rPr lang="fr-FR" dirty="0" err="1" smtClean="0"/>
                        <a:t>polity</a:t>
                      </a:r>
                      <a:endParaRPr lang="fr-FR" dirty="0"/>
                    </a:p>
                  </a:txBody>
                  <a:tcPr/>
                </a:tc>
                <a:tc>
                  <a:txBody>
                    <a:bodyPr/>
                    <a:lstStyle/>
                    <a:p>
                      <a:r>
                        <a:rPr lang="fr-FR" dirty="0" err="1" smtClean="0"/>
                        <a:t>democracy</a:t>
                      </a:r>
                      <a:endParaRPr lang="fr-FR" dirty="0"/>
                    </a:p>
                  </a:txBody>
                  <a:tcPr/>
                </a:tc>
              </a:tr>
            </a:tbl>
          </a:graphicData>
        </a:graphic>
      </p:graphicFrame>
    </p:spTree>
    <p:extLst>
      <p:ext uri="{BB962C8B-B14F-4D97-AF65-F5344CB8AC3E}">
        <p14:creationId xmlns:p14="http://schemas.microsoft.com/office/powerpoint/2010/main" val="269690412"/>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The main concepts</a:t>
            </a:r>
            <a:endParaRPr lang="fr-FR" dirty="0"/>
          </a:p>
        </p:txBody>
      </p:sp>
      <p:sp>
        <p:nvSpPr>
          <p:cNvPr id="3" name="Espace réservé du contenu 2"/>
          <p:cNvSpPr>
            <a:spLocks noGrp="1"/>
          </p:cNvSpPr>
          <p:nvPr>
            <p:ph idx="1"/>
          </p:nvPr>
        </p:nvSpPr>
        <p:spPr/>
        <p:txBody>
          <a:bodyPr/>
          <a:lstStyle/>
          <a:p>
            <a:pPr marL="0" indent="0" algn="ctr">
              <a:buNone/>
            </a:pPr>
            <a:endParaRPr lang="fr-FR" sz="6000" b="1" dirty="0" smtClean="0"/>
          </a:p>
          <a:p>
            <a:pPr marL="0" indent="0" algn="ctr">
              <a:buNone/>
            </a:pPr>
            <a:r>
              <a:rPr lang="fr-FR" sz="6000" b="1" dirty="0" err="1" smtClean="0"/>
              <a:t>Politics</a:t>
            </a:r>
            <a:r>
              <a:rPr lang="fr-FR" sz="6000" b="1" dirty="0" smtClean="0"/>
              <a:t> </a:t>
            </a:r>
          </a:p>
          <a:p>
            <a:pPr marL="0" indent="0" algn="ctr">
              <a:buNone/>
            </a:pPr>
            <a:r>
              <a:rPr lang="fr-FR" dirty="0"/>
              <a:t>	</a:t>
            </a:r>
            <a:r>
              <a:rPr lang="fr-FR" dirty="0" smtClean="0"/>
              <a:t>	deals </a:t>
            </a:r>
            <a:r>
              <a:rPr lang="fr-FR" dirty="0" err="1" smtClean="0"/>
              <a:t>with</a:t>
            </a:r>
            <a:r>
              <a:rPr lang="fr-FR" dirty="0" smtClean="0"/>
              <a:t> </a:t>
            </a:r>
            <a:endParaRPr lang="fr-FR" sz="4800" b="1" dirty="0" smtClean="0"/>
          </a:p>
          <a:p>
            <a:pPr marL="0" indent="0" algn="ctr">
              <a:buNone/>
            </a:pPr>
            <a:r>
              <a:rPr lang="fr-FR" sz="4800" b="1" dirty="0" err="1" smtClean="0"/>
              <a:t>human</a:t>
            </a:r>
            <a:r>
              <a:rPr lang="fr-FR" sz="4800" b="1" dirty="0" smtClean="0"/>
              <a:t> </a:t>
            </a:r>
            <a:r>
              <a:rPr lang="fr-FR" sz="4800" b="1" dirty="0" err="1" smtClean="0"/>
              <a:t>decisions</a:t>
            </a:r>
            <a:endParaRPr lang="fr-FR" sz="4800" dirty="0" smtClean="0"/>
          </a:p>
          <a:p>
            <a:pPr marL="0" indent="0" algn="ctr">
              <a:buNone/>
            </a:pPr>
            <a:endParaRPr lang="fr-FR" dirty="0" smtClean="0"/>
          </a:p>
          <a:p>
            <a:pPr marL="0" indent="0">
              <a:buNone/>
            </a:pPr>
            <a:endParaRPr lang="fr-FR" dirty="0"/>
          </a:p>
        </p:txBody>
      </p:sp>
    </p:spTree>
    <p:extLst>
      <p:ext uri="{BB962C8B-B14F-4D97-AF65-F5344CB8AC3E}">
        <p14:creationId xmlns:p14="http://schemas.microsoft.com/office/powerpoint/2010/main" val="385960671"/>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marL="0" indent="0"/>
            <a:r>
              <a:rPr lang="fr-FR" sz="5400" b="1" dirty="0" err="1"/>
              <a:t>Political</a:t>
            </a:r>
            <a:r>
              <a:rPr lang="fr-FR" sz="5400" b="1" dirty="0"/>
              <a:t> </a:t>
            </a:r>
            <a:r>
              <a:rPr lang="fr-FR" sz="5400" b="1" dirty="0" err="1"/>
              <a:t>decisions</a:t>
            </a:r>
            <a:endParaRPr lang="fr-FR" sz="5400" b="1" dirty="0"/>
          </a:p>
        </p:txBody>
      </p:sp>
      <p:sp>
        <p:nvSpPr>
          <p:cNvPr id="3" name="Espace réservé du contenu 2"/>
          <p:cNvSpPr>
            <a:spLocks noGrp="1"/>
          </p:cNvSpPr>
          <p:nvPr>
            <p:ph idx="1"/>
          </p:nvPr>
        </p:nvSpPr>
        <p:spPr/>
        <p:txBody>
          <a:bodyPr/>
          <a:lstStyle/>
          <a:p>
            <a:pPr marL="0" indent="0" algn="ctr">
              <a:buNone/>
            </a:pPr>
            <a:endParaRPr lang="fr-FR" sz="6000" b="1" dirty="0" smtClean="0"/>
          </a:p>
          <a:p>
            <a:pPr marL="0" indent="0" algn="ctr">
              <a:buNone/>
            </a:pPr>
            <a:r>
              <a:rPr lang="fr-FR" sz="6000" dirty="0" smtClean="0"/>
              <a:t>Public</a:t>
            </a:r>
          </a:p>
          <a:p>
            <a:pPr marL="0" indent="0" algn="ctr">
              <a:buNone/>
            </a:pPr>
            <a:endParaRPr lang="fr-FR" sz="6000" dirty="0"/>
          </a:p>
          <a:p>
            <a:pPr marL="0" indent="0" algn="ctr">
              <a:buNone/>
            </a:pPr>
            <a:r>
              <a:rPr lang="fr-FR" sz="6000" dirty="0" err="1" smtClean="0"/>
              <a:t>Authoritative</a:t>
            </a:r>
            <a:endParaRPr lang="fr-FR" sz="6000" dirty="0" smtClean="0"/>
          </a:p>
          <a:p>
            <a:pPr marL="0" indent="0" algn="ctr">
              <a:buNone/>
            </a:pPr>
            <a:endParaRPr lang="fr-FR" sz="6000" b="1" dirty="0"/>
          </a:p>
        </p:txBody>
      </p:sp>
    </p:spTree>
    <p:extLst>
      <p:ext uri="{BB962C8B-B14F-4D97-AF65-F5344CB8AC3E}">
        <p14:creationId xmlns:p14="http://schemas.microsoft.com/office/powerpoint/2010/main" val="1482527369"/>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smtClean="0"/>
              <a:t>Definitions</a:t>
            </a:r>
            <a:r>
              <a:rPr lang="fr-FR" dirty="0" smtClean="0"/>
              <a:t> of </a:t>
            </a:r>
            <a:r>
              <a:rPr lang="fr-FR" dirty="0" err="1" smtClean="0"/>
              <a:t>politics</a:t>
            </a:r>
            <a:endParaRPr lang="fr-FR" dirty="0"/>
          </a:p>
        </p:txBody>
      </p:sp>
      <p:sp>
        <p:nvSpPr>
          <p:cNvPr id="3" name="Espace réservé du contenu 2"/>
          <p:cNvSpPr>
            <a:spLocks noGrp="1"/>
          </p:cNvSpPr>
          <p:nvPr>
            <p:ph idx="1"/>
          </p:nvPr>
        </p:nvSpPr>
        <p:spPr/>
        <p:txBody>
          <a:bodyPr/>
          <a:lstStyle/>
          <a:p>
            <a:pPr marL="0" indent="0">
              <a:buNone/>
            </a:pPr>
            <a:r>
              <a:rPr lang="fr-FR" dirty="0" err="1" smtClean="0"/>
              <a:t>Individualistic</a:t>
            </a:r>
            <a:r>
              <a:rPr lang="fr-FR" dirty="0" smtClean="0"/>
              <a:t>/</a:t>
            </a:r>
            <a:r>
              <a:rPr lang="fr-FR" dirty="0" err="1" smtClean="0"/>
              <a:t>collectivist</a:t>
            </a:r>
            <a:r>
              <a:rPr lang="fr-FR" dirty="0" smtClean="0"/>
              <a:t> </a:t>
            </a:r>
            <a:r>
              <a:rPr lang="fr-FR" dirty="0" err="1" smtClean="0"/>
              <a:t>theories</a:t>
            </a:r>
            <a:endParaRPr lang="fr-FR" dirty="0" smtClean="0"/>
          </a:p>
          <a:p>
            <a:r>
              <a:rPr lang="fr-FR" dirty="0" smtClean="0"/>
              <a:t>Lasswell: « </a:t>
            </a:r>
            <a:r>
              <a:rPr lang="fr-FR" dirty="0" err="1" smtClean="0"/>
              <a:t>who</a:t>
            </a:r>
            <a:r>
              <a:rPr lang="fr-FR" dirty="0" smtClean="0"/>
              <a:t> </a:t>
            </a:r>
            <a:r>
              <a:rPr lang="fr-FR" dirty="0" err="1" smtClean="0"/>
              <a:t>gets</a:t>
            </a:r>
            <a:r>
              <a:rPr lang="fr-FR" dirty="0" smtClean="0"/>
              <a:t> </a:t>
            </a:r>
            <a:r>
              <a:rPr lang="fr-FR" dirty="0" err="1" smtClean="0"/>
              <a:t>what</a:t>
            </a:r>
            <a:r>
              <a:rPr lang="fr-FR" dirty="0" smtClean="0"/>
              <a:t>, </a:t>
            </a:r>
            <a:r>
              <a:rPr lang="fr-FR" dirty="0" err="1" smtClean="0"/>
              <a:t>when</a:t>
            </a:r>
            <a:r>
              <a:rPr lang="fr-FR" dirty="0" smtClean="0"/>
              <a:t>, how » </a:t>
            </a:r>
          </a:p>
          <a:p>
            <a:r>
              <a:rPr lang="fr-FR" dirty="0" smtClean="0"/>
              <a:t>David Easton: « the </a:t>
            </a:r>
            <a:r>
              <a:rPr lang="fr-FR" dirty="0" err="1" smtClean="0"/>
              <a:t>authoritative</a:t>
            </a:r>
            <a:r>
              <a:rPr lang="fr-FR" dirty="0" smtClean="0"/>
              <a:t> allocation of value ».</a:t>
            </a:r>
          </a:p>
          <a:p>
            <a:r>
              <a:rPr lang="fr-FR" dirty="0" smtClean="0"/>
              <a:t>Bertrand de </a:t>
            </a:r>
            <a:r>
              <a:rPr lang="fr-FR" dirty="0" err="1" smtClean="0"/>
              <a:t>Jouvenal</a:t>
            </a:r>
            <a:r>
              <a:rPr lang="fr-FR" dirty="0" smtClean="0"/>
              <a:t>: </a:t>
            </a:r>
            <a:r>
              <a:rPr lang="fr-FR" dirty="0"/>
              <a:t> « </a:t>
            </a:r>
            <a:r>
              <a:rPr lang="fr-FR" dirty="0" smtClean="0"/>
              <a:t>man </a:t>
            </a:r>
            <a:r>
              <a:rPr lang="fr-FR" dirty="0" err="1" smtClean="0"/>
              <a:t>moving</a:t>
            </a:r>
            <a:r>
              <a:rPr lang="fr-FR" dirty="0" smtClean="0"/>
              <a:t> man »</a:t>
            </a:r>
          </a:p>
          <a:p>
            <a:r>
              <a:rPr lang="fr-FR" dirty="0" smtClean="0"/>
              <a:t>Bernard Crick: « a </a:t>
            </a:r>
            <a:r>
              <a:rPr lang="fr-FR" dirty="0" err="1" smtClean="0"/>
              <a:t>way</a:t>
            </a:r>
            <a:r>
              <a:rPr lang="fr-FR" dirty="0" smtClean="0"/>
              <a:t> of </a:t>
            </a:r>
            <a:r>
              <a:rPr lang="fr-FR" dirty="0" err="1" smtClean="0"/>
              <a:t>ruling</a:t>
            </a:r>
            <a:r>
              <a:rPr lang="fr-FR" dirty="0" smtClean="0"/>
              <a:t> </a:t>
            </a:r>
            <a:r>
              <a:rPr lang="fr-FR" dirty="0" err="1" smtClean="0"/>
              <a:t>divided</a:t>
            </a:r>
            <a:r>
              <a:rPr lang="fr-FR" dirty="0" smtClean="0"/>
              <a:t> </a:t>
            </a:r>
            <a:r>
              <a:rPr lang="fr-FR" dirty="0" err="1" smtClean="0"/>
              <a:t>societies</a:t>
            </a:r>
            <a:r>
              <a:rPr lang="fr-FR" dirty="0" smtClean="0"/>
              <a:t> by a </a:t>
            </a:r>
            <a:r>
              <a:rPr lang="fr-FR" dirty="0" err="1" smtClean="0"/>
              <a:t>process</a:t>
            </a:r>
            <a:r>
              <a:rPr lang="fr-FR" dirty="0" smtClean="0"/>
              <a:t> of free discussion and </a:t>
            </a:r>
            <a:r>
              <a:rPr lang="fr-FR" dirty="0" err="1" smtClean="0"/>
              <a:t>without</a:t>
            </a:r>
            <a:r>
              <a:rPr lang="fr-FR" dirty="0" smtClean="0"/>
              <a:t> </a:t>
            </a:r>
            <a:r>
              <a:rPr lang="fr-FR" dirty="0" err="1" smtClean="0"/>
              <a:t>undue</a:t>
            </a:r>
            <a:r>
              <a:rPr lang="fr-FR" dirty="0" smtClean="0"/>
              <a:t> violence »</a:t>
            </a:r>
            <a:endParaRPr lang="fr-FR" dirty="0"/>
          </a:p>
        </p:txBody>
      </p:sp>
    </p:spTree>
    <p:extLst>
      <p:ext uri="{BB962C8B-B14F-4D97-AF65-F5344CB8AC3E}">
        <p14:creationId xmlns:p14="http://schemas.microsoft.com/office/powerpoint/2010/main" val="3702360279"/>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Public sphere</a:t>
            </a:r>
            <a:endParaRPr lang="en-US" dirty="0"/>
          </a:p>
        </p:txBody>
      </p:sp>
      <p:sp>
        <p:nvSpPr>
          <p:cNvPr id="3" name="Content Placeholder 2"/>
          <p:cNvSpPr>
            <a:spLocks noGrp="1"/>
          </p:cNvSpPr>
          <p:nvPr>
            <p:ph idx="1"/>
          </p:nvPr>
        </p:nvSpPr>
        <p:spPr>
          <a:xfrm>
            <a:off x="472520" y="2133601"/>
            <a:ext cx="8239567" cy="4172436"/>
          </a:xfrm>
        </p:spPr>
        <p:txBody>
          <a:bodyPr>
            <a:normAutofit/>
          </a:bodyPr>
          <a:lstStyle/>
          <a:p>
            <a:r>
              <a:rPr lang="fr-FR" dirty="0" smtClean="0"/>
              <a:t>The place </a:t>
            </a:r>
            <a:r>
              <a:rPr lang="fr-FR" dirty="0" err="1" smtClean="0"/>
              <a:t>where</a:t>
            </a:r>
            <a:r>
              <a:rPr lang="fr-FR" dirty="0" smtClean="0"/>
              <a:t> </a:t>
            </a:r>
            <a:r>
              <a:rPr lang="fr-FR" dirty="0" err="1" smtClean="0"/>
              <a:t>political</a:t>
            </a:r>
            <a:r>
              <a:rPr lang="fr-FR" dirty="0" smtClean="0"/>
              <a:t> </a:t>
            </a:r>
            <a:r>
              <a:rPr lang="fr-FR" dirty="0" err="1" smtClean="0"/>
              <a:t>debate</a:t>
            </a:r>
            <a:r>
              <a:rPr lang="fr-FR" dirty="0" smtClean="0"/>
              <a:t> and the confrontation of </a:t>
            </a:r>
            <a:r>
              <a:rPr lang="fr-FR" dirty="0" err="1" smtClean="0"/>
              <a:t>private</a:t>
            </a:r>
            <a:r>
              <a:rPr lang="fr-FR" dirty="0" smtClean="0"/>
              <a:t> opinions </a:t>
            </a:r>
            <a:r>
              <a:rPr lang="fr-FR" dirty="0" err="1" smtClean="0"/>
              <a:t>take</a:t>
            </a:r>
            <a:r>
              <a:rPr lang="fr-FR" dirty="0" smtClean="0"/>
              <a:t> place </a:t>
            </a:r>
          </a:p>
          <a:p>
            <a:r>
              <a:rPr lang="fr-FR" dirty="0" smtClean="0"/>
              <a:t>A </a:t>
            </a:r>
            <a:r>
              <a:rPr lang="fr-FR" dirty="0" err="1" smtClean="0"/>
              <a:t>political</a:t>
            </a:r>
            <a:r>
              <a:rPr lang="fr-FR" dirty="0" smtClean="0"/>
              <a:t> practice, a </a:t>
            </a:r>
            <a:r>
              <a:rPr lang="fr-FR" dirty="0" err="1" smtClean="0"/>
              <a:t>form</a:t>
            </a:r>
            <a:r>
              <a:rPr lang="fr-FR" dirty="0" smtClean="0"/>
              <a:t> of communication and circulation of </a:t>
            </a:r>
            <a:r>
              <a:rPr lang="fr-FR" dirty="0" err="1" smtClean="0"/>
              <a:t>various</a:t>
            </a:r>
            <a:r>
              <a:rPr lang="fr-FR" dirty="0" smtClean="0"/>
              <a:t> points of </a:t>
            </a:r>
            <a:r>
              <a:rPr lang="fr-FR" dirty="0" err="1" smtClean="0"/>
              <a:t>view</a:t>
            </a:r>
            <a:r>
              <a:rPr lang="fr-FR" dirty="0" smtClean="0"/>
              <a:t> </a:t>
            </a:r>
          </a:p>
          <a:p>
            <a:r>
              <a:rPr lang="fr-FR" dirty="0" err="1" smtClean="0"/>
              <a:t>Political</a:t>
            </a:r>
            <a:r>
              <a:rPr lang="fr-FR" dirty="0" smtClean="0"/>
              <a:t> </a:t>
            </a:r>
            <a:r>
              <a:rPr lang="fr-FR" dirty="0" err="1" smtClean="0"/>
              <a:t>philosophy</a:t>
            </a:r>
            <a:r>
              <a:rPr lang="fr-FR" dirty="0" smtClean="0"/>
              <a:t> concept. (</a:t>
            </a:r>
            <a:r>
              <a:rPr lang="fr-FR" i="1" dirty="0" err="1" smtClean="0"/>
              <a:t>Öffentlichkeit</a:t>
            </a:r>
            <a:r>
              <a:rPr lang="fr-FR" dirty="0" smtClean="0"/>
              <a:t>) Jürgen Habermas in the 1960s.</a:t>
            </a:r>
            <a:endParaRPr lang="fr-FR" dirty="0"/>
          </a:p>
        </p:txBody>
      </p:sp>
    </p:spTree>
    <p:extLst>
      <p:ext uri="{BB962C8B-B14F-4D97-AF65-F5344CB8AC3E}">
        <p14:creationId xmlns:p14="http://schemas.microsoft.com/office/powerpoint/2010/main" val="480473822"/>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Public sphere</a:t>
            </a:r>
            <a:endParaRPr lang="en-US" dirty="0"/>
          </a:p>
        </p:txBody>
      </p:sp>
      <p:sp>
        <p:nvSpPr>
          <p:cNvPr id="9" name="Content Placeholder 8"/>
          <p:cNvSpPr>
            <a:spLocks noGrp="1"/>
          </p:cNvSpPr>
          <p:nvPr>
            <p:ph idx="1"/>
          </p:nvPr>
        </p:nvSpPr>
        <p:spPr>
          <a:xfrm>
            <a:off x="522111" y="1905000"/>
            <a:ext cx="8085667" cy="4160521"/>
          </a:xfrm>
        </p:spPr>
        <p:txBody>
          <a:bodyPr>
            <a:normAutofit fontScale="92500" lnSpcReduction="10000"/>
          </a:bodyPr>
          <a:lstStyle/>
          <a:p>
            <a:pPr algn="just"/>
            <a:r>
              <a:rPr lang="en-US" sz="2800" dirty="0" smtClean="0"/>
              <a:t>Intermediary sphere between private life and the monarchical state (culture of secrecy, arbitrary, </a:t>
            </a:r>
            <a:r>
              <a:rPr lang="en-US" sz="2800" dirty="0" err="1" smtClean="0"/>
              <a:t>denoucning</a:t>
            </a:r>
            <a:r>
              <a:rPr lang="en-US" sz="2800" dirty="0" smtClean="0"/>
              <a:t> others)</a:t>
            </a:r>
          </a:p>
          <a:p>
            <a:pPr algn="just"/>
            <a:r>
              <a:rPr lang="en-US" sz="2800" dirty="0" smtClean="0"/>
              <a:t>Late 18</a:t>
            </a:r>
            <a:r>
              <a:rPr lang="en-US" sz="2800" baseline="30000" dirty="0" smtClean="0"/>
              <a:t>th</a:t>
            </a:r>
            <a:r>
              <a:rPr lang="en-US" sz="2800" dirty="0" smtClean="0"/>
              <a:t> century Europe: educated men read newspapers, exchange books and arguments in literary salons and cafés. </a:t>
            </a:r>
          </a:p>
          <a:p>
            <a:pPr algn="just"/>
            <a:r>
              <a:rPr lang="en-US" sz="2800" dirty="0" smtClean="0"/>
              <a:t>Their use of </a:t>
            </a:r>
            <a:r>
              <a:rPr lang="en-US" sz="2800" smtClean="0"/>
              <a:t>reason founded </a:t>
            </a:r>
            <a:r>
              <a:rPr lang="en-US" sz="2800" dirty="0" smtClean="0"/>
              <a:t>on the publicity (the fact of being made public) of debates, a model of good government and of law that can be used against the arbitrariness of kings emerges. </a:t>
            </a:r>
            <a:endParaRPr lang="en-US" sz="2800" dirty="0"/>
          </a:p>
        </p:txBody>
      </p:sp>
    </p:spTree>
    <p:extLst>
      <p:ext uri="{BB962C8B-B14F-4D97-AF65-F5344CB8AC3E}">
        <p14:creationId xmlns:p14="http://schemas.microsoft.com/office/powerpoint/2010/main" val="2675698924"/>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Madame </a:t>
            </a:r>
            <a:r>
              <a:rPr lang="en-US" dirty="0" err="1" smtClean="0"/>
              <a:t>Goeffrin’s</a:t>
            </a:r>
            <a:r>
              <a:rPr lang="en-US" dirty="0"/>
              <a:t> Salon , </a:t>
            </a:r>
            <a:r>
              <a:rPr lang="en-US" dirty="0" smtClean="0"/>
              <a:t>in </a:t>
            </a:r>
            <a:r>
              <a:rPr lang="en-US" dirty="0"/>
              <a:t>1755 </a:t>
            </a:r>
            <a:r>
              <a:rPr lang="en-US" dirty="0" smtClean="0"/>
              <a:t>by </a:t>
            </a:r>
            <a:r>
              <a:rPr lang="en-US" dirty="0" err="1"/>
              <a:t>Lemonnier</a:t>
            </a:r>
            <a:endParaRPr lang="en-US" dirty="0"/>
          </a:p>
        </p:txBody>
      </p:sp>
      <p:pic>
        <p:nvPicPr>
          <p:cNvPr id="6" name="Content Placeholder 5"/>
          <p:cNvPicPr>
            <a:picLocks noGrp="1" noChangeAspect="1"/>
          </p:cNvPicPr>
          <p:nvPr>
            <p:ph idx="1"/>
          </p:nvPr>
        </p:nvPicPr>
        <p:blipFill>
          <a:blip r:embed="rId3"/>
          <a:srcRect t="11818" b="11818"/>
          <a:stretch>
            <a:fillRect/>
          </a:stretch>
        </p:blipFill>
        <p:spPr>
          <a:xfrm>
            <a:off x="409575" y="1974850"/>
            <a:ext cx="8339138" cy="4473575"/>
          </a:xfrm>
        </p:spPr>
      </p:pic>
    </p:spTree>
    <p:extLst>
      <p:ext uri="{BB962C8B-B14F-4D97-AF65-F5344CB8AC3E}">
        <p14:creationId xmlns:p14="http://schemas.microsoft.com/office/powerpoint/2010/main" val="239352551"/>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Discussions at the </a:t>
            </a:r>
            <a:r>
              <a:rPr lang="en-US" dirty="0" err="1" smtClean="0"/>
              <a:t>Procope</a:t>
            </a:r>
            <a:r>
              <a:rPr lang="en-US" dirty="0" smtClean="0"/>
              <a:t> café</a:t>
            </a:r>
            <a:endParaRPr lang="en-US" dirty="0"/>
          </a:p>
        </p:txBody>
      </p:sp>
      <p:pic>
        <p:nvPicPr>
          <p:cNvPr id="4" name="Content Placeholder 3"/>
          <p:cNvPicPr>
            <a:picLocks noGrp="1" noChangeAspect="1"/>
          </p:cNvPicPr>
          <p:nvPr>
            <p:ph sz="half" idx="1"/>
          </p:nvPr>
        </p:nvPicPr>
        <p:blipFill>
          <a:blip r:embed="rId3"/>
          <a:srcRect t="13682" b="13682"/>
          <a:stretch>
            <a:fillRect/>
          </a:stretch>
        </p:blipFill>
        <p:spPr/>
      </p:pic>
      <p:pic>
        <p:nvPicPr>
          <p:cNvPr id="7" name="Content Placeholder 6"/>
          <p:cNvPicPr>
            <a:picLocks noGrp="1" noChangeAspect="1"/>
          </p:cNvPicPr>
          <p:nvPr>
            <p:ph sz="half" idx="2"/>
          </p:nvPr>
        </p:nvPicPr>
        <p:blipFill>
          <a:blip r:embed="rId4"/>
          <a:srcRect t="9554" b="9554"/>
          <a:stretch>
            <a:fillRect/>
          </a:stretch>
        </p:blipFill>
        <p:spPr/>
      </p:pic>
    </p:spTree>
    <p:extLst>
      <p:ext uri="{BB962C8B-B14F-4D97-AF65-F5344CB8AC3E}">
        <p14:creationId xmlns:p14="http://schemas.microsoft.com/office/powerpoint/2010/main" val="817180963"/>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marL="0" indent="0"/>
            <a:r>
              <a:rPr lang="fr-FR" sz="5400" b="1" dirty="0" smtClean="0"/>
              <a:t>Public </a:t>
            </a:r>
            <a:r>
              <a:rPr lang="fr-FR" sz="5400" b="1" dirty="0" err="1" smtClean="0"/>
              <a:t>sphere</a:t>
            </a:r>
            <a:endParaRPr lang="fr-FR" sz="5400" b="1" dirty="0"/>
          </a:p>
        </p:txBody>
      </p:sp>
      <p:sp>
        <p:nvSpPr>
          <p:cNvPr id="3" name="Espace réservé du contenu 2"/>
          <p:cNvSpPr>
            <a:spLocks noGrp="1"/>
          </p:cNvSpPr>
          <p:nvPr>
            <p:ph idx="1"/>
          </p:nvPr>
        </p:nvSpPr>
        <p:spPr/>
        <p:txBody>
          <a:bodyPr/>
          <a:lstStyle/>
          <a:p>
            <a:pPr marL="0" indent="0" algn="ctr">
              <a:buNone/>
            </a:pPr>
            <a:endParaRPr lang="fr-FR" sz="4800" dirty="0" smtClean="0"/>
          </a:p>
          <a:p>
            <a:pPr marL="0" indent="0" algn="ctr">
              <a:buNone/>
            </a:pPr>
            <a:r>
              <a:rPr lang="fr-FR" sz="4800" dirty="0" err="1" smtClean="0"/>
              <a:t>Publicity</a:t>
            </a:r>
            <a:endParaRPr lang="fr-FR" sz="4800" dirty="0" smtClean="0"/>
          </a:p>
          <a:p>
            <a:pPr marL="0" indent="0" algn="ctr">
              <a:buNone/>
            </a:pPr>
            <a:r>
              <a:rPr lang="fr-FR" sz="4800" dirty="0" err="1" smtClean="0"/>
              <a:t>Rationality</a:t>
            </a:r>
            <a:endParaRPr lang="fr-FR" sz="4800" dirty="0" smtClean="0"/>
          </a:p>
          <a:p>
            <a:pPr marL="0" indent="0" algn="ctr">
              <a:buNone/>
            </a:pPr>
            <a:r>
              <a:rPr lang="fr-FR" sz="4800" dirty="0" err="1" smtClean="0"/>
              <a:t>deliberation</a:t>
            </a:r>
            <a:endParaRPr lang="fr-FR" sz="4800" dirty="0" smtClean="0"/>
          </a:p>
          <a:p>
            <a:pPr marL="0" indent="0" algn="ctr">
              <a:buNone/>
            </a:pPr>
            <a:r>
              <a:rPr lang="fr-FR" sz="4800" dirty="0" smtClean="0"/>
              <a:t>Collective </a:t>
            </a:r>
            <a:r>
              <a:rPr lang="fr-FR" sz="4800" dirty="0" err="1" smtClean="0"/>
              <a:t>decisions</a:t>
            </a:r>
            <a:endParaRPr lang="fr-FR" sz="4800" dirty="0" smtClean="0"/>
          </a:p>
          <a:p>
            <a:pPr marL="0" indent="0" algn="ctr">
              <a:buNone/>
            </a:pPr>
            <a:endParaRPr lang="fr-FR" sz="6000" b="1" dirty="0"/>
          </a:p>
        </p:txBody>
      </p:sp>
    </p:spTree>
    <p:extLst>
      <p:ext uri="{BB962C8B-B14F-4D97-AF65-F5344CB8AC3E}">
        <p14:creationId xmlns:p14="http://schemas.microsoft.com/office/powerpoint/2010/main" val="3174898908"/>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dangers of a single story</a:t>
            </a:r>
            <a:endParaRPr lang="en-US" dirty="0"/>
          </a:p>
        </p:txBody>
      </p:sp>
      <p:sp>
        <p:nvSpPr>
          <p:cNvPr id="5" name="Espace réservé du contenu 4"/>
          <p:cNvSpPr>
            <a:spLocks noGrp="1"/>
          </p:cNvSpPr>
          <p:nvPr>
            <p:ph idx="1"/>
          </p:nvPr>
        </p:nvSpPr>
        <p:spPr/>
        <p:txBody>
          <a:bodyPr/>
          <a:lstStyle/>
          <a:p>
            <a:endParaRPr lang="fr-FR" dirty="0" smtClean="0"/>
          </a:p>
          <a:p>
            <a:r>
              <a:rPr lang="fr-FR" dirty="0" err="1" smtClean="0"/>
              <a:t>Chimamanda</a:t>
            </a:r>
            <a:r>
              <a:rPr lang="fr-FR" dirty="0" smtClean="0"/>
              <a:t> Ngozi </a:t>
            </a:r>
            <a:r>
              <a:rPr lang="fr-FR" dirty="0" err="1" smtClean="0"/>
              <a:t>Adichie</a:t>
            </a:r>
            <a:r>
              <a:rPr lang="fr-FR" dirty="0" smtClean="0"/>
              <a:t>:</a:t>
            </a:r>
          </a:p>
          <a:p>
            <a:r>
              <a:rPr lang="fr-FR" dirty="0">
                <a:hlinkClick r:id="rId3"/>
              </a:rPr>
              <a:t>https://www.ted.com/talks/chimamanda_adichie_the_danger_of_a_single_story</a:t>
            </a:r>
            <a:r>
              <a:rPr lang="fr-FR" dirty="0" smtClean="0"/>
              <a:t>?</a:t>
            </a:r>
          </a:p>
          <a:p>
            <a:r>
              <a:rPr lang="fr-FR" dirty="0" err="1" smtClean="0"/>
              <a:t>Americanah</a:t>
            </a:r>
            <a:endParaRPr lang="fr-FR" dirty="0"/>
          </a:p>
        </p:txBody>
      </p:sp>
    </p:spTree>
    <p:extLst>
      <p:ext uri="{BB962C8B-B14F-4D97-AF65-F5344CB8AC3E}">
        <p14:creationId xmlns:p14="http://schemas.microsoft.com/office/powerpoint/2010/main" val="309799783"/>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How the news distorts our worldviews</a:t>
            </a:r>
            <a:endParaRPr lang="en-US" dirty="0"/>
          </a:p>
        </p:txBody>
      </p:sp>
      <p:sp>
        <p:nvSpPr>
          <p:cNvPr id="3" name="Content Placeholder 2"/>
          <p:cNvSpPr>
            <a:spLocks noGrp="1"/>
          </p:cNvSpPr>
          <p:nvPr>
            <p:ph idx="1"/>
          </p:nvPr>
        </p:nvSpPr>
        <p:spPr/>
        <p:txBody>
          <a:bodyPr/>
          <a:lstStyle/>
          <a:p>
            <a:r>
              <a:rPr lang="en-US" dirty="0" smtClean="0"/>
              <a:t>Watch </a:t>
            </a:r>
            <a:r>
              <a:rPr lang="en-US" dirty="0">
                <a:hlinkClick r:id="rId3"/>
              </a:rPr>
              <a:t>http://www.ted.com/talks/alisa_miller_shares_the_news_about_the_news</a:t>
            </a:r>
            <a:r>
              <a:rPr lang="en-US" dirty="0" smtClean="0"/>
              <a:t>?</a:t>
            </a:r>
          </a:p>
          <a:p>
            <a:pPr marL="0" indent="0">
              <a:buNone/>
            </a:pPr>
            <a:endParaRPr lang="en-US" dirty="0"/>
          </a:p>
        </p:txBody>
      </p:sp>
    </p:spTree>
    <p:extLst>
      <p:ext uri="{BB962C8B-B14F-4D97-AF65-F5344CB8AC3E}">
        <p14:creationId xmlns:p14="http://schemas.microsoft.com/office/powerpoint/2010/main" val="2868984018"/>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Media as gatekeepers</a:t>
            </a:r>
            <a:endParaRPr lang="en-US" dirty="0"/>
          </a:p>
        </p:txBody>
      </p:sp>
      <p:sp>
        <p:nvSpPr>
          <p:cNvPr id="5" name="Content Placeholder 4"/>
          <p:cNvSpPr>
            <a:spLocks noGrp="1"/>
          </p:cNvSpPr>
          <p:nvPr>
            <p:ph idx="1"/>
          </p:nvPr>
        </p:nvSpPr>
        <p:spPr/>
        <p:txBody>
          <a:bodyPr>
            <a:normAutofit fontScale="92500"/>
          </a:bodyPr>
          <a:lstStyle/>
          <a:p>
            <a:r>
              <a:rPr lang="en-GB" dirty="0"/>
              <a:t>People’s political perceptions derive largely from the media. </a:t>
            </a:r>
          </a:p>
          <a:p>
            <a:r>
              <a:rPr lang="en-GB" dirty="0"/>
              <a:t>People’s mental pictures of events and policy problems, and even their images of political institutions and leaders, stem primarily from what they see and hear through the news media. </a:t>
            </a:r>
          </a:p>
          <a:p>
            <a:r>
              <a:rPr lang="en-GB" b="1" dirty="0"/>
              <a:t>Gatekeepers</a:t>
            </a:r>
            <a:r>
              <a:rPr lang="en-GB" dirty="0"/>
              <a:t>= out of the countless possibilities each day, they determine which events will be covered and which ones will not. </a:t>
            </a:r>
            <a:endParaRPr lang="en-US" dirty="0"/>
          </a:p>
          <a:p>
            <a:endParaRPr lang="en-US" dirty="0"/>
          </a:p>
        </p:txBody>
      </p:sp>
      <p:sp>
        <p:nvSpPr>
          <p:cNvPr id="3" name="TextBox 2"/>
          <p:cNvSpPr txBox="1"/>
          <p:nvPr/>
        </p:nvSpPr>
        <p:spPr>
          <a:xfrm>
            <a:off x="2121647" y="2241176"/>
            <a:ext cx="184666"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1725958137"/>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The Media and agenda-setting</a:t>
            </a:r>
            <a:endParaRPr lang="en-US" dirty="0"/>
          </a:p>
        </p:txBody>
      </p:sp>
      <p:sp>
        <p:nvSpPr>
          <p:cNvPr id="4" name="Content Placeholder 3"/>
          <p:cNvSpPr>
            <a:spLocks noGrp="1"/>
          </p:cNvSpPr>
          <p:nvPr>
            <p:ph idx="1"/>
          </p:nvPr>
        </p:nvSpPr>
        <p:spPr>
          <a:xfrm>
            <a:off x="457200" y="2136588"/>
            <a:ext cx="8229600" cy="3989575"/>
          </a:xfrm>
        </p:spPr>
        <p:txBody>
          <a:bodyPr>
            <a:normAutofit fontScale="85000" lnSpcReduction="10000"/>
          </a:bodyPr>
          <a:lstStyle/>
          <a:p>
            <a:r>
              <a:rPr lang="en-GB" dirty="0" smtClean="0"/>
              <a:t>The term </a:t>
            </a:r>
            <a:r>
              <a:rPr lang="en-GB" b="1" dirty="0" smtClean="0"/>
              <a:t>agenda setting</a:t>
            </a:r>
            <a:r>
              <a:rPr lang="en-GB" dirty="0" smtClean="0"/>
              <a:t> (</a:t>
            </a:r>
            <a:r>
              <a:rPr lang="fr-FR" dirty="0"/>
              <a:t>Max </a:t>
            </a:r>
            <a:r>
              <a:rPr lang="fr-FR" dirty="0" err="1"/>
              <a:t>McCombs</a:t>
            </a:r>
            <a:r>
              <a:rPr lang="fr-FR" dirty="0"/>
              <a:t> and Donald Shaw </a:t>
            </a:r>
            <a:r>
              <a:rPr lang="fr-FR" dirty="0" smtClean="0"/>
              <a:t>1968) </a:t>
            </a:r>
            <a:r>
              <a:rPr lang="en-GB" dirty="0" smtClean="0"/>
              <a:t>has been used to describe the media’s ability to influence what is on people’s minds. </a:t>
            </a:r>
          </a:p>
          <a:p>
            <a:r>
              <a:rPr lang="en-GB" dirty="0" smtClean="0"/>
              <a:t>By covering the same events, problems, issues, and leaders—simply by giving them space or time in the news—the media place them on the public agenda.</a:t>
            </a:r>
          </a:p>
          <a:p>
            <a:r>
              <a:rPr lang="en-GB" dirty="0" smtClean="0"/>
              <a:t> The press, as </a:t>
            </a:r>
            <a:r>
              <a:rPr lang="en-GB" b="1" dirty="0" smtClean="0"/>
              <a:t>Bernard Cohen in </a:t>
            </a:r>
            <a:r>
              <a:rPr lang="en-GB" b="1" i="1" dirty="0" smtClean="0"/>
              <a:t>The press and foreign policy</a:t>
            </a:r>
            <a:r>
              <a:rPr lang="en-GB" b="1" dirty="0" smtClean="0"/>
              <a:t> notes, “may not be successful much of the time in telling people what to think, but it is stunningly successful in telling them what to think about</a:t>
            </a:r>
            <a:r>
              <a:rPr lang="en-GB" dirty="0" smtClean="0"/>
              <a:t>.</a:t>
            </a:r>
            <a:endParaRPr lang="en-US" dirty="0"/>
          </a:p>
        </p:txBody>
      </p:sp>
    </p:spTree>
    <p:extLst>
      <p:ext uri="{BB962C8B-B14F-4D97-AF65-F5344CB8AC3E}">
        <p14:creationId xmlns:p14="http://schemas.microsoft.com/office/powerpoint/2010/main" val="1576618893"/>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Internet and social media impact</a:t>
            </a:r>
            <a:endParaRPr lang="fr-FR" dirty="0"/>
          </a:p>
        </p:txBody>
      </p:sp>
      <p:sp>
        <p:nvSpPr>
          <p:cNvPr id="3" name="Espace réservé du contenu 2"/>
          <p:cNvSpPr>
            <a:spLocks noGrp="1"/>
          </p:cNvSpPr>
          <p:nvPr>
            <p:ph idx="1"/>
          </p:nvPr>
        </p:nvSpPr>
        <p:spPr/>
        <p:txBody>
          <a:bodyPr/>
          <a:lstStyle/>
          <a:p>
            <a:r>
              <a:rPr lang="fr-FR" dirty="0" smtClean="0"/>
              <a:t>Eli </a:t>
            </a:r>
            <a:r>
              <a:rPr lang="fr-FR" dirty="0" err="1" smtClean="0"/>
              <a:t>Pariser</a:t>
            </a:r>
            <a:r>
              <a:rPr lang="fr-FR" dirty="0" smtClean="0"/>
              <a:t> </a:t>
            </a:r>
            <a:r>
              <a:rPr lang="fr-FR" dirty="0" err="1" smtClean="0"/>
              <a:t>Filter</a:t>
            </a:r>
            <a:r>
              <a:rPr lang="fr-FR" dirty="0" smtClean="0"/>
              <a:t> </a:t>
            </a:r>
            <a:r>
              <a:rPr lang="fr-FR" dirty="0" err="1" smtClean="0"/>
              <a:t>bubble</a:t>
            </a:r>
            <a:endParaRPr lang="fr-FR" dirty="0" smtClean="0"/>
          </a:p>
          <a:p>
            <a:pPr marL="0" indent="0">
              <a:buNone/>
            </a:pPr>
            <a:r>
              <a:rPr lang="fr-FR" dirty="0">
                <a:hlinkClick r:id="rId2"/>
              </a:rPr>
              <a:t>https://www.ted.com/talks/eli_pariser_beware_online_filter_bubbles?language=</a:t>
            </a:r>
            <a:r>
              <a:rPr lang="fr-FR" dirty="0" smtClean="0">
                <a:hlinkClick r:id="rId2"/>
              </a:rPr>
              <a:t>en</a:t>
            </a:r>
            <a:endParaRPr lang="fr-FR" dirty="0" smtClean="0"/>
          </a:p>
          <a:p>
            <a:pPr marL="0" indent="0">
              <a:buNone/>
            </a:pPr>
            <a:endParaRPr lang="fr-FR" dirty="0"/>
          </a:p>
          <a:p>
            <a:r>
              <a:rPr lang="fr-FR" dirty="0" err="1" smtClean="0"/>
              <a:t>Cass</a:t>
            </a:r>
            <a:r>
              <a:rPr lang="fr-FR" dirty="0" smtClean="0"/>
              <a:t> </a:t>
            </a:r>
            <a:r>
              <a:rPr lang="fr-FR" dirty="0" err="1" smtClean="0"/>
              <a:t>Sunstein</a:t>
            </a:r>
            <a:r>
              <a:rPr lang="fr-FR" dirty="0" smtClean="0"/>
              <a:t> </a:t>
            </a:r>
            <a:r>
              <a:rPr lang="fr-FR" dirty="0" err="1" smtClean="0"/>
              <a:t>warns</a:t>
            </a:r>
            <a:r>
              <a:rPr lang="fr-FR" dirty="0" smtClean="0"/>
              <a:t> of fragmentation and </a:t>
            </a:r>
            <a:r>
              <a:rPr lang="fr-FR" dirty="0" err="1" smtClean="0"/>
              <a:t>loss</a:t>
            </a:r>
            <a:r>
              <a:rPr lang="fr-FR" dirty="0" smtClean="0"/>
              <a:t> of </a:t>
            </a:r>
            <a:r>
              <a:rPr lang="fr-FR" dirty="0" err="1" smtClean="0"/>
              <a:t>serendipity</a:t>
            </a:r>
            <a:r>
              <a:rPr lang="fr-FR" dirty="0" smtClean="0"/>
              <a:t> in news </a:t>
            </a:r>
            <a:r>
              <a:rPr lang="fr-FR" dirty="0" err="1" smtClean="0"/>
              <a:t>reading</a:t>
            </a:r>
            <a:r>
              <a:rPr lang="fr-FR" dirty="0" smtClean="0"/>
              <a:t>.</a:t>
            </a:r>
            <a:endParaRPr lang="fr-FR" dirty="0"/>
          </a:p>
        </p:txBody>
      </p:sp>
    </p:spTree>
    <p:extLst>
      <p:ext uri="{BB962C8B-B14F-4D97-AF65-F5344CB8AC3E}">
        <p14:creationId xmlns:p14="http://schemas.microsoft.com/office/powerpoint/2010/main" val="176253384"/>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Capture d’écran 2018-10-31 à 10.50.07.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4" y="896348"/>
            <a:ext cx="9150364" cy="4336394"/>
          </a:xfrm>
          <a:prstGeom prst="rect">
            <a:avLst/>
          </a:prstGeom>
        </p:spPr>
      </p:pic>
      <p:sp>
        <p:nvSpPr>
          <p:cNvPr id="5" name="ZoneTexte 4"/>
          <p:cNvSpPr txBox="1"/>
          <p:nvPr/>
        </p:nvSpPr>
        <p:spPr>
          <a:xfrm>
            <a:off x="242782" y="5546157"/>
            <a:ext cx="7881068" cy="830997"/>
          </a:xfrm>
          <a:prstGeom prst="rect">
            <a:avLst/>
          </a:prstGeom>
          <a:noFill/>
        </p:spPr>
        <p:txBody>
          <a:bodyPr wrap="square" rtlCol="0">
            <a:spAutoFit/>
          </a:bodyPr>
          <a:lstStyle/>
          <a:p>
            <a:r>
              <a:rPr lang="fr-FR" sz="2400" dirty="0"/>
              <a:t>Dominique Cardon, « The Internet and </a:t>
            </a:r>
            <a:r>
              <a:rPr lang="fr-FR" sz="2400" dirty="0" err="1"/>
              <a:t>its</a:t>
            </a:r>
            <a:r>
              <a:rPr lang="fr-FR" sz="2400" dirty="0"/>
              <a:t> </a:t>
            </a:r>
            <a:r>
              <a:rPr lang="fr-FR" sz="2400" dirty="0" err="1"/>
              <a:t>Democratic</a:t>
            </a:r>
            <a:r>
              <a:rPr lang="fr-FR" sz="2400" dirty="0"/>
              <a:t> </a:t>
            </a:r>
            <a:r>
              <a:rPr lang="fr-FR" sz="2400" dirty="0" err="1" smtClean="0"/>
              <a:t>Virtues</a:t>
            </a:r>
            <a:r>
              <a:rPr lang="fr-FR" sz="2400" dirty="0" smtClean="0"/>
              <a:t> »</a:t>
            </a:r>
            <a:r>
              <a:rPr lang="fr-FR" sz="2400" dirty="0"/>
              <a:t>, </a:t>
            </a:r>
            <a:r>
              <a:rPr lang="fr-FR" sz="2400" i="1" dirty="0"/>
              <a:t>Books and </a:t>
            </a:r>
            <a:r>
              <a:rPr lang="fr-FR" sz="2400" i="1" dirty="0" err="1"/>
              <a:t>Ideas</a:t>
            </a:r>
            <a:r>
              <a:rPr lang="fr-FR" sz="2400" i="1" dirty="0"/>
              <a:t> </a:t>
            </a:r>
            <a:r>
              <a:rPr lang="fr-FR" sz="2400" dirty="0"/>
              <a:t>, 8 </a:t>
            </a:r>
            <a:r>
              <a:rPr lang="fr-FR" sz="2400" dirty="0" err="1"/>
              <a:t>November</a:t>
            </a:r>
            <a:r>
              <a:rPr lang="fr-FR" sz="2400" dirty="0"/>
              <a:t> 2012</a:t>
            </a:r>
          </a:p>
        </p:txBody>
      </p:sp>
    </p:spTree>
    <p:extLst>
      <p:ext uri="{BB962C8B-B14F-4D97-AF65-F5344CB8AC3E}">
        <p14:creationId xmlns:p14="http://schemas.microsoft.com/office/powerpoint/2010/main" val="1117103607"/>
      </p:ext>
    </p:extLst>
  </p:cSld>
  <p:clrMapOvr>
    <a:masterClrMapping/>
  </p:clrMapOvr>
</p:sld>
</file>

<file path=ppt/theme/theme1.xml><?xml version="1.0" encoding="utf-8"?>
<a:theme xmlns:a="http://schemas.openxmlformats.org/drawingml/2006/main" name="Politics">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Politics.thmx</Template>
  <TotalTime>35332</TotalTime>
  <Words>1661</Words>
  <Application>Microsoft Macintosh PowerPoint</Application>
  <PresentationFormat>Présentation à l'écran (4:3)</PresentationFormat>
  <Paragraphs>174</Paragraphs>
  <Slides>29</Slides>
  <Notes>13</Notes>
  <HiddenSlides>0</HiddenSlides>
  <MMClips>0</MMClips>
  <ScaleCrop>false</ScaleCrop>
  <HeadingPairs>
    <vt:vector size="4" baseType="variant">
      <vt:variant>
        <vt:lpstr>Thème</vt:lpstr>
      </vt:variant>
      <vt:variant>
        <vt:i4>1</vt:i4>
      </vt:variant>
      <vt:variant>
        <vt:lpstr>Titres des diapositives</vt:lpstr>
      </vt:variant>
      <vt:variant>
        <vt:i4>29</vt:i4>
      </vt:variant>
    </vt:vector>
  </HeadingPairs>
  <TitlesOfParts>
    <vt:vector size="30" baseType="lpstr">
      <vt:lpstr>Politics</vt:lpstr>
      <vt:lpstr>Comparing political systems Global Governance B.A.</vt:lpstr>
      <vt:lpstr>Description of the course</vt:lpstr>
      <vt:lpstr>Teaching Method </vt:lpstr>
      <vt:lpstr>Assessment</vt:lpstr>
      <vt:lpstr>Collective comparative reports</vt:lpstr>
      <vt:lpstr>More People Live Inside This Circle Than Outside Of It</vt:lpstr>
      <vt:lpstr>Compare the two countries in line with the good society’s approach </vt:lpstr>
      <vt:lpstr>Collective reports</vt:lpstr>
      <vt:lpstr>Text/video commentary</vt:lpstr>
      <vt:lpstr>problématique</vt:lpstr>
      <vt:lpstr>Brainstorming</vt:lpstr>
      <vt:lpstr> Alexis de Tocqueville (1805-1859)</vt:lpstr>
      <vt:lpstr>Why we compare</vt:lpstr>
      <vt:lpstr>What we compare </vt:lpstr>
      <vt:lpstr>Origins of comparative politics</vt:lpstr>
      <vt:lpstr>The main concepts</vt:lpstr>
      <vt:lpstr>Political decisions</vt:lpstr>
      <vt:lpstr>Definitions of politics</vt:lpstr>
      <vt:lpstr>Public sphere</vt:lpstr>
      <vt:lpstr>Public sphere</vt:lpstr>
      <vt:lpstr>Madame Goeffrin’s Salon , in 1755 by Lemonnier</vt:lpstr>
      <vt:lpstr>Discussions at the Procope café</vt:lpstr>
      <vt:lpstr>Public sphere</vt:lpstr>
      <vt:lpstr>The dangers of a single story</vt:lpstr>
      <vt:lpstr>How the news distorts our worldviews</vt:lpstr>
      <vt:lpstr>Media as gatekeepers</vt:lpstr>
      <vt:lpstr>The Media and agenda-setting</vt:lpstr>
      <vt:lpstr>Internet and social media impact</vt:lpstr>
      <vt:lpstr>Présentation PowerPoint</vt:lpstr>
    </vt:vector>
  </TitlesOfParts>
  <Company>LIPHA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Comparing political systems </dc:title>
  <dc:creator>Emilie FRENKIEL</dc:creator>
  <cp:lastModifiedBy>Emilie FRENKIEL</cp:lastModifiedBy>
  <cp:revision>421</cp:revision>
  <dcterms:created xsi:type="dcterms:W3CDTF">2016-03-29T14:40:35Z</dcterms:created>
  <dcterms:modified xsi:type="dcterms:W3CDTF">2018-11-08T22:00:38Z</dcterms:modified>
</cp:coreProperties>
</file>