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5"/>
  </p:notesMasterIdLst>
  <p:sldIdLst>
    <p:sldId id="256" r:id="rId2"/>
    <p:sldId id="409" r:id="rId3"/>
    <p:sldId id="274" r:id="rId4"/>
    <p:sldId id="327" r:id="rId5"/>
    <p:sldId id="328" r:id="rId6"/>
    <p:sldId id="331" r:id="rId7"/>
    <p:sldId id="361" r:id="rId8"/>
    <p:sldId id="410" r:id="rId9"/>
    <p:sldId id="374" r:id="rId10"/>
    <p:sldId id="375" r:id="rId11"/>
    <p:sldId id="411" r:id="rId12"/>
    <p:sldId id="379" r:id="rId13"/>
    <p:sldId id="380" r:id="rId14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FECB4D8-DB02-4DC6-A0A2-4F2EBAE1DC90}" styleName="Style moyen 1 - Accentuation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0" autoAdjust="0"/>
    <p:restoredTop sz="78343" autoAdjust="0"/>
  </p:normalViewPr>
  <p:slideViewPr>
    <p:cSldViewPr snapToGrid="0" snapToObjects="1">
      <p:cViewPr varScale="1">
        <p:scale>
          <a:sx n="76" d="100"/>
          <a:sy n="76" d="100"/>
        </p:scale>
        <p:origin x="-1808" y="-1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60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notesMaster" Target="notesMasters/notesMaster1.xml"/><Relationship Id="rId16" Type="http://schemas.openxmlformats.org/officeDocument/2006/relationships/printerSettings" Target="printerSettings/printerSettings1.bin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379EBE-E199-D443-BFC2-113F24143960}" type="datetimeFigureOut">
              <a:rPr lang="fr-FR" smtClean="0"/>
              <a:t>30/11/18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164A27-06B4-4445-A899-83FCF273FB0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76628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Issues in comparative </a:t>
            </a:r>
            <a:r>
              <a:rPr lang="fr-FR" dirty="0" err="1" smtClean="0"/>
              <a:t>politics</a:t>
            </a:r>
            <a:r>
              <a:rPr lang="fr-FR" dirty="0" smtClean="0"/>
              <a:t>.</a:t>
            </a:r>
          </a:p>
          <a:p>
            <a:r>
              <a:rPr lang="fr-FR" dirty="0" err="1" smtClean="0"/>
              <a:t>Def</a:t>
            </a:r>
            <a:r>
              <a:rPr lang="fr-FR" dirty="0" smtClean="0"/>
              <a:t>=. </a:t>
            </a:r>
            <a:r>
              <a:rPr lang="fr-FR" dirty="0" err="1" smtClean="0"/>
              <a:t>Interchangeably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used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with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erm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regime</a:t>
            </a:r>
            <a:r>
              <a:rPr lang="fr-FR" baseline="0" dirty="0" smtClean="0"/>
              <a:t>, </a:t>
            </a:r>
            <a:r>
              <a:rPr lang="fr-FR" baseline="0" dirty="0" err="1" smtClean="0"/>
              <a:t>which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however</a:t>
            </a:r>
            <a:r>
              <a:rPr lang="fr-FR" baseline="0" dirty="0" smtClean="0"/>
              <a:t> tends to have </a:t>
            </a:r>
            <a:r>
              <a:rPr lang="fr-FR" baseline="0" dirty="0" err="1" smtClean="0"/>
              <a:t>negative</a:t>
            </a:r>
            <a:r>
              <a:rPr lang="fr-FR" baseline="0" dirty="0" smtClean="0"/>
              <a:t> connotations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64A27-06B4-4445-A899-83FCF273FB0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59441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Correspondingly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one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finds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recurring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disputes over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appropriate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meaning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definition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However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the goal of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Gallie’s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analysis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was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not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simply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to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underscore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importance of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such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disputes, but to show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that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recognition of the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contested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status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of a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given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concept opens the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possibility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of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understanding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each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meaning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within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its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own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framework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fr-FR" dirty="0" smtClean="0">
              <a:effectLst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Half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of the people in the world live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under</a:t>
            </a:r>
            <a:r>
              <a:rPr lang="fr-F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democratic</a:t>
            </a:r>
            <a:r>
              <a:rPr lang="fr-F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rule</a:t>
            </a:r>
            <a:r>
              <a:rPr lang="fr-F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but </a:t>
            </a:r>
            <a:r>
              <a:rPr lang="fr-FR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there</a:t>
            </a:r>
            <a:r>
              <a:rPr lang="fr-F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</a:t>
            </a:r>
            <a:r>
              <a:rPr lang="fr-F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still</a:t>
            </a:r>
            <a:r>
              <a:rPr lang="fr-F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no </a:t>
            </a:r>
            <a:r>
              <a:rPr lang="fr-FR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universally</a:t>
            </a:r>
            <a:r>
              <a:rPr lang="fr-F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agreed</a:t>
            </a:r>
            <a:r>
              <a:rPr lang="fr-F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definition</a:t>
            </a:r>
            <a:r>
              <a:rPr lang="fr-F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of </a:t>
            </a:r>
            <a:r>
              <a:rPr lang="fr-FR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democracy</a:t>
            </a:r>
            <a:r>
              <a:rPr lang="fr-F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An </a:t>
            </a:r>
            <a:r>
              <a:rPr lang="fr-FR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ideal</a:t>
            </a:r>
            <a:r>
              <a:rPr lang="fr-F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not </a:t>
            </a:r>
            <a:r>
              <a:rPr lang="fr-FR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just</a:t>
            </a:r>
            <a:r>
              <a:rPr lang="fr-F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</a:t>
            </a:r>
            <a:r>
              <a:rPr lang="fr-FR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form</a:t>
            </a:r>
            <a:r>
              <a:rPr lang="fr-F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of </a:t>
            </a:r>
            <a:r>
              <a:rPr lang="fr-FR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gvt</a:t>
            </a:r>
            <a:r>
              <a:rPr lang="fr-F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It </a:t>
            </a:r>
            <a:r>
              <a:rPr lang="fr-FR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</a:t>
            </a:r>
            <a:r>
              <a:rPr lang="fr-F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hard to </a:t>
            </a:r>
            <a:r>
              <a:rPr lang="fr-FR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find</a:t>
            </a:r>
            <a:r>
              <a:rPr lang="fr-F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</a:t>
            </a:r>
            <a:r>
              <a:rPr lang="fr-FR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gvt</a:t>
            </a:r>
            <a:r>
              <a:rPr lang="fr-F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that</a:t>
            </a:r>
            <a:r>
              <a:rPr lang="fr-F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does</a:t>
            </a:r>
            <a:r>
              <a:rPr lang="fr-F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not claim to </a:t>
            </a:r>
            <a:r>
              <a:rPr lang="fr-FR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</a:t>
            </a:r>
            <a:r>
              <a:rPr lang="fr-F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democratic</a:t>
            </a:r>
            <a:r>
              <a:rPr lang="fr-F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At</a:t>
            </a:r>
            <a:r>
              <a:rPr lang="fr-F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minimum </a:t>
            </a:r>
            <a:r>
              <a:rPr lang="fr-FR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requires</a:t>
            </a:r>
            <a:r>
              <a:rPr lang="fr-F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representative</a:t>
            </a:r>
            <a:r>
              <a:rPr lang="fr-F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gvt</a:t>
            </a:r>
            <a:r>
              <a:rPr lang="fr-F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free </a:t>
            </a:r>
            <a:r>
              <a:rPr lang="fr-FR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elections</a:t>
            </a:r>
            <a:r>
              <a:rPr lang="fr-F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fr-FR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freedom</a:t>
            </a:r>
            <a:r>
              <a:rPr lang="fr-F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of speech, protection of </a:t>
            </a:r>
            <a:r>
              <a:rPr lang="fr-FR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individual</a:t>
            </a:r>
            <a:r>
              <a:rPr lang="fr-F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rights</a:t>
            </a:r>
            <a:r>
              <a:rPr lang="fr-F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</a:t>
            </a:r>
            <a:r>
              <a:rPr lang="fr-FR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gvt</a:t>
            </a:r>
            <a:r>
              <a:rPr lang="fr-F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of the people. 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Walter Bryce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Gallie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defines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essentially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contested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concepts as open to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competing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interpretations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referring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to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different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political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perspectives and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competing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philosophical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or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anthropological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conceptions;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which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applies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to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democracy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The first of the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seven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criteria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that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Gallie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puts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forward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to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define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essentially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contested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concepts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appraisiveness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that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attached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to </a:t>
            </a:r>
            <a:r>
              <a:rPr lang="fr-F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them</a:t>
            </a:r>
            <a:r>
              <a:rPr lang="fr-F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fr-FR" dirty="0" smtClean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64A27-06B4-4445-A899-83FCF273FB0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59441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err="1" smtClean="0"/>
              <a:t>Noberto</a:t>
            </a:r>
            <a:r>
              <a:rPr lang="fr-FR" dirty="0" smtClean="0"/>
              <a:t> Bobbio: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easy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get</a:t>
            </a:r>
            <a:r>
              <a:rPr lang="fr-FR" baseline="0" dirty="0" smtClean="0"/>
              <a:t> out of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, </a:t>
            </a:r>
            <a:r>
              <a:rPr lang="fr-FR" baseline="0" dirty="0" err="1" smtClean="0"/>
              <a:t>terribly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difficult</a:t>
            </a:r>
            <a:r>
              <a:rPr lang="fr-FR" baseline="0" dirty="0" smtClean="0"/>
              <a:t> to restore </a:t>
            </a:r>
            <a:r>
              <a:rPr lang="fr-FR" baseline="0" dirty="0" err="1" smtClean="0"/>
              <a:t>democracy</a:t>
            </a:r>
            <a:r>
              <a:rPr lang="fr-FR" baseline="0" dirty="0" smtClean="0"/>
              <a:t>. </a:t>
            </a:r>
            <a:r>
              <a:rPr lang="fr-FR" baseline="0" dirty="0" err="1" smtClean="0"/>
              <a:t>Very</a:t>
            </a:r>
            <a:r>
              <a:rPr lang="fr-FR" baseline="0" dirty="0" smtClean="0"/>
              <a:t> fragile.</a:t>
            </a:r>
          </a:p>
          <a:p>
            <a:r>
              <a:rPr lang="fr-FR" baseline="0" dirty="0" err="1" smtClean="0"/>
              <a:t>Seems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obvious</a:t>
            </a:r>
            <a:r>
              <a:rPr lang="fr-FR" baseline="0" dirty="0" smtClean="0"/>
              <a:t>. Lincoln.</a:t>
            </a:r>
          </a:p>
          <a:p>
            <a:r>
              <a:rPr lang="fr-FR" baseline="0" dirty="0" smtClean="0"/>
              <a:t>Pb to ignore </a:t>
            </a:r>
            <a:r>
              <a:rPr lang="fr-FR" baseline="0" dirty="0" err="1" smtClean="0"/>
              <a:t>its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complexity</a:t>
            </a:r>
            <a:endParaRPr lang="fr-FR" baseline="0" dirty="0" smtClean="0"/>
          </a:p>
          <a:p>
            <a:endParaRPr lang="fr-FR" baseline="0" dirty="0" smtClean="0"/>
          </a:p>
          <a:p>
            <a:r>
              <a:rPr lang="fr-FR" dirty="0" err="1" smtClean="0"/>
              <a:t>Loic</a:t>
            </a:r>
            <a:r>
              <a:rPr lang="fr-FR" dirty="0" smtClean="0"/>
              <a:t> </a:t>
            </a:r>
            <a:r>
              <a:rPr lang="fr-FR" dirty="0" err="1" smtClean="0"/>
              <a:t>Blondiaux</a:t>
            </a:r>
            <a:r>
              <a:rPr lang="fr-FR" dirty="0" smtClean="0"/>
              <a:t>: 3 </a:t>
            </a:r>
            <a:r>
              <a:rPr lang="fr-FR" dirty="0" err="1" smtClean="0"/>
              <a:t>things</a:t>
            </a:r>
            <a:r>
              <a:rPr lang="fr-FR" dirty="0" smtClean="0"/>
              <a:t>: </a:t>
            </a:r>
            <a:r>
              <a:rPr lang="fr-FR" dirty="0" err="1" smtClean="0"/>
              <a:t>exercise</a:t>
            </a:r>
            <a:r>
              <a:rPr lang="fr-FR" dirty="0" smtClean="0"/>
              <a:t> of </a:t>
            </a:r>
            <a:r>
              <a:rPr lang="fr-FR" dirty="0" err="1" smtClean="0"/>
              <a:t>popular</a:t>
            </a:r>
            <a:r>
              <a:rPr lang="fr-FR" dirty="0" smtClean="0"/>
              <a:t> </a:t>
            </a:r>
            <a:r>
              <a:rPr lang="fr-FR" dirty="0" err="1" smtClean="0"/>
              <a:t>sovereignty</a:t>
            </a:r>
            <a:r>
              <a:rPr lang="fr-FR" dirty="0" smtClean="0"/>
              <a:t>, </a:t>
            </a:r>
            <a:r>
              <a:rPr lang="fr-FR" dirty="0" err="1" smtClean="0"/>
              <a:t>rights</a:t>
            </a:r>
            <a:r>
              <a:rPr lang="fr-FR" dirty="0" smtClean="0"/>
              <a:t> (</a:t>
            </a:r>
            <a:r>
              <a:rPr lang="fr-FR" dirty="0" err="1" smtClean="0"/>
              <a:t>rule</a:t>
            </a:r>
            <a:r>
              <a:rPr lang="fr-FR" dirty="0" smtClean="0"/>
              <a:t> of </a:t>
            </a:r>
            <a:r>
              <a:rPr lang="fr-FR" dirty="0" err="1" smtClean="0"/>
              <a:t>law</a:t>
            </a:r>
            <a:r>
              <a:rPr lang="fr-FR" dirty="0" smtClean="0"/>
              <a:t>, </a:t>
            </a:r>
            <a:r>
              <a:rPr lang="fr-FR" dirty="0" err="1" smtClean="0"/>
              <a:t>liberties</a:t>
            </a:r>
            <a:r>
              <a:rPr lang="fr-FR" dirty="0" smtClean="0"/>
              <a:t>) and </a:t>
            </a:r>
            <a:r>
              <a:rPr lang="fr-FR" dirty="0" err="1" smtClean="0"/>
              <a:t>way</a:t>
            </a:r>
            <a:r>
              <a:rPr lang="fr-FR" dirty="0" smtClean="0"/>
              <a:t> of life, a</a:t>
            </a:r>
            <a:r>
              <a:rPr lang="fr-FR" baseline="0" dirty="0" smtClean="0"/>
              <a:t> society, </a:t>
            </a:r>
            <a:r>
              <a:rPr lang="fr-FR" baseline="0" dirty="0" err="1" smtClean="0"/>
              <a:t>way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being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with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oneself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others</a:t>
            </a:r>
            <a:r>
              <a:rPr lang="fr-FR" baseline="0" dirty="0" smtClean="0"/>
              <a:t>.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64A27-06B4-4445-A899-83FCF273FB0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59441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64A27-06B4-4445-A899-83FCF273FB0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59441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OF People</a:t>
            </a:r>
            <a:r>
              <a:rPr lang="fr-FR" baseline="0" dirty="0" smtClean="0"/>
              <a:t> (</a:t>
            </a:r>
            <a:r>
              <a:rPr lang="fr-FR" baseline="0" dirty="0" err="1" smtClean="0"/>
              <a:t>average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person</a:t>
            </a:r>
            <a:r>
              <a:rPr lang="fr-FR" baseline="0" dirty="0" smtClean="0"/>
              <a:t>?) </a:t>
            </a:r>
            <a:r>
              <a:rPr lang="fr-FR" baseline="0" dirty="0" err="1" smtClean="0"/>
              <a:t>actual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decision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makers</a:t>
            </a:r>
            <a:r>
              <a:rPr lang="fr-FR" baseline="0" dirty="0" smtClean="0"/>
              <a:t> but no national </a:t>
            </a:r>
            <a:r>
              <a:rPr lang="fr-FR" baseline="0" dirty="0" err="1" smtClean="0"/>
              <a:t>legislature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exactly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mirrors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its</a:t>
            </a:r>
            <a:r>
              <a:rPr lang="fr-FR" baseline="0" dirty="0" smtClean="0"/>
              <a:t> society in </a:t>
            </a:r>
            <a:r>
              <a:rPr lang="fr-FR" baseline="0" dirty="0" err="1" smtClean="0"/>
              <a:t>age</a:t>
            </a:r>
            <a:r>
              <a:rPr lang="fr-FR" baseline="0" dirty="0" smtClean="0"/>
              <a:t>, </a:t>
            </a:r>
            <a:r>
              <a:rPr lang="fr-FR" baseline="0" dirty="0" err="1" smtClean="0"/>
              <a:t>gender</a:t>
            </a:r>
            <a:r>
              <a:rPr lang="fr-FR" baseline="0" dirty="0" smtClean="0"/>
              <a:t>, </a:t>
            </a:r>
            <a:r>
              <a:rPr lang="fr-FR" baseline="0" dirty="0" err="1" smtClean="0"/>
              <a:t>education</a:t>
            </a:r>
            <a:r>
              <a:rPr lang="fr-FR" baseline="0" dirty="0" smtClean="0"/>
              <a:t>, </a:t>
            </a:r>
            <a:r>
              <a:rPr lang="fr-FR" baseline="0" dirty="0" err="1" smtClean="0"/>
              <a:t>occupational</a:t>
            </a:r>
            <a:r>
              <a:rPr lang="fr-FR" baseline="0" dirty="0" smtClean="0"/>
              <a:t> background.</a:t>
            </a:r>
          </a:p>
          <a:p>
            <a:r>
              <a:rPr lang="fr-FR" baseline="0" dirty="0" smtClean="0"/>
              <a:t>BY Participation but </a:t>
            </a:r>
            <a:r>
              <a:rPr lang="fr-FR" baseline="0" dirty="0" err="1" smtClean="0"/>
              <a:t>outside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Switzerland</a:t>
            </a:r>
            <a:r>
              <a:rPr lang="fr-FR" baseline="0" dirty="0" smtClean="0"/>
              <a:t>, </a:t>
            </a:r>
            <a:r>
              <a:rPr lang="fr-FR" baseline="0" dirty="0" err="1" smtClean="0"/>
              <a:t>rarely</a:t>
            </a:r>
            <a:r>
              <a:rPr lang="fr-FR" baseline="0" dirty="0" smtClean="0"/>
              <a:t> referenda or initiatives </a:t>
            </a:r>
            <a:r>
              <a:rPr lang="fr-FR" baseline="0" dirty="0" err="1" smtClean="0"/>
              <a:t>organized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where</a:t>
            </a:r>
            <a:r>
              <a:rPr lang="fr-FR" baseline="0" dirty="0" smtClean="0"/>
              <a:t> people </a:t>
            </a:r>
            <a:r>
              <a:rPr lang="fr-FR" baseline="0" dirty="0" err="1" smtClean="0"/>
              <a:t>actually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take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decisions</a:t>
            </a:r>
            <a:r>
              <a:rPr lang="fr-FR" baseline="0" dirty="0" smtClean="0"/>
              <a:t> on </a:t>
            </a:r>
            <a:r>
              <a:rPr lang="fr-FR" baseline="0" dirty="0" err="1" smtClean="0"/>
              <a:t>policy</a:t>
            </a:r>
            <a:r>
              <a:rPr lang="fr-FR" baseline="0" dirty="0" smtClean="0"/>
              <a:t>. </a:t>
            </a:r>
            <a:r>
              <a:rPr lang="fr-FR" baseline="0" dirty="0" err="1" smtClean="0"/>
              <a:t>Delegative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democracies</a:t>
            </a:r>
            <a:r>
              <a:rPr lang="fr-FR" baseline="0" dirty="0" smtClean="0"/>
              <a:t>.</a:t>
            </a:r>
          </a:p>
          <a:p>
            <a:r>
              <a:rPr lang="fr-FR" dirty="0" smtClean="0"/>
              <a:t>FOR good </a:t>
            </a:r>
            <a:r>
              <a:rPr lang="fr-FR" dirty="0" err="1" smtClean="0"/>
              <a:t>gvt</a:t>
            </a:r>
            <a:r>
              <a:rPr lang="fr-FR" dirty="0" smtClean="0"/>
              <a:t>. by </a:t>
            </a:r>
            <a:r>
              <a:rPr lang="fr-FR" dirty="0" err="1" smtClean="0"/>
              <a:t>benevolent</a:t>
            </a:r>
            <a:r>
              <a:rPr lang="fr-FR" dirty="0" smtClean="0"/>
              <a:t> </a:t>
            </a:r>
            <a:r>
              <a:rPr lang="fr-FR" dirty="0" err="1" smtClean="0"/>
              <a:t>dictator</a:t>
            </a:r>
            <a:r>
              <a:rPr lang="fr-FR" dirty="0" smtClean="0"/>
              <a:t> or Party </a:t>
            </a:r>
            <a:r>
              <a:rPr lang="fr-FR" dirty="0" err="1" smtClean="0"/>
              <a:t>too</a:t>
            </a:r>
            <a:r>
              <a:rPr lang="fr-FR" dirty="0" smtClean="0"/>
              <a:t> (Robert </a:t>
            </a:r>
            <a:r>
              <a:rPr lang="fr-FR" dirty="0" err="1" smtClean="0"/>
              <a:t>Dahl’s</a:t>
            </a:r>
            <a:r>
              <a:rPr lang="fr-FR" dirty="0" smtClean="0"/>
              <a:t> concept of </a:t>
            </a:r>
            <a:r>
              <a:rPr lang="fr-FR" dirty="0" err="1" smtClean="0"/>
              <a:t>guardianiship</a:t>
            </a:r>
            <a:r>
              <a:rPr lang="fr-FR" dirty="0" smtClean="0"/>
              <a:t>). </a:t>
            </a:r>
            <a:r>
              <a:rPr lang="fr-FR" dirty="0" err="1" smtClean="0"/>
              <a:t>Diff</a:t>
            </a:r>
            <a:r>
              <a:rPr lang="fr-FR" baseline="0" dirty="0" smtClean="0"/>
              <a:t> to know </a:t>
            </a:r>
            <a:r>
              <a:rPr lang="fr-FR" baseline="0" dirty="0" err="1" smtClean="0"/>
              <a:t>Rousseau’s</a:t>
            </a:r>
            <a:r>
              <a:rPr lang="fr-FR" baseline="0" dirty="0" smtClean="0"/>
              <a:t> abstract « the </a:t>
            </a:r>
            <a:r>
              <a:rPr lang="fr-FR" baseline="0" dirty="0" err="1" smtClean="0"/>
              <a:t>general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 » and people </a:t>
            </a:r>
            <a:r>
              <a:rPr lang="fr-FR" baseline="0" dirty="0" err="1" smtClean="0"/>
              <a:t>rather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assess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their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representatives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precise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policies</a:t>
            </a:r>
            <a:r>
              <a:rPr lang="fr-FR" baseline="0" dirty="0" smtClean="0"/>
              <a:t>.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64A27-06B4-4445-A899-83FCF273FB0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50943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err="1" smtClean="0"/>
              <a:t>Indiv</a:t>
            </a:r>
            <a:r>
              <a:rPr lang="fr-FR" dirty="0" smtClean="0"/>
              <a:t> </a:t>
            </a:r>
            <a:r>
              <a:rPr lang="fr-FR" dirty="0" err="1" smtClean="0"/>
              <a:t>rights</a:t>
            </a:r>
            <a:r>
              <a:rPr lang="fr-FR" dirty="0" smtClean="0"/>
              <a:t>: </a:t>
            </a:r>
            <a:r>
              <a:rPr lang="fr-FR" dirty="0" err="1" smtClean="0"/>
              <a:t>freedom</a:t>
            </a:r>
            <a:r>
              <a:rPr lang="fr-FR" dirty="0" smtClean="0"/>
              <a:t> of </a:t>
            </a:r>
            <a:r>
              <a:rPr lang="fr-FR" dirty="0" err="1" smtClean="0"/>
              <a:t>assembly</a:t>
            </a:r>
            <a:r>
              <a:rPr lang="fr-FR" dirty="0" smtClean="0"/>
              <a:t>, </a:t>
            </a:r>
            <a:r>
              <a:rPr lang="fr-FR" dirty="0" err="1" smtClean="0"/>
              <a:t>property</a:t>
            </a:r>
            <a:r>
              <a:rPr lang="fr-FR" dirty="0" smtClean="0"/>
              <a:t>, religion</a:t>
            </a:r>
            <a:r>
              <a:rPr lang="fr-FR" baseline="0" dirty="0" smtClean="0"/>
              <a:t> and speech.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64A27-06B4-4445-A899-83FCF273FB0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0253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Under the </a:t>
            </a:r>
            <a:r>
              <a:rPr lang="fr-FR" dirty="0" err="1" smtClean="0"/>
              <a:t>principle</a:t>
            </a:r>
            <a:r>
              <a:rPr lang="fr-FR" dirty="0" smtClean="0"/>
              <a:t> of </a:t>
            </a:r>
            <a:r>
              <a:rPr lang="fr-FR" dirty="0" err="1" smtClean="0"/>
              <a:t>rule</a:t>
            </a:r>
            <a:r>
              <a:rPr lang="fr-FR" dirty="0" smtClean="0"/>
              <a:t> of </a:t>
            </a:r>
            <a:r>
              <a:rPr lang="fr-FR" dirty="0" err="1" smtClean="0"/>
              <a:t>law</a:t>
            </a:r>
            <a:r>
              <a:rPr lang="fr-FR" dirty="0" smtClean="0"/>
              <a:t>, </a:t>
            </a:r>
            <a:r>
              <a:rPr lang="fr-FR" dirty="0" err="1" smtClean="0"/>
              <a:t>elected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rulers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citizens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alike</a:t>
            </a:r>
            <a:r>
              <a:rPr lang="fr-FR" baseline="0" dirty="0" smtClean="0"/>
              <a:t> are </a:t>
            </a:r>
            <a:r>
              <a:rPr lang="fr-FR" baseline="0" dirty="0" err="1" smtClean="0"/>
              <a:t>subjet</a:t>
            </a:r>
            <a:r>
              <a:rPr lang="fr-FR" baseline="0" dirty="0" smtClean="0"/>
              <a:t> to constitutions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usually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include</a:t>
            </a:r>
            <a:r>
              <a:rPr lang="fr-FR" baseline="0" dirty="0" smtClean="0"/>
              <a:t> a </a:t>
            </a:r>
            <a:r>
              <a:rPr lang="fr-FR" baseline="0" dirty="0" err="1" smtClean="0"/>
              <a:t>statement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individual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rights</a:t>
            </a:r>
            <a:r>
              <a:rPr lang="fr-FR" baseline="0" dirty="0" smtClean="0"/>
              <a:t>. Zakaria claims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the western model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best </a:t>
            </a:r>
            <a:r>
              <a:rPr lang="fr-FR" baseline="0" dirty="0" err="1" smtClean="0"/>
              <a:t>symbolized</a:t>
            </a:r>
            <a:r>
              <a:rPr lang="fr-FR" baseline="0" dirty="0" smtClean="0"/>
              <a:t> not by the mass </a:t>
            </a:r>
            <a:r>
              <a:rPr lang="fr-FR" baseline="0" dirty="0" err="1" smtClean="0"/>
              <a:t>plebiscite</a:t>
            </a:r>
            <a:r>
              <a:rPr lang="fr-FR" baseline="0" dirty="0" smtClean="0"/>
              <a:t> but by the impartial </a:t>
            </a:r>
            <a:r>
              <a:rPr lang="fr-FR" baseline="0" smtClean="0"/>
              <a:t>judge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64A27-06B4-4445-A899-83FCF273FB0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59441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64A27-06B4-4445-A899-83FCF273FB0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59441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err="1" smtClean="0"/>
              <a:t>Pateman</a:t>
            </a:r>
            <a:r>
              <a:rPr lang="fr-FR" dirty="0" smtClean="0"/>
              <a:t>: « </a:t>
            </a:r>
            <a:r>
              <a:rPr lang="fr-FR" dirty="0" err="1" smtClean="0"/>
              <a:t>individuals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learn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participate</a:t>
            </a:r>
            <a:r>
              <a:rPr lang="fr-FR" baseline="0" dirty="0" smtClean="0"/>
              <a:t> by </a:t>
            </a:r>
            <a:r>
              <a:rPr lang="fr-FR" baseline="0" dirty="0" err="1" smtClean="0"/>
              <a:t>participating</a:t>
            </a:r>
            <a:r>
              <a:rPr lang="fr-FR" baseline="0" smtClean="0"/>
              <a:t> »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64A27-06B4-4445-A899-83FCF273FB0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59441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err="1" smtClean="0"/>
              <a:t>Besides</a:t>
            </a:r>
            <a:r>
              <a:rPr lang="fr-FR" dirty="0" smtClean="0"/>
              <a:t> </a:t>
            </a:r>
            <a:r>
              <a:rPr lang="fr-FR" dirty="0" err="1" smtClean="0"/>
              <a:t>shaping</a:t>
            </a:r>
            <a:r>
              <a:rPr lang="fr-FR" dirty="0" smtClean="0"/>
              <a:t> how </a:t>
            </a:r>
            <a:r>
              <a:rPr lang="fr-FR" dirty="0" err="1" smtClean="0"/>
              <a:t>one’s</a:t>
            </a:r>
            <a:r>
              <a:rPr lang="fr-FR" dirty="0" smtClean="0"/>
              <a:t> participation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counted</a:t>
            </a:r>
            <a:r>
              <a:rPr lang="fr-FR" dirty="0" smtClean="0"/>
              <a:t>, </a:t>
            </a:r>
            <a:r>
              <a:rPr lang="fr-FR" dirty="0" err="1" smtClean="0"/>
              <a:t>electoral</a:t>
            </a:r>
            <a:r>
              <a:rPr lang="fr-FR" dirty="0" smtClean="0"/>
              <a:t> </a:t>
            </a:r>
            <a:r>
              <a:rPr lang="fr-FR" dirty="0" err="1" smtClean="0"/>
              <a:t>syst</a:t>
            </a:r>
            <a:r>
              <a:rPr lang="fr-FR" dirty="0" smtClean="0"/>
              <a:t> </a:t>
            </a:r>
            <a:r>
              <a:rPr lang="fr-FR" dirty="0" err="1" smtClean="0"/>
              <a:t>can</a:t>
            </a:r>
            <a:r>
              <a:rPr lang="fr-FR" dirty="0" smtClean="0"/>
              <a:t> </a:t>
            </a:r>
            <a:r>
              <a:rPr lang="fr-FR" dirty="0" err="1" smtClean="0"/>
              <a:t>also</a:t>
            </a:r>
            <a:r>
              <a:rPr lang="fr-FR" baseline="0" dirty="0" smtClean="0"/>
              <a:t> affect </a:t>
            </a:r>
            <a:r>
              <a:rPr lang="fr-FR" baseline="0" dirty="0" err="1" smtClean="0"/>
              <a:t>policy</a:t>
            </a:r>
            <a:r>
              <a:rPr lang="fr-FR" baseline="0" dirty="0" smtClean="0"/>
              <a:t>. Option in </a:t>
            </a:r>
            <a:r>
              <a:rPr lang="fr-FR" baseline="0" dirty="0" err="1" smtClean="0"/>
              <a:t>many</a:t>
            </a:r>
            <a:r>
              <a:rPr lang="fr-FR" baseline="0" dirty="0" smtClean="0"/>
              <a:t> countries of </a:t>
            </a:r>
            <a:r>
              <a:rPr lang="fr-FR" baseline="0" dirty="0" err="1" smtClean="0"/>
              <a:t>allowing</a:t>
            </a:r>
            <a:r>
              <a:rPr lang="fr-FR" baseline="0" dirty="0" smtClean="0"/>
              <a:t> a public vote on a </a:t>
            </a:r>
            <a:r>
              <a:rPr lang="fr-FR" baseline="0" dirty="0" err="1" smtClean="0"/>
              <a:t>particular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policy</a:t>
            </a:r>
            <a:r>
              <a:rPr lang="fr-FR" baseline="0" dirty="0" smtClean="0"/>
              <a:t> issue. A national ballot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commonly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known</a:t>
            </a:r>
            <a:r>
              <a:rPr lang="fr-FR" baseline="0" dirty="0" smtClean="0"/>
              <a:t> as a </a:t>
            </a:r>
            <a:r>
              <a:rPr lang="fr-FR" baseline="0" dirty="0" err="1" smtClean="0"/>
              <a:t>referendom</a:t>
            </a:r>
            <a:r>
              <a:rPr lang="fr-FR" baseline="0" dirty="0" smtClean="0"/>
              <a:t>. It </a:t>
            </a:r>
            <a:r>
              <a:rPr lang="fr-FR" baseline="0" dirty="0" err="1" smtClean="0"/>
              <a:t>allows</a:t>
            </a:r>
            <a:r>
              <a:rPr lang="fr-FR" baseline="0" dirty="0" smtClean="0"/>
              <a:t> the public to </a:t>
            </a:r>
            <a:r>
              <a:rPr lang="fr-FR" baseline="0" dirty="0" err="1" smtClean="0"/>
              <a:t>make</a:t>
            </a:r>
            <a:r>
              <a:rPr lang="fr-FR" baseline="0" dirty="0" smtClean="0"/>
              <a:t> direct </a:t>
            </a:r>
            <a:r>
              <a:rPr lang="fr-FR" baseline="0" dirty="0" err="1" smtClean="0"/>
              <a:t>decisions</a:t>
            </a:r>
            <a:r>
              <a:rPr lang="fr-FR" baseline="0" dirty="0" smtClean="0"/>
              <a:t> about </a:t>
            </a:r>
            <a:r>
              <a:rPr lang="fr-FR" baseline="0" dirty="0" err="1" smtClean="0"/>
              <a:t>policy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itself</a:t>
            </a:r>
            <a:r>
              <a:rPr lang="fr-FR" baseline="0" dirty="0" smtClean="0"/>
              <a:t> by putting certain issues </a:t>
            </a:r>
            <a:r>
              <a:rPr lang="fr-FR" baseline="0" dirty="0" err="1" smtClean="0"/>
              <a:t>before</a:t>
            </a:r>
            <a:r>
              <a:rPr lang="fr-FR" baseline="0" dirty="0" smtClean="0"/>
              <a:t> the public and </a:t>
            </a:r>
            <a:r>
              <a:rPr lang="fr-FR" baseline="0" dirty="0" err="1" smtClean="0"/>
              <a:t>allowing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them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decide</a:t>
            </a:r>
            <a:r>
              <a:rPr lang="fr-FR" baseline="0" dirty="0" smtClean="0"/>
              <a:t>. No </a:t>
            </a:r>
            <a:r>
              <a:rPr lang="fr-FR" baseline="0" dirty="0" err="1" smtClean="0"/>
              <a:t>constitutional</a:t>
            </a:r>
            <a:r>
              <a:rPr lang="fr-FR" baseline="0" dirty="0" smtClean="0"/>
              <a:t> provision in US and Canada but in </a:t>
            </a:r>
            <a:r>
              <a:rPr lang="fr-FR" baseline="0" dirty="0" err="1" smtClean="0"/>
              <a:t>many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European</a:t>
            </a:r>
            <a:r>
              <a:rPr lang="fr-FR" baseline="0" dirty="0" smtClean="0"/>
              <a:t> countries.</a:t>
            </a:r>
          </a:p>
          <a:p>
            <a:r>
              <a:rPr lang="fr-FR" baseline="0" dirty="0" smtClean="0"/>
              <a:t>In </a:t>
            </a:r>
            <a:r>
              <a:rPr lang="fr-FR" baseline="0" dirty="0" err="1" smtClean="0"/>
              <a:t>some</a:t>
            </a:r>
            <a:r>
              <a:rPr lang="fr-FR" baseline="0" dirty="0" smtClean="0"/>
              <a:t> countries </a:t>
            </a:r>
            <a:r>
              <a:rPr lang="fr-FR" baseline="0" dirty="0" err="1" smtClean="0"/>
              <a:t>citizens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may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collect</a:t>
            </a:r>
            <a:r>
              <a:rPr lang="fr-FR" baseline="0" dirty="0" smtClean="0"/>
              <a:t> signatures to put a question to a national vote in an initiative. It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help </a:t>
            </a:r>
            <a:r>
              <a:rPr lang="fr-FR" baseline="0" dirty="0" err="1" smtClean="0"/>
              <a:t>legitimize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democratic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process</a:t>
            </a:r>
            <a:r>
              <a:rPr lang="fr-FR" baseline="0" dirty="0" smtClean="0"/>
              <a:t> but </a:t>
            </a:r>
            <a:r>
              <a:rPr lang="fr-FR" baseline="0" dirty="0" err="1" smtClean="0"/>
              <a:t>concerns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national votes place </a:t>
            </a:r>
            <a:r>
              <a:rPr lang="fr-FR" baseline="0" dirty="0" err="1" smtClean="0"/>
              <a:t>too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much</a:t>
            </a:r>
            <a:r>
              <a:rPr lang="fr-FR" baseline="0" dirty="0" smtClean="0"/>
              <a:t> power in the hands of an </a:t>
            </a:r>
            <a:r>
              <a:rPr lang="fr-FR" baseline="0" dirty="0" err="1" smtClean="0"/>
              <a:t>uninformed</a:t>
            </a:r>
            <a:r>
              <a:rPr lang="fr-FR" baseline="0" dirty="0" smtClean="0"/>
              <a:t> public, </a:t>
            </a:r>
            <a:r>
              <a:rPr lang="fr-FR" baseline="0" dirty="0" err="1" smtClean="0"/>
              <a:t>weakening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representative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democracy</a:t>
            </a:r>
            <a:r>
              <a:rPr lang="fr-FR" baseline="0" dirty="0" smtClean="0"/>
              <a:t>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 err="1" smtClean="0"/>
              <a:t>Tyranny</a:t>
            </a:r>
            <a:r>
              <a:rPr lang="fr-FR" dirty="0" smtClean="0"/>
              <a:t> of the </a:t>
            </a:r>
            <a:r>
              <a:rPr lang="fr-FR" dirty="0" err="1" smtClean="0"/>
              <a:t>majority</a:t>
            </a:r>
            <a:r>
              <a:rPr lang="fr-FR" dirty="0" smtClean="0"/>
              <a:t>: a scenario in </a:t>
            </a:r>
            <a:r>
              <a:rPr lang="fr-FR" dirty="0" err="1" smtClean="0"/>
              <a:t>which</a:t>
            </a:r>
            <a:r>
              <a:rPr lang="fr-FR" dirty="0" smtClean="0"/>
              <a:t> </a:t>
            </a:r>
            <a:r>
              <a:rPr lang="fr-FR" dirty="0" err="1" smtClean="0"/>
              <a:t>decisions</a:t>
            </a:r>
            <a:r>
              <a:rPr lang="fr-FR" dirty="0" smtClean="0"/>
              <a:t> made by a </a:t>
            </a:r>
            <a:r>
              <a:rPr lang="fr-FR" dirty="0" err="1" smtClean="0"/>
              <a:t>majority</a:t>
            </a:r>
            <a:r>
              <a:rPr lang="fr-FR" dirty="0" smtClean="0"/>
              <a:t> place </a:t>
            </a:r>
            <a:r>
              <a:rPr lang="fr-FR" dirty="0" err="1" smtClean="0"/>
              <a:t>its</a:t>
            </a:r>
            <a:r>
              <a:rPr lang="fr-FR" dirty="0" smtClean="0"/>
              <a:t> </a:t>
            </a:r>
            <a:r>
              <a:rPr lang="fr-FR" dirty="0" err="1" smtClean="0"/>
              <a:t>interests</a:t>
            </a:r>
            <a:r>
              <a:rPr lang="fr-FR" dirty="0" smtClean="0"/>
              <a:t> </a:t>
            </a:r>
            <a:r>
              <a:rPr lang="fr-FR" dirty="0" err="1" smtClean="0"/>
              <a:t>above</a:t>
            </a:r>
            <a:r>
              <a:rPr lang="fr-FR" dirty="0" smtClean="0"/>
              <a:t> </a:t>
            </a:r>
            <a:r>
              <a:rPr lang="fr-FR" dirty="0" err="1" smtClean="0"/>
              <a:t>those</a:t>
            </a:r>
            <a:r>
              <a:rPr lang="fr-FR" dirty="0" smtClean="0"/>
              <a:t> of an </a:t>
            </a:r>
            <a:r>
              <a:rPr lang="fr-FR" dirty="0" err="1" smtClean="0"/>
              <a:t>individual</a:t>
            </a:r>
            <a:r>
              <a:rPr lang="fr-FR" dirty="0" smtClean="0"/>
              <a:t> or </a:t>
            </a:r>
            <a:r>
              <a:rPr lang="fr-FR" dirty="0" err="1" smtClean="0"/>
              <a:t>minority</a:t>
            </a:r>
            <a:r>
              <a:rPr lang="fr-FR" dirty="0" smtClean="0"/>
              <a:t> group, </a:t>
            </a:r>
            <a:r>
              <a:rPr lang="fr-FR" dirty="0" err="1" smtClean="0"/>
              <a:t>constituting</a:t>
            </a:r>
            <a:r>
              <a:rPr lang="fr-FR" dirty="0" smtClean="0"/>
              <a:t> active oppression comparable to </a:t>
            </a:r>
            <a:r>
              <a:rPr lang="fr-FR" dirty="0" err="1" smtClean="0"/>
              <a:t>that</a:t>
            </a:r>
            <a:r>
              <a:rPr lang="fr-FR" dirty="0" smtClean="0"/>
              <a:t> of a </a:t>
            </a:r>
            <a:r>
              <a:rPr lang="fr-FR" dirty="0" err="1" smtClean="0"/>
              <a:t>tyrant</a:t>
            </a:r>
            <a:r>
              <a:rPr lang="fr-FR" dirty="0" smtClean="0"/>
              <a:t> or </a:t>
            </a:r>
            <a:r>
              <a:rPr lang="fr-FR" dirty="0" err="1" smtClean="0"/>
              <a:t>despot</a:t>
            </a:r>
            <a:r>
              <a:rPr lang="fr-FR" dirty="0" smtClean="0"/>
              <a:t>. In </a:t>
            </a:r>
            <a:r>
              <a:rPr lang="fr-FR" dirty="0" err="1" smtClean="0"/>
              <a:t>many</a:t>
            </a:r>
            <a:r>
              <a:rPr lang="fr-FR" dirty="0" smtClean="0"/>
              <a:t> cases a </a:t>
            </a:r>
            <a:r>
              <a:rPr lang="fr-FR" dirty="0" err="1" smtClean="0"/>
              <a:t>disliked</a:t>
            </a:r>
            <a:r>
              <a:rPr lang="fr-FR" dirty="0" smtClean="0"/>
              <a:t> </a:t>
            </a:r>
            <a:r>
              <a:rPr lang="fr-FR" dirty="0" err="1" smtClean="0"/>
              <a:t>ethnic</a:t>
            </a:r>
            <a:r>
              <a:rPr lang="fr-FR" dirty="0" smtClean="0"/>
              <a:t>, </a:t>
            </a:r>
            <a:r>
              <a:rPr lang="fr-FR" dirty="0" err="1" smtClean="0"/>
              <a:t>religious</a:t>
            </a:r>
            <a:r>
              <a:rPr lang="fr-FR" dirty="0" smtClean="0"/>
              <a:t>, </a:t>
            </a:r>
            <a:r>
              <a:rPr lang="fr-FR" dirty="0" err="1" smtClean="0"/>
              <a:t>political</a:t>
            </a:r>
            <a:r>
              <a:rPr lang="fr-FR" dirty="0" smtClean="0"/>
              <a:t>, or racial group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deliberately</a:t>
            </a:r>
            <a:r>
              <a:rPr lang="fr-FR" dirty="0" smtClean="0"/>
              <a:t> </a:t>
            </a:r>
            <a:r>
              <a:rPr lang="fr-FR" dirty="0" err="1" smtClean="0"/>
              <a:t>penalized</a:t>
            </a:r>
            <a:r>
              <a:rPr lang="fr-FR" dirty="0" smtClean="0"/>
              <a:t> by the </a:t>
            </a:r>
            <a:r>
              <a:rPr lang="fr-FR" dirty="0" err="1" smtClean="0"/>
              <a:t>majority</a:t>
            </a:r>
            <a:r>
              <a:rPr lang="fr-FR" dirty="0" smtClean="0"/>
              <a:t> </a:t>
            </a:r>
            <a:r>
              <a:rPr lang="fr-FR" dirty="0" err="1" smtClean="0"/>
              <a:t>element</a:t>
            </a:r>
            <a:r>
              <a:rPr lang="fr-FR" dirty="0" smtClean="0"/>
              <a:t> acting </a:t>
            </a:r>
            <a:r>
              <a:rPr lang="fr-FR" dirty="0" err="1" smtClean="0"/>
              <a:t>through</a:t>
            </a:r>
            <a:r>
              <a:rPr lang="fr-FR" dirty="0" smtClean="0"/>
              <a:t> the </a:t>
            </a:r>
            <a:r>
              <a:rPr lang="fr-FR" dirty="0" err="1" smtClean="0"/>
              <a:t>democratic</a:t>
            </a:r>
            <a:r>
              <a:rPr lang="fr-FR" dirty="0" smtClean="0"/>
              <a:t> </a:t>
            </a:r>
            <a:r>
              <a:rPr lang="fr-FR" dirty="0" err="1" smtClean="0"/>
              <a:t>process</a:t>
            </a:r>
            <a:r>
              <a:rPr lang="fr-FR" dirty="0" smtClean="0"/>
              <a:t>. John Adams, Tocqueville, Stuart Mill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64A27-06B4-4445-A899-83FCF273FB0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59441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Last component of </a:t>
            </a:r>
            <a:r>
              <a:rPr lang="fr-FR" dirty="0" err="1" smtClean="0"/>
              <a:t>liberal</a:t>
            </a:r>
            <a:r>
              <a:rPr lang="fr-FR" dirty="0" smtClean="0"/>
              <a:t> </a:t>
            </a:r>
            <a:r>
              <a:rPr lang="fr-FR" dirty="0" err="1" smtClean="0"/>
              <a:t>democracy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liberty. The substance of </a:t>
            </a:r>
            <a:r>
              <a:rPr lang="fr-FR" dirty="0" err="1" smtClean="0"/>
              <a:t>democracy</a:t>
            </a:r>
            <a:r>
              <a:rPr lang="fr-FR" dirty="0" smtClean="0"/>
              <a:t>.</a:t>
            </a:r>
            <a:r>
              <a:rPr lang="fr-FR" baseline="0" dirty="0" smtClean="0"/>
              <a:t> Civil </a:t>
            </a:r>
            <a:r>
              <a:rPr lang="fr-FR" baseline="0" dirty="0" err="1" smtClean="0"/>
              <a:t>rights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refer</a:t>
            </a:r>
            <a:r>
              <a:rPr lang="fr-FR" baseline="0" dirty="0" smtClean="0"/>
              <a:t> to the promotion of </a:t>
            </a:r>
            <a:r>
              <a:rPr lang="fr-FR" baseline="0" dirty="0" err="1" smtClean="0"/>
              <a:t>equality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whereas</a:t>
            </a:r>
            <a:r>
              <a:rPr lang="fr-FR" baseline="0" dirty="0" smtClean="0"/>
              <a:t> civil </a:t>
            </a:r>
            <a:r>
              <a:rPr lang="fr-FR" baseline="0" dirty="0" err="1" smtClean="0"/>
              <a:t>liberties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freedom</a:t>
            </a:r>
            <a:r>
              <a:rPr lang="fr-FR" baseline="0" dirty="0" smtClean="0"/>
              <a:t> but </a:t>
            </a:r>
            <a:r>
              <a:rPr lang="fr-FR" baseline="0" dirty="0" err="1" smtClean="0"/>
              <a:t>overlaps</a:t>
            </a:r>
            <a:r>
              <a:rPr lang="fr-FR" baseline="0" dirty="0" smtClean="0"/>
              <a:t>. </a:t>
            </a:r>
          </a:p>
          <a:p>
            <a:r>
              <a:rPr lang="fr-FR" baseline="0" dirty="0" err="1" smtClean="0"/>
              <a:t>Some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liberal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democracies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include</a:t>
            </a:r>
            <a:r>
              <a:rPr lang="fr-FR" baseline="0" dirty="0" smtClean="0"/>
              <a:t> civil </a:t>
            </a:r>
            <a:r>
              <a:rPr lang="fr-FR" baseline="0" dirty="0" err="1" smtClean="0"/>
              <a:t>rights</a:t>
            </a:r>
            <a:r>
              <a:rPr lang="fr-FR" baseline="0" dirty="0" smtClean="0"/>
              <a:t> in social or </a:t>
            </a:r>
            <a:r>
              <a:rPr lang="fr-FR" baseline="0" dirty="0" err="1" smtClean="0"/>
              <a:t>economic</a:t>
            </a:r>
            <a:r>
              <a:rPr lang="fr-FR" baseline="0" dirty="0" smtClean="0"/>
              <a:t> </a:t>
            </a:r>
            <a:r>
              <a:rPr lang="fr-FR" baseline="0" dirty="0" err="1" smtClean="0"/>
              <a:t>outcomes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such</a:t>
            </a:r>
            <a:r>
              <a:rPr lang="fr-FR" baseline="0" dirty="0" smtClean="0"/>
              <a:t> as </a:t>
            </a:r>
            <a:r>
              <a:rPr lang="fr-FR" baseline="0" dirty="0" err="1" smtClean="0"/>
              <a:t>universal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education</a:t>
            </a:r>
            <a:r>
              <a:rPr lang="fr-FR" baseline="0" dirty="0" smtClean="0"/>
              <a:t>, </a:t>
            </a:r>
            <a:r>
              <a:rPr lang="fr-FR" baseline="0" dirty="0" err="1" smtClean="0"/>
              <a:t>health</a:t>
            </a:r>
            <a:r>
              <a:rPr lang="fr-FR" baseline="0" dirty="0" smtClean="0"/>
              <a:t> care or </a:t>
            </a:r>
            <a:r>
              <a:rPr lang="fr-FR" baseline="0" dirty="0" err="1" smtClean="0"/>
              <a:t>retirment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benefits</a:t>
            </a:r>
            <a:r>
              <a:rPr lang="fr-FR" baseline="0" dirty="0" smtClean="0"/>
              <a:t>. Social </a:t>
            </a:r>
            <a:r>
              <a:rPr lang="fr-FR" baseline="0" dirty="0" err="1" smtClean="0"/>
              <a:t>dem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regimes</a:t>
            </a:r>
            <a:r>
              <a:rPr lang="fr-FR" baseline="0" dirty="0" smtClean="0"/>
              <a:t>. </a:t>
            </a:r>
            <a:r>
              <a:rPr lang="fr-FR" baseline="0" dirty="0" err="1" smtClean="0"/>
              <a:t>Also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differences</a:t>
            </a:r>
            <a:r>
              <a:rPr lang="fr-FR" baseline="0" dirty="0" smtClean="0"/>
              <a:t> in the range of </a:t>
            </a:r>
            <a:r>
              <a:rPr lang="fr-FR" baseline="0" dirty="0" err="1" smtClean="0"/>
              <a:t>indiv</a:t>
            </a:r>
            <a:r>
              <a:rPr lang="fr-FR" baseline="0" dirty="0" smtClean="0"/>
              <a:t> </a:t>
            </a:r>
            <a:r>
              <a:rPr lang="fr-FR" baseline="0" dirty="0" err="1" smtClean="0"/>
              <a:t>liberties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ensured</a:t>
            </a:r>
            <a:r>
              <a:rPr lang="fr-FR" baseline="0" dirty="0" smtClean="0"/>
              <a:t>. All </a:t>
            </a:r>
            <a:r>
              <a:rPr lang="fr-FR" baseline="0" dirty="0" err="1" smtClean="0"/>
              <a:t>liberal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democracies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uphold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rights</a:t>
            </a:r>
            <a:r>
              <a:rPr lang="fr-FR" baseline="0" dirty="0" smtClean="0"/>
              <a:t> of free speech and association but in countries </a:t>
            </a:r>
            <a:r>
              <a:rPr lang="fr-FR" baseline="0" dirty="0" err="1" smtClean="0"/>
              <a:t>like</a:t>
            </a:r>
            <a:r>
              <a:rPr lang="fr-FR" baseline="0" dirty="0" smtClean="0"/>
              <a:t> Germany, the constitution outlaws </a:t>
            </a:r>
            <a:r>
              <a:rPr lang="fr-FR" baseline="0" dirty="0" err="1" smtClean="0"/>
              <a:t>antidemocratic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activity</a:t>
            </a:r>
            <a:r>
              <a:rPr lang="fr-FR" baseline="0" dirty="0" smtClean="0"/>
              <a:t> (the state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ban </a:t>
            </a:r>
            <a:r>
              <a:rPr lang="fr-FR" baseline="0" dirty="0" err="1" smtClean="0"/>
              <a:t>political</a:t>
            </a:r>
            <a:r>
              <a:rPr lang="fr-FR" baseline="0" dirty="0" smtClean="0"/>
              <a:t> parties </a:t>
            </a:r>
            <a:r>
              <a:rPr lang="fr-FR" baseline="0" dirty="0" err="1" smtClean="0"/>
              <a:t>seen</a:t>
            </a:r>
            <a:r>
              <a:rPr lang="fr-FR" baseline="0" dirty="0" smtClean="0"/>
              <a:t> as hostile to </a:t>
            </a:r>
            <a:r>
              <a:rPr lang="fr-FR" baseline="0" dirty="0" err="1" smtClean="0"/>
              <a:t>democracy</a:t>
            </a:r>
            <a:r>
              <a:rPr lang="fr-FR" baseline="0" dirty="0" smtClean="0"/>
              <a:t>). South </a:t>
            </a:r>
            <a:r>
              <a:rPr lang="fr-FR" baseline="0" dirty="0" err="1" smtClean="0"/>
              <a:t>Af</a:t>
            </a:r>
            <a:r>
              <a:rPr lang="fr-FR" baseline="0" dirty="0" smtClean="0"/>
              <a:t> constitution/ </a:t>
            </a:r>
            <a:r>
              <a:rPr lang="fr-FR" baseline="0" dirty="0" err="1" smtClean="0"/>
              <a:t>hate</a:t>
            </a:r>
            <a:r>
              <a:rPr lang="fr-FR" baseline="0" dirty="0" smtClean="0"/>
              <a:t> speech. France etc.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64A27-06B4-4445-A899-83FCF273FB0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59441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05C0A3-A267-3541-822B-C57A5659D035}" type="datetimeFigureOut">
              <a:rPr lang="fr-FR" smtClean="0"/>
              <a:t>30/11/18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4A205C-0229-D744-B6AF-9585B5D9438D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61957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05C0A3-A267-3541-822B-C57A5659D035}" type="datetimeFigureOut">
              <a:rPr lang="fr-FR" smtClean="0"/>
              <a:t>30/11/18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4A205C-0229-D744-B6AF-9585B5D9438D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41534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05C0A3-A267-3541-822B-C57A5659D035}" type="datetimeFigureOut">
              <a:rPr lang="fr-FR" smtClean="0"/>
              <a:t>30/11/18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4A205C-0229-D744-B6AF-9585B5D9438D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29887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05C0A3-A267-3541-822B-C57A5659D035}" type="datetimeFigureOut">
              <a:rPr lang="fr-FR" smtClean="0"/>
              <a:t>30/11/18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4A205C-0229-D744-B6AF-9585B5D9438D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1103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05C0A3-A267-3541-822B-C57A5659D035}" type="datetimeFigureOut">
              <a:rPr lang="fr-FR" smtClean="0"/>
              <a:t>30/11/18</a:t>
            </a:fld>
            <a:endParaRPr lang="fr-F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4A205C-0229-D744-B6AF-9585B5D9438D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5022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05C0A3-A267-3541-822B-C57A5659D035}" type="datetimeFigureOut">
              <a:rPr lang="fr-FR" smtClean="0"/>
              <a:t>30/11/18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4A205C-0229-D744-B6AF-9585B5D9438D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148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05C0A3-A267-3541-822B-C57A5659D035}" type="datetimeFigureOut">
              <a:rPr lang="fr-FR" smtClean="0"/>
              <a:t>30/11/18</a:t>
            </a:fld>
            <a:endParaRPr lang="fr-F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4A205C-0229-D744-B6AF-9585B5D9438D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68481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05C0A3-A267-3541-822B-C57A5659D035}" type="datetimeFigureOut">
              <a:rPr lang="fr-FR" smtClean="0"/>
              <a:t>30/11/18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4A205C-0229-D744-B6AF-9585B5D9438D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07459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Faire glisser l'image vers l'espace réservé ou cliquer sur l'icône pour l'ajouter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05C0A3-A267-3541-822B-C57A5659D035}" type="datetimeFigureOut">
              <a:rPr lang="fr-FR" smtClean="0"/>
              <a:t>30/11/18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4A205C-0229-D744-B6AF-9585B5D9438D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26711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05C0A3-A267-3541-822B-C57A5659D035}" type="datetimeFigureOut">
              <a:rPr lang="fr-FR" smtClean="0"/>
              <a:t>30/11/18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4A205C-0229-D744-B6AF-9585B5D9438D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759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05C0A3-A267-3541-822B-C57A5659D035}" type="datetimeFigureOut">
              <a:rPr lang="fr-FR" smtClean="0"/>
              <a:t>30/11/18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4A205C-0229-D744-B6AF-9585B5D9438D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1334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D905C0A3-A267-3541-822B-C57A5659D035}" type="datetimeFigureOut">
              <a:rPr lang="fr-FR" smtClean="0"/>
              <a:t>30/11/18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C64A205C-0229-D744-B6AF-9585B5D9438D}" type="slidenum">
              <a:rPr lang="fr-FR" smtClean="0"/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57200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2pPr>
      <a:lvl3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3pPr>
      <a:lvl4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4pPr>
      <a:lvl5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5pPr>
      <a:lvl6pPr marL="4572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mailto:Emilie.frenkiel@u-pec.fr" TargetMode="External"/><Relationship Id="rId3" Type="http://schemas.openxmlformats.org/officeDocument/2006/relationships/hyperlink" Target="mailto:farahbaghdadi89@gmail.com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693487"/>
            <a:ext cx="7772400" cy="1906963"/>
          </a:xfrm>
        </p:spPr>
        <p:txBody>
          <a:bodyPr/>
          <a:lstStyle/>
          <a:p>
            <a:r>
              <a:rPr lang="fr-FR" sz="4800" dirty="0" err="1" smtClean="0">
                <a:latin typeface="Book Antiqua"/>
                <a:cs typeface="Book Antiqua"/>
              </a:rPr>
              <a:t>Comparing</a:t>
            </a:r>
            <a:r>
              <a:rPr lang="fr-FR" sz="4800" dirty="0" smtClean="0">
                <a:latin typeface="Book Antiqua"/>
                <a:cs typeface="Book Antiqua"/>
              </a:rPr>
              <a:t> </a:t>
            </a:r>
            <a:r>
              <a:rPr lang="fr-FR" sz="4800" dirty="0" err="1" smtClean="0">
                <a:latin typeface="Book Antiqua"/>
                <a:cs typeface="Book Antiqua"/>
              </a:rPr>
              <a:t>political</a:t>
            </a:r>
            <a:r>
              <a:rPr lang="fr-FR" sz="4800" dirty="0" smtClean="0">
                <a:latin typeface="Book Antiqua"/>
                <a:cs typeface="Book Antiqua"/>
              </a:rPr>
              <a:t> </a:t>
            </a:r>
            <a:r>
              <a:rPr lang="fr-FR" sz="4800" dirty="0" err="1" smtClean="0">
                <a:latin typeface="Book Antiqua"/>
                <a:cs typeface="Book Antiqua"/>
              </a:rPr>
              <a:t>systems</a:t>
            </a:r>
            <a:r>
              <a:rPr lang="fr-FR" dirty="0" smtClean="0">
                <a:latin typeface="Book Antiqua"/>
                <a:cs typeface="Book Antiqua"/>
              </a:rPr>
              <a:t/>
            </a:r>
            <a:br>
              <a:rPr lang="fr-FR" dirty="0" smtClean="0">
                <a:latin typeface="Book Antiqua"/>
                <a:cs typeface="Book Antiqua"/>
              </a:rPr>
            </a:br>
            <a:r>
              <a:rPr lang="fr-FR" sz="2800" dirty="0" smtClean="0">
                <a:latin typeface="Book Antiqua"/>
                <a:cs typeface="Book Antiqua"/>
              </a:rPr>
              <a:t>Global </a:t>
            </a:r>
            <a:r>
              <a:rPr lang="fr-FR" sz="2800" dirty="0" err="1" smtClean="0">
                <a:latin typeface="Book Antiqua"/>
                <a:cs typeface="Book Antiqua"/>
              </a:rPr>
              <a:t>Governance</a:t>
            </a:r>
            <a:r>
              <a:rPr lang="fr-FR" sz="2800" dirty="0" smtClean="0">
                <a:latin typeface="Book Antiqua"/>
                <a:cs typeface="Book Antiqua"/>
              </a:rPr>
              <a:t> B.A.</a:t>
            </a:r>
            <a:endParaRPr lang="fr-FR" sz="2800" dirty="0">
              <a:latin typeface="Book Antiqua"/>
              <a:cs typeface="Book Antiqua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b="1" dirty="0" smtClean="0">
                <a:latin typeface="Avenir Book"/>
                <a:cs typeface="Avenir Book"/>
              </a:rPr>
              <a:t>Emilie </a:t>
            </a:r>
            <a:r>
              <a:rPr lang="fr-FR" b="1" dirty="0" err="1" smtClean="0">
                <a:latin typeface="Avenir Book"/>
                <a:cs typeface="Avenir Book"/>
              </a:rPr>
              <a:t>Frenkiel</a:t>
            </a:r>
            <a:endParaRPr lang="fr-FR" b="1" dirty="0" smtClean="0">
              <a:latin typeface="Avenir Book"/>
              <a:cs typeface="Avenir Book"/>
            </a:endParaRPr>
          </a:p>
          <a:p>
            <a:r>
              <a:rPr lang="fr-FR" b="1" dirty="0" smtClean="0">
                <a:latin typeface="Avenir Book"/>
                <a:cs typeface="Avenir Book"/>
                <a:hlinkClick r:id="rId2"/>
              </a:rPr>
              <a:t>Emilie.frenkiel@u-pec.fr</a:t>
            </a:r>
            <a:endParaRPr lang="fr-FR" b="1" dirty="0" smtClean="0">
              <a:latin typeface="Avenir Book"/>
              <a:cs typeface="Avenir Book"/>
            </a:endParaRPr>
          </a:p>
          <a:p>
            <a:r>
              <a:rPr lang="fr-FR" b="1" dirty="0" smtClean="0">
                <a:latin typeface="Avenir Book"/>
                <a:cs typeface="Avenir Book"/>
              </a:rPr>
              <a:t>Farah </a:t>
            </a:r>
            <a:r>
              <a:rPr lang="fr-FR" b="1" dirty="0" err="1" smtClean="0">
                <a:latin typeface="Avenir Book"/>
                <a:cs typeface="Avenir Book"/>
              </a:rPr>
              <a:t>Kebbe</a:t>
            </a:r>
            <a:r>
              <a:rPr lang="fr-FR" b="1" dirty="0" smtClean="0">
                <a:latin typeface="Avenir Book"/>
                <a:cs typeface="Avenir Book"/>
              </a:rPr>
              <a:t> </a:t>
            </a:r>
            <a:r>
              <a:rPr lang="fr-FR" b="1" dirty="0" err="1" smtClean="0">
                <a:latin typeface="Avenir Book"/>
                <a:cs typeface="Avenir Book"/>
              </a:rPr>
              <a:t>Baghdadi</a:t>
            </a:r>
            <a:endParaRPr lang="fr-FR" b="1" dirty="0" smtClean="0">
              <a:latin typeface="Avenir Book"/>
              <a:cs typeface="Avenir Book"/>
            </a:endParaRPr>
          </a:p>
          <a:p>
            <a:r>
              <a:rPr lang="fr-FR" b="1" dirty="0" smtClean="0">
                <a:latin typeface="Avenir Book"/>
                <a:cs typeface="Avenir Book"/>
                <a:hlinkClick r:id="rId3"/>
              </a:rPr>
              <a:t>farahbaghdadi89@gmail.com</a:t>
            </a:r>
            <a:endParaRPr lang="fr-FR" b="1" dirty="0" smtClean="0">
              <a:latin typeface="Avenir Book"/>
              <a:cs typeface="Avenir Book"/>
            </a:endParaRPr>
          </a:p>
          <a:p>
            <a:endParaRPr lang="fr-FR" b="1" dirty="0">
              <a:latin typeface="Avenir Book"/>
              <a:cs typeface="Avenir Book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821653" y="572797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172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Huang </a:t>
            </a:r>
            <a:r>
              <a:rPr lang="fr-FR" dirty="0" err="1" smtClean="0"/>
              <a:t>Yasheng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err="1" smtClean="0"/>
              <a:t>Democracy</a:t>
            </a:r>
            <a:r>
              <a:rPr lang="fr-FR" dirty="0" smtClean="0"/>
              <a:t> and </a:t>
            </a:r>
            <a:r>
              <a:rPr lang="fr-FR" dirty="0" err="1" smtClean="0"/>
              <a:t>economic</a:t>
            </a:r>
            <a:r>
              <a:rPr lang="fr-FR" dirty="0" smtClean="0"/>
              <a:t> </a:t>
            </a:r>
            <a:r>
              <a:rPr lang="fr-FR" dirty="0" err="1" smtClean="0"/>
              <a:t>development</a:t>
            </a:r>
            <a:r>
              <a:rPr lang="fr-FR" dirty="0" smtClean="0"/>
              <a:t>: China/</a:t>
            </a:r>
            <a:r>
              <a:rPr lang="fr-FR" dirty="0" err="1" smtClean="0"/>
              <a:t>India</a:t>
            </a:r>
            <a:r>
              <a:rPr lang="fr-FR" dirty="0" smtClean="0"/>
              <a:t> </a:t>
            </a:r>
            <a:r>
              <a:rPr lang="fr-FR" dirty="0" err="1" smtClean="0"/>
              <a:t>comparison</a:t>
            </a:r>
            <a:endParaRPr lang="fr-FR" dirty="0" smtClean="0"/>
          </a:p>
          <a:p>
            <a:r>
              <a:rPr lang="fr-FR" dirty="0" err="1"/>
              <a:t>https</a:t>
            </a:r>
            <a:r>
              <a:rPr lang="fr-FR" dirty="0"/>
              <a:t>://</a:t>
            </a:r>
            <a:r>
              <a:rPr lang="fr-FR" dirty="0" err="1"/>
              <a:t>www.ted.com</a:t>
            </a:r>
            <a:r>
              <a:rPr lang="fr-FR" dirty="0"/>
              <a:t>/</a:t>
            </a:r>
            <a:r>
              <a:rPr lang="fr-FR" dirty="0" err="1"/>
              <a:t>talks</a:t>
            </a:r>
            <a:r>
              <a:rPr lang="fr-FR" dirty="0"/>
              <a:t>/</a:t>
            </a:r>
            <a:r>
              <a:rPr lang="fr-FR" dirty="0" err="1"/>
              <a:t>yasheng_huang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374201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/>
            <a:r>
              <a:rPr lang="fr-FR" sz="5400" b="1" dirty="0" smtClean="0"/>
              <a:t/>
            </a:r>
            <a:br>
              <a:rPr lang="fr-FR" sz="5400" b="1" dirty="0" smtClean="0"/>
            </a:br>
            <a:r>
              <a:rPr lang="fr-FR" sz="5400" b="1" dirty="0" err="1" smtClean="0"/>
              <a:t>Political</a:t>
            </a:r>
            <a:r>
              <a:rPr lang="fr-FR" sz="5400" b="1" dirty="0" smtClean="0"/>
              <a:t> system</a:t>
            </a:r>
            <a:br>
              <a:rPr lang="fr-FR" sz="5400" b="1" dirty="0" smtClean="0"/>
            </a:br>
            <a:endParaRPr lang="fr-FR" sz="5400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2066279"/>
            <a:ext cx="8229600" cy="4059884"/>
          </a:xfrm>
        </p:spPr>
        <p:txBody>
          <a:bodyPr/>
          <a:lstStyle/>
          <a:p>
            <a:pPr marL="0" indent="0" algn="ctr">
              <a:buNone/>
            </a:pPr>
            <a:r>
              <a:rPr lang="fr-FR" sz="4000" dirty="0" smtClean="0"/>
              <a:t>The </a:t>
            </a:r>
            <a:r>
              <a:rPr lang="fr-FR" sz="4000" dirty="0"/>
              <a:t>interactions and </a:t>
            </a:r>
            <a:r>
              <a:rPr lang="fr-FR" sz="4000" dirty="0" err="1"/>
              <a:t>organizations</a:t>
            </a:r>
            <a:r>
              <a:rPr lang="fr-FR" sz="4000" dirty="0"/>
              <a:t> (</a:t>
            </a:r>
            <a:r>
              <a:rPr lang="fr-FR" sz="4000" dirty="0" err="1"/>
              <a:t>incl</a:t>
            </a:r>
            <a:r>
              <a:rPr lang="fr-FR" sz="4000" dirty="0"/>
              <a:t> but not </a:t>
            </a:r>
            <a:r>
              <a:rPr lang="fr-FR" sz="4000" dirty="0" err="1"/>
              <a:t>restricted</a:t>
            </a:r>
            <a:r>
              <a:rPr lang="fr-FR" sz="4000" dirty="0"/>
              <a:t> to </a:t>
            </a:r>
            <a:r>
              <a:rPr lang="fr-FR" sz="4000" dirty="0" err="1"/>
              <a:t>gvt</a:t>
            </a:r>
            <a:r>
              <a:rPr lang="fr-FR" sz="4000" dirty="0"/>
              <a:t>) </a:t>
            </a:r>
            <a:r>
              <a:rPr lang="fr-FR" sz="4000" dirty="0" err="1"/>
              <a:t>through</a:t>
            </a:r>
            <a:r>
              <a:rPr lang="fr-FR" sz="4000" dirty="0"/>
              <a:t> </a:t>
            </a:r>
            <a:r>
              <a:rPr lang="fr-FR" sz="4000" dirty="0" err="1"/>
              <a:t>which</a:t>
            </a:r>
            <a:r>
              <a:rPr lang="fr-FR" sz="4000" dirty="0"/>
              <a:t> a society </a:t>
            </a:r>
            <a:r>
              <a:rPr lang="fr-FR" sz="4000" dirty="0" err="1"/>
              <a:t>reaches</a:t>
            </a:r>
            <a:r>
              <a:rPr lang="fr-FR" sz="4000" dirty="0"/>
              <a:t> out and </a:t>
            </a:r>
            <a:r>
              <a:rPr lang="fr-FR" sz="4000" dirty="0" err="1"/>
              <a:t>successfully</a:t>
            </a:r>
            <a:r>
              <a:rPr lang="fr-FR" sz="4000" dirty="0"/>
              <a:t> </a:t>
            </a:r>
            <a:r>
              <a:rPr lang="fr-FR" sz="4000" dirty="0" err="1"/>
              <a:t>enforces</a:t>
            </a:r>
            <a:r>
              <a:rPr lang="fr-FR" sz="4000" dirty="0"/>
              <a:t> collective </a:t>
            </a:r>
            <a:r>
              <a:rPr lang="fr-FR" sz="4000" dirty="0" err="1" smtClean="0"/>
              <a:t>decisions</a:t>
            </a:r>
            <a:r>
              <a:rPr lang="fr-FR" sz="4000" dirty="0" smtClean="0"/>
              <a:t>.</a:t>
            </a:r>
          </a:p>
          <a:p>
            <a:pPr marL="0" indent="0" algn="ctr">
              <a:buNone/>
            </a:pPr>
            <a:endParaRPr lang="fr-FR" sz="4800" dirty="0" smtClean="0"/>
          </a:p>
          <a:p>
            <a:pPr marL="0" indent="0" algn="ctr">
              <a:buNone/>
            </a:pPr>
            <a:endParaRPr lang="fr-FR" sz="4800" dirty="0"/>
          </a:p>
        </p:txBody>
      </p:sp>
    </p:spTree>
    <p:extLst>
      <p:ext uri="{BB962C8B-B14F-4D97-AF65-F5344CB8AC3E}">
        <p14:creationId xmlns:p14="http://schemas.microsoft.com/office/powerpoint/2010/main" val="36644726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6000" b="1" dirty="0" err="1" smtClean="0"/>
              <a:t>Democratic</a:t>
            </a:r>
            <a:r>
              <a:rPr lang="fr-FR" sz="6000" b="1" dirty="0" smtClean="0"/>
              <a:t> </a:t>
            </a:r>
            <a:r>
              <a:rPr lang="fr-FR" sz="6000" b="1" dirty="0" err="1" smtClean="0"/>
              <a:t>regimes</a:t>
            </a:r>
            <a:endParaRPr lang="fr-FR" sz="6000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fr-FR" sz="4400" dirty="0" smtClean="0"/>
          </a:p>
          <a:p>
            <a:pPr marL="0" indent="0" algn="ctr">
              <a:buNone/>
            </a:pPr>
            <a:r>
              <a:rPr lang="fr-FR" sz="4400" dirty="0" err="1" smtClean="0"/>
              <a:t>Democracy’s</a:t>
            </a:r>
            <a:r>
              <a:rPr lang="fr-FR" sz="4400" dirty="0" smtClean="0"/>
              <a:t> </a:t>
            </a:r>
            <a:r>
              <a:rPr lang="fr-FR" sz="4400" dirty="0" err="1" smtClean="0"/>
              <a:t>difficult</a:t>
            </a:r>
            <a:r>
              <a:rPr lang="fr-FR" sz="4400" dirty="0" smtClean="0"/>
              <a:t> </a:t>
            </a:r>
            <a:r>
              <a:rPr lang="fr-FR" sz="4400" dirty="0" err="1" smtClean="0"/>
              <a:t>definition</a:t>
            </a:r>
            <a:endParaRPr lang="fr-FR" sz="4400" dirty="0" smtClean="0"/>
          </a:p>
          <a:p>
            <a:pPr marL="0" indent="0" algn="ctr">
              <a:buNone/>
            </a:pPr>
            <a:r>
              <a:rPr lang="fr-FR" sz="4400" dirty="0" err="1" smtClean="0"/>
              <a:t>Demos</a:t>
            </a:r>
            <a:r>
              <a:rPr lang="fr-FR" sz="4400" dirty="0" smtClean="0"/>
              <a:t> </a:t>
            </a:r>
            <a:r>
              <a:rPr lang="fr-FR" sz="4400" dirty="0" err="1" smtClean="0"/>
              <a:t>kratos</a:t>
            </a:r>
            <a:endParaRPr lang="fr-FR" sz="4400" dirty="0" smtClean="0"/>
          </a:p>
          <a:p>
            <a:pPr marL="0" indent="0" algn="ctr">
              <a:buNone/>
            </a:pPr>
            <a:r>
              <a:rPr lang="fr-FR" sz="4400" dirty="0" smtClean="0"/>
              <a:t>Self-</a:t>
            </a:r>
            <a:r>
              <a:rPr lang="fr-FR" sz="4400" dirty="0" err="1" smtClean="0"/>
              <a:t>rule</a:t>
            </a:r>
            <a:endParaRPr lang="fr-FR" sz="4400" dirty="0" smtClean="0"/>
          </a:p>
          <a:p>
            <a:pPr marL="0" indent="0" algn="ctr">
              <a:buNone/>
            </a:pPr>
            <a:r>
              <a:rPr lang="fr-FR" sz="4400" dirty="0" smtClean="0"/>
              <a:t>An </a:t>
            </a:r>
            <a:r>
              <a:rPr lang="fr-FR" sz="4400" dirty="0" err="1" smtClean="0"/>
              <a:t>essentially</a:t>
            </a:r>
            <a:r>
              <a:rPr lang="fr-FR" sz="4400" dirty="0" smtClean="0"/>
              <a:t> </a:t>
            </a:r>
            <a:r>
              <a:rPr lang="fr-FR" sz="4400" dirty="0" err="1" smtClean="0"/>
              <a:t>contested</a:t>
            </a:r>
            <a:r>
              <a:rPr lang="fr-FR" sz="4400" dirty="0" smtClean="0"/>
              <a:t> concept</a:t>
            </a:r>
          </a:p>
          <a:p>
            <a:pPr marL="0" indent="0" algn="ctr">
              <a:buNone/>
            </a:pPr>
            <a:endParaRPr lang="fr-FR" sz="4400" dirty="0" smtClean="0"/>
          </a:p>
          <a:p>
            <a:pPr marL="0" indent="0" algn="ctr">
              <a:buNone/>
            </a:pPr>
            <a:endParaRPr lang="fr-FR" sz="4400" dirty="0"/>
          </a:p>
          <a:p>
            <a:pPr marL="0" indent="0" algn="ctr">
              <a:buNone/>
            </a:pPr>
            <a:r>
              <a:rPr lang="fr-FR" sz="4400" dirty="0" smtClean="0"/>
              <a:t> </a:t>
            </a:r>
            <a:endParaRPr lang="fr-FR" sz="4400" dirty="0"/>
          </a:p>
        </p:txBody>
      </p:sp>
    </p:spTree>
    <p:extLst>
      <p:ext uri="{BB962C8B-B14F-4D97-AF65-F5344CB8AC3E}">
        <p14:creationId xmlns:p14="http://schemas.microsoft.com/office/powerpoint/2010/main" val="26208954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5400" b="1" dirty="0" err="1" smtClean="0"/>
              <a:t>Gallie</a:t>
            </a:r>
            <a:r>
              <a:rPr lang="fr-FR" sz="5400" b="1" dirty="0" smtClean="0"/>
              <a:t> on </a:t>
            </a:r>
            <a:r>
              <a:rPr lang="fr-FR" sz="5400" b="1" dirty="0" err="1" smtClean="0"/>
              <a:t>democracy</a:t>
            </a:r>
            <a:endParaRPr lang="fr-FR" sz="5400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fr-FR" sz="4400" dirty="0" smtClean="0"/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fr-FR" sz="4400" dirty="0"/>
              <a:t>“</a:t>
            </a:r>
            <a:r>
              <a:rPr lang="fr-FR" sz="4400" dirty="0" err="1"/>
              <a:t>many</a:t>
            </a:r>
            <a:r>
              <a:rPr lang="fr-FR" sz="4400" dirty="0"/>
              <a:t> </a:t>
            </a:r>
            <a:r>
              <a:rPr lang="fr-FR" sz="4400" dirty="0" err="1"/>
              <a:t>would</a:t>
            </a:r>
            <a:r>
              <a:rPr lang="fr-FR" sz="4400" dirty="0"/>
              <a:t> urge </a:t>
            </a:r>
            <a:r>
              <a:rPr lang="fr-FR" sz="4400" dirty="0" err="1"/>
              <a:t>that</a:t>
            </a:r>
            <a:r>
              <a:rPr lang="fr-FR" sz="4400" dirty="0"/>
              <a:t> </a:t>
            </a:r>
            <a:r>
              <a:rPr lang="fr-FR" sz="4400" dirty="0" err="1"/>
              <a:t>during</a:t>
            </a:r>
            <a:r>
              <a:rPr lang="fr-FR" sz="4400" dirty="0"/>
              <a:t> the last one </a:t>
            </a:r>
            <a:r>
              <a:rPr lang="fr-FR" sz="4400" dirty="0" err="1"/>
              <a:t>hundred</a:t>
            </a:r>
            <a:r>
              <a:rPr lang="fr-FR" sz="4400" dirty="0"/>
              <a:t> and </a:t>
            </a:r>
            <a:r>
              <a:rPr lang="fr-FR" sz="4400" dirty="0" err="1"/>
              <a:t>fifty</a:t>
            </a:r>
            <a:r>
              <a:rPr lang="fr-FR" sz="4400" dirty="0"/>
              <a:t> </a:t>
            </a:r>
            <a:r>
              <a:rPr lang="fr-FR" sz="4400" dirty="0" err="1"/>
              <a:t>years</a:t>
            </a:r>
            <a:r>
              <a:rPr lang="fr-FR" sz="4400" dirty="0"/>
              <a:t> </a:t>
            </a:r>
            <a:r>
              <a:rPr lang="fr-FR" sz="4400" dirty="0" err="1"/>
              <a:t>it</a:t>
            </a:r>
            <a:r>
              <a:rPr lang="fr-FR" sz="4400" dirty="0"/>
              <a:t> [</a:t>
            </a:r>
            <a:r>
              <a:rPr lang="fr-FR" sz="4400" dirty="0" err="1"/>
              <a:t>democracy</a:t>
            </a:r>
            <a:r>
              <a:rPr lang="fr-FR" sz="4400" dirty="0"/>
              <a:t>] has </a:t>
            </a:r>
            <a:r>
              <a:rPr lang="fr-FR" sz="4400" dirty="0" err="1"/>
              <a:t>steadily</a:t>
            </a:r>
            <a:r>
              <a:rPr lang="fr-FR" sz="4400" dirty="0"/>
              <a:t> </a:t>
            </a:r>
            <a:r>
              <a:rPr lang="fr-FR" sz="4400" dirty="0" err="1"/>
              <a:t>established</a:t>
            </a:r>
            <a:r>
              <a:rPr lang="fr-FR" sz="4400" dirty="0"/>
              <a:t> </a:t>
            </a:r>
            <a:r>
              <a:rPr lang="fr-FR" sz="4400" dirty="0" err="1"/>
              <a:t>itself</a:t>
            </a:r>
            <a:r>
              <a:rPr lang="fr-FR" sz="4400" dirty="0"/>
              <a:t> as the </a:t>
            </a:r>
            <a:r>
              <a:rPr lang="fr-FR" sz="4400" dirty="0" err="1"/>
              <a:t>appraisive</a:t>
            </a:r>
            <a:r>
              <a:rPr lang="fr-FR" sz="4400" dirty="0"/>
              <a:t> </a:t>
            </a:r>
            <a:r>
              <a:rPr lang="fr-FR" sz="4400" dirty="0" err="1"/>
              <a:t>political</a:t>
            </a:r>
            <a:r>
              <a:rPr lang="fr-FR" sz="4400" dirty="0"/>
              <a:t> concept par excellence.” </a:t>
            </a:r>
          </a:p>
          <a:p>
            <a:endParaRPr lang="fr-FR" sz="4400" dirty="0"/>
          </a:p>
          <a:p>
            <a:pPr marL="0" indent="0" algn="ctr">
              <a:buNone/>
            </a:pPr>
            <a:r>
              <a:rPr lang="fr-FR" sz="4400" dirty="0" smtClean="0"/>
              <a:t> </a:t>
            </a:r>
            <a:endParaRPr lang="fr-FR" sz="4400" dirty="0"/>
          </a:p>
        </p:txBody>
      </p:sp>
    </p:spTree>
    <p:extLst>
      <p:ext uri="{BB962C8B-B14F-4D97-AF65-F5344CB8AC3E}">
        <p14:creationId xmlns:p14="http://schemas.microsoft.com/office/powerpoint/2010/main" val="26208954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5400" b="1" dirty="0" err="1" smtClean="0"/>
              <a:t>Democracy</a:t>
            </a:r>
            <a:endParaRPr lang="fr-FR" sz="5400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pPr marL="0" indent="0" algn="ctr">
              <a:buNone/>
            </a:pPr>
            <a:endParaRPr lang="fr-FR" sz="4400" dirty="0" smtClean="0"/>
          </a:p>
          <a:p>
            <a:pPr marL="0" indent="0" algn="ctr">
              <a:buNone/>
            </a:pPr>
            <a:r>
              <a:rPr lang="fr-FR" sz="3600" dirty="0" err="1" smtClean="0"/>
              <a:t>Political</a:t>
            </a:r>
            <a:r>
              <a:rPr lang="fr-FR" sz="3600" dirty="0" smtClean="0"/>
              <a:t> power </a:t>
            </a:r>
            <a:r>
              <a:rPr lang="fr-FR" sz="3600" dirty="0" err="1" smtClean="0"/>
              <a:t>resides</a:t>
            </a:r>
            <a:r>
              <a:rPr lang="fr-FR" sz="3600" dirty="0" smtClean="0"/>
              <a:t> </a:t>
            </a:r>
            <a:r>
              <a:rPr lang="fr-FR" sz="3600" dirty="0" err="1" smtClean="0"/>
              <a:t>with</a:t>
            </a:r>
            <a:r>
              <a:rPr lang="fr-FR" sz="3600" dirty="0" smtClean="0"/>
              <a:t> the people</a:t>
            </a:r>
          </a:p>
          <a:p>
            <a:pPr marL="0" indent="0" algn="ctr">
              <a:buNone/>
            </a:pPr>
            <a:r>
              <a:rPr lang="fr-FR" sz="3600" dirty="0" err="1" smtClean="0"/>
              <a:t>Directly</a:t>
            </a:r>
            <a:r>
              <a:rPr lang="fr-FR" sz="3600" dirty="0" smtClean="0"/>
              <a:t>/</a:t>
            </a:r>
            <a:r>
              <a:rPr lang="fr-FR" sz="3600" dirty="0" err="1" smtClean="0"/>
              <a:t>indirectly</a:t>
            </a:r>
            <a:endParaRPr lang="fr-FR" sz="3600" dirty="0" smtClean="0"/>
          </a:p>
          <a:p>
            <a:pPr marL="0" indent="0" algn="ctr">
              <a:buNone/>
            </a:pPr>
            <a:r>
              <a:rPr lang="fr-FR" sz="3600" dirty="0" smtClean="0"/>
              <a:t>Participation, </a:t>
            </a:r>
            <a:r>
              <a:rPr lang="fr-FR" sz="3600" dirty="0" err="1" smtClean="0"/>
              <a:t>competition</a:t>
            </a:r>
            <a:r>
              <a:rPr lang="fr-FR" sz="3600" dirty="0" smtClean="0"/>
              <a:t> &amp; liberty</a:t>
            </a:r>
          </a:p>
          <a:p>
            <a:pPr marL="0" indent="0" algn="ctr">
              <a:buNone/>
            </a:pPr>
            <a:r>
              <a:rPr lang="fr-FR" sz="3600" dirty="0" smtClean="0"/>
              <a:t>Liberal </a:t>
            </a:r>
            <a:r>
              <a:rPr lang="fr-FR" sz="3600" dirty="0" err="1" smtClean="0"/>
              <a:t>democracy</a:t>
            </a:r>
            <a:endParaRPr lang="fr-FR" sz="3600" dirty="0" smtClean="0"/>
          </a:p>
          <a:p>
            <a:pPr marL="0" indent="0" algn="ctr">
              <a:buNone/>
            </a:pPr>
            <a:r>
              <a:rPr lang="fr-FR" sz="3600" dirty="0" err="1" smtClean="0"/>
              <a:t>Only</a:t>
            </a:r>
            <a:r>
              <a:rPr lang="fr-FR" sz="3600" dirty="0" smtClean="0"/>
              <a:t> one </a:t>
            </a:r>
            <a:r>
              <a:rPr lang="fr-FR" sz="3600" dirty="0" err="1" smtClean="0"/>
              <a:t>particular</a:t>
            </a:r>
            <a:r>
              <a:rPr lang="fr-FR" sz="3600" dirty="0" smtClean="0"/>
              <a:t> system of institutions</a:t>
            </a:r>
            <a:endParaRPr lang="fr-FR" sz="3600" dirty="0"/>
          </a:p>
          <a:p>
            <a:pPr marL="0" indent="0" algn="ctr">
              <a:buNone/>
            </a:pPr>
            <a:r>
              <a:rPr lang="fr-FR" sz="4400" dirty="0" smtClean="0"/>
              <a:t> </a:t>
            </a:r>
            <a:endParaRPr lang="fr-FR" sz="4400" dirty="0"/>
          </a:p>
        </p:txBody>
      </p:sp>
    </p:spTree>
    <p:extLst>
      <p:ext uri="{BB962C8B-B14F-4D97-AF65-F5344CB8AC3E}">
        <p14:creationId xmlns:p14="http://schemas.microsoft.com/office/powerpoint/2010/main" val="38689345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/>
          <a:lstStyle/>
          <a:p>
            <a:r>
              <a:rPr lang="fr-FR" sz="5400" b="1" dirty="0" smtClean="0"/>
              <a:t>Lincoln</a:t>
            </a:r>
            <a:endParaRPr lang="fr-FR" sz="5400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sz="4800" dirty="0" smtClean="0"/>
              <a:t>« </a:t>
            </a:r>
            <a:r>
              <a:rPr lang="fr-FR" sz="4800" dirty="0" err="1" smtClean="0"/>
              <a:t>government</a:t>
            </a:r>
            <a:r>
              <a:rPr lang="fr-FR" sz="4800" dirty="0" smtClean="0"/>
              <a:t> of the people, by the people, for the people »</a:t>
            </a:r>
          </a:p>
          <a:p>
            <a:pPr marL="0" indent="0">
              <a:buNone/>
            </a:pPr>
            <a:r>
              <a:rPr lang="fr-FR" sz="4800" dirty="0" smtClean="0"/>
              <a:t>(</a:t>
            </a:r>
            <a:r>
              <a:rPr lang="fr-FR" sz="4800" dirty="0"/>
              <a:t>Gettysburg </a:t>
            </a:r>
            <a:r>
              <a:rPr lang="fr-FR" sz="4800" dirty="0" err="1"/>
              <a:t>address</a:t>
            </a:r>
            <a:r>
              <a:rPr lang="fr-FR" sz="4800" dirty="0"/>
              <a:t> in </a:t>
            </a:r>
            <a:r>
              <a:rPr lang="fr-FR" sz="4800" dirty="0" smtClean="0"/>
              <a:t>1863)</a:t>
            </a:r>
          </a:p>
          <a:p>
            <a:pPr marL="0" indent="0">
              <a:buNone/>
            </a:pPr>
            <a:r>
              <a:rPr lang="fr-FR" sz="4800" dirty="0" err="1" smtClean="0"/>
              <a:t>problematic</a:t>
            </a:r>
            <a:endParaRPr lang="fr-FR" sz="4800" dirty="0"/>
          </a:p>
        </p:txBody>
      </p:sp>
    </p:spTree>
    <p:extLst>
      <p:ext uri="{BB962C8B-B14F-4D97-AF65-F5344CB8AC3E}">
        <p14:creationId xmlns:p14="http://schemas.microsoft.com/office/powerpoint/2010/main" val="922639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err="1" smtClean="0"/>
              <a:t>Forms</a:t>
            </a:r>
            <a:r>
              <a:rPr lang="fr-FR" b="1" dirty="0" smtClean="0"/>
              <a:t> of </a:t>
            </a:r>
            <a:r>
              <a:rPr lang="fr-FR" b="1" dirty="0" err="1" smtClean="0"/>
              <a:t>democracy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81429" y="1179286"/>
            <a:ext cx="8962571" cy="5497285"/>
          </a:xfrm>
        </p:spPr>
        <p:txBody>
          <a:bodyPr/>
          <a:lstStyle/>
          <a:p>
            <a:r>
              <a:rPr lang="fr-FR" dirty="0" smtClean="0"/>
              <a:t>Direct </a:t>
            </a:r>
            <a:r>
              <a:rPr lang="fr-FR" dirty="0" err="1" smtClean="0"/>
              <a:t>democracy</a:t>
            </a:r>
            <a:r>
              <a:rPr lang="fr-FR" dirty="0" smtClean="0"/>
              <a:t>: </a:t>
            </a:r>
            <a:r>
              <a:rPr lang="fr-FR" dirty="0" err="1" smtClean="0"/>
              <a:t>citizens</a:t>
            </a:r>
            <a:r>
              <a:rPr lang="fr-FR" dirty="0" smtClean="0"/>
              <a:t> </a:t>
            </a:r>
            <a:r>
              <a:rPr lang="fr-FR" dirty="0" err="1" smtClean="0"/>
              <a:t>themselves</a:t>
            </a:r>
            <a:r>
              <a:rPr lang="fr-FR" dirty="0" smtClean="0"/>
              <a:t> </a:t>
            </a:r>
            <a:r>
              <a:rPr lang="fr-FR" dirty="0" err="1" smtClean="0"/>
              <a:t>debate</a:t>
            </a:r>
            <a:r>
              <a:rPr lang="fr-FR" dirty="0" smtClean="0"/>
              <a:t> and </a:t>
            </a:r>
            <a:r>
              <a:rPr lang="fr-FR" dirty="0" err="1" smtClean="0"/>
              <a:t>reach</a:t>
            </a:r>
            <a:r>
              <a:rPr lang="fr-FR" dirty="0" smtClean="0"/>
              <a:t> </a:t>
            </a:r>
            <a:r>
              <a:rPr lang="fr-FR" dirty="0" err="1" smtClean="0"/>
              <a:t>decisions</a:t>
            </a:r>
            <a:r>
              <a:rPr lang="fr-FR" dirty="0" smtClean="0"/>
              <a:t> on </a:t>
            </a:r>
            <a:r>
              <a:rPr lang="fr-FR" dirty="0" err="1" smtClean="0"/>
              <a:t>matters</a:t>
            </a:r>
            <a:r>
              <a:rPr lang="fr-FR" dirty="0" smtClean="0"/>
              <a:t> of </a:t>
            </a:r>
            <a:r>
              <a:rPr lang="fr-FR" dirty="0" err="1" smtClean="0"/>
              <a:t>common</a:t>
            </a:r>
            <a:r>
              <a:rPr lang="fr-FR" dirty="0" smtClean="0"/>
              <a:t> </a:t>
            </a:r>
            <a:r>
              <a:rPr lang="fr-FR" dirty="0" err="1" smtClean="0"/>
              <a:t>interest</a:t>
            </a:r>
            <a:endParaRPr lang="fr-FR" dirty="0" smtClean="0"/>
          </a:p>
          <a:p>
            <a:r>
              <a:rPr lang="fr-FR" dirty="0" err="1" smtClean="0"/>
              <a:t>Representative</a:t>
            </a:r>
            <a:r>
              <a:rPr lang="fr-FR" dirty="0" smtClean="0"/>
              <a:t> </a:t>
            </a:r>
            <a:r>
              <a:rPr lang="fr-FR" dirty="0" err="1" smtClean="0"/>
              <a:t>democracy</a:t>
            </a:r>
            <a:r>
              <a:rPr lang="fr-FR" dirty="0" smtClean="0"/>
              <a:t>: </a:t>
            </a:r>
            <a:r>
              <a:rPr lang="fr-FR" dirty="0" err="1" smtClean="0"/>
              <a:t>citizens</a:t>
            </a:r>
            <a:r>
              <a:rPr lang="fr-FR" dirty="0" smtClean="0"/>
              <a:t> </a:t>
            </a:r>
            <a:r>
              <a:rPr lang="fr-FR" dirty="0" err="1" smtClean="0"/>
              <a:t>elect</a:t>
            </a:r>
            <a:r>
              <a:rPr lang="fr-FR" dirty="0" smtClean="0"/>
              <a:t> a </a:t>
            </a:r>
            <a:r>
              <a:rPr lang="fr-FR" dirty="0" err="1" smtClean="0"/>
              <a:t>legislature</a:t>
            </a:r>
            <a:r>
              <a:rPr lang="fr-FR" dirty="0" smtClean="0"/>
              <a:t> and, in </a:t>
            </a:r>
            <a:r>
              <a:rPr lang="fr-FR" dirty="0" err="1" smtClean="0"/>
              <a:t>presidential</a:t>
            </a:r>
            <a:r>
              <a:rPr lang="fr-FR" dirty="0" smtClean="0"/>
              <a:t> </a:t>
            </a:r>
            <a:r>
              <a:rPr lang="fr-FR" dirty="0" err="1" smtClean="0"/>
              <a:t>systems</a:t>
            </a:r>
            <a:r>
              <a:rPr lang="fr-FR" dirty="0" smtClean="0"/>
              <a:t>, a </a:t>
            </a:r>
            <a:r>
              <a:rPr lang="fr-FR" dirty="0" err="1" smtClean="0"/>
              <a:t>chief</a:t>
            </a:r>
            <a:r>
              <a:rPr lang="fr-FR" dirty="0" smtClean="0"/>
              <a:t> </a:t>
            </a:r>
            <a:r>
              <a:rPr lang="fr-FR" dirty="0" err="1" smtClean="0"/>
              <a:t>executive</a:t>
            </a:r>
            <a:r>
              <a:rPr lang="fr-FR" dirty="0" smtClean="0"/>
              <a:t>. </a:t>
            </a:r>
            <a:r>
              <a:rPr lang="fr-FR" dirty="0" err="1" smtClean="0"/>
              <a:t>Representatives</a:t>
            </a:r>
            <a:r>
              <a:rPr lang="fr-FR" dirty="0" smtClean="0"/>
              <a:t> are </a:t>
            </a:r>
            <a:r>
              <a:rPr lang="fr-FR" dirty="0" err="1" smtClean="0"/>
              <a:t>held</a:t>
            </a:r>
            <a:r>
              <a:rPr lang="fr-FR" dirty="0" smtClean="0"/>
              <a:t> to </a:t>
            </a:r>
            <a:r>
              <a:rPr lang="fr-FR" dirty="0" err="1" smtClean="0"/>
              <a:t>account</a:t>
            </a:r>
            <a:r>
              <a:rPr lang="fr-FR" dirty="0" smtClean="0"/>
              <a:t> </a:t>
            </a:r>
            <a:r>
              <a:rPr lang="fr-FR" dirty="0" err="1" smtClean="0"/>
              <a:t>at</a:t>
            </a:r>
            <a:r>
              <a:rPr lang="fr-FR" dirty="0" smtClean="0"/>
              <a:t> </a:t>
            </a:r>
            <a:r>
              <a:rPr lang="fr-FR" dirty="0" err="1" smtClean="0"/>
              <a:t>elections</a:t>
            </a:r>
            <a:endParaRPr lang="fr-FR" dirty="0" smtClean="0"/>
          </a:p>
          <a:p>
            <a:r>
              <a:rPr lang="fr-FR" dirty="0" smtClean="0"/>
              <a:t>Liberal </a:t>
            </a:r>
            <a:r>
              <a:rPr lang="fr-FR" dirty="0" err="1" smtClean="0"/>
              <a:t>democracy</a:t>
            </a:r>
            <a:r>
              <a:rPr lang="fr-FR" dirty="0" smtClean="0"/>
              <a:t>: indirect </a:t>
            </a:r>
            <a:r>
              <a:rPr lang="fr-FR" dirty="0" err="1" smtClean="0"/>
              <a:t>democracy</a:t>
            </a:r>
            <a:r>
              <a:rPr lang="fr-FR" dirty="0" smtClean="0"/>
              <a:t> in </a:t>
            </a:r>
            <a:r>
              <a:rPr lang="fr-FR" dirty="0" err="1" smtClean="0"/>
              <a:t>which</a:t>
            </a:r>
            <a:r>
              <a:rPr lang="fr-FR" dirty="0" smtClean="0"/>
              <a:t> the scope of </a:t>
            </a:r>
            <a:r>
              <a:rPr lang="fr-FR" dirty="0" err="1" smtClean="0"/>
              <a:t>democracy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limited</a:t>
            </a:r>
            <a:r>
              <a:rPr lang="fr-FR" dirty="0" smtClean="0"/>
              <a:t> by </a:t>
            </a:r>
            <a:r>
              <a:rPr lang="fr-FR" dirty="0" err="1" smtClean="0"/>
              <a:t>constitutional</a:t>
            </a:r>
            <a:r>
              <a:rPr lang="fr-FR" dirty="0" smtClean="0"/>
              <a:t> protection of </a:t>
            </a:r>
            <a:r>
              <a:rPr lang="fr-FR" dirty="0" err="1" smtClean="0"/>
              <a:t>individual</a:t>
            </a:r>
            <a:r>
              <a:rPr lang="fr-FR" dirty="0" smtClean="0"/>
              <a:t> </a:t>
            </a:r>
            <a:r>
              <a:rPr lang="fr-FR" dirty="0" err="1" smtClean="0"/>
              <a:t>rights</a:t>
            </a:r>
            <a:r>
              <a:rPr lang="fr-FR" dirty="0" smtClean="0"/>
              <a:t>. Free, </a:t>
            </a:r>
            <a:r>
              <a:rPr lang="fr-FR" dirty="0" err="1" smtClean="0"/>
              <a:t>fair</a:t>
            </a:r>
            <a:r>
              <a:rPr lang="fr-FR" dirty="0" smtClean="0"/>
              <a:t>, and </a:t>
            </a:r>
            <a:r>
              <a:rPr lang="fr-FR" dirty="0" err="1" smtClean="0"/>
              <a:t>regular</a:t>
            </a:r>
            <a:r>
              <a:rPr lang="fr-FR" dirty="0" smtClean="0"/>
              <a:t> </a:t>
            </a:r>
            <a:r>
              <a:rPr lang="fr-FR" dirty="0" err="1" smtClean="0"/>
              <a:t>elections</a:t>
            </a:r>
            <a:r>
              <a:rPr lang="fr-FR" dirty="0" smtClean="0"/>
              <a:t> are </a:t>
            </a:r>
            <a:r>
              <a:rPr lang="fr-FR" dirty="0" err="1" smtClean="0"/>
              <a:t>based</a:t>
            </a:r>
            <a:r>
              <a:rPr lang="fr-FR" dirty="0" smtClean="0"/>
              <a:t> on </a:t>
            </a:r>
            <a:r>
              <a:rPr lang="fr-FR" dirty="0" err="1" smtClean="0"/>
              <a:t>near</a:t>
            </a:r>
            <a:r>
              <a:rPr lang="fr-FR" dirty="0" smtClean="0"/>
              <a:t> </a:t>
            </a:r>
            <a:r>
              <a:rPr lang="fr-FR" dirty="0" err="1" smtClean="0"/>
              <a:t>universal</a:t>
            </a:r>
            <a:r>
              <a:rPr lang="fr-FR" dirty="0" smtClean="0"/>
              <a:t> suffrage.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991619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>
          <a:xfrm>
            <a:off x="109744" y="234045"/>
            <a:ext cx="8538371" cy="1143000"/>
          </a:xfrm>
        </p:spPr>
        <p:txBody>
          <a:bodyPr/>
          <a:lstStyle/>
          <a:p>
            <a:r>
              <a:rPr lang="fr-FR" b="1" dirty="0" smtClean="0"/>
              <a:t>Institutions of the </a:t>
            </a:r>
            <a:r>
              <a:rPr lang="fr-FR" b="1" dirty="0" err="1" smtClean="0"/>
              <a:t>democratic</a:t>
            </a:r>
            <a:r>
              <a:rPr lang="fr-FR" b="1" dirty="0" smtClean="0"/>
              <a:t> state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pPr marL="0" indent="0" algn="ctr">
              <a:buNone/>
            </a:pPr>
            <a:endParaRPr lang="fr-FR" sz="4400" dirty="0" smtClean="0"/>
          </a:p>
          <a:p>
            <a:pPr marL="0" indent="0" algn="ctr">
              <a:buNone/>
            </a:pPr>
            <a:r>
              <a:rPr lang="fr-FR" sz="4400" dirty="0" err="1" smtClean="0"/>
              <a:t>Executives</a:t>
            </a:r>
            <a:r>
              <a:rPr lang="fr-FR" sz="4400" dirty="0" smtClean="0"/>
              <a:t>: </a:t>
            </a:r>
            <a:r>
              <a:rPr lang="fr-FR" sz="4400" dirty="0" err="1" smtClean="0"/>
              <a:t>head</a:t>
            </a:r>
            <a:r>
              <a:rPr lang="fr-FR" sz="4400" dirty="0" smtClean="0"/>
              <a:t> of state &amp; of </a:t>
            </a:r>
            <a:r>
              <a:rPr lang="fr-FR" sz="4400" dirty="0" err="1" smtClean="0"/>
              <a:t>gvt</a:t>
            </a:r>
            <a:endParaRPr lang="fr-FR" sz="4400" dirty="0" smtClean="0"/>
          </a:p>
          <a:p>
            <a:pPr marL="0" indent="0" algn="ctr">
              <a:buNone/>
            </a:pPr>
            <a:r>
              <a:rPr lang="fr-FR" sz="4400" dirty="0" err="1" smtClean="0"/>
              <a:t>Legislatures</a:t>
            </a:r>
            <a:r>
              <a:rPr lang="fr-FR" sz="4400" dirty="0" smtClean="0"/>
              <a:t>: uni/</a:t>
            </a:r>
            <a:r>
              <a:rPr lang="fr-FR" sz="4400" dirty="0" err="1" smtClean="0"/>
              <a:t>bicameral</a:t>
            </a:r>
            <a:endParaRPr lang="fr-FR" sz="4400" dirty="0" smtClean="0"/>
          </a:p>
          <a:p>
            <a:pPr marL="0" indent="0" algn="ctr">
              <a:buNone/>
            </a:pPr>
            <a:r>
              <a:rPr lang="fr-FR" sz="4400" dirty="0" err="1" smtClean="0"/>
              <a:t>Judiciaries</a:t>
            </a:r>
            <a:r>
              <a:rPr lang="fr-FR" sz="4400" dirty="0" smtClean="0"/>
              <a:t> and </a:t>
            </a:r>
            <a:r>
              <a:rPr lang="fr-FR" sz="4400" dirty="0" err="1" smtClean="0"/>
              <a:t>judicial</a:t>
            </a:r>
            <a:r>
              <a:rPr lang="fr-FR" sz="4400" dirty="0" smtClean="0"/>
              <a:t> </a:t>
            </a:r>
            <a:r>
              <a:rPr lang="fr-FR" sz="4400" dirty="0" err="1" smtClean="0"/>
              <a:t>review</a:t>
            </a:r>
            <a:endParaRPr lang="fr-FR" sz="4400" dirty="0" smtClean="0"/>
          </a:p>
          <a:p>
            <a:pPr marL="0" indent="0" algn="ctr">
              <a:buNone/>
            </a:pPr>
            <a:r>
              <a:rPr lang="fr-FR" sz="4400" dirty="0" smtClean="0"/>
              <a:t>Constitution</a:t>
            </a:r>
          </a:p>
          <a:p>
            <a:pPr marL="0" indent="0" algn="ctr">
              <a:buNone/>
            </a:pPr>
            <a:r>
              <a:rPr lang="fr-FR" sz="4400" dirty="0" err="1" smtClean="0"/>
              <a:t>Rule</a:t>
            </a:r>
            <a:r>
              <a:rPr lang="fr-FR" sz="4400" dirty="0" smtClean="0"/>
              <a:t> of </a:t>
            </a:r>
            <a:r>
              <a:rPr lang="fr-FR" sz="4400" dirty="0" err="1" smtClean="0"/>
              <a:t>law</a:t>
            </a:r>
            <a:endParaRPr lang="fr-FR" sz="4400" dirty="0" smtClean="0"/>
          </a:p>
          <a:p>
            <a:pPr marL="0" indent="0" algn="ctr">
              <a:buNone/>
            </a:pPr>
            <a:endParaRPr lang="fr-FR" sz="4400" dirty="0"/>
          </a:p>
        </p:txBody>
      </p:sp>
    </p:spTree>
    <p:extLst>
      <p:ext uri="{BB962C8B-B14F-4D97-AF65-F5344CB8AC3E}">
        <p14:creationId xmlns:p14="http://schemas.microsoft.com/office/powerpoint/2010/main" val="39384089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>
          <a:xfrm>
            <a:off x="109744" y="234045"/>
            <a:ext cx="8538371" cy="1143000"/>
          </a:xfrm>
        </p:spPr>
        <p:txBody>
          <a:bodyPr/>
          <a:lstStyle/>
          <a:p>
            <a:r>
              <a:rPr lang="fr-FR" b="1" dirty="0" err="1" smtClean="0"/>
              <a:t>Models</a:t>
            </a:r>
            <a:r>
              <a:rPr lang="fr-FR" b="1" dirty="0" smtClean="0"/>
              <a:t> of </a:t>
            </a:r>
            <a:r>
              <a:rPr lang="fr-FR" b="1" dirty="0" err="1" smtClean="0"/>
              <a:t>democracy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pPr marL="0" indent="0" algn="ctr">
              <a:buNone/>
            </a:pPr>
            <a:endParaRPr lang="fr-FR" sz="4400" dirty="0" smtClean="0"/>
          </a:p>
          <a:p>
            <a:pPr marL="0" indent="0" algn="ctr">
              <a:buNone/>
            </a:pPr>
            <a:r>
              <a:rPr lang="fr-FR" sz="4400" dirty="0" err="1" smtClean="0"/>
              <a:t>Parliamentary</a:t>
            </a:r>
            <a:endParaRPr lang="fr-FR" sz="4400" dirty="0" smtClean="0"/>
          </a:p>
          <a:p>
            <a:pPr marL="0" indent="0" algn="ctr">
              <a:buNone/>
            </a:pPr>
            <a:r>
              <a:rPr lang="fr-FR" sz="4400" dirty="0" err="1" smtClean="0"/>
              <a:t>Presidential</a:t>
            </a:r>
            <a:endParaRPr lang="fr-FR" sz="4400" dirty="0" smtClean="0"/>
          </a:p>
          <a:p>
            <a:pPr marL="0" indent="0" algn="ctr">
              <a:buNone/>
            </a:pPr>
            <a:r>
              <a:rPr lang="fr-FR" sz="4400" dirty="0" err="1" smtClean="0"/>
              <a:t>Semi-presidential</a:t>
            </a:r>
            <a:r>
              <a:rPr lang="fr-FR" sz="4400" dirty="0" smtClean="0"/>
              <a:t> </a:t>
            </a:r>
            <a:r>
              <a:rPr lang="fr-FR" sz="4400" dirty="0" err="1" smtClean="0"/>
              <a:t>systems</a:t>
            </a:r>
            <a:endParaRPr lang="fr-FR" sz="4400" dirty="0" smtClean="0"/>
          </a:p>
          <a:p>
            <a:pPr marL="0" indent="0" algn="ctr">
              <a:buNone/>
            </a:pPr>
            <a:endParaRPr lang="fr-FR" sz="4400" dirty="0"/>
          </a:p>
        </p:txBody>
      </p:sp>
    </p:spTree>
    <p:extLst>
      <p:ext uri="{BB962C8B-B14F-4D97-AF65-F5344CB8AC3E}">
        <p14:creationId xmlns:p14="http://schemas.microsoft.com/office/powerpoint/2010/main" val="7234738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316336" cy="1143000"/>
          </a:xfrm>
        </p:spPr>
        <p:txBody>
          <a:bodyPr/>
          <a:lstStyle/>
          <a:p>
            <a:r>
              <a:rPr lang="fr-FR" sz="5400" b="1" dirty="0" err="1" smtClean="0"/>
              <a:t>Beyond</a:t>
            </a:r>
            <a:r>
              <a:rPr lang="fr-FR" sz="5400" b="1" dirty="0" smtClean="0"/>
              <a:t> </a:t>
            </a:r>
            <a:r>
              <a:rPr lang="fr-FR" sz="5400" b="1" dirty="0" err="1" smtClean="0"/>
              <a:t>liberal</a:t>
            </a:r>
            <a:r>
              <a:rPr lang="fr-FR" sz="5400" b="1" dirty="0" smtClean="0"/>
              <a:t> </a:t>
            </a:r>
            <a:r>
              <a:rPr lang="fr-FR" sz="5400" b="1" dirty="0" err="1" smtClean="0"/>
              <a:t>democracy</a:t>
            </a:r>
            <a:endParaRPr lang="fr-FR" sz="5400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pPr marL="0" indent="0" algn="ctr">
              <a:buNone/>
            </a:pPr>
            <a:endParaRPr lang="fr-FR" sz="4400" dirty="0" smtClean="0"/>
          </a:p>
          <a:p>
            <a:pPr marL="0" indent="0" algn="ctr">
              <a:buNone/>
            </a:pPr>
            <a:r>
              <a:rPr lang="fr-FR" sz="4400" dirty="0" smtClean="0"/>
              <a:t>More direct </a:t>
            </a:r>
            <a:r>
              <a:rPr lang="fr-FR" sz="4400" dirty="0" err="1" smtClean="0"/>
              <a:t>democracy</a:t>
            </a:r>
            <a:endParaRPr lang="fr-FR" sz="4400" dirty="0" smtClean="0"/>
          </a:p>
          <a:p>
            <a:pPr marL="0" indent="0" algn="ctr">
              <a:buNone/>
            </a:pPr>
            <a:r>
              <a:rPr lang="fr-FR" sz="4400" dirty="0" smtClean="0"/>
              <a:t>More social </a:t>
            </a:r>
            <a:r>
              <a:rPr lang="fr-FR" sz="4400" dirty="0" err="1" smtClean="0"/>
              <a:t>democracy</a:t>
            </a:r>
            <a:r>
              <a:rPr lang="fr-FR" sz="4400" dirty="0" smtClean="0"/>
              <a:t> (</a:t>
            </a:r>
            <a:r>
              <a:rPr lang="fr-FR" sz="4400" dirty="0" err="1" smtClean="0"/>
              <a:t>policy</a:t>
            </a:r>
            <a:r>
              <a:rPr lang="fr-FR" sz="4400" dirty="0" smtClean="0"/>
              <a:t> </a:t>
            </a:r>
            <a:r>
              <a:rPr lang="fr-FR" sz="4400" dirty="0" err="1" smtClean="0"/>
              <a:t>outcomes</a:t>
            </a:r>
            <a:r>
              <a:rPr lang="fr-FR" sz="4400" dirty="0" smtClean="0"/>
              <a:t> &gt; </a:t>
            </a:r>
            <a:r>
              <a:rPr lang="fr-FR" sz="4400" dirty="0" err="1" smtClean="0"/>
              <a:t>procedures</a:t>
            </a:r>
            <a:r>
              <a:rPr lang="fr-FR" sz="4400" dirty="0" smtClean="0"/>
              <a:t>)</a:t>
            </a:r>
          </a:p>
          <a:p>
            <a:pPr marL="0" indent="0" algn="ctr">
              <a:buNone/>
            </a:pPr>
            <a:r>
              <a:rPr lang="fr-FR" sz="4400" dirty="0" err="1" smtClean="0"/>
              <a:t>Participatory</a:t>
            </a:r>
            <a:r>
              <a:rPr lang="fr-FR" sz="4400" dirty="0" smtClean="0"/>
              <a:t> </a:t>
            </a:r>
            <a:r>
              <a:rPr lang="fr-FR" sz="4400" dirty="0" err="1" smtClean="0"/>
              <a:t>democracy</a:t>
            </a:r>
            <a:endParaRPr lang="fr-FR" sz="4400" dirty="0" smtClean="0"/>
          </a:p>
          <a:p>
            <a:pPr marL="0" indent="0" algn="ctr">
              <a:buNone/>
            </a:pPr>
            <a:r>
              <a:rPr lang="fr-FR" sz="4400" dirty="0" err="1" smtClean="0"/>
              <a:t>Deliberative</a:t>
            </a:r>
            <a:r>
              <a:rPr lang="fr-FR" sz="4400" dirty="0" smtClean="0"/>
              <a:t> </a:t>
            </a:r>
            <a:r>
              <a:rPr lang="fr-FR" sz="4400" dirty="0" err="1" smtClean="0"/>
              <a:t>democracy</a:t>
            </a:r>
            <a:endParaRPr lang="fr-FR" sz="4400" dirty="0"/>
          </a:p>
        </p:txBody>
      </p:sp>
    </p:spTree>
    <p:extLst>
      <p:ext uri="{BB962C8B-B14F-4D97-AF65-F5344CB8AC3E}">
        <p14:creationId xmlns:p14="http://schemas.microsoft.com/office/powerpoint/2010/main" val="8653055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>
          <a:xfrm>
            <a:off x="109744" y="234045"/>
            <a:ext cx="8538371" cy="1143000"/>
          </a:xfrm>
        </p:spPr>
        <p:txBody>
          <a:bodyPr/>
          <a:lstStyle/>
          <a:p>
            <a:r>
              <a:rPr lang="fr-FR" b="1" dirty="0" smtClean="0"/>
              <a:t>  Referendum &amp; Initiative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pPr marL="0" indent="0" algn="ctr">
              <a:buNone/>
            </a:pPr>
            <a:endParaRPr lang="fr-FR" sz="4400" dirty="0" smtClean="0"/>
          </a:p>
          <a:p>
            <a:pPr marL="0" indent="0" algn="ctr">
              <a:buNone/>
            </a:pPr>
            <a:r>
              <a:rPr lang="fr-FR" sz="4400" dirty="0" smtClean="0"/>
              <a:t>National/local </a:t>
            </a:r>
            <a:r>
              <a:rPr lang="fr-FR" sz="4400" dirty="0" err="1" smtClean="0"/>
              <a:t>level</a:t>
            </a:r>
            <a:endParaRPr lang="fr-FR" sz="4400" dirty="0" smtClean="0"/>
          </a:p>
          <a:p>
            <a:pPr marL="0" indent="0" algn="ctr">
              <a:buNone/>
            </a:pPr>
            <a:r>
              <a:rPr lang="fr-FR" sz="4400" dirty="0" smtClean="0"/>
              <a:t>Top-down/</a:t>
            </a:r>
            <a:r>
              <a:rPr lang="fr-FR" sz="4400" dirty="0" err="1" smtClean="0"/>
              <a:t>bottom</a:t>
            </a:r>
            <a:r>
              <a:rPr lang="fr-FR" sz="4400" dirty="0" smtClean="0"/>
              <a:t>-up</a:t>
            </a:r>
          </a:p>
          <a:p>
            <a:pPr marL="0" indent="0" algn="ctr">
              <a:buNone/>
            </a:pPr>
            <a:r>
              <a:rPr lang="fr-FR" sz="4400" dirty="0" smtClean="0"/>
              <a:t>Direct/</a:t>
            </a:r>
            <a:r>
              <a:rPr lang="fr-FR" sz="4400" dirty="0" err="1" smtClean="0"/>
              <a:t>representative</a:t>
            </a:r>
            <a:r>
              <a:rPr lang="fr-FR" sz="4400" dirty="0" smtClean="0"/>
              <a:t> </a:t>
            </a:r>
            <a:r>
              <a:rPr lang="fr-FR" sz="4400" dirty="0" err="1" smtClean="0"/>
              <a:t>democracy</a:t>
            </a:r>
            <a:endParaRPr lang="fr-FR" sz="4400" dirty="0" smtClean="0"/>
          </a:p>
          <a:p>
            <a:pPr marL="0" indent="0" algn="ctr">
              <a:buNone/>
            </a:pPr>
            <a:endParaRPr lang="fr-FR" sz="4400" dirty="0"/>
          </a:p>
        </p:txBody>
      </p:sp>
    </p:spTree>
    <p:extLst>
      <p:ext uri="{BB962C8B-B14F-4D97-AF65-F5344CB8AC3E}">
        <p14:creationId xmlns:p14="http://schemas.microsoft.com/office/powerpoint/2010/main" val="1415084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>
          <a:xfrm>
            <a:off x="109744" y="234045"/>
            <a:ext cx="8538371" cy="1143000"/>
          </a:xfrm>
        </p:spPr>
        <p:txBody>
          <a:bodyPr/>
          <a:lstStyle/>
          <a:p>
            <a:r>
              <a:rPr lang="fr-FR" b="1" dirty="0" smtClean="0"/>
              <a:t>  Civil </a:t>
            </a:r>
            <a:r>
              <a:rPr lang="fr-FR" b="1" dirty="0" err="1" smtClean="0"/>
              <a:t>rights</a:t>
            </a:r>
            <a:r>
              <a:rPr lang="fr-FR" b="1" dirty="0" smtClean="0"/>
              <a:t> &amp; </a:t>
            </a:r>
            <a:r>
              <a:rPr lang="fr-FR" b="1" dirty="0" err="1" smtClean="0"/>
              <a:t>liberties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fr-FR" sz="4400" dirty="0" smtClean="0"/>
              <a:t>Free speech &amp; </a:t>
            </a:r>
            <a:r>
              <a:rPr lang="fr-FR" sz="4400" dirty="0" err="1" smtClean="0"/>
              <a:t>movement</a:t>
            </a:r>
            <a:endParaRPr lang="fr-FR" sz="4400" dirty="0" smtClean="0"/>
          </a:p>
          <a:p>
            <a:pPr marL="0" indent="0" algn="ctr">
              <a:buNone/>
            </a:pPr>
            <a:r>
              <a:rPr lang="fr-FR" sz="4400" dirty="0" smtClean="0"/>
              <a:t>Right to </a:t>
            </a:r>
            <a:r>
              <a:rPr lang="fr-FR" sz="4400" dirty="0" err="1" smtClean="0"/>
              <a:t>religious</a:t>
            </a:r>
            <a:r>
              <a:rPr lang="fr-FR" sz="4400" dirty="0" smtClean="0"/>
              <a:t> </a:t>
            </a:r>
            <a:r>
              <a:rPr lang="fr-FR" sz="4400" dirty="0" err="1" smtClean="0"/>
              <a:t>belief</a:t>
            </a:r>
            <a:endParaRPr lang="fr-FR" sz="4400" dirty="0" smtClean="0"/>
          </a:p>
          <a:p>
            <a:pPr marL="0" indent="0" algn="ctr">
              <a:buNone/>
            </a:pPr>
            <a:r>
              <a:rPr lang="fr-FR" sz="4400" dirty="0" smtClean="0"/>
              <a:t>Right of public </a:t>
            </a:r>
            <a:r>
              <a:rPr lang="fr-FR" sz="4400" dirty="0" err="1" smtClean="0"/>
              <a:t>assembly</a:t>
            </a:r>
            <a:r>
              <a:rPr lang="fr-FR" sz="4400" dirty="0" smtClean="0"/>
              <a:t> and </a:t>
            </a:r>
            <a:r>
              <a:rPr lang="fr-FR" sz="4400" dirty="0" err="1" smtClean="0"/>
              <a:t>organization</a:t>
            </a:r>
            <a:endParaRPr lang="fr-FR" sz="4400" dirty="0" smtClean="0"/>
          </a:p>
          <a:p>
            <a:pPr marL="0" indent="0" algn="ctr">
              <a:buNone/>
            </a:pPr>
            <a:r>
              <a:rPr lang="fr-FR" sz="4400" dirty="0" err="1" smtClean="0"/>
              <a:t>Equal</a:t>
            </a:r>
            <a:r>
              <a:rPr lang="fr-FR" sz="4400" dirty="0" smtClean="0"/>
              <a:t> </a:t>
            </a:r>
            <a:r>
              <a:rPr lang="fr-FR" sz="4400" dirty="0" err="1" smtClean="0"/>
              <a:t>treatment</a:t>
            </a:r>
            <a:r>
              <a:rPr lang="fr-FR" sz="4400" dirty="0" smtClean="0"/>
              <a:t> </a:t>
            </a:r>
            <a:r>
              <a:rPr lang="fr-FR" sz="4400" dirty="0" err="1" smtClean="0"/>
              <a:t>under</a:t>
            </a:r>
            <a:r>
              <a:rPr lang="fr-FR" sz="4400" dirty="0" smtClean="0"/>
              <a:t> the </a:t>
            </a:r>
            <a:r>
              <a:rPr lang="fr-FR" sz="4400" dirty="0" err="1" smtClean="0"/>
              <a:t>law</a:t>
            </a:r>
            <a:endParaRPr lang="fr-FR" sz="4400" dirty="0" smtClean="0"/>
          </a:p>
          <a:p>
            <a:pPr marL="0" indent="0" algn="ctr">
              <a:buNone/>
            </a:pPr>
            <a:r>
              <a:rPr lang="fr-FR" sz="4400" dirty="0" smtClean="0"/>
              <a:t>Right of people to </a:t>
            </a:r>
            <a:r>
              <a:rPr lang="fr-FR" sz="4400" dirty="0" err="1" smtClean="0"/>
              <a:t>choose</a:t>
            </a:r>
            <a:r>
              <a:rPr lang="fr-FR" sz="4400" dirty="0" smtClean="0"/>
              <a:t> </a:t>
            </a:r>
            <a:r>
              <a:rPr lang="fr-FR" sz="4400" dirty="0" err="1" smtClean="0"/>
              <a:t>their</a:t>
            </a:r>
            <a:r>
              <a:rPr lang="fr-FR" sz="4400" dirty="0" smtClean="0"/>
              <a:t> </a:t>
            </a:r>
            <a:r>
              <a:rPr lang="fr-FR" sz="4400" dirty="0" err="1" smtClean="0"/>
              <a:t>own</a:t>
            </a:r>
            <a:r>
              <a:rPr lang="fr-FR" sz="4400" dirty="0" smtClean="0"/>
              <a:t> </a:t>
            </a:r>
            <a:r>
              <a:rPr lang="fr-FR" sz="4400" dirty="0" err="1" smtClean="0"/>
              <a:t>government</a:t>
            </a:r>
            <a:endParaRPr lang="fr-FR" sz="4400" dirty="0" smtClean="0"/>
          </a:p>
          <a:p>
            <a:pPr marL="0" indent="0" algn="ctr">
              <a:buNone/>
            </a:pPr>
            <a:endParaRPr lang="fr-FR" sz="4400" dirty="0"/>
          </a:p>
        </p:txBody>
      </p:sp>
      <p:sp>
        <p:nvSpPr>
          <p:cNvPr id="4" name="ZoneTexte 3"/>
          <p:cNvSpPr txBox="1"/>
          <p:nvPr/>
        </p:nvSpPr>
        <p:spPr>
          <a:xfrm>
            <a:off x="2226229" y="1991348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15084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Politics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Politics.thmx</Template>
  <TotalTime>48589</TotalTime>
  <Words>1034</Words>
  <Application>Microsoft Macintosh PowerPoint</Application>
  <PresentationFormat>Présentation à l'écran (4:3)</PresentationFormat>
  <Paragraphs>104</Paragraphs>
  <Slides>13</Slides>
  <Notes>11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4" baseType="lpstr">
      <vt:lpstr>Politics</vt:lpstr>
      <vt:lpstr>Comparing political systems Global Governance B.A.</vt:lpstr>
      <vt:lpstr>Huang Yasheng</vt:lpstr>
      <vt:lpstr> Political system </vt:lpstr>
      <vt:lpstr>Democratic regimes</vt:lpstr>
      <vt:lpstr>Gallie on democracy</vt:lpstr>
      <vt:lpstr>Democracy</vt:lpstr>
      <vt:lpstr>Lincoln</vt:lpstr>
      <vt:lpstr>Forms of democracy</vt:lpstr>
      <vt:lpstr>Institutions of the democratic state</vt:lpstr>
      <vt:lpstr>Models of democracy</vt:lpstr>
      <vt:lpstr>Beyond liberal democracy</vt:lpstr>
      <vt:lpstr>  Referendum &amp; Initiative</vt:lpstr>
      <vt:lpstr>  Civil rights &amp; liberties</vt:lpstr>
    </vt:vector>
  </TitlesOfParts>
  <Company>LIPHA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Comparing political systems </dc:title>
  <dc:creator>Emilie FRENKIEL</dc:creator>
  <cp:lastModifiedBy>Emilie FRENKIEL</cp:lastModifiedBy>
  <cp:revision>427</cp:revision>
  <dcterms:created xsi:type="dcterms:W3CDTF">2016-03-29T14:40:35Z</dcterms:created>
  <dcterms:modified xsi:type="dcterms:W3CDTF">2018-11-30T19:20:30Z</dcterms:modified>
</cp:coreProperties>
</file>