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381" r:id="rId2"/>
    <p:sldId id="466" r:id="rId3"/>
    <p:sldId id="473" r:id="rId4"/>
    <p:sldId id="293" r:id="rId5"/>
    <p:sldId id="260" r:id="rId6"/>
    <p:sldId id="273" r:id="rId7"/>
    <p:sldId id="261" r:id="rId8"/>
    <p:sldId id="262" r:id="rId9"/>
    <p:sldId id="263" r:id="rId10"/>
    <p:sldId id="280" r:id="rId11"/>
    <p:sldId id="259" r:id="rId12"/>
    <p:sldId id="275" r:id="rId13"/>
    <p:sldId id="294" r:id="rId14"/>
    <p:sldId id="479" r:id="rId15"/>
    <p:sldId id="265" r:id="rId16"/>
    <p:sldId id="266" r:id="rId17"/>
    <p:sldId id="267" r:id="rId18"/>
    <p:sldId id="264" r:id="rId19"/>
    <p:sldId id="295" r:id="rId20"/>
    <p:sldId id="29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7C34"/>
    <a:srgbClr val="15824C"/>
    <a:srgbClr val="FF5700"/>
    <a:srgbClr val="FF58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373"/>
    <p:restoredTop sz="96197"/>
  </p:normalViewPr>
  <p:slideViewPr>
    <p:cSldViewPr snapToGrid="0">
      <p:cViewPr>
        <p:scale>
          <a:sx n="90" d="100"/>
          <a:sy n="90" d="100"/>
        </p:scale>
        <p:origin x="1392" y="82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5D0A45-151A-F641-B935-78B2698FF40E}" type="datetimeFigureOut">
              <a:rPr lang="en-US" smtClean="0"/>
              <a:t>3/13/24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86EE95-2BB5-844F-940A-9A825EA5B221}" type="slidenum">
              <a:rPr lang="en-US" smtClean="0"/>
              <a:t>‹#›</a:t>
            </a:fld>
            <a:endParaRPr lang="en-US"/>
          </a:p>
        </p:txBody>
      </p:sp>
    </p:spTree>
    <p:extLst>
      <p:ext uri="{BB962C8B-B14F-4D97-AF65-F5344CB8AC3E}">
        <p14:creationId xmlns:p14="http://schemas.microsoft.com/office/powerpoint/2010/main" val="2488964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a:extLst>
              <a:ext uri="{FF2B5EF4-FFF2-40B4-BE49-F238E27FC236}">
                <a16:creationId xmlns:a16="http://schemas.microsoft.com/office/drawing/2014/main" id="{D2BAF006-D1A4-FB07-D123-F29C89DF3E4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defRPr sz="2400">
                <a:solidFill>
                  <a:schemeClr val="tx1"/>
                </a:solidFill>
                <a:latin typeface="Comic Sans MS" panose="030F0902030302020204" pitchFamily="66" charset="0"/>
                <a:ea typeface="ＭＳ Ｐゴシック" panose="020B0600070205080204" pitchFamily="34" charset="-128"/>
              </a:defRPr>
            </a:lvl1pPr>
            <a:lvl2pPr marL="742950" indent="-285750" defTabSz="1008063">
              <a:defRPr sz="2400">
                <a:solidFill>
                  <a:schemeClr val="tx1"/>
                </a:solidFill>
                <a:latin typeface="Comic Sans MS" panose="030F0902030302020204" pitchFamily="66" charset="0"/>
                <a:ea typeface="ＭＳ Ｐゴシック" panose="020B0600070205080204" pitchFamily="34" charset="-128"/>
              </a:defRPr>
            </a:lvl2pPr>
            <a:lvl3pPr marL="1143000" indent="-228600" defTabSz="1008063">
              <a:defRPr sz="2400">
                <a:solidFill>
                  <a:schemeClr val="tx1"/>
                </a:solidFill>
                <a:latin typeface="Comic Sans MS" panose="030F0902030302020204" pitchFamily="66" charset="0"/>
                <a:ea typeface="ＭＳ Ｐゴシック" panose="020B0600070205080204" pitchFamily="34" charset="-128"/>
              </a:defRPr>
            </a:lvl3pPr>
            <a:lvl4pPr marL="1600200" indent="-228600" defTabSz="1008063">
              <a:defRPr sz="2400">
                <a:solidFill>
                  <a:schemeClr val="tx1"/>
                </a:solidFill>
                <a:latin typeface="Comic Sans MS" panose="030F0902030302020204" pitchFamily="66" charset="0"/>
                <a:ea typeface="ＭＳ Ｐゴシック" panose="020B0600070205080204" pitchFamily="34" charset="-128"/>
              </a:defRPr>
            </a:lvl4pPr>
            <a:lvl5pPr marL="2057400" indent="-228600" defTabSz="1008063">
              <a:defRPr sz="2400">
                <a:solidFill>
                  <a:schemeClr val="tx1"/>
                </a:solidFill>
                <a:latin typeface="Comic Sans MS" panose="030F0902030302020204" pitchFamily="66" charset="0"/>
                <a:ea typeface="ＭＳ Ｐゴシック" panose="020B0600070205080204" pitchFamily="34" charset="-128"/>
              </a:defRPr>
            </a:lvl5pPr>
            <a:lvl6pPr marL="2514600" indent="-228600" defTabSz="1008063" eaLnBrk="0" fontAlgn="base" hangingPunct="0">
              <a:spcBef>
                <a:spcPct val="0"/>
              </a:spcBef>
              <a:spcAft>
                <a:spcPct val="0"/>
              </a:spcAft>
              <a:defRPr sz="2400">
                <a:solidFill>
                  <a:schemeClr val="tx1"/>
                </a:solidFill>
                <a:latin typeface="Comic Sans MS" panose="030F0902030302020204" pitchFamily="66" charset="0"/>
                <a:ea typeface="ＭＳ Ｐゴシック" panose="020B0600070205080204" pitchFamily="34" charset="-128"/>
              </a:defRPr>
            </a:lvl6pPr>
            <a:lvl7pPr marL="2971800" indent="-228600" defTabSz="1008063" eaLnBrk="0" fontAlgn="base" hangingPunct="0">
              <a:spcBef>
                <a:spcPct val="0"/>
              </a:spcBef>
              <a:spcAft>
                <a:spcPct val="0"/>
              </a:spcAft>
              <a:defRPr sz="2400">
                <a:solidFill>
                  <a:schemeClr val="tx1"/>
                </a:solidFill>
                <a:latin typeface="Comic Sans MS" panose="030F0902030302020204" pitchFamily="66" charset="0"/>
                <a:ea typeface="ＭＳ Ｐゴシック" panose="020B0600070205080204" pitchFamily="34" charset="-128"/>
              </a:defRPr>
            </a:lvl7pPr>
            <a:lvl8pPr marL="3429000" indent="-228600" defTabSz="1008063" eaLnBrk="0" fontAlgn="base" hangingPunct="0">
              <a:spcBef>
                <a:spcPct val="0"/>
              </a:spcBef>
              <a:spcAft>
                <a:spcPct val="0"/>
              </a:spcAft>
              <a:defRPr sz="2400">
                <a:solidFill>
                  <a:schemeClr val="tx1"/>
                </a:solidFill>
                <a:latin typeface="Comic Sans MS" panose="030F0902030302020204" pitchFamily="66" charset="0"/>
                <a:ea typeface="ＭＳ Ｐゴシック" panose="020B0600070205080204" pitchFamily="34" charset="-128"/>
              </a:defRPr>
            </a:lvl8pPr>
            <a:lvl9pPr marL="3886200" indent="-228600" defTabSz="1008063" eaLnBrk="0" fontAlgn="base" hangingPunct="0">
              <a:spcBef>
                <a:spcPct val="0"/>
              </a:spcBef>
              <a:spcAft>
                <a:spcPct val="0"/>
              </a:spcAft>
              <a:defRPr sz="2400">
                <a:solidFill>
                  <a:schemeClr val="tx1"/>
                </a:solidFill>
                <a:latin typeface="Comic Sans MS" panose="030F0902030302020204" pitchFamily="66" charset="0"/>
                <a:ea typeface="ＭＳ Ｐゴシック" panose="020B0600070205080204" pitchFamily="34" charset="-128"/>
              </a:defRPr>
            </a:lvl9pPr>
          </a:lstStyle>
          <a:p>
            <a:fld id="{2BC4843C-DE06-184F-8A16-039ED4E44992}" type="slidenum">
              <a:rPr lang="en-US" altLang="en-US" sz="1400" smtClean="0">
                <a:latin typeface="Arial" panose="020B0604020202020204" pitchFamily="34" charset="0"/>
              </a:rPr>
              <a:pPr/>
              <a:t>1</a:t>
            </a:fld>
            <a:endParaRPr lang="en-US" altLang="en-US" sz="1400">
              <a:latin typeface="Arial" panose="020B0604020202020204" pitchFamily="34" charset="0"/>
            </a:endParaRPr>
          </a:p>
        </p:txBody>
      </p:sp>
      <p:sp>
        <p:nvSpPr>
          <p:cNvPr id="16386" name="Rectangle 2">
            <a:extLst>
              <a:ext uri="{FF2B5EF4-FFF2-40B4-BE49-F238E27FC236}">
                <a16:creationId xmlns:a16="http://schemas.microsoft.com/office/drawing/2014/main" id="{28F6E9C1-C9DC-3BD9-6FF6-EDF0B0AB306B}"/>
              </a:ext>
            </a:extLst>
          </p:cNvPr>
          <p:cNvSpPr>
            <a:spLocks noGrp="1" noRot="1" noChangeAspect="1" noChangeArrowheads="1" noTextEdit="1"/>
          </p:cNvSpPr>
          <p:nvPr>
            <p:ph type="sldImg"/>
          </p:nvPr>
        </p:nvSpPr>
        <p:spPr>
          <a:ln/>
        </p:spPr>
      </p:sp>
      <p:sp>
        <p:nvSpPr>
          <p:cNvPr id="16387" name="Rectangle 3">
            <a:extLst>
              <a:ext uri="{FF2B5EF4-FFF2-40B4-BE49-F238E27FC236}">
                <a16:creationId xmlns:a16="http://schemas.microsoft.com/office/drawing/2014/main" id="{1BCE7715-CA4C-3140-FB86-C4BEB577D23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a:extLst>
              <a:ext uri="{FF2B5EF4-FFF2-40B4-BE49-F238E27FC236}">
                <a16:creationId xmlns:a16="http://schemas.microsoft.com/office/drawing/2014/main" id="{A4A6AADB-9CA8-9D16-76FD-AAE3FA6D29FC}"/>
              </a:ext>
            </a:extLst>
          </p:cNvPr>
          <p:cNvSpPr>
            <a:spLocks noGrp="1" noRot="1" noChangeAspect="1" noChangeArrowheads="1" noTextEdit="1"/>
          </p:cNvSpPr>
          <p:nvPr>
            <p:ph type="sldImg"/>
          </p:nvPr>
        </p:nvSpPr>
        <p:spPr>
          <a:ln/>
        </p:spPr>
      </p:sp>
      <p:sp>
        <p:nvSpPr>
          <p:cNvPr id="34818" name="Notes Placeholder 2">
            <a:extLst>
              <a:ext uri="{FF2B5EF4-FFF2-40B4-BE49-F238E27FC236}">
                <a16:creationId xmlns:a16="http://schemas.microsoft.com/office/drawing/2014/main" id="{0E4BA435-FDC1-E024-5A34-9FF309D972F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34819" name="Slide Number Placeholder 3">
            <a:extLst>
              <a:ext uri="{FF2B5EF4-FFF2-40B4-BE49-F238E27FC236}">
                <a16:creationId xmlns:a16="http://schemas.microsoft.com/office/drawing/2014/main" id="{F0A49B43-507A-E655-1223-3C6F26B39EA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defRPr sz="2400">
                <a:solidFill>
                  <a:schemeClr val="tx1"/>
                </a:solidFill>
                <a:latin typeface="Comic Sans MS" panose="030F0902030302020204" pitchFamily="66" charset="0"/>
                <a:ea typeface="ＭＳ Ｐゴシック" panose="020B0600070205080204" pitchFamily="34" charset="-128"/>
              </a:defRPr>
            </a:lvl1pPr>
            <a:lvl2pPr marL="742950" indent="-285750" defTabSz="1008063">
              <a:defRPr sz="2400">
                <a:solidFill>
                  <a:schemeClr val="tx1"/>
                </a:solidFill>
                <a:latin typeface="Comic Sans MS" panose="030F0902030302020204" pitchFamily="66" charset="0"/>
                <a:ea typeface="ＭＳ Ｐゴシック" panose="020B0600070205080204" pitchFamily="34" charset="-128"/>
              </a:defRPr>
            </a:lvl2pPr>
            <a:lvl3pPr marL="1143000" indent="-228600" defTabSz="1008063">
              <a:defRPr sz="2400">
                <a:solidFill>
                  <a:schemeClr val="tx1"/>
                </a:solidFill>
                <a:latin typeface="Comic Sans MS" panose="030F0902030302020204" pitchFamily="66" charset="0"/>
                <a:ea typeface="ＭＳ Ｐゴシック" panose="020B0600070205080204" pitchFamily="34" charset="-128"/>
              </a:defRPr>
            </a:lvl3pPr>
            <a:lvl4pPr marL="1600200" indent="-228600" defTabSz="1008063">
              <a:defRPr sz="2400">
                <a:solidFill>
                  <a:schemeClr val="tx1"/>
                </a:solidFill>
                <a:latin typeface="Comic Sans MS" panose="030F0902030302020204" pitchFamily="66" charset="0"/>
                <a:ea typeface="ＭＳ Ｐゴシック" panose="020B0600070205080204" pitchFamily="34" charset="-128"/>
              </a:defRPr>
            </a:lvl4pPr>
            <a:lvl5pPr marL="2057400" indent="-228600" defTabSz="1008063">
              <a:defRPr sz="2400">
                <a:solidFill>
                  <a:schemeClr val="tx1"/>
                </a:solidFill>
                <a:latin typeface="Comic Sans MS" panose="030F0902030302020204" pitchFamily="66" charset="0"/>
                <a:ea typeface="ＭＳ Ｐゴシック" panose="020B0600070205080204" pitchFamily="34" charset="-128"/>
              </a:defRPr>
            </a:lvl5pPr>
            <a:lvl6pPr marL="2514600" indent="-228600" defTabSz="1008063" eaLnBrk="0" fontAlgn="base" hangingPunct="0">
              <a:spcBef>
                <a:spcPct val="0"/>
              </a:spcBef>
              <a:spcAft>
                <a:spcPct val="0"/>
              </a:spcAft>
              <a:defRPr sz="2400">
                <a:solidFill>
                  <a:schemeClr val="tx1"/>
                </a:solidFill>
                <a:latin typeface="Comic Sans MS" panose="030F0902030302020204" pitchFamily="66" charset="0"/>
                <a:ea typeface="ＭＳ Ｐゴシック" panose="020B0600070205080204" pitchFamily="34" charset="-128"/>
              </a:defRPr>
            </a:lvl6pPr>
            <a:lvl7pPr marL="2971800" indent="-228600" defTabSz="1008063" eaLnBrk="0" fontAlgn="base" hangingPunct="0">
              <a:spcBef>
                <a:spcPct val="0"/>
              </a:spcBef>
              <a:spcAft>
                <a:spcPct val="0"/>
              </a:spcAft>
              <a:defRPr sz="2400">
                <a:solidFill>
                  <a:schemeClr val="tx1"/>
                </a:solidFill>
                <a:latin typeface="Comic Sans MS" panose="030F0902030302020204" pitchFamily="66" charset="0"/>
                <a:ea typeface="ＭＳ Ｐゴシック" panose="020B0600070205080204" pitchFamily="34" charset="-128"/>
              </a:defRPr>
            </a:lvl7pPr>
            <a:lvl8pPr marL="3429000" indent="-228600" defTabSz="1008063" eaLnBrk="0" fontAlgn="base" hangingPunct="0">
              <a:spcBef>
                <a:spcPct val="0"/>
              </a:spcBef>
              <a:spcAft>
                <a:spcPct val="0"/>
              </a:spcAft>
              <a:defRPr sz="2400">
                <a:solidFill>
                  <a:schemeClr val="tx1"/>
                </a:solidFill>
                <a:latin typeface="Comic Sans MS" panose="030F0902030302020204" pitchFamily="66" charset="0"/>
                <a:ea typeface="ＭＳ Ｐゴシック" panose="020B0600070205080204" pitchFamily="34" charset="-128"/>
              </a:defRPr>
            </a:lvl8pPr>
            <a:lvl9pPr marL="3886200" indent="-228600" defTabSz="1008063" eaLnBrk="0" fontAlgn="base" hangingPunct="0">
              <a:spcBef>
                <a:spcPct val="0"/>
              </a:spcBef>
              <a:spcAft>
                <a:spcPct val="0"/>
              </a:spcAft>
              <a:defRPr sz="2400">
                <a:solidFill>
                  <a:schemeClr val="tx1"/>
                </a:solidFill>
                <a:latin typeface="Comic Sans MS" panose="030F0902030302020204" pitchFamily="66" charset="0"/>
                <a:ea typeface="ＭＳ Ｐゴシック" panose="020B0600070205080204" pitchFamily="34" charset="-128"/>
              </a:defRPr>
            </a:lvl9pPr>
          </a:lstStyle>
          <a:p>
            <a:fld id="{3A279A03-2E71-B741-929C-3CFB42F7D4A5}" type="slidenum">
              <a:rPr lang="en-US" altLang="en-US" sz="1400" smtClean="0">
                <a:latin typeface="Arial" panose="020B0604020202020204" pitchFamily="34" charset="0"/>
              </a:rPr>
              <a:pPr/>
              <a:t>2</a:t>
            </a:fld>
            <a:endParaRPr lang="en-US" altLang="en-US" sz="140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9496CD0-1F5C-1F44-9B2A-4E4345D6B081}" type="slidenum">
              <a:rPr lang="en-US" smtClean="0"/>
              <a:t>4</a:t>
            </a:fld>
            <a:endParaRPr lang="en-US"/>
          </a:p>
        </p:txBody>
      </p:sp>
    </p:spTree>
    <p:extLst>
      <p:ext uri="{BB962C8B-B14F-4D97-AF65-F5344CB8AC3E}">
        <p14:creationId xmlns:p14="http://schemas.microsoft.com/office/powerpoint/2010/main" val="33415459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baseline="0" dirty="0"/>
          </a:p>
          <a:p>
            <a:pPr marL="0" indent="0">
              <a:buFont typeface="Symbol" charset="0"/>
              <a:buNone/>
            </a:pPr>
            <a:endParaRPr lang="en-US" baseline="0" dirty="0"/>
          </a:p>
        </p:txBody>
      </p:sp>
      <p:sp>
        <p:nvSpPr>
          <p:cNvPr id="4" name="Slide Number Placeholder 3"/>
          <p:cNvSpPr>
            <a:spLocks noGrp="1"/>
          </p:cNvSpPr>
          <p:nvPr>
            <p:ph type="sldNum" sz="quarter" idx="10"/>
          </p:nvPr>
        </p:nvSpPr>
        <p:spPr/>
        <p:txBody>
          <a:bodyPr/>
          <a:lstStyle/>
          <a:p>
            <a:fld id="{B9496CD0-1F5C-1F44-9B2A-4E4345D6B081}" type="slidenum">
              <a:rPr lang="en-US" smtClean="0"/>
              <a:t>5</a:t>
            </a:fld>
            <a:endParaRPr lang="en-US"/>
          </a:p>
        </p:txBody>
      </p:sp>
    </p:spTree>
    <p:extLst>
      <p:ext uri="{BB962C8B-B14F-4D97-AF65-F5344CB8AC3E}">
        <p14:creationId xmlns:p14="http://schemas.microsoft.com/office/powerpoint/2010/main" val="493799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9496CD0-1F5C-1F44-9B2A-4E4345D6B081}" type="slidenum">
              <a:rPr lang="en-US" smtClean="0"/>
              <a:t>7</a:t>
            </a:fld>
            <a:endParaRPr lang="en-US"/>
          </a:p>
        </p:txBody>
      </p:sp>
    </p:spTree>
    <p:extLst>
      <p:ext uri="{BB962C8B-B14F-4D97-AF65-F5344CB8AC3E}">
        <p14:creationId xmlns:p14="http://schemas.microsoft.com/office/powerpoint/2010/main" val="917153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9496CD0-1F5C-1F44-9B2A-4E4345D6B081}" type="slidenum">
              <a:rPr lang="en-US" smtClean="0"/>
              <a:t>8</a:t>
            </a:fld>
            <a:endParaRPr lang="en-US"/>
          </a:p>
        </p:txBody>
      </p:sp>
    </p:spTree>
    <p:extLst>
      <p:ext uri="{BB962C8B-B14F-4D97-AF65-F5344CB8AC3E}">
        <p14:creationId xmlns:p14="http://schemas.microsoft.com/office/powerpoint/2010/main" val="35046987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9496CD0-1F5C-1F44-9B2A-4E4345D6B081}" type="slidenum">
              <a:rPr lang="en-US" smtClean="0"/>
              <a:t>9</a:t>
            </a:fld>
            <a:endParaRPr lang="en-US"/>
          </a:p>
        </p:txBody>
      </p:sp>
    </p:spTree>
    <p:extLst>
      <p:ext uri="{BB962C8B-B14F-4D97-AF65-F5344CB8AC3E}">
        <p14:creationId xmlns:p14="http://schemas.microsoft.com/office/powerpoint/2010/main" val="869235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Symbol" charset="0"/>
              <a:buNone/>
            </a:pPr>
            <a:endParaRPr lang="en-US" dirty="0"/>
          </a:p>
        </p:txBody>
      </p:sp>
      <p:sp>
        <p:nvSpPr>
          <p:cNvPr id="4" name="Slide Number Placeholder 3"/>
          <p:cNvSpPr>
            <a:spLocks noGrp="1"/>
          </p:cNvSpPr>
          <p:nvPr>
            <p:ph type="sldNum" sz="quarter" idx="10"/>
          </p:nvPr>
        </p:nvSpPr>
        <p:spPr/>
        <p:txBody>
          <a:bodyPr/>
          <a:lstStyle/>
          <a:p>
            <a:fld id="{B9496CD0-1F5C-1F44-9B2A-4E4345D6B081}" type="slidenum">
              <a:rPr lang="en-US" smtClean="0"/>
              <a:t>10</a:t>
            </a:fld>
            <a:endParaRPr lang="en-US"/>
          </a:p>
        </p:txBody>
      </p:sp>
    </p:spTree>
    <p:extLst>
      <p:ext uri="{BB962C8B-B14F-4D97-AF65-F5344CB8AC3E}">
        <p14:creationId xmlns:p14="http://schemas.microsoft.com/office/powerpoint/2010/main" val="6674708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B9496CD0-1F5C-1F44-9B2A-4E4345D6B081}" type="slidenum">
              <a:rPr lang="en-US" smtClean="0"/>
              <a:t>11</a:t>
            </a:fld>
            <a:endParaRPr lang="en-US"/>
          </a:p>
        </p:txBody>
      </p:sp>
    </p:spTree>
    <p:extLst>
      <p:ext uri="{BB962C8B-B14F-4D97-AF65-F5344CB8AC3E}">
        <p14:creationId xmlns:p14="http://schemas.microsoft.com/office/powerpoint/2010/main" val="38293489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9496CD0-1F5C-1F44-9B2A-4E4345D6B081}" type="slidenum">
              <a:rPr lang="en-US" smtClean="0"/>
              <a:t>12</a:t>
            </a:fld>
            <a:endParaRPr lang="en-US"/>
          </a:p>
        </p:txBody>
      </p:sp>
    </p:spTree>
    <p:extLst>
      <p:ext uri="{BB962C8B-B14F-4D97-AF65-F5344CB8AC3E}">
        <p14:creationId xmlns:p14="http://schemas.microsoft.com/office/powerpoint/2010/main" val="1204079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9496CD0-1F5C-1F44-9B2A-4E4345D6B081}" type="slidenum">
              <a:rPr lang="en-US" smtClean="0"/>
              <a:t>13</a:t>
            </a:fld>
            <a:endParaRPr lang="en-US"/>
          </a:p>
        </p:txBody>
      </p:sp>
    </p:spTree>
    <p:extLst>
      <p:ext uri="{BB962C8B-B14F-4D97-AF65-F5344CB8AC3E}">
        <p14:creationId xmlns:p14="http://schemas.microsoft.com/office/powerpoint/2010/main" val="765441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9496CD0-1F5C-1F44-9B2A-4E4345D6B081}" type="slidenum">
              <a:rPr lang="en-US" smtClean="0"/>
              <a:t>15</a:t>
            </a:fld>
            <a:endParaRPr lang="en-US"/>
          </a:p>
        </p:txBody>
      </p:sp>
    </p:spTree>
    <p:extLst>
      <p:ext uri="{BB962C8B-B14F-4D97-AF65-F5344CB8AC3E}">
        <p14:creationId xmlns:p14="http://schemas.microsoft.com/office/powerpoint/2010/main" val="14174959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9496CD0-1F5C-1F44-9B2A-4E4345D6B081}" type="slidenum">
              <a:rPr lang="en-US" smtClean="0"/>
              <a:t>16</a:t>
            </a:fld>
            <a:endParaRPr lang="en-US"/>
          </a:p>
        </p:txBody>
      </p:sp>
    </p:spTree>
    <p:extLst>
      <p:ext uri="{BB962C8B-B14F-4D97-AF65-F5344CB8AC3E}">
        <p14:creationId xmlns:p14="http://schemas.microsoft.com/office/powerpoint/2010/main" val="612011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solidFill>
                <a:srgbClr val="0000FF"/>
              </a:solidFill>
              <a:latin typeface="Comic Sans MS" charset="0"/>
            </a:endParaRPr>
          </a:p>
          <a:p>
            <a:pPr marL="385763" indent="-385763">
              <a:spcBef>
                <a:spcPct val="35000"/>
              </a:spcBef>
              <a:buFontTx/>
              <a:buChar char="•"/>
            </a:pPr>
            <a:endParaRPr lang="en-US" sz="1200" dirty="0">
              <a:solidFill>
                <a:srgbClr val="0000FF"/>
              </a:solidFill>
              <a:latin typeface="Comic Sans MS" charset="0"/>
            </a:endParaRPr>
          </a:p>
          <a:p>
            <a:pPr marL="0" indent="0">
              <a:spcBef>
                <a:spcPct val="35000"/>
              </a:spcBef>
              <a:buFontTx/>
              <a:buNone/>
            </a:pPr>
            <a:endParaRPr lang="en-US" sz="1200" dirty="0">
              <a:solidFill>
                <a:srgbClr val="0000FF"/>
              </a:solidFill>
              <a:latin typeface="Comic Sans MS" charset="0"/>
            </a:endParaRPr>
          </a:p>
          <a:p>
            <a:pPr marL="0" indent="0">
              <a:spcBef>
                <a:spcPct val="35000"/>
              </a:spcBef>
              <a:buFontTx/>
              <a:buNone/>
            </a:pPr>
            <a:endParaRPr lang="en-US" sz="1200" dirty="0">
              <a:solidFill>
                <a:srgbClr val="0000FF"/>
              </a:solidFill>
              <a:latin typeface="Comic Sans MS" charset="0"/>
            </a:endParaRPr>
          </a:p>
          <a:p>
            <a:pPr marL="0" indent="0">
              <a:spcBef>
                <a:spcPct val="35000"/>
              </a:spcBef>
              <a:buFontTx/>
              <a:buNone/>
            </a:pPr>
            <a:endParaRPr lang="en-US" sz="1200" dirty="0">
              <a:solidFill>
                <a:srgbClr val="0000FF"/>
              </a:solidFill>
              <a:latin typeface="Comic Sans MS" charset="0"/>
            </a:endParaRPr>
          </a:p>
        </p:txBody>
      </p:sp>
      <p:sp>
        <p:nvSpPr>
          <p:cNvPr id="4" name="Slide Number Placeholder 3"/>
          <p:cNvSpPr>
            <a:spLocks noGrp="1"/>
          </p:cNvSpPr>
          <p:nvPr>
            <p:ph type="sldNum" sz="quarter" idx="10"/>
          </p:nvPr>
        </p:nvSpPr>
        <p:spPr/>
        <p:txBody>
          <a:bodyPr/>
          <a:lstStyle/>
          <a:p>
            <a:fld id="{B9496CD0-1F5C-1F44-9B2A-4E4345D6B081}" type="slidenum">
              <a:rPr lang="en-US" smtClean="0"/>
              <a:t>17</a:t>
            </a:fld>
            <a:endParaRPr lang="en-US"/>
          </a:p>
        </p:txBody>
      </p:sp>
    </p:spTree>
    <p:extLst>
      <p:ext uri="{BB962C8B-B14F-4D97-AF65-F5344CB8AC3E}">
        <p14:creationId xmlns:p14="http://schemas.microsoft.com/office/powerpoint/2010/main" val="2191173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nSpc>
                <a:spcPct val="90000"/>
              </a:lnSpc>
              <a:spcBef>
                <a:spcPct val="20000"/>
              </a:spcBef>
            </a:pPr>
            <a:endParaRPr lang="pt-PT" sz="1200" dirty="0">
              <a:solidFill>
                <a:srgbClr val="0000FF"/>
              </a:solidFill>
              <a:latin typeface="Comic Sans MS" charset="0"/>
            </a:endParaRPr>
          </a:p>
          <a:p>
            <a:pPr marL="342900" indent="-342900">
              <a:lnSpc>
                <a:spcPct val="90000"/>
              </a:lnSpc>
              <a:spcBef>
                <a:spcPct val="20000"/>
              </a:spcBef>
            </a:pPr>
            <a:endParaRPr lang="en-US" sz="1200" dirty="0">
              <a:solidFill>
                <a:srgbClr val="0000FF"/>
              </a:solidFill>
              <a:latin typeface="Comic Sans MS" charset="0"/>
            </a:endParaRPr>
          </a:p>
          <a:p>
            <a:pPr marL="0" indent="0">
              <a:buFont typeface="Symbol" charset="0"/>
              <a:buNone/>
            </a:pPr>
            <a:endParaRPr lang="en-US" dirty="0"/>
          </a:p>
        </p:txBody>
      </p:sp>
      <p:sp>
        <p:nvSpPr>
          <p:cNvPr id="4" name="Slide Number Placeholder 3"/>
          <p:cNvSpPr>
            <a:spLocks noGrp="1"/>
          </p:cNvSpPr>
          <p:nvPr>
            <p:ph type="sldNum" sz="quarter" idx="10"/>
          </p:nvPr>
        </p:nvSpPr>
        <p:spPr/>
        <p:txBody>
          <a:bodyPr/>
          <a:lstStyle/>
          <a:p>
            <a:fld id="{B9496CD0-1F5C-1F44-9B2A-4E4345D6B081}" type="slidenum">
              <a:rPr lang="en-US" smtClean="0"/>
              <a:t>18</a:t>
            </a:fld>
            <a:endParaRPr lang="en-US"/>
          </a:p>
        </p:txBody>
      </p:sp>
    </p:spTree>
    <p:extLst>
      <p:ext uri="{BB962C8B-B14F-4D97-AF65-F5344CB8AC3E}">
        <p14:creationId xmlns:p14="http://schemas.microsoft.com/office/powerpoint/2010/main" val="1073379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Symbol" charset="0"/>
              <a:buNone/>
            </a:pPr>
            <a:r>
              <a:rPr lang="en-US" dirty="0"/>
              <a:t> </a:t>
            </a:r>
          </a:p>
        </p:txBody>
      </p:sp>
      <p:sp>
        <p:nvSpPr>
          <p:cNvPr id="4" name="Slide Number Placeholder 3"/>
          <p:cNvSpPr>
            <a:spLocks noGrp="1"/>
          </p:cNvSpPr>
          <p:nvPr>
            <p:ph type="sldNum" sz="quarter" idx="5"/>
          </p:nvPr>
        </p:nvSpPr>
        <p:spPr/>
        <p:txBody>
          <a:bodyPr/>
          <a:lstStyle/>
          <a:p>
            <a:fld id="{B9496CD0-1F5C-1F44-9B2A-4E4345D6B081}" type="slidenum">
              <a:rPr lang="en-US" smtClean="0"/>
              <a:t>19</a:t>
            </a:fld>
            <a:endParaRPr lang="en-US"/>
          </a:p>
        </p:txBody>
      </p:sp>
    </p:spTree>
    <p:extLst>
      <p:ext uri="{BB962C8B-B14F-4D97-AF65-F5344CB8AC3E}">
        <p14:creationId xmlns:p14="http://schemas.microsoft.com/office/powerpoint/2010/main" val="16337153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9496CD0-1F5C-1F44-9B2A-4E4345D6B081}" type="slidenum">
              <a:rPr lang="en-US" smtClean="0"/>
              <a:t>20</a:t>
            </a:fld>
            <a:endParaRPr lang="en-US"/>
          </a:p>
        </p:txBody>
      </p:sp>
    </p:spTree>
    <p:extLst>
      <p:ext uri="{BB962C8B-B14F-4D97-AF65-F5344CB8AC3E}">
        <p14:creationId xmlns:p14="http://schemas.microsoft.com/office/powerpoint/2010/main" val="3862733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6109C-29D2-8EDC-A5BD-AB5933D014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55D8B8F-08AF-7338-60CB-2B9BA3F671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E45EFB5-2277-704D-7B77-37482A7CCDEB}"/>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5" name="Footer Placeholder 4">
            <a:extLst>
              <a:ext uri="{FF2B5EF4-FFF2-40B4-BE49-F238E27FC236}">
                <a16:creationId xmlns:a16="http://schemas.microsoft.com/office/drawing/2014/main" id="{A4A4B3A1-4525-25BB-852D-6AD8567E5A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CF3668-4242-915B-94FE-EFBB4FD446DC}"/>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2351720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5EFC4-9E1D-A5D9-69DA-DA2169D892D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06AE153-C492-A190-7D45-6938C9A91C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7AA3075-5625-4232-821D-1AC48C156B36}"/>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5" name="Footer Placeholder 4">
            <a:extLst>
              <a:ext uri="{FF2B5EF4-FFF2-40B4-BE49-F238E27FC236}">
                <a16:creationId xmlns:a16="http://schemas.microsoft.com/office/drawing/2014/main" id="{B94267BE-F3CC-39D5-740E-3F7E915F42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AF026E-8F97-FE38-30DD-F73CCF6556A0}"/>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3743784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3E58C-F9EF-D3BA-4B2D-C636F1EBEF6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C8C4A6F-0552-0ADF-1229-21D04A069D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231F6F3-55BD-1E79-6301-8D869F12681A}"/>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5" name="Footer Placeholder 4">
            <a:extLst>
              <a:ext uri="{FF2B5EF4-FFF2-40B4-BE49-F238E27FC236}">
                <a16:creationId xmlns:a16="http://schemas.microsoft.com/office/drawing/2014/main" id="{F960650F-0180-530A-39A0-471700A8E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B95157-8764-0DEA-2666-28C8505DD4A0}"/>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2890541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01574-7C44-B3FB-5C08-390A77283FD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594340B-AB33-75F7-4CC6-12C8C853A00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8FE5C51-93C3-5E4E-09DE-1A2F34142E1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22F71B7-A937-B96E-CDCD-5E2C08D775DB}"/>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6" name="Footer Placeholder 5">
            <a:extLst>
              <a:ext uri="{FF2B5EF4-FFF2-40B4-BE49-F238E27FC236}">
                <a16:creationId xmlns:a16="http://schemas.microsoft.com/office/drawing/2014/main" id="{5D825C8F-E083-9AB7-CBD7-C96CF4A966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43F6C2-4362-6047-A939-F39F7FEA9171}"/>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40193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D767A-87BD-546C-EC79-847A17D3D92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368E619-6086-D88F-75B4-5C9FD1732C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A97CAF0-3167-5BC3-A9AA-033935EB2EB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71405A2-2E07-2830-C23A-45802643A4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E39F31A-074A-DED8-D74F-B9F9BA148E1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9F844C1-8D29-29F3-737A-FFE97E0348FC}"/>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8" name="Footer Placeholder 7">
            <a:extLst>
              <a:ext uri="{FF2B5EF4-FFF2-40B4-BE49-F238E27FC236}">
                <a16:creationId xmlns:a16="http://schemas.microsoft.com/office/drawing/2014/main" id="{DD600F6C-73AD-136B-2A6D-3855B2F4AD0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E2F5EE-CA76-31D2-D719-04253D73C9F7}"/>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1599839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8D640-571E-7216-7CEF-32B8FFA7E26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C7168EC-4EAA-0EC9-A35B-F441FF76E950}"/>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4" name="Footer Placeholder 3">
            <a:extLst>
              <a:ext uri="{FF2B5EF4-FFF2-40B4-BE49-F238E27FC236}">
                <a16:creationId xmlns:a16="http://schemas.microsoft.com/office/drawing/2014/main" id="{947D540B-EEA2-3D06-25BE-7BC7903BDF5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13B1CF-3ED2-C708-91B5-D52B02C70D52}"/>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5237089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CF96BC-A5B0-2D02-9127-6D5F772B252C}"/>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3" name="Footer Placeholder 2">
            <a:extLst>
              <a:ext uri="{FF2B5EF4-FFF2-40B4-BE49-F238E27FC236}">
                <a16:creationId xmlns:a16="http://schemas.microsoft.com/office/drawing/2014/main" id="{2C23AE0B-20CA-6404-9793-B633ECB0C9A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AC6DB9D-16F7-AAA1-E6DA-D118453B28C0}"/>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2547554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D3042-9C3D-E677-1FCD-3B4B244C876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ECC2005-F012-99C3-D9B4-DA198AADBB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CF5EBBD-E172-51F6-1BFB-D2763E3429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E2A0D40-DAFD-4365-9888-EAC36859525F}"/>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6" name="Footer Placeholder 5">
            <a:extLst>
              <a:ext uri="{FF2B5EF4-FFF2-40B4-BE49-F238E27FC236}">
                <a16:creationId xmlns:a16="http://schemas.microsoft.com/office/drawing/2014/main" id="{6FD22C1E-038B-46AF-A418-B64BBE0807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5A5F069-AE7A-D723-B2DB-D55CB1D6ECB3}"/>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106737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77F7E-BE05-7BA5-8195-36B7CC47945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B19A692-5E86-0BDC-E398-2D0661D757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CBA8333-11A7-FB71-FF12-0F67A45518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09DD8F5-483F-E389-A0C4-27A7F85900A0}"/>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6" name="Footer Placeholder 5">
            <a:extLst>
              <a:ext uri="{FF2B5EF4-FFF2-40B4-BE49-F238E27FC236}">
                <a16:creationId xmlns:a16="http://schemas.microsoft.com/office/drawing/2014/main" id="{407091A2-E21E-80F8-01D3-39F9D28449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39B4FA-F1AF-FF79-B9CC-63ABC814CAC5}"/>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127206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C506D-A80D-8859-335C-A1F03EF5FB1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8D2409C-FB73-6032-38CA-F501666F52F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AEF9D1F-13F6-ED4C-EA6D-C740994661C2}"/>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5" name="Footer Placeholder 4">
            <a:extLst>
              <a:ext uri="{FF2B5EF4-FFF2-40B4-BE49-F238E27FC236}">
                <a16:creationId xmlns:a16="http://schemas.microsoft.com/office/drawing/2014/main" id="{AAADAC86-5E35-92E8-03CE-AE2E9B5CE4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7B24AE-30B7-BADF-3696-722104D455BE}"/>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2224193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A3B7B2-5FA7-1929-3418-908388861FD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5B7D7C2-F62D-0498-C13B-D7AF35ECC23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F8EAFE5-D00C-7FA2-3CFD-0251528C2FF5}"/>
              </a:ext>
            </a:extLst>
          </p:cNvPr>
          <p:cNvSpPr>
            <a:spLocks noGrp="1"/>
          </p:cNvSpPr>
          <p:nvPr>
            <p:ph type="dt" sz="half" idx="10"/>
          </p:nvPr>
        </p:nvSpPr>
        <p:spPr/>
        <p:txBody>
          <a:bodyPr/>
          <a:lstStyle/>
          <a:p>
            <a:fld id="{28FABE0F-4C42-C340-BA1D-80B38C9276D0}" type="datetimeFigureOut">
              <a:rPr lang="en-US" smtClean="0"/>
              <a:t>3/13/24</a:t>
            </a:fld>
            <a:endParaRPr lang="en-US"/>
          </a:p>
        </p:txBody>
      </p:sp>
      <p:sp>
        <p:nvSpPr>
          <p:cNvPr id="5" name="Footer Placeholder 4">
            <a:extLst>
              <a:ext uri="{FF2B5EF4-FFF2-40B4-BE49-F238E27FC236}">
                <a16:creationId xmlns:a16="http://schemas.microsoft.com/office/drawing/2014/main" id="{2C3C32F8-3CD0-C865-CA12-E62A2FE553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06D466-155D-2377-8341-5B61B1289196}"/>
              </a:ext>
            </a:extLst>
          </p:cNvPr>
          <p:cNvSpPr>
            <a:spLocks noGrp="1"/>
          </p:cNvSpPr>
          <p:nvPr>
            <p:ph type="sldNum" sz="quarter" idx="12"/>
          </p:nvPr>
        </p:nvSpPr>
        <p:spPr/>
        <p:txBody>
          <a:bodyPr/>
          <a:lstStyle/>
          <a:p>
            <a:fld id="{0AE8EEAE-97A9-C64E-AA7A-531165969799}" type="slidenum">
              <a:rPr lang="en-US" smtClean="0"/>
              <a:t>‹#›</a:t>
            </a:fld>
            <a:endParaRPr lang="en-US"/>
          </a:p>
        </p:txBody>
      </p:sp>
    </p:spTree>
    <p:extLst>
      <p:ext uri="{BB962C8B-B14F-4D97-AF65-F5344CB8AC3E}">
        <p14:creationId xmlns:p14="http://schemas.microsoft.com/office/powerpoint/2010/main" val="2216916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B84C06-A316-49FD-19BB-B6EE864996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7E867EB-F11B-1604-D5ED-4C6721428B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8623AA0-6E49-CED7-4EE5-81CA303BFF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FABE0F-4C42-C340-BA1D-80B38C9276D0}" type="datetimeFigureOut">
              <a:rPr lang="en-US" smtClean="0"/>
              <a:t>3/13/24</a:t>
            </a:fld>
            <a:endParaRPr lang="en-US"/>
          </a:p>
        </p:txBody>
      </p:sp>
      <p:sp>
        <p:nvSpPr>
          <p:cNvPr id="5" name="Footer Placeholder 4">
            <a:extLst>
              <a:ext uri="{FF2B5EF4-FFF2-40B4-BE49-F238E27FC236}">
                <a16:creationId xmlns:a16="http://schemas.microsoft.com/office/drawing/2014/main" id="{BE4CAC7B-D578-2922-DA12-285EC14EA6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57DEC04-8B84-EC9D-040D-0CBFD84290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E8EEAE-97A9-C64E-AA7A-531165969799}" type="slidenum">
              <a:rPr lang="en-US" smtClean="0"/>
              <a:t>‹#›</a:t>
            </a:fld>
            <a:endParaRPr lang="en-US"/>
          </a:p>
        </p:txBody>
      </p:sp>
    </p:spTree>
    <p:extLst>
      <p:ext uri="{BB962C8B-B14F-4D97-AF65-F5344CB8AC3E}">
        <p14:creationId xmlns:p14="http://schemas.microsoft.com/office/powerpoint/2010/main" val="408338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4">
            <a:extLst>
              <a:ext uri="{FF2B5EF4-FFF2-40B4-BE49-F238E27FC236}">
                <a16:creationId xmlns:a16="http://schemas.microsoft.com/office/drawing/2014/main" id="{6C07CB1D-A8A2-6106-950D-3D2947A2C2B3}"/>
              </a:ext>
            </a:extLst>
          </p:cNvPr>
          <p:cNvSpPr>
            <a:spLocks noChangeArrowheads="1"/>
          </p:cNvSpPr>
          <p:nvPr/>
        </p:nvSpPr>
        <p:spPr bwMode="auto">
          <a:xfrm>
            <a:off x="646771" y="620714"/>
            <a:ext cx="10905892" cy="5545137"/>
          </a:xfrm>
          <a:prstGeom prst="rect">
            <a:avLst/>
          </a:prstGeom>
          <a:gradFill>
            <a:gsLst>
              <a:gs pos="64000">
                <a:schemeClr val="accent3">
                  <a:lumMod val="5000"/>
                  <a:lumOff val="95000"/>
                </a:schemeClr>
              </a:gs>
              <a:gs pos="89000">
                <a:schemeClr val="accent3">
                  <a:lumMod val="45000"/>
                  <a:lumOff val="55000"/>
                </a:schemeClr>
              </a:gs>
              <a:gs pos="94000">
                <a:schemeClr val="accent3">
                  <a:lumMod val="45000"/>
                  <a:lumOff val="55000"/>
                </a:schemeClr>
              </a:gs>
              <a:gs pos="100000">
                <a:schemeClr val="accent3">
                  <a:lumMod val="30000"/>
                  <a:lumOff val="70000"/>
                </a:schemeClr>
              </a:gs>
            </a:gsLst>
            <a:lin ang="4800000" scaled="0"/>
          </a:gradFill>
          <a:ln w="44450">
            <a:solidFill>
              <a:srgbClr val="037C34"/>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GB" altLang="en-US" sz="1800"/>
          </a:p>
        </p:txBody>
      </p:sp>
      <p:sp>
        <p:nvSpPr>
          <p:cNvPr id="15363" name="Text Box 7">
            <a:extLst>
              <a:ext uri="{FF2B5EF4-FFF2-40B4-BE49-F238E27FC236}">
                <a16:creationId xmlns:a16="http://schemas.microsoft.com/office/drawing/2014/main" id="{E20AABFB-F94F-40B4-6276-9393B42B4872}"/>
              </a:ext>
            </a:extLst>
          </p:cNvPr>
          <p:cNvSpPr txBox="1">
            <a:spLocks noChangeArrowheads="1"/>
          </p:cNvSpPr>
          <p:nvPr/>
        </p:nvSpPr>
        <p:spPr bwMode="auto">
          <a:xfrm>
            <a:off x="2563336" y="3393282"/>
            <a:ext cx="717331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Session</a:t>
            </a:r>
            <a:r>
              <a:rPr lang="pt-PT" altLang="en-US" sz="2400" dirty="0">
                <a:solidFill>
                  <a:srgbClr val="037C34"/>
                </a:solidFill>
                <a:latin typeface="Calibri" panose="020F0502020204030204" pitchFamily="34" charset="0"/>
              </a:rPr>
              <a:t> 5: </a:t>
            </a:r>
          </a:p>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Theories</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Frameworks</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and</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Concepts</a:t>
            </a:r>
            <a:r>
              <a:rPr lang="pt-PT" altLang="en-US" sz="2400" dirty="0">
                <a:solidFill>
                  <a:srgbClr val="037C34"/>
                </a:solidFill>
                <a:latin typeface="Calibri" panose="020F0502020204030204" pitchFamily="34" charset="0"/>
              </a:rPr>
              <a:t> in Global Business</a:t>
            </a:r>
          </a:p>
          <a:p>
            <a:pPr algn="ctr" eaLnBrk="1" hangingPunct="1">
              <a:spcBef>
                <a:spcPct val="0"/>
              </a:spcBef>
              <a:buFontTx/>
              <a:buNone/>
            </a:pPr>
            <a:endParaRPr lang="en-US" altLang="en-US" sz="1800" b="1" u="sng" dirty="0">
              <a:solidFill>
                <a:srgbClr val="037C34"/>
              </a:solidFill>
              <a:latin typeface="Calibri" panose="020F0502020204030204" pitchFamily="34" charset="0"/>
            </a:endParaRPr>
          </a:p>
        </p:txBody>
      </p:sp>
      <p:sp>
        <p:nvSpPr>
          <p:cNvPr id="15365" name="Text Box 13">
            <a:extLst>
              <a:ext uri="{FF2B5EF4-FFF2-40B4-BE49-F238E27FC236}">
                <a16:creationId xmlns:a16="http://schemas.microsoft.com/office/drawing/2014/main" id="{AD3A04CE-DB76-A21B-107C-328960103E4D}"/>
              </a:ext>
            </a:extLst>
          </p:cNvPr>
          <p:cNvSpPr txBox="1">
            <a:spLocks noChangeArrowheads="1"/>
          </p:cNvSpPr>
          <p:nvPr/>
        </p:nvSpPr>
        <p:spPr bwMode="auto">
          <a:xfrm>
            <a:off x="4468814" y="5541963"/>
            <a:ext cx="34750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buFontTx/>
              <a:buNone/>
            </a:pPr>
            <a:r>
              <a:rPr lang="en-GB" altLang="en-US" sz="2000" b="1" dirty="0">
                <a:solidFill>
                  <a:schemeClr val="tx1">
                    <a:lumMod val="50000"/>
                    <a:lumOff val="50000"/>
                  </a:schemeClr>
                </a:solidFill>
                <a:latin typeface="Calibri" panose="020F0502020204030204" pitchFamily="34" charset="0"/>
              </a:rPr>
              <a:t>Professor Teresa da Silva Lopes</a:t>
            </a:r>
          </a:p>
        </p:txBody>
      </p:sp>
      <p:sp>
        <p:nvSpPr>
          <p:cNvPr id="2" name="Text Box 6">
            <a:extLst>
              <a:ext uri="{FF2B5EF4-FFF2-40B4-BE49-F238E27FC236}">
                <a16:creationId xmlns:a16="http://schemas.microsoft.com/office/drawing/2014/main" id="{0B702A82-3839-AAEC-831F-BA158676C9ED}"/>
              </a:ext>
            </a:extLst>
          </p:cNvPr>
          <p:cNvSpPr txBox="1">
            <a:spLocks noChangeArrowheads="1"/>
          </p:cNvSpPr>
          <p:nvPr/>
        </p:nvSpPr>
        <p:spPr bwMode="auto">
          <a:xfrm>
            <a:off x="2028304" y="2228280"/>
            <a:ext cx="830396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pt-PT" altLang="en-US" sz="3000" b="1" dirty="0">
                <a:solidFill>
                  <a:schemeClr val="tx1">
                    <a:lumMod val="50000"/>
                    <a:lumOff val="50000"/>
                  </a:schemeClr>
                </a:solidFill>
                <a:latin typeface="Calibri" panose="020F0502020204030204" pitchFamily="34" charset="0"/>
              </a:rPr>
              <a:t>Global Business </a:t>
            </a:r>
            <a:r>
              <a:rPr lang="pt-PT" altLang="en-US" sz="3000" b="1" dirty="0" err="1">
                <a:solidFill>
                  <a:schemeClr val="tx1">
                    <a:lumMod val="50000"/>
                    <a:lumOff val="50000"/>
                  </a:schemeClr>
                </a:solidFill>
                <a:latin typeface="Calibri" panose="020F0502020204030204" pitchFamily="34" charset="0"/>
              </a:rPr>
              <a:t>Strategy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and</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Responsibility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Historical</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Perspecitves</a:t>
            </a:r>
            <a:endParaRPr lang="en-US" altLang="en-US" sz="3000" b="1" dirty="0">
              <a:solidFill>
                <a:schemeClr val="tx1">
                  <a:lumMod val="50000"/>
                  <a:lumOff val="50000"/>
                </a:schemeClr>
              </a:solidFill>
              <a:latin typeface="Calibri" panose="020F0502020204030204" pitchFamily="34" charset="0"/>
            </a:endParaRPr>
          </a:p>
        </p:txBody>
      </p:sp>
      <p:pic>
        <p:nvPicPr>
          <p:cNvPr id="3" name="Picture 2">
            <a:extLst>
              <a:ext uri="{FF2B5EF4-FFF2-40B4-BE49-F238E27FC236}">
                <a16:creationId xmlns:a16="http://schemas.microsoft.com/office/drawing/2014/main" id="{EC736EA6-E849-46D9-F224-4BAAB6F8096B}"/>
              </a:ext>
            </a:extLst>
          </p:cNvPr>
          <p:cNvPicPr>
            <a:picLocks noChangeAspect="1"/>
          </p:cNvPicPr>
          <p:nvPr/>
        </p:nvPicPr>
        <p:blipFill>
          <a:blip r:embed="rId3"/>
          <a:stretch>
            <a:fillRect/>
          </a:stretch>
        </p:blipFill>
        <p:spPr>
          <a:xfrm>
            <a:off x="4928113" y="876737"/>
            <a:ext cx="2335773" cy="55665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6">
            <a:extLst>
              <a:ext uri="{FF2B5EF4-FFF2-40B4-BE49-F238E27FC236}">
                <a16:creationId xmlns:a16="http://schemas.microsoft.com/office/drawing/2014/main" id="{D1795733-F573-9C01-24C6-90D7B7823837}"/>
              </a:ext>
            </a:extLst>
          </p:cNvPr>
          <p:cNvSpPr>
            <a:spLocks noChangeArrowheads="1"/>
          </p:cNvSpPr>
          <p:nvPr/>
        </p:nvSpPr>
        <p:spPr bwMode="auto">
          <a:xfrm>
            <a:off x="3671206" y="-33722"/>
            <a:ext cx="483962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a:spcBef>
                <a:spcPct val="0"/>
              </a:spcBef>
              <a:buFontTx/>
              <a:buNone/>
            </a:pPr>
            <a:r>
              <a:rPr lang="pt-PT" altLang="en-US"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Objectives</a:t>
            </a:r>
            <a:r>
              <a:rPr lang="pt-PT" alt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altLang="en-US"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Week</a:t>
            </a:r>
            <a:r>
              <a:rPr lang="pt-PT" alt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 2)</a:t>
            </a:r>
            <a:endParaRPr lang="en-US" alt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2" name="Line 2">
            <a:extLst>
              <a:ext uri="{FF2B5EF4-FFF2-40B4-BE49-F238E27FC236}">
                <a16:creationId xmlns:a16="http://schemas.microsoft.com/office/drawing/2014/main" id="{9EC884C0-6502-A502-8931-783FDDC9303D}"/>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a:extLst>
              <a:ext uri="{FF2B5EF4-FFF2-40B4-BE49-F238E27FC236}">
                <a16:creationId xmlns:a16="http://schemas.microsoft.com/office/drawing/2014/main" id="{D3B76D3E-52D5-473D-F114-0500B02CB617}"/>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0EEB1C1D-B888-F40E-1172-24F79EDED6FA}"/>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C22282A7-56A3-1F72-F5F0-71BC75FC15EF}"/>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4" name="Rectangle 3" descr="International market entry strategies - objectives ">
            <a:extLst>
              <a:ext uri="{FF2B5EF4-FFF2-40B4-BE49-F238E27FC236}">
                <a16:creationId xmlns:a16="http://schemas.microsoft.com/office/drawing/2014/main" id="{A698FF2C-C40A-68EC-21E7-880E625781AD}"/>
              </a:ext>
            </a:extLst>
          </p:cNvPr>
          <p:cNvSpPr>
            <a:spLocks noChangeArrowheads="1"/>
          </p:cNvSpPr>
          <p:nvPr/>
        </p:nvSpPr>
        <p:spPr bwMode="auto">
          <a:xfrm>
            <a:off x="980769" y="1335467"/>
            <a:ext cx="10220501" cy="4324261"/>
          </a:xfrm>
          <a:prstGeom prst="rect">
            <a:avLst/>
          </a:prstGeom>
          <a:noFill/>
          <a:ln>
            <a:noFill/>
          </a:ln>
        </p:spPr>
        <p:txBody>
          <a:bodyPr wrap="square">
            <a:spAutoFit/>
          </a:bodyPr>
          <a:lstStyle>
            <a:lvl1pPr marL="342900" indent="-34290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marL="0" indent="0" algn="just">
              <a:spcBef>
                <a:spcPct val="0"/>
              </a:spcBef>
              <a:buNone/>
              <a:defRPr/>
            </a:pPr>
            <a:r>
              <a:rPr lang="en-GB" altLang="en-US" sz="16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Session 5 – Foreign Market Entry Strategies</a:t>
            </a:r>
          </a:p>
          <a:p>
            <a:pPr marL="198438" indent="0" algn="just" eaLnBrk="1" hangingPunct="1">
              <a:spcBef>
                <a:spcPts val="1200"/>
              </a:spcBef>
              <a:buNone/>
              <a:defRPr/>
            </a:pPr>
            <a:r>
              <a:rPr lang="en-GB" altLang="en-US" sz="15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Ability to explain the internationalisation process of firms:</a:t>
            </a:r>
          </a:p>
          <a:p>
            <a:pPr marL="363538" indent="-165100" algn="just" eaLnBrk="1" hangingPunct="1">
              <a:spcBef>
                <a:spcPts val="0"/>
              </a:spcBef>
              <a:defRPr/>
            </a:pPr>
            <a:r>
              <a:rPr lang="en-GB" altLang="en-US" sz="15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Understand the trade-offs that exist between risk and control when choosing mode of entry of firms in foreign markets</a:t>
            </a:r>
          </a:p>
          <a:p>
            <a:pPr marL="363538" indent="-165100" algn="just">
              <a:spcBef>
                <a:spcPts val="0"/>
              </a:spcBef>
              <a:defRPr/>
            </a:pPr>
            <a:r>
              <a:rPr lang="en-GB" altLang="en-US" sz="15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Analyse the advantages and disadvantages of each mode of foreign entry</a:t>
            </a:r>
          </a:p>
          <a:p>
            <a:pPr marL="363538" indent="-165100" algn="just">
              <a:spcBef>
                <a:spcPts val="0"/>
              </a:spcBef>
              <a:defRPr/>
            </a:pPr>
            <a:r>
              <a:rPr lang="en-GB" altLang="en-US" sz="15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Concept of ‘transaction costs’ by Coase and Williamson</a:t>
            </a:r>
          </a:p>
          <a:p>
            <a:pPr marL="11113" indent="0" algn="just">
              <a:spcBef>
                <a:spcPts val="1200"/>
              </a:spcBef>
              <a:buNone/>
              <a:defRPr/>
            </a:pPr>
            <a:r>
              <a:rPr lang="en-GB" altLang="en-US" sz="1600" b="1" dirty="0">
                <a:solidFill>
                  <a:srgbClr val="037C34"/>
                </a:solidFill>
                <a:latin typeface="Verdana" panose="020B0604030504040204" pitchFamily="34" charset="0"/>
                <a:ea typeface="Verdana" panose="020B0604030504040204" pitchFamily="34" charset="0"/>
                <a:cs typeface="Verdana" panose="020B0604030504040204" pitchFamily="34" charset="0"/>
              </a:rPr>
              <a:t>Session 6 – Theories, Frameworks and Concepts in Global Business</a:t>
            </a:r>
          </a:p>
          <a:p>
            <a:pPr marL="176213" indent="0">
              <a:spcBef>
                <a:spcPts val="1200"/>
              </a:spcBef>
              <a:buNone/>
              <a:defRPr/>
            </a:pP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Provide</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you</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with</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tools</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to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understand</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and</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interpret</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international</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business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phenomena</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a:t>
            </a:r>
          </a:p>
          <a:p>
            <a:pPr marL="446088" indent="-269875">
              <a:spcBef>
                <a:spcPts val="0"/>
              </a:spcBef>
              <a:defRPr/>
            </a:pP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Why</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firms</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become</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MNEs</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Internalization</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Theory</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Buckley</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and</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Casson)</a:t>
            </a:r>
          </a:p>
          <a:p>
            <a:pPr marL="446088" indent="-269875">
              <a:spcBef>
                <a:spcPts val="0"/>
              </a:spcBef>
              <a:defRPr/>
            </a:pP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Eclectic</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(OLI)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Paradigm</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(John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Dunning</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a:t>
            </a:r>
          </a:p>
          <a:p>
            <a:pPr marL="446088" indent="-269875">
              <a:spcBef>
                <a:spcPts val="0"/>
              </a:spcBef>
              <a:defRPr/>
            </a:pP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Strategic</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Management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MNEs</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 New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Internalization</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Theory</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(CSA-FSA)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Rugman</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a:t>
            </a:r>
          </a:p>
          <a:p>
            <a:pPr marL="446088" indent="-269875">
              <a:spcBef>
                <a:spcPts val="0"/>
              </a:spcBef>
              <a:defRPr/>
            </a:pP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internationalization</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motivations</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15824C"/>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rgbClr val="15824C"/>
                </a:solidFill>
                <a:latin typeface="Verdana" panose="020B0604030504040204" pitchFamily="34" charset="0"/>
                <a:ea typeface="Verdana" panose="020B0604030504040204" pitchFamily="34" charset="0"/>
                <a:cs typeface="Verdana" panose="020B0604030504040204" pitchFamily="34" charset="0"/>
              </a:rPr>
              <a:t> MNE</a:t>
            </a:r>
          </a:p>
          <a:p>
            <a:pPr marL="446088" indent="-269875">
              <a:spcBef>
                <a:spcPts val="0"/>
              </a:spcBef>
              <a:defRPr/>
            </a:pPr>
            <a:r>
              <a:rPr lang="en-GB" sz="1600" dirty="0">
                <a:solidFill>
                  <a:srgbClr val="15824C"/>
                </a:solidFill>
                <a:latin typeface="Verdana" panose="020B0604030504040204" pitchFamily="34" charset="0"/>
                <a:ea typeface="Verdana" panose="020B0604030504040204" pitchFamily="34" charset="0"/>
                <a:cs typeface="Verdana" panose="020B0604030504040204" pitchFamily="34" charset="0"/>
              </a:rPr>
              <a:t>To discuss the relevance of ‘</a:t>
            </a:r>
            <a:r>
              <a:rPr lang="en-GB" sz="1600" u="sng" dirty="0">
                <a:solidFill>
                  <a:srgbClr val="15824C"/>
                </a:solidFill>
                <a:latin typeface="Verdana" panose="020B0604030504040204" pitchFamily="34" charset="0"/>
                <a:ea typeface="Verdana" panose="020B0604030504040204" pitchFamily="34" charset="0"/>
                <a:cs typeface="Verdana" panose="020B0604030504040204" pitchFamily="34" charset="0"/>
              </a:rPr>
              <a:t>liability of foreignness’</a:t>
            </a:r>
            <a:r>
              <a:rPr lang="en-GB" sz="1600" dirty="0">
                <a:solidFill>
                  <a:srgbClr val="15824C"/>
                </a:solidFill>
                <a:latin typeface="Verdana" panose="020B0604030504040204" pitchFamily="34" charset="0"/>
                <a:ea typeface="Verdana" panose="020B0604030504040204" pitchFamily="34" charset="0"/>
                <a:cs typeface="Verdana" panose="020B0604030504040204" pitchFamily="34" charset="0"/>
              </a:rPr>
              <a:t> and </a:t>
            </a:r>
            <a:r>
              <a:rPr lang="en-GB" sz="1600" u="sng" dirty="0">
                <a:solidFill>
                  <a:srgbClr val="15824C"/>
                </a:solidFill>
                <a:latin typeface="Verdana" panose="020B0604030504040204" pitchFamily="34" charset="0"/>
                <a:ea typeface="Verdana" panose="020B0604030504040204" pitchFamily="34" charset="0"/>
                <a:cs typeface="Verdana" panose="020B0604030504040204" pitchFamily="34" charset="0"/>
              </a:rPr>
              <a:t>’liability of newness’</a:t>
            </a:r>
            <a:endParaRPr lang="en-GB" altLang="en-US" sz="1800" b="1" dirty="0">
              <a:solidFill>
                <a:srgbClr val="15824C"/>
              </a:solidFill>
              <a:latin typeface="Verdana" panose="020B0604030504040204" pitchFamily="34" charset="0"/>
              <a:ea typeface="Verdana" panose="020B0604030504040204" pitchFamily="34" charset="0"/>
              <a:cs typeface="Verdana" panose="020B0604030504040204" pitchFamily="34" charset="0"/>
            </a:endParaRPr>
          </a:p>
          <a:p>
            <a:pPr marL="493713" indent="-482600" algn="just">
              <a:spcBef>
                <a:spcPts val="1200"/>
              </a:spcBef>
              <a:buNone/>
              <a:defRPr/>
            </a:pPr>
            <a:r>
              <a:rPr lang="en-GB" altLang="en-US" sz="16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Session 7 – Introduction to the Case Study ‘Globalizing Consumer Durables: Singer Washing Machine before 1914’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0F5854-B5A4-BB19-43DF-0D5131EEE320}"/>
              </a:ext>
            </a:extLst>
          </p:cNvPr>
          <p:cNvSpPr txBox="1"/>
          <p:nvPr/>
        </p:nvSpPr>
        <p:spPr>
          <a:xfrm>
            <a:off x="1679491" y="260785"/>
            <a:ext cx="8539261" cy="553998"/>
          </a:xfrm>
          <a:prstGeom prst="rect">
            <a:avLst/>
          </a:prstGeom>
          <a:noFill/>
        </p:spPr>
        <p:txBody>
          <a:bodyPr wrap="none" rtlCol="0">
            <a:spAutoFit/>
          </a:bodyPr>
          <a:lstStyle/>
          <a:p>
            <a:r>
              <a:rPr lang="en-US" sz="3000" dirty="0">
                <a:solidFill>
                  <a:srgbClr val="15824C"/>
                </a:solidFill>
                <a:latin typeface="Verdana" panose="020B0604030504040204" pitchFamily="34" charset="0"/>
                <a:ea typeface="Verdana" panose="020B0604030504040204" pitchFamily="34" charset="0"/>
                <a:cs typeface="Verdana" panose="020B0604030504040204" pitchFamily="34" charset="0"/>
              </a:rPr>
              <a:t>A Recap: World Business Context by 1960s</a:t>
            </a:r>
          </a:p>
        </p:txBody>
      </p:sp>
      <p:sp>
        <p:nvSpPr>
          <p:cNvPr id="6" name="Text Box 72">
            <a:extLst>
              <a:ext uri="{FF2B5EF4-FFF2-40B4-BE49-F238E27FC236}">
                <a16:creationId xmlns:a16="http://schemas.microsoft.com/office/drawing/2014/main" id="{F9629036-0C3D-5A55-279E-18006E7F3370}"/>
              </a:ext>
            </a:extLst>
          </p:cNvPr>
          <p:cNvSpPr txBox="1">
            <a:spLocks noChangeArrowheads="1"/>
          </p:cNvSpPr>
          <p:nvPr/>
        </p:nvSpPr>
        <p:spPr bwMode="auto">
          <a:xfrm>
            <a:off x="5964635" y="4542630"/>
            <a:ext cx="5644636" cy="1421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40000"/>
              </a:spcBef>
              <a:buFontTx/>
              <a:buChar char="•"/>
            </a:pPr>
            <a:r>
              <a:rPr lang="en-GB" altLang="en-US" dirty="0">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 MNEs profit-maximising ‘black boxes’</a:t>
            </a:r>
          </a:p>
          <a:p>
            <a:pPr>
              <a:spcBef>
                <a:spcPct val="40000"/>
              </a:spcBef>
              <a:buFontTx/>
              <a:buChar char="•"/>
            </a:pPr>
            <a:r>
              <a:rPr lang="en-GB" altLang="en-US" dirty="0">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 ‘Representative firm’ - as unit of analysis</a:t>
            </a:r>
          </a:p>
          <a:p>
            <a:pPr marL="493713" indent="-493713">
              <a:spcBef>
                <a:spcPct val="40000"/>
              </a:spcBef>
            </a:pPr>
            <a:r>
              <a:rPr lang="en-GB" altLang="en-US" dirty="0">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=&gt; </a:t>
            </a:r>
            <a:r>
              <a:rPr lang="en-GB" altLang="en-US" dirty="0">
                <a:solidFill>
                  <a:srgbClr val="15824C"/>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Need for development of new theories of the firm</a:t>
            </a:r>
          </a:p>
        </p:txBody>
      </p:sp>
      <p:sp>
        <p:nvSpPr>
          <p:cNvPr id="9" name="Line 2">
            <a:extLst>
              <a:ext uri="{FF2B5EF4-FFF2-40B4-BE49-F238E27FC236}">
                <a16:creationId xmlns:a16="http://schemas.microsoft.com/office/drawing/2014/main" id="{FFD06F76-8A0B-A3EA-AE16-024C559D7DFE}"/>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Box 9">
            <a:extLst>
              <a:ext uri="{FF2B5EF4-FFF2-40B4-BE49-F238E27FC236}">
                <a16:creationId xmlns:a16="http://schemas.microsoft.com/office/drawing/2014/main" id="{F4466FC2-2053-AF2C-BBC9-6D483E472AD3}"/>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Line 2">
            <a:extLst>
              <a:ext uri="{FF2B5EF4-FFF2-40B4-BE49-F238E27FC236}">
                <a16:creationId xmlns:a16="http://schemas.microsoft.com/office/drawing/2014/main" id="{C708E5A0-F61F-4AD5-16E0-2E5A977AB6F1}"/>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2" name="Picture 11">
            <a:extLst>
              <a:ext uri="{FF2B5EF4-FFF2-40B4-BE49-F238E27FC236}">
                <a16:creationId xmlns:a16="http://schemas.microsoft.com/office/drawing/2014/main" id="{95387893-BB16-C764-D25D-7FFFE8E146EC}"/>
              </a:ext>
            </a:extLst>
          </p:cNvPr>
          <p:cNvPicPr>
            <a:picLocks noChangeAspect="1"/>
          </p:cNvPicPr>
          <p:nvPr/>
        </p:nvPicPr>
        <p:blipFill>
          <a:blip r:embed="rId2"/>
          <a:stretch>
            <a:fillRect/>
          </a:stretch>
        </p:blipFill>
        <p:spPr>
          <a:xfrm>
            <a:off x="10573268" y="6384207"/>
            <a:ext cx="1506216" cy="358958"/>
          </a:xfrm>
          <a:prstGeom prst="rect">
            <a:avLst/>
          </a:prstGeom>
        </p:spPr>
      </p:pic>
      <p:sp>
        <p:nvSpPr>
          <p:cNvPr id="2" name="AutoShape 10">
            <a:extLst>
              <a:ext uri="{FF2B5EF4-FFF2-40B4-BE49-F238E27FC236}">
                <a16:creationId xmlns:a16="http://schemas.microsoft.com/office/drawing/2014/main" id="{8702C743-F17C-ADC0-2963-9F197361273D}"/>
              </a:ext>
            </a:extLst>
          </p:cNvPr>
          <p:cNvSpPr>
            <a:spLocks noChangeArrowheads="1"/>
          </p:cNvSpPr>
          <p:nvPr/>
        </p:nvSpPr>
        <p:spPr bwMode="auto">
          <a:xfrm>
            <a:off x="5875637" y="4321279"/>
            <a:ext cx="5821463" cy="1672942"/>
          </a:xfrm>
          <a:prstGeom prst="roundRect">
            <a:avLst>
              <a:gd name="adj" fmla="val 16667"/>
            </a:avLst>
          </a:prstGeom>
          <a:noFill/>
          <a:ln w="25400">
            <a:solidFill>
              <a:srgbClr val="037C34"/>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Rectangle 70">
            <a:extLst>
              <a:ext uri="{FF2B5EF4-FFF2-40B4-BE49-F238E27FC236}">
                <a16:creationId xmlns:a16="http://schemas.microsoft.com/office/drawing/2014/main" id="{3223009D-6F1B-302A-7B04-5BC7D569C8B3}"/>
              </a:ext>
            </a:extLst>
          </p:cNvPr>
          <p:cNvSpPr>
            <a:spLocks noChangeArrowheads="1"/>
          </p:cNvSpPr>
          <p:nvPr/>
        </p:nvSpPr>
        <p:spPr bwMode="auto">
          <a:xfrm>
            <a:off x="6749937" y="4054854"/>
            <a:ext cx="4073236" cy="457200"/>
          </a:xfrm>
          <a:prstGeom prst="rect">
            <a:avLst/>
          </a:prstGeom>
          <a:solidFill>
            <a:schemeClr val="bg1">
              <a:lumMod val="75000"/>
            </a:schemeClr>
          </a:solidFill>
          <a:ln>
            <a:noFill/>
          </a:ln>
          <a:effectLst>
            <a:outerShdw dist="107763" dir="2700000" algn="ctr" rotWithShape="0">
              <a:schemeClr val="bg2"/>
            </a:outerShdw>
          </a:effectLst>
        </p:spPr>
        <p:txBody>
          <a:bodyPr wrap="none" anchor="ctr"/>
          <a:lstStyle/>
          <a:p>
            <a:pPr algn="ctr"/>
            <a:endParaRPr lang="en-GB" altLang="en-US">
              <a:effectLst>
                <a:outerShdw blurRad="38100" dist="38100" dir="2700000" algn="tl">
                  <a:srgbClr val="FFFFFF"/>
                </a:outerShdw>
              </a:effectLst>
            </a:endParaRPr>
          </a:p>
        </p:txBody>
      </p:sp>
      <p:sp>
        <p:nvSpPr>
          <p:cNvPr id="8" name="Text Box 71">
            <a:extLst>
              <a:ext uri="{FF2B5EF4-FFF2-40B4-BE49-F238E27FC236}">
                <a16:creationId xmlns:a16="http://schemas.microsoft.com/office/drawing/2014/main" id="{94D0CE39-96FA-50AC-77BA-73411B7CCCEB}"/>
              </a:ext>
            </a:extLst>
          </p:cNvPr>
          <p:cNvSpPr txBox="1">
            <a:spLocks noChangeArrowheads="1"/>
          </p:cNvSpPr>
          <p:nvPr/>
        </p:nvSpPr>
        <p:spPr bwMode="auto">
          <a:xfrm>
            <a:off x="6876535" y="4090264"/>
            <a:ext cx="363112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b="1" dirty="0">
                <a:solidFill>
                  <a:srgbClr val="037C34"/>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1960s - Theory of the MNE</a:t>
            </a:r>
            <a:endParaRPr lang="en-US" altLang="en-US" dirty="0">
              <a:solidFill>
                <a:srgbClr val="037C34"/>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endParaRPr>
          </a:p>
        </p:txBody>
      </p:sp>
      <p:pic>
        <p:nvPicPr>
          <p:cNvPr id="13" name="Picture 12">
            <a:extLst>
              <a:ext uri="{FF2B5EF4-FFF2-40B4-BE49-F238E27FC236}">
                <a16:creationId xmlns:a16="http://schemas.microsoft.com/office/drawing/2014/main" id="{B95E7128-A0F9-6C08-9350-849FE24CBD2D}"/>
              </a:ext>
            </a:extLst>
          </p:cNvPr>
          <p:cNvPicPr>
            <a:picLocks noChangeAspect="1"/>
          </p:cNvPicPr>
          <p:nvPr/>
        </p:nvPicPr>
        <p:blipFill>
          <a:blip r:embed="rId3"/>
          <a:stretch>
            <a:fillRect/>
          </a:stretch>
        </p:blipFill>
        <p:spPr>
          <a:xfrm>
            <a:off x="1195172" y="1657500"/>
            <a:ext cx="3695700" cy="3492500"/>
          </a:xfrm>
          <a:prstGeom prst="rect">
            <a:avLst/>
          </a:prstGeom>
        </p:spPr>
      </p:pic>
      <p:sp>
        <p:nvSpPr>
          <p:cNvPr id="14" name="Text Box 72">
            <a:extLst>
              <a:ext uri="{FF2B5EF4-FFF2-40B4-BE49-F238E27FC236}">
                <a16:creationId xmlns:a16="http://schemas.microsoft.com/office/drawing/2014/main" id="{989055C9-5BF2-1603-05E1-C4B20E59CDE4}"/>
              </a:ext>
            </a:extLst>
          </p:cNvPr>
          <p:cNvSpPr txBox="1">
            <a:spLocks noChangeArrowheads="1"/>
          </p:cNvSpPr>
          <p:nvPr/>
        </p:nvSpPr>
        <p:spPr bwMode="auto">
          <a:xfrm>
            <a:off x="6007963" y="2109394"/>
            <a:ext cx="5556807" cy="1311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30188" indent="-230188">
              <a:spcBef>
                <a:spcPct val="40000"/>
              </a:spcBef>
              <a:buFontTx/>
              <a:buChar char="•"/>
            </a:pPr>
            <a:r>
              <a:rPr lang="en-GB" altLang="en-US" dirty="0">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Fast economic growth; capital mobility; high receptivity. </a:t>
            </a:r>
          </a:p>
          <a:p>
            <a:pPr marL="230188" indent="-230188">
              <a:spcBef>
                <a:spcPct val="40000"/>
              </a:spcBef>
              <a:buFontTx/>
              <a:buChar char="•"/>
            </a:pPr>
            <a:r>
              <a:rPr lang="en-GB" altLang="en-US" dirty="0">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Agents: service MNEs, resource MNEs, manufacturing MNEs</a:t>
            </a:r>
          </a:p>
        </p:txBody>
      </p:sp>
      <p:sp>
        <p:nvSpPr>
          <p:cNvPr id="15" name="AutoShape 10">
            <a:extLst>
              <a:ext uri="{FF2B5EF4-FFF2-40B4-BE49-F238E27FC236}">
                <a16:creationId xmlns:a16="http://schemas.microsoft.com/office/drawing/2014/main" id="{A978D760-19F0-E976-322A-8503AC35CC0B}"/>
              </a:ext>
            </a:extLst>
          </p:cNvPr>
          <p:cNvSpPr>
            <a:spLocks noChangeArrowheads="1"/>
          </p:cNvSpPr>
          <p:nvPr/>
        </p:nvSpPr>
        <p:spPr bwMode="auto">
          <a:xfrm>
            <a:off x="5875636" y="1866040"/>
            <a:ext cx="5821463" cy="1672942"/>
          </a:xfrm>
          <a:prstGeom prst="roundRect">
            <a:avLst>
              <a:gd name="adj" fmla="val 16667"/>
            </a:avLst>
          </a:prstGeom>
          <a:noFill/>
          <a:ln w="25400">
            <a:solidFill>
              <a:srgbClr val="037C34"/>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6" name="Rectangle 70">
            <a:extLst>
              <a:ext uri="{FF2B5EF4-FFF2-40B4-BE49-F238E27FC236}">
                <a16:creationId xmlns:a16="http://schemas.microsoft.com/office/drawing/2014/main" id="{C33FF652-BB03-857D-2696-7EFCA7EAB82E}"/>
              </a:ext>
            </a:extLst>
          </p:cNvPr>
          <p:cNvSpPr>
            <a:spLocks noChangeArrowheads="1"/>
          </p:cNvSpPr>
          <p:nvPr/>
        </p:nvSpPr>
        <p:spPr bwMode="auto">
          <a:xfrm>
            <a:off x="6749937" y="1566512"/>
            <a:ext cx="4073236" cy="457200"/>
          </a:xfrm>
          <a:prstGeom prst="rect">
            <a:avLst/>
          </a:prstGeom>
          <a:solidFill>
            <a:schemeClr val="bg1">
              <a:lumMod val="75000"/>
            </a:schemeClr>
          </a:solidFill>
          <a:ln>
            <a:noFill/>
          </a:ln>
          <a:effectLst>
            <a:outerShdw dist="107763" dir="2700000" algn="ctr" rotWithShape="0">
              <a:schemeClr val="bg2"/>
            </a:outerShdw>
          </a:effectLst>
        </p:spPr>
        <p:txBody>
          <a:bodyPr wrap="none" anchor="ctr"/>
          <a:lstStyle/>
          <a:p>
            <a:pPr algn="ctr"/>
            <a:endParaRPr lang="en-GB" altLang="en-US">
              <a:effectLst>
                <a:outerShdw blurRad="38100" dist="38100" dir="2700000" algn="tl">
                  <a:srgbClr val="FFFFFF"/>
                </a:outerShdw>
              </a:effectLst>
            </a:endParaRPr>
          </a:p>
        </p:txBody>
      </p:sp>
      <p:sp>
        <p:nvSpPr>
          <p:cNvPr id="17" name="Text Box 71">
            <a:extLst>
              <a:ext uri="{FF2B5EF4-FFF2-40B4-BE49-F238E27FC236}">
                <a16:creationId xmlns:a16="http://schemas.microsoft.com/office/drawing/2014/main" id="{73E7664D-3568-1E75-4DC5-A43618F24EE0}"/>
              </a:ext>
            </a:extLst>
          </p:cNvPr>
          <p:cNvSpPr txBox="1">
            <a:spLocks noChangeArrowheads="1"/>
          </p:cNvSpPr>
          <p:nvPr/>
        </p:nvSpPr>
        <p:spPr bwMode="auto">
          <a:xfrm>
            <a:off x="7156630" y="1635025"/>
            <a:ext cx="327044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b="1" dirty="0">
                <a:solidFill>
                  <a:srgbClr val="037C34"/>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Second Global Economy</a:t>
            </a:r>
            <a:endParaRPr lang="en-US" altLang="en-US" dirty="0">
              <a:solidFill>
                <a:srgbClr val="037C34"/>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7835437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4"/>
          <p:cNvSpPr txBox="1">
            <a:spLocks noChangeArrowheads="1"/>
          </p:cNvSpPr>
          <p:nvPr/>
        </p:nvSpPr>
        <p:spPr bwMode="auto">
          <a:xfrm>
            <a:off x="1157282" y="1533034"/>
            <a:ext cx="10124561" cy="18312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buFont typeface="Symbol" charset="0"/>
              <a:buChar char="Þ"/>
            </a:pP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Aimed</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explaining</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international</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capital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movements</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until</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end</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1950s</a:t>
            </a:r>
          </a:p>
          <a:p>
            <a:pPr eaLnBrk="1" hangingPunct="1">
              <a:buFont typeface="Symbol" charset="0"/>
              <a:buNone/>
            </a:pPr>
            <a:endPar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buFontTx/>
              <a:buChar char="-"/>
            </a:pP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basis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theory</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portfolio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investment</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interest</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rates</a:t>
            </a:r>
          </a:p>
          <a:p>
            <a:pPr eaLnBrk="1" hangingPunct="1"/>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=&gt; capital moves in response to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changes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interest</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rate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differentials</a:t>
            </a:r>
            <a:endPar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ct val="25000"/>
              </a:spcBef>
              <a:buFontTx/>
              <a:buChar char="-"/>
            </a:pP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each</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investor</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maximizes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his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profits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by</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investing</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where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returns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are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highest</a:t>
            </a:r>
            <a:endPar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ct val="25000"/>
              </a:spcBef>
              <a:buFontTx/>
              <a:buChar char="-"/>
            </a:pP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frictionless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no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transaction</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costs</a:t>
            </a:r>
            <a:endParaRPr lang="en-GB"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Text Box 5"/>
          <p:cNvSpPr txBox="1">
            <a:spLocks noChangeArrowheads="1"/>
          </p:cNvSpPr>
          <p:nvPr/>
        </p:nvSpPr>
        <p:spPr bwMode="auto">
          <a:xfrm>
            <a:off x="3075616" y="3700562"/>
            <a:ext cx="6776663"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22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But</a:t>
            </a:r>
            <a:r>
              <a:rPr lang="pt-PT" sz="22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sz="22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Many</a:t>
            </a:r>
            <a:r>
              <a:rPr lang="pt-PT" sz="22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22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questions</a:t>
            </a:r>
            <a:r>
              <a:rPr lang="pt-PT" sz="22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22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remained</a:t>
            </a:r>
            <a:r>
              <a:rPr lang="pt-PT" sz="22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22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unanswered</a:t>
            </a:r>
            <a:r>
              <a:rPr lang="pt-PT" sz="22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endParaRPr lang="en-GB" sz="22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Text Box 6"/>
          <p:cNvSpPr txBox="1">
            <a:spLocks noChangeArrowheads="1"/>
          </p:cNvSpPr>
          <p:nvPr/>
        </p:nvSpPr>
        <p:spPr bwMode="auto">
          <a:xfrm>
            <a:off x="1576383" y="4601996"/>
            <a:ext cx="9053510" cy="14711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285750" indent="-285750" eaLnBrk="1" hangingPunct="1">
              <a:spcBef>
                <a:spcPct val="20000"/>
              </a:spcBef>
              <a:buFont typeface="Arial" panose="020B0604020202020204" pitchFamily="34" charset="0"/>
              <a:buChar char="•"/>
            </a:pP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so</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much</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international</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trade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organised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within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not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marL="285750" indent="-285750" eaLnBrk="1" hangingPunct="1">
              <a:spcBef>
                <a:spcPct val="20000"/>
              </a:spcBef>
              <a:buFont typeface="Arial" panose="020B0604020202020204" pitchFamily="34" charset="0"/>
              <a:buChar char="•"/>
            </a:pP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do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cross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national</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boundaries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marL="285750" indent="-285750" eaLnBrk="1" hangingPunct="1">
              <a:spcBef>
                <a:spcPct val="20000"/>
              </a:spcBef>
              <a:buFont typeface="Arial" panose="020B0604020202020204" pitchFamily="34" charset="0"/>
              <a:buChar char="•"/>
            </a:pP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does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multinational</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corporation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(MNE)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exist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marL="285750" indent="-285750" eaLnBrk="1" hangingPunct="1">
              <a:spcBef>
                <a:spcPct val="20000"/>
              </a:spcBef>
              <a:buFont typeface="Arial" panose="020B0604020202020204" pitchFamily="34" charset="0"/>
              <a:buChar char="•"/>
            </a:pP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How</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can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foreign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compete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successfully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with</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local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given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inherent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advantage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local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operating</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their</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own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environment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endParaRPr lang="en-GB"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8" name="Rectangle 8"/>
          <p:cNvSpPr>
            <a:spLocks noChangeArrowheads="1"/>
          </p:cNvSpPr>
          <p:nvPr/>
        </p:nvSpPr>
        <p:spPr bwMode="auto">
          <a:xfrm>
            <a:off x="3587204" y="982843"/>
            <a:ext cx="5003293"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pt-PT" sz="2000" b="1"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Early</a:t>
            </a:r>
            <a:r>
              <a:rPr lang="pt-PT" sz="20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FDI </a:t>
            </a:r>
            <a:r>
              <a:rPr lang="pt-PT" sz="2000" b="1"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Theory</a:t>
            </a:r>
            <a:r>
              <a:rPr lang="pt-PT" sz="20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t>
            </a:r>
            <a:r>
              <a:rPr lang="pt-PT" sz="16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eg</a:t>
            </a:r>
            <a:r>
              <a:rPr lang="pt-PT"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MacDugall</a:t>
            </a:r>
            <a:r>
              <a:rPr lang="pt-PT"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1958)</a:t>
            </a:r>
            <a:endParaRPr 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Oval 9"/>
          <p:cNvSpPr>
            <a:spLocks noChangeArrowheads="1"/>
          </p:cNvSpPr>
          <p:nvPr/>
        </p:nvSpPr>
        <p:spPr bwMode="auto">
          <a:xfrm>
            <a:off x="2197100" y="3556099"/>
            <a:ext cx="7783513" cy="720725"/>
          </a:xfrm>
          <a:prstGeom prst="ellipse">
            <a:avLst/>
          </a:prstGeom>
          <a:noFill/>
          <a:ln w="25400">
            <a:solidFill>
              <a:srgbClr val="037C34"/>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AutoShape 10"/>
          <p:cNvSpPr>
            <a:spLocks noChangeArrowheads="1"/>
          </p:cNvSpPr>
          <p:nvPr/>
        </p:nvSpPr>
        <p:spPr bwMode="auto">
          <a:xfrm>
            <a:off x="1308100" y="4492723"/>
            <a:ext cx="9265168" cy="1672942"/>
          </a:xfrm>
          <a:prstGeom prst="roundRect">
            <a:avLst>
              <a:gd name="adj" fmla="val 16667"/>
            </a:avLst>
          </a:prstGeom>
          <a:noFill/>
          <a:ln w="25400">
            <a:solidFill>
              <a:srgbClr val="037C34"/>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AutoShape 11"/>
          <p:cNvSpPr>
            <a:spLocks noChangeArrowheads="1"/>
          </p:cNvSpPr>
          <p:nvPr/>
        </p:nvSpPr>
        <p:spPr bwMode="auto">
          <a:xfrm>
            <a:off x="910157" y="1493935"/>
            <a:ext cx="10062643" cy="1943100"/>
          </a:xfrm>
          <a:prstGeom prst="roundRect">
            <a:avLst>
              <a:gd name="adj" fmla="val 16667"/>
            </a:avLst>
          </a:prstGeom>
          <a:noFill/>
          <a:ln w="25400">
            <a:solidFill>
              <a:srgbClr val="037C34"/>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Line 12"/>
          <p:cNvSpPr>
            <a:spLocks noChangeShapeType="1"/>
          </p:cNvSpPr>
          <p:nvPr/>
        </p:nvSpPr>
        <p:spPr bwMode="auto">
          <a:xfrm>
            <a:off x="6096000" y="4276823"/>
            <a:ext cx="0" cy="215900"/>
          </a:xfrm>
          <a:prstGeom prst="line">
            <a:avLst/>
          </a:prstGeom>
          <a:noFill/>
          <a:ln w="31750">
            <a:solidFill>
              <a:srgbClr val="15824C"/>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 name="Title 1">
            <a:extLst>
              <a:ext uri="{FF2B5EF4-FFF2-40B4-BE49-F238E27FC236}">
                <a16:creationId xmlns:a16="http://schemas.microsoft.com/office/drawing/2014/main" id="{0AFDB513-512B-3342-B26A-45C9D6550BB0}"/>
              </a:ext>
            </a:extLst>
          </p:cNvPr>
          <p:cNvSpPr>
            <a:spLocks noGrp="1"/>
          </p:cNvSpPr>
          <p:nvPr>
            <p:ph type="title"/>
          </p:nvPr>
        </p:nvSpPr>
        <p:spPr>
          <a:xfrm>
            <a:off x="3450426" y="69001"/>
            <a:ext cx="5276850" cy="1143000"/>
          </a:xfrm>
        </p:spPr>
        <p:txBody>
          <a:bodyPr>
            <a:normAutofit/>
          </a:bodyPr>
          <a:lstStyle/>
          <a:p>
            <a:r>
              <a:rPr lang="en-GB" sz="2400" dirty="0">
                <a:solidFill>
                  <a:srgbClr val="037C34"/>
                </a:solidFill>
                <a:latin typeface="Verdana" panose="020B0604030504040204" pitchFamily="34" charset="0"/>
                <a:ea typeface="Verdana" panose="020B0604030504040204" pitchFamily="34" charset="0"/>
                <a:cs typeface="Verdana" panose="020B0604030504040204" pitchFamily="34" charset="0"/>
              </a:rPr>
              <a:t>FDI and the Theory of the MNE</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9AB56865-F0BD-5753-CD31-078C8025322D}"/>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4" name="TextBox 13">
            <a:extLst>
              <a:ext uri="{FF2B5EF4-FFF2-40B4-BE49-F238E27FC236}">
                <a16:creationId xmlns:a16="http://schemas.microsoft.com/office/drawing/2014/main" id="{858C82EC-7287-EC68-A1E1-7D6AF1637738}"/>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6" name="Line 2">
            <a:extLst>
              <a:ext uri="{FF2B5EF4-FFF2-40B4-BE49-F238E27FC236}">
                <a16:creationId xmlns:a16="http://schemas.microsoft.com/office/drawing/2014/main" id="{3F210C7C-BC4C-769F-70F2-293B232715DB}"/>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D79B6F28-C121-418A-62DC-C74250BF653A}"/>
              </a:ext>
            </a:extLst>
          </p:cNvPr>
          <p:cNvPicPr>
            <a:picLocks noChangeAspect="1"/>
          </p:cNvPicPr>
          <p:nvPr/>
        </p:nvPicPr>
        <p:blipFill>
          <a:blip r:embed="rId3"/>
          <a:stretch>
            <a:fillRect/>
          </a:stretch>
        </p:blipFill>
        <p:spPr>
          <a:xfrm>
            <a:off x="10573268" y="6428811"/>
            <a:ext cx="1506216" cy="358958"/>
          </a:xfrm>
          <a:prstGeom prst="rect">
            <a:avLst/>
          </a:prstGeom>
        </p:spPr>
      </p:pic>
    </p:spTree>
    <p:extLst>
      <p:ext uri="{BB962C8B-B14F-4D97-AF65-F5344CB8AC3E}">
        <p14:creationId xmlns:p14="http://schemas.microsoft.com/office/powerpoint/2010/main" val="1402816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709468" y="1202187"/>
            <a:ext cx="10773062" cy="44319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800100" indent="-34290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just" eaLnBrk="1" hangingPunct="1"/>
            <a:r>
              <a:rPr lang="pt-PT" sz="1800" dirty="0">
                <a:solidFill>
                  <a:schemeClr val="tx1">
                    <a:lumMod val="85000"/>
                    <a:lumOff val="15000"/>
                  </a:schemeClr>
                </a:solidFill>
                <a:latin typeface="Calibri" panose="020F0502020204030204" pitchFamily="34" charset="0"/>
                <a:cs typeface="Calibri" panose="020F0502020204030204" pitchFamily="34" charset="0"/>
              </a:rPr>
              <a:t>(1960) –   PhD </a:t>
            </a:r>
            <a:r>
              <a:rPr lang="pt-PT" sz="1800" dirty="0" err="1">
                <a:solidFill>
                  <a:schemeClr val="tx1">
                    <a:lumMod val="85000"/>
                    <a:lumOff val="15000"/>
                  </a:schemeClr>
                </a:solidFill>
                <a:latin typeface="Calibri" panose="020F0502020204030204" pitchFamily="34" charset="0"/>
                <a:cs typeface="Calibri" panose="020F0502020204030204" pitchFamily="34" charset="0"/>
              </a:rPr>
              <a:t>thesis</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International</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Operation</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of</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National</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Firms</a:t>
            </a:r>
            <a:r>
              <a:rPr lang="pt-PT" sz="1800" dirty="0">
                <a:solidFill>
                  <a:schemeClr val="tx1">
                    <a:lumMod val="85000"/>
                    <a:lumOff val="15000"/>
                  </a:schemeClr>
                </a:solidFill>
                <a:latin typeface="Calibri" panose="020F0502020204030204" pitchFamily="34" charset="0"/>
                <a:cs typeface="Calibri" panose="020F0502020204030204" pitchFamily="34" charset="0"/>
              </a:rPr>
              <a:t>: A </a:t>
            </a:r>
            <a:r>
              <a:rPr lang="pt-PT" sz="1800" dirty="0" err="1">
                <a:solidFill>
                  <a:schemeClr val="tx1">
                    <a:lumMod val="85000"/>
                    <a:lumOff val="15000"/>
                  </a:schemeClr>
                </a:solidFill>
                <a:latin typeface="Calibri" panose="020F0502020204030204" pitchFamily="34" charset="0"/>
                <a:cs typeface="Calibri" panose="020F0502020204030204" pitchFamily="34" charset="0"/>
              </a:rPr>
              <a:t>Study</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of</a:t>
            </a:r>
            <a:r>
              <a:rPr lang="pt-PT" sz="1800" dirty="0">
                <a:solidFill>
                  <a:schemeClr val="tx1">
                    <a:lumMod val="85000"/>
                    <a:lumOff val="15000"/>
                  </a:schemeClr>
                </a:solidFill>
                <a:latin typeface="Calibri" panose="020F0502020204030204" pitchFamily="34" charset="0"/>
                <a:cs typeface="Calibri" panose="020F0502020204030204" pitchFamily="34" charset="0"/>
              </a:rPr>
              <a:t> FDI’</a:t>
            </a:r>
            <a:endParaRPr lang="pt-PT" sz="1600" dirty="0">
              <a:solidFill>
                <a:schemeClr val="tx1">
                  <a:lumMod val="85000"/>
                  <a:lumOff val="15000"/>
                </a:schemeClr>
              </a:solidFill>
              <a:latin typeface="Calibri" panose="020F0502020204030204" pitchFamily="34" charset="0"/>
              <a:cs typeface="Calibri" panose="020F0502020204030204" pitchFamily="34" charset="0"/>
            </a:endParaRPr>
          </a:p>
          <a:p>
            <a:pPr marL="742950" lvl="1" indent="-285750" algn="just" eaLnBrk="1" hangingPunct="1">
              <a:spcBef>
                <a:spcPct val="50000"/>
              </a:spcBef>
              <a:buFont typeface="Arial" panose="020B0604020202020204" pitchFamily="34" charset="0"/>
              <a:buChar char="•"/>
            </a:pPr>
            <a:r>
              <a:rPr lang="pt-PT" sz="1800" dirty="0" err="1">
                <a:solidFill>
                  <a:srgbClr val="037C34"/>
                </a:solidFill>
                <a:latin typeface="Calibri" panose="020F0502020204030204" pitchFamily="34" charset="0"/>
                <a:cs typeface="Calibri" panose="020F0502020204030204" pitchFamily="34" charset="0"/>
              </a:rPr>
              <a:t>Differentiated</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between</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a:solidFill>
                  <a:srgbClr val="037C34"/>
                </a:solidFill>
                <a:latin typeface="Calibri" panose="020F0502020204030204" pitchFamily="34" charset="0"/>
                <a:cs typeface="Calibri" panose="020F0502020204030204" pitchFamily="34" charset="0"/>
              </a:rPr>
              <a:t>portfolio </a:t>
            </a:r>
            <a:r>
              <a:rPr lang="pt-PT" sz="1800" dirty="0" err="1">
                <a:solidFill>
                  <a:srgbClr val="037C34"/>
                </a:solidFill>
                <a:latin typeface="Calibri" panose="020F0502020204030204" pitchFamily="34" charset="0"/>
                <a:cs typeface="Calibri" panose="020F0502020204030204" pitchFamily="34" charset="0"/>
              </a:rPr>
              <a:t>investment</a:t>
            </a:r>
            <a:r>
              <a:rPr lang="pt-PT" sz="1800" dirty="0">
                <a:solidFill>
                  <a:srgbClr val="037C34"/>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and</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rgbClr val="037C34"/>
                </a:solidFill>
                <a:latin typeface="Calibri" panose="020F0502020204030204" pitchFamily="34" charset="0"/>
                <a:cs typeface="Calibri" panose="020F0502020204030204" pitchFamily="34" charset="0"/>
              </a:rPr>
              <a:t>foreign</a:t>
            </a:r>
            <a:r>
              <a:rPr lang="pt-PT" sz="1800" dirty="0">
                <a:solidFill>
                  <a:srgbClr val="037C34"/>
                </a:solidFill>
                <a:latin typeface="Calibri" panose="020F0502020204030204" pitchFamily="34" charset="0"/>
                <a:cs typeface="Calibri" panose="020F0502020204030204" pitchFamily="34" charset="0"/>
              </a:rPr>
              <a:t> </a:t>
            </a:r>
            <a:r>
              <a:rPr lang="pt-PT" sz="1800" dirty="0" err="1">
                <a:solidFill>
                  <a:srgbClr val="037C34"/>
                </a:solidFill>
                <a:latin typeface="Calibri" panose="020F0502020204030204" pitchFamily="34" charset="0"/>
                <a:cs typeface="Calibri" panose="020F0502020204030204" pitchFamily="34" charset="0"/>
              </a:rPr>
              <a:t>direct</a:t>
            </a:r>
            <a:r>
              <a:rPr lang="pt-PT" sz="1800" dirty="0">
                <a:solidFill>
                  <a:srgbClr val="037C34"/>
                </a:solidFill>
                <a:latin typeface="Calibri" panose="020F0502020204030204" pitchFamily="34" charset="0"/>
                <a:cs typeface="Calibri" panose="020F0502020204030204" pitchFamily="34" charset="0"/>
              </a:rPr>
              <a:t> </a:t>
            </a:r>
            <a:r>
              <a:rPr lang="pt-PT" sz="1800" dirty="0" err="1">
                <a:solidFill>
                  <a:srgbClr val="037C34"/>
                </a:solidFill>
                <a:latin typeface="Calibri" panose="020F0502020204030204" pitchFamily="34" charset="0"/>
                <a:cs typeface="Calibri" panose="020F0502020204030204" pitchFamily="34" charset="0"/>
              </a:rPr>
              <a:t>investment</a:t>
            </a:r>
            <a:r>
              <a:rPr lang="pt-PT" sz="1800" dirty="0">
                <a:solidFill>
                  <a:srgbClr val="037C34"/>
                </a:solidFill>
                <a:latin typeface="Calibri" panose="020F0502020204030204" pitchFamily="34" charset="0"/>
                <a:cs typeface="Calibri" panose="020F0502020204030204" pitchFamily="34" charset="0"/>
              </a:rPr>
              <a:t> (FDI) </a:t>
            </a:r>
            <a:r>
              <a:rPr lang="pt-PT" sz="1800" dirty="0">
                <a:solidFill>
                  <a:schemeClr val="tx1">
                    <a:lumMod val="85000"/>
                    <a:lumOff val="15000"/>
                  </a:schemeClr>
                </a:solidFill>
                <a:latin typeface="Calibri" panose="020F0502020204030204" pitchFamily="34" charset="0"/>
                <a:cs typeface="Calibri" panose="020F0502020204030204" pitchFamily="34" charset="0"/>
              </a:rPr>
              <a:t>(</a:t>
            </a:r>
            <a:r>
              <a:rPr lang="pt-PT" sz="1800" dirty="0" err="1">
                <a:solidFill>
                  <a:schemeClr val="tx1">
                    <a:lumMod val="85000"/>
                    <a:lumOff val="15000"/>
                  </a:schemeClr>
                </a:solidFill>
                <a:latin typeface="Calibri" panose="020F0502020204030204" pitchFamily="34" charset="0"/>
                <a:cs typeface="Calibri" panose="020F0502020204030204" pitchFamily="34" charset="0"/>
              </a:rPr>
              <a:t>until</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then</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not</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distinguished</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by</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classical</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economic</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theories</a:t>
            </a:r>
            <a:r>
              <a:rPr lang="pt-PT" sz="1800" dirty="0">
                <a:solidFill>
                  <a:schemeClr val="tx1">
                    <a:lumMod val="85000"/>
                    <a:lumOff val="15000"/>
                  </a:schemeClr>
                </a:solidFill>
                <a:latin typeface="Calibri" panose="020F0502020204030204" pitchFamily="34" charset="0"/>
                <a:cs typeface="Calibri" panose="020F0502020204030204" pitchFamily="34" charset="0"/>
              </a:rPr>
              <a:t>)</a:t>
            </a:r>
          </a:p>
          <a:p>
            <a:pPr marL="742950" lvl="1" indent="-285750" algn="just" eaLnBrk="1" hangingPunct="1">
              <a:spcBef>
                <a:spcPct val="50000"/>
              </a:spcBef>
              <a:buFont typeface="Arial" panose="020B0604020202020204" pitchFamily="34" charset="0"/>
              <a:buChar char="•"/>
            </a:pPr>
            <a:r>
              <a:rPr lang="pt-PT" sz="1800" dirty="0">
                <a:solidFill>
                  <a:schemeClr val="tx1">
                    <a:lumMod val="85000"/>
                    <a:lumOff val="15000"/>
                  </a:schemeClr>
                </a:solidFill>
                <a:latin typeface="Calibri" panose="020F0502020204030204" pitchFamily="34" charset="0"/>
                <a:cs typeface="Calibri" panose="020F0502020204030204" pitchFamily="34" charset="0"/>
              </a:rPr>
              <a:t>FDI </a:t>
            </a:r>
            <a:r>
              <a:rPr lang="pt-PT" sz="1800" dirty="0" err="1">
                <a:solidFill>
                  <a:schemeClr val="tx1">
                    <a:lumMod val="85000"/>
                    <a:lumOff val="15000"/>
                  </a:schemeClr>
                </a:solidFill>
                <a:latin typeface="Calibri" panose="020F0502020204030204" pitchFamily="34" charset="0"/>
                <a:cs typeface="Calibri" panose="020F0502020204030204" pitchFamily="34" charset="0"/>
              </a:rPr>
              <a:t>involved</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the</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transfer</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of</a:t>
            </a:r>
            <a:r>
              <a:rPr lang="pt-PT" sz="1800" dirty="0">
                <a:solidFill>
                  <a:schemeClr val="tx1">
                    <a:lumMod val="85000"/>
                    <a:lumOff val="15000"/>
                  </a:schemeClr>
                </a:solidFill>
                <a:latin typeface="Calibri" panose="020F0502020204030204" pitchFamily="34" charset="0"/>
                <a:cs typeface="Calibri" panose="020F0502020204030204" pitchFamily="34" charset="0"/>
              </a:rPr>
              <a:t> a </a:t>
            </a:r>
            <a:r>
              <a:rPr lang="pt-PT" sz="1800" dirty="0" err="1">
                <a:solidFill>
                  <a:srgbClr val="037C34"/>
                </a:solidFill>
                <a:latin typeface="Calibri" panose="020F0502020204030204" pitchFamily="34" charset="0"/>
                <a:cs typeface="Calibri" panose="020F0502020204030204" pitchFamily="34" charset="0"/>
              </a:rPr>
              <a:t>whole</a:t>
            </a:r>
            <a:r>
              <a:rPr lang="pt-PT" sz="1800" dirty="0">
                <a:solidFill>
                  <a:srgbClr val="037C34"/>
                </a:solidFill>
                <a:latin typeface="Calibri" panose="020F0502020204030204" pitchFamily="34" charset="0"/>
                <a:cs typeface="Calibri" panose="020F0502020204030204" pitchFamily="34" charset="0"/>
              </a:rPr>
              <a:t> package </a:t>
            </a:r>
            <a:r>
              <a:rPr lang="pt-PT" sz="1800" dirty="0" err="1">
                <a:solidFill>
                  <a:srgbClr val="037C34"/>
                </a:solidFill>
                <a:latin typeface="Calibri" panose="020F0502020204030204" pitchFamily="34" charset="0"/>
                <a:cs typeface="Calibri" panose="020F0502020204030204" pitchFamily="34" charset="0"/>
              </a:rPr>
              <a:t>of</a:t>
            </a:r>
            <a:r>
              <a:rPr lang="pt-PT" sz="1800" dirty="0">
                <a:solidFill>
                  <a:srgbClr val="037C34"/>
                </a:solidFill>
                <a:latin typeface="Calibri" panose="020F0502020204030204" pitchFamily="34" charset="0"/>
                <a:cs typeface="Calibri" panose="020F0502020204030204" pitchFamily="34" charset="0"/>
              </a:rPr>
              <a:t> </a:t>
            </a:r>
            <a:r>
              <a:rPr lang="pt-PT" sz="1800" dirty="0" err="1">
                <a:solidFill>
                  <a:srgbClr val="037C34"/>
                </a:solidFill>
                <a:latin typeface="Calibri" panose="020F0502020204030204" pitchFamily="34" charset="0"/>
                <a:cs typeface="Calibri" panose="020F0502020204030204" pitchFamily="34" charset="0"/>
              </a:rPr>
              <a:t>resources</a:t>
            </a:r>
            <a:r>
              <a:rPr lang="pt-PT" sz="1800" dirty="0">
                <a:solidFill>
                  <a:srgbClr val="037C34"/>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and</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not</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simply</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finance</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eg</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assets</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knowledge</a:t>
            </a:r>
            <a:r>
              <a:rPr lang="pt-PT" sz="1800" dirty="0">
                <a:solidFill>
                  <a:schemeClr val="tx1">
                    <a:lumMod val="85000"/>
                    <a:lumOff val="15000"/>
                  </a:schemeClr>
                </a:solidFill>
                <a:latin typeface="Calibri" panose="020F0502020204030204" pitchFamily="34" charset="0"/>
                <a:cs typeface="Calibri" panose="020F0502020204030204" pitchFamily="34" charset="0"/>
              </a:rPr>
              <a:t>)</a:t>
            </a:r>
          </a:p>
          <a:p>
            <a:pPr marL="742950" lvl="1" indent="-285750" algn="just" eaLnBrk="1" hangingPunct="1">
              <a:spcBef>
                <a:spcPct val="50000"/>
              </a:spcBef>
              <a:buFont typeface="Arial" panose="020B0604020202020204" pitchFamily="34" charset="0"/>
              <a:buChar char="•"/>
            </a:pPr>
            <a:r>
              <a:rPr lang="pt-PT" sz="1800" dirty="0" err="1">
                <a:solidFill>
                  <a:schemeClr val="tx1">
                    <a:lumMod val="85000"/>
                    <a:lumOff val="15000"/>
                  </a:schemeClr>
                </a:solidFill>
                <a:latin typeface="Calibri" panose="020F0502020204030204" pitchFamily="34" charset="0"/>
                <a:cs typeface="Calibri" panose="020F0502020204030204" pitchFamily="34" charset="0"/>
              </a:rPr>
              <a:t>Identified</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the</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presence</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of</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rgbClr val="037C34"/>
                </a:solidFill>
                <a:latin typeface="Calibri" panose="020F0502020204030204" pitchFamily="34" charset="0"/>
                <a:cs typeface="Calibri" panose="020F0502020204030204" pitchFamily="34" charset="0"/>
              </a:rPr>
              <a:t>Imperfections</a:t>
            </a:r>
            <a:r>
              <a:rPr lang="pt-PT" sz="1800" dirty="0">
                <a:solidFill>
                  <a:srgbClr val="037C34"/>
                </a:solidFill>
                <a:latin typeface="Calibri" panose="020F0502020204030204" pitchFamily="34" charset="0"/>
                <a:cs typeface="Calibri" panose="020F0502020204030204" pitchFamily="34" charset="0"/>
              </a:rPr>
              <a:t> in </a:t>
            </a:r>
            <a:r>
              <a:rPr lang="pt-PT" sz="1800" dirty="0" err="1">
                <a:solidFill>
                  <a:srgbClr val="037C34"/>
                </a:solidFill>
                <a:latin typeface="Calibri" panose="020F0502020204030204" pitchFamily="34" charset="0"/>
                <a:cs typeface="Calibri" panose="020F0502020204030204" pitchFamily="34" charset="0"/>
              </a:rPr>
              <a:t>markets</a:t>
            </a:r>
            <a:r>
              <a:rPr lang="pt-PT" sz="1800" dirty="0">
                <a:solidFill>
                  <a:srgbClr val="037C34"/>
                </a:solidFill>
                <a:latin typeface="Calibri" panose="020F0502020204030204" pitchFamily="34" charset="0"/>
                <a:cs typeface="Calibri" panose="020F0502020204030204" pitchFamily="34" charset="0"/>
              </a:rPr>
              <a:t>’</a:t>
            </a:r>
            <a:r>
              <a:rPr lang="pt-PT" sz="1800" dirty="0">
                <a:solidFill>
                  <a:schemeClr val="tx1">
                    <a:lumMod val="85000"/>
                    <a:lumOff val="15000"/>
                  </a:schemeClr>
                </a:solidFill>
                <a:latin typeface="Calibri" panose="020F0502020204030204" pitchFamily="34" charset="0"/>
                <a:cs typeface="Calibri" panose="020F0502020204030204" pitchFamily="34" charset="0"/>
              </a:rPr>
              <a:t>:</a:t>
            </a:r>
          </a:p>
          <a:p>
            <a:pPr marL="846138" lvl="1" indent="0" algn="just" eaLnBrk="1" hangingPunct="1">
              <a:spcBef>
                <a:spcPct val="50000"/>
              </a:spcBef>
            </a:pPr>
            <a:r>
              <a:rPr lang="pt-PT" sz="1800" b="0" i="0" u="none" strike="noStrike" dirty="0">
                <a:solidFill>
                  <a:schemeClr val="tx1">
                    <a:lumMod val="85000"/>
                    <a:lumOff val="15000"/>
                  </a:schemeClr>
                </a:solidFill>
                <a:effectLst/>
                <a:latin typeface="Verdana" panose="020B0604030504040204" pitchFamily="34" charset="0"/>
                <a:ea typeface="Verdana" panose="020B0604030504040204" pitchFamily="34" charset="0"/>
                <a:cs typeface="Verdana" panose="020B0604030504040204" pitchFamily="34" charset="0"/>
              </a:rPr>
              <a:t>- </a:t>
            </a:r>
            <a:r>
              <a:rPr lang="en-GB" sz="1400" b="0" i="0" u="none" strike="noStrike" dirty="0">
                <a:solidFill>
                  <a:srgbClr val="0D0D0D"/>
                </a:solidFill>
                <a:effectLst/>
                <a:latin typeface="Verdana" panose="020B0604030504040204" pitchFamily="34" charset="0"/>
                <a:ea typeface="Verdana" panose="020B0604030504040204" pitchFamily="34" charset="0"/>
                <a:cs typeface="Verdana" panose="020B0604030504040204" pitchFamily="34" charset="0"/>
              </a:rPr>
              <a:t>due to various factors such as monopolistic </a:t>
            </a:r>
            <a:r>
              <a:rPr lang="en-GB" sz="1400" b="0" i="0" u="none" strike="noStrike" dirty="0" err="1">
                <a:solidFill>
                  <a:srgbClr val="0D0D0D"/>
                </a:solidFill>
                <a:effectLst/>
                <a:latin typeface="Verdana" panose="020B0604030504040204" pitchFamily="34" charset="0"/>
                <a:ea typeface="Verdana" panose="020B0604030504040204" pitchFamily="34" charset="0"/>
                <a:cs typeface="Verdana" panose="020B0604030504040204" pitchFamily="34" charset="0"/>
              </a:rPr>
              <a:t>behavior</a:t>
            </a:r>
            <a:r>
              <a:rPr lang="en-GB" sz="1400" b="0" i="0" u="none" strike="noStrike" dirty="0">
                <a:solidFill>
                  <a:srgbClr val="0D0D0D"/>
                </a:solidFill>
                <a:effectLst/>
                <a:latin typeface="Verdana" panose="020B0604030504040204" pitchFamily="34" charset="0"/>
                <a:ea typeface="Verdana" panose="020B0604030504040204" pitchFamily="34" charset="0"/>
                <a:cs typeface="Verdana" panose="020B0604030504040204" pitchFamily="34" charset="0"/>
              </a:rPr>
              <a:t>, economies of scale, and barriers to entry. </a:t>
            </a:r>
          </a:p>
          <a:p>
            <a:pPr marL="846138" lvl="1" indent="0" algn="just" eaLnBrk="1" hangingPunct="1">
              <a:spcBef>
                <a:spcPct val="50000"/>
              </a:spcBef>
            </a:pPr>
            <a:r>
              <a:rPr lang="en-GB" sz="1400" b="0" i="0" u="none" strike="noStrike" dirty="0">
                <a:solidFill>
                  <a:srgbClr val="0D0D0D"/>
                </a:solidFill>
                <a:effectLst/>
                <a:latin typeface="Verdana" panose="020B0604030504040204" pitchFamily="34" charset="0"/>
                <a:ea typeface="Verdana" panose="020B0604030504040204" pitchFamily="34" charset="0"/>
                <a:cs typeface="Verdana" panose="020B0604030504040204" pitchFamily="34" charset="0"/>
              </a:rPr>
              <a:t>- they can lead to inefficiencies and distortions in the allocation of resources, </a:t>
            </a:r>
          </a:p>
          <a:p>
            <a:pPr marL="742950" lvl="1" indent="-285750" algn="just" eaLnBrk="1" hangingPunct="1">
              <a:spcBef>
                <a:spcPct val="50000"/>
              </a:spcBef>
              <a:buFont typeface="Arial" panose="020B0604020202020204" pitchFamily="34" charset="0"/>
              <a:buChar char="•"/>
            </a:pPr>
            <a:r>
              <a:rPr lang="pt-PT" sz="1800" dirty="0" err="1">
                <a:solidFill>
                  <a:schemeClr val="tx1">
                    <a:lumMod val="85000"/>
                    <a:lumOff val="15000"/>
                  </a:schemeClr>
                </a:solidFill>
                <a:latin typeface="Calibri" panose="020F0502020204030204" pitchFamily="34" charset="0"/>
                <a:cs typeface="Calibri" panose="020F0502020204030204" pitchFamily="34" charset="0"/>
              </a:rPr>
              <a:t>Argued</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that</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firms</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needed</a:t>
            </a:r>
            <a:r>
              <a:rPr lang="pt-PT" sz="1800" dirty="0">
                <a:solidFill>
                  <a:schemeClr val="tx1">
                    <a:lumMod val="85000"/>
                    <a:lumOff val="15000"/>
                  </a:schemeClr>
                </a:solidFill>
                <a:latin typeface="Calibri" panose="020F0502020204030204" pitchFamily="34" charset="0"/>
                <a:cs typeface="Calibri" panose="020F0502020204030204" pitchFamily="34" charset="0"/>
              </a:rPr>
              <a:t> to </a:t>
            </a:r>
            <a:r>
              <a:rPr lang="pt-PT" sz="1800" dirty="0" err="1">
                <a:solidFill>
                  <a:schemeClr val="tx1">
                    <a:lumMod val="85000"/>
                    <a:lumOff val="15000"/>
                  </a:schemeClr>
                </a:solidFill>
                <a:latin typeface="Calibri" panose="020F0502020204030204" pitchFamily="34" charset="0"/>
                <a:cs typeface="Calibri" panose="020F0502020204030204" pitchFamily="34" charset="0"/>
              </a:rPr>
              <a:t>possess</a:t>
            </a:r>
            <a:r>
              <a:rPr lang="pt-PT" sz="1800" dirty="0">
                <a:solidFill>
                  <a:schemeClr val="tx1">
                    <a:lumMod val="85000"/>
                    <a:lumOff val="15000"/>
                  </a:schemeClr>
                </a:solidFill>
                <a:latin typeface="Calibri" panose="020F0502020204030204" pitchFamily="34" charset="0"/>
                <a:cs typeface="Calibri" panose="020F0502020204030204" pitchFamily="34" charset="0"/>
              </a:rPr>
              <a:t> some </a:t>
            </a:r>
            <a:r>
              <a:rPr lang="pt-PT" sz="1800" dirty="0" err="1">
                <a:solidFill>
                  <a:schemeClr val="tx1">
                    <a:lumMod val="85000"/>
                    <a:lumOff val="15000"/>
                  </a:schemeClr>
                </a:solidFill>
                <a:latin typeface="Calibri" panose="020F0502020204030204" pitchFamily="34" charset="0"/>
                <a:cs typeface="Calibri" panose="020F0502020204030204" pitchFamily="34" charset="0"/>
              </a:rPr>
              <a:t>kind</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of</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an</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u="sng" dirty="0" err="1">
                <a:solidFill>
                  <a:schemeClr val="tx1">
                    <a:lumMod val="85000"/>
                    <a:lumOff val="15000"/>
                  </a:schemeClr>
                </a:solidFill>
                <a:latin typeface="Calibri" panose="020F0502020204030204" pitchFamily="34" charset="0"/>
                <a:cs typeface="Calibri" panose="020F0502020204030204" pitchFamily="34" charset="0"/>
              </a:rPr>
              <a:t>advantage</a:t>
            </a:r>
            <a:r>
              <a:rPr lang="pt-PT" sz="1800" dirty="0">
                <a:solidFill>
                  <a:schemeClr val="tx1">
                    <a:lumMod val="85000"/>
                    <a:lumOff val="15000"/>
                  </a:schemeClr>
                </a:solidFill>
                <a:latin typeface="Calibri" panose="020F0502020204030204" pitchFamily="34" charset="0"/>
                <a:cs typeface="Calibri" panose="020F0502020204030204" pitchFamily="34" charset="0"/>
              </a:rPr>
              <a:t> in </a:t>
            </a:r>
            <a:r>
              <a:rPr lang="pt-PT" sz="1800" dirty="0" err="1">
                <a:solidFill>
                  <a:schemeClr val="tx1">
                    <a:lumMod val="85000"/>
                    <a:lumOff val="15000"/>
                  </a:schemeClr>
                </a:solidFill>
                <a:latin typeface="Calibri" panose="020F0502020204030204" pitchFamily="34" charset="0"/>
                <a:cs typeface="Calibri" panose="020F0502020204030204" pitchFamily="34" charset="0"/>
              </a:rPr>
              <a:t>order</a:t>
            </a:r>
            <a:r>
              <a:rPr lang="pt-PT" sz="1800" dirty="0">
                <a:solidFill>
                  <a:schemeClr val="tx1">
                    <a:lumMod val="85000"/>
                    <a:lumOff val="15000"/>
                  </a:schemeClr>
                </a:solidFill>
                <a:latin typeface="Calibri" panose="020F0502020204030204" pitchFamily="34" charset="0"/>
                <a:cs typeface="Calibri" panose="020F0502020204030204" pitchFamily="34" charset="0"/>
              </a:rPr>
              <a:t> to </a:t>
            </a:r>
            <a:r>
              <a:rPr lang="pt-PT" sz="1800" dirty="0" err="1">
                <a:solidFill>
                  <a:schemeClr val="tx1">
                    <a:lumMod val="85000"/>
                    <a:lumOff val="15000"/>
                  </a:schemeClr>
                </a:solidFill>
                <a:latin typeface="Calibri" panose="020F0502020204030204" pitchFamily="34" charset="0"/>
                <a:cs typeface="Calibri" panose="020F0502020204030204" pitchFamily="34" charset="0"/>
              </a:rPr>
              <a:t>operate</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and</a:t>
            </a:r>
            <a:r>
              <a:rPr lang="pt-PT" sz="1800" dirty="0">
                <a:solidFill>
                  <a:schemeClr val="tx1">
                    <a:lumMod val="85000"/>
                    <a:lumOff val="15000"/>
                  </a:schemeClr>
                </a:solidFill>
                <a:latin typeface="Calibri" panose="020F0502020204030204" pitchFamily="34" charset="0"/>
                <a:cs typeface="Calibri" panose="020F0502020204030204" pitchFamily="34" charset="0"/>
              </a:rPr>
              <a:t> compete in </a:t>
            </a:r>
            <a:r>
              <a:rPr lang="pt-PT" sz="1800" dirty="0" err="1">
                <a:solidFill>
                  <a:schemeClr val="tx1">
                    <a:lumMod val="85000"/>
                    <a:lumOff val="15000"/>
                  </a:schemeClr>
                </a:solidFill>
                <a:latin typeface="Calibri" panose="020F0502020204030204" pitchFamily="34" charset="0"/>
                <a:cs typeface="Calibri" panose="020F0502020204030204" pitchFamily="34" charset="0"/>
              </a:rPr>
              <a:t>an</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unfamiliar</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foreign</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environment</a:t>
            </a:r>
            <a:r>
              <a:rPr lang="pt-PT" sz="1800" dirty="0">
                <a:solidFill>
                  <a:schemeClr val="tx1">
                    <a:lumMod val="85000"/>
                    <a:lumOff val="15000"/>
                  </a:schemeClr>
                </a:solidFill>
                <a:latin typeface="Calibri" panose="020F0502020204030204" pitchFamily="34" charset="0"/>
                <a:cs typeface="Calibri" panose="020F0502020204030204" pitchFamily="34" charset="0"/>
              </a:rPr>
              <a:t>.</a:t>
            </a:r>
          </a:p>
          <a:p>
            <a:pPr lvl="1" algn="just" eaLnBrk="1" hangingPunct="1">
              <a:spcBef>
                <a:spcPct val="50000"/>
              </a:spcBef>
            </a:pPr>
            <a:r>
              <a:rPr lang="pt-PT" sz="1800" dirty="0">
                <a:solidFill>
                  <a:srgbClr val="037C34"/>
                </a:solidFill>
                <a:latin typeface="Calibri" panose="020F0502020204030204" pitchFamily="34" charset="0"/>
                <a:cs typeface="Calibri" panose="020F0502020204030204" pitchFamily="34" charset="0"/>
              </a:rPr>
              <a:t>     ‘</a:t>
            </a:r>
            <a:r>
              <a:rPr lang="pt-PT" sz="1800" u="sng" dirty="0" err="1">
                <a:solidFill>
                  <a:srgbClr val="037C34"/>
                </a:solidFill>
                <a:latin typeface="Calibri" panose="020F0502020204030204" pitchFamily="34" charset="0"/>
                <a:cs typeface="Calibri" panose="020F0502020204030204" pitchFamily="34" charset="0"/>
              </a:rPr>
              <a:t>Monopilistic</a:t>
            </a:r>
            <a:r>
              <a:rPr lang="pt-PT" sz="1800" u="sng" dirty="0">
                <a:solidFill>
                  <a:srgbClr val="037C34"/>
                </a:solidFill>
                <a:latin typeface="Calibri" panose="020F0502020204030204" pitchFamily="34" charset="0"/>
                <a:cs typeface="Calibri" panose="020F0502020204030204" pitchFamily="34" charset="0"/>
              </a:rPr>
              <a:t> </a:t>
            </a:r>
            <a:r>
              <a:rPr lang="pt-PT" sz="1800" u="sng" dirty="0" err="1">
                <a:solidFill>
                  <a:srgbClr val="037C34"/>
                </a:solidFill>
                <a:latin typeface="Calibri" panose="020F0502020204030204" pitchFamily="34" charset="0"/>
                <a:cs typeface="Calibri" panose="020F0502020204030204" pitchFamily="34" charset="0"/>
              </a:rPr>
              <a:t>advantage</a:t>
            </a:r>
            <a:r>
              <a:rPr lang="pt-PT" sz="1800" u="sng" dirty="0">
                <a:solidFill>
                  <a:srgbClr val="037C34"/>
                </a:solidFill>
                <a:latin typeface="Calibri" panose="020F0502020204030204" pitchFamily="34" charset="0"/>
                <a:cs typeface="Calibri" panose="020F0502020204030204" pitchFamily="34" charset="0"/>
              </a:rPr>
              <a:t>’</a:t>
            </a:r>
            <a:r>
              <a:rPr lang="pt-PT" sz="1800" dirty="0">
                <a:solidFill>
                  <a:srgbClr val="037C34"/>
                </a:solidFill>
                <a:latin typeface="Calibri" panose="020F0502020204030204" pitchFamily="34" charset="0"/>
                <a:cs typeface="Calibri" panose="020F0502020204030204" pitchFamily="34" charset="0"/>
              </a:rPr>
              <a:t> </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benefit</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incurred</a:t>
            </a:r>
            <a:r>
              <a:rPr lang="pt-PT" sz="1800" dirty="0">
                <a:solidFill>
                  <a:schemeClr val="tx1">
                    <a:lumMod val="85000"/>
                    <a:lumOff val="15000"/>
                  </a:schemeClr>
                </a:solidFill>
                <a:latin typeface="Calibri" panose="020F0502020204030204" pitchFamily="34" charset="0"/>
                <a:cs typeface="Calibri" panose="020F0502020204030204" pitchFamily="34" charset="0"/>
              </a:rPr>
              <a:t> to a </a:t>
            </a:r>
            <a:r>
              <a:rPr lang="pt-PT" sz="1800" dirty="0" err="1">
                <a:solidFill>
                  <a:schemeClr val="tx1">
                    <a:lumMod val="85000"/>
                    <a:lumOff val="15000"/>
                  </a:schemeClr>
                </a:solidFill>
                <a:latin typeface="Calibri" panose="020F0502020204030204" pitchFamily="34" charset="0"/>
                <a:cs typeface="Calibri" panose="020F0502020204030204" pitchFamily="34" charset="0"/>
              </a:rPr>
              <a:t>firm</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that</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maintains</a:t>
            </a:r>
            <a:r>
              <a:rPr lang="pt-PT" sz="1800" dirty="0">
                <a:solidFill>
                  <a:schemeClr val="tx1">
                    <a:lumMod val="85000"/>
                    <a:lumOff val="15000"/>
                  </a:schemeClr>
                </a:solidFill>
                <a:latin typeface="Calibri" panose="020F0502020204030204" pitchFamily="34" charset="0"/>
                <a:cs typeface="Calibri" panose="020F0502020204030204" pitchFamily="34" charset="0"/>
              </a:rPr>
              <a:t> a </a:t>
            </a:r>
            <a:r>
              <a:rPr lang="pt-PT" sz="1800" dirty="0" err="1">
                <a:solidFill>
                  <a:schemeClr val="tx1">
                    <a:lumMod val="85000"/>
                    <a:lumOff val="15000"/>
                  </a:schemeClr>
                </a:solidFill>
                <a:latin typeface="Calibri" panose="020F0502020204030204" pitchFamily="34" charset="0"/>
                <a:cs typeface="Calibri" panose="020F0502020204030204" pitchFamily="34" charset="0"/>
              </a:rPr>
              <a:t>monopolistic</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power</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in</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the</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market</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p>
          <a:p>
            <a:pPr lvl="1" algn="just" eaLnBrk="1" hangingPunct="1">
              <a:spcBef>
                <a:spcPct val="50000"/>
              </a:spcBef>
            </a:pP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egs</a:t>
            </a:r>
            <a:r>
              <a:rPr lang="pt-PT" sz="1800" dirty="0">
                <a:solidFill>
                  <a:schemeClr val="tx1">
                    <a:lumMod val="85000"/>
                    <a:lumOff val="15000"/>
                  </a:schemeClr>
                </a:solidFill>
                <a:latin typeface="Calibri" panose="020F0502020204030204" pitchFamily="34" charset="0"/>
                <a:cs typeface="Calibri" panose="020F0502020204030204" pitchFamily="34" charset="0"/>
              </a:rPr>
              <a:t>. superior </a:t>
            </a:r>
            <a:r>
              <a:rPr lang="pt-PT" sz="1800" dirty="0" err="1">
                <a:solidFill>
                  <a:schemeClr val="tx1">
                    <a:lumMod val="85000"/>
                    <a:lumOff val="15000"/>
                  </a:schemeClr>
                </a:solidFill>
                <a:latin typeface="Calibri" panose="020F0502020204030204" pitchFamily="34" charset="0"/>
                <a:cs typeface="Calibri" panose="020F0502020204030204" pitchFamily="34" charset="0"/>
              </a:rPr>
              <a:t>knowledge</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about</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markets</a:t>
            </a:r>
            <a:r>
              <a:rPr lang="pt-PT" sz="1800" dirty="0">
                <a:solidFill>
                  <a:schemeClr val="tx1">
                    <a:lumMod val="85000"/>
                    <a:lumOff val="15000"/>
                  </a:schemeClr>
                </a:solidFill>
                <a:latin typeface="Calibri" panose="020F0502020204030204" pitchFamily="34" charset="0"/>
                <a:cs typeface="Calibri" panose="020F0502020204030204" pitchFamily="34" charset="0"/>
              </a:rPr>
              <a:t>, superior </a:t>
            </a:r>
            <a:r>
              <a:rPr lang="pt-PT" sz="1800" dirty="0" err="1">
                <a:solidFill>
                  <a:schemeClr val="tx1">
                    <a:lumMod val="85000"/>
                    <a:lumOff val="15000"/>
                  </a:schemeClr>
                </a:solidFill>
                <a:latin typeface="Calibri" panose="020F0502020204030204" pitchFamily="34" charset="0"/>
                <a:cs typeface="Calibri" panose="020F0502020204030204" pitchFamily="34" charset="0"/>
              </a:rPr>
              <a:t>resources</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economies</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of</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scale</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obtained</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either</a:t>
            </a:r>
            <a:r>
              <a:rPr lang="pt-PT" sz="1800" dirty="0">
                <a:solidFill>
                  <a:schemeClr val="tx1">
                    <a:lumMod val="85000"/>
                    <a:lumOff val="15000"/>
                  </a:schemeClr>
                </a:solidFill>
                <a:latin typeface="Calibri" panose="020F0502020204030204" pitchFamily="34" charset="0"/>
                <a:cs typeface="Calibri" panose="020F0502020204030204" pitchFamily="34" charset="0"/>
              </a:rPr>
              <a:t> </a:t>
            </a:r>
            <a:r>
              <a:rPr lang="pt-PT" sz="1800" dirty="0" err="1">
                <a:solidFill>
                  <a:schemeClr val="tx1">
                    <a:lumMod val="85000"/>
                    <a:lumOff val="15000"/>
                  </a:schemeClr>
                </a:solidFill>
                <a:latin typeface="Calibri" panose="020F0502020204030204" pitchFamily="34" charset="0"/>
                <a:cs typeface="Calibri" panose="020F0502020204030204" pitchFamily="34" charset="0"/>
              </a:rPr>
              <a:t>through</a:t>
            </a:r>
            <a:r>
              <a:rPr lang="pt-PT" sz="1800" dirty="0">
                <a:solidFill>
                  <a:schemeClr val="tx1">
                    <a:lumMod val="85000"/>
                    <a:lumOff val="15000"/>
                  </a:schemeClr>
                </a:solidFill>
                <a:latin typeface="Calibri" panose="020F0502020204030204" pitchFamily="34" charset="0"/>
                <a:cs typeface="Calibri" panose="020F0502020204030204" pitchFamily="34" charset="0"/>
              </a:rPr>
              <a:t> horizontal </a:t>
            </a:r>
            <a:r>
              <a:rPr lang="pt-PT" sz="1800" dirty="0" err="1">
                <a:solidFill>
                  <a:schemeClr val="tx1">
                    <a:lumMod val="85000"/>
                    <a:lumOff val="15000"/>
                  </a:schemeClr>
                </a:solidFill>
                <a:latin typeface="Calibri" panose="020F0502020204030204" pitchFamily="34" charset="0"/>
                <a:cs typeface="Calibri" panose="020F0502020204030204" pitchFamily="34" charset="0"/>
              </a:rPr>
              <a:t>or</a:t>
            </a:r>
            <a:r>
              <a:rPr lang="pt-PT" sz="1800" dirty="0">
                <a:solidFill>
                  <a:schemeClr val="tx1">
                    <a:lumMod val="85000"/>
                    <a:lumOff val="15000"/>
                  </a:schemeClr>
                </a:solidFill>
                <a:latin typeface="Calibri" panose="020F0502020204030204" pitchFamily="34" charset="0"/>
                <a:cs typeface="Calibri" panose="020F0502020204030204" pitchFamily="34" charset="0"/>
              </a:rPr>
              <a:t> vertical FDI)</a:t>
            </a:r>
          </a:p>
        </p:txBody>
      </p:sp>
      <p:sp>
        <p:nvSpPr>
          <p:cNvPr id="2" name="Title 1">
            <a:extLst>
              <a:ext uri="{FF2B5EF4-FFF2-40B4-BE49-F238E27FC236}">
                <a16:creationId xmlns:a16="http://schemas.microsoft.com/office/drawing/2014/main" id="{1CA13AEC-0E9E-8B4C-889C-3EE49AC686F8}"/>
              </a:ext>
            </a:extLst>
          </p:cNvPr>
          <p:cNvSpPr>
            <a:spLocks noGrp="1"/>
          </p:cNvSpPr>
          <p:nvPr>
            <p:ph type="title"/>
          </p:nvPr>
        </p:nvSpPr>
        <p:spPr>
          <a:xfrm>
            <a:off x="3386137" y="68903"/>
            <a:ext cx="5419725" cy="1143000"/>
          </a:xfrm>
        </p:spPr>
        <p:txBody>
          <a:bodyPr>
            <a:normAutofit/>
          </a:bodyPr>
          <a:lstStyle/>
          <a:p>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MNEs</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in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Theory</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Stephen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Hymer</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4FB8D562-6C90-46ED-F906-A44A26942CFD}"/>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B6F0D1B2-2F65-8583-273A-1CD3643ECFBF}"/>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DB57B218-60BA-A56D-9965-53C8E9566ADA}"/>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D3EDE066-A065-56C5-2B94-8F1238BB98A8}"/>
              </a:ext>
            </a:extLst>
          </p:cNvPr>
          <p:cNvPicPr>
            <a:picLocks noChangeAspect="1"/>
          </p:cNvPicPr>
          <p:nvPr/>
        </p:nvPicPr>
        <p:blipFill>
          <a:blip r:embed="rId3"/>
          <a:stretch>
            <a:fillRect/>
          </a:stretch>
        </p:blipFill>
        <p:spPr>
          <a:xfrm>
            <a:off x="10573268" y="6428811"/>
            <a:ext cx="1506216" cy="358958"/>
          </a:xfrm>
          <a:prstGeom prst="rect">
            <a:avLst/>
          </a:prstGeom>
        </p:spPr>
      </p:pic>
    </p:spTree>
    <p:extLst>
      <p:ext uri="{BB962C8B-B14F-4D97-AF65-F5344CB8AC3E}">
        <p14:creationId xmlns:p14="http://schemas.microsoft.com/office/powerpoint/2010/main" val="1025086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a:extLst>
              <a:ext uri="{FF2B5EF4-FFF2-40B4-BE49-F238E27FC236}">
                <a16:creationId xmlns:a16="http://schemas.microsoft.com/office/drawing/2014/main" id="{1EF291AF-6022-321C-E0AE-191A31A43F7B}"/>
              </a:ext>
            </a:extLst>
          </p:cNvPr>
          <p:cNvSpPr txBox="1">
            <a:spLocks noChangeArrowheads="1"/>
          </p:cNvSpPr>
          <p:nvPr/>
        </p:nvSpPr>
        <p:spPr bwMode="auto">
          <a:xfrm>
            <a:off x="292179" y="377197"/>
            <a:ext cx="11607665"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200" dirty="0">
                <a:solidFill>
                  <a:srgbClr val="037C34"/>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MNEs and Business History: Alfred Chandler (1990) and the Lens of Big Business</a:t>
            </a:r>
          </a:p>
        </p:txBody>
      </p:sp>
      <p:sp>
        <p:nvSpPr>
          <p:cNvPr id="2" name="Line 2">
            <a:extLst>
              <a:ext uri="{FF2B5EF4-FFF2-40B4-BE49-F238E27FC236}">
                <a16:creationId xmlns:a16="http://schemas.microsoft.com/office/drawing/2014/main" id="{728D1BB8-D3C6-5188-F6BF-C0190DD5C13E}"/>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a:extLst>
              <a:ext uri="{FF2B5EF4-FFF2-40B4-BE49-F238E27FC236}">
                <a16:creationId xmlns:a16="http://schemas.microsoft.com/office/drawing/2014/main" id="{F11073D7-DF33-F901-3E08-2CB10B80152B}"/>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 name="Line 2">
            <a:extLst>
              <a:ext uri="{FF2B5EF4-FFF2-40B4-BE49-F238E27FC236}">
                <a16:creationId xmlns:a16="http://schemas.microsoft.com/office/drawing/2014/main" id="{805CDFA0-9679-922A-873A-0C4AFD46724B}"/>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5" name="Picture 4">
            <a:extLst>
              <a:ext uri="{FF2B5EF4-FFF2-40B4-BE49-F238E27FC236}">
                <a16:creationId xmlns:a16="http://schemas.microsoft.com/office/drawing/2014/main" id="{7B471E95-B729-E852-B6CB-3DF28D3EDCCE}"/>
              </a:ext>
            </a:extLst>
          </p:cNvPr>
          <p:cNvPicPr>
            <a:picLocks noChangeAspect="1"/>
          </p:cNvPicPr>
          <p:nvPr/>
        </p:nvPicPr>
        <p:blipFill>
          <a:blip r:embed="rId2"/>
          <a:stretch>
            <a:fillRect/>
          </a:stretch>
        </p:blipFill>
        <p:spPr>
          <a:xfrm>
            <a:off x="10573268" y="6384207"/>
            <a:ext cx="1506216" cy="358958"/>
          </a:xfrm>
          <a:prstGeom prst="rect">
            <a:avLst/>
          </a:prstGeom>
        </p:spPr>
      </p:pic>
      <p:sp>
        <p:nvSpPr>
          <p:cNvPr id="12" name="TextBox 11">
            <a:extLst>
              <a:ext uri="{FF2B5EF4-FFF2-40B4-BE49-F238E27FC236}">
                <a16:creationId xmlns:a16="http://schemas.microsoft.com/office/drawing/2014/main" id="{07CF76D4-308B-5A65-31AF-16F6F28AFD88}"/>
              </a:ext>
            </a:extLst>
          </p:cNvPr>
          <p:cNvSpPr txBox="1"/>
          <p:nvPr/>
        </p:nvSpPr>
        <p:spPr>
          <a:xfrm>
            <a:off x="1079470" y="1091816"/>
            <a:ext cx="9807605" cy="4970591"/>
          </a:xfrm>
          <a:prstGeom prst="rect">
            <a:avLst/>
          </a:prstGeom>
          <a:noFill/>
        </p:spPr>
        <p:txBody>
          <a:bodyPr wrap="square" rtlCol="0">
            <a:spAutoFit/>
          </a:bodyPr>
          <a:lstStyle/>
          <a:p>
            <a:r>
              <a:rPr lang="en-US" sz="2400" b="1" dirty="0">
                <a:solidFill>
                  <a:srgbClr val="037C34"/>
                </a:solidFill>
              </a:rPr>
              <a:t>Chandler focuses the multi-unit enterprise:</a:t>
            </a:r>
          </a:p>
          <a:p>
            <a:r>
              <a:rPr lang="en-US" sz="2000" dirty="0"/>
              <a:t>   - capacity to achieve economies of scale and scope in production</a:t>
            </a:r>
          </a:p>
          <a:p>
            <a:r>
              <a:rPr lang="en-US" sz="2000" dirty="0"/>
              <a:t>   - capacity to achieve economies of scale and scope in distribution</a:t>
            </a:r>
          </a:p>
          <a:p>
            <a:r>
              <a:rPr lang="en-US" sz="2000" dirty="0"/>
              <a:t>   - first mover advantages and the new oligopolistic competition</a:t>
            </a:r>
          </a:p>
          <a:p>
            <a:r>
              <a:rPr lang="en-US" sz="2000" dirty="0"/>
              <a:t>   - necessary managerial hierarchy in place</a:t>
            </a:r>
          </a:p>
          <a:p>
            <a:endParaRPr lang="en-US" sz="2000" dirty="0"/>
          </a:p>
          <a:p>
            <a:r>
              <a:rPr lang="en-US" sz="2000" b="1" dirty="0">
                <a:solidFill>
                  <a:srgbClr val="037C34"/>
                </a:solidFill>
              </a:rPr>
              <a:t>=&gt; These capabilities led to the continuous growth of the enterprise:</a:t>
            </a:r>
          </a:p>
          <a:p>
            <a:pPr marL="323850">
              <a:spcBef>
                <a:spcPts val="600"/>
              </a:spcBef>
            </a:pPr>
            <a:r>
              <a:rPr lang="en-US" sz="2400" b="1" dirty="0">
                <a:solidFill>
                  <a:srgbClr val="037C34"/>
                </a:solidFill>
              </a:rPr>
              <a:t>Defensive strategies </a:t>
            </a:r>
            <a:r>
              <a:rPr lang="en-US" sz="2400" b="1" dirty="0">
                <a:solidFill>
                  <a:srgbClr val="037C34"/>
                </a:solidFill>
                <a:sym typeface="Wingdings" pitchFamily="2" charset="2"/>
              </a:rPr>
              <a:t>(protect existing investments)</a:t>
            </a:r>
            <a:endParaRPr lang="en-US" sz="2400" b="1" dirty="0">
              <a:solidFill>
                <a:srgbClr val="037C34"/>
              </a:solidFill>
            </a:endParaRPr>
          </a:p>
          <a:p>
            <a:pPr marL="323850"/>
            <a:r>
              <a:rPr lang="en-US" sz="2000" dirty="0"/>
              <a:t>   - horizontally acquired enterprises using same processes and making same products</a:t>
            </a:r>
          </a:p>
          <a:p>
            <a:pPr marL="323850"/>
            <a:r>
              <a:rPr lang="en-US" sz="2000" dirty="0"/>
              <a:t>   - vertical integration – different levels of production (e.g. integration into mining  of raw materials used in production)</a:t>
            </a:r>
          </a:p>
          <a:p>
            <a:pPr marL="323850"/>
            <a:endParaRPr lang="en-US" sz="2000" b="1" dirty="0">
              <a:solidFill>
                <a:srgbClr val="037C34"/>
              </a:solidFill>
            </a:endParaRPr>
          </a:p>
          <a:p>
            <a:pPr marL="323850"/>
            <a:r>
              <a:rPr lang="en-US" sz="2400" b="1" dirty="0">
                <a:solidFill>
                  <a:srgbClr val="037C34"/>
                </a:solidFill>
              </a:rPr>
              <a:t>Strategies relying on competitive capabilities </a:t>
            </a:r>
          </a:p>
          <a:p>
            <a:pPr marL="323850"/>
            <a:r>
              <a:rPr lang="en-US" sz="2000" b="1" dirty="0">
                <a:solidFill>
                  <a:srgbClr val="037C34"/>
                </a:solidFill>
              </a:rPr>
              <a:t>   </a:t>
            </a:r>
            <a:r>
              <a:rPr lang="en-US" sz="2000" dirty="0"/>
              <a:t>- </a:t>
            </a:r>
            <a:r>
              <a:rPr lang="en-US" sz="2000" b="1" dirty="0">
                <a:solidFill>
                  <a:srgbClr val="037C34"/>
                </a:solidFill>
              </a:rPr>
              <a:t>expand geographically </a:t>
            </a:r>
            <a:r>
              <a:rPr lang="en-US" sz="2000" dirty="0">
                <a:solidFill>
                  <a:srgbClr val="037C34"/>
                </a:solidFill>
              </a:rPr>
              <a:t>in different countries</a:t>
            </a:r>
          </a:p>
          <a:p>
            <a:pPr marL="323850"/>
            <a:r>
              <a:rPr lang="en-US" sz="2000" dirty="0"/>
              <a:t>   - new products related to the firm’s existing technology or markets.</a:t>
            </a:r>
          </a:p>
        </p:txBody>
      </p:sp>
      <p:pic>
        <p:nvPicPr>
          <p:cNvPr id="7" name="Picture 6">
            <a:extLst>
              <a:ext uri="{FF2B5EF4-FFF2-40B4-BE49-F238E27FC236}">
                <a16:creationId xmlns:a16="http://schemas.microsoft.com/office/drawing/2014/main" id="{3BD35FB8-067C-0D0A-67D3-377242D498B4}"/>
              </a:ext>
            </a:extLst>
          </p:cNvPr>
          <p:cNvPicPr>
            <a:picLocks noChangeAspect="1"/>
          </p:cNvPicPr>
          <p:nvPr/>
        </p:nvPicPr>
        <p:blipFill>
          <a:blip r:embed="rId3"/>
          <a:stretch>
            <a:fillRect/>
          </a:stretch>
        </p:blipFill>
        <p:spPr>
          <a:xfrm>
            <a:off x="9885680" y="4891534"/>
            <a:ext cx="1767088" cy="1226567"/>
          </a:xfrm>
          <a:prstGeom prst="rect">
            <a:avLst/>
          </a:prstGeom>
        </p:spPr>
      </p:pic>
      <p:pic>
        <p:nvPicPr>
          <p:cNvPr id="8" name="Picture 7">
            <a:extLst>
              <a:ext uri="{FF2B5EF4-FFF2-40B4-BE49-F238E27FC236}">
                <a16:creationId xmlns:a16="http://schemas.microsoft.com/office/drawing/2014/main" id="{56D051A6-E57B-6B7F-E6A9-678CCFB70DF3}"/>
              </a:ext>
            </a:extLst>
          </p:cNvPr>
          <p:cNvPicPr>
            <a:picLocks noChangeAspect="1"/>
          </p:cNvPicPr>
          <p:nvPr/>
        </p:nvPicPr>
        <p:blipFill>
          <a:blip r:embed="rId4"/>
          <a:stretch>
            <a:fillRect/>
          </a:stretch>
        </p:blipFill>
        <p:spPr>
          <a:xfrm>
            <a:off x="10760927" y="1091816"/>
            <a:ext cx="1047986" cy="15064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7"/>
          <p:cNvSpPr txBox="1">
            <a:spLocks noChangeArrowheads="1"/>
          </p:cNvSpPr>
          <p:nvPr/>
        </p:nvSpPr>
        <p:spPr bwMode="auto">
          <a:xfrm>
            <a:off x="593431" y="1046860"/>
            <a:ext cx="10707981" cy="25668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179388" indent="-179388"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just" eaLnBrk="1" hangingPunct="1">
              <a:buFontTx/>
              <a:buChar char="-"/>
            </a:pP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Developed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out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critique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neoclassical</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comparative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advantage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theory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p>
          <a:p>
            <a:pPr algn="just" eaLnBrk="1" hangingPunct="1"/>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failure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deal</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with</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role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innovation</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in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evolution</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trade</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patterns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lack</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attention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role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economies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scale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determining</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such</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patterns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algn="just" eaLnBrk="1" hangingPunct="1">
              <a:buFontTx/>
              <a:buChar char="-"/>
            </a:pP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first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dynamic</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interpretation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determinants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relationship</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between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u="sng" dirty="0" err="1">
                <a:solidFill>
                  <a:srgbClr val="037C34"/>
                </a:solidFill>
                <a:latin typeface="Verdana" panose="020B0604030504040204" pitchFamily="34" charset="0"/>
                <a:ea typeface="Verdana" panose="020B0604030504040204" pitchFamily="34" charset="0"/>
                <a:cs typeface="Verdana" panose="020B0604030504040204" pitchFamily="34" charset="0"/>
              </a:rPr>
              <a:t>international</a:t>
            </a:r>
            <a:r>
              <a:rPr lang="pt-PT" sz="1600" b="1" u="sng"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b="1" u="sng" dirty="0" err="1">
                <a:solidFill>
                  <a:srgbClr val="037C34"/>
                </a:solidFill>
                <a:latin typeface="Verdana" panose="020B0604030504040204" pitchFamily="34" charset="0"/>
                <a:ea typeface="Verdana" panose="020B0604030504040204" pitchFamily="34" charset="0"/>
                <a:cs typeface="Verdana" panose="020B0604030504040204" pitchFamily="34" charset="0"/>
              </a:rPr>
              <a:t>trade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u="sng" dirty="0" err="1">
                <a:solidFill>
                  <a:srgbClr val="037C34"/>
                </a:solidFill>
                <a:latin typeface="Verdana" panose="020B0604030504040204" pitchFamily="34" charset="0"/>
                <a:ea typeface="Verdana" panose="020B0604030504040204" pitchFamily="34" charset="0"/>
                <a:cs typeface="Verdana" panose="020B0604030504040204" pitchFamily="34" charset="0"/>
              </a:rPr>
              <a:t>foreign</a:t>
            </a:r>
            <a:r>
              <a:rPr lang="pt-PT" sz="1600" b="1" u="sng"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b="1" u="sng" dirty="0" err="1">
                <a:solidFill>
                  <a:srgbClr val="037C34"/>
                </a:solidFill>
                <a:latin typeface="Verdana" panose="020B0604030504040204" pitchFamily="34" charset="0"/>
                <a:ea typeface="Verdana" panose="020B0604030504040204" pitchFamily="34" charset="0"/>
                <a:cs typeface="Verdana" panose="020B0604030504040204" pitchFamily="34" charset="0"/>
              </a:rPr>
              <a:t>production</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(FDI)</a:t>
            </a:r>
          </a:p>
          <a:p>
            <a:pPr algn="just" eaLnBrk="1" hangingPunct="1">
              <a:spcBef>
                <a:spcPct val="35000"/>
              </a:spcBef>
              <a:buFontTx/>
              <a:buChar char="-"/>
            </a:pP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Based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assumption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that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for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most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20th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century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very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large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proportion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world’s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new</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had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been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developed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US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sold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first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US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a:t>
            </a:r>
            <a:endPar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lgn="just" eaLnBrk="1" hangingPunct="1">
              <a:spcBef>
                <a:spcPct val="35000"/>
              </a:spcBef>
              <a:buFont typeface="Symbol" charset="0"/>
              <a:buChar char="Þ"/>
            </a:pP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This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gave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US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incentives to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develop</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new</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consumer</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algn="just" eaLnBrk="1" hangingPunct="1">
              <a:spcBef>
                <a:spcPct val="35000"/>
              </a:spcBef>
              <a:buFont typeface="Symbol" charset="0"/>
              <a:buChar char="Þ"/>
            </a:pP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Ethnocentric</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view</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World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US?</a:t>
            </a:r>
            <a:endPar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Text Box 8"/>
          <p:cNvSpPr txBox="1">
            <a:spLocks noChangeArrowheads="1"/>
          </p:cNvSpPr>
          <p:nvPr/>
        </p:nvSpPr>
        <p:spPr bwMode="auto">
          <a:xfrm>
            <a:off x="700091" y="3816350"/>
            <a:ext cx="4803773" cy="18746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A: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Early</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in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the</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life</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cycle</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of</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typical</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new</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product</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p>
          <a:p>
            <a:pPr eaLnBrk="1" hangingPunct="1"/>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demand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starting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grow</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rapidly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US, </a:t>
            </a:r>
          </a:p>
          <a:p>
            <a:pPr eaLnBrk="1" hangingPunct="1">
              <a:buFontTx/>
              <a:buChar char="-"/>
            </a:pP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demand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other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advanced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countries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limited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high-income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groups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p>
          <a:p>
            <a:pPr eaLnBrk="1" hangingPunct="1">
              <a:lnSpc>
                <a:spcPct val="120000"/>
              </a:lnSpc>
              <a:buFont typeface="Symbol" charset="0"/>
              <a:buChar char="Þ"/>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no incentive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abroad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p>
          <a:p>
            <a:pPr eaLnBrk="1" hangingPunct="1">
              <a:lnSpc>
                <a:spcPct val="120000"/>
              </a:lnSpc>
              <a:buFont typeface="Symbol" charset="0"/>
              <a:buChar char="Þ"/>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just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exports</a:t>
            </a:r>
            <a:endPar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grpSp>
        <p:nvGrpSpPr>
          <p:cNvPr id="37" name="Group 36" descr="Product life cycle - stage 1">
            <a:extLst>
              <a:ext uri="{FF2B5EF4-FFF2-40B4-BE49-F238E27FC236}">
                <a16:creationId xmlns:a16="http://schemas.microsoft.com/office/drawing/2014/main" id="{01120310-C026-F74B-B688-5003D69F4C0D}"/>
              </a:ext>
            </a:extLst>
          </p:cNvPr>
          <p:cNvGrpSpPr/>
          <p:nvPr/>
        </p:nvGrpSpPr>
        <p:grpSpPr>
          <a:xfrm>
            <a:off x="6110690" y="3076062"/>
            <a:ext cx="5621604" cy="3193852"/>
            <a:chOff x="3910727" y="3309938"/>
            <a:chExt cx="4743785" cy="3193852"/>
          </a:xfrm>
        </p:grpSpPr>
        <p:sp>
          <p:nvSpPr>
            <p:cNvPr id="8" name="Line 9"/>
            <p:cNvSpPr>
              <a:spLocks noChangeShapeType="1"/>
            </p:cNvSpPr>
            <p:nvPr/>
          </p:nvSpPr>
          <p:spPr bwMode="auto">
            <a:xfrm>
              <a:off x="4465638" y="3592513"/>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10"/>
            <p:cNvSpPr>
              <a:spLocks noChangeShapeType="1"/>
            </p:cNvSpPr>
            <p:nvPr/>
          </p:nvSpPr>
          <p:spPr bwMode="auto">
            <a:xfrm>
              <a:off x="5557838" y="3592513"/>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11"/>
            <p:cNvSpPr>
              <a:spLocks noChangeShapeType="1"/>
            </p:cNvSpPr>
            <p:nvPr/>
          </p:nvSpPr>
          <p:spPr bwMode="auto">
            <a:xfrm>
              <a:off x="6781800" y="3592513"/>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Line 12"/>
            <p:cNvSpPr>
              <a:spLocks noChangeShapeType="1"/>
            </p:cNvSpPr>
            <p:nvPr/>
          </p:nvSpPr>
          <p:spPr bwMode="auto">
            <a:xfrm>
              <a:off x="8066088" y="3592513"/>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Line 13"/>
            <p:cNvSpPr>
              <a:spLocks noChangeShapeType="1"/>
            </p:cNvSpPr>
            <p:nvPr/>
          </p:nvSpPr>
          <p:spPr bwMode="auto">
            <a:xfrm>
              <a:off x="4465638" y="5753100"/>
              <a:ext cx="360045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3" name="Line 14"/>
            <p:cNvSpPr>
              <a:spLocks noChangeShapeType="1"/>
            </p:cNvSpPr>
            <p:nvPr/>
          </p:nvSpPr>
          <p:spPr bwMode="auto">
            <a:xfrm>
              <a:off x="4465638" y="3592513"/>
              <a:ext cx="360045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4" name="Text Box 15"/>
            <p:cNvSpPr txBox="1">
              <a:spLocks noChangeArrowheads="1"/>
            </p:cNvSpPr>
            <p:nvPr/>
          </p:nvSpPr>
          <p:spPr bwMode="auto">
            <a:xfrm>
              <a:off x="5872163" y="3309938"/>
              <a:ext cx="67526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600" b="1" dirty="0">
                  <a:solidFill>
                    <a:srgbClr val="037C34"/>
                  </a:solidFill>
                  <a:latin typeface="Verdana" panose="020B0604030504040204" pitchFamily="34" charset="0"/>
                  <a:ea typeface="Verdana" panose="020B0604030504040204" pitchFamily="34" charset="0"/>
                  <a:cs typeface="Verdana" panose="020B0604030504040204" pitchFamily="34" charset="0"/>
                </a:rPr>
                <a:t>A. US</a:t>
              </a:r>
              <a:endParaRPr lang="en-US" sz="16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15" name="Freeform 16"/>
            <p:cNvSpPr>
              <a:spLocks/>
            </p:cNvSpPr>
            <p:nvPr/>
          </p:nvSpPr>
          <p:spPr bwMode="auto">
            <a:xfrm>
              <a:off x="4465638" y="4194175"/>
              <a:ext cx="3600450" cy="1558925"/>
            </a:xfrm>
            <a:custGeom>
              <a:avLst/>
              <a:gdLst>
                <a:gd name="T0" fmla="*/ 0 w 2268"/>
                <a:gd name="T1" fmla="*/ 2147483647 h 982"/>
                <a:gd name="T2" fmla="*/ 2147483647 w 2268"/>
                <a:gd name="T3" fmla="*/ 2147483647 h 982"/>
                <a:gd name="T4" fmla="*/ 2147483647 w 2268"/>
                <a:gd name="T5" fmla="*/ 2147483647 h 982"/>
                <a:gd name="T6" fmla="*/ 2147483647 w 2268"/>
                <a:gd name="T7" fmla="*/ 2147483647 h 982"/>
                <a:gd name="T8" fmla="*/ 2147483647 w 2268"/>
                <a:gd name="T9" fmla="*/ 2147483647 h 982"/>
                <a:gd name="T10" fmla="*/ 0 60000 65536"/>
                <a:gd name="T11" fmla="*/ 0 60000 65536"/>
                <a:gd name="T12" fmla="*/ 0 60000 65536"/>
                <a:gd name="T13" fmla="*/ 0 60000 65536"/>
                <a:gd name="T14" fmla="*/ 0 60000 65536"/>
                <a:gd name="T15" fmla="*/ 0 w 2268"/>
                <a:gd name="T16" fmla="*/ 0 h 982"/>
                <a:gd name="T17" fmla="*/ 2268 w 2268"/>
                <a:gd name="T18" fmla="*/ 982 h 982"/>
              </a:gdLst>
              <a:ahLst/>
              <a:cxnLst>
                <a:cxn ang="T10">
                  <a:pos x="T0" y="T1"/>
                </a:cxn>
                <a:cxn ang="T11">
                  <a:pos x="T2" y="T3"/>
                </a:cxn>
                <a:cxn ang="T12">
                  <a:pos x="T4" y="T5"/>
                </a:cxn>
                <a:cxn ang="T13">
                  <a:pos x="T6" y="T7"/>
                </a:cxn>
                <a:cxn ang="T14">
                  <a:pos x="T8" y="T9"/>
                </a:cxn>
              </a:cxnLst>
              <a:rect l="T15" t="T16" r="T17" b="T18"/>
              <a:pathLst>
                <a:path w="2268" h="982">
                  <a:moveTo>
                    <a:pt x="0" y="982"/>
                  </a:moveTo>
                  <a:cubicBezTo>
                    <a:pt x="56" y="895"/>
                    <a:pt x="113" y="808"/>
                    <a:pt x="226" y="710"/>
                  </a:cubicBezTo>
                  <a:cubicBezTo>
                    <a:pt x="339" y="612"/>
                    <a:pt x="476" y="506"/>
                    <a:pt x="680" y="393"/>
                  </a:cubicBezTo>
                  <a:cubicBezTo>
                    <a:pt x="884" y="280"/>
                    <a:pt x="1186" y="60"/>
                    <a:pt x="1451" y="30"/>
                  </a:cubicBezTo>
                  <a:cubicBezTo>
                    <a:pt x="1716" y="0"/>
                    <a:pt x="2132" y="181"/>
                    <a:pt x="2268" y="211"/>
                  </a:cubicBezTo>
                </a:path>
              </a:pathLst>
            </a:cu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6" name="Freeform 17"/>
            <p:cNvSpPr>
              <a:spLocks/>
            </p:cNvSpPr>
            <p:nvPr/>
          </p:nvSpPr>
          <p:spPr bwMode="auto">
            <a:xfrm>
              <a:off x="4752975" y="4302125"/>
              <a:ext cx="3313113" cy="1090613"/>
            </a:xfrm>
            <a:custGeom>
              <a:avLst/>
              <a:gdLst>
                <a:gd name="T0" fmla="*/ 0 w 2087"/>
                <a:gd name="T1" fmla="*/ 2147483647 h 687"/>
                <a:gd name="T2" fmla="*/ 2147483647 w 2087"/>
                <a:gd name="T3" fmla="*/ 2147483647 h 687"/>
                <a:gd name="T4" fmla="*/ 2147483647 w 2087"/>
                <a:gd name="T5" fmla="*/ 2147483647 h 687"/>
                <a:gd name="T6" fmla="*/ 2147483647 w 2087"/>
                <a:gd name="T7" fmla="*/ 2147483647 h 687"/>
                <a:gd name="T8" fmla="*/ 2147483647 w 2087"/>
                <a:gd name="T9" fmla="*/ 2147483647 h 687"/>
                <a:gd name="T10" fmla="*/ 2147483647 w 2087"/>
                <a:gd name="T11" fmla="*/ 2147483647 h 687"/>
                <a:gd name="T12" fmla="*/ 2147483647 w 2087"/>
                <a:gd name="T13" fmla="*/ 2147483647 h 687"/>
                <a:gd name="T14" fmla="*/ 2147483647 w 2087"/>
                <a:gd name="T15" fmla="*/ 2147483647 h 687"/>
                <a:gd name="T16" fmla="*/ 2147483647 w 2087"/>
                <a:gd name="T17" fmla="*/ 2147483647 h 6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87"/>
                <a:gd name="T28" fmla="*/ 0 h 687"/>
                <a:gd name="T29" fmla="*/ 2087 w 2087"/>
                <a:gd name="T30" fmla="*/ 687 h 68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87" h="687">
                  <a:moveTo>
                    <a:pt x="0" y="687"/>
                  </a:moveTo>
                  <a:cubicBezTo>
                    <a:pt x="64" y="676"/>
                    <a:pt x="129" y="665"/>
                    <a:pt x="182" y="642"/>
                  </a:cubicBezTo>
                  <a:cubicBezTo>
                    <a:pt x="235" y="619"/>
                    <a:pt x="265" y="581"/>
                    <a:pt x="318" y="551"/>
                  </a:cubicBezTo>
                  <a:cubicBezTo>
                    <a:pt x="371" y="521"/>
                    <a:pt x="393" y="499"/>
                    <a:pt x="499" y="461"/>
                  </a:cubicBezTo>
                  <a:cubicBezTo>
                    <a:pt x="605" y="423"/>
                    <a:pt x="787" y="378"/>
                    <a:pt x="953" y="325"/>
                  </a:cubicBezTo>
                  <a:cubicBezTo>
                    <a:pt x="1119" y="272"/>
                    <a:pt x="1369" y="188"/>
                    <a:pt x="1497" y="143"/>
                  </a:cubicBezTo>
                  <a:cubicBezTo>
                    <a:pt x="1625" y="98"/>
                    <a:pt x="1641" y="75"/>
                    <a:pt x="1724" y="52"/>
                  </a:cubicBezTo>
                  <a:cubicBezTo>
                    <a:pt x="1807" y="29"/>
                    <a:pt x="1936" y="14"/>
                    <a:pt x="1996" y="7"/>
                  </a:cubicBezTo>
                  <a:cubicBezTo>
                    <a:pt x="2056" y="0"/>
                    <a:pt x="2072" y="7"/>
                    <a:pt x="2087" y="7"/>
                  </a:cubicBezTo>
                </a:path>
              </a:pathLst>
            </a:cu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Text Box 18"/>
            <p:cNvSpPr txBox="1">
              <a:spLocks noChangeArrowheads="1"/>
            </p:cNvSpPr>
            <p:nvPr/>
          </p:nvSpPr>
          <p:spPr bwMode="auto">
            <a:xfrm>
              <a:off x="7758113" y="4243388"/>
              <a:ext cx="89639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Imports</a:t>
              </a:r>
              <a:endParaRPr lang="en-US"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8" name="Text Box 19"/>
            <p:cNvSpPr txBox="1">
              <a:spLocks noChangeArrowheads="1"/>
            </p:cNvSpPr>
            <p:nvPr/>
          </p:nvSpPr>
          <p:spPr bwMode="auto">
            <a:xfrm>
              <a:off x="5976938" y="4446588"/>
              <a:ext cx="865943"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Exports</a:t>
              </a:r>
              <a:endParaRPr lang="en-US"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9" name="Text Box 20"/>
            <p:cNvSpPr txBox="1">
              <a:spLocks noChangeArrowheads="1"/>
            </p:cNvSpPr>
            <p:nvPr/>
          </p:nvSpPr>
          <p:spPr bwMode="auto">
            <a:xfrm>
              <a:off x="6697663" y="4938713"/>
              <a:ext cx="143412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600" b="1" dirty="0" err="1">
                  <a:solidFill>
                    <a:srgbClr val="037C34"/>
                  </a:solidFill>
                  <a:latin typeface="Verdana" panose="020B0604030504040204" pitchFamily="34" charset="0"/>
                  <a:ea typeface="Verdana" panose="020B0604030504040204" pitchFamily="34" charset="0"/>
                  <a:cs typeface="Verdana" panose="020B0604030504040204" pitchFamily="34" charset="0"/>
                </a:rPr>
                <a:t>Consumption</a:t>
              </a:r>
              <a:endParaRPr lang="en-US" sz="16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20" name="Line 21"/>
            <p:cNvSpPr>
              <a:spLocks noChangeShapeType="1"/>
            </p:cNvSpPr>
            <p:nvPr/>
          </p:nvSpPr>
          <p:spPr bwMode="auto">
            <a:xfrm flipH="1" flipV="1">
              <a:off x="6049963" y="4889500"/>
              <a:ext cx="647700"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1" name="Text Box 22"/>
            <p:cNvSpPr txBox="1">
              <a:spLocks noChangeArrowheads="1"/>
            </p:cNvSpPr>
            <p:nvPr/>
          </p:nvSpPr>
          <p:spPr bwMode="auto">
            <a:xfrm>
              <a:off x="4584700" y="4219575"/>
              <a:ext cx="1214989"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600" b="1" dirty="0" err="1">
                  <a:solidFill>
                    <a:srgbClr val="037C34"/>
                  </a:solidFill>
                  <a:latin typeface="Verdana" panose="020B0604030504040204" pitchFamily="34" charset="0"/>
                  <a:ea typeface="Verdana" panose="020B0604030504040204" pitchFamily="34" charset="0"/>
                  <a:cs typeface="Verdana" panose="020B0604030504040204" pitchFamily="34" charset="0"/>
                </a:rPr>
                <a:t>Production</a:t>
              </a:r>
              <a:endParaRPr lang="en-US" sz="16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22" name="Line 23"/>
            <p:cNvSpPr>
              <a:spLocks noChangeShapeType="1"/>
            </p:cNvSpPr>
            <p:nvPr/>
          </p:nvSpPr>
          <p:spPr bwMode="auto">
            <a:xfrm>
              <a:off x="4897438" y="4529138"/>
              <a:ext cx="576262" cy="339725"/>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3" name="Text Box 24"/>
            <p:cNvSpPr txBox="1">
              <a:spLocks noChangeArrowheads="1"/>
            </p:cNvSpPr>
            <p:nvPr/>
          </p:nvSpPr>
          <p:spPr bwMode="auto">
            <a:xfrm>
              <a:off x="4105275" y="4241800"/>
              <a:ext cx="415925"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100</a:t>
              </a:r>
              <a:endParaRPr lang="en-US"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4" name="Line 25"/>
            <p:cNvSpPr>
              <a:spLocks noChangeShapeType="1"/>
            </p:cNvSpPr>
            <p:nvPr/>
          </p:nvSpPr>
          <p:spPr bwMode="auto">
            <a:xfrm>
              <a:off x="4427538" y="4384675"/>
              <a:ext cx="71437"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5" name="Line 26"/>
            <p:cNvSpPr>
              <a:spLocks noChangeShapeType="1"/>
            </p:cNvSpPr>
            <p:nvPr/>
          </p:nvSpPr>
          <p:spPr bwMode="auto">
            <a:xfrm>
              <a:off x="4427538" y="5072063"/>
              <a:ext cx="71437"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6" name="Line 27"/>
            <p:cNvSpPr>
              <a:spLocks noChangeShapeType="1"/>
            </p:cNvSpPr>
            <p:nvPr/>
          </p:nvSpPr>
          <p:spPr bwMode="auto">
            <a:xfrm>
              <a:off x="4432300" y="3665538"/>
              <a:ext cx="71438"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7" name="Text Box 28"/>
            <p:cNvSpPr txBox="1">
              <a:spLocks noChangeArrowheads="1"/>
            </p:cNvSpPr>
            <p:nvPr/>
          </p:nvSpPr>
          <p:spPr bwMode="auto">
            <a:xfrm>
              <a:off x="4164013" y="4932363"/>
              <a:ext cx="415925" cy="244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50</a:t>
              </a:r>
              <a:endParaRPr lang="en-US"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8" name="Text Box 29"/>
            <p:cNvSpPr txBox="1">
              <a:spLocks noChangeArrowheads="1"/>
            </p:cNvSpPr>
            <p:nvPr/>
          </p:nvSpPr>
          <p:spPr bwMode="auto">
            <a:xfrm>
              <a:off x="4130675" y="3541713"/>
              <a:ext cx="415925"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150</a:t>
              </a:r>
              <a:endParaRPr lang="en-US" sz="1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9" name="Text Box 30"/>
            <p:cNvSpPr txBox="1">
              <a:spLocks noChangeArrowheads="1"/>
            </p:cNvSpPr>
            <p:nvPr/>
          </p:nvSpPr>
          <p:spPr bwMode="auto">
            <a:xfrm>
              <a:off x="5041900" y="6196013"/>
              <a:ext cx="3013967"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Stages of product development</a:t>
              </a:r>
              <a:endParaRPr lang="en-US"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0" name="Text Box 31"/>
            <p:cNvSpPr txBox="1">
              <a:spLocks noChangeArrowheads="1"/>
            </p:cNvSpPr>
            <p:nvPr/>
          </p:nvSpPr>
          <p:spPr bwMode="auto">
            <a:xfrm>
              <a:off x="4508500" y="5759450"/>
              <a:ext cx="116249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New product</a:t>
              </a:r>
              <a:endParaRPr 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1" name="Text Box 32"/>
            <p:cNvSpPr txBox="1">
              <a:spLocks noChangeArrowheads="1"/>
            </p:cNvSpPr>
            <p:nvPr/>
          </p:nvSpPr>
          <p:spPr bwMode="auto">
            <a:xfrm>
              <a:off x="5511800" y="5757863"/>
              <a:ext cx="1511952"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Maturing product</a:t>
              </a:r>
              <a:endParaRPr 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2" name="Text Box 33"/>
            <p:cNvSpPr txBox="1">
              <a:spLocks noChangeArrowheads="1"/>
            </p:cNvSpPr>
            <p:nvPr/>
          </p:nvSpPr>
          <p:spPr bwMode="auto">
            <a:xfrm>
              <a:off x="6788150" y="5757863"/>
              <a:ext cx="1846083"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2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Standardized</a:t>
              </a:r>
              <a:r>
                <a:rPr lang="pt-PT"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sz="12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product</a:t>
              </a:r>
              <a:endParaRPr 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3" name="Line 34"/>
            <p:cNvSpPr>
              <a:spLocks noChangeShapeType="1"/>
            </p:cNvSpPr>
            <p:nvPr/>
          </p:nvSpPr>
          <p:spPr bwMode="auto">
            <a:xfrm>
              <a:off x="8122157" y="6354763"/>
              <a:ext cx="360363"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4" name="Line 35"/>
            <p:cNvSpPr>
              <a:spLocks noChangeShapeType="1"/>
            </p:cNvSpPr>
            <p:nvPr/>
          </p:nvSpPr>
          <p:spPr bwMode="auto">
            <a:xfrm rot="10800000">
              <a:off x="4681538" y="6354763"/>
              <a:ext cx="360362"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6" name="Text Box 29"/>
            <p:cNvSpPr txBox="1">
              <a:spLocks noChangeArrowheads="1"/>
            </p:cNvSpPr>
            <p:nvPr/>
          </p:nvSpPr>
          <p:spPr bwMode="auto">
            <a:xfrm rot="16200000">
              <a:off x="3660775" y="4433014"/>
              <a:ext cx="746125"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Quantity</a:t>
              </a:r>
              <a:endParaRPr lang="en-US" sz="1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grpSp>
      <p:sp>
        <p:nvSpPr>
          <p:cNvPr id="2" name="Title 1">
            <a:extLst>
              <a:ext uri="{FF2B5EF4-FFF2-40B4-BE49-F238E27FC236}">
                <a16:creationId xmlns:a16="http://schemas.microsoft.com/office/drawing/2014/main" id="{A9A96945-201A-0244-9CB4-2EDAF6D9B604}"/>
              </a:ext>
            </a:extLst>
          </p:cNvPr>
          <p:cNvSpPr>
            <a:spLocks noGrp="1"/>
          </p:cNvSpPr>
          <p:nvPr>
            <p:ph type="title"/>
          </p:nvPr>
        </p:nvSpPr>
        <p:spPr>
          <a:xfrm>
            <a:off x="2705901" y="19740"/>
            <a:ext cx="6809578" cy="1143000"/>
          </a:xfrm>
        </p:spPr>
        <p:txBody>
          <a:bodyPr>
            <a:normAutofit/>
          </a:bodyPr>
          <a:lstStyle/>
          <a:p>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Vernon’s</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Product</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Life-Cycle</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Theory</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(1966)</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Text Box 33">
            <a:extLst>
              <a:ext uri="{FF2B5EF4-FFF2-40B4-BE49-F238E27FC236}">
                <a16:creationId xmlns:a16="http://schemas.microsoft.com/office/drawing/2014/main" id="{5F71799B-91E2-4F68-CC0F-5BCC574DD49F}"/>
              </a:ext>
            </a:extLst>
          </p:cNvPr>
          <p:cNvSpPr txBox="1">
            <a:spLocks noChangeArrowheads="1"/>
          </p:cNvSpPr>
          <p:nvPr/>
        </p:nvSpPr>
        <p:spPr bwMode="auto">
          <a:xfrm>
            <a:off x="8391525" y="5741334"/>
            <a:ext cx="871806"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Time</a:t>
            </a:r>
            <a:endParaRPr 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EBDFF513-124F-2F85-B7CE-8FFBA7586BE8}"/>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8" name="TextBox 37">
            <a:extLst>
              <a:ext uri="{FF2B5EF4-FFF2-40B4-BE49-F238E27FC236}">
                <a16:creationId xmlns:a16="http://schemas.microsoft.com/office/drawing/2014/main" id="{2B4F2F74-94D8-E68A-2603-6991AF5E28A9}"/>
              </a:ext>
            </a:extLst>
          </p:cNvPr>
          <p:cNvSpPr txBox="1"/>
          <p:nvPr/>
        </p:nvSpPr>
        <p:spPr>
          <a:xfrm>
            <a:off x="354254" y="6381305"/>
            <a:ext cx="3954700"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0" name="Line 2">
            <a:extLst>
              <a:ext uri="{FF2B5EF4-FFF2-40B4-BE49-F238E27FC236}">
                <a16:creationId xmlns:a16="http://schemas.microsoft.com/office/drawing/2014/main" id="{EC02E0C6-CD6C-CE93-0739-A071E51CFACC}"/>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F0F30E33-089D-FC24-3555-95E42245B7DC}"/>
              </a:ext>
            </a:extLst>
          </p:cNvPr>
          <p:cNvPicPr>
            <a:picLocks noChangeAspect="1"/>
          </p:cNvPicPr>
          <p:nvPr/>
        </p:nvPicPr>
        <p:blipFill>
          <a:blip r:embed="rId3"/>
          <a:stretch>
            <a:fillRect/>
          </a:stretch>
        </p:blipFill>
        <p:spPr>
          <a:xfrm>
            <a:off x="10573268" y="6428811"/>
            <a:ext cx="1506216" cy="358958"/>
          </a:xfrm>
          <a:prstGeom prst="rect">
            <a:avLst/>
          </a:prstGeom>
        </p:spPr>
      </p:pic>
    </p:spTree>
    <p:extLst>
      <p:ext uri="{BB962C8B-B14F-4D97-AF65-F5344CB8AC3E}">
        <p14:creationId xmlns:p14="http://schemas.microsoft.com/office/powerpoint/2010/main" val="2777379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4"/>
          <p:cNvSpPr txBox="1">
            <a:spLocks noChangeArrowheads="1"/>
          </p:cNvSpPr>
          <p:nvPr/>
        </p:nvSpPr>
        <p:spPr bwMode="auto">
          <a:xfrm>
            <a:off x="494537" y="1218488"/>
            <a:ext cx="4986174" cy="12464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just" eaLnBrk="1" hangingPunct="1"/>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B: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Over</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time</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demand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for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new</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starts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develop</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other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advanced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countries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UK, France,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Germany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Japan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algn="just" eaLnBrk="1" hangingPunct="1">
              <a:spcBef>
                <a:spcPts val="600"/>
              </a:spcBef>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=&gt; Incentives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those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host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foreign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endPar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Text Box 5"/>
          <p:cNvSpPr txBox="1">
            <a:spLocks noChangeArrowheads="1"/>
          </p:cNvSpPr>
          <p:nvPr/>
        </p:nvSpPr>
        <p:spPr bwMode="auto">
          <a:xfrm>
            <a:off x="539758" y="2769231"/>
            <a:ext cx="5187936" cy="16773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C: US +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other</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advanced</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markets</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mature </a:t>
            </a:r>
          </a:p>
          <a:p>
            <a:pPr eaLnBrk="1" hangingPunct="1"/>
            <a:r>
              <a:rPr lang="pt-PT"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a:t>
            </a:r>
            <a:r>
              <a:rPr lang="pt-PT" sz="14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product</a:t>
            </a:r>
            <a:r>
              <a:rPr lang="pt-PT"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becomes</a:t>
            </a:r>
            <a:r>
              <a:rPr lang="pt-PT"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more </a:t>
            </a:r>
            <a:r>
              <a:rPr lang="pt-PT" sz="14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standardized</a:t>
            </a:r>
            <a:r>
              <a:rPr lang="pt-PT"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 </a:t>
            </a:r>
            <a:r>
              <a:rPr lang="pt-PT" sz="14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price</a:t>
            </a:r>
            <a:r>
              <a:rPr lang="pt-PT"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becomes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main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competitive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weapon</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ts val="600"/>
              </a:spcBef>
              <a:buFont typeface="Symbol" charset="0"/>
              <a:buChar char="Þ"/>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other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countries can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obtain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advantages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compared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US</a:t>
            </a:r>
          </a:p>
          <a:p>
            <a:pPr eaLnBrk="1" hangingPunct="1">
              <a:buFont typeface="Symbol" charset="0"/>
              <a:buNone/>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first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other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advanced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countries</a:t>
            </a:r>
          </a:p>
          <a:p>
            <a:pPr eaLnBrk="1" hangingPunct="1">
              <a:buFont typeface="Symbol" charset="0"/>
              <a:buNone/>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after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developing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countries</a:t>
            </a:r>
            <a:endPar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Text Box 6"/>
          <p:cNvSpPr txBox="1">
            <a:spLocks noChangeArrowheads="1"/>
          </p:cNvSpPr>
          <p:nvPr/>
        </p:nvSpPr>
        <p:spPr bwMode="auto">
          <a:xfrm>
            <a:off x="561455" y="4719319"/>
            <a:ext cx="5187933"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CONCLUSION:</a:t>
            </a:r>
          </a:p>
          <a:p>
            <a:pPr eaLnBrk="1" hangingPunct="1"/>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Over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time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u="sng"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US </a:t>
            </a:r>
            <a:r>
              <a:rPr lang="pt-PT" sz="14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switches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from</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being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exporter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importer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as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becomes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concentrated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lower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cost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foreign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locations</a:t>
            </a:r>
            <a:endPar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grpSp>
        <p:nvGrpSpPr>
          <p:cNvPr id="65" name="Group 64" descr="Product Lifecycle - astages 2 and 3">
            <a:extLst>
              <a:ext uri="{FF2B5EF4-FFF2-40B4-BE49-F238E27FC236}">
                <a16:creationId xmlns:a16="http://schemas.microsoft.com/office/drawing/2014/main" id="{EAD52D08-24D3-4E4F-B370-2D1B3D4C3ED7}"/>
              </a:ext>
            </a:extLst>
          </p:cNvPr>
          <p:cNvGrpSpPr/>
          <p:nvPr/>
        </p:nvGrpSpPr>
        <p:grpSpPr>
          <a:xfrm>
            <a:off x="6794676" y="516037"/>
            <a:ext cx="4758431" cy="5625902"/>
            <a:chOff x="3910727" y="1001713"/>
            <a:chExt cx="4758431" cy="5625902"/>
          </a:xfrm>
        </p:grpSpPr>
        <p:sp>
          <p:nvSpPr>
            <p:cNvPr id="7" name="Line 7"/>
            <p:cNvSpPr>
              <a:spLocks noChangeShapeType="1"/>
            </p:cNvSpPr>
            <p:nvPr/>
          </p:nvSpPr>
          <p:spPr bwMode="auto">
            <a:xfrm>
              <a:off x="4500563" y="3716338"/>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8" name="Line 8"/>
            <p:cNvSpPr>
              <a:spLocks noChangeShapeType="1"/>
            </p:cNvSpPr>
            <p:nvPr/>
          </p:nvSpPr>
          <p:spPr bwMode="auto">
            <a:xfrm>
              <a:off x="5592763" y="3716338"/>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9"/>
            <p:cNvSpPr>
              <a:spLocks noChangeShapeType="1"/>
            </p:cNvSpPr>
            <p:nvPr/>
          </p:nvSpPr>
          <p:spPr bwMode="auto">
            <a:xfrm>
              <a:off x="6816725" y="3716338"/>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10"/>
            <p:cNvSpPr>
              <a:spLocks noChangeShapeType="1"/>
            </p:cNvSpPr>
            <p:nvPr/>
          </p:nvSpPr>
          <p:spPr bwMode="auto">
            <a:xfrm>
              <a:off x="8101013" y="3716338"/>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Line 11"/>
            <p:cNvSpPr>
              <a:spLocks noChangeShapeType="1"/>
            </p:cNvSpPr>
            <p:nvPr/>
          </p:nvSpPr>
          <p:spPr bwMode="auto">
            <a:xfrm>
              <a:off x="4500563" y="5876925"/>
              <a:ext cx="360045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Line 12"/>
            <p:cNvSpPr>
              <a:spLocks noChangeShapeType="1"/>
            </p:cNvSpPr>
            <p:nvPr/>
          </p:nvSpPr>
          <p:spPr bwMode="auto">
            <a:xfrm>
              <a:off x="4500563" y="3716338"/>
              <a:ext cx="360045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3" name="Text Box 13"/>
            <p:cNvSpPr txBox="1">
              <a:spLocks noChangeArrowheads="1"/>
            </p:cNvSpPr>
            <p:nvPr/>
          </p:nvSpPr>
          <p:spPr bwMode="auto">
            <a:xfrm>
              <a:off x="4945372" y="3459163"/>
              <a:ext cx="2569934"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C.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Developing</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countries</a:t>
              </a:r>
              <a:endParaRPr lang="en-US" sz="14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14" name="Text Box 14"/>
            <p:cNvSpPr txBox="1">
              <a:spLocks noChangeArrowheads="1"/>
            </p:cNvSpPr>
            <p:nvPr/>
          </p:nvSpPr>
          <p:spPr bwMode="auto">
            <a:xfrm>
              <a:off x="6040438" y="5543550"/>
              <a:ext cx="793807"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Imports</a:t>
              </a:r>
              <a:endParaRPr 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5" name="Text Box 15"/>
            <p:cNvSpPr txBox="1">
              <a:spLocks noChangeArrowheads="1"/>
            </p:cNvSpPr>
            <p:nvPr/>
          </p:nvSpPr>
          <p:spPr bwMode="auto">
            <a:xfrm>
              <a:off x="7653338" y="4362450"/>
              <a:ext cx="769763"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Exports</a:t>
              </a:r>
              <a:endParaRPr 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6" name="Text Box 16"/>
            <p:cNvSpPr txBox="1">
              <a:spLocks noChangeArrowheads="1"/>
            </p:cNvSpPr>
            <p:nvPr/>
          </p:nvSpPr>
          <p:spPr bwMode="auto">
            <a:xfrm>
              <a:off x="5689600" y="5037138"/>
              <a:ext cx="151035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Consumption</a:t>
              </a:r>
              <a:endParaRPr lang="en-US" sz="14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Text Box 17"/>
            <p:cNvSpPr txBox="1">
              <a:spLocks noChangeArrowheads="1"/>
            </p:cNvSpPr>
            <p:nvPr/>
          </p:nvSpPr>
          <p:spPr bwMode="auto">
            <a:xfrm>
              <a:off x="7273925" y="5503863"/>
              <a:ext cx="1282723"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Production</a:t>
              </a:r>
              <a:endParaRPr lang="en-US" sz="14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18" name="Text Box 18"/>
            <p:cNvSpPr txBox="1">
              <a:spLocks noChangeArrowheads="1"/>
            </p:cNvSpPr>
            <p:nvPr/>
          </p:nvSpPr>
          <p:spPr bwMode="auto">
            <a:xfrm>
              <a:off x="4140200" y="4365625"/>
              <a:ext cx="415925"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100</a:t>
              </a:r>
              <a:endParaRPr lang="en-US"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9" name="Line 19"/>
            <p:cNvSpPr>
              <a:spLocks noChangeShapeType="1"/>
            </p:cNvSpPr>
            <p:nvPr/>
          </p:nvSpPr>
          <p:spPr bwMode="auto">
            <a:xfrm>
              <a:off x="4462463" y="4508500"/>
              <a:ext cx="71437"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0" name="Line 20"/>
            <p:cNvSpPr>
              <a:spLocks noChangeShapeType="1"/>
            </p:cNvSpPr>
            <p:nvPr/>
          </p:nvSpPr>
          <p:spPr bwMode="auto">
            <a:xfrm>
              <a:off x="4462463" y="5195888"/>
              <a:ext cx="71437"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1" name="Line 21"/>
            <p:cNvSpPr>
              <a:spLocks noChangeShapeType="1"/>
            </p:cNvSpPr>
            <p:nvPr/>
          </p:nvSpPr>
          <p:spPr bwMode="auto">
            <a:xfrm>
              <a:off x="4467225" y="3789363"/>
              <a:ext cx="71438"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2" name="Text Box 22"/>
            <p:cNvSpPr txBox="1">
              <a:spLocks noChangeArrowheads="1"/>
            </p:cNvSpPr>
            <p:nvPr/>
          </p:nvSpPr>
          <p:spPr bwMode="auto">
            <a:xfrm>
              <a:off x="4198938" y="5056188"/>
              <a:ext cx="415925" cy="244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50</a:t>
              </a:r>
              <a:endParaRPr lang="en-US"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3" name="Text Box 23"/>
            <p:cNvSpPr txBox="1">
              <a:spLocks noChangeArrowheads="1"/>
            </p:cNvSpPr>
            <p:nvPr/>
          </p:nvSpPr>
          <p:spPr bwMode="auto">
            <a:xfrm>
              <a:off x="4165600" y="3665538"/>
              <a:ext cx="415925"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150</a:t>
              </a:r>
              <a:endParaRPr lang="en-US"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4" name="Line 24"/>
            <p:cNvSpPr>
              <a:spLocks noChangeShapeType="1"/>
            </p:cNvSpPr>
            <p:nvPr/>
          </p:nvSpPr>
          <p:spPr bwMode="auto">
            <a:xfrm>
              <a:off x="4465638" y="1268413"/>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5" name="Line 25"/>
            <p:cNvSpPr>
              <a:spLocks noChangeShapeType="1"/>
            </p:cNvSpPr>
            <p:nvPr/>
          </p:nvSpPr>
          <p:spPr bwMode="auto">
            <a:xfrm>
              <a:off x="5557838" y="1268413"/>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6" name="Line 26"/>
            <p:cNvSpPr>
              <a:spLocks noChangeShapeType="1"/>
            </p:cNvSpPr>
            <p:nvPr/>
          </p:nvSpPr>
          <p:spPr bwMode="auto">
            <a:xfrm>
              <a:off x="6781800" y="1268413"/>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7" name="Line 27"/>
            <p:cNvSpPr>
              <a:spLocks noChangeShapeType="1"/>
            </p:cNvSpPr>
            <p:nvPr/>
          </p:nvSpPr>
          <p:spPr bwMode="auto">
            <a:xfrm>
              <a:off x="8066088" y="1268413"/>
              <a:ext cx="0" cy="2160587"/>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8" name="Line 28"/>
            <p:cNvSpPr>
              <a:spLocks noChangeShapeType="1"/>
            </p:cNvSpPr>
            <p:nvPr/>
          </p:nvSpPr>
          <p:spPr bwMode="auto">
            <a:xfrm>
              <a:off x="4465638" y="3429000"/>
              <a:ext cx="360045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9" name="Line 29"/>
            <p:cNvSpPr>
              <a:spLocks noChangeShapeType="1"/>
            </p:cNvSpPr>
            <p:nvPr/>
          </p:nvSpPr>
          <p:spPr bwMode="auto">
            <a:xfrm>
              <a:off x="4465638" y="1268413"/>
              <a:ext cx="360045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0" name="Text Box 30"/>
            <p:cNvSpPr txBox="1">
              <a:spLocks noChangeArrowheads="1"/>
            </p:cNvSpPr>
            <p:nvPr/>
          </p:nvSpPr>
          <p:spPr bwMode="auto">
            <a:xfrm>
              <a:off x="4624152" y="1001713"/>
              <a:ext cx="308449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B.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Other</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Advanced</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Countries</a:t>
              </a:r>
              <a:endParaRPr lang="en-US" sz="14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1" name="Text Box 31"/>
            <p:cNvSpPr txBox="1">
              <a:spLocks noChangeArrowheads="1"/>
            </p:cNvSpPr>
            <p:nvPr/>
          </p:nvSpPr>
          <p:spPr bwMode="auto">
            <a:xfrm>
              <a:off x="4410075" y="2436813"/>
              <a:ext cx="151035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Consumption</a:t>
              </a:r>
              <a:endParaRPr lang="en-US" sz="14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2" name="Text Box 32"/>
            <p:cNvSpPr txBox="1">
              <a:spLocks noChangeArrowheads="1"/>
            </p:cNvSpPr>
            <p:nvPr/>
          </p:nvSpPr>
          <p:spPr bwMode="auto">
            <a:xfrm>
              <a:off x="4105275" y="1917700"/>
              <a:ext cx="415925"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100</a:t>
              </a:r>
              <a:endParaRPr lang="en-US"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3" name="Line 33"/>
            <p:cNvSpPr>
              <a:spLocks noChangeShapeType="1"/>
            </p:cNvSpPr>
            <p:nvPr/>
          </p:nvSpPr>
          <p:spPr bwMode="auto">
            <a:xfrm>
              <a:off x="4427538" y="2060575"/>
              <a:ext cx="71437"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4" name="Line 34"/>
            <p:cNvSpPr>
              <a:spLocks noChangeShapeType="1"/>
            </p:cNvSpPr>
            <p:nvPr/>
          </p:nvSpPr>
          <p:spPr bwMode="auto">
            <a:xfrm>
              <a:off x="4427538" y="2747963"/>
              <a:ext cx="71437"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5" name="Line 35"/>
            <p:cNvSpPr>
              <a:spLocks noChangeShapeType="1"/>
            </p:cNvSpPr>
            <p:nvPr/>
          </p:nvSpPr>
          <p:spPr bwMode="auto">
            <a:xfrm>
              <a:off x="4432300" y="1341438"/>
              <a:ext cx="71438"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6" name="Text Box 36"/>
            <p:cNvSpPr txBox="1">
              <a:spLocks noChangeArrowheads="1"/>
            </p:cNvSpPr>
            <p:nvPr/>
          </p:nvSpPr>
          <p:spPr bwMode="auto">
            <a:xfrm>
              <a:off x="4164013" y="2608263"/>
              <a:ext cx="415925" cy="244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50</a:t>
              </a:r>
              <a:endParaRPr lang="en-US"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7" name="Text Box 37"/>
            <p:cNvSpPr txBox="1">
              <a:spLocks noChangeArrowheads="1"/>
            </p:cNvSpPr>
            <p:nvPr/>
          </p:nvSpPr>
          <p:spPr bwMode="auto">
            <a:xfrm>
              <a:off x="4130675" y="1217613"/>
              <a:ext cx="415925"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150</a:t>
              </a:r>
              <a:endParaRPr lang="en-US" sz="10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0" name="Text Box 40"/>
            <p:cNvSpPr txBox="1">
              <a:spLocks noChangeArrowheads="1"/>
            </p:cNvSpPr>
            <p:nvPr/>
          </p:nvSpPr>
          <p:spPr bwMode="auto">
            <a:xfrm>
              <a:off x="5645150" y="2809875"/>
              <a:ext cx="89639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Imports</a:t>
              </a:r>
              <a:endParaRPr lang="en-US"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1" name="Text Box 41"/>
            <p:cNvSpPr txBox="1">
              <a:spLocks noChangeArrowheads="1"/>
            </p:cNvSpPr>
            <p:nvPr/>
          </p:nvSpPr>
          <p:spPr bwMode="auto">
            <a:xfrm>
              <a:off x="7566025" y="1763713"/>
              <a:ext cx="865943"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Exports</a:t>
              </a:r>
              <a:endParaRPr lang="en-US"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2" name="Text Box 42"/>
            <p:cNvSpPr txBox="1">
              <a:spLocks noChangeArrowheads="1"/>
            </p:cNvSpPr>
            <p:nvPr/>
          </p:nvSpPr>
          <p:spPr bwMode="auto">
            <a:xfrm>
              <a:off x="7018338" y="2711450"/>
              <a:ext cx="1282723"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Production</a:t>
              </a:r>
              <a:endParaRPr lang="en-US" sz="14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43" name="Freeform 43"/>
            <p:cNvSpPr>
              <a:spLocks/>
            </p:cNvSpPr>
            <p:nvPr/>
          </p:nvSpPr>
          <p:spPr bwMode="auto">
            <a:xfrm>
              <a:off x="4716463" y="1628775"/>
              <a:ext cx="3319462" cy="1800225"/>
            </a:xfrm>
            <a:custGeom>
              <a:avLst/>
              <a:gdLst>
                <a:gd name="T0" fmla="*/ 0 w 2222"/>
                <a:gd name="T1" fmla="*/ 2147483647 h 1134"/>
                <a:gd name="T2" fmla="*/ 2147483647 w 2222"/>
                <a:gd name="T3" fmla="*/ 2147483647 h 1134"/>
                <a:gd name="T4" fmla="*/ 2147483647 w 2222"/>
                <a:gd name="T5" fmla="*/ 2147483647 h 1134"/>
                <a:gd name="T6" fmla="*/ 2147483647 w 2222"/>
                <a:gd name="T7" fmla="*/ 2147483647 h 1134"/>
                <a:gd name="T8" fmla="*/ 2147483647 w 2222"/>
                <a:gd name="T9" fmla="*/ 2147483647 h 1134"/>
                <a:gd name="T10" fmla="*/ 2147483647 w 2222"/>
                <a:gd name="T11" fmla="*/ 0 h 1134"/>
                <a:gd name="T12" fmla="*/ 0 60000 65536"/>
                <a:gd name="T13" fmla="*/ 0 60000 65536"/>
                <a:gd name="T14" fmla="*/ 0 60000 65536"/>
                <a:gd name="T15" fmla="*/ 0 60000 65536"/>
                <a:gd name="T16" fmla="*/ 0 60000 65536"/>
                <a:gd name="T17" fmla="*/ 0 60000 65536"/>
                <a:gd name="T18" fmla="*/ 0 w 2222"/>
                <a:gd name="T19" fmla="*/ 0 h 1134"/>
                <a:gd name="T20" fmla="*/ 2222 w 2222"/>
                <a:gd name="T21" fmla="*/ 1134 h 1134"/>
              </a:gdLst>
              <a:ahLst/>
              <a:cxnLst>
                <a:cxn ang="T12">
                  <a:pos x="T0" y="T1"/>
                </a:cxn>
                <a:cxn ang="T13">
                  <a:pos x="T2" y="T3"/>
                </a:cxn>
                <a:cxn ang="T14">
                  <a:pos x="T4" y="T5"/>
                </a:cxn>
                <a:cxn ang="T15">
                  <a:pos x="T6" y="T7"/>
                </a:cxn>
                <a:cxn ang="T16">
                  <a:pos x="T8" y="T9"/>
                </a:cxn>
                <a:cxn ang="T17">
                  <a:pos x="T10" y="T11"/>
                </a:cxn>
              </a:cxnLst>
              <a:rect l="T18" t="T19" r="T20" b="T21"/>
              <a:pathLst>
                <a:path w="2222" h="1134">
                  <a:moveTo>
                    <a:pt x="0" y="1134"/>
                  </a:moveTo>
                  <a:cubicBezTo>
                    <a:pt x="125" y="1103"/>
                    <a:pt x="250" y="1073"/>
                    <a:pt x="363" y="1043"/>
                  </a:cubicBezTo>
                  <a:cubicBezTo>
                    <a:pt x="476" y="1013"/>
                    <a:pt x="552" y="991"/>
                    <a:pt x="680" y="953"/>
                  </a:cubicBezTo>
                  <a:cubicBezTo>
                    <a:pt x="808" y="915"/>
                    <a:pt x="953" y="929"/>
                    <a:pt x="1134" y="816"/>
                  </a:cubicBezTo>
                  <a:cubicBezTo>
                    <a:pt x="1315" y="703"/>
                    <a:pt x="1588" y="408"/>
                    <a:pt x="1769" y="272"/>
                  </a:cubicBezTo>
                  <a:cubicBezTo>
                    <a:pt x="1950" y="136"/>
                    <a:pt x="2086" y="68"/>
                    <a:pt x="2222" y="0"/>
                  </a:cubicBezTo>
                </a:path>
              </a:pathLst>
            </a:cu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4" name="Freeform 44"/>
            <p:cNvSpPr>
              <a:spLocks/>
            </p:cNvSpPr>
            <p:nvPr/>
          </p:nvSpPr>
          <p:spPr bwMode="auto">
            <a:xfrm>
              <a:off x="4716463" y="1989138"/>
              <a:ext cx="3319462" cy="1439862"/>
            </a:xfrm>
            <a:custGeom>
              <a:avLst/>
              <a:gdLst>
                <a:gd name="T0" fmla="*/ 0 w 2222"/>
                <a:gd name="T1" fmla="*/ 2147483647 h 907"/>
                <a:gd name="T2" fmla="*/ 2147483647 w 2222"/>
                <a:gd name="T3" fmla="*/ 2147483647 h 907"/>
                <a:gd name="T4" fmla="*/ 2147483647 w 2222"/>
                <a:gd name="T5" fmla="*/ 2147483647 h 907"/>
                <a:gd name="T6" fmla="*/ 2147483647 w 2222"/>
                <a:gd name="T7" fmla="*/ 2147483647 h 907"/>
                <a:gd name="T8" fmla="*/ 2147483647 w 2222"/>
                <a:gd name="T9" fmla="*/ 2147483647 h 907"/>
                <a:gd name="T10" fmla="*/ 2147483647 w 2222"/>
                <a:gd name="T11" fmla="*/ 2147483647 h 907"/>
                <a:gd name="T12" fmla="*/ 2147483647 w 2222"/>
                <a:gd name="T13" fmla="*/ 0 h 907"/>
                <a:gd name="T14" fmla="*/ 0 60000 65536"/>
                <a:gd name="T15" fmla="*/ 0 60000 65536"/>
                <a:gd name="T16" fmla="*/ 0 60000 65536"/>
                <a:gd name="T17" fmla="*/ 0 60000 65536"/>
                <a:gd name="T18" fmla="*/ 0 60000 65536"/>
                <a:gd name="T19" fmla="*/ 0 60000 65536"/>
                <a:gd name="T20" fmla="*/ 0 60000 65536"/>
                <a:gd name="T21" fmla="*/ 0 w 2222"/>
                <a:gd name="T22" fmla="*/ 0 h 907"/>
                <a:gd name="T23" fmla="*/ 2222 w 2222"/>
                <a:gd name="T24" fmla="*/ 907 h 9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2" h="907">
                  <a:moveTo>
                    <a:pt x="0" y="907"/>
                  </a:moveTo>
                  <a:cubicBezTo>
                    <a:pt x="158" y="835"/>
                    <a:pt x="317" y="764"/>
                    <a:pt x="408" y="726"/>
                  </a:cubicBezTo>
                  <a:cubicBezTo>
                    <a:pt x="499" y="688"/>
                    <a:pt x="431" y="725"/>
                    <a:pt x="544" y="680"/>
                  </a:cubicBezTo>
                  <a:cubicBezTo>
                    <a:pt x="657" y="635"/>
                    <a:pt x="929" y="529"/>
                    <a:pt x="1088" y="453"/>
                  </a:cubicBezTo>
                  <a:cubicBezTo>
                    <a:pt x="1247" y="377"/>
                    <a:pt x="1406" y="272"/>
                    <a:pt x="1497" y="227"/>
                  </a:cubicBezTo>
                  <a:cubicBezTo>
                    <a:pt x="1588" y="182"/>
                    <a:pt x="1512" y="219"/>
                    <a:pt x="1633" y="181"/>
                  </a:cubicBezTo>
                  <a:cubicBezTo>
                    <a:pt x="1754" y="143"/>
                    <a:pt x="1988" y="71"/>
                    <a:pt x="2222" y="0"/>
                  </a:cubicBezTo>
                </a:path>
              </a:pathLst>
            </a:cu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5" name="Line 45"/>
            <p:cNvSpPr>
              <a:spLocks noChangeShapeType="1"/>
            </p:cNvSpPr>
            <p:nvPr/>
          </p:nvSpPr>
          <p:spPr bwMode="auto">
            <a:xfrm>
              <a:off x="5122863" y="2708275"/>
              <a:ext cx="269875" cy="360363"/>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6" name="Line 46"/>
            <p:cNvSpPr>
              <a:spLocks noChangeShapeType="1"/>
            </p:cNvSpPr>
            <p:nvPr/>
          </p:nvSpPr>
          <p:spPr bwMode="auto">
            <a:xfrm flipH="1" flipV="1">
              <a:off x="6681788" y="2708275"/>
              <a:ext cx="338137" cy="144463"/>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7" name="Line 47"/>
            <p:cNvSpPr>
              <a:spLocks noChangeShapeType="1"/>
            </p:cNvSpPr>
            <p:nvPr/>
          </p:nvSpPr>
          <p:spPr bwMode="auto">
            <a:xfrm>
              <a:off x="4737100" y="3357563"/>
              <a:ext cx="0" cy="14287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8" name="Line 48"/>
            <p:cNvSpPr>
              <a:spLocks noChangeShapeType="1"/>
            </p:cNvSpPr>
            <p:nvPr/>
          </p:nvSpPr>
          <p:spPr bwMode="auto">
            <a:xfrm>
              <a:off x="5173663" y="3357563"/>
              <a:ext cx="0" cy="14287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9" name="Line 49"/>
            <p:cNvSpPr>
              <a:spLocks noChangeShapeType="1"/>
            </p:cNvSpPr>
            <p:nvPr/>
          </p:nvSpPr>
          <p:spPr bwMode="auto">
            <a:xfrm>
              <a:off x="4833938" y="5807075"/>
              <a:ext cx="0" cy="14287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0" name="Line 50"/>
            <p:cNvSpPr>
              <a:spLocks noChangeShapeType="1"/>
            </p:cNvSpPr>
            <p:nvPr/>
          </p:nvSpPr>
          <p:spPr bwMode="auto">
            <a:xfrm>
              <a:off x="5219700" y="5807075"/>
              <a:ext cx="0" cy="14287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1" name="Freeform 51"/>
            <p:cNvSpPr>
              <a:spLocks/>
            </p:cNvSpPr>
            <p:nvPr/>
          </p:nvSpPr>
          <p:spPr bwMode="auto">
            <a:xfrm>
              <a:off x="5219700" y="4868863"/>
              <a:ext cx="2881313" cy="1008062"/>
            </a:xfrm>
            <a:custGeom>
              <a:avLst/>
              <a:gdLst>
                <a:gd name="T0" fmla="*/ 0 w 1815"/>
                <a:gd name="T1" fmla="*/ 2147483647 h 635"/>
                <a:gd name="T2" fmla="*/ 2147483647 w 1815"/>
                <a:gd name="T3" fmla="*/ 2147483647 h 635"/>
                <a:gd name="T4" fmla="*/ 2147483647 w 1815"/>
                <a:gd name="T5" fmla="*/ 2147483647 h 635"/>
                <a:gd name="T6" fmla="*/ 2147483647 w 1815"/>
                <a:gd name="T7" fmla="*/ 2147483647 h 635"/>
                <a:gd name="T8" fmla="*/ 2147483647 w 1815"/>
                <a:gd name="T9" fmla="*/ 2147483647 h 635"/>
                <a:gd name="T10" fmla="*/ 2147483647 w 1815"/>
                <a:gd name="T11" fmla="*/ 0 h 635"/>
                <a:gd name="T12" fmla="*/ 0 60000 65536"/>
                <a:gd name="T13" fmla="*/ 0 60000 65536"/>
                <a:gd name="T14" fmla="*/ 0 60000 65536"/>
                <a:gd name="T15" fmla="*/ 0 60000 65536"/>
                <a:gd name="T16" fmla="*/ 0 60000 65536"/>
                <a:gd name="T17" fmla="*/ 0 60000 65536"/>
                <a:gd name="T18" fmla="*/ 0 w 1815"/>
                <a:gd name="T19" fmla="*/ 0 h 635"/>
                <a:gd name="T20" fmla="*/ 1815 w 1815"/>
                <a:gd name="T21" fmla="*/ 635 h 635"/>
              </a:gdLst>
              <a:ahLst/>
              <a:cxnLst>
                <a:cxn ang="T12">
                  <a:pos x="T0" y="T1"/>
                </a:cxn>
                <a:cxn ang="T13">
                  <a:pos x="T2" y="T3"/>
                </a:cxn>
                <a:cxn ang="T14">
                  <a:pos x="T4" y="T5"/>
                </a:cxn>
                <a:cxn ang="T15">
                  <a:pos x="T6" y="T7"/>
                </a:cxn>
                <a:cxn ang="T16">
                  <a:pos x="T8" y="T9"/>
                </a:cxn>
                <a:cxn ang="T17">
                  <a:pos x="T10" y="T11"/>
                </a:cxn>
              </a:cxnLst>
              <a:rect l="T18" t="T19" r="T20" b="T21"/>
              <a:pathLst>
                <a:path w="1815" h="635">
                  <a:moveTo>
                    <a:pt x="0" y="635"/>
                  </a:moveTo>
                  <a:cubicBezTo>
                    <a:pt x="26" y="620"/>
                    <a:pt x="53" y="605"/>
                    <a:pt x="91" y="590"/>
                  </a:cubicBezTo>
                  <a:cubicBezTo>
                    <a:pt x="129" y="575"/>
                    <a:pt x="106" y="575"/>
                    <a:pt x="227" y="545"/>
                  </a:cubicBezTo>
                  <a:cubicBezTo>
                    <a:pt x="348" y="515"/>
                    <a:pt x="628" y="453"/>
                    <a:pt x="817" y="408"/>
                  </a:cubicBezTo>
                  <a:cubicBezTo>
                    <a:pt x="1006" y="363"/>
                    <a:pt x="1195" y="340"/>
                    <a:pt x="1361" y="272"/>
                  </a:cubicBezTo>
                  <a:cubicBezTo>
                    <a:pt x="1527" y="204"/>
                    <a:pt x="1671" y="102"/>
                    <a:pt x="1815" y="0"/>
                  </a:cubicBezTo>
                </a:path>
              </a:pathLst>
            </a:cu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2" name="Freeform 52"/>
            <p:cNvSpPr>
              <a:spLocks/>
            </p:cNvSpPr>
            <p:nvPr/>
          </p:nvSpPr>
          <p:spPr bwMode="auto">
            <a:xfrm>
              <a:off x="6443663" y="4652963"/>
              <a:ext cx="1657350" cy="1223962"/>
            </a:xfrm>
            <a:custGeom>
              <a:avLst/>
              <a:gdLst>
                <a:gd name="T0" fmla="*/ 0 w 1044"/>
                <a:gd name="T1" fmla="*/ 2147483647 h 771"/>
                <a:gd name="T2" fmla="*/ 2147483647 w 1044"/>
                <a:gd name="T3" fmla="*/ 2147483647 h 771"/>
                <a:gd name="T4" fmla="*/ 2147483647 w 1044"/>
                <a:gd name="T5" fmla="*/ 2147483647 h 771"/>
                <a:gd name="T6" fmla="*/ 2147483647 w 1044"/>
                <a:gd name="T7" fmla="*/ 0 h 771"/>
                <a:gd name="T8" fmla="*/ 0 60000 65536"/>
                <a:gd name="T9" fmla="*/ 0 60000 65536"/>
                <a:gd name="T10" fmla="*/ 0 60000 65536"/>
                <a:gd name="T11" fmla="*/ 0 60000 65536"/>
                <a:gd name="T12" fmla="*/ 0 w 1044"/>
                <a:gd name="T13" fmla="*/ 0 h 771"/>
                <a:gd name="T14" fmla="*/ 1044 w 1044"/>
                <a:gd name="T15" fmla="*/ 771 h 771"/>
              </a:gdLst>
              <a:ahLst/>
              <a:cxnLst>
                <a:cxn ang="T8">
                  <a:pos x="T0" y="T1"/>
                </a:cxn>
                <a:cxn ang="T9">
                  <a:pos x="T2" y="T3"/>
                </a:cxn>
                <a:cxn ang="T10">
                  <a:pos x="T4" y="T5"/>
                </a:cxn>
                <a:cxn ang="T11">
                  <a:pos x="T6" y="T7"/>
                </a:cxn>
              </a:cxnLst>
              <a:rect l="T12" t="T13" r="T14" b="T15"/>
              <a:pathLst>
                <a:path w="1044" h="771">
                  <a:moveTo>
                    <a:pt x="0" y="771"/>
                  </a:moveTo>
                  <a:cubicBezTo>
                    <a:pt x="49" y="752"/>
                    <a:pt x="99" y="734"/>
                    <a:pt x="227" y="681"/>
                  </a:cubicBezTo>
                  <a:cubicBezTo>
                    <a:pt x="355" y="628"/>
                    <a:pt x="635" y="568"/>
                    <a:pt x="771" y="454"/>
                  </a:cubicBezTo>
                  <a:cubicBezTo>
                    <a:pt x="907" y="340"/>
                    <a:pt x="999" y="76"/>
                    <a:pt x="1044" y="0"/>
                  </a:cubicBezTo>
                </a:path>
              </a:pathLst>
            </a:cu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3" name="Text Box 53"/>
            <p:cNvSpPr txBox="1">
              <a:spLocks noChangeArrowheads="1"/>
            </p:cNvSpPr>
            <p:nvPr/>
          </p:nvSpPr>
          <p:spPr bwMode="auto">
            <a:xfrm>
              <a:off x="5076825" y="6319838"/>
              <a:ext cx="3017173"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Stages pf product development</a:t>
              </a:r>
              <a:endParaRPr lang="en-US" sz="14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4" name="Text Box 54"/>
            <p:cNvSpPr txBox="1">
              <a:spLocks noChangeArrowheads="1"/>
            </p:cNvSpPr>
            <p:nvPr/>
          </p:nvSpPr>
          <p:spPr bwMode="auto">
            <a:xfrm>
              <a:off x="4543425" y="5883275"/>
              <a:ext cx="116249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New product</a:t>
              </a:r>
              <a:endParaRPr 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5" name="Text Box 55"/>
            <p:cNvSpPr txBox="1">
              <a:spLocks noChangeArrowheads="1"/>
            </p:cNvSpPr>
            <p:nvPr/>
          </p:nvSpPr>
          <p:spPr bwMode="auto">
            <a:xfrm>
              <a:off x="5546725" y="5881688"/>
              <a:ext cx="1511952"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Maturing product</a:t>
              </a:r>
              <a:endParaRPr 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6" name="Text Box 56"/>
            <p:cNvSpPr txBox="1">
              <a:spLocks noChangeArrowheads="1"/>
            </p:cNvSpPr>
            <p:nvPr/>
          </p:nvSpPr>
          <p:spPr bwMode="auto">
            <a:xfrm>
              <a:off x="6823075" y="5881688"/>
              <a:ext cx="1846083"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Standardized product</a:t>
              </a:r>
              <a:endParaRPr lang="en-US" sz="120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7" name="Line 57"/>
            <p:cNvSpPr>
              <a:spLocks noChangeShapeType="1"/>
            </p:cNvSpPr>
            <p:nvPr/>
          </p:nvSpPr>
          <p:spPr bwMode="auto">
            <a:xfrm>
              <a:off x="7702550" y="6478588"/>
              <a:ext cx="360363"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8" name="Line 58"/>
            <p:cNvSpPr>
              <a:spLocks noChangeShapeType="1"/>
            </p:cNvSpPr>
            <p:nvPr/>
          </p:nvSpPr>
          <p:spPr bwMode="auto">
            <a:xfrm rot="10800000">
              <a:off x="4716463" y="6478588"/>
              <a:ext cx="360362"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9" name="Line 59"/>
            <p:cNvSpPr>
              <a:spLocks noChangeShapeType="1"/>
            </p:cNvSpPr>
            <p:nvPr/>
          </p:nvSpPr>
          <p:spPr bwMode="auto">
            <a:xfrm>
              <a:off x="6156325" y="5300663"/>
              <a:ext cx="287338"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0" name="Line 60"/>
            <p:cNvSpPr>
              <a:spLocks noChangeShapeType="1"/>
            </p:cNvSpPr>
            <p:nvPr/>
          </p:nvSpPr>
          <p:spPr bwMode="auto">
            <a:xfrm flipH="1" flipV="1">
              <a:off x="6948488" y="5661025"/>
              <a:ext cx="360362" cy="73025"/>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1" name="Line 61"/>
            <p:cNvSpPr>
              <a:spLocks noChangeShapeType="1"/>
            </p:cNvSpPr>
            <p:nvPr/>
          </p:nvSpPr>
          <p:spPr bwMode="auto">
            <a:xfrm>
              <a:off x="7985125" y="4581525"/>
              <a:ext cx="71438" cy="287338"/>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3" name="Text Box 29"/>
            <p:cNvSpPr txBox="1">
              <a:spLocks noChangeArrowheads="1"/>
            </p:cNvSpPr>
            <p:nvPr/>
          </p:nvSpPr>
          <p:spPr bwMode="auto">
            <a:xfrm rot="16200000">
              <a:off x="3660775" y="4433014"/>
              <a:ext cx="746125"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Quantity</a:t>
              </a:r>
              <a:endParaRPr lang="en-US" sz="1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4" name="Text Box 29"/>
            <p:cNvSpPr txBox="1">
              <a:spLocks noChangeArrowheads="1"/>
            </p:cNvSpPr>
            <p:nvPr/>
          </p:nvSpPr>
          <p:spPr bwMode="auto">
            <a:xfrm rot="16200000">
              <a:off x="3677364" y="1942227"/>
              <a:ext cx="746125"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pt-PT" sz="10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Quantity</a:t>
              </a:r>
              <a:endParaRPr lang="en-US" sz="1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grpSp>
      <p:sp>
        <p:nvSpPr>
          <p:cNvPr id="2" name="Title 1">
            <a:extLst>
              <a:ext uri="{FF2B5EF4-FFF2-40B4-BE49-F238E27FC236}">
                <a16:creationId xmlns:a16="http://schemas.microsoft.com/office/drawing/2014/main" id="{3DFD9651-E02C-BE4F-B8A8-A1A1D3E8490B}"/>
              </a:ext>
            </a:extLst>
          </p:cNvPr>
          <p:cNvSpPr>
            <a:spLocks noGrp="1"/>
          </p:cNvSpPr>
          <p:nvPr>
            <p:ph type="title"/>
          </p:nvPr>
        </p:nvSpPr>
        <p:spPr>
          <a:xfrm>
            <a:off x="456645" y="4446"/>
            <a:ext cx="6742745" cy="1143000"/>
          </a:xfrm>
        </p:spPr>
        <p:txBody>
          <a:bodyPr>
            <a:normAutofit/>
          </a:bodyPr>
          <a:lstStyle/>
          <a:p>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Vernon’s</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Product</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Life-Cycle</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Theory</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cont</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Text Box 33">
            <a:extLst>
              <a:ext uri="{FF2B5EF4-FFF2-40B4-BE49-F238E27FC236}">
                <a16:creationId xmlns:a16="http://schemas.microsoft.com/office/drawing/2014/main" id="{E8EC2761-723B-8919-BC1C-E3A726732CD9}"/>
              </a:ext>
            </a:extLst>
          </p:cNvPr>
          <p:cNvSpPr txBox="1">
            <a:spLocks noChangeArrowheads="1"/>
          </p:cNvSpPr>
          <p:nvPr/>
        </p:nvSpPr>
        <p:spPr bwMode="auto">
          <a:xfrm>
            <a:off x="8903257" y="5652372"/>
            <a:ext cx="561372"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Time</a:t>
            </a:r>
            <a:endParaRPr 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9" name="Line 2">
            <a:extLst>
              <a:ext uri="{FF2B5EF4-FFF2-40B4-BE49-F238E27FC236}">
                <a16:creationId xmlns:a16="http://schemas.microsoft.com/office/drawing/2014/main" id="{B7ECEB8F-6762-3437-E2AB-555EEA01801A}"/>
              </a:ext>
            </a:extLst>
          </p:cNvPr>
          <p:cNvSpPr>
            <a:spLocks noChangeShapeType="1"/>
          </p:cNvSpPr>
          <p:nvPr/>
        </p:nvSpPr>
        <p:spPr bwMode="auto">
          <a:xfrm flipV="1">
            <a:off x="545426" y="859912"/>
            <a:ext cx="5962451" cy="3867"/>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6" name="TextBox 65">
            <a:extLst>
              <a:ext uri="{FF2B5EF4-FFF2-40B4-BE49-F238E27FC236}">
                <a16:creationId xmlns:a16="http://schemas.microsoft.com/office/drawing/2014/main" id="{E0A1E9B2-CB7B-CAFF-4C76-E9B022A895A0}"/>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8" name="Line 2">
            <a:extLst>
              <a:ext uri="{FF2B5EF4-FFF2-40B4-BE49-F238E27FC236}">
                <a16:creationId xmlns:a16="http://schemas.microsoft.com/office/drawing/2014/main" id="{10FF94D1-8EE4-2E6B-9BF9-9C06B1BE35E3}"/>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38" name="Picture 37">
            <a:extLst>
              <a:ext uri="{FF2B5EF4-FFF2-40B4-BE49-F238E27FC236}">
                <a16:creationId xmlns:a16="http://schemas.microsoft.com/office/drawing/2014/main" id="{0FA12A1A-880F-AE09-1EDD-80330439E455}"/>
              </a:ext>
            </a:extLst>
          </p:cNvPr>
          <p:cNvPicPr>
            <a:picLocks noChangeAspect="1"/>
          </p:cNvPicPr>
          <p:nvPr/>
        </p:nvPicPr>
        <p:blipFill>
          <a:blip r:embed="rId3"/>
          <a:stretch>
            <a:fillRect/>
          </a:stretch>
        </p:blipFill>
        <p:spPr>
          <a:xfrm>
            <a:off x="10573268" y="6428811"/>
            <a:ext cx="1506216" cy="358958"/>
          </a:xfrm>
          <a:prstGeom prst="rect">
            <a:avLst/>
          </a:prstGeom>
        </p:spPr>
      </p:pic>
    </p:spTree>
    <p:extLst>
      <p:ext uri="{BB962C8B-B14F-4D97-AF65-F5344CB8AC3E}">
        <p14:creationId xmlns:p14="http://schemas.microsoft.com/office/powerpoint/2010/main" val="779999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547428" y="993114"/>
            <a:ext cx="11095235" cy="2169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Draws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on</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b="1" dirty="0" err="1">
                <a:solidFill>
                  <a:srgbClr val="037C34"/>
                </a:solidFill>
                <a:latin typeface="Verdana" panose="020B0604030504040204" pitchFamily="34" charset="0"/>
                <a:ea typeface="Verdana" panose="020B0604030504040204" pitchFamily="34" charset="0"/>
                <a:cs typeface="Verdana" panose="020B0604030504040204" pitchFamily="34" charset="0"/>
              </a:rPr>
              <a:t>Transactions</a:t>
            </a:r>
            <a:r>
              <a:rPr lang="pt-PT" sz="15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500" b="1" dirty="0" err="1">
                <a:solidFill>
                  <a:srgbClr val="037C34"/>
                </a:solidFill>
                <a:latin typeface="Verdana" panose="020B0604030504040204" pitchFamily="34" charset="0"/>
                <a:ea typeface="Verdana" panose="020B0604030504040204" pitchFamily="34" charset="0"/>
                <a:cs typeface="Verdana" panose="020B0604030504040204" pitchFamily="34" charset="0"/>
              </a:rPr>
              <a:t>Cost</a:t>
            </a:r>
            <a:r>
              <a:rPr lang="pt-PT" sz="15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500" b="1" dirty="0" err="1">
                <a:solidFill>
                  <a:srgbClr val="037C34"/>
                </a:solidFill>
                <a:latin typeface="Verdana" panose="020B0604030504040204" pitchFamily="34" charset="0"/>
                <a:ea typeface="Verdana" panose="020B0604030504040204" pitchFamily="34" charset="0"/>
                <a:cs typeface="Verdana" panose="020B0604030504040204" pitchFamily="34" charset="0"/>
              </a:rPr>
              <a:t>Economics</a:t>
            </a:r>
            <a:r>
              <a:rPr lang="pt-PT" sz="15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theory</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asks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why</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business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transactions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take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place</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within</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hierarchy</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rather</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than</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between</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independent</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a:t>
            </a:r>
            <a:endPar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endParaRPr lang="pt-PT" sz="1500"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eaLnBrk="1" hangingPunct="1"/>
            <a:r>
              <a:rPr lang="pt-PT" sz="1500" b="1" dirty="0" err="1">
                <a:solidFill>
                  <a:srgbClr val="037C34"/>
                </a:solidFill>
                <a:latin typeface="Verdana" panose="020B0604030504040204" pitchFamily="34" charset="0"/>
                <a:ea typeface="Verdana" panose="020B0604030504040204" pitchFamily="34" charset="0"/>
                <a:cs typeface="Verdana" panose="020B0604030504040204" pitchFamily="34" charset="0"/>
              </a:rPr>
              <a:t>Internatlization</a:t>
            </a:r>
            <a:r>
              <a:rPr lang="pt-PT" sz="1500" dirty="0">
                <a:solidFill>
                  <a:srgbClr val="FF5700"/>
                </a:solidFill>
                <a:latin typeface="Verdana" panose="020B0604030504040204" pitchFamily="34" charset="0"/>
                <a:ea typeface="Verdana" panose="020B0604030504040204" pitchFamily="34" charset="0"/>
                <a:cs typeface="Verdana" panose="020B0604030504040204" pitchFamily="34" charset="0"/>
              </a:rPr>
              <a:t> </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concerned</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with</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imperfections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for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intermediate</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embracing</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all</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different</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types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goods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or</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services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that</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are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transferred</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between</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one</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activity</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another</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within</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production</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process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eaLnBrk="1" hangingPunct="1"/>
            <a:endParaRPr lang="pt-PT" sz="1500" dirty="0">
              <a:solidFill>
                <a:srgbClr val="FF5700"/>
              </a:solidFill>
              <a:latin typeface="Verdana" panose="020B0604030504040204" pitchFamily="34" charset="0"/>
              <a:ea typeface="Verdana" panose="020B0604030504040204" pitchFamily="34" charset="0"/>
              <a:cs typeface="Verdana" panose="020B0604030504040204" pitchFamily="34" charset="0"/>
            </a:endParaRPr>
          </a:p>
          <a:p>
            <a:pPr eaLnBrk="1" hangingPunct="1"/>
            <a:r>
              <a:rPr lang="pt-PT" sz="1500" b="1" dirty="0">
                <a:solidFill>
                  <a:srgbClr val="037C34"/>
                </a:solidFill>
                <a:latin typeface="Verdana" panose="020B0604030504040204" pitchFamily="34" charset="0"/>
                <a:ea typeface="Verdana" panose="020B0604030504040204" pitchFamily="34" charset="0"/>
                <a:cs typeface="Verdana" panose="020B0604030504040204" pitchFamily="34" charset="0"/>
              </a:rPr>
              <a:t>Aim</a:t>
            </a:r>
            <a:r>
              <a:rPr lang="pt-PT" sz="1500" dirty="0">
                <a:solidFill>
                  <a:srgbClr val="037C34"/>
                </a:solidFill>
                <a:latin typeface="Verdana" panose="020B0604030504040204" pitchFamily="34" charset="0"/>
                <a:ea typeface="Verdana" panose="020B0604030504040204" pitchFamily="34" charset="0"/>
                <a:cs typeface="Verdana" panose="020B0604030504040204" pitchFamily="34" charset="0"/>
              </a:rPr>
              <a:t> =&gt;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explain</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why</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cross-</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border</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transactions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intermediate</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components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cars</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etc</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are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organized</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by</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hierarchies</a:t>
            </a:r>
            <a:r>
              <a:rPr lang="pt-PT" sz="1500" u="sng"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rather</a:t>
            </a:r>
            <a:r>
              <a:rPr lang="pt-PT" sz="1500" u="sng"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than</a:t>
            </a:r>
            <a:r>
              <a:rPr lang="pt-PT" sz="1500" u="sng"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determined</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by</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5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a:t>
            </a:r>
            <a:r>
              <a:rPr lang="pt-PT" sz="1500" u="sng"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forces </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explaining</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pt-PT" sz="15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the</a:t>
            </a:r>
            <a:r>
              <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pt-PT" sz="15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boundaries</a:t>
            </a:r>
            <a:r>
              <a:rPr lang="pt-PT" sz="1500" u="sng"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pt-PT" sz="15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of</a:t>
            </a:r>
            <a:r>
              <a:rPr lang="pt-PT" sz="1500" u="sng"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pt-PT" sz="15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firms</a:t>
            </a:r>
            <a:endParaRPr lang="pt-PT" sz="15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8" name="Rectangle 9"/>
          <p:cNvSpPr>
            <a:spLocks noChangeArrowheads="1"/>
          </p:cNvSpPr>
          <p:nvPr/>
        </p:nvSpPr>
        <p:spPr bwMode="auto">
          <a:xfrm>
            <a:off x="511255" y="3424287"/>
            <a:ext cx="11164658" cy="26468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177800" indent="-177800"/>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Multinational</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b="1" dirty="0" err="1">
                <a:solidFill>
                  <a:srgbClr val="037C34"/>
                </a:solidFill>
                <a:latin typeface="Verdana" panose="020B0604030504040204" pitchFamily="34" charset="0"/>
                <a:ea typeface="Verdana" panose="020B0604030504040204" pitchFamily="34" charset="0"/>
                <a:cs typeface="Verdana" panose="020B0604030504040204" pitchFamily="34" charset="0"/>
              </a:rPr>
              <a:t>hierarchies</a:t>
            </a:r>
            <a:r>
              <a:rPr lang="pt-PT" sz="14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represent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alternative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mechanisms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for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arranging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value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added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activities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across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national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borders</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marL="177800" indent="-177800"/>
            <a:endParaRPr lang="pt-PT"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marL="177800" indent="-177800"/>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are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likely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engage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FDI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whenever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perceive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that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net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benefits</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their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joint</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ownership</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domestic</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foreign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activities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transactions</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arising</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from</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them</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are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likely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exceed</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those</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offered</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by</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external</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trading</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relationships</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a:t>
            </a:r>
          </a:p>
          <a:p>
            <a:endParaRPr lang="pt-PT"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Internalisation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theory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also</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useful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explain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u="sng"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vertical </a:t>
            </a:r>
            <a:r>
              <a:rPr lang="pt-PT" sz="14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or</a:t>
            </a:r>
            <a:r>
              <a:rPr lang="pt-PT" sz="1400" u="sng"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horizontal </a:t>
            </a:r>
            <a:r>
              <a:rPr lang="pt-PT" sz="14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integration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accross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borders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p>
          <a:p>
            <a:pPr marL="177800">
              <a:spcBef>
                <a:spcPts val="600"/>
              </a:spcBef>
            </a:pP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Mining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manufacturing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agriculture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food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processing</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marL="177800">
              <a:spcBef>
                <a:spcPct val="50000"/>
              </a:spcBef>
            </a:pP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Consumer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goods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industries –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inability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ensure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seller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intermediate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has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sufficient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control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over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u="sng"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quality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final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which</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bear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seller’s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brand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name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reason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for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replacing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that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forward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integration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endPar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 name="Title 1">
            <a:extLst>
              <a:ext uri="{FF2B5EF4-FFF2-40B4-BE49-F238E27FC236}">
                <a16:creationId xmlns:a16="http://schemas.microsoft.com/office/drawing/2014/main" id="{FA62D6BE-9C3F-3242-A467-222CD32D90F9}"/>
              </a:ext>
            </a:extLst>
          </p:cNvPr>
          <p:cNvSpPr>
            <a:spLocks noGrp="1"/>
          </p:cNvSpPr>
          <p:nvPr>
            <p:ph type="title"/>
          </p:nvPr>
        </p:nvSpPr>
        <p:spPr>
          <a:xfrm>
            <a:off x="1912164" y="44952"/>
            <a:ext cx="8372475" cy="1143000"/>
          </a:xfrm>
        </p:spPr>
        <p:txBody>
          <a:bodyPr>
            <a:normAutofit/>
          </a:bodyPr>
          <a:lstStyle/>
          <a:p>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Internalization</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Theory</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Buckley</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and</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Casson, 1976)</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88613E95-DBBC-7AA0-298E-56A8323110A9}"/>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9729AC9C-1500-4856-606B-FBB4136937A4}"/>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EDD87AB8-FB78-B3B7-808A-2F84B8E14931}"/>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A03C444E-E4ED-ED61-730E-1C13D10DC0C6}"/>
              </a:ext>
            </a:extLst>
          </p:cNvPr>
          <p:cNvPicPr>
            <a:picLocks noChangeAspect="1"/>
          </p:cNvPicPr>
          <p:nvPr/>
        </p:nvPicPr>
        <p:blipFill>
          <a:blip r:embed="rId3"/>
          <a:stretch>
            <a:fillRect/>
          </a:stretch>
        </p:blipFill>
        <p:spPr>
          <a:xfrm>
            <a:off x="10573268" y="6428811"/>
            <a:ext cx="1506216" cy="358958"/>
          </a:xfrm>
          <a:prstGeom prst="rect">
            <a:avLst/>
          </a:prstGeom>
        </p:spPr>
      </p:pic>
    </p:spTree>
    <p:extLst>
      <p:ext uri="{BB962C8B-B14F-4D97-AF65-F5344CB8AC3E}">
        <p14:creationId xmlns:p14="http://schemas.microsoft.com/office/powerpoint/2010/main" val="30529743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1507723" y="1099470"/>
            <a:ext cx="9379753" cy="315049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cap="sq">
                <a:solidFill>
                  <a:schemeClr val="tx1"/>
                </a:solidFill>
                <a:miter lim="800000"/>
                <a:headEnd type="none" w="sm" len="sm"/>
                <a:tailEnd type="none" w="sm" len="sm"/>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lgn="ctr">
              <a:spcBef>
                <a:spcPct val="20000"/>
              </a:spcBef>
            </a:pPr>
            <a:r>
              <a:rPr lang="pt-PT"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p>
          <a:p>
            <a:pPr marL="342900" indent="-342900">
              <a:spcBef>
                <a:spcPct val="20000"/>
              </a:spcBef>
            </a:pP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O + L :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Ownership</a:t>
            </a: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 (O)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and</a:t>
            </a: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Location</a:t>
            </a: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 (L)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Advantages</a:t>
            </a:r>
            <a:endParaRPr lang="pt-PT"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marL="533400" indent="12700">
              <a:spcBef>
                <a:spcPct val="20000"/>
              </a:spcBef>
            </a:pP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Ownership</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Monopolistic</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advantages</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(Stephen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Hymer</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1960)</a:t>
            </a:r>
          </a:p>
          <a:p>
            <a:pPr marL="533400" indent="12700">
              <a:spcBef>
                <a:spcPct val="20000"/>
              </a:spcBef>
            </a:pP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Life-Cycle</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(Raymond Vernon, mid-1960s, HBS)</a:t>
            </a:r>
            <a:endParaRPr lang="pt-PT"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marL="342900" indent="-342900">
              <a:spcBef>
                <a:spcPct val="20000"/>
              </a:spcBef>
            </a:pPr>
            <a:r>
              <a:rPr lang="pt-PT"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p>
          <a:p>
            <a:pPr marL="342900" indent="-342900">
              <a:spcBef>
                <a:spcPct val="20000"/>
              </a:spcBef>
            </a:pP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I :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Internalization</a:t>
            </a: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 (I)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and</a:t>
            </a: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the</a:t>
            </a: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Boudaries</a:t>
            </a: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of</a:t>
            </a: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the</a:t>
            </a:r>
            <a:r>
              <a:rPr lang="pt-PT"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rgbClr val="037C34"/>
                </a:solidFill>
                <a:latin typeface="Verdana" panose="020B0604030504040204" pitchFamily="34" charset="0"/>
                <a:ea typeface="Verdana" panose="020B0604030504040204" pitchFamily="34" charset="0"/>
                <a:cs typeface="Verdana" panose="020B0604030504040204" pitchFamily="34" charset="0"/>
              </a:rPr>
              <a:t>Firm</a:t>
            </a:r>
            <a:endParaRPr lang="pt-PT"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marL="533400" indent="12700">
              <a:spcBef>
                <a:spcPct val="20000"/>
              </a:spcBef>
            </a:pP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Imperfections</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Markets</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Hymer</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1960)</a:t>
            </a:r>
          </a:p>
          <a:p>
            <a:pPr marL="533400" indent="12700">
              <a:spcBef>
                <a:spcPct val="20000"/>
              </a:spcBef>
            </a:pP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Transaction</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costs</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Coase</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1937, Williamson, 1975)</a:t>
            </a:r>
          </a:p>
          <a:p>
            <a:pPr marL="533400" indent="12700">
              <a:spcBef>
                <a:spcPct val="20000"/>
              </a:spcBef>
            </a:pP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Internalization</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Theory</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Buckley</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Casson, 1976)</a:t>
            </a:r>
          </a:p>
        </p:txBody>
      </p:sp>
      <p:sp>
        <p:nvSpPr>
          <p:cNvPr id="7" name="Rectangle 7"/>
          <p:cNvSpPr>
            <a:spLocks noChangeArrowheads="1"/>
          </p:cNvSpPr>
          <p:nvPr/>
        </p:nvSpPr>
        <p:spPr bwMode="auto">
          <a:xfrm>
            <a:off x="1319582" y="4943078"/>
            <a:ext cx="9521736" cy="921688"/>
          </a:xfrm>
          <a:prstGeom prst="rect">
            <a:avLst/>
          </a:prstGeom>
          <a:noFill/>
          <a:ln w="38100">
            <a:solidFill>
              <a:srgbClr val="037C34"/>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8" name="Text Box 8"/>
          <p:cNvSpPr txBox="1">
            <a:spLocks noChangeArrowheads="1"/>
          </p:cNvSpPr>
          <p:nvPr/>
        </p:nvSpPr>
        <p:spPr bwMode="auto">
          <a:xfrm>
            <a:off x="1402579" y="5070322"/>
            <a:ext cx="9347200"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just"/>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All</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add</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our</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understanding</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about</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cross-</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border</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organisation</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economic</a:t>
            </a:r>
            <a:r>
              <a:rPr lang="pt-PT"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activities</a:t>
            </a:r>
            <a:endParaRPr lang="en-US"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AutoShape 9"/>
          <p:cNvSpPr>
            <a:spLocks noChangeArrowheads="1"/>
          </p:cNvSpPr>
          <p:nvPr/>
        </p:nvSpPr>
        <p:spPr bwMode="auto">
          <a:xfrm>
            <a:off x="5603469" y="4377212"/>
            <a:ext cx="936625" cy="433387"/>
          </a:xfrm>
          <a:prstGeom prst="downArrow">
            <a:avLst>
              <a:gd name="adj1" fmla="val 50000"/>
              <a:gd name="adj2" fmla="val 25000"/>
            </a:avLst>
          </a:prstGeom>
          <a:noFill/>
          <a:ln w="38100">
            <a:solidFill>
              <a:srgbClr val="037C34"/>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eaVert" wrap="none" anchor="ctr"/>
          <a:lstStyle/>
          <a:p>
            <a:endParaRPr lang="en-US"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Rectangle 9"/>
          <p:cNvSpPr/>
          <p:nvPr/>
        </p:nvSpPr>
        <p:spPr>
          <a:xfrm>
            <a:off x="1625600" y="2912138"/>
            <a:ext cx="4572000" cy="369332"/>
          </a:xfrm>
          <a:prstGeom prst="rect">
            <a:avLst/>
          </a:prstGeom>
        </p:spPr>
        <p:txBody>
          <a:bodyPr>
            <a:spAutoFit/>
          </a:bodyPr>
          <a:lstStyle/>
          <a:p>
            <a:pPr>
              <a:spcBef>
                <a:spcPct val="40000"/>
              </a:spcBef>
            </a:pPr>
            <a:r>
              <a:rPr lang="pt-PT"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p>
        </p:txBody>
      </p:sp>
      <p:sp>
        <p:nvSpPr>
          <p:cNvPr id="2" name="Title 1">
            <a:extLst>
              <a:ext uri="{FF2B5EF4-FFF2-40B4-BE49-F238E27FC236}">
                <a16:creationId xmlns:a16="http://schemas.microsoft.com/office/drawing/2014/main" id="{D34D754E-5C35-2E4C-B237-2E860D218B7D}"/>
              </a:ext>
            </a:extLst>
          </p:cNvPr>
          <p:cNvSpPr>
            <a:spLocks noGrp="1"/>
          </p:cNvSpPr>
          <p:nvPr>
            <p:ph type="title"/>
          </p:nvPr>
        </p:nvSpPr>
        <p:spPr>
          <a:xfrm>
            <a:off x="520893" y="93053"/>
            <a:ext cx="11263487" cy="1143000"/>
          </a:xfrm>
        </p:spPr>
        <p:txBody>
          <a:bodyPr>
            <a:noAutofit/>
          </a:bodyPr>
          <a:lstStyle/>
          <a:p>
            <a:pPr algn="ct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Theories</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of</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MNE: </a:t>
            </a:r>
            <a:b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b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I -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The</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Eclectic</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Paradigm</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 OLI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Paradigm</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(John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Dunning</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1993)</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91AA4BB1-5E24-1A6A-E5F5-4BBDF10BA4E4}"/>
              </a:ext>
            </a:extLst>
          </p:cNvPr>
          <p:cNvSpPr>
            <a:spLocks noChangeShapeType="1"/>
          </p:cNvSpPr>
          <p:nvPr/>
        </p:nvSpPr>
        <p:spPr bwMode="auto">
          <a:xfrm>
            <a:off x="545426" y="1065257"/>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21D1F09C-A08C-B194-0EB3-95A58A5CFD33}"/>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3" name="Line 2">
            <a:extLst>
              <a:ext uri="{FF2B5EF4-FFF2-40B4-BE49-F238E27FC236}">
                <a16:creationId xmlns:a16="http://schemas.microsoft.com/office/drawing/2014/main" id="{9B2CF264-7CCC-B429-E612-39B5AAE3BAB0}"/>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8033B225-1957-FEE3-976A-DDF2B9302141}"/>
              </a:ext>
            </a:extLst>
          </p:cNvPr>
          <p:cNvPicPr>
            <a:picLocks noChangeAspect="1"/>
          </p:cNvPicPr>
          <p:nvPr/>
        </p:nvPicPr>
        <p:blipFill>
          <a:blip r:embed="rId3"/>
          <a:stretch>
            <a:fillRect/>
          </a:stretch>
        </p:blipFill>
        <p:spPr>
          <a:xfrm>
            <a:off x="10573268" y="6428811"/>
            <a:ext cx="1506216" cy="358958"/>
          </a:xfrm>
          <a:prstGeom prst="rect">
            <a:avLst/>
          </a:prstGeom>
        </p:spPr>
      </p:pic>
    </p:spTree>
    <p:extLst>
      <p:ext uri="{BB962C8B-B14F-4D97-AF65-F5344CB8AC3E}">
        <p14:creationId xmlns:p14="http://schemas.microsoft.com/office/powerpoint/2010/main" val="1661071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6"/>
          <p:cNvSpPr txBox="1">
            <a:spLocks noChangeArrowheads="1"/>
          </p:cNvSpPr>
          <p:nvPr/>
        </p:nvSpPr>
        <p:spPr bwMode="auto">
          <a:xfrm>
            <a:off x="981307" y="4709191"/>
            <a:ext cx="10359483" cy="13388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360363" indent="-360363"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40000"/>
              </a:spcBef>
              <a:buFont typeface="Symbol" charset="0"/>
              <a:buChar char="Þ"/>
            </a:pP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OLI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Paradigm</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incorporates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numerous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different</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factors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as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well</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as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complementary</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conflicting</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theoretical</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approaches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p>
          <a:p>
            <a:pPr eaLnBrk="1" hangingPunct="1">
              <a:spcBef>
                <a:spcPct val="50000"/>
              </a:spcBef>
              <a:buFont typeface="Symbol" charset="0"/>
              <a:buChar char="Þ"/>
            </a:pP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OLI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Paradigm</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has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very</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little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predictive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power</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but</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it</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very</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realistic</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reflecting</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diversity</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complexity</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international</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business</a:t>
            </a:r>
            <a:endParaRPr lang="en-US"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Text Box 7"/>
          <p:cNvSpPr txBox="1">
            <a:spLocks noChangeArrowheads="1"/>
          </p:cNvSpPr>
          <p:nvPr/>
        </p:nvSpPr>
        <p:spPr bwMode="auto">
          <a:xfrm>
            <a:off x="545427" y="1302630"/>
            <a:ext cx="11263486" cy="3393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363538" indent="-363538"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pt-PT" sz="1800" b="1" u="sng" dirty="0">
                <a:solidFill>
                  <a:srgbClr val="037C34"/>
                </a:solidFill>
                <a:latin typeface="Verdana" panose="020B0604030504040204" pitchFamily="34" charset="0"/>
                <a:ea typeface="Verdana" panose="020B0604030504040204" pitchFamily="34" charset="0"/>
                <a:cs typeface="Verdana" panose="020B0604030504040204" pitchFamily="34" charset="0"/>
              </a:rPr>
              <a:t>John </a:t>
            </a:r>
            <a:r>
              <a:rPr lang="pt-PT" sz="1800" b="1" u="sng" dirty="0" err="1">
                <a:solidFill>
                  <a:srgbClr val="037C34"/>
                </a:solidFill>
                <a:latin typeface="Verdana" panose="020B0604030504040204" pitchFamily="34" charset="0"/>
                <a:ea typeface="Verdana" panose="020B0604030504040204" pitchFamily="34" charset="0"/>
                <a:cs typeface="Verdana" panose="020B0604030504040204" pitchFamily="34" charset="0"/>
              </a:rPr>
              <a:t>Dunning’s</a:t>
            </a:r>
            <a:r>
              <a:rPr lang="pt-PT" sz="1800" b="1" u="sng" dirty="0">
                <a:solidFill>
                  <a:srgbClr val="037C34"/>
                </a:solidFill>
                <a:latin typeface="Verdana" panose="020B0604030504040204" pitchFamily="34" charset="0"/>
                <a:ea typeface="Verdana" panose="020B0604030504040204" pitchFamily="34" charset="0"/>
                <a:cs typeface="Verdana" panose="020B0604030504040204" pitchFamily="34" charset="0"/>
              </a:rPr>
              <a:t> (1980) </a:t>
            </a:r>
            <a:r>
              <a:rPr lang="pt-PT" sz="1800" b="1" u="sng" dirty="0" err="1">
                <a:solidFill>
                  <a:srgbClr val="037C34"/>
                </a:solidFill>
                <a:latin typeface="Verdana" panose="020B0604030504040204" pitchFamily="34" charset="0"/>
                <a:ea typeface="Verdana" panose="020B0604030504040204" pitchFamily="34" charset="0"/>
                <a:cs typeface="Verdana" panose="020B0604030504040204" pitchFamily="34" charset="0"/>
              </a:rPr>
              <a:t>Eclectic</a:t>
            </a:r>
            <a:r>
              <a:rPr lang="pt-PT" sz="1800" b="1" u="sng"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800" b="1" u="sng" dirty="0" err="1">
                <a:solidFill>
                  <a:srgbClr val="037C34"/>
                </a:solidFill>
                <a:latin typeface="Verdana" panose="020B0604030504040204" pitchFamily="34" charset="0"/>
                <a:ea typeface="Verdana" panose="020B0604030504040204" pitchFamily="34" charset="0"/>
                <a:cs typeface="Verdana" panose="020B0604030504040204" pitchFamily="34" charset="0"/>
              </a:rPr>
              <a:t>Paradigm</a:t>
            </a:r>
            <a:r>
              <a:rPr lang="pt-PT" sz="1800" b="1" u="sng" dirty="0">
                <a:solidFill>
                  <a:srgbClr val="037C34"/>
                </a:solidFill>
                <a:latin typeface="Verdana" panose="020B0604030504040204" pitchFamily="34" charset="0"/>
                <a:ea typeface="Verdana" panose="020B0604030504040204" pitchFamily="34" charset="0"/>
                <a:cs typeface="Verdana" panose="020B0604030504040204" pitchFamily="34" charset="0"/>
              </a:rPr>
              <a:t> - OLI </a:t>
            </a:r>
            <a:r>
              <a:rPr lang="pt-PT" sz="1800" b="1" u="sng" dirty="0" err="1">
                <a:solidFill>
                  <a:srgbClr val="037C34"/>
                </a:solidFill>
                <a:latin typeface="Verdana" panose="020B0604030504040204" pitchFamily="34" charset="0"/>
                <a:ea typeface="Verdana" panose="020B0604030504040204" pitchFamily="34" charset="0"/>
                <a:cs typeface="Verdana" panose="020B0604030504040204" pitchFamily="34" charset="0"/>
              </a:rPr>
              <a:t>Paradigm</a:t>
            </a:r>
            <a:endParaRPr lang="pt-PT" sz="1800" b="1" u="sng"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ts val="1872"/>
              </a:spcBef>
            </a:pP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will</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engage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FDI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if</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they</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possess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eaLnBrk="1" hangingPunct="1">
              <a:spcBef>
                <a:spcPts val="1872"/>
              </a:spcBef>
            </a:pPr>
            <a:r>
              <a:rPr lang="pt-PT" sz="1800" dirty="0">
                <a:solidFill>
                  <a:srgbClr val="037C34"/>
                </a:solidFill>
                <a:latin typeface="Verdana" panose="020B0604030504040204" pitchFamily="34" charset="0"/>
                <a:ea typeface="Verdana" panose="020B0604030504040204" pitchFamily="34" charset="0"/>
                <a:cs typeface="Verdana" panose="020B0604030504040204" pitchFamily="34" charset="0"/>
              </a:rPr>
              <a:t>O – </a:t>
            </a:r>
            <a:r>
              <a:rPr lang="pt-PT" sz="1800" dirty="0" err="1">
                <a:solidFill>
                  <a:srgbClr val="037C34"/>
                </a:solidFill>
                <a:latin typeface="Verdana" panose="020B0604030504040204" pitchFamily="34" charset="0"/>
                <a:ea typeface="Verdana" panose="020B0604030504040204" pitchFamily="34" charset="0"/>
                <a:cs typeface="Verdana" panose="020B0604030504040204" pitchFamily="34" charset="0"/>
              </a:rPr>
              <a:t>Ownership</a:t>
            </a:r>
            <a:r>
              <a:rPr lang="pt-PT" sz="18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rgbClr val="037C34"/>
                </a:solidFill>
                <a:latin typeface="Verdana" panose="020B0604030504040204" pitchFamily="34" charset="0"/>
                <a:ea typeface="Verdana" panose="020B0604030504040204" pitchFamily="34" charset="0"/>
                <a:cs typeface="Verdana" panose="020B0604030504040204" pitchFamily="34" charset="0"/>
              </a:rPr>
              <a:t>advantages</a:t>
            </a:r>
            <a:r>
              <a:rPr lang="pt-PT" sz="18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Tangible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assets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(capital,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human</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resources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intangible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assets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property</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rights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structure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superior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knowledge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eaLnBrk="1" hangingPunct="1">
              <a:spcBef>
                <a:spcPts val="1872"/>
              </a:spcBef>
            </a:pPr>
            <a:r>
              <a:rPr lang="pt-PT" sz="1800" dirty="0">
                <a:solidFill>
                  <a:srgbClr val="037C34"/>
                </a:solidFill>
                <a:latin typeface="Verdana" panose="020B0604030504040204" pitchFamily="34" charset="0"/>
                <a:ea typeface="Verdana" panose="020B0604030504040204" pitchFamily="34" charset="0"/>
                <a:cs typeface="Verdana" panose="020B0604030504040204" pitchFamily="34" charset="0"/>
              </a:rPr>
              <a:t>L – </a:t>
            </a:r>
            <a:r>
              <a:rPr lang="pt-PT" sz="1800" dirty="0" err="1">
                <a:solidFill>
                  <a:srgbClr val="037C34"/>
                </a:solidFill>
                <a:latin typeface="Verdana" panose="020B0604030504040204" pitchFamily="34" charset="0"/>
                <a:ea typeface="Verdana" panose="020B0604030504040204" pitchFamily="34" charset="0"/>
                <a:cs typeface="Verdana" panose="020B0604030504040204" pitchFamily="34" charset="0"/>
              </a:rPr>
              <a:t>Location</a:t>
            </a:r>
            <a:r>
              <a:rPr lang="pt-PT" sz="18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rgbClr val="037C34"/>
                </a:solidFill>
                <a:latin typeface="Verdana" panose="020B0604030504040204" pitchFamily="34" charset="0"/>
                <a:ea typeface="Verdana" panose="020B0604030504040204" pitchFamily="34" charset="0"/>
                <a:cs typeface="Verdana" panose="020B0604030504040204" pitchFamily="34" charset="0"/>
              </a:rPr>
              <a:t>advantages</a:t>
            </a:r>
            <a:r>
              <a:rPr lang="pt-PT" sz="18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Cheap</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labour</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natural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resources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expanding</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a:t>
            </a:r>
            <a:endPar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ts val="1872"/>
              </a:spcBef>
            </a:pPr>
            <a:r>
              <a:rPr lang="pt-PT" sz="1800" dirty="0">
                <a:solidFill>
                  <a:srgbClr val="037C34"/>
                </a:solidFill>
                <a:latin typeface="Verdana" panose="020B0604030504040204" pitchFamily="34" charset="0"/>
                <a:ea typeface="Verdana" panose="020B0604030504040204" pitchFamily="34" charset="0"/>
                <a:cs typeface="Verdana" panose="020B0604030504040204" pitchFamily="34" charset="0"/>
              </a:rPr>
              <a:t>I – </a:t>
            </a:r>
            <a:r>
              <a:rPr lang="pt-PT" sz="1800" dirty="0" err="1">
                <a:solidFill>
                  <a:srgbClr val="037C34"/>
                </a:solidFill>
                <a:latin typeface="Verdana" panose="020B0604030504040204" pitchFamily="34" charset="0"/>
                <a:ea typeface="Verdana" panose="020B0604030504040204" pitchFamily="34" charset="0"/>
                <a:cs typeface="Verdana" panose="020B0604030504040204" pitchFamily="34" charset="0"/>
              </a:rPr>
              <a:t>Internalisation</a:t>
            </a:r>
            <a:r>
              <a:rPr lang="pt-PT" sz="18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rgbClr val="037C34"/>
                </a:solidFill>
                <a:latin typeface="Verdana" panose="020B0604030504040204" pitchFamily="34" charset="0"/>
                <a:ea typeface="Verdana" panose="020B0604030504040204" pitchFamily="34" charset="0"/>
                <a:cs typeface="Verdana" panose="020B0604030504040204" pitchFamily="34" charset="0"/>
              </a:rPr>
              <a:t>advantages</a:t>
            </a:r>
            <a:r>
              <a:rPr lang="pt-PT" sz="18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avoid</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search</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negotiating</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costs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overcome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tariff</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barriers</a:t>
            </a:r>
            <a:endPar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eaLnBrk="1" hangingPunct="1">
              <a:spcBef>
                <a:spcPct val="40000"/>
              </a:spcBef>
            </a:pP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they</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derive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such</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advantages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from</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using</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internal</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administrative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processes to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effect</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transactions</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within</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8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a:t>
            </a:r>
            <a:endParaRPr lang="en-US" sz="18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 name="Title 1">
            <a:extLst>
              <a:ext uri="{FF2B5EF4-FFF2-40B4-BE49-F238E27FC236}">
                <a16:creationId xmlns:a16="http://schemas.microsoft.com/office/drawing/2014/main" id="{DB16E50B-A898-4D41-9AC6-BBB31D6F7BCA}"/>
              </a:ext>
            </a:extLst>
          </p:cNvPr>
          <p:cNvSpPr>
            <a:spLocks noGrp="1"/>
          </p:cNvSpPr>
          <p:nvPr>
            <p:ph type="title"/>
          </p:nvPr>
        </p:nvSpPr>
        <p:spPr>
          <a:xfrm>
            <a:off x="2485911" y="-14020"/>
            <a:ext cx="7204499" cy="1143000"/>
          </a:xfrm>
        </p:spPr>
        <p:txBody>
          <a:bodyPr>
            <a:normAutofit/>
          </a:bodyPr>
          <a:lstStyle/>
          <a:p>
            <a:r>
              <a:rPr lang="pt-PT" sz="3000" dirty="0" err="1">
                <a:solidFill>
                  <a:srgbClr val="037C34"/>
                </a:solidFill>
                <a:latin typeface="Verdana" panose="020B0604030504040204" pitchFamily="34" charset="0"/>
                <a:ea typeface="Verdana" panose="020B0604030504040204" pitchFamily="34" charset="0"/>
                <a:cs typeface="Verdana" panose="020B0604030504040204" pitchFamily="34" charset="0"/>
              </a:rPr>
              <a:t>Theories</a:t>
            </a:r>
            <a:r>
              <a:rPr lang="pt-PT" sz="3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3000" dirty="0" err="1">
                <a:solidFill>
                  <a:srgbClr val="037C34"/>
                </a:solidFill>
                <a:latin typeface="Verdana" panose="020B0604030504040204" pitchFamily="34" charset="0"/>
                <a:ea typeface="Verdana" panose="020B0604030504040204" pitchFamily="34" charset="0"/>
                <a:cs typeface="Verdana" panose="020B0604030504040204" pitchFamily="34" charset="0"/>
              </a:rPr>
              <a:t>of</a:t>
            </a:r>
            <a:r>
              <a:rPr lang="pt-PT" sz="3000" dirty="0">
                <a:solidFill>
                  <a:srgbClr val="037C34"/>
                </a:solidFill>
                <a:latin typeface="Verdana" panose="020B0604030504040204" pitchFamily="34" charset="0"/>
                <a:ea typeface="Verdana" panose="020B0604030504040204" pitchFamily="34" charset="0"/>
                <a:cs typeface="Verdana" panose="020B0604030504040204" pitchFamily="34" charset="0"/>
              </a:rPr>
              <a:t> MNE : </a:t>
            </a:r>
            <a:r>
              <a:rPr lang="pt-PT" sz="3000" dirty="0" err="1">
                <a:solidFill>
                  <a:srgbClr val="037C34"/>
                </a:solidFill>
                <a:latin typeface="Verdana" panose="020B0604030504040204" pitchFamily="34" charset="0"/>
                <a:ea typeface="Verdana" panose="020B0604030504040204" pitchFamily="34" charset="0"/>
                <a:cs typeface="Verdana" panose="020B0604030504040204" pitchFamily="34" charset="0"/>
              </a:rPr>
              <a:t>Eclectic</a:t>
            </a:r>
            <a:r>
              <a:rPr lang="pt-PT" sz="3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3000" dirty="0" err="1">
                <a:solidFill>
                  <a:srgbClr val="037C34"/>
                </a:solidFill>
                <a:latin typeface="Verdana" panose="020B0604030504040204" pitchFamily="34" charset="0"/>
                <a:ea typeface="Verdana" panose="020B0604030504040204" pitchFamily="34" charset="0"/>
                <a:cs typeface="Verdana" panose="020B0604030504040204" pitchFamily="34" charset="0"/>
              </a:rPr>
              <a:t>Paradigm</a:t>
            </a:r>
            <a:endParaRPr lang="en-US" sz="30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8236AAF1-83BA-E5CA-AC46-CF300B8B4253}"/>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71FB834F-DCC7-F887-47AB-C1550E981816}"/>
              </a:ext>
            </a:extLst>
          </p:cNvPr>
          <p:cNvSpPr txBox="1"/>
          <p:nvPr/>
        </p:nvSpPr>
        <p:spPr>
          <a:xfrm>
            <a:off x="-476177" y="6381305"/>
            <a:ext cx="5607600"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2">
            <a:extLst>
              <a:ext uri="{FF2B5EF4-FFF2-40B4-BE49-F238E27FC236}">
                <a16:creationId xmlns:a16="http://schemas.microsoft.com/office/drawing/2014/main" id="{4F2A72B6-635E-915C-91D0-A92D02F3525B}"/>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A126BA06-FAC3-F56A-7208-1DA97FFAD703}"/>
              </a:ext>
            </a:extLst>
          </p:cNvPr>
          <p:cNvPicPr>
            <a:picLocks noChangeAspect="1"/>
          </p:cNvPicPr>
          <p:nvPr/>
        </p:nvPicPr>
        <p:blipFill>
          <a:blip r:embed="rId3"/>
          <a:stretch>
            <a:fillRect/>
          </a:stretch>
        </p:blipFill>
        <p:spPr>
          <a:xfrm>
            <a:off x="10573268" y="6428811"/>
            <a:ext cx="1506216" cy="358958"/>
          </a:xfrm>
          <a:prstGeom prst="rect">
            <a:avLst/>
          </a:prstGeom>
        </p:spPr>
      </p:pic>
    </p:spTree>
    <p:extLst>
      <p:ext uri="{BB962C8B-B14F-4D97-AF65-F5344CB8AC3E}">
        <p14:creationId xmlns:p14="http://schemas.microsoft.com/office/powerpoint/2010/main" val="2331213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24"/>
          <p:cNvGrpSpPr>
            <a:grpSpLocks/>
          </p:cNvGrpSpPr>
          <p:nvPr/>
        </p:nvGrpSpPr>
        <p:grpSpPr bwMode="auto">
          <a:xfrm>
            <a:off x="545426" y="935236"/>
            <a:ext cx="11174506" cy="5275267"/>
            <a:chOff x="418" y="938"/>
            <a:chExt cx="5093" cy="3323"/>
          </a:xfrm>
        </p:grpSpPr>
        <p:sp>
          <p:nvSpPr>
            <p:cNvPr id="20" name="Text Box 6"/>
            <p:cNvSpPr txBox="1">
              <a:spLocks noChangeArrowheads="1"/>
            </p:cNvSpPr>
            <p:nvPr/>
          </p:nvSpPr>
          <p:spPr bwMode="auto">
            <a:xfrm>
              <a:off x="418" y="1252"/>
              <a:ext cx="1677" cy="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O –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Ownership</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Advantages</a:t>
              </a:r>
              <a:endPar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21" name="Text Box 7"/>
            <p:cNvSpPr txBox="1">
              <a:spLocks noChangeArrowheads="1"/>
            </p:cNvSpPr>
            <p:nvPr/>
          </p:nvSpPr>
          <p:spPr bwMode="auto">
            <a:xfrm>
              <a:off x="428" y="1484"/>
              <a:ext cx="2190" cy="10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property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rights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intangible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assets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advantages</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organizational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structure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technologies</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organizational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marketing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systems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processes</a:t>
              </a:r>
            </a:p>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innovatory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capacity</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marketing, know-how,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finance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skills</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endPar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2" name="Text Box 8"/>
            <p:cNvSpPr txBox="1">
              <a:spLocks noChangeArrowheads="1"/>
            </p:cNvSpPr>
            <p:nvPr/>
          </p:nvSpPr>
          <p:spPr bwMode="auto">
            <a:xfrm>
              <a:off x="431" y="2494"/>
              <a:ext cx="1119" cy="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I -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Internalization</a:t>
              </a:r>
              <a:endPar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23" name="Text Box 9"/>
            <p:cNvSpPr txBox="1">
              <a:spLocks noChangeArrowheads="1"/>
            </p:cNvSpPr>
            <p:nvPr/>
          </p:nvSpPr>
          <p:spPr bwMode="auto">
            <a:xfrm>
              <a:off x="436" y="2710"/>
              <a:ext cx="4939" cy="155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lvl1pPr marL="174625" indent="-174625">
                <a:defRPr>
                  <a:solidFill>
                    <a:schemeClr val="tx1"/>
                  </a:solidFill>
                  <a:latin typeface="Arial" charset="0"/>
                  <a:ea typeface="ＭＳ Ｐゴシック" charset="0"/>
                </a:defRPr>
              </a:lvl1pPr>
              <a:lvl2pPr>
                <a:defRPr>
                  <a:solidFill>
                    <a:schemeClr val="tx1"/>
                  </a:solidFill>
                  <a:latin typeface="Arial" charset="0"/>
                  <a:ea typeface="ＭＳ Ｐゴシック" charset="0"/>
                </a:defRPr>
              </a:lvl2pPr>
              <a:lvl3pPr>
                <a:defRPr>
                  <a:solidFill>
                    <a:schemeClr val="tx1"/>
                  </a:solidFill>
                  <a:latin typeface="Arial" charset="0"/>
                  <a:ea typeface="ＭＳ Ｐゴシック" charset="0"/>
                </a:defRPr>
              </a:lvl3pPr>
              <a:lvl4pPr>
                <a:defRPr>
                  <a:solidFill>
                    <a:schemeClr val="tx1"/>
                  </a:solidFill>
                  <a:latin typeface="Arial" charset="0"/>
                  <a:ea typeface="ＭＳ Ｐゴシック" charset="0"/>
                </a:defRPr>
              </a:lvl4pPr>
              <a:lvl5pPr>
                <a:defRPr>
                  <a:solidFill>
                    <a:schemeClr val="tx1"/>
                  </a:solidFill>
                  <a:latin typeface="Arial" charset="0"/>
                  <a:ea typeface="ＭＳ Ｐゴシック" charset="0"/>
                </a:defRPr>
              </a:lvl5pPr>
              <a:lvl6pPr fontAlgn="base">
                <a:spcBef>
                  <a:spcPct val="0"/>
                </a:spcBef>
                <a:spcAft>
                  <a:spcPct val="0"/>
                </a:spcAft>
                <a:defRPr>
                  <a:solidFill>
                    <a:schemeClr val="tx1"/>
                  </a:solidFill>
                  <a:latin typeface="Arial" charset="0"/>
                  <a:ea typeface="ＭＳ Ｐゴシック" charset="0"/>
                </a:defRPr>
              </a:lvl6pPr>
              <a:lvl7pPr fontAlgn="base">
                <a:spcBef>
                  <a:spcPct val="0"/>
                </a:spcBef>
                <a:spcAft>
                  <a:spcPct val="0"/>
                </a:spcAft>
                <a:defRPr>
                  <a:solidFill>
                    <a:schemeClr val="tx1"/>
                  </a:solidFill>
                  <a:latin typeface="Arial" charset="0"/>
                  <a:ea typeface="ＭＳ Ｐゴシック" charset="0"/>
                </a:defRPr>
              </a:lvl7pPr>
              <a:lvl8pPr fontAlgn="base">
                <a:spcBef>
                  <a:spcPct val="0"/>
                </a:spcBef>
                <a:spcAft>
                  <a:spcPct val="0"/>
                </a:spcAft>
                <a:defRPr>
                  <a:solidFill>
                    <a:schemeClr val="tx1"/>
                  </a:solidFill>
                  <a:latin typeface="Arial" charset="0"/>
                  <a:ea typeface="ＭＳ Ｐゴシック" charset="0"/>
                </a:defRPr>
              </a:lvl8pPr>
              <a:lvl9pPr fontAlgn="base">
                <a:spcBef>
                  <a:spcPct val="0"/>
                </a:spcBef>
                <a:spcAft>
                  <a:spcPct val="0"/>
                </a:spcAft>
                <a:defRPr>
                  <a:solidFill>
                    <a:schemeClr val="tx1"/>
                  </a:solidFill>
                  <a:latin typeface="Arial" charset="0"/>
                  <a:ea typeface="ＭＳ Ｐゴシック" charset="0"/>
                </a:defRPr>
              </a:lvl9pPr>
            </a:lstStyle>
            <a:p>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Aims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exploit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failures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a:buFontTx/>
                <a:buChar char="-"/>
              </a:pP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avoid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search</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negotiating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costs</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avoid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costs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associated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with</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asymmetries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information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moral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hazard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post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contractual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opportunism</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adverse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selection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where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moral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hazard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hidden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detrimental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action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external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partners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such</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as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suppliers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buyers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jv</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partners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avoid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costs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broken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contracts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ensuing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litigation</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need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seller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protect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quality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intermediate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final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products</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to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avoid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or</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exploit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government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intervention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tariffs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p>
            <a:p>
              <a:pPr marL="215900" indent="-215900"/>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‘I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Advantages</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largely</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determine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what</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mode</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entry</a:t>
              </a:r>
              <a:r>
                <a:rPr lang="pt-PT" sz="1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exporting</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JV,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wholly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owned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subsidiary</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will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adopt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foreign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a:t>
              </a:r>
              <a:endPar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4" name="Text Box 10"/>
            <p:cNvSpPr txBox="1">
              <a:spLocks noChangeArrowheads="1"/>
            </p:cNvSpPr>
            <p:nvPr/>
          </p:nvSpPr>
          <p:spPr bwMode="auto">
            <a:xfrm>
              <a:off x="2932" y="1249"/>
              <a:ext cx="795" cy="2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L –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Location</a:t>
              </a:r>
              <a:endPar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25" name="Text Box 11"/>
            <p:cNvSpPr txBox="1">
              <a:spLocks noChangeArrowheads="1"/>
            </p:cNvSpPr>
            <p:nvPr/>
          </p:nvSpPr>
          <p:spPr bwMode="auto">
            <a:xfrm>
              <a:off x="2930" y="1480"/>
              <a:ext cx="2581" cy="8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lvl1pPr marL="174625" indent="-174625">
                <a:defRPr>
                  <a:solidFill>
                    <a:schemeClr val="tx1"/>
                  </a:solidFill>
                  <a:latin typeface="Arial" charset="0"/>
                  <a:ea typeface="ＭＳ Ｐゴシック" charset="0"/>
                </a:defRPr>
              </a:lvl1pPr>
              <a:lvl2pPr>
                <a:defRPr>
                  <a:solidFill>
                    <a:schemeClr val="tx1"/>
                  </a:solidFill>
                  <a:latin typeface="Arial" charset="0"/>
                  <a:ea typeface="ＭＳ Ｐゴシック" charset="0"/>
                </a:defRPr>
              </a:lvl2pPr>
              <a:lvl3pPr>
                <a:defRPr>
                  <a:solidFill>
                    <a:schemeClr val="tx1"/>
                  </a:solidFill>
                  <a:latin typeface="Arial" charset="0"/>
                  <a:ea typeface="ＭＳ Ｐゴシック" charset="0"/>
                </a:defRPr>
              </a:lvl3pPr>
              <a:lvl4pPr>
                <a:defRPr>
                  <a:solidFill>
                    <a:schemeClr val="tx1"/>
                  </a:solidFill>
                  <a:latin typeface="Arial" charset="0"/>
                  <a:ea typeface="ＭＳ Ｐゴシック" charset="0"/>
                </a:defRPr>
              </a:lvl4pPr>
              <a:lvl5pPr>
                <a:defRPr>
                  <a:solidFill>
                    <a:schemeClr val="tx1"/>
                  </a:solidFill>
                  <a:latin typeface="Arial" charset="0"/>
                  <a:ea typeface="ＭＳ Ｐゴシック" charset="0"/>
                </a:defRPr>
              </a:lvl5pPr>
              <a:lvl6pPr fontAlgn="base">
                <a:spcBef>
                  <a:spcPct val="0"/>
                </a:spcBef>
                <a:spcAft>
                  <a:spcPct val="0"/>
                </a:spcAft>
                <a:defRPr>
                  <a:solidFill>
                    <a:schemeClr val="tx1"/>
                  </a:solidFill>
                  <a:latin typeface="Arial" charset="0"/>
                  <a:ea typeface="ＭＳ Ｐゴシック" charset="0"/>
                </a:defRPr>
              </a:lvl6pPr>
              <a:lvl7pPr fontAlgn="base">
                <a:spcBef>
                  <a:spcPct val="0"/>
                </a:spcBef>
                <a:spcAft>
                  <a:spcPct val="0"/>
                </a:spcAft>
                <a:defRPr>
                  <a:solidFill>
                    <a:schemeClr val="tx1"/>
                  </a:solidFill>
                  <a:latin typeface="Arial" charset="0"/>
                  <a:ea typeface="ＭＳ Ｐゴシック" charset="0"/>
                </a:defRPr>
              </a:lvl7pPr>
              <a:lvl8pPr fontAlgn="base">
                <a:spcBef>
                  <a:spcPct val="0"/>
                </a:spcBef>
                <a:spcAft>
                  <a:spcPct val="0"/>
                </a:spcAft>
                <a:defRPr>
                  <a:solidFill>
                    <a:schemeClr val="tx1"/>
                  </a:solidFill>
                  <a:latin typeface="Arial" charset="0"/>
                  <a:ea typeface="ＭＳ Ｐゴシック" charset="0"/>
                </a:defRPr>
              </a:lvl8pPr>
              <a:lvl9pPr fontAlgn="base">
                <a:spcBef>
                  <a:spcPct val="0"/>
                </a:spcBef>
                <a:spcAft>
                  <a:spcPct val="0"/>
                </a:spcAft>
                <a:defRPr>
                  <a:solidFill>
                    <a:schemeClr val="tx1"/>
                  </a:solidFill>
                  <a:latin typeface="Arial" charset="0"/>
                  <a:ea typeface="ＭＳ Ｐゴシック" charset="0"/>
                </a:defRPr>
              </a:lvl9pPr>
            </a:lstStyle>
            <a:p>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spacial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distribution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natural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created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resource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endowments</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markets</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international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transport</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communication</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costs</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cross country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ideological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language</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cultural,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political</a:t>
              </a: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differences</a:t>
              </a:r>
              <a:endPar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a:buFontTx/>
                <a:buChar char="-"/>
              </a:pPr>
              <a:r>
                <a:rPr lang="pt-PT"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endPar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6" name="Line 12"/>
            <p:cNvSpPr>
              <a:spLocks noChangeShapeType="1"/>
            </p:cNvSpPr>
            <p:nvPr/>
          </p:nvSpPr>
          <p:spPr bwMode="auto">
            <a:xfrm>
              <a:off x="476" y="1175"/>
              <a:ext cx="2268"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7" name="Line 13"/>
            <p:cNvSpPr>
              <a:spLocks noChangeShapeType="1"/>
            </p:cNvSpPr>
            <p:nvPr/>
          </p:nvSpPr>
          <p:spPr bwMode="auto">
            <a:xfrm>
              <a:off x="2971" y="1175"/>
              <a:ext cx="2268"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8" name="Line 14"/>
            <p:cNvSpPr>
              <a:spLocks noChangeShapeType="1"/>
            </p:cNvSpPr>
            <p:nvPr/>
          </p:nvSpPr>
          <p:spPr bwMode="auto">
            <a:xfrm>
              <a:off x="476" y="1101"/>
              <a:ext cx="0" cy="136"/>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9" name="Line 15"/>
            <p:cNvSpPr>
              <a:spLocks noChangeShapeType="1"/>
            </p:cNvSpPr>
            <p:nvPr/>
          </p:nvSpPr>
          <p:spPr bwMode="auto">
            <a:xfrm>
              <a:off x="2744" y="1101"/>
              <a:ext cx="0" cy="136"/>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0" name="Line 16"/>
            <p:cNvSpPr>
              <a:spLocks noChangeShapeType="1"/>
            </p:cNvSpPr>
            <p:nvPr/>
          </p:nvSpPr>
          <p:spPr bwMode="auto">
            <a:xfrm>
              <a:off x="2957" y="1101"/>
              <a:ext cx="0" cy="136"/>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1" name="Line 17"/>
            <p:cNvSpPr>
              <a:spLocks noChangeShapeType="1"/>
            </p:cNvSpPr>
            <p:nvPr/>
          </p:nvSpPr>
          <p:spPr bwMode="auto">
            <a:xfrm>
              <a:off x="5239" y="1101"/>
              <a:ext cx="0" cy="136"/>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endParaRPr lang="en-US">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2" name="Text Box 18"/>
            <p:cNvSpPr txBox="1">
              <a:spLocks noChangeArrowheads="1"/>
            </p:cNvSpPr>
            <p:nvPr/>
          </p:nvSpPr>
          <p:spPr bwMode="auto">
            <a:xfrm>
              <a:off x="975" y="951"/>
              <a:ext cx="1144" cy="23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pt-PT" b="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Firms Advantages</a:t>
              </a:r>
              <a:endParaRPr lang="en-US" b="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3" name="Text Box 19"/>
            <p:cNvSpPr txBox="1">
              <a:spLocks noChangeArrowheads="1"/>
            </p:cNvSpPr>
            <p:nvPr/>
          </p:nvSpPr>
          <p:spPr bwMode="auto">
            <a:xfrm>
              <a:off x="3330" y="938"/>
              <a:ext cx="1382" cy="23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pt-PT" b="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Countries Advantages</a:t>
              </a:r>
              <a:endParaRPr lang="en-US" b="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grpSp>
      <p:sp>
        <p:nvSpPr>
          <p:cNvPr id="2" name="Title 1">
            <a:extLst>
              <a:ext uri="{FF2B5EF4-FFF2-40B4-BE49-F238E27FC236}">
                <a16:creationId xmlns:a16="http://schemas.microsoft.com/office/drawing/2014/main" id="{19E7E3E4-270E-9C49-9889-60D80ABF6D05}"/>
              </a:ext>
            </a:extLst>
          </p:cNvPr>
          <p:cNvSpPr>
            <a:spLocks noGrp="1"/>
          </p:cNvSpPr>
          <p:nvPr>
            <p:ph type="title"/>
          </p:nvPr>
        </p:nvSpPr>
        <p:spPr>
          <a:xfrm>
            <a:off x="4045590" y="50481"/>
            <a:ext cx="4097329" cy="1143000"/>
          </a:xfrm>
        </p:spPr>
        <p:txBody>
          <a:bodyPr>
            <a:normAutofit/>
          </a:bodyPr>
          <a:lstStyle/>
          <a:p>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Eclectic</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Paradigm</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cont</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950FE397-1BC4-0994-2B46-21DFF39D3C9F}"/>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a:extLst>
              <a:ext uri="{FF2B5EF4-FFF2-40B4-BE49-F238E27FC236}">
                <a16:creationId xmlns:a16="http://schemas.microsoft.com/office/drawing/2014/main" id="{1423FA28-11A4-3FD0-479F-3249D8F50337}"/>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6B869FA3-476E-00DD-502D-E8A85A878547}"/>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D241425E-B829-90CB-B99D-45105800934A}"/>
              </a:ext>
            </a:extLst>
          </p:cNvPr>
          <p:cNvPicPr>
            <a:picLocks noChangeAspect="1"/>
          </p:cNvPicPr>
          <p:nvPr/>
        </p:nvPicPr>
        <p:blipFill>
          <a:blip r:embed="rId3"/>
          <a:stretch>
            <a:fillRect/>
          </a:stretch>
        </p:blipFill>
        <p:spPr>
          <a:xfrm>
            <a:off x="10573268" y="6428811"/>
            <a:ext cx="1506216" cy="358958"/>
          </a:xfrm>
          <a:prstGeom prst="rect">
            <a:avLst/>
          </a:prstGeom>
        </p:spPr>
      </p:pic>
    </p:spTree>
    <p:extLst>
      <p:ext uri="{BB962C8B-B14F-4D97-AF65-F5344CB8AC3E}">
        <p14:creationId xmlns:p14="http://schemas.microsoft.com/office/powerpoint/2010/main" val="3617583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gure 2.2 The OLI Framwork: A decision Model"/>
          <p:cNvPicPr>
            <a:picLocks noChangeAspect="1"/>
          </p:cNvPicPr>
          <p:nvPr/>
        </p:nvPicPr>
        <p:blipFill>
          <a:blip r:embed="rId3"/>
          <a:stretch>
            <a:fillRect/>
          </a:stretch>
        </p:blipFill>
        <p:spPr>
          <a:xfrm>
            <a:off x="1959999" y="1173155"/>
            <a:ext cx="8196189" cy="5092977"/>
          </a:xfrm>
          <a:prstGeom prst="rect">
            <a:avLst/>
          </a:prstGeom>
        </p:spPr>
      </p:pic>
      <p:sp>
        <p:nvSpPr>
          <p:cNvPr id="5" name="TextBox 4"/>
          <p:cNvSpPr txBox="1"/>
          <p:nvPr/>
        </p:nvSpPr>
        <p:spPr>
          <a:xfrm>
            <a:off x="8360259" y="5813936"/>
            <a:ext cx="3679341" cy="276999"/>
          </a:xfrm>
          <a:prstGeom prst="rect">
            <a:avLst/>
          </a:prstGeom>
          <a:noFill/>
        </p:spPr>
        <p:txBody>
          <a:bodyPr wrap="none" rtlCol="0">
            <a:spAutoFit/>
          </a:bodyPr>
          <a:lstStyle/>
          <a:p>
            <a:r>
              <a:rPr 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Source: </a:t>
            </a:r>
            <a:r>
              <a:rPr lang="en-US" sz="12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Collison</a:t>
            </a:r>
            <a:r>
              <a:rPr 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en-US" sz="12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Narula</a:t>
            </a:r>
            <a:r>
              <a:rPr 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and </a:t>
            </a:r>
            <a:r>
              <a:rPr lang="en-US" sz="1200"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Rugman</a:t>
            </a:r>
            <a:r>
              <a:rPr lang="en-US" sz="12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(2017)</a:t>
            </a:r>
          </a:p>
        </p:txBody>
      </p:sp>
      <p:sp>
        <p:nvSpPr>
          <p:cNvPr id="2" name="Title 1">
            <a:extLst>
              <a:ext uri="{FF2B5EF4-FFF2-40B4-BE49-F238E27FC236}">
                <a16:creationId xmlns:a16="http://schemas.microsoft.com/office/drawing/2014/main" id="{03770188-150C-1F41-91BB-B9DA77682301}"/>
              </a:ext>
            </a:extLst>
          </p:cNvPr>
          <p:cNvSpPr>
            <a:spLocks noGrp="1"/>
          </p:cNvSpPr>
          <p:nvPr>
            <p:ph type="title"/>
          </p:nvPr>
        </p:nvSpPr>
        <p:spPr>
          <a:xfrm>
            <a:off x="4033022" y="81642"/>
            <a:ext cx="4114800" cy="1143000"/>
          </a:xfrm>
        </p:spPr>
        <p:txBody>
          <a:bodyPr>
            <a:normAutofit/>
          </a:bodyPr>
          <a:lstStyle/>
          <a:p>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Eclectic</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Paradigm</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cont</a:t>
            </a:r>
            <a:r>
              <a:rPr lang="pt-PT" sz="2400" dirty="0">
                <a:solidFill>
                  <a:srgbClr val="037C34"/>
                </a:solidFill>
                <a:latin typeface="Verdana" panose="020B0604030504040204" pitchFamily="34" charset="0"/>
                <a:ea typeface="Verdana" panose="020B0604030504040204" pitchFamily="34" charset="0"/>
                <a:cs typeface="Verdana" panose="020B0604030504040204" pitchFamily="34" charset="0"/>
              </a:rPr>
              <a:t>.)</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90A7D17B-B40A-79AD-9932-66BE1B5B4E82}"/>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a:extLst>
              <a:ext uri="{FF2B5EF4-FFF2-40B4-BE49-F238E27FC236}">
                <a16:creationId xmlns:a16="http://schemas.microsoft.com/office/drawing/2014/main" id="{DC11F42D-03A4-E6BA-746C-DE714A4D97C9}"/>
              </a:ext>
            </a:extLst>
          </p:cNvPr>
          <p:cNvSpPr txBox="1"/>
          <p:nvPr/>
        </p:nvSpPr>
        <p:spPr>
          <a:xfrm>
            <a:off x="178039" y="632299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0475276C-C9D1-0F02-7199-259FABDE30F3}"/>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C6A06AAC-985C-DB9C-B8CD-7311A638C3E0}"/>
              </a:ext>
            </a:extLst>
          </p:cNvPr>
          <p:cNvPicPr>
            <a:picLocks noChangeAspect="1"/>
          </p:cNvPicPr>
          <p:nvPr/>
        </p:nvPicPr>
        <p:blipFill>
          <a:blip r:embed="rId4"/>
          <a:stretch>
            <a:fillRect/>
          </a:stretch>
        </p:blipFill>
        <p:spPr>
          <a:xfrm>
            <a:off x="10573268" y="6428811"/>
            <a:ext cx="1506216" cy="358958"/>
          </a:xfrm>
          <a:prstGeom prst="rect">
            <a:avLst/>
          </a:prstGeom>
        </p:spPr>
      </p:pic>
    </p:spTree>
    <p:extLst>
      <p:ext uri="{BB962C8B-B14F-4D97-AF65-F5344CB8AC3E}">
        <p14:creationId xmlns:p14="http://schemas.microsoft.com/office/powerpoint/2010/main" val="1422940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AB25E-9CBF-379D-C9EE-1332D940333D}"/>
              </a:ext>
            </a:extLst>
          </p:cNvPr>
          <p:cNvSpPr>
            <a:spLocks noGrp="1"/>
          </p:cNvSpPr>
          <p:nvPr>
            <p:ph type="title"/>
          </p:nvPr>
        </p:nvSpPr>
        <p:spPr>
          <a:xfrm>
            <a:off x="2132333" y="46998"/>
            <a:ext cx="7876190" cy="1325563"/>
          </a:xfrm>
        </p:spPr>
        <p:txBody>
          <a:bodyPr>
            <a:normAutofit/>
          </a:bodyPr>
          <a:lstStyle/>
          <a:p>
            <a:r>
              <a:rPr lang="en-US" sz="3200" dirty="0">
                <a:solidFill>
                  <a:srgbClr val="037C34"/>
                </a:solidFill>
                <a:latin typeface="Verdana" panose="020B0604030504040204" pitchFamily="34" charset="0"/>
                <a:ea typeface="Verdana" panose="020B0604030504040204" pitchFamily="34" charset="0"/>
                <a:cs typeface="Verdana" panose="020B0604030504040204" pitchFamily="34" charset="0"/>
              </a:rPr>
              <a:t>Example: British MNEs, 1929-1960s</a:t>
            </a:r>
          </a:p>
        </p:txBody>
      </p:sp>
      <p:sp>
        <p:nvSpPr>
          <p:cNvPr id="5" name="Line 2">
            <a:extLst>
              <a:ext uri="{FF2B5EF4-FFF2-40B4-BE49-F238E27FC236}">
                <a16:creationId xmlns:a16="http://schemas.microsoft.com/office/drawing/2014/main" id="{B22366D1-1F0B-D321-7867-8CCE8AB26020}"/>
              </a:ext>
            </a:extLst>
          </p:cNvPr>
          <p:cNvSpPr>
            <a:spLocks noChangeShapeType="1"/>
          </p:cNvSpPr>
          <p:nvPr/>
        </p:nvSpPr>
        <p:spPr bwMode="auto">
          <a:xfrm>
            <a:off x="545426" y="97461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a:extLst>
              <a:ext uri="{FF2B5EF4-FFF2-40B4-BE49-F238E27FC236}">
                <a16:creationId xmlns:a16="http://schemas.microsoft.com/office/drawing/2014/main" id="{92FA67C1-5551-9A5A-C60F-59FF86ECF592}"/>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05828316-487C-A900-5403-AA2F6B0B2958}"/>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7">
            <a:extLst>
              <a:ext uri="{FF2B5EF4-FFF2-40B4-BE49-F238E27FC236}">
                <a16:creationId xmlns:a16="http://schemas.microsoft.com/office/drawing/2014/main" id="{E41C7838-FF6C-5C36-20A2-54D5CCAFCCF3}"/>
              </a:ext>
            </a:extLst>
          </p:cNvPr>
          <p:cNvPicPr>
            <a:picLocks noChangeAspect="1"/>
          </p:cNvPicPr>
          <p:nvPr/>
        </p:nvPicPr>
        <p:blipFill>
          <a:blip r:embed="rId2"/>
          <a:stretch>
            <a:fillRect/>
          </a:stretch>
        </p:blipFill>
        <p:spPr>
          <a:xfrm>
            <a:off x="10573268" y="6397815"/>
            <a:ext cx="1506216" cy="358958"/>
          </a:xfrm>
          <a:prstGeom prst="rect">
            <a:avLst/>
          </a:prstGeom>
        </p:spPr>
      </p:pic>
      <p:sp>
        <p:nvSpPr>
          <p:cNvPr id="10" name="TextBox 9">
            <a:extLst>
              <a:ext uri="{FF2B5EF4-FFF2-40B4-BE49-F238E27FC236}">
                <a16:creationId xmlns:a16="http://schemas.microsoft.com/office/drawing/2014/main" id="{8206E4E3-E768-8D89-2BDF-B3D44C54E687}"/>
              </a:ext>
            </a:extLst>
          </p:cNvPr>
          <p:cNvSpPr txBox="1"/>
          <p:nvPr/>
        </p:nvSpPr>
        <p:spPr>
          <a:xfrm>
            <a:off x="508255" y="1147957"/>
            <a:ext cx="10944389" cy="4924425"/>
          </a:xfrm>
          <a:prstGeom prst="rect">
            <a:avLst/>
          </a:prstGeom>
          <a:noFill/>
        </p:spPr>
        <p:txBody>
          <a:bodyPr wrap="square" rtlCol="0">
            <a:spAutoFit/>
          </a:bodyPr>
          <a:lstStyle/>
          <a:p>
            <a:r>
              <a:rPr lang="en-US" sz="2000" b="1" dirty="0">
                <a:solidFill>
                  <a:srgbClr val="037C34"/>
                </a:solidFill>
              </a:rPr>
              <a:t>UK Economy</a:t>
            </a:r>
          </a:p>
          <a:p>
            <a:pPr marL="180975" indent="-180975"/>
            <a:r>
              <a:rPr lang="en-US" b="1" dirty="0">
                <a:solidFill>
                  <a:srgbClr val="037C34"/>
                </a:solidFill>
              </a:rPr>
              <a:t>- 	</a:t>
            </a:r>
            <a:r>
              <a:rPr lang="en-US" dirty="0"/>
              <a:t>high income, large and standardized UK market fostered large firms, product differentiation and marketing skills</a:t>
            </a:r>
          </a:p>
          <a:p>
            <a:pPr marL="180975" indent="-180975"/>
            <a:r>
              <a:rPr lang="en-US" dirty="0"/>
              <a:t>- 	competitiveness of consumer goods MNEs: confectionary (Cadbury, Rowntree); alcoholic beverages (United Distillers); pharmaceuticals (Beecham),  other consumer goods</a:t>
            </a:r>
          </a:p>
          <a:p>
            <a:pPr marL="180975" indent="-180975"/>
            <a:r>
              <a:rPr lang="en-US" dirty="0"/>
              <a:t>-  low competitiveness in high tech industries: electrical and chemical sectors (US businesses - O advantages)</a:t>
            </a:r>
          </a:p>
          <a:p>
            <a:pPr marL="180975" indent="-180975"/>
            <a:r>
              <a:rPr lang="en-US" dirty="0"/>
              <a:t>- 	general absence of managerial hierarchies – owner entrepreneurs played a major role in the </a:t>
            </a:r>
            <a:r>
              <a:rPr lang="en-US" dirty="0" err="1"/>
              <a:t>internationalisation</a:t>
            </a:r>
            <a:r>
              <a:rPr lang="en-US" dirty="0"/>
              <a:t> of production</a:t>
            </a:r>
          </a:p>
          <a:p>
            <a:endParaRPr lang="en-US" dirty="0"/>
          </a:p>
          <a:p>
            <a:r>
              <a:rPr lang="en-US" sz="2000" b="1" dirty="0">
                <a:solidFill>
                  <a:srgbClr val="037C34"/>
                </a:solidFill>
              </a:rPr>
              <a:t>O Advantages </a:t>
            </a:r>
            <a:r>
              <a:rPr lang="en-US" dirty="0"/>
              <a:t>- UK firms relied on mature, relatively low-tech sectors </a:t>
            </a:r>
          </a:p>
          <a:p>
            <a:pPr marL="1608138" indent="-1608138">
              <a:spcBef>
                <a:spcPts val="600"/>
              </a:spcBef>
            </a:pPr>
            <a:r>
              <a:rPr lang="en-US" sz="2000" b="1" dirty="0">
                <a:solidFill>
                  <a:srgbClr val="15824C"/>
                </a:solidFill>
              </a:rPr>
              <a:t>L Advantages  </a:t>
            </a:r>
            <a:r>
              <a:rPr lang="en-US" sz="2000" dirty="0">
                <a:solidFill>
                  <a:srgbClr val="037C34"/>
                </a:solidFill>
              </a:rPr>
              <a:t>- </a:t>
            </a:r>
            <a:r>
              <a:rPr lang="en-US" dirty="0"/>
              <a:t>UK firms relied on Commonwealth markets: more competitive than indigenous firms, more </a:t>
            </a:r>
            <a:r>
              <a:rPr lang="en-US" dirty="0" err="1"/>
              <a:t>favourable</a:t>
            </a:r>
            <a:r>
              <a:rPr lang="en-US" dirty="0"/>
              <a:t> treatment than firms from other countries =&gt; MNEs safely growing and profitable</a:t>
            </a:r>
          </a:p>
          <a:p>
            <a:pPr>
              <a:spcBef>
                <a:spcPts val="600"/>
              </a:spcBef>
            </a:pPr>
            <a:r>
              <a:rPr lang="en-US" sz="2000" b="1" dirty="0">
                <a:solidFill>
                  <a:srgbClr val="15824C"/>
                </a:solidFill>
              </a:rPr>
              <a:t>I Advantages -</a:t>
            </a:r>
            <a:r>
              <a:rPr lang="en-US" sz="2000" dirty="0"/>
              <a:t> </a:t>
            </a:r>
            <a:r>
              <a:rPr lang="en-US" dirty="0"/>
              <a:t>associated with market failures/imperfections in markets: risks and uncertainty</a:t>
            </a:r>
          </a:p>
          <a:p>
            <a:pPr marL="1873250" indent="-1873250">
              <a:spcBef>
                <a:spcPts val="600"/>
              </a:spcBef>
            </a:pPr>
            <a:r>
              <a:rPr lang="en-US" dirty="0"/>
              <a:t>      - </a:t>
            </a:r>
            <a:r>
              <a:rPr lang="en-US" dirty="0">
                <a:solidFill>
                  <a:srgbClr val="037C34"/>
                </a:solidFill>
              </a:rPr>
              <a:t>resource seeking </a:t>
            </a:r>
            <a:r>
              <a:rPr lang="en-US" dirty="0"/>
              <a:t>-&gt; unintegrated firms vulnerable to sudden price increases and or supply interruptions </a:t>
            </a:r>
            <a:r>
              <a:rPr lang="en-US" dirty="0" err="1"/>
              <a:t>eg.</a:t>
            </a:r>
            <a:r>
              <a:rPr lang="en-US" dirty="0"/>
              <a:t>  Lever – palm oil in Nigeria, Dunlop - Malaysian rubber</a:t>
            </a:r>
          </a:p>
          <a:p>
            <a:pPr marL="1873250" indent="-1873250">
              <a:spcBef>
                <a:spcPts val="600"/>
              </a:spcBef>
            </a:pPr>
            <a:r>
              <a:rPr lang="en-US" dirty="0"/>
              <a:t>      - </a:t>
            </a:r>
            <a:r>
              <a:rPr lang="en-US" dirty="0">
                <a:solidFill>
                  <a:srgbClr val="15824C"/>
                </a:solidFill>
              </a:rPr>
              <a:t>market seeking </a:t>
            </a:r>
            <a:r>
              <a:rPr lang="en-US" dirty="0"/>
              <a:t>-&gt; from exports to FDI to control brand reputation, avoid imitations, take advantage of local incentives,  responses to oligopolistic pressures (Dunlop in France vs. Michelin)</a:t>
            </a:r>
          </a:p>
        </p:txBody>
      </p:sp>
    </p:spTree>
    <p:extLst>
      <p:ext uri="{BB962C8B-B14F-4D97-AF65-F5344CB8AC3E}">
        <p14:creationId xmlns:p14="http://schemas.microsoft.com/office/powerpoint/2010/main" val="2825904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545426" y="1489075"/>
            <a:ext cx="10895725" cy="22529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11113" lvl="1">
              <a:spcBef>
                <a:spcPct val="20000"/>
              </a:spcBef>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=&gt; Relates to Global Strategy of MNEs:</a:t>
            </a:r>
          </a:p>
          <a:p>
            <a:pPr marL="874713" lvl="1" indent="-463550">
              <a:spcBef>
                <a:spcPct val="20000"/>
              </a:spcBef>
              <a:buFontTx/>
              <a:buChar char="–"/>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Firm-specific advantages (FSAs) - </a:t>
            </a:r>
            <a:r>
              <a:rPr lang="en-US"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 unique capability proprietary to the organization</a:t>
            </a:r>
          </a:p>
          <a:p>
            <a:pPr marL="1228725" lvl="2" indent="-331788">
              <a:spcBef>
                <a:spcPct val="20000"/>
              </a:spcBef>
              <a:buFont typeface="Wingdings" charset="0"/>
              <a:buChar char="§"/>
            </a:pPr>
            <a:r>
              <a:rPr lang="en-US"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It may be built upon product or process technology, production knowledge, managerial, marketing or distributional capabilities.</a:t>
            </a:r>
          </a:p>
          <a:p>
            <a:pPr marL="874713" lvl="1" indent="-463550">
              <a:spcBef>
                <a:spcPct val="20000"/>
              </a:spcBef>
              <a:buFontTx/>
              <a:buChar char="–"/>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Country-specific advantages (CSAs): </a:t>
            </a:r>
            <a:r>
              <a:rPr lang="en-US"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country factors</a:t>
            </a:r>
          </a:p>
          <a:p>
            <a:pPr marL="1228725" lvl="2" indent="-331788">
              <a:spcBef>
                <a:spcPct val="20000"/>
              </a:spcBef>
              <a:buFont typeface="Wingdings" charset="0"/>
              <a:buChar char="§"/>
            </a:pPr>
            <a:r>
              <a:rPr lang="en-US"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Natural resource endowments (minerals, energy and forests), the </a:t>
            </a:r>
            <a:r>
              <a:rPr lang="en-US"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labour</a:t>
            </a:r>
            <a:r>
              <a:rPr lang="en-US"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force and associated cultural factors, etc.</a:t>
            </a:r>
          </a:p>
        </p:txBody>
      </p:sp>
      <p:pic>
        <p:nvPicPr>
          <p:cNvPr id="8" name="Picture 8" descr="The basic components of international busines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7656" y="3709988"/>
            <a:ext cx="3744912" cy="2382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Content Placeholder 2"/>
          <p:cNvSpPr>
            <a:spLocks/>
          </p:cNvSpPr>
          <p:nvPr/>
        </p:nvSpPr>
        <p:spPr bwMode="auto">
          <a:xfrm>
            <a:off x="7752568" y="5741134"/>
            <a:ext cx="2879725"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42900" indent="-342900">
              <a:spcBef>
                <a:spcPct val="20000"/>
              </a:spcBef>
            </a:pPr>
            <a:r>
              <a:rPr lang="en-US" sz="1000" dirty="0">
                <a:latin typeface="Verdana" panose="020B0604030504040204" pitchFamily="34" charset="0"/>
                <a:ea typeface="Verdana" panose="020B0604030504040204" pitchFamily="34" charset="0"/>
                <a:cs typeface="Verdana" panose="020B0604030504040204" pitchFamily="34" charset="0"/>
              </a:rPr>
              <a:t>Collinson et al. (2017)</a:t>
            </a:r>
          </a:p>
        </p:txBody>
      </p:sp>
      <p:sp>
        <p:nvSpPr>
          <p:cNvPr id="2" name="Rectangle 1"/>
          <p:cNvSpPr/>
          <p:nvPr/>
        </p:nvSpPr>
        <p:spPr>
          <a:xfrm>
            <a:off x="3329579" y="1094304"/>
            <a:ext cx="5101076" cy="369332"/>
          </a:xfrm>
          <a:prstGeom prst="rect">
            <a:avLst/>
          </a:prstGeom>
        </p:spPr>
        <p:txBody>
          <a:bodyPr wrap="none">
            <a:spAutoFit/>
          </a:bodyPr>
          <a:lstStyle/>
          <a:p>
            <a:pPr algn="ctr"/>
            <a:r>
              <a:rPr lang="en-US"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Rugman, Verbeke and Nguyen (2011)</a:t>
            </a:r>
          </a:p>
        </p:txBody>
      </p:sp>
      <p:sp>
        <p:nvSpPr>
          <p:cNvPr id="3" name="Title 2">
            <a:extLst>
              <a:ext uri="{FF2B5EF4-FFF2-40B4-BE49-F238E27FC236}">
                <a16:creationId xmlns:a16="http://schemas.microsoft.com/office/drawing/2014/main" id="{18495BCA-BA99-5740-9FC6-0C014D35FC04}"/>
              </a:ext>
            </a:extLst>
          </p:cNvPr>
          <p:cNvSpPr>
            <a:spLocks noGrp="1"/>
          </p:cNvSpPr>
          <p:nvPr>
            <p:ph type="title"/>
          </p:nvPr>
        </p:nvSpPr>
        <p:spPr>
          <a:xfrm>
            <a:off x="1860394" y="75288"/>
            <a:ext cx="8501528" cy="1143000"/>
          </a:xfrm>
        </p:spPr>
        <p:txBody>
          <a:bodyPr>
            <a:normAutofit/>
          </a:bodyPr>
          <a:lstStyle/>
          <a:p>
            <a:r>
              <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III –New Internalization Theory: FSA-CSA Matrix</a:t>
            </a:r>
          </a:p>
        </p:txBody>
      </p:sp>
      <p:sp>
        <p:nvSpPr>
          <p:cNvPr id="4" name="Line 2">
            <a:extLst>
              <a:ext uri="{FF2B5EF4-FFF2-40B4-BE49-F238E27FC236}">
                <a16:creationId xmlns:a16="http://schemas.microsoft.com/office/drawing/2014/main" id="{61873EFE-0384-6788-890A-72413177846B}"/>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Box 9">
            <a:extLst>
              <a:ext uri="{FF2B5EF4-FFF2-40B4-BE49-F238E27FC236}">
                <a16:creationId xmlns:a16="http://schemas.microsoft.com/office/drawing/2014/main" id="{BC5C49B2-7E29-8B3B-E19D-4C83FF19341A}"/>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Line 2">
            <a:extLst>
              <a:ext uri="{FF2B5EF4-FFF2-40B4-BE49-F238E27FC236}">
                <a16:creationId xmlns:a16="http://schemas.microsoft.com/office/drawing/2014/main" id="{31C1B6E6-63D2-4CAA-0928-3A6A9815D646}"/>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F55664D2-6E9B-47A5-D52A-7A0B5610BAAF}"/>
              </a:ext>
            </a:extLst>
          </p:cNvPr>
          <p:cNvPicPr>
            <a:picLocks noChangeAspect="1"/>
          </p:cNvPicPr>
          <p:nvPr/>
        </p:nvPicPr>
        <p:blipFill>
          <a:blip r:embed="rId4"/>
          <a:stretch>
            <a:fillRect/>
          </a:stretch>
        </p:blipFill>
        <p:spPr>
          <a:xfrm>
            <a:off x="10573268" y="6397815"/>
            <a:ext cx="1506216" cy="358958"/>
          </a:xfrm>
          <a:prstGeom prst="rect">
            <a:avLst/>
          </a:prstGeom>
        </p:spPr>
      </p:pic>
    </p:spTree>
    <p:extLst>
      <p:ext uri="{BB962C8B-B14F-4D97-AF65-F5344CB8AC3E}">
        <p14:creationId xmlns:p14="http://schemas.microsoft.com/office/powerpoint/2010/main" val="15039284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825195" y="1989138"/>
            <a:ext cx="10526749" cy="21852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1079500">
              <a:spcBef>
                <a:spcPct val="20000"/>
              </a:spcBef>
            </a:pPr>
            <a:r>
              <a:rPr lang="en-US"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Ownership factors (O)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 &lt;-&gt;   </a:t>
            </a:r>
            <a:r>
              <a:rPr lang="en-US"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FSAs</a:t>
            </a:r>
          </a:p>
          <a:p>
            <a:pPr marL="1079500">
              <a:spcBef>
                <a:spcPct val="20000"/>
              </a:spcBef>
            </a:pPr>
            <a:r>
              <a:rPr lang="en-US"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Location factors (L)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 &lt;-&gt;   </a:t>
            </a:r>
            <a:r>
              <a:rPr lang="en-US"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CSAs</a:t>
            </a:r>
          </a:p>
          <a:p>
            <a:pPr marL="1079500">
              <a:spcBef>
                <a:spcPct val="20000"/>
              </a:spcBef>
            </a:pPr>
            <a:r>
              <a:rPr lang="en-US"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Internalization factors (I)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&lt;-&gt; </a:t>
            </a:r>
            <a:r>
              <a:rPr lang="en-US" sz="2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en-US"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FSAs</a:t>
            </a:r>
          </a:p>
          <a:p>
            <a:pPr marL="409575" indent="-409575">
              <a:spcBef>
                <a:spcPct val="20000"/>
              </a:spcBef>
              <a:buFontTx/>
              <a:buChar char="•"/>
            </a:pPr>
            <a:endParaRPr lang="en-US" sz="20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marL="496888" indent="-496888">
              <a:spcBef>
                <a:spcPct val="20000"/>
              </a:spcBef>
            </a:pPr>
            <a:r>
              <a:rPr lang="en-US"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=&gt; O and I, in practice, are integrated features of FSA management within the MNE that cannot be decoupled in strategic decision making. </a:t>
            </a:r>
            <a:endParaRPr lang="en-US" sz="20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 name="Title 1">
            <a:extLst>
              <a:ext uri="{FF2B5EF4-FFF2-40B4-BE49-F238E27FC236}">
                <a16:creationId xmlns:a16="http://schemas.microsoft.com/office/drawing/2014/main" id="{F521BD05-5894-EC4F-9284-A133B4381F5E}"/>
              </a:ext>
            </a:extLst>
          </p:cNvPr>
          <p:cNvSpPr>
            <a:spLocks noGrp="1"/>
          </p:cNvSpPr>
          <p:nvPr>
            <p:ph type="title"/>
          </p:nvPr>
        </p:nvSpPr>
        <p:spPr>
          <a:xfrm>
            <a:off x="825195" y="89208"/>
            <a:ext cx="10526750" cy="1143000"/>
          </a:xfrm>
        </p:spPr>
        <p:txBody>
          <a:bodyPr>
            <a:noAutofit/>
          </a:bodyPr>
          <a:lstStyle/>
          <a:p>
            <a:r>
              <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III - How does FSA/CSA matrix relate to Dunning</a:t>
            </a:r>
            <a:r>
              <a:rPr lang="ja-JP" altLang="en-US" sz="2400">
                <a:solidFill>
                  <a:srgbClr val="037C34"/>
                </a:solidFill>
                <a:latin typeface="Verdana" panose="020B0604030504040204" pitchFamily="34" charset="0"/>
                <a:cs typeface="Verdana" panose="020B0604030504040204" pitchFamily="34" charset="0"/>
              </a:rPr>
              <a:t>’</a:t>
            </a:r>
            <a:r>
              <a:rPr lang="en-US" altLang="ja-JP" sz="2400" dirty="0">
                <a:solidFill>
                  <a:srgbClr val="037C34"/>
                </a:solidFill>
                <a:latin typeface="Verdana" panose="020B0604030504040204" pitchFamily="34" charset="0"/>
                <a:ea typeface="Verdana" panose="020B0604030504040204" pitchFamily="34" charset="0"/>
                <a:cs typeface="Verdana" panose="020B0604030504040204" pitchFamily="34" charset="0"/>
              </a:rPr>
              <a:t>s OLI Paradigm?</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323789D2-101E-888D-CDF2-12104F01F5F2}"/>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a:extLst>
              <a:ext uri="{FF2B5EF4-FFF2-40B4-BE49-F238E27FC236}">
                <a16:creationId xmlns:a16="http://schemas.microsoft.com/office/drawing/2014/main" id="{02485115-8A04-7266-A569-02F56CE8B318}"/>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00B2C99F-D6D2-9A4A-505B-5EFA97D18A5C}"/>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97C275E6-175D-8509-1751-11EBE02BC2C5}"/>
              </a:ext>
            </a:extLst>
          </p:cNvPr>
          <p:cNvPicPr>
            <a:picLocks noChangeAspect="1"/>
          </p:cNvPicPr>
          <p:nvPr/>
        </p:nvPicPr>
        <p:blipFill>
          <a:blip r:embed="rId3"/>
          <a:stretch>
            <a:fillRect/>
          </a:stretch>
        </p:blipFill>
        <p:spPr>
          <a:xfrm>
            <a:off x="10573268" y="6397815"/>
            <a:ext cx="1506216" cy="358958"/>
          </a:xfrm>
          <a:prstGeom prst="rect">
            <a:avLst/>
          </a:prstGeom>
        </p:spPr>
      </p:pic>
    </p:spTree>
    <p:extLst>
      <p:ext uri="{BB962C8B-B14F-4D97-AF65-F5344CB8AC3E}">
        <p14:creationId xmlns:p14="http://schemas.microsoft.com/office/powerpoint/2010/main" val="2742918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840117" y="4128448"/>
            <a:ext cx="10801756" cy="19636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409575" indent="-409575">
              <a:spcBef>
                <a:spcPct val="20000"/>
              </a:spcBef>
              <a:buFontTx/>
              <a:buChar char="•"/>
            </a:pP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Quadrant 1: </a:t>
            </a:r>
            <a:r>
              <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resource-based and/or mature, globally-oriented firms producing a commodity-type product </a:t>
            </a: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sym typeface="Wingdings" charset="0"/>
              </a:rPr>
              <a:t></a:t>
            </a:r>
            <a:r>
              <a:rPr lang="en-US" sz="1600" dirty="0">
                <a:solidFill>
                  <a:srgbClr val="FF5700"/>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sym typeface="Wingdings" charset="0"/>
              </a:rPr>
              <a:t>cost leadership </a:t>
            </a:r>
            <a:r>
              <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(Improving FSA can make them move to quadrant 3.)</a:t>
            </a:r>
            <a:endPar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marL="409575" indent="-409575">
              <a:spcBef>
                <a:spcPct val="20000"/>
              </a:spcBef>
              <a:buFontTx/>
              <a:buChar char="•"/>
            </a:pP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Quadrant 2: </a:t>
            </a:r>
            <a:r>
              <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inefficient, floundering firms with no consistent strategy, nor any intrinsic CSAs or FSAs </a:t>
            </a: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sym typeface="Wingdings" charset="0"/>
              </a:rPr>
              <a:t></a:t>
            </a:r>
            <a:r>
              <a:rPr 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no alternative but to </a:t>
            </a: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sym typeface="Wingdings" charset="0"/>
              </a:rPr>
              <a:t>exit</a:t>
            </a:r>
            <a:r>
              <a:rPr 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or to </a:t>
            </a: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sym typeface="Wingdings" charset="0"/>
              </a:rPr>
              <a:t>restructure</a:t>
            </a:r>
            <a:endPar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marL="409575" indent="-409575">
              <a:spcBef>
                <a:spcPct val="20000"/>
              </a:spcBef>
              <a:buFontTx/>
              <a:buChar char="•"/>
            </a:pP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Quadrant 3: </a:t>
            </a:r>
            <a:r>
              <a:rPr lang="en-US" sz="16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follow any of the generic strategies </a:t>
            </a: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sym typeface="Wingdings" charset="0"/>
              </a:rPr>
              <a:t></a:t>
            </a:r>
            <a:r>
              <a:rPr 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both</a:t>
            </a:r>
            <a:r>
              <a:rPr 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sym typeface="Wingdings" charset="0"/>
              </a:rPr>
              <a:t>cost leadership </a:t>
            </a:r>
            <a:r>
              <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or</a:t>
            </a:r>
            <a:r>
              <a:rPr lang="en-US" sz="16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sym typeface="Wingdings" charset="0"/>
              </a:rPr>
              <a:t>differentiation</a:t>
            </a:r>
            <a:endPar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marL="409575" indent="-409575">
              <a:spcBef>
                <a:spcPct val="20000"/>
              </a:spcBef>
              <a:buFontTx/>
              <a:buChar char="•"/>
            </a:pP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Quadrant 4: </a:t>
            </a:r>
            <a:r>
              <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differentiated firms with strong FSAs in marketing and customization </a:t>
            </a: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sym typeface="Wingdings" charset="0"/>
              </a:rPr>
              <a:t></a:t>
            </a:r>
            <a:r>
              <a:rPr lang="en-US" sz="1600" dirty="0">
                <a:solidFill>
                  <a:srgbClr val="FF5700"/>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en-US" sz="1600" dirty="0">
                <a:solidFill>
                  <a:srgbClr val="037C34"/>
                </a:solidFill>
                <a:latin typeface="Verdana" panose="020B0604030504040204" pitchFamily="34" charset="0"/>
                <a:ea typeface="Verdana" panose="020B0604030504040204" pitchFamily="34" charset="0"/>
                <a:cs typeface="Verdana" panose="020B0604030504040204" pitchFamily="34" charset="0"/>
                <a:sym typeface="Wingdings" charset="0"/>
              </a:rPr>
              <a:t>differentiation</a:t>
            </a:r>
            <a:r>
              <a:rPr 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sym typeface="Wingdings" charset="0"/>
              </a:rPr>
              <a:t> </a:t>
            </a:r>
            <a:r>
              <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sym typeface="Wingdings" charset="0"/>
              </a:rPr>
              <a:t>(the CSA is not relevant)</a:t>
            </a:r>
            <a:endParaRPr lang="en-US"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8" name="Picture 8" descr="FSA-CSA Matri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4338" y="997010"/>
            <a:ext cx="3384550" cy="3086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a:extLst>
              <a:ext uri="{FF2B5EF4-FFF2-40B4-BE49-F238E27FC236}">
                <a16:creationId xmlns:a16="http://schemas.microsoft.com/office/drawing/2014/main" id="{B9D8A2D3-79B2-B94D-A652-17FD223068B3}"/>
              </a:ext>
            </a:extLst>
          </p:cNvPr>
          <p:cNvSpPr>
            <a:spLocks noGrp="1"/>
          </p:cNvSpPr>
          <p:nvPr>
            <p:ph type="title"/>
          </p:nvPr>
        </p:nvSpPr>
        <p:spPr>
          <a:xfrm>
            <a:off x="3540512" y="97544"/>
            <a:ext cx="5110976" cy="1143000"/>
          </a:xfrm>
        </p:spPr>
        <p:txBody>
          <a:bodyPr>
            <a:normAutofit/>
          </a:bodyPr>
          <a:lstStyle/>
          <a:p>
            <a:r>
              <a:rPr lang="en-GB" altLang="ko-KR" sz="2400" dirty="0">
                <a:solidFill>
                  <a:srgbClr val="037C34"/>
                </a:solidFill>
                <a:latin typeface="Verdana" panose="020B0604030504040204" pitchFamily="34" charset="0"/>
                <a:ea typeface="Verdana" panose="020B0604030504040204" pitchFamily="34" charset="0"/>
                <a:cs typeface="Verdana" panose="020B0604030504040204" pitchFamily="34" charset="0"/>
              </a:rPr>
              <a:t>III - Rugman’s FSA-CSA Matrix</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261D4BD1-4AC6-3371-4696-9AA4CEA05887}"/>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a:extLst>
              <a:ext uri="{FF2B5EF4-FFF2-40B4-BE49-F238E27FC236}">
                <a16:creationId xmlns:a16="http://schemas.microsoft.com/office/drawing/2014/main" id="{AF7B8379-90E3-92A8-49F2-BC663E300AC7}"/>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2">
            <a:extLst>
              <a:ext uri="{FF2B5EF4-FFF2-40B4-BE49-F238E27FC236}">
                <a16:creationId xmlns:a16="http://schemas.microsoft.com/office/drawing/2014/main" id="{299922DB-E393-E2C0-616F-2C0B430D6907}"/>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EAF00BC4-50BF-A435-7FCF-DA5D91D8C60E}"/>
              </a:ext>
            </a:extLst>
          </p:cNvPr>
          <p:cNvPicPr>
            <a:picLocks noChangeAspect="1"/>
          </p:cNvPicPr>
          <p:nvPr/>
        </p:nvPicPr>
        <p:blipFill>
          <a:blip r:embed="rId4"/>
          <a:stretch>
            <a:fillRect/>
          </a:stretch>
        </p:blipFill>
        <p:spPr>
          <a:xfrm>
            <a:off x="10573268" y="6397815"/>
            <a:ext cx="1506216" cy="358958"/>
          </a:xfrm>
          <a:prstGeom prst="rect">
            <a:avLst/>
          </a:prstGeom>
        </p:spPr>
      </p:pic>
    </p:spTree>
    <p:extLst>
      <p:ext uri="{BB962C8B-B14F-4D97-AF65-F5344CB8AC3E}">
        <p14:creationId xmlns:p14="http://schemas.microsoft.com/office/powerpoint/2010/main" val="19677630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49840" y="1473283"/>
            <a:ext cx="11511776" cy="4668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sq">
                <a:solidFill>
                  <a:srgbClr val="000000"/>
                </a:solidFill>
                <a:miter lim="800000"/>
                <a:headEnd type="none" w="sm" len="sm"/>
                <a:tailEnd type="none" w="sm" len="sm"/>
              </a14:hiddenLine>
            </a:ext>
          </a:extLst>
        </p:spPr>
        <p:txBody>
          <a:bodyPr/>
          <a:lstStyle/>
          <a:p>
            <a:pPr>
              <a:lnSpc>
                <a:spcPct val="90000"/>
              </a:lnSpc>
              <a:spcBef>
                <a:spcPts val="1584"/>
              </a:spcBef>
            </a:pP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Resource-seeking</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FDI </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acquire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resources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higher</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quality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lower</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cost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natural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resources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labour)</a:t>
            </a:r>
          </a:p>
          <a:p>
            <a:pPr>
              <a:lnSpc>
                <a:spcPct val="90000"/>
              </a:lnSpc>
              <a:spcBef>
                <a:spcPts val="1584"/>
              </a:spcBef>
            </a:pP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Market-seeking</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FDI </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secure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share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increase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sales)</a:t>
            </a:r>
          </a:p>
          <a:p>
            <a:pPr>
              <a:lnSpc>
                <a:spcPct val="90000"/>
              </a:lnSpc>
              <a:spcBef>
                <a:spcPts val="1584"/>
              </a:spcBef>
            </a:pP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Efficiency-seeking</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FDI </a:t>
            </a:r>
            <a:r>
              <a:rPr lang="pt-PT"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obtain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gains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from</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common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governance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ec</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scale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scope)</a:t>
            </a:r>
          </a:p>
          <a:p>
            <a:pPr marL="3594100" indent="-3594100">
              <a:lnSpc>
                <a:spcPct val="90000"/>
              </a:lnSpc>
              <a:spcBef>
                <a:spcPts val="1584"/>
              </a:spcBef>
            </a:pP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Strategic</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Asset-eeking</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FDI </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promote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long-term</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strategic</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objectives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p>
          <a:p>
            <a:pPr marL="3594100" indent="-3594100">
              <a:lnSpc>
                <a:spcPct val="90000"/>
              </a:lnSpc>
              <a:spcBef>
                <a:spcPts val="1584"/>
              </a:spcBef>
            </a:pP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Escape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Invesment</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(escape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restrictive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legislation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home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country,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high</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levels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taxation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etc.) </a:t>
            </a:r>
          </a:p>
          <a:p>
            <a:pPr marL="3594100" indent="-3594100">
              <a:lnSpc>
                <a:spcPct val="90000"/>
              </a:lnSpc>
              <a:spcBef>
                <a:spcPts val="1584"/>
              </a:spcBef>
            </a:pP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Trade</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Supportive</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Investment</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facilitate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exports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imports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Fdi</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one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european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country to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sell</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rest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Europe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marL="3683000" indent="-3683000">
              <a:lnSpc>
                <a:spcPct val="90000"/>
              </a:lnSpc>
              <a:spcBef>
                <a:spcPts val="1584"/>
              </a:spcBef>
            </a:pP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Finance</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supportive</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Investment</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a:t>
            </a:r>
            <a:r>
              <a:rPr lang="en-GB" sz="1600" b="0" i="0" u="none" strike="noStrike" dirty="0">
                <a:solidFill>
                  <a:srgbClr val="0D0D0D"/>
                </a:solidFill>
                <a:effectLst/>
                <a:latin typeface="Verdana" panose="020B0604030504040204" pitchFamily="34" charset="0"/>
                <a:ea typeface="Verdana" panose="020B0604030504040204" pitchFamily="34" charset="0"/>
                <a:cs typeface="Verdana" panose="020B0604030504040204" pitchFamily="34" charset="0"/>
              </a:rPr>
              <a:t>provide financial support to a business or project in another country</a:t>
            </a:r>
            <a:r>
              <a:rPr lang="pt-PT" sz="1600" b="0" i="0" u="none" strike="noStrike" dirty="0">
                <a:solidFill>
                  <a:schemeClr val="tx1">
                    <a:lumMod val="85000"/>
                    <a:lumOff val="15000"/>
                  </a:schemeClr>
                </a:solidFill>
                <a:effectLst/>
                <a:latin typeface="Verdana" panose="020B0604030504040204" pitchFamily="34" charset="0"/>
                <a:ea typeface="Verdana" panose="020B0604030504040204" pitchFamily="34" charset="0"/>
                <a:cs typeface="Verdana" panose="020B0604030504040204" pitchFamily="34" charset="0"/>
              </a:rPr>
              <a:t>)</a:t>
            </a:r>
          </a:p>
          <a:p>
            <a:pPr marL="3683000" indent="-3683000">
              <a:lnSpc>
                <a:spcPct val="90000"/>
              </a:lnSpc>
              <a:spcBef>
                <a:spcPts val="1584"/>
              </a:spcBef>
            </a:pP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Management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Supportive</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Investment</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set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up</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 regional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office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to improve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efficiencies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associaated</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with</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coordination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branch</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offices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a:p>
            <a:pPr marL="2514600" indent="-2514600">
              <a:lnSpc>
                <a:spcPct val="90000"/>
              </a:lnSpc>
              <a:spcBef>
                <a:spcPts val="1584"/>
              </a:spcBef>
            </a:pP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Passive </a:t>
            </a:r>
            <a:r>
              <a:rPr lang="pt-PT" sz="1600" dirty="0" err="1">
                <a:solidFill>
                  <a:srgbClr val="037C34"/>
                </a:solidFill>
                <a:latin typeface="Verdana" panose="020B0604030504040204" pitchFamily="34" charset="0"/>
                <a:ea typeface="Verdana" panose="020B0604030504040204" pitchFamily="34" charset="0"/>
                <a:cs typeface="Verdana" panose="020B0604030504040204" pitchFamily="34" charset="0"/>
              </a:rPr>
              <a:t>investment</a:t>
            </a:r>
            <a:r>
              <a:rPr lang="pt-PT" sz="16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firms</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do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not</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take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control</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or</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decide in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an</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active</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way</a:t>
            </a:r>
            <a:r>
              <a:rPr lang="pt-PT" sz="16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endPar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Text Box 8"/>
          <p:cNvSpPr txBox="1">
            <a:spLocks noChangeArrowheads="1"/>
          </p:cNvSpPr>
          <p:nvPr/>
        </p:nvSpPr>
        <p:spPr bwMode="auto">
          <a:xfrm>
            <a:off x="480754" y="1063551"/>
            <a:ext cx="11392829"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355600" indent="-355600" eaLnBrk="1" hangingPunct="1"/>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MNEs</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often</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have</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combination</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of</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motivations</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when</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going</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abroad</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depending</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on</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the</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t>
            </a:r>
            <a:r>
              <a:rPr lang="pt-PT" sz="1600" b="1"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market</a:t>
            </a:r>
            <a:r>
              <a:rPr lang="pt-PT"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endParaRPr lang="en-US" sz="16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2" name="Title 1">
            <a:extLst>
              <a:ext uri="{FF2B5EF4-FFF2-40B4-BE49-F238E27FC236}">
                <a16:creationId xmlns:a16="http://schemas.microsoft.com/office/drawing/2014/main" id="{1B3859E7-C64A-104E-8D21-1CB494D848B8}"/>
              </a:ext>
            </a:extLst>
          </p:cNvPr>
          <p:cNvSpPr>
            <a:spLocks noGrp="1"/>
          </p:cNvSpPr>
          <p:nvPr>
            <p:ph type="title"/>
          </p:nvPr>
        </p:nvSpPr>
        <p:spPr>
          <a:xfrm>
            <a:off x="850901" y="51728"/>
            <a:ext cx="10502900" cy="1143000"/>
          </a:xfrm>
        </p:spPr>
        <p:txBody>
          <a:bodyPr>
            <a:normAutofit/>
          </a:bodyPr>
          <a:lstStyle/>
          <a:p>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II –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Why</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firms</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become</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MNEs</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by</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J.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Dunning</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1993;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Cazzura</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and</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Narula</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2015)</a:t>
            </a:r>
            <a:endPar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F6CF5E11-86CA-F811-FBA2-902D1FC549E5}"/>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007ABA61-6CB1-2B38-1DA6-913920D50DE1}"/>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62A77D3B-2643-5CA4-23C3-DDA666B1B6F8}"/>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DC834271-CFEC-D653-A55B-0EA8A7451929}"/>
              </a:ext>
            </a:extLst>
          </p:cNvPr>
          <p:cNvPicPr>
            <a:picLocks noChangeAspect="1"/>
          </p:cNvPicPr>
          <p:nvPr/>
        </p:nvPicPr>
        <p:blipFill>
          <a:blip r:embed="rId3"/>
          <a:stretch>
            <a:fillRect/>
          </a:stretch>
        </p:blipFill>
        <p:spPr>
          <a:xfrm>
            <a:off x="10573268" y="6428811"/>
            <a:ext cx="1506216" cy="358958"/>
          </a:xfrm>
          <a:prstGeom prst="rect">
            <a:avLst/>
          </a:prstGeom>
        </p:spPr>
      </p:pic>
    </p:spTree>
    <p:extLst>
      <p:ext uri="{BB962C8B-B14F-4D97-AF65-F5344CB8AC3E}">
        <p14:creationId xmlns:p14="http://schemas.microsoft.com/office/powerpoint/2010/main" val="2517989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E10E2C8-E747-7849-A338-BD9830ADCD08}"/>
              </a:ext>
            </a:extLst>
          </p:cNvPr>
          <p:cNvSpPr txBox="1">
            <a:spLocks/>
          </p:cNvSpPr>
          <p:nvPr/>
        </p:nvSpPr>
        <p:spPr>
          <a:xfrm>
            <a:off x="545427" y="-112836"/>
            <a:ext cx="11263486"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2400" dirty="0">
                <a:solidFill>
                  <a:srgbClr val="037C34"/>
                </a:solidFill>
                <a:latin typeface="Verdana" panose="020B0604030504040204" pitchFamily="34" charset="0"/>
                <a:ea typeface="Verdana" panose="020B0604030504040204" pitchFamily="34" charset="0"/>
                <a:cs typeface="Verdana" panose="020B0604030504040204" pitchFamily="34" charset="0"/>
              </a:rPr>
              <a:t>Some related concepts: </a:t>
            </a:r>
            <a:br>
              <a:rPr lang="en-GB" sz="2400" dirty="0">
                <a:solidFill>
                  <a:srgbClr val="037C34"/>
                </a:solidFill>
                <a:latin typeface="Verdana" panose="020B0604030504040204" pitchFamily="34" charset="0"/>
                <a:ea typeface="Verdana" panose="020B0604030504040204" pitchFamily="34" charset="0"/>
                <a:cs typeface="Verdana" panose="020B0604030504040204" pitchFamily="34" charset="0"/>
              </a:rPr>
            </a:br>
            <a:r>
              <a:rPr lang="en-GB" sz="2400" dirty="0">
                <a:solidFill>
                  <a:srgbClr val="037C34"/>
                </a:solidFill>
                <a:latin typeface="Verdana" panose="020B0604030504040204" pitchFamily="34" charset="0"/>
                <a:ea typeface="Verdana" panose="020B0604030504040204" pitchFamily="34" charset="0"/>
                <a:cs typeface="Verdana" panose="020B0604030504040204" pitchFamily="34" charset="0"/>
              </a:rPr>
              <a:t>‘Lack of fit’, ‘Liability of Newness’ and ‘Liability of Foreignness’, </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a:extLst>
              <a:ext uri="{FF2B5EF4-FFF2-40B4-BE49-F238E27FC236}">
                <a16:creationId xmlns:a16="http://schemas.microsoft.com/office/drawing/2014/main" id="{DA7851E9-457B-6E4C-977A-E6630028C9C4}"/>
              </a:ext>
            </a:extLst>
          </p:cNvPr>
          <p:cNvPicPr>
            <a:picLocks noChangeAspect="1"/>
          </p:cNvPicPr>
          <p:nvPr/>
        </p:nvPicPr>
        <p:blipFill>
          <a:blip r:embed="rId3"/>
          <a:stretch>
            <a:fillRect/>
          </a:stretch>
        </p:blipFill>
        <p:spPr>
          <a:xfrm>
            <a:off x="7232681" y="1673906"/>
            <a:ext cx="4576232" cy="3303145"/>
          </a:xfrm>
          <a:prstGeom prst="rect">
            <a:avLst/>
          </a:prstGeom>
        </p:spPr>
      </p:pic>
      <p:sp>
        <p:nvSpPr>
          <p:cNvPr id="10" name="Rectangle 9">
            <a:extLst>
              <a:ext uri="{FF2B5EF4-FFF2-40B4-BE49-F238E27FC236}">
                <a16:creationId xmlns:a16="http://schemas.microsoft.com/office/drawing/2014/main" id="{23310F89-5360-9445-BD6D-823CB2758B12}"/>
              </a:ext>
            </a:extLst>
          </p:cNvPr>
          <p:cNvSpPr>
            <a:spLocks noChangeArrowheads="1"/>
          </p:cNvSpPr>
          <p:nvPr/>
        </p:nvSpPr>
        <p:spPr bwMode="auto">
          <a:xfrm>
            <a:off x="545425" y="975170"/>
            <a:ext cx="6428811" cy="25699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spcBef>
                <a:spcPct val="20000"/>
              </a:spcBef>
            </a:pPr>
            <a:r>
              <a:rPr lang="en-US" sz="1400" b="1" dirty="0">
                <a:solidFill>
                  <a:srgbClr val="037C34"/>
                </a:solidFill>
                <a:latin typeface="Verdana" panose="020B0604030504040204" pitchFamily="34" charset="0"/>
                <a:ea typeface="Verdana" panose="020B0604030504040204" pitchFamily="34" charset="0"/>
                <a:cs typeface="Verdana" panose="020B0604030504040204" pitchFamily="34" charset="0"/>
              </a:rPr>
              <a:t>Liability of Foreignness </a:t>
            </a:r>
            <a:r>
              <a:rPr lang="en-US" sz="1400" dirty="0">
                <a:solidFill>
                  <a:srgbClr val="037C34"/>
                </a:solidFill>
                <a:latin typeface="Verdana" panose="020B0604030504040204" pitchFamily="34" charset="0"/>
                <a:ea typeface="Verdana" panose="020B0604030504040204" pitchFamily="34" charset="0"/>
                <a:cs typeface="Verdana" panose="020B0604030504040204" pitchFamily="34" charset="0"/>
              </a:rPr>
              <a:t>(</a:t>
            </a:r>
            <a:r>
              <a:rPr lang="en-US" sz="1400" dirty="0" err="1">
                <a:solidFill>
                  <a:srgbClr val="037C34"/>
                </a:solidFill>
                <a:latin typeface="Verdana" panose="020B0604030504040204" pitchFamily="34" charset="0"/>
                <a:ea typeface="Verdana" panose="020B0604030504040204" pitchFamily="34" charset="0"/>
                <a:cs typeface="Verdana" panose="020B0604030504040204" pitchFamily="34" charset="0"/>
              </a:rPr>
              <a:t>Zaheer</a:t>
            </a:r>
            <a:r>
              <a:rPr lang="en-US" sz="1400" dirty="0">
                <a:solidFill>
                  <a:srgbClr val="037C34"/>
                </a:solidFill>
                <a:latin typeface="Verdana" panose="020B0604030504040204" pitchFamily="34" charset="0"/>
                <a:ea typeface="Verdana" panose="020B0604030504040204" pitchFamily="34" charset="0"/>
                <a:cs typeface="Verdana" panose="020B0604030504040204" pitchFamily="34" charset="0"/>
              </a:rPr>
              <a:t>, 1995)</a:t>
            </a:r>
          </a:p>
          <a:p>
            <a:pPr>
              <a:spcBef>
                <a:spcPts val="1224"/>
              </a:spcBef>
            </a:pPr>
            <a:r>
              <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=&gt; Relates to the social and economic </a:t>
            </a:r>
            <a:r>
              <a:rPr lang="en-US" sz="1400" b="1" u="sng" dirty="0">
                <a:solidFill>
                  <a:srgbClr val="037C34"/>
                </a:solidFill>
                <a:latin typeface="Verdana" panose="020B0604030504040204" pitchFamily="34" charset="0"/>
                <a:ea typeface="Verdana" panose="020B0604030504040204" pitchFamily="34" charset="0"/>
                <a:cs typeface="Verdana" panose="020B0604030504040204" pitchFamily="34" charset="0"/>
              </a:rPr>
              <a:t>costs</a:t>
            </a:r>
            <a:r>
              <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arising when MNEs operate in an </a:t>
            </a:r>
            <a:r>
              <a:rPr lang="en-US" sz="1400" u="sng"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unfamiliar environment</a:t>
            </a:r>
          </a:p>
          <a:p>
            <a:pPr marL="400050" indent="-138113">
              <a:spcBef>
                <a:spcPts val="1032"/>
              </a:spcBef>
            </a:pPr>
            <a:r>
              <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These costs originate in limited local knowledge and competitive disadvantage for a MNE subunit (there are many costs for a firm operating in a market overseas that a local firm would not incur).</a:t>
            </a:r>
          </a:p>
          <a:p>
            <a:pPr marL="400050" indent="-138113">
              <a:spcBef>
                <a:spcPts val="1032"/>
              </a:spcBef>
            </a:pPr>
            <a:r>
              <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Similar to </a:t>
            </a:r>
            <a:r>
              <a:rPr lang="en-US" sz="14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Hymer’s</a:t>
            </a:r>
            <a:r>
              <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‘costs of doing business abroad’.</a:t>
            </a:r>
          </a:p>
          <a:p>
            <a:pPr marL="261938">
              <a:spcBef>
                <a:spcPts val="1032"/>
              </a:spcBef>
            </a:pPr>
            <a:r>
              <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Examples: unfamiliarity, relational and discrimination hazards</a:t>
            </a:r>
          </a:p>
        </p:txBody>
      </p:sp>
      <p:sp>
        <p:nvSpPr>
          <p:cNvPr id="7" name="TextBox 6">
            <a:extLst>
              <a:ext uri="{FF2B5EF4-FFF2-40B4-BE49-F238E27FC236}">
                <a16:creationId xmlns:a16="http://schemas.microsoft.com/office/drawing/2014/main" id="{14803F1C-F8E7-2E4C-9426-1B1CBCE09391}"/>
              </a:ext>
            </a:extLst>
          </p:cNvPr>
          <p:cNvSpPr txBox="1"/>
          <p:nvPr/>
        </p:nvSpPr>
        <p:spPr>
          <a:xfrm>
            <a:off x="7821114" y="5212051"/>
            <a:ext cx="2337948" cy="276999"/>
          </a:xfrm>
          <a:prstGeom prst="rect">
            <a:avLst/>
          </a:prstGeom>
          <a:noFill/>
        </p:spPr>
        <p:txBody>
          <a:bodyPr wrap="none" rtlCol="0">
            <a:spAutoFit/>
          </a:bodyPr>
          <a:lstStyle/>
          <a:p>
            <a:r>
              <a:rPr lang="en-US" sz="1200" dirty="0"/>
              <a:t>Source: Sethi and </a:t>
            </a:r>
            <a:r>
              <a:rPr lang="en-US" sz="1200" dirty="0" err="1"/>
              <a:t>Guisinger</a:t>
            </a:r>
            <a:r>
              <a:rPr lang="en-US" sz="1200" dirty="0"/>
              <a:t> (2002)</a:t>
            </a:r>
          </a:p>
        </p:txBody>
      </p:sp>
      <p:sp>
        <p:nvSpPr>
          <p:cNvPr id="2" name="Line 2">
            <a:extLst>
              <a:ext uri="{FF2B5EF4-FFF2-40B4-BE49-F238E27FC236}">
                <a16:creationId xmlns:a16="http://schemas.microsoft.com/office/drawing/2014/main" id="{CE008E2A-B52A-B7AD-D855-80F803FAE53E}"/>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A6E1A332-7F82-9AC3-804C-00C4BC0DFAD3}"/>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8" name="Line 2">
            <a:extLst>
              <a:ext uri="{FF2B5EF4-FFF2-40B4-BE49-F238E27FC236}">
                <a16:creationId xmlns:a16="http://schemas.microsoft.com/office/drawing/2014/main" id="{3C0F7A0D-C0EC-309A-8F1D-35481F830FBF}"/>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3" name="Picture 2">
            <a:extLst>
              <a:ext uri="{FF2B5EF4-FFF2-40B4-BE49-F238E27FC236}">
                <a16:creationId xmlns:a16="http://schemas.microsoft.com/office/drawing/2014/main" id="{2E014A88-527D-5F05-0C94-E1A694FAC7A1}"/>
              </a:ext>
            </a:extLst>
          </p:cNvPr>
          <p:cNvPicPr>
            <a:picLocks noChangeAspect="1"/>
          </p:cNvPicPr>
          <p:nvPr/>
        </p:nvPicPr>
        <p:blipFill>
          <a:blip r:embed="rId4"/>
          <a:stretch>
            <a:fillRect/>
          </a:stretch>
        </p:blipFill>
        <p:spPr>
          <a:xfrm>
            <a:off x="10573268" y="6397815"/>
            <a:ext cx="1506216" cy="358958"/>
          </a:xfrm>
          <a:prstGeom prst="rect">
            <a:avLst/>
          </a:prstGeom>
        </p:spPr>
      </p:pic>
      <p:sp>
        <p:nvSpPr>
          <p:cNvPr id="6" name="Rectangle 5">
            <a:extLst>
              <a:ext uri="{FF2B5EF4-FFF2-40B4-BE49-F238E27FC236}">
                <a16:creationId xmlns:a16="http://schemas.microsoft.com/office/drawing/2014/main" id="{D0A24421-3525-3EBB-E1C0-8CD4D9E2BE2F}"/>
              </a:ext>
            </a:extLst>
          </p:cNvPr>
          <p:cNvSpPr>
            <a:spLocks noChangeArrowheads="1"/>
          </p:cNvSpPr>
          <p:nvPr/>
        </p:nvSpPr>
        <p:spPr bwMode="auto">
          <a:xfrm>
            <a:off x="545425" y="3656494"/>
            <a:ext cx="6849594" cy="25545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spcBef>
                <a:spcPct val="20000"/>
              </a:spcBef>
            </a:pPr>
            <a:r>
              <a:rPr lang="en-US" sz="1400" b="1" dirty="0">
                <a:solidFill>
                  <a:srgbClr val="037C34"/>
                </a:solidFill>
                <a:latin typeface="Verdana" panose="020B0604030504040204" pitchFamily="34" charset="0"/>
                <a:ea typeface="Verdana" panose="020B0604030504040204" pitchFamily="34" charset="0"/>
                <a:cs typeface="Verdana" panose="020B0604030504040204" pitchFamily="34" charset="0"/>
              </a:rPr>
              <a:t>Liability of Newness </a:t>
            </a:r>
            <a:r>
              <a:rPr lang="en-US" sz="1400" dirty="0">
                <a:solidFill>
                  <a:srgbClr val="037C34"/>
                </a:solidFill>
                <a:latin typeface="Verdana" panose="020B0604030504040204" pitchFamily="34" charset="0"/>
                <a:ea typeface="Verdana" panose="020B0604030504040204" pitchFamily="34" charset="0"/>
                <a:cs typeface="Verdana" panose="020B0604030504040204" pitchFamily="34" charset="0"/>
              </a:rPr>
              <a:t>(Nelson and Winter, 1982)</a:t>
            </a:r>
          </a:p>
          <a:p>
            <a:pPr marL="365125" indent="-365125">
              <a:spcBef>
                <a:spcPts val="1224"/>
              </a:spcBef>
            </a:pPr>
            <a:r>
              <a:rPr lang="en-US" sz="14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=&gt; </a:t>
            </a:r>
            <a:r>
              <a:rPr lang="en-GB" sz="1400" b="0" i="0" u="none" strike="noStrike" dirty="0">
                <a:solidFill>
                  <a:srgbClr val="0D0D0D"/>
                </a:solidFill>
                <a:effectLst/>
                <a:latin typeface="Verdana" panose="020B0604030504040204" pitchFamily="34" charset="0"/>
                <a:ea typeface="Verdana" panose="020B0604030504040204" pitchFamily="34" charset="0"/>
                <a:cs typeface="Verdana" panose="020B0604030504040204" pitchFamily="34" charset="0"/>
              </a:rPr>
              <a:t>refers to the challenges that new firms face when entering a market (domestic or MNE). </a:t>
            </a:r>
          </a:p>
          <a:p>
            <a:pPr marL="182563" indent="-182563" algn="just">
              <a:spcBef>
                <a:spcPts val="1224"/>
              </a:spcBef>
            </a:pPr>
            <a:r>
              <a:rPr lang="en-GB" sz="1400" b="0" i="0" u="none" strike="noStrike" dirty="0">
                <a:solidFill>
                  <a:srgbClr val="0D0D0D"/>
                </a:solidFill>
                <a:effectLst/>
                <a:latin typeface="Verdana" panose="020B0604030504040204" pitchFamily="34" charset="0"/>
                <a:ea typeface="Verdana" panose="020B0604030504040204" pitchFamily="34" charset="0"/>
                <a:cs typeface="Verdana" panose="020B0604030504040204" pitchFamily="34" charset="0"/>
              </a:rPr>
              <a:t>. 	These challenges can include lack of reputation, limited access to resources, unfamiliarity with the industry's norms and practices, and difficulties in establishing relationships with customers, suppliers, and other stakeholders.</a:t>
            </a:r>
          </a:p>
          <a:p>
            <a:pPr marL="182563" indent="-182563" algn="just"/>
            <a:endParaRPr lang="en-GB" sz="1400" b="0" i="0" u="none" strike="noStrike" dirty="0">
              <a:solidFill>
                <a:srgbClr val="0D0D0D"/>
              </a:solidFill>
              <a:effectLst/>
              <a:latin typeface="Verdana" panose="020B0604030504040204" pitchFamily="34" charset="0"/>
              <a:ea typeface="Verdana" panose="020B0604030504040204" pitchFamily="34" charset="0"/>
              <a:cs typeface="Verdana" panose="020B0604030504040204" pitchFamily="34" charset="0"/>
            </a:endParaRPr>
          </a:p>
          <a:p>
            <a:pPr marL="182563" indent="-182563" algn="just"/>
            <a:r>
              <a:rPr lang="en-GB" sz="1400" dirty="0">
                <a:solidFill>
                  <a:srgbClr val="0D0D0D"/>
                </a:solidFill>
                <a:latin typeface="Verdana" panose="020B0604030504040204" pitchFamily="34" charset="0"/>
                <a:ea typeface="Verdana" panose="020B0604030504040204" pitchFamily="34" charset="0"/>
                <a:cs typeface="Verdana" panose="020B0604030504040204" pitchFamily="34" charset="0"/>
              </a:rPr>
              <a:t>. 	Explains </a:t>
            </a:r>
            <a:r>
              <a:rPr lang="en-GB" sz="1400" b="0" i="0" u="none" strike="noStrike" dirty="0">
                <a:solidFill>
                  <a:srgbClr val="0D0D0D"/>
                </a:solidFill>
                <a:effectLst/>
                <a:latin typeface="Verdana" panose="020B0604030504040204" pitchFamily="34" charset="0"/>
                <a:ea typeface="Verdana" panose="020B0604030504040204" pitchFamily="34" charset="0"/>
                <a:cs typeface="Verdana" panose="020B0604030504040204" pitchFamily="34" charset="0"/>
              </a:rPr>
              <a:t>why incumbents often maintain dominance in markets despite the potential for innovative newcomers to disrupt them.</a:t>
            </a:r>
          </a:p>
        </p:txBody>
      </p:sp>
    </p:spTree>
    <p:extLst>
      <p:ext uri="{BB962C8B-B14F-4D97-AF65-F5344CB8AC3E}">
        <p14:creationId xmlns:p14="http://schemas.microsoft.com/office/powerpoint/2010/main" val="15662851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545426" y="1637433"/>
            <a:ext cx="11113174" cy="4191276"/>
          </a:xfrm>
          <a:prstGeom prst="rect">
            <a:avLst/>
          </a:prstGeom>
          <a:noFill/>
        </p:spPr>
        <p:txBody>
          <a:bodyPr wrap="square" rtlCol="0">
            <a:spAutoFit/>
          </a:bodyPr>
          <a:lstStyle/>
          <a:p>
            <a:pPr algn="just">
              <a:lnSpc>
                <a:spcPct val="150000"/>
              </a:lnSpc>
            </a:pPr>
            <a:r>
              <a:rPr lang="en-US"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This class introduces several important conceptual frameworks that provide you with with a toolbox to understand international business activities. Important concepts introduced include that of ownership advantages, location advantages, and internalization advantages, which are the pillars of two important frameworks: John Dunning’s Eclectic Paradigm (OLI) and Alan Rugman’s CSA-FSA framework (New </a:t>
            </a:r>
            <a:r>
              <a:rPr lang="en-US">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Internalization Theory), </a:t>
            </a:r>
            <a:r>
              <a:rPr lang="en-US"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which have many similarities and overlaps. John Dunning’s typology of the motives associated with firms’ strategies for entering foreign markets are also analysed. Michael Porter’s Competitive Advantage of Nations Diamond framework shows how firms can use their countries ‘Diamond’ to design competitive corporate strategies. Other concepts discussed in the class include ‘liability of foreignness’ which are also important in firms’ internationalization decisions.</a:t>
            </a:r>
          </a:p>
        </p:txBody>
      </p:sp>
      <p:sp>
        <p:nvSpPr>
          <p:cNvPr id="2" name="Title 1">
            <a:extLst>
              <a:ext uri="{FF2B5EF4-FFF2-40B4-BE49-F238E27FC236}">
                <a16:creationId xmlns:a16="http://schemas.microsoft.com/office/drawing/2014/main" id="{065D2289-FA6A-264B-AC4F-3C797BAEBD8F}"/>
              </a:ext>
            </a:extLst>
          </p:cNvPr>
          <p:cNvSpPr>
            <a:spLocks noGrp="1"/>
          </p:cNvSpPr>
          <p:nvPr>
            <p:ph type="title"/>
          </p:nvPr>
        </p:nvSpPr>
        <p:spPr>
          <a:xfrm>
            <a:off x="3836019" y="6595"/>
            <a:ext cx="4527395" cy="1325563"/>
          </a:xfrm>
        </p:spPr>
        <p:txBody>
          <a:bodyPr>
            <a:normAutofit/>
          </a:bodyPr>
          <a:lstStyle/>
          <a:p>
            <a:r>
              <a:rPr lang="en-GB" sz="2400" dirty="0">
                <a:solidFill>
                  <a:srgbClr val="037C34"/>
                </a:solidFill>
                <a:latin typeface="Verdana" panose="020B0604030504040204" pitchFamily="34" charset="0"/>
                <a:ea typeface="Verdana" panose="020B0604030504040204" pitchFamily="34" charset="0"/>
                <a:cs typeface="Verdana" panose="020B0604030504040204" pitchFamily="34" charset="0"/>
              </a:rPr>
              <a:t>Session 5 - Main Takeaways </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39840842-DB6C-787A-1D6D-436756DFB5C0}"/>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a:extLst>
              <a:ext uri="{FF2B5EF4-FFF2-40B4-BE49-F238E27FC236}">
                <a16:creationId xmlns:a16="http://schemas.microsoft.com/office/drawing/2014/main" id="{344774DA-5EC8-7531-8CAA-541A80230526}"/>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62950F28-59CA-1D23-8605-9357A295B8D9}"/>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a:extLst>
              <a:ext uri="{FF2B5EF4-FFF2-40B4-BE49-F238E27FC236}">
                <a16:creationId xmlns:a16="http://schemas.microsoft.com/office/drawing/2014/main" id="{9553CC9A-2E42-937F-0C60-0DF214A1BF31}"/>
              </a:ext>
            </a:extLst>
          </p:cNvPr>
          <p:cNvSpPr txBox="1"/>
          <p:nvPr/>
        </p:nvSpPr>
        <p:spPr>
          <a:xfrm>
            <a:off x="1689169" y="1265068"/>
            <a:ext cx="8813662" cy="461665"/>
          </a:xfrm>
          <a:prstGeom prst="rect">
            <a:avLst/>
          </a:prstGeom>
          <a:noFill/>
        </p:spPr>
        <p:txBody>
          <a:bodyPr wrap="square">
            <a:spAutoFit/>
          </a:bodyPr>
          <a:lstStyle/>
          <a:p>
            <a:r>
              <a:rPr lang="en-GB" sz="2400" dirty="0">
                <a:solidFill>
                  <a:srgbClr val="037C34"/>
                </a:solidFill>
                <a:latin typeface="Verdana" panose="020B0604030504040204" pitchFamily="34" charset="0"/>
                <a:ea typeface="Verdana" panose="020B0604030504040204" pitchFamily="34" charset="0"/>
                <a:cs typeface="Verdana" panose="020B0604030504040204" pitchFamily="34" charset="0"/>
              </a:rPr>
              <a:t>Theories, Frameworks and Concepts in Global Business</a:t>
            </a:r>
            <a:endParaRPr lang="en-US" sz="2400" dirty="0">
              <a:solidFill>
                <a:srgbClr val="037C34"/>
              </a:solidFill>
            </a:endParaRPr>
          </a:p>
        </p:txBody>
      </p:sp>
      <p:pic>
        <p:nvPicPr>
          <p:cNvPr id="5" name="Picture 4">
            <a:extLst>
              <a:ext uri="{FF2B5EF4-FFF2-40B4-BE49-F238E27FC236}">
                <a16:creationId xmlns:a16="http://schemas.microsoft.com/office/drawing/2014/main" id="{672C0F1C-1EA2-BEBA-6694-272B51855053}"/>
              </a:ext>
            </a:extLst>
          </p:cNvPr>
          <p:cNvPicPr>
            <a:picLocks noChangeAspect="1"/>
          </p:cNvPicPr>
          <p:nvPr/>
        </p:nvPicPr>
        <p:blipFill>
          <a:blip r:embed="rId3"/>
          <a:stretch>
            <a:fillRect/>
          </a:stretch>
        </p:blipFill>
        <p:spPr>
          <a:xfrm>
            <a:off x="10573268" y="6428811"/>
            <a:ext cx="1506216" cy="358958"/>
          </a:xfrm>
          <a:prstGeom prst="rect">
            <a:avLst/>
          </a:prstGeom>
        </p:spPr>
      </p:pic>
      <p:sp>
        <p:nvSpPr>
          <p:cNvPr id="8" name="Rectangle 7">
            <a:extLst>
              <a:ext uri="{FF2B5EF4-FFF2-40B4-BE49-F238E27FC236}">
                <a16:creationId xmlns:a16="http://schemas.microsoft.com/office/drawing/2014/main" id="{DFDDB77B-947C-A576-F6EC-786E7D4EBF5E}"/>
              </a:ext>
            </a:extLst>
          </p:cNvPr>
          <p:cNvSpPr/>
          <p:nvPr/>
        </p:nvSpPr>
        <p:spPr>
          <a:xfrm>
            <a:off x="545426" y="1022677"/>
            <a:ext cx="11056024" cy="4820912"/>
          </a:xfrm>
          <a:prstGeom prst="rect">
            <a:avLst/>
          </a:prstGeom>
          <a:noFill/>
          <a:ln>
            <a:solidFill>
              <a:srgbClr val="027C3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096656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1474</TotalTime>
  <Words>2877</Words>
  <Application>Microsoft Macintosh PowerPoint</Application>
  <PresentationFormat>Widescreen</PresentationFormat>
  <Paragraphs>283</Paragraphs>
  <Slides>20</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Calibri Light</vt:lpstr>
      <vt:lpstr>Comic Sans MS</vt:lpstr>
      <vt:lpstr>Symbol</vt:lpstr>
      <vt:lpstr>Verdana</vt:lpstr>
      <vt:lpstr>Wingdings</vt:lpstr>
      <vt:lpstr>Office Theme</vt:lpstr>
      <vt:lpstr>PowerPoint Presentation</vt:lpstr>
      <vt:lpstr>PowerPoint Presentation</vt:lpstr>
      <vt:lpstr>PowerPoint Presentation</vt:lpstr>
      <vt:lpstr>FDI and the Theory of the MNE</vt:lpstr>
      <vt:lpstr>MNEs in Theory: Stephen Hymer</vt:lpstr>
      <vt:lpstr>PowerPoint Presentation</vt:lpstr>
      <vt:lpstr>Vernon’s Product Life-Cycle Theory (1966)</vt:lpstr>
      <vt:lpstr>Vernon’s Product Life-Cycle Theory (cont.)</vt:lpstr>
      <vt:lpstr>Internalization Theory (Buckley and Casson, 1976)</vt:lpstr>
      <vt:lpstr>Theories of MNE:  I - The Eclectic Paradigm – OLI Paradigm (John Dunning, 1993)</vt:lpstr>
      <vt:lpstr>Theories of MNE : Eclectic Paradigm</vt:lpstr>
      <vt:lpstr>Eclectic Paradigm (cont.)</vt:lpstr>
      <vt:lpstr>Eclectic Paradigm (cont.)</vt:lpstr>
      <vt:lpstr>Example: British MNEs, 1929-1960s</vt:lpstr>
      <vt:lpstr>III –New Internalization Theory: FSA-CSA Matrix</vt:lpstr>
      <vt:lpstr>III - How does FSA/CSA matrix relate to Dunning’s OLI Paradigm?</vt:lpstr>
      <vt:lpstr>III - Rugman’s FSA-CSA Matrix</vt:lpstr>
      <vt:lpstr>II – Why firms become MNEs (by J. Dunning, 1993; Cazzura and Narula, 2015)</vt:lpstr>
      <vt:lpstr>PowerPoint Presentation</vt:lpstr>
      <vt:lpstr>Session 5 - Main Takeaways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Teresa Da Silva Lopes</dc:creator>
  <cp:lastModifiedBy>Teresa Da Silva Lopes</cp:lastModifiedBy>
  <cp:revision>49</cp:revision>
  <dcterms:created xsi:type="dcterms:W3CDTF">2023-09-15T13:50:41Z</dcterms:created>
  <dcterms:modified xsi:type="dcterms:W3CDTF">2024-03-13T12:01:12Z</dcterms:modified>
</cp:coreProperties>
</file>