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57" r:id="rId3"/>
    <p:sldId id="320" r:id="rId4"/>
    <p:sldId id="341" r:id="rId5"/>
    <p:sldId id="354" r:id="rId6"/>
    <p:sldId id="349" r:id="rId7"/>
    <p:sldId id="351" r:id="rId8"/>
    <p:sldId id="345" r:id="rId9"/>
    <p:sldId id="346" r:id="rId10"/>
    <p:sldId id="352" r:id="rId11"/>
    <p:sldId id="321" r:id="rId12"/>
    <p:sldId id="348" r:id="rId13"/>
    <p:sldId id="332" r:id="rId14"/>
    <p:sldId id="335" r:id="rId15"/>
    <p:sldId id="334" r:id="rId16"/>
    <p:sldId id="337" r:id="rId17"/>
    <p:sldId id="553" r:id="rId18"/>
    <p:sldId id="548" r:id="rId19"/>
    <p:sldId id="324" r:id="rId20"/>
    <p:sldId id="340" r:id="rId21"/>
    <p:sldId id="338" r:id="rId22"/>
    <p:sldId id="25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824C"/>
    <a:srgbClr val="037C34"/>
    <a:srgbClr val="F95800"/>
    <a:srgbClr val="FF57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024"/>
    <p:restoredTop sz="96197"/>
  </p:normalViewPr>
  <p:slideViewPr>
    <p:cSldViewPr snapToGrid="0">
      <p:cViewPr varScale="1">
        <p:scale>
          <a:sx n="119" d="100"/>
          <a:sy n="119" d="100"/>
        </p:scale>
        <p:origin x="360" y="192"/>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CFB33C-120B-2646-AC7E-26A710A76B4E}" type="datetimeFigureOut">
              <a:rPr lang="en-US" smtClean="0"/>
              <a:t>3/19/24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9D2509-FEE9-AB47-AC30-B8DD1110E5D6}" type="slidenum">
              <a:rPr lang="en-US" smtClean="0"/>
              <a:t>‹#›</a:t>
            </a:fld>
            <a:endParaRPr lang="en-US"/>
          </a:p>
        </p:txBody>
      </p:sp>
    </p:spTree>
    <p:extLst>
      <p:ext uri="{BB962C8B-B14F-4D97-AF65-F5344CB8AC3E}">
        <p14:creationId xmlns:p14="http://schemas.microsoft.com/office/powerpoint/2010/main" val="549862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9D2509-FEE9-AB47-AC30-B8DD1110E5D6}" type="slidenum">
              <a:rPr lang="en-US" smtClean="0"/>
              <a:t>1</a:t>
            </a:fld>
            <a:endParaRPr lang="en-US"/>
          </a:p>
        </p:txBody>
      </p:sp>
    </p:spTree>
    <p:extLst>
      <p:ext uri="{BB962C8B-B14F-4D97-AF65-F5344CB8AC3E}">
        <p14:creationId xmlns:p14="http://schemas.microsoft.com/office/powerpoint/2010/main" val="602140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2</a:t>
            </a:fld>
            <a:endParaRPr lang="en-US"/>
          </a:p>
        </p:txBody>
      </p:sp>
    </p:spTree>
    <p:extLst>
      <p:ext uri="{BB962C8B-B14F-4D97-AF65-F5344CB8AC3E}">
        <p14:creationId xmlns:p14="http://schemas.microsoft.com/office/powerpoint/2010/main" val="15953750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F92FC26-C16D-7347-96D7-B88EA51B3A93}" type="slidenum">
              <a:rPr lang="en-US" smtClean="0"/>
              <a:t>3</a:t>
            </a:fld>
            <a:endParaRPr lang="en-US"/>
          </a:p>
        </p:txBody>
      </p:sp>
    </p:spTree>
    <p:extLst>
      <p:ext uri="{BB962C8B-B14F-4D97-AF65-F5344CB8AC3E}">
        <p14:creationId xmlns:p14="http://schemas.microsoft.com/office/powerpoint/2010/main" val="1502479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4</a:t>
            </a:fld>
            <a:endParaRPr lang="en-US"/>
          </a:p>
        </p:txBody>
      </p:sp>
    </p:spTree>
    <p:extLst>
      <p:ext uri="{BB962C8B-B14F-4D97-AF65-F5344CB8AC3E}">
        <p14:creationId xmlns:p14="http://schemas.microsoft.com/office/powerpoint/2010/main" val="2730511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5</a:t>
            </a:fld>
            <a:endParaRPr lang="en-US"/>
          </a:p>
        </p:txBody>
      </p:sp>
    </p:spTree>
    <p:extLst>
      <p:ext uri="{BB962C8B-B14F-4D97-AF65-F5344CB8AC3E}">
        <p14:creationId xmlns:p14="http://schemas.microsoft.com/office/powerpoint/2010/main" val="14588484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6</a:t>
            </a:fld>
            <a:endParaRPr lang="en-US"/>
          </a:p>
        </p:txBody>
      </p:sp>
    </p:spTree>
    <p:extLst>
      <p:ext uri="{BB962C8B-B14F-4D97-AF65-F5344CB8AC3E}">
        <p14:creationId xmlns:p14="http://schemas.microsoft.com/office/powerpoint/2010/main" val="1013800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u="none" strike="noStrike" dirty="0">
              <a:solidFill>
                <a:srgbClr val="0D0D0D"/>
              </a:solidFill>
              <a:effectLst/>
              <a:latin typeface="Söhne"/>
            </a:endParaRPr>
          </a:p>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7</a:t>
            </a:fld>
            <a:endParaRPr lang="en-US"/>
          </a:p>
        </p:txBody>
      </p:sp>
    </p:spTree>
    <p:extLst>
      <p:ext uri="{BB962C8B-B14F-4D97-AF65-F5344CB8AC3E}">
        <p14:creationId xmlns:p14="http://schemas.microsoft.com/office/powerpoint/2010/main" val="3582170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8</a:t>
            </a:fld>
            <a:endParaRPr lang="en-US"/>
          </a:p>
        </p:txBody>
      </p:sp>
    </p:spTree>
    <p:extLst>
      <p:ext uri="{BB962C8B-B14F-4D97-AF65-F5344CB8AC3E}">
        <p14:creationId xmlns:p14="http://schemas.microsoft.com/office/powerpoint/2010/main" val="407577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10</a:t>
            </a:fld>
            <a:endParaRPr lang="en-US"/>
          </a:p>
        </p:txBody>
      </p:sp>
    </p:spTree>
    <p:extLst>
      <p:ext uri="{BB962C8B-B14F-4D97-AF65-F5344CB8AC3E}">
        <p14:creationId xmlns:p14="http://schemas.microsoft.com/office/powerpoint/2010/main" val="1426658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 typeface="Symbol" pitchFamily="2" charset="2"/>
              <a:buNone/>
              <a:tabLst/>
              <a:defRPr/>
            </a:pPr>
            <a:endParaRPr lang="en-US" dirty="0"/>
          </a:p>
        </p:txBody>
      </p:sp>
      <p:sp>
        <p:nvSpPr>
          <p:cNvPr id="4" name="Slide Number Placeholder 3"/>
          <p:cNvSpPr>
            <a:spLocks noGrp="1"/>
          </p:cNvSpPr>
          <p:nvPr>
            <p:ph type="sldNum" sz="quarter" idx="10"/>
          </p:nvPr>
        </p:nvSpPr>
        <p:spPr/>
        <p:txBody>
          <a:bodyPr/>
          <a:lstStyle/>
          <a:p>
            <a:fld id="{6F92FC26-C16D-7347-96D7-B88EA51B3A93}" type="slidenum">
              <a:rPr lang="en-US" smtClean="0"/>
              <a:t>11</a:t>
            </a:fld>
            <a:endParaRPr lang="en-US"/>
          </a:p>
        </p:txBody>
      </p:sp>
    </p:spTree>
    <p:extLst>
      <p:ext uri="{BB962C8B-B14F-4D97-AF65-F5344CB8AC3E}">
        <p14:creationId xmlns:p14="http://schemas.microsoft.com/office/powerpoint/2010/main" val="18632381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12</a:t>
            </a:fld>
            <a:endParaRPr lang="en-US"/>
          </a:p>
        </p:txBody>
      </p:sp>
    </p:spTree>
    <p:extLst>
      <p:ext uri="{BB962C8B-B14F-4D97-AF65-F5344CB8AC3E}">
        <p14:creationId xmlns:p14="http://schemas.microsoft.com/office/powerpoint/2010/main" val="31728328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13</a:t>
            </a:fld>
            <a:endParaRPr lang="en-US"/>
          </a:p>
        </p:txBody>
      </p:sp>
    </p:spTree>
    <p:extLst>
      <p:ext uri="{BB962C8B-B14F-4D97-AF65-F5344CB8AC3E}">
        <p14:creationId xmlns:p14="http://schemas.microsoft.com/office/powerpoint/2010/main" val="2408642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u="none" strike="noStrike" dirty="0">
              <a:solidFill>
                <a:srgbClr val="0D0D0D"/>
              </a:solidFill>
              <a:effectLst/>
              <a:latin typeface="Söhne"/>
            </a:endParaRPr>
          </a:p>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14</a:t>
            </a:fld>
            <a:endParaRPr lang="en-US"/>
          </a:p>
        </p:txBody>
      </p:sp>
    </p:spTree>
    <p:extLst>
      <p:ext uri="{BB962C8B-B14F-4D97-AF65-F5344CB8AC3E}">
        <p14:creationId xmlns:p14="http://schemas.microsoft.com/office/powerpoint/2010/main" val="3854018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15</a:t>
            </a:fld>
            <a:endParaRPr lang="en-US"/>
          </a:p>
        </p:txBody>
      </p:sp>
    </p:spTree>
    <p:extLst>
      <p:ext uri="{BB962C8B-B14F-4D97-AF65-F5344CB8AC3E}">
        <p14:creationId xmlns:p14="http://schemas.microsoft.com/office/powerpoint/2010/main" val="4103434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16</a:t>
            </a:fld>
            <a:endParaRPr lang="en-US"/>
          </a:p>
        </p:txBody>
      </p:sp>
    </p:spTree>
    <p:extLst>
      <p:ext uri="{BB962C8B-B14F-4D97-AF65-F5344CB8AC3E}">
        <p14:creationId xmlns:p14="http://schemas.microsoft.com/office/powerpoint/2010/main" val="226199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u="none" strike="noStrike" dirty="0">
                <a:solidFill>
                  <a:srgbClr val="0D0D0D"/>
                </a:solidFill>
                <a:effectLst/>
                <a:latin typeface="Söhne"/>
              </a:rPr>
              <a:t>.</a:t>
            </a:r>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18</a:t>
            </a:fld>
            <a:endParaRPr lang="en-US"/>
          </a:p>
        </p:txBody>
      </p:sp>
    </p:spTree>
    <p:extLst>
      <p:ext uri="{BB962C8B-B14F-4D97-AF65-F5344CB8AC3E}">
        <p14:creationId xmlns:p14="http://schemas.microsoft.com/office/powerpoint/2010/main" val="4242711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9D2509-FEE9-AB47-AC30-B8DD1110E5D6}" type="slidenum">
              <a:rPr lang="en-US" smtClean="0"/>
              <a:t>19</a:t>
            </a:fld>
            <a:endParaRPr lang="en-US"/>
          </a:p>
        </p:txBody>
      </p:sp>
    </p:spTree>
    <p:extLst>
      <p:ext uri="{BB962C8B-B14F-4D97-AF65-F5344CB8AC3E}">
        <p14:creationId xmlns:p14="http://schemas.microsoft.com/office/powerpoint/2010/main" val="236247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9D2509-FEE9-AB47-AC30-B8DD1110E5D6}" type="slidenum">
              <a:rPr lang="en-US" smtClean="0"/>
              <a:t>20</a:t>
            </a:fld>
            <a:endParaRPr lang="en-US"/>
          </a:p>
        </p:txBody>
      </p:sp>
    </p:spTree>
    <p:extLst>
      <p:ext uri="{BB962C8B-B14F-4D97-AF65-F5344CB8AC3E}">
        <p14:creationId xmlns:p14="http://schemas.microsoft.com/office/powerpoint/2010/main" val="31172506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9D2509-FEE9-AB47-AC30-B8DD1110E5D6}" type="slidenum">
              <a:rPr lang="en-US" smtClean="0"/>
              <a:t>21</a:t>
            </a:fld>
            <a:endParaRPr lang="en-US"/>
          </a:p>
        </p:txBody>
      </p:sp>
    </p:spTree>
    <p:extLst>
      <p:ext uri="{BB962C8B-B14F-4D97-AF65-F5344CB8AC3E}">
        <p14:creationId xmlns:p14="http://schemas.microsoft.com/office/powerpoint/2010/main" val="19382938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9D2509-FEE9-AB47-AC30-B8DD1110E5D6}" type="slidenum">
              <a:rPr lang="en-US" smtClean="0"/>
              <a:t>22</a:t>
            </a:fld>
            <a:endParaRPr lang="en-US"/>
          </a:p>
        </p:txBody>
      </p:sp>
    </p:spTree>
    <p:extLst>
      <p:ext uri="{BB962C8B-B14F-4D97-AF65-F5344CB8AC3E}">
        <p14:creationId xmlns:p14="http://schemas.microsoft.com/office/powerpoint/2010/main" val="2450548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40F3-DD33-59B2-5D94-DB40674DF97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4C737C8-B679-3D37-87CB-67461A1F42F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345EB81-E371-5443-BB41-6F8DA730F95A}"/>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5" name="Footer Placeholder 4">
            <a:extLst>
              <a:ext uri="{FF2B5EF4-FFF2-40B4-BE49-F238E27FC236}">
                <a16:creationId xmlns:a16="http://schemas.microsoft.com/office/drawing/2014/main" id="{1057586B-5843-4C1F-5F13-F6F2DC4F40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77C27A-B4E5-989B-94F4-B0DB9DCBB4BD}"/>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2568996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4B965-C18C-9572-3646-631A37FF85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4CE5AFB-D20D-1398-96A2-326D8AF5106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4DDBF6A-E17B-CD13-D9B3-D311C6F7851E}"/>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5" name="Footer Placeholder 4">
            <a:extLst>
              <a:ext uri="{FF2B5EF4-FFF2-40B4-BE49-F238E27FC236}">
                <a16:creationId xmlns:a16="http://schemas.microsoft.com/office/drawing/2014/main" id="{8EE60315-9341-09BB-1C61-92AF404DC8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0659DA-C500-C07E-CC1F-C6D8AD9A8485}"/>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2527405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C39AE-4F2C-B39A-85FA-841F641C500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FDA0FD5-355F-CD9D-DCA0-A1CDE1ECC9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CBBE94D-8D6C-AE11-642B-EAF7F74D9C4D}"/>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5" name="Footer Placeholder 4">
            <a:extLst>
              <a:ext uri="{FF2B5EF4-FFF2-40B4-BE49-F238E27FC236}">
                <a16:creationId xmlns:a16="http://schemas.microsoft.com/office/drawing/2014/main" id="{A02448BF-2F59-BFDC-AB1D-77586CBF9D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035F9D-9D30-DCBC-AC14-0C94D3E49AA4}"/>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2483157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D582E-1D4C-2616-E404-04FC08BDECB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905A405-C14A-41EB-1071-12A25A9975C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D69CCEE-E479-1AE2-5B11-523A9FCA15F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BDD71AB-9AEC-291B-BC93-7AB1F6BB878A}"/>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6" name="Footer Placeholder 5">
            <a:extLst>
              <a:ext uri="{FF2B5EF4-FFF2-40B4-BE49-F238E27FC236}">
                <a16:creationId xmlns:a16="http://schemas.microsoft.com/office/drawing/2014/main" id="{9B8B35BE-9432-16CE-A906-9CD5BFA220D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9F6E670-62FB-CCC5-FEB1-1C240F2B3E4E}"/>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3732882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4C6BB3-4E37-47F0-13B6-8304153B86D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F13CEF2-DE2D-5690-4B7A-9B9823DD2A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7FD2D7-9F2C-4D20-4DA9-309C1FF1FFF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A9D2992-C4FC-54A2-C99A-EC18027A48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22F579E-E08D-5380-C88A-41FC34FDB98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C0EE58D-1EC4-DCC3-BDB2-5583B2CCE39A}"/>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8" name="Footer Placeholder 7">
            <a:extLst>
              <a:ext uri="{FF2B5EF4-FFF2-40B4-BE49-F238E27FC236}">
                <a16:creationId xmlns:a16="http://schemas.microsoft.com/office/drawing/2014/main" id="{69E0402A-29FD-1F5E-A9A0-99B1A9579BD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83FD7A-E4E2-C4CF-139E-046E96FF9294}"/>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1747951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41162-67A8-B19E-DD90-1807AA4FA74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7B266D1-0A1B-A07A-44B4-1133329E2053}"/>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4" name="Footer Placeholder 3">
            <a:extLst>
              <a:ext uri="{FF2B5EF4-FFF2-40B4-BE49-F238E27FC236}">
                <a16:creationId xmlns:a16="http://schemas.microsoft.com/office/drawing/2014/main" id="{4B4F0571-8F51-D5F2-6069-A056353E70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364047C-855D-F216-3799-3CE498F385CF}"/>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2602406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25601D-7D93-6B3D-0A44-76218CF5C73D}"/>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3" name="Footer Placeholder 2">
            <a:extLst>
              <a:ext uri="{FF2B5EF4-FFF2-40B4-BE49-F238E27FC236}">
                <a16:creationId xmlns:a16="http://schemas.microsoft.com/office/drawing/2014/main" id="{C01F6FA7-E473-0D57-5B07-DE87FAF4F5D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0E3EFE7-8CC9-6619-2970-A590FDD8E4F5}"/>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3314012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511A9-D74C-8136-AAF5-D3140965A18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DBC089A-5C7C-4F15-CE2C-C1A66A8966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3FEDCBF-697B-71F6-94AA-C0E5B96F01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ACA7434-A4C6-CCDB-3A86-48F02157CCAE}"/>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6" name="Footer Placeholder 5">
            <a:extLst>
              <a:ext uri="{FF2B5EF4-FFF2-40B4-BE49-F238E27FC236}">
                <a16:creationId xmlns:a16="http://schemas.microsoft.com/office/drawing/2014/main" id="{EE29F31D-C528-47AB-CBC1-ADF5502969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0EA370-6C99-202B-FCD9-C13DD93DB630}"/>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3385779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2D002-EB08-A6A1-48ED-5C550A316FE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F9A6956-A2B6-05B3-D156-D60B5524ED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CB16A3F-3783-F36A-E862-5406D450FF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1AB06E9-CA7F-F926-09D2-4DFBEB1B9265}"/>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6" name="Footer Placeholder 5">
            <a:extLst>
              <a:ext uri="{FF2B5EF4-FFF2-40B4-BE49-F238E27FC236}">
                <a16:creationId xmlns:a16="http://schemas.microsoft.com/office/drawing/2014/main" id="{5C75204F-CAC8-4554-E062-7564EFB4EF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594FF35-B925-9808-D313-E113162D742B}"/>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308506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2CDD9-D54B-A874-F2F9-46C4163D2D6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429485-BCEC-203B-F77A-E24D5BF8581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C6F3932-9E58-D6B2-C823-7F4FD048592A}"/>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5" name="Footer Placeholder 4">
            <a:extLst>
              <a:ext uri="{FF2B5EF4-FFF2-40B4-BE49-F238E27FC236}">
                <a16:creationId xmlns:a16="http://schemas.microsoft.com/office/drawing/2014/main" id="{3176A3AD-82E0-67BB-B706-6CE55B7DBA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DD10E4D-D777-0014-439D-C789DCCCE81E}"/>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31337451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8F7774-769E-7BD0-85FF-CD90C3FB4FB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6017B57-C080-58AB-215A-253DF2DD860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F3F5CFD-8575-03FC-5CB4-D29F10FDBD21}"/>
              </a:ext>
            </a:extLst>
          </p:cNvPr>
          <p:cNvSpPr>
            <a:spLocks noGrp="1"/>
          </p:cNvSpPr>
          <p:nvPr>
            <p:ph type="dt" sz="half" idx="10"/>
          </p:nvPr>
        </p:nvSpPr>
        <p:spPr/>
        <p:txBody>
          <a:bodyPr/>
          <a:lstStyle/>
          <a:p>
            <a:fld id="{18B5B0B7-DE98-D245-B886-DB73298AD33A}" type="datetimeFigureOut">
              <a:rPr lang="en-US" smtClean="0"/>
              <a:t>3/19/24</a:t>
            </a:fld>
            <a:endParaRPr lang="en-US"/>
          </a:p>
        </p:txBody>
      </p:sp>
      <p:sp>
        <p:nvSpPr>
          <p:cNvPr id="5" name="Footer Placeholder 4">
            <a:extLst>
              <a:ext uri="{FF2B5EF4-FFF2-40B4-BE49-F238E27FC236}">
                <a16:creationId xmlns:a16="http://schemas.microsoft.com/office/drawing/2014/main" id="{4F89C927-20CB-6096-5341-96557EAD4D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D96109-50D2-6C6F-2813-F782BA951D07}"/>
              </a:ext>
            </a:extLst>
          </p:cNvPr>
          <p:cNvSpPr>
            <a:spLocks noGrp="1"/>
          </p:cNvSpPr>
          <p:nvPr>
            <p:ph type="sldNum" sz="quarter" idx="12"/>
          </p:nvPr>
        </p:nvSpPr>
        <p:spPr/>
        <p:txBody>
          <a:bodyPr/>
          <a:lstStyle/>
          <a:p>
            <a:fld id="{913C25FC-3CC3-BA46-8FAF-02B3E17AAE47}" type="slidenum">
              <a:rPr lang="en-US" smtClean="0"/>
              <a:t>‹#›</a:t>
            </a:fld>
            <a:endParaRPr lang="en-US"/>
          </a:p>
        </p:txBody>
      </p:sp>
    </p:spTree>
    <p:extLst>
      <p:ext uri="{BB962C8B-B14F-4D97-AF65-F5344CB8AC3E}">
        <p14:creationId xmlns:p14="http://schemas.microsoft.com/office/powerpoint/2010/main" val="531350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186E9C-E07C-C79B-11CA-B9A88F0B94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0F7512C-AF38-94F2-9817-B14A3C00AC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D02B95-2F51-3E2A-E162-EF8066A641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B5B0B7-DE98-D245-B886-DB73298AD33A}" type="datetimeFigureOut">
              <a:rPr lang="en-US" smtClean="0"/>
              <a:t>3/19/24</a:t>
            </a:fld>
            <a:endParaRPr lang="en-US"/>
          </a:p>
        </p:txBody>
      </p:sp>
      <p:sp>
        <p:nvSpPr>
          <p:cNvPr id="5" name="Footer Placeholder 4">
            <a:extLst>
              <a:ext uri="{FF2B5EF4-FFF2-40B4-BE49-F238E27FC236}">
                <a16:creationId xmlns:a16="http://schemas.microsoft.com/office/drawing/2014/main" id="{12B22D3A-2E3A-D690-4258-9EFC8C7780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EB07C1C-E9F8-AD75-892A-288625A84A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3C25FC-3CC3-BA46-8FAF-02B3E17AAE47}" type="slidenum">
              <a:rPr lang="en-US" smtClean="0"/>
              <a:t>‹#›</a:t>
            </a:fld>
            <a:endParaRPr lang="en-US"/>
          </a:p>
        </p:txBody>
      </p:sp>
    </p:spTree>
    <p:extLst>
      <p:ext uri="{BB962C8B-B14F-4D97-AF65-F5344CB8AC3E}">
        <p14:creationId xmlns:p14="http://schemas.microsoft.com/office/powerpoint/2010/main" val="36385067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1.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a:extLst>
              <a:ext uri="{FF2B5EF4-FFF2-40B4-BE49-F238E27FC236}">
                <a16:creationId xmlns:a16="http://schemas.microsoft.com/office/drawing/2014/main" id="{3E91AD52-19CC-9B20-16C6-E5F26AA00FAB}"/>
              </a:ext>
            </a:extLst>
          </p:cNvPr>
          <p:cNvSpPr>
            <a:spLocks noChangeArrowheads="1"/>
          </p:cNvSpPr>
          <p:nvPr/>
        </p:nvSpPr>
        <p:spPr bwMode="auto">
          <a:xfrm>
            <a:off x="643054" y="656431"/>
            <a:ext cx="10905892" cy="5545137"/>
          </a:xfrm>
          <a:prstGeom prst="rect">
            <a:avLst/>
          </a:prstGeom>
          <a:gradFill>
            <a:gsLst>
              <a:gs pos="64000">
                <a:schemeClr val="accent3">
                  <a:lumMod val="5000"/>
                  <a:lumOff val="95000"/>
                </a:schemeClr>
              </a:gs>
              <a:gs pos="89000">
                <a:schemeClr val="accent3">
                  <a:lumMod val="45000"/>
                  <a:lumOff val="55000"/>
                </a:schemeClr>
              </a:gs>
              <a:gs pos="94000">
                <a:schemeClr val="accent3">
                  <a:lumMod val="45000"/>
                  <a:lumOff val="55000"/>
                </a:schemeClr>
              </a:gs>
              <a:gs pos="100000">
                <a:schemeClr val="accent3">
                  <a:lumMod val="30000"/>
                  <a:lumOff val="70000"/>
                </a:schemeClr>
              </a:gs>
            </a:gsLst>
            <a:lin ang="4800000" scaled="0"/>
          </a:gradFill>
          <a:ln w="44450">
            <a:solidFill>
              <a:srgbClr val="037C34"/>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GB" altLang="en-US" sz="1800"/>
          </a:p>
        </p:txBody>
      </p:sp>
      <p:sp>
        <p:nvSpPr>
          <p:cNvPr id="6" name="Text Box 7">
            <a:extLst>
              <a:ext uri="{FF2B5EF4-FFF2-40B4-BE49-F238E27FC236}">
                <a16:creationId xmlns:a16="http://schemas.microsoft.com/office/drawing/2014/main" id="{47B7805E-C03A-C4BE-D515-9BA9661CA661}"/>
              </a:ext>
            </a:extLst>
          </p:cNvPr>
          <p:cNvSpPr txBox="1">
            <a:spLocks noChangeArrowheads="1"/>
          </p:cNvSpPr>
          <p:nvPr/>
        </p:nvSpPr>
        <p:spPr bwMode="auto">
          <a:xfrm>
            <a:off x="2265880" y="3393282"/>
            <a:ext cx="776821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Session</a:t>
            </a:r>
            <a:r>
              <a:rPr lang="pt-PT" altLang="en-US" sz="2400" dirty="0">
                <a:solidFill>
                  <a:srgbClr val="037C34"/>
                </a:solidFill>
                <a:latin typeface="Calibri" panose="020F0502020204030204" pitchFamily="34" charset="0"/>
              </a:rPr>
              <a:t> 7: </a:t>
            </a:r>
          </a:p>
          <a:p>
            <a:pPr algn="ctr" eaLnBrk="1" hangingPunct="1">
              <a:lnSpc>
                <a:spcPct val="150000"/>
              </a:lnSpc>
              <a:spcBef>
                <a:spcPct val="0"/>
              </a:spcBef>
              <a:buFontTx/>
              <a:buNone/>
            </a:pPr>
            <a:r>
              <a:rPr lang="pt-PT" altLang="en-US" sz="2400" dirty="0" err="1">
                <a:solidFill>
                  <a:srgbClr val="037C34"/>
                </a:solidFill>
                <a:latin typeface="Calibri" panose="020F0502020204030204" pitchFamily="34" charset="0"/>
              </a:rPr>
              <a:t>Entrepreneurship</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and</a:t>
            </a:r>
            <a:r>
              <a:rPr lang="pt-PT" altLang="en-US" sz="2400" dirty="0">
                <a:solidFill>
                  <a:srgbClr val="037C34"/>
                </a:solidFill>
                <a:latin typeface="Calibri" panose="020F0502020204030204" pitchFamily="34" charset="0"/>
              </a:rPr>
              <a:t> </a:t>
            </a:r>
            <a:r>
              <a:rPr lang="pt-PT" altLang="en-US" sz="2400" dirty="0" err="1">
                <a:solidFill>
                  <a:srgbClr val="037C34"/>
                </a:solidFill>
                <a:latin typeface="Calibri" panose="020F0502020204030204" pitchFamily="34" charset="0"/>
              </a:rPr>
              <a:t>Responsibility</a:t>
            </a:r>
            <a:r>
              <a:rPr lang="pt-PT" altLang="en-US" sz="2400" dirty="0">
                <a:solidFill>
                  <a:srgbClr val="037C34"/>
                </a:solidFill>
                <a:latin typeface="Calibri" panose="020F0502020204030204" pitchFamily="34" charset="0"/>
              </a:rPr>
              <a:t> in </a:t>
            </a:r>
            <a:r>
              <a:rPr lang="pt-PT" altLang="en-US" sz="2400" dirty="0" err="1">
                <a:solidFill>
                  <a:srgbClr val="037C34"/>
                </a:solidFill>
                <a:latin typeface="Calibri" panose="020F0502020204030204" pitchFamily="34" charset="0"/>
              </a:rPr>
              <a:t>International</a:t>
            </a:r>
            <a:r>
              <a:rPr lang="pt-PT" altLang="en-US" sz="2400" dirty="0">
                <a:solidFill>
                  <a:srgbClr val="037C34"/>
                </a:solidFill>
                <a:latin typeface="Calibri" panose="020F0502020204030204" pitchFamily="34" charset="0"/>
              </a:rPr>
              <a:t> Business</a:t>
            </a:r>
          </a:p>
          <a:p>
            <a:pPr algn="ctr" eaLnBrk="1" hangingPunct="1">
              <a:spcBef>
                <a:spcPct val="0"/>
              </a:spcBef>
              <a:buFontTx/>
              <a:buNone/>
            </a:pPr>
            <a:endParaRPr lang="en-US" altLang="en-US" sz="1800" b="1" u="sng" dirty="0">
              <a:solidFill>
                <a:srgbClr val="037C34"/>
              </a:solidFill>
              <a:latin typeface="Calibri" panose="020F0502020204030204" pitchFamily="34" charset="0"/>
            </a:endParaRPr>
          </a:p>
        </p:txBody>
      </p:sp>
      <p:sp>
        <p:nvSpPr>
          <p:cNvPr id="8" name="Text Box 13">
            <a:extLst>
              <a:ext uri="{FF2B5EF4-FFF2-40B4-BE49-F238E27FC236}">
                <a16:creationId xmlns:a16="http://schemas.microsoft.com/office/drawing/2014/main" id="{A8C5575D-F637-C386-1765-BE6BD4488CEE}"/>
              </a:ext>
            </a:extLst>
          </p:cNvPr>
          <p:cNvSpPr txBox="1">
            <a:spLocks noChangeArrowheads="1"/>
          </p:cNvSpPr>
          <p:nvPr/>
        </p:nvSpPr>
        <p:spPr bwMode="auto">
          <a:xfrm>
            <a:off x="4468814" y="5541963"/>
            <a:ext cx="34750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buFontTx/>
              <a:buNone/>
            </a:pPr>
            <a:r>
              <a:rPr lang="en-GB" altLang="en-US" sz="2000" b="1" dirty="0">
                <a:solidFill>
                  <a:schemeClr val="tx1">
                    <a:lumMod val="50000"/>
                    <a:lumOff val="50000"/>
                  </a:schemeClr>
                </a:solidFill>
                <a:latin typeface="Calibri" panose="020F0502020204030204" pitchFamily="34" charset="0"/>
              </a:rPr>
              <a:t>Professor Teresa da Silva Lopes</a:t>
            </a:r>
          </a:p>
        </p:txBody>
      </p:sp>
      <p:pic>
        <p:nvPicPr>
          <p:cNvPr id="2" name="Picture 1">
            <a:extLst>
              <a:ext uri="{FF2B5EF4-FFF2-40B4-BE49-F238E27FC236}">
                <a16:creationId xmlns:a16="http://schemas.microsoft.com/office/drawing/2014/main" id="{4D1D4F69-06E0-771C-DF69-B8AFB91A3380}"/>
              </a:ext>
            </a:extLst>
          </p:cNvPr>
          <p:cNvPicPr>
            <a:picLocks noChangeAspect="1"/>
          </p:cNvPicPr>
          <p:nvPr/>
        </p:nvPicPr>
        <p:blipFill>
          <a:blip r:embed="rId3"/>
          <a:stretch>
            <a:fillRect/>
          </a:stretch>
        </p:blipFill>
        <p:spPr>
          <a:xfrm>
            <a:off x="4928113" y="961797"/>
            <a:ext cx="2335773" cy="556656"/>
          </a:xfrm>
          <a:prstGeom prst="rect">
            <a:avLst/>
          </a:prstGeom>
        </p:spPr>
      </p:pic>
      <p:sp>
        <p:nvSpPr>
          <p:cNvPr id="3" name="Text Box 6">
            <a:extLst>
              <a:ext uri="{FF2B5EF4-FFF2-40B4-BE49-F238E27FC236}">
                <a16:creationId xmlns:a16="http://schemas.microsoft.com/office/drawing/2014/main" id="{3DFA3711-9671-8B1E-2BAA-964AFC79B76E}"/>
              </a:ext>
            </a:extLst>
          </p:cNvPr>
          <p:cNvSpPr txBox="1">
            <a:spLocks noChangeArrowheads="1"/>
          </p:cNvSpPr>
          <p:nvPr/>
        </p:nvSpPr>
        <p:spPr bwMode="auto">
          <a:xfrm>
            <a:off x="2028304" y="2228280"/>
            <a:ext cx="830396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pt-PT" altLang="en-US" sz="3000" b="1" dirty="0">
                <a:solidFill>
                  <a:schemeClr val="tx1">
                    <a:lumMod val="50000"/>
                    <a:lumOff val="50000"/>
                  </a:schemeClr>
                </a:solidFill>
                <a:latin typeface="Calibri" panose="020F0502020204030204" pitchFamily="34" charset="0"/>
              </a:rPr>
              <a:t>Global Business </a:t>
            </a:r>
            <a:r>
              <a:rPr lang="pt-PT" altLang="en-US" sz="3000" b="1" dirty="0" err="1">
                <a:solidFill>
                  <a:schemeClr val="tx1">
                    <a:lumMod val="50000"/>
                    <a:lumOff val="50000"/>
                  </a:schemeClr>
                </a:solidFill>
                <a:latin typeface="Calibri" panose="020F0502020204030204" pitchFamily="34" charset="0"/>
              </a:rPr>
              <a:t>Strategy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and</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Responsibility</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Historical</a:t>
            </a:r>
            <a:r>
              <a:rPr lang="pt-PT" altLang="en-US" sz="3000" b="1" dirty="0">
                <a:solidFill>
                  <a:schemeClr val="tx1">
                    <a:lumMod val="50000"/>
                    <a:lumOff val="50000"/>
                  </a:schemeClr>
                </a:solidFill>
                <a:latin typeface="Calibri" panose="020F0502020204030204" pitchFamily="34" charset="0"/>
              </a:rPr>
              <a:t> </a:t>
            </a:r>
            <a:r>
              <a:rPr lang="pt-PT" altLang="en-US" sz="3000" b="1" dirty="0" err="1">
                <a:solidFill>
                  <a:schemeClr val="tx1">
                    <a:lumMod val="50000"/>
                    <a:lumOff val="50000"/>
                  </a:schemeClr>
                </a:solidFill>
                <a:latin typeface="Calibri" panose="020F0502020204030204" pitchFamily="34" charset="0"/>
              </a:rPr>
              <a:t>Perspecitves</a:t>
            </a:r>
            <a:endParaRPr lang="en-US" altLang="en-US" sz="3000" b="1" dirty="0">
              <a:solidFill>
                <a:schemeClr val="tx1">
                  <a:lumMod val="50000"/>
                  <a:lumOff val="50000"/>
                </a:schemeClr>
              </a:solidFill>
              <a:latin typeface="Calibri" panose="020F0502020204030204" pitchFamily="34" charset="0"/>
            </a:endParaRPr>
          </a:p>
        </p:txBody>
      </p:sp>
    </p:spTree>
    <p:extLst>
      <p:ext uri="{BB962C8B-B14F-4D97-AF65-F5344CB8AC3E}">
        <p14:creationId xmlns:p14="http://schemas.microsoft.com/office/powerpoint/2010/main" val="2114204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C9179EF0-3C1B-3E1C-01DD-45E8D104F853}"/>
              </a:ext>
            </a:extLst>
          </p:cNvPr>
          <p:cNvSpPr>
            <a:spLocks noChangeArrowheads="1"/>
          </p:cNvSpPr>
          <p:nvPr/>
        </p:nvSpPr>
        <p:spPr bwMode="auto">
          <a:xfrm>
            <a:off x="3676185" y="-124175"/>
            <a:ext cx="483962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a:spcBef>
                <a:spcPct val="0"/>
              </a:spcBef>
              <a:buFontTx/>
              <a:buNone/>
            </a:pPr>
            <a:r>
              <a:rPr lang="pt-PT" altLang="en-US" sz="2400" dirty="0" err="1">
                <a:solidFill>
                  <a:srgbClr val="037C34"/>
                </a:solidFill>
                <a:latin typeface="Verdana" panose="020B0604030504040204" pitchFamily="34" charset="0"/>
                <a:ea typeface="Verdana" panose="020B0604030504040204" pitchFamily="34" charset="0"/>
                <a:cs typeface="Verdana" panose="020B0604030504040204" pitchFamily="34" charset="0"/>
              </a:rPr>
              <a:t>Objectives</a:t>
            </a:r>
            <a:endParaRPr lang="en-US" alt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04F86F57-42F7-B9C7-E9C7-AF401443D216}"/>
              </a:ext>
            </a:extLst>
          </p:cNvPr>
          <p:cNvSpPr>
            <a:spLocks noChangeShapeType="1"/>
          </p:cNvSpPr>
          <p:nvPr/>
        </p:nvSpPr>
        <p:spPr bwMode="auto">
          <a:xfrm>
            <a:off x="550405" y="773326"/>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5EA2B379-1EA0-AFB8-6388-E4F4843D355B}"/>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8" name="Line 2">
            <a:extLst>
              <a:ext uri="{FF2B5EF4-FFF2-40B4-BE49-F238E27FC236}">
                <a16:creationId xmlns:a16="http://schemas.microsoft.com/office/drawing/2014/main" id="{AE5431BB-69E7-0BE1-C4C0-09F9B54BE160}"/>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 Box 12">
            <a:extLst>
              <a:ext uri="{FF2B5EF4-FFF2-40B4-BE49-F238E27FC236}">
                <a16:creationId xmlns:a16="http://schemas.microsoft.com/office/drawing/2014/main" id="{6171826A-1D46-9C60-A0E7-ABB07C5EB927}"/>
              </a:ext>
            </a:extLst>
          </p:cNvPr>
          <p:cNvSpPr txBox="1">
            <a:spLocks noChangeArrowheads="1"/>
          </p:cNvSpPr>
          <p:nvPr/>
        </p:nvSpPr>
        <p:spPr bwMode="auto">
          <a:xfrm>
            <a:off x="1361858" y="848560"/>
            <a:ext cx="9458324" cy="61753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nSpc>
                <a:spcPct val="90000"/>
              </a:lnSpc>
              <a:spcBef>
                <a:spcPct val="0"/>
              </a:spcBef>
              <a:spcAft>
                <a:spcPts val="600"/>
              </a:spcAft>
              <a:buNone/>
            </a:pPr>
            <a:r>
              <a:rPr lang="en-US" altLang="en-US" sz="20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Entrepreneurship and Responsibility in International Business</a:t>
            </a:r>
          </a:p>
        </p:txBody>
      </p:sp>
      <p:pic>
        <p:nvPicPr>
          <p:cNvPr id="2" name="Picture 1">
            <a:extLst>
              <a:ext uri="{FF2B5EF4-FFF2-40B4-BE49-F238E27FC236}">
                <a16:creationId xmlns:a16="http://schemas.microsoft.com/office/drawing/2014/main" id="{B6046256-8D43-4ED7-E163-62B40F5E0147}"/>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7" name="Rectangle 6" descr="International market entry strategies - objectives ">
            <a:extLst>
              <a:ext uri="{FF2B5EF4-FFF2-40B4-BE49-F238E27FC236}">
                <a16:creationId xmlns:a16="http://schemas.microsoft.com/office/drawing/2014/main" id="{F1F6D68E-B17B-B940-35C6-777021EB8284}"/>
              </a:ext>
            </a:extLst>
          </p:cNvPr>
          <p:cNvSpPr>
            <a:spLocks noChangeArrowheads="1"/>
          </p:cNvSpPr>
          <p:nvPr/>
        </p:nvSpPr>
        <p:spPr bwMode="auto">
          <a:xfrm>
            <a:off x="549014" y="1231137"/>
            <a:ext cx="11263487" cy="4555093"/>
          </a:xfrm>
          <a:prstGeom prst="rect">
            <a:avLst/>
          </a:prstGeom>
          <a:noFill/>
          <a:ln>
            <a:noFill/>
          </a:ln>
        </p:spPr>
        <p:txBody>
          <a:bodyPr wrap="square">
            <a:spAutoFit/>
          </a:bodyPr>
          <a:lstStyle>
            <a:lvl1pPr marL="342900" indent="-34290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marL="0" indent="0" algn="just">
              <a:lnSpc>
                <a:spcPct val="150000"/>
              </a:lnSpc>
              <a:spcBef>
                <a:spcPct val="0"/>
              </a:spcBef>
              <a:buNone/>
              <a:defRPr/>
            </a:pPr>
            <a:r>
              <a:rPr lang="en-GB" altLang="en-US" sz="1600" b="1" dirty="0">
                <a:solidFill>
                  <a:srgbClr val="037C34"/>
                </a:solidFill>
                <a:latin typeface="Verdana" panose="020B0604030504040204" pitchFamily="34" charset="0"/>
                <a:ea typeface="Verdana" panose="020B0604030504040204" pitchFamily="34" charset="0"/>
                <a:cs typeface="Verdana" panose="020B0604030504040204" pitchFamily="34" charset="0"/>
              </a:rPr>
              <a:t>Session 7 – Entrepreneurship and responsibility in business</a:t>
            </a:r>
          </a:p>
          <a:p>
            <a:pPr marL="223838" indent="0" algn="just">
              <a:spcBef>
                <a:spcPts val="600"/>
              </a:spcBef>
              <a:buNone/>
              <a:defRPr/>
            </a:pPr>
            <a:r>
              <a:rPr lang="en-GB"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 Concepts of entrepreneur</a:t>
            </a:r>
          </a:p>
          <a:p>
            <a:pPr marL="223838" indent="0" algn="just">
              <a:spcBef>
                <a:spcPct val="0"/>
              </a:spcBef>
              <a:buNone/>
              <a:defRPr/>
            </a:pPr>
            <a:r>
              <a:rPr lang="en-GB"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 Women in business and women entrepreneurs</a:t>
            </a:r>
          </a:p>
          <a:p>
            <a:pPr marL="223838" indent="0" algn="just">
              <a:spcBef>
                <a:spcPct val="0"/>
              </a:spcBef>
              <a:buNone/>
              <a:defRPr/>
            </a:pPr>
            <a:r>
              <a:rPr lang="en-GB"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 Productive and unproductive entrepreneurship</a:t>
            </a:r>
          </a:p>
          <a:p>
            <a:pPr marL="355600" indent="-131763" algn="just">
              <a:spcBef>
                <a:spcPct val="0"/>
              </a:spcBef>
              <a:buNone/>
              <a:defRPr/>
            </a:pPr>
            <a:r>
              <a:rPr lang="en-GB"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 Can entrepreneurs and business help save civilization by being ‘deeply responsible’ and still be profitable?</a:t>
            </a:r>
          </a:p>
          <a:p>
            <a:pPr marL="355600" indent="-131763" algn="just">
              <a:spcBef>
                <a:spcPct val="0"/>
              </a:spcBef>
              <a:buNone/>
              <a:defRPr/>
            </a:pPr>
            <a:r>
              <a:rPr lang="en-GB" altLang="en-US" sz="1600" dirty="0">
                <a:solidFill>
                  <a:srgbClr val="037C34"/>
                </a:solidFill>
                <a:latin typeface="Verdana" panose="020B0604030504040204" pitchFamily="34" charset="0"/>
                <a:ea typeface="Verdana" panose="020B0604030504040204" pitchFamily="34" charset="0"/>
                <a:cs typeface="Verdana" panose="020B0604030504040204" pitchFamily="34" charset="0"/>
              </a:rPr>
              <a:t>. Creating shared value and the role of the corporation in society</a:t>
            </a:r>
          </a:p>
          <a:p>
            <a:pPr marL="355600" indent="-131763" algn="just">
              <a:lnSpc>
                <a:spcPct val="150000"/>
              </a:lnSpc>
              <a:spcBef>
                <a:spcPct val="0"/>
              </a:spcBef>
              <a:buNone/>
              <a:defRPr/>
            </a:pPr>
            <a:endParaRPr lang="en-GB"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marL="0" indent="0" algn="just">
              <a:lnSpc>
                <a:spcPct val="150000"/>
              </a:lnSpc>
              <a:spcBef>
                <a:spcPct val="0"/>
              </a:spcBef>
              <a:buNone/>
              <a:defRPr/>
            </a:pPr>
            <a:r>
              <a:rPr lang="en-GB" altLang="en-US" sz="16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8 – The responsibility of international business in society</a:t>
            </a:r>
          </a:p>
          <a:p>
            <a:pPr marL="404813" indent="-207963" algn="just" eaLnBrk="1" hangingPunct="1">
              <a:spcBef>
                <a:spcPts val="600"/>
              </a:spcBef>
              <a:buNone/>
              <a:defRPr/>
            </a:pPr>
            <a:r>
              <a:rPr lang="en-GB"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Legitimacy of business in society is being questioned</a:t>
            </a:r>
          </a:p>
          <a:p>
            <a:pPr marL="355600" indent="-131763" algn="just">
              <a:spcBef>
                <a:spcPct val="0"/>
              </a:spcBef>
              <a:buNone/>
              <a:defRPr/>
            </a:pPr>
            <a:r>
              <a:rPr lang="en-GB"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Deep responsibility in business vs corporate social responsibility vs philanthropy</a:t>
            </a:r>
          </a:p>
          <a:p>
            <a:pPr marL="404813" indent="-207963" algn="just" eaLnBrk="1" hangingPunct="1">
              <a:spcBef>
                <a:spcPct val="0"/>
              </a:spcBef>
              <a:buNone/>
              <a:defRPr/>
            </a:pPr>
            <a:r>
              <a:rPr lang="en-GB"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Business whitewashing and greenwashing</a:t>
            </a:r>
          </a:p>
          <a:p>
            <a:pPr marL="404813" indent="-207963" algn="just" eaLnBrk="1" hangingPunct="1">
              <a:spcBef>
                <a:spcPct val="0"/>
              </a:spcBef>
              <a:buNone/>
              <a:defRPr/>
            </a:pPr>
            <a:r>
              <a:rPr lang="en-GB"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ESGs</a:t>
            </a:r>
          </a:p>
          <a:p>
            <a:pPr marL="404813" indent="-207963" algn="just" eaLnBrk="1" hangingPunct="1">
              <a:spcBef>
                <a:spcPct val="0"/>
              </a:spcBef>
              <a:buNone/>
              <a:defRPr/>
            </a:pPr>
            <a:endParaRPr lang="en-GB" altLang="en-US" sz="16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marL="1200150" indent="-1187450" algn="just" eaLnBrk="1" hangingPunct="1">
              <a:spcBef>
                <a:spcPct val="0"/>
              </a:spcBef>
              <a:buNone/>
              <a:defRPr/>
            </a:pPr>
            <a:r>
              <a:rPr lang="en-GB" altLang="en-US" sz="16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Session 9 – Women in business; CSR and deep responsibility; ESGs</a:t>
            </a:r>
            <a:r>
              <a:rPr lang="en-GB" altLang="en-US" sz="1600" b="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Applications </a:t>
            </a:r>
            <a:r>
              <a:rPr lang="en-GB" altLang="en-US" sz="1600" b="1"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and discussions</a:t>
            </a:r>
          </a:p>
        </p:txBody>
      </p:sp>
    </p:spTree>
    <p:extLst>
      <p:ext uri="{BB962C8B-B14F-4D97-AF65-F5344CB8AC3E}">
        <p14:creationId xmlns:p14="http://schemas.microsoft.com/office/powerpoint/2010/main" val="1699516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98EF58E-6747-0049-A19C-E9BB73F2F694}"/>
              </a:ext>
            </a:extLst>
          </p:cNvPr>
          <p:cNvSpPr>
            <a:spLocks noGrp="1"/>
          </p:cNvSpPr>
          <p:nvPr>
            <p:ph type="title"/>
          </p:nvPr>
        </p:nvSpPr>
        <p:spPr>
          <a:xfrm>
            <a:off x="4201512" y="93612"/>
            <a:ext cx="4017330" cy="1143000"/>
          </a:xfrm>
        </p:spPr>
        <p:txBody>
          <a:bodyPr>
            <a:noAutofit/>
          </a:bodyPr>
          <a:lstStyle/>
          <a:p>
            <a:pPr eaLnBrk="0" hangingPunct="0">
              <a:defRPr/>
            </a:pPr>
            <a:r>
              <a:rPr lang="en-US" sz="2400" dirty="0">
                <a:solidFill>
                  <a:srgbClr val="037C34"/>
                </a:solidFill>
                <a:effectLst>
                  <a:outerShdw blurRad="38100" dist="38100" dir="2700000" algn="tl">
                    <a:srgbClr val="DDDDDD"/>
                  </a:outerShdw>
                </a:effectLst>
                <a:latin typeface="Verdana" panose="020B0604030504040204" pitchFamily="34" charset="0"/>
                <a:ea typeface="Verdana" panose="020B0604030504040204" pitchFamily="34" charset="0"/>
                <a:cs typeface="Verdana" panose="020B0604030504040204" pitchFamily="34" charset="0"/>
              </a:rPr>
              <a:t>Concept of Entrepreneur</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7" name="TextBox 6">
            <a:extLst>
              <a:ext uri="{FF2B5EF4-FFF2-40B4-BE49-F238E27FC236}">
                <a16:creationId xmlns:a16="http://schemas.microsoft.com/office/drawing/2014/main" id="{972E601E-38EE-8E43-9BE8-1F22B4D61588}"/>
              </a:ext>
            </a:extLst>
          </p:cNvPr>
          <p:cNvSpPr txBox="1"/>
          <p:nvPr/>
        </p:nvSpPr>
        <p:spPr>
          <a:xfrm>
            <a:off x="545426" y="989458"/>
            <a:ext cx="11263486" cy="3893374"/>
          </a:xfrm>
          <a:prstGeom prst="rect">
            <a:avLst/>
          </a:prstGeom>
          <a:noFill/>
        </p:spPr>
        <p:txBody>
          <a:bodyPr wrap="square">
            <a:spAutoFit/>
          </a:bodyPr>
          <a:lstStyle/>
          <a:p>
            <a:pPr algn="just"/>
            <a:r>
              <a:rPr lang="en-GB" sz="2200" dirty="0">
                <a:solidFill>
                  <a:srgbClr val="037C34"/>
                </a:solidFill>
                <a:latin typeface="Verdana" panose="020B0604030504040204" pitchFamily="34" charset="0"/>
                <a:ea typeface="Verdana" panose="020B0604030504040204" pitchFamily="34" charset="0"/>
                <a:cs typeface="Verdana" panose="020B0604030504040204" pitchFamily="34" charset="0"/>
              </a:rPr>
              <a:t>Conventional definitions of entrepreneur (Schumpeter, 1911)</a:t>
            </a:r>
          </a:p>
          <a:p>
            <a:pPr algn="just">
              <a:spcBef>
                <a:spcPts val="600"/>
              </a:spcBef>
            </a:pPr>
            <a:r>
              <a:rPr lang="en-GB"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‘Someone who specialized in taking judgemental decision about the coordination of scare resources with an economic aim and under conditions of uncertainty”</a:t>
            </a:r>
          </a:p>
          <a:p>
            <a:pPr marL="342900" indent="-342900" algn="just">
              <a:spcBef>
                <a:spcPts val="1200"/>
              </a:spcBef>
              <a:buFont typeface="Symbol" pitchFamily="2" charset="2"/>
              <a:buChar char="Þ"/>
            </a:pPr>
            <a:r>
              <a:rPr lang="en-GB" dirty="0">
                <a:solidFill>
                  <a:srgbClr val="15824C"/>
                </a:solidFill>
                <a:latin typeface="Verdana" panose="020B0604030504040204" pitchFamily="34" charset="0"/>
                <a:ea typeface="Verdana" panose="020B0604030504040204" pitchFamily="34" charset="0"/>
                <a:cs typeface="Verdana" panose="020B0604030504040204" pitchFamily="34" charset="0"/>
              </a:rPr>
              <a:t>Not necessarily a capitalist or an inventor</a:t>
            </a:r>
            <a:r>
              <a:rPr lang="en-GB"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but someone who is not afraid of risk and gets things done and has an economic aim.</a:t>
            </a:r>
          </a:p>
          <a:p>
            <a:pPr marL="342900" indent="-342900" algn="just">
              <a:spcBef>
                <a:spcPts val="1200"/>
              </a:spcBef>
              <a:buFont typeface="Symbol" pitchFamily="2" charset="2"/>
              <a:buChar char="Þ"/>
            </a:pPr>
            <a:r>
              <a:rPr lang="en-GB"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He innovates by </a:t>
            </a:r>
            <a:r>
              <a:rPr lang="en-GB" dirty="0">
                <a:solidFill>
                  <a:srgbClr val="15824C"/>
                </a:solidFill>
                <a:latin typeface="Verdana" panose="020B0604030504040204" pitchFamily="34" charset="0"/>
                <a:ea typeface="Verdana" panose="020B0604030504040204" pitchFamily="34" charset="0"/>
                <a:cs typeface="Verdana" panose="020B0604030504040204" pitchFamily="34" charset="0"/>
              </a:rPr>
              <a:t>relying on technology </a:t>
            </a:r>
            <a:r>
              <a:rPr lang="en-GB"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when he introduces something new in the market, either a product, a service or a method.</a:t>
            </a:r>
          </a:p>
          <a:p>
            <a:pPr marL="342900" indent="-342900" algn="just">
              <a:spcBef>
                <a:spcPts val="1200"/>
              </a:spcBef>
              <a:buFont typeface="Symbol" pitchFamily="2" charset="2"/>
              <a:buChar char="Þ"/>
            </a:pPr>
            <a:r>
              <a:rPr lang="en-GB"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He carries out ‘</a:t>
            </a:r>
            <a:r>
              <a:rPr lang="en-GB" b="1" dirty="0">
                <a:solidFill>
                  <a:srgbClr val="15824C"/>
                </a:solidFill>
                <a:latin typeface="Verdana" panose="020B0604030504040204" pitchFamily="34" charset="0"/>
                <a:ea typeface="Verdana" panose="020B0604030504040204" pitchFamily="34" charset="0"/>
                <a:cs typeface="Verdana" panose="020B0604030504040204" pitchFamily="34" charset="0"/>
              </a:rPr>
              <a:t>creative destruction’/ radical innovations </a:t>
            </a:r>
            <a:r>
              <a:rPr lang="en-GB"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process of creating new industries tends to sweep away the pre-existing order. </a:t>
            </a:r>
            <a:r>
              <a:rPr lang="en-GB"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en-GB"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new products, new production methods, opening of new markets, and the development of new sources of supply.</a:t>
            </a:r>
          </a:p>
          <a:p>
            <a:pPr marL="342900" indent="-342900" algn="just">
              <a:spcBef>
                <a:spcPts val="1200"/>
              </a:spcBef>
              <a:buFont typeface="Symbol" pitchFamily="2" charset="2"/>
              <a:buChar char="Þ"/>
            </a:pPr>
            <a:r>
              <a:rPr lang="en-GB" dirty="0">
                <a:solidFill>
                  <a:srgbClr val="15824C"/>
                </a:solidFill>
                <a:latin typeface="Verdana" panose="020B0604030504040204" pitchFamily="34" charset="0"/>
                <a:ea typeface="Verdana" panose="020B0604030504040204" pitchFamily="34" charset="0"/>
                <a:cs typeface="Verdana" panose="020B0604030504040204" pitchFamily="34" charset="0"/>
              </a:rPr>
              <a:t>Acknowledges incremental innovation</a:t>
            </a:r>
            <a:r>
              <a:rPr lang="en-GB"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p>
        </p:txBody>
      </p:sp>
      <p:sp>
        <p:nvSpPr>
          <p:cNvPr id="2" name="Line 2">
            <a:extLst>
              <a:ext uri="{FF2B5EF4-FFF2-40B4-BE49-F238E27FC236}">
                <a16:creationId xmlns:a16="http://schemas.microsoft.com/office/drawing/2014/main" id="{FE0670ED-64B1-664B-B711-665EBE4B9345}"/>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1B5AC680-F8F2-B787-69CD-2ADB9E0F4A1C}"/>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E4F6FCA8-EB0F-2363-FB8E-B990BE6127C6}"/>
              </a:ext>
            </a:extLst>
          </p:cNvPr>
          <p:cNvSpPr>
            <a:spLocks noChangeShapeType="1"/>
          </p:cNvSpPr>
          <p:nvPr/>
        </p:nvSpPr>
        <p:spPr bwMode="auto">
          <a:xfrm>
            <a:off x="0" y="6255626"/>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a:extLst>
              <a:ext uri="{FF2B5EF4-FFF2-40B4-BE49-F238E27FC236}">
                <a16:creationId xmlns:a16="http://schemas.microsoft.com/office/drawing/2014/main" id="{ACB97609-3382-B2C7-502B-8851BA9ED6C5}"/>
              </a:ext>
            </a:extLst>
          </p:cNvPr>
          <p:cNvSpPr txBox="1"/>
          <p:nvPr/>
        </p:nvSpPr>
        <p:spPr>
          <a:xfrm>
            <a:off x="-1731818" y="914400"/>
            <a:ext cx="184731" cy="369332"/>
          </a:xfrm>
          <a:prstGeom prst="rect">
            <a:avLst/>
          </a:prstGeom>
          <a:noFill/>
        </p:spPr>
        <p:txBody>
          <a:bodyPr wrap="none" rtlCol="0">
            <a:spAutoFit/>
          </a:bodyPr>
          <a:lstStyle/>
          <a:p>
            <a:endParaRPr lang="en-US"/>
          </a:p>
        </p:txBody>
      </p:sp>
      <p:pic>
        <p:nvPicPr>
          <p:cNvPr id="12" name="Picture 11">
            <a:extLst>
              <a:ext uri="{FF2B5EF4-FFF2-40B4-BE49-F238E27FC236}">
                <a16:creationId xmlns:a16="http://schemas.microsoft.com/office/drawing/2014/main" id="{3468C2FE-0B4F-1ADD-A633-49AB062B7133}"/>
              </a:ext>
            </a:extLst>
          </p:cNvPr>
          <p:cNvPicPr>
            <a:picLocks noChangeAspect="1"/>
          </p:cNvPicPr>
          <p:nvPr/>
        </p:nvPicPr>
        <p:blipFill>
          <a:blip r:embed="rId3"/>
          <a:stretch>
            <a:fillRect/>
          </a:stretch>
        </p:blipFill>
        <p:spPr>
          <a:xfrm>
            <a:off x="3317667" y="4910087"/>
            <a:ext cx="1574800" cy="1282700"/>
          </a:xfrm>
          <a:prstGeom prst="rect">
            <a:avLst/>
          </a:prstGeom>
        </p:spPr>
      </p:pic>
      <p:pic>
        <p:nvPicPr>
          <p:cNvPr id="13" name="Picture 12">
            <a:extLst>
              <a:ext uri="{FF2B5EF4-FFF2-40B4-BE49-F238E27FC236}">
                <a16:creationId xmlns:a16="http://schemas.microsoft.com/office/drawing/2014/main" id="{742CF23D-2138-E7EC-9965-8BD7F07DEAD4}"/>
              </a:ext>
            </a:extLst>
          </p:cNvPr>
          <p:cNvPicPr>
            <a:picLocks noChangeAspect="1"/>
          </p:cNvPicPr>
          <p:nvPr/>
        </p:nvPicPr>
        <p:blipFill>
          <a:blip r:embed="rId4"/>
          <a:stretch>
            <a:fillRect/>
          </a:stretch>
        </p:blipFill>
        <p:spPr>
          <a:xfrm>
            <a:off x="6102350" y="4957787"/>
            <a:ext cx="1752600" cy="1175038"/>
          </a:xfrm>
          <a:prstGeom prst="rect">
            <a:avLst/>
          </a:prstGeom>
        </p:spPr>
      </p:pic>
      <p:pic>
        <p:nvPicPr>
          <p:cNvPr id="14" name="Picture 13">
            <a:extLst>
              <a:ext uri="{FF2B5EF4-FFF2-40B4-BE49-F238E27FC236}">
                <a16:creationId xmlns:a16="http://schemas.microsoft.com/office/drawing/2014/main" id="{01BD3F18-3F2E-7291-F849-78E44E098DFC}"/>
              </a:ext>
            </a:extLst>
          </p:cNvPr>
          <p:cNvPicPr>
            <a:picLocks noChangeAspect="1"/>
          </p:cNvPicPr>
          <p:nvPr/>
        </p:nvPicPr>
        <p:blipFill>
          <a:blip r:embed="rId5"/>
          <a:stretch>
            <a:fillRect/>
          </a:stretch>
        </p:blipFill>
        <p:spPr>
          <a:xfrm>
            <a:off x="9159081" y="4701026"/>
            <a:ext cx="2166937" cy="1428922"/>
          </a:xfrm>
          <a:prstGeom prst="rect">
            <a:avLst/>
          </a:prstGeom>
        </p:spPr>
      </p:pic>
      <p:pic>
        <p:nvPicPr>
          <p:cNvPr id="16" name="Picture 15">
            <a:extLst>
              <a:ext uri="{FF2B5EF4-FFF2-40B4-BE49-F238E27FC236}">
                <a16:creationId xmlns:a16="http://schemas.microsoft.com/office/drawing/2014/main" id="{C5308298-1180-FF89-4CB8-8B74B8512711}"/>
              </a:ext>
            </a:extLst>
          </p:cNvPr>
          <p:cNvPicPr>
            <a:picLocks noChangeAspect="1"/>
          </p:cNvPicPr>
          <p:nvPr/>
        </p:nvPicPr>
        <p:blipFill>
          <a:blip r:embed="rId6"/>
          <a:stretch>
            <a:fillRect/>
          </a:stretch>
        </p:blipFill>
        <p:spPr>
          <a:xfrm>
            <a:off x="771739" y="4781232"/>
            <a:ext cx="1384300" cy="1384300"/>
          </a:xfrm>
          <a:prstGeom prst="rect">
            <a:avLst/>
          </a:prstGeom>
        </p:spPr>
      </p:pic>
      <p:pic>
        <p:nvPicPr>
          <p:cNvPr id="4" name="Picture 3">
            <a:extLst>
              <a:ext uri="{FF2B5EF4-FFF2-40B4-BE49-F238E27FC236}">
                <a16:creationId xmlns:a16="http://schemas.microsoft.com/office/drawing/2014/main" id="{6DF8A5B2-A68B-ADAE-9D04-105535F7106F}"/>
              </a:ext>
            </a:extLst>
          </p:cNvPr>
          <p:cNvPicPr>
            <a:picLocks noChangeAspect="1"/>
          </p:cNvPicPr>
          <p:nvPr/>
        </p:nvPicPr>
        <p:blipFill>
          <a:blip r:embed="rId7"/>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4290362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165F45D-1DA4-A8BC-C67F-B6AE161A4DB5}"/>
              </a:ext>
            </a:extLst>
          </p:cNvPr>
          <p:cNvSpPr txBox="1"/>
          <p:nvPr/>
        </p:nvSpPr>
        <p:spPr>
          <a:xfrm>
            <a:off x="1066800" y="1582341"/>
            <a:ext cx="10176933" cy="2893100"/>
          </a:xfrm>
          <a:prstGeom prst="rect">
            <a:avLst/>
          </a:prstGeom>
          <a:noFill/>
        </p:spPr>
        <p:txBody>
          <a:bodyPr wrap="square">
            <a:spAutoFit/>
          </a:bodyPr>
          <a:lstStyle/>
          <a:p>
            <a:pPr algn="just"/>
            <a:r>
              <a:rPr lang="en-GB" sz="2200" dirty="0">
                <a:solidFill>
                  <a:srgbClr val="037C34"/>
                </a:solidFill>
                <a:latin typeface="Verdana" panose="020B0604030504040204" pitchFamily="34" charset="0"/>
                <a:ea typeface="Verdana" panose="020B0604030504040204" pitchFamily="34" charset="0"/>
                <a:cs typeface="Verdana" panose="020B0604030504040204" pitchFamily="34" charset="0"/>
              </a:rPr>
              <a:t>Expanded definition of entrepreneur (Lopes and Casson, 2007)</a:t>
            </a:r>
          </a:p>
          <a:p>
            <a:pPr algn="just">
              <a:spcBef>
                <a:spcPts val="1200"/>
              </a:spcBef>
            </a:pP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Has the same characteristics as the ‘conventional entrepreneur’ with the </a:t>
            </a:r>
            <a:r>
              <a:rPr lang="en-GB" sz="2000" dirty="0">
                <a:solidFill>
                  <a:srgbClr val="15824C"/>
                </a:solidFill>
                <a:latin typeface="Verdana" panose="020B0604030504040204" pitchFamily="34" charset="0"/>
                <a:ea typeface="Verdana" panose="020B0604030504040204" pitchFamily="34" charset="0"/>
                <a:cs typeface="Verdana" panose="020B0604030504040204" pitchFamily="34" charset="0"/>
              </a:rPr>
              <a:t>additional capability to extend, rejuvenate, and globalize products and brands </a:t>
            </a: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by applying different kinds of marketing knowledge (intelligence and skills required to manage brands and distribution channels) </a:t>
            </a:r>
          </a:p>
          <a:p>
            <a:pPr marL="403225" indent="-403225" algn="just">
              <a:spcBef>
                <a:spcPts val="1200"/>
              </a:spcBef>
            </a:pP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=&gt; </a:t>
            </a:r>
            <a:r>
              <a:rPr lang="en-GB" sz="2000" dirty="0">
                <a:solidFill>
                  <a:srgbClr val="15824C"/>
                </a:solidFill>
                <a:latin typeface="Verdana" panose="020B0604030504040204" pitchFamily="34" charset="0"/>
                <a:ea typeface="Verdana" panose="020B0604030504040204" pitchFamily="34" charset="0"/>
                <a:cs typeface="Verdana" panose="020B0604030504040204" pitchFamily="34" charset="0"/>
              </a:rPr>
              <a:t>Can be an employee </a:t>
            </a: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acting in an entrepreneurial way - May work in a small, independent firm, or operate in a large firm from the outset as a manager</a:t>
            </a:r>
          </a:p>
        </p:txBody>
      </p:sp>
      <p:sp>
        <p:nvSpPr>
          <p:cNvPr id="6" name="Title 1">
            <a:extLst>
              <a:ext uri="{FF2B5EF4-FFF2-40B4-BE49-F238E27FC236}">
                <a16:creationId xmlns:a16="http://schemas.microsoft.com/office/drawing/2014/main" id="{1942C39B-A740-8D02-0A92-159E14538A80}"/>
              </a:ext>
            </a:extLst>
          </p:cNvPr>
          <p:cNvSpPr>
            <a:spLocks noGrp="1"/>
          </p:cNvSpPr>
          <p:nvPr>
            <p:ph type="title"/>
          </p:nvPr>
        </p:nvSpPr>
        <p:spPr>
          <a:xfrm>
            <a:off x="3930046" y="65036"/>
            <a:ext cx="4285264" cy="1143000"/>
          </a:xfrm>
        </p:spPr>
        <p:txBody>
          <a:bodyPr>
            <a:noAutofit/>
          </a:bodyPr>
          <a:lstStyle/>
          <a:p>
            <a:pPr eaLnBrk="0" hangingPunct="0">
              <a:defRPr/>
            </a:pPr>
            <a:r>
              <a:rPr lang="en-US" sz="2600" dirty="0">
                <a:solidFill>
                  <a:srgbClr val="037C34"/>
                </a:solidFill>
                <a:effectLst>
                  <a:outerShdw blurRad="38100" dist="38100" dir="2700000" algn="tl">
                    <a:srgbClr val="DDDDDD"/>
                  </a:outerShdw>
                </a:effectLst>
                <a:latin typeface="Verdana" panose="020B0604030504040204" pitchFamily="34" charset="0"/>
                <a:ea typeface="Verdana" panose="020B0604030504040204" pitchFamily="34" charset="0"/>
                <a:cs typeface="Verdana" panose="020B0604030504040204" pitchFamily="34" charset="0"/>
              </a:rPr>
              <a:t>Concept of Entrepreneur</a:t>
            </a:r>
            <a:endParaRPr lang="en-US" sz="26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990492CC-E47D-20FB-5839-25279F7BEC9C}"/>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descr="Professor Teresa da Silva Lopes&#13;&#10;">
            <a:extLst>
              <a:ext uri="{FF2B5EF4-FFF2-40B4-BE49-F238E27FC236}">
                <a16:creationId xmlns:a16="http://schemas.microsoft.com/office/drawing/2014/main" id="{6DE60F47-DEC8-7758-8066-610FB3EB9D28}"/>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2">
            <a:extLst>
              <a:ext uri="{FF2B5EF4-FFF2-40B4-BE49-F238E27FC236}">
                <a16:creationId xmlns:a16="http://schemas.microsoft.com/office/drawing/2014/main" id="{FF9606F6-DF6F-BECD-9644-D0E4B2CCB1EE}"/>
              </a:ext>
            </a:extLst>
          </p:cNvPr>
          <p:cNvSpPr>
            <a:spLocks noChangeShapeType="1"/>
          </p:cNvSpPr>
          <p:nvPr/>
        </p:nvSpPr>
        <p:spPr bwMode="auto">
          <a:xfrm>
            <a:off x="0" y="6255626"/>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2" name="Picture 11">
            <a:extLst>
              <a:ext uri="{FF2B5EF4-FFF2-40B4-BE49-F238E27FC236}">
                <a16:creationId xmlns:a16="http://schemas.microsoft.com/office/drawing/2014/main" id="{C1723B96-D1DB-94C4-FA0B-D811B2EB3C17}"/>
              </a:ext>
            </a:extLst>
          </p:cNvPr>
          <p:cNvPicPr>
            <a:picLocks noChangeAspect="1"/>
          </p:cNvPicPr>
          <p:nvPr/>
        </p:nvPicPr>
        <p:blipFill>
          <a:blip r:embed="rId3"/>
          <a:stretch>
            <a:fillRect/>
          </a:stretch>
        </p:blipFill>
        <p:spPr>
          <a:xfrm>
            <a:off x="9766300" y="4331520"/>
            <a:ext cx="1739900" cy="1498600"/>
          </a:xfrm>
          <a:prstGeom prst="rect">
            <a:avLst/>
          </a:prstGeom>
        </p:spPr>
      </p:pic>
      <p:pic>
        <p:nvPicPr>
          <p:cNvPr id="2" name="Picture 1">
            <a:extLst>
              <a:ext uri="{FF2B5EF4-FFF2-40B4-BE49-F238E27FC236}">
                <a16:creationId xmlns:a16="http://schemas.microsoft.com/office/drawing/2014/main" id="{D8BA0C2A-CF63-3D11-8DEC-5AC4A6886D27}"/>
              </a:ext>
            </a:extLst>
          </p:cNvPr>
          <p:cNvPicPr>
            <a:picLocks noChangeAspect="1"/>
          </p:cNvPicPr>
          <p:nvPr/>
        </p:nvPicPr>
        <p:blipFill>
          <a:blip r:embed="rId4"/>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9664795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0828D-BB60-09BB-F3FF-785F6D9781A8}"/>
              </a:ext>
            </a:extLst>
          </p:cNvPr>
          <p:cNvSpPr>
            <a:spLocks noGrp="1"/>
          </p:cNvSpPr>
          <p:nvPr>
            <p:ph type="title"/>
          </p:nvPr>
        </p:nvSpPr>
        <p:spPr>
          <a:xfrm>
            <a:off x="3026441" y="-74696"/>
            <a:ext cx="6160430" cy="1325563"/>
          </a:xfrm>
        </p:spPr>
        <p:txBody>
          <a:bodyPr>
            <a:normAutofit/>
          </a:bodyPr>
          <a:lstStyle/>
          <a:p>
            <a:r>
              <a:rPr lang="en-US" sz="4000" dirty="0">
                <a:solidFill>
                  <a:srgbClr val="037C34"/>
                </a:solidFill>
                <a:latin typeface="Verdana" panose="020B0604030504040204" pitchFamily="34" charset="0"/>
                <a:ea typeface="Verdana" panose="020B0604030504040204" pitchFamily="34" charset="0"/>
                <a:cs typeface="Verdana" panose="020B0604030504040204" pitchFamily="34" charset="0"/>
              </a:rPr>
              <a:t>Women entrepreneurs?</a:t>
            </a:r>
          </a:p>
        </p:txBody>
      </p:sp>
      <p:sp>
        <p:nvSpPr>
          <p:cNvPr id="3" name="Content Placeholder 2">
            <a:extLst>
              <a:ext uri="{FF2B5EF4-FFF2-40B4-BE49-F238E27FC236}">
                <a16:creationId xmlns:a16="http://schemas.microsoft.com/office/drawing/2014/main" id="{ADE914C0-E208-8C16-3399-ED896648CDD2}"/>
              </a:ext>
            </a:extLst>
          </p:cNvPr>
          <p:cNvSpPr>
            <a:spLocks noGrp="1"/>
          </p:cNvSpPr>
          <p:nvPr>
            <p:ph idx="1"/>
          </p:nvPr>
        </p:nvSpPr>
        <p:spPr>
          <a:xfrm>
            <a:off x="678100" y="1253331"/>
            <a:ext cx="10998137" cy="4351338"/>
          </a:xfrm>
        </p:spPr>
        <p:txBody>
          <a:bodyPr>
            <a:normAutofit/>
          </a:bodyPr>
          <a:lstStyle/>
          <a:p>
            <a:pPr marL="0" indent="0">
              <a:buNone/>
            </a:pPr>
            <a:endParaRPr lang="en-US" sz="2600" dirty="0">
              <a:latin typeface="Verdana" panose="020B0604030504040204" pitchFamily="34" charset="0"/>
              <a:ea typeface="Verdana" panose="020B0604030504040204" pitchFamily="34" charset="0"/>
              <a:cs typeface="Verdana" panose="020B0604030504040204" pitchFamily="34" charset="0"/>
            </a:endParaRPr>
          </a:p>
          <a:p>
            <a:pPr marL="0" indent="0">
              <a:buNone/>
            </a:pPr>
            <a:r>
              <a:rPr lang="en-US" sz="2600" dirty="0">
                <a:latin typeface="Verdana" panose="020B0604030504040204" pitchFamily="34" charset="0"/>
                <a:ea typeface="Verdana" panose="020B0604030504040204" pitchFamily="34" charset="0"/>
                <a:cs typeface="Verdana" panose="020B0604030504040204" pitchFamily="34" charset="0"/>
              </a:rPr>
              <a:t>Is there a distinction between male and female entrepreneurs:</a:t>
            </a:r>
          </a:p>
          <a:p>
            <a:pPr marL="0" indent="0">
              <a:buNone/>
            </a:pPr>
            <a:r>
              <a:rPr lang="en-US" sz="2600" dirty="0">
                <a:latin typeface="Verdana" panose="020B0604030504040204" pitchFamily="34" charset="0"/>
                <a:ea typeface="Verdana" panose="020B0604030504040204" pitchFamily="34" charset="0"/>
                <a:cs typeface="Verdana" panose="020B0604030504040204" pitchFamily="34" charset="0"/>
              </a:rPr>
              <a:t>- in their impact on global business over time?</a:t>
            </a:r>
          </a:p>
          <a:p>
            <a:pPr marL="0" indent="0">
              <a:buNone/>
            </a:pPr>
            <a:r>
              <a:rPr lang="en-US" sz="2600" dirty="0">
                <a:latin typeface="Verdana" panose="020B0604030504040204" pitchFamily="34" charset="0"/>
                <a:ea typeface="Verdana" panose="020B0604030504040204" pitchFamily="34" charset="0"/>
                <a:cs typeface="Verdana" panose="020B0604030504040204" pitchFamily="34" charset="0"/>
              </a:rPr>
              <a:t>- across various sectors?</a:t>
            </a:r>
          </a:p>
          <a:p>
            <a:pPr marL="0" indent="0">
              <a:buNone/>
            </a:pPr>
            <a:r>
              <a:rPr lang="en-US" sz="2600" dirty="0">
                <a:latin typeface="Verdana" panose="020B0604030504040204" pitchFamily="34" charset="0"/>
                <a:ea typeface="Verdana" panose="020B0604030504040204" pitchFamily="34" charset="0"/>
                <a:cs typeface="Verdana" panose="020B0604030504040204" pitchFamily="34" charset="0"/>
              </a:rPr>
              <a:t>- between different countries of origin?</a:t>
            </a:r>
          </a:p>
          <a:p>
            <a:pPr marL="0" indent="0">
              <a:buNone/>
            </a:pPr>
            <a:endParaRPr lang="en-US" sz="2600" dirty="0">
              <a:latin typeface="Verdana" panose="020B0604030504040204" pitchFamily="34" charset="0"/>
              <a:ea typeface="Verdana" panose="020B0604030504040204" pitchFamily="34" charset="0"/>
              <a:cs typeface="Verdana" panose="020B0604030504040204" pitchFamily="34" charset="0"/>
            </a:endParaRPr>
          </a:p>
          <a:p>
            <a:pPr marL="0" indent="0">
              <a:buNone/>
            </a:pPr>
            <a:r>
              <a:rPr lang="en-GB" sz="24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rPr>
              <a:t>What factors have contributed to the rise of women entrepreneurs? </a:t>
            </a:r>
          </a:p>
          <a:p>
            <a:pPr marL="0" indent="0">
              <a:buNone/>
            </a:pPr>
            <a:r>
              <a:rPr lang="en-GB" sz="2400" b="0" i="0" u="none" strike="noStrike" dirty="0">
                <a:solidFill>
                  <a:srgbClr val="0D0D0D"/>
                </a:solidFill>
                <a:effectLst/>
                <a:latin typeface="Verdana" panose="020B0604030504040204" pitchFamily="34" charset="0"/>
                <a:ea typeface="Verdana" panose="020B0604030504040204" pitchFamily="34" charset="0"/>
                <a:cs typeface="Verdana" panose="020B0604030504040204" pitchFamily="34" charset="0"/>
              </a:rPr>
              <a:t>What are the primary opportunities and challenges they face?</a:t>
            </a:r>
            <a:endParaRPr lang="en-US" sz="2400" dirty="0">
              <a:latin typeface="Verdana" panose="020B0604030504040204" pitchFamily="34" charset="0"/>
              <a:ea typeface="Verdana" panose="020B0604030504040204" pitchFamily="34" charset="0"/>
              <a:cs typeface="Verdana" panose="020B0604030504040204" pitchFamily="34" charset="0"/>
            </a:endParaRPr>
          </a:p>
        </p:txBody>
      </p:sp>
      <p:sp>
        <p:nvSpPr>
          <p:cNvPr id="4" name="Line 2">
            <a:extLst>
              <a:ext uri="{FF2B5EF4-FFF2-40B4-BE49-F238E27FC236}">
                <a16:creationId xmlns:a16="http://schemas.microsoft.com/office/drawing/2014/main" id="{AC81B0A9-24B7-6DDA-812F-71235B7E4981}"/>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AA8A99FF-AA30-B42F-ADAB-A5283C7B0E12}"/>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E4443798-7DF0-E14D-1674-934D52FCAF6E}"/>
              </a:ext>
            </a:extLst>
          </p:cNvPr>
          <p:cNvSpPr>
            <a:spLocks noChangeShapeType="1"/>
          </p:cNvSpPr>
          <p:nvPr/>
        </p:nvSpPr>
        <p:spPr bwMode="auto">
          <a:xfrm>
            <a:off x="0" y="6255626"/>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2AAFE830-4141-C130-F819-6024B184E50E}"/>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461549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70DA2-3211-E5BB-B501-25327D447FB9}"/>
              </a:ext>
            </a:extLst>
          </p:cNvPr>
          <p:cNvSpPr>
            <a:spLocks noGrp="1"/>
          </p:cNvSpPr>
          <p:nvPr>
            <p:ph type="title"/>
          </p:nvPr>
        </p:nvSpPr>
        <p:spPr>
          <a:xfrm>
            <a:off x="3000391" y="-5365"/>
            <a:ext cx="6153217" cy="1325563"/>
          </a:xfrm>
        </p:spPr>
        <p:txBody>
          <a:bodyPr>
            <a:normAutofit/>
          </a:bodyPr>
          <a:lstStyle/>
          <a:p>
            <a:r>
              <a:rPr lang="en-US" sz="3200" dirty="0">
                <a:solidFill>
                  <a:srgbClr val="037C34"/>
                </a:solidFill>
                <a:latin typeface="Verdana" panose="020B0604030504040204" pitchFamily="34" charset="0"/>
                <a:ea typeface="Verdana" panose="020B0604030504040204" pitchFamily="34" charset="0"/>
                <a:cs typeface="Verdana" panose="020B0604030504040204" pitchFamily="34" charset="0"/>
              </a:rPr>
              <a:t>Women Suffrage by Country</a:t>
            </a:r>
          </a:p>
        </p:txBody>
      </p:sp>
      <p:sp>
        <p:nvSpPr>
          <p:cNvPr id="5" name="TextBox 4">
            <a:extLst>
              <a:ext uri="{FF2B5EF4-FFF2-40B4-BE49-F238E27FC236}">
                <a16:creationId xmlns:a16="http://schemas.microsoft.com/office/drawing/2014/main" id="{C1272E3E-1A59-F538-6E6D-C8E4DFA6AA43}"/>
              </a:ext>
            </a:extLst>
          </p:cNvPr>
          <p:cNvSpPr txBox="1"/>
          <p:nvPr/>
        </p:nvSpPr>
        <p:spPr>
          <a:xfrm>
            <a:off x="1312276" y="4740497"/>
            <a:ext cx="9729786" cy="461665"/>
          </a:xfrm>
          <a:prstGeom prst="rect">
            <a:avLst/>
          </a:prstGeom>
          <a:noFill/>
        </p:spPr>
        <p:txBody>
          <a:bodyPr wrap="square">
            <a:spAutoFit/>
          </a:bodyPr>
          <a:lstStyle/>
          <a:p>
            <a:r>
              <a:rPr lang="en-GB" sz="1200" b="0" i="0" u="none" strike="noStrike" dirty="0">
                <a:solidFill>
                  <a:srgbClr val="181818"/>
                </a:solidFill>
                <a:effectLst/>
                <a:latin typeface="Trade Gothic W01 Roman"/>
              </a:rPr>
              <a:t>Women's Suffrage by Country from 1893 - 2012</a:t>
            </a:r>
          </a:p>
          <a:p>
            <a:pPr marL="0" indent="0">
              <a:buNone/>
            </a:pPr>
            <a:r>
              <a:rPr lang="en-US" sz="1200" dirty="0"/>
              <a:t>https://</a:t>
            </a:r>
            <a:r>
              <a:rPr lang="en-US" sz="1200" dirty="0" err="1"/>
              <a:t>www.hbs.edu</a:t>
            </a:r>
            <a:r>
              <a:rPr lang="en-US" sz="1200" dirty="0"/>
              <a:t>/</a:t>
            </a:r>
            <a:r>
              <a:rPr lang="en-US" sz="1200" dirty="0" err="1"/>
              <a:t>businesshistory</a:t>
            </a:r>
            <a:r>
              <a:rPr lang="en-US" sz="1200" dirty="0"/>
              <a:t>/courses/teaching-resources/historical-data-visualization/</a:t>
            </a:r>
            <a:r>
              <a:rPr lang="en-US" sz="1200" dirty="0" err="1"/>
              <a:t>details?data_id</a:t>
            </a:r>
            <a:r>
              <a:rPr lang="en-US" sz="1200" dirty="0"/>
              <a:t>=41</a:t>
            </a:r>
          </a:p>
        </p:txBody>
      </p:sp>
      <p:pic>
        <p:nvPicPr>
          <p:cNvPr id="6" name="Picture 5">
            <a:extLst>
              <a:ext uri="{FF2B5EF4-FFF2-40B4-BE49-F238E27FC236}">
                <a16:creationId xmlns:a16="http://schemas.microsoft.com/office/drawing/2014/main" id="{2E5C6848-0634-6C17-8019-A04930F36607}"/>
              </a:ext>
            </a:extLst>
          </p:cNvPr>
          <p:cNvPicPr>
            <a:picLocks noChangeAspect="1"/>
          </p:cNvPicPr>
          <p:nvPr/>
        </p:nvPicPr>
        <p:blipFill>
          <a:blip r:embed="rId3"/>
          <a:stretch>
            <a:fillRect/>
          </a:stretch>
        </p:blipFill>
        <p:spPr>
          <a:xfrm>
            <a:off x="6096000" y="1195308"/>
            <a:ext cx="5056191" cy="3643432"/>
          </a:xfrm>
          <a:prstGeom prst="rect">
            <a:avLst/>
          </a:prstGeom>
        </p:spPr>
      </p:pic>
      <p:pic>
        <p:nvPicPr>
          <p:cNvPr id="7" name="Picture 6">
            <a:extLst>
              <a:ext uri="{FF2B5EF4-FFF2-40B4-BE49-F238E27FC236}">
                <a16:creationId xmlns:a16="http://schemas.microsoft.com/office/drawing/2014/main" id="{BB238AC6-2115-3280-CC13-D8348B7EF9B5}"/>
              </a:ext>
            </a:extLst>
          </p:cNvPr>
          <p:cNvPicPr>
            <a:picLocks noChangeAspect="1"/>
          </p:cNvPicPr>
          <p:nvPr/>
        </p:nvPicPr>
        <p:blipFill>
          <a:blip r:embed="rId4"/>
          <a:stretch>
            <a:fillRect/>
          </a:stretch>
        </p:blipFill>
        <p:spPr>
          <a:xfrm>
            <a:off x="1078819" y="1195308"/>
            <a:ext cx="4882974" cy="3502478"/>
          </a:xfrm>
          <a:prstGeom prst="rect">
            <a:avLst/>
          </a:prstGeom>
        </p:spPr>
      </p:pic>
      <p:sp>
        <p:nvSpPr>
          <p:cNvPr id="8" name="Line 2">
            <a:extLst>
              <a:ext uri="{FF2B5EF4-FFF2-40B4-BE49-F238E27FC236}">
                <a16:creationId xmlns:a16="http://schemas.microsoft.com/office/drawing/2014/main" id="{2325D1F1-F9B6-F26E-3900-6721C240B816}"/>
              </a:ext>
            </a:extLst>
          </p:cNvPr>
          <p:cNvSpPr>
            <a:spLocks noChangeShapeType="1"/>
          </p:cNvSpPr>
          <p:nvPr/>
        </p:nvSpPr>
        <p:spPr bwMode="auto">
          <a:xfrm>
            <a:off x="545426" y="97808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9" name="TextBox 8" descr="Professor Teresa da Silva Lopes&#13;&#10;">
            <a:extLst>
              <a:ext uri="{FF2B5EF4-FFF2-40B4-BE49-F238E27FC236}">
                <a16:creationId xmlns:a16="http://schemas.microsoft.com/office/drawing/2014/main" id="{C858D56B-4110-CBD8-B158-085287F766E9}"/>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2">
            <a:extLst>
              <a:ext uri="{FF2B5EF4-FFF2-40B4-BE49-F238E27FC236}">
                <a16:creationId xmlns:a16="http://schemas.microsoft.com/office/drawing/2014/main" id="{B155883A-9389-CE66-A1F8-4CE8D20D1331}"/>
              </a:ext>
            </a:extLst>
          </p:cNvPr>
          <p:cNvSpPr>
            <a:spLocks noChangeShapeType="1"/>
          </p:cNvSpPr>
          <p:nvPr/>
        </p:nvSpPr>
        <p:spPr bwMode="auto">
          <a:xfrm>
            <a:off x="0" y="6255626"/>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1" name="Picture 10">
            <a:extLst>
              <a:ext uri="{FF2B5EF4-FFF2-40B4-BE49-F238E27FC236}">
                <a16:creationId xmlns:a16="http://schemas.microsoft.com/office/drawing/2014/main" id="{9DB33456-CAC0-6637-4426-BA9595042B55}"/>
              </a:ext>
            </a:extLst>
          </p:cNvPr>
          <p:cNvPicPr>
            <a:picLocks noChangeAspect="1"/>
          </p:cNvPicPr>
          <p:nvPr/>
        </p:nvPicPr>
        <p:blipFill>
          <a:blip r:embed="rId5"/>
          <a:stretch>
            <a:fillRect/>
          </a:stretch>
        </p:blipFill>
        <p:spPr>
          <a:xfrm>
            <a:off x="10573268" y="6384207"/>
            <a:ext cx="1506216" cy="358958"/>
          </a:xfrm>
          <a:prstGeom prst="rect">
            <a:avLst/>
          </a:prstGeom>
        </p:spPr>
      </p:pic>
      <p:sp>
        <p:nvSpPr>
          <p:cNvPr id="12" name="TextBox 11">
            <a:extLst>
              <a:ext uri="{FF2B5EF4-FFF2-40B4-BE49-F238E27FC236}">
                <a16:creationId xmlns:a16="http://schemas.microsoft.com/office/drawing/2014/main" id="{0C61FD16-AEEF-C44B-1ACE-0A614DB53A68}"/>
              </a:ext>
            </a:extLst>
          </p:cNvPr>
          <p:cNvSpPr txBox="1"/>
          <p:nvPr/>
        </p:nvSpPr>
        <p:spPr>
          <a:xfrm>
            <a:off x="3520306" y="5365495"/>
            <a:ext cx="5504712" cy="646331"/>
          </a:xfrm>
          <a:prstGeom prst="rect">
            <a:avLst/>
          </a:prstGeom>
          <a:noFill/>
        </p:spPr>
        <p:txBody>
          <a:bodyPr wrap="none" rtlCol="0">
            <a:spAutoFit/>
          </a:bodyPr>
          <a:lstStyle/>
          <a:p>
            <a:r>
              <a:rPr lang="en-US" dirty="0">
                <a:latin typeface="Verdana" panose="020B0604030504040204" pitchFamily="34" charset="0"/>
                <a:ea typeface="Verdana" panose="020B0604030504040204" pitchFamily="34" charset="0"/>
                <a:cs typeface="Verdana" panose="020B0604030504040204" pitchFamily="34" charset="0"/>
              </a:rPr>
              <a:t>1893 - New Zealand first country in the world</a:t>
            </a:r>
          </a:p>
          <a:p>
            <a:r>
              <a:rPr lang="en-US" dirty="0">
                <a:latin typeface="Verdana" panose="020B0604030504040204" pitchFamily="34" charset="0"/>
                <a:ea typeface="Verdana" panose="020B0604030504040204" pitchFamily="34" charset="0"/>
                <a:cs typeface="Verdana" panose="020B0604030504040204" pitchFamily="34" charset="0"/>
              </a:rPr>
              <a:t>1945 - Italy</a:t>
            </a:r>
          </a:p>
        </p:txBody>
      </p:sp>
      <p:sp>
        <p:nvSpPr>
          <p:cNvPr id="13" name="Rectangle 7">
            <a:extLst>
              <a:ext uri="{FF2B5EF4-FFF2-40B4-BE49-F238E27FC236}">
                <a16:creationId xmlns:a16="http://schemas.microsoft.com/office/drawing/2014/main" id="{75699472-46B5-6460-07AF-4027B276E9BD}"/>
              </a:ext>
            </a:extLst>
          </p:cNvPr>
          <p:cNvSpPr>
            <a:spLocks noChangeArrowheads="1"/>
          </p:cNvSpPr>
          <p:nvPr/>
        </p:nvSpPr>
        <p:spPr bwMode="auto">
          <a:xfrm>
            <a:off x="3000392" y="5360838"/>
            <a:ext cx="6300772" cy="646331"/>
          </a:xfrm>
          <a:prstGeom prst="rect">
            <a:avLst/>
          </a:prstGeom>
          <a:noFill/>
          <a:ln w="34925">
            <a:solidFill>
              <a:srgbClr val="037C34"/>
            </a:solidFill>
            <a:miter lim="800000"/>
            <a:headEnd/>
            <a:tailEnd/>
          </a:ln>
        </p:spPr>
        <p:txBody>
          <a:bodyPr wrap="none" anchor="ctr">
            <a:prstTxWarp prst="textNoShape">
              <a:avLst/>
            </a:prstTxWarp>
          </a:bodyPr>
          <a:lstStyle/>
          <a:p>
            <a:endParaRPr lang="en-US">
              <a:solidFill>
                <a:srgbClr val="F9580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7763297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63CD765B-A86D-1891-286C-2C9866F24E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7089" y="1295401"/>
            <a:ext cx="64452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7">
            <a:extLst>
              <a:ext uri="{FF2B5EF4-FFF2-40B4-BE49-F238E27FC236}">
                <a16:creationId xmlns:a16="http://schemas.microsoft.com/office/drawing/2014/main" id="{69F8D487-614C-3F7A-88F3-199C30E218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2639" y="2286001"/>
            <a:ext cx="731837" cy="96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8">
            <a:extLst>
              <a:ext uri="{FF2B5EF4-FFF2-40B4-BE49-F238E27FC236}">
                <a16:creationId xmlns:a16="http://schemas.microsoft.com/office/drawing/2014/main" id="{F73FA052-8B7D-2ED0-A666-E667FFF4247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8838" y="4394201"/>
            <a:ext cx="63341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10">
            <a:extLst>
              <a:ext uri="{FF2B5EF4-FFF2-40B4-BE49-F238E27FC236}">
                <a16:creationId xmlns:a16="http://schemas.microsoft.com/office/drawing/2014/main" id="{DC565A83-D4E8-B777-FCA0-BB9A90C245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2638" y="3505200"/>
            <a:ext cx="73025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itle 1">
            <a:extLst>
              <a:ext uri="{FF2B5EF4-FFF2-40B4-BE49-F238E27FC236}">
                <a16:creationId xmlns:a16="http://schemas.microsoft.com/office/drawing/2014/main" id="{22EA73A0-6A34-5CD6-B726-8F7F7E69B4DE}"/>
              </a:ext>
            </a:extLst>
          </p:cNvPr>
          <p:cNvSpPr>
            <a:spLocks noGrp="1"/>
          </p:cNvSpPr>
          <p:nvPr>
            <p:ph type="title"/>
          </p:nvPr>
        </p:nvSpPr>
        <p:spPr>
          <a:xfrm>
            <a:off x="3000391" y="-5365"/>
            <a:ext cx="6153217" cy="1325563"/>
          </a:xfrm>
        </p:spPr>
        <p:txBody>
          <a:bodyPr>
            <a:normAutofit/>
          </a:bodyPr>
          <a:lstStyle/>
          <a:p>
            <a:r>
              <a:rPr lang="en-US" sz="3200" dirty="0">
                <a:solidFill>
                  <a:srgbClr val="037C34"/>
                </a:solidFill>
                <a:latin typeface="Verdana" panose="020B0604030504040204" pitchFamily="34" charset="0"/>
                <a:ea typeface="Verdana" panose="020B0604030504040204" pitchFamily="34" charset="0"/>
                <a:cs typeface="Verdana" panose="020B0604030504040204" pitchFamily="34" charset="0"/>
              </a:rPr>
              <a:t>First Female Political Leaders</a:t>
            </a:r>
          </a:p>
        </p:txBody>
      </p:sp>
      <p:sp>
        <p:nvSpPr>
          <p:cNvPr id="10" name="Line 2">
            <a:extLst>
              <a:ext uri="{FF2B5EF4-FFF2-40B4-BE49-F238E27FC236}">
                <a16:creationId xmlns:a16="http://schemas.microsoft.com/office/drawing/2014/main" id="{BA23A192-299B-4801-401A-4D677CE4871B}"/>
              </a:ext>
            </a:extLst>
          </p:cNvPr>
          <p:cNvSpPr>
            <a:spLocks noChangeShapeType="1"/>
          </p:cNvSpPr>
          <p:nvPr/>
        </p:nvSpPr>
        <p:spPr bwMode="auto">
          <a:xfrm>
            <a:off x="545426" y="97808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1" name="TextBox 10" descr="Professor Teresa da Silva Lopes&#13;&#10;">
            <a:extLst>
              <a:ext uri="{FF2B5EF4-FFF2-40B4-BE49-F238E27FC236}">
                <a16:creationId xmlns:a16="http://schemas.microsoft.com/office/drawing/2014/main" id="{B8F0DAAF-4C74-CA9B-8321-12DA5B40FD8B}"/>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Line 2">
            <a:extLst>
              <a:ext uri="{FF2B5EF4-FFF2-40B4-BE49-F238E27FC236}">
                <a16:creationId xmlns:a16="http://schemas.microsoft.com/office/drawing/2014/main" id="{BEEB05E1-D42C-2F15-D0A8-827A8BB1EBB4}"/>
              </a:ext>
            </a:extLst>
          </p:cNvPr>
          <p:cNvSpPr>
            <a:spLocks noChangeShapeType="1"/>
          </p:cNvSpPr>
          <p:nvPr/>
        </p:nvSpPr>
        <p:spPr bwMode="auto">
          <a:xfrm>
            <a:off x="0" y="6255626"/>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3" name="Picture 12">
            <a:extLst>
              <a:ext uri="{FF2B5EF4-FFF2-40B4-BE49-F238E27FC236}">
                <a16:creationId xmlns:a16="http://schemas.microsoft.com/office/drawing/2014/main" id="{6103119B-6C54-5D61-0FF9-427567D00415}"/>
              </a:ext>
            </a:extLst>
          </p:cNvPr>
          <p:cNvPicPr>
            <a:picLocks noChangeAspect="1"/>
          </p:cNvPicPr>
          <p:nvPr/>
        </p:nvPicPr>
        <p:blipFill>
          <a:blip r:embed="rId7"/>
          <a:stretch>
            <a:fillRect/>
          </a:stretch>
        </p:blipFill>
        <p:spPr>
          <a:xfrm>
            <a:off x="10573268" y="6384207"/>
            <a:ext cx="1506216" cy="358958"/>
          </a:xfrm>
          <a:prstGeom prst="rect">
            <a:avLst/>
          </a:prstGeom>
        </p:spPr>
      </p:pic>
      <p:pic>
        <p:nvPicPr>
          <p:cNvPr id="14" name="Picture 9">
            <a:extLst>
              <a:ext uri="{FF2B5EF4-FFF2-40B4-BE49-F238E27FC236}">
                <a16:creationId xmlns:a16="http://schemas.microsoft.com/office/drawing/2014/main" id="{6AE7A859-FB8E-8377-1A9F-7A0E533C64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12964" y="5353050"/>
            <a:ext cx="611187" cy="73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a:extLst>
              <a:ext uri="{FF2B5EF4-FFF2-40B4-BE49-F238E27FC236}">
                <a16:creationId xmlns:a16="http://schemas.microsoft.com/office/drawing/2014/main" id="{1A2232FC-CAEF-0E7A-BB7F-D90E91E1EA34}"/>
              </a:ext>
            </a:extLst>
          </p:cNvPr>
          <p:cNvSpPr txBox="1"/>
          <p:nvPr/>
        </p:nvSpPr>
        <p:spPr>
          <a:xfrm>
            <a:off x="2880559" y="5392014"/>
            <a:ext cx="6107906" cy="1200329"/>
          </a:xfrm>
          <a:prstGeom prst="rect">
            <a:avLst/>
          </a:prstGeom>
          <a:noFill/>
        </p:spPr>
        <p:txBody>
          <a:bodyPr wrap="square">
            <a:spAutoFit/>
          </a:bodyPr>
          <a:lstStyle/>
          <a:p>
            <a:r>
              <a:rPr lang="en-US" altLang="en-US" sz="1800" dirty="0">
                <a:latin typeface="Verdana" panose="020B0604030504040204" pitchFamily="34" charset="0"/>
                <a:ea typeface="Verdana" panose="020B0604030504040204" pitchFamily="34" charset="0"/>
                <a:cs typeface="Verdana" panose="020B0604030504040204" pitchFamily="34" charset="0"/>
              </a:rPr>
              <a:t>Elisabeth </a:t>
            </a:r>
            <a:r>
              <a:rPr lang="en-US" altLang="en-US" sz="1800" dirty="0" err="1">
                <a:latin typeface="Verdana" panose="020B0604030504040204" pitchFamily="34" charset="0"/>
                <a:ea typeface="Verdana" panose="020B0604030504040204" pitchFamily="34" charset="0"/>
                <a:cs typeface="Verdana" panose="020B0604030504040204" pitchFamily="34" charset="0"/>
              </a:rPr>
              <a:t>Domitien</a:t>
            </a:r>
            <a:r>
              <a:rPr lang="en-US" altLang="en-US" sz="1800" dirty="0">
                <a:latin typeface="Verdana" panose="020B0604030504040204" pitchFamily="34" charset="0"/>
                <a:ea typeface="Verdana" panose="020B0604030504040204" pitchFamily="34" charset="0"/>
                <a:cs typeface="Verdana" panose="020B0604030504040204" pitchFamily="34" charset="0"/>
              </a:rPr>
              <a:t> – </a:t>
            </a:r>
            <a:br>
              <a:rPr lang="en-US" altLang="en-US" sz="1800" dirty="0">
                <a:latin typeface="Verdana" panose="020B0604030504040204" pitchFamily="34" charset="0"/>
                <a:ea typeface="Verdana" panose="020B0604030504040204" pitchFamily="34" charset="0"/>
                <a:cs typeface="Verdana" panose="020B0604030504040204" pitchFamily="34" charset="0"/>
              </a:rPr>
            </a:br>
            <a:r>
              <a:rPr lang="en-US" altLang="en-US" sz="1800" dirty="0">
                <a:latin typeface="Verdana" panose="020B0604030504040204" pitchFamily="34" charset="0"/>
                <a:ea typeface="Verdana" panose="020B0604030504040204" pitchFamily="34" charset="0"/>
                <a:cs typeface="Verdana" panose="020B0604030504040204" pitchFamily="34" charset="0"/>
              </a:rPr>
              <a:t>prime minister of Central African Republic - 1975</a:t>
            </a:r>
            <a:br>
              <a:rPr lang="en-US" altLang="en-US" sz="1800" dirty="0">
                <a:latin typeface="Verdana" panose="020B0604030504040204" pitchFamily="34" charset="0"/>
                <a:ea typeface="Verdana" panose="020B0604030504040204" pitchFamily="34" charset="0"/>
                <a:cs typeface="Verdana" panose="020B0604030504040204" pitchFamily="34" charset="0"/>
              </a:rPr>
            </a:br>
            <a:br>
              <a:rPr lang="en-US" altLang="en-US" sz="1800" dirty="0">
                <a:latin typeface="Verdana" panose="020B0604030504040204" pitchFamily="34" charset="0"/>
                <a:ea typeface="Verdana" panose="020B0604030504040204" pitchFamily="34" charset="0"/>
                <a:cs typeface="Verdana" panose="020B0604030504040204" pitchFamily="34" charset="0"/>
              </a:rPr>
            </a:br>
            <a:endParaRPr lang="en-US" dirty="0"/>
          </a:p>
        </p:txBody>
      </p:sp>
      <p:sp>
        <p:nvSpPr>
          <p:cNvPr id="18" name="TextBox 17">
            <a:extLst>
              <a:ext uri="{FF2B5EF4-FFF2-40B4-BE49-F238E27FC236}">
                <a16:creationId xmlns:a16="http://schemas.microsoft.com/office/drawing/2014/main" id="{1D3A836D-A18C-5DA1-6829-E2E5D72EE45F}"/>
              </a:ext>
            </a:extLst>
          </p:cNvPr>
          <p:cNvSpPr txBox="1"/>
          <p:nvPr/>
        </p:nvSpPr>
        <p:spPr>
          <a:xfrm>
            <a:off x="2880559" y="4726734"/>
            <a:ext cx="6107906" cy="646331"/>
          </a:xfrm>
          <a:prstGeom prst="rect">
            <a:avLst/>
          </a:prstGeom>
          <a:noFill/>
        </p:spPr>
        <p:txBody>
          <a:bodyPr wrap="square">
            <a:spAutoFit/>
          </a:bodyPr>
          <a:lstStyle/>
          <a:p>
            <a:pPr marL="0" indent="0">
              <a:buNone/>
            </a:pPr>
            <a:r>
              <a:rPr lang="en-US" altLang="en-US" sz="1800" dirty="0">
                <a:latin typeface="Verdana" panose="020B0604030504040204" pitchFamily="34" charset="0"/>
                <a:ea typeface="Verdana" panose="020B0604030504040204" pitchFamily="34" charset="0"/>
                <a:cs typeface="Verdana" panose="020B0604030504040204" pitchFamily="34" charset="0"/>
              </a:rPr>
              <a:t>Isabel Peron - president of Argentina - 1974</a:t>
            </a:r>
            <a:br>
              <a:rPr lang="en-US" altLang="en-US" sz="1800" dirty="0">
                <a:latin typeface="Verdana" panose="020B0604030504040204" pitchFamily="34" charset="0"/>
                <a:ea typeface="Verdana" panose="020B0604030504040204" pitchFamily="34" charset="0"/>
                <a:cs typeface="Verdana" panose="020B0604030504040204" pitchFamily="34" charset="0"/>
              </a:rPr>
            </a:br>
            <a:endParaRPr lang="en-US" altLang="en-US" sz="1800" dirty="0">
              <a:latin typeface="Verdana" panose="020B0604030504040204" pitchFamily="34" charset="0"/>
              <a:ea typeface="Verdana" panose="020B0604030504040204" pitchFamily="34" charset="0"/>
              <a:cs typeface="Verdana" panose="020B0604030504040204" pitchFamily="34" charset="0"/>
            </a:endParaRPr>
          </a:p>
        </p:txBody>
      </p:sp>
      <p:sp>
        <p:nvSpPr>
          <p:cNvPr id="20" name="TextBox 19">
            <a:extLst>
              <a:ext uri="{FF2B5EF4-FFF2-40B4-BE49-F238E27FC236}">
                <a16:creationId xmlns:a16="http://schemas.microsoft.com/office/drawing/2014/main" id="{1DDDF431-0F9E-9921-E928-060DCC81B403}"/>
              </a:ext>
            </a:extLst>
          </p:cNvPr>
          <p:cNvSpPr txBox="1"/>
          <p:nvPr/>
        </p:nvSpPr>
        <p:spPr>
          <a:xfrm>
            <a:off x="2880559" y="3552291"/>
            <a:ext cx="6107906" cy="1200329"/>
          </a:xfrm>
          <a:prstGeom prst="rect">
            <a:avLst/>
          </a:prstGeom>
          <a:noFill/>
        </p:spPr>
        <p:txBody>
          <a:bodyPr wrap="square">
            <a:spAutoFit/>
          </a:bodyPr>
          <a:lstStyle/>
          <a:p>
            <a:pPr marL="0" indent="0">
              <a:buNone/>
            </a:pPr>
            <a:r>
              <a:rPr lang="en-US" altLang="en-US" sz="1800" dirty="0">
                <a:latin typeface="Verdana" panose="020B0604030504040204" pitchFamily="34" charset="0"/>
                <a:ea typeface="Verdana" panose="020B0604030504040204" pitchFamily="34" charset="0"/>
                <a:cs typeface="Verdana" panose="020B0604030504040204" pitchFamily="34" charset="0"/>
              </a:rPr>
              <a:t>Golda Meir – </a:t>
            </a:r>
            <a:br>
              <a:rPr lang="en-US" altLang="en-US" sz="1800" dirty="0">
                <a:latin typeface="Verdana" panose="020B0604030504040204" pitchFamily="34" charset="0"/>
                <a:ea typeface="Verdana" panose="020B0604030504040204" pitchFamily="34" charset="0"/>
                <a:cs typeface="Verdana" panose="020B0604030504040204" pitchFamily="34" charset="0"/>
              </a:rPr>
            </a:br>
            <a:r>
              <a:rPr lang="en-US" altLang="en-US" sz="1800" dirty="0">
                <a:latin typeface="Verdana" panose="020B0604030504040204" pitchFamily="34" charset="0"/>
                <a:ea typeface="Verdana" panose="020B0604030504040204" pitchFamily="34" charset="0"/>
                <a:cs typeface="Verdana" panose="020B0604030504040204" pitchFamily="34" charset="0"/>
              </a:rPr>
              <a:t>prime minister of Israel - 1969</a:t>
            </a:r>
            <a:br>
              <a:rPr lang="en-US" altLang="en-US" sz="1800" dirty="0">
                <a:latin typeface="Verdana" panose="020B0604030504040204" pitchFamily="34" charset="0"/>
                <a:ea typeface="Verdana" panose="020B0604030504040204" pitchFamily="34" charset="0"/>
                <a:cs typeface="Verdana" panose="020B0604030504040204" pitchFamily="34" charset="0"/>
              </a:rPr>
            </a:br>
            <a:br>
              <a:rPr lang="en-US" altLang="en-US" sz="1800" dirty="0">
                <a:latin typeface="Verdana" panose="020B0604030504040204" pitchFamily="34" charset="0"/>
                <a:ea typeface="Verdana" panose="020B0604030504040204" pitchFamily="34" charset="0"/>
                <a:cs typeface="Verdana" panose="020B0604030504040204" pitchFamily="34" charset="0"/>
              </a:rPr>
            </a:br>
            <a:endParaRPr lang="en-US" altLang="en-US" sz="1800" dirty="0">
              <a:latin typeface="Verdana" panose="020B0604030504040204" pitchFamily="34" charset="0"/>
              <a:ea typeface="Verdana" panose="020B0604030504040204" pitchFamily="34" charset="0"/>
              <a:cs typeface="Verdana" panose="020B0604030504040204" pitchFamily="34" charset="0"/>
            </a:endParaRPr>
          </a:p>
        </p:txBody>
      </p:sp>
      <p:sp>
        <p:nvSpPr>
          <p:cNvPr id="22" name="TextBox 21">
            <a:extLst>
              <a:ext uri="{FF2B5EF4-FFF2-40B4-BE49-F238E27FC236}">
                <a16:creationId xmlns:a16="http://schemas.microsoft.com/office/drawing/2014/main" id="{07EC5D2F-3A87-8FA1-D2F1-51CA04942F6D}"/>
              </a:ext>
            </a:extLst>
          </p:cNvPr>
          <p:cNvSpPr txBox="1"/>
          <p:nvPr/>
        </p:nvSpPr>
        <p:spPr>
          <a:xfrm>
            <a:off x="2944376" y="2390744"/>
            <a:ext cx="6107906" cy="923330"/>
          </a:xfrm>
          <a:prstGeom prst="rect">
            <a:avLst/>
          </a:prstGeom>
          <a:noFill/>
        </p:spPr>
        <p:txBody>
          <a:bodyPr wrap="square">
            <a:spAutoFit/>
          </a:bodyPr>
          <a:lstStyle/>
          <a:p>
            <a:r>
              <a:rPr lang="en-US" altLang="en-US" sz="1800" dirty="0">
                <a:latin typeface="Verdana" panose="020B0604030504040204" pitchFamily="34" charset="0"/>
                <a:ea typeface="Verdana" panose="020B0604030504040204" pitchFamily="34" charset="0"/>
                <a:cs typeface="Verdana" panose="020B0604030504040204" pitchFamily="34" charset="0"/>
              </a:rPr>
              <a:t>Indira Gandhi- </a:t>
            </a:r>
            <a:br>
              <a:rPr lang="en-US" altLang="en-US" sz="1800" dirty="0">
                <a:latin typeface="Verdana" panose="020B0604030504040204" pitchFamily="34" charset="0"/>
                <a:ea typeface="Verdana" panose="020B0604030504040204" pitchFamily="34" charset="0"/>
                <a:cs typeface="Verdana" panose="020B0604030504040204" pitchFamily="34" charset="0"/>
              </a:rPr>
            </a:br>
            <a:r>
              <a:rPr lang="en-US" altLang="en-US" sz="1800" dirty="0">
                <a:latin typeface="Verdana" panose="020B0604030504040204" pitchFamily="34" charset="0"/>
                <a:ea typeface="Verdana" panose="020B0604030504040204" pitchFamily="34" charset="0"/>
                <a:cs typeface="Verdana" panose="020B0604030504040204" pitchFamily="34" charset="0"/>
              </a:rPr>
              <a:t>prime minister of India - 1966, 1980</a:t>
            </a:r>
            <a:br>
              <a:rPr lang="en-US" altLang="en-US" sz="1800" dirty="0">
                <a:latin typeface="Verdana" panose="020B0604030504040204" pitchFamily="34" charset="0"/>
                <a:ea typeface="Verdana" panose="020B0604030504040204" pitchFamily="34" charset="0"/>
                <a:cs typeface="Verdana" panose="020B0604030504040204" pitchFamily="34" charset="0"/>
              </a:rPr>
            </a:br>
            <a:endParaRPr lang="en-US" dirty="0"/>
          </a:p>
        </p:txBody>
      </p:sp>
      <p:sp>
        <p:nvSpPr>
          <p:cNvPr id="26" name="TextBox 25">
            <a:extLst>
              <a:ext uri="{FF2B5EF4-FFF2-40B4-BE49-F238E27FC236}">
                <a16:creationId xmlns:a16="http://schemas.microsoft.com/office/drawing/2014/main" id="{9F16900F-C933-B08C-4158-0DE6F6C3E9D0}"/>
              </a:ext>
            </a:extLst>
          </p:cNvPr>
          <p:cNvSpPr txBox="1"/>
          <p:nvPr/>
        </p:nvSpPr>
        <p:spPr>
          <a:xfrm>
            <a:off x="2880559" y="1394770"/>
            <a:ext cx="6107906" cy="646331"/>
          </a:xfrm>
          <a:prstGeom prst="rect">
            <a:avLst/>
          </a:prstGeom>
          <a:noFill/>
        </p:spPr>
        <p:txBody>
          <a:bodyPr wrap="square">
            <a:spAutoFit/>
          </a:bodyPr>
          <a:lstStyle/>
          <a:p>
            <a:r>
              <a:rPr lang="en-US" altLang="en-US" sz="1800" dirty="0">
                <a:latin typeface="Verdana" panose="020B0604030504040204" pitchFamily="34" charset="0"/>
                <a:ea typeface="Verdana" panose="020B0604030504040204" pitchFamily="34" charset="0"/>
                <a:cs typeface="Verdana" panose="020B0604030504040204" pitchFamily="34" charset="0"/>
              </a:rPr>
              <a:t>Sirimavo Bandaranaike -  </a:t>
            </a:r>
            <a:br>
              <a:rPr lang="en-US" altLang="en-US" sz="1800" dirty="0">
                <a:latin typeface="Verdana" panose="020B0604030504040204" pitchFamily="34" charset="0"/>
                <a:ea typeface="Verdana" panose="020B0604030504040204" pitchFamily="34" charset="0"/>
                <a:cs typeface="Verdana" panose="020B0604030504040204" pitchFamily="34" charset="0"/>
              </a:rPr>
            </a:br>
            <a:r>
              <a:rPr lang="en-US" altLang="en-US" sz="1800" dirty="0">
                <a:latin typeface="Verdana" panose="020B0604030504040204" pitchFamily="34" charset="0"/>
                <a:ea typeface="Verdana" panose="020B0604030504040204" pitchFamily="34" charset="0"/>
                <a:cs typeface="Verdana" panose="020B0604030504040204" pitchFamily="34" charset="0"/>
              </a:rPr>
              <a:t>prime minister of Sri Lanka - 1960, 1970, 1994</a:t>
            </a:r>
            <a:endParaRPr lang="en-US" dirty="0"/>
          </a:p>
        </p:txBody>
      </p:sp>
    </p:spTree>
    <p:extLst>
      <p:ext uri="{BB962C8B-B14F-4D97-AF65-F5344CB8AC3E}">
        <p14:creationId xmlns:p14="http://schemas.microsoft.com/office/powerpoint/2010/main" val="1440069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D70CE-6AE0-1195-5D61-A4223015B36E}"/>
              </a:ext>
            </a:extLst>
          </p:cNvPr>
          <p:cNvSpPr>
            <a:spLocks noGrp="1"/>
          </p:cNvSpPr>
          <p:nvPr>
            <p:ph type="title"/>
          </p:nvPr>
        </p:nvSpPr>
        <p:spPr>
          <a:xfrm>
            <a:off x="439101" y="155298"/>
            <a:ext cx="11534058"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Women in Business – some historical patterns (Yeager, 2019)</a:t>
            </a:r>
          </a:p>
        </p:txBody>
      </p:sp>
      <p:sp>
        <p:nvSpPr>
          <p:cNvPr id="3" name="Content Placeholder 2">
            <a:extLst>
              <a:ext uri="{FF2B5EF4-FFF2-40B4-BE49-F238E27FC236}">
                <a16:creationId xmlns:a16="http://schemas.microsoft.com/office/drawing/2014/main" id="{6923F701-8D90-BE1A-E2BF-C0DCB4F3DD66}"/>
              </a:ext>
            </a:extLst>
          </p:cNvPr>
          <p:cNvSpPr>
            <a:spLocks noGrp="1"/>
          </p:cNvSpPr>
          <p:nvPr>
            <p:ph idx="1"/>
          </p:nvPr>
        </p:nvSpPr>
        <p:spPr>
          <a:xfrm>
            <a:off x="847730" y="1565921"/>
            <a:ext cx="10515600" cy="3622761"/>
          </a:xfrm>
        </p:spPr>
        <p:txBody>
          <a:bodyPr>
            <a:normAutofit fontScale="70000" lnSpcReduction="20000"/>
          </a:bodyPr>
          <a:lstStyle/>
          <a:p>
            <a:pPr marL="366713" indent="-366713" algn="just">
              <a:lnSpc>
                <a:spcPct val="120000"/>
              </a:lnSpc>
              <a:spcBef>
                <a:spcPts val="1600"/>
              </a:spcBef>
              <a:buNone/>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Historically necessity compelled women to ‘transgress’ common bourgeois conventions:</a:t>
            </a:r>
          </a:p>
          <a:p>
            <a:pPr marL="366713" indent="-366713" algn="just">
              <a:lnSpc>
                <a:spcPct val="120000"/>
              </a:lnSpc>
              <a:spcBef>
                <a:spcPts val="1600"/>
              </a:spcBef>
              <a:buNone/>
            </a:pPr>
            <a:r>
              <a:rPr lang="en-US" dirty="0">
                <a:latin typeface="Verdana" panose="020B0604030504040204" pitchFamily="34" charset="0"/>
                <a:ea typeface="Verdana" panose="020B0604030504040204" pitchFamily="34" charset="0"/>
                <a:cs typeface="Verdana" panose="020B0604030504040204" pitchFamily="34" charset="0"/>
              </a:rPr>
              <a:t>- 	Widows inherited business, or operated business for ill or injured husbands; </a:t>
            </a:r>
          </a:p>
          <a:p>
            <a:pPr marL="366713" indent="-366713" algn="just">
              <a:lnSpc>
                <a:spcPct val="120000"/>
              </a:lnSpc>
              <a:spcBef>
                <a:spcPts val="1600"/>
              </a:spcBef>
              <a:buNone/>
            </a:pPr>
            <a:r>
              <a:rPr lang="en-US" dirty="0">
                <a:latin typeface="Verdana" panose="020B0604030504040204" pitchFamily="34" charset="0"/>
                <a:ea typeface="Verdana" panose="020B0604030504040204" pitchFamily="34" charset="0"/>
                <a:cs typeface="Verdana" panose="020B0604030504040204" pitchFamily="34" charset="0"/>
              </a:rPr>
              <a:t>- 	Women represented families on boards of corporations, but most commonly they relied on male managers to generate steadily revenues </a:t>
            </a:r>
            <a:r>
              <a:rPr lang="en-US" dirty="0" err="1">
                <a:latin typeface="Verdana" panose="020B0604030504040204" pitchFamily="34" charset="0"/>
                <a:ea typeface="Verdana" panose="020B0604030504040204" pitchFamily="34" charset="0"/>
                <a:cs typeface="Verdana" panose="020B0604030504040204" pitchFamily="34" charset="0"/>
              </a:rPr>
              <a:t>etc</a:t>
            </a:r>
            <a:endParaRPr lang="en-US" dirty="0">
              <a:latin typeface="Verdana" panose="020B0604030504040204" pitchFamily="34" charset="0"/>
              <a:ea typeface="Verdana" panose="020B0604030504040204" pitchFamily="34" charset="0"/>
              <a:cs typeface="Verdana" panose="020B0604030504040204" pitchFamily="34" charset="0"/>
            </a:endParaRPr>
          </a:p>
          <a:p>
            <a:pPr marL="366713" indent="-366713" algn="just">
              <a:lnSpc>
                <a:spcPct val="120000"/>
              </a:lnSpc>
              <a:spcBef>
                <a:spcPts val="1600"/>
              </a:spcBef>
              <a:buNone/>
            </a:pPr>
            <a:r>
              <a:rPr lang="en-US" dirty="0">
                <a:latin typeface="Verdana" panose="020B0604030504040204" pitchFamily="34" charset="0"/>
                <a:ea typeface="Verdana" panose="020B0604030504040204" pitchFamily="34" charset="0"/>
                <a:cs typeface="Verdana" panose="020B0604030504040204" pitchFamily="34" charset="0"/>
              </a:rPr>
              <a:t>- 	Wives of corporate leaders were often involved in cultural organizations, health and charity-oriented non-profits, and the creation of foundations</a:t>
            </a:r>
          </a:p>
          <a:p>
            <a:pPr marL="366713" indent="-366713" algn="just">
              <a:lnSpc>
                <a:spcPct val="120000"/>
              </a:lnSpc>
              <a:spcBef>
                <a:spcPts val="1600"/>
              </a:spcBef>
              <a:buNone/>
            </a:pPr>
            <a:r>
              <a:rPr lang="en-US" dirty="0">
                <a:latin typeface="Verdana" panose="020B0604030504040204" pitchFamily="34" charset="0"/>
                <a:ea typeface="Verdana" panose="020B0604030504040204" pitchFamily="34" charset="0"/>
                <a:cs typeface="Verdana" panose="020B0604030504040204" pitchFamily="34" charset="0"/>
              </a:rPr>
              <a:t>- 	Historically – issues of power: ‘no woman should have authority over men’</a:t>
            </a:r>
          </a:p>
          <a:p>
            <a:pPr marL="0" indent="0">
              <a:buNone/>
            </a:pP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4" name="Line 2">
            <a:extLst>
              <a:ext uri="{FF2B5EF4-FFF2-40B4-BE49-F238E27FC236}">
                <a16:creationId xmlns:a16="http://schemas.microsoft.com/office/drawing/2014/main" id="{40D60DC0-0F6B-222D-C236-E69E01BEAE6E}"/>
              </a:ext>
            </a:extLst>
          </p:cNvPr>
          <p:cNvSpPr>
            <a:spLocks noChangeShapeType="1"/>
          </p:cNvSpPr>
          <p:nvPr/>
        </p:nvSpPr>
        <p:spPr bwMode="auto">
          <a:xfrm>
            <a:off x="396571" y="1170798"/>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13A531AA-09C7-83DF-42C8-7C452A9CA548}"/>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CD44CE2F-051E-23B6-409F-452DB54D72B7}"/>
              </a:ext>
            </a:extLst>
          </p:cNvPr>
          <p:cNvSpPr>
            <a:spLocks noChangeShapeType="1"/>
          </p:cNvSpPr>
          <p:nvPr/>
        </p:nvSpPr>
        <p:spPr bwMode="auto">
          <a:xfrm>
            <a:off x="0" y="6255626"/>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69A57899-7AEC-A68A-9216-612346976F19}"/>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254981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812F4A-4CFE-CF96-1E8F-576E3DAAEC83}"/>
              </a:ext>
            </a:extLst>
          </p:cNvPr>
          <p:cNvSpPr>
            <a:spLocks noGrp="1"/>
          </p:cNvSpPr>
          <p:nvPr>
            <p:ph idx="1"/>
          </p:nvPr>
        </p:nvSpPr>
        <p:spPr>
          <a:xfrm>
            <a:off x="683454" y="1740496"/>
            <a:ext cx="10515600" cy="3377008"/>
          </a:xfrm>
        </p:spPr>
        <p:txBody>
          <a:bodyPr>
            <a:noAutofit/>
          </a:bodyPr>
          <a:lstStyle/>
          <a:p>
            <a:pPr marL="374650" indent="-374650">
              <a:lnSpc>
                <a:spcPct val="100000"/>
              </a:lnSpc>
              <a:buNone/>
            </a:pPr>
            <a:r>
              <a:rPr lang="en-US" sz="2200" dirty="0">
                <a:solidFill>
                  <a:srgbClr val="15824C"/>
                </a:solidFill>
                <a:latin typeface="Verdana" panose="020B0604030504040204" pitchFamily="34" charset="0"/>
                <a:ea typeface="Verdana" panose="020B0604030504040204" pitchFamily="34" charset="0"/>
                <a:cs typeface="Verdana" panose="020B0604030504040204" pitchFamily="34" charset="0"/>
              </a:rPr>
              <a:t>Some historical facts from the western world - which industries?</a:t>
            </a:r>
          </a:p>
          <a:p>
            <a:pPr marL="374650" indent="-374650" algn="just">
              <a:lnSpc>
                <a:spcPct val="100000"/>
              </a:lnSpc>
              <a:buNone/>
            </a:pPr>
            <a:r>
              <a:rPr lang="en-US" sz="2000" dirty="0">
                <a:latin typeface="Verdana" panose="020B0604030504040204" pitchFamily="34" charset="0"/>
                <a:ea typeface="Verdana" panose="020B0604030504040204" pitchFamily="34" charset="0"/>
                <a:cs typeface="Verdana" panose="020B0604030504040204" pitchFamily="34" charset="0"/>
              </a:rPr>
              <a:t>- 	in sectors serving bourgeois women’s needs: dress and hat making or hair work,</a:t>
            </a:r>
          </a:p>
          <a:p>
            <a:pPr marL="374650" indent="-374650" algn="just">
              <a:lnSpc>
                <a:spcPct val="100000"/>
              </a:lnSpc>
              <a:buNone/>
            </a:pPr>
            <a:r>
              <a:rPr lang="en-US" sz="2000" dirty="0">
                <a:latin typeface="Verdana" panose="020B0604030504040204" pitchFamily="34" charset="0"/>
                <a:ea typeface="Verdana" panose="020B0604030504040204" pitchFamily="34" charset="0"/>
                <a:cs typeface="Verdana" panose="020B0604030504040204" pitchFamily="34" charset="0"/>
              </a:rPr>
              <a:t>- 	boarding houses, retail establishments serving meals laundries </a:t>
            </a:r>
            <a:r>
              <a:rPr lang="en-US" sz="2000" dirty="0" err="1">
                <a:latin typeface="Verdana" panose="020B0604030504040204" pitchFamily="34" charset="0"/>
                <a:ea typeface="Verdana" panose="020B0604030504040204" pitchFamily="34" charset="0"/>
                <a:cs typeface="Verdana" panose="020B0604030504040204" pitchFamily="34" charset="0"/>
              </a:rPr>
              <a:t>etc</a:t>
            </a:r>
            <a:endParaRPr lang="en-US" sz="2000" dirty="0">
              <a:latin typeface="Verdana" panose="020B0604030504040204" pitchFamily="34" charset="0"/>
              <a:ea typeface="Verdana" panose="020B0604030504040204" pitchFamily="34" charset="0"/>
              <a:cs typeface="Verdana" panose="020B0604030504040204" pitchFamily="34" charset="0"/>
            </a:endParaRPr>
          </a:p>
          <a:p>
            <a:pPr marL="374650" indent="-374650" algn="just">
              <a:lnSpc>
                <a:spcPct val="100000"/>
              </a:lnSpc>
              <a:buNone/>
            </a:pPr>
            <a:r>
              <a:rPr lang="en-US" sz="2000" dirty="0">
                <a:latin typeface="Verdana" panose="020B0604030504040204" pitchFamily="34" charset="0"/>
                <a:ea typeface="Verdana" panose="020B0604030504040204" pitchFamily="34" charset="0"/>
                <a:cs typeface="Verdana" panose="020B0604030504040204" pitchFamily="34" charset="0"/>
              </a:rPr>
              <a:t>- 	women replaced man as department store clerks, typists and telephone operators (late </a:t>
            </a:r>
            <a:r>
              <a:rPr lang="en-US" sz="2000" dirty="0" err="1">
                <a:latin typeface="Verdana" panose="020B0604030504040204" pitchFamily="34" charset="0"/>
                <a:ea typeface="Verdana" panose="020B0604030504040204" pitchFamily="34" charset="0"/>
                <a:cs typeface="Verdana" panose="020B0604030504040204" pitchFamily="34" charset="0"/>
              </a:rPr>
              <a:t>XIXc</a:t>
            </a:r>
            <a:r>
              <a:rPr lang="en-US" sz="2000" dirty="0">
                <a:latin typeface="Verdana" panose="020B0604030504040204" pitchFamily="34" charset="0"/>
                <a:ea typeface="Verdana" panose="020B0604030504040204" pitchFamily="34" charset="0"/>
                <a:cs typeface="Verdana" panose="020B0604030504040204" pitchFamily="34" charset="0"/>
              </a:rPr>
              <a:t>/early </a:t>
            </a:r>
            <a:r>
              <a:rPr lang="en-US" sz="2000" dirty="0" err="1">
                <a:latin typeface="Verdana" panose="020B0604030504040204" pitchFamily="34" charset="0"/>
                <a:ea typeface="Verdana" panose="020B0604030504040204" pitchFamily="34" charset="0"/>
                <a:cs typeface="Verdana" panose="020B0604030504040204" pitchFamily="34" charset="0"/>
              </a:rPr>
              <a:t>XXc</a:t>
            </a:r>
            <a:r>
              <a:rPr lang="en-US" sz="2000" dirty="0">
                <a:latin typeface="Verdana" panose="020B0604030504040204" pitchFamily="34" charset="0"/>
                <a:ea typeface="Verdana" panose="020B0604030504040204" pitchFamily="34" charset="0"/>
                <a:cs typeface="Verdana" panose="020B0604030504040204" pitchFamily="34" charset="0"/>
              </a:rPr>
              <a:t>)</a:t>
            </a:r>
          </a:p>
          <a:p>
            <a:pPr marL="374650" indent="-374650" algn="just">
              <a:lnSpc>
                <a:spcPct val="100000"/>
              </a:lnSpc>
              <a:buNone/>
            </a:pPr>
            <a:r>
              <a:rPr lang="en-US" sz="2000" dirty="0">
                <a:latin typeface="Verdana" panose="020B0604030504040204" pitchFamily="34" charset="0"/>
                <a:ea typeface="Verdana" panose="020B0604030504040204" pitchFamily="34" charset="0"/>
                <a:cs typeface="Verdana" panose="020B0604030504040204" pitchFamily="34" charset="0"/>
              </a:rPr>
              <a:t>- 	moving beyond these boundaries could happen through participation in associations and social movements =&gt; empowered women (mainly throughout </a:t>
            </a:r>
            <a:r>
              <a:rPr lang="en-US" sz="2000" dirty="0" err="1">
                <a:latin typeface="Verdana" panose="020B0604030504040204" pitchFamily="34" charset="0"/>
                <a:ea typeface="Verdana" panose="020B0604030504040204" pitchFamily="34" charset="0"/>
                <a:cs typeface="Verdana" panose="020B0604030504040204" pitchFamily="34" charset="0"/>
              </a:rPr>
              <a:t>XXc</a:t>
            </a:r>
            <a:r>
              <a:rPr lang="en-US" sz="2000" dirty="0">
                <a:latin typeface="Verdana" panose="020B0604030504040204" pitchFamily="34" charset="0"/>
                <a:ea typeface="Verdana" panose="020B0604030504040204" pitchFamily="34" charset="0"/>
                <a:cs typeface="Verdana" panose="020B0604030504040204" pitchFamily="34" charset="0"/>
              </a:rPr>
              <a:t>)</a:t>
            </a:r>
          </a:p>
        </p:txBody>
      </p:sp>
      <p:sp>
        <p:nvSpPr>
          <p:cNvPr id="4" name="Line 2">
            <a:extLst>
              <a:ext uri="{FF2B5EF4-FFF2-40B4-BE49-F238E27FC236}">
                <a16:creationId xmlns:a16="http://schemas.microsoft.com/office/drawing/2014/main" id="{CCE9AF81-C77D-DCBE-3193-A86566F1AFE0}"/>
              </a:ext>
            </a:extLst>
          </p:cNvPr>
          <p:cNvSpPr>
            <a:spLocks noChangeShapeType="1"/>
          </p:cNvSpPr>
          <p:nvPr/>
        </p:nvSpPr>
        <p:spPr bwMode="auto">
          <a:xfrm>
            <a:off x="464256" y="122550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06D8D998-0A51-A221-5A21-CE467DC60D47}"/>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6" name="Line 2">
            <a:extLst>
              <a:ext uri="{FF2B5EF4-FFF2-40B4-BE49-F238E27FC236}">
                <a16:creationId xmlns:a16="http://schemas.microsoft.com/office/drawing/2014/main" id="{CD2E4DBB-7BE4-01A3-9710-B7D249373144}"/>
              </a:ext>
            </a:extLst>
          </p:cNvPr>
          <p:cNvSpPr>
            <a:spLocks noChangeShapeType="1"/>
          </p:cNvSpPr>
          <p:nvPr/>
        </p:nvSpPr>
        <p:spPr bwMode="auto">
          <a:xfrm>
            <a:off x="0" y="6255626"/>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F544C5C6-1FCF-6FEF-CC92-5763F39170FE}"/>
              </a:ext>
            </a:extLst>
          </p:cNvPr>
          <p:cNvPicPr>
            <a:picLocks noChangeAspect="1"/>
          </p:cNvPicPr>
          <p:nvPr/>
        </p:nvPicPr>
        <p:blipFill>
          <a:blip r:embed="rId2"/>
          <a:stretch>
            <a:fillRect/>
          </a:stretch>
        </p:blipFill>
        <p:spPr>
          <a:xfrm>
            <a:off x="10573268" y="6384207"/>
            <a:ext cx="1506216" cy="358958"/>
          </a:xfrm>
          <a:prstGeom prst="rect">
            <a:avLst/>
          </a:prstGeom>
        </p:spPr>
      </p:pic>
      <p:sp>
        <p:nvSpPr>
          <p:cNvPr id="10" name="Title 1">
            <a:extLst>
              <a:ext uri="{FF2B5EF4-FFF2-40B4-BE49-F238E27FC236}">
                <a16:creationId xmlns:a16="http://schemas.microsoft.com/office/drawing/2014/main" id="{18493775-2909-35D4-9888-8FDAE2C0F896}"/>
              </a:ext>
            </a:extLst>
          </p:cNvPr>
          <p:cNvSpPr>
            <a:spLocks noGrp="1"/>
          </p:cNvSpPr>
          <p:nvPr>
            <p:ph type="title"/>
          </p:nvPr>
        </p:nvSpPr>
        <p:spPr>
          <a:xfrm>
            <a:off x="1198754" y="211570"/>
            <a:ext cx="9830314" cy="1325563"/>
          </a:xfrm>
        </p:spPr>
        <p:txBody>
          <a:bodyPr>
            <a:normAutofit/>
          </a:bodyPr>
          <a:lstStyle/>
          <a:p>
            <a:r>
              <a:rPr 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Women in Business – some historical patterns (cont.)</a:t>
            </a:r>
          </a:p>
        </p:txBody>
      </p:sp>
    </p:spTree>
    <p:extLst>
      <p:ext uri="{BB962C8B-B14F-4D97-AF65-F5344CB8AC3E}">
        <p14:creationId xmlns:p14="http://schemas.microsoft.com/office/powerpoint/2010/main" val="3369784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BF67BE63-0980-54E6-98BD-B87B97FB7B50}"/>
              </a:ext>
            </a:extLst>
          </p:cNvPr>
          <p:cNvSpPr>
            <a:spLocks noGrp="1" noChangeArrowheads="1"/>
          </p:cNvSpPr>
          <p:nvPr>
            <p:ph type="title"/>
          </p:nvPr>
        </p:nvSpPr>
        <p:spPr>
          <a:xfrm>
            <a:off x="975874" y="304800"/>
            <a:ext cx="10262688" cy="884238"/>
          </a:xfrm>
        </p:spPr>
        <p:txBody>
          <a:bodyPr>
            <a:normAutofit/>
          </a:bodyPr>
          <a:lstStyle/>
          <a:p>
            <a:pPr eaLnBrk="1" hangingPunct="1"/>
            <a:r>
              <a:rPr lang="en-US" altLang="en-US" sz="3400" dirty="0">
                <a:solidFill>
                  <a:srgbClr val="037C34"/>
                </a:solidFill>
                <a:latin typeface="Verdana" panose="020B0604030504040204" pitchFamily="34" charset="0"/>
                <a:ea typeface="Verdana" panose="020B0604030504040204" pitchFamily="34" charset="0"/>
                <a:cs typeface="Verdana" panose="020B0604030504040204" pitchFamily="34" charset="0"/>
              </a:rPr>
              <a:t>Women as Entrepreneurs behind Big Business</a:t>
            </a:r>
          </a:p>
        </p:txBody>
      </p:sp>
      <p:sp>
        <p:nvSpPr>
          <p:cNvPr id="5" name="Rectangle 3">
            <a:extLst>
              <a:ext uri="{FF2B5EF4-FFF2-40B4-BE49-F238E27FC236}">
                <a16:creationId xmlns:a16="http://schemas.microsoft.com/office/drawing/2014/main" id="{63D9F865-FE2A-ECD6-435B-E6388550E94C}"/>
              </a:ext>
            </a:extLst>
          </p:cNvPr>
          <p:cNvSpPr>
            <a:spLocks noGrp="1" noChangeArrowheads="1"/>
          </p:cNvSpPr>
          <p:nvPr>
            <p:ph sz="quarter" idx="1"/>
          </p:nvPr>
        </p:nvSpPr>
        <p:spPr>
          <a:xfrm>
            <a:off x="630486" y="1357856"/>
            <a:ext cx="9436774" cy="4617638"/>
          </a:xfrm>
        </p:spPr>
        <p:txBody>
          <a:bodyPr>
            <a:noAutofit/>
          </a:bodyPr>
          <a:lstStyle/>
          <a:p>
            <a:pPr>
              <a:lnSpc>
                <a:spcPct val="100000"/>
              </a:lnSpc>
              <a:spcBef>
                <a:spcPts val="0"/>
              </a:spcBef>
              <a:defRPr/>
            </a:pPr>
            <a:r>
              <a:rPr lang="en-US" sz="2200" dirty="0">
                <a:latin typeface="Verdana" panose="020B0604030504040204" pitchFamily="34" charset="0"/>
                <a:ea typeface="Verdana" panose="020B0604030504040204" pitchFamily="34" charset="0"/>
                <a:cs typeface="Verdana" panose="020B0604030504040204" pitchFamily="34" charset="0"/>
              </a:rPr>
              <a:t>Stellar entrepreneurial successes: </a:t>
            </a:r>
          </a:p>
          <a:p>
            <a:pPr marL="623888" indent="-249238">
              <a:lnSpc>
                <a:spcPct val="100000"/>
              </a:lnSpc>
              <a:spcBef>
                <a:spcPts val="600"/>
              </a:spcBef>
              <a:buNone/>
              <a:defRPr/>
            </a:pPr>
            <a:r>
              <a:rPr lang="en-US" sz="2200" dirty="0">
                <a:latin typeface="Verdana" panose="020B0604030504040204" pitchFamily="34" charset="0"/>
                <a:ea typeface="Verdana" panose="020B0604030504040204" pitchFamily="34" charset="0"/>
                <a:cs typeface="Verdana" panose="020B0604030504040204" pitchFamily="34" charset="0"/>
              </a:rPr>
              <a:t>- primarily in beauty – Helena Rubinstein (US, 1903); Estée Lauder (US, 1946), Simone Tata, </a:t>
            </a:r>
            <a:r>
              <a:rPr lang="en-US" sz="2200" dirty="0" err="1">
                <a:latin typeface="Verdana" panose="020B0604030504040204" pitchFamily="34" charset="0"/>
                <a:ea typeface="Verdana" panose="020B0604030504040204" pitchFamily="34" charset="0"/>
                <a:cs typeface="Verdana" panose="020B0604030504040204" pitchFamily="34" charset="0"/>
              </a:rPr>
              <a:t>Lakmé</a:t>
            </a:r>
            <a:r>
              <a:rPr lang="en-US" sz="2200" dirty="0">
                <a:latin typeface="Verdana" panose="020B0604030504040204" pitchFamily="34" charset="0"/>
                <a:ea typeface="Verdana" panose="020B0604030504040204" pitchFamily="34" charset="0"/>
                <a:cs typeface="Verdana" panose="020B0604030504040204" pitchFamily="34" charset="0"/>
              </a:rPr>
              <a:t> (India,1961) </a:t>
            </a:r>
          </a:p>
          <a:p>
            <a:pPr marL="623888" indent="-249238">
              <a:lnSpc>
                <a:spcPct val="100000"/>
              </a:lnSpc>
              <a:spcBef>
                <a:spcPts val="600"/>
              </a:spcBef>
              <a:buNone/>
              <a:defRPr/>
            </a:pPr>
            <a:r>
              <a:rPr lang="en-US" sz="2200" dirty="0">
                <a:latin typeface="Verdana" panose="020B0604030504040204" pitchFamily="34" charset="0"/>
                <a:ea typeface="Verdana" panose="020B0604030504040204" pitchFamily="34" charset="0"/>
                <a:cs typeface="Verdana" panose="020B0604030504040204" pitchFamily="34" charset="0"/>
              </a:rPr>
              <a:t>- and fashion – Coco Chanel (France, 1910); Mary Quant (UK,1960s)</a:t>
            </a:r>
          </a:p>
          <a:p>
            <a:pPr>
              <a:lnSpc>
                <a:spcPct val="100000"/>
              </a:lnSpc>
              <a:spcBef>
                <a:spcPts val="1200"/>
              </a:spcBef>
              <a:defRPr/>
            </a:pPr>
            <a:r>
              <a:rPr lang="en-US" sz="2200" dirty="0">
                <a:latin typeface="Verdana" panose="020B0604030504040204" pitchFamily="34" charset="0"/>
                <a:ea typeface="Verdana" panose="020B0604030504040204" pitchFamily="34" charset="0"/>
                <a:cs typeface="Verdana" panose="020B0604030504040204" pitchFamily="34" charset="0"/>
              </a:rPr>
              <a:t>No women in leadership of large US/European corporations until 1970s</a:t>
            </a:r>
          </a:p>
          <a:p>
            <a:pPr>
              <a:lnSpc>
                <a:spcPct val="100000"/>
              </a:lnSpc>
              <a:spcBef>
                <a:spcPts val="1200"/>
              </a:spcBef>
              <a:defRPr/>
            </a:pPr>
            <a:r>
              <a:rPr lang="en-US" sz="2200" dirty="0">
                <a:latin typeface="Verdana" panose="020B0604030504040204" pitchFamily="34" charset="0"/>
                <a:ea typeface="Verdana" panose="020B0604030504040204" pitchFamily="34" charset="0"/>
                <a:cs typeface="Verdana" panose="020B0604030504040204" pitchFamily="34" charset="0"/>
              </a:rPr>
              <a:t>1972 Katharine Graham becomes first female CEO in a Fortune 500 company: The Washington Post Co</a:t>
            </a:r>
          </a:p>
          <a:p>
            <a:pPr>
              <a:lnSpc>
                <a:spcPct val="100000"/>
              </a:lnSpc>
              <a:spcBef>
                <a:spcPts val="1200"/>
              </a:spcBef>
              <a:defRPr/>
            </a:pPr>
            <a:r>
              <a:rPr lang="en-US" sz="2200" dirty="0">
                <a:latin typeface="Verdana" panose="020B0604030504040204" pitchFamily="34" charset="0"/>
                <a:ea typeface="Verdana" panose="020B0604030504040204" pitchFamily="34" charset="0"/>
                <a:cs typeface="Verdana" panose="020B0604030504040204" pitchFamily="34" charset="0"/>
              </a:rPr>
              <a:t>1977 The book </a:t>
            </a:r>
            <a:r>
              <a:rPr lang="en-US" sz="2200" i="1" dirty="0">
                <a:latin typeface="Verdana" panose="020B0604030504040204" pitchFamily="34" charset="0"/>
                <a:ea typeface="Verdana" panose="020B0604030504040204" pitchFamily="34" charset="0"/>
                <a:cs typeface="Verdana" panose="020B0604030504040204" pitchFamily="34" charset="0"/>
              </a:rPr>
              <a:t>The Managerial Woman </a:t>
            </a:r>
            <a:r>
              <a:rPr lang="en-US" sz="2200" dirty="0">
                <a:latin typeface="Verdana" panose="020B0604030504040204" pitchFamily="34" charset="0"/>
                <a:ea typeface="Verdana" panose="020B0604030504040204" pitchFamily="34" charset="0"/>
                <a:cs typeface="Verdana" panose="020B0604030504040204" pitchFamily="34" charset="0"/>
              </a:rPr>
              <a:t>by Kathleen </a:t>
            </a:r>
            <a:r>
              <a:rPr lang="en-US" sz="2200" dirty="0" err="1">
                <a:latin typeface="Verdana" panose="020B0604030504040204" pitchFamily="34" charset="0"/>
                <a:ea typeface="Verdana" panose="020B0604030504040204" pitchFamily="34" charset="0"/>
                <a:cs typeface="Verdana" panose="020B0604030504040204" pitchFamily="34" charset="0"/>
              </a:rPr>
              <a:t>Kellley</a:t>
            </a:r>
            <a:r>
              <a:rPr lang="en-US" sz="2200" dirty="0">
                <a:latin typeface="Verdana" panose="020B0604030504040204" pitchFamily="34" charset="0"/>
                <a:ea typeface="Verdana" panose="020B0604030504040204" pitchFamily="34" charset="0"/>
                <a:cs typeface="Verdana" panose="020B0604030504040204" pitchFamily="34" charset="0"/>
              </a:rPr>
              <a:t> becomes </a:t>
            </a:r>
            <a:r>
              <a:rPr lang="en-US" sz="2200" i="1" dirty="0">
                <a:latin typeface="Verdana" panose="020B0604030504040204" pitchFamily="34" charset="0"/>
                <a:ea typeface="Verdana" panose="020B0604030504040204" pitchFamily="34" charset="0"/>
                <a:cs typeface="Verdana" panose="020B0604030504040204" pitchFamily="34" charset="0"/>
              </a:rPr>
              <a:t>New York Times </a:t>
            </a:r>
            <a:r>
              <a:rPr lang="en-US" sz="2200" dirty="0">
                <a:latin typeface="Verdana" panose="020B0604030504040204" pitchFamily="34" charset="0"/>
                <a:ea typeface="Verdana" panose="020B0604030504040204" pitchFamily="34" charset="0"/>
                <a:cs typeface="Verdana" panose="020B0604030504040204" pitchFamily="34" charset="0"/>
              </a:rPr>
              <a:t>best seller.</a:t>
            </a:r>
          </a:p>
          <a:p>
            <a:pPr marL="0" indent="0">
              <a:lnSpc>
                <a:spcPct val="120000"/>
              </a:lnSpc>
              <a:buNone/>
              <a:defRPr/>
            </a:pPr>
            <a:endParaRPr lang="en-US" sz="22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8">
            <a:extLst>
              <a:ext uri="{FF2B5EF4-FFF2-40B4-BE49-F238E27FC236}">
                <a16:creationId xmlns:a16="http://schemas.microsoft.com/office/drawing/2014/main" id="{2D34645E-34BD-89B7-0816-A843050B5C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02375" y="3429000"/>
            <a:ext cx="1506538" cy="2559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Line 2">
            <a:extLst>
              <a:ext uri="{FF2B5EF4-FFF2-40B4-BE49-F238E27FC236}">
                <a16:creationId xmlns:a16="http://schemas.microsoft.com/office/drawing/2014/main" id="{489C0F2F-7785-C716-60A9-66B5065CA092}"/>
              </a:ext>
            </a:extLst>
          </p:cNvPr>
          <p:cNvSpPr>
            <a:spLocks noChangeShapeType="1"/>
          </p:cNvSpPr>
          <p:nvPr/>
        </p:nvSpPr>
        <p:spPr bwMode="auto">
          <a:xfrm>
            <a:off x="545426" y="97808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2" name="TextBox 1" descr="Professor Teresa da Silva Lopes&#13;&#10;">
            <a:extLst>
              <a:ext uri="{FF2B5EF4-FFF2-40B4-BE49-F238E27FC236}">
                <a16:creationId xmlns:a16="http://schemas.microsoft.com/office/drawing/2014/main" id="{FE067F83-D76E-C864-6330-E4D8490A47EF}"/>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76BC7DE9-FF51-0DB4-2A2D-470C2601C6D9}"/>
              </a:ext>
            </a:extLst>
          </p:cNvPr>
          <p:cNvSpPr>
            <a:spLocks noChangeShapeType="1"/>
          </p:cNvSpPr>
          <p:nvPr/>
        </p:nvSpPr>
        <p:spPr bwMode="auto">
          <a:xfrm>
            <a:off x="0" y="6255626"/>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4C7000B9-C5D1-7A78-0028-26899A9603CA}"/>
              </a:ext>
            </a:extLst>
          </p:cNvPr>
          <p:cNvPicPr>
            <a:picLocks noChangeAspect="1"/>
          </p:cNvPicPr>
          <p:nvPr/>
        </p:nvPicPr>
        <p:blipFill>
          <a:blip r:embed="rId4"/>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2968828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748703" y="1417626"/>
            <a:ext cx="10708189" cy="4184619"/>
          </a:xfrm>
          <a:prstGeom prst="rect">
            <a:avLst/>
          </a:prstGeom>
          <a:noFill/>
          <a:ln w="34925">
            <a:solidFill>
              <a:srgbClr val="037C34"/>
            </a:solidFill>
            <a:miter lim="800000"/>
            <a:headEnd/>
            <a:tailEnd/>
          </a:ln>
        </p:spPr>
        <p:txBody>
          <a:bodyPr wrap="none" anchor="ctr">
            <a:prstTxWarp prst="textNoShape">
              <a:avLst/>
            </a:prstTxWarp>
          </a:bodyPr>
          <a:lstStyle/>
          <a:p>
            <a:endParaRPr lang="en-US">
              <a:solidFill>
                <a:srgbClr val="F95800"/>
              </a:solidFill>
              <a:latin typeface="Verdana" panose="020B0604030504040204" pitchFamily="34" charset="0"/>
              <a:ea typeface="Verdana" panose="020B0604030504040204" pitchFamily="34" charset="0"/>
              <a:cs typeface="Verdana" panose="020B0604030504040204" pitchFamily="34" charset="0"/>
            </a:endParaRPr>
          </a:p>
        </p:txBody>
      </p:sp>
      <p:sp>
        <p:nvSpPr>
          <p:cNvPr id="7" name="Text Box 9"/>
          <p:cNvSpPr txBox="1">
            <a:spLocks noChangeArrowheads="1"/>
          </p:cNvSpPr>
          <p:nvPr/>
        </p:nvSpPr>
        <p:spPr bwMode="auto">
          <a:xfrm>
            <a:off x="953844" y="1677705"/>
            <a:ext cx="10284310" cy="3813160"/>
          </a:xfrm>
          <a:prstGeom prst="rect">
            <a:avLst/>
          </a:prstGeom>
          <a:noFill/>
          <a:ln w="9525">
            <a:noFill/>
            <a:miter lim="800000"/>
            <a:headEnd/>
            <a:tailEnd/>
          </a:ln>
        </p:spPr>
        <p:txBody>
          <a:bodyPr wrap="square">
            <a:prstTxWarp prst="textNoShape">
              <a:avLst/>
            </a:prstTxWarp>
            <a:spAutoFit/>
          </a:bodyPr>
          <a:lstStyle/>
          <a:p>
            <a:pPr marL="231775" indent="-185738" algn="ctr">
              <a:lnSpc>
                <a:spcPct val="120000"/>
              </a:lnSpc>
              <a:spcBef>
                <a:spcPct val="20000"/>
              </a:spcBef>
            </a:pP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Individual entrepreneurs can have multiple economic and societal impacts</a:t>
            </a:r>
          </a:p>
          <a:p>
            <a:pPr marL="231775" indent="-185738" algn="just">
              <a:lnSpc>
                <a:spcPct val="120000"/>
              </a:lnSpc>
              <a:spcBef>
                <a:spcPct val="20000"/>
              </a:spcBef>
            </a:pPr>
            <a:endParaRPr lang="en-GB" sz="2000" b="1"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marL="231775" indent="-185738" algn="just">
              <a:lnSpc>
                <a:spcPct val="120000"/>
              </a:lnSpc>
              <a:spcBef>
                <a:spcPct val="20000"/>
              </a:spcBef>
            </a:pPr>
            <a:r>
              <a:rPr lang="en-GB" sz="2000" dirty="0">
                <a:solidFill>
                  <a:srgbClr val="037C34"/>
                </a:solidFill>
                <a:latin typeface="Verdana" panose="020B0604030504040204" pitchFamily="34" charset="0"/>
                <a:ea typeface="Verdana" panose="020B0604030504040204" pitchFamily="34" charset="0"/>
                <a:cs typeface="Verdana" panose="020B0604030504040204" pitchFamily="34" charset="0"/>
              </a:rPr>
              <a:t>Baumol (1990) suggests </a:t>
            </a:r>
            <a:r>
              <a:rPr lang="en-GB" sz="2000" b="1" dirty="0">
                <a:solidFill>
                  <a:srgbClr val="037C34"/>
                </a:solidFill>
                <a:latin typeface="Verdana" panose="020B0604030504040204" pitchFamily="34" charset="0"/>
                <a:ea typeface="Verdana" panose="020B0604030504040204" pitchFamily="34" charset="0"/>
                <a:cs typeface="Verdana" panose="020B0604030504040204" pitchFamily="34" charset="0"/>
              </a:rPr>
              <a:t>entrepreneurship takes many forms which have different outcomes on society</a:t>
            </a:r>
            <a:r>
              <a:rPr lang="en-GB" sz="2000" dirty="0">
                <a:solidFill>
                  <a:srgbClr val="037C34"/>
                </a:solidFill>
                <a:latin typeface="Verdana" panose="020B0604030504040204" pitchFamily="34" charset="0"/>
                <a:ea typeface="Verdana" panose="020B0604030504040204" pitchFamily="34" charset="0"/>
                <a:cs typeface="Verdana" panose="020B0604030504040204" pitchFamily="34" charset="0"/>
              </a:rPr>
              <a:t>:</a:t>
            </a:r>
            <a:endParaRPr lang="en-GB" sz="2000" u="sng"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pPr>
              <a:lnSpc>
                <a:spcPct val="120000"/>
              </a:lnSpc>
              <a:spcBef>
                <a:spcPts val="984"/>
              </a:spcBef>
            </a:pPr>
            <a:r>
              <a:rPr lang="en-GB" sz="2000" dirty="0">
                <a:solidFill>
                  <a:srgbClr val="037C34"/>
                </a:solidFill>
                <a:latin typeface="Verdana" panose="020B0604030504040204" pitchFamily="34" charset="0"/>
                <a:ea typeface="Verdana" panose="020B0604030504040204" pitchFamily="34" charset="0"/>
                <a:cs typeface="Verdana" panose="020B0604030504040204" pitchFamily="34" charset="0"/>
              </a:rPr>
              <a:t>  - </a:t>
            </a:r>
            <a:r>
              <a:rPr lang="en-GB" sz="2000" b="1" dirty="0">
                <a:solidFill>
                  <a:srgbClr val="037C34"/>
                </a:solidFill>
                <a:latin typeface="Verdana" panose="020B0604030504040204" pitchFamily="34" charset="0"/>
                <a:ea typeface="Verdana" panose="020B0604030504040204" pitchFamily="34" charset="0"/>
                <a:cs typeface="Verdana" panose="020B0604030504040204" pitchFamily="34" charset="0"/>
              </a:rPr>
              <a:t>Productive</a:t>
            </a:r>
            <a:r>
              <a:rPr lang="en-GB"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r>
              <a:rPr lang="en-GB" sz="20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innovation) </a:t>
            </a:r>
          </a:p>
          <a:p>
            <a:pPr>
              <a:lnSpc>
                <a:spcPct val="120000"/>
              </a:lnSpc>
              <a:spcBef>
                <a:spcPct val="20000"/>
              </a:spcBef>
            </a:pPr>
            <a:r>
              <a:rPr lang="en-GB" sz="2000" dirty="0">
                <a:solidFill>
                  <a:srgbClr val="F95800"/>
                </a:solidFill>
                <a:latin typeface="Verdana" panose="020B0604030504040204" pitchFamily="34" charset="0"/>
                <a:ea typeface="Verdana" panose="020B0604030504040204" pitchFamily="34" charset="0"/>
                <a:cs typeface="Verdana" panose="020B0604030504040204" pitchFamily="34" charset="0"/>
              </a:rPr>
              <a:t> </a:t>
            </a:r>
            <a:r>
              <a:rPr lang="en-GB" sz="2000" dirty="0">
                <a:solidFill>
                  <a:srgbClr val="037C34"/>
                </a:solidFill>
                <a:latin typeface="Verdana" panose="020B0604030504040204" pitchFamily="34" charset="0"/>
                <a:ea typeface="Verdana" panose="020B0604030504040204" pitchFamily="34" charset="0"/>
                <a:cs typeface="Verdana" panose="020B0604030504040204" pitchFamily="34" charset="0"/>
              </a:rPr>
              <a:t> - </a:t>
            </a:r>
            <a:r>
              <a:rPr lang="en-GB" sz="2000" b="1" dirty="0">
                <a:solidFill>
                  <a:srgbClr val="037C34"/>
                </a:solidFill>
                <a:latin typeface="Verdana" panose="020B0604030504040204" pitchFamily="34" charset="0"/>
                <a:ea typeface="Verdana" panose="020B0604030504040204" pitchFamily="34" charset="0"/>
                <a:cs typeface="Verdana" panose="020B0604030504040204" pitchFamily="34" charset="0"/>
              </a:rPr>
              <a:t>Unproductive</a:t>
            </a:r>
            <a:r>
              <a:rPr lang="en-GB" sz="2000"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a:t>
            </a:r>
            <a:r>
              <a:rPr lang="en-GB" sz="2000" dirty="0" err="1">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eg.</a:t>
            </a: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 rent seeking; organised crime)</a:t>
            </a:r>
          </a:p>
          <a:p>
            <a:pPr>
              <a:lnSpc>
                <a:spcPct val="120000"/>
              </a:lnSpc>
              <a:spcBef>
                <a:spcPct val="20000"/>
              </a:spcBef>
            </a:pPr>
            <a:endPar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endParaRPr>
          </a:p>
          <a:p>
            <a:pPr marL="277813" indent="-263525">
              <a:lnSpc>
                <a:spcPct val="120000"/>
              </a:lnSpc>
              <a:spcBef>
                <a:spcPct val="20000"/>
              </a:spcBef>
            </a:pPr>
            <a:r>
              <a:rPr lang="en-GB" sz="2000" dirty="0">
                <a:solidFill>
                  <a:srgbClr val="15824C"/>
                </a:solidFill>
                <a:latin typeface="Verdana" panose="020B0604030504040204" pitchFamily="34" charset="0"/>
                <a:ea typeface="Verdana" panose="020B0604030504040204" pitchFamily="34" charset="0"/>
                <a:cs typeface="Verdana" panose="020B0604030504040204" pitchFamily="34" charset="0"/>
              </a:rPr>
              <a:t>“Rules of the game” </a:t>
            </a:r>
            <a:r>
              <a:rPr lang="en-GB" sz="2000" dirty="0">
                <a:solidFill>
                  <a:schemeClr val="tx1">
                    <a:lumMod val="85000"/>
                    <a:lumOff val="15000"/>
                  </a:schemeClr>
                </a:solidFill>
                <a:latin typeface="Verdana" panose="020B0604030504040204" pitchFamily="34" charset="0"/>
                <a:ea typeface="Verdana" panose="020B0604030504040204" pitchFamily="34" charset="0"/>
                <a:cs typeface="Verdana" panose="020B0604030504040204" pitchFamily="34" charset="0"/>
              </a:rPr>
              <a:t>(set by institutions) explain why entrepreneurial activities are allocated to one form or another in a given time and country</a:t>
            </a:r>
          </a:p>
        </p:txBody>
      </p:sp>
      <p:sp>
        <p:nvSpPr>
          <p:cNvPr id="8" name="Down Arrow 7"/>
          <p:cNvSpPr/>
          <p:nvPr/>
        </p:nvSpPr>
        <p:spPr>
          <a:xfrm>
            <a:off x="5882456" y="2124101"/>
            <a:ext cx="427087" cy="288032"/>
          </a:xfrm>
          <a:prstGeom prst="downArrow">
            <a:avLst/>
          </a:prstGeom>
          <a:solidFill>
            <a:srgbClr val="FFFFFF"/>
          </a:solidFill>
          <a:ln>
            <a:solidFill>
              <a:srgbClr val="037C3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Verdana" panose="020B0604030504040204" pitchFamily="34" charset="0"/>
              <a:ea typeface="Verdana" panose="020B0604030504040204" pitchFamily="34" charset="0"/>
              <a:cs typeface="Verdana" panose="020B0604030504040204" pitchFamily="34" charset="0"/>
            </a:endParaRPr>
          </a:p>
        </p:txBody>
      </p:sp>
      <p:sp>
        <p:nvSpPr>
          <p:cNvPr id="2" name="Title 1">
            <a:extLst>
              <a:ext uri="{FF2B5EF4-FFF2-40B4-BE49-F238E27FC236}">
                <a16:creationId xmlns:a16="http://schemas.microsoft.com/office/drawing/2014/main" id="{29FD2161-3189-EF4B-9A6D-79A39DA06D12}"/>
              </a:ext>
            </a:extLst>
          </p:cNvPr>
          <p:cNvSpPr>
            <a:spLocks noGrp="1"/>
          </p:cNvSpPr>
          <p:nvPr>
            <p:ph type="title"/>
          </p:nvPr>
        </p:nvSpPr>
        <p:spPr>
          <a:xfrm>
            <a:off x="748704" y="49854"/>
            <a:ext cx="10708189" cy="1143000"/>
          </a:xfrm>
        </p:spPr>
        <p:txBody>
          <a:bodyPr>
            <a:noAutofit/>
          </a:bodyPr>
          <a:lstStyle/>
          <a:p>
            <a:pPr eaLnBrk="0" hangingPunct="0">
              <a:defRPr/>
            </a:pPr>
            <a:r>
              <a:rPr lang="en-US" sz="2400" dirty="0">
                <a:solidFill>
                  <a:srgbClr val="037C34"/>
                </a:solidFill>
                <a:effectLst>
                  <a:outerShdw blurRad="38100" dist="38100" dir="2700000" algn="tl">
                    <a:srgbClr val="DDDDDD"/>
                  </a:outerShdw>
                </a:effectLst>
                <a:latin typeface="Verdana" panose="020B0604030504040204" pitchFamily="34" charset="0"/>
                <a:ea typeface="Verdana" panose="020B0604030504040204" pitchFamily="34" charset="0"/>
                <a:cs typeface="Verdana" panose="020B0604030504040204" pitchFamily="34" charset="0"/>
              </a:rPr>
              <a:t>Entrepreneur - Productive/Unproductive Framework (Baumol,1990)</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3" name="Line 2">
            <a:extLst>
              <a:ext uri="{FF2B5EF4-FFF2-40B4-BE49-F238E27FC236}">
                <a16:creationId xmlns:a16="http://schemas.microsoft.com/office/drawing/2014/main" id="{A61311C1-20C5-202D-06C4-C469A12CA7B9}"/>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4" name="TextBox 3" descr="Professor Teresa da Silva Lopes&#13;&#10;">
            <a:extLst>
              <a:ext uri="{FF2B5EF4-FFF2-40B4-BE49-F238E27FC236}">
                <a16:creationId xmlns:a16="http://schemas.microsoft.com/office/drawing/2014/main" id="{DB0B07D1-3EBD-6548-C5AB-455960F25472}"/>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Line 2">
            <a:extLst>
              <a:ext uri="{FF2B5EF4-FFF2-40B4-BE49-F238E27FC236}">
                <a16:creationId xmlns:a16="http://schemas.microsoft.com/office/drawing/2014/main" id="{65197203-7C10-19E8-9C3A-410168D01BC6}"/>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5" name="Picture 4">
            <a:extLst>
              <a:ext uri="{FF2B5EF4-FFF2-40B4-BE49-F238E27FC236}">
                <a16:creationId xmlns:a16="http://schemas.microsoft.com/office/drawing/2014/main" id="{F9BA85C5-05CF-64F8-F5FF-A8A03D0AAE21}"/>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2372718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69B19-3936-9DD3-205E-64DE609A92FC}"/>
              </a:ext>
            </a:extLst>
          </p:cNvPr>
          <p:cNvSpPr>
            <a:spLocks noGrp="1"/>
          </p:cNvSpPr>
          <p:nvPr>
            <p:ph type="title"/>
          </p:nvPr>
        </p:nvSpPr>
        <p:spPr>
          <a:xfrm>
            <a:off x="1514328" y="-113131"/>
            <a:ext cx="9144000" cy="1325563"/>
          </a:xfrm>
        </p:spPr>
        <p:txBody>
          <a:bodyPr>
            <a:normAutofit/>
          </a:bodyPr>
          <a:lstStyle/>
          <a:p>
            <a:r>
              <a:rPr lang="en-US" sz="3000" dirty="0">
                <a:solidFill>
                  <a:srgbClr val="037C34"/>
                </a:solidFill>
                <a:latin typeface="Verdana" panose="020B0604030504040204" pitchFamily="34" charset="0"/>
                <a:ea typeface="Verdana" panose="020B0604030504040204" pitchFamily="34" charset="0"/>
                <a:cs typeface="Verdana" panose="020B0604030504040204" pitchFamily="34" charset="0"/>
              </a:rPr>
              <a:t>Productive or Unproductive entrepreneurship?</a:t>
            </a:r>
          </a:p>
        </p:txBody>
      </p:sp>
      <p:pic>
        <p:nvPicPr>
          <p:cNvPr id="4" name="Content Placeholder 3">
            <a:extLst>
              <a:ext uri="{FF2B5EF4-FFF2-40B4-BE49-F238E27FC236}">
                <a16:creationId xmlns:a16="http://schemas.microsoft.com/office/drawing/2014/main" id="{621572EB-D367-EB38-D11F-F1C648D70F9A}"/>
              </a:ext>
            </a:extLst>
          </p:cNvPr>
          <p:cNvPicPr>
            <a:picLocks noGrp="1" noChangeAspect="1"/>
          </p:cNvPicPr>
          <p:nvPr>
            <p:ph idx="1"/>
          </p:nvPr>
        </p:nvPicPr>
        <p:blipFill>
          <a:blip r:embed="rId3"/>
          <a:stretch>
            <a:fillRect/>
          </a:stretch>
        </p:blipFill>
        <p:spPr>
          <a:xfrm>
            <a:off x="2279714" y="1561085"/>
            <a:ext cx="4321035" cy="3430640"/>
          </a:xfrm>
        </p:spPr>
      </p:pic>
      <p:pic>
        <p:nvPicPr>
          <p:cNvPr id="5" name="Picture 4">
            <a:extLst>
              <a:ext uri="{FF2B5EF4-FFF2-40B4-BE49-F238E27FC236}">
                <a16:creationId xmlns:a16="http://schemas.microsoft.com/office/drawing/2014/main" id="{7815D27D-EF95-3D15-DFDB-6A35F4661340}"/>
              </a:ext>
            </a:extLst>
          </p:cNvPr>
          <p:cNvPicPr>
            <a:picLocks noChangeAspect="1"/>
          </p:cNvPicPr>
          <p:nvPr/>
        </p:nvPicPr>
        <p:blipFill>
          <a:blip r:embed="rId4"/>
          <a:stretch>
            <a:fillRect/>
          </a:stretch>
        </p:blipFill>
        <p:spPr>
          <a:xfrm>
            <a:off x="9011130" y="1561085"/>
            <a:ext cx="3430639" cy="3430639"/>
          </a:xfrm>
          <a:prstGeom prst="rect">
            <a:avLst/>
          </a:prstGeom>
        </p:spPr>
      </p:pic>
      <p:pic>
        <p:nvPicPr>
          <p:cNvPr id="6" name="Picture 5">
            <a:extLst>
              <a:ext uri="{FF2B5EF4-FFF2-40B4-BE49-F238E27FC236}">
                <a16:creationId xmlns:a16="http://schemas.microsoft.com/office/drawing/2014/main" id="{2D49EEBC-8C20-17CA-6DD8-3E3ED5C7B8CB}"/>
              </a:ext>
            </a:extLst>
          </p:cNvPr>
          <p:cNvPicPr>
            <a:picLocks noChangeAspect="1"/>
          </p:cNvPicPr>
          <p:nvPr/>
        </p:nvPicPr>
        <p:blipFill>
          <a:blip r:embed="rId5"/>
          <a:stretch>
            <a:fillRect/>
          </a:stretch>
        </p:blipFill>
        <p:spPr>
          <a:xfrm>
            <a:off x="-41012" y="1561085"/>
            <a:ext cx="2320727" cy="3430640"/>
          </a:xfrm>
          <a:prstGeom prst="rect">
            <a:avLst/>
          </a:prstGeom>
        </p:spPr>
      </p:pic>
      <p:pic>
        <p:nvPicPr>
          <p:cNvPr id="7" name="Picture 6">
            <a:extLst>
              <a:ext uri="{FF2B5EF4-FFF2-40B4-BE49-F238E27FC236}">
                <a16:creationId xmlns:a16="http://schemas.microsoft.com/office/drawing/2014/main" id="{519038EC-899F-985E-C077-D04086EF407B}"/>
              </a:ext>
            </a:extLst>
          </p:cNvPr>
          <p:cNvPicPr>
            <a:picLocks noChangeAspect="1"/>
          </p:cNvPicPr>
          <p:nvPr/>
        </p:nvPicPr>
        <p:blipFill>
          <a:blip r:embed="rId6"/>
          <a:stretch>
            <a:fillRect/>
          </a:stretch>
        </p:blipFill>
        <p:spPr>
          <a:xfrm>
            <a:off x="6604562" y="1561085"/>
            <a:ext cx="2406568" cy="3430640"/>
          </a:xfrm>
          <a:prstGeom prst="rect">
            <a:avLst/>
          </a:prstGeom>
        </p:spPr>
      </p:pic>
      <p:sp>
        <p:nvSpPr>
          <p:cNvPr id="8" name="Line 2">
            <a:extLst>
              <a:ext uri="{FF2B5EF4-FFF2-40B4-BE49-F238E27FC236}">
                <a16:creationId xmlns:a16="http://schemas.microsoft.com/office/drawing/2014/main" id="{EB58DA55-0162-A6BB-0F4F-393FCDB3293D}"/>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9" name="TextBox 8" descr="Professor Teresa da Silva Lopes&#13;&#10;">
            <a:extLst>
              <a:ext uri="{FF2B5EF4-FFF2-40B4-BE49-F238E27FC236}">
                <a16:creationId xmlns:a16="http://schemas.microsoft.com/office/drawing/2014/main" id="{F09FDC10-85DA-F0B9-F742-978EE32C67D5}"/>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0" name="Line 2">
            <a:extLst>
              <a:ext uri="{FF2B5EF4-FFF2-40B4-BE49-F238E27FC236}">
                <a16:creationId xmlns:a16="http://schemas.microsoft.com/office/drawing/2014/main" id="{1ACC3A0F-A736-5034-8893-D1C885BA96CF}"/>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1" name="Picture 10">
            <a:extLst>
              <a:ext uri="{FF2B5EF4-FFF2-40B4-BE49-F238E27FC236}">
                <a16:creationId xmlns:a16="http://schemas.microsoft.com/office/drawing/2014/main" id="{322995DC-DEA5-27CC-6D9E-A5F3B2DB38D5}"/>
              </a:ext>
            </a:extLst>
          </p:cNvPr>
          <p:cNvPicPr>
            <a:picLocks noChangeAspect="1"/>
          </p:cNvPicPr>
          <p:nvPr/>
        </p:nvPicPr>
        <p:blipFill>
          <a:blip r:embed="rId7"/>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1032038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054D7C-41B1-EFCD-0E75-6A91E52174E6}"/>
              </a:ext>
            </a:extLst>
          </p:cNvPr>
          <p:cNvPicPr>
            <a:picLocks noChangeAspect="1"/>
          </p:cNvPicPr>
          <p:nvPr/>
        </p:nvPicPr>
        <p:blipFill>
          <a:blip r:embed="rId3"/>
          <a:stretch>
            <a:fillRect/>
          </a:stretch>
        </p:blipFill>
        <p:spPr>
          <a:xfrm>
            <a:off x="780959" y="4373228"/>
            <a:ext cx="2409797" cy="2409797"/>
          </a:xfrm>
          <a:prstGeom prst="rect">
            <a:avLst/>
          </a:prstGeom>
        </p:spPr>
      </p:pic>
      <p:sp>
        <p:nvSpPr>
          <p:cNvPr id="4" name="Line 2">
            <a:extLst>
              <a:ext uri="{FF2B5EF4-FFF2-40B4-BE49-F238E27FC236}">
                <a16:creationId xmlns:a16="http://schemas.microsoft.com/office/drawing/2014/main" id="{AE920BEA-8A83-8D10-2FC1-C22BA983C252}"/>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descr="Professor Teresa da Silva Lopes&#13;&#10;">
            <a:extLst>
              <a:ext uri="{FF2B5EF4-FFF2-40B4-BE49-F238E27FC236}">
                <a16:creationId xmlns:a16="http://schemas.microsoft.com/office/drawing/2014/main" id="{ABEDF8E2-9B8A-ABBB-AEDF-19F5EBE7129B}"/>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EF9C7755-D93A-3ADC-30D2-7708A58725E4}"/>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8" name="Title 1">
            <a:extLst>
              <a:ext uri="{FF2B5EF4-FFF2-40B4-BE49-F238E27FC236}">
                <a16:creationId xmlns:a16="http://schemas.microsoft.com/office/drawing/2014/main" id="{3D153B50-2F02-4D6B-9D5E-942EFBB73E6F}"/>
              </a:ext>
            </a:extLst>
          </p:cNvPr>
          <p:cNvSpPr>
            <a:spLocks noGrp="1"/>
          </p:cNvSpPr>
          <p:nvPr>
            <p:ph type="title"/>
          </p:nvPr>
        </p:nvSpPr>
        <p:spPr>
          <a:xfrm>
            <a:off x="1629566" y="40212"/>
            <a:ext cx="8875335" cy="1143000"/>
          </a:xfrm>
        </p:spPr>
        <p:txBody>
          <a:bodyPr>
            <a:noAutofit/>
          </a:bodyPr>
          <a:lstStyle/>
          <a:p>
            <a:pPr eaLnBrk="0" hangingPunct="0">
              <a:defRPr/>
            </a:pPr>
            <a:r>
              <a:rPr lang="en-US" sz="2200" dirty="0">
                <a:solidFill>
                  <a:srgbClr val="037C34"/>
                </a:solidFill>
                <a:effectLst>
                  <a:outerShdw blurRad="38100" dist="38100" dir="2700000" algn="tl">
                    <a:srgbClr val="DDDDDD"/>
                  </a:outerShdw>
                </a:effectLst>
                <a:latin typeface="Verdana" panose="020B0604030504040204" pitchFamily="34" charset="0"/>
                <a:ea typeface="Verdana" panose="020B0604030504040204" pitchFamily="34" charset="0"/>
                <a:cs typeface="Verdana" panose="020B0604030504040204" pitchFamily="34" charset="0"/>
              </a:rPr>
              <a:t>‘Productive’ entrepreneurship: George Cadbury (1839-1922)</a:t>
            </a:r>
            <a:endPar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9" name="Rectangle 3">
            <a:extLst>
              <a:ext uri="{FF2B5EF4-FFF2-40B4-BE49-F238E27FC236}">
                <a16:creationId xmlns:a16="http://schemas.microsoft.com/office/drawing/2014/main" id="{F7E1EB01-1AF6-E16E-2764-9BC8E3646D95}"/>
              </a:ext>
            </a:extLst>
          </p:cNvPr>
          <p:cNvSpPr>
            <a:spLocks noGrp="1" noChangeArrowheads="1"/>
          </p:cNvSpPr>
          <p:nvPr>
            <p:ph sz="quarter" idx="1"/>
          </p:nvPr>
        </p:nvSpPr>
        <p:spPr>
          <a:xfrm>
            <a:off x="495206" y="1005660"/>
            <a:ext cx="9776758" cy="4235436"/>
          </a:xfrm>
        </p:spPr>
        <p:txBody>
          <a:bodyPr>
            <a:noAutofit/>
          </a:bodyPr>
          <a:lstStyle/>
          <a:p>
            <a:pPr algn="just" eaLnBrk="1" hangingPunct="1">
              <a:lnSpc>
                <a:spcPct val="90000"/>
              </a:lnSpc>
              <a:defRPr/>
            </a:pP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Took over a small family chocolate business and built it into Britain’s largest </a:t>
            </a:r>
            <a:r>
              <a:rPr lang="en-US" sz="1800" dirty="0">
                <a:solidFill>
                  <a:srgbClr val="15824C"/>
                </a:solidFill>
                <a:latin typeface="Verdana" panose="020B0604030504040204" pitchFamily="34" charset="0"/>
                <a:ea typeface="Verdana" panose="020B0604030504040204" pitchFamily="34" charset="0"/>
                <a:cs typeface="Verdana" panose="020B0604030504040204" pitchFamily="34" charset="0"/>
              </a:rPr>
              <a:t>chocolate company</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A Quaker who did not drink alcohol, he saw drinking chocolate as offering an alternative to beer;  </a:t>
            </a:r>
          </a:p>
          <a:p>
            <a:pPr algn="just" eaLnBrk="1" hangingPunct="1">
              <a:lnSpc>
                <a:spcPct val="90000"/>
              </a:lnSpc>
              <a:buFont typeface="Arial" panose="020B0604020202020204" pitchFamily="34" charset="0"/>
              <a:buChar char="•"/>
              <a:defRPr/>
            </a:pP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Like most Quakers, the </a:t>
            </a:r>
            <a:r>
              <a:rPr lang="en-US" sz="1800" dirty="0">
                <a:solidFill>
                  <a:srgbClr val="15824C"/>
                </a:solidFill>
                <a:latin typeface="Verdana" panose="020B0604030504040204" pitchFamily="34" charset="0"/>
                <a:ea typeface="Verdana" panose="020B0604030504040204" pitchFamily="34" charset="0"/>
                <a:cs typeface="Verdana" panose="020B0604030504040204" pitchFamily="34" charset="0"/>
              </a:rPr>
              <a:t>highest possible ethical standards </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were followed;</a:t>
            </a:r>
          </a:p>
          <a:p>
            <a:pPr algn="just" eaLnBrk="1" hangingPunct="1">
              <a:lnSpc>
                <a:spcPct val="90000"/>
              </a:lnSpc>
              <a:defRPr/>
            </a:pP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Extensive </a:t>
            </a:r>
            <a:r>
              <a:rPr lang="en-US" sz="1800" dirty="0">
                <a:solidFill>
                  <a:srgbClr val="15824C"/>
                </a:solidFill>
                <a:latin typeface="Verdana" panose="020B0604030504040204" pitchFamily="34" charset="0"/>
                <a:ea typeface="Verdana" panose="020B0604030504040204" pitchFamily="34" charset="0"/>
                <a:cs typeface="Verdana" panose="020B0604030504040204" pitchFamily="34" charset="0"/>
              </a:rPr>
              <a:t>welfare schemes for employees </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(like a few other big firms), but also recruited unionized workers (not usual at all);</a:t>
            </a:r>
          </a:p>
          <a:p>
            <a:pPr algn="just" eaLnBrk="1" hangingPunct="1">
              <a:lnSpc>
                <a:spcPct val="90000"/>
              </a:lnSpc>
              <a:defRPr/>
            </a:pP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Moved factory outside crowded Birmingham and </a:t>
            </a:r>
            <a:r>
              <a:rPr lang="en-US" sz="1800" dirty="0">
                <a:solidFill>
                  <a:srgbClr val="15824C"/>
                </a:solidFill>
                <a:latin typeface="Verdana" panose="020B0604030504040204" pitchFamily="34" charset="0"/>
                <a:ea typeface="Verdana" panose="020B0604030504040204" pitchFamily="34" charset="0"/>
                <a:cs typeface="Verdana" panose="020B0604030504040204" pitchFamily="34" charset="0"/>
              </a:rPr>
              <a:t>created a garden vil</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lage for employees, and others at </a:t>
            </a:r>
            <a:r>
              <a:rPr lang="en-US" sz="1800" dirty="0" err="1">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Bournville</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t>
            </a:r>
          </a:p>
          <a:p>
            <a:pPr algn="just" eaLnBrk="1" hangingPunct="1">
              <a:lnSpc>
                <a:spcPct val="90000"/>
              </a:lnSpc>
              <a:defRPr/>
            </a:pP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a:t>
            </a:r>
            <a:r>
              <a:rPr lang="en-US" sz="1800" dirty="0">
                <a:solidFill>
                  <a:srgbClr val="15824C"/>
                </a:solidFill>
                <a:latin typeface="Verdana" panose="020B0604030504040204" pitchFamily="34" charset="0"/>
                <a:ea typeface="Verdana" panose="020B0604030504040204" pitchFamily="34" charset="0"/>
                <a:cs typeface="Verdana" panose="020B0604030504040204" pitchFamily="34" charset="0"/>
              </a:rPr>
              <a:t>Large-scale philanthropy </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donated the entire </a:t>
            </a:r>
            <a:r>
              <a:rPr lang="en-US" sz="1800" dirty="0" err="1">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Bournville</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housing estate to a trust (it is now one of largest non-profit housing trusts in Britain). A huge park and major hospital are also amongst his legacies;</a:t>
            </a:r>
          </a:p>
          <a:p>
            <a:pPr algn="just" eaLnBrk="1" hangingPunct="1">
              <a:lnSpc>
                <a:spcPct val="90000"/>
              </a:lnSpc>
              <a:defRPr/>
            </a:pP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Supported financially and in other ways </a:t>
            </a:r>
            <a:r>
              <a:rPr lang="en-US" sz="1800" dirty="0">
                <a:solidFill>
                  <a:srgbClr val="15824C"/>
                </a:solidFill>
                <a:latin typeface="Verdana" panose="020B0604030504040204" pitchFamily="34" charset="0"/>
                <a:ea typeface="Verdana" panose="020B0604030504040204" pitchFamily="34" charset="0"/>
                <a:cs typeface="Verdana" panose="020B0604030504040204" pitchFamily="34" charset="0"/>
              </a:rPr>
              <a:t>campaigns against sweatshops </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and </a:t>
            </a:r>
            <a:r>
              <a:rPr lang="en-US" sz="1800" dirty="0">
                <a:solidFill>
                  <a:srgbClr val="15824C"/>
                </a:solidFill>
                <a:latin typeface="Verdana" panose="020B0604030504040204" pitchFamily="34" charset="0"/>
                <a:ea typeface="Verdana" panose="020B0604030504040204" pitchFamily="34" charset="0"/>
                <a:cs typeface="Verdana" panose="020B0604030504040204" pitchFamily="34" charset="0"/>
              </a:rPr>
              <a:t>wars</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and for the </a:t>
            </a:r>
            <a:r>
              <a:rPr lang="en-US" sz="1800" dirty="0">
                <a:solidFill>
                  <a:srgbClr val="15824C"/>
                </a:solidFill>
                <a:latin typeface="Verdana" panose="020B0604030504040204" pitchFamily="34" charset="0"/>
                <a:ea typeface="Verdana" panose="020B0604030504040204" pitchFamily="34" charset="0"/>
                <a:cs typeface="Verdana" panose="020B0604030504040204" pitchFamily="34" charset="0"/>
              </a:rPr>
              <a:t>creation of an old age pension</a:t>
            </a:r>
            <a:r>
              <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t>
            </a:r>
          </a:p>
          <a:p>
            <a:pPr marL="0" indent="0" algn="just" eaLnBrk="1" hangingPunct="1">
              <a:lnSpc>
                <a:spcPct val="90000"/>
              </a:lnSpc>
              <a:buNone/>
              <a:defRPr/>
            </a:pPr>
            <a:endParaRPr lang="en-US" sz="18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p:txBody>
      </p:sp>
      <p:pic>
        <p:nvPicPr>
          <p:cNvPr id="12" name="Picture 11" descr="George Cadbury">
            <a:extLst>
              <a:ext uri="{FF2B5EF4-FFF2-40B4-BE49-F238E27FC236}">
                <a16:creationId xmlns:a16="http://schemas.microsoft.com/office/drawing/2014/main" id="{F985DA8C-9226-FA93-DDE8-7FBE56D230C0}"/>
              </a:ext>
            </a:extLst>
          </p:cNvPr>
          <p:cNvPicPr>
            <a:picLocks noChangeAspect="1"/>
          </p:cNvPicPr>
          <p:nvPr/>
        </p:nvPicPr>
        <p:blipFill>
          <a:blip r:embed="rId4"/>
          <a:stretch>
            <a:fillRect/>
          </a:stretch>
        </p:blipFill>
        <p:spPr>
          <a:xfrm>
            <a:off x="10336124" y="1060371"/>
            <a:ext cx="1454204" cy="2091880"/>
          </a:xfrm>
          <a:prstGeom prst="rect">
            <a:avLst/>
          </a:prstGeom>
        </p:spPr>
      </p:pic>
      <p:pic>
        <p:nvPicPr>
          <p:cNvPr id="10" name="Picture 9">
            <a:extLst>
              <a:ext uri="{FF2B5EF4-FFF2-40B4-BE49-F238E27FC236}">
                <a16:creationId xmlns:a16="http://schemas.microsoft.com/office/drawing/2014/main" id="{93A9E836-59EB-7915-089B-B594DE3D1262}"/>
              </a:ext>
            </a:extLst>
          </p:cNvPr>
          <p:cNvPicPr>
            <a:picLocks noChangeAspect="1"/>
          </p:cNvPicPr>
          <p:nvPr/>
        </p:nvPicPr>
        <p:blipFill>
          <a:blip r:embed="rId5"/>
          <a:stretch>
            <a:fillRect/>
          </a:stretch>
        </p:blipFill>
        <p:spPr>
          <a:xfrm>
            <a:off x="10573268" y="6384207"/>
            <a:ext cx="1506216" cy="358958"/>
          </a:xfrm>
          <a:prstGeom prst="rect">
            <a:avLst/>
          </a:prstGeom>
        </p:spPr>
      </p:pic>
      <p:pic>
        <p:nvPicPr>
          <p:cNvPr id="3" name="Picture 2">
            <a:extLst>
              <a:ext uri="{FF2B5EF4-FFF2-40B4-BE49-F238E27FC236}">
                <a16:creationId xmlns:a16="http://schemas.microsoft.com/office/drawing/2014/main" id="{25DE36E9-077C-A316-B04C-845C8F163F0F}"/>
              </a:ext>
            </a:extLst>
          </p:cNvPr>
          <p:cNvPicPr>
            <a:picLocks noChangeAspect="1"/>
          </p:cNvPicPr>
          <p:nvPr/>
        </p:nvPicPr>
        <p:blipFill>
          <a:blip r:embed="rId6"/>
          <a:stretch>
            <a:fillRect/>
          </a:stretch>
        </p:blipFill>
        <p:spPr>
          <a:xfrm>
            <a:off x="9399116" y="4762944"/>
            <a:ext cx="2409797" cy="1349486"/>
          </a:xfrm>
          <a:prstGeom prst="rect">
            <a:avLst/>
          </a:prstGeom>
        </p:spPr>
      </p:pic>
    </p:spTree>
    <p:extLst>
      <p:ext uri="{BB962C8B-B14F-4D97-AF65-F5344CB8AC3E}">
        <p14:creationId xmlns:p14="http://schemas.microsoft.com/office/powerpoint/2010/main" val="41971926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B76BD4-CA4A-E21B-1ED8-5B2437EF932B}"/>
              </a:ext>
            </a:extLst>
          </p:cNvPr>
          <p:cNvSpPr txBox="1"/>
          <p:nvPr/>
        </p:nvSpPr>
        <p:spPr>
          <a:xfrm>
            <a:off x="490958" y="343318"/>
            <a:ext cx="11288090" cy="461665"/>
          </a:xfrm>
          <a:prstGeom prst="rect">
            <a:avLst/>
          </a:prstGeom>
          <a:noFill/>
        </p:spPr>
        <p:txBody>
          <a:bodyPr wrap="none" rtlCol="0">
            <a:spAutoFit/>
          </a:bodyPr>
          <a:lstStyle/>
          <a:p>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Productive/unproductive entrepreneurship – Is this distinction so clear?</a:t>
            </a:r>
          </a:p>
        </p:txBody>
      </p:sp>
      <p:pic>
        <p:nvPicPr>
          <p:cNvPr id="5" name="Picture 4" descr="Robert Bosch, founder of the German electrical firm ">
            <a:extLst>
              <a:ext uri="{FF2B5EF4-FFF2-40B4-BE49-F238E27FC236}">
                <a16:creationId xmlns:a16="http://schemas.microsoft.com/office/drawing/2014/main" id="{5774C206-3817-F634-79C6-6A7BA37FB245}"/>
              </a:ext>
            </a:extLst>
          </p:cNvPr>
          <p:cNvPicPr>
            <a:picLocks noChangeAspect="1"/>
          </p:cNvPicPr>
          <p:nvPr/>
        </p:nvPicPr>
        <p:blipFill>
          <a:blip r:embed="rId3"/>
          <a:stretch>
            <a:fillRect/>
          </a:stretch>
        </p:blipFill>
        <p:spPr>
          <a:xfrm>
            <a:off x="918975" y="1143171"/>
            <a:ext cx="1374704" cy="1900118"/>
          </a:xfrm>
          <a:prstGeom prst="rect">
            <a:avLst/>
          </a:prstGeom>
        </p:spPr>
      </p:pic>
      <p:sp>
        <p:nvSpPr>
          <p:cNvPr id="7" name="TextBox 6" descr=" ">
            <a:extLst>
              <a:ext uri="{FF2B5EF4-FFF2-40B4-BE49-F238E27FC236}">
                <a16:creationId xmlns:a16="http://schemas.microsoft.com/office/drawing/2014/main" id="{E3AF0948-1647-1B14-2F24-7B61937070F5}"/>
              </a:ext>
            </a:extLst>
          </p:cNvPr>
          <p:cNvSpPr txBox="1"/>
          <p:nvPr/>
        </p:nvSpPr>
        <p:spPr>
          <a:xfrm>
            <a:off x="2419644" y="954639"/>
            <a:ext cx="8794950" cy="2338397"/>
          </a:xfrm>
          <a:prstGeom prst="rect">
            <a:avLst/>
          </a:prstGeom>
          <a:noFill/>
        </p:spPr>
        <p:txBody>
          <a:bodyPr wrap="square">
            <a:spAutoFit/>
          </a:bodyPr>
          <a:lstStyle/>
          <a:p>
            <a:pPr algn="just">
              <a:lnSpc>
                <a:spcPct val="150000"/>
              </a:lnSpc>
              <a:defRPr/>
            </a:pP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Robert Bosch - </a:t>
            </a:r>
            <a:r>
              <a:rPr lang="en-US" sz="2000" dirty="0">
                <a:latin typeface="Verdana" panose="020B0604030504040204" pitchFamily="34" charset="0"/>
                <a:ea typeface="Verdana" panose="020B0604030504040204" pitchFamily="34" charset="0"/>
                <a:cs typeface="Verdana" panose="020B0604030504040204" pitchFamily="34" charset="0"/>
              </a:rPr>
              <a:t>founder of the German electrical firm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Bosch GmbH </a:t>
            </a:r>
            <a:r>
              <a:rPr lang="en-US" sz="2000" dirty="0">
                <a:latin typeface="Verdana" panose="020B0604030504040204" pitchFamily="34" charset="0"/>
                <a:ea typeface="Verdana" panose="020B0604030504040204" pitchFamily="34" charset="0"/>
                <a:cs typeface="Verdana" panose="020B0604030504040204" pitchFamily="34" charset="0"/>
              </a:rPr>
              <a:t>– pursued respectful welfare policies, engaged in extensive philanthropy, sheltered the domestic resistance to the Nazis – </a:t>
            </a:r>
            <a:r>
              <a:rPr lang="en-US" sz="2000" dirty="0">
                <a:solidFill>
                  <a:srgbClr val="15824C"/>
                </a:solidFill>
                <a:latin typeface="Verdana" panose="020B0604030504040204" pitchFamily="34" charset="0"/>
                <a:ea typeface="Verdana" panose="020B0604030504040204" pitchFamily="34" charset="0"/>
                <a:cs typeface="Verdana" panose="020B0604030504040204" pitchFamily="34" charset="0"/>
              </a:rPr>
              <a:t>but</a:t>
            </a:r>
            <a:r>
              <a:rPr lang="en-US" sz="2000" dirty="0">
                <a:latin typeface="Verdana" panose="020B0604030504040204" pitchFamily="34" charset="0"/>
                <a:ea typeface="Verdana" panose="020B0604030504040204" pitchFamily="34" charset="0"/>
                <a:cs typeface="Verdana" panose="020B0604030504040204" pitchFamily="34" charset="0"/>
              </a:rPr>
              <a:t> his firm profited from war, the Nazi war effort, and ended up employing slave labor</a:t>
            </a:r>
          </a:p>
        </p:txBody>
      </p:sp>
      <p:pic>
        <p:nvPicPr>
          <p:cNvPr id="9" name="Picture 8" descr="Picture of Anita Roddick, founder of the British beauty retailer The Body Shop">
            <a:extLst>
              <a:ext uri="{FF2B5EF4-FFF2-40B4-BE49-F238E27FC236}">
                <a16:creationId xmlns:a16="http://schemas.microsoft.com/office/drawing/2014/main" id="{3F775EBC-2CBA-7C64-D0D4-4543A61394D1}"/>
              </a:ext>
            </a:extLst>
          </p:cNvPr>
          <p:cNvPicPr>
            <a:picLocks noChangeAspect="1"/>
          </p:cNvPicPr>
          <p:nvPr/>
        </p:nvPicPr>
        <p:blipFill>
          <a:blip r:embed="rId4"/>
          <a:stretch>
            <a:fillRect/>
          </a:stretch>
        </p:blipFill>
        <p:spPr>
          <a:xfrm>
            <a:off x="909796" y="4026034"/>
            <a:ext cx="1280160" cy="1280160"/>
          </a:xfrm>
          <a:prstGeom prst="rect">
            <a:avLst/>
          </a:prstGeom>
        </p:spPr>
      </p:pic>
      <p:sp>
        <p:nvSpPr>
          <p:cNvPr id="11" name="TextBox 10">
            <a:extLst>
              <a:ext uri="{FF2B5EF4-FFF2-40B4-BE49-F238E27FC236}">
                <a16:creationId xmlns:a16="http://schemas.microsoft.com/office/drawing/2014/main" id="{BC010A1A-F580-A8DF-9626-07C7F0FBFA5D}"/>
              </a:ext>
            </a:extLst>
          </p:cNvPr>
          <p:cNvSpPr txBox="1"/>
          <p:nvPr/>
        </p:nvSpPr>
        <p:spPr>
          <a:xfrm>
            <a:off x="2293679" y="3351101"/>
            <a:ext cx="9065209" cy="2800062"/>
          </a:xfrm>
          <a:prstGeom prst="rect">
            <a:avLst/>
          </a:prstGeom>
          <a:noFill/>
        </p:spPr>
        <p:txBody>
          <a:bodyPr wrap="square">
            <a:spAutoFit/>
          </a:bodyPr>
          <a:lstStyle/>
          <a:p>
            <a:pPr algn="just" eaLnBrk="1" hangingPunct="1">
              <a:lnSpc>
                <a:spcPct val="150000"/>
              </a:lnSpc>
              <a:defRPr/>
            </a:pP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Anita Roddick - </a:t>
            </a:r>
            <a:r>
              <a:rPr lang="en-US" sz="2000" dirty="0">
                <a:latin typeface="Verdana" panose="020B0604030504040204" pitchFamily="34" charset="0"/>
                <a:ea typeface="Verdana" panose="020B0604030504040204" pitchFamily="34" charset="0"/>
                <a:cs typeface="Verdana" panose="020B0604030504040204" pitchFamily="34" charset="0"/>
              </a:rPr>
              <a:t>founder of the British beauty retailer </a:t>
            </a:r>
            <a:r>
              <a:rPr lang="en-US" sz="2000" dirty="0">
                <a:solidFill>
                  <a:srgbClr val="037C34"/>
                </a:solidFill>
                <a:latin typeface="Verdana" panose="020B0604030504040204" pitchFamily="34" charset="0"/>
                <a:ea typeface="Verdana" panose="020B0604030504040204" pitchFamily="34" charset="0"/>
                <a:cs typeface="Verdana" panose="020B0604030504040204" pitchFamily="34" charset="0"/>
              </a:rPr>
              <a:t>The Body Shop</a:t>
            </a:r>
            <a:r>
              <a:rPr lang="en-US" sz="2000" dirty="0">
                <a:latin typeface="Verdana" panose="020B0604030504040204" pitchFamily="34" charset="0"/>
                <a:ea typeface="Verdana" panose="020B0604030504040204" pitchFamily="34" charset="0"/>
                <a:cs typeface="Verdana" panose="020B0604030504040204" pitchFamily="34" charset="0"/>
              </a:rPr>
              <a:t>, challenged gender stereotyping, avoided wasteful packaging, was an early mover in environmental reporting, and was a powerful advocate for good causes from saving the whales to supporting the Ogoni people in Nigeria. She also built her brand by fabrication and over-claiming.</a:t>
            </a:r>
          </a:p>
        </p:txBody>
      </p:sp>
      <p:sp>
        <p:nvSpPr>
          <p:cNvPr id="12" name="Line 2">
            <a:extLst>
              <a:ext uri="{FF2B5EF4-FFF2-40B4-BE49-F238E27FC236}">
                <a16:creationId xmlns:a16="http://schemas.microsoft.com/office/drawing/2014/main" id="{9C0F40EC-DC4D-EA9B-BE68-AE9F61A31DDC}"/>
              </a:ext>
            </a:extLst>
          </p:cNvPr>
          <p:cNvSpPr>
            <a:spLocks noChangeShapeType="1"/>
          </p:cNvSpPr>
          <p:nvPr/>
        </p:nvSpPr>
        <p:spPr bwMode="auto">
          <a:xfrm>
            <a:off x="464256" y="911773"/>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3" name="TextBox 12" descr="Professor Teresa da Silva Lopes&#13;&#10;">
            <a:extLst>
              <a:ext uri="{FF2B5EF4-FFF2-40B4-BE49-F238E27FC236}">
                <a16:creationId xmlns:a16="http://schemas.microsoft.com/office/drawing/2014/main" id="{734D3045-C72D-AC2A-A3E9-A6BBFCD3B4BF}"/>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5" name="Line 2">
            <a:extLst>
              <a:ext uri="{FF2B5EF4-FFF2-40B4-BE49-F238E27FC236}">
                <a16:creationId xmlns:a16="http://schemas.microsoft.com/office/drawing/2014/main" id="{98BE8EA6-5965-E9CD-290A-B71DCEA72820}"/>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17" name="Rectangle 7">
            <a:extLst>
              <a:ext uri="{FF2B5EF4-FFF2-40B4-BE49-F238E27FC236}">
                <a16:creationId xmlns:a16="http://schemas.microsoft.com/office/drawing/2014/main" id="{C9B66E31-67A7-2168-9771-FA93182059EF}"/>
              </a:ext>
            </a:extLst>
          </p:cNvPr>
          <p:cNvSpPr>
            <a:spLocks noChangeArrowheads="1"/>
          </p:cNvSpPr>
          <p:nvPr/>
        </p:nvSpPr>
        <p:spPr bwMode="auto">
          <a:xfrm>
            <a:off x="748703" y="1026065"/>
            <a:ext cx="10708189" cy="2229597"/>
          </a:xfrm>
          <a:prstGeom prst="rect">
            <a:avLst/>
          </a:prstGeom>
          <a:noFill/>
          <a:ln w="34925">
            <a:solidFill>
              <a:srgbClr val="037C34"/>
            </a:solidFill>
            <a:miter lim="800000"/>
            <a:headEnd/>
            <a:tailEnd/>
          </a:ln>
        </p:spPr>
        <p:txBody>
          <a:bodyPr wrap="none" anchor="ctr">
            <a:prstTxWarp prst="textNoShape">
              <a:avLst/>
            </a:prstTxWarp>
          </a:bodyPr>
          <a:lstStyle/>
          <a:p>
            <a:endParaRPr lang="en-US">
              <a:solidFill>
                <a:srgbClr val="F95800"/>
              </a:solidFill>
              <a:latin typeface="Verdana" panose="020B0604030504040204" pitchFamily="34" charset="0"/>
              <a:ea typeface="Verdana" panose="020B0604030504040204" pitchFamily="34" charset="0"/>
              <a:cs typeface="Verdana" panose="020B0604030504040204" pitchFamily="34" charset="0"/>
            </a:endParaRPr>
          </a:p>
        </p:txBody>
      </p:sp>
      <p:sp>
        <p:nvSpPr>
          <p:cNvPr id="18" name="Rectangle 7">
            <a:extLst>
              <a:ext uri="{FF2B5EF4-FFF2-40B4-BE49-F238E27FC236}">
                <a16:creationId xmlns:a16="http://schemas.microsoft.com/office/drawing/2014/main" id="{ED2C3483-3581-7E76-7295-A19B5B48699C}"/>
              </a:ext>
            </a:extLst>
          </p:cNvPr>
          <p:cNvSpPr>
            <a:spLocks noChangeArrowheads="1"/>
          </p:cNvSpPr>
          <p:nvPr/>
        </p:nvSpPr>
        <p:spPr bwMode="auto">
          <a:xfrm>
            <a:off x="748704" y="3410410"/>
            <a:ext cx="10708188" cy="2695512"/>
          </a:xfrm>
          <a:prstGeom prst="rect">
            <a:avLst/>
          </a:prstGeom>
          <a:noFill/>
          <a:ln w="34925">
            <a:solidFill>
              <a:srgbClr val="037C34"/>
            </a:solidFill>
            <a:miter lim="800000"/>
            <a:headEnd/>
            <a:tailEnd/>
          </a:ln>
        </p:spPr>
        <p:txBody>
          <a:bodyPr wrap="none" anchor="ctr">
            <a:prstTxWarp prst="textNoShape">
              <a:avLst/>
            </a:prstTxWarp>
          </a:bodyPr>
          <a:lstStyle/>
          <a:p>
            <a:endParaRPr lang="en-US">
              <a:solidFill>
                <a:srgbClr val="F95800"/>
              </a:solidFill>
              <a:latin typeface="Verdana" panose="020B0604030504040204" pitchFamily="34" charset="0"/>
              <a:ea typeface="Verdana" panose="020B0604030504040204" pitchFamily="34" charset="0"/>
              <a:cs typeface="Verdana" panose="020B0604030504040204" pitchFamily="34" charset="0"/>
            </a:endParaRPr>
          </a:p>
        </p:txBody>
      </p:sp>
      <p:pic>
        <p:nvPicPr>
          <p:cNvPr id="3" name="Picture 2">
            <a:extLst>
              <a:ext uri="{FF2B5EF4-FFF2-40B4-BE49-F238E27FC236}">
                <a16:creationId xmlns:a16="http://schemas.microsoft.com/office/drawing/2014/main" id="{1CC22041-2BEF-7447-1DB1-37180449D284}"/>
              </a:ext>
            </a:extLst>
          </p:cNvPr>
          <p:cNvPicPr>
            <a:picLocks noChangeAspect="1"/>
          </p:cNvPicPr>
          <p:nvPr/>
        </p:nvPicPr>
        <p:blipFill>
          <a:blip r:embed="rId5"/>
          <a:stretch>
            <a:fillRect/>
          </a:stretch>
        </p:blipFill>
        <p:spPr>
          <a:xfrm>
            <a:off x="10573268" y="6384207"/>
            <a:ext cx="1506216" cy="358958"/>
          </a:xfrm>
          <a:prstGeom prst="rect">
            <a:avLst/>
          </a:prstGeom>
        </p:spPr>
      </p:pic>
      <p:pic>
        <p:nvPicPr>
          <p:cNvPr id="2" name="Picture 1">
            <a:extLst>
              <a:ext uri="{FF2B5EF4-FFF2-40B4-BE49-F238E27FC236}">
                <a16:creationId xmlns:a16="http://schemas.microsoft.com/office/drawing/2014/main" id="{81225033-FA70-C59A-9828-A588DE351C6B}"/>
              </a:ext>
            </a:extLst>
          </p:cNvPr>
          <p:cNvPicPr>
            <a:picLocks noChangeAspect="1"/>
          </p:cNvPicPr>
          <p:nvPr/>
        </p:nvPicPr>
        <p:blipFill>
          <a:blip r:embed="rId6"/>
          <a:stretch>
            <a:fillRect/>
          </a:stretch>
        </p:blipFill>
        <p:spPr>
          <a:xfrm>
            <a:off x="11349738" y="1652154"/>
            <a:ext cx="823510" cy="956896"/>
          </a:xfrm>
          <a:prstGeom prst="rect">
            <a:avLst/>
          </a:prstGeom>
        </p:spPr>
      </p:pic>
      <p:pic>
        <p:nvPicPr>
          <p:cNvPr id="6" name="Picture 5">
            <a:extLst>
              <a:ext uri="{FF2B5EF4-FFF2-40B4-BE49-F238E27FC236}">
                <a16:creationId xmlns:a16="http://schemas.microsoft.com/office/drawing/2014/main" id="{04EF02B0-97F6-F938-D38E-6369E0912526}"/>
              </a:ext>
            </a:extLst>
          </p:cNvPr>
          <p:cNvPicPr>
            <a:picLocks noChangeAspect="1"/>
          </p:cNvPicPr>
          <p:nvPr/>
        </p:nvPicPr>
        <p:blipFill>
          <a:blip r:embed="rId7"/>
          <a:stretch>
            <a:fillRect/>
          </a:stretch>
        </p:blipFill>
        <p:spPr>
          <a:xfrm>
            <a:off x="11354422" y="4113640"/>
            <a:ext cx="823510" cy="823510"/>
          </a:xfrm>
          <a:prstGeom prst="rect">
            <a:avLst/>
          </a:prstGeom>
        </p:spPr>
      </p:pic>
    </p:spTree>
    <p:extLst>
      <p:ext uri="{BB962C8B-B14F-4D97-AF65-F5344CB8AC3E}">
        <p14:creationId xmlns:p14="http://schemas.microsoft.com/office/powerpoint/2010/main" val="2946894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1E29E1CE-C430-DEB2-82AC-808A92FAE46C}"/>
              </a:ext>
            </a:extLst>
          </p:cNvPr>
          <p:cNvSpPr>
            <a:spLocks noGrp="1" noChangeArrowheads="1"/>
          </p:cNvSpPr>
          <p:nvPr>
            <p:ph type="title"/>
          </p:nvPr>
        </p:nvSpPr>
        <p:spPr>
          <a:xfrm>
            <a:off x="1081936" y="156655"/>
            <a:ext cx="10060984" cy="884238"/>
          </a:xfrm>
        </p:spPr>
        <p:txBody>
          <a:bodyPr/>
          <a:lstStyle/>
          <a:p>
            <a:pPr eaLnBrk="1" hangingPunct="1"/>
            <a:r>
              <a:rPr lang="en-US" alt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The Common Features of Deeply Responsible Business Leaders</a:t>
            </a:r>
          </a:p>
        </p:txBody>
      </p:sp>
      <p:sp>
        <p:nvSpPr>
          <p:cNvPr id="5" name="Rectangle 3">
            <a:extLst>
              <a:ext uri="{FF2B5EF4-FFF2-40B4-BE49-F238E27FC236}">
                <a16:creationId xmlns:a16="http://schemas.microsoft.com/office/drawing/2014/main" id="{17BE8D77-AEA2-D5D2-E59E-FE35755F3CF4}"/>
              </a:ext>
            </a:extLst>
          </p:cNvPr>
          <p:cNvSpPr>
            <a:spLocks noGrp="1" noChangeArrowheads="1"/>
          </p:cNvSpPr>
          <p:nvPr>
            <p:ph sz="quarter" idx="1"/>
          </p:nvPr>
        </p:nvSpPr>
        <p:spPr>
          <a:xfrm>
            <a:off x="545426" y="1444734"/>
            <a:ext cx="10715625" cy="4418159"/>
          </a:xfrm>
        </p:spPr>
        <p:txBody>
          <a:bodyPr>
            <a:noAutofit/>
          </a:bodyPr>
          <a:lstStyle/>
          <a:p>
            <a:pPr eaLnBrk="1" hangingPunct="1">
              <a:lnSpc>
                <a:spcPct val="120000"/>
              </a:lnSpc>
              <a:spcBef>
                <a:spcPts val="1200"/>
              </a:spcBef>
              <a:defRPr/>
            </a:pPr>
            <a:r>
              <a:rPr lang="en-US" sz="2000" dirty="0">
                <a:latin typeface="Verdana" panose="020B0604030504040204" pitchFamily="34" charset="0"/>
                <a:ea typeface="Verdana" panose="020B0604030504040204" pitchFamily="34" charset="0"/>
                <a:cs typeface="Verdana" panose="020B0604030504040204" pitchFamily="34" charset="0"/>
              </a:rPr>
              <a:t>Choose industries that add </a:t>
            </a:r>
            <a:r>
              <a:rPr lang="en-US" sz="2000" dirty="0">
                <a:solidFill>
                  <a:srgbClr val="15824C"/>
                </a:solidFill>
                <a:latin typeface="Verdana" panose="020B0604030504040204" pitchFamily="34" charset="0"/>
                <a:ea typeface="Verdana" panose="020B0604030504040204" pitchFamily="34" charset="0"/>
                <a:cs typeface="Verdana" panose="020B0604030504040204" pitchFamily="34" charset="0"/>
              </a:rPr>
              <a:t>social and ecological value</a:t>
            </a:r>
          </a:p>
          <a:p>
            <a:pPr eaLnBrk="1" hangingPunct="1">
              <a:lnSpc>
                <a:spcPct val="120000"/>
              </a:lnSpc>
              <a:spcBef>
                <a:spcPts val="1200"/>
              </a:spcBef>
              <a:defRPr/>
            </a:pPr>
            <a:r>
              <a:rPr lang="en-US" sz="2000" dirty="0">
                <a:solidFill>
                  <a:srgbClr val="15824C"/>
                </a:solidFill>
                <a:latin typeface="Verdana" panose="020B0604030504040204" pitchFamily="34" charset="0"/>
                <a:ea typeface="Verdana" panose="020B0604030504040204" pitchFamily="34" charset="0"/>
                <a:cs typeface="Verdana" panose="020B0604030504040204" pitchFamily="34" charset="0"/>
              </a:rPr>
              <a:t>Humble relations with other stakeholders</a:t>
            </a:r>
          </a:p>
          <a:p>
            <a:pPr eaLnBrk="1" hangingPunct="1">
              <a:lnSpc>
                <a:spcPct val="120000"/>
              </a:lnSpc>
              <a:spcBef>
                <a:spcPts val="1200"/>
              </a:spcBef>
              <a:defRPr/>
            </a:pPr>
            <a:r>
              <a:rPr lang="en-US" sz="2000" dirty="0">
                <a:solidFill>
                  <a:srgbClr val="15824C"/>
                </a:solidFill>
                <a:latin typeface="Verdana" panose="020B0604030504040204" pitchFamily="34" charset="0"/>
                <a:ea typeface="Verdana" panose="020B0604030504040204" pitchFamily="34" charset="0"/>
                <a:cs typeface="Verdana" panose="020B0604030504040204" pitchFamily="34" charset="0"/>
              </a:rPr>
              <a:t>Sustain and foster communities </a:t>
            </a:r>
            <a:r>
              <a:rPr lang="en-US" sz="2000" dirty="0">
                <a:latin typeface="Verdana" panose="020B0604030504040204" pitchFamily="34" charset="0"/>
                <a:ea typeface="Verdana" panose="020B0604030504040204" pitchFamily="34" charset="0"/>
                <a:cs typeface="Verdana" panose="020B0604030504040204" pitchFamily="34" charset="0"/>
              </a:rPr>
              <a:t>(</a:t>
            </a:r>
            <a:r>
              <a:rPr lang="en-US" sz="2000" dirty="0">
                <a:solidFill>
                  <a:srgbClr val="15824C"/>
                </a:solidFill>
                <a:latin typeface="Verdana" panose="020B0604030504040204" pitchFamily="34" charset="0"/>
                <a:ea typeface="Verdana" panose="020B0604030504040204" pitchFamily="34" charset="0"/>
                <a:cs typeface="Verdana" panose="020B0604030504040204" pitchFamily="34" charset="0"/>
              </a:rPr>
              <a:t>operated outside the boundaries of the firm</a:t>
            </a:r>
            <a:r>
              <a:rPr lang="en-US" sz="2000" dirty="0">
                <a:latin typeface="Verdana" panose="020B0604030504040204" pitchFamily="34" charset="0"/>
                <a:ea typeface="Verdana" panose="020B0604030504040204" pitchFamily="34" charset="0"/>
                <a:cs typeface="Verdana" panose="020B0604030504040204" pitchFamily="34" charset="0"/>
              </a:rPr>
              <a:t>) (</a:t>
            </a:r>
            <a:r>
              <a:rPr lang="en-US" sz="2000" dirty="0" err="1">
                <a:latin typeface="Verdana" panose="020B0604030504040204" pitchFamily="34" charset="0"/>
                <a:ea typeface="Verdana" panose="020B0604030504040204" pitchFamily="34" charset="0"/>
                <a:cs typeface="Verdana" panose="020B0604030504040204" pitchFamily="34" charset="0"/>
              </a:rPr>
              <a:t>eg.</a:t>
            </a:r>
            <a:r>
              <a:rPr lang="en-US" sz="2000" dirty="0">
                <a:latin typeface="Verdana" panose="020B0604030504040204" pitchFamily="34" charset="0"/>
                <a:ea typeface="Verdana" panose="020B0604030504040204" pitchFamily="34" charset="0"/>
                <a:cs typeface="Verdana" panose="020B0604030504040204" pitchFamily="34" charset="0"/>
              </a:rPr>
              <a:t> Cadbury </a:t>
            </a:r>
            <a:r>
              <a:rPr lang="en-US" sz="2000" dirty="0" err="1">
                <a:latin typeface="Verdana" panose="020B0604030504040204" pitchFamily="34" charset="0"/>
                <a:ea typeface="Verdana" panose="020B0604030504040204" pitchFamily="34" charset="0"/>
                <a:cs typeface="Verdana" panose="020B0604030504040204" pitchFamily="34" charset="0"/>
              </a:rPr>
              <a:t>Bournville</a:t>
            </a:r>
            <a:r>
              <a:rPr lang="en-US" sz="2000" dirty="0">
                <a:latin typeface="Verdana" panose="020B0604030504040204" pitchFamily="34" charset="0"/>
                <a:ea typeface="Verdana" panose="020B0604030504040204" pitchFamily="34" charset="0"/>
                <a:cs typeface="Verdana" panose="020B0604030504040204" pitchFamily="34" charset="0"/>
              </a:rPr>
              <a:t> – job creation, education and cultural facilities </a:t>
            </a:r>
            <a:r>
              <a:rPr lang="en-US" sz="2000" dirty="0" err="1">
                <a:latin typeface="Verdana" panose="020B0604030504040204" pitchFamily="34" charset="0"/>
                <a:ea typeface="Verdana" panose="020B0604030504040204" pitchFamily="34" charset="0"/>
                <a:cs typeface="Verdana" panose="020B0604030504040204" pitchFamily="34" charset="0"/>
              </a:rPr>
              <a:t>etc</a:t>
            </a:r>
            <a:r>
              <a:rPr lang="en-US" sz="2000" dirty="0">
                <a:latin typeface="Verdana" panose="020B0604030504040204" pitchFamily="34" charset="0"/>
                <a:ea typeface="Verdana" panose="020B0604030504040204" pitchFamily="34" charset="0"/>
                <a:cs typeface="Verdana" panose="020B0604030504040204" pitchFamily="34" charset="0"/>
              </a:rPr>
              <a:t>)</a:t>
            </a:r>
          </a:p>
          <a:p>
            <a:pPr eaLnBrk="1" hangingPunct="1">
              <a:lnSpc>
                <a:spcPct val="120000"/>
              </a:lnSpc>
              <a:spcBef>
                <a:spcPts val="1200"/>
              </a:spcBef>
              <a:defRPr/>
            </a:pPr>
            <a:r>
              <a:rPr lang="en-US" sz="2000" dirty="0">
                <a:solidFill>
                  <a:srgbClr val="15824C"/>
                </a:solidFill>
                <a:latin typeface="Verdana" panose="020B0604030504040204" pitchFamily="34" charset="0"/>
                <a:ea typeface="Verdana" panose="020B0604030504040204" pitchFamily="34" charset="0"/>
                <a:cs typeface="Verdana" panose="020B0604030504040204" pitchFamily="34" charset="0"/>
              </a:rPr>
              <a:t>The lobbied governments </a:t>
            </a:r>
            <a:r>
              <a:rPr lang="en-US" sz="2000" dirty="0" err="1">
                <a:solidFill>
                  <a:srgbClr val="15824C"/>
                </a:solidFill>
                <a:latin typeface="Verdana" panose="020B0604030504040204" pitchFamily="34" charset="0"/>
                <a:ea typeface="Verdana" panose="020B0604030504040204" pitchFamily="34" charset="0"/>
                <a:cs typeface="Verdana" panose="020B0604030504040204" pitchFamily="34" charset="0"/>
              </a:rPr>
              <a:t>etc</a:t>
            </a:r>
            <a:r>
              <a:rPr lang="en-US" sz="2000" dirty="0">
                <a:solidFill>
                  <a:srgbClr val="15824C"/>
                </a:solidFill>
                <a:latin typeface="Verdana" panose="020B0604030504040204" pitchFamily="34" charset="0"/>
                <a:ea typeface="Verdana" panose="020B0604030504040204" pitchFamily="34" charset="0"/>
                <a:cs typeface="Verdana" panose="020B0604030504040204" pitchFamily="34" charset="0"/>
              </a:rPr>
              <a:t> but for the benefit of society </a:t>
            </a:r>
            <a:r>
              <a:rPr lang="en-US" sz="2000" dirty="0">
                <a:latin typeface="Verdana" panose="020B0604030504040204" pitchFamily="34" charset="0"/>
                <a:ea typeface="Verdana" panose="020B0604030504040204" pitchFamily="34" charset="0"/>
                <a:cs typeface="Verdana" panose="020B0604030504040204" pitchFamily="34" charset="0"/>
              </a:rPr>
              <a:t>rather their own corporate interests</a:t>
            </a:r>
          </a:p>
          <a:p>
            <a:pPr eaLnBrk="1" hangingPunct="1">
              <a:lnSpc>
                <a:spcPct val="120000"/>
              </a:lnSpc>
              <a:spcBef>
                <a:spcPts val="1200"/>
              </a:spcBef>
              <a:defRPr/>
            </a:pPr>
            <a:r>
              <a:rPr lang="en-US" sz="2000" dirty="0">
                <a:solidFill>
                  <a:srgbClr val="15824C"/>
                </a:solidFill>
                <a:latin typeface="Verdana" panose="020B0604030504040204" pitchFamily="34" charset="0"/>
                <a:ea typeface="Verdana" panose="020B0604030504040204" pitchFamily="34" charset="0"/>
                <a:cs typeface="Verdana" panose="020B0604030504040204" pitchFamily="34" charset="0"/>
              </a:rPr>
              <a:t>Financial profits were a means to an end</a:t>
            </a:r>
            <a:r>
              <a:rPr lang="en-US" sz="2000" dirty="0">
                <a:latin typeface="Verdana" panose="020B0604030504040204" pitchFamily="34" charset="0"/>
                <a:ea typeface="Verdana" panose="020B0604030504040204" pitchFamily="34" charset="0"/>
                <a:cs typeface="Verdana" panose="020B0604030504040204" pitchFamily="34" charset="0"/>
              </a:rPr>
              <a:t>, not an end in itself</a:t>
            </a:r>
          </a:p>
          <a:p>
            <a:pPr marL="0" indent="0" eaLnBrk="1" hangingPunct="1">
              <a:lnSpc>
                <a:spcPct val="120000"/>
              </a:lnSpc>
              <a:spcBef>
                <a:spcPts val="1200"/>
              </a:spcBef>
              <a:buNone/>
              <a:defRPr/>
            </a:pPr>
            <a:r>
              <a:rPr lang="en-US" sz="2000" dirty="0">
                <a:latin typeface="Verdana" panose="020B0604030504040204" pitchFamily="34" charset="0"/>
                <a:ea typeface="Verdana" panose="020B0604030504040204" pitchFamily="34" charset="0"/>
                <a:cs typeface="Verdana" panose="020B0604030504040204" pitchFamily="34" charset="0"/>
              </a:rPr>
              <a:t>    - these business leaders values permeated organizations </a:t>
            </a:r>
          </a:p>
        </p:txBody>
      </p:sp>
      <p:sp>
        <p:nvSpPr>
          <p:cNvPr id="6" name="Line 2">
            <a:extLst>
              <a:ext uri="{FF2B5EF4-FFF2-40B4-BE49-F238E27FC236}">
                <a16:creationId xmlns:a16="http://schemas.microsoft.com/office/drawing/2014/main" id="{CFA6D48B-16B3-B26A-C050-D33C28A50248}"/>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7" name="TextBox 6" descr="Professor Teresa da Silva Lopes&#13;&#10;">
            <a:extLst>
              <a:ext uri="{FF2B5EF4-FFF2-40B4-BE49-F238E27FC236}">
                <a16:creationId xmlns:a16="http://schemas.microsoft.com/office/drawing/2014/main" id="{8CF240ED-FBEA-D2BE-2A80-2676B560D367}"/>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9" name="Line 2">
            <a:extLst>
              <a:ext uri="{FF2B5EF4-FFF2-40B4-BE49-F238E27FC236}">
                <a16:creationId xmlns:a16="http://schemas.microsoft.com/office/drawing/2014/main" id="{3315D6CF-17F1-C77C-1DE9-C0DCEB025D91}"/>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1" name="Picture 10">
            <a:extLst>
              <a:ext uri="{FF2B5EF4-FFF2-40B4-BE49-F238E27FC236}">
                <a16:creationId xmlns:a16="http://schemas.microsoft.com/office/drawing/2014/main" id="{205BF073-0385-AB0D-C2DF-C67C56C064C0}"/>
              </a:ext>
            </a:extLst>
          </p:cNvPr>
          <p:cNvPicPr>
            <a:picLocks noChangeAspect="1"/>
          </p:cNvPicPr>
          <p:nvPr/>
        </p:nvPicPr>
        <p:blipFill>
          <a:blip r:embed="rId3"/>
          <a:stretch>
            <a:fillRect/>
          </a:stretch>
        </p:blipFill>
        <p:spPr>
          <a:xfrm>
            <a:off x="10573268" y="6384207"/>
            <a:ext cx="1506216" cy="358958"/>
          </a:xfrm>
          <a:prstGeom prst="rect">
            <a:avLst/>
          </a:prstGeom>
        </p:spPr>
      </p:pic>
      <p:pic>
        <p:nvPicPr>
          <p:cNvPr id="2" name="Picture 1" descr="Cover of the book 'Deeply Responsible Business' by Geoffrey Jones">
            <a:extLst>
              <a:ext uri="{FF2B5EF4-FFF2-40B4-BE49-F238E27FC236}">
                <a16:creationId xmlns:a16="http://schemas.microsoft.com/office/drawing/2014/main" id="{753E5342-2907-69F7-1CDB-40DB3C94F87E}"/>
              </a:ext>
            </a:extLst>
          </p:cNvPr>
          <p:cNvPicPr>
            <a:picLocks noChangeAspect="1"/>
          </p:cNvPicPr>
          <p:nvPr/>
        </p:nvPicPr>
        <p:blipFill>
          <a:blip r:embed="rId4"/>
          <a:stretch>
            <a:fillRect/>
          </a:stretch>
        </p:blipFill>
        <p:spPr>
          <a:xfrm>
            <a:off x="10906274" y="995096"/>
            <a:ext cx="1084048" cy="1646023"/>
          </a:xfrm>
          <a:prstGeom prst="rect">
            <a:avLst/>
          </a:prstGeom>
        </p:spPr>
      </p:pic>
    </p:spTree>
    <p:extLst>
      <p:ext uri="{BB962C8B-B14F-4D97-AF65-F5344CB8AC3E}">
        <p14:creationId xmlns:p14="http://schemas.microsoft.com/office/powerpoint/2010/main" val="33400110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93E14B7-818A-64D2-3C7E-B4883B0AEBCF}"/>
              </a:ext>
            </a:extLst>
          </p:cNvPr>
          <p:cNvSpPr>
            <a:spLocks noGrp="1" noChangeArrowheads="1"/>
          </p:cNvSpPr>
          <p:nvPr>
            <p:ph sz="quarter" idx="1"/>
          </p:nvPr>
        </p:nvSpPr>
        <p:spPr>
          <a:xfrm>
            <a:off x="908588" y="1325289"/>
            <a:ext cx="10374824" cy="3762231"/>
          </a:xfrm>
        </p:spPr>
        <p:txBody>
          <a:bodyPr>
            <a:noAutofit/>
          </a:bodyPr>
          <a:lstStyle/>
          <a:p>
            <a:pPr marL="0" indent="0">
              <a:lnSpc>
                <a:spcPct val="100000"/>
              </a:lnSpc>
              <a:buNone/>
              <a:defRPr/>
            </a:pPr>
            <a:r>
              <a:rPr lang="en-US" sz="2500" dirty="0">
                <a:solidFill>
                  <a:srgbClr val="15824C"/>
                </a:solidFill>
                <a:latin typeface="Verdana" panose="020B0604030504040204" pitchFamily="34" charset="0"/>
                <a:ea typeface="Verdana" panose="020B0604030504040204" pitchFamily="34" charset="0"/>
                <a:cs typeface="Verdana" panose="020B0604030504040204" pitchFamily="34" charset="0"/>
              </a:rPr>
              <a:t>=&gt; It seems easier to be responsible if the firm is local. </a:t>
            </a:r>
          </a:p>
          <a:p>
            <a:pPr marL="0" indent="0">
              <a:lnSpc>
                <a:spcPct val="100000"/>
              </a:lnSpc>
              <a:buNone/>
              <a:defRPr/>
            </a:pPr>
            <a:endParaRPr lang="en-US" sz="25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pPr marL="893763" indent="-350838">
              <a:lnSpc>
                <a:spcPct val="100000"/>
              </a:lnSpc>
              <a:defRPr/>
            </a:pPr>
            <a:r>
              <a:rPr lang="en-US" sz="2500" dirty="0">
                <a:solidFill>
                  <a:srgbClr val="15824C"/>
                </a:solidFill>
                <a:latin typeface="Verdana" panose="020B0604030504040204" pitchFamily="34" charset="0"/>
                <a:ea typeface="Verdana" panose="020B0604030504040204" pitchFamily="34" charset="0"/>
                <a:cs typeface="Verdana" panose="020B0604030504040204" pitchFamily="34" charset="0"/>
              </a:rPr>
              <a:t>Values seem to fade </a:t>
            </a:r>
            <a:r>
              <a:rPr lang="en-US" sz="25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as businesses scale and globalize </a:t>
            </a:r>
          </a:p>
          <a:p>
            <a:pPr marL="893763" indent="-350838">
              <a:lnSpc>
                <a:spcPct val="100000"/>
              </a:lnSpc>
              <a:buNone/>
              <a:defRPr/>
            </a:pPr>
            <a:r>
              <a:rPr lang="en-US" sz="25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a:t>
            </a:r>
            <a:r>
              <a:rPr lang="en-US" sz="2500" dirty="0" err="1">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eg.</a:t>
            </a:r>
            <a:r>
              <a:rPr lang="en-US" sz="25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As The Body Shop grew and globalized, its values-driven business model was diluted</a:t>
            </a:r>
          </a:p>
          <a:p>
            <a:pPr marL="893763" indent="-350838">
              <a:lnSpc>
                <a:spcPct val="100000"/>
              </a:lnSpc>
              <a:buNone/>
              <a:defRPr/>
            </a:pPr>
            <a:endParaRPr lang="en-US" sz="25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a:p>
            <a:pPr marL="893763" indent="-350838" eaLnBrk="1" hangingPunct="1">
              <a:lnSpc>
                <a:spcPct val="100000"/>
              </a:lnSpc>
              <a:defRPr/>
            </a:pPr>
            <a:r>
              <a:rPr lang="en-US" sz="25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Being part of </a:t>
            </a:r>
            <a:r>
              <a:rPr lang="en-US" sz="2500" dirty="0">
                <a:solidFill>
                  <a:srgbClr val="15824C"/>
                </a:solidFill>
                <a:latin typeface="Verdana" panose="020B0604030504040204" pitchFamily="34" charset="0"/>
                <a:ea typeface="Verdana" panose="020B0604030504040204" pitchFamily="34" charset="0"/>
                <a:cs typeface="Verdana" panose="020B0604030504040204" pitchFamily="34" charset="0"/>
              </a:rPr>
              <a:t>global a supply chain can create ethical challenges </a:t>
            </a:r>
          </a:p>
          <a:p>
            <a:pPr marL="893763" indent="-350838" eaLnBrk="1" hangingPunct="1">
              <a:lnSpc>
                <a:spcPct val="100000"/>
              </a:lnSpc>
              <a:buNone/>
              <a:defRPr/>
            </a:pPr>
            <a:r>
              <a:rPr lang="en-US" sz="25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a:t>
            </a:r>
            <a:r>
              <a:rPr lang="en-US" sz="2500" dirty="0" err="1">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eg.</a:t>
            </a:r>
            <a:r>
              <a:rPr lang="en-US" sz="25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Cadbury in West Africa in the late </a:t>
            </a:r>
            <a:r>
              <a:rPr lang="en-US" sz="2500" dirty="0" err="1">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XIXc</a:t>
            </a:r>
            <a:endParaRPr lang="en-US" sz="2500"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787F6CEE-832F-BD4B-0CF0-F86C6534849E}"/>
              </a:ext>
            </a:extLst>
          </p:cNvPr>
          <p:cNvSpPr txBox="1"/>
          <p:nvPr/>
        </p:nvSpPr>
        <p:spPr>
          <a:xfrm>
            <a:off x="2565386" y="284864"/>
            <a:ext cx="7061228" cy="523220"/>
          </a:xfrm>
          <a:prstGeom prst="rect">
            <a:avLst/>
          </a:prstGeom>
          <a:noFill/>
        </p:spPr>
        <p:txBody>
          <a:bodyPr wrap="none" rtlCol="0">
            <a:spAutoFit/>
          </a:bodyPr>
          <a:lstStyle/>
          <a:p>
            <a:r>
              <a:rPr lang="en-US" sz="2800" dirty="0">
                <a:solidFill>
                  <a:srgbClr val="037C34"/>
                </a:solidFill>
              </a:rPr>
              <a:t>Outcomes: Going from Local to Global business</a:t>
            </a:r>
          </a:p>
        </p:txBody>
      </p:sp>
      <p:pic>
        <p:nvPicPr>
          <p:cNvPr id="3" name="Picture 2" descr="Cover of the book 'Deeply Responsible Business' by Geoffrey Jones">
            <a:extLst>
              <a:ext uri="{FF2B5EF4-FFF2-40B4-BE49-F238E27FC236}">
                <a16:creationId xmlns:a16="http://schemas.microsoft.com/office/drawing/2014/main" id="{F97F8830-FB33-D82A-672A-EC5150E23822}"/>
              </a:ext>
            </a:extLst>
          </p:cNvPr>
          <p:cNvPicPr>
            <a:picLocks noChangeAspect="1"/>
          </p:cNvPicPr>
          <p:nvPr/>
        </p:nvPicPr>
        <p:blipFill>
          <a:blip r:embed="rId3"/>
          <a:stretch>
            <a:fillRect/>
          </a:stretch>
        </p:blipFill>
        <p:spPr>
          <a:xfrm>
            <a:off x="10784352" y="4463895"/>
            <a:ext cx="1084048" cy="1646023"/>
          </a:xfrm>
          <a:prstGeom prst="rect">
            <a:avLst/>
          </a:prstGeom>
        </p:spPr>
      </p:pic>
      <p:sp>
        <p:nvSpPr>
          <p:cNvPr id="8" name="Line 2">
            <a:extLst>
              <a:ext uri="{FF2B5EF4-FFF2-40B4-BE49-F238E27FC236}">
                <a16:creationId xmlns:a16="http://schemas.microsoft.com/office/drawing/2014/main" id="{6C428E7B-7D77-420A-07E2-98A8825BBD19}"/>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10" name="TextBox 9" descr="Professor Teresa da Silva Lopes&#13;&#10;">
            <a:extLst>
              <a:ext uri="{FF2B5EF4-FFF2-40B4-BE49-F238E27FC236}">
                <a16:creationId xmlns:a16="http://schemas.microsoft.com/office/drawing/2014/main" id="{6AF59D91-CA04-3CD5-C1C7-754EBDA35287}"/>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11" name="Line 2">
            <a:extLst>
              <a:ext uri="{FF2B5EF4-FFF2-40B4-BE49-F238E27FC236}">
                <a16:creationId xmlns:a16="http://schemas.microsoft.com/office/drawing/2014/main" id="{D85C0604-4059-BEFB-97AF-3F07E514EE7E}"/>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12" name="Picture 11">
            <a:extLst>
              <a:ext uri="{FF2B5EF4-FFF2-40B4-BE49-F238E27FC236}">
                <a16:creationId xmlns:a16="http://schemas.microsoft.com/office/drawing/2014/main" id="{8CD20FF1-E8FE-256D-73BD-0B7AE3D19830}"/>
              </a:ext>
            </a:extLst>
          </p:cNvPr>
          <p:cNvPicPr>
            <a:picLocks noChangeAspect="1"/>
          </p:cNvPicPr>
          <p:nvPr/>
        </p:nvPicPr>
        <p:blipFill>
          <a:blip r:embed="rId4"/>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35644907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2">
            <a:extLst>
              <a:ext uri="{FF2B5EF4-FFF2-40B4-BE49-F238E27FC236}">
                <a16:creationId xmlns:a16="http://schemas.microsoft.com/office/drawing/2014/main" id="{514CF390-CA9D-5C40-BB71-22FD214F5A5C}"/>
              </a:ext>
            </a:extLst>
          </p:cNvPr>
          <p:cNvSpPr>
            <a:spLocks noChangeShapeType="1"/>
          </p:cNvSpPr>
          <p:nvPr/>
        </p:nvSpPr>
        <p:spPr bwMode="auto">
          <a:xfrm>
            <a:off x="606996" y="859552"/>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D5EB2B90-2CE4-04FD-8F1B-67A91DBF21DB}"/>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0961766D-EFFC-9A4F-CA6B-37B1EA7798D8}"/>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a:extLst>
              <a:ext uri="{FF2B5EF4-FFF2-40B4-BE49-F238E27FC236}">
                <a16:creationId xmlns:a16="http://schemas.microsoft.com/office/drawing/2014/main" id="{3195068D-50CF-1EDB-016C-36B76C0AF9BE}"/>
              </a:ext>
            </a:extLst>
          </p:cNvPr>
          <p:cNvSpPr txBox="1"/>
          <p:nvPr/>
        </p:nvSpPr>
        <p:spPr>
          <a:xfrm>
            <a:off x="857074" y="1493313"/>
            <a:ext cx="10534484" cy="1369606"/>
          </a:xfrm>
          <a:prstGeom prst="rect">
            <a:avLst/>
          </a:prstGeom>
          <a:noFill/>
        </p:spPr>
        <p:txBody>
          <a:bodyPr wrap="square">
            <a:spAutoFit/>
          </a:bodyPr>
          <a:lstStyle/>
          <a:p>
            <a:pPr algn="ctr"/>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Shared value </a:t>
            </a:r>
          </a:p>
          <a:p>
            <a:pPr marL="458788" indent="-458788" algn="just">
              <a:spcBef>
                <a:spcPts val="600"/>
              </a:spcBef>
            </a:pPr>
            <a:r>
              <a:rPr lang="en-US"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=&gt;relates to corporate policies and operating strategies and practices that </a:t>
            </a:r>
            <a:r>
              <a:rPr lang="en-US" b="1" dirty="0">
                <a:solidFill>
                  <a:srgbClr val="00B050"/>
                </a:solidFill>
                <a:latin typeface="Verdana" panose="020B0604030504040204" pitchFamily="34" charset="0"/>
                <a:ea typeface="Verdana" panose="020B0604030504040204" pitchFamily="34" charset="0"/>
                <a:cs typeface="Verdana" panose="020B0604030504040204" pitchFamily="34" charset="0"/>
              </a:rPr>
              <a:t>enhance the competitiveness</a:t>
            </a:r>
            <a:r>
              <a:rPr lang="en-US"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 of a company while simultaneously </a:t>
            </a:r>
            <a:r>
              <a:rPr lang="en-US" b="1" dirty="0">
                <a:solidFill>
                  <a:srgbClr val="00B050"/>
                </a:solidFill>
                <a:latin typeface="Verdana" panose="020B0604030504040204" pitchFamily="34" charset="0"/>
                <a:ea typeface="Verdana" panose="020B0604030504040204" pitchFamily="34" charset="0"/>
                <a:cs typeface="Verdana" panose="020B0604030504040204" pitchFamily="34" charset="0"/>
              </a:rPr>
              <a:t>advancing the economic and social conditions </a:t>
            </a:r>
            <a:r>
              <a:rPr lang="en-US" dirty="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rPr>
              <a:t>in the communities in which it operates.</a:t>
            </a:r>
          </a:p>
        </p:txBody>
      </p:sp>
      <p:sp>
        <p:nvSpPr>
          <p:cNvPr id="9" name="Rectangle 8">
            <a:extLst>
              <a:ext uri="{FF2B5EF4-FFF2-40B4-BE49-F238E27FC236}">
                <a16:creationId xmlns:a16="http://schemas.microsoft.com/office/drawing/2014/main" id="{A3DCC0BE-ECB1-846B-3113-CF6D01E13BD7}"/>
              </a:ext>
            </a:extLst>
          </p:cNvPr>
          <p:cNvSpPr/>
          <p:nvPr/>
        </p:nvSpPr>
        <p:spPr>
          <a:xfrm>
            <a:off x="861340" y="1450685"/>
            <a:ext cx="10585378" cy="1515084"/>
          </a:xfrm>
          <a:prstGeom prst="rect">
            <a:avLst/>
          </a:prstGeom>
          <a:noFill/>
          <a:ln w="41275">
            <a:solidFill>
              <a:srgbClr val="037C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Down Arrow 9">
            <a:extLst>
              <a:ext uri="{FF2B5EF4-FFF2-40B4-BE49-F238E27FC236}">
                <a16:creationId xmlns:a16="http://schemas.microsoft.com/office/drawing/2014/main" id="{E18C692E-B4D7-FBDA-AFDF-446C64D30CB0}"/>
              </a:ext>
            </a:extLst>
          </p:cNvPr>
          <p:cNvSpPr/>
          <p:nvPr/>
        </p:nvSpPr>
        <p:spPr>
          <a:xfrm>
            <a:off x="5942521" y="3090420"/>
            <a:ext cx="496957" cy="240798"/>
          </a:xfrm>
          <a:prstGeom prst="downArrow">
            <a:avLst/>
          </a:prstGeom>
          <a:solidFill>
            <a:schemeClr val="bg1"/>
          </a:solidFill>
          <a:ln w="28575">
            <a:solidFill>
              <a:srgbClr val="037C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2">
            <a:extLst>
              <a:ext uri="{FF2B5EF4-FFF2-40B4-BE49-F238E27FC236}">
                <a16:creationId xmlns:a16="http://schemas.microsoft.com/office/drawing/2014/main" id="{A1310A12-51FD-CEBA-D3A9-89A4B5A75294}"/>
              </a:ext>
            </a:extLst>
          </p:cNvPr>
          <p:cNvSpPr>
            <a:spLocks noGrp="1"/>
          </p:cNvSpPr>
          <p:nvPr>
            <p:ph idx="1"/>
          </p:nvPr>
        </p:nvSpPr>
        <p:spPr>
          <a:xfrm>
            <a:off x="886520" y="3508836"/>
            <a:ext cx="10624428" cy="2195698"/>
          </a:xfrm>
        </p:spPr>
        <p:txBody>
          <a:bodyPr>
            <a:normAutofit/>
          </a:bodyPr>
          <a:lstStyle/>
          <a:p>
            <a:pPr marL="0" indent="0" algn="ctr">
              <a:buNone/>
            </a:pPr>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Requires New Skills:</a:t>
            </a:r>
          </a:p>
          <a:p>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Governments</a:t>
            </a:r>
            <a:r>
              <a:rPr lang="en-US" sz="1800" dirty="0">
                <a:latin typeface="Verdana" panose="020B0604030504040204" pitchFamily="34" charset="0"/>
                <a:ea typeface="Verdana" panose="020B0604030504040204" pitchFamily="34" charset="0"/>
                <a:cs typeface="Verdana" panose="020B0604030504040204" pitchFamily="34" charset="0"/>
              </a:rPr>
              <a:t> - learn how to regulate in ways that enable shared value rather than work against it</a:t>
            </a:r>
          </a:p>
          <a:p>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Managers -</a:t>
            </a:r>
            <a:r>
              <a:rPr lang="en-US" sz="1800" dirty="0">
                <a:latin typeface="Verdana" panose="020B0604030504040204" pitchFamily="34" charset="0"/>
                <a:ea typeface="Verdana" panose="020B0604030504040204" pitchFamily="34" charset="0"/>
                <a:cs typeface="Verdana" panose="020B0604030504040204" pitchFamily="34" charset="0"/>
              </a:rPr>
              <a:t> far deeper appreciation of societal needs; greater understanding of the true basis of company productivity; ability to collaborate across profit/non-profit boundaries</a:t>
            </a:r>
          </a:p>
          <a:p>
            <a:r>
              <a:rPr lang="en-US" sz="1800" dirty="0">
                <a:solidFill>
                  <a:srgbClr val="037C34"/>
                </a:solidFill>
                <a:latin typeface="Verdana" panose="020B0604030504040204" pitchFamily="34" charset="0"/>
                <a:ea typeface="Verdana" panose="020B0604030504040204" pitchFamily="34" charset="0"/>
                <a:cs typeface="Verdana" panose="020B0604030504040204" pitchFamily="34" charset="0"/>
              </a:rPr>
              <a:t>Corporations</a:t>
            </a:r>
            <a:r>
              <a:rPr lang="en-US" sz="1800" dirty="0">
                <a:latin typeface="Verdana" panose="020B0604030504040204" pitchFamily="34" charset="0"/>
                <a:ea typeface="Verdana" panose="020B0604030504040204" pitchFamily="34" charset="0"/>
                <a:cs typeface="Verdana" panose="020B0604030504040204" pitchFamily="34" charset="0"/>
              </a:rPr>
              <a:t> - redefine their purpose to create shared value, not just profit per se</a:t>
            </a:r>
          </a:p>
          <a:p>
            <a:endParaRPr lang="en-US" sz="1800" dirty="0">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12" name="Rounded Rectangle 11">
            <a:extLst>
              <a:ext uri="{FF2B5EF4-FFF2-40B4-BE49-F238E27FC236}">
                <a16:creationId xmlns:a16="http://schemas.microsoft.com/office/drawing/2014/main" id="{281B6E01-804A-32BF-7982-5F1444BDF85D}"/>
              </a:ext>
            </a:extLst>
          </p:cNvPr>
          <p:cNvSpPr/>
          <p:nvPr/>
        </p:nvSpPr>
        <p:spPr>
          <a:xfrm>
            <a:off x="851795" y="3431059"/>
            <a:ext cx="10654405" cy="2195695"/>
          </a:xfrm>
          <a:prstGeom prst="roundRect">
            <a:avLst/>
          </a:prstGeom>
          <a:noFill/>
          <a:ln w="38100">
            <a:solidFill>
              <a:schemeClr val="tx1">
                <a:lumMod val="65000"/>
                <a:lumOff val="3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DE94106-0E2B-C15C-2F21-EB8D7851B098}"/>
              </a:ext>
            </a:extLst>
          </p:cNvPr>
          <p:cNvPicPr>
            <a:picLocks noChangeAspect="1"/>
          </p:cNvPicPr>
          <p:nvPr/>
        </p:nvPicPr>
        <p:blipFill>
          <a:blip r:embed="rId2"/>
          <a:stretch>
            <a:fillRect/>
          </a:stretch>
        </p:blipFill>
        <p:spPr>
          <a:xfrm>
            <a:off x="10573268" y="6384207"/>
            <a:ext cx="1506216" cy="358958"/>
          </a:xfrm>
          <a:prstGeom prst="rect">
            <a:avLst/>
          </a:prstGeom>
        </p:spPr>
      </p:pic>
      <p:sp>
        <p:nvSpPr>
          <p:cNvPr id="24" name="Title 1">
            <a:extLst>
              <a:ext uri="{FF2B5EF4-FFF2-40B4-BE49-F238E27FC236}">
                <a16:creationId xmlns:a16="http://schemas.microsoft.com/office/drawing/2014/main" id="{E5480810-07A7-B2A7-051E-C1FDA8BA1D85}"/>
              </a:ext>
            </a:extLst>
          </p:cNvPr>
          <p:cNvSpPr>
            <a:spLocks noGrp="1"/>
          </p:cNvSpPr>
          <p:nvPr>
            <p:ph type="title"/>
          </p:nvPr>
        </p:nvSpPr>
        <p:spPr>
          <a:xfrm>
            <a:off x="517807" y="0"/>
            <a:ext cx="11471031" cy="1325563"/>
          </a:xfrm>
        </p:spPr>
        <p:txBody>
          <a:bodyPr>
            <a:normAutofit/>
          </a:bodyPr>
          <a:lstStyle/>
          <a:p>
            <a:r>
              <a:rPr lang="en-US" sz="2800" dirty="0">
                <a:solidFill>
                  <a:srgbClr val="15824C"/>
                </a:solidFill>
                <a:latin typeface="Verdana" panose="020B0604030504040204" pitchFamily="34" charset="0"/>
                <a:ea typeface="Verdana" panose="020B0604030504040204" pitchFamily="34" charset="0"/>
                <a:cs typeface="Verdana" panose="020B0604030504040204" pitchFamily="34" charset="0"/>
              </a:rPr>
              <a:t>Can businesses de deeply responsible and still be competitive?</a:t>
            </a:r>
          </a:p>
        </p:txBody>
      </p:sp>
      <p:sp>
        <p:nvSpPr>
          <p:cNvPr id="25" name="TextBox 24">
            <a:extLst>
              <a:ext uri="{FF2B5EF4-FFF2-40B4-BE49-F238E27FC236}">
                <a16:creationId xmlns:a16="http://schemas.microsoft.com/office/drawing/2014/main" id="{E942F304-33C2-CBB9-0D3C-4363045F9650}"/>
              </a:ext>
            </a:extLst>
          </p:cNvPr>
          <p:cNvSpPr txBox="1"/>
          <p:nvPr/>
        </p:nvSpPr>
        <p:spPr>
          <a:xfrm>
            <a:off x="4492869" y="972557"/>
            <a:ext cx="3206262" cy="369332"/>
          </a:xfrm>
          <a:prstGeom prst="rect">
            <a:avLst/>
          </a:prstGeom>
          <a:noFill/>
        </p:spPr>
        <p:txBody>
          <a:bodyPr wrap="none" rtlCol="0">
            <a:spAutoFit/>
          </a:bodyPr>
          <a:lstStyle/>
          <a:p>
            <a:r>
              <a:rPr lang="en-US" dirty="0">
                <a:latin typeface="Verdana" panose="020B0604030504040204" pitchFamily="34" charset="0"/>
                <a:ea typeface="Verdana" panose="020B0604030504040204" pitchFamily="34" charset="0"/>
                <a:cs typeface="Verdana" panose="020B0604030504040204" pitchFamily="34" charset="0"/>
              </a:rPr>
              <a:t>Porter and Kramer (2011)</a:t>
            </a:r>
          </a:p>
        </p:txBody>
      </p:sp>
    </p:spTree>
    <p:extLst>
      <p:ext uri="{BB962C8B-B14F-4D97-AF65-F5344CB8AC3E}">
        <p14:creationId xmlns:p14="http://schemas.microsoft.com/office/powerpoint/2010/main" val="2824942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E014A4C-99DA-FA90-8002-D55D784D7F14}"/>
              </a:ext>
            </a:extLst>
          </p:cNvPr>
          <p:cNvSpPr txBox="1"/>
          <p:nvPr/>
        </p:nvSpPr>
        <p:spPr>
          <a:xfrm>
            <a:off x="638415" y="945192"/>
            <a:ext cx="11109299" cy="5232202"/>
          </a:xfrm>
          <a:prstGeom prst="rect">
            <a:avLst/>
          </a:prstGeom>
          <a:noFill/>
        </p:spPr>
        <p:txBody>
          <a:bodyPr wrap="square">
            <a:spAutoFit/>
          </a:bodyPr>
          <a:lstStyle/>
          <a:p>
            <a:pPr marL="366713" indent="-366713"/>
            <a:r>
              <a:rPr lang="en-GB" sz="2000" b="1" dirty="0">
                <a:solidFill>
                  <a:srgbClr val="15824C"/>
                </a:solidFill>
                <a:effectLst/>
                <a:latin typeface="Verdana" panose="020B0604030504040204" pitchFamily="34" charset="0"/>
                <a:ea typeface="Verdana" panose="020B0604030504040204" pitchFamily="34" charset="0"/>
                <a:cs typeface="Verdana" panose="020B0604030504040204" pitchFamily="34" charset="0"/>
              </a:rPr>
              <a:t>1. Reconceiving customer needs, products, and markets to address societal needs</a:t>
            </a:r>
          </a:p>
          <a:p>
            <a:pPr>
              <a:spcBef>
                <a:spcPts val="600"/>
              </a:spcBef>
            </a:pPr>
            <a:r>
              <a:rPr lang="en-GB" b="1" dirty="0">
                <a:solidFill>
                  <a:srgbClr val="15824C"/>
                </a:solidFill>
                <a:latin typeface="Verdana" panose="020B0604030504040204" pitchFamily="34" charset="0"/>
                <a:ea typeface="Verdana" panose="020B0604030504040204" pitchFamily="34" charset="0"/>
                <a:cs typeface="Verdana" panose="020B0604030504040204" pitchFamily="34" charset="0"/>
              </a:rPr>
              <a:t>    =&gt; new opportunities to differentiate, innovate and grow</a:t>
            </a:r>
            <a:r>
              <a:rPr lang="en-GB" b="1" dirty="0">
                <a:solidFill>
                  <a:srgbClr val="15824C"/>
                </a:solidFill>
                <a:effectLst/>
                <a:latin typeface="Verdana" panose="020B0604030504040204" pitchFamily="34" charset="0"/>
                <a:ea typeface="Verdana" panose="020B0604030504040204" pitchFamily="34" charset="0"/>
                <a:cs typeface="Verdana" panose="020B0604030504040204" pitchFamily="34" charset="0"/>
              </a:rPr>
              <a:t> </a:t>
            </a:r>
          </a:p>
          <a:p>
            <a:pPr marL="534988" indent="-214313">
              <a:spcBef>
                <a:spcPts val="600"/>
              </a:spcBef>
            </a:pPr>
            <a:r>
              <a:rPr lang="en-GB"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 design new products and services</a:t>
            </a:r>
          </a:p>
          <a:p>
            <a:pPr marL="534988" indent="-214313"/>
            <a:r>
              <a:rPr lang="en-GB"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en-GB" dirty="0" err="1">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Eg.</a:t>
            </a:r>
            <a:r>
              <a:rPr lang="en-GB"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 environmental impact, safety, health, education, nutrition, living with disability, housing, financial security </a:t>
            </a:r>
          </a:p>
          <a:p>
            <a:pPr marL="534988" indent="-214313">
              <a:spcBef>
                <a:spcPts val="600"/>
              </a:spcBef>
            </a:pPr>
            <a:r>
              <a:rPr lang="en-GB"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o</a:t>
            </a:r>
            <a:r>
              <a:rPr lang="en-GB"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pen new markets by serving unmet needs in underserved communities </a:t>
            </a:r>
          </a:p>
          <a:p>
            <a:pPr marL="534988" indent="-214313"/>
            <a:r>
              <a:rPr lang="en-GB"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	(often requires redesigned products or different distribution methods)</a:t>
            </a:r>
          </a:p>
          <a:p>
            <a:endParaRPr lang="en-GB" sz="2000" dirty="0">
              <a:effectLst/>
              <a:latin typeface="Verdana" panose="020B0604030504040204" pitchFamily="34" charset="0"/>
              <a:ea typeface="Verdana" panose="020B0604030504040204" pitchFamily="34" charset="0"/>
              <a:cs typeface="Verdana" panose="020B0604030504040204" pitchFamily="34" charset="0"/>
            </a:endParaRPr>
          </a:p>
          <a:p>
            <a:r>
              <a:rPr lang="en-GB" sz="2000" b="1" dirty="0">
                <a:solidFill>
                  <a:srgbClr val="15824C"/>
                </a:solidFill>
                <a:latin typeface="Verdana" panose="020B0604030504040204" pitchFamily="34" charset="0"/>
                <a:ea typeface="Verdana" panose="020B0604030504040204" pitchFamily="34" charset="0"/>
                <a:cs typeface="Verdana" panose="020B0604030504040204" pitchFamily="34" charset="0"/>
              </a:rPr>
              <a:t>2. </a:t>
            </a:r>
            <a:r>
              <a:rPr lang="en-GB" sz="2000" b="1" dirty="0">
                <a:solidFill>
                  <a:srgbClr val="15824C"/>
                </a:solidFill>
                <a:effectLst/>
                <a:latin typeface="Verdana" panose="020B0604030504040204" pitchFamily="34" charset="0"/>
                <a:ea typeface="Verdana" panose="020B0604030504040204" pitchFamily="34" charset="0"/>
                <a:cs typeface="Verdana" panose="020B0604030504040204" pitchFamily="34" charset="0"/>
              </a:rPr>
              <a:t>Redefining productivity in the value chain </a:t>
            </a:r>
          </a:p>
          <a:p>
            <a:pPr marL="534988">
              <a:spcBef>
                <a:spcPts val="600"/>
              </a:spcBef>
            </a:pPr>
            <a:r>
              <a:rPr lang="en-GB" dirty="0" err="1">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eg.</a:t>
            </a:r>
            <a:r>
              <a:rPr lang="en-GB"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improve employment in disadvantaged regions, minimise logistical impacts in distribution, energy and water use in production, limiting emissions and waste</a:t>
            </a:r>
            <a:endParaRPr lang="en-GB"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endParaRPr>
          </a:p>
          <a:p>
            <a:endParaRPr lang="en-GB" dirty="0">
              <a:solidFill>
                <a:srgbClr val="15824C"/>
              </a:solidFill>
              <a:effectLst/>
              <a:latin typeface="Verdana" panose="020B0604030504040204" pitchFamily="34" charset="0"/>
              <a:ea typeface="Verdana" panose="020B0604030504040204" pitchFamily="34" charset="0"/>
              <a:cs typeface="Verdana" panose="020B0604030504040204" pitchFamily="34" charset="0"/>
            </a:endParaRPr>
          </a:p>
          <a:p>
            <a:r>
              <a:rPr lang="en-GB" b="1" dirty="0">
                <a:solidFill>
                  <a:srgbClr val="15824C"/>
                </a:solidFill>
                <a:latin typeface="Verdana" panose="020B0604030504040204" pitchFamily="34" charset="0"/>
                <a:ea typeface="Verdana" panose="020B0604030504040204" pitchFamily="34" charset="0"/>
                <a:cs typeface="Verdana" panose="020B0604030504040204" pitchFamily="34" charset="0"/>
              </a:rPr>
              <a:t>3. </a:t>
            </a:r>
            <a:r>
              <a:rPr lang="en-GB" b="1" dirty="0">
                <a:solidFill>
                  <a:srgbClr val="15824C"/>
                </a:solidFill>
                <a:effectLst/>
                <a:latin typeface="Verdana" panose="020B0604030504040204" pitchFamily="34" charset="0"/>
                <a:ea typeface="Verdana" panose="020B0604030504040204" pitchFamily="34" charset="0"/>
                <a:cs typeface="Verdana" panose="020B0604030504040204" pitchFamily="34" charset="0"/>
              </a:rPr>
              <a:t>Enabling local cluster development </a:t>
            </a:r>
          </a:p>
          <a:p>
            <a:pPr marL="534988"/>
            <a:r>
              <a:rPr lang="en-GB"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(business cluster - geographical concentration of interconnected businesses; </a:t>
            </a:r>
            <a:r>
              <a:rPr lang="en-GB" dirty="0" err="1">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eg.</a:t>
            </a:r>
            <a:r>
              <a:rPr lang="en-GB"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 </a:t>
            </a:r>
            <a:r>
              <a:rPr lang="en-GB" dirty="0" err="1">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Sillicon</a:t>
            </a:r>
            <a:r>
              <a:rPr lang="en-GB"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 Valley)</a:t>
            </a:r>
            <a:endParaRPr lang="en-GB" b="1"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endParaRPr>
          </a:p>
          <a:p>
            <a:pPr marL="534988"/>
            <a:r>
              <a:rPr lang="en-GB"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strengthen the links within the cluster =&gt; strengthens links with the community</a:t>
            </a:r>
            <a:endParaRPr lang="en-GB"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2" name="Title 1">
            <a:extLst>
              <a:ext uri="{FF2B5EF4-FFF2-40B4-BE49-F238E27FC236}">
                <a16:creationId xmlns:a16="http://schemas.microsoft.com/office/drawing/2014/main" id="{2C1E7310-1C92-75EB-0E43-1D1C785ABCFB}"/>
              </a:ext>
            </a:extLst>
          </p:cNvPr>
          <p:cNvSpPr>
            <a:spLocks noGrp="1"/>
          </p:cNvSpPr>
          <p:nvPr>
            <p:ph type="title"/>
          </p:nvPr>
        </p:nvSpPr>
        <p:spPr>
          <a:xfrm>
            <a:off x="1110341" y="-46494"/>
            <a:ext cx="9940833" cy="1325563"/>
          </a:xfrm>
        </p:spPr>
        <p:txBody>
          <a:bodyPr>
            <a:normAutofit/>
          </a:bodyPr>
          <a:lstStyle/>
          <a:p>
            <a:r>
              <a:rPr lang="en-US" sz="2800" dirty="0">
                <a:solidFill>
                  <a:srgbClr val="15824C"/>
                </a:solidFill>
                <a:latin typeface="Verdana" panose="020B0604030504040204" pitchFamily="34" charset="0"/>
                <a:ea typeface="Verdana" panose="020B0604030504040204" pitchFamily="34" charset="0"/>
                <a:cs typeface="Verdana" panose="020B0604030504040204" pitchFamily="34" charset="0"/>
              </a:rPr>
              <a:t>Levels of Shared value by Businesses</a:t>
            </a:r>
            <a:r>
              <a:rPr lang="en-US" sz="1800" dirty="0">
                <a:solidFill>
                  <a:srgbClr val="15824C"/>
                </a:solidFill>
                <a:latin typeface="Verdana" panose="020B0604030504040204" pitchFamily="34" charset="0"/>
                <a:ea typeface="Verdana" panose="020B0604030504040204" pitchFamily="34" charset="0"/>
                <a:cs typeface="Verdana" panose="020B0604030504040204" pitchFamily="34" charset="0"/>
              </a:rPr>
              <a:t>(Porter and Kramer, 2011)</a:t>
            </a:r>
          </a:p>
        </p:txBody>
      </p:sp>
      <p:sp>
        <p:nvSpPr>
          <p:cNvPr id="3" name="TextBox 2" descr="Professor Teresa da Silva Lopes&#13;&#10;">
            <a:extLst>
              <a:ext uri="{FF2B5EF4-FFF2-40B4-BE49-F238E27FC236}">
                <a16:creationId xmlns:a16="http://schemas.microsoft.com/office/drawing/2014/main" id="{456F1F2F-AECF-58A1-2787-5AC0107CBC07}"/>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 name="Line 2">
            <a:extLst>
              <a:ext uri="{FF2B5EF4-FFF2-40B4-BE49-F238E27FC236}">
                <a16:creationId xmlns:a16="http://schemas.microsoft.com/office/drawing/2014/main" id="{E6FBE427-11BA-4C53-CBA3-9CDBA01B260F}"/>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pic>
        <p:nvPicPr>
          <p:cNvPr id="6" name="Picture 5">
            <a:extLst>
              <a:ext uri="{FF2B5EF4-FFF2-40B4-BE49-F238E27FC236}">
                <a16:creationId xmlns:a16="http://schemas.microsoft.com/office/drawing/2014/main" id="{53177174-0472-23AE-A582-6FBB18AA2392}"/>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7" name="Line 2">
            <a:extLst>
              <a:ext uri="{FF2B5EF4-FFF2-40B4-BE49-F238E27FC236}">
                <a16:creationId xmlns:a16="http://schemas.microsoft.com/office/drawing/2014/main" id="{199C0EAD-052F-CD14-B07D-F36E40A82E59}"/>
              </a:ext>
            </a:extLst>
          </p:cNvPr>
          <p:cNvSpPr>
            <a:spLocks noChangeShapeType="1"/>
          </p:cNvSpPr>
          <p:nvPr/>
        </p:nvSpPr>
        <p:spPr bwMode="auto">
          <a:xfrm>
            <a:off x="545426" y="8494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945944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0CDF-6949-F8B6-56C9-748DF3351165}"/>
              </a:ext>
            </a:extLst>
          </p:cNvPr>
          <p:cNvSpPr>
            <a:spLocks noGrp="1"/>
          </p:cNvSpPr>
          <p:nvPr>
            <p:ph type="title"/>
          </p:nvPr>
        </p:nvSpPr>
        <p:spPr>
          <a:xfrm>
            <a:off x="967407" y="-74697"/>
            <a:ext cx="10293626" cy="1325563"/>
          </a:xfrm>
        </p:spPr>
        <p:txBody>
          <a:bodyPr>
            <a:normAutofit/>
          </a:bodyPr>
          <a:lstStyle/>
          <a:p>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The connection between competitive advantage and social issues</a:t>
            </a:r>
          </a:p>
        </p:txBody>
      </p:sp>
      <p:pic>
        <p:nvPicPr>
          <p:cNvPr id="4" name="Picture 3" descr="Connection between competitive advantage and social issues">
            <a:extLst>
              <a:ext uri="{FF2B5EF4-FFF2-40B4-BE49-F238E27FC236}">
                <a16:creationId xmlns:a16="http://schemas.microsoft.com/office/drawing/2014/main" id="{ECC3F83F-954B-3BDF-132D-C3C81AB2DF35}"/>
              </a:ext>
            </a:extLst>
          </p:cNvPr>
          <p:cNvPicPr>
            <a:picLocks noChangeAspect="1"/>
          </p:cNvPicPr>
          <p:nvPr/>
        </p:nvPicPr>
        <p:blipFill>
          <a:blip r:embed="rId3"/>
          <a:stretch>
            <a:fillRect/>
          </a:stretch>
        </p:blipFill>
        <p:spPr>
          <a:xfrm>
            <a:off x="706998" y="1058549"/>
            <a:ext cx="4513943" cy="4740901"/>
          </a:xfrm>
          <a:prstGeom prst="rect">
            <a:avLst/>
          </a:prstGeom>
        </p:spPr>
      </p:pic>
      <p:sp>
        <p:nvSpPr>
          <p:cNvPr id="5" name="TextBox 4">
            <a:extLst>
              <a:ext uri="{FF2B5EF4-FFF2-40B4-BE49-F238E27FC236}">
                <a16:creationId xmlns:a16="http://schemas.microsoft.com/office/drawing/2014/main" id="{50CE113F-ECE0-EE16-0598-4541375FCFBE}"/>
              </a:ext>
            </a:extLst>
          </p:cNvPr>
          <p:cNvSpPr txBox="1"/>
          <p:nvPr/>
        </p:nvSpPr>
        <p:spPr>
          <a:xfrm>
            <a:off x="6037615" y="1965404"/>
            <a:ext cx="5447387" cy="252928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800" dirty="0">
                <a:latin typeface="Verdana" panose="020B0604030504040204" pitchFamily="34" charset="0"/>
                <a:ea typeface="Verdana" panose="020B0604030504040204" pitchFamily="34" charset="0"/>
                <a:cs typeface="Verdana" panose="020B0604030504040204" pitchFamily="34" charset="0"/>
              </a:rPr>
              <a:t>Shared value opens-up new needs, new markets, and new value chain configurations</a:t>
            </a:r>
          </a:p>
          <a:p>
            <a:pPr marL="285750" indent="-285750">
              <a:lnSpc>
                <a:spcPct val="150000"/>
              </a:lnSpc>
              <a:buFont typeface="Arial" panose="020B0604020202020204" pitchFamily="34" charset="0"/>
              <a:buChar char="•"/>
            </a:pPr>
            <a:r>
              <a:rPr lang="en-US" sz="1800" dirty="0">
                <a:latin typeface="Verdana" panose="020B0604030504040204" pitchFamily="34" charset="0"/>
                <a:ea typeface="Verdana" panose="020B0604030504040204" pitchFamily="34" charset="0"/>
                <a:cs typeface="Verdana" panose="020B0604030504040204" pitchFamily="34" charset="0"/>
              </a:rPr>
              <a:t>This creates new strategic positions, and new opportunities for extending existing positions</a:t>
            </a:r>
          </a:p>
        </p:txBody>
      </p:sp>
      <p:sp>
        <p:nvSpPr>
          <p:cNvPr id="3" name="TextBox 2" descr="Professor Teresa da Silva Lopes&#13;&#10;">
            <a:extLst>
              <a:ext uri="{FF2B5EF4-FFF2-40B4-BE49-F238E27FC236}">
                <a16:creationId xmlns:a16="http://schemas.microsoft.com/office/drawing/2014/main" id="{9B6DDD8D-E74A-C770-1252-1821EC2E1B46}"/>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43051DA5-E720-C533-A14F-66E01DFBEC16}"/>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8" name="Line 2">
            <a:extLst>
              <a:ext uri="{FF2B5EF4-FFF2-40B4-BE49-F238E27FC236}">
                <a16:creationId xmlns:a16="http://schemas.microsoft.com/office/drawing/2014/main" id="{EA6BCE64-6293-73D5-D96E-C2195B565D9E}"/>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9" name="Rectangle 8">
            <a:extLst>
              <a:ext uri="{FF2B5EF4-FFF2-40B4-BE49-F238E27FC236}">
                <a16:creationId xmlns:a16="http://schemas.microsoft.com/office/drawing/2014/main" id="{473D8394-43E6-29B5-97F5-B3D35AB8D86A}"/>
              </a:ext>
            </a:extLst>
          </p:cNvPr>
          <p:cNvSpPr/>
          <p:nvPr/>
        </p:nvSpPr>
        <p:spPr>
          <a:xfrm>
            <a:off x="5904853" y="1710047"/>
            <a:ext cx="5712913" cy="3063833"/>
          </a:xfrm>
          <a:prstGeom prst="rect">
            <a:avLst/>
          </a:prstGeom>
          <a:noFill/>
          <a:ln w="41275">
            <a:solidFill>
              <a:srgbClr val="037C3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041E9AF2-D95D-BD51-E806-CE14BD634133}"/>
              </a:ext>
            </a:extLst>
          </p:cNvPr>
          <p:cNvSpPr txBox="1"/>
          <p:nvPr/>
        </p:nvSpPr>
        <p:spPr>
          <a:xfrm>
            <a:off x="1673815" y="5811209"/>
            <a:ext cx="2981201" cy="338554"/>
          </a:xfrm>
          <a:prstGeom prst="rect">
            <a:avLst/>
          </a:prstGeom>
          <a:noFill/>
        </p:spPr>
        <p:txBody>
          <a:bodyPr wrap="none" rtlCol="0">
            <a:spAutoFit/>
          </a:bodyPr>
          <a:lstStyle/>
          <a:p>
            <a:r>
              <a:rPr lang="en-US" sz="1600" dirty="0"/>
              <a:t>Source: Porter and Kramer (2011)</a:t>
            </a:r>
          </a:p>
        </p:txBody>
      </p:sp>
      <p:pic>
        <p:nvPicPr>
          <p:cNvPr id="11" name="Picture 10">
            <a:extLst>
              <a:ext uri="{FF2B5EF4-FFF2-40B4-BE49-F238E27FC236}">
                <a16:creationId xmlns:a16="http://schemas.microsoft.com/office/drawing/2014/main" id="{46496C14-A0DC-5004-02CD-85F2981F7C23}"/>
              </a:ext>
            </a:extLst>
          </p:cNvPr>
          <p:cNvPicPr>
            <a:picLocks noChangeAspect="1"/>
          </p:cNvPicPr>
          <p:nvPr/>
        </p:nvPicPr>
        <p:blipFill>
          <a:blip r:embed="rId4"/>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2474351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023052C-3952-F744-2D07-196211C76F4B}"/>
              </a:ext>
            </a:extLst>
          </p:cNvPr>
          <p:cNvSpPr>
            <a:spLocks noGrp="1"/>
          </p:cNvSpPr>
          <p:nvPr>
            <p:ph type="title"/>
          </p:nvPr>
        </p:nvSpPr>
        <p:spPr>
          <a:xfrm>
            <a:off x="967407" y="-74697"/>
            <a:ext cx="10293626" cy="1325563"/>
          </a:xfrm>
        </p:spPr>
        <p:txBody>
          <a:bodyPr>
            <a:normAutofit/>
          </a:bodyPr>
          <a:lstStyle/>
          <a:p>
            <a:r>
              <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rPr>
              <a:t>The connection between competitive advantage and social issues</a:t>
            </a:r>
          </a:p>
        </p:txBody>
      </p:sp>
      <p:sp>
        <p:nvSpPr>
          <p:cNvPr id="5" name="TextBox 4" descr="Professor Teresa da Silva Lopes&#13;&#10;">
            <a:extLst>
              <a:ext uri="{FF2B5EF4-FFF2-40B4-BE49-F238E27FC236}">
                <a16:creationId xmlns:a16="http://schemas.microsoft.com/office/drawing/2014/main" id="{EBB24A73-54C0-3124-55E5-0748C421791D}"/>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03D0702D-AD64-7A37-E6C2-EEA06EACA18F}"/>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8" name="Line 2">
            <a:extLst>
              <a:ext uri="{FF2B5EF4-FFF2-40B4-BE49-F238E27FC236}">
                <a16:creationId xmlns:a16="http://schemas.microsoft.com/office/drawing/2014/main" id="{C01C99FB-53DC-FA5D-658A-4EF5E062C44F}"/>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9" name="TextBox 8">
            <a:extLst>
              <a:ext uri="{FF2B5EF4-FFF2-40B4-BE49-F238E27FC236}">
                <a16:creationId xmlns:a16="http://schemas.microsoft.com/office/drawing/2014/main" id="{3502B33F-D166-B8E1-8560-08B365B7639A}"/>
              </a:ext>
            </a:extLst>
          </p:cNvPr>
          <p:cNvSpPr txBox="1"/>
          <p:nvPr/>
        </p:nvSpPr>
        <p:spPr>
          <a:xfrm>
            <a:off x="4886673" y="1082142"/>
            <a:ext cx="2438488" cy="430887"/>
          </a:xfrm>
          <a:prstGeom prst="rect">
            <a:avLst/>
          </a:prstGeom>
          <a:noFill/>
        </p:spPr>
        <p:txBody>
          <a:bodyPr wrap="none" rtlCol="0">
            <a:spAutoFit/>
          </a:bodyPr>
          <a:lstStyle/>
          <a:p>
            <a:r>
              <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Some examples</a:t>
            </a:r>
          </a:p>
        </p:txBody>
      </p:sp>
      <p:sp>
        <p:nvSpPr>
          <p:cNvPr id="10" name="TextBox 9">
            <a:extLst>
              <a:ext uri="{FF2B5EF4-FFF2-40B4-BE49-F238E27FC236}">
                <a16:creationId xmlns:a16="http://schemas.microsoft.com/office/drawing/2014/main" id="{02362617-FE7A-7241-B83A-87A3769750D2}"/>
              </a:ext>
            </a:extLst>
          </p:cNvPr>
          <p:cNvSpPr txBox="1"/>
          <p:nvPr/>
        </p:nvSpPr>
        <p:spPr>
          <a:xfrm>
            <a:off x="562086" y="1612253"/>
            <a:ext cx="11104268" cy="4247317"/>
          </a:xfrm>
          <a:prstGeom prst="rect">
            <a:avLst/>
          </a:prstGeom>
          <a:noFill/>
        </p:spPr>
        <p:txBody>
          <a:bodyPr wrap="square" rtlCol="0">
            <a:spAutoFit/>
          </a:bodyPr>
          <a:lstStyle/>
          <a:p>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Employee health - </a:t>
            </a:r>
            <a:r>
              <a:rPr lang="en-US" dirty="0" err="1">
                <a:latin typeface="Verdana" panose="020B0604030504040204" pitchFamily="34" charset="0"/>
                <a:ea typeface="Verdana" panose="020B0604030504040204" pitchFamily="34" charset="0"/>
                <a:cs typeface="Verdana" panose="020B0604030504040204" pitchFamily="34" charset="0"/>
              </a:rPr>
              <a:t>eg.</a:t>
            </a:r>
            <a:r>
              <a:rPr lang="en-US" dirty="0">
                <a:latin typeface="Verdana" panose="020B0604030504040204" pitchFamily="34" charset="0"/>
                <a:ea typeface="Verdana" panose="020B0604030504040204" pitchFamily="34" charset="0"/>
                <a:cs typeface="Verdana" panose="020B0604030504040204" pitchFamily="34" charset="0"/>
              </a:rPr>
              <a:t> investing in a wellness program to employees =&gt; benefits employees and the firm minimizes absences and lost productivity.</a:t>
            </a:r>
          </a:p>
          <a:p>
            <a:endParaRPr lang="en-US" dirty="0">
              <a:solidFill>
                <a:srgbClr val="037C34"/>
              </a:solidFill>
              <a:latin typeface="Verdana" panose="020B0604030504040204" pitchFamily="34" charset="0"/>
              <a:ea typeface="Verdana" panose="020B0604030504040204" pitchFamily="34" charset="0"/>
              <a:cs typeface="Verdana" panose="020B0604030504040204" pitchFamily="34" charset="0"/>
            </a:endParaRPr>
          </a:p>
          <a:p>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Environmental impact -  </a:t>
            </a:r>
            <a:r>
              <a:rPr lang="en-US" dirty="0">
                <a:latin typeface="Verdana" panose="020B0604030504040204" pitchFamily="34" charset="0"/>
                <a:ea typeface="Verdana" panose="020B0604030504040204" pitchFamily="34" charset="0"/>
                <a:cs typeface="Verdana" panose="020B0604030504040204" pitchFamily="34" charset="0"/>
              </a:rPr>
              <a:t>environmental performance can often be achieved with better technology at nominal incremental cost and can even yield net cost savings through enhanced resource utilization, process efficiency, and quality.</a:t>
            </a:r>
          </a:p>
          <a:p>
            <a:endParaRPr lang="en-US" dirty="0">
              <a:latin typeface="Verdana" panose="020B0604030504040204" pitchFamily="34" charset="0"/>
              <a:ea typeface="Verdana" panose="020B0604030504040204" pitchFamily="34" charset="0"/>
              <a:cs typeface="Verdana" panose="020B0604030504040204" pitchFamily="34" charset="0"/>
            </a:endParaRPr>
          </a:p>
          <a:p>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Energy and logistics - </a:t>
            </a:r>
            <a:r>
              <a:rPr lang="en-US" dirty="0">
                <a:latin typeface="Verdana" panose="020B0604030504040204" pitchFamily="34" charset="0"/>
                <a:ea typeface="Verdana" panose="020B0604030504040204" pitchFamily="34" charset="0"/>
                <a:cs typeface="Verdana" panose="020B0604030504040204" pitchFamily="34" charset="0"/>
              </a:rPr>
              <a:t>the use of energy  efficiency is being re-examined whether it be in processes, transportation, buildings, supply chains, distribution channels or support services =&gt; leading to improvements in technology, recycling, </a:t>
            </a:r>
            <a:r>
              <a:rPr lang="en-US" dirty="0" err="1">
                <a:latin typeface="Verdana" panose="020B0604030504040204" pitchFamily="34" charset="0"/>
                <a:ea typeface="Verdana" panose="020B0604030504040204" pitchFamily="34" charset="0"/>
                <a:cs typeface="Verdana" panose="020B0604030504040204" pitchFamily="34" charset="0"/>
              </a:rPr>
              <a:t>etc</a:t>
            </a:r>
            <a:endParaRPr lang="en-US" dirty="0">
              <a:latin typeface="Verdana" panose="020B0604030504040204" pitchFamily="34" charset="0"/>
              <a:ea typeface="Verdana" panose="020B0604030504040204" pitchFamily="34" charset="0"/>
              <a:cs typeface="Verdana" panose="020B0604030504040204" pitchFamily="34" charset="0"/>
            </a:endParaRPr>
          </a:p>
          <a:p>
            <a:endParaRPr lang="en-US" dirty="0">
              <a:latin typeface="Verdana" panose="020B0604030504040204" pitchFamily="34" charset="0"/>
              <a:ea typeface="Verdana" panose="020B0604030504040204" pitchFamily="34" charset="0"/>
              <a:cs typeface="Verdana" panose="020B0604030504040204" pitchFamily="34" charset="0"/>
            </a:endParaRPr>
          </a:p>
          <a:p>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Water use - </a:t>
            </a:r>
            <a:r>
              <a:rPr lang="en-US" dirty="0">
                <a:latin typeface="Verdana" panose="020B0604030504040204" pitchFamily="34" charset="0"/>
                <a:ea typeface="Verdana" panose="020B0604030504040204" pitchFamily="34" charset="0"/>
                <a:cs typeface="Verdana" panose="020B0604030504040204" pitchFamily="34" charset="0"/>
              </a:rPr>
              <a:t>enabled by improving technology, will impact on all activities in the value chain.</a:t>
            </a:r>
          </a:p>
          <a:p>
            <a:endParaRPr lang="en-US" dirty="0">
              <a:latin typeface="Verdana" panose="020B0604030504040204" pitchFamily="34" charset="0"/>
              <a:ea typeface="Verdana" panose="020B0604030504040204" pitchFamily="34" charset="0"/>
              <a:cs typeface="Verdana" panose="020B0604030504040204" pitchFamily="34" charset="0"/>
            </a:endParaRPr>
          </a:p>
          <a:p>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Employee skills - </a:t>
            </a:r>
            <a:r>
              <a:rPr lang="en-US" dirty="0">
                <a:latin typeface="Verdana" panose="020B0604030504040204" pitchFamily="34" charset="0"/>
                <a:ea typeface="Verdana" panose="020B0604030504040204" pitchFamily="34" charset="0"/>
                <a:cs typeface="Verdana" panose="020B0604030504040204" pitchFamily="34" charset="0"/>
              </a:rPr>
              <a:t>living wage, safety, wellness, training, and opportunities for advancement for employees have a positive impact on productivity</a:t>
            </a:r>
          </a:p>
        </p:txBody>
      </p:sp>
      <p:pic>
        <p:nvPicPr>
          <p:cNvPr id="2" name="Picture 1">
            <a:extLst>
              <a:ext uri="{FF2B5EF4-FFF2-40B4-BE49-F238E27FC236}">
                <a16:creationId xmlns:a16="http://schemas.microsoft.com/office/drawing/2014/main" id="{353A90BA-F3FC-D9C3-E8DA-6D36DA526A2C}"/>
              </a:ext>
            </a:extLst>
          </p:cNvPr>
          <p:cNvPicPr>
            <a:picLocks noChangeAspect="1"/>
          </p:cNvPicPr>
          <p:nvPr/>
        </p:nvPicPr>
        <p:blipFill>
          <a:blip r:embed="rId3"/>
          <a:stretch>
            <a:fillRect/>
          </a:stretch>
        </p:blipFill>
        <p:spPr>
          <a:xfrm>
            <a:off x="10573268" y="6384207"/>
            <a:ext cx="1506216" cy="358958"/>
          </a:xfrm>
          <a:prstGeom prst="rect">
            <a:avLst/>
          </a:prstGeom>
        </p:spPr>
      </p:pic>
    </p:spTree>
    <p:extLst>
      <p:ext uri="{BB962C8B-B14F-4D97-AF65-F5344CB8AC3E}">
        <p14:creationId xmlns:p14="http://schemas.microsoft.com/office/powerpoint/2010/main" val="4053723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255F594-E29E-4E22-3889-3CE3328F0A40}"/>
              </a:ext>
            </a:extLst>
          </p:cNvPr>
          <p:cNvSpPr txBox="1"/>
          <p:nvPr/>
        </p:nvSpPr>
        <p:spPr>
          <a:xfrm>
            <a:off x="545426" y="869741"/>
            <a:ext cx="10776750" cy="5124480"/>
          </a:xfrm>
          <a:prstGeom prst="rect">
            <a:avLst/>
          </a:prstGeom>
          <a:noFill/>
        </p:spPr>
        <p:txBody>
          <a:bodyPr wrap="square" rtlCol="0">
            <a:spAutoFit/>
          </a:bodyPr>
          <a:lstStyle/>
          <a:p>
            <a:endParaRPr lang="en-US" dirty="0">
              <a:latin typeface="Verdana" panose="020B0604030504040204" pitchFamily="34" charset="0"/>
              <a:ea typeface="Verdana" panose="020B0604030504040204" pitchFamily="34" charset="0"/>
              <a:cs typeface="Verdana" panose="020B0604030504040204" pitchFamily="34" charset="0"/>
            </a:endParaRPr>
          </a:p>
          <a:p>
            <a:pPr marL="355600" indent="-355600"/>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 Develop new FSAs </a:t>
            </a:r>
            <a:r>
              <a:rPr lang="en-US" dirty="0">
                <a:latin typeface="Verdana" panose="020B0604030504040204" pitchFamily="34" charset="0"/>
                <a:ea typeface="Verdana" panose="020B0604030504040204" pitchFamily="34" charset="0"/>
                <a:cs typeface="Verdana" panose="020B0604030504040204" pitchFamily="34" charset="0"/>
              </a:rPr>
              <a:t>(Firm Specific Advantages), often building on existing FSAs, and improve performance</a:t>
            </a:r>
          </a:p>
          <a:p>
            <a:pPr marL="355600" indent="-355600">
              <a:spcBef>
                <a:spcPts val="1200"/>
              </a:spcBef>
            </a:pPr>
            <a:r>
              <a:rPr lang="en-US" dirty="0">
                <a:latin typeface="Verdana" panose="020B0604030504040204" pitchFamily="34" charset="0"/>
                <a:ea typeface="Verdana" panose="020B0604030504040204" pitchFamily="34" charset="0"/>
                <a:cs typeface="Verdana" panose="020B0604030504040204" pitchFamily="34" charset="0"/>
              </a:rPr>
              <a:t>-</a:t>
            </a: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 Improve Location Advantages </a:t>
            </a:r>
            <a:r>
              <a:rPr lang="en-US" dirty="0">
                <a:latin typeface="Verdana" panose="020B0604030504040204" pitchFamily="34" charset="0"/>
                <a:ea typeface="Verdana" panose="020B0604030504040204" pitchFamily="34" charset="0"/>
                <a:cs typeface="Verdana" panose="020B0604030504040204" pitchFamily="34" charset="0"/>
              </a:rPr>
              <a:t>(L) (easier in emerging economies) </a:t>
            </a:r>
          </a:p>
          <a:p>
            <a:pPr marL="355600" indent="-355600"/>
            <a:r>
              <a:rPr lang="en-US" dirty="0">
                <a:latin typeface="Verdana" panose="020B0604030504040204" pitchFamily="34" charset="0"/>
                <a:ea typeface="Verdana" panose="020B0604030504040204" pitchFamily="34" charset="0"/>
                <a:cs typeface="Verdana" panose="020B0604030504040204" pitchFamily="34" charset="0"/>
              </a:rPr>
              <a:t>	</a:t>
            </a:r>
            <a:r>
              <a:rPr lang="en-US" sz="1600" dirty="0">
                <a:latin typeface="Verdana" panose="020B0604030504040204" pitchFamily="34" charset="0"/>
                <a:ea typeface="Verdana" panose="020B0604030504040204" pitchFamily="34" charset="0"/>
                <a:cs typeface="Verdana" panose="020B0604030504040204" pitchFamily="34" charset="0"/>
              </a:rPr>
              <a:t>e.g. Nike partnering in local suppliers in emerging markets -  help them better integrate in global supply chains, moving from transactional relations to cooperative/alliances. </a:t>
            </a:r>
          </a:p>
          <a:p>
            <a:pPr marL="355600" indent="-355600">
              <a:spcBef>
                <a:spcPts val="1200"/>
              </a:spcBef>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 Create institutional spillovers and help fill institutional voids </a:t>
            </a:r>
            <a:r>
              <a:rPr lang="en-US" dirty="0">
                <a:latin typeface="Verdana" panose="020B0604030504040204" pitchFamily="34" charset="0"/>
                <a:ea typeface="Verdana" panose="020B0604030504040204" pitchFamily="34" charset="0"/>
                <a:cs typeface="Verdana" panose="020B0604030504040204" pitchFamily="34" charset="0"/>
              </a:rPr>
              <a:t>in foreign markets which are not host countries to their FDI; where FSAs may take a long time to materialize </a:t>
            </a:r>
          </a:p>
          <a:p>
            <a:pPr marL="355600" indent="-355600"/>
            <a:r>
              <a:rPr lang="en-US" dirty="0">
                <a:latin typeface="Verdana" panose="020B0604030504040204" pitchFamily="34" charset="0"/>
                <a:ea typeface="Verdana" panose="020B0604030504040204" pitchFamily="34" charset="0"/>
                <a:cs typeface="Verdana" panose="020B0604030504040204" pitchFamily="34" charset="0"/>
              </a:rPr>
              <a:t>	</a:t>
            </a:r>
            <a:r>
              <a:rPr lang="en-US" sz="1600" dirty="0">
                <a:latin typeface="Verdana" panose="020B0604030504040204" pitchFamily="34" charset="0"/>
                <a:ea typeface="Verdana" panose="020B0604030504040204" pitchFamily="34" charset="0"/>
                <a:cs typeface="Verdana" panose="020B0604030504040204" pitchFamily="34" charset="0"/>
              </a:rPr>
              <a:t>e.g. sometimes the best location for value creation does not coincide with the best location for the MNE to enter in the short-run</a:t>
            </a:r>
          </a:p>
          <a:p>
            <a:pPr marL="355600" indent="-355600">
              <a:spcBef>
                <a:spcPts val="1200"/>
              </a:spcBef>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 Change mode of entry and/or organizational form in host market</a:t>
            </a:r>
          </a:p>
          <a:p>
            <a:pPr marL="355600" indent="-355600"/>
            <a:r>
              <a:rPr lang="en-US" dirty="0">
                <a:latin typeface="Verdana" panose="020B0604030504040204" pitchFamily="34" charset="0"/>
                <a:ea typeface="Verdana" panose="020B0604030504040204" pitchFamily="34" charset="0"/>
                <a:cs typeface="Verdana" panose="020B0604030504040204" pitchFamily="34" charset="0"/>
              </a:rPr>
              <a:t>	</a:t>
            </a:r>
            <a:r>
              <a:rPr lang="en-US" sz="1600" dirty="0">
                <a:latin typeface="Verdana" panose="020B0604030504040204" pitchFamily="34" charset="0"/>
                <a:ea typeface="Verdana" panose="020B0604030504040204" pitchFamily="34" charset="0"/>
                <a:cs typeface="Verdana" panose="020B0604030504040204" pitchFamily="34" charset="0"/>
              </a:rPr>
              <a:t>e.g. partner with other private sector entities, local governments </a:t>
            </a:r>
            <a:r>
              <a:rPr lang="en-US" sz="1600" dirty="0" err="1">
                <a:latin typeface="Verdana" panose="020B0604030504040204" pitchFamily="34" charset="0"/>
                <a:ea typeface="Verdana" panose="020B0604030504040204" pitchFamily="34" charset="0"/>
                <a:cs typeface="Verdana" panose="020B0604030504040204" pitchFamily="34" charset="0"/>
              </a:rPr>
              <a:t>etc</a:t>
            </a:r>
            <a:r>
              <a:rPr lang="en-US" sz="1600" dirty="0">
                <a:latin typeface="Verdana" panose="020B0604030504040204" pitchFamily="34" charset="0"/>
                <a:ea typeface="Verdana" panose="020B0604030504040204" pitchFamily="34" charset="0"/>
                <a:cs typeface="Verdana" panose="020B0604030504040204" pitchFamily="34" charset="0"/>
              </a:rPr>
              <a:t>, to create new ecosystems to address grand challenges such as poverty and inequality</a:t>
            </a:r>
            <a:endParaRPr lang="en-US" dirty="0">
              <a:latin typeface="Verdana" panose="020B0604030504040204" pitchFamily="34" charset="0"/>
              <a:ea typeface="Verdana" panose="020B0604030504040204" pitchFamily="34" charset="0"/>
              <a:cs typeface="Verdana" panose="020B0604030504040204" pitchFamily="34" charset="0"/>
            </a:endParaRPr>
          </a:p>
          <a:p>
            <a:pPr marL="355600" indent="-355600" algn="just">
              <a:spcBef>
                <a:spcPts val="600"/>
              </a:spcBef>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 </a:t>
            </a:r>
            <a:r>
              <a:rPr lang="en-US" b="1" dirty="0">
                <a:solidFill>
                  <a:srgbClr val="037C34"/>
                </a:solidFill>
                <a:latin typeface="Verdana" panose="020B0604030504040204" pitchFamily="34" charset="0"/>
                <a:ea typeface="Verdana" panose="020B0604030504040204" pitchFamily="34" charset="0"/>
                <a:cs typeface="Verdana" panose="020B0604030504040204" pitchFamily="34" charset="0"/>
              </a:rPr>
              <a:t>Legitimize the role of business in society again </a:t>
            </a:r>
            <a:r>
              <a:rPr lang="en-US" dirty="0">
                <a:latin typeface="Verdana" panose="020B0604030504040204" pitchFamily="34" charset="0"/>
                <a:ea typeface="Verdana" panose="020B0604030504040204" pitchFamily="34" charset="0"/>
                <a:cs typeface="Verdana" panose="020B0604030504040204" pitchFamily="34" charset="0"/>
              </a:rPr>
              <a:t>- improve the reputation of the MNE </a:t>
            </a:r>
          </a:p>
          <a:p>
            <a:pPr marL="355600" indent="-355600" algn="just">
              <a:spcBef>
                <a:spcPts val="600"/>
              </a:spcBef>
            </a:pPr>
            <a:r>
              <a:rPr lang="en-US" dirty="0">
                <a:latin typeface="Verdana" panose="020B0604030504040204" pitchFamily="34" charset="0"/>
                <a:ea typeface="Verdana" panose="020B0604030504040204" pitchFamily="34" charset="0"/>
                <a:cs typeface="Verdana" panose="020B0604030504040204" pitchFamily="34" charset="0"/>
              </a:rPr>
              <a:t>    =&gt; issue of genuine value creation vs greenwashing</a:t>
            </a:r>
          </a:p>
          <a:p>
            <a:pPr marL="355600" indent="-355600" algn="just">
              <a:spcBef>
                <a:spcPts val="600"/>
              </a:spcBef>
            </a:pPr>
            <a:r>
              <a:rPr lang="en-US" dirty="0">
                <a:solidFill>
                  <a:srgbClr val="037C34"/>
                </a:solidFill>
                <a:latin typeface="Verdana" panose="020B0604030504040204" pitchFamily="34" charset="0"/>
                <a:ea typeface="Verdana" panose="020B0604030504040204" pitchFamily="34" charset="0"/>
                <a:cs typeface="Verdana" panose="020B0604030504040204" pitchFamily="34" charset="0"/>
              </a:rPr>
              <a:t>- Drives innovation and productivity growth in the global economy </a:t>
            </a:r>
          </a:p>
        </p:txBody>
      </p:sp>
      <p:sp>
        <p:nvSpPr>
          <p:cNvPr id="2" name="Line 2">
            <a:extLst>
              <a:ext uri="{FF2B5EF4-FFF2-40B4-BE49-F238E27FC236}">
                <a16:creationId xmlns:a16="http://schemas.microsoft.com/office/drawing/2014/main" id="{3163887C-984C-621A-85D2-AEA18A6826A5}"/>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3" name="TextBox 2" descr="Professor Teresa da Silva Lopes&#13;&#10;">
            <a:extLst>
              <a:ext uri="{FF2B5EF4-FFF2-40B4-BE49-F238E27FC236}">
                <a16:creationId xmlns:a16="http://schemas.microsoft.com/office/drawing/2014/main" id="{1F2E876B-D29D-ACB5-C543-5C9761251C5A}"/>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7" name="Line 2">
            <a:extLst>
              <a:ext uri="{FF2B5EF4-FFF2-40B4-BE49-F238E27FC236}">
                <a16:creationId xmlns:a16="http://schemas.microsoft.com/office/drawing/2014/main" id="{8D128DA9-2C06-2FF4-490D-007B44C41038}"/>
              </a:ext>
            </a:extLst>
          </p:cNvPr>
          <p:cNvSpPr>
            <a:spLocks noChangeShapeType="1"/>
          </p:cNvSpPr>
          <p:nvPr/>
        </p:nvSpPr>
        <p:spPr bwMode="auto">
          <a:xfrm>
            <a:off x="55440" y="6345422"/>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Title 1">
            <a:extLst>
              <a:ext uri="{FF2B5EF4-FFF2-40B4-BE49-F238E27FC236}">
                <a16:creationId xmlns:a16="http://schemas.microsoft.com/office/drawing/2014/main" id="{4DCE1C34-55C0-5C52-BC35-FF18F2C3BA98}"/>
              </a:ext>
            </a:extLst>
          </p:cNvPr>
          <p:cNvSpPr txBox="1">
            <a:spLocks/>
          </p:cNvSpPr>
          <p:nvPr/>
        </p:nvSpPr>
        <p:spPr>
          <a:xfrm>
            <a:off x="853218" y="0"/>
            <a:ext cx="10569856" cy="114300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eaLnBrk="0" hangingPunct="0">
              <a:defRPr/>
            </a:pPr>
            <a:r>
              <a:rPr lang="en-US" sz="2400" dirty="0">
                <a:solidFill>
                  <a:srgbClr val="037C34"/>
                </a:solidFill>
                <a:effectLst>
                  <a:outerShdw blurRad="38100" dist="38100" dir="2700000" algn="tl">
                    <a:srgbClr val="DDDDDD"/>
                  </a:outerShdw>
                </a:effectLst>
                <a:latin typeface="Verdana" panose="020B0604030504040204" pitchFamily="34" charset="0"/>
                <a:ea typeface="Verdana" panose="020B0604030504040204" pitchFamily="34" charset="0"/>
                <a:cs typeface="Verdana" panose="020B0604030504040204" pitchFamily="34" charset="0"/>
              </a:rPr>
              <a:t>Possible advantages for MNEs adopting a ‘shared value’ approach</a:t>
            </a:r>
            <a:endParaRPr lang="en-US" sz="24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pic>
        <p:nvPicPr>
          <p:cNvPr id="5" name="Picture 4">
            <a:extLst>
              <a:ext uri="{FF2B5EF4-FFF2-40B4-BE49-F238E27FC236}">
                <a16:creationId xmlns:a16="http://schemas.microsoft.com/office/drawing/2014/main" id="{3851621F-A198-4429-810B-A76EEF732509}"/>
              </a:ext>
            </a:extLst>
          </p:cNvPr>
          <p:cNvPicPr>
            <a:picLocks noChangeAspect="1"/>
          </p:cNvPicPr>
          <p:nvPr/>
        </p:nvPicPr>
        <p:blipFill>
          <a:blip r:embed="rId3"/>
          <a:stretch>
            <a:fillRect/>
          </a:stretch>
        </p:blipFill>
        <p:spPr>
          <a:xfrm>
            <a:off x="10641000" y="6451939"/>
            <a:ext cx="1506216" cy="358958"/>
          </a:xfrm>
          <a:prstGeom prst="rect">
            <a:avLst/>
          </a:prstGeom>
        </p:spPr>
      </p:pic>
    </p:spTree>
    <p:extLst>
      <p:ext uri="{BB962C8B-B14F-4D97-AF65-F5344CB8AC3E}">
        <p14:creationId xmlns:p14="http://schemas.microsoft.com/office/powerpoint/2010/main" val="34893742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E22F0D00-C5DF-86DA-DF1C-7321A53A3A35}"/>
              </a:ext>
            </a:extLst>
          </p:cNvPr>
          <p:cNvSpPr>
            <a:spLocks noChangeArrowheads="1"/>
          </p:cNvSpPr>
          <p:nvPr/>
        </p:nvSpPr>
        <p:spPr bwMode="auto">
          <a:xfrm>
            <a:off x="3671206" y="-40365"/>
            <a:ext cx="5260399"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a:spcBef>
                <a:spcPct val="0"/>
              </a:spcBef>
              <a:buFontTx/>
              <a:buNone/>
            </a:pPr>
            <a:r>
              <a:rPr lang="pt-PT" altLang="en-US" sz="2800" dirty="0" err="1">
                <a:solidFill>
                  <a:srgbClr val="037C34"/>
                </a:solidFill>
                <a:latin typeface="Verdana" panose="020B0604030504040204" pitchFamily="34" charset="0"/>
                <a:ea typeface="Verdana" panose="020B0604030504040204" pitchFamily="34" charset="0"/>
                <a:cs typeface="Verdana" panose="020B0604030504040204" pitchFamily="34" charset="0"/>
              </a:rPr>
              <a:t>Session</a:t>
            </a:r>
            <a:r>
              <a:rPr lang="pt-PT" alt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 7 – </a:t>
            </a:r>
            <a:r>
              <a:rPr lang="pt-PT" altLang="en-US" sz="2800" dirty="0" err="1">
                <a:solidFill>
                  <a:srgbClr val="037C34"/>
                </a:solidFill>
                <a:latin typeface="Verdana" panose="020B0604030504040204" pitchFamily="34" charset="0"/>
                <a:ea typeface="Verdana" panose="020B0604030504040204" pitchFamily="34" charset="0"/>
                <a:cs typeface="Verdana" panose="020B0604030504040204" pitchFamily="34" charset="0"/>
              </a:rPr>
              <a:t>Main</a:t>
            </a:r>
            <a:r>
              <a:rPr lang="pt-PT" altLang="en-US" sz="2800" dirty="0">
                <a:solidFill>
                  <a:srgbClr val="037C34"/>
                </a:solidFill>
                <a:latin typeface="Verdana" panose="020B0604030504040204" pitchFamily="34" charset="0"/>
                <a:ea typeface="Verdana" panose="020B0604030504040204" pitchFamily="34" charset="0"/>
                <a:cs typeface="Verdana" panose="020B0604030504040204" pitchFamily="34" charset="0"/>
              </a:rPr>
              <a:t> Takeaways</a:t>
            </a:r>
            <a:endParaRPr lang="en-US" altLang="en-US" sz="2800" dirty="0">
              <a:solidFill>
                <a:srgbClr val="037C34"/>
              </a:solidFill>
              <a:latin typeface="Verdana" panose="020B0604030504040204" pitchFamily="34" charset="0"/>
              <a:ea typeface="Verdana" panose="020B0604030504040204" pitchFamily="34" charset="0"/>
              <a:cs typeface="Verdana" panose="020B0604030504040204" pitchFamily="34" charset="0"/>
            </a:endParaRPr>
          </a:p>
        </p:txBody>
      </p:sp>
      <p:sp>
        <p:nvSpPr>
          <p:cNvPr id="5" name="Line 2">
            <a:extLst>
              <a:ext uri="{FF2B5EF4-FFF2-40B4-BE49-F238E27FC236}">
                <a16:creationId xmlns:a16="http://schemas.microsoft.com/office/drawing/2014/main" id="{401293AD-598B-5E12-EB9A-6CEB07E6AE43}"/>
              </a:ext>
            </a:extLst>
          </p:cNvPr>
          <p:cNvSpPr>
            <a:spLocks noChangeShapeType="1"/>
          </p:cNvSpPr>
          <p:nvPr/>
        </p:nvSpPr>
        <p:spPr bwMode="auto">
          <a:xfrm>
            <a:off x="545426" y="863779"/>
            <a:ext cx="11263487" cy="0"/>
          </a:xfrm>
          <a:prstGeom prst="line">
            <a:avLst/>
          </a:prstGeom>
          <a:noFill/>
          <a:ln w="4445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20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descr="Professor Teresa da Silva Lopes&#13;&#10;">
            <a:extLst>
              <a:ext uri="{FF2B5EF4-FFF2-40B4-BE49-F238E27FC236}">
                <a16:creationId xmlns:a16="http://schemas.microsoft.com/office/drawing/2014/main" id="{AF36B7AC-8D66-374B-2858-A33AD19EC2D9}"/>
              </a:ext>
            </a:extLst>
          </p:cNvPr>
          <p:cNvSpPr txBox="1"/>
          <p:nvPr/>
        </p:nvSpPr>
        <p:spPr>
          <a:xfrm>
            <a:off x="250521" y="6381305"/>
            <a:ext cx="4058433" cy="307777"/>
          </a:xfrm>
          <a:prstGeom prst="rect">
            <a:avLst/>
          </a:prstGeom>
          <a:noFill/>
        </p:spPr>
        <p:txBody>
          <a:bodyPr wrap="square">
            <a:spAutoFit/>
          </a:bodyPr>
          <a:lstStyle/>
          <a:p>
            <a:pPr eaLnBrk="1" hangingPunct="1">
              <a:spcBef>
                <a:spcPct val="0"/>
              </a:spcBef>
              <a:buFontTx/>
              <a:buNone/>
            </a:pPr>
            <a:r>
              <a:rPr lang="pt-PT"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Professor Teresa da Silva Lopes</a:t>
            </a:r>
            <a:endParaRPr lang="en-US" altLang="en-US" sz="14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8" name="Line 2">
            <a:extLst>
              <a:ext uri="{FF2B5EF4-FFF2-40B4-BE49-F238E27FC236}">
                <a16:creationId xmlns:a16="http://schemas.microsoft.com/office/drawing/2014/main" id="{B9C99DB3-ACBD-D62E-E8EE-6EBD8BF3358D}"/>
              </a:ext>
            </a:extLst>
          </p:cNvPr>
          <p:cNvSpPr>
            <a:spLocks noChangeShapeType="1"/>
          </p:cNvSpPr>
          <p:nvPr/>
        </p:nvSpPr>
        <p:spPr bwMode="auto">
          <a:xfrm>
            <a:off x="0" y="6269914"/>
            <a:ext cx="12192000" cy="0"/>
          </a:xfrm>
          <a:prstGeom prst="line">
            <a:avLst/>
          </a:prstGeom>
          <a:noFill/>
          <a:ln w="25400">
            <a:solidFill>
              <a:srgbClr val="037C34"/>
            </a:solidFill>
            <a:round/>
            <a:headEnd/>
            <a:tailEnd/>
          </a:ln>
          <a:extLst>
            <a:ext uri="{909E8E84-426E-40DD-AFC4-6F175D3DCCD1}">
              <a14:hiddenFill xmlns:a14="http://schemas.microsoft.com/office/drawing/2010/main">
                <a:noFill/>
              </a14:hiddenFill>
            </a:ext>
          </a:extLst>
        </p:spPr>
        <p:txBody>
          <a:bodyPr/>
          <a:lstStyle/>
          <a:p>
            <a:endParaRPr lang="en-US"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Content Placeholder 2">
            <a:extLst>
              <a:ext uri="{FF2B5EF4-FFF2-40B4-BE49-F238E27FC236}">
                <a16:creationId xmlns:a16="http://schemas.microsoft.com/office/drawing/2014/main" id="{50897C5A-80D2-E1AA-364B-6C96CF8109A5}"/>
              </a:ext>
            </a:extLst>
          </p:cNvPr>
          <p:cNvSpPr>
            <a:spLocks noGrp="1"/>
          </p:cNvSpPr>
          <p:nvPr>
            <p:ph idx="1"/>
          </p:nvPr>
        </p:nvSpPr>
        <p:spPr>
          <a:xfrm>
            <a:off x="859672" y="1653310"/>
            <a:ext cx="10515600" cy="4300828"/>
          </a:xfrm>
        </p:spPr>
        <p:txBody>
          <a:bodyPr>
            <a:noAutofit/>
          </a:bodyPr>
          <a:lstStyle/>
          <a:p>
            <a:pPr marL="182563" indent="-182563" algn="just">
              <a:lnSpc>
                <a:spcPct val="100000"/>
              </a:lnSpc>
              <a:spcBef>
                <a:spcPts val="600"/>
              </a:spcBef>
              <a:buNone/>
            </a:pPr>
            <a:r>
              <a:rPr lang="en-GB" sz="1800" b="0" i="0" u="none" strike="noStrike"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 Entrepreneurs have the potential to drive positive change, address global challenges and contribute to the betterment of society, but that requires adopting a deeply responsible approach, which takes into account the social, environmental, and ethical impacts of business decisions and operations, beyond just pursuing profit.</a:t>
            </a:r>
          </a:p>
          <a:p>
            <a:pPr marL="182563" indent="-182563" algn="just">
              <a:lnSpc>
                <a:spcPct val="100000"/>
              </a:lnSpc>
              <a:spcBef>
                <a:spcPts val="600"/>
              </a:spcBef>
              <a:buNone/>
            </a:pPr>
            <a:r>
              <a:rPr lang="en-GB"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a:t>
            </a:r>
            <a:r>
              <a:rPr lang="en-GB" sz="1800" b="0" i="0" u="none" strike="noStrike"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Unproductive entrepreneurship, on the other hand, may involve activities that do not contribute positively to society, such as exploiting loopholes in regulations or engaging in unethical business practices for short-term gain.</a:t>
            </a:r>
            <a:endParaRPr lang="en-GB"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endParaRPr>
          </a:p>
          <a:p>
            <a:pPr marL="182563" indent="-182563" algn="just">
              <a:lnSpc>
                <a:spcPct val="100000"/>
              </a:lnSpc>
              <a:spcBef>
                <a:spcPts val="600"/>
              </a:spcBef>
              <a:buNone/>
            </a:pPr>
            <a:r>
              <a:rPr lang="en-GB" sz="1800" b="0" i="0" u="none" strike="noStrike"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 Historically, women's involvement in business and entrepreneurship was nearly negligible and concentrated in specific industries. However, starting from the 1970s, their presence in top positions began to gain prominence. Nevertheless, by the 2020s, significant disparities persisted.</a:t>
            </a:r>
          </a:p>
          <a:p>
            <a:pPr marL="182563" indent="-182563" algn="just">
              <a:lnSpc>
                <a:spcPct val="100000"/>
              </a:lnSpc>
              <a:spcBef>
                <a:spcPts val="600"/>
              </a:spcBef>
              <a:buNone/>
            </a:pPr>
            <a:r>
              <a:rPr lang="en-GB"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 It is possible to be competitive and deeply responsible, by </a:t>
            </a:r>
            <a:r>
              <a:rPr lang="en-GB" sz="1800"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advancing social and economic conditions in society. However this approach </a:t>
            </a:r>
            <a:r>
              <a:rPr lang="en-GB" sz="1800" dirty="0">
                <a:solidFill>
                  <a:schemeClr val="tx1">
                    <a:lumMod val="50000"/>
                    <a:lumOff val="50000"/>
                  </a:schemeClr>
                </a:solidFill>
                <a:latin typeface="Verdana" panose="020B0604030504040204" pitchFamily="34" charset="0"/>
                <a:ea typeface="Verdana" panose="020B0604030504040204" pitchFamily="34" charset="0"/>
                <a:cs typeface="Verdana" panose="020B0604030504040204" pitchFamily="34" charset="0"/>
              </a:rPr>
              <a:t>can be </a:t>
            </a:r>
            <a:r>
              <a:rPr lang="en-GB" sz="1800" dirty="0">
                <a:solidFill>
                  <a:schemeClr val="tx1">
                    <a:lumMod val="50000"/>
                    <a:lumOff val="50000"/>
                  </a:schemeClr>
                </a:solidFill>
                <a:effectLst/>
                <a:latin typeface="Verdana" panose="020B0604030504040204" pitchFamily="34" charset="0"/>
                <a:ea typeface="Verdana" panose="020B0604030504040204" pitchFamily="34" charset="0"/>
                <a:cs typeface="Verdana" panose="020B0604030504040204" pitchFamily="34" charset="0"/>
              </a:rPr>
              <a:t>more challenging when businesses operate at global level.</a:t>
            </a:r>
          </a:p>
        </p:txBody>
      </p:sp>
      <p:sp>
        <p:nvSpPr>
          <p:cNvPr id="2" name="TextBox 1">
            <a:extLst>
              <a:ext uri="{FF2B5EF4-FFF2-40B4-BE49-F238E27FC236}">
                <a16:creationId xmlns:a16="http://schemas.microsoft.com/office/drawing/2014/main" id="{374D2572-9E17-C18E-F1AB-1D4D9C8C8057}"/>
              </a:ext>
            </a:extLst>
          </p:cNvPr>
          <p:cNvSpPr txBox="1"/>
          <p:nvPr/>
        </p:nvSpPr>
        <p:spPr>
          <a:xfrm>
            <a:off x="3245890" y="1209232"/>
            <a:ext cx="5681171" cy="430887"/>
          </a:xfrm>
          <a:prstGeom prst="rect">
            <a:avLst/>
          </a:prstGeom>
          <a:noFill/>
        </p:spPr>
        <p:txBody>
          <a:bodyPr wrap="none" rtlCol="0">
            <a:spAutoFit/>
          </a:bodyPr>
          <a:lstStyle/>
          <a:p>
            <a:r>
              <a:rPr lang="en-US" sz="2200" dirty="0">
                <a:solidFill>
                  <a:srgbClr val="037C34"/>
                </a:solidFill>
                <a:latin typeface="Verdana" panose="020B0604030504040204" pitchFamily="34" charset="0"/>
                <a:ea typeface="Verdana" panose="020B0604030504040204" pitchFamily="34" charset="0"/>
                <a:cs typeface="Verdana" panose="020B0604030504040204" pitchFamily="34" charset="0"/>
              </a:rPr>
              <a:t>Responsibility in international business</a:t>
            </a:r>
          </a:p>
        </p:txBody>
      </p:sp>
      <p:pic>
        <p:nvPicPr>
          <p:cNvPr id="3" name="Picture 2">
            <a:extLst>
              <a:ext uri="{FF2B5EF4-FFF2-40B4-BE49-F238E27FC236}">
                <a16:creationId xmlns:a16="http://schemas.microsoft.com/office/drawing/2014/main" id="{C3AD2562-C738-8147-B655-1346FD81BD7A}"/>
              </a:ext>
            </a:extLst>
          </p:cNvPr>
          <p:cNvPicPr>
            <a:picLocks noChangeAspect="1"/>
          </p:cNvPicPr>
          <p:nvPr/>
        </p:nvPicPr>
        <p:blipFill>
          <a:blip r:embed="rId3"/>
          <a:stretch>
            <a:fillRect/>
          </a:stretch>
        </p:blipFill>
        <p:spPr>
          <a:xfrm>
            <a:off x="10573268" y="6384207"/>
            <a:ext cx="1506216" cy="358958"/>
          </a:xfrm>
          <a:prstGeom prst="rect">
            <a:avLst/>
          </a:prstGeom>
        </p:spPr>
      </p:pic>
      <p:sp>
        <p:nvSpPr>
          <p:cNvPr id="7" name="Rectangle 7">
            <a:extLst>
              <a:ext uri="{FF2B5EF4-FFF2-40B4-BE49-F238E27FC236}">
                <a16:creationId xmlns:a16="http://schemas.microsoft.com/office/drawing/2014/main" id="{0FCE77E3-466A-EB74-7270-B318608F65A0}"/>
              </a:ext>
            </a:extLst>
          </p:cNvPr>
          <p:cNvSpPr>
            <a:spLocks noChangeArrowheads="1"/>
          </p:cNvSpPr>
          <p:nvPr/>
        </p:nvSpPr>
        <p:spPr bwMode="auto">
          <a:xfrm>
            <a:off x="700089" y="1166430"/>
            <a:ext cx="10772774" cy="4827791"/>
          </a:xfrm>
          <a:prstGeom prst="rect">
            <a:avLst/>
          </a:prstGeom>
          <a:noFill/>
          <a:ln w="34925">
            <a:solidFill>
              <a:srgbClr val="037C34"/>
            </a:solidFill>
            <a:miter lim="800000"/>
            <a:headEnd/>
            <a:tailEnd/>
          </a:ln>
        </p:spPr>
        <p:txBody>
          <a:bodyPr wrap="none" anchor="ctr">
            <a:prstTxWarp prst="textNoShape">
              <a:avLst/>
            </a:prstTxWarp>
          </a:bodyPr>
          <a:lstStyle/>
          <a:p>
            <a:endParaRPr lang="en-US">
              <a:solidFill>
                <a:srgbClr val="F9580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1679237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5689</TotalTime>
  <Words>2327</Words>
  <Application>Microsoft Macintosh PowerPoint</Application>
  <PresentationFormat>Widescreen</PresentationFormat>
  <Paragraphs>201</Paragraphs>
  <Slides>22</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Calibri Light</vt:lpstr>
      <vt:lpstr>Söhne</vt:lpstr>
      <vt:lpstr>Symbol</vt:lpstr>
      <vt:lpstr>Trade Gothic W01 Roman</vt:lpstr>
      <vt:lpstr>Verdana</vt:lpstr>
      <vt:lpstr>Office Theme</vt:lpstr>
      <vt:lpstr>PowerPoint Presentation</vt:lpstr>
      <vt:lpstr>PowerPoint Presentation</vt:lpstr>
      <vt:lpstr>Concept of Entrepreneur</vt:lpstr>
      <vt:lpstr>Concept of Entrepreneur</vt:lpstr>
      <vt:lpstr>Women entrepreneurs?</vt:lpstr>
      <vt:lpstr>Women Suffrage by Country</vt:lpstr>
      <vt:lpstr>First Female Political Leaders</vt:lpstr>
      <vt:lpstr>Women in Business – some historical patterns (Yeager, 2019)</vt:lpstr>
      <vt:lpstr>Women in Business – some historical patterns (cont.)</vt:lpstr>
      <vt:lpstr>Women as Entrepreneurs behind Big Business</vt:lpstr>
      <vt:lpstr>Entrepreneur - Productive/Unproductive Framework (Baumol,1990)</vt:lpstr>
      <vt:lpstr>Productive or Unproductive entrepreneurship?</vt:lpstr>
      <vt:lpstr>‘Productive’ entrepreneurship: George Cadbury (1839-1922)</vt:lpstr>
      <vt:lpstr>PowerPoint Presentation</vt:lpstr>
      <vt:lpstr>The Common Features of Deeply Responsible Business Leaders</vt:lpstr>
      <vt:lpstr>PowerPoint Presentation</vt:lpstr>
      <vt:lpstr>Can businesses de deeply responsible and still be competitive?</vt:lpstr>
      <vt:lpstr>Levels of Shared value by Businesses(Porter and Kramer, 2011)</vt:lpstr>
      <vt:lpstr>The connection between competitive advantage and social issues</vt:lpstr>
      <vt:lpstr>The connection between competitive advantage and social issues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Teresa Da Silva Lopes</dc:creator>
  <cp:lastModifiedBy>Teresa Da Silva Lopes</cp:lastModifiedBy>
  <cp:revision>59</cp:revision>
  <cp:lastPrinted>2023-10-08T12:27:45Z</cp:lastPrinted>
  <dcterms:created xsi:type="dcterms:W3CDTF">2023-09-29T12:34:37Z</dcterms:created>
  <dcterms:modified xsi:type="dcterms:W3CDTF">2024-03-19T09:43:10Z</dcterms:modified>
</cp:coreProperties>
</file>