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6" r:id="rId2"/>
    <p:sldId id="273" r:id="rId3"/>
    <p:sldId id="276" r:id="rId4"/>
    <p:sldId id="258" r:id="rId5"/>
    <p:sldId id="272" r:id="rId6"/>
    <p:sldId id="260" r:id="rId7"/>
    <p:sldId id="277" r:id="rId8"/>
    <p:sldId id="257" r:id="rId9"/>
    <p:sldId id="279" r:id="rId10"/>
    <p:sldId id="262" r:id="rId11"/>
    <p:sldId id="263" r:id="rId12"/>
    <p:sldId id="265" r:id="rId13"/>
    <p:sldId id="267" r:id="rId14"/>
    <p:sldId id="266" r:id="rId15"/>
    <p:sldId id="281" r:id="rId16"/>
    <p:sldId id="271" r:id="rId17"/>
    <p:sldId id="278" r:id="rId18"/>
    <p:sldId id="280"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7C34"/>
    <a:srgbClr val="FF57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23"/>
    <p:restoredTop sz="94859"/>
  </p:normalViewPr>
  <p:slideViewPr>
    <p:cSldViewPr snapToGrid="0">
      <p:cViewPr varScale="1">
        <p:scale>
          <a:sx n="112" d="100"/>
          <a:sy n="112" d="100"/>
        </p:scale>
        <p:origin x="376" y="19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CE68FB-0E69-5F4B-BD69-7D2C2CA698C4}" type="datetimeFigureOut">
              <a:rPr lang="en-US" smtClean="0"/>
              <a:t>3/27/24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D04782-EA86-CD49-8094-536B14121E8F}" type="slidenum">
              <a:rPr lang="en-US" smtClean="0"/>
              <a:t>‹#›</a:t>
            </a:fld>
            <a:endParaRPr lang="en-US"/>
          </a:p>
        </p:txBody>
      </p:sp>
    </p:spTree>
    <p:extLst>
      <p:ext uri="{BB962C8B-B14F-4D97-AF65-F5344CB8AC3E}">
        <p14:creationId xmlns:p14="http://schemas.microsoft.com/office/powerpoint/2010/main" val="808679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CD04782-EA86-CD49-8094-536B14121E8F}" type="slidenum">
              <a:rPr lang="en-US" smtClean="0"/>
              <a:t>1</a:t>
            </a:fld>
            <a:endParaRPr lang="en-US"/>
          </a:p>
        </p:txBody>
      </p:sp>
    </p:spTree>
    <p:extLst>
      <p:ext uri="{BB962C8B-B14F-4D97-AF65-F5344CB8AC3E}">
        <p14:creationId xmlns:p14="http://schemas.microsoft.com/office/powerpoint/2010/main" val="40937361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D04782-EA86-CD49-8094-536B14121E8F}" type="slidenum">
              <a:rPr lang="en-US" smtClean="0"/>
              <a:t>2</a:t>
            </a:fld>
            <a:endParaRPr lang="en-US"/>
          </a:p>
        </p:txBody>
      </p:sp>
    </p:spTree>
    <p:extLst>
      <p:ext uri="{BB962C8B-B14F-4D97-AF65-F5344CB8AC3E}">
        <p14:creationId xmlns:p14="http://schemas.microsoft.com/office/powerpoint/2010/main" val="2615737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CD04782-EA86-CD49-8094-536B14121E8F}" type="slidenum">
              <a:rPr lang="en-US" smtClean="0"/>
              <a:t>3</a:t>
            </a:fld>
            <a:endParaRPr lang="en-US"/>
          </a:p>
        </p:txBody>
      </p:sp>
    </p:spTree>
    <p:extLst>
      <p:ext uri="{BB962C8B-B14F-4D97-AF65-F5344CB8AC3E}">
        <p14:creationId xmlns:p14="http://schemas.microsoft.com/office/powerpoint/2010/main" val="35327200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CD04782-EA86-CD49-8094-536B14121E8F}" type="slidenum">
              <a:rPr lang="en-US" smtClean="0"/>
              <a:t>4</a:t>
            </a:fld>
            <a:endParaRPr lang="en-US"/>
          </a:p>
        </p:txBody>
      </p:sp>
    </p:spTree>
    <p:extLst>
      <p:ext uri="{BB962C8B-B14F-4D97-AF65-F5344CB8AC3E}">
        <p14:creationId xmlns:p14="http://schemas.microsoft.com/office/powerpoint/2010/main" val="4100765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D04782-EA86-CD49-8094-536B14121E8F}" type="slidenum">
              <a:rPr lang="en-US" smtClean="0"/>
              <a:t>5</a:t>
            </a:fld>
            <a:endParaRPr lang="en-US"/>
          </a:p>
        </p:txBody>
      </p:sp>
    </p:spTree>
    <p:extLst>
      <p:ext uri="{BB962C8B-B14F-4D97-AF65-F5344CB8AC3E}">
        <p14:creationId xmlns:p14="http://schemas.microsoft.com/office/powerpoint/2010/main" val="2559670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D04782-EA86-CD49-8094-536B14121E8F}" type="slidenum">
              <a:rPr lang="en-US" smtClean="0"/>
              <a:t>6</a:t>
            </a:fld>
            <a:endParaRPr lang="en-US"/>
          </a:p>
        </p:txBody>
      </p:sp>
    </p:spTree>
    <p:extLst>
      <p:ext uri="{BB962C8B-B14F-4D97-AF65-F5344CB8AC3E}">
        <p14:creationId xmlns:p14="http://schemas.microsoft.com/office/powerpoint/2010/main" val="37485562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CD04782-EA86-CD49-8094-536B14121E8F}" type="slidenum">
              <a:rPr lang="en-US" smtClean="0"/>
              <a:t>7</a:t>
            </a:fld>
            <a:endParaRPr lang="en-US"/>
          </a:p>
        </p:txBody>
      </p:sp>
    </p:spTree>
    <p:extLst>
      <p:ext uri="{BB962C8B-B14F-4D97-AF65-F5344CB8AC3E}">
        <p14:creationId xmlns:p14="http://schemas.microsoft.com/office/powerpoint/2010/main" val="25527860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CD04782-EA86-CD49-8094-536B14121E8F}" type="slidenum">
              <a:rPr lang="en-US" smtClean="0"/>
              <a:t>8</a:t>
            </a:fld>
            <a:endParaRPr lang="en-US"/>
          </a:p>
        </p:txBody>
      </p:sp>
    </p:spTree>
    <p:extLst>
      <p:ext uri="{BB962C8B-B14F-4D97-AF65-F5344CB8AC3E}">
        <p14:creationId xmlns:p14="http://schemas.microsoft.com/office/powerpoint/2010/main" val="5386512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D04782-EA86-CD49-8094-536B14121E8F}" type="slidenum">
              <a:rPr lang="en-US" smtClean="0"/>
              <a:t>9</a:t>
            </a:fld>
            <a:endParaRPr lang="en-US"/>
          </a:p>
        </p:txBody>
      </p:sp>
    </p:spTree>
    <p:extLst>
      <p:ext uri="{BB962C8B-B14F-4D97-AF65-F5344CB8AC3E}">
        <p14:creationId xmlns:p14="http://schemas.microsoft.com/office/powerpoint/2010/main" val="1456339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D04782-EA86-CD49-8094-536B14121E8F}" type="slidenum">
              <a:rPr lang="en-US" smtClean="0"/>
              <a:t>10</a:t>
            </a:fld>
            <a:endParaRPr lang="en-US"/>
          </a:p>
        </p:txBody>
      </p:sp>
    </p:spTree>
    <p:extLst>
      <p:ext uri="{BB962C8B-B14F-4D97-AF65-F5344CB8AC3E}">
        <p14:creationId xmlns:p14="http://schemas.microsoft.com/office/powerpoint/2010/main" val="154786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p>
        </p:txBody>
      </p:sp>
      <p:sp>
        <p:nvSpPr>
          <p:cNvPr id="4" name="Slide Number Placeholder 3"/>
          <p:cNvSpPr>
            <a:spLocks noGrp="1"/>
          </p:cNvSpPr>
          <p:nvPr>
            <p:ph type="sldNum" sz="quarter" idx="5"/>
          </p:nvPr>
        </p:nvSpPr>
        <p:spPr/>
        <p:txBody>
          <a:bodyPr/>
          <a:lstStyle/>
          <a:p>
            <a:fld id="{6CD04782-EA86-CD49-8094-536B14121E8F}" type="slidenum">
              <a:rPr lang="en-US" smtClean="0"/>
              <a:t>11</a:t>
            </a:fld>
            <a:endParaRPr lang="en-US"/>
          </a:p>
        </p:txBody>
      </p:sp>
    </p:spTree>
    <p:extLst>
      <p:ext uri="{BB962C8B-B14F-4D97-AF65-F5344CB8AC3E}">
        <p14:creationId xmlns:p14="http://schemas.microsoft.com/office/powerpoint/2010/main" val="2341482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D04782-EA86-CD49-8094-536B14121E8F}" type="slidenum">
              <a:rPr lang="en-US" smtClean="0"/>
              <a:t>12</a:t>
            </a:fld>
            <a:endParaRPr lang="en-US"/>
          </a:p>
        </p:txBody>
      </p:sp>
    </p:spTree>
    <p:extLst>
      <p:ext uri="{BB962C8B-B14F-4D97-AF65-F5344CB8AC3E}">
        <p14:creationId xmlns:p14="http://schemas.microsoft.com/office/powerpoint/2010/main" val="28459824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6CD04782-EA86-CD49-8094-536B14121E8F}" type="slidenum">
              <a:rPr lang="en-US" smtClean="0"/>
              <a:t>13</a:t>
            </a:fld>
            <a:endParaRPr lang="en-US"/>
          </a:p>
        </p:txBody>
      </p:sp>
    </p:spTree>
    <p:extLst>
      <p:ext uri="{BB962C8B-B14F-4D97-AF65-F5344CB8AC3E}">
        <p14:creationId xmlns:p14="http://schemas.microsoft.com/office/powerpoint/2010/main" val="19109266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highlight>
                <a:srgbClr val="FFFF00"/>
              </a:highlight>
            </a:endParaRPr>
          </a:p>
        </p:txBody>
      </p:sp>
      <p:sp>
        <p:nvSpPr>
          <p:cNvPr id="4" name="Slide Number Placeholder 3"/>
          <p:cNvSpPr>
            <a:spLocks noGrp="1"/>
          </p:cNvSpPr>
          <p:nvPr>
            <p:ph type="sldNum" sz="quarter" idx="5"/>
          </p:nvPr>
        </p:nvSpPr>
        <p:spPr/>
        <p:txBody>
          <a:bodyPr/>
          <a:lstStyle/>
          <a:p>
            <a:fld id="{6CD04782-EA86-CD49-8094-536B14121E8F}" type="slidenum">
              <a:rPr lang="en-US" smtClean="0"/>
              <a:t>14</a:t>
            </a:fld>
            <a:endParaRPr lang="en-US"/>
          </a:p>
        </p:txBody>
      </p:sp>
    </p:spTree>
    <p:extLst>
      <p:ext uri="{BB962C8B-B14F-4D97-AF65-F5344CB8AC3E}">
        <p14:creationId xmlns:p14="http://schemas.microsoft.com/office/powerpoint/2010/main" val="4145546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D04782-EA86-CD49-8094-536B14121E8F}" type="slidenum">
              <a:rPr lang="en-US" smtClean="0"/>
              <a:t>16</a:t>
            </a:fld>
            <a:endParaRPr lang="en-US"/>
          </a:p>
        </p:txBody>
      </p:sp>
    </p:spTree>
    <p:extLst>
      <p:ext uri="{BB962C8B-B14F-4D97-AF65-F5344CB8AC3E}">
        <p14:creationId xmlns:p14="http://schemas.microsoft.com/office/powerpoint/2010/main" val="6197995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D04782-EA86-CD49-8094-536B14121E8F}" type="slidenum">
              <a:rPr lang="en-US" smtClean="0"/>
              <a:t>17</a:t>
            </a:fld>
            <a:endParaRPr lang="en-US"/>
          </a:p>
        </p:txBody>
      </p:sp>
    </p:spTree>
    <p:extLst>
      <p:ext uri="{BB962C8B-B14F-4D97-AF65-F5344CB8AC3E}">
        <p14:creationId xmlns:p14="http://schemas.microsoft.com/office/powerpoint/2010/main" val="30644765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D04782-EA86-CD49-8094-536B14121E8F}" type="slidenum">
              <a:rPr lang="en-US" smtClean="0"/>
              <a:t>18</a:t>
            </a:fld>
            <a:endParaRPr lang="en-US"/>
          </a:p>
        </p:txBody>
      </p:sp>
    </p:spTree>
    <p:extLst>
      <p:ext uri="{BB962C8B-B14F-4D97-AF65-F5344CB8AC3E}">
        <p14:creationId xmlns:p14="http://schemas.microsoft.com/office/powerpoint/2010/main" val="3989500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CD04782-EA86-CD49-8094-536B14121E8F}" type="slidenum">
              <a:rPr lang="en-US" smtClean="0"/>
              <a:t>19</a:t>
            </a:fld>
            <a:endParaRPr lang="en-US"/>
          </a:p>
        </p:txBody>
      </p:sp>
    </p:spTree>
    <p:extLst>
      <p:ext uri="{BB962C8B-B14F-4D97-AF65-F5344CB8AC3E}">
        <p14:creationId xmlns:p14="http://schemas.microsoft.com/office/powerpoint/2010/main" val="2856833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06B9A-8131-47FB-AC70-F495CC14823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7556F80-A762-3A12-4F9A-F769A7B639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D4C7870-6452-989D-0FD1-FD3F8A31EDBE}"/>
              </a:ext>
            </a:extLst>
          </p:cNvPr>
          <p:cNvSpPr>
            <a:spLocks noGrp="1"/>
          </p:cNvSpPr>
          <p:nvPr>
            <p:ph type="dt" sz="half" idx="10"/>
          </p:nvPr>
        </p:nvSpPr>
        <p:spPr/>
        <p:txBody>
          <a:bodyPr/>
          <a:lstStyle/>
          <a:p>
            <a:fld id="{891DC2D3-9532-CB4B-9ABF-5F3CBA3839C5}" type="datetimeFigureOut">
              <a:rPr lang="en-US" smtClean="0"/>
              <a:t>3/27/24</a:t>
            </a:fld>
            <a:endParaRPr lang="en-US"/>
          </a:p>
        </p:txBody>
      </p:sp>
      <p:sp>
        <p:nvSpPr>
          <p:cNvPr id="5" name="Footer Placeholder 4">
            <a:extLst>
              <a:ext uri="{FF2B5EF4-FFF2-40B4-BE49-F238E27FC236}">
                <a16:creationId xmlns:a16="http://schemas.microsoft.com/office/drawing/2014/main" id="{BB3ED2AC-414D-43D2-13C7-596E1D7797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D1DD73-6B32-4B3F-44A9-ACC0B18D6B08}"/>
              </a:ext>
            </a:extLst>
          </p:cNvPr>
          <p:cNvSpPr>
            <a:spLocks noGrp="1"/>
          </p:cNvSpPr>
          <p:nvPr>
            <p:ph type="sldNum" sz="quarter" idx="12"/>
          </p:nvPr>
        </p:nvSpPr>
        <p:spPr/>
        <p:txBody>
          <a:bodyPr/>
          <a:lstStyle/>
          <a:p>
            <a:fld id="{BD17EC7D-C854-274C-B31B-41C1A419E9C3}" type="slidenum">
              <a:rPr lang="en-US" smtClean="0"/>
              <a:t>‹#›</a:t>
            </a:fld>
            <a:endParaRPr lang="en-US"/>
          </a:p>
        </p:txBody>
      </p:sp>
    </p:spTree>
    <p:extLst>
      <p:ext uri="{BB962C8B-B14F-4D97-AF65-F5344CB8AC3E}">
        <p14:creationId xmlns:p14="http://schemas.microsoft.com/office/powerpoint/2010/main" val="57574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2E42A-A5FC-FC34-1319-93F221CAFFF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FEBE807-02F7-8CC9-88D4-85112DDD5EA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E7721AC-82DB-F8D5-0F25-9070FA45E9C6}"/>
              </a:ext>
            </a:extLst>
          </p:cNvPr>
          <p:cNvSpPr>
            <a:spLocks noGrp="1"/>
          </p:cNvSpPr>
          <p:nvPr>
            <p:ph type="dt" sz="half" idx="10"/>
          </p:nvPr>
        </p:nvSpPr>
        <p:spPr/>
        <p:txBody>
          <a:bodyPr/>
          <a:lstStyle/>
          <a:p>
            <a:fld id="{891DC2D3-9532-CB4B-9ABF-5F3CBA3839C5}" type="datetimeFigureOut">
              <a:rPr lang="en-US" smtClean="0"/>
              <a:t>3/27/24</a:t>
            </a:fld>
            <a:endParaRPr lang="en-US"/>
          </a:p>
        </p:txBody>
      </p:sp>
      <p:sp>
        <p:nvSpPr>
          <p:cNvPr id="5" name="Footer Placeholder 4">
            <a:extLst>
              <a:ext uri="{FF2B5EF4-FFF2-40B4-BE49-F238E27FC236}">
                <a16:creationId xmlns:a16="http://schemas.microsoft.com/office/drawing/2014/main" id="{761317B5-B298-03B3-2A36-C1D8478897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6C6703-FFCB-B2E2-A677-F8A9C463D53C}"/>
              </a:ext>
            </a:extLst>
          </p:cNvPr>
          <p:cNvSpPr>
            <a:spLocks noGrp="1"/>
          </p:cNvSpPr>
          <p:nvPr>
            <p:ph type="sldNum" sz="quarter" idx="12"/>
          </p:nvPr>
        </p:nvSpPr>
        <p:spPr/>
        <p:txBody>
          <a:bodyPr/>
          <a:lstStyle/>
          <a:p>
            <a:fld id="{BD17EC7D-C854-274C-B31B-41C1A419E9C3}" type="slidenum">
              <a:rPr lang="en-US" smtClean="0"/>
              <a:t>‹#›</a:t>
            </a:fld>
            <a:endParaRPr lang="en-US"/>
          </a:p>
        </p:txBody>
      </p:sp>
    </p:spTree>
    <p:extLst>
      <p:ext uri="{BB962C8B-B14F-4D97-AF65-F5344CB8AC3E}">
        <p14:creationId xmlns:p14="http://schemas.microsoft.com/office/powerpoint/2010/main" val="861264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A7F31-A8FB-B77E-D3DB-D5BC924B49C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5A6D9C81-8B7E-A197-2872-F579EC6E2B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7D0BFD9-A7BA-5C63-A1C3-49475F05AA85}"/>
              </a:ext>
            </a:extLst>
          </p:cNvPr>
          <p:cNvSpPr>
            <a:spLocks noGrp="1"/>
          </p:cNvSpPr>
          <p:nvPr>
            <p:ph type="dt" sz="half" idx="10"/>
          </p:nvPr>
        </p:nvSpPr>
        <p:spPr/>
        <p:txBody>
          <a:bodyPr/>
          <a:lstStyle/>
          <a:p>
            <a:fld id="{891DC2D3-9532-CB4B-9ABF-5F3CBA3839C5}" type="datetimeFigureOut">
              <a:rPr lang="en-US" smtClean="0"/>
              <a:t>3/27/24</a:t>
            </a:fld>
            <a:endParaRPr lang="en-US"/>
          </a:p>
        </p:txBody>
      </p:sp>
      <p:sp>
        <p:nvSpPr>
          <p:cNvPr id="5" name="Footer Placeholder 4">
            <a:extLst>
              <a:ext uri="{FF2B5EF4-FFF2-40B4-BE49-F238E27FC236}">
                <a16:creationId xmlns:a16="http://schemas.microsoft.com/office/drawing/2014/main" id="{ED59BD41-A5B9-296A-EE64-A599EE6D50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490221-DCF1-1C37-5510-665B39FDDAB0}"/>
              </a:ext>
            </a:extLst>
          </p:cNvPr>
          <p:cNvSpPr>
            <a:spLocks noGrp="1"/>
          </p:cNvSpPr>
          <p:nvPr>
            <p:ph type="sldNum" sz="quarter" idx="12"/>
          </p:nvPr>
        </p:nvSpPr>
        <p:spPr/>
        <p:txBody>
          <a:bodyPr/>
          <a:lstStyle/>
          <a:p>
            <a:fld id="{BD17EC7D-C854-274C-B31B-41C1A419E9C3}" type="slidenum">
              <a:rPr lang="en-US" smtClean="0"/>
              <a:t>‹#›</a:t>
            </a:fld>
            <a:endParaRPr lang="en-US"/>
          </a:p>
        </p:txBody>
      </p:sp>
    </p:spTree>
    <p:extLst>
      <p:ext uri="{BB962C8B-B14F-4D97-AF65-F5344CB8AC3E}">
        <p14:creationId xmlns:p14="http://schemas.microsoft.com/office/powerpoint/2010/main" val="3113973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C0E1E-0BB7-650F-84F4-C24F153C73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510A2E3-27A6-C4DB-924E-58C132E6C30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63B3403-2E1E-54A2-64D2-0748F403F75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A53B796C-FEC0-0EB7-0705-5847494D0AA2}"/>
              </a:ext>
            </a:extLst>
          </p:cNvPr>
          <p:cNvSpPr>
            <a:spLocks noGrp="1"/>
          </p:cNvSpPr>
          <p:nvPr>
            <p:ph type="dt" sz="half" idx="10"/>
          </p:nvPr>
        </p:nvSpPr>
        <p:spPr/>
        <p:txBody>
          <a:bodyPr/>
          <a:lstStyle/>
          <a:p>
            <a:fld id="{891DC2D3-9532-CB4B-9ABF-5F3CBA3839C5}" type="datetimeFigureOut">
              <a:rPr lang="en-US" smtClean="0"/>
              <a:t>3/27/24</a:t>
            </a:fld>
            <a:endParaRPr lang="en-US"/>
          </a:p>
        </p:txBody>
      </p:sp>
      <p:sp>
        <p:nvSpPr>
          <p:cNvPr id="6" name="Footer Placeholder 5">
            <a:extLst>
              <a:ext uri="{FF2B5EF4-FFF2-40B4-BE49-F238E27FC236}">
                <a16:creationId xmlns:a16="http://schemas.microsoft.com/office/drawing/2014/main" id="{CBAA15CD-6719-D932-347C-2D44FDE1AA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076D47-732B-B33F-540F-8AC6AE63D53B}"/>
              </a:ext>
            </a:extLst>
          </p:cNvPr>
          <p:cNvSpPr>
            <a:spLocks noGrp="1"/>
          </p:cNvSpPr>
          <p:nvPr>
            <p:ph type="sldNum" sz="quarter" idx="12"/>
          </p:nvPr>
        </p:nvSpPr>
        <p:spPr/>
        <p:txBody>
          <a:bodyPr/>
          <a:lstStyle/>
          <a:p>
            <a:fld id="{BD17EC7D-C854-274C-B31B-41C1A419E9C3}" type="slidenum">
              <a:rPr lang="en-US" smtClean="0"/>
              <a:t>‹#›</a:t>
            </a:fld>
            <a:endParaRPr lang="en-US"/>
          </a:p>
        </p:txBody>
      </p:sp>
    </p:spTree>
    <p:extLst>
      <p:ext uri="{BB962C8B-B14F-4D97-AF65-F5344CB8AC3E}">
        <p14:creationId xmlns:p14="http://schemas.microsoft.com/office/powerpoint/2010/main" val="272360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8C5A0-63E0-56DB-0282-B9E48C560B7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43FA010-719C-0AF5-A7E3-0E50C39E58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1B667DB-BE59-8020-4986-FE6EB2227A9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AEBBB08-4394-4A46-398D-9E9D5BAAE8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23C249B-0112-161D-E7E2-572E5D77693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9CC2553-315E-CF77-88AD-3FE3F07DCAFE}"/>
              </a:ext>
            </a:extLst>
          </p:cNvPr>
          <p:cNvSpPr>
            <a:spLocks noGrp="1"/>
          </p:cNvSpPr>
          <p:nvPr>
            <p:ph type="dt" sz="half" idx="10"/>
          </p:nvPr>
        </p:nvSpPr>
        <p:spPr/>
        <p:txBody>
          <a:bodyPr/>
          <a:lstStyle/>
          <a:p>
            <a:fld id="{891DC2D3-9532-CB4B-9ABF-5F3CBA3839C5}" type="datetimeFigureOut">
              <a:rPr lang="en-US" smtClean="0"/>
              <a:t>3/27/24</a:t>
            </a:fld>
            <a:endParaRPr lang="en-US"/>
          </a:p>
        </p:txBody>
      </p:sp>
      <p:sp>
        <p:nvSpPr>
          <p:cNvPr id="8" name="Footer Placeholder 7">
            <a:extLst>
              <a:ext uri="{FF2B5EF4-FFF2-40B4-BE49-F238E27FC236}">
                <a16:creationId xmlns:a16="http://schemas.microsoft.com/office/drawing/2014/main" id="{053800C9-5DEB-0281-930A-E4996197E01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23AC55-CF6D-51ED-9997-FEA0C63FDB38}"/>
              </a:ext>
            </a:extLst>
          </p:cNvPr>
          <p:cNvSpPr>
            <a:spLocks noGrp="1"/>
          </p:cNvSpPr>
          <p:nvPr>
            <p:ph type="sldNum" sz="quarter" idx="12"/>
          </p:nvPr>
        </p:nvSpPr>
        <p:spPr/>
        <p:txBody>
          <a:bodyPr/>
          <a:lstStyle/>
          <a:p>
            <a:fld id="{BD17EC7D-C854-274C-B31B-41C1A419E9C3}" type="slidenum">
              <a:rPr lang="en-US" smtClean="0"/>
              <a:t>‹#›</a:t>
            </a:fld>
            <a:endParaRPr lang="en-US"/>
          </a:p>
        </p:txBody>
      </p:sp>
    </p:spTree>
    <p:extLst>
      <p:ext uri="{BB962C8B-B14F-4D97-AF65-F5344CB8AC3E}">
        <p14:creationId xmlns:p14="http://schemas.microsoft.com/office/powerpoint/2010/main" val="3759989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E3203-8DB9-302B-07F7-CEAEC62A020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4F7E5C9-961D-3C80-A144-9E4D463F8100}"/>
              </a:ext>
            </a:extLst>
          </p:cNvPr>
          <p:cNvSpPr>
            <a:spLocks noGrp="1"/>
          </p:cNvSpPr>
          <p:nvPr>
            <p:ph type="dt" sz="half" idx="10"/>
          </p:nvPr>
        </p:nvSpPr>
        <p:spPr/>
        <p:txBody>
          <a:bodyPr/>
          <a:lstStyle/>
          <a:p>
            <a:fld id="{891DC2D3-9532-CB4B-9ABF-5F3CBA3839C5}" type="datetimeFigureOut">
              <a:rPr lang="en-US" smtClean="0"/>
              <a:t>3/27/24</a:t>
            </a:fld>
            <a:endParaRPr lang="en-US"/>
          </a:p>
        </p:txBody>
      </p:sp>
      <p:sp>
        <p:nvSpPr>
          <p:cNvPr id="4" name="Footer Placeholder 3">
            <a:extLst>
              <a:ext uri="{FF2B5EF4-FFF2-40B4-BE49-F238E27FC236}">
                <a16:creationId xmlns:a16="http://schemas.microsoft.com/office/drawing/2014/main" id="{F04F6B4D-4494-2037-A830-BBFC4060357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5311E4C-F9F7-E799-FE6A-E8C2015F0540}"/>
              </a:ext>
            </a:extLst>
          </p:cNvPr>
          <p:cNvSpPr>
            <a:spLocks noGrp="1"/>
          </p:cNvSpPr>
          <p:nvPr>
            <p:ph type="sldNum" sz="quarter" idx="12"/>
          </p:nvPr>
        </p:nvSpPr>
        <p:spPr/>
        <p:txBody>
          <a:bodyPr/>
          <a:lstStyle/>
          <a:p>
            <a:fld id="{BD17EC7D-C854-274C-B31B-41C1A419E9C3}" type="slidenum">
              <a:rPr lang="en-US" smtClean="0"/>
              <a:t>‹#›</a:t>
            </a:fld>
            <a:endParaRPr lang="en-US"/>
          </a:p>
        </p:txBody>
      </p:sp>
    </p:spTree>
    <p:extLst>
      <p:ext uri="{BB962C8B-B14F-4D97-AF65-F5344CB8AC3E}">
        <p14:creationId xmlns:p14="http://schemas.microsoft.com/office/powerpoint/2010/main" val="1375551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473F63-20D4-E63C-14A5-0B3AB692EF66}"/>
              </a:ext>
            </a:extLst>
          </p:cNvPr>
          <p:cNvSpPr>
            <a:spLocks noGrp="1"/>
          </p:cNvSpPr>
          <p:nvPr>
            <p:ph type="dt" sz="half" idx="10"/>
          </p:nvPr>
        </p:nvSpPr>
        <p:spPr/>
        <p:txBody>
          <a:bodyPr/>
          <a:lstStyle/>
          <a:p>
            <a:fld id="{891DC2D3-9532-CB4B-9ABF-5F3CBA3839C5}" type="datetimeFigureOut">
              <a:rPr lang="en-US" smtClean="0"/>
              <a:t>3/27/24</a:t>
            </a:fld>
            <a:endParaRPr lang="en-US"/>
          </a:p>
        </p:txBody>
      </p:sp>
      <p:sp>
        <p:nvSpPr>
          <p:cNvPr id="3" name="Footer Placeholder 2">
            <a:extLst>
              <a:ext uri="{FF2B5EF4-FFF2-40B4-BE49-F238E27FC236}">
                <a16:creationId xmlns:a16="http://schemas.microsoft.com/office/drawing/2014/main" id="{D99A427F-3799-5D26-6007-ABF0A89FA6C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D9AE33A-F8BD-BFB6-C4B9-068B37B7A636}"/>
              </a:ext>
            </a:extLst>
          </p:cNvPr>
          <p:cNvSpPr>
            <a:spLocks noGrp="1"/>
          </p:cNvSpPr>
          <p:nvPr>
            <p:ph type="sldNum" sz="quarter" idx="12"/>
          </p:nvPr>
        </p:nvSpPr>
        <p:spPr/>
        <p:txBody>
          <a:bodyPr/>
          <a:lstStyle/>
          <a:p>
            <a:fld id="{BD17EC7D-C854-274C-B31B-41C1A419E9C3}" type="slidenum">
              <a:rPr lang="en-US" smtClean="0"/>
              <a:t>‹#›</a:t>
            </a:fld>
            <a:endParaRPr lang="en-US"/>
          </a:p>
        </p:txBody>
      </p:sp>
    </p:spTree>
    <p:extLst>
      <p:ext uri="{BB962C8B-B14F-4D97-AF65-F5344CB8AC3E}">
        <p14:creationId xmlns:p14="http://schemas.microsoft.com/office/powerpoint/2010/main" val="30522796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2BA63-949A-BEDA-4DC4-244B835C7B4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40887ED-D50C-E823-1FD4-426FDB3139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616C709-8651-4186-8D51-6E47F360FD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45C57BA-BC77-B5B2-B563-7D72CF416D01}"/>
              </a:ext>
            </a:extLst>
          </p:cNvPr>
          <p:cNvSpPr>
            <a:spLocks noGrp="1"/>
          </p:cNvSpPr>
          <p:nvPr>
            <p:ph type="dt" sz="half" idx="10"/>
          </p:nvPr>
        </p:nvSpPr>
        <p:spPr/>
        <p:txBody>
          <a:bodyPr/>
          <a:lstStyle/>
          <a:p>
            <a:fld id="{891DC2D3-9532-CB4B-9ABF-5F3CBA3839C5}" type="datetimeFigureOut">
              <a:rPr lang="en-US" smtClean="0"/>
              <a:t>3/27/24</a:t>
            </a:fld>
            <a:endParaRPr lang="en-US"/>
          </a:p>
        </p:txBody>
      </p:sp>
      <p:sp>
        <p:nvSpPr>
          <p:cNvPr id="6" name="Footer Placeholder 5">
            <a:extLst>
              <a:ext uri="{FF2B5EF4-FFF2-40B4-BE49-F238E27FC236}">
                <a16:creationId xmlns:a16="http://schemas.microsoft.com/office/drawing/2014/main" id="{4563FE99-4C4E-DA4A-3D92-AF955295A2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FD32D0-6797-E7CD-D26D-38D01DF56962}"/>
              </a:ext>
            </a:extLst>
          </p:cNvPr>
          <p:cNvSpPr>
            <a:spLocks noGrp="1"/>
          </p:cNvSpPr>
          <p:nvPr>
            <p:ph type="sldNum" sz="quarter" idx="12"/>
          </p:nvPr>
        </p:nvSpPr>
        <p:spPr/>
        <p:txBody>
          <a:bodyPr/>
          <a:lstStyle/>
          <a:p>
            <a:fld id="{BD17EC7D-C854-274C-B31B-41C1A419E9C3}" type="slidenum">
              <a:rPr lang="en-US" smtClean="0"/>
              <a:t>‹#›</a:t>
            </a:fld>
            <a:endParaRPr lang="en-US"/>
          </a:p>
        </p:txBody>
      </p:sp>
    </p:spTree>
    <p:extLst>
      <p:ext uri="{BB962C8B-B14F-4D97-AF65-F5344CB8AC3E}">
        <p14:creationId xmlns:p14="http://schemas.microsoft.com/office/powerpoint/2010/main" val="938386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9BDFE-892E-B575-DAAF-8E909D5BB21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874984E-74D0-E7BC-319D-9FFA23A5B5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D5875A2-4CBB-1598-5A3F-9557A51A57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6A052B9-1AA0-AAF9-FE30-0A0BFB97B2E9}"/>
              </a:ext>
            </a:extLst>
          </p:cNvPr>
          <p:cNvSpPr>
            <a:spLocks noGrp="1"/>
          </p:cNvSpPr>
          <p:nvPr>
            <p:ph type="dt" sz="half" idx="10"/>
          </p:nvPr>
        </p:nvSpPr>
        <p:spPr/>
        <p:txBody>
          <a:bodyPr/>
          <a:lstStyle/>
          <a:p>
            <a:fld id="{891DC2D3-9532-CB4B-9ABF-5F3CBA3839C5}" type="datetimeFigureOut">
              <a:rPr lang="en-US" smtClean="0"/>
              <a:t>3/27/24</a:t>
            </a:fld>
            <a:endParaRPr lang="en-US"/>
          </a:p>
        </p:txBody>
      </p:sp>
      <p:sp>
        <p:nvSpPr>
          <p:cNvPr id="6" name="Footer Placeholder 5">
            <a:extLst>
              <a:ext uri="{FF2B5EF4-FFF2-40B4-BE49-F238E27FC236}">
                <a16:creationId xmlns:a16="http://schemas.microsoft.com/office/drawing/2014/main" id="{3AD141CE-1BFC-5326-2CEC-DC73D87E304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9691F32-ABF6-6CEA-630B-438D121C9430}"/>
              </a:ext>
            </a:extLst>
          </p:cNvPr>
          <p:cNvSpPr>
            <a:spLocks noGrp="1"/>
          </p:cNvSpPr>
          <p:nvPr>
            <p:ph type="sldNum" sz="quarter" idx="12"/>
          </p:nvPr>
        </p:nvSpPr>
        <p:spPr/>
        <p:txBody>
          <a:bodyPr/>
          <a:lstStyle/>
          <a:p>
            <a:fld id="{BD17EC7D-C854-274C-B31B-41C1A419E9C3}" type="slidenum">
              <a:rPr lang="en-US" smtClean="0"/>
              <a:t>‹#›</a:t>
            </a:fld>
            <a:endParaRPr lang="en-US"/>
          </a:p>
        </p:txBody>
      </p:sp>
    </p:spTree>
    <p:extLst>
      <p:ext uri="{BB962C8B-B14F-4D97-AF65-F5344CB8AC3E}">
        <p14:creationId xmlns:p14="http://schemas.microsoft.com/office/powerpoint/2010/main" val="4144628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C4E67-2E6E-DD58-3268-3DCA8307650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98507FB-4465-7BFE-61C9-9CDE3AE6C0A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23E1E66-C4AC-4C29-18B2-7C93EF1060BF}"/>
              </a:ext>
            </a:extLst>
          </p:cNvPr>
          <p:cNvSpPr>
            <a:spLocks noGrp="1"/>
          </p:cNvSpPr>
          <p:nvPr>
            <p:ph type="dt" sz="half" idx="10"/>
          </p:nvPr>
        </p:nvSpPr>
        <p:spPr/>
        <p:txBody>
          <a:bodyPr/>
          <a:lstStyle/>
          <a:p>
            <a:fld id="{891DC2D3-9532-CB4B-9ABF-5F3CBA3839C5}" type="datetimeFigureOut">
              <a:rPr lang="en-US" smtClean="0"/>
              <a:t>3/27/24</a:t>
            </a:fld>
            <a:endParaRPr lang="en-US"/>
          </a:p>
        </p:txBody>
      </p:sp>
      <p:sp>
        <p:nvSpPr>
          <p:cNvPr id="5" name="Footer Placeholder 4">
            <a:extLst>
              <a:ext uri="{FF2B5EF4-FFF2-40B4-BE49-F238E27FC236}">
                <a16:creationId xmlns:a16="http://schemas.microsoft.com/office/drawing/2014/main" id="{CAA19950-D999-BE9A-2FF1-A233EDDEA7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1C5757-9F87-B73E-7A32-3739C05EF448}"/>
              </a:ext>
            </a:extLst>
          </p:cNvPr>
          <p:cNvSpPr>
            <a:spLocks noGrp="1"/>
          </p:cNvSpPr>
          <p:nvPr>
            <p:ph type="sldNum" sz="quarter" idx="12"/>
          </p:nvPr>
        </p:nvSpPr>
        <p:spPr/>
        <p:txBody>
          <a:bodyPr/>
          <a:lstStyle/>
          <a:p>
            <a:fld id="{BD17EC7D-C854-274C-B31B-41C1A419E9C3}" type="slidenum">
              <a:rPr lang="en-US" smtClean="0"/>
              <a:t>‹#›</a:t>
            </a:fld>
            <a:endParaRPr lang="en-US"/>
          </a:p>
        </p:txBody>
      </p:sp>
    </p:spTree>
    <p:extLst>
      <p:ext uri="{BB962C8B-B14F-4D97-AF65-F5344CB8AC3E}">
        <p14:creationId xmlns:p14="http://schemas.microsoft.com/office/powerpoint/2010/main" val="2893484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D36228E-EB32-990D-78D9-8F3AD0AC69E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8F88481-D682-B5B1-BF06-E90EA519A94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2325586-1225-2716-9926-C97B9452B9CD}"/>
              </a:ext>
            </a:extLst>
          </p:cNvPr>
          <p:cNvSpPr>
            <a:spLocks noGrp="1"/>
          </p:cNvSpPr>
          <p:nvPr>
            <p:ph type="dt" sz="half" idx="10"/>
          </p:nvPr>
        </p:nvSpPr>
        <p:spPr/>
        <p:txBody>
          <a:bodyPr/>
          <a:lstStyle/>
          <a:p>
            <a:fld id="{891DC2D3-9532-CB4B-9ABF-5F3CBA3839C5}" type="datetimeFigureOut">
              <a:rPr lang="en-US" smtClean="0"/>
              <a:t>3/27/24</a:t>
            </a:fld>
            <a:endParaRPr lang="en-US"/>
          </a:p>
        </p:txBody>
      </p:sp>
      <p:sp>
        <p:nvSpPr>
          <p:cNvPr id="5" name="Footer Placeholder 4">
            <a:extLst>
              <a:ext uri="{FF2B5EF4-FFF2-40B4-BE49-F238E27FC236}">
                <a16:creationId xmlns:a16="http://schemas.microsoft.com/office/drawing/2014/main" id="{F79BEDB5-2745-B60B-3813-D3E4DE040E9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80D7F1-FCC1-904F-E889-4C095E808E69}"/>
              </a:ext>
            </a:extLst>
          </p:cNvPr>
          <p:cNvSpPr>
            <a:spLocks noGrp="1"/>
          </p:cNvSpPr>
          <p:nvPr>
            <p:ph type="sldNum" sz="quarter" idx="12"/>
          </p:nvPr>
        </p:nvSpPr>
        <p:spPr/>
        <p:txBody>
          <a:bodyPr/>
          <a:lstStyle/>
          <a:p>
            <a:fld id="{BD17EC7D-C854-274C-B31B-41C1A419E9C3}" type="slidenum">
              <a:rPr lang="en-US" smtClean="0"/>
              <a:t>‹#›</a:t>
            </a:fld>
            <a:endParaRPr lang="en-US"/>
          </a:p>
        </p:txBody>
      </p:sp>
    </p:spTree>
    <p:extLst>
      <p:ext uri="{BB962C8B-B14F-4D97-AF65-F5344CB8AC3E}">
        <p14:creationId xmlns:p14="http://schemas.microsoft.com/office/powerpoint/2010/main" val="1978272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C22573-A081-7881-FFC1-98C94B3141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2E662EF-E0F0-F485-8B1A-5D18C557BC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2241D0F-53AE-2B7A-D264-51DCCBE87C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1DC2D3-9532-CB4B-9ABF-5F3CBA3839C5}" type="datetimeFigureOut">
              <a:rPr lang="en-US" smtClean="0"/>
              <a:t>3/27/24</a:t>
            </a:fld>
            <a:endParaRPr lang="en-US"/>
          </a:p>
        </p:txBody>
      </p:sp>
      <p:sp>
        <p:nvSpPr>
          <p:cNvPr id="5" name="Footer Placeholder 4">
            <a:extLst>
              <a:ext uri="{FF2B5EF4-FFF2-40B4-BE49-F238E27FC236}">
                <a16:creationId xmlns:a16="http://schemas.microsoft.com/office/drawing/2014/main" id="{C88AFE46-F9EC-77E9-F3E9-C24D9B4057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1F4593A-597F-D7CF-4E5F-1EC8E665D0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17EC7D-C854-274C-B31B-41C1A419E9C3}" type="slidenum">
              <a:rPr lang="en-US" smtClean="0"/>
              <a:t>‹#›</a:t>
            </a:fld>
            <a:endParaRPr lang="en-US"/>
          </a:p>
        </p:txBody>
      </p:sp>
    </p:spTree>
    <p:extLst>
      <p:ext uri="{BB962C8B-B14F-4D97-AF65-F5344CB8AC3E}">
        <p14:creationId xmlns:p14="http://schemas.microsoft.com/office/powerpoint/2010/main" val="20032415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1CDC345E-62E8-453F-81FA-89F7D2943CDA}"/>
              </a:ext>
            </a:extLst>
          </p:cNvPr>
          <p:cNvSpPr>
            <a:spLocks noChangeArrowheads="1"/>
          </p:cNvSpPr>
          <p:nvPr/>
        </p:nvSpPr>
        <p:spPr bwMode="auto">
          <a:xfrm>
            <a:off x="636704" y="620713"/>
            <a:ext cx="10905892" cy="5545137"/>
          </a:xfrm>
          <a:prstGeom prst="rect">
            <a:avLst/>
          </a:prstGeom>
          <a:gradFill>
            <a:gsLst>
              <a:gs pos="64000">
                <a:schemeClr val="accent3">
                  <a:lumMod val="5000"/>
                  <a:lumOff val="95000"/>
                </a:schemeClr>
              </a:gs>
              <a:gs pos="89000">
                <a:schemeClr val="accent3">
                  <a:lumMod val="45000"/>
                  <a:lumOff val="55000"/>
                </a:schemeClr>
              </a:gs>
              <a:gs pos="94000">
                <a:schemeClr val="accent3">
                  <a:lumMod val="45000"/>
                  <a:lumOff val="55000"/>
                </a:schemeClr>
              </a:gs>
              <a:gs pos="100000">
                <a:schemeClr val="accent3">
                  <a:lumMod val="30000"/>
                  <a:lumOff val="70000"/>
                </a:schemeClr>
              </a:gs>
            </a:gsLst>
            <a:lin ang="4800000" scaled="0"/>
          </a:gradFill>
          <a:ln w="44450">
            <a:solidFill>
              <a:srgbClr val="037C34"/>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endParaRPr lang="en-GB" altLang="en-US" sz="1800"/>
          </a:p>
        </p:txBody>
      </p:sp>
      <p:sp>
        <p:nvSpPr>
          <p:cNvPr id="6" name="Text Box 7">
            <a:extLst>
              <a:ext uri="{FF2B5EF4-FFF2-40B4-BE49-F238E27FC236}">
                <a16:creationId xmlns:a16="http://schemas.microsoft.com/office/drawing/2014/main" id="{1897784A-8B30-A1EF-63F7-D1EC02738E3E}"/>
              </a:ext>
            </a:extLst>
          </p:cNvPr>
          <p:cNvSpPr txBox="1">
            <a:spLocks noChangeArrowheads="1"/>
          </p:cNvSpPr>
          <p:nvPr/>
        </p:nvSpPr>
        <p:spPr bwMode="auto">
          <a:xfrm>
            <a:off x="2701301" y="3407842"/>
            <a:ext cx="7010061" cy="114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Session</a:t>
            </a:r>
            <a:r>
              <a:rPr lang="pt-PT" altLang="en-US" sz="2400" dirty="0">
                <a:solidFill>
                  <a:srgbClr val="037C34"/>
                </a:solidFill>
                <a:latin typeface="Calibri" panose="020F0502020204030204" pitchFamily="34" charset="0"/>
              </a:rPr>
              <a:t> 11</a:t>
            </a:r>
          </a:p>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MNEs</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NonMarket</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Strategies</a:t>
            </a:r>
            <a:r>
              <a:rPr lang="pt-PT" altLang="en-US" sz="2400" dirty="0">
                <a:solidFill>
                  <a:srgbClr val="037C34"/>
                </a:solidFill>
                <a:latin typeface="Calibri" panose="020F0502020204030204" pitchFamily="34" charset="0"/>
              </a:rPr>
              <a:t> in </a:t>
            </a:r>
            <a:r>
              <a:rPr lang="pt-PT" altLang="en-US" sz="2400" dirty="0" err="1">
                <a:solidFill>
                  <a:srgbClr val="037C34"/>
                </a:solidFill>
                <a:latin typeface="Calibri" panose="020F0502020204030204" pitchFamily="34" charset="0"/>
              </a:rPr>
              <a:t>High</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Risk</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Environments</a:t>
            </a:r>
            <a:endParaRPr lang="en-US" altLang="en-US" sz="1800" b="1" u="sng" dirty="0">
              <a:solidFill>
                <a:srgbClr val="037C34"/>
              </a:solidFill>
              <a:latin typeface="Calibri" panose="020F0502020204030204" pitchFamily="34" charset="0"/>
            </a:endParaRPr>
          </a:p>
        </p:txBody>
      </p:sp>
      <p:sp>
        <p:nvSpPr>
          <p:cNvPr id="8" name="Text Box 13">
            <a:extLst>
              <a:ext uri="{FF2B5EF4-FFF2-40B4-BE49-F238E27FC236}">
                <a16:creationId xmlns:a16="http://schemas.microsoft.com/office/drawing/2014/main" id="{4B594F87-47EA-0549-57DB-9C018C9E5B2D}"/>
              </a:ext>
            </a:extLst>
          </p:cNvPr>
          <p:cNvSpPr txBox="1">
            <a:spLocks noChangeArrowheads="1"/>
          </p:cNvSpPr>
          <p:nvPr/>
        </p:nvSpPr>
        <p:spPr bwMode="auto">
          <a:xfrm>
            <a:off x="4468814" y="5541963"/>
            <a:ext cx="34750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buFontTx/>
              <a:buNone/>
            </a:pPr>
            <a:r>
              <a:rPr lang="en-GB" altLang="en-US" sz="2000" b="1" dirty="0">
                <a:solidFill>
                  <a:schemeClr val="tx1">
                    <a:lumMod val="50000"/>
                    <a:lumOff val="50000"/>
                  </a:schemeClr>
                </a:solidFill>
                <a:latin typeface="Calibri" panose="020F0502020204030204" pitchFamily="34" charset="0"/>
              </a:rPr>
              <a:t>Professor Teresa da Silva Lopes</a:t>
            </a:r>
          </a:p>
        </p:txBody>
      </p:sp>
      <p:sp>
        <p:nvSpPr>
          <p:cNvPr id="3" name="Text Box 6">
            <a:extLst>
              <a:ext uri="{FF2B5EF4-FFF2-40B4-BE49-F238E27FC236}">
                <a16:creationId xmlns:a16="http://schemas.microsoft.com/office/drawing/2014/main" id="{923AB4B7-221A-F457-1172-297C3261FD9B}"/>
              </a:ext>
            </a:extLst>
          </p:cNvPr>
          <p:cNvSpPr txBox="1">
            <a:spLocks noChangeArrowheads="1"/>
          </p:cNvSpPr>
          <p:nvPr/>
        </p:nvSpPr>
        <p:spPr bwMode="auto">
          <a:xfrm>
            <a:off x="2231447" y="1964554"/>
            <a:ext cx="772910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pt-PT" altLang="en-US" sz="3000" b="1" dirty="0">
                <a:solidFill>
                  <a:schemeClr val="tx1">
                    <a:lumMod val="50000"/>
                    <a:lumOff val="50000"/>
                  </a:schemeClr>
                </a:solidFill>
                <a:latin typeface="Calibri" panose="020F0502020204030204" pitchFamily="34" charset="0"/>
              </a:rPr>
              <a:t>Global Business </a:t>
            </a:r>
            <a:r>
              <a:rPr lang="pt-PT" altLang="en-US" sz="3000" b="1" dirty="0" err="1">
                <a:solidFill>
                  <a:schemeClr val="tx1">
                    <a:lumMod val="50000"/>
                    <a:lumOff val="50000"/>
                  </a:schemeClr>
                </a:solidFill>
                <a:latin typeface="Calibri" panose="020F0502020204030204" pitchFamily="34" charset="0"/>
              </a:rPr>
              <a:t>Strategy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and</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Responsibility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Historical</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Perspectives</a:t>
            </a:r>
            <a:endParaRPr lang="en-US" altLang="en-US" sz="3000" b="1" dirty="0">
              <a:solidFill>
                <a:schemeClr val="tx1">
                  <a:lumMod val="50000"/>
                  <a:lumOff val="50000"/>
                </a:schemeClr>
              </a:solidFill>
              <a:latin typeface="Calibri" panose="020F0502020204030204" pitchFamily="34" charset="0"/>
            </a:endParaRPr>
          </a:p>
        </p:txBody>
      </p:sp>
      <p:pic>
        <p:nvPicPr>
          <p:cNvPr id="5" name="Picture 4">
            <a:extLst>
              <a:ext uri="{FF2B5EF4-FFF2-40B4-BE49-F238E27FC236}">
                <a16:creationId xmlns:a16="http://schemas.microsoft.com/office/drawing/2014/main" id="{F98AD251-2FE8-ACFC-9643-45A09008E173}"/>
              </a:ext>
            </a:extLst>
          </p:cNvPr>
          <p:cNvPicPr>
            <a:picLocks noChangeAspect="1"/>
          </p:cNvPicPr>
          <p:nvPr/>
        </p:nvPicPr>
        <p:blipFill>
          <a:blip r:embed="rId3"/>
          <a:stretch>
            <a:fillRect/>
          </a:stretch>
        </p:blipFill>
        <p:spPr>
          <a:xfrm>
            <a:off x="5020304" y="1024214"/>
            <a:ext cx="2151392" cy="512715"/>
          </a:xfrm>
          <a:prstGeom prst="rect">
            <a:avLst/>
          </a:prstGeom>
        </p:spPr>
      </p:pic>
    </p:spTree>
    <p:extLst>
      <p:ext uri="{BB962C8B-B14F-4D97-AF65-F5344CB8AC3E}">
        <p14:creationId xmlns:p14="http://schemas.microsoft.com/office/powerpoint/2010/main" val="5584730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5BB23-8EDC-6309-FBC2-4B3C1AAB3E2E}"/>
              </a:ext>
            </a:extLst>
          </p:cNvPr>
          <p:cNvSpPr>
            <a:spLocks noGrp="1"/>
          </p:cNvSpPr>
          <p:nvPr>
            <p:ph type="title"/>
          </p:nvPr>
        </p:nvSpPr>
        <p:spPr>
          <a:xfrm>
            <a:off x="5017382" y="-34941"/>
            <a:ext cx="2157235" cy="1325563"/>
          </a:xfrm>
        </p:spPr>
        <p:txBody>
          <a:bodyPr>
            <a:normAutofit/>
          </a:body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Objectives </a:t>
            </a:r>
          </a:p>
        </p:txBody>
      </p:sp>
      <p:sp>
        <p:nvSpPr>
          <p:cNvPr id="7" name="Line 2">
            <a:extLst>
              <a:ext uri="{FF2B5EF4-FFF2-40B4-BE49-F238E27FC236}">
                <a16:creationId xmlns:a16="http://schemas.microsoft.com/office/drawing/2014/main" id="{841DF2D0-0200-CEDF-D935-7B5CD307C491}"/>
              </a:ext>
            </a:extLst>
          </p:cNvPr>
          <p:cNvSpPr>
            <a:spLocks noChangeShapeType="1"/>
          </p:cNvSpPr>
          <p:nvPr/>
        </p:nvSpPr>
        <p:spPr bwMode="auto">
          <a:xfrm>
            <a:off x="545426"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descr="Professor Teresa da Silva Lopes&#13;&#10;">
            <a:extLst>
              <a:ext uri="{FF2B5EF4-FFF2-40B4-BE49-F238E27FC236}">
                <a16:creationId xmlns:a16="http://schemas.microsoft.com/office/drawing/2014/main" id="{BBC6099D-0B65-4253-0561-683AB7031ED6}"/>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Line 2">
            <a:extLst>
              <a:ext uri="{FF2B5EF4-FFF2-40B4-BE49-F238E27FC236}">
                <a16:creationId xmlns:a16="http://schemas.microsoft.com/office/drawing/2014/main" id="{FB8C5B85-E1FD-BB47-629B-29EDA584EFED}"/>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3">
            <a:extLst>
              <a:ext uri="{FF2B5EF4-FFF2-40B4-BE49-F238E27FC236}">
                <a16:creationId xmlns:a16="http://schemas.microsoft.com/office/drawing/2014/main" id="{FF42C712-DE44-F5A9-AEBF-B01C28CB635D}"/>
              </a:ext>
            </a:extLst>
          </p:cNvPr>
          <p:cNvPicPr>
            <a:picLocks noChangeAspect="1"/>
          </p:cNvPicPr>
          <p:nvPr/>
        </p:nvPicPr>
        <p:blipFill>
          <a:blip r:embed="rId3"/>
          <a:stretch>
            <a:fillRect/>
          </a:stretch>
        </p:blipFill>
        <p:spPr>
          <a:xfrm>
            <a:off x="10573268" y="6384207"/>
            <a:ext cx="1506216" cy="358958"/>
          </a:xfrm>
          <a:prstGeom prst="rect">
            <a:avLst/>
          </a:prstGeom>
        </p:spPr>
      </p:pic>
      <p:sp>
        <p:nvSpPr>
          <p:cNvPr id="5" name="Rectangle 4">
            <a:extLst>
              <a:ext uri="{FF2B5EF4-FFF2-40B4-BE49-F238E27FC236}">
                <a16:creationId xmlns:a16="http://schemas.microsoft.com/office/drawing/2014/main" id="{AD40E56A-FCF0-1DE1-2293-DA9000454C95}"/>
              </a:ext>
            </a:extLst>
          </p:cNvPr>
          <p:cNvSpPr/>
          <p:nvPr/>
        </p:nvSpPr>
        <p:spPr>
          <a:xfrm>
            <a:off x="765926" y="863627"/>
            <a:ext cx="10822486" cy="5893921"/>
          </a:xfrm>
          <a:prstGeom prst="rect">
            <a:avLst/>
          </a:prstGeom>
        </p:spPr>
        <p:txBody>
          <a:bodyPr wrap="square">
            <a:spAutoFit/>
          </a:bodyPr>
          <a:lstStyle/>
          <a:p>
            <a:pPr indent="-271463">
              <a:lnSpc>
                <a:spcPct val="150000"/>
              </a:lnSpc>
            </a:pPr>
            <a:r>
              <a:rPr lang="en-GB"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Session 10 . Strategic Risk Management in Foreign Markets</a:t>
            </a:r>
          </a:p>
          <a:p>
            <a:pPr marL="584200" indent="-257175">
              <a:spcBef>
                <a:spcPts val="600"/>
              </a:spcBef>
            </a:pPr>
            <a:r>
              <a:rPr lang="en-GB"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To critically discuss what is the </a:t>
            </a:r>
            <a:r>
              <a:rPr lang="en-GB"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meaning of a risky environment</a:t>
            </a:r>
            <a:endParaRPr lang="en-US"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marL="584200" indent="-257175"/>
            <a:r>
              <a:rPr lang="en-US"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To offer an integrated analysis of the multiple unexpected risks that MNEs face in foreign markets</a:t>
            </a:r>
          </a:p>
          <a:p>
            <a:pPr marL="584200" indent="-257175"/>
            <a:r>
              <a:rPr lang="en-US"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To distinguish between </a:t>
            </a:r>
            <a:r>
              <a:rPr lang="en-US"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mitigation and prevention strategies in IB</a:t>
            </a:r>
          </a:p>
          <a:p>
            <a:pPr marL="584200" indent="-257175"/>
            <a:r>
              <a:rPr lang="en-US"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To </a:t>
            </a:r>
            <a:r>
              <a:rPr lang="en-US" u="sng"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identify the different types of strategies and tactics </a:t>
            </a:r>
            <a:r>
              <a:rPr lang="en-US"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that firms may use to manage risk in foreign markets</a:t>
            </a:r>
          </a:p>
          <a:p>
            <a:pPr marL="584200" indent="-257175"/>
            <a:r>
              <a:rPr lang="en-US"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Relation between MNEs FSAs and extraordinary risk management</a:t>
            </a:r>
          </a:p>
          <a:p>
            <a:pPr indent="0">
              <a:lnSpc>
                <a:spcPct val="150000"/>
              </a:lnSpc>
              <a:spcBef>
                <a:spcPts val="1200"/>
              </a:spcBef>
              <a:buNone/>
            </a:pPr>
            <a:r>
              <a:rPr lang="en-US" b="1" dirty="0">
                <a:solidFill>
                  <a:srgbClr val="037C34"/>
                </a:solidFill>
                <a:latin typeface="Verdana" panose="020B0604030504040204" pitchFamily="34" charset="0"/>
                <a:ea typeface="Verdana" panose="020B0604030504040204" pitchFamily="34" charset="0"/>
                <a:cs typeface="Verdana" panose="020B0604030504040204" pitchFamily="34" charset="0"/>
              </a:rPr>
              <a:t>Session 11. MNE Nonmarket Strategies in High-Risk Environments</a:t>
            </a:r>
          </a:p>
          <a:p>
            <a:pPr marL="355600">
              <a:spcBef>
                <a:spcPts val="600"/>
              </a:spcBef>
              <a:buNone/>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 Why nonmarket strategies (NMS) by MNEs matter?</a:t>
            </a:r>
          </a:p>
          <a:p>
            <a:pPr marL="355600">
              <a:buNone/>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 Concept of nonmarket strategy (NMS)</a:t>
            </a:r>
          </a:p>
          <a:p>
            <a:pPr marL="355600">
              <a:buNone/>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 Comparing nonmarket strategies (NMSs) with market strategies (MS)</a:t>
            </a:r>
          </a:p>
          <a:p>
            <a:pPr marL="355600">
              <a:buNone/>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 Nonmarket strategies of political nature</a:t>
            </a:r>
          </a:p>
          <a:p>
            <a:pPr marL="355600">
              <a:buNone/>
            </a:pP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Nonmarket strategies of political, corporate and social responsibility</a:t>
            </a:r>
          </a:p>
          <a:p>
            <a:pPr marL="355600">
              <a:buNone/>
            </a:pPr>
            <a:endParaRPr lang="en-US"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marL="1296988" indent="-1284288">
              <a:buNone/>
            </a:pPr>
            <a:r>
              <a:rPr lang="en-US" sz="18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Session 12. Introduction of the Case Study – Octopus and the Generals: United fruit in Guatemala</a:t>
            </a:r>
          </a:p>
          <a:p>
            <a:pPr marL="355600">
              <a:spcBef>
                <a:spcPts val="1200"/>
              </a:spcBef>
              <a:buNone/>
            </a:pPr>
            <a:endParaRPr lang="en-US"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92713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2CD61-3982-4DC8-789A-07976DBB8F10}"/>
              </a:ext>
            </a:extLst>
          </p:cNvPr>
          <p:cNvSpPr>
            <a:spLocks noGrp="1"/>
          </p:cNvSpPr>
          <p:nvPr>
            <p:ph type="title"/>
          </p:nvPr>
        </p:nvSpPr>
        <p:spPr>
          <a:xfrm>
            <a:off x="1519884" y="-50431"/>
            <a:ext cx="9126912" cy="1325563"/>
          </a:xfrm>
        </p:spPr>
        <p:txBody>
          <a:bodyPr>
            <a:normAutofit/>
          </a:bodyPr>
          <a:lstStyle/>
          <a:p>
            <a:r>
              <a:rPr lang="en-US" sz="2600" dirty="0">
                <a:solidFill>
                  <a:srgbClr val="037C34"/>
                </a:solidFill>
                <a:latin typeface="Verdana" panose="020B0604030504040204" pitchFamily="34" charset="0"/>
                <a:ea typeface="Verdana" panose="020B0604030504040204" pitchFamily="34" charset="0"/>
                <a:cs typeface="Verdana" panose="020B0604030504040204" pitchFamily="34" charset="0"/>
              </a:rPr>
              <a:t>Why do Nonmarket strategies by MNEs matter in IB?</a:t>
            </a:r>
          </a:p>
        </p:txBody>
      </p:sp>
      <p:sp>
        <p:nvSpPr>
          <p:cNvPr id="3" name="Content Placeholder 2">
            <a:extLst>
              <a:ext uri="{FF2B5EF4-FFF2-40B4-BE49-F238E27FC236}">
                <a16:creationId xmlns:a16="http://schemas.microsoft.com/office/drawing/2014/main" id="{289C008A-08DD-7ADC-C958-BFB3B8D87AF6}"/>
              </a:ext>
            </a:extLst>
          </p:cNvPr>
          <p:cNvSpPr>
            <a:spLocks noGrp="1"/>
          </p:cNvSpPr>
          <p:nvPr>
            <p:ph idx="1"/>
          </p:nvPr>
        </p:nvSpPr>
        <p:spPr>
          <a:xfrm>
            <a:off x="838200" y="1250419"/>
            <a:ext cx="10515600" cy="4783549"/>
          </a:xfrm>
        </p:spPr>
        <p:txBody>
          <a:bodyPr>
            <a:normAutofit fontScale="25000" lnSpcReduction="20000"/>
          </a:bodyPr>
          <a:lstStyle/>
          <a:p>
            <a:pPr marL="0" indent="0" algn="just">
              <a:lnSpc>
                <a:spcPct val="120000"/>
              </a:lnSpc>
              <a:buNone/>
            </a:pPr>
            <a:r>
              <a:rPr lang="en-US" sz="7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Theory of IB emphasizes competitive strategies – which must be tailored to the structure and dynamics essentially of the economic market environment and to the competencies of the firm</a:t>
            </a:r>
          </a:p>
          <a:p>
            <a:pPr marL="0" indent="0" algn="just">
              <a:lnSpc>
                <a:spcPct val="120000"/>
              </a:lnSpc>
              <a:buNone/>
            </a:pPr>
            <a:endParaRPr lang="en-US" sz="7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endParaRPr>
          </a:p>
          <a:p>
            <a:pPr marL="0" indent="0" algn="just">
              <a:lnSpc>
                <a:spcPct val="120000"/>
              </a:lnSpc>
              <a:buNone/>
            </a:pPr>
            <a:r>
              <a:rPr lang="en-US" sz="7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=&gt; </a:t>
            </a:r>
            <a:r>
              <a:rPr lang="en-US" sz="7200" dirty="0">
                <a:solidFill>
                  <a:srgbClr val="037C34"/>
                </a:solidFill>
                <a:latin typeface="Verdana" panose="020B0604030504040204" pitchFamily="34" charset="0"/>
                <a:ea typeface="Verdana" panose="020B0604030504040204" pitchFamily="34" charset="0"/>
                <a:cs typeface="Verdana" panose="020B0604030504040204" pitchFamily="34" charset="0"/>
              </a:rPr>
              <a:t>Market strategies (MS) </a:t>
            </a:r>
            <a:r>
              <a:rPr lang="en-US" sz="7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involve:</a:t>
            </a:r>
          </a:p>
          <a:p>
            <a:pPr marL="896938" indent="-896938" algn="just">
              <a:lnSpc>
                <a:spcPct val="120000"/>
              </a:lnSpc>
              <a:buNone/>
            </a:pPr>
            <a:r>
              <a:rPr lang="en-US" sz="7200" dirty="0" err="1">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Egs</a:t>
            </a:r>
            <a:r>
              <a:rPr lang="en-US" sz="7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 Decisions associated with prices, quality, differentiation strategies (FSA/CSA framework)</a:t>
            </a:r>
          </a:p>
          <a:p>
            <a:pPr marL="801688" indent="-801688" algn="just">
              <a:lnSpc>
                <a:spcPct val="120000"/>
              </a:lnSpc>
              <a:buNone/>
            </a:pPr>
            <a:r>
              <a:rPr lang="en-US" sz="7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 Internationalization choices of mode of entry;  internalization decisions; partnerships </a:t>
            </a:r>
            <a:r>
              <a:rPr lang="en-US" sz="7200" dirty="0" err="1">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etc</a:t>
            </a:r>
            <a:r>
              <a:rPr lang="en-US" sz="7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(internalization theory)</a:t>
            </a:r>
          </a:p>
          <a:p>
            <a:pPr marL="0" indent="0" algn="just">
              <a:lnSpc>
                <a:spcPct val="120000"/>
              </a:lnSpc>
              <a:buNone/>
            </a:pPr>
            <a:endParaRPr lang="en-US" sz="7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endParaRPr>
          </a:p>
          <a:p>
            <a:pPr marL="482600" indent="-444500" algn="just">
              <a:lnSpc>
                <a:spcPct val="120000"/>
              </a:lnSpc>
              <a:buNone/>
            </a:pPr>
            <a:r>
              <a:rPr lang="en-US" sz="7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=&gt; And yet, </a:t>
            </a:r>
            <a:r>
              <a:rPr lang="en-US" sz="7200" dirty="0">
                <a:solidFill>
                  <a:srgbClr val="037C34"/>
                </a:solidFill>
                <a:latin typeface="Verdana" panose="020B0604030504040204" pitchFamily="34" charset="0"/>
                <a:ea typeface="Verdana" panose="020B0604030504040204" pitchFamily="34" charset="0"/>
                <a:cs typeface="Verdana" panose="020B0604030504040204" pitchFamily="34" charset="0"/>
              </a:rPr>
              <a:t>Market strategies are not always poss</a:t>
            </a:r>
            <a:r>
              <a:rPr lang="en-US" sz="7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ible:</a:t>
            </a:r>
          </a:p>
          <a:p>
            <a:pPr marL="755650" indent="-755650" algn="just">
              <a:lnSpc>
                <a:spcPct val="120000"/>
              </a:lnSpc>
              <a:buNone/>
            </a:pPr>
            <a:r>
              <a:rPr lang="en-US" sz="72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 MNEs markets may be global, but political and social environments remain fragmented, grounded in national sovereign territoriality.</a:t>
            </a:r>
            <a:r>
              <a:rPr lang="en-US"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a:t>
            </a:r>
          </a:p>
        </p:txBody>
      </p:sp>
      <p:sp>
        <p:nvSpPr>
          <p:cNvPr id="4" name="Line 2">
            <a:extLst>
              <a:ext uri="{FF2B5EF4-FFF2-40B4-BE49-F238E27FC236}">
                <a16:creationId xmlns:a16="http://schemas.microsoft.com/office/drawing/2014/main" id="{AA8DA80C-C633-A1D0-F504-6F1F0C4098A5}"/>
              </a:ext>
            </a:extLst>
          </p:cNvPr>
          <p:cNvSpPr>
            <a:spLocks noChangeShapeType="1"/>
          </p:cNvSpPr>
          <p:nvPr/>
        </p:nvSpPr>
        <p:spPr bwMode="auto">
          <a:xfrm>
            <a:off x="545426"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24978FE7-9466-40F6-1509-DC8C5ECB8067}"/>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9EAE656E-EC12-8D0D-1276-50E953338DBE}"/>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E7677982-8239-D7A6-2627-B34C018062B4}"/>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2983271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F61BF-517F-3080-0C50-0097A01CF4B8}"/>
              </a:ext>
            </a:extLst>
          </p:cNvPr>
          <p:cNvSpPr>
            <a:spLocks noGrp="1"/>
          </p:cNvSpPr>
          <p:nvPr>
            <p:ph type="title"/>
          </p:nvPr>
        </p:nvSpPr>
        <p:spPr>
          <a:xfrm>
            <a:off x="1309817" y="-34941"/>
            <a:ext cx="9588843" cy="1325563"/>
          </a:xfrm>
        </p:spPr>
        <p:txBody>
          <a:bodyPr>
            <a:normAutofit/>
          </a:body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Why do Nonmarket Strategies matter in IB? (cont.)</a:t>
            </a:r>
          </a:p>
        </p:txBody>
      </p:sp>
      <p:sp>
        <p:nvSpPr>
          <p:cNvPr id="3" name="Content Placeholder 2">
            <a:extLst>
              <a:ext uri="{FF2B5EF4-FFF2-40B4-BE49-F238E27FC236}">
                <a16:creationId xmlns:a16="http://schemas.microsoft.com/office/drawing/2014/main" id="{6C81E915-C14E-C1D1-4115-B760FB02477E}"/>
              </a:ext>
            </a:extLst>
          </p:cNvPr>
          <p:cNvSpPr>
            <a:spLocks noGrp="1"/>
          </p:cNvSpPr>
          <p:nvPr>
            <p:ph idx="1"/>
          </p:nvPr>
        </p:nvSpPr>
        <p:spPr>
          <a:xfrm>
            <a:off x="927100" y="1402012"/>
            <a:ext cx="10248900" cy="3682818"/>
          </a:xfrm>
        </p:spPr>
        <p:txBody>
          <a:bodyPr>
            <a:normAutofit lnSpcReduction="10000"/>
          </a:bodyPr>
          <a:lstStyle/>
          <a:p>
            <a:pPr marL="533400" indent="-533400">
              <a:lnSpc>
                <a:spcPct val="110000"/>
              </a:lnSpc>
              <a:buNone/>
            </a:pPr>
            <a:r>
              <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=&gt; Market strategies (MS) alone do not always work, in particular because we live in a VUCA world environment characterized by:</a:t>
            </a:r>
          </a:p>
          <a:p>
            <a:pPr marL="177800" indent="0">
              <a:lnSpc>
                <a:spcPct val="100000"/>
              </a:lnSpc>
              <a:spcBef>
                <a:spcPts val="1600"/>
              </a:spcBef>
              <a:buNone/>
            </a:pPr>
            <a:r>
              <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 deglobalisation </a:t>
            </a:r>
          </a:p>
          <a:p>
            <a:pPr marL="177800" indent="0">
              <a:buNone/>
            </a:pPr>
            <a:r>
              <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 nationalism</a:t>
            </a:r>
          </a:p>
          <a:p>
            <a:pPr marL="177800" indent="0">
              <a:buNone/>
            </a:pPr>
            <a:r>
              <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 authoritarianism</a:t>
            </a:r>
          </a:p>
          <a:p>
            <a:pPr marL="177800" indent="0">
              <a:buNone/>
            </a:pPr>
            <a:r>
              <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 protectionism</a:t>
            </a:r>
          </a:p>
          <a:p>
            <a:pPr marL="177800" indent="0">
              <a:buNone/>
            </a:pPr>
            <a:r>
              <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 expropriation of foreign property</a:t>
            </a:r>
          </a:p>
          <a:p>
            <a:pPr marL="177800" indent="0">
              <a:buNone/>
            </a:pPr>
            <a:r>
              <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 sudden changes in legislation concerning FDI</a:t>
            </a:r>
          </a:p>
          <a:p>
            <a:pPr marL="177800" indent="0">
              <a:buNone/>
            </a:pPr>
            <a:r>
              <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 re-organization of economic blocks</a:t>
            </a:r>
          </a:p>
          <a:p>
            <a:pPr marL="0" indent="0">
              <a:buNone/>
            </a:pPr>
            <a:endPar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US" sz="22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 name="Line 2">
            <a:extLst>
              <a:ext uri="{FF2B5EF4-FFF2-40B4-BE49-F238E27FC236}">
                <a16:creationId xmlns:a16="http://schemas.microsoft.com/office/drawing/2014/main" id="{2A5053FE-0906-2CDF-5C8D-F8B5559B7CA5}"/>
              </a:ext>
            </a:extLst>
          </p:cNvPr>
          <p:cNvSpPr>
            <a:spLocks noChangeShapeType="1"/>
          </p:cNvSpPr>
          <p:nvPr/>
        </p:nvSpPr>
        <p:spPr bwMode="auto">
          <a:xfrm>
            <a:off x="545426"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6F681A8A-CA70-1899-3301-452FBDC860BA}"/>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4E446BC5-EFF9-38EB-49A2-7BF83A1113FD}"/>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59B91987-C109-E70A-ADED-7A80770D732F}"/>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3424258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17F10-6F65-E2B9-351E-0C8C6A2BD6DC}"/>
              </a:ext>
            </a:extLst>
          </p:cNvPr>
          <p:cNvSpPr>
            <a:spLocks noGrp="1"/>
          </p:cNvSpPr>
          <p:nvPr>
            <p:ph type="title"/>
          </p:nvPr>
        </p:nvSpPr>
        <p:spPr>
          <a:xfrm>
            <a:off x="2484486" y="-34941"/>
            <a:ext cx="7619069" cy="1325563"/>
          </a:xfrm>
        </p:spPr>
        <p:txBody>
          <a:bodyPr>
            <a:normAutofit/>
          </a:body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What are Non-Market Strategies (NMS)?</a:t>
            </a:r>
          </a:p>
        </p:txBody>
      </p:sp>
      <p:sp>
        <p:nvSpPr>
          <p:cNvPr id="3" name="Content Placeholder 2">
            <a:extLst>
              <a:ext uri="{FF2B5EF4-FFF2-40B4-BE49-F238E27FC236}">
                <a16:creationId xmlns:a16="http://schemas.microsoft.com/office/drawing/2014/main" id="{29FFBC75-0CAB-87E2-39BE-833E9C695C97}"/>
              </a:ext>
            </a:extLst>
          </p:cNvPr>
          <p:cNvSpPr>
            <a:spLocks noGrp="1"/>
          </p:cNvSpPr>
          <p:nvPr>
            <p:ph idx="1"/>
          </p:nvPr>
        </p:nvSpPr>
        <p:spPr>
          <a:xfrm>
            <a:off x="378385" y="891757"/>
            <a:ext cx="11307867" cy="5294745"/>
          </a:xfrm>
        </p:spPr>
        <p:txBody>
          <a:bodyPr>
            <a:noAutofit/>
          </a:bodyPr>
          <a:lstStyle/>
          <a:p>
            <a:pPr algn="just">
              <a:lnSpc>
                <a:spcPct val="120000"/>
              </a:lnSpc>
            </a:pP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Refer to </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the actions undertaken by firms to improve their organizational performance by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managing the political, institutional and societal context in which they operate </a:t>
            </a:r>
            <a:r>
              <a:rPr lang="en-US" sz="14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a:t>
            </a:r>
            <a:r>
              <a:rPr lang="en-US" sz="1400" dirty="0" err="1">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Boddewyn</a:t>
            </a:r>
            <a:r>
              <a:rPr lang="en-US" sz="14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2003)</a:t>
            </a:r>
          </a:p>
          <a:p>
            <a:pPr>
              <a:lnSpc>
                <a:spcPct val="100000"/>
              </a:lnSpc>
              <a:spcBef>
                <a:spcPts val="1600"/>
              </a:spcBef>
            </a:pP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Include a wide variety of activities:</a:t>
            </a:r>
          </a:p>
          <a:p>
            <a:pPr marL="889000" indent="-525463" algn="just">
              <a:lnSpc>
                <a:spcPct val="100000"/>
              </a:lnSpc>
              <a:spcBef>
                <a:spcPts val="0"/>
              </a:spcBef>
              <a:buNone/>
            </a:pPr>
            <a:r>
              <a:rPr lang="en-US" sz="1800" b="1" dirty="0">
                <a:solidFill>
                  <a:srgbClr val="037C34"/>
                </a:solidFill>
                <a:latin typeface="Verdana" panose="020B0604030504040204" pitchFamily="34" charset="0"/>
                <a:ea typeface="Verdana" panose="020B0604030504040204" pitchFamily="34" charset="0"/>
                <a:cs typeface="Verdana" panose="020B0604030504040204" pitchFamily="34" charset="0"/>
              </a:rPr>
              <a:t>A – corporate political activities (CPA) </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a:t>
            </a:r>
            <a:r>
              <a:rPr lang="en-US" sz="1800" dirty="0" err="1">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eg.</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building coalitions, lobbying legislators or regulators, making campaigns)</a:t>
            </a:r>
          </a:p>
          <a:p>
            <a:pPr marL="889000" indent="-525463" algn="just">
              <a:lnSpc>
                <a:spcPct val="100000"/>
              </a:lnSpc>
              <a:spcBef>
                <a:spcPts val="0"/>
              </a:spcBef>
              <a:buNone/>
            </a:pPr>
            <a:r>
              <a:rPr lang="en-US" sz="1800" b="1" dirty="0">
                <a:solidFill>
                  <a:srgbClr val="037C34"/>
                </a:solidFill>
                <a:latin typeface="Verdana" panose="020B0604030504040204" pitchFamily="34" charset="0"/>
                <a:ea typeface="Verdana" panose="020B0604030504040204" pitchFamily="34" charset="0"/>
                <a:cs typeface="Verdana" panose="020B0604030504040204" pitchFamily="34" charset="0"/>
              </a:rPr>
              <a:t>B – political, corporate, social and responsibility (CSR) </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a:t>
            </a:r>
            <a:r>
              <a:rPr lang="en-US" sz="1800" dirty="0" err="1">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eg.</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mobilizing social actors to support/oppose particular initiatives)</a:t>
            </a:r>
          </a:p>
          <a:p>
            <a:pPr marL="295275" indent="-285750" algn="just">
              <a:lnSpc>
                <a:spcPct val="100000"/>
              </a:lnSpc>
              <a:spcBef>
                <a:spcPts val="1600"/>
              </a:spcBef>
            </a:pP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Main aims of NMS by MNEs:</a:t>
            </a:r>
          </a:p>
          <a:p>
            <a:pPr marL="363538" indent="0" algn="just">
              <a:lnSpc>
                <a:spcPct val="100000"/>
              </a:lnSpc>
              <a:spcBef>
                <a:spcPts val="0"/>
              </a:spcBef>
              <a:buNone/>
            </a:pP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to secure the provision of critical resources</a:t>
            </a:r>
          </a:p>
          <a:p>
            <a:pPr marL="363538" indent="0" algn="just">
              <a:lnSpc>
                <a:spcPct val="100000"/>
              </a:lnSpc>
              <a:spcBef>
                <a:spcPts val="0"/>
              </a:spcBef>
              <a:buNone/>
            </a:pP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to gain the support of salient stakeholders</a:t>
            </a:r>
          </a:p>
          <a:p>
            <a:pPr marL="584200" indent="-220663" algn="just">
              <a:lnSpc>
                <a:spcPct val="100000"/>
              </a:lnSpc>
              <a:spcBef>
                <a:spcPts val="0"/>
              </a:spcBef>
              <a:buNone/>
            </a:pP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to obtain organizational legitimacy (actions that are in accordance with local norms, values, beliefs and definitions)</a:t>
            </a:r>
          </a:p>
          <a:p>
            <a:pPr marL="539750" indent="-176213" algn="just">
              <a:lnSpc>
                <a:spcPct val="100000"/>
              </a:lnSpc>
              <a:spcBef>
                <a:spcPts val="0"/>
              </a:spcBef>
              <a:buNone/>
            </a:pP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ultimately, the aim is to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shape the MNE market environment and neutralize hostility </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(or potential hostility) in the host country by engaging in operations that benefit host government or influential stakeholders</a:t>
            </a:r>
          </a:p>
          <a:p>
            <a:pPr marL="295275" indent="-285750" algn="just">
              <a:lnSpc>
                <a:spcPct val="100000"/>
              </a:lnSpc>
              <a:spcBef>
                <a:spcPts val="1600"/>
              </a:spcBef>
            </a:pP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NMS are not always successful, or moral/ethical and responsible (</a:t>
            </a:r>
            <a:r>
              <a:rPr lang="en-US" sz="1800" dirty="0" err="1">
                <a:solidFill>
                  <a:srgbClr val="037C34"/>
                </a:solidFill>
                <a:latin typeface="Verdana" panose="020B0604030504040204" pitchFamily="34" charset="0"/>
                <a:ea typeface="Verdana" panose="020B0604030504040204" pitchFamily="34" charset="0"/>
                <a:cs typeface="Verdana" panose="020B0604030504040204" pitchFamily="34" charset="0"/>
              </a:rPr>
              <a:t>eg.</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 corruption-bribing)</a:t>
            </a:r>
          </a:p>
        </p:txBody>
      </p:sp>
      <p:sp>
        <p:nvSpPr>
          <p:cNvPr id="4" name="Line 2">
            <a:extLst>
              <a:ext uri="{FF2B5EF4-FFF2-40B4-BE49-F238E27FC236}">
                <a16:creationId xmlns:a16="http://schemas.microsoft.com/office/drawing/2014/main" id="{17665387-9387-102A-5176-6F83FD179747}"/>
              </a:ext>
            </a:extLst>
          </p:cNvPr>
          <p:cNvSpPr>
            <a:spLocks noChangeShapeType="1"/>
          </p:cNvSpPr>
          <p:nvPr/>
        </p:nvSpPr>
        <p:spPr bwMode="auto">
          <a:xfrm>
            <a:off x="422765"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529A7CF2-034B-508B-DE77-46D4D457CB0C}"/>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E155EC69-B007-6BD2-DD0D-C66B5D6673C3}"/>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9022381B-041B-9E2B-46CF-FF43502FFE8A}"/>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3259587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7FBCA-9C9B-AE86-BA79-78457A6DBDD2}"/>
              </a:ext>
            </a:extLst>
          </p:cNvPr>
          <p:cNvSpPr>
            <a:spLocks noGrp="1"/>
          </p:cNvSpPr>
          <p:nvPr>
            <p:ph type="title"/>
          </p:nvPr>
        </p:nvSpPr>
        <p:spPr>
          <a:xfrm>
            <a:off x="2099732" y="-79545"/>
            <a:ext cx="8015111" cy="1325563"/>
          </a:xfrm>
        </p:spPr>
        <p:txBody>
          <a:bodyPr>
            <a:normAutofit/>
          </a:body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Comparing NMS vs Market Strategies (MS)</a:t>
            </a:r>
          </a:p>
        </p:txBody>
      </p:sp>
      <p:sp>
        <p:nvSpPr>
          <p:cNvPr id="3" name="Content Placeholder 2">
            <a:extLst>
              <a:ext uri="{FF2B5EF4-FFF2-40B4-BE49-F238E27FC236}">
                <a16:creationId xmlns:a16="http://schemas.microsoft.com/office/drawing/2014/main" id="{86B922D1-970B-0DC3-A1BD-9BDB2FD1C67A}"/>
              </a:ext>
            </a:extLst>
          </p:cNvPr>
          <p:cNvSpPr>
            <a:spLocks noGrp="1"/>
          </p:cNvSpPr>
          <p:nvPr>
            <p:ph idx="1"/>
          </p:nvPr>
        </p:nvSpPr>
        <p:spPr>
          <a:xfrm>
            <a:off x="225121" y="982743"/>
            <a:ext cx="11738279" cy="4968713"/>
          </a:xfrm>
        </p:spPr>
        <p:txBody>
          <a:bodyPr>
            <a:noAutofit/>
          </a:bodyPr>
          <a:lstStyle/>
          <a:p>
            <a:pPr marL="342900" indent="-342900" algn="just">
              <a:lnSpc>
                <a:spcPct val="100000"/>
              </a:lnSpc>
              <a:buAutoNum type="arabicParenR"/>
            </a:pPr>
            <a:r>
              <a:rPr lang="en-US" sz="1800" b="1" dirty="0">
                <a:solidFill>
                  <a:srgbClr val="037C34"/>
                </a:solidFill>
                <a:latin typeface="Verdana" panose="020B0604030504040204" pitchFamily="34" charset="0"/>
                <a:ea typeface="Verdana" panose="020B0604030504040204" pitchFamily="34" charset="0"/>
                <a:cs typeface="Verdana" panose="020B0604030504040204" pitchFamily="34" charset="0"/>
              </a:rPr>
              <a:t>Comparing concepts and types of interaction</a:t>
            </a:r>
          </a:p>
          <a:p>
            <a:pPr algn="just">
              <a:lnSpc>
                <a:spcPct val="100000"/>
              </a:lnSpc>
              <a:spcBef>
                <a:spcPts val="2200"/>
              </a:spcBef>
            </a:pP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Market Strategy (MS) </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concerted pattern of actions taken by the firm in the market environment to create value by improving economic performance. </a:t>
            </a:r>
          </a:p>
          <a:p>
            <a:pPr marL="571500" indent="-215900" algn="just">
              <a:lnSpc>
                <a:spcPct val="100000"/>
              </a:lnSpc>
              <a:spcBef>
                <a:spcPts val="600"/>
              </a:spcBef>
              <a:buNone/>
            </a:pP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The market environment includes interactions between the firm and other partiers that are intermediated by markets or private agreements</a:t>
            </a:r>
            <a:endPar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pPr marL="571500" indent="-215900" algn="just">
              <a:lnSpc>
                <a:spcPct val="100000"/>
              </a:lnSpc>
              <a:spcBef>
                <a:spcPts val="600"/>
              </a:spcBef>
              <a:buNone/>
            </a:pP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 These interactions-are voluntary, involve economic transactions and the exchange of property</a:t>
            </a:r>
          </a:p>
          <a:p>
            <a:pPr>
              <a:lnSpc>
                <a:spcPct val="100000"/>
              </a:lnSpc>
              <a:spcBef>
                <a:spcPts val="1600"/>
              </a:spcBef>
            </a:pP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Non-Market Strategies (NMS) </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concerted patterns of actions taken by the firm in relation to the government and the nonmarket environment to create value by improving its overall performance.</a:t>
            </a:r>
          </a:p>
          <a:p>
            <a:pPr marL="533400" indent="-266700">
              <a:lnSpc>
                <a:spcPct val="100000"/>
              </a:lnSpc>
              <a:spcBef>
                <a:spcPts val="600"/>
              </a:spcBef>
              <a:buNone/>
            </a:pP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The non-market environment includes interactions which are intermediated by the public, stakeholders, government, the media, and public institutions.</a:t>
            </a:r>
          </a:p>
          <a:p>
            <a:pPr marL="482600" indent="-215900">
              <a:lnSpc>
                <a:spcPct val="100000"/>
              </a:lnSpc>
              <a:spcBef>
                <a:spcPts val="600"/>
              </a:spcBef>
              <a:buNone/>
            </a:pP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These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interactions</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can be voluntary </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(when the firm adopts a policy of developing relationships with government officials),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or involuntary </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(when government regulates an activity or activist groups organize a boycott of a firm’s product).</a:t>
            </a:r>
          </a:p>
          <a:p>
            <a:pPr>
              <a:lnSpc>
                <a:spcPct val="100000"/>
              </a:lnSpc>
              <a:spcBef>
                <a:spcPts val="1600"/>
              </a:spcBef>
            </a:pP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MS and NMS can: </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complement/extend </a:t>
            </a:r>
            <a:r>
              <a:rPr lang="en-US" sz="1800" dirty="0" err="1">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eachother</a:t>
            </a: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 conflict/tradeoff; overlap; influence </a:t>
            </a:r>
            <a:r>
              <a:rPr lang="en-US" sz="1800" dirty="0" err="1">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eachother</a:t>
            </a:r>
            <a:endPar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 name="Line 2">
            <a:extLst>
              <a:ext uri="{FF2B5EF4-FFF2-40B4-BE49-F238E27FC236}">
                <a16:creationId xmlns:a16="http://schemas.microsoft.com/office/drawing/2014/main" id="{B37F2C6E-49E5-0FF1-2F13-45CCE92D77C5}"/>
              </a:ext>
            </a:extLst>
          </p:cNvPr>
          <p:cNvSpPr>
            <a:spLocks noChangeShapeType="1"/>
          </p:cNvSpPr>
          <p:nvPr/>
        </p:nvSpPr>
        <p:spPr bwMode="auto">
          <a:xfrm>
            <a:off x="545426"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B681B231-1E05-FD09-7663-AA127FC79C60}"/>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46BD21A5-5DE8-BBE1-092C-0A1F4B793308}"/>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396C7DEE-23A7-FDD8-3ED3-242FF4235DD0}"/>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2288809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F93E8CBF-8E77-AB6F-8161-D4B130EC457C}"/>
              </a:ext>
            </a:extLst>
          </p:cNvPr>
          <p:cNvSpPr txBox="1">
            <a:spLocks/>
          </p:cNvSpPr>
          <p:nvPr/>
        </p:nvSpPr>
        <p:spPr>
          <a:xfrm>
            <a:off x="708378" y="1351422"/>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2000" b="1" dirty="0">
                <a:solidFill>
                  <a:srgbClr val="037C34"/>
                </a:solidFill>
                <a:latin typeface="Verdana" panose="020B0604030504040204" pitchFamily="34" charset="0"/>
                <a:ea typeface="Verdana" panose="020B0604030504040204" pitchFamily="34" charset="0"/>
                <a:cs typeface="Verdana" panose="020B0604030504040204" pitchFamily="34" charset="0"/>
              </a:rPr>
              <a:t>2) Comparing the characteristics of the </a:t>
            </a:r>
            <a:r>
              <a:rPr lang="en-US" sz="2000" b="1" u="sng" dirty="0">
                <a:solidFill>
                  <a:srgbClr val="037C34"/>
                </a:solidFill>
                <a:latin typeface="Verdana" panose="020B0604030504040204" pitchFamily="34" charset="0"/>
                <a:ea typeface="Verdana" panose="020B0604030504040204" pitchFamily="34" charset="0"/>
                <a:cs typeface="Verdana" panose="020B0604030504040204" pitchFamily="34" charset="0"/>
              </a:rPr>
              <a:t>environment</a:t>
            </a:r>
            <a:r>
              <a:rPr lang="en-US" sz="2000" b="1" dirty="0">
                <a:solidFill>
                  <a:srgbClr val="037C34"/>
                </a:solidFill>
                <a:latin typeface="Verdana" panose="020B0604030504040204" pitchFamily="34" charset="0"/>
                <a:ea typeface="Verdana" panose="020B0604030504040204" pitchFamily="34" charset="0"/>
                <a:cs typeface="Verdana" panose="020B0604030504040204" pitchFamily="34" charset="0"/>
              </a:rPr>
              <a:t>:</a:t>
            </a:r>
          </a:p>
          <a:p>
            <a:pPr marL="488950" indent="-311150" algn="just">
              <a:lnSpc>
                <a:spcPct val="100000"/>
              </a:lnSpc>
              <a:buFont typeface="Arial" panose="020B0604020202020204" pitchFamily="34" charset="0"/>
              <a:buNone/>
            </a:pPr>
            <a:r>
              <a:rPr lang="en-US" sz="1800" dirty="0">
                <a:latin typeface="Verdana" panose="020B0604030504040204" pitchFamily="34" charset="0"/>
                <a:ea typeface="Verdana" panose="020B0604030504040204" pitchFamily="34" charset="0"/>
                <a:cs typeface="Verdana" panose="020B0604030504040204" pitchFamily="34" charset="0"/>
              </a:rPr>
              <a:t>   -  For MS - emphasis mainly of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key stakeholders</a:t>
            </a:r>
            <a:r>
              <a:rPr lang="en-US" sz="1800" dirty="0">
                <a:latin typeface="Verdana" panose="020B0604030504040204" pitchFamily="34" charset="0"/>
                <a:ea typeface="Verdana" panose="020B0604030504040204" pitchFamily="34" charset="0"/>
                <a:cs typeface="Verdana" panose="020B0604030504040204" pitchFamily="34" charset="0"/>
              </a:rPr>
              <a:t>: suppliers, customers, competitors</a:t>
            </a:r>
          </a:p>
          <a:p>
            <a:pPr marL="677863" indent="-500063" algn="just">
              <a:lnSpc>
                <a:spcPct val="100000"/>
              </a:lnSpc>
              <a:buFont typeface="Arial" panose="020B0604020202020204" pitchFamily="34" charset="0"/>
              <a:buNone/>
            </a:pPr>
            <a:r>
              <a:rPr lang="en-US" sz="1800" dirty="0">
                <a:latin typeface="Verdana" panose="020B0604030504040204" pitchFamily="34" charset="0"/>
                <a:ea typeface="Verdana" panose="020B0604030504040204" pitchFamily="34" charset="0"/>
                <a:cs typeface="Verdana" panose="020B0604030504040204" pitchFamily="34" charset="0"/>
              </a:rPr>
              <a:t>   - For NMS - emphasis on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multiple stakeholder </a:t>
            </a:r>
            <a:r>
              <a:rPr lang="en-US" sz="1800" dirty="0">
                <a:latin typeface="Verdana" panose="020B0604030504040204" pitchFamily="34" charset="0"/>
                <a:ea typeface="Verdana" panose="020B0604030504040204" pitchFamily="34" charset="0"/>
                <a:cs typeface="Verdana" panose="020B0604030504040204" pitchFamily="34" charset="0"/>
              </a:rPr>
              <a:t>interests: social, political, legal and cultural arrangements that constrain or facilitate firm activity</a:t>
            </a:r>
          </a:p>
          <a:p>
            <a:pPr marL="488950" indent="-311150" algn="just">
              <a:lnSpc>
                <a:spcPct val="100000"/>
              </a:lnSpc>
              <a:buFont typeface="Arial" panose="020B0604020202020204" pitchFamily="34" charset="0"/>
              <a:buNone/>
            </a:pPr>
            <a:endParaRPr lang="en-US" sz="1800" dirty="0">
              <a:latin typeface="Verdana" panose="020B0604030504040204" pitchFamily="34" charset="0"/>
              <a:ea typeface="Verdana" panose="020B0604030504040204" pitchFamily="34" charset="0"/>
              <a:cs typeface="Verdana" panose="020B0604030504040204" pitchFamily="34" charset="0"/>
            </a:endParaRPr>
          </a:p>
          <a:p>
            <a:pPr marL="0" indent="0">
              <a:lnSpc>
                <a:spcPct val="100000"/>
              </a:lnSpc>
              <a:buNone/>
            </a:pPr>
            <a:r>
              <a:rPr lang="en-US" sz="2000" b="1" dirty="0">
                <a:solidFill>
                  <a:srgbClr val="037C34"/>
                </a:solidFill>
                <a:latin typeface="Verdana" panose="020B0604030504040204" pitchFamily="34" charset="0"/>
                <a:ea typeface="Verdana" panose="020B0604030504040204" pitchFamily="34" charset="0"/>
                <a:cs typeface="Verdana" panose="020B0604030504040204" pitchFamily="34" charset="0"/>
              </a:rPr>
              <a:t>3) Comparing the characteristics of </a:t>
            </a:r>
            <a:r>
              <a:rPr lang="en-US" sz="2000" b="1" u="sng" dirty="0">
                <a:solidFill>
                  <a:srgbClr val="037C34"/>
                </a:solidFill>
                <a:latin typeface="Verdana" panose="020B0604030504040204" pitchFamily="34" charset="0"/>
                <a:ea typeface="Verdana" panose="020B0604030504040204" pitchFamily="34" charset="0"/>
                <a:cs typeface="Verdana" panose="020B0604030504040204" pitchFamily="34" charset="0"/>
              </a:rPr>
              <a:t>competition:</a:t>
            </a:r>
          </a:p>
          <a:p>
            <a:pPr marL="488950" indent="-266700" algn="just">
              <a:lnSpc>
                <a:spcPct val="100000"/>
              </a:lnSpc>
              <a:buFont typeface="Arial" panose="020B0604020202020204" pitchFamily="34" charset="0"/>
              <a:buNone/>
            </a:pPr>
            <a:r>
              <a:rPr lang="en-US" sz="1800" dirty="0">
                <a:latin typeface="Verdana" panose="020B0604030504040204" pitchFamily="34" charset="0"/>
                <a:ea typeface="Verdana" panose="020B0604030504040204" pitchFamily="34" charset="0"/>
                <a:cs typeface="Verdana" panose="020B0604030504040204" pitchFamily="34" charset="0"/>
              </a:rPr>
              <a:t>  -  MS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performance</a:t>
            </a:r>
            <a:r>
              <a:rPr lang="en-US" sz="1800" dirty="0">
                <a:latin typeface="Verdana" panose="020B0604030504040204" pitchFamily="34" charset="0"/>
                <a:ea typeface="Verdana" panose="020B0604030504040204" pitchFamily="34" charset="0"/>
                <a:cs typeface="Verdana" panose="020B0604030504040204" pitchFamily="34" charset="0"/>
              </a:rPr>
              <a:t>) – competition for resources, revenues, profits</a:t>
            </a:r>
          </a:p>
          <a:p>
            <a:pPr marL="628650" indent="-258763" algn="just">
              <a:lnSpc>
                <a:spcPct val="100000"/>
              </a:lnSpc>
              <a:buFont typeface="Arial" panose="020B0604020202020204" pitchFamily="34" charset="0"/>
              <a:buNone/>
            </a:pPr>
            <a:r>
              <a:rPr lang="en-US" sz="1800" dirty="0">
                <a:latin typeface="Verdana" panose="020B0604030504040204" pitchFamily="34" charset="0"/>
                <a:ea typeface="Verdana" panose="020B0604030504040204" pitchFamily="34" charset="0"/>
                <a:cs typeface="Verdana" panose="020B0604030504040204" pitchFamily="34" charset="0"/>
              </a:rPr>
              <a:t>- NMS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performance but other dimensions included </a:t>
            </a:r>
            <a:r>
              <a:rPr lang="en-US" sz="1800" dirty="0">
                <a:latin typeface="Verdana" panose="020B0604030504040204" pitchFamily="34" charset="0"/>
                <a:ea typeface="Verdana" panose="020B0604030504040204" pitchFamily="34" charset="0"/>
                <a:cs typeface="Verdana" panose="020B0604030504040204" pitchFamily="34" charset="0"/>
              </a:rPr>
              <a:t>–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ethical behavior, policy attainment, social responsibility</a:t>
            </a:r>
            <a:r>
              <a:rPr lang="en-US" sz="1800" dirty="0">
                <a:latin typeface="Verdana" panose="020B0604030504040204" pitchFamily="34" charset="0"/>
                <a:ea typeface="Verdana" panose="020B0604030504040204" pitchFamily="34" charset="0"/>
                <a:cs typeface="Verdana" panose="020B0604030504040204" pitchFamily="34" charset="0"/>
              </a:rPr>
              <a:t>) – competition within or across industries; collaboration and competition with political and social actors.</a:t>
            </a:r>
          </a:p>
        </p:txBody>
      </p:sp>
      <p:sp>
        <p:nvSpPr>
          <p:cNvPr id="5" name="Title 1">
            <a:extLst>
              <a:ext uri="{FF2B5EF4-FFF2-40B4-BE49-F238E27FC236}">
                <a16:creationId xmlns:a16="http://schemas.microsoft.com/office/drawing/2014/main" id="{0B522DB3-70B1-B79D-BA22-58C7345BDCD2}"/>
              </a:ext>
            </a:extLst>
          </p:cNvPr>
          <p:cNvSpPr txBox="1">
            <a:spLocks/>
          </p:cNvSpPr>
          <p:nvPr/>
        </p:nvSpPr>
        <p:spPr>
          <a:xfrm>
            <a:off x="2099732" y="-79545"/>
            <a:ext cx="801511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Comparing NMS vs Market Strategies (MS)</a:t>
            </a:r>
          </a:p>
        </p:txBody>
      </p:sp>
      <p:sp>
        <p:nvSpPr>
          <p:cNvPr id="6" name="Line 2">
            <a:extLst>
              <a:ext uri="{FF2B5EF4-FFF2-40B4-BE49-F238E27FC236}">
                <a16:creationId xmlns:a16="http://schemas.microsoft.com/office/drawing/2014/main" id="{7791F971-4D5C-AD6D-4CCF-61A6BD41CD00}"/>
              </a:ext>
            </a:extLst>
          </p:cNvPr>
          <p:cNvSpPr>
            <a:spLocks noChangeShapeType="1"/>
          </p:cNvSpPr>
          <p:nvPr/>
        </p:nvSpPr>
        <p:spPr bwMode="auto">
          <a:xfrm>
            <a:off x="545426"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descr="Professor Teresa da Silva Lopes&#13;&#10;">
            <a:extLst>
              <a:ext uri="{FF2B5EF4-FFF2-40B4-BE49-F238E27FC236}">
                <a16:creationId xmlns:a16="http://schemas.microsoft.com/office/drawing/2014/main" id="{EB6B32C2-74CF-0F57-B55B-130C79481B06}"/>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21A7CF5D-0B47-6FB7-7018-B4390CA3B962}"/>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3" name="Picture 2">
            <a:extLst>
              <a:ext uri="{FF2B5EF4-FFF2-40B4-BE49-F238E27FC236}">
                <a16:creationId xmlns:a16="http://schemas.microsoft.com/office/drawing/2014/main" id="{DF19DCEC-1BC8-B9FE-3879-C9063B6AD8E3}"/>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3158611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D973DB9-A2FF-839C-59B2-E70E7A347A27}"/>
              </a:ext>
            </a:extLst>
          </p:cNvPr>
          <p:cNvSpPr txBox="1"/>
          <p:nvPr/>
        </p:nvSpPr>
        <p:spPr>
          <a:xfrm>
            <a:off x="1490989" y="1273745"/>
            <a:ext cx="9210022" cy="3360279"/>
          </a:xfrm>
          <a:prstGeom prst="rect">
            <a:avLst/>
          </a:prstGeom>
          <a:noFill/>
        </p:spPr>
        <p:txBody>
          <a:bodyPr wrap="none" rtlCol="0">
            <a:spAutoFit/>
          </a:bodyPr>
          <a:lstStyle/>
          <a:p>
            <a:pPr marL="342900" indent="-342900">
              <a:lnSpc>
                <a:spcPct val="150000"/>
              </a:lnSpc>
              <a:buAutoNum type="arabicPeriod"/>
            </a:pPr>
            <a:r>
              <a:rPr lang="en-US" dirty="0">
                <a:latin typeface="Verdana" panose="020B0604030504040204" pitchFamily="34" charset="0"/>
                <a:ea typeface="Verdana" panose="020B0604030504040204" pitchFamily="34" charset="0"/>
                <a:cs typeface="Verdana" panose="020B0604030504040204" pitchFamily="34" charset="0"/>
              </a:rPr>
              <a:t>Alignment of MNEs operations with host country agenda</a:t>
            </a:r>
          </a:p>
          <a:p>
            <a:pPr>
              <a:lnSpc>
                <a:spcPct val="150000"/>
              </a:lnSpc>
            </a:pPr>
            <a:r>
              <a:rPr lang="en-US" dirty="0">
                <a:latin typeface="Verdana" panose="020B0604030504040204" pitchFamily="34" charset="0"/>
                <a:ea typeface="Verdana" panose="020B0604030504040204" pitchFamily="34" charset="0"/>
                <a:cs typeface="Verdana" panose="020B0604030504040204" pitchFamily="34" charset="0"/>
              </a:rPr>
              <a:t>         1.1. Embracing host country nationalism</a:t>
            </a:r>
          </a:p>
          <a:p>
            <a:pPr>
              <a:lnSpc>
                <a:spcPct val="150000"/>
              </a:lnSpc>
            </a:pPr>
            <a:r>
              <a:rPr lang="en-US" dirty="0">
                <a:latin typeface="Verdana" panose="020B0604030504040204" pitchFamily="34" charset="0"/>
                <a:ea typeface="Verdana" panose="020B0604030504040204" pitchFamily="34" charset="0"/>
                <a:cs typeface="Verdana" panose="020B0604030504040204" pitchFamily="34" charset="0"/>
              </a:rPr>
              <a:t>         1.2. Leveraging ‘Third’ country status</a:t>
            </a:r>
          </a:p>
          <a:p>
            <a:pPr>
              <a:lnSpc>
                <a:spcPct val="150000"/>
              </a:lnSpc>
            </a:pPr>
            <a:r>
              <a:rPr lang="en-US" dirty="0">
                <a:latin typeface="Verdana" panose="020B0604030504040204" pitchFamily="34" charset="0"/>
                <a:ea typeface="Verdana" panose="020B0604030504040204" pitchFamily="34" charset="0"/>
                <a:cs typeface="Verdana" panose="020B0604030504040204" pitchFamily="34" charset="0"/>
              </a:rPr>
              <a:t>         1.3. Building links with the host country elite</a:t>
            </a:r>
          </a:p>
          <a:p>
            <a:pPr>
              <a:lnSpc>
                <a:spcPct val="150000"/>
              </a:lnSpc>
            </a:pPr>
            <a:r>
              <a:rPr lang="en-US" dirty="0">
                <a:latin typeface="Verdana" panose="020B0604030504040204" pitchFamily="34" charset="0"/>
                <a:ea typeface="Verdana" panose="020B0604030504040204" pitchFamily="34" charset="0"/>
                <a:cs typeface="Verdana" panose="020B0604030504040204" pitchFamily="34" charset="0"/>
              </a:rPr>
              <a:t>         1.4. Collaboration with host country government repression policies</a:t>
            </a:r>
          </a:p>
          <a:p>
            <a:pPr>
              <a:lnSpc>
                <a:spcPct val="150000"/>
              </a:lnSpc>
            </a:pPr>
            <a:r>
              <a:rPr lang="en-US" dirty="0">
                <a:latin typeface="Verdana" panose="020B0604030504040204" pitchFamily="34" charset="0"/>
                <a:ea typeface="Verdana" panose="020B0604030504040204" pitchFamily="34" charset="0"/>
                <a:cs typeface="Verdana" panose="020B0604030504040204" pitchFamily="34" charset="0"/>
              </a:rPr>
              <a:t>2. Hidden nonmarket strategies </a:t>
            </a:r>
          </a:p>
          <a:p>
            <a:pPr>
              <a:lnSpc>
                <a:spcPct val="150000"/>
              </a:lnSpc>
            </a:pPr>
            <a:r>
              <a:rPr lang="en-US" dirty="0">
                <a:latin typeface="Verdana" panose="020B0604030504040204" pitchFamily="34" charset="0"/>
                <a:ea typeface="Verdana" panose="020B0604030504040204" pitchFamily="34" charset="0"/>
                <a:cs typeface="Verdana" panose="020B0604030504040204" pitchFamily="34" charset="0"/>
              </a:rPr>
              <a:t>3. Acting as a diplomatic broker between home and host country government</a:t>
            </a:r>
          </a:p>
          <a:p>
            <a:pPr>
              <a:lnSpc>
                <a:spcPct val="150000"/>
              </a:lnSpc>
            </a:pPr>
            <a:r>
              <a:rPr lang="en-US" dirty="0">
                <a:latin typeface="Verdana" panose="020B0604030504040204" pitchFamily="34" charset="0"/>
                <a:ea typeface="Verdana" panose="020B0604030504040204" pitchFamily="34" charset="0"/>
                <a:cs typeface="Verdana" panose="020B0604030504040204" pitchFamily="34" charset="0"/>
              </a:rPr>
              <a:t>4. Obtaining home country support when operating abroad</a:t>
            </a:r>
          </a:p>
        </p:txBody>
      </p:sp>
      <p:sp>
        <p:nvSpPr>
          <p:cNvPr id="5" name="Title 1">
            <a:extLst>
              <a:ext uri="{FF2B5EF4-FFF2-40B4-BE49-F238E27FC236}">
                <a16:creationId xmlns:a16="http://schemas.microsoft.com/office/drawing/2014/main" id="{A9D0BDAF-0015-AAA6-45E6-BA7C1F669294}"/>
              </a:ext>
            </a:extLst>
          </p:cNvPr>
          <p:cNvSpPr>
            <a:spLocks noGrp="1"/>
          </p:cNvSpPr>
          <p:nvPr>
            <p:ph type="title"/>
          </p:nvPr>
        </p:nvSpPr>
        <p:spPr>
          <a:xfrm>
            <a:off x="2184400" y="-34941"/>
            <a:ext cx="7823200" cy="1325563"/>
          </a:xfrm>
        </p:spPr>
        <p:txBody>
          <a:bodyPr>
            <a:normAutofit/>
          </a:body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A) NMS - Corporate Political Activity (CPA)</a:t>
            </a:r>
          </a:p>
        </p:txBody>
      </p:sp>
      <p:sp>
        <p:nvSpPr>
          <p:cNvPr id="6" name="Line 2">
            <a:extLst>
              <a:ext uri="{FF2B5EF4-FFF2-40B4-BE49-F238E27FC236}">
                <a16:creationId xmlns:a16="http://schemas.microsoft.com/office/drawing/2014/main" id="{0C4EB655-8C53-8E32-C15C-831E746C5937}"/>
              </a:ext>
            </a:extLst>
          </p:cNvPr>
          <p:cNvSpPr>
            <a:spLocks noChangeShapeType="1"/>
          </p:cNvSpPr>
          <p:nvPr/>
        </p:nvSpPr>
        <p:spPr bwMode="auto">
          <a:xfrm>
            <a:off x="473710"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descr="Professor Teresa da Silva Lopes&#13;&#10;">
            <a:extLst>
              <a:ext uri="{FF2B5EF4-FFF2-40B4-BE49-F238E27FC236}">
                <a16:creationId xmlns:a16="http://schemas.microsoft.com/office/drawing/2014/main" id="{08CD4499-C64D-789C-41BF-5C3F61B1B5D3}"/>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ECDC85D2-022F-D10F-388B-9DD5AB2D82BA}"/>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a:extLst>
              <a:ext uri="{FF2B5EF4-FFF2-40B4-BE49-F238E27FC236}">
                <a16:creationId xmlns:a16="http://schemas.microsoft.com/office/drawing/2014/main" id="{9F8299A0-850F-8ECB-4816-DAEFC55A1853}"/>
              </a:ext>
            </a:extLst>
          </p:cNvPr>
          <p:cNvSpPr txBox="1"/>
          <p:nvPr/>
        </p:nvSpPr>
        <p:spPr>
          <a:xfrm>
            <a:off x="1124217" y="4992909"/>
            <a:ext cx="9962471" cy="369332"/>
          </a:xfrm>
          <a:prstGeom prst="rect">
            <a:avLst/>
          </a:prstGeom>
          <a:noFill/>
        </p:spPr>
        <p:txBody>
          <a:bodyPr wrap="none" rtlCol="0">
            <a:spAutoFit/>
          </a:bodyPr>
          <a:lstStyle/>
          <a:p>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=&gt; Associated with political engagement (not always ethical or moral, even if legal)</a:t>
            </a:r>
          </a:p>
        </p:txBody>
      </p:sp>
      <p:pic>
        <p:nvPicPr>
          <p:cNvPr id="8" name="Picture 7">
            <a:extLst>
              <a:ext uri="{FF2B5EF4-FFF2-40B4-BE49-F238E27FC236}">
                <a16:creationId xmlns:a16="http://schemas.microsoft.com/office/drawing/2014/main" id="{9F495A32-621B-CB58-31B3-CBD44534BF2B}"/>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2286461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0327069-B8E3-34E6-D462-23F196F6FE46}"/>
              </a:ext>
            </a:extLst>
          </p:cNvPr>
          <p:cNvSpPr txBox="1">
            <a:spLocks/>
          </p:cNvSpPr>
          <p:nvPr/>
        </p:nvSpPr>
        <p:spPr>
          <a:xfrm>
            <a:off x="2174488" y="6723"/>
            <a:ext cx="782815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1.1 Embracing host country nationalism</a:t>
            </a:r>
          </a:p>
        </p:txBody>
      </p:sp>
      <p:sp>
        <p:nvSpPr>
          <p:cNvPr id="5" name="Line 2">
            <a:extLst>
              <a:ext uri="{FF2B5EF4-FFF2-40B4-BE49-F238E27FC236}">
                <a16:creationId xmlns:a16="http://schemas.microsoft.com/office/drawing/2014/main" id="{8B8A1316-6A22-B17E-8276-0ED1A652C000}"/>
              </a:ext>
            </a:extLst>
          </p:cNvPr>
          <p:cNvSpPr>
            <a:spLocks noChangeShapeType="1"/>
          </p:cNvSpPr>
          <p:nvPr/>
        </p:nvSpPr>
        <p:spPr bwMode="auto">
          <a:xfrm>
            <a:off x="545426" y="940638"/>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a:extLst>
              <a:ext uri="{FF2B5EF4-FFF2-40B4-BE49-F238E27FC236}">
                <a16:creationId xmlns:a16="http://schemas.microsoft.com/office/drawing/2014/main" id="{BA7F22BA-E473-A416-902B-860463E2A098}"/>
              </a:ext>
            </a:extLst>
          </p:cNvPr>
          <p:cNvSpPr txBox="1"/>
          <p:nvPr/>
        </p:nvSpPr>
        <p:spPr>
          <a:xfrm>
            <a:off x="545426" y="969496"/>
            <a:ext cx="11263487" cy="5022272"/>
          </a:xfrm>
          <a:prstGeom prst="rect">
            <a:avLst/>
          </a:prstGeom>
          <a:noFill/>
        </p:spPr>
        <p:txBody>
          <a:bodyPr wrap="square" rtlCol="0">
            <a:spAutoFit/>
          </a:bodyPr>
          <a:lstStyle/>
          <a:p>
            <a:pPr>
              <a:lnSpc>
                <a:spcPct val="150000"/>
              </a:lnSpc>
            </a:pPr>
            <a:r>
              <a:rPr lang="en-US" u="sng" dirty="0">
                <a:solidFill>
                  <a:srgbClr val="037C34"/>
                </a:solidFill>
                <a:latin typeface="Verdana" panose="020B0604030504040204" pitchFamily="34" charset="0"/>
                <a:ea typeface="Verdana" panose="020B0604030504040204" pitchFamily="34" charset="0"/>
                <a:cs typeface="Verdana" panose="020B0604030504040204" pitchFamily="34" charset="0"/>
              </a:rPr>
              <a:t>Economic nationalism </a:t>
            </a:r>
          </a:p>
          <a:p>
            <a:pPr>
              <a:lnSpc>
                <a:spcPct val="150000"/>
              </a:lnSpc>
            </a:pPr>
            <a:r>
              <a:rPr lang="en-US" dirty="0">
                <a:latin typeface="Verdana" panose="020B0604030504040204" pitchFamily="34" charset="0"/>
                <a:ea typeface="Verdana" panose="020B0604030504040204" pitchFamily="34" charset="0"/>
                <a:cs typeface="Verdana" panose="020B0604030504040204" pitchFamily="34" charset="0"/>
              </a:rPr>
              <a:t>=&gt; efforts by a government to increase domestic control over economic resources.</a:t>
            </a:r>
          </a:p>
          <a:p>
            <a:pPr>
              <a:lnSpc>
                <a:spcPct val="150000"/>
              </a:lnSpc>
            </a:pPr>
            <a:endParaRPr lang="en-GB" dirty="0">
              <a:latin typeface="Verdana" panose="020B0604030504040204" pitchFamily="34" charset="0"/>
              <a:ea typeface="Verdana" panose="020B0604030504040204" pitchFamily="34" charset="0"/>
              <a:cs typeface="Verdana" panose="020B0604030504040204" pitchFamily="34" charset="0"/>
            </a:endParaRPr>
          </a:p>
          <a:p>
            <a:pPr>
              <a:lnSpc>
                <a:spcPct val="150000"/>
              </a:lnSpc>
            </a:pPr>
            <a:r>
              <a:rPr lang="en-GB" dirty="0">
                <a:latin typeface="Verdana" panose="020B0604030504040204" pitchFamily="34" charset="0"/>
                <a:ea typeface="Verdana" panose="020B0604030504040204" pitchFamily="34" charset="0"/>
                <a:cs typeface="Verdana" panose="020B0604030504040204" pitchFamily="34" charset="0"/>
              </a:rPr>
              <a:t>-</a:t>
            </a:r>
            <a:r>
              <a:rPr lang="en-GB" dirty="0">
                <a:effectLst/>
                <a:latin typeface="Verdana" panose="020B0604030504040204" pitchFamily="34" charset="0"/>
                <a:ea typeface="Verdana" panose="020B0604030504040204" pitchFamily="34" charset="0"/>
                <a:cs typeface="Verdana" panose="020B0604030504040204" pitchFamily="34" charset="0"/>
              </a:rPr>
              <a:t> </a:t>
            </a:r>
            <a:r>
              <a:rPr lang="en-GB" dirty="0">
                <a:latin typeface="Verdana" panose="020B0604030504040204" pitchFamily="34" charset="0"/>
                <a:ea typeface="Verdana" panose="020B0604030504040204" pitchFamily="34" charset="0"/>
                <a:cs typeface="Verdana" panose="020B0604030504040204" pitchFamily="34" charset="0"/>
              </a:rPr>
              <a:t>O</a:t>
            </a:r>
            <a:r>
              <a:rPr lang="en-GB" dirty="0">
                <a:effectLst/>
                <a:latin typeface="Verdana" panose="020B0604030504040204" pitchFamily="34" charset="0"/>
                <a:ea typeface="Verdana" panose="020B0604030504040204" pitchFamily="34" charset="0"/>
                <a:cs typeface="Verdana" panose="020B0604030504040204" pitchFamily="34" charset="0"/>
              </a:rPr>
              <a:t>ften considered in the IB literature as something that works against the interests of foreign MNEs as is often associated with expropriation of key industries. </a:t>
            </a:r>
          </a:p>
          <a:p>
            <a:pPr marL="0" indent="0">
              <a:lnSpc>
                <a:spcPct val="150000"/>
              </a:lnSpc>
              <a:buNone/>
            </a:pPr>
            <a:endParaRPr lang="en-GB" dirty="0">
              <a:latin typeface="Verdana" panose="020B0604030504040204" pitchFamily="34" charset="0"/>
              <a:ea typeface="Verdana" panose="020B0604030504040204" pitchFamily="34" charset="0"/>
              <a:cs typeface="Verdana" panose="020B0604030504040204" pitchFamily="34" charset="0"/>
            </a:endParaRPr>
          </a:p>
          <a:p>
            <a:pPr marL="0" indent="0">
              <a:lnSpc>
                <a:spcPct val="150000"/>
              </a:lnSpc>
              <a:buNone/>
            </a:pPr>
            <a:r>
              <a:rPr lang="en-GB" dirty="0">
                <a:latin typeface="Verdana" panose="020B0604030504040204" pitchFamily="34" charset="0"/>
                <a:ea typeface="Verdana" panose="020B0604030504040204" pitchFamily="34" charset="0"/>
                <a:cs typeface="Verdana" panose="020B0604030504040204" pitchFamily="34" charset="0"/>
              </a:rPr>
              <a:t>- </a:t>
            </a:r>
            <a:r>
              <a:rPr lang="en-US" dirty="0">
                <a:latin typeface="Verdana" panose="020B0604030504040204" pitchFamily="34" charset="0"/>
                <a:ea typeface="Verdana" panose="020B0604030504040204" pitchFamily="34" charset="0"/>
                <a:cs typeface="Verdana" panose="020B0604030504040204" pitchFamily="34" charset="0"/>
              </a:rPr>
              <a:t>MNEs from non-key industries can embrace the policies that are leading the economic nationalist agenda to protect its own property</a:t>
            </a:r>
          </a:p>
          <a:p>
            <a:pPr marL="0" indent="0">
              <a:lnSpc>
                <a:spcPct val="150000"/>
              </a:lnSpc>
              <a:buNone/>
            </a:pPr>
            <a:endParaRPr lang="en-US" dirty="0">
              <a:latin typeface="Verdana" panose="020B0604030504040204" pitchFamily="34" charset="0"/>
              <a:ea typeface="Verdana" panose="020B0604030504040204" pitchFamily="34" charset="0"/>
              <a:cs typeface="Verdana" panose="020B0604030504040204" pitchFamily="34" charset="0"/>
            </a:endParaRPr>
          </a:p>
          <a:p>
            <a:pPr marL="0" indent="0">
              <a:lnSpc>
                <a:spcPct val="150000"/>
              </a:lnSpc>
              <a:buNone/>
            </a:pPr>
            <a:r>
              <a:rPr lang="en-US" dirty="0" err="1">
                <a:latin typeface="Verdana" panose="020B0604030504040204" pitchFamily="34" charset="0"/>
                <a:ea typeface="Verdana" panose="020B0604030504040204" pitchFamily="34" charset="0"/>
                <a:cs typeface="Verdana" panose="020B0604030504040204" pitchFamily="34" charset="0"/>
              </a:rPr>
              <a:t>Eg.</a:t>
            </a:r>
            <a:r>
              <a:rPr lang="en-US" dirty="0">
                <a:latin typeface="Verdana" panose="020B0604030504040204" pitchFamily="34" charset="0"/>
                <a:ea typeface="Verdana" panose="020B0604030504040204" pitchFamily="34" charset="0"/>
                <a:cs typeface="Verdana" panose="020B0604030504040204" pitchFamily="34" charset="0"/>
              </a:rPr>
              <a:t> intense nationalism in Mexico between 1910s and 1950s </a:t>
            </a:r>
          </a:p>
          <a:p>
            <a:pPr marL="0" indent="0">
              <a:lnSpc>
                <a:spcPct val="150000"/>
              </a:lnSpc>
              <a:buNone/>
            </a:pPr>
            <a:r>
              <a:rPr lang="en-US" dirty="0">
                <a:latin typeface="Verdana" panose="020B0604030504040204" pitchFamily="34" charset="0"/>
                <a:ea typeface="Verdana" panose="020B0604030504040204" pitchFamily="34" charset="0"/>
                <a:cs typeface="Verdana" panose="020B0604030504040204" pitchFamily="34" charset="0"/>
              </a:rPr>
              <a:t>     US General Electric – advertised Made in Mexico appliances</a:t>
            </a:r>
          </a:p>
          <a:p>
            <a:pPr marL="0" indent="0">
              <a:lnSpc>
                <a:spcPct val="150000"/>
              </a:lnSpc>
              <a:buNone/>
            </a:pPr>
            <a:r>
              <a:rPr lang="en-US" dirty="0">
                <a:latin typeface="Verdana" panose="020B0604030504040204" pitchFamily="34" charset="0"/>
                <a:ea typeface="Verdana" panose="020B0604030504040204" pitchFamily="34" charset="0"/>
                <a:cs typeface="Verdana" panose="020B0604030504040204" pitchFamily="34" charset="0"/>
              </a:rPr>
              <a:t>     US Palmolive – packaging with ‘Our Lady of Guadalupe’, Mexico’s patron Saint</a:t>
            </a:r>
          </a:p>
        </p:txBody>
      </p:sp>
      <p:sp>
        <p:nvSpPr>
          <p:cNvPr id="2" name="TextBox 1" descr="Professor Teresa da Silva Lopes&#13;&#10;">
            <a:extLst>
              <a:ext uri="{FF2B5EF4-FFF2-40B4-BE49-F238E27FC236}">
                <a16:creationId xmlns:a16="http://schemas.microsoft.com/office/drawing/2014/main" id="{4BD021D9-C3CA-B984-5C30-568E48A3F03D}"/>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9C244419-A12E-07F4-4085-99A09498A581}"/>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3" name="Picture 2">
            <a:extLst>
              <a:ext uri="{FF2B5EF4-FFF2-40B4-BE49-F238E27FC236}">
                <a16:creationId xmlns:a16="http://schemas.microsoft.com/office/drawing/2014/main" id="{226CC8F2-7C3F-9DFE-6EE8-0E9B3119F3BE}"/>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1496581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0CD10-392C-6304-0F8B-11DAF05D7271}"/>
              </a:ext>
            </a:extLst>
          </p:cNvPr>
          <p:cNvSpPr>
            <a:spLocks noGrp="1"/>
          </p:cNvSpPr>
          <p:nvPr>
            <p:ph type="title"/>
          </p:nvPr>
        </p:nvSpPr>
        <p:spPr>
          <a:xfrm>
            <a:off x="2765501" y="132474"/>
            <a:ext cx="6873800" cy="1325563"/>
          </a:xfrm>
        </p:spPr>
        <p:txBody>
          <a:bodyPr>
            <a:normAutofit/>
          </a:body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1.2 Leveraging ‘Third’ country status</a:t>
            </a:r>
          </a:p>
        </p:txBody>
      </p:sp>
      <p:sp>
        <p:nvSpPr>
          <p:cNvPr id="4" name="Line 2">
            <a:extLst>
              <a:ext uri="{FF2B5EF4-FFF2-40B4-BE49-F238E27FC236}">
                <a16:creationId xmlns:a16="http://schemas.microsoft.com/office/drawing/2014/main" id="{028B8162-C302-D7BC-A7C5-7668CDF6B202}"/>
              </a:ext>
            </a:extLst>
          </p:cNvPr>
          <p:cNvSpPr>
            <a:spLocks noChangeShapeType="1"/>
          </p:cNvSpPr>
          <p:nvPr/>
        </p:nvSpPr>
        <p:spPr bwMode="auto">
          <a:xfrm>
            <a:off x="545426" y="1067638"/>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AE757928-BD88-5EB4-AA4F-4C35DE8B2DF3}"/>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8B3CE3D1-BFA0-09F3-84C2-03AF79A1FF54}"/>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descr="A green and black sign&#10;&#10;Description automatically generated">
            <a:extLst>
              <a:ext uri="{FF2B5EF4-FFF2-40B4-BE49-F238E27FC236}">
                <a16:creationId xmlns:a16="http://schemas.microsoft.com/office/drawing/2014/main" id="{0974E14D-E03F-4FAA-DD1D-7F4EAE066101}"/>
              </a:ext>
            </a:extLst>
          </p:cNvPr>
          <p:cNvPicPr>
            <a:picLocks noChangeAspect="1"/>
          </p:cNvPicPr>
          <p:nvPr/>
        </p:nvPicPr>
        <p:blipFill>
          <a:blip r:embed="rId3"/>
          <a:stretch>
            <a:fillRect/>
          </a:stretch>
        </p:blipFill>
        <p:spPr>
          <a:xfrm>
            <a:off x="10573268" y="6384207"/>
            <a:ext cx="1506216" cy="358958"/>
          </a:xfrm>
          <a:prstGeom prst="rect">
            <a:avLst/>
          </a:prstGeom>
        </p:spPr>
      </p:pic>
      <p:sp>
        <p:nvSpPr>
          <p:cNvPr id="13" name="Content Placeholder 2">
            <a:extLst>
              <a:ext uri="{FF2B5EF4-FFF2-40B4-BE49-F238E27FC236}">
                <a16:creationId xmlns:a16="http://schemas.microsoft.com/office/drawing/2014/main" id="{0120ABE5-E18B-568F-502E-304DF721B6D3}"/>
              </a:ext>
            </a:extLst>
          </p:cNvPr>
          <p:cNvSpPr>
            <a:spLocks noGrp="1"/>
          </p:cNvSpPr>
          <p:nvPr>
            <p:ph idx="1"/>
          </p:nvPr>
        </p:nvSpPr>
        <p:spPr>
          <a:xfrm>
            <a:off x="838200" y="1645627"/>
            <a:ext cx="10515600" cy="3578158"/>
          </a:xfrm>
        </p:spPr>
        <p:txBody>
          <a:bodyPr>
            <a:normAutofit/>
          </a:bodyPr>
          <a:lstStyle/>
          <a:p>
            <a:pPr marL="488950" indent="-488950" algn="just">
              <a:lnSpc>
                <a:spcPct val="120000"/>
              </a:lnSpc>
              <a:buNone/>
            </a:pP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‘Liability of country of origin’ </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associated with challenges in the host country for MNEs by virtue of their specific home country identity (home country can be an advantage or disadvantage)</a:t>
            </a:r>
          </a:p>
          <a:p>
            <a:pPr marL="0" indent="0" algn="just">
              <a:lnSpc>
                <a:spcPct val="120000"/>
              </a:lnSpc>
              <a:buNone/>
            </a:pPr>
            <a:r>
              <a:rPr lang="en-US" sz="1800" dirty="0" err="1">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Eg.</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Siemens and Bayer in India between 1900s and 1940s</a:t>
            </a:r>
          </a:p>
          <a:p>
            <a:pPr marL="488950" indent="-488950" algn="just">
              <a:lnSpc>
                <a:spcPct val="120000"/>
              </a:lnSpc>
              <a:buNone/>
            </a:pP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=&gt; German firms (as Germany had no history of colonialism) were an attractive option for the pro-independence Indian elite who encouraged German MNEs to invest as a counterweight to British firms </a:t>
            </a:r>
          </a:p>
          <a:p>
            <a:pPr marL="488950" indent="-488950" algn="just">
              <a:lnSpc>
                <a:spcPct val="120000"/>
              </a:lnSpc>
              <a:buNone/>
            </a:pPr>
            <a:r>
              <a:rPr lang="en-US" sz="1800" dirty="0" err="1">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Eg.</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British businesses in Latin American in large nineteenth century and early twentieth century Latin America, when the Anti-American sentiment was strong.</a:t>
            </a:r>
          </a:p>
        </p:txBody>
      </p:sp>
    </p:spTree>
    <p:extLst>
      <p:ext uri="{BB962C8B-B14F-4D97-AF65-F5344CB8AC3E}">
        <p14:creationId xmlns:p14="http://schemas.microsoft.com/office/powerpoint/2010/main" val="2330563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CF950-301D-B295-77C1-BFC9A496AB08}"/>
              </a:ext>
            </a:extLst>
          </p:cNvPr>
          <p:cNvSpPr>
            <a:spLocks noGrp="1"/>
          </p:cNvSpPr>
          <p:nvPr>
            <p:ph type="title"/>
          </p:nvPr>
        </p:nvSpPr>
        <p:spPr>
          <a:xfrm>
            <a:off x="2012109" y="-33257"/>
            <a:ext cx="8213746" cy="1325563"/>
          </a:xfrm>
        </p:spPr>
        <p:txBody>
          <a:bodyPr>
            <a:normAutofit/>
          </a:body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1.3 Building links with the host country Elite</a:t>
            </a:r>
          </a:p>
        </p:txBody>
      </p:sp>
      <p:sp>
        <p:nvSpPr>
          <p:cNvPr id="3" name="Content Placeholder 2">
            <a:extLst>
              <a:ext uri="{FF2B5EF4-FFF2-40B4-BE49-F238E27FC236}">
                <a16:creationId xmlns:a16="http://schemas.microsoft.com/office/drawing/2014/main" id="{7986BFB3-0A5B-AF29-3687-FB1E341DD54B}"/>
              </a:ext>
            </a:extLst>
          </p:cNvPr>
          <p:cNvSpPr>
            <a:spLocks noGrp="1"/>
          </p:cNvSpPr>
          <p:nvPr>
            <p:ph idx="1"/>
          </p:nvPr>
        </p:nvSpPr>
        <p:spPr>
          <a:xfrm>
            <a:off x="539413" y="983512"/>
            <a:ext cx="11113174" cy="5246643"/>
          </a:xfrm>
        </p:spPr>
        <p:txBody>
          <a:bodyPr>
            <a:noAutofit/>
          </a:bodyPr>
          <a:lstStyle/>
          <a:p>
            <a:pPr marL="444500" indent="-444500" algn="just">
              <a:lnSpc>
                <a:spcPct val="120000"/>
              </a:lnSpc>
              <a:spcBef>
                <a:spcPts val="0"/>
              </a:spcBef>
              <a:buNone/>
            </a:pPr>
            <a:r>
              <a:rPr lang="en-US" sz="1800" dirty="0">
                <a:latin typeface="Verdana" panose="020B0604030504040204" pitchFamily="34" charset="0"/>
                <a:ea typeface="Verdana" panose="020B0604030504040204" pitchFamily="34" charset="0"/>
                <a:cs typeface="Verdana" panose="020B0604030504040204" pitchFamily="34" charset="0"/>
              </a:rPr>
              <a:t>=&gt; A strategy for MNEs to incorporate members of the elite into the firms’ or as members of the board of directors.</a:t>
            </a:r>
          </a:p>
          <a:p>
            <a:pPr marL="712788" indent="-712788" algn="just">
              <a:lnSpc>
                <a:spcPct val="120000"/>
              </a:lnSpc>
              <a:spcBef>
                <a:spcPts val="1200"/>
              </a:spcBef>
              <a:buNone/>
            </a:pPr>
            <a:r>
              <a:rPr lang="en-US" sz="1800" dirty="0">
                <a:latin typeface="Verdana" panose="020B0604030504040204" pitchFamily="34" charset="0"/>
                <a:ea typeface="Verdana" panose="020B0604030504040204" pitchFamily="34" charset="0"/>
                <a:cs typeface="Verdana" panose="020B0604030504040204" pitchFamily="34" charset="0"/>
              </a:rPr>
              <a:t>- By approaching influential members of the host country elite:</a:t>
            </a:r>
          </a:p>
          <a:p>
            <a:pPr marL="712788" indent="-230188" algn="just">
              <a:lnSpc>
                <a:spcPct val="100000"/>
              </a:lnSpc>
              <a:spcBef>
                <a:spcPts val="0"/>
              </a:spcBef>
              <a:buNone/>
            </a:pPr>
            <a:r>
              <a:rPr lang="en-US" sz="1800" dirty="0">
                <a:latin typeface="Verdana" panose="020B0604030504040204" pitchFamily="34" charset="0"/>
                <a:ea typeface="Verdana" panose="020B0604030504040204" pitchFamily="34" charset="0"/>
                <a:cs typeface="Verdana" panose="020B0604030504040204" pitchFamily="34" charset="0"/>
              </a:rPr>
              <a:t>. MNEs can legitimize their activities </a:t>
            </a:r>
          </a:p>
          <a:p>
            <a:pPr marL="712788" indent="-230188" algn="just">
              <a:lnSpc>
                <a:spcPct val="100000"/>
              </a:lnSpc>
              <a:spcBef>
                <a:spcPts val="0"/>
              </a:spcBef>
              <a:buNone/>
            </a:pPr>
            <a:r>
              <a:rPr lang="en-US" sz="1800" dirty="0">
                <a:latin typeface="Verdana" panose="020B0604030504040204" pitchFamily="34" charset="0"/>
                <a:ea typeface="Verdana" panose="020B0604030504040204" pitchFamily="34" charset="0"/>
                <a:cs typeface="Verdana" panose="020B0604030504040204" pitchFamily="34" charset="0"/>
              </a:rPr>
              <a:t>. also contributes to reducing the ‘liability of foreignness’.</a:t>
            </a:r>
          </a:p>
          <a:p>
            <a:pPr marL="482600" indent="-482600" algn="just">
              <a:lnSpc>
                <a:spcPct val="120000"/>
              </a:lnSpc>
              <a:spcBef>
                <a:spcPts val="1200"/>
              </a:spcBef>
              <a:buNone/>
            </a:pPr>
            <a:r>
              <a:rPr lang="en-US" sz="1800" dirty="0">
                <a:latin typeface="Verdana" panose="020B0604030504040204" pitchFamily="34" charset="0"/>
                <a:ea typeface="Verdana" panose="020B0604030504040204" pitchFamily="34" charset="0"/>
                <a:cs typeface="Verdana" panose="020B0604030504040204" pitchFamily="34" charset="0"/>
              </a:rPr>
              <a:t>- While this strategy works in the short-term, it might not work in the medium-long term if there are radical changes in host-country leadership - elite connections become ‘liabilities’</a:t>
            </a:r>
          </a:p>
          <a:p>
            <a:pPr marL="712788" indent="-712788" algn="just">
              <a:lnSpc>
                <a:spcPct val="120000"/>
              </a:lnSpc>
              <a:spcBef>
                <a:spcPts val="1200"/>
              </a:spcBef>
              <a:buNone/>
            </a:pPr>
            <a:r>
              <a:rPr lang="en-US" sz="1800" dirty="0" err="1">
                <a:latin typeface="Verdana" panose="020B0604030504040204" pitchFamily="34" charset="0"/>
                <a:ea typeface="Verdana" panose="020B0604030504040204" pitchFamily="34" charset="0"/>
                <a:cs typeface="Verdana" panose="020B0604030504040204" pitchFamily="34" charset="0"/>
              </a:rPr>
              <a:t>Eg.</a:t>
            </a:r>
            <a:r>
              <a:rPr lang="en-US" sz="1800" dirty="0">
                <a:latin typeface="Verdana" panose="020B0604030504040204" pitchFamily="34" charset="0"/>
                <a:ea typeface="Verdana" panose="020B0604030504040204" pitchFamily="34" charset="0"/>
                <a:cs typeface="Verdana" panose="020B0604030504040204" pitchFamily="34" charset="0"/>
              </a:rPr>
              <a:t> 2 cases of strong political connections by MNEs with the elite in Chile in the 1930s:</a:t>
            </a:r>
          </a:p>
          <a:p>
            <a:pPr marL="712788" indent="-712788" algn="just">
              <a:lnSpc>
                <a:spcPct val="100000"/>
              </a:lnSpc>
              <a:spcBef>
                <a:spcPts val="0"/>
              </a:spcBef>
              <a:buNone/>
            </a:pPr>
            <a:r>
              <a:rPr lang="en-US" sz="1800" dirty="0">
                <a:latin typeface="Verdana" panose="020B0604030504040204" pitchFamily="34" charset="0"/>
                <a:ea typeface="Verdana" panose="020B0604030504040204" pitchFamily="34" charset="0"/>
                <a:cs typeface="Verdana" panose="020B0604030504040204" pitchFamily="34" charset="0"/>
              </a:rPr>
              <a:t>      . Standard Oil Company (US) + Royal Dutch Shell (NL/UK)+ COPEC (from Chile) – created a cartel in the 1930s (with members of the pro-industrialization party)</a:t>
            </a:r>
          </a:p>
          <a:p>
            <a:pPr marL="712788" indent="-712788" algn="just">
              <a:lnSpc>
                <a:spcPct val="100000"/>
              </a:lnSpc>
              <a:spcBef>
                <a:spcPts val="0"/>
              </a:spcBef>
              <a:buNone/>
            </a:pPr>
            <a:r>
              <a:rPr lang="en-US" sz="1800" dirty="0">
                <a:latin typeface="Verdana" panose="020B0604030504040204" pitchFamily="34" charset="0"/>
                <a:ea typeface="Verdana" panose="020B0604030504040204" pitchFamily="34" charset="0"/>
                <a:cs typeface="Verdana" panose="020B0604030504040204" pitchFamily="34" charset="0"/>
              </a:rPr>
              <a:t>      . ITT also entered Chile in the 1930s (powerful liberals and conservatives in the Board)</a:t>
            </a:r>
          </a:p>
          <a:p>
            <a:pPr marL="1025525" indent="-1025525" algn="just">
              <a:lnSpc>
                <a:spcPct val="100000"/>
              </a:lnSpc>
              <a:spcBef>
                <a:spcPts val="1200"/>
              </a:spcBef>
              <a:buNone/>
            </a:pPr>
            <a:r>
              <a:rPr lang="en-US" sz="1800" dirty="0">
                <a:latin typeface="Verdana" panose="020B0604030504040204" pitchFamily="34" charset="0"/>
                <a:ea typeface="Verdana" panose="020B0604030504040204" pitchFamily="34" charset="0"/>
                <a:cs typeface="Verdana" panose="020B0604030504040204" pitchFamily="34" charset="0"/>
              </a:rPr>
              <a:t>      =&gt; 1960s changes in politics eager to nationalize the oil and telecommunications industries</a:t>
            </a:r>
          </a:p>
          <a:p>
            <a:pPr marL="712788" indent="-712788" algn="just">
              <a:lnSpc>
                <a:spcPct val="100000"/>
              </a:lnSpc>
              <a:spcBef>
                <a:spcPts val="0"/>
              </a:spcBef>
              <a:buNone/>
            </a:pPr>
            <a:r>
              <a:rPr lang="en-US" sz="1800" dirty="0">
                <a:latin typeface="Verdana" panose="020B0604030504040204" pitchFamily="34" charset="0"/>
                <a:ea typeface="Verdana" panose="020B0604030504040204" pitchFamily="34" charset="0"/>
                <a:cs typeface="Verdana" panose="020B0604030504040204" pitchFamily="34" charset="0"/>
              </a:rPr>
              <a:t>      . Standard Oil and and Shell survived – shielded by COPEC</a:t>
            </a:r>
          </a:p>
          <a:p>
            <a:pPr marL="712788" indent="-712788" algn="just">
              <a:lnSpc>
                <a:spcPct val="120000"/>
              </a:lnSpc>
              <a:spcBef>
                <a:spcPts val="0"/>
              </a:spcBef>
              <a:buNone/>
            </a:pPr>
            <a:r>
              <a:rPr lang="en-US" sz="1800" dirty="0">
                <a:latin typeface="Verdana" panose="020B0604030504040204" pitchFamily="34" charset="0"/>
                <a:ea typeface="Verdana" panose="020B0604030504040204" pitchFamily="34" charset="0"/>
                <a:cs typeface="Verdana" panose="020B0604030504040204" pitchFamily="34" charset="0"/>
              </a:rPr>
              <a:t>      . ITT - expropriated</a:t>
            </a:r>
          </a:p>
          <a:p>
            <a:pPr marL="712788" indent="-712788" algn="just">
              <a:lnSpc>
                <a:spcPct val="120000"/>
              </a:lnSpc>
              <a:spcBef>
                <a:spcPts val="0"/>
              </a:spcBef>
              <a:buNone/>
            </a:pPr>
            <a:endParaRPr lang="en-US" sz="1800" dirty="0">
              <a:latin typeface="Verdana" panose="020B0604030504040204" pitchFamily="34" charset="0"/>
              <a:ea typeface="Verdana" panose="020B0604030504040204" pitchFamily="34" charset="0"/>
              <a:cs typeface="Verdana" panose="020B0604030504040204" pitchFamily="34" charset="0"/>
            </a:endParaRPr>
          </a:p>
          <a:p>
            <a:pPr marL="712788" indent="-712788" algn="just">
              <a:lnSpc>
                <a:spcPct val="120000"/>
              </a:lnSpc>
              <a:spcBef>
                <a:spcPts val="0"/>
              </a:spcBef>
            </a:pPr>
            <a:endParaRPr lang="en-US" sz="1800" dirty="0">
              <a:latin typeface="Verdana" panose="020B0604030504040204" pitchFamily="34" charset="0"/>
              <a:ea typeface="Verdana" panose="020B0604030504040204" pitchFamily="34" charset="0"/>
              <a:cs typeface="Verdana" panose="020B0604030504040204" pitchFamily="34" charset="0"/>
            </a:endParaRPr>
          </a:p>
        </p:txBody>
      </p:sp>
      <p:sp>
        <p:nvSpPr>
          <p:cNvPr id="4" name="Line 2">
            <a:extLst>
              <a:ext uri="{FF2B5EF4-FFF2-40B4-BE49-F238E27FC236}">
                <a16:creationId xmlns:a16="http://schemas.microsoft.com/office/drawing/2014/main" id="{FF2BCBD2-6A85-4DC9-040B-0EE1FEFF66C9}"/>
              </a:ext>
            </a:extLst>
          </p:cNvPr>
          <p:cNvSpPr>
            <a:spLocks noChangeShapeType="1"/>
          </p:cNvSpPr>
          <p:nvPr/>
        </p:nvSpPr>
        <p:spPr bwMode="auto">
          <a:xfrm>
            <a:off x="545426" y="9002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C640A95E-99D9-78DF-FA57-229A47D65C0C}"/>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7BCC21B7-5FB0-BFC3-1BC2-75DA63790484}"/>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CA338B5B-E44A-C926-2BC7-DE9DB003F10C}"/>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3947442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BFF20-B2AF-0C45-E640-4CE7E0EBA092}"/>
              </a:ext>
            </a:extLst>
          </p:cNvPr>
          <p:cNvSpPr>
            <a:spLocks noGrp="1"/>
          </p:cNvSpPr>
          <p:nvPr>
            <p:ph type="title"/>
          </p:nvPr>
        </p:nvSpPr>
        <p:spPr>
          <a:xfrm>
            <a:off x="445067" y="-34941"/>
            <a:ext cx="11347788" cy="1325563"/>
          </a:xfrm>
        </p:spPr>
        <p:txBody>
          <a:bodyPr>
            <a:normAutofit/>
          </a:bodyPr>
          <a:lstStyle/>
          <a:p>
            <a:r>
              <a:rPr lang="en-US" sz="2600" dirty="0">
                <a:solidFill>
                  <a:srgbClr val="037C34"/>
                </a:solidFill>
                <a:latin typeface="Verdana" panose="020B0604030504040204" pitchFamily="34" charset="0"/>
                <a:ea typeface="Verdana" panose="020B0604030504040204" pitchFamily="34" charset="0"/>
                <a:cs typeface="Verdana" panose="020B0604030504040204" pitchFamily="34" charset="0"/>
              </a:rPr>
              <a:t>1.4 Collaboration with host country government repression policies</a:t>
            </a:r>
          </a:p>
        </p:txBody>
      </p:sp>
      <p:sp>
        <p:nvSpPr>
          <p:cNvPr id="3" name="Content Placeholder 2">
            <a:extLst>
              <a:ext uri="{FF2B5EF4-FFF2-40B4-BE49-F238E27FC236}">
                <a16:creationId xmlns:a16="http://schemas.microsoft.com/office/drawing/2014/main" id="{24DD6B57-9F01-8D10-2240-B41C66F79821}"/>
              </a:ext>
            </a:extLst>
          </p:cNvPr>
          <p:cNvSpPr>
            <a:spLocks noGrp="1"/>
          </p:cNvSpPr>
          <p:nvPr>
            <p:ph idx="1"/>
          </p:nvPr>
        </p:nvSpPr>
        <p:spPr>
          <a:xfrm>
            <a:off x="399145" y="1253331"/>
            <a:ext cx="11409768" cy="4366420"/>
          </a:xfrm>
        </p:spPr>
        <p:txBody>
          <a:bodyPr>
            <a:noAutofit/>
          </a:bodyPr>
          <a:lstStyle/>
          <a:p>
            <a:pPr marL="0" indent="0">
              <a:lnSpc>
                <a:spcPct val="120000"/>
              </a:lnSpc>
              <a:buNone/>
            </a:pPr>
            <a:r>
              <a:rPr lang="en-US" sz="1800" dirty="0">
                <a:latin typeface="Verdana" panose="020B0604030504040204" pitchFamily="34" charset="0"/>
                <a:ea typeface="Verdana" panose="020B0604030504040204" pitchFamily="34" charset="0"/>
                <a:cs typeface="Verdana" panose="020B0604030504040204" pitchFamily="34" charset="0"/>
              </a:rPr>
              <a:t>. There are cases of direct participation of MNEs in repressive policies as a strategy to align their operations to the host government agenda.</a:t>
            </a:r>
          </a:p>
          <a:p>
            <a:pPr>
              <a:lnSpc>
                <a:spcPct val="120000"/>
              </a:lnSpc>
            </a:pPr>
            <a:endParaRPr lang="en-US" sz="1800" dirty="0">
              <a:latin typeface="Verdana" panose="020B0604030504040204" pitchFamily="34" charset="0"/>
              <a:ea typeface="Verdana" panose="020B0604030504040204" pitchFamily="34" charset="0"/>
              <a:cs typeface="Verdana" panose="020B0604030504040204" pitchFamily="34" charset="0"/>
            </a:endParaRPr>
          </a:p>
          <a:p>
            <a:pPr marL="577850" indent="-577850">
              <a:lnSpc>
                <a:spcPct val="120000"/>
              </a:lnSpc>
              <a:buNone/>
            </a:pPr>
            <a:r>
              <a:rPr lang="en-US" sz="1800" dirty="0" err="1">
                <a:latin typeface="Verdana" panose="020B0604030504040204" pitchFamily="34" charset="0"/>
                <a:ea typeface="Verdana" panose="020B0604030504040204" pitchFamily="34" charset="0"/>
                <a:cs typeface="Verdana" panose="020B0604030504040204" pitchFamily="34" charset="0"/>
              </a:rPr>
              <a:t>Eg.</a:t>
            </a:r>
            <a:r>
              <a:rPr lang="en-US" sz="1800" dirty="0">
                <a:latin typeface="Verdana" panose="020B0604030504040204" pitchFamily="34" charset="0"/>
                <a:ea typeface="Verdana" panose="020B0604030504040204" pitchFamily="34" charset="0"/>
                <a:cs typeface="Verdana" panose="020B0604030504040204" pitchFamily="34" charset="0"/>
              </a:rPr>
              <a:t>  MNEs like Ford and General Motors manufactured and supplied essential components for the Nazi armed forces in the late 1930s and a Ford factory in Cologne used imprisoned labor.</a:t>
            </a:r>
          </a:p>
          <a:p>
            <a:pPr>
              <a:lnSpc>
                <a:spcPct val="120000"/>
              </a:lnSpc>
            </a:pPr>
            <a:endParaRPr lang="en-US" sz="1800" dirty="0">
              <a:latin typeface="Verdana" panose="020B0604030504040204" pitchFamily="34" charset="0"/>
              <a:ea typeface="Verdana" panose="020B0604030504040204" pitchFamily="34" charset="0"/>
              <a:cs typeface="Verdana" panose="020B0604030504040204" pitchFamily="34" charset="0"/>
            </a:endParaRPr>
          </a:p>
          <a:p>
            <a:pPr marL="577850" indent="-577850">
              <a:lnSpc>
                <a:spcPct val="120000"/>
              </a:lnSpc>
              <a:buNone/>
            </a:pPr>
            <a:r>
              <a:rPr lang="en-US" sz="1800" dirty="0" err="1">
                <a:latin typeface="Verdana" panose="020B0604030504040204" pitchFamily="34" charset="0"/>
                <a:ea typeface="Verdana" panose="020B0604030504040204" pitchFamily="34" charset="0"/>
                <a:cs typeface="Verdana" panose="020B0604030504040204" pitchFamily="34" charset="0"/>
              </a:rPr>
              <a:t>Eg.</a:t>
            </a:r>
            <a:r>
              <a:rPr lang="en-US" sz="1800" dirty="0">
                <a:latin typeface="Verdana" panose="020B0604030504040204" pitchFamily="34" charset="0"/>
                <a:ea typeface="Verdana" panose="020B0604030504040204" pitchFamily="34" charset="0"/>
                <a:cs typeface="Verdana" panose="020B0604030504040204" pitchFamily="34" charset="0"/>
              </a:rPr>
              <a:t> Mercedes Benz and Ford Motor Co in Argentina during 1976-83 (right wing, military dictatorship regime) – collaboration of MNEs with the regime terror campaign</a:t>
            </a:r>
          </a:p>
          <a:p>
            <a:pPr marL="577850" indent="-577850">
              <a:lnSpc>
                <a:spcPct val="120000"/>
              </a:lnSpc>
              <a:buNone/>
            </a:pPr>
            <a:r>
              <a:rPr lang="en-US" sz="1800" dirty="0">
                <a:latin typeface="Verdana" panose="020B0604030504040204" pitchFamily="34" charset="0"/>
                <a:ea typeface="Verdana" panose="020B0604030504040204" pitchFamily="34" charset="0"/>
                <a:cs typeface="Verdana" panose="020B0604030504040204" pitchFamily="34" charset="0"/>
              </a:rPr>
              <a:t>     - Mercedes – shared information of activist workers with the military; allowed torture of prisoners in the facilities (some trade unionists disappeared from Buenos Aires factory)</a:t>
            </a:r>
          </a:p>
          <a:p>
            <a:pPr marL="577850" indent="-577850">
              <a:lnSpc>
                <a:spcPct val="120000"/>
              </a:lnSpc>
              <a:buNone/>
            </a:pPr>
            <a:r>
              <a:rPr lang="en-US" sz="1800" dirty="0">
                <a:latin typeface="Verdana" panose="020B0604030504040204" pitchFamily="34" charset="0"/>
                <a:ea typeface="Verdana" panose="020B0604030504040204" pitchFamily="34" charset="0"/>
                <a:cs typeface="Verdana" panose="020B0604030504040204" pitchFamily="34" charset="0"/>
              </a:rPr>
              <a:t>     - Ford – provided lists of workers suspected of having leftist affiliations, supplied vehicles to kidnap opposition members; created detention and torture </a:t>
            </a:r>
            <a:r>
              <a:rPr lang="en-US" sz="1800" dirty="0" err="1">
                <a:latin typeface="Verdana" panose="020B0604030504040204" pitchFamily="34" charset="0"/>
                <a:ea typeface="Verdana" panose="020B0604030504040204" pitchFamily="34" charset="0"/>
                <a:cs typeface="Verdana" panose="020B0604030504040204" pitchFamily="34" charset="0"/>
              </a:rPr>
              <a:t>centres</a:t>
            </a:r>
            <a:r>
              <a:rPr lang="en-US" sz="1800" dirty="0">
                <a:latin typeface="Verdana" panose="020B0604030504040204" pitchFamily="34" charset="0"/>
                <a:ea typeface="Verdana" panose="020B0604030504040204" pitchFamily="34" charset="0"/>
                <a:cs typeface="Verdana" panose="020B0604030504040204" pitchFamily="34" charset="0"/>
              </a:rPr>
              <a:t> inside the factory.</a:t>
            </a:r>
          </a:p>
        </p:txBody>
      </p:sp>
      <p:sp>
        <p:nvSpPr>
          <p:cNvPr id="4" name="Line 2">
            <a:extLst>
              <a:ext uri="{FF2B5EF4-FFF2-40B4-BE49-F238E27FC236}">
                <a16:creationId xmlns:a16="http://schemas.microsoft.com/office/drawing/2014/main" id="{6B3F378B-6941-42CC-E09D-FB26FA56187A}"/>
              </a:ext>
            </a:extLst>
          </p:cNvPr>
          <p:cNvSpPr>
            <a:spLocks noChangeShapeType="1"/>
          </p:cNvSpPr>
          <p:nvPr/>
        </p:nvSpPr>
        <p:spPr bwMode="auto">
          <a:xfrm>
            <a:off x="545426"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AB377E33-35BD-2DAE-8A10-3720B88D2DD7}"/>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2F2230AB-7280-9B44-CC08-5A9E316EAAD2}"/>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5DB90F46-2BB3-5668-E522-E052BE95E5D5}"/>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10331319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000B82-60ED-4295-1B4B-DAE8EFB50801}"/>
              </a:ext>
            </a:extLst>
          </p:cNvPr>
          <p:cNvSpPr>
            <a:spLocks noGrp="1"/>
          </p:cNvSpPr>
          <p:nvPr>
            <p:ph idx="1"/>
          </p:nvPr>
        </p:nvSpPr>
        <p:spPr>
          <a:xfrm>
            <a:off x="600307" y="1206056"/>
            <a:ext cx="11053811" cy="4715485"/>
          </a:xfrm>
        </p:spPr>
        <p:txBody>
          <a:bodyPr>
            <a:normAutofit/>
          </a:bodyPr>
          <a:lstStyle/>
          <a:p>
            <a:pPr marL="0" indent="0">
              <a:lnSpc>
                <a:spcPct val="100000"/>
              </a:lnSpc>
              <a:spcBef>
                <a:spcPts val="0"/>
              </a:spcBef>
              <a:buNone/>
            </a:pPr>
            <a:r>
              <a:rPr lang="en-US" sz="1800" dirty="0">
                <a:latin typeface="Verdana" panose="020B0604030504040204" pitchFamily="34" charset="0"/>
                <a:ea typeface="Verdana" panose="020B0604030504040204" pitchFamily="34" charset="0"/>
                <a:cs typeface="Verdana" panose="020B0604030504040204" pitchFamily="34" charset="0"/>
              </a:rPr>
              <a:t>=&gt; How firms manage secrecy can determine their competitive advantage</a:t>
            </a:r>
          </a:p>
          <a:p>
            <a:pPr marL="0" indent="0">
              <a:lnSpc>
                <a:spcPct val="100000"/>
              </a:lnSpc>
              <a:spcBef>
                <a:spcPts val="600"/>
              </a:spcBef>
              <a:buNone/>
            </a:pPr>
            <a:r>
              <a:rPr lang="en-US" sz="1800" dirty="0">
                <a:latin typeface="Verdana" panose="020B0604030504040204" pitchFamily="34" charset="0"/>
                <a:ea typeface="Verdana" panose="020B0604030504040204" pitchFamily="34" charset="0"/>
                <a:cs typeface="Verdana" panose="020B0604030504040204" pitchFamily="34" charset="0"/>
              </a:rPr>
              <a:t>=&gt; Includes NMS such as: corruption, bribery and ‘cloaking’</a:t>
            </a:r>
          </a:p>
          <a:p>
            <a:pPr marL="0" indent="0">
              <a:lnSpc>
                <a:spcPct val="100000"/>
              </a:lnSpc>
              <a:spcBef>
                <a:spcPts val="0"/>
              </a:spcBef>
              <a:buNone/>
            </a:pPr>
            <a:endParaRPr lang="en-US" sz="1800" dirty="0">
              <a:latin typeface="Verdana" panose="020B0604030504040204" pitchFamily="34" charset="0"/>
              <a:ea typeface="Verdana" panose="020B0604030504040204" pitchFamily="34" charset="0"/>
              <a:cs typeface="Verdana" panose="020B0604030504040204" pitchFamily="34" charset="0"/>
            </a:endParaRPr>
          </a:p>
          <a:p>
            <a:pPr marL="0" indent="0">
              <a:lnSpc>
                <a:spcPct val="100000"/>
              </a:lnSpc>
              <a:spcBef>
                <a:spcPts val="0"/>
              </a:spcBef>
              <a:buNone/>
            </a:pP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Cloaking</a:t>
            </a:r>
            <a:r>
              <a:rPr lang="en-US" sz="1800" dirty="0">
                <a:solidFill>
                  <a:srgbClr val="FF5700"/>
                </a:solidFill>
                <a:latin typeface="Verdana" panose="020B0604030504040204" pitchFamily="34" charset="0"/>
                <a:ea typeface="Verdana" panose="020B0604030504040204" pitchFamily="34" charset="0"/>
                <a:cs typeface="Verdana" panose="020B0604030504040204" pitchFamily="34" charset="0"/>
              </a:rPr>
              <a:t> </a:t>
            </a:r>
            <a:r>
              <a:rPr lang="en-US" sz="1800" dirty="0">
                <a:latin typeface="Verdana" panose="020B0604030504040204" pitchFamily="34" charset="0"/>
                <a:ea typeface="Verdana" panose="020B0604030504040204" pitchFamily="34" charset="0"/>
                <a:cs typeface="Verdana" panose="020B0604030504040204" pitchFamily="34" charset="0"/>
              </a:rPr>
              <a:t>– a strategy by which MNEs hide behind complex ownership structures, especially in contexts of home-host country conflict. This helps neutralize potential hostility based on its national origin, as a complex organizational structure makes it hard to trace back its actual origin.</a:t>
            </a:r>
          </a:p>
          <a:p>
            <a:pPr marL="358775" indent="0">
              <a:lnSpc>
                <a:spcPct val="100000"/>
              </a:lnSpc>
              <a:spcBef>
                <a:spcPts val="1200"/>
              </a:spcBef>
              <a:buNone/>
            </a:pPr>
            <a:r>
              <a:rPr lang="en-US" sz="1800" dirty="0">
                <a:latin typeface="Verdana" panose="020B0604030504040204" pitchFamily="34" charset="0"/>
                <a:ea typeface="Verdana" panose="020B0604030504040204" pitchFamily="34" charset="0"/>
                <a:cs typeface="Verdana" panose="020B0604030504040204" pitchFamily="34" charset="0"/>
              </a:rPr>
              <a:t>- MNEs can obtain a corporate nationality different from their own to mitigate potential hostility</a:t>
            </a:r>
          </a:p>
          <a:p>
            <a:pPr marL="358775" indent="0">
              <a:lnSpc>
                <a:spcPct val="100000"/>
              </a:lnSpc>
              <a:spcBef>
                <a:spcPts val="0"/>
              </a:spcBef>
              <a:buNone/>
            </a:pPr>
            <a:r>
              <a:rPr lang="en-US" sz="1800" dirty="0">
                <a:latin typeface="Verdana" panose="020B0604030504040204" pitchFamily="34" charset="0"/>
                <a:ea typeface="Verdana" panose="020B0604030504040204" pitchFamily="34" charset="0"/>
                <a:cs typeface="Verdana" panose="020B0604030504040204" pitchFamily="34" charset="0"/>
              </a:rPr>
              <a:t>- MNEs can also establish its corporate nationality in another country in order to benefit from preferential trade agreements between the newly-adopted home country and other countries.</a:t>
            </a:r>
          </a:p>
          <a:p>
            <a:pPr marL="358775" indent="0">
              <a:lnSpc>
                <a:spcPct val="100000"/>
              </a:lnSpc>
              <a:spcBef>
                <a:spcPts val="0"/>
              </a:spcBef>
              <a:buNone/>
            </a:pPr>
            <a:r>
              <a:rPr lang="en-US" sz="1800" dirty="0">
                <a:latin typeface="Verdana" panose="020B0604030504040204" pitchFamily="34" charset="0"/>
                <a:ea typeface="Verdana" panose="020B0604030504040204" pitchFamily="34" charset="0"/>
                <a:cs typeface="Verdana" panose="020B0604030504040204" pitchFamily="34" charset="0"/>
              </a:rPr>
              <a:t>- cloaking can be an alternative to internalization</a:t>
            </a:r>
          </a:p>
          <a:p>
            <a:pPr marL="358775" indent="0">
              <a:lnSpc>
                <a:spcPct val="100000"/>
              </a:lnSpc>
              <a:spcBef>
                <a:spcPts val="0"/>
              </a:spcBef>
              <a:buNone/>
            </a:pPr>
            <a:endParaRPr lang="en-US" sz="1800" dirty="0">
              <a:latin typeface="Verdana" panose="020B0604030504040204" pitchFamily="34" charset="0"/>
              <a:ea typeface="Verdana" panose="020B0604030504040204" pitchFamily="34" charset="0"/>
              <a:cs typeface="Verdana" panose="020B0604030504040204" pitchFamily="34" charset="0"/>
            </a:endParaRPr>
          </a:p>
          <a:p>
            <a:pPr marL="804863" indent="-446088">
              <a:lnSpc>
                <a:spcPct val="100000"/>
              </a:lnSpc>
              <a:spcBef>
                <a:spcPts val="0"/>
              </a:spcBef>
              <a:buNone/>
            </a:pPr>
            <a:r>
              <a:rPr lang="en-US" sz="1800" dirty="0" err="1">
                <a:latin typeface="Verdana" panose="020B0604030504040204" pitchFamily="34" charset="0"/>
                <a:ea typeface="Verdana" panose="020B0604030504040204" pitchFamily="34" charset="0"/>
                <a:cs typeface="Verdana" panose="020B0604030504040204" pitchFamily="34" charset="0"/>
              </a:rPr>
              <a:t>Eg.</a:t>
            </a:r>
            <a:r>
              <a:rPr lang="en-US" sz="1800" dirty="0">
                <a:latin typeface="Verdana" panose="020B0604030504040204" pitchFamily="34" charset="0"/>
                <a:ea typeface="Verdana" panose="020B0604030504040204" pitchFamily="34" charset="0"/>
                <a:cs typeface="Verdana" panose="020B0604030504040204" pitchFamily="34" charset="0"/>
              </a:rPr>
              <a:t> Germany WWI and WWII – Beiersdorf (GER) – need to operate in Germany and abroad +&gt; moved Jewish mangers to the NL; created a ring organizational structure</a:t>
            </a:r>
          </a:p>
        </p:txBody>
      </p:sp>
      <p:sp>
        <p:nvSpPr>
          <p:cNvPr id="4" name="Line 2">
            <a:extLst>
              <a:ext uri="{FF2B5EF4-FFF2-40B4-BE49-F238E27FC236}">
                <a16:creationId xmlns:a16="http://schemas.microsoft.com/office/drawing/2014/main" id="{AD1D1743-05F0-E453-8183-6AEEBDA9C725}"/>
              </a:ext>
            </a:extLst>
          </p:cNvPr>
          <p:cNvSpPr>
            <a:spLocks noChangeShapeType="1"/>
          </p:cNvSpPr>
          <p:nvPr/>
        </p:nvSpPr>
        <p:spPr bwMode="auto">
          <a:xfrm>
            <a:off x="421014" y="980140"/>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65E1B376-DD5A-DD2C-D046-6B926CDA4ED1}"/>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A8C4488A-2AAA-CBA5-CF5C-A385A01A0424}"/>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8" name="Title 1">
            <a:extLst>
              <a:ext uri="{FF2B5EF4-FFF2-40B4-BE49-F238E27FC236}">
                <a16:creationId xmlns:a16="http://schemas.microsoft.com/office/drawing/2014/main" id="{31BDC3B1-8A90-F42E-BD4E-017291F75014}"/>
              </a:ext>
            </a:extLst>
          </p:cNvPr>
          <p:cNvSpPr txBox="1">
            <a:spLocks/>
          </p:cNvSpPr>
          <p:nvPr/>
        </p:nvSpPr>
        <p:spPr>
          <a:xfrm>
            <a:off x="3401779" y="77714"/>
            <a:ext cx="538843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00050" indent="-400050"/>
            <a:r>
              <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2. Hidden Non-Market Strategies</a:t>
            </a:r>
          </a:p>
        </p:txBody>
      </p:sp>
      <p:pic>
        <p:nvPicPr>
          <p:cNvPr id="6" name="Picture 5">
            <a:extLst>
              <a:ext uri="{FF2B5EF4-FFF2-40B4-BE49-F238E27FC236}">
                <a16:creationId xmlns:a16="http://schemas.microsoft.com/office/drawing/2014/main" id="{57791533-AF18-8E65-4610-D042F56152DA}"/>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3080161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7771-95BC-F186-84E7-3A80DB1C4698}"/>
              </a:ext>
            </a:extLst>
          </p:cNvPr>
          <p:cNvSpPr>
            <a:spLocks noGrp="1"/>
          </p:cNvSpPr>
          <p:nvPr>
            <p:ph type="title"/>
          </p:nvPr>
        </p:nvSpPr>
        <p:spPr>
          <a:xfrm>
            <a:off x="860285" y="-48903"/>
            <a:ext cx="10524890" cy="1325563"/>
          </a:xfrm>
        </p:spPr>
        <p:txBody>
          <a:bodyPr>
            <a:normAutofit/>
          </a:bodyPr>
          <a:lstStyle/>
          <a:p>
            <a:r>
              <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3. Acting as a diplomat brokers between home and host countries</a:t>
            </a:r>
          </a:p>
        </p:txBody>
      </p:sp>
      <p:sp>
        <p:nvSpPr>
          <p:cNvPr id="3" name="Content Placeholder 2">
            <a:extLst>
              <a:ext uri="{FF2B5EF4-FFF2-40B4-BE49-F238E27FC236}">
                <a16:creationId xmlns:a16="http://schemas.microsoft.com/office/drawing/2014/main" id="{9F119003-3B1A-7F04-7F00-E3807A67929E}"/>
              </a:ext>
            </a:extLst>
          </p:cNvPr>
          <p:cNvSpPr>
            <a:spLocks noGrp="1"/>
          </p:cNvSpPr>
          <p:nvPr>
            <p:ph idx="1"/>
          </p:nvPr>
        </p:nvSpPr>
        <p:spPr>
          <a:xfrm>
            <a:off x="545426" y="1388050"/>
            <a:ext cx="10801870" cy="4389462"/>
          </a:xfrm>
        </p:spPr>
        <p:txBody>
          <a:bodyPr>
            <a:noAutofit/>
          </a:bodyPr>
          <a:lstStyle/>
          <a:p>
            <a:pPr marL="0" indent="0">
              <a:lnSpc>
                <a:spcPct val="100000"/>
              </a:lnSpc>
              <a:spcBef>
                <a:spcPts val="0"/>
              </a:spcBef>
              <a:buNone/>
            </a:pP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Diplomacy</a:t>
            </a:r>
            <a:r>
              <a:rPr lang="en-US" sz="2000" dirty="0">
                <a:latin typeface="Verdana" panose="020B0604030504040204" pitchFamily="34" charset="0"/>
                <a:ea typeface="Verdana" panose="020B0604030504040204" pitchFamily="34" charset="0"/>
                <a:cs typeface="Verdana" panose="020B0604030504040204" pitchFamily="34" charset="0"/>
              </a:rPr>
              <a:t> - refers to a set of strategies followed by MNEs to try to legitimize </a:t>
            </a:r>
            <a:r>
              <a:rPr lang="en-US" sz="2000" dirty="0" err="1">
                <a:latin typeface="Verdana" panose="020B0604030504040204" pitchFamily="34" charset="0"/>
                <a:ea typeface="Verdana" panose="020B0604030504040204" pitchFamily="34" charset="0"/>
                <a:cs typeface="Verdana" panose="020B0604030504040204" pitchFamily="34" charset="0"/>
              </a:rPr>
              <a:t>theiroperations</a:t>
            </a:r>
            <a:r>
              <a:rPr lang="en-US" sz="2000" dirty="0">
                <a:latin typeface="Verdana" panose="020B0604030504040204" pitchFamily="34" charset="0"/>
                <a:ea typeface="Verdana" panose="020B0604030504040204" pitchFamily="34" charset="0"/>
                <a:cs typeface="Verdana" panose="020B0604030504040204" pitchFamily="34" charset="0"/>
              </a:rPr>
              <a:t> with external stakeholders including multilateral institutions.</a:t>
            </a:r>
          </a:p>
          <a:p>
            <a:pPr marL="536575" indent="-250825">
              <a:lnSpc>
                <a:spcPct val="100000"/>
              </a:lnSpc>
              <a:spcBef>
                <a:spcPts val="1200"/>
              </a:spcBef>
              <a:buNone/>
            </a:pPr>
            <a:r>
              <a:rPr lang="en-US" sz="2000" dirty="0">
                <a:latin typeface="Verdana" panose="020B0604030504040204" pitchFamily="34" charset="0"/>
                <a:ea typeface="Verdana" panose="020B0604030504040204" pitchFamily="34" charset="0"/>
                <a:cs typeface="Verdana" panose="020B0604030504040204" pitchFamily="34" charset="0"/>
              </a:rPr>
              <a:t>- some MNEs develop their own foreign policies to negotiate with host countries</a:t>
            </a:r>
          </a:p>
          <a:p>
            <a:pPr marL="536575" indent="-250825">
              <a:lnSpc>
                <a:spcPct val="100000"/>
              </a:lnSpc>
              <a:spcBef>
                <a:spcPts val="1200"/>
              </a:spcBef>
              <a:buNone/>
            </a:pPr>
            <a:r>
              <a:rPr lang="en-US" sz="2000" dirty="0">
                <a:latin typeface="Verdana" panose="020B0604030504040204" pitchFamily="34" charset="0"/>
                <a:ea typeface="Verdana" panose="020B0604030504040204" pitchFamily="34" charset="0"/>
                <a:cs typeface="Verdana" panose="020B0604030504040204" pitchFamily="34" charset="0"/>
              </a:rPr>
              <a:t>- they can also attempt to influence foreign policy, by brokering negotiations between countries</a:t>
            </a:r>
          </a:p>
          <a:p>
            <a:pPr marL="536575" indent="-250825">
              <a:lnSpc>
                <a:spcPct val="100000"/>
              </a:lnSpc>
              <a:spcBef>
                <a:spcPts val="1200"/>
              </a:spcBef>
              <a:buNone/>
            </a:pPr>
            <a:r>
              <a:rPr lang="en-US" sz="2000" dirty="0">
                <a:latin typeface="Verdana" panose="020B0604030504040204" pitchFamily="34" charset="0"/>
                <a:ea typeface="Verdana" panose="020B0604030504040204" pitchFamily="34" charset="0"/>
                <a:cs typeface="Verdana" panose="020B0604030504040204" pitchFamily="34" charset="0"/>
              </a:rPr>
              <a:t>- Useful when a economically and politically weak country is in negotiations with a richer, more powerful country.</a:t>
            </a:r>
          </a:p>
          <a:p>
            <a:pPr marL="536575" indent="-250825">
              <a:lnSpc>
                <a:spcPct val="100000"/>
              </a:lnSpc>
              <a:spcBef>
                <a:spcPts val="1200"/>
              </a:spcBef>
              <a:buNone/>
            </a:pPr>
            <a:endParaRPr lang="en-US" sz="2000" dirty="0">
              <a:latin typeface="Verdana" panose="020B0604030504040204" pitchFamily="34" charset="0"/>
              <a:ea typeface="Verdana" panose="020B0604030504040204" pitchFamily="34" charset="0"/>
              <a:cs typeface="Verdana" panose="020B0604030504040204" pitchFamily="34" charset="0"/>
            </a:endParaRPr>
          </a:p>
          <a:p>
            <a:pPr marL="482600" indent="-482600">
              <a:lnSpc>
                <a:spcPct val="100000"/>
              </a:lnSpc>
              <a:spcBef>
                <a:spcPts val="1200"/>
              </a:spcBef>
              <a:buNone/>
            </a:pPr>
            <a:r>
              <a:rPr lang="en-US" sz="2000" dirty="0" err="1">
                <a:latin typeface="Verdana" panose="020B0604030504040204" pitchFamily="34" charset="0"/>
                <a:ea typeface="Verdana" panose="020B0604030504040204" pitchFamily="34" charset="0"/>
                <a:cs typeface="Verdana" panose="020B0604030504040204" pitchFamily="34" charset="0"/>
              </a:rPr>
              <a:t>Eg.</a:t>
            </a:r>
            <a:r>
              <a:rPr lang="en-US" sz="2000" dirty="0">
                <a:latin typeface="Verdana" panose="020B0604030504040204" pitchFamily="34" charset="0"/>
                <a:ea typeface="Verdana" panose="020B0604030504040204" pitchFamily="34" charset="0"/>
                <a:cs typeface="Verdana" panose="020B0604030504040204" pitchFamily="34" charset="0"/>
              </a:rPr>
              <a:t> Standard Oil of New Jersey and the 1903 loss of Panama by Colombia + and 1914 Jersey, for its own benefit, negotiated on Colombia’s behalf in the US to sway the latter to pay reparations to Colombia.</a:t>
            </a:r>
          </a:p>
        </p:txBody>
      </p:sp>
      <p:sp>
        <p:nvSpPr>
          <p:cNvPr id="4" name="Line 2">
            <a:extLst>
              <a:ext uri="{FF2B5EF4-FFF2-40B4-BE49-F238E27FC236}">
                <a16:creationId xmlns:a16="http://schemas.microsoft.com/office/drawing/2014/main" id="{E14BF6FC-95CA-4E04-DCD9-A4C4751DEAA9}"/>
              </a:ext>
            </a:extLst>
          </p:cNvPr>
          <p:cNvSpPr>
            <a:spLocks noChangeShapeType="1"/>
          </p:cNvSpPr>
          <p:nvPr/>
        </p:nvSpPr>
        <p:spPr bwMode="auto">
          <a:xfrm>
            <a:off x="545426"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04299CFB-844C-9877-6FD1-96C3C1620A62}"/>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E5BBBF83-F6B2-54A7-9AD1-C0911C3B9F12}"/>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E722E3B9-07E0-6DDB-A10F-A0B52ED0FADF}"/>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3187472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B1B1FE-B69B-0116-6BFD-EAA59B4A1016}"/>
              </a:ext>
            </a:extLst>
          </p:cNvPr>
          <p:cNvPicPr>
            <a:picLocks noChangeAspect="1"/>
          </p:cNvPicPr>
          <p:nvPr/>
        </p:nvPicPr>
        <p:blipFill rotWithShape="1">
          <a:blip r:embed="rId2"/>
          <a:srcRect r="2" b="13168"/>
          <a:stretch/>
        </p:blipFill>
        <p:spPr>
          <a:xfrm>
            <a:off x="4207120" y="3557786"/>
            <a:ext cx="3792174" cy="3174339"/>
          </a:xfrm>
          <a:prstGeom prst="rect">
            <a:avLst/>
          </a:prstGeom>
        </p:spPr>
      </p:pic>
      <p:pic>
        <p:nvPicPr>
          <p:cNvPr id="3" name="Picture 2">
            <a:extLst>
              <a:ext uri="{FF2B5EF4-FFF2-40B4-BE49-F238E27FC236}">
                <a16:creationId xmlns:a16="http://schemas.microsoft.com/office/drawing/2014/main" id="{9E9D53B9-4B6D-DB04-C231-405EEEE8442B}"/>
              </a:ext>
            </a:extLst>
          </p:cNvPr>
          <p:cNvPicPr>
            <a:picLocks noChangeAspect="1"/>
          </p:cNvPicPr>
          <p:nvPr/>
        </p:nvPicPr>
        <p:blipFill rotWithShape="1">
          <a:blip r:embed="rId3"/>
          <a:srcRect t="2232" r="2" b="11090"/>
          <a:stretch/>
        </p:blipFill>
        <p:spPr>
          <a:xfrm>
            <a:off x="8133237" y="3516573"/>
            <a:ext cx="3792174" cy="3174339"/>
          </a:xfrm>
          <a:prstGeom prst="rect">
            <a:avLst/>
          </a:prstGeom>
        </p:spPr>
      </p:pic>
      <p:pic>
        <p:nvPicPr>
          <p:cNvPr id="10" name="Picture 9">
            <a:extLst>
              <a:ext uri="{FF2B5EF4-FFF2-40B4-BE49-F238E27FC236}">
                <a16:creationId xmlns:a16="http://schemas.microsoft.com/office/drawing/2014/main" id="{3237256F-484D-16A2-8F17-DB6B89737683}"/>
              </a:ext>
            </a:extLst>
          </p:cNvPr>
          <p:cNvPicPr>
            <a:picLocks noChangeAspect="1"/>
          </p:cNvPicPr>
          <p:nvPr/>
        </p:nvPicPr>
        <p:blipFill rotWithShape="1">
          <a:blip r:embed="rId4"/>
          <a:srcRect l="6186" r="4215" b="-1"/>
          <a:stretch/>
        </p:blipFill>
        <p:spPr>
          <a:xfrm>
            <a:off x="8194217" y="175147"/>
            <a:ext cx="3792174" cy="3174339"/>
          </a:xfrm>
          <a:prstGeom prst="rect">
            <a:avLst/>
          </a:prstGeom>
        </p:spPr>
      </p:pic>
      <p:pic>
        <p:nvPicPr>
          <p:cNvPr id="11" name="Picture 10">
            <a:extLst>
              <a:ext uri="{FF2B5EF4-FFF2-40B4-BE49-F238E27FC236}">
                <a16:creationId xmlns:a16="http://schemas.microsoft.com/office/drawing/2014/main" id="{2E89FC59-F1CA-7EE8-A80D-5143CBE8AC19}"/>
              </a:ext>
            </a:extLst>
          </p:cNvPr>
          <p:cNvPicPr>
            <a:picLocks noChangeAspect="1"/>
          </p:cNvPicPr>
          <p:nvPr/>
        </p:nvPicPr>
        <p:blipFill rotWithShape="1">
          <a:blip r:embed="rId5"/>
          <a:srcRect l="31656" r="6165" b="-2"/>
          <a:stretch/>
        </p:blipFill>
        <p:spPr>
          <a:xfrm>
            <a:off x="205609" y="193180"/>
            <a:ext cx="3792174" cy="3171426"/>
          </a:xfrm>
          <a:prstGeom prst="rect">
            <a:avLst/>
          </a:prstGeom>
        </p:spPr>
      </p:pic>
      <p:pic>
        <p:nvPicPr>
          <p:cNvPr id="12" name="Picture 11">
            <a:extLst>
              <a:ext uri="{FF2B5EF4-FFF2-40B4-BE49-F238E27FC236}">
                <a16:creationId xmlns:a16="http://schemas.microsoft.com/office/drawing/2014/main" id="{F980C330-56DB-BD09-AA3B-919AC8E28D1A}"/>
              </a:ext>
            </a:extLst>
          </p:cNvPr>
          <p:cNvPicPr>
            <a:picLocks noChangeAspect="1"/>
          </p:cNvPicPr>
          <p:nvPr/>
        </p:nvPicPr>
        <p:blipFill rotWithShape="1">
          <a:blip r:embed="rId6"/>
          <a:srcRect l="22120" r="8826" b="-1"/>
          <a:stretch/>
        </p:blipFill>
        <p:spPr>
          <a:xfrm>
            <a:off x="207473" y="3557786"/>
            <a:ext cx="3792174" cy="3171426"/>
          </a:xfrm>
          <a:prstGeom prst="rect">
            <a:avLst/>
          </a:prstGeom>
        </p:spPr>
      </p:pic>
      <p:pic>
        <p:nvPicPr>
          <p:cNvPr id="13" name="Picture 12">
            <a:extLst>
              <a:ext uri="{FF2B5EF4-FFF2-40B4-BE49-F238E27FC236}">
                <a16:creationId xmlns:a16="http://schemas.microsoft.com/office/drawing/2014/main" id="{63A2E5CA-55F6-A726-2F5A-A2FA97E9339B}"/>
              </a:ext>
            </a:extLst>
          </p:cNvPr>
          <p:cNvPicPr>
            <a:picLocks noChangeAspect="1"/>
          </p:cNvPicPr>
          <p:nvPr/>
        </p:nvPicPr>
        <p:blipFill rotWithShape="1">
          <a:blip r:embed="rId7"/>
          <a:srcRect l="4042" r="2" b="2"/>
          <a:stretch/>
        </p:blipFill>
        <p:spPr>
          <a:xfrm>
            <a:off x="4207120" y="175147"/>
            <a:ext cx="3792174" cy="3171426"/>
          </a:xfrm>
          <a:prstGeom prst="rect">
            <a:avLst/>
          </a:prstGeom>
        </p:spPr>
      </p:pic>
    </p:spTree>
    <p:extLst>
      <p:ext uri="{BB962C8B-B14F-4D97-AF65-F5344CB8AC3E}">
        <p14:creationId xmlns:p14="http://schemas.microsoft.com/office/powerpoint/2010/main" val="526462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D870C-A3FB-8476-46A5-9C62125728FA}"/>
              </a:ext>
            </a:extLst>
          </p:cNvPr>
          <p:cNvSpPr>
            <a:spLocks noGrp="1"/>
          </p:cNvSpPr>
          <p:nvPr>
            <p:ph type="title"/>
          </p:nvPr>
        </p:nvSpPr>
        <p:spPr>
          <a:xfrm>
            <a:off x="1447796" y="-34941"/>
            <a:ext cx="9309847" cy="1325563"/>
          </a:xfrm>
        </p:spPr>
        <p:txBody>
          <a:bodyPr>
            <a:normAutofit/>
          </a:bodyPr>
          <a:lstStyle/>
          <a:p>
            <a:r>
              <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4. Obtaining home country support when operating abroad</a:t>
            </a:r>
          </a:p>
        </p:txBody>
      </p:sp>
      <p:sp>
        <p:nvSpPr>
          <p:cNvPr id="3" name="Content Placeholder 2">
            <a:extLst>
              <a:ext uri="{FF2B5EF4-FFF2-40B4-BE49-F238E27FC236}">
                <a16:creationId xmlns:a16="http://schemas.microsoft.com/office/drawing/2014/main" id="{D090FCE6-801C-7060-09A5-AB349F8A433D}"/>
              </a:ext>
            </a:extLst>
          </p:cNvPr>
          <p:cNvSpPr>
            <a:spLocks noGrp="1"/>
          </p:cNvSpPr>
          <p:nvPr>
            <p:ph idx="1"/>
          </p:nvPr>
        </p:nvSpPr>
        <p:spPr>
          <a:xfrm>
            <a:off x="838200" y="1402012"/>
            <a:ext cx="10515600" cy="3317872"/>
          </a:xfrm>
        </p:spPr>
        <p:txBody>
          <a:bodyPr>
            <a:normAutofit/>
          </a:bodyPr>
          <a:lstStyle/>
          <a:p>
            <a:pPr marL="0" indent="0" algn="just">
              <a:lnSpc>
                <a:spcPct val="100000"/>
              </a:lnSpc>
              <a:buNone/>
            </a:pPr>
            <a:r>
              <a:rPr lang="en-US" sz="1800" dirty="0">
                <a:latin typeface="Verdana" panose="020B0604030504040204" pitchFamily="34" charset="0"/>
                <a:ea typeface="Verdana" panose="020B0604030504040204" pitchFamily="34" charset="0"/>
                <a:cs typeface="Verdana" panose="020B0604030504040204" pitchFamily="34" charset="0"/>
              </a:rPr>
              <a:t>. The support of a home country for its MNEs is contingent upon the wider evolution of the political environment both domestically and globally.</a:t>
            </a:r>
          </a:p>
          <a:p>
            <a:pPr marL="0" indent="0" algn="just">
              <a:lnSpc>
                <a:spcPct val="100000"/>
              </a:lnSpc>
              <a:buNone/>
            </a:pPr>
            <a:endParaRPr lang="en-US" sz="1800" dirty="0">
              <a:latin typeface="Verdana" panose="020B0604030504040204" pitchFamily="34" charset="0"/>
              <a:ea typeface="Verdana" panose="020B0604030504040204" pitchFamily="34" charset="0"/>
              <a:cs typeface="Verdana" panose="020B0604030504040204" pitchFamily="34" charset="0"/>
            </a:endParaRPr>
          </a:p>
          <a:p>
            <a:pPr marL="482600" indent="-482600" algn="just">
              <a:lnSpc>
                <a:spcPct val="100000"/>
              </a:lnSpc>
              <a:buNone/>
            </a:pPr>
            <a:r>
              <a:rPr lang="en-US" sz="1800" dirty="0" err="1">
                <a:latin typeface="Verdana" panose="020B0604030504040204" pitchFamily="34" charset="0"/>
                <a:ea typeface="Verdana" panose="020B0604030504040204" pitchFamily="34" charset="0"/>
                <a:cs typeface="Verdana" panose="020B0604030504040204" pitchFamily="34" charset="0"/>
              </a:rPr>
              <a:t>Eg.</a:t>
            </a:r>
            <a:r>
              <a:rPr lang="en-US" sz="1800" dirty="0">
                <a:latin typeface="Verdana" panose="020B0604030504040204" pitchFamily="34" charset="0"/>
                <a:ea typeface="Verdana" panose="020B0604030504040204" pitchFamily="34" charset="0"/>
                <a:cs typeface="Verdana" panose="020B0604030504040204" pitchFamily="34" charset="0"/>
              </a:rPr>
              <a:t>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United Fruit in  Guatemala </a:t>
            </a:r>
            <a:r>
              <a:rPr lang="en-US" sz="1800" dirty="0">
                <a:latin typeface="Verdana" panose="020B0604030504040204" pitchFamily="34" charset="0"/>
                <a:ea typeface="Verdana" panose="020B0604030504040204" pitchFamily="34" charset="0"/>
                <a:cs typeface="Verdana" panose="020B0604030504040204" pitchFamily="34" charset="0"/>
              </a:rPr>
              <a:t>(1954) </a:t>
            </a:r>
          </a:p>
          <a:p>
            <a:pPr marL="482600" indent="-482600" algn="just">
              <a:lnSpc>
                <a:spcPct val="100000"/>
              </a:lnSpc>
              <a:buNone/>
            </a:pPr>
            <a:r>
              <a:rPr lang="en-US" sz="1800" dirty="0">
                <a:latin typeface="Verdana" panose="020B0604030504040204" pitchFamily="34" charset="0"/>
                <a:ea typeface="Verdana" panose="020B0604030504040204" pitchFamily="34" charset="0"/>
                <a:cs typeface="Verdana" panose="020B0604030504040204" pitchFamily="34" charset="0"/>
              </a:rPr>
              <a:t>      =&gt; considered to be an example of American Imperialism in Latin America with the removal of Arbenz, a democratically elected president from power.</a:t>
            </a:r>
          </a:p>
        </p:txBody>
      </p:sp>
      <p:sp>
        <p:nvSpPr>
          <p:cNvPr id="4" name="Line 2">
            <a:extLst>
              <a:ext uri="{FF2B5EF4-FFF2-40B4-BE49-F238E27FC236}">
                <a16:creationId xmlns:a16="http://schemas.microsoft.com/office/drawing/2014/main" id="{BF9507BE-8FE0-4BD1-EF89-C060CAC49794}"/>
              </a:ext>
            </a:extLst>
          </p:cNvPr>
          <p:cNvSpPr>
            <a:spLocks noChangeShapeType="1"/>
          </p:cNvSpPr>
          <p:nvPr/>
        </p:nvSpPr>
        <p:spPr bwMode="auto">
          <a:xfrm>
            <a:off x="545426"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1A93156C-DF38-B2F9-BE6E-E19383F09122}"/>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59FBC5BE-934C-5C7E-A24C-0997B44C002B}"/>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1EC41CA7-0F0A-F5F2-AA39-9A5D5AE35F4D}"/>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19936765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EE34538-7A31-BF08-19B5-50234FE5279D}"/>
              </a:ext>
            </a:extLst>
          </p:cNvPr>
          <p:cNvSpPr txBox="1">
            <a:spLocks/>
          </p:cNvSpPr>
          <p:nvPr/>
        </p:nvSpPr>
        <p:spPr>
          <a:xfrm>
            <a:off x="446569" y="-41509"/>
            <a:ext cx="1126348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B) NMS of Political Corporate, Social and Responsibility (CSR)</a:t>
            </a:r>
          </a:p>
        </p:txBody>
      </p:sp>
      <p:sp>
        <p:nvSpPr>
          <p:cNvPr id="7" name="Line 2">
            <a:extLst>
              <a:ext uri="{FF2B5EF4-FFF2-40B4-BE49-F238E27FC236}">
                <a16:creationId xmlns:a16="http://schemas.microsoft.com/office/drawing/2014/main" id="{09C13988-6184-46A5-EB92-1EFBEA8F6BE7}"/>
              </a:ext>
            </a:extLst>
          </p:cNvPr>
          <p:cNvSpPr>
            <a:spLocks noChangeShapeType="1"/>
          </p:cNvSpPr>
          <p:nvPr/>
        </p:nvSpPr>
        <p:spPr bwMode="auto">
          <a:xfrm>
            <a:off x="545426" y="850264"/>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descr="Professor Teresa da Silva Lopes&#13;&#10;">
            <a:extLst>
              <a:ext uri="{FF2B5EF4-FFF2-40B4-BE49-F238E27FC236}">
                <a16:creationId xmlns:a16="http://schemas.microsoft.com/office/drawing/2014/main" id="{0487F16B-D41D-0F04-3800-D4A67D30621B}"/>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Line 2">
            <a:extLst>
              <a:ext uri="{FF2B5EF4-FFF2-40B4-BE49-F238E27FC236}">
                <a16:creationId xmlns:a16="http://schemas.microsoft.com/office/drawing/2014/main" id="{BED80BD4-DF98-96C5-AAB5-AEF7ADEA6168}"/>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11" name="TextBox 10">
            <a:extLst>
              <a:ext uri="{FF2B5EF4-FFF2-40B4-BE49-F238E27FC236}">
                <a16:creationId xmlns:a16="http://schemas.microsoft.com/office/drawing/2014/main" id="{5EC8245E-0F6B-E1D3-536D-80F0FC576323}"/>
              </a:ext>
            </a:extLst>
          </p:cNvPr>
          <p:cNvSpPr txBox="1"/>
          <p:nvPr/>
        </p:nvSpPr>
        <p:spPr>
          <a:xfrm>
            <a:off x="545425" y="1123651"/>
            <a:ext cx="11263487" cy="4832092"/>
          </a:xfrm>
          <a:prstGeom prst="rect">
            <a:avLst/>
          </a:prstGeom>
          <a:noFill/>
        </p:spPr>
        <p:txBody>
          <a:bodyPr wrap="square" rtlCol="0">
            <a:spAutoFit/>
          </a:bodyPr>
          <a:lstStyle/>
          <a:p>
            <a:pPr marL="355600" indent="-355600"/>
            <a:r>
              <a:rPr lang="en-US" sz="1600" dirty="0">
                <a:latin typeface="Verdana" panose="020B0604030504040204" pitchFamily="34" charset="0"/>
                <a:ea typeface="Verdana" panose="020B0604030504040204" pitchFamily="34" charset="0"/>
                <a:cs typeface="Verdana" panose="020B0604030504040204" pitchFamily="34" charset="0"/>
              </a:rPr>
              <a:t>=&gt; Associated with the proactive political involvement by MNEs to enhance society, by improving relationships with stakeholders and through corporate social responsibility initiatives </a:t>
            </a:r>
          </a:p>
          <a:p>
            <a:pPr marL="108000"/>
            <a:r>
              <a:rPr lang="en-US" sz="1600" dirty="0" err="1">
                <a:latin typeface="Verdana" panose="020B0604030504040204" pitchFamily="34" charset="0"/>
                <a:ea typeface="Verdana" panose="020B0604030504040204" pitchFamily="34" charset="0"/>
                <a:cs typeface="Verdana" panose="020B0604030504040204" pitchFamily="34" charset="0"/>
              </a:rPr>
              <a:t>Eg.</a:t>
            </a:r>
            <a:r>
              <a:rPr lang="en-US" sz="1600" dirty="0">
                <a:latin typeface="Verdana" panose="020B0604030504040204" pitchFamily="34" charset="0"/>
                <a:ea typeface="Verdana" panose="020B0604030504040204" pitchFamily="34" charset="0"/>
                <a:cs typeface="Verdana" panose="020B0604030504040204" pitchFamily="34" charset="0"/>
              </a:rPr>
              <a:t> Creation of social and environmental private regulation by MNEs</a:t>
            </a:r>
          </a:p>
          <a:p>
            <a:pPr marL="108000"/>
            <a:endParaRPr lang="en-US" sz="1600" dirty="0">
              <a:latin typeface="Verdana" panose="020B0604030504040204" pitchFamily="34" charset="0"/>
              <a:ea typeface="Verdana" panose="020B0604030504040204" pitchFamily="34" charset="0"/>
              <a:cs typeface="Verdana" panose="020B0604030504040204" pitchFamily="34" charset="0"/>
            </a:endParaRPr>
          </a:p>
          <a:p>
            <a:pPr marL="444500" indent="-336550"/>
            <a:r>
              <a:rPr lang="en-US" sz="1600" dirty="0">
                <a:latin typeface="Verdana" panose="020B0604030504040204" pitchFamily="34" charset="0"/>
                <a:ea typeface="Verdana" panose="020B0604030504040204" pitchFamily="34" charset="0"/>
                <a:cs typeface="Verdana" panose="020B0604030504040204" pitchFamily="34" charset="0"/>
              </a:rPr>
              <a:t>=&gt; But NMS-CSR can also be considered to serve as a buffer (greenwashing?) to the potentially risky effects of politically related NMS – CPA, or to indirectly improve the performance of the MNE</a:t>
            </a:r>
          </a:p>
          <a:p>
            <a:pPr marL="482600" indent="-374650">
              <a:spcBef>
                <a:spcPts val="1200"/>
              </a:spcBef>
            </a:pPr>
            <a:r>
              <a:rPr lang="en-US" sz="1600" dirty="0" err="1">
                <a:latin typeface="Verdana" panose="020B0604030504040204" pitchFamily="34" charset="0"/>
                <a:ea typeface="Verdana" panose="020B0604030504040204" pitchFamily="34" charset="0"/>
                <a:cs typeface="Verdana" panose="020B0604030504040204" pitchFamily="34" charset="0"/>
              </a:rPr>
              <a:t>Eg.</a:t>
            </a:r>
            <a:r>
              <a:rPr lang="en-US" sz="1600" dirty="0">
                <a:latin typeface="Verdana" panose="020B0604030504040204" pitchFamily="34" charset="0"/>
                <a:ea typeface="Verdana" panose="020B0604030504040204" pitchFamily="34" charset="0"/>
                <a:cs typeface="Verdana" panose="020B0604030504040204" pitchFamily="34" charset="0"/>
              </a:rPr>
              <a:t> in emerging markets – CSR activities used to strengthen political connections or geographic presence (but can be the other way round)</a:t>
            </a:r>
          </a:p>
          <a:p>
            <a:pPr marL="108000"/>
            <a:endParaRPr lang="en-US" sz="1600" dirty="0">
              <a:latin typeface="Verdana" panose="020B0604030504040204" pitchFamily="34" charset="0"/>
              <a:ea typeface="Verdana" panose="020B0604030504040204" pitchFamily="34" charset="0"/>
              <a:cs typeface="Verdana" panose="020B0604030504040204" pitchFamily="34" charset="0"/>
            </a:endParaRPr>
          </a:p>
          <a:p>
            <a:pPr marL="533400" indent="-425450"/>
            <a:r>
              <a:rPr lang="en-US" sz="1600" dirty="0">
                <a:latin typeface="Verdana" panose="020B0604030504040204" pitchFamily="34" charset="0"/>
                <a:ea typeface="Verdana" panose="020B0604030504040204" pitchFamily="34" charset="0"/>
                <a:cs typeface="Verdana" panose="020B0604030504040204" pitchFamily="34" charset="0"/>
              </a:rPr>
              <a:t>=&gt; Institutional voids may lead consumers and interest group pressure firms to engage in political activity by working with non-governmental organizations (NGOs) and other parties to address insufficient social and environmental standards and norms </a:t>
            </a:r>
          </a:p>
          <a:p>
            <a:pPr marL="533400" indent="-425450">
              <a:spcBef>
                <a:spcPts val="1200"/>
              </a:spcBef>
            </a:pPr>
            <a:r>
              <a:rPr lang="en-US" sz="1600" dirty="0" err="1">
                <a:latin typeface="Verdana" panose="020B0604030504040204" pitchFamily="34" charset="0"/>
                <a:ea typeface="Verdana" panose="020B0604030504040204" pitchFamily="34" charset="0"/>
                <a:cs typeface="Verdana" panose="020B0604030504040204" pitchFamily="34" charset="0"/>
              </a:rPr>
              <a:t>Eg.</a:t>
            </a:r>
            <a:r>
              <a:rPr lang="en-US" sz="1600" dirty="0">
                <a:latin typeface="Verdana" panose="020B0604030504040204" pitchFamily="34" charset="0"/>
                <a:ea typeface="Verdana" panose="020B0604030504040204" pitchFamily="34" charset="0"/>
                <a:cs typeface="Verdana" panose="020B0604030504040204" pitchFamily="34" charset="0"/>
              </a:rPr>
              <a:t> Social and environmental challenges such as water depletion, worker exploitation, child labour and deforestation which occur when governments are unwilling or unable to promote socially and environmentally responsible business practices. </a:t>
            </a:r>
          </a:p>
          <a:p>
            <a:pPr marL="108000"/>
            <a:endParaRPr lang="en-US" sz="1600" dirty="0">
              <a:latin typeface="Verdana" panose="020B0604030504040204" pitchFamily="34" charset="0"/>
              <a:ea typeface="Verdana" panose="020B0604030504040204" pitchFamily="34" charset="0"/>
              <a:cs typeface="Verdana" panose="020B0604030504040204" pitchFamily="34" charset="0"/>
            </a:endParaRPr>
          </a:p>
          <a:p>
            <a:pPr marL="108000"/>
            <a:r>
              <a:rPr lang="en-US" sz="1600" dirty="0">
                <a:latin typeface="Verdana" panose="020B0604030504040204" pitchFamily="34" charset="0"/>
                <a:ea typeface="Verdana" panose="020B0604030504040204" pitchFamily="34" charset="0"/>
                <a:cs typeface="Verdana" panose="020B0604030504040204" pitchFamily="34" charset="0"/>
              </a:rPr>
              <a:t>. Firms tend more easily to justify CSR initiatives if they can explain how corporate giving will enhance customer satisfaction, sales and growth</a:t>
            </a:r>
          </a:p>
        </p:txBody>
      </p:sp>
      <p:pic>
        <p:nvPicPr>
          <p:cNvPr id="3" name="Picture 2">
            <a:extLst>
              <a:ext uri="{FF2B5EF4-FFF2-40B4-BE49-F238E27FC236}">
                <a16:creationId xmlns:a16="http://schemas.microsoft.com/office/drawing/2014/main" id="{7476EB3C-C3AE-E2BD-B275-88654FA9019F}"/>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34500836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1E67C-B52D-909D-23F6-6532478BC181}"/>
              </a:ext>
            </a:extLst>
          </p:cNvPr>
          <p:cNvSpPr>
            <a:spLocks noGrp="1"/>
          </p:cNvSpPr>
          <p:nvPr>
            <p:ph type="title"/>
          </p:nvPr>
        </p:nvSpPr>
        <p:spPr>
          <a:xfrm>
            <a:off x="3113791" y="-130596"/>
            <a:ext cx="5983324" cy="1325563"/>
          </a:xfrm>
        </p:spPr>
        <p:txBody>
          <a:bodyPr>
            <a:normAutofit/>
          </a:body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NMS – CPA and CSA Combined</a:t>
            </a:r>
          </a:p>
        </p:txBody>
      </p:sp>
      <p:sp>
        <p:nvSpPr>
          <p:cNvPr id="3" name="Content Placeholder 2">
            <a:extLst>
              <a:ext uri="{FF2B5EF4-FFF2-40B4-BE49-F238E27FC236}">
                <a16:creationId xmlns:a16="http://schemas.microsoft.com/office/drawing/2014/main" id="{8435E9B9-5F7D-AFC5-9F6C-C1BBA9DDEC2C}"/>
              </a:ext>
            </a:extLst>
          </p:cNvPr>
          <p:cNvSpPr>
            <a:spLocks noGrp="1"/>
          </p:cNvSpPr>
          <p:nvPr>
            <p:ph idx="1"/>
          </p:nvPr>
        </p:nvSpPr>
        <p:spPr>
          <a:xfrm>
            <a:off x="660400" y="1306357"/>
            <a:ext cx="10515600" cy="4456527"/>
          </a:xfrm>
        </p:spPr>
        <p:txBody>
          <a:bodyPr>
            <a:noAutofit/>
          </a:bodyPr>
          <a:lstStyle/>
          <a:p>
            <a:pPr algn="just">
              <a:lnSpc>
                <a:spcPct val="100000"/>
              </a:lnSpc>
            </a:pPr>
            <a:r>
              <a:rPr lang="en-US" sz="1800" dirty="0">
                <a:latin typeface="Verdana" panose="020B0604030504040204" pitchFamily="34" charset="0"/>
                <a:ea typeface="Verdana" panose="020B0604030504040204" pitchFamily="34" charset="0"/>
                <a:cs typeface="Verdana" panose="020B0604030504040204" pitchFamily="34" charset="0"/>
              </a:rPr>
              <a:t>In a VUCA world, NMS have become of vital importance for MNE survival, organizational performance and even sustainable competitive advantage</a:t>
            </a:r>
          </a:p>
          <a:p>
            <a:pPr algn="just">
              <a:lnSpc>
                <a:spcPct val="100000"/>
              </a:lnSpc>
              <a:spcBef>
                <a:spcPts val="2200"/>
              </a:spcBef>
            </a:pPr>
            <a:r>
              <a:rPr lang="en-US" sz="1800" dirty="0">
                <a:latin typeface="Verdana" panose="020B0604030504040204" pitchFamily="34" charset="0"/>
                <a:ea typeface="Verdana" panose="020B0604030504040204" pitchFamily="34" charset="0"/>
                <a:cs typeface="Verdana" panose="020B0604030504040204" pitchFamily="34" charset="0"/>
              </a:rPr>
              <a:t> NMS increasingly importance means that they need to be integrated in some way as part of organizations broad Market Strategies (MS) as they also affect performance  </a:t>
            </a:r>
          </a:p>
          <a:p>
            <a:pPr algn="just">
              <a:lnSpc>
                <a:spcPct val="100000"/>
              </a:lnSpc>
              <a:spcBef>
                <a:spcPts val="2200"/>
              </a:spcBef>
            </a:pPr>
            <a:r>
              <a:rPr lang="en-US" sz="1800" dirty="0">
                <a:latin typeface="Verdana" panose="020B0604030504040204" pitchFamily="34" charset="0"/>
                <a:ea typeface="Verdana" panose="020B0604030504040204" pitchFamily="34" charset="0"/>
                <a:cs typeface="Verdana" panose="020B0604030504040204" pitchFamily="34" charset="0"/>
              </a:rPr>
              <a:t>A major different between the two types of NMSs CPA and CSR is that: </a:t>
            </a:r>
          </a:p>
          <a:p>
            <a:pPr marL="1333500" indent="-1333500" algn="just">
              <a:lnSpc>
                <a:spcPct val="100000"/>
              </a:lnSpc>
              <a:buNone/>
            </a:pPr>
            <a:r>
              <a:rPr lang="en-US" sz="1800" dirty="0">
                <a:latin typeface="Verdana" panose="020B0604030504040204" pitchFamily="34" charset="0"/>
                <a:ea typeface="Verdana" panose="020B0604030504040204" pitchFamily="34" charset="0"/>
                <a:cs typeface="Verdana" panose="020B0604030504040204" pitchFamily="34" charset="0"/>
              </a:rPr>
              <a:t>   -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CSR </a:t>
            </a:r>
            <a:r>
              <a:rPr lang="en-US" sz="1800" dirty="0">
                <a:latin typeface="Verdana" panose="020B0604030504040204" pitchFamily="34" charset="0"/>
                <a:ea typeface="Verdana" panose="020B0604030504040204" pitchFamily="34" charset="0"/>
                <a:cs typeface="Verdana" panose="020B0604030504040204" pitchFamily="34" charset="0"/>
              </a:rPr>
              <a:t>– tends to be an open, often well publicized activity that can be imitated by others; </a:t>
            </a:r>
          </a:p>
          <a:p>
            <a:pPr marL="0" indent="0" algn="just">
              <a:lnSpc>
                <a:spcPct val="100000"/>
              </a:lnSpc>
              <a:buNone/>
            </a:pPr>
            <a:r>
              <a:rPr lang="en-US" sz="1800" dirty="0">
                <a:latin typeface="Verdana" panose="020B0604030504040204" pitchFamily="34" charset="0"/>
                <a:ea typeface="Verdana" panose="020B0604030504040204" pitchFamily="34" charset="0"/>
                <a:cs typeface="Verdana" panose="020B0604030504040204" pitchFamily="34" charset="0"/>
              </a:rPr>
              <a:t>   - </a:t>
            </a:r>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CPA</a:t>
            </a:r>
            <a:r>
              <a:rPr lang="en-US" sz="1800" dirty="0">
                <a:latin typeface="Verdana" panose="020B0604030504040204" pitchFamily="34" charset="0"/>
                <a:ea typeface="Verdana" panose="020B0604030504040204" pitchFamily="34" charset="0"/>
                <a:cs typeface="Verdana" panose="020B0604030504040204" pitchFamily="34" charset="0"/>
              </a:rPr>
              <a:t> – less easy to imitate and is often conducted behind closed doors.</a:t>
            </a:r>
          </a:p>
          <a:p>
            <a:pPr algn="just">
              <a:lnSpc>
                <a:spcPct val="100000"/>
              </a:lnSpc>
              <a:spcBef>
                <a:spcPts val="2200"/>
              </a:spcBef>
            </a:pPr>
            <a:r>
              <a:rPr lang="en-US" sz="1800" dirty="0">
                <a:latin typeface="Verdana" panose="020B0604030504040204" pitchFamily="34" charset="0"/>
                <a:ea typeface="Verdana" panose="020B0604030504040204" pitchFamily="34" charset="0"/>
                <a:cs typeface="Verdana" panose="020B0604030504040204" pitchFamily="34" charset="0"/>
              </a:rPr>
              <a:t>Companies are increasingly combining NMS (CSR or CPA):</a:t>
            </a:r>
          </a:p>
          <a:p>
            <a:pPr marL="268288" indent="0" algn="just">
              <a:lnSpc>
                <a:spcPct val="100000"/>
              </a:lnSpc>
              <a:spcBef>
                <a:spcPts val="2200"/>
              </a:spcBef>
              <a:buNone/>
            </a:pPr>
            <a:r>
              <a:rPr lang="en-US" sz="1800" dirty="0" err="1">
                <a:latin typeface="Verdana" panose="020B0604030504040204" pitchFamily="34" charset="0"/>
                <a:ea typeface="Verdana" panose="020B0604030504040204" pitchFamily="34" charset="0"/>
                <a:cs typeface="Verdana" panose="020B0604030504040204" pitchFamily="34" charset="0"/>
              </a:rPr>
              <a:t>Eg.</a:t>
            </a:r>
            <a:r>
              <a:rPr lang="en-US" sz="1800" dirty="0">
                <a:latin typeface="Verdana" panose="020B0604030504040204" pitchFamily="34" charset="0"/>
                <a:ea typeface="Verdana" panose="020B0604030504040204" pitchFamily="34" charset="0"/>
                <a:cs typeface="Verdana" panose="020B0604030504040204" pitchFamily="34" charset="0"/>
              </a:rPr>
              <a:t> 2015 - WV support of influx of refugees in Germany; early 2000s Lush </a:t>
            </a:r>
            <a:r>
              <a:rPr lang="en-US" sz="1800" dirty="0" err="1">
                <a:latin typeface="Verdana" panose="020B0604030504040204" pitchFamily="34" charset="0"/>
                <a:ea typeface="Verdana" panose="020B0604030504040204" pitchFamily="34" charset="0"/>
                <a:cs typeface="Verdana" panose="020B0604030504040204" pitchFamily="34" charset="0"/>
              </a:rPr>
              <a:t>cosmectics</a:t>
            </a:r>
            <a:r>
              <a:rPr lang="en-US" sz="1800" dirty="0">
                <a:latin typeface="Verdana" panose="020B0604030504040204" pitchFamily="34" charset="0"/>
                <a:ea typeface="Verdana" panose="020B0604030504040204" pitchFamily="34" charset="0"/>
                <a:cs typeface="Verdana" panose="020B0604030504040204" pitchFamily="34" charset="0"/>
              </a:rPr>
              <a:t> support for LGBT education in the USA</a:t>
            </a:r>
          </a:p>
          <a:p>
            <a:pPr marL="0" indent="0" algn="just">
              <a:lnSpc>
                <a:spcPct val="100000"/>
              </a:lnSpc>
              <a:spcBef>
                <a:spcPts val="2200"/>
              </a:spcBef>
              <a:buNone/>
            </a:pPr>
            <a:endParaRPr lang="en-US" sz="1800" dirty="0">
              <a:latin typeface="Verdana" panose="020B0604030504040204" pitchFamily="34" charset="0"/>
              <a:ea typeface="Verdana" panose="020B0604030504040204" pitchFamily="34" charset="0"/>
              <a:cs typeface="Verdana" panose="020B0604030504040204" pitchFamily="34" charset="0"/>
            </a:endParaRPr>
          </a:p>
        </p:txBody>
      </p:sp>
      <p:sp>
        <p:nvSpPr>
          <p:cNvPr id="4" name="Line 2">
            <a:extLst>
              <a:ext uri="{FF2B5EF4-FFF2-40B4-BE49-F238E27FC236}">
                <a16:creationId xmlns:a16="http://schemas.microsoft.com/office/drawing/2014/main" id="{602D16CD-4139-E25E-8684-E546E1918ED3}"/>
              </a:ext>
            </a:extLst>
          </p:cNvPr>
          <p:cNvSpPr>
            <a:spLocks noChangeShapeType="1"/>
          </p:cNvSpPr>
          <p:nvPr/>
        </p:nvSpPr>
        <p:spPr bwMode="auto">
          <a:xfrm>
            <a:off x="473710"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FC02609F-D03A-4CAE-AE08-228C43C64B3B}"/>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19162839-2A65-B618-B437-D192C0E9C46A}"/>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710B7094-4FB5-A8F1-AB51-11EB4E365BA6}"/>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3237660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481E4-739B-6E17-ACC9-58E940B6004B}"/>
              </a:ext>
            </a:extLst>
          </p:cNvPr>
          <p:cNvSpPr>
            <a:spLocks noGrp="1"/>
          </p:cNvSpPr>
          <p:nvPr>
            <p:ph type="title"/>
          </p:nvPr>
        </p:nvSpPr>
        <p:spPr>
          <a:xfrm>
            <a:off x="3106756" y="-79147"/>
            <a:ext cx="5971142" cy="1325563"/>
          </a:xfrm>
        </p:spPr>
        <p:txBody>
          <a:bodyPr>
            <a:normAutofit/>
          </a:bodyPr>
          <a:lstStyle/>
          <a:p>
            <a:r>
              <a:rPr lang="en-US" sz="3000" dirty="0">
                <a:solidFill>
                  <a:srgbClr val="037C34"/>
                </a:solidFill>
                <a:latin typeface="Verdana" panose="020B0604030504040204" pitchFamily="34" charset="0"/>
                <a:ea typeface="Verdana" panose="020B0604030504040204" pitchFamily="34" charset="0"/>
                <a:cs typeface="Verdana" panose="020B0604030504040204" pitchFamily="34" charset="0"/>
              </a:rPr>
              <a:t>Session 11 – Main Takeaways</a:t>
            </a:r>
          </a:p>
        </p:txBody>
      </p:sp>
      <p:sp>
        <p:nvSpPr>
          <p:cNvPr id="3" name="Content Placeholder 2">
            <a:extLst>
              <a:ext uri="{FF2B5EF4-FFF2-40B4-BE49-F238E27FC236}">
                <a16:creationId xmlns:a16="http://schemas.microsoft.com/office/drawing/2014/main" id="{90BE288D-0140-1855-DCA9-D9E9A8511B29}"/>
              </a:ext>
            </a:extLst>
          </p:cNvPr>
          <p:cNvSpPr>
            <a:spLocks noGrp="1"/>
          </p:cNvSpPr>
          <p:nvPr>
            <p:ph idx="1"/>
          </p:nvPr>
        </p:nvSpPr>
        <p:spPr>
          <a:xfrm>
            <a:off x="829429" y="1600936"/>
            <a:ext cx="10515600" cy="3812607"/>
          </a:xfrm>
        </p:spPr>
        <p:txBody>
          <a:bodyPr>
            <a:noAutofit/>
          </a:bodyPr>
          <a:lstStyle/>
          <a:p>
            <a:pPr marL="0" indent="0" algn="just">
              <a:lnSpc>
                <a:spcPct val="120000"/>
              </a:lnSpc>
              <a:buNone/>
            </a:pP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Market strategies aim to maximize performance taking into account suppliers, customers and competitors; non- market strategies, while having the same aims, address other environmental forces in more depth, including social, political, legal, cultural and responsible arrangements, taking into account the historical process. These can be important constraints and facilitators of firm activity. </a:t>
            </a:r>
          </a:p>
          <a:p>
            <a:pPr marL="0" indent="0" algn="just">
              <a:lnSpc>
                <a:spcPct val="120000"/>
              </a:lnSpc>
              <a:buNone/>
            </a:pPr>
            <a:r>
              <a:rPr lang="en-US" sz="1800" dirty="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rPr>
              <a:t>The class addresses topics such as: how can MNEs develop strategies that espouse host-country nationalism; how can targeted host-country hostility be exploited by MNEs from third countries; what do secret nonmarket strategies entail; how do MNEs obtain their home country’s support when operating abroad; how do the MNEs’ host-country political ties shift from being an advantage to being a liability; how can a MNE intervene directly in international diplomacy.</a:t>
            </a:r>
          </a:p>
        </p:txBody>
      </p:sp>
      <p:sp>
        <p:nvSpPr>
          <p:cNvPr id="4" name="Line 2">
            <a:extLst>
              <a:ext uri="{FF2B5EF4-FFF2-40B4-BE49-F238E27FC236}">
                <a16:creationId xmlns:a16="http://schemas.microsoft.com/office/drawing/2014/main" id="{51DA07E3-FBCE-B53A-F9D2-10A8BCAD9CF1}"/>
              </a:ext>
            </a:extLst>
          </p:cNvPr>
          <p:cNvSpPr>
            <a:spLocks noChangeShapeType="1"/>
          </p:cNvSpPr>
          <p:nvPr/>
        </p:nvSpPr>
        <p:spPr bwMode="auto">
          <a:xfrm>
            <a:off x="545426" y="82402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42622522-0EB5-FB00-9052-87241CD6A960}"/>
              </a:ext>
            </a:extLst>
          </p:cNvPr>
          <p:cNvSpPr txBox="1"/>
          <p:nvPr/>
        </p:nvSpPr>
        <p:spPr>
          <a:xfrm>
            <a:off x="250521" y="6341549"/>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9A3143B4-581D-D873-4E3F-4F1285527646}"/>
              </a:ext>
            </a:extLst>
          </p:cNvPr>
          <p:cNvSpPr>
            <a:spLocks noChangeShapeType="1"/>
          </p:cNvSpPr>
          <p:nvPr/>
        </p:nvSpPr>
        <p:spPr bwMode="auto">
          <a:xfrm>
            <a:off x="0" y="6230158"/>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65C98A4D-3511-42E7-A2A7-D1A07BE53C7A}"/>
              </a:ext>
            </a:extLst>
          </p:cNvPr>
          <p:cNvPicPr>
            <a:picLocks noChangeAspect="1"/>
          </p:cNvPicPr>
          <p:nvPr/>
        </p:nvPicPr>
        <p:blipFill>
          <a:blip r:embed="rId3"/>
          <a:stretch>
            <a:fillRect/>
          </a:stretch>
        </p:blipFill>
        <p:spPr>
          <a:xfrm>
            <a:off x="10573268" y="6384207"/>
            <a:ext cx="1506216" cy="358958"/>
          </a:xfrm>
          <a:prstGeom prst="rect">
            <a:avLst/>
          </a:prstGeom>
        </p:spPr>
      </p:pic>
      <p:sp>
        <p:nvSpPr>
          <p:cNvPr id="8" name="Rectangle 7">
            <a:extLst>
              <a:ext uri="{FF2B5EF4-FFF2-40B4-BE49-F238E27FC236}">
                <a16:creationId xmlns:a16="http://schemas.microsoft.com/office/drawing/2014/main" id="{EFA8B44F-2C6A-3623-9B70-A6E73BA0030E}"/>
              </a:ext>
            </a:extLst>
          </p:cNvPr>
          <p:cNvSpPr>
            <a:spLocks noChangeArrowheads="1"/>
          </p:cNvSpPr>
          <p:nvPr/>
        </p:nvSpPr>
        <p:spPr bwMode="auto">
          <a:xfrm>
            <a:off x="700089" y="1444457"/>
            <a:ext cx="10772774" cy="4105658"/>
          </a:xfrm>
          <a:prstGeom prst="rect">
            <a:avLst/>
          </a:prstGeom>
          <a:noFill/>
          <a:ln w="34925">
            <a:solidFill>
              <a:srgbClr val="037C34"/>
            </a:solidFill>
            <a:miter lim="800000"/>
            <a:headEnd/>
            <a:tailEnd/>
          </a:ln>
        </p:spPr>
        <p:txBody>
          <a:bodyPr wrap="none" anchor="ctr">
            <a:prstTxWarp prst="textNoShape">
              <a:avLst/>
            </a:prstTxWarp>
          </a:bodyPr>
          <a:lstStyle/>
          <a:p>
            <a:endParaRPr lang="en-US">
              <a:solidFill>
                <a:srgbClr val="F9580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6761435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7451</TotalTime>
  <Words>2458</Words>
  <Application>Microsoft Macintosh PowerPoint</Application>
  <PresentationFormat>Widescreen</PresentationFormat>
  <Paragraphs>196</Paragraphs>
  <Slides>19</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Verdana</vt:lpstr>
      <vt:lpstr>Office Theme</vt:lpstr>
      <vt:lpstr>PowerPoint Presentation</vt:lpstr>
      <vt:lpstr>Objectives </vt:lpstr>
      <vt:lpstr>Why do Nonmarket strategies by MNEs matter in IB?</vt:lpstr>
      <vt:lpstr>Why do Nonmarket Strategies matter in IB? (cont.)</vt:lpstr>
      <vt:lpstr>What are Non-Market Strategies (NMS)?</vt:lpstr>
      <vt:lpstr>Comparing NMS vs Market Strategies (MS)</vt:lpstr>
      <vt:lpstr>PowerPoint Presentation</vt:lpstr>
      <vt:lpstr>A) NMS - Corporate Political Activity (CPA)</vt:lpstr>
      <vt:lpstr>PowerPoint Presentation</vt:lpstr>
      <vt:lpstr>1.2 Leveraging ‘Third’ country status</vt:lpstr>
      <vt:lpstr>1.3 Building links with the host country Elite</vt:lpstr>
      <vt:lpstr>1.4 Collaboration with host country government repression policies</vt:lpstr>
      <vt:lpstr>PowerPoint Presentation</vt:lpstr>
      <vt:lpstr>3. Acting as a diplomat brokers between home and host countries</vt:lpstr>
      <vt:lpstr>PowerPoint Presentation</vt:lpstr>
      <vt:lpstr>4. Obtaining home country support when operating abroad</vt:lpstr>
      <vt:lpstr>PowerPoint Presentation</vt:lpstr>
      <vt:lpstr>NMS – CPA and CSA Combined</vt:lpstr>
      <vt:lpstr>Session 11 – Main Takeaways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Teresa Da Silva Lopes</dc:creator>
  <cp:lastModifiedBy>Teresa Da Silva Lopes</cp:lastModifiedBy>
  <cp:revision>30</cp:revision>
  <cp:lastPrinted>2023-11-15T22:50:53Z</cp:lastPrinted>
  <dcterms:created xsi:type="dcterms:W3CDTF">2023-11-08T21:28:37Z</dcterms:created>
  <dcterms:modified xsi:type="dcterms:W3CDTF">2024-03-27T14:42:31Z</dcterms:modified>
</cp:coreProperties>
</file>