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8"/>
  </p:notesMasterIdLst>
  <p:sldIdLst>
    <p:sldId id="256" r:id="rId2"/>
    <p:sldId id="314" r:id="rId3"/>
    <p:sldId id="312" r:id="rId4"/>
    <p:sldId id="328" r:id="rId5"/>
    <p:sldId id="319" r:id="rId6"/>
    <p:sldId id="336" r:id="rId7"/>
    <p:sldId id="326" r:id="rId8"/>
    <p:sldId id="333" r:id="rId9"/>
    <p:sldId id="340" r:id="rId10"/>
    <p:sldId id="318" r:id="rId11"/>
    <p:sldId id="339" r:id="rId12"/>
    <p:sldId id="305" r:id="rId13"/>
    <p:sldId id="335" r:id="rId14"/>
    <p:sldId id="317" r:id="rId15"/>
    <p:sldId id="341" r:id="rId16"/>
    <p:sldId id="315"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57B33"/>
    <a:srgbClr val="1FB04F"/>
    <a:srgbClr val="FF5800"/>
    <a:srgbClr val="FF57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46"/>
    <p:restoredTop sz="92958"/>
  </p:normalViewPr>
  <p:slideViewPr>
    <p:cSldViewPr snapToGrid="0">
      <p:cViewPr varScale="1">
        <p:scale>
          <a:sx n="110" d="100"/>
          <a:sy n="110" d="100"/>
        </p:scale>
        <p:origin x="184" y="176"/>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C2AE38A-0395-5A45-8D43-23CF118DE1C9}" type="datetimeFigureOut">
              <a:rPr lang="en-US" smtClean="0"/>
              <a:t>3/28/24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959523-4B64-8C4A-A96A-2AF8C227FE7E}" type="slidenum">
              <a:rPr lang="en-US" smtClean="0"/>
              <a:t>‹#›</a:t>
            </a:fld>
            <a:endParaRPr lang="en-US"/>
          </a:p>
        </p:txBody>
      </p:sp>
    </p:spTree>
    <p:extLst>
      <p:ext uri="{BB962C8B-B14F-4D97-AF65-F5344CB8AC3E}">
        <p14:creationId xmlns:p14="http://schemas.microsoft.com/office/powerpoint/2010/main" val="6854357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a:extLst>
              <a:ext uri="{FF2B5EF4-FFF2-40B4-BE49-F238E27FC236}">
                <a16:creationId xmlns:a16="http://schemas.microsoft.com/office/drawing/2014/main" id="{03DBDA65-C1D3-9CEF-348C-1BBDB6EE9949}"/>
              </a:ext>
            </a:extLst>
          </p:cNvPr>
          <p:cNvSpPr>
            <a:spLocks noGrp="1" noRot="1" noChangeAspect="1" noChangeArrowheads="1" noTextEdit="1"/>
          </p:cNvSpPr>
          <p:nvPr>
            <p:ph type="sldImg"/>
          </p:nvPr>
        </p:nvSpPr>
        <p:spPr>
          <a:xfrm>
            <a:off x="139700" y="768350"/>
            <a:ext cx="6819900" cy="3836988"/>
          </a:xfrm>
          <a:ln/>
        </p:spPr>
      </p:sp>
      <p:sp>
        <p:nvSpPr>
          <p:cNvPr id="18434" name="Notes Placeholder 2">
            <a:extLst>
              <a:ext uri="{FF2B5EF4-FFF2-40B4-BE49-F238E27FC236}">
                <a16:creationId xmlns:a16="http://schemas.microsoft.com/office/drawing/2014/main" id="{5882A988-9A6E-E2CE-B04F-884A2E3E1C9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18435" name="Slide Number Placeholder 3">
            <a:extLst>
              <a:ext uri="{FF2B5EF4-FFF2-40B4-BE49-F238E27FC236}">
                <a16:creationId xmlns:a16="http://schemas.microsoft.com/office/drawing/2014/main" id="{FBD533A5-4D71-A3D3-8DD3-AA930765CED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defTabSz="99060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C858D922-3190-B94A-A9E8-9EF42E9E0575}" type="slidenum">
              <a:rPr lang="en-GB" altLang="en-US" sz="1300" smtClean="0"/>
              <a:pPr>
                <a:spcBef>
                  <a:spcPct val="0"/>
                </a:spcBef>
              </a:pPr>
              <a:t>2</a:t>
            </a:fld>
            <a:endParaRPr lang="en-GB" altLang="en-US" sz="13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Slide Image Placeholder 1">
            <a:extLst>
              <a:ext uri="{FF2B5EF4-FFF2-40B4-BE49-F238E27FC236}">
                <a16:creationId xmlns:a16="http://schemas.microsoft.com/office/drawing/2014/main" id="{73018F01-FF21-BD9D-69E4-457D24A99DE8}"/>
              </a:ext>
            </a:extLst>
          </p:cNvPr>
          <p:cNvSpPr>
            <a:spLocks noGrp="1" noRot="1" noChangeAspect="1" noChangeArrowheads="1" noTextEdit="1"/>
          </p:cNvSpPr>
          <p:nvPr>
            <p:ph type="sldImg"/>
          </p:nvPr>
        </p:nvSpPr>
        <p:spPr>
          <a:xfrm>
            <a:off x="139700" y="768350"/>
            <a:ext cx="6819900" cy="3836988"/>
          </a:xfrm>
          <a:ln/>
        </p:spPr>
      </p:sp>
      <p:sp>
        <p:nvSpPr>
          <p:cNvPr id="24578" name="Notes Placeholder 2">
            <a:extLst>
              <a:ext uri="{FF2B5EF4-FFF2-40B4-BE49-F238E27FC236}">
                <a16:creationId xmlns:a16="http://schemas.microsoft.com/office/drawing/2014/main" id="{F0852E42-38BB-46EF-85CF-61DF9DEDE41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z="1400">
              <a:solidFill>
                <a:srgbClr val="0000CC"/>
              </a:solidFill>
              <a:latin typeface="Comic Sans MS" panose="030F0902030302020204" pitchFamily="66" charset="0"/>
              <a:ea typeface="ＭＳ Ｐゴシック" panose="020B0600070205080204" pitchFamily="34" charset="-128"/>
            </a:endParaRPr>
          </a:p>
          <a:p>
            <a:pPr>
              <a:buFont typeface="Symbol" pitchFamily="2" charset="2"/>
              <a:buNone/>
            </a:pPr>
            <a:endParaRPr lang="en-US" altLang="en-US">
              <a:latin typeface="Arial" panose="020B0604020202020204" pitchFamily="34" charset="0"/>
              <a:ea typeface="ＭＳ Ｐゴシック" panose="020B0600070205080204" pitchFamily="34" charset="-128"/>
            </a:endParaRPr>
          </a:p>
          <a:p>
            <a:endParaRPr lang="en-US" altLang="en-US">
              <a:latin typeface="Arial" panose="020B0604020202020204" pitchFamily="34" charset="0"/>
              <a:ea typeface="ＭＳ Ｐゴシック" panose="020B0600070205080204" pitchFamily="34" charset="-128"/>
            </a:endParaRPr>
          </a:p>
          <a:p>
            <a:endParaRPr lang="en-US" altLang="en-US">
              <a:latin typeface="Arial" panose="020B0604020202020204" pitchFamily="34" charset="0"/>
              <a:ea typeface="ＭＳ Ｐゴシック" panose="020B0600070205080204" pitchFamily="34" charset="-128"/>
            </a:endParaRPr>
          </a:p>
          <a:p>
            <a:endParaRPr lang="en-GB" altLang="en-US">
              <a:solidFill>
                <a:srgbClr val="003366"/>
              </a:solidFill>
              <a:latin typeface="Arial" panose="020B0604020202020204" pitchFamily="34" charset="0"/>
              <a:ea typeface="ＭＳ Ｐゴシック" panose="020B0600070205080204" pitchFamily="34" charset="-128"/>
            </a:endParaRPr>
          </a:p>
          <a:p>
            <a:endParaRPr lang="en-US" altLang="en-US">
              <a:latin typeface="Arial" panose="020B0604020202020204" pitchFamily="34" charset="0"/>
              <a:ea typeface="ＭＳ Ｐゴシック" panose="020B0600070205080204" pitchFamily="34" charset="-128"/>
            </a:endParaRPr>
          </a:p>
        </p:txBody>
      </p:sp>
      <p:sp>
        <p:nvSpPr>
          <p:cNvPr id="24579" name="Slide Number Placeholder 3">
            <a:extLst>
              <a:ext uri="{FF2B5EF4-FFF2-40B4-BE49-F238E27FC236}">
                <a16:creationId xmlns:a16="http://schemas.microsoft.com/office/drawing/2014/main" id="{0C97BD8B-2CEF-2721-E794-0495B868F31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defTabSz="99060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0161CC5D-3552-6444-91FD-3D5C9A9BA8AD}" type="slidenum">
              <a:rPr lang="en-GB" altLang="en-US" sz="1300" smtClean="0"/>
              <a:pPr>
                <a:spcBef>
                  <a:spcPct val="0"/>
                </a:spcBef>
              </a:pPr>
              <a:t>3</a:t>
            </a:fld>
            <a:endParaRPr lang="en-GB" altLang="en-US" sz="13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Slide Image Placeholder 1">
            <a:extLst>
              <a:ext uri="{FF2B5EF4-FFF2-40B4-BE49-F238E27FC236}">
                <a16:creationId xmlns:a16="http://schemas.microsoft.com/office/drawing/2014/main" id="{C33BA7F3-884A-3BE0-182A-A94AD9F6AE43}"/>
              </a:ext>
            </a:extLst>
          </p:cNvPr>
          <p:cNvSpPr>
            <a:spLocks noGrp="1" noRot="1" noChangeAspect="1" noChangeArrowheads="1" noTextEdit="1"/>
          </p:cNvSpPr>
          <p:nvPr>
            <p:ph type="sldImg"/>
          </p:nvPr>
        </p:nvSpPr>
        <p:spPr>
          <a:xfrm>
            <a:off x="139700" y="768350"/>
            <a:ext cx="6819900" cy="3836988"/>
          </a:xfrm>
          <a:ln/>
        </p:spPr>
      </p:sp>
      <p:sp>
        <p:nvSpPr>
          <p:cNvPr id="26626" name="Notes Placeholder 2">
            <a:extLst>
              <a:ext uri="{FF2B5EF4-FFF2-40B4-BE49-F238E27FC236}">
                <a16:creationId xmlns:a16="http://schemas.microsoft.com/office/drawing/2014/main" id="{6B2EB90E-27A4-91B9-AA42-6D4A81FF1E5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z="1100">
              <a:latin typeface="Arial" panose="020B0604020202020204" pitchFamily="34" charset="0"/>
              <a:ea typeface="ＭＳ Ｐゴシック" panose="020B0600070205080204" pitchFamily="34" charset="-128"/>
            </a:endParaRPr>
          </a:p>
          <a:p>
            <a:pPr algn="just">
              <a:spcBef>
                <a:spcPts val="600"/>
              </a:spcBef>
            </a:pPr>
            <a:endParaRPr lang="pt-PT" altLang="en-US" sz="1100">
              <a:solidFill>
                <a:srgbClr val="000090"/>
              </a:solidFill>
              <a:latin typeface="Comic Sans MS" panose="030F0902030302020204" pitchFamily="66" charset="0"/>
              <a:ea typeface="ＭＳ Ｐゴシック" panose="020B0600070205080204" pitchFamily="34" charset="-128"/>
            </a:endParaRPr>
          </a:p>
          <a:p>
            <a:endParaRPr lang="en-US" altLang="en-US">
              <a:latin typeface="Arial" panose="020B0604020202020204" pitchFamily="34" charset="0"/>
              <a:ea typeface="ＭＳ Ｐゴシック" panose="020B0600070205080204" pitchFamily="34" charset="-128"/>
            </a:endParaRPr>
          </a:p>
        </p:txBody>
      </p:sp>
      <p:sp>
        <p:nvSpPr>
          <p:cNvPr id="26627" name="Slide Number Placeholder 3">
            <a:extLst>
              <a:ext uri="{FF2B5EF4-FFF2-40B4-BE49-F238E27FC236}">
                <a16:creationId xmlns:a16="http://schemas.microsoft.com/office/drawing/2014/main" id="{D1FAC628-7C24-3F9D-A999-68EAD866C2B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defTabSz="99060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FF9292A4-4AB9-1740-93A9-EAC690931D37}" type="slidenum">
              <a:rPr lang="en-GB" altLang="en-US" sz="1300" smtClean="0"/>
              <a:pPr>
                <a:spcBef>
                  <a:spcPct val="0"/>
                </a:spcBef>
              </a:pPr>
              <a:t>4</a:t>
            </a:fld>
            <a:endParaRPr lang="en-GB" altLang="en-US" sz="13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Char char="•"/>
            </a:pPr>
            <a:endParaRPr lang="en-GB" b="0" i="0" u="none" strike="noStrike" dirty="0">
              <a:solidFill>
                <a:srgbClr val="374151"/>
              </a:solidFill>
              <a:effectLst/>
              <a:latin typeface="Söhne"/>
            </a:endParaRPr>
          </a:p>
          <a:p>
            <a:pPr marL="742950" lvl="1" indent="-285750" algn="l">
              <a:buFont typeface="+mj-lt"/>
              <a:buAutoNum type="arabicPeriod"/>
            </a:pPr>
            <a:endParaRPr lang="en-GB" b="0" i="0" u="none" strike="noStrike" dirty="0">
              <a:solidFill>
                <a:srgbClr val="374151"/>
              </a:solidFill>
              <a:effectLst/>
              <a:latin typeface="Söhne"/>
            </a:endParaRPr>
          </a:p>
          <a:p>
            <a:endParaRPr lang="en-US" dirty="0"/>
          </a:p>
        </p:txBody>
      </p:sp>
      <p:sp>
        <p:nvSpPr>
          <p:cNvPr id="4" name="Slide Number Placeholder 3"/>
          <p:cNvSpPr>
            <a:spLocks noGrp="1"/>
          </p:cNvSpPr>
          <p:nvPr>
            <p:ph type="sldNum" sz="quarter" idx="5"/>
          </p:nvPr>
        </p:nvSpPr>
        <p:spPr/>
        <p:txBody>
          <a:bodyPr/>
          <a:lstStyle/>
          <a:p>
            <a:fld id="{F3B5ACE2-48C0-BB4C-8861-F1E5D80013D8}" type="slidenum">
              <a:rPr lang="en-US" smtClean="0"/>
              <a:t>5</a:t>
            </a:fld>
            <a:endParaRPr lang="en-US"/>
          </a:p>
        </p:txBody>
      </p:sp>
    </p:spTree>
    <p:extLst>
      <p:ext uri="{BB962C8B-B14F-4D97-AF65-F5344CB8AC3E}">
        <p14:creationId xmlns:p14="http://schemas.microsoft.com/office/powerpoint/2010/main" val="10744625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Slide Image Placeholder 1">
            <a:extLst>
              <a:ext uri="{FF2B5EF4-FFF2-40B4-BE49-F238E27FC236}">
                <a16:creationId xmlns:a16="http://schemas.microsoft.com/office/drawing/2014/main" id="{FF131DCC-C527-C220-BA5A-0971D51A57A7}"/>
              </a:ext>
            </a:extLst>
          </p:cNvPr>
          <p:cNvSpPr>
            <a:spLocks noGrp="1" noRot="1" noChangeAspect="1" noChangeArrowheads="1" noTextEdit="1"/>
          </p:cNvSpPr>
          <p:nvPr>
            <p:ph type="sldImg"/>
          </p:nvPr>
        </p:nvSpPr>
        <p:spPr>
          <a:xfrm>
            <a:off x="139700" y="768350"/>
            <a:ext cx="6819900" cy="3836988"/>
          </a:xfrm>
          <a:ln/>
        </p:spPr>
      </p:sp>
      <p:sp>
        <p:nvSpPr>
          <p:cNvPr id="28674" name="Notes Placeholder 2">
            <a:extLst>
              <a:ext uri="{FF2B5EF4-FFF2-40B4-BE49-F238E27FC236}">
                <a16:creationId xmlns:a16="http://schemas.microsoft.com/office/drawing/2014/main" id="{97EBB7AA-1328-6CDD-F1C6-41F07AC093E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a:p>
            <a:endParaRPr lang="en-US" altLang="en-US">
              <a:latin typeface="Arial" panose="020B0604020202020204" pitchFamily="34" charset="0"/>
              <a:ea typeface="ＭＳ Ｐゴシック" panose="020B0600070205080204" pitchFamily="34" charset="-128"/>
            </a:endParaRPr>
          </a:p>
          <a:p>
            <a:endParaRPr lang="en-US" altLang="en-US">
              <a:latin typeface="Arial" panose="020B0604020202020204" pitchFamily="34" charset="0"/>
              <a:ea typeface="ＭＳ Ｐゴシック" panose="020B0600070205080204" pitchFamily="34" charset="-128"/>
            </a:endParaRPr>
          </a:p>
        </p:txBody>
      </p:sp>
      <p:sp>
        <p:nvSpPr>
          <p:cNvPr id="28675" name="Slide Number Placeholder 3">
            <a:extLst>
              <a:ext uri="{FF2B5EF4-FFF2-40B4-BE49-F238E27FC236}">
                <a16:creationId xmlns:a16="http://schemas.microsoft.com/office/drawing/2014/main" id="{CE05291B-A081-23F3-6B96-7D8F53AC071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defTabSz="99060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2EFC71E6-499A-8E41-9FF6-123F39F05096}" type="slidenum">
              <a:rPr lang="en-GB" altLang="en-US" sz="1300" smtClean="0"/>
              <a:pPr>
                <a:spcBef>
                  <a:spcPct val="0"/>
                </a:spcBef>
              </a:pPr>
              <a:t>6</a:t>
            </a:fld>
            <a:endParaRPr lang="en-GB" altLang="en-US" sz="13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Slide Image Placeholder 1">
            <a:extLst>
              <a:ext uri="{FF2B5EF4-FFF2-40B4-BE49-F238E27FC236}">
                <a16:creationId xmlns:a16="http://schemas.microsoft.com/office/drawing/2014/main" id="{54D52989-7988-2FB3-3D0E-B0DBCFA4CADC}"/>
              </a:ext>
            </a:extLst>
          </p:cNvPr>
          <p:cNvSpPr>
            <a:spLocks noGrp="1" noRot="1" noChangeAspect="1" noChangeArrowheads="1" noTextEdit="1"/>
          </p:cNvSpPr>
          <p:nvPr>
            <p:ph type="sldImg"/>
          </p:nvPr>
        </p:nvSpPr>
        <p:spPr>
          <a:xfrm>
            <a:off x="139700" y="768350"/>
            <a:ext cx="6819900" cy="3836988"/>
          </a:xfrm>
          <a:ln/>
        </p:spPr>
      </p:sp>
      <p:sp>
        <p:nvSpPr>
          <p:cNvPr id="30722" name="Notes Placeholder 2">
            <a:extLst>
              <a:ext uri="{FF2B5EF4-FFF2-40B4-BE49-F238E27FC236}">
                <a16:creationId xmlns:a16="http://schemas.microsoft.com/office/drawing/2014/main" id="{437EDFC0-A6B9-3B63-2975-690337C5BC9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solidFill>
                <a:srgbClr val="000090"/>
              </a:solidFill>
              <a:latin typeface="Comic Sans MS" panose="030F0902030302020204" pitchFamily="66" charset="0"/>
              <a:ea typeface="ＭＳ Ｐゴシック" panose="020B0600070205080204" pitchFamily="34" charset="-128"/>
            </a:endParaRPr>
          </a:p>
          <a:p>
            <a:endParaRPr lang="en-US" altLang="en-US">
              <a:latin typeface="Arial" panose="020B0604020202020204" pitchFamily="34" charset="0"/>
              <a:ea typeface="ＭＳ Ｐゴシック" panose="020B0600070205080204" pitchFamily="34" charset="-128"/>
            </a:endParaRPr>
          </a:p>
          <a:p>
            <a:endParaRPr lang="en-US" altLang="en-US">
              <a:latin typeface="Arial" panose="020B0604020202020204" pitchFamily="34" charset="0"/>
              <a:ea typeface="ＭＳ Ｐゴシック" panose="020B0600070205080204" pitchFamily="34" charset="-128"/>
            </a:endParaRPr>
          </a:p>
        </p:txBody>
      </p:sp>
      <p:sp>
        <p:nvSpPr>
          <p:cNvPr id="30723" name="Slide Number Placeholder 3">
            <a:extLst>
              <a:ext uri="{FF2B5EF4-FFF2-40B4-BE49-F238E27FC236}">
                <a16:creationId xmlns:a16="http://schemas.microsoft.com/office/drawing/2014/main" id="{96914F4B-C891-31B2-704F-B708B6EEBB0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defTabSz="99060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4EDF7358-6647-DF49-9EF6-25D5E2D5ED96}" type="slidenum">
              <a:rPr lang="en-GB" altLang="en-US" sz="1300" smtClean="0"/>
              <a:pPr>
                <a:spcBef>
                  <a:spcPct val="0"/>
                </a:spcBef>
              </a:pPr>
              <a:t>7</a:t>
            </a:fld>
            <a:endParaRPr lang="en-GB" altLang="en-US" sz="13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Image Placeholder 1">
            <a:extLst>
              <a:ext uri="{FF2B5EF4-FFF2-40B4-BE49-F238E27FC236}">
                <a16:creationId xmlns:a16="http://schemas.microsoft.com/office/drawing/2014/main" id="{50EBA34D-A2D6-9C75-52DA-6B42EAE674D5}"/>
              </a:ext>
            </a:extLst>
          </p:cNvPr>
          <p:cNvSpPr>
            <a:spLocks noGrp="1" noRot="1" noChangeAspect="1" noChangeArrowheads="1" noTextEdit="1"/>
          </p:cNvSpPr>
          <p:nvPr>
            <p:ph type="sldImg"/>
          </p:nvPr>
        </p:nvSpPr>
        <p:spPr>
          <a:xfrm>
            <a:off x="139700" y="768350"/>
            <a:ext cx="6819900" cy="3836988"/>
          </a:xfrm>
          <a:ln/>
        </p:spPr>
      </p:sp>
      <p:sp>
        <p:nvSpPr>
          <p:cNvPr id="20482" name="Notes Placeholder 2">
            <a:extLst>
              <a:ext uri="{FF2B5EF4-FFF2-40B4-BE49-F238E27FC236}">
                <a16:creationId xmlns:a16="http://schemas.microsoft.com/office/drawing/2014/main" id="{FC68FB85-BFDD-DEF9-84DD-34009C01B685}"/>
              </a:ext>
            </a:extLst>
          </p:cNvPr>
          <p:cNvSpPr>
            <a:spLocks noGrp="1" noChangeArrowheads="1"/>
          </p:cNvSpPr>
          <p:nvPr>
            <p:ph type="body" idx="1"/>
          </p:nvPr>
        </p:nvSpPr>
        <p:spPr>
          <a:ln/>
        </p:spPr>
        <p:txBody>
          <a:bodyPr/>
          <a:lstStyle/>
          <a:p>
            <a:pPr>
              <a:spcBef>
                <a:spcPct val="20000"/>
              </a:spcBef>
              <a:defRPr/>
            </a:pPr>
            <a:endParaRPr lang="en-US" altLang="en-US" dirty="0">
              <a:latin typeface="Arial" panose="020B0604020202020204" pitchFamily="34" charset="0"/>
              <a:ea typeface="ＭＳ Ｐゴシック" panose="020B0600070205080204" pitchFamily="34" charset="-128"/>
            </a:endParaRPr>
          </a:p>
          <a:p>
            <a:pPr marL="385763" indent="-385763">
              <a:buFontTx/>
              <a:buChar char="-"/>
              <a:defRPr/>
            </a:pPr>
            <a:endParaRPr lang="en-US" altLang="en-US" dirty="0">
              <a:latin typeface="Arial" panose="020B0604020202020204" pitchFamily="34" charset="0"/>
              <a:ea typeface="ＭＳ Ｐゴシック" panose="020B0600070205080204" pitchFamily="34" charset="-128"/>
            </a:endParaRPr>
          </a:p>
          <a:p>
            <a:pPr marL="385763" indent="-385763">
              <a:buFontTx/>
              <a:buChar char="-"/>
              <a:defRPr/>
            </a:pPr>
            <a:endParaRPr lang="en-US" altLang="en-US" dirty="0">
              <a:latin typeface="Arial" panose="020B0604020202020204" pitchFamily="34" charset="0"/>
              <a:ea typeface="ＭＳ Ｐゴシック" panose="020B0600070205080204" pitchFamily="34" charset="-128"/>
            </a:endParaRPr>
          </a:p>
        </p:txBody>
      </p:sp>
      <p:sp>
        <p:nvSpPr>
          <p:cNvPr id="20483" name="Slide Number Placeholder 3">
            <a:extLst>
              <a:ext uri="{FF2B5EF4-FFF2-40B4-BE49-F238E27FC236}">
                <a16:creationId xmlns:a16="http://schemas.microsoft.com/office/drawing/2014/main" id="{682EF743-BF24-34A0-D301-24F0C165A4C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defTabSz="99060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3D2D9EDF-98A2-B746-BDB0-0C5E7F2795B9}" type="slidenum">
              <a:rPr lang="en-GB" altLang="en-US" sz="1300" smtClean="0"/>
              <a:pPr>
                <a:spcBef>
                  <a:spcPct val="0"/>
                </a:spcBef>
              </a:pPr>
              <a:t>8</a:t>
            </a:fld>
            <a:endParaRPr lang="en-GB" altLang="en-US" sz="13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a:extLst>
              <a:ext uri="{FF2B5EF4-FFF2-40B4-BE49-F238E27FC236}">
                <a16:creationId xmlns:a16="http://schemas.microsoft.com/office/drawing/2014/main" id="{1B68C7F6-E9F1-A7B6-128B-F20769D552FB}"/>
              </a:ext>
            </a:extLst>
          </p:cNvPr>
          <p:cNvSpPr>
            <a:spLocks noGrp="1" noRot="1" noChangeAspect="1" noChangeArrowheads="1" noTextEdit="1"/>
          </p:cNvSpPr>
          <p:nvPr>
            <p:ph type="sldImg"/>
          </p:nvPr>
        </p:nvSpPr>
        <p:spPr>
          <a:xfrm>
            <a:off x="139700" y="768350"/>
            <a:ext cx="6819900" cy="3836988"/>
          </a:xfrm>
          <a:ln/>
        </p:spPr>
      </p:sp>
      <p:sp>
        <p:nvSpPr>
          <p:cNvPr id="22530" name="Notes Placeholder 2">
            <a:extLst>
              <a:ext uri="{FF2B5EF4-FFF2-40B4-BE49-F238E27FC236}">
                <a16:creationId xmlns:a16="http://schemas.microsoft.com/office/drawing/2014/main" id="{31ACA4D2-6B11-CDBA-28BE-D8374435284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z="1600">
              <a:solidFill>
                <a:schemeClr val="accent2"/>
              </a:solidFill>
              <a:latin typeface="Comic Sans MS" panose="030F0902030302020204" pitchFamily="66" charset="0"/>
              <a:ea typeface="ＭＳ Ｐゴシック" panose="020B0600070205080204" pitchFamily="34" charset="-128"/>
            </a:endParaRPr>
          </a:p>
          <a:p>
            <a:endParaRPr lang="en-US" altLang="en-US">
              <a:latin typeface="Arial" panose="020B0604020202020204" pitchFamily="34" charset="0"/>
              <a:ea typeface="ＭＳ Ｐゴシック" panose="020B0600070205080204" pitchFamily="34" charset="-128"/>
            </a:endParaRPr>
          </a:p>
        </p:txBody>
      </p:sp>
      <p:sp>
        <p:nvSpPr>
          <p:cNvPr id="22531" name="Slide Number Placeholder 3">
            <a:extLst>
              <a:ext uri="{FF2B5EF4-FFF2-40B4-BE49-F238E27FC236}">
                <a16:creationId xmlns:a16="http://schemas.microsoft.com/office/drawing/2014/main" id="{39D72FDA-CDA5-435A-02AB-5EB9BE6B8EC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defTabSz="99060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27CBE002-1A87-DE4D-9C12-EE286B8A3FED}" type="slidenum">
              <a:rPr lang="en-GB" altLang="en-US" sz="1300" smtClean="0"/>
              <a:pPr>
                <a:spcBef>
                  <a:spcPct val="0"/>
                </a:spcBef>
              </a:pPr>
              <a:t>9</a:t>
            </a:fld>
            <a:endParaRPr lang="en-GB" altLang="en-US" sz="130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Slide Image Placeholder 1">
            <a:extLst>
              <a:ext uri="{FF2B5EF4-FFF2-40B4-BE49-F238E27FC236}">
                <a16:creationId xmlns:a16="http://schemas.microsoft.com/office/drawing/2014/main" id="{2E7509A2-41DA-8999-2840-6719D082A9DE}"/>
              </a:ext>
            </a:extLst>
          </p:cNvPr>
          <p:cNvSpPr>
            <a:spLocks noGrp="1" noRot="1" noChangeAspect="1" noChangeArrowheads="1" noTextEdit="1"/>
          </p:cNvSpPr>
          <p:nvPr>
            <p:ph type="sldImg"/>
          </p:nvPr>
        </p:nvSpPr>
        <p:spPr>
          <a:xfrm>
            <a:off x="139700" y="768350"/>
            <a:ext cx="6819900" cy="3836988"/>
          </a:xfrm>
          <a:ln/>
        </p:spPr>
      </p:sp>
      <p:sp>
        <p:nvSpPr>
          <p:cNvPr id="24578" name="Notes Placeholder 2">
            <a:extLst>
              <a:ext uri="{FF2B5EF4-FFF2-40B4-BE49-F238E27FC236}">
                <a16:creationId xmlns:a16="http://schemas.microsoft.com/office/drawing/2014/main" id="{44EC8C26-FE54-3C02-173B-7E3613F106FA}"/>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24579" name="Slide Number Placeholder 3">
            <a:extLst>
              <a:ext uri="{FF2B5EF4-FFF2-40B4-BE49-F238E27FC236}">
                <a16:creationId xmlns:a16="http://schemas.microsoft.com/office/drawing/2014/main" id="{352A1273-F5BC-9F81-EF7A-51CFB4F9C8D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defTabSz="99060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806603CF-CF12-0B49-87B7-5CD62DC3FEA4}" type="slidenum">
              <a:rPr lang="en-GB" altLang="en-US" sz="1300" smtClean="0"/>
              <a:pPr>
                <a:spcBef>
                  <a:spcPct val="0"/>
                </a:spcBef>
              </a:pPr>
              <a:t>10</a:t>
            </a:fld>
            <a:endParaRPr lang="en-GB" altLang="en-US" sz="130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Slide Image Placeholder 1">
            <a:extLst>
              <a:ext uri="{FF2B5EF4-FFF2-40B4-BE49-F238E27FC236}">
                <a16:creationId xmlns:a16="http://schemas.microsoft.com/office/drawing/2014/main" id="{925517A7-185A-3ED2-3526-6F5EF5B2A36B}"/>
              </a:ext>
            </a:extLst>
          </p:cNvPr>
          <p:cNvSpPr>
            <a:spLocks noGrp="1" noRot="1" noChangeAspect="1" noChangeArrowheads="1" noTextEdit="1"/>
          </p:cNvSpPr>
          <p:nvPr>
            <p:ph type="sldImg"/>
          </p:nvPr>
        </p:nvSpPr>
        <p:spPr>
          <a:xfrm>
            <a:off x="139700" y="768350"/>
            <a:ext cx="6819900" cy="3836988"/>
          </a:xfrm>
          <a:ln/>
        </p:spPr>
      </p:sp>
      <p:sp>
        <p:nvSpPr>
          <p:cNvPr id="26626" name="Notes Placeholder 2">
            <a:extLst>
              <a:ext uri="{FF2B5EF4-FFF2-40B4-BE49-F238E27FC236}">
                <a16:creationId xmlns:a16="http://schemas.microsoft.com/office/drawing/2014/main" id="{EB401F59-4842-40D0-B8AE-DA138D3761F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a:p>
            <a:pPr>
              <a:buFontTx/>
              <a:buChar char="-"/>
            </a:pPr>
            <a:endParaRPr lang="en-US" altLang="en-US">
              <a:latin typeface="Arial" panose="020B0604020202020204" pitchFamily="34" charset="0"/>
              <a:ea typeface="ＭＳ Ｐゴシック" panose="020B0600070205080204" pitchFamily="34" charset="-128"/>
            </a:endParaRPr>
          </a:p>
          <a:p>
            <a:pPr>
              <a:buFontTx/>
              <a:buChar char="-"/>
            </a:pPr>
            <a:endParaRPr lang="en-US" altLang="en-US">
              <a:latin typeface="Arial" panose="020B0604020202020204" pitchFamily="34" charset="0"/>
              <a:ea typeface="ＭＳ Ｐゴシック" panose="020B0600070205080204" pitchFamily="34" charset="-128"/>
            </a:endParaRPr>
          </a:p>
          <a:p>
            <a:endParaRPr lang="en-US" altLang="en-US">
              <a:latin typeface="Arial" panose="020B0604020202020204" pitchFamily="34" charset="0"/>
              <a:ea typeface="ＭＳ Ｐゴシック" panose="020B0600070205080204" pitchFamily="34" charset="-128"/>
            </a:endParaRPr>
          </a:p>
          <a:p>
            <a:endParaRPr lang="en-US" altLang="en-US">
              <a:latin typeface="Arial" panose="020B0604020202020204" pitchFamily="34" charset="0"/>
              <a:ea typeface="ＭＳ Ｐゴシック" panose="020B0600070205080204" pitchFamily="34" charset="-128"/>
            </a:endParaRPr>
          </a:p>
          <a:p>
            <a:endParaRPr lang="en-US" altLang="en-US">
              <a:latin typeface="Arial" panose="020B0604020202020204" pitchFamily="34" charset="0"/>
              <a:ea typeface="ＭＳ Ｐゴシック" panose="020B0600070205080204" pitchFamily="34" charset="-128"/>
            </a:endParaRPr>
          </a:p>
        </p:txBody>
      </p:sp>
      <p:sp>
        <p:nvSpPr>
          <p:cNvPr id="26627" name="Slide Number Placeholder 3">
            <a:extLst>
              <a:ext uri="{FF2B5EF4-FFF2-40B4-BE49-F238E27FC236}">
                <a16:creationId xmlns:a16="http://schemas.microsoft.com/office/drawing/2014/main" id="{C114C31C-7783-A179-D351-C698B4834828}"/>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defTabSz="99060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8E40CA4E-0998-D94B-A2ED-F11ACF6AE354}" type="slidenum">
              <a:rPr lang="en-US" altLang="en-US" sz="1300" smtClean="0"/>
              <a:pPr>
                <a:spcBef>
                  <a:spcPct val="0"/>
                </a:spcBef>
              </a:pPr>
              <a:t>11</a:t>
            </a:fld>
            <a:endParaRPr lang="en-US" altLang="en-US" sz="13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a:extLst>
              <a:ext uri="{FF2B5EF4-FFF2-40B4-BE49-F238E27FC236}">
                <a16:creationId xmlns:a16="http://schemas.microsoft.com/office/drawing/2014/main" id="{B130575B-F4EB-7555-06A8-792A7BF008C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defTabSz="99060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62FBB4CD-A7C1-DB4E-AB51-1121005856AD}" type="slidenum">
              <a:rPr lang="en-GB" altLang="en-US" sz="1300" smtClean="0"/>
              <a:pPr>
                <a:spcBef>
                  <a:spcPct val="0"/>
                </a:spcBef>
              </a:pPr>
              <a:t>12</a:t>
            </a:fld>
            <a:endParaRPr lang="en-GB" altLang="en-US" sz="1300"/>
          </a:p>
        </p:txBody>
      </p:sp>
      <p:sp>
        <p:nvSpPr>
          <p:cNvPr id="28674" name="Rectangle 2">
            <a:extLst>
              <a:ext uri="{FF2B5EF4-FFF2-40B4-BE49-F238E27FC236}">
                <a16:creationId xmlns:a16="http://schemas.microsoft.com/office/drawing/2014/main" id="{02BFD504-E233-07C4-3426-7B411131D935}"/>
              </a:ext>
            </a:extLst>
          </p:cNvPr>
          <p:cNvSpPr>
            <a:spLocks noGrp="1" noRot="1" noChangeAspect="1" noChangeArrowheads="1" noTextEdit="1"/>
          </p:cNvSpPr>
          <p:nvPr>
            <p:ph type="sldImg"/>
          </p:nvPr>
        </p:nvSpPr>
        <p:spPr>
          <a:xfrm>
            <a:off x="139700" y="768350"/>
            <a:ext cx="6819900" cy="3836988"/>
          </a:xfrm>
          <a:ln/>
        </p:spPr>
      </p:sp>
      <p:sp>
        <p:nvSpPr>
          <p:cNvPr id="28675" name="Rectangle 3">
            <a:extLst>
              <a:ext uri="{FF2B5EF4-FFF2-40B4-BE49-F238E27FC236}">
                <a16:creationId xmlns:a16="http://schemas.microsoft.com/office/drawing/2014/main" id="{2EFC1640-1B6E-DF5F-F855-18C74400B24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solidFill>
                <a:srgbClr val="3333CC"/>
              </a:solidFill>
              <a:latin typeface="Comic Sans MS" panose="030F0902030302020204" pitchFamily="66" charset="0"/>
              <a:ea typeface="ＭＳ Ｐゴシック" panose="020B0600070205080204" pitchFamily="34" charset="-128"/>
            </a:endParaRPr>
          </a:p>
          <a:p>
            <a:pPr eaLnBrk="1" hangingPunct="1"/>
            <a:endParaRPr lang="en-GB" altLang="en-US">
              <a:solidFill>
                <a:srgbClr val="3333CC"/>
              </a:solidFill>
              <a:latin typeface="Comic Sans MS" panose="030F0902030302020204" pitchFamily="66" charset="0"/>
              <a:ea typeface="ＭＳ Ｐゴシック" panose="020B0600070205080204" pitchFamily="34" charset="-128"/>
            </a:endParaRPr>
          </a:p>
          <a:p>
            <a:pPr eaLnBrk="1" hangingPunct="1"/>
            <a:endParaRPr lang="en-GB" altLang="en-US">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Slide Image Placeholder 1">
            <a:extLst>
              <a:ext uri="{FF2B5EF4-FFF2-40B4-BE49-F238E27FC236}">
                <a16:creationId xmlns:a16="http://schemas.microsoft.com/office/drawing/2014/main" id="{18E098B8-F42F-468A-511C-06E587DCF5E1}"/>
              </a:ext>
            </a:extLst>
          </p:cNvPr>
          <p:cNvSpPr>
            <a:spLocks noGrp="1" noRot="1" noChangeAspect="1" noChangeArrowheads="1" noTextEdit="1"/>
          </p:cNvSpPr>
          <p:nvPr>
            <p:ph type="sldImg"/>
          </p:nvPr>
        </p:nvSpPr>
        <p:spPr>
          <a:xfrm>
            <a:off x="139700" y="768350"/>
            <a:ext cx="6819900" cy="3836988"/>
          </a:xfrm>
          <a:ln/>
        </p:spPr>
      </p:sp>
      <p:sp>
        <p:nvSpPr>
          <p:cNvPr id="30722" name="Notes Placeholder 2">
            <a:extLst>
              <a:ext uri="{FF2B5EF4-FFF2-40B4-BE49-F238E27FC236}">
                <a16:creationId xmlns:a16="http://schemas.microsoft.com/office/drawing/2014/main" id="{5B8C26B5-7C76-5C2D-75DC-97404600FDE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30723" name="Slide Number Placeholder 3">
            <a:extLst>
              <a:ext uri="{FF2B5EF4-FFF2-40B4-BE49-F238E27FC236}">
                <a16:creationId xmlns:a16="http://schemas.microsoft.com/office/drawing/2014/main" id="{491AC987-67C0-215C-8A22-0280C783F714}"/>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defTabSz="99060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5F06B113-DDA4-9D45-ABB7-B79BE222E126}" type="slidenum">
              <a:rPr lang="en-GB" altLang="en-US" sz="1300" smtClean="0"/>
              <a:pPr>
                <a:spcBef>
                  <a:spcPct val="0"/>
                </a:spcBef>
              </a:pPr>
              <a:t>13</a:t>
            </a:fld>
            <a:endParaRPr lang="en-GB" altLang="en-US" sz="130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lide Image Placeholder 1">
            <a:extLst>
              <a:ext uri="{FF2B5EF4-FFF2-40B4-BE49-F238E27FC236}">
                <a16:creationId xmlns:a16="http://schemas.microsoft.com/office/drawing/2014/main" id="{9443A403-D1C3-999B-21A1-69E5861DD394}"/>
              </a:ext>
            </a:extLst>
          </p:cNvPr>
          <p:cNvSpPr>
            <a:spLocks noGrp="1" noRot="1" noChangeAspect="1" noChangeArrowheads="1" noTextEdit="1"/>
          </p:cNvSpPr>
          <p:nvPr>
            <p:ph type="sldImg"/>
          </p:nvPr>
        </p:nvSpPr>
        <p:spPr>
          <a:xfrm>
            <a:off x="139700" y="768350"/>
            <a:ext cx="6819900" cy="3836988"/>
          </a:xfrm>
          <a:ln/>
        </p:spPr>
      </p:sp>
      <p:sp>
        <p:nvSpPr>
          <p:cNvPr id="32770" name="Notes Placeholder 2">
            <a:extLst>
              <a:ext uri="{FF2B5EF4-FFF2-40B4-BE49-F238E27FC236}">
                <a16:creationId xmlns:a16="http://schemas.microsoft.com/office/drawing/2014/main" id="{19F81F7A-3A9D-D307-B3C5-33CB4DA8F67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a:p>
            <a:pPr>
              <a:buFont typeface="Symbol" pitchFamily="2" charset="2"/>
              <a:buChar char=""/>
            </a:pPr>
            <a:endParaRPr lang="en-US" altLang="en-US">
              <a:latin typeface="Arial" panose="020B0604020202020204" pitchFamily="34" charset="0"/>
              <a:ea typeface="ＭＳ Ｐゴシック" panose="020B0600070205080204" pitchFamily="34" charset="-128"/>
            </a:endParaRPr>
          </a:p>
          <a:p>
            <a:pPr>
              <a:buFont typeface="Symbol" pitchFamily="2" charset="2"/>
              <a:buNone/>
            </a:pPr>
            <a:endParaRPr lang="en-US" altLang="en-US">
              <a:latin typeface="Arial" panose="020B0604020202020204" pitchFamily="34" charset="0"/>
              <a:ea typeface="ＭＳ Ｐゴシック" panose="020B0600070205080204" pitchFamily="34" charset="-128"/>
            </a:endParaRPr>
          </a:p>
          <a:p>
            <a:endParaRPr lang="en-US" altLang="en-US">
              <a:latin typeface="Arial" panose="020B0604020202020204" pitchFamily="34" charset="0"/>
              <a:ea typeface="ＭＳ Ｐゴシック" panose="020B0600070205080204" pitchFamily="34" charset="-128"/>
            </a:endParaRPr>
          </a:p>
        </p:txBody>
      </p:sp>
      <p:sp>
        <p:nvSpPr>
          <p:cNvPr id="32771" name="Slide Number Placeholder 3">
            <a:extLst>
              <a:ext uri="{FF2B5EF4-FFF2-40B4-BE49-F238E27FC236}">
                <a16:creationId xmlns:a16="http://schemas.microsoft.com/office/drawing/2014/main" id="{1B9B67F5-F7D8-156D-A845-9269168856A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defTabSz="99060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A5880F25-11D7-A441-926C-4C9661638247}" type="slidenum">
              <a:rPr lang="en-GB" altLang="en-US" sz="1300" smtClean="0"/>
              <a:pPr>
                <a:spcBef>
                  <a:spcPct val="0"/>
                </a:spcBef>
              </a:pPr>
              <a:t>14</a:t>
            </a:fld>
            <a:endParaRPr lang="en-GB" altLang="en-US" sz="130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Slide Image Placeholder 1">
            <a:extLst>
              <a:ext uri="{FF2B5EF4-FFF2-40B4-BE49-F238E27FC236}">
                <a16:creationId xmlns:a16="http://schemas.microsoft.com/office/drawing/2014/main" id="{27A90DAE-14E0-A452-7B0E-E85DA6B42593}"/>
              </a:ext>
            </a:extLst>
          </p:cNvPr>
          <p:cNvSpPr>
            <a:spLocks noGrp="1" noRot="1" noChangeAspect="1" noChangeArrowheads="1" noTextEdit="1"/>
          </p:cNvSpPr>
          <p:nvPr>
            <p:ph type="sldImg"/>
          </p:nvPr>
        </p:nvSpPr>
        <p:spPr>
          <a:xfrm>
            <a:off x="139700" y="768350"/>
            <a:ext cx="6819900" cy="3836988"/>
          </a:xfrm>
          <a:ln/>
        </p:spPr>
      </p:sp>
      <p:sp>
        <p:nvSpPr>
          <p:cNvPr id="34818" name="Notes Placeholder 2">
            <a:extLst>
              <a:ext uri="{FF2B5EF4-FFF2-40B4-BE49-F238E27FC236}">
                <a16:creationId xmlns:a16="http://schemas.microsoft.com/office/drawing/2014/main" id="{0EDE7F6C-F3E3-55AC-1977-17F0CBE4425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a:p>
            <a:pPr>
              <a:buFontTx/>
              <a:buChar char="-"/>
            </a:pPr>
            <a:endParaRPr lang="en-US" altLang="en-US">
              <a:latin typeface="Arial" panose="020B0604020202020204" pitchFamily="34" charset="0"/>
              <a:ea typeface="ＭＳ Ｐゴシック" panose="020B0600070205080204" pitchFamily="34" charset="-128"/>
            </a:endParaRPr>
          </a:p>
          <a:p>
            <a:endParaRPr lang="en-US" altLang="en-US">
              <a:latin typeface="Arial" panose="020B0604020202020204" pitchFamily="34" charset="0"/>
              <a:ea typeface="ＭＳ Ｐゴシック" panose="020B0600070205080204" pitchFamily="34" charset="-128"/>
            </a:endParaRPr>
          </a:p>
          <a:p>
            <a:endParaRPr lang="en-US" altLang="en-US">
              <a:latin typeface="Arial" panose="020B0604020202020204" pitchFamily="34" charset="0"/>
              <a:ea typeface="ＭＳ Ｐゴシック" panose="020B0600070205080204" pitchFamily="34" charset="-128"/>
            </a:endParaRPr>
          </a:p>
        </p:txBody>
      </p:sp>
      <p:sp>
        <p:nvSpPr>
          <p:cNvPr id="34819" name="Slide Number Placeholder 3">
            <a:extLst>
              <a:ext uri="{FF2B5EF4-FFF2-40B4-BE49-F238E27FC236}">
                <a16:creationId xmlns:a16="http://schemas.microsoft.com/office/drawing/2014/main" id="{3D90C97A-F889-4288-8331-95C4746DADD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defTabSz="99060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0C6463EC-1198-854B-841E-6B2DFE4720F2}" type="slidenum">
              <a:rPr lang="en-GB" altLang="en-US" sz="1300" smtClean="0"/>
              <a:pPr>
                <a:spcBef>
                  <a:spcPct val="0"/>
                </a:spcBef>
              </a:pPr>
              <a:t>15</a:t>
            </a:fld>
            <a:endParaRPr lang="en-GB" altLang="en-US" sz="130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Image Placeholder 1">
            <a:extLst>
              <a:ext uri="{FF2B5EF4-FFF2-40B4-BE49-F238E27FC236}">
                <a16:creationId xmlns:a16="http://schemas.microsoft.com/office/drawing/2014/main" id="{AD585C26-7084-9E48-6C25-05B5AF1EBB10}"/>
              </a:ext>
            </a:extLst>
          </p:cNvPr>
          <p:cNvSpPr>
            <a:spLocks noGrp="1" noRot="1" noChangeAspect="1" noChangeArrowheads="1" noTextEdit="1"/>
          </p:cNvSpPr>
          <p:nvPr>
            <p:ph type="sldImg"/>
          </p:nvPr>
        </p:nvSpPr>
        <p:spPr>
          <a:xfrm>
            <a:off x="139700" y="768350"/>
            <a:ext cx="6819900" cy="3836988"/>
          </a:xfrm>
          <a:ln/>
        </p:spPr>
      </p:sp>
      <p:sp>
        <p:nvSpPr>
          <p:cNvPr id="20482" name="Notes Placeholder 2">
            <a:extLst>
              <a:ext uri="{FF2B5EF4-FFF2-40B4-BE49-F238E27FC236}">
                <a16:creationId xmlns:a16="http://schemas.microsoft.com/office/drawing/2014/main" id="{A275183F-4274-1851-69C6-B38E7AC1469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20483" name="Slide Number Placeholder 3">
            <a:extLst>
              <a:ext uri="{FF2B5EF4-FFF2-40B4-BE49-F238E27FC236}">
                <a16:creationId xmlns:a16="http://schemas.microsoft.com/office/drawing/2014/main" id="{23126430-C5FB-B013-B6C7-AB03922FF784}"/>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defTabSz="99060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defTabSz="990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128EB604-3364-3140-9DE4-882CC6277664}" type="slidenum">
              <a:rPr lang="en-GB" altLang="en-US" sz="1300" smtClean="0"/>
              <a:pPr>
                <a:spcBef>
                  <a:spcPct val="0"/>
                </a:spcBef>
              </a:pPr>
              <a:t>16</a:t>
            </a:fld>
            <a:endParaRPr lang="en-GB" altLang="en-US" sz="13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1154DA-1320-FB0D-10DF-E84D81D134C2}"/>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1B2AE8C4-7743-892F-8EF9-F7B4144FC9B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D5C0F86B-B1C8-9014-D563-7615EE9ADB64}"/>
              </a:ext>
            </a:extLst>
          </p:cNvPr>
          <p:cNvSpPr>
            <a:spLocks noGrp="1"/>
          </p:cNvSpPr>
          <p:nvPr>
            <p:ph type="dt" sz="half" idx="10"/>
          </p:nvPr>
        </p:nvSpPr>
        <p:spPr/>
        <p:txBody>
          <a:bodyPr/>
          <a:lstStyle/>
          <a:p>
            <a:fld id="{9AA01E78-84E8-F14D-BAE3-A6C07F7F1F87}" type="datetimeFigureOut">
              <a:rPr lang="en-US" smtClean="0"/>
              <a:t>3/28/24</a:t>
            </a:fld>
            <a:endParaRPr lang="en-US"/>
          </a:p>
        </p:txBody>
      </p:sp>
      <p:sp>
        <p:nvSpPr>
          <p:cNvPr id="5" name="Footer Placeholder 4">
            <a:extLst>
              <a:ext uri="{FF2B5EF4-FFF2-40B4-BE49-F238E27FC236}">
                <a16:creationId xmlns:a16="http://schemas.microsoft.com/office/drawing/2014/main" id="{C3E21157-45EF-E489-97F7-C0532F43305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EED285-93BF-B7CA-C140-DB48779E9D07}"/>
              </a:ext>
            </a:extLst>
          </p:cNvPr>
          <p:cNvSpPr>
            <a:spLocks noGrp="1"/>
          </p:cNvSpPr>
          <p:nvPr>
            <p:ph type="sldNum" sz="quarter" idx="12"/>
          </p:nvPr>
        </p:nvSpPr>
        <p:spPr/>
        <p:txBody>
          <a:bodyPr/>
          <a:lstStyle/>
          <a:p>
            <a:fld id="{A2DB43BA-EF93-F941-B919-885E2343FA2D}" type="slidenum">
              <a:rPr lang="en-US" smtClean="0"/>
              <a:t>‹#›</a:t>
            </a:fld>
            <a:endParaRPr lang="en-US"/>
          </a:p>
        </p:txBody>
      </p:sp>
    </p:spTree>
    <p:extLst>
      <p:ext uri="{BB962C8B-B14F-4D97-AF65-F5344CB8AC3E}">
        <p14:creationId xmlns:p14="http://schemas.microsoft.com/office/powerpoint/2010/main" val="390231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318F6-CF94-FAAF-E117-EE4A16DA532C}"/>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FF5F1BC-FA44-9874-AD3D-B9DC121A3383}"/>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F713345-C191-CC1A-991D-16C0AD05B2D6}"/>
              </a:ext>
            </a:extLst>
          </p:cNvPr>
          <p:cNvSpPr>
            <a:spLocks noGrp="1"/>
          </p:cNvSpPr>
          <p:nvPr>
            <p:ph type="dt" sz="half" idx="10"/>
          </p:nvPr>
        </p:nvSpPr>
        <p:spPr/>
        <p:txBody>
          <a:bodyPr/>
          <a:lstStyle/>
          <a:p>
            <a:fld id="{9AA01E78-84E8-F14D-BAE3-A6C07F7F1F87}" type="datetimeFigureOut">
              <a:rPr lang="en-US" smtClean="0"/>
              <a:t>3/28/24</a:t>
            </a:fld>
            <a:endParaRPr lang="en-US"/>
          </a:p>
        </p:txBody>
      </p:sp>
      <p:sp>
        <p:nvSpPr>
          <p:cNvPr id="5" name="Footer Placeholder 4">
            <a:extLst>
              <a:ext uri="{FF2B5EF4-FFF2-40B4-BE49-F238E27FC236}">
                <a16:creationId xmlns:a16="http://schemas.microsoft.com/office/drawing/2014/main" id="{A9248FF2-6B99-DBB1-D1A9-B08587DC6A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E55A4F6-57B2-0D81-E262-0B547EFD4348}"/>
              </a:ext>
            </a:extLst>
          </p:cNvPr>
          <p:cNvSpPr>
            <a:spLocks noGrp="1"/>
          </p:cNvSpPr>
          <p:nvPr>
            <p:ph type="sldNum" sz="quarter" idx="12"/>
          </p:nvPr>
        </p:nvSpPr>
        <p:spPr/>
        <p:txBody>
          <a:bodyPr/>
          <a:lstStyle/>
          <a:p>
            <a:fld id="{A2DB43BA-EF93-F941-B919-885E2343FA2D}" type="slidenum">
              <a:rPr lang="en-US" smtClean="0"/>
              <a:t>‹#›</a:t>
            </a:fld>
            <a:endParaRPr lang="en-US"/>
          </a:p>
        </p:txBody>
      </p:sp>
    </p:spTree>
    <p:extLst>
      <p:ext uri="{BB962C8B-B14F-4D97-AF65-F5344CB8AC3E}">
        <p14:creationId xmlns:p14="http://schemas.microsoft.com/office/powerpoint/2010/main" val="19203295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5BFAF-A878-8AEE-6540-C59D0D71D1F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C672275-E548-0F5D-4B8F-2F51E0C646A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2FE8415-BBBA-2CE2-6DC1-EF834849C59A}"/>
              </a:ext>
            </a:extLst>
          </p:cNvPr>
          <p:cNvSpPr>
            <a:spLocks noGrp="1"/>
          </p:cNvSpPr>
          <p:nvPr>
            <p:ph type="dt" sz="half" idx="10"/>
          </p:nvPr>
        </p:nvSpPr>
        <p:spPr/>
        <p:txBody>
          <a:bodyPr/>
          <a:lstStyle/>
          <a:p>
            <a:fld id="{9AA01E78-84E8-F14D-BAE3-A6C07F7F1F87}" type="datetimeFigureOut">
              <a:rPr lang="en-US" smtClean="0"/>
              <a:t>3/28/24</a:t>
            </a:fld>
            <a:endParaRPr lang="en-US"/>
          </a:p>
        </p:txBody>
      </p:sp>
      <p:sp>
        <p:nvSpPr>
          <p:cNvPr id="5" name="Footer Placeholder 4">
            <a:extLst>
              <a:ext uri="{FF2B5EF4-FFF2-40B4-BE49-F238E27FC236}">
                <a16:creationId xmlns:a16="http://schemas.microsoft.com/office/drawing/2014/main" id="{99CF8192-3585-7BF1-EC1E-98F8EA9F43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6912A45-089B-E692-9FED-49A1016DAD6D}"/>
              </a:ext>
            </a:extLst>
          </p:cNvPr>
          <p:cNvSpPr>
            <a:spLocks noGrp="1"/>
          </p:cNvSpPr>
          <p:nvPr>
            <p:ph type="sldNum" sz="quarter" idx="12"/>
          </p:nvPr>
        </p:nvSpPr>
        <p:spPr/>
        <p:txBody>
          <a:bodyPr/>
          <a:lstStyle/>
          <a:p>
            <a:fld id="{A2DB43BA-EF93-F941-B919-885E2343FA2D}" type="slidenum">
              <a:rPr lang="en-US" smtClean="0"/>
              <a:t>‹#›</a:t>
            </a:fld>
            <a:endParaRPr lang="en-US"/>
          </a:p>
        </p:txBody>
      </p:sp>
    </p:spTree>
    <p:extLst>
      <p:ext uri="{BB962C8B-B14F-4D97-AF65-F5344CB8AC3E}">
        <p14:creationId xmlns:p14="http://schemas.microsoft.com/office/powerpoint/2010/main" val="38965645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E46352-9460-DAA2-10B3-7EC804B6B87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9471A71-8603-2129-63B0-66A6584479B3}"/>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5407BFE6-B0FA-25C1-2D2B-5E9ACF4709D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F6881761-28BE-29E4-F2AB-A6EBB03A0540}"/>
              </a:ext>
            </a:extLst>
          </p:cNvPr>
          <p:cNvSpPr>
            <a:spLocks noGrp="1"/>
          </p:cNvSpPr>
          <p:nvPr>
            <p:ph type="dt" sz="half" idx="10"/>
          </p:nvPr>
        </p:nvSpPr>
        <p:spPr/>
        <p:txBody>
          <a:bodyPr/>
          <a:lstStyle/>
          <a:p>
            <a:fld id="{9AA01E78-84E8-F14D-BAE3-A6C07F7F1F87}" type="datetimeFigureOut">
              <a:rPr lang="en-US" smtClean="0"/>
              <a:t>3/28/24</a:t>
            </a:fld>
            <a:endParaRPr lang="en-US"/>
          </a:p>
        </p:txBody>
      </p:sp>
      <p:sp>
        <p:nvSpPr>
          <p:cNvPr id="6" name="Footer Placeholder 5">
            <a:extLst>
              <a:ext uri="{FF2B5EF4-FFF2-40B4-BE49-F238E27FC236}">
                <a16:creationId xmlns:a16="http://schemas.microsoft.com/office/drawing/2014/main" id="{BC912620-7935-E03C-278E-90C8796328B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6972CB-94C4-9442-A7C8-D4E41C33FE6B}"/>
              </a:ext>
            </a:extLst>
          </p:cNvPr>
          <p:cNvSpPr>
            <a:spLocks noGrp="1"/>
          </p:cNvSpPr>
          <p:nvPr>
            <p:ph type="sldNum" sz="quarter" idx="12"/>
          </p:nvPr>
        </p:nvSpPr>
        <p:spPr/>
        <p:txBody>
          <a:bodyPr/>
          <a:lstStyle/>
          <a:p>
            <a:fld id="{A2DB43BA-EF93-F941-B919-885E2343FA2D}" type="slidenum">
              <a:rPr lang="en-US" smtClean="0"/>
              <a:t>‹#›</a:t>
            </a:fld>
            <a:endParaRPr lang="en-US"/>
          </a:p>
        </p:txBody>
      </p:sp>
    </p:spTree>
    <p:extLst>
      <p:ext uri="{BB962C8B-B14F-4D97-AF65-F5344CB8AC3E}">
        <p14:creationId xmlns:p14="http://schemas.microsoft.com/office/powerpoint/2010/main" val="25494749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49D5D2-5B06-2261-0978-E99073FB7950}"/>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A60E86D-21A5-6F94-979B-8986F36CF6D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23C3E78-40E6-B0CB-14CB-697530E7983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9D06A951-B15A-A6A1-FF23-28F9DE961DB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0658409-1F26-3B16-E813-0B2F9C2BCD3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BD284E74-280C-D03B-9290-5C79A185E10D}"/>
              </a:ext>
            </a:extLst>
          </p:cNvPr>
          <p:cNvSpPr>
            <a:spLocks noGrp="1"/>
          </p:cNvSpPr>
          <p:nvPr>
            <p:ph type="dt" sz="half" idx="10"/>
          </p:nvPr>
        </p:nvSpPr>
        <p:spPr/>
        <p:txBody>
          <a:bodyPr/>
          <a:lstStyle/>
          <a:p>
            <a:fld id="{9AA01E78-84E8-F14D-BAE3-A6C07F7F1F87}" type="datetimeFigureOut">
              <a:rPr lang="en-US" smtClean="0"/>
              <a:t>3/28/24</a:t>
            </a:fld>
            <a:endParaRPr lang="en-US"/>
          </a:p>
        </p:txBody>
      </p:sp>
      <p:sp>
        <p:nvSpPr>
          <p:cNvPr id="8" name="Footer Placeholder 7">
            <a:extLst>
              <a:ext uri="{FF2B5EF4-FFF2-40B4-BE49-F238E27FC236}">
                <a16:creationId xmlns:a16="http://schemas.microsoft.com/office/drawing/2014/main" id="{0207AB97-6F1B-4B1E-69A3-F54064B9B4D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B9A5931-7F73-7A11-863E-21252294D785}"/>
              </a:ext>
            </a:extLst>
          </p:cNvPr>
          <p:cNvSpPr>
            <a:spLocks noGrp="1"/>
          </p:cNvSpPr>
          <p:nvPr>
            <p:ph type="sldNum" sz="quarter" idx="12"/>
          </p:nvPr>
        </p:nvSpPr>
        <p:spPr/>
        <p:txBody>
          <a:bodyPr/>
          <a:lstStyle/>
          <a:p>
            <a:fld id="{A2DB43BA-EF93-F941-B919-885E2343FA2D}" type="slidenum">
              <a:rPr lang="en-US" smtClean="0"/>
              <a:t>‹#›</a:t>
            </a:fld>
            <a:endParaRPr lang="en-US"/>
          </a:p>
        </p:txBody>
      </p:sp>
    </p:spTree>
    <p:extLst>
      <p:ext uri="{BB962C8B-B14F-4D97-AF65-F5344CB8AC3E}">
        <p14:creationId xmlns:p14="http://schemas.microsoft.com/office/powerpoint/2010/main" val="19970637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5B39E-14C4-65C2-45C3-7EC1F1748E6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81850CC-06A7-C2B1-5746-E9E3DF2AC66B}"/>
              </a:ext>
            </a:extLst>
          </p:cNvPr>
          <p:cNvSpPr>
            <a:spLocks noGrp="1"/>
          </p:cNvSpPr>
          <p:nvPr>
            <p:ph type="dt" sz="half" idx="10"/>
          </p:nvPr>
        </p:nvSpPr>
        <p:spPr/>
        <p:txBody>
          <a:bodyPr/>
          <a:lstStyle/>
          <a:p>
            <a:fld id="{9AA01E78-84E8-F14D-BAE3-A6C07F7F1F87}" type="datetimeFigureOut">
              <a:rPr lang="en-US" smtClean="0"/>
              <a:t>3/28/24</a:t>
            </a:fld>
            <a:endParaRPr lang="en-US"/>
          </a:p>
        </p:txBody>
      </p:sp>
      <p:sp>
        <p:nvSpPr>
          <p:cNvPr id="4" name="Footer Placeholder 3">
            <a:extLst>
              <a:ext uri="{FF2B5EF4-FFF2-40B4-BE49-F238E27FC236}">
                <a16:creationId xmlns:a16="http://schemas.microsoft.com/office/drawing/2014/main" id="{75B8A2D3-B58A-9315-D393-6AF592FA31B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0E6CD95-0987-AF00-22B6-5A9CA7205823}"/>
              </a:ext>
            </a:extLst>
          </p:cNvPr>
          <p:cNvSpPr>
            <a:spLocks noGrp="1"/>
          </p:cNvSpPr>
          <p:nvPr>
            <p:ph type="sldNum" sz="quarter" idx="12"/>
          </p:nvPr>
        </p:nvSpPr>
        <p:spPr/>
        <p:txBody>
          <a:bodyPr/>
          <a:lstStyle/>
          <a:p>
            <a:fld id="{A2DB43BA-EF93-F941-B919-885E2343FA2D}" type="slidenum">
              <a:rPr lang="en-US" smtClean="0"/>
              <a:t>‹#›</a:t>
            </a:fld>
            <a:endParaRPr lang="en-US"/>
          </a:p>
        </p:txBody>
      </p:sp>
    </p:spTree>
    <p:extLst>
      <p:ext uri="{BB962C8B-B14F-4D97-AF65-F5344CB8AC3E}">
        <p14:creationId xmlns:p14="http://schemas.microsoft.com/office/powerpoint/2010/main" val="2030610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D3AE97D-B67A-DA90-3CDE-24AE18DD3943}"/>
              </a:ext>
            </a:extLst>
          </p:cNvPr>
          <p:cNvSpPr>
            <a:spLocks noGrp="1"/>
          </p:cNvSpPr>
          <p:nvPr>
            <p:ph type="dt" sz="half" idx="10"/>
          </p:nvPr>
        </p:nvSpPr>
        <p:spPr/>
        <p:txBody>
          <a:bodyPr/>
          <a:lstStyle/>
          <a:p>
            <a:fld id="{9AA01E78-84E8-F14D-BAE3-A6C07F7F1F87}" type="datetimeFigureOut">
              <a:rPr lang="en-US" smtClean="0"/>
              <a:t>3/28/24</a:t>
            </a:fld>
            <a:endParaRPr lang="en-US"/>
          </a:p>
        </p:txBody>
      </p:sp>
      <p:sp>
        <p:nvSpPr>
          <p:cNvPr id="3" name="Footer Placeholder 2">
            <a:extLst>
              <a:ext uri="{FF2B5EF4-FFF2-40B4-BE49-F238E27FC236}">
                <a16:creationId xmlns:a16="http://schemas.microsoft.com/office/drawing/2014/main" id="{A488634B-2EC8-CF59-D059-B073DB2D784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A86748D-E190-B95B-0DB6-B5E52EFCC34B}"/>
              </a:ext>
            </a:extLst>
          </p:cNvPr>
          <p:cNvSpPr>
            <a:spLocks noGrp="1"/>
          </p:cNvSpPr>
          <p:nvPr>
            <p:ph type="sldNum" sz="quarter" idx="12"/>
          </p:nvPr>
        </p:nvSpPr>
        <p:spPr/>
        <p:txBody>
          <a:bodyPr/>
          <a:lstStyle/>
          <a:p>
            <a:fld id="{A2DB43BA-EF93-F941-B919-885E2343FA2D}" type="slidenum">
              <a:rPr lang="en-US" smtClean="0"/>
              <a:t>‹#›</a:t>
            </a:fld>
            <a:endParaRPr lang="en-US"/>
          </a:p>
        </p:txBody>
      </p:sp>
    </p:spTree>
    <p:extLst>
      <p:ext uri="{BB962C8B-B14F-4D97-AF65-F5344CB8AC3E}">
        <p14:creationId xmlns:p14="http://schemas.microsoft.com/office/powerpoint/2010/main" val="25736694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1230A-3523-E68F-BF82-95A6D9B6805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C76FA928-4CF9-35D3-19EA-CFDCDB66A74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7D75D36-8CF3-1BA7-A3A0-D98E82F048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E93AEAD-6E01-618E-091A-E3822C9877F1}"/>
              </a:ext>
            </a:extLst>
          </p:cNvPr>
          <p:cNvSpPr>
            <a:spLocks noGrp="1"/>
          </p:cNvSpPr>
          <p:nvPr>
            <p:ph type="dt" sz="half" idx="10"/>
          </p:nvPr>
        </p:nvSpPr>
        <p:spPr/>
        <p:txBody>
          <a:bodyPr/>
          <a:lstStyle/>
          <a:p>
            <a:fld id="{9AA01E78-84E8-F14D-BAE3-A6C07F7F1F87}" type="datetimeFigureOut">
              <a:rPr lang="en-US" smtClean="0"/>
              <a:t>3/28/24</a:t>
            </a:fld>
            <a:endParaRPr lang="en-US"/>
          </a:p>
        </p:txBody>
      </p:sp>
      <p:sp>
        <p:nvSpPr>
          <p:cNvPr id="6" name="Footer Placeholder 5">
            <a:extLst>
              <a:ext uri="{FF2B5EF4-FFF2-40B4-BE49-F238E27FC236}">
                <a16:creationId xmlns:a16="http://schemas.microsoft.com/office/drawing/2014/main" id="{C4C1FF8D-DBCF-889E-A820-4BF893BB01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7A0465B-E54D-7C4E-62A9-3976BF5292E1}"/>
              </a:ext>
            </a:extLst>
          </p:cNvPr>
          <p:cNvSpPr>
            <a:spLocks noGrp="1"/>
          </p:cNvSpPr>
          <p:nvPr>
            <p:ph type="sldNum" sz="quarter" idx="12"/>
          </p:nvPr>
        </p:nvSpPr>
        <p:spPr/>
        <p:txBody>
          <a:bodyPr/>
          <a:lstStyle/>
          <a:p>
            <a:fld id="{A2DB43BA-EF93-F941-B919-885E2343FA2D}" type="slidenum">
              <a:rPr lang="en-US" smtClean="0"/>
              <a:t>‹#›</a:t>
            </a:fld>
            <a:endParaRPr lang="en-US"/>
          </a:p>
        </p:txBody>
      </p:sp>
    </p:spTree>
    <p:extLst>
      <p:ext uri="{BB962C8B-B14F-4D97-AF65-F5344CB8AC3E}">
        <p14:creationId xmlns:p14="http://schemas.microsoft.com/office/powerpoint/2010/main" val="22643367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07431-C13B-AD60-CC5D-0F966D24BF1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FA0B482-B604-BBBE-FFB7-E19401AAD89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35DE7D8-6D69-BFCD-FF16-FE118C9504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8256F7F-D333-9B35-C6E6-64A9B3A0E3FF}"/>
              </a:ext>
            </a:extLst>
          </p:cNvPr>
          <p:cNvSpPr>
            <a:spLocks noGrp="1"/>
          </p:cNvSpPr>
          <p:nvPr>
            <p:ph type="dt" sz="half" idx="10"/>
          </p:nvPr>
        </p:nvSpPr>
        <p:spPr/>
        <p:txBody>
          <a:bodyPr/>
          <a:lstStyle/>
          <a:p>
            <a:fld id="{9AA01E78-84E8-F14D-BAE3-A6C07F7F1F87}" type="datetimeFigureOut">
              <a:rPr lang="en-US" smtClean="0"/>
              <a:t>3/28/24</a:t>
            </a:fld>
            <a:endParaRPr lang="en-US"/>
          </a:p>
        </p:txBody>
      </p:sp>
      <p:sp>
        <p:nvSpPr>
          <p:cNvPr id="6" name="Footer Placeholder 5">
            <a:extLst>
              <a:ext uri="{FF2B5EF4-FFF2-40B4-BE49-F238E27FC236}">
                <a16:creationId xmlns:a16="http://schemas.microsoft.com/office/drawing/2014/main" id="{0B910E4F-4214-82D1-5551-332EBD44480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325074A-0971-BEC0-BB89-6BDBFF8ED464}"/>
              </a:ext>
            </a:extLst>
          </p:cNvPr>
          <p:cNvSpPr>
            <a:spLocks noGrp="1"/>
          </p:cNvSpPr>
          <p:nvPr>
            <p:ph type="sldNum" sz="quarter" idx="12"/>
          </p:nvPr>
        </p:nvSpPr>
        <p:spPr/>
        <p:txBody>
          <a:bodyPr/>
          <a:lstStyle/>
          <a:p>
            <a:fld id="{A2DB43BA-EF93-F941-B919-885E2343FA2D}" type="slidenum">
              <a:rPr lang="en-US" smtClean="0"/>
              <a:t>‹#›</a:t>
            </a:fld>
            <a:endParaRPr lang="en-US"/>
          </a:p>
        </p:txBody>
      </p:sp>
    </p:spTree>
    <p:extLst>
      <p:ext uri="{BB962C8B-B14F-4D97-AF65-F5344CB8AC3E}">
        <p14:creationId xmlns:p14="http://schemas.microsoft.com/office/powerpoint/2010/main" val="353049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6116B7-8080-37DB-9EF7-1B999C4DB40F}"/>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4CEC8CA-50A6-73DB-BF87-057630CEE0A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C1CAC49-6A0A-2D6D-5A1D-AC02CDE5B934}"/>
              </a:ext>
            </a:extLst>
          </p:cNvPr>
          <p:cNvSpPr>
            <a:spLocks noGrp="1"/>
          </p:cNvSpPr>
          <p:nvPr>
            <p:ph type="dt" sz="half" idx="10"/>
          </p:nvPr>
        </p:nvSpPr>
        <p:spPr/>
        <p:txBody>
          <a:bodyPr/>
          <a:lstStyle/>
          <a:p>
            <a:fld id="{9AA01E78-84E8-F14D-BAE3-A6C07F7F1F87}" type="datetimeFigureOut">
              <a:rPr lang="en-US" smtClean="0"/>
              <a:t>3/28/24</a:t>
            </a:fld>
            <a:endParaRPr lang="en-US"/>
          </a:p>
        </p:txBody>
      </p:sp>
      <p:sp>
        <p:nvSpPr>
          <p:cNvPr id="5" name="Footer Placeholder 4">
            <a:extLst>
              <a:ext uri="{FF2B5EF4-FFF2-40B4-BE49-F238E27FC236}">
                <a16:creationId xmlns:a16="http://schemas.microsoft.com/office/drawing/2014/main" id="{B709C23F-BA95-7186-4E06-ECE54F0BE1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3DCAC0C-9E25-4754-AD6C-0D425A6EDDCB}"/>
              </a:ext>
            </a:extLst>
          </p:cNvPr>
          <p:cNvSpPr>
            <a:spLocks noGrp="1"/>
          </p:cNvSpPr>
          <p:nvPr>
            <p:ph type="sldNum" sz="quarter" idx="12"/>
          </p:nvPr>
        </p:nvSpPr>
        <p:spPr/>
        <p:txBody>
          <a:bodyPr/>
          <a:lstStyle/>
          <a:p>
            <a:fld id="{A2DB43BA-EF93-F941-B919-885E2343FA2D}" type="slidenum">
              <a:rPr lang="en-US" smtClean="0"/>
              <a:t>‹#›</a:t>
            </a:fld>
            <a:endParaRPr lang="en-US"/>
          </a:p>
        </p:txBody>
      </p:sp>
    </p:spTree>
    <p:extLst>
      <p:ext uri="{BB962C8B-B14F-4D97-AF65-F5344CB8AC3E}">
        <p14:creationId xmlns:p14="http://schemas.microsoft.com/office/powerpoint/2010/main" val="27726711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EDA2CA0-6F86-163A-03E4-C69712D80402}"/>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52742C5-A032-B73B-C8AB-5DAB27A6E83B}"/>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BE6DD40-1A82-18B0-5268-82251EC6D6B0}"/>
              </a:ext>
            </a:extLst>
          </p:cNvPr>
          <p:cNvSpPr>
            <a:spLocks noGrp="1"/>
          </p:cNvSpPr>
          <p:nvPr>
            <p:ph type="dt" sz="half" idx="10"/>
          </p:nvPr>
        </p:nvSpPr>
        <p:spPr/>
        <p:txBody>
          <a:bodyPr/>
          <a:lstStyle/>
          <a:p>
            <a:fld id="{9AA01E78-84E8-F14D-BAE3-A6C07F7F1F87}" type="datetimeFigureOut">
              <a:rPr lang="en-US" smtClean="0"/>
              <a:t>3/28/24</a:t>
            </a:fld>
            <a:endParaRPr lang="en-US"/>
          </a:p>
        </p:txBody>
      </p:sp>
      <p:sp>
        <p:nvSpPr>
          <p:cNvPr id="5" name="Footer Placeholder 4">
            <a:extLst>
              <a:ext uri="{FF2B5EF4-FFF2-40B4-BE49-F238E27FC236}">
                <a16:creationId xmlns:a16="http://schemas.microsoft.com/office/drawing/2014/main" id="{4CB84062-BFB2-406A-4528-E0D4B180CC8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DD14ADA-3181-38D0-A32C-401C119D2FB3}"/>
              </a:ext>
            </a:extLst>
          </p:cNvPr>
          <p:cNvSpPr>
            <a:spLocks noGrp="1"/>
          </p:cNvSpPr>
          <p:nvPr>
            <p:ph type="sldNum" sz="quarter" idx="12"/>
          </p:nvPr>
        </p:nvSpPr>
        <p:spPr/>
        <p:txBody>
          <a:bodyPr/>
          <a:lstStyle/>
          <a:p>
            <a:fld id="{A2DB43BA-EF93-F941-B919-885E2343FA2D}" type="slidenum">
              <a:rPr lang="en-US" smtClean="0"/>
              <a:t>‹#›</a:t>
            </a:fld>
            <a:endParaRPr lang="en-US"/>
          </a:p>
        </p:txBody>
      </p:sp>
    </p:spTree>
    <p:extLst>
      <p:ext uri="{BB962C8B-B14F-4D97-AF65-F5344CB8AC3E}">
        <p14:creationId xmlns:p14="http://schemas.microsoft.com/office/powerpoint/2010/main" val="30865474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0F49FD3-83FF-3438-7759-4533C66C158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C220781-C82D-1C1D-2A18-5A7F680FAAC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27BFE36-713C-C3CF-F782-136ABF29DE2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A01E78-84E8-F14D-BAE3-A6C07F7F1F87}" type="datetimeFigureOut">
              <a:rPr lang="en-US" smtClean="0"/>
              <a:t>3/28/24</a:t>
            </a:fld>
            <a:endParaRPr lang="en-US"/>
          </a:p>
        </p:txBody>
      </p:sp>
      <p:sp>
        <p:nvSpPr>
          <p:cNvPr id="5" name="Footer Placeholder 4">
            <a:extLst>
              <a:ext uri="{FF2B5EF4-FFF2-40B4-BE49-F238E27FC236}">
                <a16:creationId xmlns:a16="http://schemas.microsoft.com/office/drawing/2014/main" id="{F0AB98B5-B5FF-90F9-77F0-6F3D2F556BB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2D12AE3-E699-E41C-F731-35DE6B29367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DB43BA-EF93-F941-B919-885E2343FA2D}" type="slidenum">
              <a:rPr lang="en-US" smtClean="0"/>
              <a:t>‹#›</a:t>
            </a:fld>
            <a:endParaRPr lang="en-US"/>
          </a:p>
        </p:txBody>
      </p:sp>
    </p:spTree>
    <p:extLst>
      <p:ext uri="{BB962C8B-B14F-4D97-AF65-F5344CB8AC3E}">
        <p14:creationId xmlns:p14="http://schemas.microsoft.com/office/powerpoint/2010/main" val="9680650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file:////Users/teresalopes/Library/Group%20Containers/UBF8T346G9.ms/WebArchiveCopyPasteTempFiles/com.microsoft.Word/wqkKbmxpqpfumXYp8iI3CrNVrdDvkor93ty9P8DjV6Z7GcNtBIAAAAASUVORK5CYII="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
            <a:extLst>
              <a:ext uri="{FF2B5EF4-FFF2-40B4-BE49-F238E27FC236}">
                <a16:creationId xmlns:a16="http://schemas.microsoft.com/office/drawing/2014/main" id="{D7F43C36-063A-FB2C-D33A-F8B6E3DC4EDE}"/>
              </a:ext>
            </a:extLst>
          </p:cNvPr>
          <p:cNvSpPr>
            <a:spLocks noChangeArrowheads="1"/>
          </p:cNvSpPr>
          <p:nvPr/>
        </p:nvSpPr>
        <p:spPr bwMode="auto">
          <a:xfrm>
            <a:off x="643054" y="656431"/>
            <a:ext cx="10905892" cy="5545137"/>
          </a:xfrm>
          <a:prstGeom prst="rect">
            <a:avLst/>
          </a:prstGeom>
          <a:gradFill>
            <a:gsLst>
              <a:gs pos="64000">
                <a:schemeClr val="accent3">
                  <a:lumMod val="5000"/>
                  <a:lumOff val="95000"/>
                </a:schemeClr>
              </a:gs>
              <a:gs pos="89000">
                <a:schemeClr val="accent3">
                  <a:lumMod val="45000"/>
                  <a:lumOff val="55000"/>
                </a:schemeClr>
              </a:gs>
              <a:gs pos="94000">
                <a:schemeClr val="accent3">
                  <a:lumMod val="45000"/>
                  <a:lumOff val="55000"/>
                </a:schemeClr>
              </a:gs>
              <a:gs pos="100000">
                <a:schemeClr val="accent3">
                  <a:lumMod val="30000"/>
                  <a:lumOff val="70000"/>
                </a:schemeClr>
              </a:gs>
            </a:gsLst>
            <a:lin ang="4800000" scaled="0"/>
          </a:gradFill>
          <a:ln w="44450">
            <a:solidFill>
              <a:srgbClr val="037C34"/>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endParaRPr lang="en-GB" altLang="en-US" sz="1800"/>
          </a:p>
        </p:txBody>
      </p:sp>
      <p:sp>
        <p:nvSpPr>
          <p:cNvPr id="13" name="Text Box 7">
            <a:extLst>
              <a:ext uri="{FF2B5EF4-FFF2-40B4-BE49-F238E27FC236}">
                <a16:creationId xmlns:a16="http://schemas.microsoft.com/office/drawing/2014/main" id="{26601C08-A226-8077-E6C8-6CA54BE5BFAE}"/>
              </a:ext>
            </a:extLst>
          </p:cNvPr>
          <p:cNvSpPr txBox="1">
            <a:spLocks noChangeArrowheads="1"/>
          </p:cNvSpPr>
          <p:nvPr/>
        </p:nvSpPr>
        <p:spPr bwMode="auto">
          <a:xfrm>
            <a:off x="1976099" y="3393282"/>
            <a:ext cx="8347799"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lnSpc>
                <a:spcPct val="150000"/>
              </a:lnSpc>
              <a:spcBef>
                <a:spcPct val="0"/>
              </a:spcBef>
              <a:buFontTx/>
              <a:buNone/>
            </a:pPr>
            <a:r>
              <a:rPr lang="pt-PT" altLang="en-US" sz="2400" dirty="0" err="1">
                <a:solidFill>
                  <a:srgbClr val="037C34"/>
                </a:solidFill>
                <a:latin typeface="Calibri" panose="020F0502020204030204" pitchFamily="34" charset="0"/>
              </a:rPr>
              <a:t>Session</a:t>
            </a:r>
            <a:r>
              <a:rPr lang="pt-PT" altLang="en-US" sz="2400" dirty="0">
                <a:solidFill>
                  <a:srgbClr val="037C34"/>
                </a:solidFill>
                <a:latin typeface="Calibri" panose="020F0502020204030204" pitchFamily="34" charset="0"/>
              </a:rPr>
              <a:t> 13: </a:t>
            </a:r>
          </a:p>
          <a:p>
            <a:pPr algn="ctr" eaLnBrk="1" hangingPunct="1">
              <a:lnSpc>
                <a:spcPct val="150000"/>
              </a:lnSpc>
              <a:spcBef>
                <a:spcPct val="0"/>
              </a:spcBef>
              <a:buFontTx/>
              <a:buNone/>
            </a:pPr>
            <a:r>
              <a:rPr lang="pt-PT" altLang="en-US" sz="2400" dirty="0" err="1">
                <a:solidFill>
                  <a:srgbClr val="037C34"/>
                </a:solidFill>
                <a:latin typeface="Calibri" panose="020F0502020204030204" pitchFamily="34" charset="0"/>
              </a:rPr>
              <a:t>Multinational</a:t>
            </a:r>
            <a:r>
              <a:rPr lang="pt-PT" altLang="en-US" sz="2400" dirty="0">
                <a:solidFill>
                  <a:srgbClr val="037C34"/>
                </a:solidFill>
                <a:latin typeface="Calibri" panose="020F0502020204030204" pitchFamily="34" charset="0"/>
              </a:rPr>
              <a:t> </a:t>
            </a:r>
            <a:r>
              <a:rPr lang="pt-PT" altLang="en-US" sz="2400" dirty="0" err="1">
                <a:solidFill>
                  <a:srgbClr val="037C34"/>
                </a:solidFill>
                <a:latin typeface="Calibri" panose="020F0502020204030204" pitchFamily="34" charset="0"/>
              </a:rPr>
              <a:t>Strategies</a:t>
            </a:r>
            <a:r>
              <a:rPr lang="pt-PT" altLang="en-US" sz="2400" dirty="0">
                <a:solidFill>
                  <a:srgbClr val="037C34"/>
                </a:solidFill>
                <a:latin typeface="Calibri" panose="020F0502020204030204" pitchFamily="34" charset="0"/>
              </a:rPr>
              <a:t> </a:t>
            </a:r>
            <a:r>
              <a:rPr lang="pt-PT" altLang="en-US" sz="2400" dirty="0" err="1">
                <a:solidFill>
                  <a:srgbClr val="037C34"/>
                </a:solidFill>
                <a:latin typeface="Calibri" panose="020F0502020204030204" pitchFamily="34" charset="0"/>
              </a:rPr>
              <a:t>and</a:t>
            </a:r>
            <a:r>
              <a:rPr lang="pt-PT" altLang="en-US" sz="2400" dirty="0">
                <a:solidFill>
                  <a:srgbClr val="037C34"/>
                </a:solidFill>
                <a:latin typeface="Calibri" panose="020F0502020204030204" pitchFamily="34" charset="0"/>
              </a:rPr>
              <a:t> </a:t>
            </a:r>
            <a:r>
              <a:rPr lang="pt-PT" altLang="en-US" sz="2400" dirty="0" err="1">
                <a:solidFill>
                  <a:srgbClr val="037C34"/>
                </a:solidFill>
                <a:latin typeface="Calibri" panose="020F0502020204030204" pitchFamily="34" charset="0"/>
              </a:rPr>
              <a:t>the</a:t>
            </a:r>
            <a:r>
              <a:rPr lang="pt-PT" altLang="en-US" sz="2400" dirty="0">
                <a:solidFill>
                  <a:srgbClr val="037C34"/>
                </a:solidFill>
                <a:latin typeface="Calibri" panose="020F0502020204030204" pitchFamily="34" charset="0"/>
              </a:rPr>
              <a:t> </a:t>
            </a:r>
            <a:r>
              <a:rPr lang="pt-PT" altLang="en-US" sz="2400" dirty="0" err="1">
                <a:solidFill>
                  <a:srgbClr val="037C34"/>
                </a:solidFill>
                <a:latin typeface="Calibri" panose="020F0502020204030204" pitchFamily="34" charset="0"/>
              </a:rPr>
              <a:t>Evolution</a:t>
            </a:r>
            <a:r>
              <a:rPr lang="pt-PT" altLang="en-US" sz="2400" dirty="0">
                <a:solidFill>
                  <a:srgbClr val="037C34"/>
                </a:solidFill>
                <a:latin typeface="Calibri" panose="020F0502020204030204" pitchFamily="34" charset="0"/>
              </a:rPr>
              <a:t> </a:t>
            </a:r>
            <a:r>
              <a:rPr lang="pt-PT" altLang="en-US" sz="2400" dirty="0" err="1">
                <a:solidFill>
                  <a:srgbClr val="037C34"/>
                </a:solidFill>
                <a:latin typeface="Calibri" panose="020F0502020204030204" pitchFamily="34" charset="0"/>
              </a:rPr>
              <a:t>of</a:t>
            </a:r>
            <a:r>
              <a:rPr lang="pt-PT" altLang="en-US" sz="2400" dirty="0">
                <a:solidFill>
                  <a:srgbClr val="037C34"/>
                </a:solidFill>
                <a:latin typeface="Calibri" panose="020F0502020204030204" pitchFamily="34" charset="0"/>
              </a:rPr>
              <a:t> Global </a:t>
            </a:r>
            <a:r>
              <a:rPr lang="pt-PT" altLang="en-US" sz="2400" dirty="0" err="1">
                <a:solidFill>
                  <a:srgbClr val="037C34"/>
                </a:solidFill>
                <a:latin typeface="Calibri" panose="020F0502020204030204" pitchFamily="34" charset="0"/>
              </a:rPr>
              <a:t>Value</a:t>
            </a:r>
            <a:r>
              <a:rPr lang="pt-PT" altLang="en-US" sz="2400" dirty="0">
                <a:solidFill>
                  <a:srgbClr val="037C34"/>
                </a:solidFill>
                <a:latin typeface="Calibri" panose="020F0502020204030204" pitchFamily="34" charset="0"/>
              </a:rPr>
              <a:t> </a:t>
            </a:r>
            <a:r>
              <a:rPr lang="pt-PT" altLang="en-US" sz="2400" dirty="0" err="1">
                <a:solidFill>
                  <a:srgbClr val="037C34"/>
                </a:solidFill>
                <a:latin typeface="Calibri" panose="020F0502020204030204" pitchFamily="34" charset="0"/>
              </a:rPr>
              <a:t>Chains</a:t>
            </a:r>
            <a:endParaRPr lang="pt-PT" altLang="en-US" sz="2400" dirty="0">
              <a:solidFill>
                <a:srgbClr val="037C34"/>
              </a:solidFill>
              <a:latin typeface="Calibri" panose="020F0502020204030204" pitchFamily="34" charset="0"/>
            </a:endParaRPr>
          </a:p>
          <a:p>
            <a:pPr algn="ctr" eaLnBrk="1" hangingPunct="1">
              <a:spcBef>
                <a:spcPct val="0"/>
              </a:spcBef>
              <a:buFontTx/>
              <a:buNone/>
            </a:pPr>
            <a:endParaRPr lang="en-US" altLang="en-US" sz="1800" b="1" u="sng" dirty="0">
              <a:solidFill>
                <a:srgbClr val="037C34"/>
              </a:solidFill>
              <a:latin typeface="Calibri" panose="020F0502020204030204" pitchFamily="34" charset="0"/>
            </a:endParaRPr>
          </a:p>
        </p:txBody>
      </p:sp>
      <p:sp>
        <p:nvSpPr>
          <p:cNvPr id="14" name="Text Box 13">
            <a:extLst>
              <a:ext uri="{FF2B5EF4-FFF2-40B4-BE49-F238E27FC236}">
                <a16:creationId xmlns:a16="http://schemas.microsoft.com/office/drawing/2014/main" id="{07A4FAAD-BF05-8D01-E6C9-55FE778CB115}"/>
              </a:ext>
            </a:extLst>
          </p:cNvPr>
          <p:cNvSpPr txBox="1">
            <a:spLocks noChangeArrowheads="1"/>
          </p:cNvSpPr>
          <p:nvPr/>
        </p:nvSpPr>
        <p:spPr bwMode="auto">
          <a:xfrm>
            <a:off x="4468814" y="5541963"/>
            <a:ext cx="34750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buFontTx/>
              <a:buNone/>
            </a:pPr>
            <a:r>
              <a:rPr lang="en-GB" altLang="en-US" sz="2000" b="1" dirty="0">
                <a:solidFill>
                  <a:schemeClr val="tx1">
                    <a:lumMod val="50000"/>
                    <a:lumOff val="50000"/>
                  </a:schemeClr>
                </a:solidFill>
                <a:latin typeface="Calibri" panose="020F0502020204030204" pitchFamily="34" charset="0"/>
              </a:rPr>
              <a:t>Professor Teresa da Silva Lopes</a:t>
            </a:r>
          </a:p>
        </p:txBody>
      </p:sp>
      <p:pic>
        <p:nvPicPr>
          <p:cNvPr id="15" name="Picture 14">
            <a:extLst>
              <a:ext uri="{FF2B5EF4-FFF2-40B4-BE49-F238E27FC236}">
                <a16:creationId xmlns:a16="http://schemas.microsoft.com/office/drawing/2014/main" id="{217E3695-E94E-8167-4AB7-F3BB26A5A6EB}"/>
              </a:ext>
            </a:extLst>
          </p:cNvPr>
          <p:cNvPicPr>
            <a:picLocks noChangeAspect="1"/>
          </p:cNvPicPr>
          <p:nvPr/>
        </p:nvPicPr>
        <p:blipFill>
          <a:blip r:embed="rId2"/>
          <a:stretch>
            <a:fillRect/>
          </a:stretch>
        </p:blipFill>
        <p:spPr>
          <a:xfrm>
            <a:off x="4928113" y="876737"/>
            <a:ext cx="2335773" cy="556656"/>
          </a:xfrm>
          <a:prstGeom prst="rect">
            <a:avLst/>
          </a:prstGeom>
        </p:spPr>
      </p:pic>
      <p:sp>
        <p:nvSpPr>
          <p:cNvPr id="16" name="Text Box 6">
            <a:extLst>
              <a:ext uri="{FF2B5EF4-FFF2-40B4-BE49-F238E27FC236}">
                <a16:creationId xmlns:a16="http://schemas.microsoft.com/office/drawing/2014/main" id="{7F195BD0-BB84-2A79-D3E4-DE86E81D7A1E}"/>
              </a:ext>
            </a:extLst>
          </p:cNvPr>
          <p:cNvSpPr txBox="1">
            <a:spLocks noChangeArrowheads="1"/>
          </p:cNvSpPr>
          <p:nvPr/>
        </p:nvSpPr>
        <p:spPr bwMode="auto">
          <a:xfrm>
            <a:off x="2028304" y="2228280"/>
            <a:ext cx="830396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pt-PT" altLang="en-US" sz="3000" b="1" dirty="0">
                <a:solidFill>
                  <a:schemeClr val="tx1">
                    <a:lumMod val="50000"/>
                    <a:lumOff val="50000"/>
                  </a:schemeClr>
                </a:solidFill>
                <a:latin typeface="Calibri" panose="020F0502020204030204" pitchFamily="34" charset="0"/>
              </a:rPr>
              <a:t>Global Business </a:t>
            </a:r>
            <a:r>
              <a:rPr lang="pt-PT" altLang="en-US" sz="3000" b="1" dirty="0" err="1">
                <a:solidFill>
                  <a:schemeClr val="tx1">
                    <a:lumMod val="50000"/>
                    <a:lumOff val="50000"/>
                  </a:schemeClr>
                </a:solidFill>
                <a:latin typeface="Calibri" panose="020F0502020204030204" pitchFamily="34" charset="0"/>
              </a:rPr>
              <a:t>Strategy</a:t>
            </a:r>
            <a:r>
              <a:rPr lang="pt-PT" altLang="en-US" sz="3000" b="1" dirty="0">
                <a:solidFill>
                  <a:schemeClr val="tx1">
                    <a:lumMod val="50000"/>
                    <a:lumOff val="50000"/>
                  </a:schemeClr>
                </a:solidFill>
                <a:latin typeface="Calibri" panose="020F0502020204030204" pitchFamily="34" charset="0"/>
              </a:rPr>
              <a:t> </a:t>
            </a:r>
            <a:r>
              <a:rPr lang="pt-PT" altLang="en-US" sz="3000" b="1" dirty="0" err="1">
                <a:solidFill>
                  <a:schemeClr val="tx1">
                    <a:lumMod val="50000"/>
                    <a:lumOff val="50000"/>
                  </a:schemeClr>
                </a:solidFill>
                <a:latin typeface="Calibri" panose="020F0502020204030204" pitchFamily="34" charset="0"/>
              </a:rPr>
              <a:t>and</a:t>
            </a:r>
            <a:r>
              <a:rPr lang="pt-PT" altLang="en-US" sz="3000" b="1" dirty="0">
                <a:solidFill>
                  <a:schemeClr val="tx1">
                    <a:lumMod val="50000"/>
                    <a:lumOff val="50000"/>
                  </a:schemeClr>
                </a:solidFill>
                <a:latin typeface="Calibri" panose="020F0502020204030204" pitchFamily="34" charset="0"/>
              </a:rPr>
              <a:t> </a:t>
            </a:r>
            <a:r>
              <a:rPr lang="pt-PT" altLang="en-US" sz="3000" b="1" dirty="0" err="1">
                <a:solidFill>
                  <a:schemeClr val="tx1">
                    <a:lumMod val="50000"/>
                    <a:lumOff val="50000"/>
                  </a:schemeClr>
                </a:solidFill>
                <a:latin typeface="Calibri" panose="020F0502020204030204" pitchFamily="34" charset="0"/>
              </a:rPr>
              <a:t>Responsibility</a:t>
            </a:r>
            <a:r>
              <a:rPr lang="pt-PT" altLang="en-US" sz="3000" b="1" dirty="0">
                <a:solidFill>
                  <a:schemeClr val="tx1">
                    <a:lumMod val="50000"/>
                    <a:lumOff val="50000"/>
                  </a:schemeClr>
                </a:solidFill>
                <a:latin typeface="Calibri" panose="020F0502020204030204" pitchFamily="34" charset="0"/>
              </a:rPr>
              <a:t>: </a:t>
            </a:r>
            <a:r>
              <a:rPr lang="pt-PT" altLang="en-US" sz="3000" b="1" dirty="0" err="1">
                <a:solidFill>
                  <a:schemeClr val="tx1">
                    <a:lumMod val="50000"/>
                    <a:lumOff val="50000"/>
                  </a:schemeClr>
                </a:solidFill>
                <a:latin typeface="Calibri" panose="020F0502020204030204" pitchFamily="34" charset="0"/>
              </a:rPr>
              <a:t>Historical</a:t>
            </a:r>
            <a:r>
              <a:rPr lang="pt-PT" altLang="en-US" sz="3000" b="1" dirty="0">
                <a:solidFill>
                  <a:schemeClr val="tx1">
                    <a:lumMod val="50000"/>
                    <a:lumOff val="50000"/>
                  </a:schemeClr>
                </a:solidFill>
                <a:latin typeface="Calibri" panose="020F0502020204030204" pitchFamily="34" charset="0"/>
              </a:rPr>
              <a:t> </a:t>
            </a:r>
            <a:r>
              <a:rPr lang="pt-PT" altLang="en-US" sz="3000" b="1" dirty="0" err="1">
                <a:solidFill>
                  <a:schemeClr val="tx1">
                    <a:lumMod val="50000"/>
                    <a:lumOff val="50000"/>
                  </a:schemeClr>
                </a:solidFill>
                <a:latin typeface="Calibri" panose="020F0502020204030204" pitchFamily="34" charset="0"/>
              </a:rPr>
              <a:t>Perspectives</a:t>
            </a:r>
            <a:endParaRPr lang="en-US" altLang="en-US" sz="3000" b="1" dirty="0">
              <a:solidFill>
                <a:schemeClr val="tx1">
                  <a:lumMod val="50000"/>
                  <a:lumOff val="50000"/>
                </a:schemeClr>
              </a:solidFill>
              <a:latin typeface="Calibri" panose="020F0502020204030204" pitchFamily="34" charset="0"/>
            </a:endParaRPr>
          </a:p>
        </p:txBody>
      </p:sp>
    </p:spTree>
    <p:extLst>
      <p:ext uri="{BB962C8B-B14F-4D97-AF65-F5344CB8AC3E}">
        <p14:creationId xmlns:p14="http://schemas.microsoft.com/office/powerpoint/2010/main" val="11780593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Title 1">
            <a:extLst>
              <a:ext uri="{FF2B5EF4-FFF2-40B4-BE49-F238E27FC236}">
                <a16:creationId xmlns:a16="http://schemas.microsoft.com/office/drawing/2014/main" id="{30476592-B929-AB37-DB9B-46EDF171CE8A}"/>
              </a:ext>
            </a:extLst>
          </p:cNvPr>
          <p:cNvSpPr>
            <a:spLocks noGrp="1" noChangeArrowheads="1"/>
          </p:cNvSpPr>
          <p:nvPr>
            <p:ph type="title"/>
          </p:nvPr>
        </p:nvSpPr>
        <p:spPr>
          <a:xfrm>
            <a:off x="4082693" y="168918"/>
            <a:ext cx="4026614" cy="1143000"/>
          </a:xfrm>
        </p:spPr>
        <p:txBody>
          <a:bodyPr>
            <a:noAutofit/>
          </a:bodyPr>
          <a:lstStyle/>
          <a:p>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Learning</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Objectives</a:t>
            </a:r>
            <a:br>
              <a:rPr lang="en-US"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br>
            <a:endParaRPr lang="en-US"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F31A7ECC-318E-7776-56A6-0C7FF8952F36}"/>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4" name="TextBox 3" descr="Professor Teresa da Silva Lopes&#13;&#10;">
            <a:extLst>
              <a:ext uri="{FF2B5EF4-FFF2-40B4-BE49-F238E27FC236}">
                <a16:creationId xmlns:a16="http://schemas.microsoft.com/office/drawing/2014/main" id="{5AF96378-2554-C398-9A71-A90CF40339D4}"/>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6" name="Line 2">
            <a:extLst>
              <a:ext uri="{FF2B5EF4-FFF2-40B4-BE49-F238E27FC236}">
                <a16:creationId xmlns:a16="http://schemas.microsoft.com/office/drawing/2014/main" id="{61FC2754-939A-C138-312C-F49FDF65C8E8}"/>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sp>
        <p:nvSpPr>
          <p:cNvPr id="8" name="Rectangle 4">
            <a:extLst>
              <a:ext uri="{FF2B5EF4-FFF2-40B4-BE49-F238E27FC236}">
                <a16:creationId xmlns:a16="http://schemas.microsoft.com/office/drawing/2014/main" id="{2168933F-0CC7-A62E-2945-CEFD2F92B2D7}"/>
              </a:ext>
            </a:extLst>
          </p:cNvPr>
          <p:cNvSpPr>
            <a:spLocks noChangeArrowheads="1"/>
          </p:cNvSpPr>
          <p:nvPr/>
        </p:nvSpPr>
        <p:spPr bwMode="auto">
          <a:xfrm>
            <a:off x="831292" y="1418126"/>
            <a:ext cx="10665615" cy="3816429"/>
          </a:xfrm>
          <a:prstGeom prst="rect">
            <a:avLst/>
          </a:prstGeom>
          <a:noFill/>
          <a:ln>
            <a:noFill/>
          </a:ln>
        </p:spPr>
        <p:txBody>
          <a:bodyPr wrap="square">
            <a:spAutoFit/>
          </a:bodyPr>
          <a:lstStyle/>
          <a:p>
            <a:pPr>
              <a:spcBef>
                <a:spcPts val="1200"/>
              </a:spcBef>
              <a:defRPr/>
            </a:pPr>
            <a:r>
              <a:rPr lang="pt-PT" b="1" dirty="0" err="1">
                <a:solidFill>
                  <a:srgbClr val="057B33"/>
                </a:solidFill>
                <a:latin typeface="Verdana" panose="020B0604030504040204" pitchFamily="34" charset="0"/>
                <a:ea typeface="Verdana" panose="020B0604030504040204" pitchFamily="34" charset="0"/>
                <a:cs typeface="Verdana" panose="020B0604030504040204" pitchFamily="34" charset="0"/>
              </a:rPr>
              <a:t>Session</a:t>
            </a:r>
            <a:r>
              <a:rPr lang="pt-PT" b="1" dirty="0">
                <a:solidFill>
                  <a:srgbClr val="057B33"/>
                </a:solidFill>
                <a:latin typeface="Verdana" panose="020B0604030504040204" pitchFamily="34" charset="0"/>
                <a:ea typeface="Verdana" panose="020B0604030504040204" pitchFamily="34" charset="0"/>
                <a:cs typeface="Verdana" panose="020B0604030504040204" pitchFamily="34" charset="0"/>
              </a:rPr>
              <a:t> 13 – </a:t>
            </a:r>
            <a:r>
              <a:rPr lang="pt-PT" b="1" dirty="0" err="1">
                <a:solidFill>
                  <a:srgbClr val="057B33"/>
                </a:solidFill>
                <a:latin typeface="Verdana" panose="020B0604030504040204" pitchFamily="34" charset="0"/>
                <a:ea typeface="Verdana" panose="020B0604030504040204" pitchFamily="34" charset="0"/>
                <a:cs typeface="Verdana" panose="020B0604030504040204" pitchFamily="34" charset="0"/>
              </a:rPr>
              <a:t>Multinationals</a:t>
            </a:r>
            <a:r>
              <a:rPr lang="pt-PT" b="1"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b="1" dirty="0" err="1">
                <a:solidFill>
                  <a:srgbClr val="057B33"/>
                </a:solidFill>
                <a:latin typeface="Verdana" panose="020B0604030504040204" pitchFamily="34" charset="0"/>
                <a:ea typeface="Verdana" panose="020B0604030504040204" pitchFamily="34" charset="0"/>
                <a:cs typeface="Verdana" panose="020B0604030504040204" pitchFamily="34" charset="0"/>
              </a:rPr>
              <a:t>and</a:t>
            </a:r>
            <a:r>
              <a:rPr lang="pt-PT" b="1"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b="1" dirty="0" err="1">
                <a:solidFill>
                  <a:srgbClr val="057B33"/>
                </a:solidFill>
                <a:latin typeface="Verdana" panose="020B0604030504040204" pitchFamily="34" charset="0"/>
                <a:ea typeface="Verdana" panose="020B0604030504040204" pitchFamily="34" charset="0"/>
                <a:cs typeface="Verdana" panose="020B0604030504040204" pitchFamily="34" charset="0"/>
              </a:rPr>
              <a:t>the</a:t>
            </a:r>
            <a:r>
              <a:rPr lang="pt-PT" b="1"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b="1" dirty="0" err="1">
                <a:solidFill>
                  <a:srgbClr val="057B33"/>
                </a:solidFill>
                <a:latin typeface="Verdana" panose="020B0604030504040204" pitchFamily="34" charset="0"/>
                <a:ea typeface="Verdana" panose="020B0604030504040204" pitchFamily="34" charset="0"/>
                <a:cs typeface="Verdana" panose="020B0604030504040204" pitchFamily="34" charset="0"/>
              </a:rPr>
              <a:t>Evolution</a:t>
            </a:r>
            <a:r>
              <a:rPr lang="pt-PT" b="1"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b="1" dirty="0" err="1">
                <a:solidFill>
                  <a:srgbClr val="057B33"/>
                </a:solidFill>
                <a:latin typeface="Verdana" panose="020B0604030504040204" pitchFamily="34" charset="0"/>
                <a:ea typeface="Verdana" panose="020B0604030504040204" pitchFamily="34" charset="0"/>
                <a:cs typeface="Verdana" panose="020B0604030504040204" pitchFamily="34" charset="0"/>
              </a:rPr>
              <a:t>of</a:t>
            </a:r>
            <a:r>
              <a:rPr lang="pt-PT" b="1" dirty="0">
                <a:solidFill>
                  <a:srgbClr val="057B33"/>
                </a:solidFill>
                <a:latin typeface="Verdana" panose="020B0604030504040204" pitchFamily="34" charset="0"/>
                <a:ea typeface="Verdana" panose="020B0604030504040204" pitchFamily="34" charset="0"/>
                <a:cs typeface="Verdana" panose="020B0604030504040204" pitchFamily="34" charset="0"/>
              </a:rPr>
              <a:t> Global </a:t>
            </a:r>
            <a:r>
              <a:rPr lang="pt-PT" b="1" dirty="0" err="1">
                <a:solidFill>
                  <a:srgbClr val="057B33"/>
                </a:solidFill>
                <a:latin typeface="Verdana" panose="020B0604030504040204" pitchFamily="34" charset="0"/>
                <a:ea typeface="Verdana" panose="020B0604030504040204" pitchFamily="34" charset="0"/>
                <a:cs typeface="Verdana" panose="020B0604030504040204" pitchFamily="34" charset="0"/>
              </a:rPr>
              <a:t>Value</a:t>
            </a:r>
            <a:r>
              <a:rPr lang="pt-PT" b="1"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b="1" dirty="0" err="1">
                <a:solidFill>
                  <a:srgbClr val="057B33"/>
                </a:solidFill>
                <a:latin typeface="Verdana" panose="020B0604030504040204" pitchFamily="34" charset="0"/>
                <a:ea typeface="Verdana" panose="020B0604030504040204" pitchFamily="34" charset="0"/>
                <a:cs typeface="Verdana" panose="020B0604030504040204" pitchFamily="34" charset="0"/>
              </a:rPr>
              <a:t>Chains</a:t>
            </a:r>
            <a:endParaRPr lang="pt-PT" b="1" dirty="0">
              <a:solidFill>
                <a:srgbClr val="057B33"/>
              </a:solidFill>
              <a:latin typeface="Verdana" panose="020B0604030504040204" pitchFamily="34" charset="0"/>
              <a:ea typeface="Verdana" panose="020B0604030504040204" pitchFamily="34" charset="0"/>
              <a:cs typeface="Verdana" panose="020B0604030504040204" pitchFamily="34" charset="0"/>
            </a:endParaRPr>
          </a:p>
          <a:p>
            <a:pPr marL="268288" indent="-268288">
              <a:spcBef>
                <a:spcPts val="1200"/>
              </a:spcBef>
              <a:defRPr/>
            </a:pP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Understand</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the</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alternatives</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for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offshoring</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and</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outsourcing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of</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business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operations</a:t>
            </a:r>
            <a:endParaRPr lang="pt-PT" dirty="0">
              <a:solidFill>
                <a:srgbClr val="057B33"/>
              </a:solidFill>
              <a:latin typeface="Verdana" panose="020B0604030504040204" pitchFamily="34" charset="0"/>
              <a:ea typeface="Verdana" panose="020B0604030504040204" pitchFamily="34" charset="0"/>
              <a:cs typeface="Verdana" panose="020B0604030504040204" pitchFamily="34" charset="0"/>
            </a:endParaRPr>
          </a:p>
          <a:p>
            <a:pPr marL="342900" indent="-342900">
              <a:spcBef>
                <a:spcPts val="1200"/>
              </a:spcBef>
              <a:buFontTx/>
              <a:buChar char="-"/>
              <a:defRPr/>
            </a:pP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Assess</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the</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opportunities</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and</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risks</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associated</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with</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offshoring</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and</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outsourcing</a:t>
            </a:r>
          </a:p>
          <a:p>
            <a:pPr marL="342900" indent="-342900">
              <a:spcBef>
                <a:spcPts val="1200"/>
              </a:spcBef>
              <a:buFontTx/>
              <a:buChar char="-"/>
              <a:defRPr/>
            </a:pP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Explain</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the</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relevance</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of</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supply</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chains</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and</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value</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chains</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in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the</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evolution</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of</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international</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business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strategies</a:t>
            </a:r>
            <a:endParaRPr lang="pt-PT" dirty="0">
              <a:solidFill>
                <a:srgbClr val="057B33"/>
              </a:solidFill>
              <a:latin typeface="Verdana" panose="020B0604030504040204" pitchFamily="34" charset="0"/>
              <a:ea typeface="Verdana" panose="020B0604030504040204" pitchFamily="34" charset="0"/>
              <a:cs typeface="Verdana" panose="020B0604030504040204" pitchFamily="34" charset="0"/>
            </a:endParaRPr>
          </a:p>
          <a:p>
            <a:pPr marL="342900" indent="-342900">
              <a:spcBef>
                <a:spcPts val="1200"/>
              </a:spcBef>
              <a:buFontTx/>
              <a:buChar char="-"/>
              <a:defRPr/>
            </a:pP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Understand</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the</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dynamics</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and</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upgrading</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strategies</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within</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global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value</a:t>
            </a:r>
            <a:r>
              <a:rPr lang="pt-PT"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57B33"/>
                </a:solidFill>
                <a:latin typeface="Verdana" panose="020B0604030504040204" pitchFamily="34" charset="0"/>
                <a:ea typeface="Verdana" panose="020B0604030504040204" pitchFamily="34" charset="0"/>
                <a:cs typeface="Verdana" panose="020B0604030504040204" pitchFamily="34" charset="0"/>
              </a:rPr>
              <a:t>chains</a:t>
            </a:r>
            <a:endParaRPr lang="pt-PT" dirty="0">
              <a:solidFill>
                <a:srgbClr val="057B33"/>
              </a:solidFill>
              <a:latin typeface="Verdana" panose="020B0604030504040204" pitchFamily="34" charset="0"/>
              <a:ea typeface="Verdana" panose="020B0604030504040204" pitchFamily="34" charset="0"/>
              <a:cs typeface="Verdana" panose="020B0604030504040204" pitchFamily="34" charset="0"/>
            </a:endParaRPr>
          </a:p>
          <a:p>
            <a:pPr>
              <a:spcBef>
                <a:spcPts val="2400"/>
              </a:spcBef>
              <a:defRPr/>
            </a:pPr>
            <a:r>
              <a:rPr lang="pt-PT" b="1" dirty="0" err="1">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Session</a:t>
            </a:r>
            <a:r>
              <a:rPr lang="pt-PT" b="1"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 14 – </a:t>
            </a:r>
            <a:r>
              <a:rPr lang="pt-PT" b="1" dirty="0" err="1">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Issues</a:t>
            </a:r>
            <a:r>
              <a:rPr lang="pt-PT" b="1"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 in </a:t>
            </a:r>
            <a:r>
              <a:rPr lang="pt-PT" b="1" dirty="0" err="1">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the</a:t>
            </a:r>
            <a:r>
              <a:rPr lang="pt-PT" b="1"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 </a:t>
            </a:r>
            <a:r>
              <a:rPr lang="pt-PT" b="1" dirty="0" err="1">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Governance</a:t>
            </a:r>
            <a:r>
              <a:rPr lang="pt-PT" b="1"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 </a:t>
            </a:r>
            <a:r>
              <a:rPr lang="pt-PT" b="1" dirty="0" err="1">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of</a:t>
            </a:r>
            <a:r>
              <a:rPr lang="pt-PT" b="1"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 Global </a:t>
            </a:r>
            <a:r>
              <a:rPr lang="pt-PT" b="1" dirty="0" err="1">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Value</a:t>
            </a:r>
            <a:r>
              <a:rPr lang="pt-PT" b="1"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 </a:t>
            </a:r>
            <a:r>
              <a:rPr lang="pt-PT" b="1" dirty="0" err="1">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Chains</a:t>
            </a:r>
            <a:endParaRPr lang="pt-PT" b="1"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endParaRPr>
          </a:p>
          <a:p>
            <a:pPr>
              <a:spcBef>
                <a:spcPts val="1200"/>
              </a:spcBef>
              <a:defRPr/>
            </a:pPr>
            <a:r>
              <a:rPr lang="pt-PT"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 -   </a:t>
            </a:r>
            <a:r>
              <a:rPr lang="pt-PT" dirty="0" err="1">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Significance</a:t>
            </a:r>
            <a:r>
              <a:rPr lang="pt-PT"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of</a:t>
            </a:r>
            <a:r>
              <a:rPr lang="pt-PT"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risks</a:t>
            </a:r>
            <a:r>
              <a:rPr lang="pt-PT"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and</a:t>
            </a:r>
            <a:r>
              <a:rPr lang="pt-PT"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disruption</a:t>
            </a:r>
            <a:r>
              <a:rPr lang="pt-PT"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 in global </a:t>
            </a:r>
            <a:r>
              <a:rPr lang="pt-PT" dirty="0" err="1">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value</a:t>
            </a:r>
            <a:r>
              <a:rPr lang="pt-PT"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chains</a:t>
            </a:r>
            <a:endParaRPr lang="pt-PT"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endParaRPr>
          </a:p>
          <a:p>
            <a:pPr>
              <a:spcBef>
                <a:spcPts val="1200"/>
              </a:spcBef>
              <a:defRPr/>
            </a:pPr>
            <a:r>
              <a:rPr lang="pt-PT"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 -   </a:t>
            </a:r>
            <a:r>
              <a:rPr lang="pt-PT" dirty="0" err="1">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Achieving</a:t>
            </a:r>
            <a:r>
              <a:rPr lang="pt-PT"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effective</a:t>
            </a:r>
            <a:r>
              <a:rPr lang="pt-PT"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compliance</a:t>
            </a:r>
            <a:r>
              <a:rPr lang="pt-PT"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 in global </a:t>
            </a:r>
            <a:r>
              <a:rPr lang="pt-PT" dirty="0" err="1">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value</a:t>
            </a:r>
            <a:r>
              <a:rPr lang="pt-PT"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chains</a:t>
            </a:r>
            <a:endParaRPr lang="pt-PT"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endParaRPr>
          </a:p>
        </p:txBody>
      </p:sp>
      <p:pic>
        <p:nvPicPr>
          <p:cNvPr id="3" name="Picture 2">
            <a:extLst>
              <a:ext uri="{FF2B5EF4-FFF2-40B4-BE49-F238E27FC236}">
                <a16:creationId xmlns:a16="http://schemas.microsoft.com/office/drawing/2014/main" id="{03341EA8-97DE-626F-B3E6-2FC7BC73C84A}"/>
              </a:ext>
            </a:extLst>
          </p:cNvPr>
          <p:cNvPicPr>
            <a:picLocks noChangeAspect="1"/>
          </p:cNvPicPr>
          <p:nvPr/>
        </p:nvPicPr>
        <p:blipFill>
          <a:blip r:embed="rId3"/>
          <a:stretch>
            <a:fillRect/>
          </a:stretch>
        </p:blipFill>
        <p:spPr>
          <a:xfrm>
            <a:off x="10573268" y="6384207"/>
            <a:ext cx="1506216" cy="358958"/>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4">
            <a:extLst>
              <a:ext uri="{FF2B5EF4-FFF2-40B4-BE49-F238E27FC236}">
                <a16:creationId xmlns:a16="http://schemas.microsoft.com/office/drawing/2014/main" id="{D87B77E5-4DC0-45D1-8242-C074DCF6D94F}"/>
              </a:ext>
            </a:extLst>
          </p:cNvPr>
          <p:cNvSpPr>
            <a:spLocks noChangeArrowheads="1"/>
          </p:cNvSpPr>
          <p:nvPr/>
        </p:nvSpPr>
        <p:spPr bwMode="auto">
          <a:xfrm>
            <a:off x="667820" y="873516"/>
            <a:ext cx="10726220" cy="5401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just">
              <a:spcBef>
                <a:spcPts val="600"/>
              </a:spcBef>
              <a:buNone/>
            </a:pPr>
            <a:r>
              <a:rPr lang="pt-PT" altLang="en-US" sz="2400" u="sng" dirty="0">
                <a:solidFill>
                  <a:srgbClr val="057B33"/>
                </a:solidFill>
                <a:latin typeface="Verdana" panose="020B0604030504040204" pitchFamily="34" charset="0"/>
                <a:ea typeface="Verdana" panose="020B0604030504040204" pitchFamily="34" charset="0"/>
                <a:cs typeface="Verdana" panose="020B0604030504040204" pitchFamily="34" charset="0"/>
              </a:rPr>
              <a:t>Outsourcing</a:t>
            </a:r>
          </a:p>
          <a:p>
            <a:pPr marL="276225" indent="-276225" algn="just">
              <a:lnSpc>
                <a:spcPct val="150000"/>
              </a:lnSpc>
              <a:spcBef>
                <a:spcPts val="600"/>
              </a:spcBef>
              <a:buNone/>
            </a:pPr>
            <a:r>
              <a:rPr lang="pt-PT" altLang="en-US" sz="20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Is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the</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market</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procurement</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of</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formerly</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in-house</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produced</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goods</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and</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services</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from</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u="sng"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legally</a:t>
            </a:r>
            <a:r>
              <a:rPr lang="pt-PT" altLang="en-US" sz="1800" u="sng"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u="sng"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independent</a:t>
            </a:r>
            <a:r>
              <a:rPr lang="pt-PT" altLang="en-US" sz="1800" u="sng"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u="sng"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supplier</a:t>
            </a:r>
            <a:r>
              <a:rPr lang="pt-PT" altLang="en-US" sz="1800" u="sng"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u="sng"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firms</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a:t>
            </a:r>
          </a:p>
          <a:p>
            <a:pPr marL="276225" indent="-276225" algn="just">
              <a:lnSpc>
                <a:spcPct val="150000"/>
              </a:lnSpc>
              <a:spcBef>
                <a:spcPts val="600"/>
              </a:spcBef>
              <a:buNone/>
            </a:pP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-&gt;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This</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is</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 ‘</a:t>
            </a:r>
            <a:r>
              <a:rPr lang="pt-PT" altLang="ja-JP"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make</a:t>
            </a:r>
            <a:r>
              <a:rPr lang="pt-PT" altLang="ja-JP"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ja-JP"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or</a:t>
            </a:r>
            <a:r>
              <a:rPr lang="pt-PT" altLang="ja-JP"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ja-JP"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buy</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a:t>
            </a:r>
            <a:r>
              <a:rPr lang="pt-PT" altLang="ja-JP"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ja-JP"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internalisation</a:t>
            </a:r>
            <a:r>
              <a:rPr lang="pt-PT" altLang="ja-JP"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ja-JP"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decision</a:t>
            </a:r>
            <a:r>
              <a:rPr lang="pt-PT" altLang="ja-JP"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ja-JP"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about</a:t>
            </a:r>
            <a:r>
              <a:rPr lang="pt-PT" altLang="ja-JP"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ja-JP"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control</a:t>
            </a:r>
            <a:endParaRPr lang="pt-PT" altLang="ja-JP"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a:p>
            <a:pPr marL="276225" indent="-276225" algn="just" eaLnBrk="1" hangingPunct="1">
              <a:spcBef>
                <a:spcPct val="0"/>
              </a:spcBef>
              <a:buFontTx/>
              <a:buNone/>
            </a:pPr>
            <a:r>
              <a:rPr lang="pt-PT" altLang="ja-JP" sz="20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ja-JP"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 </a:t>
            </a:r>
            <a:r>
              <a:rPr lang="pt-PT" altLang="ja-JP" sz="16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onshore</a:t>
            </a:r>
            <a:r>
              <a:rPr lang="pt-PT" altLang="ja-JP"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outsourcing</a:t>
            </a:r>
          </a:p>
          <a:p>
            <a:pPr marL="276225" indent="-276225" algn="just" eaLnBrk="1" hangingPunct="1">
              <a:spcBef>
                <a:spcPct val="0"/>
              </a:spcBef>
              <a:buFontTx/>
              <a:buNone/>
            </a:pPr>
            <a:r>
              <a:rPr lang="pt-PT" altLang="ja-JP"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 offshore outsourcing</a:t>
            </a:r>
          </a:p>
          <a:p>
            <a:pPr algn="just" eaLnBrk="1" hangingPunct="1">
              <a:spcBef>
                <a:spcPct val="0"/>
              </a:spcBef>
              <a:buFontTx/>
              <a:buNone/>
            </a:pPr>
            <a:endParaRPr lang="pt-PT" altLang="en-US" sz="2000" b="1" u="sng"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a:p>
            <a:pPr algn="just" eaLnBrk="1" hangingPunct="1">
              <a:spcBef>
                <a:spcPct val="0"/>
              </a:spcBef>
              <a:buFontTx/>
              <a:buNone/>
            </a:pPr>
            <a:r>
              <a:rPr lang="pt-PT" altLang="en-US" sz="2400" u="sng" dirty="0" err="1">
                <a:solidFill>
                  <a:srgbClr val="057B33"/>
                </a:solidFill>
                <a:latin typeface="Verdana" panose="020B0604030504040204" pitchFamily="34" charset="0"/>
                <a:ea typeface="Verdana" panose="020B0604030504040204" pitchFamily="34" charset="0"/>
                <a:cs typeface="Verdana" panose="020B0604030504040204" pitchFamily="34" charset="0"/>
              </a:rPr>
              <a:t>Offshoring</a:t>
            </a:r>
            <a:endParaRPr lang="pt-PT" altLang="en-US" sz="2400" u="sng" dirty="0">
              <a:solidFill>
                <a:srgbClr val="057B33"/>
              </a:solidFill>
              <a:latin typeface="Verdana" panose="020B0604030504040204" pitchFamily="34" charset="0"/>
              <a:ea typeface="Verdana" panose="020B0604030504040204" pitchFamily="34" charset="0"/>
              <a:cs typeface="Verdana" panose="020B0604030504040204" pitchFamily="34" charset="0"/>
            </a:endParaRPr>
          </a:p>
          <a:p>
            <a:pPr marL="223838" indent="-223838" algn="just">
              <a:lnSpc>
                <a:spcPct val="150000"/>
              </a:lnSpc>
              <a:spcBef>
                <a:spcPts val="600"/>
              </a:spcBef>
              <a:buNone/>
            </a:pP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u="sng"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Performing</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b="1"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or</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u="sng"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sourcing</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any</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part</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of</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an</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organization’s</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activities</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at</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or</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from</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 </a:t>
            </a:r>
            <a:r>
              <a:rPr lang="pt-PT" altLang="en-US" sz="1800" u="sng"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location</a:t>
            </a:r>
            <a:r>
              <a:rPr lang="pt-PT" altLang="en-US" sz="1800" u="sng"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u="sng"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outside</a:t>
            </a:r>
            <a:r>
              <a:rPr lang="pt-PT" altLang="en-US" sz="1800" u="sng"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the</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company’s</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home</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country. </a:t>
            </a:r>
          </a:p>
          <a:p>
            <a:pPr marL="223838" indent="-223838" algn="just" eaLnBrk="1" hangingPunct="1">
              <a:lnSpc>
                <a:spcPct val="150000"/>
              </a:lnSpc>
              <a:spcBef>
                <a:spcPct val="0"/>
              </a:spcBef>
              <a:buFontTx/>
              <a:buNone/>
            </a:pP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-&gt;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Companies</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create</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captive</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centres offshore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where</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the</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employees</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work</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for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them</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or</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outsource</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offshore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where</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the</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employees</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work</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for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the</a:t>
            </a: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outsourcing </a:t>
            </a:r>
            <a:r>
              <a:rPr lang="pt-PT"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provider</a:t>
            </a:r>
            <a:endPar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a:p>
            <a:pPr algn="just" eaLnBrk="1" hangingPunct="1">
              <a:spcBef>
                <a:spcPct val="0"/>
              </a:spcBef>
              <a:buFontTx/>
              <a:buNone/>
            </a:pPr>
            <a:r>
              <a:rPr lang="pt-PT"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 </a:t>
            </a:r>
            <a:r>
              <a:rPr lang="pt-PT" altLang="en-US" sz="16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captive</a:t>
            </a:r>
            <a:r>
              <a:rPr lang="pt-PT" altLang="en-US"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altLang="en-US" sz="16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offshoring</a:t>
            </a:r>
            <a:endParaRPr lang="pt-PT" altLang="en-US"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a:p>
            <a:pPr algn="just" eaLnBrk="1" hangingPunct="1">
              <a:spcBef>
                <a:spcPct val="0"/>
              </a:spcBef>
              <a:buFontTx/>
              <a:buNone/>
            </a:pPr>
            <a:r>
              <a:rPr lang="pt-PT" altLang="en-US"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 offshore outsourcing</a:t>
            </a:r>
          </a:p>
        </p:txBody>
      </p:sp>
      <p:sp>
        <p:nvSpPr>
          <p:cNvPr id="23555" name="Title 1">
            <a:extLst>
              <a:ext uri="{FF2B5EF4-FFF2-40B4-BE49-F238E27FC236}">
                <a16:creationId xmlns:a16="http://schemas.microsoft.com/office/drawing/2014/main" id="{D0B606E6-A9D0-8F11-DA97-44216DAB1116}"/>
              </a:ext>
            </a:extLst>
          </p:cNvPr>
          <p:cNvSpPr>
            <a:spLocks noGrp="1" noChangeArrowheads="1"/>
          </p:cNvSpPr>
          <p:nvPr>
            <p:ph type="title"/>
          </p:nvPr>
        </p:nvSpPr>
        <p:spPr>
          <a:xfrm>
            <a:off x="3563416" y="65478"/>
            <a:ext cx="5066874" cy="1143001"/>
          </a:xfrm>
        </p:spPr>
        <p:txBody>
          <a:bodyPr>
            <a:normAutofit/>
          </a:bodyPr>
          <a:lstStyle/>
          <a:p>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Outsourcing vs.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Offshoring</a:t>
            </a:r>
            <a:endParaRPr lang="en-US"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AF91268B-BC2D-8992-7A74-847F43D0A037}"/>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441746CE-8BAB-F44E-C058-BF47A2B14DE1}"/>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5B85F4D9-9E0B-A872-DD30-7C0102BB1567}"/>
              </a:ext>
            </a:extLst>
          </p:cNvPr>
          <p:cNvSpPr>
            <a:spLocks noChangeShapeType="1"/>
          </p:cNvSpPr>
          <p:nvPr/>
        </p:nvSpPr>
        <p:spPr bwMode="auto">
          <a:xfrm>
            <a:off x="0" y="6269914"/>
            <a:ext cx="12192000" cy="0"/>
          </a:xfrm>
          <a:prstGeom prst="line">
            <a:avLst/>
          </a:prstGeom>
          <a:noFill/>
          <a:ln w="25400">
            <a:solidFill>
              <a:srgbClr val="1FB04F"/>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9E0C3B2C-741B-BB2D-A5A7-29C79CE12118}"/>
              </a:ext>
            </a:extLst>
          </p:cNvPr>
          <p:cNvPicPr>
            <a:picLocks noChangeAspect="1"/>
          </p:cNvPicPr>
          <p:nvPr/>
        </p:nvPicPr>
        <p:blipFill>
          <a:blip r:embed="rId3"/>
          <a:stretch>
            <a:fillRect/>
          </a:stretch>
        </p:blipFill>
        <p:spPr>
          <a:xfrm>
            <a:off x="10573268" y="6384207"/>
            <a:ext cx="1506216" cy="35895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1" descr="This Table offers a framework of offshoring and outsourcing">
            <a:extLst>
              <a:ext uri="{FF2B5EF4-FFF2-40B4-BE49-F238E27FC236}">
                <a16:creationId xmlns:a16="http://schemas.microsoft.com/office/drawing/2014/main" id="{31F5DFA2-FCAB-74C5-11AB-25125C1BDFB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06466" y="1024025"/>
            <a:ext cx="5632994" cy="5134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3" name="TextBox 4">
            <a:extLst>
              <a:ext uri="{FF2B5EF4-FFF2-40B4-BE49-F238E27FC236}">
                <a16:creationId xmlns:a16="http://schemas.microsoft.com/office/drawing/2014/main" id="{2C16F4AD-A762-6E0E-42DA-561D00D4E4BF}"/>
              </a:ext>
            </a:extLst>
          </p:cNvPr>
          <p:cNvSpPr txBox="1">
            <a:spLocks noChangeArrowheads="1"/>
          </p:cNvSpPr>
          <p:nvPr/>
        </p:nvSpPr>
        <p:spPr bwMode="auto">
          <a:xfrm>
            <a:off x="3810000" y="5613499"/>
            <a:ext cx="40894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0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Source: Bals et al (2013), ‘Exploring Layers of Complexity in Offshoring Research and Practice’, in Pedersen et al (eds.) </a:t>
            </a:r>
            <a:r>
              <a:rPr lang="en-US" altLang="en-US" sz="1000" i="1"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The Offshoring Challenge. Springer</a:t>
            </a:r>
          </a:p>
        </p:txBody>
      </p:sp>
      <p:sp>
        <p:nvSpPr>
          <p:cNvPr id="25604" name="TextBox 1">
            <a:extLst>
              <a:ext uri="{FF2B5EF4-FFF2-40B4-BE49-F238E27FC236}">
                <a16:creationId xmlns:a16="http://schemas.microsoft.com/office/drawing/2014/main" id="{127EDAC5-55E6-15A2-5BDA-C99F042D14D8}"/>
              </a:ext>
            </a:extLst>
          </p:cNvPr>
          <p:cNvSpPr txBox="1">
            <a:spLocks noChangeArrowheads="1"/>
          </p:cNvSpPr>
          <p:nvPr/>
        </p:nvSpPr>
        <p:spPr bwMode="auto">
          <a:xfrm>
            <a:off x="6485521" y="4155735"/>
            <a:ext cx="10398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600" dirty="0">
                <a:cs typeface="Arial" panose="020B0604020202020204" pitchFamily="34" charset="0"/>
              </a:rPr>
              <a:t>On-shore</a:t>
            </a:r>
          </a:p>
        </p:txBody>
      </p:sp>
      <p:sp>
        <p:nvSpPr>
          <p:cNvPr id="25605" name="Rectangle 2">
            <a:extLst>
              <a:ext uri="{FF2B5EF4-FFF2-40B4-BE49-F238E27FC236}">
                <a16:creationId xmlns:a16="http://schemas.microsoft.com/office/drawing/2014/main" id="{39A9B910-A136-FE5E-E4F3-53FA9D6575B1}"/>
              </a:ext>
            </a:extLst>
          </p:cNvPr>
          <p:cNvSpPr>
            <a:spLocks noChangeArrowheads="1"/>
          </p:cNvSpPr>
          <p:nvPr/>
        </p:nvSpPr>
        <p:spPr bwMode="auto">
          <a:xfrm>
            <a:off x="3810000" y="890588"/>
            <a:ext cx="45720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endParaRPr lang="en-US" altLang="en-US" sz="1800">
              <a:cs typeface="Arial" panose="020B0604020202020204" pitchFamily="34" charset="0"/>
            </a:endParaRPr>
          </a:p>
        </p:txBody>
      </p:sp>
      <p:sp>
        <p:nvSpPr>
          <p:cNvPr id="25606" name="Title 1">
            <a:extLst>
              <a:ext uri="{FF2B5EF4-FFF2-40B4-BE49-F238E27FC236}">
                <a16:creationId xmlns:a16="http://schemas.microsoft.com/office/drawing/2014/main" id="{1120CB87-6F7D-1E07-038A-19DF063EAC96}"/>
              </a:ext>
            </a:extLst>
          </p:cNvPr>
          <p:cNvSpPr>
            <a:spLocks noGrp="1" noChangeArrowheads="1"/>
          </p:cNvSpPr>
          <p:nvPr>
            <p:ph type="title"/>
          </p:nvPr>
        </p:nvSpPr>
        <p:spPr>
          <a:xfrm>
            <a:off x="2256997" y="161925"/>
            <a:ext cx="7647293" cy="1143000"/>
          </a:xfrm>
        </p:spPr>
        <p:txBody>
          <a:bodyPr>
            <a:normAutofit/>
          </a:bodyPr>
          <a:lstStyle/>
          <a:p>
            <a:r>
              <a:rPr lang="pt-PT" altLang="en-US" sz="2600" dirty="0">
                <a:solidFill>
                  <a:srgbClr val="057B33"/>
                </a:solidFill>
                <a:latin typeface="Verdana" panose="020B0604030504040204" pitchFamily="34" charset="0"/>
                <a:ea typeface="Verdana" panose="020B0604030504040204" pitchFamily="34" charset="0"/>
                <a:cs typeface="Verdana" panose="020B0604030504040204" pitchFamily="34" charset="0"/>
              </a:rPr>
              <a:t>A Framework </a:t>
            </a:r>
            <a:r>
              <a:rPr lang="pt-PT" altLang="en-US" sz="2600" dirty="0" err="1">
                <a:solidFill>
                  <a:srgbClr val="057B33"/>
                </a:solidFill>
                <a:latin typeface="Verdana" panose="020B0604030504040204" pitchFamily="34" charset="0"/>
                <a:ea typeface="Verdana" panose="020B0604030504040204" pitchFamily="34" charset="0"/>
                <a:cs typeface="Verdana" panose="020B0604030504040204" pitchFamily="34" charset="0"/>
              </a:rPr>
              <a:t>of</a:t>
            </a:r>
            <a:r>
              <a:rPr lang="pt-PT" altLang="en-US" sz="26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600" dirty="0" err="1">
                <a:solidFill>
                  <a:srgbClr val="057B33"/>
                </a:solidFill>
                <a:latin typeface="Verdana" panose="020B0604030504040204" pitchFamily="34" charset="0"/>
                <a:ea typeface="Verdana" panose="020B0604030504040204" pitchFamily="34" charset="0"/>
                <a:cs typeface="Verdana" panose="020B0604030504040204" pitchFamily="34" charset="0"/>
              </a:rPr>
              <a:t>Offshoring</a:t>
            </a:r>
            <a:r>
              <a:rPr lang="pt-PT" altLang="en-US" sz="26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600" dirty="0" err="1">
                <a:solidFill>
                  <a:srgbClr val="057B33"/>
                </a:solidFill>
                <a:latin typeface="Verdana" panose="020B0604030504040204" pitchFamily="34" charset="0"/>
                <a:ea typeface="Verdana" panose="020B0604030504040204" pitchFamily="34" charset="0"/>
                <a:cs typeface="Verdana" panose="020B0604030504040204" pitchFamily="34" charset="0"/>
              </a:rPr>
              <a:t>and</a:t>
            </a:r>
            <a:r>
              <a:rPr lang="pt-PT" altLang="en-US" sz="2600" dirty="0">
                <a:solidFill>
                  <a:srgbClr val="057B33"/>
                </a:solidFill>
                <a:latin typeface="Verdana" panose="020B0604030504040204" pitchFamily="34" charset="0"/>
                <a:ea typeface="Verdana" panose="020B0604030504040204" pitchFamily="34" charset="0"/>
                <a:cs typeface="Verdana" panose="020B0604030504040204" pitchFamily="34" charset="0"/>
              </a:rPr>
              <a:t> Outsourcing</a:t>
            </a:r>
            <a:br>
              <a:rPr lang="en-US" altLang="en-US" sz="2600" dirty="0">
                <a:solidFill>
                  <a:srgbClr val="057B33"/>
                </a:solidFill>
                <a:latin typeface="Verdana" panose="020B0604030504040204" pitchFamily="34" charset="0"/>
                <a:ea typeface="Verdana" panose="020B0604030504040204" pitchFamily="34" charset="0"/>
                <a:cs typeface="Verdana" panose="020B0604030504040204" pitchFamily="34" charset="0"/>
              </a:rPr>
            </a:br>
            <a:endParaRPr lang="en-US" altLang="en-US" sz="26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D6EEEA56-1EC2-FD87-BEAF-5B6123B9F431}"/>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96B3697A-624D-5FAD-A56B-9172695A71E5}"/>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C57E900F-EB9D-870D-E9E2-57D096870C41}"/>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4365D246-14A3-A86B-813E-58F5D2FD122C}"/>
              </a:ext>
            </a:extLst>
          </p:cNvPr>
          <p:cNvPicPr>
            <a:picLocks noChangeAspect="1"/>
          </p:cNvPicPr>
          <p:nvPr/>
        </p:nvPicPr>
        <p:blipFill>
          <a:blip r:embed="rId4"/>
          <a:stretch>
            <a:fillRect/>
          </a:stretch>
        </p:blipFill>
        <p:spPr>
          <a:xfrm>
            <a:off x="10573268" y="6384207"/>
            <a:ext cx="1506216" cy="358958"/>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D44F6-1F06-D134-8F25-75488E149C56}"/>
              </a:ext>
            </a:extLst>
          </p:cNvPr>
          <p:cNvSpPr>
            <a:spLocks noGrp="1"/>
          </p:cNvSpPr>
          <p:nvPr>
            <p:ph type="title"/>
          </p:nvPr>
        </p:nvSpPr>
        <p:spPr>
          <a:xfrm>
            <a:off x="3645193" y="-74697"/>
            <a:ext cx="4860852" cy="1325563"/>
          </a:xfrm>
          <a:ln>
            <a:noFill/>
          </a:ln>
        </p:spPr>
        <p:txBody>
          <a:bodyPr>
            <a:normAutofit/>
          </a:bodyPr>
          <a:lstStyle/>
          <a:p>
            <a:r>
              <a:rPr lang="en-US" sz="3400" dirty="0">
                <a:solidFill>
                  <a:srgbClr val="057B33"/>
                </a:solidFill>
                <a:latin typeface="Verdana" panose="020B0604030504040204" pitchFamily="34" charset="0"/>
                <a:ea typeface="Verdana" panose="020B0604030504040204" pitchFamily="34" charset="0"/>
                <a:cs typeface="Verdana" panose="020B0604030504040204" pitchFamily="34" charset="0"/>
              </a:rPr>
              <a:t>Concept of Reshoring</a:t>
            </a:r>
          </a:p>
        </p:txBody>
      </p:sp>
      <p:sp>
        <p:nvSpPr>
          <p:cNvPr id="3" name="Content Placeholder 2">
            <a:extLst>
              <a:ext uri="{FF2B5EF4-FFF2-40B4-BE49-F238E27FC236}">
                <a16:creationId xmlns:a16="http://schemas.microsoft.com/office/drawing/2014/main" id="{31D30DA4-9196-7505-9989-864460F9F042}"/>
              </a:ext>
            </a:extLst>
          </p:cNvPr>
          <p:cNvSpPr>
            <a:spLocks noGrp="1"/>
          </p:cNvSpPr>
          <p:nvPr>
            <p:ph idx="1"/>
          </p:nvPr>
        </p:nvSpPr>
        <p:spPr>
          <a:xfrm>
            <a:off x="591576" y="1260944"/>
            <a:ext cx="11017831" cy="4351338"/>
          </a:xfrm>
        </p:spPr>
        <p:txBody>
          <a:bodyPr>
            <a:normAutofit/>
          </a:bodyPr>
          <a:lstStyle/>
          <a:p>
            <a:pPr>
              <a:lnSpc>
                <a:spcPct val="110000"/>
              </a:lnSpc>
              <a:spcBef>
                <a:spcPts val="2200"/>
              </a:spcBef>
            </a:pPr>
            <a:r>
              <a:rPr lang="en-US" sz="22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Reshoring is a business strategy that involves bringing back manufacturing or production processes that were previously moved offshore (typically to countries with lower labour costs) back to the home country</a:t>
            </a:r>
          </a:p>
          <a:p>
            <a:pPr>
              <a:lnSpc>
                <a:spcPct val="110000"/>
              </a:lnSpc>
              <a:spcBef>
                <a:spcPts val="2200"/>
              </a:spcBef>
            </a:pPr>
            <a:r>
              <a:rPr lang="en-US" sz="22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Motivations: cost considerations; improve quality control; supply chain resilience; lower chance of products being copies; smaller environmental impact; deal with geopolitics</a:t>
            </a:r>
          </a:p>
          <a:p>
            <a:pPr>
              <a:lnSpc>
                <a:spcPct val="110000"/>
              </a:lnSpc>
              <a:spcBef>
                <a:spcPts val="2200"/>
              </a:spcBef>
            </a:pPr>
            <a:r>
              <a:rPr lang="en-US" sz="22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Depends on: nature of industry, specific requirements of products, overall economic and geopolitical landscape</a:t>
            </a:r>
          </a:p>
          <a:p>
            <a:pPr>
              <a:lnSpc>
                <a:spcPct val="110000"/>
              </a:lnSpc>
              <a:spcBef>
                <a:spcPts val="2200"/>
              </a:spcBef>
            </a:pPr>
            <a:r>
              <a:rPr lang="en-US" sz="22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Different from – nearshoring, offshoring</a:t>
            </a:r>
          </a:p>
        </p:txBody>
      </p:sp>
      <p:sp>
        <p:nvSpPr>
          <p:cNvPr id="4" name="Line 2">
            <a:extLst>
              <a:ext uri="{FF2B5EF4-FFF2-40B4-BE49-F238E27FC236}">
                <a16:creationId xmlns:a16="http://schemas.microsoft.com/office/drawing/2014/main" id="{7A66BBBB-6650-B486-4CD6-713AFB579771}"/>
              </a:ext>
            </a:extLst>
          </p:cNvPr>
          <p:cNvSpPr>
            <a:spLocks noChangeShapeType="1"/>
          </p:cNvSpPr>
          <p:nvPr/>
        </p:nvSpPr>
        <p:spPr bwMode="auto">
          <a:xfrm>
            <a:off x="464255" y="849233"/>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5" name="TextBox 4" descr="Professor Teresa da Silva Lopes&#13;&#10;">
            <a:extLst>
              <a:ext uri="{FF2B5EF4-FFF2-40B4-BE49-F238E27FC236}">
                <a16:creationId xmlns:a16="http://schemas.microsoft.com/office/drawing/2014/main" id="{1679B664-18F9-EC85-B765-731E882990B0}"/>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DC151BDF-F8C8-7875-7357-7C778CFF5A94}"/>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8" name="Picture 7">
            <a:extLst>
              <a:ext uri="{FF2B5EF4-FFF2-40B4-BE49-F238E27FC236}">
                <a16:creationId xmlns:a16="http://schemas.microsoft.com/office/drawing/2014/main" id="{BD80D612-53C8-2BF9-3104-7B0FC2159D44}"/>
              </a:ext>
            </a:extLst>
          </p:cNvPr>
          <p:cNvPicPr>
            <a:picLocks noChangeAspect="1"/>
          </p:cNvPicPr>
          <p:nvPr/>
        </p:nvPicPr>
        <p:blipFill>
          <a:blip r:embed="rId3"/>
          <a:stretch>
            <a:fillRect/>
          </a:stretch>
        </p:blipFill>
        <p:spPr>
          <a:xfrm>
            <a:off x="10573268" y="6384207"/>
            <a:ext cx="1506216" cy="358958"/>
          </a:xfrm>
          <a:prstGeom prst="rect">
            <a:avLst/>
          </a:prstGeom>
        </p:spPr>
      </p:pic>
    </p:spTree>
    <p:extLst>
      <p:ext uri="{BB962C8B-B14F-4D97-AF65-F5344CB8AC3E}">
        <p14:creationId xmlns:p14="http://schemas.microsoft.com/office/powerpoint/2010/main" val="36710242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1" descr="This Map shows the supply and demand of offshore services.">
            <a:extLst>
              <a:ext uri="{FF2B5EF4-FFF2-40B4-BE49-F238E27FC236}">
                <a16:creationId xmlns:a16="http://schemas.microsoft.com/office/drawing/2014/main" id="{FBB9AEEA-154D-DCB8-60F9-67136B33966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954622"/>
            <a:ext cx="9144000" cy="542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Title 1">
            <a:extLst>
              <a:ext uri="{FF2B5EF4-FFF2-40B4-BE49-F238E27FC236}">
                <a16:creationId xmlns:a16="http://schemas.microsoft.com/office/drawing/2014/main" id="{14060E47-2DAE-D934-A385-99FF4C4EA0E5}"/>
              </a:ext>
            </a:extLst>
          </p:cNvPr>
          <p:cNvSpPr>
            <a:spLocks noGrp="1" noChangeArrowheads="1"/>
          </p:cNvSpPr>
          <p:nvPr>
            <p:ph type="title"/>
          </p:nvPr>
        </p:nvSpPr>
        <p:spPr>
          <a:xfrm>
            <a:off x="2293750" y="-1654"/>
            <a:ext cx="7640664" cy="1219754"/>
          </a:xfrm>
        </p:spPr>
        <p:txBody>
          <a:bodyPr>
            <a:normAutofit/>
          </a:bodyPr>
          <a:lstStyle/>
          <a:p>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Supply</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and</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Demand</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of</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Offshore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Services</a:t>
            </a:r>
            <a:endParaRPr lang="en-US"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7DEF9C9C-15AF-A46F-9F4E-D1B244243F55}"/>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FDB10839-EFEA-72D9-FDEC-8ACC15999ADF}"/>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CE425F65-2FE9-8880-86C2-83CFEEC8B9F0}"/>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6F382F9B-1D79-2485-94E1-C3B0B1F9CE32}"/>
              </a:ext>
            </a:extLst>
          </p:cNvPr>
          <p:cNvPicPr>
            <a:picLocks noChangeAspect="1"/>
          </p:cNvPicPr>
          <p:nvPr/>
        </p:nvPicPr>
        <p:blipFill>
          <a:blip r:embed="rId4"/>
          <a:stretch>
            <a:fillRect/>
          </a:stretch>
        </p:blipFill>
        <p:spPr>
          <a:xfrm>
            <a:off x="10573268" y="6384207"/>
            <a:ext cx="1506216" cy="358958"/>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Box 3">
            <a:extLst>
              <a:ext uri="{FF2B5EF4-FFF2-40B4-BE49-F238E27FC236}">
                <a16:creationId xmlns:a16="http://schemas.microsoft.com/office/drawing/2014/main" id="{FDFB4E10-9BF5-61D8-9DC4-9948088F30BB}"/>
              </a:ext>
            </a:extLst>
          </p:cNvPr>
          <p:cNvSpPr txBox="1">
            <a:spLocks noChangeArrowheads="1"/>
          </p:cNvSpPr>
          <p:nvPr/>
        </p:nvSpPr>
        <p:spPr bwMode="auto">
          <a:xfrm>
            <a:off x="1356190" y="1391817"/>
            <a:ext cx="4523912"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800" b="1" dirty="0">
                <a:solidFill>
                  <a:srgbClr val="057B33"/>
                </a:solidFill>
                <a:latin typeface="Verdana" panose="020B0604030504040204" pitchFamily="34" charset="0"/>
                <a:ea typeface="Verdana" panose="020B0604030504040204" pitchFamily="34" charset="0"/>
                <a:cs typeface="Verdana" panose="020B0604030504040204" pitchFamily="34" charset="0"/>
              </a:rPr>
              <a:t>Offshoring</a:t>
            </a:r>
          </a:p>
          <a:p>
            <a:pPr eaLnBrk="1" hangingPunct="1">
              <a:spcBef>
                <a:spcPct val="0"/>
              </a:spcBef>
              <a:buFontTx/>
              <a:buNone/>
            </a:pPr>
            <a:endParaRPr lang="en-US" altLang="en-US" sz="1800" dirty="0">
              <a:solidFill>
                <a:srgbClr val="000090"/>
              </a:solidFill>
              <a:latin typeface="Verdana" panose="020B0604030504040204" pitchFamily="34" charset="0"/>
              <a:ea typeface="Verdana" panose="020B0604030504040204" pitchFamily="34" charset="0"/>
              <a:cs typeface="Verdana" panose="020B0604030504040204" pitchFamily="34" charset="0"/>
            </a:endParaRPr>
          </a:p>
          <a:p>
            <a:pPr algn="just" eaLnBrk="1" hangingPunct="1">
              <a:spcBef>
                <a:spcPct val="0"/>
              </a:spcBef>
              <a:buFontTx/>
              <a:buNone/>
            </a:pPr>
            <a:r>
              <a:rPr lang="en-US"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Getting work done in a different country</a:t>
            </a:r>
          </a:p>
          <a:p>
            <a:pPr algn="just" eaLnBrk="1" hangingPunct="1">
              <a:spcBef>
                <a:spcPct val="0"/>
              </a:spcBef>
              <a:buFontTx/>
              <a:buNone/>
            </a:pPr>
            <a:endParaRPr lang="en-US"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a:p>
            <a:pPr algn="just" eaLnBrk="1" hangingPunct="1">
              <a:spcBef>
                <a:spcPct val="0"/>
              </a:spcBef>
              <a:buFontTx/>
              <a:buNone/>
            </a:pPr>
            <a:r>
              <a:rPr lang="en-US"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Benefits of offshoring are usually lower costs, better availability of skilled people, getting work done faster through a global talent pool.</a:t>
            </a:r>
          </a:p>
          <a:p>
            <a:pPr algn="just" eaLnBrk="1" hangingPunct="1">
              <a:spcBef>
                <a:spcPct val="0"/>
              </a:spcBef>
              <a:buFontTx/>
              <a:buNone/>
            </a:pPr>
            <a:endParaRPr lang="en-US"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a:p>
            <a:pPr algn="just" eaLnBrk="1" hangingPunct="1">
              <a:spcBef>
                <a:spcPct val="0"/>
              </a:spcBef>
              <a:buFontTx/>
              <a:buNone/>
            </a:pPr>
            <a:r>
              <a:rPr lang="en-US" altLang="en-US" sz="1800" b="1"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Often criticized </a:t>
            </a:r>
            <a:r>
              <a:rPr lang="en-US"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for </a:t>
            </a:r>
            <a:r>
              <a:rPr lang="en-US" altLang="en-US" sz="1800" u="sng"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transferring jobs to other countries</a:t>
            </a:r>
            <a:r>
              <a:rPr lang="en-US"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Other risks include  geopolitical risk, language differences and poor communication </a:t>
            </a:r>
            <a:r>
              <a:rPr lang="en-US"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etc</a:t>
            </a:r>
            <a:endParaRPr lang="en-US"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9699" name="TextBox 4">
            <a:extLst>
              <a:ext uri="{FF2B5EF4-FFF2-40B4-BE49-F238E27FC236}">
                <a16:creationId xmlns:a16="http://schemas.microsoft.com/office/drawing/2014/main" id="{CA7926FB-331F-EE4F-579F-D8AE7847F044}"/>
              </a:ext>
            </a:extLst>
          </p:cNvPr>
          <p:cNvSpPr txBox="1">
            <a:spLocks noChangeArrowheads="1"/>
          </p:cNvSpPr>
          <p:nvPr/>
        </p:nvSpPr>
        <p:spPr bwMode="auto">
          <a:xfrm>
            <a:off x="6395024" y="1337422"/>
            <a:ext cx="4440786"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800" b="1" dirty="0">
                <a:solidFill>
                  <a:srgbClr val="057B33"/>
                </a:solidFill>
                <a:latin typeface="Verdana" panose="020B0604030504040204" pitchFamily="34" charset="0"/>
                <a:ea typeface="Verdana" panose="020B0604030504040204" pitchFamily="34" charset="0"/>
                <a:cs typeface="Verdana" panose="020B0604030504040204" pitchFamily="34" charset="0"/>
              </a:rPr>
              <a:t>Outsourcing</a:t>
            </a:r>
          </a:p>
          <a:p>
            <a:pPr eaLnBrk="1" hangingPunct="1">
              <a:spcBef>
                <a:spcPct val="0"/>
              </a:spcBef>
              <a:buFontTx/>
              <a:buNone/>
            </a:pPr>
            <a:endParaRPr lang="en-US" altLang="en-US" sz="1800" dirty="0">
              <a:solidFill>
                <a:srgbClr val="000090"/>
              </a:solidFill>
              <a:latin typeface="Verdana" panose="020B0604030504040204" pitchFamily="34" charset="0"/>
              <a:ea typeface="Verdana" panose="020B0604030504040204" pitchFamily="34" charset="0"/>
              <a:cs typeface="Verdana" panose="020B0604030504040204" pitchFamily="34" charset="0"/>
            </a:endParaRPr>
          </a:p>
          <a:p>
            <a:pPr algn="just" eaLnBrk="1" hangingPunct="1">
              <a:spcBef>
                <a:spcPct val="0"/>
              </a:spcBef>
              <a:buFontTx/>
              <a:buNone/>
            </a:pPr>
            <a:r>
              <a:rPr lang="en-US"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Contracting work to an external organization</a:t>
            </a:r>
          </a:p>
          <a:p>
            <a:pPr algn="just" eaLnBrk="1" hangingPunct="1">
              <a:spcBef>
                <a:spcPct val="0"/>
              </a:spcBef>
              <a:buFontTx/>
              <a:buNone/>
            </a:pPr>
            <a:endParaRPr lang="en-US"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a:p>
            <a:pPr algn="just" eaLnBrk="1" hangingPunct="1">
              <a:spcBef>
                <a:spcPct val="0"/>
              </a:spcBef>
              <a:buFontTx/>
              <a:buNone/>
            </a:pPr>
            <a:r>
              <a:rPr lang="en-US"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Usually, companies outsource to take advantage of specialized skills, cost efficiencies and labour flexibility</a:t>
            </a:r>
          </a:p>
          <a:p>
            <a:pPr algn="just" eaLnBrk="1" hangingPunct="1">
              <a:spcBef>
                <a:spcPct val="0"/>
              </a:spcBef>
              <a:buFontTx/>
              <a:buNone/>
            </a:pPr>
            <a:endParaRPr lang="en-US"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a:p>
            <a:pPr algn="just" eaLnBrk="1" hangingPunct="1">
              <a:spcBef>
                <a:spcPct val="0"/>
              </a:spcBef>
              <a:buFontTx/>
              <a:buNone/>
            </a:pPr>
            <a:endParaRPr lang="en-US"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a:p>
            <a:pPr algn="just" eaLnBrk="1" hangingPunct="1">
              <a:spcBef>
                <a:spcPct val="0"/>
              </a:spcBef>
              <a:buFontTx/>
              <a:buNone/>
            </a:pPr>
            <a:r>
              <a:rPr lang="en-US"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Misaligned interests of clients and vendors, </a:t>
            </a:r>
            <a:r>
              <a:rPr lang="en-US" altLang="en-US" sz="1800" u="sng"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increased reliance on third parties, </a:t>
            </a:r>
            <a:r>
              <a:rPr lang="en-US"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lack of in-house knowledge of critical (not necessarily core) business operations</a:t>
            </a:r>
          </a:p>
          <a:p>
            <a:pPr eaLnBrk="1" hangingPunct="1">
              <a:spcBef>
                <a:spcPct val="0"/>
              </a:spcBef>
              <a:buFontTx/>
              <a:buNone/>
            </a:pPr>
            <a:endParaRPr lang="en-US" altLang="en-US" sz="1800" dirty="0">
              <a:solidFill>
                <a:srgbClr val="000090"/>
              </a:solidFill>
              <a:latin typeface="Verdana" panose="020B0604030504040204" pitchFamily="34" charset="0"/>
              <a:ea typeface="Verdana" panose="020B0604030504040204" pitchFamily="34" charset="0"/>
              <a:cs typeface="Verdana" panose="020B0604030504040204" pitchFamily="34" charset="0"/>
            </a:endParaRPr>
          </a:p>
        </p:txBody>
      </p:sp>
      <p:sp>
        <p:nvSpPr>
          <p:cNvPr id="29700" name="Title 1">
            <a:extLst>
              <a:ext uri="{FF2B5EF4-FFF2-40B4-BE49-F238E27FC236}">
                <a16:creationId xmlns:a16="http://schemas.microsoft.com/office/drawing/2014/main" id="{D66164EE-C026-5F94-7427-6197D9BFCF99}"/>
              </a:ext>
            </a:extLst>
          </p:cNvPr>
          <p:cNvSpPr>
            <a:spLocks noGrp="1" noChangeArrowheads="1"/>
          </p:cNvSpPr>
          <p:nvPr>
            <p:ph type="title"/>
          </p:nvPr>
        </p:nvSpPr>
        <p:spPr>
          <a:xfrm>
            <a:off x="979709" y="220326"/>
            <a:ext cx="10032067" cy="1143000"/>
          </a:xfrm>
          <a:ln>
            <a:noFill/>
          </a:ln>
        </p:spPr>
        <p:txBody>
          <a:bodyPr>
            <a:noAutofit/>
          </a:bodyPr>
          <a:lstStyle/>
          <a:p>
            <a:r>
              <a:rPr lang="pt-PT" altLang="en-US" sz="3000" dirty="0" err="1">
                <a:solidFill>
                  <a:srgbClr val="057B33"/>
                </a:solidFill>
                <a:latin typeface="Verdana" panose="020B0604030504040204" pitchFamily="34" charset="0"/>
                <a:ea typeface="Verdana" panose="020B0604030504040204" pitchFamily="34" charset="0"/>
                <a:cs typeface="Verdana" panose="020B0604030504040204" pitchFamily="34" charset="0"/>
              </a:rPr>
              <a:t>Offshoring</a:t>
            </a:r>
            <a:r>
              <a:rPr lang="pt-PT" altLang="en-US" sz="30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3000" dirty="0" err="1">
                <a:solidFill>
                  <a:srgbClr val="057B33"/>
                </a:solidFill>
                <a:latin typeface="Verdana" panose="020B0604030504040204" pitchFamily="34" charset="0"/>
                <a:ea typeface="Verdana" panose="020B0604030504040204" pitchFamily="34" charset="0"/>
                <a:cs typeface="Verdana" panose="020B0604030504040204" pitchFamily="34" charset="0"/>
              </a:rPr>
              <a:t>vs</a:t>
            </a:r>
            <a:r>
              <a:rPr lang="pt-PT" altLang="en-US" sz="3000" dirty="0">
                <a:solidFill>
                  <a:srgbClr val="057B33"/>
                </a:solidFill>
                <a:latin typeface="Verdana" panose="020B0604030504040204" pitchFamily="34" charset="0"/>
                <a:ea typeface="Verdana" panose="020B0604030504040204" pitchFamily="34" charset="0"/>
                <a:cs typeface="Verdana" panose="020B0604030504040204" pitchFamily="34" charset="0"/>
              </a:rPr>
              <a:t> Outsourcing – </a:t>
            </a:r>
            <a:r>
              <a:rPr lang="pt-PT" altLang="en-US" sz="3000" dirty="0" err="1">
                <a:solidFill>
                  <a:srgbClr val="057B33"/>
                </a:solidFill>
                <a:latin typeface="Verdana" panose="020B0604030504040204" pitchFamily="34" charset="0"/>
                <a:ea typeface="Verdana" panose="020B0604030504040204" pitchFamily="34" charset="0"/>
                <a:cs typeface="Verdana" panose="020B0604030504040204" pitchFamily="34" charset="0"/>
              </a:rPr>
              <a:t>Advantages</a:t>
            </a:r>
            <a:r>
              <a:rPr lang="pt-PT" altLang="en-US" sz="30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3000" dirty="0" err="1">
                <a:solidFill>
                  <a:srgbClr val="057B33"/>
                </a:solidFill>
                <a:latin typeface="Verdana" panose="020B0604030504040204" pitchFamily="34" charset="0"/>
                <a:ea typeface="Verdana" panose="020B0604030504040204" pitchFamily="34" charset="0"/>
                <a:cs typeface="Verdana" panose="020B0604030504040204" pitchFamily="34" charset="0"/>
              </a:rPr>
              <a:t>and</a:t>
            </a:r>
            <a:r>
              <a:rPr lang="pt-PT" altLang="en-US" sz="30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3000" dirty="0" err="1">
                <a:solidFill>
                  <a:srgbClr val="057B33"/>
                </a:solidFill>
                <a:latin typeface="Verdana" panose="020B0604030504040204" pitchFamily="34" charset="0"/>
                <a:ea typeface="Verdana" panose="020B0604030504040204" pitchFamily="34" charset="0"/>
                <a:cs typeface="Verdana" panose="020B0604030504040204" pitchFamily="34" charset="0"/>
              </a:rPr>
              <a:t>Risks</a:t>
            </a:r>
            <a:br>
              <a:rPr lang="en-US" altLang="en-US" sz="3000" dirty="0">
                <a:solidFill>
                  <a:srgbClr val="057B33"/>
                </a:solidFill>
                <a:latin typeface="Verdana" panose="020B0604030504040204" pitchFamily="34" charset="0"/>
                <a:ea typeface="Verdana" panose="020B0604030504040204" pitchFamily="34" charset="0"/>
                <a:cs typeface="Verdana" panose="020B0604030504040204" pitchFamily="34" charset="0"/>
              </a:rPr>
            </a:br>
            <a:endParaRPr lang="en-US" altLang="en-US" sz="30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2E6C4EDD-9C51-103E-E1C6-DBB6D0CF7C3D}"/>
              </a:ext>
            </a:extLst>
          </p:cNvPr>
          <p:cNvSpPr>
            <a:spLocks noChangeShapeType="1"/>
          </p:cNvSpPr>
          <p:nvPr/>
        </p:nvSpPr>
        <p:spPr bwMode="auto">
          <a:xfrm>
            <a:off x="608719" y="827943"/>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1D8387FE-3FDB-80D7-1BDF-4806F112F574}"/>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256EB883-652F-0098-FA2B-DE8D75DEA14B}"/>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76E53670-DEB4-8AED-A3F3-9A83AB4E3047}"/>
              </a:ext>
            </a:extLst>
          </p:cNvPr>
          <p:cNvPicPr>
            <a:picLocks noChangeAspect="1"/>
          </p:cNvPicPr>
          <p:nvPr/>
        </p:nvPicPr>
        <p:blipFill>
          <a:blip r:embed="rId3"/>
          <a:stretch>
            <a:fillRect/>
          </a:stretch>
        </p:blipFill>
        <p:spPr>
          <a:xfrm>
            <a:off x="10573268" y="6384207"/>
            <a:ext cx="1506216" cy="358958"/>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Picture 1" descr="This Figure shows the evolution of the concept of Global Value Chain and its predecessor concepts">
            <a:extLst>
              <a:ext uri="{FF2B5EF4-FFF2-40B4-BE49-F238E27FC236}">
                <a16:creationId xmlns:a16="http://schemas.microsoft.com/office/drawing/2014/main" id="{DF50542E-8E59-977A-5079-25BB997957A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73419" y="975170"/>
            <a:ext cx="9207500" cy="518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Title 1">
            <a:extLst>
              <a:ext uri="{FF2B5EF4-FFF2-40B4-BE49-F238E27FC236}">
                <a16:creationId xmlns:a16="http://schemas.microsoft.com/office/drawing/2014/main" id="{E7BD9572-8F43-F9A7-2A17-4C42EA2E803D}"/>
              </a:ext>
            </a:extLst>
          </p:cNvPr>
          <p:cNvSpPr>
            <a:spLocks noGrp="1" noChangeArrowheads="1"/>
          </p:cNvSpPr>
          <p:nvPr>
            <p:ph type="title"/>
          </p:nvPr>
        </p:nvSpPr>
        <p:spPr>
          <a:xfrm>
            <a:off x="3482647" y="-31882"/>
            <a:ext cx="5199016" cy="1325563"/>
          </a:xfrm>
        </p:spPr>
        <p:txBody>
          <a:bodyPr/>
          <a:lstStyle/>
          <a:p>
            <a:r>
              <a:rPr lang="en-GB"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Global Value Chain Analysis</a:t>
            </a:r>
            <a:endParaRPr lang="en-US"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4F146822-D052-4417-DED2-20F65F8C9051}"/>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D583137C-0C3B-4E7F-0C33-47FDD291B501}"/>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392B356F-4559-4BC7-232D-229EAE7AC7AA}"/>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73EDF82D-2E45-5BC8-1A51-001F90A31676}"/>
              </a:ext>
            </a:extLst>
          </p:cNvPr>
          <p:cNvPicPr>
            <a:picLocks noChangeAspect="1"/>
          </p:cNvPicPr>
          <p:nvPr/>
        </p:nvPicPr>
        <p:blipFill>
          <a:blip r:embed="rId4"/>
          <a:stretch>
            <a:fillRect/>
          </a:stretch>
        </p:blipFill>
        <p:spPr>
          <a:xfrm>
            <a:off x="10573268" y="6384207"/>
            <a:ext cx="1506216" cy="358958"/>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4">
            <a:extLst>
              <a:ext uri="{FF2B5EF4-FFF2-40B4-BE49-F238E27FC236}">
                <a16:creationId xmlns:a16="http://schemas.microsoft.com/office/drawing/2014/main" id="{2CCD0BBD-DCCC-5660-26A8-A575CD8D41EC}"/>
              </a:ext>
            </a:extLst>
          </p:cNvPr>
          <p:cNvSpPr>
            <a:spLocks noChangeArrowheads="1"/>
          </p:cNvSpPr>
          <p:nvPr/>
        </p:nvSpPr>
        <p:spPr bwMode="auto">
          <a:xfrm>
            <a:off x="2711450" y="5487988"/>
            <a:ext cx="6337300" cy="678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buFontTx/>
              <a:buNone/>
            </a:pPr>
            <a:r>
              <a:rPr lang="en-US" altLang="en-US" sz="1800" dirty="0">
                <a:solidFill>
                  <a:schemeClr val="tx1">
                    <a:lumMod val="50000"/>
                    <a:lumOff val="50000"/>
                  </a:schemeClr>
                </a:solidFill>
                <a:cs typeface="Arial" panose="020B0604020202020204" pitchFamily="34" charset="0"/>
              </a:rPr>
              <a:t>The value chain for IBM</a:t>
            </a:r>
          </a:p>
          <a:p>
            <a:pPr>
              <a:buFontTx/>
              <a:buNone/>
            </a:pPr>
            <a:r>
              <a:rPr lang="en-US" altLang="en-US" sz="800" i="1" dirty="0">
                <a:solidFill>
                  <a:schemeClr val="tx1">
                    <a:lumMod val="50000"/>
                    <a:lumOff val="50000"/>
                  </a:schemeClr>
                </a:solidFill>
                <a:cs typeface="Arial" panose="020B0604020202020204" pitchFamily="34" charset="0"/>
              </a:rPr>
              <a:t>Source</a:t>
            </a:r>
            <a:r>
              <a:rPr lang="en-US" altLang="en-US" sz="800" dirty="0">
                <a:solidFill>
                  <a:schemeClr val="tx1">
                    <a:lumMod val="50000"/>
                    <a:lumOff val="50000"/>
                  </a:schemeClr>
                </a:solidFill>
                <a:cs typeface="Arial" panose="020B0604020202020204" pitchFamily="34" charset="0"/>
              </a:rPr>
              <a:t>: Reported in Arnoldo C. </a:t>
            </a:r>
            <a:r>
              <a:rPr lang="en-US" altLang="en-US" sz="800" dirty="0" err="1">
                <a:solidFill>
                  <a:schemeClr val="tx1">
                    <a:lumMod val="50000"/>
                    <a:lumOff val="50000"/>
                  </a:schemeClr>
                </a:solidFill>
                <a:cs typeface="Arial" panose="020B0604020202020204" pitchFamily="34" charset="0"/>
              </a:rPr>
              <a:t>Hax</a:t>
            </a:r>
            <a:r>
              <a:rPr lang="en-US" altLang="en-US" sz="800" dirty="0">
                <a:solidFill>
                  <a:schemeClr val="tx1">
                    <a:lumMod val="50000"/>
                    <a:lumOff val="50000"/>
                  </a:schemeClr>
                </a:solidFill>
                <a:cs typeface="Arial" panose="020B0604020202020204" pitchFamily="34" charset="0"/>
              </a:rPr>
              <a:t> and Nicolas S. </a:t>
            </a:r>
            <a:r>
              <a:rPr lang="en-US" altLang="en-US" sz="800" dirty="0" err="1">
                <a:solidFill>
                  <a:schemeClr val="tx1">
                    <a:lumMod val="50000"/>
                    <a:lumOff val="50000"/>
                  </a:schemeClr>
                </a:solidFill>
                <a:cs typeface="Arial" panose="020B0604020202020204" pitchFamily="34" charset="0"/>
              </a:rPr>
              <a:t>Majluf</a:t>
            </a:r>
            <a:r>
              <a:rPr lang="en-US" altLang="en-US" sz="800" dirty="0">
                <a:solidFill>
                  <a:schemeClr val="tx1">
                    <a:lumMod val="50000"/>
                    <a:lumOff val="50000"/>
                  </a:schemeClr>
                </a:solidFill>
                <a:cs typeface="Arial" panose="020B0604020202020204" pitchFamily="34" charset="0"/>
              </a:rPr>
              <a:t>, </a:t>
            </a:r>
            <a:r>
              <a:rPr lang="en-US" altLang="en-US" sz="800" i="1" dirty="0">
                <a:solidFill>
                  <a:schemeClr val="tx1">
                    <a:lumMod val="50000"/>
                    <a:lumOff val="50000"/>
                  </a:schemeClr>
                </a:solidFill>
                <a:cs typeface="Arial" panose="020B0604020202020204" pitchFamily="34" charset="0"/>
              </a:rPr>
              <a:t>The Strategy Concept and Process: A Pragmatic Approach </a:t>
            </a:r>
            <a:r>
              <a:rPr lang="en-US" altLang="en-US" sz="800" dirty="0">
                <a:solidFill>
                  <a:schemeClr val="tx1">
                    <a:lumMod val="50000"/>
                    <a:lumOff val="50000"/>
                  </a:schemeClr>
                </a:solidFill>
                <a:cs typeface="Arial" panose="020B0604020202020204" pitchFamily="34" charset="0"/>
              </a:rPr>
              <a:t>(Englewood Cliffs, NJ: Prentice Hall, 1991), p. 82, Figure 8.4</a:t>
            </a:r>
            <a:r>
              <a:rPr lang="en-US" altLang="en-US" sz="1050" b="1" dirty="0">
                <a:solidFill>
                  <a:schemeClr val="tx1">
                    <a:lumMod val="50000"/>
                    <a:lumOff val="50000"/>
                  </a:schemeClr>
                </a:solidFill>
                <a:cs typeface="Arial" panose="020B0604020202020204" pitchFamily="34" charset="0"/>
              </a:rPr>
              <a:t> </a:t>
            </a:r>
            <a:endParaRPr lang="en-US" altLang="en-US" sz="800" dirty="0">
              <a:solidFill>
                <a:schemeClr val="tx1">
                  <a:lumMod val="50000"/>
                  <a:lumOff val="50000"/>
                </a:schemeClr>
              </a:solidFill>
              <a:cs typeface="Arial" panose="020B0604020202020204" pitchFamily="34" charset="0"/>
            </a:endParaRPr>
          </a:p>
        </p:txBody>
      </p:sp>
      <p:pic>
        <p:nvPicPr>
          <p:cNvPr id="21506" name="Picture 5" descr="This Figure provides Michael porters' Value Chain breakdown for IBM">
            <a:extLst>
              <a:ext uri="{FF2B5EF4-FFF2-40B4-BE49-F238E27FC236}">
                <a16:creationId xmlns:a16="http://schemas.microsoft.com/office/drawing/2014/main" id="{9E5F9B82-74FF-6356-C11F-92981EA5BC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6485" y="1562471"/>
            <a:ext cx="6864065" cy="3925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8" name="Text Box 8">
            <a:extLst>
              <a:ext uri="{FF2B5EF4-FFF2-40B4-BE49-F238E27FC236}">
                <a16:creationId xmlns:a16="http://schemas.microsoft.com/office/drawing/2014/main" id="{81B9D98B-F3C5-4BE2-9008-EAA6995910D9}"/>
              </a:ext>
            </a:extLst>
          </p:cNvPr>
          <p:cNvSpPr txBox="1">
            <a:spLocks noChangeArrowheads="1"/>
          </p:cNvSpPr>
          <p:nvPr/>
        </p:nvSpPr>
        <p:spPr bwMode="auto">
          <a:xfrm>
            <a:off x="3327250" y="1148574"/>
            <a:ext cx="55659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GB" altLang="en-US" sz="1800" b="1"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Where are the activities located globally?</a:t>
            </a:r>
          </a:p>
        </p:txBody>
      </p:sp>
      <p:sp>
        <p:nvSpPr>
          <p:cNvPr id="21509" name="Title 1">
            <a:extLst>
              <a:ext uri="{FF2B5EF4-FFF2-40B4-BE49-F238E27FC236}">
                <a16:creationId xmlns:a16="http://schemas.microsoft.com/office/drawing/2014/main" id="{490027F8-080E-4FBB-0FA6-B225C4AC758E}"/>
              </a:ext>
            </a:extLst>
          </p:cNvPr>
          <p:cNvSpPr>
            <a:spLocks noGrp="1" noChangeArrowheads="1"/>
          </p:cNvSpPr>
          <p:nvPr>
            <p:ph type="title"/>
          </p:nvPr>
        </p:nvSpPr>
        <p:spPr>
          <a:xfrm>
            <a:off x="2847265" y="264701"/>
            <a:ext cx="6467216" cy="1186380"/>
          </a:xfrm>
        </p:spPr>
        <p:txBody>
          <a:bodyPr>
            <a:normAutofit/>
          </a:bodyPr>
          <a:lstStyle/>
          <a:p>
            <a:r>
              <a:rPr lang="en-US" altLang="en-US" sz="3000" dirty="0">
                <a:solidFill>
                  <a:srgbClr val="057B33"/>
                </a:solidFill>
                <a:latin typeface="Verdana" panose="020B0604030504040204" pitchFamily="34" charset="0"/>
                <a:ea typeface="Verdana" panose="020B0604030504040204" pitchFamily="34" charset="0"/>
                <a:cs typeface="Verdana" panose="020B0604030504040204" pitchFamily="34" charset="0"/>
              </a:rPr>
              <a:t>Porter</a:t>
            </a:r>
            <a:r>
              <a:rPr lang="ja-JP" altLang="en-US" sz="3000">
                <a:solidFill>
                  <a:srgbClr val="057B33"/>
                </a:solidFill>
                <a:latin typeface="Verdana" panose="020B0604030504040204" pitchFamily="34" charset="0"/>
                <a:ea typeface="ＭＳ Ｐゴシック" panose="020B0600070205080204" pitchFamily="34" charset="-128"/>
                <a:cs typeface="Verdana" panose="020B0604030504040204" pitchFamily="34" charset="0"/>
              </a:rPr>
              <a:t>’</a:t>
            </a:r>
            <a:r>
              <a:rPr lang="en-US" altLang="ja-JP" sz="3000" dirty="0">
                <a:solidFill>
                  <a:srgbClr val="057B33"/>
                </a:solidFill>
                <a:latin typeface="Verdana" panose="020B0604030504040204" pitchFamily="34" charset="0"/>
                <a:ea typeface="Verdana" panose="020B0604030504040204" pitchFamily="34" charset="0"/>
                <a:cs typeface="Verdana" panose="020B0604030504040204" pitchFamily="34" charset="0"/>
              </a:rPr>
              <a:t>s Value Chain Framework</a:t>
            </a:r>
            <a:br>
              <a:rPr lang="en-US" altLang="en-US" dirty="0">
                <a:solidFill>
                  <a:srgbClr val="057B33"/>
                </a:solidFill>
                <a:latin typeface="Verdana" panose="020B0604030504040204" pitchFamily="34" charset="0"/>
                <a:ea typeface="Verdana" panose="020B0604030504040204" pitchFamily="34" charset="0"/>
                <a:cs typeface="Verdana" panose="020B0604030504040204" pitchFamily="34" charset="0"/>
              </a:rPr>
            </a:br>
            <a:endParaRPr lang="en-US" altLang="en-US"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C907CEA8-021A-3AA5-728F-9A4A8DC53EBE}"/>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B31C0C27-376A-998C-BDAE-37BD33F14261}"/>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A2AA10E3-735C-9985-1B9B-BF72A68A5D95}"/>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0C1EEF5C-A80D-2E66-2116-459B401789B7}"/>
              </a:ext>
            </a:extLst>
          </p:cNvPr>
          <p:cNvPicPr>
            <a:picLocks noChangeAspect="1"/>
          </p:cNvPicPr>
          <p:nvPr/>
        </p:nvPicPr>
        <p:blipFill>
          <a:blip r:embed="rId4"/>
          <a:stretch>
            <a:fillRect/>
          </a:stretch>
        </p:blipFill>
        <p:spPr>
          <a:xfrm>
            <a:off x="10573268" y="6384207"/>
            <a:ext cx="1506216" cy="358958"/>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a:extLst>
              <a:ext uri="{FF2B5EF4-FFF2-40B4-BE49-F238E27FC236}">
                <a16:creationId xmlns:a16="http://schemas.microsoft.com/office/drawing/2014/main" id="{331F0398-A9D9-8C57-CB25-2F06B4FB3DA0}"/>
              </a:ext>
            </a:extLst>
          </p:cNvPr>
          <p:cNvSpPr>
            <a:spLocks noChangeArrowheads="1"/>
          </p:cNvSpPr>
          <p:nvPr/>
        </p:nvSpPr>
        <p:spPr bwMode="auto">
          <a:xfrm>
            <a:off x="752414" y="1389247"/>
            <a:ext cx="10335802" cy="2224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09575" indent="-409575">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lnSpc>
                <a:spcPct val="150000"/>
              </a:lnSpc>
            </a:pPr>
            <a:r>
              <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Used to </a:t>
            </a:r>
            <a:r>
              <a:rPr lang="en-GB" altLang="en-US" sz="1800" u="sng"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identify sources of competitive advantage of businesses </a:t>
            </a:r>
            <a:r>
              <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and to determine </a:t>
            </a:r>
            <a:r>
              <a:rPr lang="en-GB" altLang="en-US" sz="1800" u="sng"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the type of strategy </a:t>
            </a:r>
            <a:r>
              <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that will be most effective (</a:t>
            </a:r>
            <a:r>
              <a:rPr lang="en-GB" altLang="en-US" sz="18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eg.</a:t>
            </a:r>
            <a:r>
              <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cost advantage, product/service differentiation)</a:t>
            </a:r>
          </a:p>
          <a:p>
            <a:pPr eaLnBrk="1" hangingPunct="1">
              <a:lnSpc>
                <a:spcPct val="150000"/>
              </a:lnSpc>
            </a:pPr>
            <a:r>
              <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For understanding </a:t>
            </a:r>
            <a:r>
              <a:rPr lang="en-GB" altLang="en-US" sz="1800" u="sng"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vertical-multi-stage activity needs for co-ordination</a:t>
            </a:r>
          </a:p>
          <a:p>
            <a:pPr eaLnBrk="1" hangingPunct="1">
              <a:lnSpc>
                <a:spcPct val="150000"/>
              </a:lnSpc>
            </a:pPr>
            <a:r>
              <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Includes the value-creating activities of all industry participants</a:t>
            </a:r>
            <a:endParaRPr lang="en-US"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3555" name="Rectangle 3">
            <a:extLst>
              <a:ext uri="{FF2B5EF4-FFF2-40B4-BE49-F238E27FC236}">
                <a16:creationId xmlns:a16="http://schemas.microsoft.com/office/drawing/2014/main" id="{1B186A9E-9FC1-EFFE-96EA-B4FB838D550E}"/>
              </a:ext>
            </a:extLst>
          </p:cNvPr>
          <p:cNvSpPr>
            <a:spLocks noChangeArrowheads="1"/>
          </p:cNvSpPr>
          <p:nvPr/>
        </p:nvSpPr>
        <p:spPr bwMode="auto">
          <a:xfrm>
            <a:off x="752414" y="3522017"/>
            <a:ext cx="10849510" cy="867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09575" indent="-409575">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lnSpc>
                <a:spcPct val="150000"/>
              </a:lnSpc>
            </a:pPr>
            <a:r>
              <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Competitive advantage also depends of the </a:t>
            </a:r>
            <a:r>
              <a:rPr lang="en-GB" altLang="en-US" sz="1800" dirty="0">
                <a:solidFill>
                  <a:srgbClr val="00B050"/>
                </a:solidFill>
                <a:latin typeface="Verdana" panose="020B0604030504040204" pitchFamily="34" charset="0"/>
                <a:ea typeface="Verdana" panose="020B0604030504040204" pitchFamily="34" charset="0"/>
                <a:cs typeface="Verdana" panose="020B0604030504040204" pitchFamily="34" charset="0"/>
              </a:rPr>
              <a:t>management of connections with other firms’ value chains</a:t>
            </a:r>
            <a:endParaRPr lang="en-US" altLang="en-US" sz="1800" dirty="0">
              <a:solidFill>
                <a:srgbClr val="00B050"/>
              </a:solidFill>
              <a:latin typeface="Verdana" panose="020B0604030504040204" pitchFamily="34" charset="0"/>
              <a:ea typeface="Verdana" panose="020B0604030504040204" pitchFamily="34" charset="0"/>
              <a:cs typeface="Verdana" panose="020B0604030504040204" pitchFamily="34" charset="0"/>
            </a:endParaRPr>
          </a:p>
        </p:txBody>
      </p:sp>
      <p:pic>
        <p:nvPicPr>
          <p:cNvPr id="23556" name="Picture 4" descr="This figure illustrain a value system, which interlinks different firm value chains.">
            <a:extLst>
              <a:ext uri="{FF2B5EF4-FFF2-40B4-BE49-F238E27FC236}">
                <a16:creationId xmlns:a16="http://schemas.microsoft.com/office/drawing/2014/main" id="{00F98096-F0B2-C39C-5475-552C835F013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56619" y="4519794"/>
            <a:ext cx="7127391" cy="154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7" name="Title 1">
            <a:extLst>
              <a:ext uri="{FF2B5EF4-FFF2-40B4-BE49-F238E27FC236}">
                <a16:creationId xmlns:a16="http://schemas.microsoft.com/office/drawing/2014/main" id="{5FC8F86B-595A-D4F8-D7F9-58A821AA0CCD}"/>
              </a:ext>
            </a:extLst>
          </p:cNvPr>
          <p:cNvSpPr>
            <a:spLocks noGrp="1" noChangeArrowheads="1"/>
          </p:cNvSpPr>
          <p:nvPr>
            <p:ph type="title"/>
          </p:nvPr>
        </p:nvSpPr>
        <p:spPr>
          <a:xfrm>
            <a:off x="2817737" y="262742"/>
            <a:ext cx="6585953" cy="1143000"/>
          </a:xfrm>
        </p:spPr>
        <p:txBody>
          <a:bodyPr>
            <a:normAutofit fontScale="90000"/>
          </a:bodyPr>
          <a:lstStyle/>
          <a:p>
            <a:r>
              <a:rPr lang="en-US" altLang="en-US" sz="3000" dirty="0">
                <a:solidFill>
                  <a:srgbClr val="057B33"/>
                </a:solidFill>
                <a:latin typeface="Verdana" panose="020B0604030504040204" pitchFamily="34" charset="0"/>
                <a:ea typeface="Verdana" panose="020B0604030504040204" pitchFamily="34" charset="0"/>
                <a:cs typeface="Verdana" panose="020B0604030504040204" pitchFamily="34" charset="0"/>
              </a:rPr>
              <a:t>Why is Value Chain Analysis Useful?</a:t>
            </a:r>
            <a:br>
              <a:rPr lang="en-US" altLang="en-US" dirty="0">
                <a:solidFill>
                  <a:srgbClr val="057B33"/>
                </a:solidFill>
                <a:latin typeface="Verdana" panose="020B0604030504040204" pitchFamily="34" charset="0"/>
                <a:ea typeface="Verdana" panose="020B0604030504040204" pitchFamily="34" charset="0"/>
                <a:cs typeface="Verdana" panose="020B0604030504040204" pitchFamily="34" charset="0"/>
              </a:rPr>
            </a:br>
            <a:endParaRPr lang="en-US" altLang="en-US"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E9DDD2D6-ED37-2393-3C57-E907F47012B7}"/>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008BE1AD-38DA-0F3C-3E5C-A9789899B096}"/>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0C794337-03D7-94A0-38A6-F8702AB2C8E7}"/>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65609D6B-D93C-4E4F-6EC4-C5DB0619A695}"/>
              </a:ext>
            </a:extLst>
          </p:cNvPr>
          <p:cNvPicPr>
            <a:picLocks noChangeAspect="1"/>
          </p:cNvPicPr>
          <p:nvPr/>
        </p:nvPicPr>
        <p:blipFill>
          <a:blip r:embed="rId4"/>
          <a:stretch>
            <a:fillRect/>
          </a:stretch>
        </p:blipFill>
        <p:spPr>
          <a:xfrm>
            <a:off x="10573268" y="6384207"/>
            <a:ext cx="1506216" cy="358958"/>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34608EE-8863-5A2A-3194-0B935C224538}"/>
              </a:ext>
            </a:extLst>
          </p:cNvPr>
          <p:cNvSpPr>
            <a:spLocks noChangeArrowheads="1"/>
          </p:cNvSpPr>
          <p:nvPr/>
        </p:nvSpPr>
        <p:spPr bwMode="auto">
          <a:xfrm>
            <a:off x="2514600" y="1882776"/>
            <a:ext cx="901700" cy="3173413"/>
          </a:xfrm>
          <a:prstGeom prst="rect">
            <a:avLst/>
          </a:prstGeom>
          <a:noFill/>
          <a:ln w="2857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r>
              <a:rPr lang="en-US" sz="1600" dirty="0">
                <a:solidFill>
                  <a:srgbClr val="00B050"/>
                </a:solidFill>
                <a:latin typeface="Verdana" panose="020B0604030504040204" pitchFamily="34" charset="0"/>
                <a:ea typeface="Verdana" panose="020B0604030504040204" pitchFamily="34" charset="0"/>
                <a:cs typeface="Verdana" panose="020B0604030504040204" pitchFamily="34" charset="0"/>
              </a:rPr>
              <a:t>Firm A</a:t>
            </a:r>
          </a:p>
        </p:txBody>
      </p:sp>
      <p:sp>
        <p:nvSpPr>
          <p:cNvPr id="25603" name="TextBox 6">
            <a:extLst>
              <a:ext uri="{FF2B5EF4-FFF2-40B4-BE49-F238E27FC236}">
                <a16:creationId xmlns:a16="http://schemas.microsoft.com/office/drawing/2014/main" id="{3EBCBF2C-DA75-70C4-C411-85AD53B0D504}"/>
              </a:ext>
            </a:extLst>
          </p:cNvPr>
          <p:cNvSpPr txBox="1">
            <a:spLocks noChangeArrowheads="1"/>
          </p:cNvSpPr>
          <p:nvPr/>
        </p:nvSpPr>
        <p:spPr bwMode="auto">
          <a:xfrm>
            <a:off x="2468563" y="1110625"/>
            <a:ext cx="12493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800" b="1">
                <a:solidFill>
                  <a:schemeClr val="tx1">
                    <a:lumMod val="50000"/>
                    <a:lumOff val="50000"/>
                  </a:schemeClr>
                </a:solidFill>
                <a:cs typeface="Arial" panose="020B0604020202020204" pitchFamily="34" charset="0"/>
              </a:rPr>
              <a:t>Hierarchy</a:t>
            </a:r>
          </a:p>
        </p:txBody>
      </p:sp>
      <p:sp>
        <p:nvSpPr>
          <p:cNvPr id="25604" name="TextBox 7">
            <a:extLst>
              <a:ext uri="{FF2B5EF4-FFF2-40B4-BE49-F238E27FC236}">
                <a16:creationId xmlns:a16="http://schemas.microsoft.com/office/drawing/2014/main" id="{B8B408D3-435B-EED5-AC5A-B533991E3C9E}"/>
              </a:ext>
            </a:extLst>
          </p:cNvPr>
          <p:cNvSpPr txBox="1">
            <a:spLocks noChangeArrowheads="1"/>
          </p:cNvSpPr>
          <p:nvPr/>
        </p:nvSpPr>
        <p:spPr bwMode="auto">
          <a:xfrm>
            <a:off x="2640012" y="1908176"/>
            <a:ext cx="68579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2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Inputs</a:t>
            </a:r>
          </a:p>
        </p:txBody>
      </p:sp>
      <p:sp>
        <p:nvSpPr>
          <p:cNvPr id="25605" name="TextBox 8">
            <a:extLst>
              <a:ext uri="{FF2B5EF4-FFF2-40B4-BE49-F238E27FC236}">
                <a16:creationId xmlns:a16="http://schemas.microsoft.com/office/drawing/2014/main" id="{8DA20B0E-2746-62BE-4916-BEC32258E24F}"/>
              </a:ext>
            </a:extLst>
          </p:cNvPr>
          <p:cNvSpPr txBox="1">
            <a:spLocks noChangeArrowheads="1"/>
          </p:cNvSpPr>
          <p:nvPr/>
        </p:nvSpPr>
        <p:spPr bwMode="auto">
          <a:xfrm>
            <a:off x="2484437" y="4579938"/>
            <a:ext cx="100824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en-US" altLang="en-US" sz="11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Distribution/Retail</a:t>
            </a:r>
          </a:p>
        </p:txBody>
      </p:sp>
      <p:sp>
        <p:nvSpPr>
          <p:cNvPr id="25606" name="TextBox 9">
            <a:extLst>
              <a:ext uri="{FF2B5EF4-FFF2-40B4-BE49-F238E27FC236}">
                <a16:creationId xmlns:a16="http://schemas.microsoft.com/office/drawing/2014/main" id="{ABB5ADAD-C88F-A1E7-A3B3-28F88E765C77}"/>
              </a:ext>
            </a:extLst>
          </p:cNvPr>
          <p:cNvSpPr txBox="1">
            <a:spLocks noChangeArrowheads="1"/>
          </p:cNvSpPr>
          <p:nvPr/>
        </p:nvSpPr>
        <p:spPr bwMode="auto">
          <a:xfrm>
            <a:off x="2651919" y="5110290"/>
            <a:ext cx="6270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en-US" altLang="en-US" sz="1000" dirty="0" err="1">
                <a:solidFill>
                  <a:schemeClr val="tx1">
                    <a:lumMod val="50000"/>
                    <a:lumOff val="50000"/>
                  </a:schemeClr>
                </a:solidFill>
                <a:cs typeface="Arial" panose="020B0604020202020204" pitchFamily="34" charset="0"/>
              </a:rPr>
              <a:t>Eg.</a:t>
            </a:r>
            <a:r>
              <a:rPr lang="en-US" altLang="en-US" sz="1000" dirty="0">
                <a:solidFill>
                  <a:schemeClr val="tx1">
                    <a:lumMod val="50000"/>
                    <a:lumOff val="50000"/>
                  </a:schemeClr>
                </a:solidFill>
                <a:cs typeface="Arial" panose="020B0604020202020204" pitchFamily="34" charset="0"/>
              </a:rPr>
              <a:t> BP (oil) </a:t>
            </a:r>
          </a:p>
        </p:txBody>
      </p:sp>
      <p:sp>
        <p:nvSpPr>
          <p:cNvPr id="25607" name="TextBox 21">
            <a:extLst>
              <a:ext uri="{FF2B5EF4-FFF2-40B4-BE49-F238E27FC236}">
                <a16:creationId xmlns:a16="http://schemas.microsoft.com/office/drawing/2014/main" id="{E975B4E6-B521-C9F6-79C3-384D92E04696}"/>
              </a:ext>
            </a:extLst>
          </p:cNvPr>
          <p:cNvSpPr txBox="1">
            <a:spLocks noChangeArrowheads="1"/>
          </p:cNvSpPr>
          <p:nvPr/>
        </p:nvSpPr>
        <p:spPr bwMode="auto">
          <a:xfrm>
            <a:off x="4243388" y="5122862"/>
            <a:ext cx="11826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7800" indent="-177800">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000" dirty="0" err="1">
                <a:solidFill>
                  <a:schemeClr val="tx1">
                    <a:lumMod val="50000"/>
                    <a:lumOff val="50000"/>
                  </a:schemeClr>
                </a:solidFill>
                <a:cs typeface="Arial" panose="020B0604020202020204" pitchFamily="34" charset="0"/>
              </a:rPr>
              <a:t>Eg.</a:t>
            </a:r>
            <a:r>
              <a:rPr lang="en-US" altLang="en-US" sz="1000" dirty="0">
                <a:solidFill>
                  <a:schemeClr val="tx1">
                    <a:lumMod val="50000"/>
                    <a:lumOff val="50000"/>
                  </a:schemeClr>
                </a:solidFill>
                <a:cs typeface="Arial" panose="020B0604020202020204" pitchFamily="34" charset="0"/>
              </a:rPr>
              <a:t> United Fruit (bananas)</a:t>
            </a:r>
          </a:p>
        </p:txBody>
      </p:sp>
      <p:sp>
        <p:nvSpPr>
          <p:cNvPr id="24" name="Rectangle 23">
            <a:extLst>
              <a:ext uri="{FF2B5EF4-FFF2-40B4-BE49-F238E27FC236}">
                <a16:creationId xmlns:a16="http://schemas.microsoft.com/office/drawing/2014/main" id="{3C829941-0F1E-C1DE-ED7B-42F63F9DD3DF}"/>
              </a:ext>
            </a:extLst>
          </p:cNvPr>
          <p:cNvSpPr>
            <a:spLocks noChangeArrowheads="1"/>
          </p:cNvSpPr>
          <p:nvPr/>
        </p:nvSpPr>
        <p:spPr bwMode="auto">
          <a:xfrm>
            <a:off x="5697538" y="2538414"/>
            <a:ext cx="901700" cy="1787525"/>
          </a:xfrm>
          <a:prstGeom prst="rect">
            <a:avLst/>
          </a:prstGeom>
          <a:solidFill>
            <a:srgbClr val="FFFFFF"/>
          </a:solidFill>
          <a:ln w="2857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r>
              <a:rPr lang="en-US" dirty="0">
                <a:solidFill>
                  <a:srgbClr val="00B050"/>
                </a:solidFill>
                <a:cs typeface="Arial" panose="020B0604020202020204" pitchFamily="34" charset="0"/>
              </a:rPr>
              <a:t>Firm A</a:t>
            </a:r>
          </a:p>
        </p:txBody>
      </p:sp>
      <p:sp>
        <p:nvSpPr>
          <p:cNvPr id="25" name="Rectangle 24">
            <a:extLst>
              <a:ext uri="{FF2B5EF4-FFF2-40B4-BE49-F238E27FC236}">
                <a16:creationId xmlns:a16="http://schemas.microsoft.com/office/drawing/2014/main" id="{25219211-57AB-28F8-F095-F5FB3B79F419}"/>
              </a:ext>
            </a:extLst>
          </p:cNvPr>
          <p:cNvSpPr>
            <a:spLocks noChangeArrowheads="1"/>
          </p:cNvSpPr>
          <p:nvPr/>
        </p:nvSpPr>
        <p:spPr bwMode="auto">
          <a:xfrm>
            <a:off x="5675314" y="1866901"/>
            <a:ext cx="161925" cy="461963"/>
          </a:xfrm>
          <a:prstGeom prst="rect">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26" name="Rectangle 25">
            <a:extLst>
              <a:ext uri="{FF2B5EF4-FFF2-40B4-BE49-F238E27FC236}">
                <a16:creationId xmlns:a16="http://schemas.microsoft.com/office/drawing/2014/main" id="{966C7085-2E03-4103-87A6-4920B5741FFA}"/>
              </a:ext>
            </a:extLst>
          </p:cNvPr>
          <p:cNvSpPr>
            <a:spLocks noChangeArrowheads="1"/>
          </p:cNvSpPr>
          <p:nvPr/>
        </p:nvSpPr>
        <p:spPr bwMode="auto">
          <a:xfrm>
            <a:off x="5908676" y="1866901"/>
            <a:ext cx="161925" cy="461963"/>
          </a:xfrm>
          <a:prstGeom prst="rect">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27" name="Rectangle 26">
            <a:extLst>
              <a:ext uri="{FF2B5EF4-FFF2-40B4-BE49-F238E27FC236}">
                <a16:creationId xmlns:a16="http://schemas.microsoft.com/office/drawing/2014/main" id="{24D1AE4C-1433-838D-6883-282F3FAF5B35}"/>
              </a:ext>
            </a:extLst>
          </p:cNvPr>
          <p:cNvSpPr>
            <a:spLocks noChangeArrowheads="1"/>
          </p:cNvSpPr>
          <p:nvPr/>
        </p:nvSpPr>
        <p:spPr bwMode="auto">
          <a:xfrm>
            <a:off x="6167439" y="1866901"/>
            <a:ext cx="161925" cy="461963"/>
          </a:xfrm>
          <a:prstGeom prst="rect">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28" name="Rectangle 27">
            <a:extLst>
              <a:ext uri="{FF2B5EF4-FFF2-40B4-BE49-F238E27FC236}">
                <a16:creationId xmlns:a16="http://schemas.microsoft.com/office/drawing/2014/main" id="{491A4DBB-7FAC-D41B-8A35-62A70C5DBC48}"/>
              </a:ext>
            </a:extLst>
          </p:cNvPr>
          <p:cNvSpPr>
            <a:spLocks noChangeArrowheads="1"/>
          </p:cNvSpPr>
          <p:nvPr/>
        </p:nvSpPr>
        <p:spPr bwMode="auto">
          <a:xfrm>
            <a:off x="6437314" y="1866901"/>
            <a:ext cx="161925" cy="461963"/>
          </a:xfrm>
          <a:prstGeom prst="rect">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29" name="Down Arrow 28">
            <a:extLst>
              <a:ext uri="{FF2B5EF4-FFF2-40B4-BE49-F238E27FC236}">
                <a16:creationId xmlns:a16="http://schemas.microsoft.com/office/drawing/2014/main" id="{A39F4254-45C1-0A63-269B-763DA31DEDBE}"/>
              </a:ext>
            </a:extLst>
          </p:cNvPr>
          <p:cNvSpPr>
            <a:spLocks noChangeArrowheads="1"/>
          </p:cNvSpPr>
          <p:nvPr/>
        </p:nvSpPr>
        <p:spPr bwMode="auto">
          <a:xfrm>
            <a:off x="5735639" y="2328863"/>
            <a:ext cx="46037" cy="209550"/>
          </a:xfrm>
          <a:prstGeom prst="downArrow">
            <a:avLst>
              <a:gd name="adj1" fmla="val 50000"/>
              <a:gd name="adj2" fmla="val 50006"/>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30" name="Down Arrow 29">
            <a:extLst>
              <a:ext uri="{FF2B5EF4-FFF2-40B4-BE49-F238E27FC236}">
                <a16:creationId xmlns:a16="http://schemas.microsoft.com/office/drawing/2014/main" id="{45D9058C-1813-7204-3024-7D0A1294F803}"/>
              </a:ext>
            </a:extLst>
          </p:cNvPr>
          <p:cNvSpPr>
            <a:spLocks noChangeArrowheads="1"/>
          </p:cNvSpPr>
          <p:nvPr/>
        </p:nvSpPr>
        <p:spPr bwMode="auto">
          <a:xfrm>
            <a:off x="5959475" y="2332039"/>
            <a:ext cx="46038" cy="211137"/>
          </a:xfrm>
          <a:prstGeom prst="downArrow">
            <a:avLst>
              <a:gd name="adj1" fmla="val 50000"/>
              <a:gd name="adj2" fmla="val 50002"/>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31" name="Down Arrow 30">
            <a:extLst>
              <a:ext uri="{FF2B5EF4-FFF2-40B4-BE49-F238E27FC236}">
                <a16:creationId xmlns:a16="http://schemas.microsoft.com/office/drawing/2014/main" id="{5A8C4A18-75C7-906A-3D83-EEFBD3093E09}"/>
              </a:ext>
            </a:extLst>
          </p:cNvPr>
          <p:cNvSpPr>
            <a:spLocks noChangeArrowheads="1"/>
          </p:cNvSpPr>
          <p:nvPr/>
        </p:nvSpPr>
        <p:spPr bwMode="auto">
          <a:xfrm>
            <a:off x="6218239" y="2332039"/>
            <a:ext cx="46037" cy="211137"/>
          </a:xfrm>
          <a:prstGeom prst="downArrow">
            <a:avLst>
              <a:gd name="adj1" fmla="val 50000"/>
              <a:gd name="adj2" fmla="val 50003"/>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32" name="Down Arrow 31">
            <a:extLst>
              <a:ext uri="{FF2B5EF4-FFF2-40B4-BE49-F238E27FC236}">
                <a16:creationId xmlns:a16="http://schemas.microsoft.com/office/drawing/2014/main" id="{AA75F504-CCC8-F6AF-581F-DC7A280CDBBB}"/>
              </a:ext>
            </a:extLst>
          </p:cNvPr>
          <p:cNvSpPr>
            <a:spLocks noChangeArrowheads="1"/>
          </p:cNvSpPr>
          <p:nvPr/>
        </p:nvSpPr>
        <p:spPr bwMode="auto">
          <a:xfrm>
            <a:off x="6484939" y="2328863"/>
            <a:ext cx="46037" cy="209550"/>
          </a:xfrm>
          <a:prstGeom prst="downArrow">
            <a:avLst>
              <a:gd name="adj1" fmla="val 50000"/>
              <a:gd name="adj2" fmla="val 50006"/>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25617" name="TextBox 33">
            <a:extLst>
              <a:ext uri="{FF2B5EF4-FFF2-40B4-BE49-F238E27FC236}">
                <a16:creationId xmlns:a16="http://schemas.microsoft.com/office/drawing/2014/main" id="{95E7A8ED-C2D3-92CD-38CE-452CFBC31BD5}"/>
              </a:ext>
            </a:extLst>
          </p:cNvPr>
          <p:cNvSpPr txBox="1">
            <a:spLocks noChangeArrowheads="1"/>
          </p:cNvSpPr>
          <p:nvPr/>
        </p:nvSpPr>
        <p:spPr bwMode="auto">
          <a:xfrm>
            <a:off x="5778500" y="1930401"/>
            <a:ext cx="749301" cy="27699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2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Inputs</a:t>
            </a:r>
          </a:p>
        </p:txBody>
      </p:sp>
      <p:sp>
        <p:nvSpPr>
          <p:cNvPr id="35" name="Rectangle 34">
            <a:extLst>
              <a:ext uri="{FF2B5EF4-FFF2-40B4-BE49-F238E27FC236}">
                <a16:creationId xmlns:a16="http://schemas.microsoft.com/office/drawing/2014/main" id="{A376B00E-3AB6-EE18-8718-13428F672063}"/>
              </a:ext>
            </a:extLst>
          </p:cNvPr>
          <p:cNvSpPr>
            <a:spLocks noChangeArrowheads="1"/>
          </p:cNvSpPr>
          <p:nvPr/>
        </p:nvSpPr>
        <p:spPr bwMode="auto">
          <a:xfrm>
            <a:off x="7067550" y="3460750"/>
            <a:ext cx="901700" cy="858838"/>
          </a:xfrm>
          <a:prstGeom prst="rect">
            <a:avLst/>
          </a:prstGeom>
          <a:solidFill>
            <a:srgbClr val="FFFFFF"/>
          </a:solidFill>
          <a:ln w="2857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r>
              <a:rPr lang="en-US" dirty="0">
                <a:solidFill>
                  <a:srgbClr val="00B050"/>
                </a:solidFill>
                <a:cs typeface="Arial" panose="020B0604020202020204" pitchFamily="34" charset="0"/>
              </a:rPr>
              <a:t>Firm B</a:t>
            </a:r>
          </a:p>
        </p:txBody>
      </p:sp>
      <p:sp>
        <p:nvSpPr>
          <p:cNvPr id="25619" name="TextBox 35">
            <a:extLst>
              <a:ext uri="{FF2B5EF4-FFF2-40B4-BE49-F238E27FC236}">
                <a16:creationId xmlns:a16="http://schemas.microsoft.com/office/drawing/2014/main" id="{9F194F1B-9CE3-588F-4F01-042C0687E872}"/>
              </a:ext>
            </a:extLst>
          </p:cNvPr>
          <p:cNvSpPr txBox="1">
            <a:spLocks noChangeArrowheads="1"/>
          </p:cNvSpPr>
          <p:nvPr/>
        </p:nvSpPr>
        <p:spPr bwMode="auto">
          <a:xfrm>
            <a:off x="5726113" y="5140904"/>
            <a:ext cx="873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7800" indent="-177800">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000" dirty="0" err="1">
                <a:solidFill>
                  <a:schemeClr val="tx1">
                    <a:lumMod val="50000"/>
                    <a:lumOff val="50000"/>
                  </a:schemeClr>
                </a:solidFill>
                <a:cs typeface="Arial" panose="020B0604020202020204" pitchFamily="34" charset="0"/>
              </a:rPr>
              <a:t>Eg.Cadbury</a:t>
            </a:r>
            <a:r>
              <a:rPr lang="en-US" altLang="en-US" sz="1000" dirty="0">
                <a:solidFill>
                  <a:schemeClr val="tx1">
                    <a:lumMod val="50000"/>
                    <a:lumOff val="50000"/>
                  </a:schemeClr>
                </a:solidFill>
                <a:cs typeface="Arial" panose="020B0604020202020204" pitchFamily="34" charset="0"/>
              </a:rPr>
              <a:t> (cocoa)</a:t>
            </a:r>
          </a:p>
        </p:txBody>
      </p:sp>
      <p:sp>
        <p:nvSpPr>
          <p:cNvPr id="38" name="Rectangle 37">
            <a:extLst>
              <a:ext uri="{FF2B5EF4-FFF2-40B4-BE49-F238E27FC236}">
                <a16:creationId xmlns:a16="http://schemas.microsoft.com/office/drawing/2014/main" id="{9A0A6778-D282-E181-11A8-123355B70802}"/>
              </a:ext>
            </a:extLst>
          </p:cNvPr>
          <p:cNvSpPr>
            <a:spLocks noChangeArrowheads="1"/>
          </p:cNvSpPr>
          <p:nvPr/>
        </p:nvSpPr>
        <p:spPr bwMode="auto">
          <a:xfrm>
            <a:off x="5688014" y="4578351"/>
            <a:ext cx="161925" cy="461963"/>
          </a:xfrm>
          <a:prstGeom prst="rect">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39" name="Rectangle 38">
            <a:extLst>
              <a:ext uri="{FF2B5EF4-FFF2-40B4-BE49-F238E27FC236}">
                <a16:creationId xmlns:a16="http://schemas.microsoft.com/office/drawing/2014/main" id="{742050ED-8359-B1C8-CE75-1F1EAAF3301B}"/>
              </a:ext>
            </a:extLst>
          </p:cNvPr>
          <p:cNvSpPr>
            <a:spLocks noChangeArrowheads="1"/>
          </p:cNvSpPr>
          <p:nvPr/>
        </p:nvSpPr>
        <p:spPr bwMode="auto">
          <a:xfrm>
            <a:off x="5921376" y="4578351"/>
            <a:ext cx="161925" cy="461963"/>
          </a:xfrm>
          <a:prstGeom prst="rect">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40" name="Rectangle 39">
            <a:extLst>
              <a:ext uri="{FF2B5EF4-FFF2-40B4-BE49-F238E27FC236}">
                <a16:creationId xmlns:a16="http://schemas.microsoft.com/office/drawing/2014/main" id="{EAD55ED5-198D-CFD6-FB20-9CCC0E059C4C}"/>
              </a:ext>
            </a:extLst>
          </p:cNvPr>
          <p:cNvSpPr>
            <a:spLocks noChangeArrowheads="1"/>
          </p:cNvSpPr>
          <p:nvPr/>
        </p:nvSpPr>
        <p:spPr bwMode="auto">
          <a:xfrm>
            <a:off x="6180139" y="4578351"/>
            <a:ext cx="161925" cy="461963"/>
          </a:xfrm>
          <a:prstGeom prst="rect">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41" name="Rectangle 40">
            <a:extLst>
              <a:ext uri="{FF2B5EF4-FFF2-40B4-BE49-F238E27FC236}">
                <a16:creationId xmlns:a16="http://schemas.microsoft.com/office/drawing/2014/main" id="{A5875457-2F3F-37CE-E6A2-B34AD11EACA2}"/>
              </a:ext>
            </a:extLst>
          </p:cNvPr>
          <p:cNvSpPr>
            <a:spLocks noChangeArrowheads="1"/>
          </p:cNvSpPr>
          <p:nvPr/>
        </p:nvSpPr>
        <p:spPr bwMode="auto">
          <a:xfrm>
            <a:off x="6450014" y="4578351"/>
            <a:ext cx="161925" cy="461963"/>
          </a:xfrm>
          <a:prstGeom prst="rect">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42" name="Down Arrow 41">
            <a:extLst>
              <a:ext uri="{FF2B5EF4-FFF2-40B4-BE49-F238E27FC236}">
                <a16:creationId xmlns:a16="http://schemas.microsoft.com/office/drawing/2014/main" id="{6C455833-5D87-CFC7-53AB-D47347BD4578}"/>
              </a:ext>
            </a:extLst>
          </p:cNvPr>
          <p:cNvSpPr>
            <a:spLocks noChangeArrowheads="1"/>
          </p:cNvSpPr>
          <p:nvPr/>
        </p:nvSpPr>
        <p:spPr bwMode="auto">
          <a:xfrm rot="10800000">
            <a:off x="5757864" y="4343400"/>
            <a:ext cx="46037" cy="209550"/>
          </a:xfrm>
          <a:prstGeom prst="downArrow">
            <a:avLst>
              <a:gd name="adj1" fmla="val 50000"/>
              <a:gd name="adj2" fmla="val 50006"/>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43" name="Down Arrow 42">
            <a:extLst>
              <a:ext uri="{FF2B5EF4-FFF2-40B4-BE49-F238E27FC236}">
                <a16:creationId xmlns:a16="http://schemas.microsoft.com/office/drawing/2014/main" id="{626098A1-25C9-9465-1E02-BA6FE192850C}"/>
              </a:ext>
            </a:extLst>
          </p:cNvPr>
          <p:cNvSpPr>
            <a:spLocks noChangeArrowheads="1"/>
          </p:cNvSpPr>
          <p:nvPr/>
        </p:nvSpPr>
        <p:spPr bwMode="auto">
          <a:xfrm rot="10800000">
            <a:off x="5973764" y="4343400"/>
            <a:ext cx="46037" cy="209550"/>
          </a:xfrm>
          <a:prstGeom prst="downArrow">
            <a:avLst>
              <a:gd name="adj1" fmla="val 50000"/>
              <a:gd name="adj2" fmla="val 50006"/>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44" name="Down Arrow 43">
            <a:extLst>
              <a:ext uri="{FF2B5EF4-FFF2-40B4-BE49-F238E27FC236}">
                <a16:creationId xmlns:a16="http://schemas.microsoft.com/office/drawing/2014/main" id="{8E3C0FE7-9320-3D3E-98EB-77D65FBC5F96}"/>
              </a:ext>
            </a:extLst>
          </p:cNvPr>
          <p:cNvSpPr>
            <a:spLocks noChangeArrowheads="1"/>
          </p:cNvSpPr>
          <p:nvPr/>
        </p:nvSpPr>
        <p:spPr bwMode="auto">
          <a:xfrm rot="10800000">
            <a:off x="6240464" y="4356100"/>
            <a:ext cx="46037" cy="209550"/>
          </a:xfrm>
          <a:prstGeom prst="downArrow">
            <a:avLst>
              <a:gd name="adj1" fmla="val 50000"/>
              <a:gd name="adj2" fmla="val 50006"/>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45" name="Down Arrow 44">
            <a:extLst>
              <a:ext uri="{FF2B5EF4-FFF2-40B4-BE49-F238E27FC236}">
                <a16:creationId xmlns:a16="http://schemas.microsoft.com/office/drawing/2014/main" id="{D64A7941-C954-D819-14CF-C3F0205FFD6D}"/>
              </a:ext>
            </a:extLst>
          </p:cNvPr>
          <p:cNvSpPr>
            <a:spLocks noChangeArrowheads="1"/>
          </p:cNvSpPr>
          <p:nvPr/>
        </p:nvSpPr>
        <p:spPr bwMode="auto">
          <a:xfrm rot="10800000">
            <a:off x="6507164" y="4356100"/>
            <a:ext cx="46037" cy="209550"/>
          </a:xfrm>
          <a:prstGeom prst="downArrow">
            <a:avLst>
              <a:gd name="adj1" fmla="val 50000"/>
              <a:gd name="adj2" fmla="val 50006"/>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25628" name="TextBox 32">
            <a:extLst>
              <a:ext uri="{FF2B5EF4-FFF2-40B4-BE49-F238E27FC236}">
                <a16:creationId xmlns:a16="http://schemas.microsoft.com/office/drawing/2014/main" id="{A00399EA-DF4D-D903-542F-D41EC78AAB32}"/>
              </a:ext>
            </a:extLst>
          </p:cNvPr>
          <p:cNvSpPr txBox="1">
            <a:spLocks noChangeArrowheads="1"/>
          </p:cNvSpPr>
          <p:nvPr/>
        </p:nvSpPr>
        <p:spPr bwMode="auto">
          <a:xfrm>
            <a:off x="5846764" y="4684714"/>
            <a:ext cx="681037" cy="2762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Retail</a:t>
            </a:r>
          </a:p>
        </p:txBody>
      </p:sp>
      <p:sp>
        <p:nvSpPr>
          <p:cNvPr id="25629" name="TextBox 45">
            <a:extLst>
              <a:ext uri="{FF2B5EF4-FFF2-40B4-BE49-F238E27FC236}">
                <a16:creationId xmlns:a16="http://schemas.microsoft.com/office/drawing/2014/main" id="{1D411FE9-AA6F-257A-9D5F-E5ED94186FA3}"/>
              </a:ext>
            </a:extLst>
          </p:cNvPr>
          <p:cNvSpPr txBox="1">
            <a:spLocks noChangeArrowheads="1"/>
          </p:cNvSpPr>
          <p:nvPr/>
        </p:nvSpPr>
        <p:spPr bwMode="auto">
          <a:xfrm>
            <a:off x="5626101" y="2554288"/>
            <a:ext cx="109537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200">
                <a:solidFill>
                  <a:schemeClr val="tx1">
                    <a:lumMod val="50000"/>
                    <a:lumOff val="50000"/>
                  </a:schemeClr>
                </a:solidFill>
                <a:cs typeface="Arial" panose="020B0604020202020204" pitchFamily="34" charset="0"/>
              </a:rPr>
              <a:t>Procurement</a:t>
            </a:r>
          </a:p>
        </p:txBody>
      </p:sp>
      <p:sp>
        <p:nvSpPr>
          <p:cNvPr id="25630" name="TextBox 46">
            <a:extLst>
              <a:ext uri="{FF2B5EF4-FFF2-40B4-BE49-F238E27FC236}">
                <a16:creationId xmlns:a16="http://schemas.microsoft.com/office/drawing/2014/main" id="{30FF6961-36E5-1901-0D1F-6429977D443F}"/>
              </a:ext>
            </a:extLst>
          </p:cNvPr>
          <p:cNvSpPr txBox="1">
            <a:spLocks noChangeArrowheads="1"/>
          </p:cNvSpPr>
          <p:nvPr/>
        </p:nvSpPr>
        <p:spPr bwMode="auto">
          <a:xfrm>
            <a:off x="8277226" y="3840164"/>
            <a:ext cx="5699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800">
                <a:solidFill>
                  <a:schemeClr val="tx1">
                    <a:lumMod val="50000"/>
                    <a:lumOff val="50000"/>
                  </a:schemeClr>
                </a:solidFill>
                <a:cs typeface="Arial" panose="020B0604020202020204" pitchFamily="34" charset="0"/>
              </a:rPr>
              <a:t>. . . </a:t>
            </a:r>
          </a:p>
        </p:txBody>
      </p:sp>
      <p:sp>
        <p:nvSpPr>
          <p:cNvPr id="50" name="Rectangle 49">
            <a:extLst>
              <a:ext uri="{FF2B5EF4-FFF2-40B4-BE49-F238E27FC236}">
                <a16:creationId xmlns:a16="http://schemas.microsoft.com/office/drawing/2014/main" id="{066278C6-924E-752F-B541-67969C91E504}"/>
              </a:ext>
            </a:extLst>
          </p:cNvPr>
          <p:cNvSpPr>
            <a:spLocks noChangeArrowheads="1"/>
          </p:cNvSpPr>
          <p:nvPr/>
        </p:nvSpPr>
        <p:spPr bwMode="auto">
          <a:xfrm>
            <a:off x="4351338" y="1860550"/>
            <a:ext cx="901700" cy="2482850"/>
          </a:xfrm>
          <a:prstGeom prst="rect">
            <a:avLst/>
          </a:prstGeom>
          <a:solidFill>
            <a:srgbClr val="FFFFFF"/>
          </a:solidFill>
          <a:ln w="2857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r>
              <a:rPr lang="en-US" dirty="0">
                <a:solidFill>
                  <a:srgbClr val="00B050"/>
                </a:solidFill>
                <a:cs typeface="Arial" panose="020B0604020202020204" pitchFamily="34" charset="0"/>
              </a:rPr>
              <a:t>Firm A</a:t>
            </a:r>
          </a:p>
        </p:txBody>
      </p:sp>
      <p:sp>
        <p:nvSpPr>
          <p:cNvPr id="25632" name="TextBox 50">
            <a:extLst>
              <a:ext uri="{FF2B5EF4-FFF2-40B4-BE49-F238E27FC236}">
                <a16:creationId xmlns:a16="http://schemas.microsoft.com/office/drawing/2014/main" id="{AA4837CF-F5DD-CBAD-D422-9A58B8673CFD}"/>
              </a:ext>
            </a:extLst>
          </p:cNvPr>
          <p:cNvSpPr txBox="1">
            <a:spLocks noChangeArrowheads="1"/>
          </p:cNvSpPr>
          <p:nvPr/>
        </p:nvSpPr>
        <p:spPr bwMode="auto">
          <a:xfrm>
            <a:off x="4314826" y="4051301"/>
            <a:ext cx="969963"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en-US" altLang="en-US" sz="1200" dirty="0">
                <a:solidFill>
                  <a:schemeClr val="tx1">
                    <a:lumMod val="50000"/>
                    <a:lumOff val="50000"/>
                  </a:schemeClr>
                </a:solidFill>
                <a:cs typeface="Arial" panose="020B0604020202020204" pitchFamily="34" charset="0"/>
              </a:rPr>
              <a:t>Distribution</a:t>
            </a:r>
          </a:p>
        </p:txBody>
      </p:sp>
      <p:sp>
        <p:nvSpPr>
          <p:cNvPr id="52" name="Rectangle 51">
            <a:extLst>
              <a:ext uri="{FF2B5EF4-FFF2-40B4-BE49-F238E27FC236}">
                <a16:creationId xmlns:a16="http://schemas.microsoft.com/office/drawing/2014/main" id="{28BAEA6C-6D94-AB20-5914-663DB2EF8531}"/>
              </a:ext>
            </a:extLst>
          </p:cNvPr>
          <p:cNvSpPr>
            <a:spLocks noChangeArrowheads="1"/>
          </p:cNvSpPr>
          <p:nvPr/>
        </p:nvSpPr>
        <p:spPr bwMode="auto">
          <a:xfrm>
            <a:off x="4354514" y="4578351"/>
            <a:ext cx="161925" cy="461963"/>
          </a:xfrm>
          <a:prstGeom prst="rect">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53" name="Rectangle 52">
            <a:extLst>
              <a:ext uri="{FF2B5EF4-FFF2-40B4-BE49-F238E27FC236}">
                <a16:creationId xmlns:a16="http://schemas.microsoft.com/office/drawing/2014/main" id="{9AAF2F7D-D99A-CB04-A184-1517636209AF}"/>
              </a:ext>
            </a:extLst>
          </p:cNvPr>
          <p:cNvSpPr>
            <a:spLocks noChangeArrowheads="1"/>
          </p:cNvSpPr>
          <p:nvPr/>
        </p:nvSpPr>
        <p:spPr bwMode="auto">
          <a:xfrm>
            <a:off x="4587876" y="4578351"/>
            <a:ext cx="161925" cy="461963"/>
          </a:xfrm>
          <a:prstGeom prst="rect">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54" name="Rectangle 53">
            <a:extLst>
              <a:ext uri="{FF2B5EF4-FFF2-40B4-BE49-F238E27FC236}">
                <a16:creationId xmlns:a16="http://schemas.microsoft.com/office/drawing/2014/main" id="{06220299-3830-F031-C0FA-BCC78B1EBFC3}"/>
              </a:ext>
            </a:extLst>
          </p:cNvPr>
          <p:cNvSpPr>
            <a:spLocks noChangeArrowheads="1"/>
          </p:cNvSpPr>
          <p:nvPr/>
        </p:nvSpPr>
        <p:spPr bwMode="auto">
          <a:xfrm>
            <a:off x="4846639" y="4578351"/>
            <a:ext cx="161925" cy="461963"/>
          </a:xfrm>
          <a:prstGeom prst="rect">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55" name="Rectangle 54">
            <a:extLst>
              <a:ext uri="{FF2B5EF4-FFF2-40B4-BE49-F238E27FC236}">
                <a16:creationId xmlns:a16="http://schemas.microsoft.com/office/drawing/2014/main" id="{A26CE08C-CF38-A5A8-6C67-8A36EC043724}"/>
              </a:ext>
            </a:extLst>
          </p:cNvPr>
          <p:cNvSpPr>
            <a:spLocks noChangeArrowheads="1"/>
          </p:cNvSpPr>
          <p:nvPr/>
        </p:nvSpPr>
        <p:spPr bwMode="auto">
          <a:xfrm>
            <a:off x="5116514" y="4578351"/>
            <a:ext cx="161925" cy="461963"/>
          </a:xfrm>
          <a:prstGeom prst="rect">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56" name="Down Arrow 55">
            <a:extLst>
              <a:ext uri="{FF2B5EF4-FFF2-40B4-BE49-F238E27FC236}">
                <a16:creationId xmlns:a16="http://schemas.microsoft.com/office/drawing/2014/main" id="{07E6B24B-A280-282A-F8C8-047AD84BBA48}"/>
              </a:ext>
            </a:extLst>
          </p:cNvPr>
          <p:cNvSpPr>
            <a:spLocks noChangeArrowheads="1"/>
          </p:cNvSpPr>
          <p:nvPr/>
        </p:nvSpPr>
        <p:spPr bwMode="auto">
          <a:xfrm rot="10800000">
            <a:off x="4424364" y="4343400"/>
            <a:ext cx="46037" cy="209550"/>
          </a:xfrm>
          <a:prstGeom prst="downArrow">
            <a:avLst>
              <a:gd name="adj1" fmla="val 50000"/>
              <a:gd name="adj2" fmla="val 50006"/>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57" name="Down Arrow 56">
            <a:extLst>
              <a:ext uri="{FF2B5EF4-FFF2-40B4-BE49-F238E27FC236}">
                <a16:creationId xmlns:a16="http://schemas.microsoft.com/office/drawing/2014/main" id="{BEA700B1-4B08-1115-7C29-8DBC4A5C8D4E}"/>
              </a:ext>
            </a:extLst>
          </p:cNvPr>
          <p:cNvSpPr>
            <a:spLocks noChangeArrowheads="1"/>
          </p:cNvSpPr>
          <p:nvPr/>
        </p:nvSpPr>
        <p:spPr bwMode="auto">
          <a:xfrm rot="10800000">
            <a:off x="4640264" y="4343400"/>
            <a:ext cx="46037" cy="209550"/>
          </a:xfrm>
          <a:prstGeom prst="downArrow">
            <a:avLst>
              <a:gd name="adj1" fmla="val 50000"/>
              <a:gd name="adj2" fmla="val 50006"/>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58" name="Down Arrow 57">
            <a:extLst>
              <a:ext uri="{FF2B5EF4-FFF2-40B4-BE49-F238E27FC236}">
                <a16:creationId xmlns:a16="http://schemas.microsoft.com/office/drawing/2014/main" id="{A9B1A2C7-D85B-F596-7D07-4CC5ACF34D4C}"/>
              </a:ext>
            </a:extLst>
          </p:cNvPr>
          <p:cNvSpPr>
            <a:spLocks noChangeArrowheads="1"/>
          </p:cNvSpPr>
          <p:nvPr/>
        </p:nvSpPr>
        <p:spPr bwMode="auto">
          <a:xfrm rot="10800000">
            <a:off x="4906964" y="4356100"/>
            <a:ext cx="46037" cy="209550"/>
          </a:xfrm>
          <a:prstGeom prst="downArrow">
            <a:avLst>
              <a:gd name="adj1" fmla="val 50000"/>
              <a:gd name="adj2" fmla="val 50006"/>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59" name="Down Arrow 58">
            <a:extLst>
              <a:ext uri="{FF2B5EF4-FFF2-40B4-BE49-F238E27FC236}">
                <a16:creationId xmlns:a16="http://schemas.microsoft.com/office/drawing/2014/main" id="{1946A9E6-639D-BE5B-FC2D-978223FB1618}"/>
              </a:ext>
            </a:extLst>
          </p:cNvPr>
          <p:cNvSpPr>
            <a:spLocks noChangeArrowheads="1"/>
          </p:cNvSpPr>
          <p:nvPr/>
        </p:nvSpPr>
        <p:spPr bwMode="auto">
          <a:xfrm rot="10800000">
            <a:off x="5173664" y="4356100"/>
            <a:ext cx="46037" cy="209550"/>
          </a:xfrm>
          <a:prstGeom prst="downArrow">
            <a:avLst>
              <a:gd name="adj1" fmla="val 50000"/>
              <a:gd name="adj2" fmla="val 50006"/>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25641" name="TextBox 59">
            <a:extLst>
              <a:ext uri="{FF2B5EF4-FFF2-40B4-BE49-F238E27FC236}">
                <a16:creationId xmlns:a16="http://schemas.microsoft.com/office/drawing/2014/main" id="{F153FA17-06E5-E243-92AA-16E82103E534}"/>
              </a:ext>
            </a:extLst>
          </p:cNvPr>
          <p:cNvSpPr txBox="1">
            <a:spLocks noChangeArrowheads="1"/>
          </p:cNvSpPr>
          <p:nvPr/>
        </p:nvSpPr>
        <p:spPr bwMode="auto">
          <a:xfrm>
            <a:off x="4513263" y="4684714"/>
            <a:ext cx="646112" cy="2762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Retail</a:t>
            </a:r>
          </a:p>
        </p:txBody>
      </p:sp>
      <p:sp>
        <p:nvSpPr>
          <p:cNvPr id="25642" name="TextBox 61">
            <a:extLst>
              <a:ext uri="{FF2B5EF4-FFF2-40B4-BE49-F238E27FC236}">
                <a16:creationId xmlns:a16="http://schemas.microsoft.com/office/drawing/2014/main" id="{A84D1108-A89F-A4D1-3682-58FFB53AE3CA}"/>
              </a:ext>
            </a:extLst>
          </p:cNvPr>
          <p:cNvSpPr txBox="1">
            <a:spLocks noChangeArrowheads="1"/>
          </p:cNvSpPr>
          <p:nvPr/>
        </p:nvSpPr>
        <p:spPr bwMode="auto">
          <a:xfrm>
            <a:off x="4354514" y="2795589"/>
            <a:ext cx="10636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200" dirty="0">
                <a:solidFill>
                  <a:schemeClr val="tx1">
                    <a:lumMod val="50000"/>
                    <a:lumOff val="50000"/>
                  </a:schemeClr>
                </a:solidFill>
                <a:cs typeface="Arial" panose="020B0604020202020204" pitchFamily="34" charset="0"/>
              </a:rPr>
              <a:t>Processing</a:t>
            </a:r>
          </a:p>
        </p:txBody>
      </p:sp>
      <p:sp>
        <p:nvSpPr>
          <p:cNvPr id="63" name="Rectangle 62">
            <a:extLst>
              <a:ext uri="{FF2B5EF4-FFF2-40B4-BE49-F238E27FC236}">
                <a16:creationId xmlns:a16="http://schemas.microsoft.com/office/drawing/2014/main" id="{4099B0F7-7EE7-8992-1412-83F3E5274332}"/>
              </a:ext>
            </a:extLst>
          </p:cNvPr>
          <p:cNvSpPr>
            <a:spLocks noChangeArrowheads="1"/>
          </p:cNvSpPr>
          <p:nvPr/>
        </p:nvSpPr>
        <p:spPr bwMode="auto">
          <a:xfrm>
            <a:off x="7045325" y="2536825"/>
            <a:ext cx="901700" cy="755650"/>
          </a:xfrm>
          <a:prstGeom prst="rect">
            <a:avLst/>
          </a:prstGeom>
          <a:solidFill>
            <a:srgbClr val="FFFFFF"/>
          </a:solidFill>
          <a:ln w="2857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r>
              <a:rPr lang="en-US" dirty="0">
                <a:solidFill>
                  <a:srgbClr val="00B050"/>
                </a:solidFill>
                <a:cs typeface="Arial" panose="020B0604020202020204" pitchFamily="34" charset="0"/>
              </a:rPr>
              <a:t>Firm A</a:t>
            </a:r>
          </a:p>
        </p:txBody>
      </p:sp>
      <p:sp>
        <p:nvSpPr>
          <p:cNvPr id="64" name="Rectangle 63">
            <a:extLst>
              <a:ext uri="{FF2B5EF4-FFF2-40B4-BE49-F238E27FC236}">
                <a16:creationId xmlns:a16="http://schemas.microsoft.com/office/drawing/2014/main" id="{1489DF86-C7BA-3DE3-AA35-C5D80752D7BF}"/>
              </a:ext>
            </a:extLst>
          </p:cNvPr>
          <p:cNvSpPr>
            <a:spLocks noChangeArrowheads="1"/>
          </p:cNvSpPr>
          <p:nvPr/>
        </p:nvSpPr>
        <p:spPr bwMode="auto">
          <a:xfrm>
            <a:off x="7023101" y="1865313"/>
            <a:ext cx="161925" cy="461962"/>
          </a:xfrm>
          <a:prstGeom prst="rect">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65" name="Rectangle 64">
            <a:extLst>
              <a:ext uri="{FF2B5EF4-FFF2-40B4-BE49-F238E27FC236}">
                <a16:creationId xmlns:a16="http://schemas.microsoft.com/office/drawing/2014/main" id="{744BA15A-D9F9-095F-00DF-413F4154E111}"/>
              </a:ext>
            </a:extLst>
          </p:cNvPr>
          <p:cNvSpPr>
            <a:spLocks noChangeArrowheads="1"/>
          </p:cNvSpPr>
          <p:nvPr/>
        </p:nvSpPr>
        <p:spPr bwMode="auto">
          <a:xfrm>
            <a:off x="7273926" y="1865313"/>
            <a:ext cx="161925" cy="461962"/>
          </a:xfrm>
          <a:prstGeom prst="rect">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66" name="Rectangle 65">
            <a:extLst>
              <a:ext uri="{FF2B5EF4-FFF2-40B4-BE49-F238E27FC236}">
                <a16:creationId xmlns:a16="http://schemas.microsoft.com/office/drawing/2014/main" id="{3781A49A-113B-A357-11C6-4341323A4CB7}"/>
              </a:ext>
            </a:extLst>
          </p:cNvPr>
          <p:cNvSpPr>
            <a:spLocks noChangeArrowheads="1"/>
          </p:cNvSpPr>
          <p:nvPr/>
        </p:nvSpPr>
        <p:spPr bwMode="auto">
          <a:xfrm>
            <a:off x="7524751" y="1865313"/>
            <a:ext cx="161925" cy="461962"/>
          </a:xfrm>
          <a:prstGeom prst="rect">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67" name="Rectangle 66">
            <a:extLst>
              <a:ext uri="{FF2B5EF4-FFF2-40B4-BE49-F238E27FC236}">
                <a16:creationId xmlns:a16="http://schemas.microsoft.com/office/drawing/2014/main" id="{AF28B188-44E4-7EC2-25E7-FD17B9B5ABA3}"/>
              </a:ext>
            </a:extLst>
          </p:cNvPr>
          <p:cNvSpPr>
            <a:spLocks noChangeArrowheads="1"/>
          </p:cNvSpPr>
          <p:nvPr/>
        </p:nvSpPr>
        <p:spPr bwMode="auto">
          <a:xfrm>
            <a:off x="7785101" y="1865313"/>
            <a:ext cx="161925" cy="461962"/>
          </a:xfrm>
          <a:prstGeom prst="rect">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68" name="Down Arrow 67">
            <a:extLst>
              <a:ext uri="{FF2B5EF4-FFF2-40B4-BE49-F238E27FC236}">
                <a16:creationId xmlns:a16="http://schemas.microsoft.com/office/drawing/2014/main" id="{C5A40E5E-7749-48A1-D939-CF9A9879B1FA}"/>
              </a:ext>
            </a:extLst>
          </p:cNvPr>
          <p:cNvSpPr>
            <a:spLocks noChangeArrowheads="1"/>
          </p:cNvSpPr>
          <p:nvPr/>
        </p:nvSpPr>
        <p:spPr bwMode="auto">
          <a:xfrm>
            <a:off x="7083425" y="2322514"/>
            <a:ext cx="46038" cy="180975"/>
          </a:xfrm>
          <a:prstGeom prst="downArrow">
            <a:avLst>
              <a:gd name="adj1" fmla="val 50000"/>
              <a:gd name="adj2" fmla="val 49993"/>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69" name="Down Arrow 68">
            <a:extLst>
              <a:ext uri="{FF2B5EF4-FFF2-40B4-BE49-F238E27FC236}">
                <a16:creationId xmlns:a16="http://schemas.microsoft.com/office/drawing/2014/main" id="{9D66683A-2F02-B8C3-48B2-171D135ACB8A}"/>
              </a:ext>
            </a:extLst>
          </p:cNvPr>
          <p:cNvSpPr>
            <a:spLocks noChangeArrowheads="1"/>
          </p:cNvSpPr>
          <p:nvPr/>
        </p:nvSpPr>
        <p:spPr bwMode="auto">
          <a:xfrm>
            <a:off x="7324725" y="2322514"/>
            <a:ext cx="46038" cy="180975"/>
          </a:xfrm>
          <a:prstGeom prst="downArrow">
            <a:avLst>
              <a:gd name="adj1" fmla="val 50000"/>
              <a:gd name="adj2" fmla="val 49993"/>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70" name="Down Arrow 69">
            <a:extLst>
              <a:ext uri="{FF2B5EF4-FFF2-40B4-BE49-F238E27FC236}">
                <a16:creationId xmlns:a16="http://schemas.microsoft.com/office/drawing/2014/main" id="{DBB557A1-342F-341E-BC78-9C5863DF65F3}"/>
              </a:ext>
            </a:extLst>
          </p:cNvPr>
          <p:cNvSpPr>
            <a:spLocks noChangeArrowheads="1"/>
          </p:cNvSpPr>
          <p:nvPr/>
        </p:nvSpPr>
        <p:spPr bwMode="auto">
          <a:xfrm>
            <a:off x="7578725" y="2322513"/>
            <a:ext cx="46038" cy="176212"/>
          </a:xfrm>
          <a:prstGeom prst="downArrow">
            <a:avLst>
              <a:gd name="adj1" fmla="val 50000"/>
              <a:gd name="adj2" fmla="val 50006"/>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71" name="Down Arrow 70">
            <a:extLst>
              <a:ext uri="{FF2B5EF4-FFF2-40B4-BE49-F238E27FC236}">
                <a16:creationId xmlns:a16="http://schemas.microsoft.com/office/drawing/2014/main" id="{C7DB4866-5560-EDDE-CAF3-43920E978C8F}"/>
              </a:ext>
            </a:extLst>
          </p:cNvPr>
          <p:cNvSpPr>
            <a:spLocks noChangeArrowheads="1"/>
          </p:cNvSpPr>
          <p:nvPr/>
        </p:nvSpPr>
        <p:spPr bwMode="auto">
          <a:xfrm>
            <a:off x="7832725" y="2328864"/>
            <a:ext cx="46038" cy="174625"/>
          </a:xfrm>
          <a:prstGeom prst="downArrow">
            <a:avLst>
              <a:gd name="adj1" fmla="val 50000"/>
              <a:gd name="adj2" fmla="val 49995"/>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25652" name="TextBox 71">
            <a:extLst>
              <a:ext uri="{FF2B5EF4-FFF2-40B4-BE49-F238E27FC236}">
                <a16:creationId xmlns:a16="http://schemas.microsoft.com/office/drawing/2014/main" id="{65CB98F8-6280-3103-5C5F-3DB522D2A00D}"/>
              </a:ext>
            </a:extLst>
          </p:cNvPr>
          <p:cNvSpPr txBox="1">
            <a:spLocks noChangeArrowheads="1"/>
          </p:cNvSpPr>
          <p:nvPr/>
        </p:nvSpPr>
        <p:spPr bwMode="auto">
          <a:xfrm>
            <a:off x="7175501" y="1916113"/>
            <a:ext cx="1033463"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Inputs</a:t>
            </a:r>
          </a:p>
        </p:txBody>
      </p:sp>
      <p:sp>
        <p:nvSpPr>
          <p:cNvPr id="73" name="Rectangle 72">
            <a:extLst>
              <a:ext uri="{FF2B5EF4-FFF2-40B4-BE49-F238E27FC236}">
                <a16:creationId xmlns:a16="http://schemas.microsoft.com/office/drawing/2014/main" id="{AD83A2A8-522B-9800-98D5-9787B9AC8B49}"/>
              </a:ext>
            </a:extLst>
          </p:cNvPr>
          <p:cNvSpPr>
            <a:spLocks noChangeArrowheads="1"/>
          </p:cNvSpPr>
          <p:nvPr/>
        </p:nvSpPr>
        <p:spPr bwMode="auto">
          <a:xfrm>
            <a:off x="8891589" y="4586288"/>
            <a:ext cx="161925" cy="461962"/>
          </a:xfrm>
          <a:prstGeom prst="rect">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74" name="Rectangle 73">
            <a:extLst>
              <a:ext uri="{FF2B5EF4-FFF2-40B4-BE49-F238E27FC236}">
                <a16:creationId xmlns:a16="http://schemas.microsoft.com/office/drawing/2014/main" id="{D7ADE6E2-E028-7553-5949-168E96AF8128}"/>
              </a:ext>
            </a:extLst>
          </p:cNvPr>
          <p:cNvSpPr>
            <a:spLocks noChangeArrowheads="1"/>
          </p:cNvSpPr>
          <p:nvPr/>
        </p:nvSpPr>
        <p:spPr bwMode="auto">
          <a:xfrm>
            <a:off x="9142414" y="4586288"/>
            <a:ext cx="161925" cy="461962"/>
          </a:xfrm>
          <a:prstGeom prst="rect">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75" name="Rectangle 74">
            <a:extLst>
              <a:ext uri="{FF2B5EF4-FFF2-40B4-BE49-F238E27FC236}">
                <a16:creationId xmlns:a16="http://schemas.microsoft.com/office/drawing/2014/main" id="{C209E66E-3505-211E-CC3E-6404EE1534E9}"/>
              </a:ext>
            </a:extLst>
          </p:cNvPr>
          <p:cNvSpPr>
            <a:spLocks noChangeArrowheads="1"/>
          </p:cNvSpPr>
          <p:nvPr/>
        </p:nvSpPr>
        <p:spPr bwMode="auto">
          <a:xfrm>
            <a:off x="9418639" y="4586288"/>
            <a:ext cx="161925" cy="461962"/>
          </a:xfrm>
          <a:prstGeom prst="rect">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76" name="Rectangle 75">
            <a:extLst>
              <a:ext uri="{FF2B5EF4-FFF2-40B4-BE49-F238E27FC236}">
                <a16:creationId xmlns:a16="http://schemas.microsoft.com/office/drawing/2014/main" id="{4137ED08-54E8-BDBF-7EAB-56566820BD30}"/>
              </a:ext>
            </a:extLst>
          </p:cNvPr>
          <p:cNvSpPr>
            <a:spLocks noChangeArrowheads="1"/>
          </p:cNvSpPr>
          <p:nvPr/>
        </p:nvSpPr>
        <p:spPr bwMode="auto">
          <a:xfrm>
            <a:off x="9674226" y="4586288"/>
            <a:ext cx="163513" cy="461962"/>
          </a:xfrm>
          <a:prstGeom prst="rect">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77" name="Down Arrow 76">
            <a:extLst>
              <a:ext uri="{FF2B5EF4-FFF2-40B4-BE49-F238E27FC236}">
                <a16:creationId xmlns:a16="http://schemas.microsoft.com/office/drawing/2014/main" id="{233B79B4-E3C1-617B-B6BA-A462ABE82FC4}"/>
              </a:ext>
            </a:extLst>
          </p:cNvPr>
          <p:cNvSpPr>
            <a:spLocks noChangeArrowheads="1"/>
          </p:cNvSpPr>
          <p:nvPr/>
        </p:nvSpPr>
        <p:spPr bwMode="auto">
          <a:xfrm rot="10800000" flipH="1">
            <a:off x="8950325" y="3411538"/>
            <a:ext cx="46038" cy="1192212"/>
          </a:xfrm>
          <a:prstGeom prst="downArrow">
            <a:avLst>
              <a:gd name="adj1" fmla="val 50000"/>
              <a:gd name="adj2" fmla="val 49994"/>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78" name="Down Arrow 77">
            <a:extLst>
              <a:ext uri="{FF2B5EF4-FFF2-40B4-BE49-F238E27FC236}">
                <a16:creationId xmlns:a16="http://schemas.microsoft.com/office/drawing/2014/main" id="{7E11F139-1E20-9647-20DF-E4F84E9FD84A}"/>
              </a:ext>
            </a:extLst>
          </p:cNvPr>
          <p:cNvSpPr>
            <a:spLocks noChangeArrowheads="1"/>
          </p:cNvSpPr>
          <p:nvPr/>
        </p:nvSpPr>
        <p:spPr bwMode="auto">
          <a:xfrm rot="10800000">
            <a:off x="9204325" y="3490914"/>
            <a:ext cx="46038" cy="1095375"/>
          </a:xfrm>
          <a:prstGeom prst="downArrow">
            <a:avLst>
              <a:gd name="adj1" fmla="val 50000"/>
              <a:gd name="adj2" fmla="val 50009"/>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79" name="Down Arrow 78">
            <a:extLst>
              <a:ext uri="{FF2B5EF4-FFF2-40B4-BE49-F238E27FC236}">
                <a16:creationId xmlns:a16="http://schemas.microsoft.com/office/drawing/2014/main" id="{23FC0C1F-7BD9-E651-C9AD-DC572F011041}"/>
              </a:ext>
            </a:extLst>
          </p:cNvPr>
          <p:cNvSpPr>
            <a:spLocks noChangeArrowheads="1"/>
          </p:cNvSpPr>
          <p:nvPr/>
        </p:nvSpPr>
        <p:spPr bwMode="auto">
          <a:xfrm rot="10800000">
            <a:off x="9474200" y="3490914"/>
            <a:ext cx="46038" cy="1082675"/>
          </a:xfrm>
          <a:prstGeom prst="downArrow">
            <a:avLst>
              <a:gd name="adj1" fmla="val 50000"/>
              <a:gd name="adj2" fmla="val 49974"/>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80" name="Down Arrow 79">
            <a:extLst>
              <a:ext uri="{FF2B5EF4-FFF2-40B4-BE49-F238E27FC236}">
                <a16:creationId xmlns:a16="http://schemas.microsoft.com/office/drawing/2014/main" id="{B74F60D6-0258-44FA-8CF7-DE6917A705B5}"/>
              </a:ext>
            </a:extLst>
          </p:cNvPr>
          <p:cNvSpPr>
            <a:spLocks noChangeArrowheads="1"/>
          </p:cNvSpPr>
          <p:nvPr/>
        </p:nvSpPr>
        <p:spPr bwMode="auto">
          <a:xfrm rot="10800000">
            <a:off x="9732964" y="3419476"/>
            <a:ext cx="46037" cy="1154113"/>
          </a:xfrm>
          <a:prstGeom prst="downArrow">
            <a:avLst>
              <a:gd name="adj1" fmla="val 50000"/>
              <a:gd name="adj2" fmla="val 50022"/>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25661" name="TextBox 80">
            <a:extLst>
              <a:ext uri="{FF2B5EF4-FFF2-40B4-BE49-F238E27FC236}">
                <a16:creationId xmlns:a16="http://schemas.microsoft.com/office/drawing/2014/main" id="{892FB3E5-0617-3E79-47B5-5BC026D0A2F9}"/>
              </a:ext>
            </a:extLst>
          </p:cNvPr>
          <p:cNvSpPr txBox="1">
            <a:spLocks noChangeArrowheads="1"/>
          </p:cNvSpPr>
          <p:nvPr/>
        </p:nvSpPr>
        <p:spPr bwMode="auto">
          <a:xfrm>
            <a:off x="9077326" y="4692651"/>
            <a:ext cx="690563" cy="27781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Retail</a:t>
            </a:r>
          </a:p>
        </p:txBody>
      </p:sp>
      <p:sp>
        <p:nvSpPr>
          <p:cNvPr id="25662" name="TextBox 81">
            <a:extLst>
              <a:ext uri="{FF2B5EF4-FFF2-40B4-BE49-F238E27FC236}">
                <a16:creationId xmlns:a16="http://schemas.microsoft.com/office/drawing/2014/main" id="{55073F3A-512E-36ED-A319-6F4E4BFB4AA8}"/>
              </a:ext>
            </a:extLst>
          </p:cNvPr>
          <p:cNvSpPr txBox="1">
            <a:spLocks noChangeArrowheads="1"/>
          </p:cNvSpPr>
          <p:nvPr/>
        </p:nvSpPr>
        <p:spPr bwMode="auto">
          <a:xfrm>
            <a:off x="7065963" y="3001964"/>
            <a:ext cx="10461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200">
                <a:solidFill>
                  <a:schemeClr val="tx1">
                    <a:lumMod val="50000"/>
                    <a:lumOff val="50000"/>
                  </a:schemeClr>
                </a:solidFill>
                <a:cs typeface="Arial" panose="020B0604020202020204" pitchFamily="34" charset="0"/>
              </a:rPr>
              <a:t>Processing</a:t>
            </a:r>
          </a:p>
        </p:txBody>
      </p:sp>
      <p:sp>
        <p:nvSpPr>
          <p:cNvPr id="85" name="Rectangle 84">
            <a:extLst>
              <a:ext uri="{FF2B5EF4-FFF2-40B4-BE49-F238E27FC236}">
                <a16:creationId xmlns:a16="http://schemas.microsoft.com/office/drawing/2014/main" id="{053AFD66-F80E-9854-25A5-3C6B46108E99}"/>
              </a:ext>
            </a:extLst>
          </p:cNvPr>
          <p:cNvSpPr>
            <a:spLocks noChangeArrowheads="1"/>
          </p:cNvSpPr>
          <p:nvPr/>
        </p:nvSpPr>
        <p:spPr bwMode="auto">
          <a:xfrm>
            <a:off x="8904289" y="1860551"/>
            <a:ext cx="161925" cy="461963"/>
          </a:xfrm>
          <a:prstGeom prst="rect">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86" name="Rectangle 85">
            <a:extLst>
              <a:ext uri="{FF2B5EF4-FFF2-40B4-BE49-F238E27FC236}">
                <a16:creationId xmlns:a16="http://schemas.microsoft.com/office/drawing/2014/main" id="{8012B86F-1166-4BC2-C4B9-0364D149BC0D}"/>
              </a:ext>
            </a:extLst>
          </p:cNvPr>
          <p:cNvSpPr>
            <a:spLocks noChangeArrowheads="1"/>
          </p:cNvSpPr>
          <p:nvPr/>
        </p:nvSpPr>
        <p:spPr bwMode="auto">
          <a:xfrm>
            <a:off x="9137651" y="1860551"/>
            <a:ext cx="161925" cy="461963"/>
          </a:xfrm>
          <a:prstGeom prst="rect">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87" name="Rectangle 86">
            <a:extLst>
              <a:ext uri="{FF2B5EF4-FFF2-40B4-BE49-F238E27FC236}">
                <a16:creationId xmlns:a16="http://schemas.microsoft.com/office/drawing/2014/main" id="{76F0B2B4-D61D-424C-9D85-8C8C41FAA291}"/>
              </a:ext>
            </a:extLst>
          </p:cNvPr>
          <p:cNvSpPr>
            <a:spLocks noChangeArrowheads="1"/>
          </p:cNvSpPr>
          <p:nvPr/>
        </p:nvSpPr>
        <p:spPr bwMode="auto">
          <a:xfrm>
            <a:off x="9404351" y="1860551"/>
            <a:ext cx="163513" cy="461963"/>
          </a:xfrm>
          <a:prstGeom prst="rect">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88" name="Rectangle 87">
            <a:extLst>
              <a:ext uri="{FF2B5EF4-FFF2-40B4-BE49-F238E27FC236}">
                <a16:creationId xmlns:a16="http://schemas.microsoft.com/office/drawing/2014/main" id="{4488E991-4022-8193-4FF0-F7C2AC69CE39}"/>
              </a:ext>
            </a:extLst>
          </p:cNvPr>
          <p:cNvSpPr>
            <a:spLocks noChangeArrowheads="1"/>
          </p:cNvSpPr>
          <p:nvPr/>
        </p:nvSpPr>
        <p:spPr bwMode="auto">
          <a:xfrm>
            <a:off x="9666289" y="1860551"/>
            <a:ext cx="161925" cy="461963"/>
          </a:xfrm>
          <a:prstGeom prst="rect">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90" name="Down Arrow 89">
            <a:extLst>
              <a:ext uri="{FF2B5EF4-FFF2-40B4-BE49-F238E27FC236}">
                <a16:creationId xmlns:a16="http://schemas.microsoft.com/office/drawing/2014/main" id="{539D9EE8-6DF5-40EC-52D5-E344E1EF11EA}"/>
              </a:ext>
            </a:extLst>
          </p:cNvPr>
          <p:cNvSpPr>
            <a:spLocks noChangeArrowheads="1"/>
          </p:cNvSpPr>
          <p:nvPr/>
        </p:nvSpPr>
        <p:spPr bwMode="auto">
          <a:xfrm>
            <a:off x="8972550" y="2322514"/>
            <a:ext cx="44450" cy="852487"/>
          </a:xfrm>
          <a:prstGeom prst="downArrow">
            <a:avLst>
              <a:gd name="adj1" fmla="val 50000"/>
              <a:gd name="adj2" fmla="val 49989"/>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93" name="Oval 92">
            <a:extLst>
              <a:ext uri="{FF2B5EF4-FFF2-40B4-BE49-F238E27FC236}">
                <a16:creationId xmlns:a16="http://schemas.microsoft.com/office/drawing/2014/main" id="{1EED20A9-F667-C691-8C15-0BD7A03797FA}"/>
              </a:ext>
            </a:extLst>
          </p:cNvPr>
          <p:cNvSpPr>
            <a:spLocks noChangeArrowheads="1"/>
          </p:cNvSpPr>
          <p:nvPr/>
        </p:nvSpPr>
        <p:spPr bwMode="auto">
          <a:xfrm>
            <a:off x="8902701" y="3113089"/>
            <a:ext cx="925513" cy="377825"/>
          </a:xfrm>
          <a:prstGeom prst="ellipse">
            <a:avLst/>
          </a:prstGeom>
          <a:noFill/>
          <a:ln w="28575">
            <a:solidFill>
              <a:srgbClr val="057B33"/>
            </a:solidFill>
            <a:round/>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tx1">
                  <a:lumMod val="50000"/>
                  <a:lumOff val="50000"/>
                </a:schemeClr>
              </a:solidFill>
              <a:cs typeface="Arial" panose="020B0604020202020204" pitchFamily="34" charset="0"/>
            </a:endParaRPr>
          </a:p>
        </p:txBody>
      </p:sp>
      <p:sp>
        <p:nvSpPr>
          <p:cNvPr id="95" name="Down Arrow 94">
            <a:extLst>
              <a:ext uri="{FF2B5EF4-FFF2-40B4-BE49-F238E27FC236}">
                <a16:creationId xmlns:a16="http://schemas.microsoft.com/office/drawing/2014/main" id="{F0068753-9DE2-A676-4936-2C99078E9F46}"/>
              </a:ext>
            </a:extLst>
          </p:cNvPr>
          <p:cNvSpPr>
            <a:spLocks noChangeArrowheads="1"/>
          </p:cNvSpPr>
          <p:nvPr/>
        </p:nvSpPr>
        <p:spPr bwMode="auto">
          <a:xfrm>
            <a:off x="9205914" y="2322514"/>
            <a:ext cx="46037" cy="790575"/>
          </a:xfrm>
          <a:prstGeom prst="downArrow">
            <a:avLst>
              <a:gd name="adj1" fmla="val 50000"/>
              <a:gd name="adj2" fmla="val 50007"/>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96" name="Down Arrow 95">
            <a:extLst>
              <a:ext uri="{FF2B5EF4-FFF2-40B4-BE49-F238E27FC236}">
                <a16:creationId xmlns:a16="http://schemas.microsoft.com/office/drawing/2014/main" id="{D1839617-C71C-A0D7-0498-5251C37638FA}"/>
              </a:ext>
            </a:extLst>
          </p:cNvPr>
          <p:cNvSpPr>
            <a:spLocks noChangeArrowheads="1"/>
          </p:cNvSpPr>
          <p:nvPr/>
        </p:nvSpPr>
        <p:spPr bwMode="auto">
          <a:xfrm>
            <a:off x="9466264" y="2328864"/>
            <a:ext cx="53975" cy="784225"/>
          </a:xfrm>
          <a:prstGeom prst="downArrow">
            <a:avLst>
              <a:gd name="adj1" fmla="val 50000"/>
              <a:gd name="adj2" fmla="val 49978"/>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97" name="Down Arrow 96">
            <a:extLst>
              <a:ext uri="{FF2B5EF4-FFF2-40B4-BE49-F238E27FC236}">
                <a16:creationId xmlns:a16="http://schemas.microsoft.com/office/drawing/2014/main" id="{7F12EBBE-5198-5813-0E4E-D035494B222D}"/>
              </a:ext>
            </a:extLst>
          </p:cNvPr>
          <p:cNvSpPr>
            <a:spLocks noChangeArrowheads="1"/>
          </p:cNvSpPr>
          <p:nvPr/>
        </p:nvSpPr>
        <p:spPr bwMode="auto">
          <a:xfrm>
            <a:off x="9723439" y="2322514"/>
            <a:ext cx="58737" cy="852487"/>
          </a:xfrm>
          <a:prstGeom prst="downArrow">
            <a:avLst>
              <a:gd name="adj1" fmla="val 50000"/>
              <a:gd name="adj2" fmla="val 49991"/>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25672" name="TextBox 97">
            <a:extLst>
              <a:ext uri="{FF2B5EF4-FFF2-40B4-BE49-F238E27FC236}">
                <a16:creationId xmlns:a16="http://schemas.microsoft.com/office/drawing/2014/main" id="{071687EF-D52E-28D9-9BC7-51A4E5D67F15}"/>
              </a:ext>
            </a:extLst>
          </p:cNvPr>
          <p:cNvSpPr txBox="1">
            <a:spLocks noChangeArrowheads="1"/>
          </p:cNvSpPr>
          <p:nvPr/>
        </p:nvSpPr>
        <p:spPr bwMode="auto">
          <a:xfrm>
            <a:off x="9039226" y="3143250"/>
            <a:ext cx="695325"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300">
                <a:solidFill>
                  <a:schemeClr val="tx1">
                    <a:lumMod val="50000"/>
                    <a:lumOff val="50000"/>
                  </a:schemeClr>
                </a:solidFill>
                <a:cs typeface="Arial" panose="020B0604020202020204" pitchFamily="34" charset="0"/>
              </a:rPr>
              <a:t>Market</a:t>
            </a:r>
          </a:p>
        </p:txBody>
      </p:sp>
      <p:sp>
        <p:nvSpPr>
          <p:cNvPr id="25673" name="TextBox 98">
            <a:extLst>
              <a:ext uri="{FF2B5EF4-FFF2-40B4-BE49-F238E27FC236}">
                <a16:creationId xmlns:a16="http://schemas.microsoft.com/office/drawing/2014/main" id="{CB76108C-85D0-8007-B350-D12999BF4237}"/>
              </a:ext>
            </a:extLst>
          </p:cNvPr>
          <p:cNvSpPr txBox="1">
            <a:spLocks noChangeArrowheads="1"/>
          </p:cNvSpPr>
          <p:nvPr/>
        </p:nvSpPr>
        <p:spPr bwMode="auto">
          <a:xfrm>
            <a:off x="8858250" y="1099511"/>
            <a:ext cx="9286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800" b="1">
                <a:solidFill>
                  <a:schemeClr val="tx1">
                    <a:lumMod val="50000"/>
                    <a:lumOff val="50000"/>
                  </a:schemeClr>
                </a:solidFill>
                <a:cs typeface="Arial" panose="020B0604020202020204" pitchFamily="34" charset="0"/>
              </a:rPr>
              <a:t>Market</a:t>
            </a:r>
          </a:p>
        </p:txBody>
      </p:sp>
      <p:sp>
        <p:nvSpPr>
          <p:cNvPr id="25674" name="TextBox 99">
            <a:extLst>
              <a:ext uri="{FF2B5EF4-FFF2-40B4-BE49-F238E27FC236}">
                <a16:creationId xmlns:a16="http://schemas.microsoft.com/office/drawing/2014/main" id="{85BE8E36-B864-2C4B-A140-540936C00006}"/>
              </a:ext>
            </a:extLst>
          </p:cNvPr>
          <p:cNvSpPr txBox="1">
            <a:spLocks noChangeArrowheads="1"/>
          </p:cNvSpPr>
          <p:nvPr/>
        </p:nvSpPr>
        <p:spPr bwMode="auto">
          <a:xfrm>
            <a:off x="4832350" y="909011"/>
            <a:ext cx="28257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800">
                <a:solidFill>
                  <a:schemeClr val="tx1">
                    <a:lumMod val="50000"/>
                    <a:lumOff val="50000"/>
                  </a:schemeClr>
                </a:solidFill>
                <a:cs typeface="Arial" panose="020B0604020202020204" pitchFamily="34" charset="0"/>
              </a:rPr>
              <a:t>Hybrid Modes within GVC</a:t>
            </a:r>
          </a:p>
        </p:txBody>
      </p:sp>
      <p:cxnSp>
        <p:nvCxnSpPr>
          <p:cNvPr id="102" name="Straight Arrow Connector 101">
            <a:extLst>
              <a:ext uri="{FF2B5EF4-FFF2-40B4-BE49-F238E27FC236}">
                <a16:creationId xmlns:a16="http://schemas.microsoft.com/office/drawing/2014/main" id="{E52A59AA-8CF3-5923-DF9D-FF31D3FB1F0B}"/>
              </a:ext>
            </a:extLst>
          </p:cNvPr>
          <p:cNvCxnSpPr>
            <a:cxnSpLocks noChangeShapeType="1"/>
          </p:cNvCxnSpPr>
          <p:nvPr/>
        </p:nvCxnSpPr>
        <p:spPr bwMode="auto">
          <a:xfrm>
            <a:off x="3622676" y="1315411"/>
            <a:ext cx="5178425" cy="0"/>
          </a:xfrm>
          <a:prstGeom prst="straightConnector1">
            <a:avLst/>
          </a:prstGeom>
          <a:noFill/>
          <a:ln w="25400">
            <a:solidFill>
              <a:schemeClr val="tx1">
                <a:lumMod val="50000"/>
                <a:lumOff val="50000"/>
              </a:schemeClr>
            </a:solidFill>
            <a:round/>
            <a:headEnd type="arrow" w="med" len="med"/>
            <a:tailEnd type="arrow" w="med" len="med"/>
          </a:ln>
          <a:effectLst>
            <a:outerShdw blurRad="40000" dist="20000" dir="5400000" rotWithShape="0">
              <a:srgbClr val="808080">
                <a:alpha val="37999"/>
              </a:srgbClr>
            </a:outerShdw>
          </a:effectLst>
        </p:spPr>
      </p:cxnSp>
      <p:sp>
        <p:nvSpPr>
          <p:cNvPr id="25676" name="TextBox 102">
            <a:extLst>
              <a:ext uri="{FF2B5EF4-FFF2-40B4-BE49-F238E27FC236}">
                <a16:creationId xmlns:a16="http://schemas.microsoft.com/office/drawing/2014/main" id="{687E4F35-E48F-27C6-CE3D-AC36F48787C0}"/>
              </a:ext>
            </a:extLst>
          </p:cNvPr>
          <p:cNvSpPr txBox="1">
            <a:spLocks noChangeArrowheads="1"/>
          </p:cNvSpPr>
          <p:nvPr/>
        </p:nvSpPr>
        <p:spPr bwMode="auto">
          <a:xfrm>
            <a:off x="4492626" y="1935164"/>
            <a:ext cx="7667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Inputs</a:t>
            </a:r>
          </a:p>
        </p:txBody>
      </p:sp>
      <p:sp>
        <p:nvSpPr>
          <p:cNvPr id="25677" name="TextBox 103">
            <a:extLst>
              <a:ext uri="{FF2B5EF4-FFF2-40B4-BE49-F238E27FC236}">
                <a16:creationId xmlns:a16="http://schemas.microsoft.com/office/drawing/2014/main" id="{F8457FCB-0A27-CD4C-6FA9-EE73BF4A0622}"/>
              </a:ext>
            </a:extLst>
          </p:cNvPr>
          <p:cNvSpPr txBox="1">
            <a:spLocks noChangeArrowheads="1"/>
          </p:cNvSpPr>
          <p:nvPr/>
        </p:nvSpPr>
        <p:spPr bwMode="auto">
          <a:xfrm>
            <a:off x="9061450" y="1935164"/>
            <a:ext cx="706438" cy="2762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Inputs</a:t>
            </a:r>
          </a:p>
        </p:txBody>
      </p:sp>
      <p:sp>
        <p:nvSpPr>
          <p:cNvPr id="25678" name="TextBox 104">
            <a:extLst>
              <a:ext uri="{FF2B5EF4-FFF2-40B4-BE49-F238E27FC236}">
                <a16:creationId xmlns:a16="http://schemas.microsoft.com/office/drawing/2014/main" id="{9A41E343-2ACE-ABF1-F345-57AFBB742C38}"/>
              </a:ext>
            </a:extLst>
          </p:cNvPr>
          <p:cNvSpPr txBox="1">
            <a:spLocks noChangeArrowheads="1"/>
          </p:cNvSpPr>
          <p:nvPr/>
        </p:nvSpPr>
        <p:spPr bwMode="auto">
          <a:xfrm>
            <a:off x="5668963" y="4041776"/>
            <a:ext cx="97155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en-US" altLang="en-US" sz="1200">
                <a:solidFill>
                  <a:schemeClr val="tx1">
                    <a:lumMod val="50000"/>
                    <a:lumOff val="50000"/>
                  </a:schemeClr>
                </a:solidFill>
                <a:cs typeface="Arial" panose="020B0604020202020204" pitchFamily="34" charset="0"/>
              </a:rPr>
              <a:t>Distribution</a:t>
            </a:r>
          </a:p>
        </p:txBody>
      </p:sp>
      <p:sp>
        <p:nvSpPr>
          <p:cNvPr id="106" name="Rectangle 105">
            <a:extLst>
              <a:ext uri="{FF2B5EF4-FFF2-40B4-BE49-F238E27FC236}">
                <a16:creationId xmlns:a16="http://schemas.microsoft.com/office/drawing/2014/main" id="{9462B558-8C50-F88B-5D89-79B354D46BDD}"/>
              </a:ext>
            </a:extLst>
          </p:cNvPr>
          <p:cNvSpPr>
            <a:spLocks noChangeArrowheads="1"/>
          </p:cNvSpPr>
          <p:nvPr/>
        </p:nvSpPr>
        <p:spPr bwMode="auto">
          <a:xfrm>
            <a:off x="7073901" y="4581526"/>
            <a:ext cx="161925" cy="461963"/>
          </a:xfrm>
          <a:prstGeom prst="rect">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107" name="Rectangle 106">
            <a:extLst>
              <a:ext uri="{FF2B5EF4-FFF2-40B4-BE49-F238E27FC236}">
                <a16:creationId xmlns:a16="http://schemas.microsoft.com/office/drawing/2014/main" id="{73B321DC-3992-A615-38B8-3A13E7DB5BE6}"/>
              </a:ext>
            </a:extLst>
          </p:cNvPr>
          <p:cNvSpPr>
            <a:spLocks noChangeArrowheads="1"/>
          </p:cNvSpPr>
          <p:nvPr/>
        </p:nvSpPr>
        <p:spPr bwMode="auto">
          <a:xfrm>
            <a:off x="7307264" y="4581526"/>
            <a:ext cx="161925" cy="461963"/>
          </a:xfrm>
          <a:prstGeom prst="rect">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108" name="Rectangle 107">
            <a:extLst>
              <a:ext uri="{FF2B5EF4-FFF2-40B4-BE49-F238E27FC236}">
                <a16:creationId xmlns:a16="http://schemas.microsoft.com/office/drawing/2014/main" id="{C3FE5E92-ABBC-1897-008A-D14220746623}"/>
              </a:ext>
            </a:extLst>
          </p:cNvPr>
          <p:cNvSpPr>
            <a:spLocks noChangeArrowheads="1"/>
          </p:cNvSpPr>
          <p:nvPr/>
        </p:nvSpPr>
        <p:spPr bwMode="auto">
          <a:xfrm>
            <a:off x="7566026" y="4581526"/>
            <a:ext cx="161925" cy="461963"/>
          </a:xfrm>
          <a:prstGeom prst="rect">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109" name="Rectangle 108">
            <a:extLst>
              <a:ext uri="{FF2B5EF4-FFF2-40B4-BE49-F238E27FC236}">
                <a16:creationId xmlns:a16="http://schemas.microsoft.com/office/drawing/2014/main" id="{7BB3DA22-03EA-80DA-0EC8-C15F4239A946}"/>
              </a:ext>
            </a:extLst>
          </p:cNvPr>
          <p:cNvSpPr>
            <a:spLocks noChangeArrowheads="1"/>
          </p:cNvSpPr>
          <p:nvPr/>
        </p:nvSpPr>
        <p:spPr bwMode="auto">
          <a:xfrm>
            <a:off x="7835901" y="4581526"/>
            <a:ext cx="161925" cy="461963"/>
          </a:xfrm>
          <a:prstGeom prst="rect">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110" name="Down Arrow 109">
            <a:extLst>
              <a:ext uri="{FF2B5EF4-FFF2-40B4-BE49-F238E27FC236}">
                <a16:creationId xmlns:a16="http://schemas.microsoft.com/office/drawing/2014/main" id="{149585E4-3C12-5433-0E67-16BDF58E0531}"/>
              </a:ext>
            </a:extLst>
          </p:cNvPr>
          <p:cNvSpPr>
            <a:spLocks noChangeArrowheads="1"/>
          </p:cNvSpPr>
          <p:nvPr/>
        </p:nvSpPr>
        <p:spPr bwMode="auto">
          <a:xfrm rot="10800000">
            <a:off x="7145338" y="4346575"/>
            <a:ext cx="44450" cy="209550"/>
          </a:xfrm>
          <a:prstGeom prst="downArrow">
            <a:avLst>
              <a:gd name="adj1" fmla="val 50000"/>
              <a:gd name="adj2" fmla="val 50002"/>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111" name="Down Arrow 110">
            <a:extLst>
              <a:ext uri="{FF2B5EF4-FFF2-40B4-BE49-F238E27FC236}">
                <a16:creationId xmlns:a16="http://schemas.microsoft.com/office/drawing/2014/main" id="{2B830479-668E-F930-6BF3-9A5BF00DFD49}"/>
              </a:ext>
            </a:extLst>
          </p:cNvPr>
          <p:cNvSpPr>
            <a:spLocks noChangeArrowheads="1"/>
          </p:cNvSpPr>
          <p:nvPr/>
        </p:nvSpPr>
        <p:spPr bwMode="auto">
          <a:xfrm rot="10800000">
            <a:off x="7361238" y="4346575"/>
            <a:ext cx="44450" cy="209550"/>
          </a:xfrm>
          <a:prstGeom prst="downArrow">
            <a:avLst>
              <a:gd name="adj1" fmla="val 50000"/>
              <a:gd name="adj2" fmla="val 50002"/>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112" name="Down Arrow 111">
            <a:extLst>
              <a:ext uri="{FF2B5EF4-FFF2-40B4-BE49-F238E27FC236}">
                <a16:creationId xmlns:a16="http://schemas.microsoft.com/office/drawing/2014/main" id="{14522DAB-BFD7-2BC9-A460-1686C98ACF2E}"/>
              </a:ext>
            </a:extLst>
          </p:cNvPr>
          <p:cNvSpPr>
            <a:spLocks noChangeArrowheads="1"/>
          </p:cNvSpPr>
          <p:nvPr/>
        </p:nvSpPr>
        <p:spPr bwMode="auto">
          <a:xfrm rot="10800000">
            <a:off x="7627938" y="4359275"/>
            <a:ext cx="44450" cy="209550"/>
          </a:xfrm>
          <a:prstGeom prst="downArrow">
            <a:avLst>
              <a:gd name="adj1" fmla="val 50000"/>
              <a:gd name="adj2" fmla="val 50002"/>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113" name="Down Arrow 112">
            <a:extLst>
              <a:ext uri="{FF2B5EF4-FFF2-40B4-BE49-F238E27FC236}">
                <a16:creationId xmlns:a16="http://schemas.microsoft.com/office/drawing/2014/main" id="{6E1E5870-4525-717A-6E89-01FE541544FF}"/>
              </a:ext>
            </a:extLst>
          </p:cNvPr>
          <p:cNvSpPr>
            <a:spLocks noChangeArrowheads="1"/>
          </p:cNvSpPr>
          <p:nvPr/>
        </p:nvSpPr>
        <p:spPr bwMode="auto">
          <a:xfrm rot="10800000">
            <a:off x="7894638" y="4359275"/>
            <a:ext cx="44450" cy="209550"/>
          </a:xfrm>
          <a:prstGeom prst="downArrow">
            <a:avLst>
              <a:gd name="adj1" fmla="val 50000"/>
              <a:gd name="adj2" fmla="val 50002"/>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cs typeface="Arial" panose="020B0604020202020204" pitchFamily="34" charset="0"/>
            </a:endParaRPr>
          </a:p>
        </p:txBody>
      </p:sp>
      <p:sp>
        <p:nvSpPr>
          <p:cNvPr id="25687" name="TextBox 113">
            <a:extLst>
              <a:ext uri="{FF2B5EF4-FFF2-40B4-BE49-F238E27FC236}">
                <a16:creationId xmlns:a16="http://schemas.microsoft.com/office/drawing/2014/main" id="{C33852CB-AB0C-6310-44C7-B855C3BEEEC4}"/>
              </a:ext>
            </a:extLst>
          </p:cNvPr>
          <p:cNvSpPr txBox="1">
            <a:spLocks noChangeArrowheads="1"/>
          </p:cNvSpPr>
          <p:nvPr/>
        </p:nvSpPr>
        <p:spPr bwMode="auto">
          <a:xfrm>
            <a:off x="7234239" y="4687889"/>
            <a:ext cx="661987" cy="2762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Retail</a:t>
            </a:r>
          </a:p>
        </p:txBody>
      </p:sp>
      <p:sp>
        <p:nvSpPr>
          <p:cNvPr id="25688" name="TextBox 116">
            <a:extLst>
              <a:ext uri="{FF2B5EF4-FFF2-40B4-BE49-F238E27FC236}">
                <a16:creationId xmlns:a16="http://schemas.microsoft.com/office/drawing/2014/main" id="{B94F24A1-804B-753C-3704-7ACF2F15C0B4}"/>
              </a:ext>
            </a:extLst>
          </p:cNvPr>
          <p:cNvSpPr txBox="1">
            <a:spLocks noChangeArrowheads="1"/>
          </p:cNvSpPr>
          <p:nvPr/>
        </p:nvSpPr>
        <p:spPr bwMode="auto">
          <a:xfrm>
            <a:off x="7061201" y="4049714"/>
            <a:ext cx="9699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en-US" altLang="en-US" sz="1200">
                <a:solidFill>
                  <a:schemeClr val="tx1">
                    <a:lumMod val="50000"/>
                    <a:lumOff val="50000"/>
                  </a:schemeClr>
                </a:solidFill>
                <a:cs typeface="Arial" panose="020B0604020202020204" pitchFamily="34" charset="0"/>
              </a:rPr>
              <a:t>Distribution</a:t>
            </a:r>
          </a:p>
        </p:txBody>
      </p:sp>
      <p:sp>
        <p:nvSpPr>
          <p:cNvPr id="25689" name="TextBox 118">
            <a:extLst>
              <a:ext uri="{FF2B5EF4-FFF2-40B4-BE49-F238E27FC236}">
                <a16:creationId xmlns:a16="http://schemas.microsoft.com/office/drawing/2014/main" id="{B5A507C7-88A3-C74C-0520-093BF3D43AA1}"/>
              </a:ext>
            </a:extLst>
          </p:cNvPr>
          <p:cNvSpPr txBox="1">
            <a:spLocks noChangeArrowheads="1"/>
          </p:cNvSpPr>
          <p:nvPr/>
        </p:nvSpPr>
        <p:spPr bwMode="auto">
          <a:xfrm>
            <a:off x="2441760" y="2974976"/>
            <a:ext cx="10509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2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Processing</a:t>
            </a:r>
          </a:p>
        </p:txBody>
      </p:sp>
      <p:sp>
        <p:nvSpPr>
          <p:cNvPr id="122" name="Down Arrow 121">
            <a:extLst>
              <a:ext uri="{FF2B5EF4-FFF2-40B4-BE49-F238E27FC236}">
                <a16:creationId xmlns:a16="http://schemas.microsoft.com/office/drawing/2014/main" id="{7104079D-21FC-122B-B68A-F31D821B9C51}"/>
              </a:ext>
            </a:extLst>
          </p:cNvPr>
          <p:cNvSpPr>
            <a:spLocks noChangeArrowheads="1"/>
          </p:cNvSpPr>
          <p:nvPr/>
        </p:nvSpPr>
        <p:spPr bwMode="auto">
          <a:xfrm>
            <a:off x="7404101" y="3278188"/>
            <a:ext cx="176213" cy="207962"/>
          </a:xfrm>
          <a:prstGeom prst="downArrow">
            <a:avLst>
              <a:gd name="adj1" fmla="val 50000"/>
              <a:gd name="adj2" fmla="val 49999"/>
            </a:avLst>
          </a:prstGeom>
          <a:solidFill>
            <a:srgbClr val="FFFFFF"/>
          </a:solidFill>
          <a:ln w="9525">
            <a:solidFill>
              <a:srgbClr val="057B33"/>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tx1">
                  <a:lumMod val="50000"/>
                  <a:lumOff val="50000"/>
                </a:schemeClr>
              </a:solidFill>
              <a:cs typeface="Arial" panose="020B0604020202020204" pitchFamily="34" charset="0"/>
            </a:endParaRPr>
          </a:p>
        </p:txBody>
      </p:sp>
      <p:sp>
        <p:nvSpPr>
          <p:cNvPr id="25691" name="TextBox 122">
            <a:extLst>
              <a:ext uri="{FF2B5EF4-FFF2-40B4-BE49-F238E27FC236}">
                <a16:creationId xmlns:a16="http://schemas.microsoft.com/office/drawing/2014/main" id="{D1DAAEE1-73A9-7BDF-27C7-C01EA5C3DF2F}"/>
              </a:ext>
            </a:extLst>
          </p:cNvPr>
          <p:cNvSpPr txBox="1">
            <a:spLocks noChangeArrowheads="1"/>
          </p:cNvSpPr>
          <p:nvPr/>
        </p:nvSpPr>
        <p:spPr bwMode="auto">
          <a:xfrm>
            <a:off x="6978650" y="5120414"/>
            <a:ext cx="17748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7800" indent="-177800">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000" dirty="0" err="1">
                <a:solidFill>
                  <a:schemeClr val="tx1">
                    <a:lumMod val="50000"/>
                    <a:lumOff val="50000"/>
                  </a:schemeClr>
                </a:solidFill>
                <a:cs typeface="Arial" panose="020B0604020202020204" pitchFamily="34" charset="0"/>
              </a:rPr>
              <a:t>Eg.</a:t>
            </a:r>
            <a:r>
              <a:rPr lang="en-US" altLang="en-US" sz="1000" dirty="0">
                <a:solidFill>
                  <a:schemeClr val="tx1">
                    <a:lumMod val="50000"/>
                    <a:lumOff val="50000"/>
                  </a:schemeClr>
                </a:solidFill>
                <a:cs typeface="Arial" panose="020B0604020202020204" pitchFamily="34" charset="0"/>
              </a:rPr>
              <a:t> Sandeman (port); Guimaraes (</a:t>
            </a:r>
            <a:r>
              <a:rPr lang="en-US" altLang="en-US" sz="1000" dirty="0" err="1">
                <a:solidFill>
                  <a:schemeClr val="tx1">
                    <a:lumMod val="50000"/>
                    <a:lumOff val="50000"/>
                  </a:schemeClr>
                </a:solidFill>
                <a:cs typeface="Arial" panose="020B0604020202020204" pitchFamily="34" charset="0"/>
              </a:rPr>
              <a:t>erva</a:t>
            </a:r>
            <a:r>
              <a:rPr lang="en-US" altLang="en-US" sz="1000" dirty="0">
                <a:solidFill>
                  <a:schemeClr val="tx1">
                    <a:lumMod val="50000"/>
                    <a:lumOff val="50000"/>
                  </a:schemeClr>
                </a:solidFill>
                <a:cs typeface="Arial" panose="020B0604020202020204" pitchFamily="34" charset="0"/>
              </a:rPr>
              <a:t> mate)</a:t>
            </a:r>
          </a:p>
        </p:txBody>
      </p:sp>
      <p:sp>
        <p:nvSpPr>
          <p:cNvPr id="25692" name="TextBox 123">
            <a:extLst>
              <a:ext uri="{FF2B5EF4-FFF2-40B4-BE49-F238E27FC236}">
                <a16:creationId xmlns:a16="http://schemas.microsoft.com/office/drawing/2014/main" id="{CE36177D-FE0F-FED7-D21E-F8110E536BE7}"/>
              </a:ext>
            </a:extLst>
          </p:cNvPr>
          <p:cNvSpPr txBox="1">
            <a:spLocks noChangeArrowheads="1"/>
          </p:cNvSpPr>
          <p:nvPr/>
        </p:nvSpPr>
        <p:spPr bwMode="auto">
          <a:xfrm>
            <a:off x="7053262" y="4015824"/>
            <a:ext cx="5699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800">
                <a:cs typeface="Arial" panose="020B0604020202020204" pitchFamily="34" charset="0"/>
              </a:rPr>
              <a:t>. . . </a:t>
            </a:r>
          </a:p>
        </p:txBody>
      </p:sp>
      <p:sp>
        <p:nvSpPr>
          <p:cNvPr id="25693" name="TextBox 100">
            <a:extLst>
              <a:ext uri="{FF2B5EF4-FFF2-40B4-BE49-F238E27FC236}">
                <a16:creationId xmlns:a16="http://schemas.microsoft.com/office/drawing/2014/main" id="{E8FA7202-66D6-D7C5-EC46-A72D9DC52421}"/>
              </a:ext>
            </a:extLst>
          </p:cNvPr>
          <p:cNvSpPr txBox="1">
            <a:spLocks noChangeArrowheads="1"/>
          </p:cNvSpPr>
          <p:nvPr/>
        </p:nvSpPr>
        <p:spPr bwMode="auto">
          <a:xfrm>
            <a:off x="5697538" y="2974406"/>
            <a:ext cx="109378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200" dirty="0">
                <a:solidFill>
                  <a:schemeClr val="tx1">
                    <a:lumMod val="50000"/>
                    <a:lumOff val="50000"/>
                  </a:schemeClr>
                </a:solidFill>
                <a:cs typeface="Arial" panose="020B0604020202020204" pitchFamily="34" charset="0"/>
              </a:rPr>
              <a:t>Processing</a:t>
            </a:r>
          </a:p>
        </p:txBody>
      </p:sp>
      <p:sp>
        <p:nvSpPr>
          <p:cNvPr id="25694" name="TextBox 114">
            <a:extLst>
              <a:ext uri="{FF2B5EF4-FFF2-40B4-BE49-F238E27FC236}">
                <a16:creationId xmlns:a16="http://schemas.microsoft.com/office/drawing/2014/main" id="{AE7569A5-5517-0CBF-C78D-4B2BDF15D119}"/>
              </a:ext>
            </a:extLst>
          </p:cNvPr>
          <p:cNvSpPr txBox="1">
            <a:spLocks noChangeArrowheads="1"/>
          </p:cNvSpPr>
          <p:nvPr/>
        </p:nvSpPr>
        <p:spPr bwMode="auto">
          <a:xfrm>
            <a:off x="6991351" y="2536826"/>
            <a:ext cx="119221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200">
                <a:solidFill>
                  <a:schemeClr val="tx1">
                    <a:lumMod val="50000"/>
                    <a:lumOff val="50000"/>
                  </a:schemeClr>
                </a:solidFill>
                <a:cs typeface="Arial" panose="020B0604020202020204" pitchFamily="34" charset="0"/>
              </a:rPr>
              <a:t>Procurement</a:t>
            </a:r>
          </a:p>
        </p:txBody>
      </p:sp>
      <p:sp>
        <p:nvSpPr>
          <p:cNvPr id="25695" name="TextBox 115">
            <a:extLst>
              <a:ext uri="{FF2B5EF4-FFF2-40B4-BE49-F238E27FC236}">
                <a16:creationId xmlns:a16="http://schemas.microsoft.com/office/drawing/2014/main" id="{09E25A35-C283-C842-65BA-85765CF5D7F1}"/>
              </a:ext>
            </a:extLst>
          </p:cNvPr>
          <p:cNvSpPr txBox="1">
            <a:spLocks noChangeArrowheads="1"/>
          </p:cNvSpPr>
          <p:nvPr/>
        </p:nvSpPr>
        <p:spPr bwMode="auto">
          <a:xfrm>
            <a:off x="4263558" y="2568576"/>
            <a:ext cx="121285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1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Procurement</a:t>
            </a:r>
          </a:p>
        </p:txBody>
      </p:sp>
      <p:sp>
        <p:nvSpPr>
          <p:cNvPr id="25696" name="Rectangle 7">
            <a:extLst>
              <a:ext uri="{FF2B5EF4-FFF2-40B4-BE49-F238E27FC236}">
                <a16:creationId xmlns:a16="http://schemas.microsoft.com/office/drawing/2014/main" id="{46A26795-4545-F3E8-F891-DADC8AE036D1}"/>
              </a:ext>
            </a:extLst>
          </p:cNvPr>
          <p:cNvSpPr>
            <a:spLocks noChangeArrowheads="1"/>
          </p:cNvSpPr>
          <p:nvPr/>
        </p:nvSpPr>
        <p:spPr bwMode="auto">
          <a:xfrm>
            <a:off x="2965450" y="5524676"/>
            <a:ext cx="6111875" cy="722313"/>
          </a:xfrm>
          <a:prstGeom prst="rect">
            <a:avLst/>
          </a:prstGeom>
          <a:noFill/>
          <a:ln w="34925">
            <a:solidFill>
              <a:schemeClr val="bg1">
                <a:lumMod val="50000"/>
              </a:schemeClr>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endParaRPr lang="en-US" altLang="en-US" sz="1800">
              <a:cs typeface="Arial" panose="020B0604020202020204" pitchFamily="34" charset="0"/>
            </a:endParaRPr>
          </a:p>
        </p:txBody>
      </p:sp>
      <p:sp>
        <p:nvSpPr>
          <p:cNvPr id="25697" name="TextBox 119">
            <a:extLst>
              <a:ext uri="{FF2B5EF4-FFF2-40B4-BE49-F238E27FC236}">
                <a16:creationId xmlns:a16="http://schemas.microsoft.com/office/drawing/2014/main" id="{525921E3-816D-DB6F-1D43-B61B62013D88}"/>
              </a:ext>
            </a:extLst>
          </p:cNvPr>
          <p:cNvSpPr txBox="1">
            <a:spLocks noChangeArrowheads="1"/>
          </p:cNvSpPr>
          <p:nvPr/>
        </p:nvSpPr>
        <p:spPr bwMode="auto">
          <a:xfrm>
            <a:off x="2988110" y="5601445"/>
            <a:ext cx="609513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en-US" altLang="en-US" sz="1600" dirty="0">
                <a:solidFill>
                  <a:srgbClr val="00B050"/>
                </a:solidFill>
                <a:latin typeface="Verdana" panose="020B0604030504040204" pitchFamily="34" charset="0"/>
                <a:ea typeface="Verdana" panose="020B0604030504040204" pitchFamily="34" charset="0"/>
                <a:cs typeface="Verdana" panose="020B0604030504040204" pitchFamily="34" charset="0"/>
              </a:rPr>
              <a:t>Vertical Competition for Control: </a:t>
            </a:r>
          </a:p>
          <a:p>
            <a:pPr algn="ctr" eaLnBrk="1" hangingPunct="1">
              <a:spcBef>
                <a:spcPct val="0"/>
              </a:spcBef>
              <a:buFontTx/>
              <a:buNone/>
            </a:pPr>
            <a:r>
              <a:rPr lang="en-US" altLang="en-US"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power relations; coordination; complexity of transactions</a:t>
            </a:r>
          </a:p>
        </p:txBody>
      </p:sp>
      <p:cxnSp>
        <p:nvCxnSpPr>
          <p:cNvPr id="3" name="Straight Arrow Connector 2">
            <a:extLst>
              <a:ext uri="{FF2B5EF4-FFF2-40B4-BE49-F238E27FC236}">
                <a16:creationId xmlns:a16="http://schemas.microsoft.com/office/drawing/2014/main" id="{366B328D-2C79-762F-9554-80706263149A}"/>
              </a:ext>
            </a:extLst>
          </p:cNvPr>
          <p:cNvCxnSpPr>
            <a:cxnSpLocks noChangeShapeType="1"/>
          </p:cNvCxnSpPr>
          <p:nvPr/>
        </p:nvCxnSpPr>
        <p:spPr bwMode="auto">
          <a:xfrm>
            <a:off x="2965450" y="1628775"/>
            <a:ext cx="6192838" cy="0"/>
          </a:xfrm>
          <a:prstGeom prst="straightConnector1">
            <a:avLst/>
          </a:prstGeom>
          <a:noFill/>
          <a:ln w="25400">
            <a:solidFill>
              <a:schemeClr val="bg1">
                <a:lumMod val="50000"/>
              </a:schemeClr>
            </a:solidFill>
            <a:round/>
            <a:headEnd type="arrow" w="med" len="med"/>
            <a:tailEnd type="arrow" w="med" len="med"/>
          </a:ln>
          <a:effectLst>
            <a:outerShdw blurRad="40000" dist="20000" dir="5400000" rotWithShape="0">
              <a:srgbClr val="808080">
                <a:alpha val="37999"/>
              </a:srgbClr>
            </a:outerShdw>
          </a:effectLst>
        </p:spPr>
      </p:cxnSp>
      <p:sp>
        <p:nvSpPr>
          <p:cNvPr id="25699" name="TextBox 120">
            <a:extLst>
              <a:ext uri="{FF2B5EF4-FFF2-40B4-BE49-F238E27FC236}">
                <a16:creationId xmlns:a16="http://schemas.microsoft.com/office/drawing/2014/main" id="{1F9311B6-3A80-A73D-55CD-6B574F579961}"/>
              </a:ext>
            </a:extLst>
          </p:cNvPr>
          <p:cNvSpPr txBox="1">
            <a:spLocks noChangeArrowheads="1"/>
          </p:cNvSpPr>
          <p:nvPr/>
        </p:nvSpPr>
        <p:spPr bwMode="auto">
          <a:xfrm>
            <a:off x="2244725" y="1484313"/>
            <a:ext cx="97155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en-US" altLang="en-US" sz="1200" dirty="0">
                <a:solidFill>
                  <a:schemeClr val="tx1">
                    <a:lumMod val="50000"/>
                    <a:lumOff val="50000"/>
                  </a:schemeClr>
                </a:solidFill>
                <a:cs typeface="Arial" panose="020B0604020202020204" pitchFamily="34" charset="0"/>
              </a:rPr>
              <a:t>High</a:t>
            </a:r>
          </a:p>
        </p:txBody>
      </p:sp>
      <p:sp>
        <p:nvSpPr>
          <p:cNvPr id="25700" name="TextBox 124">
            <a:extLst>
              <a:ext uri="{FF2B5EF4-FFF2-40B4-BE49-F238E27FC236}">
                <a16:creationId xmlns:a16="http://schemas.microsoft.com/office/drawing/2014/main" id="{F7881C9D-48A4-0117-46BD-53B364587FE2}"/>
              </a:ext>
            </a:extLst>
          </p:cNvPr>
          <p:cNvSpPr txBox="1">
            <a:spLocks noChangeArrowheads="1"/>
          </p:cNvSpPr>
          <p:nvPr/>
        </p:nvSpPr>
        <p:spPr bwMode="auto">
          <a:xfrm>
            <a:off x="8869363" y="1495426"/>
            <a:ext cx="97155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en-US" altLang="en-US" sz="1200" dirty="0">
                <a:solidFill>
                  <a:schemeClr val="tx1">
                    <a:lumMod val="50000"/>
                    <a:lumOff val="50000"/>
                  </a:schemeClr>
                </a:solidFill>
                <a:cs typeface="Arial" panose="020B0604020202020204" pitchFamily="34" charset="0"/>
              </a:rPr>
              <a:t>Low</a:t>
            </a:r>
          </a:p>
        </p:txBody>
      </p:sp>
      <p:sp>
        <p:nvSpPr>
          <p:cNvPr id="25701" name="TextBox 125">
            <a:extLst>
              <a:ext uri="{FF2B5EF4-FFF2-40B4-BE49-F238E27FC236}">
                <a16:creationId xmlns:a16="http://schemas.microsoft.com/office/drawing/2014/main" id="{33A085BB-9DC8-E1FF-563A-DFC1098F1E66}"/>
              </a:ext>
            </a:extLst>
          </p:cNvPr>
          <p:cNvSpPr txBox="1">
            <a:spLocks noChangeArrowheads="1"/>
          </p:cNvSpPr>
          <p:nvPr/>
        </p:nvSpPr>
        <p:spPr bwMode="auto">
          <a:xfrm>
            <a:off x="4727575" y="1341439"/>
            <a:ext cx="23050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en-US" altLang="en-US" sz="1200" dirty="0">
                <a:solidFill>
                  <a:srgbClr val="00B050"/>
                </a:solidFill>
                <a:cs typeface="Arial" panose="020B0604020202020204" pitchFamily="34" charset="0"/>
              </a:rPr>
              <a:t>Degree of power asymmetry</a:t>
            </a:r>
          </a:p>
        </p:txBody>
      </p:sp>
      <p:sp>
        <p:nvSpPr>
          <p:cNvPr id="25702" name="Title 1">
            <a:extLst>
              <a:ext uri="{FF2B5EF4-FFF2-40B4-BE49-F238E27FC236}">
                <a16:creationId xmlns:a16="http://schemas.microsoft.com/office/drawing/2014/main" id="{DF887323-A028-F1F6-59DD-F5A5A15523C6}"/>
              </a:ext>
            </a:extLst>
          </p:cNvPr>
          <p:cNvSpPr>
            <a:spLocks noGrp="1" noChangeArrowheads="1"/>
          </p:cNvSpPr>
          <p:nvPr>
            <p:ph type="title"/>
          </p:nvPr>
        </p:nvSpPr>
        <p:spPr>
          <a:xfrm>
            <a:off x="545426" y="220184"/>
            <a:ext cx="11263487" cy="1143000"/>
          </a:xfrm>
        </p:spPr>
        <p:txBody>
          <a:bodyPr>
            <a:noAutofit/>
          </a:bodyPr>
          <a:lstStyle/>
          <a:p>
            <a:r>
              <a:rPr lang="en-US" altLang="en-US" sz="2300" dirty="0">
                <a:solidFill>
                  <a:srgbClr val="057B33"/>
                </a:solidFill>
                <a:latin typeface="Verdana" panose="020B0604030504040204" pitchFamily="34" charset="0"/>
                <a:ea typeface="Verdana" panose="020B0604030504040204" pitchFamily="34" charset="0"/>
                <a:cs typeface="Verdana" panose="020B0604030504040204" pitchFamily="34" charset="0"/>
              </a:rPr>
              <a:t>Organizational Strategies within Global Value Chains: Levels of Integration</a:t>
            </a:r>
            <a:br>
              <a:rPr lang="en-US" altLang="en-US" sz="2300" dirty="0">
                <a:solidFill>
                  <a:srgbClr val="057B33"/>
                </a:solidFill>
                <a:latin typeface="Verdana" panose="020B0604030504040204" pitchFamily="34" charset="0"/>
                <a:ea typeface="Verdana" panose="020B0604030504040204" pitchFamily="34" charset="0"/>
                <a:cs typeface="Verdana" panose="020B0604030504040204" pitchFamily="34" charset="0"/>
              </a:rPr>
            </a:br>
            <a:endParaRPr lang="en-US" altLang="en-US" sz="23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77B892C0-5645-CEE7-29BA-BA8FBE82AD03}"/>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4" name="TextBox 3" descr="Professor Teresa da Silva Lopes&#13;&#10;">
            <a:extLst>
              <a:ext uri="{FF2B5EF4-FFF2-40B4-BE49-F238E27FC236}">
                <a16:creationId xmlns:a16="http://schemas.microsoft.com/office/drawing/2014/main" id="{D714DD0D-F2CD-C295-526C-6C37DBD3F469}"/>
              </a:ext>
            </a:extLst>
          </p:cNvPr>
          <p:cNvSpPr txBox="1"/>
          <p:nvPr/>
        </p:nvSpPr>
        <p:spPr>
          <a:xfrm>
            <a:off x="0" y="6537424"/>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pic>
        <p:nvPicPr>
          <p:cNvPr id="5" name="Picture 1" descr="University of York">
            <a:extLst>
              <a:ext uri="{FF2B5EF4-FFF2-40B4-BE49-F238E27FC236}">
                <a16:creationId xmlns:a16="http://schemas.microsoft.com/office/drawing/2014/main" id="{1E84CDBC-32C6-C992-1749-7DFB693EF8C4}"/>
              </a:ext>
            </a:extLst>
          </p:cNvPr>
          <p:cNvPicPr>
            <a:picLocks noChangeAspect="1" noChangeArrowheads="1"/>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10972800" y="6381305"/>
            <a:ext cx="1066800" cy="406400"/>
          </a:xfrm>
          <a:prstGeom prst="rect">
            <a:avLst/>
          </a:prstGeom>
          <a:noFill/>
          <a:extLst>
            <a:ext uri="{909E8E84-426E-40DD-AFC4-6F175D3DCCD1}">
              <a14:hiddenFill xmlns:a14="http://schemas.microsoft.com/office/drawing/2010/main">
                <a:solidFill>
                  <a:srgbClr val="FFFFFF"/>
                </a:solidFill>
              </a14:hiddenFill>
            </a:ext>
          </a:extLst>
        </p:spPr>
      </p:pic>
      <p:sp>
        <p:nvSpPr>
          <p:cNvPr id="7" name="Line 2">
            <a:extLst>
              <a:ext uri="{FF2B5EF4-FFF2-40B4-BE49-F238E27FC236}">
                <a16:creationId xmlns:a16="http://schemas.microsoft.com/office/drawing/2014/main" id="{3C99A0CA-138F-1CD5-486B-B528E02A549A}"/>
              </a:ext>
            </a:extLst>
          </p:cNvPr>
          <p:cNvSpPr>
            <a:spLocks noChangeShapeType="1"/>
          </p:cNvSpPr>
          <p:nvPr/>
        </p:nvSpPr>
        <p:spPr bwMode="auto">
          <a:xfrm>
            <a:off x="0" y="6350598"/>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ext Box 7">
            <a:extLst>
              <a:ext uri="{FF2B5EF4-FFF2-40B4-BE49-F238E27FC236}">
                <a16:creationId xmlns:a16="http://schemas.microsoft.com/office/drawing/2014/main" id="{9D113102-AFDE-98C9-8E17-C875F8C0A47F}"/>
              </a:ext>
            </a:extLst>
          </p:cNvPr>
          <p:cNvSpPr txBox="1">
            <a:spLocks noChangeArrowheads="1"/>
          </p:cNvSpPr>
          <p:nvPr/>
        </p:nvSpPr>
        <p:spPr bwMode="auto">
          <a:xfrm>
            <a:off x="3321476" y="1085919"/>
            <a:ext cx="5655202"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spcBef>
                <a:spcPts val="1200"/>
              </a:spcBef>
              <a:buFontTx/>
              <a:buChar char="-"/>
            </a:pPr>
            <a:r>
              <a:rPr lang="en-GB" altLang="en-US" sz="1800" dirty="0">
                <a:solidFill>
                  <a:srgbClr val="057B33"/>
                </a:solidFill>
                <a:latin typeface="Verdana" panose="020B0604030504040204" pitchFamily="34" charset="0"/>
                <a:ea typeface="Verdana" panose="020B0604030504040204" pitchFamily="34" charset="0"/>
                <a:cs typeface="Verdana" panose="020B0604030504040204" pitchFamily="34" charset="0"/>
              </a:rPr>
              <a:t> Where is the dynamics (changes over time)? </a:t>
            </a:r>
          </a:p>
          <a:p>
            <a:pPr>
              <a:spcBef>
                <a:spcPts val="1200"/>
              </a:spcBef>
              <a:buFontTx/>
              <a:buChar char="-"/>
            </a:pPr>
            <a:r>
              <a:rPr lang="en-GB" altLang="en-US" sz="1800" dirty="0">
                <a:solidFill>
                  <a:srgbClr val="057B33"/>
                </a:solidFill>
                <a:latin typeface="Verdana" panose="020B0604030504040204" pitchFamily="34" charset="0"/>
                <a:ea typeface="Verdana" panose="020B0604030504040204" pitchFamily="34" charset="0"/>
                <a:cs typeface="Verdana" panose="020B0604030504040204" pitchFamily="34" charset="0"/>
              </a:rPr>
              <a:t> Where are the bottlenecks ?</a:t>
            </a:r>
          </a:p>
        </p:txBody>
      </p:sp>
      <p:sp>
        <p:nvSpPr>
          <p:cNvPr id="35843" name="Text Box 8">
            <a:extLst>
              <a:ext uri="{FF2B5EF4-FFF2-40B4-BE49-F238E27FC236}">
                <a16:creationId xmlns:a16="http://schemas.microsoft.com/office/drawing/2014/main" id="{213C5461-7E80-8020-57C7-D213676B47C4}"/>
              </a:ext>
            </a:extLst>
          </p:cNvPr>
          <p:cNvSpPr txBox="1">
            <a:spLocks noChangeArrowheads="1"/>
          </p:cNvSpPr>
          <p:nvPr/>
        </p:nvSpPr>
        <p:spPr bwMode="auto">
          <a:xfrm>
            <a:off x="1755494" y="2160534"/>
            <a:ext cx="2916237" cy="3693319"/>
          </a:xfrm>
          <a:prstGeom prst="rect">
            <a:avLst/>
          </a:prstGeom>
          <a:noFill/>
          <a:ln>
            <a:noFill/>
          </a:ln>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marL="177800" indent="-177800" eaLnBrk="1" hangingPunct="1">
              <a:buFontTx/>
              <a:buChar char="•"/>
              <a:defRPr/>
            </a:pPr>
            <a:r>
              <a:rPr lang="en-GB" sz="1800" dirty="0">
                <a:solidFill>
                  <a:srgbClr val="00B050"/>
                </a:solidFill>
                <a:latin typeface="Verdana" panose="020B0604030504040204" pitchFamily="34" charset="0"/>
                <a:ea typeface="Verdana" panose="020B0604030504040204" pitchFamily="34" charset="0"/>
                <a:cs typeface="Verdana" panose="020B0604030504040204" pitchFamily="34" charset="0"/>
              </a:rPr>
              <a:t>Who creates value ? Who appropriates value?</a:t>
            </a:r>
          </a:p>
          <a:p>
            <a:pPr marL="177800" indent="-177800" eaLnBrk="1" hangingPunct="1">
              <a:buFontTx/>
              <a:buChar char="•"/>
              <a:defRPr/>
            </a:pPr>
            <a:endParaRPr lang="en-GB" sz="1800" dirty="0">
              <a:solidFill>
                <a:srgbClr val="00B050"/>
              </a:solidFill>
              <a:latin typeface="Verdana" panose="020B0604030504040204" pitchFamily="34" charset="0"/>
              <a:ea typeface="Verdana" panose="020B0604030504040204" pitchFamily="34" charset="0"/>
              <a:cs typeface="Verdana" panose="020B0604030504040204" pitchFamily="34" charset="0"/>
            </a:endParaRPr>
          </a:p>
          <a:p>
            <a:pPr marL="177800" indent="-177800" eaLnBrk="1" hangingPunct="1">
              <a:buFontTx/>
              <a:buChar char="•"/>
              <a:defRPr/>
            </a:pPr>
            <a:r>
              <a:rPr lang="en-GB" sz="1800" dirty="0">
                <a:solidFill>
                  <a:srgbClr val="00B050"/>
                </a:solidFill>
                <a:latin typeface="Verdana" panose="020B0604030504040204" pitchFamily="34" charset="0"/>
                <a:ea typeface="Verdana" panose="020B0604030504040204" pitchFamily="34" charset="0"/>
                <a:cs typeface="Verdana" panose="020B0604030504040204" pitchFamily="34" charset="0"/>
              </a:rPr>
              <a:t> Efficiency drivers?</a:t>
            </a:r>
          </a:p>
          <a:p>
            <a:pPr marL="177800" indent="-177800" eaLnBrk="1" hangingPunct="1">
              <a:defRPr/>
            </a:pPr>
            <a:endParaRPr lang="en-GB" sz="1800" dirty="0">
              <a:solidFill>
                <a:srgbClr val="00B050"/>
              </a:solidFill>
              <a:latin typeface="Verdana" panose="020B0604030504040204" pitchFamily="34" charset="0"/>
              <a:ea typeface="Verdana" panose="020B0604030504040204" pitchFamily="34" charset="0"/>
              <a:cs typeface="Verdana" panose="020B0604030504040204" pitchFamily="34" charset="0"/>
            </a:endParaRPr>
          </a:p>
          <a:p>
            <a:pPr marL="177800" indent="-177800" eaLnBrk="1" hangingPunct="1">
              <a:buFontTx/>
              <a:buChar char="•"/>
              <a:defRPr/>
            </a:pPr>
            <a:r>
              <a:rPr lang="en-GB" sz="1800" dirty="0">
                <a:solidFill>
                  <a:srgbClr val="00B050"/>
                </a:solidFill>
                <a:latin typeface="Verdana" panose="020B0604030504040204" pitchFamily="34" charset="0"/>
                <a:ea typeface="Verdana" panose="020B0604030504040204" pitchFamily="34" charset="0"/>
                <a:cs typeface="Verdana" panose="020B0604030504040204" pitchFamily="34" charset="0"/>
              </a:rPr>
              <a:t> Co-ordination?</a:t>
            </a:r>
          </a:p>
          <a:p>
            <a:pPr marL="177800" indent="-177800" eaLnBrk="1" hangingPunct="1">
              <a:defRPr/>
            </a:pPr>
            <a:endParaRPr lang="en-GB" sz="1800" dirty="0">
              <a:solidFill>
                <a:srgbClr val="00B050"/>
              </a:solidFill>
              <a:latin typeface="Verdana" panose="020B0604030504040204" pitchFamily="34" charset="0"/>
              <a:ea typeface="Verdana" panose="020B0604030504040204" pitchFamily="34" charset="0"/>
              <a:cs typeface="Verdana" panose="020B0604030504040204" pitchFamily="34" charset="0"/>
            </a:endParaRPr>
          </a:p>
          <a:p>
            <a:pPr marL="177800" indent="-177800" eaLnBrk="1" hangingPunct="1">
              <a:defRPr/>
            </a:pPr>
            <a:endParaRPr lang="en-GB" sz="1800" dirty="0">
              <a:solidFill>
                <a:srgbClr val="00B050"/>
              </a:solidFill>
              <a:latin typeface="Verdana" panose="020B0604030504040204" pitchFamily="34" charset="0"/>
              <a:ea typeface="Verdana" panose="020B0604030504040204" pitchFamily="34" charset="0"/>
              <a:cs typeface="Verdana" panose="020B0604030504040204" pitchFamily="34" charset="0"/>
            </a:endParaRPr>
          </a:p>
          <a:p>
            <a:pPr marL="177800" indent="-177800" eaLnBrk="1" hangingPunct="1">
              <a:buFontTx/>
              <a:buChar char="•"/>
              <a:defRPr/>
            </a:pPr>
            <a:r>
              <a:rPr lang="en-GB" sz="1800" dirty="0">
                <a:solidFill>
                  <a:srgbClr val="00B050"/>
                </a:solidFill>
                <a:latin typeface="Verdana" panose="020B0604030504040204" pitchFamily="34" charset="0"/>
                <a:ea typeface="Verdana" panose="020B0604030504040204" pitchFamily="34" charset="0"/>
                <a:cs typeface="Verdana" panose="020B0604030504040204" pitchFamily="34" charset="0"/>
              </a:rPr>
              <a:t>Entrepreneurship and Innovation</a:t>
            </a:r>
          </a:p>
          <a:p>
            <a:pPr eaLnBrk="1" hangingPunct="1">
              <a:buFontTx/>
              <a:buChar char="•"/>
              <a:defRPr/>
            </a:pPr>
            <a:endParaRPr lang="en-GB" sz="1800" dirty="0">
              <a:solidFill>
                <a:srgbClr val="00B050"/>
              </a:solidFill>
              <a:latin typeface="Verdana" panose="020B0604030504040204" pitchFamily="34" charset="0"/>
              <a:ea typeface="Verdana" panose="020B0604030504040204" pitchFamily="34" charset="0"/>
              <a:cs typeface="Verdana" panose="020B0604030504040204" pitchFamily="34" charset="0"/>
            </a:endParaRPr>
          </a:p>
          <a:p>
            <a:pPr eaLnBrk="1" hangingPunct="1">
              <a:buFontTx/>
              <a:buChar char="•"/>
              <a:defRPr/>
            </a:pPr>
            <a:r>
              <a:rPr lang="en-GB" sz="1800" dirty="0">
                <a:solidFill>
                  <a:srgbClr val="00B050"/>
                </a:solidFill>
                <a:latin typeface="Verdana" panose="020B0604030504040204" pitchFamily="34" charset="0"/>
                <a:ea typeface="Verdana" panose="020B0604030504040204" pitchFamily="34" charset="0"/>
                <a:cs typeface="Verdana" panose="020B0604030504040204" pitchFamily="34" charset="0"/>
              </a:rPr>
              <a:t> Embeddedness</a:t>
            </a:r>
          </a:p>
        </p:txBody>
      </p:sp>
      <p:sp>
        <p:nvSpPr>
          <p:cNvPr id="27651" name="Text Box 9">
            <a:extLst>
              <a:ext uri="{FF2B5EF4-FFF2-40B4-BE49-F238E27FC236}">
                <a16:creationId xmlns:a16="http://schemas.microsoft.com/office/drawing/2014/main" id="{2AB5B2C6-1F94-142F-E82A-598783B73782}"/>
              </a:ext>
            </a:extLst>
          </p:cNvPr>
          <p:cNvSpPr txBox="1">
            <a:spLocks noChangeArrowheads="1"/>
          </p:cNvSpPr>
          <p:nvPr/>
        </p:nvSpPr>
        <p:spPr bwMode="auto">
          <a:xfrm>
            <a:off x="4887633" y="2053983"/>
            <a:ext cx="5761037" cy="390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84138">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Procurers; producers; assemblers; wholesalers; retailers; …</a:t>
            </a:r>
          </a:p>
          <a:p>
            <a:pPr eaLnBrk="1" hangingPunct="1">
              <a:spcBef>
                <a:spcPct val="0"/>
              </a:spcBef>
            </a:pPr>
            <a:endPar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a:p>
            <a:pPr eaLnBrk="1" hangingPunct="1">
              <a:spcBef>
                <a:spcPct val="0"/>
              </a:spcBef>
              <a:buFontTx/>
              <a:buNone/>
            </a:pPr>
            <a:endPar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a:p>
            <a:pPr eaLnBrk="1" hangingPunct="1">
              <a:spcBef>
                <a:spcPct val="0"/>
              </a:spcBef>
              <a:buFontTx/>
              <a:buNone/>
            </a:pPr>
            <a:r>
              <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Location; economies of scale.</a:t>
            </a:r>
          </a:p>
          <a:p>
            <a:pPr eaLnBrk="1" hangingPunct="1">
              <a:spcBef>
                <a:spcPct val="0"/>
              </a:spcBef>
              <a:buFontTx/>
              <a:buNone/>
            </a:pPr>
            <a:endPar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a:p>
            <a:pPr eaLnBrk="1" hangingPunct="1">
              <a:spcBef>
                <a:spcPct val="0"/>
              </a:spcBef>
              <a:buFontTx/>
              <a:buNone/>
            </a:pPr>
            <a:r>
              <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How are the actors linked; how is the chain managed;  what systems are used: </a:t>
            </a:r>
            <a:r>
              <a:rPr lang="en-GB"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JIT, IT</a:t>
            </a:r>
          </a:p>
          <a:p>
            <a:pPr eaLnBrk="1" hangingPunct="1">
              <a:spcBef>
                <a:spcPct val="0"/>
              </a:spcBef>
              <a:buFontTx/>
              <a:buNone/>
            </a:pPr>
            <a:endParaRPr lang="en-GB"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a:p>
            <a:pPr eaLnBrk="1" hangingPunct="1">
              <a:spcBef>
                <a:spcPct val="0"/>
              </a:spcBef>
              <a:buFontTx/>
              <a:buNone/>
            </a:pPr>
            <a:r>
              <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Degree of entrepreneurial activity; who innovates; any clusters</a:t>
            </a:r>
          </a:p>
          <a:p>
            <a:pPr eaLnBrk="1" hangingPunct="1">
              <a:spcBef>
                <a:spcPct val="0"/>
              </a:spcBef>
              <a:buFontTx/>
              <a:buNone/>
            </a:pPr>
            <a:endPar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a:p>
            <a:pPr eaLnBrk="1" hangingPunct="1">
              <a:spcBef>
                <a:spcPct val="0"/>
              </a:spcBef>
              <a:buFontTx/>
              <a:buNone/>
            </a:pPr>
            <a:r>
              <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Context; how mobile are the actors; life cycle management</a:t>
            </a:r>
          </a:p>
        </p:txBody>
      </p:sp>
      <p:sp>
        <p:nvSpPr>
          <p:cNvPr id="27653" name="Rectangle 12">
            <a:extLst>
              <a:ext uri="{FF2B5EF4-FFF2-40B4-BE49-F238E27FC236}">
                <a16:creationId xmlns:a16="http://schemas.microsoft.com/office/drawing/2014/main" id="{12CFD69B-518E-99B6-66FC-9F6896EE390F}"/>
              </a:ext>
            </a:extLst>
          </p:cNvPr>
          <p:cNvSpPr>
            <a:spLocks noChangeArrowheads="1"/>
          </p:cNvSpPr>
          <p:nvPr/>
        </p:nvSpPr>
        <p:spPr bwMode="auto">
          <a:xfrm>
            <a:off x="1683776" y="2014295"/>
            <a:ext cx="2987956" cy="3960813"/>
          </a:xfrm>
          <a:prstGeom prst="rect">
            <a:avLst/>
          </a:prstGeom>
          <a:noFill/>
          <a:ln w="31750">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endParaRPr lang="en-US" altLang="en-US" sz="1800">
              <a:latin typeface="Verdana" panose="020B0604030504040204" pitchFamily="34" charset="0"/>
              <a:ea typeface="Verdana" panose="020B0604030504040204" pitchFamily="34" charset="0"/>
              <a:cs typeface="Verdana" panose="020B0604030504040204" pitchFamily="34" charset="0"/>
            </a:endParaRPr>
          </a:p>
        </p:txBody>
      </p:sp>
      <p:sp>
        <p:nvSpPr>
          <p:cNvPr id="27654" name="Rectangle 13">
            <a:extLst>
              <a:ext uri="{FF2B5EF4-FFF2-40B4-BE49-F238E27FC236}">
                <a16:creationId xmlns:a16="http://schemas.microsoft.com/office/drawing/2014/main" id="{1BAAC0F0-B97F-8923-DE41-85D1A26F4D43}"/>
              </a:ext>
            </a:extLst>
          </p:cNvPr>
          <p:cNvSpPr>
            <a:spLocks noChangeArrowheads="1"/>
          </p:cNvSpPr>
          <p:nvPr/>
        </p:nvSpPr>
        <p:spPr bwMode="auto">
          <a:xfrm>
            <a:off x="4814607" y="2014295"/>
            <a:ext cx="5905500" cy="3960813"/>
          </a:xfrm>
          <a:prstGeom prst="rect">
            <a:avLst/>
          </a:prstGeom>
          <a:noFill/>
          <a:ln w="31750">
            <a:solidFill>
              <a:srgbClr val="1FB04F"/>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endParaRPr lang="en-US" altLang="en-US" sz="1800">
              <a:latin typeface="Verdana" panose="020B0604030504040204" pitchFamily="34" charset="0"/>
              <a:ea typeface="Verdana" panose="020B0604030504040204" pitchFamily="34" charset="0"/>
              <a:cs typeface="Verdana" panose="020B0604030504040204" pitchFamily="34" charset="0"/>
            </a:endParaRPr>
          </a:p>
        </p:txBody>
      </p:sp>
      <p:sp>
        <p:nvSpPr>
          <p:cNvPr id="27655" name="Title 1">
            <a:extLst>
              <a:ext uri="{FF2B5EF4-FFF2-40B4-BE49-F238E27FC236}">
                <a16:creationId xmlns:a16="http://schemas.microsoft.com/office/drawing/2014/main" id="{9A1926EF-EE6B-BDEA-89AB-0322CEA7A374}"/>
              </a:ext>
            </a:extLst>
          </p:cNvPr>
          <p:cNvSpPr>
            <a:spLocks noGrp="1" noChangeArrowheads="1"/>
          </p:cNvSpPr>
          <p:nvPr>
            <p:ph type="title"/>
          </p:nvPr>
        </p:nvSpPr>
        <p:spPr>
          <a:xfrm>
            <a:off x="2312896" y="214180"/>
            <a:ext cx="7521388" cy="1143000"/>
          </a:xfrm>
        </p:spPr>
        <p:txBody>
          <a:bodyPr>
            <a:normAutofit/>
          </a:bodyPr>
          <a:lstStyle/>
          <a:p>
            <a:r>
              <a:rPr lang="en-GB" altLang="en-US" sz="2600" dirty="0">
                <a:solidFill>
                  <a:srgbClr val="057B33"/>
                </a:solidFill>
                <a:latin typeface="Verdana" panose="020B0604030504040204" pitchFamily="34" charset="0"/>
                <a:ea typeface="Verdana" panose="020B0604030504040204" pitchFamily="34" charset="0"/>
                <a:cs typeface="Verdana" panose="020B0604030504040204" pitchFamily="34" charset="0"/>
              </a:rPr>
              <a:t>Global Value Chain as a Flexible Instrument</a:t>
            </a:r>
            <a:br>
              <a:rPr lang="en-GB" altLang="en-US" sz="2600" dirty="0">
                <a:solidFill>
                  <a:srgbClr val="057B33"/>
                </a:solidFill>
                <a:latin typeface="Verdana" panose="020B0604030504040204" pitchFamily="34" charset="0"/>
                <a:ea typeface="Verdana" panose="020B0604030504040204" pitchFamily="34" charset="0"/>
                <a:cs typeface="Verdana" panose="020B0604030504040204" pitchFamily="34" charset="0"/>
              </a:rPr>
            </a:br>
            <a:endParaRPr lang="en-US" altLang="en-US" sz="26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4ABFA7BC-2302-08E0-B5C6-F6ECC34C216F}"/>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E55FF35B-F220-E28C-4F14-183526163FD0}"/>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22FBA6AA-E24D-8C40-3431-13F969395CD3}"/>
              </a:ext>
            </a:extLst>
          </p:cNvPr>
          <p:cNvSpPr>
            <a:spLocks noChangeShapeType="1"/>
          </p:cNvSpPr>
          <p:nvPr/>
        </p:nvSpPr>
        <p:spPr bwMode="auto">
          <a:xfrm>
            <a:off x="0" y="6269914"/>
            <a:ext cx="12192000" cy="0"/>
          </a:xfrm>
          <a:prstGeom prst="line">
            <a:avLst/>
          </a:prstGeom>
          <a:noFill/>
          <a:ln w="25400">
            <a:solidFill>
              <a:srgbClr val="1FB04F"/>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3E02DBB8-454F-1098-ABA0-66042113602C}"/>
              </a:ext>
            </a:extLst>
          </p:cNvPr>
          <p:cNvPicPr>
            <a:picLocks noChangeAspect="1"/>
          </p:cNvPicPr>
          <p:nvPr/>
        </p:nvPicPr>
        <p:blipFill>
          <a:blip r:embed="rId3"/>
          <a:stretch>
            <a:fillRect/>
          </a:stretch>
        </p:blipFill>
        <p:spPr>
          <a:xfrm>
            <a:off x="10573268" y="6384207"/>
            <a:ext cx="1506216" cy="358958"/>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Picture 1" descr="This figures indicates that there is a link between global value chains and domestic clusters">
            <a:extLst>
              <a:ext uri="{FF2B5EF4-FFF2-40B4-BE49-F238E27FC236}">
                <a16:creationId xmlns:a16="http://schemas.microsoft.com/office/drawing/2014/main" id="{30CEB529-A6F6-7132-E839-1FEEFCC3822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95500" y="1003300"/>
            <a:ext cx="8001000" cy="483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699" name="Title 1">
            <a:extLst>
              <a:ext uri="{FF2B5EF4-FFF2-40B4-BE49-F238E27FC236}">
                <a16:creationId xmlns:a16="http://schemas.microsoft.com/office/drawing/2014/main" id="{38B96D2C-D03A-E4A9-A5AE-174085D7A5E6}"/>
              </a:ext>
            </a:extLst>
          </p:cNvPr>
          <p:cNvSpPr>
            <a:spLocks noGrp="1" noChangeArrowheads="1"/>
          </p:cNvSpPr>
          <p:nvPr>
            <p:ph type="title"/>
          </p:nvPr>
        </p:nvSpPr>
        <p:spPr>
          <a:xfrm>
            <a:off x="2177505" y="217843"/>
            <a:ext cx="7823019" cy="1143000"/>
          </a:xfrm>
        </p:spPr>
        <p:txBody>
          <a:bodyPr>
            <a:normAutofit fontScale="90000"/>
          </a:bodyPr>
          <a:lstStyle/>
          <a:p>
            <a:r>
              <a:rPr lang="en-US" altLang="en-US" sz="2600" dirty="0">
                <a:solidFill>
                  <a:srgbClr val="057B33"/>
                </a:solidFill>
                <a:latin typeface="Verdana" panose="020B0604030504040204" pitchFamily="34" charset="0"/>
                <a:ea typeface="Verdana" panose="020B0604030504040204" pitchFamily="34" charset="0"/>
                <a:cs typeface="Verdana" panose="020B0604030504040204" pitchFamily="34" charset="0"/>
              </a:rPr>
              <a:t>Linking Global Value Chains and Domestic Clusters</a:t>
            </a:r>
            <a:br>
              <a:rPr lang="en-US" altLang="en-US" sz="2600" dirty="0">
                <a:solidFill>
                  <a:srgbClr val="057B33"/>
                </a:solidFill>
                <a:latin typeface="Verdana" panose="020B0604030504040204" pitchFamily="34" charset="0"/>
                <a:ea typeface="Verdana" panose="020B0604030504040204" pitchFamily="34" charset="0"/>
                <a:cs typeface="Verdana" panose="020B0604030504040204" pitchFamily="34" charset="0"/>
              </a:rPr>
            </a:br>
            <a:endParaRPr lang="en-US" altLang="en-US" sz="26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E5367392-F281-0F8F-EA1F-F2234B48A1A4}"/>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9FA425D6-D602-D489-58C4-F6337BE9D733}"/>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717536C6-7168-82F5-5C30-FA61607A234C}"/>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6F1C0BC4-D5FC-CBA0-EDB2-38C256932EBE}"/>
              </a:ext>
            </a:extLst>
          </p:cNvPr>
          <p:cNvPicPr>
            <a:picLocks noChangeAspect="1"/>
          </p:cNvPicPr>
          <p:nvPr/>
        </p:nvPicPr>
        <p:blipFill>
          <a:blip r:embed="rId4"/>
          <a:stretch>
            <a:fillRect/>
          </a:stretch>
        </p:blipFill>
        <p:spPr>
          <a:xfrm>
            <a:off x="10573268" y="6384207"/>
            <a:ext cx="1506216" cy="358958"/>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D992EE72-AD53-3071-7141-9E252303EC24}"/>
              </a:ext>
            </a:extLst>
          </p:cNvPr>
          <p:cNvSpPr>
            <a:spLocks noGrp="1" noChangeArrowheads="1"/>
          </p:cNvSpPr>
          <p:nvPr>
            <p:ph type="title"/>
          </p:nvPr>
        </p:nvSpPr>
        <p:spPr>
          <a:xfrm>
            <a:off x="2357618" y="337294"/>
            <a:ext cx="7538735" cy="1143000"/>
          </a:xfrm>
        </p:spPr>
        <p:txBody>
          <a:bodyPr>
            <a:normAutofit fontScale="90000"/>
          </a:bodyPr>
          <a:lstStyle/>
          <a:p>
            <a:r>
              <a:rPr lang="en-GB" altLang="en-US" sz="3000" dirty="0">
                <a:solidFill>
                  <a:srgbClr val="057B33"/>
                </a:solidFill>
                <a:latin typeface="Verdana" panose="020B0604030504040204" pitchFamily="34" charset="0"/>
                <a:ea typeface="Verdana" panose="020B0604030504040204" pitchFamily="34" charset="0"/>
                <a:cs typeface="Verdana" panose="020B0604030504040204" pitchFamily="34" charset="0"/>
              </a:rPr>
              <a:t>The ‘Smile’ Curve of Global Value Creation</a:t>
            </a:r>
            <a:br>
              <a:rPr lang="en-GB" altLang="en-US" dirty="0">
                <a:solidFill>
                  <a:srgbClr val="057B33"/>
                </a:solidFill>
                <a:latin typeface="Verdana" panose="020B0604030504040204" pitchFamily="34" charset="0"/>
                <a:ea typeface="Verdana" panose="020B0604030504040204" pitchFamily="34" charset="0"/>
                <a:cs typeface="Verdana" panose="020B0604030504040204" pitchFamily="34" charset="0"/>
              </a:rPr>
            </a:br>
            <a:endParaRPr lang="en-US" altLang="en-US"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pic>
        <p:nvPicPr>
          <p:cNvPr id="31747" name="Picture 1">
            <a:extLst>
              <a:ext uri="{FF2B5EF4-FFF2-40B4-BE49-F238E27FC236}">
                <a16:creationId xmlns:a16="http://schemas.microsoft.com/office/drawing/2014/main" id="{12CB9DE6-8424-04B7-1C77-A854FDCFE7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6414" y="1344614"/>
            <a:ext cx="8639175" cy="4954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Line 2">
            <a:extLst>
              <a:ext uri="{FF2B5EF4-FFF2-40B4-BE49-F238E27FC236}">
                <a16:creationId xmlns:a16="http://schemas.microsoft.com/office/drawing/2014/main" id="{808B9323-0C2C-819D-6406-324E6AD95217}"/>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E6611180-27D6-3C1C-8FBA-D6D75E2F60CA}"/>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95CD4851-7756-F01C-C0CD-F0FE76AB62C4}"/>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930D4BC0-37A1-83DB-2A19-04B745AA5043}"/>
              </a:ext>
            </a:extLst>
          </p:cNvPr>
          <p:cNvPicPr>
            <a:picLocks noChangeAspect="1"/>
          </p:cNvPicPr>
          <p:nvPr/>
        </p:nvPicPr>
        <p:blipFill>
          <a:blip r:embed="rId4"/>
          <a:stretch>
            <a:fillRect/>
          </a:stretch>
        </p:blipFill>
        <p:spPr>
          <a:xfrm>
            <a:off x="10573268" y="6384207"/>
            <a:ext cx="1506216" cy="358958"/>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1">
            <a:extLst>
              <a:ext uri="{FF2B5EF4-FFF2-40B4-BE49-F238E27FC236}">
                <a16:creationId xmlns:a16="http://schemas.microsoft.com/office/drawing/2014/main" id="{FF27F992-39EE-295D-B0D8-B7ACBD159074}"/>
              </a:ext>
            </a:extLst>
          </p:cNvPr>
          <p:cNvSpPr>
            <a:spLocks noChangeArrowheads="1"/>
          </p:cNvSpPr>
          <p:nvPr/>
        </p:nvSpPr>
        <p:spPr bwMode="auto">
          <a:xfrm>
            <a:off x="1703388" y="303848"/>
            <a:ext cx="883920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en-US" altLang="en-US" sz="2600" dirty="0">
                <a:solidFill>
                  <a:srgbClr val="057B33"/>
                </a:solidFill>
                <a:latin typeface="Verdana" panose="020B0604030504040204" pitchFamily="34" charset="0"/>
                <a:ea typeface="Verdana" panose="020B0604030504040204" pitchFamily="34" charset="0"/>
                <a:cs typeface="Verdana" panose="020B0604030504040204" pitchFamily="34" charset="0"/>
              </a:rPr>
              <a:t>Economic Upgrading within Global Value Chains</a:t>
            </a:r>
          </a:p>
        </p:txBody>
      </p:sp>
      <p:sp>
        <p:nvSpPr>
          <p:cNvPr id="33795" name="TextBox 3">
            <a:extLst>
              <a:ext uri="{FF2B5EF4-FFF2-40B4-BE49-F238E27FC236}">
                <a16:creationId xmlns:a16="http://schemas.microsoft.com/office/drawing/2014/main" id="{379AEF66-86ED-9C1D-EF4B-A64368ACFE91}"/>
              </a:ext>
            </a:extLst>
          </p:cNvPr>
          <p:cNvSpPr txBox="1">
            <a:spLocks noChangeArrowheads="1"/>
          </p:cNvSpPr>
          <p:nvPr/>
        </p:nvSpPr>
        <p:spPr bwMode="auto">
          <a:xfrm>
            <a:off x="695899" y="865326"/>
            <a:ext cx="10751465" cy="4832092"/>
          </a:xfrm>
          <a:prstGeom prst="rect">
            <a:avLst/>
          </a:prstGeom>
          <a:noFill/>
          <a:ln>
            <a:noFill/>
          </a:ln>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defRPr/>
            </a:pPr>
            <a:r>
              <a:rPr lang="en-US" altLang="en-US" sz="2200" dirty="0">
                <a:solidFill>
                  <a:srgbClr val="057B33"/>
                </a:solidFill>
                <a:latin typeface="Verdana" panose="020B0604030504040204" pitchFamily="34" charset="0"/>
                <a:ea typeface="Verdana" panose="020B0604030504040204" pitchFamily="34" charset="0"/>
                <a:cs typeface="Verdana" panose="020B0604030504040204" pitchFamily="34" charset="0"/>
              </a:rPr>
              <a:t>Strategies used by firms, clusters, and countries to improve their positions in global and regional value chains:</a:t>
            </a:r>
          </a:p>
          <a:p>
            <a:pPr eaLnBrk="1" hangingPunct="1">
              <a:spcBef>
                <a:spcPct val="0"/>
              </a:spcBef>
              <a:buFontTx/>
              <a:buNone/>
              <a:defRPr/>
            </a:pPr>
            <a:endParaRPr lang="en-US" altLang="en-US" sz="1600" dirty="0">
              <a:solidFill>
                <a:srgbClr val="057B33"/>
              </a:solidFill>
              <a:latin typeface="Verdana" panose="020B0604030504040204" pitchFamily="34" charset="0"/>
              <a:ea typeface="Verdana" panose="020B0604030504040204" pitchFamily="34" charset="0"/>
              <a:cs typeface="Verdana" panose="020B0604030504040204" pitchFamily="34" charset="0"/>
            </a:endParaRPr>
          </a:p>
          <a:p>
            <a:pPr marL="185738" indent="-185738">
              <a:spcBef>
                <a:spcPct val="0"/>
              </a:spcBef>
              <a:buNone/>
              <a:defRPr/>
            </a:pPr>
            <a:r>
              <a:rPr lang="en-US" altLang="en-US" sz="1800" b="1" dirty="0">
                <a:solidFill>
                  <a:srgbClr val="057B33"/>
                </a:solidFill>
                <a:latin typeface="Verdana" panose="020B0604030504040204" pitchFamily="34" charset="0"/>
                <a:ea typeface="Verdana" panose="020B0604030504040204" pitchFamily="34" charset="0"/>
                <a:cs typeface="Verdana" panose="020B0604030504040204" pitchFamily="34" charset="0"/>
              </a:rPr>
              <a:t>. Product upgrading </a:t>
            </a:r>
            <a:r>
              <a:rPr lang="en-US"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moving into more sophisticated product lines</a:t>
            </a:r>
          </a:p>
          <a:p>
            <a:pPr marL="185738" indent="-185738">
              <a:spcBef>
                <a:spcPct val="0"/>
              </a:spcBef>
              <a:buNone/>
              <a:defRPr/>
            </a:pPr>
            <a:r>
              <a:rPr lang="en-US"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a:t>
            </a:r>
            <a:r>
              <a:rPr lang="en-US" altLang="en-US" sz="1600" dirty="0" err="1">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eg.</a:t>
            </a:r>
            <a:r>
              <a:rPr lang="en-US"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unit price of goods</a:t>
            </a:r>
          </a:p>
          <a:p>
            <a:pPr marL="185738" indent="-185738">
              <a:spcBef>
                <a:spcPct val="0"/>
              </a:spcBef>
              <a:buNone/>
              <a:defRPr/>
            </a:pPr>
            <a:endParaRPr lang="en-US" altLang="en-US" sz="1600" b="1"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endParaRPr>
          </a:p>
          <a:p>
            <a:pPr marL="185738" indent="-185738">
              <a:spcBef>
                <a:spcPct val="0"/>
              </a:spcBef>
              <a:buNone/>
              <a:defRPr/>
            </a:pPr>
            <a:r>
              <a:rPr lang="en-US" altLang="en-US" sz="1800" b="1" dirty="0">
                <a:solidFill>
                  <a:srgbClr val="057B33"/>
                </a:solidFill>
                <a:latin typeface="Verdana" panose="020B0604030504040204" pitchFamily="34" charset="0"/>
                <a:ea typeface="Verdana" panose="020B0604030504040204" pitchFamily="34" charset="0"/>
                <a:cs typeface="Verdana" panose="020B0604030504040204" pitchFamily="34" charset="0"/>
              </a:rPr>
              <a:t>. Process upgrading </a:t>
            </a:r>
            <a:r>
              <a:rPr lang="en-US"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transforms inputs into outputs more efficiently by reorganizing the production system or introducing superior technology</a:t>
            </a:r>
          </a:p>
          <a:p>
            <a:pPr marL="185738" indent="-185738">
              <a:spcBef>
                <a:spcPct val="0"/>
              </a:spcBef>
              <a:buNone/>
              <a:defRPr/>
            </a:pPr>
            <a:r>
              <a:rPr lang="en-US"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a:t>
            </a:r>
            <a:r>
              <a:rPr lang="en-US" altLang="en-US" sz="1600" dirty="0" err="1">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eg.</a:t>
            </a:r>
            <a:r>
              <a:rPr lang="en-US"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productivity measures</a:t>
            </a:r>
          </a:p>
          <a:p>
            <a:pPr marL="185738" indent="-185738">
              <a:spcBef>
                <a:spcPct val="0"/>
              </a:spcBef>
              <a:buNone/>
              <a:defRPr/>
            </a:pPr>
            <a:r>
              <a:rPr lang="en-US"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a:t>
            </a:r>
          </a:p>
          <a:p>
            <a:pPr marL="185738" indent="-185738">
              <a:spcBef>
                <a:spcPct val="0"/>
              </a:spcBef>
              <a:buNone/>
              <a:defRPr/>
            </a:pPr>
            <a:r>
              <a:rPr lang="en-US" altLang="en-US" sz="1800" b="1" dirty="0">
                <a:solidFill>
                  <a:srgbClr val="057B33"/>
                </a:solidFill>
                <a:latin typeface="Verdana" panose="020B0604030504040204" pitchFamily="34" charset="0"/>
                <a:ea typeface="Verdana" panose="020B0604030504040204" pitchFamily="34" charset="0"/>
                <a:cs typeface="Verdana" panose="020B0604030504040204" pitchFamily="34" charset="0"/>
              </a:rPr>
              <a:t>. Functional upgrading </a:t>
            </a:r>
            <a:r>
              <a:rPr lang="en-US"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acquiring new functions (or abandoning existing ones) to increase the overall skill content of the activities</a:t>
            </a:r>
          </a:p>
          <a:p>
            <a:pPr marL="185738" indent="-185738">
              <a:spcBef>
                <a:spcPct val="0"/>
              </a:spcBef>
              <a:buNone/>
              <a:defRPr/>
            </a:pPr>
            <a:r>
              <a:rPr lang="en-US"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a:t>
            </a:r>
            <a:r>
              <a:rPr lang="en-US" altLang="en-US" sz="1600" dirty="0" err="1">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eg.</a:t>
            </a:r>
            <a:r>
              <a:rPr lang="en-US"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backward/forward links</a:t>
            </a:r>
          </a:p>
          <a:p>
            <a:pPr marL="185738" indent="-185738">
              <a:spcBef>
                <a:spcPct val="0"/>
              </a:spcBef>
              <a:buNone/>
              <a:defRPr/>
            </a:pPr>
            <a:endParaRPr lang="en-US" altLang="en-US" sz="1600" b="1" dirty="0">
              <a:solidFill>
                <a:srgbClr val="057B33"/>
              </a:solidFill>
              <a:latin typeface="Verdana" panose="020B0604030504040204" pitchFamily="34" charset="0"/>
              <a:ea typeface="Verdana" panose="020B0604030504040204" pitchFamily="34" charset="0"/>
              <a:cs typeface="Verdana" panose="020B0604030504040204" pitchFamily="34" charset="0"/>
            </a:endParaRPr>
          </a:p>
          <a:p>
            <a:pPr marL="185738" indent="-185738">
              <a:spcBef>
                <a:spcPct val="0"/>
              </a:spcBef>
              <a:buNone/>
              <a:defRPr/>
            </a:pPr>
            <a:r>
              <a:rPr lang="en-US" altLang="en-US" sz="1800" b="1" dirty="0">
                <a:solidFill>
                  <a:srgbClr val="057B33"/>
                </a:solidFill>
                <a:latin typeface="Verdana" panose="020B0604030504040204" pitchFamily="34" charset="0"/>
                <a:ea typeface="Verdana" panose="020B0604030504040204" pitchFamily="34" charset="0"/>
                <a:cs typeface="Verdana" panose="020B0604030504040204" pitchFamily="34" charset="0"/>
              </a:rPr>
              <a:t>. Chain upgrading </a:t>
            </a:r>
            <a:r>
              <a:rPr lang="en-US"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entry or diversification into a new value chain by leveraging the knowledge and skills acquired in the current chain.</a:t>
            </a:r>
          </a:p>
          <a:p>
            <a:pPr marL="185738" indent="-185738">
              <a:spcBef>
                <a:spcPct val="0"/>
              </a:spcBef>
              <a:buNone/>
              <a:defRPr/>
            </a:pPr>
            <a:r>
              <a:rPr lang="en-US"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a:t>
            </a:r>
            <a:r>
              <a:rPr lang="en-US" altLang="en-US" sz="1600" dirty="0" err="1">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eg.</a:t>
            </a:r>
            <a:r>
              <a:rPr lang="en-US"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economic diversification into new or related industries</a:t>
            </a:r>
          </a:p>
          <a:p>
            <a:pPr eaLnBrk="1" hangingPunct="1">
              <a:spcBef>
                <a:spcPct val="0"/>
              </a:spcBef>
              <a:buFontTx/>
              <a:buNone/>
              <a:defRPr/>
            </a:pPr>
            <a:endParaRPr lang="en-US" altLang="en-US" sz="1600" dirty="0">
              <a:solidFill>
                <a:srgbClr val="3333CC"/>
              </a:solidFill>
              <a:cs typeface="Arial" panose="020B0604020202020204" pitchFamily="34" charset="0"/>
            </a:endParaRPr>
          </a:p>
        </p:txBody>
      </p:sp>
      <p:sp>
        <p:nvSpPr>
          <p:cNvPr id="33796" name="Rectangle 7">
            <a:extLst>
              <a:ext uri="{FF2B5EF4-FFF2-40B4-BE49-F238E27FC236}">
                <a16:creationId xmlns:a16="http://schemas.microsoft.com/office/drawing/2014/main" id="{E155BA4D-B558-4F0F-A0E2-3E89DA484865}"/>
              </a:ext>
            </a:extLst>
          </p:cNvPr>
          <p:cNvSpPr>
            <a:spLocks noChangeArrowheads="1"/>
          </p:cNvSpPr>
          <p:nvPr/>
        </p:nvSpPr>
        <p:spPr bwMode="auto">
          <a:xfrm>
            <a:off x="3162301" y="5460237"/>
            <a:ext cx="5788025" cy="723900"/>
          </a:xfrm>
          <a:prstGeom prst="rect">
            <a:avLst/>
          </a:prstGeom>
          <a:noFill/>
          <a:ln w="34925">
            <a:solidFill>
              <a:schemeClr val="tx1">
                <a:lumMod val="50000"/>
                <a:lumOff val="50000"/>
              </a:schemeClr>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endParaRPr lang="en-US" altLang="en-US" sz="1800">
              <a:cs typeface="Arial" panose="020B0604020202020204" pitchFamily="34" charset="0"/>
            </a:endParaRPr>
          </a:p>
        </p:txBody>
      </p:sp>
      <p:sp>
        <p:nvSpPr>
          <p:cNvPr id="33797" name="TextBox 6">
            <a:extLst>
              <a:ext uri="{FF2B5EF4-FFF2-40B4-BE49-F238E27FC236}">
                <a16:creationId xmlns:a16="http://schemas.microsoft.com/office/drawing/2014/main" id="{77462A4C-E579-7D1C-7BBD-6FC42121E886}"/>
              </a:ext>
            </a:extLst>
          </p:cNvPr>
          <p:cNvSpPr txBox="1">
            <a:spLocks noChangeArrowheads="1"/>
          </p:cNvSpPr>
          <p:nvPr/>
        </p:nvSpPr>
        <p:spPr bwMode="auto">
          <a:xfrm>
            <a:off x="3721966" y="5531937"/>
            <a:ext cx="462742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en-US" altLang="en-US" sz="1600" b="1" dirty="0">
                <a:solidFill>
                  <a:srgbClr val="00B050"/>
                </a:solidFill>
                <a:latin typeface="Verdana" panose="020B0604030504040204" pitchFamily="34" charset="0"/>
                <a:ea typeface="Verdana" panose="020B0604030504040204" pitchFamily="34" charset="0"/>
                <a:cs typeface="Verdana" panose="020B0604030504040204" pitchFamily="34" charset="0"/>
              </a:rPr>
              <a:t>GVC =&gt; Sustained growth</a:t>
            </a:r>
          </a:p>
          <a:p>
            <a:pPr algn="ctr" eaLnBrk="1" hangingPunct="1">
              <a:spcBef>
                <a:spcPct val="0"/>
              </a:spcBef>
              <a:buFontTx/>
              <a:buNone/>
            </a:pPr>
            <a:r>
              <a:rPr lang="en-US" altLang="en-US"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Economic, environmental, social upgrading</a:t>
            </a:r>
          </a:p>
        </p:txBody>
      </p:sp>
      <p:sp>
        <p:nvSpPr>
          <p:cNvPr id="2" name="Line 2">
            <a:extLst>
              <a:ext uri="{FF2B5EF4-FFF2-40B4-BE49-F238E27FC236}">
                <a16:creationId xmlns:a16="http://schemas.microsoft.com/office/drawing/2014/main" id="{623F3A73-3C6F-42F8-C6C0-DBDE320B4204}"/>
              </a:ext>
            </a:extLst>
          </p:cNvPr>
          <p:cNvSpPr>
            <a:spLocks noChangeShapeType="1"/>
          </p:cNvSpPr>
          <p:nvPr/>
        </p:nvSpPr>
        <p:spPr bwMode="auto">
          <a:xfrm>
            <a:off x="545426" y="782755"/>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A44C652A-1330-11EF-35FE-C4955865AFD8}"/>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5F7245D6-DACF-28A9-9AFE-EF435D5C6D82}"/>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394504A0-4216-CBAC-4AF8-A32B8DBE8DDB}"/>
              </a:ext>
            </a:extLst>
          </p:cNvPr>
          <p:cNvPicPr>
            <a:picLocks noChangeAspect="1"/>
          </p:cNvPicPr>
          <p:nvPr/>
        </p:nvPicPr>
        <p:blipFill>
          <a:blip r:embed="rId3"/>
          <a:stretch>
            <a:fillRect/>
          </a:stretch>
        </p:blipFill>
        <p:spPr>
          <a:xfrm>
            <a:off x="10573268" y="6384207"/>
            <a:ext cx="1506216" cy="358958"/>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Box 1">
            <a:extLst>
              <a:ext uri="{FF2B5EF4-FFF2-40B4-BE49-F238E27FC236}">
                <a16:creationId xmlns:a16="http://schemas.microsoft.com/office/drawing/2014/main" id="{AC3A3A15-F9EC-9A64-F9AC-A45F09B2696D}"/>
              </a:ext>
            </a:extLst>
          </p:cNvPr>
          <p:cNvSpPr txBox="1">
            <a:spLocks noChangeArrowheads="1"/>
          </p:cNvSpPr>
          <p:nvPr/>
        </p:nvSpPr>
        <p:spPr bwMode="auto">
          <a:xfrm>
            <a:off x="1300933" y="2001418"/>
            <a:ext cx="9698804"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just">
              <a:spcBef>
                <a:spcPct val="0"/>
              </a:spcBef>
              <a:buFontTx/>
              <a:buNone/>
            </a:pPr>
            <a:r>
              <a:rPr lang="en-US"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The scope of global sourcing has expanded over time.  Price was all that mattered at one time with respect to sourcing.  Today, however, many companies consider not only price but also quality, reliability, and technology of components and products to be procured.  Those companies design their sourcing decision based on the interplay between their competitive advantages and the comparative advantages of various sourcing locations for long-term gains.</a:t>
            </a:r>
          </a:p>
          <a:p>
            <a:pPr algn="just">
              <a:spcBef>
                <a:spcPct val="0"/>
              </a:spcBef>
              <a:buFontTx/>
              <a:buNone/>
            </a:pPr>
            <a:endParaRPr lang="en-US"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a:p>
            <a:pPr algn="just">
              <a:spcBef>
                <a:spcPct val="0"/>
              </a:spcBef>
              <a:buFontTx/>
              <a:buNone/>
            </a:pPr>
            <a:r>
              <a:rPr lang="en-US"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The concept of global value chain is used to identify sources of competitive advantages of business and determine the types of strategies that are most effective. It is a key concept in a world characterized by businesses with disintegrated activities, spread across the world, involving many different types of agents vertically and horizontally inter-related.</a:t>
            </a:r>
            <a:endPar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9459" name="Title 1">
            <a:extLst>
              <a:ext uri="{FF2B5EF4-FFF2-40B4-BE49-F238E27FC236}">
                <a16:creationId xmlns:a16="http://schemas.microsoft.com/office/drawing/2014/main" id="{44DC41C3-9022-9CE3-3A50-EC2352EC0BF8}"/>
              </a:ext>
            </a:extLst>
          </p:cNvPr>
          <p:cNvSpPr>
            <a:spLocks noGrp="1" noChangeArrowheads="1"/>
          </p:cNvSpPr>
          <p:nvPr>
            <p:ph type="title"/>
          </p:nvPr>
        </p:nvSpPr>
        <p:spPr>
          <a:xfrm>
            <a:off x="3520068" y="182579"/>
            <a:ext cx="5151863" cy="1143000"/>
          </a:xfrm>
        </p:spPr>
        <p:txBody>
          <a:bodyPr>
            <a:normAutofit/>
          </a:bodyPr>
          <a:lstStyle/>
          <a:p>
            <a:r>
              <a:rPr lang="pt-PT" altLang="en-US" sz="2600" dirty="0" err="1">
                <a:solidFill>
                  <a:srgbClr val="057B33"/>
                </a:solidFill>
                <a:latin typeface="Verdana" panose="020B0604030504040204" pitchFamily="34" charset="0"/>
                <a:ea typeface="Verdana" panose="020B0604030504040204" pitchFamily="34" charset="0"/>
                <a:cs typeface="Verdana" panose="020B0604030504040204" pitchFamily="34" charset="0"/>
              </a:rPr>
              <a:t>Session</a:t>
            </a:r>
            <a:r>
              <a:rPr lang="pt-PT" altLang="en-US" sz="2600" dirty="0">
                <a:solidFill>
                  <a:srgbClr val="057B33"/>
                </a:solidFill>
                <a:latin typeface="Verdana" panose="020B0604030504040204" pitchFamily="34" charset="0"/>
                <a:ea typeface="Verdana" panose="020B0604030504040204" pitchFamily="34" charset="0"/>
                <a:cs typeface="Verdana" panose="020B0604030504040204" pitchFamily="34" charset="0"/>
              </a:rPr>
              <a:t> 12 – </a:t>
            </a:r>
            <a:r>
              <a:rPr lang="pt-PT" altLang="en-US" sz="2600" dirty="0" err="1">
                <a:solidFill>
                  <a:srgbClr val="057B33"/>
                </a:solidFill>
                <a:latin typeface="Verdana" panose="020B0604030504040204" pitchFamily="34" charset="0"/>
                <a:ea typeface="Verdana" panose="020B0604030504040204" pitchFamily="34" charset="0"/>
                <a:cs typeface="Verdana" panose="020B0604030504040204" pitchFamily="34" charset="0"/>
              </a:rPr>
              <a:t>Main</a:t>
            </a:r>
            <a:r>
              <a:rPr lang="pt-PT" altLang="en-US" sz="2600" dirty="0">
                <a:solidFill>
                  <a:srgbClr val="057B33"/>
                </a:solidFill>
                <a:latin typeface="Verdana" panose="020B0604030504040204" pitchFamily="34" charset="0"/>
                <a:ea typeface="Verdana" panose="020B0604030504040204" pitchFamily="34" charset="0"/>
                <a:cs typeface="Verdana" panose="020B0604030504040204" pitchFamily="34" charset="0"/>
              </a:rPr>
              <a:t> Takeaways</a:t>
            </a:r>
            <a:br>
              <a:rPr lang="en-US" altLang="en-US" sz="2600" dirty="0">
                <a:solidFill>
                  <a:srgbClr val="057B33"/>
                </a:solidFill>
                <a:latin typeface="Verdana" panose="020B0604030504040204" pitchFamily="34" charset="0"/>
                <a:ea typeface="Verdana" panose="020B0604030504040204" pitchFamily="34" charset="0"/>
                <a:cs typeface="Verdana" panose="020B0604030504040204" pitchFamily="34" charset="0"/>
              </a:rPr>
            </a:br>
            <a:endParaRPr lang="en-US" altLang="en-US" sz="26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A97168CF-3FA7-5F7D-1DAF-D4DC2B4C0BF0}"/>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7C5E0AAC-ECCE-6B40-8AD9-851A09F28B00}"/>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D58E3923-2A1C-4265-119B-DD3BAEA5CBDB}"/>
              </a:ext>
            </a:extLst>
          </p:cNvPr>
          <p:cNvSpPr>
            <a:spLocks noChangeShapeType="1"/>
          </p:cNvSpPr>
          <p:nvPr/>
        </p:nvSpPr>
        <p:spPr bwMode="auto">
          <a:xfrm>
            <a:off x="0" y="6269914"/>
            <a:ext cx="12192000" cy="0"/>
          </a:xfrm>
          <a:prstGeom prst="line">
            <a:avLst/>
          </a:prstGeom>
          <a:noFill/>
          <a:ln w="25400">
            <a:solidFill>
              <a:srgbClr val="1FB04F"/>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sp>
        <p:nvSpPr>
          <p:cNvPr id="7" name="TextBox 6">
            <a:extLst>
              <a:ext uri="{FF2B5EF4-FFF2-40B4-BE49-F238E27FC236}">
                <a16:creationId xmlns:a16="http://schemas.microsoft.com/office/drawing/2014/main" id="{31C72981-CF93-987C-0F1F-8DC49966A601}"/>
              </a:ext>
            </a:extLst>
          </p:cNvPr>
          <p:cNvSpPr txBox="1"/>
          <p:nvPr/>
        </p:nvSpPr>
        <p:spPr>
          <a:xfrm>
            <a:off x="2481114" y="1277506"/>
            <a:ext cx="7229769" cy="400110"/>
          </a:xfrm>
          <a:prstGeom prst="rect">
            <a:avLst/>
          </a:prstGeom>
          <a:noFill/>
        </p:spPr>
        <p:txBody>
          <a:bodyPr wrap="square">
            <a:spAutoFit/>
          </a:bodyPr>
          <a:lstStyle/>
          <a:p>
            <a:r>
              <a:rPr lang="pt-PT" altLang="en-US" sz="2000" b="1" dirty="0" err="1">
                <a:solidFill>
                  <a:srgbClr val="057B33"/>
                </a:solidFill>
                <a:latin typeface="Verdana" panose="020B0604030504040204" pitchFamily="34" charset="0"/>
                <a:ea typeface="Verdana" panose="020B0604030504040204" pitchFamily="34" charset="0"/>
                <a:cs typeface="Verdana" panose="020B0604030504040204" pitchFamily="34" charset="0"/>
              </a:rPr>
              <a:t>Multinational</a:t>
            </a:r>
            <a:r>
              <a:rPr lang="pt-PT" altLang="en-US" sz="2000" b="1"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000" b="1" dirty="0" err="1">
                <a:solidFill>
                  <a:srgbClr val="057B33"/>
                </a:solidFill>
                <a:latin typeface="Verdana" panose="020B0604030504040204" pitchFamily="34" charset="0"/>
                <a:ea typeface="Verdana" panose="020B0604030504040204" pitchFamily="34" charset="0"/>
                <a:cs typeface="Verdana" panose="020B0604030504040204" pitchFamily="34" charset="0"/>
              </a:rPr>
              <a:t>Strategies</a:t>
            </a:r>
            <a:r>
              <a:rPr lang="pt-PT" altLang="en-US" sz="2000" b="1"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000" b="1" dirty="0" err="1">
                <a:solidFill>
                  <a:srgbClr val="057B33"/>
                </a:solidFill>
                <a:latin typeface="Verdana" panose="020B0604030504040204" pitchFamily="34" charset="0"/>
                <a:ea typeface="Verdana" panose="020B0604030504040204" pitchFamily="34" charset="0"/>
                <a:cs typeface="Verdana" panose="020B0604030504040204" pitchFamily="34" charset="0"/>
              </a:rPr>
              <a:t>and</a:t>
            </a:r>
            <a:r>
              <a:rPr lang="pt-PT" altLang="en-US" sz="2000" b="1" dirty="0">
                <a:solidFill>
                  <a:srgbClr val="057B33"/>
                </a:solidFill>
                <a:latin typeface="Verdana" panose="020B0604030504040204" pitchFamily="34" charset="0"/>
                <a:ea typeface="Verdana" panose="020B0604030504040204" pitchFamily="34" charset="0"/>
                <a:cs typeface="Verdana" panose="020B0604030504040204" pitchFamily="34" charset="0"/>
              </a:rPr>
              <a:t> Global </a:t>
            </a:r>
            <a:r>
              <a:rPr lang="pt-PT" altLang="en-US" sz="2000" b="1" dirty="0" err="1">
                <a:solidFill>
                  <a:srgbClr val="057B33"/>
                </a:solidFill>
                <a:latin typeface="Verdana" panose="020B0604030504040204" pitchFamily="34" charset="0"/>
                <a:ea typeface="Verdana" panose="020B0604030504040204" pitchFamily="34" charset="0"/>
                <a:cs typeface="Verdana" panose="020B0604030504040204" pitchFamily="34" charset="0"/>
              </a:rPr>
              <a:t>Value</a:t>
            </a:r>
            <a:r>
              <a:rPr lang="pt-PT" altLang="en-US" sz="2000" b="1"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000" b="1" dirty="0" err="1">
                <a:solidFill>
                  <a:srgbClr val="057B33"/>
                </a:solidFill>
                <a:latin typeface="Verdana" panose="020B0604030504040204" pitchFamily="34" charset="0"/>
                <a:ea typeface="Verdana" panose="020B0604030504040204" pitchFamily="34" charset="0"/>
                <a:cs typeface="Verdana" panose="020B0604030504040204" pitchFamily="34" charset="0"/>
              </a:rPr>
              <a:t>Chains</a:t>
            </a:r>
            <a:endParaRPr lang="en-US" sz="2000" b="1" dirty="0">
              <a:solidFill>
                <a:srgbClr val="057B33"/>
              </a:solidFill>
            </a:endParaRPr>
          </a:p>
        </p:txBody>
      </p:sp>
      <p:pic>
        <p:nvPicPr>
          <p:cNvPr id="6" name="Picture 5">
            <a:extLst>
              <a:ext uri="{FF2B5EF4-FFF2-40B4-BE49-F238E27FC236}">
                <a16:creationId xmlns:a16="http://schemas.microsoft.com/office/drawing/2014/main" id="{B37A64C2-5B3A-76ED-AAAE-5F68F6E9B022}"/>
              </a:ext>
            </a:extLst>
          </p:cNvPr>
          <p:cNvPicPr>
            <a:picLocks noChangeAspect="1"/>
          </p:cNvPicPr>
          <p:nvPr/>
        </p:nvPicPr>
        <p:blipFill>
          <a:blip r:embed="rId3"/>
          <a:stretch>
            <a:fillRect/>
          </a:stretch>
        </p:blipFill>
        <p:spPr>
          <a:xfrm>
            <a:off x="10573268" y="6384207"/>
            <a:ext cx="1506216" cy="358958"/>
          </a:xfrm>
          <a:prstGeom prst="rect">
            <a:avLst/>
          </a:prstGeom>
        </p:spPr>
      </p:pic>
      <p:sp>
        <p:nvSpPr>
          <p:cNvPr id="8" name="Rectangle 13">
            <a:extLst>
              <a:ext uri="{FF2B5EF4-FFF2-40B4-BE49-F238E27FC236}">
                <a16:creationId xmlns:a16="http://schemas.microsoft.com/office/drawing/2014/main" id="{27C04DF4-712C-20BA-A15B-8CE91CE6EE07}"/>
              </a:ext>
            </a:extLst>
          </p:cNvPr>
          <p:cNvSpPr>
            <a:spLocks noChangeArrowheads="1"/>
          </p:cNvSpPr>
          <p:nvPr/>
        </p:nvSpPr>
        <p:spPr bwMode="auto">
          <a:xfrm>
            <a:off x="1099359" y="1866287"/>
            <a:ext cx="10115090" cy="3714208"/>
          </a:xfrm>
          <a:prstGeom prst="rect">
            <a:avLst/>
          </a:prstGeom>
          <a:noFill/>
          <a:ln w="31750">
            <a:solidFill>
              <a:srgbClr val="057B33"/>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endParaRPr lang="en-US" altLang="en-US" sz="1800">
              <a:latin typeface="Verdana" panose="020B0604030504040204" pitchFamily="34" charset="0"/>
              <a:ea typeface="Verdana" panose="020B0604030504040204" pitchFamily="34" charset="0"/>
              <a:cs typeface="Verdana" panose="020B060403050404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1058</TotalTime>
  <Words>1191</Words>
  <Application>Microsoft Macintosh PowerPoint</Application>
  <PresentationFormat>Widescreen</PresentationFormat>
  <Paragraphs>195</Paragraphs>
  <Slides>16</Slides>
  <Notes>15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Arial</vt:lpstr>
      <vt:lpstr>Calibri</vt:lpstr>
      <vt:lpstr>Calibri Light</vt:lpstr>
      <vt:lpstr>Comic Sans MS</vt:lpstr>
      <vt:lpstr>Söhne</vt:lpstr>
      <vt:lpstr>Symbol</vt:lpstr>
      <vt:lpstr>Verdana</vt:lpstr>
      <vt:lpstr>Office Theme</vt:lpstr>
      <vt:lpstr>PowerPoint Presentation</vt:lpstr>
      <vt:lpstr>Learning Objectives </vt:lpstr>
      <vt:lpstr>Outsourcing vs. Offshoring</vt:lpstr>
      <vt:lpstr>A Framework of Offshoring and Outsourcing </vt:lpstr>
      <vt:lpstr>Concept of Reshoring</vt:lpstr>
      <vt:lpstr>Supply and Demand of Offshore Services</vt:lpstr>
      <vt:lpstr>Offshoring vs Outsourcing – Advantages and Risks </vt:lpstr>
      <vt:lpstr>Global Value Chain Analysis</vt:lpstr>
      <vt:lpstr>Porter’s Value Chain Framework </vt:lpstr>
      <vt:lpstr>Why is Value Chain Analysis Useful? </vt:lpstr>
      <vt:lpstr>Organizational Strategies within Global Value Chains: Levels of Integration </vt:lpstr>
      <vt:lpstr>Global Value Chain as a Flexible Instrument </vt:lpstr>
      <vt:lpstr>Linking Global Value Chains and Domestic Clusters </vt:lpstr>
      <vt:lpstr>The ‘Smile’ Curve of Global Value Creation </vt:lpstr>
      <vt:lpstr>PowerPoint Presentation</vt:lpstr>
      <vt:lpstr>Session 12 – Main Takeaways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Teresa Da Silva Lopes</dc:creator>
  <cp:lastModifiedBy>Teresa Da Silva Lopes</cp:lastModifiedBy>
  <cp:revision>19</cp:revision>
  <dcterms:created xsi:type="dcterms:W3CDTF">2023-11-01T12:13:45Z</dcterms:created>
  <dcterms:modified xsi:type="dcterms:W3CDTF">2024-03-27T23:32:34Z</dcterms:modified>
</cp:coreProperties>
</file>