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256" r:id="rId2"/>
    <p:sldId id="317" r:id="rId3"/>
    <p:sldId id="338" r:id="rId4"/>
    <p:sldId id="345" r:id="rId5"/>
    <p:sldId id="346" r:id="rId6"/>
    <p:sldId id="347" r:id="rId7"/>
    <p:sldId id="322" r:id="rId8"/>
    <p:sldId id="348" r:id="rId9"/>
    <p:sldId id="292" r:id="rId10"/>
    <p:sldId id="294" r:id="rId11"/>
    <p:sldId id="293" r:id="rId12"/>
    <p:sldId id="281" r:id="rId13"/>
    <p:sldId id="307" r:id="rId14"/>
    <p:sldId id="308" r:id="rId15"/>
    <p:sldId id="310" r:id="rId16"/>
    <p:sldId id="282" r:id="rId17"/>
    <p:sldId id="283" r:id="rId18"/>
    <p:sldId id="284" r:id="rId19"/>
    <p:sldId id="285" r:id="rId20"/>
    <p:sldId id="286" r:id="rId21"/>
    <p:sldId id="287" r:id="rId22"/>
    <p:sldId id="289" r:id="rId23"/>
    <p:sldId id="290" r:id="rId24"/>
    <p:sldId id="319" r:id="rId25"/>
    <p:sldId id="32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7B33"/>
    <a:srgbClr val="037C34"/>
    <a:srgbClr val="FF5700"/>
    <a:srgbClr val="F958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954"/>
    <p:restoredTop sz="94225"/>
  </p:normalViewPr>
  <p:slideViewPr>
    <p:cSldViewPr snapToGrid="0">
      <p:cViewPr varScale="1">
        <p:scale>
          <a:sx n="104" d="100"/>
          <a:sy n="104" d="100"/>
        </p:scale>
        <p:origin x="216" y="36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7F8FAB-A895-644B-86C9-D69C261DD8E2}" type="datetimeFigureOut">
              <a:rPr lang="en-US" smtClean="0"/>
              <a:t>4/9/24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FA7B02-F618-AA40-9F9F-696FC1D996CE}" type="slidenum">
              <a:rPr lang="en-US" smtClean="0"/>
              <a:t>‹#›</a:t>
            </a:fld>
            <a:endParaRPr lang="en-US"/>
          </a:p>
        </p:txBody>
      </p:sp>
    </p:spTree>
    <p:extLst>
      <p:ext uri="{BB962C8B-B14F-4D97-AF65-F5344CB8AC3E}">
        <p14:creationId xmlns:p14="http://schemas.microsoft.com/office/powerpoint/2010/main" val="469674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endParaRPr lang="en-US" dirty="0"/>
          </a:p>
          <a:p>
            <a:endParaRPr lang="en-US" dirty="0"/>
          </a:p>
        </p:txBody>
      </p:sp>
      <p:sp>
        <p:nvSpPr>
          <p:cNvPr id="4" name="Slide Number Placeholder 3"/>
          <p:cNvSpPr>
            <a:spLocks noGrp="1"/>
          </p:cNvSpPr>
          <p:nvPr>
            <p:ph type="sldNum" sz="quarter" idx="5"/>
          </p:nvPr>
        </p:nvSpPr>
        <p:spPr/>
        <p:txBody>
          <a:bodyPr/>
          <a:lstStyle/>
          <a:p>
            <a:fld id="{86FA7B02-F618-AA40-9F9F-696FC1D996CE}" type="slidenum">
              <a:rPr lang="en-US" smtClean="0"/>
              <a:t>1</a:t>
            </a:fld>
            <a:endParaRPr lang="en-US"/>
          </a:p>
        </p:txBody>
      </p:sp>
    </p:spTree>
    <p:extLst>
      <p:ext uri="{BB962C8B-B14F-4D97-AF65-F5344CB8AC3E}">
        <p14:creationId xmlns:p14="http://schemas.microsoft.com/office/powerpoint/2010/main" val="2602640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a16="http://schemas.microsoft.com/office/drawing/2014/main" id="{B9ED2103-0F3A-78F7-98A5-99464953CC9B}"/>
              </a:ext>
            </a:extLst>
          </p:cNvPr>
          <p:cNvSpPr>
            <a:spLocks noGrp="1" noRot="1" noChangeAspect="1" noChangeArrowheads="1" noTextEdit="1"/>
          </p:cNvSpPr>
          <p:nvPr>
            <p:ph type="sldImg"/>
          </p:nvPr>
        </p:nvSpPr>
        <p:spPr>
          <a:xfrm>
            <a:off x="139700" y="768350"/>
            <a:ext cx="6819900" cy="3836988"/>
          </a:xfrm>
          <a:ln/>
        </p:spPr>
      </p:sp>
      <p:sp>
        <p:nvSpPr>
          <p:cNvPr id="18434" name="Notes Placeholder 2">
            <a:extLst>
              <a:ext uri="{FF2B5EF4-FFF2-40B4-BE49-F238E27FC236}">
                <a16:creationId xmlns:a16="http://schemas.microsoft.com/office/drawing/2014/main" id="{EC764203-CCD0-6884-FD4E-03F3EC3479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18435" name="Slide Number Placeholder 3">
            <a:extLst>
              <a:ext uri="{FF2B5EF4-FFF2-40B4-BE49-F238E27FC236}">
                <a16:creationId xmlns:a16="http://schemas.microsoft.com/office/drawing/2014/main" id="{655366DC-D6B8-5807-4939-3B83DF544B6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03A20B39-AD8F-9946-B024-29121E579E8E}" type="slidenum">
              <a:rPr lang="en-GB" altLang="en-US" sz="1300" smtClean="0"/>
              <a:pPr>
                <a:spcBef>
                  <a:spcPct val="0"/>
                </a:spcBef>
              </a:pPr>
              <a:t>2</a:t>
            </a:fld>
            <a:endParaRPr lang="en-GB" alt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3</a:t>
            </a:fld>
            <a:endParaRPr lang="en-US"/>
          </a:p>
        </p:txBody>
      </p:sp>
    </p:spTree>
    <p:extLst>
      <p:ext uri="{BB962C8B-B14F-4D97-AF65-F5344CB8AC3E}">
        <p14:creationId xmlns:p14="http://schemas.microsoft.com/office/powerpoint/2010/main" val="3191805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defRPr/>
            </a:pPr>
            <a:endParaRPr lang="en-US" sz="1200" dirty="0">
              <a:latin typeface="Verdana" panose="020B0604030504040204" pitchFamily="34" charset="0"/>
              <a:ea typeface="Verdana" panose="020B0604030504040204" pitchFamily="34" charset="0"/>
              <a:cs typeface="Verdana" panose="020B0604030504040204" pitchFamily="34" charset="0"/>
            </a:endParaRPr>
          </a:p>
          <a:p>
            <a:endParaRPr lang="en-US" dirty="0"/>
          </a:p>
        </p:txBody>
      </p:sp>
      <p:sp>
        <p:nvSpPr>
          <p:cNvPr id="4" name="Slide Number Placeholder 3"/>
          <p:cNvSpPr>
            <a:spLocks noGrp="1"/>
          </p:cNvSpPr>
          <p:nvPr>
            <p:ph type="sldNum" sz="quarter" idx="5"/>
          </p:nvPr>
        </p:nvSpPr>
        <p:spPr/>
        <p:txBody>
          <a:bodyPr/>
          <a:lstStyle/>
          <a:p>
            <a:fld id="{36A01FC4-E914-4548-B0E3-B2E42659B66F}" type="slidenum">
              <a:rPr lang="en-US" smtClean="0"/>
              <a:t>5</a:t>
            </a:fld>
            <a:endParaRPr lang="en-US"/>
          </a:p>
        </p:txBody>
      </p:sp>
    </p:spTree>
    <p:extLst>
      <p:ext uri="{BB962C8B-B14F-4D97-AF65-F5344CB8AC3E}">
        <p14:creationId xmlns:p14="http://schemas.microsoft.com/office/powerpoint/2010/main" val="1689139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3A4E459E-F46F-607A-8C6F-0C3C76204CDF}"/>
              </a:ext>
            </a:extLst>
          </p:cNvPr>
          <p:cNvSpPr>
            <a:spLocks noGrp="1" noRot="1" noChangeAspect="1" noChangeArrowheads="1" noTextEdit="1"/>
          </p:cNvSpPr>
          <p:nvPr>
            <p:ph type="sldImg"/>
          </p:nvPr>
        </p:nvSpPr>
        <p:spPr>
          <a:xfrm>
            <a:off x="139700" y="768350"/>
            <a:ext cx="6819900" cy="3836988"/>
          </a:xfrm>
          <a:ln/>
        </p:spPr>
      </p:sp>
      <p:sp>
        <p:nvSpPr>
          <p:cNvPr id="22530" name="Notes Placeholder 2">
            <a:extLst>
              <a:ext uri="{FF2B5EF4-FFF2-40B4-BE49-F238E27FC236}">
                <a16:creationId xmlns:a16="http://schemas.microsoft.com/office/drawing/2014/main" id="{F06DB862-D414-55BA-D1AC-66B7112EFE4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buFont typeface="Symbol" pitchFamily="2" charset="2"/>
              <a:buChar char=""/>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buFont typeface="Symbol" pitchFamily="2" charset="2"/>
              <a:buChar cha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2531" name="Slide Number Placeholder 3">
            <a:extLst>
              <a:ext uri="{FF2B5EF4-FFF2-40B4-BE49-F238E27FC236}">
                <a16:creationId xmlns:a16="http://schemas.microsoft.com/office/drawing/2014/main" id="{3F512AAD-029C-459B-16B2-AA34439A1B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430D5FC2-7DD3-304C-AA9A-504F345BE8AF}" type="slidenum">
              <a:rPr lang="en-GB" altLang="en-US" sz="1300" smtClean="0"/>
              <a:pPr>
                <a:spcBef>
                  <a:spcPct val="0"/>
                </a:spcBef>
              </a:pPr>
              <a:t>7</a:t>
            </a:fld>
            <a:endParaRPr lang="en-GB"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a:extLst>
              <a:ext uri="{FF2B5EF4-FFF2-40B4-BE49-F238E27FC236}">
                <a16:creationId xmlns:a16="http://schemas.microsoft.com/office/drawing/2014/main" id="{49A5E6DA-CAA5-0D33-7DA7-8EECBF6818A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8802C04F-92EF-E349-A7E0-67562283F688}" type="slidenum">
              <a:rPr lang="en-GB" altLang="en-US" sz="1300" smtClean="0"/>
              <a:pPr>
                <a:spcBef>
                  <a:spcPct val="0"/>
                </a:spcBef>
              </a:pPr>
              <a:t>9</a:t>
            </a:fld>
            <a:endParaRPr lang="en-GB" altLang="en-US" sz="1300"/>
          </a:p>
        </p:txBody>
      </p:sp>
      <p:sp>
        <p:nvSpPr>
          <p:cNvPr id="26626" name="Rectangle 2">
            <a:extLst>
              <a:ext uri="{FF2B5EF4-FFF2-40B4-BE49-F238E27FC236}">
                <a16:creationId xmlns:a16="http://schemas.microsoft.com/office/drawing/2014/main" id="{E419CEB6-4A61-05EF-03D5-9BC537C678C4}"/>
              </a:ext>
            </a:extLst>
          </p:cNvPr>
          <p:cNvSpPr>
            <a:spLocks noGrp="1" noRot="1" noChangeAspect="1" noChangeArrowheads="1" noTextEdit="1"/>
          </p:cNvSpPr>
          <p:nvPr>
            <p:ph type="sldImg"/>
          </p:nvPr>
        </p:nvSpPr>
        <p:spPr>
          <a:xfrm>
            <a:off x="139700" y="768350"/>
            <a:ext cx="6819900" cy="3836988"/>
          </a:xfrm>
          <a:ln/>
        </p:spPr>
      </p:sp>
      <p:sp>
        <p:nvSpPr>
          <p:cNvPr id="26627" name="Rectangle 3">
            <a:extLst>
              <a:ext uri="{FF2B5EF4-FFF2-40B4-BE49-F238E27FC236}">
                <a16:creationId xmlns:a16="http://schemas.microsoft.com/office/drawing/2014/main" id="{C0D30EF1-AD0F-5A82-F2AC-32C49215820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dirty="0"/>
          </a:p>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a:extLst>
              <a:ext uri="{FF2B5EF4-FFF2-40B4-BE49-F238E27FC236}">
                <a16:creationId xmlns:a16="http://schemas.microsoft.com/office/drawing/2014/main" id="{15352037-83EA-E63C-9940-17D9A21A795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62F1E255-C34E-C84C-903F-4CDC3CB78157}" type="slidenum">
              <a:rPr lang="en-GB" altLang="en-US" sz="1300" smtClean="0"/>
              <a:pPr>
                <a:spcBef>
                  <a:spcPct val="0"/>
                </a:spcBef>
              </a:pPr>
              <a:t>10</a:t>
            </a:fld>
            <a:endParaRPr lang="en-GB" altLang="en-US" sz="1300"/>
          </a:p>
        </p:txBody>
      </p:sp>
      <p:sp>
        <p:nvSpPr>
          <p:cNvPr id="28674" name="Rectangle 2">
            <a:extLst>
              <a:ext uri="{FF2B5EF4-FFF2-40B4-BE49-F238E27FC236}">
                <a16:creationId xmlns:a16="http://schemas.microsoft.com/office/drawing/2014/main" id="{B15E84BC-3351-B75A-7D06-3B0714002771}"/>
              </a:ext>
            </a:extLst>
          </p:cNvPr>
          <p:cNvSpPr>
            <a:spLocks noGrp="1" noRot="1" noChangeAspect="1" noChangeArrowheads="1" noTextEdit="1"/>
          </p:cNvSpPr>
          <p:nvPr>
            <p:ph type="sldImg"/>
          </p:nvPr>
        </p:nvSpPr>
        <p:spPr>
          <a:xfrm>
            <a:off x="139700" y="768350"/>
            <a:ext cx="6819900" cy="3836988"/>
          </a:xfrm>
          <a:ln/>
        </p:spPr>
      </p:sp>
      <p:sp>
        <p:nvSpPr>
          <p:cNvPr id="28675" name="Rectangle 3">
            <a:extLst>
              <a:ext uri="{FF2B5EF4-FFF2-40B4-BE49-F238E27FC236}">
                <a16:creationId xmlns:a16="http://schemas.microsoft.com/office/drawing/2014/main" id="{8CFAC454-1652-BDA0-E251-FEEAC13A8D7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a:extLst>
              <a:ext uri="{FF2B5EF4-FFF2-40B4-BE49-F238E27FC236}">
                <a16:creationId xmlns:a16="http://schemas.microsoft.com/office/drawing/2014/main" id="{D37C828D-1800-E5F0-8B69-B58A3C596D4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3CC6EAA6-CDA8-A648-BF0B-778A90310D71}" type="slidenum">
              <a:rPr lang="en-GB" altLang="en-US" sz="1300" smtClean="0"/>
              <a:pPr>
                <a:spcBef>
                  <a:spcPct val="0"/>
                </a:spcBef>
              </a:pPr>
              <a:t>11</a:t>
            </a:fld>
            <a:endParaRPr lang="en-GB" altLang="en-US" sz="1300"/>
          </a:p>
        </p:txBody>
      </p:sp>
      <p:sp>
        <p:nvSpPr>
          <p:cNvPr id="30722" name="Rectangle 2">
            <a:extLst>
              <a:ext uri="{FF2B5EF4-FFF2-40B4-BE49-F238E27FC236}">
                <a16:creationId xmlns:a16="http://schemas.microsoft.com/office/drawing/2014/main" id="{8FC2C78B-0CCE-F0B2-500B-9CCAC5F7E2F9}"/>
              </a:ext>
            </a:extLst>
          </p:cNvPr>
          <p:cNvSpPr>
            <a:spLocks noGrp="1" noRot="1" noChangeAspect="1" noChangeArrowheads="1" noTextEdit="1"/>
          </p:cNvSpPr>
          <p:nvPr>
            <p:ph type="sldImg"/>
          </p:nvPr>
        </p:nvSpPr>
        <p:spPr>
          <a:xfrm>
            <a:off x="139700" y="768350"/>
            <a:ext cx="6819900" cy="3836988"/>
          </a:xfrm>
          <a:ln/>
        </p:spPr>
      </p:sp>
      <p:sp>
        <p:nvSpPr>
          <p:cNvPr id="30723" name="Rectangle 3">
            <a:extLst>
              <a:ext uri="{FF2B5EF4-FFF2-40B4-BE49-F238E27FC236}">
                <a16:creationId xmlns:a16="http://schemas.microsoft.com/office/drawing/2014/main" id="{859F58C9-0F64-2904-1F8F-C86702148D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a:extLst>
              <a:ext uri="{FF2B5EF4-FFF2-40B4-BE49-F238E27FC236}">
                <a16:creationId xmlns:a16="http://schemas.microsoft.com/office/drawing/2014/main" id="{305CFA0B-A9F5-53EB-C574-5DB5179A9B0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E4FC6268-3B65-7549-B449-7E3D67DAC09B}" type="slidenum">
              <a:rPr lang="en-GB" altLang="en-US" sz="1300" smtClean="0"/>
              <a:pPr>
                <a:spcBef>
                  <a:spcPct val="0"/>
                </a:spcBef>
              </a:pPr>
              <a:t>12</a:t>
            </a:fld>
            <a:endParaRPr lang="en-GB" altLang="en-US" sz="1300"/>
          </a:p>
        </p:txBody>
      </p:sp>
      <p:sp>
        <p:nvSpPr>
          <p:cNvPr id="32770" name="Rectangle 2">
            <a:extLst>
              <a:ext uri="{FF2B5EF4-FFF2-40B4-BE49-F238E27FC236}">
                <a16:creationId xmlns:a16="http://schemas.microsoft.com/office/drawing/2014/main" id="{83457CA7-CD3B-775D-47E7-ED2B9A9E43BE}"/>
              </a:ext>
            </a:extLst>
          </p:cNvPr>
          <p:cNvSpPr>
            <a:spLocks noGrp="1" noRot="1" noChangeAspect="1" noChangeArrowheads="1" noTextEdit="1"/>
          </p:cNvSpPr>
          <p:nvPr>
            <p:ph type="sldImg"/>
          </p:nvPr>
        </p:nvSpPr>
        <p:spPr>
          <a:xfrm>
            <a:off x="139700" y="768350"/>
            <a:ext cx="6819900" cy="3836988"/>
          </a:xfrm>
          <a:ln/>
        </p:spPr>
      </p:sp>
      <p:sp>
        <p:nvSpPr>
          <p:cNvPr id="32771" name="Rectangle 3">
            <a:extLst>
              <a:ext uri="{FF2B5EF4-FFF2-40B4-BE49-F238E27FC236}">
                <a16:creationId xmlns:a16="http://schemas.microsoft.com/office/drawing/2014/main" id="{85A75FC6-690D-B240-B4D5-5F65AB58B8F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a:extLst>
              <a:ext uri="{FF2B5EF4-FFF2-40B4-BE49-F238E27FC236}">
                <a16:creationId xmlns:a16="http://schemas.microsoft.com/office/drawing/2014/main" id="{AC7902E9-2897-F588-60B3-89B1EDE4BC1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1B4A3D22-AE64-A945-BD9F-F4BFA5FE4EB7}" type="slidenum">
              <a:rPr lang="en-GB" altLang="en-US" sz="1300" smtClean="0"/>
              <a:pPr>
                <a:spcBef>
                  <a:spcPct val="0"/>
                </a:spcBef>
              </a:pPr>
              <a:t>13</a:t>
            </a:fld>
            <a:endParaRPr lang="en-GB" altLang="en-US" sz="1300"/>
          </a:p>
        </p:txBody>
      </p:sp>
      <p:sp>
        <p:nvSpPr>
          <p:cNvPr id="34818" name="Rectangle 2">
            <a:extLst>
              <a:ext uri="{FF2B5EF4-FFF2-40B4-BE49-F238E27FC236}">
                <a16:creationId xmlns:a16="http://schemas.microsoft.com/office/drawing/2014/main" id="{656B0D45-D9A5-E227-1A1B-63D811CBBD43}"/>
              </a:ext>
            </a:extLst>
          </p:cNvPr>
          <p:cNvSpPr>
            <a:spLocks noGrp="1" noRot="1" noChangeAspect="1" noChangeArrowheads="1" noTextEdit="1"/>
          </p:cNvSpPr>
          <p:nvPr>
            <p:ph type="sldImg"/>
          </p:nvPr>
        </p:nvSpPr>
        <p:spPr>
          <a:xfrm>
            <a:off x="139700" y="768350"/>
            <a:ext cx="6819900" cy="3836988"/>
          </a:xfrm>
          <a:ln/>
        </p:spPr>
      </p:sp>
      <p:sp>
        <p:nvSpPr>
          <p:cNvPr id="34819" name="Rectangle 3">
            <a:extLst>
              <a:ext uri="{FF2B5EF4-FFF2-40B4-BE49-F238E27FC236}">
                <a16:creationId xmlns:a16="http://schemas.microsoft.com/office/drawing/2014/main" id="{097E6F46-555A-8FB7-BAE1-38B27377BC9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a:extLst>
              <a:ext uri="{FF2B5EF4-FFF2-40B4-BE49-F238E27FC236}">
                <a16:creationId xmlns:a16="http://schemas.microsoft.com/office/drawing/2014/main" id="{3F292EAA-33BF-67A4-7F3B-33BE2DA9E6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F48DB4EA-26C9-A543-8641-8513B1E8CC25}" type="slidenum">
              <a:rPr lang="en-GB" altLang="en-US" sz="1300" smtClean="0"/>
              <a:pPr>
                <a:spcBef>
                  <a:spcPct val="0"/>
                </a:spcBef>
              </a:pPr>
              <a:t>14</a:t>
            </a:fld>
            <a:endParaRPr lang="en-GB" altLang="en-US" sz="1300"/>
          </a:p>
        </p:txBody>
      </p:sp>
      <p:sp>
        <p:nvSpPr>
          <p:cNvPr id="36866" name="Rectangle 2">
            <a:extLst>
              <a:ext uri="{FF2B5EF4-FFF2-40B4-BE49-F238E27FC236}">
                <a16:creationId xmlns:a16="http://schemas.microsoft.com/office/drawing/2014/main" id="{AD65DD5D-224F-A066-B14F-238BE11AB441}"/>
              </a:ext>
            </a:extLst>
          </p:cNvPr>
          <p:cNvSpPr>
            <a:spLocks noGrp="1" noRot="1" noChangeAspect="1" noChangeArrowheads="1" noTextEdit="1"/>
          </p:cNvSpPr>
          <p:nvPr>
            <p:ph type="sldImg"/>
          </p:nvPr>
        </p:nvSpPr>
        <p:spPr>
          <a:xfrm>
            <a:off x="139700" y="768350"/>
            <a:ext cx="6819900" cy="3836988"/>
          </a:xfrm>
          <a:ln/>
        </p:spPr>
      </p:sp>
      <p:sp>
        <p:nvSpPr>
          <p:cNvPr id="36867" name="Rectangle 3">
            <a:extLst>
              <a:ext uri="{FF2B5EF4-FFF2-40B4-BE49-F238E27FC236}">
                <a16:creationId xmlns:a16="http://schemas.microsoft.com/office/drawing/2014/main" id="{9278DD3C-D0DE-B837-0EEA-C7B8A2527BE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a:extLst>
              <a:ext uri="{FF2B5EF4-FFF2-40B4-BE49-F238E27FC236}">
                <a16:creationId xmlns:a16="http://schemas.microsoft.com/office/drawing/2014/main" id="{96929E7E-A458-A67A-F85B-14F6A9FEE51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9FB67EC9-1679-3549-B59C-E7346A0555C2}" type="slidenum">
              <a:rPr lang="en-GB" altLang="en-US" sz="1300" smtClean="0"/>
              <a:pPr>
                <a:spcBef>
                  <a:spcPct val="0"/>
                </a:spcBef>
              </a:pPr>
              <a:t>15</a:t>
            </a:fld>
            <a:endParaRPr lang="en-GB" altLang="en-US" sz="1300"/>
          </a:p>
        </p:txBody>
      </p:sp>
      <p:sp>
        <p:nvSpPr>
          <p:cNvPr id="38914" name="Rectangle 2">
            <a:extLst>
              <a:ext uri="{FF2B5EF4-FFF2-40B4-BE49-F238E27FC236}">
                <a16:creationId xmlns:a16="http://schemas.microsoft.com/office/drawing/2014/main" id="{2816CCCC-E556-8F7C-2A90-24C9B23A3879}"/>
              </a:ext>
            </a:extLst>
          </p:cNvPr>
          <p:cNvSpPr>
            <a:spLocks noGrp="1" noRot="1" noChangeAspect="1" noChangeArrowheads="1" noTextEdit="1"/>
          </p:cNvSpPr>
          <p:nvPr>
            <p:ph type="sldImg"/>
          </p:nvPr>
        </p:nvSpPr>
        <p:spPr>
          <a:xfrm>
            <a:off x="139700" y="768350"/>
            <a:ext cx="6819900" cy="3836988"/>
          </a:xfrm>
          <a:ln/>
        </p:spPr>
      </p:sp>
      <p:sp>
        <p:nvSpPr>
          <p:cNvPr id="38915" name="Rectangle 3">
            <a:extLst>
              <a:ext uri="{FF2B5EF4-FFF2-40B4-BE49-F238E27FC236}">
                <a16:creationId xmlns:a16="http://schemas.microsoft.com/office/drawing/2014/main" id="{7B928710-D79B-A88F-BB21-7B07FFF7DEF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a:extLst>
              <a:ext uri="{FF2B5EF4-FFF2-40B4-BE49-F238E27FC236}">
                <a16:creationId xmlns:a16="http://schemas.microsoft.com/office/drawing/2014/main" id="{83D2E7CE-D45C-EBDD-288B-30A9A776CC0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1368641D-9CB0-054A-8E10-82D9493ED7E8}" type="slidenum">
              <a:rPr lang="en-GB" altLang="en-US" sz="1300" smtClean="0"/>
              <a:pPr>
                <a:spcBef>
                  <a:spcPct val="0"/>
                </a:spcBef>
              </a:pPr>
              <a:t>16</a:t>
            </a:fld>
            <a:endParaRPr lang="en-GB" altLang="en-US" sz="1300"/>
          </a:p>
        </p:txBody>
      </p:sp>
      <p:sp>
        <p:nvSpPr>
          <p:cNvPr id="40962" name="Rectangle 2">
            <a:extLst>
              <a:ext uri="{FF2B5EF4-FFF2-40B4-BE49-F238E27FC236}">
                <a16:creationId xmlns:a16="http://schemas.microsoft.com/office/drawing/2014/main" id="{6E57608A-C6A4-F18D-4F70-BBC3C1219DF1}"/>
              </a:ext>
            </a:extLst>
          </p:cNvPr>
          <p:cNvSpPr>
            <a:spLocks noGrp="1" noRot="1" noChangeAspect="1" noChangeArrowheads="1" noTextEdit="1"/>
          </p:cNvSpPr>
          <p:nvPr>
            <p:ph type="sldImg"/>
          </p:nvPr>
        </p:nvSpPr>
        <p:spPr>
          <a:xfrm>
            <a:off x="139700" y="768350"/>
            <a:ext cx="6819900" cy="3836988"/>
          </a:xfrm>
          <a:ln/>
        </p:spPr>
      </p:sp>
      <p:sp>
        <p:nvSpPr>
          <p:cNvPr id="40963" name="Rectangle 3">
            <a:extLst>
              <a:ext uri="{FF2B5EF4-FFF2-40B4-BE49-F238E27FC236}">
                <a16:creationId xmlns:a16="http://schemas.microsoft.com/office/drawing/2014/main" id="{F7BB911F-B541-B79F-6487-F94E5143911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a:extLst>
              <a:ext uri="{FF2B5EF4-FFF2-40B4-BE49-F238E27FC236}">
                <a16:creationId xmlns:a16="http://schemas.microsoft.com/office/drawing/2014/main" id="{C71354CD-5841-9C88-C877-270B4279362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4385F74F-5EC3-0F49-9837-50619CF43AD8}" type="slidenum">
              <a:rPr lang="en-GB" altLang="en-US" sz="1300" smtClean="0"/>
              <a:pPr>
                <a:spcBef>
                  <a:spcPct val="0"/>
                </a:spcBef>
              </a:pPr>
              <a:t>17</a:t>
            </a:fld>
            <a:endParaRPr lang="en-GB" altLang="en-US" sz="1300"/>
          </a:p>
        </p:txBody>
      </p:sp>
      <p:sp>
        <p:nvSpPr>
          <p:cNvPr id="43010" name="Rectangle 2">
            <a:extLst>
              <a:ext uri="{FF2B5EF4-FFF2-40B4-BE49-F238E27FC236}">
                <a16:creationId xmlns:a16="http://schemas.microsoft.com/office/drawing/2014/main" id="{A2AE2B9E-326B-7685-FBD2-6FB6B4C2FCFD}"/>
              </a:ext>
            </a:extLst>
          </p:cNvPr>
          <p:cNvSpPr>
            <a:spLocks noGrp="1" noRot="1" noChangeAspect="1" noChangeArrowheads="1" noTextEdit="1"/>
          </p:cNvSpPr>
          <p:nvPr>
            <p:ph type="sldImg"/>
          </p:nvPr>
        </p:nvSpPr>
        <p:spPr>
          <a:xfrm>
            <a:off x="139700" y="768350"/>
            <a:ext cx="6819900" cy="3836988"/>
          </a:xfrm>
          <a:ln/>
        </p:spPr>
      </p:sp>
      <p:sp>
        <p:nvSpPr>
          <p:cNvPr id="43011" name="Rectangle 3">
            <a:extLst>
              <a:ext uri="{FF2B5EF4-FFF2-40B4-BE49-F238E27FC236}">
                <a16:creationId xmlns:a16="http://schemas.microsoft.com/office/drawing/2014/main" id="{D5064C9C-8372-B1B1-432D-464E0F247AE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a:extLst>
              <a:ext uri="{FF2B5EF4-FFF2-40B4-BE49-F238E27FC236}">
                <a16:creationId xmlns:a16="http://schemas.microsoft.com/office/drawing/2014/main" id="{603CC5F0-B8BA-7EDF-8E5D-0F8976A8DA1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89B658A5-BC6D-D346-83B1-156366D2D412}" type="slidenum">
              <a:rPr lang="en-GB" altLang="en-US" sz="1300" smtClean="0"/>
              <a:pPr>
                <a:spcBef>
                  <a:spcPct val="0"/>
                </a:spcBef>
              </a:pPr>
              <a:t>18</a:t>
            </a:fld>
            <a:endParaRPr lang="en-GB" altLang="en-US" sz="1300"/>
          </a:p>
        </p:txBody>
      </p:sp>
      <p:sp>
        <p:nvSpPr>
          <p:cNvPr id="45058" name="Rectangle 2">
            <a:extLst>
              <a:ext uri="{FF2B5EF4-FFF2-40B4-BE49-F238E27FC236}">
                <a16:creationId xmlns:a16="http://schemas.microsoft.com/office/drawing/2014/main" id="{D0F0D30F-8FB6-C0B5-10D5-0003C945F2B3}"/>
              </a:ext>
            </a:extLst>
          </p:cNvPr>
          <p:cNvSpPr>
            <a:spLocks noGrp="1" noRot="1" noChangeAspect="1" noChangeArrowheads="1" noTextEdit="1"/>
          </p:cNvSpPr>
          <p:nvPr>
            <p:ph type="sldImg"/>
          </p:nvPr>
        </p:nvSpPr>
        <p:spPr>
          <a:xfrm>
            <a:off x="139700" y="768350"/>
            <a:ext cx="6819900" cy="3836988"/>
          </a:xfrm>
          <a:ln/>
        </p:spPr>
      </p:sp>
      <p:sp>
        <p:nvSpPr>
          <p:cNvPr id="45059" name="Rectangle 3">
            <a:extLst>
              <a:ext uri="{FF2B5EF4-FFF2-40B4-BE49-F238E27FC236}">
                <a16:creationId xmlns:a16="http://schemas.microsoft.com/office/drawing/2014/main" id="{9B7D5179-51FE-5BCF-FF82-F4EC180FE5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a:extLst>
              <a:ext uri="{FF2B5EF4-FFF2-40B4-BE49-F238E27FC236}">
                <a16:creationId xmlns:a16="http://schemas.microsoft.com/office/drawing/2014/main" id="{DFB2CD27-5E8B-423C-A18D-9D89035898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3FD0810C-D668-3F4F-8B2F-078D874EFBA5}" type="slidenum">
              <a:rPr lang="en-GB" altLang="en-US" sz="1300" smtClean="0"/>
              <a:pPr>
                <a:spcBef>
                  <a:spcPct val="0"/>
                </a:spcBef>
              </a:pPr>
              <a:t>19</a:t>
            </a:fld>
            <a:endParaRPr lang="en-GB" altLang="en-US" sz="1300"/>
          </a:p>
        </p:txBody>
      </p:sp>
      <p:sp>
        <p:nvSpPr>
          <p:cNvPr id="47106" name="Rectangle 2">
            <a:extLst>
              <a:ext uri="{FF2B5EF4-FFF2-40B4-BE49-F238E27FC236}">
                <a16:creationId xmlns:a16="http://schemas.microsoft.com/office/drawing/2014/main" id="{D6040B2D-82E4-1D8B-2958-0B9052A7E124}"/>
              </a:ext>
            </a:extLst>
          </p:cNvPr>
          <p:cNvSpPr>
            <a:spLocks noGrp="1" noRot="1" noChangeAspect="1" noChangeArrowheads="1" noTextEdit="1"/>
          </p:cNvSpPr>
          <p:nvPr>
            <p:ph type="sldImg"/>
          </p:nvPr>
        </p:nvSpPr>
        <p:spPr>
          <a:xfrm>
            <a:off x="139700" y="768350"/>
            <a:ext cx="6819900" cy="3836988"/>
          </a:xfrm>
          <a:ln/>
        </p:spPr>
      </p:sp>
      <p:sp>
        <p:nvSpPr>
          <p:cNvPr id="47107" name="Rectangle 3">
            <a:extLst>
              <a:ext uri="{FF2B5EF4-FFF2-40B4-BE49-F238E27FC236}">
                <a16:creationId xmlns:a16="http://schemas.microsoft.com/office/drawing/2014/main" id="{478FE978-D784-2D18-9ADE-6F88EF5B407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a:extLst>
              <a:ext uri="{FF2B5EF4-FFF2-40B4-BE49-F238E27FC236}">
                <a16:creationId xmlns:a16="http://schemas.microsoft.com/office/drawing/2014/main" id="{B05759CB-000E-0D41-FB90-76604BC692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0F1DA651-2AED-1940-A771-743CFC98E5D9}" type="slidenum">
              <a:rPr lang="en-GB" altLang="en-US" sz="1300" smtClean="0"/>
              <a:pPr>
                <a:spcBef>
                  <a:spcPct val="0"/>
                </a:spcBef>
              </a:pPr>
              <a:t>20</a:t>
            </a:fld>
            <a:endParaRPr lang="en-GB" altLang="en-US" sz="1300"/>
          </a:p>
        </p:txBody>
      </p:sp>
      <p:sp>
        <p:nvSpPr>
          <p:cNvPr id="49154" name="Rectangle 2">
            <a:extLst>
              <a:ext uri="{FF2B5EF4-FFF2-40B4-BE49-F238E27FC236}">
                <a16:creationId xmlns:a16="http://schemas.microsoft.com/office/drawing/2014/main" id="{8CC90F7D-9C0E-DA76-3A20-21749EF445CD}"/>
              </a:ext>
            </a:extLst>
          </p:cNvPr>
          <p:cNvSpPr>
            <a:spLocks noGrp="1" noRot="1" noChangeAspect="1" noChangeArrowheads="1" noTextEdit="1"/>
          </p:cNvSpPr>
          <p:nvPr>
            <p:ph type="sldImg"/>
          </p:nvPr>
        </p:nvSpPr>
        <p:spPr>
          <a:xfrm>
            <a:off x="139700" y="768350"/>
            <a:ext cx="6819900" cy="3836988"/>
          </a:xfrm>
          <a:ln/>
        </p:spPr>
      </p:sp>
      <p:sp>
        <p:nvSpPr>
          <p:cNvPr id="49155" name="Rectangle 3">
            <a:extLst>
              <a:ext uri="{FF2B5EF4-FFF2-40B4-BE49-F238E27FC236}">
                <a16:creationId xmlns:a16="http://schemas.microsoft.com/office/drawing/2014/main" id="{06C315E5-B386-75C9-C42E-465BBFFDA3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a:latin typeface="Arial" panose="020B0604020202020204" pitchFamily="34" charset="0"/>
                <a:ea typeface="ＭＳ Ｐゴシック" panose="020B0600070205080204" pitchFamily="34" charset="-128"/>
                <a:cs typeface="Arial" panose="020B0604020202020204" pitchFamily="34" charset="0"/>
              </a:rPr>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a:extLst>
              <a:ext uri="{FF2B5EF4-FFF2-40B4-BE49-F238E27FC236}">
                <a16:creationId xmlns:a16="http://schemas.microsoft.com/office/drawing/2014/main" id="{FD38AE38-CDAF-7225-9375-DD681F0E4E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72BA0EC4-0D34-EE4C-BCF6-D5110591234B}" type="slidenum">
              <a:rPr lang="en-GB" altLang="en-US" sz="1300" smtClean="0"/>
              <a:pPr>
                <a:spcBef>
                  <a:spcPct val="0"/>
                </a:spcBef>
              </a:pPr>
              <a:t>21</a:t>
            </a:fld>
            <a:endParaRPr lang="en-GB" altLang="en-US" sz="1300"/>
          </a:p>
        </p:txBody>
      </p:sp>
      <p:sp>
        <p:nvSpPr>
          <p:cNvPr id="51202" name="Rectangle 2">
            <a:extLst>
              <a:ext uri="{FF2B5EF4-FFF2-40B4-BE49-F238E27FC236}">
                <a16:creationId xmlns:a16="http://schemas.microsoft.com/office/drawing/2014/main" id="{CD8A4D20-75E8-15A9-C769-255640644B02}"/>
              </a:ext>
            </a:extLst>
          </p:cNvPr>
          <p:cNvSpPr>
            <a:spLocks noGrp="1" noRot="1" noChangeAspect="1" noChangeArrowheads="1" noTextEdit="1"/>
          </p:cNvSpPr>
          <p:nvPr>
            <p:ph type="sldImg"/>
          </p:nvPr>
        </p:nvSpPr>
        <p:spPr>
          <a:xfrm>
            <a:off x="139700" y="768350"/>
            <a:ext cx="6819900" cy="3836988"/>
          </a:xfrm>
          <a:ln/>
        </p:spPr>
      </p:sp>
      <p:sp>
        <p:nvSpPr>
          <p:cNvPr id="51203" name="Rectangle 3">
            <a:extLst>
              <a:ext uri="{FF2B5EF4-FFF2-40B4-BE49-F238E27FC236}">
                <a16:creationId xmlns:a16="http://schemas.microsoft.com/office/drawing/2014/main" id="{70D7717E-9725-963A-04C8-F776D6440D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a:extLst>
              <a:ext uri="{FF2B5EF4-FFF2-40B4-BE49-F238E27FC236}">
                <a16:creationId xmlns:a16="http://schemas.microsoft.com/office/drawing/2014/main" id="{D7C8E941-A9C5-DB90-8D33-A639FAF683F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82F07F27-FB4E-B247-BF82-0C18E6ACE26E}" type="slidenum">
              <a:rPr lang="en-GB" altLang="en-US" sz="1300" smtClean="0"/>
              <a:pPr>
                <a:spcBef>
                  <a:spcPct val="0"/>
                </a:spcBef>
              </a:pPr>
              <a:t>22</a:t>
            </a:fld>
            <a:endParaRPr lang="en-GB" altLang="en-US" sz="1300"/>
          </a:p>
        </p:txBody>
      </p:sp>
      <p:sp>
        <p:nvSpPr>
          <p:cNvPr id="53250" name="Rectangle 2">
            <a:extLst>
              <a:ext uri="{FF2B5EF4-FFF2-40B4-BE49-F238E27FC236}">
                <a16:creationId xmlns:a16="http://schemas.microsoft.com/office/drawing/2014/main" id="{69C04441-C326-1962-2784-1AA5C66F419F}"/>
              </a:ext>
            </a:extLst>
          </p:cNvPr>
          <p:cNvSpPr>
            <a:spLocks noGrp="1" noRot="1" noChangeAspect="1" noChangeArrowheads="1" noTextEdit="1"/>
          </p:cNvSpPr>
          <p:nvPr>
            <p:ph type="sldImg"/>
          </p:nvPr>
        </p:nvSpPr>
        <p:spPr>
          <a:xfrm>
            <a:off x="139700" y="768350"/>
            <a:ext cx="6819900" cy="3836988"/>
          </a:xfrm>
          <a:ln/>
        </p:spPr>
      </p:sp>
      <p:sp>
        <p:nvSpPr>
          <p:cNvPr id="53251" name="Rectangle 3">
            <a:extLst>
              <a:ext uri="{FF2B5EF4-FFF2-40B4-BE49-F238E27FC236}">
                <a16:creationId xmlns:a16="http://schemas.microsoft.com/office/drawing/2014/main" id="{29EFD2E9-1A80-321E-F0AB-17298136FE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a:extLst>
              <a:ext uri="{FF2B5EF4-FFF2-40B4-BE49-F238E27FC236}">
                <a16:creationId xmlns:a16="http://schemas.microsoft.com/office/drawing/2014/main" id="{50D4326E-725F-02FD-FE60-6F96D6A555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85FE1E9F-CE78-BB4A-8437-54943DA775CE}" type="slidenum">
              <a:rPr lang="en-GB" altLang="en-US" sz="1300" smtClean="0"/>
              <a:pPr>
                <a:spcBef>
                  <a:spcPct val="0"/>
                </a:spcBef>
              </a:pPr>
              <a:t>23</a:t>
            </a:fld>
            <a:endParaRPr lang="en-GB" altLang="en-US" sz="1300"/>
          </a:p>
        </p:txBody>
      </p:sp>
      <p:sp>
        <p:nvSpPr>
          <p:cNvPr id="55298" name="Rectangle 2">
            <a:extLst>
              <a:ext uri="{FF2B5EF4-FFF2-40B4-BE49-F238E27FC236}">
                <a16:creationId xmlns:a16="http://schemas.microsoft.com/office/drawing/2014/main" id="{65F6D4BA-6150-867C-6B94-B396AFA0585A}"/>
              </a:ext>
            </a:extLst>
          </p:cNvPr>
          <p:cNvSpPr>
            <a:spLocks noGrp="1" noRot="1" noChangeAspect="1" noChangeArrowheads="1" noTextEdit="1"/>
          </p:cNvSpPr>
          <p:nvPr>
            <p:ph type="sldImg"/>
          </p:nvPr>
        </p:nvSpPr>
        <p:spPr>
          <a:xfrm>
            <a:off x="139700" y="768350"/>
            <a:ext cx="6819900" cy="3836988"/>
          </a:xfrm>
          <a:ln/>
        </p:spPr>
      </p:sp>
      <p:sp>
        <p:nvSpPr>
          <p:cNvPr id="55299" name="Rectangle 3">
            <a:extLst>
              <a:ext uri="{FF2B5EF4-FFF2-40B4-BE49-F238E27FC236}">
                <a16:creationId xmlns:a16="http://schemas.microsoft.com/office/drawing/2014/main" id="{C4290B38-F13F-0D77-B2AC-CA4622F0E7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63401D4B-FA0C-69BE-542E-B38F5058D7BD}"/>
              </a:ext>
            </a:extLst>
          </p:cNvPr>
          <p:cNvSpPr>
            <a:spLocks noGrp="1" noRot="1" noChangeAspect="1" noChangeArrowheads="1" noTextEdit="1"/>
          </p:cNvSpPr>
          <p:nvPr>
            <p:ph type="sldImg"/>
          </p:nvPr>
        </p:nvSpPr>
        <p:spPr>
          <a:xfrm>
            <a:off x="139700" y="768350"/>
            <a:ext cx="6819900" cy="3836988"/>
          </a:xfrm>
          <a:ln/>
        </p:spPr>
      </p:sp>
      <p:sp>
        <p:nvSpPr>
          <p:cNvPr id="57346" name="Notes Placeholder 2">
            <a:extLst>
              <a:ext uri="{FF2B5EF4-FFF2-40B4-BE49-F238E27FC236}">
                <a16:creationId xmlns:a16="http://schemas.microsoft.com/office/drawing/2014/main" id="{C5028450-940F-E6F4-22E0-0F581A8AEA8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57347" name="Slide Number Placeholder 3">
            <a:extLst>
              <a:ext uri="{FF2B5EF4-FFF2-40B4-BE49-F238E27FC236}">
                <a16:creationId xmlns:a16="http://schemas.microsoft.com/office/drawing/2014/main" id="{A1A5029D-47A5-373E-14EF-97EE52F0522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pPr>
            <a:fld id="{89B12FC9-F60A-BF44-A2D4-B7C13A92B190}" type="slidenum">
              <a:rPr lang="en-GB" altLang="en-US" sz="1300" smtClean="0"/>
              <a:pPr>
                <a:spcBef>
                  <a:spcPct val="0"/>
                </a:spcBef>
              </a:pPr>
              <a:t>24</a:t>
            </a:fld>
            <a:endParaRPr lang="en-GB" altLang="en-US"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CBD96-1E07-9E11-D10E-351F173386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3E44BF6-5C0F-1C65-D833-BA5E06E376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EBB54EA-9BAF-725A-8645-1DDD3559619B}"/>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6FB5977C-4BBD-3F11-098E-F836EC5967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17A9AD-5594-5C9E-4027-1381F88174F3}"/>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739565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E3A4E-0825-CCE7-9142-4058F7C8F84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AF79F0-0FC5-94E6-19BF-61ED54FF286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0BB8D7A-59A3-24FE-6E8D-3CC368647391}"/>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C98F4924-80A5-D663-D3DA-D46C2A396E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79289C-D602-2463-569B-11EAC5CC08D6}"/>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2574334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DB5F-487A-FD83-1211-6D91F77C07F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26D132A-A3B0-B2A3-3DCE-04F01DC0E6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404D15D-E71A-FCE5-8064-5FCB98473EA9}"/>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7E8CDD2B-88F2-4752-EB43-36144F171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D83C0-AA5A-3D17-CC10-8B5BB1C2BA10}"/>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2947614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AA151-0DBF-CDA8-BD4A-18618C07CF7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5A121D9-3F89-51C4-CDDC-2B3AE499399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BC4FA50-C134-08C5-26C5-95944749975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EBE1321-762B-3A5D-7822-E7F57A5B79F4}"/>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6" name="Footer Placeholder 5">
            <a:extLst>
              <a:ext uri="{FF2B5EF4-FFF2-40B4-BE49-F238E27FC236}">
                <a16:creationId xmlns:a16="http://schemas.microsoft.com/office/drawing/2014/main" id="{96F2BAEB-0986-4DC3-9ED8-EC43BF5D8C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9CED91-A0AB-B472-3C25-CC28B7A22461}"/>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503416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D0F8C-D5E3-66B9-E441-435C7ECBE6F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612AC64-2927-9AC7-8B3E-032B0F2948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96E6776-948F-26E3-CA97-69934B745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6807606-37FB-A6D2-D83D-45643BE3CC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983E885-EBA4-2F7B-C44B-6261BFC900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1E2B415-04FD-6984-62E9-8C393513EFE7}"/>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8" name="Footer Placeholder 7">
            <a:extLst>
              <a:ext uri="{FF2B5EF4-FFF2-40B4-BE49-F238E27FC236}">
                <a16:creationId xmlns:a16="http://schemas.microsoft.com/office/drawing/2014/main" id="{8D74E2BA-BA0C-16BC-C26C-48122A6BEA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95FF436-CFBC-5A9E-EB0C-ABCFA0DB8FD3}"/>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737824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BFBAB-0105-DB3D-E34E-29C4D051EEC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4D3AAA0-5857-2AD5-C1CD-02257E090D77}"/>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4" name="Footer Placeholder 3">
            <a:extLst>
              <a:ext uri="{FF2B5EF4-FFF2-40B4-BE49-F238E27FC236}">
                <a16:creationId xmlns:a16="http://schemas.microsoft.com/office/drawing/2014/main" id="{FDD8AB21-9177-D504-90D7-544B0B23812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6BB0E5-787D-D8CA-8D12-097EB7AAE53A}"/>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27667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51F46-16F2-26E8-CE6A-07C59CFC53D6}"/>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3" name="Footer Placeholder 2">
            <a:extLst>
              <a:ext uri="{FF2B5EF4-FFF2-40B4-BE49-F238E27FC236}">
                <a16:creationId xmlns:a16="http://schemas.microsoft.com/office/drawing/2014/main" id="{6BAEB1D7-8774-DBF4-7EAD-580BA60BE8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0FC6D13-1EF6-45F2-593F-DD836A245946}"/>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850256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6B62B-343E-18AF-1780-EAEF94BC88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BDFD828-0C63-82CB-ED47-28B55FF7FA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7819659-9F48-B9FC-D1EE-424B9BA6A6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FDD8A2-48CE-33B7-6247-82954885AD89}"/>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6" name="Footer Placeholder 5">
            <a:extLst>
              <a:ext uri="{FF2B5EF4-FFF2-40B4-BE49-F238E27FC236}">
                <a16:creationId xmlns:a16="http://schemas.microsoft.com/office/drawing/2014/main" id="{3AF7F6C3-551A-2CFC-4A79-15A039BD67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C49346-8742-8422-0524-8A9E28BAAFA8}"/>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2180703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2A049-7744-09D7-DD5E-5FDE1B6A5CF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FB9ED83-6519-DE17-8F97-C074F63252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C7FE49-4E0A-32E5-AD50-F234188EA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5A43BC9-C1ED-2555-D20B-EDBC65C0D7DA}"/>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6" name="Footer Placeholder 5">
            <a:extLst>
              <a:ext uri="{FF2B5EF4-FFF2-40B4-BE49-F238E27FC236}">
                <a16:creationId xmlns:a16="http://schemas.microsoft.com/office/drawing/2014/main" id="{9184B2AB-5DB5-FF8A-A3E8-AD17C08889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DE887C-A5D9-74CE-7851-34D89E492DEC}"/>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546852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3AF89-DF4D-0E97-C471-2989672A447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C7283E5-9A56-19CE-F53D-065B1E7AA96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897552A-A9B3-31D1-28C8-90414DA3DEDE}"/>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4ADACB60-504E-D38C-80E6-ADA1E3A745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CC5025-FBD0-3E12-3A22-0171B3EFB4E1}"/>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867192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46F92E-DC67-EBD6-F279-41CC0DA4191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957E32-F905-00C8-4E72-9E5E76D38A7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C0B1144-A2EB-91B9-248E-0598ECBD68C6}"/>
              </a:ext>
            </a:extLst>
          </p:cNvPr>
          <p:cNvSpPr>
            <a:spLocks noGrp="1"/>
          </p:cNvSpPr>
          <p:nvPr>
            <p:ph type="dt" sz="half" idx="10"/>
          </p:nvPr>
        </p:nvSpPr>
        <p:spPr/>
        <p:txBody>
          <a:body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BF7F04B0-DF0F-E91A-9847-0AC88C74A6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FE5B13-C52C-B1FA-2FFE-104D8DCB00FD}"/>
              </a:ext>
            </a:extLst>
          </p:cNvPr>
          <p:cNvSpPr>
            <a:spLocks noGrp="1"/>
          </p:cNvSpPr>
          <p:nvPr>
            <p:ph type="sldNum" sz="quarter" idx="12"/>
          </p:nvPr>
        </p:nvSpPr>
        <p:spPr/>
        <p:txBody>
          <a:bodyPr/>
          <a:lstStyle/>
          <a:p>
            <a:fld id="{F4E7EBC6-614C-D04E-9A85-00AAF5E4B76B}" type="slidenum">
              <a:rPr lang="en-US" smtClean="0"/>
              <a:t>‹#›</a:t>
            </a:fld>
            <a:endParaRPr lang="en-US"/>
          </a:p>
        </p:txBody>
      </p:sp>
    </p:spTree>
    <p:extLst>
      <p:ext uri="{BB962C8B-B14F-4D97-AF65-F5344CB8AC3E}">
        <p14:creationId xmlns:p14="http://schemas.microsoft.com/office/powerpoint/2010/main" val="1315456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75457B-8941-1BF0-9A4D-DA5C369737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7B208ED-4D4C-AE2D-D857-592F95E381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25C3D5A-32E9-EABA-4ADF-2C75C5F04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2EB12A-15E8-B945-9276-6E898AABA5B8}" type="datetimeFigureOut">
              <a:rPr lang="en-US" smtClean="0"/>
              <a:t>4/9/24</a:t>
            </a:fld>
            <a:endParaRPr lang="en-US"/>
          </a:p>
        </p:txBody>
      </p:sp>
      <p:sp>
        <p:nvSpPr>
          <p:cNvPr id="5" name="Footer Placeholder 4">
            <a:extLst>
              <a:ext uri="{FF2B5EF4-FFF2-40B4-BE49-F238E27FC236}">
                <a16:creationId xmlns:a16="http://schemas.microsoft.com/office/drawing/2014/main" id="{E5ABED4C-5494-34EC-A633-283802827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57CD6D-4AC4-E1C9-DA3A-6119864128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E7EBC6-614C-D04E-9A85-00AAF5E4B76B}" type="slidenum">
              <a:rPr lang="en-US" smtClean="0"/>
              <a:t>‹#›</a:t>
            </a:fld>
            <a:endParaRPr lang="en-US"/>
          </a:p>
        </p:txBody>
      </p:sp>
    </p:spTree>
    <p:extLst>
      <p:ext uri="{BB962C8B-B14F-4D97-AF65-F5344CB8AC3E}">
        <p14:creationId xmlns:p14="http://schemas.microsoft.com/office/powerpoint/2010/main" val="8120876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0.jpeg"/><Relationship Id="rId4" Type="http://schemas.openxmlformats.org/officeDocument/2006/relationships/image" Target="../media/image5.png"/><Relationship Id="rId9"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01C6269D-9ED1-3FD6-3327-0FD55B846FD3}"/>
              </a:ext>
            </a:extLst>
          </p:cNvPr>
          <p:cNvSpPr>
            <a:spLocks noChangeArrowheads="1"/>
          </p:cNvSpPr>
          <p:nvPr/>
        </p:nvSpPr>
        <p:spPr bwMode="auto">
          <a:xfrm>
            <a:off x="636704" y="620713"/>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6" name="Text Box 7">
            <a:extLst>
              <a:ext uri="{FF2B5EF4-FFF2-40B4-BE49-F238E27FC236}">
                <a16:creationId xmlns:a16="http://schemas.microsoft.com/office/drawing/2014/main" id="{666704C0-405B-E371-92CC-AA9A9D63C1F5}"/>
              </a:ext>
            </a:extLst>
          </p:cNvPr>
          <p:cNvSpPr txBox="1">
            <a:spLocks noChangeArrowheads="1"/>
          </p:cNvSpPr>
          <p:nvPr/>
        </p:nvSpPr>
        <p:spPr bwMode="auto">
          <a:xfrm>
            <a:off x="2821024" y="3393282"/>
            <a:ext cx="6657976" cy="11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16:</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Diversification</a:t>
            </a:r>
            <a:r>
              <a:rPr lang="pt-PT" altLang="en-US" sz="2400">
                <a:solidFill>
                  <a:srgbClr val="037C34"/>
                </a:solidFill>
                <a:latin typeface="Calibri" panose="020F0502020204030204" pitchFamily="34" charset="0"/>
              </a:rPr>
              <a:t>, Organizing</a:t>
            </a:r>
            <a:r>
              <a:rPr lang="pt-PT" altLang="en-US" sz="2400" dirty="0">
                <a:solidFill>
                  <a:srgbClr val="037C34"/>
                </a:solidFill>
                <a:latin typeface="Calibri" panose="020F0502020204030204" pitchFamily="34" charset="0"/>
              </a:rPr>
              <a:t> Global Business </a:t>
            </a:r>
            <a:r>
              <a:rPr lang="pt-PT" altLang="en-US" sz="2400" dirty="0" err="1">
                <a:solidFill>
                  <a:srgbClr val="037C34"/>
                </a:solidFill>
                <a:latin typeface="Calibri" panose="020F0502020204030204" pitchFamily="34" charset="0"/>
              </a:rPr>
              <a:t>Activities</a:t>
            </a:r>
            <a:endParaRPr lang="pt-PT" altLang="en-US" sz="2400" dirty="0">
              <a:solidFill>
                <a:srgbClr val="037C34"/>
              </a:solidFill>
              <a:latin typeface="Calibri" panose="020F0502020204030204" pitchFamily="34" charset="0"/>
            </a:endParaRPr>
          </a:p>
        </p:txBody>
      </p:sp>
      <p:sp>
        <p:nvSpPr>
          <p:cNvPr id="8" name="Text Box 13">
            <a:extLst>
              <a:ext uri="{FF2B5EF4-FFF2-40B4-BE49-F238E27FC236}">
                <a16:creationId xmlns:a16="http://schemas.microsoft.com/office/drawing/2014/main" id="{80BE9916-5E62-EBDC-6E3B-F2E808E86073}"/>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pic>
        <p:nvPicPr>
          <p:cNvPr id="2" name="Picture 1">
            <a:extLst>
              <a:ext uri="{FF2B5EF4-FFF2-40B4-BE49-F238E27FC236}">
                <a16:creationId xmlns:a16="http://schemas.microsoft.com/office/drawing/2014/main" id="{135F022A-B16A-7CA2-1056-8B057695BA90}"/>
              </a:ext>
            </a:extLst>
          </p:cNvPr>
          <p:cNvPicPr>
            <a:picLocks noChangeAspect="1"/>
          </p:cNvPicPr>
          <p:nvPr/>
        </p:nvPicPr>
        <p:blipFill>
          <a:blip r:embed="rId3"/>
          <a:stretch>
            <a:fillRect/>
          </a:stretch>
        </p:blipFill>
        <p:spPr>
          <a:xfrm>
            <a:off x="4793239" y="915987"/>
            <a:ext cx="2605522" cy="620942"/>
          </a:xfrm>
          <a:prstGeom prst="rect">
            <a:avLst/>
          </a:prstGeom>
        </p:spPr>
      </p:pic>
      <p:sp>
        <p:nvSpPr>
          <p:cNvPr id="3" name="Text Box 6">
            <a:extLst>
              <a:ext uri="{FF2B5EF4-FFF2-40B4-BE49-F238E27FC236}">
                <a16:creationId xmlns:a16="http://schemas.microsoft.com/office/drawing/2014/main" id="{BE3381E9-1AB1-F523-8396-B3570C090A6B}"/>
              </a:ext>
            </a:extLst>
          </p:cNvPr>
          <p:cNvSpPr txBox="1">
            <a:spLocks noChangeArrowheads="1"/>
          </p:cNvSpPr>
          <p:nvPr/>
        </p:nvSpPr>
        <p:spPr bwMode="auto">
          <a:xfrm>
            <a:off x="2231447" y="1964554"/>
            <a:ext cx="77291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Perspectives</a:t>
            </a:r>
            <a:endParaRPr lang="en-US" altLang="en-US" sz="3000" b="1" dirty="0">
              <a:solidFill>
                <a:schemeClr val="tx1">
                  <a:lumMod val="50000"/>
                  <a:lumOff val="50000"/>
                </a:schemeClr>
              </a:solidFill>
              <a:latin typeface="Calibri" panose="020F0502020204030204" pitchFamily="34" charset="0"/>
            </a:endParaRPr>
          </a:p>
        </p:txBody>
      </p:sp>
    </p:spTree>
    <p:extLst>
      <p:ext uri="{BB962C8B-B14F-4D97-AF65-F5344CB8AC3E}">
        <p14:creationId xmlns:p14="http://schemas.microsoft.com/office/powerpoint/2010/main" val="605959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54E8F-CCF0-8D9A-7C89-4EC02EE7581C}"/>
              </a:ext>
            </a:extLst>
          </p:cNvPr>
          <p:cNvSpPr>
            <a:spLocks noGrp="1" noChangeArrowheads="1"/>
          </p:cNvSpPr>
          <p:nvPr>
            <p:ph type="title"/>
          </p:nvPr>
        </p:nvSpPr>
        <p:spPr>
          <a:xfrm>
            <a:off x="4194591" y="-64040"/>
            <a:ext cx="3787588" cy="1325563"/>
          </a:xfrm>
        </p:spPr>
        <p:txBody>
          <a:bodyPr>
            <a:norm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Learning</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Objectives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7EB3A250-DD31-E6EA-8F1A-E8DE9E59D84A}"/>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30B72036-714D-FBA2-BF58-F56D3E0F0EF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12918198-06F7-FB9C-DAC0-50A8289E0AC4}"/>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8C6310D1-F299-DDBC-855C-8DA89341846B}"/>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8" name="Rectangle 1">
            <a:extLst>
              <a:ext uri="{FF2B5EF4-FFF2-40B4-BE49-F238E27FC236}">
                <a16:creationId xmlns:a16="http://schemas.microsoft.com/office/drawing/2014/main" id="{DF232F58-DFBE-5CBA-7B98-09F8EBD4F888}"/>
              </a:ext>
            </a:extLst>
          </p:cNvPr>
          <p:cNvSpPr>
            <a:spLocks noChangeArrowheads="1"/>
          </p:cNvSpPr>
          <p:nvPr/>
        </p:nvSpPr>
        <p:spPr bwMode="auto">
          <a:xfrm>
            <a:off x="545426" y="1089245"/>
            <a:ext cx="11263487" cy="4955203"/>
          </a:xfrm>
          <a:prstGeom prst="rect">
            <a:avLst/>
          </a:prstGeom>
          <a:noFill/>
          <a:ln>
            <a:noFill/>
          </a:ln>
        </p:spPr>
        <p:txBody>
          <a:bodyPr wrap="square">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ts val="1200"/>
              </a:spcBef>
              <a:buNone/>
              <a:defRPr/>
            </a:pPr>
            <a:r>
              <a:rPr lang="en-GB" altLang="en-US" sz="1800" b="1" dirty="0">
                <a:solidFill>
                  <a:srgbClr val="037C34"/>
                </a:solidFill>
                <a:latin typeface="Verdana" panose="020B0604030504040204" pitchFamily="34" charset="0"/>
                <a:ea typeface="Verdana" panose="020B0604030504040204" pitchFamily="34" charset="0"/>
                <a:cs typeface="Verdana" panose="020B0604030504040204" pitchFamily="34" charset="0"/>
              </a:rPr>
              <a:t>Session 16 – Diversification, Organizing Global Business Activities</a:t>
            </a:r>
          </a:p>
          <a:p>
            <a:pPr marL="363538" indent="-176213">
              <a:spcBef>
                <a:spcPts val="1200"/>
              </a:spcBef>
              <a:buNone/>
              <a:defRPr/>
            </a:pP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understand and distinguish the motivations for related and unrelated diversification</a:t>
            </a:r>
          </a:p>
          <a:p>
            <a:pPr marL="363538" indent="-176213">
              <a:spcBef>
                <a:spcPts val="1200"/>
              </a:spcBef>
              <a:buNone/>
              <a:defRPr/>
            </a:pP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GB" altLang="en-US" sz="1800" u="sng" dirty="0">
                <a:solidFill>
                  <a:srgbClr val="037C34"/>
                </a:solidFill>
                <a:latin typeface="Verdana" panose="020B0604030504040204" pitchFamily="34" charset="0"/>
                <a:ea typeface="Verdana" panose="020B0604030504040204" pitchFamily="34" charset="0"/>
                <a:cs typeface="Verdana" panose="020B0604030504040204" pitchFamily="34" charset="0"/>
              </a:rPr>
              <a:t>identify different types and evolution of organisation structures </a:t>
            </a: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of MNEs</a:t>
            </a:r>
          </a:p>
          <a:p>
            <a:pPr marL="363538" indent="-176213">
              <a:spcBef>
                <a:spcPts val="1200"/>
              </a:spcBef>
              <a:buNone/>
              <a:defRPr/>
            </a:pP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ability to understand why and </a:t>
            </a:r>
            <a:r>
              <a:rPr lang="en-GB" altLang="en-US" sz="1800" u="sng" dirty="0">
                <a:solidFill>
                  <a:srgbClr val="037C34"/>
                </a:solidFill>
                <a:latin typeface="Verdana" panose="020B0604030504040204" pitchFamily="34" charset="0"/>
                <a:ea typeface="Verdana" panose="020B0604030504040204" pitchFamily="34" charset="0"/>
                <a:cs typeface="Verdana" panose="020B0604030504040204" pitchFamily="34" charset="0"/>
              </a:rPr>
              <a:t>how organisational structures evolve </a:t>
            </a: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as firms increase their international presence</a:t>
            </a:r>
          </a:p>
          <a:p>
            <a:pPr marL="363538" indent="-176213">
              <a:spcBef>
                <a:spcPts val="1200"/>
              </a:spcBef>
              <a:buNone/>
              <a:defRPr/>
            </a:pP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analyse the </a:t>
            </a:r>
            <a:r>
              <a:rPr lang="en-GB" altLang="en-US" sz="1800" u="sng" dirty="0">
                <a:solidFill>
                  <a:srgbClr val="037C34"/>
                </a:solidFill>
                <a:latin typeface="Verdana" panose="020B0604030504040204" pitchFamily="34" charset="0"/>
                <a:ea typeface="Verdana" panose="020B0604030504040204" pitchFamily="34" charset="0"/>
                <a:cs typeface="Verdana" panose="020B0604030504040204" pitchFamily="34" charset="0"/>
              </a:rPr>
              <a:t>key structural variables that influence </a:t>
            </a: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international organizational designs</a:t>
            </a:r>
          </a:p>
          <a:p>
            <a:pPr marL="363538" indent="-176213">
              <a:spcBef>
                <a:spcPts val="1200"/>
              </a:spcBef>
              <a:buNone/>
              <a:defRPr/>
            </a:pPr>
            <a:r>
              <a:rPr lang="en-GB" alt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a grasp of the rationale for using different MNE organisational structures</a:t>
            </a:r>
            <a:endParaRPr lang="en-GB" altLang="en-US" sz="1800" u="sng"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0" indent="0">
              <a:spcBef>
                <a:spcPts val="1800"/>
              </a:spcBef>
              <a:buNone/>
              <a:defRPr/>
            </a:pP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17 – Organizational Innovation</a:t>
            </a:r>
            <a:r>
              <a:rPr lang="en-GB" altLang="en-US" sz="1800"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The </a:t>
            </a: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Evolution of Tax Havens</a:t>
            </a:r>
            <a:endPar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explain </a:t>
            </a:r>
            <a:r>
              <a:rPr lang="en-GB" altLang="en-US" sz="18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organizational innovation by MNEs</a:t>
            </a:r>
          </a:p>
          <a:p>
            <a:pPr>
              <a:spcBef>
                <a:spcPts val="1200"/>
              </a:spcBef>
              <a:buNone/>
              <a:defRPr/>
            </a:pP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an understanding about the evolution of tax havens</a:t>
            </a:r>
          </a:p>
          <a:p>
            <a:pPr marL="1608138" indent="-1608138">
              <a:spcBef>
                <a:spcPts val="1800"/>
              </a:spcBef>
              <a:buNone/>
              <a:defRPr/>
            </a:pPr>
            <a:r>
              <a:rPr lang="en-GB"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18 – Introduction to the Case Study: Aristotle Onassis and the Greek Shipping Industry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BC26499-D8CF-C6DA-C8A8-54F1BC590EB5}"/>
              </a:ext>
            </a:extLst>
          </p:cNvPr>
          <p:cNvSpPr txBox="1">
            <a:spLocks noChangeArrowheads="1"/>
          </p:cNvSpPr>
          <p:nvPr/>
        </p:nvSpPr>
        <p:spPr>
          <a:xfrm>
            <a:off x="2631686" y="-245257"/>
            <a:ext cx="694721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Some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reasons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why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firms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diversify</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739C2796-6513-3C4E-483A-E2CB0351A14C}"/>
              </a:ext>
            </a:extLst>
          </p:cNvPr>
          <p:cNvSpPr>
            <a:spLocks noChangeShapeType="1"/>
          </p:cNvSpPr>
          <p:nvPr/>
        </p:nvSpPr>
        <p:spPr bwMode="auto">
          <a:xfrm>
            <a:off x="545426" y="684487"/>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E2E330A1-FFF4-CEEF-A8D2-10B9ED153D6E}"/>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7EBD5426-0BC9-1739-8D1C-30D760CF0424}"/>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0" name="Picture 9">
            <a:extLst>
              <a:ext uri="{FF2B5EF4-FFF2-40B4-BE49-F238E27FC236}">
                <a16:creationId xmlns:a16="http://schemas.microsoft.com/office/drawing/2014/main" id="{7580F34C-855F-A811-8514-404152C7DD42}"/>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12" name="TextBox 11">
            <a:extLst>
              <a:ext uri="{FF2B5EF4-FFF2-40B4-BE49-F238E27FC236}">
                <a16:creationId xmlns:a16="http://schemas.microsoft.com/office/drawing/2014/main" id="{824C9112-DD8E-0F66-3B1B-D498CE804534}"/>
              </a:ext>
            </a:extLst>
          </p:cNvPr>
          <p:cNvSpPr txBox="1"/>
          <p:nvPr/>
        </p:nvSpPr>
        <p:spPr>
          <a:xfrm>
            <a:off x="864383" y="1384785"/>
            <a:ext cx="10419831" cy="1512402"/>
          </a:xfrm>
          <a:prstGeom prst="rect">
            <a:avLst/>
          </a:prstGeom>
          <a:noFill/>
        </p:spPr>
        <p:txBody>
          <a:bodyPr wrap="square" rtlCol="0">
            <a:spAutoFit/>
          </a:bodyPr>
          <a:lstStyle/>
          <a:p>
            <a:r>
              <a:rPr lang="en-US" sz="2400" b="1" dirty="0">
                <a:solidFill>
                  <a:srgbClr val="057B32"/>
                </a:solidFill>
              </a:rPr>
              <a:t>Diversification</a:t>
            </a:r>
            <a:r>
              <a:rPr lang="en-US" sz="2400" dirty="0">
                <a:solidFill>
                  <a:srgbClr val="057B32"/>
                </a:solidFill>
              </a:rPr>
              <a:t> </a:t>
            </a:r>
          </a:p>
          <a:p>
            <a:pPr>
              <a:lnSpc>
                <a:spcPct val="150000"/>
              </a:lnSpc>
            </a:pPr>
            <a:r>
              <a:rPr lang="en-US" sz="2400" dirty="0"/>
              <a:t>- involves spreading investments across different assets to reduce exposure to any  single investment or risk.</a:t>
            </a:r>
          </a:p>
        </p:txBody>
      </p:sp>
      <p:sp>
        <p:nvSpPr>
          <p:cNvPr id="2" name="TextBox 1">
            <a:extLst>
              <a:ext uri="{FF2B5EF4-FFF2-40B4-BE49-F238E27FC236}">
                <a16:creationId xmlns:a16="http://schemas.microsoft.com/office/drawing/2014/main" id="{7377809F-F03F-B4C8-4F63-5FF981D11D5A}"/>
              </a:ext>
            </a:extLst>
          </p:cNvPr>
          <p:cNvSpPr txBox="1"/>
          <p:nvPr/>
        </p:nvSpPr>
        <p:spPr>
          <a:xfrm>
            <a:off x="893626" y="3602524"/>
            <a:ext cx="10278364" cy="2031325"/>
          </a:xfrm>
          <a:prstGeom prst="rect">
            <a:avLst/>
          </a:prstGeom>
          <a:noFill/>
        </p:spPr>
        <p:txBody>
          <a:bodyPr wrap="square" rtlCol="0">
            <a:spAutoFit/>
          </a:bodyPr>
          <a:lstStyle/>
          <a:p>
            <a:r>
              <a:rPr lang="en-US" sz="2400" b="1" dirty="0">
                <a:solidFill>
                  <a:srgbClr val="057B32"/>
                </a:solidFill>
              </a:rPr>
              <a:t>Motives for Diversification:</a:t>
            </a:r>
          </a:p>
          <a:p>
            <a:pPr>
              <a:spcBef>
                <a:spcPts val="1200"/>
              </a:spcBef>
            </a:pPr>
            <a:r>
              <a:rPr lang="en-US" sz="2400" dirty="0"/>
              <a:t>- risk management strategy (risk spreading)</a:t>
            </a:r>
          </a:p>
          <a:p>
            <a:pPr>
              <a:spcBef>
                <a:spcPts val="1200"/>
              </a:spcBef>
            </a:pPr>
            <a:r>
              <a:rPr lang="en-US" sz="2400" dirty="0"/>
              <a:t>- growth</a:t>
            </a:r>
          </a:p>
          <a:p>
            <a:pPr>
              <a:spcBef>
                <a:spcPts val="1200"/>
              </a:spcBef>
            </a:pPr>
            <a:r>
              <a:rPr lang="en-US" sz="2400" dirty="0"/>
              <a:t>- profit (shareholder value)</a:t>
            </a:r>
          </a:p>
        </p:txBody>
      </p:sp>
      <p:sp>
        <p:nvSpPr>
          <p:cNvPr id="3" name="Rectangle 2">
            <a:extLst>
              <a:ext uri="{FF2B5EF4-FFF2-40B4-BE49-F238E27FC236}">
                <a16:creationId xmlns:a16="http://schemas.microsoft.com/office/drawing/2014/main" id="{28F50930-EFA9-EF1C-7997-AAB53799C1E5}"/>
              </a:ext>
            </a:extLst>
          </p:cNvPr>
          <p:cNvSpPr/>
          <p:nvPr/>
        </p:nvSpPr>
        <p:spPr>
          <a:xfrm>
            <a:off x="670931" y="1131309"/>
            <a:ext cx="10806736" cy="2019355"/>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C21904EA-1256-D293-01DB-B97AE8BDB794}"/>
              </a:ext>
            </a:extLst>
          </p:cNvPr>
          <p:cNvSpPr/>
          <p:nvPr/>
        </p:nvSpPr>
        <p:spPr>
          <a:xfrm>
            <a:off x="670931" y="3548573"/>
            <a:ext cx="10806736" cy="2178113"/>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51563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F342047-77B4-F3BD-6959-1430136A4163}"/>
              </a:ext>
            </a:extLst>
          </p:cNvPr>
          <p:cNvSpPr txBox="1">
            <a:spLocks noChangeArrowheads="1"/>
          </p:cNvSpPr>
          <p:nvPr/>
        </p:nvSpPr>
        <p:spPr>
          <a:xfrm>
            <a:off x="2631686" y="-245257"/>
            <a:ext cx="694721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Some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reasons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why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firms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diversify</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E8EF9391-459C-C407-1C4E-4396F9CBBCFE}"/>
              </a:ext>
            </a:extLst>
          </p:cNvPr>
          <p:cNvSpPr>
            <a:spLocks noChangeShapeType="1"/>
          </p:cNvSpPr>
          <p:nvPr/>
        </p:nvSpPr>
        <p:spPr bwMode="auto">
          <a:xfrm flipV="1">
            <a:off x="371478" y="684486"/>
            <a:ext cx="11437436" cy="8625"/>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196FCDDC-075F-101A-440F-BAC1BCE7C1D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71BF4383-2CA7-807D-1571-48810192AF08}"/>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E0A35B71-4CC6-49B2-76F2-DD1E11A86EDC}"/>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9" name="TextBox 8">
            <a:extLst>
              <a:ext uri="{FF2B5EF4-FFF2-40B4-BE49-F238E27FC236}">
                <a16:creationId xmlns:a16="http://schemas.microsoft.com/office/drawing/2014/main" id="{47B845DF-C194-6695-C993-D06AC06CB454}"/>
              </a:ext>
            </a:extLst>
          </p:cNvPr>
          <p:cNvSpPr txBox="1"/>
          <p:nvPr/>
        </p:nvSpPr>
        <p:spPr>
          <a:xfrm>
            <a:off x="371477" y="979177"/>
            <a:ext cx="11475536" cy="5047536"/>
          </a:xfrm>
          <a:prstGeom prst="rect">
            <a:avLst/>
          </a:prstGeom>
          <a:noFill/>
        </p:spPr>
        <p:txBody>
          <a:bodyPr wrap="square" rtlCol="0">
            <a:spAutoFit/>
          </a:bodyPr>
          <a:lstStyle/>
          <a:p>
            <a:r>
              <a:rPr lang="en-US" sz="2400" b="1" dirty="0">
                <a:solidFill>
                  <a:srgbClr val="057B32"/>
                </a:solidFill>
              </a:rPr>
              <a:t>Types of business diversification in terms of relatedness of activities:</a:t>
            </a:r>
          </a:p>
          <a:p>
            <a:pPr>
              <a:spcBef>
                <a:spcPts val="1200"/>
              </a:spcBef>
            </a:pPr>
            <a:r>
              <a:rPr lang="en-US" sz="2400" b="1" dirty="0">
                <a:solidFill>
                  <a:srgbClr val="057B32"/>
                </a:solidFill>
              </a:rPr>
              <a:t>. Related diversification</a:t>
            </a:r>
          </a:p>
          <a:p>
            <a:pPr marL="581025" indent="-352425"/>
            <a:r>
              <a:rPr lang="en-US" sz="2200" dirty="0"/>
              <a:t>- strategy for adding related or similar product/service lines to existing core business, either through acquisition of competitors or through internal development of new products/services.</a:t>
            </a:r>
          </a:p>
          <a:p>
            <a:pPr marL="581025" indent="-352425"/>
            <a:r>
              <a:rPr lang="en-US" sz="2400" dirty="0"/>
              <a:t>- 2 types of relatedness:</a:t>
            </a:r>
          </a:p>
          <a:p>
            <a:pPr marL="450850" indent="-222250"/>
            <a:r>
              <a:rPr lang="en-US" sz="2400" dirty="0">
                <a:solidFill>
                  <a:srgbClr val="057B32"/>
                </a:solidFill>
              </a:rPr>
              <a:t> . operational relatedness </a:t>
            </a:r>
            <a:r>
              <a:rPr lang="en-US" sz="2400" dirty="0"/>
              <a:t>– synergies from sharing resources across businesses (common distribution facilities, brands, joint R&amp;D)</a:t>
            </a:r>
          </a:p>
          <a:p>
            <a:pPr marL="493713" indent="-493713"/>
            <a:r>
              <a:rPr lang="en-US" sz="2400" dirty="0"/>
              <a:t>     </a:t>
            </a:r>
            <a:r>
              <a:rPr lang="en-US" sz="2400" dirty="0">
                <a:solidFill>
                  <a:srgbClr val="057B32"/>
                </a:solidFill>
              </a:rPr>
              <a:t>. strategic relatedness </a:t>
            </a:r>
            <a:r>
              <a:rPr lang="en-US" sz="2400" dirty="0"/>
              <a:t>– synergies at the corporate level deriving from the ability to apply common management capabilities to different businesses.</a:t>
            </a:r>
            <a:endParaRPr lang="en-US" sz="2200" b="1" dirty="0">
              <a:solidFill>
                <a:srgbClr val="057B32"/>
              </a:solidFill>
            </a:endParaRPr>
          </a:p>
          <a:p>
            <a:pPr>
              <a:spcBef>
                <a:spcPts val="1200"/>
              </a:spcBef>
            </a:pPr>
            <a:r>
              <a:rPr lang="en-US" sz="2400" b="1" dirty="0">
                <a:solidFill>
                  <a:srgbClr val="057B32"/>
                </a:solidFill>
              </a:rPr>
              <a:t>. Unrelated diversification </a:t>
            </a:r>
          </a:p>
          <a:p>
            <a:r>
              <a:rPr lang="en-US" sz="2200" b="1" dirty="0">
                <a:solidFill>
                  <a:srgbClr val="057B32"/>
                </a:solidFill>
              </a:rPr>
              <a:t>   </a:t>
            </a:r>
            <a:r>
              <a:rPr lang="en-US" sz="2200" dirty="0"/>
              <a:t>=&gt; when firms aim to continue growing after a core business has matured or declined</a:t>
            </a:r>
          </a:p>
          <a:p>
            <a:pPr marL="457200"/>
            <a:r>
              <a:rPr lang="en-US" sz="2200" dirty="0"/>
              <a:t>- to reduce cyclical fluctuations in sales revenues and cash flows</a:t>
            </a:r>
          </a:p>
          <a:p>
            <a:pPr marL="457200"/>
            <a:r>
              <a:rPr lang="en-US" sz="2200" dirty="0"/>
              <a:t>- managers often lack expertise or knowledge about their firms’ business</a:t>
            </a:r>
          </a:p>
        </p:txBody>
      </p:sp>
      <p:sp>
        <p:nvSpPr>
          <p:cNvPr id="10" name="Rectangle 9">
            <a:extLst>
              <a:ext uri="{FF2B5EF4-FFF2-40B4-BE49-F238E27FC236}">
                <a16:creationId xmlns:a16="http://schemas.microsoft.com/office/drawing/2014/main" id="{BA412AD5-47C2-3063-9368-597784FAF5E3}"/>
              </a:ext>
            </a:extLst>
          </p:cNvPr>
          <p:cNvSpPr/>
          <p:nvPr/>
        </p:nvSpPr>
        <p:spPr>
          <a:xfrm>
            <a:off x="371477" y="936313"/>
            <a:ext cx="11475536" cy="5047521"/>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50557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7988EE-F012-53BE-64FB-6A161888338D}"/>
              </a:ext>
            </a:extLst>
          </p:cNvPr>
          <p:cNvSpPr txBox="1">
            <a:spLocks noChangeArrowheads="1"/>
          </p:cNvSpPr>
          <p:nvPr/>
        </p:nvSpPr>
        <p:spPr>
          <a:xfrm>
            <a:off x="2631686" y="-245257"/>
            <a:ext cx="694721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Trends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in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Diversification</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strategies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5DB569D-508A-70F5-7963-A8B05A73AB6F}"/>
              </a:ext>
            </a:extLst>
          </p:cNvPr>
          <p:cNvSpPr>
            <a:spLocks noChangeShapeType="1"/>
          </p:cNvSpPr>
          <p:nvPr/>
        </p:nvSpPr>
        <p:spPr bwMode="auto">
          <a:xfrm flipV="1">
            <a:off x="371478" y="684486"/>
            <a:ext cx="11437436" cy="8625"/>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28F9438B-97F8-4BAC-5914-AED0C9A87472}"/>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97584CC0-5704-245C-5F99-F3C2863E4B66}"/>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E614A2B7-D720-1AF5-F94E-C95C6EFF98DF}"/>
              </a:ext>
            </a:extLst>
          </p:cNvPr>
          <p:cNvPicPr>
            <a:picLocks noChangeAspect="1"/>
          </p:cNvPicPr>
          <p:nvPr/>
        </p:nvPicPr>
        <p:blipFill>
          <a:blip r:embed="rId3"/>
          <a:stretch>
            <a:fillRect/>
          </a:stretch>
        </p:blipFill>
        <p:spPr>
          <a:xfrm>
            <a:off x="10573268" y="6384207"/>
            <a:ext cx="1506216" cy="358958"/>
          </a:xfrm>
          <a:prstGeom prst="rect">
            <a:avLst/>
          </a:prstGeom>
        </p:spPr>
      </p:pic>
      <p:grpSp>
        <p:nvGrpSpPr>
          <p:cNvPr id="9" name="Group 8">
            <a:extLst>
              <a:ext uri="{FF2B5EF4-FFF2-40B4-BE49-F238E27FC236}">
                <a16:creationId xmlns:a16="http://schemas.microsoft.com/office/drawing/2014/main" id="{BCCB6CC7-91AB-4E11-8E8D-F482E34E739E}"/>
              </a:ext>
            </a:extLst>
          </p:cNvPr>
          <p:cNvGrpSpPr/>
          <p:nvPr/>
        </p:nvGrpSpPr>
        <p:grpSpPr>
          <a:xfrm>
            <a:off x="2318139" y="1080306"/>
            <a:ext cx="7242175" cy="4330848"/>
            <a:chOff x="3044825" y="1517650"/>
            <a:chExt cx="7242175" cy="4330848"/>
          </a:xfrm>
        </p:grpSpPr>
        <p:sp>
          <p:nvSpPr>
            <p:cNvPr id="10" name="Rectangle 6">
              <a:extLst>
                <a:ext uri="{FF2B5EF4-FFF2-40B4-BE49-F238E27FC236}">
                  <a16:creationId xmlns:a16="http://schemas.microsoft.com/office/drawing/2014/main" id="{A01FB83C-B4D6-91F7-0DF3-531D0211DEC5}"/>
                </a:ext>
              </a:extLst>
            </p:cNvPr>
            <p:cNvSpPr>
              <a:spLocks noChangeArrowheads="1"/>
            </p:cNvSpPr>
            <p:nvPr/>
          </p:nvSpPr>
          <p:spPr bwMode="auto">
            <a:xfrm>
              <a:off x="3130550" y="4578350"/>
              <a:ext cx="215900" cy="2159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1" name="Rectangle 7">
              <a:extLst>
                <a:ext uri="{FF2B5EF4-FFF2-40B4-BE49-F238E27FC236}">
                  <a16:creationId xmlns:a16="http://schemas.microsoft.com/office/drawing/2014/main" id="{F0970EAA-3AAD-48D4-7A68-E0B66A146C5C}"/>
                </a:ext>
              </a:extLst>
            </p:cNvPr>
            <p:cNvSpPr>
              <a:spLocks noChangeArrowheads="1"/>
            </p:cNvSpPr>
            <p:nvPr/>
          </p:nvSpPr>
          <p:spPr bwMode="auto">
            <a:xfrm>
              <a:off x="3130550" y="5468939"/>
              <a:ext cx="215900" cy="2159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2" name="Rectangle 8">
              <a:extLst>
                <a:ext uri="{FF2B5EF4-FFF2-40B4-BE49-F238E27FC236}">
                  <a16:creationId xmlns:a16="http://schemas.microsoft.com/office/drawing/2014/main" id="{2574F70E-28E0-BD3D-B4B5-D2D11AF4EEDD}"/>
                </a:ext>
              </a:extLst>
            </p:cNvPr>
            <p:cNvSpPr>
              <a:spLocks noChangeArrowheads="1"/>
            </p:cNvSpPr>
            <p:nvPr/>
          </p:nvSpPr>
          <p:spPr bwMode="auto">
            <a:xfrm>
              <a:off x="3282950" y="2063750"/>
              <a:ext cx="292100" cy="20447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3" name="Rectangle 9">
              <a:extLst>
                <a:ext uri="{FF2B5EF4-FFF2-40B4-BE49-F238E27FC236}">
                  <a16:creationId xmlns:a16="http://schemas.microsoft.com/office/drawing/2014/main" id="{5C7AEE91-CDB9-3E45-D051-E8920C341F16}"/>
                </a:ext>
              </a:extLst>
            </p:cNvPr>
            <p:cNvSpPr>
              <a:spLocks noChangeArrowheads="1"/>
            </p:cNvSpPr>
            <p:nvPr/>
          </p:nvSpPr>
          <p:spPr bwMode="auto">
            <a:xfrm>
              <a:off x="4273550" y="2292350"/>
              <a:ext cx="292100" cy="18161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4" name="Rectangle 10">
              <a:extLst>
                <a:ext uri="{FF2B5EF4-FFF2-40B4-BE49-F238E27FC236}">
                  <a16:creationId xmlns:a16="http://schemas.microsoft.com/office/drawing/2014/main" id="{2C633AA3-FA34-2235-A630-530163647600}"/>
                </a:ext>
              </a:extLst>
            </p:cNvPr>
            <p:cNvSpPr>
              <a:spLocks noChangeArrowheads="1"/>
            </p:cNvSpPr>
            <p:nvPr/>
          </p:nvSpPr>
          <p:spPr bwMode="auto">
            <a:xfrm>
              <a:off x="4578350" y="3054350"/>
              <a:ext cx="292100" cy="10541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5" name="Rectangle 11">
              <a:extLst>
                <a:ext uri="{FF2B5EF4-FFF2-40B4-BE49-F238E27FC236}">
                  <a16:creationId xmlns:a16="http://schemas.microsoft.com/office/drawing/2014/main" id="{94121BCF-262B-A2D2-9208-0AFD04E35EB0}"/>
                </a:ext>
              </a:extLst>
            </p:cNvPr>
            <p:cNvSpPr>
              <a:spLocks noChangeArrowheads="1"/>
            </p:cNvSpPr>
            <p:nvPr/>
          </p:nvSpPr>
          <p:spPr bwMode="auto">
            <a:xfrm>
              <a:off x="3587750" y="3435350"/>
              <a:ext cx="215900" cy="6731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6" name="Rectangle 12">
              <a:extLst>
                <a:ext uri="{FF2B5EF4-FFF2-40B4-BE49-F238E27FC236}">
                  <a16:creationId xmlns:a16="http://schemas.microsoft.com/office/drawing/2014/main" id="{59EE08BE-F767-2B72-4E74-7DE355FDAC7A}"/>
                </a:ext>
              </a:extLst>
            </p:cNvPr>
            <p:cNvSpPr>
              <a:spLocks noChangeArrowheads="1"/>
            </p:cNvSpPr>
            <p:nvPr/>
          </p:nvSpPr>
          <p:spPr bwMode="auto">
            <a:xfrm>
              <a:off x="5416550" y="2444750"/>
              <a:ext cx="292100" cy="16637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7" name="Rectangle 13">
              <a:extLst>
                <a:ext uri="{FF2B5EF4-FFF2-40B4-BE49-F238E27FC236}">
                  <a16:creationId xmlns:a16="http://schemas.microsoft.com/office/drawing/2014/main" id="{D5179A5A-F9D4-4409-9222-FBDCBEC14D7A}"/>
                </a:ext>
              </a:extLst>
            </p:cNvPr>
            <p:cNvSpPr>
              <a:spLocks noChangeArrowheads="1"/>
            </p:cNvSpPr>
            <p:nvPr/>
          </p:nvSpPr>
          <p:spPr bwMode="auto">
            <a:xfrm>
              <a:off x="5721350" y="2749550"/>
              <a:ext cx="292100" cy="13589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8" name="Rectangle 14">
              <a:extLst>
                <a:ext uri="{FF2B5EF4-FFF2-40B4-BE49-F238E27FC236}">
                  <a16:creationId xmlns:a16="http://schemas.microsoft.com/office/drawing/2014/main" id="{7DC28874-D4C6-0633-DBA0-73D9D90C47B6}"/>
                </a:ext>
              </a:extLst>
            </p:cNvPr>
            <p:cNvSpPr>
              <a:spLocks noChangeArrowheads="1"/>
            </p:cNvSpPr>
            <p:nvPr/>
          </p:nvSpPr>
          <p:spPr bwMode="auto">
            <a:xfrm>
              <a:off x="6483350" y="2444750"/>
              <a:ext cx="292100" cy="16637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19" name="Rectangle 15">
              <a:extLst>
                <a:ext uri="{FF2B5EF4-FFF2-40B4-BE49-F238E27FC236}">
                  <a16:creationId xmlns:a16="http://schemas.microsoft.com/office/drawing/2014/main" id="{AD702AFB-FCA5-72FD-6F62-4B0B63789C1F}"/>
                </a:ext>
              </a:extLst>
            </p:cNvPr>
            <p:cNvSpPr>
              <a:spLocks noChangeArrowheads="1"/>
            </p:cNvSpPr>
            <p:nvPr/>
          </p:nvSpPr>
          <p:spPr bwMode="auto">
            <a:xfrm>
              <a:off x="6788150" y="2749550"/>
              <a:ext cx="292100" cy="13589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0" name="Rectangle 16">
              <a:extLst>
                <a:ext uri="{FF2B5EF4-FFF2-40B4-BE49-F238E27FC236}">
                  <a16:creationId xmlns:a16="http://schemas.microsoft.com/office/drawing/2014/main" id="{8AB13365-A074-68C2-B7AF-5D9330DCC7B4}"/>
                </a:ext>
              </a:extLst>
            </p:cNvPr>
            <p:cNvSpPr>
              <a:spLocks noChangeArrowheads="1"/>
            </p:cNvSpPr>
            <p:nvPr/>
          </p:nvSpPr>
          <p:spPr bwMode="auto">
            <a:xfrm>
              <a:off x="7473950" y="3054350"/>
              <a:ext cx="292100" cy="10541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1" name="Rectangle 17">
              <a:extLst>
                <a:ext uri="{FF2B5EF4-FFF2-40B4-BE49-F238E27FC236}">
                  <a16:creationId xmlns:a16="http://schemas.microsoft.com/office/drawing/2014/main" id="{0CD494D9-BFAE-D100-9D55-7B4E34D669BA}"/>
                </a:ext>
              </a:extLst>
            </p:cNvPr>
            <p:cNvSpPr>
              <a:spLocks noChangeArrowheads="1"/>
            </p:cNvSpPr>
            <p:nvPr/>
          </p:nvSpPr>
          <p:spPr bwMode="auto">
            <a:xfrm>
              <a:off x="7778750" y="2292350"/>
              <a:ext cx="292100" cy="18161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2" name="Rectangle 18">
              <a:extLst>
                <a:ext uri="{FF2B5EF4-FFF2-40B4-BE49-F238E27FC236}">
                  <a16:creationId xmlns:a16="http://schemas.microsoft.com/office/drawing/2014/main" id="{2B5C3352-E8ED-E63F-13B7-1AB3412978AD}"/>
                </a:ext>
              </a:extLst>
            </p:cNvPr>
            <p:cNvSpPr>
              <a:spLocks noChangeArrowheads="1"/>
            </p:cNvSpPr>
            <p:nvPr/>
          </p:nvSpPr>
          <p:spPr bwMode="auto">
            <a:xfrm>
              <a:off x="8540750" y="3130550"/>
              <a:ext cx="292100" cy="9779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3" name="Rectangle 19">
              <a:extLst>
                <a:ext uri="{FF2B5EF4-FFF2-40B4-BE49-F238E27FC236}">
                  <a16:creationId xmlns:a16="http://schemas.microsoft.com/office/drawing/2014/main" id="{FD88CE80-E4B2-64E8-429C-FF07D07F91E7}"/>
                </a:ext>
              </a:extLst>
            </p:cNvPr>
            <p:cNvSpPr>
              <a:spLocks noChangeArrowheads="1"/>
            </p:cNvSpPr>
            <p:nvPr/>
          </p:nvSpPr>
          <p:spPr bwMode="auto">
            <a:xfrm>
              <a:off x="8845550" y="2216150"/>
              <a:ext cx="292100" cy="1892300"/>
            </a:xfrm>
            <a:prstGeom prst="rect">
              <a:avLst/>
            </a:prstGeom>
            <a:solidFill>
              <a:schemeClr val="bg2"/>
            </a:solidFill>
            <a:ln w="127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4" name="Rectangle 20">
              <a:extLst>
                <a:ext uri="{FF2B5EF4-FFF2-40B4-BE49-F238E27FC236}">
                  <a16:creationId xmlns:a16="http://schemas.microsoft.com/office/drawing/2014/main" id="{45789E81-EF5C-316B-3431-BA1A68E616F8}"/>
                </a:ext>
              </a:extLst>
            </p:cNvPr>
            <p:cNvSpPr>
              <a:spLocks noChangeArrowheads="1"/>
            </p:cNvSpPr>
            <p:nvPr/>
          </p:nvSpPr>
          <p:spPr bwMode="auto">
            <a:xfrm>
              <a:off x="3179763" y="4162425"/>
              <a:ext cx="6543675" cy="3762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90488" tIns="44450" rIns="90488" bIns="44450">
              <a:spAutoFit/>
            </a:bodyPr>
            <a:lstStyle/>
            <a:p>
              <a:pPr defTabSz="762000">
                <a:defRPr/>
              </a:pPr>
              <a:r>
                <a:rPr lang="en-US" sz="1800" b="1">
                  <a:latin typeface="Arial" charset="0"/>
                  <a:ea typeface="ＭＳ Ｐゴシック" charset="0"/>
                </a:rPr>
                <a:t>1949          1954          1959            1964         1969           1974</a:t>
              </a:r>
            </a:p>
          </p:txBody>
        </p:sp>
        <p:sp>
          <p:nvSpPr>
            <p:cNvPr id="25" name="Rectangle 21">
              <a:extLst>
                <a:ext uri="{FF2B5EF4-FFF2-40B4-BE49-F238E27FC236}">
                  <a16:creationId xmlns:a16="http://schemas.microsoft.com/office/drawing/2014/main" id="{E159D47D-F9EA-BE08-A4E1-EC943540CCF9}"/>
                </a:ext>
              </a:extLst>
            </p:cNvPr>
            <p:cNvSpPr>
              <a:spLocks noChangeArrowheads="1"/>
            </p:cNvSpPr>
            <p:nvPr/>
          </p:nvSpPr>
          <p:spPr bwMode="auto">
            <a:xfrm>
              <a:off x="3044825" y="1517650"/>
              <a:ext cx="6394450" cy="346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90488" tIns="44450" rIns="90488" bIns="44450">
              <a:spAutoFit/>
            </a:bodyPr>
            <a:lstStyle/>
            <a:p>
              <a:pPr defTabSz="762000">
                <a:defRPr/>
              </a:pPr>
              <a:r>
                <a:rPr lang="en-US" sz="1600" b="1">
                  <a:latin typeface="Arial" charset="0"/>
                  <a:ea typeface="ＭＳ Ｐゴシック" charset="0"/>
                </a:rPr>
                <a:t> 70.2             63.5              53.7              53.9            39.9             37.0</a:t>
              </a:r>
            </a:p>
          </p:txBody>
        </p:sp>
        <p:sp>
          <p:nvSpPr>
            <p:cNvPr id="26" name="Rectangle 22">
              <a:extLst>
                <a:ext uri="{FF2B5EF4-FFF2-40B4-BE49-F238E27FC236}">
                  <a16:creationId xmlns:a16="http://schemas.microsoft.com/office/drawing/2014/main" id="{6F5DFA29-0FA3-8B52-CCF4-42F06391F51D}"/>
                </a:ext>
              </a:extLst>
            </p:cNvPr>
            <p:cNvSpPr>
              <a:spLocks noChangeArrowheads="1"/>
            </p:cNvSpPr>
            <p:nvPr/>
          </p:nvSpPr>
          <p:spPr bwMode="auto">
            <a:xfrm>
              <a:off x="3451225" y="1746250"/>
              <a:ext cx="6451600" cy="346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90488" tIns="44450" rIns="90488" bIns="44450">
              <a:spAutoFit/>
            </a:bodyPr>
            <a:lstStyle/>
            <a:p>
              <a:pPr defTabSz="762000">
                <a:defRPr/>
              </a:pPr>
              <a:r>
                <a:rPr lang="en-US" sz="1600" b="1">
                  <a:latin typeface="Arial" charset="0"/>
                  <a:ea typeface="ＭＳ Ｐゴシック" charset="0"/>
                </a:rPr>
                <a:t>29.8              36.5              46.3              46.1            60.1              63.0</a:t>
              </a:r>
            </a:p>
          </p:txBody>
        </p:sp>
        <p:sp>
          <p:nvSpPr>
            <p:cNvPr id="27" name="Line 23">
              <a:extLst>
                <a:ext uri="{FF2B5EF4-FFF2-40B4-BE49-F238E27FC236}">
                  <a16:creationId xmlns:a16="http://schemas.microsoft.com/office/drawing/2014/main" id="{1F1923C2-247E-380F-AE29-6D368D234E8C}"/>
                </a:ext>
              </a:extLst>
            </p:cNvPr>
            <p:cNvSpPr>
              <a:spLocks noChangeShapeType="1"/>
            </p:cNvSpPr>
            <p:nvPr/>
          </p:nvSpPr>
          <p:spPr bwMode="auto">
            <a:xfrm flipH="1">
              <a:off x="8990013" y="2068513"/>
              <a:ext cx="84137" cy="1349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8" name="Line 24">
              <a:extLst>
                <a:ext uri="{FF2B5EF4-FFF2-40B4-BE49-F238E27FC236}">
                  <a16:creationId xmlns:a16="http://schemas.microsoft.com/office/drawing/2014/main" id="{63529E5B-3CC2-9060-74B8-8766F16DA826}"/>
                </a:ext>
              </a:extLst>
            </p:cNvPr>
            <p:cNvSpPr>
              <a:spLocks noChangeShapeType="1"/>
            </p:cNvSpPr>
            <p:nvPr/>
          </p:nvSpPr>
          <p:spPr bwMode="auto">
            <a:xfrm>
              <a:off x="8610600" y="1839913"/>
              <a:ext cx="0" cy="12779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29" name="Line 25">
              <a:extLst>
                <a:ext uri="{FF2B5EF4-FFF2-40B4-BE49-F238E27FC236}">
                  <a16:creationId xmlns:a16="http://schemas.microsoft.com/office/drawing/2014/main" id="{7D3F70DC-F9B2-81B6-BC52-40C71E69EE50}"/>
                </a:ext>
              </a:extLst>
            </p:cNvPr>
            <p:cNvSpPr>
              <a:spLocks noChangeShapeType="1"/>
            </p:cNvSpPr>
            <p:nvPr/>
          </p:nvSpPr>
          <p:spPr bwMode="auto">
            <a:xfrm>
              <a:off x="7924800" y="1992313"/>
              <a:ext cx="0" cy="2873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0" name="Line 26">
              <a:extLst>
                <a:ext uri="{FF2B5EF4-FFF2-40B4-BE49-F238E27FC236}">
                  <a16:creationId xmlns:a16="http://schemas.microsoft.com/office/drawing/2014/main" id="{1B6D4100-F72A-10E3-A4B1-FCF90D105FA9}"/>
                </a:ext>
              </a:extLst>
            </p:cNvPr>
            <p:cNvSpPr>
              <a:spLocks noChangeShapeType="1"/>
            </p:cNvSpPr>
            <p:nvPr/>
          </p:nvSpPr>
          <p:spPr bwMode="auto">
            <a:xfrm>
              <a:off x="7543800" y="1839913"/>
              <a:ext cx="0" cy="12017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1" name="Line 27">
              <a:extLst>
                <a:ext uri="{FF2B5EF4-FFF2-40B4-BE49-F238E27FC236}">
                  <a16:creationId xmlns:a16="http://schemas.microsoft.com/office/drawing/2014/main" id="{E103CA74-BB1B-F7E0-2719-4EBC08DF2302}"/>
                </a:ext>
              </a:extLst>
            </p:cNvPr>
            <p:cNvSpPr>
              <a:spLocks noChangeShapeType="1"/>
            </p:cNvSpPr>
            <p:nvPr/>
          </p:nvSpPr>
          <p:spPr bwMode="auto">
            <a:xfrm>
              <a:off x="6934200" y="2068513"/>
              <a:ext cx="0" cy="6683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2" name="Line 28">
              <a:extLst>
                <a:ext uri="{FF2B5EF4-FFF2-40B4-BE49-F238E27FC236}">
                  <a16:creationId xmlns:a16="http://schemas.microsoft.com/office/drawing/2014/main" id="{49148B1E-1726-58B9-81F2-351704E5D08F}"/>
                </a:ext>
              </a:extLst>
            </p:cNvPr>
            <p:cNvSpPr>
              <a:spLocks noChangeShapeType="1"/>
            </p:cNvSpPr>
            <p:nvPr/>
          </p:nvSpPr>
          <p:spPr bwMode="auto">
            <a:xfrm>
              <a:off x="6564313" y="1839913"/>
              <a:ext cx="58737" cy="592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3" name="Line 29">
              <a:extLst>
                <a:ext uri="{FF2B5EF4-FFF2-40B4-BE49-F238E27FC236}">
                  <a16:creationId xmlns:a16="http://schemas.microsoft.com/office/drawing/2014/main" id="{726E7448-587F-1767-A3F2-7A78057A3B2B}"/>
                </a:ext>
              </a:extLst>
            </p:cNvPr>
            <p:cNvSpPr>
              <a:spLocks noChangeShapeType="1"/>
            </p:cNvSpPr>
            <p:nvPr/>
          </p:nvSpPr>
          <p:spPr bwMode="auto">
            <a:xfrm>
              <a:off x="5867400" y="2068513"/>
              <a:ext cx="0" cy="6683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4" name="Line 30">
              <a:extLst>
                <a:ext uri="{FF2B5EF4-FFF2-40B4-BE49-F238E27FC236}">
                  <a16:creationId xmlns:a16="http://schemas.microsoft.com/office/drawing/2014/main" id="{1583AC92-89EC-AE8B-8300-A96FEFA33C30}"/>
                </a:ext>
              </a:extLst>
            </p:cNvPr>
            <p:cNvSpPr>
              <a:spLocks noChangeShapeType="1"/>
            </p:cNvSpPr>
            <p:nvPr/>
          </p:nvSpPr>
          <p:spPr bwMode="auto">
            <a:xfrm>
              <a:off x="5421313" y="1839913"/>
              <a:ext cx="134937" cy="592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5" name="Line 31">
              <a:extLst>
                <a:ext uri="{FF2B5EF4-FFF2-40B4-BE49-F238E27FC236}">
                  <a16:creationId xmlns:a16="http://schemas.microsoft.com/office/drawing/2014/main" id="{C977A14C-E50B-693C-0497-46B9CFB94D7F}"/>
                </a:ext>
              </a:extLst>
            </p:cNvPr>
            <p:cNvSpPr>
              <a:spLocks noChangeShapeType="1"/>
            </p:cNvSpPr>
            <p:nvPr/>
          </p:nvSpPr>
          <p:spPr bwMode="auto">
            <a:xfrm flipH="1">
              <a:off x="4722813" y="2068513"/>
              <a:ext cx="84137" cy="973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6" name="Line 32">
              <a:extLst>
                <a:ext uri="{FF2B5EF4-FFF2-40B4-BE49-F238E27FC236}">
                  <a16:creationId xmlns:a16="http://schemas.microsoft.com/office/drawing/2014/main" id="{54D9AE9D-2170-4CC1-A853-C408DB42AFBE}"/>
                </a:ext>
              </a:extLst>
            </p:cNvPr>
            <p:cNvSpPr>
              <a:spLocks noChangeShapeType="1"/>
            </p:cNvSpPr>
            <p:nvPr/>
          </p:nvSpPr>
          <p:spPr bwMode="auto">
            <a:xfrm>
              <a:off x="4419600" y="1839913"/>
              <a:ext cx="0" cy="4397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7" name="Line 33">
              <a:extLst>
                <a:ext uri="{FF2B5EF4-FFF2-40B4-BE49-F238E27FC236}">
                  <a16:creationId xmlns:a16="http://schemas.microsoft.com/office/drawing/2014/main" id="{244917F0-6A17-083B-76A1-199599F8B8A0}"/>
                </a:ext>
              </a:extLst>
            </p:cNvPr>
            <p:cNvSpPr>
              <a:spLocks noChangeShapeType="1"/>
            </p:cNvSpPr>
            <p:nvPr/>
          </p:nvSpPr>
          <p:spPr bwMode="auto">
            <a:xfrm>
              <a:off x="3733800" y="2068513"/>
              <a:ext cx="0" cy="1354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8" name="Line 34">
              <a:extLst>
                <a:ext uri="{FF2B5EF4-FFF2-40B4-BE49-F238E27FC236}">
                  <a16:creationId xmlns:a16="http://schemas.microsoft.com/office/drawing/2014/main" id="{1B169DFD-55AF-6B9A-F19E-E6CDB606D06F}"/>
                </a:ext>
              </a:extLst>
            </p:cNvPr>
            <p:cNvSpPr>
              <a:spLocks noChangeShapeType="1"/>
            </p:cNvSpPr>
            <p:nvPr/>
          </p:nvSpPr>
          <p:spPr bwMode="auto">
            <a:xfrm>
              <a:off x="3429000" y="1839913"/>
              <a:ext cx="0" cy="211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endParaRPr>
            </a:p>
          </p:txBody>
        </p:sp>
        <p:sp>
          <p:nvSpPr>
            <p:cNvPr id="39" name="TextBox 38">
              <a:extLst>
                <a:ext uri="{FF2B5EF4-FFF2-40B4-BE49-F238E27FC236}">
                  <a16:creationId xmlns:a16="http://schemas.microsoft.com/office/drawing/2014/main" id="{19DE9C21-E8F0-F5AE-B45F-7D406A1D4CA7}"/>
                </a:ext>
              </a:extLst>
            </p:cNvPr>
            <p:cNvSpPr txBox="1"/>
            <p:nvPr/>
          </p:nvSpPr>
          <p:spPr>
            <a:xfrm>
              <a:off x="3573182" y="4525059"/>
              <a:ext cx="6713818" cy="1323439"/>
            </a:xfrm>
            <a:prstGeom prst="rect">
              <a:avLst/>
            </a:prstGeom>
            <a:noFill/>
          </p:spPr>
          <p:txBody>
            <a:bodyPr wrap="square" rtlCol="0">
              <a:spAutoFit/>
            </a:bodyPr>
            <a:lstStyle/>
            <a:p>
              <a:r>
                <a:rPr lang="en-US" sz="1600" dirty="0">
                  <a:latin typeface="Verdana" panose="020B0604030504040204" pitchFamily="34" charset="0"/>
                  <a:ea typeface="Verdana" panose="020B0604030504040204" pitchFamily="34" charset="0"/>
                  <a:cs typeface="Verdana" panose="020B0604030504040204" pitchFamily="34" charset="0"/>
                </a:rPr>
                <a:t>% of </a:t>
              </a:r>
              <a:r>
                <a:rPr lang="en-US" sz="1600" dirty="0">
                  <a:solidFill>
                    <a:srgbClr val="057B32"/>
                  </a:solidFill>
                  <a:latin typeface="Verdana" panose="020B0604030504040204" pitchFamily="34" charset="0"/>
                  <a:ea typeface="Verdana" panose="020B0604030504040204" pitchFamily="34" charset="0"/>
                  <a:cs typeface="Verdana" panose="020B0604030504040204" pitchFamily="34" charset="0"/>
                </a:rPr>
                <a:t>specialized companies </a:t>
              </a:r>
              <a:r>
                <a:rPr lang="en-US" sz="1600" dirty="0">
                  <a:latin typeface="Verdana" panose="020B0604030504040204" pitchFamily="34" charset="0"/>
                  <a:ea typeface="Verdana" panose="020B0604030504040204" pitchFamily="34" charset="0"/>
                  <a:cs typeface="Verdana" panose="020B0604030504040204" pitchFamily="34" charset="0"/>
                </a:rPr>
                <a:t>(single-business, vertically-integrated and dominant business)</a:t>
              </a:r>
            </a:p>
            <a:p>
              <a:endParaRPr lang="en-US" sz="1600" dirty="0">
                <a:latin typeface="Verdana" panose="020B0604030504040204" pitchFamily="34" charset="0"/>
                <a:ea typeface="Verdana" panose="020B0604030504040204" pitchFamily="34" charset="0"/>
                <a:cs typeface="Verdana" panose="020B0604030504040204" pitchFamily="34" charset="0"/>
              </a:endParaRPr>
            </a:p>
            <a:p>
              <a:r>
                <a:rPr lang="en-US" sz="1600" dirty="0">
                  <a:latin typeface="Verdana" panose="020B0604030504040204" pitchFamily="34" charset="0"/>
                  <a:ea typeface="Verdana" panose="020B0604030504040204" pitchFamily="34" charset="0"/>
                  <a:cs typeface="Verdana" panose="020B0604030504040204" pitchFamily="34" charset="0"/>
                </a:rPr>
                <a:t>% of </a:t>
              </a:r>
              <a:r>
                <a:rPr lang="en-US" sz="1600" dirty="0">
                  <a:solidFill>
                    <a:srgbClr val="057B32"/>
                  </a:solidFill>
                  <a:latin typeface="Verdana" panose="020B0604030504040204" pitchFamily="34" charset="0"/>
                  <a:ea typeface="Verdana" panose="020B0604030504040204" pitchFamily="34" charset="0"/>
                  <a:cs typeface="Verdana" panose="020B0604030504040204" pitchFamily="34" charset="0"/>
                </a:rPr>
                <a:t>diversified companies </a:t>
              </a:r>
              <a:r>
                <a:rPr lang="en-US" sz="1600" dirty="0">
                  <a:latin typeface="Verdana" panose="020B0604030504040204" pitchFamily="34" charset="0"/>
                  <a:ea typeface="Verdana" panose="020B0604030504040204" pitchFamily="34" charset="0"/>
                  <a:cs typeface="Verdana" panose="020B0604030504040204" pitchFamily="34" charset="0"/>
                </a:rPr>
                <a:t>(related business and unrelated business)</a:t>
              </a:r>
            </a:p>
          </p:txBody>
        </p:sp>
      </p:grpSp>
      <p:sp>
        <p:nvSpPr>
          <p:cNvPr id="40" name="TextBox 39">
            <a:extLst>
              <a:ext uri="{FF2B5EF4-FFF2-40B4-BE49-F238E27FC236}">
                <a16:creationId xmlns:a16="http://schemas.microsoft.com/office/drawing/2014/main" id="{91B58BE0-FEE2-81CB-399E-5FB286D93409}"/>
              </a:ext>
            </a:extLst>
          </p:cNvPr>
          <p:cNvSpPr txBox="1"/>
          <p:nvPr/>
        </p:nvSpPr>
        <p:spPr>
          <a:xfrm>
            <a:off x="409863" y="5508528"/>
            <a:ext cx="11360354" cy="646331"/>
          </a:xfrm>
          <a:prstGeom prst="rect">
            <a:avLst/>
          </a:prstGeom>
          <a:noFill/>
        </p:spPr>
        <p:txBody>
          <a:bodyPr wrap="none" rtlCol="0">
            <a:spAutoFit/>
          </a:bodyPr>
          <a:lstStyle/>
          <a:p>
            <a:r>
              <a:rPr lang="en-US" dirty="0">
                <a:latin typeface="Verdana" panose="020B0604030504040204" pitchFamily="34" charset="0"/>
                <a:ea typeface="Verdana" panose="020B0604030504040204" pitchFamily="34" charset="0"/>
                <a:cs typeface="Verdana" panose="020B0604030504040204" pitchFamily="34" charset="0"/>
              </a:rPr>
              <a:t>. 1950s -1970s – unrelated diversification was very popular </a:t>
            </a:r>
          </a:p>
          <a:p>
            <a:r>
              <a:rPr lang="en-US" dirty="0">
                <a:latin typeface="Verdana" panose="020B0604030504040204" pitchFamily="34" charset="0"/>
                <a:ea typeface="Verdana" panose="020B0604030504040204" pitchFamily="34" charset="0"/>
                <a:cs typeface="Verdana" panose="020B0604030504040204" pitchFamily="34" charset="0"/>
              </a:rPr>
              <a:t>. From 1980s/1990s the trend reversed - large companies refocused upon their core businesses</a:t>
            </a:r>
          </a:p>
        </p:txBody>
      </p:sp>
      <p:sp>
        <p:nvSpPr>
          <p:cNvPr id="41" name="TextBox 40">
            <a:extLst>
              <a:ext uri="{FF2B5EF4-FFF2-40B4-BE49-F238E27FC236}">
                <a16:creationId xmlns:a16="http://schemas.microsoft.com/office/drawing/2014/main" id="{9F046488-FBD1-C77D-C9E3-11C82A82A646}"/>
              </a:ext>
            </a:extLst>
          </p:cNvPr>
          <p:cNvSpPr txBox="1"/>
          <p:nvPr/>
        </p:nvSpPr>
        <p:spPr>
          <a:xfrm>
            <a:off x="9025845" y="3731987"/>
            <a:ext cx="1873205" cy="338554"/>
          </a:xfrm>
          <a:prstGeom prst="rect">
            <a:avLst/>
          </a:prstGeom>
          <a:noFill/>
        </p:spPr>
        <p:txBody>
          <a:bodyPr wrap="none" rtlCol="0">
            <a:spAutoFit/>
          </a:bodyPr>
          <a:lstStyle/>
          <a:p>
            <a:r>
              <a:rPr lang="en-US" sz="1600" dirty="0"/>
              <a:t>Source: Fortune 500</a:t>
            </a:r>
          </a:p>
        </p:txBody>
      </p:sp>
      <p:sp>
        <p:nvSpPr>
          <p:cNvPr id="42" name="Rectangle 41">
            <a:extLst>
              <a:ext uri="{FF2B5EF4-FFF2-40B4-BE49-F238E27FC236}">
                <a16:creationId xmlns:a16="http://schemas.microsoft.com/office/drawing/2014/main" id="{8E844819-4130-A39A-7FCA-8371E73A3D84}"/>
              </a:ext>
            </a:extLst>
          </p:cNvPr>
          <p:cNvSpPr/>
          <p:nvPr/>
        </p:nvSpPr>
        <p:spPr>
          <a:xfrm>
            <a:off x="371477" y="5477749"/>
            <a:ext cx="11475536" cy="693669"/>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1677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5D062F-C1A0-F6F4-0C13-A11373CF1E22}"/>
              </a:ext>
            </a:extLst>
          </p:cNvPr>
          <p:cNvSpPr txBox="1"/>
          <p:nvPr/>
        </p:nvSpPr>
        <p:spPr>
          <a:xfrm>
            <a:off x="6709582" y="5992460"/>
            <a:ext cx="2580578" cy="307777"/>
          </a:xfrm>
          <a:prstGeom prst="rect">
            <a:avLst/>
          </a:prstGeom>
          <a:noFill/>
        </p:spPr>
        <p:txBody>
          <a:bodyPr wrap="none" rtlCol="0">
            <a:spAutoFit/>
          </a:bodyPr>
          <a:lstStyle/>
          <a:p>
            <a:r>
              <a:rPr lang="en-US" sz="1400" dirty="0"/>
              <a:t>Source: LVMH – Form 20-F, 2002 </a:t>
            </a:r>
          </a:p>
        </p:txBody>
      </p:sp>
      <p:pic>
        <p:nvPicPr>
          <p:cNvPr id="7" name="Picture 6">
            <a:extLst>
              <a:ext uri="{FF2B5EF4-FFF2-40B4-BE49-F238E27FC236}">
                <a16:creationId xmlns:a16="http://schemas.microsoft.com/office/drawing/2014/main" id="{A2EF6302-E709-915F-DC40-E4421A97A466}"/>
              </a:ext>
            </a:extLst>
          </p:cNvPr>
          <p:cNvPicPr>
            <a:picLocks noChangeAspect="1"/>
          </p:cNvPicPr>
          <p:nvPr/>
        </p:nvPicPr>
        <p:blipFill>
          <a:blip r:embed="rId2"/>
          <a:stretch>
            <a:fillRect/>
          </a:stretch>
        </p:blipFill>
        <p:spPr>
          <a:xfrm>
            <a:off x="745211" y="742554"/>
            <a:ext cx="4845227" cy="5616922"/>
          </a:xfrm>
          <a:prstGeom prst="rect">
            <a:avLst/>
          </a:prstGeom>
        </p:spPr>
      </p:pic>
      <p:pic>
        <p:nvPicPr>
          <p:cNvPr id="8" name="Picture 7">
            <a:extLst>
              <a:ext uri="{FF2B5EF4-FFF2-40B4-BE49-F238E27FC236}">
                <a16:creationId xmlns:a16="http://schemas.microsoft.com/office/drawing/2014/main" id="{C78860F4-3885-8771-8845-2C86A4DC9AE9}"/>
              </a:ext>
            </a:extLst>
          </p:cNvPr>
          <p:cNvPicPr>
            <a:picLocks noChangeAspect="1"/>
          </p:cNvPicPr>
          <p:nvPr/>
        </p:nvPicPr>
        <p:blipFill>
          <a:blip r:embed="rId3"/>
          <a:stretch>
            <a:fillRect/>
          </a:stretch>
        </p:blipFill>
        <p:spPr>
          <a:xfrm>
            <a:off x="5585626" y="1207201"/>
            <a:ext cx="3346558" cy="4091690"/>
          </a:xfrm>
          <a:prstGeom prst="rect">
            <a:avLst/>
          </a:prstGeom>
        </p:spPr>
      </p:pic>
      <p:sp>
        <p:nvSpPr>
          <p:cNvPr id="9" name="Line 2">
            <a:extLst>
              <a:ext uri="{FF2B5EF4-FFF2-40B4-BE49-F238E27FC236}">
                <a16:creationId xmlns:a16="http://schemas.microsoft.com/office/drawing/2014/main" id="{A79CCF13-7522-F083-D9CC-CF62FA6005D4}"/>
              </a:ext>
            </a:extLst>
          </p:cNvPr>
          <p:cNvSpPr>
            <a:spLocks noChangeShapeType="1"/>
          </p:cNvSpPr>
          <p:nvPr/>
        </p:nvSpPr>
        <p:spPr bwMode="auto">
          <a:xfrm flipV="1">
            <a:off x="371478" y="684486"/>
            <a:ext cx="11437436" cy="8625"/>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descr="Professor Teresa da Silva Lopes&#13;&#10;">
            <a:extLst>
              <a:ext uri="{FF2B5EF4-FFF2-40B4-BE49-F238E27FC236}">
                <a16:creationId xmlns:a16="http://schemas.microsoft.com/office/drawing/2014/main" id="{5F9578B9-FEDE-5CAF-96B5-41B63E59E47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E916FDEA-F442-4AA0-6C35-7AB1A5B4259E}"/>
              </a:ext>
            </a:extLst>
          </p:cNvPr>
          <p:cNvSpPr>
            <a:spLocks noChangeShapeType="1"/>
          </p:cNvSpPr>
          <p:nvPr/>
        </p:nvSpPr>
        <p:spPr bwMode="auto">
          <a:xfrm>
            <a:off x="0" y="639633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9EB2ED8E-31AB-484E-3F12-1CA7DD3DB0C3}"/>
              </a:ext>
            </a:extLst>
          </p:cNvPr>
          <p:cNvPicPr>
            <a:picLocks noChangeAspect="1"/>
          </p:cNvPicPr>
          <p:nvPr/>
        </p:nvPicPr>
        <p:blipFill>
          <a:blip r:embed="rId4"/>
          <a:stretch>
            <a:fillRect/>
          </a:stretch>
        </p:blipFill>
        <p:spPr>
          <a:xfrm>
            <a:off x="10573268" y="6384207"/>
            <a:ext cx="1506216" cy="358958"/>
          </a:xfrm>
          <a:prstGeom prst="rect">
            <a:avLst/>
          </a:prstGeom>
        </p:spPr>
      </p:pic>
      <p:sp>
        <p:nvSpPr>
          <p:cNvPr id="13" name="Title 1">
            <a:extLst>
              <a:ext uri="{FF2B5EF4-FFF2-40B4-BE49-F238E27FC236}">
                <a16:creationId xmlns:a16="http://schemas.microsoft.com/office/drawing/2014/main" id="{4384A7F4-3C2C-2F6D-E6FA-8A6D4235FE83}"/>
              </a:ext>
            </a:extLst>
          </p:cNvPr>
          <p:cNvSpPr txBox="1">
            <a:spLocks noChangeArrowheads="1"/>
          </p:cNvSpPr>
          <p:nvPr/>
        </p:nvSpPr>
        <p:spPr>
          <a:xfrm>
            <a:off x="3598889" y="-250925"/>
            <a:ext cx="4826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LVMH: A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diversified</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MNE</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a:extLst>
              <a:ext uri="{FF2B5EF4-FFF2-40B4-BE49-F238E27FC236}">
                <a16:creationId xmlns:a16="http://schemas.microsoft.com/office/drawing/2014/main" id="{30AB0B99-C424-631E-B678-1DCE1921F635}"/>
              </a:ext>
            </a:extLst>
          </p:cNvPr>
          <p:cNvSpPr txBox="1"/>
          <p:nvPr/>
        </p:nvSpPr>
        <p:spPr>
          <a:xfrm>
            <a:off x="9290160" y="1763401"/>
            <a:ext cx="2503699" cy="2739211"/>
          </a:xfrm>
          <a:prstGeom prst="rect">
            <a:avLst/>
          </a:prstGeom>
          <a:noFill/>
        </p:spPr>
        <p:txBody>
          <a:bodyPr wrap="none" rtlCol="0">
            <a:spAutoFit/>
          </a:bodyPr>
          <a:lstStyle/>
          <a:p>
            <a:r>
              <a:rPr lang="en-US" dirty="0">
                <a:solidFill>
                  <a:srgbClr val="057B33"/>
                </a:solidFill>
              </a:rPr>
              <a:t>LVMH Business Activities</a:t>
            </a:r>
          </a:p>
          <a:p>
            <a:pPr algn="ctr"/>
            <a:r>
              <a:rPr lang="en-US" dirty="0">
                <a:solidFill>
                  <a:srgbClr val="057B33"/>
                </a:solidFill>
              </a:rPr>
              <a:t>(2002)</a:t>
            </a:r>
          </a:p>
          <a:p>
            <a:pPr>
              <a:spcBef>
                <a:spcPts val="1200"/>
              </a:spcBef>
            </a:pPr>
            <a:r>
              <a:rPr lang="en-US" dirty="0"/>
              <a:t>- haute-couture</a:t>
            </a:r>
          </a:p>
          <a:p>
            <a:r>
              <a:rPr lang="en-US" dirty="0"/>
              <a:t>- alcoholic beverages</a:t>
            </a:r>
          </a:p>
          <a:p>
            <a:r>
              <a:rPr lang="en-US" dirty="0"/>
              <a:t>- perfume</a:t>
            </a:r>
          </a:p>
          <a:p>
            <a:r>
              <a:rPr lang="en-US" dirty="0"/>
              <a:t>- jewelry</a:t>
            </a:r>
          </a:p>
          <a:p>
            <a:r>
              <a:rPr lang="en-US" dirty="0"/>
              <a:t>- cosmetics</a:t>
            </a:r>
          </a:p>
          <a:p>
            <a:r>
              <a:rPr lang="en-US" dirty="0"/>
              <a:t>- dept store</a:t>
            </a:r>
          </a:p>
          <a:p>
            <a:r>
              <a:rPr lang="en-US" dirty="0"/>
              <a:t>- media (press, radio…)</a:t>
            </a:r>
          </a:p>
        </p:txBody>
      </p:sp>
      <p:sp>
        <p:nvSpPr>
          <p:cNvPr id="15" name="Rectangle 14">
            <a:extLst>
              <a:ext uri="{FF2B5EF4-FFF2-40B4-BE49-F238E27FC236}">
                <a16:creationId xmlns:a16="http://schemas.microsoft.com/office/drawing/2014/main" id="{B0BB0846-DECA-D7BF-4EBD-D0FB26A3BED3}"/>
              </a:ext>
            </a:extLst>
          </p:cNvPr>
          <p:cNvSpPr/>
          <p:nvPr/>
        </p:nvSpPr>
        <p:spPr>
          <a:xfrm>
            <a:off x="9143999" y="1632506"/>
            <a:ext cx="2703013" cy="3056785"/>
          </a:xfrm>
          <a:prstGeom prst="rect">
            <a:avLst/>
          </a:prstGeom>
          <a:noFill/>
          <a:ln w="38100">
            <a:solidFill>
              <a:srgbClr val="057B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55778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1" descr="Alfred Chandler Multi-Divisional Form">
            <a:extLst>
              <a:ext uri="{FF2B5EF4-FFF2-40B4-BE49-F238E27FC236}">
                <a16:creationId xmlns:a16="http://schemas.microsoft.com/office/drawing/2014/main" id="{F0D72A55-5D42-761E-5CD0-468110C95370}"/>
              </a:ext>
            </a:extLst>
          </p:cNvPr>
          <p:cNvGrpSpPr>
            <a:grpSpLocks/>
          </p:cNvGrpSpPr>
          <p:nvPr/>
        </p:nvGrpSpPr>
        <p:grpSpPr bwMode="auto">
          <a:xfrm>
            <a:off x="2864990" y="870827"/>
            <a:ext cx="8112125" cy="5399087"/>
            <a:chOff x="468313" y="1125538"/>
            <a:chExt cx="8112125" cy="5399087"/>
          </a:xfrm>
        </p:grpSpPr>
        <p:pic>
          <p:nvPicPr>
            <p:cNvPr id="21509" name="Picture 3">
              <a:extLst>
                <a:ext uri="{FF2B5EF4-FFF2-40B4-BE49-F238E27FC236}">
                  <a16:creationId xmlns:a16="http://schemas.microsoft.com/office/drawing/2014/main" id="{79CE6FC4-FAAA-4922-272C-D6402C44772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12875"/>
              <a:ext cx="1439862"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4">
              <a:extLst>
                <a:ext uri="{FF2B5EF4-FFF2-40B4-BE49-F238E27FC236}">
                  <a16:creationId xmlns:a16="http://schemas.microsoft.com/office/drawing/2014/main" id="{EAD65890-6D7B-D959-E687-99ABF51AB93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1125538"/>
              <a:ext cx="19431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5">
              <a:extLst>
                <a:ext uri="{FF2B5EF4-FFF2-40B4-BE49-F238E27FC236}">
                  <a16:creationId xmlns:a16="http://schemas.microsoft.com/office/drawing/2014/main" id="{3168F2B4-9E70-5869-0BB4-F6C973D4BC1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43663" y="1557338"/>
              <a:ext cx="213677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6">
              <a:extLst>
                <a:ext uri="{FF2B5EF4-FFF2-40B4-BE49-F238E27FC236}">
                  <a16:creationId xmlns:a16="http://schemas.microsoft.com/office/drawing/2014/main" id="{32252DA4-9204-EA1B-B68A-4F8F9D141DC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125538"/>
              <a:ext cx="1439863"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7">
              <a:extLst>
                <a:ext uri="{FF2B5EF4-FFF2-40B4-BE49-F238E27FC236}">
                  <a16:creationId xmlns:a16="http://schemas.microsoft.com/office/drawing/2014/main" id="{1A1F0789-CDEC-39D3-7CF8-65874EBB56E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195513" y="3163888"/>
              <a:ext cx="4718050" cy="336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TextBox 1">
              <a:extLst>
                <a:ext uri="{FF2B5EF4-FFF2-40B4-BE49-F238E27FC236}">
                  <a16:creationId xmlns:a16="http://schemas.microsoft.com/office/drawing/2014/main" id="{DA98E822-8242-E7E1-BDE1-E9252CC2F41D}"/>
                </a:ext>
              </a:extLst>
            </p:cNvPr>
            <p:cNvSpPr txBox="1">
              <a:spLocks noChangeArrowheads="1"/>
            </p:cNvSpPr>
            <p:nvPr/>
          </p:nvSpPr>
          <p:spPr bwMode="auto">
            <a:xfrm>
              <a:off x="3276600" y="2565400"/>
              <a:ext cx="30307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u="sng" dirty="0">
                  <a:solidFill>
                    <a:srgbClr val="FF0000"/>
                  </a:solidFill>
                  <a:latin typeface="Calibri" panose="020F0502020204030204" pitchFamily="34" charset="0"/>
                </a:rPr>
                <a:t>Multi-Division Form (M Form)</a:t>
              </a:r>
            </a:p>
          </p:txBody>
        </p:sp>
      </p:grpSp>
      <p:sp>
        <p:nvSpPr>
          <p:cNvPr id="21507" name="Title 2">
            <a:extLst>
              <a:ext uri="{FF2B5EF4-FFF2-40B4-BE49-F238E27FC236}">
                <a16:creationId xmlns:a16="http://schemas.microsoft.com/office/drawing/2014/main" id="{CD7295A4-D5DC-E421-7E0B-DAF495489ED3}"/>
              </a:ext>
            </a:extLst>
          </p:cNvPr>
          <p:cNvSpPr>
            <a:spLocks noGrp="1" noChangeArrowheads="1"/>
          </p:cNvSpPr>
          <p:nvPr>
            <p:ph type="title"/>
          </p:nvPr>
        </p:nvSpPr>
        <p:spPr>
          <a:xfrm>
            <a:off x="1791325" y="-35358"/>
            <a:ext cx="8604325" cy="1143000"/>
          </a:xfrm>
        </p:spPr>
        <p:txBody>
          <a:bodyPr>
            <a:norm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Structure</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Follows</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 Chandler, 1962)</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BCD05AB8-0AB8-A9C6-8BE8-FAA6BF60BF15}"/>
              </a:ext>
            </a:extLst>
          </p:cNvPr>
          <p:cNvSpPr>
            <a:spLocks noChangeShapeType="1"/>
          </p:cNvSpPr>
          <p:nvPr/>
        </p:nvSpPr>
        <p:spPr bwMode="auto">
          <a:xfrm>
            <a:off x="473333" y="777718"/>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5DC43B76-0FF5-B98B-129A-500CB9964E2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B2CD0B3A-5B9E-E360-8B95-A48AD8B252E0}"/>
              </a:ext>
            </a:extLst>
          </p:cNvPr>
          <p:cNvSpPr>
            <a:spLocks noChangeShapeType="1"/>
          </p:cNvSpPr>
          <p:nvPr/>
        </p:nvSpPr>
        <p:spPr bwMode="auto">
          <a:xfrm>
            <a:off x="9077" y="630293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2CB31CD4-B0CF-9DC4-7C7D-B51D07EF35A9}"/>
              </a:ext>
            </a:extLst>
          </p:cNvPr>
          <p:cNvPicPr>
            <a:picLocks noChangeAspect="1"/>
          </p:cNvPicPr>
          <p:nvPr/>
        </p:nvPicPr>
        <p:blipFill>
          <a:blip r:embed="rId8"/>
          <a:stretch>
            <a:fillRect/>
          </a:stretch>
        </p:blipFill>
        <p:spPr>
          <a:xfrm>
            <a:off x="10573268" y="6384207"/>
            <a:ext cx="1506216" cy="358958"/>
          </a:xfrm>
          <a:prstGeom prst="rect">
            <a:avLst/>
          </a:prstGeom>
        </p:spPr>
      </p:pic>
      <p:pic>
        <p:nvPicPr>
          <p:cNvPr id="4" name="Picture 3">
            <a:extLst>
              <a:ext uri="{FF2B5EF4-FFF2-40B4-BE49-F238E27FC236}">
                <a16:creationId xmlns:a16="http://schemas.microsoft.com/office/drawing/2014/main" id="{07B14D1A-785B-05CB-114E-7766DE9B1BC1}"/>
              </a:ext>
            </a:extLst>
          </p:cNvPr>
          <p:cNvPicPr>
            <a:picLocks noChangeAspect="1"/>
          </p:cNvPicPr>
          <p:nvPr/>
        </p:nvPicPr>
        <p:blipFill>
          <a:blip r:embed="rId9"/>
          <a:stretch>
            <a:fillRect/>
          </a:stretch>
        </p:blipFill>
        <p:spPr>
          <a:xfrm>
            <a:off x="311330" y="1284624"/>
            <a:ext cx="1931847" cy="1340929"/>
          </a:xfrm>
          <a:prstGeom prst="rect">
            <a:avLst/>
          </a:prstGeom>
        </p:spPr>
      </p:pic>
      <p:sp>
        <p:nvSpPr>
          <p:cNvPr id="7" name="TextBox 6">
            <a:extLst>
              <a:ext uri="{FF2B5EF4-FFF2-40B4-BE49-F238E27FC236}">
                <a16:creationId xmlns:a16="http://schemas.microsoft.com/office/drawing/2014/main" id="{AF87CAFC-6A28-ABCD-7C5C-8A9F0A5F34FF}"/>
              </a:ext>
            </a:extLst>
          </p:cNvPr>
          <p:cNvSpPr txBox="1"/>
          <p:nvPr/>
        </p:nvSpPr>
        <p:spPr>
          <a:xfrm>
            <a:off x="473333" y="2625553"/>
            <a:ext cx="1656415" cy="369332"/>
          </a:xfrm>
          <a:prstGeom prst="rect">
            <a:avLst/>
          </a:prstGeom>
          <a:noFill/>
        </p:spPr>
        <p:txBody>
          <a:bodyPr wrap="none" rtlCol="0">
            <a:spAutoFit/>
          </a:bodyPr>
          <a:lstStyle/>
          <a:p>
            <a:r>
              <a:rPr lang="en-US" dirty="0"/>
              <a:t>Alfred Chandler</a:t>
            </a:r>
          </a:p>
        </p:txBody>
      </p:sp>
      <p:pic>
        <p:nvPicPr>
          <p:cNvPr id="8" name="Picture 7">
            <a:extLst>
              <a:ext uri="{FF2B5EF4-FFF2-40B4-BE49-F238E27FC236}">
                <a16:creationId xmlns:a16="http://schemas.microsoft.com/office/drawing/2014/main" id="{56289F86-05E4-AA08-9567-1B193990D286}"/>
              </a:ext>
            </a:extLst>
          </p:cNvPr>
          <p:cNvPicPr>
            <a:picLocks noChangeAspect="1"/>
          </p:cNvPicPr>
          <p:nvPr/>
        </p:nvPicPr>
        <p:blipFill>
          <a:blip r:embed="rId10"/>
          <a:stretch>
            <a:fillRect/>
          </a:stretch>
        </p:blipFill>
        <p:spPr>
          <a:xfrm>
            <a:off x="473333" y="3003951"/>
            <a:ext cx="1769844" cy="285588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a:extLst>
              <a:ext uri="{FF2B5EF4-FFF2-40B4-BE49-F238E27FC236}">
                <a16:creationId xmlns:a16="http://schemas.microsoft.com/office/drawing/2014/main" id="{11C5E460-6895-D17F-BC48-4398354B2613}"/>
              </a:ext>
            </a:extLst>
          </p:cNvPr>
          <p:cNvSpPr txBox="1">
            <a:spLocks noChangeArrowheads="1"/>
          </p:cNvSpPr>
          <p:nvPr/>
        </p:nvSpPr>
        <p:spPr bwMode="auto">
          <a:xfrm>
            <a:off x="2158475" y="974110"/>
            <a:ext cx="80127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2000"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Does structure follow strategy? Or is it the other way round?</a:t>
            </a:r>
          </a:p>
        </p:txBody>
      </p:sp>
      <p:sp>
        <p:nvSpPr>
          <p:cNvPr id="5" name="Text Box 6">
            <a:extLst>
              <a:ext uri="{FF2B5EF4-FFF2-40B4-BE49-F238E27FC236}">
                <a16:creationId xmlns:a16="http://schemas.microsoft.com/office/drawing/2014/main" id="{B3CC13C3-9D1B-3E9D-8A41-A8E562C14D07}"/>
              </a:ext>
            </a:extLst>
          </p:cNvPr>
          <p:cNvSpPr txBox="1">
            <a:spLocks noChangeArrowheads="1"/>
          </p:cNvSpPr>
          <p:nvPr/>
        </p:nvSpPr>
        <p:spPr bwMode="auto">
          <a:xfrm>
            <a:off x="3792539" y="1798639"/>
            <a:ext cx="59266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Alfred Chandler</a:t>
            </a: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r>
              <a:rPr lang="en-GB" altLang="en-US" sz="1800" i="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Strategy and Structure</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1962)</a:t>
            </a:r>
          </a:p>
        </p:txBody>
      </p:sp>
      <p:sp>
        <p:nvSpPr>
          <p:cNvPr id="6" name="Text Box 7">
            <a:extLst>
              <a:ext uri="{FF2B5EF4-FFF2-40B4-BE49-F238E27FC236}">
                <a16:creationId xmlns:a16="http://schemas.microsoft.com/office/drawing/2014/main" id="{C6D53413-C4C0-955C-CBED-AF82A136A5C7}"/>
              </a:ext>
            </a:extLst>
          </p:cNvPr>
          <p:cNvSpPr txBox="1">
            <a:spLocks noChangeArrowheads="1"/>
          </p:cNvSpPr>
          <p:nvPr/>
        </p:nvSpPr>
        <p:spPr bwMode="auto">
          <a:xfrm>
            <a:off x="4209036" y="1397807"/>
            <a:ext cx="391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1. Structure follows strategy</a:t>
            </a:r>
          </a:p>
        </p:txBody>
      </p:sp>
      <p:sp>
        <p:nvSpPr>
          <p:cNvPr id="7" name="Text Box 8">
            <a:extLst>
              <a:ext uri="{FF2B5EF4-FFF2-40B4-BE49-F238E27FC236}">
                <a16:creationId xmlns:a16="http://schemas.microsoft.com/office/drawing/2014/main" id="{D99C9AB3-34A6-942D-8779-5A4456F0A3BC}"/>
              </a:ext>
            </a:extLst>
          </p:cNvPr>
          <p:cNvSpPr txBox="1">
            <a:spLocks noChangeArrowheads="1"/>
          </p:cNvSpPr>
          <p:nvPr/>
        </p:nvSpPr>
        <p:spPr bwMode="auto">
          <a:xfrm>
            <a:off x="3565564" y="4913890"/>
            <a:ext cx="50048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2. But can Strategy follow Structure?</a:t>
            </a:r>
          </a:p>
        </p:txBody>
      </p:sp>
      <p:sp>
        <p:nvSpPr>
          <p:cNvPr id="8" name="Rectangle 9">
            <a:extLst>
              <a:ext uri="{FF2B5EF4-FFF2-40B4-BE49-F238E27FC236}">
                <a16:creationId xmlns:a16="http://schemas.microsoft.com/office/drawing/2014/main" id="{7C8E7E25-F495-BF3A-A937-04B11CDBD6E6}"/>
              </a:ext>
            </a:extLst>
          </p:cNvPr>
          <p:cNvSpPr>
            <a:spLocks noChangeArrowheads="1"/>
          </p:cNvSpPr>
          <p:nvPr/>
        </p:nvSpPr>
        <p:spPr bwMode="auto">
          <a:xfrm>
            <a:off x="834190" y="2221623"/>
            <a:ext cx="10812384" cy="192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Based on 4 case studies of American conglomerates from the 1920s:</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Du Pont (chemicals); General Motors (automobile manufacturer); Standard Oil (energy); Sears Roebuck (retail)</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all used the multi-division form (M Form) – semi-independent product or geographic groups</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the need to restructure (design of the organization) arose from a strategic shift </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driven by:</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new technologies (</a:t>
            </a:r>
            <a:r>
              <a:rPr lang="en-GB" altLang="en-US"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rev. transportation and communications) </a:t>
            </a:r>
          </a:p>
          <a:p>
            <a:pPr eaLnBrk="1" hangingPunct="1">
              <a:spcBef>
                <a:spcPct val="25000"/>
              </a:spcBef>
              <a:buFontTx/>
              <a:buNone/>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and market changes (</a:t>
            </a:r>
            <a:r>
              <a:rPr lang="en-GB" altLang="en-US"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product-market diversification =&gt; required </a:t>
            </a:r>
            <a:r>
              <a:rPr lang="en-GB" altLang="en-US"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divisionalisation</a:t>
            </a:r>
            <a:r>
              <a:rPr lang="en-GB" altLang="en-US" sz="1400" dirty="0">
                <a:solidFill>
                  <a:srgbClr val="000066"/>
                </a:solidFill>
                <a:latin typeface="Verdana" panose="020B0604030504040204" pitchFamily="34" charset="0"/>
                <a:ea typeface="Verdana" panose="020B0604030504040204" pitchFamily="34" charset="0"/>
                <a:cs typeface="Verdana" panose="020B0604030504040204" pitchFamily="34" charset="0"/>
              </a:rPr>
              <a:t>.</a:t>
            </a:r>
          </a:p>
        </p:txBody>
      </p:sp>
      <p:sp>
        <p:nvSpPr>
          <p:cNvPr id="9" name="Text Box 13">
            <a:extLst>
              <a:ext uri="{FF2B5EF4-FFF2-40B4-BE49-F238E27FC236}">
                <a16:creationId xmlns:a16="http://schemas.microsoft.com/office/drawing/2014/main" id="{859492C6-51C4-A7A7-6086-554C33B4AEAD}"/>
              </a:ext>
            </a:extLst>
          </p:cNvPr>
          <p:cNvSpPr txBox="1">
            <a:spLocks noChangeArrowheads="1"/>
          </p:cNvSpPr>
          <p:nvPr/>
        </p:nvSpPr>
        <p:spPr bwMode="auto">
          <a:xfrm>
            <a:off x="2484624" y="4397352"/>
            <a:ext cx="71222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600" b="1" dirty="0">
                <a:solidFill>
                  <a:srgbClr val="057B33"/>
                </a:solidFill>
                <a:latin typeface="Verdana" panose="020B0604030504040204" pitchFamily="34" charset="0"/>
                <a:ea typeface="Verdana" panose="020B0604030504040204" pitchFamily="34" charset="0"/>
                <a:cs typeface="Verdana" panose="020B0604030504040204" pitchFamily="34" charset="0"/>
              </a:rPr>
              <a:t>Changes in strategy require a new or refashioned structure</a:t>
            </a:r>
          </a:p>
        </p:txBody>
      </p:sp>
      <p:sp>
        <p:nvSpPr>
          <p:cNvPr id="10" name="AutoShape 15">
            <a:extLst>
              <a:ext uri="{FF2B5EF4-FFF2-40B4-BE49-F238E27FC236}">
                <a16:creationId xmlns:a16="http://schemas.microsoft.com/office/drawing/2014/main" id="{D29E600D-508E-22AB-1595-4A35B2927516}"/>
              </a:ext>
            </a:extLst>
          </p:cNvPr>
          <p:cNvSpPr>
            <a:spLocks noChangeArrowheads="1"/>
          </p:cNvSpPr>
          <p:nvPr/>
        </p:nvSpPr>
        <p:spPr bwMode="auto">
          <a:xfrm>
            <a:off x="545426" y="1789113"/>
            <a:ext cx="11115995" cy="3010959"/>
          </a:xfrm>
          <a:prstGeom prst="roundRect">
            <a:avLst>
              <a:gd name="adj" fmla="val 16667"/>
            </a:avLst>
          </a:prstGeom>
          <a:noFill/>
          <a:ln w="28575">
            <a:solidFill>
              <a:srgbClr val="057B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11" name="AutoShape 16">
            <a:extLst>
              <a:ext uri="{FF2B5EF4-FFF2-40B4-BE49-F238E27FC236}">
                <a16:creationId xmlns:a16="http://schemas.microsoft.com/office/drawing/2014/main" id="{5D093A9E-3409-4658-75BB-E458D8BEDCA6}"/>
              </a:ext>
            </a:extLst>
          </p:cNvPr>
          <p:cNvSpPr>
            <a:spLocks noChangeArrowheads="1"/>
          </p:cNvSpPr>
          <p:nvPr/>
        </p:nvSpPr>
        <p:spPr bwMode="auto">
          <a:xfrm>
            <a:off x="545427" y="5288885"/>
            <a:ext cx="11115994" cy="866775"/>
          </a:xfrm>
          <a:prstGeom prst="roundRect">
            <a:avLst>
              <a:gd name="adj" fmla="val 16667"/>
            </a:avLst>
          </a:prstGeom>
          <a:noFill/>
          <a:ln w="28575">
            <a:solidFill>
              <a:srgbClr val="057B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12" name="AutoShape 17">
            <a:extLst>
              <a:ext uri="{FF2B5EF4-FFF2-40B4-BE49-F238E27FC236}">
                <a16:creationId xmlns:a16="http://schemas.microsoft.com/office/drawing/2014/main" id="{6413DEAB-0010-E73F-D540-034C398B620F}"/>
              </a:ext>
            </a:extLst>
          </p:cNvPr>
          <p:cNvSpPr>
            <a:spLocks noChangeArrowheads="1"/>
          </p:cNvSpPr>
          <p:nvPr/>
        </p:nvSpPr>
        <p:spPr bwMode="auto">
          <a:xfrm rot="5400000">
            <a:off x="5960270" y="4128382"/>
            <a:ext cx="200025" cy="217487"/>
          </a:xfrm>
          <a:prstGeom prst="rightArrow">
            <a:avLst>
              <a:gd name="adj1" fmla="val 50000"/>
              <a:gd name="adj2" fmla="val 50000"/>
            </a:avLst>
          </a:prstGeom>
          <a:noFill/>
          <a:ln w="31750">
            <a:solidFill>
              <a:srgbClr val="057B33"/>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13" name="AutoShape 18">
            <a:extLst>
              <a:ext uri="{FF2B5EF4-FFF2-40B4-BE49-F238E27FC236}">
                <a16:creationId xmlns:a16="http://schemas.microsoft.com/office/drawing/2014/main" id="{0E853A84-1B9F-E3C4-0642-BBBC15DED3D6}"/>
              </a:ext>
            </a:extLst>
          </p:cNvPr>
          <p:cNvSpPr>
            <a:spLocks noChangeArrowheads="1"/>
          </p:cNvSpPr>
          <p:nvPr/>
        </p:nvSpPr>
        <p:spPr bwMode="auto">
          <a:xfrm>
            <a:off x="1022454" y="2858002"/>
            <a:ext cx="215900" cy="142875"/>
          </a:xfrm>
          <a:prstGeom prst="rightArrow">
            <a:avLst>
              <a:gd name="adj1" fmla="val 50000"/>
              <a:gd name="adj2" fmla="val 37778"/>
            </a:avLst>
          </a:prstGeom>
          <a:noFill/>
          <a:ln w="31750">
            <a:solidFill>
              <a:srgbClr val="057B33"/>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14" name="AutoShape 19">
            <a:extLst>
              <a:ext uri="{FF2B5EF4-FFF2-40B4-BE49-F238E27FC236}">
                <a16:creationId xmlns:a16="http://schemas.microsoft.com/office/drawing/2014/main" id="{66D835E3-5928-C4F1-3650-A369EB24BC1C}"/>
              </a:ext>
            </a:extLst>
          </p:cNvPr>
          <p:cNvSpPr>
            <a:spLocks noChangeArrowheads="1"/>
          </p:cNvSpPr>
          <p:nvPr/>
        </p:nvSpPr>
        <p:spPr bwMode="auto">
          <a:xfrm>
            <a:off x="1027927" y="3396435"/>
            <a:ext cx="215900" cy="142875"/>
          </a:xfrm>
          <a:prstGeom prst="rightArrow">
            <a:avLst>
              <a:gd name="adj1" fmla="val 50000"/>
              <a:gd name="adj2" fmla="val 37778"/>
            </a:avLst>
          </a:prstGeom>
          <a:noFill/>
          <a:ln w="31750">
            <a:solidFill>
              <a:srgbClr val="057B33"/>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15" name="Text Box 6">
            <a:extLst>
              <a:ext uri="{FF2B5EF4-FFF2-40B4-BE49-F238E27FC236}">
                <a16:creationId xmlns:a16="http://schemas.microsoft.com/office/drawing/2014/main" id="{1EDC63CE-34B4-9B6F-0EA4-B79D9DF65E9D}"/>
              </a:ext>
            </a:extLst>
          </p:cNvPr>
          <p:cNvSpPr txBox="1">
            <a:spLocks noChangeArrowheads="1"/>
          </p:cNvSpPr>
          <p:nvPr/>
        </p:nvSpPr>
        <p:spPr bwMode="auto">
          <a:xfrm>
            <a:off x="4008439" y="5292059"/>
            <a:ext cx="52533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err="1">
                <a:solidFill>
                  <a:srgbClr val="057B33"/>
                </a:solidFill>
                <a:latin typeface="Verdana" panose="020B0604030504040204" pitchFamily="34" charset="0"/>
                <a:ea typeface="Verdana" panose="020B0604030504040204" pitchFamily="34" charset="0"/>
                <a:cs typeface="Verdana" panose="020B0604030504040204" pitchFamily="34" charset="0"/>
              </a:rPr>
              <a:t>Rumelt</a:t>
            </a:r>
            <a:r>
              <a:rPr lang="en-GB" altLang="en-US" sz="1800" b="1"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en-GB"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(1974), Miller (1986), and others…</a:t>
            </a:r>
          </a:p>
        </p:txBody>
      </p:sp>
      <p:sp>
        <p:nvSpPr>
          <p:cNvPr id="16" name="Rectangle 1">
            <a:extLst>
              <a:ext uri="{FF2B5EF4-FFF2-40B4-BE49-F238E27FC236}">
                <a16:creationId xmlns:a16="http://schemas.microsoft.com/office/drawing/2014/main" id="{CAC4B6E8-B83D-40D1-FABD-C0F49A81D01B}"/>
              </a:ext>
            </a:extLst>
          </p:cNvPr>
          <p:cNvSpPr>
            <a:spLocks noChangeArrowheads="1"/>
          </p:cNvSpPr>
          <p:nvPr/>
        </p:nvSpPr>
        <p:spPr bwMode="auto">
          <a:xfrm>
            <a:off x="834189" y="5611148"/>
            <a:ext cx="10603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sz="1600" b="0" i="0" u="none" strike="noStrike" dirty="0">
                <a:solidFill>
                  <a:schemeClr val="tx1">
                    <a:lumMod val="50000"/>
                    <a:lumOff val="50000"/>
                  </a:schemeClr>
                </a:solidFill>
                <a:effectLst/>
                <a:latin typeface="Google Sans"/>
              </a:rPr>
              <a:t>When an organization explicitly changed its structural arrangements, but not its strategy, diversification strategy nevertheless ultimately evolved to fit the firm's new organizational structure</a:t>
            </a:r>
            <a:endPar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Title 1">
            <a:extLst>
              <a:ext uri="{FF2B5EF4-FFF2-40B4-BE49-F238E27FC236}">
                <a16:creationId xmlns:a16="http://schemas.microsoft.com/office/drawing/2014/main" id="{F921FF99-C0BD-63EF-3803-91E2733E2773}"/>
              </a:ext>
            </a:extLst>
          </p:cNvPr>
          <p:cNvSpPr>
            <a:spLocks noGrp="1" noChangeArrowheads="1"/>
          </p:cNvSpPr>
          <p:nvPr>
            <p:ph type="title"/>
          </p:nvPr>
        </p:nvSpPr>
        <p:spPr>
          <a:xfrm>
            <a:off x="1985169" y="52387"/>
            <a:ext cx="8229600" cy="1143000"/>
          </a:xfrm>
        </p:spPr>
        <p:txBody>
          <a:bodyPr>
            <a:normAutofit/>
          </a:bodyPr>
          <a:lstStyle/>
          <a:p>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Internationalisation</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strategy</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57B33"/>
                </a:solidFill>
                <a:latin typeface="Verdana" panose="020B0604030504040204" pitchFamily="34" charset="0"/>
                <a:ea typeface="Verdana" panose="020B0604030504040204" pitchFamily="34" charset="0"/>
                <a:cs typeface="Verdana" panose="020B0604030504040204" pitchFamily="34" charset="0"/>
              </a:rPr>
              <a:t>structure</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Line 2">
            <a:extLst>
              <a:ext uri="{FF2B5EF4-FFF2-40B4-BE49-F238E27FC236}">
                <a16:creationId xmlns:a16="http://schemas.microsoft.com/office/drawing/2014/main" id="{F5F13E87-1F2E-9191-70F8-036837576623}"/>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9" name="TextBox 18" descr="Professor Teresa da Silva Lopes&#13;&#10;">
            <a:extLst>
              <a:ext uri="{FF2B5EF4-FFF2-40B4-BE49-F238E27FC236}">
                <a16:creationId xmlns:a16="http://schemas.microsoft.com/office/drawing/2014/main" id="{EF741C3B-FDC3-4F7C-4917-3FD96DBA5241}"/>
              </a:ext>
            </a:extLst>
          </p:cNvPr>
          <p:cNvSpPr txBox="1"/>
          <p:nvPr/>
        </p:nvSpPr>
        <p:spPr>
          <a:xfrm>
            <a:off x="-44048" y="6530142"/>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20" name="Picture 19">
            <a:extLst>
              <a:ext uri="{FF2B5EF4-FFF2-40B4-BE49-F238E27FC236}">
                <a16:creationId xmlns:a16="http://schemas.microsoft.com/office/drawing/2014/main" id="{F531301E-E74F-05A8-8355-A9ED282CCB27}"/>
              </a:ext>
            </a:extLst>
          </p:cNvPr>
          <p:cNvPicPr>
            <a:picLocks noChangeAspect="1"/>
          </p:cNvPicPr>
          <p:nvPr/>
        </p:nvPicPr>
        <p:blipFill>
          <a:blip r:embed="rId2"/>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882676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3">
            <a:extLst>
              <a:ext uri="{FF2B5EF4-FFF2-40B4-BE49-F238E27FC236}">
                <a16:creationId xmlns:a16="http://schemas.microsoft.com/office/drawing/2014/main" id="{F52F8D00-467A-90A2-59F9-1F0C95097C10}"/>
              </a:ext>
            </a:extLst>
          </p:cNvPr>
          <p:cNvSpPr>
            <a:spLocks noChangeArrowheads="1"/>
          </p:cNvSpPr>
          <p:nvPr/>
        </p:nvSpPr>
        <p:spPr bwMode="auto">
          <a:xfrm>
            <a:off x="545426" y="1388988"/>
            <a:ext cx="10663202" cy="2951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85813" indent="-385763">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125000"/>
              </a:lnSpc>
              <a:buFontTx/>
              <a:buNone/>
            </a:pPr>
            <a:endPar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lnSpc>
                <a:spcPct val="125000"/>
              </a:lnSpc>
              <a:buFontTx/>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 determining the best structure, three questions must be answered</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t>
            </a:r>
          </a:p>
          <a:p>
            <a:pPr lvl="1" eaLnBrk="1" hangingPunct="1">
              <a:lnSpc>
                <a:spcPct val="125000"/>
              </a:lnSpc>
              <a:buFontTx/>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1. Can the company operate efficiently with domestic divisions or are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international divisions also necessary</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t>
            </a:r>
          </a:p>
          <a:p>
            <a:pPr lvl="1">
              <a:lnSpc>
                <a:spcPct val="125000"/>
              </a:lnSpc>
              <a:spcBef>
                <a:spcPts val="1225"/>
              </a:spcBef>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2. On what basis should the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organization be structured</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p>
          <a:p>
            <a:pPr lvl="1" eaLnBrk="1" hangingPunct="1">
              <a:lnSpc>
                <a:spcPct val="125000"/>
              </a:lnSpc>
              <a:buFontTx/>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product, area, function, mixed or matrix?</a:t>
            </a:r>
          </a:p>
          <a:p>
            <a:pPr lvl="1">
              <a:lnSpc>
                <a:spcPct val="125000"/>
              </a:lnSpc>
              <a:spcBef>
                <a:spcPts val="1225"/>
              </a:spcBef>
              <a:buNone/>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3. How can the necessary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coordination and cooperation </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be most effectively achieved?</a:t>
            </a:r>
          </a:p>
        </p:txBody>
      </p:sp>
      <p:sp>
        <p:nvSpPr>
          <p:cNvPr id="25603" name="Title 1">
            <a:extLst>
              <a:ext uri="{FF2B5EF4-FFF2-40B4-BE49-F238E27FC236}">
                <a16:creationId xmlns:a16="http://schemas.microsoft.com/office/drawing/2014/main" id="{2351B1A3-22E9-1E0D-DB8A-4DD0832EBCDB}"/>
              </a:ext>
            </a:extLst>
          </p:cNvPr>
          <p:cNvSpPr>
            <a:spLocks noGrp="1" noChangeArrowheads="1"/>
          </p:cNvSpPr>
          <p:nvPr>
            <p:ph type="title"/>
          </p:nvPr>
        </p:nvSpPr>
        <p:spPr>
          <a:xfrm>
            <a:off x="1150171" y="-88105"/>
            <a:ext cx="10515600" cy="1325563"/>
          </a:xfrm>
        </p:spPr>
        <p:txBody>
          <a:bodyPr/>
          <a:lstStyle/>
          <a:p>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Internationalisation</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strategy</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structure</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cont</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a:t>
            </a:r>
            <a:endPar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AC84C08B-06D1-D536-910C-42697160E2F0}"/>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40FA359E-A5CE-E590-CF78-4A7F1BF2AB2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2AD84C23-B3AF-D6FA-50C8-79B285EA3E91}"/>
              </a:ext>
            </a:extLst>
          </p:cNvPr>
          <p:cNvSpPr>
            <a:spLocks noChangeShapeType="1"/>
          </p:cNvSpPr>
          <p:nvPr/>
        </p:nvSpPr>
        <p:spPr bwMode="auto">
          <a:xfrm>
            <a:off x="0" y="62953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7F5C1A09-AE0B-F61F-C82D-7DE67D0A8C32}"/>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a:extLst>
              <a:ext uri="{FF2B5EF4-FFF2-40B4-BE49-F238E27FC236}">
                <a16:creationId xmlns:a16="http://schemas.microsoft.com/office/drawing/2014/main" id="{58C198E8-40A6-FFB7-D538-E7C38FBA118E}"/>
              </a:ext>
            </a:extLst>
          </p:cNvPr>
          <p:cNvSpPr>
            <a:spLocks noChangeArrowheads="1"/>
          </p:cNvSpPr>
          <p:nvPr/>
        </p:nvSpPr>
        <p:spPr bwMode="auto">
          <a:xfrm>
            <a:off x="1500188" y="1166468"/>
            <a:ext cx="8839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2000" b="1" u="sng" dirty="0">
                <a:solidFill>
                  <a:srgbClr val="057B33"/>
                </a:solidFill>
                <a:latin typeface="Verdana" panose="020B0604030504040204" pitchFamily="34" charset="0"/>
                <a:ea typeface="Verdana" panose="020B0604030504040204" pitchFamily="34" charset="0"/>
                <a:cs typeface="Verdana" panose="020B0604030504040204" pitchFamily="34" charset="0"/>
              </a:rPr>
              <a:t>Coordination processes</a:t>
            </a:r>
          </a:p>
        </p:txBody>
      </p:sp>
      <p:sp>
        <p:nvSpPr>
          <p:cNvPr id="24578" name="Rectangle 3">
            <a:extLst>
              <a:ext uri="{FF2B5EF4-FFF2-40B4-BE49-F238E27FC236}">
                <a16:creationId xmlns:a16="http://schemas.microsoft.com/office/drawing/2014/main" id="{4559AEFE-3FDE-64D0-A8CD-9B37ED576A72}"/>
              </a:ext>
            </a:extLst>
          </p:cNvPr>
          <p:cNvSpPr>
            <a:spLocks noChangeArrowheads="1"/>
          </p:cNvSpPr>
          <p:nvPr/>
        </p:nvSpPr>
        <p:spPr bwMode="auto">
          <a:xfrm>
            <a:off x="733778" y="1611670"/>
            <a:ext cx="10747022" cy="3618876"/>
          </a:xfrm>
          <a:prstGeom prst="rect">
            <a:avLst/>
          </a:prstGeom>
          <a:noFill/>
          <a:ln>
            <a:noFill/>
          </a:ln>
        </p:spPr>
        <p:txBody>
          <a:bodyPr wrap="square">
            <a:spAutoFit/>
          </a:bodyPr>
          <a:lstStyle>
            <a:lvl1pPr marL="409575" indent="-409575"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indent="0" eaLnBrk="1" hangingPunct="1">
              <a:lnSpc>
                <a:spcPct val="125000"/>
              </a:lnSpc>
              <a:spcBef>
                <a:spcPts val="1200"/>
              </a:spcBef>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The structure is designed to answer the question: What is to be done? </a:t>
            </a:r>
          </a:p>
          <a:p>
            <a:pPr eaLnBrk="1" hangingPunct="1">
              <a:lnSpc>
                <a:spcPct val="125000"/>
              </a:lnSpc>
              <a:spcBef>
                <a:spcPts val="1200"/>
              </a:spcBef>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The coordination processes impact on - decision making, communicating and controlling – help to </a:t>
            </a:r>
            <a:r>
              <a:rPr lang="en-US"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make the structure work efficiently</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t>
            </a:r>
          </a:p>
          <a:p>
            <a:pPr eaLnBrk="1" hangingPunct="1">
              <a:lnSpc>
                <a:spcPct val="140000"/>
              </a:lnSpc>
              <a:spcBef>
                <a:spcPts val="1200"/>
              </a:spcBef>
              <a:defRPr/>
            </a:pPr>
            <a:r>
              <a:rPr lang="en-US"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Decision making: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the process of </a:t>
            </a:r>
            <a:r>
              <a:rPr lang="en-US"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choosing</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from among alternatives.</a:t>
            </a:r>
          </a:p>
          <a:p>
            <a:pPr eaLnBrk="1" hangingPunct="1">
              <a:lnSpc>
                <a:spcPct val="140000"/>
              </a:lnSpc>
              <a:spcBef>
                <a:spcPts val="1200"/>
              </a:spcBef>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14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large enterprise, low level of product diversification, highly competitive environment – </a:t>
            </a:r>
            <a:r>
              <a:rPr lang="en-US" altLang="en-US" sz="14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favour</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centralization                  </a:t>
            </a:r>
          </a:p>
          <a:p>
            <a:pPr eaLnBrk="1" hangingPunct="1">
              <a:lnSpc>
                <a:spcPct val="140000"/>
              </a:lnSpc>
              <a:spcBef>
                <a:spcPts val="1200"/>
              </a:spcBef>
              <a:defRPr/>
            </a:pPr>
            <a:r>
              <a:rPr lang="en-US"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Communication: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process of </a:t>
            </a:r>
            <a:r>
              <a:rPr lang="en-US"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transferring meanings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from sender to receiver.</a:t>
            </a:r>
          </a:p>
          <a:p>
            <a:pPr eaLnBrk="1" hangingPunct="1">
              <a:lnSpc>
                <a:spcPct val="140000"/>
              </a:lnSpc>
              <a:spcBef>
                <a:spcPts val="1200"/>
              </a:spcBef>
              <a:defRPr/>
            </a:pPr>
            <a:r>
              <a:rPr lang="en-US"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Controlling: </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process of determining that everything goes </a:t>
            </a:r>
            <a:r>
              <a:rPr lang="en-US"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according to plan</a:t>
            </a: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p>
          <a:p>
            <a:pPr marL="0" indent="0" eaLnBrk="1" hangingPunct="1">
              <a:lnSpc>
                <a:spcPct val="140000"/>
              </a:lnSpc>
              <a:spcBef>
                <a:spcPts val="1200"/>
              </a:spcBef>
              <a:defRPr/>
            </a:pPr>
            <a:r>
              <a:rPr lang="en-US"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The human resource management strategies also very important for MNEs</a:t>
            </a:r>
          </a:p>
        </p:txBody>
      </p:sp>
      <p:sp>
        <p:nvSpPr>
          <p:cNvPr id="27652" name="Title 1">
            <a:extLst>
              <a:ext uri="{FF2B5EF4-FFF2-40B4-BE49-F238E27FC236}">
                <a16:creationId xmlns:a16="http://schemas.microsoft.com/office/drawing/2014/main" id="{DDACD1CB-C315-D442-8B47-4C2EF1707F6B}"/>
              </a:ext>
            </a:extLst>
          </p:cNvPr>
          <p:cNvSpPr>
            <a:spLocks noGrp="1" noChangeArrowheads="1"/>
          </p:cNvSpPr>
          <p:nvPr>
            <p:ph type="title"/>
          </p:nvPr>
        </p:nvSpPr>
        <p:spPr>
          <a:xfrm>
            <a:off x="946244" y="29901"/>
            <a:ext cx="10284311" cy="1143000"/>
          </a:xfrm>
        </p:spPr>
        <p:txBody>
          <a:bodyPr/>
          <a:lstStyle/>
          <a:p>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Internationalisation</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strategy</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and</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structure</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3000" dirty="0" err="1">
                <a:solidFill>
                  <a:srgbClr val="057B33"/>
                </a:solidFill>
                <a:latin typeface="Verdana" panose="020B0604030504040204" pitchFamily="34" charset="0"/>
                <a:ea typeface="Verdana" panose="020B0604030504040204" pitchFamily="34" charset="0"/>
                <a:cs typeface="Verdana" panose="020B0604030504040204" pitchFamily="34" charset="0"/>
              </a:rPr>
              <a:t>cont</a:t>
            </a:r>
            <a:r>
              <a:rPr lang="pt-PT"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rPr>
              <a:t>.)</a:t>
            </a:r>
            <a:endParaRPr lang="en-US" altLang="en-US" sz="30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D848A2EA-1531-AE97-E0F0-0ACC4A8531DF}"/>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C925AD9-AAD2-0AB6-DF02-2670F8ADA7BA}"/>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1092ECF3-DA11-B897-16F9-286DEBC4517D}"/>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FE4F6CF2-0E48-87A0-8680-6FC72CBACB8E}"/>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3">
            <a:extLst>
              <a:ext uri="{FF2B5EF4-FFF2-40B4-BE49-F238E27FC236}">
                <a16:creationId xmlns:a16="http://schemas.microsoft.com/office/drawing/2014/main" id="{EB904819-1F8F-16DD-508D-38827AEF0D3A}"/>
              </a:ext>
            </a:extLst>
          </p:cNvPr>
          <p:cNvSpPr>
            <a:spLocks noChangeArrowheads="1"/>
          </p:cNvSpPr>
          <p:nvPr/>
        </p:nvSpPr>
        <p:spPr bwMode="auto">
          <a:xfrm>
            <a:off x="1043082" y="1690144"/>
            <a:ext cx="9929717" cy="3034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9575" indent="-40957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808038" indent="-396875">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140000"/>
              </a:lnSpc>
            </a:pPr>
            <a:endPar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endParaRPr>
          </a:p>
          <a:p>
            <a:pPr lvl="1" eaLnBrk="1" hangingPunct="1">
              <a:lnSpc>
                <a:spcPct val="140000"/>
              </a:lnSpc>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relative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importance of international operations </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at the present time and what the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projected situation might be </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within three to five years</a:t>
            </a:r>
          </a:p>
          <a:p>
            <a:pPr lvl="1" eaLnBrk="1" hangingPunct="1">
              <a:lnSpc>
                <a:spcPct val="140000"/>
              </a:lnSpc>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firm’s past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history</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and experience in the international arena </a:t>
            </a:r>
          </a:p>
          <a:p>
            <a:pPr lvl="1" eaLnBrk="1" hangingPunct="1">
              <a:lnSpc>
                <a:spcPct val="140000"/>
              </a:lnSpc>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company’s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business and product strategy</a:t>
            </a:r>
          </a:p>
          <a:p>
            <a:pPr lvl="1" eaLnBrk="1" hangingPunct="1">
              <a:lnSpc>
                <a:spcPct val="140000"/>
              </a:lnSpc>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management’s philosophy</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of operating</a:t>
            </a:r>
          </a:p>
          <a:p>
            <a:pPr lvl="1" eaLnBrk="1" hangingPunct="1">
              <a:lnSpc>
                <a:spcPct val="140000"/>
              </a:lnSpc>
            </a:pP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the firm’s </a:t>
            </a:r>
            <a:r>
              <a:rPr lang="en-US" altLang="en-US" sz="18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ability to adjust</a:t>
            </a:r>
            <a:r>
              <a:rPr lang="en-US"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to organizational changes</a:t>
            </a:r>
          </a:p>
        </p:txBody>
      </p:sp>
      <p:sp>
        <p:nvSpPr>
          <p:cNvPr id="29699" name="Text Box 8">
            <a:extLst>
              <a:ext uri="{FF2B5EF4-FFF2-40B4-BE49-F238E27FC236}">
                <a16:creationId xmlns:a16="http://schemas.microsoft.com/office/drawing/2014/main" id="{7B3B5536-F1AC-FBB8-A43C-7E9F5F32175F}"/>
              </a:ext>
            </a:extLst>
          </p:cNvPr>
          <p:cNvSpPr txBox="1">
            <a:spLocks noChangeArrowheads="1"/>
          </p:cNvSpPr>
          <p:nvPr/>
        </p:nvSpPr>
        <p:spPr bwMode="auto">
          <a:xfrm>
            <a:off x="847364" y="1394088"/>
            <a:ext cx="1053685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2000" b="1" dirty="0">
                <a:solidFill>
                  <a:srgbClr val="057B33"/>
                </a:solidFill>
                <a:latin typeface="Verdana" panose="020B0604030504040204" pitchFamily="34" charset="0"/>
                <a:ea typeface="Verdana" panose="020B0604030504040204" pitchFamily="34" charset="0"/>
                <a:cs typeface="Verdana" panose="020B0604030504040204" pitchFamily="34" charset="0"/>
              </a:rPr>
              <a:t>Which Organisational Structure =&gt; Analysis of key structural variables:</a:t>
            </a:r>
          </a:p>
        </p:txBody>
      </p:sp>
      <p:sp>
        <p:nvSpPr>
          <p:cNvPr id="29700" name="Title 1">
            <a:extLst>
              <a:ext uri="{FF2B5EF4-FFF2-40B4-BE49-F238E27FC236}">
                <a16:creationId xmlns:a16="http://schemas.microsoft.com/office/drawing/2014/main" id="{06F6368E-9F23-2A10-5709-230E9BCC6340}"/>
              </a:ext>
            </a:extLst>
          </p:cNvPr>
          <p:cNvSpPr>
            <a:spLocks noGrp="1" noChangeArrowheads="1"/>
          </p:cNvSpPr>
          <p:nvPr>
            <p:ph type="title"/>
          </p:nvPr>
        </p:nvSpPr>
        <p:spPr>
          <a:xfrm>
            <a:off x="1043083" y="70295"/>
            <a:ext cx="10144871" cy="1143000"/>
          </a:xfrm>
        </p:spPr>
        <p:txBody>
          <a:bodyPr/>
          <a:lstStyle/>
          <a:p>
            <a:r>
              <a:rPr lang="en-US"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Key variables that influence international </a:t>
            </a:r>
            <a:r>
              <a:rPr lang="en-US"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organisational</a:t>
            </a:r>
            <a:r>
              <a:rPr lang="en-US"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designs</a:t>
            </a:r>
          </a:p>
        </p:txBody>
      </p:sp>
      <p:sp>
        <p:nvSpPr>
          <p:cNvPr id="2" name="Line 2">
            <a:extLst>
              <a:ext uri="{FF2B5EF4-FFF2-40B4-BE49-F238E27FC236}">
                <a16:creationId xmlns:a16="http://schemas.microsoft.com/office/drawing/2014/main" id="{7C71AC22-27AA-B8EF-DCF5-0536BED8B05B}"/>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32123238-ABF4-ABCB-D27F-DAF6ABBF985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F3532A35-D643-BF02-C9C2-B2DD861BBC62}"/>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3B649C86-C229-1C07-B7CA-C78A68921A70}"/>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 Box 5">
            <a:extLst>
              <a:ext uri="{FF2B5EF4-FFF2-40B4-BE49-F238E27FC236}">
                <a16:creationId xmlns:a16="http://schemas.microsoft.com/office/drawing/2014/main" id="{DF0E4B2E-AD6B-58D9-9042-6DBCF2858F05}"/>
              </a:ext>
            </a:extLst>
          </p:cNvPr>
          <p:cNvSpPr txBox="1">
            <a:spLocks noChangeArrowheads="1"/>
          </p:cNvSpPr>
          <p:nvPr/>
        </p:nvSpPr>
        <p:spPr bwMode="auto">
          <a:xfrm>
            <a:off x="453497" y="3776319"/>
            <a:ext cx="11263487" cy="2292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7800" indent="-1778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Char char="-"/>
            </a:pPr>
            <a:r>
              <a:rPr lang="en-GB"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Quadrant 1 – cost leadership</a:t>
            </a:r>
          </a:p>
          <a:p>
            <a:pPr eaLnBrk="1" hangingPunct="1">
              <a:spcBef>
                <a:spcPct val="0"/>
              </a:spcBef>
              <a:buFontTx/>
              <a:buNone/>
            </a:pPr>
            <a:r>
              <a:rPr lang="en-GB" altLang="en-US" sz="1600" dirty="0">
                <a:solidFill>
                  <a:schemeClr val="accent2"/>
                </a:solidFill>
                <a:latin typeface="Verdana" panose="020B0604030504040204" pitchFamily="34" charset="0"/>
                <a:ea typeface="Verdana" panose="020B0604030504040204" pitchFamily="34" charset="0"/>
                <a:cs typeface="Verdana" panose="020B0604030504040204" pitchFamily="34" charset="0"/>
              </a:rPr>
              <a:t>   </a:t>
            </a: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a </a:t>
            </a:r>
            <a:r>
              <a:rPr lang="en-GB" altLang="en-US" sz="1600" u="sng" dirty="0">
                <a:solidFill>
                  <a:srgbClr val="057B33"/>
                </a:solidFill>
                <a:latin typeface="Verdana" panose="020B0604030504040204" pitchFamily="34" charset="0"/>
                <a:ea typeface="Verdana" panose="020B0604030504040204" pitchFamily="34" charset="0"/>
                <a:cs typeface="Verdana" panose="020B0604030504040204" pitchFamily="34" charset="0"/>
              </a:rPr>
              <a:t>centralised and hierarchical</a:t>
            </a: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 structure usually followed by firms in cell 1 pursuing </a:t>
            </a:r>
            <a:r>
              <a:rPr lang="en-GB" altLang="en-US" sz="1600" u="sng" dirty="0">
                <a:solidFill>
                  <a:srgbClr val="057B33"/>
                </a:solidFill>
                <a:latin typeface="Verdana" panose="020B0604030504040204" pitchFamily="34" charset="0"/>
                <a:ea typeface="Verdana" panose="020B0604030504040204" pitchFamily="34" charset="0"/>
                <a:cs typeface="Verdana" panose="020B0604030504040204" pitchFamily="34" charset="0"/>
              </a:rPr>
              <a:t>economic integration</a:t>
            </a:r>
          </a:p>
          <a:p>
            <a:pPr eaLnBrk="1" hangingPunct="1">
              <a:spcBef>
                <a:spcPts val="600"/>
              </a:spcBef>
              <a:buFontTx/>
              <a:buChar char="-"/>
            </a:pPr>
            <a:r>
              <a:rPr lang="en-GB"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Quadrant 2 - exit</a:t>
            </a:r>
          </a:p>
          <a:p>
            <a:pPr eaLnBrk="1" hangingPunct="1">
              <a:spcBef>
                <a:spcPts val="600"/>
              </a:spcBef>
              <a:buFontTx/>
              <a:buChar char="-"/>
            </a:pPr>
            <a:r>
              <a:rPr lang="en-GB"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Quadrant 4 – differentiation (building brands, investing in marketing)</a:t>
            </a:r>
          </a:p>
          <a:p>
            <a:pPr eaLnBrk="1" hangingPunct="1">
              <a:spcBef>
                <a:spcPct val="0"/>
              </a:spcBef>
              <a:buFontTx/>
              <a:buNone/>
            </a:pP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    the strategy of </a:t>
            </a:r>
            <a:r>
              <a:rPr lang="en-GB" altLang="en-US" sz="1600" u="sng" dirty="0">
                <a:solidFill>
                  <a:srgbClr val="057B33"/>
                </a:solidFill>
                <a:latin typeface="Verdana" panose="020B0604030504040204" pitchFamily="34" charset="0"/>
                <a:ea typeface="Verdana" panose="020B0604030504040204" pitchFamily="34" charset="0"/>
                <a:cs typeface="Verdana" panose="020B0604030504040204" pitchFamily="34" charset="0"/>
              </a:rPr>
              <a:t>national responsiveness</a:t>
            </a: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 may require a </a:t>
            </a:r>
            <a:r>
              <a:rPr lang="en-GB" altLang="en-US" sz="1600" u="sng" dirty="0">
                <a:solidFill>
                  <a:srgbClr val="057B33"/>
                </a:solidFill>
                <a:latin typeface="Verdana" panose="020B0604030504040204" pitchFamily="34" charset="0"/>
                <a:ea typeface="Verdana" panose="020B0604030504040204" pitchFamily="34" charset="0"/>
                <a:cs typeface="Verdana" panose="020B0604030504040204" pitchFamily="34" charset="0"/>
              </a:rPr>
              <a:t>decentralized </a:t>
            </a: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organizational structure</a:t>
            </a:r>
          </a:p>
          <a:p>
            <a:pPr eaLnBrk="1" hangingPunct="1">
              <a:spcBef>
                <a:spcPts val="600"/>
              </a:spcBef>
              <a:buFontTx/>
              <a:buChar char="-"/>
            </a:pPr>
            <a:r>
              <a:rPr lang="en-GB" altLang="en-US" sz="16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Quadrant 3 – cost Leadership or differentiation</a:t>
            </a:r>
          </a:p>
          <a:p>
            <a:pPr eaLnBrk="1" hangingPunct="1">
              <a:spcBef>
                <a:spcPct val="0"/>
              </a:spcBef>
              <a:buFontTx/>
              <a:buNone/>
            </a:pP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    it may be necessary to </a:t>
            </a:r>
            <a:r>
              <a:rPr lang="en-GB" altLang="en-US" sz="1600" u="sng" dirty="0">
                <a:solidFill>
                  <a:srgbClr val="057B33"/>
                </a:solidFill>
                <a:latin typeface="Verdana" panose="020B0604030504040204" pitchFamily="34" charset="0"/>
                <a:ea typeface="Verdana" panose="020B0604030504040204" pitchFamily="34" charset="0"/>
                <a:cs typeface="Verdana" panose="020B0604030504040204" pitchFamily="34" charset="0"/>
              </a:rPr>
              <a:t>combine the advantages of both a centralized and decentralized organizational structure – matrix structure </a:t>
            </a: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(complementary assets need to be combined)</a:t>
            </a:r>
          </a:p>
        </p:txBody>
      </p:sp>
      <p:pic>
        <p:nvPicPr>
          <p:cNvPr id="31746" name="Picture 7" descr="Rugman’s Competitive Advantage Matrix – Related Organisational Structures&#10;">
            <a:extLst>
              <a:ext uri="{FF2B5EF4-FFF2-40B4-BE49-F238E27FC236}">
                <a16:creationId xmlns:a16="http://schemas.microsoft.com/office/drawing/2014/main" id="{3E9E87E4-D044-608A-6D8C-6950D5E97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816" y="1379625"/>
            <a:ext cx="273685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 Box 11">
            <a:extLst>
              <a:ext uri="{FF2B5EF4-FFF2-40B4-BE49-F238E27FC236}">
                <a16:creationId xmlns:a16="http://schemas.microsoft.com/office/drawing/2014/main" id="{20D31A6D-8EFF-50BC-2040-61DE3CC1E86E}"/>
              </a:ext>
            </a:extLst>
          </p:cNvPr>
          <p:cNvSpPr txBox="1">
            <a:spLocks noChangeArrowheads="1"/>
          </p:cNvSpPr>
          <p:nvPr/>
        </p:nvSpPr>
        <p:spPr bwMode="auto">
          <a:xfrm>
            <a:off x="961082" y="1010293"/>
            <a:ext cx="102483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Rugman</a:t>
            </a:r>
            <a:r>
              <a:rPr lang="ja-JP" altLang="en-GB" sz="1800" b="1">
                <a:solidFill>
                  <a:schemeClr val="bg1">
                    <a:lumMod val="50000"/>
                  </a:schemeClr>
                </a:solidFill>
                <a:latin typeface="Verdana" panose="020B0604030504040204" pitchFamily="34" charset="0"/>
                <a:cs typeface="Verdana" panose="020B0604030504040204" pitchFamily="34" charset="0"/>
              </a:rPr>
              <a:t>’</a:t>
            </a:r>
            <a:r>
              <a:rPr lang="en-GB" altLang="ja-JP"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s Competitive Advantage Matrix – Related Organisational Structures</a:t>
            </a:r>
            <a:endParaRPr lang="en-GB" altLang="en-US"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1749" name="Title 1">
            <a:extLst>
              <a:ext uri="{FF2B5EF4-FFF2-40B4-BE49-F238E27FC236}">
                <a16:creationId xmlns:a16="http://schemas.microsoft.com/office/drawing/2014/main" id="{B47CEB3B-9D11-8416-DB31-4A82C644D271}"/>
              </a:ext>
            </a:extLst>
          </p:cNvPr>
          <p:cNvSpPr>
            <a:spLocks noGrp="1" noChangeArrowheads="1"/>
          </p:cNvSpPr>
          <p:nvPr>
            <p:ph type="title"/>
          </p:nvPr>
        </p:nvSpPr>
        <p:spPr>
          <a:xfrm>
            <a:off x="1458044" y="59617"/>
            <a:ext cx="9254395" cy="1143000"/>
          </a:xfrm>
        </p:spPr>
        <p:txBody>
          <a:bodyPr>
            <a:normAutofit/>
          </a:bodyPr>
          <a:lstStyle/>
          <a:p>
            <a:r>
              <a:rPr lang="en-GB" altLang="en-US" sz="2600" dirty="0">
                <a:solidFill>
                  <a:srgbClr val="057B33"/>
                </a:solidFill>
                <a:latin typeface="Calibri" panose="020F0502020204030204" pitchFamily="34" charset="0"/>
                <a:ea typeface="ＭＳ Ｐゴシック" panose="020B0600070205080204" pitchFamily="34" charset="-128"/>
              </a:rPr>
              <a:t>Types of organisational structures for the </a:t>
            </a:r>
            <a:r>
              <a:rPr lang="en-GB" altLang="en-US" sz="2600" dirty="0" err="1">
                <a:solidFill>
                  <a:srgbClr val="057B33"/>
                </a:solidFill>
                <a:latin typeface="Calibri" panose="020F0502020204030204" pitchFamily="34" charset="0"/>
                <a:ea typeface="ＭＳ Ｐゴシック" panose="020B0600070205080204" pitchFamily="34" charset="-128"/>
              </a:rPr>
              <a:t>internalisationalised</a:t>
            </a:r>
            <a:r>
              <a:rPr lang="en-GB" altLang="en-US" sz="2600" dirty="0">
                <a:solidFill>
                  <a:srgbClr val="057B33"/>
                </a:solidFill>
                <a:latin typeface="Calibri" panose="020F0502020204030204" pitchFamily="34" charset="0"/>
                <a:ea typeface="ＭＳ Ｐゴシック" panose="020B0600070205080204" pitchFamily="34" charset="-128"/>
              </a:rPr>
              <a:t> firm</a:t>
            </a:r>
            <a:endParaRPr lang="en-US" altLang="en-US" sz="2600" dirty="0">
              <a:solidFill>
                <a:srgbClr val="057B33"/>
              </a:solidFill>
              <a:ea typeface="ＭＳ Ｐゴシック" panose="020B0600070205080204" pitchFamily="34" charset="-128"/>
            </a:endParaRPr>
          </a:p>
        </p:txBody>
      </p:sp>
      <p:sp>
        <p:nvSpPr>
          <p:cNvPr id="2" name="Line 2">
            <a:extLst>
              <a:ext uri="{FF2B5EF4-FFF2-40B4-BE49-F238E27FC236}">
                <a16:creationId xmlns:a16="http://schemas.microsoft.com/office/drawing/2014/main" id="{CF8302A5-7974-AE68-A10F-9ACD4B0FF662}"/>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A5F6BC68-C32B-95EF-328A-0FF79ADAA74D}"/>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7660F627-9ABD-D6FB-B7F1-47599F17E7E1}"/>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BC434E76-0975-1FF4-2057-AFE6CD92846F}"/>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12">
            <a:extLst>
              <a:ext uri="{FF2B5EF4-FFF2-40B4-BE49-F238E27FC236}">
                <a16:creationId xmlns:a16="http://schemas.microsoft.com/office/drawing/2014/main" id="{08011360-14A3-4550-318E-91607CAFB84E}"/>
              </a:ext>
            </a:extLst>
          </p:cNvPr>
          <p:cNvSpPr txBox="1">
            <a:spLocks noChangeArrowheads="1"/>
          </p:cNvSpPr>
          <p:nvPr/>
        </p:nvSpPr>
        <p:spPr bwMode="auto">
          <a:xfrm>
            <a:off x="1777886" y="5301145"/>
            <a:ext cx="8856976" cy="587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b="1" dirty="0">
                <a:solidFill>
                  <a:srgbClr val="057B33"/>
                </a:solidFill>
                <a:latin typeface="Verdana" panose="020B0604030504040204" pitchFamily="34" charset="0"/>
                <a:ea typeface="Verdana" panose="020B0604030504040204" pitchFamily="34" charset="0"/>
                <a:cs typeface="Verdana" panose="020B0604030504040204" pitchFamily="34" charset="0"/>
              </a:rPr>
              <a:t>Global integration</a:t>
            </a:r>
            <a:r>
              <a:rPr lang="en-GB" altLang="en-US" sz="14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(economic integration) – worldwide economies of scale are being obtained</a:t>
            </a:r>
            <a:r>
              <a:rPr lang="en-GB" altLang="en-US" sz="1400" dirty="0">
                <a:solidFill>
                  <a:srgbClr val="000066"/>
                </a:solidFill>
                <a:latin typeface="Verdana" panose="020B0604030504040204" pitchFamily="34" charset="0"/>
                <a:ea typeface="Verdana" panose="020B0604030504040204" pitchFamily="34" charset="0"/>
                <a:cs typeface="Verdana" panose="020B0604030504040204" pitchFamily="34" charset="0"/>
              </a:rPr>
              <a:t>.</a:t>
            </a:r>
          </a:p>
          <a:p>
            <a:pPr eaLnBrk="1" hangingPunct="1">
              <a:lnSpc>
                <a:spcPct val="150000"/>
              </a:lnSpc>
              <a:spcBef>
                <a:spcPct val="0"/>
              </a:spcBef>
              <a:buFontTx/>
              <a:buNone/>
            </a:pPr>
            <a:r>
              <a:rPr lang="en-GB" altLang="en-US" sz="1400" b="1" dirty="0">
                <a:solidFill>
                  <a:srgbClr val="057B33"/>
                </a:solidFill>
                <a:latin typeface="Verdana" panose="020B0604030504040204" pitchFamily="34" charset="0"/>
                <a:ea typeface="Verdana" panose="020B0604030504040204" pitchFamily="34" charset="0"/>
                <a:cs typeface="Verdana" panose="020B0604030504040204" pitchFamily="34" charset="0"/>
              </a:rPr>
              <a:t>Domestic differentiation</a:t>
            </a:r>
            <a:r>
              <a:rPr lang="en-GB" altLang="en-US" sz="14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adapt product/service to various foreign markets.</a:t>
            </a:r>
          </a:p>
        </p:txBody>
      </p:sp>
      <p:grpSp>
        <p:nvGrpSpPr>
          <p:cNvPr id="33795" name="Group 1" descr="Bartlllett &amp; Ghoshal - type of organizational structures for the Internationalised firm">
            <a:extLst>
              <a:ext uri="{FF2B5EF4-FFF2-40B4-BE49-F238E27FC236}">
                <a16:creationId xmlns:a16="http://schemas.microsoft.com/office/drawing/2014/main" id="{1B43B54E-F90B-8A73-5CCA-F7EE908A9CCF}"/>
              </a:ext>
            </a:extLst>
          </p:cNvPr>
          <p:cNvGrpSpPr>
            <a:grpSpLocks/>
          </p:cNvGrpSpPr>
          <p:nvPr/>
        </p:nvGrpSpPr>
        <p:grpSpPr bwMode="auto">
          <a:xfrm>
            <a:off x="2635745" y="1125539"/>
            <a:ext cx="6739538" cy="3753782"/>
            <a:chOff x="1111744" y="1125538"/>
            <a:chExt cx="6739538" cy="3753782"/>
          </a:xfrm>
        </p:grpSpPr>
        <p:sp>
          <p:nvSpPr>
            <p:cNvPr id="33798" name="Line 4">
              <a:extLst>
                <a:ext uri="{FF2B5EF4-FFF2-40B4-BE49-F238E27FC236}">
                  <a16:creationId xmlns:a16="http://schemas.microsoft.com/office/drawing/2014/main" id="{4513675D-5E27-BD6F-CFB6-22C2125D4FD6}"/>
                </a:ext>
              </a:extLst>
            </p:cNvPr>
            <p:cNvSpPr>
              <a:spLocks noChangeShapeType="1"/>
            </p:cNvSpPr>
            <p:nvPr/>
          </p:nvSpPr>
          <p:spPr bwMode="auto">
            <a:xfrm flipV="1">
              <a:off x="2895600" y="2011363"/>
              <a:ext cx="0" cy="23764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33799" name="Line 5">
              <a:extLst>
                <a:ext uri="{FF2B5EF4-FFF2-40B4-BE49-F238E27FC236}">
                  <a16:creationId xmlns:a16="http://schemas.microsoft.com/office/drawing/2014/main" id="{B2F79AEC-02A0-BEB4-9115-E12BC01AF3B1}"/>
                </a:ext>
              </a:extLst>
            </p:cNvPr>
            <p:cNvSpPr>
              <a:spLocks noChangeShapeType="1"/>
            </p:cNvSpPr>
            <p:nvPr/>
          </p:nvSpPr>
          <p:spPr bwMode="auto">
            <a:xfrm>
              <a:off x="2895599" y="4387850"/>
              <a:ext cx="349567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33800" name="Text Box 6">
              <a:extLst>
                <a:ext uri="{FF2B5EF4-FFF2-40B4-BE49-F238E27FC236}">
                  <a16:creationId xmlns:a16="http://schemas.microsoft.com/office/drawing/2014/main" id="{C5612112-3B13-1C98-898B-ADC4DF222AD6}"/>
                </a:ext>
              </a:extLst>
            </p:cNvPr>
            <p:cNvSpPr txBox="1">
              <a:spLocks noChangeArrowheads="1"/>
            </p:cNvSpPr>
            <p:nvPr/>
          </p:nvSpPr>
          <p:spPr bwMode="auto">
            <a:xfrm>
              <a:off x="3399242" y="4571543"/>
              <a:ext cx="26308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b="1" dirty="0">
                  <a:solidFill>
                    <a:srgbClr val="057B33"/>
                  </a:solidFill>
                  <a:latin typeface="Verdana" panose="020B0604030504040204" pitchFamily="34" charset="0"/>
                  <a:ea typeface="Verdana" panose="020B0604030504040204" pitchFamily="34" charset="0"/>
                  <a:cs typeface="Verdana" panose="020B0604030504040204" pitchFamily="34" charset="0"/>
                </a:rPr>
                <a:t>Domestic differentiation</a:t>
              </a:r>
            </a:p>
          </p:txBody>
        </p:sp>
        <p:sp>
          <p:nvSpPr>
            <p:cNvPr id="33801" name="Text Box 7">
              <a:extLst>
                <a:ext uri="{FF2B5EF4-FFF2-40B4-BE49-F238E27FC236}">
                  <a16:creationId xmlns:a16="http://schemas.microsoft.com/office/drawing/2014/main" id="{9F166C7D-7D7D-C962-69F5-E0621C8C580C}"/>
                </a:ext>
              </a:extLst>
            </p:cNvPr>
            <p:cNvSpPr txBox="1">
              <a:spLocks noChangeArrowheads="1"/>
            </p:cNvSpPr>
            <p:nvPr/>
          </p:nvSpPr>
          <p:spPr bwMode="auto">
            <a:xfrm>
              <a:off x="1625568" y="2848550"/>
              <a:ext cx="1389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b="1" dirty="0">
                  <a:solidFill>
                    <a:srgbClr val="057B33"/>
                  </a:solidFill>
                  <a:latin typeface="Verdana" panose="020B0604030504040204" pitchFamily="34" charset="0"/>
                  <a:ea typeface="Verdana" panose="020B0604030504040204" pitchFamily="34" charset="0"/>
                  <a:cs typeface="Verdana" panose="020B0604030504040204" pitchFamily="34" charset="0"/>
                </a:rPr>
                <a:t>Global integration</a:t>
              </a:r>
            </a:p>
          </p:txBody>
        </p:sp>
        <p:sp>
          <p:nvSpPr>
            <p:cNvPr id="33802" name="Text Box 8">
              <a:extLst>
                <a:ext uri="{FF2B5EF4-FFF2-40B4-BE49-F238E27FC236}">
                  <a16:creationId xmlns:a16="http://schemas.microsoft.com/office/drawing/2014/main" id="{C56BA343-56E8-1508-FDE8-C4CCF9573029}"/>
                </a:ext>
              </a:extLst>
            </p:cNvPr>
            <p:cNvSpPr txBox="1">
              <a:spLocks noChangeArrowheads="1"/>
            </p:cNvSpPr>
            <p:nvPr/>
          </p:nvSpPr>
          <p:spPr bwMode="auto">
            <a:xfrm>
              <a:off x="2978088" y="2116138"/>
              <a:ext cx="14574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Global</a:t>
              </a:r>
            </a:p>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organisation</a:t>
              </a:r>
            </a:p>
          </p:txBody>
        </p:sp>
        <p:sp>
          <p:nvSpPr>
            <p:cNvPr id="33803" name="Text Box 9">
              <a:extLst>
                <a:ext uri="{FF2B5EF4-FFF2-40B4-BE49-F238E27FC236}">
                  <a16:creationId xmlns:a16="http://schemas.microsoft.com/office/drawing/2014/main" id="{E27C4F83-6886-A7EF-5A55-37A8561CA278}"/>
                </a:ext>
              </a:extLst>
            </p:cNvPr>
            <p:cNvSpPr txBox="1">
              <a:spLocks noChangeArrowheads="1"/>
            </p:cNvSpPr>
            <p:nvPr/>
          </p:nvSpPr>
          <p:spPr bwMode="auto">
            <a:xfrm>
              <a:off x="4669674" y="2116138"/>
              <a:ext cx="15604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Transnational</a:t>
              </a:r>
            </a:p>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organisation</a:t>
              </a:r>
            </a:p>
          </p:txBody>
        </p:sp>
        <p:sp>
          <p:nvSpPr>
            <p:cNvPr id="33804" name="Text Box 10">
              <a:extLst>
                <a:ext uri="{FF2B5EF4-FFF2-40B4-BE49-F238E27FC236}">
                  <a16:creationId xmlns:a16="http://schemas.microsoft.com/office/drawing/2014/main" id="{C308A405-E390-F70D-59BE-1AC35A49C7D9}"/>
                </a:ext>
              </a:extLst>
            </p:cNvPr>
            <p:cNvSpPr txBox="1">
              <a:spLocks noChangeArrowheads="1"/>
            </p:cNvSpPr>
            <p:nvPr/>
          </p:nvSpPr>
          <p:spPr bwMode="auto">
            <a:xfrm>
              <a:off x="4643438" y="3411538"/>
              <a:ext cx="1747837"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Multinational organisation</a:t>
              </a:r>
            </a:p>
          </p:txBody>
        </p:sp>
        <p:sp>
          <p:nvSpPr>
            <p:cNvPr id="33805" name="Text Box 11">
              <a:extLst>
                <a:ext uri="{FF2B5EF4-FFF2-40B4-BE49-F238E27FC236}">
                  <a16:creationId xmlns:a16="http://schemas.microsoft.com/office/drawing/2014/main" id="{C61C5363-D413-34A2-F8BC-8D4E3F6101DA}"/>
                </a:ext>
              </a:extLst>
            </p:cNvPr>
            <p:cNvSpPr txBox="1">
              <a:spLocks noChangeArrowheads="1"/>
            </p:cNvSpPr>
            <p:nvPr/>
          </p:nvSpPr>
          <p:spPr bwMode="auto">
            <a:xfrm>
              <a:off x="1111744" y="1125538"/>
              <a:ext cx="6739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Bartlett and Ghoshal </a:t>
              </a:r>
            </a:p>
            <a:p>
              <a:pPr algn="ctr" eaLnBrk="1" hangingPunct="1">
                <a:spcBef>
                  <a:spcPct val="0"/>
                </a:spcBef>
                <a:buFontTx/>
                <a:buNone/>
              </a:pP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Managing Across Borders: The Transnational Solution (HBS Press, 1991)</a:t>
              </a:r>
            </a:p>
          </p:txBody>
        </p:sp>
        <p:sp>
          <p:nvSpPr>
            <p:cNvPr id="33806" name="Text Box 17">
              <a:extLst>
                <a:ext uri="{FF2B5EF4-FFF2-40B4-BE49-F238E27FC236}">
                  <a16:creationId xmlns:a16="http://schemas.microsoft.com/office/drawing/2014/main" id="{97885DDA-F8E6-F15E-2A3B-B41ABFDBD854}"/>
                </a:ext>
              </a:extLst>
            </p:cNvPr>
            <p:cNvSpPr txBox="1">
              <a:spLocks noChangeArrowheads="1"/>
            </p:cNvSpPr>
            <p:nvPr/>
          </p:nvSpPr>
          <p:spPr bwMode="auto">
            <a:xfrm>
              <a:off x="2843213" y="3411538"/>
              <a:ext cx="1747837"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International organisation</a:t>
              </a:r>
            </a:p>
          </p:txBody>
        </p:sp>
        <p:sp>
          <p:nvSpPr>
            <p:cNvPr id="33807" name="TextBox 1">
              <a:extLst>
                <a:ext uri="{FF2B5EF4-FFF2-40B4-BE49-F238E27FC236}">
                  <a16:creationId xmlns:a16="http://schemas.microsoft.com/office/drawing/2014/main" id="{6D04E7A0-1BD1-896D-72D9-11846600F32B}"/>
                </a:ext>
              </a:extLst>
            </p:cNvPr>
            <p:cNvSpPr txBox="1">
              <a:spLocks noChangeArrowheads="1"/>
            </p:cNvSpPr>
            <p:nvPr/>
          </p:nvSpPr>
          <p:spPr bwMode="auto">
            <a:xfrm>
              <a:off x="2562765" y="2060575"/>
              <a:ext cx="373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800" dirty="0">
                  <a:latin typeface="Verdana" panose="020B0604030504040204" pitchFamily="34" charset="0"/>
                  <a:ea typeface="Verdana" panose="020B0604030504040204" pitchFamily="34" charset="0"/>
                  <a:cs typeface="Verdana" panose="020B0604030504040204" pitchFamily="34" charset="0"/>
                </a:rPr>
                <a:t>+</a:t>
              </a:r>
            </a:p>
          </p:txBody>
        </p:sp>
        <p:sp>
          <p:nvSpPr>
            <p:cNvPr id="33808" name="TextBox 16">
              <a:extLst>
                <a:ext uri="{FF2B5EF4-FFF2-40B4-BE49-F238E27FC236}">
                  <a16:creationId xmlns:a16="http://schemas.microsoft.com/office/drawing/2014/main" id="{35C30933-7FB2-BCC0-657F-11EDD327C93A}"/>
                </a:ext>
              </a:extLst>
            </p:cNvPr>
            <p:cNvSpPr txBox="1">
              <a:spLocks noChangeArrowheads="1"/>
            </p:cNvSpPr>
            <p:nvPr/>
          </p:nvSpPr>
          <p:spPr bwMode="auto">
            <a:xfrm>
              <a:off x="2627313" y="3995738"/>
              <a:ext cx="2888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Verdana" panose="020B0604030504040204" pitchFamily="34" charset="0"/>
                  <a:ea typeface="Verdana" panose="020B0604030504040204" pitchFamily="34" charset="0"/>
                  <a:cs typeface="Verdana" panose="020B0604030504040204" pitchFamily="34" charset="0"/>
                </a:rPr>
                <a:t>-</a:t>
              </a:r>
            </a:p>
          </p:txBody>
        </p:sp>
        <p:sp>
          <p:nvSpPr>
            <p:cNvPr id="33809" name="TextBox 17">
              <a:extLst>
                <a:ext uri="{FF2B5EF4-FFF2-40B4-BE49-F238E27FC236}">
                  <a16:creationId xmlns:a16="http://schemas.microsoft.com/office/drawing/2014/main" id="{CEB30371-5A05-8C7C-7CEA-A7CF6659C88A}"/>
                </a:ext>
              </a:extLst>
            </p:cNvPr>
            <p:cNvSpPr txBox="1">
              <a:spLocks noChangeArrowheads="1"/>
            </p:cNvSpPr>
            <p:nvPr/>
          </p:nvSpPr>
          <p:spPr bwMode="auto">
            <a:xfrm>
              <a:off x="6017452" y="4347440"/>
              <a:ext cx="373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800" dirty="0">
                  <a:latin typeface="Verdana" panose="020B0604030504040204" pitchFamily="34" charset="0"/>
                  <a:ea typeface="Verdana" panose="020B0604030504040204" pitchFamily="34" charset="0"/>
                  <a:cs typeface="Verdana" panose="020B0604030504040204" pitchFamily="34" charset="0"/>
                </a:rPr>
                <a:t>+</a:t>
              </a:r>
            </a:p>
          </p:txBody>
        </p:sp>
        <p:sp>
          <p:nvSpPr>
            <p:cNvPr id="33810" name="TextBox 18">
              <a:extLst>
                <a:ext uri="{FF2B5EF4-FFF2-40B4-BE49-F238E27FC236}">
                  <a16:creationId xmlns:a16="http://schemas.microsoft.com/office/drawing/2014/main" id="{E0DDE321-DEA5-D5D1-594B-CF85DCCB16D6}"/>
                </a:ext>
              </a:extLst>
            </p:cNvPr>
            <p:cNvSpPr txBox="1">
              <a:spLocks noChangeArrowheads="1"/>
            </p:cNvSpPr>
            <p:nvPr/>
          </p:nvSpPr>
          <p:spPr bwMode="auto">
            <a:xfrm>
              <a:off x="2870200" y="4356100"/>
              <a:ext cx="2888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Verdana" panose="020B0604030504040204" pitchFamily="34" charset="0"/>
                  <a:ea typeface="Verdana" panose="020B0604030504040204" pitchFamily="34" charset="0"/>
                  <a:cs typeface="Verdana" panose="020B0604030504040204" pitchFamily="34" charset="0"/>
                </a:rPr>
                <a:t>-</a:t>
              </a:r>
            </a:p>
          </p:txBody>
        </p:sp>
      </p:grpSp>
      <p:sp>
        <p:nvSpPr>
          <p:cNvPr id="33796" name="Title 2">
            <a:extLst>
              <a:ext uri="{FF2B5EF4-FFF2-40B4-BE49-F238E27FC236}">
                <a16:creationId xmlns:a16="http://schemas.microsoft.com/office/drawing/2014/main" id="{8A35318B-4B80-C3BB-F0F2-2A2F4683ECD0}"/>
              </a:ext>
            </a:extLst>
          </p:cNvPr>
          <p:cNvSpPr>
            <a:spLocks noGrp="1" noChangeArrowheads="1"/>
          </p:cNvSpPr>
          <p:nvPr>
            <p:ph type="title"/>
          </p:nvPr>
        </p:nvSpPr>
        <p:spPr>
          <a:xfrm>
            <a:off x="383087" y="28464"/>
            <a:ext cx="11646574" cy="1143000"/>
          </a:xfrm>
        </p:spPr>
        <p:txBody>
          <a:bodyPr>
            <a:normAutofit/>
          </a:bodyPr>
          <a:lstStyle/>
          <a:p>
            <a:r>
              <a:rPr lang="en-GB"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organisational structures for the </a:t>
            </a:r>
            <a:r>
              <a:rPr lang="en-GB"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internalisationalised</a:t>
            </a:r>
            <a:r>
              <a:rPr lang="en-GB"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firm (cont.)</a:t>
            </a:r>
            <a:endParaRPr lang="en-US"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FE49AEF2-056B-93F8-0CE7-6A935CF53A0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D65A9557-9D5C-5BE7-B19B-E3924C3EE09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A42F4A66-5F2C-4ABA-A26D-D2088110A88D}"/>
              </a:ext>
            </a:extLst>
          </p:cNvPr>
          <p:cNvSpPr>
            <a:spLocks noChangeShapeType="1"/>
          </p:cNvSpPr>
          <p:nvPr/>
        </p:nvSpPr>
        <p:spPr bwMode="auto">
          <a:xfrm>
            <a:off x="-19049" y="63080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C1E57D68-FB9B-78F2-1710-D07C04D0D7E0}"/>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 Box 4">
            <a:extLst>
              <a:ext uri="{FF2B5EF4-FFF2-40B4-BE49-F238E27FC236}">
                <a16:creationId xmlns:a16="http://schemas.microsoft.com/office/drawing/2014/main" id="{3D70C3F1-898F-2D38-0F3B-91F7BB555ADD}"/>
              </a:ext>
            </a:extLst>
          </p:cNvPr>
          <p:cNvSpPr txBox="1">
            <a:spLocks noChangeArrowheads="1"/>
          </p:cNvSpPr>
          <p:nvPr/>
        </p:nvSpPr>
        <p:spPr bwMode="auto">
          <a:xfrm>
            <a:off x="1747166" y="1130301"/>
            <a:ext cx="1889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Organisational</a:t>
            </a:r>
          </a:p>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Characteristics</a:t>
            </a:r>
          </a:p>
        </p:txBody>
      </p:sp>
      <p:sp>
        <p:nvSpPr>
          <p:cNvPr id="35842" name="Text Box 5">
            <a:extLst>
              <a:ext uri="{FF2B5EF4-FFF2-40B4-BE49-F238E27FC236}">
                <a16:creationId xmlns:a16="http://schemas.microsoft.com/office/drawing/2014/main" id="{42E77FB1-16B1-F5DC-A8CA-C538E2C2F1BE}"/>
              </a:ext>
            </a:extLst>
          </p:cNvPr>
          <p:cNvSpPr txBox="1">
            <a:spLocks noChangeArrowheads="1"/>
          </p:cNvSpPr>
          <p:nvPr/>
        </p:nvSpPr>
        <p:spPr bwMode="auto">
          <a:xfrm>
            <a:off x="3863975" y="1406525"/>
            <a:ext cx="16818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International</a:t>
            </a:r>
          </a:p>
        </p:txBody>
      </p:sp>
      <p:sp>
        <p:nvSpPr>
          <p:cNvPr id="35843" name="Text Box 6">
            <a:extLst>
              <a:ext uri="{FF2B5EF4-FFF2-40B4-BE49-F238E27FC236}">
                <a16:creationId xmlns:a16="http://schemas.microsoft.com/office/drawing/2014/main" id="{2A9B300F-087D-D8CF-F927-DF98310DE1EC}"/>
              </a:ext>
            </a:extLst>
          </p:cNvPr>
          <p:cNvSpPr txBox="1">
            <a:spLocks noChangeArrowheads="1"/>
          </p:cNvSpPr>
          <p:nvPr/>
        </p:nvSpPr>
        <p:spPr bwMode="auto">
          <a:xfrm>
            <a:off x="5592763" y="1420814"/>
            <a:ext cx="16706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Multinational</a:t>
            </a:r>
          </a:p>
        </p:txBody>
      </p:sp>
      <p:sp>
        <p:nvSpPr>
          <p:cNvPr id="35844" name="Text Box 7">
            <a:extLst>
              <a:ext uri="{FF2B5EF4-FFF2-40B4-BE49-F238E27FC236}">
                <a16:creationId xmlns:a16="http://schemas.microsoft.com/office/drawing/2014/main" id="{99BF818D-82F0-D48F-FB73-B552A4D00CC5}"/>
              </a:ext>
            </a:extLst>
          </p:cNvPr>
          <p:cNvSpPr txBox="1">
            <a:spLocks noChangeArrowheads="1"/>
          </p:cNvSpPr>
          <p:nvPr/>
        </p:nvSpPr>
        <p:spPr bwMode="auto">
          <a:xfrm>
            <a:off x="7464426" y="1420814"/>
            <a:ext cx="9140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Global</a:t>
            </a:r>
          </a:p>
        </p:txBody>
      </p:sp>
      <p:sp>
        <p:nvSpPr>
          <p:cNvPr id="35845" name="Text Box 8">
            <a:extLst>
              <a:ext uri="{FF2B5EF4-FFF2-40B4-BE49-F238E27FC236}">
                <a16:creationId xmlns:a16="http://schemas.microsoft.com/office/drawing/2014/main" id="{73431CE5-D87F-AFE7-D6A9-B0A43DF3645C}"/>
              </a:ext>
            </a:extLst>
          </p:cNvPr>
          <p:cNvSpPr txBox="1">
            <a:spLocks noChangeArrowheads="1"/>
          </p:cNvSpPr>
          <p:nvPr/>
        </p:nvSpPr>
        <p:spPr bwMode="auto">
          <a:xfrm>
            <a:off x="8616950" y="1420814"/>
            <a:ext cx="1728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rgbClr val="057B33"/>
                </a:solidFill>
                <a:latin typeface="Verdana" panose="020B0604030504040204" pitchFamily="34" charset="0"/>
                <a:ea typeface="Verdana" panose="020B0604030504040204" pitchFamily="34" charset="0"/>
                <a:cs typeface="Verdana" panose="020B0604030504040204" pitchFamily="34" charset="0"/>
              </a:rPr>
              <a:t>Transnational</a:t>
            </a:r>
          </a:p>
        </p:txBody>
      </p:sp>
      <p:sp>
        <p:nvSpPr>
          <p:cNvPr id="35846" name="Text Box 9">
            <a:extLst>
              <a:ext uri="{FF2B5EF4-FFF2-40B4-BE49-F238E27FC236}">
                <a16:creationId xmlns:a16="http://schemas.microsoft.com/office/drawing/2014/main" id="{24328DA7-0B11-16DF-348C-859D5AD98C39}"/>
              </a:ext>
            </a:extLst>
          </p:cNvPr>
          <p:cNvSpPr txBox="1">
            <a:spLocks noChangeArrowheads="1"/>
          </p:cNvSpPr>
          <p:nvPr/>
        </p:nvSpPr>
        <p:spPr bwMode="auto">
          <a:xfrm>
            <a:off x="1847850" y="2060576"/>
            <a:ext cx="1923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Configuration of </a:t>
            </a:r>
          </a:p>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assets and capabilities</a:t>
            </a:r>
          </a:p>
        </p:txBody>
      </p:sp>
      <p:sp>
        <p:nvSpPr>
          <p:cNvPr id="35847" name="Text Box 10">
            <a:extLst>
              <a:ext uri="{FF2B5EF4-FFF2-40B4-BE49-F238E27FC236}">
                <a16:creationId xmlns:a16="http://schemas.microsoft.com/office/drawing/2014/main" id="{4758E087-CD16-7860-FA4C-7376761D2F51}"/>
              </a:ext>
            </a:extLst>
          </p:cNvPr>
          <p:cNvSpPr txBox="1">
            <a:spLocks noChangeArrowheads="1"/>
          </p:cNvSpPr>
          <p:nvPr/>
        </p:nvSpPr>
        <p:spPr bwMode="auto">
          <a:xfrm>
            <a:off x="1908175" y="2932113"/>
            <a:ext cx="1531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Role of overseas operations</a:t>
            </a:r>
          </a:p>
        </p:txBody>
      </p:sp>
      <p:sp>
        <p:nvSpPr>
          <p:cNvPr id="35848" name="Text Box 11">
            <a:extLst>
              <a:ext uri="{FF2B5EF4-FFF2-40B4-BE49-F238E27FC236}">
                <a16:creationId xmlns:a16="http://schemas.microsoft.com/office/drawing/2014/main" id="{45850760-00E6-88E8-8F49-49322CA5A21E}"/>
              </a:ext>
            </a:extLst>
          </p:cNvPr>
          <p:cNvSpPr txBox="1">
            <a:spLocks noChangeArrowheads="1"/>
          </p:cNvSpPr>
          <p:nvPr/>
        </p:nvSpPr>
        <p:spPr bwMode="auto">
          <a:xfrm>
            <a:off x="1971676" y="4024313"/>
            <a:ext cx="1603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Development and diffusion of knowledge</a:t>
            </a:r>
          </a:p>
        </p:txBody>
      </p:sp>
      <p:sp>
        <p:nvSpPr>
          <p:cNvPr id="35849" name="Text Box 12">
            <a:extLst>
              <a:ext uri="{FF2B5EF4-FFF2-40B4-BE49-F238E27FC236}">
                <a16:creationId xmlns:a16="http://schemas.microsoft.com/office/drawing/2014/main" id="{9ED038A6-24C8-C416-49A3-44D6E9DE599C}"/>
              </a:ext>
            </a:extLst>
          </p:cNvPr>
          <p:cNvSpPr txBox="1">
            <a:spLocks noChangeArrowheads="1"/>
          </p:cNvSpPr>
          <p:nvPr/>
        </p:nvSpPr>
        <p:spPr bwMode="auto">
          <a:xfrm>
            <a:off x="7680325" y="5589589"/>
            <a:ext cx="27142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latin typeface="Verdana" panose="020B0604030504040204" pitchFamily="34" charset="0"/>
                <a:ea typeface="Verdana" panose="020B0604030504040204" pitchFamily="34" charset="0"/>
                <a:cs typeface="Verdana" panose="020B0604030504040204" pitchFamily="34" charset="0"/>
              </a:rPr>
              <a:t>Source: Bartlett &amp; Ghoshal,1991</a:t>
            </a:r>
          </a:p>
        </p:txBody>
      </p:sp>
      <p:sp>
        <p:nvSpPr>
          <p:cNvPr id="35850" name="Line 13">
            <a:extLst>
              <a:ext uri="{FF2B5EF4-FFF2-40B4-BE49-F238E27FC236}">
                <a16:creationId xmlns:a16="http://schemas.microsoft.com/office/drawing/2014/main" id="{4AC70F68-B567-3B1F-48DF-67FA6A104A75}"/>
              </a:ext>
            </a:extLst>
          </p:cNvPr>
          <p:cNvSpPr>
            <a:spLocks noChangeShapeType="1"/>
          </p:cNvSpPr>
          <p:nvPr/>
        </p:nvSpPr>
        <p:spPr bwMode="auto">
          <a:xfrm>
            <a:off x="1847850" y="1773238"/>
            <a:ext cx="8820150" cy="0"/>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35852" name="Text Box 16">
            <a:extLst>
              <a:ext uri="{FF2B5EF4-FFF2-40B4-BE49-F238E27FC236}">
                <a16:creationId xmlns:a16="http://schemas.microsoft.com/office/drawing/2014/main" id="{24C0DA1E-5A84-D70C-A7C0-24D62385C594}"/>
              </a:ext>
            </a:extLst>
          </p:cNvPr>
          <p:cNvSpPr txBox="1">
            <a:spLocks noChangeArrowheads="1"/>
          </p:cNvSpPr>
          <p:nvPr/>
        </p:nvSpPr>
        <p:spPr bwMode="auto">
          <a:xfrm>
            <a:off x="3916363" y="2082801"/>
            <a:ext cx="16049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Centralized core competences (country of origin)</a:t>
            </a:r>
          </a:p>
        </p:txBody>
      </p:sp>
      <p:sp>
        <p:nvSpPr>
          <p:cNvPr id="35853" name="Text Box 17">
            <a:extLst>
              <a:ext uri="{FF2B5EF4-FFF2-40B4-BE49-F238E27FC236}">
                <a16:creationId xmlns:a16="http://schemas.microsoft.com/office/drawing/2014/main" id="{9691FB10-4BB3-BC45-C06E-BC61604C9683}"/>
              </a:ext>
            </a:extLst>
          </p:cNvPr>
          <p:cNvSpPr txBox="1">
            <a:spLocks noChangeArrowheads="1"/>
          </p:cNvSpPr>
          <p:nvPr/>
        </p:nvSpPr>
        <p:spPr bwMode="auto">
          <a:xfrm>
            <a:off x="5600700" y="2087563"/>
            <a:ext cx="1531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Decentralised, some subsidiaries self-sufficient</a:t>
            </a:r>
          </a:p>
        </p:txBody>
      </p:sp>
      <p:sp>
        <p:nvSpPr>
          <p:cNvPr id="35854" name="Text Box 18">
            <a:extLst>
              <a:ext uri="{FF2B5EF4-FFF2-40B4-BE49-F238E27FC236}">
                <a16:creationId xmlns:a16="http://schemas.microsoft.com/office/drawing/2014/main" id="{C236BB87-1BF9-07AC-D70A-08FAC76552EF}"/>
              </a:ext>
            </a:extLst>
          </p:cNvPr>
          <p:cNvSpPr txBox="1">
            <a:spLocks noChangeArrowheads="1"/>
          </p:cNvSpPr>
          <p:nvPr/>
        </p:nvSpPr>
        <p:spPr bwMode="auto">
          <a:xfrm>
            <a:off x="7321551" y="2063750"/>
            <a:ext cx="1387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Centralized on a global scale</a:t>
            </a:r>
          </a:p>
        </p:txBody>
      </p:sp>
      <p:sp>
        <p:nvSpPr>
          <p:cNvPr id="35855" name="Text Box 19">
            <a:extLst>
              <a:ext uri="{FF2B5EF4-FFF2-40B4-BE49-F238E27FC236}">
                <a16:creationId xmlns:a16="http://schemas.microsoft.com/office/drawing/2014/main" id="{57EE593C-C1DE-7094-0CB6-05A636549E47}"/>
              </a:ext>
            </a:extLst>
          </p:cNvPr>
          <p:cNvSpPr txBox="1">
            <a:spLocks noChangeArrowheads="1"/>
          </p:cNvSpPr>
          <p:nvPr/>
        </p:nvSpPr>
        <p:spPr bwMode="auto">
          <a:xfrm>
            <a:off x="8775700" y="2084388"/>
            <a:ext cx="1676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Dispersed, interdependent, specialised</a:t>
            </a:r>
          </a:p>
        </p:txBody>
      </p:sp>
      <p:sp>
        <p:nvSpPr>
          <p:cNvPr id="35856" name="Text Box 20">
            <a:extLst>
              <a:ext uri="{FF2B5EF4-FFF2-40B4-BE49-F238E27FC236}">
                <a16:creationId xmlns:a16="http://schemas.microsoft.com/office/drawing/2014/main" id="{36C03F92-921A-3FFE-1943-A03AAEC0C47D}"/>
              </a:ext>
            </a:extLst>
          </p:cNvPr>
          <p:cNvSpPr txBox="1">
            <a:spLocks noChangeArrowheads="1"/>
          </p:cNvSpPr>
          <p:nvPr/>
        </p:nvSpPr>
        <p:spPr bwMode="auto">
          <a:xfrm>
            <a:off x="3916363" y="2947988"/>
            <a:ext cx="16049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To adapt and take advantage of the competencies of the parent company</a:t>
            </a:r>
          </a:p>
        </p:txBody>
      </p:sp>
      <p:sp>
        <p:nvSpPr>
          <p:cNvPr id="35857" name="Text Box 21">
            <a:extLst>
              <a:ext uri="{FF2B5EF4-FFF2-40B4-BE49-F238E27FC236}">
                <a16:creationId xmlns:a16="http://schemas.microsoft.com/office/drawing/2014/main" id="{4CEA9720-97A1-BCF0-30FD-2FF47F755897}"/>
              </a:ext>
            </a:extLst>
          </p:cNvPr>
          <p:cNvSpPr txBox="1">
            <a:spLocks noChangeArrowheads="1"/>
          </p:cNvSpPr>
          <p:nvPr/>
        </p:nvSpPr>
        <p:spPr bwMode="auto">
          <a:xfrm>
            <a:off x="5592763" y="2927351"/>
            <a:ext cx="14589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To identify and exploit local opportunities</a:t>
            </a:r>
          </a:p>
        </p:txBody>
      </p:sp>
      <p:sp>
        <p:nvSpPr>
          <p:cNvPr id="35858" name="Text Box 22">
            <a:extLst>
              <a:ext uri="{FF2B5EF4-FFF2-40B4-BE49-F238E27FC236}">
                <a16:creationId xmlns:a16="http://schemas.microsoft.com/office/drawing/2014/main" id="{318FAE14-0F67-DDE6-53AB-A97AA5DD575C}"/>
              </a:ext>
            </a:extLst>
          </p:cNvPr>
          <p:cNvSpPr txBox="1">
            <a:spLocks noChangeArrowheads="1"/>
          </p:cNvSpPr>
          <p:nvPr/>
        </p:nvSpPr>
        <p:spPr bwMode="auto">
          <a:xfrm>
            <a:off x="8769351" y="2927351"/>
            <a:ext cx="18637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Differentiated contributions by national units of integrated worldwide operations</a:t>
            </a:r>
          </a:p>
        </p:txBody>
      </p:sp>
      <p:sp>
        <p:nvSpPr>
          <p:cNvPr id="35859" name="Text Box 23">
            <a:extLst>
              <a:ext uri="{FF2B5EF4-FFF2-40B4-BE49-F238E27FC236}">
                <a16:creationId xmlns:a16="http://schemas.microsoft.com/office/drawing/2014/main" id="{3CD6CAB4-83B1-96B4-3149-06F8046EF540}"/>
              </a:ext>
            </a:extLst>
          </p:cNvPr>
          <p:cNvSpPr txBox="1">
            <a:spLocks noChangeArrowheads="1"/>
          </p:cNvSpPr>
          <p:nvPr/>
        </p:nvSpPr>
        <p:spPr bwMode="auto">
          <a:xfrm>
            <a:off x="8778876" y="4005263"/>
            <a:ext cx="1711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Knowledge developed jointly and shared worldwide</a:t>
            </a:r>
          </a:p>
        </p:txBody>
      </p:sp>
      <p:sp>
        <p:nvSpPr>
          <p:cNvPr id="35860" name="Text Box 24">
            <a:extLst>
              <a:ext uri="{FF2B5EF4-FFF2-40B4-BE49-F238E27FC236}">
                <a16:creationId xmlns:a16="http://schemas.microsoft.com/office/drawing/2014/main" id="{024303A0-604E-46A8-3FC7-E9CA40DF565D}"/>
              </a:ext>
            </a:extLst>
          </p:cNvPr>
          <p:cNvSpPr txBox="1">
            <a:spLocks noChangeArrowheads="1"/>
          </p:cNvSpPr>
          <p:nvPr/>
        </p:nvSpPr>
        <p:spPr bwMode="auto">
          <a:xfrm>
            <a:off x="3937001" y="4008438"/>
            <a:ext cx="16033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Knowledge developed at the centre and transferred to overseas units</a:t>
            </a:r>
          </a:p>
        </p:txBody>
      </p:sp>
      <p:sp>
        <p:nvSpPr>
          <p:cNvPr id="35861" name="Text Box 25">
            <a:extLst>
              <a:ext uri="{FF2B5EF4-FFF2-40B4-BE49-F238E27FC236}">
                <a16:creationId xmlns:a16="http://schemas.microsoft.com/office/drawing/2014/main" id="{397BCB22-28A1-822A-2251-AA5BB8467385}"/>
              </a:ext>
            </a:extLst>
          </p:cNvPr>
          <p:cNvSpPr txBox="1">
            <a:spLocks noChangeArrowheads="1"/>
          </p:cNvSpPr>
          <p:nvPr/>
        </p:nvSpPr>
        <p:spPr bwMode="auto">
          <a:xfrm>
            <a:off x="7346951" y="3998913"/>
            <a:ext cx="14589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Knowledge developed and retained at the centre</a:t>
            </a:r>
          </a:p>
        </p:txBody>
      </p:sp>
      <p:sp>
        <p:nvSpPr>
          <p:cNvPr id="35862" name="Text Box 26">
            <a:extLst>
              <a:ext uri="{FF2B5EF4-FFF2-40B4-BE49-F238E27FC236}">
                <a16:creationId xmlns:a16="http://schemas.microsoft.com/office/drawing/2014/main" id="{E7CDC3DC-583C-6155-174C-6F4D34BA83D9}"/>
              </a:ext>
            </a:extLst>
          </p:cNvPr>
          <p:cNvSpPr txBox="1">
            <a:spLocks noChangeArrowheads="1"/>
          </p:cNvSpPr>
          <p:nvPr/>
        </p:nvSpPr>
        <p:spPr bwMode="auto">
          <a:xfrm>
            <a:off x="5618164" y="4016376"/>
            <a:ext cx="17478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Knowledge developed and retained within each unit</a:t>
            </a:r>
          </a:p>
        </p:txBody>
      </p:sp>
      <p:sp>
        <p:nvSpPr>
          <p:cNvPr id="35863" name="Text Box 27">
            <a:extLst>
              <a:ext uri="{FF2B5EF4-FFF2-40B4-BE49-F238E27FC236}">
                <a16:creationId xmlns:a16="http://schemas.microsoft.com/office/drawing/2014/main" id="{4139ABF0-C68B-1614-C7B5-0E6B9F5B3A2B}"/>
              </a:ext>
            </a:extLst>
          </p:cNvPr>
          <p:cNvSpPr txBox="1">
            <a:spLocks noChangeArrowheads="1"/>
          </p:cNvSpPr>
          <p:nvPr/>
        </p:nvSpPr>
        <p:spPr bwMode="auto">
          <a:xfrm>
            <a:off x="7372350" y="2927351"/>
            <a:ext cx="1460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Implementing parent company strategies</a:t>
            </a:r>
          </a:p>
        </p:txBody>
      </p:sp>
      <p:sp>
        <p:nvSpPr>
          <p:cNvPr id="35864" name="Line 29">
            <a:extLst>
              <a:ext uri="{FF2B5EF4-FFF2-40B4-BE49-F238E27FC236}">
                <a16:creationId xmlns:a16="http://schemas.microsoft.com/office/drawing/2014/main" id="{5BB15A64-2AB3-FE4E-C202-EC4086802567}"/>
              </a:ext>
            </a:extLst>
          </p:cNvPr>
          <p:cNvSpPr>
            <a:spLocks noChangeShapeType="1"/>
          </p:cNvSpPr>
          <p:nvPr/>
        </p:nvSpPr>
        <p:spPr bwMode="auto">
          <a:xfrm flipH="1">
            <a:off x="3624263" y="1052514"/>
            <a:ext cx="23812" cy="4675187"/>
          </a:xfrm>
          <a:prstGeom prst="line">
            <a:avLst/>
          </a:prstGeom>
          <a:noFill/>
          <a:ln w="9525">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35865" name="Title 1">
            <a:extLst>
              <a:ext uri="{FF2B5EF4-FFF2-40B4-BE49-F238E27FC236}">
                <a16:creationId xmlns:a16="http://schemas.microsoft.com/office/drawing/2014/main" id="{3A146B0F-4C38-0C7C-742D-FCACCDD64209}"/>
              </a:ext>
            </a:extLst>
          </p:cNvPr>
          <p:cNvSpPr>
            <a:spLocks noGrp="1" noChangeArrowheads="1"/>
          </p:cNvSpPr>
          <p:nvPr>
            <p:ph type="title"/>
          </p:nvPr>
        </p:nvSpPr>
        <p:spPr>
          <a:xfrm>
            <a:off x="545426" y="76202"/>
            <a:ext cx="11101147" cy="1143000"/>
          </a:xfrm>
        </p:spPr>
        <p:txBody>
          <a:bodyPr>
            <a:noAutofit/>
          </a:bodyPr>
          <a:lstStyle/>
          <a:p>
            <a:r>
              <a:rPr lang="en-GB" altLang="en-US" sz="1900" dirty="0">
                <a:solidFill>
                  <a:srgbClr val="057B33"/>
                </a:solidFill>
                <a:latin typeface="Verdana" panose="020B0604030504040204" pitchFamily="34" charset="0"/>
                <a:ea typeface="Verdana" panose="020B0604030504040204" pitchFamily="34" charset="0"/>
                <a:cs typeface="Verdana" panose="020B0604030504040204" pitchFamily="34" charset="0"/>
              </a:rPr>
              <a:t>Organisational characteristics of different types of companies with international activities</a:t>
            </a:r>
            <a:endParaRPr lang="en-US" altLang="en-US" sz="19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4B4216D0-34EE-BDCF-CB5C-0C49714D941C}"/>
              </a:ext>
            </a:extLst>
          </p:cNvPr>
          <p:cNvSpPr>
            <a:spLocks noChangeShapeType="1"/>
          </p:cNvSpPr>
          <p:nvPr/>
        </p:nvSpPr>
        <p:spPr bwMode="auto">
          <a:xfrm>
            <a:off x="4692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C9E7ABD7-4D43-44EF-A75A-2B092FBE810C}"/>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D31B4F3-83FE-F89A-6622-4C16843021DA}"/>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B0631463-895A-9F4B-4173-3472A2141DA5}"/>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2" descr="Bartlett &amp; Ghoshal - Adequacy of Organisational structure for the Internationalised Firm">
            <a:extLst>
              <a:ext uri="{FF2B5EF4-FFF2-40B4-BE49-F238E27FC236}">
                <a16:creationId xmlns:a16="http://schemas.microsoft.com/office/drawing/2014/main" id="{2EBAEC77-1BA2-3910-08B5-1703E7098978}"/>
              </a:ext>
            </a:extLst>
          </p:cNvPr>
          <p:cNvGrpSpPr>
            <a:grpSpLocks/>
          </p:cNvGrpSpPr>
          <p:nvPr/>
        </p:nvGrpSpPr>
        <p:grpSpPr bwMode="auto">
          <a:xfrm>
            <a:off x="2670970" y="1628776"/>
            <a:ext cx="5986828" cy="4111625"/>
            <a:chOff x="1146970" y="1628775"/>
            <a:chExt cx="5986828" cy="4111625"/>
          </a:xfrm>
        </p:grpSpPr>
        <p:sp>
          <p:nvSpPr>
            <p:cNvPr id="37893" name="Line 11">
              <a:extLst>
                <a:ext uri="{FF2B5EF4-FFF2-40B4-BE49-F238E27FC236}">
                  <a16:creationId xmlns:a16="http://schemas.microsoft.com/office/drawing/2014/main" id="{5E37717F-87D8-A1FD-3E03-2F80136C7E49}"/>
                </a:ext>
              </a:extLst>
            </p:cNvPr>
            <p:cNvSpPr>
              <a:spLocks noChangeShapeType="1"/>
            </p:cNvSpPr>
            <p:nvPr/>
          </p:nvSpPr>
          <p:spPr bwMode="auto">
            <a:xfrm>
              <a:off x="2333625" y="4581525"/>
              <a:ext cx="417671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7894" name="Line 12">
              <a:extLst>
                <a:ext uri="{FF2B5EF4-FFF2-40B4-BE49-F238E27FC236}">
                  <a16:creationId xmlns:a16="http://schemas.microsoft.com/office/drawing/2014/main" id="{6995B051-4660-AA08-C88C-AB5943192E54}"/>
                </a:ext>
              </a:extLst>
            </p:cNvPr>
            <p:cNvSpPr>
              <a:spLocks noChangeShapeType="1"/>
            </p:cNvSpPr>
            <p:nvPr/>
          </p:nvSpPr>
          <p:spPr bwMode="auto">
            <a:xfrm flipV="1">
              <a:off x="2333625" y="2205038"/>
              <a:ext cx="0" cy="23764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7895" name="Text Box 13">
              <a:extLst>
                <a:ext uri="{FF2B5EF4-FFF2-40B4-BE49-F238E27FC236}">
                  <a16:creationId xmlns:a16="http://schemas.microsoft.com/office/drawing/2014/main" id="{9C19AA32-557F-03E2-DC56-9DABE73A5E5C}"/>
                </a:ext>
              </a:extLst>
            </p:cNvPr>
            <p:cNvSpPr txBox="1">
              <a:spLocks noChangeArrowheads="1"/>
            </p:cNvSpPr>
            <p:nvPr/>
          </p:nvSpPr>
          <p:spPr bwMode="auto">
            <a:xfrm>
              <a:off x="1146970" y="2695308"/>
              <a:ext cx="11303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Product </a:t>
              </a:r>
            </a:p>
            <a:p>
              <a:pPr eaLnBrk="1" hangingPunct="1">
                <a:spcBef>
                  <a:spcPct val="0"/>
                </a:spcBef>
                <a:buFontTx/>
                <a:buNone/>
              </a:pP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diversity</a:t>
              </a:r>
            </a:p>
          </p:txBody>
        </p:sp>
        <p:sp>
          <p:nvSpPr>
            <p:cNvPr id="37896" name="Text Box 14">
              <a:extLst>
                <a:ext uri="{FF2B5EF4-FFF2-40B4-BE49-F238E27FC236}">
                  <a16:creationId xmlns:a16="http://schemas.microsoft.com/office/drawing/2014/main" id="{4276CC31-645A-C696-948C-2E65FB0A4A32}"/>
                </a:ext>
              </a:extLst>
            </p:cNvPr>
            <p:cNvSpPr txBox="1">
              <a:spLocks noChangeArrowheads="1"/>
            </p:cNvSpPr>
            <p:nvPr/>
          </p:nvSpPr>
          <p:spPr bwMode="auto">
            <a:xfrm>
              <a:off x="5076825" y="4676775"/>
              <a:ext cx="20569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solidFill>
                    <a:srgbClr val="057B33"/>
                  </a:solidFill>
                  <a:latin typeface="Verdana" panose="020B0604030504040204" pitchFamily="34" charset="0"/>
                  <a:ea typeface="Verdana" panose="020B0604030504040204" pitchFamily="34" charset="0"/>
                  <a:cs typeface="Verdana" panose="020B0604030504040204" pitchFamily="34" charset="0"/>
                </a:rPr>
                <a:t>% of foreign sales</a:t>
              </a:r>
            </a:p>
          </p:txBody>
        </p:sp>
        <p:sp>
          <p:nvSpPr>
            <p:cNvPr id="37897" name="Text Box 15">
              <a:extLst>
                <a:ext uri="{FF2B5EF4-FFF2-40B4-BE49-F238E27FC236}">
                  <a16:creationId xmlns:a16="http://schemas.microsoft.com/office/drawing/2014/main" id="{455F57B8-B56A-A7C7-A179-0158DF38CED5}"/>
                </a:ext>
              </a:extLst>
            </p:cNvPr>
            <p:cNvSpPr txBox="1">
              <a:spLocks noChangeArrowheads="1"/>
            </p:cNvSpPr>
            <p:nvPr/>
          </p:nvSpPr>
          <p:spPr bwMode="auto">
            <a:xfrm>
              <a:off x="2344908" y="3860800"/>
              <a:ext cx="158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International </a:t>
              </a:r>
            </a:p>
            <a:p>
              <a:pPr algn="ct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division</a:t>
              </a:r>
            </a:p>
          </p:txBody>
        </p:sp>
        <p:sp>
          <p:nvSpPr>
            <p:cNvPr id="37898" name="Text Box 16">
              <a:extLst>
                <a:ext uri="{FF2B5EF4-FFF2-40B4-BE49-F238E27FC236}">
                  <a16:creationId xmlns:a16="http://schemas.microsoft.com/office/drawing/2014/main" id="{352D4E90-8952-4657-8A8F-5C015AF75B4C}"/>
                </a:ext>
              </a:extLst>
            </p:cNvPr>
            <p:cNvSpPr txBox="1">
              <a:spLocks noChangeArrowheads="1"/>
            </p:cNvSpPr>
            <p:nvPr/>
          </p:nvSpPr>
          <p:spPr bwMode="auto">
            <a:xfrm>
              <a:off x="5462844" y="3500438"/>
              <a:ext cx="1063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Area </a:t>
              </a:r>
            </a:p>
            <a:p>
              <a:pPr algn="ct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division</a:t>
              </a:r>
            </a:p>
          </p:txBody>
        </p:sp>
        <p:sp>
          <p:nvSpPr>
            <p:cNvPr id="37899" name="Text Box 17">
              <a:extLst>
                <a:ext uri="{FF2B5EF4-FFF2-40B4-BE49-F238E27FC236}">
                  <a16:creationId xmlns:a16="http://schemas.microsoft.com/office/drawing/2014/main" id="{E637F54C-DC8F-EF22-5F69-584569BFED28}"/>
                </a:ext>
              </a:extLst>
            </p:cNvPr>
            <p:cNvSpPr txBox="1">
              <a:spLocks noChangeArrowheads="1"/>
            </p:cNvSpPr>
            <p:nvPr/>
          </p:nvSpPr>
          <p:spPr bwMode="auto">
            <a:xfrm>
              <a:off x="2710990" y="1936750"/>
              <a:ext cx="138204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Worldwide</a:t>
              </a:r>
            </a:p>
            <a:p>
              <a:pPr algn="ct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Product </a:t>
              </a:r>
            </a:p>
            <a:p>
              <a:pPr algn="ct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division</a:t>
              </a:r>
            </a:p>
          </p:txBody>
        </p:sp>
        <p:sp>
          <p:nvSpPr>
            <p:cNvPr id="37900" name="Text Box 18">
              <a:extLst>
                <a:ext uri="{FF2B5EF4-FFF2-40B4-BE49-F238E27FC236}">
                  <a16:creationId xmlns:a16="http://schemas.microsoft.com/office/drawing/2014/main" id="{95A72087-38A8-C328-1B1C-F62CE8EF9EA6}"/>
                </a:ext>
              </a:extLst>
            </p:cNvPr>
            <p:cNvSpPr txBox="1">
              <a:spLocks noChangeArrowheads="1"/>
            </p:cNvSpPr>
            <p:nvPr/>
          </p:nvSpPr>
          <p:spPr bwMode="auto">
            <a:xfrm>
              <a:off x="5508625" y="2133600"/>
              <a:ext cx="995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Global </a:t>
              </a:r>
            </a:p>
            <a:p>
              <a:pPr eaLnBrk="1" hangingPunct="1">
                <a:spcBef>
                  <a:spcPct val="0"/>
                </a:spcBef>
                <a:buFontTx/>
                <a:buNone/>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Matrix</a:t>
              </a:r>
            </a:p>
          </p:txBody>
        </p:sp>
        <p:sp>
          <p:nvSpPr>
            <p:cNvPr id="37901" name="Arc 19">
              <a:extLst>
                <a:ext uri="{FF2B5EF4-FFF2-40B4-BE49-F238E27FC236}">
                  <a16:creationId xmlns:a16="http://schemas.microsoft.com/office/drawing/2014/main" id="{C0F81C55-1251-079C-15DB-B969692B391A}"/>
                </a:ext>
              </a:extLst>
            </p:cNvPr>
            <p:cNvSpPr>
              <a:spLocks/>
            </p:cNvSpPr>
            <p:nvPr/>
          </p:nvSpPr>
          <p:spPr bwMode="auto">
            <a:xfrm flipV="1">
              <a:off x="2843213" y="2708275"/>
              <a:ext cx="3095625" cy="1800225"/>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lnTo>
                    <a:pt x="0" y="-1"/>
                  </a:lnTo>
                  <a:close/>
                </a:path>
              </a:pathLst>
            </a:custGeom>
            <a:noFill/>
            <a:ln w="9525">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2" name="Arc 20">
              <a:extLst>
                <a:ext uri="{FF2B5EF4-FFF2-40B4-BE49-F238E27FC236}">
                  <a16:creationId xmlns:a16="http://schemas.microsoft.com/office/drawing/2014/main" id="{8B189AF8-204C-8F4B-0A5D-18F8236573D9}"/>
                </a:ext>
              </a:extLst>
            </p:cNvPr>
            <p:cNvSpPr>
              <a:spLocks/>
            </p:cNvSpPr>
            <p:nvPr/>
          </p:nvSpPr>
          <p:spPr bwMode="auto">
            <a:xfrm rot="10800000" flipV="1">
              <a:off x="2411413" y="2420938"/>
              <a:ext cx="3095625" cy="1800225"/>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lnTo>
                    <a:pt x="0" y="-1"/>
                  </a:lnTo>
                  <a:close/>
                </a:path>
              </a:pathLst>
            </a:custGeom>
            <a:noFill/>
            <a:ln w="9525">
              <a:solidFill>
                <a:schemeClr val="tx1"/>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3" name="Arc 21">
              <a:extLst>
                <a:ext uri="{FF2B5EF4-FFF2-40B4-BE49-F238E27FC236}">
                  <a16:creationId xmlns:a16="http://schemas.microsoft.com/office/drawing/2014/main" id="{7B6B835F-BC5F-E7C0-6BFD-737CF0832686}"/>
                </a:ext>
              </a:extLst>
            </p:cNvPr>
            <p:cNvSpPr>
              <a:spLocks/>
            </p:cNvSpPr>
            <p:nvPr/>
          </p:nvSpPr>
          <p:spPr bwMode="auto">
            <a:xfrm rot="10800000">
              <a:off x="4814888" y="1628775"/>
              <a:ext cx="1774825" cy="1512888"/>
            </a:xfrm>
            <a:custGeom>
              <a:avLst/>
              <a:gdLst>
                <a:gd name="T0" fmla="*/ 0 w 19707"/>
                <a:gd name="T1" fmla="*/ 0 h 21600"/>
                <a:gd name="T2" fmla="*/ 2147483646 w 19707"/>
                <a:gd name="T3" fmla="*/ 2147483646 h 21600"/>
                <a:gd name="T4" fmla="*/ 0 w 19707"/>
                <a:gd name="T5" fmla="*/ 2147483646 h 21600"/>
                <a:gd name="T6" fmla="*/ 0 60000 65536"/>
                <a:gd name="T7" fmla="*/ 0 60000 65536"/>
                <a:gd name="T8" fmla="*/ 0 60000 65536"/>
                <a:gd name="T9" fmla="*/ 0 w 19707"/>
                <a:gd name="T10" fmla="*/ 0 h 21600"/>
                <a:gd name="T11" fmla="*/ 19707 w 19707"/>
                <a:gd name="T12" fmla="*/ 21600 h 21600"/>
              </a:gdLst>
              <a:ahLst/>
              <a:cxnLst>
                <a:cxn ang="T6">
                  <a:pos x="T0" y="T1"/>
                </a:cxn>
                <a:cxn ang="T7">
                  <a:pos x="T2" y="T3"/>
                </a:cxn>
                <a:cxn ang="T8">
                  <a:pos x="T4" y="T5"/>
                </a:cxn>
              </a:cxnLst>
              <a:rect l="T9" t="T10" r="T11" b="T12"/>
              <a:pathLst>
                <a:path w="19707" h="21600" fill="none" extrusionOk="0">
                  <a:moveTo>
                    <a:pt x="0" y="-1"/>
                  </a:moveTo>
                  <a:cubicBezTo>
                    <a:pt x="8508" y="-1"/>
                    <a:pt x="16223" y="4994"/>
                    <a:pt x="19706" y="12757"/>
                  </a:cubicBezTo>
                </a:path>
                <a:path w="19707" h="21600" stroke="0" extrusionOk="0">
                  <a:moveTo>
                    <a:pt x="0" y="-1"/>
                  </a:moveTo>
                  <a:cubicBezTo>
                    <a:pt x="8508" y="-1"/>
                    <a:pt x="16223" y="4994"/>
                    <a:pt x="19706" y="12757"/>
                  </a:cubicBezTo>
                  <a:lnTo>
                    <a:pt x="0" y="21600"/>
                  </a:lnTo>
                  <a:lnTo>
                    <a:pt x="0" y="-1"/>
                  </a:lnTo>
                  <a:close/>
                </a:path>
              </a:pathLst>
            </a:custGeom>
            <a:noFill/>
            <a:ln w="952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4" name="Arc 23">
              <a:extLst>
                <a:ext uri="{FF2B5EF4-FFF2-40B4-BE49-F238E27FC236}">
                  <a16:creationId xmlns:a16="http://schemas.microsoft.com/office/drawing/2014/main" id="{AA969CFE-D681-03E1-2D0D-4AE2BCD2548D}"/>
                </a:ext>
              </a:extLst>
            </p:cNvPr>
            <p:cNvSpPr>
              <a:spLocks/>
            </p:cNvSpPr>
            <p:nvPr/>
          </p:nvSpPr>
          <p:spPr bwMode="auto">
            <a:xfrm>
              <a:off x="2389188" y="3357563"/>
              <a:ext cx="1392237" cy="1152525"/>
            </a:xfrm>
            <a:custGeom>
              <a:avLst/>
              <a:gdLst>
                <a:gd name="T0" fmla="*/ 0 w 27813"/>
                <a:gd name="T1" fmla="*/ 2147483646 h 21600"/>
                <a:gd name="T2" fmla="*/ 2147483646 w 27813"/>
                <a:gd name="T3" fmla="*/ 2147483646 h 21600"/>
                <a:gd name="T4" fmla="*/ 2147483646 w 27813"/>
                <a:gd name="T5" fmla="*/ 2147483646 h 21600"/>
                <a:gd name="T6" fmla="*/ 0 60000 65536"/>
                <a:gd name="T7" fmla="*/ 0 60000 65536"/>
                <a:gd name="T8" fmla="*/ 0 60000 65536"/>
                <a:gd name="T9" fmla="*/ 0 w 27813"/>
                <a:gd name="T10" fmla="*/ 0 h 21600"/>
                <a:gd name="T11" fmla="*/ 27813 w 27813"/>
                <a:gd name="T12" fmla="*/ 21600 h 21600"/>
              </a:gdLst>
              <a:ahLst/>
              <a:cxnLst>
                <a:cxn ang="T6">
                  <a:pos x="T0" y="T1"/>
                </a:cxn>
                <a:cxn ang="T7">
                  <a:pos x="T2" y="T3"/>
                </a:cxn>
                <a:cxn ang="T8">
                  <a:pos x="T4" y="T5"/>
                </a:cxn>
              </a:cxnLst>
              <a:rect l="T9" t="T10" r="T11" b="T12"/>
              <a:pathLst>
                <a:path w="27813" h="21600" fill="none" extrusionOk="0">
                  <a:moveTo>
                    <a:pt x="-1" y="912"/>
                  </a:moveTo>
                  <a:cubicBezTo>
                    <a:pt x="2015" y="307"/>
                    <a:pt x="4108" y="-1"/>
                    <a:pt x="6213" y="-1"/>
                  </a:cubicBezTo>
                  <a:cubicBezTo>
                    <a:pt x="18142" y="-1"/>
                    <a:pt x="27813" y="9670"/>
                    <a:pt x="27813" y="21600"/>
                  </a:cubicBezTo>
                </a:path>
                <a:path w="27813" h="21600" stroke="0" extrusionOk="0">
                  <a:moveTo>
                    <a:pt x="-1" y="912"/>
                  </a:moveTo>
                  <a:cubicBezTo>
                    <a:pt x="2015" y="307"/>
                    <a:pt x="4108" y="-1"/>
                    <a:pt x="6213" y="-1"/>
                  </a:cubicBezTo>
                  <a:cubicBezTo>
                    <a:pt x="18142" y="-1"/>
                    <a:pt x="27813" y="9670"/>
                    <a:pt x="27813" y="21600"/>
                  </a:cubicBezTo>
                  <a:lnTo>
                    <a:pt x="6213" y="21600"/>
                  </a:lnTo>
                  <a:lnTo>
                    <a:pt x="-1" y="912"/>
                  </a:lnTo>
                  <a:close/>
                </a:path>
              </a:pathLst>
            </a:custGeom>
            <a:noFill/>
            <a:ln w="317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5" name="Text Box 25">
              <a:extLst>
                <a:ext uri="{FF2B5EF4-FFF2-40B4-BE49-F238E27FC236}">
                  <a16:creationId xmlns:a16="http://schemas.microsoft.com/office/drawing/2014/main" id="{B39745FD-39E1-2182-F20D-0C4D4782BF41}"/>
                </a:ext>
              </a:extLst>
            </p:cNvPr>
            <p:cNvSpPr txBox="1">
              <a:spLocks noChangeArrowheads="1"/>
            </p:cNvSpPr>
            <p:nvPr/>
          </p:nvSpPr>
          <p:spPr bwMode="auto">
            <a:xfrm>
              <a:off x="2103438" y="5494338"/>
              <a:ext cx="19399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000">
                  <a:solidFill>
                    <a:srgbClr val="000066"/>
                  </a:solidFill>
                  <a:latin typeface="Calibri" panose="020F0502020204030204" pitchFamily="34" charset="0"/>
                </a:rPr>
                <a:t>Source: Bartlett &amp; Ghoshal (1991)</a:t>
              </a:r>
            </a:p>
          </p:txBody>
        </p:sp>
        <p:sp>
          <p:nvSpPr>
            <p:cNvPr id="37906" name="TextBox 1">
              <a:extLst>
                <a:ext uri="{FF2B5EF4-FFF2-40B4-BE49-F238E27FC236}">
                  <a16:creationId xmlns:a16="http://schemas.microsoft.com/office/drawing/2014/main" id="{5856297A-61CE-D882-FA2E-91D58AB16606}"/>
                </a:ext>
              </a:extLst>
            </p:cNvPr>
            <p:cNvSpPr txBox="1">
              <a:spLocks noChangeArrowheads="1"/>
            </p:cNvSpPr>
            <p:nvPr/>
          </p:nvSpPr>
          <p:spPr bwMode="auto">
            <a:xfrm>
              <a:off x="3319975" y="3291840"/>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800"/>
            </a:p>
          </p:txBody>
        </p:sp>
      </p:grpSp>
      <p:sp>
        <p:nvSpPr>
          <p:cNvPr id="37891" name="Title 3">
            <a:extLst>
              <a:ext uri="{FF2B5EF4-FFF2-40B4-BE49-F238E27FC236}">
                <a16:creationId xmlns:a16="http://schemas.microsoft.com/office/drawing/2014/main" id="{056F17B1-2F24-1DC3-6D76-7F7B4C13BCFF}"/>
              </a:ext>
            </a:extLst>
          </p:cNvPr>
          <p:cNvSpPr>
            <a:spLocks noGrp="1" noChangeArrowheads="1"/>
          </p:cNvSpPr>
          <p:nvPr>
            <p:ph type="title"/>
          </p:nvPr>
        </p:nvSpPr>
        <p:spPr>
          <a:xfrm>
            <a:off x="1398504" y="77788"/>
            <a:ext cx="9412931" cy="1143000"/>
          </a:xfrm>
        </p:spPr>
        <p:txBody>
          <a:bodyPr>
            <a:normAutofit/>
          </a:bodyPr>
          <a:lstStyle/>
          <a:p>
            <a:r>
              <a:rPr lang="en-GB" altLang="en-US" sz="2100" dirty="0">
                <a:solidFill>
                  <a:srgbClr val="057B33"/>
                </a:solidFill>
                <a:latin typeface="Verdana" panose="020B0604030504040204" pitchFamily="34" charset="0"/>
                <a:ea typeface="Verdana" panose="020B0604030504040204" pitchFamily="34" charset="0"/>
                <a:cs typeface="Verdana" panose="020B0604030504040204" pitchFamily="34" charset="0"/>
              </a:rPr>
              <a:t>Adequacy of Organisational Structures for the Internationalised Firm</a:t>
            </a:r>
            <a:endParaRPr lang="en-US" altLang="en-US" sz="21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C099EAD5-C9E5-3569-62A9-43819F564D70}"/>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8EE0567B-3A55-134E-6387-9DD5A1A0CC0C}"/>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B506D64-0AFD-8ED1-1F4B-8D7BB112EA8A}"/>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5A3BAE9E-2069-44D4-74FB-C7C967BAF3A1}"/>
              </a:ext>
            </a:extLst>
          </p:cNvPr>
          <p:cNvSpPr txBox="1"/>
          <p:nvPr/>
        </p:nvSpPr>
        <p:spPr>
          <a:xfrm>
            <a:off x="3537910" y="2183448"/>
            <a:ext cx="300082" cy="369332"/>
          </a:xfrm>
          <a:prstGeom prst="rect">
            <a:avLst/>
          </a:prstGeom>
          <a:noFill/>
        </p:spPr>
        <p:txBody>
          <a:bodyPr wrap="none" rtlCol="0">
            <a:spAutoFit/>
          </a:bodyPr>
          <a:lstStyle/>
          <a:p>
            <a:r>
              <a:rPr lang="en-US" dirty="0"/>
              <a:t>+</a:t>
            </a:r>
          </a:p>
        </p:txBody>
      </p:sp>
      <p:sp>
        <p:nvSpPr>
          <p:cNvPr id="9" name="TextBox 8">
            <a:extLst>
              <a:ext uri="{FF2B5EF4-FFF2-40B4-BE49-F238E27FC236}">
                <a16:creationId xmlns:a16="http://schemas.microsoft.com/office/drawing/2014/main" id="{2A0DF148-A5BE-C56C-7C3B-12CF54158B21}"/>
              </a:ext>
            </a:extLst>
          </p:cNvPr>
          <p:cNvSpPr txBox="1"/>
          <p:nvPr/>
        </p:nvSpPr>
        <p:spPr>
          <a:xfrm>
            <a:off x="3585367" y="4221165"/>
            <a:ext cx="255198" cy="369332"/>
          </a:xfrm>
          <a:prstGeom prst="rect">
            <a:avLst/>
          </a:prstGeom>
          <a:noFill/>
        </p:spPr>
        <p:txBody>
          <a:bodyPr wrap="none" rtlCol="0">
            <a:spAutoFit/>
          </a:bodyPr>
          <a:lstStyle/>
          <a:p>
            <a:r>
              <a:rPr lang="en-US" dirty="0"/>
              <a:t>-</a:t>
            </a:r>
          </a:p>
        </p:txBody>
      </p:sp>
      <p:pic>
        <p:nvPicPr>
          <p:cNvPr id="7" name="Picture 6">
            <a:extLst>
              <a:ext uri="{FF2B5EF4-FFF2-40B4-BE49-F238E27FC236}">
                <a16:creationId xmlns:a16="http://schemas.microsoft.com/office/drawing/2014/main" id="{C4B68D1F-B4C2-0656-FA16-4E7877D57685}"/>
              </a:ext>
            </a:extLst>
          </p:cNvPr>
          <p:cNvPicPr>
            <a:picLocks noChangeAspect="1"/>
          </p:cNvPicPr>
          <p:nvPr/>
        </p:nvPicPr>
        <p:blipFill>
          <a:blip r:embed="rId3"/>
          <a:stretch>
            <a:fillRect/>
          </a:stretch>
        </p:blipFill>
        <p:spPr>
          <a:xfrm>
            <a:off x="10573268" y="6384207"/>
            <a:ext cx="1506216" cy="35895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 Box 7">
            <a:extLst>
              <a:ext uri="{FF2B5EF4-FFF2-40B4-BE49-F238E27FC236}">
                <a16:creationId xmlns:a16="http://schemas.microsoft.com/office/drawing/2014/main" id="{1ABF7C08-6D65-1018-F131-2E59D4C3B9EC}"/>
              </a:ext>
            </a:extLst>
          </p:cNvPr>
          <p:cNvSpPr txBox="1">
            <a:spLocks noChangeArrowheads="1"/>
          </p:cNvSpPr>
          <p:nvPr/>
        </p:nvSpPr>
        <p:spPr bwMode="auto">
          <a:xfrm>
            <a:off x="1032735" y="1349664"/>
            <a:ext cx="96065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first international operations activities tend to be </a:t>
            </a:r>
            <a:r>
              <a:rPr lang="en-GB"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extensions of domestic operations</a:t>
            </a:r>
          </a:p>
          <a:p>
            <a:pP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focus on local market</a:t>
            </a:r>
          </a:p>
        </p:txBody>
      </p:sp>
      <p:pic>
        <p:nvPicPr>
          <p:cNvPr id="39938" name="Picture 8" descr="Org structure - with export or marketing department">
            <a:extLst>
              <a:ext uri="{FF2B5EF4-FFF2-40B4-BE49-F238E27FC236}">
                <a16:creationId xmlns:a16="http://schemas.microsoft.com/office/drawing/2014/main" id="{EA3794A4-6EF7-B902-B069-DBCADB6FF1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1727200"/>
            <a:ext cx="3744912"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Rectangle 16">
            <a:extLst>
              <a:ext uri="{FF2B5EF4-FFF2-40B4-BE49-F238E27FC236}">
                <a16:creationId xmlns:a16="http://schemas.microsoft.com/office/drawing/2014/main" id="{BD43B163-39CD-F7E6-BA97-AB2CDB78C87F}"/>
              </a:ext>
            </a:extLst>
          </p:cNvPr>
          <p:cNvSpPr>
            <a:spLocks noChangeArrowheads="1"/>
          </p:cNvSpPr>
          <p:nvPr/>
        </p:nvSpPr>
        <p:spPr bwMode="auto">
          <a:xfrm>
            <a:off x="3843070" y="1022639"/>
            <a:ext cx="43865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Export or marketing department</a:t>
            </a:r>
          </a:p>
        </p:txBody>
      </p:sp>
      <p:sp>
        <p:nvSpPr>
          <p:cNvPr id="39941" name="Text Box 18">
            <a:extLst>
              <a:ext uri="{FF2B5EF4-FFF2-40B4-BE49-F238E27FC236}">
                <a16:creationId xmlns:a16="http://schemas.microsoft.com/office/drawing/2014/main" id="{22EB64E4-FA2A-B639-B48B-AAFFE7D926A0}"/>
              </a:ext>
            </a:extLst>
          </p:cNvPr>
          <p:cNvSpPr txBox="1">
            <a:spLocks noChangeArrowheads="1"/>
          </p:cNvSpPr>
          <p:nvPr/>
        </p:nvSpPr>
        <p:spPr bwMode="auto">
          <a:xfrm>
            <a:off x="4515433" y="3505392"/>
            <a:ext cx="25859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Foreign subsidiary</a:t>
            </a:r>
          </a:p>
        </p:txBody>
      </p:sp>
      <p:pic>
        <p:nvPicPr>
          <p:cNvPr id="39942" name="Picture 19" descr="Org. structure - Foreign subsidiary">
            <a:extLst>
              <a:ext uri="{FF2B5EF4-FFF2-40B4-BE49-F238E27FC236}">
                <a16:creationId xmlns:a16="http://schemas.microsoft.com/office/drawing/2014/main" id="{C2CAA487-4821-EF05-FA8D-0FF725C06E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875" y="4398118"/>
            <a:ext cx="3600450"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3" name="Text Box 20">
            <a:extLst>
              <a:ext uri="{FF2B5EF4-FFF2-40B4-BE49-F238E27FC236}">
                <a16:creationId xmlns:a16="http://schemas.microsoft.com/office/drawing/2014/main" id="{C7ABD44A-3B6A-A2F3-6038-BA419CF3093B}"/>
              </a:ext>
            </a:extLst>
          </p:cNvPr>
          <p:cNvSpPr txBox="1">
            <a:spLocks noChangeArrowheads="1"/>
          </p:cNvSpPr>
          <p:nvPr/>
        </p:nvSpPr>
        <p:spPr bwMode="auto">
          <a:xfrm>
            <a:off x="3547057" y="3894331"/>
            <a:ext cx="46660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foreign direct investment – the early days</a:t>
            </a:r>
          </a:p>
        </p:txBody>
      </p:sp>
      <p:sp>
        <p:nvSpPr>
          <p:cNvPr id="39944" name="Title 1">
            <a:extLst>
              <a:ext uri="{FF2B5EF4-FFF2-40B4-BE49-F238E27FC236}">
                <a16:creationId xmlns:a16="http://schemas.microsoft.com/office/drawing/2014/main" id="{2ACC4AA9-09B0-41F2-1BBD-DB0626482AAF}"/>
              </a:ext>
            </a:extLst>
          </p:cNvPr>
          <p:cNvSpPr>
            <a:spLocks noGrp="1" noChangeArrowheads="1"/>
          </p:cNvSpPr>
          <p:nvPr>
            <p:ph type="title"/>
          </p:nvPr>
        </p:nvSpPr>
        <p:spPr>
          <a:xfrm>
            <a:off x="3003535" y="40582"/>
            <a:ext cx="6151226" cy="1143000"/>
          </a:xfrm>
        </p:spPr>
        <p:txBody>
          <a:bodyPr>
            <a:normAutofit/>
          </a:bodyPr>
          <a:lstStyle/>
          <a:p>
            <a:r>
              <a:rPr lang="en-GB"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F220CD09-F48B-C54C-6262-DFAEDBCF97A9}"/>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B0A074E-B695-A379-2294-7610149F67CE}"/>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F4AEEF41-852D-257A-4535-EBD48E2FE312}"/>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2D8A3538-895B-06C4-450E-55EF06DE45D7}"/>
              </a:ext>
            </a:extLst>
          </p:cNvPr>
          <p:cNvPicPr>
            <a:picLocks noChangeAspect="1"/>
          </p:cNvPicPr>
          <p:nvPr/>
        </p:nvPicPr>
        <p:blipFill>
          <a:blip r:embed="rId5"/>
          <a:stretch>
            <a:fillRect/>
          </a:stretch>
        </p:blipFill>
        <p:spPr>
          <a:xfrm>
            <a:off x="10573268" y="6384207"/>
            <a:ext cx="1506216" cy="35895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 Box 4">
            <a:extLst>
              <a:ext uri="{FF2B5EF4-FFF2-40B4-BE49-F238E27FC236}">
                <a16:creationId xmlns:a16="http://schemas.microsoft.com/office/drawing/2014/main" id="{3240A1EB-EA75-A1F9-0422-95A9A09D8EE8}"/>
              </a:ext>
            </a:extLst>
          </p:cNvPr>
          <p:cNvSpPr txBox="1">
            <a:spLocks noChangeArrowheads="1"/>
          </p:cNvSpPr>
          <p:nvPr/>
        </p:nvSpPr>
        <p:spPr bwMode="auto">
          <a:xfrm>
            <a:off x="4843463" y="1484314"/>
            <a:ext cx="29979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International division</a:t>
            </a:r>
          </a:p>
        </p:txBody>
      </p:sp>
      <p:sp>
        <p:nvSpPr>
          <p:cNvPr id="41986" name="Text Box 5">
            <a:extLst>
              <a:ext uri="{FF2B5EF4-FFF2-40B4-BE49-F238E27FC236}">
                <a16:creationId xmlns:a16="http://schemas.microsoft.com/office/drawing/2014/main" id="{E2482273-F6DF-8CE6-1178-1B804CDB764B}"/>
              </a:ext>
            </a:extLst>
          </p:cNvPr>
          <p:cNvSpPr txBox="1">
            <a:spLocks noChangeArrowheads="1"/>
          </p:cNvSpPr>
          <p:nvPr/>
        </p:nvSpPr>
        <p:spPr bwMode="auto">
          <a:xfrm>
            <a:off x="1549105" y="1844675"/>
            <a:ext cx="9498910" cy="103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Char char="-"/>
            </a:pPr>
            <a:r>
              <a:rPr lang="en-GB" altLang="en-US" sz="14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centralizes all the international operations</a:t>
            </a:r>
          </a:p>
          <a:p>
            <a:pPr eaLnBrk="1" hangingPunct="1">
              <a:spcBef>
                <a:spcPts val="600"/>
              </a:spcBef>
              <a:buFontTx/>
              <a:buChar char="-"/>
            </a:pP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advantages: </a:t>
            </a:r>
          </a:p>
          <a:p>
            <a:pPr eaLnBrk="1" hangingPunct="1">
              <a:spcBef>
                <a:spcPct val="0"/>
              </a:spcBef>
              <a:buFontTx/>
              <a:buNone/>
            </a:pP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reduces the CEO</a:t>
            </a:r>
            <a:r>
              <a:rPr lang="ja-JP" altLang="en-GB" sz="1400">
                <a:solidFill>
                  <a:schemeClr val="bg1">
                    <a:lumMod val="50000"/>
                  </a:schemeClr>
                </a:solidFill>
                <a:latin typeface="Verdana" panose="020B0604030504040204" pitchFamily="34" charset="0"/>
                <a:cs typeface="Verdana" panose="020B0604030504040204" pitchFamily="34" charset="0"/>
              </a:rPr>
              <a:t>’</a:t>
            </a:r>
            <a:r>
              <a:rPr lang="en-GB" altLang="ja-JP"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s burden of direct operation of overseas subsidiaries and domestic operations; </a:t>
            </a:r>
          </a:p>
          <a:p>
            <a:pPr eaLnBrk="1" hangingPunct="1">
              <a:spcBef>
                <a:spcPct val="0"/>
              </a:spcBef>
              <a:buFontTx/>
              <a:buNone/>
            </a:pP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a:t>
            </a:r>
            <a:r>
              <a:rPr lang="en-GB" altLang="en-US" sz="14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raises the status of overseas operations </a:t>
            </a:r>
            <a:r>
              <a:rPr lang="en-GB"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to that of the domestic divisions</a:t>
            </a:r>
          </a:p>
        </p:txBody>
      </p:sp>
      <p:pic>
        <p:nvPicPr>
          <p:cNvPr id="41987" name="Picture 6" descr="Org structure - International Division">
            <a:extLst>
              <a:ext uri="{FF2B5EF4-FFF2-40B4-BE49-F238E27FC236}">
                <a16:creationId xmlns:a16="http://schemas.microsoft.com/office/drawing/2014/main" id="{C01991F7-AC3A-E6F2-52B6-52375FBD7F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9875" y="2997200"/>
            <a:ext cx="4103688"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itle 1">
            <a:extLst>
              <a:ext uri="{FF2B5EF4-FFF2-40B4-BE49-F238E27FC236}">
                <a16:creationId xmlns:a16="http://schemas.microsoft.com/office/drawing/2014/main" id="{4CFBAE29-BBFF-9476-B673-E4A2713DE6E7}"/>
              </a:ext>
            </a:extLst>
          </p:cNvPr>
          <p:cNvSpPr>
            <a:spLocks noGrp="1" noChangeArrowheads="1"/>
          </p:cNvSpPr>
          <p:nvPr>
            <p:ph type="title"/>
          </p:nvPr>
        </p:nvSpPr>
        <p:spPr>
          <a:xfrm>
            <a:off x="2179320" y="-90571"/>
            <a:ext cx="7833360" cy="1325563"/>
          </a:xfrm>
        </p:spPr>
        <p:txBody>
          <a:bodyPr>
            <a:normAutofit/>
          </a:bodyPr>
          <a:lstStyle/>
          <a:p>
            <a:r>
              <a:rPr lang="en-GB"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altLang="en-US" sz="28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D133AF7B-303A-9FE6-3A64-5866D0B82D4D}"/>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CB7E50DF-FD3F-F6EC-DAFB-F7F1DAAED7D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AB2CB3ED-D97E-BE09-4614-AE6B963DA380}"/>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A4E1C0B4-B425-4DFA-68D9-22BD5F14F5AD}"/>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 Box 4">
            <a:extLst>
              <a:ext uri="{FF2B5EF4-FFF2-40B4-BE49-F238E27FC236}">
                <a16:creationId xmlns:a16="http://schemas.microsoft.com/office/drawing/2014/main" id="{466CF163-E806-028D-FEC3-8BB097572EC4}"/>
              </a:ext>
            </a:extLst>
          </p:cNvPr>
          <p:cNvSpPr txBox="1">
            <a:spLocks noChangeArrowheads="1"/>
          </p:cNvSpPr>
          <p:nvPr/>
        </p:nvSpPr>
        <p:spPr bwMode="auto">
          <a:xfrm>
            <a:off x="3998360" y="1065106"/>
            <a:ext cx="41280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a:t>
            </a:r>
          </a:p>
        </p:txBody>
      </p:sp>
      <p:sp>
        <p:nvSpPr>
          <p:cNvPr id="44034" name="Text Box 5">
            <a:extLst>
              <a:ext uri="{FF2B5EF4-FFF2-40B4-BE49-F238E27FC236}">
                <a16:creationId xmlns:a16="http://schemas.microsoft.com/office/drawing/2014/main" id="{04D546B0-B39C-9002-A613-6B3F5ACE869B}"/>
              </a:ext>
            </a:extLst>
          </p:cNvPr>
          <p:cNvSpPr txBox="1">
            <a:spLocks noChangeArrowheads="1"/>
          </p:cNvSpPr>
          <p:nvPr/>
        </p:nvSpPr>
        <p:spPr bwMode="auto">
          <a:xfrm>
            <a:off x="2208214" y="1473406"/>
            <a:ext cx="7991475" cy="94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Char char="-"/>
            </a:pP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GB"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large percentage of revenues </a:t>
            </a: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generated from overseas operations</a:t>
            </a:r>
          </a:p>
          <a:p>
            <a:pPr eaLnBrk="1" hangingPunct="1">
              <a:spcBef>
                <a:spcPct val="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GB" altLang="en-US" sz="16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global in focus</a:t>
            </a:r>
          </a:p>
          <a:p>
            <a:pPr eaLnBrk="1" hangingPunct="1">
              <a:spcBef>
                <a:spcPct val="35000"/>
              </a:spcBef>
              <a:buFontTx/>
              <a:buNone/>
            </a:pPr>
            <a:r>
              <a:rPr lang="en-GB" altLang="en-US" sz="16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six types of global structures</a:t>
            </a:r>
          </a:p>
        </p:txBody>
      </p:sp>
      <p:sp>
        <p:nvSpPr>
          <p:cNvPr id="44035" name="Text Box 6">
            <a:extLst>
              <a:ext uri="{FF2B5EF4-FFF2-40B4-BE49-F238E27FC236}">
                <a16:creationId xmlns:a16="http://schemas.microsoft.com/office/drawing/2014/main" id="{9F2D8694-3E66-A7D2-EDDB-57ACBC2411A5}"/>
              </a:ext>
            </a:extLst>
          </p:cNvPr>
          <p:cNvSpPr txBox="1">
            <a:spLocks noChangeArrowheads="1"/>
          </p:cNvSpPr>
          <p:nvPr/>
        </p:nvSpPr>
        <p:spPr bwMode="auto">
          <a:xfrm>
            <a:off x="2424113" y="2492580"/>
            <a:ext cx="75819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1. Global product structure</a:t>
            </a: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domestic divisions are given worldwide responsibility for product groups</a:t>
            </a:r>
          </a:p>
        </p:txBody>
      </p:sp>
      <p:pic>
        <p:nvPicPr>
          <p:cNvPr id="44036" name="Picture 7" descr="Org. Structure - Global organisation structures - Global Product structure">
            <a:extLst>
              <a:ext uri="{FF2B5EF4-FFF2-40B4-BE49-F238E27FC236}">
                <a16:creationId xmlns:a16="http://schemas.microsoft.com/office/drawing/2014/main" id="{AC96BAEE-AB42-A47C-CACC-8BC4CE8E01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0986" y="3211717"/>
            <a:ext cx="4622800"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74E1C86E-9D14-8262-74E9-65A2F502B8C8}"/>
              </a:ext>
            </a:extLst>
          </p:cNvPr>
          <p:cNvSpPr txBox="1">
            <a:spLocks/>
          </p:cNvSpPr>
          <p:nvPr/>
        </p:nvSpPr>
        <p:spPr>
          <a:xfrm>
            <a:off x="2001615" y="292279"/>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63014798-1E79-6221-8B4B-3068B0A3D977}"/>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FB41F46-8938-D6E1-E670-703E533EFF0A}"/>
              </a:ext>
            </a:extLst>
          </p:cNvPr>
          <p:cNvSpPr txBox="1"/>
          <p:nvPr/>
        </p:nvSpPr>
        <p:spPr>
          <a:xfrm>
            <a:off x="140793" y="64666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494D93C6-CAAE-A6EC-BDBE-94A3CE9FCC2F}"/>
              </a:ext>
            </a:extLst>
          </p:cNvPr>
          <p:cNvSpPr>
            <a:spLocks noChangeShapeType="1"/>
          </p:cNvSpPr>
          <p:nvPr/>
        </p:nvSpPr>
        <p:spPr bwMode="auto">
          <a:xfrm>
            <a:off x="14676" y="6349747"/>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B5CB3611-7C94-1112-B018-5BAD6679A654}"/>
              </a:ext>
            </a:extLst>
          </p:cNvPr>
          <p:cNvPicPr>
            <a:picLocks noChangeAspect="1"/>
          </p:cNvPicPr>
          <p:nvPr/>
        </p:nvPicPr>
        <p:blipFill>
          <a:blip r:embed="rId4"/>
          <a:stretch>
            <a:fillRect/>
          </a:stretch>
        </p:blipFill>
        <p:spPr>
          <a:xfrm>
            <a:off x="10573268" y="6432975"/>
            <a:ext cx="1506216" cy="35895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4">
            <a:extLst>
              <a:ext uri="{FF2B5EF4-FFF2-40B4-BE49-F238E27FC236}">
                <a16:creationId xmlns:a16="http://schemas.microsoft.com/office/drawing/2014/main" id="{41D86CAB-80E1-B706-D27F-8E8AF6539EB0}"/>
              </a:ext>
            </a:extLst>
          </p:cNvPr>
          <p:cNvSpPr txBox="1">
            <a:spLocks noChangeArrowheads="1"/>
          </p:cNvSpPr>
          <p:nvPr/>
        </p:nvSpPr>
        <p:spPr bwMode="auto">
          <a:xfrm>
            <a:off x="1366968" y="1618504"/>
            <a:ext cx="940218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2. Global area structure</a:t>
            </a:r>
            <a:r>
              <a:rPr lang="en-GB" altLang="en-US" sz="18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primary operational responsibility is delegated to area managers, each of whom is responsible for a specific geographic region.</a:t>
            </a:r>
          </a:p>
        </p:txBody>
      </p:sp>
      <p:pic>
        <p:nvPicPr>
          <p:cNvPr id="46082" name="Picture 5" descr="Org. Structure - Global organisation structures - Global Area Structure">
            <a:extLst>
              <a:ext uri="{FF2B5EF4-FFF2-40B4-BE49-F238E27FC236}">
                <a16:creationId xmlns:a16="http://schemas.microsoft.com/office/drawing/2014/main" id="{D470E835-8395-3B36-604A-1B9BBDDBD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9002" y="2376007"/>
            <a:ext cx="5449319" cy="353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 Box 7">
            <a:extLst>
              <a:ext uri="{FF2B5EF4-FFF2-40B4-BE49-F238E27FC236}">
                <a16:creationId xmlns:a16="http://schemas.microsoft.com/office/drawing/2014/main" id="{85F7C68D-BDD8-E199-FE57-7132229E5C15}"/>
              </a:ext>
            </a:extLst>
          </p:cNvPr>
          <p:cNvSpPr txBox="1">
            <a:spLocks noChangeArrowheads="1"/>
          </p:cNvSpPr>
          <p:nvPr/>
        </p:nvSpPr>
        <p:spPr bwMode="auto">
          <a:xfrm>
            <a:off x="3515117" y="1212578"/>
            <a:ext cx="5105885"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 (cont.)</a:t>
            </a:r>
          </a:p>
        </p:txBody>
      </p:sp>
      <p:sp>
        <p:nvSpPr>
          <p:cNvPr id="8" name="Title 1">
            <a:extLst>
              <a:ext uri="{FF2B5EF4-FFF2-40B4-BE49-F238E27FC236}">
                <a16:creationId xmlns:a16="http://schemas.microsoft.com/office/drawing/2014/main" id="{12E168B2-EBB5-1A00-7F82-C45C61F2E35F}"/>
              </a:ext>
            </a:extLst>
          </p:cNvPr>
          <p:cNvSpPr txBox="1">
            <a:spLocks/>
          </p:cNvSpPr>
          <p:nvPr/>
        </p:nvSpPr>
        <p:spPr>
          <a:xfrm>
            <a:off x="1992314" y="328236"/>
            <a:ext cx="8229600" cy="603426"/>
          </a:xfrm>
          <a:prstGeom prst="rect">
            <a:avLst/>
          </a:prstGeom>
          <a:ln>
            <a:solidFill>
              <a:srgbClr val="057B33"/>
            </a:solidFill>
          </a:ln>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8DF62D95-5C19-AE43-14D4-81B6B803A82A}"/>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3402645-0BAF-98C3-A8C2-8B20F8260475}"/>
              </a:ext>
            </a:extLst>
          </p:cNvPr>
          <p:cNvSpPr txBox="1"/>
          <p:nvPr/>
        </p:nvSpPr>
        <p:spPr>
          <a:xfrm>
            <a:off x="250521" y="6454457"/>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0CDBCF5A-DF8E-0811-969A-01F8EE7D4BB9}"/>
              </a:ext>
            </a:extLst>
          </p:cNvPr>
          <p:cNvSpPr>
            <a:spLocks noChangeShapeType="1"/>
          </p:cNvSpPr>
          <p:nvPr/>
        </p:nvSpPr>
        <p:spPr bwMode="auto">
          <a:xfrm>
            <a:off x="0" y="6343066"/>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CB8CB8E-51A8-C5FA-E005-0AB1FA64AFE3}"/>
              </a:ext>
            </a:extLst>
          </p:cNvPr>
          <p:cNvPicPr>
            <a:picLocks noChangeAspect="1"/>
          </p:cNvPicPr>
          <p:nvPr/>
        </p:nvPicPr>
        <p:blipFill>
          <a:blip r:embed="rId4"/>
          <a:stretch>
            <a:fillRect/>
          </a:stretch>
        </p:blipFill>
        <p:spPr>
          <a:xfrm>
            <a:off x="10573268" y="6432975"/>
            <a:ext cx="1506216" cy="35895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a:extLst>
              <a:ext uri="{FF2B5EF4-FFF2-40B4-BE49-F238E27FC236}">
                <a16:creationId xmlns:a16="http://schemas.microsoft.com/office/drawing/2014/main" id="{8B1641B4-2167-5A07-BF53-0CCA4CA94AD4}"/>
              </a:ext>
            </a:extLst>
          </p:cNvPr>
          <p:cNvSpPr>
            <a:spLocks noChangeArrowheads="1"/>
          </p:cNvSpPr>
          <p:nvPr/>
        </p:nvSpPr>
        <p:spPr bwMode="auto">
          <a:xfrm>
            <a:off x="1237130" y="1773239"/>
            <a:ext cx="96280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87350" indent="-38735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buFontTx/>
              <a:buNone/>
            </a:pPr>
            <a:r>
              <a:rPr lang="en-US"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3 - Global functional structure</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builds around the basic tasks of the organization. For example, in manufacturing firms, production, marketing and finance are the three primary functions that must be carried out for the enterprise to survive. </a:t>
            </a:r>
          </a:p>
        </p:txBody>
      </p:sp>
      <p:pic>
        <p:nvPicPr>
          <p:cNvPr id="48130" name="Picture 6" descr="Org. Structure - Global organisation structures - Global Functional structure">
            <a:extLst>
              <a:ext uri="{FF2B5EF4-FFF2-40B4-BE49-F238E27FC236}">
                <a16:creationId xmlns:a16="http://schemas.microsoft.com/office/drawing/2014/main" id="{ACB65812-AF3E-77FF-B74E-3974A52CCE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4134" y="3030217"/>
            <a:ext cx="6947140" cy="305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Text Box 8">
            <a:extLst>
              <a:ext uri="{FF2B5EF4-FFF2-40B4-BE49-F238E27FC236}">
                <a16:creationId xmlns:a16="http://schemas.microsoft.com/office/drawing/2014/main" id="{7934952A-9A7D-C668-6676-215D580BCBEF}"/>
              </a:ext>
            </a:extLst>
          </p:cNvPr>
          <p:cNvSpPr txBox="1">
            <a:spLocks noChangeArrowheads="1"/>
          </p:cNvSpPr>
          <p:nvPr/>
        </p:nvSpPr>
        <p:spPr bwMode="auto">
          <a:xfrm>
            <a:off x="3597946" y="1233329"/>
            <a:ext cx="51058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 (cont.)</a:t>
            </a:r>
          </a:p>
        </p:txBody>
      </p:sp>
      <p:sp>
        <p:nvSpPr>
          <p:cNvPr id="8" name="Title 1">
            <a:extLst>
              <a:ext uri="{FF2B5EF4-FFF2-40B4-BE49-F238E27FC236}">
                <a16:creationId xmlns:a16="http://schemas.microsoft.com/office/drawing/2014/main" id="{32C31110-52BC-4EC6-4070-F11579005651}"/>
              </a:ext>
            </a:extLst>
          </p:cNvPr>
          <p:cNvSpPr txBox="1">
            <a:spLocks/>
          </p:cNvSpPr>
          <p:nvPr/>
        </p:nvSpPr>
        <p:spPr>
          <a:xfrm>
            <a:off x="1981200" y="318193"/>
            <a:ext cx="8229600" cy="620885"/>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1DB34FB0-AB4B-C682-69DC-1B69DDD76D06}"/>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99C3396E-DC23-26E2-4ED6-2680C17687E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A23096E-7C91-678B-B159-2844810C9343}"/>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49DDA9AB-DE0E-E1D1-C13F-BAA94B6B7D89}"/>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a:extLst>
              <a:ext uri="{FF2B5EF4-FFF2-40B4-BE49-F238E27FC236}">
                <a16:creationId xmlns:a16="http://schemas.microsoft.com/office/drawing/2014/main" id="{4906BBAE-3CAA-0FB7-E1AC-0C37ED433576}"/>
              </a:ext>
            </a:extLst>
          </p:cNvPr>
          <p:cNvSpPr>
            <a:spLocks noChangeArrowheads="1"/>
          </p:cNvSpPr>
          <p:nvPr/>
        </p:nvSpPr>
        <p:spPr bwMode="auto">
          <a:xfrm>
            <a:off x="989704" y="1595438"/>
            <a:ext cx="1031047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98463" indent="-398463">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buFontTx/>
              <a:buNone/>
            </a:pPr>
            <a:r>
              <a:rPr lang="en-US"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4 - Matrix structure</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US" altLang="en-US" sz="2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an organizational arrangement that blends two organizational responsibilities such as functional and product structures or regional and product structures. </a:t>
            </a:r>
          </a:p>
        </p:txBody>
      </p:sp>
      <p:sp>
        <p:nvSpPr>
          <p:cNvPr id="50178" name="Text Box 8">
            <a:extLst>
              <a:ext uri="{FF2B5EF4-FFF2-40B4-BE49-F238E27FC236}">
                <a16:creationId xmlns:a16="http://schemas.microsoft.com/office/drawing/2014/main" id="{436F92D9-D96C-1F23-4B4B-3FE095835177}"/>
              </a:ext>
            </a:extLst>
          </p:cNvPr>
          <p:cNvSpPr txBox="1">
            <a:spLocks noChangeArrowheads="1"/>
          </p:cNvSpPr>
          <p:nvPr/>
        </p:nvSpPr>
        <p:spPr bwMode="auto">
          <a:xfrm>
            <a:off x="4060525" y="1258889"/>
            <a:ext cx="41280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a:t>
            </a:r>
          </a:p>
        </p:txBody>
      </p:sp>
      <p:grpSp>
        <p:nvGrpSpPr>
          <p:cNvPr id="50180" name="Group 1" descr="Org. Structure - Global organisation structures - Matrix structure">
            <a:extLst>
              <a:ext uri="{FF2B5EF4-FFF2-40B4-BE49-F238E27FC236}">
                <a16:creationId xmlns:a16="http://schemas.microsoft.com/office/drawing/2014/main" id="{4296B6A7-E08D-F574-68A8-E5075E4B914F}"/>
              </a:ext>
            </a:extLst>
          </p:cNvPr>
          <p:cNvGrpSpPr>
            <a:grpSpLocks/>
          </p:cNvGrpSpPr>
          <p:nvPr/>
        </p:nvGrpSpPr>
        <p:grpSpPr bwMode="auto">
          <a:xfrm>
            <a:off x="1912489" y="2843494"/>
            <a:ext cx="8137525" cy="3327400"/>
            <a:chOff x="395288" y="2924175"/>
            <a:chExt cx="8137525" cy="3327400"/>
          </a:xfrm>
        </p:grpSpPr>
        <p:pic>
          <p:nvPicPr>
            <p:cNvPr id="50186" name="Picture 6">
              <a:extLst>
                <a:ext uri="{FF2B5EF4-FFF2-40B4-BE49-F238E27FC236}">
                  <a16:creationId xmlns:a16="http://schemas.microsoft.com/office/drawing/2014/main" id="{E75FD738-E26D-9847-0929-F3F8D14EE6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573463"/>
              <a:ext cx="431958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7" name="Picture 11" descr="M09NF008">
              <a:extLst>
                <a:ext uri="{FF2B5EF4-FFF2-40B4-BE49-F238E27FC236}">
                  <a16:creationId xmlns:a16="http://schemas.microsoft.com/office/drawing/2014/main" id="{602ED2EC-6742-58C5-2A73-A3C9E9277C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2924175"/>
              <a:ext cx="3313113"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0181" name="Text Box 12">
            <a:extLst>
              <a:ext uri="{FF2B5EF4-FFF2-40B4-BE49-F238E27FC236}">
                <a16:creationId xmlns:a16="http://schemas.microsoft.com/office/drawing/2014/main" id="{CB2826F7-B002-AEFD-6BC3-8F1ABFDB044E}"/>
              </a:ext>
            </a:extLst>
          </p:cNvPr>
          <p:cNvSpPr txBox="1">
            <a:spLocks noChangeArrowheads="1"/>
          </p:cNvSpPr>
          <p:nvPr/>
        </p:nvSpPr>
        <p:spPr bwMode="auto">
          <a:xfrm>
            <a:off x="3351706" y="3104884"/>
            <a:ext cx="14176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dirty="0">
                <a:solidFill>
                  <a:srgbClr val="057B33"/>
                </a:solidFill>
                <a:latin typeface="Calibri" panose="020F0502020204030204" pitchFamily="34" charset="0"/>
              </a:rPr>
              <a:t>Matrix structure</a:t>
            </a:r>
          </a:p>
        </p:txBody>
      </p:sp>
      <p:sp>
        <p:nvSpPr>
          <p:cNvPr id="50182" name="Text Box 13">
            <a:extLst>
              <a:ext uri="{FF2B5EF4-FFF2-40B4-BE49-F238E27FC236}">
                <a16:creationId xmlns:a16="http://schemas.microsoft.com/office/drawing/2014/main" id="{F5A07C90-DC1A-4E7B-5B99-8BC55DA2F46E}"/>
              </a:ext>
            </a:extLst>
          </p:cNvPr>
          <p:cNvSpPr txBox="1">
            <a:spLocks noChangeArrowheads="1"/>
          </p:cNvSpPr>
          <p:nvPr/>
        </p:nvSpPr>
        <p:spPr bwMode="auto">
          <a:xfrm>
            <a:off x="7157588" y="2519239"/>
            <a:ext cx="2471738" cy="3079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dirty="0">
                <a:solidFill>
                  <a:srgbClr val="057B33"/>
                </a:solidFill>
                <a:latin typeface="Calibri" panose="020F0502020204030204" pitchFamily="34" charset="0"/>
              </a:rPr>
              <a:t>Multinational matrix structure</a:t>
            </a:r>
          </a:p>
        </p:txBody>
      </p:sp>
      <p:sp>
        <p:nvSpPr>
          <p:cNvPr id="50183" name="Text Box 14">
            <a:extLst>
              <a:ext uri="{FF2B5EF4-FFF2-40B4-BE49-F238E27FC236}">
                <a16:creationId xmlns:a16="http://schemas.microsoft.com/office/drawing/2014/main" id="{0C640A3E-55DE-FB92-50BA-72E910D03C9F}"/>
              </a:ext>
            </a:extLst>
          </p:cNvPr>
          <p:cNvSpPr txBox="1">
            <a:spLocks noChangeArrowheads="1"/>
          </p:cNvSpPr>
          <p:nvPr/>
        </p:nvSpPr>
        <p:spPr bwMode="auto">
          <a:xfrm>
            <a:off x="2141986" y="5070296"/>
            <a:ext cx="353737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4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Problems:</a:t>
            </a:r>
          </a:p>
          <a:p>
            <a:pPr eaLnBrk="1" hangingPunct="1">
              <a:spcBef>
                <a:spcPct val="0"/>
              </a:spcBef>
              <a:buFontTx/>
              <a:buChar char="-"/>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Duplication</a:t>
            </a:r>
          </a:p>
          <a:p>
            <a:pPr eaLnBrk="1" hangingPunct="1">
              <a:spcBef>
                <a:spcPct val="0"/>
              </a:spcBef>
              <a:buFontTx/>
              <a:buNone/>
            </a:pPr>
            <a:r>
              <a:rPr lang="en-GB" alt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(problems of loyalty, dilution of authority)</a:t>
            </a:r>
          </a:p>
          <a:p>
            <a:pPr eaLnBrk="1" hangingPunct="1">
              <a:spcBef>
                <a:spcPct val="0"/>
              </a:spcBef>
              <a:buFontTx/>
              <a:buChar char="-"/>
            </a:pPr>
            <a:r>
              <a:rPr lang="en-GB"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Inter-divisional negotiations</a:t>
            </a:r>
          </a:p>
        </p:txBody>
      </p:sp>
      <p:sp>
        <p:nvSpPr>
          <p:cNvPr id="13" name="Title 1">
            <a:extLst>
              <a:ext uri="{FF2B5EF4-FFF2-40B4-BE49-F238E27FC236}">
                <a16:creationId xmlns:a16="http://schemas.microsoft.com/office/drawing/2014/main" id="{FAD0E47A-DA2F-9760-5AB6-D8699DF6F4A9}"/>
              </a:ext>
            </a:extLst>
          </p:cNvPr>
          <p:cNvSpPr txBox="1">
            <a:spLocks/>
          </p:cNvSpPr>
          <p:nvPr/>
        </p:nvSpPr>
        <p:spPr>
          <a:xfrm>
            <a:off x="1969343" y="337414"/>
            <a:ext cx="8229600" cy="644383"/>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A9F937A2-FC4C-BDA7-4AE1-FFC715F7EFFF}"/>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76CF0EDA-F318-EBA2-A249-25A73190620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EAEB4769-EF62-1B04-AEA5-1A90B6D5D986}"/>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B3FD601B-5D0E-4F71-EB9D-3A17AE0834AB}"/>
              </a:ext>
            </a:extLst>
          </p:cNvPr>
          <p:cNvPicPr>
            <a:picLocks noChangeAspect="1"/>
          </p:cNvPicPr>
          <p:nvPr/>
        </p:nvPicPr>
        <p:blipFill>
          <a:blip r:embed="rId5"/>
          <a:stretch>
            <a:fillRect/>
          </a:stretch>
        </p:blipFill>
        <p:spPr>
          <a:xfrm>
            <a:off x="10573268" y="6384207"/>
            <a:ext cx="1506216" cy="35895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3">
            <a:extLst>
              <a:ext uri="{FF2B5EF4-FFF2-40B4-BE49-F238E27FC236}">
                <a16:creationId xmlns:a16="http://schemas.microsoft.com/office/drawing/2014/main" id="{47251B61-12AA-A0B8-A815-D6E2C177CCC3}"/>
              </a:ext>
            </a:extLst>
          </p:cNvPr>
          <p:cNvSpPr>
            <a:spLocks noChangeArrowheads="1"/>
          </p:cNvSpPr>
          <p:nvPr/>
        </p:nvSpPr>
        <p:spPr bwMode="auto">
          <a:xfrm>
            <a:off x="839096" y="1630364"/>
            <a:ext cx="102305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09575" indent="-40957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buFontTx/>
              <a:buNone/>
            </a:pPr>
            <a:r>
              <a:rPr lang="en-US" alt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5 – Mixed structure</a:t>
            </a:r>
            <a:r>
              <a:rPr lang="en-US" alt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 hybrid organization design that combines structural arrangements in a way that best meets the needs of the enterprise.</a:t>
            </a:r>
          </a:p>
        </p:txBody>
      </p:sp>
      <p:pic>
        <p:nvPicPr>
          <p:cNvPr id="52226" name="Picture 6" descr="Org. Structure - Global organisation structures - Mixed Structure">
            <a:extLst>
              <a:ext uri="{FF2B5EF4-FFF2-40B4-BE49-F238E27FC236}">
                <a16:creationId xmlns:a16="http://schemas.microsoft.com/office/drawing/2014/main" id="{1717523B-9BAE-0BA5-88F3-D665B74CD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4066" y="2388085"/>
            <a:ext cx="7226206" cy="351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Text Box 8">
            <a:extLst>
              <a:ext uri="{FF2B5EF4-FFF2-40B4-BE49-F238E27FC236}">
                <a16:creationId xmlns:a16="http://schemas.microsoft.com/office/drawing/2014/main" id="{9B58D9AC-7375-04F5-768D-7C664B44A200}"/>
              </a:ext>
            </a:extLst>
          </p:cNvPr>
          <p:cNvSpPr txBox="1">
            <a:spLocks noChangeArrowheads="1"/>
          </p:cNvSpPr>
          <p:nvPr/>
        </p:nvSpPr>
        <p:spPr bwMode="auto">
          <a:xfrm>
            <a:off x="4031973" y="1205337"/>
            <a:ext cx="41280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a:t>
            </a:r>
          </a:p>
        </p:txBody>
      </p:sp>
      <p:sp>
        <p:nvSpPr>
          <p:cNvPr id="8" name="Title 1">
            <a:extLst>
              <a:ext uri="{FF2B5EF4-FFF2-40B4-BE49-F238E27FC236}">
                <a16:creationId xmlns:a16="http://schemas.microsoft.com/office/drawing/2014/main" id="{4AD4ACC9-8DA2-7A24-B315-C3BB1F5D0A85}"/>
              </a:ext>
            </a:extLst>
          </p:cNvPr>
          <p:cNvSpPr txBox="1">
            <a:spLocks/>
          </p:cNvSpPr>
          <p:nvPr/>
        </p:nvSpPr>
        <p:spPr>
          <a:xfrm>
            <a:off x="1957134" y="310626"/>
            <a:ext cx="8229600" cy="616477"/>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B4A9460C-8CB8-EDB0-098F-4FDB5243A24B}"/>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FB9BD35F-5A3D-C112-AA4E-40323A06411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A791B4C5-22AF-F56D-CD24-16CBB0248859}"/>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EAEE46B-47AF-DE22-41D6-B21B600801D7}"/>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a:extLst>
              <a:ext uri="{FF2B5EF4-FFF2-40B4-BE49-F238E27FC236}">
                <a16:creationId xmlns:a16="http://schemas.microsoft.com/office/drawing/2014/main" id="{E2A09E76-D29C-B3DF-EF3D-74DB98801534}"/>
              </a:ext>
            </a:extLst>
          </p:cNvPr>
          <p:cNvSpPr>
            <a:spLocks noChangeArrowheads="1"/>
          </p:cNvSpPr>
          <p:nvPr/>
        </p:nvSpPr>
        <p:spPr bwMode="auto">
          <a:xfrm>
            <a:off x="892886" y="1308979"/>
            <a:ext cx="9462024"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US" altLang="en-US" sz="14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6. Transnational network structure </a:t>
            </a:r>
            <a:br>
              <a:rPr lang="en-US" altLang="en-US" sz="14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br>
            <a:r>
              <a:rPr lang="en-US" altLang="en-US" sz="1400" b="1"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 borderless world’, ‘getting rid of headquarters mentality’ (Ohmae, 1990)</a:t>
            </a:r>
          </a:p>
        </p:txBody>
      </p:sp>
      <p:sp>
        <p:nvSpPr>
          <p:cNvPr id="52226" name="Rectangle 3">
            <a:extLst>
              <a:ext uri="{FF2B5EF4-FFF2-40B4-BE49-F238E27FC236}">
                <a16:creationId xmlns:a16="http://schemas.microsoft.com/office/drawing/2014/main" id="{844142ED-C092-4E6B-861E-950FDBC6B6F1}"/>
              </a:ext>
            </a:extLst>
          </p:cNvPr>
          <p:cNvSpPr>
            <a:spLocks noChangeArrowheads="1"/>
          </p:cNvSpPr>
          <p:nvPr/>
        </p:nvSpPr>
        <p:spPr bwMode="auto">
          <a:xfrm>
            <a:off x="1298576" y="1788104"/>
            <a:ext cx="9757185" cy="2031325"/>
          </a:xfrm>
          <a:prstGeom prst="rect">
            <a:avLst/>
          </a:prstGeom>
          <a:noFill/>
          <a:ln>
            <a:noFill/>
          </a:ln>
        </p:spPr>
        <p:txBody>
          <a:bodyPr wrap="square">
            <a:spAutoFit/>
          </a:bodyPr>
          <a:lstStyle>
            <a:lvl1pPr marL="409575" indent="-40957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331788">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marL="138113" indent="-138113">
              <a:lnSpc>
                <a:spcPct val="90000"/>
              </a:lnSpc>
              <a:spcBef>
                <a:spcPct val="10000"/>
              </a:spcBef>
              <a:buNone/>
              <a:defRPr/>
            </a:pP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Designed to help MNEs take advantage of global economies of scales while also being responsive to local customer demands.</a:t>
            </a:r>
          </a:p>
          <a:p>
            <a:pPr lvl="1" eaLnBrk="1" hangingPunct="1">
              <a:lnSpc>
                <a:spcPct val="90000"/>
              </a:lnSpc>
              <a:spcBef>
                <a:spcPct val="10000"/>
              </a:spcBef>
              <a:defRPr/>
            </a:pP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sym typeface="Wingdings" pitchFamily="2" charset="2"/>
              </a:rPr>
              <a:t>r</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elies on a </a:t>
            </a:r>
            <a:r>
              <a:rPr lang="en-US" altLang="en-US" sz="14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network arrangement </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to link the various worldwide subsidiaries</a:t>
            </a:r>
          </a:p>
          <a:p>
            <a:pPr lvl="1" eaLnBrk="1" hangingPunct="1">
              <a:lnSpc>
                <a:spcPct val="90000"/>
              </a:lnSpc>
              <a:spcBef>
                <a:spcPct val="10000"/>
              </a:spcBef>
              <a:defRPr/>
            </a:pPr>
            <a:r>
              <a:rPr lang="en-US" altLang="en-US" sz="14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decentralised</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strategy and operations, headquarters – global coordination of activities and allocation of resources. </a:t>
            </a:r>
          </a:p>
          <a:p>
            <a:pPr marL="0" indent="0">
              <a:lnSpc>
                <a:spcPct val="90000"/>
              </a:lnSpc>
              <a:spcBef>
                <a:spcPct val="30000"/>
              </a:spcBef>
              <a:buNone/>
              <a:defRPr/>
            </a:pP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Three components:</a:t>
            </a:r>
          </a:p>
          <a:p>
            <a:pPr eaLnBrk="1" hangingPunct="1">
              <a:lnSpc>
                <a:spcPct val="90000"/>
              </a:lnSpc>
              <a:spcBef>
                <a:spcPct val="10000"/>
              </a:spcBef>
              <a:buFontTx/>
              <a:buNone/>
              <a:defRPr/>
            </a:pP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(1) Dispersed subunits; (2) Specialized operation; (3) Interdependent relationships</a:t>
            </a:r>
          </a:p>
          <a:p>
            <a:pPr marL="138113" indent="-138113">
              <a:lnSpc>
                <a:spcPct val="90000"/>
              </a:lnSpc>
              <a:spcBef>
                <a:spcPct val="30000"/>
              </a:spcBef>
              <a:buNone/>
              <a:defRPr/>
            </a:pP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the center of the transnational network structure are nodes, which are units charged with </a:t>
            </a:r>
            <a:r>
              <a:rPr lang="en-US" altLang="en-US" sz="1400" u="sng"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coordinatin</a:t>
            </a:r>
            <a:r>
              <a:rPr lang="en-US" altLang="en-US" sz="14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g product, functional, and geographic information.</a:t>
            </a:r>
          </a:p>
        </p:txBody>
      </p:sp>
      <p:sp>
        <p:nvSpPr>
          <p:cNvPr id="54275" name="Text Box 7">
            <a:extLst>
              <a:ext uri="{FF2B5EF4-FFF2-40B4-BE49-F238E27FC236}">
                <a16:creationId xmlns:a16="http://schemas.microsoft.com/office/drawing/2014/main" id="{1E0830F7-1A7A-B945-178D-24D85036ED1B}"/>
              </a:ext>
            </a:extLst>
          </p:cNvPr>
          <p:cNvSpPr txBox="1">
            <a:spLocks noChangeArrowheads="1"/>
          </p:cNvSpPr>
          <p:nvPr/>
        </p:nvSpPr>
        <p:spPr bwMode="auto">
          <a:xfrm>
            <a:off x="4020862" y="960284"/>
            <a:ext cx="41280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u="sng" dirty="0">
                <a:solidFill>
                  <a:srgbClr val="057B33"/>
                </a:solidFill>
                <a:latin typeface="Verdana" panose="020B0604030504040204" pitchFamily="34" charset="0"/>
                <a:ea typeface="Verdana" panose="020B0604030504040204" pitchFamily="34" charset="0"/>
                <a:cs typeface="Verdana" panose="020B0604030504040204" pitchFamily="34" charset="0"/>
              </a:rPr>
              <a:t>Global organisation structures</a:t>
            </a:r>
          </a:p>
        </p:txBody>
      </p:sp>
      <p:pic>
        <p:nvPicPr>
          <p:cNvPr id="54277" name="Picture 10" descr="Org. Structure - Global organisation structures - Transational Network Structure">
            <a:extLst>
              <a:ext uri="{FF2B5EF4-FFF2-40B4-BE49-F238E27FC236}">
                <a16:creationId xmlns:a16="http://schemas.microsoft.com/office/drawing/2014/main" id="{BE507B52-2E9E-C006-EE29-9DF3EF967A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4913" y="3796607"/>
            <a:ext cx="467995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703E744B-A5AF-E7E6-B7B5-13FF0D8D9B6B}"/>
              </a:ext>
            </a:extLst>
          </p:cNvPr>
          <p:cNvSpPr txBox="1">
            <a:spLocks/>
          </p:cNvSpPr>
          <p:nvPr/>
        </p:nvSpPr>
        <p:spPr>
          <a:xfrm>
            <a:off x="1970089" y="337281"/>
            <a:ext cx="8229600" cy="644834"/>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Arial" charset="0"/>
                <a:cs typeface="Arial" charset="0"/>
              </a:defRPr>
            </a:lvl6pPr>
            <a:lvl7pPr marL="914400" algn="ctr" rtl="0" fontAlgn="base">
              <a:spcBef>
                <a:spcPct val="0"/>
              </a:spcBef>
              <a:spcAft>
                <a:spcPct val="0"/>
              </a:spcAft>
              <a:defRPr sz="4400">
                <a:solidFill>
                  <a:schemeClr val="tx2"/>
                </a:solidFill>
                <a:latin typeface="Arial" charset="0"/>
                <a:ea typeface="Arial" charset="0"/>
                <a:cs typeface="Arial" charset="0"/>
              </a:defRPr>
            </a:lvl7pPr>
            <a:lvl8pPr marL="1371600" algn="ctr" rtl="0" fontAlgn="base">
              <a:spcBef>
                <a:spcPct val="0"/>
              </a:spcBef>
              <a:spcAft>
                <a:spcPct val="0"/>
              </a:spcAft>
              <a:defRPr sz="4400">
                <a:solidFill>
                  <a:schemeClr val="tx2"/>
                </a:solidFill>
                <a:latin typeface="Arial" charset="0"/>
                <a:ea typeface="Arial" charset="0"/>
                <a:cs typeface="Arial" charset="0"/>
              </a:defRPr>
            </a:lvl8pPr>
            <a:lvl9pPr marL="1828800" algn="ctr" rtl="0" fontAlgn="base">
              <a:spcBef>
                <a:spcPct val="0"/>
              </a:spcBef>
              <a:spcAft>
                <a:spcPct val="0"/>
              </a:spcAft>
              <a:defRPr sz="4400">
                <a:solidFill>
                  <a:schemeClr val="tx2"/>
                </a:solidFill>
                <a:latin typeface="Arial" charset="0"/>
                <a:ea typeface="Arial" charset="0"/>
                <a:cs typeface="Arial" charset="0"/>
              </a:defRPr>
            </a:lvl9pPr>
          </a:lstStyle>
          <a:p>
            <a:pPr>
              <a:defRPr/>
            </a:pPr>
            <a:r>
              <a:rPr lang="en-GB" alt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rPr>
              <a:t>Types of Organisation Structures (cont.)</a:t>
            </a:r>
            <a:endParaRPr lang="en-US" sz="2800" kern="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E720A8BA-7126-6634-FCC0-AE976E59DFA2}"/>
              </a:ext>
            </a:extLst>
          </p:cNvPr>
          <p:cNvSpPr>
            <a:spLocks noChangeShapeType="1"/>
          </p:cNvSpPr>
          <p:nvPr/>
        </p:nvSpPr>
        <p:spPr bwMode="auto">
          <a:xfrm>
            <a:off x="545426" y="8637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E6D00C74-4191-372C-9E49-64801ACD0E9C}"/>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30C9D3A2-2C7E-822A-7224-FE79A5E3CCAC}"/>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A1B215C1-8A52-FF70-BA1E-8506A64266C8}"/>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a:extLst>
              <a:ext uri="{FF2B5EF4-FFF2-40B4-BE49-F238E27FC236}">
                <a16:creationId xmlns:a16="http://schemas.microsoft.com/office/drawing/2014/main" id="{D613152F-C9A7-EBA3-0A18-307BBE7BC785}"/>
              </a:ext>
            </a:extLst>
          </p:cNvPr>
          <p:cNvSpPr txBox="1">
            <a:spLocks noChangeArrowheads="1"/>
          </p:cNvSpPr>
          <p:nvPr/>
        </p:nvSpPr>
        <p:spPr bwMode="auto">
          <a:xfrm>
            <a:off x="2900476" y="5903480"/>
            <a:ext cx="5889625" cy="276999"/>
          </a:xfrm>
          <a:prstGeom prst="rect">
            <a:avLst/>
          </a:prstGeom>
          <a:noFill/>
          <a:ln w="9525">
            <a:noFill/>
            <a:miter lim="800000"/>
            <a:headEnd/>
            <a:tailEnd/>
          </a:ln>
          <a:effectLst/>
        </p:spPr>
        <p:txBody>
          <a:bodyPr>
            <a:spAutoFit/>
          </a:bodyPr>
          <a:lstStyle/>
          <a:p>
            <a:pPr>
              <a:spcBef>
                <a:spcPct val="50000"/>
              </a:spcBef>
              <a:defRPr/>
            </a:pPr>
            <a:r>
              <a:rPr lang="en-GB" sz="1200" kern="0" dirty="0">
                <a:solidFill>
                  <a:sysClr val="windowText" lastClr="000000"/>
                </a:solidFill>
                <a:latin typeface="Verdana" panose="020B0604030504040204" pitchFamily="34" charset="0"/>
                <a:ea typeface="Verdana" panose="020B0604030504040204" pitchFamily="34" charset="0"/>
                <a:cs typeface="Verdana" panose="020B0604030504040204" pitchFamily="34" charset="0"/>
              </a:rPr>
              <a:t>Figure 19.1  </a:t>
            </a:r>
            <a:r>
              <a:rPr lang="en-US" sz="1200" kern="0" dirty="0">
                <a:solidFill>
                  <a:sysClr val="windowText" lastClr="000000"/>
                </a:solidFill>
                <a:latin typeface="Verdana" panose="020B0604030504040204" pitchFamily="34" charset="0"/>
                <a:ea typeface="Verdana" panose="020B0604030504040204" pitchFamily="34" charset="0"/>
                <a:cs typeface="Verdana" panose="020B0604030504040204" pitchFamily="34" charset="0"/>
              </a:rPr>
              <a:t>Structural evolution of international operations</a:t>
            </a:r>
            <a:endParaRPr lang="en-GB" sz="1200" kern="0" dirty="0">
              <a:solidFill>
                <a:sysClr val="windowText" lastClr="000000"/>
              </a:solidFill>
              <a:latin typeface="Verdana" panose="020B0604030504040204" pitchFamily="34" charset="0"/>
              <a:ea typeface="Verdana" panose="020B0604030504040204" pitchFamily="34" charset="0"/>
              <a:cs typeface="Verdana" panose="020B0604030504040204" pitchFamily="34" charset="0"/>
            </a:endParaRPr>
          </a:p>
        </p:txBody>
      </p:sp>
      <p:pic>
        <p:nvPicPr>
          <p:cNvPr id="56322" name="Picture 3" descr="Graph with Structural evolution of international operations">
            <a:extLst>
              <a:ext uri="{FF2B5EF4-FFF2-40B4-BE49-F238E27FC236}">
                <a16:creationId xmlns:a16="http://schemas.microsoft.com/office/drawing/2014/main" id="{AB57D7FE-10BD-61EC-2F0A-AB1652CB4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737" y="197213"/>
            <a:ext cx="7704138"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descr="Professor Teresa da Silva Lopes&#13;&#10;">
            <a:extLst>
              <a:ext uri="{FF2B5EF4-FFF2-40B4-BE49-F238E27FC236}">
                <a16:creationId xmlns:a16="http://schemas.microsoft.com/office/drawing/2014/main" id="{6FFE3DAB-7BF7-40C3-7A32-D0628D8C177E}"/>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64CD1020-0AFF-3DE1-0A98-8AE33A0A937E}"/>
              </a:ext>
            </a:extLst>
          </p:cNvPr>
          <p:cNvSpPr>
            <a:spLocks noChangeShapeType="1"/>
          </p:cNvSpPr>
          <p:nvPr/>
        </p:nvSpPr>
        <p:spPr bwMode="auto">
          <a:xfrm>
            <a:off x="0" y="6287711"/>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2" name="Picture 1">
            <a:extLst>
              <a:ext uri="{FF2B5EF4-FFF2-40B4-BE49-F238E27FC236}">
                <a16:creationId xmlns:a16="http://schemas.microsoft.com/office/drawing/2014/main" id="{A332551B-EF2B-BAC4-4BA9-D567BFEC676C}"/>
              </a:ext>
            </a:extLst>
          </p:cNvPr>
          <p:cNvPicPr>
            <a:picLocks noChangeAspect="1"/>
          </p:cNvPicPr>
          <p:nvPr/>
        </p:nvPicPr>
        <p:blipFill>
          <a:blip r:embed="rId4"/>
          <a:stretch>
            <a:fillRect/>
          </a:stretch>
        </p:blipFill>
        <p:spPr>
          <a:xfrm>
            <a:off x="10573268" y="6384207"/>
            <a:ext cx="1506216" cy="35895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a:extLst>
              <a:ext uri="{FF2B5EF4-FFF2-40B4-BE49-F238E27FC236}">
                <a16:creationId xmlns:a16="http://schemas.microsoft.com/office/drawing/2014/main" id="{3409816A-E6EE-EDD8-13D0-704EFF7A0541}"/>
              </a:ext>
            </a:extLst>
          </p:cNvPr>
          <p:cNvSpPr>
            <a:spLocks noGrp="1" noChangeArrowheads="1"/>
          </p:cNvSpPr>
          <p:nvPr>
            <p:ph type="title"/>
          </p:nvPr>
        </p:nvSpPr>
        <p:spPr>
          <a:xfrm>
            <a:off x="3698837" y="-12701"/>
            <a:ext cx="4784763" cy="1143000"/>
          </a:xfrm>
        </p:spPr>
        <p:txBody>
          <a:bodyPr/>
          <a:lstStyle/>
          <a:p>
            <a:r>
              <a:rPr lang="pt-PT"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Session</a:t>
            </a:r>
            <a:r>
              <a:rPr lang="pt-PT"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16 – </a:t>
            </a:r>
            <a:r>
              <a:rPr lang="pt-PT" altLang="en-US" sz="2400" dirty="0" err="1">
                <a:solidFill>
                  <a:srgbClr val="057B33"/>
                </a:solidFill>
                <a:latin typeface="Verdana" panose="020B0604030504040204" pitchFamily="34" charset="0"/>
                <a:ea typeface="Verdana" panose="020B0604030504040204" pitchFamily="34" charset="0"/>
                <a:cs typeface="Verdana" panose="020B0604030504040204" pitchFamily="34" charset="0"/>
              </a:rPr>
              <a:t>Main</a:t>
            </a:r>
            <a:r>
              <a:rPr lang="pt-PT"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rPr>
              <a:t> Takeaways</a:t>
            </a:r>
            <a:endParaRPr lang="en-US" altLang="en-US" sz="2400" dirty="0">
              <a:solidFill>
                <a:srgbClr val="057B33"/>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51FD1A68-8BB9-E5C1-461C-6C34DB8AABA4}"/>
              </a:ext>
            </a:extLst>
          </p:cNvPr>
          <p:cNvSpPr>
            <a:spLocks noChangeShapeType="1"/>
          </p:cNvSpPr>
          <p:nvPr/>
        </p:nvSpPr>
        <p:spPr bwMode="auto">
          <a:xfrm>
            <a:off x="545426" y="762179"/>
            <a:ext cx="11263487" cy="0"/>
          </a:xfrm>
          <a:prstGeom prst="line">
            <a:avLst/>
          </a:prstGeom>
          <a:noFill/>
          <a:ln w="4445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D86660EE-049C-D722-74C8-B074926C40FD}"/>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C02F1979-B736-7AC6-5039-4B3189841ED3}"/>
              </a:ext>
            </a:extLst>
          </p:cNvPr>
          <p:cNvSpPr>
            <a:spLocks noChangeShapeType="1"/>
          </p:cNvSpPr>
          <p:nvPr/>
        </p:nvSpPr>
        <p:spPr bwMode="auto">
          <a:xfrm>
            <a:off x="0" y="6269914"/>
            <a:ext cx="12192000" cy="0"/>
          </a:xfrm>
          <a:prstGeom prst="line">
            <a:avLst/>
          </a:prstGeom>
          <a:noFill/>
          <a:ln w="25400">
            <a:solidFill>
              <a:srgbClr val="057B33"/>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48E1D1EF-2ADB-31D9-480A-030F916CD732}"/>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7" name="TextBox 6">
            <a:extLst>
              <a:ext uri="{FF2B5EF4-FFF2-40B4-BE49-F238E27FC236}">
                <a16:creationId xmlns:a16="http://schemas.microsoft.com/office/drawing/2014/main" id="{ABD974FA-78F7-703F-B589-B2AE0C59335E}"/>
              </a:ext>
            </a:extLst>
          </p:cNvPr>
          <p:cNvSpPr txBox="1"/>
          <p:nvPr/>
        </p:nvSpPr>
        <p:spPr>
          <a:xfrm>
            <a:off x="3040043" y="1058599"/>
            <a:ext cx="6102350" cy="400110"/>
          </a:xfrm>
          <a:prstGeom prst="rect">
            <a:avLst/>
          </a:prstGeom>
          <a:noFill/>
        </p:spPr>
        <p:txBody>
          <a:bodyPr wrap="square">
            <a:spAutoFit/>
          </a:bodyPr>
          <a:lstStyle/>
          <a:p>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Organising</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International</a:t>
            </a:r>
            <a:r>
              <a:rPr lang="pt-PT" altLang="en-US" sz="2000" dirty="0">
                <a:solidFill>
                  <a:srgbClr val="057B33"/>
                </a:solidFill>
                <a:latin typeface="Verdana" panose="020B0604030504040204" pitchFamily="34" charset="0"/>
                <a:ea typeface="Verdana" panose="020B0604030504040204" pitchFamily="34" charset="0"/>
                <a:cs typeface="Verdana" panose="020B0604030504040204" pitchFamily="34" charset="0"/>
              </a:rPr>
              <a:t> Business </a:t>
            </a:r>
            <a:r>
              <a:rPr lang="pt-PT" altLang="en-US" sz="2000" dirty="0" err="1">
                <a:solidFill>
                  <a:srgbClr val="057B33"/>
                </a:solidFill>
                <a:latin typeface="Verdana" panose="020B0604030504040204" pitchFamily="34" charset="0"/>
                <a:ea typeface="Verdana" panose="020B0604030504040204" pitchFamily="34" charset="0"/>
                <a:cs typeface="Verdana" panose="020B0604030504040204" pitchFamily="34" charset="0"/>
              </a:rPr>
              <a:t>Strategy</a:t>
            </a:r>
            <a:endParaRPr lang="en-US" sz="2000" dirty="0"/>
          </a:p>
        </p:txBody>
      </p:sp>
      <p:sp>
        <p:nvSpPr>
          <p:cNvPr id="8" name="Rectangle 7">
            <a:extLst>
              <a:ext uri="{FF2B5EF4-FFF2-40B4-BE49-F238E27FC236}">
                <a16:creationId xmlns:a16="http://schemas.microsoft.com/office/drawing/2014/main" id="{B3C12F35-DB1A-610F-D679-843D18363AA8}"/>
              </a:ext>
            </a:extLst>
          </p:cNvPr>
          <p:cNvSpPr>
            <a:spLocks noChangeArrowheads="1"/>
          </p:cNvSpPr>
          <p:nvPr/>
        </p:nvSpPr>
        <p:spPr bwMode="auto">
          <a:xfrm>
            <a:off x="559167" y="964202"/>
            <a:ext cx="11249745" cy="5170604"/>
          </a:xfrm>
          <a:prstGeom prst="rect">
            <a:avLst/>
          </a:prstGeom>
          <a:noFill/>
          <a:ln w="34925">
            <a:solidFill>
              <a:srgbClr val="037C34"/>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DA29E30E-E309-6C0E-14C1-AD6DD34BC790}"/>
              </a:ext>
            </a:extLst>
          </p:cNvPr>
          <p:cNvSpPr txBox="1">
            <a:spLocks noChangeArrowheads="1"/>
          </p:cNvSpPr>
          <p:nvPr/>
        </p:nvSpPr>
        <p:spPr bwMode="auto">
          <a:xfrm>
            <a:off x="831573" y="1461854"/>
            <a:ext cx="10688619" cy="4566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a:lnSpc>
                <a:spcPct val="150000"/>
              </a:lnSpc>
              <a:spcBef>
                <a:spcPts val="1200"/>
              </a:spcBef>
              <a:buNone/>
            </a:pPr>
            <a:r>
              <a:rPr lang="en-GB" sz="16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In business diversification, two main approaches are recognized: related and unrelated diversification. </a:t>
            </a:r>
            <a:r>
              <a:rPr lang="en-GB"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Diversification is a growth strategy, usually associated with complex organizational structures.</a:t>
            </a:r>
            <a:endParaRPr lang="en-GB" sz="16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endParaRPr>
          </a:p>
          <a:p>
            <a:pPr algn="just">
              <a:lnSpc>
                <a:spcPct val="150000"/>
              </a:lnSpc>
              <a:spcBef>
                <a:spcPts val="1200"/>
              </a:spcBef>
              <a:buNone/>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Since the publication of Alfred Chandler’s book ‘Strategy and Structure’ (1962), there is an unresolved debate about whether structure follows strategy or whether strategy follows structure. It is important to recognize the interconnections between the two. </a:t>
            </a:r>
          </a:p>
          <a:p>
            <a:pPr algn="just">
              <a:lnSpc>
                <a:spcPct val="150000"/>
              </a:lnSpc>
              <a:spcBef>
                <a:spcPts val="1200"/>
              </a:spcBef>
              <a:buNone/>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In the organization processes of decision making one of the key areas of sideration is the amount of centralization or decentralization that will be used by the home office.</a:t>
            </a:r>
          </a:p>
          <a:p>
            <a:pPr algn="just">
              <a:lnSpc>
                <a:spcPct val="150000"/>
              </a:lnSpc>
              <a:spcBef>
                <a:spcPts val="1200"/>
              </a:spcBef>
              <a:buNone/>
            </a:pP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When firms’ cross borders, they are likely to adopt other types of organizational structures (</a:t>
            </a:r>
            <a:r>
              <a:rPr lang="en-US" altLang="en-US"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US"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international division structure; global organizational structure), taking into account several key variables such as the relative importance of international operations; its past history and experience in the international arena; the company’s business and product strategy etc.</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1103</TotalTime>
  <Words>1989</Words>
  <Application>Microsoft Macintosh PowerPoint</Application>
  <PresentationFormat>Widescreen</PresentationFormat>
  <Paragraphs>264</Paragraphs>
  <Slides>25</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Google Sans</vt:lpstr>
      <vt:lpstr>Symbol</vt:lpstr>
      <vt:lpstr>Times New Roman</vt:lpstr>
      <vt:lpstr>Verdana</vt:lpstr>
      <vt:lpstr>Office Theme</vt:lpstr>
      <vt:lpstr>PowerPoint Presentation</vt:lpstr>
      <vt:lpstr>Learning Objectives</vt:lpstr>
      <vt:lpstr>PowerPoint Presentation</vt:lpstr>
      <vt:lpstr>PowerPoint Presentation</vt:lpstr>
      <vt:lpstr>PowerPoint Presentation</vt:lpstr>
      <vt:lpstr>PowerPoint Presentation</vt:lpstr>
      <vt:lpstr>Structure Follows Strategy (A. Chandler, 1962)</vt:lpstr>
      <vt:lpstr>Internationalisation, strategy and structure</vt:lpstr>
      <vt:lpstr>Internationalisation, strategy and structure (cont.)</vt:lpstr>
      <vt:lpstr>Internationalisation, strategy and structure (cont.)</vt:lpstr>
      <vt:lpstr>Key variables that influence international organisational designs</vt:lpstr>
      <vt:lpstr>Types of organisational structures for the internalisationalised firm</vt:lpstr>
      <vt:lpstr>Types of organisational structures for the internalisationalised firm (cont.)</vt:lpstr>
      <vt:lpstr>Organisational characteristics of different types of companies with international activities</vt:lpstr>
      <vt:lpstr>Adequacy of Organisational Structures for the Internationalised Firm</vt:lpstr>
      <vt:lpstr>Types of Organisation Structures</vt:lpstr>
      <vt:lpstr>Types of Organisation Structures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Session 16 – Main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29</cp:revision>
  <dcterms:created xsi:type="dcterms:W3CDTF">2023-10-31T22:32:42Z</dcterms:created>
  <dcterms:modified xsi:type="dcterms:W3CDTF">2024-04-09T09:35:56Z</dcterms:modified>
</cp:coreProperties>
</file>