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256" r:id="rId2"/>
    <p:sldId id="324" r:id="rId3"/>
    <p:sldId id="330" r:id="rId4"/>
    <p:sldId id="333" r:id="rId5"/>
    <p:sldId id="343" r:id="rId6"/>
    <p:sldId id="334" r:id="rId7"/>
    <p:sldId id="327" r:id="rId8"/>
    <p:sldId id="336" r:id="rId9"/>
    <p:sldId id="325" r:id="rId10"/>
    <p:sldId id="345" r:id="rId11"/>
    <p:sldId id="337" r:id="rId12"/>
    <p:sldId id="344" r:id="rId13"/>
    <p:sldId id="342" r:id="rId14"/>
    <p:sldId id="32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57B3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527"/>
    <p:restoredTop sz="96197"/>
  </p:normalViewPr>
  <p:slideViewPr>
    <p:cSldViewPr snapToGrid="0">
      <p:cViewPr varScale="1">
        <p:scale>
          <a:sx n="112" d="100"/>
          <a:sy n="112" d="100"/>
        </p:scale>
        <p:origin x="216" y="232"/>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3D58FB-F2C8-4C43-9318-C09EB31FE15C}" type="datetimeFigureOut">
              <a:rPr lang="en-US" smtClean="0"/>
              <a:t>4/10/24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6A01FC4-E914-4548-B0E3-B2E42659B66F}" type="slidenum">
              <a:rPr lang="en-US" smtClean="0"/>
              <a:t>‹#›</a:t>
            </a:fld>
            <a:endParaRPr lang="en-US"/>
          </a:p>
        </p:txBody>
      </p:sp>
    </p:spTree>
    <p:extLst>
      <p:ext uri="{BB962C8B-B14F-4D97-AF65-F5344CB8AC3E}">
        <p14:creationId xmlns:p14="http://schemas.microsoft.com/office/powerpoint/2010/main" val="28530088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a:extLst>
              <a:ext uri="{FF2B5EF4-FFF2-40B4-BE49-F238E27FC236}">
                <a16:creationId xmlns:a16="http://schemas.microsoft.com/office/drawing/2014/main" id="{1419CA4C-BB15-A15D-C43B-392433AF45E4}"/>
              </a:ext>
            </a:extLst>
          </p:cNvPr>
          <p:cNvSpPr>
            <a:spLocks noGrp="1" noRot="1" noChangeAspect="1" noChangeArrowheads="1" noTextEdit="1"/>
          </p:cNvSpPr>
          <p:nvPr>
            <p:ph type="sldImg"/>
          </p:nvPr>
        </p:nvSpPr>
        <p:spPr>
          <a:xfrm>
            <a:off x="139700" y="768350"/>
            <a:ext cx="6819900" cy="3836988"/>
          </a:xfrm>
          <a:ln/>
        </p:spPr>
      </p:sp>
      <p:sp>
        <p:nvSpPr>
          <p:cNvPr id="18434" name="Notes Placeholder 2">
            <a:extLst>
              <a:ext uri="{FF2B5EF4-FFF2-40B4-BE49-F238E27FC236}">
                <a16:creationId xmlns:a16="http://schemas.microsoft.com/office/drawing/2014/main" id="{0D575999-C6D5-D38E-0AFD-F17340B54A8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defRPr/>
            </a:pPr>
            <a:endParaRPr lang="en-US" altLang="en-US" dirty="0">
              <a:latin typeface="Arial" panose="020B0604020202020204" pitchFamily="34" charset="0"/>
              <a:ea typeface="ＭＳ Ｐゴシック" panose="020B0600070205080204" pitchFamily="34" charset="-128"/>
              <a:cs typeface="Arial" panose="020B0604020202020204" pitchFamily="34" charset="0"/>
            </a:endParaRPr>
          </a:p>
        </p:txBody>
      </p:sp>
      <p:sp>
        <p:nvSpPr>
          <p:cNvPr id="18435" name="Slide Number Placeholder 3">
            <a:extLst>
              <a:ext uri="{FF2B5EF4-FFF2-40B4-BE49-F238E27FC236}">
                <a16:creationId xmlns:a16="http://schemas.microsoft.com/office/drawing/2014/main" id="{1A424DC7-4230-DF9D-7970-BC4D1BA2052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pPr>
            <a:fld id="{0AF9CFE8-1314-F646-89C4-93CD94FA349F}" type="slidenum">
              <a:rPr lang="en-GB" altLang="en-US" sz="1300" smtClean="0"/>
              <a:pPr>
                <a:spcBef>
                  <a:spcPct val="0"/>
                </a:spcBef>
              </a:pPr>
              <a:t>2</a:t>
            </a:fld>
            <a:endParaRPr lang="en-GB" altLang="en-US" sz="13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A01FC4-E914-4548-B0E3-B2E42659B66F}" type="slidenum">
              <a:rPr lang="en-US" smtClean="0"/>
              <a:t>3</a:t>
            </a:fld>
            <a:endParaRPr lang="en-US"/>
          </a:p>
        </p:txBody>
      </p:sp>
    </p:spTree>
    <p:extLst>
      <p:ext uri="{BB962C8B-B14F-4D97-AF65-F5344CB8AC3E}">
        <p14:creationId xmlns:p14="http://schemas.microsoft.com/office/powerpoint/2010/main" val="6066271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A01FC4-E914-4548-B0E3-B2E42659B66F}" type="slidenum">
              <a:rPr lang="en-US" smtClean="0"/>
              <a:t>4</a:t>
            </a:fld>
            <a:endParaRPr lang="en-US"/>
          </a:p>
        </p:txBody>
      </p:sp>
    </p:spTree>
    <p:extLst>
      <p:ext uri="{BB962C8B-B14F-4D97-AF65-F5344CB8AC3E}">
        <p14:creationId xmlns:p14="http://schemas.microsoft.com/office/powerpoint/2010/main" val="11987551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A01FC4-E914-4548-B0E3-B2E42659B66F}" type="slidenum">
              <a:rPr lang="en-US" smtClean="0"/>
              <a:t>5</a:t>
            </a:fld>
            <a:endParaRPr lang="en-US"/>
          </a:p>
        </p:txBody>
      </p:sp>
    </p:spTree>
    <p:extLst>
      <p:ext uri="{BB962C8B-B14F-4D97-AF65-F5344CB8AC3E}">
        <p14:creationId xmlns:p14="http://schemas.microsoft.com/office/powerpoint/2010/main" val="42499352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a:p>
            <a:endParaRPr lang="en-US" dirty="0"/>
          </a:p>
          <a:p>
            <a:endParaRPr lang="en-US"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36A01FC4-E914-4548-B0E3-B2E42659B66F}" type="slidenum">
              <a:rPr lang="en-US" smtClean="0"/>
              <a:t>6</a:t>
            </a:fld>
            <a:endParaRPr lang="en-US"/>
          </a:p>
        </p:txBody>
      </p:sp>
    </p:spTree>
    <p:extLst>
      <p:ext uri="{BB962C8B-B14F-4D97-AF65-F5344CB8AC3E}">
        <p14:creationId xmlns:p14="http://schemas.microsoft.com/office/powerpoint/2010/main" val="38609936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6FA7B02-F618-AA40-9F9F-696FC1D996CE}" type="slidenum">
              <a:rPr lang="en-US" smtClean="0"/>
              <a:t>10</a:t>
            </a:fld>
            <a:endParaRPr lang="en-US"/>
          </a:p>
        </p:txBody>
      </p:sp>
    </p:spTree>
    <p:extLst>
      <p:ext uri="{BB962C8B-B14F-4D97-AF65-F5344CB8AC3E}">
        <p14:creationId xmlns:p14="http://schemas.microsoft.com/office/powerpoint/2010/main" val="7104180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E3447-038B-EFB3-D7C8-5CA60690005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C2008D3E-72D2-B513-4594-71F30CF61BD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75E3B0EC-17CF-A4EF-8816-6C74A9BD3D4E}"/>
              </a:ext>
            </a:extLst>
          </p:cNvPr>
          <p:cNvSpPr>
            <a:spLocks noGrp="1"/>
          </p:cNvSpPr>
          <p:nvPr>
            <p:ph type="dt" sz="half" idx="10"/>
          </p:nvPr>
        </p:nvSpPr>
        <p:spPr/>
        <p:txBody>
          <a:bodyPr/>
          <a:lstStyle/>
          <a:p>
            <a:fld id="{436F64A1-3531-E043-8050-CF3905B56A6B}" type="datetimeFigureOut">
              <a:rPr lang="en-US" smtClean="0"/>
              <a:t>4/10/24</a:t>
            </a:fld>
            <a:endParaRPr lang="en-US"/>
          </a:p>
        </p:txBody>
      </p:sp>
      <p:sp>
        <p:nvSpPr>
          <p:cNvPr id="5" name="Footer Placeholder 4">
            <a:extLst>
              <a:ext uri="{FF2B5EF4-FFF2-40B4-BE49-F238E27FC236}">
                <a16:creationId xmlns:a16="http://schemas.microsoft.com/office/drawing/2014/main" id="{43936D8B-D8CC-3800-C44B-E82FF1F43A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D999B60-FDCC-1131-AB8E-3E0FFEE8E547}"/>
              </a:ext>
            </a:extLst>
          </p:cNvPr>
          <p:cNvSpPr>
            <a:spLocks noGrp="1"/>
          </p:cNvSpPr>
          <p:nvPr>
            <p:ph type="sldNum" sz="quarter" idx="12"/>
          </p:nvPr>
        </p:nvSpPr>
        <p:spPr/>
        <p:txBody>
          <a:bodyPr/>
          <a:lstStyle/>
          <a:p>
            <a:fld id="{626BF339-C4D2-BE4E-9B7F-42BB1A769539}" type="slidenum">
              <a:rPr lang="en-US" smtClean="0"/>
              <a:t>‹#›</a:t>
            </a:fld>
            <a:endParaRPr lang="en-US"/>
          </a:p>
        </p:txBody>
      </p:sp>
    </p:spTree>
    <p:extLst>
      <p:ext uri="{BB962C8B-B14F-4D97-AF65-F5344CB8AC3E}">
        <p14:creationId xmlns:p14="http://schemas.microsoft.com/office/powerpoint/2010/main" val="2969167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BF59AE-7ABA-AEF0-D3DE-37DF0A7A9CFC}"/>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653737A-6A7C-ADFF-1105-1ADE65A68C8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F53A46E-C8FD-4EC6-45CA-77D364D4A09F}"/>
              </a:ext>
            </a:extLst>
          </p:cNvPr>
          <p:cNvSpPr>
            <a:spLocks noGrp="1"/>
          </p:cNvSpPr>
          <p:nvPr>
            <p:ph type="dt" sz="half" idx="10"/>
          </p:nvPr>
        </p:nvSpPr>
        <p:spPr/>
        <p:txBody>
          <a:bodyPr/>
          <a:lstStyle/>
          <a:p>
            <a:fld id="{436F64A1-3531-E043-8050-CF3905B56A6B}" type="datetimeFigureOut">
              <a:rPr lang="en-US" smtClean="0"/>
              <a:t>4/10/24</a:t>
            </a:fld>
            <a:endParaRPr lang="en-US"/>
          </a:p>
        </p:txBody>
      </p:sp>
      <p:sp>
        <p:nvSpPr>
          <p:cNvPr id="5" name="Footer Placeholder 4">
            <a:extLst>
              <a:ext uri="{FF2B5EF4-FFF2-40B4-BE49-F238E27FC236}">
                <a16:creationId xmlns:a16="http://schemas.microsoft.com/office/drawing/2014/main" id="{BC8628FF-68E0-564E-37F7-8210205B5CB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8CC5AF4-5A4A-B585-300D-E81C788A97BA}"/>
              </a:ext>
            </a:extLst>
          </p:cNvPr>
          <p:cNvSpPr>
            <a:spLocks noGrp="1"/>
          </p:cNvSpPr>
          <p:nvPr>
            <p:ph type="sldNum" sz="quarter" idx="12"/>
          </p:nvPr>
        </p:nvSpPr>
        <p:spPr/>
        <p:txBody>
          <a:bodyPr/>
          <a:lstStyle/>
          <a:p>
            <a:fld id="{626BF339-C4D2-BE4E-9B7F-42BB1A769539}" type="slidenum">
              <a:rPr lang="en-US" smtClean="0"/>
              <a:t>‹#›</a:t>
            </a:fld>
            <a:endParaRPr lang="en-US"/>
          </a:p>
        </p:txBody>
      </p:sp>
    </p:spTree>
    <p:extLst>
      <p:ext uri="{BB962C8B-B14F-4D97-AF65-F5344CB8AC3E}">
        <p14:creationId xmlns:p14="http://schemas.microsoft.com/office/powerpoint/2010/main" val="38059393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FD6332-0636-480B-273F-D289D993566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F6E14E6-F97A-9E13-E077-294430E713C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6D40C4A-BE08-B9B6-03CA-862DB1F40A3A}"/>
              </a:ext>
            </a:extLst>
          </p:cNvPr>
          <p:cNvSpPr>
            <a:spLocks noGrp="1"/>
          </p:cNvSpPr>
          <p:nvPr>
            <p:ph type="dt" sz="half" idx="10"/>
          </p:nvPr>
        </p:nvSpPr>
        <p:spPr/>
        <p:txBody>
          <a:bodyPr/>
          <a:lstStyle/>
          <a:p>
            <a:fld id="{436F64A1-3531-E043-8050-CF3905B56A6B}" type="datetimeFigureOut">
              <a:rPr lang="en-US" smtClean="0"/>
              <a:t>4/10/24</a:t>
            </a:fld>
            <a:endParaRPr lang="en-US"/>
          </a:p>
        </p:txBody>
      </p:sp>
      <p:sp>
        <p:nvSpPr>
          <p:cNvPr id="5" name="Footer Placeholder 4">
            <a:extLst>
              <a:ext uri="{FF2B5EF4-FFF2-40B4-BE49-F238E27FC236}">
                <a16:creationId xmlns:a16="http://schemas.microsoft.com/office/drawing/2014/main" id="{40D5CC21-6019-BC01-2D21-841B5E1410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A7C15BE-537F-F667-F4EC-4F78D1787AA9}"/>
              </a:ext>
            </a:extLst>
          </p:cNvPr>
          <p:cNvSpPr>
            <a:spLocks noGrp="1"/>
          </p:cNvSpPr>
          <p:nvPr>
            <p:ph type="sldNum" sz="quarter" idx="12"/>
          </p:nvPr>
        </p:nvSpPr>
        <p:spPr/>
        <p:txBody>
          <a:bodyPr/>
          <a:lstStyle/>
          <a:p>
            <a:fld id="{626BF339-C4D2-BE4E-9B7F-42BB1A769539}" type="slidenum">
              <a:rPr lang="en-US" smtClean="0"/>
              <a:t>‹#›</a:t>
            </a:fld>
            <a:endParaRPr lang="en-US"/>
          </a:p>
        </p:txBody>
      </p:sp>
    </p:spTree>
    <p:extLst>
      <p:ext uri="{BB962C8B-B14F-4D97-AF65-F5344CB8AC3E}">
        <p14:creationId xmlns:p14="http://schemas.microsoft.com/office/powerpoint/2010/main" val="23059980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55783-F6ED-82C7-CFBD-072897DB567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5814217-8050-67F5-889D-EFB8AC7C1CA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15D4FFF-CADB-358E-F155-7DA6B37B68F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2B661858-F4BA-72D6-92B0-D4DC425548AB}"/>
              </a:ext>
            </a:extLst>
          </p:cNvPr>
          <p:cNvSpPr>
            <a:spLocks noGrp="1"/>
          </p:cNvSpPr>
          <p:nvPr>
            <p:ph type="dt" sz="half" idx="10"/>
          </p:nvPr>
        </p:nvSpPr>
        <p:spPr/>
        <p:txBody>
          <a:bodyPr/>
          <a:lstStyle/>
          <a:p>
            <a:fld id="{436F64A1-3531-E043-8050-CF3905B56A6B}" type="datetimeFigureOut">
              <a:rPr lang="en-US" smtClean="0"/>
              <a:t>4/10/24</a:t>
            </a:fld>
            <a:endParaRPr lang="en-US"/>
          </a:p>
        </p:txBody>
      </p:sp>
      <p:sp>
        <p:nvSpPr>
          <p:cNvPr id="6" name="Footer Placeholder 5">
            <a:extLst>
              <a:ext uri="{FF2B5EF4-FFF2-40B4-BE49-F238E27FC236}">
                <a16:creationId xmlns:a16="http://schemas.microsoft.com/office/drawing/2014/main" id="{3A0EAB6E-E478-2142-FCDD-A8C42A8576F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5B52279-09FD-2EE3-195A-4CBB40CB6B29}"/>
              </a:ext>
            </a:extLst>
          </p:cNvPr>
          <p:cNvSpPr>
            <a:spLocks noGrp="1"/>
          </p:cNvSpPr>
          <p:nvPr>
            <p:ph type="sldNum" sz="quarter" idx="12"/>
          </p:nvPr>
        </p:nvSpPr>
        <p:spPr/>
        <p:txBody>
          <a:bodyPr/>
          <a:lstStyle/>
          <a:p>
            <a:fld id="{626BF339-C4D2-BE4E-9B7F-42BB1A769539}" type="slidenum">
              <a:rPr lang="en-US" smtClean="0"/>
              <a:t>‹#›</a:t>
            </a:fld>
            <a:endParaRPr lang="en-US"/>
          </a:p>
        </p:txBody>
      </p:sp>
    </p:spTree>
    <p:extLst>
      <p:ext uri="{BB962C8B-B14F-4D97-AF65-F5344CB8AC3E}">
        <p14:creationId xmlns:p14="http://schemas.microsoft.com/office/powerpoint/2010/main" val="966297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2070F-739C-F4F1-0128-231EEE5288AD}"/>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44B397D-C1FC-FD44-8F74-CF0A87DAA61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9A4EECC-9B0A-A5CB-6B29-CDEF4F115A7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BB633DE-29AA-741D-0937-BC2624D153A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91FE392-45BD-B0C0-027D-38A90260A66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0E25D944-0CAE-E040-9C62-51BBF004DC0C}"/>
              </a:ext>
            </a:extLst>
          </p:cNvPr>
          <p:cNvSpPr>
            <a:spLocks noGrp="1"/>
          </p:cNvSpPr>
          <p:nvPr>
            <p:ph type="dt" sz="half" idx="10"/>
          </p:nvPr>
        </p:nvSpPr>
        <p:spPr/>
        <p:txBody>
          <a:bodyPr/>
          <a:lstStyle/>
          <a:p>
            <a:fld id="{436F64A1-3531-E043-8050-CF3905B56A6B}" type="datetimeFigureOut">
              <a:rPr lang="en-US" smtClean="0"/>
              <a:t>4/10/24</a:t>
            </a:fld>
            <a:endParaRPr lang="en-US"/>
          </a:p>
        </p:txBody>
      </p:sp>
      <p:sp>
        <p:nvSpPr>
          <p:cNvPr id="8" name="Footer Placeholder 7">
            <a:extLst>
              <a:ext uri="{FF2B5EF4-FFF2-40B4-BE49-F238E27FC236}">
                <a16:creationId xmlns:a16="http://schemas.microsoft.com/office/drawing/2014/main" id="{61D3E887-1BEC-69CE-01C9-8AFAD538704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117DDFE-CAF4-A417-0873-1ACA5557F806}"/>
              </a:ext>
            </a:extLst>
          </p:cNvPr>
          <p:cNvSpPr>
            <a:spLocks noGrp="1"/>
          </p:cNvSpPr>
          <p:nvPr>
            <p:ph type="sldNum" sz="quarter" idx="12"/>
          </p:nvPr>
        </p:nvSpPr>
        <p:spPr/>
        <p:txBody>
          <a:bodyPr/>
          <a:lstStyle/>
          <a:p>
            <a:fld id="{626BF339-C4D2-BE4E-9B7F-42BB1A769539}" type="slidenum">
              <a:rPr lang="en-US" smtClean="0"/>
              <a:t>‹#›</a:t>
            </a:fld>
            <a:endParaRPr lang="en-US"/>
          </a:p>
        </p:txBody>
      </p:sp>
    </p:spTree>
    <p:extLst>
      <p:ext uri="{BB962C8B-B14F-4D97-AF65-F5344CB8AC3E}">
        <p14:creationId xmlns:p14="http://schemas.microsoft.com/office/powerpoint/2010/main" val="31261972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94E83D-9F4E-AB70-DA4B-1F32569C9FE1}"/>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490C1C7-73E9-0E65-9730-3ADB45E0D0FE}"/>
              </a:ext>
            </a:extLst>
          </p:cNvPr>
          <p:cNvSpPr>
            <a:spLocks noGrp="1"/>
          </p:cNvSpPr>
          <p:nvPr>
            <p:ph type="dt" sz="half" idx="10"/>
          </p:nvPr>
        </p:nvSpPr>
        <p:spPr/>
        <p:txBody>
          <a:bodyPr/>
          <a:lstStyle/>
          <a:p>
            <a:fld id="{436F64A1-3531-E043-8050-CF3905B56A6B}" type="datetimeFigureOut">
              <a:rPr lang="en-US" smtClean="0"/>
              <a:t>4/10/24</a:t>
            </a:fld>
            <a:endParaRPr lang="en-US"/>
          </a:p>
        </p:txBody>
      </p:sp>
      <p:sp>
        <p:nvSpPr>
          <p:cNvPr id="4" name="Footer Placeholder 3">
            <a:extLst>
              <a:ext uri="{FF2B5EF4-FFF2-40B4-BE49-F238E27FC236}">
                <a16:creationId xmlns:a16="http://schemas.microsoft.com/office/drawing/2014/main" id="{1202261E-4B7A-6278-A83D-66BB1A2B64A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CD2EBE3-7EFA-0BB7-A9D4-57618F9F1658}"/>
              </a:ext>
            </a:extLst>
          </p:cNvPr>
          <p:cNvSpPr>
            <a:spLocks noGrp="1"/>
          </p:cNvSpPr>
          <p:nvPr>
            <p:ph type="sldNum" sz="quarter" idx="12"/>
          </p:nvPr>
        </p:nvSpPr>
        <p:spPr/>
        <p:txBody>
          <a:bodyPr/>
          <a:lstStyle/>
          <a:p>
            <a:fld id="{626BF339-C4D2-BE4E-9B7F-42BB1A769539}" type="slidenum">
              <a:rPr lang="en-US" smtClean="0"/>
              <a:t>‹#›</a:t>
            </a:fld>
            <a:endParaRPr lang="en-US"/>
          </a:p>
        </p:txBody>
      </p:sp>
    </p:spTree>
    <p:extLst>
      <p:ext uri="{BB962C8B-B14F-4D97-AF65-F5344CB8AC3E}">
        <p14:creationId xmlns:p14="http://schemas.microsoft.com/office/powerpoint/2010/main" val="32646526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1D75AF5-3BDB-C233-D5D8-1B6FB143B5A8}"/>
              </a:ext>
            </a:extLst>
          </p:cNvPr>
          <p:cNvSpPr>
            <a:spLocks noGrp="1"/>
          </p:cNvSpPr>
          <p:nvPr>
            <p:ph type="dt" sz="half" idx="10"/>
          </p:nvPr>
        </p:nvSpPr>
        <p:spPr/>
        <p:txBody>
          <a:bodyPr/>
          <a:lstStyle/>
          <a:p>
            <a:fld id="{436F64A1-3531-E043-8050-CF3905B56A6B}" type="datetimeFigureOut">
              <a:rPr lang="en-US" smtClean="0"/>
              <a:t>4/10/24</a:t>
            </a:fld>
            <a:endParaRPr lang="en-US"/>
          </a:p>
        </p:txBody>
      </p:sp>
      <p:sp>
        <p:nvSpPr>
          <p:cNvPr id="3" name="Footer Placeholder 2">
            <a:extLst>
              <a:ext uri="{FF2B5EF4-FFF2-40B4-BE49-F238E27FC236}">
                <a16:creationId xmlns:a16="http://schemas.microsoft.com/office/drawing/2014/main" id="{18DEAD83-41D9-C96E-E80D-F87B6CB07C0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12361EC-81CE-4708-0350-10CB5D522B0B}"/>
              </a:ext>
            </a:extLst>
          </p:cNvPr>
          <p:cNvSpPr>
            <a:spLocks noGrp="1"/>
          </p:cNvSpPr>
          <p:nvPr>
            <p:ph type="sldNum" sz="quarter" idx="12"/>
          </p:nvPr>
        </p:nvSpPr>
        <p:spPr/>
        <p:txBody>
          <a:bodyPr/>
          <a:lstStyle/>
          <a:p>
            <a:fld id="{626BF339-C4D2-BE4E-9B7F-42BB1A769539}" type="slidenum">
              <a:rPr lang="en-US" smtClean="0"/>
              <a:t>‹#›</a:t>
            </a:fld>
            <a:endParaRPr lang="en-US"/>
          </a:p>
        </p:txBody>
      </p:sp>
    </p:spTree>
    <p:extLst>
      <p:ext uri="{BB962C8B-B14F-4D97-AF65-F5344CB8AC3E}">
        <p14:creationId xmlns:p14="http://schemas.microsoft.com/office/powerpoint/2010/main" val="38836315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1B5817-5B5F-50EE-DF36-DF306595673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BFFE12D-A1C9-38D9-47F7-96B2D1C5D58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A99669CD-D8B6-D633-2519-52C77F1C97B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DA3D3A8-3C15-3D52-834D-0C7ECC9C5E11}"/>
              </a:ext>
            </a:extLst>
          </p:cNvPr>
          <p:cNvSpPr>
            <a:spLocks noGrp="1"/>
          </p:cNvSpPr>
          <p:nvPr>
            <p:ph type="dt" sz="half" idx="10"/>
          </p:nvPr>
        </p:nvSpPr>
        <p:spPr/>
        <p:txBody>
          <a:bodyPr/>
          <a:lstStyle/>
          <a:p>
            <a:fld id="{436F64A1-3531-E043-8050-CF3905B56A6B}" type="datetimeFigureOut">
              <a:rPr lang="en-US" smtClean="0"/>
              <a:t>4/10/24</a:t>
            </a:fld>
            <a:endParaRPr lang="en-US"/>
          </a:p>
        </p:txBody>
      </p:sp>
      <p:sp>
        <p:nvSpPr>
          <p:cNvPr id="6" name="Footer Placeholder 5">
            <a:extLst>
              <a:ext uri="{FF2B5EF4-FFF2-40B4-BE49-F238E27FC236}">
                <a16:creationId xmlns:a16="http://schemas.microsoft.com/office/drawing/2014/main" id="{30766AD9-E087-2558-0C1D-39690B8C13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141C98-8CCB-73FB-1A81-CDB6622F8713}"/>
              </a:ext>
            </a:extLst>
          </p:cNvPr>
          <p:cNvSpPr>
            <a:spLocks noGrp="1"/>
          </p:cNvSpPr>
          <p:nvPr>
            <p:ph type="sldNum" sz="quarter" idx="12"/>
          </p:nvPr>
        </p:nvSpPr>
        <p:spPr/>
        <p:txBody>
          <a:bodyPr/>
          <a:lstStyle/>
          <a:p>
            <a:fld id="{626BF339-C4D2-BE4E-9B7F-42BB1A769539}" type="slidenum">
              <a:rPr lang="en-US" smtClean="0"/>
              <a:t>‹#›</a:t>
            </a:fld>
            <a:endParaRPr lang="en-US"/>
          </a:p>
        </p:txBody>
      </p:sp>
    </p:spTree>
    <p:extLst>
      <p:ext uri="{BB962C8B-B14F-4D97-AF65-F5344CB8AC3E}">
        <p14:creationId xmlns:p14="http://schemas.microsoft.com/office/powerpoint/2010/main" val="10056465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BAF019-0248-8F88-B0CA-55AF3CFABF3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B943610-BCF6-7370-A674-10C5A6578A1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4B4CC35-45E6-E736-436C-412373AC96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DEBBACB-C5CF-71DD-7725-A9C9B2E2B52F}"/>
              </a:ext>
            </a:extLst>
          </p:cNvPr>
          <p:cNvSpPr>
            <a:spLocks noGrp="1"/>
          </p:cNvSpPr>
          <p:nvPr>
            <p:ph type="dt" sz="half" idx="10"/>
          </p:nvPr>
        </p:nvSpPr>
        <p:spPr/>
        <p:txBody>
          <a:bodyPr/>
          <a:lstStyle/>
          <a:p>
            <a:fld id="{436F64A1-3531-E043-8050-CF3905B56A6B}" type="datetimeFigureOut">
              <a:rPr lang="en-US" smtClean="0"/>
              <a:t>4/10/24</a:t>
            </a:fld>
            <a:endParaRPr lang="en-US"/>
          </a:p>
        </p:txBody>
      </p:sp>
      <p:sp>
        <p:nvSpPr>
          <p:cNvPr id="6" name="Footer Placeholder 5">
            <a:extLst>
              <a:ext uri="{FF2B5EF4-FFF2-40B4-BE49-F238E27FC236}">
                <a16:creationId xmlns:a16="http://schemas.microsoft.com/office/drawing/2014/main" id="{E3EDFABB-CF02-E899-1F22-BC97F369C1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FD50B86-1F84-3F33-06F6-4DECBD5667D2}"/>
              </a:ext>
            </a:extLst>
          </p:cNvPr>
          <p:cNvSpPr>
            <a:spLocks noGrp="1"/>
          </p:cNvSpPr>
          <p:nvPr>
            <p:ph type="sldNum" sz="quarter" idx="12"/>
          </p:nvPr>
        </p:nvSpPr>
        <p:spPr/>
        <p:txBody>
          <a:bodyPr/>
          <a:lstStyle/>
          <a:p>
            <a:fld id="{626BF339-C4D2-BE4E-9B7F-42BB1A769539}" type="slidenum">
              <a:rPr lang="en-US" smtClean="0"/>
              <a:t>‹#›</a:t>
            </a:fld>
            <a:endParaRPr lang="en-US"/>
          </a:p>
        </p:txBody>
      </p:sp>
    </p:spTree>
    <p:extLst>
      <p:ext uri="{BB962C8B-B14F-4D97-AF65-F5344CB8AC3E}">
        <p14:creationId xmlns:p14="http://schemas.microsoft.com/office/powerpoint/2010/main" val="28123774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6CD13-88B4-AECC-7947-8E535584A64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C88DCFC-5949-FD39-F1B9-F007C059434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4B7700B-5DC1-AB73-0C32-BF55DCE91FED}"/>
              </a:ext>
            </a:extLst>
          </p:cNvPr>
          <p:cNvSpPr>
            <a:spLocks noGrp="1"/>
          </p:cNvSpPr>
          <p:nvPr>
            <p:ph type="dt" sz="half" idx="10"/>
          </p:nvPr>
        </p:nvSpPr>
        <p:spPr/>
        <p:txBody>
          <a:bodyPr/>
          <a:lstStyle/>
          <a:p>
            <a:fld id="{436F64A1-3531-E043-8050-CF3905B56A6B}" type="datetimeFigureOut">
              <a:rPr lang="en-US" smtClean="0"/>
              <a:t>4/10/24</a:t>
            </a:fld>
            <a:endParaRPr lang="en-US"/>
          </a:p>
        </p:txBody>
      </p:sp>
      <p:sp>
        <p:nvSpPr>
          <p:cNvPr id="5" name="Footer Placeholder 4">
            <a:extLst>
              <a:ext uri="{FF2B5EF4-FFF2-40B4-BE49-F238E27FC236}">
                <a16:creationId xmlns:a16="http://schemas.microsoft.com/office/drawing/2014/main" id="{A6F56AD2-0B97-79ED-5E28-033FE6C599B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008357-889B-786C-4E31-59318BC719BE}"/>
              </a:ext>
            </a:extLst>
          </p:cNvPr>
          <p:cNvSpPr>
            <a:spLocks noGrp="1"/>
          </p:cNvSpPr>
          <p:nvPr>
            <p:ph type="sldNum" sz="quarter" idx="12"/>
          </p:nvPr>
        </p:nvSpPr>
        <p:spPr/>
        <p:txBody>
          <a:bodyPr/>
          <a:lstStyle/>
          <a:p>
            <a:fld id="{626BF339-C4D2-BE4E-9B7F-42BB1A769539}" type="slidenum">
              <a:rPr lang="en-US" smtClean="0"/>
              <a:t>‹#›</a:t>
            </a:fld>
            <a:endParaRPr lang="en-US"/>
          </a:p>
        </p:txBody>
      </p:sp>
    </p:spTree>
    <p:extLst>
      <p:ext uri="{BB962C8B-B14F-4D97-AF65-F5344CB8AC3E}">
        <p14:creationId xmlns:p14="http://schemas.microsoft.com/office/powerpoint/2010/main" val="25738130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07C8AE0-D404-BDD0-5836-1412776EA447}"/>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A94B88D-B70D-1D38-539B-275E33AB678A}"/>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536A017-653C-76E3-EC52-A4EDCEDC3539}"/>
              </a:ext>
            </a:extLst>
          </p:cNvPr>
          <p:cNvSpPr>
            <a:spLocks noGrp="1"/>
          </p:cNvSpPr>
          <p:nvPr>
            <p:ph type="dt" sz="half" idx="10"/>
          </p:nvPr>
        </p:nvSpPr>
        <p:spPr/>
        <p:txBody>
          <a:bodyPr/>
          <a:lstStyle/>
          <a:p>
            <a:fld id="{436F64A1-3531-E043-8050-CF3905B56A6B}" type="datetimeFigureOut">
              <a:rPr lang="en-US" smtClean="0"/>
              <a:t>4/10/24</a:t>
            </a:fld>
            <a:endParaRPr lang="en-US"/>
          </a:p>
        </p:txBody>
      </p:sp>
      <p:sp>
        <p:nvSpPr>
          <p:cNvPr id="5" name="Footer Placeholder 4">
            <a:extLst>
              <a:ext uri="{FF2B5EF4-FFF2-40B4-BE49-F238E27FC236}">
                <a16:creationId xmlns:a16="http://schemas.microsoft.com/office/drawing/2014/main" id="{AE66259F-248A-B0B5-4795-41280C9B4B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7BAA8E-2D89-EC45-CC11-429F19C4364E}"/>
              </a:ext>
            </a:extLst>
          </p:cNvPr>
          <p:cNvSpPr>
            <a:spLocks noGrp="1"/>
          </p:cNvSpPr>
          <p:nvPr>
            <p:ph type="sldNum" sz="quarter" idx="12"/>
          </p:nvPr>
        </p:nvSpPr>
        <p:spPr/>
        <p:txBody>
          <a:bodyPr/>
          <a:lstStyle/>
          <a:p>
            <a:fld id="{626BF339-C4D2-BE4E-9B7F-42BB1A769539}" type="slidenum">
              <a:rPr lang="en-US" smtClean="0"/>
              <a:t>‹#›</a:t>
            </a:fld>
            <a:endParaRPr lang="en-US"/>
          </a:p>
        </p:txBody>
      </p:sp>
    </p:spTree>
    <p:extLst>
      <p:ext uri="{BB962C8B-B14F-4D97-AF65-F5344CB8AC3E}">
        <p14:creationId xmlns:p14="http://schemas.microsoft.com/office/powerpoint/2010/main" val="40890931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85B3FB2-2257-2392-DCC9-0B95231B43E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53C472D-5874-C538-DF2F-DF1BE3D3C3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239F783-3C13-D9D6-BE38-EC2B0AA0957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6F64A1-3531-E043-8050-CF3905B56A6B}" type="datetimeFigureOut">
              <a:rPr lang="en-US" smtClean="0"/>
              <a:t>4/10/24</a:t>
            </a:fld>
            <a:endParaRPr lang="en-US"/>
          </a:p>
        </p:txBody>
      </p:sp>
      <p:sp>
        <p:nvSpPr>
          <p:cNvPr id="5" name="Footer Placeholder 4">
            <a:extLst>
              <a:ext uri="{FF2B5EF4-FFF2-40B4-BE49-F238E27FC236}">
                <a16:creationId xmlns:a16="http://schemas.microsoft.com/office/drawing/2014/main" id="{D9862717-E008-EC3D-3705-08944C580A2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695A24B-3302-3924-B38A-FD3EF02BC8C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6BF339-C4D2-BE4E-9B7F-42BB1A769539}" type="slidenum">
              <a:rPr lang="en-US" smtClean="0"/>
              <a:t>‹#›</a:t>
            </a:fld>
            <a:endParaRPr lang="en-US"/>
          </a:p>
        </p:txBody>
      </p:sp>
    </p:spTree>
    <p:extLst>
      <p:ext uri="{BB962C8B-B14F-4D97-AF65-F5344CB8AC3E}">
        <p14:creationId xmlns:p14="http://schemas.microsoft.com/office/powerpoint/2010/main" val="11419826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pn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a:extLst>
              <a:ext uri="{FF2B5EF4-FFF2-40B4-BE49-F238E27FC236}">
                <a16:creationId xmlns:a16="http://schemas.microsoft.com/office/drawing/2014/main" id="{177ED7DF-FF23-F0E6-35E3-F329961033DE}"/>
              </a:ext>
            </a:extLst>
          </p:cNvPr>
          <p:cNvSpPr>
            <a:spLocks noChangeArrowheads="1"/>
          </p:cNvSpPr>
          <p:nvPr/>
        </p:nvSpPr>
        <p:spPr bwMode="auto">
          <a:xfrm>
            <a:off x="636704" y="620713"/>
            <a:ext cx="10905892" cy="5545137"/>
          </a:xfrm>
          <a:prstGeom prst="rect">
            <a:avLst/>
          </a:prstGeom>
          <a:gradFill>
            <a:gsLst>
              <a:gs pos="64000">
                <a:schemeClr val="accent3">
                  <a:lumMod val="5000"/>
                  <a:lumOff val="95000"/>
                </a:schemeClr>
              </a:gs>
              <a:gs pos="89000">
                <a:schemeClr val="accent3">
                  <a:lumMod val="45000"/>
                  <a:lumOff val="55000"/>
                </a:schemeClr>
              </a:gs>
              <a:gs pos="94000">
                <a:schemeClr val="accent3">
                  <a:lumMod val="45000"/>
                  <a:lumOff val="55000"/>
                </a:schemeClr>
              </a:gs>
              <a:gs pos="100000">
                <a:schemeClr val="accent3">
                  <a:lumMod val="30000"/>
                  <a:lumOff val="70000"/>
                </a:schemeClr>
              </a:gs>
            </a:gsLst>
            <a:lin ang="4800000" scaled="0"/>
          </a:gradFill>
          <a:ln w="44450">
            <a:solidFill>
              <a:srgbClr val="037C34"/>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endParaRPr lang="en-GB" altLang="en-US" sz="1800"/>
          </a:p>
        </p:txBody>
      </p:sp>
      <p:sp>
        <p:nvSpPr>
          <p:cNvPr id="5" name="Text Box 7">
            <a:extLst>
              <a:ext uri="{FF2B5EF4-FFF2-40B4-BE49-F238E27FC236}">
                <a16:creationId xmlns:a16="http://schemas.microsoft.com/office/drawing/2014/main" id="{34E8FD6F-3C25-C5F2-D2DE-43EAC4F444C4}"/>
              </a:ext>
            </a:extLst>
          </p:cNvPr>
          <p:cNvSpPr txBox="1">
            <a:spLocks noChangeArrowheads="1"/>
          </p:cNvSpPr>
          <p:nvPr/>
        </p:nvSpPr>
        <p:spPr bwMode="auto">
          <a:xfrm>
            <a:off x="2594271" y="3393282"/>
            <a:ext cx="7111498" cy="1143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lnSpc>
                <a:spcPct val="150000"/>
              </a:lnSpc>
              <a:spcBef>
                <a:spcPct val="0"/>
              </a:spcBef>
              <a:buFontTx/>
              <a:buNone/>
            </a:pPr>
            <a:r>
              <a:rPr lang="pt-PT" altLang="en-US" sz="2400" dirty="0" err="1">
                <a:solidFill>
                  <a:srgbClr val="037C34"/>
                </a:solidFill>
                <a:latin typeface="Calibri" panose="020F0502020204030204" pitchFamily="34" charset="0"/>
              </a:rPr>
              <a:t>Session</a:t>
            </a:r>
            <a:r>
              <a:rPr lang="pt-PT" altLang="en-US" sz="2400" dirty="0">
                <a:solidFill>
                  <a:srgbClr val="037C34"/>
                </a:solidFill>
                <a:latin typeface="Calibri" panose="020F0502020204030204" pitchFamily="34" charset="0"/>
              </a:rPr>
              <a:t> 17:</a:t>
            </a:r>
          </a:p>
          <a:p>
            <a:pPr algn="ctr" eaLnBrk="1" hangingPunct="1">
              <a:lnSpc>
                <a:spcPct val="150000"/>
              </a:lnSpc>
              <a:spcBef>
                <a:spcPct val="0"/>
              </a:spcBef>
              <a:buFontTx/>
              <a:buNone/>
            </a:pPr>
            <a:r>
              <a:rPr lang="pt-PT" altLang="en-US" sz="2400" dirty="0" err="1">
                <a:solidFill>
                  <a:srgbClr val="037C34"/>
                </a:solidFill>
                <a:latin typeface="Calibri" panose="020F0502020204030204" pitchFamily="34" charset="0"/>
              </a:rPr>
              <a:t>Organizational</a:t>
            </a:r>
            <a:r>
              <a:rPr lang="pt-PT" altLang="en-US" sz="2400" dirty="0">
                <a:solidFill>
                  <a:srgbClr val="037C34"/>
                </a:solidFill>
                <a:latin typeface="Calibri" panose="020F0502020204030204" pitchFamily="34" charset="0"/>
              </a:rPr>
              <a:t> </a:t>
            </a:r>
            <a:r>
              <a:rPr lang="pt-PT" altLang="en-US" sz="2400" dirty="0" err="1">
                <a:solidFill>
                  <a:srgbClr val="037C34"/>
                </a:solidFill>
                <a:latin typeface="Calibri" panose="020F0502020204030204" pitchFamily="34" charset="0"/>
              </a:rPr>
              <a:t>Innovation</a:t>
            </a:r>
            <a:r>
              <a:rPr lang="pt-PT" altLang="en-US" sz="2400" dirty="0">
                <a:solidFill>
                  <a:srgbClr val="037C34"/>
                </a:solidFill>
                <a:latin typeface="Calibri" panose="020F0502020204030204" pitchFamily="34" charset="0"/>
              </a:rPr>
              <a:t>; </a:t>
            </a:r>
            <a:r>
              <a:rPr lang="pt-PT" altLang="en-US" sz="2400" dirty="0" err="1">
                <a:solidFill>
                  <a:srgbClr val="037C34"/>
                </a:solidFill>
                <a:latin typeface="Calibri" panose="020F0502020204030204" pitchFamily="34" charset="0"/>
              </a:rPr>
              <a:t>the</a:t>
            </a:r>
            <a:r>
              <a:rPr lang="pt-PT" altLang="en-US" sz="2400" dirty="0">
                <a:solidFill>
                  <a:srgbClr val="037C34"/>
                </a:solidFill>
                <a:latin typeface="Calibri" panose="020F0502020204030204" pitchFamily="34" charset="0"/>
              </a:rPr>
              <a:t> </a:t>
            </a:r>
            <a:r>
              <a:rPr lang="pt-PT" altLang="en-US" sz="2400" dirty="0" err="1">
                <a:solidFill>
                  <a:srgbClr val="037C34"/>
                </a:solidFill>
                <a:latin typeface="Calibri" panose="020F0502020204030204" pitchFamily="34" charset="0"/>
              </a:rPr>
              <a:t>Evolution</a:t>
            </a:r>
            <a:r>
              <a:rPr lang="pt-PT" altLang="en-US" sz="2400" dirty="0">
                <a:solidFill>
                  <a:srgbClr val="037C34"/>
                </a:solidFill>
                <a:latin typeface="Calibri" panose="020F0502020204030204" pitchFamily="34" charset="0"/>
              </a:rPr>
              <a:t> </a:t>
            </a:r>
            <a:r>
              <a:rPr lang="pt-PT" altLang="en-US" sz="2400" dirty="0" err="1">
                <a:solidFill>
                  <a:srgbClr val="037C34"/>
                </a:solidFill>
                <a:latin typeface="Calibri" panose="020F0502020204030204" pitchFamily="34" charset="0"/>
              </a:rPr>
              <a:t>of</a:t>
            </a:r>
            <a:r>
              <a:rPr lang="pt-PT" altLang="en-US" sz="2400" dirty="0">
                <a:solidFill>
                  <a:srgbClr val="037C34"/>
                </a:solidFill>
                <a:latin typeface="Calibri" panose="020F0502020204030204" pitchFamily="34" charset="0"/>
              </a:rPr>
              <a:t> </a:t>
            </a:r>
            <a:r>
              <a:rPr lang="pt-PT" altLang="en-US" sz="2400" dirty="0" err="1">
                <a:solidFill>
                  <a:srgbClr val="037C34"/>
                </a:solidFill>
                <a:latin typeface="Calibri" panose="020F0502020204030204" pitchFamily="34" charset="0"/>
              </a:rPr>
              <a:t>Tax</a:t>
            </a:r>
            <a:r>
              <a:rPr lang="pt-PT" altLang="en-US" sz="2400" dirty="0">
                <a:solidFill>
                  <a:srgbClr val="037C34"/>
                </a:solidFill>
                <a:latin typeface="Calibri" panose="020F0502020204030204" pitchFamily="34" charset="0"/>
              </a:rPr>
              <a:t> </a:t>
            </a:r>
            <a:r>
              <a:rPr lang="pt-PT" altLang="en-US" sz="2400" dirty="0" err="1">
                <a:solidFill>
                  <a:srgbClr val="037C34"/>
                </a:solidFill>
                <a:latin typeface="Calibri" panose="020F0502020204030204" pitchFamily="34" charset="0"/>
              </a:rPr>
              <a:t>Havens</a:t>
            </a:r>
            <a:endParaRPr lang="pt-PT" altLang="en-US" sz="2400" dirty="0">
              <a:solidFill>
                <a:srgbClr val="037C34"/>
              </a:solidFill>
              <a:latin typeface="Calibri" panose="020F0502020204030204" pitchFamily="34" charset="0"/>
            </a:endParaRPr>
          </a:p>
        </p:txBody>
      </p:sp>
      <p:sp>
        <p:nvSpPr>
          <p:cNvPr id="6" name="Text Box 13">
            <a:extLst>
              <a:ext uri="{FF2B5EF4-FFF2-40B4-BE49-F238E27FC236}">
                <a16:creationId xmlns:a16="http://schemas.microsoft.com/office/drawing/2014/main" id="{419DF45F-5AB4-9A99-08E1-4297DC3616BC}"/>
              </a:ext>
            </a:extLst>
          </p:cNvPr>
          <p:cNvSpPr txBox="1">
            <a:spLocks noChangeArrowheads="1"/>
          </p:cNvSpPr>
          <p:nvPr/>
        </p:nvSpPr>
        <p:spPr bwMode="auto">
          <a:xfrm>
            <a:off x="4468814" y="5541963"/>
            <a:ext cx="34750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buFontTx/>
              <a:buNone/>
            </a:pPr>
            <a:r>
              <a:rPr lang="en-GB" altLang="en-US" sz="2000" b="1" dirty="0">
                <a:solidFill>
                  <a:schemeClr val="tx1">
                    <a:lumMod val="50000"/>
                    <a:lumOff val="50000"/>
                  </a:schemeClr>
                </a:solidFill>
                <a:latin typeface="Calibri" panose="020F0502020204030204" pitchFamily="34" charset="0"/>
              </a:rPr>
              <a:t>Professor Teresa da Silva Lopes</a:t>
            </a:r>
          </a:p>
        </p:txBody>
      </p:sp>
      <p:pic>
        <p:nvPicPr>
          <p:cNvPr id="7" name="Picture 6">
            <a:extLst>
              <a:ext uri="{FF2B5EF4-FFF2-40B4-BE49-F238E27FC236}">
                <a16:creationId xmlns:a16="http://schemas.microsoft.com/office/drawing/2014/main" id="{CE797748-48EB-3048-9F19-BAD3FA4C7929}"/>
              </a:ext>
            </a:extLst>
          </p:cNvPr>
          <p:cNvPicPr>
            <a:picLocks noChangeAspect="1"/>
          </p:cNvPicPr>
          <p:nvPr/>
        </p:nvPicPr>
        <p:blipFill>
          <a:blip r:embed="rId2"/>
          <a:stretch>
            <a:fillRect/>
          </a:stretch>
        </p:blipFill>
        <p:spPr>
          <a:xfrm>
            <a:off x="4793239" y="915987"/>
            <a:ext cx="2605522" cy="620942"/>
          </a:xfrm>
          <a:prstGeom prst="rect">
            <a:avLst/>
          </a:prstGeom>
        </p:spPr>
      </p:pic>
      <p:sp>
        <p:nvSpPr>
          <p:cNvPr id="8" name="Text Box 6">
            <a:extLst>
              <a:ext uri="{FF2B5EF4-FFF2-40B4-BE49-F238E27FC236}">
                <a16:creationId xmlns:a16="http://schemas.microsoft.com/office/drawing/2014/main" id="{1B93E22B-2240-2F90-B2DD-C0B29CEEC073}"/>
              </a:ext>
            </a:extLst>
          </p:cNvPr>
          <p:cNvSpPr txBox="1">
            <a:spLocks noChangeArrowheads="1"/>
          </p:cNvSpPr>
          <p:nvPr/>
        </p:nvSpPr>
        <p:spPr bwMode="auto">
          <a:xfrm>
            <a:off x="2231447" y="1964554"/>
            <a:ext cx="772910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pt-PT" altLang="en-US" sz="3000" b="1" dirty="0">
                <a:solidFill>
                  <a:schemeClr val="tx1">
                    <a:lumMod val="50000"/>
                    <a:lumOff val="50000"/>
                  </a:schemeClr>
                </a:solidFill>
                <a:latin typeface="Calibri" panose="020F0502020204030204" pitchFamily="34" charset="0"/>
              </a:rPr>
              <a:t>Global Business </a:t>
            </a:r>
            <a:r>
              <a:rPr lang="pt-PT" altLang="en-US" sz="3000" b="1" dirty="0" err="1">
                <a:solidFill>
                  <a:schemeClr val="tx1">
                    <a:lumMod val="50000"/>
                    <a:lumOff val="50000"/>
                  </a:schemeClr>
                </a:solidFill>
                <a:latin typeface="Calibri" panose="020F0502020204030204" pitchFamily="34" charset="0"/>
              </a:rPr>
              <a:t>Strategy</a:t>
            </a:r>
            <a:r>
              <a:rPr lang="pt-PT" altLang="en-US" sz="3000" b="1" dirty="0">
                <a:solidFill>
                  <a:schemeClr val="tx1">
                    <a:lumMod val="50000"/>
                    <a:lumOff val="50000"/>
                  </a:schemeClr>
                </a:solidFill>
                <a:latin typeface="Calibri" panose="020F0502020204030204" pitchFamily="34" charset="0"/>
              </a:rPr>
              <a:t> </a:t>
            </a:r>
            <a:r>
              <a:rPr lang="pt-PT" altLang="en-US" sz="3000" b="1" dirty="0" err="1">
                <a:solidFill>
                  <a:schemeClr val="tx1">
                    <a:lumMod val="50000"/>
                    <a:lumOff val="50000"/>
                  </a:schemeClr>
                </a:solidFill>
                <a:latin typeface="Calibri" panose="020F0502020204030204" pitchFamily="34" charset="0"/>
              </a:rPr>
              <a:t>and</a:t>
            </a:r>
            <a:r>
              <a:rPr lang="pt-PT" altLang="en-US" sz="3000" b="1" dirty="0">
                <a:solidFill>
                  <a:schemeClr val="tx1">
                    <a:lumMod val="50000"/>
                    <a:lumOff val="50000"/>
                  </a:schemeClr>
                </a:solidFill>
                <a:latin typeface="Calibri" panose="020F0502020204030204" pitchFamily="34" charset="0"/>
              </a:rPr>
              <a:t> </a:t>
            </a:r>
            <a:r>
              <a:rPr lang="pt-PT" altLang="en-US" sz="3000" b="1" dirty="0" err="1">
                <a:solidFill>
                  <a:schemeClr val="tx1">
                    <a:lumMod val="50000"/>
                    <a:lumOff val="50000"/>
                  </a:schemeClr>
                </a:solidFill>
                <a:latin typeface="Calibri" panose="020F0502020204030204" pitchFamily="34" charset="0"/>
              </a:rPr>
              <a:t>Responsibility</a:t>
            </a:r>
            <a:r>
              <a:rPr lang="pt-PT" altLang="en-US" sz="3000" b="1" dirty="0">
                <a:solidFill>
                  <a:schemeClr val="tx1">
                    <a:lumMod val="50000"/>
                    <a:lumOff val="50000"/>
                  </a:schemeClr>
                </a:solidFill>
                <a:latin typeface="Calibri" panose="020F0502020204030204" pitchFamily="34" charset="0"/>
              </a:rPr>
              <a:t>: </a:t>
            </a:r>
            <a:r>
              <a:rPr lang="pt-PT" altLang="en-US" sz="3000" b="1" dirty="0" err="1">
                <a:solidFill>
                  <a:schemeClr val="tx1">
                    <a:lumMod val="50000"/>
                    <a:lumOff val="50000"/>
                  </a:schemeClr>
                </a:solidFill>
                <a:latin typeface="Calibri" panose="020F0502020204030204" pitchFamily="34" charset="0"/>
              </a:rPr>
              <a:t>Historical</a:t>
            </a:r>
            <a:r>
              <a:rPr lang="pt-PT" altLang="en-US" sz="3000" b="1" dirty="0">
                <a:solidFill>
                  <a:schemeClr val="tx1">
                    <a:lumMod val="50000"/>
                    <a:lumOff val="50000"/>
                  </a:schemeClr>
                </a:solidFill>
                <a:latin typeface="Calibri" panose="020F0502020204030204" pitchFamily="34" charset="0"/>
              </a:rPr>
              <a:t> </a:t>
            </a:r>
            <a:r>
              <a:rPr lang="pt-PT" altLang="en-US" sz="3000" b="1" dirty="0" err="1">
                <a:solidFill>
                  <a:schemeClr val="tx1">
                    <a:lumMod val="50000"/>
                    <a:lumOff val="50000"/>
                  </a:schemeClr>
                </a:solidFill>
                <a:latin typeface="Calibri" panose="020F0502020204030204" pitchFamily="34" charset="0"/>
              </a:rPr>
              <a:t>Perspectives</a:t>
            </a:r>
            <a:endParaRPr lang="en-US" altLang="en-US" sz="3000" b="1" dirty="0">
              <a:solidFill>
                <a:schemeClr val="tx1">
                  <a:lumMod val="50000"/>
                  <a:lumOff val="50000"/>
                </a:schemeClr>
              </a:solidFill>
              <a:latin typeface="Calibri" panose="020F0502020204030204" pitchFamily="34" charset="0"/>
            </a:endParaRPr>
          </a:p>
        </p:txBody>
      </p:sp>
    </p:spTree>
    <p:extLst>
      <p:ext uri="{BB962C8B-B14F-4D97-AF65-F5344CB8AC3E}">
        <p14:creationId xmlns:p14="http://schemas.microsoft.com/office/powerpoint/2010/main" val="11202885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itle 1">
            <a:extLst>
              <a:ext uri="{FF2B5EF4-FFF2-40B4-BE49-F238E27FC236}">
                <a16:creationId xmlns:a16="http://schemas.microsoft.com/office/drawing/2014/main" id="{0EEA8BC9-C6DB-B9EB-FA2A-F131E7B9C8EF}"/>
              </a:ext>
            </a:extLst>
          </p:cNvPr>
          <p:cNvSpPr>
            <a:spLocks noGrp="1" noChangeArrowheads="1"/>
          </p:cNvSpPr>
          <p:nvPr>
            <p:ph type="title"/>
          </p:nvPr>
        </p:nvSpPr>
        <p:spPr>
          <a:xfrm>
            <a:off x="4237617" y="-43662"/>
            <a:ext cx="3776831" cy="1325563"/>
          </a:xfrm>
        </p:spPr>
        <p:txBody>
          <a:bodyPr>
            <a:normAutofit/>
          </a:bodyPr>
          <a:lstStyle/>
          <a:p>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Learning</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Objectives</a:t>
            </a:r>
            <a:endParaRPr lang="en-US"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3" name="Line 2">
            <a:extLst>
              <a:ext uri="{FF2B5EF4-FFF2-40B4-BE49-F238E27FC236}">
                <a16:creationId xmlns:a16="http://schemas.microsoft.com/office/drawing/2014/main" id="{382A84F5-A92F-0F32-48F3-45567F4EB419}"/>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4" name="TextBox 3" descr="Professor Teresa da Silva Lopes&#13;&#10;">
            <a:extLst>
              <a:ext uri="{FF2B5EF4-FFF2-40B4-BE49-F238E27FC236}">
                <a16:creationId xmlns:a16="http://schemas.microsoft.com/office/drawing/2014/main" id="{D9F38D4F-36C7-2195-2004-04D55766E3EE}"/>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6" name="Line 2">
            <a:extLst>
              <a:ext uri="{FF2B5EF4-FFF2-40B4-BE49-F238E27FC236}">
                <a16:creationId xmlns:a16="http://schemas.microsoft.com/office/drawing/2014/main" id="{A27F72E7-ED2B-3043-0E12-58E43FD14E82}"/>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2" name="Picture 1">
            <a:extLst>
              <a:ext uri="{FF2B5EF4-FFF2-40B4-BE49-F238E27FC236}">
                <a16:creationId xmlns:a16="http://schemas.microsoft.com/office/drawing/2014/main" id="{248262BE-7CEE-B376-D88C-DB2BE2D79561}"/>
              </a:ext>
            </a:extLst>
          </p:cNvPr>
          <p:cNvPicPr>
            <a:picLocks noChangeAspect="1"/>
          </p:cNvPicPr>
          <p:nvPr/>
        </p:nvPicPr>
        <p:blipFill>
          <a:blip r:embed="rId3"/>
          <a:stretch>
            <a:fillRect/>
          </a:stretch>
        </p:blipFill>
        <p:spPr>
          <a:xfrm>
            <a:off x="10573268" y="6384207"/>
            <a:ext cx="1506216" cy="358958"/>
          </a:xfrm>
          <a:prstGeom prst="rect">
            <a:avLst/>
          </a:prstGeom>
        </p:spPr>
      </p:pic>
      <p:sp>
        <p:nvSpPr>
          <p:cNvPr id="7" name="Rectangle 1">
            <a:extLst>
              <a:ext uri="{FF2B5EF4-FFF2-40B4-BE49-F238E27FC236}">
                <a16:creationId xmlns:a16="http://schemas.microsoft.com/office/drawing/2014/main" id="{3C3FB52D-1A05-D626-C49A-D839AF1FBFA6}"/>
              </a:ext>
            </a:extLst>
          </p:cNvPr>
          <p:cNvSpPr>
            <a:spLocks noChangeArrowheads="1"/>
          </p:cNvSpPr>
          <p:nvPr/>
        </p:nvSpPr>
        <p:spPr bwMode="auto">
          <a:xfrm>
            <a:off x="614700" y="1107805"/>
            <a:ext cx="11263487" cy="4955203"/>
          </a:xfrm>
          <a:prstGeom prst="rect">
            <a:avLst/>
          </a:prstGeom>
          <a:noFill/>
          <a:ln>
            <a:noFill/>
          </a:ln>
        </p:spPr>
        <p:txBody>
          <a:bodyPr wrap="square">
            <a:spAutoFit/>
          </a:bodyPr>
          <a:lstStyle>
            <a:lvl1pPr marL="177800" indent="-177800">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ts val="1200"/>
              </a:spcBef>
              <a:buNone/>
              <a:defRPr/>
            </a:pPr>
            <a:r>
              <a:rPr lang="en-GB" altLang="en-US" sz="1800" b="1"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Session 16 – Diversification, Organizing Global Business Activities</a:t>
            </a:r>
          </a:p>
          <a:p>
            <a:pPr marL="363538" indent="-176213">
              <a:spcBef>
                <a:spcPts val="1200"/>
              </a:spcBef>
              <a:buNone/>
              <a:defRPr/>
            </a:pPr>
            <a:r>
              <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understand and distinguish the motivations for related and unrelated diversification</a:t>
            </a:r>
          </a:p>
          <a:p>
            <a:pPr marL="363538" indent="-176213">
              <a:spcBef>
                <a:spcPts val="1200"/>
              </a:spcBef>
              <a:buNone/>
              <a:defRPr/>
            </a:pPr>
            <a:r>
              <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en-GB" altLang="en-US" sz="1800" u="sng"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identify different types and evolution of organisation structures </a:t>
            </a:r>
            <a:r>
              <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of MNEs</a:t>
            </a:r>
          </a:p>
          <a:p>
            <a:pPr marL="363538" indent="-176213">
              <a:spcBef>
                <a:spcPts val="1200"/>
              </a:spcBef>
              <a:buNone/>
              <a:defRPr/>
            </a:pPr>
            <a:r>
              <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ability to understand why ands </a:t>
            </a:r>
            <a:r>
              <a:rPr lang="en-GB" altLang="en-US" sz="1800" u="sng"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how organisational structures evolve </a:t>
            </a:r>
            <a:r>
              <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as firms increase their international presence</a:t>
            </a:r>
          </a:p>
          <a:p>
            <a:pPr marL="363538" indent="-176213">
              <a:spcBef>
                <a:spcPts val="1200"/>
              </a:spcBef>
              <a:buNone/>
              <a:defRPr/>
            </a:pPr>
            <a:r>
              <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analyse the </a:t>
            </a:r>
            <a:r>
              <a:rPr lang="en-GB" altLang="en-US" sz="1800" u="sng"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key structural variables that influence </a:t>
            </a:r>
            <a:r>
              <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international organizational designs</a:t>
            </a:r>
          </a:p>
          <a:p>
            <a:pPr marL="363538" indent="-176213">
              <a:spcBef>
                <a:spcPts val="1200"/>
              </a:spcBef>
              <a:buNone/>
              <a:defRPr/>
            </a:pPr>
            <a:r>
              <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 grasp of the rationale for using different MNE organisational structures</a:t>
            </a:r>
            <a:endParaRPr lang="en-GB" altLang="en-US" sz="1800" u="sng"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a:p>
            <a:pPr marL="0" indent="0">
              <a:spcBef>
                <a:spcPts val="1800"/>
              </a:spcBef>
              <a:buNone/>
              <a:defRPr/>
            </a:pPr>
            <a:r>
              <a:rPr lang="en-GB" altLang="en-US" sz="1800" b="1" dirty="0">
                <a:solidFill>
                  <a:srgbClr val="057B32"/>
                </a:solidFill>
                <a:latin typeface="Verdana" panose="020B0604030504040204" pitchFamily="34" charset="0"/>
                <a:ea typeface="Verdana" panose="020B0604030504040204" pitchFamily="34" charset="0"/>
                <a:cs typeface="Verdana" panose="020B0604030504040204" pitchFamily="34" charset="0"/>
              </a:rPr>
              <a:t>Session 17 – </a:t>
            </a:r>
            <a:r>
              <a:rPr lang="en-GB" altLang="en-US" sz="1800" b="1">
                <a:solidFill>
                  <a:srgbClr val="057B32"/>
                </a:solidFill>
                <a:latin typeface="Verdana" panose="020B0604030504040204" pitchFamily="34" charset="0"/>
                <a:ea typeface="Verdana" panose="020B0604030504040204" pitchFamily="34" charset="0"/>
                <a:cs typeface="Verdana" panose="020B0604030504040204" pitchFamily="34" charset="0"/>
              </a:rPr>
              <a:t>Organizational Innovation; </a:t>
            </a:r>
            <a:r>
              <a:rPr lang="en-GB" altLang="en-US" sz="1800" b="1" dirty="0">
                <a:solidFill>
                  <a:srgbClr val="057B32"/>
                </a:solidFill>
                <a:latin typeface="Verdana" panose="020B0604030504040204" pitchFamily="34" charset="0"/>
                <a:ea typeface="Verdana" panose="020B0604030504040204" pitchFamily="34" charset="0"/>
                <a:cs typeface="Verdana" panose="020B0604030504040204" pitchFamily="34" charset="0"/>
              </a:rPr>
              <a:t>the Evolution </a:t>
            </a:r>
            <a:r>
              <a:rPr lang="en-GB" altLang="en-US" sz="1800" b="1">
                <a:solidFill>
                  <a:srgbClr val="057B32"/>
                </a:solidFill>
                <a:latin typeface="Verdana" panose="020B0604030504040204" pitchFamily="34" charset="0"/>
                <a:ea typeface="Verdana" panose="020B0604030504040204" pitchFamily="34" charset="0"/>
                <a:cs typeface="Verdana" panose="020B0604030504040204" pitchFamily="34" charset="0"/>
              </a:rPr>
              <a:t>of Tax </a:t>
            </a:r>
            <a:r>
              <a:rPr lang="en-GB" altLang="en-US" sz="1800" b="1" dirty="0">
                <a:solidFill>
                  <a:srgbClr val="057B32"/>
                </a:solidFill>
                <a:latin typeface="Verdana" panose="020B0604030504040204" pitchFamily="34" charset="0"/>
                <a:ea typeface="Verdana" panose="020B0604030504040204" pitchFamily="34" charset="0"/>
                <a:cs typeface="Verdana" panose="020B0604030504040204" pitchFamily="34" charset="0"/>
              </a:rPr>
              <a:t>Havens</a:t>
            </a:r>
            <a:endParaRPr lang="en-GB" altLang="en-US" sz="1800" dirty="0">
              <a:solidFill>
                <a:srgbClr val="057B32"/>
              </a:solidFill>
              <a:latin typeface="Verdana" panose="020B0604030504040204" pitchFamily="34" charset="0"/>
              <a:ea typeface="Verdana" panose="020B0604030504040204" pitchFamily="34" charset="0"/>
              <a:cs typeface="Verdana" panose="020B0604030504040204" pitchFamily="34" charset="0"/>
            </a:endParaRPr>
          </a:p>
          <a:p>
            <a:pPr>
              <a:spcBef>
                <a:spcPts val="1200"/>
              </a:spcBef>
              <a:buNone/>
              <a:defRPr/>
            </a:pPr>
            <a:r>
              <a:rPr lang="en-GB" altLang="en-US" sz="1800" dirty="0">
                <a:solidFill>
                  <a:srgbClr val="057B32"/>
                </a:solidFill>
                <a:latin typeface="Verdana" panose="020B0604030504040204" pitchFamily="34" charset="0"/>
                <a:ea typeface="Verdana" panose="020B0604030504040204" pitchFamily="34" charset="0"/>
                <a:cs typeface="Verdana" panose="020B0604030504040204" pitchFamily="34" charset="0"/>
              </a:rPr>
              <a:t>   - explain </a:t>
            </a:r>
            <a:r>
              <a:rPr lang="en-GB" altLang="en-US" sz="1800" u="sng" dirty="0">
                <a:solidFill>
                  <a:srgbClr val="057B32"/>
                </a:solidFill>
                <a:latin typeface="Verdana" panose="020B0604030504040204" pitchFamily="34" charset="0"/>
                <a:ea typeface="Verdana" panose="020B0604030504040204" pitchFamily="34" charset="0"/>
                <a:cs typeface="Verdana" panose="020B0604030504040204" pitchFamily="34" charset="0"/>
              </a:rPr>
              <a:t>organizational innovation by MNEs</a:t>
            </a:r>
          </a:p>
          <a:p>
            <a:pPr>
              <a:spcBef>
                <a:spcPts val="1200"/>
              </a:spcBef>
              <a:buNone/>
              <a:defRPr/>
            </a:pPr>
            <a:r>
              <a:rPr lang="en-GB" altLang="en-US" sz="1800" dirty="0">
                <a:solidFill>
                  <a:srgbClr val="057B32"/>
                </a:solidFill>
                <a:latin typeface="Verdana" panose="020B0604030504040204" pitchFamily="34" charset="0"/>
                <a:ea typeface="Verdana" panose="020B0604030504040204" pitchFamily="34" charset="0"/>
                <a:cs typeface="Verdana" panose="020B0604030504040204" pitchFamily="34" charset="0"/>
              </a:rPr>
              <a:t>   - an understanding about evolution of tax havens</a:t>
            </a:r>
          </a:p>
          <a:p>
            <a:pPr marL="1608138" indent="-1608138">
              <a:spcBef>
                <a:spcPts val="1800"/>
              </a:spcBef>
              <a:buNone/>
              <a:defRPr/>
            </a:pPr>
            <a:r>
              <a:rPr lang="en-GB" altLang="en-US" sz="1800" b="1"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Session 18 – Introduction to the Case Study: Aristotle Onassis and the Greek Shipping Industry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a:extLst>
              <a:ext uri="{FF2B5EF4-FFF2-40B4-BE49-F238E27FC236}">
                <a16:creationId xmlns:a16="http://schemas.microsoft.com/office/drawing/2014/main" id="{7ECC6D3D-BDF2-8312-9FBE-0AD01352AFAB}"/>
              </a:ext>
            </a:extLst>
          </p:cNvPr>
          <p:cNvSpPr>
            <a:spLocks noChangeArrowheads="1"/>
          </p:cNvSpPr>
          <p:nvPr/>
        </p:nvSpPr>
        <p:spPr bwMode="auto">
          <a:xfrm>
            <a:off x="1847851" y="763588"/>
            <a:ext cx="8569325" cy="5442826"/>
          </a:xfrm>
          <a:prstGeom prst="rect">
            <a:avLst/>
          </a:prstGeom>
          <a:noFill/>
          <a:ln w="34925">
            <a:solidFill>
              <a:srgbClr val="037C34"/>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Helvetica" pitchFamily="2" charset="0"/>
            </a:endParaRPr>
          </a:p>
        </p:txBody>
      </p:sp>
      <p:cxnSp>
        <p:nvCxnSpPr>
          <p:cNvPr id="4" name="Straight Connector 3">
            <a:extLst>
              <a:ext uri="{FF2B5EF4-FFF2-40B4-BE49-F238E27FC236}">
                <a16:creationId xmlns:a16="http://schemas.microsoft.com/office/drawing/2014/main" id="{59A283A6-4B71-6A65-DCB8-D92DF1A0BB51}"/>
              </a:ext>
            </a:extLst>
          </p:cNvPr>
          <p:cNvCxnSpPr>
            <a:cxnSpLocks noChangeShapeType="1"/>
          </p:cNvCxnSpPr>
          <p:nvPr/>
        </p:nvCxnSpPr>
        <p:spPr bwMode="auto">
          <a:xfrm>
            <a:off x="1847851" y="1397001"/>
            <a:ext cx="8416925" cy="15875"/>
          </a:xfrm>
          <a:prstGeom prst="line">
            <a:avLst/>
          </a:prstGeom>
          <a:noFill/>
          <a:ln w="25400">
            <a:solidFill>
              <a:srgbClr val="057B33"/>
            </a:solidFill>
            <a:round/>
            <a:headEnd/>
            <a:tailEnd/>
          </a:ln>
          <a:effectLst>
            <a:outerShdw blurRad="40000" dist="20000" dir="5400000" rotWithShape="0">
              <a:srgbClr val="808080">
                <a:alpha val="37999"/>
              </a:srgbClr>
            </a:outerShdw>
          </a:effectLst>
        </p:spPr>
      </p:cxnSp>
      <p:cxnSp>
        <p:nvCxnSpPr>
          <p:cNvPr id="5" name="Straight Connector 4">
            <a:extLst>
              <a:ext uri="{FF2B5EF4-FFF2-40B4-BE49-F238E27FC236}">
                <a16:creationId xmlns:a16="http://schemas.microsoft.com/office/drawing/2014/main" id="{6CE2075F-A185-243F-D23D-668F61AE3CCC}"/>
              </a:ext>
            </a:extLst>
          </p:cNvPr>
          <p:cNvCxnSpPr>
            <a:cxnSpLocks noChangeShapeType="1"/>
          </p:cNvCxnSpPr>
          <p:nvPr/>
        </p:nvCxnSpPr>
        <p:spPr bwMode="auto">
          <a:xfrm flipV="1">
            <a:off x="1847851" y="2563814"/>
            <a:ext cx="8569325" cy="28575"/>
          </a:xfrm>
          <a:prstGeom prst="line">
            <a:avLst/>
          </a:prstGeom>
          <a:noFill/>
          <a:ln w="25400">
            <a:solidFill>
              <a:srgbClr val="057B33"/>
            </a:solidFill>
            <a:round/>
            <a:headEnd/>
            <a:tailEnd/>
          </a:ln>
          <a:effectLst>
            <a:outerShdw blurRad="40000" dist="20000" dir="5400000" rotWithShape="0">
              <a:srgbClr val="808080">
                <a:alpha val="37999"/>
              </a:srgbClr>
            </a:outerShdw>
          </a:effectLst>
        </p:spPr>
      </p:cxnSp>
      <p:sp>
        <p:nvSpPr>
          <p:cNvPr id="21509" name="TextBox 10">
            <a:extLst>
              <a:ext uri="{FF2B5EF4-FFF2-40B4-BE49-F238E27FC236}">
                <a16:creationId xmlns:a16="http://schemas.microsoft.com/office/drawing/2014/main" id="{A8912552-14AD-9117-8C19-27A7B39FA6F3}"/>
              </a:ext>
            </a:extLst>
          </p:cNvPr>
          <p:cNvSpPr txBox="1">
            <a:spLocks noChangeArrowheads="1"/>
          </p:cNvSpPr>
          <p:nvPr/>
        </p:nvSpPr>
        <p:spPr bwMode="auto">
          <a:xfrm>
            <a:off x="1911351" y="922339"/>
            <a:ext cx="9937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US" altLang="en-US" sz="1600" b="1" dirty="0">
                <a:solidFill>
                  <a:schemeClr val="tx1">
                    <a:lumMod val="50000"/>
                    <a:lumOff val="50000"/>
                  </a:schemeClr>
                </a:solidFill>
                <a:latin typeface="Helvetica" pitchFamily="2" charset="0"/>
              </a:rPr>
              <a:t>HQ Role</a:t>
            </a:r>
          </a:p>
        </p:txBody>
      </p:sp>
      <p:cxnSp>
        <p:nvCxnSpPr>
          <p:cNvPr id="7" name="Straight Connector 6">
            <a:extLst>
              <a:ext uri="{FF2B5EF4-FFF2-40B4-BE49-F238E27FC236}">
                <a16:creationId xmlns:a16="http://schemas.microsoft.com/office/drawing/2014/main" id="{75458F59-1E6F-240F-2702-CD81344F90E0}"/>
              </a:ext>
            </a:extLst>
          </p:cNvPr>
          <p:cNvCxnSpPr>
            <a:cxnSpLocks noChangeShapeType="1"/>
          </p:cNvCxnSpPr>
          <p:nvPr/>
        </p:nvCxnSpPr>
        <p:spPr bwMode="auto">
          <a:xfrm>
            <a:off x="3179763" y="763589"/>
            <a:ext cx="36513" cy="5442825"/>
          </a:xfrm>
          <a:prstGeom prst="line">
            <a:avLst/>
          </a:prstGeom>
          <a:noFill/>
          <a:ln w="25400">
            <a:solidFill>
              <a:srgbClr val="037C34"/>
            </a:solidFill>
            <a:round/>
            <a:headEnd/>
            <a:tailEnd/>
          </a:ln>
          <a:effectLst>
            <a:outerShdw blurRad="40000" dist="20000" dir="5400000" rotWithShape="0">
              <a:srgbClr val="808080">
                <a:alpha val="37999"/>
              </a:srgbClr>
            </a:outerShdw>
          </a:effectLst>
        </p:spPr>
      </p:cxnSp>
      <p:sp>
        <p:nvSpPr>
          <p:cNvPr id="21511" name="TextBox 12">
            <a:extLst>
              <a:ext uri="{FF2B5EF4-FFF2-40B4-BE49-F238E27FC236}">
                <a16:creationId xmlns:a16="http://schemas.microsoft.com/office/drawing/2014/main" id="{F780A3B3-B9EB-9701-1046-3217661AD27E}"/>
              </a:ext>
            </a:extLst>
          </p:cNvPr>
          <p:cNvSpPr txBox="1">
            <a:spLocks noChangeArrowheads="1"/>
          </p:cNvSpPr>
          <p:nvPr/>
        </p:nvSpPr>
        <p:spPr bwMode="auto">
          <a:xfrm>
            <a:off x="1951039" y="1538288"/>
            <a:ext cx="1017587" cy="93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ts val="600"/>
              </a:spcBef>
              <a:buNone/>
            </a:pPr>
            <a:r>
              <a:rPr lang="en-US" altLang="en-US" sz="1500" b="1" dirty="0">
                <a:solidFill>
                  <a:schemeClr val="tx1">
                    <a:lumMod val="50000"/>
                    <a:lumOff val="50000"/>
                  </a:schemeClr>
                </a:solidFill>
                <a:latin typeface="Helvetica" pitchFamily="2" charset="0"/>
              </a:rPr>
              <a:t>Legal</a:t>
            </a:r>
          </a:p>
          <a:p>
            <a:pPr>
              <a:spcBef>
                <a:spcPts val="600"/>
              </a:spcBef>
              <a:buNone/>
            </a:pPr>
            <a:r>
              <a:rPr lang="en-US" altLang="en-US" sz="1500" b="1" dirty="0">
                <a:solidFill>
                  <a:schemeClr val="tx1">
                    <a:lumMod val="50000"/>
                    <a:lumOff val="50000"/>
                  </a:schemeClr>
                </a:solidFill>
                <a:latin typeface="Helvetica" pitchFamily="2" charset="0"/>
              </a:rPr>
              <a:t>Financial</a:t>
            </a:r>
          </a:p>
          <a:p>
            <a:pPr>
              <a:spcBef>
                <a:spcPts val="600"/>
              </a:spcBef>
              <a:buNone/>
            </a:pPr>
            <a:r>
              <a:rPr lang="en-US" altLang="en-US" sz="1500" b="1" dirty="0">
                <a:solidFill>
                  <a:schemeClr val="tx1">
                    <a:lumMod val="50000"/>
                    <a:lumOff val="50000"/>
                  </a:schemeClr>
                </a:solidFill>
                <a:latin typeface="Helvetica" pitchFamily="2" charset="0"/>
              </a:rPr>
              <a:t>Strategic</a:t>
            </a:r>
          </a:p>
        </p:txBody>
      </p:sp>
      <p:sp>
        <p:nvSpPr>
          <p:cNvPr id="21512" name="TextBox 13">
            <a:extLst>
              <a:ext uri="{FF2B5EF4-FFF2-40B4-BE49-F238E27FC236}">
                <a16:creationId xmlns:a16="http://schemas.microsoft.com/office/drawing/2014/main" id="{8635CC5A-3EBE-3D38-FA46-A83137F9E064}"/>
              </a:ext>
            </a:extLst>
          </p:cNvPr>
          <p:cNvSpPr txBox="1">
            <a:spLocks noChangeArrowheads="1"/>
          </p:cNvSpPr>
          <p:nvPr/>
        </p:nvSpPr>
        <p:spPr bwMode="auto">
          <a:xfrm>
            <a:off x="1990726" y="2774950"/>
            <a:ext cx="11461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US" altLang="en-US" sz="1600" b="1" dirty="0">
                <a:solidFill>
                  <a:schemeClr val="tx1">
                    <a:lumMod val="50000"/>
                    <a:lumOff val="50000"/>
                  </a:schemeClr>
                </a:solidFill>
                <a:latin typeface="Helvetica" pitchFamily="2" charset="0"/>
              </a:rPr>
              <a:t>Examples</a:t>
            </a:r>
          </a:p>
        </p:txBody>
      </p:sp>
      <p:sp>
        <p:nvSpPr>
          <p:cNvPr id="21513" name="TextBox 14">
            <a:extLst>
              <a:ext uri="{FF2B5EF4-FFF2-40B4-BE49-F238E27FC236}">
                <a16:creationId xmlns:a16="http://schemas.microsoft.com/office/drawing/2014/main" id="{DE498C4A-73CB-2678-92A0-C2E805949190}"/>
              </a:ext>
            </a:extLst>
          </p:cNvPr>
          <p:cNvSpPr txBox="1">
            <a:spLocks noChangeArrowheads="1"/>
          </p:cNvSpPr>
          <p:nvPr/>
        </p:nvSpPr>
        <p:spPr bwMode="auto">
          <a:xfrm>
            <a:off x="3216276" y="763589"/>
            <a:ext cx="1381125"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US" altLang="en-US" sz="1600" b="1" dirty="0">
                <a:solidFill>
                  <a:schemeClr val="tx1">
                    <a:lumMod val="50000"/>
                    <a:lumOff val="50000"/>
                  </a:schemeClr>
                </a:solidFill>
                <a:latin typeface="Helvetica" pitchFamily="2" charset="0"/>
              </a:rPr>
              <a:t>1:</a:t>
            </a:r>
          </a:p>
          <a:p>
            <a:pPr algn="ctr" eaLnBrk="1" hangingPunct="1">
              <a:spcBef>
                <a:spcPct val="0"/>
              </a:spcBef>
              <a:buFontTx/>
              <a:buNone/>
            </a:pPr>
            <a:r>
              <a:rPr lang="en-US" altLang="en-US" sz="1600" b="1" dirty="0">
                <a:solidFill>
                  <a:srgbClr val="057B33"/>
                </a:solidFill>
                <a:latin typeface="Helvetica" pitchFamily="2" charset="0"/>
              </a:rPr>
              <a:t>Co-Location</a:t>
            </a:r>
          </a:p>
        </p:txBody>
      </p:sp>
      <p:sp>
        <p:nvSpPr>
          <p:cNvPr id="21514" name="TextBox 15">
            <a:extLst>
              <a:ext uri="{FF2B5EF4-FFF2-40B4-BE49-F238E27FC236}">
                <a16:creationId xmlns:a16="http://schemas.microsoft.com/office/drawing/2014/main" id="{E76AD5AA-F6C5-BDF1-51F8-48D123065866}"/>
              </a:ext>
            </a:extLst>
          </p:cNvPr>
          <p:cNvSpPr txBox="1">
            <a:spLocks noChangeArrowheads="1"/>
          </p:cNvSpPr>
          <p:nvPr/>
        </p:nvSpPr>
        <p:spPr bwMode="auto">
          <a:xfrm>
            <a:off x="4583114" y="776289"/>
            <a:ext cx="1368425"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ctr" eaLnBrk="1" hangingPunct="1">
              <a:spcBef>
                <a:spcPct val="0"/>
              </a:spcBef>
              <a:buFontTx/>
              <a:buNone/>
            </a:pPr>
            <a:r>
              <a:rPr lang="en-US" altLang="en-US" sz="1600" b="1" dirty="0">
                <a:solidFill>
                  <a:schemeClr val="tx1">
                    <a:lumMod val="50000"/>
                    <a:lumOff val="50000"/>
                  </a:schemeClr>
                </a:solidFill>
                <a:latin typeface="Helvetica" pitchFamily="2" charset="0"/>
              </a:rPr>
              <a:t>2: </a:t>
            </a:r>
            <a:r>
              <a:rPr lang="en-US" altLang="en-US" sz="1600" b="1" dirty="0">
                <a:solidFill>
                  <a:srgbClr val="057B33"/>
                </a:solidFill>
                <a:latin typeface="Helvetica" pitchFamily="2" charset="0"/>
              </a:rPr>
              <a:t>Legal Detachment</a:t>
            </a:r>
          </a:p>
        </p:txBody>
      </p:sp>
      <p:sp>
        <p:nvSpPr>
          <p:cNvPr id="21515" name="TextBox 16">
            <a:extLst>
              <a:ext uri="{FF2B5EF4-FFF2-40B4-BE49-F238E27FC236}">
                <a16:creationId xmlns:a16="http://schemas.microsoft.com/office/drawing/2014/main" id="{2C5C36DF-B4C9-3880-B940-F4F4C1AAAB4F}"/>
              </a:ext>
            </a:extLst>
          </p:cNvPr>
          <p:cNvSpPr txBox="1">
            <a:spLocks noChangeArrowheads="1"/>
          </p:cNvSpPr>
          <p:nvPr/>
        </p:nvSpPr>
        <p:spPr bwMode="auto">
          <a:xfrm>
            <a:off x="6022976" y="788989"/>
            <a:ext cx="1406525"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ctr" eaLnBrk="1" hangingPunct="1">
              <a:spcBef>
                <a:spcPct val="0"/>
              </a:spcBef>
              <a:buFontTx/>
              <a:buNone/>
            </a:pPr>
            <a:r>
              <a:rPr lang="en-US" altLang="en-US" sz="1600" b="1" dirty="0">
                <a:solidFill>
                  <a:schemeClr val="tx1">
                    <a:lumMod val="50000"/>
                    <a:lumOff val="50000"/>
                  </a:schemeClr>
                </a:solidFill>
                <a:latin typeface="Helvetica" pitchFamily="2" charset="0"/>
              </a:rPr>
              <a:t>3: </a:t>
            </a:r>
            <a:r>
              <a:rPr lang="en-US" altLang="en-US" sz="1600" b="1" dirty="0">
                <a:solidFill>
                  <a:srgbClr val="057B33"/>
                </a:solidFill>
                <a:latin typeface="Helvetica" pitchFamily="2" charset="0"/>
              </a:rPr>
              <a:t>Financial Detachment</a:t>
            </a:r>
          </a:p>
        </p:txBody>
      </p:sp>
      <p:sp>
        <p:nvSpPr>
          <p:cNvPr id="21516" name="TextBox 17">
            <a:extLst>
              <a:ext uri="{FF2B5EF4-FFF2-40B4-BE49-F238E27FC236}">
                <a16:creationId xmlns:a16="http://schemas.microsoft.com/office/drawing/2014/main" id="{60EC6D78-A26E-CBDB-5DB9-A092D304A744}"/>
              </a:ext>
            </a:extLst>
          </p:cNvPr>
          <p:cNvSpPr txBox="1">
            <a:spLocks noChangeArrowheads="1"/>
          </p:cNvSpPr>
          <p:nvPr/>
        </p:nvSpPr>
        <p:spPr bwMode="auto">
          <a:xfrm>
            <a:off x="7464425" y="801689"/>
            <a:ext cx="1366838"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ctr" eaLnBrk="1" hangingPunct="1">
              <a:spcBef>
                <a:spcPct val="0"/>
              </a:spcBef>
              <a:buFontTx/>
              <a:buNone/>
            </a:pPr>
            <a:r>
              <a:rPr lang="en-US" altLang="en-US" sz="1600" b="1" dirty="0">
                <a:solidFill>
                  <a:schemeClr val="tx1">
                    <a:lumMod val="50000"/>
                    <a:lumOff val="50000"/>
                  </a:schemeClr>
                </a:solidFill>
                <a:latin typeface="Helvetica" pitchFamily="2" charset="0"/>
              </a:rPr>
              <a:t>4: </a:t>
            </a:r>
            <a:r>
              <a:rPr lang="en-US" altLang="en-US" sz="1600" b="1" dirty="0">
                <a:solidFill>
                  <a:srgbClr val="057B33"/>
                </a:solidFill>
                <a:latin typeface="Helvetica" pitchFamily="2" charset="0"/>
              </a:rPr>
              <a:t>Strategic Detachment</a:t>
            </a:r>
          </a:p>
        </p:txBody>
      </p:sp>
      <p:sp>
        <p:nvSpPr>
          <p:cNvPr id="21517" name="TextBox 18">
            <a:extLst>
              <a:ext uri="{FF2B5EF4-FFF2-40B4-BE49-F238E27FC236}">
                <a16:creationId xmlns:a16="http://schemas.microsoft.com/office/drawing/2014/main" id="{DDFACAF3-F46E-4BF6-F827-1DE38F486193}"/>
              </a:ext>
            </a:extLst>
          </p:cNvPr>
          <p:cNvSpPr txBox="1">
            <a:spLocks noChangeArrowheads="1"/>
          </p:cNvSpPr>
          <p:nvPr/>
        </p:nvSpPr>
        <p:spPr bwMode="auto">
          <a:xfrm>
            <a:off x="8967788" y="763589"/>
            <a:ext cx="1281112"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ctr" eaLnBrk="1" hangingPunct="1">
              <a:spcBef>
                <a:spcPct val="0"/>
              </a:spcBef>
              <a:buFontTx/>
              <a:buNone/>
            </a:pPr>
            <a:r>
              <a:rPr lang="en-US" altLang="en-US" sz="1600" b="1" dirty="0">
                <a:solidFill>
                  <a:srgbClr val="057B33"/>
                </a:solidFill>
                <a:latin typeface="Helvetica" pitchFamily="2" charset="0"/>
              </a:rPr>
              <a:t>5: </a:t>
            </a:r>
          </a:p>
          <a:p>
            <a:pPr algn="ctr" eaLnBrk="1" hangingPunct="1">
              <a:spcBef>
                <a:spcPct val="0"/>
              </a:spcBef>
              <a:buFontTx/>
              <a:buNone/>
            </a:pPr>
            <a:r>
              <a:rPr lang="en-US" altLang="en-US" sz="1600" b="1" dirty="0">
                <a:solidFill>
                  <a:srgbClr val="057B33"/>
                </a:solidFill>
                <a:latin typeface="Helvetica" pitchFamily="2" charset="0"/>
              </a:rPr>
              <a:t>Distributed</a:t>
            </a:r>
          </a:p>
        </p:txBody>
      </p:sp>
      <p:sp>
        <p:nvSpPr>
          <p:cNvPr id="21518" name="TextBox 19">
            <a:extLst>
              <a:ext uri="{FF2B5EF4-FFF2-40B4-BE49-F238E27FC236}">
                <a16:creationId xmlns:a16="http://schemas.microsoft.com/office/drawing/2014/main" id="{F614096A-0196-17D3-07A0-C07F5B71DEBD}"/>
              </a:ext>
            </a:extLst>
          </p:cNvPr>
          <p:cNvSpPr txBox="1">
            <a:spLocks noChangeArrowheads="1"/>
          </p:cNvSpPr>
          <p:nvPr/>
        </p:nvSpPr>
        <p:spPr bwMode="auto">
          <a:xfrm>
            <a:off x="3790951" y="1550988"/>
            <a:ext cx="333375" cy="98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ts val="600"/>
              </a:spcBef>
              <a:buNone/>
            </a:pPr>
            <a:r>
              <a:rPr lang="en-US" altLang="en-US" sz="1600" b="1" dirty="0">
                <a:solidFill>
                  <a:schemeClr val="tx1">
                    <a:lumMod val="85000"/>
                    <a:lumOff val="15000"/>
                  </a:schemeClr>
                </a:solidFill>
                <a:latin typeface="Helvetica" pitchFamily="2" charset="0"/>
              </a:rPr>
              <a:t>A</a:t>
            </a:r>
          </a:p>
          <a:p>
            <a:pPr>
              <a:spcBef>
                <a:spcPts val="600"/>
              </a:spcBef>
              <a:buNone/>
            </a:pPr>
            <a:r>
              <a:rPr lang="en-US" altLang="en-US" sz="1600" b="1" dirty="0">
                <a:solidFill>
                  <a:schemeClr val="tx1">
                    <a:lumMod val="85000"/>
                    <a:lumOff val="15000"/>
                  </a:schemeClr>
                </a:solidFill>
                <a:latin typeface="Helvetica" pitchFamily="2" charset="0"/>
              </a:rPr>
              <a:t>A</a:t>
            </a:r>
          </a:p>
          <a:p>
            <a:pPr>
              <a:spcBef>
                <a:spcPts val="600"/>
              </a:spcBef>
              <a:buNone/>
            </a:pPr>
            <a:r>
              <a:rPr lang="en-US" altLang="en-US" sz="1600" b="1" dirty="0">
                <a:solidFill>
                  <a:schemeClr val="tx1">
                    <a:lumMod val="85000"/>
                    <a:lumOff val="15000"/>
                  </a:schemeClr>
                </a:solidFill>
                <a:latin typeface="Helvetica" pitchFamily="2" charset="0"/>
              </a:rPr>
              <a:t>A</a:t>
            </a:r>
          </a:p>
        </p:txBody>
      </p:sp>
      <p:sp>
        <p:nvSpPr>
          <p:cNvPr id="21519" name="TextBox 20">
            <a:extLst>
              <a:ext uri="{FF2B5EF4-FFF2-40B4-BE49-F238E27FC236}">
                <a16:creationId xmlns:a16="http://schemas.microsoft.com/office/drawing/2014/main" id="{1DB695BD-A203-20D6-9B4C-FCA1A3BC30AE}"/>
              </a:ext>
            </a:extLst>
          </p:cNvPr>
          <p:cNvSpPr txBox="1">
            <a:spLocks noChangeArrowheads="1"/>
          </p:cNvSpPr>
          <p:nvPr/>
        </p:nvSpPr>
        <p:spPr bwMode="auto">
          <a:xfrm>
            <a:off x="6311900" y="1563688"/>
            <a:ext cx="331788" cy="98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ts val="600"/>
              </a:spcBef>
              <a:buNone/>
            </a:pPr>
            <a:r>
              <a:rPr lang="en-US" altLang="en-US" sz="1600" b="1" dirty="0">
                <a:solidFill>
                  <a:schemeClr val="tx1">
                    <a:lumMod val="85000"/>
                    <a:lumOff val="15000"/>
                  </a:schemeClr>
                </a:solidFill>
                <a:latin typeface="Helvetica" pitchFamily="2" charset="0"/>
              </a:rPr>
              <a:t>A</a:t>
            </a:r>
          </a:p>
          <a:p>
            <a:pPr>
              <a:spcBef>
                <a:spcPts val="600"/>
              </a:spcBef>
              <a:buNone/>
            </a:pPr>
            <a:r>
              <a:rPr lang="en-US" altLang="en-US" sz="1600" b="1" dirty="0">
                <a:solidFill>
                  <a:schemeClr val="tx1">
                    <a:lumMod val="85000"/>
                    <a:lumOff val="15000"/>
                  </a:schemeClr>
                </a:solidFill>
                <a:latin typeface="Helvetica" pitchFamily="2" charset="0"/>
              </a:rPr>
              <a:t>B</a:t>
            </a:r>
          </a:p>
          <a:p>
            <a:pPr>
              <a:spcBef>
                <a:spcPts val="600"/>
              </a:spcBef>
              <a:buNone/>
            </a:pPr>
            <a:r>
              <a:rPr lang="en-US" altLang="en-US" sz="1600" b="1" dirty="0">
                <a:solidFill>
                  <a:schemeClr val="tx1">
                    <a:lumMod val="85000"/>
                    <a:lumOff val="15000"/>
                  </a:schemeClr>
                </a:solidFill>
                <a:latin typeface="Helvetica" pitchFamily="2" charset="0"/>
              </a:rPr>
              <a:t>A</a:t>
            </a:r>
          </a:p>
        </p:txBody>
      </p:sp>
      <p:sp>
        <p:nvSpPr>
          <p:cNvPr id="21520" name="TextBox 21">
            <a:extLst>
              <a:ext uri="{FF2B5EF4-FFF2-40B4-BE49-F238E27FC236}">
                <a16:creationId xmlns:a16="http://schemas.microsoft.com/office/drawing/2014/main" id="{7E62E7DD-FCC8-2DCA-C7C9-794042781BE2}"/>
              </a:ext>
            </a:extLst>
          </p:cNvPr>
          <p:cNvSpPr txBox="1">
            <a:spLocks noChangeArrowheads="1"/>
          </p:cNvSpPr>
          <p:nvPr/>
        </p:nvSpPr>
        <p:spPr bwMode="auto">
          <a:xfrm>
            <a:off x="4943476" y="1550988"/>
            <a:ext cx="333375" cy="98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ts val="600"/>
              </a:spcBef>
              <a:buNone/>
            </a:pPr>
            <a:r>
              <a:rPr lang="en-US" altLang="en-US" sz="1600" b="1" dirty="0">
                <a:solidFill>
                  <a:schemeClr val="tx1">
                    <a:lumMod val="85000"/>
                    <a:lumOff val="15000"/>
                  </a:schemeClr>
                </a:solidFill>
                <a:latin typeface="Helvetica" pitchFamily="2" charset="0"/>
              </a:rPr>
              <a:t>B</a:t>
            </a:r>
          </a:p>
          <a:p>
            <a:pPr>
              <a:spcBef>
                <a:spcPts val="600"/>
              </a:spcBef>
              <a:buNone/>
            </a:pPr>
            <a:r>
              <a:rPr lang="en-US" altLang="en-US" sz="1600" b="1" dirty="0">
                <a:solidFill>
                  <a:schemeClr val="tx1">
                    <a:lumMod val="85000"/>
                    <a:lumOff val="15000"/>
                  </a:schemeClr>
                </a:solidFill>
                <a:latin typeface="Helvetica" pitchFamily="2" charset="0"/>
              </a:rPr>
              <a:t>A</a:t>
            </a:r>
          </a:p>
          <a:p>
            <a:pPr>
              <a:spcBef>
                <a:spcPts val="600"/>
              </a:spcBef>
              <a:buNone/>
            </a:pPr>
            <a:r>
              <a:rPr lang="en-US" altLang="en-US" sz="1600" b="1" dirty="0">
                <a:solidFill>
                  <a:schemeClr val="tx1">
                    <a:lumMod val="85000"/>
                    <a:lumOff val="15000"/>
                  </a:schemeClr>
                </a:solidFill>
                <a:latin typeface="Helvetica" pitchFamily="2" charset="0"/>
              </a:rPr>
              <a:t>A</a:t>
            </a:r>
          </a:p>
        </p:txBody>
      </p:sp>
      <p:sp>
        <p:nvSpPr>
          <p:cNvPr id="21521" name="TextBox 22">
            <a:extLst>
              <a:ext uri="{FF2B5EF4-FFF2-40B4-BE49-F238E27FC236}">
                <a16:creationId xmlns:a16="http://schemas.microsoft.com/office/drawing/2014/main" id="{E3841B19-6723-E7E1-0023-0B3D54B132B4}"/>
              </a:ext>
            </a:extLst>
          </p:cNvPr>
          <p:cNvSpPr txBox="1">
            <a:spLocks noChangeArrowheads="1"/>
          </p:cNvSpPr>
          <p:nvPr/>
        </p:nvSpPr>
        <p:spPr bwMode="auto">
          <a:xfrm>
            <a:off x="7824789" y="1550988"/>
            <a:ext cx="331787" cy="98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ts val="600"/>
              </a:spcBef>
              <a:buNone/>
            </a:pPr>
            <a:r>
              <a:rPr lang="en-US" altLang="en-US" sz="1600" b="1" dirty="0">
                <a:solidFill>
                  <a:schemeClr val="tx1">
                    <a:lumMod val="85000"/>
                    <a:lumOff val="15000"/>
                  </a:schemeClr>
                </a:solidFill>
                <a:latin typeface="Helvetica" pitchFamily="2" charset="0"/>
              </a:rPr>
              <a:t>A</a:t>
            </a:r>
          </a:p>
          <a:p>
            <a:pPr>
              <a:spcBef>
                <a:spcPts val="600"/>
              </a:spcBef>
              <a:buNone/>
            </a:pPr>
            <a:r>
              <a:rPr lang="en-US" altLang="en-US" sz="1600" b="1" dirty="0">
                <a:solidFill>
                  <a:schemeClr val="tx1">
                    <a:lumMod val="85000"/>
                    <a:lumOff val="15000"/>
                  </a:schemeClr>
                </a:solidFill>
                <a:latin typeface="Helvetica" pitchFamily="2" charset="0"/>
              </a:rPr>
              <a:t>A</a:t>
            </a:r>
          </a:p>
          <a:p>
            <a:pPr>
              <a:spcBef>
                <a:spcPts val="600"/>
              </a:spcBef>
              <a:buNone/>
            </a:pPr>
            <a:r>
              <a:rPr lang="en-US" altLang="en-US" sz="1600" b="1" dirty="0">
                <a:solidFill>
                  <a:schemeClr val="tx1">
                    <a:lumMod val="85000"/>
                    <a:lumOff val="15000"/>
                  </a:schemeClr>
                </a:solidFill>
                <a:latin typeface="Helvetica" pitchFamily="2" charset="0"/>
              </a:rPr>
              <a:t>B</a:t>
            </a:r>
          </a:p>
        </p:txBody>
      </p:sp>
      <p:sp>
        <p:nvSpPr>
          <p:cNvPr id="21522" name="TextBox 23">
            <a:extLst>
              <a:ext uri="{FF2B5EF4-FFF2-40B4-BE49-F238E27FC236}">
                <a16:creationId xmlns:a16="http://schemas.microsoft.com/office/drawing/2014/main" id="{D89C46BB-2015-3B8F-AA2B-55E830F9ECB1}"/>
              </a:ext>
            </a:extLst>
          </p:cNvPr>
          <p:cNvSpPr txBox="1">
            <a:spLocks noChangeArrowheads="1"/>
          </p:cNvSpPr>
          <p:nvPr/>
        </p:nvSpPr>
        <p:spPr bwMode="auto">
          <a:xfrm>
            <a:off x="9461501" y="1538288"/>
            <a:ext cx="333375" cy="98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ts val="600"/>
              </a:spcBef>
              <a:buNone/>
            </a:pPr>
            <a:r>
              <a:rPr lang="en-US" altLang="en-US" sz="1600" b="1" dirty="0">
                <a:solidFill>
                  <a:schemeClr val="tx1">
                    <a:lumMod val="85000"/>
                    <a:lumOff val="15000"/>
                  </a:schemeClr>
                </a:solidFill>
                <a:latin typeface="Helvetica" pitchFamily="2" charset="0"/>
              </a:rPr>
              <a:t>A</a:t>
            </a:r>
          </a:p>
          <a:p>
            <a:pPr>
              <a:spcBef>
                <a:spcPts val="600"/>
              </a:spcBef>
              <a:buNone/>
            </a:pPr>
            <a:r>
              <a:rPr lang="en-US" altLang="en-US" sz="1600" b="1" dirty="0">
                <a:solidFill>
                  <a:schemeClr val="tx1">
                    <a:lumMod val="85000"/>
                    <a:lumOff val="15000"/>
                  </a:schemeClr>
                </a:solidFill>
                <a:latin typeface="Helvetica" pitchFamily="2" charset="0"/>
              </a:rPr>
              <a:t>B</a:t>
            </a:r>
          </a:p>
          <a:p>
            <a:pPr>
              <a:spcBef>
                <a:spcPts val="600"/>
              </a:spcBef>
              <a:buNone/>
            </a:pPr>
            <a:r>
              <a:rPr lang="en-US" altLang="en-US" sz="1600" b="1" dirty="0">
                <a:solidFill>
                  <a:schemeClr val="tx1">
                    <a:lumMod val="85000"/>
                    <a:lumOff val="15000"/>
                  </a:schemeClr>
                </a:solidFill>
                <a:latin typeface="Helvetica" pitchFamily="2" charset="0"/>
              </a:rPr>
              <a:t>C</a:t>
            </a:r>
          </a:p>
        </p:txBody>
      </p:sp>
      <p:sp>
        <p:nvSpPr>
          <p:cNvPr id="21523" name="TextBox 24">
            <a:extLst>
              <a:ext uri="{FF2B5EF4-FFF2-40B4-BE49-F238E27FC236}">
                <a16:creationId xmlns:a16="http://schemas.microsoft.com/office/drawing/2014/main" id="{153859B0-2DAA-92EF-75A4-133321C6C47E}"/>
              </a:ext>
            </a:extLst>
          </p:cNvPr>
          <p:cNvSpPr txBox="1">
            <a:spLocks noChangeArrowheads="1"/>
          </p:cNvSpPr>
          <p:nvPr/>
        </p:nvSpPr>
        <p:spPr bwMode="auto">
          <a:xfrm>
            <a:off x="3337873" y="2665414"/>
            <a:ext cx="9204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ctr" eaLnBrk="1" hangingPunct="1">
              <a:spcBef>
                <a:spcPct val="0"/>
              </a:spcBef>
              <a:buFontTx/>
              <a:buNone/>
            </a:pPr>
            <a:r>
              <a:rPr lang="en-US" altLang="en-US" sz="1200" b="1" dirty="0">
                <a:solidFill>
                  <a:schemeClr val="tx1">
                    <a:lumMod val="50000"/>
                    <a:lumOff val="50000"/>
                  </a:schemeClr>
                </a:solidFill>
                <a:latin typeface="Helvetica" pitchFamily="2" charset="0"/>
              </a:rPr>
              <a:t>. Unilever </a:t>
            </a:r>
          </a:p>
          <a:p>
            <a:pPr algn="ctr" eaLnBrk="1" hangingPunct="1">
              <a:spcBef>
                <a:spcPct val="0"/>
              </a:spcBef>
              <a:buFontTx/>
              <a:buNone/>
            </a:pPr>
            <a:r>
              <a:rPr lang="en-US" altLang="en-US" sz="1200" dirty="0">
                <a:solidFill>
                  <a:schemeClr val="tx1">
                    <a:lumMod val="50000"/>
                    <a:lumOff val="50000"/>
                  </a:schemeClr>
                </a:solidFill>
                <a:latin typeface="Helvetica" pitchFamily="2" charset="0"/>
              </a:rPr>
              <a:t>(1929)</a:t>
            </a:r>
          </a:p>
        </p:txBody>
      </p:sp>
      <p:sp>
        <p:nvSpPr>
          <p:cNvPr id="21524" name="TextBox 25">
            <a:extLst>
              <a:ext uri="{FF2B5EF4-FFF2-40B4-BE49-F238E27FC236}">
                <a16:creationId xmlns:a16="http://schemas.microsoft.com/office/drawing/2014/main" id="{151137E8-0938-E06B-052B-D03E9B075BDD}"/>
              </a:ext>
            </a:extLst>
          </p:cNvPr>
          <p:cNvSpPr txBox="1">
            <a:spLocks noChangeArrowheads="1"/>
          </p:cNvSpPr>
          <p:nvPr/>
        </p:nvSpPr>
        <p:spPr bwMode="auto">
          <a:xfrm rot="10800000" flipV="1">
            <a:off x="5951539" y="2754314"/>
            <a:ext cx="1304925" cy="146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88900" indent="-88900">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US" altLang="en-US" sz="1200" b="1" dirty="0">
                <a:solidFill>
                  <a:schemeClr val="tx1">
                    <a:lumMod val="50000"/>
                    <a:lumOff val="50000"/>
                  </a:schemeClr>
                </a:solidFill>
                <a:latin typeface="Helvetica" pitchFamily="2" charset="0"/>
              </a:rPr>
              <a:t>. Jardine Matheson </a:t>
            </a:r>
            <a:r>
              <a:rPr lang="en-US" altLang="en-US" sz="1200" dirty="0">
                <a:solidFill>
                  <a:schemeClr val="tx1">
                    <a:lumMod val="50000"/>
                    <a:lumOff val="50000"/>
                  </a:schemeClr>
                </a:solidFill>
                <a:latin typeface="Helvetica" pitchFamily="2" charset="0"/>
              </a:rPr>
              <a:t>(1832)</a:t>
            </a:r>
          </a:p>
          <a:p>
            <a:pPr>
              <a:spcBef>
                <a:spcPts val="600"/>
              </a:spcBef>
              <a:buNone/>
            </a:pPr>
            <a:r>
              <a:rPr lang="en-US" altLang="en-US" sz="1200" b="1" dirty="0">
                <a:solidFill>
                  <a:schemeClr val="tx1">
                    <a:lumMod val="50000"/>
                    <a:lumOff val="50000"/>
                  </a:schemeClr>
                </a:solidFill>
                <a:latin typeface="Helvetica" pitchFamily="2" charset="0"/>
              </a:rPr>
              <a:t> </a:t>
            </a:r>
            <a:r>
              <a:rPr lang="en-US" altLang="en-US" sz="1200" dirty="0">
                <a:solidFill>
                  <a:schemeClr val="tx1">
                    <a:lumMod val="50000"/>
                    <a:lumOff val="50000"/>
                  </a:schemeClr>
                </a:solidFill>
                <a:latin typeface="Helvetica" pitchFamily="2" charset="0"/>
              </a:rPr>
              <a:t>Financial (UK)</a:t>
            </a:r>
          </a:p>
          <a:p>
            <a:pPr eaLnBrk="1" hangingPunct="1">
              <a:spcBef>
                <a:spcPct val="0"/>
              </a:spcBef>
              <a:buFontTx/>
              <a:buNone/>
            </a:pPr>
            <a:r>
              <a:rPr lang="en-US" altLang="en-US" sz="1200" dirty="0">
                <a:solidFill>
                  <a:schemeClr val="tx1">
                    <a:lumMod val="50000"/>
                    <a:lumOff val="50000"/>
                  </a:schemeClr>
                </a:solidFill>
                <a:latin typeface="Helvetica" pitchFamily="2" charset="0"/>
              </a:rPr>
              <a:t> Legal (China)</a:t>
            </a:r>
          </a:p>
          <a:p>
            <a:pPr eaLnBrk="1" hangingPunct="1">
              <a:spcBef>
                <a:spcPct val="0"/>
              </a:spcBef>
              <a:buFontTx/>
              <a:buNone/>
            </a:pPr>
            <a:r>
              <a:rPr lang="en-US" altLang="en-US" sz="1200" dirty="0">
                <a:solidFill>
                  <a:schemeClr val="tx1">
                    <a:lumMod val="50000"/>
                    <a:lumOff val="50000"/>
                  </a:schemeClr>
                </a:solidFill>
                <a:latin typeface="Helvetica" pitchFamily="2" charset="0"/>
              </a:rPr>
              <a:t> Strategic (China)</a:t>
            </a:r>
          </a:p>
        </p:txBody>
      </p:sp>
      <p:sp>
        <p:nvSpPr>
          <p:cNvPr id="21525" name="TextBox 26">
            <a:extLst>
              <a:ext uri="{FF2B5EF4-FFF2-40B4-BE49-F238E27FC236}">
                <a16:creationId xmlns:a16="http://schemas.microsoft.com/office/drawing/2014/main" id="{90799BB8-39CE-BFA6-AE9F-EEF7293B8D28}"/>
              </a:ext>
            </a:extLst>
          </p:cNvPr>
          <p:cNvSpPr txBox="1">
            <a:spLocks noChangeArrowheads="1"/>
          </p:cNvSpPr>
          <p:nvPr/>
        </p:nvSpPr>
        <p:spPr bwMode="auto">
          <a:xfrm>
            <a:off x="4511675" y="2665414"/>
            <a:ext cx="1238250" cy="16466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88900" indent="-88900">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US" altLang="en-US" sz="1200" b="1" dirty="0">
                <a:solidFill>
                  <a:schemeClr val="tx1">
                    <a:lumMod val="50000"/>
                    <a:lumOff val="50000"/>
                  </a:schemeClr>
                </a:solidFill>
                <a:latin typeface="Helvetica" pitchFamily="2" charset="0"/>
              </a:rPr>
              <a:t>. Nestle</a:t>
            </a:r>
          </a:p>
          <a:p>
            <a:pPr>
              <a:spcBef>
                <a:spcPts val="600"/>
              </a:spcBef>
              <a:buNone/>
            </a:pPr>
            <a:r>
              <a:rPr lang="en-US" altLang="en-US" sz="1200" dirty="0">
                <a:solidFill>
                  <a:schemeClr val="tx1">
                    <a:lumMod val="50000"/>
                    <a:lumOff val="50000"/>
                  </a:schemeClr>
                </a:solidFill>
                <a:latin typeface="Helvetica" pitchFamily="2" charset="0"/>
              </a:rPr>
              <a:t>  (before WWII)</a:t>
            </a:r>
          </a:p>
          <a:p>
            <a:pPr eaLnBrk="1" hangingPunct="1">
              <a:spcBef>
                <a:spcPct val="0"/>
              </a:spcBef>
              <a:buFontTx/>
              <a:buNone/>
            </a:pPr>
            <a:r>
              <a:rPr lang="en-US" altLang="en-US" sz="1200" dirty="0">
                <a:solidFill>
                  <a:schemeClr val="tx1">
                    <a:lumMod val="50000"/>
                    <a:lumOff val="50000"/>
                  </a:schemeClr>
                </a:solidFill>
                <a:latin typeface="Helvetica" pitchFamily="2" charset="0"/>
              </a:rPr>
              <a:t>  Legal:   </a:t>
            </a:r>
          </a:p>
          <a:p>
            <a:pPr eaLnBrk="1" hangingPunct="1">
              <a:spcBef>
                <a:spcPct val="0"/>
              </a:spcBef>
              <a:buFontTx/>
              <a:buNone/>
            </a:pPr>
            <a:r>
              <a:rPr lang="en-US" altLang="en-US" sz="1200" dirty="0">
                <a:solidFill>
                  <a:schemeClr val="tx1">
                    <a:lumMod val="50000"/>
                    <a:lumOff val="50000"/>
                  </a:schemeClr>
                </a:solidFill>
                <a:latin typeface="Helvetica" pitchFamily="2" charset="0"/>
              </a:rPr>
              <a:t>   -Anglo-Swiss    </a:t>
            </a:r>
          </a:p>
          <a:p>
            <a:pPr eaLnBrk="1" hangingPunct="1">
              <a:spcBef>
                <a:spcPct val="0"/>
              </a:spcBef>
              <a:buFontTx/>
              <a:buNone/>
            </a:pPr>
            <a:r>
              <a:rPr lang="en-US" altLang="en-US" sz="1200" dirty="0">
                <a:solidFill>
                  <a:schemeClr val="tx1">
                    <a:lumMod val="50000"/>
                    <a:lumOff val="50000"/>
                  </a:schemeClr>
                </a:solidFill>
                <a:latin typeface="Helvetica" pitchFamily="2" charset="0"/>
              </a:rPr>
              <a:t>    (Switzerland)</a:t>
            </a:r>
          </a:p>
          <a:p>
            <a:pPr eaLnBrk="1" hangingPunct="1">
              <a:spcBef>
                <a:spcPct val="0"/>
              </a:spcBef>
              <a:buFontTx/>
              <a:buNone/>
            </a:pPr>
            <a:r>
              <a:rPr lang="en-US" altLang="en-US" sz="1200" dirty="0">
                <a:solidFill>
                  <a:schemeClr val="tx1">
                    <a:lumMod val="50000"/>
                    <a:lumOff val="50000"/>
                  </a:schemeClr>
                </a:solidFill>
                <a:latin typeface="Helvetica" pitchFamily="2" charset="0"/>
              </a:rPr>
              <a:t>  - </a:t>
            </a:r>
            <a:r>
              <a:rPr lang="en-US" altLang="en-US" sz="1200" dirty="0" err="1">
                <a:solidFill>
                  <a:schemeClr val="tx1">
                    <a:lumMod val="50000"/>
                    <a:lumOff val="50000"/>
                  </a:schemeClr>
                </a:solidFill>
                <a:latin typeface="Helvetica" pitchFamily="2" charset="0"/>
              </a:rPr>
              <a:t>Unilac</a:t>
            </a:r>
            <a:r>
              <a:rPr lang="en-US" altLang="en-US" sz="1200" dirty="0">
                <a:solidFill>
                  <a:schemeClr val="tx1">
                    <a:lumMod val="50000"/>
                    <a:lumOff val="50000"/>
                  </a:schemeClr>
                </a:solidFill>
                <a:latin typeface="Helvetica" pitchFamily="2" charset="0"/>
              </a:rPr>
              <a:t>   </a:t>
            </a:r>
          </a:p>
          <a:p>
            <a:pPr eaLnBrk="1" hangingPunct="1">
              <a:spcBef>
                <a:spcPct val="0"/>
              </a:spcBef>
              <a:buFontTx/>
              <a:buNone/>
            </a:pPr>
            <a:r>
              <a:rPr lang="en-US" altLang="en-US" sz="1200" dirty="0">
                <a:solidFill>
                  <a:schemeClr val="tx1">
                    <a:lumMod val="50000"/>
                    <a:lumOff val="50000"/>
                  </a:schemeClr>
                </a:solidFill>
                <a:latin typeface="Helvetica" pitchFamily="2" charset="0"/>
              </a:rPr>
              <a:t>    (Panama)</a:t>
            </a:r>
          </a:p>
        </p:txBody>
      </p:sp>
      <p:sp>
        <p:nvSpPr>
          <p:cNvPr id="21526" name="TextBox 27">
            <a:extLst>
              <a:ext uri="{FF2B5EF4-FFF2-40B4-BE49-F238E27FC236}">
                <a16:creationId xmlns:a16="http://schemas.microsoft.com/office/drawing/2014/main" id="{0829A6EB-3596-7EA4-85B8-B3FC53E9AFC1}"/>
              </a:ext>
            </a:extLst>
          </p:cNvPr>
          <p:cNvSpPr txBox="1">
            <a:spLocks noChangeArrowheads="1"/>
          </p:cNvSpPr>
          <p:nvPr/>
        </p:nvSpPr>
        <p:spPr bwMode="auto">
          <a:xfrm>
            <a:off x="7248526" y="2665414"/>
            <a:ext cx="1439863" cy="1093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88900" indent="-88900">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US" altLang="en-US" sz="1200" b="1" dirty="0">
                <a:solidFill>
                  <a:schemeClr val="tx1">
                    <a:lumMod val="50000"/>
                    <a:lumOff val="50000"/>
                  </a:schemeClr>
                </a:solidFill>
                <a:latin typeface="Helvetica" pitchFamily="2" charset="0"/>
              </a:rPr>
              <a:t>. Anglo-Persian Oil Co. (1908)</a:t>
            </a:r>
          </a:p>
          <a:p>
            <a:pPr>
              <a:spcBef>
                <a:spcPts val="600"/>
              </a:spcBef>
              <a:buNone/>
            </a:pPr>
            <a:r>
              <a:rPr lang="en-US" altLang="en-US" sz="1200" dirty="0">
                <a:solidFill>
                  <a:schemeClr val="tx1">
                    <a:lumMod val="50000"/>
                    <a:lumOff val="50000"/>
                  </a:schemeClr>
                </a:solidFill>
                <a:latin typeface="Helvetica" pitchFamily="2" charset="0"/>
              </a:rPr>
              <a:t>  Legal (UK)</a:t>
            </a:r>
          </a:p>
          <a:p>
            <a:pPr eaLnBrk="1" hangingPunct="1">
              <a:spcBef>
                <a:spcPct val="0"/>
              </a:spcBef>
              <a:buFontTx/>
              <a:buNone/>
            </a:pPr>
            <a:r>
              <a:rPr lang="en-US" altLang="en-US" sz="1200" dirty="0">
                <a:solidFill>
                  <a:schemeClr val="tx1">
                    <a:lumMod val="50000"/>
                    <a:lumOff val="50000"/>
                  </a:schemeClr>
                </a:solidFill>
                <a:latin typeface="Helvetica" pitchFamily="2" charset="0"/>
              </a:rPr>
              <a:t>  Financial (UK)</a:t>
            </a:r>
          </a:p>
          <a:p>
            <a:pPr eaLnBrk="1" hangingPunct="1">
              <a:spcBef>
                <a:spcPct val="0"/>
              </a:spcBef>
              <a:buFontTx/>
              <a:buNone/>
            </a:pPr>
            <a:r>
              <a:rPr lang="en-US" altLang="en-US" sz="1200" dirty="0">
                <a:solidFill>
                  <a:schemeClr val="tx1">
                    <a:lumMod val="50000"/>
                    <a:lumOff val="50000"/>
                  </a:schemeClr>
                </a:solidFill>
                <a:latin typeface="Helvetica" pitchFamily="2" charset="0"/>
              </a:rPr>
              <a:t>  Strategic (Iran)</a:t>
            </a:r>
          </a:p>
        </p:txBody>
      </p:sp>
      <p:sp>
        <p:nvSpPr>
          <p:cNvPr id="21527" name="TextBox 28">
            <a:extLst>
              <a:ext uri="{FF2B5EF4-FFF2-40B4-BE49-F238E27FC236}">
                <a16:creationId xmlns:a16="http://schemas.microsoft.com/office/drawing/2014/main" id="{D1C044AD-6950-F8D7-EE0D-86B41E4E001B}"/>
              </a:ext>
            </a:extLst>
          </p:cNvPr>
          <p:cNvSpPr txBox="1">
            <a:spLocks noChangeArrowheads="1"/>
          </p:cNvSpPr>
          <p:nvPr/>
        </p:nvSpPr>
        <p:spPr bwMode="auto">
          <a:xfrm>
            <a:off x="8653464" y="2665413"/>
            <a:ext cx="1787525"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88900" indent="-88900">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ts val="600"/>
              </a:spcBef>
              <a:buNone/>
            </a:pPr>
            <a:r>
              <a:rPr lang="en-US" altLang="en-US" sz="1200" b="1" dirty="0">
                <a:solidFill>
                  <a:schemeClr val="tx1">
                    <a:lumMod val="50000"/>
                    <a:lumOff val="50000"/>
                  </a:schemeClr>
                </a:solidFill>
                <a:latin typeface="Helvetica" pitchFamily="2" charset="0"/>
              </a:rPr>
              <a:t>. Nestle </a:t>
            </a:r>
            <a:r>
              <a:rPr lang="en-US" altLang="en-US" sz="1200" dirty="0">
                <a:solidFill>
                  <a:schemeClr val="tx1">
                    <a:lumMod val="50000"/>
                    <a:lumOff val="50000"/>
                  </a:schemeClr>
                </a:solidFill>
                <a:latin typeface="Helvetica" pitchFamily="2" charset="0"/>
              </a:rPr>
              <a:t>(WWII)</a:t>
            </a:r>
          </a:p>
          <a:p>
            <a:pPr>
              <a:spcBef>
                <a:spcPts val="600"/>
              </a:spcBef>
              <a:buNone/>
            </a:pPr>
            <a:r>
              <a:rPr lang="en-US" altLang="en-US" sz="1200" dirty="0">
                <a:solidFill>
                  <a:schemeClr val="tx1">
                    <a:lumMod val="50000"/>
                    <a:lumOff val="50000"/>
                  </a:schemeClr>
                </a:solidFill>
                <a:latin typeface="Helvetica" pitchFamily="2" charset="0"/>
              </a:rPr>
              <a:t>  Legal (Panama)</a:t>
            </a:r>
          </a:p>
          <a:p>
            <a:pPr eaLnBrk="1" hangingPunct="1">
              <a:spcBef>
                <a:spcPct val="0"/>
              </a:spcBef>
              <a:buFontTx/>
              <a:buNone/>
            </a:pPr>
            <a:r>
              <a:rPr lang="en-US" altLang="en-US" sz="1200" dirty="0">
                <a:solidFill>
                  <a:schemeClr val="tx1">
                    <a:lumMod val="50000"/>
                    <a:lumOff val="50000"/>
                  </a:schemeClr>
                </a:solidFill>
                <a:latin typeface="Helvetica" pitchFamily="2" charset="0"/>
              </a:rPr>
              <a:t>  Financial (SWI)</a:t>
            </a:r>
          </a:p>
          <a:p>
            <a:pPr eaLnBrk="1" hangingPunct="1">
              <a:spcBef>
                <a:spcPct val="0"/>
              </a:spcBef>
              <a:buFontTx/>
              <a:buNone/>
            </a:pPr>
            <a:r>
              <a:rPr lang="en-US" altLang="en-US" sz="1200" dirty="0">
                <a:solidFill>
                  <a:schemeClr val="tx1">
                    <a:lumMod val="50000"/>
                    <a:lumOff val="50000"/>
                  </a:schemeClr>
                </a:solidFill>
                <a:latin typeface="Helvetica" pitchFamily="2" charset="0"/>
              </a:rPr>
              <a:t>  Strategic (US, SWI)</a:t>
            </a:r>
          </a:p>
        </p:txBody>
      </p:sp>
      <p:sp>
        <p:nvSpPr>
          <p:cNvPr id="25" name="TextBox 28">
            <a:extLst>
              <a:ext uri="{FF2B5EF4-FFF2-40B4-BE49-F238E27FC236}">
                <a16:creationId xmlns:a16="http://schemas.microsoft.com/office/drawing/2014/main" id="{87BEE154-AFB3-3023-506F-5923E67BD13B}"/>
              </a:ext>
            </a:extLst>
          </p:cNvPr>
          <p:cNvSpPr txBox="1">
            <a:spLocks noChangeArrowheads="1"/>
          </p:cNvSpPr>
          <p:nvPr/>
        </p:nvSpPr>
        <p:spPr bwMode="auto">
          <a:xfrm>
            <a:off x="8712199" y="3789363"/>
            <a:ext cx="1787525" cy="1092607"/>
          </a:xfrm>
          <a:prstGeom prst="rect">
            <a:avLst/>
          </a:prstGeom>
          <a:noFill/>
          <a:ln>
            <a:noFill/>
          </a:ln>
        </p:spPr>
        <p:txBody>
          <a:bodyPr wrap="square">
            <a:spAutoFit/>
          </a:bodyPr>
          <a:lstStyle>
            <a:lvl1pPr marL="88900" indent="-88900">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a:spcBef>
                <a:spcPts val="600"/>
              </a:spcBef>
              <a:defRPr/>
            </a:pPr>
            <a:r>
              <a:rPr lang="en-US" sz="1200" dirty="0">
                <a:solidFill>
                  <a:schemeClr val="tx1">
                    <a:lumMod val="50000"/>
                    <a:lumOff val="50000"/>
                  </a:schemeClr>
                </a:solidFill>
                <a:latin typeface="Helvetica" charset="0"/>
                <a:cs typeface="Arial" charset="0"/>
              </a:rPr>
              <a:t>. </a:t>
            </a:r>
            <a:r>
              <a:rPr lang="en-US" sz="1200" dirty="0" err="1">
                <a:solidFill>
                  <a:schemeClr val="tx1">
                    <a:lumMod val="50000"/>
                    <a:lumOff val="50000"/>
                  </a:schemeClr>
                </a:solidFill>
                <a:latin typeface="Helvetica" charset="0"/>
                <a:cs typeface="Arial" charset="0"/>
              </a:rPr>
              <a:t>Jardine</a:t>
            </a:r>
            <a:r>
              <a:rPr lang="en-US" sz="1200" dirty="0">
                <a:solidFill>
                  <a:schemeClr val="tx1">
                    <a:lumMod val="50000"/>
                    <a:lumOff val="50000"/>
                  </a:schemeClr>
                </a:solidFill>
                <a:latin typeface="Helvetica" charset="0"/>
                <a:cs typeface="Arial" charset="0"/>
              </a:rPr>
              <a:t> Matheson </a:t>
            </a:r>
            <a:r>
              <a:rPr lang="en-US" sz="1200" b="0" dirty="0">
                <a:solidFill>
                  <a:schemeClr val="tx1">
                    <a:lumMod val="50000"/>
                    <a:lumOff val="50000"/>
                  </a:schemeClr>
                </a:solidFill>
                <a:latin typeface="Helvetica" charset="0"/>
                <a:cs typeface="Arial" charset="0"/>
              </a:rPr>
              <a:t>(1984)</a:t>
            </a:r>
          </a:p>
          <a:p>
            <a:pPr>
              <a:spcBef>
                <a:spcPts val="600"/>
              </a:spcBef>
              <a:defRPr/>
            </a:pPr>
            <a:r>
              <a:rPr lang="en-US" sz="1200" b="0" dirty="0">
                <a:solidFill>
                  <a:schemeClr val="tx1">
                    <a:lumMod val="50000"/>
                    <a:lumOff val="50000"/>
                  </a:schemeClr>
                </a:solidFill>
                <a:latin typeface="Helvetica" charset="0"/>
                <a:cs typeface="Arial" charset="0"/>
              </a:rPr>
              <a:t>  Legal (Bermuda)</a:t>
            </a:r>
          </a:p>
          <a:p>
            <a:pPr marL="0" indent="0">
              <a:defRPr/>
            </a:pPr>
            <a:r>
              <a:rPr lang="en-US" sz="1200" b="0" dirty="0">
                <a:solidFill>
                  <a:schemeClr val="tx1">
                    <a:lumMod val="50000"/>
                    <a:lumOff val="50000"/>
                  </a:schemeClr>
                </a:solidFill>
                <a:latin typeface="Helvetica" charset="0"/>
                <a:cs typeface="Arial" charset="0"/>
              </a:rPr>
              <a:t>  Financial (Singapore)</a:t>
            </a:r>
          </a:p>
          <a:p>
            <a:pPr marL="0" indent="0">
              <a:defRPr/>
            </a:pPr>
            <a:r>
              <a:rPr lang="en-US" sz="1200" b="0" dirty="0">
                <a:solidFill>
                  <a:schemeClr val="tx1">
                    <a:lumMod val="50000"/>
                    <a:lumOff val="50000"/>
                  </a:schemeClr>
                </a:solidFill>
                <a:latin typeface="Helvetica" charset="0"/>
                <a:cs typeface="Arial" charset="0"/>
              </a:rPr>
              <a:t>  Strategic (HK)</a:t>
            </a:r>
          </a:p>
        </p:txBody>
      </p:sp>
      <p:sp>
        <p:nvSpPr>
          <p:cNvPr id="21529" name="TextBox 27">
            <a:extLst>
              <a:ext uri="{FF2B5EF4-FFF2-40B4-BE49-F238E27FC236}">
                <a16:creationId xmlns:a16="http://schemas.microsoft.com/office/drawing/2014/main" id="{3BA5A3C9-5BBC-BE4C-5B53-CDB5290C5FA9}"/>
              </a:ext>
            </a:extLst>
          </p:cNvPr>
          <p:cNvSpPr txBox="1">
            <a:spLocks noChangeArrowheads="1"/>
          </p:cNvSpPr>
          <p:nvPr/>
        </p:nvSpPr>
        <p:spPr bwMode="auto">
          <a:xfrm>
            <a:off x="7294563" y="3860800"/>
            <a:ext cx="1439862" cy="109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88900" indent="-88900">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US" altLang="en-US" sz="1200" b="1" dirty="0">
                <a:solidFill>
                  <a:schemeClr val="tx1">
                    <a:lumMod val="50000"/>
                    <a:lumOff val="50000"/>
                  </a:schemeClr>
                </a:solidFill>
                <a:latin typeface="Helvetica" pitchFamily="2" charset="0"/>
              </a:rPr>
              <a:t>. Adidas</a:t>
            </a:r>
          </a:p>
          <a:p>
            <a:pPr eaLnBrk="1" hangingPunct="1">
              <a:spcBef>
                <a:spcPct val="0"/>
              </a:spcBef>
              <a:buFontTx/>
              <a:buNone/>
            </a:pPr>
            <a:r>
              <a:rPr lang="en-US" altLang="en-US" sz="1200" b="1" dirty="0">
                <a:solidFill>
                  <a:schemeClr val="tx1">
                    <a:lumMod val="50000"/>
                    <a:lumOff val="50000"/>
                  </a:schemeClr>
                </a:solidFill>
                <a:latin typeface="Helvetica" pitchFamily="2" charset="0"/>
              </a:rPr>
              <a:t>  </a:t>
            </a:r>
            <a:r>
              <a:rPr lang="en-US" altLang="en-US" sz="1200" dirty="0">
                <a:solidFill>
                  <a:schemeClr val="tx1">
                    <a:lumMod val="50000"/>
                    <a:lumOff val="50000"/>
                  </a:schemeClr>
                </a:solidFill>
                <a:latin typeface="Helvetica" pitchFamily="2" charset="0"/>
              </a:rPr>
              <a:t>(1970s/80s)</a:t>
            </a:r>
          </a:p>
          <a:p>
            <a:pPr>
              <a:spcBef>
                <a:spcPts val="600"/>
              </a:spcBef>
              <a:buNone/>
            </a:pPr>
            <a:r>
              <a:rPr lang="en-US" altLang="en-US" sz="1200" dirty="0">
                <a:solidFill>
                  <a:schemeClr val="tx1">
                    <a:lumMod val="50000"/>
                    <a:lumOff val="50000"/>
                  </a:schemeClr>
                </a:solidFill>
                <a:latin typeface="Helvetica" pitchFamily="2" charset="0"/>
              </a:rPr>
              <a:t>  Legal (Ger)</a:t>
            </a:r>
          </a:p>
          <a:p>
            <a:pPr eaLnBrk="1" hangingPunct="1">
              <a:spcBef>
                <a:spcPct val="0"/>
              </a:spcBef>
              <a:buFontTx/>
              <a:buNone/>
            </a:pPr>
            <a:r>
              <a:rPr lang="en-US" altLang="en-US" sz="1200" dirty="0">
                <a:solidFill>
                  <a:schemeClr val="tx1">
                    <a:lumMod val="50000"/>
                    <a:lumOff val="50000"/>
                  </a:schemeClr>
                </a:solidFill>
                <a:latin typeface="Helvetica" pitchFamily="2" charset="0"/>
              </a:rPr>
              <a:t>  Financial (Ger)</a:t>
            </a:r>
          </a:p>
          <a:p>
            <a:pPr eaLnBrk="1" hangingPunct="1">
              <a:spcBef>
                <a:spcPct val="0"/>
              </a:spcBef>
              <a:buFontTx/>
              <a:buNone/>
            </a:pPr>
            <a:r>
              <a:rPr lang="en-US" altLang="en-US" sz="1200" dirty="0">
                <a:solidFill>
                  <a:schemeClr val="tx1">
                    <a:lumMod val="50000"/>
                    <a:lumOff val="50000"/>
                  </a:schemeClr>
                </a:solidFill>
                <a:latin typeface="Helvetica" pitchFamily="2" charset="0"/>
              </a:rPr>
              <a:t>  Strategic (Fran)</a:t>
            </a:r>
          </a:p>
        </p:txBody>
      </p:sp>
      <p:sp>
        <p:nvSpPr>
          <p:cNvPr id="27" name="TextBox 28">
            <a:extLst>
              <a:ext uri="{FF2B5EF4-FFF2-40B4-BE49-F238E27FC236}">
                <a16:creationId xmlns:a16="http://schemas.microsoft.com/office/drawing/2014/main" id="{CB07824F-8073-5E44-1E00-C64BEC8A9A98}"/>
              </a:ext>
            </a:extLst>
          </p:cNvPr>
          <p:cNvSpPr txBox="1">
            <a:spLocks noChangeArrowheads="1"/>
          </p:cNvSpPr>
          <p:nvPr/>
        </p:nvSpPr>
        <p:spPr bwMode="auto">
          <a:xfrm>
            <a:off x="8688388" y="4970293"/>
            <a:ext cx="1763712" cy="1276350"/>
          </a:xfrm>
          <a:prstGeom prst="rect">
            <a:avLst/>
          </a:prstGeom>
          <a:noFill/>
          <a:ln>
            <a:noFill/>
          </a:ln>
        </p:spPr>
        <p:txBody>
          <a:bodyPr>
            <a:spAutoFit/>
          </a:bodyPr>
          <a:lstStyle>
            <a:lvl1pPr marL="88900" indent="-88900">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a:spcBef>
                <a:spcPts val="600"/>
              </a:spcBef>
              <a:defRPr/>
            </a:pPr>
            <a:r>
              <a:rPr lang="en-US" sz="1200" dirty="0">
                <a:solidFill>
                  <a:schemeClr val="tx1">
                    <a:lumMod val="50000"/>
                    <a:lumOff val="50000"/>
                  </a:schemeClr>
                </a:solidFill>
                <a:latin typeface="Helvetica" charset="0"/>
                <a:cs typeface="Arial" charset="0"/>
              </a:rPr>
              <a:t>. Comp. Real dos </a:t>
            </a:r>
            <a:r>
              <a:rPr lang="en-US" sz="1200" dirty="0" err="1">
                <a:solidFill>
                  <a:schemeClr val="tx1">
                    <a:lumMod val="50000"/>
                    <a:lumOff val="50000"/>
                  </a:schemeClr>
                </a:solidFill>
                <a:latin typeface="Helvetica" charset="0"/>
                <a:cs typeface="Arial" charset="0"/>
              </a:rPr>
              <a:t>Caminhos</a:t>
            </a:r>
            <a:r>
              <a:rPr lang="en-US" sz="1200" dirty="0">
                <a:solidFill>
                  <a:schemeClr val="tx1">
                    <a:lumMod val="50000"/>
                    <a:lumOff val="50000"/>
                  </a:schemeClr>
                </a:solidFill>
                <a:latin typeface="Helvetica" charset="0"/>
                <a:cs typeface="Arial" charset="0"/>
              </a:rPr>
              <a:t> de Ferro (1950s-1880s)</a:t>
            </a:r>
            <a:endParaRPr lang="en-US" sz="1200" b="0" dirty="0">
              <a:solidFill>
                <a:schemeClr val="tx1">
                  <a:lumMod val="50000"/>
                  <a:lumOff val="50000"/>
                </a:schemeClr>
              </a:solidFill>
              <a:latin typeface="Helvetica" charset="0"/>
              <a:cs typeface="Arial" charset="0"/>
            </a:endParaRPr>
          </a:p>
          <a:p>
            <a:pPr marL="0" indent="0">
              <a:spcBef>
                <a:spcPts val="600"/>
              </a:spcBef>
              <a:defRPr/>
            </a:pPr>
            <a:r>
              <a:rPr lang="en-US" sz="1200" b="0" dirty="0">
                <a:solidFill>
                  <a:schemeClr val="tx1">
                    <a:lumMod val="50000"/>
                    <a:lumOff val="50000"/>
                  </a:schemeClr>
                </a:solidFill>
                <a:latin typeface="Helvetica" charset="0"/>
                <a:cs typeface="Arial" charset="0"/>
              </a:rPr>
              <a:t>   Legal (Portugal)</a:t>
            </a:r>
          </a:p>
          <a:p>
            <a:pPr marL="0" indent="0">
              <a:defRPr/>
            </a:pPr>
            <a:r>
              <a:rPr lang="en-US" sz="1200" b="0" dirty="0">
                <a:solidFill>
                  <a:schemeClr val="tx1">
                    <a:lumMod val="50000"/>
                    <a:lumOff val="50000"/>
                  </a:schemeClr>
                </a:solidFill>
                <a:latin typeface="Helvetica" charset="0"/>
                <a:cs typeface="Arial" charset="0"/>
              </a:rPr>
              <a:t>   Financial (Spain)</a:t>
            </a:r>
          </a:p>
          <a:p>
            <a:pPr marL="0" indent="0">
              <a:defRPr/>
            </a:pPr>
            <a:r>
              <a:rPr lang="en-US" sz="1200" b="0" dirty="0">
                <a:solidFill>
                  <a:schemeClr val="tx1">
                    <a:lumMod val="50000"/>
                    <a:lumOff val="50000"/>
                  </a:schemeClr>
                </a:solidFill>
                <a:latin typeface="Helvetica" charset="0"/>
                <a:cs typeface="Arial" charset="0"/>
              </a:rPr>
              <a:t>   Strategic (France)</a:t>
            </a:r>
          </a:p>
        </p:txBody>
      </p:sp>
      <p:sp>
        <p:nvSpPr>
          <p:cNvPr id="2" name="Title 1">
            <a:extLst>
              <a:ext uri="{FF2B5EF4-FFF2-40B4-BE49-F238E27FC236}">
                <a16:creationId xmlns:a16="http://schemas.microsoft.com/office/drawing/2014/main" id="{6369DA3F-0451-164C-981A-FE68A056220F}"/>
              </a:ext>
            </a:extLst>
          </p:cNvPr>
          <p:cNvSpPr>
            <a:spLocks noGrp="1"/>
          </p:cNvSpPr>
          <p:nvPr>
            <p:ph type="title"/>
          </p:nvPr>
        </p:nvSpPr>
        <p:spPr>
          <a:xfrm>
            <a:off x="3953277" y="-176043"/>
            <a:ext cx="4259263" cy="1143001"/>
          </a:xfrm>
        </p:spPr>
        <p:txBody>
          <a:bodyPr/>
          <a:lstStyle/>
          <a:p>
            <a:pPr>
              <a:defRPr/>
            </a:pPr>
            <a:r>
              <a:rPr lang="en-US" altLang="en-US" sz="3000" b="1" dirty="0">
                <a:solidFill>
                  <a:schemeClr val="tx1">
                    <a:lumMod val="50000"/>
                    <a:lumOff val="50000"/>
                  </a:schemeClr>
                </a:solidFill>
                <a:effectLst>
                  <a:outerShdw blurRad="38100" dist="38100" dir="2700000" algn="tl">
                    <a:srgbClr val="C0C0C0"/>
                  </a:outerShdw>
                </a:effectLst>
              </a:rPr>
              <a:t>Patterns – Design of HQs</a:t>
            </a:r>
            <a:endParaRPr lang="en-US" sz="3000" b="1" dirty="0">
              <a:solidFill>
                <a:schemeClr val="tx1">
                  <a:lumMod val="50000"/>
                  <a:lumOff val="50000"/>
                </a:schemeClr>
              </a:solidFill>
            </a:endParaRPr>
          </a:p>
        </p:txBody>
      </p:sp>
      <p:sp>
        <p:nvSpPr>
          <p:cNvPr id="3" name="Line 2">
            <a:extLst>
              <a:ext uri="{FF2B5EF4-FFF2-40B4-BE49-F238E27FC236}">
                <a16:creationId xmlns:a16="http://schemas.microsoft.com/office/drawing/2014/main" id="{D8B3EA15-5360-7A5E-11CD-8934D586AC3B}"/>
              </a:ext>
            </a:extLst>
          </p:cNvPr>
          <p:cNvSpPr>
            <a:spLocks noChangeShapeType="1"/>
          </p:cNvSpPr>
          <p:nvPr/>
        </p:nvSpPr>
        <p:spPr bwMode="auto">
          <a:xfrm>
            <a:off x="464256" y="602010"/>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6" name="TextBox 5" descr="Professor Teresa da Silva Lopes&#13;&#10;">
            <a:extLst>
              <a:ext uri="{FF2B5EF4-FFF2-40B4-BE49-F238E27FC236}">
                <a16:creationId xmlns:a16="http://schemas.microsoft.com/office/drawing/2014/main" id="{E38700AD-BD84-9273-77D7-737E6C8378DA}"/>
              </a:ext>
            </a:extLst>
          </p:cNvPr>
          <p:cNvSpPr txBox="1"/>
          <p:nvPr/>
        </p:nvSpPr>
        <p:spPr>
          <a:xfrm>
            <a:off x="112517" y="6462327"/>
            <a:ext cx="3883307"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pic>
        <p:nvPicPr>
          <p:cNvPr id="10" name="Picture 9">
            <a:extLst>
              <a:ext uri="{FF2B5EF4-FFF2-40B4-BE49-F238E27FC236}">
                <a16:creationId xmlns:a16="http://schemas.microsoft.com/office/drawing/2014/main" id="{FE1FC964-B3A8-5238-30AF-F2494B6CC383}"/>
              </a:ext>
            </a:extLst>
          </p:cNvPr>
          <p:cNvPicPr>
            <a:picLocks noChangeAspect="1"/>
          </p:cNvPicPr>
          <p:nvPr/>
        </p:nvPicPr>
        <p:blipFill>
          <a:blip r:embed="rId3"/>
          <a:stretch>
            <a:fillRect/>
          </a:stretch>
        </p:blipFill>
        <p:spPr>
          <a:xfrm>
            <a:off x="10805532" y="6484162"/>
            <a:ext cx="1273951" cy="303606"/>
          </a:xfrm>
          <a:prstGeom prst="rect">
            <a:avLst/>
          </a:prstGeom>
        </p:spPr>
      </p:pic>
      <p:sp>
        <p:nvSpPr>
          <p:cNvPr id="8" name="Line 2">
            <a:extLst>
              <a:ext uri="{FF2B5EF4-FFF2-40B4-BE49-F238E27FC236}">
                <a16:creationId xmlns:a16="http://schemas.microsoft.com/office/drawing/2014/main" id="{852E8F80-4E30-9274-F6B3-9039AB17595D}"/>
              </a:ext>
            </a:extLst>
          </p:cNvPr>
          <p:cNvSpPr>
            <a:spLocks noChangeShapeType="1"/>
          </p:cNvSpPr>
          <p:nvPr/>
        </p:nvSpPr>
        <p:spPr bwMode="auto">
          <a:xfrm>
            <a:off x="0" y="6370273"/>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6BE50-D236-3E96-8AED-EB19C796C13A}"/>
              </a:ext>
            </a:extLst>
          </p:cNvPr>
          <p:cNvSpPr>
            <a:spLocks noGrp="1"/>
          </p:cNvSpPr>
          <p:nvPr>
            <p:ph type="title"/>
          </p:nvPr>
        </p:nvSpPr>
        <p:spPr>
          <a:xfrm>
            <a:off x="1896621" y="214960"/>
            <a:ext cx="6101554" cy="1325563"/>
          </a:xfrm>
        </p:spPr>
        <p:txBody>
          <a:bodyPr/>
          <a:lstStyle/>
          <a:p>
            <a:r>
              <a:rPr lang="en-US" dirty="0">
                <a:solidFill>
                  <a:srgbClr val="057B32"/>
                </a:solidFill>
              </a:rPr>
              <a:t>Jardine Matheson (1832)</a:t>
            </a:r>
          </a:p>
        </p:txBody>
      </p:sp>
      <p:sp>
        <p:nvSpPr>
          <p:cNvPr id="4" name="TextBox 3" descr="Professor Teresa da Silva Lopes&#13;&#10;">
            <a:extLst>
              <a:ext uri="{FF2B5EF4-FFF2-40B4-BE49-F238E27FC236}">
                <a16:creationId xmlns:a16="http://schemas.microsoft.com/office/drawing/2014/main" id="{3431152A-F927-94D6-2956-EA451B2CDC68}"/>
              </a:ext>
            </a:extLst>
          </p:cNvPr>
          <p:cNvSpPr txBox="1"/>
          <p:nvPr/>
        </p:nvSpPr>
        <p:spPr>
          <a:xfrm>
            <a:off x="112517" y="6462327"/>
            <a:ext cx="3883307"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pic>
        <p:nvPicPr>
          <p:cNvPr id="5" name="Picture 4">
            <a:extLst>
              <a:ext uri="{FF2B5EF4-FFF2-40B4-BE49-F238E27FC236}">
                <a16:creationId xmlns:a16="http://schemas.microsoft.com/office/drawing/2014/main" id="{A76B0DE6-BAA5-B648-7E27-A21E574EDDA5}"/>
              </a:ext>
            </a:extLst>
          </p:cNvPr>
          <p:cNvPicPr>
            <a:picLocks noChangeAspect="1"/>
          </p:cNvPicPr>
          <p:nvPr/>
        </p:nvPicPr>
        <p:blipFill>
          <a:blip r:embed="rId3"/>
          <a:stretch>
            <a:fillRect/>
          </a:stretch>
        </p:blipFill>
        <p:spPr>
          <a:xfrm>
            <a:off x="10805532" y="6484162"/>
            <a:ext cx="1273951" cy="303606"/>
          </a:xfrm>
          <a:prstGeom prst="rect">
            <a:avLst/>
          </a:prstGeom>
        </p:spPr>
      </p:pic>
      <p:sp>
        <p:nvSpPr>
          <p:cNvPr id="6" name="Line 2">
            <a:extLst>
              <a:ext uri="{FF2B5EF4-FFF2-40B4-BE49-F238E27FC236}">
                <a16:creationId xmlns:a16="http://schemas.microsoft.com/office/drawing/2014/main" id="{19D33CCB-470E-A2EE-BFFB-0857444C7AEA}"/>
              </a:ext>
            </a:extLst>
          </p:cNvPr>
          <p:cNvSpPr>
            <a:spLocks noChangeShapeType="1"/>
          </p:cNvSpPr>
          <p:nvPr/>
        </p:nvSpPr>
        <p:spPr bwMode="auto">
          <a:xfrm>
            <a:off x="0" y="6370273"/>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7" name="Picture 6">
            <a:extLst>
              <a:ext uri="{FF2B5EF4-FFF2-40B4-BE49-F238E27FC236}">
                <a16:creationId xmlns:a16="http://schemas.microsoft.com/office/drawing/2014/main" id="{7030DD57-93DB-D3A0-D35E-A8FB524CEBD6}"/>
              </a:ext>
            </a:extLst>
          </p:cNvPr>
          <p:cNvPicPr>
            <a:picLocks noChangeAspect="1"/>
          </p:cNvPicPr>
          <p:nvPr/>
        </p:nvPicPr>
        <p:blipFill>
          <a:blip r:embed="rId4"/>
          <a:stretch>
            <a:fillRect/>
          </a:stretch>
        </p:blipFill>
        <p:spPr>
          <a:xfrm>
            <a:off x="528137" y="1438639"/>
            <a:ext cx="5125140" cy="3264769"/>
          </a:xfrm>
          <a:prstGeom prst="rect">
            <a:avLst/>
          </a:prstGeom>
        </p:spPr>
      </p:pic>
      <p:pic>
        <p:nvPicPr>
          <p:cNvPr id="8" name="Picture 7">
            <a:extLst>
              <a:ext uri="{FF2B5EF4-FFF2-40B4-BE49-F238E27FC236}">
                <a16:creationId xmlns:a16="http://schemas.microsoft.com/office/drawing/2014/main" id="{58A78E01-4DBE-79FA-7A2A-131BD9D7452D}"/>
              </a:ext>
            </a:extLst>
          </p:cNvPr>
          <p:cNvPicPr>
            <a:picLocks noChangeAspect="1"/>
          </p:cNvPicPr>
          <p:nvPr/>
        </p:nvPicPr>
        <p:blipFill>
          <a:blip r:embed="rId5"/>
          <a:stretch>
            <a:fillRect/>
          </a:stretch>
        </p:blipFill>
        <p:spPr>
          <a:xfrm>
            <a:off x="5690071" y="3207388"/>
            <a:ext cx="6101553" cy="3107047"/>
          </a:xfrm>
          <a:prstGeom prst="rect">
            <a:avLst/>
          </a:prstGeom>
        </p:spPr>
      </p:pic>
      <p:pic>
        <p:nvPicPr>
          <p:cNvPr id="9" name="Picture 8">
            <a:extLst>
              <a:ext uri="{FF2B5EF4-FFF2-40B4-BE49-F238E27FC236}">
                <a16:creationId xmlns:a16="http://schemas.microsoft.com/office/drawing/2014/main" id="{D050F617-EC4C-A190-AF35-B23D4089DCB1}"/>
              </a:ext>
            </a:extLst>
          </p:cNvPr>
          <p:cNvPicPr>
            <a:picLocks noChangeAspect="1"/>
          </p:cNvPicPr>
          <p:nvPr/>
        </p:nvPicPr>
        <p:blipFill>
          <a:blip r:embed="rId6"/>
          <a:stretch>
            <a:fillRect/>
          </a:stretch>
        </p:blipFill>
        <p:spPr>
          <a:xfrm>
            <a:off x="564931" y="1438639"/>
            <a:ext cx="2489200" cy="3251200"/>
          </a:xfrm>
          <a:prstGeom prst="rect">
            <a:avLst/>
          </a:prstGeom>
        </p:spPr>
      </p:pic>
      <p:sp>
        <p:nvSpPr>
          <p:cNvPr id="10" name="Line 2">
            <a:extLst>
              <a:ext uri="{FF2B5EF4-FFF2-40B4-BE49-F238E27FC236}">
                <a16:creationId xmlns:a16="http://schemas.microsoft.com/office/drawing/2014/main" id="{23632EB9-E6C0-9611-7232-81D19A6C1D2A}"/>
              </a:ext>
            </a:extLst>
          </p:cNvPr>
          <p:cNvSpPr>
            <a:spLocks noChangeShapeType="1"/>
          </p:cNvSpPr>
          <p:nvPr/>
        </p:nvSpPr>
        <p:spPr bwMode="auto">
          <a:xfrm flipV="1">
            <a:off x="528137" y="1225296"/>
            <a:ext cx="7278227" cy="22531"/>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pic>
        <p:nvPicPr>
          <p:cNvPr id="11" name="Picture 10">
            <a:extLst>
              <a:ext uri="{FF2B5EF4-FFF2-40B4-BE49-F238E27FC236}">
                <a16:creationId xmlns:a16="http://schemas.microsoft.com/office/drawing/2014/main" id="{8C4BE109-628A-C09B-F2B5-8923609669EB}"/>
              </a:ext>
            </a:extLst>
          </p:cNvPr>
          <p:cNvPicPr>
            <a:picLocks noChangeAspect="1"/>
          </p:cNvPicPr>
          <p:nvPr/>
        </p:nvPicPr>
        <p:blipFill>
          <a:blip r:embed="rId7"/>
          <a:stretch>
            <a:fillRect/>
          </a:stretch>
        </p:blipFill>
        <p:spPr>
          <a:xfrm>
            <a:off x="5649197" y="1397922"/>
            <a:ext cx="2157167" cy="2275910"/>
          </a:xfrm>
          <a:prstGeom prst="rect">
            <a:avLst/>
          </a:prstGeom>
        </p:spPr>
      </p:pic>
      <p:sp>
        <p:nvSpPr>
          <p:cNvPr id="12" name="TextBox 11">
            <a:extLst>
              <a:ext uri="{FF2B5EF4-FFF2-40B4-BE49-F238E27FC236}">
                <a16:creationId xmlns:a16="http://schemas.microsoft.com/office/drawing/2014/main" id="{6CD1E07E-22B2-A100-F868-5FD327658ABA}"/>
              </a:ext>
            </a:extLst>
          </p:cNvPr>
          <p:cNvSpPr txBox="1"/>
          <p:nvPr/>
        </p:nvSpPr>
        <p:spPr>
          <a:xfrm>
            <a:off x="998219" y="4710764"/>
            <a:ext cx="1749197" cy="338554"/>
          </a:xfrm>
          <a:prstGeom prst="rect">
            <a:avLst/>
          </a:prstGeom>
          <a:noFill/>
        </p:spPr>
        <p:txBody>
          <a:bodyPr wrap="none" rtlCol="0">
            <a:spAutoFit/>
          </a:bodyPr>
          <a:lstStyle/>
          <a:p>
            <a:r>
              <a:rPr lang="en-US"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William Jardine</a:t>
            </a:r>
          </a:p>
        </p:txBody>
      </p:sp>
      <p:sp>
        <p:nvSpPr>
          <p:cNvPr id="13" name="TextBox 12">
            <a:extLst>
              <a:ext uri="{FF2B5EF4-FFF2-40B4-BE49-F238E27FC236}">
                <a16:creationId xmlns:a16="http://schemas.microsoft.com/office/drawing/2014/main" id="{EAEE48DC-3C19-38E7-CFEF-BC8F019A1575}"/>
              </a:ext>
            </a:extLst>
          </p:cNvPr>
          <p:cNvSpPr txBox="1"/>
          <p:nvPr/>
        </p:nvSpPr>
        <p:spPr>
          <a:xfrm>
            <a:off x="3491483" y="4712891"/>
            <a:ext cx="1893467" cy="338554"/>
          </a:xfrm>
          <a:prstGeom prst="rect">
            <a:avLst/>
          </a:prstGeom>
          <a:noFill/>
        </p:spPr>
        <p:txBody>
          <a:bodyPr wrap="none" rtlCol="0">
            <a:spAutoFit/>
          </a:bodyPr>
          <a:lstStyle/>
          <a:p>
            <a:r>
              <a:rPr lang="en-US"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James Matheson</a:t>
            </a:r>
          </a:p>
        </p:txBody>
      </p:sp>
      <p:pic>
        <p:nvPicPr>
          <p:cNvPr id="3" name="Picture 2">
            <a:extLst>
              <a:ext uri="{FF2B5EF4-FFF2-40B4-BE49-F238E27FC236}">
                <a16:creationId xmlns:a16="http://schemas.microsoft.com/office/drawing/2014/main" id="{295672D2-D428-25B3-2B3C-D80558D1BB3D}"/>
              </a:ext>
            </a:extLst>
          </p:cNvPr>
          <p:cNvPicPr>
            <a:picLocks noChangeAspect="1"/>
          </p:cNvPicPr>
          <p:nvPr/>
        </p:nvPicPr>
        <p:blipFill>
          <a:blip r:embed="rId8"/>
          <a:stretch>
            <a:fillRect/>
          </a:stretch>
        </p:blipFill>
        <p:spPr>
          <a:xfrm>
            <a:off x="7806364" y="487726"/>
            <a:ext cx="3985260" cy="3233022"/>
          </a:xfrm>
          <a:prstGeom prst="rect">
            <a:avLst/>
          </a:prstGeom>
        </p:spPr>
      </p:pic>
      <p:sp>
        <p:nvSpPr>
          <p:cNvPr id="14" name="TextBox 13">
            <a:extLst>
              <a:ext uri="{FF2B5EF4-FFF2-40B4-BE49-F238E27FC236}">
                <a16:creationId xmlns:a16="http://schemas.microsoft.com/office/drawing/2014/main" id="{0036B53D-F4C1-451C-22A4-77AB6B5AAE96}"/>
              </a:ext>
            </a:extLst>
          </p:cNvPr>
          <p:cNvSpPr txBox="1"/>
          <p:nvPr/>
        </p:nvSpPr>
        <p:spPr>
          <a:xfrm>
            <a:off x="342167" y="5169944"/>
            <a:ext cx="5307030" cy="1200329"/>
          </a:xfrm>
          <a:prstGeom prst="rect">
            <a:avLst/>
          </a:prstGeom>
          <a:noFill/>
        </p:spPr>
        <p:txBody>
          <a:bodyPr wrap="none" rtlCol="0">
            <a:spAutoFit/>
          </a:bodyPr>
          <a:lstStyle/>
          <a:p>
            <a:r>
              <a:rPr lang="en-US" dirty="0">
                <a:solidFill>
                  <a:srgbClr val="057B32"/>
                </a:solidFill>
                <a:latin typeface="Verdana" panose="020B0604030504040204" pitchFamily="34" charset="0"/>
                <a:ea typeface="Verdana" panose="020B0604030504040204" pitchFamily="34" charset="0"/>
                <a:cs typeface="Verdana" panose="020B0604030504040204" pitchFamily="34" charset="0"/>
              </a:rPr>
              <a:t>Headquarters:</a:t>
            </a:r>
          </a:p>
          <a:p>
            <a:r>
              <a:rPr lang="en-US" dirty="0">
                <a:latin typeface="Verdana" panose="020B0604030504040204" pitchFamily="34" charset="0"/>
                <a:ea typeface="Verdana" panose="020B0604030504040204" pitchFamily="34" charset="0"/>
                <a:cs typeface="Verdana" panose="020B0604030504040204" pitchFamily="34" charset="0"/>
              </a:rPr>
              <a:t>- Legal- 1832 - Canton/China</a:t>
            </a:r>
          </a:p>
          <a:p>
            <a:r>
              <a:rPr lang="en-US" dirty="0">
                <a:latin typeface="Verdana" panose="020B0604030504040204" pitchFamily="34" charset="0"/>
                <a:ea typeface="Verdana" panose="020B0604030504040204" pitchFamily="34" charset="0"/>
                <a:cs typeface="Verdana" panose="020B0604030504040204" pitchFamily="34" charset="0"/>
              </a:rPr>
              <a:t>- Strategic 1832 - Canton/China; 1844 - HK</a:t>
            </a:r>
          </a:p>
          <a:p>
            <a:r>
              <a:rPr lang="en-US" dirty="0">
                <a:latin typeface="Verdana" panose="020B0604030504040204" pitchFamily="34" charset="0"/>
                <a:ea typeface="Verdana" panose="020B0604030504040204" pitchFamily="34" charset="0"/>
                <a:cs typeface="Verdana" panose="020B0604030504040204" pitchFamily="34" charset="0"/>
              </a:rPr>
              <a:t>- Financial - UK</a:t>
            </a:r>
          </a:p>
        </p:txBody>
      </p:sp>
    </p:spTree>
    <p:extLst>
      <p:ext uri="{BB962C8B-B14F-4D97-AF65-F5344CB8AC3E}">
        <p14:creationId xmlns:p14="http://schemas.microsoft.com/office/powerpoint/2010/main" val="991768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906EBAE-27E4-A8D5-31D9-0D5C9AB3A231}"/>
              </a:ext>
            </a:extLst>
          </p:cNvPr>
          <p:cNvSpPr>
            <a:spLocks noGrp="1"/>
          </p:cNvSpPr>
          <p:nvPr>
            <p:ph type="title"/>
          </p:nvPr>
        </p:nvSpPr>
        <p:spPr>
          <a:xfrm>
            <a:off x="2606368" y="251903"/>
            <a:ext cx="6101554" cy="1325563"/>
          </a:xfrm>
        </p:spPr>
        <p:txBody>
          <a:bodyPr/>
          <a:lstStyle/>
          <a:p>
            <a:r>
              <a:rPr lang="en-US" dirty="0">
                <a:solidFill>
                  <a:srgbClr val="057B32"/>
                </a:solidFill>
              </a:rPr>
              <a:t>Jardine Matheson (1984)</a:t>
            </a:r>
          </a:p>
        </p:txBody>
      </p:sp>
      <p:sp>
        <p:nvSpPr>
          <p:cNvPr id="5" name="TextBox 4" descr="Professor Teresa da Silva Lopes&#13;&#10;">
            <a:extLst>
              <a:ext uri="{FF2B5EF4-FFF2-40B4-BE49-F238E27FC236}">
                <a16:creationId xmlns:a16="http://schemas.microsoft.com/office/drawing/2014/main" id="{9860868A-2872-B4AB-6A76-AAE6EF940F3A}"/>
              </a:ext>
            </a:extLst>
          </p:cNvPr>
          <p:cNvSpPr txBox="1"/>
          <p:nvPr/>
        </p:nvSpPr>
        <p:spPr>
          <a:xfrm>
            <a:off x="112517" y="6462327"/>
            <a:ext cx="3883307"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64AF177E-CD29-4658-8B31-3650A3D885E6}"/>
              </a:ext>
            </a:extLst>
          </p:cNvPr>
          <p:cNvPicPr>
            <a:picLocks noChangeAspect="1"/>
          </p:cNvPicPr>
          <p:nvPr/>
        </p:nvPicPr>
        <p:blipFill>
          <a:blip r:embed="rId3"/>
          <a:stretch>
            <a:fillRect/>
          </a:stretch>
        </p:blipFill>
        <p:spPr>
          <a:xfrm>
            <a:off x="10805532" y="6484162"/>
            <a:ext cx="1273951" cy="303606"/>
          </a:xfrm>
          <a:prstGeom prst="rect">
            <a:avLst/>
          </a:prstGeom>
        </p:spPr>
      </p:pic>
      <p:sp>
        <p:nvSpPr>
          <p:cNvPr id="7" name="Line 2">
            <a:extLst>
              <a:ext uri="{FF2B5EF4-FFF2-40B4-BE49-F238E27FC236}">
                <a16:creationId xmlns:a16="http://schemas.microsoft.com/office/drawing/2014/main" id="{6EBA1CC9-19E0-B0B6-301B-328BFE2C7109}"/>
              </a:ext>
            </a:extLst>
          </p:cNvPr>
          <p:cNvSpPr>
            <a:spLocks noChangeShapeType="1"/>
          </p:cNvSpPr>
          <p:nvPr/>
        </p:nvSpPr>
        <p:spPr bwMode="auto">
          <a:xfrm flipV="1">
            <a:off x="528137" y="1207108"/>
            <a:ext cx="8494784" cy="4141"/>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9" name="Line 2">
            <a:extLst>
              <a:ext uri="{FF2B5EF4-FFF2-40B4-BE49-F238E27FC236}">
                <a16:creationId xmlns:a16="http://schemas.microsoft.com/office/drawing/2014/main" id="{076A707E-99F2-36DB-FAE2-1C9F43D25391}"/>
              </a:ext>
            </a:extLst>
          </p:cNvPr>
          <p:cNvSpPr>
            <a:spLocks noChangeShapeType="1"/>
          </p:cNvSpPr>
          <p:nvPr/>
        </p:nvSpPr>
        <p:spPr bwMode="auto">
          <a:xfrm>
            <a:off x="0" y="6370273"/>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sp>
        <p:nvSpPr>
          <p:cNvPr id="10" name="TextBox 9">
            <a:extLst>
              <a:ext uri="{FF2B5EF4-FFF2-40B4-BE49-F238E27FC236}">
                <a16:creationId xmlns:a16="http://schemas.microsoft.com/office/drawing/2014/main" id="{EDC14ED4-5B89-080E-9B95-4E7998C747BB}"/>
              </a:ext>
            </a:extLst>
          </p:cNvPr>
          <p:cNvSpPr txBox="1"/>
          <p:nvPr/>
        </p:nvSpPr>
        <p:spPr>
          <a:xfrm>
            <a:off x="3648482" y="1577466"/>
            <a:ext cx="2899629" cy="2031325"/>
          </a:xfrm>
          <a:prstGeom prst="rect">
            <a:avLst/>
          </a:prstGeom>
          <a:noFill/>
        </p:spPr>
        <p:txBody>
          <a:bodyPr wrap="square" rtlCol="0">
            <a:spAutoFit/>
          </a:bodyPr>
          <a:lstStyle/>
          <a:p>
            <a:pPr marL="144463" indent="-144463"/>
            <a:r>
              <a:rPr lang="en-US" dirty="0">
                <a:solidFill>
                  <a:srgbClr val="057B32"/>
                </a:solidFill>
                <a:latin typeface="Verdana" panose="020B0604030504040204" pitchFamily="34" charset="0"/>
                <a:ea typeface="Verdana" panose="020B0604030504040204" pitchFamily="34" charset="0"/>
                <a:cs typeface="Verdana" panose="020B0604030504040204" pitchFamily="34" charset="0"/>
              </a:rPr>
              <a:t>Headquarters (2024):</a:t>
            </a:r>
          </a:p>
          <a:p>
            <a:pPr marL="144463" indent="-144463"/>
            <a:r>
              <a:rPr lang="en-US" dirty="0">
                <a:latin typeface="Verdana" panose="020B0604030504040204" pitchFamily="34" charset="0"/>
                <a:ea typeface="Verdana" panose="020B0604030504040204" pitchFamily="34" charset="0"/>
                <a:cs typeface="Verdana" panose="020B0604030504040204" pitchFamily="34" charset="0"/>
              </a:rPr>
              <a:t>- Legal - Bermuda </a:t>
            </a:r>
          </a:p>
          <a:p>
            <a:pPr marL="144463" indent="-144463"/>
            <a:r>
              <a:rPr lang="en-US" dirty="0">
                <a:latin typeface="Verdana" panose="020B0604030504040204" pitchFamily="34" charset="0"/>
                <a:ea typeface="Verdana" panose="020B0604030504040204" pitchFamily="34" charset="0"/>
                <a:cs typeface="Verdana" panose="020B0604030504040204" pitchFamily="34" charset="0"/>
              </a:rPr>
              <a:t>- Strategic - Hong Kong</a:t>
            </a:r>
          </a:p>
          <a:p>
            <a:pPr marL="144463" indent="-144463"/>
            <a:r>
              <a:rPr lang="en-US" dirty="0">
                <a:latin typeface="Verdana" panose="020B0604030504040204" pitchFamily="34" charset="0"/>
                <a:ea typeface="Verdana" panose="020B0604030504040204" pitchFamily="34" charset="0"/>
                <a:cs typeface="Verdana" panose="020B0604030504040204" pitchFamily="34" charset="0"/>
              </a:rPr>
              <a:t>- Financial - London, Singapore stock exchange</a:t>
            </a:r>
          </a:p>
        </p:txBody>
      </p:sp>
      <p:pic>
        <p:nvPicPr>
          <p:cNvPr id="11" name="Picture 10">
            <a:extLst>
              <a:ext uri="{FF2B5EF4-FFF2-40B4-BE49-F238E27FC236}">
                <a16:creationId xmlns:a16="http://schemas.microsoft.com/office/drawing/2014/main" id="{5F06FD9C-25AE-D854-B08B-0D6262BE68F3}"/>
              </a:ext>
            </a:extLst>
          </p:cNvPr>
          <p:cNvPicPr>
            <a:picLocks noChangeAspect="1"/>
          </p:cNvPicPr>
          <p:nvPr/>
        </p:nvPicPr>
        <p:blipFill>
          <a:blip r:embed="rId4"/>
          <a:stretch>
            <a:fillRect/>
          </a:stretch>
        </p:blipFill>
        <p:spPr>
          <a:xfrm>
            <a:off x="502205" y="1466146"/>
            <a:ext cx="2666875" cy="4444792"/>
          </a:xfrm>
          <a:prstGeom prst="rect">
            <a:avLst/>
          </a:prstGeom>
        </p:spPr>
      </p:pic>
      <p:sp>
        <p:nvSpPr>
          <p:cNvPr id="12" name="TextBox 11">
            <a:extLst>
              <a:ext uri="{FF2B5EF4-FFF2-40B4-BE49-F238E27FC236}">
                <a16:creationId xmlns:a16="http://schemas.microsoft.com/office/drawing/2014/main" id="{493CA058-AEAD-6F7D-B61D-8161EC05C55D}"/>
              </a:ext>
            </a:extLst>
          </p:cNvPr>
          <p:cNvSpPr txBox="1"/>
          <p:nvPr/>
        </p:nvSpPr>
        <p:spPr>
          <a:xfrm>
            <a:off x="784972" y="5900188"/>
            <a:ext cx="2230098" cy="369332"/>
          </a:xfrm>
          <a:prstGeom prst="rect">
            <a:avLst/>
          </a:prstGeom>
          <a:noFill/>
        </p:spPr>
        <p:txBody>
          <a:bodyPr wrap="none" rtlCol="0">
            <a:spAutoFit/>
          </a:bodyPr>
          <a:lstStyle/>
          <a:p>
            <a:r>
              <a:rPr lang="en-US" dirty="0">
                <a:latin typeface="Verdana" panose="020B0604030504040204" pitchFamily="34" charset="0"/>
                <a:ea typeface="Verdana" panose="020B0604030504040204" pitchFamily="34" charset="0"/>
                <a:cs typeface="Verdana" panose="020B0604030504040204" pitchFamily="34" charset="0"/>
              </a:rPr>
              <a:t>Jardine House HK</a:t>
            </a:r>
          </a:p>
        </p:txBody>
      </p:sp>
      <p:pic>
        <p:nvPicPr>
          <p:cNvPr id="13" name="Picture 12">
            <a:extLst>
              <a:ext uri="{FF2B5EF4-FFF2-40B4-BE49-F238E27FC236}">
                <a16:creationId xmlns:a16="http://schemas.microsoft.com/office/drawing/2014/main" id="{31F644E9-736A-1690-1222-C5BFC812F380}"/>
              </a:ext>
            </a:extLst>
          </p:cNvPr>
          <p:cNvPicPr>
            <a:picLocks noChangeAspect="1"/>
          </p:cNvPicPr>
          <p:nvPr/>
        </p:nvPicPr>
        <p:blipFill>
          <a:blip r:embed="rId5"/>
          <a:stretch>
            <a:fillRect/>
          </a:stretch>
        </p:blipFill>
        <p:spPr>
          <a:xfrm>
            <a:off x="8761594" y="299766"/>
            <a:ext cx="3068192" cy="1659940"/>
          </a:xfrm>
          <a:prstGeom prst="rect">
            <a:avLst/>
          </a:prstGeom>
        </p:spPr>
      </p:pic>
      <p:pic>
        <p:nvPicPr>
          <p:cNvPr id="14" name="Picture 13">
            <a:extLst>
              <a:ext uri="{FF2B5EF4-FFF2-40B4-BE49-F238E27FC236}">
                <a16:creationId xmlns:a16="http://schemas.microsoft.com/office/drawing/2014/main" id="{1E5DCABF-4FDB-66FA-8638-05F6450FD9EB}"/>
              </a:ext>
            </a:extLst>
          </p:cNvPr>
          <p:cNvPicPr>
            <a:picLocks noChangeAspect="1"/>
          </p:cNvPicPr>
          <p:nvPr/>
        </p:nvPicPr>
        <p:blipFill>
          <a:blip r:embed="rId6"/>
          <a:stretch>
            <a:fillRect/>
          </a:stretch>
        </p:blipFill>
        <p:spPr>
          <a:xfrm>
            <a:off x="6548111" y="2166454"/>
            <a:ext cx="5181537" cy="3967115"/>
          </a:xfrm>
          <a:prstGeom prst="rect">
            <a:avLst/>
          </a:prstGeom>
        </p:spPr>
      </p:pic>
      <p:sp>
        <p:nvSpPr>
          <p:cNvPr id="15" name="TextBox 14">
            <a:extLst>
              <a:ext uri="{FF2B5EF4-FFF2-40B4-BE49-F238E27FC236}">
                <a16:creationId xmlns:a16="http://schemas.microsoft.com/office/drawing/2014/main" id="{A0F321F2-7CEE-EAFD-8653-1C6379A535C0}"/>
              </a:ext>
            </a:extLst>
          </p:cNvPr>
          <p:cNvSpPr txBox="1"/>
          <p:nvPr/>
        </p:nvSpPr>
        <p:spPr>
          <a:xfrm>
            <a:off x="3918734" y="5764237"/>
            <a:ext cx="2590774" cy="369332"/>
          </a:xfrm>
          <a:prstGeom prst="rect">
            <a:avLst/>
          </a:prstGeom>
          <a:noFill/>
        </p:spPr>
        <p:txBody>
          <a:bodyPr wrap="none" rtlCol="0">
            <a:spAutoFit/>
          </a:bodyPr>
          <a:lstStyle/>
          <a:p>
            <a:r>
              <a:rPr lang="en-US" dirty="0">
                <a:latin typeface="Verdana" panose="020B0604030504040204" pitchFamily="34" charset="0"/>
                <a:ea typeface="Verdana" panose="020B0604030504040204" pitchFamily="34" charset="0"/>
                <a:cs typeface="Verdana" panose="020B0604030504040204" pitchFamily="34" charset="0"/>
              </a:rPr>
              <a:t>Bermuda – Legal HQ</a:t>
            </a:r>
          </a:p>
        </p:txBody>
      </p:sp>
    </p:spTree>
    <p:extLst>
      <p:ext uri="{BB962C8B-B14F-4D97-AF65-F5344CB8AC3E}">
        <p14:creationId xmlns:p14="http://schemas.microsoft.com/office/powerpoint/2010/main" val="24445659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descr="Professor Teresa da Silva Lopes&#13;&#10;">
            <a:extLst>
              <a:ext uri="{FF2B5EF4-FFF2-40B4-BE49-F238E27FC236}">
                <a16:creationId xmlns:a16="http://schemas.microsoft.com/office/drawing/2014/main" id="{8451C34F-6CA7-CCCA-F3E0-EE0906318577}"/>
              </a:ext>
            </a:extLst>
          </p:cNvPr>
          <p:cNvSpPr txBox="1"/>
          <p:nvPr/>
        </p:nvSpPr>
        <p:spPr>
          <a:xfrm>
            <a:off x="112517" y="6462327"/>
            <a:ext cx="3883307"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pic>
        <p:nvPicPr>
          <p:cNvPr id="5" name="Picture 4">
            <a:extLst>
              <a:ext uri="{FF2B5EF4-FFF2-40B4-BE49-F238E27FC236}">
                <a16:creationId xmlns:a16="http://schemas.microsoft.com/office/drawing/2014/main" id="{138863A4-3476-27E3-77DB-510D1F614D45}"/>
              </a:ext>
            </a:extLst>
          </p:cNvPr>
          <p:cNvPicPr>
            <a:picLocks noChangeAspect="1"/>
          </p:cNvPicPr>
          <p:nvPr/>
        </p:nvPicPr>
        <p:blipFill>
          <a:blip r:embed="rId3"/>
          <a:stretch>
            <a:fillRect/>
          </a:stretch>
        </p:blipFill>
        <p:spPr>
          <a:xfrm>
            <a:off x="10805532" y="6484162"/>
            <a:ext cx="1273951" cy="303606"/>
          </a:xfrm>
          <a:prstGeom prst="rect">
            <a:avLst/>
          </a:prstGeom>
        </p:spPr>
      </p:pic>
      <p:sp>
        <p:nvSpPr>
          <p:cNvPr id="6" name="Line 2">
            <a:extLst>
              <a:ext uri="{FF2B5EF4-FFF2-40B4-BE49-F238E27FC236}">
                <a16:creationId xmlns:a16="http://schemas.microsoft.com/office/drawing/2014/main" id="{5BC8D13C-ECAB-D44F-4912-C6E0C77119DD}"/>
              </a:ext>
            </a:extLst>
          </p:cNvPr>
          <p:cNvSpPr>
            <a:spLocks noChangeShapeType="1"/>
          </p:cNvSpPr>
          <p:nvPr/>
        </p:nvSpPr>
        <p:spPr bwMode="auto">
          <a:xfrm>
            <a:off x="0" y="6370273"/>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sp>
        <p:nvSpPr>
          <p:cNvPr id="3" name="Title 1">
            <a:extLst>
              <a:ext uri="{FF2B5EF4-FFF2-40B4-BE49-F238E27FC236}">
                <a16:creationId xmlns:a16="http://schemas.microsoft.com/office/drawing/2014/main" id="{771F428A-10E0-FA9D-64EB-0CB62A5C5AF6}"/>
              </a:ext>
            </a:extLst>
          </p:cNvPr>
          <p:cNvSpPr txBox="1">
            <a:spLocks/>
          </p:cNvSpPr>
          <p:nvPr/>
        </p:nvSpPr>
        <p:spPr>
          <a:xfrm>
            <a:off x="5311316" y="68352"/>
            <a:ext cx="1874192"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rgbClr val="057B32"/>
                </a:solidFill>
              </a:rPr>
              <a:t>Adidas</a:t>
            </a:r>
          </a:p>
        </p:txBody>
      </p:sp>
      <p:sp>
        <p:nvSpPr>
          <p:cNvPr id="7" name="Line 2">
            <a:extLst>
              <a:ext uri="{FF2B5EF4-FFF2-40B4-BE49-F238E27FC236}">
                <a16:creationId xmlns:a16="http://schemas.microsoft.com/office/drawing/2014/main" id="{00B78EAF-4114-3516-408D-6FABEBB72604}"/>
              </a:ext>
            </a:extLst>
          </p:cNvPr>
          <p:cNvSpPr>
            <a:spLocks noChangeShapeType="1"/>
          </p:cNvSpPr>
          <p:nvPr/>
        </p:nvSpPr>
        <p:spPr bwMode="auto">
          <a:xfrm flipV="1">
            <a:off x="528136" y="1156381"/>
            <a:ext cx="11103031" cy="3"/>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pic>
        <p:nvPicPr>
          <p:cNvPr id="11" name="Picture 10">
            <a:extLst>
              <a:ext uri="{FF2B5EF4-FFF2-40B4-BE49-F238E27FC236}">
                <a16:creationId xmlns:a16="http://schemas.microsoft.com/office/drawing/2014/main" id="{99DFB25F-CCF0-BCE8-E28F-54E35EA71B60}"/>
              </a:ext>
            </a:extLst>
          </p:cNvPr>
          <p:cNvPicPr>
            <a:picLocks noChangeAspect="1"/>
          </p:cNvPicPr>
          <p:nvPr/>
        </p:nvPicPr>
        <p:blipFill>
          <a:blip r:embed="rId4"/>
          <a:stretch>
            <a:fillRect/>
          </a:stretch>
        </p:blipFill>
        <p:spPr>
          <a:xfrm>
            <a:off x="839031" y="1395024"/>
            <a:ext cx="7641895" cy="4069061"/>
          </a:xfrm>
          <a:prstGeom prst="rect">
            <a:avLst/>
          </a:prstGeom>
        </p:spPr>
      </p:pic>
      <p:sp>
        <p:nvSpPr>
          <p:cNvPr id="12" name="TextBox 11">
            <a:extLst>
              <a:ext uri="{FF2B5EF4-FFF2-40B4-BE49-F238E27FC236}">
                <a16:creationId xmlns:a16="http://schemas.microsoft.com/office/drawing/2014/main" id="{15C61B19-D55A-6B5D-82F6-D533A627C7AF}"/>
              </a:ext>
            </a:extLst>
          </p:cNvPr>
          <p:cNvSpPr txBox="1"/>
          <p:nvPr/>
        </p:nvSpPr>
        <p:spPr>
          <a:xfrm>
            <a:off x="1134157" y="5594013"/>
            <a:ext cx="1587294" cy="646331"/>
          </a:xfrm>
          <a:prstGeom prst="rect">
            <a:avLst/>
          </a:prstGeom>
          <a:noFill/>
        </p:spPr>
        <p:txBody>
          <a:bodyPr wrap="none" rtlCol="0">
            <a:spAutoFit/>
          </a:bodyPr>
          <a:lstStyle/>
          <a:p>
            <a:pPr algn="ctr"/>
            <a:r>
              <a:rPr lang="en-US" dirty="0"/>
              <a:t>Adolf </a:t>
            </a:r>
            <a:r>
              <a:rPr lang="en-US" dirty="0" err="1"/>
              <a:t>Dassler</a:t>
            </a:r>
            <a:endParaRPr lang="en-US" dirty="0"/>
          </a:p>
          <a:p>
            <a:pPr algn="ctr"/>
            <a:r>
              <a:rPr lang="en-US" dirty="0"/>
              <a:t> (Adidas, 1949)</a:t>
            </a:r>
          </a:p>
        </p:txBody>
      </p:sp>
      <p:sp>
        <p:nvSpPr>
          <p:cNvPr id="13" name="TextBox 12">
            <a:extLst>
              <a:ext uri="{FF2B5EF4-FFF2-40B4-BE49-F238E27FC236}">
                <a16:creationId xmlns:a16="http://schemas.microsoft.com/office/drawing/2014/main" id="{2CC9EF3B-FF3D-BD6A-A36C-2B4FB2890E6E}"/>
              </a:ext>
            </a:extLst>
          </p:cNvPr>
          <p:cNvSpPr txBox="1"/>
          <p:nvPr/>
        </p:nvSpPr>
        <p:spPr>
          <a:xfrm>
            <a:off x="5811200" y="5559451"/>
            <a:ext cx="1532792" cy="646331"/>
          </a:xfrm>
          <a:prstGeom prst="rect">
            <a:avLst/>
          </a:prstGeom>
          <a:noFill/>
        </p:spPr>
        <p:txBody>
          <a:bodyPr wrap="none" rtlCol="0">
            <a:spAutoFit/>
          </a:bodyPr>
          <a:lstStyle/>
          <a:p>
            <a:pPr algn="ctr"/>
            <a:r>
              <a:rPr lang="en-US" dirty="0"/>
              <a:t>Rudolf </a:t>
            </a:r>
            <a:r>
              <a:rPr lang="en-US" dirty="0" err="1"/>
              <a:t>Dassler</a:t>
            </a:r>
            <a:endParaRPr lang="en-US" dirty="0"/>
          </a:p>
          <a:p>
            <a:pPr algn="ctr"/>
            <a:r>
              <a:rPr lang="en-US" dirty="0"/>
              <a:t>(Puma, 1949)</a:t>
            </a:r>
          </a:p>
        </p:txBody>
      </p:sp>
      <p:pic>
        <p:nvPicPr>
          <p:cNvPr id="14" name="Picture 13">
            <a:extLst>
              <a:ext uri="{FF2B5EF4-FFF2-40B4-BE49-F238E27FC236}">
                <a16:creationId xmlns:a16="http://schemas.microsoft.com/office/drawing/2014/main" id="{7BEB1F09-4CDD-4A76-6C29-30FA5DB2EA4D}"/>
              </a:ext>
            </a:extLst>
          </p:cNvPr>
          <p:cNvPicPr>
            <a:picLocks noChangeAspect="1"/>
          </p:cNvPicPr>
          <p:nvPr/>
        </p:nvPicPr>
        <p:blipFill>
          <a:blip r:embed="rId5"/>
          <a:stretch>
            <a:fillRect/>
          </a:stretch>
        </p:blipFill>
        <p:spPr>
          <a:xfrm>
            <a:off x="9163301" y="2576061"/>
            <a:ext cx="2009810" cy="2917467"/>
          </a:xfrm>
          <a:prstGeom prst="rect">
            <a:avLst/>
          </a:prstGeom>
        </p:spPr>
      </p:pic>
      <p:sp>
        <p:nvSpPr>
          <p:cNvPr id="15" name="TextBox 14">
            <a:extLst>
              <a:ext uri="{FF2B5EF4-FFF2-40B4-BE49-F238E27FC236}">
                <a16:creationId xmlns:a16="http://schemas.microsoft.com/office/drawing/2014/main" id="{C201F082-86EE-4C9D-1F61-68D9DC8BC602}"/>
              </a:ext>
            </a:extLst>
          </p:cNvPr>
          <p:cNvSpPr txBox="1"/>
          <p:nvPr/>
        </p:nvSpPr>
        <p:spPr>
          <a:xfrm>
            <a:off x="9157755" y="5540166"/>
            <a:ext cx="2201436" cy="646331"/>
          </a:xfrm>
          <a:prstGeom prst="rect">
            <a:avLst/>
          </a:prstGeom>
          <a:noFill/>
        </p:spPr>
        <p:txBody>
          <a:bodyPr wrap="none" rtlCol="0">
            <a:spAutoFit/>
          </a:bodyPr>
          <a:lstStyle/>
          <a:p>
            <a:r>
              <a:rPr lang="en-US" dirty="0"/>
              <a:t>Horst </a:t>
            </a:r>
            <a:r>
              <a:rPr lang="en-US" dirty="0" err="1"/>
              <a:t>Dassler</a:t>
            </a:r>
            <a:endParaRPr lang="en-US" dirty="0"/>
          </a:p>
          <a:p>
            <a:r>
              <a:rPr lang="en-US" dirty="0"/>
              <a:t>(Adidas, son of Adolf)</a:t>
            </a:r>
          </a:p>
        </p:txBody>
      </p:sp>
      <p:sp>
        <p:nvSpPr>
          <p:cNvPr id="16" name="TextBox 15">
            <a:extLst>
              <a:ext uri="{FF2B5EF4-FFF2-40B4-BE49-F238E27FC236}">
                <a16:creationId xmlns:a16="http://schemas.microsoft.com/office/drawing/2014/main" id="{A58BF666-059F-CE96-968C-9CCDC2ACD8F4}"/>
              </a:ext>
            </a:extLst>
          </p:cNvPr>
          <p:cNvSpPr txBox="1"/>
          <p:nvPr/>
        </p:nvSpPr>
        <p:spPr>
          <a:xfrm>
            <a:off x="8747602" y="1346909"/>
            <a:ext cx="3196709" cy="1138773"/>
          </a:xfrm>
          <a:prstGeom prst="rect">
            <a:avLst/>
          </a:prstGeom>
          <a:noFill/>
        </p:spPr>
        <p:txBody>
          <a:bodyPr wrap="none" rtlCol="0">
            <a:spAutoFit/>
          </a:bodyPr>
          <a:lstStyle/>
          <a:p>
            <a:r>
              <a:rPr lang="en-US" sz="1700" dirty="0">
                <a:solidFill>
                  <a:srgbClr val="057B32"/>
                </a:solidFill>
                <a:latin typeface="Verdana" panose="020B0604030504040204" pitchFamily="34" charset="0"/>
                <a:ea typeface="Verdana" panose="020B0604030504040204" pitchFamily="34" charset="0"/>
                <a:cs typeface="Verdana" panose="020B0604030504040204" pitchFamily="34" charset="0"/>
              </a:rPr>
              <a:t>Headquarters (1970s/80s):</a:t>
            </a:r>
          </a:p>
          <a:p>
            <a:r>
              <a:rPr lang="en-US" sz="1700" dirty="0">
                <a:latin typeface="Verdana" panose="020B0604030504040204" pitchFamily="34" charset="0"/>
                <a:ea typeface="Verdana" panose="020B0604030504040204" pitchFamily="34" charset="0"/>
                <a:cs typeface="Verdana" panose="020B0604030504040204" pitchFamily="34" charset="0"/>
              </a:rPr>
              <a:t>- Legal      - Germany</a:t>
            </a:r>
          </a:p>
          <a:p>
            <a:r>
              <a:rPr lang="en-US" sz="1700" dirty="0">
                <a:latin typeface="Verdana" panose="020B0604030504040204" pitchFamily="34" charset="0"/>
                <a:ea typeface="Verdana" panose="020B0604030504040204" pitchFamily="34" charset="0"/>
                <a:cs typeface="Verdana" panose="020B0604030504040204" pitchFamily="34" charset="0"/>
              </a:rPr>
              <a:t>- Financial - Germany</a:t>
            </a:r>
          </a:p>
          <a:p>
            <a:r>
              <a:rPr lang="en-US" sz="1700" dirty="0">
                <a:latin typeface="Verdana" panose="020B0604030504040204" pitchFamily="34" charset="0"/>
                <a:ea typeface="Verdana" panose="020B0604030504040204" pitchFamily="34" charset="0"/>
                <a:cs typeface="Verdana" panose="020B0604030504040204" pitchFamily="34" charset="0"/>
              </a:rPr>
              <a:t>- Strategic - France </a:t>
            </a:r>
          </a:p>
        </p:txBody>
      </p:sp>
    </p:spTree>
    <p:extLst>
      <p:ext uri="{BB962C8B-B14F-4D97-AF65-F5344CB8AC3E}">
        <p14:creationId xmlns:p14="http://schemas.microsoft.com/office/powerpoint/2010/main" val="17721071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4" descr="Figure with Extended Internalization Theory Framework (Lopes, Casson and Jones, 2019)">
            <a:extLst>
              <a:ext uri="{FF2B5EF4-FFF2-40B4-BE49-F238E27FC236}">
                <a16:creationId xmlns:a16="http://schemas.microsoft.com/office/drawing/2014/main" id="{60EE13AC-F8A0-1AB8-8A58-61FB51671E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4139" y="2098675"/>
            <a:ext cx="7013575"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1" name="TextBox 5">
            <a:extLst>
              <a:ext uri="{FF2B5EF4-FFF2-40B4-BE49-F238E27FC236}">
                <a16:creationId xmlns:a16="http://schemas.microsoft.com/office/drawing/2014/main" id="{E0A115D7-5E08-1D00-71F7-4645434F4970}"/>
              </a:ext>
            </a:extLst>
          </p:cNvPr>
          <p:cNvSpPr txBox="1">
            <a:spLocks noChangeArrowheads="1"/>
          </p:cNvSpPr>
          <p:nvPr/>
        </p:nvSpPr>
        <p:spPr bwMode="auto">
          <a:xfrm>
            <a:off x="2624139" y="5888038"/>
            <a:ext cx="28416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buFontTx/>
              <a:buNone/>
            </a:pPr>
            <a:r>
              <a:rPr lang="en-US" altLang="en-US" sz="1200"/>
              <a:t>Source: Lopes, Casson, Jones (2019)</a:t>
            </a:r>
          </a:p>
        </p:txBody>
      </p:sp>
      <p:sp>
        <p:nvSpPr>
          <p:cNvPr id="7" name="TextBox 6">
            <a:extLst>
              <a:ext uri="{FF2B5EF4-FFF2-40B4-BE49-F238E27FC236}">
                <a16:creationId xmlns:a16="http://schemas.microsoft.com/office/drawing/2014/main" id="{A560A8F0-3E87-7646-997C-716F05F4361C}"/>
              </a:ext>
            </a:extLst>
          </p:cNvPr>
          <p:cNvSpPr txBox="1"/>
          <p:nvPr/>
        </p:nvSpPr>
        <p:spPr>
          <a:xfrm>
            <a:off x="2135188" y="973139"/>
            <a:ext cx="7127592" cy="1015663"/>
          </a:xfrm>
          <a:prstGeom prst="rect">
            <a:avLst/>
          </a:prstGeom>
          <a:noFill/>
        </p:spPr>
        <p:txBody>
          <a:bodyPr wrap="none">
            <a:spAutoFit/>
          </a:bodyPr>
          <a:lstStyle/>
          <a:p>
            <a:pPr>
              <a:defRPr/>
            </a:pPr>
            <a:r>
              <a:rPr lang="en-US" sz="2000" dirty="0">
                <a:solidFill>
                  <a:schemeClr val="bg1">
                    <a:lumMod val="50000"/>
                  </a:schemeClr>
                </a:solidFill>
              </a:rPr>
              <a:t>Markets vs Hierarchies in </a:t>
            </a:r>
            <a:r>
              <a:rPr lang="en-US" sz="2000" u="sng" dirty="0">
                <a:solidFill>
                  <a:schemeClr val="bg1">
                    <a:lumMod val="50000"/>
                  </a:schemeClr>
                </a:solidFill>
              </a:rPr>
              <a:t>international business </a:t>
            </a:r>
            <a:r>
              <a:rPr lang="en-US" sz="1500" dirty="0">
                <a:solidFill>
                  <a:schemeClr val="bg1">
                    <a:lumMod val="50000"/>
                  </a:schemeClr>
                </a:solidFill>
              </a:rPr>
              <a:t>(Buckley &amp; Casson 1976)</a:t>
            </a:r>
          </a:p>
          <a:p>
            <a:pPr marL="358775" indent="-358775">
              <a:defRPr/>
            </a:pPr>
            <a:r>
              <a:rPr lang="en-US" sz="2000" dirty="0">
                <a:solidFill>
                  <a:schemeClr val="bg1">
                    <a:lumMod val="50000"/>
                  </a:schemeClr>
                </a:solidFill>
              </a:rPr>
              <a:t>	+ design of headquarters (</a:t>
            </a:r>
            <a:r>
              <a:rPr lang="en-US" sz="2000" dirty="0" err="1">
                <a:solidFill>
                  <a:schemeClr val="bg1">
                    <a:lumMod val="50000"/>
                  </a:schemeClr>
                </a:solidFill>
              </a:rPr>
              <a:t>eg.</a:t>
            </a:r>
            <a:r>
              <a:rPr lang="en-US" sz="2000" dirty="0">
                <a:solidFill>
                  <a:schemeClr val="bg1">
                    <a:lumMod val="50000"/>
                  </a:schemeClr>
                </a:solidFill>
              </a:rPr>
              <a:t> ‘cloaking’ – hiding of assets)</a:t>
            </a:r>
          </a:p>
          <a:p>
            <a:pPr marL="358775" indent="-358775">
              <a:defRPr/>
            </a:pPr>
            <a:r>
              <a:rPr lang="en-US" sz="2000" dirty="0">
                <a:solidFill>
                  <a:schemeClr val="bg1">
                    <a:lumMod val="50000"/>
                  </a:schemeClr>
                </a:solidFill>
              </a:rPr>
              <a:t>      + role of entrepreneur (</a:t>
            </a:r>
            <a:r>
              <a:rPr lang="en-US" sz="2000" dirty="0" err="1">
                <a:solidFill>
                  <a:schemeClr val="bg1">
                    <a:lumMod val="50000"/>
                  </a:schemeClr>
                </a:solidFill>
              </a:rPr>
              <a:t>eg.</a:t>
            </a:r>
            <a:r>
              <a:rPr lang="en-US" sz="2000" dirty="0">
                <a:solidFill>
                  <a:schemeClr val="bg1">
                    <a:lumMod val="50000"/>
                  </a:schemeClr>
                </a:solidFill>
              </a:rPr>
              <a:t> expat entrepreneur) </a:t>
            </a:r>
          </a:p>
        </p:txBody>
      </p:sp>
      <p:sp>
        <p:nvSpPr>
          <p:cNvPr id="8" name="Rectangle 7">
            <a:extLst>
              <a:ext uri="{FF2B5EF4-FFF2-40B4-BE49-F238E27FC236}">
                <a16:creationId xmlns:a16="http://schemas.microsoft.com/office/drawing/2014/main" id="{A4316CD4-25A3-062F-E933-216F64508827}"/>
              </a:ext>
            </a:extLst>
          </p:cNvPr>
          <p:cNvSpPr/>
          <p:nvPr/>
        </p:nvSpPr>
        <p:spPr>
          <a:xfrm>
            <a:off x="2055813" y="963614"/>
            <a:ext cx="7981950" cy="1025525"/>
          </a:xfrm>
          <a:prstGeom prst="rect">
            <a:avLst/>
          </a:prstGeom>
          <a:noFill/>
          <a:ln w="28575">
            <a:solidFill>
              <a:srgbClr val="037C3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2534" name="Title 1">
            <a:extLst>
              <a:ext uri="{FF2B5EF4-FFF2-40B4-BE49-F238E27FC236}">
                <a16:creationId xmlns:a16="http://schemas.microsoft.com/office/drawing/2014/main" id="{6B4817AF-65B9-5520-065B-804797D0B31A}"/>
              </a:ext>
            </a:extLst>
          </p:cNvPr>
          <p:cNvSpPr>
            <a:spLocks noGrp="1" noChangeArrowheads="1"/>
          </p:cNvSpPr>
          <p:nvPr>
            <p:ph type="title"/>
          </p:nvPr>
        </p:nvSpPr>
        <p:spPr>
          <a:xfrm>
            <a:off x="1078992" y="333487"/>
            <a:ext cx="10058399" cy="535588"/>
          </a:xfrm>
        </p:spPr>
        <p:txBody>
          <a:bodyPr>
            <a:noAutofit/>
          </a:bodyPr>
          <a:lstStyle/>
          <a:p>
            <a:r>
              <a:rPr lang="en-US" altLang="en-US" sz="2400" dirty="0">
                <a:solidFill>
                  <a:srgbClr val="037C34"/>
                </a:solidFill>
                <a:latin typeface="Verdana" panose="020B0604030504040204" pitchFamily="34" charset="0"/>
                <a:ea typeface="Verdana" panose="020B0604030504040204" pitchFamily="34" charset="0"/>
                <a:cs typeface="Verdana" panose="020B0604030504040204" pitchFamily="34" charset="0"/>
              </a:rPr>
              <a:t>Extended Internalization Theory (Lopes, Jones, &amp; Casson 2019)</a:t>
            </a:r>
          </a:p>
        </p:txBody>
      </p:sp>
      <p:sp>
        <p:nvSpPr>
          <p:cNvPr id="2" name="Line 2">
            <a:extLst>
              <a:ext uri="{FF2B5EF4-FFF2-40B4-BE49-F238E27FC236}">
                <a16:creationId xmlns:a16="http://schemas.microsoft.com/office/drawing/2014/main" id="{F33BD4BF-A46B-2D68-A123-A15C8AD8F236}"/>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2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CF34DC54-1044-F5B9-97A4-28F9C7F3A77F}"/>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D6FFEAA8-45ED-2307-468D-67D9811267B4}"/>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FAFF9224-9FA1-3715-5D62-16B193419BA5}"/>
              </a:ext>
            </a:extLst>
          </p:cNvPr>
          <p:cNvPicPr>
            <a:picLocks noChangeAspect="1"/>
          </p:cNvPicPr>
          <p:nvPr/>
        </p:nvPicPr>
        <p:blipFill>
          <a:blip r:embed="rId3"/>
          <a:stretch>
            <a:fillRect/>
          </a:stretch>
        </p:blipFill>
        <p:spPr>
          <a:xfrm>
            <a:off x="10573268" y="6384207"/>
            <a:ext cx="1506216" cy="358958"/>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46B3F7-2351-D19F-BB6E-D9DBB3FB68E3}"/>
              </a:ext>
            </a:extLst>
          </p:cNvPr>
          <p:cNvSpPr>
            <a:spLocks noGrp="1"/>
          </p:cNvSpPr>
          <p:nvPr>
            <p:ph type="title"/>
          </p:nvPr>
        </p:nvSpPr>
        <p:spPr>
          <a:xfrm>
            <a:off x="2028314" y="87896"/>
            <a:ext cx="8135371" cy="1325563"/>
          </a:xfrm>
        </p:spPr>
        <p:txBody>
          <a:bodyPr>
            <a:normAutofit/>
          </a:bodyPr>
          <a:lstStyle/>
          <a:p>
            <a:r>
              <a:rPr lang="en-US" sz="3000" dirty="0">
                <a:solidFill>
                  <a:srgbClr val="057B32"/>
                </a:solidFill>
                <a:latin typeface="Verdana" panose="020B0604030504040204" pitchFamily="34" charset="0"/>
                <a:ea typeface="Verdana" panose="020B0604030504040204" pitchFamily="34" charset="0"/>
                <a:cs typeface="Verdana" panose="020B0604030504040204" pitchFamily="34" charset="0"/>
              </a:rPr>
              <a:t>Entrepreneur and Sourcing of Knowledge</a:t>
            </a:r>
          </a:p>
        </p:txBody>
      </p:sp>
      <p:sp>
        <p:nvSpPr>
          <p:cNvPr id="4" name="TextBox 3" descr="Professor Teresa da Silva Lopes&#13;&#10;">
            <a:extLst>
              <a:ext uri="{FF2B5EF4-FFF2-40B4-BE49-F238E27FC236}">
                <a16:creationId xmlns:a16="http://schemas.microsoft.com/office/drawing/2014/main" id="{BC062AAD-EBF3-A4D5-E8DB-B32A1305CAD5}"/>
              </a:ext>
            </a:extLst>
          </p:cNvPr>
          <p:cNvSpPr txBox="1"/>
          <p:nvPr/>
        </p:nvSpPr>
        <p:spPr>
          <a:xfrm>
            <a:off x="112517" y="6462327"/>
            <a:ext cx="3883307"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pic>
        <p:nvPicPr>
          <p:cNvPr id="5" name="Picture 4">
            <a:extLst>
              <a:ext uri="{FF2B5EF4-FFF2-40B4-BE49-F238E27FC236}">
                <a16:creationId xmlns:a16="http://schemas.microsoft.com/office/drawing/2014/main" id="{8EB0AF1F-45A7-0A5B-6181-C08DDC538BAF}"/>
              </a:ext>
            </a:extLst>
          </p:cNvPr>
          <p:cNvPicPr>
            <a:picLocks noChangeAspect="1"/>
          </p:cNvPicPr>
          <p:nvPr/>
        </p:nvPicPr>
        <p:blipFill>
          <a:blip r:embed="rId2"/>
          <a:stretch>
            <a:fillRect/>
          </a:stretch>
        </p:blipFill>
        <p:spPr>
          <a:xfrm>
            <a:off x="10805532" y="6484162"/>
            <a:ext cx="1273951" cy="303606"/>
          </a:xfrm>
          <a:prstGeom prst="rect">
            <a:avLst/>
          </a:prstGeom>
        </p:spPr>
      </p:pic>
      <p:sp>
        <p:nvSpPr>
          <p:cNvPr id="6" name="Line 2">
            <a:extLst>
              <a:ext uri="{FF2B5EF4-FFF2-40B4-BE49-F238E27FC236}">
                <a16:creationId xmlns:a16="http://schemas.microsoft.com/office/drawing/2014/main" id="{81AF375E-3492-12F7-F1B6-B65684081A37}"/>
              </a:ext>
            </a:extLst>
          </p:cNvPr>
          <p:cNvSpPr>
            <a:spLocks noChangeShapeType="1"/>
          </p:cNvSpPr>
          <p:nvPr/>
        </p:nvSpPr>
        <p:spPr bwMode="auto">
          <a:xfrm>
            <a:off x="0" y="6370273"/>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sp>
        <p:nvSpPr>
          <p:cNvPr id="8" name="Line 2">
            <a:extLst>
              <a:ext uri="{FF2B5EF4-FFF2-40B4-BE49-F238E27FC236}">
                <a16:creationId xmlns:a16="http://schemas.microsoft.com/office/drawing/2014/main" id="{55A8D3B9-4938-BFF9-5E0B-8607843ED493}"/>
              </a:ext>
            </a:extLst>
          </p:cNvPr>
          <p:cNvSpPr>
            <a:spLocks noChangeShapeType="1"/>
          </p:cNvSpPr>
          <p:nvPr/>
        </p:nvSpPr>
        <p:spPr bwMode="auto">
          <a:xfrm>
            <a:off x="545426" y="991795"/>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200" dirty="0">
              <a:latin typeface="Verdana" panose="020B0604030504040204" pitchFamily="34" charset="0"/>
              <a:ea typeface="Verdana" panose="020B0604030504040204" pitchFamily="34" charset="0"/>
              <a:cs typeface="Verdana" panose="020B0604030504040204" pitchFamily="34" charset="0"/>
            </a:endParaRPr>
          </a:p>
        </p:txBody>
      </p:sp>
      <p:pic>
        <p:nvPicPr>
          <p:cNvPr id="9" name="Picture 8">
            <a:extLst>
              <a:ext uri="{FF2B5EF4-FFF2-40B4-BE49-F238E27FC236}">
                <a16:creationId xmlns:a16="http://schemas.microsoft.com/office/drawing/2014/main" id="{E7A78437-017E-975B-8E9B-554E52AC9F57}"/>
              </a:ext>
            </a:extLst>
          </p:cNvPr>
          <p:cNvPicPr>
            <a:picLocks noChangeAspect="1"/>
          </p:cNvPicPr>
          <p:nvPr/>
        </p:nvPicPr>
        <p:blipFill>
          <a:blip r:embed="rId3"/>
          <a:stretch>
            <a:fillRect/>
          </a:stretch>
        </p:blipFill>
        <p:spPr>
          <a:xfrm>
            <a:off x="267172" y="1749634"/>
            <a:ext cx="11812311" cy="3722108"/>
          </a:xfrm>
          <a:prstGeom prst="rect">
            <a:avLst/>
          </a:prstGeom>
        </p:spPr>
      </p:pic>
    </p:spTree>
    <p:extLst>
      <p:ext uri="{BB962C8B-B14F-4D97-AF65-F5344CB8AC3E}">
        <p14:creationId xmlns:p14="http://schemas.microsoft.com/office/powerpoint/2010/main" val="912478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extBox 7">
            <a:extLst>
              <a:ext uri="{FF2B5EF4-FFF2-40B4-BE49-F238E27FC236}">
                <a16:creationId xmlns:a16="http://schemas.microsoft.com/office/drawing/2014/main" id="{6785C876-1625-8479-239D-915ECA0D7877}"/>
              </a:ext>
            </a:extLst>
          </p:cNvPr>
          <p:cNvSpPr txBox="1">
            <a:spLocks noChangeArrowheads="1"/>
          </p:cNvSpPr>
          <p:nvPr/>
        </p:nvSpPr>
        <p:spPr bwMode="auto">
          <a:xfrm>
            <a:off x="663745" y="1125539"/>
            <a:ext cx="10994315" cy="3504998"/>
          </a:xfrm>
          <a:prstGeom prst="rect">
            <a:avLst/>
          </a:prstGeom>
          <a:noFill/>
          <a:ln>
            <a:noFill/>
          </a:ln>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just" eaLnBrk="1" hangingPunct="1">
              <a:spcBef>
                <a:spcPct val="0"/>
              </a:spcBef>
              <a:buFontTx/>
              <a:buNone/>
              <a:defRPr/>
            </a:pPr>
            <a:r>
              <a:rPr lang="en-US" altLang="en-US" sz="2200" dirty="0">
                <a:solidFill>
                  <a:srgbClr val="037C34"/>
                </a:solidFill>
                <a:latin typeface="Verdana" panose="020B0604030504040204" pitchFamily="34" charset="0"/>
                <a:ea typeface="Verdana" panose="020B0604030504040204" pitchFamily="34" charset="0"/>
                <a:cs typeface="Verdana" panose="020B0604030504040204" pitchFamily="34" charset="0"/>
              </a:rPr>
              <a:t>Some patterns and interdependencies :</a:t>
            </a:r>
            <a:r>
              <a:rPr lang="en-US" altLang="en-US" sz="1600" dirty="0">
                <a:solidFill>
                  <a:srgbClr val="037C34"/>
                </a:solidFill>
                <a:latin typeface="Verdana" panose="020B0604030504040204" pitchFamily="34" charset="0"/>
                <a:ea typeface="Verdana" panose="020B0604030504040204" pitchFamily="34" charset="0"/>
                <a:cs typeface="Verdana" panose="020B0604030504040204" pitchFamily="34" charset="0"/>
              </a:rPr>
              <a:t>                                 </a:t>
            </a:r>
          </a:p>
          <a:p>
            <a:pPr marL="139700" indent="-128588" algn="just">
              <a:lnSpc>
                <a:spcPct val="150000"/>
              </a:lnSpc>
              <a:spcBef>
                <a:spcPts val="1800"/>
              </a:spcBef>
              <a:buFontTx/>
              <a:buChar char="-"/>
              <a:defRPr/>
            </a:pPr>
            <a:r>
              <a:rPr lang="en-US" altLang="en-US" sz="1600" dirty="0">
                <a:solidFill>
                  <a:schemeClr val="bg2">
                    <a:lumMod val="50000"/>
                  </a:schemeClr>
                </a:solidFill>
                <a:latin typeface="Verdana" panose="020B0604030504040204" pitchFamily="34" charset="0"/>
                <a:ea typeface="Verdana" panose="020B0604030504040204" pitchFamily="34" charset="0"/>
                <a:cs typeface="Verdana" panose="020B0604030504040204" pitchFamily="34" charset="0"/>
              </a:rPr>
              <a:t>Firms investing in distant and less developed markets – tend to create HQ </a:t>
            </a:r>
            <a:r>
              <a:rPr lang="en-US" altLang="en-US" sz="1600" dirty="0">
                <a:solidFill>
                  <a:srgbClr val="037C34"/>
                </a:solidFill>
                <a:latin typeface="Verdana" panose="020B0604030504040204" pitchFamily="34" charset="0"/>
                <a:ea typeface="Verdana" panose="020B0604030504040204" pitchFamily="34" charset="0"/>
                <a:cs typeface="Verdana" panose="020B0604030504040204" pitchFamily="34" charset="0"/>
              </a:rPr>
              <a:t>with financial detachment</a:t>
            </a:r>
            <a:r>
              <a:rPr lang="en-US" altLang="en-US" sz="1600" dirty="0">
                <a:solidFill>
                  <a:srgbClr val="F95800"/>
                </a:solidFill>
                <a:latin typeface="Verdana" panose="020B0604030504040204" pitchFamily="34" charset="0"/>
                <a:ea typeface="Verdana" panose="020B0604030504040204" pitchFamily="34" charset="0"/>
                <a:cs typeface="Verdana" panose="020B0604030504040204" pitchFamily="34" charset="0"/>
              </a:rPr>
              <a:t> </a:t>
            </a:r>
            <a:r>
              <a:rPr lang="en-US" altLang="en-US" sz="1600" dirty="0">
                <a:solidFill>
                  <a:schemeClr val="bg2">
                    <a:lumMod val="50000"/>
                  </a:schemeClr>
                </a:solidFill>
                <a:latin typeface="Verdana" panose="020B0604030504040204" pitchFamily="34" charset="0"/>
                <a:ea typeface="Verdana" panose="020B0604030504040204" pitchFamily="34" charset="0"/>
                <a:cs typeface="Verdana" panose="020B0604030504040204" pitchFamily="34" charset="0"/>
              </a:rPr>
              <a:t>to access more efficient capital markets.</a:t>
            </a:r>
            <a:endParaRPr lang="en-US" altLang="en-US" sz="1600" dirty="0">
              <a:solidFill>
                <a:srgbClr val="000099"/>
              </a:solidFill>
              <a:latin typeface="Verdana" panose="020B0604030504040204" pitchFamily="34" charset="0"/>
              <a:ea typeface="Verdana" panose="020B0604030504040204" pitchFamily="34" charset="0"/>
              <a:cs typeface="Verdana" panose="020B0604030504040204" pitchFamily="34" charset="0"/>
            </a:endParaRPr>
          </a:p>
          <a:p>
            <a:pPr marL="139700" indent="-128588" algn="just">
              <a:lnSpc>
                <a:spcPct val="150000"/>
              </a:lnSpc>
              <a:spcBef>
                <a:spcPts val="1200"/>
              </a:spcBef>
              <a:buFontTx/>
              <a:buChar char="-"/>
              <a:defRPr/>
            </a:pPr>
            <a:r>
              <a:rPr lang="en-US" altLang="en-US"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Firms investing/operating in high-risk environments, or aiming to obtain tax efficiencies – tend to choose </a:t>
            </a:r>
            <a:r>
              <a:rPr lang="en-US" altLang="en-US" sz="1600" dirty="0">
                <a:solidFill>
                  <a:srgbClr val="037C34"/>
                </a:solidFill>
                <a:latin typeface="Verdana" panose="020B0604030504040204" pitchFamily="34" charset="0"/>
                <a:ea typeface="Verdana" panose="020B0604030504040204" pitchFamily="34" charset="0"/>
                <a:cs typeface="Verdana" panose="020B0604030504040204" pitchFamily="34" charset="0"/>
              </a:rPr>
              <a:t>legal detachment </a:t>
            </a:r>
            <a:r>
              <a:rPr lang="en-US" altLang="en-US"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to max possibilities of growth/survival</a:t>
            </a:r>
            <a:endParaRPr lang="en-US" altLang="en-US" sz="1600" dirty="0">
              <a:solidFill>
                <a:srgbClr val="000099"/>
              </a:solidFill>
              <a:latin typeface="Verdana" panose="020B0604030504040204" pitchFamily="34" charset="0"/>
              <a:ea typeface="Verdana" panose="020B0604030504040204" pitchFamily="34" charset="0"/>
              <a:cs typeface="Verdana" panose="020B0604030504040204" pitchFamily="34" charset="0"/>
            </a:endParaRPr>
          </a:p>
          <a:p>
            <a:pPr marL="139700" indent="-128588" algn="just">
              <a:lnSpc>
                <a:spcPct val="150000"/>
              </a:lnSpc>
              <a:spcBef>
                <a:spcPts val="1200"/>
              </a:spcBef>
              <a:buFontTx/>
              <a:buChar char="-"/>
              <a:defRPr/>
            </a:pPr>
            <a:r>
              <a:rPr lang="en-US" altLang="en-US"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Firms aiming to achieve efficiencies – </a:t>
            </a:r>
            <a:r>
              <a:rPr lang="en-US" altLang="en-US" sz="16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eg.</a:t>
            </a:r>
            <a:r>
              <a:rPr lang="en-US" altLang="en-US"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communications and the transfer of knowledge and goods, and investments in locations with need to adapt to local markets – tend to choose </a:t>
            </a:r>
            <a:r>
              <a:rPr lang="en-US" altLang="en-US" sz="1600" dirty="0">
                <a:solidFill>
                  <a:srgbClr val="037C34"/>
                </a:solidFill>
                <a:latin typeface="Verdana" panose="020B0604030504040204" pitchFamily="34" charset="0"/>
                <a:ea typeface="Verdana" panose="020B0604030504040204" pitchFamily="34" charset="0"/>
                <a:cs typeface="Verdana" panose="020B0604030504040204" pitchFamily="34" charset="0"/>
              </a:rPr>
              <a:t>strategic</a:t>
            </a:r>
            <a:r>
              <a:rPr lang="en-US" altLang="en-US" sz="1600" dirty="0">
                <a:solidFill>
                  <a:srgbClr val="F95800"/>
                </a:solidFill>
                <a:latin typeface="Verdana" panose="020B0604030504040204" pitchFamily="34" charset="0"/>
                <a:ea typeface="Verdana" panose="020B0604030504040204" pitchFamily="34" charset="0"/>
                <a:cs typeface="Verdana" panose="020B0604030504040204" pitchFamily="34" charset="0"/>
              </a:rPr>
              <a:t> </a:t>
            </a:r>
            <a:r>
              <a:rPr lang="en-US" altLang="en-US" sz="1600" dirty="0">
                <a:solidFill>
                  <a:srgbClr val="037C34"/>
                </a:solidFill>
                <a:latin typeface="Verdana" panose="020B0604030504040204" pitchFamily="34" charset="0"/>
                <a:ea typeface="Verdana" panose="020B0604030504040204" pitchFamily="34" charset="0"/>
                <a:cs typeface="Verdana" panose="020B0604030504040204" pitchFamily="34" charset="0"/>
              </a:rPr>
              <a:t>detachment</a:t>
            </a:r>
            <a:r>
              <a:rPr lang="en-US" altLang="en-US" sz="1600" b="1" dirty="0">
                <a:solidFill>
                  <a:srgbClr val="037C34"/>
                </a:solidFill>
                <a:latin typeface="Verdana" panose="020B0604030504040204" pitchFamily="34" charset="0"/>
                <a:ea typeface="Verdana" panose="020B0604030504040204" pitchFamily="34" charset="0"/>
                <a:cs typeface="Verdana" panose="020B0604030504040204" pitchFamily="34" charset="0"/>
              </a:rPr>
              <a:t>.</a:t>
            </a:r>
          </a:p>
        </p:txBody>
      </p:sp>
      <p:sp>
        <p:nvSpPr>
          <p:cNvPr id="23555" name="Rectangle 7">
            <a:extLst>
              <a:ext uri="{FF2B5EF4-FFF2-40B4-BE49-F238E27FC236}">
                <a16:creationId xmlns:a16="http://schemas.microsoft.com/office/drawing/2014/main" id="{9D020727-44AD-A789-A605-F06BEAFE8436}"/>
              </a:ext>
            </a:extLst>
          </p:cNvPr>
          <p:cNvSpPr>
            <a:spLocks noChangeArrowheads="1"/>
          </p:cNvSpPr>
          <p:nvPr/>
        </p:nvSpPr>
        <p:spPr bwMode="auto">
          <a:xfrm>
            <a:off x="559167" y="1125539"/>
            <a:ext cx="11249745" cy="3527425"/>
          </a:xfrm>
          <a:prstGeom prst="rect">
            <a:avLst/>
          </a:prstGeom>
          <a:noFill/>
          <a:ln w="34925">
            <a:solidFill>
              <a:schemeClr val="tx1">
                <a:lumMod val="50000"/>
                <a:lumOff val="50000"/>
              </a:schemeClr>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erdana" panose="020B0604030504040204" pitchFamily="34" charset="0"/>
              <a:ea typeface="Verdana" panose="020B0604030504040204" pitchFamily="34" charset="0"/>
              <a:cs typeface="Verdana" panose="020B0604030504040204" pitchFamily="34" charset="0"/>
            </a:endParaRPr>
          </a:p>
        </p:txBody>
      </p:sp>
      <p:sp>
        <p:nvSpPr>
          <p:cNvPr id="6" name="Rectangle 5">
            <a:extLst>
              <a:ext uri="{FF2B5EF4-FFF2-40B4-BE49-F238E27FC236}">
                <a16:creationId xmlns:a16="http://schemas.microsoft.com/office/drawing/2014/main" id="{6042D0CF-4940-025C-9420-8FAF6D3652E6}"/>
              </a:ext>
            </a:extLst>
          </p:cNvPr>
          <p:cNvSpPr/>
          <p:nvPr/>
        </p:nvSpPr>
        <p:spPr bwMode="auto">
          <a:xfrm>
            <a:off x="774551" y="4894264"/>
            <a:ext cx="10858282" cy="1000125"/>
          </a:xfrm>
          <a:prstGeom prst="rect">
            <a:avLst/>
          </a:prstGeom>
        </p:spPr>
        <p:txBody>
          <a:bodyPr wrap="square">
            <a:spAutoFit/>
          </a:bodyPr>
          <a:lstStyle/>
          <a:p>
            <a:pPr algn="ctr">
              <a:spcBef>
                <a:spcPts val="600"/>
              </a:spcBef>
              <a:defRPr/>
            </a:pPr>
            <a:r>
              <a:rPr lang="en-US" dirty="0">
                <a:solidFill>
                  <a:srgbClr val="037C34"/>
                </a:solidFill>
                <a:latin typeface="Verdana" panose="020B0604030504040204" pitchFamily="34" charset="0"/>
                <a:ea typeface="Verdana" panose="020B0604030504040204" pitchFamily="34" charset="0"/>
                <a:cs typeface="Verdana" panose="020B0604030504040204" pitchFamily="34" charset="0"/>
              </a:rPr>
              <a:t>Applicability of expanded theory to </a:t>
            </a:r>
            <a:r>
              <a:rPr lang="en-US" u="sng" dirty="0">
                <a:solidFill>
                  <a:srgbClr val="037C34"/>
                </a:solidFill>
                <a:latin typeface="Verdana" panose="020B0604030504040204" pitchFamily="34" charset="0"/>
                <a:ea typeface="Verdana" panose="020B0604030504040204" pitchFamily="34" charset="0"/>
                <a:cs typeface="Verdana" panose="020B0604030504040204" pitchFamily="34" charset="0"/>
              </a:rPr>
              <a:t>Emerging Markets</a:t>
            </a:r>
            <a:r>
              <a:rPr lang="en-US" dirty="0">
                <a:solidFill>
                  <a:srgbClr val="037C34"/>
                </a:solidFill>
                <a:latin typeface="Verdana" panose="020B0604030504040204" pitchFamily="34" charset="0"/>
                <a:ea typeface="Verdana" panose="020B0604030504040204" pitchFamily="34" charset="0"/>
                <a:cs typeface="Verdana" panose="020B0604030504040204" pitchFamily="34" charset="0"/>
              </a:rPr>
              <a:t>: </a:t>
            </a:r>
          </a:p>
          <a:p>
            <a:pPr marL="177800">
              <a:spcBef>
                <a:spcPts val="600"/>
              </a:spcBef>
              <a:defRPr/>
            </a:pPr>
            <a:r>
              <a:rPr lang="en-US"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high-risk environments; less efficient capital markets; cultural differences; marketing-driven decisions</a:t>
            </a:r>
          </a:p>
        </p:txBody>
      </p:sp>
      <p:sp>
        <p:nvSpPr>
          <p:cNvPr id="23557" name="Rectangle 7">
            <a:extLst>
              <a:ext uri="{FF2B5EF4-FFF2-40B4-BE49-F238E27FC236}">
                <a16:creationId xmlns:a16="http://schemas.microsoft.com/office/drawing/2014/main" id="{650E89F7-D46D-498A-8560-2EF58E835B7A}"/>
              </a:ext>
            </a:extLst>
          </p:cNvPr>
          <p:cNvSpPr>
            <a:spLocks noChangeArrowheads="1"/>
          </p:cNvSpPr>
          <p:nvPr/>
        </p:nvSpPr>
        <p:spPr bwMode="auto">
          <a:xfrm>
            <a:off x="559167" y="4822825"/>
            <a:ext cx="11249745" cy="1150938"/>
          </a:xfrm>
          <a:prstGeom prst="rect">
            <a:avLst/>
          </a:prstGeom>
          <a:noFill/>
          <a:ln w="34925">
            <a:solidFill>
              <a:srgbClr val="037C34"/>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erdana" panose="020B0604030504040204" pitchFamily="34" charset="0"/>
              <a:ea typeface="Verdana" panose="020B0604030504040204" pitchFamily="34" charset="0"/>
              <a:cs typeface="Verdana" panose="020B0604030504040204" pitchFamily="34" charset="0"/>
            </a:endParaRPr>
          </a:p>
        </p:txBody>
      </p:sp>
      <p:sp>
        <p:nvSpPr>
          <p:cNvPr id="2" name="Title 1">
            <a:extLst>
              <a:ext uri="{FF2B5EF4-FFF2-40B4-BE49-F238E27FC236}">
                <a16:creationId xmlns:a16="http://schemas.microsoft.com/office/drawing/2014/main" id="{BB3B175F-7F63-C283-72C0-8E0AC2C8E716}"/>
              </a:ext>
            </a:extLst>
          </p:cNvPr>
          <p:cNvSpPr>
            <a:spLocks noGrp="1"/>
          </p:cNvSpPr>
          <p:nvPr>
            <p:ph type="title"/>
          </p:nvPr>
        </p:nvSpPr>
        <p:spPr>
          <a:xfrm>
            <a:off x="1804433" y="-26988"/>
            <a:ext cx="8567738" cy="1143001"/>
          </a:xfrm>
        </p:spPr>
        <p:txBody>
          <a:bodyPr>
            <a:normAutofit/>
          </a:bodyPr>
          <a:lstStyle/>
          <a:p>
            <a:pPr>
              <a:defRPr/>
            </a:pPr>
            <a:r>
              <a:rPr lang="en-US" altLang="en-US" sz="2600" dirty="0">
                <a:solidFill>
                  <a:srgbClr val="037C34"/>
                </a:solidFill>
                <a:effectLst>
                  <a:outerShdw blurRad="38100" dist="38100" dir="2700000" algn="tl">
                    <a:srgbClr val="C0C0C0"/>
                  </a:outerShdw>
                </a:effectLst>
                <a:latin typeface="Verdana" panose="020B0604030504040204" pitchFamily="34" charset="0"/>
                <a:ea typeface="Verdana" panose="020B0604030504040204" pitchFamily="34" charset="0"/>
                <a:cs typeface="Verdana" panose="020B0604030504040204" pitchFamily="34" charset="0"/>
              </a:rPr>
              <a:t>Multiple motivations for organizational Innovation</a:t>
            </a:r>
            <a:endParaRPr lang="en-US" sz="2600"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3" name="Line 2">
            <a:extLst>
              <a:ext uri="{FF2B5EF4-FFF2-40B4-BE49-F238E27FC236}">
                <a16:creationId xmlns:a16="http://schemas.microsoft.com/office/drawing/2014/main" id="{44E700D6-FE65-842B-ADEE-6BEC0728732C}"/>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4" name="TextBox 3" descr="Professor Teresa da Silva Lopes&#13;&#10;">
            <a:extLst>
              <a:ext uri="{FF2B5EF4-FFF2-40B4-BE49-F238E27FC236}">
                <a16:creationId xmlns:a16="http://schemas.microsoft.com/office/drawing/2014/main" id="{401CD8EE-99AC-68FC-AD33-4BD3B628D11E}"/>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063293B4-E5BB-B1B5-D446-ABCCD1C46FE6}"/>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8" name="Picture 7">
            <a:extLst>
              <a:ext uri="{FF2B5EF4-FFF2-40B4-BE49-F238E27FC236}">
                <a16:creationId xmlns:a16="http://schemas.microsoft.com/office/drawing/2014/main" id="{C9D54627-FF00-4F95-0258-BACC8442A9A4}"/>
              </a:ext>
            </a:extLst>
          </p:cNvPr>
          <p:cNvPicPr>
            <a:picLocks noChangeAspect="1"/>
          </p:cNvPicPr>
          <p:nvPr/>
        </p:nvPicPr>
        <p:blipFill>
          <a:blip r:embed="rId2"/>
          <a:stretch>
            <a:fillRect/>
          </a:stretch>
        </p:blipFill>
        <p:spPr>
          <a:xfrm>
            <a:off x="10573268" y="6384207"/>
            <a:ext cx="1506216" cy="358958"/>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D7067CF-348E-B015-F686-BD96EA6B7B9E}"/>
              </a:ext>
            </a:extLst>
          </p:cNvPr>
          <p:cNvPicPr>
            <a:picLocks noChangeAspect="1"/>
          </p:cNvPicPr>
          <p:nvPr/>
        </p:nvPicPr>
        <p:blipFill>
          <a:blip r:embed="rId3"/>
          <a:stretch>
            <a:fillRect/>
          </a:stretch>
        </p:blipFill>
        <p:spPr>
          <a:xfrm>
            <a:off x="8511384" y="1529286"/>
            <a:ext cx="6099759" cy="4051665"/>
          </a:xfrm>
          <a:prstGeom prst="rect">
            <a:avLst/>
          </a:prstGeom>
        </p:spPr>
      </p:pic>
      <p:pic>
        <p:nvPicPr>
          <p:cNvPr id="5" name="Picture 7" descr="World's most popular tax havens">
            <a:extLst>
              <a:ext uri="{FF2B5EF4-FFF2-40B4-BE49-F238E27FC236}">
                <a16:creationId xmlns:a16="http://schemas.microsoft.com/office/drawing/2014/main" id="{8F214832-D82B-9F70-0833-FF006CF29A2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70890" y="804776"/>
            <a:ext cx="7812087" cy="550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a:extLst>
              <a:ext uri="{FF2B5EF4-FFF2-40B4-BE49-F238E27FC236}">
                <a16:creationId xmlns:a16="http://schemas.microsoft.com/office/drawing/2014/main" id="{E6C87713-2CA2-DC77-4653-839B9B1ABC31}"/>
              </a:ext>
            </a:extLst>
          </p:cNvPr>
          <p:cNvSpPr>
            <a:spLocks noGrp="1" noChangeArrowheads="1"/>
          </p:cNvSpPr>
          <p:nvPr>
            <p:ph type="title"/>
          </p:nvPr>
        </p:nvSpPr>
        <p:spPr>
          <a:xfrm>
            <a:off x="957036" y="98005"/>
            <a:ext cx="10250220" cy="1143000"/>
          </a:xfrm>
        </p:spPr>
        <p:txBody>
          <a:bodyPr/>
          <a:lstStyle/>
          <a:p>
            <a:r>
              <a:rPr lang="en-GB" altLang="en-US" sz="2000" dirty="0">
                <a:solidFill>
                  <a:srgbClr val="057B33"/>
                </a:solidFill>
                <a:latin typeface="Verdana" panose="020B0604030504040204" pitchFamily="34" charset="0"/>
                <a:ea typeface="Verdana" panose="020B0604030504040204" pitchFamily="34" charset="0"/>
                <a:cs typeface="Verdana" panose="020B0604030504040204" pitchFamily="34" charset="0"/>
              </a:rPr>
              <a:t>The historical significance of tax havens as a form of organizational innovation</a:t>
            </a:r>
            <a:endParaRPr lang="en-US" altLang="en-US" sz="20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B265668A-D90B-EFEE-C269-87E5F8DAEA19}"/>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8739AEE7-CE16-C17D-11A9-B0B1DB038590}"/>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9" name="Line 2">
            <a:extLst>
              <a:ext uri="{FF2B5EF4-FFF2-40B4-BE49-F238E27FC236}">
                <a16:creationId xmlns:a16="http://schemas.microsoft.com/office/drawing/2014/main" id="{7435B57A-C5B3-BB19-F2BF-AE339B0FB932}"/>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4" name="Picture 3">
            <a:extLst>
              <a:ext uri="{FF2B5EF4-FFF2-40B4-BE49-F238E27FC236}">
                <a16:creationId xmlns:a16="http://schemas.microsoft.com/office/drawing/2014/main" id="{BDCF711B-58A8-6A10-B8A7-1F18726B7A2F}"/>
              </a:ext>
            </a:extLst>
          </p:cNvPr>
          <p:cNvPicPr>
            <a:picLocks noChangeAspect="1"/>
          </p:cNvPicPr>
          <p:nvPr/>
        </p:nvPicPr>
        <p:blipFill>
          <a:blip r:embed="rId5"/>
          <a:stretch>
            <a:fillRect/>
          </a:stretch>
        </p:blipFill>
        <p:spPr>
          <a:xfrm>
            <a:off x="10573268" y="6384207"/>
            <a:ext cx="1506216" cy="358958"/>
          </a:xfrm>
          <a:prstGeom prst="rect">
            <a:avLst/>
          </a:prstGeom>
        </p:spPr>
      </p:pic>
    </p:spTree>
    <p:extLst>
      <p:ext uri="{BB962C8B-B14F-4D97-AF65-F5344CB8AC3E}">
        <p14:creationId xmlns:p14="http://schemas.microsoft.com/office/powerpoint/2010/main" val="9027891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15140ED-272A-7CB3-F63A-37A65D74C7A9}"/>
              </a:ext>
            </a:extLst>
          </p:cNvPr>
          <p:cNvSpPr txBox="1">
            <a:spLocks noChangeArrowheads="1"/>
          </p:cNvSpPr>
          <p:nvPr/>
        </p:nvSpPr>
        <p:spPr>
          <a:xfrm>
            <a:off x="2431802" y="-74697"/>
            <a:ext cx="7365342"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Tax</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Havens</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Concept</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and</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Significance</a:t>
            </a:r>
            <a:endParaRPr lang="en-US"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7CFFF9E0-6378-FE59-CDB8-0C02ED0D27E5}"/>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10" name="TextBox 9" descr="Professor Teresa da Silva Lopes&#13;&#10;">
            <a:extLst>
              <a:ext uri="{FF2B5EF4-FFF2-40B4-BE49-F238E27FC236}">
                <a16:creationId xmlns:a16="http://schemas.microsoft.com/office/drawing/2014/main" id="{E746F2A1-F2E9-78E5-F50E-9625192E6736}"/>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1" name="Line 2">
            <a:extLst>
              <a:ext uri="{FF2B5EF4-FFF2-40B4-BE49-F238E27FC236}">
                <a16:creationId xmlns:a16="http://schemas.microsoft.com/office/drawing/2014/main" id="{039684D1-F7EA-E606-6AC5-082C797C8443}"/>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12" name="Picture 11">
            <a:extLst>
              <a:ext uri="{FF2B5EF4-FFF2-40B4-BE49-F238E27FC236}">
                <a16:creationId xmlns:a16="http://schemas.microsoft.com/office/drawing/2014/main" id="{45EAFE9F-1755-C1D0-ED98-D6C27F4DECA3}"/>
              </a:ext>
            </a:extLst>
          </p:cNvPr>
          <p:cNvPicPr>
            <a:picLocks noChangeAspect="1"/>
          </p:cNvPicPr>
          <p:nvPr/>
        </p:nvPicPr>
        <p:blipFill>
          <a:blip r:embed="rId2"/>
          <a:stretch>
            <a:fillRect/>
          </a:stretch>
        </p:blipFill>
        <p:spPr>
          <a:xfrm>
            <a:off x="10573268" y="6384207"/>
            <a:ext cx="1506216" cy="358958"/>
          </a:xfrm>
          <a:prstGeom prst="rect">
            <a:avLst/>
          </a:prstGeom>
        </p:spPr>
      </p:pic>
      <p:sp>
        <p:nvSpPr>
          <p:cNvPr id="6" name="TextBox 5">
            <a:extLst>
              <a:ext uri="{FF2B5EF4-FFF2-40B4-BE49-F238E27FC236}">
                <a16:creationId xmlns:a16="http://schemas.microsoft.com/office/drawing/2014/main" id="{8006F858-A6E5-6CB3-7F88-F697A476B9F3}"/>
              </a:ext>
            </a:extLst>
          </p:cNvPr>
          <p:cNvSpPr txBox="1"/>
          <p:nvPr/>
        </p:nvSpPr>
        <p:spPr>
          <a:xfrm>
            <a:off x="3586629" y="1169394"/>
            <a:ext cx="7883177" cy="1876732"/>
          </a:xfrm>
          <a:prstGeom prst="rect">
            <a:avLst/>
          </a:prstGeom>
          <a:noFill/>
        </p:spPr>
        <p:txBody>
          <a:bodyPr wrap="square" rtlCol="0">
            <a:spAutoFit/>
          </a:bodyPr>
          <a:lstStyle/>
          <a:p>
            <a:pPr algn="just">
              <a:lnSpc>
                <a:spcPct val="150000"/>
              </a:lnSpc>
            </a:pPr>
            <a:r>
              <a:rPr lang="en-US" sz="2000" dirty="0">
                <a:latin typeface="Verdana" panose="020B0604030504040204" pitchFamily="34" charset="0"/>
                <a:ea typeface="Verdana" panose="020B0604030504040204" pitchFamily="34" charset="0"/>
                <a:cs typeface="Verdana" panose="020B0604030504040204" pitchFamily="34" charset="0"/>
              </a:rPr>
              <a:t>They are jurisdictions with zero or very low tax rates for corporations and/or individuals as  well as certain secrecy provisions that guarantee the anonymity of those wanting to conceal assets from the eyes of taxmen.(Ogle, 2020)</a:t>
            </a:r>
          </a:p>
        </p:txBody>
      </p:sp>
      <p:sp>
        <p:nvSpPr>
          <p:cNvPr id="7" name="Pentagon 6">
            <a:extLst>
              <a:ext uri="{FF2B5EF4-FFF2-40B4-BE49-F238E27FC236}">
                <a16:creationId xmlns:a16="http://schemas.microsoft.com/office/drawing/2014/main" id="{200B765F-4562-1516-48D2-D1441570C7D6}"/>
              </a:ext>
            </a:extLst>
          </p:cNvPr>
          <p:cNvSpPr/>
          <p:nvPr/>
        </p:nvSpPr>
        <p:spPr>
          <a:xfrm>
            <a:off x="575023" y="1197078"/>
            <a:ext cx="2726872" cy="1900852"/>
          </a:xfrm>
          <a:prstGeom prst="homePlate">
            <a:avLst>
              <a:gd name="adj" fmla="val 31950"/>
            </a:avLst>
          </a:prstGeom>
          <a:noFill/>
          <a:ln w="44450">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57B32"/>
                </a:solidFill>
                <a:latin typeface="Verdana" panose="020B0604030504040204" pitchFamily="34" charset="0"/>
                <a:ea typeface="Verdana" panose="020B0604030504040204" pitchFamily="34" charset="0"/>
                <a:cs typeface="Verdana" panose="020B0604030504040204" pitchFamily="34" charset="0"/>
              </a:rPr>
              <a:t>Concept</a:t>
            </a:r>
          </a:p>
        </p:txBody>
      </p:sp>
      <p:sp>
        <p:nvSpPr>
          <p:cNvPr id="8" name="Pentagon 7">
            <a:extLst>
              <a:ext uri="{FF2B5EF4-FFF2-40B4-BE49-F238E27FC236}">
                <a16:creationId xmlns:a16="http://schemas.microsoft.com/office/drawing/2014/main" id="{6AFF0FD2-70C0-7DE9-240B-47CD0C55CE36}"/>
              </a:ext>
            </a:extLst>
          </p:cNvPr>
          <p:cNvSpPr/>
          <p:nvPr/>
        </p:nvSpPr>
        <p:spPr>
          <a:xfrm>
            <a:off x="575023" y="3328177"/>
            <a:ext cx="2726872" cy="2666037"/>
          </a:xfrm>
          <a:prstGeom prst="homePlate">
            <a:avLst>
              <a:gd name="adj" fmla="val 25221"/>
            </a:avLst>
          </a:prstGeom>
          <a:noFill/>
          <a:ln w="44450">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57B32"/>
                </a:solidFill>
                <a:latin typeface="Verdana" panose="020B0604030504040204" pitchFamily="34" charset="0"/>
                <a:ea typeface="Verdana" panose="020B0604030504040204" pitchFamily="34" charset="0"/>
                <a:cs typeface="Verdana" panose="020B0604030504040204" pitchFamily="34" charset="0"/>
              </a:rPr>
              <a:t>Why they make the news?</a:t>
            </a:r>
          </a:p>
        </p:txBody>
      </p:sp>
      <p:sp>
        <p:nvSpPr>
          <p:cNvPr id="9" name="TextBox 8">
            <a:extLst>
              <a:ext uri="{FF2B5EF4-FFF2-40B4-BE49-F238E27FC236}">
                <a16:creationId xmlns:a16="http://schemas.microsoft.com/office/drawing/2014/main" id="{31FF026B-34BD-D67D-7CDC-A93C4E3C3FF5}"/>
              </a:ext>
            </a:extLst>
          </p:cNvPr>
          <p:cNvSpPr txBox="1"/>
          <p:nvPr/>
        </p:nvSpPr>
        <p:spPr>
          <a:xfrm>
            <a:off x="3550771" y="3436835"/>
            <a:ext cx="8066206" cy="2477601"/>
          </a:xfrm>
          <a:prstGeom prst="rect">
            <a:avLst/>
          </a:prstGeom>
          <a:noFill/>
        </p:spPr>
        <p:txBody>
          <a:bodyPr wrap="square" rtlCol="0">
            <a:spAutoFit/>
          </a:bodyPr>
          <a:lstStyle/>
          <a:p>
            <a:pPr marL="500063" indent="-500063">
              <a:spcBef>
                <a:spcPts val="600"/>
              </a:spcBef>
            </a:pPr>
            <a:r>
              <a:rPr lang="en-US" sz="2000" dirty="0">
                <a:latin typeface="Verdana" panose="020B0604030504040204" pitchFamily="34" charset="0"/>
                <a:ea typeface="Verdana" panose="020B0604030504040204" pitchFamily="34" charset="0"/>
                <a:cs typeface="Verdana" panose="020B0604030504040204" pitchFamily="34" charset="0"/>
              </a:rPr>
              <a:t>=&gt; Artificial accounting and booking techniques deployed by many MNEs in order to accumulate profits:</a:t>
            </a:r>
          </a:p>
          <a:p>
            <a:pPr marL="679450" indent="-215900">
              <a:spcBef>
                <a:spcPts val="600"/>
              </a:spcBef>
            </a:pPr>
            <a:r>
              <a:rPr lang="en-US" sz="2000" dirty="0">
                <a:latin typeface="Verdana" panose="020B0604030504040204" pitchFamily="34" charset="0"/>
                <a:ea typeface="Verdana" panose="020B0604030504040204" pitchFamily="34" charset="0"/>
                <a:cs typeface="Verdana" panose="020B0604030504040204" pitchFamily="34" charset="0"/>
              </a:rPr>
              <a:t>- deprive governments of revenue and undermine the integrity of the tax system</a:t>
            </a:r>
          </a:p>
          <a:p>
            <a:pPr marL="679450" indent="-215900">
              <a:spcBef>
                <a:spcPts val="600"/>
              </a:spcBef>
            </a:pPr>
            <a:r>
              <a:rPr lang="en-US" sz="2000" dirty="0">
                <a:latin typeface="Verdana" panose="020B0604030504040204" pitchFamily="34" charset="0"/>
                <a:ea typeface="Verdana" panose="020B0604030504040204" pitchFamily="34" charset="0"/>
                <a:cs typeface="Verdana" panose="020B0604030504040204" pitchFamily="34" charset="0"/>
              </a:rPr>
              <a:t>- public pressure for individuals and corporations to pay their fair share of taxes</a:t>
            </a:r>
          </a:p>
          <a:p>
            <a:pPr marL="679450" indent="-215900">
              <a:spcBef>
                <a:spcPts val="600"/>
              </a:spcBef>
            </a:pPr>
            <a:r>
              <a:rPr lang="en-US" sz="2000" dirty="0">
                <a:latin typeface="Verdana" panose="020B0604030504040204" pitchFamily="34" charset="0"/>
                <a:ea typeface="Verdana" panose="020B0604030504040204" pitchFamily="34" charset="0"/>
                <a:cs typeface="Verdana" panose="020B0604030504040204" pitchFamily="34" charset="0"/>
              </a:rPr>
              <a:t>- contribute to growing inequality</a:t>
            </a:r>
          </a:p>
        </p:txBody>
      </p:sp>
      <p:sp>
        <p:nvSpPr>
          <p:cNvPr id="13" name="Rectangle 12">
            <a:extLst>
              <a:ext uri="{FF2B5EF4-FFF2-40B4-BE49-F238E27FC236}">
                <a16:creationId xmlns:a16="http://schemas.microsoft.com/office/drawing/2014/main" id="{F0F3A57C-BE2B-260F-E96A-ECB99EBB2337}"/>
              </a:ext>
            </a:extLst>
          </p:cNvPr>
          <p:cNvSpPr/>
          <p:nvPr/>
        </p:nvSpPr>
        <p:spPr>
          <a:xfrm>
            <a:off x="3443198" y="1197078"/>
            <a:ext cx="8173779" cy="1900852"/>
          </a:xfrm>
          <a:prstGeom prst="rect">
            <a:avLst/>
          </a:prstGeom>
          <a:noFill/>
          <a:ln w="38100">
            <a:solidFill>
              <a:srgbClr val="057B3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C487299-2125-0CC2-A5AC-4C9E393E01CD}"/>
              </a:ext>
            </a:extLst>
          </p:cNvPr>
          <p:cNvSpPr/>
          <p:nvPr/>
        </p:nvSpPr>
        <p:spPr>
          <a:xfrm>
            <a:off x="3443198" y="3328177"/>
            <a:ext cx="8173779" cy="2666040"/>
          </a:xfrm>
          <a:prstGeom prst="rect">
            <a:avLst/>
          </a:prstGeom>
          <a:noFill/>
          <a:ln w="38100">
            <a:solidFill>
              <a:srgbClr val="057B3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939651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BEA2E72-8F71-53AD-F4F7-7A4A04B16450}"/>
              </a:ext>
            </a:extLst>
          </p:cNvPr>
          <p:cNvSpPr txBox="1">
            <a:spLocks noChangeArrowheads="1"/>
          </p:cNvSpPr>
          <p:nvPr/>
        </p:nvSpPr>
        <p:spPr>
          <a:xfrm>
            <a:off x="3938316" y="-88267"/>
            <a:ext cx="431536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History</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of</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Tax</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Havens</a:t>
            </a:r>
            <a:endParaRPr lang="en-US"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38B02297-99BF-8AE2-C47E-21C4F5F3F657}"/>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6" name="TextBox 5" descr="Professor Teresa da Silva Lopes&#13;&#10;">
            <a:extLst>
              <a:ext uri="{FF2B5EF4-FFF2-40B4-BE49-F238E27FC236}">
                <a16:creationId xmlns:a16="http://schemas.microsoft.com/office/drawing/2014/main" id="{42B68C75-DA47-4C55-08C3-BB83A448B44F}"/>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12D99224-10CD-CFDC-921D-10D061A7E069}"/>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8" name="Picture 7">
            <a:extLst>
              <a:ext uri="{FF2B5EF4-FFF2-40B4-BE49-F238E27FC236}">
                <a16:creationId xmlns:a16="http://schemas.microsoft.com/office/drawing/2014/main" id="{8A6A9DD6-6197-B585-90CF-72AE7D3B1203}"/>
              </a:ext>
            </a:extLst>
          </p:cNvPr>
          <p:cNvPicPr>
            <a:picLocks noChangeAspect="1"/>
          </p:cNvPicPr>
          <p:nvPr/>
        </p:nvPicPr>
        <p:blipFill>
          <a:blip r:embed="rId2"/>
          <a:stretch>
            <a:fillRect/>
          </a:stretch>
        </p:blipFill>
        <p:spPr>
          <a:xfrm>
            <a:off x="10573268" y="6384207"/>
            <a:ext cx="1506216" cy="358958"/>
          </a:xfrm>
          <a:prstGeom prst="rect">
            <a:avLst/>
          </a:prstGeom>
        </p:spPr>
      </p:pic>
      <p:sp>
        <p:nvSpPr>
          <p:cNvPr id="9" name="TextBox 8">
            <a:extLst>
              <a:ext uri="{FF2B5EF4-FFF2-40B4-BE49-F238E27FC236}">
                <a16:creationId xmlns:a16="http://schemas.microsoft.com/office/drawing/2014/main" id="{8184A70B-8B9F-0C6C-D355-C3D33E2531F6}"/>
              </a:ext>
            </a:extLst>
          </p:cNvPr>
          <p:cNvSpPr txBox="1"/>
          <p:nvPr/>
        </p:nvSpPr>
        <p:spPr>
          <a:xfrm>
            <a:off x="545426" y="1058002"/>
            <a:ext cx="11263487" cy="5062924"/>
          </a:xfrm>
          <a:prstGeom prst="rect">
            <a:avLst/>
          </a:prstGeom>
          <a:noFill/>
        </p:spPr>
        <p:txBody>
          <a:bodyPr wrap="square" rtlCol="0">
            <a:spAutoFit/>
          </a:bodyPr>
          <a:lstStyle/>
          <a:p>
            <a:r>
              <a:rPr lang="en-US" sz="2000" b="1" dirty="0">
                <a:solidFill>
                  <a:srgbClr val="057B32"/>
                </a:solidFill>
                <a:latin typeface="Verdana" panose="020B0604030504040204" pitchFamily="34" charset="0"/>
                <a:ea typeface="Verdana" panose="020B0604030504040204" pitchFamily="34" charset="0"/>
                <a:cs typeface="Verdana" panose="020B0604030504040204" pitchFamily="34" charset="0"/>
              </a:rPr>
              <a:t>1. WWI – the emergence of first tax havens in Europe</a:t>
            </a:r>
          </a:p>
          <a:p>
            <a:pPr marL="231775">
              <a:spcBef>
                <a:spcPts val="600"/>
              </a:spcBef>
            </a:pPr>
            <a:r>
              <a:rPr lang="en-US" dirty="0">
                <a:latin typeface="Verdana" panose="020B0604030504040204" pitchFamily="34" charset="0"/>
                <a:ea typeface="Verdana" panose="020B0604030504040204" pitchFamily="34" charset="0"/>
                <a:cs typeface="Verdana" panose="020B0604030504040204" pitchFamily="34" charset="0"/>
              </a:rPr>
              <a:t> - after the introduction of mass-based income taxes during the war.</a:t>
            </a:r>
          </a:p>
          <a:p>
            <a:pPr marL="231775">
              <a:spcBef>
                <a:spcPts val="600"/>
              </a:spcBef>
            </a:pPr>
            <a:r>
              <a:rPr lang="en-US" dirty="0">
                <a:latin typeface="Verdana" panose="020B0604030504040204" pitchFamily="34" charset="0"/>
                <a:ea typeface="Verdana" panose="020B0604030504040204" pitchFamily="34" charset="0"/>
                <a:cs typeface="Verdana" panose="020B0604030504040204" pitchFamily="34" charset="0"/>
              </a:rPr>
              <a:t> - first tax havens to emerge:</a:t>
            </a:r>
          </a:p>
          <a:p>
            <a:pPr marL="231775"/>
            <a:r>
              <a:rPr lang="en-US" dirty="0">
                <a:latin typeface="Verdana" panose="020B0604030504040204" pitchFamily="34" charset="0"/>
                <a:ea typeface="Verdana" panose="020B0604030504040204" pitchFamily="34" charset="0"/>
                <a:cs typeface="Verdana" panose="020B0604030504040204" pitchFamily="34" charset="0"/>
              </a:rPr>
              <a:t>   Switzerland; Liechtenstein; Luxembourg The British Channel Islands; Bahamas; Bermuda</a:t>
            </a:r>
          </a:p>
          <a:p>
            <a:pPr marL="357188" indent="-357188"/>
            <a:endParaRPr lang="en-US" sz="2000" dirty="0">
              <a:latin typeface="Verdana" panose="020B0604030504040204" pitchFamily="34" charset="0"/>
              <a:ea typeface="Verdana" panose="020B0604030504040204" pitchFamily="34" charset="0"/>
              <a:cs typeface="Verdana" panose="020B0604030504040204" pitchFamily="34" charset="0"/>
            </a:endParaRPr>
          </a:p>
          <a:p>
            <a:pPr marL="357188" indent="-357188"/>
            <a:r>
              <a:rPr lang="en-US" sz="2000" b="1" dirty="0">
                <a:solidFill>
                  <a:srgbClr val="057B32"/>
                </a:solidFill>
                <a:latin typeface="Verdana" panose="020B0604030504040204" pitchFamily="34" charset="0"/>
                <a:ea typeface="Verdana" panose="020B0604030504040204" pitchFamily="34" charset="0"/>
                <a:cs typeface="Verdana" panose="020B0604030504040204" pitchFamily="34" charset="0"/>
              </a:rPr>
              <a:t>2. 1950-60s – Proliferation and growth of established and newly emerging havens</a:t>
            </a:r>
          </a:p>
          <a:p>
            <a:pPr>
              <a:spcBef>
                <a:spcPts val="600"/>
              </a:spcBef>
            </a:pPr>
            <a:r>
              <a:rPr lang="en-US" dirty="0">
                <a:latin typeface="Verdana" panose="020B0604030504040204" pitchFamily="34" charset="0"/>
                <a:ea typeface="Verdana" panose="020B0604030504040204" pitchFamily="34" charset="0"/>
                <a:cs typeface="Verdana" panose="020B0604030504040204" pitchFamily="34" charset="0"/>
              </a:rPr>
              <a:t>     - after WWII</a:t>
            </a:r>
          </a:p>
          <a:p>
            <a:r>
              <a:rPr lang="en-US" dirty="0">
                <a:latin typeface="Verdana" panose="020B0604030504040204" pitchFamily="34" charset="0"/>
                <a:ea typeface="Verdana" panose="020B0604030504040204" pitchFamily="34" charset="0"/>
                <a:cs typeface="Verdana" panose="020B0604030504040204" pitchFamily="34" charset="0"/>
              </a:rPr>
              <a:t>          . introduction of progressive income tax</a:t>
            </a:r>
          </a:p>
          <a:p>
            <a:r>
              <a:rPr lang="en-US" dirty="0">
                <a:latin typeface="Verdana" panose="020B0604030504040204" pitchFamily="34" charset="0"/>
                <a:ea typeface="Verdana" panose="020B0604030504040204" pitchFamily="34" charset="0"/>
                <a:cs typeface="Verdana" panose="020B0604030504040204" pitchFamily="34" charset="0"/>
              </a:rPr>
              <a:t>          . </a:t>
            </a:r>
            <a:r>
              <a:rPr lang="en-US" b="1" dirty="0">
                <a:solidFill>
                  <a:srgbClr val="057B32"/>
                </a:solidFill>
                <a:latin typeface="Verdana" panose="020B0604030504040204" pitchFamily="34" charset="0"/>
                <a:ea typeface="Verdana" panose="020B0604030504040204" pitchFamily="34" charset="0"/>
                <a:cs typeface="Verdana" panose="020B0604030504040204" pitchFamily="34" charset="0"/>
              </a:rPr>
              <a:t>Decolonization – created a money panic leading to withdrawal of funds</a:t>
            </a:r>
          </a:p>
          <a:p>
            <a:r>
              <a:rPr lang="en-US" b="1" dirty="0">
                <a:solidFill>
                  <a:srgbClr val="057B32"/>
                </a:solidFill>
                <a:latin typeface="Verdana" panose="020B0604030504040204" pitchFamily="34" charset="0"/>
                <a:ea typeface="Verdana" panose="020B0604030504040204" pitchFamily="34" charset="0"/>
                <a:cs typeface="Verdana" panose="020B0604030504040204" pitchFamily="34" charset="0"/>
              </a:rPr>
              <a:t>            </a:t>
            </a:r>
            <a:r>
              <a:rPr lang="en-US" dirty="0">
                <a:solidFill>
                  <a:srgbClr val="057B32"/>
                </a:solidFill>
                <a:latin typeface="Verdana" panose="020B0604030504040204" pitchFamily="34" charset="0"/>
                <a:ea typeface="Verdana" panose="020B0604030504040204" pitchFamily="34" charset="0"/>
                <a:cs typeface="Verdana" panose="020B0604030504040204" pitchFamily="34" charset="0"/>
              </a:rPr>
              <a:t>(individuals, private companies, public-private enterprises)</a:t>
            </a:r>
          </a:p>
          <a:p>
            <a:pPr>
              <a:spcBef>
                <a:spcPts val="600"/>
              </a:spcBef>
            </a:pPr>
            <a:r>
              <a:rPr lang="en-US" dirty="0">
                <a:latin typeface="Verdana" panose="020B0604030504040204" pitchFamily="34" charset="0"/>
                <a:ea typeface="Verdana" panose="020B0604030504040204" pitchFamily="34" charset="0"/>
                <a:cs typeface="Verdana" panose="020B0604030504040204" pitchFamily="34" charset="0"/>
              </a:rPr>
              <a:t>     - new tax havens emerge</a:t>
            </a:r>
          </a:p>
          <a:p>
            <a:r>
              <a:rPr lang="en-US" dirty="0">
                <a:latin typeface="Verdana" panose="020B0604030504040204" pitchFamily="34" charset="0"/>
                <a:ea typeface="Verdana" panose="020B0604030504040204" pitchFamily="34" charset="0"/>
                <a:cs typeface="Verdana" panose="020B0604030504040204" pitchFamily="34" charset="0"/>
              </a:rPr>
              <a:t>       Cayman Islands, The British Virgin islands, Hing Kong, Singapore, Malta, Panama, Beirut</a:t>
            </a:r>
          </a:p>
          <a:p>
            <a:endParaRPr lang="en-US" dirty="0">
              <a:latin typeface="Verdana" panose="020B0604030504040204" pitchFamily="34" charset="0"/>
              <a:ea typeface="Verdana" panose="020B0604030504040204" pitchFamily="34" charset="0"/>
              <a:cs typeface="Verdana" panose="020B0604030504040204" pitchFamily="34" charset="0"/>
            </a:endParaRPr>
          </a:p>
          <a:p>
            <a:r>
              <a:rPr lang="en-US" sz="2000" b="1" dirty="0">
                <a:solidFill>
                  <a:srgbClr val="057B32"/>
                </a:solidFill>
                <a:latin typeface="Verdana" panose="020B0604030504040204" pitchFamily="34" charset="0"/>
                <a:ea typeface="Verdana" panose="020B0604030504040204" pitchFamily="34" charset="0"/>
                <a:cs typeface="Verdana" panose="020B0604030504040204" pitchFamily="34" charset="0"/>
              </a:rPr>
              <a:t>3. 1970s/1980s</a:t>
            </a:r>
          </a:p>
          <a:p>
            <a:pPr>
              <a:spcBef>
                <a:spcPts val="600"/>
              </a:spcBef>
            </a:pPr>
            <a:r>
              <a:rPr lang="en-US" dirty="0">
                <a:latin typeface="Verdana" panose="020B0604030504040204" pitchFamily="34" charset="0"/>
                <a:ea typeface="Verdana" panose="020B0604030504040204" pitchFamily="34" charset="0"/>
                <a:cs typeface="Verdana" panose="020B0604030504040204" pitchFamily="34" charset="0"/>
              </a:rPr>
              <a:t>    - end of the Bretton Woods System and removal of capital controls</a:t>
            </a:r>
          </a:p>
        </p:txBody>
      </p:sp>
    </p:spTree>
    <p:extLst>
      <p:ext uri="{BB962C8B-B14F-4D97-AF65-F5344CB8AC3E}">
        <p14:creationId xmlns:p14="http://schemas.microsoft.com/office/powerpoint/2010/main" val="41943030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0DA2842B-2CD1-D1C1-A96C-9DF97F9E7149}"/>
              </a:ext>
            </a:extLst>
          </p:cNvPr>
          <p:cNvSpPr/>
          <p:nvPr/>
        </p:nvSpPr>
        <p:spPr>
          <a:xfrm>
            <a:off x="1685365" y="712142"/>
            <a:ext cx="10327341" cy="2136163"/>
          </a:xfrm>
          <a:prstGeom prst="rect">
            <a:avLst/>
          </a:prstGeom>
          <a:noFill/>
          <a:ln w="38100">
            <a:solidFill>
              <a:srgbClr val="057B3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451BDD43-4381-160F-C63F-CC6DA1FB8E19}"/>
              </a:ext>
            </a:extLst>
          </p:cNvPr>
          <p:cNvSpPr txBox="1">
            <a:spLocks noChangeArrowheads="1"/>
          </p:cNvSpPr>
          <p:nvPr/>
        </p:nvSpPr>
        <p:spPr>
          <a:xfrm>
            <a:off x="1099196" y="-288187"/>
            <a:ext cx="9053766"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Eg</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Tax</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Haven</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Tangier</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Morocco</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a:t>
            </a:r>
          </a:p>
        </p:txBody>
      </p:sp>
      <p:sp>
        <p:nvSpPr>
          <p:cNvPr id="7" name="Line 2">
            <a:extLst>
              <a:ext uri="{FF2B5EF4-FFF2-40B4-BE49-F238E27FC236}">
                <a16:creationId xmlns:a16="http://schemas.microsoft.com/office/drawing/2014/main" id="{4E66D100-69DD-F2A4-404C-40CE0124C780}"/>
              </a:ext>
            </a:extLst>
          </p:cNvPr>
          <p:cNvSpPr>
            <a:spLocks noChangeShapeType="1"/>
          </p:cNvSpPr>
          <p:nvPr/>
        </p:nvSpPr>
        <p:spPr bwMode="auto">
          <a:xfrm flipV="1">
            <a:off x="179295" y="589301"/>
            <a:ext cx="11577228" cy="17612"/>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8" name="TextBox 7" descr="Professor Teresa da Silva Lopes&#13;&#10;">
            <a:extLst>
              <a:ext uri="{FF2B5EF4-FFF2-40B4-BE49-F238E27FC236}">
                <a16:creationId xmlns:a16="http://schemas.microsoft.com/office/drawing/2014/main" id="{0539CBDE-01D3-B141-3DC5-7E05294BC254}"/>
              </a:ext>
            </a:extLst>
          </p:cNvPr>
          <p:cNvSpPr txBox="1"/>
          <p:nvPr/>
        </p:nvSpPr>
        <p:spPr>
          <a:xfrm>
            <a:off x="160876" y="6435092"/>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9" name="Line 2">
            <a:extLst>
              <a:ext uri="{FF2B5EF4-FFF2-40B4-BE49-F238E27FC236}">
                <a16:creationId xmlns:a16="http://schemas.microsoft.com/office/drawing/2014/main" id="{2617E752-B551-EA3F-44C9-FCCF2885071F}"/>
              </a:ext>
            </a:extLst>
          </p:cNvPr>
          <p:cNvSpPr>
            <a:spLocks noChangeShapeType="1"/>
          </p:cNvSpPr>
          <p:nvPr/>
        </p:nvSpPr>
        <p:spPr bwMode="auto">
          <a:xfrm>
            <a:off x="0" y="6413346"/>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10" name="Picture 9">
            <a:extLst>
              <a:ext uri="{FF2B5EF4-FFF2-40B4-BE49-F238E27FC236}">
                <a16:creationId xmlns:a16="http://schemas.microsoft.com/office/drawing/2014/main" id="{0B5417FD-A55A-C7F6-F23D-4FE3DD3EDF5F}"/>
              </a:ext>
            </a:extLst>
          </p:cNvPr>
          <p:cNvPicPr>
            <a:picLocks noChangeAspect="1"/>
          </p:cNvPicPr>
          <p:nvPr/>
        </p:nvPicPr>
        <p:blipFill>
          <a:blip r:embed="rId2"/>
          <a:stretch>
            <a:fillRect/>
          </a:stretch>
        </p:blipFill>
        <p:spPr>
          <a:xfrm>
            <a:off x="10519481" y="6437994"/>
            <a:ext cx="1506216" cy="358958"/>
          </a:xfrm>
          <a:prstGeom prst="rect">
            <a:avLst/>
          </a:prstGeom>
        </p:spPr>
      </p:pic>
      <p:sp>
        <p:nvSpPr>
          <p:cNvPr id="11" name="TextBox 10">
            <a:extLst>
              <a:ext uri="{FF2B5EF4-FFF2-40B4-BE49-F238E27FC236}">
                <a16:creationId xmlns:a16="http://schemas.microsoft.com/office/drawing/2014/main" id="{8F68698E-09A0-882E-FF58-5A675E855B0F}"/>
              </a:ext>
            </a:extLst>
          </p:cNvPr>
          <p:cNvSpPr txBox="1"/>
          <p:nvPr/>
        </p:nvSpPr>
        <p:spPr>
          <a:xfrm>
            <a:off x="2402543" y="3890685"/>
            <a:ext cx="207274" cy="364048"/>
          </a:xfrm>
          <a:prstGeom prst="rect">
            <a:avLst/>
          </a:prstGeom>
          <a:noFill/>
        </p:spPr>
        <p:txBody>
          <a:bodyPr wrap="square" rtlCol="0">
            <a:spAutoFit/>
          </a:bodyPr>
          <a:lstStyle/>
          <a:p>
            <a:endParaRPr lang="en-US" dirty="0"/>
          </a:p>
        </p:txBody>
      </p:sp>
      <p:sp>
        <p:nvSpPr>
          <p:cNvPr id="12" name="TextBox 11">
            <a:extLst>
              <a:ext uri="{FF2B5EF4-FFF2-40B4-BE49-F238E27FC236}">
                <a16:creationId xmlns:a16="http://schemas.microsoft.com/office/drawing/2014/main" id="{F285E866-F083-809E-AE6C-416EB5177085}"/>
              </a:ext>
            </a:extLst>
          </p:cNvPr>
          <p:cNvSpPr txBox="1"/>
          <p:nvPr/>
        </p:nvSpPr>
        <p:spPr>
          <a:xfrm>
            <a:off x="1721028" y="724647"/>
            <a:ext cx="9847933" cy="2123658"/>
          </a:xfrm>
          <a:prstGeom prst="rect">
            <a:avLst/>
          </a:prstGeom>
          <a:noFill/>
        </p:spPr>
        <p:txBody>
          <a:bodyPr wrap="square" rtlCol="0">
            <a:spAutoFit/>
          </a:bodyPr>
          <a:lstStyle/>
          <a:p>
            <a:r>
              <a:rPr lang="en-US" sz="2200" b="1" dirty="0">
                <a:solidFill>
                  <a:srgbClr val="057B32"/>
                </a:solidFill>
              </a:rPr>
              <a:t>Tangier is the </a:t>
            </a:r>
            <a:r>
              <a:rPr lang="en-US" sz="2200" b="1" dirty="0" err="1">
                <a:solidFill>
                  <a:srgbClr val="057B32"/>
                </a:solidFill>
              </a:rPr>
              <a:t>centre</a:t>
            </a:r>
            <a:r>
              <a:rPr lang="en-US" sz="2200" b="1" dirty="0">
                <a:solidFill>
                  <a:srgbClr val="057B32"/>
                </a:solidFill>
              </a:rPr>
              <a:t> of money movements in North Africa’</a:t>
            </a:r>
          </a:p>
          <a:p>
            <a:r>
              <a:rPr lang="en-US" sz="2200" dirty="0"/>
              <a:t>   - ‘Haven of four freedoms’: taxes; exchange world’s currencies, </a:t>
            </a:r>
          </a:p>
          <a:p>
            <a:r>
              <a:rPr lang="en-US" sz="2200" dirty="0"/>
              <a:t>         . customs duties on goods in transit, </a:t>
            </a:r>
          </a:p>
          <a:p>
            <a:r>
              <a:rPr lang="en-US" sz="2200" dirty="0"/>
              <a:t>         . for incorporation and operation in secrecy</a:t>
            </a:r>
          </a:p>
          <a:p>
            <a:r>
              <a:rPr lang="en-US" sz="2200" dirty="0"/>
              <a:t>    - Greatly facilitated the registration of companies </a:t>
            </a:r>
          </a:p>
          <a:p>
            <a:r>
              <a:rPr lang="en-US" sz="2200" dirty="0"/>
              <a:t>    - Tax haven - for both licit and illicit business (spies, smugglers, gold traders etc.)</a:t>
            </a:r>
          </a:p>
        </p:txBody>
      </p:sp>
      <p:sp>
        <p:nvSpPr>
          <p:cNvPr id="13" name="TextBox 12">
            <a:extLst>
              <a:ext uri="{FF2B5EF4-FFF2-40B4-BE49-F238E27FC236}">
                <a16:creationId xmlns:a16="http://schemas.microsoft.com/office/drawing/2014/main" id="{430A20FC-ED63-1DEE-603A-84F6781DFEC7}"/>
              </a:ext>
            </a:extLst>
          </p:cNvPr>
          <p:cNvSpPr txBox="1"/>
          <p:nvPr/>
        </p:nvSpPr>
        <p:spPr>
          <a:xfrm>
            <a:off x="1674235" y="3869209"/>
            <a:ext cx="10327341" cy="2462213"/>
          </a:xfrm>
          <a:prstGeom prst="rect">
            <a:avLst/>
          </a:prstGeom>
          <a:noFill/>
        </p:spPr>
        <p:txBody>
          <a:bodyPr wrap="square" rtlCol="0">
            <a:spAutoFit/>
          </a:bodyPr>
          <a:lstStyle/>
          <a:p>
            <a:r>
              <a:rPr lang="en-US" sz="2200" b="1" dirty="0">
                <a:solidFill>
                  <a:srgbClr val="057B32"/>
                </a:solidFill>
              </a:rPr>
              <a:t>One of the biggest waves of money movements out of the colonial/ post-colonial world  </a:t>
            </a:r>
          </a:p>
          <a:p>
            <a:r>
              <a:rPr lang="en-US" sz="2200" dirty="0"/>
              <a:t>    - Former colonizers: white settlers, colonial officials and businessmen</a:t>
            </a:r>
          </a:p>
          <a:p>
            <a:r>
              <a:rPr lang="en-US" sz="2200" dirty="0"/>
              <a:t>    - Ethnic and religious minorities (</a:t>
            </a:r>
            <a:r>
              <a:rPr lang="en-US" sz="2200" dirty="0" err="1"/>
              <a:t>eg.</a:t>
            </a:r>
            <a:r>
              <a:rPr lang="en-US" sz="2200" dirty="0"/>
              <a:t> </a:t>
            </a:r>
            <a:r>
              <a:rPr lang="en-US" sz="2200" dirty="0" err="1"/>
              <a:t>Syro</a:t>
            </a:r>
            <a:r>
              <a:rPr lang="en-US" sz="2200" dirty="0"/>
              <a:t>-Lebanese community in West Africa)</a:t>
            </a:r>
          </a:p>
          <a:p>
            <a:r>
              <a:rPr lang="en-US" sz="2200" dirty="0"/>
              <a:t>    - Former investors in the colonial empire based in the metropole</a:t>
            </a:r>
          </a:p>
          <a:p>
            <a:r>
              <a:rPr lang="en-US" sz="2200" dirty="0"/>
              <a:t>    - Newly independent countries – heads of state and wealthy locals</a:t>
            </a:r>
          </a:p>
          <a:p>
            <a:r>
              <a:rPr lang="en-US" sz="2200" dirty="0"/>
              <a:t>    - MNEs investing in the newly independent countries – re-route profits via tax havens</a:t>
            </a:r>
          </a:p>
          <a:p>
            <a:r>
              <a:rPr lang="en-US" sz="2200" dirty="0"/>
              <a:t>    - Hedge funds and mutual funds – for doing portfolio investments</a:t>
            </a:r>
          </a:p>
        </p:txBody>
      </p:sp>
      <p:pic>
        <p:nvPicPr>
          <p:cNvPr id="14" name="Picture 13">
            <a:extLst>
              <a:ext uri="{FF2B5EF4-FFF2-40B4-BE49-F238E27FC236}">
                <a16:creationId xmlns:a16="http://schemas.microsoft.com/office/drawing/2014/main" id="{E561EEC6-BB0A-E5E9-231C-7BBC16E6B937}"/>
              </a:ext>
            </a:extLst>
          </p:cNvPr>
          <p:cNvPicPr>
            <a:picLocks noChangeAspect="1"/>
          </p:cNvPicPr>
          <p:nvPr/>
        </p:nvPicPr>
        <p:blipFill>
          <a:blip r:embed="rId3"/>
          <a:stretch>
            <a:fillRect/>
          </a:stretch>
        </p:blipFill>
        <p:spPr>
          <a:xfrm>
            <a:off x="9599192" y="0"/>
            <a:ext cx="2592808" cy="2427310"/>
          </a:xfrm>
          <a:prstGeom prst="rect">
            <a:avLst/>
          </a:prstGeom>
        </p:spPr>
      </p:pic>
      <p:sp>
        <p:nvSpPr>
          <p:cNvPr id="15" name="Oval 14">
            <a:extLst>
              <a:ext uri="{FF2B5EF4-FFF2-40B4-BE49-F238E27FC236}">
                <a16:creationId xmlns:a16="http://schemas.microsoft.com/office/drawing/2014/main" id="{BB3F4666-3E52-B9EE-07AF-9DB20FAED0E2}"/>
              </a:ext>
            </a:extLst>
          </p:cNvPr>
          <p:cNvSpPr/>
          <p:nvPr/>
        </p:nvSpPr>
        <p:spPr>
          <a:xfrm>
            <a:off x="9861178" y="1118647"/>
            <a:ext cx="713716" cy="348141"/>
          </a:xfrm>
          <a:prstGeom prst="ellipse">
            <a:avLst/>
          </a:prstGeom>
          <a:noFill/>
          <a:ln w="444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Pentagon 16">
            <a:extLst>
              <a:ext uri="{FF2B5EF4-FFF2-40B4-BE49-F238E27FC236}">
                <a16:creationId xmlns:a16="http://schemas.microsoft.com/office/drawing/2014/main" id="{64A57222-7A76-6184-6E49-DB00B521756E}"/>
              </a:ext>
            </a:extLst>
          </p:cNvPr>
          <p:cNvSpPr/>
          <p:nvPr/>
        </p:nvSpPr>
        <p:spPr>
          <a:xfrm>
            <a:off x="179294" y="712142"/>
            <a:ext cx="1473671" cy="2136163"/>
          </a:xfrm>
          <a:prstGeom prst="homePlate">
            <a:avLst>
              <a:gd name="adj" fmla="val 28300"/>
            </a:avLst>
          </a:prstGeom>
          <a:noFill/>
          <a:ln w="44450">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200" b="1" dirty="0">
                <a:solidFill>
                  <a:srgbClr val="057B32"/>
                </a:solidFill>
                <a:latin typeface="Verdana" panose="020B0604030504040204" pitchFamily="34" charset="0"/>
                <a:ea typeface="Verdana" panose="020B0604030504040204" pitchFamily="34" charset="0"/>
                <a:cs typeface="Verdana" panose="020B0604030504040204" pitchFamily="34" charset="0"/>
              </a:rPr>
              <a:t>Before 1956</a:t>
            </a:r>
          </a:p>
        </p:txBody>
      </p:sp>
      <p:sp>
        <p:nvSpPr>
          <p:cNvPr id="18" name="Pentagon 17">
            <a:extLst>
              <a:ext uri="{FF2B5EF4-FFF2-40B4-BE49-F238E27FC236}">
                <a16:creationId xmlns:a16="http://schemas.microsoft.com/office/drawing/2014/main" id="{ACAE60C9-32BA-BBF0-5747-5E0677073E35}"/>
              </a:ext>
            </a:extLst>
          </p:cNvPr>
          <p:cNvSpPr/>
          <p:nvPr/>
        </p:nvSpPr>
        <p:spPr>
          <a:xfrm>
            <a:off x="179294" y="3871711"/>
            <a:ext cx="1506071" cy="2396986"/>
          </a:xfrm>
          <a:prstGeom prst="homePlate">
            <a:avLst>
              <a:gd name="adj" fmla="val 30908"/>
            </a:avLst>
          </a:prstGeom>
          <a:noFill/>
          <a:ln w="44450">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57B32"/>
                </a:solidFill>
                <a:latin typeface="Verdana" panose="020B0604030504040204" pitchFamily="34" charset="0"/>
                <a:ea typeface="Verdana" panose="020B0604030504040204" pitchFamily="34" charset="0"/>
                <a:cs typeface="Verdana" panose="020B0604030504040204" pitchFamily="34" charset="0"/>
              </a:rPr>
              <a:t>After 1956</a:t>
            </a:r>
          </a:p>
        </p:txBody>
      </p:sp>
      <p:sp>
        <p:nvSpPr>
          <p:cNvPr id="19" name="Pentagon 18">
            <a:extLst>
              <a:ext uri="{FF2B5EF4-FFF2-40B4-BE49-F238E27FC236}">
                <a16:creationId xmlns:a16="http://schemas.microsoft.com/office/drawing/2014/main" id="{E70B9CA3-11B6-0642-B557-195092DEDF8B}"/>
              </a:ext>
            </a:extLst>
          </p:cNvPr>
          <p:cNvSpPr/>
          <p:nvPr/>
        </p:nvSpPr>
        <p:spPr>
          <a:xfrm>
            <a:off x="179294" y="2992416"/>
            <a:ext cx="1506071" cy="710027"/>
          </a:xfrm>
          <a:prstGeom prst="homePlate">
            <a:avLst>
              <a:gd name="adj" fmla="val 69286"/>
            </a:avLst>
          </a:prstGeom>
          <a:noFill/>
          <a:ln w="44450">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200" b="1" dirty="0">
                <a:solidFill>
                  <a:srgbClr val="057B32"/>
                </a:solidFill>
                <a:latin typeface="Verdana" panose="020B0604030504040204" pitchFamily="34" charset="0"/>
                <a:ea typeface="Verdana" panose="020B0604030504040204" pitchFamily="34" charset="0"/>
                <a:cs typeface="Verdana" panose="020B0604030504040204" pitchFamily="34" charset="0"/>
              </a:rPr>
              <a:t>1956</a:t>
            </a:r>
          </a:p>
        </p:txBody>
      </p:sp>
      <p:sp>
        <p:nvSpPr>
          <p:cNvPr id="21" name="TextBox 20">
            <a:extLst>
              <a:ext uri="{FF2B5EF4-FFF2-40B4-BE49-F238E27FC236}">
                <a16:creationId xmlns:a16="http://schemas.microsoft.com/office/drawing/2014/main" id="{BB0D6DDC-5E91-272F-597C-4F388FDD68AC}"/>
              </a:ext>
            </a:extLst>
          </p:cNvPr>
          <p:cNvSpPr txBox="1"/>
          <p:nvPr/>
        </p:nvSpPr>
        <p:spPr>
          <a:xfrm>
            <a:off x="1775010" y="2995623"/>
            <a:ext cx="9847933" cy="769441"/>
          </a:xfrm>
          <a:prstGeom prst="rect">
            <a:avLst/>
          </a:prstGeom>
          <a:noFill/>
        </p:spPr>
        <p:txBody>
          <a:bodyPr wrap="square">
            <a:spAutoFit/>
          </a:bodyPr>
          <a:lstStyle/>
          <a:p>
            <a:r>
              <a:rPr lang="en-US" sz="2200" b="1" dirty="0">
                <a:solidFill>
                  <a:srgbClr val="057B32"/>
                </a:solidFill>
              </a:rPr>
              <a:t>Independence of Morocco   </a:t>
            </a:r>
            <a:r>
              <a:rPr lang="en-US" sz="2000" dirty="0"/>
              <a:t>=&gt; end to Tangier regime</a:t>
            </a:r>
          </a:p>
          <a:p>
            <a:r>
              <a:rPr lang="en-US" sz="2200" b="1" dirty="0">
                <a:solidFill>
                  <a:srgbClr val="057B32"/>
                </a:solidFill>
              </a:rPr>
              <a:t>Suez Canal crisis 1956-1957 </a:t>
            </a:r>
            <a:r>
              <a:rPr lang="en-US" sz="2000" dirty="0"/>
              <a:t>=&gt; deteriorating conditions for foreigners in Egypt</a:t>
            </a:r>
          </a:p>
        </p:txBody>
      </p:sp>
      <p:sp>
        <p:nvSpPr>
          <p:cNvPr id="24" name="Rectangle 23">
            <a:extLst>
              <a:ext uri="{FF2B5EF4-FFF2-40B4-BE49-F238E27FC236}">
                <a16:creationId xmlns:a16="http://schemas.microsoft.com/office/drawing/2014/main" id="{74098F82-4B0B-6918-20F4-D6C115D27675}"/>
              </a:ext>
            </a:extLst>
          </p:cNvPr>
          <p:cNvSpPr/>
          <p:nvPr/>
        </p:nvSpPr>
        <p:spPr>
          <a:xfrm>
            <a:off x="1685365" y="3031878"/>
            <a:ext cx="10316211" cy="674352"/>
          </a:xfrm>
          <a:prstGeom prst="rect">
            <a:avLst/>
          </a:prstGeom>
          <a:noFill/>
          <a:ln w="38100">
            <a:solidFill>
              <a:srgbClr val="057B3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F72C743C-F191-F325-A681-6C8BD5EDFB73}"/>
              </a:ext>
            </a:extLst>
          </p:cNvPr>
          <p:cNvSpPr/>
          <p:nvPr/>
        </p:nvSpPr>
        <p:spPr>
          <a:xfrm>
            <a:off x="1685365" y="3865422"/>
            <a:ext cx="10316211" cy="2403277"/>
          </a:xfrm>
          <a:prstGeom prst="rect">
            <a:avLst/>
          </a:prstGeom>
          <a:noFill/>
          <a:ln w="38100">
            <a:solidFill>
              <a:srgbClr val="057B3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857837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Box 3">
            <a:extLst>
              <a:ext uri="{FF2B5EF4-FFF2-40B4-BE49-F238E27FC236}">
                <a16:creationId xmlns:a16="http://schemas.microsoft.com/office/drawing/2014/main" id="{F6874838-74BC-4203-B57E-1DBB8EDC6603}"/>
              </a:ext>
            </a:extLst>
          </p:cNvPr>
          <p:cNvSpPr txBox="1">
            <a:spLocks noChangeArrowheads="1"/>
          </p:cNvSpPr>
          <p:nvPr/>
        </p:nvSpPr>
        <p:spPr bwMode="auto">
          <a:xfrm>
            <a:off x="735107" y="1441980"/>
            <a:ext cx="10703858" cy="4493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just" eaLnBrk="1" hangingPunct="1">
              <a:spcBef>
                <a:spcPct val="0"/>
              </a:spcBef>
              <a:buFontTx/>
              <a:buNone/>
            </a:pPr>
            <a:endParaRPr lang="en-US"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endParaRPr>
          </a:p>
          <a:p>
            <a:pPr algn="just" eaLnBrk="1" hangingPunct="1">
              <a:spcBef>
                <a:spcPct val="0"/>
              </a:spcBef>
              <a:buFontTx/>
              <a:buNone/>
            </a:pPr>
            <a:r>
              <a:rPr lang="en-US"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MNEs pursue innovative organizational strategies for multiple reasons. These range from tax efficiencies; to minimization of risks associated with investments in host countries with turbulent environments or less developed institutional environments; access to capital in more developed financial markets; and obtaining efficiencies associated with communications and the transfer of knowledge, goods, and investments in locations with need to adapt to local markets.</a:t>
            </a:r>
          </a:p>
          <a:p>
            <a:pPr algn="just" eaLnBrk="1" hangingPunct="1">
              <a:spcBef>
                <a:spcPct val="0"/>
              </a:spcBef>
              <a:buFontTx/>
              <a:buNone/>
            </a:pPr>
            <a:endParaRPr lang="en-US"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a:p>
            <a:pPr algn="just" eaLnBrk="1" hangingPunct="1">
              <a:spcBef>
                <a:spcPct val="0"/>
              </a:spcBef>
              <a:buFontTx/>
              <a:buNone/>
            </a:pPr>
            <a:r>
              <a:rPr lang="en-GB" sz="1800" b="0" i="0" u="none" strike="noStrike" dirty="0">
                <a:solidFill>
                  <a:schemeClr val="tx1">
                    <a:lumMod val="50000"/>
                    <a:lumOff val="50000"/>
                  </a:schemeClr>
                </a:solidFill>
                <a:effectLst/>
                <a:latin typeface="Verdana" panose="020B0604030504040204" pitchFamily="34" charset="0"/>
                <a:ea typeface="Verdana" panose="020B0604030504040204" pitchFamily="34" charset="0"/>
                <a:cs typeface="Verdana" panose="020B0604030504040204" pitchFamily="34" charset="0"/>
              </a:rPr>
              <a:t>The emergence of the first tax havens in Europe during WWI, following the introduction of mass-based income taxes, saw Switzerland, Liechtenstein, Luxembourg, the British Channel Islands, Bahamas, and Bermuda as pioneers. The 1950s-60s marked the proliferation of established and new havens post-WWII, with the introduction of progressive income tax and decolonization prompting the emergence of havens like the Cayman Islands, British Virgin Islands, Hong Kong, Singapore, Malta, Panama, and Beirut. The 1970s and 1980s witnessed the end of the Bretton Woods System and removal of capital controls, further shaping the landscape of global tax havens.</a:t>
            </a:r>
            <a:endParaRPr lang="en-US"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9459" name="Title 1">
            <a:extLst>
              <a:ext uri="{FF2B5EF4-FFF2-40B4-BE49-F238E27FC236}">
                <a16:creationId xmlns:a16="http://schemas.microsoft.com/office/drawing/2014/main" id="{3409816A-E6EE-EDD8-13D0-704EFF7A0541}"/>
              </a:ext>
            </a:extLst>
          </p:cNvPr>
          <p:cNvSpPr>
            <a:spLocks noGrp="1" noChangeArrowheads="1"/>
          </p:cNvSpPr>
          <p:nvPr>
            <p:ph type="title"/>
          </p:nvPr>
        </p:nvSpPr>
        <p:spPr>
          <a:xfrm>
            <a:off x="3698837" y="-12701"/>
            <a:ext cx="4784763" cy="1143000"/>
          </a:xfrm>
        </p:spPr>
        <p:txBody>
          <a:bodyPr/>
          <a:lstStyle/>
          <a:p>
            <a:r>
              <a:rPr lang="pt-PT" altLang="en-US" sz="2400" dirty="0" err="1">
                <a:solidFill>
                  <a:srgbClr val="057B33"/>
                </a:solidFill>
                <a:latin typeface="Verdana" panose="020B0604030504040204" pitchFamily="34" charset="0"/>
                <a:ea typeface="Verdana" panose="020B0604030504040204" pitchFamily="34" charset="0"/>
                <a:cs typeface="Verdana" panose="020B0604030504040204" pitchFamily="34" charset="0"/>
              </a:rPr>
              <a:t>Session</a:t>
            </a:r>
            <a:r>
              <a:rPr lang="pt-PT" altLang="en-US" sz="2400" dirty="0">
                <a:solidFill>
                  <a:srgbClr val="057B33"/>
                </a:solidFill>
                <a:latin typeface="Verdana" panose="020B0604030504040204" pitchFamily="34" charset="0"/>
                <a:ea typeface="Verdana" panose="020B0604030504040204" pitchFamily="34" charset="0"/>
                <a:cs typeface="Verdana" panose="020B0604030504040204" pitchFamily="34" charset="0"/>
              </a:rPr>
              <a:t> 17 – </a:t>
            </a:r>
            <a:r>
              <a:rPr lang="pt-PT" altLang="en-US" sz="2400" dirty="0" err="1">
                <a:solidFill>
                  <a:srgbClr val="057B33"/>
                </a:solidFill>
                <a:latin typeface="Verdana" panose="020B0604030504040204" pitchFamily="34" charset="0"/>
                <a:ea typeface="Verdana" panose="020B0604030504040204" pitchFamily="34" charset="0"/>
                <a:cs typeface="Verdana" panose="020B0604030504040204" pitchFamily="34" charset="0"/>
              </a:rPr>
              <a:t>Main</a:t>
            </a:r>
            <a:r>
              <a:rPr lang="pt-PT" altLang="en-US" sz="2400" dirty="0">
                <a:solidFill>
                  <a:srgbClr val="057B33"/>
                </a:solidFill>
                <a:latin typeface="Verdana" panose="020B0604030504040204" pitchFamily="34" charset="0"/>
                <a:ea typeface="Verdana" panose="020B0604030504040204" pitchFamily="34" charset="0"/>
                <a:cs typeface="Verdana" panose="020B0604030504040204" pitchFamily="34" charset="0"/>
              </a:rPr>
              <a:t> Takeaways</a:t>
            </a:r>
            <a:endParaRPr lang="en-US" altLang="en-US" sz="24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51FD1A68-8BB9-E5C1-461C-6C34DB8AABA4}"/>
              </a:ext>
            </a:extLst>
          </p:cNvPr>
          <p:cNvSpPr>
            <a:spLocks noChangeShapeType="1"/>
          </p:cNvSpPr>
          <p:nvPr/>
        </p:nvSpPr>
        <p:spPr bwMode="auto">
          <a:xfrm>
            <a:off x="437851" y="7621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D86660EE-049C-D722-74C8-B074926C40FD}"/>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C02F1979-B736-7AC6-5039-4B3189841ED3}"/>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48E1D1EF-2ADB-31D9-480A-030F916CD732}"/>
              </a:ext>
            </a:extLst>
          </p:cNvPr>
          <p:cNvPicPr>
            <a:picLocks noChangeAspect="1"/>
          </p:cNvPicPr>
          <p:nvPr/>
        </p:nvPicPr>
        <p:blipFill>
          <a:blip r:embed="rId2"/>
          <a:stretch>
            <a:fillRect/>
          </a:stretch>
        </p:blipFill>
        <p:spPr>
          <a:xfrm>
            <a:off x="10573268" y="6384207"/>
            <a:ext cx="1506216" cy="358958"/>
          </a:xfrm>
          <a:prstGeom prst="rect">
            <a:avLst/>
          </a:prstGeom>
        </p:spPr>
      </p:pic>
      <p:sp>
        <p:nvSpPr>
          <p:cNvPr id="7" name="TextBox 6">
            <a:extLst>
              <a:ext uri="{FF2B5EF4-FFF2-40B4-BE49-F238E27FC236}">
                <a16:creationId xmlns:a16="http://schemas.microsoft.com/office/drawing/2014/main" id="{ABD974FA-78F7-703F-B589-B2AE0C59335E}"/>
              </a:ext>
            </a:extLst>
          </p:cNvPr>
          <p:cNvSpPr txBox="1"/>
          <p:nvPr/>
        </p:nvSpPr>
        <p:spPr>
          <a:xfrm>
            <a:off x="2604342" y="1222784"/>
            <a:ext cx="6973752" cy="400110"/>
          </a:xfrm>
          <a:prstGeom prst="rect">
            <a:avLst/>
          </a:prstGeom>
          <a:noFill/>
        </p:spPr>
        <p:txBody>
          <a:bodyPr wrap="square">
            <a:spAutoFit/>
          </a:bodyPr>
          <a:lstStyle/>
          <a:p>
            <a:r>
              <a:rPr lang="pt-PT" altLang="en-US" sz="2000" dirty="0" err="1">
                <a:solidFill>
                  <a:srgbClr val="057B33"/>
                </a:solidFill>
                <a:latin typeface="Verdana" panose="020B0604030504040204" pitchFamily="34" charset="0"/>
                <a:ea typeface="Verdana" panose="020B0604030504040204" pitchFamily="34" charset="0"/>
                <a:cs typeface="Verdana" panose="020B0604030504040204" pitchFamily="34" charset="0"/>
              </a:rPr>
              <a:t>Organizational</a:t>
            </a:r>
            <a:r>
              <a:rPr lang="pt-PT" altLang="en-US" sz="20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000" dirty="0" err="1">
                <a:solidFill>
                  <a:srgbClr val="057B33"/>
                </a:solidFill>
                <a:latin typeface="Verdana" panose="020B0604030504040204" pitchFamily="34" charset="0"/>
                <a:ea typeface="Verdana" panose="020B0604030504040204" pitchFamily="34" charset="0"/>
                <a:cs typeface="Verdana" panose="020B0604030504040204" pitchFamily="34" charset="0"/>
              </a:rPr>
              <a:t>Innovation</a:t>
            </a:r>
            <a:r>
              <a:rPr lang="pt-PT" altLang="en-US" sz="20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000" dirty="0" err="1">
                <a:solidFill>
                  <a:srgbClr val="057B33"/>
                </a:solidFill>
                <a:latin typeface="Verdana" panose="020B0604030504040204" pitchFamily="34" charset="0"/>
                <a:ea typeface="Verdana" panose="020B0604030504040204" pitchFamily="34" charset="0"/>
                <a:cs typeface="Verdana" panose="020B0604030504040204" pitchFamily="34" charset="0"/>
              </a:rPr>
              <a:t>An</a:t>
            </a:r>
            <a:r>
              <a:rPr lang="pt-PT" altLang="en-US" sz="20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000" dirty="0" err="1">
                <a:solidFill>
                  <a:srgbClr val="057B33"/>
                </a:solidFill>
                <a:latin typeface="Verdana" panose="020B0604030504040204" pitchFamily="34" charset="0"/>
                <a:ea typeface="Verdana" panose="020B0604030504040204" pitchFamily="34" charset="0"/>
                <a:cs typeface="Verdana" panose="020B0604030504040204" pitchFamily="34" charset="0"/>
              </a:rPr>
              <a:t>Historical</a:t>
            </a:r>
            <a:r>
              <a:rPr lang="pt-PT" altLang="en-US" sz="20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000" dirty="0" err="1">
                <a:solidFill>
                  <a:srgbClr val="057B33"/>
                </a:solidFill>
                <a:latin typeface="Verdana" panose="020B0604030504040204" pitchFamily="34" charset="0"/>
                <a:ea typeface="Verdana" panose="020B0604030504040204" pitchFamily="34" charset="0"/>
                <a:cs typeface="Verdana" panose="020B0604030504040204" pitchFamily="34" charset="0"/>
              </a:rPr>
              <a:t>Perspective</a:t>
            </a:r>
            <a:endParaRPr lang="en-US" sz="2000" dirty="0"/>
          </a:p>
        </p:txBody>
      </p:sp>
      <p:sp>
        <p:nvSpPr>
          <p:cNvPr id="8" name="Rectangle 7">
            <a:extLst>
              <a:ext uri="{FF2B5EF4-FFF2-40B4-BE49-F238E27FC236}">
                <a16:creationId xmlns:a16="http://schemas.microsoft.com/office/drawing/2014/main" id="{B3C12F35-DB1A-610F-D679-843D18363AA8}"/>
              </a:ext>
            </a:extLst>
          </p:cNvPr>
          <p:cNvSpPr>
            <a:spLocks noChangeArrowheads="1"/>
          </p:cNvSpPr>
          <p:nvPr/>
        </p:nvSpPr>
        <p:spPr bwMode="auto">
          <a:xfrm>
            <a:off x="567448" y="1133809"/>
            <a:ext cx="11086670" cy="4927209"/>
          </a:xfrm>
          <a:prstGeom prst="rect">
            <a:avLst/>
          </a:prstGeom>
          <a:noFill/>
          <a:ln w="34925">
            <a:solidFill>
              <a:srgbClr val="037C34"/>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erdana" panose="020B0604030504040204" pitchFamily="34" charset="0"/>
              <a:ea typeface="Verdana" panose="020B0604030504040204" pitchFamily="34" charset="0"/>
              <a:cs typeface="Verdana" panose="020B060403050404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13499</TotalTime>
  <Words>1356</Words>
  <Application>Microsoft Macintosh PowerPoint</Application>
  <PresentationFormat>Widescreen</PresentationFormat>
  <Paragraphs>189</Paragraphs>
  <Slides>14</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Helvetica</vt:lpstr>
      <vt:lpstr>Verdana</vt:lpstr>
      <vt:lpstr>Office Theme</vt:lpstr>
      <vt:lpstr>PowerPoint Presentation</vt:lpstr>
      <vt:lpstr>Learning Objectives</vt:lpstr>
      <vt:lpstr>Patterns – Design of HQs</vt:lpstr>
      <vt:lpstr>Jardine Matheson (1832)</vt:lpstr>
      <vt:lpstr>Jardine Matheson (1984)</vt:lpstr>
      <vt:lpstr>PowerPoint Presentation</vt:lpstr>
      <vt:lpstr>Extended Internalization Theory (Lopes, Jones, &amp; Casson 2019)</vt:lpstr>
      <vt:lpstr>Entrepreneur and Sourcing of Knowledge</vt:lpstr>
      <vt:lpstr>Multiple motivations for organizational Innovation</vt:lpstr>
      <vt:lpstr>The historical significance of tax havens as a form of organizational innovation</vt:lpstr>
      <vt:lpstr>PowerPoint Presentation</vt:lpstr>
      <vt:lpstr>PowerPoint Presentation</vt:lpstr>
      <vt:lpstr>PowerPoint Presentation</vt:lpstr>
      <vt:lpstr>Session 17 – Main Takeaways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Teresa Da Silva Lopes</dc:creator>
  <cp:lastModifiedBy>Teresa Da Silva Lopes</cp:lastModifiedBy>
  <cp:revision>19</cp:revision>
  <dcterms:created xsi:type="dcterms:W3CDTF">2024-03-17T23:50:04Z</dcterms:created>
  <dcterms:modified xsi:type="dcterms:W3CDTF">2024-04-10T13:26:32Z</dcterms:modified>
</cp:coreProperties>
</file>