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59" r:id="rId3"/>
    <p:sldId id="258" r:id="rId4"/>
    <p:sldId id="491" r:id="rId5"/>
    <p:sldId id="260" r:id="rId6"/>
    <p:sldId id="468" r:id="rId7"/>
    <p:sldId id="492" r:id="rId8"/>
    <p:sldId id="264" r:id="rId9"/>
    <p:sldId id="265" r:id="rId10"/>
    <p:sldId id="266" r:id="rId11"/>
    <p:sldId id="473" r:id="rId12"/>
    <p:sldId id="267" r:id="rId13"/>
    <p:sldId id="268" r:id="rId14"/>
    <p:sldId id="280" r:id="rId15"/>
    <p:sldId id="281" r:id="rId16"/>
    <p:sldId id="295" r:id="rId17"/>
    <p:sldId id="321" r:id="rId18"/>
    <p:sldId id="553" r:id="rId19"/>
    <p:sldId id="548" r:id="rId20"/>
    <p:sldId id="338" r:id="rId21"/>
    <p:sldId id="326" r:id="rId22"/>
    <p:sldId id="558" r:id="rId23"/>
    <p:sldId id="357" r:id="rId24"/>
    <p:sldId id="566" r:id="rId25"/>
    <p:sldId id="371" r:id="rId26"/>
    <p:sldId id="314" r:id="rId27"/>
    <p:sldId id="325" r:id="rId28"/>
    <p:sldId id="374" r:id="rId29"/>
    <p:sldId id="272" r:id="rId30"/>
    <p:sldId id="328" r:id="rId31"/>
    <p:sldId id="317" r:id="rId32"/>
    <p:sldId id="322" r:id="rId33"/>
    <p:sldId id="319" r:id="rId34"/>
    <p:sldId id="375" r:id="rId35"/>
    <p:sldId id="327" r:id="rId36"/>
    <p:sldId id="345" r:id="rId37"/>
    <p:sldId id="37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7C34"/>
    <a:srgbClr val="1582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5"/>
    <p:restoredTop sz="83239"/>
  </p:normalViewPr>
  <p:slideViewPr>
    <p:cSldViewPr snapToGrid="0">
      <p:cViewPr varScale="1">
        <p:scale>
          <a:sx n="97" d="100"/>
          <a:sy n="97" d="100"/>
        </p:scale>
        <p:origin x="8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44833-3119-A74A-91CA-12FF40DC531E}" type="datetimeFigureOut">
              <a:rPr lang="en-US" smtClean="0"/>
              <a:t>4/14/24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B95AF-6270-C145-8A23-30620AEFA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91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948FA-635A-2F4B-ADA6-0BF8C912B27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418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>
            <a:extLst>
              <a:ext uri="{FF2B5EF4-FFF2-40B4-BE49-F238E27FC236}">
                <a16:creationId xmlns:a16="http://schemas.microsoft.com/office/drawing/2014/main" id="{9876A6C2-4C43-F50C-CF52-24944807F8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B035FD2-96E2-ED40-81C2-EBA84FC294B1}" type="slidenum">
              <a:rPr lang="en-GB" altLang="en-US" sz="1300" smtClean="0"/>
              <a:pPr>
                <a:spcBef>
                  <a:spcPct val="0"/>
                </a:spcBef>
              </a:pPr>
              <a:t>7</a:t>
            </a:fld>
            <a:endParaRPr lang="en-GB" altLang="en-US" sz="1300"/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81354828-964E-B03D-1334-6B24730F96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" y="768350"/>
            <a:ext cx="6819900" cy="3836988"/>
          </a:xfrm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7B867E0-07D7-2E6C-8175-503FEC2C43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96CD0-1F5C-1F44-9B2A-4E4345D6B08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153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96CD0-1F5C-1F44-9B2A-4E4345D6B08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6987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Symbol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96CD0-1F5C-1F44-9B2A-4E4345D6B08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70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solidFill>
                <a:srgbClr val="0000FF"/>
              </a:solidFill>
              <a:latin typeface="Comic Sans MS" charset="0"/>
            </a:endParaRPr>
          </a:p>
          <a:p>
            <a:pPr marL="385763" indent="-385763">
              <a:spcBef>
                <a:spcPct val="35000"/>
              </a:spcBef>
              <a:buFontTx/>
              <a:buChar char="•"/>
            </a:pPr>
            <a:endParaRPr lang="en-US" sz="1200" dirty="0">
              <a:solidFill>
                <a:srgbClr val="0000FF"/>
              </a:solidFill>
              <a:latin typeface="Comic Sans MS" charset="0"/>
            </a:endParaRPr>
          </a:p>
          <a:p>
            <a:pPr marL="0" indent="0">
              <a:spcBef>
                <a:spcPct val="35000"/>
              </a:spcBef>
              <a:buFontTx/>
              <a:buNone/>
            </a:pPr>
            <a:endParaRPr lang="en-US" sz="1200" dirty="0">
              <a:solidFill>
                <a:srgbClr val="0000FF"/>
              </a:solidFill>
              <a:latin typeface="Comic Sans MS" charset="0"/>
            </a:endParaRPr>
          </a:p>
          <a:p>
            <a:pPr marL="0" indent="0">
              <a:spcBef>
                <a:spcPct val="35000"/>
              </a:spcBef>
              <a:buFontTx/>
              <a:buNone/>
            </a:pPr>
            <a:endParaRPr lang="en-US" sz="1200" dirty="0">
              <a:solidFill>
                <a:srgbClr val="0000FF"/>
              </a:solidFill>
              <a:latin typeface="Comic Sans MS" charset="0"/>
            </a:endParaRPr>
          </a:p>
          <a:p>
            <a:pPr marL="0" indent="0">
              <a:spcBef>
                <a:spcPct val="35000"/>
              </a:spcBef>
              <a:buFontTx/>
              <a:buNone/>
            </a:pPr>
            <a:endParaRPr lang="en-US" sz="1200" dirty="0">
              <a:solidFill>
                <a:srgbClr val="0000FF"/>
              </a:solidFill>
              <a:latin typeface="Comic Sans MS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96CD0-1F5C-1F44-9B2A-4E4345D6B08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17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Symbol" charset="0"/>
              <a:buNone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96CD0-1F5C-1F44-9B2A-4E4345D6B08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15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itchFamily="2" charset="2"/>
              <a:buChar char="Þ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2FC26-C16D-7347-96D7-B88EA51B3A9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9D2509-FEE9-AB47-AC30-B8DD1110E5D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11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9D2509-FEE9-AB47-AC30-B8DD1110E5D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293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9388" indent="-179388">
              <a:spcBef>
                <a:spcPts val="600"/>
              </a:spcBef>
            </a:pP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9D2509-FEE9-AB47-AC30-B8DD1110E5D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2693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0F06B-FB25-8F4B-9489-92556E7FF4D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344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3c40c66480_2_2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3" name="Google Shape;73;g23c40c66480_2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42FC8E-C333-EC4F-978E-F602BFDE0AA0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42FC8E-C333-EC4F-978E-F602BFDE0AA0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845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42FC8E-C333-EC4F-978E-F602BFDE0AA0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7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D04782-EA86-CD49-8094-536B14121E8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6706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>
            <a:extLst>
              <a:ext uri="{FF2B5EF4-FFF2-40B4-BE49-F238E27FC236}">
                <a16:creationId xmlns:a16="http://schemas.microsoft.com/office/drawing/2014/main" id="{C33BA7F3-884A-3BE0-182A-A94AD9F6AE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" y="768350"/>
            <a:ext cx="6819900" cy="3836988"/>
          </a:xfrm>
          <a:ln/>
        </p:spPr>
      </p:sp>
      <p:sp>
        <p:nvSpPr>
          <p:cNvPr id="26626" name="Notes Placeholder 2">
            <a:extLst>
              <a:ext uri="{FF2B5EF4-FFF2-40B4-BE49-F238E27FC236}">
                <a16:creationId xmlns:a16="http://schemas.microsoft.com/office/drawing/2014/main" id="{6B2EB90E-27A4-91B9-AA42-6D4A81FF1E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z="110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algn="just">
              <a:spcBef>
                <a:spcPts val="600"/>
              </a:spcBef>
            </a:pPr>
            <a:endParaRPr lang="pt-PT" altLang="en-US" sz="1100">
              <a:solidFill>
                <a:srgbClr val="000090"/>
              </a:solidFill>
              <a:latin typeface="Comic Sans MS" panose="030F0902030302020204" pitchFamily="66" charset="0"/>
              <a:ea typeface="ＭＳ Ｐゴシック" panose="020B0600070205080204" pitchFamily="34" charset="-128"/>
            </a:endParaRPr>
          </a:p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6627" name="Slide Number Placeholder 3">
            <a:extLst>
              <a:ext uri="{FF2B5EF4-FFF2-40B4-BE49-F238E27FC236}">
                <a16:creationId xmlns:a16="http://schemas.microsoft.com/office/drawing/2014/main" id="{D1FAC628-7C24-3F9D-A999-68EAD866C2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F9292A4-4AB9-1740-93A9-EAC690931D37}" type="slidenum">
              <a:rPr lang="en-GB" altLang="en-US" sz="1300" smtClean="0"/>
              <a:pPr>
                <a:spcBef>
                  <a:spcPct val="0"/>
                </a:spcBef>
              </a:pPr>
              <a:t>30</a:t>
            </a:fld>
            <a:endParaRPr lang="en-GB" altLang="en-US" sz="13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>
            <a:extLst>
              <a:ext uri="{FF2B5EF4-FFF2-40B4-BE49-F238E27FC236}">
                <a16:creationId xmlns:a16="http://schemas.microsoft.com/office/drawing/2014/main" id="{9443A403-D1C3-999B-21A1-69E5861DD3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" y="768350"/>
            <a:ext cx="6819900" cy="3836988"/>
          </a:xfrm>
          <a:ln/>
        </p:spPr>
      </p:sp>
      <p:sp>
        <p:nvSpPr>
          <p:cNvPr id="32770" name="Notes Placeholder 2">
            <a:extLst>
              <a:ext uri="{FF2B5EF4-FFF2-40B4-BE49-F238E27FC236}">
                <a16:creationId xmlns:a16="http://schemas.microsoft.com/office/drawing/2014/main" id="{19F81F7A-3A9D-D307-B3C5-33CB4DA8F6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>
              <a:buFont typeface="Symbol" pitchFamily="2" charset="2"/>
              <a:buChar char=""/>
            </a:pPr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>
              <a:buFont typeface="Symbol" pitchFamily="2" charset="2"/>
              <a:buNone/>
            </a:pPr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2771" name="Slide Number Placeholder 3">
            <a:extLst>
              <a:ext uri="{FF2B5EF4-FFF2-40B4-BE49-F238E27FC236}">
                <a16:creationId xmlns:a16="http://schemas.microsoft.com/office/drawing/2014/main" id="{1B9B67F5-F7D8-156D-A845-9269168856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A5880F25-11D7-A441-926C-4C9661638247}" type="slidenum">
              <a:rPr lang="en-GB" altLang="en-US" sz="1300" smtClean="0"/>
              <a:pPr>
                <a:spcBef>
                  <a:spcPct val="0"/>
                </a:spcBef>
              </a:pPr>
              <a:t>31</a:t>
            </a:fld>
            <a:endParaRPr lang="en-GB" altLang="en-US" sz="13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b="0" i="0" u="none" strike="noStrike" dirty="0">
              <a:solidFill>
                <a:srgbClr val="313131"/>
              </a:solidFill>
              <a:effectLst/>
              <a:latin typeface="Open Sans" panose="020B0606030504020204" pitchFamily="34" charset="0"/>
            </a:endParaRPr>
          </a:p>
          <a:p>
            <a:pPr algn="l"/>
            <a:endParaRPr lang="en-GB" b="0" i="0" u="none" strike="noStrike" dirty="0">
              <a:solidFill>
                <a:srgbClr val="313131"/>
              </a:solidFill>
              <a:effectLst/>
              <a:latin typeface="Open Sans" panose="020B0606030504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B5ACE2-48C0-BB4C-8861-F1E5D80013D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3141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>
            <a:extLst>
              <a:ext uri="{FF2B5EF4-FFF2-40B4-BE49-F238E27FC236}">
                <a16:creationId xmlns:a16="http://schemas.microsoft.com/office/drawing/2014/main" id="{63401D4B-FA0C-69BE-542E-B38F5058D7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" y="768350"/>
            <a:ext cx="6819900" cy="3836988"/>
          </a:xfrm>
          <a:ln/>
        </p:spPr>
      </p:sp>
      <p:sp>
        <p:nvSpPr>
          <p:cNvPr id="57346" name="Notes Placeholder 2">
            <a:extLst>
              <a:ext uri="{FF2B5EF4-FFF2-40B4-BE49-F238E27FC236}">
                <a16:creationId xmlns:a16="http://schemas.microsoft.com/office/drawing/2014/main" id="{C5028450-940F-E6F4-22E0-0F581A8AE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7347" name="Slide Number Placeholder 3">
            <a:extLst>
              <a:ext uri="{FF2B5EF4-FFF2-40B4-BE49-F238E27FC236}">
                <a16:creationId xmlns:a16="http://schemas.microsoft.com/office/drawing/2014/main" id="{A1A5029D-47A5-373E-14EF-97EE52F052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9B12FC9-F60A-BF44-A2D4-B7C13A92B190}" type="slidenum">
              <a:rPr lang="en-GB" altLang="en-US" sz="1300" smtClean="0"/>
              <a:pPr>
                <a:spcBef>
                  <a:spcPct val="0"/>
                </a:spcBef>
              </a:pPr>
              <a:t>33</a:t>
            </a:fld>
            <a:endParaRPr lang="en-GB" altLang="en-US" sz="13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>
            <a:extLst>
              <a:ext uri="{FF2B5EF4-FFF2-40B4-BE49-F238E27FC236}">
                <a16:creationId xmlns:a16="http://schemas.microsoft.com/office/drawing/2014/main" id="{305CFA0B-A9F5-53EB-C574-5DB5179A9B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0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4FC6268-3B65-7549-B449-7E3D67DAC09B}" type="slidenum">
              <a:rPr lang="en-GB" altLang="en-US" sz="1300" smtClean="0"/>
              <a:pPr>
                <a:spcBef>
                  <a:spcPct val="0"/>
                </a:spcBef>
              </a:pPr>
              <a:t>34</a:t>
            </a:fld>
            <a:endParaRPr lang="en-GB" altLang="en-US" sz="13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83457CA7-CD3B-775D-47E7-ED2B9A9E43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9700" y="768350"/>
            <a:ext cx="6819900" cy="3836988"/>
          </a:xfrm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85A75FC6-690D-B240-B4D5-5F65AB58B8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FA7B02-F618-AA40-9F9F-696FC1D996C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4180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948FA-635A-2F4B-ADA6-0BF8C912B27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212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16D06-81CD-3EBA-906B-3C139B0841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1A3F6C-E7FB-5E5E-3558-D58BC6252B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756D9-61C3-4BF0-F642-5EBCC435F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10811-B0A2-50E5-9F4C-B0E529EEF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CD127-9EA4-C648-BC42-B13B3B1CD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1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7CB84-8F76-8924-92A0-A2B5AA8AA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A6FE2-046E-E411-88E6-264E64A38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3C81BC-9EBF-CA29-84FD-8C82C1787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125E0-E4F1-0426-3577-CC30D11AE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37322-4192-4DE0-D807-DCFDE968F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3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3E709-7B9F-1F30-107A-CF601C4B7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95C143-BE02-30B3-2C62-23FA42F56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CA36D-3A6A-A74A-1EDE-3B2FF6A8E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B58A7-DCA8-166E-7A53-83B878696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8D3CAF-1439-8A84-CDDB-A5BEF4EFB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30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55F71-380C-C3F1-152D-505A09894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C467E-6593-FDFE-BDC7-0FBC273061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366623-301B-15B7-B83F-CA9613CF1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C7CDC5-8C2F-A7B8-1F55-08565FFA9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E9871-18B1-7BC8-ECCC-3BF35201D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F2FE2B-20C3-4EC7-B74E-256D88C8C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78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A0C91-77BA-94A4-89EE-D068EAF70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638D3E-7F59-0838-691E-E6F571BF19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935B5-10CE-E62D-54F6-8F557ED485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D64B16-A054-7287-430D-90005F1018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31FDF5-F6D7-4B19-1895-CEF3822887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EBA006-85E3-7AE8-33B2-A9110A84E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73A207-647C-7C1C-1751-6DB65CF17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F4163-F155-3BF4-F3DE-A082F5B1C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28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7E3E0-B8F1-EDB2-A609-EB7F10CCE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C633A6-097B-60BA-6FD7-36E120E59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F7D1FA-01DD-7958-A4E8-84FFAE9FE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62E839-D77B-84C3-C90D-3E71D7831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C7F4F5-0250-951B-6A6C-8104ECCDD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B4C4A9-10B2-EE63-9215-381E3B795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776442-CF9A-EA6B-7A59-EB000C85F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72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07A6F-31E1-DA96-F61C-D4FF18D69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8DF37-4D51-1579-C09E-56D588EB8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01594A-B9B7-8D74-4A65-7EBFBE783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F03E90-D83D-2EA9-4671-1086B8CF7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EFFA6-F362-E0FC-A687-1F6E1493C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4F74F-BEFD-9B98-D0A9-B048B9834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42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98D61-CD96-3DCA-E8FA-FCB8A560E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83E6A0-DCB3-13BD-7233-DD19362633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EA88EA-5427-A21B-003D-C75F55F50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4A1252-1329-901E-DEDA-1CB0ED3B2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1B46-D002-AE18-0AF0-382EBDAF7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4AF20C-8850-90DF-B13A-ED65C0B47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468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20F0D-3393-7F08-6773-A5FE76C38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BC35D3-3A31-C838-72F9-16BA328A53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4D4EB-2F0E-D2EA-4A16-707AA8587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4BC45-3644-C0E1-F7C4-DC8065369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96CA9-2F8B-EB86-E9EB-DB3B7B232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7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71736A-B9C6-BFA9-B2E0-6EFCEC9B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E8ADD7-8F56-1310-94BF-073DF04E9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373CE-FCCF-5019-2BAC-A9E91B4F6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C87E7-3AC6-078F-BA90-7B2C6AE35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C3D71-3E9A-7CB3-EDF1-FBD7F32C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188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" type="tx">
  <p:cSld name="bod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>
            <a:spLocks noGrp="1"/>
          </p:cNvSpPr>
          <p:nvPr>
            <p:ph type="body" idx="1"/>
          </p:nvPr>
        </p:nvSpPr>
        <p:spPr>
          <a:xfrm>
            <a:off x="754992" y="2316661"/>
            <a:ext cx="10682016" cy="417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750" tIns="32750" rIns="32750" bIns="32750" anchor="t" anchorCtr="0">
            <a:noAutofit/>
          </a:bodyPr>
          <a:lstStyle>
            <a:lvl1pPr marL="609585" lvl="0" indent="-304792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219170" lvl="1" indent="-304792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2pPr>
            <a:lvl3pPr marL="1828754" lvl="2" indent="-304792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Courier"/>
              <a:buNone/>
              <a:defRPr sz="2000">
                <a:latin typeface="Courier"/>
                <a:ea typeface="Courier"/>
                <a:cs typeface="Courier"/>
                <a:sym typeface="Courier"/>
              </a:defRPr>
            </a:lvl3pPr>
            <a:lvl4pPr marL="2438339" lvl="3" indent="-304792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929292"/>
              </a:buClr>
              <a:buSzPts val="1500"/>
              <a:buFont typeface="Courier"/>
              <a:buNone/>
              <a:defRPr>
                <a:solidFill>
                  <a:srgbClr val="929292"/>
                </a:solidFill>
              </a:defRPr>
            </a:lvl4pPr>
            <a:lvl5pPr marL="3047924" lvl="4" indent="-30479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Gill Sans"/>
              <a:buNone/>
              <a:defRPr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3657509" lvl="5" indent="-30479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6pPr>
            <a:lvl7pPr marL="4267093" lvl="6" indent="-30479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7pPr>
            <a:lvl8pPr marL="4876678" lvl="7" indent="-30479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8pPr>
            <a:lvl9pPr marL="5486263" lvl="8" indent="-304792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/>
            </a:lvl9pPr>
          </a:lstStyle>
          <a:p>
            <a:endParaRPr dirty="0"/>
          </a:p>
        </p:txBody>
      </p:sp>
      <p:sp>
        <p:nvSpPr>
          <p:cNvPr id="61" name="Google Shape;61;p15"/>
          <p:cNvSpPr txBox="1">
            <a:spLocks noGrp="1"/>
          </p:cNvSpPr>
          <p:nvPr>
            <p:ph type="sldNum" idx="12"/>
          </p:nvPr>
        </p:nvSpPr>
        <p:spPr>
          <a:xfrm>
            <a:off x="11537335" y="6509743"/>
            <a:ext cx="321469" cy="250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750" tIns="32750" rIns="32750" bIns="32750" anchor="t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19191"/>
              </a:buClr>
              <a:buSzPts val="1200"/>
              <a:buFont typeface="Gill Sans"/>
              <a:buNone/>
              <a:defRPr>
                <a:solidFill>
                  <a:srgbClr val="919191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>
              <a:solidFill>
                <a:srgbClr val="000000"/>
              </a:solidFill>
            </a:endParaRPr>
          </a:p>
        </p:txBody>
      </p:sp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1461678" y="1035844"/>
            <a:ext cx="9268644" cy="991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750" tIns="32750" rIns="32750" bIns="3275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885C5"/>
              </a:buClr>
              <a:buSzPts val="12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4197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4B2CD-DCF7-C162-684A-6EA7D97BC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B29D71-DC10-5DD1-D6FF-E7DE986A3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4B842-5E13-4BF5-BF6D-05C1521BBF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8DE68-70A6-0C4F-AA01-637541903251}" type="datetimeFigureOut">
              <a:rPr lang="en-US" smtClean="0"/>
              <a:t>4/14/24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E41694-9731-EF2B-7A57-6DFD269AD8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A34D5-2BCE-C4BC-FD3A-EBECCF5604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9BEF1-2421-7A4D-A7BA-EF29EACF5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1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teresalopes/Library/Group%20Containers/UBF8T346G9.ms/WebArchiveCopyPasteTempFiles/com.microsoft.Word/wqkKbmxpqpfumXYp8iI3CrNVrdDvkor93ty9P8DjV6Z7GcNtBIAAAAASUVORK5CYII=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2BAD3531-6D34-EF34-B88C-A8F98D618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704" y="620713"/>
            <a:ext cx="10905892" cy="5545137"/>
          </a:xfrm>
          <a:prstGeom prst="rect">
            <a:avLst/>
          </a:prstGeom>
          <a:gradFill>
            <a:gsLst>
              <a:gs pos="64000">
                <a:schemeClr val="accent3">
                  <a:lumMod val="5000"/>
                  <a:lumOff val="95000"/>
                </a:schemeClr>
              </a:gs>
              <a:gs pos="89000">
                <a:schemeClr val="accent3">
                  <a:lumMod val="45000"/>
                  <a:lumOff val="55000"/>
                </a:schemeClr>
              </a:gs>
              <a:gs pos="94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4800000" scaled="0"/>
          </a:gradFill>
          <a:ln w="44450">
            <a:solidFill>
              <a:srgbClr val="037C34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>
              <a:solidFill>
                <a:srgbClr val="037C34"/>
              </a:solidFill>
            </a:endParaRPr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1073EEC3-7F57-51AD-E2ED-2B00C7B74E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304" y="2056649"/>
            <a:ext cx="83039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Global Business </a:t>
            </a:r>
            <a:r>
              <a:rPr lang="pt-PT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Strategy</a:t>
            </a:r>
            <a:r>
              <a:rPr lang="pt-PT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Responsibility</a:t>
            </a:r>
            <a:r>
              <a:rPr lang="pt-PT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  <a:r>
              <a:rPr lang="pt-PT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Historical</a:t>
            </a:r>
            <a:r>
              <a:rPr lang="pt-PT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Perspecitves</a:t>
            </a:r>
            <a:endParaRPr lang="en-US" alt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438727CD-D614-BEC7-131F-45012BB8A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725" y="3429000"/>
            <a:ext cx="1057312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PT" altLang="en-US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Session</a:t>
            </a:r>
            <a:r>
              <a:rPr lang="pt-PT" altLang="en-US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20 - 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Global Business </a:t>
            </a: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Stratetegy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Responsibility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Historical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Perspectives</a:t>
            </a:r>
            <a:r>
              <a:rPr lang="pt-PT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A </a:t>
            </a:r>
            <a:r>
              <a:rPr lang="pt-PT" sz="22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recap</a:t>
            </a:r>
            <a:endParaRPr lang="pt-PT" altLang="en-US" sz="22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200" u="sng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ECA37139-F76E-04EF-2D77-74575F275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8240" y="5477357"/>
            <a:ext cx="42413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GB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2BF578-8469-7E6F-8F51-FF339DEA1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277" y="980533"/>
            <a:ext cx="2340614" cy="55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49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DADA6C9C-9AE1-9E54-C5A9-B5F24D7241E4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 descr="Professor Teresa da Silva Lopes&#13;&#10;">
            <a:extLst>
              <a:ext uri="{FF2B5EF4-FFF2-40B4-BE49-F238E27FC236}">
                <a16:creationId xmlns:a16="http://schemas.microsoft.com/office/drawing/2014/main" id="{810C1182-F5F1-0FD5-AD21-1160C2E56593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Line 2">
            <a:extLst>
              <a:ext uri="{FF2B5EF4-FFF2-40B4-BE49-F238E27FC236}">
                <a16:creationId xmlns:a16="http://schemas.microsoft.com/office/drawing/2014/main" id="{A98B7641-8F02-0A24-9C63-97486BB88178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0223A9A-BFAC-5DDA-78A0-BA40C9CB0C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82693" y="168918"/>
            <a:ext cx="4026614" cy="1143000"/>
          </a:xfrm>
        </p:spPr>
        <p:txBody>
          <a:bodyPr>
            <a:noAutofit/>
          </a:bodyPr>
          <a:lstStyle/>
          <a:p>
            <a:r>
              <a:rPr lang="pt-PT" altLang="en-US" sz="2800" dirty="0" err="1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Learning</a:t>
            </a:r>
            <a:r>
              <a:rPr lang="pt-PT" altLang="en-US" sz="28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800" dirty="0" err="1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Objectives</a:t>
            </a:r>
            <a:br>
              <a:rPr lang="en-US" altLang="en-US" sz="28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altLang="en-US" sz="2800" dirty="0">
              <a:solidFill>
                <a:srgbClr val="15824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D67BB3-7327-0544-545A-141F6DB43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A2D86181-C772-9CE1-E5A9-3CC7023CE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043" y="1558641"/>
            <a:ext cx="10777781" cy="393954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Session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19 -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Great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Divergence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Great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Convergence</a:t>
            </a:r>
            <a:endParaRPr lang="pt-PT" sz="2000" b="1" dirty="0">
              <a:solidFill>
                <a:schemeClr val="bg1">
                  <a:lumMod val="6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Bef>
                <a:spcPts val="1200"/>
              </a:spcBef>
              <a:defRPr/>
            </a:pP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When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was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Great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Divergence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  <a:p>
            <a:pPr>
              <a:spcBef>
                <a:spcPts val="1200"/>
              </a:spcBef>
              <a:defRPr/>
            </a:pP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Why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did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Rest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catch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up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  <a:p>
            <a:pPr>
              <a:spcBef>
                <a:spcPts val="1200"/>
              </a:spcBef>
              <a:defRPr/>
            </a:pP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Why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Great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Convergence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happened</a:t>
            </a:r>
            <a:r>
              <a:rPr lang="pt-PT" sz="2000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  <a:p>
            <a:pPr>
              <a:spcBef>
                <a:spcPts val="1200"/>
              </a:spcBef>
              <a:defRPr/>
            </a:pPr>
            <a:endParaRPr lang="pt-PT" sz="2000" dirty="0">
              <a:solidFill>
                <a:schemeClr val="bg1">
                  <a:lumMod val="6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Bef>
                <a:spcPts val="1200"/>
              </a:spcBef>
              <a:defRPr/>
            </a:pP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Session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 – Global Business </a:t>
            </a:r>
            <a:r>
              <a:rPr lang="pt-PT" sz="2000" b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Strategy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Responsibility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Historical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Perspectives</a:t>
            </a:r>
            <a:r>
              <a:rPr lang="pt-PT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A </a:t>
            </a:r>
            <a:r>
              <a:rPr lang="pt-PT" sz="2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recap</a:t>
            </a:r>
            <a:endParaRPr lang="pt-PT" sz="2000" b="1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Bef>
                <a:spcPts val="1200"/>
              </a:spcBef>
              <a:defRPr/>
            </a:pPr>
            <a:endParaRPr lang="pt-PT" sz="2000" dirty="0">
              <a:solidFill>
                <a:schemeClr val="bg1">
                  <a:lumMod val="6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Bef>
                <a:spcPts val="1200"/>
              </a:spcBef>
              <a:defRPr/>
            </a:pP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Session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21 - Final Takeaways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GBSR;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Preparation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pt-PT" sz="2000" b="1" dirty="0" err="1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000" b="1" dirty="0">
                <a:solidFill>
                  <a:schemeClr val="bg1">
                    <a:lumMod val="6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Final Exam</a:t>
            </a:r>
          </a:p>
        </p:txBody>
      </p:sp>
    </p:spTree>
    <p:extLst>
      <p:ext uri="{BB962C8B-B14F-4D97-AF65-F5344CB8AC3E}">
        <p14:creationId xmlns:p14="http://schemas.microsoft.com/office/powerpoint/2010/main" val="419812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2">
            <a:extLst>
              <a:ext uri="{FF2B5EF4-FFF2-40B4-BE49-F238E27FC236}">
                <a16:creationId xmlns:a16="http://schemas.microsoft.com/office/drawing/2014/main" id="{B3C752F3-D66A-0146-7DC9-8D2BC1DD5FD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87" y="588085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 descr="Professor Teresa da Silva Lopes&#13;&#10;">
            <a:extLst>
              <a:ext uri="{FF2B5EF4-FFF2-40B4-BE49-F238E27FC236}">
                <a16:creationId xmlns:a16="http://schemas.microsoft.com/office/drawing/2014/main" id="{021806A9-E5C0-2A69-13D5-FAEE25645BE6}"/>
              </a:ext>
            </a:extLst>
          </p:cNvPr>
          <p:cNvSpPr txBox="1"/>
          <p:nvPr/>
        </p:nvSpPr>
        <p:spPr>
          <a:xfrm>
            <a:off x="144505" y="6460817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7677B3A1-010D-D084-4B8E-0EB269F5A078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381305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240CA39-5AAD-66E6-645F-42C88A8E1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965" y="-190373"/>
            <a:ext cx="2693088" cy="1143000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rgbClr val="15824C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GBSR – Topics</a:t>
            </a:r>
            <a:r>
              <a:rPr lang="en-US" sz="26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966D16-EC42-AA7C-5BA9-54B342131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2789" y="6448016"/>
            <a:ext cx="1498570" cy="3571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21917B-40C7-0915-B1DF-14C4D1C749ED}"/>
              </a:ext>
            </a:extLst>
          </p:cNvPr>
          <p:cNvSpPr txBox="1"/>
          <p:nvPr/>
        </p:nvSpPr>
        <p:spPr>
          <a:xfrm>
            <a:off x="2325048" y="699476"/>
            <a:ext cx="7486921" cy="58015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/>
              <a:t>What is ‘Global Business Strategy and Responsibility: Historical Perspectives’ about?</a:t>
            </a:r>
          </a:p>
          <a:p>
            <a:pPr marL="342900" indent="-342900">
              <a:buAutoNum type="arabicPeriod"/>
            </a:pPr>
            <a:r>
              <a:rPr lang="en-US" sz="1600" dirty="0"/>
              <a:t>How have MNEs shaped and been shaped by globalization</a:t>
            </a:r>
          </a:p>
          <a:p>
            <a:pPr marL="342900" indent="-342900">
              <a:buAutoNum type="arabicPeriod"/>
            </a:pPr>
            <a:r>
              <a:rPr lang="en-US" sz="1600" dirty="0"/>
              <a:t>The evolution of global business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Foreign market entry strategies</a:t>
            </a:r>
          </a:p>
          <a:p>
            <a:pPr marL="342900" indent="-342900">
              <a:buAutoNum type="arabicPeriod"/>
            </a:pPr>
            <a:r>
              <a:rPr lang="en-US" sz="1600" dirty="0"/>
              <a:t>Theories, frameworks and concepts in global business</a:t>
            </a:r>
          </a:p>
          <a:p>
            <a:pPr marL="342900" indent="-342900">
              <a:buAutoNum type="arabicPeriod"/>
            </a:pPr>
            <a:r>
              <a:rPr lang="en-US" sz="1600" dirty="0"/>
              <a:t>Case study – Globalizing consumer durables: Singer sewing machine before 1914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Entrepreneurship and responsibility in international business</a:t>
            </a:r>
          </a:p>
          <a:p>
            <a:pPr marL="342900" indent="-342900">
              <a:buAutoNum type="arabicPeriod"/>
            </a:pPr>
            <a:r>
              <a:rPr lang="en-US" sz="1600" dirty="0"/>
              <a:t>The responsibility of international business in society</a:t>
            </a:r>
          </a:p>
          <a:p>
            <a:pPr marL="342900" indent="-342900">
              <a:buAutoNum type="arabicPeriod"/>
            </a:pPr>
            <a:r>
              <a:rPr lang="en-US" sz="1600" dirty="0"/>
              <a:t>Task: Research activity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Strategic risk management in foreign markets</a:t>
            </a:r>
          </a:p>
          <a:p>
            <a:pPr marL="342900" indent="-342900">
              <a:buAutoNum type="arabicPeriod"/>
            </a:pPr>
            <a:r>
              <a:rPr lang="en-US" sz="1600" dirty="0"/>
              <a:t>MNEs non-market strategies in high-risk environments</a:t>
            </a:r>
          </a:p>
          <a:p>
            <a:pPr marL="342900" indent="-342900">
              <a:buAutoNum type="arabicPeriod"/>
            </a:pPr>
            <a:r>
              <a:rPr lang="en-US" sz="1600" dirty="0"/>
              <a:t>Case Study: Octopus and the Generals – The United Fruit Company in Guatemala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Multinational strategies and the evolution of global value chains</a:t>
            </a:r>
          </a:p>
          <a:p>
            <a:pPr marL="342900" indent="-342900">
              <a:buAutoNum type="arabicPeriod"/>
            </a:pPr>
            <a:r>
              <a:rPr lang="en-US" sz="1600" dirty="0"/>
              <a:t>Issues in the governance of global value chains</a:t>
            </a:r>
          </a:p>
          <a:p>
            <a:pPr marL="342900" indent="-342900">
              <a:buAutoNum type="arabicPeriod"/>
            </a:pPr>
            <a:r>
              <a:rPr lang="en-US" sz="1600" dirty="0"/>
              <a:t>Task: Research activity 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Diversification; Organizing international business activities</a:t>
            </a:r>
          </a:p>
          <a:p>
            <a:pPr marL="342900" indent="-342900">
              <a:buAutoNum type="arabicPeriod"/>
            </a:pPr>
            <a:r>
              <a:rPr lang="en-US" sz="1600" dirty="0"/>
              <a:t>Organizational innovation ; The evolution of tax havens</a:t>
            </a:r>
          </a:p>
          <a:p>
            <a:pPr marL="342900" indent="-342900">
              <a:buAutoNum type="arabicPeriod"/>
            </a:pPr>
            <a:r>
              <a:rPr lang="en-US" sz="1600" dirty="0"/>
              <a:t>Case Study: Aristotle Onassis and the Greek shipping industry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en-US" sz="1600" dirty="0"/>
              <a:t>The Great Divergence and the Great Convergence</a:t>
            </a:r>
          </a:p>
          <a:p>
            <a:r>
              <a:rPr lang="en-US" sz="1600" dirty="0"/>
              <a:t>20. Global Business Strategy and Responsibility: Historical Perspective – A recap </a:t>
            </a:r>
          </a:p>
          <a:p>
            <a:r>
              <a:rPr lang="en-US" sz="1600" dirty="0"/>
              <a:t>21. Final takeaways from GBSR; Preparation for the final exam</a:t>
            </a:r>
          </a:p>
        </p:txBody>
      </p:sp>
    </p:spTree>
    <p:extLst>
      <p:ext uri="{BB962C8B-B14F-4D97-AF65-F5344CB8AC3E}">
        <p14:creationId xmlns:p14="http://schemas.microsoft.com/office/powerpoint/2010/main" val="446785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02B3D-2D44-0C92-E86E-03116B4D7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910267"/>
            <a:ext cx="7772400" cy="50374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5CA2CE-E8BB-FC6B-D436-59426B28B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0" y="6062931"/>
            <a:ext cx="6921500" cy="6223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514408E-6C4F-5EF6-55AA-20F7609A3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058" y="-29028"/>
            <a:ext cx="6966857" cy="1325563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Growth of Global Exports (over 5 centuries)</a:t>
            </a: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C2B0CD61-3B32-EFE7-433C-4C0CC00B7A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81052" y="863779"/>
            <a:ext cx="11263487" cy="0"/>
          </a:xfrm>
          <a:prstGeom prst="line">
            <a:avLst/>
          </a:prstGeom>
          <a:noFill/>
          <a:ln w="4445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851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>
            <a:extLst>
              <a:ext uri="{FF2B5EF4-FFF2-40B4-BE49-F238E27FC236}">
                <a16:creationId xmlns:a16="http://schemas.microsoft.com/office/drawing/2014/main" id="{43123057-F184-5C23-E0A8-29A4A298C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5322889"/>
            <a:ext cx="70326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1913</a:t>
            </a:r>
          </a:p>
          <a:p>
            <a:pPr>
              <a:buFontTx/>
              <a:buNone/>
            </a:pPr>
            <a:r>
              <a:rPr lang="en-US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  9.0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3F0E0E84-4DB8-58EE-0AC4-4D7B49C6B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1851" y="5322889"/>
            <a:ext cx="7032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1960</a:t>
            </a:r>
          </a:p>
          <a:p>
            <a:pPr>
              <a:buFontTx/>
              <a:buNone/>
            </a:pPr>
            <a:r>
              <a:rPr lang="en-US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  4.0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3DF9105C-4A9C-43C7-D53D-A8238C088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7914" y="4922838"/>
            <a:ext cx="50070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World FDI stock as a share of world output (%)</a:t>
            </a:r>
          </a:p>
        </p:txBody>
      </p:sp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id="{CD9D5278-7A2A-8C4F-EB9C-B6D26B3D309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24200" y="5322888"/>
            <a:ext cx="60404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8" name="Straight Connector 12">
            <a:extLst>
              <a:ext uri="{FF2B5EF4-FFF2-40B4-BE49-F238E27FC236}">
                <a16:creationId xmlns:a16="http://schemas.microsoft.com/office/drawing/2014/main" id="{6B27D2FB-EDD9-65B7-66FA-2F64EE4FDB3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44800" y="5648326"/>
            <a:ext cx="5892800" cy="10477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9" name="TextBox 15">
            <a:extLst>
              <a:ext uri="{FF2B5EF4-FFF2-40B4-BE49-F238E27FC236}">
                <a16:creationId xmlns:a16="http://schemas.microsoft.com/office/drawing/2014/main" id="{8A454C11-7B00-D494-CC91-FFE366835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534" y="5826587"/>
            <a:ext cx="222368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Source: Based on Jones (2005)</a:t>
            </a: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id="{844A7E50-E2A9-26A5-148F-EFC70FDFBC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2151" y="5297489"/>
            <a:ext cx="7032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1980</a:t>
            </a:r>
          </a:p>
          <a:p>
            <a:pPr>
              <a:buFontTx/>
              <a:buNone/>
            </a:pPr>
            <a:r>
              <a:rPr lang="en-US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  4.8</a:t>
            </a:r>
          </a:p>
        </p:txBody>
      </p:sp>
      <p:sp>
        <p:nvSpPr>
          <p:cNvPr id="11" name="TextBox 7">
            <a:extLst>
              <a:ext uri="{FF2B5EF4-FFF2-40B4-BE49-F238E27FC236}">
                <a16:creationId xmlns:a16="http://schemas.microsoft.com/office/drawing/2014/main" id="{34AA518A-DAF5-2358-DE59-887FC2E63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5299075"/>
            <a:ext cx="7032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1990</a:t>
            </a:r>
          </a:p>
          <a:p>
            <a:pPr>
              <a:buFontTx/>
              <a:buNone/>
            </a:pPr>
            <a:r>
              <a:rPr lang="en-US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  8.5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B605C8BB-5F18-75A3-63D4-ACEE9DBC8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7976" y="5300664"/>
            <a:ext cx="7032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Tx/>
              <a:buNone/>
            </a:pPr>
            <a:r>
              <a:rPr lang="en-US" altLang="en-US" sz="2000" u="sng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1997</a:t>
            </a:r>
          </a:p>
          <a:p>
            <a:pPr>
              <a:buFontTx/>
              <a:buNone/>
            </a:pPr>
            <a:r>
              <a:rPr lang="en-US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 11.8</a:t>
            </a:r>
          </a:p>
        </p:txBody>
      </p:sp>
      <p:pic>
        <p:nvPicPr>
          <p:cNvPr id="13" name="Picture 12" descr="Globalisation waves">
            <a:extLst>
              <a:ext uri="{FF2B5EF4-FFF2-40B4-BE49-F238E27FC236}">
                <a16:creationId xmlns:a16="http://schemas.microsoft.com/office/drawing/2014/main" id="{12D51653-CC7E-2C45-26F2-BA03018C4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45" y="1431925"/>
            <a:ext cx="6505194" cy="3214688"/>
          </a:xfrm>
          <a:prstGeom prst="rect">
            <a:avLst/>
          </a:prstGeom>
        </p:spPr>
      </p:pic>
      <p:sp>
        <p:nvSpPr>
          <p:cNvPr id="14" name="Title 2">
            <a:extLst>
              <a:ext uri="{FF2B5EF4-FFF2-40B4-BE49-F238E27FC236}">
                <a16:creationId xmlns:a16="http://schemas.microsoft.com/office/drawing/2014/main" id="{8FBDF9C4-B2D4-07EE-2697-E58231FB1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4376" y="34307"/>
            <a:ext cx="4294564" cy="1143000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Globalisation</a:t>
            </a:r>
            <a:r>
              <a:rPr 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Framework</a:t>
            </a:r>
          </a:p>
        </p:txBody>
      </p:sp>
      <p:sp>
        <p:nvSpPr>
          <p:cNvPr id="15" name="Line 2">
            <a:extLst>
              <a:ext uri="{FF2B5EF4-FFF2-40B4-BE49-F238E27FC236}">
                <a16:creationId xmlns:a16="http://schemas.microsoft.com/office/drawing/2014/main" id="{D69DDDB8-88E5-A2E8-9F8C-059E84D542E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extBox 15" descr="Professor Teresa da Silva Lopes&#13;&#10;">
            <a:extLst>
              <a:ext uri="{FF2B5EF4-FFF2-40B4-BE49-F238E27FC236}">
                <a16:creationId xmlns:a16="http://schemas.microsoft.com/office/drawing/2014/main" id="{8DECB1CD-5DD1-3611-C5EF-97ADD3BB25CE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Line 2">
            <a:extLst>
              <a:ext uri="{FF2B5EF4-FFF2-40B4-BE49-F238E27FC236}">
                <a16:creationId xmlns:a16="http://schemas.microsoft.com/office/drawing/2014/main" id="{C7D740CB-4876-98DA-4DE8-7EB3710796A2}"/>
              </a:ext>
            </a:extLst>
          </p:cNvPr>
          <p:cNvSpPr>
            <a:spLocks noChangeShapeType="1"/>
          </p:cNvSpPr>
          <p:nvPr/>
        </p:nvSpPr>
        <p:spPr bwMode="auto">
          <a:xfrm>
            <a:off x="-9558" y="6261772"/>
            <a:ext cx="12192000" cy="0"/>
          </a:xfrm>
          <a:prstGeom prst="line">
            <a:avLst/>
          </a:prstGeom>
          <a:noFill/>
          <a:ln w="2540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EA8C566-BCA0-E640-6330-089D32D2AB01}"/>
              </a:ext>
            </a:extLst>
          </p:cNvPr>
          <p:cNvSpPr/>
          <p:nvPr/>
        </p:nvSpPr>
        <p:spPr>
          <a:xfrm>
            <a:off x="7927976" y="1431925"/>
            <a:ext cx="1702912" cy="895639"/>
          </a:xfrm>
          <a:prstGeom prst="ellipse">
            <a:avLst/>
          </a:prstGeom>
          <a:noFill/>
          <a:ln w="38100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ECC21E-6F0D-14A4-AD8F-CFC1961C2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B3E450D-6970-6CDE-86A4-CF9F20355164}"/>
              </a:ext>
            </a:extLst>
          </p:cNvPr>
          <p:cNvSpPr txBox="1"/>
          <p:nvPr/>
        </p:nvSpPr>
        <p:spPr>
          <a:xfrm>
            <a:off x="9221949" y="2109607"/>
            <a:ext cx="18095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…or slow globalization</a:t>
            </a:r>
          </a:p>
        </p:txBody>
      </p:sp>
    </p:spTree>
    <p:extLst>
      <p:ext uri="{BB962C8B-B14F-4D97-AF65-F5344CB8AC3E}">
        <p14:creationId xmlns:p14="http://schemas.microsoft.com/office/powerpoint/2010/main" val="1917116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70BDE85F-2DD3-02E9-E2CF-71D733E0F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521" y="4452274"/>
            <a:ext cx="11558392" cy="155849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" name="Picture 1" descr="Ansoff Matrix shows that increasing the geograohical scope of activities (from existing to new markets) and the nature of actvities  (from exisitng to new products) increaases risk.&#10;&#10;Internationallisation tends to be associated with cases of market development - using exisiting products in new markets  ">
            <a:extLst>
              <a:ext uri="{FF2B5EF4-FFF2-40B4-BE49-F238E27FC236}">
                <a16:creationId xmlns:a16="http://schemas.microsoft.com/office/drawing/2014/main" id="{C1CCDEF3-2EB7-0BC9-1909-EE207A00C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821319"/>
            <a:ext cx="5822950" cy="4047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069581FC-56AA-0CE5-820C-C65D65FD9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58819" y="4159628"/>
            <a:ext cx="12570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Ansoff (1960)</a:t>
            </a:r>
          </a:p>
        </p:txBody>
      </p:sp>
      <p:sp>
        <p:nvSpPr>
          <p:cNvPr id="4" name="Rectangle 3" descr="Ansoff Matrix shows that increasing the geograohical scope of activities (from existing to new markets) and the nature of actvities  (from exisitng to new products) increaases risk.&#10;&#10;Internationallisation tends to be associated with cases of market development - using exisiting products in new markets  ">
            <a:extLst>
              <a:ext uri="{FF2B5EF4-FFF2-40B4-BE49-F238E27FC236}">
                <a16:creationId xmlns:a16="http://schemas.microsoft.com/office/drawing/2014/main" id="{213FBE26-093A-B469-D242-CC7230E6F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988419"/>
            <a:ext cx="11887200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Scope </a:t>
            </a:r>
            <a:r>
              <a:rPr lang="pt-PT" altLang="en-US" sz="1800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800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activitiies</a:t>
            </a:r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=&gt;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multiple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regions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multiple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customers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competition</a:t>
            </a:r>
            <a:endParaRPr lang="pt-PT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PT" altLang="en-US" sz="1800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Nature</a:t>
            </a:r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800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800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activities</a:t>
            </a:r>
            <a:r>
              <a:rPr lang="pt-PT" altLang="en-US" sz="18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coordination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marketing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related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activities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across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different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countries;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integration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sourcing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marketing;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adaptation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standadization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marketing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etc</a:t>
            </a:r>
            <a:endParaRPr lang="en-US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6BEEDAA3-F0D1-4666-372D-6083B4298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7313" y="3584260"/>
            <a:ext cx="16225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Internationalisation</a:t>
            </a:r>
            <a:endParaRPr lang="en-US" altLang="en-US" sz="1000" b="1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94159323-6F67-912B-F817-ADEA57F500A0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 descr="Professor Teresa da Silva Lopes&#13;&#10;">
            <a:extLst>
              <a:ext uri="{FF2B5EF4-FFF2-40B4-BE49-F238E27FC236}">
                <a16:creationId xmlns:a16="http://schemas.microsoft.com/office/drawing/2014/main" id="{C7C9F480-7635-393A-EE8B-CD8AC88D1EE0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E8523814-2F97-3895-D64F-58FC98D816E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80DB514E-0A65-F55B-3AC6-0362B918AE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6528" y="13426"/>
            <a:ext cx="895894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Internationalisation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alternative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growth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strategy</a:t>
            </a:r>
            <a:endParaRPr lang="en-US" alt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978F418-EBDA-1AA2-4754-A2507FFC3D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F7D07F-D382-2D77-CA28-F303BDAEAF47}"/>
              </a:ext>
            </a:extLst>
          </p:cNvPr>
          <p:cNvSpPr txBox="1"/>
          <p:nvPr/>
        </p:nvSpPr>
        <p:spPr>
          <a:xfrm>
            <a:off x="617311" y="4573164"/>
            <a:ext cx="2787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Internationalisation</a:t>
            </a:r>
            <a:endParaRPr lang="en-US" b="1" dirty="0">
              <a:solidFill>
                <a:srgbClr val="057B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07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4" descr="This figiure shows the entry strategies for international markets and highlightes there is a direct relation between risk and control.">
            <a:extLst>
              <a:ext uri="{FF2B5EF4-FFF2-40B4-BE49-F238E27FC236}">
                <a16:creationId xmlns:a16="http://schemas.microsoft.com/office/drawing/2014/main" id="{4A208E58-603E-1D07-2B41-12CAF379D886}"/>
              </a:ext>
            </a:extLst>
          </p:cNvPr>
          <p:cNvGrpSpPr>
            <a:grpSpLocks/>
          </p:cNvGrpSpPr>
          <p:nvPr/>
        </p:nvGrpSpPr>
        <p:grpSpPr bwMode="auto">
          <a:xfrm>
            <a:off x="1436727" y="1422868"/>
            <a:ext cx="6037685" cy="4242573"/>
            <a:chOff x="737380" y="1920875"/>
            <a:chExt cx="6037686" cy="4242574"/>
          </a:xfrm>
        </p:grpSpPr>
        <p:sp>
          <p:nvSpPr>
            <p:cNvPr id="25605" name="Line 28">
              <a:extLst>
                <a:ext uri="{FF2B5EF4-FFF2-40B4-BE49-F238E27FC236}">
                  <a16:creationId xmlns:a16="http://schemas.microsoft.com/office/drawing/2014/main" id="{15F789CF-A11D-2183-C148-F87EA8EF68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32138" y="2609850"/>
              <a:ext cx="1295400" cy="19446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06" name="Line 20">
              <a:extLst>
                <a:ext uri="{FF2B5EF4-FFF2-40B4-BE49-F238E27FC236}">
                  <a16:creationId xmlns:a16="http://schemas.microsoft.com/office/drawing/2014/main" id="{F8BF9C5E-3875-B5B0-E3FF-4E92913C68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06638" y="2632075"/>
              <a:ext cx="3816350" cy="2447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07" name="Line 6">
              <a:extLst>
                <a:ext uri="{FF2B5EF4-FFF2-40B4-BE49-F238E27FC236}">
                  <a16:creationId xmlns:a16="http://schemas.microsoft.com/office/drawing/2014/main" id="{198A7971-64EE-1A93-71D3-A7DACE8BD9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8175" y="2322513"/>
              <a:ext cx="0" cy="3095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08" name="Line 7">
              <a:extLst>
                <a:ext uri="{FF2B5EF4-FFF2-40B4-BE49-F238E27FC236}">
                  <a16:creationId xmlns:a16="http://schemas.microsoft.com/office/drawing/2014/main" id="{BA2D2587-0817-8A87-E4BE-795E8F49AE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8175" y="5418138"/>
              <a:ext cx="47513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09" name="Text Box 8">
              <a:extLst>
                <a:ext uri="{FF2B5EF4-FFF2-40B4-BE49-F238E27FC236}">
                  <a16:creationId xmlns:a16="http://schemas.microsoft.com/office/drawing/2014/main" id="{582C6201-C0C8-4E0B-829F-411D7357E2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3300" y="5494338"/>
              <a:ext cx="7360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8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Risk</a:t>
              </a:r>
              <a:endParaRPr lang="en-US" altLang="en-US" sz="18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0" name="Line 9">
              <a:extLst>
                <a:ext uri="{FF2B5EF4-FFF2-40B4-BE49-F238E27FC236}">
                  <a16:creationId xmlns:a16="http://schemas.microsoft.com/office/drawing/2014/main" id="{B3FA7707-F2FA-982A-6E9C-9AA52A49A4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11638" y="5684838"/>
              <a:ext cx="288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1" name="Text Box 10">
              <a:extLst>
                <a:ext uri="{FF2B5EF4-FFF2-40B4-BE49-F238E27FC236}">
                  <a16:creationId xmlns:a16="http://schemas.microsoft.com/office/drawing/2014/main" id="{E4DE72E9-83AA-6A14-FB25-92FC84E687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380" y="3913727"/>
              <a:ext cx="113364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8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Control</a:t>
              </a:r>
              <a:endParaRPr lang="en-US" altLang="en-US" sz="18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2" name="Line 11">
              <a:extLst>
                <a:ext uri="{FF2B5EF4-FFF2-40B4-BE49-F238E27FC236}">
                  <a16:creationId xmlns:a16="http://schemas.microsoft.com/office/drawing/2014/main" id="{98C4D93E-0012-1AF8-EC2E-4136BB8EB24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76375" y="3402013"/>
              <a:ext cx="0" cy="3603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3" name="Text Box 12">
              <a:extLst>
                <a:ext uri="{FF2B5EF4-FFF2-40B4-BE49-F238E27FC236}">
                  <a16:creationId xmlns:a16="http://schemas.microsoft.com/office/drawing/2014/main" id="{F1B00A3E-B700-D43B-7464-BDAD7788E4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038" y="5886450"/>
              <a:ext cx="244964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Source</a:t>
              </a:r>
              <a:r>
                <a:rPr lang="pt-PT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: Franklin </a:t>
              </a:r>
              <a:r>
                <a:rPr lang="pt-PT" altLang="en-US" sz="120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Root</a:t>
              </a:r>
              <a:r>
                <a:rPr lang="pt-PT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(1987)</a:t>
              </a:r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4" name="Oval 14">
              <a:extLst>
                <a:ext uri="{FF2B5EF4-FFF2-40B4-BE49-F238E27FC236}">
                  <a16:creationId xmlns:a16="http://schemas.microsoft.com/office/drawing/2014/main" id="{D02F8A29-9314-F1D4-24AE-AFD7440C9A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8538" y="5057775"/>
              <a:ext cx="71437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5" name="Text Box 15">
              <a:extLst>
                <a:ext uri="{FF2B5EF4-FFF2-40B4-BE49-F238E27FC236}">
                  <a16:creationId xmlns:a16="http://schemas.microsoft.com/office/drawing/2014/main" id="{80ECE403-6560-B46C-4A27-AB6D89098F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27275" y="4991100"/>
              <a:ext cx="149592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Indirect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6" name="Oval 16">
              <a:extLst>
                <a:ext uri="{FF2B5EF4-FFF2-40B4-BE49-F238E27FC236}">
                  <a16:creationId xmlns:a16="http://schemas.microsoft.com/office/drawing/2014/main" id="{6D60DFE8-C971-F8CC-E112-7C648C2B64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613" y="4530725"/>
              <a:ext cx="71437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7" name="Text Box 17">
              <a:extLst>
                <a:ext uri="{FF2B5EF4-FFF2-40B4-BE49-F238E27FC236}">
                  <a16:creationId xmlns:a16="http://schemas.microsoft.com/office/drawing/2014/main" id="{B9560F3A-182E-13C6-4C2A-27FA286EB0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4974" y="4005263"/>
              <a:ext cx="11849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Franchising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Licensing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8" name="Text Box 18">
              <a:extLst>
                <a:ext uri="{FF2B5EF4-FFF2-40B4-BE49-F238E27FC236}">
                  <a16:creationId xmlns:a16="http://schemas.microsoft.com/office/drawing/2014/main" id="{4695182E-0C15-544B-EC1C-9DE4BD20DC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9450" y="4406900"/>
              <a:ext cx="236154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Agent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/</a:t>
              </a: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Distributor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19" name="Oval 19">
              <a:extLst>
                <a:ext uri="{FF2B5EF4-FFF2-40B4-BE49-F238E27FC236}">
                  <a16:creationId xmlns:a16="http://schemas.microsoft.com/office/drawing/2014/main" id="{EB745595-23E2-D4AC-A1C6-AB35ABBEC5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138" y="4481513"/>
              <a:ext cx="71437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0" name="Oval 22">
              <a:extLst>
                <a:ext uri="{FF2B5EF4-FFF2-40B4-BE49-F238E27FC236}">
                  <a16:creationId xmlns:a16="http://schemas.microsoft.com/office/drawing/2014/main" id="{5726EC24-3E9B-17FB-2CD1-DBC46A3F1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5825" y="3473450"/>
              <a:ext cx="71438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1" name="Oval 23">
              <a:extLst>
                <a:ext uri="{FF2B5EF4-FFF2-40B4-BE49-F238E27FC236}">
                  <a16:creationId xmlns:a16="http://schemas.microsoft.com/office/drawing/2014/main" id="{D9A105DF-CF9E-1C70-39C8-EB953F80F0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8550" y="2538413"/>
              <a:ext cx="71438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2" name="Line 24">
              <a:extLst>
                <a:ext uri="{FF2B5EF4-FFF2-40B4-BE49-F238E27FC236}">
                  <a16:creationId xmlns:a16="http://schemas.microsoft.com/office/drawing/2014/main" id="{740DCF87-E638-6859-85E6-7ACB938DBE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89438" y="2563813"/>
              <a:ext cx="17287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3" name="Oval 21">
              <a:extLst>
                <a:ext uri="{FF2B5EF4-FFF2-40B4-BE49-F238E27FC236}">
                  <a16:creationId xmlns:a16="http://schemas.microsoft.com/office/drawing/2014/main" id="{22736DD3-95EC-459B-B00C-01425726C4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6100" y="2538413"/>
              <a:ext cx="71438" cy="7302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4" name="Text Box 25">
              <a:extLst>
                <a:ext uri="{FF2B5EF4-FFF2-40B4-BE49-F238E27FC236}">
                  <a16:creationId xmlns:a16="http://schemas.microsoft.com/office/drawing/2014/main" id="{02152442-1332-DECC-9B94-A6798B2D7E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37946" y="2443976"/>
              <a:ext cx="245772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Branch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/ </a:t>
              </a: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subsidiary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5" name="Text Box 26">
              <a:extLst>
                <a:ext uri="{FF2B5EF4-FFF2-40B4-BE49-F238E27FC236}">
                  <a16:creationId xmlns:a16="http://schemas.microsoft.com/office/drawing/2014/main" id="{9EAF51F3-09B4-6B9D-51FC-04A0A0344A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54563" y="3467100"/>
              <a:ext cx="134844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Joint</a:t>
              </a: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Venture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6" name="Text Box 27">
              <a:extLst>
                <a:ext uri="{FF2B5EF4-FFF2-40B4-BE49-F238E27FC236}">
                  <a16:creationId xmlns:a16="http://schemas.microsoft.com/office/drawing/2014/main" id="{1ECDCFE5-6722-0383-7CFC-7D4AF36475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02711" y="2606675"/>
              <a:ext cx="8723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Sole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Venture</a:t>
              </a:r>
              <a:endParaRPr lang="en-US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7" name="Line 29">
              <a:extLst>
                <a:ext uri="{FF2B5EF4-FFF2-40B4-BE49-F238E27FC236}">
                  <a16:creationId xmlns:a16="http://schemas.microsoft.com/office/drawing/2014/main" id="{DE519AEF-872A-F6AD-444C-DE0FCA6588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55875" y="4194175"/>
              <a:ext cx="647700" cy="360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8" name="Line 30">
              <a:extLst>
                <a:ext uri="{FF2B5EF4-FFF2-40B4-BE49-F238E27FC236}">
                  <a16:creationId xmlns:a16="http://schemas.microsoft.com/office/drawing/2014/main" id="{5AE42EDB-F761-CC9A-7859-4A87D3969A7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63938" y="3546475"/>
              <a:ext cx="1152525" cy="431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29" name="Arc 31">
              <a:extLst>
                <a:ext uri="{FF2B5EF4-FFF2-40B4-BE49-F238E27FC236}">
                  <a16:creationId xmlns:a16="http://schemas.microsoft.com/office/drawing/2014/main" id="{882C3BD8-9E4B-27C8-2129-245F4E943486}"/>
                </a:ext>
              </a:extLst>
            </p:cNvPr>
            <p:cNvSpPr>
              <a:spLocks/>
            </p:cNvSpPr>
            <p:nvPr/>
          </p:nvSpPr>
          <p:spPr bwMode="auto">
            <a:xfrm rot="10800000" flipV="1">
              <a:off x="3203575" y="3978275"/>
              <a:ext cx="360363" cy="215900"/>
            </a:xfrm>
            <a:custGeom>
              <a:avLst/>
              <a:gdLst>
                <a:gd name="T0" fmla="*/ 0 w 21600"/>
                <a:gd name="T1" fmla="*/ 0 h 21600"/>
                <a:gd name="T2" fmla="*/ 2147483646 w 21600"/>
                <a:gd name="T3" fmla="*/ 2147483646 h 21600"/>
                <a:gd name="T4" fmla="*/ 0 w 21600"/>
                <a:gd name="T5" fmla="*/ 214748364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-1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30" name="Line 32">
              <a:extLst>
                <a:ext uri="{FF2B5EF4-FFF2-40B4-BE49-F238E27FC236}">
                  <a16:creationId xmlns:a16="http://schemas.microsoft.com/office/drawing/2014/main" id="{ECBC0FDE-DC30-9B55-727B-DB49A637A4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8175" y="2322513"/>
              <a:ext cx="47513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31" name="Text Box 33">
              <a:extLst>
                <a:ext uri="{FF2B5EF4-FFF2-40B4-BE49-F238E27FC236}">
                  <a16:creationId xmlns:a16="http://schemas.microsoft.com/office/drawing/2014/main" id="{A9241AEB-4F72-88A6-C057-A102285BE0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1075" y="1920875"/>
              <a:ext cx="81785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pt-PT" altLang="en-US" sz="18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Time</a:t>
              </a:r>
              <a:endParaRPr lang="en-US" altLang="en-US" sz="18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32" name="Line 34">
              <a:extLst>
                <a:ext uri="{FF2B5EF4-FFF2-40B4-BE49-F238E27FC236}">
                  <a16:creationId xmlns:a16="http://schemas.microsoft.com/office/drawing/2014/main" id="{F1D34FA3-816B-4136-E75E-CE9B8FDBB8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89413" y="2111375"/>
              <a:ext cx="288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633" name="Line 36">
              <a:extLst>
                <a:ext uri="{FF2B5EF4-FFF2-40B4-BE49-F238E27FC236}">
                  <a16:creationId xmlns:a16="http://schemas.microsoft.com/office/drawing/2014/main" id="{F90A781A-E4CE-07F8-1A7C-04332430E0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77025" y="2322513"/>
              <a:ext cx="0" cy="3095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5603" name="Title 2">
            <a:extLst>
              <a:ext uri="{FF2B5EF4-FFF2-40B4-BE49-F238E27FC236}">
                <a16:creationId xmlns:a16="http://schemas.microsoft.com/office/drawing/2014/main" id="{E6D1DECD-7FA6-E9B9-9BA6-1B45C568C3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22914" y="-69643"/>
            <a:ext cx="6755622" cy="1325563"/>
          </a:xfrm>
        </p:spPr>
        <p:txBody>
          <a:bodyPr>
            <a:normAutofit/>
          </a:bodyPr>
          <a:lstStyle/>
          <a:p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Entry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Strategies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</a:t>
            </a:r>
            <a:r>
              <a:rPr lang="pt-PT" alt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endParaRPr lang="en-US" alt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EA0C2201-78B4-D1CC-8F75-01D7B9154AF2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F69F6BFB-97D7-CB80-0EAA-11E15A66BC55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B28B1698-A775-3622-76B2-8A97E5EF9941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04AF38-D801-C63A-BD64-AC46A6529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C4D2BC-B6F7-9E66-79B0-2AC9B2CECDB9}"/>
              </a:ext>
            </a:extLst>
          </p:cNvPr>
          <p:cNvSpPr txBox="1"/>
          <p:nvPr/>
        </p:nvSpPr>
        <p:spPr>
          <a:xfrm>
            <a:off x="7726594" y="2040406"/>
            <a:ext cx="402161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Perceived </a:t>
            </a:r>
            <a:r>
              <a:rPr lang="en-US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Risk</a:t>
            </a:r>
          </a:p>
          <a:p>
            <a:pPr algn="ctr"/>
            <a:endParaRPr lang="en-US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vs.</a:t>
            </a:r>
          </a:p>
          <a:p>
            <a:pPr algn="ctr"/>
            <a:endParaRPr lang="en-US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Level of </a:t>
            </a:r>
            <a:r>
              <a:rPr lang="en-US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</a:t>
            </a: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 of activities</a:t>
            </a:r>
          </a:p>
          <a:p>
            <a:pPr algn="ctr"/>
            <a:endParaRPr lang="en-US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vs .</a:t>
            </a:r>
          </a:p>
          <a:p>
            <a:pPr algn="ctr"/>
            <a:endParaRPr lang="en-US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</a:t>
            </a: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(experience in the market)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D4CB4903-9E32-387A-0569-E1C8627AE5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12" y="1020039"/>
            <a:ext cx="1126348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8288" indent="-26828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process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involvement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operations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learning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process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evolutionary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development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depth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operational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diversity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used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offerings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range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penetrated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US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2281AF13-7679-B0DD-6571-D8FEBAB6A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328" y="2128849"/>
            <a:ext cx="5630686" cy="4019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4625" indent="-1746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pt-PT" altLang="en-US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Most</a:t>
            </a:r>
            <a:r>
              <a:rPr lang="pt-PT" altLang="en-US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common</a:t>
            </a:r>
            <a:r>
              <a:rPr lang="pt-PT" altLang="en-US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patterns</a:t>
            </a:r>
            <a:r>
              <a:rPr lang="pt-PT" altLang="en-US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internationalisation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involve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creation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intermediate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steps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a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build-up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foreign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direct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investment</a:t>
            </a:r>
            <a:endParaRPr lang="pt-PT" altLang="en-US" sz="1600" u="sng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exports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sales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subsidiary</a:t>
            </a:r>
            <a:endParaRPr lang="pt-PT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there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often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great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diversity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exact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establishment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chain</a:t>
            </a:r>
            <a:endParaRPr lang="pt-PT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always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sequential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nor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smooth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threats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opportunities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Spotify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Skype, Logitech</a:t>
            </a: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endParaRPr lang="pt-PT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endParaRPr lang="en-US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6" name="Object 2" descr="This figure shows that there are different patterns in terms of inrternationalisation processes.">
            <a:extLst>
              <a:ext uri="{FF2B5EF4-FFF2-40B4-BE49-F238E27FC236}">
                <a16:creationId xmlns:a16="http://schemas.microsoft.com/office/drawing/2014/main" id="{E87645F0-8CDF-E86D-D30B-C0CA9436A6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727410" y="1644711"/>
          <a:ext cx="477879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11925300" imgH="11468100" progId="MSPhotoEd.3">
                  <p:embed/>
                </p:oleObj>
              </mc:Choice>
              <mc:Fallback>
                <p:oleObj name="Photo Editor Photo" r:id="rId2" imgW="11925300" imgH="11468100" progId="MSPhotoEd.3">
                  <p:embed/>
                  <p:pic>
                    <p:nvPicPr>
                      <p:cNvPr id="6" name="Object 2" descr="This figure shows that there are different patterns in terms of inrternationalisation processes.">
                        <a:extLst>
                          <a:ext uri="{FF2B5EF4-FFF2-40B4-BE49-F238E27FC236}">
                            <a16:creationId xmlns:a16="http://schemas.microsoft.com/office/drawing/2014/main" id="{E87645F0-8CDF-E86D-D30B-C0CA9436A61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7410" y="1644711"/>
                        <a:ext cx="477879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8">
            <a:extLst>
              <a:ext uri="{FF2B5EF4-FFF2-40B4-BE49-F238E27FC236}">
                <a16:creationId xmlns:a16="http://schemas.microsoft.com/office/drawing/2014/main" id="{1397CF54-BCA8-89FD-FD22-54548906C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714851"/>
            <a:ext cx="33921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 – </a:t>
            </a:r>
            <a:r>
              <a:rPr lang="pt-PT" altLang="en-US" sz="8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export</a:t>
            </a: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 SS – sales </a:t>
            </a:r>
            <a:r>
              <a:rPr lang="pt-PT" altLang="en-US" sz="8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subsidiary</a:t>
            </a: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PS – </a:t>
            </a:r>
            <a:r>
              <a:rPr lang="pt-PT" altLang="en-US" sz="8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production</a:t>
            </a: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8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subsidiary</a:t>
            </a:r>
            <a:r>
              <a:rPr lang="pt-PT" altLang="en-US" sz="8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 L - </a:t>
            </a:r>
            <a:r>
              <a:rPr lang="pt-PT" altLang="en-US" sz="8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Licensing</a:t>
            </a:r>
            <a:endParaRPr lang="en-US" altLang="en-US" sz="8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 Box 19">
            <a:extLst>
              <a:ext uri="{FF2B5EF4-FFF2-40B4-BE49-F238E27FC236}">
                <a16:creationId xmlns:a16="http://schemas.microsoft.com/office/drawing/2014/main" id="{746D015B-82DC-E166-D894-62C49E3547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8928" y="5837961"/>
            <a:ext cx="29244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pt-PT" altLang="en-US" sz="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Source</a:t>
            </a:r>
            <a:r>
              <a:rPr lang="pt-PT" altLang="en-US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Welch </a:t>
            </a:r>
            <a:r>
              <a:rPr lang="pt-PT" altLang="en-US" sz="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Luostarinen</a:t>
            </a:r>
            <a:r>
              <a:rPr lang="pt-PT" altLang="en-US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(1988)</a:t>
            </a:r>
            <a:endParaRPr lang="en-US" altLang="en-US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6FFD5B76-C17C-1E55-D706-5AB1EB7E2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5698020"/>
            <a:ext cx="47386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about the ‘Born Global Firms’?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8E29662-4A8C-8657-7220-4013691263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8956" y="34614"/>
            <a:ext cx="10196798" cy="1143000"/>
          </a:xfrm>
        </p:spPr>
        <p:txBody>
          <a:bodyPr/>
          <a:lstStyle/>
          <a:p>
            <a:r>
              <a:rPr lang="pt-PT" altLang="en-US" sz="2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Internationalization</a:t>
            </a:r>
            <a:r>
              <a:rPr lang="pt-PT" altLang="en-US" sz="2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process</a:t>
            </a:r>
            <a:r>
              <a:rPr lang="pt-PT" altLang="en-US" sz="2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Is </a:t>
            </a:r>
            <a:r>
              <a:rPr lang="pt-PT" altLang="en-US" sz="2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</a:t>
            </a:r>
            <a:r>
              <a:rPr lang="pt-PT" altLang="en-US" sz="2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always</a:t>
            </a:r>
            <a:r>
              <a:rPr lang="pt-PT" altLang="en-US" sz="2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Incremental ?</a:t>
            </a:r>
            <a:endParaRPr lang="en-US" altLang="en-US" sz="28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Line 2">
            <a:extLst>
              <a:ext uri="{FF2B5EF4-FFF2-40B4-BE49-F238E27FC236}">
                <a16:creationId xmlns:a16="http://schemas.microsoft.com/office/drawing/2014/main" id="{0EDDAA7E-7F25-6421-D291-CE4823BEA8F5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extBox 11" descr="Professor Teresa da Silva Lopes&#13;&#10;">
            <a:extLst>
              <a:ext uri="{FF2B5EF4-FFF2-40B4-BE49-F238E27FC236}">
                <a16:creationId xmlns:a16="http://schemas.microsoft.com/office/drawing/2014/main" id="{4DF3BA7D-75E0-8D95-FE3B-0E561B416E01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3" name="Picture 1" descr="University of York">
            <a:extLst>
              <a:ext uri="{FF2B5EF4-FFF2-40B4-BE49-F238E27FC236}">
                <a16:creationId xmlns:a16="http://schemas.microsoft.com/office/drawing/2014/main" id="{A7D67312-7A7E-CCFF-1F39-27239F911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6381305"/>
            <a:ext cx="1066800" cy="4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Line 2">
            <a:extLst>
              <a:ext uri="{FF2B5EF4-FFF2-40B4-BE49-F238E27FC236}">
                <a16:creationId xmlns:a16="http://schemas.microsoft.com/office/drawing/2014/main" id="{3924C03B-36F8-17B2-BC52-5118E8FF22F4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55" y="6182757"/>
            <a:ext cx="12192000" cy="0"/>
          </a:xfrm>
          <a:prstGeom prst="line">
            <a:avLst/>
          </a:prstGeom>
          <a:noFill/>
          <a:ln w="2540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956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BF105F45-01D3-CD16-F4B4-2495CD30D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953" y="1495922"/>
            <a:ext cx="11374960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en-US" sz="20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Transaction Cost Economics Explanation</a:t>
            </a:r>
          </a:p>
          <a:p>
            <a:pPr algn="ctr" eaLnBrk="1" hangingPunct="1">
              <a:buFontTx/>
              <a:buNone/>
            </a:pPr>
            <a:endParaRPr lang="en-US" altLang="en-US" sz="2000" u="sng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eaLnBrk="1" hangingPunct="1"/>
            <a:r>
              <a:rPr lang="en-US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Tradeoff</a:t>
            </a: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between:</a:t>
            </a:r>
          </a:p>
          <a:p>
            <a:pPr lvl="1" eaLnBrk="1" hangingPunct="1">
              <a:buFontTx/>
              <a:buNone/>
            </a:pP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the benefits of </a:t>
            </a:r>
            <a:r>
              <a:rPr lang="en-US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increased </a:t>
            </a:r>
            <a:r>
              <a:rPr lang="en-US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control</a:t>
            </a:r>
            <a:r>
              <a:rPr lang="en-US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indirect exporting vs. wholly-owned subsidiary)</a:t>
            </a:r>
          </a:p>
          <a:p>
            <a:pPr lvl="1" eaLnBrk="1" hangingPunct="1">
              <a:buFontTx/>
              <a:buNone/>
            </a:pP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the costs of </a:t>
            </a:r>
            <a:r>
              <a:rPr lang="en-US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resource commitment</a:t>
            </a:r>
            <a:r>
              <a:rPr lang="en-US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and </a:t>
            </a:r>
            <a:r>
              <a:rPr lang="en-US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risk</a:t>
            </a:r>
            <a:r>
              <a:rPr lang="en-US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lvl="1" eaLnBrk="1" hangingPunct="1">
              <a:buFontTx/>
              <a:buNone/>
            </a:pPr>
            <a:endParaRPr lang="en-US" altLang="en-US" sz="1600" dirty="0">
              <a:solidFill>
                <a:srgbClr val="0000C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eaLnBrk="1" hangingPunct="1">
              <a:buFontTx/>
              <a:buNone/>
            </a:pPr>
            <a:endParaRPr lang="en-US" altLang="en-US" sz="1600" dirty="0">
              <a:solidFill>
                <a:srgbClr val="0000C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eaLnBrk="1" hangingPunct="1">
              <a:lnSpc>
                <a:spcPct val="150000"/>
              </a:lnSpc>
              <a:buFontTx/>
              <a:buNone/>
            </a:pPr>
            <a:r>
              <a:rPr lang="pt-PT" altLang="en-US" sz="1600" dirty="0">
                <a:solidFill>
                  <a:srgbClr val="0000C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pt-PT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desirable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governance</a:t>
            </a:r>
            <a:r>
              <a:rPr lang="pt-PT" altLang="en-US" sz="1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will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depend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comparative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transaction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running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operation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via de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hierarchy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using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hybrid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structure</a:t>
            </a:r>
            <a:endParaRPr lang="en-US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15">
            <a:extLst>
              <a:ext uri="{FF2B5EF4-FFF2-40B4-BE49-F238E27FC236}">
                <a16:creationId xmlns:a16="http://schemas.microsoft.com/office/drawing/2014/main" id="{A19BE72F-8E59-F5F9-EC9A-E5124FB67C0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172527"/>
            <a:ext cx="0" cy="431800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Line 16">
            <a:extLst>
              <a:ext uri="{FF2B5EF4-FFF2-40B4-BE49-F238E27FC236}">
                <a16:creationId xmlns:a16="http://schemas.microsoft.com/office/drawing/2014/main" id="{F3A1B815-DBCC-4ACC-A1E1-609C5C74F18C}"/>
              </a:ext>
            </a:extLst>
          </p:cNvPr>
          <p:cNvSpPr>
            <a:spLocks noChangeShapeType="1"/>
          </p:cNvSpPr>
          <p:nvPr/>
        </p:nvSpPr>
        <p:spPr bwMode="auto">
          <a:xfrm>
            <a:off x="3011488" y="5518150"/>
            <a:ext cx="63373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 Box 19">
            <a:extLst>
              <a:ext uri="{FF2B5EF4-FFF2-40B4-BE49-F238E27FC236}">
                <a16:creationId xmlns:a16="http://schemas.microsoft.com/office/drawing/2014/main" id="{82250B8C-8368-1428-0869-7C4285B8F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54" y="5339525"/>
            <a:ext cx="130516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Hierarchy</a:t>
            </a:r>
            <a:endParaRPr lang="en-US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 Box 20">
            <a:extLst>
              <a:ext uri="{FF2B5EF4-FFF2-40B4-BE49-F238E27FC236}">
                <a16:creationId xmlns:a16="http://schemas.microsoft.com/office/drawing/2014/main" id="{F9646E69-C823-09EE-52F6-E90AC3F1A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1922" y="5339525"/>
            <a:ext cx="98616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</a:t>
            </a:r>
            <a:endParaRPr lang="en-US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AutoShape 13">
            <a:extLst>
              <a:ext uri="{FF2B5EF4-FFF2-40B4-BE49-F238E27FC236}">
                <a16:creationId xmlns:a16="http://schemas.microsoft.com/office/drawing/2014/main" id="{5F11FCDE-E999-85DF-E6EE-5A5B1A526979}"/>
              </a:ext>
            </a:extLst>
          </p:cNvPr>
          <p:cNvSpPr>
            <a:spLocks/>
          </p:cNvSpPr>
          <p:nvPr/>
        </p:nvSpPr>
        <p:spPr bwMode="auto">
          <a:xfrm rot="5400000">
            <a:off x="6116638" y="2182813"/>
            <a:ext cx="60325" cy="6007100"/>
          </a:xfrm>
          <a:prstGeom prst="leftBrace">
            <a:avLst>
              <a:gd name="adj1" fmla="val 271537"/>
              <a:gd name="adj2" fmla="val 50000"/>
            </a:avLst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04098EB0-C115-727C-6E16-40B2F1BC0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7160" y="4713557"/>
            <a:ext cx="50633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Hybrid</a:t>
            </a:r>
            <a:r>
              <a:rPr lang="pt-PT" alt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structures</a:t>
            </a:r>
            <a:r>
              <a:rPr lang="pt-PT" alt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(e.g. </a:t>
            </a:r>
            <a:r>
              <a:rPr lang="pt-PT" altLang="en-US" sz="1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Strategic</a:t>
            </a:r>
            <a:r>
              <a:rPr lang="pt-PT" alt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aliances)</a:t>
            </a:r>
            <a:endParaRPr lang="en-US" altLang="en-US" sz="18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229A7CA-DEEC-552C-3414-FE9A1E7E9E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91465" y="-59969"/>
            <a:ext cx="5609069" cy="1325563"/>
          </a:xfrm>
        </p:spPr>
        <p:txBody>
          <a:bodyPr/>
          <a:lstStyle/>
          <a:p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Choosing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Entry</a:t>
            </a:r>
            <a:endParaRPr lang="en-US" altLang="en-US" sz="30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ext Box 19">
            <a:extLst>
              <a:ext uri="{FF2B5EF4-FFF2-40B4-BE49-F238E27FC236}">
                <a16:creationId xmlns:a16="http://schemas.microsoft.com/office/drawing/2014/main" id="{00ECBC61-19B5-3E87-298D-077C6EDED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9790" y="5692359"/>
            <a:ext cx="253909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low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transaction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US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Line 2">
            <a:extLst>
              <a:ext uri="{FF2B5EF4-FFF2-40B4-BE49-F238E27FC236}">
                <a16:creationId xmlns:a16="http://schemas.microsoft.com/office/drawing/2014/main" id="{01E9D30D-BE47-945A-FE0E-30ADAF2FC320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TextBox 13" descr="Professor Teresa da Silva Lopes&#13;&#10;">
            <a:extLst>
              <a:ext uri="{FF2B5EF4-FFF2-40B4-BE49-F238E27FC236}">
                <a16:creationId xmlns:a16="http://schemas.microsoft.com/office/drawing/2014/main" id="{012F5CD7-D859-A873-4B52-DE1B337B6AD4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ext Box 19">
            <a:extLst>
              <a:ext uri="{FF2B5EF4-FFF2-40B4-BE49-F238E27FC236}">
                <a16:creationId xmlns:a16="http://schemas.microsoft.com/office/drawing/2014/main" id="{67AB2F45-1280-3B79-CAFF-2B8262FF7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8541" y="5685834"/>
            <a:ext cx="26336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transaction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US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Line 2">
            <a:extLst>
              <a:ext uri="{FF2B5EF4-FFF2-40B4-BE49-F238E27FC236}">
                <a16:creationId xmlns:a16="http://schemas.microsoft.com/office/drawing/2014/main" id="{805D8938-796C-C45D-7F82-A1CFCBE6A684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97162E-6BD1-93C7-8246-52DF725C6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45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F6CB9F9B-799D-CE1D-895B-7B3B7D161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278" y="1761461"/>
            <a:ext cx="5915017" cy="1027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0"/>
              </a:spcBef>
              <a:buFontTx/>
              <a:buNone/>
            </a:pPr>
            <a:r>
              <a:rPr lang="pt-PT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   </a:t>
            </a:r>
            <a:r>
              <a:rPr lang="pt-PT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Decision</a:t>
            </a:r>
            <a:r>
              <a:rPr lang="pt-PT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factors</a:t>
            </a:r>
            <a:r>
              <a:rPr lang="pt-PT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Perceived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risk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knowledge</a:t>
            </a:r>
            <a:endParaRPr lang="pt-PT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Strategic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significance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activities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need</a:t>
            </a:r>
            <a:r>
              <a:rPr lang="pt-PT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pt-PT" alt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control</a:t>
            </a:r>
            <a:endParaRPr lang="en-GB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4DB1ED62-FA6A-0EF4-C96C-9D9F89234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953" y="3731579"/>
            <a:ext cx="1059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Exports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C836EDCB-C298-C0C5-EFDD-6A5776B55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8539" y="3751528"/>
            <a:ext cx="29714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Contractual </a:t>
            </a:r>
            <a:r>
              <a:rPr lang="pt-PT" altLang="en-US" sz="1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agreements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 Box 9">
            <a:extLst>
              <a:ext uri="{FF2B5EF4-FFF2-40B4-BE49-F238E27FC236}">
                <a16:creationId xmlns:a16="http://schemas.microsoft.com/office/drawing/2014/main" id="{76AAB8D0-BAFD-9A53-1188-F5DCDF379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4256" y="4686300"/>
            <a:ext cx="1255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Licensing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E4F3BE2F-01C2-135D-B2E0-259CCB7E1A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3640138"/>
            <a:ext cx="1368425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5F119624-0147-BBB4-CC39-E38020491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3640138"/>
            <a:ext cx="3004794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Rectangle 15">
            <a:extLst>
              <a:ext uri="{FF2B5EF4-FFF2-40B4-BE49-F238E27FC236}">
                <a16:creationId xmlns:a16="http://schemas.microsoft.com/office/drawing/2014/main" id="{4FFF02C7-7EE3-2440-1AD0-898B9B3D1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8539" y="4576763"/>
            <a:ext cx="1222375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Rectangle 17">
            <a:extLst>
              <a:ext uri="{FF2B5EF4-FFF2-40B4-BE49-F238E27FC236}">
                <a16:creationId xmlns:a16="http://schemas.microsoft.com/office/drawing/2014/main" id="{40A864FA-2AC8-3E9B-CCBE-976F4659F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9600" y="3640138"/>
            <a:ext cx="1460500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Rectangle 19">
            <a:extLst>
              <a:ext uri="{FF2B5EF4-FFF2-40B4-BE49-F238E27FC236}">
                <a16:creationId xmlns:a16="http://schemas.microsoft.com/office/drawing/2014/main" id="{00EC9987-B256-3F4F-342D-8D1E700BC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1700214"/>
            <a:ext cx="6085891" cy="1296987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Line 20">
            <a:extLst>
              <a:ext uri="{FF2B5EF4-FFF2-40B4-BE49-F238E27FC236}">
                <a16:creationId xmlns:a16="http://schemas.microsoft.com/office/drawing/2014/main" id="{32EE0756-1B5D-E6A0-311E-B6E2D23771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55914" y="2992438"/>
            <a:ext cx="3095625" cy="647700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Line 21">
            <a:extLst>
              <a:ext uri="{FF2B5EF4-FFF2-40B4-BE49-F238E27FC236}">
                <a16:creationId xmlns:a16="http://schemas.microsoft.com/office/drawing/2014/main" id="{36CEB285-B502-D6D0-3101-D6737DA8B6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51314" y="2992438"/>
            <a:ext cx="1728787" cy="647700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Line 22">
            <a:extLst>
              <a:ext uri="{FF2B5EF4-FFF2-40B4-BE49-F238E27FC236}">
                <a16:creationId xmlns:a16="http://schemas.microsoft.com/office/drawing/2014/main" id="{9882E9D7-2703-1630-7309-7F2E541ABD4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880101" y="2992438"/>
            <a:ext cx="1655763" cy="647700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6776A79B-53F6-3F07-E3AF-E43F7069C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4439" y="5368926"/>
            <a:ext cx="3129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en-GB" altLang="en-US" sz="14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F6D199B-B4F1-0C3D-CB24-C078FF282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1875" y="3640138"/>
            <a:ext cx="1549400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BD021EF7-64F5-0451-9133-710F83D840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1" y="3731578"/>
            <a:ext cx="1406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FDI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ext Box 9">
            <a:extLst>
              <a:ext uri="{FF2B5EF4-FFF2-40B4-BE49-F238E27FC236}">
                <a16:creationId xmlns:a16="http://schemas.microsoft.com/office/drawing/2014/main" id="{58C9E44A-7C26-042E-E246-317A6AEF4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5840" y="4686300"/>
            <a:ext cx="14998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Franchising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id="{58995727-EE2A-B5BE-BF4E-A453CF5C3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3938" y="4576763"/>
            <a:ext cx="1460500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Line 23">
            <a:extLst>
              <a:ext uri="{FF2B5EF4-FFF2-40B4-BE49-F238E27FC236}">
                <a16:creationId xmlns:a16="http://schemas.microsoft.com/office/drawing/2014/main" id="{1BD4C470-BF28-DABA-2679-422C17EEAF6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951539" y="2992438"/>
            <a:ext cx="3457575" cy="647700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Text Box 10">
            <a:extLst>
              <a:ext uri="{FF2B5EF4-FFF2-40B4-BE49-F238E27FC236}">
                <a16:creationId xmlns:a16="http://schemas.microsoft.com/office/drawing/2014/main" id="{F5000C93-3120-F80C-FF86-EE4580B32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1726" y="3728403"/>
            <a:ext cx="1406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1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endParaRPr lang="en-GB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Line 21">
            <a:extLst>
              <a:ext uri="{FF2B5EF4-FFF2-40B4-BE49-F238E27FC236}">
                <a16:creationId xmlns:a16="http://schemas.microsoft.com/office/drawing/2014/main" id="{C0E25528-7F55-2527-94E4-185671576A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92638" y="4216401"/>
            <a:ext cx="215900" cy="360363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Line 21">
            <a:extLst>
              <a:ext uri="{FF2B5EF4-FFF2-40B4-BE49-F238E27FC236}">
                <a16:creationId xmlns:a16="http://schemas.microsoft.com/office/drawing/2014/main" id="{014C13B7-5675-FF21-2985-CA0835F40986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8538" y="4216401"/>
            <a:ext cx="215900" cy="360363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Line 21">
            <a:extLst>
              <a:ext uri="{FF2B5EF4-FFF2-40B4-BE49-F238E27FC236}">
                <a16:creationId xmlns:a16="http://schemas.microsoft.com/office/drawing/2014/main" id="{F413C992-3B19-0D12-7F85-96A80A83A162}"/>
              </a:ext>
            </a:extLst>
          </p:cNvPr>
          <p:cNvSpPr>
            <a:spLocks noChangeShapeType="1"/>
          </p:cNvSpPr>
          <p:nvPr/>
        </p:nvSpPr>
        <p:spPr bwMode="auto">
          <a:xfrm>
            <a:off x="9480551" y="4216402"/>
            <a:ext cx="44449" cy="1128712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F4D5E24E-37E4-D5C7-8C5D-393B61275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4703" y="5400675"/>
            <a:ext cx="21891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PT" alt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 Contractual Manufacturing</a:t>
            </a:r>
            <a:endParaRPr lang="en-GB" altLang="en-US" sz="14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DDE31250-973A-6B74-6B19-A8EF95486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6929" y="5402263"/>
            <a:ext cx="2179637" cy="576262"/>
          </a:xfrm>
          <a:prstGeom prst="rect">
            <a:avLst/>
          </a:prstGeom>
          <a:noFill/>
          <a:ln w="31750">
            <a:solidFill>
              <a:srgbClr val="037C3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9DBD419-C243-9AF7-01B1-6D927BC32C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23298" y="30518"/>
            <a:ext cx="5618508" cy="1143000"/>
          </a:xfrm>
        </p:spPr>
        <p:txBody>
          <a:bodyPr/>
          <a:lstStyle/>
          <a:p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Choosing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30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Entry</a:t>
            </a:r>
            <a:endParaRPr lang="en-US" altLang="en-US" sz="30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Line 2">
            <a:extLst>
              <a:ext uri="{FF2B5EF4-FFF2-40B4-BE49-F238E27FC236}">
                <a16:creationId xmlns:a16="http://schemas.microsoft.com/office/drawing/2014/main" id="{5C896463-2752-A42D-1691-2658A0203487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extBox 29" descr="Professor Teresa da Silva Lopes&#13;&#10;">
            <a:extLst>
              <a:ext uri="{FF2B5EF4-FFF2-40B4-BE49-F238E27FC236}">
                <a16:creationId xmlns:a16="http://schemas.microsoft.com/office/drawing/2014/main" id="{54F955F1-E2C4-AD08-5388-E7985FD34312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Line 2">
            <a:extLst>
              <a:ext uri="{FF2B5EF4-FFF2-40B4-BE49-F238E27FC236}">
                <a16:creationId xmlns:a16="http://schemas.microsoft.com/office/drawing/2014/main" id="{34DE5A61-CEEB-432A-2A9B-29F0542B2EB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56F5D2-E2D3-98E3-DA8F-DF20D001D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46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0F5854-B5A4-BB19-43DF-0D5131EEE320}"/>
              </a:ext>
            </a:extLst>
          </p:cNvPr>
          <p:cNvSpPr txBox="1"/>
          <p:nvPr/>
        </p:nvSpPr>
        <p:spPr>
          <a:xfrm>
            <a:off x="1679491" y="260785"/>
            <a:ext cx="85392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Recap: World Business Context by 1960s</a:t>
            </a:r>
          </a:p>
        </p:txBody>
      </p:sp>
      <p:sp>
        <p:nvSpPr>
          <p:cNvPr id="6" name="Text Box 72">
            <a:extLst>
              <a:ext uri="{FF2B5EF4-FFF2-40B4-BE49-F238E27FC236}">
                <a16:creationId xmlns:a16="http://schemas.microsoft.com/office/drawing/2014/main" id="{F9629036-0C3D-5A55-279E-18006E7F3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4635" y="4542630"/>
            <a:ext cx="5644636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40000"/>
              </a:spcBef>
              <a:buFontTx/>
              <a:buChar char="•"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MNEs profit-maximising ‘black boxes’</a:t>
            </a:r>
          </a:p>
          <a:p>
            <a:pPr>
              <a:spcBef>
                <a:spcPct val="40000"/>
              </a:spcBef>
              <a:buFontTx/>
              <a:buChar char="•"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‘Representative firm’ - as unit of analysis</a:t>
            </a:r>
          </a:p>
          <a:p>
            <a:pPr marL="493713" indent="-493713">
              <a:spcBef>
                <a:spcPct val="40000"/>
              </a:spcBef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</a:t>
            </a:r>
            <a:r>
              <a:rPr lang="en-GB" altLang="en-US" dirty="0">
                <a:solidFill>
                  <a:srgbClr val="15824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Need for development of new theories of the firm</a:t>
            </a: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FFD06F76-8A0B-A3EA-AE16-024C559D7DF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466FC2-2053-AF2C-BBC9-6D483E472AD3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Line 2">
            <a:extLst>
              <a:ext uri="{FF2B5EF4-FFF2-40B4-BE49-F238E27FC236}">
                <a16:creationId xmlns:a16="http://schemas.microsoft.com/office/drawing/2014/main" id="{C708E5A0-F61F-4AD5-16E0-2E5A977AB6F1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5387893-BB16-C764-D25D-7FFFE8E14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  <p:sp>
        <p:nvSpPr>
          <p:cNvPr id="2" name="AutoShape 10">
            <a:extLst>
              <a:ext uri="{FF2B5EF4-FFF2-40B4-BE49-F238E27FC236}">
                <a16:creationId xmlns:a16="http://schemas.microsoft.com/office/drawing/2014/main" id="{8702C743-F17C-ADC0-2963-9F19736127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5637" y="4321279"/>
            <a:ext cx="5821463" cy="1672942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Rectangle 70">
            <a:extLst>
              <a:ext uri="{FF2B5EF4-FFF2-40B4-BE49-F238E27FC236}">
                <a16:creationId xmlns:a16="http://schemas.microsoft.com/office/drawing/2014/main" id="{3223009D-6F1B-302A-7B04-5BC7D569C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9937" y="4054854"/>
            <a:ext cx="4073236" cy="457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endParaRPr lang="en-GB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" name="Text Box 71">
            <a:extLst>
              <a:ext uri="{FF2B5EF4-FFF2-40B4-BE49-F238E27FC236}">
                <a16:creationId xmlns:a16="http://schemas.microsoft.com/office/drawing/2014/main" id="{94D0CE39-96FA-50AC-77BA-73411B7CC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535" y="4090264"/>
            <a:ext cx="36311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b="1" dirty="0">
                <a:solidFill>
                  <a:srgbClr val="037C3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1960s - Theory of the MNE</a:t>
            </a:r>
            <a:endParaRPr lang="en-US" altLang="en-US" dirty="0">
              <a:solidFill>
                <a:srgbClr val="037C3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95E7128-A0F9-6C08-9350-849FE24CBD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5172" y="1657500"/>
            <a:ext cx="3695700" cy="3492500"/>
          </a:xfrm>
          <a:prstGeom prst="rect">
            <a:avLst/>
          </a:prstGeom>
        </p:spPr>
      </p:pic>
      <p:sp>
        <p:nvSpPr>
          <p:cNvPr id="14" name="Text Box 72">
            <a:extLst>
              <a:ext uri="{FF2B5EF4-FFF2-40B4-BE49-F238E27FC236}">
                <a16:creationId xmlns:a16="http://schemas.microsoft.com/office/drawing/2014/main" id="{989055C9-5BF2-1603-05E1-C4B20E59C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963" y="2109394"/>
            <a:ext cx="5556807" cy="131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30188" indent="-230188">
              <a:spcBef>
                <a:spcPct val="40000"/>
              </a:spcBef>
              <a:buFontTx/>
              <a:buChar char="•"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Fast economic growth; capital mobility; high receptivity. </a:t>
            </a:r>
          </a:p>
          <a:p>
            <a:pPr marL="230188" indent="-230188">
              <a:spcBef>
                <a:spcPct val="40000"/>
              </a:spcBef>
              <a:buFontTx/>
              <a:buChar char="•"/>
            </a:pPr>
            <a:r>
              <a:rPr lang="en-GB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Agents: service MNEs, resource MNEs, manufacturing MNEs</a:t>
            </a:r>
          </a:p>
        </p:txBody>
      </p:sp>
      <p:sp>
        <p:nvSpPr>
          <p:cNvPr id="15" name="AutoShape 10">
            <a:extLst>
              <a:ext uri="{FF2B5EF4-FFF2-40B4-BE49-F238E27FC236}">
                <a16:creationId xmlns:a16="http://schemas.microsoft.com/office/drawing/2014/main" id="{A978D760-19F0-E976-322A-8503AC35C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5636" y="1866040"/>
            <a:ext cx="5821463" cy="1672942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Rectangle 70">
            <a:extLst>
              <a:ext uri="{FF2B5EF4-FFF2-40B4-BE49-F238E27FC236}">
                <a16:creationId xmlns:a16="http://schemas.microsoft.com/office/drawing/2014/main" id="{C33FF652-BB03-857D-2696-7EFCA7EAB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9937" y="1566512"/>
            <a:ext cx="4073236" cy="457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endParaRPr lang="en-GB" alt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7" name="Text Box 71">
            <a:extLst>
              <a:ext uri="{FF2B5EF4-FFF2-40B4-BE49-F238E27FC236}">
                <a16:creationId xmlns:a16="http://schemas.microsoft.com/office/drawing/2014/main" id="{73E7664D-3568-1E75-4DC5-A43618F24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6630" y="1635025"/>
            <a:ext cx="32704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b="1" dirty="0">
                <a:solidFill>
                  <a:srgbClr val="037C3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Second Global Economy</a:t>
            </a:r>
            <a:endParaRPr lang="en-US" altLang="en-US" dirty="0">
              <a:solidFill>
                <a:srgbClr val="037C3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543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93431" y="1046860"/>
            <a:ext cx="10707981" cy="256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9388" indent="-179388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>
              <a:buFontTx/>
              <a:buChar char="-"/>
            </a:pP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Developed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out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critique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neoclassical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comparative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advantage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theory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just" eaLnBrk="1" hangingPunct="1"/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(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Failure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deal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role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innovation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evolution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patterns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lack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attention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role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economies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scale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determining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such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patterns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algn="just" eaLnBrk="1" hangingPunct="1">
              <a:buFontTx/>
              <a:buChar char="-"/>
            </a:pP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first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dynamic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interpretation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determinants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relationship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between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international</a:t>
            </a:r>
            <a:r>
              <a:rPr lang="pt-PT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foreign</a:t>
            </a:r>
            <a:r>
              <a:rPr lang="pt-PT" sz="16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just" eaLnBrk="1" hangingPunct="1">
              <a:spcBef>
                <a:spcPct val="35000"/>
              </a:spcBef>
              <a:buFontTx/>
              <a:buChar char="-"/>
            </a:pP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Based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assumption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that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most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20th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century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very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large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proportion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world’s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been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developed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firms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sold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first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</a:t>
            </a:r>
            <a:endParaRPr lang="pt-PT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 eaLnBrk="1" hangingPunct="1">
              <a:spcBef>
                <a:spcPct val="35000"/>
              </a:spcBef>
              <a:buFont typeface="Symbol" charset="0"/>
              <a:buChar char="Þ"/>
            </a:pP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This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gave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firms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incentives to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consumer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products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 eaLnBrk="1" hangingPunct="1">
              <a:spcBef>
                <a:spcPct val="35000"/>
              </a:spcBef>
              <a:buFont typeface="Symbol" charset="0"/>
              <a:buChar char="Þ"/>
            </a:pP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Ethnocentric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view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r>
              <a:rPr lang="pt-PT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World</a:t>
            </a:r>
            <a:r>
              <a:rPr lang="pt-PT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US?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00091" y="3816350"/>
            <a:ext cx="4803773" cy="187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4625" indent="-1746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A: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Early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life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cycle</a:t>
            </a:r>
            <a:r>
              <a:rPr lang="pt-PT" sz="1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typical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sz="1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eaLnBrk="1" hangingPunct="1"/>
            <a:endParaRPr lang="pt-PT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/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	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demand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starting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grow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rapidly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US, </a:t>
            </a:r>
          </a:p>
          <a:p>
            <a:pPr eaLnBrk="1" hangingPunct="1">
              <a:buFontTx/>
              <a:buChar char="-"/>
            </a:pP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demand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advanced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limited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high-income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groups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Symbol" charset="0"/>
              <a:buChar char="Þ"/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no incentive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abroad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eaLnBrk="1" hangingPunct="1">
              <a:lnSpc>
                <a:spcPct val="120000"/>
              </a:lnSpc>
              <a:buFont typeface="Symbol" charset="0"/>
              <a:buChar char="Þ"/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just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exports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7" name="Group 36" descr="Product life cycle - stage 1">
            <a:extLst>
              <a:ext uri="{FF2B5EF4-FFF2-40B4-BE49-F238E27FC236}">
                <a16:creationId xmlns:a16="http://schemas.microsoft.com/office/drawing/2014/main" id="{01120310-C026-F74B-B688-5003D69F4C0D}"/>
              </a:ext>
            </a:extLst>
          </p:cNvPr>
          <p:cNvGrpSpPr/>
          <p:nvPr/>
        </p:nvGrpSpPr>
        <p:grpSpPr>
          <a:xfrm>
            <a:off x="6110690" y="3076062"/>
            <a:ext cx="5621604" cy="3193852"/>
            <a:chOff x="3910727" y="3309938"/>
            <a:chExt cx="4743785" cy="3193852"/>
          </a:xfrm>
        </p:grpSpPr>
        <p:sp>
          <p:nvSpPr>
            <p:cNvPr id="8" name="Line 9"/>
            <p:cNvSpPr>
              <a:spLocks noChangeShapeType="1"/>
            </p:cNvSpPr>
            <p:nvPr/>
          </p:nvSpPr>
          <p:spPr bwMode="auto">
            <a:xfrm>
              <a:off x="4465638" y="35925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9" name="Line 10"/>
            <p:cNvSpPr>
              <a:spLocks noChangeShapeType="1"/>
            </p:cNvSpPr>
            <p:nvPr/>
          </p:nvSpPr>
          <p:spPr bwMode="auto">
            <a:xfrm>
              <a:off x="5557838" y="35925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6781800" y="35925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8066088" y="35925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4465638" y="5753100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Line 14"/>
            <p:cNvSpPr>
              <a:spLocks noChangeShapeType="1"/>
            </p:cNvSpPr>
            <p:nvPr/>
          </p:nvSpPr>
          <p:spPr bwMode="auto">
            <a:xfrm>
              <a:off x="4465638" y="3592513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5872163" y="3309938"/>
              <a:ext cx="67526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6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A. US</a:t>
              </a:r>
              <a:endParaRPr lang="en-US" sz="16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465638" y="4194175"/>
              <a:ext cx="3600450" cy="1558925"/>
            </a:xfrm>
            <a:custGeom>
              <a:avLst/>
              <a:gdLst>
                <a:gd name="T0" fmla="*/ 0 w 2268"/>
                <a:gd name="T1" fmla="*/ 2147483647 h 982"/>
                <a:gd name="T2" fmla="*/ 2147483647 w 2268"/>
                <a:gd name="T3" fmla="*/ 2147483647 h 982"/>
                <a:gd name="T4" fmla="*/ 2147483647 w 2268"/>
                <a:gd name="T5" fmla="*/ 2147483647 h 982"/>
                <a:gd name="T6" fmla="*/ 2147483647 w 2268"/>
                <a:gd name="T7" fmla="*/ 2147483647 h 982"/>
                <a:gd name="T8" fmla="*/ 2147483647 w 2268"/>
                <a:gd name="T9" fmla="*/ 2147483647 h 98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68"/>
                <a:gd name="T16" fmla="*/ 0 h 982"/>
                <a:gd name="T17" fmla="*/ 2268 w 2268"/>
                <a:gd name="T18" fmla="*/ 982 h 98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68" h="982">
                  <a:moveTo>
                    <a:pt x="0" y="982"/>
                  </a:moveTo>
                  <a:cubicBezTo>
                    <a:pt x="56" y="895"/>
                    <a:pt x="113" y="808"/>
                    <a:pt x="226" y="710"/>
                  </a:cubicBezTo>
                  <a:cubicBezTo>
                    <a:pt x="339" y="612"/>
                    <a:pt x="476" y="506"/>
                    <a:pt x="680" y="393"/>
                  </a:cubicBezTo>
                  <a:cubicBezTo>
                    <a:pt x="884" y="280"/>
                    <a:pt x="1186" y="60"/>
                    <a:pt x="1451" y="30"/>
                  </a:cubicBezTo>
                  <a:cubicBezTo>
                    <a:pt x="1716" y="0"/>
                    <a:pt x="2132" y="181"/>
                    <a:pt x="2268" y="21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4752975" y="4302125"/>
              <a:ext cx="3313113" cy="1090613"/>
            </a:xfrm>
            <a:custGeom>
              <a:avLst/>
              <a:gdLst>
                <a:gd name="T0" fmla="*/ 0 w 2087"/>
                <a:gd name="T1" fmla="*/ 2147483647 h 687"/>
                <a:gd name="T2" fmla="*/ 2147483647 w 2087"/>
                <a:gd name="T3" fmla="*/ 2147483647 h 687"/>
                <a:gd name="T4" fmla="*/ 2147483647 w 2087"/>
                <a:gd name="T5" fmla="*/ 2147483647 h 687"/>
                <a:gd name="T6" fmla="*/ 2147483647 w 2087"/>
                <a:gd name="T7" fmla="*/ 2147483647 h 687"/>
                <a:gd name="T8" fmla="*/ 2147483647 w 2087"/>
                <a:gd name="T9" fmla="*/ 2147483647 h 687"/>
                <a:gd name="T10" fmla="*/ 2147483647 w 2087"/>
                <a:gd name="T11" fmla="*/ 2147483647 h 687"/>
                <a:gd name="T12" fmla="*/ 2147483647 w 2087"/>
                <a:gd name="T13" fmla="*/ 2147483647 h 687"/>
                <a:gd name="T14" fmla="*/ 2147483647 w 2087"/>
                <a:gd name="T15" fmla="*/ 2147483647 h 687"/>
                <a:gd name="T16" fmla="*/ 2147483647 w 2087"/>
                <a:gd name="T17" fmla="*/ 2147483647 h 68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087"/>
                <a:gd name="T28" fmla="*/ 0 h 687"/>
                <a:gd name="T29" fmla="*/ 2087 w 2087"/>
                <a:gd name="T30" fmla="*/ 687 h 68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087" h="687">
                  <a:moveTo>
                    <a:pt x="0" y="687"/>
                  </a:moveTo>
                  <a:cubicBezTo>
                    <a:pt x="64" y="676"/>
                    <a:pt x="129" y="665"/>
                    <a:pt x="182" y="642"/>
                  </a:cubicBezTo>
                  <a:cubicBezTo>
                    <a:pt x="235" y="619"/>
                    <a:pt x="265" y="581"/>
                    <a:pt x="318" y="551"/>
                  </a:cubicBezTo>
                  <a:cubicBezTo>
                    <a:pt x="371" y="521"/>
                    <a:pt x="393" y="499"/>
                    <a:pt x="499" y="461"/>
                  </a:cubicBezTo>
                  <a:cubicBezTo>
                    <a:pt x="605" y="423"/>
                    <a:pt x="787" y="378"/>
                    <a:pt x="953" y="325"/>
                  </a:cubicBezTo>
                  <a:cubicBezTo>
                    <a:pt x="1119" y="272"/>
                    <a:pt x="1369" y="188"/>
                    <a:pt x="1497" y="143"/>
                  </a:cubicBezTo>
                  <a:cubicBezTo>
                    <a:pt x="1625" y="98"/>
                    <a:pt x="1641" y="75"/>
                    <a:pt x="1724" y="52"/>
                  </a:cubicBezTo>
                  <a:cubicBezTo>
                    <a:pt x="1807" y="29"/>
                    <a:pt x="1936" y="14"/>
                    <a:pt x="1996" y="7"/>
                  </a:cubicBezTo>
                  <a:cubicBezTo>
                    <a:pt x="2056" y="0"/>
                    <a:pt x="2072" y="7"/>
                    <a:pt x="2087" y="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7758113" y="4243388"/>
              <a:ext cx="8963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Imports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5976938" y="4446588"/>
              <a:ext cx="8659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Exports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6697663" y="4938713"/>
              <a:ext cx="14341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6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Consumption</a:t>
              </a:r>
              <a:endParaRPr lang="en-US" sz="16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Line 21"/>
            <p:cNvSpPr>
              <a:spLocks noChangeShapeType="1"/>
            </p:cNvSpPr>
            <p:nvPr/>
          </p:nvSpPr>
          <p:spPr bwMode="auto">
            <a:xfrm flipH="1" flipV="1">
              <a:off x="6049963" y="4889500"/>
              <a:ext cx="647700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4584700" y="4219575"/>
              <a:ext cx="121498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6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Production</a:t>
              </a:r>
              <a:endParaRPr lang="en-US" sz="16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4897438" y="4529138"/>
              <a:ext cx="576262" cy="339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4105275" y="4241800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100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4" name="Line 25"/>
            <p:cNvSpPr>
              <a:spLocks noChangeShapeType="1"/>
            </p:cNvSpPr>
            <p:nvPr/>
          </p:nvSpPr>
          <p:spPr bwMode="auto">
            <a:xfrm>
              <a:off x="4427538" y="4384675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" name="Line 26"/>
            <p:cNvSpPr>
              <a:spLocks noChangeShapeType="1"/>
            </p:cNvSpPr>
            <p:nvPr/>
          </p:nvSpPr>
          <p:spPr bwMode="auto">
            <a:xfrm>
              <a:off x="4427538" y="5072063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Line 27"/>
            <p:cNvSpPr>
              <a:spLocks noChangeShapeType="1"/>
            </p:cNvSpPr>
            <p:nvPr/>
          </p:nvSpPr>
          <p:spPr bwMode="auto">
            <a:xfrm>
              <a:off x="4432300" y="3665538"/>
              <a:ext cx="714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4164013" y="4932363"/>
              <a:ext cx="415925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50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Text Box 29"/>
            <p:cNvSpPr txBox="1">
              <a:spLocks noChangeArrowheads="1"/>
            </p:cNvSpPr>
            <p:nvPr/>
          </p:nvSpPr>
          <p:spPr bwMode="auto">
            <a:xfrm>
              <a:off x="4130675" y="3541713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150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Text Box 30"/>
            <p:cNvSpPr txBox="1">
              <a:spLocks noChangeArrowheads="1"/>
            </p:cNvSpPr>
            <p:nvPr/>
          </p:nvSpPr>
          <p:spPr bwMode="auto">
            <a:xfrm>
              <a:off x="5041900" y="6196013"/>
              <a:ext cx="301396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Stages of product development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0" name="Text Box 31"/>
            <p:cNvSpPr txBox="1">
              <a:spLocks noChangeArrowheads="1"/>
            </p:cNvSpPr>
            <p:nvPr/>
          </p:nvSpPr>
          <p:spPr bwMode="auto">
            <a:xfrm>
              <a:off x="4508500" y="5759450"/>
              <a:ext cx="11624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New product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1" name="Text Box 32"/>
            <p:cNvSpPr txBox="1">
              <a:spLocks noChangeArrowheads="1"/>
            </p:cNvSpPr>
            <p:nvPr/>
          </p:nvSpPr>
          <p:spPr bwMode="auto">
            <a:xfrm>
              <a:off x="5511800" y="5757863"/>
              <a:ext cx="151195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Maturing product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2" name="Text Box 33"/>
            <p:cNvSpPr txBox="1">
              <a:spLocks noChangeArrowheads="1"/>
            </p:cNvSpPr>
            <p:nvPr/>
          </p:nvSpPr>
          <p:spPr bwMode="auto">
            <a:xfrm>
              <a:off x="6788150" y="5757863"/>
              <a:ext cx="184608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Standardized</a:t>
              </a:r>
              <a:r>
                <a:rPr lang="pt-PT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product</a:t>
              </a:r>
              <a:endPara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3" name="Line 34"/>
            <p:cNvSpPr>
              <a:spLocks noChangeShapeType="1"/>
            </p:cNvSpPr>
            <p:nvPr/>
          </p:nvSpPr>
          <p:spPr bwMode="auto">
            <a:xfrm>
              <a:off x="8122157" y="6354763"/>
              <a:ext cx="360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4" name="Line 35"/>
            <p:cNvSpPr>
              <a:spLocks noChangeShapeType="1"/>
            </p:cNvSpPr>
            <p:nvPr/>
          </p:nvSpPr>
          <p:spPr bwMode="auto">
            <a:xfrm rot="10800000">
              <a:off x="4681538" y="6354763"/>
              <a:ext cx="360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Text Box 29"/>
            <p:cNvSpPr txBox="1">
              <a:spLocks noChangeArrowheads="1"/>
            </p:cNvSpPr>
            <p:nvPr/>
          </p:nvSpPr>
          <p:spPr bwMode="auto">
            <a:xfrm rot="16200000">
              <a:off x="3660775" y="4433014"/>
              <a:ext cx="74612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Quantity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9A96945-201A-0244-9CB4-2EDAF6D9B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5901" y="19740"/>
            <a:ext cx="6809578" cy="1143000"/>
          </a:xfrm>
        </p:spPr>
        <p:txBody>
          <a:bodyPr>
            <a:normAutofit/>
          </a:bodyPr>
          <a:lstStyle/>
          <a:p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Vernon’s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Life-Cycle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Theory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(1966)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 Box 33">
            <a:extLst>
              <a:ext uri="{FF2B5EF4-FFF2-40B4-BE49-F238E27FC236}">
                <a16:creationId xmlns:a16="http://schemas.microsoft.com/office/drawing/2014/main" id="{5F71799B-91E2-4F68-CC0F-5BCC574DD4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1525" y="5741334"/>
            <a:ext cx="8718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pt-PT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EBDFF513-124F-2F85-B7CE-8FFBA7586BE8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B4F2F74-94D8-E68A-2603-6991AF5E28A9}"/>
              </a:ext>
            </a:extLst>
          </p:cNvPr>
          <p:cNvSpPr txBox="1"/>
          <p:nvPr/>
        </p:nvSpPr>
        <p:spPr>
          <a:xfrm>
            <a:off x="354254" y="6381305"/>
            <a:ext cx="39547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Line 2">
            <a:extLst>
              <a:ext uri="{FF2B5EF4-FFF2-40B4-BE49-F238E27FC236}">
                <a16:creationId xmlns:a16="http://schemas.microsoft.com/office/drawing/2014/main" id="{EC02E0C6-CD6C-CE93-0739-A071E51CFACC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519508-E036-31E2-4F3B-91C81DDDE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79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09825" y="1533352"/>
            <a:ext cx="4986174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4625" indent="-1746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just" eaLnBrk="1" hangingPunct="1"/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B: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Over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time</a:t>
            </a:r>
            <a:r>
              <a:rPr lang="pt-PT" sz="1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demand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starts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advanced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 (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UK, France,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Germany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Japan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algn="just" eaLnBrk="1" hangingPunct="1">
              <a:spcBef>
                <a:spcPts val="600"/>
              </a:spcBef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Incentives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those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host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foreign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firms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14366" y="3328988"/>
            <a:ext cx="5187936" cy="167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4625" indent="-1746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C: US +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advanced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b="1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mature </a:t>
            </a:r>
          </a:p>
          <a:p>
            <a:pPr eaLnBrk="1" hangingPunct="1"/>
            <a:r>
              <a:rPr lang="pt-PT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– </a:t>
            </a:r>
            <a:r>
              <a:rPr lang="pt-PT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becomes</a:t>
            </a:r>
            <a:r>
              <a:rPr lang="pt-PT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more </a:t>
            </a:r>
            <a:r>
              <a:rPr lang="pt-PT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standardized</a:t>
            </a:r>
            <a:r>
              <a:rPr lang="pt-PT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+ </a:t>
            </a:r>
            <a:r>
              <a:rPr lang="pt-PT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price</a:t>
            </a:r>
            <a:r>
              <a:rPr lang="pt-PT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becomes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competitive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weapon</a:t>
            </a:r>
            <a:endParaRPr lang="pt-PT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>
              <a:spcBef>
                <a:spcPts val="600"/>
              </a:spcBef>
              <a:buFont typeface="Symbol" charset="0"/>
              <a:buChar char="Þ"/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 can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obtain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production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advantages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US</a:t>
            </a:r>
          </a:p>
          <a:p>
            <a:pPr eaLnBrk="1" hangingPunct="1">
              <a:buFont typeface="Symbol" charset="0"/>
              <a:buNone/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.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first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advanced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</a:t>
            </a:r>
          </a:p>
          <a:p>
            <a:pPr eaLnBrk="1" hangingPunct="1">
              <a:buFont typeface="Symbol" charset="0"/>
              <a:buNone/>
            </a:pP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.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after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developing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countries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57228" y="5229226"/>
            <a:ext cx="518793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pt-PT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CONCLUSION:</a:t>
            </a:r>
          </a:p>
          <a:p>
            <a:pPr eaLnBrk="1" hangingPunct="1"/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Over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time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 </a:t>
            </a:r>
            <a:r>
              <a:rPr lang="pt-PT" sz="14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switches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being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exporter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importer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as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producion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becomes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concentrated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lower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foreign</a:t>
            </a:r>
            <a:r>
              <a:rPr lang="pt-PT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locations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65" name="Group 64" descr="Product Lifecycle - astages 2 and 3">
            <a:extLst>
              <a:ext uri="{FF2B5EF4-FFF2-40B4-BE49-F238E27FC236}">
                <a16:creationId xmlns:a16="http://schemas.microsoft.com/office/drawing/2014/main" id="{EAD52D08-24D3-4E4F-B370-2D1B3D4C3ED7}"/>
              </a:ext>
            </a:extLst>
          </p:cNvPr>
          <p:cNvGrpSpPr/>
          <p:nvPr/>
        </p:nvGrpSpPr>
        <p:grpSpPr>
          <a:xfrm>
            <a:off x="6794676" y="516037"/>
            <a:ext cx="4758431" cy="5625902"/>
            <a:chOff x="3910727" y="1001713"/>
            <a:chExt cx="4758431" cy="5625902"/>
          </a:xfrm>
        </p:grpSpPr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4500563" y="3716338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5592763" y="3716338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6816725" y="3716338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8101013" y="3716338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4500563" y="5876925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4500563" y="3716338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4945372" y="3459163"/>
              <a:ext cx="256993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C. </a:t>
              </a:r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Developing</a:t>
              </a:r>
              <a:r>
                <a:rPr lang="pt-PT" sz="14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countries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6040438" y="5543550"/>
              <a:ext cx="79380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Imports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7653338" y="4362450"/>
              <a:ext cx="76976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Exports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689600" y="5037138"/>
              <a:ext cx="151035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Consumption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7273925" y="5503863"/>
              <a:ext cx="128272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Production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4140200" y="4365625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100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4462463" y="4508500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>
              <a:off x="4462463" y="5195888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4467225" y="3789363"/>
              <a:ext cx="714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4198938" y="5056188"/>
              <a:ext cx="415925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50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Text Box 23"/>
            <p:cNvSpPr txBox="1">
              <a:spLocks noChangeArrowheads="1"/>
            </p:cNvSpPr>
            <p:nvPr/>
          </p:nvSpPr>
          <p:spPr bwMode="auto">
            <a:xfrm>
              <a:off x="4165600" y="3665538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150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4" name="Line 24"/>
            <p:cNvSpPr>
              <a:spLocks noChangeShapeType="1"/>
            </p:cNvSpPr>
            <p:nvPr/>
          </p:nvSpPr>
          <p:spPr bwMode="auto">
            <a:xfrm>
              <a:off x="4465638" y="12684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5" name="Line 25"/>
            <p:cNvSpPr>
              <a:spLocks noChangeShapeType="1"/>
            </p:cNvSpPr>
            <p:nvPr/>
          </p:nvSpPr>
          <p:spPr bwMode="auto">
            <a:xfrm>
              <a:off x="5557838" y="12684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Line 26"/>
            <p:cNvSpPr>
              <a:spLocks noChangeShapeType="1"/>
            </p:cNvSpPr>
            <p:nvPr/>
          </p:nvSpPr>
          <p:spPr bwMode="auto">
            <a:xfrm>
              <a:off x="6781800" y="12684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Line 27"/>
            <p:cNvSpPr>
              <a:spLocks noChangeShapeType="1"/>
            </p:cNvSpPr>
            <p:nvPr/>
          </p:nvSpPr>
          <p:spPr bwMode="auto">
            <a:xfrm>
              <a:off x="8066088" y="1268413"/>
              <a:ext cx="0" cy="2160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Line 28"/>
            <p:cNvSpPr>
              <a:spLocks noChangeShapeType="1"/>
            </p:cNvSpPr>
            <p:nvPr/>
          </p:nvSpPr>
          <p:spPr bwMode="auto">
            <a:xfrm>
              <a:off x="4465638" y="3429000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>
              <a:off x="4465638" y="1268413"/>
              <a:ext cx="36004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0" name="Text Box 30"/>
            <p:cNvSpPr txBox="1">
              <a:spLocks noChangeArrowheads="1"/>
            </p:cNvSpPr>
            <p:nvPr/>
          </p:nvSpPr>
          <p:spPr bwMode="auto">
            <a:xfrm>
              <a:off x="4624152" y="1001713"/>
              <a:ext cx="30844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B. </a:t>
              </a:r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Other</a:t>
              </a:r>
              <a:r>
                <a:rPr lang="pt-PT" sz="14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Advanced</a:t>
              </a:r>
              <a:r>
                <a:rPr lang="pt-PT" sz="1400" b="1" dirty="0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Countries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1" name="Text Box 31"/>
            <p:cNvSpPr txBox="1">
              <a:spLocks noChangeArrowheads="1"/>
            </p:cNvSpPr>
            <p:nvPr/>
          </p:nvSpPr>
          <p:spPr bwMode="auto">
            <a:xfrm>
              <a:off x="4410075" y="2436813"/>
              <a:ext cx="151035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Consumption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2" name="Text Box 32"/>
            <p:cNvSpPr txBox="1">
              <a:spLocks noChangeArrowheads="1"/>
            </p:cNvSpPr>
            <p:nvPr/>
          </p:nvSpPr>
          <p:spPr bwMode="auto">
            <a:xfrm>
              <a:off x="4105275" y="1917700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100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4427538" y="2060575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4427538" y="2747963"/>
              <a:ext cx="7143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4432300" y="1341438"/>
              <a:ext cx="714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Text Box 36"/>
            <p:cNvSpPr txBox="1">
              <a:spLocks noChangeArrowheads="1"/>
            </p:cNvSpPr>
            <p:nvPr/>
          </p:nvSpPr>
          <p:spPr bwMode="auto">
            <a:xfrm>
              <a:off x="4164013" y="2608263"/>
              <a:ext cx="415925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50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7" name="Text Box 37"/>
            <p:cNvSpPr txBox="1">
              <a:spLocks noChangeArrowheads="1"/>
            </p:cNvSpPr>
            <p:nvPr/>
          </p:nvSpPr>
          <p:spPr bwMode="auto">
            <a:xfrm>
              <a:off x="4130675" y="1217613"/>
              <a:ext cx="4159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150</a:t>
              </a:r>
              <a:endPara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Text Box 40"/>
            <p:cNvSpPr txBox="1">
              <a:spLocks noChangeArrowheads="1"/>
            </p:cNvSpPr>
            <p:nvPr/>
          </p:nvSpPr>
          <p:spPr bwMode="auto">
            <a:xfrm>
              <a:off x="5645150" y="2809875"/>
              <a:ext cx="89639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Imports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1" name="Text Box 41"/>
            <p:cNvSpPr txBox="1">
              <a:spLocks noChangeArrowheads="1"/>
            </p:cNvSpPr>
            <p:nvPr/>
          </p:nvSpPr>
          <p:spPr bwMode="auto">
            <a:xfrm>
              <a:off x="7566025" y="1763713"/>
              <a:ext cx="8659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Exports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2" name="Text Box 42"/>
            <p:cNvSpPr txBox="1">
              <a:spLocks noChangeArrowheads="1"/>
            </p:cNvSpPr>
            <p:nvPr/>
          </p:nvSpPr>
          <p:spPr bwMode="auto">
            <a:xfrm>
              <a:off x="7018338" y="2711450"/>
              <a:ext cx="128272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 b="1" dirty="0" err="1">
                  <a:solidFill>
                    <a:srgbClr val="037C34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Production</a:t>
              </a:r>
              <a:endPara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4716463" y="1628775"/>
              <a:ext cx="3319462" cy="1800225"/>
            </a:xfrm>
            <a:custGeom>
              <a:avLst/>
              <a:gdLst>
                <a:gd name="T0" fmla="*/ 0 w 2222"/>
                <a:gd name="T1" fmla="*/ 2147483647 h 1134"/>
                <a:gd name="T2" fmla="*/ 2147483647 w 2222"/>
                <a:gd name="T3" fmla="*/ 2147483647 h 1134"/>
                <a:gd name="T4" fmla="*/ 2147483647 w 2222"/>
                <a:gd name="T5" fmla="*/ 2147483647 h 1134"/>
                <a:gd name="T6" fmla="*/ 2147483647 w 2222"/>
                <a:gd name="T7" fmla="*/ 2147483647 h 1134"/>
                <a:gd name="T8" fmla="*/ 2147483647 w 2222"/>
                <a:gd name="T9" fmla="*/ 2147483647 h 1134"/>
                <a:gd name="T10" fmla="*/ 2147483647 w 2222"/>
                <a:gd name="T11" fmla="*/ 0 h 11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22"/>
                <a:gd name="T19" fmla="*/ 0 h 1134"/>
                <a:gd name="T20" fmla="*/ 2222 w 2222"/>
                <a:gd name="T21" fmla="*/ 1134 h 11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22" h="1134">
                  <a:moveTo>
                    <a:pt x="0" y="1134"/>
                  </a:moveTo>
                  <a:cubicBezTo>
                    <a:pt x="125" y="1103"/>
                    <a:pt x="250" y="1073"/>
                    <a:pt x="363" y="1043"/>
                  </a:cubicBezTo>
                  <a:cubicBezTo>
                    <a:pt x="476" y="1013"/>
                    <a:pt x="552" y="991"/>
                    <a:pt x="680" y="953"/>
                  </a:cubicBezTo>
                  <a:cubicBezTo>
                    <a:pt x="808" y="915"/>
                    <a:pt x="953" y="929"/>
                    <a:pt x="1134" y="816"/>
                  </a:cubicBezTo>
                  <a:cubicBezTo>
                    <a:pt x="1315" y="703"/>
                    <a:pt x="1588" y="408"/>
                    <a:pt x="1769" y="272"/>
                  </a:cubicBezTo>
                  <a:cubicBezTo>
                    <a:pt x="1950" y="136"/>
                    <a:pt x="2086" y="68"/>
                    <a:pt x="222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4716463" y="1989138"/>
              <a:ext cx="3319462" cy="1439862"/>
            </a:xfrm>
            <a:custGeom>
              <a:avLst/>
              <a:gdLst>
                <a:gd name="T0" fmla="*/ 0 w 2222"/>
                <a:gd name="T1" fmla="*/ 2147483647 h 907"/>
                <a:gd name="T2" fmla="*/ 2147483647 w 2222"/>
                <a:gd name="T3" fmla="*/ 2147483647 h 907"/>
                <a:gd name="T4" fmla="*/ 2147483647 w 2222"/>
                <a:gd name="T5" fmla="*/ 2147483647 h 907"/>
                <a:gd name="T6" fmla="*/ 2147483647 w 2222"/>
                <a:gd name="T7" fmla="*/ 2147483647 h 907"/>
                <a:gd name="T8" fmla="*/ 2147483647 w 2222"/>
                <a:gd name="T9" fmla="*/ 2147483647 h 907"/>
                <a:gd name="T10" fmla="*/ 2147483647 w 2222"/>
                <a:gd name="T11" fmla="*/ 2147483647 h 907"/>
                <a:gd name="T12" fmla="*/ 2147483647 w 2222"/>
                <a:gd name="T13" fmla="*/ 0 h 9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22"/>
                <a:gd name="T22" fmla="*/ 0 h 907"/>
                <a:gd name="T23" fmla="*/ 2222 w 2222"/>
                <a:gd name="T24" fmla="*/ 907 h 9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22" h="907">
                  <a:moveTo>
                    <a:pt x="0" y="907"/>
                  </a:moveTo>
                  <a:cubicBezTo>
                    <a:pt x="158" y="835"/>
                    <a:pt x="317" y="764"/>
                    <a:pt x="408" y="726"/>
                  </a:cubicBezTo>
                  <a:cubicBezTo>
                    <a:pt x="499" y="688"/>
                    <a:pt x="431" y="725"/>
                    <a:pt x="544" y="680"/>
                  </a:cubicBezTo>
                  <a:cubicBezTo>
                    <a:pt x="657" y="635"/>
                    <a:pt x="929" y="529"/>
                    <a:pt x="1088" y="453"/>
                  </a:cubicBezTo>
                  <a:cubicBezTo>
                    <a:pt x="1247" y="377"/>
                    <a:pt x="1406" y="272"/>
                    <a:pt x="1497" y="227"/>
                  </a:cubicBezTo>
                  <a:cubicBezTo>
                    <a:pt x="1588" y="182"/>
                    <a:pt x="1512" y="219"/>
                    <a:pt x="1633" y="181"/>
                  </a:cubicBezTo>
                  <a:cubicBezTo>
                    <a:pt x="1754" y="143"/>
                    <a:pt x="1988" y="71"/>
                    <a:pt x="222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5" name="Line 45"/>
            <p:cNvSpPr>
              <a:spLocks noChangeShapeType="1"/>
            </p:cNvSpPr>
            <p:nvPr/>
          </p:nvSpPr>
          <p:spPr bwMode="auto">
            <a:xfrm>
              <a:off x="5122863" y="2708275"/>
              <a:ext cx="269875" cy="360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Line 46"/>
            <p:cNvSpPr>
              <a:spLocks noChangeShapeType="1"/>
            </p:cNvSpPr>
            <p:nvPr/>
          </p:nvSpPr>
          <p:spPr bwMode="auto">
            <a:xfrm flipH="1" flipV="1">
              <a:off x="6681788" y="2708275"/>
              <a:ext cx="338137" cy="1444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7" name="Line 47"/>
            <p:cNvSpPr>
              <a:spLocks noChangeShapeType="1"/>
            </p:cNvSpPr>
            <p:nvPr/>
          </p:nvSpPr>
          <p:spPr bwMode="auto">
            <a:xfrm>
              <a:off x="4737100" y="3357563"/>
              <a:ext cx="0" cy="142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8" name="Line 48"/>
            <p:cNvSpPr>
              <a:spLocks noChangeShapeType="1"/>
            </p:cNvSpPr>
            <p:nvPr/>
          </p:nvSpPr>
          <p:spPr bwMode="auto">
            <a:xfrm>
              <a:off x="5173663" y="3357563"/>
              <a:ext cx="0" cy="142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9" name="Line 49"/>
            <p:cNvSpPr>
              <a:spLocks noChangeShapeType="1"/>
            </p:cNvSpPr>
            <p:nvPr/>
          </p:nvSpPr>
          <p:spPr bwMode="auto">
            <a:xfrm>
              <a:off x="4833938" y="5807075"/>
              <a:ext cx="0" cy="142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0" name="Line 50"/>
            <p:cNvSpPr>
              <a:spLocks noChangeShapeType="1"/>
            </p:cNvSpPr>
            <p:nvPr/>
          </p:nvSpPr>
          <p:spPr bwMode="auto">
            <a:xfrm>
              <a:off x="5219700" y="5807075"/>
              <a:ext cx="0" cy="142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5219700" y="4868863"/>
              <a:ext cx="2881313" cy="1008062"/>
            </a:xfrm>
            <a:custGeom>
              <a:avLst/>
              <a:gdLst>
                <a:gd name="T0" fmla="*/ 0 w 1815"/>
                <a:gd name="T1" fmla="*/ 2147483647 h 635"/>
                <a:gd name="T2" fmla="*/ 2147483647 w 1815"/>
                <a:gd name="T3" fmla="*/ 2147483647 h 635"/>
                <a:gd name="T4" fmla="*/ 2147483647 w 1815"/>
                <a:gd name="T5" fmla="*/ 2147483647 h 635"/>
                <a:gd name="T6" fmla="*/ 2147483647 w 1815"/>
                <a:gd name="T7" fmla="*/ 2147483647 h 635"/>
                <a:gd name="T8" fmla="*/ 2147483647 w 1815"/>
                <a:gd name="T9" fmla="*/ 2147483647 h 635"/>
                <a:gd name="T10" fmla="*/ 2147483647 w 1815"/>
                <a:gd name="T11" fmla="*/ 0 h 6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15"/>
                <a:gd name="T19" fmla="*/ 0 h 635"/>
                <a:gd name="T20" fmla="*/ 1815 w 1815"/>
                <a:gd name="T21" fmla="*/ 635 h 63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15" h="635">
                  <a:moveTo>
                    <a:pt x="0" y="635"/>
                  </a:moveTo>
                  <a:cubicBezTo>
                    <a:pt x="26" y="620"/>
                    <a:pt x="53" y="605"/>
                    <a:pt x="91" y="590"/>
                  </a:cubicBezTo>
                  <a:cubicBezTo>
                    <a:pt x="129" y="575"/>
                    <a:pt x="106" y="575"/>
                    <a:pt x="227" y="545"/>
                  </a:cubicBezTo>
                  <a:cubicBezTo>
                    <a:pt x="348" y="515"/>
                    <a:pt x="628" y="453"/>
                    <a:pt x="817" y="408"/>
                  </a:cubicBezTo>
                  <a:cubicBezTo>
                    <a:pt x="1006" y="363"/>
                    <a:pt x="1195" y="340"/>
                    <a:pt x="1361" y="272"/>
                  </a:cubicBezTo>
                  <a:cubicBezTo>
                    <a:pt x="1527" y="204"/>
                    <a:pt x="1671" y="102"/>
                    <a:pt x="181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443663" y="4652963"/>
              <a:ext cx="1657350" cy="1223962"/>
            </a:xfrm>
            <a:custGeom>
              <a:avLst/>
              <a:gdLst>
                <a:gd name="T0" fmla="*/ 0 w 1044"/>
                <a:gd name="T1" fmla="*/ 2147483647 h 771"/>
                <a:gd name="T2" fmla="*/ 2147483647 w 1044"/>
                <a:gd name="T3" fmla="*/ 2147483647 h 771"/>
                <a:gd name="T4" fmla="*/ 2147483647 w 1044"/>
                <a:gd name="T5" fmla="*/ 2147483647 h 771"/>
                <a:gd name="T6" fmla="*/ 2147483647 w 1044"/>
                <a:gd name="T7" fmla="*/ 0 h 7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44"/>
                <a:gd name="T13" fmla="*/ 0 h 771"/>
                <a:gd name="T14" fmla="*/ 1044 w 1044"/>
                <a:gd name="T15" fmla="*/ 771 h 7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44" h="771">
                  <a:moveTo>
                    <a:pt x="0" y="771"/>
                  </a:moveTo>
                  <a:cubicBezTo>
                    <a:pt x="49" y="752"/>
                    <a:pt x="99" y="734"/>
                    <a:pt x="227" y="681"/>
                  </a:cubicBezTo>
                  <a:cubicBezTo>
                    <a:pt x="355" y="628"/>
                    <a:pt x="635" y="568"/>
                    <a:pt x="771" y="454"/>
                  </a:cubicBezTo>
                  <a:cubicBezTo>
                    <a:pt x="907" y="340"/>
                    <a:pt x="999" y="76"/>
                    <a:pt x="104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3" name="Text Box 53"/>
            <p:cNvSpPr txBox="1">
              <a:spLocks noChangeArrowheads="1"/>
            </p:cNvSpPr>
            <p:nvPr/>
          </p:nvSpPr>
          <p:spPr bwMode="auto">
            <a:xfrm>
              <a:off x="5076825" y="6319838"/>
              <a:ext cx="301717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Stages pf product development</a:t>
              </a: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4" name="Text Box 54"/>
            <p:cNvSpPr txBox="1">
              <a:spLocks noChangeArrowheads="1"/>
            </p:cNvSpPr>
            <p:nvPr/>
          </p:nvSpPr>
          <p:spPr bwMode="auto">
            <a:xfrm>
              <a:off x="4543425" y="5883275"/>
              <a:ext cx="116249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New product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5" name="Text Box 55"/>
            <p:cNvSpPr txBox="1">
              <a:spLocks noChangeArrowheads="1"/>
            </p:cNvSpPr>
            <p:nvPr/>
          </p:nvSpPr>
          <p:spPr bwMode="auto">
            <a:xfrm>
              <a:off x="5546725" y="5881688"/>
              <a:ext cx="151195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Maturing product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6" name="Text Box 56"/>
            <p:cNvSpPr txBox="1">
              <a:spLocks noChangeArrowheads="1"/>
            </p:cNvSpPr>
            <p:nvPr/>
          </p:nvSpPr>
          <p:spPr bwMode="auto">
            <a:xfrm>
              <a:off x="6823075" y="5881688"/>
              <a:ext cx="184608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/>
              <a:r>
                <a:rPr lang="pt-PT"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Standardized product</a:t>
              </a: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7" name="Line 57"/>
            <p:cNvSpPr>
              <a:spLocks noChangeShapeType="1"/>
            </p:cNvSpPr>
            <p:nvPr/>
          </p:nvSpPr>
          <p:spPr bwMode="auto">
            <a:xfrm>
              <a:off x="7702550" y="6478588"/>
              <a:ext cx="360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8" name="Line 58"/>
            <p:cNvSpPr>
              <a:spLocks noChangeShapeType="1"/>
            </p:cNvSpPr>
            <p:nvPr/>
          </p:nvSpPr>
          <p:spPr bwMode="auto">
            <a:xfrm rot="10800000">
              <a:off x="4716463" y="6478588"/>
              <a:ext cx="360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>
              <a:off x="6156325" y="5300663"/>
              <a:ext cx="287338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0" name="Line 60"/>
            <p:cNvSpPr>
              <a:spLocks noChangeShapeType="1"/>
            </p:cNvSpPr>
            <p:nvPr/>
          </p:nvSpPr>
          <p:spPr bwMode="auto">
            <a:xfrm flipH="1" flipV="1">
              <a:off x="6948488" y="5661025"/>
              <a:ext cx="360362" cy="730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1" name="Line 61"/>
            <p:cNvSpPr>
              <a:spLocks noChangeShapeType="1"/>
            </p:cNvSpPr>
            <p:nvPr/>
          </p:nvSpPr>
          <p:spPr bwMode="auto">
            <a:xfrm>
              <a:off x="7985125" y="4581525"/>
              <a:ext cx="71438" cy="2873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3" name="Text Box 29"/>
            <p:cNvSpPr txBox="1">
              <a:spLocks noChangeArrowheads="1"/>
            </p:cNvSpPr>
            <p:nvPr/>
          </p:nvSpPr>
          <p:spPr bwMode="auto">
            <a:xfrm rot="16200000">
              <a:off x="3660775" y="4433014"/>
              <a:ext cx="74612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Quantity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4" name="Text Box 29"/>
            <p:cNvSpPr txBox="1">
              <a:spLocks noChangeArrowheads="1"/>
            </p:cNvSpPr>
            <p:nvPr/>
          </p:nvSpPr>
          <p:spPr bwMode="auto">
            <a:xfrm rot="16200000">
              <a:off x="3677364" y="1942227"/>
              <a:ext cx="746125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pt-PT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Quantity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DFD9651-E02C-BE4F-B8A8-A1A1D3E84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645" y="4446"/>
            <a:ext cx="6742745" cy="1143000"/>
          </a:xfrm>
        </p:spPr>
        <p:txBody>
          <a:bodyPr>
            <a:normAutofit/>
          </a:bodyPr>
          <a:lstStyle/>
          <a:p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Vernon’s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Life-Cycle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Theory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.)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 Box 33">
            <a:extLst>
              <a:ext uri="{FF2B5EF4-FFF2-40B4-BE49-F238E27FC236}">
                <a16:creationId xmlns:a16="http://schemas.microsoft.com/office/drawing/2014/main" id="{E8EC2761-723B-8919-BC1C-E3A726732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3257" y="5652372"/>
            <a:ext cx="56137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pt-PT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Time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Line 2">
            <a:extLst>
              <a:ext uri="{FF2B5EF4-FFF2-40B4-BE49-F238E27FC236}">
                <a16:creationId xmlns:a16="http://schemas.microsoft.com/office/drawing/2014/main" id="{B7ECEB8F-6762-3437-E2AB-555EEA01801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5426" y="859912"/>
            <a:ext cx="5962451" cy="3867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0A1E9B2-CB7B-CAFF-4C76-E9B022A895A0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8" name="Line 2">
            <a:extLst>
              <a:ext uri="{FF2B5EF4-FFF2-40B4-BE49-F238E27FC236}">
                <a16:creationId xmlns:a16="http://schemas.microsoft.com/office/drawing/2014/main" id="{10FF94D1-8EE4-2E6B-9BF9-9C06B1BE35E3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C911835E-B25B-D027-2A87-9ACA967DC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99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507723" y="1099470"/>
            <a:ext cx="9379753" cy="3150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pt-PT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</a:p>
          <a:p>
            <a:pPr marL="342900" indent="-342900">
              <a:spcBef>
                <a:spcPct val="20000"/>
              </a:spcBef>
            </a:pP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+ L :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Ownership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(O)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Location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(L)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Advantages</a:t>
            </a:r>
            <a:endParaRPr lang="pt-PT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33400" indent="127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Ownership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Monopolistic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advantages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(Stephen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Hymer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1960)</a:t>
            </a:r>
          </a:p>
          <a:p>
            <a:pPr marL="533400" indent="127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Product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Life-Cycle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(Raymond Vernon, mid-1960s, HBS)</a:t>
            </a:r>
            <a:endParaRPr lang="pt-PT" b="1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marL="342900" indent="-342900">
              <a:spcBef>
                <a:spcPct val="20000"/>
              </a:spcBef>
            </a:pP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:  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Internalization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(I)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Boudaries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Firm</a:t>
            </a:r>
            <a:endParaRPr lang="pt-PT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33400" indent="127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Imperfections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Markets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Hymer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1960)</a:t>
            </a:r>
          </a:p>
          <a:p>
            <a:pPr marL="533400" indent="127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Transaction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Coase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1937, Williamson, 1975)</a:t>
            </a:r>
          </a:p>
          <a:p>
            <a:pPr marL="533400" indent="12700">
              <a:spcBef>
                <a:spcPct val="20000"/>
              </a:spcBef>
            </a:pP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Internalization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Theory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Buckley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Casson, 1976)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319582" y="4943078"/>
            <a:ext cx="9521736" cy="921688"/>
          </a:xfrm>
          <a:prstGeom prst="rect">
            <a:avLst/>
          </a:prstGeom>
          <a:noFill/>
          <a:ln w="38100">
            <a:solidFill>
              <a:srgbClr val="037C3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1402579" y="5070322"/>
            <a:ext cx="9347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All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our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understanding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about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cross-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border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organisation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economic</a:t>
            </a:r>
            <a:r>
              <a:rPr lang="pt-PT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activities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5603469" y="4377212"/>
            <a:ext cx="936625" cy="433387"/>
          </a:xfrm>
          <a:prstGeom prst="downArrow">
            <a:avLst>
              <a:gd name="adj1" fmla="val 50000"/>
              <a:gd name="adj2" fmla="val 25000"/>
            </a:avLst>
          </a:prstGeom>
          <a:noFill/>
          <a:ln w="38100">
            <a:solidFill>
              <a:srgbClr val="037C3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25600" y="29121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40000"/>
              </a:spcBef>
            </a:pPr>
            <a:r>
              <a:rPr lang="pt-PT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4D754E-5C35-2E4C-B237-2E860D218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351" y="35580"/>
            <a:ext cx="11263487" cy="1143000"/>
          </a:xfrm>
        </p:spPr>
        <p:txBody>
          <a:bodyPr>
            <a:noAutofit/>
          </a:bodyPr>
          <a:lstStyle/>
          <a:p>
            <a:pPr algn="ctr"/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Theories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MNE: </a:t>
            </a:r>
            <a:b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Eclectic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Paradigm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OLI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Paradigm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(John </a:t>
            </a:r>
            <a:r>
              <a:rPr lang="pt-PT" sz="2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Dunning</a:t>
            </a:r>
            <a:r>
              <a:rPr lang="pt-PT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1993)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Line 2">
            <a:extLst>
              <a:ext uri="{FF2B5EF4-FFF2-40B4-BE49-F238E27FC236}">
                <a16:creationId xmlns:a16="http://schemas.microsoft.com/office/drawing/2014/main" id="{91AA4BB1-5E24-1A6A-E5F5-4BBDF10BA4E4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103522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1F09C-A08C-B194-0EB3-95A58A5CFD33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Line 2">
            <a:extLst>
              <a:ext uri="{FF2B5EF4-FFF2-40B4-BE49-F238E27FC236}">
                <a16:creationId xmlns:a16="http://schemas.microsoft.com/office/drawing/2014/main" id="{9B2CF264-7CCC-B429-E612-39B5AAE3BAB0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8A764C-581B-25F1-BC4C-71BE19C595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071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40117" y="4128448"/>
            <a:ext cx="10801756" cy="1963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09575" indent="-409575">
              <a:spcBef>
                <a:spcPct val="20000"/>
              </a:spcBef>
              <a:buFontTx/>
              <a:buChar char="•"/>
            </a:pP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1: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resource-based and/or mature, globally-oriented firms producing a commodity-type product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 cost leadership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(Improving FSA can make them move to quadrant 3.)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09575" indent="-409575">
              <a:spcBef>
                <a:spcPct val="20000"/>
              </a:spcBef>
              <a:buFontTx/>
              <a:buChar char="•"/>
            </a:pP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2: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inefficient, floundering firms with no consistent strategy, nor any intrinsic CSAs or FSAs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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no alternative but to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exit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or to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restructure</a:t>
            </a:r>
            <a:endParaRPr lang="en-US" sz="16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09575" indent="-409575">
              <a:spcBef>
                <a:spcPct val="20000"/>
              </a:spcBef>
              <a:buFontTx/>
              <a:buChar char="•"/>
            </a:pP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3: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follow any of the generic strategies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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both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cost leadership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or</a:t>
            </a:r>
            <a:r>
              <a:rPr 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differentiation</a:t>
            </a:r>
            <a:endParaRPr lang="en-US" sz="16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09575" indent="-409575">
              <a:spcBef>
                <a:spcPct val="20000"/>
              </a:spcBef>
              <a:buFontTx/>
              <a:buChar char="•"/>
            </a:pP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4: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differentiated firms with strong FSAs in marketing and customization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</a:t>
            </a:r>
            <a:r>
              <a:rPr lang="en-US" sz="1600" dirty="0">
                <a:solidFill>
                  <a:srgbClr val="FF57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differentiation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charset="0"/>
              </a:rPr>
              <a:t>(the CSA is not relevant)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Picture 8" descr="FSA-CSA Matri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997010"/>
            <a:ext cx="338455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D8A2D3-79B2-B94D-A652-17FD2230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9612" y="97544"/>
            <a:ext cx="4403338" cy="1143000"/>
          </a:xfrm>
        </p:spPr>
        <p:txBody>
          <a:bodyPr>
            <a:normAutofit/>
          </a:bodyPr>
          <a:lstStyle/>
          <a:p>
            <a:r>
              <a:rPr lang="en-GB" altLang="ko-KR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Rugman’s FSA-CSA Matrix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Line 2">
            <a:extLst>
              <a:ext uri="{FF2B5EF4-FFF2-40B4-BE49-F238E27FC236}">
                <a16:creationId xmlns:a16="http://schemas.microsoft.com/office/drawing/2014/main" id="{261D4BD1-4AC6-3371-4696-9AA4CEA05887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7B8379-90E3-92A8-49F2-BC663E300AC7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299922DB-E393-E2C0-616F-2C0B430D690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FF58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504997-A346-C658-02C1-EA6ABEDFF7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63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10E2C8-E747-7849-A338-BD9830ADCD08}"/>
              </a:ext>
            </a:extLst>
          </p:cNvPr>
          <p:cNvSpPr txBox="1">
            <a:spLocks/>
          </p:cNvSpPr>
          <p:nvPr/>
        </p:nvSpPr>
        <p:spPr>
          <a:xfrm>
            <a:off x="545427" y="-112836"/>
            <a:ext cx="1126348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Some related concepts: </a:t>
            </a:r>
            <a:br>
              <a:rPr lang="en-GB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‘Lack of fit’, ‘Liability of Newness’ and ‘Liability of Foreignness’, 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7851E9-457B-6E4C-977A-E6630028C9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972" y="1748314"/>
            <a:ext cx="4576232" cy="33031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3310F89-5360-9445-BD6D-823CB2758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796" y="1443938"/>
            <a:ext cx="5543242" cy="334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1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Liability of Foreignness </a:t>
            </a:r>
            <a:r>
              <a:rPr lang="en-US" sz="1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sz="14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Zaheer</a:t>
            </a:r>
            <a:r>
              <a:rPr lang="en-US" sz="1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1995)</a:t>
            </a:r>
          </a:p>
          <a:p>
            <a:pPr>
              <a:spcBef>
                <a:spcPts val="1224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Relates to the social and economic </a:t>
            </a:r>
            <a:r>
              <a:rPr lang="en-US" sz="14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costs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arising when firms operate in an </a:t>
            </a:r>
            <a:r>
              <a:rPr lang="en-US" sz="14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unfamiliar environment</a:t>
            </a:r>
          </a:p>
          <a:p>
            <a:pPr marL="400050" indent="-138113">
              <a:spcBef>
                <a:spcPts val="1032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These costs originate in limited local knowledge and competitive disadvantage for a MNE subunit (there are many costs for a firm operating in a market overseas that a local firm would not incur).</a:t>
            </a:r>
          </a:p>
          <a:p>
            <a:pPr marL="400050" indent="-138113">
              <a:spcBef>
                <a:spcPts val="1032"/>
              </a:spcBef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Similar to 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Hymer’s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‘costs of doing business abroad’.</a:t>
            </a:r>
          </a:p>
          <a:p>
            <a:pPr marL="547688" indent="-285750">
              <a:spcBef>
                <a:spcPts val="1032"/>
              </a:spcBef>
              <a:buFont typeface="Symbol" pitchFamily="2" charset="2"/>
              <a:buChar char="Þ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They lead to performance gaps between foreign and local firms (</a:t>
            </a:r>
            <a:r>
              <a:rPr lang="en-US" sz="1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ceteris paribus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547688" indent="-285750">
              <a:spcBef>
                <a:spcPts val="1032"/>
              </a:spcBef>
              <a:buFont typeface="Symbol" pitchFamily="2" charset="2"/>
              <a:buChar char="Þ"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Examples: Unfamiliarity, relational and discrimination hazards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03F1C-F8E7-2E4C-9426-1B1CBCE09391}"/>
              </a:ext>
            </a:extLst>
          </p:cNvPr>
          <p:cNvSpPr txBox="1"/>
          <p:nvPr/>
        </p:nvSpPr>
        <p:spPr>
          <a:xfrm>
            <a:off x="7821114" y="5212051"/>
            <a:ext cx="2337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Source: Sethi and </a:t>
            </a:r>
            <a:r>
              <a:rPr lang="en-US" sz="1200" dirty="0" err="1"/>
              <a:t>Guisinger</a:t>
            </a:r>
            <a:r>
              <a:rPr lang="en-US" sz="1200" dirty="0"/>
              <a:t> (2002)</a:t>
            </a: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CE008E2A-B52A-B7AD-D855-80F803FAE53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E1A332-7F82-9AC3-804C-00C4BC0DFAD3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Line 2">
            <a:extLst>
              <a:ext uri="{FF2B5EF4-FFF2-40B4-BE49-F238E27FC236}">
                <a16:creationId xmlns:a16="http://schemas.microsoft.com/office/drawing/2014/main" id="{3C0F7A0D-C0EC-309A-8F1D-35481F830FBF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131A4B-3FF1-74C0-8A92-6A08B9B65C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8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748703" y="1417627"/>
            <a:ext cx="10708189" cy="3961186"/>
          </a:xfrm>
          <a:prstGeom prst="rect">
            <a:avLst/>
          </a:prstGeom>
          <a:noFill/>
          <a:ln w="34925">
            <a:solidFill>
              <a:srgbClr val="037C34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>
              <a:solidFill>
                <a:srgbClr val="F958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953844" y="1677705"/>
            <a:ext cx="10284310" cy="3453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231775" indent="-185738" algn="ctr">
              <a:lnSpc>
                <a:spcPct val="120000"/>
              </a:lnSpc>
              <a:spcBef>
                <a:spcPct val="20000"/>
              </a:spcBef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Individual entrepreneurs can have multiple economic and societal impacts</a:t>
            </a:r>
          </a:p>
          <a:p>
            <a:pPr marL="231775" indent="-185738" algn="just">
              <a:lnSpc>
                <a:spcPct val="120000"/>
              </a:lnSpc>
              <a:spcBef>
                <a:spcPct val="20000"/>
              </a:spcBef>
            </a:pPr>
            <a:endParaRPr lang="en-GB" b="1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31775" indent="-185738" algn="just">
              <a:lnSpc>
                <a:spcPct val="120000"/>
              </a:lnSpc>
              <a:spcBef>
                <a:spcPct val="20000"/>
              </a:spcBef>
            </a:pPr>
            <a:r>
              <a:rPr lang="en-GB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Baumol (1990) suggests entrepreneurship takes many forms which have different outcomes on society:</a:t>
            </a:r>
            <a:endParaRPr lang="en-GB" u="sng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20000"/>
              </a:lnSpc>
              <a:spcBef>
                <a:spcPts val="984"/>
              </a:spcBef>
            </a:pPr>
            <a:r>
              <a:rPr lang="en-GB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- Productive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innovation)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GB" dirty="0">
                <a:solidFill>
                  <a:srgbClr val="F958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Unproductive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rent seeking; organised crime)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77813" indent="-263525">
              <a:lnSpc>
                <a:spcPct val="120000"/>
              </a:lnSpc>
              <a:spcBef>
                <a:spcPct val="20000"/>
              </a:spcBef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“Rules of the game” (set by institutions) explain why entrepreneurial activities are allocated to one form or another in a given time and country</a:t>
            </a:r>
          </a:p>
        </p:txBody>
      </p:sp>
      <p:sp>
        <p:nvSpPr>
          <p:cNvPr id="8" name="Down Arrow 7"/>
          <p:cNvSpPr/>
          <p:nvPr/>
        </p:nvSpPr>
        <p:spPr>
          <a:xfrm>
            <a:off x="5882456" y="2124101"/>
            <a:ext cx="427087" cy="288032"/>
          </a:xfrm>
          <a:prstGeom prst="downArrow">
            <a:avLst/>
          </a:prstGeom>
          <a:solidFill>
            <a:srgbClr val="FFFFFF"/>
          </a:solidFill>
          <a:ln>
            <a:solidFill>
              <a:srgbClr val="037C3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FD2161-3189-EF4B-9A6D-79A39DA06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704" y="49854"/>
            <a:ext cx="10708189" cy="1143000"/>
          </a:xfrm>
        </p:spPr>
        <p:txBody>
          <a:bodyPr>
            <a:noAutofit/>
          </a:bodyPr>
          <a:lstStyle/>
          <a:p>
            <a:pPr eaLnBrk="0" hangingPunct="0">
              <a:defRPr/>
            </a:pPr>
            <a:r>
              <a:rPr lang="en-US" sz="2400" dirty="0">
                <a:solidFill>
                  <a:srgbClr val="037C3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Entrepreneur - Productive/Unproductive Framework (Baumol,1990)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Line 2">
            <a:extLst>
              <a:ext uri="{FF2B5EF4-FFF2-40B4-BE49-F238E27FC236}">
                <a16:creationId xmlns:a16="http://schemas.microsoft.com/office/drawing/2014/main" id="{A61311C1-20C5-202D-06C4-C469A12CA7B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 descr="Professor Teresa da Silva Lopes&#13;&#10;">
            <a:extLst>
              <a:ext uri="{FF2B5EF4-FFF2-40B4-BE49-F238E27FC236}">
                <a16:creationId xmlns:a16="http://schemas.microsoft.com/office/drawing/2014/main" id="{DB0B07D1-3EBD-6548-C5AB-455960F25472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Line 2">
            <a:extLst>
              <a:ext uri="{FF2B5EF4-FFF2-40B4-BE49-F238E27FC236}">
                <a16:creationId xmlns:a16="http://schemas.microsoft.com/office/drawing/2014/main" id="{65197203-7C10-19E8-9C3A-410168D01BC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C7071-775B-57F9-45F6-D61314627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1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">
            <a:extLst>
              <a:ext uri="{FF2B5EF4-FFF2-40B4-BE49-F238E27FC236}">
                <a16:creationId xmlns:a16="http://schemas.microsoft.com/office/drawing/2014/main" id="{514CF390-CA9D-5C40-BB71-22FD214F5A5C}"/>
              </a:ext>
            </a:extLst>
          </p:cNvPr>
          <p:cNvSpPr>
            <a:spLocks noChangeShapeType="1"/>
          </p:cNvSpPr>
          <p:nvPr/>
        </p:nvSpPr>
        <p:spPr bwMode="auto">
          <a:xfrm>
            <a:off x="606996" y="859552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 descr="Professor Teresa da Silva Lopes&#13;&#10;">
            <a:extLst>
              <a:ext uri="{FF2B5EF4-FFF2-40B4-BE49-F238E27FC236}">
                <a16:creationId xmlns:a16="http://schemas.microsoft.com/office/drawing/2014/main" id="{D5EB2B90-2CE4-04FD-8F1B-67A91DBF21DB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0961766D-EFFC-9A4F-CA6B-37B1EA7798D8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95068D-50CF-1EDB-016C-36B76C0AF9BE}"/>
              </a:ext>
            </a:extLst>
          </p:cNvPr>
          <p:cNvSpPr txBox="1"/>
          <p:nvPr/>
        </p:nvSpPr>
        <p:spPr>
          <a:xfrm>
            <a:off x="857074" y="1493313"/>
            <a:ext cx="10534484" cy="1369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Shared value </a:t>
            </a:r>
          </a:p>
          <a:p>
            <a:pPr marL="458788" indent="-458788" algn="just">
              <a:spcBef>
                <a:spcPts val="600"/>
              </a:spcBef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=&gt;relates to corporate policies and operating strategies and practices that </a:t>
            </a:r>
            <a:r>
              <a:rPr lang="en-US" b="1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enhance the competitiveness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of a company while simultaneously </a:t>
            </a:r>
            <a:r>
              <a:rPr lang="en-US" b="1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advancing the economic and social conditions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the communities in which it operates.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DCC0BE-ECB1-846B-3113-CF6D01E13BD7}"/>
              </a:ext>
            </a:extLst>
          </p:cNvPr>
          <p:cNvSpPr/>
          <p:nvPr/>
        </p:nvSpPr>
        <p:spPr>
          <a:xfrm>
            <a:off x="861340" y="1450685"/>
            <a:ext cx="10585378" cy="1515084"/>
          </a:xfrm>
          <a:prstGeom prst="rect">
            <a:avLst/>
          </a:prstGeom>
          <a:noFill/>
          <a:ln w="412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own Arrow 9">
            <a:extLst>
              <a:ext uri="{FF2B5EF4-FFF2-40B4-BE49-F238E27FC236}">
                <a16:creationId xmlns:a16="http://schemas.microsoft.com/office/drawing/2014/main" id="{E18C692E-B4D7-FBDA-AFDF-446C64D30CB0}"/>
              </a:ext>
            </a:extLst>
          </p:cNvPr>
          <p:cNvSpPr/>
          <p:nvPr/>
        </p:nvSpPr>
        <p:spPr>
          <a:xfrm>
            <a:off x="5942521" y="3090420"/>
            <a:ext cx="496957" cy="240798"/>
          </a:xfrm>
          <a:prstGeom prst="downArrow">
            <a:avLst/>
          </a:prstGeom>
          <a:solidFill>
            <a:schemeClr val="bg1"/>
          </a:solidFill>
          <a:ln w="285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1310A12-51FD-CEBA-D3A9-89A4B5A75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520" y="3508836"/>
            <a:ext cx="10624428" cy="21956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Requires New Skills:</a:t>
            </a:r>
          </a:p>
          <a:p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Governments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learn how to regulate in ways that enable shared value rather than work against it</a:t>
            </a:r>
          </a:p>
          <a:p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Managers -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far deeper appreciation of societal needs; greater understanding of the true basis of company productivity; ability to collaborate across profit/non-profit boundaries</a:t>
            </a:r>
          </a:p>
          <a:p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Corporations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- redefine their purpose to create shared value, not just profit per se</a:t>
            </a:r>
          </a:p>
          <a:p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81B6E01-804A-32BF-7982-5F1444BDF85D}"/>
              </a:ext>
            </a:extLst>
          </p:cNvPr>
          <p:cNvSpPr/>
          <p:nvPr/>
        </p:nvSpPr>
        <p:spPr>
          <a:xfrm>
            <a:off x="851795" y="3431059"/>
            <a:ext cx="10654405" cy="2195695"/>
          </a:xfrm>
          <a:prstGeom prst="roundRect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E94106-0E2B-C15C-2F21-EB8D7851B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:a16="http://schemas.microsoft.com/office/drawing/2014/main" id="{E5480810-07A7-B2A7-051E-C1FDA8BA1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07" y="0"/>
            <a:ext cx="11471031" cy="1325563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businesses de deeply responsible and still be competitive?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942F304-33C2-CBB9-0D3C-4363045F9650}"/>
              </a:ext>
            </a:extLst>
          </p:cNvPr>
          <p:cNvSpPr txBox="1"/>
          <p:nvPr/>
        </p:nvSpPr>
        <p:spPr>
          <a:xfrm>
            <a:off x="4492869" y="972557"/>
            <a:ext cx="3206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Porter and Kramer (2011)</a:t>
            </a:r>
          </a:p>
        </p:txBody>
      </p:sp>
    </p:spTree>
    <p:extLst>
      <p:ext uri="{BB962C8B-B14F-4D97-AF65-F5344CB8AC3E}">
        <p14:creationId xmlns:p14="http://schemas.microsoft.com/office/powerpoint/2010/main" val="28249421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E014A4C-99DA-FA90-8002-D55D784D7F14}"/>
              </a:ext>
            </a:extLst>
          </p:cNvPr>
          <p:cNvSpPr txBox="1"/>
          <p:nvPr/>
        </p:nvSpPr>
        <p:spPr>
          <a:xfrm>
            <a:off x="638415" y="945192"/>
            <a:ext cx="11109299" cy="5232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6713" indent="-366713"/>
            <a:r>
              <a:rPr lang="en-GB" sz="2000" b="1" dirty="0">
                <a:solidFill>
                  <a:srgbClr val="15824C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 Reconceiving customer needs, products, and markets to address societal needs</a:t>
            </a:r>
          </a:p>
          <a:p>
            <a:pPr>
              <a:spcBef>
                <a:spcPts val="600"/>
              </a:spcBef>
            </a:pPr>
            <a:r>
              <a:rPr lang="en-GB" b="1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=&gt; new opportunities to differentiate, innovate and grow</a:t>
            </a:r>
            <a:r>
              <a:rPr lang="en-GB" b="1" dirty="0">
                <a:solidFill>
                  <a:srgbClr val="15824C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</a:p>
          <a:p>
            <a:pPr marL="534988" indent="-214313">
              <a:spcBef>
                <a:spcPts val="600"/>
              </a:spcBef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design new products and services</a:t>
            </a:r>
          </a:p>
          <a:p>
            <a:pPr marL="534988" indent="-214313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environmental impact, safety, health, education, nutrition, living with disability, housing, financial security </a:t>
            </a:r>
          </a:p>
          <a:p>
            <a:pPr marL="534988" indent="-214313">
              <a:spcBef>
                <a:spcPts val="600"/>
              </a:spcBef>
            </a:pP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o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 new markets by serving unmet needs in underserved communities </a:t>
            </a:r>
          </a:p>
          <a:p>
            <a:pPr marL="534988" indent="-214313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(often requires redesigned products or different distribution methods)</a:t>
            </a:r>
          </a:p>
          <a:p>
            <a:endParaRPr lang="en-GB" sz="2000" dirty="0"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000" b="1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2. </a:t>
            </a:r>
            <a:r>
              <a:rPr lang="en-GB" sz="2000" b="1" dirty="0">
                <a:solidFill>
                  <a:srgbClr val="15824C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Redefining productivity in the value chain </a:t>
            </a:r>
          </a:p>
          <a:p>
            <a:pPr marL="534988">
              <a:spcBef>
                <a:spcPts val="600"/>
              </a:spcBef>
            </a:pP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improve employment in disadvantaged regions, minimise logistical impacts in distribution, energy and water use in production, limiting emissions and waste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dirty="0">
              <a:solidFill>
                <a:srgbClr val="15824C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000" b="1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 </a:t>
            </a:r>
            <a:r>
              <a:rPr lang="en-GB" sz="2000" b="1" dirty="0">
                <a:solidFill>
                  <a:srgbClr val="15824C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Enabling local cluster development </a:t>
            </a:r>
          </a:p>
          <a:p>
            <a:pPr marL="534988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(business cluster - geographical concentration of interconnected businesses;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Sillicon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Valley)</a:t>
            </a:r>
            <a:endParaRPr lang="en-GB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34988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strengthen the links within the cluster =&gt; strengthens links with the community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1E7310-1C92-75EB-0E43-1D1C785AB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105" y="-46494"/>
            <a:ext cx="7494817" cy="1325563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Levels of Shared value </a:t>
            </a:r>
            <a:r>
              <a:rPr lang="en-US" sz="1800" dirty="0">
                <a:solidFill>
                  <a:srgbClr val="15824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(Porter and Kramer, 2011)</a:t>
            </a: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456F1F2F-AECF-58A1-2787-5AC0107CBC07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Line 2">
            <a:extLst>
              <a:ext uri="{FF2B5EF4-FFF2-40B4-BE49-F238E27FC236}">
                <a16:creationId xmlns:a16="http://schemas.microsoft.com/office/drawing/2014/main" id="{E6FBE427-11BA-4C53-CBA3-9CDBA01B260F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177174-0472-23AE-A582-6FBB18AA2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  <p:sp>
        <p:nvSpPr>
          <p:cNvPr id="7" name="Line 2">
            <a:extLst>
              <a:ext uri="{FF2B5EF4-FFF2-40B4-BE49-F238E27FC236}">
                <a16:creationId xmlns:a16="http://schemas.microsoft.com/office/drawing/2014/main" id="{199C0EAD-052F-CD14-B07D-F36E40A82E5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494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441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255F594-E29E-4E22-3889-3CE3328F0A40}"/>
              </a:ext>
            </a:extLst>
          </p:cNvPr>
          <p:cNvSpPr txBox="1"/>
          <p:nvPr/>
        </p:nvSpPr>
        <p:spPr>
          <a:xfrm>
            <a:off x="545426" y="869741"/>
            <a:ext cx="1077675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55600" indent="-355600"/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Develop new FSAs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(Firm Specific Advantages), often building on existing FSAs, and improve performance</a:t>
            </a:r>
          </a:p>
          <a:p>
            <a:pPr marL="355600" indent="-355600">
              <a:spcBef>
                <a:spcPts val="1200"/>
              </a:spcBef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</a:t>
            </a: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Improve Location Advantages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(L) (easier in emerging economies) </a:t>
            </a:r>
          </a:p>
          <a:p>
            <a:pPr marL="355600" indent="-355600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e.g. Nike partnering in local suppliers in emerging markets -  help them better integrate in global supply chains, moving from transactional relations to cooperative/alliances. </a:t>
            </a:r>
          </a:p>
          <a:p>
            <a:pPr marL="355600" indent="-355600">
              <a:spcBef>
                <a:spcPts val="1200"/>
              </a:spcBef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Create institutional spillovers and help fill institutional voids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foreign markets which are not host countries to their FDI; where FSAs may take a long time to materialize </a:t>
            </a:r>
          </a:p>
          <a:p>
            <a:pPr marL="355600" indent="-355600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e.g. sometimes the best location for value creation does not coincide with the best location for the MNE to enter in the short-run</a:t>
            </a:r>
          </a:p>
          <a:p>
            <a:pPr marL="355600" indent="-355600">
              <a:spcBef>
                <a:spcPts val="1200"/>
              </a:spcBef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Change mode of entry and/or organizational form in host market</a:t>
            </a:r>
          </a:p>
          <a:p>
            <a:pPr marL="355600" indent="-355600"/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e.g. partner with other private sector entities, local governments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etc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to create new ecosystems to address grand challenges such as poverty and inequality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55600" indent="-355600" algn="just">
              <a:spcBef>
                <a:spcPts val="600"/>
              </a:spcBef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Legitimize the role of business in society again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improve the reputation of the MNE </a:t>
            </a:r>
          </a:p>
          <a:p>
            <a:pPr marL="355600" indent="-355600" algn="just">
              <a:spcBef>
                <a:spcPts val="600"/>
              </a:spcBef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=&gt; issue of genuine value creation vs greenwashing</a:t>
            </a:r>
          </a:p>
          <a:p>
            <a:pPr marL="355600" indent="-355600" algn="just">
              <a:spcBef>
                <a:spcPts val="600"/>
              </a:spcBef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Drives innovation and productivity growth in the global economy </a:t>
            </a: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3163887C-984C-621A-85D2-AEA18A6826A5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1F2E876B-D29D-ACB5-C543-5C9761251C5A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8D128DA9-2C06-2FF4-490D-007B44C41038}"/>
              </a:ext>
            </a:extLst>
          </p:cNvPr>
          <p:cNvSpPr>
            <a:spLocks noChangeShapeType="1"/>
          </p:cNvSpPr>
          <p:nvPr/>
        </p:nvSpPr>
        <p:spPr bwMode="auto">
          <a:xfrm>
            <a:off x="55440" y="6345422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DCE1C34-55C0-5C52-BC35-FF18F2C3BA98}"/>
              </a:ext>
            </a:extLst>
          </p:cNvPr>
          <p:cNvSpPr txBox="1">
            <a:spLocks/>
          </p:cNvSpPr>
          <p:nvPr/>
        </p:nvSpPr>
        <p:spPr>
          <a:xfrm>
            <a:off x="853218" y="0"/>
            <a:ext cx="105698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0" hangingPunct="0">
              <a:defRPr/>
            </a:pPr>
            <a:r>
              <a:rPr lang="en-US" sz="2400" dirty="0">
                <a:solidFill>
                  <a:srgbClr val="037C3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Possible advantages for MNEs adopting a ‘shared value’ approach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51621F-A198-4429-810B-A76EEF732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1000" y="6451939"/>
            <a:ext cx="1506216" cy="35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742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EAB989E-824F-D18E-4E2A-E193244AE263}"/>
              </a:ext>
            </a:extLst>
          </p:cNvPr>
          <p:cNvSpPr txBox="1">
            <a:spLocks/>
          </p:cNvSpPr>
          <p:nvPr/>
        </p:nvSpPr>
        <p:spPr>
          <a:xfrm>
            <a:off x="1865944" y="33012"/>
            <a:ext cx="846011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0" hangingPunct="0">
              <a:defRPr/>
            </a:pPr>
            <a:r>
              <a:rPr lang="en-US" sz="2400" dirty="0">
                <a:solidFill>
                  <a:srgbClr val="037C3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Legitimacy of Business in Society is being questioned</a:t>
            </a:r>
            <a:endParaRPr lang="en-US" sz="24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2E04E289-56A9-8652-7696-C4487A0D673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 descr="Professor Teresa da Silva Lopes&#13;&#10;">
            <a:extLst>
              <a:ext uri="{FF2B5EF4-FFF2-40B4-BE49-F238E27FC236}">
                <a16:creationId xmlns:a16="http://schemas.microsoft.com/office/drawing/2014/main" id="{7F312322-EE61-E595-1C75-E03ABE32B49E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Line 2">
            <a:extLst>
              <a:ext uri="{FF2B5EF4-FFF2-40B4-BE49-F238E27FC236}">
                <a16:creationId xmlns:a16="http://schemas.microsoft.com/office/drawing/2014/main" id="{966B6913-E322-31D1-FF3B-7A5ABA3DC1C3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EC2587-D826-5F74-36CC-50FF60375993}"/>
              </a:ext>
            </a:extLst>
          </p:cNvPr>
          <p:cNvSpPr txBox="1"/>
          <p:nvPr/>
        </p:nvSpPr>
        <p:spPr>
          <a:xfrm>
            <a:off x="841917" y="1296101"/>
            <a:ext cx="1074007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Business:</a:t>
            </a:r>
          </a:p>
          <a:p>
            <a:pPr marL="222250" indent="-222250"/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	responsible for key transformations in society – technologies, knowledge and skills, globalization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etc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…</a:t>
            </a:r>
          </a:p>
          <a:p>
            <a:pPr marL="222250" indent="-222250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	recent years, growing commitment to corporate social responsibility (CSR) activities</a:t>
            </a:r>
          </a:p>
          <a:p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                                         But </a:t>
            </a:r>
          </a:p>
          <a:p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39700" indent="-139700"/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Businesses are increasingly being criticized (social, economic and environmental problems)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1E508E-2579-2533-746C-53B753996FD1}"/>
              </a:ext>
            </a:extLst>
          </p:cNvPr>
          <p:cNvSpPr/>
          <p:nvPr/>
        </p:nvSpPr>
        <p:spPr>
          <a:xfrm>
            <a:off x="767122" y="1242313"/>
            <a:ext cx="10740079" cy="1398923"/>
          </a:xfrm>
          <a:prstGeom prst="rect">
            <a:avLst/>
          </a:prstGeom>
          <a:noFill/>
          <a:ln w="412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C477AB-7F5E-52C2-F140-25FAE62D1530}"/>
              </a:ext>
            </a:extLst>
          </p:cNvPr>
          <p:cNvSpPr txBox="1"/>
          <p:nvPr/>
        </p:nvSpPr>
        <p:spPr>
          <a:xfrm>
            <a:off x="3249753" y="4643900"/>
            <a:ext cx="5924408" cy="8672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All this is threatening the legitimacy of business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impacting on business growth and innovation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C096E8-CE90-3CFC-0E04-9B3C8A7CFC61}"/>
              </a:ext>
            </a:extLst>
          </p:cNvPr>
          <p:cNvSpPr/>
          <p:nvPr/>
        </p:nvSpPr>
        <p:spPr>
          <a:xfrm>
            <a:off x="767122" y="3127345"/>
            <a:ext cx="10740079" cy="838103"/>
          </a:xfrm>
          <a:prstGeom prst="rect">
            <a:avLst/>
          </a:prstGeom>
          <a:noFill/>
          <a:ln w="412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8C2453BC-2319-E916-DA53-E99C05D01A78}"/>
              </a:ext>
            </a:extLst>
          </p:cNvPr>
          <p:cNvSpPr/>
          <p:nvPr/>
        </p:nvSpPr>
        <p:spPr>
          <a:xfrm>
            <a:off x="5896624" y="4031671"/>
            <a:ext cx="496957" cy="439036"/>
          </a:xfrm>
          <a:prstGeom prst="downArrow">
            <a:avLst/>
          </a:prstGeom>
          <a:solidFill>
            <a:schemeClr val="bg1"/>
          </a:solidFill>
          <a:ln w="285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A9005E1-988B-FE78-22CF-B9B90C566C29}"/>
              </a:ext>
            </a:extLst>
          </p:cNvPr>
          <p:cNvSpPr/>
          <p:nvPr/>
        </p:nvSpPr>
        <p:spPr>
          <a:xfrm>
            <a:off x="2211748" y="4567269"/>
            <a:ext cx="7965923" cy="1154620"/>
          </a:xfrm>
          <a:prstGeom prst="ellipse">
            <a:avLst/>
          </a:prstGeom>
          <a:noFill/>
          <a:ln w="317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1BE54-1881-B9E9-F534-470EC8D28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69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965D5-01F2-CA79-6410-D6538FA4E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9066" y="-74697"/>
            <a:ext cx="3793558" cy="1325563"/>
          </a:xfrm>
        </p:spPr>
        <p:txBody>
          <a:bodyPr/>
          <a:lstStyle/>
          <a:p>
            <a:r>
              <a:rPr lang="en-US" dirty="0">
                <a:solidFill>
                  <a:srgbClr val="037C34"/>
                </a:solidFill>
              </a:rPr>
              <a:t>‘Whitewashing’</a:t>
            </a:r>
          </a:p>
        </p:txBody>
      </p:sp>
      <p:sp>
        <p:nvSpPr>
          <p:cNvPr id="4" name="TextBox 3" descr="Professor Teresa da Silva Lopes&#13;&#10;">
            <a:extLst>
              <a:ext uri="{FF2B5EF4-FFF2-40B4-BE49-F238E27FC236}">
                <a16:creationId xmlns:a16="http://schemas.microsoft.com/office/drawing/2014/main" id="{5EBC487E-0126-582D-EAFC-AACF9E0A9C9D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09936349-6A6E-ABD1-C049-498A2C1CA8D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445E98-C9E0-A706-3669-7239E5626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  <p:sp>
        <p:nvSpPr>
          <p:cNvPr id="7" name="Line 2">
            <a:extLst>
              <a:ext uri="{FF2B5EF4-FFF2-40B4-BE49-F238E27FC236}">
                <a16:creationId xmlns:a16="http://schemas.microsoft.com/office/drawing/2014/main" id="{B530479C-3398-E796-A0C1-45D68F4152ED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77D854-E728-A85A-812D-531FF2264188}"/>
              </a:ext>
            </a:extLst>
          </p:cNvPr>
          <p:cNvSpPr txBox="1"/>
          <p:nvPr/>
        </p:nvSpPr>
        <p:spPr>
          <a:xfrm>
            <a:off x="545426" y="987763"/>
            <a:ext cx="1126348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000" b="1" i="0" u="none" strike="noStrike" dirty="0">
                <a:solidFill>
                  <a:srgbClr val="037C3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"Whitewashing" </a:t>
            </a:r>
          </a:p>
          <a:p>
            <a:pPr algn="just">
              <a:spcBef>
                <a:spcPts val="1200"/>
              </a:spcBef>
            </a:pP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GB" sz="2000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whitewashing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2000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involves applying a white coating or paint to something to make it look cleaner or more attractive)</a:t>
            </a:r>
            <a:endParaRPr lang="en-GB" sz="2000" b="1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82563" indent="-182563" algn="just">
              <a:spcBef>
                <a:spcPts val="1200"/>
              </a:spcBef>
            </a:pP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</a:t>
            </a:r>
            <a:r>
              <a:rPr lang="en-GB" sz="2000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 business, whitewashing refers to the </a:t>
            </a:r>
            <a:r>
              <a:rPr lang="en-GB" sz="2000" b="0" i="0" u="none" strike="noStrike" dirty="0">
                <a:solidFill>
                  <a:srgbClr val="037C3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practice of concealing or downplaying negative aspects of a company's operations</a:t>
            </a:r>
            <a:r>
              <a:rPr lang="en-GB" sz="2000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products, or practices in order to create a more favourable or misleading impression. </a:t>
            </a:r>
            <a:endParaRPr lang="en-GB" sz="2000" dirty="0">
              <a:solidFill>
                <a:srgbClr val="0D0D0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en-GB" sz="2000" dirty="0">
              <a:solidFill>
                <a:srgbClr val="0D0D0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2000" b="0" i="0" u="none" strike="noStrike" dirty="0">
                <a:solidFill>
                  <a:srgbClr val="037C3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occur in several areas within the business context:</a:t>
            </a:r>
          </a:p>
          <a:p>
            <a:pPr marL="182563" indent="-182563">
              <a:spcBef>
                <a:spcPts val="1200"/>
              </a:spcBef>
            </a:pPr>
            <a:r>
              <a:rPr lang="en-GB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CSR 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(exaggeration of social and environmental initiatives) , </a:t>
            </a:r>
          </a:p>
          <a:p>
            <a:pPr marL="182563" indent="-182563"/>
            <a:r>
              <a:rPr lang="en-GB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ethical practices 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(cover up labour violations, corruption, environment harm through public campaigns); </a:t>
            </a:r>
          </a:p>
          <a:p>
            <a:pPr marL="182563" indent="-182563"/>
            <a:r>
              <a:rPr lang="en-GB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financial reporting 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(manipulation of financial statements or accounting practices), </a:t>
            </a:r>
          </a:p>
          <a:p>
            <a:pPr marL="182563" indent="-182563"/>
            <a:r>
              <a:rPr lang="en-GB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marketing 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(deceptive advertising, ‘</a:t>
            </a:r>
            <a:r>
              <a:rPr lang="en-GB" sz="2000" dirty="0" err="1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healthwashing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’ - exaggeration of health benefits etc)</a:t>
            </a:r>
          </a:p>
          <a:p>
            <a:r>
              <a:rPr lang="en-GB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corporate governance </a:t>
            </a:r>
            <a:r>
              <a:rPr lang="en-GB" sz="2000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(opaque decision making, inadequate disclosure)</a:t>
            </a:r>
            <a:endParaRPr lang="en-GB" sz="2000" b="0" i="0" u="none" strike="noStrike" dirty="0">
              <a:solidFill>
                <a:srgbClr val="0D0D0D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980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sldNum" idx="12"/>
          </p:nvPr>
        </p:nvSpPr>
        <p:spPr>
          <a:xfrm>
            <a:off x="11590914" y="6509743"/>
            <a:ext cx="214313" cy="27285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43667" tIns="43667" rIns="43667" bIns="43667" rtlCol="0" anchor="t" anchorCtr="0">
            <a:spAutoFit/>
          </a:bodyPr>
          <a:lstStyle/>
          <a:p>
            <a:fld id="{00000000-1234-1234-1234-123412341234}" type="slidenum">
              <a:rPr lang="en">
                <a:solidFill>
                  <a:srgbClr val="919191"/>
                </a:solidFill>
              </a:rPr>
              <a:pPr/>
              <a:t>23</a:t>
            </a:fld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title"/>
          </p:nvPr>
        </p:nvSpPr>
        <p:spPr>
          <a:xfrm>
            <a:off x="2279737" y="140941"/>
            <a:ext cx="7612912" cy="99119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43667" tIns="43667" rIns="43667" bIns="43667" rtlCol="0" anchor="b" anchorCtr="0">
            <a:noAutofit/>
          </a:bodyPr>
          <a:lstStyle/>
          <a:p>
            <a:pPr marL="20638">
              <a:buSzPts val="3900"/>
            </a:pPr>
            <a:r>
              <a:rPr lang="en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Businesses Going “green”</a:t>
            </a:r>
            <a:endParaRPr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9" name="Google Shape;79;p17"/>
          <p:cNvSpPr txBox="1"/>
          <p:nvPr/>
        </p:nvSpPr>
        <p:spPr>
          <a:xfrm>
            <a:off x="3345600" y="1132136"/>
            <a:ext cx="8733884" cy="6570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20638">
              <a:spcAft>
                <a:spcPts val="667"/>
              </a:spcAft>
            </a:pPr>
            <a:r>
              <a:rPr lang="en" sz="2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“green”:  </a:t>
            </a: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supporting environmentalism, </a:t>
            </a:r>
          </a:p>
          <a:p>
            <a:pPr marL="20638">
              <a:spcAft>
                <a:spcPts val="667"/>
              </a:spcAft>
            </a:pP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                 ~1971 (cp Greenpeace)</a:t>
            </a:r>
          </a:p>
          <a:p>
            <a:pPr marL="20638">
              <a:spcAft>
                <a:spcPts val="667"/>
              </a:spcAft>
            </a:pPr>
            <a:endParaRPr sz="2400" dirty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Gill Sans"/>
            </a:endParaRPr>
          </a:p>
          <a:p>
            <a:pPr marL="2677517" indent="-2677517">
              <a:spcAft>
                <a:spcPts val="667"/>
              </a:spcAft>
            </a:pPr>
            <a:r>
              <a:rPr lang="en" sz="24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"greenwashing”:  </a:t>
            </a: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falsely representing a person, company, or product as being environmentally responsible, ~1986</a:t>
            </a:r>
          </a:p>
          <a:p>
            <a:pPr marL="2677517" indent="-2677517">
              <a:spcAft>
                <a:spcPts val="667"/>
              </a:spcAft>
            </a:pPr>
            <a:endParaRPr lang="en" sz="2400" dirty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Gill Sans"/>
            </a:endParaRPr>
          </a:p>
          <a:p>
            <a:pPr marL="2677517" indent="-2677517" algn="just">
              <a:spcAft>
                <a:spcPts val="667"/>
              </a:spcAft>
            </a:pPr>
            <a:r>
              <a:rPr lang="en" sz="24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Some characteristics of greenwashing:</a:t>
            </a:r>
          </a:p>
          <a:p>
            <a:pPr marL="14288" indent="-14288" algn="just">
              <a:spcAft>
                <a:spcPts val="667"/>
              </a:spcAft>
            </a:pPr>
            <a:r>
              <a:rPr lang="en-GB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- m</a:t>
            </a:r>
            <a:r>
              <a:rPr lang="en" sz="2400" dirty="0" err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isleading</a:t>
            </a: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marketing of products as environmentally friendly, </a:t>
            </a:r>
            <a:r>
              <a:rPr lang="en" sz="2400" dirty="0" err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exa</a:t>
            </a:r>
            <a:r>
              <a:rPr lang="en-GB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g</a:t>
            </a:r>
            <a:r>
              <a:rPr lang="en" sz="2400" dirty="0" err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erated</a:t>
            </a: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benefits, s</a:t>
            </a:r>
            <a:r>
              <a:rPr lang="en-GB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e</a:t>
            </a:r>
            <a:r>
              <a:rPr lang="en" sz="2400" dirty="0" err="1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lective</a:t>
            </a: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disclosure of environmental practices, lack of transparency on accountability of environmental claims </a:t>
            </a:r>
          </a:p>
          <a:p>
            <a:pPr marL="2677517" indent="-2677517">
              <a:spcAft>
                <a:spcPts val="667"/>
              </a:spcAft>
            </a:pPr>
            <a:endParaRPr sz="2400" dirty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Gill Sans"/>
            </a:endParaRPr>
          </a:p>
          <a:p>
            <a:pPr marL="1227636">
              <a:spcBef>
                <a:spcPts val="667"/>
              </a:spcBef>
              <a:spcAft>
                <a:spcPts val="2667"/>
              </a:spcAft>
            </a:pPr>
            <a:r>
              <a:rPr lang="en" sz="2400" dirty="0">
                <a:solidFill>
                  <a:schemeClr val="dk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        </a:t>
            </a:r>
            <a:endParaRPr sz="2400" dirty="0">
              <a:solidFill>
                <a:schemeClr val="dk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Gill Sans"/>
            </a:endParaRPr>
          </a:p>
        </p:txBody>
      </p:sp>
      <p:pic>
        <p:nvPicPr>
          <p:cNvPr id="12" name="Google Shape;115;p18">
            <a:extLst>
              <a:ext uri="{FF2B5EF4-FFF2-40B4-BE49-F238E27FC236}">
                <a16:creationId xmlns:a16="http://schemas.microsoft.com/office/drawing/2014/main" id="{2146775D-FB4F-724B-9886-6FD70BEDB19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427" y="1587747"/>
            <a:ext cx="2702703" cy="368250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0F3CBE-1CD6-0B43-884E-1C1FD5EB3DE6}"/>
              </a:ext>
            </a:extLst>
          </p:cNvPr>
          <p:cNvSpPr/>
          <p:nvPr/>
        </p:nvSpPr>
        <p:spPr>
          <a:xfrm>
            <a:off x="937820" y="5354585"/>
            <a:ext cx="18599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“Greenwashing”</a:t>
            </a:r>
          </a:p>
          <a:p>
            <a:pPr lvl="0"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–Jay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Westerveld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Gill Sans"/>
              </a:rPr>
              <a:t> 1986</a:t>
            </a: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8B288E62-0E84-CCBF-F8EA-855062E9C47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6427" y="1097696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TextBox 9" descr="Professor Teresa da Silva Lopes&#13;&#10;">
            <a:extLst>
              <a:ext uri="{FF2B5EF4-FFF2-40B4-BE49-F238E27FC236}">
                <a16:creationId xmlns:a16="http://schemas.microsoft.com/office/drawing/2014/main" id="{7BCE45C7-113E-0806-BC65-A45CC078D6BA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Line 2">
            <a:extLst>
              <a:ext uri="{FF2B5EF4-FFF2-40B4-BE49-F238E27FC236}">
                <a16:creationId xmlns:a16="http://schemas.microsoft.com/office/drawing/2014/main" id="{71516171-7A76-94CB-A424-256F0984AABC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36FF7EB-EADA-3075-F256-54D8C0BE5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A3283D37-4661-7E1E-2772-93FAAF407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949" y="106501"/>
            <a:ext cx="11563057" cy="991195"/>
          </a:xfrm>
        </p:spPr>
        <p:txBody>
          <a:bodyPr/>
          <a:lstStyle/>
          <a:p>
            <a:r>
              <a:rPr lang="en-US" sz="3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Demand for non-financial disclosure is rapidly rising</a:t>
            </a: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AFCB8E92-A023-5BD0-83A4-1DB0650CEFC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6427" y="1097696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E9EF17-F7B2-1DB8-368A-7AE4D6CD3CFC}"/>
              </a:ext>
            </a:extLst>
          </p:cNvPr>
          <p:cNvSpPr txBox="1"/>
          <p:nvPr/>
        </p:nvSpPr>
        <p:spPr>
          <a:xfrm>
            <a:off x="516427" y="1234618"/>
            <a:ext cx="110429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=&gt; to inform what is often referred as responsible, impact of ESG investing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5C8120-FBDB-2FD2-546B-29CF29691DAE}"/>
              </a:ext>
            </a:extLst>
          </p:cNvPr>
          <p:cNvSpPr txBox="1"/>
          <p:nvPr/>
        </p:nvSpPr>
        <p:spPr>
          <a:xfrm>
            <a:off x="691088" y="1745895"/>
            <a:ext cx="10545185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i="0" u="none" strike="noStrike" dirty="0">
                <a:solidFill>
                  <a:srgbClr val="037C3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ESG (Environmental, Social, Governance)</a:t>
            </a:r>
          </a:p>
          <a:p>
            <a:pPr marL="182563" indent="-182563">
              <a:spcBef>
                <a:spcPts val="600"/>
              </a:spcBef>
            </a:pPr>
            <a:r>
              <a:rPr lang="en-GB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refers to a set of criteria that investors and stakeholders use to evaluate a company's performance and impact in these three key areas</a:t>
            </a:r>
          </a:p>
          <a:p>
            <a:pPr marL="182563" indent="-182563">
              <a:spcBef>
                <a:spcPts val="600"/>
              </a:spcBef>
            </a:pPr>
            <a:r>
              <a:rPr lang="en-GB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emerged in 2004, coined by UN Report “Who care wins: connecting financial markets to a changing world”, and 2005 ‘Freshfield Report” of the UNEP-FI</a:t>
            </a:r>
          </a:p>
          <a:p>
            <a:pPr marL="182563" indent="-182563">
              <a:spcBef>
                <a:spcPts val="600"/>
              </a:spcBef>
            </a:pPr>
            <a:r>
              <a:rPr lang="en-GB" b="0" i="0" u="none" strike="noStrike" dirty="0">
                <a:solidFill>
                  <a:srgbClr val="0D0D0D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GB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useful to address information asymmetry</a:t>
            </a:r>
            <a:endParaRPr lang="en-GB" b="0" i="0" u="none" strike="noStrike" dirty="0">
              <a:solidFill>
                <a:srgbClr val="0D0D0D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82563" indent="-182563">
              <a:spcBef>
                <a:spcPts val="600"/>
              </a:spcBef>
            </a:pPr>
            <a:r>
              <a:rPr lang="en-GB" dirty="0">
                <a:solidFill>
                  <a:srgbClr val="0D0D0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has become a new body of information used to assess companies in capital markets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CB6564-4DBC-6ADC-E2CB-654384EB8D6C}"/>
              </a:ext>
            </a:extLst>
          </p:cNvPr>
          <p:cNvSpPr txBox="1"/>
          <p:nvPr/>
        </p:nvSpPr>
        <p:spPr>
          <a:xfrm>
            <a:off x="5569818" y="4198795"/>
            <a:ext cx="936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22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BUT:</a:t>
            </a:r>
          </a:p>
        </p:txBody>
      </p:sp>
      <p:sp>
        <p:nvSpPr>
          <p:cNvPr id="9" name="TextBox 8" descr="Professor Teresa da Silva Lopes&#13;&#10;">
            <a:extLst>
              <a:ext uri="{FF2B5EF4-FFF2-40B4-BE49-F238E27FC236}">
                <a16:creationId xmlns:a16="http://schemas.microsoft.com/office/drawing/2014/main" id="{F4F65850-E70D-48DF-5FDC-85776219ADA5}"/>
              </a:ext>
            </a:extLst>
          </p:cNvPr>
          <p:cNvSpPr txBox="1"/>
          <p:nvPr/>
        </p:nvSpPr>
        <p:spPr>
          <a:xfrm>
            <a:off x="250521" y="6381305"/>
            <a:ext cx="42364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6C40463C-5867-27E8-3AF4-9E7EDE7D8B0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FD76DB-1AD9-E0F5-8E09-726DBC3D8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4FDF5F-FBE3-AD02-2A06-126A223A8D5D}"/>
              </a:ext>
            </a:extLst>
          </p:cNvPr>
          <p:cNvSpPr txBox="1"/>
          <p:nvPr/>
        </p:nvSpPr>
        <p:spPr>
          <a:xfrm>
            <a:off x="823406" y="4797761"/>
            <a:ext cx="10545184" cy="10002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algn="just">
              <a:spcBef>
                <a:spcPts val="600"/>
              </a:spcBef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while there are accounting standards for companies’ financial performance,</a:t>
            </a:r>
          </a:p>
          <a:p>
            <a:pPr marL="182563" indent="-182563" algn="just">
              <a:spcBef>
                <a:spcPts val="600"/>
              </a:spcBef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there are no universally accepted standards for disclosure of non-financial data,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often referred to as ESG measures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D63C5FE-FC44-A17C-5D54-D9E9CE09D11F}"/>
              </a:ext>
            </a:extLst>
          </p:cNvPr>
          <p:cNvSpPr/>
          <p:nvPr/>
        </p:nvSpPr>
        <p:spPr>
          <a:xfrm>
            <a:off x="691088" y="4709454"/>
            <a:ext cx="10816986" cy="1168971"/>
          </a:xfrm>
          <a:prstGeom prst="roundRect">
            <a:avLst/>
          </a:prstGeom>
          <a:noFill/>
          <a:ln w="285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93A63C-B805-D1DD-4609-3C114D641308}"/>
              </a:ext>
            </a:extLst>
          </p:cNvPr>
          <p:cNvSpPr/>
          <p:nvPr/>
        </p:nvSpPr>
        <p:spPr>
          <a:xfrm>
            <a:off x="557952" y="1745277"/>
            <a:ext cx="10961775" cy="2453514"/>
          </a:xfrm>
          <a:prstGeom prst="rect">
            <a:avLst/>
          </a:prstGeom>
          <a:noFill/>
          <a:ln w="41275">
            <a:solidFill>
              <a:srgbClr val="037C3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8435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entagon 29">
            <a:extLst>
              <a:ext uri="{FF2B5EF4-FFF2-40B4-BE49-F238E27FC236}">
                <a16:creationId xmlns:a16="http://schemas.microsoft.com/office/drawing/2014/main" id="{406A669C-1F90-D792-3966-A7DD943263AA}"/>
              </a:ext>
            </a:extLst>
          </p:cNvPr>
          <p:cNvSpPr/>
          <p:nvPr/>
        </p:nvSpPr>
        <p:spPr>
          <a:xfrm>
            <a:off x="852408" y="1342749"/>
            <a:ext cx="4236630" cy="1940389"/>
          </a:xfrm>
          <a:prstGeom prst="homePlate">
            <a:avLst>
              <a:gd name="adj" fmla="val 40843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333C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Pentagon 28">
            <a:extLst>
              <a:ext uri="{FF2B5EF4-FFF2-40B4-BE49-F238E27FC236}">
                <a16:creationId xmlns:a16="http://schemas.microsoft.com/office/drawing/2014/main" id="{AF2E4897-5E03-AE0A-C76A-A5BC1CDC3489}"/>
              </a:ext>
            </a:extLst>
          </p:cNvPr>
          <p:cNvSpPr/>
          <p:nvPr/>
        </p:nvSpPr>
        <p:spPr>
          <a:xfrm>
            <a:off x="852407" y="3451305"/>
            <a:ext cx="4236631" cy="2447686"/>
          </a:xfrm>
          <a:prstGeom prst="homePlate">
            <a:avLst>
              <a:gd name="adj" fmla="val 33245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rgbClr val="3333C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9018F4-1562-AB86-B829-BABDEA96A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2167" y="106487"/>
            <a:ext cx="6059837" cy="1143000"/>
          </a:xfrm>
        </p:spPr>
        <p:txBody>
          <a:bodyPr/>
          <a:lstStyle/>
          <a:p>
            <a:r>
              <a:rPr 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Types of Risks Faced by MNEs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ADCDACA-6578-430C-A26C-80DCE1C185DB}"/>
              </a:ext>
            </a:extLst>
          </p:cNvPr>
          <p:cNvSpPr txBox="1"/>
          <p:nvPr/>
        </p:nvSpPr>
        <p:spPr>
          <a:xfrm>
            <a:off x="1356898" y="1815339"/>
            <a:ext cx="2533724" cy="10156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Normal Risks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Competition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Distance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6087FB-BEB4-0C5B-B13B-673700EB385B}"/>
              </a:ext>
            </a:extLst>
          </p:cNvPr>
          <p:cNvSpPr/>
          <p:nvPr/>
        </p:nvSpPr>
        <p:spPr>
          <a:xfrm>
            <a:off x="5089038" y="1293664"/>
            <a:ext cx="4861913" cy="194038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2875" indent="-127000">
              <a:lnSpc>
                <a:spcPct val="150000"/>
              </a:lnSpc>
            </a:pPr>
            <a:r>
              <a:rPr 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Tend to diminish once the MNE has entered and</a:t>
            </a:r>
            <a:r>
              <a:rPr lang="en-US" sz="2000" dirty="0">
                <a:solidFill>
                  <a:srgbClr val="FF57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learned</a:t>
            </a:r>
            <a:r>
              <a:rPr lang="en-US" sz="2000" dirty="0">
                <a:solidFill>
                  <a:srgbClr val="FF57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to operate in the foreign environment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C150C6-C0B0-7081-C9DF-EC26AB31BFE5}"/>
              </a:ext>
            </a:extLst>
          </p:cNvPr>
          <p:cNvSpPr txBox="1"/>
          <p:nvPr/>
        </p:nvSpPr>
        <p:spPr>
          <a:xfrm>
            <a:off x="919514" y="4073848"/>
            <a:ext cx="41918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Extraordinary Risks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Single external shocks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Sequences of smaller risks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5316396-A99D-9443-0D83-B09E12909633}"/>
              </a:ext>
            </a:extLst>
          </p:cNvPr>
          <p:cNvSpPr/>
          <p:nvPr/>
        </p:nvSpPr>
        <p:spPr>
          <a:xfrm>
            <a:off x="5133776" y="3428999"/>
            <a:ext cx="4781950" cy="250344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90500" indent="-190500"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 </a:t>
            </a:r>
            <a:r>
              <a:rPr lang="en-GB" dirty="0">
                <a:solidFill>
                  <a:srgbClr val="FF57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Prevail</a:t>
            </a:r>
            <a:r>
              <a:rPr lang="en-GB" dirty="0">
                <a:solidFill>
                  <a:srgbClr val="FF57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however much experience the firm acquires in the host market. </a:t>
            </a:r>
          </a:p>
          <a:p>
            <a:pPr marL="190500" indent="-190500"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	Result from factors that are </a:t>
            </a:r>
            <a:r>
              <a:rPr lang="en-GB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impossible to control: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- Institutional risks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- 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Natural Hazards</a:t>
            </a:r>
          </a:p>
        </p:txBody>
      </p:sp>
      <p:sp>
        <p:nvSpPr>
          <p:cNvPr id="26" name="Pentagon 25">
            <a:extLst>
              <a:ext uri="{FF2B5EF4-FFF2-40B4-BE49-F238E27FC236}">
                <a16:creationId xmlns:a16="http://schemas.microsoft.com/office/drawing/2014/main" id="{93736AC6-8028-BC01-460B-F9BAB6C3B264}"/>
              </a:ext>
            </a:extLst>
          </p:cNvPr>
          <p:cNvSpPr/>
          <p:nvPr/>
        </p:nvSpPr>
        <p:spPr>
          <a:xfrm rot="10800000">
            <a:off x="9915726" y="3451304"/>
            <a:ext cx="1492647" cy="2447685"/>
          </a:xfrm>
          <a:prstGeom prst="homePlate">
            <a:avLst>
              <a:gd name="adj" fmla="val 33607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90C05A1-0E5C-E3AB-490B-1821AAD97CC4}"/>
              </a:ext>
            </a:extLst>
          </p:cNvPr>
          <p:cNvSpPr txBox="1"/>
          <p:nvPr/>
        </p:nvSpPr>
        <p:spPr>
          <a:xfrm rot="16200000">
            <a:off x="9537227" y="4262395"/>
            <a:ext cx="281896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VUCA</a:t>
            </a:r>
          </a:p>
          <a:p>
            <a:pPr algn="ctr"/>
            <a:r>
              <a:rPr lang="en-GB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Environments </a:t>
            </a:r>
          </a:p>
          <a:p>
            <a:pPr algn="ctr"/>
            <a:endParaRPr lang="en-US" b="1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771876B1-6478-48EE-2036-309E1D15A4E6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218CB1E2-65B9-1BEB-1689-C530B7AB8067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Line 8">
            <a:extLst>
              <a:ext uri="{FF2B5EF4-FFF2-40B4-BE49-F238E27FC236}">
                <a16:creationId xmlns:a16="http://schemas.microsoft.com/office/drawing/2014/main" id="{6690F99A-7A0A-FD57-935C-C10AFA9516E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7494" y="925550"/>
            <a:ext cx="10615960" cy="11151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162317-2EC9-690D-7AFE-18CB00E41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9284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4377267" y="5905382"/>
            <a:ext cx="33377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All are also Financial Risks!</a:t>
            </a:r>
          </a:p>
        </p:txBody>
      </p:sp>
      <p:sp>
        <p:nvSpPr>
          <p:cNvPr id="7" name="Down Arrow 6"/>
          <p:cNvSpPr/>
          <p:nvPr/>
        </p:nvSpPr>
        <p:spPr>
          <a:xfrm rot="16200000">
            <a:off x="4093635" y="5920111"/>
            <a:ext cx="228599" cy="338666"/>
          </a:xfrm>
          <a:prstGeom prst="downArrow">
            <a:avLst>
              <a:gd name="adj1" fmla="val 50000"/>
              <a:gd name="adj2" fmla="val 44445"/>
            </a:avLst>
          </a:prstGeom>
          <a:noFill/>
          <a:ln w="317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78FBDB-E7D4-3F48-BAF6-A788387DE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471" y="-15499"/>
            <a:ext cx="3843154" cy="1143000"/>
          </a:xfrm>
        </p:spPr>
        <p:txBody>
          <a:bodyPr/>
          <a:lstStyle/>
          <a:p>
            <a:r>
              <a:rPr lang="en-US" sz="2600" dirty="0">
                <a:solidFill>
                  <a:srgbClr val="037C3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Classification of Risks</a:t>
            </a:r>
            <a:br>
              <a:rPr 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sz="26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0EF146-1FB5-F34E-AD5E-567793CCE820}"/>
              </a:ext>
            </a:extLst>
          </p:cNvPr>
          <p:cNvGraphicFramePr>
            <a:graphicFrameLocks noGrp="1"/>
          </p:cNvGraphicFramePr>
          <p:nvPr/>
        </p:nvGraphicFramePr>
        <p:xfrm>
          <a:off x="788018" y="743446"/>
          <a:ext cx="10615960" cy="513143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5367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29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50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2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Class of risk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Type of agent causing disruption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Examples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5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Political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Governments: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Host government (national or local)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International organizations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War damage and dislocation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Expropriation, punitive taxation, freezing of assets and other discrimination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High taxes and tariffs by populist nationalist government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9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FFC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Social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Social groups in the host country: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Trades unions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Trade associations, Political pressure groups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37C3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Bandits, terrorists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Strikes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37C3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Sabotage, violence by protest groups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Customer boycotts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 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6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solidFill>
                          <a:srgbClr val="FFC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Business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Other firms in the host economy: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Rivals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37C3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Imitators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Suppliers and customers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37C3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Weak intellectual property rights leading to patent and trademark infringement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Incompetent local suppliers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Conflict with independent upstream or downstream monopolies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37C34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Cheating by joint-venture partners, licensees, subcontractors and franchisees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5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rgbClr val="FFC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Financial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Banks, speculators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Fraud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Bankruptcy of debtors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Unanticipated inflation and currency devaluation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3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rgbClr val="FFC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Natural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Extreme weather: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Floods, Fires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Famines, Diseases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Earthquakes</a:t>
                      </a:r>
                    </a:p>
                  </a:txBody>
                  <a:tcPr marL="53413" marR="5341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Damage to plant, equipment, and transport infrastructure, and energy supplies. Poor health of workers</a:t>
                      </a:r>
                    </a:p>
                  </a:txBody>
                  <a:tcPr marL="53413" marR="53413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03CDDF32-9228-CF96-599F-000B0A46B756}"/>
              </a:ext>
            </a:extLst>
          </p:cNvPr>
          <p:cNvSpPr txBox="1"/>
          <p:nvPr/>
        </p:nvSpPr>
        <p:spPr>
          <a:xfrm>
            <a:off x="136217" y="643845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Line 2">
            <a:extLst>
              <a:ext uri="{FF2B5EF4-FFF2-40B4-BE49-F238E27FC236}">
                <a16:creationId xmlns:a16="http://schemas.microsoft.com/office/drawing/2014/main" id="{71763368-AF1E-F9F5-1E67-CC0FD744BF61}"/>
              </a:ext>
            </a:extLst>
          </p:cNvPr>
          <p:cNvSpPr>
            <a:spLocks noChangeShapeType="1"/>
          </p:cNvSpPr>
          <p:nvPr/>
        </p:nvSpPr>
        <p:spPr bwMode="auto">
          <a:xfrm>
            <a:off x="-4952" y="6350806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Line 8">
            <a:extLst>
              <a:ext uri="{FF2B5EF4-FFF2-40B4-BE49-F238E27FC236}">
                <a16:creationId xmlns:a16="http://schemas.microsoft.com/office/drawing/2014/main" id="{C2048279-1E52-48C2-913A-0C6A7165FD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88020" y="647749"/>
            <a:ext cx="10615960" cy="11151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BD9955-22DE-3C5A-E1BE-C625E7409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3268" y="6441359"/>
            <a:ext cx="1506216" cy="35895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1844298" y="1700809"/>
            <a:ext cx="1887840" cy="944563"/>
            <a:chOff x="1886440" y="174"/>
            <a:chExt cx="1887840" cy="944165"/>
          </a:xfrm>
        </p:grpSpPr>
        <p:sp>
          <p:nvSpPr>
            <p:cNvPr id="7" name="Rounded Rectangle 6"/>
            <p:cNvSpPr/>
            <p:nvPr/>
          </p:nvSpPr>
          <p:spPr>
            <a:xfrm>
              <a:off x="1886440" y="174"/>
              <a:ext cx="1887840" cy="944165"/>
            </a:xfrm>
            <a:prstGeom prst="roundRect">
              <a:avLst/>
            </a:prstGeom>
            <a:noFill/>
            <a:ln w="31750">
              <a:solidFill>
                <a:srgbClr val="037C34"/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8" name="Rounded Rectangle 4"/>
            <p:cNvSpPr/>
            <p:nvPr/>
          </p:nvSpPr>
          <p:spPr>
            <a:xfrm>
              <a:off x="1994928" y="46193"/>
              <a:ext cx="1733315" cy="85212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spcCol="1270" anchor="ctr"/>
            <a:lstStyle/>
            <a:p>
              <a:pPr algn="ctr"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Avoidance/Withdrawal</a:t>
              </a:r>
            </a:p>
          </p:txBody>
        </p:sp>
      </p:grpSp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1844298" y="2873972"/>
            <a:ext cx="1887840" cy="942975"/>
            <a:chOff x="1886440" y="174"/>
            <a:chExt cx="1887840" cy="944165"/>
          </a:xfrm>
        </p:grpSpPr>
        <p:sp>
          <p:nvSpPr>
            <p:cNvPr id="10" name="Rounded Rectangle 9"/>
            <p:cNvSpPr/>
            <p:nvPr/>
          </p:nvSpPr>
          <p:spPr>
            <a:xfrm>
              <a:off x="1886440" y="174"/>
              <a:ext cx="1887840" cy="944165"/>
            </a:xfrm>
            <a:prstGeom prst="roundRect">
              <a:avLst/>
            </a:prstGeom>
            <a:noFill/>
            <a:ln w="31750">
              <a:solidFill>
                <a:srgbClr val="037C34"/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1" name="Rounded Rectangle 4"/>
            <p:cNvSpPr/>
            <p:nvPr/>
          </p:nvSpPr>
          <p:spPr>
            <a:xfrm>
              <a:off x="2016917" y="46269"/>
              <a:ext cx="1711326" cy="851974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spcCol="1270" anchor="ctr"/>
            <a:lstStyle/>
            <a:p>
              <a:pPr algn="ctr"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Prevention</a:t>
              </a:r>
            </a:p>
          </p:txBody>
        </p:sp>
      </p:grp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1844298" y="4016972"/>
            <a:ext cx="1887840" cy="942975"/>
            <a:chOff x="1886440" y="174"/>
            <a:chExt cx="1887840" cy="944165"/>
          </a:xfrm>
        </p:grpSpPr>
        <p:sp>
          <p:nvSpPr>
            <p:cNvPr id="13" name="Rounded Rectangle 12"/>
            <p:cNvSpPr/>
            <p:nvPr/>
          </p:nvSpPr>
          <p:spPr>
            <a:xfrm>
              <a:off x="1886440" y="174"/>
              <a:ext cx="1887840" cy="944165"/>
            </a:xfrm>
            <a:prstGeom prst="roundRect">
              <a:avLst/>
            </a:prstGeom>
            <a:noFill/>
            <a:ln w="31750">
              <a:solidFill>
                <a:srgbClr val="037C34"/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Rounded Rectangle 4"/>
            <p:cNvSpPr/>
            <p:nvPr/>
          </p:nvSpPr>
          <p:spPr>
            <a:xfrm>
              <a:off x="2181341" y="61850"/>
              <a:ext cx="1360488" cy="851974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spcCol="1270" anchor="ctr"/>
            <a:lstStyle/>
            <a:p>
              <a:pPr algn="ctr"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Mitigation</a:t>
              </a:r>
            </a:p>
          </p:txBody>
        </p:sp>
      </p:grpSp>
      <p:grpSp>
        <p:nvGrpSpPr>
          <p:cNvPr id="15" name="Group 21"/>
          <p:cNvGrpSpPr>
            <a:grpSpLocks/>
          </p:cNvGrpSpPr>
          <p:nvPr/>
        </p:nvGrpSpPr>
        <p:grpSpPr bwMode="auto">
          <a:xfrm>
            <a:off x="3884699" y="1827808"/>
            <a:ext cx="6778133" cy="685800"/>
            <a:chOff x="2321718" y="174"/>
            <a:chExt cx="1678174" cy="944165"/>
          </a:xfrm>
        </p:grpSpPr>
        <p:sp>
          <p:nvSpPr>
            <p:cNvPr id="16" name="Rounded Rectangle 15"/>
            <p:cNvSpPr/>
            <p:nvPr/>
          </p:nvSpPr>
          <p:spPr>
            <a:xfrm>
              <a:off x="2321718" y="174"/>
              <a:ext cx="1678174" cy="944165"/>
            </a:xfrm>
            <a:prstGeom prst="roundRect">
              <a:avLst/>
            </a:prstGeom>
            <a:noFill/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Rounded Rectangle 4"/>
            <p:cNvSpPr/>
            <p:nvPr/>
          </p:nvSpPr>
          <p:spPr>
            <a:xfrm>
              <a:off x="2351197" y="62931"/>
              <a:ext cx="1611783" cy="85237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anchor="ctr">
              <a:prstTxWarp prst="textNoShape">
                <a:avLst/>
              </a:prstTxWarp>
            </a:bodyPr>
            <a:lstStyle/>
            <a:p>
              <a:pPr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- staying away or divesting from the hostile environment</a:t>
              </a:r>
            </a:p>
          </p:txBody>
        </p:sp>
      </p:grpSp>
      <p:grpSp>
        <p:nvGrpSpPr>
          <p:cNvPr id="18" name="Group 24"/>
          <p:cNvGrpSpPr>
            <a:grpSpLocks/>
          </p:cNvGrpSpPr>
          <p:nvPr/>
        </p:nvGrpSpPr>
        <p:grpSpPr bwMode="auto">
          <a:xfrm>
            <a:off x="3884699" y="3013217"/>
            <a:ext cx="6778134" cy="711200"/>
            <a:chOff x="2321718" y="174"/>
            <a:chExt cx="1678028" cy="944165"/>
          </a:xfrm>
        </p:grpSpPr>
        <p:sp>
          <p:nvSpPr>
            <p:cNvPr id="19" name="Rounded Rectangle 18"/>
            <p:cNvSpPr/>
            <p:nvPr/>
          </p:nvSpPr>
          <p:spPr>
            <a:xfrm>
              <a:off x="2321718" y="174"/>
              <a:ext cx="1678028" cy="944165"/>
            </a:xfrm>
            <a:prstGeom prst="roundRect">
              <a:avLst/>
            </a:prstGeom>
            <a:noFill/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Rounded Rectangle 4"/>
            <p:cNvSpPr/>
            <p:nvPr/>
          </p:nvSpPr>
          <p:spPr>
            <a:xfrm>
              <a:off x="2367700" y="46539"/>
              <a:ext cx="1632046" cy="8514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spcCol="1270" anchor="ctr"/>
            <a:lstStyle/>
            <a:p>
              <a:pPr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- taking action to reduce the probability that hostile conditions will occur</a:t>
              </a:r>
            </a:p>
          </p:txBody>
        </p:sp>
      </p:grpSp>
      <p:grpSp>
        <p:nvGrpSpPr>
          <p:cNvPr id="21" name="Group 27"/>
          <p:cNvGrpSpPr>
            <a:grpSpLocks/>
          </p:cNvGrpSpPr>
          <p:nvPr/>
        </p:nvGrpSpPr>
        <p:grpSpPr bwMode="auto">
          <a:xfrm>
            <a:off x="3884699" y="3969346"/>
            <a:ext cx="6778133" cy="1008062"/>
            <a:chOff x="2321718" y="-99528"/>
            <a:chExt cx="1678198" cy="1125372"/>
          </a:xfrm>
        </p:grpSpPr>
        <p:sp>
          <p:nvSpPr>
            <p:cNvPr id="22" name="Rounded Rectangle 21"/>
            <p:cNvSpPr/>
            <p:nvPr/>
          </p:nvSpPr>
          <p:spPr>
            <a:xfrm>
              <a:off x="2321718" y="-283"/>
              <a:ext cx="1678198" cy="944603"/>
            </a:xfrm>
            <a:prstGeom prst="roundRect">
              <a:avLst/>
            </a:prstGeom>
            <a:noFill/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Rounded Rectangle 4"/>
            <p:cNvSpPr/>
            <p:nvPr/>
          </p:nvSpPr>
          <p:spPr>
            <a:xfrm>
              <a:off x="2351197" y="-99528"/>
              <a:ext cx="1648719" cy="11253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770" tIns="64770" rIns="64770" bIns="64770" spcCol="1270" anchor="ctr"/>
            <a:lstStyle/>
            <a:p>
              <a:pPr defTabSz="7556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7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- taking action to reduce the negative impact of hostile conditions once they have occurred 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E0230E-A2EB-A040-9F34-850D1ADC1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2788" y="165101"/>
            <a:ext cx="6588188" cy="1325563"/>
          </a:xfrm>
        </p:spPr>
        <p:txBody>
          <a:bodyPr/>
          <a:lstStyle/>
          <a:p>
            <a:r>
              <a:rPr lang="en-US" sz="2600" dirty="0">
                <a:solidFill>
                  <a:srgbClr val="037C34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Types of Risk Management Strategies</a:t>
            </a:r>
            <a:br>
              <a:rPr 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sz="26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3" descr="Professor Teresa da Silva Lopes&#13;&#10;">
            <a:extLst>
              <a:ext uri="{FF2B5EF4-FFF2-40B4-BE49-F238E27FC236}">
                <a16:creationId xmlns:a16="http://schemas.microsoft.com/office/drawing/2014/main" id="{55FCEB86-6674-C009-A57F-93235A2D535B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Line 2">
            <a:extLst>
              <a:ext uri="{FF2B5EF4-FFF2-40B4-BE49-F238E27FC236}">
                <a16:creationId xmlns:a16="http://schemas.microsoft.com/office/drawing/2014/main" id="{3C313F57-BCAA-03BC-AF60-CC6A4B3F305F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Line 8">
            <a:extLst>
              <a:ext uri="{FF2B5EF4-FFF2-40B4-BE49-F238E27FC236}">
                <a16:creationId xmlns:a16="http://schemas.microsoft.com/office/drawing/2014/main" id="{14608F5D-9C34-14E4-6DFE-CE323860A9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7494" y="925550"/>
            <a:ext cx="10615960" cy="11151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83E6C-B174-4364-8FEA-5589BF3997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10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18B34-94C8-F919-744D-EB0A5EB37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315" y="40086"/>
            <a:ext cx="9292232" cy="1143000"/>
          </a:xfrm>
        </p:spPr>
        <p:txBody>
          <a:bodyPr>
            <a:normAutofit/>
          </a:bodyPr>
          <a:lstStyle/>
          <a:p>
            <a:pPr fontAlgn="base">
              <a:spcAft>
                <a:spcPts val="600"/>
              </a:spcAft>
            </a:pPr>
            <a:r>
              <a:rPr lang="en-US" altLang="en-US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Relation between MNEs FSAs in extraordinary risk management </a:t>
            </a:r>
            <a:br>
              <a:rPr lang="en-US" altLang="en-US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2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 strategies and tactics for operating in VUCA environments</a:t>
            </a:r>
            <a:endParaRPr lang="en-US" sz="22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1" descr="A picture containing shape&#10;&#10;Description automatically generated">
            <a:extLst>
              <a:ext uri="{FF2B5EF4-FFF2-40B4-BE49-F238E27FC236}">
                <a16:creationId xmlns:a16="http://schemas.microsoft.com/office/drawing/2014/main" id="{D5F238FA-9D08-F20C-5A30-9A27EEDB6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0007" y="1202898"/>
            <a:ext cx="8342562" cy="460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174676-0CC3-60A9-320E-953D480CE1B2}"/>
              </a:ext>
            </a:extLst>
          </p:cNvPr>
          <p:cNvSpPr txBox="1"/>
          <p:nvPr/>
        </p:nvSpPr>
        <p:spPr>
          <a:xfrm>
            <a:off x="2867142" y="5840697"/>
            <a:ext cx="29318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Source: da Silva Lopes (2022)</a:t>
            </a:r>
          </a:p>
        </p:txBody>
      </p:sp>
      <p:sp>
        <p:nvSpPr>
          <p:cNvPr id="7" name="TextBox 6" descr="Professor Teresa da Silva Lopes&#13;&#10;">
            <a:extLst>
              <a:ext uri="{FF2B5EF4-FFF2-40B4-BE49-F238E27FC236}">
                <a16:creationId xmlns:a16="http://schemas.microsoft.com/office/drawing/2014/main" id="{AA4BD2C8-D51E-27F0-B71C-C374500F5DCB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A9BA7DDF-D28C-7D3B-D08C-32E05C97842D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23419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23DB50B5-EE4F-35FA-826F-9D6B2DEE7AB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7494" y="925550"/>
            <a:ext cx="10615960" cy="11151"/>
          </a:xfrm>
          <a:prstGeom prst="line">
            <a:avLst/>
          </a:prstGeom>
          <a:noFill/>
          <a:ln w="31750">
            <a:solidFill>
              <a:srgbClr val="037C34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F0E5D5-3139-EBF2-F792-030900873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9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17F10-6F65-E2B9-351E-0C8C6A2BD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4486" y="-34941"/>
            <a:ext cx="7619069" cy="1325563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are Non-Market Strategies (NMS)?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FBC75-0CAB-87E2-39BE-833E9C695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385" y="891757"/>
            <a:ext cx="11307867" cy="5294745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Refer to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actions undertaken by firms to improve their organizational performance by managing the political, institutional and societal context in which they operate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Boddewyn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2003)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a wide variety of activities:</a:t>
            </a:r>
          </a:p>
          <a:p>
            <a:pPr marL="889000" indent="-52546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– corporate political activity (CPA)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building coalitions, lobbying legislators or regulators, making campaigns)</a:t>
            </a:r>
          </a:p>
          <a:p>
            <a:pPr marL="889000" indent="-52546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 – political and corporate, social and responsible (CSR)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US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mobilizing social actors to support/oppose particular initiatives)</a:t>
            </a:r>
          </a:p>
          <a:p>
            <a:pPr marL="295275" indent="-285750" algn="just">
              <a:lnSpc>
                <a:spcPct val="100000"/>
              </a:lnSpc>
              <a:spcBef>
                <a:spcPts val="1600"/>
              </a:spcBef>
            </a:pPr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Main aims of NMS by MNEs:</a:t>
            </a:r>
          </a:p>
          <a:p>
            <a:pPr marL="363538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to secure the provision of critical resources</a:t>
            </a:r>
          </a:p>
          <a:p>
            <a:pPr marL="363538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to gain the support of salient stakeholders</a:t>
            </a:r>
          </a:p>
          <a:p>
            <a:pPr marL="584200" indent="-22066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to obtain organizational legitimacy (actions that are in accordance with local norms, values, beliefs and definitions)</a:t>
            </a:r>
          </a:p>
          <a:p>
            <a:pPr marL="539750" indent="-176213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ultimately, the aim is to shape the MNE market environment and neutralize hostility (or potential hostility) in the host country s by engaging in operations that benefit host government or influential stakeholders</a:t>
            </a:r>
          </a:p>
          <a:p>
            <a:pPr marL="295275" indent="-285750" algn="just">
              <a:lnSpc>
                <a:spcPct val="100000"/>
              </a:lnSpc>
              <a:spcBef>
                <a:spcPts val="1600"/>
              </a:spcBef>
            </a:pPr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NMS are not always successful, or moral/ethical and responsible (</a:t>
            </a:r>
            <a:r>
              <a:rPr lang="en-US" sz="18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eg.</a:t>
            </a:r>
            <a:r>
              <a:rPr lang="en-US" sz="18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corruption-bribing)</a:t>
            </a:r>
          </a:p>
        </p:txBody>
      </p:sp>
      <p:sp>
        <p:nvSpPr>
          <p:cNvPr id="4" name="Line 2">
            <a:extLst>
              <a:ext uri="{FF2B5EF4-FFF2-40B4-BE49-F238E27FC236}">
                <a16:creationId xmlns:a16="http://schemas.microsoft.com/office/drawing/2014/main" id="{17665387-9387-102A-5176-6F83FD179747}"/>
              </a:ext>
            </a:extLst>
          </p:cNvPr>
          <p:cNvSpPr>
            <a:spLocks noChangeShapeType="1"/>
          </p:cNvSpPr>
          <p:nvPr/>
        </p:nvSpPr>
        <p:spPr bwMode="auto">
          <a:xfrm>
            <a:off x="422765" y="824023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 descr="Professor Teresa da Silva Lopes&#13;&#10;">
            <a:extLst>
              <a:ext uri="{FF2B5EF4-FFF2-40B4-BE49-F238E27FC236}">
                <a16:creationId xmlns:a16="http://schemas.microsoft.com/office/drawing/2014/main" id="{529A7CF2-034B-508B-DE77-46D4D457CB0C}"/>
              </a:ext>
            </a:extLst>
          </p:cNvPr>
          <p:cNvSpPr txBox="1"/>
          <p:nvPr/>
        </p:nvSpPr>
        <p:spPr>
          <a:xfrm>
            <a:off x="250521" y="6341549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E155EC69-B007-6BD2-DD0D-C66B5D6673C3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30158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06462A-7E81-9A6D-0D51-128CC4F17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879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This Table offers a framework of offshoring and outsourcing">
            <a:extLst>
              <a:ext uri="{FF2B5EF4-FFF2-40B4-BE49-F238E27FC236}">
                <a16:creationId xmlns:a16="http://schemas.microsoft.com/office/drawing/2014/main" id="{31F5DFA2-FCAB-74C5-11AB-25125C1BD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466" y="1024025"/>
            <a:ext cx="5632994" cy="5134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4">
            <a:extLst>
              <a:ext uri="{FF2B5EF4-FFF2-40B4-BE49-F238E27FC236}">
                <a16:creationId xmlns:a16="http://schemas.microsoft.com/office/drawing/2014/main" id="{2C16F4AD-A762-6E0E-42DA-561D00D4E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613499"/>
            <a:ext cx="40894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Source: Bals et al (2013), ‘Exploring Layers of Complexity in Offshoring Research and Practice’, in Pedersen et al (eds.) </a:t>
            </a:r>
            <a:r>
              <a:rPr lang="en-US" altLang="en-US" sz="10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Offshoring Challenge. Springer</a:t>
            </a:r>
          </a:p>
        </p:txBody>
      </p:sp>
      <p:sp>
        <p:nvSpPr>
          <p:cNvPr id="25604" name="TextBox 1">
            <a:extLst>
              <a:ext uri="{FF2B5EF4-FFF2-40B4-BE49-F238E27FC236}">
                <a16:creationId xmlns:a16="http://schemas.microsoft.com/office/drawing/2014/main" id="{127EDAC5-55E6-15A2-5BDA-C99F042D14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5521" y="4155735"/>
            <a:ext cx="10398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cs typeface="Arial" panose="020B0604020202020204" pitchFamily="34" charset="0"/>
              </a:rPr>
              <a:t>On-shore</a:t>
            </a:r>
          </a:p>
        </p:txBody>
      </p:sp>
      <p:sp>
        <p:nvSpPr>
          <p:cNvPr id="25605" name="Rectangle 2">
            <a:extLst>
              <a:ext uri="{FF2B5EF4-FFF2-40B4-BE49-F238E27FC236}">
                <a16:creationId xmlns:a16="http://schemas.microsoft.com/office/drawing/2014/main" id="{39A9B910-A136-FE5E-E4F3-53FA9D657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890588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25606" name="Title 1">
            <a:extLst>
              <a:ext uri="{FF2B5EF4-FFF2-40B4-BE49-F238E27FC236}">
                <a16:creationId xmlns:a16="http://schemas.microsoft.com/office/drawing/2014/main" id="{1120CB87-6F7D-1E07-038A-19DF063EAC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6997" y="161925"/>
            <a:ext cx="7647293" cy="1143000"/>
          </a:xfrm>
        </p:spPr>
        <p:txBody>
          <a:bodyPr>
            <a:normAutofit fontScale="90000"/>
          </a:bodyPr>
          <a:lstStyle/>
          <a:p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pt-PT" altLang="en-US" sz="26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simple</a:t>
            </a:r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6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framework</a:t>
            </a:r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6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</a:t>
            </a:r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6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Offshoring</a:t>
            </a:r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PT" altLang="en-US" sz="2600" dirty="0" err="1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pt-PT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Outsourcing</a:t>
            </a:r>
            <a:br>
              <a:rPr lang="en-US" altLang="en-US" sz="2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altLang="en-US" sz="2600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D6EEEA56-1EC2-FD87-BEAF-5B6123B9F4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96B3697A-624D-5FAD-A56B-9172695A71E5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C57E900F-EB9D-870D-E9E2-57D096870C41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C49122-9C39-0510-8D4E-B575C567E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D992EE72-AD53-3071-7141-9E252303EC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7618" y="337294"/>
            <a:ext cx="7538735" cy="1143000"/>
          </a:xfrm>
        </p:spPr>
        <p:txBody>
          <a:bodyPr>
            <a:normAutofit fontScale="90000"/>
          </a:bodyPr>
          <a:lstStyle/>
          <a:p>
            <a:r>
              <a:rPr lang="en-GB" altLang="en-US" sz="3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‘Smile’ Curve of Global Value Creation</a:t>
            </a:r>
            <a:br>
              <a:rPr lang="en-GB" altLang="en-US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US" altLang="en-US" dirty="0">
              <a:solidFill>
                <a:srgbClr val="037C34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1747" name="Picture 1">
            <a:extLst>
              <a:ext uri="{FF2B5EF4-FFF2-40B4-BE49-F238E27FC236}">
                <a16:creationId xmlns:a16="http://schemas.microsoft.com/office/drawing/2014/main" id="{12CB9DE6-8424-04B7-1C77-A854FDCFE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414" y="1344614"/>
            <a:ext cx="8639175" cy="495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ine 2">
            <a:extLst>
              <a:ext uri="{FF2B5EF4-FFF2-40B4-BE49-F238E27FC236}">
                <a16:creationId xmlns:a16="http://schemas.microsoft.com/office/drawing/2014/main" id="{808B9323-0C2C-819D-6406-324E6AD95217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E6611180-27D6-3C1C-8FBA-D6D75E2F60CA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95CD4851-7756-F01C-C0CD-F0FE76AB62C4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397160-9FB2-1103-D97C-368A682D3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CC2A640-A9FE-DC83-0554-2A62F81A3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888338"/>
            <a:ext cx="8756598" cy="53086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886E7E-216B-5D1D-1787-7169F18D1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7778" y="-74697"/>
            <a:ext cx="7846827" cy="1325563"/>
          </a:xfrm>
        </p:spPr>
        <p:txBody>
          <a:bodyPr>
            <a:normAutofit/>
          </a:bodyPr>
          <a:lstStyle/>
          <a:p>
            <a:r>
              <a:rPr lang="en-US" sz="34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GVC and Aggravation of Inequality</a:t>
            </a:r>
          </a:p>
        </p:txBody>
      </p:sp>
      <p:sp>
        <p:nvSpPr>
          <p:cNvPr id="6" name="Line 2">
            <a:extLst>
              <a:ext uri="{FF2B5EF4-FFF2-40B4-BE49-F238E27FC236}">
                <a16:creationId xmlns:a16="http://schemas.microsoft.com/office/drawing/2014/main" id="{0C7AE835-DF7D-4446-11C8-0E62B074AD9B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255" y="849233"/>
            <a:ext cx="11263487" cy="0"/>
          </a:xfrm>
          <a:prstGeom prst="line">
            <a:avLst/>
          </a:prstGeom>
          <a:noFill/>
          <a:ln w="44450">
            <a:solidFill>
              <a:srgbClr val="057B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 descr="Professor Teresa da Silva Lopes&#13;&#10;">
            <a:extLst>
              <a:ext uri="{FF2B5EF4-FFF2-40B4-BE49-F238E27FC236}">
                <a16:creationId xmlns:a16="http://schemas.microsoft.com/office/drawing/2014/main" id="{19B55C50-7992-45C1-C9AA-23E99D2ACBA2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F1A5B223-6ACB-282B-51E5-018B8278443E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57B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88FEA-BA9A-D396-9596-7CA416799D1F}"/>
              </a:ext>
            </a:extLst>
          </p:cNvPr>
          <p:cNvSpPr txBox="1"/>
          <p:nvPr/>
        </p:nvSpPr>
        <p:spPr>
          <a:xfrm>
            <a:off x="9484912" y="5623583"/>
            <a:ext cx="2554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</a:t>
            </a:r>
            <a:r>
              <a:rPr lang="en-US" dirty="0" err="1"/>
              <a:t>Palpacuer</a:t>
            </a:r>
            <a:r>
              <a:rPr lang="en-US" dirty="0"/>
              <a:t> and Smith (2021)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0F422-D0BC-2CBF-0529-AA19A562D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09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>
            <a:extLst>
              <a:ext uri="{FF2B5EF4-FFF2-40B4-BE49-F238E27FC236}">
                <a16:creationId xmlns:a16="http://schemas.microsoft.com/office/drawing/2014/main" id="{D613152F-C9A7-EBA3-0A18-307BBE7BC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0476" y="5903480"/>
            <a:ext cx="58896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1200" kern="0" dirty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Figure 19.1  </a:t>
            </a:r>
            <a:r>
              <a:rPr lang="en-US" sz="1200" kern="0" dirty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Structural evolution of international operations</a:t>
            </a:r>
            <a:endParaRPr lang="en-GB" sz="1200" kern="0" dirty="0">
              <a:solidFill>
                <a:sysClr val="windowText" lastClr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6322" name="Picture 3" descr="Graph with Structural evolution of international operations">
            <a:extLst>
              <a:ext uri="{FF2B5EF4-FFF2-40B4-BE49-F238E27FC236}">
                <a16:creationId xmlns:a16="http://schemas.microsoft.com/office/drawing/2014/main" id="{AB57D7FE-10BD-61EC-2F0A-AB1652CB4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737" y="197213"/>
            <a:ext cx="7704138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 descr="Professor Teresa da Silva Lopes&#13;&#10;">
            <a:extLst>
              <a:ext uri="{FF2B5EF4-FFF2-40B4-BE49-F238E27FC236}">
                <a16:creationId xmlns:a16="http://schemas.microsoft.com/office/drawing/2014/main" id="{6FFE3DAB-7BF7-40C3-7A32-D0628D8C177E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Line 2">
            <a:extLst>
              <a:ext uri="{FF2B5EF4-FFF2-40B4-BE49-F238E27FC236}">
                <a16:creationId xmlns:a16="http://schemas.microsoft.com/office/drawing/2014/main" id="{64CD1020-0AFF-3DE1-0A98-8AE33A0A937E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87711"/>
            <a:ext cx="12192000" cy="0"/>
          </a:xfrm>
          <a:prstGeom prst="line">
            <a:avLst/>
          </a:prstGeom>
          <a:noFill/>
          <a:ln w="25400">
            <a:solidFill>
              <a:srgbClr val="057B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32551B-EF2B-BAC4-4BA9-D567BFEC67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5">
            <a:extLst>
              <a:ext uri="{FF2B5EF4-FFF2-40B4-BE49-F238E27FC236}">
                <a16:creationId xmlns:a16="http://schemas.microsoft.com/office/drawing/2014/main" id="{DF0E4B2E-AD6B-58D9-9042-6DBCF2858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497" y="3776319"/>
            <a:ext cx="11263487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177800" indent="-1778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GB" altLang="en-US" sz="16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1 – cost leadership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en-GB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centralised and hierarchical</a:t>
            </a: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structure usually followed by firms in cell 1 pursuing </a:t>
            </a:r>
            <a:r>
              <a:rPr lang="en-GB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economic integration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GB" altLang="en-US" sz="16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2 - exit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GB" altLang="en-US" sz="16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4 – differentiation (building brands, investing in marketing)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the strategy of </a:t>
            </a:r>
            <a:r>
              <a:rPr lang="en-GB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national responsiveness</a:t>
            </a: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may require a </a:t>
            </a:r>
            <a:r>
              <a:rPr lang="en-GB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decentralized </a:t>
            </a: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organizational structure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GB" altLang="en-US" sz="16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Quadrant 3 – cost Leadership or differentiation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it may be necessary to </a:t>
            </a:r>
            <a:r>
              <a:rPr lang="en-GB" altLang="en-US" sz="1600" u="sng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combine the advantages of both a centralized and decentralized organizational structure – matrix structure </a:t>
            </a:r>
            <a:r>
              <a:rPr lang="en-GB" altLang="en-US" sz="16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(complementary assets need to be combined)</a:t>
            </a:r>
          </a:p>
        </p:txBody>
      </p:sp>
      <p:pic>
        <p:nvPicPr>
          <p:cNvPr id="31746" name="Picture 7" descr="Rugman’s Competitive Advantage Matrix – Related Organisational Structures&#10;">
            <a:extLst>
              <a:ext uri="{FF2B5EF4-FFF2-40B4-BE49-F238E27FC236}">
                <a16:creationId xmlns:a16="http://schemas.microsoft.com/office/drawing/2014/main" id="{3E9E87E4-D044-608A-6D8C-6950D5E97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816" y="1379625"/>
            <a:ext cx="273685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11">
            <a:extLst>
              <a:ext uri="{FF2B5EF4-FFF2-40B4-BE49-F238E27FC236}">
                <a16:creationId xmlns:a16="http://schemas.microsoft.com/office/drawing/2014/main" id="{20D31A6D-8EFF-50BC-2040-61DE3CC1E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1082" y="1010293"/>
            <a:ext cx="102483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Rugman</a:t>
            </a:r>
            <a:r>
              <a:rPr lang="ja-JP" altLang="en-GB" sz="1800" b="1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’</a:t>
            </a:r>
            <a:r>
              <a:rPr lang="en-GB" altLang="ja-JP" sz="1800" b="1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 Competitive Advantage Matrix – Related Organisational Structures</a:t>
            </a:r>
            <a:endParaRPr lang="en-GB" altLang="en-US" sz="1800" b="1" dirty="0">
              <a:solidFill>
                <a:schemeClr val="bg1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749" name="Title 1">
            <a:extLst>
              <a:ext uri="{FF2B5EF4-FFF2-40B4-BE49-F238E27FC236}">
                <a16:creationId xmlns:a16="http://schemas.microsoft.com/office/drawing/2014/main" id="{B47CEB3B-9D11-8416-DB31-4A82C644D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58044" y="59617"/>
            <a:ext cx="9254395" cy="1143000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GB" altLang="en-US" sz="2600" dirty="0">
                <a:solidFill>
                  <a:srgbClr val="037C34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Types of organisational structures for the </a:t>
            </a:r>
            <a:r>
              <a:rPr lang="en-GB" altLang="en-US" sz="2600" dirty="0" err="1">
                <a:solidFill>
                  <a:srgbClr val="037C34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internalisationalised</a:t>
            </a:r>
            <a:r>
              <a:rPr lang="en-GB" altLang="en-US" sz="2600" dirty="0">
                <a:solidFill>
                  <a:srgbClr val="037C34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 firm</a:t>
            </a:r>
            <a:endParaRPr lang="en-US" altLang="en-US" sz="2600" dirty="0">
              <a:solidFill>
                <a:srgbClr val="037C34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CF8302A5-7974-AE68-A10F-9ACD4B0FF662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A5F6BC68-C32B-95EF-328A-0FF79ADAA74D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7660F627-9ABD-D6FB-B7F1-47599F17E7E1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37C3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CEDFA9-B09C-09A2-E32F-26219018B9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Figure with Extended Internalization Theory Framework (Lopes, Casson and Jones, 2019)">
            <a:extLst>
              <a:ext uri="{FF2B5EF4-FFF2-40B4-BE49-F238E27FC236}">
                <a16:creationId xmlns:a16="http://schemas.microsoft.com/office/drawing/2014/main" id="{60EE13AC-F8A0-1AB8-8A58-61FB51671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9" y="2098675"/>
            <a:ext cx="701357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5">
            <a:extLst>
              <a:ext uri="{FF2B5EF4-FFF2-40B4-BE49-F238E27FC236}">
                <a16:creationId xmlns:a16="http://schemas.microsoft.com/office/drawing/2014/main" id="{E0A115D7-5E08-1D00-71F7-4645434F4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4139" y="5888038"/>
            <a:ext cx="28416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/>
              <a:t>Source: Lopes, Casson, Jones (2019)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60A8F0-3E87-7646-997C-716F05F4361C}"/>
              </a:ext>
            </a:extLst>
          </p:cNvPr>
          <p:cNvSpPr txBox="1"/>
          <p:nvPr/>
        </p:nvSpPr>
        <p:spPr>
          <a:xfrm>
            <a:off x="2135188" y="973139"/>
            <a:ext cx="7127592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Markets vs Hierarchies in </a:t>
            </a:r>
            <a:r>
              <a:rPr lang="en-US" sz="2000" u="sng" dirty="0">
                <a:solidFill>
                  <a:schemeClr val="bg1">
                    <a:lumMod val="50000"/>
                  </a:schemeClr>
                </a:solidFill>
              </a:rPr>
              <a:t>international business </a:t>
            </a:r>
            <a:r>
              <a:rPr lang="en-US" sz="1500" dirty="0">
                <a:solidFill>
                  <a:schemeClr val="bg1">
                    <a:lumMod val="50000"/>
                  </a:schemeClr>
                </a:solidFill>
              </a:rPr>
              <a:t>(Buckley &amp; Casson 1976)</a:t>
            </a:r>
          </a:p>
          <a:p>
            <a:pPr marL="358775" indent="-358775"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	+ design of headquarters (</a:t>
            </a:r>
            <a:r>
              <a:rPr lang="en-US" sz="2000" dirty="0" err="1">
                <a:solidFill>
                  <a:schemeClr val="bg1">
                    <a:lumMod val="50000"/>
                  </a:schemeClr>
                </a:solidFill>
              </a:rPr>
              <a:t>eg.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‘cloaking’ – hiding of assets)</a:t>
            </a:r>
          </a:p>
          <a:p>
            <a:pPr marL="358775" indent="-358775"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     + role of entrepreneur (</a:t>
            </a:r>
            <a:r>
              <a:rPr lang="en-US" sz="2000" dirty="0" err="1">
                <a:solidFill>
                  <a:schemeClr val="bg1">
                    <a:lumMod val="50000"/>
                  </a:schemeClr>
                </a:solidFill>
              </a:rPr>
              <a:t>eg.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expat entrepreneur)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316CD4-25A3-062F-E933-216F64508827}"/>
              </a:ext>
            </a:extLst>
          </p:cNvPr>
          <p:cNvSpPr/>
          <p:nvPr/>
        </p:nvSpPr>
        <p:spPr>
          <a:xfrm>
            <a:off x="2055813" y="963614"/>
            <a:ext cx="7981950" cy="1025525"/>
          </a:xfrm>
          <a:prstGeom prst="rect">
            <a:avLst/>
          </a:prstGeom>
          <a:noFill/>
          <a:ln w="28575">
            <a:solidFill>
              <a:srgbClr val="1582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534" name="Title 1">
            <a:extLst>
              <a:ext uri="{FF2B5EF4-FFF2-40B4-BE49-F238E27FC236}">
                <a16:creationId xmlns:a16="http://schemas.microsoft.com/office/drawing/2014/main" id="{6B4817AF-65B9-5520-065B-804797D0B3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01813" y="333487"/>
            <a:ext cx="8686800" cy="535588"/>
          </a:xfrm>
        </p:spPr>
        <p:txBody>
          <a:bodyPr>
            <a:normAutofit/>
          </a:bodyPr>
          <a:lstStyle/>
          <a:p>
            <a:r>
              <a:rPr lang="en-US" altLang="en-US" sz="2000" dirty="0">
                <a:solidFill>
                  <a:srgbClr val="037C3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Extended Internalization Theory (Lopes, Jones, &amp; Casson 2019)</a:t>
            </a: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F33BD4BF-A46B-2D68-A123-A15C8AD8F236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CF34DC54-1044-F5B9-97A4-28F9C7F3A77F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D6FFEAA8-45ED-2307-468D-67D9811267B4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15824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7F54CB-45DD-C001-5041-EAECB5A78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789" y="6395008"/>
            <a:ext cx="1498570" cy="35713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D7067CF-348E-B015-F686-BD96EA6B7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1384" y="1529286"/>
            <a:ext cx="6099759" cy="4051665"/>
          </a:xfrm>
          <a:prstGeom prst="rect">
            <a:avLst/>
          </a:prstGeom>
        </p:spPr>
      </p:pic>
      <p:pic>
        <p:nvPicPr>
          <p:cNvPr id="5" name="Picture 7" descr="World's most popular tax havens">
            <a:extLst>
              <a:ext uri="{FF2B5EF4-FFF2-40B4-BE49-F238E27FC236}">
                <a16:creationId xmlns:a16="http://schemas.microsoft.com/office/drawing/2014/main" id="{8F214832-D82B-9F70-0833-FF006CF29A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90" y="804776"/>
            <a:ext cx="7812087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6C87713-2CA2-DC77-4653-839B9B1ABC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57036" y="98005"/>
            <a:ext cx="10250220" cy="1143000"/>
          </a:xfrm>
        </p:spPr>
        <p:txBody>
          <a:bodyPr/>
          <a:lstStyle/>
          <a:p>
            <a:r>
              <a:rPr lang="en-GB" altLang="en-US" sz="2000" dirty="0">
                <a:solidFill>
                  <a:srgbClr val="057B33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historical significance of tax havens as a form of organizational innovation</a:t>
            </a:r>
            <a:endParaRPr lang="en-US" altLang="en-US" sz="2000" dirty="0">
              <a:solidFill>
                <a:srgbClr val="057B33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Line 2">
            <a:extLst>
              <a:ext uri="{FF2B5EF4-FFF2-40B4-BE49-F238E27FC236}">
                <a16:creationId xmlns:a16="http://schemas.microsoft.com/office/drawing/2014/main" id="{B265668A-D90B-EFEE-C269-87E5F8DAEA19}"/>
              </a:ext>
            </a:extLst>
          </p:cNvPr>
          <p:cNvSpPr>
            <a:spLocks noChangeShapeType="1"/>
          </p:cNvSpPr>
          <p:nvPr/>
        </p:nvSpPr>
        <p:spPr bwMode="auto">
          <a:xfrm>
            <a:off x="545426" y="863779"/>
            <a:ext cx="11263487" cy="0"/>
          </a:xfrm>
          <a:prstGeom prst="line">
            <a:avLst/>
          </a:prstGeom>
          <a:noFill/>
          <a:ln w="44450">
            <a:solidFill>
              <a:srgbClr val="057B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 descr="Professor Teresa da Silva Lopes&#13;&#10;">
            <a:extLst>
              <a:ext uri="{FF2B5EF4-FFF2-40B4-BE49-F238E27FC236}">
                <a16:creationId xmlns:a16="http://schemas.microsoft.com/office/drawing/2014/main" id="{8739AEE7-CE16-C17D-11A9-B0B1DB038590}"/>
              </a:ext>
            </a:extLst>
          </p:cNvPr>
          <p:cNvSpPr txBox="1"/>
          <p:nvPr/>
        </p:nvSpPr>
        <p:spPr>
          <a:xfrm>
            <a:off x="250521" y="6381305"/>
            <a:ext cx="40584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pt-PT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Professor Teresa da Silva Lopes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Line 2">
            <a:extLst>
              <a:ext uri="{FF2B5EF4-FFF2-40B4-BE49-F238E27FC236}">
                <a16:creationId xmlns:a16="http://schemas.microsoft.com/office/drawing/2014/main" id="{7435B57A-C5B3-BB19-F2BF-AE339B0FB932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269914"/>
            <a:ext cx="12192000" cy="0"/>
          </a:xfrm>
          <a:prstGeom prst="line">
            <a:avLst/>
          </a:prstGeom>
          <a:noFill/>
          <a:ln w="25400">
            <a:solidFill>
              <a:srgbClr val="057B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CF711B-58A8-6A10-B8A7-1F18726B7A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3268" y="6384207"/>
            <a:ext cx="1506216" cy="35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91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1D68187-DD30-EF07-C36A-201797A44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36187" y="657224"/>
            <a:ext cx="12231939" cy="5650931"/>
          </a:xfrm>
        </p:spPr>
      </p:pic>
    </p:spTree>
    <p:extLst>
      <p:ext uri="{BB962C8B-B14F-4D97-AF65-F5344CB8AC3E}">
        <p14:creationId xmlns:p14="http://schemas.microsoft.com/office/powerpoint/2010/main" val="15563489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3359</Words>
  <Application>Microsoft Macintosh PowerPoint</Application>
  <PresentationFormat>Widescreen</PresentationFormat>
  <Paragraphs>467</Paragraphs>
  <Slides>37</Slides>
  <Notes>24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Arial</vt:lpstr>
      <vt:lpstr>Calibri</vt:lpstr>
      <vt:lpstr>Calibri Light</vt:lpstr>
      <vt:lpstr>Comic Sans MS</vt:lpstr>
      <vt:lpstr>Courier</vt:lpstr>
      <vt:lpstr>Gill Sans</vt:lpstr>
      <vt:lpstr>Open Sans</vt:lpstr>
      <vt:lpstr>Symbol</vt:lpstr>
      <vt:lpstr>Times New Roman</vt:lpstr>
      <vt:lpstr>Verdana</vt:lpstr>
      <vt:lpstr>Office Theme</vt:lpstr>
      <vt:lpstr>Photo Editor Photo</vt:lpstr>
      <vt:lpstr>PowerPoint Presentation</vt:lpstr>
      <vt:lpstr>Learning Objectives </vt:lpstr>
      <vt:lpstr>GBSR – Topics </vt:lpstr>
      <vt:lpstr>Growth of Global Exports (over 5 centuries)</vt:lpstr>
      <vt:lpstr>Globalisation Framework</vt:lpstr>
      <vt:lpstr>PowerPoint Presentation</vt:lpstr>
      <vt:lpstr>Entry Strategies for International Markets</vt:lpstr>
      <vt:lpstr>Internationalization process: Is it always Incremental ?</vt:lpstr>
      <vt:lpstr>Choosing the Mode of Entry</vt:lpstr>
      <vt:lpstr>Choosing the Mode of Entry</vt:lpstr>
      <vt:lpstr>PowerPoint Presentation</vt:lpstr>
      <vt:lpstr>Vernon’s Product Life-Cycle Theory (1966)</vt:lpstr>
      <vt:lpstr>Vernon’s Product Life-Cycle Theory (cont.)</vt:lpstr>
      <vt:lpstr>Theories of MNE:  The Eclectic Paradigm – OLI Paradigm (John Dunning, 1993)</vt:lpstr>
      <vt:lpstr> Rugman’s FSA-CSA Matrix</vt:lpstr>
      <vt:lpstr>PowerPoint Presentation</vt:lpstr>
      <vt:lpstr>Entrepreneur - Productive/Unproductive Framework (Baumol,1990)</vt:lpstr>
      <vt:lpstr>Can businesses de deeply responsible and still be competitive?</vt:lpstr>
      <vt:lpstr>Levels of Shared value (Porter and Kramer, 2011)</vt:lpstr>
      <vt:lpstr>PowerPoint Presentation</vt:lpstr>
      <vt:lpstr>PowerPoint Presentation</vt:lpstr>
      <vt:lpstr>‘Whitewashing’</vt:lpstr>
      <vt:lpstr>Businesses Going “green”</vt:lpstr>
      <vt:lpstr>Demand for non-financial disclosure is rapidly rising</vt:lpstr>
      <vt:lpstr>Types of Risks Faced by MNEs</vt:lpstr>
      <vt:lpstr>Classification of Risks </vt:lpstr>
      <vt:lpstr>Types of Risk Management Strategies </vt:lpstr>
      <vt:lpstr>Relation between MNEs FSAs in extraordinary risk management  and  strategies and tactics for operating in VUCA environments</vt:lpstr>
      <vt:lpstr>What are Non-Market Strategies (NMS)?</vt:lpstr>
      <vt:lpstr>A simple framework of Offshoring and Outsourcing </vt:lpstr>
      <vt:lpstr>The ‘Smile’ Curve of Global Value Creation </vt:lpstr>
      <vt:lpstr>GVC and Aggravation of Inequality</vt:lpstr>
      <vt:lpstr>PowerPoint Presentation</vt:lpstr>
      <vt:lpstr>Types of organisational structures for the internalisationalised firm</vt:lpstr>
      <vt:lpstr>Extended Internalization Theory (Lopes, Jones, &amp; Casson 2019)</vt:lpstr>
      <vt:lpstr>The historical significance of tax havens as a form of organizational innovation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Teresa Da Silva Lopes</dc:creator>
  <cp:lastModifiedBy>Teresa Da Silva Lopes</cp:lastModifiedBy>
  <cp:revision>10</cp:revision>
  <dcterms:created xsi:type="dcterms:W3CDTF">2024-04-13T01:20:49Z</dcterms:created>
  <dcterms:modified xsi:type="dcterms:W3CDTF">2024-04-14T12:29:38Z</dcterms:modified>
</cp:coreProperties>
</file>