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383" r:id="rId2"/>
    <p:sldId id="257" r:id="rId3"/>
    <p:sldId id="399" r:id="rId4"/>
    <p:sldId id="398" r:id="rId5"/>
    <p:sldId id="394" r:id="rId6"/>
    <p:sldId id="396" r:id="rId7"/>
    <p:sldId id="397" r:id="rId8"/>
    <p:sldId id="402" r:id="rId9"/>
    <p:sldId id="379" r:id="rId10"/>
    <p:sldId id="292" r:id="rId11"/>
    <p:sldId id="388" r:id="rId12"/>
    <p:sldId id="380" r:id="rId13"/>
    <p:sldId id="381" r:id="rId14"/>
    <p:sldId id="387" r:id="rId15"/>
    <p:sldId id="403" r:id="rId16"/>
    <p:sldId id="389" r:id="rId17"/>
    <p:sldId id="39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7C34"/>
    <a:srgbClr val="15824C"/>
    <a:srgbClr val="FF5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79"/>
    <p:restoredTop sz="94014"/>
  </p:normalViewPr>
  <p:slideViewPr>
    <p:cSldViewPr snapToGrid="0">
      <p:cViewPr varScale="1">
        <p:scale>
          <a:sx n="111" d="100"/>
          <a:sy n="111" d="100"/>
        </p:scale>
        <p:origin x="616" y="200"/>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709003-38F7-3149-8020-E2376DFD9EAE}" type="datetimeFigureOut">
              <a:rPr lang="en-US" smtClean="0"/>
              <a:t>4/16/24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6948FA-635A-2F4B-ADA6-0BF8C912B273}" type="slidenum">
              <a:rPr lang="en-US" smtClean="0"/>
              <a:t>‹#›</a:t>
            </a:fld>
            <a:endParaRPr lang="en-US"/>
          </a:p>
        </p:txBody>
      </p:sp>
    </p:spTree>
    <p:extLst>
      <p:ext uri="{BB962C8B-B14F-4D97-AF65-F5344CB8AC3E}">
        <p14:creationId xmlns:p14="http://schemas.microsoft.com/office/powerpoint/2010/main" val="2431765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2</a:t>
            </a:fld>
            <a:endParaRPr lang="en-US"/>
          </a:p>
        </p:txBody>
      </p:sp>
    </p:spTree>
    <p:extLst>
      <p:ext uri="{BB962C8B-B14F-4D97-AF65-F5344CB8AC3E}">
        <p14:creationId xmlns:p14="http://schemas.microsoft.com/office/powerpoint/2010/main" val="437063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3</a:t>
            </a:fld>
            <a:endParaRPr lang="en-US"/>
          </a:p>
        </p:txBody>
      </p:sp>
    </p:spTree>
    <p:extLst>
      <p:ext uri="{BB962C8B-B14F-4D97-AF65-F5344CB8AC3E}">
        <p14:creationId xmlns:p14="http://schemas.microsoft.com/office/powerpoint/2010/main" val="1888840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4</a:t>
            </a:fld>
            <a:endParaRPr lang="en-US"/>
          </a:p>
        </p:txBody>
      </p:sp>
    </p:spTree>
    <p:extLst>
      <p:ext uri="{BB962C8B-B14F-4D97-AF65-F5344CB8AC3E}">
        <p14:creationId xmlns:p14="http://schemas.microsoft.com/office/powerpoint/2010/main" val="3369263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5</a:t>
            </a:fld>
            <a:endParaRPr lang="en-US"/>
          </a:p>
        </p:txBody>
      </p:sp>
    </p:spTree>
    <p:extLst>
      <p:ext uri="{BB962C8B-B14F-4D97-AF65-F5344CB8AC3E}">
        <p14:creationId xmlns:p14="http://schemas.microsoft.com/office/powerpoint/2010/main" val="32788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6</a:t>
            </a:fld>
            <a:endParaRPr lang="en-US"/>
          </a:p>
        </p:txBody>
      </p:sp>
    </p:spTree>
    <p:extLst>
      <p:ext uri="{BB962C8B-B14F-4D97-AF65-F5344CB8AC3E}">
        <p14:creationId xmlns:p14="http://schemas.microsoft.com/office/powerpoint/2010/main" val="17771256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u="none" strike="noStrike" dirty="0">
              <a:solidFill>
                <a:srgbClr val="0D0D0D"/>
              </a:solidFill>
              <a:effectLst/>
              <a:latin typeface="Söhne"/>
            </a:endParaRPr>
          </a:p>
          <a:p>
            <a:endParaRPr lang="en-GB" b="0" i="0" u="none" strike="noStrike" dirty="0">
              <a:solidFill>
                <a:srgbClr val="0D0D0D"/>
              </a:solidFill>
              <a:effectLst/>
              <a:latin typeface="Söhne"/>
            </a:endParaRPr>
          </a:p>
          <a:p>
            <a:endParaRPr lang="en-GB" b="0" i="0" u="none" strike="noStrike" dirty="0">
              <a:solidFill>
                <a:srgbClr val="0D0D0D"/>
              </a:solidFill>
              <a:effectLst/>
              <a:latin typeface="Söhne"/>
            </a:endParaRPr>
          </a:p>
          <a:p>
            <a:endParaRPr lang="en-GB" b="0" i="0" u="none" strike="noStrike" dirty="0">
              <a:solidFill>
                <a:srgbClr val="0D0D0D"/>
              </a:solidFill>
              <a:effectLst/>
              <a:latin typeface="Söhne"/>
            </a:endParaRPr>
          </a:p>
          <a:p>
            <a:endParaRPr lang="en-GB" b="0" i="0" u="none" strike="noStrike" dirty="0">
              <a:solidFill>
                <a:srgbClr val="0D0D0D"/>
              </a:solidFill>
              <a:effectLst/>
              <a:latin typeface="Söhne"/>
            </a:endParaRPr>
          </a:p>
        </p:txBody>
      </p:sp>
      <p:sp>
        <p:nvSpPr>
          <p:cNvPr id="4" name="Slide Number Placeholder 3"/>
          <p:cNvSpPr>
            <a:spLocks noGrp="1"/>
          </p:cNvSpPr>
          <p:nvPr>
            <p:ph type="sldNum" sz="quarter" idx="5"/>
          </p:nvPr>
        </p:nvSpPr>
        <p:spPr/>
        <p:txBody>
          <a:bodyPr/>
          <a:lstStyle/>
          <a:p>
            <a:fld id="{A36948FA-635A-2F4B-ADA6-0BF8C912B273}" type="slidenum">
              <a:rPr lang="en-US" smtClean="0"/>
              <a:t>7</a:t>
            </a:fld>
            <a:endParaRPr lang="en-US"/>
          </a:p>
        </p:txBody>
      </p:sp>
    </p:spTree>
    <p:extLst>
      <p:ext uri="{BB962C8B-B14F-4D97-AF65-F5344CB8AC3E}">
        <p14:creationId xmlns:p14="http://schemas.microsoft.com/office/powerpoint/2010/main" val="210677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8</a:t>
            </a:fld>
            <a:endParaRPr lang="en-US"/>
          </a:p>
        </p:txBody>
      </p:sp>
    </p:spTree>
    <p:extLst>
      <p:ext uri="{BB962C8B-B14F-4D97-AF65-F5344CB8AC3E}">
        <p14:creationId xmlns:p14="http://schemas.microsoft.com/office/powerpoint/2010/main" val="2786764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u="none" strike="noStrike" dirty="0">
                <a:solidFill>
                  <a:srgbClr val="373737"/>
                </a:solidFill>
                <a:effectLst/>
                <a:latin typeface="Helvetica Neue" panose="02000503000000020004" pitchFamily="2" charset="0"/>
              </a:rPr>
              <a:t>.</a:t>
            </a:r>
          </a:p>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9</a:t>
            </a:fld>
            <a:endParaRPr lang="en-US"/>
          </a:p>
        </p:txBody>
      </p:sp>
    </p:spTree>
    <p:extLst>
      <p:ext uri="{BB962C8B-B14F-4D97-AF65-F5344CB8AC3E}">
        <p14:creationId xmlns:p14="http://schemas.microsoft.com/office/powerpoint/2010/main" val="2060212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92FC26-C16D-7347-96D7-B88EA51B3A93}" type="slidenum">
              <a:rPr lang="en-US" smtClean="0"/>
              <a:t>10</a:t>
            </a:fld>
            <a:endParaRPr lang="en-US"/>
          </a:p>
        </p:txBody>
      </p:sp>
    </p:spTree>
    <p:extLst>
      <p:ext uri="{BB962C8B-B14F-4D97-AF65-F5344CB8AC3E}">
        <p14:creationId xmlns:p14="http://schemas.microsoft.com/office/powerpoint/2010/main" val="1589257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11</a:t>
            </a:fld>
            <a:endParaRPr lang="en-US"/>
          </a:p>
        </p:txBody>
      </p:sp>
    </p:spTree>
    <p:extLst>
      <p:ext uri="{BB962C8B-B14F-4D97-AF65-F5344CB8AC3E}">
        <p14:creationId xmlns:p14="http://schemas.microsoft.com/office/powerpoint/2010/main" val="3726844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ym typeface="Wingdings" pitchFamily="2" charset="2"/>
            </a:endParaRPr>
          </a:p>
          <a:p>
            <a:pPr marL="0" indent="0">
              <a:buFont typeface="Wingdings" pitchFamily="2" charset="2"/>
              <a:buNone/>
            </a:pPr>
            <a:endParaRPr lang="en-US" dirty="0">
              <a:sym typeface="Wingdings" pitchFamily="2" charset="2"/>
            </a:endParaRPr>
          </a:p>
          <a:p>
            <a:pPr marL="0" indent="0">
              <a:buFont typeface="Wingdings" pitchFamily="2" charset="2"/>
              <a:buNone/>
            </a:pPr>
            <a:endParaRPr lang="en-US" dirty="0">
              <a:sym typeface="Wingdings" pitchFamily="2" charset="2"/>
            </a:endParaRPr>
          </a:p>
          <a:p>
            <a:pPr marL="171450" indent="-171450">
              <a:buFont typeface="Wingdings" pitchFamily="2" charset="2"/>
              <a:buChar char="è"/>
            </a:pPr>
            <a:endParaRPr lang="en-US" dirty="0">
              <a:sym typeface="Wingdings" pitchFamily="2" charset="2"/>
            </a:endParaRPr>
          </a:p>
          <a:p>
            <a:pPr marL="171450" indent="-171450">
              <a:buFont typeface="Wingdings" pitchFamily="2" charset="2"/>
              <a:buChar char="è"/>
            </a:pPr>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12</a:t>
            </a:fld>
            <a:endParaRPr lang="en-US"/>
          </a:p>
        </p:txBody>
      </p:sp>
    </p:spTree>
    <p:extLst>
      <p:ext uri="{BB962C8B-B14F-4D97-AF65-F5344CB8AC3E}">
        <p14:creationId xmlns:p14="http://schemas.microsoft.com/office/powerpoint/2010/main" val="4029084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Verdana" panose="020B0604030504040204" pitchFamily="34" charset="0"/>
              <a:ea typeface="Verdana" panose="020B0604030504040204" pitchFamily="34" charset="0"/>
              <a:cs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Verdana" panose="020B0604030504040204" pitchFamily="34" charset="0"/>
              <a:ea typeface="Verdana" panose="020B0604030504040204" pitchFamily="34" charset="0"/>
              <a:cs typeface="Verdana" panose="020B0604030504040204" pitchFamily="34" charset="0"/>
            </a:endParaRPr>
          </a:p>
          <a:p>
            <a:pPr algn="just"/>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13</a:t>
            </a:fld>
            <a:endParaRPr lang="en-US"/>
          </a:p>
        </p:txBody>
      </p:sp>
    </p:spTree>
    <p:extLst>
      <p:ext uri="{BB962C8B-B14F-4D97-AF65-F5344CB8AC3E}">
        <p14:creationId xmlns:p14="http://schemas.microsoft.com/office/powerpoint/2010/main" val="694124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14</a:t>
            </a:fld>
            <a:endParaRPr lang="en-US"/>
          </a:p>
        </p:txBody>
      </p:sp>
    </p:spTree>
    <p:extLst>
      <p:ext uri="{BB962C8B-B14F-4D97-AF65-F5344CB8AC3E}">
        <p14:creationId xmlns:p14="http://schemas.microsoft.com/office/powerpoint/2010/main" val="3019138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u="none" strike="noStrike" dirty="0">
              <a:solidFill>
                <a:srgbClr val="0D0D0D"/>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16</a:t>
            </a:fld>
            <a:endParaRPr lang="en-US"/>
          </a:p>
        </p:txBody>
      </p:sp>
    </p:spTree>
    <p:extLst>
      <p:ext uri="{BB962C8B-B14F-4D97-AF65-F5344CB8AC3E}">
        <p14:creationId xmlns:p14="http://schemas.microsoft.com/office/powerpoint/2010/main" val="2801823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6948FA-635A-2F4B-ADA6-0BF8C912B273}" type="slidenum">
              <a:rPr lang="en-US" smtClean="0"/>
              <a:t>17</a:t>
            </a:fld>
            <a:endParaRPr lang="en-US"/>
          </a:p>
        </p:txBody>
      </p:sp>
    </p:spTree>
    <p:extLst>
      <p:ext uri="{BB962C8B-B14F-4D97-AF65-F5344CB8AC3E}">
        <p14:creationId xmlns:p14="http://schemas.microsoft.com/office/powerpoint/2010/main" val="1147811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20E95-BE80-770E-7BC5-9DB4058419E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5E1CC66-B4C5-0C7C-9886-CFD19941BB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60C2ACC-CFB3-BC3B-4806-E43D6ED2EA27}"/>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41CA418B-CFCE-E3B7-E745-B67FEAF72E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FC499E-6451-6031-2EED-C18DE5516705}"/>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140259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D406E-50D1-D5E9-F6D8-40E70A5597A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37F64EA-5A86-D91D-2ACF-929AC3CBB90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31BB31E-07DF-47CE-BD55-638C698761C8}"/>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E2E86123-C763-5790-77D5-0A1795ECFD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99F122-100F-5ADD-C884-9FFF3A978453}"/>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556441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A8DE-836B-C437-BBAC-2DB13125F12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D7CFFEC-1287-EC8E-01EE-FF87752528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87D96E6-83F8-3736-009E-10BF4267324F}"/>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D5A29715-944C-1A72-32E1-3E7370F3AE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7C76E7-4771-9BAE-48A0-2A1D2EB35CA3}"/>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2158611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55FC0-8684-7182-09F8-E28A5C05F41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1327AEF-2B9E-524D-1A3A-55ADA365D37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35FC3D-D7C7-01DC-B78A-5F145A062A0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761714F-3C69-818F-5DB1-EC75703F1DFA}"/>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6" name="Footer Placeholder 5">
            <a:extLst>
              <a:ext uri="{FF2B5EF4-FFF2-40B4-BE49-F238E27FC236}">
                <a16:creationId xmlns:a16="http://schemas.microsoft.com/office/drawing/2014/main" id="{25A7FF3E-C8F1-B02E-0C26-5A08C9F68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795873-06A7-827A-5D30-39ADB144A39B}"/>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555524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4F3BE-DDA4-3121-59E2-88788FF6912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CB2179-3E1D-5AA1-6962-C04DED4616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ABA8AA0-C58A-048B-9D34-5D2A678738A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5256E60-0377-F0C5-C08A-A8F4ABE275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2D9D47A-F3C2-2116-FB4B-61D1B92AC1F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8208519-1B84-F66E-32A2-2675B4C99DA9}"/>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8" name="Footer Placeholder 7">
            <a:extLst>
              <a:ext uri="{FF2B5EF4-FFF2-40B4-BE49-F238E27FC236}">
                <a16:creationId xmlns:a16="http://schemas.microsoft.com/office/drawing/2014/main" id="{C6BE5A5A-2DA0-F546-7ACE-074214A671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48A259-F535-ECA8-2284-CE4FCBDD131E}"/>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1005573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B22DA-B10A-4B1B-A59F-93C705C2214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82338FD-0581-264A-F5A9-C70621764DDE}"/>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4" name="Footer Placeholder 3">
            <a:extLst>
              <a:ext uri="{FF2B5EF4-FFF2-40B4-BE49-F238E27FC236}">
                <a16:creationId xmlns:a16="http://schemas.microsoft.com/office/drawing/2014/main" id="{63E32DE2-0DE5-2493-9885-BDED58E6DE9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D904347-782E-FFC9-8C91-ED956E446E53}"/>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2281155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B3F4ED-5AC7-13C9-11D3-19BA048F8328}"/>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3" name="Footer Placeholder 2">
            <a:extLst>
              <a:ext uri="{FF2B5EF4-FFF2-40B4-BE49-F238E27FC236}">
                <a16:creationId xmlns:a16="http://schemas.microsoft.com/office/drawing/2014/main" id="{F69FAE68-5445-BAD6-88CF-A97E1D65198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A6112E-2020-D1C8-08D1-C27D3F5A99A8}"/>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1376815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4A879-EC26-9712-B1EB-4B0E6E7EC28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E69AFB-5184-2A93-D748-A6633CB399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8146693-EC1F-32B8-C400-A7BF68D463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2B6A311-3734-02AF-E01F-B8048E4033E5}"/>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6" name="Footer Placeholder 5">
            <a:extLst>
              <a:ext uri="{FF2B5EF4-FFF2-40B4-BE49-F238E27FC236}">
                <a16:creationId xmlns:a16="http://schemas.microsoft.com/office/drawing/2014/main" id="{E72F2D01-72A0-3E79-0D16-8C954C64F4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C40FBB-D81B-14E4-63F2-5A8AEFF14C15}"/>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1103713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B6F1C-D33F-25AF-0D0D-10FA761D13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9026550-B554-755B-53B4-25949C92BE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CCD13C-8EB1-2C73-942E-BA819A7A9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DE372D-E525-DAFA-7775-DACCAAF21E04}"/>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6" name="Footer Placeholder 5">
            <a:extLst>
              <a:ext uri="{FF2B5EF4-FFF2-40B4-BE49-F238E27FC236}">
                <a16:creationId xmlns:a16="http://schemas.microsoft.com/office/drawing/2014/main" id="{4C68EB36-2B19-7BD6-54D6-267683FE4C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D17D8F-A960-AE92-145B-DB9FF941AD3C}"/>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2913508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5DBE6-DA1F-D527-150E-538D029BA31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37BFCC5-4885-52A6-46E7-6D29A0579B6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851294A-8FD8-A76A-A465-68C2CC401D0D}"/>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826DDBCE-E8AA-798E-9CF1-190A9BAFDB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B1CF8-A18F-F75B-750D-6C4F76D5A62D}"/>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941768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B23587-F827-FB6D-42ED-4AF9CAE65C4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0C98C0B-71B7-6E57-FD74-47FA5F3836F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A5E3D4E-E412-CBFE-6681-F2ABD14C51B9}"/>
              </a:ext>
            </a:extLst>
          </p:cNvPr>
          <p:cNvSpPr>
            <a:spLocks noGrp="1"/>
          </p:cNvSpPr>
          <p:nvPr>
            <p:ph type="dt" sz="half" idx="10"/>
          </p:nvPr>
        </p:nvSpPr>
        <p:spPr/>
        <p:txBody>
          <a:body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1E7C33BE-0412-AD78-B182-7EBA7A0BC0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4FFD63-FFBB-E995-D239-723C6E0C5817}"/>
              </a:ext>
            </a:extLst>
          </p:cNvPr>
          <p:cNvSpPr>
            <a:spLocks noGrp="1"/>
          </p:cNvSpPr>
          <p:nvPr>
            <p:ph type="sldNum" sz="quarter" idx="12"/>
          </p:nvPr>
        </p:nvSpPr>
        <p:spPr/>
        <p:txBody>
          <a:bodyPr/>
          <a:lstStyle/>
          <a:p>
            <a:fld id="{B7E421FB-BD04-B845-9686-87BEBD298B8B}" type="slidenum">
              <a:rPr lang="en-US" smtClean="0"/>
              <a:t>‹#›</a:t>
            </a:fld>
            <a:endParaRPr lang="en-US"/>
          </a:p>
        </p:txBody>
      </p:sp>
    </p:spTree>
    <p:extLst>
      <p:ext uri="{BB962C8B-B14F-4D97-AF65-F5344CB8AC3E}">
        <p14:creationId xmlns:p14="http://schemas.microsoft.com/office/powerpoint/2010/main" val="2319402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44C7E0-D10A-E4B3-819C-98099070AD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36DCDA-538B-6B59-E160-165CC9F63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36A8CF-CEA7-390E-286D-DB8328A5E8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CB6A2-EEBB-034D-8C15-425AA10007DE}" type="datetimeFigureOut">
              <a:rPr lang="en-US" smtClean="0"/>
              <a:t>4/16/24</a:t>
            </a:fld>
            <a:endParaRPr lang="en-US"/>
          </a:p>
        </p:txBody>
      </p:sp>
      <p:sp>
        <p:nvSpPr>
          <p:cNvPr id="5" name="Footer Placeholder 4">
            <a:extLst>
              <a:ext uri="{FF2B5EF4-FFF2-40B4-BE49-F238E27FC236}">
                <a16:creationId xmlns:a16="http://schemas.microsoft.com/office/drawing/2014/main" id="{83D3C5E8-01FF-3712-D320-CB80FC516C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A833700-7FEA-E05F-B0A1-758D682E3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E421FB-BD04-B845-9686-87BEBD298B8B}" type="slidenum">
              <a:rPr lang="en-US" smtClean="0"/>
              <a:t>‹#›</a:t>
            </a:fld>
            <a:endParaRPr lang="en-US"/>
          </a:p>
        </p:txBody>
      </p:sp>
    </p:spTree>
    <p:extLst>
      <p:ext uri="{BB962C8B-B14F-4D97-AF65-F5344CB8AC3E}">
        <p14:creationId xmlns:p14="http://schemas.microsoft.com/office/powerpoint/2010/main" val="3057757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9E766D1E-D25F-D233-AD75-1C7873271B0E}"/>
              </a:ext>
            </a:extLst>
          </p:cNvPr>
          <p:cNvSpPr>
            <a:spLocks noChangeArrowheads="1"/>
          </p:cNvSpPr>
          <p:nvPr/>
        </p:nvSpPr>
        <p:spPr bwMode="auto">
          <a:xfrm>
            <a:off x="636704" y="620713"/>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solidFill>
                <a:srgbClr val="037C34"/>
              </a:solidFill>
            </a:endParaRPr>
          </a:p>
        </p:txBody>
      </p:sp>
      <p:sp>
        <p:nvSpPr>
          <p:cNvPr id="5" name="Text Box 6">
            <a:extLst>
              <a:ext uri="{FF2B5EF4-FFF2-40B4-BE49-F238E27FC236}">
                <a16:creationId xmlns:a16="http://schemas.microsoft.com/office/drawing/2014/main" id="{3FD2CB6E-78A5-5FEA-CF7F-D41ADC9F592F}"/>
              </a:ext>
            </a:extLst>
          </p:cNvPr>
          <p:cNvSpPr txBox="1">
            <a:spLocks noChangeArrowheads="1"/>
          </p:cNvSpPr>
          <p:nvPr/>
        </p:nvSpPr>
        <p:spPr bwMode="auto">
          <a:xfrm>
            <a:off x="2028304" y="2228280"/>
            <a:ext cx="83039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Perspecitves</a:t>
            </a:r>
            <a:endParaRPr lang="en-US" altLang="en-US" sz="3000" b="1" dirty="0">
              <a:solidFill>
                <a:schemeClr val="tx1">
                  <a:lumMod val="50000"/>
                  <a:lumOff val="50000"/>
                </a:schemeClr>
              </a:solidFill>
              <a:latin typeface="Calibri" panose="020F0502020204030204" pitchFamily="34" charset="0"/>
            </a:endParaRPr>
          </a:p>
        </p:txBody>
      </p:sp>
      <p:sp>
        <p:nvSpPr>
          <p:cNvPr id="6" name="Text Box 7">
            <a:extLst>
              <a:ext uri="{FF2B5EF4-FFF2-40B4-BE49-F238E27FC236}">
                <a16:creationId xmlns:a16="http://schemas.microsoft.com/office/drawing/2014/main" id="{3090A2E0-ABF8-6BAF-4EEE-ACA65D24FF64}"/>
              </a:ext>
            </a:extLst>
          </p:cNvPr>
          <p:cNvSpPr txBox="1">
            <a:spLocks noChangeArrowheads="1"/>
          </p:cNvSpPr>
          <p:nvPr/>
        </p:nvSpPr>
        <p:spPr bwMode="auto">
          <a:xfrm>
            <a:off x="2688382" y="3654289"/>
            <a:ext cx="7035900" cy="149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600" dirty="0" err="1">
                <a:solidFill>
                  <a:srgbClr val="037C34"/>
                </a:solidFill>
                <a:latin typeface="Calibri" panose="020F0502020204030204" pitchFamily="34" charset="0"/>
              </a:rPr>
              <a:t>Session</a:t>
            </a:r>
            <a:r>
              <a:rPr lang="pt-PT" altLang="en-US" sz="2600" dirty="0">
                <a:solidFill>
                  <a:srgbClr val="037C34"/>
                </a:solidFill>
                <a:latin typeface="Calibri" panose="020F0502020204030204" pitchFamily="34" charset="0"/>
              </a:rPr>
              <a:t> 19</a:t>
            </a:r>
          </a:p>
          <a:p>
            <a:pPr algn="ctr">
              <a:spcBef>
                <a:spcPct val="0"/>
              </a:spcBef>
              <a:buNone/>
            </a:pPr>
            <a:r>
              <a:rPr lang="pt-PT" altLang="en-US" sz="2600" dirty="0" err="1">
                <a:solidFill>
                  <a:srgbClr val="037C34"/>
                </a:solidFill>
                <a:latin typeface="Calibri" panose="020F0502020204030204" pitchFamily="34" charset="0"/>
              </a:rPr>
              <a:t>The</a:t>
            </a:r>
            <a:r>
              <a:rPr lang="pt-PT" altLang="en-US" sz="2600" dirty="0">
                <a:solidFill>
                  <a:srgbClr val="037C34"/>
                </a:solidFill>
                <a:latin typeface="Calibri" panose="020F0502020204030204" pitchFamily="34" charset="0"/>
              </a:rPr>
              <a:t> Great </a:t>
            </a:r>
            <a:r>
              <a:rPr lang="pt-PT" altLang="en-US" sz="2600" dirty="0" err="1">
                <a:solidFill>
                  <a:srgbClr val="037C34"/>
                </a:solidFill>
                <a:latin typeface="Calibri" panose="020F0502020204030204" pitchFamily="34" charset="0"/>
              </a:rPr>
              <a:t>Divergence</a:t>
            </a:r>
            <a:r>
              <a:rPr lang="pt-PT" altLang="en-US" sz="2600" dirty="0">
                <a:solidFill>
                  <a:srgbClr val="037C34"/>
                </a:solidFill>
                <a:latin typeface="Calibri" panose="020F0502020204030204" pitchFamily="34" charset="0"/>
              </a:rPr>
              <a:t> </a:t>
            </a:r>
            <a:r>
              <a:rPr lang="pt-PT" altLang="en-US" sz="2600" dirty="0" err="1">
                <a:solidFill>
                  <a:srgbClr val="037C34"/>
                </a:solidFill>
                <a:latin typeface="Calibri" panose="020F0502020204030204" pitchFamily="34" charset="0"/>
              </a:rPr>
              <a:t>and</a:t>
            </a:r>
            <a:r>
              <a:rPr lang="pt-PT" altLang="en-US" sz="2600" dirty="0">
                <a:solidFill>
                  <a:srgbClr val="037C34"/>
                </a:solidFill>
                <a:latin typeface="Calibri" panose="020F0502020204030204" pitchFamily="34" charset="0"/>
              </a:rPr>
              <a:t> </a:t>
            </a:r>
            <a:r>
              <a:rPr lang="pt-PT" altLang="en-US" sz="2600" dirty="0" err="1">
                <a:solidFill>
                  <a:srgbClr val="037C34"/>
                </a:solidFill>
                <a:latin typeface="Calibri" panose="020F0502020204030204" pitchFamily="34" charset="0"/>
              </a:rPr>
              <a:t>the</a:t>
            </a:r>
            <a:r>
              <a:rPr lang="pt-PT" altLang="en-US" sz="2600" dirty="0">
                <a:solidFill>
                  <a:srgbClr val="037C34"/>
                </a:solidFill>
                <a:latin typeface="Calibri" panose="020F0502020204030204" pitchFamily="34" charset="0"/>
              </a:rPr>
              <a:t> Great </a:t>
            </a:r>
            <a:r>
              <a:rPr lang="pt-PT" altLang="en-US" sz="2600" dirty="0" err="1">
                <a:solidFill>
                  <a:srgbClr val="037C34"/>
                </a:solidFill>
                <a:latin typeface="Calibri" panose="020F0502020204030204" pitchFamily="34" charset="0"/>
              </a:rPr>
              <a:t>Convergence</a:t>
            </a:r>
            <a:endParaRPr lang="pt-PT" altLang="en-US" sz="2600" dirty="0">
              <a:solidFill>
                <a:srgbClr val="037C34"/>
              </a:solidFill>
              <a:latin typeface="Calibri" panose="020F0502020204030204" pitchFamily="34" charset="0"/>
            </a:endParaRPr>
          </a:p>
          <a:p>
            <a:pPr algn="ctr" eaLnBrk="1" hangingPunct="1">
              <a:spcBef>
                <a:spcPct val="0"/>
              </a:spcBef>
              <a:buFontTx/>
              <a:buNone/>
            </a:pPr>
            <a:endParaRPr lang="en-US" altLang="en-US" sz="2600" b="1" u="sng" dirty="0">
              <a:solidFill>
                <a:srgbClr val="037C34"/>
              </a:solidFill>
              <a:latin typeface="Calibri" panose="020F0502020204030204" pitchFamily="34" charset="0"/>
            </a:endParaRPr>
          </a:p>
        </p:txBody>
      </p:sp>
      <p:sp>
        <p:nvSpPr>
          <p:cNvPr id="7" name="Text Box 13">
            <a:extLst>
              <a:ext uri="{FF2B5EF4-FFF2-40B4-BE49-F238E27FC236}">
                <a16:creationId xmlns:a16="http://schemas.microsoft.com/office/drawing/2014/main" id="{36230B43-6C87-631E-B7DF-AAAB0AFF274F}"/>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pic>
        <p:nvPicPr>
          <p:cNvPr id="8" name="Picture 7">
            <a:extLst>
              <a:ext uri="{FF2B5EF4-FFF2-40B4-BE49-F238E27FC236}">
                <a16:creationId xmlns:a16="http://schemas.microsoft.com/office/drawing/2014/main" id="{8EBA6982-0E7D-F284-1C1D-37D3746C0A79}"/>
              </a:ext>
            </a:extLst>
          </p:cNvPr>
          <p:cNvPicPr>
            <a:picLocks noChangeAspect="1"/>
          </p:cNvPicPr>
          <p:nvPr/>
        </p:nvPicPr>
        <p:blipFill>
          <a:blip r:embed="rId2"/>
          <a:stretch>
            <a:fillRect/>
          </a:stretch>
        </p:blipFill>
        <p:spPr>
          <a:xfrm>
            <a:off x="4935277" y="980533"/>
            <a:ext cx="2340614" cy="557811"/>
          </a:xfrm>
          <a:prstGeom prst="rect">
            <a:avLst/>
          </a:prstGeom>
        </p:spPr>
      </p:pic>
    </p:spTree>
    <p:extLst>
      <p:ext uri="{BB962C8B-B14F-4D97-AF65-F5344CB8AC3E}">
        <p14:creationId xmlns:p14="http://schemas.microsoft.com/office/powerpoint/2010/main" val="1950563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FCF5AB7-FE2D-C4B3-3B29-128CC36D90CC}"/>
              </a:ext>
            </a:extLst>
          </p:cNvPr>
          <p:cNvSpPr>
            <a:spLocks noGrp="1" noChangeArrowheads="1"/>
          </p:cNvSpPr>
          <p:nvPr>
            <p:ph type="title"/>
          </p:nvPr>
        </p:nvSpPr>
        <p:spPr>
          <a:xfrm>
            <a:off x="4102149" y="168918"/>
            <a:ext cx="3952354" cy="1143000"/>
          </a:xfrm>
        </p:spPr>
        <p:txBody>
          <a:bodyPr>
            <a:noAutofit/>
          </a:bodyPr>
          <a:lstStyle/>
          <a:p>
            <a:r>
              <a:rPr lang="pt-PT" altLang="en-US" sz="2800" dirty="0" err="1">
                <a:solidFill>
                  <a:srgbClr val="037C34"/>
                </a:solidFill>
                <a:latin typeface="Verdana" panose="020B0604030504040204" pitchFamily="34" charset="0"/>
                <a:ea typeface="Verdana" panose="020B0604030504040204" pitchFamily="34" charset="0"/>
                <a:cs typeface="Verdana" panose="020B0604030504040204" pitchFamily="34" charset="0"/>
              </a:rPr>
              <a:t>Learning</a:t>
            </a:r>
            <a:r>
              <a:rPr lang="pt-PT"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altLang="en-US" sz="2800" dirty="0" err="1">
                <a:solidFill>
                  <a:srgbClr val="037C34"/>
                </a:solidFill>
                <a:latin typeface="Verdana" panose="020B0604030504040204" pitchFamily="34" charset="0"/>
                <a:ea typeface="Verdana" panose="020B0604030504040204" pitchFamily="34" charset="0"/>
                <a:cs typeface="Verdana" panose="020B0604030504040204" pitchFamily="34" charset="0"/>
              </a:rPr>
              <a:t>Objectives</a:t>
            </a:r>
            <a:br>
              <a:rPr lang="en-US"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br>
            <a:endParaRPr lang="en-US"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B1B7A1CB-9A94-E90D-5403-C592716E5808}"/>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83BAFB4B-B033-43F5-6644-F7B240453FE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3DB6008B-9956-C3F9-4C7C-E57F1FFD4ED0}"/>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4">
            <a:extLst>
              <a:ext uri="{FF2B5EF4-FFF2-40B4-BE49-F238E27FC236}">
                <a16:creationId xmlns:a16="http://schemas.microsoft.com/office/drawing/2014/main" id="{9DF34A26-E13E-C52C-6E24-0EE9AA57CE29}"/>
              </a:ext>
            </a:extLst>
          </p:cNvPr>
          <p:cNvSpPr>
            <a:spLocks noChangeArrowheads="1"/>
          </p:cNvSpPr>
          <p:nvPr/>
        </p:nvSpPr>
        <p:spPr bwMode="auto">
          <a:xfrm>
            <a:off x="788278" y="1727745"/>
            <a:ext cx="10312113" cy="3939540"/>
          </a:xfrm>
          <a:prstGeom prst="rect">
            <a:avLst/>
          </a:prstGeom>
          <a:noFill/>
          <a:ln>
            <a:noFill/>
          </a:ln>
        </p:spPr>
        <p:txBody>
          <a:bodyPr wrap="square">
            <a:spAutoFit/>
          </a:bodyPr>
          <a:lstStyle/>
          <a:p>
            <a:pPr>
              <a:spcBef>
                <a:spcPts val="1200"/>
              </a:spcBef>
              <a:defRPr/>
            </a:pP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Session</a:t>
            </a:r>
            <a:r>
              <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rPr>
              <a:t> 19 - </a:t>
            </a: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rPr>
              <a:t> Great </a:t>
            </a: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Divergence</a:t>
            </a:r>
            <a:r>
              <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and</a:t>
            </a:r>
            <a:r>
              <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rPr>
              <a:t> Great </a:t>
            </a:r>
            <a:r>
              <a:rPr lang="pt-PT" sz="2000" b="1" dirty="0" err="1">
                <a:solidFill>
                  <a:srgbClr val="037C34"/>
                </a:solidFill>
                <a:latin typeface="Verdana" panose="020B0604030504040204" pitchFamily="34" charset="0"/>
                <a:ea typeface="Verdana" panose="020B0604030504040204" pitchFamily="34" charset="0"/>
                <a:cs typeface="Verdana" panose="020B0604030504040204" pitchFamily="34" charset="0"/>
              </a:rPr>
              <a:t>Convergence</a:t>
            </a:r>
            <a:endParaRPr lang="pt-PT" sz="20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When</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was</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Great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Divergence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a:t>
            </a:r>
          </a:p>
          <a:p>
            <a:pPr>
              <a:spcBef>
                <a:spcPts val="1200"/>
              </a:spcBef>
              <a:defRPr/>
            </a:pP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Why</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did</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Rest</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not</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catch</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up</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a:t>
            </a:r>
          </a:p>
          <a:p>
            <a:pPr>
              <a:spcBef>
                <a:spcPts val="1200"/>
              </a:spcBef>
              <a:defRPr/>
            </a:pP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Why</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has</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the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Great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Convergence</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pt-PT" sz="2000" dirty="0" err="1">
                <a:solidFill>
                  <a:srgbClr val="037C34"/>
                </a:solidFill>
                <a:latin typeface="Verdana" panose="020B0604030504040204" pitchFamily="34" charset="0"/>
                <a:ea typeface="Verdana" panose="020B0604030504040204" pitchFamily="34" charset="0"/>
                <a:cs typeface="Verdana" panose="020B0604030504040204" pitchFamily="34" charset="0"/>
              </a:rPr>
              <a:t>happened</a:t>
            </a:r>
            <a:r>
              <a:rPr lang="pt-PT" sz="2000" dirty="0">
                <a:solidFill>
                  <a:srgbClr val="037C34"/>
                </a:solidFill>
                <a:latin typeface="Verdana" panose="020B0604030504040204" pitchFamily="34" charset="0"/>
                <a:ea typeface="Verdana" panose="020B0604030504040204" pitchFamily="34" charset="0"/>
                <a:cs typeface="Verdana" panose="020B0604030504040204" pitchFamily="34" charset="0"/>
              </a:rPr>
              <a:t>?</a:t>
            </a:r>
          </a:p>
          <a:p>
            <a:pPr>
              <a:spcBef>
                <a:spcPts val="1200"/>
              </a:spcBef>
              <a:defRPr/>
            </a:pPr>
            <a:endParaRPr lang="pt-PT" sz="2000"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Session</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20 – Global Business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Stratetegy</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and</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Responsibility</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Historical</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Perspectives</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 A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recap</a:t>
            </a:r>
            <a:endPar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endParaRPr lang="pt-PT" sz="2000"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endParaRPr>
          </a:p>
          <a:p>
            <a:pPr>
              <a:spcBef>
                <a:spcPts val="1200"/>
              </a:spcBef>
              <a:defRPr/>
            </a:pP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Session</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21 - Final Takeaways;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Preparation</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for </a:t>
            </a:r>
            <a:r>
              <a:rPr lang="pt-PT" sz="2000" b="1" dirty="0" err="1">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the</a:t>
            </a:r>
            <a:r>
              <a:rPr lang="pt-PT" sz="2000" b="1" dirty="0">
                <a:solidFill>
                  <a:schemeClr val="bg1">
                    <a:lumMod val="65000"/>
                  </a:schemeClr>
                </a:solidFill>
                <a:latin typeface="Verdana" panose="020B0604030504040204" pitchFamily="34" charset="0"/>
                <a:ea typeface="Verdana" panose="020B0604030504040204" pitchFamily="34" charset="0"/>
                <a:cs typeface="Verdana" panose="020B0604030504040204" pitchFamily="34" charset="0"/>
              </a:rPr>
              <a:t> Final Exam</a:t>
            </a:r>
          </a:p>
        </p:txBody>
      </p:sp>
      <p:pic>
        <p:nvPicPr>
          <p:cNvPr id="2" name="Picture 1">
            <a:extLst>
              <a:ext uri="{FF2B5EF4-FFF2-40B4-BE49-F238E27FC236}">
                <a16:creationId xmlns:a16="http://schemas.microsoft.com/office/drawing/2014/main" id="{565E392B-AFF1-FA69-97A0-6C64256A067A}"/>
              </a:ext>
            </a:extLst>
          </p:cNvPr>
          <p:cNvPicPr>
            <a:picLocks noChangeAspect="1"/>
          </p:cNvPicPr>
          <p:nvPr/>
        </p:nvPicPr>
        <p:blipFill>
          <a:blip r:embed="rId3"/>
          <a:stretch>
            <a:fillRect/>
          </a:stretch>
        </p:blipFill>
        <p:spPr>
          <a:xfrm>
            <a:off x="10592789" y="6395008"/>
            <a:ext cx="1498570" cy="357136"/>
          </a:xfrm>
          <a:prstGeom prst="rect">
            <a:avLst/>
          </a:prstGeom>
        </p:spPr>
      </p:pic>
    </p:spTree>
    <p:extLst>
      <p:ext uri="{BB962C8B-B14F-4D97-AF65-F5344CB8AC3E}">
        <p14:creationId xmlns:p14="http://schemas.microsoft.com/office/powerpoint/2010/main" val="4254034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4625D4-C366-0B30-8E58-5A96A68751C1}"/>
              </a:ext>
            </a:extLst>
          </p:cNvPr>
          <p:cNvSpPr>
            <a:spLocks noGrp="1"/>
          </p:cNvSpPr>
          <p:nvPr>
            <p:ph type="title"/>
          </p:nvPr>
        </p:nvSpPr>
        <p:spPr>
          <a:xfrm>
            <a:off x="3326218" y="-148855"/>
            <a:ext cx="5552514" cy="1505883"/>
          </a:xfrm>
        </p:spPr>
        <p:txBody>
          <a:bodyPr vert="horz" lIns="91440" tIns="45720" rIns="91440" bIns="45720" rtlCol="0" anchor="ctr">
            <a:normAutofit/>
          </a:bodyPr>
          <a:lstStyle/>
          <a:p>
            <a:r>
              <a:rPr lang="en-US" sz="3600" kern="1200" dirty="0">
                <a:solidFill>
                  <a:srgbClr val="037C34"/>
                </a:solidFill>
                <a:latin typeface="Verdana" panose="020B0604030504040204" pitchFamily="34" charset="0"/>
                <a:ea typeface="Verdana" panose="020B0604030504040204" pitchFamily="34" charset="0"/>
                <a:cs typeface="Verdana" panose="020B0604030504040204" pitchFamily="34" charset="0"/>
              </a:rPr>
              <a:t>The ‘Great Divergence’</a:t>
            </a:r>
          </a:p>
        </p:txBody>
      </p:sp>
      <p:pic>
        <p:nvPicPr>
          <p:cNvPr id="4" name="Picture 3">
            <a:extLst>
              <a:ext uri="{FF2B5EF4-FFF2-40B4-BE49-F238E27FC236}">
                <a16:creationId xmlns:a16="http://schemas.microsoft.com/office/drawing/2014/main" id="{48FC6317-D38A-2903-7D7E-204D93B68920}"/>
              </a:ext>
            </a:extLst>
          </p:cNvPr>
          <p:cNvPicPr>
            <a:picLocks noChangeAspect="1"/>
          </p:cNvPicPr>
          <p:nvPr/>
        </p:nvPicPr>
        <p:blipFill>
          <a:blip r:embed="rId3"/>
          <a:stretch>
            <a:fillRect/>
          </a:stretch>
        </p:blipFill>
        <p:spPr>
          <a:xfrm>
            <a:off x="1" y="775263"/>
            <a:ext cx="10356112" cy="6032583"/>
          </a:xfrm>
          <a:prstGeom prst="rect">
            <a:avLst/>
          </a:prstGeom>
        </p:spPr>
      </p:pic>
      <p:sp>
        <p:nvSpPr>
          <p:cNvPr id="5" name="TextBox 4">
            <a:extLst>
              <a:ext uri="{FF2B5EF4-FFF2-40B4-BE49-F238E27FC236}">
                <a16:creationId xmlns:a16="http://schemas.microsoft.com/office/drawing/2014/main" id="{8578C017-70E1-CD17-78FA-8275E9484EED}"/>
              </a:ext>
            </a:extLst>
          </p:cNvPr>
          <p:cNvSpPr txBox="1"/>
          <p:nvPr/>
        </p:nvSpPr>
        <p:spPr>
          <a:xfrm rot="10800000" flipV="1">
            <a:off x="9845749" y="3429000"/>
            <a:ext cx="2138351" cy="2585323"/>
          </a:xfrm>
          <a:prstGeom prst="rect">
            <a:avLst/>
          </a:prstGeom>
          <a:noFill/>
        </p:spPr>
        <p:txBody>
          <a:bodyPr wrap="square" rtlCol="0">
            <a:spAutoFit/>
          </a:bodyPr>
          <a:lstStyle/>
          <a:p>
            <a:r>
              <a:rPr lang="en-US" dirty="0"/>
              <a:t>Source: Maddison’s Estimates od GDP per capita at purchasing power parity in 1990 international dollars for selected European and Asian nations 1500 - 1950</a:t>
            </a:r>
          </a:p>
        </p:txBody>
      </p:sp>
      <p:sp>
        <p:nvSpPr>
          <p:cNvPr id="6" name="Line 2">
            <a:extLst>
              <a:ext uri="{FF2B5EF4-FFF2-40B4-BE49-F238E27FC236}">
                <a16:creationId xmlns:a16="http://schemas.microsoft.com/office/drawing/2014/main" id="{C2F406D1-30CB-8557-4850-C5FBF69DB10B}"/>
              </a:ext>
            </a:extLst>
          </p:cNvPr>
          <p:cNvSpPr>
            <a:spLocks noChangeShapeType="1"/>
          </p:cNvSpPr>
          <p:nvPr/>
        </p:nvSpPr>
        <p:spPr bwMode="auto">
          <a:xfrm>
            <a:off x="464256" y="885045"/>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70641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B0BA27-045E-CB36-DE05-189C13C7956E}"/>
              </a:ext>
            </a:extLst>
          </p:cNvPr>
          <p:cNvSpPr>
            <a:spLocks noGrp="1"/>
          </p:cNvSpPr>
          <p:nvPr>
            <p:ph idx="1"/>
          </p:nvPr>
        </p:nvSpPr>
        <p:spPr>
          <a:xfrm>
            <a:off x="545425" y="1083210"/>
            <a:ext cx="11263487" cy="4799618"/>
          </a:xfrm>
        </p:spPr>
        <p:txBody>
          <a:bodyPr>
            <a:noAutofit/>
          </a:bodyPr>
          <a:lstStyle/>
          <a:p>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XVIII century - ‘Little Divergences’ </a:t>
            </a:r>
          </a:p>
          <a:p>
            <a:pPr marL="508000" indent="-276225">
              <a:buNone/>
            </a:pPr>
            <a:r>
              <a:rPr lang="en-US" sz="2000" dirty="0">
                <a:latin typeface="Verdana" panose="020B0604030504040204" pitchFamily="34" charset="0"/>
                <a:ea typeface="Verdana" panose="020B0604030504040204" pitchFamily="34" charset="0"/>
                <a:cs typeface="Verdana" panose="020B0604030504040204" pitchFamily="34" charset="0"/>
              </a:rPr>
              <a:t>- 	income levels already diverged: England and Low countries vs Italy and Spain; Japan vs China and India</a:t>
            </a:r>
          </a:p>
          <a:p>
            <a:pPr marL="508000" indent="-276225">
              <a:buNone/>
            </a:pPr>
            <a:r>
              <a:rPr lang="en-US" sz="2000" dirty="0">
                <a:latin typeface="Verdana" panose="020B0604030504040204" pitchFamily="34" charset="0"/>
                <a:ea typeface="Verdana" panose="020B0604030504040204" pitchFamily="34" charset="0"/>
                <a:cs typeface="Verdana" panose="020B0604030504040204" pitchFamily="34" charset="0"/>
              </a:rPr>
              <a:t>- 	reflected trends which had begun at least 300 years earlier due to a variety of factors (agricultural system, fertility rates, flexibility of labour supplies, differences in state capacity)</a:t>
            </a:r>
          </a:p>
          <a:p>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 XIX century – ’The Great Divergence: West and the Rest’</a:t>
            </a:r>
          </a:p>
          <a:p>
            <a:pPr marL="592138" indent="-592138">
              <a:buNone/>
            </a:pPr>
            <a:r>
              <a:rPr lang="en-US" sz="2000" dirty="0">
                <a:latin typeface="Verdana" panose="020B0604030504040204" pitchFamily="34" charset="0"/>
                <a:ea typeface="Verdana" panose="020B0604030504040204" pitchFamily="34" charset="0"/>
                <a:cs typeface="Verdana" panose="020B0604030504040204" pitchFamily="34" charset="0"/>
              </a:rPr>
              <a:t>    - early XIX century: divergence between Northern Europe (Britain, Netherlands, Belgium) and China, India, and Central and Southern Europe</a:t>
            </a:r>
          </a:p>
          <a:p>
            <a:pPr marL="592138" indent="-592138">
              <a:buNone/>
            </a:pPr>
            <a:r>
              <a:rPr lang="en-US" sz="2000" dirty="0">
                <a:latin typeface="Verdana" panose="020B0604030504040204" pitchFamily="34" charset="0"/>
                <a:ea typeface="Verdana" panose="020B0604030504040204" pitchFamily="34" charset="0"/>
                <a:cs typeface="Verdana" panose="020B0604030504040204" pitchFamily="34" charset="0"/>
              </a:rPr>
              <a:t>    - throughout the XIX century: much of the Western countries caught up with advanced North sea countries, the ‘Rest’ did not</a:t>
            </a:r>
            <a:endParaRPr lang="en-US" sz="2000" dirty="0">
              <a:highlight>
                <a:srgbClr val="FFFF00"/>
              </a:highlight>
              <a:latin typeface="Verdana" panose="020B0604030504040204" pitchFamily="34" charset="0"/>
              <a:ea typeface="Verdana" panose="020B0604030504040204" pitchFamily="34" charset="0"/>
              <a:cs typeface="Verdana" panose="020B0604030504040204" pitchFamily="34" charset="0"/>
            </a:endParaRP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Latin American countries began converging from the 1870s</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Asia countries began converging from the 1890s</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Sub-Saharan Africa and Middle East  began converging during the interwar years</a:t>
            </a:r>
          </a:p>
        </p:txBody>
      </p:sp>
      <p:sp>
        <p:nvSpPr>
          <p:cNvPr id="7" name="Title 1">
            <a:extLst>
              <a:ext uri="{FF2B5EF4-FFF2-40B4-BE49-F238E27FC236}">
                <a16:creationId xmlns:a16="http://schemas.microsoft.com/office/drawing/2014/main" id="{D1EB1308-2F4B-E3D4-E8D5-9E27A8C9E96D}"/>
              </a:ext>
            </a:extLst>
          </p:cNvPr>
          <p:cNvSpPr>
            <a:spLocks noGrp="1"/>
          </p:cNvSpPr>
          <p:nvPr>
            <p:ph type="title"/>
          </p:nvPr>
        </p:nvSpPr>
        <p:spPr>
          <a:xfrm>
            <a:off x="2641600" y="-74697"/>
            <a:ext cx="6883400" cy="1325563"/>
          </a:xfrm>
        </p:spPr>
        <p:txBody>
          <a:bodyPr>
            <a:normAutofit/>
          </a:bodyPr>
          <a:lstStyle/>
          <a:p>
            <a:r>
              <a:rPr lang="en-US" sz="3200" dirty="0">
                <a:solidFill>
                  <a:srgbClr val="037C34"/>
                </a:solidFill>
                <a:latin typeface="Verdana" panose="020B0604030504040204" pitchFamily="34" charset="0"/>
                <a:ea typeface="Verdana" panose="020B0604030504040204" pitchFamily="34" charset="0"/>
                <a:cs typeface="Verdana" panose="020B0604030504040204" pitchFamily="34" charset="0"/>
              </a:rPr>
              <a:t>Origins of the Great Divergence</a:t>
            </a:r>
          </a:p>
        </p:txBody>
      </p:sp>
      <p:sp>
        <p:nvSpPr>
          <p:cNvPr id="8" name="Line 2">
            <a:extLst>
              <a:ext uri="{FF2B5EF4-FFF2-40B4-BE49-F238E27FC236}">
                <a16:creationId xmlns:a16="http://schemas.microsoft.com/office/drawing/2014/main" id="{C6C08630-8F59-B913-738D-21B567AF46BC}"/>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TextBox 8" descr="Professor Teresa da Silva Lopes&#13;&#10;">
            <a:extLst>
              <a:ext uri="{FF2B5EF4-FFF2-40B4-BE49-F238E27FC236}">
                <a16:creationId xmlns:a16="http://schemas.microsoft.com/office/drawing/2014/main" id="{59EAB4DC-5723-2DF3-1CE8-73EDC715F473}"/>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D7E86E1D-B7D0-A412-9454-DD4E7F39A224}"/>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CA6DE469-DA50-53CF-B8AF-F10D7918D3B5}"/>
              </a:ext>
            </a:extLst>
          </p:cNvPr>
          <p:cNvPicPr>
            <a:picLocks noChangeAspect="1"/>
          </p:cNvPicPr>
          <p:nvPr/>
        </p:nvPicPr>
        <p:blipFill>
          <a:blip r:embed="rId3"/>
          <a:stretch>
            <a:fillRect/>
          </a:stretch>
        </p:blipFill>
        <p:spPr>
          <a:xfrm>
            <a:off x="10592789" y="6395008"/>
            <a:ext cx="1498570" cy="357136"/>
          </a:xfrm>
          <a:prstGeom prst="rect">
            <a:avLst/>
          </a:prstGeom>
        </p:spPr>
      </p:pic>
    </p:spTree>
    <p:extLst>
      <p:ext uri="{BB962C8B-B14F-4D97-AF65-F5344CB8AC3E}">
        <p14:creationId xmlns:p14="http://schemas.microsoft.com/office/powerpoint/2010/main" val="699016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20192-59C8-1C99-F744-50623E151A25}"/>
              </a:ext>
            </a:extLst>
          </p:cNvPr>
          <p:cNvSpPr>
            <a:spLocks noGrp="1"/>
          </p:cNvSpPr>
          <p:nvPr>
            <p:ph type="title"/>
          </p:nvPr>
        </p:nvSpPr>
        <p:spPr>
          <a:xfrm>
            <a:off x="2933700" y="-112903"/>
            <a:ext cx="6311901" cy="1325563"/>
          </a:xfrm>
        </p:spPr>
        <p:txBody>
          <a:bodyPr>
            <a:normAutofit/>
          </a:bodyPr>
          <a:lstStyle/>
          <a:p>
            <a:r>
              <a:rPr lang="en-US" sz="3200" dirty="0">
                <a:solidFill>
                  <a:srgbClr val="037C34"/>
                </a:solidFill>
                <a:latin typeface="Verdana" panose="020B0604030504040204" pitchFamily="34" charset="0"/>
                <a:ea typeface="Verdana" panose="020B0604030504040204" pitchFamily="34" charset="0"/>
                <a:cs typeface="Verdana" panose="020B0604030504040204" pitchFamily="34" charset="0"/>
              </a:rPr>
              <a:t>When the ‘Great Divergence’?</a:t>
            </a:r>
          </a:p>
        </p:txBody>
      </p:sp>
      <p:sp>
        <p:nvSpPr>
          <p:cNvPr id="3" name="Content Placeholder 2">
            <a:extLst>
              <a:ext uri="{FF2B5EF4-FFF2-40B4-BE49-F238E27FC236}">
                <a16:creationId xmlns:a16="http://schemas.microsoft.com/office/drawing/2014/main" id="{56B0FB4D-ED88-1180-18EF-E50681FFAC6D}"/>
              </a:ext>
            </a:extLst>
          </p:cNvPr>
          <p:cNvSpPr>
            <a:spLocks noGrp="1"/>
          </p:cNvSpPr>
          <p:nvPr>
            <p:ph idx="1"/>
          </p:nvPr>
        </p:nvSpPr>
        <p:spPr>
          <a:xfrm>
            <a:off x="545426" y="1268355"/>
            <a:ext cx="11545933" cy="4181488"/>
          </a:xfrm>
        </p:spPr>
        <p:txBody>
          <a:bodyPr>
            <a:noAutofit/>
          </a:bodyPr>
          <a:lstStyle/>
          <a:p>
            <a:pPr marL="0" indent="0">
              <a:lnSpc>
                <a:spcPct val="100000"/>
              </a:lnSpc>
              <a:spcBef>
                <a:spcPts val="2200"/>
              </a:spcBef>
              <a:buNone/>
            </a:pPr>
            <a:r>
              <a:rPr lang="en-US" sz="2200" dirty="0">
                <a:latin typeface="Verdana" panose="020B0604030504040204" pitchFamily="34" charset="0"/>
                <a:ea typeface="Verdana" panose="020B0604030504040204" pitchFamily="34" charset="0"/>
                <a:cs typeface="Verdana" panose="020B0604030504040204" pitchFamily="34" charset="0"/>
              </a:rPr>
              <a:t>- Term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‘Great Divergence’ </a:t>
            </a:r>
            <a:r>
              <a:rPr lang="en-US" sz="2200" dirty="0">
                <a:latin typeface="Verdana" panose="020B0604030504040204" pitchFamily="34" charset="0"/>
                <a:ea typeface="Verdana" panose="020B0604030504040204" pitchFamily="34" charset="0"/>
                <a:cs typeface="Verdana" panose="020B0604030504040204" pitchFamily="34" charset="0"/>
              </a:rPr>
              <a:t>coined by Samuel Huntington (1996)</a:t>
            </a:r>
          </a:p>
          <a:p>
            <a:pPr marL="0" indent="0">
              <a:spcBef>
                <a:spcPts val="2200"/>
              </a:spcBef>
              <a:buNone/>
            </a:pPr>
            <a:r>
              <a:rPr lang="en-US" sz="2200" dirty="0">
                <a:latin typeface="Verdana" panose="020B0604030504040204" pitchFamily="34" charset="0"/>
                <a:ea typeface="Verdana" panose="020B0604030504040204" pitchFamily="34" charset="0"/>
                <a:cs typeface="Verdana" panose="020B0604030504040204" pitchFamily="34" charset="0"/>
              </a:rPr>
              <a:t>- used by Kenneth Pomeranz in his book ‘The Great Divergence’ (2000)</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=&gt; Pomeranz explanation:</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Great Divergence took place around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1800 </a:t>
            </a:r>
            <a:r>
              <a:rPr lang="en-US" sz="2000" dirty="0">
                <a:latin typeface="Verdana" panose="020B0604030504040204" pitchFamily="34" charset="0"/>
                <a:ea typeface="Verdana" panose="020B0604030504040204" pitchFamily="34" charset="0"/>
                <a:cs typeface="Verdana" panose="020B0604030504040204" pitchFamily="34" charset="0"/>
              </a:rPr>
              <a:t>(other consider it was earlier, c1750s)</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Capitalism</a:t>
            </a:r>
            <a:r>
              <a:rPr lang="en-US" sz="2000" dirty="0">
                <a:latin typeface="Verdana" panose="020B0604030504040204" pitchFamily="34" charset="0"/>
                <a:ea typeface="Verdana" panose="020B0604030504040204" pitchFamily="34" charset="0"/>
                <a:cs typeface="Verdana" panose="020B0604030504040204" pitchFamily="34" charset="0"/>
              </a:rPr>
              <a:t> takes shape more prominently then</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(private ownership, market competition, profit maximization)</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Industrial Revolution take place:</a:t>
            </a:r>
            <a:endParaRPr lang="en-US" sz="2000" dirty="0">
              <a:latin typeface="Verdana" panose="020B0604030504040204" pitchFamily="34" charset="0"/>
              <a:ea typeface="Verdana" panose="020B0604030504040204" pitchFamily="34" charset="0"/>
              <a:cs typeface="Verdana" panose="020B0604030504040204" pitchFamily="34" charset="0"/>
            </a:endParaRPr>
          </a:p>
          <a:p>
            <a:pPr marL="2454275" indent="-2454275">
              <a:buNone/>
            </a:pPr>
            <a:r>
              <a:rPr lang="en-US" sz="2000" dirty="0">
                <a:latin typeface="Verdana" panose="020B0604030504040204" pitchFamily="34" charset="0"/>
                <a:ea typeface="Verdana" panose="020B0604030504040204" pitchFamily="34" charset="0"/>
                <a:cs typeface="Verdana" panose="020B0604030504040204" pitchFamily="34" charset="0"/>
              </a:rPr>
              <a:t>         - Europe - suffered from lack of energy and raw materials </a:t>
            </a:r>
          </a:p>
          <a:p>
            <a:pPr marL="2454275" indent="-2454275">
              <a:buNone/>
            </a:pPr>
            <a:r>
              <a:rPr lang="en-US" sz="2000" dirty="0">
                <a:latin typeface="Verdana" panose="020B0604030504040204" pitchFamily="34" charset="0"/>
                <a:ea typeface="Verdana" panose="020B0604030504040204" pitchFamily="34" charset="0"/>
                <a:cs typeface="Verdana" panose="020B0604030504040204" pitchFamily="34" charset="0"/>
              </a:rPr>
              <a:t>            =&gt; developed industrial technology; colonization and </a:t>
            </a:r>
          </a:p>
          <a:p>
            <a:pPr marL="2454275" indent="-2454275">
              <a:buNone/>
            </a:pPr>
            <a:r>
              <a:rPr lang="en-US" sz="2000" dirty="0">
                <a:latin typeface="Verdana" panose="020B0604030504040204" pitchFamily="34" charset="0"/>
                <a:ea typeface="Verdana" panose="020B0604030504040204" pitchFamily="34" charset="0"/>
                <a:cs typeface="Verdana" panose="020B0604030504040204" pitchFamily="34" charset="0"/>
              </a:rPr>
              <a:t>                  development of trade</a:t>
            </a: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 China and the East - rich in natural resources</a:t>
            </a:r>
          </a:p>
          <a:p>
            <a:pPr marL="0" indent="0">
              <a:buNone/>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sz="2000" dirty="0">
              <a:latin typeface="Verdana" panose="020B0604030504040204" pitchFamily="34" charset="0"/>
              <a:ea typeface="Verdana" panose="020B0604030504040204" pitchFamily="34" charset="0"/>
              <a:cs typeface="Verdana" panose="020B0604030504040204" pitchFamily="34" charset="0"/>
            </a:endParaRPr>
          </a:p>
          <a:p>
            <a:pPr marL="0" indent="0">
              <a:buNone/>
            </a:pPr>
            <a:r>
              <a:rPr lang="en-US" sz="2000" dirty="0">
                <a:latin typeface="Verdana" panose="020B0604030504040204" pitchFamily="34" charset="0"/>
                <a:ea typeface="Verdana" panose="020B0604030504040204" pitchFamily="34" charset="0"/>
                <a:cs typeface="Verdana" panose="020B0604030504040204" pitchFamily="34" charset="0"/>
              </a:rPr>
              <a:t>   </a:t>
            </a:r>
          </a:p>
        </p:txBody>
      </p:sp>
      <p:sp>
        <p:nvSpPr>
          <p:cNvPr id="4" name="Line 2">
            <a:extLst>
              <a:ext uri="{FF2B5EF4-FFF2-40B4-BE49-F238E27FC236}">
                <a16:creationId xmlns:a16="http://schemas.microsoft.com/office/drawing/2014/main" id="{DFD0BE52-0A96-5D96-44D2-ED31881D95BC}"/>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E7F7922F-0144-10D2-7FCE-6A87B644A7A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D135F87C-3132-399E-6A15-D99CEB95CEB9}"/>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8BDA4C50-D6ED-740D-7677-2740683DD8B5}"/>
              </a:ext>
            </a:extLst>
          </p:cNvPr>
          <p:cNvPicPr>
            <a:picLocks noChangeAspect="1"/>
          </p:cNvPicPr>
          <p:nvPr/>
        </p:nvPicPr>
        <p:blipFill>
          <a:blip r:embed="rId3"/>
          <a:stretch>
            <a:fillRect/>
          </a:stretch>
        </p:blipFill>
        <p:spPr>
          <a:xfrm>
            <a:off x="10592789" y="6395008"/>
            <a:ext cx="1498570" cy="357136"/>
          </a:xfrm>
          <a:prstGeom prst="rect">
            <a:avLst/>
          </a:prstGeom>
        </p:spPr>
      </p:pic>
      <p:pic>
        <p:nvPicPr>
          <p:cNvPr id="8" name="Picture 7">
            <a:extLst>
              <a:ext uri="{FF2B5EF4-FFF2-40B4-BE49-F238E27FC236}">
                <a16:creationId xmlns:a16="http://schemas.microsoft.com/office/drawing/2014/main" id="{6428D14E-F43E-A461-9DDF-8481C7D1161F}"/>
              </a:ext>
            </a:extLst>
          </p:cNvPr>
          <p:cNvPicPr>
            <a:picLocks noChangeAspect="1"/>
          </p:cNvPicPr>
          <p:nvPr/>
        </p:nvPicPr>
        <p:blipFill>
          <a:blip r:embed="rId4"/>
          <a:stretch>
            <a:fillRect/>
          </a:stretch>
        </p:blipFill>
        <p:spPr>
          <a:xfrm>
            <a:off x="10013537" y="3276661"/>
            <a:ext cx="1803157" cy="2754273"/>
          </a:xfrm>
          <a:prstGeom prst="rect">
            <a:avLst/>
          </a:prstGeom>
        </p:spPr>
      </p:pic>
    </p:spTree>
    <p:extLst>
      <p:ext uri="{BB962C8B-B14F-4D97-AF65-F5344CB8AC3E}">
        <p14:creationId xmlns:p14="http://schemas.microsoft.com/office/powerpoint/2010/main" val="1641186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2626AFC-ED50-D78F-1511-4A3C7796FDF5}"/>
              </a:ext>
            </a:extLst>
          </p:cNvPr>
          <p:cNvSpPr>
            <a:spLocks noGrp="1"/>
          </p:cNvSpPr>
          <p:nvPr>
            <p:ph type="title"/>
          </p:nvPr>
        </p:nvSpPr>
        <p:spPr>
          <a:xfrm>
            <a:off x="1222240" y="-50810"/>
            <a:ext cx="9764249" cy="1325563"/>
          </a:xfrm>
        </p:spPr>
        <p:txBody>
          <a:bodyPr>
            <a:norm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Europe: A beacon of progress or a ruthless thief ?</a:t>
            </a:r>
          </a:p>
        </p:txBody>
      </p:sp>
      <p:sp>
        <p:nvSpPr>
          <p:cNvPr id="6" name="TextBox 5">
            <a:extLst>
              <a:ext uri="{FF2B5EF4-FFF2-40B4-BE49-F238E27FC236}">
                <a16:creationId xmlns:a16="http://schemas.microsoft.com/office/drawing/2014/main" id="{69983305-A1C9-7EC7-5C82-8932FD81B967}"/>
              </a:ext>
            </a:extLst>
          </p:cNvPr>
          <p:cNvSpPr txBox="1"/>
          <p:nvPr/>
        </p:nvSpPr>
        <p:spPr>
          <a:xfrm>
            <a:off x="479142" y="1078192"/>
            <a:ext cx="11396053" cy="5586145"/>
          </a:xfrm>
          <a:prstGeom prst="rect">
            <a:avLst/>
          </a:prstGeom>
          <a:noFill/>
        </p:spPr>
        <p:txBody>
          <a:bodyPr wrap="square" rtlCol="0">
            <a:spAutoFit/>
          </a:bodyPr>
          <a:lstStyle/>
          <a:p>
            <a:pPr marL="3025775" indent="-3025775"/>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Cultural Factors – Religion </a:t>
            </a:r>
            <a:r>
              <a:rPr lang="en-US" sz="1600" dirty="0">
                <a:latin typeface="Verdana" panose="020B0604030504040204" pitchFamily="34" charset="0"/>
                <a:ea typeface="Verdana" panose="020B0604030504040204" pitchFamily="34" charset="0"/>
                <a:cs typeface="Verdana" panose="020B0604030504040204" pitchFamily="34" charset="0"/>
              </a:rPr>
              <a:t>(Max Weber, 1905)</a:t>
            </a:r>
          </a:p>
          <a:p>
            <a:pPr marL="358775" indent="-358775">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European Calvinism </a:t>
            </a:r>
            <a:r>
              <a:rPr lang="en-US" sz="2200" dirty="0">
                <a:latin typeface="Verdana" panose="020B0604030504040204" pitchFamily="34" charset="0"/>
                <a:ea typeface="Verdana" panose="020B0604030504040204" pitchFamily="34" charset="0"/>
                <a:cs typeface="Verdana" panose="020B0604030504040204" pitchFamily="34" charset="0"/>
              </a:rPr>
              <a:t>(a branch of Protestantism) – encouraged thrifty and rational </a:t>
            </a:r>
            <a:r>
              <a:rPr lang="en-US" sz="2200" dirty="0" err="1">
                <a:latin typeface="Verdana" panose="020B0604030504040204" pitchFamily="34" charset="0"/>
                <a:ea typeface="Verdana" panose="020B0604030504040204" pitchFamily="34" charset="0"/>
                <a:cs typeface="Verdana" panose="020B0604030504040204" pitchFamily="34" charset="0"/>
              </a:rPr>
              <a:t>behaviour</a:t>
            </a:r>
            <a:r>
              <a:rPr lang="en-US" sz="2200" dirty="0">
                <a:latin typeface="Verdana" panose="020B0604030504040204" pitchFamily="34" charset="0"/>
                <a:ea typeface="Verdana" panose="020B0604030504040204" pitchFamily="34" charset="0"/>
                <a:cs typeface="Verdana" panose="020B0604030504040204" pitchFamily="34" charset="0"/>
              </a:rPr>
              <a:t>; concerned with material gain.</a:t>
            </a:r>
          </a:p>
          <a:p>
            <a:pPr marL="358775" indent="-358775">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‘The Rest’ </a:t>
            </a:r>
            <a:r>
              <a:rPr lang="en-US" sz="2200" dirty="0">
                <a:latin typeface="Verdana" panose="020B0604030504040204" pitchFamily="34" charset="0"/>
                <a:ea typeface="Verdana" panose="020B0604030504040204" pitchFamily="34" charset="0"/>
                <a:cs typeface="Verdana" panose="020B0604030504040204" pitchFamily="34" charset="0"/>
              </a:rPr>
              <a:t>– material wealth not revered; entrepreneurship seen as subversive</a:t>
            </a:r>
          </a:p>
          <a:p>
            <a:pPr>
              <a:spcBef>
                <a:spcPts val="1800"/>
              </a:spcBef>
            </a:pP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Environmental factors</a:t>
            </a:r>
            <a:r>
              <a:rPr lang="en-US" sz="2800" b="1"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US" sz="1600" dirty="0">
                <a:latin typeface="Verdana" panose="020B0604030504040204" pitchFamily="34" charset="0"/>
                <a:ea typeface="Verdana" panose="020B0604030504040204" pitchFamily="34" charset="0"/>
                <a:cs typeface="Verdana" panose="020B0604030504040204" pitchFamily="34" charset="0"/>
              </a:rPr>
              <a:t>(Jared Diamond, 1997)</a:t>
            </a:r>
          </a:p>
          <a:p>
            <a:pPr marL="355600" indent="-317500">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Highlights the role of geography, agriculture, and disease in shaping society </a:t>
            </a:r>
          </a:p>
          <a:p>
            <a:pPr marL="355600" indent="-317500"/>
            <a:r>
              <a:rPr lang="en-US" sz="2200" dirty="0">
                <a:latin typeface="Verdana" panose="020B0604030504040204" pitchFamily="34" charset="0"/>
                <a:ea typeface="Verdana" panose="020B0604030504040204" pitchFamily="34" charset="0"/>
                <a:cs typeface="Verdana" panose="020B0604030504040204" pitchFamily="34" charset="0"/>
              </a:rPr>
              <a:t>.  Europe uniquely endowed with domesticable plants and animals</a:t>
            </a:r>
          </a:p>
          <a:p>
            <a:pPr marL="355600" indent="-317500"/>
            <a:r>
              <a:rPr lang="en-US" sz="2200" dirty="0">
                <a:latin typeface="Verdana" panose="020B0604030504040204" pitchFamily="34" charset="0"/>
                <a:ea typeface="Verdana" panose="020B0604030504040204" pitchFamily="34" charset="0"/>
                <a:cs typeface="Verdana" panose="020B0604030504040204" pitchFamily="34" charset="0"/>
              </a:rPr>
              <a:t>. 	Population immune to disease</a:t>
            </a:r>
          </a:p>
          <a:p>
            <a:pPr marL="355600" indent="-317500"/>
            <a:r>
              <a:rPr lang="en-US" sz="2200" dirty="0">
                <a:latin typeface="Verdana" panose="020B0604030504040204" pitchFamily="34" charset="0"/>
                <a:ea typeface="Verdana" panose="020B0604030504040204" pitchFamily="34" charset="0"/>
                <a:cs typeface="Verdana" panose="020B0604030504040204" pitchFamily="34" charset="0"/>
              </a:rPr>
              <a:t>. 	Access to cheap coal in England</a:t>
            </a:r>
          </a:p>
          <a:p>
            <a:pPr marL="355600" indent="-317500"/>
            <a:r>
              <a:rPr lang="en-US" sz="2200" dirty="0">
                <a:latin typeface="Verdana" panose="020B0604030504040204" pitchFamily="34" charset="0"/>
                <a:ea typeface="Verdana" panose="020B0604030504040204" pitchFamily="34" charset="0"/>
                <a:cs typeface="Verdana" panose="020B0604030504040204" pitchFamily="34" charset="0"/>
              </a:rPr>
              <a:t>. 	High wages relative to the price of capital</a:t>
            </a:r>
          </a:p>
          <a:p>
            <a:pPr>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=&gt; these led to higher productivity and higher population density</a:t>
            </a:r>
          </a:p>
          <a:p>
            <a:pPr marL="358775" indent="-358775">
              <a:spcBef>
                <a:spcPts val="1200"/>
              </a:spcBef>
            </a:pPr>
            <a:endParaRPr lang="en-US" sz="2200" dirty="0">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7724035F-BD38-A8CB-B5C9-3C440842D5F7}"/>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descr="Professor Teresa da Silva Lopes&#13;&#10;">
            <a:extLst>
              <a:ext uri="{FF2B5EF4-FFF2-40B4-BE49-F238E27FC236}">
                <a16:creationId xmlns:a16="http://schemas.microsoft.com/office/drawing/2014/main" id="{4C21A4A8-DC95-37BE-1A4F-19F1591E24AC}"/>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BD3C25BB-9DF0-1867-D613-9DFDD96B440D}"/>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51F6493B-D38D-EEF7-05BF-914DE6BF893B}"/>
              </a:ext>
            </a:extLst>
          </p:cNvPr>
          <p:cNvPicPr>
            <a:picLocks noChangeAspect="1"/>
          </p:cNvPicPr>
          <p:nvPr/>
        </p:nvPicPr>
        <p:blipFill>
          <a:blip r:embed="rId3"/>
          <a:stretch>
            <a:fillRect/>
          </a:stretch>
        </p:blipFill>
        <p:spPr>
          <a:xfrm>
            <a:off x="10592789" y="6395008"/>
            <a:ext cx="1498570" cy="357136"/>
          </a:xfrm>
          <a:prstGeom prst="rect">
            <a:avLst/>
          </a:prstGeom>
        </p:spPr>
      </p:pic>
    </p:spTree>
    <p:extLst>
      <p:ext uri="{BB962C8B-B14F-4D97-AF65-F5344CB8AC3E}">
        <p14:creationId xmlns:p14="http://schemas.microsoft.com/office/powerpoint/2010/main" val="2377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676B515-B5E3-2488-B1DA-454D33D2AFD7}"/>
              </a:ext>
            </a:extLst>
          </p:cNvPr>
          <p:cNvSpPr>
            <a:spLocks noGrp="1"/>
          </p:cNvSpPr>
          <p:nvPr>
            <p:ph type="title"/>
          </p:nvPr>
        </p:nvSpPr>
        <p:spPr>
          <a:xfrm>
            <a:off x="545427" y="-50810"/>
            <a:ext cx="11101148" cy="1325563"/>
          </a:xfrm>
        </p:spPr>
        <p:txBody>
          <a:bodyPr>
            <a:norm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Europe: A beacon of progress or a ruthless thief? (cont.)</a:t>
            </a:r>
          </a:p>
        </p:txBody>
      </p:sp>
      <p:sp>
        <p:nvSpPr>
          <p:cNvPr id="11" name="Line 2">
            <a:extLst>
              <a:ext uri="{FF2B5EF4-FFF2-40B4-BE49-F238E27FC236}">
                <a16:creationId xmlns:a16="http://schemas.microsoft.com/office/drawing/2014/main" id="{AC3A86A9-EF02-8CE1-82A1-76BF27B65844}"/>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2" name="TextBox 11" descr="Professor Teresa da Silva Lopes&#13;&#10;">
            <a:extLst>
              <a:ext uri="{FF2B5EF4-FFF2-40B4-BE49-F238E27FC236}">
                <a16:creationId xmlns:a16="http://schemas.microsoft.com/office/drawing/2014/main" id="{52467C6F-EE1E-4647-1B0D-FEA3211BD11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3" name="Line 2">
            <a:extLst>
              <a:ext uri="{FF2B5EF4-FFF2-40B4-BE49-F238E27FC236}">
                <a16:creationId xmlns:a16="http://schemas.microsoft.com/office/drawing/2014/main" id="{E5DE6ECC-44B5-0082-ADB5-B22799E994C6}"/>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4" name="Picture 13">
            <a:extLst>
              <a:ext uri="{FF2B5EF4-FFF2-40B4-BE49-F238E27FC236}">
                <a16:creationId xmlns:a16="http://schemas.microsoft.com/office/drawing/2014/main" id="{DB926EDC-85C3-CBF5-B816-8F791B2FC3C8}"/>
              </a:ext>
            </a:extLst>
          </p:cNvPr>
          <p:cNvPicPr>
            <a:picLocks noChangeAspect="1"/>
          </p:cNvPicPr>
          <p:nvPr/>
        </p:nvPicPr>
        <p:blipFill>
          <a:blip r:embed="rId3"/>
          <a:stretch>
            <a:fillRect/>
          </a:stretch>
        </p:blipFill>
        <p:spPr>
          <a:xfrm>
            <a:off x="10592789" y="6395008"/>
            <a:ext cx="1498570" cy="357136"/>
          </a:xfrm>
          <a:prstGeom prst="rect">
            <a:avLst/>
          </a:prstGeom>
        </p:spPr>
      </p:pic>
      <p:sp>
        <p:nvSpPr>
          <p:cNvPr id="2" name="TextBox 1">
            <a:extLst>
              <a:ext uri="{FF2B5EF4-FFF2-40B4-BE49-F238E27FC236}">
                <a16:creationId xmlns:a16="http://schemas.microsoft.com/office/drawing/2014/main" id="{E40221BF-81C3-4F99-36A6-788F8B5BF273}"/>
              </a:ext>
            </a:extLst>
          </p:cNvPr>
          <p:cNvSpPr txBox="1"/>
          <p:nvPr/>
        </p:nvSpPr>
        <p:spPr>
          <a:xfrm>
            <a:off x="672427" y="1336119"/>
            <a:ext cx="10591800" cy="2092881"/>
          </a:xfrm>
          <a:prstGeom prst="rect">
            <a:avLst/>
          </a:prstGeom>
          <a:noFill/>
        </p:spPr>
        <p:txBody>
          <a:bodyPr wrap="square" rtlCol="0">
            <a:spAutoFit/>
          </a:bodyPr>
          <a:lstStyle/>
          <a:p>
            <a:pPr>
              <a:spcBef>
                <a:spcPts val="1200"/>
              </a:spcBef>
            </a:pP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A ‘macabre’ twist </a:t>
            </a:r>
            <a:r>
              <a:rPr lang="en-US" sz="1600" dirty="0">
                <a:latin typeface="Verdana" panose="020B0604030504040204" pitchFamily="34" charset="0"/>
                <a:ea typeface="Verdana" panose="020B0604030504040204" pitchFamily="34" charset="0"/>
                <a:cs typeface="Verdana" panose="020B0604030504040204" pitchFamily="34" charset="0"/>
              </a:rPr>
              <a:t>(Gregory Clark, 2007)</a:t>
            </a:r>
          </a:p>
          <a:p>
            <a:pPr marL="393700" indent="-393700">
              <a:spcBef>
                <a:spcPts val="1200"/>
              </a:spcBef>
            </a:pPr>
            <a:r>
              <a:rPr lang="en-US" sz="2000" dirty="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Diseases (smallpox, tuberculosis, malaria) picked off Britain’s poor residents</a:t>
            </a:r>
          </a:p>
          <a:p>
            <a:pPr marL="393700" indent="-393700">
              <a:spcBef>
                <a:spcPts val="1200"/>
              </a:spcBef>
            </a:pPr>
            <a:r>
              <a:rPr lang="en-US" dirty="0">
                <a:latin typeface="Verdana" panose="020B0604030504040204" pitchFamily="34" charset="0"/>
                <a:ea typeface="Verdana" panose="020B0604030504040204" pitchFamily="34" charset="0"/>
                <a:cs typeface="Verdana" panose="020B0604030504040204" pitchFamily="34" charset="0"/>
              </a:rPr>
              <a:t>. 	Increasing genetic quality of population steadily contributed to technological innovation, entrepreneurship, leading to the industrial revolution</a:t>
            </a:r>
          </a:p>
          <a:p>
            <a:pPr>
              <a:spcBef>
                <a:spcPts val="1200"/>
              </a:spcBef>
            </a:pPr>
            <a:endParaRPr lang="en-US" sz="22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a:extLst>
              <a:ext uri="{FF2B5EF4-FFF2-40B4-BE49-F238E27FC236}">
                <a16:creationId xmlns:a16="http://schemas.microsoft.com/office/drawing/2014/main" id="{4DAEB026-2F69-7F31-0F0D-E8364B8B6875}"/>
              </a:ext>
            </a:extLst>
          </p:cNvPr>
          <p:cNvSpPr txBox="1"/>
          <p:nvPr/>
        </p:nvSpPr>
        <p:spPr>
          <a:xfrm>
            <a:off x="672426" y="3147973"/>
            <a:ext cx="10591800" cy="2554545"/>
          </a:xfrm>
          <a:prstGeom prst="rect">
            <a:avLst/>
          </a:prstGeom>
          <a:noFill/>
        </p:spPr>
        <p:txBody>
          <a:bodyPr wrap="square">
            <a:spAutoFit/>
          </a:bodyPr>
          <a:lstStyle/>
          <a:p>
            <a:pPr marL="358775" indent="-358775">
              <a:spcBef>
                <a:spcPts val="1200"/>
              </a:spcBef>
            </a:pPr>
            <a:r>
              <a:rPr lang="en-US" sz="2000" b="1" dirty="0">
                <a:solidFill>
                  <a:srgbClr val="037C34"/>
                </a:solidFill>
                <a:latin typeface="Verdana" panose="020B0604030504040204" pitchFamily="34" charset="0"/>
                <a:ea typeface="Verdana" panose="020B0604030504040204" pitchFamily="34" charset="0"/>
                <a:cs typeface="Verdana" panose="020B0604030504040204" pitchFamily="34" charset="0"/>
              </a:rPr>
              <a:t>Critical Views - Economic, political, and historical factors </a:t>
            </a:r>
            <a:r>
              <a:rPr lang="en-US" sz="1600" dirty="0">
                <a:latin typeface="Verdana" panose="020B0604030504040204" pitchFamily="34" charset="0"/>
                <a:ea typeface="Verdana" panose="020B0604030504040204" pitchFamily="34" charset="0"/>
                <a:cs typeface="Verdana" panose="020B0604030504040204" pitchFamily="34" charset="0"/>
              </a:rPr>
              <a:t>(James </a:t>
            </a:r>
            <a:r>
              <a:rPr lang="en-US" sz="1600" dirty="0" err="1">
                <a:latin typeface="Verdana" panose="020B0604030504040204" pitchFamily="34" charset="0"/>
                <a:ea typeface="Verdana" panose="020B0604030504040204" pitchFamily="34" charset="0"/>
                <a:cs typeface="Verdana" panose="020B0604030504040204" pitchFamily="34" charset="0"/>
              </a:rPr>
              <a:t>Blaut</a:t>
            </a:r>
            <a:r>
              <a:rPr lang="en-US" sz="1600" dirty="0">
                <a:latin typeface="Verdana" panose="020B0604030504040204" pitchFamily="34" charset="0"/>
                <a:ea typeface="Verdana" panose="020B0604030504040204" pitchFamily="34" charset="0"/>
                <a:cs typeface="Verdana" panose="020B0604030504040204" pitchFamily="34" charset="0"/>
              </a:rPr>
              <a:t>, 1993)</a:t>
            </a:r>
            <a:endParaRPr 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marL="355600" indent="-355600">
              <a:spcBef>
                <a:spcPts val="1200"/>
              </a:spcBef>
            </a:pPr>
            <a:r>
              <a:rPr lang="en-US" sz="2000" dirty="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	Europeans caused the ‘Great Divergence’ by plundering off and pillage of foreign lands – exploitation, colonialism, imperialism.</a:t>
            </a:r>
          </a:p>
          <a:p>
            <a:pPr marL="358775" indent="-358775">
              <a:spcBef>
                <a:spcPts val="1200"/>
              </a:spcBef>
            </a:pPr>
            <a:r>
              <a:rPr lang="en-US" dirty="0">
                <a:latin typeface="Verdana" panose="020B0604030504040204" pitchFamily="34" charset="0"/>
                <a:ea typeface="Verdana" panose="020B0604030504040204" pitchFamily="34" charset="0"/>
                <a:cs typeface="Verdana" panose="020B0604030504040204" pitchFamily="34" charset="0"/>
              </a:rPr>
              <a:t>.   Christopher Columbus (1492) landed in America and set off hundreds of years of colonialism</a:t>
            </a:r>
          </a:p>
          <a:p>
            <a:pPr marL="358775" indent="-358775">
              <a:spcBef>
                <a:spcPts val="1200"/>
              </a:spcBef>
            </a:pPr>
            <a:r>
              <a:rPr lang="en-US" dirty="0">
                <a:latin typeface="Verdana" panose="020B0604030504040204" pitchFamily="34" charset="0"/>
                <a:ea typeface="Verdana" panose="020B0604030504040204" pitchFamily="34" charset="0"/>
                <a:cs typeface="Verdana" panose="020B0604030504040204" pitchFamily="34" charset="0"/>
              </a:rPr>
              <a:t>. 	Europe created unequal power relations: pulled in raw materials, currency and labour, and deliberately held back the rest of the world</a:t>
            </a:r>
          </a:p>
        </p:txBody>
      </p:sp>
    </p:spTree>
    <p:extLst>
      <p:ext uri="{BB962C8B-B14F-4D97-AF65-F5344CB8AC3E}">
        <p14:creationId xmlns:p14="http://schemas.microsoft.com/office/powerpoint/2010/main" val="3498886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E2B92C3-1873-0469-066A-CC6842EC0ED6}"/>
              </a:ext>
            </a:extLst>
          </p:cNvPr>
          <p:cNvSpPr txBox="1"/>
          <p:nvPr/>
        </p:nvSpPr>
        <p:spPr>
          <a:xfrm>
            <a:off x="464257" y="2625234"/>
            <a:ext cx="11080043" cy="3407087"/>
          </a:xfrm>
          <a:prstGeom prst="rect">
            <a:avLst/>
          </a:prstGeom>
          <a:noFill/>
        </p:spPr>
        <p:txBody>
          <a:bodyPr wrap="square">
            <a:spAutoFit/>
          </a:bodyPr>
          <a:lstStyle/>
          <a:p>
            <a:pPr marL="190500" indent="-190500" algn="just">
              <a:lnSpc>
                <a:spcPct val="120000"/>
              </a:lnSpc>
              <a:buNone/>
            </a:pP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Combination of multiple factors </a:t>
            </a:r>
            <a:r>
              <a:rPr lang="en-US" sz="1600" dirty="0">
                <a:latin typeface="Verdana" panose="020B0604030504040204" pitchFamily="34" charset="0"/>
                <a:ea typeface="Verdana" panose="020B0604030504040204" pitchFamily="34" charset="0"/>
                <a:cs typeface="Verdana" panose="020B0604030504040204" pitchFamily="34" charset="0"/>
              </a:rPr>
              <a:t>(Joel Mokyr, 1990)</a:t>
            </a:r>
          </a:p>
          <a:p>
            <a:pPr marL="444500" indent="-444500" algn="just">
              <a:spcBef>
                <a:spcPts val="1200"/>
              </a:spcBef>
              <a:buNone/>
            </a:pPr>
            <a:r>
              <a:rPr lang="en-US" sz="2000" dirty="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Development of ‘open science’ in the XVI century – helped spread economically useful ideas.</a:t>
            </a:r>
          </a:p>
          <a:p>
            <a:pPr marL="444500" indent="-444500" algn="just">
              <a:spcBef>
                <a:spcPts val="600"/>
              </a:spcBef>
              <a:buNone/>
            </a:pPr>
            <a:r>
              <a:rPr lang="en-US" dirty="0">
                <a:latin typeface="Verdana" panose="020B0604030504040204" pitchFamily="34" charset="0"/>
                <a:ea typeface="Verdana" panose="020B0604030504040204" pitchFamily="34" charset="0"/>
                <a:cs typeface="Verdana" panose="020B0604030504040204" pitchFamily="34" charset="0"/>
              </a:rPr>
              <a:t>. 	Development of a business-friendly economy, with the reduction of the power of monarchs in Britain from the 1680s (less concern about profits being seized by the Crown).</a:t>
            </a:r>
          </a:p>
          <a:p>
            <a:pPr marL="444500" indent="-444500" algn="just">
              <a:spcBef>
                <a:spcPts val="600"/>
              </a:spcBef>
              <a:buNone/>
            </a:pPr>
            <a:r>
              <a:rPr lang="en-US" dirty="0">
                <a:latin typeface="Verdana" panose="020B0604030504040204" pitchFamily="34" charset="0"/>
                <a:ea typeface="Verdana" panose="020B0604030504040204" pitchFamily="34" charset="0"/>
                <a:cs typeface="Verdana" panose="020B0604030504040204" pitchFamily="34" charset="0"/>
              </a:rPr>
              <a:t>. 	Separation of Europe into smaller independent states promoted a culture of innovation and resulted in faster development than unitary states like China.</a:t>
            </a:r>
          </a:p>
          <a:p>
            <a:pPr marL="444500" indent="-444500" algn="just">
              <a:spcBef>
                <a:spcPts val="600"/>
              </a:spcBef>
              <a:buNone/>
            </a:pPr>
            <a:r>
              <a:rPr lang="en-US" dirty="0">
                <a:latin typeface="Verdana" panose="020B0604030504040204" pitchFamily="34" charset="0"/>
                <a:ea typeface="Verdana" panose="020B0604030504040204" pitchFamily="34" charset="0"/>
                <a:cs typeface="Verdana" panose="020B0604030504040204" pitchFamily="34" charset="0"/>
              </a:rPr>
              <a:t>. 	</a:t>
            </a:r>
            <a:r>
              <a:rPr lang="en-US" sz="1800" dirty="0">
                <a:latin typeface="Verdana" panose="020B0604030504040204" pitchFamily="34" charset="0"/>
                <a:ea typeface="Verdana" panose="020B0604030504040204" pitchFamily="34" charset="0"/>
                <a:cs typeface="Verdana" panose="020B0604030504040204" pitchFamily="34" charset="0"/>
              </a:rPr>
              <a:t>Development of institutions such as cities, bureaucracies and literate classes fostered economic growth and contributed to the ‘Great Divergence’.</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4443AFDA-C305-B2AF-154C-4C702B5F9F92}"/>
              </a:ext>
            </a:extLst>
          </p:cNvPr>
          <p:cNvSpPr txBox="1"/>
          <p:nvPr/>
        </p:nvSpPr>
        <p:spPr>
          <a:xfrm>
            <a:off x="464257" y="1063886"/>
            <a:ext cx="11263486" cy="1477328"/>
          </a:xfrm>
          <a:prstGeom prst="rect">
            <a:avLst/>
          </a:prstGeom>
          <a:noFill/>
        </p:spPr>
        <p:txBody>
          <a:bodyPr wrap="square">
            <a:spAutoFit/>
          </a:bodyPr>
          <a:lstStyle/>
          <a:p>
            <a:pPr marL="358775" indent="-358775" algn="just">
              <a:spcBef>
                <a:spcPts val="1200"/>
              </a:spcBef>
            </a:pP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Institutions and Legal factors – Invention of Freedom </a:t>
            </a:r>
            <a:r>
              <a:rPr lang="en-US" sz="1600" dirty="0">
                <a:latin typeface="Verdana" panose="020B0604030504040204" pitchFamily="34" charset="0"/>
                <a:ea typeface="Verdana" panose="020B0604030504040204" pitchFamily="34" charset="0"/>
                <a:cs typeface="Verdana" panose="020B0604030504040204" pitchFamily="34" charset="0"/>
              </a:rPr>
              <a:t>(Thomas Sowell, 2015)</a:t>
            </a:r>
          </a:p>
          <a:p>
            <a:pPr marL="444500" indent="-444500" algn="just">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a:t>
            </a:r>
            <a:r>
              <a:rPr lang="en-US" dirty="0">
                <a:latin typeface="Verdana" panose="020B0604030504040204" pitchFamily="34" charset="0"/>
                <a:ea typeface="Verdana" panose="020B0604030504040204" pitchFamily="34" charset="0"/>
                <a:cs typeface="Verdana" panose="020B0604030504040204" pitchFamily="34" charset="0"/>
              </a:rPr>
              <a:t>British institutions (rule of law, property rights, free markets) created an environment conducive to innovation, entrepreneurship and economic growth which led to the Industrial Revolution</a:t>
            </a:r>
          </a:p>
        </p:txBody>
      </p:sp>
      <p:sp>
        <p:nvSpPr>
          <p:cNvPr id="7" name="TextBox 6" descr="Professor Teresa da Silva Lopes&#13;&#10;">
            <a:extLst>
              <a:ext uri="{FF2B5EF4-FFF2-40B4-BE49-F238E27FC236}">
                <a16:creationId xmlns:a16="http://schemas.microsoft.com/office/drawing/2014/main" id="{20CD7CE5-76F8-DE68-2F57-B5E81FFE61C2}"/>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0B34F4D6-1F73-F295-A2A1-6F3139879788}"/>
              </a:ext>
            </a:extLst>
          </p:cNvPr>
          <p:cNvSpPr>
            <a:spLocks noChangeShapeType="1"/>
          </p:cNvSpPr>
          <p:nvPr/>
        </p:nvSpPr>
        <p:spPr bwMode="auto">
          <a:xfrm>
            <a:off x="0" y="6269914"/>
            <a:ext cx="12192000" cy="0"/>
          </a:xfrm>
          <a:prstGeom prst="line">
            <a:avLst/>
          </a:prstGeom>
          <a:noFill/>
          <a:ln w="2540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9" name="Picture 8">
            <a:extLst>
              <a:ext uri="{FF2B5EF4-FFF2-40B4-BE49-F238E27FC236}">
                <a16:creationId xmlns:a16="http://schemas.microsoft.com/office/drawing/2014/main" id="{F52E351D-3276-FCC8-0557-B86191ED7B0C}"/>
              </a:ext>
            </a:extLst>
          </p:cNvPr>
          <p:cNvPicPr>
            <a:picLocks noChangeAspect="1"/>
          </p:cNvPicPr>
          <p:nvPr/>
        </p:nvPicPr>
        <p:blipFill>
          <a:blip r:embed="rId3"/>
          <a:stretch>
            <a:fillRect/>
          </a:stretch>
        </p:blipFill>
        <p:spPr>
          <a:xfrm>
            <a:off x="10592789" y="6395008"/>
            <a:ext cx="1498570" cy="357136"/>
          </a:xfrm>
          <a:prstGeom prst="rect">
            <a:avLst/>
          </a:prstGeom>
        </p:spPr>
      </p:pic>
      <p:sp>
        <p:nvSpPr>
          <p:cNvPr id="10" name="Title 1">
            <a:extLst>
              <a:ext uri="{FF2B5EF4-FFF2-40B4-BE49-F238E27FC236}">
                <a16:creationId xmlns:a16="http://schemas.microsoft.com/office/drawing/2014/main" id="{EC426DC4-4894-024E-E1F3-AC9336AA29D6}"/>
              </a:ext>
            </a:extLst>
          </p:cNvPr>
          <p:cNvSpPr>
            <a:spLocks noGrp="1"/>
          </p:cNvSpPr>
          <p:nvPr>
            <p:ph type="title"/>
          </p:nvPr>
        </p:nvSpPr>
        <p:spPr>
          <a:xfrm>
            <a:off x="545427" y="-50810"/>
            <a:ext cx="11101148" cy="1325563"/>
          </a:xfrm>
        </p:spPr>
        <p:txBody>
          <a:bodyPr>
            <a:norm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Europe: A beacon of progress or a ruthless thief? (cont.)</a:t>
            </a:r>
          </a:p>
        </p:txBody>
      </p:sp>
      <p:sp>
        <p:nvSpPr>
          <p:cNvPr id="11" name="Line 2">
            <a:extLst>
              <a:ext uri="{FF2B5EF4-FFF2-40B4-BE49-F238E27FC236}">
                <a16:creationId xmlns:a16="http://schemas.microsoft.com/office/drawing/2014/main" id="{40166919-DE65-3BDC-74E3-C643BDCF8140}"/>
              </a:ext>
            </a:extLst>
          </p:cNvPr>
          <p:cNvSpPr>
            <a:spLocks noChangeShapeType="1"/>
          </p:cNvSpPr>
          <p:nvPr/>
        </p:nvSpPr>
        <p:spPr bwMode="auto">
          <a:xfrm>
            <a:off x="545426" y="863779"/>
            <a:ext cx="11263487" cy="0"/>
          </a:xfrm>
          <a:prstGeom prst="line">
            <a:avLst/>
          </a:prstGeom>
          <a:noFill/>
          <a:ln w="44450">
            <a:solidFill>
              <a:srgbClr val="15824C"/>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079651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1D68187-DD30-EF07-C36A-201797A44D8F}"/>
              </a:ext>
            </a:extLst>
          </p:cNvPr>
          <p:cNvPicPr>
            <a:picLocks noGrp="1" noChangeAspect="1"/>
          </p:cNvPicPr>
          <p:nvPr>
            <p:ph idx="1"/>
          </p:nvPr>
        </p:nvPicPr>
        <p:blipFill>
          <a:blip r:embed="rId3"/>
          <a:stretch>
            <a:fillRect/>
          </a:stretch>
        </p:blipFill>
        <p:spPr>
          <a:xfrm>
            <a:off x="-136187" y="657224"/>
            <a:ext cx="12231939" cy="5650931"/>
          </a:xfrm>
        </p:spPr>
      </p:pic>
    </p:spTree>
    <p:extLst>
      <p:ext uri="{BB962C8B-B14F-4D97-AF65-F5344CB8AC3E}">
        <p14:creationId xmlns:p14="http://schemas.microsoft.com/office/powerpoint/2010/main" val="1556348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res in World GDP and PPP"/>
          <p:cNvPicPr>
            <a:picLocks noChangeAspect="1"/>
          </p:cNvPicPr>
          <p:nvPr/>
        </p:nvPicPr>
        <p:blipFill>
          <a:blip r:embed="rId3"/>
          <a:stretch>
            <a:fillRect/>
          </a:stretch>
        </p:blipFill>
        <p:spPr>
          <a:xfrm>
            <a:off x="1694481" y="1185164"/>
            <a:ext cx="9144000" cy="5076384"/>
          </a:xfrm>
          <a:prstGeom prst="rect">
            <a:avLst/>
          </a:prstGeom>
        </p:spPr>
      </p:pic>
      <p:sp>
        <p:nvSpPr>
          <p:cNvPr id="2" name="Title 1">
            <a:extLst>
              <a:ext uri="{FF2B5EF4-FFF2-40B4-BE49-F238E27FC236}">
                <a16:creationId xmlns:a16="http://schemas.microsoft.com/office/drawing/2014/main" id="{64BD575B-06C8-C44F-BF0E-6C9559D06D27}"/>
              </a:ext>
            </a:extLst>
          </p:cNvPr>
          <p:cNvSpPr>
            <a:spLocks noGrp="1"/>
          </p:cNvSpPr>
          <p:nvPr>
            <p:ph type="title"/>
          </p:nvPr>
        </p:nvSpPr>
        <p:spPr>
          <a:xfrm>
            <a:off x="3230799" y="42164"/>
            <a:ext cx="5699193" cy="1143000"/>
          </a:xfrm>
        </p:spPr>
        <p:txBody>
          <a:bodyPr>
            <a:normAutofit/>
          </a:bodyPr>
          <a:lstStyle/>
          <a:p>
            <a:r>
              <a:rPr lang="en-US" sz="3600" dirty="0">
                <a:solidFill>
                  <a:srgbClr val="15824C"/>
                </a:solidFill>
                <a:latin typeface="Verdana" panose="020B0604030504040204" pitchFamily="34" charset="0"/>
                <a:ea typeface="Verdana" panose="020B0604030504040204" pitchFamily="34" charset="0"/>
                <a:cs typeface="Verdana" panose="020B0604030504040204" pitchFamily="34" charset="0"/>
              </a:rPr>
              <a:t>The Asian Convergence</a:t>
            </a:r>
          </a:p>
        </p:txBody>
      </p:sp>
      <p:sp>
        <p:nvSpPr>
          <p:cNvPr id="3" name="TextBox 2">
            <a:extLst>
              <a:ext uri="{FF2B5EF4-FFF2-40B4-BE49-F238E27FC236}">
                <a16:creationId xmlns:a16="http://schemas.microsoft.com/office/drawing/2014/main" id="{6F92FA35-00D1-6E4E-AA02-9B9E0DD3D7AB}"/>
              </a:ext>
            </a:extLst>
          </p:cNvPr>
          <p:cNvSpPr txBox="1"/>
          <p:nvPr/>
        </p:nvSpPr>
        <p:spPr>
          <a:xfrm>
            <a:off x="1694481" y="6276814"/>
            <a:ext cx="2374176" cy="369332"/>
          </a:xfrm>
          <a:prstGeom prst="rect">
            <a:avLst/>
          </a:prstGeom>
          <a:noFill/>
        </p:spPr>
        <p:txBody>
          <a:bodyPr wrap="none" rtlCol="0">
            <a:spAutoFit/>
          </a:bodyPr>
          <a:lstStyle/>
          <a:p>
            <a:r>
              <a:rPr lang="en-US" dirty="0"/>
              <a:t>Source: Financial Times</a:t>
            </a:r>
          </a:p>
        </p:txBody>
      </p:sp>
      <p:sp>
        <p:nvSpPr>
          <p:cNvPr id="5" name="Line 2">
            <a:extLst>
              <a:ext uri="{FF2B5EF4-FFF2-40B4-BE49-F238E27FC236}">
                <a16:creationId xmlns:a16="http://schemas.microsoft.com/office/drawing/2014/main" id="{69F42F3A-BA36-7254-2094-9AAE75383B58}"/>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397054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FEECE-3E0A-AA2C-2341-920EB601A740}"/>
              </a:ext>
            </a:extLst>
          </p:cNvPr>
          <p:cNvSpPr>
            <a:spLocks noGrp="1"/>
          </p:cNvSpPr>
          <p:nvPr>
            <p:ph type="title"/>
          </p:nvPr>
        </p:nvSpPr>
        <p:spPr>
          <a:xfrm>
            <a:off x="90313" y="365125"/>
            <a:ext cx="12192000" cy="1325563"/>
          </a:xfrm>
        </p:spPr>
        <p:txBody>
          <a:bodyPr>
            <a:normAutofit/>
          </a:bodyPr>
          <a:lstStyle/>
          <a:p>
            <a:pPr algn="ctr"/>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First Globalization Wave and the ‘Great Divergence’</a:t>
            </a:r>
          </a:p>
        </p:txBody>
      </p:sp>
      <p:sp>
        <p:nvSpPr>
          <p:cNvPr id="4" name="TextBox 3">
            <a:extLst>
              <a:ext uri="{FF2B5EF4-FFF2-40B4-BE49-F238E27FC236}">
                <a16:creationId xmlns:a16="http://schemas.microsoft.com/office/drawing/2014/main" id="{A2C6E5A5-BEEF-A3CF-D805-4B1CFE3812B3}"/>
              </a:ext>
            </a:extLst>
          </p:cNvPr>
          <p:cNvSpPr txBox="1"/>
          <p:nvPr/>
        </p:nvSpPr>
        <p:spPr>
          <a:xfrm>
            <a:off x="906210" y="1483796"/>
            <a:ext cx="10153037" cy="3077766"/>
          </a:xfrm>
          <a:prstGeom prst="rect">
            <a:avLst/>
          </a:prstGeom>
          <a:noFill/>
        </p:spPr>
        <p:txBody>
          <a:bodyPr wrap="square" rtlCol="0">
            <a:spAutoFit/>
          </a:bodyPr>
          <a:lstStyle/>
          <a:p>
            <a:r>
              <a:rPr lang="en-US" sz="2200" dirty="0">
                <a:latin typeface="Verdana" panose="020B0604030504040204" pitchFamily="34" charset="0"/>
                <a:ea typeface="Verdana" panose="020B0604030504040204" pitchFamily="34" charset="0"/>
                <a:cs typeface="Verdana" panose="020B0604030504040204" pitchFamily="34" charset="0"/>
              </a:rPr>
              <a:t>. First Global Economy – international trade and FDI soars 1870-1914</a:t>
            </a:r>
          </a:p>
          <a:p>
            <a:endParaRPr lang="en-US" sz="2200" dirty="0">
              <a:latin typeface="Verdana" panose="020B0604030504040204" pitchFamily="34" charset="0"/>
              <a:ea typeface="Verdana" panose="020B0604030504040204" pitchFamily="34" charset="0"/>
              <a:cs typeface="Verdana" panose="020B0604030504040204" pitchFamily="34" charset="0"/>
            </a:endParaRPr>
          </a:p>
          <a:p>
            <a:r>
              <a:rPr lang="en-US" sz="2200" dirty="0">
                <a:latin typeface="Verdana" panose="020B0604030504040204" pitchFamily="34" charset="0"/>
                <a:ea typeface="Verdana" panose="020B0604030504040204" pitchFamily="34" charset="0"/>
                <a:cs typeface="Verdana" panose="020B0604030504040204" pitchFamily="34" charset="0"/>
              </a:rPr>
              <a:t>. But most Western FDI in ‘Rest’ is in resources and services:</a:t>
            </a:r>
          </a:p>
          <a:p>
            <a:pPr>
              <a:spcBef>
                <a:spcPts val="1200"/>
              </a:spcBef>
            </a:pPr>
            <a:r>
              <a:rPr lang="en-US" sz="2200" dirty="0">
                <a:latin typeface="Verdana" panose="020B0604030504040204" pitchFamily="34" charset="0"/>
                <a:ea typeface="Verdana" panose="020B0604030504040204" pitchFamily="34" charset="0"/>
                <a:cs typeface="Verdana" panose="020B0604030504040204" pitchFamily="34" charset="0"/>
              </a:rPr>
              <a:t>   </a:t>
            </a:r>
            <a:r>
              <a:rPr lang="en-US" sz="2000" dirty="0">
                <a:latin typeface="Verdana" panose="020B0604030504040204" pitchFamily="34" charset="0"/>
                <a:ea typeface="Verdana" panose="020B0604030504040204" pitchFamily="34" charset="0"/>
                <a:cs typeface="Verdana" panose="020B0604030504040204" pitchFamily="34" charset="0"/>
              </a:rPr>
              <a:t>- highly ‘</a:t>
            </a:r>
            <a:r>
              <a:rPr lang="en-US" sz="2000" dirty="0" err="1">
                <a:latin typeface="Verdana" panose="020B0604030504040204" pitchFamily="34" charset="0"/>
                <a:ea typeface="Verdana" panose="020B0604030504040204" pitchFamily="34" charset="0"/>
                <a:cs typeface="Verdana" panose="020B0604030504040204" pitchFamily="34" charset="0"/>
              </a:rPr>
              <a:t>enclavist</a:t>
            </a:r>
            <a:r>
              <a:rPr lang="en-US" sz="2000" dirty="0">
                <a:latin typeface="Verdana" panose="020B0604030504040204" pitchFamily="34" charset="0"/>
                <a:ea typeface="Verdana" panose="020B0604030504040204" pitchFamily="34" charset="0"/>
                <a:cs typeface="Verdana" panose="020B0604030504040204" pitchFamily="34" charset="0"/>
              </a:rPr>
              <a:t>’ – limited transfer of knowledge and skills</a:t>
            </a:r>
          </a:p>
          <a:p>
            <a:pPr marL="317500">
              <a:spcBef>
                <a:spcPts val="1200"/>
              </a:spcBef>
            </a:pPr>
            <a:r>
              <a:rPr lang="en-US" sz="2000" dirty="0">
                <a:latin typeface="Verdana" panose="020B0604030504040204" pitchFamily="34" charset="0"/>
                <a:ea typeface="Verdana" panose="020B0604030504040204" pitchFamily="34" charset="0"/>
                <a:cs typeface="Verdana" panose="020B0604030504040204" pitchFamily="34" charset="0"/>
              </a:rPr>
              <a:t>- lock-in dependence on primary commodities, </a:t>
            </a:r>
          </a:p>
          <a:p>
            <a:pPr marL="317500">
              <a:spcBef>
                <a:spcPts val="1200"/>
              </a:spcBef>
            </a:pPr>
            <a:r>
              <a:rPr lang="en-US" sz="2000" dirty="0">
                <a:latin typeface="Verdana" panose="020B0604030504040204" pitchFamily="34" charset="0"/>
                <a:ea typeface="Verdana" panose="020B0604030504040204" pitchFamily="34" charset="0"/>
                <a:cs typeface="Verdana" panose="020B0604030504040204" pitchFamily="34" charset="0"/>
              </a:rPr>
              <a:t>- growth-retarding domestic institutions</a:t>
            </a:r>
          </a:p>
          <a:p>
            <a:pPr marL="317500">
              <a:spcBef>
                <a:spcPts val="1200"/>
              </a:spcBef>
            </a:pPr>
            <a:r>
              <a:rPr lang="en-US" sz="2000" dirty="0">
                <a:latin typeface="Verdana" panose="020B0604030504040204" pitchFamily="34" charset="0"/>
                <a:ea typeface="Verdana" panose="020B0604030504040204" pitchFamily="34" charset="0"/>
                <a:cs typeface="Verdana" panose="020B0604030504040204" pitchFamily="34" charset="0"/>
              </a:rPr>
              <a:t>- reinforced institutional constraints on domestic entrepreneurship</a:t>
            </a:r>
          </a:p>
        </p:txBody>
      </p:sp>
      <p:sp>
        <p:nvSpPr>
          <p:cNvPr id="3" name="Line 2">
            <a:extLst>
              <a:ext uri="{FF2B5EF4-FFF2-40B4-BE49-F238E27FC236}">
                <a16:creationId xmlns:a16="http://schemas.microsoft.com/office/drawing/2014/main" id="{ED33808F-3713-3DC2-490F-9D3B706130C0}"/>
              </a:ext>
            </a:extLst>
          </p:cNvPr>
          <p:cNvSpPr>
            <a:spLocks noChangeShapeType="1"/>
          </p:cNvSpPr>
          <p:nvPr/>
        </p:nvSpPr>
        <p:spPr bwMode="auto">
          <a:xfrm>
            <a:off x="464256" y="1322388"/>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682D1516-764B-8C1C-4F62-ADFD5A389FDD}"/>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89F2E27A-9C07-B4C7-FC90-902BC4D3E505}"/>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3FC861FE-4825-52F4-8314-8F460C89EF41}"/>
              </a:ext>
            </a:extLst>
          </p:cNvPr>
          <p:cNvPicPr>
            <a:picLocks noChangeAspect="1"/>
          </p:cNvPicPr>
          <p:nvPr/>
        </p:nvPicPr>
        <p:blipFill>
          <a:blip r:embed="rId3"/>
          <a:stretch>
            <a:fillRect/>
          </a:stretch>
        </p:blipFill>
        <p:spPr>
          <a:xfrm>
            <a:off x="10592789" y="6395008"/>
            <a:ext cx="1498570" cy="357136"/>
          </a:xfrm>
          <a:prstGeom prst="rect">
            <a:avLst/>
          </a:prstGeom>
        </p:spPr>
      </p:pic>
      <p:sp>
        <p:nvSpPr>
          <p:cNvPr id="8" name="Down Arrow 7">
            <a:extLst>
              <a:ext uri="{FF2B5EF4-FFF2-40B4-BE49-F238E27FC236}">
                <a16:creationId xmlns:a16="http://schemas.microsoft.com/office/drawing/2014/main" id="{C46D6A67-304E-263D-3CCE-24333ECE2B54}"/>
              </a:ext>
            </a:extLst>
          </p:cNvPr>
          <p:cNvSpPr/>
          <p:nvPr/>
        </p:nvSpPr>
        <p:spPr>
          <a:xfrm>
            <a:off x="5754129" y="4498259"/>
            <a:ext cx="457200" cy="393700"/>
          </a:xfrm>
          <a:prstGeom prst="downArrow">
            <a:avLst/>
          </a:prstGeom>
          <a:noFill/>
          <a:ln w="38100">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38E811D-CA39-C122-998A-71FCBA501ED6}"/>
              </a:ext>
            </a:extLst>
          </p:cNvPr>
          <p:cNvSpPr txBox="1"/>
          <p:nvPr/>
        </p:nvSpPr>
        <p:spPr>
          <a:xfrm>
            <a:off x="830010" y="5057059"/>
            <a:ext cx="10320590" cy="769441"/>
          </a:xfrm>
          <a:prstGeom prst="rect">
            <a:avLst/>
          </a:prstGeom>
          <a:noFill/>
        </p:spPr>
        <p:txBody>
          <a:bodyPr wrap="square" rtlCol="0">
            <a:spAutoFit/>
          </a:bodyPr>
          <a:lstStyle/>
          <a:p>
            <a:pPr algn="just"/>
            <a:r>
              <a:rPr lang="en-US" sz="2200" dirty="0">
                <a:latin typeface="Verdana" panose="020B0604030504040204" pitchFamily="34" charset="0"/>
                <a:ea typeface="Verdana" panose="020B0604030504040204" pitchFamily="34" charset="0"/>
                <a:cs typeface="Verdana" panose="020B0604030504040204" pitchFamily="34" charset="0"/>
              </a:rPr>
              <a:t>Limited diffusion of entrepreneurship and organizing capabilities from Western firms in the ‘Rest’.</a:t>
            </a:r>
          </a:p>
        </p:txBody>
      </p:sp>
    </p:spTree>
    <p:extLst>
      <p:ext uri="{BB962C8B-B14F-4D97-AF65-F5344CB8AC3E}">
        <p14:creationId xmlns:p14="http://schemas.microsoft.com/office/powerpoint/2010/main" val="246733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E4CFF-3FEE-C08F-E33A-0666666A225E}"/>
              </a:ext>
            </a:extLst>
          </p:cNvPr>
          <p:cNvSpPr>
            <a:spLocks noGrp="1"/>
          </p:cNvSpPr>
          <p:nvPr>
            <p:ph type="title"/>
          </p:nvPr>
        </p:nvSpPr>
        <p:spPr>
          <a:xfrm>
            <a:off x="1676671" y="-127174"/>
            <a:ext cx="8596686" cy="1325563"/>
          </a:xfrm>
        </p:spPr>
        <p:txBody>
          <a:bodyPr>
            <a:normAutofit/>
          </a:bodyPr>
          <a:lstStyle/>
          <a:p>
            <a:r>
              <a:rPr lang="en-US" sz="3200" dirty="0">
                <a:solidFill>
                  <a:srgbClr val="15824C"/>
                </a:solidFill>
                <a:latin typeface="Verdana" panose="020B0604030504040204" pitchFamily="34" charset="0"/>
                <a:ea typeface="Verdana" panose="020B0604030504040204" pitchFamily="34" charset="0"/>
                <a:cs typeface="Verdana" panose="020B0604030504040204" pitchFamily="34" charset="0"/>
              </a:rPr>
              <a:t>‘Catching up’ after the Great Divergence</a:t>
            </a:r>
          </a:p>
        </p:txBody>
      </p:sp>
      <p:sp>
        <p:nvSpPr>
          <p:cNvPr id="4" name="Line 2">
            <a:extLst>
              <a:ext uri="{FF2B5EF4-FFF2-40B4-BE49-F238E27FC236}">
                <a16:creationId xmlns:a16="http://schemas.microsoft.com/office/drawing/2014/main" id="{843B4A8F-3F3E-0D4C-EF85-C8AEC4FE7F26}"/>
              </a:ext>
            </a:extLst>
          </p:cNvPr>
          <p:cNvSpPr>
            <a:spLocks noChangeShapeType="1"/>
          </p:cNvSpPr>
          <p:nvPr/>
        </p:nvSpPr>
        <p:spPr bwMode="auto">
          <a:xfrm flipV="1">
            <a:off x="545427" y="863610"/>
            <a:ext cx="11062374" cy="169"/>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D0ABE236-9A94-139C-608E-F1E895D698A5}"/>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249B01CB-2E44-408D-EC63-06D7F66FEC8B}"/>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B339EB93-F168-87B9-2988-07F42F06B204}"/>
              </a:ext>
            </a:extLst>
          </p:cNvPr>
          <p:cNvPicPr>
            <a:picLocks noChangeAspect="1"/>
          </p:cNvPicPr>
          <p:nvPr/>
        </p:nvPicPr>
        <p:blipFill>
          <a:blip r:embed="rId3"/>
          <a:stretch>
            <a:fillRect/>
          </a:stretch>
        </p:blipFill>
        <p:spPr>
          <a:xfrm>
            <a:off x="10592789" y="6395008"/>
            <a:ext cx="1498570" cy="357136"/>
          </a:xfrm>
          <a:prstGeom prst="rect">
            <a:avLst/>
          </a:prstGeom>
        </p:spPr>
      </p:pic>
      <p:sp>
        <p:nvSpPr>
          <p:cNvPr id="10" name="TextBox 9">
            <a:extLst>
              <a:ext uri="{FF2B5EF4-FFF2-40B4-BE49-F238E27FC236}">
                <a16:creationId xmlns:a16="http://schemas.microsoft.com/office/drawing/2014/main" id="{58906751-AD47-9EE9-8D27-ECEFC5EE7D64}"/>
              </a:ext>
            </a:extLst>
          </p:cNvPr>
          <p:cNvSpPr txBox="1"/>
          <p:nvPr/>
        </p:nvSpPr>
        <p:spPr>
          <a:xfrm>
            <a:off x="564813" y="1771387"/>
            <a:ext cx="11062374" cy="2416046"/>
          </a:xfrm>
          <a:prstGeom prst="rect">
            <a:avLst/>
          </a:prstGeom>
          <a:noFill/>
        </p:spPr>
        <p:txBody>
          <a:bodyPr wrap="square">
            <a:spAutoFit/>
          </a:bodyPr>
          <a:lstStyle/>
          <a:p>
            <a:pPr marL="0" indent="0">
              <a:buNone/>
            </a:pP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Context Matters</a:t>
            </a:r>
          </a:p>
          <a:p>
            <a:pPr marL="177800" indent="-177800">
              <a:spcBef>
                <a:spcPts val="600"/>
              </a:spcBef>
              <a:buNone/>
            </a:pPr>
            <a:r>
              <a:rPr lang="en-US" sz="20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Culture – </a:t>
            </a:r>
            <a:r>
              <a:rPr lang="en-US" sz="2000" dirty="0">
                <a:latin typeface="Verdana" panose="020B0604030504040204" pitchFamily="34" charset="0"/>
                <a:ea typeface="Verdana" panose="020B0604030504040204" pitchFamily="34" charset="0"/>
                <a:cs typeface="Verdana" panose="020B0604030504040204" pitchFamily="34" charset="0"/>
              </a:rPr>
              <a:t>West has the right culture for capitalist enterprise </a:t>
            </a:r>
            <a:r>
              <a:rPr lang="en-US" sz="1600" dirty="0">
                <a:latin typeface="Verdana" panose="020B0604030504040204" pitchFamily="34" charset="0"/>
                <a:ea typeface="Verdana" panose="020B0604030504040204" pitchFamily="34" charset="0"/>
                <a:cs typeface="Verdana" panose="020B0604030504040204" pitchFamily="34" charset="0"/>
              </a:rPr>
              <a:t>(Weber, 2011, </a:t>
            </a:r>
            <a:r>
              <a:rPr lang="en-US" sz="1600" dirty="0" err="1">
                <a:latin typeface="Verdana" panose="020B0604030504040204" pitchFamily="34" charset="0"/>
                <a:ea typeface="Verdana" panose="020B0604030504040204" pitchFamily="34" charset="0"/>
                <a:cs typeface="Verdana" panose="020B0604030504040204" pitchFamily="34" charset="0"/>
              </a:rPr>
              <a:t>Landes</a:t>
            </a:r>
            <a:r>
              <a:rPr lang="en-US" sz="1600" dirty="0">
                <a:latin typeface="Verdana" panose="020B0604030504040204" pitchFamily="34" charset="0"/>
                <a:ea typeface="Verdana" panose="020B0604030504040204" pitchFamily="34" charset="0"/>
                <a:cs typeface="Verdana" panose="020B0604030504040204" pitchFamily="34" charset="0"/>
              </a:rPr>
              <a:t>, 1998, Mokyr, 1990)</a:t>
            </a:r>
          </a:p>
          <a:p>
            <a:pPr marL="177800" indent="-177800">
              <a:spcBef>
                <a:spcPts val="600"/>
              </a:spcBef>
              <a:buNone/>
            </a:pPr>
            <a:r>
              <a:rPr lang="en-US" sz="20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Institutions</a:t>
            </a:r>
            <a:r>
              <a:rPr lang="en-US" sz="20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 </a:t>
            </a:r>
            <a:r>
              <a:rPr lang="en-US" sz="2000" dirty="0">
                <a:latin typeface="Verdana" panose="020B0604030504040204" pitchFamily="34" charset="0"/>
                <a:ea typeface="Verdana" panose="020B0604030504040204" pitchFamily="34" charset="0"/>
                <a:cs typeface="Verdana" panose="020B0604030504040204" pitchFamily="34" charset="0"/>
              </a:rPr>
              <a:t>West has the right institutions to promote capitalist economic growth </a:t>
            </a:r>
            <a:r>
              <a:rPr lang="en-US" sz="1600" dirty="0">
                <a:latin typeface="Verdana" panose="020B0604030504040204" pitchFamily="34" charset="0"/>
                <a:ea typeface="Verdana" panose="020B0604030504040204" pitchFamily="34" charset="0"/>
                <a:cs typeface="Verdana" panose="020B0604030504040204" pitchFamily="34" charset="0"/>
              </a:rPr>
              <a:t>(North, 1990, 2005)</a:t>
            </a:r>
          </a:p>
          <a:p>
            <a:pPr marL="177800" indent="-177800">
              <a:spcBef>
                <a:spcPts val="600"/>
              </a:spcBef>
              <a:buNone/>
            </a:pPr>
            <a:r>
              <a:rPr lang="en-US" sz="20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Education</a:t>
            </a:r>
            <a:r>
              <a:rPr lang="en-US" sz="22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2000" dirty="0">
                <a:latin typeface="Verdana" panose="020B0604030504040204" pitchFamily="34" charset="0"/>
                <a:ea typeface="Verdana" panose="020B0604030504040204" pitchFamily="34" charset="0"/>
                <a:cs typeface="Verdana" panose="020B0604030504040204" pitchFamily="34" charset="0"/>
              </a:rPr>
              <a:t>(lack of literacy can create high costs for skilled labour; however, high levels of education in China never translated into entrepreneurship) </a:t>
            </a:r>
            <a:r>
              <a:rPr lang="en-US" sz="1500" dirty="0">
                <a:latin typeface="Verdana" panose="020B0604030504040204" pitchFamily="34" charset="0"/>
                <a:ea typeface="Verdana" panose="020B0604030504040204" pitchFamily="34" charset="0"/>
                <a:cs typeface="Verdana" panose="020B0604030504040204" pitchFamily="34" charset="0"/>
              </a:rPr>
              <a:t>(</a:t>
            </a:r>
            <a:r>
              <a:rPr lang="en-US" sz="1500" dirty="0" err="1">
                <a:latin typeface="Verdana" panose="020B0604030504040204" pitchFamily="34" charset="0"/>
                <a:ea typeface="Verdana" panose="020B0604030504040204" pitchFamily="34" charset="0"/>
                <a:cs typeface="Verdana" panose="020B0604030504040204" pitchFamily="34" charset="0"/>
              </a:rPr>
              <a:t>Easterlin</a:t>
            </a:r>
            <a:r>
              <a:rPr lang="en-US" sz="1500" dirty="0">
                <a:latin typeface="Verdana" panose="020B0604030504040204" pitchFamily="34" charset="0"/>
                <a:ea typeface="Verdana" panose="020B0604030504040204" pitchFamily="34" charset="0"/>
                <a:cs typeface="Verdana" panose="020B0604030504040204" pitchFamily="34" charset="0"/>
              </a:rPr>
              <a:t>, 1981)</a:t>
            </a:r>
          </a:p>
        </p:txBody>
      </p:sp>
      <p:sp>
        <p:nvSpPr>
          <p:cNvPr id="11" name="Down Arrow 10">
            <a:extLst>
              <a:ext uri="{FF2B5EF4-FFF2-40B4-BE49-F238E27FC236}">
                <a16:creationId xmlns:a16="http://schemas.microsoft.com/office/drawing/2014/main" id="{1ABE7CEA-3225-1DDB-9A8F-A16A713386F9}"/>
              </a:ext>
            </a:extLst>
          </p:cNvPr>
          <p:cNvSpPr/>
          <p:nvPr/>
        </p:nvSpPr>
        <p:spPr>
          <a:xfrm>
            <a:off x="5867400" y="4483778"/>
            <a:ext cx="457200" cy="393700"/>
          </a:xfrm>
          <a:prstGeom prst="downArrow">
            <a:avLst/>
          </a:prstGeom>
          <a:noFill/>
          <a:ln w="38100">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a:extLst>
              <a:ext uri="{FF2B5EF4-FFF2-40B4-BE49-F238E27FC236}">
                <a16:creationId xmlns:a16="http://schemas.microsoft.com/office/drawing/2014/main" id="{31FB4B7D-1BCB-0E2A-6253-2D793FD9CE55}"/>
              </a:ext>
            </a:extLst>
          </p:cNvPr>
          <p:cNvSpPr txBox="1"/>
          <p:nvPr/>
        </p:nvSpPr>
        <p:spPr>
          <a:xfrm>
            <a:off x="1524169" y="1077427"/>
            <a:ext cx="10017125" cy="430887"/>
          </a:xfrm>
          <a:prstGeom prst="rect">
            <a:avLst/>
          </a:prstGeom>
          <a:noFill/>
        </p:spPr>
        <p:txBody>
          <a:bodyPr wrap="square">
            <a:spAutoFit/>
          </a:bodyPr>
          <a:lstStyle/>
          <a:p>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=&gt; Why it took so long or the “Rest” of the world to catch up?</a:t>
            </a:r>
            <a:endParaRPr lang="en-US" sz="2200" dirty="0">
              <a:solidFill>
                <a:srgbClr val="037C34"/>
              </a:solidFill>
            </a:endParaRPr>
          </a:p>
        </p:txBody>
      </p:sp>
      <p:sp>
        <p:nvSpPr>
          <p:cNvPr id="17" name="TextBox 16">
            <a:extLst>
              <a:ext uri="{FF2B5EF4-FFF2-40B4-BE49-F238E27FC236}">
                <a16:creationId xmlns:a16="http://schemas.microsoft.com/office/drawing/2014/main" id="{9FB5662B-F2D6-041E-FF91-61A7BC78CF7C}"/>
              </a:ext>
            </a:extLst>
          </p:cNvPr>
          <p:cNvSpPr txBox="1"/>
          <p:nvPr/>
        </p:nvSpPr>
        <p:spPr>
          <a:xfrm>
            <a:off x="1404043" y="4960975"/>
            <a:ext cx="9383914" cy="846386"/>
          </a:xfrm>
          <a:prstGeom prst="rect">
            <a:avLst/>
          </a:prstGeom>
          <a:noFill/>
        </p:spPr>
        <p:txBody>
          <a:bodyPr wrap="square">
            <a:spAutoFit/>
          </a:bodyPr>
          <a:lstStyle/>
          <a:p>
            <a:pPr marL="0" indent="0" algn="ctr">
              <a:spcBef>
                <a:spcPts val="600"/>
              </a:spcBef>
              <a:buNone/>
            </a:pPr>
            <a:r>
              <a:rPr lang="en-US" sz="22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There is a lot of literature on the topic at macro economic level</a:t>
            </a:r>
          </a:p>
          <a:p>
            <a:pPr marL="0" indent="0" algn="ctr">
              <a:spcBef>
                <a:spcPts val="600"/>
              </a:spcBef>
              <a:buNone/>
            </a:pPr>
            <a:r>
              <a:rPr lang="en-US" sz="2200" b="1" dirty="0">
                <a:solidFill>
                  <a:srgbClr val="15824C"/>
                </a:solidFill>
                <a:latin typeface="Verdana" panose="020B0604030504040204" pitchFamily="34" charset="0"/>
                <a:ea typeface="Verdana" panose="020B0604030504040204" pitchFamily="34" charset="0"/>
                <a:cs typeface="Verdana" panose="020B0604030504040204" pitchFamily="34" charset="0"/>
              </a:rPr>
              <a:t>-  But what about the role of business?</a:t>
            </a:r>
            <a:endParaRPr lang="en-US" sz="2200" dirty="0"/>
          </a:p>
        </p:txBody>
      </p:sp>
      <p:sp>
        <p:nvSpPr>
          <p:cNvPr id="19" name="Rectangle 18">
            <a:extLst>
              <a:ext uri="{FF2B5EF4-FFF2-40B4-BE49-F238E27FC236}">
                <a16:creationId xmlns:a16="http://schemas.microsoft.com/office/drawing/2014/main" id="{9489814E-3CF6-03B5-F754-F1805C2099A8}"/>
              </a:ext>
            </a:extLst>
          </p:cNvPr>
          <p:cNvSpPr/>
          <p:nvPr/>
        </p:nvSpPr>
        <p:spPr>
          <a:xfrm>
            <a:off x="545428" y="1619705"/>
            <a:ext cx="11062374" cy="2684750"/>
          </a:xfrm>
          <a:prstGeom prst="rect">
            <a:avLst/>
          </a:prstGeom>
          <a:noFill/>
          <a:ln w="38100">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5025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725CC70-FB81-28B1-1F67-D8CA5D0FC49D}"/>
              </a:ext>
            </a:extLst>
          </p:cNvPr>
          <p:cNvSpPr>
            <a:spLocks noGrp="1"/>
          </p:cNvSpPr>
          <p:nvPr>
            <p:ph type="title"/>
          </p:nvPr>
        </p:nvSpPr>
        <p:spPr>
          <a:xfrm>
            <a:off x="1077338" y="0"/>
            <a:ext cx="10037324" cy="1325563"/>
          </a:xfrm>
        </p:spPr>
        <p:txBody>
          <a:bodyPr>
            <a:normAutofit/>
          </a:bodyPr>
          <a:lstStyle/>
          <a:p>
            <a:r>
              <a:rPr lang="en-US" sz="3200" dirty="0">
                <a:solidFill>
                  <a:srgbClr val="15824C"/>
                </a:solidFill>
                <a:latin typeface="Verdana" panose="020B0604030504040204" pitchFamily="34" charset="0"/>
                <a:ea typeface="Verdana" panose="020B0604030504040204" pitchFamily="34" charset="0"/>
                <a:cs typeface="Verdana" panose="020B0604030504040204" pitchFamily="34" charset="0"/>
              </a:rPr>
              <a:t>The role of business in ‘The Great Convergence’</a:t>
            </a:r>
          </a:p>
        </p:txBody>
      </p:sp>
      <p:sp>
        <p:nvSpPr>
          <p:cNvPr id="6" name="TextBox 5">
            <a:extLst>
              <a:ext uri="{FF2B5EF4-FFF2-40B4-BE49-F238E27FC236}">
                <a16:creationId xmlns:a16="http://schemas.microsoft.com/office/drawing/2014/main" id="{2183C939-CD11-861C-D419-ECE668391ACF}"/>
              </a:ext>
            </a:extLst>
          </p:cNvPr>
          <p:cNvSpPr txBox="1"/>
          <p:nvPr/>
        </p:nvSpPr>
        <p:spPr>
          <a:xfrm>
            <a:off x="404202" y="1156575"/>
            <a:ext cx="11545933" cy="4816703"/>
          </a:xfrm>
          <a:prstGeom prst="rect">
            <a:avLst/>
          </a:prstGeom>
          <a:noFill/>
        </p:spPr>
        <p:txBody>
          <a:bodyPr wrap="square" rtlCol="0">
            <a:spAutoFit/>
          </a:bodyPr>
          <a:lstStyle/>
          <a:p>
            <a:pPr marL="180975" indent="-180975">
              <a:spcBef>
                <a:spcPts val="1200"/>
              </a:spcBef>
            </a:pP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 Geography (market size, ) -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creation of highly competitive ‘Modern’ enterprises has driven convergence</a:t>
            </a:r>
          </a:p>
          <a:p>
            <a:pPr marL="180975" indent="-180975">
              <a:spcBef>
                <a:spcPts val="1200"/>
              </a:spcBef>
            </a:pP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 Early import substitution/planning era 1945-1980 had a role</a:t>
            </a:r>
          </a:p>
          <a:p>
            <a:pPr marL="180975" indent="-180975"/>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=&gt; let’s local firms scale domestically; after 1980 let’s them globalize</a:t>
            </a:r>
          </a:p>
          <a:p>
            <a:pPr marL="180975" indent="-180975"/>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Japan after 1945 - Nissan , Toyota; South Korea 1960 – Samsung)</a:t>
            </a:r>
          </a:p>
          <a:p>
            <a:pPr marL="180975" indent="-180975">
              <a:spcBef>
                <a:spcPts val="1200"/>
              </a:spcBef>
            </a:pP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Liberalization policies toward foreign firms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China)</a:t>
            </a:r>
          </a:p>
          <a:p>
            <a:pPr marL="180975" indent="-180975">
              <a:spcBef>
                <a:spcPts val="1200"/>
              </a:spcBef>
            </a:pP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Disintegration of vertically integrated firms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(M-Form) and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development of Global Value Chains</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(outsourcing and alliances) provided emerging markets’ firms new opportunities</a:t>
            </a:r>
          </a:p>
          <a:p>
            <a:pPr marL="180975" indent="-180975"/>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=&gt; emerging markets were able to piggy-back (</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Foxcoon</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(Taiwan) and Apple)</a:t>
            </a:r>
          </a:p>
          <a:p>
            <a:pPr marL="180975" indent="-180975">
              <a:spcBef>
                <a:spcPts val="1200"/>
              </a:spcBef>
            </a:pP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Returning Diasporas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as transferors of entrepreneurship, knowledge, capital and connections back into the home country firms  (</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India 1990s and China)</a:t>
            </a:r>
          </a:p>
          <a:p>
            <a:pPr marL="180975" indent="-180975">
              <a:spcBef>
                <a:spcPts val="1200"/>
              </a:spcBef>
            </a:pP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Role of business schools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and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management consultants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 advanced knowledge acquisition</a:t>
            </a:r>
          </a:p>
          <a:p>
            <a:pPr marL="180975" indent="-180975">
              <a:spcBef>
                <a:spcPts val="1200"/>
              </a:spcBef>
            </a:pP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a:t>
            </a:r>
            <a:r>
              <a:rPr lang="en-US" sz="1900" dirty="0">
                <a:solidFill>
                  <a:srgbClr val="037C34"/>
                </a:solidFill>
                <a:latin typeface="Verdana" panose="020B0604030504040204" pitchFamily="34" charset="0"/>
                <a:ea typeface="Verdana" panose="020B0604030504040204" pitchFamily="34" charset="0"/>
                <a:cs typeface="Verdana" panose="020B0604030504040204" pitchFamily="34" charset="0"/>
              </a:rPr>
              <a:t>Role of governments </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in promoting catch up (</a:t>
            </a:r>
            <a:r>
              <a:rPr lang="en-US" sz="1900" dirty="0" err="1">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eg.</a:t>
            </a:r>
            <a:r>
              <a:rPr lang="en-US" sz="1900" dirty="0">
                <a:solidFill>
                  <a:schemeClr val="bg1">
                    <a:lumMod val="50000"/>
                  </a:schemeClr>
                </a:solidFill>
                <a:latin typeface="Verdana" panose="020B0604030504040204" pitchFamily="34" charset="0"/>
                <a:ea typeface="Verdana" panose="020B0604030504040204" pitchFamily="34" charset="0"/>
                <a:cs typeface="Verdana" panose="020B0604030504040204" pitchFamily="34" charset="0"/>
              </a:rPr>
              <a:t> Chinese firms)</a:t>
            </a:r>
          </a:p>
        </p:txBody>
      </p:sp>
      <p:sp>
        <p:nvSpPr>
          <p:cNvPr id="7" name="Line 2">
            <a:extLst>
              <a:ext uri="{FF2B5EF4-FFF2-40B4-BE49-F238E27FC236}">
                <a16:creationId xmlns:a16="http://schemas.microsoft.com/office/drawing/2014/main" id="{71E6F0BD-6F97-4454-E5E5-C6C5394DE06C}"/>
              </a:ext>
            </a:extLst>
          </p:cNvPr>
          <p:cNvSpPr>
            <a:spLocks noChangeShapeType="1"/>
          </p:cNvSpPr>
          <p:nvPr/>
        </p:nvSpPr>
        <p:spPr bwMode="auto">
          <a:xfrm>
            <a:off x="524309" y="9272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6596CD09-D5B5-1A74-C8DD-2D6DD0AE3A83}"/>
              </a:ext>
            </a:extLst>
          </p:cNvPr>
          <p:cNvSpPr txBox="1"/>
          <p:nvPr/>
        </p:nvSpPr>
        <p:spPr>
          <a:xfrm>
            <a:off x="250521" y="646636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7C6316FE-5316-8809-1EB5-468FD59F9397}"/>
              </a:ext>
            </a:extLst>
          </p:cNvPr>
          <p:cNvSpPr>
            <a:spLocks noChangeShapeType="1"/>
          </p:cNvSpPr>
          <p:nvPr/>
        </p:nvSpPr>
        <p:spPr bwMode="auto">
          <a:xfrm>
            <a:off x="0" y="635497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2" name="Picture 1">
            <a:extLst>
              <a:ext uri="{FF2B5EF4-FFF2-40B4-BE49-F238E27FC236}">
                <a16:creationId xmlns:a16="http://schemas.microsoft.com/office/drawing/2014/main" id="{15F940F3-9B28-72C8-C3D9-994070354D73}"/>
              </a:ext>
            </a:extLst>
          </p:cNvPr>
          <p:cNvPicPr>
            <a:picLocks noChangeAspect="1"/>
          </p:cNvPicPr>
          <p:nvPr/>
        </p:nvPicPr>
        <p:blipFill>
          <a:blip r:embed="rId3"/>
          <a:stretch>
            <a:fillRect/>
          </a:stretch>
        </p:blipFill>
        <p:spPr>
          <a:xfrm>
            <a:off x="10614054" y="6437538"/>
            <a:ext cx="1498570" cy="357136"/>
          </a:xfrm>
          <a:prstGeom prst="rect">
            <a:avLst/>
          </a:prstGeom>
        </p:spPr>
      </p:pic>
    </p:spTree>
    <p:extLst>
      <p:ext uri="{BB962C8B-B14F-4D97-AF65-F5344CB8AC3E}">
        <p14:creationId xmlns:p14="http://schemas.microsoft.com/office/powerpoint/2010/main" val="1801737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8E16BF-C86A-2467-5CB1-EC08EC8D15A4}"/>
              </a:ext>
            </a:extLst>
          </p:cNvPr>
          <p:cNvSpPr txBox="1"/>
          <p:nvPr/>
        </p:nvSpPr>
        <p:spPr>
          <a:xfrm>
            <a:off x="1762723" y="309781"/>
            <a:ext cx="9034076" cy="553998"/>
          </a:xfrm>
          <a:prstGeom prst="rect">
            <a:avLst/>
          </a:prstGeom>
          <a:noFill/>
        </p:spPr>
        <p:txBody>
          <a:bodyPr wrap="none" rtlCol="0">
            <a:sp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Ethnic Minorities and the ‘Great Convergence’</a:t>
            </a:r>
          </a:p>
        </p:txBody>
      </p:sp>
      <p:sp>
        <p:nvSpPr>
          <p:cNvPr id="5" name="TextBox 4">
            <a:extLst>
              <a:ext uri="{FF2B5EF4-FFF2-40B4-BE49-F238E27FC236}">
                <a16:creationId xmlns:a16="http://schemas.microsoft.com/office/drawing/2014/main" id="{18A053EB-2310-455F-05A4-F201E82EA7F1}"/>
              </a:ext>
            </a:extLst>
          </p:cNvPr>
          <p:cNvSpPr txBox="1"/>
          <p:nvPr/>
        </p:nvSpPr>
        <p:spPr>
          <a:xfrm>
            <a:off x="1007369" y="1115962"/>
            <a:ext cx="10544783" cy="4878259"/>
          </a:xfrm>
          <a:prstGeom prst="rect">
            <a:avLst/>
          </a:prstGeom>
          <a:noFill/>
        </p:spPr>
        <p:txBody>
          <a:bodyPr wrap="square" rtlCol="0">
            <a:spAutoFit/>
          </a:bodyPr>
          <a:lstStyle/>
          <a:p>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 Where were they from, and where were they going to?</a:t>
            </a:r>
          </a:p>
          <a:p>
            <a:pPr marL="177800">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Chinese in South-East Asia; Indians in east Africa; Lebanese in West Africa; Italians in Argentina; Italians and Chinese in Peru; and French in Mexico</a:t>
            </a:r>
          </a:p>
          <a:p>
            <a:pPr>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=&gt; they were intermediaries between locals and Western firms</a:t>
            </a:r>
          </a:p>
          <a:p>
            <a:endParaRPr lang="en-US" sz="2200" dirty="0">
              <a:latin typeface="Verdana" panose="020B0604030504040204" pitchFamily="34" charset="0"/>
              <a:ea typeface="Verdana" panose="020B0604030504040204" pitchFamily="34" charset="0"/>
              <a:cs typeface="Verdana" panose="020B0604030504040204" pitchFamily="34" charset="0"/>
            </a:endParaRPr>
          </a:p>
          <a:p>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 Reasons for Success </a:t>
            </a:r>
          </a:p>
          <a:p>
            <a:pPr marL="622300" indent="-622300">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Culture</a:t>
            </a:r>
            <a:r>
              <a:rPr lang="en-US" sz="2200" dirty="0">
                <a:latin typeface="Verdana" panose="020B0604030504040204" pitchFamily="34" charset="0"/>
                <a:ea typeface="Verdana" panose="020B0604030504040204" pitchFamily="34" charset="0"/>
                <a:cs typeface="Verdana" panose="020B0604030504040204" pitchFamily="34" charset="0"/>
              </a:rPr>
              <a:t> – they had particular ethical and working practices, very useful in societies where trust levels were poor, information flows inadequate, institutions weak, and capital scarce.</a:t>
            </a:r>
          </a:p>
          <a:p>
            <a:pPr marL="622300" indent="-622300">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Intermediary role </a:t>
            </a:r>
            <a:r>
              <a:rPr lang="en-US" sz="2200" dirty="0">
                <a:latin typeface="Verdana" panose="020B0604030504040204" pitchFamily="34" charset="0"/>
                <a:ea typeface="Verdana" panose="020B0604030504040204" pitchFamily="34" charset="0"/>
                <a:cs typeface="Verdana" panose="020B0604030504040204" pitchFamily="34" charset="0"/>
              </a:rPr>
              <a:t>– meant access to knowledge and information from and about Western countries.</a:t>
            </a:r>
          </a:p>
          <a:p>
            <a:pPr marL="393700" indent="-393700">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  Some had </a:t>
            </a:r>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unique cost accounting </a:t>
            </a:r>
            <a:r>
              <a:rPr lang="en-US" sz="2200" dirty="0">
                <a:latin typeface="Verdana" panose="020B0604030504040204" pitchFamily="34" charset="0"/>
                <a:ea typeface="Verdana" panose="020B0604030504040204" pitchFamily="34" charset="0"/>
                <a:cs typeface="Verdana" panose="020B0604030504040204" pitchFamily="34" charset="0"/>
              </a:rPr>
              <a:t>methods </a:t>
            </a:r>
          </a:p>
        </p:txBody>
      </p:sp>
      <p:sp>
        <p:nvSpPr>
          <p:cNvPr id="2" name="Line 2">
            <a:extLst>
              <a:ext uri="{FF2B5EF4-FFF2-40B4-BE49-F238E27FC236}">
                <a16:creationId xmlns:a16="http://schemas.microsoft.com/office/drawing/2014/main" id="{9FC409B9-B8C6-D4AA-1C02-305E66751C7F}"/>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62637315-D243-8DED-DEBC-10560B59DFA3}"/>
              </a:ext>
            </a:extLst>
          </p:cNvPr>
          <p:cNvSpPr txBox="1"/>
          <p:nvPr/>
        </p:nvSpPr>
        <p:spPr>
          <a:xfrm>
            <a:off x="250521" y="646636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01705B8A-F741-2C28-A6A5-71418C45389D}"/>
              </a:ext>
            </a:extLst>
          </p:cNvPr>
          <p:cNvSpPr>
            <a:spLocks noChangeShapeType="1"/>
          </p:cNvSpPr>
          <p:nvPr/>
        </p:nvSpPr>
        <p:spPr bwMode="auto">
          <a:xfrm>
            <a:off x="0" y="635497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B621B8DE-7DFF-3E06-D12D-503C3A49B538}"/>
              </a:ext>
            </a:extLst>
          </p:cNvPr>
          <p:cNvPicPr>
            <a:picLocks noChangeAspect="1"/>
          </p:cNvPicPr>
          <p:nvPr/>
        </p:nvPicPr>
        <p:blipFill>
          <a:blip r:embed="rId3"/>
          <a:stretch>
            <a:fillRect/>
          </a:stretch>
        </p:blipFill>
        <p:spPr>
          <a:xfrm>
            <a:off x="10614054" y="6437538"/>
            <a:ext cx="1498570" cy="357136"/>
          </a:xfrm>
          <a:prstGeom prst="rect">
            <a:avLst/>
          </a:prstGeom>
        </p:spPr>
      </p:pic>
    </p:spTree>
    <p:extLst>
      <p:ext uri="{BB962C8B-B14F-4D97-AF65-F5344CB8AC3E}">
        <p14:creationId xmlns:p14="http://schemas.microsoft.com/office/powerpoint/2010/main" val="2498180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B394F19-6044-EB3E-CE7F-F48560720773}"/>
              </a:ext>
            </a:extLst>
          </p:cNvPr>
          <p:cNvSpPr txBox="1"/>
          <p:nvPr/>
        </p:nvSpPr>
        <p:spPr>
          <a:xfrm>
            <a:off x="567243" y="309781"/>
            <a:ext cx="11057514" cy="553998"/>
          </a:xfrm>
          <a:prstGeom prst="rect">
            <a:avLst/>
          </a:prstGeom>
          <a:noFill/>
        </p:spPr>
        <p:txBody>
          <a:bodyPr wrap="none" rtlCol="0">
            <a:sp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Second Globalization Wave and the ‘Great Convergence’</a:t>
            </a:r>
          </a:p>
        </p:txBody>
      </p:sp>
      <p:sp>
        <p:nvSpPr>
          <p:cNvPr id="5" name="Line 2">
            <a:extLst>
              <a:ext uri="{FF2B5EF4-FFF2-40B4-BE49-F238E27FC236}">
                <a16:creationId xmlns:a16="http://schemas.microsoft.com/office/drawing/2014/main" id="{97FB41A0-192C-2A15-2CA9-6C5F6FC33701}"/>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8C84A63D-1A64-2F8D-60F3-C89387EF7E1B}"/>
              </a:ext>
            </a:extLst>
          </p:cNvPr>
          <p:cNvSpPr txBox="1"/>
          <p:nvPr/>
        </p:nvSpPr>
        <p:spPr>
          <a:xfrm>
            <a:off x="250521" y="646636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035FFE61-2990-6EB9-900B-5D2328E49C62}"/>
              </a:ext>
            </a:extLst>
          </p:cNvPr>
          <p:cNvSpPr>
            <a:spLocks noChangeShapeType="1"/>
          </p:cNvSpPr>
          <p:nvPr/>
        </p:nvSpPr>
        <p:spPr bwMode="auto">
          <a:xfrm>
            <a:off x="0" y="635497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88055749-D553-D2CF-23D6-F051AFD5DF78}"/>
              </a:ext>
            </a:extLst>
          </p:cNvPr>
          <p:cNvPicPr>
            <a:picLocks noChangeAspect="1"/>
          </p:cNvPicPr>
          <p:nvPr/>
        </p:nvPicPr>
        <p:blipFill>
          <a:blip r:embed="rId2"/>
          <a:stretch>
            <a:fillRect/>
          </a:stretch>
        </p:blipFill>
        <p:spPr>
          <a:xfrm>
            <a:off x="10614054" y="6437538"/>
            <a:ext cx="1498570" cy="357136"/>
          </a:xfrm>
          <a:prstGeom prst="rect">
            <a:avLst/>
          </a:prstGeom>
        </p:spPr>
      </p:pic>
      <p:sp>
        <p:nvSpPr>
          <p:cNvPr id="9" name="TextBox 8">
            <a:extLst>
              <a:ext uri="{FF2B5EF4-FFF2-40B4-BE49-F238E27FC236}">
                <a16:creationId xmlns:a16="http://schemas.microsoft.com/office/drawing/2014/main" id="{813E9B71-7751-10C9-B386-F887CF8365F8}"/>
              </a:ext>
            </a:extLst>
          </p:cNvPr>
          <p:cNvSpPr txBox="1"/>
          <p:nvPr/>
        </p:nvSpPr>
        <p:spPr>
          <a:xfrm>
            <a:off x="743640" y="1181518"/>
            <a:ext cx="10247519" cy="1938992"/>
          </a:xfrm>
          <a:prstGeom prst="rect">
            <a:avLst/>
          </a:prstGeom>
          <a:noFill/>
        </p:spPr>
        <p:txBody>
          <a:bodyPr wrap="square" rtlCol="0">
            <a:spAutoFit/>
          </a:bodyPr>
          <a:lstStyle/>
          <a:p>
            <a:pPr algn="ctr"/>
            <a:r>
              <a:rPr lang="en-US" sz="2200" b="1" dirty="0">
                <a:solidFill>
                  <a:srgbClr val="037C34"/>
                </a:solidFill>
                <a:latin typeface="Verdana" panose="020B0604030504040204" pitchFamily="34" charset="0"/>
                <a:ea typeface="Verdana" panose="020B0604030504040204" pitchFamily="34" charset="0"/>
                <a:cs typeface="Verdana" panose="020B0604030504040204" pitchFamily="34" charset="0"/>
              </a:rPr>
              <a:t>Opportunities to catch up from the ‘Rest’</a:t>
            </a:r>
          </a:p>
          <a:p>
            <a:endParaRPr lang="en-US" sz="2200" dirty="0">
              <a:latin typeface="Verdana" panose="020B0604030504040204" pitchFamily="34" charset="0"/>
              <a:ea typeface="Verdana" panose="020B0604030504040204" pitchFamily="34" charset="0"/>
              <a:cs typeface="Verdana" panose="020B0604030504040204" pitchFamily="34" charset="0"/>
            </a:endParaRPr>
          </a:p>
          <a:p>
            <a:pPr>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firms from the ‘Rest’ had the chance to access global networks – and access knowledge and capital </a:t>
            </a:r>
          </a:p>
          <a:p>
            <a:pPr>
              <a:spcBef>
                <a:spcPts val="600"/>
              </a:spcBef>
            </a:pPr>
            <a:r>
              <a:rPr lang="en-US" sz="2200" dirty="0">
                <a:latin typeface="Verdana" panose="020B0604030504040204" pitchFamily="34" charset="0"/>
                <a:ea typeface="Verdana" panose="020B0604030504040204" pitchFamily="34" charset="0"/>
                <a:cs typeface="Verdana" panose="020B0604030504040204" pitchFamily="34" charset="0"/>
              </a:rPr>
              <a:t>- governments provided effective support for corporate catch-up.</a:t>
            </a:r>
          </a:p>
        </p:txBody>
      </p:sp>
      <p:sp>
        <p:nvSpPr>
          <p:cNvPr id="10" name="Down Arrow 9">
            <a:extLst>
              <a:ext uri="{FF2B5EF4-FFF2-40B4-BE49-F238E27FC236}">
                <a16:creationId xmlns:a16="http://schemas.microsoft.com/office/drawing/2014/main" id="{B285CAE8-9B2F-6CDE-2B70-2BFE67645582}"/>
              </a:ext>
            </a:extLst>
          </p:cNvPr>
          <p:cNvSpPr/>
          <p:nvPr/>
        </p:nvSpPr>
        <p:spPr>
          <a:xfrm>
            <a:off x="5638800" y="3340100"/>
            <a:ext cx="457200" cy="393700"/>
          </a:xfrm>
          <a:prstGeom prst="downArrow">
            <a:avLst/>
          </a:prstGeom>
          <a:noFill/>
          <a:ln w="38100">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5F61FE8C-A41A-1BDF-0844-7CF7BD102908}"/>
              </a:ext>
            </a:extLst>
          </p:cNvPr>
          <p:cNvSpPr txBox="1"/>
          <p:nvPr/>
        </p:nvSpPr>
        <p:spPr>
          <a:xfrm>
            <a:off x="1005791" y="3845190"/>
            <a:ext cx="10247519" cy="1785104"/>
          </a:xfrm>
          <a:prstGeom prst="rect">
            <a:avLst/>
          </a:prstGeom>
          <a:noFill/>
        </p:spPr>
        <p:txBody>
          <a:bodyPr wrap="square">
            <a:spAutoFit/>
          </a:bodyPr>
          <a:lstStyle/>
          <a:p>
            <a:r>
              <a:rPr lang="en-US" sz="2200" dirty="0">
                <a:latin typeface="Verdana" panose="020B0604030504040204" pitchFamily="34" charset="0"/>
                <a:ea typeface="Verdana" panose="020B0604030504040204" pitchFamily="34" charset="0"/>
                <a:cs typeface="Verdana" panose="020B0604030504040204" pitchFamily="34" charset="0"/>
              </a:rPr>
              <a:t>The growth of powerful MNEs from the ‘Rest’ was an important driver for the ‘Great Convergence’:</a:t>
            </a:r>
          </a:p>
          <a:p>
            <a:endParaRPr lang="en-US" sz="2200" dirty="0">
              <a:latin typeface="Verdana" panose="020B0604030504040204" pitchFamily="34" charset="0"/>
              <a:ea typeface="Verdana" panose="020B0604030504040204" pitchFamily="34" charset="0"/>
              <a:cs typeface="Verdana" panose="020B0604030504040204" pitchFamily="34" charset="0"/>
            </a:endParaRPr>
          </a:p>
          <a:p>
            <a:r>
              <a:rPr lang="en-US" sz="2200" dirty="0" err="1">
                <a:latin typeface="Verdana" panose="020B0604030504040204" pitchFamily="34" charset="0"/>
                <a:ea typeface="Verdana" panose="020B0604030504040204" pitchFamily="34" charset="0"/>
                <a:cs typeface="Verdana" panose="020B0604030504040204" pitchFamily="34" charset="0"/>
              </a:rPr>
              <a:t>Egs</a:t>
            </a:r>
            <a:r>
              <a:rPr lang="en-US" sz="2200" dirty="0">
                <a:latin typeface="Verdana" panose="020B0604030504040204" pitchFamily="34" charset="0"/>
                <a:ea typeface="Verdana" panose="020B0604030504040204" pitchFamily="34" charset="0"/>
                <a:cs typeface="Verdana" panose="020B0604030504040204" pitchFamily="34" charset="0"/>
              </a:rPr>
              <a:t>. Huawei (China), </a:t>
            </a:r>
            <a:r>
              <a:rPr lang="en-US" sz="2200" dirty="0" err="1">
                <a:latin typeface="Verdana" panose="020B0604030504040204" pitchFamily="34" charset="0"/>
                <a:ea typeface="Verdana" panose="020B0604030504040204" pitchFamily="34" charset="0"/>
                <a:cs typeface="Verdana" panose="020B0604030504040204" pitchFamily="34" charset="0"/>
              </a:rPr>
              <a:t>Foxcoon</a:t>
            </a:r>
            <a:r>
              <a:rPr lang="en-US" sz="2200" dirty="0">
                <a:latin typeface="Verdana" panose="020B0604030504040204" pitchFamily="34" charset="0"/>
                <a:ea typeface="Verdana" panose="020B0604030504040204" pitchFamily="34" charset="0"/>
                <a:cs typeface="Verdana" panose="020B0604030504040204" pitchFamily="34" charset="0"/>
              </a:rPr>
              <a:t> (Taiwan), Bimbo (Mexico), Concha </a:t>
            </a:r>
            <a:r>
              <a:rPr lang="en-US" sz="2200" dirty="0" err="1">
                <a:latin typeface="Verdana" panose="020B0604030504040204" pitchFamily="34" charset="0"/>
                <a:ea typeface="Verdana" panose="020B0604030504040204" pitchFamily="34" charset="0"/>
                <a:cs typeface="Verdana" panose="020B0604030504040204" pitchFamily="34" charset="0"/>
              </a:rPr>
              <a:t>yToro</a:t>
            </a:r>
            <a:r>
              <a:rPr lang="en-US" sz="2200" dirty="0">
                <a:latin typeface="Verdana" panose="020B0604030504040204" pitchFamily="34" charset="0"/>
                <a:ea typeface="Verdana" panose="020B0604030504040204" pitchFamily="34" charset="0"/>
                <a:cs typeface="Verdana" panose="020B0604030504040204" pitchFamily="34" charset="0"/>
              </a:rPr>
              <a:t> (Chile), Natura (Brazil), Tata Group (India), MTM (South Africa)</a:t>
            </a:r>
          </a:p>
        </p:txBody>
      </p:sp>
    </p:spTree>
    <p:extLst>
      <p:ext uri="{BB962C8B-B14F-4D97-AF65-F5344CB8AC3E}">
        <p14:creationId xmlns:p14="http://schemas.microsoft.com/office/powerpoint/2010/main" val="516032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7C328-EEFC-CED1-A318-BD661249DCC3}"/>
              </a:ext>
            </a:extLst>
          </p:cNvPr>
          <p:cNvSpPr>
            <a:spLocks noGrp="1"/>
          </p:cNvSpPr>
          <p:nvPr>
            <p:ph type="title"/>
          </p:nvPr>
        </p:nvSpPr>
        <p:spPr>
          <a:xfrm>
            <a:off x="545426" y="-79024"/>
            <a:ext cx="11646573" cy="1325563"/>
          </a:xfrm>
        </p:spPr>
        <p:txBody>
          <a:bodyPr>
            <a:normAutofit/>
          </a:bodyPr>
          <a:lstStyle/>
          <a:p>
            <a:r>
              <a:rPr lang="en-US" sz="2800" dirty="0">
                <a:solidFill>
                  <a:srgbClr val="15824C"/>
                </a:solidFill>
                <a:latin typeface="Verdana" panose="020B0604030504040204" pitchFamily="34" charset="0"/>
                <a:ea typeface="Verdana" panose="020B0604030504040204" pitchFamily="34" charset="0"/>
                <a:cs typeface="Verdana" panose="020B0604030504040204" pitchFamily="34" charset="0"/>
              </a:rPr>
              <a:t>Evolution of the Earth Economic Centre of Gravity, AD1-2025</a:t>
            </a:r>
          </a:p>
        </p:txBody>
      </p:sp>
      <p:sp>
        <p:nvSpPr>
          <p:cNvPr id="5" name="Line 2">
            <a:extLst>
              <a:ext uri="{FF2B5EF4-FFF2-40B4-BE49-F238E27FC236}">
                <a16:creationId xmlns:a16="http://schemas.microsoft.com/office/drawing/2014/main" id="{83AD3341-16E8-4ACE-512E-D63875574C96}"/>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C797465A-CD95-957B-6B98-707D9FF4C34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DC67C2FC-292D-0B3E-451F-9D465ED6B55E}"/>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7">
            <a:extLst>
              <a:ext uri="{FF2B5EF4-FFF2-40B4-BE49-F238E27FC236}">
                <a16:creationId xmlns:a16="http://schemas.microsoft.com/office/drawing/2014/main" id="{93E4DB56-F512-DEE2-BA16-41AE7DCE3910}"/>
              </a:ext>
            </a:extLst>
          </p:cNvPr>
          <p:cNvPicPr>
            <a:picLocks noChangeAspect="1"/>
          </p:cNvPicPr>
          <p:nvPr/>
        </p:nvPicPr>
        <p:blipFill>
          <a:blip r:embed="rId3"/>
          <a:stretch>
            <a:fillRect/>
          </a:stretch>
        </p:blipFill>
        <p:spPr>
          <a:xfrm>
            <a:off x="10592789" y="6395008"/>
            <a:ext cx="1498570" cy="357136"/>
          </a:xfrm>
          <a:prstGeom prst="rect">
            <a:avLst/>
          </a:prstGeom>
        </p:spPr>
      </p:pic>
      <p:pic>
        <p:nvPicPr>
          <p:cNvPr id="10" name="Picture 9">
            <a:extLst>
              <a:ext uri="{FF2B5EF4-FFF2-40B4-BE49-F238E27FC236}">
                <a16:creationId xmlns:a16="http://schemas.microsoft.com/office/drawing/2014/main" id="{E9DB8FE1-E015-08BF-EFFF-6BC2BE50D503}"/>
              </a:ext>
            </a:extLst>
          </p:cNvPr>
          <p:cNvPicPr>
            <a:picLocks noChangeAspect="1"/>
          </p:cNvPicPr>
          <p:nvPr/>
        </p:nvPicPr>
        <p:blipFill>
          <a:blip r:embed="rId4"/>
          <a:stretch>
            <a:fillRect/>
          </a:stretch>
        </p:blipFill>
        <p:spPr>
          <a:xfrm>
            <a:off x="1565521" y="927030"/>
            <a:ext cx="9182910" cy="5279635"/>
          </a:xfrm>
          <a:prstGeom prst="rect">
            <a:avLst/>
          </a:prstGeom>
        </p:spPr>
      </p:pic>
    </p:spTree>
    <p:extLst>
      <p:ext uri="{BB962C8B-B14F-4D97-AF65-F5344CB8AC3E}">
        <p14:creationId xmlns:p14="http://schemas.microsoft.com/office/powerpoint/2010/main" val="2933398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054853-376E-4915-68FB-5D7A2E7C3EB0}"/>
              </a:ext>
            </a:extLst>
          </p:cNvPr>
          <p:cNvSpPr>
            <a:spLocks noGrp="1"/>
          </p:cNvSpPr>
          <p:nvPr>
            <p:ph idx="1"/>
          </p:nvPr>
        </p:nvSpPr>
        <p:spPr>
          <a:xfrm>
            <a:off x="593252" y="2035053"/>
            <a:ext cx="11011035" cy="3635470"/>
          </a:xfrm>
        </p:spPr>
        <p:txBody>
          <a:bodyPr>
            <a:normAutofit fontScale="77500" lnSpcReduction="20000"/>
          </a:bodyPr>
          <a:lstStyle/>
          <a:p>
            <a:pPr algn="just">
              <a:lnSpc>
                <a:spcPct val="110000"/>
              </a:lnSpc>
            </a:pPr>
            <a:r>
              <a:rPr lang="en-US" sz="2400" dirty="0">
                <a:latin typeface="Verdana" panose="020B0604030504040204" pitchFamily="34" charset="0"/>
                <a:ea typeface="Verdana" panose="020B0604030504040204" pitchFamily="34" charset="0"/>
                <a:cs typeface="Verdana" panose="020B0604030504040204" pitchFamily="34" charset="0"/>
              </a:rPr>
              <a:t>The ‘Great Divergence’ took place around 1800; only in the late XX century did the ‘Rest’ of the world start to catch up</a:t>
            </a:r>
          </a:p>
          <a:p>
            <a:pPr algn="just">
              <a:lnSpc>
                <a:spcPct val="110000"/>
              </a:lnSpc>
            </a:pPr>
            <a:r>
              <a:rPr lang="en-US" sz="2400" dirty="0">
                <a:latin typeface="Verdana" panose="020B0604030504040204" pitchFamily="34" charset="0"/>
                <a:ea typeface="Verdana" panose="020B0604030504040204" pitchFamily="34" charset="0"/>
                <a:cs typeface="Verdana" panose="020B0604030504040204" pitchFamily="34" charset="0"/>
              </a:rPr>
              <a:t>There are different explanations for the ‘Great Divergence’ which involve different factors such cultural, institutional, economical, educational, or a combination of these.</a:t>
            </a:r>
          </a:p>
          <a:p>
            <a:pPr algn="just">
              <a:lnSpc>
                <a:spcPct val="110000"/>
              </a:lnSpc>
            </a:pPr>
            <a:r>
              <a:rPr lang="en-US" sz="2400" dirty="0">
                <a:latin typeface="Verdana" panose="020B0604030504040204" pitchFamily="34" charset="0"/>
                <a:ea typeface="Verdana" panose="020B0604030504040204" pitchFamily="34" charset="0"/>
                <a:cs typeface="Verdana" panose="020B0604030504040204" pitchFamily="34" charset="0"/>
              </a:rPr>
              <a:t>While there are many studies about the ‘Great Divergence’ and the ‘Great Convergence’ which rely on macro factors, business has been less analysed and provides neu angles to explain why the ‘Rest’ of the world struggled to catch up, and why from the 1980s modern business enterprises based in emerging markets have grown very successfully.</a:t>
            </a:r>
          </a:p>
          <a:p>
            <a:pPr algn="just">
              <a:lnSpc>
                <a:spcPct val="110000"/>
              </a:lnSpc>
            </a:pPr>
            <a:r>
              <a:rPr lang="en-US" sz="2400" dirty="0">
                <a:latin typeface="Verdana" panose="020B0604030504040204" pitchFamily="34" charset="0"/>
                <a:ea typeface="Verdana" panose="020B0604030504040204" pitchFamily="34" charset="0"/>
                <a:cs typeface="Verdana" panose="020B0604030504040204" pitchFamily="34" charset="0"/>
              </a:rPr>
              <a:t>The growth of outsourcing, diaspora links, the role of business schools and consultancies are important components of the story.</a:t>
            </a:r>
          </a:p>
        </p:txBody>
      </p:sp>
      <p:sp>
        <p:nvSpPr>
          <p:cNvPr id="6" name="Title 1">
            <a:extLst>
              <a:ext uri="{FF2B5EF4-FFF2-40B4-BE49-F238E27FC236}">
                <a16:creationId xmlns:a16="http://schemas.microsoft.com/office/drawing/2014/main" id="{580F5150-3D0D-C6BB-9080-D749DB49FF5C}"/>
              </a:ext>
            </a:extLst>
          </p:cNvPr>
          <p:cNvSpPr txBox="1">
            <a:spLocks/>
          </p:cNvSpPr>
          <p:nvPr/>
        </p:nvSpPr>
        <p:spPr>
          <a:xfrm>
            <a:off x="3132984" y="-74697"/>
            <a:ext cx="585537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15824C"/>
                </a:solidFill>
                <a:latin typeface="Verdana" panose="020B0604030504040204" pitchFamily="34" charset="0"/>
                <a:ea typeface="Verdana" panose="020B0604030504040204" pitchFamily="34" charset="0"/>
                <a:cs typeface="Verdana" panose="020B0604030504040204" pitchFamily="34" charset="0"/>
              </a:rPr>
              <a:t>Session 19 – Main Takeaways</a:t>
            </a:r>
          </a:p>
        </p:txBody>
      </p:sp>
      <p:sp>
        <p:nvSpPr>
          <p:cNvPr id="7" name="Line 2">
            <a:extLst>
              <a:ext uri="{FF2B5EF4-FFF2-40B4-BE49-F238E27FC236}">
                <a16:creationId xmlns:a16="http://schemas.microsoft.com/office/drawing/2014/main" id="{01768B34-C583-9BBA-7376-37C940E30095}"/>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8B9D2210-ED20-A871-5288-09979CA9AF20}"/>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A278E0D8-6F7E-7374-A63F-5C3D5FDD0375}"/>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0" name="Picture 9">
            <a:extLst>
              <a:ext uri="{FF2B5EF4-FFF2-40B4-BE49-F238E27FC236}">
                <a16:creationId xmlns:a16="http://schemas.microsoft.com/office/drawing/2014/main" id="{31857485-C79A-05EA-0350-DC1C3B677E54}"/>
              </a:ext>
            </a:extLst>
          </p:cNvPr>
          <p:cNvPicPr>
            <a:picLocks noChangeAspect="1"/>
          </p:cNvPicPr>
          <p:nvPr/>
        </p:nvPicPr>
        <p:blipFill>
          <a:blip r:embed="rId3"/>
          <a:stretch>
            <a:fillRect/>
          </a:stretch>
        </p:blipFill>
        <p:spPr>
          <a:xfrm>
            <a:off x="10592789" y="6395008"/>
            <a:ext cx="1498570" cy="357136"/>
          </a:xfrm>
          <a:prstGeom prst="rect">
            <a:avLst/>
          </a:prstGeom>
        </p:spPr>
      </p:pic>
      <p:sp>
        <p:nvSpPr>
          <p:cNvPr id="11" name="TextBox 10">
            <a:extLst>
              <a:ext uri="{FF2B5EF4-FFF2-40B4-BE49-F238E27FC236}">
                <a16:creationId xmlns:a16="http://schemas.microsoft.com/office/drawing/2014/main" id="{27536556-527E-5793-FA05-D6FE46EFF284}"/>
              </a:ext>
            </a:extLst>
          </p:cNvPr>
          <p:cNvSpPr txBox="1"/>
          <p:nvPr/>
        </p:nvSpPr>
        <p:spPr>
          <a:xfrm>
            <a:off x="1451973" y="1149377"/>
            <a:ext cx="9505936" cy="523220"/>
          </a:xfrm>
          <a:prstGeom prst="rect">
            <a:avLst/>
          </a:prstGeom>
          <a:noFill/>
        </p:spPr>
        <p:txBody>
          <a:bodyPr wrap="none" rtlCol="0">
            <a:spAutoFit/>
          </a:bodyPr>
          <a:lstStyle/>
          <a:p>
            <a:r>
              <a:rPr lang="en-US" sz="2800" dirty="0">
                <a:solidFill>
                  <a:srgbClr val="15824C"/>
                </a:solidFill>
                <a:latin typeface="Verdana" panose="020B0604030504040204" pitchFamily="34" charset="0"/>
                <a:ea typeface="Verdana" panose="020B0604030504040204" pitchFamily="34" charset="0"/>
                <a:cs typeface="Verdana" panose="020B0604030504040204" pitchFamily="34" charset="0"/>
              </a:rPr>
              <a:t>The Great Divergence and the Great Convergence</a:t>
            </a:r>
          </a:p>
        </p:txBody>
      </p:sp>
      <p:sp>
        <p:nvSpPr>
          <p:cNvPr id="2" name="Rectangle 1">
            <a:extLst>
              <a:ext uri="{FF2B5EF4-FFF2-40B4-BE49-F238E27FC236}">
                <a16:creationId xmlns:a16="http://schemas.microsoft.com/office/drawing/2014/main" id="{D78AFB45-6FFB-02A3-0EB6-0DBCCAFF253F}"/>
              </a:ext>
            </a:extLst>
          </p:cNvPr>
          <p:cNvSpPr/>
          <p:nvPr/>
        </p:nvSpPr>
        <p:spPr>
          <a:xfrm>
            <a:off x="545425" y="1783987"/>
            <a:ext cx="11091423" cy="3957594"/>
          </a:xfrm>
          <a:prstGeom prst="rect">
            <a:avLst/>
          </a:prstGeom>
          <a:noFill/>
          <a:ln w="38100">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0127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2347</TotalTime>
  <Words>1704</Words>
  <Application>Microsoft Macintosh PowerPoint</Application>
  <PresentationFormat>Widescreen</PresentationFormat>
  <Paragraphs>158</Paragraphs>
  <Slides>17</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Helvetica Neue</vt:lpstr>
      <vt:lpstr>Söhne</vt:lpstr>
      <vt:lpstr>Verdana</vt:lpstr>
      <vt:lpstr>Wingdings</vt:lpstr>
      <vt:lpstr>Office Theme</vt:lpstr>
      <vt:lpstr>PowerPoint Presentation</vt:lpstr>
      <vt:lpstr>Learning Objectives </vt:lpstr>
      <vt:lpstr>The ‘Great Divergence’</vt:lpstr>
      <vt:lpstr>Origins of the Great Divergence</vt:lpstr>
      <vt:lpstr>When the ‘Great Divergence’?</vt:lpstr>
      <vt:lpstr>Europe: A beacon of progress or a ruthless thief ?</vt:lpstr>
      <vt:lpstr>Europe: A beacon of progress or a ruthless thief? (cont.)</vt:lpstr>
      <vt:lpstr>Europe: A beacon of progress or a ruthless thief? (cont.)</vt:lpstr>
      <vt:lpstr>PowerPoint Presentation</vt:lpstr>
      <vt:lpstr>The Asian Convergence</vt:lpstr>
      <vt:lpstr>First Globalization Wave and the ‘Great Divergence’</vt:lpstr>
      <vt:lpstr>‘Catching up’ after the Great Divergence</vt:lpstr>
      <vt:lpstr>The role of business in ‘The Great Convergence’</vt:lpstr>
      <vt:lpstr>PowerPoint Presentation</vt:lpstr>
      <vt:lpstr>PowerPoint Presentation</vt:lpstr>
      <vt:lpstr>Evolution of the Earth Economic Centre of Gravity, AD1-2025</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32</cp:revision>
  <cp:lastPrinted>2023-12-10T23:31:11Z</cp:lastPrinted>
  <dcterms:created xsi:type="dcterms:W3CDTF">2023-11-30T13:18:11Z</dcterms:created>
  <dcterms:modified xsi:type="dcterms:W3CDTF">2024-04-16T11:58:07Z</dcterms:modified>
</cp:coreProperties>
</file>