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41"/>
  </p:notesMasterIdLst>
  <p:handoutMasterIdLst>
    <p:handoutMasterId r:id="rId42"/>
  </p:handoutMasterIdLst>
  <p:sldIdLst>
    <p:sldId id="256" r:id="rId5"/>
    <p:sldId id="257" r:id="rId6"/>
    <p:sldId id="319" r:id="rId7"/>
    <p:sldId id="324" r:id="rId8"/>
    <p:sldId id="322" r:id="rId9"/>
    <p:sldId id="323" r:id="rId10"/>
    <p:sldId id="263" r:id="rId11"/>
    <p:sldId id="325" r:id="rId12"/>
    <p:sldId id="264" r:id="rId13"/>
    <p:sldId id="345" r:id="rId14"/>
    <p:sldId id="326" r:id="rId15"/>
    <p:sldId id="328" r:id="rId16"/>
    <p:sldId id="329" r:id="rId17"/>
    <p:sldId id="330" r:id="rId18"/>
    <p:sldId id="331" r:id="rId19"/>
    <p:sldId id="332" r:id="rId20"/>
    <p:sldId id="346" r:id="rId21"/>
    <p:sldId id="333" r:id="rId22"/>
    <p:sldId id="347" r:id="rId23"/>
    <p:sldId id="265" r:id="rId24"/>
    <p:sldId id="348" r:id="rId25"/>
    <p:sldId id="334" r:id="rId26"/>
    <p:sldId id="336" r:id="rId27"/>
    <p:sldId id="349" r:id="rId28"/>
    <p:sldId id="337" r:id="rId29"/>
    <p:sldId id="350" r:id="rId30"/>
    <p:sldId id="338" r:id="rId31"/>
    <p:sldId id="351" r:id="rId32"/>
    <p:sldId id="339" r:id="rId33"/>
    <p:sldId id="340" r:id="rId34"/>
    <p:sldId id="353" r:id="rId35"/>
    <p:sldId id="341" r:id="rId36"/>
    <p:sldId id="352" r:id="rId37"/>
    <p:sldId id="342" r:id="rId38"/>
    <p:sldId id="343" r:id="rId39"/>
    <p:sldId id="344"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ia Ginevra De Romanis" initials="MGDR" lastIdx="21" clrIdx="0">
    <p:extLst>
      <p:ext uri="{19B8F6BF-5375-455C-9EA6-DF929625EA0E}">
        <p15:presenceInfo xmlns:p15="http://schemas.microsoft.com/office/powerpoint/2012/main" userId="S-1-5-21-8915387-119489993-1287535205-22575" providerId="AD"/>
      </p:ext>
    </p:extLst>
  </p:cmAuthor>
  <p:cmAuthor id="2" name="Maria Ginevra De Romanis" initials="MGDR [2]" lastIdx="7" clrIdx="1">
    <p:extLst>
      <p:ext uri="{19B8F6BF-5375-455C-9EA6-DF929625EA0E}">
        <p15:presenceInfo xmlns:p15="http://schemas.microsoft.com/office/powerpoint/2012/main" userId="S::Ginevra.De-Romanis@it.ey.com::04f3489d-b5a9-465c-8151-dfa8aa20095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B946B"/>
    <a:srgbClr val="A6B69B"/>
    <a:srgbClr val="51674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8450FCE-52F2-41A5-B617-DB10269FB873}" v="1" dt="2025-03-09T10:41:35.6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41" autoAdjust="0"/>
    <p:restoredTop sz="94660"/>
  </p:normalViewPr>
  <p:slideViewPr>
    <p:cSldViewPr snapToGrid="0">
      <p:cViewPr varScale="1">
        <p:scale>
          <a:sx n="118" d="100"/>
          <a:sy n="118" d="100"/>
        </p:scale>
        <p:origin x="102" y="216"/>
      </p:cViewPr>
      <p:guideLst/>
    </p:cSldViewPr>
  </p:slideViewPr>
  <p:notesTextViewPr>
    <p:cViewPr>
      <p:scale>
        <a:sx n="1" d="1"/>
        <a:sy n="1" d="1"/>
      </p:scale>
      <p:origin x="0" y="0"/>
    </p:cViewPr>
  </p:notesTextViewPr>
  <p:notesViewPr>
    <p:cSldViewPr snapToGrid="0">
      <p:cViewPr varScale="1">
        <p:scale>
          <a:sx n="84" d="100"/>
          <a:sy n="84"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commentAuthors" Target="commentAuthors.xml"/><Relationship Id="rId48"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9C13F2E7-9344-4A99-B503-F793EBB21CF8}"/>
    <pc:docChg chg="modSld modMainMaster">
      <pc:chgData name="Francesco Lucà" userId="be252dd4-0f5a-48eb-bdff-dd588f7f9609" providerId="ADAL" clId="{9C13F2E7-9344-4A99-B503-F793EBB21CF8}" dt="2022-03-18T13:40:08.325" v="0"/>
      <pc:docMkLst>
        <pc:docMk/>
      </pc:docMkLst>
      <pc:sldChg chg="modSp">
        <pc:chgData name="Francesco Lucà" userId="be252dd4-0f5a-48eb-bdff-dd588f7f9609" providerId="ADAL" clId="{9C13F2E7-9344-4A99-B503-F793EBB21CF8}" dt="2022-03-18T13:40:08.325" v="0"/>
        <pc:sldMkLst>
          <pc:docMk/>
          <pc:sldMk cId="3762391800" sldId="256"/>
        </pc:sldMkLst>
      </pc:sldChg>
      <pc:sldChg chg="modSp">
        <pc:chgData name="Francesco Lucà" userId="be252dd4-0f5a-48eb-bdff-dd588f7f9609" providerId="ADAL" clId="{9C13F2E7-9344-4A99-B503-F793EBB21CF8}" dt="2022-03-18T13:40:08.325" v="0"/>
        <pc:sldMkLst>
          <pc:docMk/>
          <pc:sldMk cId="3210307374" sldId="257"/>
        </pc:sldMkLst>
      </pc:sldChg>
      <pc:sldChg chg="modSp">
        <pc:chgData name="Francesco Lucà" userId="be252dd4-0f5a-48eb-bdff-dd588f7f9609" providerId="ADAL" clId="{9C13F2E7-9344-4A99-B503-F793EBB21CF8}" dt="2022-03-18T13:40:08.325" v="0"/>
        <pc:sldMkLst>
          <pc:docMk/>
          <pc:sldMk cId="833308527" sldId="263"/>
        </pc:sldMkLst>
      </pc:sldChg>
      <pc:sldChg chg="modSp">
        <pc:chgData name="Francesco Lucà" userId="be252dd4-0f5a-48eb-bdff-dd588f7f9609" providerId="ADAL" clId="{9C13F2E7-9344-4A99-B503-F793EBB21CF8}" dt="2022-03-18T13:40:08.325" v="0"/>
        <pc:sldMkLst>
          <pc:docMk/>
          <pc:sldMk cId="4067835570" sldId="264"/>
        </pc:sldMkLst>
      </pc:sldChg>
      <pc:sldChg chg="modSp">
        <pc:chgData name="Francesco Lucà" userId="be252dd4-0f5a-48eb-bdff-dd588f7f9609" providerId="ADAL" clId="{9C13F2E7-9344-4A99-B503-F793EBB21CF8}" dt="2022-03-18T13:40:08.325" v="0"/>
        <pc:sldMkLst>
          <pc:docMk/>
          <pc:sldMk cId="1287306166" sldId="265"/>
        </pc:sldMkLst>
      </pc:sldChg>
      <pc:sldChg chg="modSp">
        <pc:chgData name="Francesco Lucà" userId="be252dd4-0f5a-48eb-bdff-dd588f7f9609" providerId="ADAL" clId="{9C13F2E7-9344-4A99-B503-F793EBB21CF8}" dt="2022-03-18T13:40:08.325" v="0"/>
        <pc:sldMkLst>
          <pc:docMk/>
          <pc:sldMk cId="3897295209" sldId="319"/>
        </pc:sldMkLst>
      </pc:sldChg>
      <pc:sldChg chg="modSp">
        <pc:chgData name="Francesco Lucà" userId="be252dd4-0f5a-48eb-bdff-dd588f7f9609" providerId="ADAL" clId="{9C13F2E7-9344-4A99-B503-F793EBB21CF8}" dt="2022-03-18T13:40:08.325" v="0"/>
        <pc:sldMkLst>
          <pc:docMk/>
          <pc:sldMk cId="48436478" sldId="322"/>
        </pc:sldMkLst>
      </pc:sldChg>
      <pc:sldChg chg="modSp">
        <pc:chgData name="Francesco Lucà" userId="be252dd4-0f5a-48eb-bdff-dd588f7f9609" providerId="ADAL" clId="{9C13F2E7-9344-4A99-B503-F793EBB21CF8}" dt="2022-03-18T13:40:08.325" v="0"/>
        <pc:sldMkLst>
          <pc:docMk/>
          <pc:sldMk cId="2139576599" sldId="323"/>
        </pc:sldMkLst>
      </pc:sldChg>
      <pc:sldChg chg="modSp">
        <pc:chgData name="Francesco Lucà" userId="be252dd4-0f5a-48eb-bdff-dd588f7f9609" providerId="ADAL" clId="{9C13F2E7-9344-4A99-B503-F793EBB21CF8}" dt="2022-03-18T13:40:08.325" v="0"/>
        <pc:sldMkLst>
          <pc:docMk/>
          <pc:sldMk cId="2064879133" sldId="324"/>
        </pc:sldMkLst>
      </pc:sldChg>
      <pc:sldChg chg="modSp">
        <pc:chgData name="Francesco Lucà" userId="be252dd4-0f5a-48eb-bdff-dd588f7f9609" providerId="ADAL" clId="{9C13F2E7-9344-4A99-B503-F793EBB21CF8}" dt="2022-03-18T13:40:08.325" v="0"/>
        <pc:sldMkLst>
          <pc:docMk/>
          <pc:sldMk cId="2395232336" sldId="325"/>
        </pc:sldMkLst>
      </pc:sldChg>
      <pc:sldChg chg="modSp">
        <pc:chgData name="Francesco Lucà" userId="be252dd4-0f5a-48eb-bdff-dd588f7f9609" providerId="ADAL" clId="{9C13F2E7-9344-4A99-B503-F793EBB21CF8}" dt="2022-03-18T13:40:08.325" v="0"/>
        <pc:sldMkLst>
          <pc:docMk/>
          <pc:sldMk cId="817260241" sldId="326"/>
        </pc:sldMkLst>
      </pc:sldChg>
      <pc:sldChg chg="modSp">
        <pc:chgData name="Francesco Lucà" userId="be252dd4-0f5a-48eb-bdff-dd588f7f9609" providerId="ADAL" clId="{9C13F2E7-9344-4A99-B503-F793EBB21CF8}" dt="2022-03-18T13:40:08.325" v="0"/>
        <pc:sldMkLst>
          <pc:docMk/>
          <pc:sldMk cId="3362210166" sldId="328"/>
        </pc:sldMkLst>
      </pc:sldChg>
      <pc:sldChg chg="modSp">
        <pc:chgData name="Francesco Lucà" userId="be252dd4-0f5a-48eb-bdff-dd588f7f9609" providerId="ADAL" clId="{9C13F2E7-9344-4A99-B503-F793EBB21CF8}" dt="2022-03-18T13:40:08.325" v="0"/>
        <pc:sldMkLst>
          <pc:docMk/>
          <pc:sldMk cId="3435289574" sldId="329"/>
        </pc:sldMkLst>
      </pc:sldChg>
      <pc:sldChg chg="modSp">
        <pc:chgData name="Francesco Lucà" userId="be252dd4-0f5a-48eb-bdff-dd588f7f9609" providerId="ADAL" clId="{9C13F2E7-9344-4A99-B503-F793EBB21CF8}" dt="2022-03-18T13:40:08.325" v="0"/>
        <pc:sldMkLst>
          <pc:docMk/>
          <pc:sldMk cId="894369348" sldId="330"/>
        </pc:sldMkLst>
      </pc:sldChg>
      <pc:sldChg chg="modSp">
        <pc:chgData name="Francesco Lucà" userId="be252dd4-0f5a-48eb-bdff-dd588f7f9609" providerId="ADAL" clId="{9C13F2E7-9344-4A99-B503-F793EBB21CF8}" dt="2022-03-18T13:40:08.325" v="0"/>
        <pc:sldMkLst>
          <pc:docMk/>
          <pc:sldMk cId="1898187726" sldId="331"/>
        </pc:sldMkLst>
      </pc:sldChg>
      <pc:sldChg chg="modSp">
        <pc:chgData name="Francesco Lucà" userId="be252dd4-0f5a-48eb-bdff-dd588f7f9609" providerId="ADAL" clId="{9C13F2E7-9344-4A99-B503-F793EBB21CF8}" dt="2022-03-18T13:40:08.325" v="0"/>
        <pc:sldMkLst>
          <pc:docMk/>
          <pc:sldMk cId="3760756780" sldId="332"/>
        </pc:sldMkLst>
      </pc:sldChg>
      <pc:sldChg chg="modSp">
        <pc:chgData name="Francesco Lucà" userId="be252dd4-0f5a-48eb-bdff-dd588f7f9609" providerId="ADAL" clId="{9C13F2E7-9344-4A99-B503-F793EBB21CF8}" dt="2022-03-18T13:40:08.325" v="0"/>
        <pc:sldMkLst>
          <pc:docMk/>
          <pc:sldMk cId="3613120667" sldId="333"/>
        </pc:sldMkLst>
      </pc:sldChg>
      <pc:sldChg chg="modSp">
        <pc:chgData name="Francesco Lucà" userId="be252dd4-0f5a-48eb-bdff-dd588f7f9609" providerId="ADAL" clId="{9C13F2E7-9344-4A99-B503-F793EBB21CF8}" dt="2022-03-18T13:40:08.325" v="0"/>
        <pc:sldMkLst>
          <pc:docMk/>
          <pc:sldMk cId="1046055577" sldId="334"/>
        </pc:sldMkLst>
      </pc:sldChg>
      <pc:sldChg chg="modSp">
        <pc:chgData name="Francesco Lucà" userId="be252dd4-0f5a-48eb-bdff-dd588f7f9609" providerId="ADAL" clId="{9C13F2E7-9344-4A99-B503-F793EBB21CF8}" dt="2022-03-18T13:40:08.325" v="0"/>
        <pc:sldMkLst>
          <pc:docMk/>
          <pc:sldMk cId="192085495" sldId="336"/>
        </pc:sldMkLst>
      </pc:sldChg>
      <pc:sldChg chg="modSp">
        <pc:chgData name="Francesco Lucà" userId="be252dd4-0f5a-48eb-bdff-dd588f7f9609" providerId="ADAL" clId="{9C13F2E7-9344-4A99-B503-F793EBB21CF8}" dt="2022-03-18T13:40:08.325" v="0"/>
        <pc:sldMkLst>
          <pc:docMk/>
          <pc:sldMk cId="410160777" sldId="337"/>
        </pc:sldMkLst>
      </pc:sldChg>
      <pc:sldChg chg="modSp">
        <pc:chgData name="Francesco Lucà" userId="be252dd4-0f5a-48eb-bdff-dd588f7f9609" providerId="ADAL" clId="{9C13F2E7-9344-4A99-B503-F793EBB21CF8}" dt="2022-03-18T13:40:08.325" v="0"/>
        <pc:sldMkLst>
          <pc:docMk/>
          <pc:sldMk cId="3496965563" sldId="338"/>
        </pc:sldMkLst>
      </pc:sldChg>
      <pc:sldChg chg="modSp">
        <pc:chgData name="Francesco Lucà" userId="be252dd4-0f5a-48eb-bdff-dd588f7f9609" providerId="ADAL" clId="{9C13F2E7-9344-4A99-B503-F793EBB21CF8}" dt="2022-03-18T13:40:08.325" v="0"/>
        <pc:sldMkLst>
          <pc:docMk/>
          <pc:sldMk cId="3582681708" sldId="339"/>
        </pc:sldMkLst>
      </pc:sldChg>
      <pc:sldChg chg="modSp">
        <pc:chgData name="Francesco Lucà" userId="be252dd4-0f5a-48eb-bdff-dd588f7f9609" providerId="ADAL" clId="{9C13F2E7-9344-4A99-B503-F793EBB21CF8}" dt="2022-03-18T13:40:08.325" v="0"/>
        <pc:sldMkLst>
          <pc:docMk/>
          <pc:sldMk cId="2083262288" sldId="340"/>
        </pc:sldMkLst>
      </pc:sldChg>
      <pc:sldChg chg="modSp">
        <pc:chgData name="Francesco Lucà" userId="be252dd4-0f5a-48eb-bdff-dd588f7f9609" providerId="ADAL" clId="{9C13F2E7-9344-4A99-B503-F793EBB21CF8}" dt="2022-03-18T13:40:08.325" v="0"/>
        <pc:sldMkLst>
          <pc:docMk/>
          <pc:sldMk cId="1789400160" sldId="341"/>
        </pc:sldMkLst>
      </pc:sldChg>
      <pc:sldChg chg="modSp">
        <pc:chgData name="Francesco Lucà" userId="be252dd4-0f5a-48eb-bdff-dd588f7f9609" providerId="ADAL" clId="{9C13F2E7-9344-4A99-B503-F793EBB21CF8}" dt="2022-03-18T13:40:08.325" v="0"/>
        <pc:sldMkLst>
          <pc:docMk/>
          <pc:sldMk cId="1260403762" sldId="342"/>
        </pc:sldMkLst>
      </pc:sldChg>
      <pc:sldChg chg="modSp">
        <pc:chgData name="Francesco Lucà" userId="be252dd4-0f5a-48eb-bdff-dd588f7f9609" providerId="ADAL" clId="{9C13F2E7-9344-4A99-B503-F793EBB21CF8}" dt="2022-03-18T13:40:08.325" v="0"/>
        <pc:sldMkLst>
          <pc:docMk/>
          <pc:sldMk cId="3669561544" sldId="343"/>
        </pc:sldMkLst>
      </pc:sldChg>
      <pc:sldChg chg="modSp">
        <pc:chgData name="Francesco Lucà" userId="be252dd4-0f5a-48eb-bdff-dd588f7f9609" providerId="ADAL" clId="{9C13F2E7-9344-4A99-B503-F793EBB21CF8}" dt="2022-03-18T13:40:08.325" v="0"/>
        <pc:sldMkLst>
          <pc:docMk/>
          <pc:sldMk cId="3333977839" sldId="344"/>
        </pc:sldMkLst>
      </pc:sldChg>
      <pc:sldChg chg="modSp">
        <pc:chgData name="Francesco Lucà" userId="be252dd4-0f5a-48eb-bdff-dd588f7f9609" providerId="ADAL" clId="{9C13F2E7-9344-4A99-B503-F793EBB21CF8}" dt="2022-03-18T13:40:08.325" v="0"/>
        <pc:sldMkLst>
          <pc:docMk/>
          <pc:sldMk cId="1634051623" sldId="345"/>
        </pc:sldMkLst>
      </pc:sldChg>
      <pc:sldChg chg="modSp">
        <pc:chgData name="Francesco Lucà" userId="be252dd4-0f5a-48eb-bdff-dd588f7f9609" providerId="ADAL" clId="{9C13F2E7-9344-4A99-B503-F793EBB21CF8}" dt="2022-03-18T13:40:08.325" v="0"/>
        <pc:sldMkLst>
          <pc:docMk/>
          <pc:sldMk cId="2073703616" sldId="346"/>
        </pc:sldMkLst>
      </pc:sldChg>
      <pc:sldChg chg="modSp">
        <pc:chgData name="Francesco Lucà" userId="be252dd4-0f5a-48eb-bdff-dd588f7f9609" providerId="ADAL" clId="{9C13F2E7-9344-4A99-B503-F793EBB21CF8}" dt="2022-03-18T13:40:08.325" v="0"/>
        <pc:sldMkLst>
          <pc:docMk/>
          <pc:sldMk cId="769980465" sldId="347"/>
        </pc:sldMkLst>
      </pc:sldChg>
      <pc:sldChg chg="modSp">
        <pc:chgData name="Francesco Lucà" userId="be252dd4-0f5a-48eb-bdff-dd588f7f9609" providerId="ADAL" clId="{9C13F2E7-9344-4A99-B503-F793EBB21CF8}" dt="2022-03-18T13:40:08.325" v="0"/>
        <pc:sldMkLst>
          <pc:docMk/>
          <pc:sldMk cId="1826757766" sldId="348"/>
        </pc:sldMkLst>
      </pc:sldChg>
      <pc:sldChg chg="modSp">
        <pc:chgData name="Francesco Lucà" userId="be252dd4-0f5a-48eb-bdff-dd588f7f9609" providerId="ADAL" clId="{9C13F2E7-9344-4A99-B503-F793EBB21CF8}" dt="2022-03-18T13:40:08.325" v="0"/>
        <pc:sldMkLst>
          <pc:docMk/>
          <pc:sldMk cId="3458061941" sldId="349"/>
        </pc:sldMkLst>
      </pc:sldChg>
      <pc:sldChg chg="modSp">
        <pc:chgData name="Francesco Lucà" userId="be252dd4-0f5a-48eb-bdff-dd588f7f9609" providerId="ADAL" clId="{9C13F2E7-9344-4A99-B503-F793EBB21CF8}" dt="2022-03-18T13:40:08.325" v="0"/>
        <pc:sldMkLst>
          <pc:docMk/>
          <pc:sldMk cId="967122374" sldId="350"/>
        </pc:sldMkLst>
      </pc:sldChg>
      <pc:sldChg chg="modSp">
        <pc:chgData name="Francesco Lucà" userId="be252dd4-0f5a-48eb-bdff-dd588f7f9609" providerId="ADAL" clId="{9C13F2E7-9344-4A99-B503-F793EBB21CF8}" dt="2022-03-18T13:40:08.325" v="0"/>
        <pc:sldMkLst>
          <pc:docMk/>
          <pc:sldMk cId="1382496366" sldId="351"/>
        </pc:sldMkLst>
      </pc:sldChg>
      <pc:sldChg chg="modSp">
        <pc:chgData name="Francesco Lucà" userId="be252dd4-0f5a-48eb-bdff-dd588f7f9609" providerId="ADAL" clId="{9C13F2E7-9344-4A99-B503-F793EBB21CF8}" dt="2022-03-18T13:40:08.325" v="0"/>
        <pc:sldMkLst>
          <pc:docMk/>
          <pc:sldMk cId="2743389867" sldId="352"/>
        </pc:sldMkLst>
      </pc:sldChg>
      <pc:sldChg chg="modSp">
        <pc:chgData name="Francesco Lucà" userId="be252dd4-0f5a-48eb-bdff-dd588f7f9609" providerId="ADAL" clId="{9C13F2E7-9344-4A99-B503-F793EBB21CF8}" dt="2022-03-18T13:40:08.325" v="0"/>
        <pc:sldMkLst>
          <pc:docMk/>
          <pc:sldMk cId="4187424826" sldId="353"/>
        </pc:sldMkLst>
      </pc:sldChg>
      <pc:sldMasterChg chg="modSp modSldLayout">
        <pc:chgData name="Francesco Lucà" userId="be252dd4-0f5a-48eb-bdff-dd588f7f9609" providerId="ADAL" clId="{9C13F2E7-9344-4A99-B503-F793EBB21CF8}" dt="2022-03-18T13:40:08.325" v="0"/>
        <pc:sldMasterMkLst>
          <pc:docMk/>
          <pc:sldMasterMk cId="0" sldId="2147483648"/>
        </pc:sldMasterMkLst>
        <pc:sldLayoutChg chg="modSp">
          <pc:chgData name="Francesco Lucà" userId="be252dd4-0f5a-48eb-bdff-dd588f7f9609" providerId="ADAL" clId="{9C13F2E7-9344-4A99-B503-F793EBB21CF8}" dt="2022-03-18T13:40:08.325" v="0"/>
          <pc:sldLayoutMkLst>
            <pc:docMk/>
            <pc:sldMasterMk cId="0" sldId="2147483648"/>
            <pc:sldLayoutMk cId="0" sldId="2147483649"/>
          </pc:sldLayoutMkLst>
        </pc:sldLayoutChg>
        <pc:sldLayoutChg chg="modSp">
          <pc:chgData name="Francesco Lucà" userId="be252dd4-0f5a-48eb-bdff-dd588f7f9609" providerId="ADAL" clId="{9C13F2E7-9344-4A99-B503-F793EBB21CF8}" dt="2022-03-18T13:40:08.325" v="0"/>
          <pc:sldLayoutMkLst>
            <pc:docMk/>
            <pc:sldMasterMk cId="0" sldId="2147483648"/>
            <pc:sldLayoutMk cId="0" sldId="2147483650"/>
          </pc:sldLayoutMkLst>
        </pc:sldLayoutChg>
        <pc:sldLayoutChg chg="modSp">
          <pc:chgData name="Francesco Lucà" userId="be252dd4-0f5a-48eb-bdff-dd588f7f9609" providerId="ADAL" clId="{9C13F2E7-9344-4A99-B503-F793EBB21CF8}" dt="2022-03-18T13:40:08.325" v="0"/>
          <pc:sldLayoutMkLst>
            <pc:docMk/>
            <pc:sldMasterMk cId="0" sldId="2147483648"/>
            <pc:sldLayoutMk cId="0" sldId="2147483651"/>
          </pc:sldLayoutMkLst>
        </pc:sldLayoutChg>
        <pc:sldLayoutChg chg="modSp">
          <pc:chgData name="Francesco Lucà" userId="be252dd4-0f5a-48eb-bdff-dd588f7f9609" providerId="ADAL" clId="{9C13F2E7-9344-4A99-B503-F793EBB21CF8}" dt="2022-03-18T13:40:08.325" v="0"/>
          <pc:sldLayoutMkLst>
            <pc:docMk/>
            <pc:sldMasterMk cId="0" sldId="2147483648"/>
            <pc:sldLayoutMk cId="0" sldId="2147483653"/>
          </pc:sldLayoutMkLst>
        </pc:sldLayoutChg>
        <pc:sldLayoutChg chg="modSp">
          <pc:chgData name="Francesco Lucà" userId="be252dd4-0f5a-48eb-bdff-dd588f7f9609" providerId="ADAL" clId="{9C13F2E7-9344-4A99-B503-F793EBB21CF8}" dt="2022-03-18T13:40:08.325" v="0"/>
          <pc:sldLayoutMkLst>
            <pc:docMk/>
            <pc:sldMasterMk cId="0" sldId="2147483648"/>
            <pc:sldLayoutMk cId="0" sldId="2147483654"/>
          </pc:sldLayoutMkLst>
        </pc:sldLayoutChg>
        <pc:sldLayoutChg chg="modSp">
          <pc:chgData name="Francesco Lucà" userId="be252dd4-0f5a-48eb-bdff-dd588f7f9609" providerId="ADAL" clId="{9C13F2E7-9344-4A99-B503-F793EBB21CF8}" dt="2022-03-18T13:40:08.325" v="0"/>
          <pc:sldLayoutMkLst>
            <pc:docMk/>
            <pc:sldMasterMk cId="0" sldId="2147483648"/>
            <pc:sldLayoutMk cId="0" sldId="2147483655"/>
          </pc:sldLayoutMkLst>
        </pc:sldLayoutChg>
        <pc:sldLayoutChg chg="modSp">
          <pc:chgData name="Francesco Lucà" userId="be252dd4-0f5a-48eb-bdff-dd588f7f9609" providerId="ADAL" clId="{9C13F2E7-9344-4A99-B503-F793EBB21CF8}" dt="2022-03-18T13:40:08.325" v="0"/>
          <pc:sldLayoutMkLst>
            <pc:docMk/>
            <pc:sldMasterMk cId="0" sldId="2147483648"/>
            <pc:sldLayoutMk cId="0" sldId="2147483657"/>
          </pc:sldLayoutMkLst>
        </pc:sldLayoutChg>
        <pc:sldLayoutChg chg="modSp">
          <pc:chgData name="Francesco Lucà" userId="be252dd4-0f5a-48eb-bdff-dd588f7f9609" providerId="ADAL" clId="{9C13F2E7-9344-4A99-B503-F793EBB21CF8}" dt="2022-03-18T13:40:08.325" v="0"/>
          <pc:sldLayoutMkLst>
            <pc:docMk/>
            <pc:sldMasterMk cId="0" sldId="2147483648"/>
            <pc:sldLayoutMk cId="0" sldId="2147483659"/>
          </pc:sldLayoutMkLst>
        </pc:sldLayoutChg>
        <pc:sldLayoutChg chg="modSp">
          <pc:chgData name="Francesco Lucà" userId="be252dd4-0f5a-48eb-bdff-dd588f7f9609" providerId="ADAL" clId="{9C13F2E7-9344-4A99-B503-F793EBB21CF8}" dt="2022-03-18T13:40:08.325" v="0"/>
          <pc:sldLayoutMkLst>
            <pc:docMk/>
            <pc:sldMasterMk cId="0" sldId="2147483648"/>
            <pc:sldLayoutMk cId="0" sldId="2147483660"/>
          </pc:sldLayoutMkLst>
        </pc:sldLayoutChg>
        <pc:sldLayoutChg chg="modSp">
          <pc:chgData name="Francesco Lucà" userId="be252dd4-0f5a-48eb-bdff-dd588f7f9609" providerId="ADAL" clId="{9C13F2E7-9344-4A99-B503-F793EBB21CF8}" dt="2022-03-18T13:40:08.325" v="0"/>
          <pc:sldLayoutMkLst>
            <pc:docMk/>
            <pc:sldMasterMk cId="0" sldId="2147483648"/>
            <pc:sldLayoutMk cId="0" sldId="2147483661"/>
          </pc:sldLayoutMkLst>
        </pc:sldLayoutChg>
        <pc:sldLayoutChg chg="modSp">
          <pc:chgData name="Francesco Lucà" userId="be252dd4-0f5a-48eb-bdff-dd588f7f9609" providerId="ADAL" clId="{9C13F2E7-9344-4A99-B503-F793EBB21CF8}" dt="2022-03-18T13:40:08.325" v="0"/>
          <pc:sldLayoutMkLst>
            <pc:docMk/>
            <pc:sldMasterMk cId="0" sldId="2147483648"/>
            <pc:sldLayoutMk cId="0" sldId="2147483662"/>
          </pc:sldLayoutMkLst>
        </pc:sldLayoutChg>
        <pc:sldLayoutChg chg="modSp">
          <pc:chgData name="Francesco Lucà" userId="be252dd4-0f5a-48eb-bdff-dd588f7f9609" providerId="ADAL" clId="{9C13F2E7-9344-4A99-B503-F793EBB21CF8}" dt="2022-03-18T13:40:08.325" v="0"/>
          <pc:sldLayoutMkLst>
            <pc:docMk/>
            <pc:sldMasterMk cId="0" sldId="2147483648"/>
            <pc:sldLayoutMk cId="0" sldId="2147483663"/>
          </pc:sldLayoutMkLst>
        </pc:sldLayoutChg>
        <pc:sldLayoutChg chg="modSp">
          <pc:chgData name="Francesco Lucà" userId="be252dd4-0f5a-48eb-bdff-dd588f7f9609" providerId="ADAL" clId="{9C13F2E7-9344-4A99-B503-F793EBB21CF8}" dt="2022-03-18T13:40:08.325" v="0"/>
          <pc:sldLayoutMkLst>
            <pc:docMk/>
            <pc:sldMasterMk cId="0" sldId="2147483648"/>
            <pc:sldLayoutMk cId="0" sldId="2147483664"/>
          </pc:sldLayoutMkLst>
        </pc:sldLayoutChg>
        <pc:sldLayoutChg chg="modSp">
          <pc:chgData name="Francesco Lucà" userId="be252dd4-0f5a-48eb-bdff-dd588f7f9609" providerId="ADAL" clId="{9C13F2E7-9344-4A99-B503-F793EBB21CF8}" dt="2022-03-18T13:40:08.325" v="0"/>
          <pc:sldLayoutMkLst>
            <pc:docMk/>
            <pc:sldMasterMk cId="0" sldId="2147483648"/>
            <pc:sldLayoutMk cId="0" sldId="2147483665"/>
          </pc:sldLayoutMkLst>
        </pc:sldLayoutChg>
        <pc:sldLayoutChg chg="modSp">
          <pc:chgData name="Francesco Lucà" userId="be252dd4-0f5a-48eb-bdff-dd588f7f9609" providerId="ADAL" clId="{9C13F2E7-9344-4A99-B503-F793EBB21CF8}" dt="2022-03-18T13:40:08.325" v="0"/>
          <pc:sldLayoutMkLst>
            <pc:docMk/>
            <pc:sldMasterMk cId="0" sldId="2147483648"/>
            <pc:sldLayoutMk cId="0" sldId="2147483666"/>
          </pc:sldLayoutMkLst>
        </pc:sldLayoutChg>
        <pc:sldLayoutChg chg="modSp">
          <pc:chgData name="Francesco Lucà" userId="be252dd4-0f5a-48eb-bdff-dd588f7f9609" providerId="ADAL" clId="{9C13F2E7-9344-4A99-B503-F793EBB21CF8}" dt="2022-03-18T13:40:08.325" v="0"/>
          <pc:sldLayoutMkLst>
            <pc:docMk/>
            <pc:sldMasterMk cId="0" sldId="2147483648"/>
            <pc:sldLayoutMk cId="0" sldId="2147483667"/>
          </pc:sldLayoutMkLst>
        </pc:sldLayoutChg>
      </pc:sldMasterChg>
    </pc:docChg>
  </pc:docChgLst>
  <pc:docChgLst>
    <pc:chgData name="Francesco Lucà" userId="be252dd4-0f5a-48eb-bdff-dd588f7f9609" providerId="ADAL" clId="{78450FCE-52F2-41A5-B617-DB10269FB873}"/>
    <pc:docChg chg="modSld modMainMaster">
      <pc:chgData name="Francesco Lucà" userId="be252dd4-0f5a-48eb-bdff-dd588f7f9609" providerId="ADAL" clId="{78450FCE-52F2-41A5-B617-DB10269FB873}" dt="2025-03-09T10:41:35.689" v="0"/>
      <pc:docMkLst>
        <pc:docMk/>
      </pc:docMkLst>
      <pc:sldChg chg="modSp">
        <pc:chgData name="Francesco Lucà" userId="be252dd4-0f5a-48eb-bdff-dd588f7f9609" providerId="ADAL" clId="{78450FCE-52F2-41A5-B617-DB10269FB873}" dt="2025-03-09T10:41:35.689" v="0"/>
        <pc:sldMkLst>
          <pc:docMk/>
          <pc:sldMk cId="3762391800" sldId="256"/>
        </pc:sldMkLst>
        <pc:spChg chg="mod">
          <ac:chgData name="Francesco Lucà" userId="be252dd4-0f5a-48eb-bdff-dd588f7f9609" providerId="ADAL" clId="{78450FCE-52F2-41A5-B617-DB10269FB873}" dt="2025-03-09T10:41:35.689" v="0"/>
          <ac:spMkLst>
            <pc:docMk/>
            <pc:sldMk cId="3762391800" sldId="256"/>
            <ac:spMk id="6" creationId="{AC3F5F94-FE68-4AEF-8871-3A3DB0DEB556}"/>
          </ac:spMkLst>
        </pc:spChg>
      </pc:sldChg>
      <pc:sldChg chg="modSp">
        <pc:chgData name="Francesco Lucà" userId="be252dd4-0f5a-48eb-bdff-dd588f7f9609" providerId="ADAL" clId="{78450FCE-52F2-41A5-B617-DB10269FB873}" dt="2025-03-09T10:41:35.689" v="0"/>
        <pc:sldMkLst>
          <pc:docMk/>
          <pc:sldMk cId="3210307374" sldId="257"/>
        </pc:sldMkLst>
        <pc:spChg chg="mod">
          <ac:chgData name="Francesco Lucà" userId="be252dd4-0f5a-48eb-bdff-dd588f7f9609" providerId="ADAL" clId="{78450FCE-52F2-41A5-B617-DB10269FB873}" dt="2025-03-09T10:41:35.689" v="0"/>
          <ac:spMkLst>
            <pc:docMk/>
            <pc:sldMk cId="3210307374" sldId="257"/>
            <ac:spMk id="2" creationId="{4123189D-7033-4030-97A7-3010BBB0C76F}"/>
          </ac:spMkLst>
        </pc:spChg>
      </pc:sldChg>
      <pc:sldChg chg="modSp">
        <pc:chgData name="Francesco Lucà" userId="be252dd4-0f5a-48eb-bdff-dd588f7f9609" providerId="ADAL" clId="{78450FCE-52F2-41A5-B617-DB10269FB873}" dt="2025-03-09T10:41:35.689" v="0"/>
        <pc:sldMkLst>
          <pc:docMk/>
          <pc:sldMk cId="833308527" sldId="263"/>
        </pc:sldMkLst>
        <pc:spChg chg="mod">
          <ac:chgData name="Francesco Lucà" userId="be252dd4-0f5a-48eb-bdff-dd588f7f9609" providerId="ADAL" clId="{78450FCE-52F2-41A5-B617-DB10269FB873}" dt="2025-03-09T10:41:35.689" v="0"/>
          <ac:spMkLst>
            <pc:docMk/>
            <pc:sldMk cId="833308527" sldId="263"/>
            <ac:spMk id="5" creationId="{3219DB09-B434-4195-A7CD-9B25971AA6CB}"/>
          </ac:spMkLst>
        </pc:spChg>
      </pc:sldChg>
      <pc:sldChg chg="modSp">
        <pc:chgData name="Francesco Lucà" userId="be252dd4-0f5a-48eb-bdff-dd588f7f9609" providerId="ADAL" clId="{78450FCE-52F2-41A5-B617-DB10269FB873}" dt="2025-03-09T10:41:35.689" v="0"/>
        <pc:sldMkLst>
          <pc:docMk/>
          <pc:sldMk cId="4067835570" sldId="264"/>
        </pc:sldMkLst>
        <pc:spChg chg="mod">
          <ac:chgData name="Francesco Lucà" userId="be252dd4-0f5a-48eb-bdff-dd588f7f9609" providerId="ADAL" clId="{78450FCE-52F2-41A5-B617-DB10269FB873}" dt="2025-03-09T10:41:35.689" v="0"/>
          <ac:spMkLst>
            <pc:docMk/>
            <pc:sldMk cId="4067835570" sldId="264"/>
            <ac:spMk id="5" creationId="{8C3E4923-532B-4BA0-B1A3-FBC8AC2F013D}"/>
          </ac:spMkLst>
        </pc:spChg>
      </pc:sldChg>
      <pc:sldChg chg="modSp">
        <pc:chgData name="Francesco Lucà" userId="be252dd4-0f5a-48eb-bdff-dd588f7f9609" providerId="ADAL" clId="{78450FCE-52F2-41A5-B617-DB10269FB873}" dt="2025-03-09T10:41:35.689" v="0"/>
        <pc:sldMkLst>
          <pc:docMk/>
          <pc:sldMk cId="1287306166" sldId="265"/>
        </pc:sldMkLst>
        <pc:spChg chg="mod">
          <ac:chgData name="Francesco Lucà" userId="be252dd4-0f5a-48eb-bdff-dd588f7f9609" providerId="ADAL" clId="{78450FCE-52F2-41A5-B617-DB10269FB873}" dt="2025-03-09T10:41:35.689" v="0"/>
          <ac:spMkLst>
            <pc:docMk/>
            <pc:sldMk cId="1287306166" sldId="265"/>
            <ac:spMk id="5" creationId="{8C3E4923-532B-4BA0-B1A3-FBC8AC2F013D}"/>
          </ac:spMkLst>
        </pc:spChg>
      </pc:sldChg>
      <pc:sldChg chg="modSp">
        <pc:chgData name="Francesco Lucà" userId="be252dd4-0f5a-48eb-bdff-dd588f7f9609" providerId="ADAL" clId="{78450FCE-52F2-41A5-B617-DB10269FB873}" dt="2025-03-09T10:41:35.689" v="0"/>
        <pc:sldMkLst>
          <pc:docMk/>
          <pc:sldMk cId="3897295209" sldId="319"/>
        </pc:sldMkLst>
        <pc:spChg chg="mod">
          <ac:chgData name="Francesco Lucà" userId="be252dd4-0f5a-48eb-bdff-dd588f7f9609" providerId="ADAL" clId="{78450FCE-52F2-41A5-B617-DB10269FB873}" dt="2025-03-09T10:41:35.689" v="0"/>
          <ac:spMkLst>
            <pc:docMk/>
            <pc:sldMk cId="3897295209" sldId="319"/>
            <ac:spMk id="3" creationId="{089F3807-CC04-4178-9294-8CCAE52FCE67}"/>
          </ac:spMkLst>
        </pc:spChg>
      </pc:sldChg>
      <pc:sldChg chg="modSp">
        <pc:chgData name="Francesco Lucà" userId="be252dd4-0f5a-48eb-bdff-dd588f7f9609" providerId="ADAL" clId="{78450FCE-52F2-41A5-B617-DB10269FB873}" dt="2025-03-09T10:41:35.689" v="0"/>
        <pc:sldMkLst>
          <pc:docMk/>
          <pc:sldMk cId="48436478" sldId="322"/>
        </pc:sldMkLst>
        <pc:spChg chg="mod">
          <ac:chgData name="Francesco Lucà" userId="be252dd4-0f5a-48eb-bdff-dd588f7f9609" providerId="ADAL" clId="{78450FCE-52F2-41A5-B617-DB10269FB873}" dt="2025-03-09T10:41:35.689" v="0"/>
          <ac:spMkLst>
            <pc:docMk/>
            <pc:sldMk cId="48436478" sldId="322"/>
            <ac:spMk id="5" creationId="{162142C1-41B0-48B3-B761-C0ACEE95F5B6}"/>
          </ac:spMkLst>
        </pc:spChg>
      </pc:sldChg>
      <pc:sldChg chg="modSp">
        <pc:chgData name="Francesco Lucà" userId="be252dd4-0f5a-48eb-bdff-dd588f7f9609" providerId="ADAL" clId="{78450FCE-52F2-41A5-B617-DB10269FB873}" dt="2025-03-09T10:41:35.689" v="0"/>
        <pc:sldMkLst>
          <pc:docMk/>
          <pc:sldMk cId="2139576599" sldId="323"/>
        </pc:sldMkLst>
        <pc:spChg chg="mod">
          <ac:chgData name="Francesco Lucà" userId="be252dd4-0f5a-48eb-bdff-dd588f7f9609" providerId="ADAL" clId="{78450FCE-52F2-41A5-B617-DB10269FB873}" dt="2025-03-09T10:41:35.689" v="0"/>
          <ac:spMkLst>
            <pc:docMk/>
            <pc:sldMk cId="2139576599" sldId="323"/>
            <ac:spMk id="5" creationId="{77BD2844-2113-4EF7-9D5C-E8D2CA25F960}"/>
          </ac:spMkLst>
        </pc:spChg>
      </pc:sldChg>
      <pc:sldChg chg="modSp">
        <pc:chgData name="Francesco Lucà" userId="be252dd4-0f5a-48eb-bdff-dd588f7f9609" providerId="ADAL" clId="{78450FCE-52F2-41A5-B617-DB10269FB873}" dt="2025-03-09T10:41:35.689" v="0"/>
        <pc:sldMkLst>
          <pc:docMk/>
          <pc:sldMk cId="2064879133" sldId="324"/>
        </pc:sldMkLst>
        <pc:spChg chg="mod">
          <ac:chgData name="Francesco Lucà" userId="be252dd4-0f5a-48eb-bdff-dd588f7f9609" providerId="ADAL" clId="{78450FCE-52F2-41A5-B617-DB10269FB873}" dt="2025-03-09T10:41:35.689" v="0"/>
          <ac:spMkLst>
            <pc:docMk/>
            <pc:sldMk cId="2064879133" sldId="324"/>
            <ac:spMk id="5" creationId="{DE09AD62-E51E-4A6C-8BFD-58A8F0417D0F}"/>
          </ac:spMkLst>
        </pc:spChg>
      </pc:sldChg>
      <pc:sldChg chg="modSp">
        <pc:chgData name="Francesco Lucà" userId="be252dd4-0f5a-48eb-bdff-dd588f7f9609" providerId="ADAL" clId="{78450FCE-52F2-41A5-B617-DB10269FB873}" dt="2025-03-09T10:41:35.689" v="0"/>
        <pc:sldMkLst>
          <pc:docMk/>
          <pc:sldMk cId="2395232336" sldId="325"/>
        </pc:sldMkLst>
        <pc:spChg chg="mod">
          <ac:chgData name="Francesco Lucà" userId="be252dd4-0f5a-48eb-bdff-dd588f7f9609" providerId="ADAL" clId="{78450FCE-52F2-41A5-B617-DB10269FB873}" dt="2025-03-09T10:41:35.689" v="0"/>
          <ac:spMkLst>
            <pc:docMk/>
            <pc:sldMk cId="2395232336" sldId="325"/>
            <ac:spMk id="5" creationId="{3219DB09-B434-4195-A7CD-9B25971AA6CB}"/>
          </ac:spMkLst>
        </pc:spChg>
      </pc:sldChg>
      <pc:sldChg chg="modSp">
        <pc:chgData name="Francesco Lucà" userId="be252dd4-0f5a-48eb-bdff-dd588f7f9609" providerId="ADAL" clId="{78450FCE-52F2-41A5-B617-DB10269FB873}" dt="2025-03-09T10:41:35.689" v="0"/>
        <pc:sldMkLst>
          <pc:docMk/>
          <pc:sldMk cId="817260241" sldId="326"/>
        </pc:sldMkLst>
        <pc:spChg chg="mod">
          <ac:chgData name="Francesco Lucà" userId="be252dd4-0f5a-48eb-bdff-dd588f7f9609" providerId="ADAL" clId="{78450FCE-52F2-41A5-B617-DB10269FB873}" dt="2025-03-09T10:41:35.689" v="0"/>
          <ac:spMkLst>
            <pc:docMk/>
            <pc:sldMk cId="817260241" sldId="326"/>
            <ac:spMk id="5" creationId="{577B1693-172D-4A65-9367-03AFD760FFA7}"/>
          </ac:spMkLst>
        </pc:spChg>
      </pc:sldChg>
      <pc:sldChg chg="modSp">
        <pc:chgData name="Francesco Lucà" userId="be252dd4-0f5a-48eb-bdff-dd588f7f9609" providerId="ADAL" clId="{78450FCE-52F2-41A5-B617-DB10269FB873}" dt="2025-03-09T10:41:35.689" v="0"/>
        <pc:sldMkLst>
          <pc:docMk/>
          <pc:sldMk cId="3362210166" sldId="328"/>
        </pc:sldMkLst>
        <pc:spChg chg="mod">
          <ac:chgData name="Francesco Lucà" userId="be252dd4-0f5a-48eb-bdff-dd588f7f9609" providerId="ADAL" clId="{78450FCE-52F2-41A5-B617-DB10269FB873}" dt="2025-03-09T10:41:35.689" v="0"/>
          <ac:spMkLst>
            <pc:docMk/>
            <pc:sldMk cId="3362210166" sldId="328"/>
            <ac:spMk id="5" creationId="{577B1693-172D-4A65-9367-03AFD760FFA7}"/>
          </ac:spMkLst>
        </pc:spChg>
      </pc:sldChg>
      <pc:sldChg chg="modSp">
        <pc:chgData name="Francesco Lucà" userId="be252dd4-0f5a-48eb-bdff-dd588f7f9609" providerId="ADAL" clId="{78450FCE-52F2-41A5-B617-DB10269FB873}" dt="2025-03-09T10:41:35.689" v="0"/>
        <pc:sldMkLst>
          <pc:docMk/>
          <pc:sldMk cId="3435289574" sldId="329"/>
        </pc:sldMkLst>
        <pc:spChg chg="mod">
          <ac:chgData name="Francesco Lucà" userId="be252dd4-0f5a-48eb-bdff-dd588f7f9609" providerId="ADAL" clId="{78450FCE-52F2-41A5-B617-DB10269FB873}" dt="2025-03-09T10:41:35.689" v="0"/>
          <ac:spMkLst>
            <pc:docMk/>
            <pc:sldMk cId="3435289574" sldId="329"/>
            <ac:spMk id="5" creationId="{577B1693-172D-4A65-9367-03AFD760FFA7}"/>
          </ac:spMkLst>
        </pc:spChg>
      </pc:sldChg>
      <pc:sldChg chg="modSp">
        <pc:chgData name="Francesco Lucà" userId="be252dd4-0f5a-48eb-bdff-dd588f7f9609" providerId="ADAL" clId="{78450FCE-52F2-41A5-B617-DB10269FB873}" dt="2025-03-09T10:41:35.689" v="0"/>
        <pc:sldMkLst>
          <pc:docMk/>
          <pc:sldMk cId="894369348" sldId="330"/>
        </pc:sldMkLst>
        <pc:spChg chg="mod">
          <ac:chgData name="Francesco Lucà" userId="be252dd4-0f5a-48eb-bdff-dd588f7f9609" providerId="ADAL" clId="{78450FCE-52F2-41A5-B617-DB10269FB873}" dt="2025-03-09T10:41:35.689" v="0"/>
          <ac:spMkLst>
            <pc:docMk/>
            <pc:sldMk cId="894369348" sldId="330"/>
            <ac:spMk id="5" creationId="{577B1693-172D-4A65-9367-03AFD760FFA7}"/>
          </ac:spMkLst>
        </pc:spChg>
      </pc:sldChg>
      <pc:sldChg chg="modSp">
        <pc:chgData name="Francesco Lucà" userId="be252dd4-0f5a-48eb-bdff-dd588f7f9609" providerId="ADAL" clId="{78450FCE-52F2-41A5-B617-DB10269FB873}" dt="2025-03-09T10:41:35.689" v="0"/>
        <pc:sldMkLst>
          <pc:docMk/>
          <pc:sldMk cId="1898187726" sldId="331"/>
        </pc:sldMkLst>
        <pc:spChg chg="mod">
          <ac:chgData name="Francesco Lucà" userId="be252dd4-0f5a-48eb-bdff-dd588f7f9609" providerId="ADAL" clId="{78450FCE-52F2-41A5-B617-DB10269FB873}" dt="2025-03-09T10:41:35.689" v="0"/>
          <ac:spMkLst>
            <pc:docMk/>
            <pc:sldMk cId="1898187726" sldId="331"/>
            <ac:spMk id="5" creationId="{577B1693-172D-4A65-9367-03AFD760FFA7}"/>
          </ac:spMkLst>
        </pc:spChg>
      </pc:sldChg>
      <pc:sldChg chg="modSp">
        <pc:chgData name="Francesco Lucà" userId="be252dd4-0f5a-48eb-bdff-dd588f7f9609" providerId="ADAL" clId="{78450FCE-52F2-41A5-B617-DB10269FB873}" dt="2025-03-09T10:41:35.689" v="0"/>
        <pc:sldMkLst>
          <pc:docMk/>
          <pc:sldMk cId="3760756780" sldId="332"/>
        </pc:sldMkLst>
        <pc:spChg chg="mod">
          <ac:chgData name="Francesco Lucà" userId="be252dd4-0f5a-48eb-bdff-dd588f7f9609" providerId="ADAL" clId="{78450FCE-52F2-41A5-B617-DB10269FB873}" dt="2025-03-09T10:41:35.689" v="0"/>
          <ac:spMkLst>
            <pc:docMk/>
            <pc:sldMk cId="3760756780" sldId="332"/>
            <ac:spMk id="5" creationId="{577B1693-172D-4A65-9367-03AFD760FFA7}"/>
          </ac:spMkLst>
        </pc:spChg>
      </pc:sldChg>
      <pc:sldChg chg="modSp">
        <pc:chgData name="Francesco Lucà" userId="be252dd4-0f5a-48eb-bdff-dd588f7f9609" providerId="ADAL" clId="{78450FCE-52F2-41A5-B617-DB10269FB873}" dt="2025-03-09T10:41:35.689" v="0"/>
        <pc:sldMkLst>
          <pc:docMk/>
          <pc:sldMk cId="3613120667" sldId="333"/>
        </pc:sldMkLst>
        <pc:spChg chg="mod">
          <ac:chgData name="Francesco Lucà" userId="be252dd4-0f5a-48eb-bdff-dd588f7f9609" providerId="ADAL" clId="{78450FCE-52F2-41A5-B617-DB10269FB873}" dt="2025-03-09T10:41:35.689" v="0"/>
          <ac:spMkLst>
            <pc:docMk/>
            <pc:sldMk cId="3613120667" sldId="333"/>
            <ac:spMk id="5" creationId="{577B1693-172D-4A65-9367-03AFD760FFA7}"/>
          </ac:spMkLst>
        </pc:spChg>
      </pc:sldChg>
      <pc:sldChg chg="modSp">
        <pc:chgData name="Francesco Lucà" userId="be252dd4-0f5a-48eb-bdff-dd588f7f9609" providerId="ADAL" clId="{78450FCE-52F2-41A5-B617-DB10269FB873}" dt="2025-03-09T10:41:35.689" v="0"/>
        <pc:sldMkLst>
          <pc:docMk/>
          <pc:sldMk cId="1046055577" sldId="334"/>
        </pc:sldMkLst>
        <pc:spChg chg="mod">
          <ac:chgData name="Francesco Lucà" userId="be252dd4-0f5a-48eb-bdff-dd588f7f9609" providerId="ADAL" clId="{78450FCE-52F2-41A5-B617-DB10269FB873}" dt="2025-03-09T10:41:35.689" v="0"/>
          <ac:spMkLst>
            <pc:docMk/>
            <pc:sldMk cId="1046055577" sldId="334"/>
            <ac:spMk id="5" creationId="{8C3E4923-532B-4BA0-B1A3-FBC8AC2F013D}"/>
          </ac:spMkLst>
        </pc:spChg>
      </pc:sldChg>
      <pc:sldChg chg="modSp">
        <pc:chgData name="Francesco Lucà" userId="be252dd4-0f5a-48eb-bdff-dd588f7f9609" providerId="ADAL" clId="{78450FCE-52F2-41A5-B617-DB10269FB873}" dt="2025-03-09T10:41:35.689" v="0"/>
        <pc:sldMkLst>
          <pc:docMk/>
          <pc:sldMk cId="192085495" sldId="336"/>
        </pc:sldMkLst>
        <pc:spChg chg="mod">
          <ac:chgData name="Francesco Lucà" userId="be252dd4-0f5a-48eb-bdff-dd588f7f9609" providerId="ADAL" clId="{78450FCE-52F2-41A5-B617-DB10269FB873}" dt="2025-03-09T10:41:35.689" v="0"/>
          <ac:spMkLst>
            <pc:docMk/>
            <pc:sldMk cId="192085495" sldId="336"/>
            <ac:spMk id="5" creationId="{8C3E4923-532B-4BA0-B1A3-FBC8AC2F013D}"/>
          </ac:spMkLst>
        </pc:spChg>
      </pc:sldChg>
      <pc:sldChg chg="modSp">
        <pc:chgData name="Francesco Lucà" userId="be252dd4-0f5a-48eb-bdff-dd588f7f9609" providerId="ADAL" clId="{78450FCE-52F2-41A5-B617-DB10269FB873}" dt="2025-03-09T10:41:35.689" v="0"/>
        <pc:sldMkLst>
          <pc:docMk/>
          <pc:sldMk cId="410160777" sldId="337"/>
        </pc:sldMkLst>
        <pc:spChg chg="mod">
          <ac:chgData name="Francesco Lucà" userId="be252dd4-0f5a-48eb-bdff-dd588f7f9609" providerId="ADAL" clId="{78450FCE-52F2-41A5-B617-DB10269FB873}" dt="2025-03-09T10:41:35.689" v="0"/>
          <ac:spMkLst>
            <pc:docMk/>
            <pc:sldMk cId="410160777" sldId="337"/>
            <ac:spMk id="5" creationId="{8C3E4923-532B-4BA0-B1A3-FBC8AC2F013D}"/>
          </ac:spMkLst>
        </pc:spChg>
      </pc:sldChg>
      <pc:sldChg chg="modSp">
        <pc:chgData name="Francesco Lucà" userId="be252dd4-0f5a-48eb-bdff-dd588f7f9609" providerId="ADAL" clId="{78450FCE-52F2-41A5-B617-DB10269FB873}" dt="2025-03-09T10:41:35.689" v="0"/>
        <pc:sldMkLst>
          <pc:docMk/>
          <pc:sldMk cId="3496965563" sldId="338"/>
        </pc:sldMkLst>
        <pc:spChg chg="mod">
          <ac:chgData name="Francesco Lucà" userId="be252dd4-0f5a-48eb-bdff-dd588f7f9609" providerId="ADAL" clId="{78450FCE-52F2-41A5-B617-DB10269FB873}" dt="2025-03-09T10:41:35.689" v="0"/>
          <ac:spMkLst>
            <pc:docMk/>
            <pc:sldMk cId="3496965563" sldId="338"/>
            <ac:spMk id="5" creationId="{8C3E4923-532B-4BA0-B1A3-FBC8AC2F013D}"/>
          </ac:spMkLst>
        </pc:spChg>
      </pc:sldChg>
      <pc:sldChg chg="modSp">
        <pc:chgData name="Francesco Lucà" userId="be252dd4-0f5a-48eb-bdff-dd588f7f9609" providerId="ADAL" clId="{78450FCE-52F2-41A5-B617-DB10269FB873}" dt="2025-03-09T10:41:35.689" v="0"/>
        <pc:sldMkLst>
          <pc:docMk/>
          <pc:sldMk cId="3582681708" sldId="339"/>
        </pc:sldMkLst>
        <pc:spChg chg="mod">
          <ac:chgData name="Francesco Lucà" userId="be252dd4-0f5a-48eb-bdff-dd588f7f9609" providerId="ADAL" clId="{78450FCE-52F2-41A5-B617-DB10269FB873}" dt="2025-03-09T10:41:35.689" v="0"/>
          <ac:spMkLst>
            <pc:docMk/>
            <pc:sldMk cId="3582681708" sldId="339"/>
            <ac:spMk id="5" creationId="{8C3E4923-532B-4BA0-B1A3-FBC8AC2F013D}"/>
          </ac:spMkLst>
        </pc:spChg>
      </pc:sldChg>
      <pc:sldChg chg="modSp">
        <pc:chgData name="Francesco Lucà" userId="be252dd4-0f5a-48eb-bdff-dd588f7f9609" providerId="ADAL" clId="{78450FCE-52F2-41A5-B617-DB10269FB873}" dt="2025-03-09T10:41:35.689" v="0"/>
        <pc:sldMkLst>
          <pc:docMk/>
          <pc:sldMk cId="2083262288" sldId="340"/>
        </pc:sldMkLst>
        <pc:spChg chg="mod">
          <ac:chgData name="Francesco Lucà" userId="be252dd4-0f5a-48eb-bdff-dd588f7f9609" providerId="ADAL" clId="{78450FCE-52F2-41A5-B617-DB10269FB873}" dt="2025-03-09T10:41:35.689" v="0"/>
          <ac:spMkLst>
            <pc:docMk/>
            <pc:sldMk cId="2083262288" sldId="340"/>
            <ac:spMk id="5" creationId="{8C3E4923-532B-4BA0-B1A3-FBC8AC2F013D}"/>
          </ac:spMkLst>
        </pc:spChg>
      </pc:sldChg>
      <pc:sldChg chg="modSp">
        <pc:chgData name="Francesco Lucà" userId="be252dd4-0f5a-48eb-bdff-dd588f7f9609" providerId="ADAL" clId="{78450FCE-52F2-41A5-B617-DB10269FB873}" dt="2025-03-09T10:41:35.689" v="0"/>
        <pc:sldMkLst>
          <pc:docMk/>
          <pc:sldMk cId="1789400160" sldId="341"/>
        </pc:sldMkLst>
        <pc:spChg chg="mod">
          <ac:chgData name="Francesco Lucà" userId="be252dd4-0f5a-48eb-bdff-dd588f7f9609" providerId="ADAL" clId="{78450FCE-52F2-41A5-B617-DB10269FB873}" dt="2025-03-09T10:41:35.689" v="0"/>
          <ac:spMkLst>
            <pc:docMk/>
            <pc:sldMk cId="1789400160" sldId="341"/>
            <ac:spMk id="5" creationId="{8C3E4923-532B-4BA0-B1A3-FBC8AC2F013D}"/>
          </ac:spMkLst>
        </pc:spChg>
      </pc:sldChg>
      <pc:sldChg chg="modSp">
        <pc:chgData name="Francesco Lucà" userId="be252dd4-0f5a-48eb-bdff-dd588f7f9609" providerId="ADAL" clId="{78450FCE-52F2-41A5-B617-DB10269FB873}" dt="2025-03-09T10:41:35.689" v="0"/>
        <pc:sldMkLst>
          <pc:docMk/>
          <pc:sldMk cId="1260403762" sldId="342"/>
        </pc:sldMkLst>
        <pc:spChg chg="mod">
          <ac:chgData name="Francesco Lucà" userId="be252dd4-0f5a-48eb-bdff-dd588f7f9609" providerId="ADAL" clId="{78450FCE-52F2-41A5-B617-DB10269FB873}" dt="2025-03-09T10:41:35.689" v="0"/>
          <ac:spMkLst>
            <pc:docMk/>
            <pc:sldMk cId="1260403762" sldId="342"/>
            <ac:spMk id="5" creationId="{8C3E4923-532B-4BA0-B1A3-FBC8AC2F013D}"/>
          </ac:spMkLst>
        </pc:spChg>
      </pc:sldChg>
      <pc:sldChg chg="modSp">
        <pc:chgData name="Francesco Lucà" userId="be252dd4-0f5a-48eb-bdff-dd588f7f9609" providerId="ADAL" clId="{78450FCE-52F2-41A5-B617-DB10269FB873}" dt="2025-03-09T10:41:35.689" v="0"/>
        <pc:sldMkLst>
          <pc:docMk/>
          <pc:sldMk cId="3669561544" sldId="343"/>
        </pc:sldMkLst>
        <pc:spChg chg="mod">
          <ac:chgData name="Francesco Lucà" userId="be252dd4-0f5a-48eb-bdff-dd588f7f9609" providerId="ADAL" clId="{78450FCE-52F2-41A5-B617-DB10269FB873}" dt="2025-03-09T10:41:35.689" v="0"/>
          <ac:spMkLst>
            <pc:docMk/>
            <pc:sldMk cId="3669561544" sldId="343"/>
            <ac:spMk id="5" creationId="{8C3E4923-532B-4BA0-B1A3-FBC8AC2F013D}"/>
          </ac:spMkLst>
        </pc:spChg>
      </pc:sldChg>
      <pc:sldChg chg="modSp">
        <pc:chgData name="Francesco Lucà" userId="be252dd4-0f5a-48eb-bdff-dd588f7f9609" providerId="ADAL" clId="{78450FCE-52F2-41A5-B617-DB10269FB873}" dt="2025-03-09T10:41:35.689" v="0"/>
        <pc:sldMkLst>
          <pc:docMk/>
          <pc:sldMk cId="3333977839" sldId="344"/>
        </pc:sldMkLst>
        <pc:spChg chg="mod">
          <ac:chgData name="Francesco Lucà" userId="be252dd4-0f5a-48eb-bdff-dd588f7f9609" providerId="ADAL" clId="{78450FCE-52F2-41A5-B617-DB10269FB873}" dt="2025-03-09T10:41:35.689" v="0"/>
          <ac:spMkLst>
            <pc:docMk/>
            <pc:sldMk cId="3333977839" sldId="344"/>
            <ac:spMk id="5" creationId="{8C3E4923-532B-4BA0-B1A3-FBC8AC2F013D}"/>
          </ac:spMkLst>
        </pc:spChg>
      </pc:sldChg>
      <pc:sldChg chg="modSp">
        <pc:chgData name="Francesco Lucà" userId="be252dd4-0f5a-48eb-bdff-dd588f7f9609" providerId="ADAL" clId="{78450FCE-52F2-41A5-B617-DB10269FB873}" dt="2025-03-09T10:41:35.689" v="0"/>
        <pc:sldMkLst>
          <pc:docMk/>
          <pc:sldMk cId="1634051623" sldId="345"/>
        </pc:sldMkLst>
        <pc:spChg chg="mod">
          <ac:chgData name="Francesco Lucà" userId="be252dd4-0f5a-48eb-bdff-dd588f7f9609" providerId="ADAL" clId="{78450FCE-52F2-41A5-B617-DB10269FB873}" dt="2025-03-09T10:41:35.689" v="0"/>
          <ac:spMkLst>
            <pc:docMk/>
            <pc:sldMk cId="1634051623" sldId="345"/>
            <ac:spMk id="5" creationId="{326EC097-6505-46C7-AB7E-25F8535828D9}"/>
          </ac:spMkLst>
        </pc:spChg>
      </pc:sldChg>
      <pc:sldChg chg="modSp">
        <pc:chgData name="Francesco Lucà" userId="be252dd4-0f5a-48eb-bdff-dd588f7f9609" providerId="ADAL" clId="{78450FCE-52F2-41A5-B617-DB10269FB873}" dt="2025-03-09T10:41:35.689" v="0"/>
        <pc:sldMkLst>
          <pc:docMk/>
          <pc:sldMk cId="2073703616" sldId="346"/>
        </pc:sldMkLst>
        <pc:spChg chg="mod">
          <ac:chgData name="Francesco Lucà" userId="be252dd4-0f5a-48eb-bdff-dd588f7f9609" providerId="ADAL" clId="{78450FCE-52F2-41A5-B617-DB10269FB873}" dt="2025-03-09T10:41:35.689" v="0"/>
          <ac:spMkLst>
            <pc:docMk/>
            <pc:sldMk cId="2073703616" sldId="346"/>
            <ac:spMk id="5" creationId="{577B1693-172D-4A65-9367-03AFD760FFA7}"/>
          </ac:spMkLst>
        </pc:spChg>
      </pc:sldChg>
      <pc:sldChg chg="modSp">
        <pc:chgData name="Francesco Lucà" userId="be252dd4-0f5a-48eb-bdff-dd588f7f9609" providerId="ADAL" clId="{78450FCE-52F2-41A5-B617-DB10269FB873}" dt="2025-03-09T10:41:35.689" v="0"/>
        <pc:sldMkLst>
          <pc:docMk/>
          <pc:sldMk cId="769980465" sldId="347"/>
        </pc:sldMkLst>
        <pc:spChg chg="mod">
          <ac:chgData name="Francesco Lucà" userId="be252dd4-0f5a-48eb-bdff-dd588f7f9609" providerId="ADAL" clId="{78450FCE-52F2-41A5-B617-DB10269FB873}" dt="2025-03-09T10:41:35.689" v="0"/>
          <ac:spMkLst>
            <pc:docMk/>
            <pc:sldMk cId="769980465" sldId="347"/>
            <ac:spMk id="5" creationId="{326EC097-6505-46C7-AB7E-25F8535828D9}"/>
          </ac:spMkLst>
        </pc:spChg>
      </pc:sldChg>
      <pc:sldChg chg="modSp">
        <pc:chgData name="Francesco Lucà" userId="be252dd4-0f5a-48eb-bdff-dd588f7f9609" providerId="ADAL" clId="{78450FCE-52F2-41A5-B617-DB10269FB873}" dt="2025-03-09T10:41:35.689" v="0"/>
        <pc:sldMkLst>
          <pc:docMk/>
          <pc:sldMk cId="1826757766" sldId="348"/>
        </pc:sldMkLst>
        <pc:spChg chg="mod">
          <ac:chgData name="Francesco Lucà" userId="be252dd4-0f5a-48eb-bdff-dd588f7f9609" providerId="ADAL" clId="{78450FCE-52F2-41A5-B617-DB10269FB873}" dt="2025-03-09T10:41:35.689" v="0"/>
          <ac:spMkLst>
            <pc:docMk/>
            <pc:sldMk cId="1826757766" sldId="348"/>
            <ac:spMk id="5" creationId="{326EC097-6505-46C7-AB7E-25F8535828D9}"/>
          </ac:spMkLst>
        </pc:spChg>
      </pc:sldChg>
      <pc:sldChg chg="modSp">
        <pc:chgData name="Francesco Lucà" userId="be252dd4-0f5a-48eb-bdff-dd588f7f9609" providerId="ADAL" clId="{78450FCE-52F2-41A5-B617-DB10269FB873}" dt="2025-03-09T10:41:35.689" v="0"/>
        <pc:sldMkLst>
          <pc:docMk/>
          <pc:sldMk cId="3458061941" sldId="349"/>
        </pc:sldMkLst>
        <pc:spChg chg="mod">
          <ac:chgData name="Francesco Lucà" userId="be252dd4-0f5a-48eb-bdff-dd588f7f9609" providerId="ADAL" clId="{78450FCE-52F2-41A5-B617-DB10269FB873}" dt="2025-03-09T10:41:35.689" v="0"/>
          <ac:spMkLst>
            <pc:docMk/>
            <pc:sldMk cId="3458061941" sldId="349"/>
            <ac:spMk id="5" creationId="{3ADE3FF8-27A8-403A-8E2F-B1833469E115}"/>
          </ac:spMkLst>
        </pc:spChg>
      </pc:sldChg>
      <pc:sldChg chg="modSp">
        <pc:chgData name="Francesco Lucà" userId="be252dd4-0f5a-48eb-bdff-dd588f7f9609" providerId="ADAL" clId="{78450FCE-52F2-41A5-B617-DB10269FB873}" dt="2025-03-09T10:41:35.689" v="0"/>
        <pc:sldMkLst>
          <pc:docMk/>
          <pc:sldMk cId="967122374" sldId="350"/>
        </pc:sldMkLst>
        <pc:spChg chg="mod">
          <ac:chgData name="Francesco Lucà" userId="be252dd4-0f5a-48eb-bdff-dd588f7f9609" providerId="ADAL" clId="{78450FCE-52F2-41A5-B617-DB10269FB873}" dt="2025-03-09T10:41:35.689" v="0"/>
          <ac:spMkLst>
            <pc:docMk/>
            <pc:sldMk cId="967122374" sldId="350"/>
            <ac:spMk id="5" creationId="{F9F6E49A-771D-4B10-A1A6-A4E4F9EB0236}"/>
          </ac:spMkLst>
        </pc:spChg>
      </pc:sldChg>
      <pc:sldChg chg="modSp">
        <pc:chgData name="Francesco Lucà" userId="be252dd4-0f5a-48eb-bdff-dd588f7f9609" providerId="ADAL" clId="{78450FCE-52F2-41A5-B617-DB10269FB873}" dt="2025-03-09T10:41:35.689" v="0"/>
        <pc:sldMkLst>
          <pc:docMk/>
          <pc:sldMk cId="1382496366" sldId="351"/>
        </pc:sldMkLst>
        <pc:spChg chg="mod">
          <ac:chgData name="Francesco Lucà" userId="be252dd4-0f5a-48eb-bdff-dd588f7f9609" providerId="ADAL" clId="{78450FCE-52F2-41A5-B617-DB10269FB873}" dt="2025-03-09T10:41:35.689" v="0"/>
          <ac:spMkLst>
            <pc:docMk/>
            <pc:sldMk cId="1382496366" sldId="351"/>
            <ac:spMk id="5" creationId="{5D0E5C63-4E20-4A1D-B633-FF92E60E6DFB}"/>
          </ac:spMkLst>
        </pc:spChg>
      </pc:sldChg>
      <pc:sldChg chg="modSp">
        <pc:chgData name="Francesco Lucà" userId="be252dd4-0f5a-48eb-bdff-dd588f7f9609" providerId="ADAL" clId="{78450FCE-52F2-41A5-B617-DB10269FB873}" dt="2025-03-09T10:41:35.689" v="0"/>
        <pc:sldMkLst>
          <pc:docMk/>
          <pc:sldMk cId="2743389867" sldId="352"/>
        </pc:sldMkLst>
        <pc:spChg chg="mod">
          <ac:chgData name="Francesco Lucà" userId="be252dd4-0f5a-48eb-bdff-dd588f7f9609" providerId="ADAL" clId="{78450FCE-52F2-41A5-B617-DB10269FB873}" dt="2025-03-09T10:41:35.689" v="0"/>
          <ac:spMkLst>
            <pc:docMk/>
            <pc:sldMk cId="2743389867" sldId="352"/>
            <ac:spMk id="5" creationId="{326EC097-6505-46C7-AB7E-25F8535828D9}"/>
          </ac:spMkLst>
        </pc:spChg>
      </pc:sldChg>
      <pc:sldChg chg="modSp">
        <pc:chgData name="Francesco Lucà" userId="be252dd4-0f5a-48eb-bdff-dd588f7f9609" providerId="ADAL" clId="{78450FCE-52F2-41A5-B617-DB10269FB873}" dt="2025-03-09T10:41:35.689" v="0"/>
        <pc:sldMkLst>
          <pc:docMk/>
          <pc:sldMk cId="4187424826" sldId="353"/>
        </pc:sldMkLst>
        <pc:spChg chg="mod">
          <ac:chgData name="Francesco Lucà" userId="be252dd4-0f5a-48eb-bdff-dd588f7f9609" providerId="ADAL" clId="{78450FCE-52F2-41A5-B617-DB10269FB873}" dt="2025-03-09T10:41:35.689" v="0"/>
          <ac:spMkLst>
            <pc:docMk/>
            <pc:sldMk cId="4187424826" sldId="353"/>
            <ac:spMk id="5" creationId="{8C3E4923-532B-4BA0-B1A3-FBC8AC2F013D}"/>
          </ac:spMkLst>
        </pc:spChg>
      </pc:sldChg>
      <pc:sldMasterChg chg="modSp modSldLayout">
        <pc:chgData name="Francesco Lucà" userId="be252dd4-0f5a-48eb-bdff-dd588f7f9609" providerId="ADAL" clId="{78450FCE-52F2-41A5-B617-DB10269FB873}" dt="2025-03-09T10:41:35.689" v="0"/>
        <pc:sldMasterMkLst>
          <pc:docMk/>
          <pc:sldMasterMk cId="0" sldId="2147483648"/>
        </pc:sldMasterMkLst>
        <pc:spChg chg="mod">
          <ac:chgData name="Francesco Lucà" userId="be252dd4-0f5a-48eb-bdff-dd588f7f9609" providerId="ADAL" clId="{78450FCE-52F2-41A5-B617-DB10269FB873}" dt="2025-03-09T10:41:35.689" v="0"/>
          <ac:spMkLst>
            <pc:docMk/>
            <pc:sldMasterMk cId="0" sldId="2147483648"/>
            <ac:spMk id="19" creationId="{DBE90251-E50E-4F70-9059-73CB9BD5D14C}"/>
          </ac:spMkLst>
        </pc:spChg>
        <pc:sldLayoutChg chg="modSp">
          <pc:chgData name="Francesco Lucà" userId="be252dd4-0f5a-48eb-bdff-dd588f7f9609" providerId="ADAL" clId="{78450FCE-52F2-41A5-B617-DB10269FB873}" dt="2025-03-09T10:41:35.689" v="0"/>
          <pc:sldLayoutMkLst>
            <pc:docMk/>
            <pc:sldMasterMk cId="0" sldId="2147483648"/>
            <pc:sldLayoutMk cId="0" sldId="2147483649"/>
          </pc:sldLayoutMkLst>
          <pc:spChg chg="mod">
            <ac:chgData name="Francesco Lucà" userId="be252dd4-0f5a-48eb-bdff-dd588f7f9609" providerId="ADAL" clId="{78450FCE-52F2-41A5-B617-DB10269FB873}" dt="2025-03-09T10:41:35.689"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78450FCE-52F2-41A5-B617-DB10269FB873}" dt="2025-03-09T10:41:35.689" v="0"/>
          <pc:sldLayoutMkLst>
            <pc:docMk/>
            <pc:sldMasterMk cId="0" sldId="2147483648"/>
            <pc:sldLayoutMk cId="0" sldId="2147483650"/>
          </pc:sldLayoutMkLst>
          <pc:spChg chg="mod">
            <ac:chgData name="Francesco Lucà" userId="be252dd4-0f5a-48eb-bdff-dd588f7f9609" providerId="ADAL" clId="{78450FCE-52F2-41A5-B617-DB10269FB873}" dt="2025-03-09T10:41:35.689"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78450FCE-52F2-41A5-B617-DB10269FB873}" dt="2025-03-09T10:41:35.689" v="0"/>
          <pc:sldLayoutMkLst>
            <pc:docMk/>
            <pc:sldMasterMk cId="0" sldId="2147483648"/>
            <pc:sldLayoutMk cId="0" sldId="2147483651"/>
          </pc:sldLayoutMkLst>
          <pc:spChg chg="mod">
            <ac:chgData name="Francesco Lucà" userId="be252dd4-0f5a-48eb-bdff-dd588f7f9609" providerId="ADAL" clId="{78450FCE-52F2-41A5-B617-DB10269FB873}" dt="2025-03-09T10:41:35.689"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78450FCE-52F2-41A5-B617-DB10269FB873}" dt="2025-03-09T10:41:35.689" v="0"/>
          <pc:sldLayoutMkLst>
            <pc:docMk/>
            <pc:sldMasterMk cId="0" sldId="2147483648"/>
            <pc:sldLayoutMk cId="0" sldId="2147483653"/>
          </pc:sldLayoutMkLst>
          <pc:spChg chg="mod">
            <ac:chgData name="Francesco Lucà" userId="be252dd4-0f5a-48eb-bdff-dd588f7f9609" providerId="ADAL" clId="{78450FCE-52F2-41A5-B617-DB10269FB873}" dt="2025-03-09T10:41:35.689"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78450FCE-52F2-41A5-B617-DB10269FB873}" dt="2025-03-09T10:41:35.689" v="0"/>
          <pc:sldLayoutMkLst>
            <pc:docMk/>
            <pc:sldMasterMk cId="0" sldId="2147483648"/>
            <pc:sldLayoutMk cId="0" sldId="2147483654"/>
          </pc:sldLayoutMkLst>
          <pc:spChg chg="mod">
            <ac:chgData name="Francesco Lucà" userId="be252dd4-0f5a-48eb-bdff-dd588f7f9609" providerId="ADAL" clId="{78450FCE-52F2-41A5-B617-DB10269FB873}" dt="2025-03-09T10:41:35.689"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78450FCE-52F2-41A5-B617-DB10269FB873}" dt="2025-03-09T10:41:35.689" v="0"/>
          <pc:sldLayoutMkLst>
            <pc:docMk/>
            <pc:sldMasterMk cId="0" sldId="2147483648"/>
            <pc:sldLayoutMk cId="0" sldId="2147483655"/>
          </pc:sldLayoutMkLst>
          <pc:spChg chg="mod">
            <ac:chgData name="Francesco Lucà" userId="be252dd4-0f5a-48eb-bdff-dd588f7f9609" providerId="ADAL" clId="{78450FCE-52F2-41A5-B617-DB10269FB873}" dt="2025-03-09T10:41:35.689"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78450FCE-52F2-41A5-B617-DB10269FB873}" dt="2025-03-09T10:41:35.689" v="0"/>
          <pc:sldLayoutMkLst>
            <pc:docMk/>
            <pc:sldMasterMk cId="0" sldId="2147483648"/>
            <pc:sldLayoutMk cId="0" sldId="2147483657"/>
          </pc:sldLayoutMkLst>
          <pc:spChg chg="mod">
            <ac:chgData name="Francesco Lucà" userId="be252dd4-0f5a-48eb-bdff-dd588f7f9609" providerId="ADAL" clId="{78450FCE-52F2-41A5-B617-DB10269FB873}" dt="2025-03-09T10:41:35.689"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78450FCE-52F2-41A5-B617-DB10269FB873}" dt="2025-03-09T10:41:35.689" v="0"/>
          <pc:sldLayoutMkLst>
            <pc:docMk/>
            <pc:sldMasterMk cId="0" sldId="2147483648"/>
            <pc:sldLayoutMk cId="0" sldId="2147483659"/>
          </pc:sldLayoutMkLst>
          <pc:spChg chg="mod">
            <ac:chgData name="Francesco Lucà" userId="be252dd4-0f5a-48eb-bdff-dd588f7f9609" providerId="ADAL" clId="{78450FCE-52F2-41A5-B617-DB10269FB873}" dt="2025-03-09T10:41:35.689"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78450FCE-52F2-41A5-B617-DB10269FB873}" dt="2025-03-09T10:41:35.689" v="0"/>
          <pc:sldLayoutMkLst>
            <pc:docMk/>
            <pc:sldMasterMk cId="0" sldId="2147483648"/>
            <pc:sldLayoutMk cId="0" sldId="2147483660"/>
          </pc:sldLayoutMkLst>
          <pc:spChg chg="mod">
            <ac:chgData name="Francesco Lucà" userId="be252dd4-0f5a-48eb-bdff-dd588f7f9609" providerId="ADAL" clId="{78450FCE-52F2-41A5-B617-DB10269FB873}" dt="2025-03-09T10:41:35.689"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78450FCE-52F2-41A5-B617-DB10269FB873}" dt="2025-03-09T10:41:35.689" v="0"/>
          <pc:sldLayoutMkLst>
            <pc:docMk/>
            <pc:sldMasterMk cId="0" sldId="2147483648"/>
            <pc:sldLayoutMk cId="0" sldId="2147483661"/>
          </pc:sldLayoutMkLst>
          <pc:spChg chg="mod">
            <ac:chgData name="Francesco Lucà" userId="be252dd4-0f5a-48eb-bdff-dd588f7f9609" providerId="ADAL" clId="{78450FCE-52F2-41A5-B617-DB10269FB873}" dt="2025-03-09T10:41:35.689"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78450FCE-52F2-41A5-B617-DB10269FB873}" dt="2025-03-09T10:41:35.689" v="0"/>
          <pc:sldLayoutMkLst>
            <pc:docMk/>
            <pc:sldMasterMk cId="0" sldId="2147483648"/>
            <pc:sldLayoutMk cId="0" sldId="2147483662"/>
          </pc:sldLayoutMkLst>
          <pc:spChg chg="mod">
            <ac:chgData name="Francesco Lucà" userId="be252dd4-0f5a-48eb-bdff-dd588f7f9609" providerId="ADAL" clId="{78450FCE-52F2-41A5-B617-DB10269FB873}" dt="2025-03-09T10:41:35.689"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78450FCE-52F2-41A5-B617-DB10269FB873}" dt="2025-03-09T10:41:35.689" v="0"/>
          <pc:sldLayoutMkLst>
            <pc:docMk/>
            <pc:sldMasterMk cId="0" sldId="2147483648"/>
            <pc:sldLayoutMk cId="0" sldId="2147483663"/>
          </pc:sldLayoutMkLst>
          <pc:spChg chg="mod">
            <ac:chgData name="Francesco Lucà" userId="be252dd4-0f5a-48eb-bdff-dd588f7f9609" providerId="ADAL" clId="{78450FCE-52F2-41A5-B617-DB10269FB873}" dt="2025-03-09T10:41:35.689"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78450FCE-52F2-41A5-B617-DB10269FB873}" dt="2025-03-09T10:41:35.689" v="0"/>
          <pc:sldLayoutMkLst>
            <pc:docMk/>
            <pc:sldMasterMk cId="0" sldId="2147483648"/>
            <pc:sldLayoutMk cId="0" sldId="2147483664"/>
          </pc:sldLayoutMkLst>
          <pc:spChg chg="mod">
            <ac:chgData name="Francesco Lucà" userId="be252dd4-0f5a-48eb-bdff-dd588f7f9609" providerId="ADAL" clId="{78450FCE-52F2-41A5-B617-DB10269FB873}" dt="2025-03-09T10:41:35.689"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78450FCE-52F2-41A5-B617-DB10269FB873}" dt="2025-03-09T10:41:35.689" v="0"/>
          <pc:sldLayoutMkLst>
            <pc:docMk/>
            <pc:sldMasterMk cId="0" sldId="2147483648"/>
            <pc:sldLayoutMk cId="0" sldId="2147483665"/>
          </pc:sldLayoutMkLst>
          <pc:spChg chg="mod">
            <ac:chgData name="Francesco Lucà" userId="be252dd4-0f5a-48eb-bdff-dd588f7f9609" providerId="ADAL" clId="{78450FCE-52F2-41A5-B617-DB10269FB873}" dt="2025-03-09T10:41:35.689"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78450FCE-52F2-41A5-B617-DB10269FB873}" dt="2025-03-09T10:41:35.689" v="0"/>
          <pc:sldLayoutMkLst>
            <pc:docMk/>
            <pc:sldMasterMk cId="0" sldId="2147483648"/>
            <pc:sldLayoutMk cId="0" sldId="2147483666"/>
          </pc:sldLayoutMkLst>
          <pc:spChg chg="mod">
            <ac:chgData name="Francesco Lucà" userId="be252dd4-0f5a-48eb-bdff-dd588f7f9609" providerId="ADAL" clId="{78450FCE-52F2-41A5-B617-DB10269FB873}" dt="2025-03-09T10:41:35.689"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78450FCE-52F2-41A5-B617-DB10269FB873}" dt="2025-03-09T10:41:35.689" v="0"/>
          <pc:sldLayoutMkLst>
            <pc:docMk/>
            <pc:sldMasterMk cId="0" sldId="2147483648"/>
            <pc:sldLayoutMk cId="0" sldId="2147483667"/>
          </pc:sldLayoutMkLst>
          <pc:spChg chg="mod">
            <ac:chgData name="Francesco Lucà" userId="be252dd4-0f5a-48eb-bdff-dd588f7f9609" providerId="ADAL" clId="{78450FCE-52F2-41A5-B617-DB10269FB873}" dt="2025-03-09T10:41:35.689" v="0"/>
            <ac:spMkLst>
              <pc:docMk/>
              <pc:sldMasterMk cId="0" sldId="2147483648"/>
              <pc:sldLayoutMk cId="0" sldId="2147483667"/>
              <ac:spMk id="7" creationId="{4FB66AB8-BAC9-4C81-9CB5-45484C4097F9}"/>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09/03/2025</a:t>
            </a:fld>
            <a:endParaRPr lang="it-IT"/>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09/03/2025</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it-IT" dirty="0"/>
              <a:t>Accounting – B.A. Global </a:t>
            </a:r>
            <a:r>
              <a:rPr lang="it-IT" dirty="0" err="1"/>
              <a:t>Governance</a:t>
            </a:r>
            <a:endParaRPr lang="it-IT" dirty="0"/>
          </a:p>
          <a:p>
            <a:pPr algn="ctr"/>
            <a:r>
              <a:rPr lang="it-IT" dirty="0"/>
              <a:t>A.Y. 2024-2025</a:t>
            </a:r>
          </a:p>
          <a:p>
            <a:pPr algn="ctr"/>
            <a:r>
              <a:rPr lang="it-IT" dirty="0"/>
              <a:t>Prof. M.G. De Romanis</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p:txBody>
          <a:bodyPr/>
          <a:lstStyle/>
          <a:p>
            <a:r>
              <a:rPr lang="it-IT" dirty="0"/>
              <a:t>Accounting</a:t>
            </a:r>
          </a:p>
        </p:txBody>
      </p:sp>
      <p:sp>
        <p:nvSpPr>
          <p:cNvPr id="3" name="Subtitle 2">
            <a:extLst>
              <a:ext uri="{FF2B5EF4-FFF2-40B4-BE49-F238E27FC236}">
                <a16:creationId xmlns:a16="http://schemas.microsoft.com/office/drawing/2014/main" id="{A2ACCC5E-AC02-409F-AC4A-5D7BDD34C366}"/>
              </a:ext>
            </a:extLst>
          </p:cNvPr>
          <p:cNvSpPr>
            <a:spLocks noGrp="1"/>
          </p:cNvSpPr>
          <p:nvPr>
            <p:ph type="subTitle" idx="1"/>
          </p:nvPr>
        </p:nvSpPr>
        <p:spPr/>
        <p:txBody>
          <a:bodyPr/>
          <a:lstStyle/>
          <a:p>
            <a:r>
              <a:rPr lang="en-US" dirty="0"/>
              <a:t>Balance Sheet: Fixed Assets</a:t>
            </a:r>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123189D-7033-4030-97A7-3010BBB0C76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a:p>
            <a:pPr algn="ctr"/>
            <a:endParaRPr lang="en-US" dirty="0"/>
          </a:p>
        </p:txBody>
      </p:sp>
      <p:sp>
        <p:nvSpPr>
          <p:cNvPr id="3" name="Slide Number Placeholder 2">
            <a:extLst>
              <a:ext uri="{FF2B5EF4-FFF2-40B4-BE49-F238E27FC236}">
                <a16:creationId xmlns:a16="http://schemas.microsoft.com/office/drawing/2014/main" id="{7B08F58F-50C7-4582-A687-BA2FFFA6E6D5}"/>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4" name="TextBox 3">
            <a:extLst>
              <a:ext uri="{FF2B5EF4-FFF2-40B4-BE49-F238E27FC236}">
                <a16:creationId xmlns:a16="http://schemas.microsoft.com/office/drawing/2014/main" id="{72A98D0B-F431-48B9-AFF1-D25A0DEFEE3B}"/>
              </a:ext>
            </a:extLst>
          </p:cNvPr>
          <p:cNvSpPr txBox="1"/>
          <p:nvPr/>
        </p:nvSpPr>
        <p:spPr>
          <a:xfrm>
            <a:off x="1313563" y="1053947"/>
            <a:ext cx="7277100" cy="1477328"/>
          </a:xfrm>
          <a:prstGeom prst="rect">
            <a:avLst/>
          </a:prstGeom>
          <a:noFill/>
        </p:spPr>
        <p:txBody>
          <a:bodyPr wrap="square" rtlCol="0">
            <a:spAutoFit/>
          </a:bodyPr>
          <a:lstStyle/>
          <a:p>
            <a:r>
              <a:rPr lang="it-IT" dirty="0"/>
              <a:t>Agenda</a:t>
            </a:r>
          </a:p>
          <a:p>
            <a:pPr marL="342900" indent="-342900">
              <a:buFont typeface="+mj-lt"/>
              <a:buAutoNum type="arabicPeriod"/>
            </a:pPr>
            <a:r>
              <a:rPr lang="en-US" dirty="0"/>
              <a:t>What is an asset?</a:t>
            </a:r>
          </a:p>
          <a:p>
            <a:pPr marL="342900" indent="-342900">
              <a:buFont typeface="+mj-lt"/>
              <a:buAutoNum type="arabicPeriod"/>
            </a:pPr>
            <a:r>
              <a:rPr lang="en-US" dirty="0"/>
              <a:t>Determination and classification of assets</a:t>
            </a:r>
          </a:p>
          <a:p>
            <a:pPr marL="342900" indent="-342900">
              <a:buFont typeface="+mj-lt"/>
              <a:buAutoNum type="arabicPeriod"/>
            </a:pPr>
            <a:r>
              <a:rPr lang="en-US" dirty="0"/>
              <a:t>Fixed assets</a:t>
            </a:r>
          </a:p>
          <a:p>
            <a:pPr marL="342900" indent="-342900">
              <a:buFont typeface="+mj-lt"/>
              <a:buAutoNum type="arabicPeriod"/>
            </a:pPr>
            <a:endParaRPr lang="it-IT" dirty="0"/>
          </a:p>
        </p:txBody>
      </p:sp>
    </p:spTree>
    <p:extLst>
      <p:ext uri="{BB962C8B-B14F-4D97-AF65-F5344CB8AC3E}">
        <p14:creationId xmlns:p14="http://schemas.microsoft.com/office/powerpoint/2010/main" val="3210307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CA06C5D-721E-4EBA-9F00-BD92B9B36729}"/>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3" name="Footer Placeholder 2">
            <a:extLst>
              <a:ext uri="{FF2B5EF4-FFF2-40B4-BE49-F238E27FC236}">
                <a16:creationId xmlns:a16="http://schemas.microsoft.com/office/drawing/2014/main" id="{089F3807-CC04-4178-9294-8CCAE52FCE6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4" name="TextBox 3">
            <a:extLst>
              <a:ext uri="{FF2B5EF4-FFF2-40B4-BE49-F238E27FC236}">
                <a16:creationId xmlns:a16="http://schemas.microsoft.com/office/drawing/2014/main" id="{BFA13CDF-9123-4D65-A18B-8348C642EAEF}"/>
              </a:ext>
            </a:extLst>
          </p:cNvPr>
          <p:cNvSpPr txBox="1"/>
          <p:nvPr/>
        </p:nvSpPr>
        <p:spPr>
          <a:xfrm>
            <a:off x="455826" y="558397"/>
            <a:ext cx="7039992" cy="861774"/>
          </a:xfrm>
          <a:prstGeom prst="rect">
            <a:avLst/>
          </a:prstGeom>
          <a:noFill/>
        </p:spPr>
        <p:txBody>
          <a:bodyPr wrap="square" rtlCol="0">
            <a:spAutoFit/>
          </a:bodyPr>
          <a:lstStyle/>
          <a:p>
            <a:r>
              <a:rPr lang="en-US" sz="3200" dirty="0"/>
              <a:t>What are assets</a:t>
            </a:r>
            <a:r>
              <a:rPr lang="it-IT" sz="3200" dirty="0"/>
              <a:t>?</a:t>
            </a:r>
          </a:p>
          <a:p>
            <a:endParaRPr lang="it-IT" dirty="0"/>
          </a:p>
        </p:txBody>
      </p:sp>
      <p:sp>
        <p:nvSpPr>
          <p:cNvPr id="6" name="Rectangle 1">
            <a:extLst>
              <a:ext uri="{FF2B5EF4-FFF2-40B4-BE49-F238E27FC236}">
                <a16:creationId xmlns:a16="http://schemas.microsoft.com/office/drawing/2014/main" id="{D067CA8F-9712-4173-B3D8-8C62FEA9B322}"/>
              </a:ext>
            </a:extLst>
          </p:cNvPr>
          <p:cNvSpPr>
            <a:spLocks noChangeArrowheads="1"/>
          </p:cNvSpPr>
          <p:nvPr/>
        </p:nvSpPr>
        <p:spPr bwMode="auto">
          <a:xfrm>
            <a:off x="-59924" y="311167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it-IT"/>
          </a:p>
        </p:txBody>
      </p:sp>
      <p:sp>
        <p:nvSpPr>
          <p:cNvPr id="9" name="Rectangle 8">
            <a:extLst>
              <a:ext uri="{FF2B5EF4-FFF2-40B4-BE49-F238E27FC236}">
                <a16:creationId xmlns:a16="http://schemas.microsoft.com/office/drawing/2014/main" id="{AD6E8D75-4B48-45A3-83CA-A5892F143F54}"/>
              </a:ext>
            </a:extLst>
          </p:cNvPr>
          <p:cNvSpPr/>
          <p:nvPr/>
        </p:nvSpPr>
        <p:spPr>
          <a:xfrm>
            <a:off x="559293" y="3301021"/>
            <a:ext cx="6096000" cy="923330"/>
          </a:xfrm>
          <a:prstGeom prst="rect">
            <a:avLst/>
          </a:prstGeom>
        </p:spPr>
        <p:txBody>
          <a:bodyPr>
            <a:spAutoFit/>
          </a:bodyPr>
          <a:lstStyle/>
          <a:p>
            <a:pPr marL="285750" indent="-285750">
              <a:buFont typeface="Arial" panose="020B0604020202020204" pitchFamily="34" charset="0"/>
              <a:buChar char="•"/>
            </a:pPr>
            <a:r>
              <a:rPr lang="en-US" dirty="0"/>
              <a:t>Assets = Liabilities + Capital </a:t>
            </a:r>
          </a:p>
          <a:p>
            <a:pPr marL="285750" indent="-285750">
              <a:buFont typeface="Arial" panose="020B0604020202020204" pitchFamily="34" charset="0"/>
              <a:buChar char="•"/>
            </a:pPr>
            <a:r>
              <a:rPr lang="en-US" dirty="0"/>
              <a:t>Liabilities = Assets − Capital</a:t>
            </a:r>
          </a:p>
          <a:p>
            <a:pPr marL="285750" indent="-285750">
              <a:buFont typeface="Arial" panose="020B0604020202020204" pitchFamily="34" charset="0"/>
              <a:buChar char="•"/>
            </a:pPr>
            <a:r>
              <a:rPr lang="en-US" dirty="0"/>
              <a:t>Equity = Assets − Liabilities</a:t>
            </a:r>
            <a:endParaRPr lang="it-IT" dirty="0"/>
          </a:p>
        </p:txBody>
      </p:sp>
      <p:sp>
        <p:nvSpPr>
          <p:cNvPr id="10" name="TextBox 9">
            <a:extLst>
              <a:ext uri="{FF2B5EF4-FFF2-40B4-BE49-F238E27FC236}">
                <a16:creationId xmlns:a16="http://schemas.microsoft.com/office/drawing/2014/main" id="{9E827397-50D8-489C-AC3F-814A177D02AC}"/>
              </a:ext>
            </a:extLst>
          </p:cNvPr>
          <p:cNvSpPr txBox="1"/>
          <p:nvPr/>
        </p:nvSpPr>
        <p:spPr>
          <a:xfrm>
            <a:off x="470516" y="2410543"/>
            <a:ext cx="9454718" cy="646331"/>
          </a:xfrm>
          <a:prstGeom prst="rect">
            <a:avLst/>
          </a:prstGeom>
          <a:noFill/>
        </p:spPr>
        <p:txBody>
          <a:bodyPr wrap="square" rtlCol="0">
            <a:spAutoFit/>
          </a:bodyPr>
          <a:lstStyle/>
          <a:p>
            <a:r>
              <a:rPr lang="en-US" dirty="0"/>
              <a:t>Assets are listed on the balance sheet and can be represented as in the following accounting equation :</a:t>
            </a:r>
          </a:p>
        </p:txBody>
      </p:sp>
      <p:sp>
        <p:nvSpPr>
          <p:cNvPr id="11" name="Rectangle 10">
            <a:extLst>
              <a:ext uri="{FF2B5EF4-FFF2-40B4-BE49-F238E27FC236}">
                <a16:creationId xmlns:a16="http://schemas.microsoft.com/office/drawing/2014/main" id="{331F3E08-886F-49CD-B293-98967C470DA3}"/>
              </a:ext>
            </a:extLst>
          </p:cNvPr>
          <p:cNvSpPr/>
          <p:nvPr/>
        </p:nvSpPr>
        <p:spPr>
          <a:xfrm>
            <a:off x="455826" y="1346375"/>
            <a:ext cx="8818176" cy="646331"/>
          </a:xfrm>
          <a:prstGeom prst="rect">
            <a:avLst/>
          </a:prstGeom>
        </p:spPr>
        <p:txBody>
          <a:bodyPr wrap="square">
            <a:spAutoFit/>
          </a:bodyPr>
          <a:lstStyle/>
          <a:p>
            <a:r>
              <a:rPr lang="en-US" b="1" u="sng" dirty="0">
                <a:solidFill>
                  <a:schemeClr val="accent2">
                    <a:lumMod val="75000"/>
                  </a:schemeClr>
                </a:solidFill>
              </a:rPr>
              <a:t>General Definition: </a:t>
            </a:r>
            <a:r>
              <a:rPr lang="en-US" dirty="0"/>
              <a:t>An asset is a resource controlled by the entity as a result of past events and from which future economic benefits are expected </a:t>
            </a:r>
            <a:endParaRPr lang="it-IT" dirty="0"/>
          </a:p>
        </p:txBody>
      </p:sp>
    </p:spTree>
    <p:extLst>
      <p:ext uri="{BB962C8B-B14F-4D97-AF65-F5344CB8AC3E}">
        <p14:creationId xmlns:p14="http://schemas.microsoft.com/office/powerpoint/2010/main" val="38972952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A3526-041E-4684-8C12-4BEF70EF43DF}"/>
              </a:ext>
            </a:extLst>
          </p:cNvPr>
          <p:cNvSpPr>
            <a:spLocks noGrp="1"/>
          </p:cNvSpPr>
          <p:nvPr>
            <p:ph type="title"/>
          </p:nvPr>
        </p:nvSpPr>
        <p:spPr/>
        <p:txBody>
          <a:bodyPr>
            <a:normAutofit fontScale="90000"/>
          </a:bodyPr>
          <a:lstStyle/>
          <a:p>
            <a:r>
              <a:rPr lang="en-US" dirty="0"/>
              <a:t>Asset Types</a:t>
            </a:r>
          </a:p>
        </p:txBody>
      </p:sp>
      <p:sp>
        <p:nvSpPr>
          <p:cNvPr id="4" name="Slide Number Placeholder 3">
            <a:extLst>
              <a:ext uri="{FF2B5EF4-FFF2-40B4-BE49-F238E27FC236}">
                <a16:creationId xmlns:a16="http://schemas.microsoft.com/office/drawing/2014/main" id="{F9CB5608-C402-44FF-AB3E-23510CC184BA}"/>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DE09AD62-E51E-4A6C-8BFD-58A8F0417D0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CC2661AB-227A-4445-8560-C15B3F92430F}"/>
              </a:ext>
            </a:extLst>
          </p:cNvPr>
          <p:cNvGraphicFramePr>
            <a:graphicFrameLocks noGrp="1"/>
          </p:cNvGraphicFramePr>
          <p:nvPr>
            <p:extLst>
              <p:ext uri="{D42A27DB-BD31-4B8C-83A1-F6EECF244321}">
                <p14:modId xmlns:p14="http://schemas.microsoft.com/office/powerpoint/2010/main" val="3320398181"/>
              </p:ext>
            </p:extLst>
          </p:nvPr>
        </p:nvGraphicFramePr>
        <p:xfrm>
          <a:off x="766812" y="1149396"/>
          <a:ext cx="8929448" cy="4463457"/>
        </p:xfrm>
        <a:graphic>
          <a:graphicData uri="http://schemas.openxmlformats.org/drawingml/2006/table">
            <a:tbl>
              <a:tblPr firstRow="1" bandRow="1">
                <a:tableStyleId>{5C22544A-7EE6-4342-B048-85BDC9FD1C3A}</a:tableStyleId>
              </a:tblPr>
              <a:tblGrid>
                <a:gridCol w="1967335">
                  <a:extLst>
                    <a:ext uri="{9D8B030D-6E8A-4147-A177-3AD203B41FA5}">
                      <a16:colId xmlns:a16="http://schemas.microsoft.com/office/drawing/2014/main" val="3042130509"/>
                    </a:ext>
                  </a:extLst>
                </a:gridCol>
                <a:gridCol w="2497389">
                  <a:extLst>
                    <a:ext uri="{9D8B030D-6E8A-4147-A177-3AD203B41FA5}">
                      <a16:colId xmlns:a16="http://schemas.microsoft.com/office/drawing/2014/main" val="2819254654"/>
                    </a:ext>
                  </a:extLst>
                </a:gridCol>
                <a:gridCol w="2232362">
                  <a:extLst>
                    <a:ext uri="{9D8B030D-6E8A-4147-A177-3AD203B41FA5}">
                      <a16:colId xmlns:a16="http://schemas.microsoft.com/office/drawing/2014/main" val="1885149190"/>
                    </a:ext>
                  </a:extLst>
                </a:gridCol>
                <a:gridCol w="2232362">
                  <a:extLst>
                    <a:ext uri="{9D8B030D-6E8A-4147-A177-3AD203B41FA5}">
                      <a16:colId xmlns:a16="http://schemas.microsoft.com/office/drawing/2014/main" val="1566753415"/>
                    </a:ext>
                  </a:extLst>
                </a:gridCol>
              </a:tblGrid>
              <a:tr h="453673">
                <a:tc>
                  <a:txBody>
                    <a:bodyPr/>
                    <a:lstStyle/>
                    <a:p>
                      <a:r>
                        <a:rPr lang="en-US" sz="1400" dirty="0"/>
                        <a:t>ASSET TYPE</a:t>
                      </a:r>
                    </a:p>
                  </a:txBody>
                  <a:tcPr anchor="ctr"/>
                </a:tc>
                <a:tc>
                  <a:txBody>
                    <a:bodyPr/>
                    <a:lstStyle/>
                    <a:p>
                      <a:r>
                        <a:rPr lang="en-US" sz="1400" dirty="0"/>
                        <a:t>USE IN BUSINESS ? </a:t>
                      </a:r>
                    </a:p>
                  </a:txBody>
                  <a:tcPr anchor="ctr"/>
                </a:tc>
                <a:tc>
                  <a:txBody>
                    <a:bodyPr/>
                    <a:lstStyle/>
                    <a:p>
                      <a:r>
                        <a:rPr lang="en-US" sz="1400" dirty="0"/>
                        <a:t>FORM OF FUTURE ECONOMIC BENEFITS</a:t>
                      </a:r>
                    </a:p>
                  </a:txBody>
                  <a:tcPr anchor="ctr"/>
                </a:tc>
                <a:tc>
                  <a:txBody>
                    <a:bodyPr/>
                    <a:lstStyle/>
                    <a:p>
                      <a:r>
                        <a:rPr lang="en-US" sz="1400" dirty="0"/>
                        <a:t>Example</a:t>
                      </a:r>
                    </a:p>
                  </a:txBody>
                  <a:tcPr anchor="ctr"/>
                </a:tc>
                <a:extLst>
                  <a:ext uri="{0D108BD9-81ED-4DB2-BD59-A6C34878D82A}">
                    <a16:rowId xmlns:a16="http://schemas.microsoft.com/office/drawing/2014/main" val="605410951"/>
                  </a:ext>
                </a:extLst>
              </a:tr>
              <a:tr h="827286">
                <a:tc>
                  <a:txBody>
                    <a:bodyPr/>
                    <a:lstStyle/>
                    <a:p>
                      <a:r>
                        <a:rPr lang="en-US" sz="1200" dirty="0"/>
                        <a:t>Inventory (IAS 2)</a:t>
                      </a:r>
                    </a:p>
                  </a:txBody>
                  <a:tcPr/>
                </a:tc>
                <a:tc>
                  <a:txBody>
                    <a:bodyPr/>
                    <a:lstStyle/>
                    <a:p>
                      <a:r>
                        <a:rPr lang="en-US" sz="1200" dirty="0"/>
                        <a:t>Sale or used in production of </a:t>
                      </a:r>
                    </a:p>
                    <a:p>
                      <a:r>
                        <a:rPr lang="en-US" sz="1200" dirty="0"/>
                        <a:t>items for sale or in services</a:t>
                      </a:r>
                    </a:p>
                  </a:txBody>
                  <a:tcPr/>
                </a:tc>
                <a:tc>
                  <a:txBody>
                    <a:bodyPr/>
                    <a:lstStyle/>
                    <a:p>
                      <a:r>
                        <a:rPr lang="en-US" sz="1200" dirty="0"/>
                        <a:t>Usually cash or other asset received in </a:t>
                      </a:r>
                    </a:p>
                    <a:p>
                      <a:r>
                        <a:rPr lang="en-US" sz="1200" dirty="0"/>
                        <a:t>exchange</a:t>
                      </a:r>
                    </a:p>
                  </a:txBody>
                  <a:tcPr/>
                </a:tc>
                <a:tc>
                  <a:txBody>
                    <a:bodyPr/>
                    <a:lstStyle/>
                    <a:p>
                      <a:r>
                        <a:rPr lang="en-US" sz="1200" dirty="0"/>
                        <a:t>Finished goods stored in the warehouses</a:t>
                      </a:r>
                    </a:p>
                  </a:txBody>
                  <a:tcPr/>
                </a:tc>
                <a:extLst>
                  <a:ext uri="{0D108BD9-81ED-4DB2-BD59-A6C34878D82A}">
                    <a16:rowId xmlns:a16="http://schemas.microsoft.com/office/drawing/2014/main" val="1149420364"/>
                  </a:ext>
                </a:extLst>
              </a:tr>
              <a:tr h="1014093">
                <a:tc>
                  <a:txBody>
                    <a:bodyPr/>
                    <a:lstStyle/>
                    <a:p>
                      <a:r>
                        <a:rPr lang="en-US" sz="1200" dirty="0"/>
                        <a:t>PP&amp;E (IAS 16) </a:t>
                      </a:r>
                    </a:p>
                  </a:txBody>
                  <a:tcPr/>
                </a:tc>
                <a:tc>
                  <a:txBody>
                    <a:bodyPr/>
                    <a:lstStyle/>
                    <a:p>
                      <a:r>
                        <a:rPr lang="en-US" sz="1200" dirty="0"/>
                        <a:t>Used in production or supply of goods or services, rental or administration (more than one period)</a:t>
                      </a:r>
                    </a:p>
                  </a:txBody>
                  <a:tcPr/>
                </a:tc>
                <a:tc>
                  <a:txBody>
                    <a:bodyPr/>
                    <a:lstStyle/>
                    <a:p>
                      <a:r>
                        <a:rPr lang="en-US" sz="1200" dirty="0"/>
                        <a:t>Usually cash through sale of ‘final’ product or service</a:t>
                      </a:r>
                    </a:p>
                  </a:txBody>
                  <a:tcPr/>
                </a:tc>
                <a:tc>
                  <a:txBody>
                    <a:bodyPr/>
                    <a:lstStyle/>
                    <a:p>
                      <a:r>
                        <a:rPr lang="en-US" sz="1200" dirty="0" err="1"/>
                        <a:t>Buldings</a:t>
                      </a:r>
                      <a:r>
                        <a:rPr lang="en-US" sz="1200" dirty="0"/>
                        <a:t>, plants, machineries, cars, </a:t>
                      </a:r>
                      <a:r>
                        <a:rPr lang="en-US" sz="1200" dirty="0" err="1"/>
                        <a:t>etc</a:t>
                      </a:r>
                      <a:endParaRPr lang="en-US" sz="1200" dirty="0"/>
                    </a:p>
                  </a:txBody>
                  <a:tcPr/>
                </a:tc>
                <a:extLst>
                  <a:ext uri="{0D108BD9-81ED-4DB2-BD59-A6C34878D82A}">
                    <a16:rowId xmlns:a16="http://schemas.microsoft.com/office/drawing/2014/main" val="3126803030"/>
                  </a:ext>
                </a:extLst>
              </a:tr>
              <a:tr h="640479">
                <a:tc>
                  <a:txBody>
                    <a:bodyPr/>
                    <a:lstStyle/>
                    <a:p>
                      <a:r>
                        <a:rPr lang="en-US" sz="1200" dirty="0"/>
                        <a:t>Intangibles (IAS 38)</a:t>
                      </a:r>
                    </a:p>
                  </a:txBody>
                  <a:tcPr/>
                </a:tc>
                <a:tc>
                  <a:txBody>
                    <a:bodyPr/>
                    <a:lstStyle/>
                    <a:p>
                      <a:r>
                        <a:rPr lang="en-US" sz="1200" dirty="0"/>
                        <a:t>Used in production or supply of goods or services</a:t>
                      </a:r>
                    </a:p>
                  </a:txBody>
                  <a:tcPr/>
                </a:tc>
                <a:tc>
                  <a:txBody>
                    <a:bodyPr/>
                    <a:lstStyle/>
                    <a:p>
                      <a:r>
                        <a:rPr lang="en-US" sz="1200" dirty="0"/>
                        <a:t>Usually cash through sale of ‘final’ product or service</a:t>
                      </a:r>
                    </a:p>
                  </a:txBody>
                  <a:tcPr/>
                </a:tc>
                <a:tc>
                  <a:txBody>
                    <a:bodyPr/>
                    <a:lstStyle/>
                    <a:p>
                      <a:r>
                        <a:rPr lang="en-US" sz="1200" dirty="0" err="1"/>
                        <a:t>Softwares</a:t>
                      </a:r>
                      <a:endParaRPr lang="en-US" sz="1200" dirty="0"/>
                    </a:p>
                  </a:txBody>
                  <a:tcPr/>
                </a:tc>
                <a:extLst>
                  <a:ext uri="{0D108BD9-81ED-4DB2-BD59-A6C34878D82A}">
                    <a16:rowId xmlns:a16="http://schemas.microsoft.com/office/drawing/2014/main" val="1686286160"/>
                  </a:ext>
                </a:extLst>
              </a:tr>
              <a:tr h="640479">
                <a:tc>
                  <a:txBody>
                    <a:bodyPr/>
                    <a:lstStyle/>
                    <a:p>
                      <a:r>
                        <a:rPr lang="en-US" sz="1200" dirty="0"/>
                        <a:t>Investment property (IAS 40)</a:t>
                      </a:r>
                    </a:p>
                  </a:txBody>
                  <a:tcPr/>
                </a:tc>
                <a:tc>
                  <a:txBody>
                    <a:bodyPr/>
                    <a:lstStyle/>
                    <a:p>
                      <a:r>
                        <a:rPr lang="en-US" sz="1200" dirty="0"/>
                        <a:t>Earn rentals or capital appreciation, or both</a:t>
                      </a:r>
                    </a:p>
                  </a:txBody>
                  <a:tcPr/>
                </a:tc>
                <a:tc>
                  <a:txBody>
                    <a:bodyPr/>
                    <a:lstStyle/>
                    <a:p>
                      <a:r>
                        <a:rPr lang="en-US" sz="1200" dirty="0"/>
                        <a:t>Usually cash inflows independent from </a:t>
                      </a:r>
                    </a:p>
                    <a:p>
                      <a:r>
                        <a:rPr lang="en-US" sz="1200" dirty="0"/>
                        <a:t>other assets</a:t>
                      </a:r>
                    </a:p>
                  </a:txBody>
                  <a:tcPr/>
                </a:tc>
                <a:tc>
                  <a:txBody>
                    <a:bodyPr/>
                    <a:lstStyle/>
                    <a:p>
                      <a:r>
                        <a:rPr lang="en-US" sz="1200" dirty="0"/>
                        <a:t>Real estate property purchased with the intention of earning a return through rental or reselling</a:t>
                      </a:r>
                    </a:p>
                  </a:txBody>
                  <a:tcPr/>
                </a:tc>
                <a:extLst>
                  <a:ext uri="{0D108BD9-81ED-4DB2-BD59-A6C34878D82A}">
                    <a16:rowId xmlns:a16="http://schemas.microsoft.com/office/drawing/2014/main" val="2988985382"/>
                  </a:ext>
                </a:extLst>
              </a:tr>
              <a:tr h="640479">
                <a:tc>
                  <a:txBody>
                    <a:bodyPr/>
                    <a:lstStyle/>
                    <a:p>
                      <a:r>
                        <a:rPr lang="en-US" sz="1200" dirty="0"/>
                        <a:t>Financial assets</a:t>
                      </a:r>
                    </a:p>
                    <a:p>
                      <a:r>
                        <a:rPr lang="en-US" sz="1200" dirty="0"/>
                        <a:t>(IFRS 9)</a:t>
                      </a:r>
                    </a:p>
                  </a:txBody>
                  <a:tcPr/>
                </a:tc>
                <a:tc>
                  <a:txBody>
                    <a:bodyPr/>
                    <a:lstStyle/>
                    <a:p>
                      <a:r>
                        <a:rPr lang="en-US" sz="1200" dirty="0"/>
                        <a:t>To generate cash returns or as a hedging instrument</a:t>
                      </a:r>
                    </a:p>
                  </a:txBody>
                  <a:tcPr/>
                </a:tc>
                <a:tc>
                  <a:txBody>
                    <a:bodyPr/>
                    <a:lstStyle/>
                    <a:p>
                      <a:r>
                        <a:rPr lang="en-US" sz="1200" dirty="0"/>
                        <a:t>Cash or other financial assets received in exchange</a:t>
                      </a:r>
                    </a:p>
                  </a:txBody>
                  <a:tcPr/>
                </a:tc>
                <a:tc>
                  <a:txBody>
                    <a:bodyPr/>
                    <a:lstStyle/>
                    <a:p>
                      <a:r>
                        <a:rPr lang="en-US" sz="1200" dirty="0"/>
                        <a:t>Stocks</a:t>
                      </a:r>
                    </a:p>
                  </a:txBody>
                  <a:tcPr/>
                </a:tc>
                <a:extLst>
                  <a:ext uri="{0D108BD9-81ED-4DB2-BD59-A6C34878D82A}">
                    <a16:rowId xmlns:a16="http://schemas.microsoft.com/office/drawing/2014/main" val="2605517410"/>
                  </a:ext>
                </a:extLst>
              </a:tr>
            </a:tbl>
          </a:graphicData>
        </a:graphic>
      </p:graphicFrame>
    </p:spTree>
    <p:extLst>
      <p:ext uri="{BB962C8B-B14F-4D97-AF65-F5344CB8AC3E}">
        <p14:creationId xmlns:p14="http://schemas.microsoft.com/office/powerpoint/2010/main" val="20648791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DFEA171-E848-460F-9D19-D31D7672C7DE}"/>
              </a:ext>
            </a:extLst>
          </p:cNvPr>
          <p:cNvSpPr txBox="1"/>
          <p:nvPr/>
        </p:nvSpPr>
        <p:spPr>
          <a:xfrm>
            <a:off x="594272" y="159125"/>
            <a:ext cx="8679730" cy="584775"/>
          </a:xfrm>
          <a:prstGeom prst="rect">
            <a:avLst/>
          </a:prstGeom>
          <a:noFill/>
        </p:spPr>
        <p:txBody>
          <a:bodyPr wrap="square" rtlCol="0">
            <a:spAutoFit/>
          </a:bodyPr>
          <a:lstStyle/>
          <a:p>
            <a:r>
              <a:rPr lang="en-US" sz="3200" dirty="0"/>
              <a:t>Determination and classification of an assets</a:t>
            </a:r>
          </a:p>
        </p:txBody>
      </p:sp>
      <p:sp>
        <p:nvSpPr>
          <p:cNvPr id="7" name="Rectangle 6">
            <a:extLst>
              <a:ext uri="{FF2B5EF4-FFF2-40B4-BE49-F238E27FC236}">
                <a16:creationId xmlns:a16="http://schemas.microsoft.com/office/drawing/2014/main" id="{3238AA5D-16F2-454E-9301-29831CA8FFE2}"/>
              </a:ext>
            </a:extLst>
          </p:cNvPr>
          <p:cNvSpPr/>
          <p:nvPr/>
        </p:nvSpPr>
        <p:spPr>
          <a:xfrm>
            <a:off x="1105187" y="4691902"/>
            <a:ext cx="7827145" cy="646331"/>
          </a:xfrm>
          <a:prstGeom prst="rect">
            <a:avLst/>
          </a:prstGeom>
        </p:spPr>
        <p:txBody>
          <a:bodyPr wrap="square">
            <a:spAutoFit/>
          </a:bodyPr>
          <a:lstStyle/>
          <a:p>
            <a:r>
              <a:rPr lang="en-US" dirty="0"/>
              <a:t>An asset is determined by its nature (characteristics) and can be held for a variety of uses (use) in order to generate future economic benefits </a:t>
            </a:r>
          </a:p>
        </p:txBody>
      </p:sp>
      <p:sp>
        <p:nvSpPr>
          <p:cNvPr id="3" name="Rectangle 2">
            <a:extLst>
              <a:ext uri="{FF2B5EF4-FFF2-40B4-BE49-F238E27FC236}">
                <a16:creationId xmlns:a16="http://schemas.microsoft.com/office/drawing/2014/main" id="{175AB844-E174-46C2-88F1-2FDDC0FD73FE}"/>
              </a:ext>
            </a:extLst>
          </p:cNvPr>
          <p:cNvSpPr/>
          <p:nvPr/>
        </p:nvSpPr>
        <p:spPr>
          <a:xfrm>
            <a:off x="4022558" y="1153449"/>
            <a:ext cx="2159726" cy="801189"/>
          </a:xfrm>
          <a:prstGeom prst="rect">
            <a:avLst/>
          </a:prstGeom>
          <a:solidFill>
            <a:srgbClr val="A6B69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Types of Asset Classifications</a:t>
            </a:r>
          </a:p>
        </p:txBody>
      </p:sp>
      <p:sp>
        <p:nvSpPr>
          <p:cNvPr id="8" name="Rectangle 7">
            <a:extLst>
              <a:ext uri="{FF2B5EF4-FFF2-40B4-BE49-F238E27FC236}">
                <a16:creationId xmlns:a16="http://schemas.microsoft.com/office/drawing/2014/main" id="{415EB43E-FCEC-45C5-B782-48B452664B93}"/>
              </a:ext>
            </a:extLst>
          </p:cNvPr>
          <p:cNvSpPr/>
          <p:nvPr/>
        </p:nvSpPr>
        <p:spPr>
          <a:xfrm>
            <a:off x="1105187" y="2570682"/>
            <a:ext cx="2159726" cy="8011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Convertibility</a:t>
            </a:r>
          </a:p>
        </p:txBody>
      </p:sp>
      <p:sp>
        <p:nvSpPr>
          <p:cNvPr id="9" name="Rectangle 8">
            <a:extLst>
              <a:ext uri="{FF2B5EF4-FFF2-40B4-BE49-F238E27FC236}">
                <a16:creationId xmlns:a16="http://schemas.microsoft.com/office/drawing/2014/main" id="{CAA907E4-A658-4833-B4CE-16B5122E7003}"/>
              </a:ext>
            </a:extLst>
          </p:cNvPr>
          <p:cNvSpPr/>
          <p:nvPr/>
        </p:nvSpPr>
        <p:spPr>
          <a:xfrm>
            <a:off x="4022558" y="2570682"/>
            <a:ext cx="2159726" cy="8011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Physical Existence</a:t>
            </a:r>
          </a:p>
        </p:txBody>
      </p:sp>
      <p:sp>
        <p:nvSpPr>
          <p:cNvPr id="10" name="Rectangle 9">
            <a:extLst>
              <a:ext uri="{FF2B5EF4-FFF2-40B4-BE49-F238E27FC236}">
                <a16:creationId xmlns:a16="http://schemas.microsoft.com/office/drawing/2014/main" id="{DA951323-2806-401A-A855-84A8BDF4B188}"/>
              </a:ext>
            </a:extLst>
          </p:cNvPr>
          <p:cNvSpPr/>
          <p:nvPr/>
        </p:nvSpPr>
        <p:spPr>
          <a:xfrm>
            <a:off x="6939929" y="2570682"/>
            <a:ext cx="2159726" cy="8011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Usage</a:t>
            </a:r>
          </a:p>
        </p:txBody>
      </p:sp>
      <p:sp>
        <p:nvSpPr>
          <p:cNvPr id="11" name="Rectangle 10">
            <a:extLst>
              <a:ext uri="{FF2B5EF4-FFF2-40B4-BE49-F238E27FC236}">
                <a16:creationId xmlns:a16="http://schemas.microsoft.com/office/drawing/2014/main" id="{75EAFCAF-99B5-481A-97EE-9BBF686950A8}"/>
              </a:ext>
            </a:extLst>
          </p:cNvPr>
          <p:cNvSpPr/>
          <p:nvPr/>
        </p:nvSpPr>
        <p:spPr>
          <a:xfrm>
            <a:off x="1105186" y="3523661"/>
            <a:ext cx="1009393" cy="801189"/>
          </a:xfrm>
          <a:prstGeom prst="rect">
            <a:avLst/>
          </a:prstGeom>
          <a:solidFill>
            <a:srgbClr val="7B94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Current Assets</a:t>
            </a:r>
          </a:p>
        </p:txBody>
      </p:sp>
      <p:sp>
        <p:nvSpPr>
          <p:cNvPr id="12" name="Rectangle 11">
            <a:extLst>
              <a:ext uri="{FF2B5EF4-FFF2-40B4-BE49-F238E27FC236}">
                <a16:creationId xmlns:a16="http://schemas.microsoft.com/office/drawing/2014/main" id="{5A61178A-8CF5-44F4-9274-650608138666}"/>
              </a:ext>
            </a:extLst>
          </p:cNvPr>
          <p:cNvSpPr/>
          <p:nvPr/>
        </p:nvSpPr>
        <p:spPr>
          <a:xfrm>
            <a:off x="2255520" y="3523661"/>
            <a:ext cx="1009393" cy="801189"/>
          </a:xfrm>
          <a:prstGeom prst="rect">
            <a:avLst/>
          </a:prstGeom>
          <a:solidFill>
            <a:srgbClr val="7B94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Fixes Assets</a:t>
            </a:r>
          </a:p>
        </p:txBody>
      </p:sp>
      <p:sp>
        <p:nvSpPr>
          <p:cNvPr id="13" name="Rectangle 12">
            <a:extLst>
              <a:ext uri="{FF2B5EF4-FFF2-40B4-BE49-F238E27FC236}">
                <a16:creationId xmlns:a16="http://schemas.microsoft.com/office/drawing/2014/main" id="{76A77F7D-A62C-4EF9-B88B-819549C90E58}"/>
              </a:ext>
            </a:extLst>
          </p:cNvPr>
          <p:cNvSpPr/>
          <p:nvPr/>
        </p:nvSpPr>
        <p:spPr>
          <a:xfrm>
            <a:off x="4022558" y="3523661"/>
            <a:ext cx="1009393" cy="801189"/>
          </a:xfrm>
          <a:prstGeom prst="rect">
            <a:avLst/>
          </a:prstGeom>
          <a:solidFill>
            <a:srgbClr val="7B94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Tangible Assets</a:t>
            </a:r>
          </a:p>
        </p:txBody>
      </p:sp>
      <p:sp>
        <p:nvSpPr>
          <p:cNvPr id="14" name="Rectangle 13">
            <a:extLst>
              <a:ext uri="{FF2B5EF4-FFF2-40B4-BE49-F238E27FC236}">
                <a16:creationId xmlns:a16="http://schemas.microsoft.com/office/drawing/2014/main" id="{56D94C30-CAF4-4218-B807-4F79FFB649E1}"/>
              </a:ext>
            </a:extLst>
          </p:cNvPr>
          <p:cNvSpPr/>
          <p:nvPr/>
        </p:nvSpPr>
        <p:spPr>
          <a:xfrm>
            <a:off x="5172892" y="3523661"/>
            <a:ext cx="1009393" cy="801189"/>
          </a:xfrm>
          <a:prstGeom prst="rect">
            <a:avLst/>
          </a:prstGeom>
          <a:solidFill>
            <a:srgbClr val="7B94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Intangible Assets</a:t>
            </a:r>
          </a:p>
        </p:txBody>
      </p:sp>
      <p:sp>
        <p:nvSpPr>
          <p:cNvPr id="17" name="Rectangle 16">
            <a:extLst>
              <a:ext uri="{FF2B5EF4-FFF2-40B4-BE49-F238E27FC236}">
                <a16:creationId xmlns:a16="http://schemas.microsoft.com/office/drawing/2014/main" id="{7A49247C-934D-4235-B36E-049635E0BE86}"/>
              </a:ext>
            </a:extLst>
          </p:cNvPr>
          <p:cNvSpPr/>
          <p:nvPr/>
        </p:nvSpPr>
        <p:spPr>
          <a:xfrm>
            <a:off x="6939929" y="3523661"/>
            <a:ext cx="1009393" cy="801189"/>
          </a:xfrm>
          <a:prstGeom prst="rect">
            <a:avLst/>
          </a:prstGeom>
          <a:solidFill>
            <a:srgbClr val="7B94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Operating Assets</a:t>
            </a:r>
          </a:p>
        </p:txBody>
      </p:sp>
      <p:sp>
        <p:nvSpPr>
          <p:cNvPr id="18" name="Rectangle 17">
            <a:extLst>
              <a:ext uri="{FF2B5EF4-FFF2-40B4-BE49-F238E27FC236}">
                <a16:creationId xmlns:a16="http://schemas.microsoft.com/office/drawing/2014/main" id="{DA4F8A3E-6D9C-4B61-986F-5E4312B62CE3}"/>
              </a:ext>
            </a:extLst>
          </p:cNvPr>
          <p:cNvSpPr/>
          <p:nvPr/>
        </p:nvSpPr>
        <p:spPr>
          <a:xfrm>
            <a:off x="8090263" y="3523661"/>
            <a:ext cx="1009393" cy="801189"/>
          </a:xfrm>
          <a:prstGeom prst="rect">
            <a:avLst/>
          </a:prstGeom>
          <a:solidFill>
            <a:srgbClr val="7B94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Non-operating Assets</a:t>
            </a:r>
          </a:p>
        </p:txBody>
      </p:sp>
      <p:cxnSp>
        <p:nvCxnSpPr>
          <p:cNvPr id="20" name="Straight Arrow Connector 19">
            <a:extLst>
              <a:ext uri="{FF2B5EF4-FFF2-40B4-BE49-F238E27FC236}">
                <a16:creationId xmlns:a16="http://schemas.microsoft.com/office/drawing/2014/main" id="{EC7172E8-6DF5-4591-B929-CA6EE7B546A6}"/>
              </a:ext>
            </a:extLst>
          </p:cNvPr>
          <p:cNvCxnSpPr>
            <a:cxnSpLocks/>
            <a:stCxn id="3" idx="2"/>
            <a:endCxn id="9" idx="0"/>
          </p:cNvCxnSpPr>
          <p:nvPr/>
        </p:nvCxnSpPr>
        <p:spPr>
          <a:xfrm>
            <a:off x="5102421" y="1954638"/>
            <a:ext cx="0" cy="616044"/>
          </a:xfrm>
          <a:prstGeom prst="straightConnector1">
            <a:avLst/>
          </a:prstGeom>
          <a:ln w="28575">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C294B46-0AA9-44C5-8D97-223418724D71}"/>
              </a:ext>
            </a:extLst>
          </p:cNvPr>
          <p:cNvCxnSpPr>
            <a:cxnSpLocks/>
          </p:cNvCxnSpPr>
          <p:nvPr/>
        </p:nvCxnSpPr>
        <p:spPr>
          <a:xfrm>
            <a:off x="2185050" y="2220690"/>
            <a:ext cx="5834742" cy="0"/>
          </a:xfrm>
          <a:prstGeom prst="line">
            <a:avLst/>
          </a:prstGeom>
          <a:ln w="28575">
            <a:prstDash val="lgDash"/>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098DB12D-54A8-475F-B1CE-3A91066BCB96}"/>
              </a:ext>
            </a:extLst>
          </p:cNvPr>
          <p:cNvCxnSpPr>
            <a:cxnSpLocks/>
            <a:endCxn id="8" idx="0"/>
          </p:cNvCxnSpPr>
          <p:nvPr/>
        </p:nvCxnSpPr>
        <p:spPr>
          <a:xfrm>
            <a:off x="2185050" y="2220690"/>
            <a:ext cx="0" cy="349992"/>
          </a:xfrm>
          <a:prstGeom prst="straightConnector1">
            <a:avLst/>
          </a:prstGeom>
          <a:ln w="28575">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7E66242D-86EF-4A7C-8121-5318FE98315C}"/>
              </a:ext>
            </a:extLst>
          </p:cNvPr>
          <p:cNvCxnSpPr>
            <a:cxnSpLocks/>
            <a:endCxn id="10" idx="0"/>
          </p:cNvCxnSpPr>
          <p:nvPr/>
        </p:nvCxnSpPr>
        <p:spPr>
          <a:xfrm>
            <a:off x="8019792" y="2220690"/>
            <a:ext cx="0" cy="349992"/>
          </a:xfrm>
          <a:prstGeom prst="straightConnector1">
            <a:avLst/>
          </a:prstGeom>
          <a:ln w="28575">
            <a:prstDash val="lg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4364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97097-B6BC-4AC7-A472-D49CA8E216C1}"/>
              </a:ext>
            </a:extLst>
          </p:cNvPr>
          <p:cNvSpPr>
            <a:spLocks noGrp="1"/>
          </p:cNvSpPr>
          <p:nvPr>
            <p:ph type="title"/>
          </p:nvPr>
        </p:nvSpPr>
        <p:spPr/>
        <p:txBody>
          <a:bodyPr>
            <a:normAutofit fontScale="90000"/>
          </a:bodyPr>
          <a:lstStyle/>
          <a:p>
            <a:r>
              <a:rPr lang="en-US" dirty="0"/>
              <a:t>Classification of assets</a:t>
            </a:r>
          </a:p>
        </p:txBody>
      </p:sp>
      <p:sp>
        <p:nvSpPr>
          <p:cNvPr id="3" name="Content Placeholder 2">
            <a:extLst>
              <a:ext uri="{FF2B5EF4-FFF2-40B4-BE49-F238E27FC236}">
                <a16:creationId xmlns:a16="http://schemas.microsoft.com/office/drawing/2014/main" id="{D7963482-E138-45C6-A181-BE9A289CD30C}"/>
              </a:ext>
            </a:extLst>
          </p:cNvPr>
          <p:cNvSpPr>
            <a:spLocks noGrp="1"/>
          </p:cNvSpPr>
          <p:nvPr>
            <p:ph idx="1"/>
          </p:nvPr>
        </p:nvSpPr>
        <p:spPr>
          <a:xfrm>
            <a:off x="677334" y="1238249"/>
            <a:ext cx="8596668" cy="4544681"/>
          </a:xfrm>
        </p:spPr>
        <p:txBody>
          <a:bodyPr/>
          <a:lstStyle/>
          <a:p>
            <a:pPr marL="285750" indent="-285750">
              <a:buFont typeface="Arial" panose="020B0604020202020204" pitchFamily="34" charset="0"/>
              <a:buChar char="•"/>
            </a:pPr>
            <a:r>
              <a:rPr lang="en-US" dirty="0"/>
              <a:t>Different assets exhibit different characteristics (nature) and can be held for a variety of uses (use) in order to generate future economic benefits</a:t>
            </a:r>
          </a:p>
          <a:p>
            <a:pPr marL="285750" indent="-285750">
              <a:buFont typeface="Arial" panose="020B0604020202020204" pitchFamily="34" charset="0"/>
              <a:buChar char="•"/>
            </a:pPr>
            <a:r>
              <a:rPr lang="en-US" dirty="0"/>
              <a:t>Nature and use determine the classification of assets </a:t>
            </a:r>
          </a:p>
          <a:p>
            <a:pPr marL="285750" indent="-285750">
              <a:buFont typeface="Arial" panose="020B0604020202020204" pitchFamily="34" charset="0"/>
              <a:buChar char="•"/>
            </a:pPr>
            <a:r>
              <a:rPr lang="en-US" dirty="0"/>
              <a:t>IFRSs define different categories of assets</a:t>
            </a:r>
          </a:p>
          <a:p>
            <a:pPr marL="285750" indent="-285750">
              <a:buFont typeface="Arial" panose="020B0604020202020204" pitchFamily="34" charset="0"/>
              <a:buChar char="•"/>
            </a:pPr>
            <a:r>
              <a:rPr lang="en-US" dirty="0"/>
              <a:t>For some assets significant judgement is required to determine their classification</a:t>
            </a:r>
          </a:p>
          <a:p>
            <a:pPr marL="1028700" lvl="1">
              <a:buFont typeface="Arial" panose="020B0604020202020204" pitchFamily="34" charset="0"/>
              <a:buChar char="•"/>
            </a:pPr>
            <a:r>
              <a:rPr lang="en-US" dirty="0"/>
              <a:t>I.e. when an asset is to be classified as held for sale IFRS5;</a:t>
            </a:r>
          </a:p>
          <a:p>
            <a:pPr marL="1028700" lvl="1">
              <a:buFont typeface="Arial" panose="020B0604020202020204" pitchFamily="34" charset="0"/>
              <a:buChar char="•"/>
            </a:pPr>
            <a:r>
              <a:rPr lang="en-US" dirty="0"/>
              <a:t>When a building is to be classified within PPE or according to IAS 40 – Investment Property</a:t>
            </a:r>
          </a:p>
          <a:p>
            <a:pPr marL="1028700" lvl="1">
              <a:buFont typeface="Arial" panose="020B0604020202020204" pitchFamily="34" charset="0"/>
              <a:buChar char="•"/>
            </a:pPr>
            <a:r>
              <a:rPr lang="en-US" dirty="0"/>
              <a:t>A software instrumental to a machinery is to be classified by itself or capitalized to the machinery.</a:t>
            </a:r>
          </a:p>
        </p:txBody>
      </p:sp>
      <p:sp>
        <p:nvSpPr>
          <p:cNvPr id="4" name="Slide Number Placeholder 3">
            <a:extLst>
              <a:ext uri="{FF2B5EF4-FFF2-40B4-BE49-F238E27FC236}">
                <a16:creationId xmlns:a16="http://schemas.microsoft.com/office/drawing/2014/main" id="{E1D31C88-0E5F-40EC-839F-880B95CB4EA0}"/>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77BD2844-2113-4EF7-9D5C-E8D2CA25F960}"/>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1395765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6C067-AD18-45B7-8BE6-E29E9CF25943}"/>
              </a:ext>
            </a:extLst>
          </p:cNvPr>
          <p:cNvSpPr>
            <a:spLocks noGrp="1"/>
          </p:cNvSpPr>
          <p:nvPr>
            <p:ph type="title"/>
          </p:nvPr>
        </p:nvSpPr>
        <p:spPr/>
        <p:txBody>
          <a:bodyPr>
            <a:normAutofit fontScale="90000"/>
          </a:bodyPr>
          <a:lstStyle/>
          <a:p>
            <a:r>
              <a:rPr lang="it-IT" dirty="0" err="1"/>
              <a:t>Fixed</a:t>
            </a:r>
            <a:r>
              <a:rPr lang="it-IT" dirty="0"/>
              <a:t> </a:t>
            </a:r>
            <a:r>
              <a:rPr lang="it-IT" dirty="0" err="1"/>
              <a:t>Assets</a:t>
            </a:r>
            <a:endParaRPr lang="it-IT" dirty="0"/>
          </a:p>
        </p:txBody>
      </p:sp>
      <p:sp>
        <p:nvSpPr>
          <p:cNvPr id="3" name="Content Placeholder 2">
            <a:extLst>
              <a:ext uri="{FF2B5EF4-FFF2-40B4-BE49-F238E27FC236}">
                <a16:creationId xmlns:a16="http://schemas.microsoft.com/office/drawing/2014/main" id="{AA7E16E2-6FD9-4B1E-B937-6D5341CF4CB1}"/>
              </a:ext>
            </a:extLst>
          </p:cNvPr>
          <p:cNvSpPr>
            <a:spLocks noGrp="1"/>
          </p:cNvSpPr>
          <p:nvPr>
            <p:ph idx="1"/>
          </p:nvPr>
        </p:nvSpPr>
        <p:spPr>
          <a:xfrm>
            <a:off x="677334" y="1238250"/>
            <a:ext cx="8596668" cy="4544681"/>
          </a:xfrm>
        </p:spPr>
        <p:txBody>
          <a:bodyPr/>
          <a:lstStyle/>
          <a:p>
            <a:pPr marL="285750" indent="-285750">
              <a:buFont typeface="Arial" panose="020B0604020202020204" pitchFamily="34" charset="0"/>
              <a:buChar char="•"/>
            </a:pPr>
            <a:r>
              <a:rPr lang="en-US" dirty="0"/>
              <a:t>A fixed asset is bought for production or supply of goods or services, for rental to third parties, or for use in the organization. They are considered as long-term tangible pieces of property or equipment that a firm owns and uses in its operations to generate income</a:t>
            </a:r>
          </a:p>
          <a:p>
            <a:pPr marL="285750" indent="-285750">
              <a:buFont typeface="Arial" panose="020B0604020202020204" pitchFamily="34" charset="0"/>
              <a:buChar char="•"/>
            </a:pPr>
            <a:r>
              <a:rPr lang="en-US" dirty="0"/>
              <a:t>Fixed assets are not expected to be consumed or converted into cash within a year</a:t>
            </a:r>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09B23D80-A531-40FE-8FCB-A67A239E7C6B}"/>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3219DB09-B434-4195-A7CD-9B25971AA6C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833308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6C067-AD18-45B7-8BE6-E29E9CF25943}"/>
              </a:ext>
            </a:extLst>
          </p:cNvPr>
          <p:cNvSpPr>
            <a:spLocks noGrp="1"/>
          </p:cNvSpPr>
          <p:nvPr>
            <p:ph type="title"/>
          </p:nvPr>
        </p:nvSpPr>
        <p:spPr/>
        <p:txBody>
          <a:bodyPr>
            <a:normAutofit fontScale="90000"/>
          </a:bodyPr>
          <a:lstStyle/>
          <a:p>
            <a:r>
              <a:rPr lang="it-IT" dirty="0" err="1"/>
              <a:t>Fixed</a:t>
            </a:r>
            <a:r>
              <a:rPr lang="it-IT" dirty="0"/>
              <a:t> </a:t>
            </a:r>
            <a:r>
              <a:rPr lang="it-IT" dirty="0" err="1"/>
              <a:t>Assets</a:t>
            </a:r>
            <a:endParaRPr lang="it-IT" dirty="0"/>
          </a:p>
        </p:txBody>
      </p:sp>
      <p:sp>
        <p:nvSpPr>
          <p:cNvPr id="3" name="Content Placeholder 2">
            <a:extLst>
              <a:ext uri="{FF2B5EF4-FFF2-40B4-BE49-F238E27FC236}">
                <a16:creationId xmlns:a16="http://schemas.microsoft.com/office/drawing/2014/main" id="{AA7E16E2-6FD9-4B1E-B937-6D5341CF4CB1}"/>
              </a:ext>
            </a:extLst>
          </p:cNvPr>
          <p:cNvSpPr>
            <a:spLocks noGrp="1"/>
          </p:cNvSpPr>
          <p:nvPr>
            <p:ph idx="1"/>
          </p:nvPr>
        </p:nvSpPr>
        <p:spPr>
          <a:xfrm>
            <a:off x="677334" y="1238250"/>
            <a:ext cx="8596668" cy="4544681"/>
          </a:xfrm>
        </p:spPr>
        <p:txBody>
          <a:bodyPr/>
          <a:lstStyle/>
          <a:p>
            <a:pPr marL="285750" indent="-285750">
              <a:buFont typeface="Arial" panose="020B0604020202020204" pitchFamily="34" charset="0"/>
              <a:buChar char="•"/>
            </a:pPr>
            <a:r>
              <a:rPr lang="en-US" dirty="0"/>
              <a:t>Fixed assets most commonly appear on the balance sheet as:</a:t>
            </a:r>
          </a:p>
          <a:p>
            <a:pPr marL="1028700" lvl="1">
              <a:buFont typeface="Arial" panose="020B0604020202020204" pitchFamily="34" charset="0"/>
              <a:buChar char="•"/>
            </a:pPr>
            <a:r>
              <a:rPr lang="it-IT" dirty="0"/>
              <a:t>Property, plant and equipment (PP&amp;E)</a:t>
            </a:r>
          </a:p>
          <a:p>
            <a:pPr marL="1028700" lvl="1">
              <a:buFont typeface="Arial" panose="020B0604020202020204" pitchFamily="34" charset="0"/>
              <a:buChar char="•"/>
            </a:pPr>
            <a:r>
              <a:rPr lang="it-IT" dirty="0"/>
              <a:t>Intangible </a:t>
            </a:r>
            <a:r>
              <a:rPr lang="it-IT" dirty="0" err="1"/>
              <a:t>Assets</a:t>
            </a:r>
            <a:endParaRPr lang="it-IT" dirty="0"/>
          </a:p>
          <a:p>
            <a:pPr marL="1028700" lvl="1">
              <a:buFont typeface="Arial" panose="020B0604020202020204" pitchFamily="34" charset="0"/>
              <a:buChar char="•"/>
            </a:pPr>
            <a:r>
              <a:rPr lang="it-IT" dirty="0"/>
              <a:t>Financial </a:t>
            </a:r>
            <a:r>
              <a:rPr lang="it-IT" dirty="0" err="1"/>
              <a:t>Assets</a:t>
            </a:r>
            <a:endParaRPr lang="en-US" dirty="0"/>
          </a:p>
          <a:p>
            <a:pPr lvl="1" indent="0">
              <a:buNone/>
            </a:pPr>
            <a:endParaRPr lang="it-IT" dirty="0"/>
          </a:p>
        </p:txBody>
      </p:sp>
      <p:sp>
        <p:nvSpPr>
          <p:cNvPr id="4" name="Slide Number Placeholder 3">
            <a:extLst>
              <a:ext uri="{FF2B5EF4-FFF2-40B4-BE49-F238E27FC236}">
                <a16:creationId xmlns:a16="http://schemas.microsoft.com/office/drawing/2014/main" id="{09B23D80-A531-40FE-8FCB-A67A239E7C6B}"/>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3219DB09-B434-4195-A7CD-9B25971AA6C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Arrow: Right 5">
            <a:extLst>
              <a:ext uri="{FF2B5EF4-FFF2-40B4-BE49-F238E27FC236}">
                <a16:creationId xmlns:a16="http://schemas.microsoft.com/office/drawing/2014/main" id="{5B102F81-8E01-477F-9960-6034585AA825}"/>
              </a:ext>
            </a:extLst>
          </p:cNvPr>
          <p:cNvSpPr/>
          <p:nvPr/>
        </p:nvSpPr>
        <p:spPr>
          <a:xfrm>
            <a:off x="992777" y="3213463"/>
            <a:ext cx="687977" cy="3483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rrow: Right 6">
            <a:extLst>
              <a:ext uri="{FF2B5EF4-FFF2-40B4-BE49-F238E27FC236}">
                <a16:creationId xmlns:a16="http://schemas.microsoft.com/office/drawing/2014/main" id="{63B916D0-8D72-46E3-867C-DF012265C9BF}"/>
              </a:ext>
            </a:extLst>
          </p:cNvPr>
          <p:cNvSpPr/>
          <p:nvPr/>
        </p:nvSpPr>
        <p:spPr>
          <a:xfrm>
            <a:off x="992777" y="3950970"/>
            <a:ext cx="687977" cy="3483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3746B602-588E-4A66-AB3B-DD2C72B276D9}"/>
              </a:ext>
            </a:extLst>
          </p:cNvPr>
          <p:cNvSpPr txBox="1"/>
          <p:nvPr/>
        </p:nvSpPr>
        <p:spPr>
          <a:xfrm>
            <a:off x="1785257" y="3202968"/>
            <a:ext cx="5589992" cy="369332"/>
          </a:xfrm>
          <a:prstGeom prst="rect">
            <a:avLst/>
          </a:prstGeom>
          <a:noFill/>
        </p:spPr>
        <p:txBody>
          <a:bodyPr wrap="none" rtlCol="0">
            <a:spAutoFit/>
          </a:bodyPr>
          <a:lstStyle/>
          <a:p>
            <a:r>
              <a:rPr lang="en-US" sz="1600" dirty="0">
                <a:solidFill>
                  <a:schemeClr val="tx1">
                    <a:lumMod val="75000"/>
                    <a:lumOff val="25000"/>
                  </a:schemeClr>
                </a:solidFill>
              </a:rPr>
              <a:t>Economic</a:t>
            </a:r>
            <a:r>
              <a:rPr lang="en-US" dirty="0"/>
              <a:t> </a:t>
            </a:r>
            <a:r>
              <a:rPr lang="en-US" sz="1600" dirty="0">
                <a:solidFill>
                  <a:schemeClr val="tx1">
                    <a:lumMod val="75000"/>
                    <a:lumOff val="25000"/>
                  </a:schemeClr>
                </a:solidFill>
              </a:rPr>
              <a:t>values referred to a period longer than one year</a:t>
            </a:r>
          </a:p>
        </p:txBody>
      </p:sp>
      <p:sp>
        <p:nvSpPr>
          <p:cNvPr id="10" name="TextBox 9">
            <a:extLst>
              <a:ext uri="{FF2B5EF4-FFF2-40B4-BE49-F238E27FC236}">
                <a16:creationId xmlns:a16="http://schemas.microsoft.com/office/drawing/2014/main" id="{D15E082D-5CA1-4AEB-9313-05E72AA99E0C}"/>
              </a:ext>
            </a:extLst>
          </p:cNvPr>
          <p:cNvSpPr txBox="1"/>
          <p:nvPr/>
        </p:nvSpPr>
        <p:spPr>
          <a:xfrm>
            <a:off x="1785256" y="3921273"/>
            <a:ext cx="4038285" cy="338554"/>
          </a:xfrm>
          <a:prstGeom prst="rect">
            <a:avLst/>
          </a:prstGeom>
          <a:noFill/>
        </p:spPr>
        <p:txBody>
          <a:bodyPr wrap="none" rtlCol="0">
            <a:spAutoFit/>
          </a:bodyPr>
          <a:lstStyle/>
          <a:p>
            <a:r>
              <a:rPr lang="en-US" sz="1600" dirty="0">
                <a:solidFill>
                  <a:schemeClr val="tx1">
                    <a:lumMod val="75000"/>
                    <a:lumOff val="25000"/>
                  </a:schemeClr>
                </a:solidFill>
              </a:rPr>
              <a:t>Durable destination of financial resources</a:t>
            </a:r>
          </a:p>
        </p:txBody>
      </p:sp>
    </p:spTree>
    <p:extLst>
      <p:ext uri="{BB962C8B-B14F-4D97-AF65-F5344CB8AC3E}">
        <p14:creationId xmlns:p14="http://schemas.microsoft.com/office/powerpoint/2010/main" val="23952323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b="1" dirty="0"/>
              <a:t>Property, plant and equipment (PPE) are tangible assets that:</a:t>
            </a:r>
          </a:p>
          <a:p>
            <a:pPr marL="285750" indent="-285750">
              <a:buFont typeface="Arial" panose="020B0604020202020204" pitchFamily="34" charset="0"/>
              <a:buChar char="•"/>
            </a:pPr>
            <a:r>
              <a:rPr lang="en-US" dirty="0"/>
              <a:t>Are held for use in the production or supply of goods or services for rental to others, or for administrative purposes. PP&amp;Es are expected to be used more than during one period</a:t>
            </a:r>
          </a:p>
          <a:p>
            <a:r>
              <a:rPr lang="en-US" b="1" dirty="0"/>
              <a:t>PP&amp;E are initially measured at cost:</a:t>
            </a:r>
          </a:p>
          <a:p>
            <a:pPr marL="285750" indent="-285750">
              <a:buFont typeface="Arial" panose="020B0604020202020204" pitchFamily="34" charset="0"/>
              <a:buChar char="•"/>
            </a:pPr>
            <a:r>
              <a:rPr lang="en-US" dirty="0"/>
              <a:t>The amount of cash or cash equivalents paid and the fair value of the other consideration given to acquire an asset at the time of its acquisition or construction</a:t>
            </a:r>
          </a:p>
          <a:p>
            <a:r>
              <a:rPr lang="en-US" b="1" u="sng" dirty="0"/>
              <a:t>Cost:</a:t>
            </a:r>
          </a:p>
          <a:p>
            <a:pPr marL="285750" indent="-285750">
              <a:buFont typeface="Arial" panose="020B0604020202020204" pitchFamily="34" charset="0"/>
              <a:buChar char="•"/>
            </a:pPr>
            <a:r>
              <a:rPr lang="en-US" dirty="0"/>
              <a:t>	Purchase price, import duties, less trade discounts and rebates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	Directly attributable costs (Installation and assembly costs, costs of site preparation, professional fees, etc. )</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PP&amp;E</a:t>
            </a:r>
            <a:endParaRPr lang="it-IT" sz="3600" dirty="0"/>
          </a:p>
        </p:txBody>
      </p:sp>
      <p:sp>
        <p:nvSpPr>
          <p:cNvPr id="7" name="Plus Sign 6">
            <a:extLst>
              <a:ext uri="{FF2B5EF4-FFF2-40B4-BE49-F238E27FC236}">
                <a16:creationId xmlns:a16="http://schemas.microsoft.com/office/drawing/2014/main" id="{C0A6DE6C-28D0-4FF3-93A4-736E0D8C3077}"/>
              </a:ext>
            </a:extLst>
          </p:cNvPr>
          <p:cNvSpPr/>
          <p:nvPr/>
        </p:nvSpPr>
        <p:spPr>
          <a:xfrm>
            <a:off x="4498019" y="4521170"/>
            <a:ext cx="532660" cy="490491"/>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067835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F4084F-1CDC-4807-8B66-105E153454BE}"/>
              </a:ext>
            </a:extLst>
          </p:cNvPr>
          <p:cNvSpPr>
            <a:spLocks noGrp="1"/>
          </p:cNvSpPr>
          <p:nvPr>
            <p:ph idx="1"/>
          </p:nvPr>
        </p:nvSpPr>
        <p:spPr/>
        <p:txBody>
          <a:bodyPr/>
          <a:lstStyle/>
          <a:p>
            <a:r>
              <a:rPr lang="en-US" dirty="0"/>
              <a:t>At 14 march 2020 Company A buys a machinery to a cost of Euro 2.000. The Company B is transporting the machinery by charging A of a cost of Euro 250. Furthermore A is charged by C for engineering preparing study related to the machinery for Euro 500.</a:t>
            </a:r>
          </a:p>
          <a:p>
            <a:endParaRPr lang="en-US" dirty="0"/>
          </a:p>
        </p:txBody>
      </p:sp>
      <p:sp>
        <p:nvSpPr>
          <p:cNvPr id="4" name="Slide Number Placeholder 3">
            <a:extLst>
              <a:ext uri="{FF2B5EF4-FFF2-40B4-BE49-F238E27FC236}">
                <a16:creationId xmlns:a16="http://schemas.microsoft.com/office/drawing/2014/main" id="{C3CF49A3-49BA-4B9C-B050-7D40A26301AE}"/>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326EC097-6505-46C7-AB7E-25F8535828D9}"/>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DBCE2943-105B-45E2-98A7-ADEB6D19CC03}"/>
              </a:ext>
            </a:extLst>
          </p:cNvPr>
          <p:cNvGraphicFramePr>
            <a:graphicFrameLocks noGrp="1"/>
          </p:cNvGraphicFramePr>
          <p:nvPr>
            <p:extLst>
              <p:ext uri="{D42A27DB-BD31-4B8C-83A1-F6EECF244321}">
                <p14:modId xmlns:p14="http://schemas.microsoft.com/office/powerpoint/2010/main" val="479444591"/>
              </p:ext>
            </p:extLst>
          </p:nvPr>
        </p:nvGraphicFramePr>
        <p:xfrm>
          <a:off x="677334" y="2494420"/>
          <a:ext cx="6083556" cy="14782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923027">
                  <a:extLst>
                    <a:ext uri="{9D8B030D-6E8A-4147-A177-3AD203B41FA5}">
                      <a16:colId xmlns:a16="http://schemas.microsoft.com/office/drawing/2014/main" val="2006376887"/>
                    </a:ext>
                  </a:extLst>
                </a:gridCol>
                <a:gridCol w="85752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Machinery</a:t>
                      </a:r>
                    </a:p>
                  </a:txBody>
                  <a:tcPr/>
                </a:tc>
                <a:tc>
                  <a:txBody>
                    <a:bodyPr/>
                    <a:lstStyle/>
                    <a:p>
                      <a:pPr algn="r"/>
                      <a:r>
                        <a:rPr lang="en-US" dirty="0"/>
                        <a:t>2.000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Machinery (transport)</a:t>
                      </a:r>
                    </a:p>
                  </a:txBody>
                  <a:tcPr/>
                </a:tc>
                <a:tc>
                  <a:txBody>
                    <a:bodyPr/>
                    <a:lstStyle/>
                    <a:p>
                      <a:pPr algn="r"/>
                      <a:r>
                        <a:rPr lang="en-US" dirty="0"/>
                        <a:t>250</a:t>
                      </a:r>
                    </a:p>
                  </a:txBody>
                  <a:tcPr/>
                </a:tc>
                <a:tc>
                  <a:txBody>
                    <a:bodyPr/>
                    <a:lstStyle/>
                    <a:p>
                      <a:pPr algn="r"/>
                      <a:endParaRPr lang="en-US" dirty="0"/>
                    </a:p>
                  </a:txBody>
                  <a:tcPr/>
                </a:tc>
                <a:extLst>
                  <a:ext uri="{0D108BD9-81ED-4DB2-BD59-A6C34878D82A}">
                    <a16:rowId xmlns:a16="http://schemas.microsoft.com/office/drawing/2014/main" val="139990759"/>
                  </a:ext>
                </a:extLst>
              </a:tr>
              <a:tr h="370840">
                <a:tc>
                  <a:txBody>
                    <a:bodyPr/>
                    <a:lstStyle/>
                    <a:p>
                      <a:r>
                        <a:rPr lang="en-US" dirty="0"/>
                        <a:t>IN</a:t>
                      </a:r>
                    </a:p>
                  </a:txBody>
                  <a:tcPr/>
                </a:tc>
                <a:tc>
                  <a:txBody>
                    <a:bodyPr/>
                    <a:lstStyle/>
                    <a:p>
                      <a:r>
                        <a:rPr lang="en-US" dirty="0"/>
                        <a:t>VAT on purchases (22%)</a:t>
                      </a:r>
                    </a:p>
                  </a:txBody>
                  <a:tcPr/>
                </a:tc>
                <a:tc>
                  <a:txBody>
                    <a:bodyPr/>
                    <a:lstStyle/>
                    <a:p>
                      <a:pPr algn="r"/>
                      <a:r>
                        <a:rPr lang="en-US" dirty="0"/>
                        <a:t>495</a:t>
                      </a:r>
                    </a:p>
                  </a:txBody>
                  <a:tcPr/>
                </a:tc>
                <a:tc>
                  <a:txBody>
                    <a:bodyPr/>
                    <a:lstStyle/>
                    <a:p>
                      <a:pPr algn="r"/>
                      <a:endParaRPr lang="en-US" dirty="0"/>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Payables to B</a:t>
                      </a:r>
                    </a:p>
                  </a:txBody>
                  <a:tcPr/>
                </a:tc>
                <a:tc>
                  <a:txBody>
                    <a:bodyPr/>
                    <a:lstStyle/>
                    <a:p>
                      <a:pPr algn="r"/>
                      <a:endParaRPr lang="en-US" dirty="0"/>
                    </a:p>
                  </a:txBody>
                  <a:tcPr/>
                </a:tc>
                <a:tc>
                  <a:txBody>
                    <a:bodyPr/>
                    <a:lstStyle/>
                    <a:p>
                      <a:pPr algn="r"/>
                      <a:r>
                        <a:rPr lang="en-US" dirty="0"/>
                        <a:t>2.745</a:t>
                      </a:r>
                    </a:p>
                  </a:txBody>
                  <a:tcPr/>
                </a:tc>
                <a:extLst>
                  <a:ext uri="{0D108BD9-81ED-4DB2-BD59-A6C34878D82A}">
                    <a16:rowId xmlns:a16="http://schemas.microsoft.com/office/drawing/2014/main" val="2561619853"/>
                  </a:ext>
                </a:extLst>
              </a:tr>
            </a:tbl>
          </a:graphicData>
        </a:graphic>
      </p:graphicFrame>
      <p:graphicFrame>
        <p:nvGraphicFramePr>
          <p:cNvPr id="7" name="Table 6">
            <a:extLst>
              <a:ext uri="{FF2B5EF4-FFF2-40B4-BE49-F238E27FC236}">
                <a16:creationId xmlns:a16="http://schemas.microsoft.com/office/drawing/2014/main" id="{4CE1F5E2-ED4E-4C7A-BC62-6E0FD7B2B5C7}"/>
              </a:ext>
            </a:extLst>
          </p:cNvPr>
          <p:cNvGraphicFramePr>
            <a:graphicFrameLocks noGrp="1"/>
          </p:cNvGraphicFramePr>
          <p:nvPr>
            <p:extLst>
              <p:ext uri="{D42A27DB-BD31-4B8C-83A1-F6EECF244321}">
                <p14:modId xmlns:p14="http://schemas.microsoft.com/office/powerpoint/2010/main" val="1688913484"/>
              </p:ext>
            </p:extLst>
          </p:nvPr>
        </p:nvGraphicFramePr>
        <p:xfrm>
          <a:off x="677334" y="4231130"/>
          <a:ext cx="6083556" cy="110744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923027">
                  <a:extLst>
                    <a:ext uri="{9D8B030D-6E8A-4147-A177-3AD203B41FA5}">
                      <a16:colId xmlns:a16="http://schemas.microsoft.com/office/drawing/2014/main" val="2006376887"/>
                    </a:ext>
                  </a:extLst>
                </a:gridCol>
                <a:gridCol w="85752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Machinery</a:t>
                      </a:r>
                    </a:p>
                  </a:txBody>
                  <a:tcPr/>
                </a:tc>
                <a:tc>
                  <a:txBody>
                    <a:bodyPr/>
                    <a:lstStyle/>
                    <a:p>
                      <a:pPr algn="r"/>
                      <a:r>
                        <a:rPr lang="en-US" dirty="0"/>
                        <a:t>500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VAT on purchases (22%)</a:t>
                      </a:r>
                    </a:p>
                  </a:txBody>
                  <a:tcPr/>
                </a:tc>
                <a:tc>
                  <a:txBody>
                    <a:bodyPr/>
                    <a:lstStyle/>
                    <a:p>
                      <a:pPr algn="r"/>
                      <a:r>
                        <a:rPr lang="en-US" dirty="0"/>
                        <a:t>110</a:t>
                      </a:r>
                    </a:p>
                  </a:txBody>
                  <a:tcPr/>
                </a:tc>
                <a:tc>
                  <a:txBody>
                    <a:bodyPr/>
                    <a:lstStyle/>
                    <a:p>
                      <a:pPr algn="r"/>
                      <a:endParaRPr lang="en-US" dirty="0"/>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Payables to C</a:t>
                      </a:r>
                    </a:p>
                  </a:txBody>
                  <a:tcPr/>
                </a:tc>
                <a:tc>
                  <a:txBody>
                    <a:bodyPr/>
                    <a:lstStyle/>
                    <a:p>
                      <a:pPr algn="r"/>
                      <a:endParaRPr lang="en-US" dirty="0"/>
                    </a:p>
                  </a:txBody>
                  <a:tcPr/>
                </a:tc>
                <a:tc>
                  <a:txBody>
                    <a:bodyPr/>
                    <a:lstStyle/>
                    <a:p>
                      <a:pPr algn="r"/>
                      <a:r>
                        <a:rPr lang="en-US" dirty="0"/>
                        <a:t>660</a:t>
                      </a:r>
                    </a:p>
                  </a:txBody>
                  <a:tcPr/>
                </a:tc>
                <a:extLst>
                  <a:ext uri="{0D108BD9-81ED-4DB2-BD59-A6C34878D82A}">
                    <a16:rowId xmlns:a16="http://schemas.microsoft.com/office/drawing/2014/main" val="2561619853"/>
                  </a:ext>
                </a:extLst>
              </a:tr>
            </a:tbl>
          </a:graphicData>
        </a:graphic>
      </p:graphicFrame>
      <p:graphicFrame>
        <p:nvGraphicFramePr>
          <p:cNvPr id="8" name="Table 7">
            <a:extLst>
              <a:ext uri="{FF2B5EF4-FFF2-40B4-BE49-F238E27FC236}">
                <a16:creationId xmlns:a16="http://schemas.microsoft.com/office/drawing/2014/main" id="{A1C67926-9F4D-4C0A-AF09-D04E8B4BA706}"/>
              </a:ext>
            </a:extLst>
          </p:cNvPr>
          <p:cNvGraphicFramePr>
            <a:graphicFrameLocks noGrp="1"/>
          </p:cNvGraphicFramePr>
          <p:nvPr>
            <p:extLst>
              <p:ext uri="{D42A27DB-BD31-4B8C-83A1-F6EECF244321}">
                <p14:modId xmlns:p14="http://schemas.microsoft.com/office/powerpoint/2010/main" val="2915546294"/>
              </p:ext>
            </p:extLst>
          </p:nvPr>
        </p:nvGraphicFramePr>
        <p:xfrm>
          <a:off x="7383238" y="2494420"/>
          <a:ext cx="1549094" cy="1620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250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r>
                        <a:rPr lang="en-US" sz="1200" dirty="0"/>
                        <a:t>500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2.750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16340516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B14C4-7579-497E-9B50-D9B2382F25B9}"/>
              </a:ext>
            </a:extLst>
          </p:cNvPr>
          <p:cNvSpPr>
            <a:spLocks noGrp="1"/>
          </p:cNvSpPr>
          <p:nvPr>
            <p:ph type="title"/>
          </p:nvPr>
        </p:nvSpPr>
        <p:spPr/>
        <p:txBody>
          <a:bodyPr>
            <a:normAutofit fontScale="90000"/>
          </a:bodyPr>
          <a:lstStyle/>
          <a:p>
            <a:r>
              <a:rPr lang="en-US" dirty="0"/>
              <a:t>IAS 16</a:t>
            </a:r>
          </a:p>
        </p:txBody>
      </p:sp>
      <p:sp>
        <p:nvSpPr>
          <p:cNvPr id="3" name="Content Placeholder 2">
            <a:extLst>
              <a:ext uri="{FF2B5EF4-FFF2-40B4-BE49-F238E27FC236}">
                <a16:creationId xmlns:a16="http://schemas.microsoft.com/office/drawing/2014/main" id="{13B1E2AE-7E45-4378-B5A6-3AF68394A205}"/>
              </a:ext>
            </a:extLst>
          </p:cNvPr>
          <p:cNvSpPr>
            <a:spLocks noGrp="1"/>
          </p:cNvSpPr>
          <p:nvPr>
            <p:ph idx="1"/>
          </p:nvPr>
        </p:nvSpPr>
        <p:spPr>
          <a:xfrm>
            <a:off x="677334" y="1238249"/>
            <a:ext cx="8596668" cy="4544681"/>
          </a:xfrm>
        </p:spPr>
        <p:txBody>
          <a:bodyPr/>
          <a:lstStyle/>
          <a:p>
            <a:r>
              <a:rPr lang="en-US" dirty="0"/>
              <a:t>IAS 16 is applied in the accounting of PP&amp;E. This standard does not apply to:</a:t>
            </a:r>
          </a:p>
          <a:p>
            <a:pPr marL="285750" indent="-285750">
              <a:buFont typeface="Arial" panose="020B0604020202020204" pitchFamily="34" charset="0"/>
              <a:buChar char="•"/>
            </a:pPr>
            <a:r>
              <a:rPr lang="en-US" sz="1400" dirty="0"/>
              <a:t>biological assets related to agricultural activity other than bearer plants (IAS 41);</a:t>
            </a:r>
          </a:p>
          <a:p>
            <a:pPr marL="285750" indent="-285750">
              <a:buFont typeface="Arial" panose="020B0604020202020204" pitchFamily="34" charset="0"/>
              <a:buChar char="•"/>
            </a:pPr>
            <a:r>
              <a:rPr lang="en-US" sz="1400" dirty="0"/>
              <a:t>mineral rights and mineral reserves such as oil, natural gas and similar non-regenerative resources;</a:t>
            </a:r>
          </a:p>
          <a:p>
            <a:pPr marL="285750" indent="-285750">
              <a:buFont typeface="Arial" panose="020B0604020202020204" pitchFamily="34" charset="0"/>
              <a:buChar char="•"/>
            </a:pPr>
            <a:r>
              <a:rPr lang="en-US" sz="1400" dirty="0"/>
              <a:t>property, plant and equipment classified as held for sale in accordance with IFRS 5;</a:t>
            </a:r>
          </a:p>
          <a:p>
            <a:pPr marL="285750" indent="-285750">
              <a:buFont typeface="Arial" panose="020B0604020202020204" pitchFamily="34" charset="0"/>
              <a:buChar char="•"/>
            </a:pPr>
            <a:r>
              <a:rPr lang="en-US" sz="1400" dirty="0"/>
              <a:t>the recognition and measurement of exploration and evaluation assets (see IFRS 6)</a:t>
            </a:r>
          </a:p>
          <a:p>
            <a:pPr marL="285750" indent="-285750">
              <a:buFont typeface="Arial" panose="020B0604020202020204" pitchFamily="34" charset="0"/>
              <a:buChar char="•"/>
            </a:pPr>
            <a:r>
              <a:rPr lang="en-US" sz="1400" dirty="0"/>
              <a:t>Investment property (IAS 40)</a:t>
            </a:r>
          </a:p>
          <a:p>
            <a:endParaRPr lang="en-US" sz="1400" dirty="0"/>
          </a:p>
          <a:p>
            <a:r>
              <a:rPr lang="en-US" sz="1400" dirty="0"/>
              <a:t>IAS 16 gives a fair definition of PPE, cost, depreciation, useful life, depreciable amount, residual value, fair value, carrying amount, recoverable amount, entity-specific value</a:t>
            </a:r>
          </a:p>
          <a:p>
            <a:endParaRPr lang="en-US" dirty="0"/>
          </a:p>
        </p:txBody>
      </p:sp>
      <p:sp>
        <p:nvSpPr>
          <p:cNvPr id="4" name="Slide Number Placeholder 3">
            <a:extLst>
              <a:ext uri="{FF2B5EF4-FFF2-40B4-BE49-F238E27FC236}">
                <a16:creationId xmlns:a16="http://schemas.microsoft.com/office/drawing/2014/main" id="{97FD9565-FDEF-4CAE-B756-77ECAB49CBB5}"/>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577B1693-172D-4A65-9367-03AFD760FFA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8172602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B14C4-7579-497E-9B50-D9B2382F25B9}"/>
              </a:ext>
            </a:extLst>
          </p:cNvPr>
          <p:cNvSpPr>
            <a:spLocks noGrp="1"/>
          </p:cNvSpPr>
          <p:nvPr>
            <p:ph type="title"/>
          </p:nvPr>
        </p:nvSpPr>
        <p:spPr/>
        <p:txBody>
          <a:bodyPr>
            <a:normAutofit fontScale="90000"/>
          </a:bodyPr>
          <a:lstStyle/>
          <a:p>
            <a:r>
              <a:rPr lang="en-US" dirty="0"/>
              <a:t>IAS 16</a:t>
            </a:r>
          </a:p>
        </p:txBody>
      </p:sp>
      <p:sp>
        <p:nvSpPr>
          <p:cNvPr id="3" name="Content Placeholder 2">
            <a:extLst>
              <a:ext uri="{FF2B5EF4-FFF2-40B4-BE49-F238E27FC236}">
                <a16:creationId xmlns:a16="http://schemas.microsoft.com/office/drawing/2014/main" id="{13B1E2AE-7E45-4378-B5A6-3AF68394A205}"/>
              </a:ext>
            </a:extLst>
          </p:cNvPr>
          <p:cNvSpPr>
            <a:spLocks noGrp="1"/>
          </p:cNvSpPr>
          <p:nvPr>
            <p:ph idx="1"/>
          </p:nvPr>
        </p:nvSpPr>
        <p:spPr>
          <a:xfrm>
            <a:off x="677334" y="1238249"/>
            <a:ext cx="8596668" cy="4544681"/>
          </a:xfrm>
        </p:spPr>
        <p:txBody>
          <a:bodyPr/>
          <a:lstStyle/>
          <a:p>
            <a:r>
              <a:rPr lang="en-US" b="1" u="sng" dirty="0"/>
              <a:t>PPE</a:t>
            </a:r>
          </a:p>
          <a:p>
            <a:r>
              <a:rPr lang="en-US" sz="1400" dirty="0"/>
              <a:t>Property, plant and equipment are tangible items that:</a:t>
            </a:r>
          </a:p>
          <a:p>
            <a:pPr marL="342900" indent="-342900">
              <a:buFont typeface="+mj-lt"/>
              <a:buAutoNum type="alphaLcParenR"/>
            </a:pPr>
            <a:r>
              <a:rPr lang="en-US" sz="1400" dirty="0"/>
              <a:t>are held for use in the production or supply of goods or services, for rental to others, or for administrative purposes; and</a:t>
            </a:r>
          </a:p>
          <a:p>
            <a:pPr marL="342900" indent="-342900">
              <a:buFont typeface="+mj-lt"/>
              <a:buAutoNum type="alphaLcParenR"/>
            </a:pPr>
            <a:r>
              <a:rPr lang="en-US" sz="1400" dirty="0"/>
              <a:t>are expected to be used during more than one period.</a:t>
            </a:r>
          </a:p>
          <a:p>
            <a:r>
              <a:rPr lang="en-US" b="1" u="sng" dirty="0"/>
              <a:t>Cost</a:t>
            </a:r>
            <a:endParaRPr lang="en-US" sz="1400" b="1" u="sng" dirty="0"/>
          </a:p>
          <a:p>
            <a:r>
              <a:rPr lang="en-US" sz="1400" dirty="0"/>
              <a:t>Cost is the amount of cash or cash equivalents paid or the fair value of the other consideration given to acquire an asset at the time of its acquisition or construction or, where applicable, the amount attributed to that asset when initially </a:t>
            </a:r>
            <a:r>
              <a:rPr lang="en-US" sz="1400" dirty="0" err="1"/>
              <a:t>recognised</a:t>
            </a:r>
            <a:r>
              <a:rPr lang="en-US" sz="1400" dirty="0"/>
              <a:t> in accordance with the specific requirements of other IFRSs.</a:t>
            </a:r>
          </a:p>
          <a:p>
            <a:r>
              <a:rPr lang="en-US" b="1" u="sng" dirty="0"/>
              <a:t>Depreciation</a:t>
            </a:r>
          </a:p>
          <a:p>
            <a:r>
              <a:rPr lang="en-US" sz="1400" dirty="0"/>
              <a:t>Depreciation is the systematic allocation of the depreciable amount of an asset over its useful life.</a:t>
            </a:r>
          </a:p>
          <a:p>
            <a:endParaRPr lang="en-US" dirty="0"/>
          </a:p>
        </p:txBody>
      </p:sp>
      <p:sp>
        <p:nvSpPr>
          <p:cNvPr id="4" name="Slide Number Placeholder 3">
            <a:extLst>
              <a:ext uri="{FF2B5EF4-FFF2-40B4-BE49-F238E27FC236}">
                <a16:creationId xmlns:a16="http://schemas.microsoft.com/office/drawing/2014/main" id="{97FD9565-FDEF-4CAE-B756-77ECAB49CBB5}"/>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577B1693-172D-4A65-9367-03AFD760FFA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3622101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B14C4-7579-497E-9B50-D9B2382F25B9}"/>
              </a:ext>
            </a:extLst>
          </p:cNvPr>
          <p:cNvSpPr>
            <a:spLocks noGrp="1"/>
          </p:cNvSpPr>
          <p:nvPr>
            <p:ph type="title"/>
          </p:nvPr>
        </p:nvSpPr>
        <p:spPr/>
        <p:txBody>
          <a:bodyPr>
            <a:normAutofit fontScale="90000"/>
          </a:bodyPr>
          <a:lstStyle/>
          <a:p>
            <a:r>
              <a:rPr lang="en-US" dirty="0"/>
              <a:t>IAS 16</a:t>
            </a:r>
          </a:p>
        </p:txBody>
      </p:sp>
      <p:sp>
        <p:nvSpPr>
          <p:cNvPr id="3" name="Content Placeholder 2">
            <a:extLst>
              <a:ext uri="{FF2B5EF4-FFF2-40B4-BE49-F238E27FC236}">
                <a16:creationId xmlns:a16="http://schemas.microsoft.com/office/drawing/2014/main" id="{13B1E2AE-7E45-4378-B5A6-3AF68394A205}"/>
              </a:ext>
            </a:extLst>
          </p:cNvPr>
          <p:cNvSpPr>
            <a:spLocks noGrp="1"/>
          </p:cNvSpPr>
          <p:nvPr>
            <p:ph idx="1"/>
          </p:nvPr>
        </p:nvSpPr>
        <p:spPr>
          <a:xfrm>
            <a:off x="677334" y="1238249"/>
            <a:ext cx="8596668" cy="4544681"/>
          </a:xfrm>
        </p:spPr>
        <p:txBody>
          <a:bodyPr/>
          <a:lstStyle/>
          <a:p>
            <a:r>
              <a:rPr lang="en-US" b="1" u="sng" dirty="0"/>
              <a:t>Depreciable amount</a:t>
            </a:r>
          </a:p>
          <a:p>
            <a:r>
              <a:rPr lang="en-US" sz="1400" dirty="0"/>
              <a:t>Depreciable amount is the cost of an asset, or other amount substituted for cost, less its residual value.</a:t>
            </a:r>
          </a:p>
          <a:p>
            <a:r>
              <a:rPr lang="en-US" b="1" u="sng" dirty="0"/>
              <a:t>Useful life</a:t>
            </a:r>
            <a:endParaRPr lang="en-US" sz="1400" b="1" u="sng" dirty="0"/>
          </a:p>
          <a:p>
            <a:r>
              <a:rPr lang="en-US" sz="1400" dirty="0"/>
              <a:t>Useful life is:</a:t>
            </a:r>
          </a:p>
          <a:p>
            <a:pPr marL="342900" indent="-342900">
              <a:buFont typeface="+mj-lt"/>
              <a:buAutoNum type="alphaLcParenR"/>
            </a:pPr>
            <a:r>
              <a:rPr lang="en-US" sz="1400" dirty="0"/>
              <a:t>the period over which an asset is expected to be available for use by an entity; or</a:t>
            </a:r>
          </a:p>
          <a:p>
            <a:pPr marL="342900" indent="-342900">
              <a:buFont typeface="+mj-lt"/>
              <a:buAutoNum type="alphaLcParenR"/>
            </a:pPr>
            <a:r>
              <a:rPr lang="en-US" sz="1400" dirty="0"/>
              <a:t>the number of production or similar units expected to be obtained from the asset by an entity.</a:t>
            </a:r>
          </a:p>
          <a:p>
            <a:r>
              <a:rPr lang="en-US" b="1" u="sng" dirty="0"/>
              <a:t>Residual Value</a:t>
            </a:r>
          </a:p>
          <a:p>
            <a:r>
              <a:rPr lang="en-US" sz="1400" dirty="0"/>
              <a:t>The residual value of an asset is the estimated amount that an entity would currently obtain from disposal of the asset, after deducting the estimated costs of disposal, if the asset were already of the age and in the condition expected at the end of its useful life.</a:t>
            </a:r>
            <a:endParaRPr lang="en-US" dirty="0"/>
          </a:p>
        </p:txBody>
      </p:sp>
      <p:sp>
        <p:nvSpPr>
          <p:cNvPr id="4" name="Slide Number Placeholder 3">
            <a:extLst>
              <a:ext uri="{FF2B5EF4-FFF2-40B4-BE49-F238E27FC236}">
                <a16:creationId xmlns:a16="http://schemas.microsoft.com/office/drawing/2014/main" id="{97FD9565-FDEF-4CAE-B756-77ECAB49CBB5}"/>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
        <p:nvSpPr>
          <p:cNvPr id="5" name="Footer Placeholder 4">
            <a:extLst>
              <a:ext uri="{FF2B5EF4-FFF2-40B4-BE49-F238E27FC236}">
                <a16:creationId xmlns:a16="http://schemas.microsoft.com/office/drawing/2014/main" id="{577B1693-172D-4A65-9367-03AFD760FFA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4352895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B14C4-7579-497E-9B50-D9B2382F25B9}"/>
              </a:ext>
            </a:extLst>
          </p:cNvPr>
          <p:cNvSpPr>
            <a:spLocks noGrp="1"/>
          </p:cNvSpPr>
          <p:nvPr>
            <p:ph type="title"/>
          </p:nvPr>
        </p:nvSpPr>
        <p:spPr/>
        <p:txBody>
          <a:bodyPr>
            <a:normAutofit fontScale="90000"/>
          </a:bodyPr>
          <a:lstStyle/>
          <a:p>
            <a:r>
              <a:rPr lang="en-US" dirty="0"/>
              <a:t>IAS 16</a:t>
            </a:r>
          </a:p>
        </p:txBody>
      </p:sp>
      <p:sp>
        <p:nvSpPr>
          <p:cNvPr id="3" name="Content Placeholder 2">
            <a:extLst>
              <a:ext uri="{FF2B5EF4-FFF2-40B4-BE49-F238E27FC236}">
                <a16:creationId xmlns:a16="http://schemas.microsoft.com/office/drawing/2014/main" id="{13B1E2AE-7E45-4378-B5A6-3AF68394A205}"/>
              </a:ext>
            </a:extLst>
          </p:cNvPr>
          <p:cNvSpPr>
            <a:spLocks noGrp="1"/>
          </p:cNvSpPr>
          <p:nvPr>
            <p:ph idx="1"/>
          </p:nvPr>
        </p:nvSpPr>
        <p:spPr>
          <a:xfrm>
            <a:off x="677334" y="1238249"/>
            <a:ext cx="8596668" cy="4544681"/>
          </a:xfrm>
        </p:spPr>
        <p:txBody>
          <a:bodyPr/>
          <a:lstStyle/>
          <a:p>
            <a:r>
              <a:rPr lang="en-US" b="1" u="sng" dirty="0"/>
              <a:t>Fair Value</a:t>
            </a:r>
          </a:p>
          <a:p>
            <a:r>
              <a:rPr lang="en-US" sz="1400" dirty="0"/>
              <a:t>Fair value is the price that would be received to sell an asset or paid to transfer a liability in an orderly transaction between market participants at the measurement date. (See IFRS 13 Fair Value Measurement)</a:t>
            </a:r>
          </a:p>
          <a:p>
            <a:r>
              <a:rPr lang="en-US" b="1" u="sng" dirty="0"/>
              <a:t>Carrying amount</a:t>
            </a:r>
            <a:endParaRPr lang="en-US" sz="1400" b="1" u="sng" dirty="0"/>
          </a:p>
          <a:p>
            <a:r>
              <a:rPr lang="en-US" sz="1400" dirty="0"/>
              <a:t>Carrying amount is the amount at which an asset is </a:t>
            </a:r>
            <a:r>
              <a:rPr lang="en-US" sz="1400" dirty="0" err="1"/>
              <a:t>recognised</a:t>
            </a:r>
            <a:r>
              <a:rPr lang="en-US" sz="1400" dirty="0"/>
              <a:t> after deducting any accumulated depreciation and accumulated impairment losses.</a:t>
            </a:r>
          </a:p>
          <a:p>
            <a:r>
              <a:rPr lang="en-US" b="1" u="sng" dirty="0"/>
              <a:t>Recoverable amount</a:t>
            </a:r>
          </a:p>
          <a:p>
            <a:r>
              <a:rPr lang="en-US" sz="1400" dirty="0"/>
              <a:t>Recoverable amount is the higher of an asset’s fair value less costs of disposal and its value in use.</a:t>
            </a:r>
          </a:p>
          <a:p>
            <a:r>
              <a:rPr lang="en-US" b="1" u="sng" dirty="0"/>
              <a:t>Entity-specific value</a:t>
            </a:r>
          </a:p>
          <a:p>
            <a:r>
              <a:rPr lang="en-US" sz="1400" dirty="0"/>
              <a:t>Entity-specific value is the present value of the cash flows an entity expects to arise from the continuing use of an asset and from its disposal at the end of its useful life or expects to incur when settling a liability.</a:t>
            </a:r>
          </a:p>
        </p:txBody>
      </p:sp>
      <p:sp>
        <p:nvSpPr>
          <p:cNvPr id="4" name="Slide Number Placeholder 3">
            <a:extLst>
              <a:ext uri="{FF2B5EF4-FFF2-40B4-BE49-F238E27FC236}">
                <a16:creationId xmlns:a16="http://schemas.microsoft.com/office/drawing/2014/main" id="{97FD9565-FDEF-4CAE-B756-77ECAB49CBB5}"/>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
        <p:nvSpPr>
          <p:cNvPr id="5" name="Footer Placeholder 4">
            <a:extLst>
              <a:ext uri="{FF2B5EF4-FFF2-40B4-BE49-F238E27FC236}">
                <a16:creationId xmlns:a16="http://schemas.microsoft.com/office/drawing/2014/main" id="{577B1693-172D-4A65-9367-03AFD760FFA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8943693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B14C4-7579-497E-9B50-D9B2382F25B9}"/>
              </a:ext>
            </a:extLst>
          </p:cNvPr>
          <p:cNvSpPr>
            <a:spLocks noGrp="1"/>
          </p:cNvSpPr>
          <p:nvPr>
            <p:ph type="title"/>
          </p:nvPr>
        </p:nvSpPr>
        <p:spPr/>
        <p:txBody>
          <a:bodyPr>
            <a:normAutofit fontScale="90000"/>
          </a:bodyPr>
          <a:lstStyle/>
          <a:p>
            <a:r>
              <a:rPr lang="en-US" dirty="0"/>
              <a:t>Recognition</a:t>
            </a:r>
          </a:p>
        </p:txBody>
      </p:sp>
      <p:sp>
        <p:nvSpPr>
          <p:cNvPr id="3" name="Content Placeholder 2">
            <a:extLst>
              <a:ext uri="{FF2B5EF4-FFF2-40B4-BE49-F238E27FC236}">
                <a16:creationId xmlns:a16="http://schemas.microsoft.com/office/drawing/2014/main" id="{13B1E2AE-7E45-4378-B5A6-3AF68394A205}"/>
              </a:ext>
            </a:extLst>
          </p:cNvPr>
          <p:cNvSpPr>
            <a:spLocks noGrp="1"/>
          </p:cNvSpPr>
          <p:nvPr>
            <p:ph idx="1"/>
          </p:nvPr>
        </p:nvSpPr>
        <p:spPr>
          <a:xfrm>
            <a:off x="677334" y="1238249"/>
            <a:ext cx="8596668" cy="4544681"/>
          </a:xfrm>
        </p:spPr>
        <p:txBody>
          <a:bodyPr/>
          <a:lstStyle/>
          <a:p>
            <a:r>
              <a:rPr lang="en-US" sz="1400" dirty="0"/>
              <a:t>The cost of an item of property, plant and equipment shall be </a:t>
            </a:r>
            <a:r>
              <a:rPr lang="en-US" sz="1400" dirty="0" err="1"/>
              <a:t>recognised</a:t>
            </a:r>
            <a:r>
              <a:rPr lang="en-US" sz="1400" dirty="0"/>
              <a:t> as an asset if, and only if:</a:t>
            </a:r>
          </a:p>
          <a:p>
            <a:pPr marL="342900" indent="-342900">
              <a:buFont typeface="+mj-lt"/>
              <a:buAutoNum type="alphaLcParenR"/>
            </a:pPr>
            <a:r>
              <a:rPr lang="en-US" sz="1400" dirty="0"/>
              <a:t>it is probable that future economic benefits associated with the item will flow to the entity; and</a:t>
            </a:r>
          </a:p>
          <a:p>
            <a:pPr marL="342900" indent="-342900">
              <a:buFont typeface="+mj-lt"/>
              <a:buAutoNum type="alphaLcParenR"/>
            </a:pPr>
            <a:r>
              <a:rPr lang="en-US" sz="1400" dirty="0"/>
              <a:t>the cost of the item can be measured reliably.</a:t>
            </a:r>
          </a:p>
          <a:p>
            <a:pPr marL="342900" indent="-342900">
              <a:buFont typeface="+mj-lt"/>
              <a:buAutoNum type="alphaLcParenR"/>
            </a:pPr>
            <a:endParaRPr lang="en-US" sz="1400" dirty="0"/>
          </a:p>
          <a:p>
            <a:r>
              <a:rPr lang="en-US" sz="1400" dirty="0"/>
              <a:t>Items such as spare parts, stand-by equipment and servicing equipment are </a:t>
            </a:r>
            <a:r>
              <a:rPr lang="en-US" sz="1400" dirty="0" err="1"/>
              <a:t>recognised</a:t>
            </a:r>
            <a:r>
              <a:rPr lang="en-US" sz="1400" dirty="0"/>
              <a:t> in accordance with this IFRS when they meet the definition of property, plant and equipment. Otherwise, such items are classified as inventory.</a:t>
            </a:r>
          </a:p>
          <a:p>
            <a:r>
              <a:rPr lang="en-US" sz="1400" dirty="0"/>
              <a:t>An entity evaluates under this recognition principle all its property, plant and equipment costs at the time they are incurred. These costs include costs incurred initially to acquire or construct an item of property, plant and equipment and costs incurred subsequently to add to, replace part of, or service it. </a:t>
            </a:r>
          </a:p>
          <a:p>
            <a:endParaRPr lang="en-US" sz="1400" b="1" u="sng" dirty="0"/>
          </a:p>
          <a:p>
            <a:r>
              <a:rPr lang="en-US" sz="1400" dirty="0" err="1"/>
              <a:t>i.e</a:t>
            </a:r>
            <a:r>
              <a:rPr lang="en-US" sz="1400" dirty="0"/>
              <a:t> a company is replacing the turbine of a power plant with a new one. This cost is necessary to maintain the operating of the plant and is not related to ordinary maintenance.</a:t>
            </a:r>
            <a:endParaRPr lang="en-US" dirty="0"/>
          </a:p>
          <a:p>
            <a:endParaRPr lang="en-US" b="1" u="sng" dirty="0"/>
          </a:p>
        </p:txBody>
      </p:sp>
      <p:sp>
        <p:nvSpPr>
          <p:cNvPr id="4" name="Slide Number Placeholder 3">
            <a:extLst>
              <a:ext uri="{FF2B5EF4-FFF2-40B4-BE49-F238E27FC236}">
                <a16:creationId xmlns:a16="http://schemas.microsoft.com/office/drawing/2014/main" id="{97FD9565-FDEF-4CAE-B756-77ECAB49CBB5}"/>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
        <p:nvSpPr>
          <p:cNvPr id="5" name="Footer Placeholder 4">
            <a:extLst>
              <a:ext uri="{FF2B5EF4-FFF2-40B4-BE49-F238E27FC236}">
                <a16:creationId xmlns:a16="http://schemas.microsoft.com/office/drawing/2014/main" id="{577B1693-172D-4A65-9367-03AFD760FFA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8981877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B14C4-7579-497E-9B50-D9B2382F25B9}"/>
              </a:ext>
            </a:extLst>
          </p:cNvPr>
          <p:cNvSpPr>
            <a:spLocks noGrp="1"/>
          </p:cNvSpPr>
          <p:nvPr>
            <p:ph type="title"/>
          </p:nvPr>
        </p:nvSpPr>
        <p:spPr/>
        <p:txBody>
          <a:bodyPr>
            <a:normAutofit fontScale="90000"/>
          </a:bodyPr>
          <a:lstStyle/>
          <a:p>
            <a:r>
              <a:rPr lang="en-US" dirty="0"/>
              <a:t>Measurement and recognition</a:t>
            </a:r>
          </a:p>
        </p:txBody>
      </p:sp>
      <p:sp>
        <p:nvSpPr>
          <p:cNvPr id="3" name="Content Placeholder 2">
            <a:extLst>
              <a:ext uri="{FF2B5EF4-FFF2-40B4-BE49-F238E27FC236}">
                <a16:creationId xmlns:a16="http://schemas.microsoft.com/office/drawing/2014/main" id="{13B1E2AE-7E45-4378-B5A6-3AF68394A205}"/>
              </a:ext>
            </a:extLst>
          </p:cNvPr>
          <p:cNvSpPr>
            <a:spLocks noGrp="1"/>
          </p:cNvSpPr>
          <p:nvPr>
            <p:ph idx="1"/>
          </p:nvPr>
        </p:nvSpPr>
        <p:spPr>
          <a:xfrm>
            <a:off x="677334" y="1238249"/>
            <a:ext cx="8596668" cy="4544681"/>
          </a:xfrm>
        </p:spPr>
        <p:txBody>
          <a:bodyPr>
            <a:normAutofit/>
          </a:bodyPr>
          <a:lstStyle/>
          <a:p>
            <a:r>
              <a:rPr lang="en-US" sz="1400" dirty="0"/>
              <a:t>Standard recognize the possibility items might be acquired for safety or environmental reasons. The acquisition of such property, plant and equipment, although not directly increasing the future economic benefits of any particular existing item of property, plant and equipment, may be necessary for an entity to obtain the future economic benefits from its other assets. Such items of property, plant and equipment qualify for recognition as assets because they enable an entity to derive future economic benefits from related assets in excess of what could be derived had those items not been acquired.</a:t>
            </a:r>
          </a:p>
          <a:p>
            <a:r>
              <a:rPr lang="en-US" sz="1400" dirty="0"/>
              <a:t>(For example, a chemical manufacturer may install new chemical handling processes to comply with environmental requirements for the production and storage of dangerous chemicals; related plant enhancements are </a:t>
            </a:r>
            <a:r>
              <a:rPr lang="en-US" sz="1400" dirty="0" err="1"/>
              <a:t>recognised</a:t>
            </a:r>
            <a:r>
              <a:rPr lang="en-US" sz="1400" dirty="0"/>
              <a:t> as an asset because without them the entity is unable to manufacture and sell chemicals)</a:t>
            </a:r>
          </a:p>
        </p:txBody>
      </p:sp>
      <p:sp>
        <p:nvSpPr>
          <p:cNvPr id="4" name="Slide Number Placeholder 3">
            <a:extLst>
              <a:ext uri="{FF2B5EF4-FFF2-40B4-BE49-F238E27FC236}">
                <a16:creationId xmlns:a16="http://schemas.microsoft.com/office/drawing/2014/main" id="{97FD9565-FDEF-4CAE-B756-77ECAB49CBB5}"/>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
        <p:nvSpPr>
          <p:cNvPr id="5" name="Footer Placeholder 4">
            <a:extLst>
              <a:ext uri="{FF2B5EF4-FFF2-40B4-BE49-F238E27FC236}">
                <a16:creationId xmlns:a16="http://schemas.microsoft.com/office/drawing/2014/main" id="{577B1693-172D-4A65-9367-03AFD760FFA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7607567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B14C4-7579-497E-9B50-D9B2382F25B9}"/>
              </a:ext>
            </a:extLst>
          </p:cNvPr>
          <p:cNvSpPr>
            <a:spLocks noGrp="1"/>
          </p:cNvSpPr>
          <p:nvPr>
            <p:ph type="title"/>
          </p:nvPr>
        </p:nvSpPr>
        <p:spPr/>
        <p:txBody>
          <a:bodyPr>
            <a:normAutofit fontScale="90000"/>
          </a:bodyPr>
          <a:lstStyle/>
          <a:p>
            <a:r>
              <a:rPr lang="en-US" dirty="0"/>
              <a:t>Measurement and recognition</a:t>
            </a:r>
          </a:p>
        </p:txBody>
      </p:sp>
      <p:sp>
        <p:nvSpPr>
          <p:cNvPr id="3" name="Content Placeholder 2">
            <a:extLst>
              <a:ext uri="{FF2B5EF4-FFF2-40B4-BE49-F238E27FC236}">
                <a16:creationId xmlns:a16="http://schemas.microsoft.com/office/drawing/2014/main" id="{13B1E2AE-7E45-4378-B5A6-3AF68394A205}"/>
              </a:ext>
            </a:extLst>
          </p:cNvPr>
          <p:cNvSpPr>
            <a:spLocks noGrp="1"/>
          </p:cNvSpPr>
          <p:nvPr>
            <p:ph idx="1"/>
          </p:nvPr>
        </p:nvSpPr>
        <p:spPr>
          <a:xfrm>
            <a:off x="677334" y="1238249"/>
            <a:ext cx="8596668" cy="4544681"/>
          </a:xfrm>
        </p:spPr>
        <p:txBody>
          <a:bodyPr>
            <a:normAutofit/>
          </a:bodyPr>
          <a:lstStyle/>
          <a:p>
            <a:r>
              <a:rPr lang="en-US" sz="1400" b="1" dirty="0"/>
              <a:t>An item of property, plant and equipment that qualifies for recognition as an asset shall be measured at its cost.</a:t>
            </a:r>
          </a:p>
          <a:p>
            <a:r>
              <a:rPr lang="en-US" sz="1400" dirty="0"/>
              <a:t>The cost of an item of property, plant and equipment comprises:</a:t>
            </a:r>
          </a:p>
          <a:p>
            <a:pPr marL="342900" indent="-342900">
              <a:buFont typeface="+mj-lt"/>
              <a:buAutoNum type="alphaLcParenR"/>
            </a:pPr>
            <a:r>
              <a:rPr lang="en-US" sz="1400" dirty="0"/>
              <a:t>its purchase price, including import duties and non-refundable purchase taxes, after deducting trade discounts and rebates.</a:t>
            </a:r>
          </a:p>
          <a:p>
            <a:pPr marL="342900" indent="-342900">
              <a:buFont typeface="+mj-lt"/>
              <a:buAutoNum type="alphaLcParenR"/>
            </a:pPr>
            <a:r>
              <a:rPr lang="en-US" sz="1400" dirty="0"/>
              <a:t>any costs directly attributable to bringing the asset to the location and condition necessary for it to be capable of operating in the manner intended by management.</a:t>
            </a:r>
          </a:p>
          <a:p>
            <a:pPr marL="342900" indent="-342900">
              <a:buFont typeface="+mj-lt"/>
              <a:buAutoNum type="alphaLcParenR"/>
            </a:pPr>
            <a:r>
              <a:rPr lang="en-US" sz="1400" dirty="0"/>
              <a:t>the initial estimate of the costs of dismantling and removing the item and restoring the site on which it is located, the obligation for which an entity incurs either when the item is acquired or as a consequence of having used the item during a particular period for purposes other than to produce inventories during that period. i.e. a Power Company is operating on a land based on a public concession of exploiting the river through which its plant is producing power. At the end of the concession the company is obliged to dismantle the plant and restore the environment as it was before the plant was installed. </a:t>
            </a:r>
          </a:p>
          <a:p>
            <a:endParaRPr lang="en-US" sz="1400" b="1" dirty="0"/>
          </a:p>
          <a:p>
            <a:endParaRPr lang="en-US" b="1" u="sng" dirty="0"/>
          </a:p>
          <a:p>
            <a:endParaRPr lang="en-US" b="1" u="sng" dirty="0"/>
          </a:p>
        </p:txBody>
      </p:sp>
      <p:sp>
        <p:nvSpPr>
          <p:cNvPr id="4" name="Slide Number Placeholder 3">
            <a:extLst>
              <a:ext uri="{FF2B5EF4-FFF2-40B4-BE49-F238E27FC236}">
                <a16:creationId xmlns:a16="http://schemas.microsoft.com/office/drawing/2014/main" id="{97FD9565-FDEF-4CAE-B756-77ECAB49CBB5}"/>
              </a:ext>
            </a:extLst>
          </p:cNvPr>
          <p:cNvSpPr>
            <a:spLocks noGrp="1"/>
          </p:cNvSpPr>
          <p:nvPr>
            <p:ph type="sldNum" sz="quarter" idx="12"/>
          </p:nvPr>
        </p:nvSpPr>
        <p:spPr/>
        <p:txBody>
          <a:bodyPr/>
          <a:lstStyle/>
          <a:p>
            <a:fld id="{D57F1E4F-1CFF-5643-939E-217C01CDF565}" type="slidenum">
              <a:rPr lang="en-US" smtClean="0"/>
              <a:pPr/>
              <a:t>17</a:t>
            </a:fld>
            <a:endParaRPr lang="en-US" dirty="0"/>
          </a:p>
        </p:txBody>
      </p:sp>
      <p:sp>
        <p:nvSpPr>
          <p:cNvPr id="5" name="Footer Placeholder 4">
            <a:extLst>
              <a:ext uri="{FF2B5EF4-FFF2-40B4-BE49-F238E27FC236}">
                <a16:creationId xmlns:a16="http://schemas.microsoft.com/office/drawing/2014/main" id="{577B1693-172D-4A65-9367-03AFD760FFA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0737036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B14C4-7579-497E-9B50-D9B2382F25B9}"/>
              </a:ext>
            </a:extLst>
          </p:cNvPr>
          <p:cNvSpPr>
            <a:spLocks noGrp="1"/>
          </p:cNvSpPr>
          <p:nvPr>
            <p:ph type="title"/>
          </p:nvPr>
        </p:nvSpPr>
        <p:spPr/>
        <p:txBody>
          <a:bodyPr>
            <a:normAutofit fontScale="90000"/>
          </a:bodyPr>
          <a:lstStyle/>
          <a:p>
            <a:r>
              <a:rPr lang="en-US" dirty="0"/>
              <a:t>Measurement and recognition</a:t>
            </a:r>
          </a:p>
        </p:txBody>
      </p:sp>
      <p:sp>
        <p:nvSpPr>
          <p:cNvPr id="3" name="Content Placeholder 2">
            <a:extLst>
              <a:ext uri="{FF2B5EF4-FFF2-40B4-BE49-F238E27FC236}">
                <a16:creationId xmlns:a16="http://schemas.microsoft.com/office/drawing/2014/main" id="{13B1E2AE-7E45-4378-B5A6-3AF68394A205}"/>
              </a:ext>
            </a:extLst>
          </p:cNvPr>
          <p:cNvSpPr>
            <a:spLocks noGrp="1"/>
          </p:cNvSpPr>
          <p:nvPr>
            <p:ph idx="1"/>
          </p:nvPr>
        </p:nvSpPr>
        <p:spPr>
          <a:xfrm>
            <a:off x="677334" y="1238249"/>
            <a:ext cx="8596668" cy="4544681"/>
          </a:xfrm>
        </p:spPr>
        <p:txBody>
          <a:bodyPr>
            <a:normAutofit/>
          </a:bodyPr>
          <a:lstStyle/>
          <a:p>
            <a:r>
              <a:rPr lang="en-US" sz="1400" b="1" dirty="0"/>
              <a:t>The cost of a self-constructed asset is determined using the same principles as for an acquired asset. If an entity makes similar assets for sale in the normal course of business, the cost of the asset is usually the same as the cost of constructing an asset for sale. </a:t>
            </a:r>
          </a:p>
          <a:p>
            <a:r>
              <a:rPr lang="en-US" sz="1400" b="1" dirty="0"/>
              <a:t>An entity shall choose either the cost model (1) or the revaluation model (2) as its accounting policy:</a:t>
            </a:r>
          </a:p>
          <a:p>
            <a:pPr marL="342900" indent="-342900">
              <a:buFont typeface="+mj-lt"/>
              <a:buAutoNum type="arabicParenR"/>
            </a:pPr>
            <a:r>
              <a:rPr lang="en-US" sz="1400" b="1" dirty="0"/>
              <a:t>After recognition as an asset, an item of property, plant and equipment shall be carried at its cost less any accumulated depreciation and any accumulated impairment losses;</a:t>
            </a:r>
          </a:p>
          <a:p>
            <a:pPr marL="342900" indent="-342900">
              <a:buFont typeface="+mj-lt"/>
              <a:buAutoNum type="arabicParenR"/>
            </a:pPr>
            <a:r>
              <a:rPr lang="en-US" sz="1400" b="1" dirty="0"/>
              <a:t>After recognition as an asset, an item of property, plant and equipment whose fair value can be measured reliably shall be carried at a revalued amount, being its fair value at the date of the revaluation less any subsequent accumulated depreciation and subsequent accumulated impairment losses. Revaluations shall be made with sufficient regularity to ensure that the carrying amount does not differ materially from that which would be determined using fair value at the end of the reporting period.</a:t>
            </a:r>
          </a:p>
          <a:p>
            <a:pPr marL="1085850" lvl="1" indent="-342900">
              <a:buFont typeface="+mj-lt"/>
              <a:buAutoNum type="arabicParenR"/>
            </a:pPr>
            <a:r>
              <a:rPr lang="en-US" sz="1200" b="1" dirty="0"/>
              <a:t>Differences in fair value are accounted in a specific reserve of equity</a:t>
            </a:r>
          </a:p>
          <a:p>
            <a:pPr marL="1085850" lvl="1" indent="-342900">
              <a:buFont typeface="+mj-lt"/>
              <a:buAutoNum type="arabicParenR"/>
            </a:pPr>
            <a:r>
              <a:rPr lang="en-US" sz="1200" b="1" dirty="0"/>
              <a:t>If an item of property, plant and equipment is revalued, the entire class of property, plant and equipment to which that asset belongs shall be revalued.</a:t>
            </a:r>
          </a:p>
          <a:p>
            <a:endParaRPr lang="en-US" b="1" u="sng" dirty="0"/>
          </a:p>
          <a:p>
            <a:endParaRPr lang="en-US" b="1" u="sng" dirty="0"/>
          </a:p>
        </p:txBody>
      </p:sp>
      <p:sp>
        <p:nvSpPr>
          <p:cNvPr id="4" name="Slide Number Placeholder 3">
            <a:extLst>
              <a:ext uri="{FF2B5EF4-FFF2-40B4-BE49-F238E27FC236}">
                <a16:creationId xmlns:a16="http://schemas.microsoft.com/office/drawing/2014/main" id="{97FD9565-FDEF-4CAE-B756-77ECAB49CBB5}"/>
              </a:ext>
            </a:extLst>
          </p:cNvPr>
          <p:cNvSpPr>
            <a:spLocks noGrp="1"/>
          </p:cNvSpPr>
          <p:nvPr>
            <p:ph type="sldNum" sz="quarter" idx="12"/>
          </p:nvPr>
        </p:nvSpPr>
        <p:spPr/>
        <p:txBody>
          <a:bodyPr/>
          <a:lstStyle/>
          <a:p>
            <a:fld id="{D57F1E4F-1CFF-5643-939E-217C01CDF565}" type="slidenum">
              <a:rPr lang="en-US" smtClean="0"/>
              <a:pPr/>
              <a:t>18</a:t>
            </a:fld>
            <a:endParaRPr lang="en-US" dirty="0"/>
          </a:p>
        </p:txBody>
      </p:sp>
      <p:sp>
        <p:nvSpPr>
          <p:cNvPr id="5" name="Footer Placeholder 4">
            <a:extLst>
              <a:ext uri="{FF2B5EF4-FFF2-40B4-BE49-F238E27FC236}">
                <a16:creationId xmlns:a16="http://schemas.microsoft.com/office/drawing/2014/main" id="{577B1693-172D-4A65-9367-03AFD760FFA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6131206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A13A9-2166-433E-98AF-ED18877B9DEF}"/>
              </a:ext>
            </a:extLst>
          </p:cNvPr>
          <p:cNvSpPr>
            <a:spLocks noGrp="1"/>
          </p:cNvSpPr>
          <p:nvPr>
            <p:ph type="title"/>
          </p:nvPr>
        </p:nvSpPr>
        <p:spPr/>
        <p:txBody>
          <a:bodyPr>
            <a:normAutofit fontScale="90000"/>
          </a:bodyPr>
          <a:lstStyle/>
          <a:p>
            <a:r>
              <a:rPr lang="en-US" dirty="0"/>
              <a:t>Revaluation model</a:t>
            </a:r>
            <a:br>
              <a:rPr lang="en-US" dirty="0"/>
            </a:br>
            <a:endParaRPr lang="en-US" dirty="0"/>
          </a:p>
        </p:txBody>
      </p:sp>
      <p:sp>
        <p:nvSpPr>
          <p:cNvPr id="3" name="Content Placeholder 2">
            <a:extLst>
              <a:ext uri="{FF2B5EF4-FFF2-40B4-BE49-F238E27FC236}">
                <a16:creationId xmlns:a16="http://schemas.microsoft.com/office/drawing/2014/main" id="{09F4084F-1CDC-4807-8B66-105E153454BE}"/>
              </a:ext>
            </a:extLst>
          </p:cNvPr>
          <p:cNvSpPr>
            <a:spLocks noGrp="1"/>
          </p:cNvSpPr>
          <p:nvPr>
            <p:ph idx="1"/>
          </p:nvPr>
        </p:nvSpPr>
        <p:spPr>
          <a:xfrm>
            <a:off x="677334" y="1238249"/>
            <a:ext cx="8596668" cy="4544681"/>
          </a:xfrm>
        </p:spPr>
        <p:txBody>
          <a:bodyPr/>
          <a:lstStyle/>
          <a:p>
            <a:r>
              <a:rPr lang="en-US" dirty="0"/>
              <a:t>Purchase</a:t>
            </a:r>
          </a:p>
          <a:p>
            <a:endParaRPr lang="en-US" dirty="0"/>
          </a:p>
          <a:p>
            <a:endParaRPr lang="en-US" dirty="0"/>
          </a:p>
          <a:p>
            <a:endParaRPr lang="en-US" dirty="0"/>
          </a:p>
          <a:p>
            <a:r>
              <a:rPr lang="en-US" dirty="0"/>
              <a:t>After 1 year</a:t>
            </a:r>
          </a:p>
          <a:p>
            <a:endParaRPr lang="en-US" dirty="0"/>
          </a:p>
          <a:p>
            <a:endParaRPr lang="en-US" dirty="0"/>
          </a:p>
          <a:p>
            <a:r>
              <a:rPr lang="en-US" dirty="0"/>
              <a:t>After 2 years</a:t>
            </a:r>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C3CF49A3-49BA-4B9C-B050-7D40A26301AE}"/>
              </a:ext>
            </a:extLst>
          </p:cNvPr>
          <p:cNvSpPr>
            <a:spLocks noGrp="1"/>
          </p:cNvSpPr>
          <p:nvPr>
            <p:ph type="sldNum" sz="quarter" idx="12"/>
          </p:nvPr>
        </p:nvSpPr>
        <p:spPr/>
        <p:txBody>
          <a:bodyPr/>
          <a:lstStyle/>
          <a:p>
            <a:fld id="{D57F1E4F-1CFF-5643-939E-217C01CDF565}" type="slidenum">
              <a:rPr lang="en-US" smtClean="0"/>
              <a:pPr/>
              <a:t>19</a:t>
            </a:fld>
            <a:endParaRPr lang="en-US" dirty="0"/>
          </a:p>
        </p:txBody>
      </p:sp>
      <p:sp>
        <p:nvSpPr>
          <p:cNvPr id="5" name="Footer Placeholder 4">
            <a:extLst>
              <a:ext uri="{FF2B5EF4-FFF2-40B4-BE49-F238E27FC236}">
                <a16:creationId xmlns:a16="http://schemas.microsoft.com/office/drawing/2014/main" id="{326EC097-6505-46C7-AB7E-25F8535828D9}"/>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DBCE2943-105B-45E2-98A7-ADEB6D19CC03}"/>
              </a:ext>
            </a:extLst>
          </p:cNvPr>
          <p:cNvGraphicFramePr>
            <a:graphicFrameLocks noGrp="1"/>
          </p:cNvGraphicFramePr>
          <p:nvPr>
            <p:extLst>
              <p:ext uri="{D42A27DB-BD31-4B8C-83A1-F6EECF244321}">
                <p14:modId xmlns:p14="http://schemas.microsoft.com/office/powerpoint/2010/main" val="3791209016"/>
              </p:ext>
            </p:extLst>
          </p:nvPr>
        </p:nvGraphicFramePr>
        <p:xfrm>
          <a:off x="677334" y="1625287"/>
          <a:ext cx="6083556" cy="110744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923027">
                  <a:extLst>
                    <a:ext uri="{9D8B030D-6E8A-4147-A177-3AD203B41FA5}">
                      <a16:colId xmlns:a16="http://schemas.microsoft.com/office/drawing/2014/main" val="2006376887"/>
                    </a:ext>
                  </a:extLst>
                </a:gridCol>
                <a:gridCol w="85752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Building</a:t>
                      </a:r>
                    </a:p>
                  </a:txBody>
                  <a:tcPr/>
                </a:tc>
                <a:tc>
                  <a:txBody>
                    <a:bodyPr/>
                    <a:lstStyle/>
                    <a:p>
                      <a:pPr algn="r"/>
                      <a:r>
                        <a:rPr lang="en-US" dirty="0"/>
                        <a:t>2.000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VAT on purchases (22%)</a:t>
                      </a:r>
                    </a:p>
                  </a:txBody>
                  <a:tcPr/>
                </a:tc>
                <a:tc>
                  <a:txBody>
                    <a:bodyPr/>
                    <a:lstStyle/>
                    <a:p>
                      <a:pPr algn="r"/>
                      <a:r>
                        <a:rPr lang="en-US" dirty="0"/>
                        <a:t>440</a:t>
                      </a:r>
                    </a:p>
                  </a:txBody>
                  <a:tcPr/>
                </a:tc>
                <a:tc>
                  <a:txBody>
                    <a:bodyPr/>
                    <a:lstStyle/>
                    <a:p>
                      <a:pPr algn="r"/>
                      <a:endParaRPr lang="en-US" dirty="0"/>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Payables to B</a:t>
                      </a:r>
                    </a:p>
                  </a:txBody>
                  <a:tcPr/>
                </a:tc>
                <a:tc>
                  <a:txBody>
                    <a:bodyPr/>
                    <a:lstStyle/>
                    <a:p>
                      <a:pPr algn="r"/>
                      <a:endParaRPr lang="en-US" dirty="0"/>
                    </a:p>
                  </a:txBody>
                  <a:tcPr/>
                </a:tc>
                <a:tc>
                  <a:txBody>
                    <a:bodyPr/>
                    <a:lstStyle/>
                    <a:p>
                      <a:pPr algn="r"/>
                      <a:r>
                        <a:rPr lang="en-US" dirty="0"/>
                        <a:t>2.440</a:t>
                      </a:r>
                    </a:p>
                  </a:txBody>
                  <a:tcPr/>
                </a:tc>
                <a:extLst>
                  <a:ext uri="{0D108BD9-81ED-4DB2-BD59-A6C34878D82A}">
                    <a16:rowId xmlns:a16="http://schemas.microsoft.com/office/drawing/2014/main" val="2561619853"/>
                  </a:ext>
                </a:extLst>
              </a:tr>
            </a:tbl>
          </a:graphicData>
        </a:graphic>
      </p:graphicFrame>
      <p:graphicFrame>
        <p:nvGraphicFramePr>
          <p:cNvPr id="7" name="Table 6">
            <a:extLst>
              <a:ext uri="{FF2B5EF4-FFF2-40B4-BE49-F238E27FC236}">
                <a16:creationId xmlns:a16="http://schemas.microsoft.com/office/drawing/2014/main" id="{4CE1F5E2-ED4E-4C7A-BC62-6E0FD7B2B5C7}"/>
              </a:ext>
            </a:extLst>
          </p:cNvPr>
          <p:cNvGraphicFramePr>
            <a:graphicFrameLocks noGrp="1"/>
          </p:cNvGraphicFramePr>
          <p:nvPr>
            <p:extLst>
              <p:ext uri="{D42A27DB-BD31-4B8C-83A1-F6EECF244321}">
                <p14:modId xmlns:p14="http://schemas.microsoft.com/office/powerpoint/2010/main" val="96469948"/>
              </p:ext>
            </p:extLst>
          </p:nvPr>
        </p:nvGraphicFramePr>
        <p:xfrm>
          <a:off x="677334" y="3306724"/>
          <a:ext cx="6083556" cy="73660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923027">
                  <a:extLst>
                    <a:ext uri="{9D8B030D-6E8A-4147-A177-3AD203B41FA5}">
                      <a16:colId xmlns:a16="http://schemas.microsoft.com/office/drawing/2014/main" val="2006376887"/>
                    </a:ext>
                  </a:extLst>
                </a:gridCol>
                <a:gridCol w="85752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Building</a:t>
                      </a:r>
                    </a:p>
                  </a:txBody>
                  <a:tcPr/>
                </a:tc>
                <a:tc>
                  <a:txBody>
                    <a:bodyPr/>
                    <a:lstStyle/>
                    <a:p>
                      <a:pPr algn="r"/>
                      <a:r>
                        <a:rPr lang="en-US" dirty="0"/>
                        <a:t>200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Revaluation surplus (OCI)</a:t>
                      </a:r>
                    </a:p>
                  </a:txBody>
                  <a:tcPr/>
                </a:tc>
                <a:tc>
                  <a:txBody>
                    <a:bodyPr/>
                    <a:lstStyle/>
                    <a:p>
                      <a:pPr algn="r"/>
                      <a:endParaRPr lang="en-US" dirty="0"/>
                    </a:p>
                  </a:txBody>
                  <a:tcPr/>
                </a:tc>
                <a:tc>
                  <a:txBody>
                    <a:bodyPr/>
                    <a:lstStyle/>
                    <a:p>
                      <a:pPr algn="r"/>
                      <a:r>
                        <a:rPr lang="en-US" dirty="0"/>
                        <a:t>200</a:t>
                      </a:r>
                    </a:p>
                  </a:txBody>
                  <a:tcPr/>
                </a:tc>
                <a:extLst>
                  <a:ext uri="{0D108BD9-81ED-4DB2-BD59-A6C34878D82A}">
                    <a16:rowId xmlns:a16="http://schemas.microsoft.com/office/drawing/2014/main" val="2561619853"/>
                  </a:ext>
                </a:extLst>
              </a:tr>
            </a:tbl>
          </a:graphicData>
        </a:graphic>
      </p:graphicFrame>
      <p:graphicFrame>
        <p:nvGraphicFramePr>
          <p:cNvPr id="8" name="Table 7">
            <a:extLst>
              <a:ext uri="{FF2B5EF4-FFF2-40B4-BE49-F238E27FC236}">
                <a16:creationId xmlns:a16="http://schemas.microsoft.com/office/drawing/2014/main" id="{A1C67926-9F4D-4C0A-AF09-D04E8B4BA706}"/>
              </a:ext>
            </a:extLst>
          </p:cNvPr>
          <p:cNvGraphicFramePr>
            <a:graphicFrameLocks noGrp="1"/>
          </p:cNvGraphicFramePr>
          <p:nvPr>
            <p:extLst>
              <p:ext uri="{D42A27DB-BD31-4B8C-83A1-F6EECF244321}">
                <p14:modId xmlns:p14="http://schemas.microsoft.com/office/powerpoint/2010/main" val="194015874"/>
              </p:ext>
            </p:extLst>
          </p:nvPr>
        </p:nvGraphicFramePr>
        <p:xfrm>
          <a:off x="7383238" y="3309152"/>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OCI</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r"/>
                      <a:r>
                        <a:rPr lang="en-US" sz="1200" b="1" dirty="0"/>
                        <a:t>100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9" name="Table 8">
            <a:extLst>
              <a:ext uri="{FF2B5EF4-FFF2-40B4-BE49-F238E27FC236}">
                <a16:creationId xmlns:a16="http://schemas.microsoft.com/office/drawing/2014/main" id="{7B9102D8-127B-400F-86AB-8C869D97065B}"/>
              </a:ext>
            </a:extLst>
          </p:cNvPr>
          <p:cNvGraphicFramePr>
            <a:graphicFrameLocks noGrp="1"/>
          </p:cNvGraphicFramePr>
          <p:nvPr>
            <p:extLst>
              <p:ext uri="{D42A27DB-BD31-4B8C-83A1-F6EECF244321}">
                <p14:modId xmlns:p14="http://schemas.microsoft.com/office/powerpoint/2010/main" val="2043033840"/>
              </p:ext>
            </p:extLst>
          </p:nvPr>
        </p:nvGraphicFramePr>
        <p:xfrm>
          <a:off x="677334" y="4671640"/>
          <a:ext cx="6083556" cy="73660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923027">
                  <a:extLst>
                    <a:ext uri="{9D8B030D-6E8A-4147-A177-3AD203B41FA5}">
                      <a16:colId xmlns:a16="http://schemas.microsoft.com/office/drawing/2014/main" val="2006376887"/>
                    </a:ext>
                  </a:extLst>
                </a:gridCol>
                <a:gridCol w="85752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Revaluation surplus (OCI)</a:t>
                      </a:r>
                    </a:p>
                  </a:txBody>
                  <a:tcPr/>
                </a:tc>
                <a:tc>
                  <a:txBody>
                    <a:bodyPr/>
                    <a:lstStyle/>
                    <a:p>
                      <a:pPr algn="r"/>
                      <a:r>
                        <a:rPr lang="en-US" dirty="0"/>
                        <a:t>100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Building</a:t>
                      </a:r>
                    </a:p>
                  </a:txBody>
                  <a:tcPr/>
                </a:tc>
                <a:tc>
                  <a:txBody>
                    <a:bodyPr/>
                    <a:lstStyle/>
                    <a:p>
                      <a:pPr algn="r"/>
                      <a:endParaRPr lang="en-US" dirty="0"/>
                    </a:p>
                  </a:txBody>
                  <a:tcPr/>
                </a:tc>
                <a:tc>
                  <a:txBody>
                    <a:bodyPr/>
                    <a:lstStyle/>
                    <a:p>
                      <a:pPr algn="r"/>
                      <a:r>
                        <a:rPr lang="en-US" dirty="0"/>
                        <a:t>100</a:t>
                      </a:r>
                    </a:p>
                  </a:txBody>
                  <a:tcPr/>
                </a:tc>
                <a:extLst>
                  <a:ext uri="{0D108BD9-81ED-4DB2-BD59-A6C34878D82A}">
                    <a16:rowId xmlns:a16="http://schemas.microsoft.com/office/drawing/2014/main" val="2561619853"/>
                  </a:ext>
                </a:extLst>
              </a:tr>
            </a:tbl>
          </a:graphicData>
        </a:graphic>
      </p:graphicFrame>
      <p:graphicFrame>
        <p:nvGraphicFramePr>
          <p:cNvPr id="10" name="Table 9">
            <a:extLst>
              <a:ext uri="{FF2B5EF4-FFF2-40B4-BE49-F238E27FC236}">
                <a16:creationId xmlns:a16="http://schemas.microsoft.com/office/drawing/2014/main" id="{1A462C10-024F-4C60-9009-A3363D18BBE2}"/>
              </a:ext>
            </a:extLst>
          </p:cNvPr>
          <p:cNvGraphicFramePr>
            <a:graphicFrameLocks noGrp="1"/>
          </p:cNvGraphicFramePr>
          <p:nvPr>
            <p:extLst>
              <p:ext uri="{D42A27DB-BD31-4B8C-83A1-F6EECF244321}">
                <p14:modId xmlns:p14="http://schemas.microsoft.com/office/powerpoint/2010/main" val="1260198674"/>
              </p:ext>
            </p:extLst>
          </p:nvPr>
        </p:nvGraphicFramePr>
        <p:xfrm>
          <a:off x="7383238" y="1436727"/>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Building</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2.100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7699804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lstStyle/>
          <a:p>
            <a:r>
              <a:rPr lang="en-US" dirty="0"/>
              <a:t>Each part of an item of property, plant and equipment with a cost that is significant in relation to the total cost of the item shall be depreciated separately.</a:t>
            </a:r>
          </a:p>
          <a:p>
            <a:r>
              <a:rPr lang="en-US" dirty="0"/>
              <a:t>The depreciation is the systematic allocation of the depreciable amount of an assets over its useful life. Fixed assets are subjected to depreciation to represent the lost value as the assets are used.</a:t>
            </a:r>
          </a:p>
          <a:p>
            <a:r>
              <a:rPr lang="en-US" dirty="0"/>
              <a:t>Useful life: is the period over which an asset is expected to be used by the firm </a:t>
            </a:r>
          </a:p>
          <a:p>
            <a:endParaRPr lang="en-US" dirty="0"/>
          </a:p>
          <a:p>
            <a:pPr algn="ctr"/>
            <a:r>
              <a:rPr lang="en-US" dirty="0"/>
              <a:t>Depreciation Example:</a:t>
            </a:r>
          </a:p>
          <a:p>
            <a:pPr algn="ctr"/>
            <a:r>
              <a:rPr lang="en-US" dirty="0"/>
              <a:t>Cost of fixed Asset: 100</a:t>
            </a:r>
          </a:p>
          <a:p>
            <a:pPr algn="ctr"/>
            <a:r>
              <a:rPr lang="en-US" dirty="0"/>
              <a:t>Useful life (expected): 5 years</a:t>
            </a:r>
          </a:p>
          <a:p>
            <a:pPr algn="ctr"/>
            <a:r>
              <a:rPr lang="en-US" dirty="0"/>
              <a:t>Depreciation: 100/5=20</a:t>
            </a:r>
          </a:p>
          <a:p>
            <a:pPr algn="ctr"/>
            <a:endParaRPr lang="en-US" dirty="0"/>
          </a:p>
          <a:p>
            <a:pPr algn="ct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20</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5770485" cy="584775"/>
          </a:xfrm>
          <a:prstGeom prst="rect">
            <a:avLst/>
          </a:prstGeom>
          <a:noFill/>
        </p:spPr>
        <p:txBody>
          <a:bodyPr wrap="square" rtlCol="0">
            <a:spAutoFit/>
          </a:bodyPr>
          <a:lstStyle/>
          <a:p>
            <a:pPr>
              <a:spcBef>
                <a:spcPct val="0"/>
              </a:spcBef>
            </a:pPr>
            <a:r>
              <a:rPr lang="it-IT" sz="3200" dirty="0" err="1">
                <a:solidFill>
                  <a:schemeClr val="accent1"/>
                </a:solidFill>
                <a:latin typeface="+mj-lt"/>
                <a:ea typeface="+mj-ea"/>
                <a:cs typeface="+mj-cs"/>
              </a:rPr>
              <a:t>Depreciation</a:t>
            </a:r>
            <a:r>
              <a:rPr lang="it-IT" sz="3200" dirty="0">
                <a:solidFill>
                  <a:schemeClr val="accent1"/>
                </a:solidFill>
                <a:latin typeface="+mj-lt"/>
                <a:ea typeface="+mj-ea"/>
                <a:cs typeface="+mj-cs"/>
              </a:rPr>
              <a:t> of </a:t>
            </a:r>
            <a:r>
              <a:rPr lang="it-IT" sz="3200" dirty="0" err="1">
                <a:solidFill>
                  <a:schemeClr val="accent1"/>
                </a:solidFill>
                <a:latin typeface="+mj-lt"/>
                <a:ea typeface="+mj-ea"/>
                <a:cs typeface="+mj-cs"/>
              </a:rPr>
              <a:t>fixed</a:t>
            </a:r>
            <a:r>
              <a:rPr lang="it-IT" sz="3200" dirty="0">
                <a:solidFill>
                  <a:schemeClr val="accent1"/>
                </a:solidFill>
                <a:latin typeface="+mj-lt"/>
                <a:ea typeface="+mj-ea"/>
                <a:cs typeface="+mj-cs"/>
              </a:rPr>
              <a:t> </a:t>
            </a:r>
            <a:r>
              <a:rPr lang="it-IT" sz="3200" dirty="0" err="1">
                <a:solidFill>
                  <a:schemeClr val="accent1"/>
                </a:solidFill>
                <a:latin typeface="+mj-lt"/>
                <a:ea typeface="+mj-ea"/>
                <a:cs typeface="+mj-cs"/>
              </a:rPr>
              <a:t>assets</a:t>
            </a:r>
            <a:endParaRPr lang="it-IT" sz="3200" dirty="0">
              <a:solidFill>
                <a:schemeClr val="accent1"/>
              </a:solidFill>
              <a:latin typeface="+mj-lt"/>
              <a:ea typeface="+mj-ea"/>
              <a:cs typeface="+mj-cs"/>
            </a:endParaRPr>
          </a:p>
        </p:txBody>
      </p:sp>
    </p:spTree>
    <p:extLst>
      <p:ext uri="{BB962C8B-B14F-4D97-AF65-F5344CB8AC3E}">
        <p14:creationId xmlns:p14="http://schemas.microsoft.com/office/powerpoint/2010/main" val="12873061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F4084F-1CDC-4807-8B66-105E153454BE}"/>
              </a:ext>
            </a:extLst>
          </p:cNvPr>
          <p:cNvSpPr>
            <a:spLocks noGrp="1"/>
          </p:cNvSpPr>
          <p:nvPr>
            <p:ph idx="1"/>
          </p:nvPr>
        </p:nvSpPr>
        <p:spPr>
          <a:xfrm>
            <a:off x="677334" y="1238249"/>
            <a:ext cx="6705904" cy="4544681"/>
          </a:xfrm>
        </p:spPr>
        <p:txBody>
          <a:bodyPr/>
          <a:lstStyle/>
          <a:p>
            <a:r>
              <a:rPr lang="en-US" dirty="0"/>
              <a:t>The usage of the PPE, in this example the cars, is then reflected in the recognition of a cost measuring the value of this usage in the year</a:t>
            </a:r>
          </a:p>
          <a:p>
            <a:endParaRPr lang="en-US" dirty="0"/>
          </a:p>
          <a:p>
            <a:endParaRPr lang="en-US" dirty="0"/>
          </a:p>
          <a:p>
            <a:endParaRPr lang="en-US" dirty="0"/>
          </a:p>
          <a:p>
            <a:r>
              <a:rPr lang="en-US" dirty="0"/>
              <a:t>After 1 year</a:t>
            </a:r>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C3CF49A3-49BA-4B9C-B050-7D40A26301AE}"/>
              </a:ext>
            </a:extLst>
          </p:cNvPr>
          <p:cNvSpPr>
            <a:spLocks noGrp="1"/>
          </p:cNvSpPr>
          <p:nvPr>
            <p:ph type="sldNum" sz="quarter" idx="12"/>
          </p:nvPr>
        </p:nvSpPr>
        <p:spPr/>
        <p:txBody>
          <a:bodyPr/>
          <a:lstStyle/>
          <a:p>
            <a:fld id="{D57F1E4F-1CFF-5643-939E-217C01CDF565}" type="slidenum">
              <a:rPr lang="en-US" smtClean="0"/>
              <a:pPr/>
              <a:t>21</a:t>
            </a:fld>
            <a:endParaRPr lang="en-US" dirty="0"/>
          </a:p>
        </p:txBody>
      </p:sp>
      <p:sp>
        <p:nvSpPr>
          <p:cNvPr id="5" name="Footer Placeholder 4">
            <a:extLst>
              <a:ext uri="{FF2B5EF4-FFF2-40B4-BE49-F238E27FC236}">
                <a16:creationId xmlns:a16="http://schemas.microsoft.com/office/drawing/2014/main" id="{326EC097-6505-46C7-AB7E-25F8535828D9}"/>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DBCE2943-105B-45E2-98A7-ADEB6D19CC03}"/>
              </a:ext>
            </a:extLst>
          </p:cNvPr>
          <p:cNvGraphicFramePr>
            <a:graphicFrameLocks noGrp="1"/>
          </p:cNvGraphicFramePr>
          <p:nvPr>
            <p:extLst>
              <p:ext uri="{D42A27DB-BD31-4B8C-83A1-F6EECF244321}">
                <p14:modId xmlns:p14="http://schemas.microsoft.com/office/powerpoint/2010/main" val="3936692137"/>
              </p:ext>
            </p:extLst>
          </p:nvPr>
        </p:nvGraphicFramePr>
        <p:xfrm>
          <a:off x="677334" y="2400913"/>
          <a:ext cx="6083556" cy="73660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923027">
                  <a:extLst>
                    <a:ext uri="{9D8B030D-6E8A-4147-A177-3AD203B41FA5}">
                      <a16:colId xmlns:a16="http://schemas.microsoft.com/office/drawing/2014/main" val="2006376887"/>
                    </a:ext>
                  </a:extLst>
                </a:gridCol>
                <a:gridCol w="85752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Depreciation of cars</a:t>
                      </a:r>
                    </a:p>
                  </a:txBody>
                  <a:tcPr/>
                </a:tc>
                <a:tc>
                  <a:txBody>
                    <a:bodyPr/>
                    <a:lstStyle/>
                    <a:p>
                      <a:pPr algn="r"/>
                      <a:r>
                        <a:rPr lang="en-US" dirty="0"/>
                        <a:t>20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Depreciation fund - cars</a:t>
                      </a:r>
                    </a:p>
                  </a:txBody>
                  <a:tcPr/>
                </a:tc>
                <a:tc>
                  <a:txBody>
                    <a:bodyPr/>
                    <a:lstStyle/>
                    <a:p>
                      <a:pPr algn="r"/>
                      <a:endParaRPr lang="en-US" dirty="0"/>
                    </a:p>
                  </a:txBody>
                  <a:tcPr/>
                </a:tc>
                <a:tc>
                  <a:txBody>
                    <a:bodyPr/>
                    <a:lstStyle/>
                    <a:p>
                      <a:pPr algn="r"/>
                      <a:r>
                        <a:rPr lang="en-US" dirty="0"/>
                        <a:t>20</a:t>
                      </a:r>
                    </a:p>
                  </a:txBody>
                  <a:tcPr/>
                </a:tc>
                <a:extLst>
                  <a:ext uri="{0D108BD9-81ED-4DB2-BD59-A6C34878D82A}">
                    <a16:rowId xmlns:a16="http://schemas.microsoft.com/office/drawing/2014/main" val="2561619853"/>
                  </a:ext>
                </a:extLst>
              </a:tr>
            </a:tbl>
          </a:graphicData>
        </a:graphic>
      </p:graphicFrame>
      <p:graphicFrame>
        <p:nvGraphicFramePr>
          <p:cNvPr id="8" name="Table 7">
            <a:extLst>
              <a:ext uri="{FF2B5EF4-FFF2-40B4-BE49-F238E27FC236}">
                <a16:creationId xmlns:a16="http://schemas.microsoft.com/office/drawing/2014/main" id="{A1C67926-9F4D-4C0A-AF09-D04E8B4BA706}"/>
              </a:ext>
            </a:extLst>
          </p:cNvPr>
          <p:cNvGraphicFramePr>
            <a:graphicFrameLocks noGrp="1"/>
          </p:cNvGraphicFramePr>
          <p:nvPr>
            <p:extLst>
              <p:ext uri="{D42A27DB-BD31-4B8C-83A1-F6EECF244321}">
                <p14:modId xmlns:p14="http://schemas.microsoft.com/office/powerpoint/2010/main" val="109630383"/>
              </p:ext>
            </p:extLst>
          </p:nvPr>
        </p:nvGraphicFramePr>
        <p:xfrm>
          <a:off x="7383238" y="2480779"/>
          <a:ext cx="1549094" cy="972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Cars (BS)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b="1" dirty="0"/>
                        <a:t>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sp>
        <p:nvSpPr>
          <p:cNvPr id="11" name="Title 10">
            <a:extLst>
              <a:ext uri="{FF2B5EF4-FFF2-40B4-BE49-F238E27FC236}">
                <a16:creationId xmlns:a16="http://schemas.microsoft.com/office/drawing/2014/main" id="{828AD706-BFE2-48C7-88F8-796F21584DE5}"/>
              </a:ext>
            </a:extLst>
          </p:cNvPr>
          <p:cNvSpPr>
            <a:spLocks noGrp="1"/>
          </p:cNvSpPr>
          <p:nvPr>
            <p:ph type="title"/>
          </p:nvPr>
        </p:nvSpPr>
        <p:spPr/>
        <p:txBody>
          <a:bodyPr>
            <a:normAutofit fontScale="90000"/>
          </a:bodyPr>
          <a:lstStyle/>
          <a:p>
            <a:r>
              <a:rPr lang="en-US" dirty="0"/>
              <a:t>Depreciation</a:t>
            </a:r>
          </a:p>
        </p:txBody>
      </p:sp>
      <p:graphicFrame>
        <p:nvGraphicFramePr>
          <p:cNvPr id="12" name="Table 11">
            <a:extLst>
              <a:ext uri="{FF2B5EF4-FFF2-40B4-BE49-F238E27FC236}">
                <a16:creationId xmlns:a16="http://schemas.microsoft.com/office/drawing/2014/main" id="{D9B109C9-D9A7-4A39-8B47-50399AE89335}"/>
              </a:ext>
            </a:extLst>
          </p:cNvPr>
          <p:cNvGraphicFramePr>
            <a:graphicFrameLocks noGrp="1"/>
          </p:cNvGraphicFramePr>
          <p:nvPr>
            <p:extLst>
              <p:ext uri="{D42A27DB-BD31-4B8C-83A1-F6EECF244321}">
                <p14:modId xmlns:p14="http://schemas.microsoft.com/office/powerpoint/2010/main" val="2543837461"/>
              </p:ext>
            </p:extLst>
          </p:nvPr>
        </p:nvGraphicFramePr>
        <p:xfrm>
          <a:off x="7383238" y="3545549"/>
          <a:ext cx="1549094" cy="14292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Depreciation fund (BS)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a:r>
                        <a:rPr lang="en-US" sz="1200" dirty="0">
                          <a:solidFill>
                            <a:schemeClr val="tx1"/>
                          </a:solidFill>
                        </a:rPr>
                        <a:t>20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780404791"/>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a:noFill/>
                    </a:lnB>
                  </a:tcPr>
                </a:tc>
                <a:tc>
                  <a:txBody>
                    <a:bodyPr/>
                    <a:lstStyle/>
                    <a:p>
                      <a:pPr algn="r"/>
                      <a:r>
                        <a:rPr lang="en-US" sz="1200" dirty="0"/>
                        <a:t>20</a:t>
                      </a:r>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27806625"/>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dirty="0"/>
                        <a:t>40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3" name="Table 12">
            <a:extLst>
              <a:ext uri="{FF2B5EF4-FFF2-40B4-BE49-F238E27FC236}">
                <a16:creationId xmlns:a16="http://schemas.microsoft.com/office/drawing/2014/main" id="{DC5DB049-2B63-4554-9FFE-6B394099C785}"/>
              </a:ext>
            </a:extLst>
          </p:cNvPr>
          <p:cNvGraphicFramePr>
            <a:graphicFrameLocks noGrp="1"/>
          </p:cNvGraphicFramePr>
          <p:nvPr>
            <p:extLst>
              <p:ext uri="{D42A27DB-BD31-4B8C-83A1-F6EECF244321}">
                <p14:modId xmlns:p14="http://schemas.microsoft.com/office/powerpoint/2010/main" val="3302279855"/>
              </p:ext>
            </p:extLst>
          </p:nvPr>
        </p:nvGraphicFramePr>
        <p:xfrm>
          <a:off x="677334" y="3949817"/>
          <a:ext cx="6083556" cy="73660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923027">
                  <a:extLst>
                    <a:ext uri="{9D8B030D-6E8A-4147-A177-3AD203B41FA5}">
                      <a16:colId xmlns:a16="http://schemas.microsoft.com/office/drawing/2014/main" val="2006376887"/>
                    </a:ext>
                  </a:extLst>
                </a:gridCol>
                <a:gridCol w="85752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Depreciation of cars</a:t>
                      </a:r>
                    </a:p>
                  </a:txBody>
                  <a:tcPr/>
                </a:tc>
                <a:tc>
                  <a:txBody>
                    <a:bodyPr/>
                    <a:lstStyle/>
                    <a:p>
                      <a:pPr algn="r"/>
                      <a:r>
                        <a:rPr lang="en-US" dirty="0"/>
                        <a:t>20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Depreciation fund - cars</a:t>
                      </a:r>
                    </a:p>
                  </a:txBody>
                  <a:tcPr/>
                </a:tc>
                <a:tc>
                  <a:txBody>
                    <a:bodyPr/>
                    <a:lstStyle/>
                    <a:p>
                      <a:pPr algn="r"/>
                      <a:endParaRPr lang="en-US" dirty="0"/>
                    </a:p>
                  </a:txBody>
                  <a:tcPr/>
                </a:tc>
                <a:tc>
                  <a:txBody>
                    <a:bodyPr/>
                    <a:lstStyle/>
                    <a:p>
                      <a:pPr algn="r"/>
                      <a:r>
                        <a:rPr lang="en-US" dirty="0"/>
                        <a:t>20</a:t>
                      </a:r>
                    </a:p>
                  </a:txBody>
                  <a:tcPr/>
                </a:tc>
                <a:extLst>
                  <a:ext uri="{0D108BD9-81ED-4DB2-BD59-A6C34878D82A}">
                    <a16:rowId xmlns:a16="http://schemas.microsoft.com/office/drawing/2014/main" val="2561619853"/>
                  </a:ext>
                </a:extLst>
              </a:tr>
            </a:tbl>
          </a:graphicData>
        </a:graphic>
      </p:graphicFrame>
      <p:graphicFrame>
        <p:nvGraphicFramePr>
          <p:cNvPr id="15" name="Table 14">
            <a:extLst>
              <a:ext uri="{FF2B5EF4-FFF2-40B4-BE49-F238E27FC236}">
                <a16:creationId xmlns:a16="http://schemas.microsoft.com/office/drawing/2014/main" id="{48DFE284-25BB-4D2E-9A8F-498A82B8899F}"/>
              </a:ext>
            </a:extLst>
          </p:cNvPr>
          <p:cNvGraphicFramePr>
            <a:graphicFrameLocks noGrp="1"/>
          </p:cNvGraphicFramePr>
          <p:nvPr>
            <p:extLst>
              <p:ext uri="{D42A27DB-BD31-4B8C-83A1-F6EECF244321}">
                <p14:modId xmlns:p14="http://schemas.microsoft.com/office/powerpoint/2010/main" val="3603484792"/>
              </p:ext>
            </p:extLst>
          </p:nvPr>
        </p:nvGraphicFramePr>
        <p:xfrm>
          <a:off x="7391216" y="1162661"/>
          <a:ext cx="1549094" cy="11052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Depreciation of Cars (P&amp;L)</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b="1" dirty="0"/>
                        <a:t>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sp>
        <p:nvSpPr>
          <p:cNvPr id="2" name="Right Brace 1">
            <a:extLst>
              <a:ext uri="{FF2B5EF4-FFF2-40B4-BE49-F238E27FC236}">
                <a16:creationId xmlns:a16="http://schemas.microsoft.com/office/drawing/2014/main" id="{F3D3894D-FDA5-4C47-A004-BCD1FF6A17CE}"/>
              </a:ext>
            </a:extLst>
          </p:cNvPr>
          <p:cNvSpPr/>
          <p:nvPr/>
        </p:nvSpPr>
        <p:spPr>
          <a:xfrm>
            <a:off x="9194242" y="2480779"/>
            <a:ext cx="360438" cy="2530972"/>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Arrow: Curved Left 6">
            <a:extLst>
              <a:ext uri="{FF2B5EF4-FFF2-40B4-BE49-F238E27FC236}">
                <a16:creationId xmlns:a16="http://schemas.microsoft.com/office/drawing/2014/main" id="{40D76FAC-5A83-465C-80C5-D89FA5B24427}"/>
              </a:ext>
            </a:extLst>
          </p:cNvPr>
          <p:cNvSpPr/>
          <p:nvPr/>
        </p:nvSpPr>
        <p:spPr>
          <a:xfrm>
            <a:off x="9465547" y="3581098"/>
            <a:ext cx="781170" cy="2210637"/>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a:extLst>
              <a:ext uri="{FF2B5EF4-FFF2-40B4-BE49-F238E27FC236}">
                <a16:creationId xmlns:a16="http://schemas.microsoft.com/office/drawing/2014/main" id="{453D1CD3-7C43-4529-B7A5-59FD913885A2}"/>
              </a:ext>
            </a:extLst>
          </p:cNvPr>
          <p:cNvSpPr txBox="1"/>
          <p:nvPr/>
        </p:nvSpPr>
        <p:spPr>
          <a:xfrm>
            <a:off x="677334" y="5104521"/>
            <a:ext cx="8596668" cy="646331"/>
          </a:xfrm>
          <a:prstGeom prst="rect">
            <a:avLst/>
          </a:prstGeom>
          <a:noFill/>
        </p:spPr>
        <p:txBody>
          <a:bodyPr wrap="square" rtlCol="0">
            <a:spAutoFit/>
          </a:bodyPr>
          <a:lstStyle/>
          <a:p>
            <a:r>
              <a:rPr lang="en-US" dirty="0">
                <a:solidFill>
                  <a:srgbClr val="FF0000"/>
                </a:solidFill>
              </a:rPr>
              <a:t>At year end, the net result of these (80), is reclassified into a unique voice in the balance sheet named “PPE”. Depreciation fund is not a liabilities! </a:t>
            </a:r>
          </a:p>
        </p:txBody>
      </p:sp>
    </p:spTree>
    <p:extLst>
      <p:ext uri="{BB962C8B-B14F-4D97-AF65-F5344CB8AC3E}">
        <p14:creationId xmlns:p14="http://schemas.microsoft.com/office/powerpoint/2010/main" val="18267577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92500"/>
          </a:bodyPr>
          <a:lstStyle/>
          <a:p>
            <a:r>
              <a:rPr lang="en-US" dirty="0"/>
              <a:t>The depreciation charge for each period shall be </a:t>
            </a:r>
            <a:r>
              <a:rPr lang="en-US" dirty="0" err="1"/>
              <a:t>recognised</a:t>
            </a:r>
            <a:r>
              <a:rPr lang="en-US" dirty="0"/>
              <a:t> in profit or loss.</a:t>
            </a:r>
          </a:p>
          <a:p>
            <a:r>
              <a:rPr lang="en-US" dirty="0"/>
              <a:t>The depreciable amount of an asset shall be allocated on a systematic basis over its useful life.</a:t>
            </a:r>
          </a:p>
          <a:p>
            <a:r>
              <a:rPr lang="en-US" dirty="0"/>
              <a:t>The residual value and the useful life of an asset shall be reviewed at least at each financial year-end and, if expectations differ from previous estimates, the change(s) shall be accounted for as a change in an accounting estimate in accordance with IAS 8 </a:t>
            </a:r>
          </a:p>
          <a:p>
            <a:r>
              <a:rPr lang="en-US" dirty="0"/>
              <a:t>Depreciation of an asset begins when it is available for use, </a:t>
            </a:r>
            <a:r>
              <a:rPr lang="en-US" dirty="0" err="1"/>
              <a:t>ie</a:t>
            </a:r>
            <a:r>
              <a:rPr lang="en-US" dirty="0"/>
              <a:t> when it is in the location and condition necessary for it to be capable of operating in the manner intended by management. Depreciation of an asset ceases at the earlier of the date that the asset is classified as held for sale and the date that the asset is </a:t>
            </a:r>
            <a:r>
              <a:rPr lang="en-US" dirty="0" err="1"/>
              <a:t>derecognised</a:t>
            </a:r>
            <a:r>
              <a:rPr lang="en-US" dirty="0"/>
              <a:t>.</a:t>
            </a:r>
          </a:p>
          <a:p>
            <a:r>
              <a:rPr lang="en-US" dirty="0"/>
              <a:t>The useful life of an asset is defined in terms of the asset's expected utility to the entity.</a:t>
            </a:r>
          </a:p>
          <a:p>
            <a:r>
              <a:rPr lang="en-US" dirty="0"/>
              <a:t>Land and buildings are separable assets and are accounted for separately, even when they are acquired together. With some exceptions, such as quarries and sites used for landfill, land has an unlimited useful life and therefore is not depreciated.</a:t>
            </a:r>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22</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5770485" cy="584775"/>
          </a:xfrm>
          <a:prstGeom prst="rect">
            <a:avLst/>
          </a:prstGeom>
          <a:noFill/>
        </p:spPr>
        <p:txBody>
          <a:bodyPr wrap="square" rtlCol="0">
            <a:spAutoFit/>
          </a:bodyPr>
          <a:lstStyle/>
          <a:p>
            <a:pPr>
              <a:spcBef>
                <a:spcPct val="0"/>
              </a:spcBef>
            </a:pPr>
            <a:r>
              <a:rPr lang="it-IT" sz="3200" dirty="0" err="1">
                <a:solidFill>
                  <a:schemeClr val="accent1"/>
                </a:solidFill>
                <a:latin typeface="+mj-lt"/>
                <a:ea typeface="+mj-ea"/>
                <a:cs typeface="+mj-cs"/>
              </a:rPr>
              <a:t>Depreciation</a:t>
            </a:r>
            <a:r>
              <a:rPr lang="it-IT" sz="3200" dirty="0">
                <a:solidFill>
                  <a:schemeClr val="accent1"/>
                </a:solidFill>
                <a:latin typeface="+mj-lt"/>
                <a:ea typeface="+mj-ea"/>
                <a:cs typeface="+mj-cs"/>
              </a:rPr>
              <a:t> of </a:t>
            </a:r>
            <a:r>
              <a:rPr lang="it-IT" sz="3200" dirty="0" err="1">
                <a:solidFill>
                  <a:schemeClr val="accent1"/>
                </a:solidFill>
                <a:latin typeface="+mj-lt"/>
                <a:ea typeface="+mj-ea"/>
                <a:cs typeface="+mj-cs"/>
              </a:rPr>
              <a:t>fixed</a:t>
            </a:r>
            <a:r>
              <a:rPr lang="it-IT" sz="3200" dirty="0">
                <a:solidFill>
                  <a:schemeClr val="accent1"/>
                </a:solidFill>
                <a:latin typeface="+mj-lt"/>
                <a:ea typeface="+mj-ea"/>
                <a:cs typeface="+mj-cs"/>
              </a:rPr>
              <a:t> </a:t>
            </a:r>
            <a:r>
              <a:rPr lang="it-IT" sz="3200" dirty="0" err="1">
                <a:solidFill>
                  <a:schemeClr val="accent1"/>
                </a:solidFill>
                <a:latin typeface="+mj-lt"/>
                <a:ea typeface="+mj-ea"/>
                <a:cs typeface="+mj-cs"/>
              </a:rPr>
              <a:t>assets</a:t>
            </a:r>
            <a:endParaRPr lang="it-IT" sz="3200" dirty="0">
              <a:solidFill>
                <a:schemeClr val="accent1"/>
              </a:solidFill>
              <a:latin typeface="+mj-lt"/>
              <a:ea typeface="+mj-ea"/>
              <a:cs typeface="+mj-cs"/>
            </a:endParaRPr>
          </a:p>
        </p:txBody>
      </p:sp>
    </p:spTree>
    <p:extLst>
      <p:ext uri="{BB962C8B-B14F-4D97-AF65-F5344CB8AC3E}">
        <p14:creationId xmlns:p14="http://schemas.microsoft.com/office/powerpoint/2010/main" val="10460555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92500" lnSpcReduction="10000"/>
          </a:bodyPr>
          <a:lstStyle/>
          <a:p>
            <a:r>
              <a:rPr lang="it-IT" b="1" dirty="0" err="1"/>
              <a:t>Depreciation</a:t>
            </a:r>
            <a:r>
              <a:rPr lang="it-IT" b="1" dirty="0"/>
              <a:t> method</a:t>
            </a:r>
          </a:p>
          <a:p>
            <a:r>
              <a:rPr lang="en-US" dirty="0"/>
              <a:t>The depreciation method used shall reflect the pattern in which the asset's future economic benefits are expected to be consumed by the entity.</a:t>
            </a:r>
          </a:p>
          <a:p>
            <a:r>
              <a:rPr lang="en-US" dirty="0"/>
              <a:t>The depreciation method applied to an asset shall be reviewed at least at each financial year-end and, if there has been a significant change in the expected pattern of consumption of the future economic benefits embodied in the asset, the method shall be changed to reflect the changed pattern. </a:t>
            </a:r>
          </a:p>
          <a:p>
            <a:r>
              <a:rPr lang="en-US" dirty="0"/>
              <a:t>These methods include </a:t>
            </a:r>
          </a:p>
          <a:p>
            <a:pPr marL="1085850" lvl="1" indent="-342900">
              <a:buFont typeface="+mj-lt"/>
              <a:buAutoNum type="arabicPeriod"/>
            </a:pPr>
            <a:r>
              <a:rPr lang="en-US" dirty="0"/>
              <a:t>the straight-line method</a:t>
            </a:r>
          </a:p>
          <a:p>
            <a:pPr marL="1085850" lvl="1" indent="-342900">
              <a:buFont typeface="+mj-lt"/>
              <a:buAutoNum type="arabicPeriod"/>
            </a:pPr>
            <a:r>
              <a:rPr lang="en-US" dirty="0"/>
              <a:t>the diminishing balance method and </a:t>
            </a:r>
          </a:p>
          <a:p>
            <a:pPr marL="1085850" lvl="1" indent="-342900">
              <a:buFont typeface="+mj-lt"/>
              <a:buAutoNum type="arabicPeriod"/>
            </a:pPr>
            <a:r>
              <a:rPr lang="en-US" dirty="0"/>
              <a:t>the units of production method</a:t>
            </a:r>
          </a:p>
          <a:p>
            <a:r>
              <a:rPr lang="en-US" b="1" u="sng" dirty="0"/>
              <a:t>A depreciation method that is based on revenue that is generated by an activity that includes the use of an asset is not appropriate. The revenue generated by an activity that includes the use of an asset generally reflects factors other than the consumption of the economic benefits of the asset</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5770485" cy="584775"/>
          </a:xfrm>
          <a:prstGeom prst="rect">
            <a:avLst/>
          </a:prstGeom>
          <a:noFill/>
        </p:spPr>
        <p:txBody>
          <a:bodyPr wrap="square" rtlCol="0">
            <a:spAutoFit/>
          </a:bodyPr>
          <a:lstStyle/>
          <a:p>
            <a:pPr>
              <a:spcBef>
                <a:spcPct val="0"/>
              </a:spcBef>
            </a:pPr>
            <a:r>
              <a:rPr lang="it-IT" sz="3200" dirty="0" err="1">
                <a:solidFill>
                  <a:schemeClr val="accent1"/>
                </a:solidFill>
                <a:latin typeface="+mj-lt"/>
                <a:ea typeface="+mj-ea"/>
                <a:cs typeface="+mj-cs"/>
              </a:rPr>
              <a:t>Depreciation</a:t>
            </a:r>
            <a:r>
              <a:rPr lang="it-IT" sz="3200" dirty="0">
                <a:solidFill>
                  <a:schemeClr val="accent1"/>
                </a:solidFill>
                <a:latin typeface="+mj-lt"/>
                <a:ea typeface="+mj-ea"/>
                <a:cs typeface="+mj-cs"/>
              </a:rPr>
              <a:t> of </a:t>
            </a:r>
            <a:r>
              <a:rPr lang="it-IT" sz="3200" dirty="0" err="1">
                <a:solidFill>
                  <a:schemeClr val="accent1"/>
                </a:solidFill>
                <a:latin typeface="+mj-lt"/>
                <a:ea typeface="+mj-ea"/>
                <a:cs typeface="+mj-cs"/>
              </a:rPr>
              <a:t>fixed</a:t>
            </a:r>
            <a:r>
              <a:rPr lang="it-IT" sz="3200" dirty="0">
                <a:solidFill>
                  <a:schemeClr val="accent1"/>
                </a:solidFill>
                <a:latin typeface="+mj-lt"/>
                <a:ea typeface="+mj-ea"/>
                <a:cs typeface="+mj-cs"/>
              </a:rPr>
              <a:t> </a:t>
            </a:r>
            <a:r>
              <a:rPr lang="it-IT" sz="3200" dirty="0" err="1">
                <a:solidFill>
                  <a:schemeClr val="accent1"/>
                </a:solidFill>
                <a:latin typeface="+mj-lt"/>
                <a:ea typeface="+mj-ea"/>
                <a:cs typeface="+mj-cs"/>
              </a:rPr>
              <a:t>assets</a:t>
            </a:r>
            <a:endParaRPr lang="it-IT" sz="3200" dirty="0">
              <a:solidFill>
                <a:schemeClr val="accent1"/>
              </a:solidFill>
              <a:latin typeface="+mj-lt"/>
              <a:ea typeface="+mj-ea"/>
              <a:cs typeface="+mj-cs"/>
            </a:endParaRPr>
          </a:p>
        </p:txBody>
      </p:sp>
    </p:spTree>
    <p:extLst>
      <p:ext uri="{BB962C8B-B14F-4D97-AF65-F5344CB8AC3E}">
        <p14:creationId xmlns:p14="http://schemas.microsoft.com/office/powerpoint/2010/main" val="192085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2BEED-8D3C-4126-A892-8E7F617DECE7}"/>
              </a:ext>
            </a:extLst>
          </p:cNvPr>
          <p:cNvSpPr>
            <a:spLocks noGrp="1"/>
          </p:cNvSpPr>
          <p:nvPr>
            <p:ph type="title"/>
          </p:nvPr>
        </p:nvSpPr>
        <p:spPr/>
        <p:txBody>
          <a:bodyPr>
            <a:normAutofit fontScale="90000"/>
          </a:bodyPr>
          <a:lstStyle/>
          <a:p>
            <a:r>
              <a:rPr lang="en-US" dirty="0"/>
              <a:t>Depreciation method</a:t>
            </a:r>
          </a:p>
        </p:txBody>
      </p:sp>
      <p:sp>
        <p:nvSpPr>
          <p:cNvPr id="3" name="Content Placeholder 2">
            <a:extLst>
              <a:ext uri="{FF2B5EF4-FFF2-40B4-BE49-F238E27FC236}">
                <a16:creationId xmlns:a16="http://schemas.microsoft.com/office/drawing/2014/main" id="{E2BB66F4-DF05-4270-A23B-8010B94D7F37}"/>
              </a:ext>
            </a:extLst>
          </p:cNvPr>
          <p:cNvSpPr>
            <a:spLocks noGrp="1"/>
          </p:cNvSpPr>
          <p:nvPr>
            <p:ph idx="1"/>
          </p:nvPr>
        </p:nvSpPr>
        <p:spPr>
          <a:xfrm>
            <a:off x="677334" y="1238249"/>
            <a:ext cx="8596668" cy="4544681"/>
          </a:xfrm>
        </p:spPr>
        <p:txBody>
          <a:bodyPr/>
          <a:lstStyle/>
          <a:p>
            <a:r>
              <a:rPr lang="en-US" dirty="0"/>
              <a:t>Straight line</a:t>
            </a:r>
          </a:p>
          <a:p>
            <a:endParaRPr lang="en-US" dirty="0"/>
          </a:p>
          <a:p>
            <a:endParaRPr lang="en-US" dirty="0"/>
          </a:p>
          <a:p>
            <a:r>
              <a:rPr lang="en-US" dirty="0"/>
              <a:t>Diminishing balance</a:t>
            </a:r>
          </a:p>
          <a:p>
            <a:endParaRPr lang="en-US" dirty="0"/>
          </a:p>
          <a:p>
            <a:endParaRPr lang="en-US" dirty="0"/>
          </a:p>
          <a:p>
            <a:endParaRPr lang="en-US" dirty="0"/>
          </a:p>
          <a:p>
            <a:r>
              <a:rPr lang="en-US" dirty="0"/>
              <a:t>Units of production</a:t>
            </a:r>
          </a:p>
          <a:p>
            <a:endParaRPr lang="en-US" dirty="0"/>
          </a:p>
        </p:txBody>
      </p:sp>
      <p:sp>
        <p:nvSpPr>
          <p:cNvPr id="4" name="Slide Number Placeholder 3">
            <a:extLst>
              <a:ext uri="{FF2B5EF4-FFF2-40B4-BE49-F238E27FC236}">
                <a16:creationId xmlns:a16="http://schemas.microsoft.com/office/drawing/2014/main" id="{E8E27531-4C85-48E9-B953-806B3B77E5C0}"/>
              </a:ext>
            </a:extLst>
          </p:cNvPr>
          <p:cNvSpPr>
            <a:spLocks noGrp="1"/>
          </p:cNvSpPr>
          <p:nvPr>
            <p:ph type="sldNum" sz="quarter" idx="12"/>
          </p:nvPr>
        </p:nvSpPr>
        <p:spPr/>
        <p:txBody>
          <a:bodyPr/>
          <a:lstStyle/>
          <a:p>
            <a:fld id="{D57F1E4F-1CFF-5643-939E-217C01CDF565}" type="slidenum">
              <a:rPr lang="en-US" smtClean="0"/>
              <a:pPr/>
              <a:t>24</a:t>
            </a:fld>
            <a:endParaRPr lang="en-US" dirty="0"/>
          </a:p>
        </p:txBody>
      </p:sp>
      <p:sp>
        <p:nvSpPr>
          <p:cNvPr id="5" name="Footer Placeholder 4">
            <a:extLst>
              <a:ext uri="{FF2B5EF4-FFF2-40B4-BE49-F238E27FC236}">
                <a16:creationId xmlns:a16="http://schemas.microsoft.com/office/drawing/2014/main" id="{3ADE3FF8-27A8-403A-8E2F-B1833469E115}"/>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BA78F857-BE95-4D01-B054-541F592EF6EA}"/>
              </a:ext>
            </a:extLst>
          </p:cNvPr>
          <p:cNvGraphicFramePr>
            <a:graphicFrameLocks noGrp="1"/>
          </p:cNvGraphicFramePr>
          <p:nvPr>
            <p:extLst>
              <p:ext uri="{D42A27DB-BD31-4B8C-83A1-F6EECF244321}">
                <p14:modId xmlns:p14="http://schemas.microsoft.com/office/powerpoint/2010/main" val="312487783"/>
              </p:ext>
            </p:extLst>
          </p:nvPr>
        </p:nvGraphicFramePr>
        <p:xfrm>
          <a:off x="804330" y="1670279"/>
          <a:ext cx="5524042" cy="741680"/>
        </p:xfrm>
        <a:graphic>
          <a:graphicData uri="http://schemas.openxmlformats.org/drawingml/2006/table">
            <a:tbl>
              <a:tblPr firstRow="1" bandRow="1">
                <a:tableStyleId>{5C22544A-7EE6-4342-B048-85BDC9FD1C3A}</a:tableStyleId>
              </a:tblPr>
              <a:tblGrid>
                <a:gridCol w="2798949">
                  <a:extLst>
                    <a:ext uri="{9D8B030D-6E8A-4147-A177-3AD203B41FA5}">
                      <a16:colId xmlns:a16="http://schemas.microsoft.com/office/drawing/2014/main" val="1249128619"/>
                    </a:ext>
                  </a:extLst>
                </a:gridCol>
                <a:gridCol w="624689">
                  <a:extLst>
                    <a:ext uri="{9D8B030D-6E8A-4147-A177-3AD203B41FA5}">
                      <a16:colId xmlns:a16="http://schemas.microsoft.com/office/drawing/2014/main" val="1314957698"/>
                    </a:ext>
                  </a:extLst>
                </a:gridCol>
                <a:gridCol w="595252">
                  <a:extLst>
                    <a:ext uri="{9D8B030D-6E8A-4147-A177-3AD203B41FA5}">
                      <a16:colId xmlns:a16="http://schemas.microsoft.com/office/drawing/2014/main" val="1030819570"/>
                    </a:ext>
                  </a:extLst>
                </a:gridCol>
                <a:gridCol w="516853">
                  <a:extLst>
                    <a:ext uri="{9D8B030D-6E8A-4147-A177-3AD203B41FA5}">
                      <a16:colId xmlns:a16="http://schemas.microsoft.com/office/drawing/2014/main" val="3943757698"/>
                    </a:ext>
                  </a:extLst>
                </a:gridCol>
                <a:gridCol w="486089">
                  <a:extLst>
                    <a:ext uri="{9D8B030D-6E8A-4147-A177-3AD203B41FA5}">
                      <a16:colId xmlns:a16="http://schemas.microsoft.com/office/drawing/2014/main" val="3429353384"/>
                    </a:ext>
                  </a:extLst>
                </a:gridCol>
                <a:gridCol w="502210">
                  <a:extLst>
                    <a:ext uri="{9D8B030D-6E8A-4147-A177-3AD203B41FA5}">
                      <a16:colId xmlns:a16="http://schemas.microsoft.com/office/drawing/2014/main" val="2444128709"/>
                    </a:ext>
                  </a:extLst>
                </a:gridCol>
              </a:tblGrid>
              <a:tr h="370840">
                <a:tc>
                  <a:txBody>
                    <a:bodyPr/>
                    <a:lstStyle/>
                    <a:p>
                      <a:r>
                        <a:rPr lang="en-US" dirty="0"/>
                        <a:t>Historical cost</a:t>
                      </a:r>
                    </a:p>
                  </a:txBody>
                  <a:tcPr/>
                </a:tc>
                <a:tc>
                  <a:txBody>
                    <a:bodyPr/>
                    <a:lstStyle/>
                    <a:p>
                      <a:r>
                        <a:rPr lang="en-US" dirty="0"/>
                        <a:t>Y1</a:t>
                      </a:r>
                    </a:p>
                  </a:txBody>
                  <a:tcPr/>
                </a:tc>
                <a:tc>
                  <a:txBody>
                    <a:bodyPr/>
                    <a:lstStyle/>
                    <a:p>
                      <a:r>
                        <a:rPr lang="en-US" dirty="0"/>
                        <a:t>Y2</a:t>
                      </a:r>
                    </a:p>
                  </a:txBody>
                  <a:tcPr/>
                </a:tc>
                <a:tc>
                  <a:txBody>
                    <a:bodyPr/>
                    <a:lstStyle/>
                    <a:p>
                      <a:r>
                        <a:rPr lang="en-US" dirty="0"/>
                        <a:t>Y3</a:t>
                      </a:r>
                    </a:p>
                  </a:txBody>
                  <a:tcPr/>
                </a:tc>
                <a:tc>
                  <a:txBody>
                    <a:bodyPr/>
                    <a:lstStyle/>
                    <a:p>
                      <a:r>
                        <a:rPr lang="en-US" dirty="0"/>
                        <a:t>Y4</a:t>
                      </a:r>
                    </a:p>
                  </a:txBody>
                  <a:tcPr/>
                </a:tc>
                <a:tc>
                  <a:txBody>
                    <a:bodyPr/>
                    <a:lstStyle/>
                    <a:p>
                      <a:r>
                        <a:rPr lang="en-US" dirty="0"/>
                        <a:t>Y5</a:t>
                      </a:r>
                    </a:p>
                  </a:txBody>
                  <a:tcPr/>
                </a:tc>
                <a:extLst>
                  <a:ext uri="{0D108BD9-81ED-4DB2-BD59-A6C34878D82A}">
                    <a16:rowId xmlns:a16="http://schemas.microsoft.com/office/drawing/2014/main" val="1866634112"/>
                  </a:ext>
                </a:extLst>
              </a:tr>
              <a:tr h="370840">
                <a:tc>
                  <a:txBody>
                    <a:bodyPr/>
                    <a:lstStyle/>
                    <a:p>
                      <a:r>
                        <a:rPr lang="en-US" dirty="0"/>
                        <a:t>100</a:t>
                      </a:r>
                    </a:p>
                  </a:txBody>
                  <a:tcPr/>
                </a:tc>
                <a:tc>
                  <a:txBody>
                    <a:bodyPr/>
                    <a:lstStyle/>
                    <a:p>
                      <a:r>
                        <a:rPr lang="en-US" dirty="0"/>
                        <a:t>20</a:t>
                      </a:r>
                    </a:p>
                  </a:txBody>
                  <a:tcPr/>
                </a:tc>
                <a:tc>
                  <a:txBody>
                    <a:bodyPr/>
                    <a:lstStyle/>
                    <a:p>
                      <a:r>
                        <a:rPr lang="en-US" dirty="0"/>
                        <a:t>20</a:t>
                      </a:r>
                    </a:p>
                  </a:txBody>
                  <a:tcPr/>
                </a:tc>
                <a:tc>
                  <a:txBody>
                    <a:bodyPr/>
                    <a:lstStyle/>
                    <a:p>
                      <a:r>
                        <a:rPr lang="en-US" dirty="0"/>
                        <a:t>20</a:t>
                      </a:r>
                    </a:p>
                  </a:txBody>
                  <a:tcPr/>
                </a:tc>
                <a:tc>
                  <a:txBody>
                    <a:bodyPr/>
                    <a:lstStyle/>
                    <a:p>
                      <a:r>
                        <a:rPr lang="en-US" dirty="0"/>
                        <a:t>20</a:t>
                      </a:r>
                    </a:p>
                  </a:txBody>
                  <a:tcPr/>
                </a:tc>
                <a:tc>
                  <a:txBody>
                    <a:bodyPr/>
                    <a:lstStyle/>
                    <a:p>
                      <a:r>
                        <a:rPr lang="en-US" dirty="0"/>
                        <a:t>20</a:t>
                      </a:r>
                    </a:p>
                  </a:txBody>
                  <a:tcPr/>
                </a:tc>
                <a:extLst>
                  <a:ext uri="{0D108BD9-81ED-4DB2-BD59-A6C34878D82A}">
                    <a16:rowId xmlns:a16="http://schemas.microsoft.com/office/drawing/2014/main" val="1154599790"/>
                  </a:ext>
                </a:extLst>
              </a:tr>
            </a:tbl>
          </a:graphicData>
        </a:graphic>
      </p:graphicFrame>
      <p:graphicFrame>
        <p:nvGraphicFramePr>
          <p:cNvPr id="7" name="Table 6">
            <a:extLst>
              <a:ext uri="{FF2B5EF4-FFF2-40B4-BE49-F238E27FC236}">
                <a16:creationId xmlns:a16="http://schemas.microsoft.com/office/drawing/2014/main" id="{8B144897-3122-4700-97FC-6F981FC2A392}"/>
              </a:ext>
            </a:extLst>
          </p:cNvPr>
          <p:cNvGraphicFramePr>
            <a:graphicFrameLocks noGrp="1"/>
          </p:cNvGraphicFramePr>
          <p:nvPr>
            <p:extLst>
              <p:ext uri="{D42A27DB-BD31-4B8C-83A1-F6EECF244321}">
                <p14:modId xmlns:p14="http://schemas.microsoft.com/office/powerpoint/2010/main" val="596368978"/>
              </p:ext>
            </p:extLst>
          </p:nvPr>
        </p:nvGraphicFramePr>
        <p:xfrm>
          <a:off x="804330" y="2843988"/>
          <a:ext cx="5958610" cy="1112520"/>
        </p:xfrm>
        <a:graphic>
          <a:graphicData uri="http://schemas.openxmlformats.org/drawingml/2006/table">
            <a:tbl>
              <a:tblPr firstRow="1" bandRow="1">
                <a:tableStyleId>{5C22544A-7EE6-4342-B048-85BDC9FD1C3A}</a:tableStyleId>
              </a:tblPr>
              <a:tblGrid>
                <a:gridCol w="2767532">
                  <a:extLst>
                    <a:ext uri="{9D8B030D-6E8A-4147-A177-3AD203B41FA5}">
                      <a16:colId xmlns:a16="http://schemas.microsoft.com/office/drawing/2014/main" val="1249128619"/>
                    </a:ext>
                  </a:extLst>
                </a:gridCol>
                <a:gridCol w="617677">
                  <a:extLst>
                    <a:ext uri="{9D8B030D-6E8A-4147-A177-3AD203B41FA5}">
                      <a16:colId xmlns:a16="http://schemas.microsoft.com/office/drawing/2014/main" val="1314957698"/>
                    </a:ext>
                  </a:extLst>
                </a:gridCol>
                <a:gridCol w="588570">
                  <a:extLst>
                    <a:ext uri="{9D8B030D-6E8A-4147-A177-3AD203B41FA5}">
                      <a16:colId xmlns:a16="http://schemas.microsoft.com/office/drawing/2014/main" val="1030819570"/>
                    </a:ext>
                  </a:extLst>
                </a:gridCol>
                <a:gridCol w="511052">
                  <a:extLst>
                    <a:ext uri="{9D8B030D-6E8A-4147-A177-3AD203B41FA5}">
                      <a16:colId xmlns:a16="http://schemas.microsoft.com/office/drawing/2014/main" val="3943757698"/>
                    </a:ext>
                  </a:extLst>
                </a:gridCol>
                <a:gridCol w="480633">
                  <a:extLst>
                    <a:ext uri="{9D8B030D-6E8A-4147-A177-3AD203B41FA5}">
                      <a16:colId xmlns:a16="http://schemas.microsoft.com/office/drawing/2014/main" val="3429353384"/>
                    </a:ext>
                  </a:extLst>
                </a:gridCol>
                <a:gridCol w="496573">
                  <a:extLst>
                    <a:ext uri="{9D8B030D-6E8A-4147-A177-3AD203B41FA5}">
                      <a16:colId xmlns:a16="http://schemas.microsoft.com/office/drawing/2014/main" val="2444128709"/>
                    </a:ext>
                  </a:extLst>
                </a:gridCol>
                <a:gridCol w="496573">
                  <a:extLst>
                    <a:ext uri="{9D8B030D-6E8A-4147-A177-3AD203B41FA5}">
                      <a16:colId xmlns:a16="http://schemas.microsoft.com/office/drawing/2014/main" val="1556900679"/>
                    </a:ext>
                  </a:extLst>
                </a:gridCol>
              </a:tblGrid>
              <a:tr h="370840">
                <a:tc>
                  <a:txBody>
                    <a:bodyPr/>
                    <a:lstStyle/>
                    <a:p>
                      <a:endParaRPr lang="en-US" dirty="0"/>
                    </a:p>
                  </a:txBody>
                  <a:tcPr/>
                </a:tc>
                <a:tc>
                  <a:txBody>
                    <a:bodyPr/>
                    <a:lstStyle/>
                    <a:p>
                      <a:r>
                        <a:rPr lang="en-US" dirty="0"/>
                        <a:t>Y1</a:t>
                      </a:r>
                    </a:p>
                  </a:txBody>
                  <a:tcPr/>
                </a:tc>
                <a:tc>
                  <a:txBody>
                    <a:bodyPr/>
                    <a:lstStyle/>
                    <a:p>
                      <a:r>
                        <a:rPr lang="en-US" dirty="0"/>
                        <a:t>Y2</a:t>
                      </a:r>
                    </a:p>
                  </a:txBody>
                  <a:tcPr/>
                </a:tc>
                <a:tc>
                  <a:txBody>
                    <a:bodyPr/>
                    <a:lstStyle/>
                    <a:p>
                      <a:r>
                        <a:rPr lang="en-US" dirty="0"/>
                        <a:t>Y3</a:t>
                      </a:r>
                    </a:p>
                  </a:txBody>
                  <a:tcPr/>
                </a:tc>
                <a:tc>
                  <a:txBody>
                    <a:bodyPr/>
                    <a:lstStyle/>
                    <a:p>
                      <a:r>
                        <a:rPr lang="en-US" dirty="0"/>
                        <a:t>Y4</a:t>
                      </a:r>
                    </a:p>
                  </a:txBody>
                  <a:tcPr/>
                </a:tc>
                <a:tc>
                  <a:txBody>
                    <a:bodyPr/>
                    <a:lstStyle/>
                    <a:p>
                      <a:r>
                        <a:rPr lang="en-US" dirty="0"/>
                        <a:t>Y5</a:t>
                      </a:r>
                    </a:p>
                  </a:txBody>
                  <a:tcPr/>
                </a:tc>
                <a:tc>
                  <a:txBody>
                    <a:bodyPr/>
                    <a:lstStyle/>
                    <a:p>
                      <a:r>
                        <a:rPr lang="en-US" dirty="0"/>
                        <a:t>…</a:t>
                      </a:r>
                    </a:p>
                  </a:txBody>
                  <a:tcPr/>
                </a:tc>
                <a:extLst>
                  <a:ext uri="{0D108BD9-81ED-4DB2-BD59-A6C34878D82A}">
                    <a16:rowId xmlns:a16="http://schemas.microsoft.com/office/drawing/2014/main" val="1866634112"/>
                  </a:ext>
                </a:extLst>
              </a:tr>
              <a:tr h="370840">
                <a:tc>
                  <a:txBody>
                    <a:bodyPr/>
                    <a:lstStyle/>
                    <a:p>
                      <a:r>
                        <a:rPr lang="en-US" dirty="0"/>
                        <a:t>Book Value</a:t>
                      </a:r>
                    </a:p>
                  </a:txBody>
                  <a:tcPr/>
                </a:tc>
                <a:tc>
                  <a:txBody>
                    <a:bodyPr/>
                    <a:lstStyle/>
                    <a:p>
                      <a:r>
                        <a:rPr lang="en-US" dirty="0"/>
                        <a:t>100</a:t>
                      </a:r>
                    </a:p>
                  </a:txBody>
                  <a:tcPr/>
                </a:tc>
                <a:tc>
                  <a:txBody>
                    <a:bodyPr/>
                    <a:lstStyle/>
                    <a:p>
                      <a:r>
                        <a:rPr lang="en-US" dirty="0"/>
                        <a:t>80</a:t>
                      </a:r>
                    </a:p>
                  </a:txBody>
                  <a:tcPr/>
                </a:tc>
                <a:tc>
                  <a:txBody>
                    <a:bodyPr/>
                    <a:lstStyle/>
                    <a:p>
                      <a:r>
                        <a:rPr lang="en-US" dirty="0"/>
                        <a:t>64</a:t>
                      </a:r>
                    </a:p>
                  </a:txBody>
                  <a:tcPr/>
                </a:tc>
                <a:tc>
                  <a:txBody>
                    <a:bodyPr/>
                    <a:lstStyle/>
                    <a:p>
                      <a:r>
                        <a:rPr lang="en-US" dirty="0"/>
                        <a:t>51</a:t>
                      </a:r>
                    </a:p>
                  </a:txBody>
                  <a:tcPr/>
                </a:tc>
                <a:tc>
                  <a:txBody>
                    <a:bodyPr/>
                    <a:lstStyle/>
                    <a:p>
                      <a:r>
                        <a:rPr lang="en-US" dirty="0"/>
                        <a:t>41</a:t>
                      </a:r>
                    </a:p>
                  </a:txBody>
                  <a:tcPr/>
                </a:tc>
                <a:tc>
                  <a:txBody>
                    <a:bodyPr/>
                    <a:lstStyle/>
                    <a:p>
                      <a:r>
                        <a:rPr lang="en-US" dirty="0"/>
                        <a:t>…</a:t>
                      </a:r>
                    </a:p>
                  </a:txBody>
                  <a:tcPr/>
                </a:tc>
                <a:extLst>
                  <a:ext uri="{0D108BD9-81ED-4DB2-BD59-A6C34878D82A}">
                    <a16:rowId xmlns:a16="http://schemas.microsoft.com/office/drawing/2014/main" val="1154599790"/>
                  </a:ext>
                </a:extLst>
              </a:tr>
              <a:tr h="370840">
                <a:tc>
                  <a:txBody>
                    <a:bodyPr/>
                    <a:lstStyle/>
                    <a:p>
                      <a:r>
                        <a:rPr lang="en-US" dirty="0"/>
                        <a:t>Depreciation (20%)</a:t>
                      </a:r>
                    </a:p>
                  </a:txBody>
                  <a:tcPr/>
                </a:tc>
                <a:tc>
                  <a:txBody>
                    <a:bodyPr/>
                    <a:lstStyle/>
                    <a:p>
                      <a:r>
                        <a:rPr lang="en-US" dirty="0"/>
                        <a:t>20</a:t>
                      </a:r>
                    </a:p>
                  </a:txBody>
                  <a:tcPr/>
                </a:tc>
                <a:tc>
                  <a:txBody>
                    <a:bodyPr/>
                    <a:lstStyle/>
                    <a:p>
                      <a:r>
                        <a:rPr lang="en-US" dirty="0"/>
                        <a:t>16</a:t>
                      </a:r>
                    </a:p>
                  </a:txBody>
                  <a:tcPr/>
                </a:tc>
                <a:tc>
                  <a:txBody>
                    <a:bodyPr/>
                    <a:lstStyle/>
                    <a:p>
                      <a:r>
                        <a:rPr lang="en-US" dirty="0"/>
                        <a:t>13</a:t>
                      </a:r>
                    </a:p>
                  </a:txBody>
                  <a:tcPr/>
                </a:tc>
                <a:tc>
                  <a:txBody>
                    <a:bodyPr/>
                    <a:lstStyle/>
                    <a:p>
                      <a:r>
                        <a:rPr lang="en-US" dirty="0"/>
                        <a:t>10</a:t>
                      </a:r>
                    </a:p>
                  </a:txBody>
                  <a:tcPr/>
                </a:tc>
                <a:tc>
                  <a:txBody>
                    <a:bodyPr/>
                    <a:lstStyle/>
                    <a:p>
                      <a:r>
                        <a:rPr lang="en-US" dirty="0"/>
                        <a:t>8</a:t>
                      </a:r>
                    </a:p>
                  </a:txBody>
                  <a:tcPr/>
                </a:tc>
                <a:tc>
                  <a:txBody>
                    <a:bodyPr/>
                    <a:lstStyle/>
                    <a:p>
                      <a:r>
                        <a:rPr lang="en-US" dirty="0"/>
                        <a:t>…</a:t>
                      </a:r>
                    </a:p>
                  </a:txBody>
                  <a:tcPr/>
                </a:tc>
                <a:extLst>
                  <a:ext uri="{0D108BD9-81ED-4DB2-BD59-A6C34878D82A}">
                    <a16:rowId xmlns:a16="http://schemas.microsoft.com/office/drawing/2014/main" val="4111858919"/>
                  </a:ext>
                </a:extLst>
              </a:tr>
            </a:tbl>
          </a:graphicData>
        </a:graphic>
      </p:graphicFrame>
      <p:graphicFrame>
        <p:nvGraphicFramePr>
          <p:cNvPr id="8" name="Table 7">
            <a:extLst>
              <a:ext uri="{FF2B5EF4-FFF2-40B4-BE49-F238E27FC236}">
                <a16:creationId xmlns:a16="http://schemas.microsoft.com/office/drawing/2014/main" id="{5DCF4BF5-D233-44D4-AE46-40EBC6EE9BEE}"/>
              </a:ext>
            </a:extLst>
          </p:cNvPr>
          <p:cNvGraphicFramePr>
            <a:graphicFrameLocks noGrp="1"/>
          </p:cNvGraphicFramePr>
          <p:nvPr>
            <p:extLst>
              <p:ext uri="{D42A27DB-BD31-4B8C-83A1-F6EECF244321}">
                <p14:modId xmlns:p14="http://schemas.microsoft.com/office/powerpoint/2010/main" val="4026271023"/>
              </p:ext>
            </p:extLst>
          </p:nvPr>
        </p:nvGraphicFramePr>
        <p:xfrm>
          <a:off x="808002" y="4446042"/>
          <a:ext cx="6308022" cy="1112520"/>
        </p:xfrm>
        <a:graphic>
          <a:graphicData uri="http://schemas.openxmlformats.org/drawingml/2006/table">
            <a:tbl>
              <a:tblPr firstRow="1" bandRow="1">
                <a:tableStyleId>{5C22544A-7EE6-4342-B048-85BDC9FD1C3A}</a:tableStyleId>
              </a:tblPr>
              <a:tblGrid>
                <a:gridCol w="3196180">
                  <a:extLst>
                    <a:ext uri="{9D8B030D-6E8A-4147-A177-3AD203B41FA5}">
                      <a16:colId xmlns:a16="http://schemas.microsoft.com/office/drawing/2014/main" val="1249128619"/>
                    </a:ext>
                  </a:extLst>
                </a:gridCol>
                <a:gridCol w="713345">
                  <a:extLst>
                    <a:ext uri="{9D8B030D-6E8A-4147-A177-3AD203B41FA5}">
                      <a16:colId xmlns:a16="http://schemas.microsoft.com/office/drawing/2014/main" val="1314957698"/>
                    </a:ext>
                  </a:extLst>
                </a:gridCol>
                <a:gridCol w="679731">
                  <a:extLst>
                    <a:ext uri="{9D8B030D-6E8A-4147-A177-3AD203B41FA5}">
                      <a16:colId xmlns:a16="http://schemas.microsoft.com/office/drawing/2014/main" val="1030819570"/>
                    </a:ext>
                  </a:extLst>
                </a:gridCol>
                <a:gridCol w="590206">
                  <a:extLst>
                    <a:ext uri="{9D8B030D-6E8A-4147-A177-3AD203B41FA5}">
                      <a16:colId xmlns:a16="http://schemas.microsoft.com/office/drawing/2014/main" val="3943757698"/>
                    </a:ext>
                  </a:extLst>
                </a:gridCol>
                <a:gridCol w="555076">
                  <a:extLst>
                    <a:ext uri="{9D8B030D-6E8A-4147-A177-3AD203B41FA5}">
                      <a16:colId xmlns:a16="http://schemas.microsoft.com/office/drawing/2014/main" val="3429353384"/>
                    </a:ext>
                  </a:extLst>
                </a:gridCol>
                <a:gridCol w="573484">
                  <a:extLst>
                    <a:ext uri="{9D8B030D-6E8A-4147-A177-3AD203B41FA5}">
                      <a16:colId xmlns:a16="http://schemas.microsoft.com/office/drawing/2014/main" val="2444128709"/>
                    </a:ext>
                  </a:extLst>
                </a:gridCol>
              </a:tblGrid>
              <a:tr h="370840">
                <a:tc>
                  <a:txBody>
                    <a:bodyPr/>
                    <a:lstStyle/>
                    <a:p>
                      <a:endParaRPr lang="en-US" dirty="0"/>
                    </a:p>
                  </a:txBody>
                  <a:tcPr/>
                </a:tc>
                <a:tc>
                  <a:txBody>
                    <a:bodyPr/>
                    <a:lstStyle/>
                    <a:p>
                      <a:r>
                        <a:rPr lang="en-US" dirty="0"/>
                        <a:t>Y1</a:t>
                      </a:r>
                    </a:p>
                  </a:txBody>
                  <a:tcPr/>
                </a:tc>
                <a:tc>
                  <a:txBody>
                    <a:bodyPr/>
                    <a:lstStyle/>
                    <a:p>
                      <a:r>
                        <a:rPr lang="en-US" dirty="0"/>
                        <a:t>Y2</a:t>
                      </a:r>
                    </a:p>
                  </a:txBody>
                  <a:tcPr/>
                </a:tc>
                <a:tc>
                  <a:txBody>
                    <a:bodyPr/>
                    <a:lstStyle/>
                    <a:p>
                      <a:r>
                        <a:rPr lang="en-US" dirty="0"/>
                        <a:t>Y3</a:t>
                      </a:r>
                    </a:p>
                  </a:txBody>
                  <a:tcPr/>
                </a:tc>
                <a:tc>
                  <a:txBody>
                    <a:bodyPr/>
                    <a:lstStyle/>
                    <a:p>
                      <a:r>
                        <a:rPr lang="en-US" dirty="0"/>
                        <a:t>Y4</a:t>
                      </a:r>
                    </a:p>
                  </a:txBody>
                  <a:tcPr/>
                </a:tc>
                <a:tc>
                  <a:txBody>
                    <a:bodyPr/>
                    <a:lstStyle/>
                    <a:p>
                      <a:r>
                        <a:rPr lang="en-US" dirty="0"/>
                        <a:t>Y5</a:t>
                      </a:r>
                    </a:p>
                  </a:txBody>
                  <a:tcPr/>
                </a:tc>
                <a:extLst>
                  <a:ext uri="{0D108BD9-81ED-4DB2-BD59-A6C34878D82A}">
                    <a16:rowId xmlns:a16="http://schemas.microsoft.com/office/drawing/2014/main" val="1866634112"/>
                  </a:ext>
                </a:extLst>
              </a:tr>
              <a:tr h="370840">
                <a:tc>
                  <a:txBody>
                    <a:bodyPr/>
                    <a:lstStyle/>
                    <a:p>
                      <a:r>
                        <a:rPr lang="en-US" dirty="0"/>
                        <a:t>Units Produced</a:t>
                      </a:r>
                    </a:p>
                  </a:txBody>
                  <a:tcPr/>
                </a:tc>
                <a:tc>
                  <a:txBody>
                    <a:bodyPr/>
                    <a:lstStyle/>
                    <a:p>
                      <a:r>
                        <a:rPr lang="en-US" dirty="0"/>
                        <a:t>50</a:t>
                      </a:r>
                    </a:p>
                  </a:txBody>
                  <a:tcPr/>
                </a:tc>
                <a:tc>
                  <a:txBody>
                    <a:bodyPr/>
                    <a:lstStyle/>
                    <a:p>
                      <a:r>
                        <a:rPr lang="en-US" dirty="0"/>
                        <a:t>100</a:t>
                      </a:r>
                    </a:p>
                  </a:txBody>
                  <a:tcPr/>
                </a:tc>
                <a:tc>
                  <a:txBody>
                    <a:bodyPr/>
                    <a:lstStyle/>
                    <a:p>
                      <a:r>
                        <a:rPr lang="en-US" dirty="0"/>
                        <a:t>200</a:t>
                      </a:r>
                    </a:p>
                  </a:txBody>
                  <a:tcPr/>
                </a:tc>
                <a:tc>
                  <a:txBody>
                    <a:bodyPr/>
                    <a:lstStyle/>
                    <a:p>
                      <a:r>
                        <a:rPr lang="en-US" dirty="0"/>
                        <a:t>200</a:t>
                      </a:r>
                    </a:p>
                  </a:txBody>
                  <a:tcPr/>
                </a:tc>
                <a:tc>
                  <a:txBody>
                    <a:bodyPr/>
                    <a:lstStyle/>
                    <a:p>
                      <a:r>
                        <a:rPr lang="en-US" dirty="0"/>
                        <a:t>150</a:t>
                      </a:r>
                    </a:p>
                  </a:txBody>
                  <a:tcPr/>
                </a:tc>
                <a:extLst>
                  <a:ext uri="{0D108BD9-81ED-4DB2-BD59-A6C34878D82A}">
                    <a16:rowId xmlns:a16="http://schemas.microsoft.com/office/drawing/2014/main" val="1154599790"/>
                  </a:ext>
                </a:extLst>
              </a:tr>
              <a:tr h="370840">
                <a:tc>
                  <a:txBody>
                    <a:bodyPr/>
                    <a:lstStyle/>
                    <a:p>
                      <a:r>
                        <a:rPr lang="en-US" dirty="0"/>
                        <a:t>Depreciation</a:t>
                      </a:r>
                    </a:p>
                  </a:txBody>
                  <a:tcPr/>
                </a:tc>
                <a:tc>
                  <a:txBody>
                    <a:bodyPr/>
                    <a:lstStyle/>
                    <a:p>
                      <a:r>
                        <a:rPr lang="en-US" dirty="0"/>
                        <a:t>8</a:t>
                      </a:r>
                    </a:p>
                  </a:txBody>
                  <a:tcPr/>
                </a:tc>
                <a:tc>
                  <a:txBody>
                    <a:bodyPr/>
                    <a:lstStyle/>
                    <a:p>
                      <a:r>
                        <a:rPr lang="en-US" dirty="0"/>
                        <a:t>14</a:t>
                      </a:r>
                    </a:p>
                  </a:txBody>
                  <a:tcPr/>
                </a:tc>
                <a:tc>
                  <a:txBody>
                    <a:bodyPr/>
                    <a:lstStyle/>
                    <a:p>
                      <a:r>
                        <a:rPr lang="en-US" dirty="0"/>
                        <a:t>28</a:t>
                      </a:r>
                    </a:p>
                  </a:txBody>
                  <a:tcPr/>
                </a:tc>
                <a:tc>
                  <a:txBody>
                    <a:bodyPr/>
                    <a:lstStyle/>
                    <a:p>
                      <a:r>
                        <a:rPr lang="en-US" dirty="0"/>
                        <a:t>28</a:t>
                      </a:r>
                    </a:p>
                  </a:txBody>
                  <a:tcPr/>
                </a:tc>
                <a:tc>
                  <a:txBody>
                    <a:bodyPr/>
                    <a:lstStyle/>
                    <a:p>
                      <a:r>
                        <a:rPr lang="en-US" dirty="0"/>
                        <a:t>22</a:t>
                      </a:r>
                    </a:p>
                  </a:txBody>
                  <a:tcPr/>
                </a:tc>
                <a:extLst>
                  <a:ext uri="{0D108BD9-81ED-4DB2-BD59-A6C34878D82A}">
                    <a16:rowId xmlns:a16="http://schemas.microsoft.com/office/drawing/2014/main" val="4111858919"/>
                  </a:ext>
                </a:extLst>
              </a:tr>
            </a:tbl>
          </a:graphicData>
        </a:graphic>
      </p:graphicFrame>
    </p:spTree>
    <p:extLst>
      <p:ext uri="{BB962C8B-B14F-4D97-AF65-F5344CB8AC3E}">
        <p14:creationId xmlns:p14="http://schemas.microsoft.com/office/powerpoint/2010/main" val="34580619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u="sng" dirty="0"/>
              <a:t>What is an impairment loss?</a:t>
            </a:r>
          </a:p>
          <a:p>
            <a:r>
              <a:rPr lang="en-US" dirty="0"/>
              <a:t>The amount by which the carrying amount (amount at which an assets is recognized minus accumulated depreciation) exceeds its recoverable amount (higher of net selling price and value in use). </a:t>
            </a:r>
          </a:p>
          <a:p>
            <a:endParaRPr lang="en-US" u="sng" dirty="0"/>
          </a:p>
          <a:p>
            <a:r>
              <a:rPr lang="en-US" u="sng" dirty="0"/>
              <a:t>Why impairment of a fixed assets can occur?</a:t>
            </a:r>
          </a:p>
          <a:p>
            <a:pPr marL="285750" indent="-285750">
              <a:buFont typeface="Arial" panose="020B0604020202020204" pitchFamily="34" charset="0"/>
              <a:buChar char="•"/>
            </a:pPr>
            <a:r>
              <a:rPr lang="en-US" dirty="0"/>
              <a:t>External sources: Changes in environment, market interest rates, market value etc.</a:t>
            </a:r>
          </a:p>
          <a:p>
            <a:pPr marL="285750" indent="-285750">
              <a:buFont typeface="Arial" panose="020B0604020202020204" pitchFamily="34" charset="0"/>
              <a:buChar char="•"/>
            </a:pPr>
            <a:r>
              <a:rPr lang="en-US" dirty="0"/>
              <a:t>Internal sources:  Obsolescence or physical damage, lower economic performance than expected etc.</a:t>
            </a:r>
          </a:p>
          <a:p>
            <a:r>
              <a:rPr lang="en-US" dirty="0"/>
              <a:t>The impairment of an assets is to be recognized according to </a:t>
            </a:r>
            <a:r>
              <a:rPr lang="en-US" b="1" u="sng" dirty="0"/>
              <a:t>IAS 36</a:t>
            </a:r>
            <a:r>
              <a:rPr lang="en-US" dirty="0"/>
              <a:t>. Repairing costs, substitution or purchase of a new assets are accounted according to IAS 16.</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5770485" cy="584775"/>
          </a:xfrm>
          <a:prstGeom prst="rect">
            <a:avLst/>
          </a:prstGeom>
          <a:noFill/>
        </p:spPr>
        <p:txBody>
          <a:bodyPr wrap="square" rtlCol="0">
            <a:spAutoFit/>
          </a:bodyPr>
          <a:lstStyle/>
          <a:p>
            <a:pPr>
              <a:spcBef>
                <a:spcPct val="0"/>
              </a:spcBef>
            </a:pPr>
            <a:r>
              <a:rPr lang="it-IT" sz="3200" dirty="0"/>
              <a:t>Impairment of </a:t>
            </a:r>
            <a:r>
              <a:rPr lang="it-IT" sz="3200" dirty="0" err="1"/>
              <a:t>fixed</a:t>
            </a:r>
            <a:r>
              <a:rPr lang="it-IT" sz="3200" dirty="0"/>
              <a:t> </a:t>
            </a:r>
            <a:r>
              <a:rPr lang="it-IT" sz="3200" dirty="0" err="1"/>
              <a:t>assets</a:t>
            </a:r>
            <a:endParaRPr lang="it-IT" sz="3200" dirty="0">
              <a:solidFill>
                <a:schemeClr val="accent1"/>
              </a:solidFill>
              <a:latin typeface="+mj-lt"/>
              <a:ea typeface="+mj-ea"/>
              <a:cs typeface="+mj-cs"/>
            </a:endParaRPr>
          </a:p>
        </p:txBody>
      </p:sp>
    </p:spTree>
    <p:extLst>
      <p:ext uri="{BB962C8B-B14F-4D97-AF65-F5344CB8AC3E}">
        <p14:creationId xmlns:p14="http://schemas.microsoft.com/office/powerpoint/2010/main" val="4101607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BCD11-8514-4ECE-A8B0-B9CDD09950DE}"/>
              </a:ext>
            </a:extLst>
          </p:cNvPr>
          <p:cNvSpPr>
            <a:spLocks noGrp="1"/>
          </p:cNvSpPr>
          <p:nvPr>
            <p:ph type="title"/>
          </p:nvPr>
        </p:nvSpPr>
        <p:spPr/>
        <p:txBody>
          <a:bodyPr>
            <a:normAutofit fontScale="90000"/>
          </a:bodyPr>
          <a:lstStyle/>
          <a:p>
            <a:r>
              <a:rPr lang="en-US" dirty="0"/>
              <a:t>Value in use</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F3E6D25-527B-4C13-B6A9-233C3B075DCC}"/>
                  </a:ext>
                </a:extLst>
              </p:cNvPr>
              <p:cNvSpPr>
                <a:spLocks noGrp="1"/>
              </p:cNvSpPr>
              <p:nvPr>
                <p:ph idx="1"/>
              </p:nvPr>
            </p:nvSpPr>
            <p:spPr>
              <a:xfrm>
                <a:off x="677334" y="1238249"/>
                <a:ext cx="8596668" cy="4544681"/>
              </a:xfrm>
            </p:spPr>
            <p:txBody>
              <a:bodyPr>
                <a:normAutofit lnSpcReduction="10000"/>
              </a:bodyPr>
              <a:lstStyle/>
              <a:p>
                <a:r>
                  <a:rPr lang="en-US" dirty="0"/>
                  <a:t>Value in use is the net present value of cash flow or other benefits generated by an asset to a specific owner and under a specific use. </a:t>
                </a:r>
              </a:p>
              <a:p>
                <a:r>
                  <a:rPr lang="en-US" dirty="0"/>
                  <a:t>Net present value could be obtained by considering a discount rate, meaning the cost of money during the time. The discount rate should be able to represent the present value of cash earned in a future time.</a:t>
                </a:r>
              </a:p>
              <a:p>
                <a:r>
                  <a:rPr lang="en-US" dirty="0"/>
                  <a:t>The value in use of a plant could be calculated with the following formula:</a:t>
                </a:r>
              </a:p>
              <a:p>
                <a:endParaRPr lang="en-US" dirty="0"/>
              </a:p>
              <a:p>
                <a:endParaRPr lang="en-US" dirty="0"/>
              </a:p>
              <a:p>
                <a:endParaRPr lang="en-US" dirty="0"/>
              </a:p>
              <a:p>
                <a:endParaRPr lang="en-US" dirty="0"/>
              </a:p>
              <a:p>
                <a:endParaRPr lang="en-US" dirty="0"/>
              </a:p>
              <a:p>
                <a:r>
                  <a:rPr lang="en-US" dirty="0"/>
                  <a:t>NPV: 465,40				NPV= </a:t>
                </a:r>
                <a14:m>
                  <m:oMath xmlns:m="http://schemas.openxmlformats.org/officeDocument/2006/math">
                    <m:nary>
                      <m:naryPr>
                        <m:chr m:val="∑"/>
                        <m:ctrlPr>
                          <a:rPr lang="pt-BR" b="0" i="1" smtClean="0">
                            <a:latin typeface="Cambria Math" panose="02040503050406030204" pitchFamily="18" charset="0"/>
                            <a:ea typeface="Cambria Math" panose="02040503050406030204" pitchFamily="18" charset="0"/>
                          </a:rPr>
                        </m:ctrlPr>
                      </m:naryPr>
                      <m:sub>
                        <m:r>
                          <m:rPr>
                            <m:brk m:alnAt="23"/>
                          </m:rPr>
                          <a:rPr lang="it-IT" b="0" i="1" smtClean="0">
                            <a:latin typeface="Cambria Math" panose="02040503050406030204" pitchFamily="18" charset="0"/>
                            <a:ea typeface="Cambria Math" panose="02040503050406030204" pitchFamily="18" charset="0"/>
                          </a:rPr>
                          <m:t>𝑡</m:t>
                        </m:r>
                        <m:r>
                          <a:rPr lang="pt-BR"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1</m:t>
                        </m:r>
                      </m:sub>
                      <m:sup>
                        <m:r>
                          <a:rPr lang="pt-BR" b="0" i="1" smtClean="0">
                            <a:latin typeface="Cambria Math" panose="02040503050406030204" pitchFamily="18" charset="0"/>
                            <a:ea typeface="Cambria Math" panose="02040503050406030204" pitchFamily="18" charset="0"/>
                          </a:rPr>
                          <m:t>𝑛</m:t>
                        </m:r>
                      </m:sup>
                      <m:e>
                        <m:f>
                          <m:fPr>
                            <m:ctrlPr>
                              <a:rPr lang="pt-BR" b="0" i="1" smtClean="0">
                                <a:latin typeface="Cambria Math" panose="02040503050406030204" pitchFamily="18" charset="0"/>
                                <a:ea typeface="Cambria Math" panose="02040503050406030204" pitchFamily="18" charset="0"/>
                              </a:rPr>
                            </m:ctrlPr>
                          </m:fPr>
                          <m:num>
                            <m:sSup>
                              <m:sSupPr>
                                <m:ctrlPr>
                                  <a:rPr lang="pt-BR" b="0" i="1" smtClean="0">
                                    <a:latin typeface="Cambria Math" panose="02040503050406030204" pitchFamily="18" charset="0"/>
                                    <a:ea typeface="Cambria Math" panose="02040503050406030204" pitchFamily="18" charset="0"/>
                                  </a:rPr>
                                </m:ctrlPr>
                              </m:sSupPr>
                              <m:e>
                                <m:r>
                                  <a:rPr lang="it-IT" b="0" i="1" smtClean="0">
                                    <a:latin typeface="Cambria Math" panose="02040503050406030204" pitchFamily="18" charset="0"/>
                                    <a:ea typeface="Cambria Math" panose="02040503050406030204" pitchFamily="18" charset="0"/>
                                  </a:rPr>
                                  <m:t>𝑅</m:t>
                                </m:r>
                              </m:e>
                              <m:sup>
                                <m:r>
                                  <a:rPr lang="it-IT" b="0" i="1" smtClean="0">
                                    <a:latin typeface="Cambria Math" panose="02040503050406030204" pitchFamily="18" charset="0"/>
                                    <a:ea typeface="Cambria Math" panose="02040503050406030204" pitchFamily="18" charset="0"/>
                                  </a:rPr>
                                  <m:t>𝑡</m:t>
                                </m:r>
                              </m:sup>
                            </m:sSup>
                          </m:num>
                          <m:den>
                            <m:sSup>
                              <m:sSupPr>
                                <m:ctrlPr>
                                  <a:rPr lang="it-IT" b="0" i="1" smtClean="0">
                                    <a:latin typeface="Cambria Math" panose="02040503050406030204" pitchFamily="18" charset="0"/>
                                    <a:ea typeface="Cambria Math" panose="02040503050406030204" pitchFamily="18" charset="0"/>
                                  </a:rPr>
                                </m:ctrlPr>
                              </m:sSupPr>
                              <m:e>
                                <m:r>
                                  <a:rPr lang="it-IT" b="0" i="1" smtClean="0">
                                    <a:latin typeface="Cambria Math" panose="02040503050406030204" pitchFamily="18" charset="0"/>
                                    <a:ea typeface="Cambria Math" panose="02040503050406030204" pitchFamily="18" charset="0"/>
                                  </a:rPr>
                                  <m:t>(1+</m:t>
                                </m:r>
                                <m:r>
                                  <a:rPr lang="it-IT" b="0" i="1" smtClean="0">
                                    <a:latin typeface="Cambria Math" panose="02040503050406030204" pitchFamily="18" charset="0"/>
                                    <a:ea typeface="Cambria Math" panose="02040503050406030204" pitchFamily="18" charset="0"/>
                                  </a:rPr>
                                  <m:t>𝑖</m:t>
                                </m:r>
                                <m:r>
                                  <a:rPr lang="it-IT" b="0" i="1" smtClean="0">
                                    <a:latin typeface="Cambria Math" panose="02040503050406030204" pitchFamily="18" charset="0"/>
                                    <a:ea typeface="Cambria Math" panose="02040503050406030204" pitchFamily="18" charset="0"/>
                                  </a:rPr>
                                  <m:t>)</m:t>
                                </m:r>
                              </m:e>
                              <m:sup>
                                <m:r>
                                  <a:rPr lang="it-IT" b="0" i="1" smtClean="0">
                                    <a:latin typeface="Cambria Math" panose="02040503050406030204" pitchFamily="18" charset="0"/>
                                    <a:ea typeface="Cambria Math" panose="02040503050406030204" pitchFamily="18" charset="0"/>
                                  </a:rPr>
                                  <m:t>𝑡</m:t>
                                </m:r>
                              </m:sup>
                            </m:sSup>
                          </m:den>
                        </m:f>
                      </m:e>
                    </m:nary>
                  </m:oMath>
                </a14:m>
                <a:endParaRPr lang="en-US" dirty="0"/>
              </a:p>
              <a:p>
                <a:endParaRPr lang="en-US" dirty="0"/>
              </a:p>
            </p:txBody>
          </p:sp>
        </mc:Choice>
        <mc:Fallback xmlns="">
          <p:sp>
            <p:nvSpPr>
              <p:cNvPr id="3" name="Content Placeholder 2">
                <a:extLst>
                  <a:ext uri="{FF2B5EF4-FFF2-40B4-BE49-F238E27FC236}">
                    <a16:creationId xmlns:a16="http://schemas.microsoft.com/office/drawing/2014/main" id="{DF3E6D25-527B-4C13-B6A9-233C3B075DCC}"/>
                  </a:ext>
                </a:extLst>
              </p:cNvPr>
              <p:cNvSpPr>
                <a:spLocks noGrp="1" noRot="1" noChangeAspect="1" noMove="1" noResize="1" noEditPoints="1" noAdjustHandles="1" noChangeArrowheads="1" noChangeShapeType="1" noTextEdit="1"/>
              </p:cNvSpPr>
              <p:nvPr>
                <p:ph idx="1"/>
              </p:nvPr>
            </p:nvSpPr>
            <p:spPr>
              <a:xfrm>
                <a:off x="677334" y="1238249"/>
                <a:ext cx="8596668" cy="4544681"/>
              </a:xfrm>
              <a:blipFill>
                <a:blip r:embed="rId2"/>
                <a:stretch>
                  <a:fillRect l="-567" t="-1340" r="-780"/>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93F8DF36-F7BF-4A6E-A3BD-9310A5AD04FB}"/>
              </a:ext>
            </a:extLst>
          </p:cNvPr>
          <p:cNvSpPr>
            <a:spLocks noGrp="1"/>
          </p:cNvSpPr>
          <p:nvPr>
            <p:ph type="sldNum" sz="quarter" idx="12"/>
          </p:nvPr>
        </p:nvSpPr>
        <p:spPr/>
        <p:txBody>
          <a:bodyPr/>
          <a:lstStyle/>
          <a:p>
            <a:fld id="{D57F1E4F-1CFF-5643-939E-217C01CDF565}" type="slidenum">
              <a:rPr lang="en-US" smtClean="0"/>
              <a:pPr/>
              <a:t>26</a:t>
            </a:fld>
            <a:endParaRPr lang="en-US" dirty="0"/>
          </a:p>
        </p:txBody>
      </p:sp>
      <p:sp>
        <p:nvSpPr>
          <p:cNvPr id="5" name="Footer Placeholder 4">
            <a:extLst>
              <a:ext uri="{FF2B5EF4-FFF2-40B4-BE49-F238E27FC236}">
                <a16:creationId xmlns:a16="http://schemas.microsoft.com/office/drawing/2014/main" id="{F9F6E49A-771D-4B10-A1A6-A4E4F9EB023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7" name="Table 6">
            <a:extLst>
              <a:ext uri="{FF2B5EF4-FFF2-40B4-BE49-F238E27FC236}">
                <a16:creationId xmlns:a16="http://schemas.microsoft.com/office/drawing/2014/main" id="{0452653B-E3CD-4475-BA02-433FFD8F593E}"/>
              </a:ext>
            </a:extLst>
          </p:cNvPr>
          <p:cNvGraphicFramePr>
            <a:graphicFrameLocks noGrp="1"/>
          </p:cNvGraphicFramePr>
          <p:nvPr>
            <p:extLst>
              <p:ext uri="{D42A27DB-BD31-4B8C-83A1-F6EECF244321}">
                <p14:modId xmlns:p14="http://schemas.microsoft.com/office/powerpoint/2010/main" val="1270990826"/>
              </p:ext>
            </p:extLst>
          </p:nvPr>
        </p:nvGraphicFramePr>
        <p:xfrm>
          <a:off x="813260" y="3357276"/>
          <a:ext cx="8324816" cy="1483360"/>
        </p:xfrm>
        <a:graphic>
          <a:graphicData uri="http://schemas.openxmlformats.org/drawingml/2006/table">
            <a:tbl>
              <a:tblPr firstRow="1" bandRow="1">
                <a:tableStyleId>{5C22544A-7EE6-4342-B048-85BDC9FD1C3A}</a:tableStyleId>
              </a:tblPr>
              <a:tblGrid>
                <a:gridCol w="3649976">
                  <a:extLst>
                    <a:ext uri="{9D8B030D-6E8A-4147-A177-3AD203B41FA5}">
                      <a16:colId xmlns:a16="http://schemas.microsoft.com/office/drawing/2014/main" val="1249128619"/>
                    </a:ext>
                  </a:extLst>
                </a:gridCol>
                <a:gridCol w="760491">
                  <a:extLst>
                    <a:ext uri="{9D8B030D-6E8A-4147-A177-3AD203B41FA5}">
                      <a16:colId xmlns:a16="http://schemas.microsoft.com/office/drawing/2014/main" val="1314957698"/>
                    </a:ext>
                  </a:extLst>
                </a:gridCol>
                <a:gridCol w="860080">
                  <a:extLst>
                    <a:ext uri="{9D8B030D-6E8A-4147-A177-3AD203B41FA5}">
                      <a16:colId xmlns:a16="http://schemas.microsoft.com/office/drawing/2014/main" val="1030819570"/>
                    </a:ext>
                  </a:extLst>
                </a:gridCol>
                <a:gridCol w="923453">
                  <a:extLst>
                    <a:ext uri="{9D8B030D-6E8A-4147-A177-3AD203B41FA5}">
                      <a16:colId xmlns:a16="http://schemas.microsoft.com/office/drawing/2014/main" val="3943757698"/>
                    </a:ext>
                  </a:extLst>
                </a:gridCol>
                <a:gridCol w="950614">
                  <a:extLst>
                    <a:ext uri="{9D8B030D-6E8A-4147-A177-3AD203B41FA5}">
                      <a16:colId xmlns:a16="http://schemas.microsoft.com/office/drawing/2014/main" val="3429353384"/>
                    </a:ext>
                  </a:extLst>
                </a:gridCol>
                <a:gridCol w="1180202">
                  <a:extLst>
                    <a:ext uri="{9D8B030D-6E8A-4147-A177-3AD203B41FA5}">
                      <a16:colId xmlns:a16="http://schemas.microsoft.com/office/drawing/2014/main" val="2444128709"/>
                    </a:ext>
                  </a:extLst>
                </a:gridCol>
              </a:tblGrid>
              <a:tr h="370840">
                <a:tc>
                  <a:txBody>
                    <a:bodyPr/>
                    <a:lstStyle/>
                    <a:p>
                      <a:r>
                        <a:rPr lang="en-US" dirty="0"/>
                        <a:t>Historical cost</a:t>
                      </a:r>
                    </a:p>
                  </a:txBody>
                  <a:tcPr/>
                </a:tc>
                <a:tc>
                  <a:txBody>
                    <a:bodyPr/>
                    <a:lstStyle/>
                    <a:p>
                      <a:r>
                        <a:rPr lang="en-US" dirty="0"/>
                        <a:t>Y1</a:t>
                      </a:r>
                    </a:p>
                  </a:txBody>
                  <a:tcPr/>
                </a:tc>
                <a:tc>
                  <a:txBody>
                    <a:bodyPr/>
                    <a:lstStyle/>
                    <a:p>
                      <a:r>
                        <a:rPr lang="en-US" dirty="0"/>
                        <a:t>Y2</a:t>
                      </a:r>
                    </a:p>
                  </a:txBody>
                  <a:tcPr/>
                </a:tc>
                <a:tc>
                  <a:txBody>
                    <a:bodyPr/>
                    <a:lstStyle/>
                    <a:p>
                      <a:r>
                        <a:rPr lang="en-US" dirty="0"/>
                        <a:t>Y3</a:t>
                      </a:r>
                    </a:p>
                  </a:txBody>
                  <a:tcPr/>
                </a:tc>
                <a:tc>
                  <a:txBody>
                    <a:bodyPr/>
                    <a:lstStyle/>
                    <a:p>
                      <a:r>
                        <a:rPr lang="en-US" dirty="0"/>
                        <a:t>Y4</a:t>
                      </a:r>
                    </a:p>
                  </a:txBody>
                  <a:tcPr/>
                </a:tc>
                <a:tc>
                  <a:txBody>
                    <a:bodyPr/>
                    <a:lstStyle/>
                    <a:p>
                      <a:r>
                        <a:rPr lang="en-US" dirty="0"/>
                        <a:t>Y5</a:t>
                      </a:r>
                    </a:p>
                  </a:txBody>
                  <a:tcPr/>
                </a:tc>
                <a:extLst>
                  <a:ext uri="{0D108BD9-81ED-4DB2-BD59-A6C34878D82A}">
                    <a16:rowId xmlns:a16="http://schemas.microsoft.com/office/drawing/2014/main" val="1866634112"/>
                  </a:ext>
                </a:extLst>
              </a:tr>
              <a:tr h="370840">
                <a:tc>
                  <a:txBody>
                    <a:bodyPr/>
                    <a:lstStyle/>
                    <a:p>
                      <a:r>
                        <a:rPr lang="en-US" dirty="0"/>
                        <a:t>Cash Flows</a:t>
                      </a:r>
                    </a:p>
                  </a:txBody>
                  <a:tcPr/>
                </a:tc>
                <a:tc>
                  <a:txBody>
                    <a:bodyPr/>
                    <a:lstStyle/>
                    <a:p>
                      <a:pPr algn="ctr"/>
                      <a:r>
                        <a:rPr lang="en-US" dirty="0"/>
                        <a:t>100</a:t>
                      </a:r>
                    </a:p>
                  </a:txBody>
                  <a:tcPr/>
                </a:tc>
                <a:tc>
                  <a:txBody>
                    <a:bodyPr/>
                    <a:lstStyle/>
                    <a:p>
                      <a:pPr algn="ctr"/>
                      <a:r>
                        <a:rPr lang="en-US" dirty="0"/>
                        <a:t>120</a:t>
                      </a:r>
                    </a:p>
                  </a:txBody>
                  <a:tcPr/>
                </a:tc>
                <a:tc>
                  <a:txBody>
                    <a:bodyPr/>
                    <a:lstStyle/>
                    <a:p>
                      <a:pPr algn="ctr"/>
                      <a:r>
                        <a:rPr lang="en-US" dirty="0"/>
                        <a:t>140</a:t>
                      </a:r>
                    </a:p>
                  </a:txBody>
                  <a:tcPr/>
                </a:tc>
                <a:tc>
                  <a:txBody>
                    <a:bodyPr/>
                    <a:lstStyle/>
                    <a:p>
                      <a:pPr algn="ctr"/>
                      <a:r>
                        <a:rPr lang="en-US" dirty="0"/>
                        <a:t>140</a:t>
                      </a:r>
                    </a:p>
                  </a:txBody>
                  <a:tcPr/>
                </a:tc>
                <a:tc>
                  <a:txBody>
                    <a:bodyPr/>
                    <a:lstStyle/>
                    <a:p>
                      <a:pPr algn="ctr"/>
                      <a:r>
                        <a:rPr lang="en-US" dirty="0"/>
                        <a:t>120</a:t>
                      </a:r>
                    </a:p>
                  </a:txBody>
                  <a:tcPr/>
                </a:tc>
                <a:extLst>
                  <a:ext uri="{0D108BD9-81ED-4DB2-BD59-A6C34878D82A}">
                    <a16:rowId xmlns:a16="http://schemas.microsoft.com/office/drawing/2014/main" val="1154599790"/>
                  </a:ext>
                </a:extLst>
              </a:tr>
              <a:tr h="370840">
                <a:tc>
                  <a:txBody>
                    <a:bodyPr/>
                    <a:lstStyle/>
                    <a:p>
                      <a:r>
                        <a:rPr lang="en-US" dirty="0"/>
                        <a:t>Discount rate</a:t>
                      </a:r>
                    </a:p>
                  </a:txBody>
                  <a:tcPr/>
                </a:tc>
                <a:tc>
                  <a:txBody>
                    <a:bodyPr/>
                    <a:lstStyle/>
                    <a:p>
                      <a:pPr algn="ctr"/>
                      <a:r>
                        <a:rPr lang="en-US" dirty="0"/>
                        <a:t>10%</a:t>
                      </a:r>
                    </a:p>
                  </a:txBody>
                  <a:tcPr/>
                </a:tc>
                <a:tc>
                  <a:txBody>
                    <a:bodyPr/>
                    <a:lstStyle/>
                    <a:p>
                      <a:pPr algn="ctr"/>
                      <a:r>
                        <a:rPr lang="en-US" dirty="0"/>
                        <a:t>10%^2</a:t>
                      </a:r>
                    </a:p>
                  </a:txBody>
                  <a:tcPr/>
                </a:tc>
                <a:tc>
                  <a:txBody>
                    <a:bodyPr/>
                    <a:lstStyle/>
                    <a:p>
                      <a:pPr algn="ctr"/>
                      <a:r>
                        <a:rPr lang="en-US" dirty="0"/>
                        <a:t>10%^3</a:t>
                      </a:r>
                    </a:p>
                  </a:txBody>
                  <a:tcPr/>
                </a:tc>
                <a:tc>
                  <a:txBody>
                    <a:bodyPr/>
                    <a:lstStyle/>
                    <a:p>
                      <a:pPr algn="ctr"/>
                      <a:r>
                        <a:rPr lang="en-US" dirty="0"/>
                        <a:t>10%^4</a:t>
                      </a:r>
                    </a:p>
                  </a:txBody>
                  <a:tcPr/>
                </a:tc>
                <a:tc>
                  <a:txBody>
                    <a:bodyPr/>
                    <a:lstStyle/>
                    <a:p>
                      <a:pPr algn="ctr"/>
                      <a:r>
                        <a:rPr lang="en-US" dirty="0"/>
                        <a:t>10%^5</a:t>
                      </a:r>
                    </a:p>
                  </a:txBody>
                  <a:tcPr/>
                </a:tc>
                <a:extLst>
                  <a:ext uri="{0D108BD9-81ED-4DB2-BD59-A6C34878D82A}">
                    <a16:rowId xmlns:a16="http://schemas.microsoft.com/office/drawing/2014/main" val="3360095893"/>
                  </a:ext>
                </a:extLst>
              </a:tr>
              <a:tr h="370840">
                <a:tc>
                  <a:txBody>
                    <a:bodyPr/>
                    <a:lstStyle/>
                    <a:p>
                      <a:r>
                        <a:rPr lang="en-US" dirty="0"/>
                        <a:t>Discounted Flows</a:t>
                      </a:r>
                    </a:p>
                  </a:txBody>
                  <a:tcPr/>
                </a:tc>
                <a:tc>
                  <a:txBody>
                    <a:bodyPr/>
                    <a:lstStyle/>
                    <a:p>
                      <a:pPr algn="ctr" fontAlgn="b"/>
                      <a:r>
                        <a:rPr lang="it-IT" sz="1800" kern="1200" dirty="0">
                          <a:solidFill>
                            <a:schemeClr val="dk1"/>
                          </a:solidFill>
                          <a:latin typeface="+mn-lt"/>
                          <a:ea typeface="+mn-ea"/>
                          <a:cs typeface="+mn-cs"/>
                        </a:rPr>
                        <a:t>90,9</a:t>
                      </a:r>
                    </a:p>
                  </a:txBody>
                  <a:tcPr marL="9525" marR="9525" marT="9525" marB="0" anchor="b"/>
                </a:tc>
                <a:tc>
                  <a:txBody>
                    <a:bodyPr/>
                    <a:lstStyle/>
                    <a:p>
                      <a:pPr algn="ctr" fontAlgn="b"/>
                      <a:r>
                        <a:rPr lang="it-IT" sz="1800" kern="1200" dirty="0">
                          <a:solidFill>
                            <a:schemeClr val="dk1"/>
                          </a:solidFill>
                          <a:latin typeface="+mn-lt"/>
                          <a:ea typeface="+mn-ea"/>
                          <a:cs typeface="+mn-cs"/>
                        </a:rPr>
                        <a:t>99,2</a:t>
                      </a:r>
                    </a:p>
                  </a:txBody>
                  <a:tcPr marL="9525" marR="9525" marT="9525" marB="0" anchor="b"/>
                </a:tc>
                <a:tc>
                  <a:txBody>
                    <a:bodyPr/>
                    <a:lstStyle/>
                    <a:p>
                      <a:pPr algn="ctr" fontAlgn="b"/>
                      <a:r>
                        <a:rPr lang="it-IT" sz="1800" kern="1200" dirty="0">
                          <a:solidFill>
                            <a:schemeClr val="dk1"/>
                          </a:solidFill>
                          <a:latin typeface="+mn-lt"/>
                          <a:ea typeface="+mn-ea"/>
                          <a:cs typeface="+mn-cs"/>
                        </a:rPr>
                        <a:t>105,2</a:t>
                      </a:r>
                    </a:p>
                  </a:txBody>
                  <a:tcPr marL="9525" marR="9525" marT="9525" marB="0" anchor="b"/>
                </a:tc>
                <a:tc>
                  <a:txBody>
                    <a:bodyPr/>
                    <a:lstStyle/>
                    <a:p>
                      <a:pPr algn="ctr" fontAlgn="b"/>
                      <a:r>
                        <a:rPr lang="it-IT" sz="1800" kern="1200" dirty="0">
                          <a:solidFill>
                            <a:schemeClr val="dk1"/>
                          </a:solidFill>
                          <a:latin typeface="+mn-lt"/>
                          <a:ea typeface="+mn-ea"/>
                          <a:cs typeface="+mn-cs"/>
                        </a:rPr>
                        <a:t>95,6</a:t>
                      </a:r>
                    </a:p>
                  </a:txBody>
                  <a:tcPr marL="9525" marR="9525" marT="9525" marB="0" anchor="b"/>
                </a:tc>
                <a:tc>
                  <a:txBody>
                    <a:bodyPr/>
                    <a:lstStyle/>
                    <a:p>
                      <a:pPr algn="ctr" fontAlgn="b"/>
                      <a:r>
                        <a:rPr lang="it-IT" sz="1800" kern="1200" dirty="0">
                          <a:solidFill>
                            <a:schemeClr val="dk1"/>
                          </a:solidFill>
                          <a:latin typeface="+mn-lt"/>
                          <a:ea typeface="+mn-ea"/>
                          <a:cs typeface="+mn-cs"/>
                        </a:rPr>
                        <a:t>74,5</a:t>
                      </a:r>
                    </a:p>
                  </a:txBody>
                  <a:tcPr marL="9525" marR="9525" marT="9525" marB="0" anchor="b"/>
                </a:tc>
                <a:extLst>
                  <a:ext uri="{0D108BD9-81ED-4DB2-BD59-A6C34878D82A}">
                    <a16:rowId xmlns:a16="http://schemas.microsoft.com/office/drawing/2014/main" val="381230006"/>
                  </a:ext>
                </a:extLst>
              </a:tr>
            </a:tbl>
          </a:graphicData>
        </a:graphic>
      </p:graphicFrame>
    </p:spTree>
    <p:extLst>
      <p:ext uri="{BB962C8B-B14F-4D97-AF65-F5344CB8AC3E}">
        <p14:creationId xmlns:p14="http://schemas.microsoft.com/office/powerpoint/2010/main" val="9671223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Example:</a:t>
            </a:r>
          </a:p>
          <a:p>
            <a:r>
              <a:rPr lang="en-US" dirty="0"/>
              <a:t>Carrying amount of fixed asset: 105</a:t>
            </a:r>
          </a:p>
          <a:p>
            <a:r>
              <a:rPr lang="en-US" b="1" u="sng" dirty="0"/>
              <a:t>Net selling price</a:t>
            </a:r>
          </a:p>
          <a:p>
            <a:r>
              <a:rPr lang="en-US" dirty="0"/>
              <a:t>Sales price: 110 - Cost of Disposal: 15 = Net sale price: 95</a:t>
            </a:r>
          </a:p>
          <a:p>
            <a:r>
              <a:rPr lang="en-US" b="1" u="sng" dirty="0"/>
              <a:t>Value in use</a:t>
            </a:r>
          </a:p>
          <a:p>
            <a:r>
              <a:rPr lang="en-US" dirty="0"/>
              <a:t>Estimated future cash flows per year: 55, 60</a:t>
            </a:r>
          </a:p>
          <a:p>
            <a:r>
              <a:rPr lang="en-US" dirty="0"/>
              <a:t>Discount rate: 10%</a:t>
            </a:r>
          </a:p>
          <a:p>
            <a:endParaRPr lang="en-US" dirty="0"/>
          </a:p>
          <a:p>
            <a:r>
              <a:rPr lang="en-US" dirty="0"/>
              <a:t>Fair value less cost to sell</a:t>
            </a:r>
            <a:r>
              <a:rPr lang="it-IT" dirty="0"/>
              <a:t>:110-15= 95</a:t>
            </a:r>
          </a:p>
          <a:p>
            <a:r>
              <a:rPr lang="it-IT" dirty="0"/>
              <a:t>Value in use: 100 (55/1,10+60/1,10^2)</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5770485" cy="584775"/>
          </a:xfrm>
          <a:prstGeom prst="rect">
            <a:avLst/>
          </a:prstGeom>
          <a:noFill/>
        </p:spPr>
        <p:txBody>
          <a:bodyPr wrap="square" rtlCol="0">
            <a:spAutoFit/>
          </a:bodyPr>
          <a:lstStyle/>
          <a:p>
            <a:pPr>
              <a:spcBef>
                <a:spcPct val="0"/>
              </a:spcBef>
            </a:pPr>
            <a:r>
              <a:rPr lang="it-IT" sz="3200" dirty="0"/>
              <a:t>Impairment of </a:t>
            </a:r>
            <a:r>
              <a:rPr lang="it-IT" sz="3200" dirty="0" err="1"/>
              <a:t>fixed</a:t>
            </a:r>
            <a:r>
              <a:rPr lang="it-IT" sz="3200" dirty="0"/>
              <a:t> </a:t>
            </a:r>
            <a:r>
              <a:rPr lang="it-IT" sz="3200" dirty="0" err="1"/>
              <a:t>assets</a:t>
            </a:r>
            <a:endParaRPr lang="it-IT" sz="3200" dirty="0">
              <a:solidFill>
                <a:schemeClr val="accent1"/>
              </a:solidFill>
              <a:latin typeface="+mj-lt"/>
              <a:ea typeface="+mj-ea"/>
              <a:cs typeface="+mj-cs"/>
            </a:endParaRPr>
          </a:p>
        </p:txBody>
      </p:sp>
      <p:sp>
        <p:nvSpPr>
          <p:cNvPr id="6" name="TextBox 5">
            <a:extLst>
              <a:ext uri="{FF2B5EF4-FFF2-40B4-BE49-F238E27FC236}">
                <a16:creationId xmlns:a16="http://schemas.microsoft.com/office/drawing/2014/main" id="{E1FDB1E7-1DAA-4798-B6CC-36E29D4A884F}"/>
              </a:ext>
            </a:extLst>
          </p:cNvPr>
          <p:cNvSpPr txBox="1"/>
          <p:nvPr/>
        </p:nvSpPr>
        <p:spPr>
          <a:xfrm>
            <a:off x="5683791" y="4460169"/>
            <a:ext cx="3324688" cy="646331"/>
          </a:xfrm>
          <a:prstGeom prst="rect">
            <a:avLst/>
          </a:prstGeom>
          <a:noFill/>
        </p:spPr>
        <p:txBody>
          <a:bodyPr wrap="square" rtlCol="0">
            <a:spAutoFit/>
          </a:bodyPr>
          <a:lstStyle/>
          <a:p>
            <a:r>
              <a:rPr lang="en-US" dirty="0">
                <a:solidFill>
                  <a:schemeClr val="tx1">
                    <a:lumMod val="75000"/>
                    <a:lumOff val="25000"/>
                  </a:schemeClr>
                </a:solidFill>
              </a:rPr>
              <a:t>Recoverable</a:t>
            </a:r>
            <a:r>
              <a:rPr lang="it-IT" dirty="0">
                <a:solidFill>
                  <a:schemeClr val="tx1">
                    <a:lumMod val="75000"/>
                    <a:lumOff val="25000"/>
                  </a:schemeClr>
                </a:solidFill>
              </a:rPr>
              <a:t> </a:t>
            </a:r>
            <a:r>
              <a:rPr lang="en-US" dirty="0">
                <a:solidFill>
                  <a:schemeClr val="tx1">
                    <a:lumMod val="75000"/>
                    <a:lumOff val="25000"/>
                  </a:schemeClr>
                </a:solidFill>
              </a:rPr>
              <a:t>amount</a:t>
            </a:r>
            <a:r>
              <a:rPr lang="it-IT" dirty="0">
                <a:solidFill>
                  <a:schemeClr val="tx1">
                    <a:lumMod val="75000"/>
                    <a:lumOff val="25000"/>
                  </a:schemeClr>
                </a:solidFill>
              </a:rPr>
              <a:t>: 100</a:t>
            </a:r>
          </a:p>
          <a:p>
            <a:endParaRPr lang="it-IT" dirty="0"/>
          </a:p>
        </p:txBody>
      </p:sp>
      <p:sp>
        <p:nvSpPr>
          <p:cNvPr id="7" name="Arrow: Right 6">
            <a:extLst>
              <a:ext uri="{FF2B5EF4-FFF2-40B4-BE49-F238E27FC236}">
                <a16:creationId xmlns:a16="http://schemas.microsoft.com/office/drawing/2014/main" id="{A91F6ADC-7A91-4B8C-89FE-5457A3A33C74}"/>
              </a:ext>
            </a:extLst>
          </p:cNvPr>
          <p:cNvSpPr/>
          <p:nvPr/>
        </p:nvSpPr>
        <p:spPr>
          <a:xfrm>
            <a:off x="4851381" y="4520041"/>
            <a:ext cx="421955" cy="31169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8" name="Picture 7">
            <a:extLst>
              <a:ext uri="{FF2B5EF4-FFF2-40B4-BE49-F238E27FC236}">
                <a16:creationId xmlns:a16="http://schemas.microsoft.com/office/drawing/2014/main" id="{12751BA3-4852-42FB-9222-926C2119D939}"/>
              </a:ext>
            </a:extLst>
          </p:cNvPr>
          <p:cNvPicPr>
            <a:picLocks noChangeAspect="1"/>
          </p:cNvPicPr>
          <p:nvPr/>
        </p:nvPicPr>
        <p:blipFill>
          <a:blip r:embed="rId2"/>
          <a:stretch>
            <a:fillRect/>
          </a:stretch>
        </p:blipFill>
        <p:spPr>
          <a:xfrm rot="5400000">
            <a:off x="7028556" y="4991780"/>
            <a:ext cx="315833" cy="283510"/>
          </a:xfrm>
          <a:prstGeom prst="rect">
            <a:avLst/>
          </a:prstGeom>
        </p:spPr>
      </p:pic>
      <p:sp>
        <p:nvSpPr>
          <p:cNvPr id="9" name="TextBox 8">
            <a:extLst>
              <a:ext uri="{FF2B5EF4-FFF2-40B4-BE49-F238E27FC236}">
                <a16:creationId xmlns:a16="http://schemas.microsoft.com/office/drawing/2014/main" id="{9B12A10E-DBCF-4518-A1C8-58E5BC064BB6}"/>
              </a:ext>
            </a:extLst>
          </p:cNvPr>
          <p:cNvSpPr txBox="1"/>
          <p:nvPr/>
        </p:nvSpPr>
        <p:spPr>
          <a:xfrm>
            <a:off x="6471822" y="5437283"/>
            <a:ext cx="2956264" cy="369332"/>
          </a:xfrm>
          <a:prstGeom prst="rect">
            <a:avLst/>
          </a:prstGeom>
          <a:noFill/>
        </p:spPr>
        <p:txBody>
          <a:bodyPr wrap="square" rtlCol="0">
            <a:spAutoFit/>
          </a:bodyPr>
          <a:lstStyle/>
          <a:p>
            <a:r>
              <a:rPr lang="it-IT" dirty="0">
                <a:solidFill>
                  <a:schemeClr val="accent2">
                    <a:lumMod val="75000"/>
                  </a:schemeClr>
                </a:solidFill>
              </a:rPr>
              <a:t>Impairment: 5</a:t>
            </a:r>
          </a:p>
        </p:txBody>
      </p:sp>
      <p:sp>
        <p:nvSpPr>
          <p:cNvPr id="11" name="TextBox 10">
            <a:extLst>
              <a:ext uri="{FF2B5EF4-FFF2-40B4-BE49-F238E27FC236}">
                <a16:creationId xmlns:a16="http://schemas.microsoft.com/office/drawing/2014/main" id="{43BF948A-DE13-448F-BEAF-BBEC24CF6636}"/>
              </a:ext>
            </a:extLst>
          </p:cNvPr>
          <p:cNvSpPr txBox="1"/>
          <p:nvPr/>
        </p:nvSpPr>
        <p:spPr>
          <a:xfrm>
            <a:off x="5333272" y="1146330"/>
            <a:ext cx="3599060" cy="923330"/>
          </a:xfrm>
          <a:prstGeom prst="rect">
            <a:avLst/>
          </a:prstGeom>
          <a:noFill/>
        </p:spPr>
        <p:txBody>
          <a:bodyPr wrap="square" rtlCol="0">
            <a:spAutoFit/>
          </a:bodyPr>
          <a:lstStyle/>
          <a:p>
            <a:r>
              <a:rPr lang="en-US" dirty="0">
                <a:solidFill>
                  <a:schemeClr val="tx1">
                    <a:lumMod val="75000"/>
                    <a:lumOff val="25000"/>
                  </a:schemeClr>
                </a:solidFill>
              </a:rPr>
              <a:t>Acc. Depreciation			15</a:t>
            </a:r>
          </a:p>
          <a:p>
            <a:endParaRPr lang="en-US" dirty="0">
              <a:solidFill>
                <a:schemeClr val="tx1">
                  <a:lumMod val="75000"/>
                  <a:lumOff val="25000"/>
                </a:schemeClr>
              </a:solidFill>
            </a:endParaRPr>
          </a:p>
          <a:p>
            <a:r>
              <a:rPr lang="en-US" dirty="0">
                <a:solidFill>
                  <a:schemeClr val="tx1">
                    <a:lumMod val="75000"/>
                    <a:lumOff val="25000"/>
                  </a:schemeClr>
                </a:solidFill>
              </a:rPr>
              <a:t>Historical Cost			120</a:t>
            </a:r>
          </a:p>
        </p:txBody>
      </p:sp>
      <p:cxnSp>
        <p:nvCxnSpPr>
          <p:cNvPr id="13" name="Straight Arrow Connector 12">
            <a:extLst>
              <a:ext uri="{FF2B5EF4-FFF2-40B4-BE49-F238E27FC236}">
                <a16:creationId xmlns:a16="http://schemas.microsoft.com/office/drawing/2014/main" id="{A888814C-AEE3-4945-8771-5E9A34DA396A}"/>
              </a:ext>
            </a:extLst>
          </p:cNvPr>
          <p:cNvCxnSpPr/>
          <p:nvPr/>
        </p:nvCxnSpPr>
        <p:spPr>
          <a:xfrm flipV="1">
            <a:off x="4562947" y="1367072"/>
            <a:ext cx="710389" cy="2409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F7CC4B4B-7371-4FA5-80ED-CCE94DBDF65A}"/>
              </a:ext>
            </a:extLst>
          </p:cNvPr>
          <p:cNvCxnSpPr/>
          <p:nvPr/>
        </p:nvCxnSpPr>
        <p:spPr>
          <a:xfrm>
            <a:off x="4562947" y="1607995"/>
            <a:ext cx="710389" cy="25701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69655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7D47D-4735-4ADC-848C-51693B46C13C}"/>
              </a:ext>
            </a:extLst>
          </p:cNvPr>
          <p:cNvSpPr>
            <a:spLocks noGrp="1"/>
          </p:cNvSpPr>
          <p:nvPr>
            <p:ph type="title"/>
          </p:nvPr>
        </p:nvSpPr>
        <p:spPr/>
        <p:txBody>
          <a:bodyPr>
            <a:normAutofit fontScale="90000"/>
          </a:bodyPr>
          <a:lstStyle/>
          <a:p>
            <a:r>
              <a:rPr lang="en-US" dirty="0"/>
              <a:t>Impairment of assets</a:t>
            </a:r>
          </a:p>
        </p:txBody>
      </p:sp>
      <p:sp>
        <p:nvSpPr>
          <p:cNvPr id="4" name="Slide Number Placeholder 3">
            <a:extLst>
              <a:ext uri="{FF2B5EF4-FFF2-40B4-BE49-F238E27FC236}">
                <a16:creationId xmlns:a16="http://schemas.microsoft.com/office/drawing/2014/main" id="{6A82AFF7-D272-4234-A72F-D5E0D1F64368}"/>
              </a:ext>
            </a:extLst>
          </p:cNvPr>
          <p:cNvSpPr>
            <a:spLocks noGrp="1"/>
          </p:cNvSpPr>
          <p:nvPr>
            <p:ph type="sldNum" sz="quarter" idx="12"/>
          </p:nvPr>
        </p:nvSpPr>
        <p:spPr/>
        <p:txBody>
          <a:bodyPr/>
          <a:lstStyle/>
          <a:p>
            <a:fld id="{D57F1E4F-1CFF-5643-939E-217C01CDF565}" type="slidenum">
              <a:rPr lang="en-US" smtClean="0"/>
              <a:pPr/>
              <a:t>28</a:t>
            </a:fld>
            <a:endParaRPr lang="en-US" dirty="0"/>
          </a:p>
        </p:txBody>
      </p:sp>
      <p:sp>
        <p:nvSpPr>
          <p:cNvPr id="5" name="Footer Placeholder 4">
            <a:extLst>
              <a:ext uri="{FF2B5EF4-FFF2-40B4-BE49-F238E27FC236}">
                <a16:creationId xmlns:a16="http://schemas.microsoft.com/office/drawing/2014/main" id="{5D0E5C63-4E20-4A1D-B633-FF92E60E6DF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B1993480-B03B-43E8-9CE1-760BE75770AB}"/>
              </a:ext>
            </a:extLst>
          </p:cNvPr>
          <p:cNvGraphicFramePr>
            <a:graphicFrameLocks noGrp="1"/>
          </p:cNvGraphicFramePr>
          <p:nvPr>
            <p:extLst>
              <p:ext uri="{D42A27DB-BD31-4B8C-83A1-F6EECF244321}">
                <p14:modId xmlns:p14="http://schemas.microsoft.com/office/powerpoint/2010/main" val="3989466067"/>
              </p:ext>
            </p:extLst>
          </p:nvPr>
        </p:nvGraphicFramePr>
        <p:xfrm>
          <a:off x="677334" y="1625287"/>
          <a:ext cx="6083556" cy="73660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923027">
                  <a:extLst>
                    <a:ext uri="{9D8B030D-6E8A-4147-A177-3AD203B41FA5}">
                      <a16:colId xmlns:a16="http://schemas.microsoft.com/office/drawing/2014/main" val="2006376887"/>
                    </a:ext>
                  </a:extLst>
                </a:gridCol>
                <a:gridCol w="85752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Impairment of assets</a:t>
                      </a:r>
                    </a:p>
                  </a:txBody>
                  <a:tcPr/>
                </a:tc>
                <a:tc>
                  <a:txBody>
                    <a:bodyPr/>
                    <a:lstStyle/>
                    <a:p>
                      <a:pPr algn="r"/>
                      <a:r>
                        <a:rPr lang="en-US" dirty="0"/>
                        <a:t>5</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Fixed asset</a:t>
                      </a:r>
                    </a:p>
                  </a:txBody>
                  <a:tcPr/>
                </a:tc>
                <a:tc>
                  <a:txBody>
                    <a:bodyPr/>
                    <a:lstStyle/>
                    <a:p>
                      <a:pPr algn="r"/>
                      <a:endParaRPr lang="en-US" dirty="0"/>
                    </a:p>
                  </a:txBody>
                  <a:tcPr/>
                </a:tc>
                <a:tc>
                  <a:txBody>
                    <a:bodyPr/>
                    <a:lstStyle/>
                    <a:p>
                      <a:pPr algn="r"/>
                      <a:r>
                        <a:rPr lang="en-US" dirty="0"/>
                        <a:t>5</a:t>
                      </a:r>
                    </a:p>
                  </a:txBody>
                  <a:tcPr/>
                </a:tc>
                <a:extLst>
                  <a:ext uri="{0D108BD9-81ED-4DB2-BD59-A6C34878D82A}">
                    <a16:rowId xmlns:a16="http://schemas.microsoft.com/office/drawing/2014/main" val="2561619853"/>
                  </a:ext>
                </a:extLst>
              </a:tr>
            </a:tbl>
          </a:graphicData>
        </a:graphic>
      </p:graphicFrame>
      <p:graphicFrame>
        <p:nvGraphicFramePr>
          <p:cNvPr id="8" name="Table 7">
            <a:extLst>
              <a:ext uri="{FF2B5EF4-FFF2-40B4-BE49-F238E27FC236}">
                <a16:creationId xmlns:a16="http://schemas.microsoft.com/office/drawing/2014/main" id="{F765A05E-4F84-4C1D-A0A9-9748ED6AABCE}"/>
              </a:ext>
            </a:extLst>
          </p:cNvPr>
          <p:cNvGraphicFramePr>
            <a:graphicFrameLocks noGrp="1"/>
          </p:cNvGraphicFramePr>
          <p:nvPr>
            <p:extLst>
              <p:ext uri="{D42A27DB-BD31-4B8C-83A1-F6EECF244321}">
                <p14:modId xmlns:p14="http://schemas.microsoft.com/office/powerpoint/2010/main" val="3110397740"/>
              </p:ext>
            </p:extLst>
          </p:nvPr>
        </p:nvGraphicFramePr>
        <p:xfrm>
          <a:off x="864743" y="2905624"/>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Fixed Asset</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5</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115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9" name="Table 8">
            <a:extLst>
              <a:ext uri="{FF2B5EF4-FFF2-40B4-BE49-F238E27FC236}">
                <a16:creationId xmlns:a16="http://schemas.microsoft.com/office/drawing/2014/main" id="{BF7FA231-67C3-42C7-9AA2-72337A948F1A}"/>
              </a:ext>
            </a:extLst>
          </p:cNvPr>
          <p:cNvGraphicFramePr>
            <a:graphicFrameLocks noGrp="1"/>
          </p:cNvGraphicFramePr>
          <p:nvPr>
            <p:extLst>
              <p:ext uri="{D42A27DB-BD31-4B8C-83A1-F6EECF244321}">
                <p14:modId xmlns:p14="http://schemas.microsoft.com/office/powerpoint/2010/main" val="4135295311"/>
              </p:ext>
            </p:extLst>
          </p:nvPr>
        </p:nvGraphicFramePr>
        <p:xfrm>
          <a:off x="2718615" y="2887178"/>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Acc. Depreciation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15</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dirty="0"/>
                        <a:t>15</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0" name="Table 9">
            <a:extLst>
              <a:ext uri="{FF2B5EF4-FFF2-40B4-BE49-F238E27FC236}">
                <a16:creationId xmlns:a16="http://schemas.microsoft.com/office/drawing/2014/main" id="{CCC80CF5-5C34-4BD3-953D-DB2E34D1A10D}"/>
              </a:ext>
            </a:extLst>
          </p:cNvPr>
          <p:cNvGraphicFramePr>
            <a:graphicFrameLocks noGrp="1"/>
          </p:cNvGraphicFramePr>
          <p:nvPr>
            <p:extLst>
              <p:ext uri="{D42A27DB-BD31-4B8C-83A1-F6EECF244321}">
                <p14:modId xmlns:p14="http://schemas.microsoft.com/office/powerpoint/2010/main" val="1561786654"/>
              </p:ext>
            </p:extLst>
          </p:nvPr>
        </p:nvGraphicFramePr>
        <p:xfrm>
          <a:off x="6760890" y="2887178"/>
          <a:ext cx="1710694" cy="1296000"/>
        </p:xfrm>
        <a:graphic>
          <a:graphicData uri="http://schemas.openxmlformats.org/drawingml/2006/table">
            <a:tbl>
              <a:tblPr firstRow="1" bandRow="1">
                <a:tableStyleId>{2D5ABB26-0587-4C30-8999-92F81FD0307C}</a:tableStyleId>
              </a:tblPr>
              <a:tblGrid>
                <a:gridCol w="842857">
                  <a:extLst>
                    <a:ext uri="{9D8B030D-6E8A-4147-A177-3AD203B41FA5}">
                      <a16:colId xmlns:a16="http://schemas.microsoft.com/office/drawing/2014/main" val="122467612"/>
                    </a:ext>
                  </a:extLst>
                </a:gridCol>
                <a:gridCol w="867837">
                  <a:extLst>
                    <a:ext uri="{9D8B030D-6E8A-4147-A177-3AD203B41FA5}">
                      <a16:colId xmlns:a16="http://schemas.microsoft.com/office/drawing/2014/main" val="2021887314"/>
                    </a:ext>
                  </a:extLst>
                </a:gridCol>
              </a:tblGrid>
              <a:tr h="324000">
                <a:tc gridSpan="2">
                  <a:txBody>
                    <a:bodyPr/>
                    <a:lstStyle/>
                    <a:p>
                      <a:pPr algn="ctr"/>
                      <a:r>
                        <a:rPr lang="en-US" sz="1200" dirty="0"/>
                        <a:t>Impairment of assets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no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EBD94D0C-EE65-4252-8BFD-036A32BC4A5A}"/>
              </a:ext>
            </a:extLst>
          </p:cNvPr>
          <p:cNvGraphicFramePr>
            <a:graphicFrameLocks noGrp="1"/>
          </p:cNvGraphicFramePr>
          <p:nvPr>
            <p:extLst>
              <p:ext uri="{D42A27DB-BD31-4B8C-83A1-F6EECF244321}">
                <p14:modId xmlns:p14="http://schemas.microsoft.com/office/powerpoint/2010/main" val="2210537686"/>
              </p:ext>
            </p:extLst>
          </p:nvPr>
        </p:nvGraphicFramePr>
        <p:xfrm>
          <a:off x="4771316" y="2887178"/>
          <a:ext cx="1850548" cy="1296000"/>
        </p:xfrm>
        <a:graphic>
          <a:graphicData uri="http://schemas.openxmlformats.org/drawingml/2006/table">
            <a:tbl>
              <a:tblPr firstRow="1" bandRow="1">
                <a:tableStyleId>{2D5ABB26-0587-4C30-8999-92F81FD0307C}</a:tableStyleId>
              </a:tblPr>
              <a:tblGrid>
                <a:gridCol w="911763">
                  <a:extLst>
                    <a:ext uri="{9D8B030D-6E8A-4147-A177-3AD203B41FA5}">
                      <a16:colId xmlns:a16="http://schemas.microsoft.com/office/drawing/2014/main" val="122467612"/>
                    </a:ext>
                  </a:extLst>
                </a:gridCol>
                <a:gridCol w="938785">
                  <a:extLst>
                    <a:ext uri="{9D8B030D-6E8A-4147-A177-3AD203B41FA5}">
                      <a16:colId xmlns:a16="http://schemas.microsoft.com/office/drawing/2014/main" val="2021887314"/>
                    </a:ext>
                  </a:extLst>
                </a:gridCol>
              </a:tblGrid>
              <a:tr h="324000">
                <a:tc gridSpan="2">
                  <a:txBody>
                    <a:bodyPr/>
                    <a:lstStyle/>
                    <a:p>
                      <a:pPr algn="ctr"/>
                      <a:r>
                        <a:rPr lang="en-US" sz="1200" dirty="0"/>
                        <a:t>Depreciation of the year</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no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15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graphicFrame>
        <p:nvGraphicFramePr>
          <p:cNvPr id="12" name="Table 11">
            <a:extLst>
              <a:ext uri="{FF2B5EF4-FFF2-40B4-BE49-F238E27FC236}">
                <a16:creationId xmlns:a16="http://schemas.microsoft.com/office/drawing/2014/main" id="{7B454F2D-DCB5-48DC-B75E-B170FC5F7F4D}"/>
              </a:ext>
            </a:extLst>
          </p:cNvPr>
          <p:cNvGraphicFramePr>
            <a:graphicFrameLocks noGrp="1"/>
          </p:cNvGraphicFramePr>
          <p:nvPr>
            <p:extLst>
              <p:ext uri="{D42A27DB-BD31-4B8C-83A1-F6EECF244321}">
                <p14:modId xmlns:p14="http://schemas.microsoft.com/office/powerpoint/2010/main" val="1742649918"/>
              </p:ext>
            </p:extLst>
          </p:nvPr>
        </p:nvGraphicFramePr>
        <p:xfrm>
          <a:off x="677334" y="4628082"/>
          <a:ext cx="3023195" cy="736600"/>
        </p:xfrm>
        <a:graphic>
          <a:graphicData uri="http://schemas.openxmlformats.org/drawingml/2006/table">
            <a:tbl>
              <a:tblPr firstRow="1" bandRow="1">
                <a:tableStyleId>{9D7B26C5-4107-4FEC-AEDC-1716B250A1EF}</a:tableStyleId>
              </a:tblPr>
              <a:tblGrid>
                <a:gridCol w="1975431">
                  <a:extLst>
                    <a:ext uri="{9D8B030D-6E8A-4147-A177-3AD203B41FA5}">
                      <a16:colId xmlns:a16="http://schemas.microsoft.com/office/drawing/2014/main" val="3813811915"/>
                    </a:ext>
                  </a:extLst>
                </a:gridCol>
                <a:gridCol w="1047764">
                  <a:extLst>
                    <a:ext uri="{9D8B030D-6E8A-4147-A177-3AD203B41FA5}">
                      <a16:colId xmlns:a16="http://schemas.microsoft.com/office/drawing/2014/main" val="2540506348"/>
                    </a:ext>
                  </a:extLst>
                </a:gridCol>
              </a:tblGrid>
              <a:tr h="0">
                <a:tc>
                  <a:txBody>
                    <a:bodyPr/>
                    <a:lstStyle/>
                    <a:p>
                      <a:r>
                        <a:rPr lang="en-US" dirty="0"/>
                        <a:t>Balance Sheet</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Fixed asset</a:t>
                      </a:r>
                    </a:p>
                  </a:txBody>
                  <a:tcPr/>
                </a:tc>
                <a:tc>
                  <a:txBody>
                    <a:bodyPr/>
                    <a:lstStyle/>
                    <a:p>
                      <a:pPr algn="r"/>
                      <a:r>
                        <a:rPr lang="en-US" dirty="0"/>
                        <a:t>100</a:t>
                      </a:r>
                    </a:p>
                  </a:txBody>
                  <a:tcPr/>
                </a:tc>
                <a:extLst>
                  <a:ext uri="{0D108BD9-81ED-4DB2-BD59-A6C34878D82A}">
                    <a16:rowId xmlns:a16="http://schemas.microsoft.com/office/drawing/2014/main" val="2561619853"/>
                  </a:ext>
                </a:extLst>
              </a:tr>
            </a:tbl>
          </a:graphicData>
        </a:graphic>
      </p:graphicFrame>
      <p:graphicFrame>
        <p:nvGraphicFramePr>
          <p:cNvPr id="13" name="Table 12">
            <a:extLst>
              <a:ext uri="{FF2B5EF4-FFF2-40B4-BE49-F238E27FC236}">
                <a16:creationId xmlns:a16="http://schemas.microsoft.com/office/drawing/2014/main" id="{546CA971-3411-40D8-A9EA-C506F2045921}"/>
              </a:ext>
            </a:extLst>
          </p:cNvPr>
          <p:cNvGraphicFramePr>
            <a:graphicFrameLocks noGrp="1"/>
          </p:cNvGraphicFramePr>
          <p:nvPr>
            <p:extLst>
              <p:ext uri="{D42A27DB-BD31-4B8C-83A1-F6EECF244321}">
                <p14:modId xmlns:p14="http://schemas.microsoft.com/office/powerpoint/2010/main" val="757725916"/>
              </p:ext>
            </p:extLst>
          </p:nvPr>
        </p:nvGraphicFramePr>
        <p:xfrm>
          <a:off x="4771316" y="4628082"/>
          <a:ext cx="4247539" cy="1107440"/>
        </p:xfrm>
        <a:graphic>
          <a:graphicData uri="http://schemas.openxmlformats.org/drawingml/2006/table">
            <a:tbl>
              <a:tblPr firstRow="1" bandRow="1">
                <a:tableStyleId>{9D7B26C5-4107-4FEC-AEDC-1716B250A1EF}</a:tableStyleId>
              </a:tblPr>
              <a:tblGrid>
                <a:gridCol w="2775448">
                  <a:extLst>
                    <a:ext uri="{9D8B030D-6E8A-4147-A177-3AD203B41FA5}">
                      <a16:colId xmlns:a16="http://schemas.microsoft.com/office/drawing/2014/main" val="3813811915"/>
                    </a:ext>
                  </a:extLst>
                </a:gridCol>
                <a:gridCol w="1472091">
                  <a:extLst>
                    <a:ext uri="{9D8B030D-6E8A-4147-A177-3AD203B41FA5}">
                      <a16:colId xmlns:a16="http://schemas.microsoft.com/office/drawing/2014/main" val="2540506348"/>
                    </a:ext>
                  </a:extLst>
                </a:gridCol>
              </a:tblGrid>
              <a:tr h="0">
                <a:tc>
                  <a:txBody>
                    <a:bodyPr/>
                    <a:lstStyle/>
                    <a:p>
                      <a:r>
                        <a:rPr lang="en-US" dirty="0"/>
                        <a:t>P&amp;L</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Depreciation of the year</a:t>
                      </a:r>
                    </a:p>
                  </a:txBody>
                  <a:tcPr/>
                </a:tc>
                <a:tc>
                  <a:txBody>
                    <a:bodyPr/>
                    <a:lstStyle/>
                    <a:p>
                      <a:pPr algn="r"/>
                      <a:r>
                        <a:rPr lang="en-US" dirty="0"/>
                        <a:t>15</a:t>
                      </a:r>
                    </a:p>
                  </a:txBody>
                  <a:tcPr/>
                </a:tc>
                <a:extLst>
                  <a:ext uri="{0D108BD9-81ED-4DB2-BD59-A6C34878D82A}">
                    <a16:rowId xmlns:a16="http://schemas.microsoft.com/office/drawing/2014/main" val="2561619853"/>
                  </a:ext>
                </a:extLst>
              </a:tr>
              <a:tr h="370840">
                <a:tc>
                  <a:txBody>
                    <a:bodyPr/>
                    <a:lstStyle/>
                    <a:p>
                      <a:r>
                        <a:rPr lang="en-US" dirty="0"/>
                        <a:t>Impairment of assets</a:t>
                      </a:r>
                    </a:p>
                  </a:txBody>
                  <a:tcPr/>
                </a:tc>
                <a:tc>
                  <a:txBody>
                    <a:bodyPr/>
                    <a:lstStyle/>
                    <a:p>
                      <a:pPr algn="r"/>
                      <a:r>
                        <a:rPr lang="en-US" dirty="0"/>
                        <a:t>5</a:t>
                      </a:r>
                    </a:p>
                  </a:txBody>
                  <a:tcPr/>
                </a:tc>
                <a:extLst>
                  <a:ext uri="{0D108BD9-81ED-4DB2-BD59-A6C34878D82A}">
                    <a16:rowId xmlns:a16="http://schemas.microsoft.com/office/drawing/2014/main" val="2769789858"/>
                  </a:ext>
                </a:extLst>
              </a:tr>
            </a:tbl>
          </a:graphicData>
        </a:graphic>
      </p:graphicFrame>
    </p:spTree>
    <p:extLst>
      <p:ext uri="{BB962C8B-B14F-4D97-AF65-F5344CB8AC3E}">
        <p14:creationId xmlns:p14="http://schemas.microsoft.com/office/powerpoint/2010/main" val="13824963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Application issues:</a:t>
            </a:r>
          </a:p>
          <a:p>
            <a:r>
              <a:rPr lang="en-US" dirty="0"/>
              <a:t>An entity has revaluated the entire class of land and buildings. The value of two properties has been reduced while the whole value of lands increase. Which is the accounting treatment? Is it possible to compensate the two opposite movements?</a:t>
            </a:r>
          </a:p>
          <a:p>
            <a:endParaRPr lang="en-US" dirty="0"/>
          </a:p>
          <a:p>
            <a:r>
              <a:rPr lang="en-US" dirty="0"/>
              <a:t>IAS 16 does not allow to compensate at portfolio level the changes in value of assets. Even if the impairment could not be compensated with other items revaluation this could be compensated with previous revaluation of the same item. The impairment should be booked only for the exceeding part of identified loss.</a:t>
            </a:r>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5770485" cy="584775"/>
          </a:xfrm>
          <a:prstGeom prst="rect">
            <a:avLst/>
          </a:prstGeom>
          <a:noFill/>
        </p:spPr>
        <p:txBody>
          <a:bodyPr wrap="square" rtlCol="0">
            <a:spAutoFit/>
          </a:bodyPr>
          <a:lstStyle/>
          <a:p>
            <a:pPr>
              <a:spcBef>
                <a:spcPct val="0"/>
              </a:spcBef>
            </a:pPr>
            <a:r>
              <a:rPr lang="it-IT" sz="3200" dirty="0"/>
              <a:t>Impairment of </a:t>
            </a:r>
            <a:r>
              <a:rPr lang="it-IT" sz="3200" dirty="0" err="1"/>
              <a:t>fixed</a:t>
            </a:r>
            <a:r>
              <a:rPr lang="it-IT" sz="3200" dirty="0"/>
              <a:t> </a:t>
            </a:r>
            <a:r>
              <a:rPr lang="it-IT" sz="3200" dirty="0" err="1"/>
              <a:t>assets</a:t>
            </a:r>
            <a:endParaRPr lang="it-IT" sz="3200" dirty="0">
              <a:solidFill>
                <a:schemeClr val="accent1"/>
              </a:solidFill>
              <a:latin typeface="+mj-lt"/>
              <a:ea typeface="+mj-ea"/>
              <a:cs typeface="+mj-cs"/>
            </a:endParaRPr>
          </a:p>
        </p:txBody>
      </p:sp>
    </p:spTree>
    <p:extLst>
      <p:ext uri="{BB962C8B-B14F-4D97-AF65-F5344CB8AC3E}">
        <p14:creationId xmlns:p14="http://schemas.microsoft.com/office/powerpoint/2010/main" val="35826817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184894"/>
            <a:ext cx="8596668" cy="4707862"/>
          </a:xfrm>
        </p:spPr>
        <p:txBody>
          <a:bodyPr>
            <a:normAutofit/>
          </a:bodyPr>
          <a:lstStyle/>
          <a:p>
            <a:r>
              <a:rPr lang="en-US" dirty="0"/>
              <a:t>Application issues:</a:t>
            </a:r>
          </a:p>
          <a:p>
            <a:r>
              <a:rPr lang="en-US" dirty="0"/>
              <a:t>A fire has partially destroyed a plant that was recorded within the fixed assets at a value of Euro 250k. The estimation of loss is of Euro 100k. Plant was insured and the insurance company pay a reimbursement of Euro 120k. In next year the company restore the plant for a cost of Euro 80k. Which are the accounting for the loss and for the reimbursement according to IAS the company is to:</a:t>
            </a:r>
          </a:p>
          <a:p>
            <a:pPr marL="342900" indent="-342900">
              <a:buFont typeface="+mj-lt"/>
              <a:buAutoNum type="arabicPeriod"/>
            </a:pPr>
            <a:r>
              <a:rPr lang="en-US" dirty="0"/>
              <a:t>Record for a loss of Euro 100k in the same period the fire occurred;</a:t>
            </a:r>
          </a:p>
          <a:p>
            <a:pPr marL="342900" indent="-342900">
              <a:buFont typeface="+mj-lt"/>
              <a:buAutoNum type="arabicPeriod"/>
            </a:pPr>
            <a:r>
              <a:rPr lang="en-US" dirty="0"/>
              <a:t>Record for the reimbursement of Euro 120k when this became receivable.</a:t>
            </a:r>
          </a:p>
          <a:p>
            <a:pPr marL="342900" indent="-342900">
              <a:buFont typeface="+mj-lt"/>
              <a:buAutoNum type="arabicPeriod"/>
            </a:pPr>
            <a:r>
              <a:rPr lang="en-US" dirty="0"/>
              <a:t>Record for the restoring costs of Euro 80k according to IAS 16 when costs are sustained. </a:t>
            </a:r>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5770485" cy="584775"/>
          </a:xfrm>
          <a:prstGeom prst="rect">
            <a:avLst/>
          </a:prstGeom>
          <a:noFill/>
        </p:spPr>
        <p:txBody>
          <a:bodyPr wrap="square" rtlCol="0">
            <a:spAutoFit/>
          </a:bodyPr>
          <a:lstStyle/>
          <a:p>
            <a:pPr>
              <a:spcBef>
                <a:spcPct val="0"/>
              </a:spcBef>
            </a:pPr>
            <a:r>
              <a:rPr lang="it-IT" sz="3200" dirty="0"/>
              <a:t>Impairment of </a:t>
            </a:r>
            <a:r>
              <a:rPr lang="it-IT" sz="3200" dirty="0" err="1"/>
              <a:t>fixed</a:t>
            </a:r>
            <a:r>
              <a:rPr lang="it-IT" sz="3200" dirty="0"/>
              <a:t> </a:t>
            </a:r>
            <a:r>
              <a:rPr lang="it-IT" sz="3200" dirty="0" err="1"/>
              <a:t>assets</a:t>
            </a:r>
            <a:endParaRPr lang="it-IT" sz="3200" dirty="0">
              <a:solidFill>
                <a:schemeClr val="accent1"/>
              </a:solidFill>
              <a:latin typeface="+mj-lt"/>
              <a:ea typeface="+mj-ea"/>
              <a:cs typeface="+mj-cs"/>
            </a:endParaRPr>
          </a:p>
        </p:txBody>
      </p:sp>
    </p:spTree>
    <p:extLst>
      <p:ext uri="{BB962C8B-B14F-4D97-AF65-F5344CB8AC3E}">
        <p14:creationId xmlns:p14="http://schemas.microsoft.com/office/powerpoint/2010/main" val="20832622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184894"/>
            <a:ext cx="8596668" cy="4707862"/>
          </a:xfrm>
        </p:spPr>
        <p:txBody>
          <a:bodyPr>
            <a:normAutofit/>
          </a:bodyPr>
          <a:lstStyle/>
          <a:p>
            <a:pPr marL="342900" indent="-342900">
              <a:buFont typeface="+mj-lt"/>
              <a:buAutoNum type="arabicPeriod"/>
            </a:pPr>
            <a:r>
              <a:rPr lang="en-US" dirty="0"/>
              <a:t>Record for a loss of Euro 100k in the same period the fire occurred;</a:t>
            </a:r>
          </a:p>
          <a:p>
            <a:pPr marL="342900" indent="-342900">
              <a:buFont typeface="+mj-lt"/>
              <a:buAutoNum type="arabicPeriod"/>
            </a:pPr>
            <a:r>
              <a:rPr lang="en-US" dirty="0"/>
              <a:t>Record for the reimbursement of Euro 120k when this became receivable.</a:t>
            </a:r>
          </a:p>
          <a:p>
            <a:pPr marL="342900" indent="-342900">
              <a:buFont typeface="+mj-lt"/>
              <a:buAutoNum type="arabicPeriod"/>
            </a:pPr>
            <a:r>
              <a:rPr lang="en-US" dirty="0"/>
              <a:t>Record for the restoring costs of Euro 80k according to IAS 16 when costs are sustained. </a:t>
            </a:r>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5770485" cy="584775"/>
          </a:xfrm>
          <a:prstGeom prst="rect">
            <a:avLst/>
          </a:prstGeom>
          <a:noFill/>
        </p:spPr>
        <p:txBody>
          <a:bodyPr wrap="square" rtlCol="0">
            <a:spAutoFit/>
          </a:bodyPr>
          <a:lstStyle/>
          <a:p>
            <a:pPr>
              <a:spcBef>
                <a:spcPct val="0"/>
              </a:spcBef>
            </a:pPr>
            <a:r>
              <a:rPr lang="it-IT" sz="3200" dirty="0"/>
              <a:t>Impairment of </a:t>
            </a:r>
            <a:r>
              <a:rPr lang="it-IT" sz="3200" dirty="0" err="1"/>
              <a:t>fixed</a:t>
            </a:r>
            <a:r>
              <a:rPr lang="it-IT" sz="3200" dirty="0"/>
              <a:t> </a:t>
            </a:r>
            <a:r>
              <a:rPr lang="it-IT" sz="3200" dirty="0" err="1"/>
              <a:t>assets</a:t>
            </a:r>
            <a:endParaRPr lang="it-IT" sz="3200" dirty="0">
              <a:solidFill>
                <a:schemeClr val="accent1"/>
              </a:solidFill>
              <a:latin typeface="+mj-lt"/>
              <a:ea typeface="+mj-ea"/>
              <a:cs typeface="+mj-cs"/>
            </a:endParaRPr>
          </a:p>
        </p:txBody>
      </p:sp>
      <p:graphicFrame>
        <p:nvGraphicFramePr>
          <p:cNvPr id="6" name="Table 5">
            <a:extLst>
              <a:ext uri="{FF2B5EF4-FFF2-40B4-BE49-F238E27FC236}">
                <a16:creationId xmlns:a16="http://schemas.microsoft.com/office/drawing/2014/main" id="{7E35101A-0650-4A0C-9FEF-B9FB21567FA8}"/>
              </a:ext>
            </a:extLst>
          </p:cNvPr>
          <p:cNvGraphicFramePr>
            <a:graphicFrameLocks noGrp="1"/>
          </p:cNvGraphicFramePr>
          <p:nvPr>
            <p:extLst>
              <p:ext uri="{D42A27DB-BD31-4B8C-83A1-F6EECF244321}">
                <p14:modId xmlns:p14="http://schemas.microsoft.com/office/powerpoint/2010/main" val="2389927388"/>
              </p:ext>
            </p:extLst>
          </p:nvPr>
        </p:nvGraphicFramePr>
        <p:xfrm>
          <a:off x="910247" y="2692400"/>
          <a:ext cx="6083556" cy="73660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923027">
                  <a:extLst>
                    <a:ext uri="{9D8B030D-6E8A-4147-A177-3AD203B41FA5}">
                      <a16:colId xmlns:a16="http://schemas.microsoft.com/office/drawing/2014/main" val="2006376887"/>
                    </a:ext>
                  </a:extLst>
                </a:gridCol>
                <a:gridCol w="85752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Fire</a:t>
                      </a:r>
                    </a:p>
                  </a:txBody>
                  <a:tcPr/>
                </a:tc>
                <a:tc>
                  <a:txBody>
                    <a:bodyPr/>
                    <a:lstStyle/>
                    <a:p>
                      <a:pPr algn="r"/>
                      <a:r>
                        <a:rPr lang="en-US" dirty="0"/>
                        <a:t>100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PPE</a:t>
                      </a:r>
                    </a:p>
                  </a:txBody>
                  <a:tcPr/>
                </a:tc>
                <a:tc>
                  <a:txBody>
                    <a:bodyPr/>
                    <a:lstStyle/>
                    <a:p>
                      <a:pPr algn="r"/>
                      <a:endParaRPr lang="en-US" dirty="0"/>
                    </a:p>
                  </a:txBody>
                  <a:tcPr/>
                </a:tc>
                <a:tc>
                  <a:txBody>
                    <a:bodyPr/>
                    <a:lstStyle/>
                    <a:p>
                      <a:pPr algn="r"/>
                      <a:r>
                        <a:rPr lang="en-US" dirty="0"/>
                        <a:t>100</a:t>
                      </a:r>
                    </a:p>
                  </a:txBody>
                  <a:tcPr/>
                </a:tc>
                <a:extLst>
                  <a:ext uri="{0D108BD9-81ED-4DB2-BD59-A6C34878D82A}">
                    <a16:rowId xmlns:a16="http://schemas.microsoft.com/office/drawing/2014/main" val="2561619853"/>
                  </a:ext>
                </a:extLst>
              </a:tr>
            </a:tbl>
          </a:graphicData>
        </a:graphic>
      </p:graphicFrame>
      <p:graphicFrame>
        <p:nvGraphicFramePr>
          <p:cNvPr id="9" name="Table 8">
            <a:extLst>
              <a:ext uri="{FF2B5EF4-FFF2-40B4-BE49-F238E27FC236}">
                <a16:creationId xmlns:a16="http://schemas.microsoft.com/office/drawing/2014/main" id="{3137C983-37BD-49EE-A836-C4B0540A33AA}"/>
              </a:ext>
            </a:extLst>
          </p:cNvPr>
          <p:cNvGraphicFramePr>
            <a:graphicFrameLocks noGrp="1"/>
          </p:cNvGraphicFramePr>
          <p:nvPr>
            <p:extLst>
              <p:ext uri="{D42A27DB-BD31-4B8C-83A1-F6EECF244321}">
                <p14:modId xmlns:p14="http://schemas.microsoft.com/office/powerpoint/2010/main" val="3093876604"/>
              </p:ext>
            </p:extLst>
          </p:nvPr>
        </p:nvGraphicFramePr>
        <p:xfrm>
          <a:off x="910247" y="3779328"/>
          <a:ext cx="6083556" cy="73660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923027">
                  <a:extLst>
                    <a:ext uri="{9D8B030D-6E8A-4147-A177-3AD203B41FA5}">
                      <a16:colId xmlns:a16="http://schemas.microsoft.com/office/drawing/2014/main" val="2006376887"/>
                    </a:ext>
                  </a:extLst>
                </a:gridCol>
                <a:gridCol w="85752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Cash (or receivable from ins.)</a:t>
                      </a:r>
                    </a:p>
                  </a:txBody>
                  <a:tcPr/>
                </a:tc>
                <a:tc>
                  <a:txBody>
                    <a:bodyPr/>
                    <a:lstStyle/>
                    <a:p>
                      <a:pPr algn="r"/>
                      <a:r>
                        <a:rPr lang="en-US" dirty="0"/>
                        <a:t>120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Reimbursement</a:t>
                      </a:r>
                    </a:p>
                  </a:txBody>
                  <a:tcPr/>
                </a:tc>
                <a:tc>
                  <a:txBody>
                    <a:bodyPr/>
                    <a:lstStyle/>
                    <a:p>
                      <a:pPr algn="r"/>
                      <a:endParaRPr lang="en-US" dirty="0"/>
                    </a:p>
                  </a:txBody>
                  <a:tcPr/>
                </a:tc>
                <a:tc>
                  <a:txBody>
                    <a:bodyPr/>
                    <a:lstStyle/>
                    <a:p>
                      <a:pPr algn="r"/>
                      <a:r>
                        <a:rPr lang="en-US" dirty="0"/>
                        <a:t>120</a:t>
                      </a:r>
                    </a:p>
                  </a:txBody>
                  <a:tcPr/>
                </a:tc>
                <a:extLst>
                  <a:ext uri="{0D108BD9-81ED-4DB2-BD59-A6C34878D82A}">
                    <a16:rowId xmlns:a16="http://schemas.microsoft.com/office/drawing/2014/main" val="2561619853"/>
                  </a:ext>
                </a:extLst>
              </a:tr>
            </a:tbl>
          </a:graphicData>
        </a:graphic>
      </p:graphicFrame>
      <p:graphicFrame>
        <p:nvGraphicFramePr>
          <p:cNvPr id="10" name="Table 9">
            <a:extLst>
              <a:ext uri="{FF2B5EF4-FFF2-40B4-BE49-F238E27FC236}">
                <a16:creationId xmlns:a16="http://schemas.microsoft.com/office/drawing/2014/main" id="{523B1C35-642E-4956-ABAF-F8D38068CBCA}"/>
              </a:ext>
            </a:extLst>
          </p:cNvPr>
          <p:cNvGraphicFramePr>
            <a:graphicFrameLocks noGrp="1"/>
          </p:cNvGraphicFramePr>
          <p:nvPr>
            <p:extLst>
              <p:ext uri="{D42A27DB-BD31-4B8C-83A1-F6EECF244321}">
                <p14:modId xmlns:p14="http://schemas.microsoft.com/office/powerpoint/2010/main" val="1469830547"/>
              </p:ext>
            </p:extLst>
          </p:nvPr>
        </p:nvGraphicFramePr>
        <p:xfrm>
          <a:off x="910247" y="4836042"/>
          <a:ext cx="6083556" cy="73660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923027">
                  <a:extLst>
                    <a:ext uri="{9D8B030D-6E8A-4147-A177-3AD203B41FA5}">
                      <a16:colId xmlns:a16="http://schemas.microsoft.com/office/drawing/2014/main" val="2006376887"/>
                    </a:ext>
                  </a:extLst>
                </a:gridCol>
                <a:gridCol w="85752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PPE</a:t>
                      </a:r>
                    </a:p>
                  </a:txBody>
                  <a:tcPr/>
                </a:tc>
                <a:tc>
                  <a:txBody>
                    <a:bodyPr/>
                    <a:lstStyle/>
                    <a:p>
                      <a:pPr algn="r"/>
                      <a:r>
                        <a:rPr lang="en-US" dirty="0"/>
                        <a:t>80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Payables (or cash)</a:t>
                      </a:r>
                    </a:p>
                  </a:txBody>
                  <a:tcPr/>
                </a:tc>
                <a:tc>
                  <a:txBody>
                    <a:bodyPr/>
                    <a:lstStyle/>
                    <a:p>
                      <a:pPr algn="r"/>
                      <a:endParaRPr lang="en-US" dirty="0"/>
                    </a:p>
                  </a:txBody>
                  <a:tcPr/>
                </a:tc>
                <a:tc>
                  <a:txBody>
                    <a:bodyPr/>
                    <a:lstStyle/>
                    <a:p>
                      <a:pPr algn="r"/>
                      <a:r>
                        <a:rPr lang="en-US" dirty="0"/>
                        <a:t>80</a:t>
                      </a:r>
                    </a:p>
                  </a:txBody>
                  <a:tcPr/>
                </a:tc>
                <a:extLst>
                  <a:ext uri="{0D108BD9-81ED-4DB2-BD59-A6C34878D82A}">
                    <a16:rowId xmlns:a16="http://schemas.microsoft.com/office/drawing/2014/main" val="2561619853"/>
                  </a:ext>
                </a:extLst>
              </a:tr>
            </a:tbl>
          </a:graphicData>
        </a:graphic>
      </p:graphicFrame>
    </p:spTree>
    <p:extLst>
      <p:ext uri="{BB962C8B-B14F-4D97-AF65-F5344CB8AC3E}">
        <p14:creationId xmlns:p14="http://schemas.microsoft.com/office/powerpoint/2010/main" val="41874248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The carrying amount of an item of property, plant and equipment shall be </a:t>
            </a:r>
            <a:r>
              <a:rPr lang="en-US" dirty="0" err="1"/>
              <a:t>derecognised</a:t>
            </a:r>
            <a:r>
              <a:rPr lang="en-US" dirty="0"/>
              <a:t>:</a:t>
            </a:r>
          </a:p>
          <a:p>
            <a:pPr marL="342900" indent="-342900">
              <a:buFont typeface="+mj-lt"/>
              <a:buAutoNum type="alphaLcParenR"/>
            </a:pPr>
            <a:r>
              <a:rPr lang="en-US" dirty="0"/>
              <a:t>on disposal; or</a:t>
            </a:r>
          </a:p>
          <a:p>
            <a:pPr marL="342900" indent="-342900">
              <a:buFont typeface="+mj-lt"/>
              <a:buAutoNum type="alphaLcParenR"/>
            </a:pPr>
            <a:r>
              <a:rPr lang="en-US" dirty="0"/>
              <a:t>when no future economic benefits are expected from its use or disposal.</a:t>
            </a:r>
          </a:p>
          <a:p>
            <a:r>
              <a:rPr lang="en-US" dirty="0"/>
              <a:t>The gain or loss arising from the derecognition of an item of property, plant and equipment shall be included in profit or loss when the item is </a:t>
            </a:r>
            <a:r>
              <a:rPr lang="en-US" dirty="0" err="1"/>
              <a:t>derecognised</a:t>
            </a:r>
            <a:r>
              <a:rPr lang="en-US" dirty="0"/>
              <a:t>.</a:t>
            </a:r>
          </a:p>
          <a:p>
            <a:r>
              <a:rPr lang="en-US" dirty="0"/>
              <a:t>The date of disposal of an item of property, plant and equipment is the date the recipient obtains control of that item in accordance with the requirements for determining when a performance obligation is satisfied in IFRS 15.</a:t>
            </a:r>
          </a:p>
          <a:p>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5770485" cy="584775"/>
          </a:xfrm>
          <a:prstGeom prst="rect">
            <a:avLst/>
          </a:prstGeom>
          <a:noFill/>
        </p:spPr>
        <p:txBody>
          <a:bodyPr wrap="square" rtlCol="0">
            <a:spAutoFit/>
          </a:bodyPr>
          <a:lstStyle/>
          <a:p>
            <a:pPr>
              <a:spcBef>
                <a:spcPct val="0"/>
              </a:spcBef>
            </a:pPr>
            <a:r>
              <a:rPr lang="it-IT" sz="3200" dirty="0" err="1"/>
              <a:t>Derecognition</a:t>
            </a:r>
            <a:endParaRPr lang="it-IT" sz="3200" dirty="0">
              <a:solidFill>
                <a:schemeClr val="accent1"/>
              </a:solidFill>
              <a:latin typeface="+mj-lt"/>
              <a:ea typeface="+mj-ea"/>
              <a:cs typeface="+mj-cs"/>
            </a:endParaRPr>
          </a:p>
        </p:txBody>
      </p:sp>
    </p:spTree>
    <p:extLst>
      <p:ext uri="{BB962C8B-B14F-4D97-AF65-F5344CB8AC3E}">
        <p14:creationId xmlns:p14="http://schemas.microsoft.com/office/powerpoint/2010/main" val="17894001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A13A9-2166-433E-98AF-ED18877B9DEF}"/>
              </a:ext>
            </a:extLst>
          </p:cNvPr>
          <p:cNvSpPr>
            <a:spLocks noGrp="1"/>
          </p:cNvSpPr>
          <p:nvPr>
            <p:ph type="title"/>
          </p:nvPr>
        </p:nvSpPr>
        <p:spPr/>
        <p:txBody>
          <a:bodyPr>
            <a:normAutofit fontScale="90000"/>
          </a:bodyPr>
          <a:lstStyle/>
          <a:p>
            <a:r>
              <a:rPr lang="en-US" dirty="0"/>
              <a:t>Revaluation model</a:t>
            </a:r>
            <a:br>
              <a:rPr lang="en-US" dirty="0"/>
            </a:br>
            <a:br>
              <a:rPr lang="en-US" dirty="0"/>
            </a:br>
            <a:br>
              <a:rPr lang="en-US" dirty="0"/>
            </a:br>
            <a:br>
              <a:rPr lang="en-US" dirty="0"/>
            </a:br>
            <a:endParaRPr lang="en-US" dirty="0"/>
          </a:p>
        </p:txBody>
      </p:sp>
      <p:sp>
        <p:nvSpPr>
          <p:cNvPr id="3" name="Content Placeholder 2">
            <a:extLst>
              <a:ext uri="{FF2B5EF4-FFF2-40B4-BE49-F238E27FC236}">
                <a16:creationId xmlns:a16="http://schemas.microsoft.com/office/drawing/2014/main" id="{09F4084F-1CDC-4807-8B66-105E153454BE}"/>
              </a:ext>
            </a:extLst>
          </p:cNvPr>
          <p:cNvSpPr>
            <a:spLocks noGrp="1"/>
          </p:cNvSpPr>
          <p:nvPr>
            <p:ph idx="1"/>
          </p:nvPr>
        </p:nvSpPr>
        <p:spPr>
          <a:xfrm>
            <a:off x="677334" y="1238249"/>
            <a:ext cx="8596668" cy="4544681"/>
          </a:xfrm>
        </p:spPr>
        <p:txBody>
          <a:bodyPr/>
          <a:lstStyle/>
          <a:p>
            <a:r>
              <a:rPr lang="en-US" dirty="0"/>
              <a:t>Sale at a price of 2.000</a:t>
            </a:r>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C3CF49A3-49BA-4B9C-B050-7D40A26301AE}"/>
              </a:ext>
            </a:extLst>
          </p:cNvPr>
          <p:cNvSpPr>
            <a:spLocks noGrp="1"/>
          </p:cNvSpPr>
          <p:nvPr>
            <p:ph type="sldNum" sz="quarter" idx="12"/>
          </p:nvPr>
        </p:nvSpPr>
        <p:spPr/>
        <p:txBody>
          <a:bodyPr/>
          <a:lstStyle/>
          <a:p>
            <a:fld id="{D57F1E4F-1CFF-5643-939E-217C01CDF565}" type="slidenum">
              <a:rPr lang="en-US" smtClean="0"/>
              <a:pPr/>
              <a:t>33</a:t>
            </a:fld>
            <a:endParaRPr lang="en-US" dirty="0"/>
          </a:p>
        </p:txBody>
      </p:sp>
      <p:sp>
        <p:nvSpPr>
          <p:cNvPr id="5" name="Footer Placeholder 4">
            <a:extLst>
              <a:ext uri="{FF2B5EF4-FFF2-40B4-BE49-F238E27FC236}">
                <a16:creationId xmlns:a16="http://schemas.microsoft.com/office/drawing/2014/main" id="{326EC097-6505-46C7-AB7E-25F8535828D9}"/>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DBCE2943-105B-45E2-98A7-ADEB6D19CC03}"/>
              </a:ext>
            </a:extLst>
          </p:cNvPr>
          <p:cNvGraphicFramePr>
            <a:graphicFrameLocks noGrp="1"/>
          </p:cNvGraphicFramePr>
          <p:nvPr>
            <p:extLst>
              <p:ext uri="{D42A27DB-BD31-4B8C-83A1-F6EECF244321}">
                <p14:modId xmlns:p14="http://schemas.microsoft.com/office/powerpoint/2010/main" val="1624154764"/>
              </p:ext>
            </p:extLst>
          </p:nvPr>
        </p:nvGraphicFramePr>
        <p:xfrm>
          <a:off x="677334" y="2771450"/>
          <a:ext cx="6083556" cy="184912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923027">
                  <a:extLst>
                    <a:ext uri="{9D8B030D-6E8A-4147-A177-3AD203B41FA5}">
                      <a16:colId xmlns:a16="http://schemas.microsoft.com/office/drawing/2014/main" val="2006376887"/>
                    </a:ext>
                  </a:extLst>
                </a:gridCol>
                <a:gridCol w="85752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Receivables</a:t>
                      </a:r>
                    </a:p>
                  </a:txBody>
                  <a:tcPr/>
                </a:tc>
                <a:tc>
                  <a:txBody>
                    <a:bodyPr/>
                    <a:lstStyle/>
                    <a:p>
                      <a:pPr algn="r"/>
                      <a:r>
                        <a:rPr lang="en-US" dirty="0"/>
                        <a:t>2.440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Acc. Depreciation</a:t>
                      </a:r>
                    </a:p>
                  </a:txBody>
                  <a:tcPr/>
                </a:tc>
                <a:tc>
                  <a:txBody>
                    <a:bodyPr/>
                    <a:lstStyle/>
                    <a:p>
                      <a:pPr algn="r"/>
                      <a:r>
                        <a:rPr lang="en-US" dirty="0"/>
                        <a:t>700</a:t>
                      </a:r>
                    </a:p>
                  </a:txBody>
                  <a:tcPr/>
                </a:tc>
                <a:tc>
                  <a:txBody>
                    <a:bodyPr/>
                    <a:lstStyle/>
                    <a:p>
                      <a:pPr algn="r"/>
                      <a:endParaRPr lang="en-US" dirty="0"/>
                    </a:p>
                  </a:txBody>
                  <a:tcPr/>
                </a:tc>
                <a:extLst>
                  <a:ext uri="{0D108BD9-81ED-4DB2-BD59-A6C34878D82A}">
                    <a16:rowId xmlns:a16="http://schemas.microsoft.com/office/drawing/2014/main" val="4116178161"/>
                  </a:ext>
                </a:extLst>
              </a:tr>
              <a:tr h="370840">
                <a:tc>
                  <a:txBody>
                    <a:bodyPr/>
                    <a:lstStyle/>
                    <a:p>
                      <a:r>
                        <a:rPr lang="en-US" dirty="0"/>
                        <a:t>OUT</a:t>
                      </a:r>
                    </a:p>
                  </a:txBody>
                  <a:tcPr/>
                </a:tc>
                <a:tc>
                  <a:txBody>
                    <a:bodyPr/>
                    <a:lstStyle/>
                    <a:p>
                      <a:r>
                        <a:rPr lang="en-US" dirty="0"/>
                        <a:t>VAT on sales (22%)</a:t>
                      </a:r>
                    </a:p>
                  </a:txBody>
                  <a:tcPr/>
                </a:tc>
                <a:tc>
                  <a:txBody>
                    <a:bodyPr/>
                    <a:lstStyle/>
                    <a:p>
                      <a:pPr algn="r"/>
                      <a:endParaRPr lang="en-US" dirty="0"/>
                    </a:p>
                  </a:txBody>
                  <a:tcPr/>
                </a:tc>
                <a:tc>
                  <a:txBody>
                    <a:bodyPr/>
                    <a:lstStyle/>
                    <a:p>
                      <a:pPr algn="r"/>
                      <a:r>
                        <a:rPr lang="en-US" dirty="0"/>
                        <a:t>440</a:t>
                      </a:r>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Building</a:t>
                      </a:r>
                    </a:p>
                  </a:txBody>
                  <a:tcPr/>
                </a:tc>
                <a:tc>
                  <a:txBody>
                    <a:bodyPr/>
                    <a:lstStyle/>
                    <a:p>
                      <a:pPr algn="r"/>
                      <a:endParaRPr lang="en-US" dirty="0"/>
                    </a:p>
                  </a:txBody>
                  <a:tcPr/>
                </a:tc>
                <a:tc>
                  <a:txBody>
                    <a:bodyPr/>
                    <a:lstStyle/>
                    <a:p>
                      <a:pPr algn="r"/>
                      <a:r>
                        <a:rPr lang="en-US" dirty="0"/>
                        <a:t>2.500</a:t>
                      </a:r>
                    </a:p>
                  </a:txBody>
                  <a:tcPr/>
                </a:tc>
                <a:extLst>
                  <a:ext uri="{0D108BD9-81ED-4DB2-BD59-A6C34878D82A}">
                    <a16:rowId xmlns:a16="http://schemas.microsoft.com/office/drawing/2014/main" val="2561619853"/>
                  </a:ext>
                </a:extLst>
              </a:tr>
              <a:tr h="370840">
                <a:tc>
                  <a:txBody>
                    <a:bodyPr/>
                    <a:lstStyle/>
                    <a:p>
                      <a:r>
                        <a:rPr lang="en-US" dirty="0"/>
                        <a:t>OUT</a:t>
                      </a:r>
                    </a:p>
                  </a:txBody>
                  <a:tcPr/>
                </a:tc>
                <a:tc>
                  <a:txBody>
                    <a:bodyPr/>
                    <a:lstStyle/>
                    <a:p>
                      <a:r>
                        <a:rPr lang="en-US" dirty="0"/>
                        <a:t>Gain on Sale</a:t>
                      </a:r>
                    </a:p>
                  </a:txBody>
                  <a:tcPr/>
                </a:tc>
                <a:tc>
                  <a:txBody>
                    <a:bodyPr/>
                    <a:lstStyle/>
                    <a:p>
                      <a:pPr algn="r"/>
                      <a:endParaRPr lang="en-US" dirty="0"/>
                    </a:p>
                  </a:txBody>
                  <a:tcPr/>
                </a:tc>
                <a:tc>
                  <a:txBody>
                    <a:bodyPr/>
                    <a:lstStyle/>
                    <a:p>
                      <a:pPr algn="r"/>
                      <a:r>
                        <a:rPr lang="en-US" dirty="0"/>
                        <a:t>200</a:t>
                      </a:r>
                    </a:p>
                  </a:txBody>
                  <a:tcPr/>
                </a:tc>
                <a:extLst>
                  <a:ext uri="{0D108BD9-81ED-4DB2-BD59-A6C34878D82A}">
                    <a16:rowId xmlns:a16="http://schemas.microsoft.com/office/drawing/2014/main" val="2512518735"/>
                  </a:ext>
                </a:extLst>
              </a:tr>
            </a:tbl>
          </a:graphicData>
        </a:graphic>
      </p:graphicFrame>
      <p:graphicFrame>
        <p:nvGraphicFramePr>
          <p:cNvPr id="10" name="Table 9">
            <a:extLst>
              <a:ext uri="{FF2B5EF4-FFF2-40B4-BE49-F238E27FC236}">
                <a16:creationId xmlns:a16="http://schemas.microsoft.com/office/drawing/2014/main" id="{E5954036-1759-4666-9C4D-5240B15AE0E0}"/>
              </a:ext>
            </a:extLst>
          </p:cNvPr>
          <p:cNvGraphicFramePr>
            <a:graphicFrameLocks noGrp="1"/>
          </p:cNvGraphicFramePr>
          <p:nvPr>
            <p:extLst>
              <p:ext uri="{D42A27DB-BD31-4B8C-83A1-F6EECF244321}">
                <p14:modId xmlns:p14="http://schemas.microsoft.com/office/powerpoint/2010/main" val="3404385309"/>
              </p:ext>
            </p:extLst>
          </p:nvPr>
        </p:nvGraphicFramePr>
        <p:xfrm>
          <a:off x="801368" y="1683920"/>
          <a:ext cx="1549094" cy="972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Building</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2.500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b="1" dirty="0"/>
                        <a:t>2.500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0294B598-9CDD-4157-9E7C-CB02263D0B7F}"/>
              </a:ext>
            </a:extLst>
          </p:cNvPr>
          <p:cNvGraphicFramePr>
            <a:graphicFrameLocks noGrp="1"/>
          </p:cNvGraphicFramePr>
          <p:nvPr>
            <p:extLst>
              <p:ext uri="{D42A27DB-BD31-4B8C-83A1-F6EECF244321}">
                <p14:modId xmlns:p14="http://schemas.microsoft.com/office/powerpoint/2010/main" val="1068637879"/>
              </p:ext>
            </p:extLst>
          </p:nvPr>
        </p:nvGraphicFramePr>
        <p:xfrm>
          <a:off x="3499301" y="1683920"/>
          <a:ext cx="1549094" cy="972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Acc. Depreciation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700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80404791"/>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dirty="0"/>
                        <a:t>700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5" name="Table 14">
            <a:extLst>
              <a:ext uri="{FF2B5EF4-FFF2-40B4-BE49-F238E27FC236}">
                <a16:creationId xmlns:a16="http://schemas.microsoft.com/office/drawing/2014/main" id="{F0E64073-1ABB-48D3-AE19-394B1CF48790}"/>
              </a:ext>
            </a:extLst>
          </p:cNvPr>
          <p:cNvGraphicFramePr>
            <a:graphicFrameLocks noGrp="1"/>
          </p:cNvGraphicFramePr>
          <p:nvPr>
            <p:extLst>
              <p:ext uri="{D42A27DB-BD31-4B8C-83A1-F6EECF244321}">
                <p14:modId xmlns:p14="http://schemas.microsoft.com/office/powerpoint/2010/main" val="199569316"/>
              </p:ext>
            </p:extLst>
          </p:nvPr>
        </p:nvGraphicFramePr>
        <p:xfrm>
          <a:off x="2503046" y="4736100"/>
          <a:ext cx="1824509" cy="1162359"/>
        </p:xfrm>
        <a:graphic>
          <a:graphicData uri="http://schemas.openxmlformats.org/drawingml/2006/table">
            <a:tbl>
              <a:tblPr firstRow="1" bandRow="1">
                <a:tableStyleId>{2D5ABB26-0587-4C30-8999-92F81FD0307C}</a:tableStyleId>
              </a:tblPr>
              <a:tblGrid>
                <a:gridCol w="898934">
                  <a:extLst>
                    <a:ext uri="{9D8B030D-6E8A-4147-A177-3AD203B41FA5}">
                      <a16:colId xmlns:a16="http://schemas.microsoft.com/office/drawing/2014/main" val="122467612"/>
                    </a:ext>
                  </a:extLst>
                </a:gridCol>
                <a:gridCol w="925575">
                  <a:extLst>
                    <a:ext uri="{9D8B030D-6E8A-4147-A177-3AD203B41FA5}">
                      <a16:colId xmlns:a16="http://schemas.microsoft.com/office/drawing/2014/main" val="2021887314"/>
                    </a:ext>
                  </a:extLst>
                </a:gridCol>
              </a:tblGrid>
              <a:tr h="387453">
                <a:tc gridSpan="2">
                  <a:txBody>
                    <a:bodyPr/>
                    <a:lstStyle/>
                    <a:p>
                      <a:pPr algn="ctr"/>
                      <a:r>
                        <a:rPr lang="en-US" sz="1200" dirty="0"/>
                        <a:t>Building</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87453">
                <a:tc>
                  <a:txBody>
                    <a:bodyPr/>
                    <a:lstStyle/>
                    <a:p>
                      <a:pPr algn="r"/>
                      <a:r>
                        <a:rPr lang="en-US" sz="1200" dirty="0">
                          <a:solidFill>
                            <a:schemeClr val="tx1"/>
                          </a:solidFill>
                        </a:rPr>
                        <a:t>2.500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200" dirty="0">
                          <a:solidFill>
                            <a:schemeClr val="tx1"/>
                          </a:solidFill>
                        </a:rPr>
                        <a:t>2.500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87453">
                <a:tc>
                  <a:txBody>
                    <a:bodyPr/>
                    <a:lstStyle/>
                    <a:p>
                      <a:pPr algn="r"/>
                      <a:r>
                        <a:rPr lang="en-US" sz="1200" b="1"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16" name="Table 15">
            <a:extLst>
              <a:ext uri="{FF2B5EF4-FFF2-40B4-BE49-F238E27FC236}">
                <a16:creationId xmlns:a16="http://schemas.microsoft.com/office/drawing/2014/main" id="{AB85AFAA-3EBC-47C1-B171-C84D1A4A4496}"/>
              </a:ext>
            </a:extLst>
          </p:cNvPr>
          <p:cNvGraphicFramePr>
            <a:graphicFrameLocks noGrp="1"/>
          </p:cNvGraphicFramePr>
          <p:nvPr>
            <p:extLst>
              <p:ext uri="{D42A27DB-BD31-4B8C-83A1-F6EECF244321}">
                <p14:modId xmlns:p14="http://schemas.microsoft.com/office/powerpoint/2010/main" val="188994627"/>
              </p:ext>
            </p:extLst>
          </p:nvPr>
        </p:nvGraphicFramePr>
        <p:xfrm>
          <a:off x="5390534" y="4736099"/>
          <a:ext cx="1824509" cy="1162359"/>
        </p:xfrm>
        <a:graphic>
          <a:graphicData uri="http://schemas.openxmlformats.org/drawingml/2006/table">
            <a:tbl>
              <a:tblPr firstRow="1" bandRow="1">
                <a:tableStyleId>{2D5ABB26-0587-4C30-8999-92F81FD0307C}</a:tableStyleId>
              </a:tblPr>
              <a:tblGrid>
                <a:gridCol w="898934">
                  <a:extLst>
                    <a:ext uri="{9D8B030D-6E8A-4147-A177-3AD203B41FA5}">
                      <a16:colId xmlns:a16="http://schemas.microsoft.com/office/drawing/2014/main" val="122467612"/>
                    </a:ext>
                  </a:extLst>
                </a:gridCol>
                <a:gridCol w="925575">
                  <a:extLst>
                    <a:ext uri="{9D8B030D-6E8A-4147-A177-3AD203B41FA5}">
                      <a16:colId xmlns:a16="http://schemas.microsoft.com/office/drawing/2014/main" val="2021887314"/>
                    </a:ext>
                  </a:extLst>
                </a:gridCol>
              </a:tblGrid>
              <a:tr h="387453">
                <a:tc gridSpan="2">
                  <a:txBody>
                    <a:bodyPr/>
                    <a:lstStyle/>
                    <a:p>
                      <a:pPr algn="ctr"/>
                      <a:r>
                        <a:rPr lang="en-US" sz="1200" dirty="0"/>
                        <a:t>Acc. Depreciation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87453">
                <a:tc>
                  <a:txBody>
                    <a:bodyPr/>
                    <a:lstStyle/>
                    <a:p>
                      <a:pPr algn="r"/>
                      <a:r>
                        <a:rPr lang="en-US" sz="1200" dirty="0">
                          <a:solidFill>
                            <a:schemeClr val="tx1"/>
                          </a:solidFill>
                        </a:rPr>
                        <a:t>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700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80404791"/>
                  </a:ext>
                </a:extLst>
              </a:tr>
              <a:tr h="387453">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27433898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In Italy PPE are accounted according to OIC 16. OIC 16 is related to the accounting of:</a:t>
            </a:r>
          </a:p>
          <a:p>
            <a:pPr marL="1028700" lvl="1">
              <a:spcBef>
                <a:spcPts val="0"/>
              </a:spcBef>
              <a:buFont typeface="Arial" panose="020B0604020202020204" pitchFamily="34" charset="0"/>
              <a:buChar char="•"/>
            </a:pPr>
            <a:r>
              <a:rPr lang="en-US" sz="1400" dirty="0"/>
              <a:t>Lands and buildings, civil and industrial;</a:t>
            </a:r>
          </a:p>
          <a:p>
            <a:pPr marL="1028700" lvl="1">
              <a:spcBef>
                <a:spcPts val="0"/>
              </a:spcBef>
              <a:buFont typeface="Arial" panose="020B0604020202020204" pitchFamily="34" charset="0"/>
              <a:buChar char="•"/>
            </a:pPr>
            <a:r>
              <a:rPr lang="en-US" sz="1400" dirty="0"/>
              <a:t>Plants and machineries;</a:t>
            </a:r>
          </a:p>
          <a:p>
            <a:pPr marL="1028700" lvl="1">
              <a:spcBef>
                <a:spcPts val="0"/>
              </a:spcBef>
              <a:buFont typeface="Arial" panose="020B0604020202020204" pitchFamily="34" charset="0"/>
              <a:buChar char="•"/>
            </a:pPr>
            <a:r>
              <a:rPr lang="en-US" sz="1400" dirty="0"/>
              <a:t>Industrial and commercial equipment;</a:t>
            </a:r>
          </a:p>
          <a:p>
            <a:pPr marL="1028700" lvl="1">
              <a:spcBef>
                <a:spcPts val="0"/>
              </a:spcBef>
              <a:buFont typeface="Arial" panose="020B0604020202020204" pitchFamily="34" charset="0"/>
              <a:buChar char="•"/>
            </a:pPr>
            <a:r>
              <a:rPr lang="en-US" sz="1400" dirty="0"/>
              <a:t>Other items as:</a:t>
            </a:r>
          </a:p>
          <a:p>
            <a:pPr marL="1428750" lvl="2">
              <a:spcBef>
                <a:spcPts val="0"/>
              </a:spcBef>
              <a:buFont typeface="Arial" panose="020B0604020202020204" pitchFamily="34" charset="0"/>
              <a:buChar char="•"/>
            </a:pPr>
            <a:r>
              <a:rPr lang="en-US" sz="1200" dirty="0"/>
              <a:t>Furnitures;</a:t>
            </a:r>
          </a:p>
          <a:p>
            <a:pPr marL="1428750" lvl="2">
              <a:spcBef>
                <a:spcPts val="0"/>
              </a:spcBef>
              <a:buFont typeface="Arial" panose="020B0604020202020204" pitchFamily="34" charset="0"/>
              <a:buChar char="•"/>
            </a:pPr>
            <a:r>
              <a:rPr lang="en-US" sz="1200" dirty="0"/>
              <a:t>Cars;</a:t>
            </a:r>
          </a:p>
          <a:p>
            <a:pPr marL="1428750" lvl="2">
              <a:spcBef>
                <a:spcPts val="0"/>
              </a:spcBef>
              <a:buFont typeface="Arial" panose="020B0604020202020204" pitchFamily="34" charset="0"/>
              <a:buChar char="•"/>
            </a:pPr>
            <a:r>
              <a:rPr lang="en-US" sz="1200" dirty="0"/>
              <a:t>Packaging to be reused;</a:t>
            </a:r>
          </a:p>
          <a:p>
            <a:pPr marL="1428750" lvl="2">
              <a:spcBef>
                <a:spcPts val="0"/>
              </a:spcBef>
              <a:buFont typeface="Arial" panose="020B0604020202020204" pitchFamily="34" charset="0"/>
              <a:buChar char="•"/>
            </a:pPr>
            <a:r>
              <a:rPr lang="en-US" sz="1200" dirty="0"/>
              <a:t>Etc.</a:t>
            </a:r>
          </a:p>
          <a:p>
            <a:r>
              <a:rPr lang="en-US" dirty="0"/>
              <a:t>Furthermore OIC 16 explicit treats of the assets in progress. </a:t>
            </a:r>
          </a:p>
          <a:p>
            <a:r>
              <a:rPr lang="en-US" dirty="0"/>
              <a:t>You can say OIC 16 is more analytic in the description of scope if compared to IAS 16 even if no specific differences are reported with reference to the scope of the two principles. </a:t>
            </a:r>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5770485" cy="584775"/>
          </a:xfrm>
          <a:prstGeom prst="rect">
            <a:avLst/>
          </a:prstGeom>
          <a:noFill/>
        </p:spPr>
        <p:txBody>
          <a:bodyPr wrap="square" rtlCol="0">
            <a:spAutoFit/>
          </a:bodyPr>
          <a:lstStyle/>
          <a:p>
            <a:pPr>
              <a:spcBef>
                <a:spcPct val="0"/>
              </a:spcBef>
            </a:pPr>
            <a:r>
              <a:rPr lang="it-IT" sz="3200" dirty="0"/>
              <a:t>IAS vs OIC</a:t>
            </a:r>
            <a:endParaRPr lang="it-IT" sz="3200" dirty="0">
              <a:solidFill>
                <a:schemeClr val="accent1"/>
              </a:solidFill>
              <a:latin typeface="+mj-lt"/>
              <a:ea typeface="+mj-ea"/>
              <a:cs typeface="+mj-cs"/>
            </a:endParaRPr>
          </a:p>
        </p:txBody>
      </p:sp>
    </p:spTree>
    <p:extLst>
      <p:ext uri="{BB962C8B-B14F-4D97-AF65-F5344CB8AC3E}">
        <p14:creationId xmlns:p14="http://schemas.microsoft.com/office/powerpoint/2010/main" val="12604037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OIC 16 disposes items are accounted when property is transferred from a party to another, or in some specific circumstances then all risks are transferred in a transaction oriented to the transferring of property (i.e. suspending conditions for transferring property are defined).</a:t>
            </a:r>
          </a:p>
          <a:p>
            <a:r>
              <a:rPr lang="en-US" dirty="0"/>
              <a:t>In the Italian principle is not provided the recording of PPE based on preliminary agreements or promises for sales. This is allowed in IAS 16 when control, risks and benefits are transferred (substance over form principle).</a:t>
            </a:r>
          </a:p>
          <a:p>
            <a:endParaRPr lang="en-US" dirty="0"/>
          </a:p>
          <a:p>
            <a:r>
              <a:rPr lang="en-US" dirty="0"/>
              <a:t>OIC 16 does not allow the capitalization of dismantling and restoring costs. </a:t>
            </a:r>
          </a:p>
          <a:p>
            <a:r>
              <a:rPr lang="en-US" dirty="0"/>
              <a:t>OIC 16 provides only the cost valuation model. Revaluations are provided only if contained in special laws and is not allowed for an entity to revaluate its assets based on management discretion. On contrary IAS 16 forbids revaluation defined by law. </a:t>
            </a:r>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5770485" cy="584775"/>
          </a:xfrm>
          <a:prstGeom prst="rect">
            <a:avLst/>
          </a:prstGeom>
          <a:noFill/>
        </p:spPr>
        <p:txBody>
          <a:bodyPr wrap="square" rtlCol="0">
            <a:spAutoFit/>
          </a:bodyPr>
          <a:lstStyle/>
          <a:p>
            <a:pPr>
              <a:spcBef>
                <a:spcPct val="0"/>
              </a:spcBef>
            </a:pPr>
            <a:r>
              <a:rPr lang="it-IT" sz="3200" dirty="0"/>
              <a:t>IAS vs OIC</a:t>
            </a:r>
            <a:endParaRPr lang="it-IT" sz="3200" dirty="0">
              <a:solidFill>
                <a:schemeClr val="accent1"/>
              </a:solidFill>
              <a:latin typeface="+mj-lt"/>
              <a:ea typeface="+mj-ea"/>
              <a:cs typeface="+mj-cs"/>
            </a:endParaRPr>
          </a:p>
        </p:txBody>
      </p:sp>
    </p:spTree>
    <p:extLst>
      <p:ext uri="{BB962C8B-B14F-4D97-AF65-F5344CB8AC3E}">
        <p14:creationId xmlns:p14="http://schemas.microsoft.com/office/powerpoint/2010/main" val="36695615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No specific differences between the two principles are related to depreciation even if OIC 16 provides straight line method is preferable. OIC 16 too provides lands are not subject to depreciation. </a:t>
            </a:r>
          </a:p>
          <a:p>
            <a:endParaRPr lang="en-US" dirty="0"/>
          </a:p>
          <a:p>
            <a:r>
              <a:rPr lang="en-US" dirty="0"/>
              <a:t>In Italy impairment is regulated by OIC 9 which propose a simplified model for small entities and a traditional model similar to IAS 36 </a:t>
            </a:r>
            <a:r>
              <a:rPr lang="en-US"/>
              <a:t>for others.</a:t>
            </a:r>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5770485" cy="584775"/>
          </a:xfrm>
          <a:prstGeom prst="rect">
            <a:avLst/>
          </a:prstGeom>
          <a:noFill/>
        </p:spPr>
        <p:txBody>
          <a:bodyPr wrap="square" rtlCol="0">
            <a:spAutoFit/>
          </a:bodyPr>
          <a:lstStyle/>
          <a:p>
            <a:pPr>
              <a:spcBef>
                <a:spcPct val="0"/>
              </a:spcBef>
            </a:pPr>
            <a:r>
              <a:rPr lang="it-IT" sz="3200" dirty="0"/>
              <a:t>IAS vs OIC</a:t>
            </a:r>
            <a:endParaRPr lang="it-IT" sz="3200" dirty="0">
              <a:solidFill>
                <a:schemeClr val="accent1"/>
              </a:solidFill>
              <a:latin typeface="+mj-lt"/>
              <a:ea typeface="+mj-ea"/>
              <a:cs typeface="+mj-cs"/>
            </a:endParaRPr>
          </a:p>
        </p:txBody>
      </p:sp>
    </p:spTree>
    <p:extLst>
      <p:ext uri="{BB962C8B-B14F-4D97-AF65-F5344CB8AC3E}">
        <p14:creationId xmlns:p14="http://schemas.microsoft.com/office/powerpoint/2010/main" val="3333977839"/>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08668DC041D7D45A5C0876B780FE68F" ma:contentTypeVersion="13" ma:contentTypeDescription="Create a new document." ma:contentTypeScope="" ma:versionID="9cb9b4dbefc00a076c0eee276cc9f42a">
  <xsd:schema xmlns:xsd="http://www.w3.org/2001/XMLSchema" xmlns:xs="http://www.w3.org/2001/XMLSchema" xmlns:p="http://schemas.microsoft.com/office/2006/metadata/properties" xmlns:ns3="c0f00013-1187-4842-8aba-46390426c69d" xmlns:ns4="e21eaf9b-2164-4684-aea2-21c9f12d8e7e" targetNamespace="http://schemas.microsoft.com/office/2006/metadata/properties" ma:root="true" ma:fieldsID="e4dd5ba6f4b466f5601194fd43f2b7dc" ns3:_="" ns4:_="">
    <xsd:import namespace="c0f00013-1187-4842-8aba-46390426c69d"/>
    <xsd:import namespace="e21eaf9b-2164-4684-aea2-21c9f12d8e7e"/>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f00013-1187-4842-8aba-46390426c69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21eaf9b-2164-4684-aea2-21c9f12d8e7e"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2D0433A-089B-4668-BFE6-DC4F5F716FDB}">
  <ds:schemaRefs>
    <ds:schemaRef ds:uri="http://schemas.microsoft.com/sharepoint/v3/contenttype/forms"/>
  </ds:schemaRefs>
</ds:datastoreItem>
</file>

<file path=customXml/itemProps2.xml><?xml version="1.0" encoding="utf-8"?>
<ds:datastoreItem xmlns:ds="http://schemas.openxmlformats.org/officeDocument/2006/customXml" ds:itemID="{FEAEFF8A-8B1B-4A5E-A161-230AD3037F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0f00013-1187-4842-8aba-46390426c69d"/>
    <ds:schemaRef ds:uri="e21eaf9b-2164-4684-aea2-21c9f12d8e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7720982-09A2-4FA0-BD73-BB1572EE095F}">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Facet</Template>
  <TotalTime>11363</TotalTime>
  <Words>4665</Words>
  <Application>Microsoft Office PowerPoint</Application>
  <PresentationFormat>Widescreen</PresentationFormat>
  <Paragraphs>644</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Cambria Math</vt:lpstr>
      <vt:lpstr>Trebuchet MS</vt:lpstr>
      <vt:lpstr>Wingdings 3</vt:lpstr>
      <vt:lpstr>Facet</vt:lpstr>
      <vt:lpstr>Accounting</vt:lpstr>
      <vt:lpstr>PowerPoint Presentation</vt:lpstr>
      <vt:lpstr>PowerPoint Presentation</vt:lpstr>
      <vt:lpstr>Asset Types</vt:lpstr>
      <vt:lpstr>PowerPoint Presentation</vt:lpstr>
      <vt:lpstr>Classification of assets</vt:lpstr>
      <vt:lpstr>Fixed Assets</vt:lpstr>
      <vt:lpstr>Fixed Assets</vt:lpstr>
      <vt:lpstr>PowerPoint Presentation</vt:lpstr>
      <vt:lpstr>PowerPoint Presentation</vt:lpstr>
      <vt:lpstr>IAS 16</vt:lpstr>
      <vt:lpstr>IAS 16</vt:lpstr>
      <vt:lpstr>IAS 16</vt:lpstr>
      <vt:lpstr>IAS 16</vt:lpstr>
      <vt:lpstr>Recognition</vt:lpstr>
      <vt:lpstr>Measurement and recognition</vt:lpstr>
      <vt:lpstr>Measurement and recognition</vt:lpstr>
      <vt:lpstr>Measurement and recognition</vt:lpstr>
      <vt:lpstr>Revaluation model </vt:lpstr>
      <vt:lpstr>PowerPoint Presentation</vt:lpstr>
      <vt:lpstr>Depreciation</vt:lpstr>
      <vt:lpstr>PowerPoint Presentation</vt:lpstr>
      <vt:lpstr>PowerPoint Presentation</vt:lpstr>
      <vt:lpstr>Depreciation method</vt:lpstr>
      <vt:lpstr>PowerPoint Presentation</vt:lpstr>
      <vt:lpstr>Value in use</vt:lpstr>
      <vt:lpstr>PowerPoint Presentation</vt:lpstr>
      <vt:lpstr>Impairment of assets</vt:lpstr>
      <vt:lpstr>PowerPoint Presentation</vt:lpstr>
      <vt:lpstr>PowerPoint Presentation</vt:lpstr>
      <vt:lpstr>PowerPoint Presentation</vt:lpstr>
      <vt:lpstr>PowerPoint Presentation</vt:lpstr>
      <vt:lpstr>Revaluation model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196</cp:revision>
  <dcterms:created xsi:type="dcterms:W3CDTF">2020-02-10T13:29:01Z</dcterms:created>
  <dcterms:modified xsi:type="dcterms:W3CDTF">2025-03-09T10:41:42Z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0x010100508668DC041D7D45A5C0876B780FE68F</vt:lpwstr>
  </property>
</Properties>
</file>