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48"/>
  </p:notesMasterIdLst>
  <p:handoutMasterIdLst>
    <p:handoutMasterId r:id="rId49"/>
  </p:handoutMasterIdLst>
  <p:sldIdLst>
    <p:sldId id="256" r:id="rId5"/>
    <p:sldId id="257" r:id="rId6"/>
    <p:sldId id="264" r:id="rId7"/>
    <p:sldId id="360" r:id="rId8"/>
    <p:sldId id="353" r:id="rId9"/>
    <p:sldId id="354" r:id="rId10"/>
    <p:sldId id="345" r:id="rId11"/>
    <p:sldId id="363" r:id="rId12"/>
    <p:sldId id="355" r:id="rId13"/>
    <p:sldId id="364" r:id="rId14"/>
    <p:sldId id="356" r:id="rId15"/>
    <p:sldId id="365" r:id="rId16"/>
    <p:sldId id="265" r:id="rId17"/>
    <p:sldId id="334" r:id="rId18"/>
    <p:sldId id="348" r:id="rId19"/>
    <p:sldId id="366" r:id="rId20"/>
    <p:sldId id="349" r:id="rId21"/>
    <p:sldId id="350" r:id="rId22"/>
    <p:sldId id="338" r:id="rId23"/>
    <p:sldId id="351" r:id="rId24"/>
    <p:sldId id="341" r:id="rId25"/>
    <p:sldId id="352" r:id="rId26"/>
    <p:sldId id="368" r:id="rId27"/>
    <p:sldId id="342" r:id="rId28"/>
    <p:sldId id="361" r:id="rId29"/>
    <p:sldId id="362" r:id="rId30"/>
    <p:sldId id="377" r:id="rId31"/>
    <p:sldId id="369" r:id="rId32"/>
    <p:sldId id="358" r:id="rId33"/>
    <p:sldId id="387" r:id="rId34"/>
    <p:sldId id="378" r:id="rId35"/>
    <p:sldId id="367" r:id="rId36"/>
    <p:sldId id="386" r:id="rId37"/>
    <p:sldId id="359" r:id="rId38"/>
    <p:sldId id="374" r:id="rId39"/>
    <p:sldId id="384" r:id="rId40"/>
    <p:sldId id="379" r:id="rId41"/>
    <p:sldId id="380" r:id="rId42"/>
    <p:sldId id="382" r:id="rId43"/>
    <p:sldId id="383" r:id="rId44"/>
    <p:sldId id="372" r:id="rId45"/>
    <p:sldId id="373" r:id="rId46"/>
    <p:sldId id="370"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35" clrIdx="0">
    <p:extLst>
      <p:ext uri="{19B8F6BF-5375-455C-9EA6-DF929625EA0E}">
        <p15:presenceInfo xmlns:p15="http://schemas.microsoft.com/office/powerpoint/2012/main" userId="S-1-5-21-8915387-119489993-1287535205-22575" providerId="AD"/>
      </p:ext>
    </p:extLst>
  </p:cmAuthor>
  <p:cmAuthor id="2" name="Maria Ginevra De Romanis" initials="MGDR [2]" lastIdx="9" clrIdx="1">
    <p:extLst>
      <p:ext uri="{19B8F6BF-5375-455C-9EA6-DF929625EA0E}">
        <p15:presenceInfo xmlns:p15="http://schemas.microsoft.com/office/powerpoint/2012/main" userId="S::Ginevra.De-Romanis@it.ey.com::04f3489d-b5a9-465c-8151-dfa8aa20095f" providerId="AD"/>
      </p:ext>
    </p:extLst>
  </p:cmAuthor>
  <p:cmAuthor id="3" name="Francesco Lucà" initials="FL" lastIdx="1" clrIdx="2">
    <p:extLst>
      <p:ext uri="{19B8F6BF-5375-455C-9EA6-DF929625EA0E}">
        <p15:presenceInfo xmlns:p15="http://schemas.microsoft.com/office/powerpoint/2012/main" userId="S::Francesco.Luca@it.ey.com::be252dd4-0f5a-48eb-bdff-dd588f7f960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3BA44"/>
    <a:srgbClr val="516743"/>
    <a:srgbClr val="7B946B"/>
    <a:srgbClr val="A6B6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DAECC3-2035-44EC-8372-EE6B2374A026}" v="1" dt="2025-03-09T10:42:05.9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commentAuthors" Target="commentAuthors.xml"/><Relationship Id="rId55"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6ADAECC3-2035-44EC-8372-EE6B2374A026}"/>
    <pc:docChg chg="modSld modMainMaster">
      <pc:chgData name="Francesco Lucà" userId="be252dd4-0f5a-48eb-bdff-dd588f7f9609" providerId="ADAL" clId="{6ADAECC3-2035-44EC-8372-EE6B2374A026}" dt="2025-03-09T10:42:05.977" v="0"/>
      <pc:docMkLst>
        <pc:docMk/>
      </pc:docMkLst>
      <pc:sldChg chg="modSp">
        <pc:chgData name="Francesco Lucà" userId="be252dd4-0f5a-48eb-bdff-dd588f7f9609" providerId="ADAL" clId="{6ADAECC3-2035-44EC-8372-EE6B2374A026}" dt="2025-03-09T10:42:05.977" v="0"/>
        <pc:sldMkLst>
          <pc:docMk/>
          <pc:sldMk cId="3762391800" sldId="256"/>
        </pc:sldMkLst>
        <pc:spChg chg="mod">
          <ac:chgData name="Francesco Lucà" userId="be252dd4-0f5a-48eb-bdff-dd588f7f9609" providerId="ADAL" clId="{6ADAECC3-2035-44EC-8372-EE6B2374A026}" dt="2025-03-09T10:42:05.977" v="0"/>
          <ac:spMkLst>
            <pc:docMk/>
            <pc:sldMk cId="3762391800" sldId="256"/>
            <ac:spMk id="6" creationId="{AC3F5F94-FE68-4AEF-8871-3A3DB0DEB556}"/>
          </ac:spMkLst>
        </pc:spChg>
      </pc:sldChg>
      <pc:sldChg chg="modSp">
        <pc:chgData name="Francesco Lucà" userId="be252dd4-0f5a-48eb-bdff-dd588f7f9609" providerId="ADAL" clId="{6ADAECC3-2035-44EC-8372-EE6B2374A026}" dt="2025-03-09T10:42:05.977" v="0"/>
        <pc:sldMkLst>
          <pc:docMk/>
          <pc:sldMk cId="3210307374" sldId="257"/>
        </pc:sldMkLst>
        <pc:spChg chg="mod">
          <ac:chgData name="Francesco Lucà" userId="be252dd4-0f5a-48eb-bdff-dd588f7f9609" providerId="ADAL" clId="{6ADAECC3-2035-44EC-8372-EE6B2374A026}" dt="2025-03-09T10:42:05.977" v="0"/>
          <ac:spMkLst>
            <pc:docMk/>
            <pc:sldMk cId="3210307374" sldId="257"/>
            <ac:spMk id="2" creationId="{4123189D-7033-4030-97A7-3010BBB0C76F}"/>
          </ac:spMkLst>
        </pc:spChg>
      </pc:sldChg>
      <pc:sldChg chg="modSp">
        <pc:chgData name="Francesco Lucà" userId="be252dd4-0f5a-48eb-bdff-dd588f7f9609" providerId="ADAL" clId="{6ADAECC3-2035-44EC-8372-EE6B2374A026}" dt="2025-03-09T10:42:05.977" v="0"/>
        <pc:sldMkLst>
          <pc:docMk/>
          <pc:sldMk cId="4067835570" sldId="264"/>
        </pc:sldMkLst>
        <pc:spChg chg="mod">
          <ac:chgData name="Francesco Lucà" userId="be252dd4-0f5a-48eb-bdff-dd588f7f9609" providerId="ADAL" clId="{6ADAECC3-2035-44EC-8372-EE6B2374A026}" dt="2025-03-09T10:42:05.977" v="0"/>
          <ac:spMkLst>
            <pc:docMk/>
            <pc:sldMk cId="4067835570" sldId="264"/>
            <ac:spMk id="5" creationId="{8C3E4923-532B-4BA0-B1A3-FBC8AC2F013D}"/>
          </ac:spMkLst>
        </pc:spChg>
      </pc:sldChg>
      <pc:sldChg chg="modSp">
        <pc:chgData name="Francesco Lucà" userId="be252dd4-0f5a-48eb-bdff-dd588f7f9609" providerId="ADAL" clId="{6ADAECC3-2035-44EC-8372-EE6B2374A026}" dt="2025-03-09T10:42:05.977" v="0"/>
        <pc:sldMkLst>
          <pc:docMk/>
          <pc:sldMk cId="1287306166" sldId="265"/>
        </pc:sldMkLst>
        <pc:spChg chg="mod">
          <ac:chgData name="Francesco Lucà" userId="be252dd4-0f5a-48eb-bdff-dd588f7f9609" providerId="ADAL" clId="{6ADAECC3-2035-44EC-8372-EE6B2374A026}" dt="2025-03-09T10:42:05.977" v="0"/>
          <ac:spMkLst>
            <pc:docMk/>
            <pc:sldMk cId="1287306166" sldId="265"/>
            <ac:spMk id="5" creationId="{8C3E4923-532B-4BA0-B1A3-FBC8AC2F013D}"/>
          </ac:spMkLst>
        </pc:spChg>
      </pc:sldChg>
      <pc:sldChg chg="modSp">
        <pc:chgData name="Francesco Lucà" userId="be252dd4-0f5a-48eb-bdff-dd588f7f9609" providerId="ADAL" clId="{6ADAECC3-2035-44EC-8372-EE6B2374A026}" dt="2025-03-09T10:42:05.977" v="0"/>
        <pc:sldMkLst>
          <pc:docMk/>
          <pc:sldMk cId="1046055577" sldId="334"/>
        </pc:sldMkLst>
        <pc:spChg chg="mod">
          <ac:chgData name="Francesco Lucà" userId="be252dd4-0f5a-48eb-bdff-dd588f7f9609" providerId="ADAL" clId="{6ADAECC3-2035-44EC-8372-EE6B2374A026}" dt="2025-03-09T10:42:05.977" v="0"/>
          <ac:spMkLst>
            <pc:docMk/>
            <pc:sldMk cId="1046055577" sldId="334"/>
            <ac:spMk id="5" creationId="{8C3E4923-532B-4BA0-B1A3-FBC8AC2F013D}"/>
          </ac:spMkLst>
        </pc:spChg>
      </pc:sldChg>
      <pc:sldChg chg="modSp">
        <pc:chgData name="Francesco Lucà" userId="be252dd4-0f5a-48eb-bdff-dd588f7f9609" providerId="ADAL" clId="{6ADAECC3-2035-44EC-8372-EE6B2374A026}" dt="2025-03-09T10:42:05.977" v="0"/>
        <pc:sldMkLst>
          <pc:docMk/>
          <pc:sldMk cId="3496965563" sldId="338"/>
        </pc:sldMkLst>
        <pc:spChg chg="mod">
          <ac:chgData name="Francesco Lucà" userId="be252dd4-0f5a-48eb-bdff-dd588f7f9609" providerId="ADAL" clId="{6ADAECC3-2035-44EC-8372-EE6B2374A026}" dt="2025-03-09T10:42:05.977" v="0"/>
          <ac:spMkLst>
            <pc:docMk/>
            <pc:sldMk cId="3496965563" sldId="338"/>
            <ac:spMk id="5" creationId="{8C3E4923-532B-4BA0-B1A3-FBC8AC2F013D}"/>
          </ac:spMkLst>
        </pc:spChg>
      </pc:sldChg>
      <pc:sldChg chg="modSp">
        <pc:chgData name="Francesco Lucà" userId="be252dd4-0f5a-48eb-bdff-dd588f7f9609" providerId="ADAL" clId="{6ADAECC3-2035-44EC-8372-EE6B2374A026}" dt="2025-03-09T10:42:05.977" v="0"/>
        <pc:sldMkLst>
          <pc:docMk/>
          <pc:sldMk cId="1789400160" sldId="341"/>
        </pc:sldMkLst>
        <pc:spChg chg="mod">
          <ac:chgData name="Francesco Lucà" userId="be252dd4-0f5a-48eb-bdff-dd588f7f9609" providerId="ADAL" clId="{6ADAECC3-2035-44EC-8372-EE6B2374A026}" dt="2025-03-09T10:42:05.977" v="0"/>
          <ac:spMkLst>
            <pc:docMk/>
            <pc:sldMk cId="1789400160" sldId="341"/>
            <ac:spMk id="5" creationId="{8C3E4923-532B-4BA0-B1A3-FBC8AC2F013D}"/>
          </ac:spMkLst>
        </pc:spChg>
      </pc:sldChg>
      <pc:sldChg chg="modSp">
        <pc:chgData name="Francesco Lucà" userId="be252dd4-0f5a-48eb-bdff-dd588f7f9609" providerId="ADAL" clId="{6ADAECC3-2035-44EC-8372-EE6B2374A026}" dt="2025-03-09T10:42:05.977" v="0"/>
        <pc:sldMkLst>
          <pc:docMk/>
          <pc:sldMk cId="1260403762" sldId="342"/>
        </pc:sldMkLst>
        <pc:spChg chg="mod">
          <ac:chgData name="Francesco Lucà" userId="be252dd4-0f5a-48eb-bdff-dd588f7f9609" providerId="ADAL" clId="{6ADAECC3-2035-44EC-8372-EE6B2374A026}" dt="2025-03-09T10:42:05.977" v="0"/>
          <ac:spMkLst>
            <pc:docMk/>
            <pc:sldMk cId="1260403762" sldId="342"/>
            <ac:spMk id="5" creationId="{8C3E4923-532B-4BA0-B1A3-FBC8AC2F013D}"/>
          </ac:spMkLst>
        </pc:spChg>
      </pc:sldChg>
      <pc:sldChg chg="modSp">
        <pc:chgData name="Francesco Lucà" userId="be252dd4-0f5a-48eb-bdff-dd588f7f9609" providerId="ADAL" clId="{6ADAECC3-2035-44EC-8372-EE6B2374A026}" dt="2025-03-09T10:42:05.977" v="0"/>
        <pc:sldMkLst>
          <pc:docMk/>
          <pc:sldMk cId="1634051623" sldId="345"/>
        </pc:sldMkLst>
        <pc:spChg chg="mod">
          <ac:chgData name="Francesco Lucà" userId="be252dd4-0f5a-48eb-bdff-dd588f7f9609" providerId="ADAL" clId="{6ADAECC3-2035-44EC-8372-EE6B2374A026}" dt="2025-03-09T10:42:05.977" v="0"/>
          <ac:spMkLst>
            <pc:docMk/>
            <pc:sldMk cId="1634051623" sldId="345"/>
            <ac:spMk id="5" creationId="{326EC097-6505-46C7-AB7E-25F8535828D9}"/>
          </ac:spMkLst>
        </pc:spChg>
      </pc:sldChg>
      <pc:sldChg chg="modSp">
        <pc:chgData name="Francesco Lucà" userId="be252dd4-0f5a-48eb-bdff-dd588f7f9609" providerId="ADAL" clId="{6ADAECC3-2035-44EC-8372-EE6B2374A026}" dt="2025-03-09T10:42:05.977" v="0"/>
        <pc:sldMkLst>
          <pc:docMk/>
          <pc:sldMk cId="1826757766" sldId="348"/>
        </pc:sldMkLst>
        <pc:spChg chg="mod">
          <ac:chgData name="Francesco Lucà" userId="be252dd4-0f5a-48eb-bdff-dd588f7f9609" providerId="ADAL" clId="{6ADAECC3-2035-44EC-8372-EE6B2374A026}" dt="2025-03-09T10:42:05.977" v="0"/>
          <ac:spMkLst>
            <pc:docMk/>
            <pc:sldMk cId="1826757766" sldId="348"/>
            <ac:spMk id="5" creationId="{326EC097-6505-46C7-AB7E-25F8535828D9}"/>
          </ac:spMkLst>
        </pc:spChg>
      </pc:sldChg>
      <pc:sldChg chg="modSp">
        <pc:chgData name="Francesco Lucà" userId="be252dd4-0f5a-48eb-bdff-dd588f7f9609" providerId="ADAL" clId="{6ADAECC3-2035-44EC-8372-EE6B2374A026}" dt="2025-03-09T10:42:05.977" v="0"/>
        <pc:sldMkLst>
          <pc:docMk/>
          <pc:sldMk cId="3458061941" sldId="349"/>
        </pc:sldMkLst>
        <pc:spChg chg="mod">
          <ac:chgData name="Francesco Lucà" userId="be252dd4-0f5a-48eb-bdff-dd588f7f9609" providerId="ADAL" clId="{6ADAECC3-2035-44EC-8372-EE6B2374A026}" dt="2025-03-09T10:42:05.977" v="0"/>
          <ac:spMkLst>
            <pc:docMk/>
            <pc:sldMk cId="3458061941" sldId="349"/>
            <ac:spMk id="5" creationId="{3ADE3FF8-27A8-403A-8E2F-B1833469E115}"/>
          </ac:spMkLst>
        </pc:spChg>
      </pc:sldChg>
      <pc:sldChg chg="modSp">
        <pc:chgData name="Francesco Lucà" userId="be252dd4-0f5a-48eb-bdff-dd588f7f9609" providerId="ADAL" clId="{6ADAECC3-2035-44EC-8372-EE6B2374A026}" dt="2025-03-09T10:42:05.977" v="0"/>
        <pc:sldMkLst>
          <pc:docMk/>
          <pc:sldMk cId="967122374" sldId="350"/>
        </pc:sldMkLst>
        <pc:spChg chg="mod">
          <ac:chgData name="Francesco Lucà" userId="be252dd4-0f5a-48eb-bdff-dd588f7f9609" providerId="ADAL" clId="{6ADAECC3-2035-44EC-8372-EE6B2374A026}" dt="2025-03-09T10:42:05.977" v="0"/>
          <ac:spMkLst>
            <pc:docMk/>
            <pc:sldMk cId="967122374" sldId="350"/>
            <ac:spMk id="5" creationId="{F9F6E49A-771D-4B10-A1A6-A4E4F9EB0236}"/>
          </ac:spMkLst>
        </pc:spChg>
      </pc:sldChg>
      <pc:sldChg chg="modSp">
        <pc:chgData name="Francesco Lucà" userId="be252dd4-0f5a-48eb-bdff-dd588f7f9609" providerId="ADAL" clId="{6ADAECC3-2035-44EC-8372-EE6B2374A026}" dt="2025-03-09T10:42:05.977" v="0"/>
        <pc:sldMkLst>
          <pc:docMk/>
          <pc:sldMk cId="1382496366" sldId="351"/>
        </pc:sldMkLst>
        <pc:spChg chg="mod">
          <ac:chgData name="Francesco Lucà" userId="be252dd4-0f5a-48eb-bdff-dd588f7f9609" providerId="ADAL" clId="{6ADAECC3-2035-44EC-8372-EE6B2374A026}" dt="2025-03-09T10:42:05.977" v="0"/>
          <ac:spMkLst>
            <pc:docMk/>
            <pc:sldMk cId="1382496366" sldId="351"/>
            <ac:spMk id="5" creationId="{5D0E5C63-4E20-4A1D-B633-FF92E60E6DFB}"/>
          </ac:spMkLst>
        </pc:spChg>
      </pc:sldChg>
      <pc:sldChg chg="modSp">
        <pc:chgData name="Francesco Lucà" userId="be252dd4-0f5a-48eb-bdff-dd588f7f9609" providerId="ADAL" clId="{6ADAECC3-2035-44EC-8372-EE6B2374A026}" dt="2025-03-09T10:42:05.977" v="0"/>
        <pc:sldMkLst>
          <pc:docMk/>
          <pc:sldMk cId="2743389867" sldId="352"/>
        </pc:sldMkLst>
        <pc:spChg chg="mod">
          <ac:chgData name="Francesco Lucà" userId="be252dd4-0f5a-48eb-bdff-dd588f7f9609" providerId="ADAL" clId="{6ADAECC3-2035-44EC-8372-EE6B2374A026}" dt="2025-03-09T10:42:05.977" v="0"/>
          <ac:spMkLst>
            <pc:docMk/>
            <pc:sldMk cId="2743389867" sldId="352"/>
            <ac:spMk id="5" creationId="{326EC097-6505-46C7-AB7E-25F8535828D9}"/>
          </ac:spMkLst>
        </pc:spChg>
      </pc:sldChg>
      <pc:sldChg chg="modSp">
        <pc:chgData name="Francesco Lucà" userId="be252dd4-0f5a-48eb-bdff-dd588f7f9609" providerId="ADAL" clId="{6ADAECC3-2035-44EC-8372-EE6B2374A026}" dt="2025-03-09T10:42:05.977" v="0"/>
        <pc:sldMkLst>
          <pc:docMk/>
          <pc:sldMk cId="2908017500" sldId="353"/>
        </pc:sldMkLst>
        <pc:spChg chg="mod">
          <ac:chgData name="Francesco Lucà" userId="be252dd4-0f5a-48eb-bdff-dd588f7f9609" providerId="ADAL" clId="{6ADAECC3-2035-44EC-8372-EE6B2374A026}" dt="2025-03-09T10:42:05.977" v="0"/>
          <ac:spMkLst>
            <pc:docMk/>
            <pc:sldMk cId="2908017500" sldId="353"/>
            <ac:spMk id="5" creationId="{8C3E4923-532B-4BA0-B1A3-FBC8AC2F013D}"/>
          </ac:spMkLst>
        </pc:spChg>
      </pc:sldChg>
      <pc:sldChg chg="modSp">
        <pc:chgData name="Francesco Lucà" userId="be252dd4-0f5a-48eb-bdff-dd588f7f9609" providerId="ADAL" clId="{6ADAECC3-2035-44EC-8372-EE6B2374A026}" dt="2025-03-09T10:42:05.977" v="0"/>
        <pc:sldMkLst>
          <pc:docMk/>
          <pc:sldMk cId="1287989977" sldId="354"/>
        </pc:sldMkLst>
        <pc:spChg chg="mod">
          <ac:chgData name="Francesco Lucà" userId="be252dd4-0f5a-48eb-bdff-dd588f7f9609" providerId="ADAL" clId="{6ADAECC3-2035-44EC-8372-EE6B2374A026}" dt="2025-03-09T10:42:05.977" v="0"/>
          <ac:spMkLst>
            <pc:docMk/>
            <pc:sldMk cId="1287989977" sldId="354"/>
            <ac:spMk id="5" creationId="{8C3E4923-532B-4BA0-B1A3-FBC8AC2F013D}"/>
          </ac:spMkLst>
        </pc:spChg>
      </pc:sldChg>
      <pc:sldChg chg="modSp">
        <pc:chgData name="Francesco Lucà" userId="be252dd4-0f5a-48eb-bdff-dd588f7f9609" providerId="ADAL" clId="{6ADAECC3-2035-44EC-8372-EE6B2374A026}" dt="2025-03-09T10:42:05.977" v="0"/>
        <pc:sldMkLst>
          <pc:docMk/>
          <pc:sldMk cId="1626768710" sldId="355"/>
        </pc:sldMkLst>
        <pc:spChg chg="mod">
          <ac:chgData name="Francesco Lucà" userId="be252dd4-0f5a-48eb-bdff-dd588f7f9609" providerId="ADAL" clId="{6ADAECC3-2035-44EC-8372-EE6B2374A026}" dt="2025-03-09T10:42:05.977" v="0"/>
          <ac:spMkLst>
            <pc:docMk/>
            <pc:sldMk cId="1626768710" sldId="355"/>
            <ac:spMk id="5" creationId="{8C3E4923-532B-4BA0-B1A3-FBC8AC2F013D}"/>
          </ac:spMkLst>
        </pc:spChg>
      </pc:sldChg>
      <pc:sldChg chg="modSp">
        <pc:chgData name="Francesco Lucà" userId="be252dd4-0f5a-48eb-bdff-dd588f7f9609" providerId="ADAL" clId="{6ADAECC3-2035-44EC-8372-EE6B2374A026}" dt="2025-03-09T10:42:05.977" v="0"/>
        <pc:sldMkLst>
          <pc:docMk/>
          <pc:sldMk cId="1768406871" sldId="356"/>
        </pc:sldMkLst>
        <pc:spChg chg="mod">
          <ac:chgData name="Francesco Lucà" userId="be252dd4-0f5a-48eb-bdff-dd588f7f9609" providerId="ADAL" clId="{6ADAECC3-2035-44EC-8372-EE6B2374A026}" dt="2025-03-09T10:42:05.977" v="0"/>
          <ac:spMkLst>
            <pc:docMk/>
            <pc:sldMk cId="1768406871" sldId="356"/>
            <ac:spMk id="5" creationId="{8C3E4923-532B-4BA0-B1A3-FBC8AC2F013D}"/>
          </ac:spMkLst>
        </pc:spChg>
      </pc:sldChg>
      <pc:sldChg chg="modSp">
        <pc:chgData name="Francesco Lucà" userId="be252dd4-0f5a-48eb-bdff-dd588f7f9609" providerId="ADAL" clId="{6ADAECC3-2035-44EC-8372-EE6B2374A026}" dt="2025-03-09T10:42:05.977" v="0"/>
        <pc:sldMkLst>
          <pc:docMk/>
          <pc:sldMk cId="885267161" sldId="358"/>
        </pc:sldMkLst>
        <pc:spChg chg="mod">
          <ac:chgData name="Francesco Lucà" userId="be252dd4-0f5a-48eb-bdff-dd588f7f9609" providerId="ADAL" clId="{6ADAECC3-2035-44EC-8372-EE6B2374A026}" dt="2025-03-09T10:42:05.977" v="0"/>
          <ac:spMkLst>
            <pc:docMk/>
            <pc:sldMk cId="885267161" sldId="358"/>
            <ac:spMk id="5" creationId="{9D5F5AFB-771F-4A27-A1C8-3613A5470C4B}"/>
          </ac:spMkLst>
        </pc:spChg>
      </pc:sldChg>
      <pc:sldChg chg="modSp">
        <pc:chgData name="Francesco Lucà" userId="be252dd4-0f5a-48eb-bdff-dd588f7f9609" providerId="ADAL" clId="{6ADAECC3-2035-44EC-8372-EE6B2374A026}" dt="2025-03-09T10:42:05.977" v="0"/>
        <pc:sldMkLst>
          <pc:docMk/>
          <pc:sldMk cId="3727194026" sldId="359"/>
        </pc:sldMkLst>
        <pc:spChg chg="mod">
          <ac:chgData name="Francesco Lucà" userId="be252dd4-0f5a-48eb-bdff-dd588f7f9609" providerId="ADAL" clId="{6ADAECC3-2035-44EC-8372-EE6B2374A026}" dt="2025-03-09T10:42:05.977" v="0"/>
          <ac:spMkLst>
            <pc:docMk/>
            <pc:sldMk cId="3727194026" sldId="359"/>
            <ac:spMk id="5" creationId="{9D5F5AFB-771F-4A27-A1C8-3613A5470C4B}"/>
          </ac:spMkLst>
        </pc:spChg>
      </pc:sldChg>
      <pc:sldChg chg="modSp">
        <pc:chgData name="Francesco Lucà" userId="be252dd4-0f5a-48eb-bdff-dd588f7f9609" providerId="ADAL" clId="{6ADAECC3-2035-44EC-8372-EE6B2374A026}" dt="2025-03-09T10:42:05.977" v="0"/>
        <pc:sldMkLst>
          <pc:docMk/>
          <pc:sldMk cId="3462419696" sldId="360"/>
        </pc:sldMkLst>
        <pc:spChg chg="mod">
          <ac:chgData name="Francesco Lucà" userId="be252dd4-0f5a-48eb-bdff-dd588f7f9609" providerId="ADAL" clId="{6ADAECC3-2035-44EC-8372-EE6B2374A026}" dt="2025-03-09T10:42:05.977" v="0"/>
          <ac:spMkLst>
            <pc:docMk/>
            <pc:sldMk cId="3462419696" sldId="360"/>
            <ac:spMk id="5" creationId="{8C3E4923-532B-4BA0-B1A3-FBC8AC2F013D}"/>
          </ac:spMkLst>
        </pc:spChg>
      </pc:sldChg>
      <pc:sldChg chg="modSp">
        <pc:chgData name="Francesco Lucà" userId="be252dd4-0f5a-48eb-bdff-dd588f7f9609" providerId="ADAL" clId="{6ADAECC3-2035-44EC-8372-EE6B2374A026}" dt="2025-03-09T10:42:05.977" v="0"/>
        <pc:sldMkLst>
          <pc:docMk/>
          <pc:sldMk cId="1132602671" sldId="361"/>
        </pc:sldMkLst>
        <pc:spChg chg="mod">
          <ac:chgData name="Francesco Lucà" userId="be252dd4-0f5a-48eb-bdff-dd588f7f9609" providerId="ADAL" clId="{6ADAECC3-2035-44EC-8372-EE6B2374A026}" dt="2025-03-09T10:42:05.977" v="0"/>
          <ac:spMkLst>
            <pc:docMk/>
            <pc:sldMk cId="1132602671" sldId="361"/>
            <ac:spMk id="5" creationId="{4010C18F-A8F2-4DD2-B914-8C9C94AB031E}"/>
          </ac:spMkLst>
        </pc:spChg>
      </pc:sldChg>
      <pc:sldChg chg="modSp">
        <pc:chgData name="Francesco Lucà" userId="be252dd4-0f5a-48eb-bdff-dd588f7f9609" providerId="ADAL" clId="{6ADAECC3-2035-44EC-8372-EE6B2374A026}" dt="2025-03-09T10:42:05.977" v="0"/>
        <pc:sldMkLst>
          <pc:docMk/>
          <pc:sldMk cId="2903785193" sldId="362"/>
        </pc:sldMkLst>
        <pc:spChg chg="mod">
          <ac:chgData name="Francesco Lucà" userId="be252dd4-0f5a-48eb-bdff-dd588f7f9609" providerId="ADAL" clId="{6ADAECC3-2035-44EC-8372-EE6B2374A026}" dt="2025-03-09T10:42:05.977" v="0"/>
          <ac:spMkLst>
            <pc:docMk/>
            <pc:sldMk cId="2903785193" sldId="362"/>
            <ac:spMk id="5" creationId="{4010C18F-A8F2-4DD2-B914-8C9C94AB031E}"/>
          </ac:spMkLst>
        </pc:spChg>
      </pc:sldChg>
      <pc:sldChg chg="modSp">
        <pc:chgData name="Francesco Lucà" userId="be252dd4-0f5a-48eb-bdff-dd588f7f9609" providerId="ADAL" clId="{6ADAECC3-2035-44EC-8372-EE6B2374A026}" dt="2025-03-09T10:42:05.977" v="0"/>
        <pc:sldMkLst>
          <pc:docMk/>
          <pc:sldMk cId="808972329" sldId="363"/>
        </pc:sldMkLst>
        <pc:spChg chg="mod">
          <ac:chgData name="Francesco Lucà" userId="be252dd4-0f5a-48eb-bdff-dd588f7f9609" providerId="ADAL" clId="{6ADAECC3-2035-44EC-8372-EE6B2374A026}" dt="2025-03-09T10:42:05.977" v="0"/>
          <ac:spMkLst>
            <pc:docMk/>
            <pc:sldMk cId="808972329" sldId="363"/>
            <ac:spMk id="5" creationId="{326EC097-6505-46C7-AB7E-25F8535828D9}"/>
          </ac:spMkLst>
        </pc:spChg>
      </pc:sldChg>
      <pc:sldChg chg="modSp">
        <pc:chgData name="Francesco Lucà" userId="be252dd4-0f5a-48eb-bdff-dd588f7f9609" providerId="ADAL" clId="{6ADAECC3-2035-44EC-8372-EE6B2374A026}" dt="2025-03-09T10:42:05.977" v="0"/>
        <pc:sldMkLst>
          <pc:docMk/>
          <pc:sldMk cId="2935306928" sldId="364"/>
        </pc:sldMkLst>
        <pc:spChg chg="mod">
          <ac:chgData name="Francesco Lucà" userId="be252dd4-0f5a-48eb-bdff-dd588f7f9609" providerId="ADAL" clId="{6ADAECC3-2035-44EC-8372-EE6B2374A026}" dt="2025-03-09T10:42:05.977" v="0"/>
          <ac:spMkLst>
            <pc:docMk/>
            <pc:sldMk cId="2935306928" sldId="364"/>
            <ac:spMk id="5" creationId="{8C3E4923-532B-4BA0-B1A3-FBC8AC2F013D}"/>
          </ac:spMkLst>
        </pc:spChg>
      </pc:sldChg>
      <pc:sldChg chg="modSp">
        <pc:chgData name="Francesco Lucà" userId="be252dd4-0f5a-48eb-bdff-dd588f7f9609" providerId="ADAL" clId="{6ADAECC3-2035-44EC-8372-EE6B2374A026}" dt="2025-03-09T10:42:05.977" v="0"/>
        <pc:sldMkLst>
          <pc:docMk/>
          <pc:sldMk cId="3342004115" sldId="365"/>
        </pc:sldMkLst>
        <pc:spChg chg="mod">
          <ac:chgData name="Francesco Lucà" userId="be252dd4-0f5a-48eb-bdff-dd588f7f9609" providerId="ADAL" clId="{6ADAECC3-2035-44EC-8372-EE6B2374A026}" dt="2025-03-09T10:42:05.977" v="0"/>
          <ac:spMkLst>
            <pc:docMk/>
            <pc:sldMk cId="3342004115" sldId="365"/>
            <ac:spMk id="5" creationId="{B8758D63-3214-434D-A620-35C00045F500}"/>
          </ac:spMkLst>
        </pc:spChg>
      </pc:sldChg>
      <pc:sldChg chg="modSp">
        <pc:chgData name="Francesco Lucà" userId="be252dd4-0f5a-48eb-bdff-dd588f7f9609" providerId="ADAL" clId="{6ADAECC3-2035-44EC-8372-EE6B2374A026}" dt="2025-03-09T10:42:05.977" v="0"/>
        <pc:sldMkLst>
          <pc:docMk/>
          <pc:sldMk cId="2240019489" sldId="366"/>
        </pc:sldMkLst>
        <pc:spChg chg="mod">
          <ac:chgData name="Francesco Lucà" userId="be252dd4-0f5a-48eb-bdff-dd588f7f9609" providerId="ADAL" clId="{6ADAECC3-2035-44EC-8372-EE6B2374A026}" dt="2025-03-09T10:42:05.977" v="0"/>
          <ac:spMkLst>
            <pc:docMk/>
            <pc:sldMk cId="2240019489" sldId="366"/>
            <ac:spMk id="5" creationId="{326EC097-6505-46C7-AB7E-25F8535828D9}"/>
          </ac:spMkLst>
        </pc:spChg>
      </pc:sldChg>
      <pc:sldChg chg="modSp">
        <pc:chgData name="Francesco Lucà" userId="be252dd4-0f5a-48eb-bdff-dd588f7f9609" providerId="ADAL" clId="{6ADAECC3-2035-44EC-8372-EE6B2374A026}" dt="2025-03-09T10:42:05.977" v="0"/>
        <pc:sldMkLst>
          <pc:docMk/>
          <pc:sldMk cId="942042178" sldId="367"/>
        </pc:sldMkLst>
        <pc:spChg chg="mod">
          <ac:chgData name="Francesco Lucà" userId="be252dd4-0f5a-48eb-bdff-dd588f7f9609" providerId="ADAL" clId="{6ADAECC3-2035-44EC-8372-EE6B2374A026}" dt="2025-03-09T10:42:05.977" v="0"/>
          <ac:spMkLst>
            <pc:docMk/>
            <pc:sldMk cId="942042178" sldId="367"/>
            <ac:spMk id="5" creationId="{9D5F5AFB-771F-4A27-A1C8-3613A5470C4B}"/>
          </ac:spMkLst>
        </pc:spChg>
      </pc:sldChg>
      <pc:sldChg chg="modSp">
        <pc:chgData name="Francesco Lucà" userId="be252dd4-0f5a-48eb-bdff-dd588f7f9609" providerId="ADAL" clId="{6ADAECC3-2035-44EC-8372-EE6B2374A026}" dt="2025-03-09T10:42:05.977" v="0"/>
        <pc:sldMkLst>
          <pc:docMk/>
          <pc:sldMk cId="4166073531" sldId="368"/>
        </pc:sldMkLst>
        <pc:spChg chg="mod">
          <ac:chgData name="Francesco Lucà" userId="be252dd4-0f5a-48eb-bdff-dd588f7f9609" providerId="ADAL" clId="{6ADAECC3-2035-44EC-8372-EE6B2374A026}" dt="2025-03-09T10:42:05.977" v="0"/>
          <ac:spMkLst>
            <pc:docMk/>
            <pc:sldMk cId="4166073531" sldId="368"/>
            <ac:spMk id="5" creationId="{326EC097-6505-46C7-AB7E-25F8535828D9}"/>
          </ac:spMkLst>
        </pc:spChg>
      </pc:sldChg>
      <pc:sldChg chg="modSp">
        <pc:chgData name="Francesco Lucà" userId="be252dd4-0f5a-48eb-bdff-dd588f7f9609" providerId="ADAL" clId="{6ADAECC3-2035-44EC-8372-EE6B2374A026}" dt="2025-03-09T10:42:05.977" v="0"/>
        <pc:sldMkLst>
          <pc:docMk/>
          <pc:sldMk cId="552819520" sldId="369"/>
        </pc:sldMkLst>
        <pc:spChg chg="mod">
          <ac:chgData name="Francesco Lucà" userId="be252dd4-0f5a-48eb-bdff-dd588f7f9609" providerId="ADAL" clId="{6ADAECC3-2035-44EC-8372-EE6B2374A026}" dt="2025-03-09T10:42:05.977" v="0"/>
          <ac:spMkLst>
            <pc:docMk/>
            <pc:sldMk cId="552819520" sldId="369"/>
            <ac:spMk id="5" creationId="{4010C18F-A8F2-4DD2-B914-8C9C94AB031E}"/>
          </ac:spMkLst>
        </pc:spChg>
      </pc:sldChg>
      <pc:sldChg chg="modSp">
        <pc:chgData name="Francesco Lucà" userId="be252dd4-0f5a-48eb-bdff-dd588f7f9609" providerId="ADAL" clId="{6ADAECC3-2035-44EC-8372-EE6B2374A026}" dt="2025-03-09T10:42:05.977" v="0"/>
        <pc:sldMkLst>
          <pc:docMk/>
          <pc:sldMk cId="1770170296" sldId="370"/>
        </pc:sldMkLst>
        <pc:spChg chg="mod">
          <ac:chgData name="Francesco Lucà" userId="be252dd4-0f5a-48eb-bdff-dd588f7f9609" providerId="ADAL" clId="{6ADAECC3-2035-44EC-8372-EE6B2374A026}" dt="2025-03-09T10:42:05.977" v="0"/>
          <ac:spMkLst>
            <pc:docMk/>
            <pc:sldMk cId="1770170296" sldId="370"/>
            <ac:spMk id="5" creationId="{9D5F5AFB-771F-4A27-A1C8-3613A5470C4B}"/>
          </ac:spMkLst>
        </pc:spChg>
      </pc:sldChg>
      <pc:sldChg chg="modSp">
        <pc:chgData name="Francesco Lucà" userId="be252dd4-0f5a-48eb-bdff-dd588f7f9609" providerId="ADAL" clId="{6ADAECC3-2035-44EC-8372-EE6B2374A026}" dt="2025-03-09T10:42:05.977" v="0"/>
        <pc:sldMkLst>
          <pc:docMk/>
          <pc:sldMk cId="1930180008" sldId="372"/>
        </pc:sldMkLst>
        <pc:spChg chg="mod">
          <ac:chgData name="Francesco Lucà" userId="be252dd4-0f5a-48eb-bdff-dd588f7f9609" providerId="ADAL" clId="{6ADAECC3-2035-44EC-8372-EE6B2374A026}" dt="2025-03-09T10:42:05.977" v="0"/>
          <ac:spMkLst>
            <pc:docMk/>
            <pc:sldMk cId="1930180008" sldId="372"/>
            <ac:spMk id="5" creationId="{9D5F5AFB-771F-4A27-A1C8-3613A5470C4B}"/>
          </ac:spMkLst>
        </pc:spChg>
      </pc:sldChg>
      <pc:sldChg chg="modSp">
        <pc:chgData name="Francesco Lucà" userId="be252dd4-0f5a-48eb-bdff-dd588f7f9609" providerId="ADAL" clId="{6ADAECC3-2035-44EC-8372-EE6B2374A026}" dt="2025-03-09T10:42:05.977" v="0"/>
        <pc:sldMkLst>
          <pc:docMk/>
          <pc:sldMk cId="3773589215" sldId="373"/>
        </pc:sldMkLst>
        <pc:spChg chg="mod">
          <ac:chgData name="Francesco Lucà" userId="be252dd4-0f5a-48eb-bdff-dd588f7f9609" providerId="ADAL" clId="{6ADAECC3-2035-44EC-8372-EE6B2374A026}" dt="2025-03-09T10:42:05.977" v="0"/>
          <ac:spMkLst>
            <pc:docMk/>
            <pc:sldMk cId="3773589215" sldId="373"/>
            <ac:spMk id="5" creationId="{9D5F5AFB-771F-4A27-A1C8-3613A5470C4B}"/>
          </ac:spMkLst>
        </pc:spChg>
      </pc:sldChg>
      <pc:sldChg chg="modSp">
        <pc:chgData name="Francesco Lucà" userId="be252dd4-0f5a-48eb-bdff-dd588f7f9609" providerId="ADAL" clId="{6ADAECC3-2035-44EC-8372-EE6B2374A026}" dt="2025-03-09T10:42:05.977" v="0"/>
        <pc:sldMkLst>
          <pc:docMk/>
          <pc:sldMk cId="3691581977" sldId="374"/>
        </pc:sldMkLst>
        <pc:spChg chg="mod">
          <ac:chgData name="Francesco Lucà" userId="be252dd4-0f5a-48eb-bdff-dd588f7f9609" providerId="ADAL" clId="{6ADAECC3-2035-44EC-8372-EE6B2374A026}" dt="2025-03-09T10:42:05.977" v="0"/>
          <ac:spMkLst>
            <pc:docMk/>
            <pc:sldMk cId="3691581977" sldId="374"/>
            <ac:spMk id="5" creationId="{9D5F5AFB-771F-4A27-A1C8-3613A5470C4B}"/>
          </ac:spMkLst>
        </pc:spChg>
      </pc:sldChg>
      <pc:sldChg chg="modSp">
        <pc:chgData name="Francesco Lucà" userId="be252dd4-0f5a-48eb-bdff-dd588f7f9609" providerId="ADAL" clId="{6ADAECC3-2035-44EC-8372-EE6B2374A026}" dt="2025-03-09T10:42:05.977" v="0"/>
        <pc:sldMkLst>
          <pc:docMk/>
          <pc:sldMk cId="3774408193" sldId="377"/>
        </pc:sldMkLst>
        <pc:spChg chg="mod">
          <ac:chgData name="Francesco Lucà" userId="be252dd4-0f5a-48eb-bdff-dd588f7f9609" providerId="ADAL" clId="{6ADAECC3-2035-44EC-8372-EE6B2374A026}" dt="2025-03-09T10:42:05.977" v="0"/>
          <ac:spMkLst>
            <pc:docMk/>
            <pc:sldMk cId="3774408193" sldId="377"/>
            <ac:spMk id="5" creationId="{4010C18F-A8F2-4DD2-B914-8C9C94AB031E}"/>
          </ac:spMkLst>
        </pc:spChg>
      </pc:sldChg>
      <pc:sldChg chg="modSp">
        <pc:chgData name="Francesco Lucà" userId="be252dd4-0f5a-48eb-bdff-dd588f7f9609" providerId="ADAL" clId="{6ADAECC3-2035-44EC-8372-EE6B2374A026}" dt="2025-03-09T10:42:05.977" v="0"/>
        <pc:sldMkLst>
          <pc:docMk/>
          <pc:sldMk cId="513985604" sldId="378"/>
        </pc:sldMkLst>
        <pc:spChg chg="mod">
          <ac:chgData name="Francesco Lucà" userId="be252dd4-0f5a-48eb-bdff-dd588f7f9609" providerId="ADAL" clId="{6ADAECC3-2035-44EC-8372-EE6B2374A026}" dt="2025-03-09T10:42:05.977" v="0"/>
          <ac:spMkLst>
            <pc:docMk/>
            <pc:sldMk cId="513985604" sldId="378"/>
            <ac:spMk id="5" creationId="{9D5F5AFB-771F-4A27-A1C8-3613A5470C4B}"/>
          </ac:spMkLst>
        </pc:spChg>
      </pc:sldChg>
      <pc:sldChg chg="modSp">
        <pc:chgData name="Francesco Lucà" userId="be252dd4-0f5a-48eb-bdff-dd588f7f9609" providerId="ADAL" clId="{6ADAECC3-2035-44EC-8372-EE6B2374A026}" dt="2025-03-09T10:42:05.977" v="0"/>
        <pc:sldMkLst>
          <pc:docMk/>
          <pc:sldMk cId="1027093581" sldId="379"/>
        </pc:sldMkLst>
        <pc:spChg chg="mod">
          <ac:chgData name="Francesco Lucà" userId="be252dd4-0f5a-48eb-bdff-dd588f7f9609" providerId="ADAL" clId="{6ADAECC3-2035-44EC-8372-EE6B2374A026}" dt="2025-03-09T10:42:05.977" v="0"/>
          <ac:spMkLst>
            <pc:docMk/>
            <pc:sldMk cId="1027093581" sldId="379"/>
            <ac:spMk id="5" creationId="{9D5F5AFB-771F-4A27-A1C8-3613A5470C4B}"/>
          </ac:spMkLst>
        </pc:spChg>
      </pc:sldChg>
      <pc:sldChg chg="modSp">
        <pc:chgData name="Francesco Lucà" userId="be252dd4-0f5a-48eb-bdff-dd588f7f9609" providerId="ADAL" clId="{6ADAECC3-2035-44EC-8372-EE6B2374A026}" dt="2025-03-09T10:42:05.977" v="0"/>
        <pc:sldMkLst>
          <pc:docMk/>
          <pc:sldMk cId="189154889" sldId="380"/>
        </pc:sldMkLst>
        <pc:spChg chg="mod">
          <ac:chgData name="Francesco Lucà" userId="be252dd4-0f5a-48eb-bdff-dd588f7f9609" providerId="ADAL" clId="{6ADAECC3-2035-44EC-8372-EE6B2374A026}" dt="2025-03-09T10:42:05.977" v="0"/>
          <ac:spMkLst>
            <pc:docMk/>
            <pc:sldMk cId="189154889" sldId="380"/>
            <ac:spMk id="5" creationId="{9D5F5AFB-771F-4A27-A1C8-3613A5470C4B}"/>
          </ac:spMkLst>
        </pc:spChg>
      </pc:sldChg>
      <pc:sldChg chg="modSp">
        <pc:chgData name="Francesco Lucà" userId="be252dd4-0f5a-48eb-bdff-dd588f7f9609" providerId="ADAL" clId="{6ADAECC3-2035-44EC-8372-EE6B2374A026}" dt="2025-03-09T10:42:05.977" v="0"/>
        <pc:sldMkLst>
          <pc:docMk/>
          <pc:sldMk cId="2000247807" sldId="382"/>
        </pc:sldMkLst>
        <pc:spChg chg="mod">
          <ac:chgData name="Francesco Lucà" userId="be252dd4-0f5a-48eb-bdff-dd588f7f9609" providerId="ADAL" clId="{6ADAECC3-2035-44EC-8372-EE6B2374A026}" dt="2025-03-09T10:42:05.977" v="0"/>
          <ac:spMkLst>
            <pc:docMk/>
            <pc:sldMk cId="2000247807" sldId="382"/>
            <ac:spMk id="5" creationId="{9D5F5AFB-771F-4A27-A1C8-3613A5470C4B}"/>
          </ac:spMkLst>
        </pc:spChg>
      </pc:sldChg>
      <pc:sldChg chg="modSp">
        <pc:chgData name="Francesco Lucà" userId="be252dd4-0f5a-48eb-bdff-dd588f7f9609" providerId="ADAL" clId="{6ADAECC3-2035-44EC-8372-EE6B2374A026}" dt="2025-03-09T10:42:05.977" v="0"/>
        <pc:sldMkLst>
          <pc:docMk/>
          <pc:sldMk cId="3045879888" sldId="383"/>
        </pc:sldMkLst>
        <pc:spChg chg="mod">
          <ac:chgData name="Francesco Lucà" userId="be252dd4-0f5a-48eb-bdff-dd588f7f9609" providerId="ADAL" clId="{6ADAECC3-2035-44EC-8372-EE6B2374A026}" dt="2025-03-09T10:42:05.977" v="0"/>
          <ac:spMkLst>
            <pc:docMk/>
            <pc:sldMk cId="3045879888" sldId="383"/>
            <ac:spMk id="5" creationId="{9D5F5AFB-771F-4A27-A1C8-3613A5470C4B}"/>
          </ac:spMkLst>
        </pc:spChg>
      </pc:sldChg>
      <pc:sldChg chg="modSp">
        <pc:chgData name="Francesco Lucà" userId="be252dd4-0f5a-48eb-bdff-dd588f7f9609" providerId="ADAL" clId="{6ADAECC3-2035-44EC-8372-EE6B2374A026}" dt="2025-03-09T10:42:05.977" v="0"/>
        <pc:sldMkLst>
          <pc:docMk/>
          <pc:sldMk cId="2730763583" sldId="384"/>
        </pc:sldMkLst>
        <pc:spChg chg="mod">
          <ac:chgData name="Francesco Lucà" userId="be252dd4-0f5a-48eb-bdff-dd588f7f9609" providerId="ADAL" clId="{6ADAECC3-2035-44EC-8372-EE6B2374A026}" dt="2025-03-09T10:42:05.977" v="0"/>
          <ac:spMkLst>
            <pc:docMk/>
            <pc:sldMk cId="2730763583" sldId="384"/>
            <ac:spMk id="5" creationId="{9D5F5AFB-771F-4A27-A1C8-3613A5470C4B}"/>
          </ac:spMkLst>
        </pc:spChg>
      </pc:sldChg>
      <pc:sldChg chg="modSp">
        <pc:chgData name="Francesco Lucà" userId="be252dd4-0f5a-48eb-bdff-dd588f7f9609" providerId="ADAL" clId="{6ADAECC3-2035-44EC-8372-EE6B2374A026}" dt="2025-03-09T10:42:05.977" v="0"/>
        <pc:sldMkLst>
          <pc:docMk/>
          <pc:sldMk cId="1549367793" sldId="386"/>
        </pc:sldMkLst>
        <pc:spChg chg="mod">
          <ac:chgData name="Francesco Lucà" userId="be252dd4-0f5a-48eb-bdff-dd588f7f9609" providerId="ADAL" clId="{6ADAECC3-2035-44EC-8372-EE6B2374A026}" dt="2025-03-09T10:42:05.977" v="0"/>
          <ac:spMkLst>
            <pc:docMk/>
            <pc:sldMk cId="1549367793" sldId="386"/>
            <ac:spMk id="5" creationId="{9D5F5AFB-771F-4A27-A1C8-3613A5470C4B}"/>
          </ac:spMkLst>
        </pc:spChg>
      </pc:sldChg>
      <pc:sldChg chg="modSp">
        <pc:chgData name="Francesco Lucà" userId="be252dd4-0f5a-48eb-bdff-dd588f7f9609" providerId="ADAL" clId="{6ADAECC3-2035-44EC-8372-EE6B2374A026}" dt="2025-03-09T10:42:05.977" v="0"/>
        <pc:sldMkLst>
          <pc:docMk/>
          <pc:sldMk cId="740682127" sldId="387"/>
        </pc:sldMkLst>
        <pc:spChg chg="mod">
          <ac:chgData name="Francesco Lucà" userId="be252dd4-0f5a-48eb-bdff-dd588f7f9609" providerId="ADAL" clId="{6ADAECC3-2035-44EC-8372-EE6B2374A026}" dt="2025-03-09T10:42:05.977" v="0"/>
          <ac:spMkLst>
            <pc:docMk/>
            <pc:sldMk cId="740682127" sldId="387"/>
            <ac:spMk id="5" creationId="{9D5F5AFB-771F-4A27-A1C8-3613A5470C4B}"/>
          </ac:spMkLst>
        </pc:spChg>
      </pc:sldChg>
      <pc:sldMasterChg chg="modSp modSldLayout">
        <pc:chgData name="Francesco Lucà" userId="be252dd4-0f5a-48eb-bdff-dd588f7f9609" providerId="ADAL" clId="{6ADAECC3-2035-44EC-8372-EE6B2374A026}" dt="2025-03-09T10:42:05.977" v="0"/>
        <pc:sldMasterMkLst>
          <pc:docMk/>
          <pc:sldMasterMk cId="0" sldId="2147483648"/>
        </pc:sldMasterMkLst>
        <pc:spChg chg="mod">
          <ac:chgData name="Francesco Lucà" userId="be252dd4-0f5a-48eb-bdff-dd588f7f9609" providerId="ADAL" clId="{6ADAECC3-2035-44EC-8372-EE6B2374A026}" dt="2025-03-09T10:42:05.977" v="0"/>
          <ac:spMkLst>
            <pc:docMk/>
            <pc:sldMasterMk cId="0" sldId="2147483648"/>
            <ac:spMk id="19" creationId="{DBE90251-E50E-4F70-9059-73CB9BD5D14C}"/>
          </ac:spMkLst>
        </pc:spChg>
        <pc:sldLayoutChg chg="modSp">
          <pc:chgData name="Francesco Lucà" userId="be252dd4-0f5a-48eb-bdff-dd588f7f9609" providerId="ADAL" clId="{6ADAECC3-2035-44EC-8372-EE6B2374A026}" dt="2025-03-09T10:42:05.977" v="0"/>
          <pc:sldLayoutMkLst>
            <pc:docMk/>
            <pc:sldMasterMk cId="0" sldId="2147483648"/>
            <pc:sldLayoutMk cId="0" sldId="2147483649"/>
          </pc:sldLayoutMkLst>
          <pc:spChg chg="mod">
            <ac:chgData name="Francesco Lucà" userId="be252dd4-0f5a-48eb-bdff-dd588f7f9609" providerId="ADAL" clId="{6ADAECC3-2035-44EC-8372-EE6B2374A026}" dt="2025-03-09T10:42:05.977"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50"/>
          </pc:sldLayoutMkLst>
          <pc:spChg chg="mod">
            <ac:chgData name="Francesco Lucà" userId="be252dd4-0f5a-48eb-bdff-dd588f7f9609" providerId="ADAL" clId="{6ADAECC3-2035-44EC-8372-EE6B2374A026}" dt="2025-03-09T10:42:05.977"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51"/>
          </pc:sldLayoutMkLst>
          <pc:spChg chg="mod">
            <ac:chgData name="Francesco Lucà" userId="be252dd4-0f5a-48eb-bdff-dd588f7f9609" providerId="ADAL" clId="{6ADAECC3-2035-44EC-8372-EE6B2374A026}" dt="2025-03-09T10:42:05.977"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53"/>
          </pc:sldLayoutMkLst>
          <pc:spChg chg="mod">
            <ac:chgData name="Francesco Lucà" userId="be252dd4-0f5a-48eb-bdff-dd588f7f9609" providerId="ADAL" clId="{6ADAECC3-2035-44EC-8372-EE6B2374A026}" dt="2025-03-09T10:42:05.977"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54"/>
          </pc:sldLayoutMkLst>
          <pc:spChg chg="mod">
            <ac:chgData name="Francesco Lucà" userId="be252dd4-0f5a-48eb-bdff-dd588f7f9609" providerId="ADAL" clId="{6ADAECC3-2035-44EC-8372-EE6B2374A026}" dt="2025-03-09T10:42:05.977"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55"/>
          </pc:sldLayoutMkLst>
          <pc:spChg chg="mod">
            <ac:chgData name="Francesco Lucà" userId="be252dd4-0f5a-48eb-bdff-dd588f7f9609" providerId="ADAL" clId="{6ADAECC3-2035-44EC-8372-EE6B2374A026}" dt="2025-03-09T10:42:05.977"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57"/>
          </pc:sldLayoutMkLst>
          <pc:spChg chg="mod">
            <ac:chgData name="Francesco Lucà" userId="be252dd4-0f5a-48eb-bdff-dd588f7f9609" providerId="ADAL" clId="{6ADAECC3-2035-44EC-8372-EE6B2374A026}" dt="2025-03-09T10:42:05.977"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59"/>
          </pc:sldLayoutMkLst>
          <pc:spChg chg="mod">
            <ac:chgData name="Francesco Lucà" userId="be252dd4-0f5a-48eb-bdff-dd588f7f9609" providerId="ADAL" clId="{6ADAECC3-2035-44EC-8372-EE6B2374A026}" dt="2025-03-09T10:42:05.977"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60"/>
          </pc:sldLayoutMkLst>
          <pc:spChg chg="mod">
            <ac:chgData name="Francesco Lucà" userId="be252dd4-0f5a-48eb-bdff-dd588f7f9609" providerId="ADAL" clId="{6ADAECC3-2035-44EC-8372-EE6B2374A026}" dt="2025-03-09T10:42:05.977"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61"/>
          </pc:sldLayoutMkLst>
          <pc:spChg chg="mod">
            <ac:chgData name="Francesco Lucà" userId="be252dd4-0f5a-48eb-bdff-dd588f7f9609" providerId="ADAL" clId="{6ADAECC3-2035-44EC-8372-EE6B2374A026}" dt="2025-03-09T10:42:05.977"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62"/>
          </pc:sldLayoutMkLst>
          <pc:spChg chg="mod">
            <ac:chgData name="Francesco Lucà" userId="be252dd4-0f5a-48eb-bdff-dd588f7f9609" providerId="ADAL" clId="{6ADAECC3-2035-44EC-8372-EE6B2374A026}" dt="2025-03-09T10:42:05.977"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63"/>
          </pc:sldLayoutMkLst>
          <pc:spChg chg="mod">
            <ac:chgData name="Francesco Lucà" userId="be252dd4-0f5a-48eb-bdff-dd588f7f9609" providerId="ADAL" clId="{6ADAECC3-2035-44EC-8372-EE6B2374A026}" dt="2025-03-09T10:42:05.977"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64"/>
          </pc:sldLayoutMkLst>
          <pc:spChg chg="mod">
            <ac:chgData name="Francesco Lucà" userId="be252dd4-0f5a-48eb-bdff-dd588f7f9609" providerId="ADAL" clId="{6ADAECC3-2035-44EC-8372-EE6B2374A026}" dt="2025-03-09T10:42:05.977"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65"/>
          </pc:sldLayoutMkLst>
          <pc:spChg chg="mod">
            <ac:chgData name="Francesco Lucà" userId="be252dd4-0f5a-48eb-bdff-dd588f7f9609" providerId="ADAL" clId="{6ADAECC3-2035-44EC-8372-EE6B2374A026}" dt="2025-03-09T10:42:05.977"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66"/>
          </pc:sldLayoutMkLst>
          <pc:spChg chg="mod">
            <ac:chgData name="Francesco Lucà" userId="be252dd4-0f5a-48eb-bdff-dd588f7f9609" providerId="ADAL" clId="{6ADAECC3-2035-44EC-8372-EE6B2374A026}" dt="2025-03-09T10:42:05.977"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6ADAECC3-2035-44EC-8372-EE6B2374A026}" dt="2025-03-09T10:42:05.977" v="0"/>
          <pc:sldLayoutMkLst>
            <pc:docMk/>
            <pc:sldMasterMk cId="0" sldId="2147483648"/>
            <pc:sldLayoutMk cId="0" sldId="2147483667"/>
          </pc:sldLayoutMkLst>
          <pc:spChg chg="mod">
            <ac:chgData name="Francesco Lucà" userId="be252dd4-0f5a-48eb-bdff-dd588f7f9609" providerId="ADAL" clId="{6ADAECC3-2035-44EC-8372-EE6B2374A026}" dt="2025-03-09T10:42:05.977" v="0"/>
            <ac:spMkLst>
              <pc:docMk/>
              <pc:sldMasterMk cId="0" sldId="2147483648"/>
              <pc:sldLayoutMk cId="0" sldId="2147483667"/>
              <ac:spMk id="7" creationId="{4FB66AB8-BAC9-4C81-9CB5-45484C4097F9}"/>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09/03/2025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09/03/2025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a:t>
            </a:r>
            <a:r>
              <a:rPr lang="it-IT" dirty="0" err="1"/>
              <a:t>Governance</a:t>
            </a:r>
            <a:endParaRPr lang="it-IT" dirty="0"/>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a:xfrm>
            <a:off x="1507067" y="2430661"/>
            <a:ext cx="7766936" cy="1646302"/>
          </a:xfrm>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Balance Sheet: Intangibles and Investments</a:t>
            </a:r>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313563" y="1053947"/>
            <a:ext cx="7277100" cy="1477328"/>
          </a:xfrm>
          <a:prstGeom prst="rect">
            <a:avLst/>
          </a:prstGeom>
          <a:noFill/>
        </p:spPr>
        <p:txBody>
          <a:bodyPr wrap="square" rtlCol="0">
            <a:spAutoFit/>
          </a:bodyPr>
          <a:lstStyle/>
          <a:p>
            <a:r>
              <a:rPr lang="it-IT" dirty="0"/>
              <a:t>Agenda</a:t>
            </a:r>
          </a:p>
          <a:p>
            <a:pPr marL="342900" indent="-342900">
              <a:buFont typeface="+mj-lt"/>
              <a:buAutoNum type="arabicPeriod"/>
            </a:pPr>
            <a:r>
              <a:rPr lang="en-US" dirty="0"/>
              <a:t>Intangible assets</a:t>
            </a:r>
          </a:p>
          <a:p>
            <a:pPr marL="342900" indent="-342900">
              <a:buFont typeface="+mj-lt"/>
              <a:buAutoNum type="arabicPeriod"/>
            </a:pPr>
            <a:r>
              <a:rPr lang="en-US" dirty="0"/>
              <a:t>Determination and classification of assets</a:t>
            </a:r>
          </a:p>
          <a:p>
            <a:pPr marL="342900" indent="-342900">
              <a:buFont typeface="+mj-lt"/>
              <a:buAutoNum type="arabicPeriod"/>
            </a:pPr>
            <a:r>
              <a:rPr lang="en-US" dirty="0"/>
              <a:t>Financial assets</a:t>
            </a:r>
          </a:p>
          <a:p>
            <a:pPr marL="342900" indent="-342900">
              <a:buFont typeface="+mj-lt"/>
              <a:buAutoNum type="arabicPeriod"/>
            </a:pPr>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lnSpcReduction="10000"/>
          </a:bodyPr>
          <a:lstStyle/>
          <a:p>
            <a:r>
              <a:rPr lang="en-US" b="1" dirty="0"/>
              <a:t>An intangible asset is:</a:t>
            </a:r>
          </a:p>
          <a:p>
            <a:pPr marL="285750" indent="-285750">
              <a:buFont typeface="Arial" panose="020B0604020202020204" pitchFamily="34" charset="0"/>
              <a:buChar char="•"/>
            </a:pPr>
            <a:r>
              <a:rPr lang="en-US" dirty="0"/>
              <a:t>an identifiable non-monetary asset without physical substance. Such an asset is identifiable when it is separable, or when it arises from contractual or other legal rights.</a:t>
            </a:r>
          </a:p>
          <a:p>
            <a:pPr marL="285750" indent="-285750">
              <a:buFont typeface="Arial" panose="020B0604020202020204" pitchFamily="34" charset="0"/>
              <a:buChar char="•"/>
            </a:pPr>
            <a:r>
              <a:rPr lang="en-US" dirty="0"/>
              <a:t>The use within the business of intangible assets is similar to that of property, plant and equipment</a:t>
            </a:r>
          </a:p>
          <a:p>
            <a:r>
              <a:rPr lang="en-US" dirty="0"/>
              <a:t>Example of intangibles are:</a:t>
            </a:r>
          </a:p>
          <a:p>
            <a:pPr marL="285750" indent="-285750">
              <a:buFont typeface="Arial" panose="020B0604020202020204" pitchFamily="34" charset="0"/>
              <a:buChar char="•"/>
            </a:pPr>
            <a:r>
              <a:rPr lang="en-US" dirty="0"/>
              <a:t>Software</a:t>
            </a:r>
          </a:p>
          <a:p>
            <a:pPr marL="285750" indent="-285750">
              <a:buFont typeface="Arial" panose="020B0604020202020204" pitchFamily="34" charset="0"/>
              <a:buChar char="•"/>
            </a:pPr>
            <a:r>
              <a:rPr lang="en-US" dirty="0"/>
              <a:t>Trademarks</a:t>
            </a:r>
          </a:p>
          <a:p>
            <a:pPr marL="285750" indent="-285750">
              <a:buFont typeface="Arial" panose="020B0604020202020204" pitchFamily="34" charset="0"/>
              <a:buChar char="•"/>
            </a:pPr>
            <a:r>
              <a:rPr lang="en-US" dirty="0"/>
              <a:t>Customer lists</a:t>
            </a:r>
          </a:p>
          <a:p>
            <a:pPr marL="285750" indent="-285750">
              <a:buFont typeface="Arial" panose="020B0604020202020204" pitchFamily="34" charset="0"/>
              <a:buChar char="•"/>
            </a:pPr>
            <a:r>
              <a:rPr lang="en-US" dirty="0"/>
              <a:t>Licenses </a:t>
            </a:r>
          </a:p>
          <a:p>
            <a:pPr marL="285750" indent="-285750">
              <a:buFont typeface="Arial" panose="020B0604020202020204" pitchFamily="34" charset="0"/>
              <a:buChar char="•"/>
            </a:pPr>
            <a:r>
              <a:rPr lang="en-US" dirty="0"/>
              <a:t>Patent rights</a:t>
            </a:r>
          </a:p>
          <a:p>
            <a:pPr marL="285750" indent="-285750">
              <a:buFont typeface="Arial" panose="020B0604020202020204" pitchFamily="34" charset="0"/>
              <a:buChar char="•"/>
            </a:pPr>
            <a:r>
              <a:rPr lang="en-US" dirty="0"/>
              <a:t>Etc.</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Intangible Assets</a:t>
            </a:r>
            <a:endParaRPr lang="it-IT" sz="3600" dirty="0"/>
          </a:p>
        </p:txBody>
      </p:sp>
    </p:spTree>
    <p:extLst>
      <p:ext uri="{BB962C8B-B14F-4D97-AF65-F5344CB8AC3E}">
        <p14:creationId xmlns:p14="http://schemas.microsoft.com/office/powerpoint/2010/main" val="4067835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IAS 38 is applied to every intangible asset except to:</a:t>
            </a:r>
          </a:p>
          <a:p>
            <a:pPr marL="285750" indent="-285750">
              <a:buFont typeface="Arial" panose="020B0604020202020204" pitchFamily="34" charset="0"/>
              <a:buChar char="•"/>
            </a:pPr>
            <a:r>
              <a:rPr lang="en-US" dirty="0"/>
              <a:t>goodwill (IFRS 3)</a:t>
            </a:r>
          </a:p>
          <a:p>
            <a:pPr marL="285750" indent="-285750">
              <a:buFont typeface="Arial" panose="020B0604020202020204" pitchFamily="34" charset="0"/>
              <a:buChar char="•"/>
            </a:pPr>
            <a:r>
              <a:rPr lang="en-US" dirty="0"/>
              <a:t>financial assets (IFRS 9)</a:t>
            </a:r>
          </a:p>
          <a:p>
            <a:pPr marL="285750" indent="-285750">
              <a:buFont typeface="Arial" panose="020B0604020202020204" pitchFamily="34" charset="0"/>
              <a:buChar char="•"/>
            </a:pPr>
            <a:r>
              <a:rPr lang="en-US" dirty="0"/>
              <a:t>deferred tax assets (IAS 12)</a:t>
            </a:r>
          </a:p>
          <a:p>
            <a:pPr marL="285750" indent="-285750">
              <a:buFont typeface="Arial" panose="020B0604020202020204" pitchFamily="34" charset="0"/>
              <a:buChar char="•"/>
            </a:pPr>
            <a:r>
              <a:rPr lang="en-US" dirty="0"/>
              <a:t>assets held for sale (IFRS 5)</a:t>
            </a:r>
          </a:p>
          <a:p>
            <a:pPr marL="285750" indent="-285750">
              <a:buFont typeface="Arial" panose="020B0604020202020204" pitchFamily="34" charset="0"/>
              <a:buChar char="•"/>
            </a:pPr>
            <a:r>
              <a:rPr lang="en-US" dirty="0"/>
              <a:t>Assets arose from the operation in specific industries that requires the application of special principles.</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Intangible Assets</a:t>
            </a:r>
            <a:endParaRPr lang="it-IT" sz="3600" dirty="0"/>
          </a:p>
        </p:txBody>
      </p:sp>
    </p:spTree>
    <p:extLst>
      <p:ext uri="{BB962C8B-B14F-4D97-AF65-F5344CB8AC3E}">
        <p14:creationId xmlns:p14="http://schemas.microsoft.com/office/powerpoint/2010/main" val="34624196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10000"/>
          </a:bodyPr>
          <a:lstStyle/>
          <a:p>
            <a:r>
              <a:rPr lang="en-US" dirty="0"/>
              <a:t>It is sometimes hard to recognize an intangible assets because of its dependency to a material asset (let’s think to a software of a computer). In these cases is important to understand the relevance of the intangible assets compared to the tangible part. If linked to tangible assets which value and relevance is more important than intangible assets these should not be recognized as a separate one.</a:t>
            </a:r>
            <a:r>
              <a:rPr lang="en-US" b="1" dirty="0"/>
              <a:t> </a:t>
            </a:r>
          </a:p>
          <a:p>
            <a:r>
              <a:rPr lang="en-US" dirty="0"/>
              <a:t>Separability is not a necessary condition for the intangible assets to be recognized in the balance sheet. It’s enough the asset to be separately identifiable. I.e. I could buy for a server and a separate firmware necessary to allow server to be connected. Firmware could not be separate by server (it wouldn’t work) but as this has an economic value and specific features this is separately identifiable.</a:t>
            </a:r>
          </a:p>
          <a:p>
            <a:r>
              <a:rPr lang="en-US" dirty="0"/>
              <a:t>IAS 38 par 13 specify that an entity should record for an intangible asset when it has the control, meaning when the company has the power to obtain future economic benefits from the use. </a:t>
            </a:r>
          </a:p>
          <a:p>
            <a:r>
              <a:rPr lang="en-US" dirty="0"/>
              <a:t>Future economic benefits are (par.17) revenues from the sales of products or services (I bought a patent for a new product), saving of costs (I bought a software for the efficiency of production lines) or other benefits deriving from the use of the asset within the business (I bought a certification for recycling, improving the social perception from market). </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908017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85000" lnSpcReduction="20000"/>
          </a:bodyPr>
          <a:lstStyle/>
          <a:p>
            <a:r>
              <a:rPr lang="en-US" dirty="0"/>
              <a:t>IAS 38 requires an item could be recognized as intangible assets only if cost might be reliably determined and is likely that future economic benefits linked to the asset will be hold by the company.</a:t>
            </a:r>
          </a:p>
          <a:p>
            <a:r>
              <a:rPr lang="en-US" dirty="0"/>
              <a:t>Is not allowed to recognize within the intangible assets costs related to research. These costs are to be recorded in the profit and loss. </a:t>
            </a:r>
          </a:p>
          <a:p>
            <a:r>
              <a:rPr lang="en-US" dirty="0"/>
              <a:t>An intangible asset arising from the development phase of an internal project must be </a:t>
            </a:r>
            <a:r>
              <a:rPr lang="en-US" dirty="0" err="1"/>
              <a:t>recognised</a:t>
            </a:r>
            <a:r>
              <a:rPr lang="en-US" dirty="0"/>
              <a:t> if, and only if, an entity can demonstrate all of the following: </a:t>
            </a:r>
          </a:p>
          <a:p>
            <a:pPr marL="342900" indent="-342900">
              <a:buFont typeface="+mj-lt"/>
              <a:buAutoNum type="alphaLcParenR"/>
            </a:pPr>
            <a:r>
              <a:rPr lang="en-US" dirty="0"/>
              <a:t>the technical feasibility of completing the intangible asset so that it will be available for use or sale.</a:t>
            </a:r>
          </a:p>
          <a:p>
            <a:pPr marL="342900" indent="-342900">
              <a:buFont typeface="+mj-lt"/>
              <a:buAutoNum type="alphaLcParenR"/>
            </a:pPr>
            <a:r>
              <a:rPr lang="en-US" dirty="0"/>
              <a:t>its intention to complete the intangible asset and use or sell it.</a:t>
            </a:r>
          </a:p>
          <a:p>
            <a:pPr marL="342900" indent="-342900">
              <a:buFont typeface="+mj-lt"/>
              <a:buAutoNum type="alphaLcParenR"/>
            </a:pPr>
            <a:r>
              <a:rPr lang="en-US" dirty="0"/>
              <a:t>its ability to use or sell the intangible asset.</a:t>
            </a:r>
          </a:p>
          <a:p>
            <a:pPr marL="342900" indent="-342900">
              <a:buFont typeface="+mj-lt"/>
              <a:buAutoNum type="alphaLcParenR"/>
            </a:pPr>
            <a:r>
              <a:rPr lang="en-US" dirty="0"/>
              <a:t>how the intangible asset will generate probable future economic benefits. Among other things, the entity can demonstrate the existence of a market for the output of the intangible asset or the intangible asset itself or, if it is to be used internally, the usefulness of the intangible asset.</a:t>
            </a:r>
          </a:p>
          <a:p>
            <a:pPr marL="342900" indent="-342900">
              <a:buFont typeface="+mj-lt"/>
              <a:buAutoNum type="alphaLcParenR"/>
            </a:pPr>
            <a:r>
              <a:rPr lang="en-US" dirty="0"/>
              <a:t>the availability of adequate technical, financial and other resources to complete the development and to use or sell the intangible asset.</a:t>
            </a:r>
          </a:p>
          <a:p>
            <a:pPr marL="342900" indent="-342900">
              <a:buFont typeface="+mj-lt"/>
              <a:buAutoNum type="alphaLcParenR"/>
            </a:pPr>
            <a:r>
              <a:rPr lang="en-US" dirty="0"/>
              <a:t>its ability to measure reliably the expenditure attributable to the intangible asset during its development.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287989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F4084F-1CDC-4807-8B66-105E153454BE}"/>
              </a:ext>
            </a:extLst>
          </p:cNvPr>
          <p:cNvSpPr>
            <a:spLocks noGrp="1"/>
          </p:cNvSpPr>
          <p:nvPr>
            <p:ph idx="1"/>
          </p:nvPr>
        </p:nvSpPr>
        <p:spPr/>
        <p:txBody>
          <a:bodyPr/>
          <a:lstStyle/>
          <a:p>
            <a:r>
              <a:rPr lang="en-US" dirty="0"/>
              <a:t>On </a:t>
            </a:r>
            <a:r>
              <a:rPr lang="en-US" dirty="0" err="1"/>
              <a:t>february</a:t>
            </a:r>
            <a:r>
              <a:rPr lang="en-US" dirty="0"/>
              <a:t>  15 2020 a Company buys a software at a price of Euro 10.000. </a:t>
            </a:r>
          </a:p>
          <a:p>
            <a:endParaRPr lang="en-US" dirty="0"/>
          </a:p>
        </p:txBody>
      </p:sp>
      <p:sp>
        <p:nvSpPr>
          <p:cNvPr id="4" name="Slide Number Placeholder 3">
            <a:extLst>
              <a:ext uri="{FF2B5EF4-FFF2-40B4-BE49-F238E27FC236}">
                <a16:creationId xmlns:a16="http://schemas.microsoft.com/office/drawing/2014/main" id="{C3CF49A3-49BA-4B9C-B050-7D40A26301AE}"/>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326EC097-6505-46C7-AB7E-25F8535828D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BCE2943-105B-45E2-98A7-ADEB6D19CC03}"/>
              </a:ext>
            </a:extLst>
          </p:cNvPr>
          <p:cNvGraphicFramePr>
            <a:graphicFrameLocks noGrp="1"/>
          </p:cNvGraphicFramePr>
          <p:nvPr>
            <p:extLst>
              <p:ext uri="{D42A27DB-BD31-4B8C-83A1-F6EECF244321}">
                <p14:modId xmlns:p14="http://schemas.microsoft.com/office/powerpoint/2010/main" val="3545494393"/>
              </p:ext>
            </p:extLst>
          </p:nvPr>
        </p:nvGraphicFramePr>
        <p:xfrm>
          <a:off x="769462" y="1512179"/>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Software</a:t>
                      </a:r>
                    </a:p>
                  </a:txBody>
                  <a:tcPr/>
                </a:tc>
                <a:tc>
                  <a:txBody>
                    <a:bodyPr/>
                    <a:lstStyle/>
                    <a:p>
                      <a:pPr algn="r"/>
                      <a:r>
                        <a:rPr lang="en-US" dirty="0"/>
                        <a:t>10.000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 (22%)</a:t>
                      </a:r>
                    </a:p>
                  </a:txBody>
                  <a:tcPr/>
                </a:tc>
                <a:tc>
                  <a:txBody>
                    <a:bodyPr/>
                    <a:lstStyle/>
                    <a:p>
                      <a:pPr algn="r"/>
                      <a:r>
                        <a:rPr lang="en-US" dirty="0"/>
                        <a:t>2.200</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Payables to B</a:t>
                      </a:r>
                    </a:p>
                  </a:txBody>
                  <a:tcPr/>
                </a:tc>
                <a:tc>
                  <a:txBody>
                    <a:bodyPr/>
                    <a:lstStyle/>
                    <a:p>
                      <a:pPr algn="r"/>
                      <a:endParaRPr lang="en-US" dirty="0"/>
                    </a:p>
                  </a:txBody>
                  <a:tcPr/>
                </a:tc>
                <a:tc>
                  <a:txBody>
                    <a:bodyPr/>
                    <a:lstStyle/>
                    <a:p>
                      <a:pPr algn="r"/>
                      <a:r>
                        <a:rPr lang="en-US" dirty="0"/>
                        <a:t>12.200</a:t>
                      </a:r>
                    </a:p>
                  </a:txBody>
                  <a:tcPr/>
                </a:tc>
                <a:extLst>
                  <a:ext uri="{0D108BD9-81ED-4DB2-BD59-A6C34878D82A}">
                    <a16:rowId xmlns:a16="http://schemas.microsoft.com/office/drawing/2014/main" val="2561619853"/>
                  </a:ext>
                </a:extLst>
              </a:tr>
            </a:tbl>
          </a:graphicData>
        </a:graphic>
      </p:graphicFrame>
      <p:graphicFrame>
        <p:nvGraphicFramePr>
          <p:cNvPr id="8" name="Table 7">
            <a:extLst>
              <a:ext uri="{FF2B5EF4-FFF2-40B4-BE49-F238E27FC236}">
                <a16:creationId xmlns:a16="http://schemas.microsoft.com/office/drawing/2014/main" id="{A1C67926-9F4D-4C0A-AF09-D04E8B4BA706}"/>
              </a:ext>
            </a:extLst>
          </p:cNvPr>
          <p:cNvGraphicFramePr>
            <a:graphicFrameLocks noGrp="1"/>
          </p:cNvGraphicFramePr>
          <p:nvPr>
            <p:extLst>
              <p:ext uri="{D42A27DB-BD31-4B8C-83A1-F6EECF244321}">
                <p14:modId xmlns:p14="http://schemas.microsoft.com/office/powerpoint/2010/main" val="2621247294"/>
              </p:ext>
            </p:extLst>
          </p:nvPr>
        </p:nvGraphicFramePr>
        <p:xfrm>
          <a:off x="516663" y="3089399"/>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Software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B51AA9B8-34FB-4591-B3C4-3DD1C994CBD6}"/>
              </a:ext>
            </a:extLst>
          </p:cNvPr>
          <p:cNvGraphicFramePr>
            <a:graphicFrameLocks noGrp="1"/>
          </p:cNvGraphicFramePr>
          <p:nvPr>
            <p:extLst>
              <p:ext uri="{D42A27DB-BD31-4B8C-83A1-F6EECF244321}">
                <p14:modId xmlns:p14="http://schemas.microsoft.com/office/powerpoint/2010/main" val="3541935678"/>
              </p:ext>
            </p:extLst>
          </p:nvPr>
        </p:nvGraphicFramePr>
        <p:xfrm>
          <a:off x="516663" y="4409224"/>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Payables to B</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12.200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b="1" dirty="0"/>
                        <a:t>12.200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A3AA0864-2062-4690-A2E0-102AFA25D858}"/>
              </a:ext>
            </a:extLst>
          </p:cNvPr>
          <p:cNvGraphicFramePr>
            <a:graphicFrameLocks noGrp="1"/>
          </p:cNvGraphicFramePr>
          <p:nvPr>
            <p:extLst>
              <p:ext uri="{D42A27DB-BD31-4B8C-83A1-F6EECF244321}">
                <p14:modId xmlns:p14="http://schemas.microsoft.com/office/powerpoint/2010/main" val="3122286391"/>
              </p:ext>
            </p:extLst>
          </p:nvPr>
        </p:nvGraphicFramePr>
        <p:xfrm>
          <a:off x="2226428" y="4385399"/>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on purchases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2.200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EBFA0CE3-29F6-4801-BF54-80CF300BCED1}"/>
              </a:ext>
            </a:extLst>
          </p:cNvPr>
          <p:cNvGraphicFramePr>
            <a:graphicFrameLocks noGrp="1"/>
          </p:cNvGraphicFramePr>
          <p:nvPr>
            <p:extLst>
              <p:ext uri="{D42A27DB-BD31-4B8C-83A1-F6EECF244321}">
                <p14:modId xmlns:p14="http://schemas.microsoft.com/office/powerpoint/2010/main" val="1231910702"/>
              </p:ext>
            </p:extLst>
          </p:nvPr>
        </p:nvGraphicFramePr>
        <p:xfrm>
          <a:off x="5740766" y="2756466"/>
          <a:ext cx="4068002" cy="2564880"/>
        </p:xfrm>
        <a:graphic>
          <a:graphicData uri="http://schemas.openxmlformats.org/drawingml/2006/table">
            <a:tbl>
              <a:tblPr firstRow="1" bandRow="1">
                <a:tableStyleId>{2D5ABB26-0587-4C30-8999-92F81FD0307C}</a:tableStyleId>
              </a:tblPr>
              <a:tblGrid>
                <a:gridCol w="1002141">
                  <a:extLst>
                    <a:ext uri="{9D8B030D-6E8A-4147-A177-3AD203B41FA5}">
                      <a16:colId xmlns:a16="http://schemas.microsoft.com/office/drawing/2014/main" val="2550007356"/>
                    </a:ext>
                  </a:extLst>
                </a:gridCol>
                <a:gridCol w="1002141">
                  <a:extLst>
                    <a:ext uri="{9D8B030D-6E8A-4147-A177-3AD203B41FA5}">
                      <a16:colId xmlns:a16="http://schemas.microsoft.com/office/drawing/2014/main" val="122467612"/>
                    </a:ext>
                  </a:extLst>
                </a:gridCol>
                <a:gridCol w="1031860">
                  <a:extLst>
                    <a:ext uri="{9D8B030D-6E8A-4147-A177-3AD203B41FA5}">
                      <a16:colId xmlns:a16="http://schemas.microsoft.com/office/drawing/2014/main" val="2021887314"/>
                    </a:ext>
                  </a:extLst>
                </a:gridCol>
                <a:gridCol w="1031860">
                  <a:extLst>
                    <a:ext uri="{9D8B030D-6E8A-4147-A177-3AD203B41FA5}">
                      <a16:colId xmlns:a16="http://schemas.microsoft.com/office/drawing/2014/main" val="93383681"/>
                    </a:ext>
                  </a:extLst>
                </a:gridCol>
              </a:tblGrid>
              <a:tr h="324000">
                <a:tc>
                  <a:txBody>
                    <a:bodyPr/>
                    <a:lstStyle/>
                    <a:p>
                      <a:pPr algn="ctr"/>
                      <a:endParaRPr lang="en-US" sz="10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000" dirty="0"/>
                        <a:t>Balance Sheet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tc>
                  <a:txBody>
                    <a:bodyPr/>
                    <a:lstStyle/>
                    <a:p>
                      <a:pPr algn="ctr"/>
                      <a:endParaRPr lang="en-US" sz="1000" dirty="0"/>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l"/>
                      <a:r>
                        <a:rPr lang="en-US" sz="1000" b="1" u="sng" dirty="0">
                          <a:solidFill>
                            <a:schemeClr val="tx1"/>
                          </a:solidFill>
                        </a:rPr>
                        <a:t>Asset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00" b="1" u="sng"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000" dirty="0">
                          <a:solidFill>
                            <a:schemeClr val="tx1"/>
                          </a:solidFill>
                        </a:rPr>
                        <a:t>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000" dirty="0">
                          <a:solidFill>
                            <a:schemeClr val="tx1"/>
                          </a:solidFill>
                        </a:rPr>
                        <a:t>-</a:t>
                      </a:r>
                    </a:p>
                  </a:txBody>
                  <a:tcPr>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780404791"/>
                  </a:ext>
                </a:extLst>
              </a:tr>
              <a:tr h="324000">
                <a:tc>
                  <a:txBody>
                    <a:bodyPr/>
                    <a:lstStyle/>
                    <a:p>
                      <a:pPr marL="0" lvl="0" indent="-282575" algn="l" defTabSz="457200" rtl="0" eaLnBrk="1" latinLnBrk="0" hangingPunct="1"/>
                      <a:r>
                        <a:rPr lang="en-US" sz="1000" b="0" i="1" kern="1200" dirty="0">
                          <a:solidFill>
                            <a:schemeClr val="tx1"/>
                          </a:solidFill>
                          <a:latin typeface="+mn-lt"/>
                          <a:ea typeface="+mn-ea"/>
                          <a:cs typeface="+mn-cs"/>
                        </a:rPr>
                        <a:t>Fixed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00" i="1" dirty="0">
                          <a:solidFill>
                            <a:schemeClr val="tx1"/>
                          </a:solidFill>
                        </a:rPr>
                        <a:t>10.000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000" dirty="0">
                          <a:solidFill>
                            <a:schemeClr val="tx1"/>
                          </a:solidFill>
                        </a:rPr>
                        <a:t>Liabilities</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000" dirty="0">
                          <a:solidFill>
                            <a:schemeClr val="tx1"/>
                          </a:solidFill>
                        </a:rPr>
                        <a:t>12.200</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649196127"/>
                  </a:ext>
                </a:extLst>
              </a:tr>
              <a:tr h="324000">
                <a:tc>
                  <a:txBody>
                    <a:bodyPr/>
                    <a:lstStyle/>
                    <a:p>
                      <a:pPr marL="265113" lvl="0" indent="-98425" algn="l">
                        <a:tabLst>
                          <a:tab pos="271463" algn="l"/>
                        </a:tabLst>
                      </a:pPr>
                      <a:r>
                        <a:rPr lang="en-US" sz="1000" dirty="0">
                          <a:solidFill>
                            <a:schemeClr val="tx1"/>
                          </a:solidFill>
                        </a:rPr>
                        <a:t>Intangibles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00" dirty="0">
                          <a:solidFill>
                            <a:schemeClr val="tx1"/>
                          </a:solidFill>
                        </a:rPr>
                        <a:t>10.000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72960819"/>
                  </a:ext>
                </a:extLst>
              </a:tr>
              <a:tr h="324000">
                <a:tc>
                  <a:txBody>
                    <a:bodyPr/>
                    <a:lstStyle/>
                    <a:p>
                      <a:pPr marL="0" lvl="0" indent="0" algn="l"/>
                      <a:r>
                        <a:rPr lang="en-US" sz="1000" i="1" u="sng" dirty="0">
                          <a:solidFill>
                            <a:schemeClr val="tx1"/>
                          </a:solidFill>
                        </a:rPr>
                        <a:t>Working Capital</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00" i="1" u="sng" dirty="0">
                          <a:solidFill>
                            <a:schemeClr val="tx1"/>
                          </a:solidFill>
                        </a:rPr>
                        <a:t>2.200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376606919"/>
                  </a:ext>
                </a:extLst>
              </a:tr>
              <a:tr h="324000">
                <a:tc>
                  <a:txBody>
                    <a:bodyPr/>
                    <a:lstStyle/>
                    <a:p>
                      <a:pPr marL="176213" lvl="1" indent="0" algn="l"/>
                      <a:r>
                        <a:rPr lang="en-US" sz="1000" i="1" u="none" dirty="0">
                          <a:solidFill>
                            <a:schemeClr val="tx1"/>
                          </a:solidFill>
                        </a:rPr>
                        <a:t>Other AR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00" i="1" u="sng" dirty="0">
                          <a:solidFill>
                            <a:schemeClr val="tx1"/>
                          </a:solidFill>
                        </a:rPr>
                        <a:t>2.200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939878842"/>
                  </a:ext>
                </a:extLst>
              </a:tr>
              <a:tr h="324000">
                <a:tc>
                  <a:txBody>
                    <a:bodyPr/>
                    <a:lstStyle/>
                    <a:p>
                      <a:pPr algn="l"/>
                      <a:r>
                        <a:rPr lang="en-US" sz="1000" b="1" dirty="0"/>
                        <a:t>TOTAL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000" b="1" dirty="0"/>
                        <a:t>12.200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a:r>
                        <a:rPr lang="en-US" sz="1000" b="1" dirty="0"/>
                        <a:t>Total Liabilities &amp; 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000" b="1" dirty="0"/>
                        <a:t>12.200</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sp>
        <p:nvSpPr>
          <p:cNvPr id="2" name="Arrow: Right 1">
            <a:extLst>
              <a:ext uri="{FF2B5EF4-FFF2-40B4-BE49-F238E27FC236}">
                <a16:creationId xmlns:a16="http://schemas.microsoft.com/office/drawing/2014/main" id="{B18101F6-5194-43D1-A829-D2636B510C03}"/>
              </a:ext>
            </a:extLst>
          </p:cNvPr>
          <p:cNvSpPr/>
          <p:nvPr/>
        </p:nvSpPr>
        <p:spPr>
          <a:xfrm>
            <a:off x="4099760" y="4178710"/>
            <a:ext cx="1549094" cy="8062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a:extLst>
              <a:ext uri="{FF2B5EF4-FFF2-40B4-BE49-F238E27FC236}">
                <a16:creationId xmlns:a16="http://schemas.microsoft.com/office/drawing/2014/main" id="{F7D0CCC1-227A-4C8F-BF53-0D1F51FDB2E4}"/>
              </a:ext>
            </a:extLst>
          </p:cNvPr>
          <p:cNvSpPr/>
          <p:nvPr/>
        </p:nvSpPr>
        <p:spPr>
          <a:xfrm rot="5400000">
            <a:off x="1982503" y="2569359"/>
            <a:ext cx="487849" cy="8062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34051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F4084F-1CDC-4807-8B66-105E153454BE}"/>
              </a:ext>
            </a:extLst>
          </p:cNvPr>
          <p:cNvSpPr>
            <a:spLocks noGrp="1"/>
          </p:cNvSpPr>
          <p:nvPr>
            <p:ph idx="1"/>
          </p:nvPr>
        </p:nvSpPr>
        <p:spPr>
          <a:xfrm>
            <a:off x="623723" y="810610"/>
            <a:ext cx="8596668" cy="4707862"/>
          </a:xfrm>
        </p:spPr>
        <p:txBody>
          <a:bodyPr/>
          <a:lstStyle/>
          <a:p>
            <a:r>
              <a:rPr lang="en-US" dirty="0"/>
              <a:t>On January 4 2020 a Company buys a tablet at a price of Euro 800. Tablet incorporates a firmware that is not separable and has not economic value as this could not be bought separately. Even more the value of firmware is insignificant if compared to tablet. For these consideration firmware, even if identifiable (you know it exists), is not accounted separately.</a:t>
            </a:r>
          </a:p>
          <a:p>
            <a:endParaRPr lang="en-US" dirty="0"/>
          </a:p>
        </p:txBody>
      </p:sp>
      <p:sp>
        <p:nvSpPr>
          <p:cNvPr id="4" name="Slide Number Placeholder 3">
            <a:extLst>
              <a:ext uri="{FF2B5EF4-FFF2-40B4-BE49-F238E27FC236}">
                <a16:creationId xmlns:a16="http://schemas.microsoft.com/office/drawing/2014/main" id="{C3CF49A3-49BA-4B9C-B050-7D40A26301AE}"/>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326EC097-6505-46C7-AB7E-25F8535828D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BCE2943-105B-45E2-98A7-ADEB6D19CC03}"/>
              </a:ext>
            </a:extLst>
          </p:cNvPr>
          <p:cNvGraphicFramePr>
            <a:graphicFrameLocks noGrp="1"/>
          </p:cNvGraphicFramePr>
          <p:nvPr>
            <p:extLst>
              <p:ext uri="{D42A27DB-BD31-4B8C-83A1-F6EECF244321}">
                <p14:modId xmlns:p14="http://schemas.microsoft.com/office/powerpoint/2010/main" val="419304622"/>
              </p:ext>
            </p:extLst>
          </p:nvPr>
        </p:nvGraphicFramePr>
        <p:xfrm>
          <a:off x="696999" y="2337816"/>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Tablet</a:t>
                      </a:r>
                    </a:p>
                  </a:txBody>
                  <a:tcPr/>
                </a:tc>
                <a:tc>
                  <a:txBody>
                    <a:bodyPr/>
                    <a:lstStyle/>
                    <a:p>
                      <a:pPr algn="r"/>
                      <a:r>
                        <a:rPr lang="en-US" dirty="0"/>
                        <a:t>800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VAT on purchases (22%)</a:t>
                      </a:r>
                    </a:p>
                  </a:txBody>
                  <a:tcPr/>
                </a:tc>
                <a:tc>
                  <a:txBody>
                    <a:bodyPr/>
                    <a:lstStyle/>
                    <a:p>
                      <a:pPr algn="r"/>
                      <a:r>
                        <a:rPr lang="en-US" dirty="0"/>
                        <a:t>176</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Payables to B</a:t>
                      </a:r>
                    </a:p>
                  </a:txBody>
                  <a:tcPr/>
                </a:tc>
                <a:tc>
                  <a:txBody>
                    <a:bodyPr/>
                    <a:lstStyle/>
                    <a:p>
                      <a:pPr algn="r"/>
                      <a:endParaRPr lang="en-US" dirty="0"/>
                    </a:p>
                  </a:txBody>
                  <a:tcPr/>
                </a:tc>
                <a:tc>
                  <a:txBody>
                    <a:bodyPr/>
                    <a:lstStyle/>
                    <a:p>
                      <a:pPr algn="r"/>
                      <a:r>
                        <a:rPr lang="en-US" dirty="0"/>
                        <a:t>976</a:t>
                      </a:r>
                    </a:p>
                  </a:txBody>
                  <a:tcPr/>
                </a:tc>
                <a:extLst>
                  <a:ext uri="{0D108BD9-81ED-4DB2-BD59-A6C34878D82A}">
                    <a16:rowId xmlns:a16="http://schemas.microsoft.com/office/drawing/2014/main" val="2561619853"/>
                  </a:ext>
                </a:extLst>
              </a:tr>
            </a:tbl>
          </a:graphicData>
        </a:graphic>
      </p:graphicFrame>
      <p:graphicFrame>
        <p:nvGraphicFramePr>
          <p:cNvPr id="8" name="Table 7">
            <a:extLst>
              <a:ext uri="{FF2B5EF4-FFF2-40B4-BE49-F238E27FC236}">
                <a16:creationId xmlns:a16="http://schemas.microsoft.com/office/drawing/2014/main" id="{A1C67926-9F4D-4C0A-AF09-D04E8B4BA706}"/>
              </a:ext>
            </a:extLst>
          </p:cNvPr>
          <p:cNvGraphicFramePr>
            <a:graphicFrameLocks noGrp="1"/>
          </p:cNvGraphicFramePr>
          <p:nvPr>
            <p:extLst>
              <p:ext uri="{D42A27DB-BD31-4B8C-83A1-F6EECF244321}">
                <p14:modId xmlns:p14="http://schemas.microsoft.com/office/powerpoint/2010/main" val="2673837854"/>
              </p:ext>
            </p:extLst>
          </p:nvPr>
        </p:nvGraphicFramePr>
        <p:xfrm>
          <a:off x="696999" y="3460834"/>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Tablet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800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800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B51AA9B8-34FB-4591-B3C4-3DD1C994CBD6}"/>
              </a:ext>
            </a:extLst>
          </p:cNvPr>
          <p:cNvGraphicFramePr>
            <a:graphicFrameLocks noGrp="1"/>
          </p:cNvGraphicFramePr>
          <p:nvPr>
            <p:extLst>
              <p:ext uri="{D42A27DB-BD31-4B8C-83A1-F6EECF244321}">
                <p14:modId xmlns:p14="http://schemas.microsoft.com/office/powerpoint/2010/main" val="3780679703"/>
              </p:ext>
            </p:extLst>
          </p:nvPr>
        </p:nvGraphicFramePr>
        <p:xfrm>
          <a:off x="2343330" y="4762579"/>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Payables to B</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976</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b="1" dirty="0"/>
                        <a:t>976</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A3AA0864-2062-4690-A2E0-102AFA25D858}"/>
              </a:ext>
            </a:extLst>
          </p:cNvPr>
          <p:cNvGraphicFramePr>
            <a:graphicFrameLocks noGrp="1"/>
          </p:cNvGraphicFramePr>
          <p:nvPr>
            <p:extLst>
              <p:ext uri="{D42A27DB-BD31-4B8C-83A1-F6EECF244321}">
                <p14:modId xmlns:p14="http://schemas.microsoft.com/office/powerpoint/2010/main" val="1154943694"/>
              </p:ext>
            </p:extLst>
          </p:nvPr>
        </p:nvGraphicFramePr>
        <p:xfrm>
          <a:off x="2347337" y="3466579"/>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VAT on purchases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176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176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54877F6D-A0F1-4B00-AFAA-7EE26753AA51}"/>
              </a:ext>
            </a:extLst>
          </p:cNvPr>
          <p:cNvGraphicFramePr>
            <a:graphicFrameLocks noGrp="1"/>
          </p:cNvGraphicFramePr>
          <p:nvPr>
            <p:extLst>
              <p:ext uri="{D42A27DB-BD31-4B8C-83A1-F6EECF244321}">
                <p14:modId xmlns:p14="http://schemas.microsoft.com/office/powerpoint/2010/main" val="1286765803"/>
              </p:ext>
            </p:extLst>
          </p:nvPr>
        </p:nvGraphicFramePr>
        <p:xfrm>
          <a:off x="5467507" y="3493699"/>
          <a:ext cx="4068002" cy="2564880"/>
        </p:xfrm>
        <a:graphic>
          <a:graphicData uri="http://schemas.openxmlformats.org/drawingml/2006/table">
            <a:tbl>
              <a:tblPr firstRow="1" bandRow="1">
                <a:tableStyleId>{2D5ABB26-0587-4C30-8999-92F81FD0307C}</a:tableStyleId>
              </a:tblPr>
              <a:tblGrid>
                <a:gridCol w="1002141">
                  <a:extLst>
                    <a:ext uri="{9D8B030D-6E8A-4147-A177-3AD203B41FA5}">
                      <a16:colId xmlns:a16="http://schemas.microsoft.com/office/drawing/2014/main" val="2550007356"/>
                    </a:ext>
                  </a:extLst>
                </a:gridCol>
                <a:gridCol w="1002141">
                  <a:extLst>
                    <a:ext uri="{9D8B030D-6E8A-4147-A177-3AD203B41FA5}">
                      <a16:colId xmlns:a16="http://schemas.microsoft.com/office/drawing/2014/main" val="122467612"/>
                    </a:ext>
                  </a:extLst>
                </a:gridCol>
                <a:gridCol w="1031860">
                  <a:extLst>
                    <a:ext uri="{9D8B030D-6E8A-4147-A177-3AD203B41FA5}">
                      <a16:colId xmlns:a16="http://schemas.microsoft.com/office/drawing/2014/main" val="2021887314"/>
                    </a:ext>
                  </a:extLst>
                </a:gridCol>
                <a:gridCol w="1031860">
                  <a:extLst>
                    <a:ext uri="{9D8B030D-6E8A-4147-A177-3AD203B41FA5}">
                      <a16:colId xmlns:a16="http://schemas.microsoft.com/office/drawing/2014/main" val="93383681"/>
                    </a:ext>
                  </a:extLst>
                </a:gridCol>
              </a:tblGrid>
              <a:tr h="324000">
                <a:tc>
                  <a:txBody>
                    <a:bodyPr/>
                    <a:lstStyle/>
                    <a:p>
                      <a:pPr algn="ctr"/>
                      <a:endParaRPr lang="en-US" sz="10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000" dirty="0"/>
                        <a:t>Balance Sheet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tc>
                  <a:txBody>
                    <a:bodyPr/>
                    <a:lstStyle/>
                    <a:p>
                      <a:pPr algn="ctr"/>
                      <a:endParaRPr lang="en-US" sz="1000" dirty="0"/>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l"/>
                      <a:r>
                        <a:rPr lang="en-US" sz="1000" b="1" u="sng" dirty="0">
                          <a:solidFill>
                            <a:schemeClr val="tx1"/>
                          </a:solidFill>
                        </a:rPr>
                        <a:t>Asset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00" b="1" u="sng"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000" dirty="0">
                          <a:solidFill>
                            <a:schemeClr val="tx1"/>
                          </a:solidFill>
                        </a:rPr>
                        <a:t>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000" dirty="0">
                          <a:solidFill>
                            <a:schemeClr val="tx1"/>
                          </a:solidFill>
                        </a:rPr>
                        <a:t>-</a:t>
                      </a:r>
                    </a:p>
                  </a:txBody>
                  <a:tcPr>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780404791"/>
                  </a:ext>
                </a:extLst>
              </a:tr>
              <a:tr h="324000">
                <a:tc>
                  <a:txBody>
                    <a:bodyPr/>
                    <a:lstStyle/>
                    <a:p>
                      <a:pPr marL="0" lvl="0" indent="-282575" algn="l" defTabSz="457200" rtl="0" eaLnBrk="1" latinLnBrk="0" hangingPunct="1"/>
                      <a:r>
                        <a:rPr lang="en-US" sz="1000" b="0" i="1" kern="1200" dirty="0">
                          <a:solidFill>
                            <a:schemeClr val="tx1"/>
                          </a:solidFill>
                          <a:latin typeface="+mn-lt"/>
                          <a:ea typeface="+mn-ea"/>
                          <a:cs typeface="+mn-cs"/>
                        </a:rPr>
                        <a:t>Fixed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00" i="1" dirty="0">
                          <a:solidFill>
                            <a:schemeClr val="tx1"/>
                          </a:solidFill>
                        </a:rPr>
                        <a:t>800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000" dirty="0">
                          <a:solidFill>
                            <a:schemeClr val="tx1"/>
                          </a:solidFill>
                        </a:rPr>
                        <a:t>Liabilities</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000" dirty="0">
                          <a:solidFill>
                            <a:schemeClr val="tx1"/>
                          </a:solidFill>
                        </a:rPr>
                        <a:t>976</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649196127"/>
                  </a:ext>
                </a:extLst>
              </a:tr>
              <a:tr h="324000">
                <a:tc>
                  <a:txBody>
                    <a:bodyPr/>
                    <a:lstStyle/>
                    <a:p>
                      <a:pPr marL="265113" lvl="0" indent="-98425" algn="l">
                        <a:tabLst>
                          <a:tab pos="271463" algn="l"/>
                        </a:tabLst>
                      </a:pPr>
                      <a:r>
                        <a:rPr lang="en-US" sz="1000" dirty="0">
                          <a:solidFill>
                            <a:schemeClr val="tx1"/>
                          </a:solidFill>
                        </a:rPr>
                        <a:t>Tangibles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00" dirty="0">
                          <a:solidFill>
                            <a:schemeClr val="tx1"/>
                          </a:solidFill>
                        </a:rPr>
                        <a:t>800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72960819"/>
                  </a:ext>
                </a:extLst>
              </a:tr>
              <a:tr h="324000">
                <a:tc>
                  <a:txBody>
                    <a:bodyPr/>
                    <a:lstStyle/>
                    <a:p>
                      <a:pPr marL="0" lvl="0" indent="0" algn="l"/>
                      <a:r>
                        <a:rPr lang="en-US" sz="1000" i="1" u="sng" dirty="0">
                          <a:solidFill>
                            <a:schemeClr val="tx1"/>
                          </a:solidFill>
                        </a:rPr>
                        <a:t>Working Capital</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00" i="1" u="sng" dirty="0">
                          <a:solidFill>
                            <a:schemeClr val="tx1"/>
                          </a:solidFill>
                        </a:rPr>
                        <a:t>176</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376606919"/>
                  </a:ext>
                </a:extLst>
              </a:tr>
              <a:tr h="324000">
                <a:tc>
                  <a:txBody>
                    <a:bodyPr/>
                    <a:lstStyle/>
                    <a:p>
                      <a:pPr marL="176213" lvl="1" indent="0" algn="l"/>
                      <a:r>
                        <a:rPr lang="en-US" sz="1000" b="1" i="1" u="none" dirty="0">
                          <a:solidFill>
                            <a:schemeClr val="tx1"/>
                          </a:solidFill>
                        </a:rPr>
                        <a:t>Other AR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00" i="1" u="sng" dirty="0">
                          <a:solidFill>
                            <a:schemeClr val="tx1"/>
                          </a:solidFill>
                        </a:rPr>
                        <a:t>176</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0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939878842"/>
                  </a:ext>
                </a:extLst>
              </a:tr>
              <a:tr h="324000">
                <a:tc>
                  <a:txBody>
                    <a:bodyPr/>
                    <a:lstStyle/>
                    <a:p>
                      <a:pPr algn="l"/>
                      <a:r>
                        <a:rPr lang="en-US" sz="1000" b="1" dirty="0"/>
                        <a:t>TOTAL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000" b="1" dirty="0"/>
                        <a:t>976</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a:r>
                        <a:rPr lang="en-US" sz="1000" b="1" dirty="0"/>
                        <a:t>Total Liabilities &amp; 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000" b="1" dirty="0"/>
                        <a:t>976</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808972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cost of intangible assets shall be recognized as an asset if, and only if:</a:t>
            </a:r>
          </a:p>
          <a:p>
            <a:pPr marL="342900" indent="-342900">
              <a:buFont typeface="+mj-lt"/>
              <a:buAutoNum type="alphaLcParenR"/>
            </a:pPr>
            <a:r>
              <a:rPr lang="en-US" dirty="0"/>
              <a:t>it is probable that future economic benefits associated with the item will flow to the entity; and</a:t>
            </a:r>
          </a:p>
          <a:p>
            <a:pPr marL="342900" indent="-342900">
              <a:buFont typeface="+mj-lt"/>
              <a:buAutoNum type="alphaLcParenR"/>
            </a:pPr>
            <a:r>
              <a:rPr lang="en-US" dirty="0"/>
              <a:t>the cost of the item can be measured reliably.</a:t>
            </a:r>
          </a:p>
          <a:p>
            <a:r>
              <a:rPr lang="en-US" dirty="0"/>
              <a:t>An entity shall assess the probability of expected future economic benefits using reasonable and supportable assumptions that represent management's best estimate of the set of economic conditions that will exist over the useful life of the asset.</a:t>
            </a:r>
          </a:p>
          <a:p>
            <a:r>
              <a:rPr lang="en-US" dirty="0"/>
              <a:t>An entity uses judgement to assess the degree of certainty attached to the flow of future economic benefits that are attributable to the use of the asset on the basis of the evidence available at the time of initial recognition, giving greater weight to external evidence.</a:t>
            </a:r>
          </a:p>
          <a:p>
            <a:r>
              <a:rPr lang="en-US" dirty="0"/>
              <a:t>An intangible asset shall be measured initially at cost.</a:t>
            </a:r>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itle 1">
            <a:extLst>
              <a:ext uri="{FF2B5EF4-FFF2-40B4-BE49-F238E27FC236}">
                <a16:creationId xmlns:a16="http://schemas.microsoft.com/office/drawing/2014/main" id="{56E8A987-70C3-49D0-AF04-09E5544EF9A4}"/>
              </a:ext>
            </a:extLst>
          </p:cNvPr>
          <p:cNvSpPr>
            <a:spLocks noGrp="1"/>
          </p:cNvSpPr>
          <p:nvPr>
            <p:ph type="title"/>
          </p:nvPr>
        </p:nvSpPr>
        <p:spPr>
          <a:xfrm>
            <a:off x="677334" y="451513"/>
            <a:ext cx="8596668" cy="628650"/>
          </a:xfrm>
        </p:spPr>
        <p:txBody>
          <a:bodyPr>
            <a:normAutofit fontScale="90000"/>
          </a:bodyPr>
          <a:lstStyle/>
          <a:p>
            <a:r>
              <a:rPr lang="en-US" dirty="0"/>
              <a:t>Recognition</a:t>
            </a:r>
          </a:p>
        </p:txBody>
      </p:sp>
    </p:spTree>
    <p:extLst>
      <p:ext uri="{BB962C8B-B14F-4D97-AF65-F5344CB8AC3E}">
        <p14:creationId xmlns:p14="http://schemas.microsoft.com/office/powerpoint/2010/main" val="16267687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IAS 38 provides two accounting models to evaluate the intangible assets:</a:t>
            </a:r>
          </a:p>
          <a:p>
            <a:pPr marL="285750" indent="-285750">
              <a:buFont typeface="Arial" panose="020B0604020202020204" pitchFamily="34" charset="0"/>
              <a:buChar char="•"/>
            </a:pPr>
            <a:r>
              <a:rPr lang="en-US" dirty="0"/>
              <a:t>Cost model: after recognition as an asset shall be carried at its cost less any accumulated depreciation and any accumulated impairment losses;</a:t>
            </a:r>
          </a:p>
          <a:p>
            <a:pPr marL="285750" indent="-285750">
              <a:buFont typeface="Arial" panose="020B0604020202020204" pitchFamily="34" charset="0"/>
              <a:buChar char="•"/>
            </a:pPr>
            <a:r>
              <a:rPr lang="en-US" dirty="0"/>
              <a:t>Revaluation model: which consists in evaluating the asset at its fair value less any accumulated depreciation and any accumulated impairment losses. Fundamental assumption is an active market exists. For this reason this model is not largely used. </a:t>
            </a:r>
          </a:p>
          <a:p>
            <a:pPr marL="1028700" lvl="1">
              <a:buFont typeface="Arial" panose="020B0604020202020204" pitchFamily="34" charset="0"/>
              <a:buChar char="•"/>
            </a:pPr>
            <a:r>
              <a:rPr lang="en-US" dirty="0"/>
              <a:t>Revaluation model does not allow to:</a:t>
            </a:r>
          </a:p>
          <a:p>
            <a:pPr marL="1428750" lvl="2">
              <a:buFont typeface="Arial" panose="020B0604020202020204" pitchFamily="34" charset="0"/>
              <a:buChar char="•"/>
            </a:pPr>
            <a:r>
              <a:rPr lang="en-US" dirty="0"/>
              <a:t>Evaluate intangible assets not previously accounted as assets;</a:t>
            </a:r>
          </a:p>
          <a:p>
            <a:pPr marL="1428750" lvl="2">
              <a:buFont typeface="Arial" panose="020B0604020202020204" pitchFamily="34" charset="0"/>
              <a:buChar char="•"/>
            </a:pPr>
            <a:r>
              <a:rPr lang="en-US" dirty="0"/>
              <a:t>To recognize the asset at a value greater than its cost</a:t>
            </a:r>
          </a:p>
          <a:p>
            <a:pPr marL="1028700" lvl="1">
              <a:buFont typeface="Arial" panose="020B0604020202020204" pitchFamily="34" charset="0"/>
              <a:buChar char="•"/>
            </a:pPr>
            <a:r>
              <a:rPr lang="en-US" dirty="0"/>
              <a:t>If an intangible asset is revaluated, cumulated depreciation at the date of revaluation are:</a:t>
            </a:r>
          </a:p>
          <a:p>
            <a:pPr marL="1428750" lvl="2">
              <a:buFont typeface="Arial" panose="020B0604020202020204" pitchFamily="34" charset="0"/>
              <a:buChar char="•"/>
            </a:pPr>
            <a:r>
              <a:rPr lang="en-US" dirty="0"/>
              <a:t>Proportionally recalculated to adapt to the revalued lord value of the asset;</a:t>
            </a:r>
          </a:p>
          <a:p>
            <a:pPr marL="1428750" lvl="2">
              <a:buFont typeface="Arial" panose="020B0604020202020204" pitchFamily="34" charset="0"/>
              <a:buChar char="•"/>
            </a:pPr>
            <a:r>
              <a:rPr lang="en-US" dirty="0"/>
              <a:t>Eliminated against the lord value of the asset.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itle 1">
            <a:extLst>
              <a:ext uri="{FF2B5EF4-FFF2-40B4-BE49-F238E27FC236}">
                <a16:creationId xmlns:a16="http://schemas.microsoft.com/office/drawing/2014/main" id="{861E2BE6-78C4-42E0-BAD2-B532A8C315FC}"/>
              </a:ext>
            </a:extLst>
          </p:cNvPr>
          <p:cNvSpPr>
            <a:spLocks noGrp="1"/>
          </p:cNvSpPr>
          <p:nvPr>
            <p:ph type="title"/>
          </p:nvPr>
        </p:nvSpPr>
        <p:spPr>
          <a:xfrm>
            <a:off x="677334" y="451513"/>
            <a:ext cx="8596668" cy="628650"/>
          </a:xfrm>
        </p:spPr>
        <p:txBody>
          <a:bodyPr>
            <a:normAutofit fontScale="90000"/>
          </a:bodyPr>
          <a:lstStyle/>
          <a:p>
            <a:r>
              <a:rPr lang="en-US" dirty="0"/>
              <a:t>Measurement after initial recognition</a:t>
            </a:r>
          </a:p>
        </p:txBody>
      </p:sp>
    </p:spTree>
    <p:extLst>
      <p:ext uri="{BB962C8B-B14F-4D97-AF65-F5344CB8AC3E}">
        <p14:creationId xmlns:p14="http://schemas.microsoft.com/office/powerpoint/2010/main" val="2935306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E311F22-A3E9-4DC4-B662-43C1EB7229CE}"/>
              </a:ext>
            </a:extLst>
          </p:cNvPr>
          <p:cNvPicPr>
            <a:picLocks noChangeAspect="1"/>
          </p:cNvPicPr>
          <p:nvPr/>
        </p:nvPicPr>
        <p:blipFill>
          <a:blip r:embed="rId2"/>
          <a:stretch>
            <a:fillRect/>
          </a:stretch>
        </p:blipFill>
        <p:spPr>
          <a:xfrm>
            <a:off x="983164" y="3942735"/>
            <a:ext cx="4173761" cy="1860005"/>
          </a:xfrm>
          <a:prstGeom prst="rect">
            <a:avLst/>
          </a:prstGeom>
        </p:spPr>
      </p:pic>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a:xfrm>
            <a:off x="677334" y="799567"/>
            <a:ext cx="8596668" cy="4707862"/>
          </a:xfrm>
        </p:spPr>
        <p:txBody>
          <a:bodyPr>
            <a:normAutofit/>
          </a:bodyPr>
          <a:lstStyle/>
          <a:p>
            <a:r>
              <a:rPr lang="en-US" dirty="0"/>
              <a:t>The revaluation of an intangible assets should be written within the other comprehensive income. The loss of fair value should be booked in the profit and loss unless this loss is subsequent to a previous revaluation accounted to the equity. In this last case loss should be booked in reduction of this equity reserve.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pic>
        <p:nvPicPr>
          <p:cNvPr id="6" name="Picture 5">
            <a:extLst>
              <a:ext uri="{FF2B5EF4-FFF2-40B4-BE49-F238E27FC236}">
                <a16:creationId xmlns:a16="http://schemas.microsoft.com/office/drawing/2014/main" id="{13650E33-FC39-47AA-94D0-DA79D959F26B}"/>
              </a:ext>
            </a:extLst>
          </p:cNvPr>
          <p:cNvPicPr>
            <a:picLocks noChangeAspect="1"/>
          </p:cNvPicPr>
          <p:nvPr/>
        </p:nvPicPr>
        <p:blipFill rotWithShape="1">
          <a:blip r:embed="rId3"/>
          <a:srcRect l="3295" t="4130" r="3430" b="4822"/>
          <a:stretch/>
        </p:blipFill>
        <p:spPr>
          <a:xfrm>
            <a:off x="4025984" y="2089642"/>
            <a:ext cx="5707953" cy="2161418"/>
          </a:xfrm>
          <a:prstGeom prst="rect">
            <a:avLst/>
          </a:prstGeom>
        </p:spPr>
      </p:pic>
      <p:sp>
        <p:nvSpPr>
          <p:cNvPr id="8" name="Text Box 7">
            <a:extLst>
              <a:ext uri="{FF2B5EF4-FFF2-40B4-BE49-F238E27FC236}">
                <a16:creationId xmlns:a16="http://schemas.microsoft.com/office/drawing/2014/main" id="{F4DF03C9-F72A-4F74-B979-5CE0B6550711}"/>
              </a:ext>
            </a:extLst>
          </p:cNvPr>
          <p:cNvSpPr txBox="1">
            <a:spLocks noChangeArrowheads="1"/>
          </p:cNvSpPr>
          <p:nvPr/>
        </p:nvSpPr>
        <p:spPr bwMode="auto">
          <a:xfrm>
            <a:off x="775654" y="2779556"/>
            <a:ext cx="30241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spcBef>
                <a:spcPct val="20000"/>
              </a:spcBef>
              <a:buClr>
                <a:schemeClr val="accent2"/>
              </a:buClr>
              <a:buSzPct val="70000"/>
              <a:buFont typeface="Arial" panose="020B0604020202020204" pitchFamily="34" charset="0"/>
              <a:buChar char="►"/>
              <a:defRPr sz="2400">
                <a:solidFill>
                  <a:schemeClr val="bg1"/>
                </a:solidFill>
                <a:latin typeface="EYInterstate Light" panose="02000506000000020004" pitchFamily="2" charset="0"/>
              </a:defRPr>
            </a:lvl1pPr>
            <a:lvl2pPr marL="742950" indent="-285750" eaLnBrk="0" hangingPunct="0">
              <a:spcBef>
                <a:spcPct val="20000"/>
              </a:spcBef>
              <a:buClr>
                <a:schemeClr val="accent2"/>
              </a:buClr>
              <a:buSzPct val="70000"/>
              <a:buFont typeface="Arial" panose="020B0604020202020204" pitchFamily="34" charset="0"/>
              <a:buChar char="►"/>
              <a:defRPr sz="2000">
                <a:solidFill>
                  <a:schemeClr val="bg1"/>
                </a:solidFill>
                <a:latin typeface="EYInterstate Light" panose="02000506000000020004" pitchFamily="2" charset="0"/>
              </a:defRPr>
            </a:lvl2pPr>
            <a:lvl3pPr marL="1143000" indent="-228600" eaLnBrk="0" hangingPunct="0">
              <a:spcBef>
                <a:spcPct val="20000"/>
              </a:spcBef>
              <a:buClr>
                <a:schemeClr val="accent2"/>
              </a:buClr>
              <a:buSzPct val="70000"/>
              <a:buFont typeface="Arial" panose="020B0604020202020204" pitchFamily="34" charset="0"/>
              <a:buChar char="►"/>
              <a:defRPr>
                <a:solidFill>
                  <a:schemeClr val="bg1"/>
                </a:solidFill>
                <a:latin typeface="EYInterstate Light" panose="02000506000000020004" pitchFamily="2" charset="0"/>
              </a:defRPr>
            </a:lvl3pPr>
            <a:lvl4pPr marL="1600200" indent="-228600" eaLnBrk="0" hangingPunct="0">
              <a:spcBef>
                <a:spcPct val="20000"/>
              </a:spcBef>
              <a:buClr>
                <a:schemeClr val="accent2"/>
              </a:buClr>
              <a:buSzPct val="70000"/>
              <a:buFont typeface="Arial" panose="020B0604020202020204" pitchFamily="34" charset="0"/>
              <a:buChar char="►"/>
              <a:defRPr sz="1600">
                <a:solidFill>
                  <a:schemeClr val="bg1"/>
                </a:solidFill>
                <a:latin typeface="EYInterstate Light" panose="02000506000000020004" pitchFamily="2" charset="0"/>
              </a:defRPr>
            </a:lvl4pPr>
            <a:lvl5pPr marL="2057400" indent="-228600" eaLnBrk="0" hangingPunct="0">
              <a:spcBef>
                <a:spcPct val="20000"/>
              </a:spcBef>
              <a:buClr>
                <a:schemeClr val="accent2"/>
              </a:buClr>
              <a:buSzPct val="70000"/>
              <a:buFont typeface="Arial" panose="020B0604020202020204" pitchFamily="34" charset="0"/>
              <a:buChar char="►"/>
              <a:defRPr sz="1600">
                <a:solidFill>
                  <a:schemeClr val="bg1"/>
                </a:solidFill>
                <a:latin typeface="EYInterstate Light" panose="02000506000000020004" pitchFamily="2" charset="0"/>
              </a:defRPr>
            </a:lvl5pPr>
            <a:lvl6pPr marL="2514600" indent="-228600" eaLnBrk="0" fontAlgn="base" hangingPunct="0">
              <a:spcBef>
                <a:spcPct val="20000"/>
              </a:spcBef>
              <a:spcAft>
                <a:spcPct val="0"/>
              </a:spcAft>
              <a:buClr>
                <a:schemeClr val="accent2"/>
              </a:buClr>
              <a:buSzPct val="70000"/>
              <a:buFont typeface="Arial" panose="020B0604020202020204" pitchFamily="34" charset="0"/>
              <a:buChar char="►"/>
              <a:defRPr sz="1600">
                <a:solidFill>
                  <a:schemeClr val="bg1"/>
                </a:solidFill>
                <a:latin typeface="EYInterstate Light" panose="02000506000000020004" pitchFamily="2" charset="0"/>
              </a:defRPr>
            </a:lvl6pPr>
            <a:lvl7pPr marL="2971800" indent="-228600" eaLnBrk="0" fontAlgn="base" hangingPunct="0">
              <a:spcBef>
                <a:spcPct val="20000"/>
              </a:spcBef>
              <a:spcAft>
                <a:spcPct val="0"/>
              </a:spcAft>
              <a:buClr>
                <a:schemeClr val="accent2"/>
              </a:buClr>
              <a:buSzPct val="70000"/>
              <a:buFont typeface="Arial" panose="020B0604020202020204" pitchFamily="34" charset="0"/>
              <a:buChar char="►"/>
              <a:defRPr sz="1600">
                <a:solidFill>
                  <a:schemeClr val="bg1"/>
                </a:solidFill>
                <a:latin typeface="EYInterstate Light" panose="02000506000000020004" pitchFamily="2" charset="0"/>
              </a:defRPr>
            </a:lvl7pPr>
            <a:lvl8pPr marL="3429000" indent="-228600" eaLnBrk="0" fontAlgn="base" hangingPunct="0">
              <a:spcBef>
                <a:spcPct val="20000"/>
              </a:spcBef>
              <a:spcAft>
                <a:spcPct val="0"/>
              </a:spcAft>
              <a:buClr>
                <a:schemeClr val="accent2"/>
              </a:buClr>
              <a:buSzPct val="70000"/>
              <a:buFont typeface="Arial" panose="020B0604020202020204" pitchFamily="34" charset="0"/>
              <a:buChar char="►"/>
              <a:defRPr sz="1600">
                <a:solidFill>
                  <a:schemeClr val="bg1"/>
                </a:solidFill>
                <a:latin typeface="EYInterstate Light" panose="02000506000000020004" pitchFamily="2" charset="0"/>
              </a:defRPr>
            </a:lvl8pPr>
            <a:lvl9pPr marL="3886200" indent="-228600" eaLnBrk="0" fontAlgn="base" hangingPunct="0">
              <a:spcBef>
                <a:spcPct val="20000"/>
              </a:spcBef>
              <a:spcAft>
                <a:spcPct val="0"/>
              </a:spcAft>
              <a:buClr>
                <a:schemeClr val="accent2"/>
              </a:buClr>
              <a:buSzPct val="70000"/>
              <a:buFont typeface="Arial" panose="020B0604020202020204" pitchFamily="34" charset="0"/>
              <a:buChar char="►"/>
              <a:defRPr sz="1600">
                <a:solidFill>
                  <a:schemeClr val="bg1"/>
                </a:solidFill>
                <a:latin typeface="EYInterstate Light" panose="02000506000000020004" pitchFamily="2" charset="0"/>
              </a:defRPr>
            </a:lvl9pPr>
          </a:lstStyle>
          <a:p>
            <a:pPr eaLnBrk="1" hangingPunct="1">
              <a:spcBef>
                <a:spcPct val="50000"/>
              </a:spcBef>
              <a:buClrTx/>
              <a:buSzTx/>
              <a:buFontTx/>
              <a:buNone/>
            </a:pPr>
            <a:r>
              <a:rPr lang="it-IT" altLang="it-IT" sz="1800" dirty="0">
                <a:solidFill>
                  <a:schemeClr val="tx1"/>
                </a:solidFill>
                <a:latin typeface="Arial" panose="020B0604020202020204" pitchFamily="34" charset="0"/>
              </a:rPr>
              <a:t>The FV </a:t>
            </a:r>
            <a:r>
              <a:rPr lang="it-IT" altLang="it-IT" sz="1800" dirty="0" err="1">
                <a:solidFill>
                  <a:schemeClr val="tx1"/>
                </a:solidFill>
                <a:latin typeface="Arial" panose="020B0604020202020204" pitchFamily="34" charset="0"/>
              </a:rPr>
              <a:t>reserve</a:t>
            </a:r>
            <a:r>
              <a:rPr lang="it-IT" altLang="it-IT" sz="1800" dirty="0">
                <a:solidFill>
                  <a:schemeClr val="tx1"/>
                </a:solidFill>
                <a:latin typeface="Arial" panose="020B0604020202020204" pitchFamily="34" charset="0"/>
              </a:rPr>
              <a:t> </a:t>
            </a:r>
            <a:r>
              <a:rPr lang="it-IT" altLang="it-IT" sz="1800" dirty="0" err="1">
                <a:solidFill>
                  <a:schemeClr val="tx1"/>
                </a:solidFill>
                <a:latin typeface="Arial" panose="020B0604020202020204" pitchFamily="34" charset="0"/>
              </a:rPr>
              <a:t>is</a:t>
            </a:r>
            <a:r>
              <a:rPr lang="it-IT" altLang="it-IT" sz="1800" dirty="0">
                <a:solidFill>
                  <a:schemeClr val="tx1"/>
                </a:solidFill>
                <a:latin typeface="Arial" panose="020B0604020202020204" pitchFamily="34" charset="0"/>
              </a:rPr>
              <a:t> </a:t>
            </a:r>
            <a:r>
              <a:rPr lang="it-IT" altLang="it-IT" sz="1800" dirty="0" err="1">
                <a:solidFill>
                  <a:schemeClr val="tx1"/>
                </a:solidFill>
                <a:latin typeface="Arial" panose="020B0604020202020204" pitchFamily="34" charset="0"/>
              </a:rPr>
              <a:t>transferred</a:t>
            </a:r>
            <a:r>
              <a:rPr lang="it-IT" altLang="it-IT" sz="1800" dirty="0">
                <a:solidFill>
                  <a:schemeClr val="tx1"/>
                </a:solidFill>
                <a:latin typeface="Arial" panose="020B0604020202020204" pitchFamily="34" charset="0"/>
              </a:rPr>
              <a:t> to profit and </a:t>
            </a:r>
            <a:r>
              <a:rPr lang="it-IT" altLang="it-IT" sz="1800" dirty="0" err="1">
                <a:solidFill>
                  <a:schemeClr val="tx1"/>
                </a:solidFill>
                <a:latin typeface="Arial" panose="020B0604020202020204" pitchFamily="34" charset="0"/>
              </a:rPr>
              <a:t>loss</a:t>
            </a:r>
            <a:r>
              <a:rPr lang="it-IT" altLang="it-IT" sz="1800" dirty="0">
                <a:solidFill>
                  <a:schemeClr val="tx1"/>
                </a:solidFill>
                <a:latin typeface="Arial" panose="020B0604020202020204" pitchFamily="34" charset="0"/>
              </a:rPr>
              <a:t> </a:t>
            </a:r>
            <a:r>
              <a:rPr lang="it-IT" altLang="it-IT" sz="1800" dirty="0" err="1">
                <a:solidFill>
                  <a:schemeClr val="tx1"/>
                </a:solidFill>
                <a:latin typeface="Arial" panose="020B0604020202020204" pitchFamily="34" charset="0"/>
              </a:rPr>
              <a:t>when</a:t>
            </a:r>
            <a:r>
              <a:rPr lang="it-IT" altLang="it-IT" sz="1800" dirty="0">
                <a:solidFill>
                  <a:schemeClr val="tx1"/>
                </a:solidFill>
                <a:latin typeface="Arial" panose="020B0604020202020204" pitchFamily="34" charset="0"/>
              </a:rPr>
              <a:t> </a:t>
            </a:r>
            <a:r>
              <a:rPr lang="it-IT" altLang="it-IT" sz="1800" dirty="0" err="1">
                <a:solidFill>
                  <a:schemeClr val="tx1"/>
                </a:solidFill>
                <a:latin typeface="Arial" panose="020B0604020202020204" pitchFamily="34" charset="0"/>
              </a:rPr>
              <a:t>realized</a:t>
            </a:r>
            <a:r>
              <a:rPr lang="it-IT" altLang="it-IT" sz="1800" dirty="0">
                <a:solidFill>
                  <a:schemeClr val="tx1"/>
                </a:solidFill>
                <a:latin typeface="Arial" panose="020B0604020202020204" pitchFamily="34" charset="0"/>
              </a:rPr>
              <a:t> (</a:t>
            </a:r>
            <a:r>
              <a:rPr lang="it-IT" altLang="it-IT" sz="1800" dirty="0" err="1">
                <a:solidFill>
                  <a:schemeClr val="tx1"/>
                </a:solidFill>
                <a:latin typeface="Arial" panose="020B0604020202020204" pitchFamily="34" charset="0"/>
              </a:rPr>
              <a:t>sold</a:t>
            </a:r>
            <a:r>
              <a:rPr lang="it-IT" altLang="it-IT" sz="1800" dirty="0">
                <a:solidFill>
                  <a:schemeClr val="tx1"/>
                </a:solidFill>
                <a:latin typeface="Arial" panose="020B0604020202020204" pitchFamily="34" charset="0"/>
              </a:rPr>
              <a:t> or </a:t>
            </a:r>
            <a:r>
              <a:rPr lang="it-IT" altLang="it-IT" sz="1800" dirty="0" err="1">
                <a:solidFill>
                  <a:schemeClr val="tx1"/>
                </a:solidFill>
                <a:latin typeface="Arial" panose="020B0604020202020204" pitchFamily="34" charset="0"/>
              </a:rPr>
              <a:t>used</a:t>
            </a:r>
            <a:r>
              <a:rPr lang="it-IT" altLang="it-IT" sz="1800" dirty="0">
                <a:solidFill>
                  <a:schemeClr val="tx1"/>
                </a:solidFill>
                <a:latin typeface="Arial" panose="020B0604020202020204" pitchFamily="34" charset="0"/>
              </a:rPr>
              <a:t>) </a:t>
            </a:r>
          </a:p>
        </p:txBody>
      </p:sp>
    </p:spTree>
    <p:extLst>
      <p:ext uri="{BB962C8B-B14F-4D97-AF65-F5344CB8AC3E}">
        <p14:creationId xmlns:p14="http://schemas.microsoft.com/office/powerpoint/2010/main" val="17684068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60580F5-84BA-4B5E-A0C2-F1F2F320DE63}"/>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B8758D63-3214-434D-A620-35C00045F500}"/>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9" name="Table 8">
            <a:extLst>
              <a:ext uri="{FF2B5EF4-FFF2-40B4-BE49-F238E27FC236}">
                <a16:creationId xmlns:a16="http://schemas.microsoft.com/office/drawing/2014/main" id="{8748A682-EE9F-4BA5-A457-6FF599550DC8}"/>
              </a:ext>
            </a:extLst>
          </p:cNvPr>
          <p:cNvGraphicFramePr>
            <a:graphicFrameLocks noGrp="1"/>
          </p:cNvGraphicFramePr>
          <p:nvPr>
            <p:extLst>
              <p:ext uri="{D42A27DB-BD31-4B8C-83A1-F6EECF244321}">
                <p14:modId xmlns:p14="http://schemas.microsoft.com/office/powerpoint/2010/main" val="2026610168"/>
              </p:ext>
            </p:extLst>
          </p:nvPr>
        </p:nvGraphicFramePr>
        <p:xfrm>
          <a:off x="855284" y="451514"/>
          <a:ext cx="7644569" cy="1005840"/>
        </p:xfrm>
        <a:graphic>
          <a:graphicData uri="http://schemas.openxmlformats.org/drawingml/2006/table">
            <a:tbl>
              <a:tblPr firstRow="1" bandRow="1">
                <a:tableStyleId>{9D7B26C5-4107-4FEC-AEDC-1716B250A1EF}</a:tableStyleId>
              </a:tblPr>
              <a:tblGrid>
                <a:gridCol w="850005">
                  <a:extLst>
                    <a:ext uri="{9D8B030D-6E8A-4147-A177-3AD203B41FA5}">
                      <a16:colId xmlns:a16="http://schemas.microsoft.com/office/drawing/2014/main" val="132035662"/>
                    </a:ext>
                  </a:extLst>
                </a:gridCol>
                <a:gridCol w="850005">
                  <a:extLst>
                    <a:ext uri="{9D8B030D-6E8A-4147-A177-3AD203B41FA5}">
                      <a16:colId xmlns:a16="http://schemas.microsoft.com/office/drawing/2014/main" val="3251389968"/>
                    </a:ext>
                  </a:extLst>
                </a:gridCol>
                <a:gridCol w="3733278">
                  <a:extLst>
                    <a:ext uri="{9D8B030D-6E8A-4147-A177-3AD203B41FA5}">
                      <a16:colId xmlns:a16="http://schemas.microsoft.com/office/drawing/2014/main" val="3813811915"/>
                    </a:ext>
                  </a:extLst>
                </a:gridCol>
                <a:gridCol w="1050658">
                  <a:extLst>
                    <a:ext uri="{9D8B030D-6E8A-4147-A177-3AD203B41FA5}">
                      <a16:colId xmlns:a16="http://schemas.microsoft.com/office/drawing/2014/main" val="2006376887"/>
                    </a:ext>
                  </a:extLst>
                </a:gridCol>
                <a:gridCol w="1160623">
                  <a:extLst>
                    <a:ext uri="{9D8B030D-6E8A-4147-A177-3AD203B41FA5}">
                      <a16:colId xmlns:a16="http://schemas.microsoft.com/office/drawing/2014/main" val="2540506348"/>
                    </a:ext>
                  </a:extLst>
                </a:gridCol>
              </a:tblGrid>
              <a:tr h="0">
                <a:tc rowSpan="2">
                  <a:txBody>
                    <a:bodyPr/>
                    <a:lstStyle/>
                    <a:p>
                      <a:pPr algn="ctr"/>
                      <a:r>
                        <a:rPr lang="en-US" dirty="0">
                          <a:solidFill>
                            <a:srgbClr val="FF0000"/>
                          </a:solidFill>
                        </a:rPr>
                        <a:t>A)</a:t>
                      </a:r>
                    </a:p>
                  </a:txBody>
                  <a:tcPr anchor="ctr">
                    <a:lnR w="12700" cap="flat" cmpd="sng" algn="ctr">
                      <a:solidFill>
                        <a:schemeClr val="tx1"/>
                      </a:solidFill>
                      <a:prstDash val="solid"/>
                      <a:round/>
                      <a:headEnd type="none" w="med" len="med"/>
                      <a:tailEnd type="none" w="med" len="med"/>
                    </a:lnR>
                  </a:tcPr>
                </a:tc>
                <a:tc>
                  <a:txBody>
                    <a:bodyPr/>
                    <a:lstStyle/>
                    <a:p>
                      <a:r>
                        <a:rPr lang="en-US" dirty="0"/>
                        <a:t>IN</a:t>
                      </a:r>
                    </a:p>
                  </a:txBody>
                  <a:tcPr>
                    <a:lnL w="12700" cap="flat" cmpd="sng" algn="ctr">
                      <a:solidFill>
                        <a:schemeClr val="tx1"/>
                      </a:solidFill>
                      <a:prstDash val="solid"/>
                      <a:round/>
                      <a:headEnd type="none" w="med" len="med"/>
                      <a:tailEnd type="none" w="med" len="med"/>
                    </a:lnL>
                  </a:tcPr>
                </a:tc>
                <a:tc>
                  <a:txBody>
                    <a:bodyPr/>
                    <a:lstStyle/>
                    <a:p>
                      <a:r>
                        <a:rPr lang="en-US" dirty="0"/>
                        <a:t>Asset</a:t>
                      </a:r>
                    </a:p>
                  </a:txBody>
                  <a:tcPr/>
                </a:tc>
                <a:tc>
                  <a:txBody>
                    <a:bodyPr/>
                    <a:lstStyle/>
                    <a:p>
                      <a:pPr algn="r"/>
                      <a:r>
                        <a:rPr lang="en-US" dirty="0"/>
                        <a:t>20</a:t>
                      </a:r>
                    </a:p>
                  </a:txBody>
                  <a:tcPr/>
                </a:tc>
                <a:tc>
                  <a:txBody>
                    <a:bodyPr/>
                    <a:lstStyle/>
                    <a:p>
                      <a:pPr algn="r"/>
                      <a:endParaRPr lang="en-US" dirty="0"/>
                    </a:p>
                  </a:txBody>
                  <a:tcPr/>
                </a:tc>
                <a:extLst>
                  <a:ext uri="{0D108BD9-81ED-4DB2-BD59-A6C34878D82A}">
                    <a16:rowId xmlns:a16="http://schemas.microsoft.com/office/drawing/2014/main" val="2548901374"/>
                  </a:ext>
                </a:extLst>
              </a:tr>
              <a:tr h="201608">
                <a:tc vMerge="1">
                  <a:txBody>
                    <a:bodyPr/>
                    <a:lstStyle/>
                    <a:p>
                      <a:endParaRPr lang="en-US" dirty="0"/>
                    </a:p>
                  </a:txBody>
                  <a:tcPr/>
                </a:tc>
                <a:tc>
                  <a:txBody>
                    <a:bodyPr/>
                    <a:lstStyle/>
                    <a:p>
                      <a:r>
                        <a:rPr lang="en-US" dirty="0"/>
                        <a:t>OUT</a:t>
                      </a:r>
                    </a:p>
                  </a:txBody>
                  <a:tcPr>
                    <a:lnL w="12700" cap="flat" cmpd="sng" algn="ctr">
                      <a:solidFill>
                        <a:schemeClr val="tx1"/>
                      </a:solidFill>
                      <a:prstDash val="solid"/>
                      <a:round/>
                      <a:headEnd type="none" w="med" len="med"/>
                      <a:tailEnd type="none" w="med" len="med"/>
                    </a:lnL>
                  </a:tcPr>
                </a:tc>
                <a:tc>
                  <a:txBody>
                    <a:bodyPr/>
                    <a:lstStyle/>
                    <a:p>
                      <a:r>
                        <a:rPr lang="en-US" dirty="0"/>
                        <a:t>Cumulative Revaluation Reserve (OIC)</a:t>
                      </a:r>
                    </a:p>
                  </a:txBody>
                  <a:tcPr/>
                </a:tc>
                <a:tc>
                  <a:txBody>
                    <a:bodyPr/>
                    <a:lstStyle/>
                    <a:p>
                      <a:pPr algn="r"/>
                      <a:endParaRPr lang="en-US" dirty="0"/>
                    </a:p>
                  </a:txBody>
                  <a:tcPr/>
                </a:tc>
                <a:tc>
                  <a:txBody>
                    <a:bodyPr/>
                    <a:lstStyle/>
                    <a:p>
                      <a:pPr algn="r"/>
                      <a:r>
                        <a:rPr lang="en-US" dirty="0"/>
                        <a:t>20</a:t>
                      </a:r>
                    </a:p>
                  </a:txBody>
                  <a:tcPr/>
                </a:tc>
                <a:extLst>
                  <a:ext uri="{0D108BD9-81ED-4DB2-BD59-A6C34878D82A}">
                    <a16:rowId xmlns:a16="http://schemas.microsoft.com/office/drawing/2014/main" val="2561619853"/>
                  </a:ext>
                </a:extLst>
              </a:tr>
            </a:tbl>
          </a:graphicData>
        </a:graphic>
      </p:graphicFrame>
      <p:graphicFrame>
        <p:nvGraphicFramePr>
          <p:cNvPr id="10" name="Table 9">
            <a:extLst>
              <a:ext uri="{FF2B5EF4-FFF2-40B4-BE49-F238E27FC236}">
                <a16:creationId xmlns:a16="http://schemas.microsoft.com/office/drawing/2014/main" id="{10E72A53-7664-4736-BA5F-4BD336731CB0}"/>
              </a:ext>
            </a:extLst>
          </p:cNvPr>
          <p:cNvGraphicFramePr>
            <a:graphicFrameLocks noGrp="1"/>
          </p:cNvGraphicFramePr>
          <p:nvPr>
            <p:extLst>
              <p:ext uri="{D42A27DB-BD31-4B8C-83A1-F6EECF244321}">
                <p14:modId xmlns:p14="http://schemas.microsoft.com/office/powerpoint/2010/main" val="898944248"/>
              </p:ext>
            </p:extLst>
          </p:nvPr>
        </p:nvGraphicFramePr>
        <p:xfrm>
          <a:off x="855283" y="1394041"/>
          <a:ext cx="7644569" cy="1371600"/>
        </p:xfrm>
        <a:graphic>
          <a:graphicData uri="http://schemas.openxmlformats.org/drawingml/2006/table">
            <a:tbl>
              <a:tblPr firstRow="1" bandRow="1">
                <a:tableStyleId>{9D7B26C5-4107-4FEC-AEDC-1716B250A1EF}</a:tableStyleId>
              </a:tblPr>
              <a:tblGrid>
                <a:gridCol w="850005">
                  <a:extLst>
                    <a:ext uri="{9D8B030D-6E8A-4147-A177-3AD203B41FA5}">
                      <a16:colId xmlns:a16="http://schemas.microsoft.com/office/drawing/2014/main" val="132035662"/>
                    </a:ext>
                  </a:extLst>
                </a:gridCol>
                <a:gridCol w="850005">
                  <a:extLst>
                    <a:ext uri="{9D8B030D-6E8A-4147-A177-3AD203B41FA5}">
                      <a16:colId xmlns:a16="http://schemas.microsoft.com/office/drawing/2014/main" val="3251389968"/>
                    </a:ext>
                  </a:extLst>
                </a:gridCol>
                <a:gridCol w="3733278">
                  <a:extLst>
                    <a:ext uri="{9D8B030D-6E8A-4147-A177-3AD203B41FA5}">
                      <a16:colId xmlns:a16="http://schemas.microsoft.com/office/drawing/2014/main" val="3813811915"/>
                    </a:ext>
                  </a:extLst>
                </a:gridCol>
                <a:gridCol w="1050658">
                  <a:extLst>
                    <a:ext uri="{9D8B030D-6E8A-4147-A177-3AD203B41FA5}">
                      <a16:colId xmlns:a16="http://schemas.microsoft.com/office/drawing/2014/main" val="2006376887"/>
                    </a:ext>
                  </a:extLst>
                </a:gridCol>
                <a:gridCol w="1160623">
                  <a:extLst>
                    <a:ext uri="{9D8B030D-6E8A-4147-A177-3AD203B41FA5}">
                      <a16:colId xmlns:a16="http://schemas.microsoft.com/office/drawing/2014/main" val="2540506348"/>
                    </a:ext>
                  </a:extLst>
                </a:gridCol>
              </a:tblGrid>
              <a:tr h="0">
                <a:tc rowSpan="3">
                  <a:txBody>
                    <a:bodyPr/>
                    <a:lstStyle/>
                    <a:p>
                      <a:pPr algn="ctr"/>
                      <a:r>
                        <a:rPr lang="en-US" dirty="0">
                          <a:solidFill>
                            <a:srgbClr val="FF0000"/>
                          </a:solidFill>
                        </a:rPr>
                        <a:t>B)</a:t>
                      </a:r>
                    </a:p>
                  </a:txBody>
                  <a:tcPr anchor="ctr">
                    <a:lnR w="12700" cap="flat" cmpd="sng" algn="ctr">
                      <a:solidFill>
                        <a:schemeClr val="tx1"/>
                      </a:solidFill>
                      <a:prstDash val="solid"/>
                      <a:round/>
                      <a:headEnd type="none" w="med" len="med"/>
                      <a:tailEnd type="none" w="med" len="med"/>
                    </a:lnR>
                  </a:tcPr>
                </a:tc>
                <a:tc>
                  <a:txBody>
                    <a:bodyPr/>
                    <a:lstStyle/>
                    <a:p>
                      <a:r>
                        <a:rPr lang="en-US" dirty="0"/>
                        <a:t>IN</a:t>
                      </a:r>
                    </a:p>
                  </a:txBody>
                  <a:tcPr>
                    <a:lnL w="12700" cap="flat" cmpd="sng" algn="ctr">
                      <a:solidFill>
                        <a:schemeClr val="tx1"/>
                      </a:solidFill>
                      <a:prstDash val="solid"/>
                      <a:round/>
                      <a:headEnd type="none" w="med" len="med"/>
                      <a:tailEnd type="none" w="med" len="med"/>
                    </a:lnL>
                  </a:tcPr>
                </a:tc>
                <a:tc>
                  <a:txBody>
                    <a:bodyPr/>
                    <a:lstStyle/>
                    <a:p>
                      <a:r>
                        <a:rPr lang="en-US" dirty="0"/>
                        <a:t>Devaluation (PL)</a:t>
                      </a:r>
                    </a:p>
                  </a:txBody>
                  <a:tcPr/>
                </a:tc>
                <a:tc>
                  <a:txBody>
                    <a:bodyPr/>
                    <a:lstStyle/>
                    <a:p>
                      <a:pPr algn="r"/>
                      <a:r>
                        <a:rPr lang="en-US" dirty="0"/>
                        <a:t>10</a:t>
                      </a:r>
                    </a:p>
                  </a:txBody>
                  <a:tcPr/>
                </a:tc>
                <a:tc>
                  <a:txBody>
                    <a:bodyPr/>
                    <a:lstStyle/>
                    <a:p>
                      <a:pPr algn="r"/>
                      <a:endParaRPr lang="en-US" dirty="0"/>
                    </a:p>
                  </a:txBody>
                  <a:tcPr/>
                </a:tc>
                <a:extLst>
                  <a:ext uri="{0D108BD9-81ED-4DB2-BD59-A6C34878D82A}">
                    <a16:rowId xmlns:a16="http://schemas.microsoft.com/office/drawing/2014/main" val="2548901374"/>
                  </a:ext>
                </a:extLst>
              </a:tr>
              <a:tr h="201608">
                <a:tc vMerge="1">
                  <a:txBody>
                    <a:bodyPr/>
                    <a:lstStyle/>
                    <a:p>
                      <a:endParaRPr lang="en-US"/>
                    </a:p>
                  </a:txBody>
                  <a:tcPr/>
                </a:tc>
                <a:tc>
                  <a:txBody>
                    <a:bodyPr/>
                    <a:lstStyle/>
                    <a:p>
                      <a:r>
                        <a:rPr lang="en-US" dirty="0"/>
                        <a:t>IN</a:t>
                      </a:r>
                    </a:p>
                  </a:txBody>
                  <a:tcPr>
                    <a:lnL w="12700" cap="flat" cmpd="sng" algn="ctr">
                      <a:solidFill>
                        <a:schemeClr val="tx1"/>
                      </a:solidFill>
                      <a:prstDash val="solid"/>
                      <a:round/>
                      <a:headEnd type="none" w="med" len="med"/>
                      <a:tailEnd type="none" w="med" len="med"/>
                    </a:lnL>
                  </a:tcPr>
                </a:tc>
                <a:tc>
                  <a:txBody>
                    <a:bodyPr/>
                    <a:lstStyle/>
                    <a:p>
                      <a:r>
                        <a:rPr lang="en-US" dirty="0"/>
                        <a:t>Cumulative Revaluation Reserve (OCI)</a:t>
                      </a:r>
                    </a:p>
                  </a:txBody>
                  <a:tcPr/>
                </a:tc>
                <a:tc>
                  <a:txBody>
                    <a:bodyPr/>
                    <a:lstStyle/>
                    <a:p>
                      <a:pPr algn="r"/>
                      <a:r>
                        <a:rPr lang="en-US" dirty="0"/>
                        <a:t>20</a:t>
                      </a:r>
                    </a:p>
                  </a:txBody>
                  <a:tcPr/>
                </a:tc>
                <a:tc>
                  <a:txBody>
                    <a:bodyPr/>
                    <a:lstStyle/>
                    <a:p>
                      <a:pPr algn="r"/>
                      <a:endParaRPr lang="en-US" dirty="0"/>
                    </a:p>
                  </a:txBody>
                  <a:tcPr/>
                </a:tc>
                <a:extLst>
                  <a:ext uri="{0D108BD9-81ED-4DB2-BD59-A6C34878D82A}">
                    <a16:rowId xmlns:a16="http://schemas.microsoft.com/office/drawing/2014/main" val="4134763166"/>
                  </a:ext>
                </a:extLst>
              </a:tr>
              <a:tr h="201608">
                <a:tc vMerge="1">
                  <a:txBody>
                    <a:bodyPr/>
                    <a:lstStyle/>
                    <a:p>
                      <a:endParaRPr lang="en-US"/>
                    </a:p>
                  </a:txBody>
                  <a:tcPr/>
                </a:tc>
                <a:tc>
                  <a:txBody>
                    <a:bodyPr/>
                    <a:lstStyle/>
                    <a:p>
                      <a:r>
                        <a:rPr lang="en-US" dirty="0"/>
                        <a:t>OUT</a:t>
                      </a:r>
                    </a:p>
                  </a:txBody>
                  <a:tcPr>
                    <a:lnL w="12700" cap="flat" cmpd="sng" algn="ctr">
                      <a:solidFill>
                        <a:schemeClr val="tx1"/>
                      </a:solidFill>
                      <a:prstDash val="solid"/>
                      <a:round/>
                      <a:headEnd type="none" w="med" len="med"/>
                      <a:tailEnd type="none" w="med" len="med"/>
                    </a:lnL>
                  </a:tcPr>
                </a:tc>
                <a:tc>
                  <a:txBody>
                    <a:bodyPr/>
                    <a:lstStyle/>
                    <a:p>
                      <a:r>
                        <a:rPr lang="en-US" dirty="0"/>
                        <a:t>Asset</a:t>
                      </a:r>
                    </a:p>
                  </a:txBody>
                  <a:tcPr/>
                </a:tc>
                <a:tc>
                  <a:txBody>
                    <a:bodyPr/>
                    <a:lstStyle/>
                    <a:p>
                      <a:pPr algn="r"/>
                      <a:endParaRPr lang="en-US" dirty="0"/>
                    </a:p>
                  </a:txBody>
                  <a:tcPr/>
                </a:tc>
                <a:tc>
                  <a:txBody>
                    <a:bodyPr/>
                    <a:lstStyle/>
                    <a:p>
                      <a:pPr algn="r"/>
                      <a:r>
                        <a:rPr lang="en-US" dirty="0"/>
                        <a:t>30</a:t>
                      </a:r>
                    </a:p>
                  </a:txBody>
                  <a:tcPr/>
                </a:tc>
                <a:extLst>
                  <a:ext uri="{0D108BD9-81ED-4DB2-BD59-A6C34878D82A}">
                    <a16:rowId xmlns:a16="http://schemas.microsoft.com/office/drawing/2014/main" val="228977751"/>
                  </a:ext>
                </a:extLst>
              </a:tr>
            </a:tbl>
          </a:graphicData>
        </a:graphic>
      </p:graphicFrame>
      <p:graphicFrame>
        <p:nvGraphicFramePr>
          <p:cNvPr id="11" name="Table 10">
            <a:extLst>
              <a:ext uri="{FF2B5EF4-FFF2-40B4-BE49-F238E27FC236}">
                <a16:creationId xmlns:a16="http://schemas.microsoft.com/office/drawing/2014/main" id="{17211356-71C0-42D1-A53F-7385719A0401}"/>
              </a:ext>
            </a:extLst>
          </p:cNvPr>
          <p:cNvGraphicFramePr>
            <a:graphicFrameLocks noGrp="1"/>
          </p:cNvGraphicFramePr>
          <p:nvPr>
            <p:extLst>
              <p:ext uri="{D42A27DB-BD31-4B8C-83A1-F6EECF244321}">
                <p14:modId xmlns:p14="http://schemas.microsoft.com/office/powerpoint/2010/main" val="3617535004"/>
              </p:ext>
            </p:extLst>
          </p:nvPr>
        </p:nvGraphicFramePr>
        <p:xfrm>
          <a:off x="855283" y="2692631"/>
          <a:ext cx="7644569" cy="731520"/>
        </p:xfrm>
        <a:graphic>
          <a:graphicData uri="http://schemas.openxmlformats.org/drawingml/2006/table">
            <a:tbl>
              <a:tblPr firstRow="1" bandRow="1">
                <a:tableStyleId>{9D7B26C5-4107-4FEC-AEDC-1716B250A1EF}</a:tableStyleId>
              </a:tblPr>
              <a:tblGrid>
                <a:gridCol w="850005">
                  <a:extLst>
                    <a:ext uri="{9D8B030D-6E8A-4147-A177-3AD203B41FA5}">
                      <a16:colId xmlns:a16="http://schemas.microsoft.com/office/drawing/2014/main" val="132035662"/>
                    </a:ext>
                  </a:extLst>
                </a:gridCol>
                <a:gridCol w="850005">
                  <a:extLst>
                    <a:ext uri="{9D8B030D-6E8A-4147-A177-3AD203B41FA5}">
                      <a16:colId xmlns:a16="http://schemas.microsoft.com/office/drawing/2014/main" val="3251389968"/>
                    </a:ext>
                  </a:extLst>
                </a:gridCol>
                <a:gridCol w="3733278">
                  <a:extLst>
                    <a:ext uri="{9D8B030D-6E8A-4147-A177-3AD203B41FA5}">
                      <a16:colId xmlns:a16="http://schemas.microsoft.com/office/drawing/2014/main" val="3813811915"/>
                    </a:ext>
                  </a:extLst>
                </a:gridCol>
                <a:gridCol w="1050658">
                  <a:extLst>
                    <a:ext uri="{9D8B030D-6E8A-4147-A177-3AD203B41FA5}">
                      <a16:colId xmlns:a16="http://schemas.microsoft.com/office/drawing/2014/main" val="2006376887"/>
                    </a:ext>
                  </a:extLst>
                </a:gridCol>
                <a:gridCol w="1160623">
                  <a:extLst>
                    <a:ext uri="{9D8B030D-6E8A-4147-A177-3AD203B41FA5}">
                      <a16:colId xmlns:a16="http://schemas.microsoft.com/office/drawing/2014/main" val="2540506348"/>
                    </a:ext>
                  </a:extLst>
                </a:gridCol>
              </a:tblGrid>
              <a:tr h="0">
                <a:tc rowSpan="2">
                  <a:txBody>
                    <a:bodyPr/>
                    <a:lstStyle/>
                    <a:p>
                      <a:pPr algn="ctr"/>
                      <a:r>
                        <a:rPr lang="en-US" dirty="0">
                          <a:solidFill>
                            <a:srgbClr val="FF0000"/>
                          </a:solidFill>
                        </a:rPr>
                        <a:t>C)</a:t>
                      </a:r>
                    </a:p>
                  </a:txBody>
                  <a:tcPr anchor="ctr">
                    <a:lnR w="12700" cap="flat" cmpd="sng" algn="ctr">
                      <a:solidFill>
                        <a:schemeClr val="tx1"/>
                      </a:solidFill>
                      <a:prstDash val="solid"/>
                      <a:round/>
                      <a:headEnd type="none" w="med" len="med"/>
                      <a:tailEnd type="none" w="med" len="med"/>
                    </a:lnR>
                  </a:tcPr>
                </a:tc>
                <a:tc>
                  <a:txBody>
                    <a:bodyPr/>
                    <a:lstStyle/>
                    <a:p>
                      <a:r>
                        <a:rPr lang="en-US" dirty="0"/>
                        <a:t>IN</a:t>
                      </a:r>
                    </a:p>
                  </a:txBody>
                  <a:tcPr>
                    <a:lnL w="12700" cap="flat" cmpd="sng" algn="ctr">
                      <a:solidFill>
                        <a:schemeClr val="tx1"/>
                      </a:solidFill>
                      <a:prstDash val="solid"/>
                      <a:round/>
                      <a:headEnd type="none" w="med" len="med"/>
                      <a:tailEnd type="none" w="med" len="med"/>
                    </a:lnL>
                  </a:tcPr>
                </a:tc>
                <a:tc>
                  <a:txBody>
                    <a:bodyPr/>
                    <a:lstStyle/>
                    <a:p>
                      <a:r>
                        <a:rPr lang="en-US" dirty="0"/>
                        <a:t>Devaluation (PL)</a:t>
                      </a:r>
                    </a:p>
                  </a:txBody>
                  <a:tcPr/>
                </a:tc>
                <a:tc>
                  <a:txBody>
                    <a:bodyPr/>
                    <a:lstStyle/>
                    <a:p>
                      <a:pPr algn="r"/>
                      <a:r>
                        <a:rPr lang="en-US" dirty="0"/>
                        <a:t>10</a:t>
                      </a:r>
                    </a:p>
                  </a:txBody>
                  <a:tcPr/>
                </a:tc>
                <a:tc>
                  <a:txBody>
                    <a:bodyPr/>
                    <a:lstStyle/>
                    <a:p>
                      <a:pPr algn="r"/>
                      <a:endParaRPr lang="en-US" dirty="0"/>
                    </a:p>
                  </a:txBody>
                  <a:tcPr/>
                </a:tc>
                <a:extLst>
                  <a:ext uri="{0D108BD9-81ED-4DB2-BD59-A6C34878D82A}">
                    <a16:rowId xmlns:a16="http://schemas.microsoft.com/office/drawing/2014/main" val="2548901374"/>
                  </a:ext>
                </a:extLst>
              </a:tr>
              <a:tr h="201608">
                <a:tc vMerge="1">
                  <a:txBody>
                    <a:bodyPr/>
                    <a:lstStyle/>
                    <a:p>
                      <a:endParaRPr lang="en-US" dirty="0"/>
                    </a:p>
                  </a:txBody>
                  <a:tcPr/>
                </a:tc>
                <a:tc>
                  <a:txBody>
                    <a:bodyPr/>
                    <a:lstStyle/>
                    <a:p>
                      <a:r>
                        <a:rPr lang="en-US" dirty="0"/>
                        <a:t>OUT</a:t>
                      </a:r>
                    </a:p>
                  </a:txBody>
                  <a:tcPr/>
                </a:tc>
                <a:tc>
                  <a:txBody>
                    <a:bodyPr/>
                    <a:lstStyle/>
                    <a:p>
                      <a:r>
                        <a:rPr lang="en-US" dirty="0"/>
                        <a:t>Asset</a:t>
                      </a:r>
                    </a:p>
                  </a:txBody>
                  <a:tcPr/>
                </a:tc>
                <a:tc>
                  <a:txBody>
                    <a:bodyPr/>
                    <a:lstStyle/>
                    <a:p>
                      <a:pPr algn="r"/>
                      <a:endParaRPr lang="en-US" dirty="0"/>
                    </a:p>
                  </a:txBody>
                  <a:tcPr/>
                </a:tc>
                <a:tc>
                  <a:txBody>
                    <a:bodyPr/>
                    <a:lstStyle/>
                    <a:p>
                      <a:pPr algn="r"/>
                      <a:r>
                        <a:rPr lang="en-US" dirty="0"/>
                        <a:t>10</a:t>
                      </a:r>
                    </a:p>
                  </a:txBody>
                  <a:tcPr/>
                </a:tc>
                <a:extLst>
                  <a:ext uri="{0D108BD9-81ED-4DB2-BD59-A6C34878D82A}">
                    <a16:rowId xmlns:a16="http://schemas.microsoft.com/office/drawing/2014/main" val="2561619853"/>
                  </a:ext>
                </a:extLst>
              </a:tr>
            </a:tbl>
          </a:graphicData>
        </a:graphic>
      </p:graphicFrame>
      <p:graphicFrame>
        <p:nvGraphicFramePr>
          <p:cNvPr id="12" name="Table 11">
            <a:extLst>
              <a:ext uri="{FF2B5EF4-FFF2-40B4-BE49-F238E27FC236}">
                <a16:creationId xmlns:a16="http://schemas.microsoft.com/office/drawing/2014/main" id="{AA865780-AF26-4F6C-8D03-5113826A5FDC}"/>
              </a:ext>
            </a:extLst>
          </p:cNvPr>
          <p:cNvGraphicFramePr>
            <a:graphicFrameLocks noGrp="1"/>
          </p:cNvGraphicFramePr>
          <p:nvPr>
            <p:extLst>
              <p:ext uri="{D42A27DB-BD31-4B8C-83A1-F6EECF244321}">
                <p14:modId xmlns:p14="http://schemas.microsoft.com/office/powerpoint/2010/main" val="1651984304"/>
              </p:ext>
            </p:extLst>
          </p:nvPr>
        </p:nvGraphicFramePr>
        <p:xfrm>
          <a:off x="855283" y="3635476"/>
          <a:ext cx="7644569" cy="1371600"/>
        </p:xfrm>
        <a:graphic>
          <a:graphicData uri="http://schemas.openxmlformats.org/drawingml/2006/table">
            <a:tbl>
              <a:tblPr firstRow="1" bandRow="1">
                <a:tableStyleId>{9D7B26C5-4107-4FEC-AEDC-1716B250A1EF}</a:tableStyleId>
              </a:tblPr>
              <a:tblGrid>
                <a:gridCol w="850005">
                  <a:extLst>
                    <a:ext uri="{9D8B030D-6E8A-4147-A177-3AD203B41FA5}">
                      <a16:colId xmlns:a16="http://schemas.microsoft.com/office/drawing/2014/main" val="132035662"/>
                    </a:ext>
                  </a:extLst>
                </a:gridCol>
                <a:gridCol w="850005">
                  <a:extLst>
                    <a:ext uri="{9D8B030D-6E8A-4147-A177-3AD203B41FA5}">
                      <a16:colId xmlns:a16="http://schemas.microsoft.com/office/drawing/2014/main" val="3251389968"/>
                    </a:ext>
                  </a:extLst>
                </a:gridCol>
                <a:gridCol w="3733278">
                  <a:extLst>
                    <a:ext uri="{9D8B030D-6E8A-4147-A177-3AD203B41FA5}">
                      <a16:colId xmlns:a16="http://schemas.microsoft.com/office/drawing/2014/main" val="3813811915"/>
                    </a:ext>
                  </a:extLst>
                </a:gridCol>
                <a:gridCol w="1050658">
                  <a:extLst>
                    <a:ext uri="{9D8B030D-6E8A-4147-A177-3AD203B41FA5}">
                      <a16:colId xmlns:a16="http://schemas.microsoft.com/office/drawing/2014/main" val="2006376887"/>
                    </a:ext>
                  </a:extLst>
                </a:gridCol>
                <a:gridCol w="1160623">
                  <a:extLst>
                    <a:ext uri="{9D8B030D-6E8A-4147-A177-3AD203B41FA5}">
                      <a16:colId xmlns:a16="http://schemas.microsoft.com/office/drawing/2014/main" val="2540506348"/>
                    </a:ext>
                  </a:extLst>
                </a:gridCol>
              </a:tblGrid>
              <a:tr h="0">
                <a:tc rowSpan="3">
                  <a:txBody>
                    <a:bodyPr/>
                    <a:lstStyle/>
                    <a:p>
                      <a:pPr algn="ctr"/>
                      <a:r>
                        <a:rPr lang="en-US" dirty="0">
                          <a:solidFill>
                            <a:srgbClr val="FF0000"/>
                          </a:solidFill>
                        </a:rPr>
                        <a:t>D)</a:t>
                      </a:r>
                    </a:p>
                  </a:txBody>
                  <a:tcPr anchor="ctr">
                    <a:lnR w="12700" cap="flat" cmpd="sng" algn="ctr">
                      <a:solidFill>
                        <a:schemeClr val="tx1"/>
                      </a:solidFill>
                      <a:prstDash val="solid"/>
                      <a:round/>
                      <a:headEnd type="none" w="med" len="med"/>
                      <a:tailEnd type="none" w="med" len="med"/>
                    </a:lnR>
                  </a:tcPr>
                </a:tc>
                <a:tc>
                  <a:txBody>
                    <a:bodyPr/>
                    <a:lstStyle/>
                    <a:p>
                      <a:r>
                        <a:rPr lang="en-US" dirty="0"/>
                        <a:t>IN</a:t>
                      </a:r>
                    </a:p>
                  </a:txBody>
                  <a:tcPr>
                    <a:lnL w="12700" cap="flat" cmpd="sng" algn="ctr">
                      <a:solidFill>
                        <a:schemeClr val="tx1"/>
                      </a:solidFill>
                      <a:prstDash val="solid"/>
                      <a:round/>
                      <a:headEnd type="none" w="med" len="med"/>
                      <a:tailEnd type="none" w="med" len="med"/>
                    </a:lnL>
                  </a:tcPr>
                </a:tc>
                <a:tc>
                  <a:txBody>
                    <a:bodyPr/>
                    <a:lstStyle/>
                    <a:p>
                      <a:r>
                        <a:rPr lang="en-US" dirty="0"/>
                        <a:t>Asset</a:t>
                      </a:r>
                    </a:p>
                  </a:txBody>
                  <a:tcPr/>
                </a:tc>
                <a:tc>
                  <a:txBody>
                    <a:bodyPr/>
                    <a:lstStyle/>
                    <a:p>
                      <a:pPr algn="r"/>
                      <a:r>
                        <a:rPr lang="en-US" dirty="0"/>
                        <a:t>45</a:t>
                      </a:r>
                    </a:p>
                  </a:txBody>
                  <a:tcPr/>
                </a:tc>
                <a:tc>
                  <a:txBody>
                    <a:bodyPr/>
                    <a:lstStyle/>
                    <a:p>
                      <a:pPr algn="r"/>
                      <a:endParaRPr lang="en-US" dirty="0"/>
                    </a:p>
                  </a:txBody>
                  <a:tcPr/>
                </a:tc>
                <a:extLst>
                  <a:ext uri="{0D108BD9-81ED-4DB2-BD59-A6C34878D82A}">
                    <a16:rowId xmlns:a16="http://schemas.microsoft.com/office/drawing/2014/main" val="2548901374"/>
                  </a:ext>
                </a:extLst>
              </a:tr>
              <a:tr h="201608">
                <a:tc vMerge="1">
                  <a:txBody>
                    <a:bodyPr/>
                    <a:lstStyle/>
                    <a:p>
                      <a:endParaRPr lang="en-US"/>
                    </a:p>
                  </a:txBody>
                  <a:tcPr/>
                </a:tc>
                <a:tc>
                  <a:txBody>
                    <a:bodyPr/>
                    <a:lstStyle/>
                    <a:p>
                      <a:r>
                        <a:rPr lang="en-US" dirty="0"/>
                        <a:t>OUT</a:t>
                      </a:r>
                    </a:p>
                  </a:txBody>
                  <a:tcPr/>
                </a:tc>
                <a:tc>
                  <a:txBody>
                    <a:bodyPr/>
                    <a:lstStyle/>
                    <a:p>
                      <a:r>
                        <a:rPr lang="en-US" dirty="0"/>
                        <a:t>Revaluation (PL)</a:t>
                      </a:r>
                    </a:p>
                  </a:txBody>
                  <a:tcPr/>
                </a:tc>
                <a:tc>
                  <a:txBody>
                    <a:bodyPr/>
                    <a:lstStyle/>
                    <a:p>
                      <a:pPr algn="r"/>
                      <a:endParaRPr lang="en-US" dirty="0"/>
                    </a:p>
                  </a:txBody>
                  <a:tcPr/>
                </a:tc>
                <a:tc>
                  <a:txBody>
                    <a:bodyPr/>
                    <a:lstStyle/>
                    <a:p>
                      <a:pPr algn="r"/>
                      <a:r>
                        <a:rPr lang="en-US" dirty="0"/>
                        <a:t>20</a:t>
                      </a:r>
                    </a:p>
                  </a:txBody>
                  <a:tcPr/>
                </a:tc>
                <a:extLst>
                  <a:ext uri="{0D108BD9-81ED-4DB2-BD59-A6C34878D82A}">
                    <a16:rowId xmlns:a16="http://schemas.microsoft.com/office/drawing/2014/main" val="1862709078"/>
                  </a:ext>
                </a:extLst>
              </a:tr>
              <a:tr h="201608">
                <a:tc vMerge="1">
                  <a:txBody>
                    <a:bodyPr/>
                    <a:lstStyle/>
                    <a:p>
                      <a:endParaRPr lang="en-US" dirty="0"/>
                    </a:p>
                  </a:txBody>
                  <a:tcPr/>
                </a:tc>
                <a:tc>
                  <a:txBody>
                    <a:bodyPr/>
                    <a:lstStyle/>
                    <a:p>
                      <a:r>
                        <a:rPr lang="en-US" dirty="0"/>
                        <a:t>OUT</a:t>
                      </a:r>
                    </a:p>
                  </a:txBody>
                  <a:tcPr/>
                </a:tc>
                <a:tc>
                  <a:txBody>
                    <a:bodyPr/>
                    <a:lstStyle/>
                    <a:p>
                      <a:r>
                        <a:rPr lang="en-US" dirty="0"/>
                        <a:t>Cumulative Revaluation Reserve (OCI)</a:t>
                      </a:r>
                    </a:p>
                  </a:txBody>
                  <a:tcPr/>
                </a:tc>
                <a:tc>
                  <a:txBody>
                    <a:bodyPr/>
                    <a:lstStyle/>
                    <a:p>
                      <a:pPr algn="r"/>
                      <a:endParaRPr lang="en-US" dirty="0"/>
                    </a:p>
                  </a:txBody>
                  <a:tcPr/>
                </a:tc>
                <a:tc>
                  <a:txBody>
                    <a:bodyPr/>
                    <a:lstStyle/>
                    <a:p>
                      <a:pPr algn="r"/>
                      <a:r>
                        <a:rPr lang="en-US" dirty="0"/>
                        <a:t>25</a:t>
                      </a:r>
                    </a:p>
                  </a:txBody>
                  <a:tcPr/>
                </a:tc>
                <a:extLst>
                  <a:ext uri="{0D108BD9-81ED-4DB2-BD59-A6C34878D82A}">
                    <a16:rowId xmlns:a16="http://schemas.microsoft.com/office/drawing/2014/main" val="2561619853"/>
                  </a:ext>
                </a:extLst>
              </a:tr>
            </a:tbl>
          </a:graphicData>
        </a:graphic>
      </p:graphicFrame>
    </p:spTree>
    <p:extLst>
      <p:ext uri="{BB962C8B-B14F-4D97-AF65-F5344CB8AC3E}">
        <p14:creationId xmlns:p14="http://schemas.microsoft.com/office/powerpoint/2010/main" val="3342004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lstStyle/>
          <a:p>
            <a:r>
              <a:rPr lang="en-US" dirty="0"/>
              <a:t>IAS 38 distinguishes between asset with defined useful life, regularly depreciated, and undefined useful life, subject to annual impairment test. </a:t>
            </a:r>
          </a:p>
          <a:p>
            <a:r>
              <a:rPr lang="en-US" dirty="0"/>
              <a:t>IAS 38 specifies an intangible asset with undefined useful life has not to be depreciated. </a:t>
            </a:r>
          </a:p>
          <a:p>
            <a:r>
              <a:rPr lang="en-US" dirty="0"/>
              <a:t>According to IAS 36, a company has to verify if an intangible with indefinite useful life has maintained its value comparing its carrying amount with its recoverable amount. To determine if an asset has recognized a loss in its value you must apply IAS 36.</a:t>
            </a:r>
          </a:p>
          <a:p>
            <a:endParaRPr lang="en-US" dirty="0"/>
          </a:p>
          <a:p>
            <a:r>
              <a:rPr lang="en-US" dirty="0"/>
              <a:t>A software is reliably giving its benefits for a defined period after that is considered obsolete and no more useful for the company. </a:t>
            </a:r>
          </a:p>
          <a:p>
            <a:r>
              <a:rPr lang="en-US" dirty="0"/>
              <a:t>In the other hand is not easy to determine the useful life of goodwill or trademarks (with some exceptions)</a:t>
            </a:r>
          </a:p>
          <a:p>
            <a:endParaRPr lang="en-US" dirty="0"/>
          </a:p>
          <a:p>
            <a:pPr algn="ct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7151672" cy="584775"/>
          </a:xfrm>
          <a:prstGeom prst="rect">
            <a:avLst/>
          </a:prstGeom>
          <a:noFill/>
        </p:spPr>
        <p:txBody>
          <a:bodyPr wrap="square" rtlCol="0">
            <a:spAutoFit/>
          </a:bodyPr>
          <a:lstStyle/>
          <a:p>
            <a:pPr>
              <a:spcBef>
                <a:spcPct val="0"/>
              </a:spcBef>
            </a:pPr>
            <a:r>
              <a:rPr lang="it-IT" sz="3200" dirty="0" err="1">
                <a:solidFill>
                  <a:schemeClr val="accent1"/>
                </a:solidFill>
                <a:latin typeface="+mj-lt"/>
                <a:ea typeface="+mj-ea"/>
                <a:cs typeface="+mj-cs"/>
              </a:rPr>
              <a:t>Depreciation</a:t>
            </a:r>
            <a:r>
              <a:rPr lang="it-IT" sz="3200" dirty="0">
                <a:solidFill>
                  <a:schemeClr val="accent1"/>
                </a:solidFill>
                <a:latin typeface="+mj-lt"/>
                <a:ea typeface="+mj-ea"/>
                <a:cs typeface="+mj-cs"/>
              </a:rPr>
              <a:t> of intangible </a:t>
            </a:r>
            <a:r>
              <a:rPr lang="it-IT" sz="3200" dirty="0" err="1">
                <a:solidFill>
                  <a:schemeClr val="accent1"/>
                </a:solidFill>
                <a:latin typeface="+mj-lt"/>
                <a:ea typeface="+mj-ea"/>
                <a:cs typeface="+mj-cs"/>
              </a:rPr>
              <a:t>assets</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12873061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depreciation charge for each period shall be </a:t>
            </a:r>
            <a:r>
              <a:rPr lang="en-US" dirty="0" err="1"/>
              <a:t>recognised</a:t>
            </a:r>
            <a:r>
              <a:rPr lang="en-US" dirty="0"/>
              <a:t> in profit or loss.</a:t>
            </a:r>
          </a:p>
          <a:p>
            <a:r>
              <a:rPr lang="en-US" dirty="0"/>
              <a:t>The depreciable amount of an asset shall be allocated on a systematic basis over its useful life.</a:t>
            </a:r>
          </a:p>
          <a:p>
            <a:r>
              <a:rPr lang="en-US" dirty="0"/>
              <a:t>The residual value and the useful life of an asset shall be reviewed at least at each financial year-end and, if expectations differ from previous estimates, the change(s) shall be accounted for as a change in an accounting estimate in accordance with IAS 8 </a:t>
            </a:r>
          </a:p>
          <a:p>
            <a:r>
              <a:rPr lang="en-US" dirty="0"/>
              <a:t>Depreciation of an asset begins when it is available for use, </a:t>
            </a:r>
            <a:r>
              <a:rPr lang="en-US" dirty="0" err="1"/>
              <a:t>ie</a:t>
            </a:r>
            <a:r>
              <a:rPr lang="en-US" dirty="0"/>
              <a:t> when it is in the location and condition necessary for it to be capable of operating in the manner intended by management. Depreciation of an asset ceases at the earlier of the date that the asset is classified as held for sale and the date that the asset is </a:t>
            </a:r>
            <a:r>
              <a:rPr lang="en-US" dirty="0" err="1"/>
              <a:t>derecognised</a:t>
            </a:r>
            <a:r>
              <a:rPr lang="en-US" dirty="0"/>
              <a:t>.</a:t>
            </a:r>
          </a:p>
          <a:p>
            <a:r>
              <a:rPr lang="en-US" dirty="0"/>
              <a:t>The useful life of an asset is defined in terms of the asset's expected utility to the entity.</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7082003" cy="584775"/>
          </a:xfrm>
          <a:prstGeom prst="rect">
            <a:avLst/>
          </a:prstGeom>
          <a:noFill/>
        </p:spPr>
        <p:txBody>
          <a:bodyPr wrap="square" rtlCol="0">
            <a:spAutoFit/>
          </a:bodyPr>
          <a:lstStyle/>
          <a:p>
            <a:pPr>
              <a:spcBef>
                <a:spcPct val="0"/>
              </a:spcBef>
            </a:pPr>
            <a:r>
              <a:rPr lang="it-IT" sz="3200" dirty="0" err="1">
                <a:solidFill>
                  <a:schemeClr val="accent1"/>
                </a:solidFill>
                <a:latin typeface="+mj-lt"/>
                <a:ea typeface="+mj-ea"/>
                <a:cs typeface="+mj-cs"/>
              </a:rPr>
              <a:t>Depreciation</a:t>
            </a:r>
            <a:r>
              <a:rPr lang="it-IT" sz="3200" dirty="0">
                <a:solidFill>
                  <a:schemeClr val="accent1"/>
                </a:solidFill>
                <a:latin typeface="+mj-lt"/>
                <a:ea typeface="+mj-ea"/>
                <a:cs typeface="+mj-cs"/>
              </a:rPr>
              <a:t> of intangible </a:t>
            </a:r>
            <a:r>
              <a:rPr lang="it-IT" sz="3200" dirty="0" err="1">
                <a:solidFill>
                  <a:schemeClr val="accent1"/>
                </a:solidFill>
                <a:latin typeface="+mj-lt"/>
                <a:ea typeface="+mj-ea"/>
                <a:cs typeface="+mj-cs"/>
              </a:rPr>
              <a:t>assets</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10460555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F4084F-1CDC-4807-8B66-105E153454BE}"/>
              </a:ext>
            </a:extLst>
          </p:cNvPr>
          <p:cNvSpPr>
            <a:spLocks noGrp="1"/>
          </p:cNvSpPr>
          <p:nvPr>
            <p:ph idx="1"/>
          </p:nvPr>
        </p:nvSpPr>
        <p:spPr>
          <a:xfrm>
            <a:off x="677334" y="1238249"/>
            <a:ext cx="8596668" cy="4544681"/>
          </a:xfrm>
        </p:spPr>
        <p:txBody>
          <a:bodyPr/>
          <a:lstStyle/>
          <a:p>
            <a:r>
              <a:rPr lang="en-US" dirty="0"/>
              <a:t>Company XXX purchased a software for Euro 10.000 with an estimated useful life of 5 years. Depreciation is then calculated in Euro 2.000 (10.000 / 5 Years)</a:t>
            </a:r>
          </a:p>
          <a:p>
            <a:endParaRPr lang="en-US" dirty="0"/>
          </a:p>
          <a:p>
            <a:endParaRPr lang="en-US" dirty="0"/>
          </a:p>
          <a:p>
            <a:endParaRPr lang="en-US" dirty="0"/>
          </a:p>
          <a:p>
            <a:r>
              <a:rPr lang="en-US" dirty="0"/>
              <a:t>After 1 year</a:t>
            </a:r>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C3CF49A3-49BA-4B9C-B050-7D40A26301AE}"/>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326EC097-6505-46C7-AB7E-25F8535828D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BCE2943-105B-45E2-98A7-ADEB6D19CC03}"/>
              </a:ext>
            </a:extLst>
          </p:cNvPr>
          <p:cNvGraphicFramePr>
            <a:graphicFrameLocks noGrp="1"/>
          </p:cNvGraphicFramePr>
          <p:nvPr>
            <p:extLst>
              <p:ext uri="{D42A27DB-BD31-4B8C-83A1-F6EECF244321}">
                <p14:modId xmlns:p14="http://schemas.microsoft.com/office/powerpoint/2010/main" val="1195671840"/>
              </p:ext>
            </p:extLst>
          </p:nvPr>
        </p:nvGraphicFramePr>
        <p:xfrm>
          <a:off x="677334" y="2180088"/>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Depreciation of software</a:t>
                      </a:r>
                    </a:p>
                  </a:txBody>
                  <a:tcPr/>
                </a:tc>
                <a:tc>
                  <a:txBody>
                    <a:bodyPr/>
                    <a:lstStyle/>
                    <a:p>
                      <a:pPr algn="r"/>
                      <a:r>
                        <a:rPr lang="en-US" dirty="0">
                          <a:solidFill>
                            <a:srgbClr val="FF0000"/>
                          </a:solidFill>
                        </a:rPr>
                        <a:t>2.000</a:t>
                      </a:r>
                    </a:p>
                  </a:txBody>
                  <a:tcPr/>
                </a:tc>
                <a:tc>
                  <a:txBody>
                    <a:bodyPr/>
                    <a:lstStyle/>
                    <a:p>
                      <a:pPr algn="r"/>
                      <a:endParaRPr lang="en-US" dirty="0">
                        <a:solidFill>
                          <a:srgbClr val="FF0000"/>
                        </a:solidFill>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Depreciation fund - software</a:t>
                      </a:r>
                    </a:p>
                  </a:txBody>
                  <a:tcPr/>
                </a:tc>
                <a:tc>
                  <a:txBody>
                    <a:bodyPr/>
                    <a:lstStyle/>
                    <a:p>
                      <a:pPr algn="r"/>
                      <a:endParaRPr lang="en-US" dirty="0">
                        <a:solidFill>
                          <a:srgbClr val="FF0000"/>
                        </a:solidFill>
                      </a:endParaRPr>
                    </a:p>
                  </a:txBody>
                  <a:tcPr/>
                </a:tc>
                <a:tc>
                  <a:txBody>
                    <a:bodyPr/>
                    <a:lstStyle/>
                    <a:p>
                      <a:pPr algn="r"/>
                      <a:r>
                        <a:rPr lang="en-US" dirty="0">
                          <a:solidFill>
                            <a:srgbClr val="FF0000"/>
                          </a:solidFill>
                        </a:rPr>
                        <a:t>2.000</a:t>
                      </a:r>
                    </a:p>
                  </a:txBody>
                  <a:tcPr/>
                </a:tc>
                <a:extLst>
                  <a:ext uri="{0D108BD9-81ED-4DB2-BD59-A6C34878D82A}">
                    <a16:rowId xmlns:a16="http://schemas.microsoft.com/office/drawing/2014/main" val="2561619853"/>
                  </a:ext>
                </a:extLst>
              </a:tr>
            </a:tbl>
          </a:graphicData>
        </a:graphic>
      </p:graphicFrame>
      <p:graphicFrame>
        <p:nvGraphicFramePr>
          <p:cNvPr id="8" name="Table 7">
            <a:extLst>
              <a:ext uri="{FF2B5EF4-FFF2-40B4-BE49-F238E27FC236}">
                <a16:creationId xmlns:a16="http://schemas.microsoft.com/office/drawing/2014/main" id="{A1C67926-9F4D-4C0A-AF09-D04E8B4BA706}"/>
              </a:ext>
            </a:extLst>
          </p:cNvPr>
          <p:cNvGraphicFramePr>
            <a:graphicFrameLocks noGrp="1"/>
          </p:cNvGraphicFramePr>
          <p:nvPr>
            <p:extLst>
              <p:ext uri="{D42A27DB-BD31-4B8C-83A1-F6EECF244321}">
                <p14:modId xmlns:p14="http://schemas.microsoft.com/office/powerpoint/2010/main" val="2244687688"/>
              </p:ext>
            </p:extLst>
          </p:nvPr>
        </p:nvGraphicFramePr>
        <p:xfrm>
          <a:off x="7383238" y="1954095"/>
          <a:ext cx="1549094" cy="972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Software (BS)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b="1" dirty="0"/>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sp>
        <p:nvSpPr>
          <p:cNvPr id="11" name="Title 10">
            <a:extLst>
              <a:ext uri="{FF2B5EF4-FFF2-40B4-BE49-F238E27FC236}">
                <a16:creationId xmlns:a16="http://schemas.microsoft.com/office/drawing/2014/main" id="{828AD706-BFE2-48C7-88F8-796F21584DE5}"/>
              </a:ext>
            </a:extLst>
          </p:cNvPr>
          <p:cNvSpPr>
            <a:spLocks noGrp="1"/>
          </p:cNvSpPr>
          <p:nvPr>
            <p:ph type="title"/>
          </p:nvPr>
        </p:nvSpPr>
        <p:spPr/>
        <p:txBody>
          <a:bodyPr>
            <a:normAutofit fontScale="90000"/>
          </a:bodyPr>
          <a:lstStyle/>
          <a:p>
            <a:r>
              <a:rPr lang="en-US" dirty="0"/>
              <a:t>Depreciation</a:t>
            </a:r>
          </a:p>
        </p:txBody>
      </p:sp>
      <p:graphicFrame>
        <p:nvGraphicFramePr>
          <p:cNvPr id="12" name="Table 11">
            <a:extLst>
              <a:ext uri="{FF2B5EF4-FFF2-40B4-BE49-F238E27FC236}">
                <a16:creationId xmlns:a16="http://schemas.microsoft.com/office/drawing/2014/main" id="{D9B109C9-D9A7-4A39-8B47-50399AE89335}"/>
              </a:ext>
            </a:extLst>
          </p:cNvPr>
          <p:cNvGraphicFramePr>
            <a:graphicFrameLocks noGrp="1"/>
          </p:cNvGraphicFramePr>
          <p:nvPr>
            <p:extLst>
              <p:ext uri="{D42A27DB-BD31-4B8C-83A1-F6EECF244321}">
                <p14:modId xmlns:p14="http://schemas.microsoft.com/office/powerpoint/2010/main" val="249441309"/>
              </p:ext>
            </p:extLst>
          </p:nvPr>
        </p:nvGraphicFramePr>
        <p:xfrm>
          <a:off x="7383238" y="3235992"/>
          <a:ext cx="1549094"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Depreciation fund (BS)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US" sz="1200" dirty="0">
                          <a:solidFill>
                            <a:srgbClr val="FF0000"/>
                          </a:solidFill>
                        </a:rPr>
                        <a:t>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780404791"/>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a:noFill/>
                    </a:lnB>
                  </a:tcPr>
                </a:tc>
                <a:tc>
                  <a:txBody>
                    <a:bodyPr/>
                    <a:lstStyle/>
                    <a:p>
                      <a:pPr algn="r"/>
                      <a:r>
                        <a:rPr lang="en-US" sz="1200" dirty="0">
                          <a:solidFill>
                            <a:srgbClr val="00B0F0"/>
                          </a:solidFill>
                        </a:rPr>
                        <a:t>2.000</a:t>
                      </a:r>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27806625"/>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dirty="0"/>
                        <a:t>4.000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3" name="Table 12">
            <a:extLst>
              <a:ext uri="{FF2B5EF4-FFF2-40B4-BE49-F238E27FC236}">
                <a16:creationId xmlns:a16="http://schemas.microsoft.com/office/drawing/2014/main" id="{DC5DB049-2B63-4554-9FFE-6B394099C785}"/>
              </a:ext>
            </a:extLst>
          </p:cNvPr>
          <p:cNvGraphicFramePr>
            <a:graphicFrameLocks noGrp="1"/>
          </p:cNvGraphicFramePr>
          <p:nvPr>
            <p:extLst>
              <p:ext uri="{D42A27DB-BD31-4B8C-83A1-F6EECF244321}">
                <p14:modId xmlns:p14="http://schemas.microsoft.com/office/powerpoint/2010/main" val="3322804990"/>
              </p:ext>
            </p:extLst>
          </p:nvPr>
        </p:nvGraphicFramePr>
        <p:xfrm>
          <a:off x="677334" y="3611389"/>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Depreciation of software</a:t>
                      </a:r>
                    </a:p>
                  </a:txBody>
                  <a:tcPr/>
                </a:tc>
                <a:tc>
                  <a:txBody>
                    <a:bodyPr/>
                    <a:lstStyle/>
                    <a:p>
                      <a:pPr algn="r"/>
                      <a:r>
                        <a:rPr lang="en-US" dirty="0">
                          <a:solidFill>
                            <a:srgbClr val="00B0F0"/>
                          </a:solidFill>
                        </a:rPr>
                        <a:t>2.000</a:t>
                      </a:r>
                    </a:p>
                  </a:txBody>
                  <a:tcPr/>
                </a:tc>
                <a:tc>
                  <a:txBody>
                    <a:bodyPr/>
                    <a:lstStyle/>
                    <a:p>
                      <a:pPr algn="r"/>
                      <a:endParaRPr lang="en-US" dirty="0">
                        <a:solidFill>
                          <a:srgbClr val="00B0F0"/>
                        </a:solidFill>
                      </a:endParaRPr>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Depreciation fund - software</a:t>
                      </a:r>
                    </a:p>
                  </a:txBody>
                  <a:tcPr/>
                </a:tc>
                <a:tc>
                  <a:txBody>
                    <a:bodyPr/>
                    <a:lstStyle/>
                    <a:p>
                      <a:pPr algn="r"/>
                      <a:endParaRPr lang="en-US" dirty="0">
                        <a:solidFill>
                          <a:srgbClr val="00B0F0"/>
                        </a:solidFill>
                      </a:endParaRPr>
                    </a:p>
                  </a:txBody>
                  <a:tcPr/>
                </a:tc>
                <a:tc>
                  <a:txBody>
                    <a:bodyPr/>
                    <a:lstStyle/>
                    <a:p>
                      <a:pPr algn="r"/>
                      <a:r>
                        <a:rPr lang="en-US" dirty="0">
                          <a:solidFill>
                            <a:srgbClr val="00B0F0"/>
                          </a:solidFill>
                        </a:rPr>
                        <a:t>2.000</a:t>
                      </a:r>
                    </a:p>
                  </a:txBody>
                  <a:tcPr/>
                </a:tc>
                <a:extLst>
                  <a:ext uri="{0D108BD9-81ED-4DB2-BD59-A6C34878D82A}">
                    <a16:rowId xmlns:a16="http://schemas.microsoft.com/office/drawing/2014/main" val="2561619853"/>
                  </a:ext>
                </a:extLst>
              </a:tr>
            </a:tbl>
          </a:graphicData>
        </a:graphic>
      </p:graphicFrame>
      <p:graphicFrame>
        <p:nvGraphicFramePr>
          <p:cNvPr id="14" name="Table 13">
            <a:extLst>
              <a:ext uri="{FF2B5EF4-FFF2-40B4-BE49-F238E27FC236}">
                <a16:creationId xmlns:a16="http://schemas.microsoft.com/office/drawing/2014/main" id="{04A7A7D5-82D5-4500-9FFA-4888A4382A0A}"/>
              </a:ext>
            </a:extLst>
          </p:cNvPr>
          <p:cNvGraphicFramePr>
            <a:graphicFrameLocks noGrp="1"/>
          </p:cNvGraphicFramePr>
          <p:nvPr>
            <p:extLst>
              <p:ext uri="{D42A27DB-BD31-4B8C-83A1-F6EECF244321}">
                <p14:modId xmlns:p14="http://schemas.microsoft.com/office/powerpoint/2010/main" val="1572842391"/>
              </p:ext>
            </p:extLst>
          </p:nvPr>
        </p:nvGraphicFramePr>
        <p:xfrm>
          <a:off x="7391216" y="4772531"/>
          <a:ext cx="1549094" cy="1105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Depreciation of </a:t>
                      </a:r>
                      <a:r>
                        <a:rPr lang="en-US" sz="1200" dirty="0" err="1"/>
                        <a:t>sft</a:t>
                      </a:r>
                      <a:r>
                        <a:rPr lang="en-US" sz="1200" dirty="0"/>
                        <a:t> (P&amp;L) 2</a:t>
                      </a:r>
                      <a:r>
                        <a:rPr lang="en-US" sz="1200" baseline="30000" dirty="0"/>
                        <a:t>nd</a:t>
                      </a:r>
                      <a:r>
                        <a:rPr lang="en-US" sz="1200" dirty="0"/>
                        <a:t> 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rgbClr val="00B0F0"/>
                          </a:solidFill>
                        </a:rPr>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b="1" dirty="0"/>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5" name="Table 14">
            <a:extLst>
              <a:ext uri="{FF2B5EF4-FFF2-40B4-BE49-F238E27FC236}">
                <a16:creationId xmlns:a16="http://schemas.microsoft.com/office/drawing/2014/main" id="{6E3BEFFF-D488-469D-9D2B-003D688EE426}"/>
              </a:ext>
            </a:extLst>
          </p:cNvPr>
          <p:cNvGraphicFramePr>
            <a:graphicFrameLocks noGrp="1"/>
          </p:cNvGraphicFramePr>
          <p:nvPr>
            <p:extLst>
              <p:ext uri="{D42A27DB-BD31-4B8C-83A1-F6EECF244321}">
                <p14:modId xmlns:p14="http://schemas.microsoft.com/office/powerpoint/2010/main" val="1092942727"/>
              </p:ext>
            </p:extLst>
          </p:nvPr>
        </p:nvGraphicFramePr>
        <p:xfrm>
          <a:off x="5390535" y="4785069"/>
          <a:ext cx="1549094" cy="1105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Depreciation of soft (P&amp;L) 1</a:t>
                      </a:r>
                      <a:r>
                        <a:rPr lang="en-US" sz="1200" baseline="30000" dirty="0"/>
                        <a:t>st</a:t>
                      </a:r>
                      <a:r>
                        <a:rPr lang="en-US" sz="1200" dirty="0"/>
                        <a:t> 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rgbClr val="FF0000"/>
                          </a:solidFill>
                        </a:rPr>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solidFill>
                          <a:srgbClr val="FF0000"/>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b="1" dirty="0"/>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8267577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F4084F-1CDC-4807-8B66-105E153454BE}"/>
              </a:ext>
            </a:extLst>
          </p:cNvPr>
          <p:cNvSpPr>
            <a:spLocks noGrp="1"/>
          </p:cNvSpPr>
          <p:nvPr>
            <p:ph idx="1"/>
          </p:nvPr>
        </p:nvSpPr>
        <p:spPr>
          <a:xfrm>
            <a:off x="677334" y="1238249"/>
            <a:ext cx="8596668" cy="4544681"/>
          </a:xfrm>
        </p:spPr>
        <p:txBody>
          <a:bodyPr/>
          <a:lstStyle/>
          <a:p>
            <a:r>
              <a:rPr lang="en-US" dirty="0"/>
              <a:t>At the end of the year, when the company is to prepare its financial statements, it needs to classify those accounts into class of accounts. We said that after recognition as an asset </a:t>
            </a:r>
            <a:r>
              <a:rPr lang="en-US" b="1" u="sng" dirty="0"/>
              <a:t>shall be carried at its cost less any accumulated depreciation </a:t>
            </a:r>
            <a:r>
              <a:rPr lang="en-US" dirty="0"/>
              <a:t>and any accumulated impairment losses Thus in the balance sheet software are to be reported  net of the accumulated depreciation:</a:t>
            </a:r>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C3CF49A3-49BA-4B9C-B050-7D40A26301AE}"/>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326EC097-6505-46C7-AB7E-25F8535828D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11" name="Title 10">
            <a:extLst>
              <a:ext uri="{FF2B5EF4-FFF2-40B4-BE49-F238E27FC236}">
                <a16:creationId xmlns:a16="http://schemas.microsoft.com/office/drawing/2014/main" id="{828AD706-BFE2-48C7-88F8-796F21584DE5}"/>
              </a:ext>
            </a:extLst>
          </p:cNvPr>
          <p:cNvSpPr>
            <a:spLocks noGrp="1"/>
          </p:cNvSpPr>
          <p:nvPr>
            <p:ph type="title"/>
          </p:nvPr>
        </p:nvSpPr>
        <p:spPr/>
        <p:txBody>
          <a:bodyPr>
            <a:normAutofit fontScale="90000"/>
          </a:bodyPr>
          <a:lstStyle/>
          <a:p>
            <a:r>
              <a:rPr lang="en-US" dirty="0"/>
              <a:t>Depreciation</a:t>
            </a:r>
          </a:p>
        </p:txBody>
      </p:sp>
      <p:graphicFrame>
        <p:nvGraphicFramePr>
          <p:cNvPr id="16" name="Table 15">
            <a:extLst>
              <a:ext uri="{FF2B5EF4-FFF2-40B4-BE49-F238E27FC236}">
                <a16:creationId xmlns:a16="http://schemas.microsoft.com/office/drawing/2014/main" id="{A7F2C2FD-9944-4A7B-89F7-72760BA277C3}"/>
              </a:ext>
            </a:extLst>
          </p:cNvPr>
          <p:cNvGraphicFramePr>
            <a:graphicFrameLocks noGrp="1"/>
          </p:cNvGraphicFramePr>
          <p:nvPr>
            <p:extLst>
              <p:ext uri="{D42A27DB-BD31-4B8C-83A1-F6EECF244321}">
                <p14:modId xmlns:p14="http://schemas.microsoft.com/office/powerpoint/2010/main" val="3155443035"/>
              </p:ext>
            </p:extLst>
          </p:nvPr>
        </p:nvGraphicFramePr>
        <p:xfrm>
          <a:off x="1716449" y="3205789"/>
          <a:ext cx="6518438" cy="2077200"/>
        </p:xfrm>
        <a:graphic>
          <a:graphicData uri="http://schemas.openxmlformats.org/drawingml/2006/table">
            <a:tbl>
              <a:tblPr firstRow="1" bandRow="1">
                <a:tableStyleId>{2D5ABB26-0587-4C30-8999-92F81FD0307C}</a:tableStyleId>
              </a:tblPr>
              <a:tblGrid>
                <a:gridCol w="1605814">
                  <a:extLst>
                    <a:ext uri="{9D8B030D-6E8A-4147-A177-3AD203B41FA5}">
                      <a16:colId xmlns:a16="http://schemas.microsoft.com/office/drawing/2014/main" val="2550007356"/>
                    </a:ext>
                  </a:extLst>
                </a:gridCol>
                <a:gridCol w="1605814">
                  <a:extLst>
                    <a:ext uri="{9D8B030D-6E8A-4147-A177-3AD203B41FA5}">
                      <a16:colId xmlns:a16="http://schemas.microsoft.com/office/drawing/2014/main" val="122467612"/>
                    </a:ext>
                  </a:extLst>
                </a:gridCol>
                <a:gridCol w="1653405">
                  <a:extLst>
                    <a:ext uri="{9D8B030D-6E8A-4147-A177-3AD203B41FA5}">
                      <a16:colId xmlns:a16="http://schemas.microsoft.com/office/drawing/2014/main" val="2021887314"/>
                    </a:ext>
                  </a:extLst>
                </a:gridCol>
                <a:gridCol w="1653405">
                  <a:extLst>
                    <a:ext uri="{9D8B030D-6E8A-4147-A177-3AD203B41FA5}">
                      <a16:colId xmlns:a16="http://schemas.microsoft.com/office/drawing/2014/main" val="93383681"/>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Balance Sheet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l"/>
                      <a:r>
                        <a:rPr lang="en-US" sz="1200" b="1" u="sng" dirty="0">
                          <a:solidFill>
                            <a:schemeClr val="tx1"/>
                          </a:solidFill>
                        </a:rPr>
                        <a:t>Asset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200" b="1" u="sng" dirty="0">
                          <a:solidFill>
                            <a:schemeClr val="tx1"/>
                          </a:solidFill>
                        </a:rPr>
                        <a:t>6.000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200" dirty="0">
                          <a:solidFill>
                            <a:schemeClr val="tx1"/>
                          </a:solidFill>
                        </a:rPr>
                        <a:t>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200" dirty="0">
                          <a:solidFill>
                            <a:schemeClr val="tx1"/>
                          </a:solidFill>
                        </a:rPr>
                        <a:t>6.000</a:t>
                      </a:r>
                    </a:p>
                  </a:txBody>
                  <a:tcPr>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780404791"/>
                  </a:ext>
                </a:extLst>
              </a:tr>
              <a:tr h="324000">
                <a:tc>
                  <a:txBody>
                    <a:bodyPr/>
                    <a:lstStyle/>
                    <a:p>
                      <a:pPr marL="174625" lvl="1" indent="0" algn="l" defTabSz="457200" rtl="0" eaLnBrk="1" latinLnBrk="0" hangingPunct="1"/>
                      <a:r>
                        <a:rPr lang="en-US" sz="1200" b="0" i="1" kern="1200" dirty="0">
                          <a:solidFill>
                            <a:schemeClr val="tx1"/>
                          </a:solidFill>
                          <a:latin typeface="+mn-lt"/>
                          <a:ea typeface="+mn-ea"/>
                          <a:cs typeface="+mn-cs"/>
                        </a:rPr>
                        <a:t>Fixed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200" i="1" dirty="0">
                          <a:solidFill>
                            <a:schemeClr val="tx1"/>
                          </a:solidFill>
                        </a:rPr>
                        <a:t>6.000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200" dirty="0">
                          <a:solidFill>
                            <a:schemeClr val="tx1"/>
                          </a:solidFill>
                        </a:rPr>
                        <a:t>Liabilities</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200" dirty="0">
                          <a:solidFill>
                            <a:schemeClr val="tx1"/>
                          </a:solidFill>
                        </a:rPr>
                        <a:t>-</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649196127"/>
                  </a:ext>
                </a:extLst>
              </a:tr>
              <a:tr h="324000">
                <a:tc>
                  <a:txBody>
                    <a:bodyPr/>
                    <a:lstStyle/>
                    <a:p>
                      <a:pPr marL="358775" lvl="1" indent="0" algn="l">
                        <a:tabLst>
                          <a:tab pos="271463" algn="l"/>
                        </a:tabLst>
                      </a:pPr>
                      <a:r>
                        <a:rPr lang="en-US" sz="1200" dirty="0">
                          <a:solidFill>
                            <a:schemeClr val="tx1"/>
                          </a:solidFill>
                        </a:rPr>
                        <a:t>Intangibles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200" dirty="0">
                          <a:solidFill>
                            <a:schemeClr val="tx1"/>
                          </a:solidFill>
                        </a:rPr>
                        <a:t>6.000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72960819"/>
                  </a:ext>
                </a:extLst>
              </a:tr>
              <a:tr h="324000">
                <a:tc>
                  <a:txBody>
                    <a:bodyPr/>
                    <a:lstStyle/>
                    <a:p>
                      <a:pPr marL="631825" lvl="1" indent="0" algn="l"/>
                      <a:r>
                        <a:rPr lang="en-US" sz="1200" i="1" u="sng" dirty="0">
                          <a:solidFill>
                            <a:schemeClr val="tx1"/>
                          </a:solidFill>
                        </a:rPr>
                        <a:t>Software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200" i="1" u="sng" dirty="0">
                          <a:solidFill>
                            <a:schemeClr val="tx1"/>
                          </a:solidFill>
                        </a:rPr>
                        <a:t>6.000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376606919"/>
                  </a:ext>
                </a:extLst>
              </a:tr>
              <a:tr h="324000">
                <a:tc>
                  <a:txBody>
                    <a:bodyPr/>
                    <a:lstStyle/>
                    <a:p>
                      <a:pPr algn="l"/>
                      <a:r>
                        <a:rPr lang="en-US" sz="1200" b="1" dirty="0"/>
                        <a:t>TOTAL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200" b="1" dirty="0"/>
                        <a:t>6.000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a:r>
                        <a:rPr lang="en-US" sz="1200" b="1" dirty="0"/>
                        <a:t>Total Liabilities &amp; 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200" b="1" dirty="0"/>
                        <a:t>6.000</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2240019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2BEED-8D3C-4126-A892-8E7F617DECE7}"/>
              </a:ext>
            </a:extLst>
          </p:cNvPr>
          <p:cNvSpPr>
            <a:spLocks noGrp="1"/>
          </p:cNvSpPr>
          <p:nvPr>
            <p:ph type="title"/>
          </p:nvPr>
        </p:nvSpPr>
        <p:spPr/>
        <p:txBody>
          <a:bodyPr>
            <a:normAutofit fontScale="90000"/>
          </a:bodyPr>
          <a:lstStyle/>
          <a:p>
            <a:r>
              <a:rPr lang="en-US" dirty="0"/>
              <a:t>Depreciation methods</a:t>
            </a:r>
          </a:p>
        </p:txBody>
      </p:sp>
      <p:sp>
        <p:nvSpPr>
          <p:cNvPr id="3" name="Content Placeholder 2">
            <a:extLst>
              <a:ext uri="{FF2B5EF4-FFF2-40B4-BE49-F238E27FC236}">
                <a16:creationId xmlns:a16="http://schemas.microsoft.com/office/drawing/2014/main" id="{E2BB66F4-DF05-4270-A23B-8010B94D7F37}"/>
              </a:ext>
            </a:extLst>
          </p:cNvPr>
          <p:cNvSpPr>
            <a:spLocks noGrp="1"/>
          </p:cNvSpPr>
          <p:nvPr>
            <p:ph idx="1"/>
          </p:nvPr>
        </p:nvSpPr>
        <p:spPr>
          <a:xfrm>
            <a:off x="677334" y="1238249"/>
            <a:ext cx="8596668" cy="4544681"/>
          </a:xfrm>
        </p:spPr>
        <p:txBody>
          <a:bodyPr/>
          <a:lstStyle/>
          <a:p>
            <a:r>
              <a:rPr lang="en-US" dirty="0"/>
              <a:t>These are the same provided by IAS 16. Remind these are:</a:t>
            </a:r>
          </a:p>
          <a:p>
            <a:r>
              <a:rPr lang="en-US" dirty="0"/>
              <a:t>Straight line</a:t>
            </a:r>
          </a:p>
          <a:p>
            <a:endParaRPr lang="en-US" dirty="0"/>
          </a:p>
          <a:p>
            <a:endParaRPr lang="en-US" dirty="0"/>
          </a:p>
          <a:p>
            <a:r>
              <a:rPr lang="en-US" dirty="0"/>
              <a:t>Diminishing balance</a:t>
            </a:r>
          </a:p>
          <a:p>
            <a:endParaRPr lang="en-US" dirty="0"/>
          </a:p>
          <a:p>
            <a:endParaRPr lang="en-US" dirty="0"/>
          </a:p>
          <a:p>
            <a:endParaRPr lang="en-US" dirty="0"/>
          </a:p>
          <a:p>
            <a:r>
              <a:rPr lang="en-US" dirty="0"/>
              <a:t>Units of production</a:t>
            </a:r>
          </a:p>
          <a:p>
            <a:endParaRPr lang="en-US" dirty="0"/>
          </a:p>
        </p:txBody>
      </p:sp>
      <p:sp>
        <p:nvSpPr>
          <p:cNvPr id="4" name="Slide Number Placeholder 3">
            <a:extLst>
              <a:ext uri="{FF2B5EF4-FFF2-40B4-BE49-F238E27FC236}">
                <a16:creationId xmlns:a16="http://schemas.microsoft.com/office/drawing/2014/main" id="{E8E27531-4C85-48E9-B953-806B3B77E5C0}"/>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3ADE3FF8-27A8-403A-8E2F-B1833469E115}"/>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BA78F857-BE95-4D01-B054-541F592EF6EA}"/>
              </a:ext>
            </a:extLst>
          </p:cNvPr>
          <p:cNvGraphicFramePr>
            <a:graphicFrameLocks noGrp="1"/>
          </p:cNvGraphicFramePr>
          <p:nvPr>
            <p:extLst>
              <p:ext uri="{D42A27DB-BD31-4B8C-83A1-F6EECF244321}">
                <p14:modId xmlns:p14="http://schemas.microsoft.com/office/powerpoint/2010/main" val="3358824734"/>
              </p:ext>
            </p:extLst>
          </p:nvPr>
        </p:nvGraphicFramePr>
        <p:xfrm>
          <a:off x="804330" y="1996850"/>
          <a:ext cx="5524042" cy="741680"/>
        </p:xfrm>
        <a:graphic>
          <a:graphicData uri="http://schemas.openxmlformats.org/drawingml/2006/table">
            <a:tbl>
              <a:tblPr firstRow="1" bandRow="1">
                <a:tableStyleId>{5C22544A-7EE6-4342-B048-85BDC9FD1C3A}</a:tableStyleId>
              </a:tblPr>
              <a:tblGrid>
                <a:gridCol w="2798949">
                  <a:extLst>
                    <a:ext uri="{9D8B030D-6E8A-4147-A177-3AD203B41FA5}">
                      <a16:colId xmlns:a16="http://schemas.microsoft.com/office/drawing/2014/main" val="1249128619"/>
                    </a:ext>
                  </a:extLst>
                </a:gridCol>
                <a:gridCol w="624689">
                  <a:extLst>
                    <a:ext uri="{9D8B030D-6E8A-4147-A177-3AD203B41FA5}">
                      <a16:colId xmlns:a16="http://schemas.microsoft.com/office/drawing/2014/main" val="1314957698"/>
                    </a:ext>
                  </a:extLst>
                </a:gridCol>
                <a:gridCol w="595252">
                  <a:extLst>
                    <a:ext uri="{9D8B030D-6E8A-4147-A177-3AD203B41FA5}">
                      <a16:colId xmlns:a16="http://schemas.microsoft.com/office/drawing/2014/main" val="1030819570"/>
                    </a:ext>
                  </a:extLst>
                </a:gridCol>
                <a:gridCol w="516853">
                  <a:extLst>
                    <a:ext uri="{9D8B030D-6E8A-4147-A177-3AD203B41FA5}">
                      <a16:colId xmlns:a16="http://schemas.microsoft.com/office/drawing/2014/main" val="3943757698"/>
                    </a:ext>
                  </a:extLst>
                </a:gridCol>
                <a:gridCol w="486089">
                  <a:extLst>
                    <a:ext uri="{9D8B030D-6E8A-4147-A177-3AD203B41FA5}">
                      <a16:colId xmlns:a16="http://schemas.microsoft.com/office/drawing/2014/main" val="3429353384"/>
                    </a:ext>
                  </a:extLst>
                </a:gridCol>
                <a:gridCol w="502210">
                  <a:extLst>
                    <a:ext uri="{9D8B030D-6E8A-4147-A177-3AD203B41FA5}">
                      <a16:colId xmlns:a16="http://schemas.microsoft.com/office/drawing/2014/main" val="2444128709"/>
                    </a:ext>
                  </a:extLst>
                </a:gridCol>
              </a:tblGrid>
              <a:tr h="370840">
                <a:tc>
                  <a:txBody>
                    <a:bodyPr/>
                    <a:lstStyle/>
                    <a:p>
                      <a:r>
                        <a:rPr lang="en-US" dirty="0"/>
                        <a:t>Historical cost</a:t>
                      </a:r>
                    </a:p>
                  </a:txBody>
                  <a:tcPr/>
                </a:tc>
                <a:tc>
                  <a:txBody>
                    <a:bodyPr/>
                    <a:lstStyle/>
                    <a:p>
                      <a:r>
                        <a:rPr lang="en-US" dirty="0"/>
                        <a:t>Y1</a:t>
                      </a:r>
                    </a:p>
                  </a:txBody>
                  <a:tcPr/>
                </a:tc>
                <a:tc>
                  <a:txBody>
                    <a:bodyPr/>
                    <a:lstStyle/>
                    <a:p>
                      <a:r>
                        <a:rPr lang="en-US" dirty="0"/>
                        <a:t>Y2</a:t>
                      </a:r>
                    </a:p>
                  </a:txBody>
                  <a:tcPr/>
                </a:tc>
                <a:tc>
                  <a:txBody>
                    <a:bodyPr/>
                    <a:lstStyle/>
                    <a:p>
                      <a:r>
                        <a:rPr lang="en-US" dirty="0"/>
                        <a:t>Y3</a:t>
                      </a:r>
                    </a:p>
                  </a:txBody>
                  <a:tcPr/>
                </a:tc>
                <a:tc>
                  <a:txBody>
                    <a:bodyPr/>
                    <a:lstStyle/>
                    <a:p>
                      <a:r>
                        <a:rPr lang="en-US" dirty="0"/>
                        <a:t>Y4</a:t>
                      </a:r>
                    </a:p>
                  </a:txBody>
                  <a:tcPr/>
                </a:tc>
                <a:tc>
                  <a:txBody>
                    <a:bodyPr/>
                    <a:lstStyle/>
                    <a:p>
                      <a:r>
                        <a:rPr lang="en-US" dirty="0"/>
                        <a:t>Y5</a:t>
                      </a:r>
                    </a:p>
                  </a:txBody>
                  <a:tcPr/>
                </a:tc>
                <a:extLst>
                  <a:ext uri="{0D108BD9-81ED-4DB2-BD59-A6C34878D82A}">
                    <a16:rowId xmlns:a16="http://schemas.microsoft.com/office/drawing/2014/main" val="1866634112"/>
                  </a:ext>
                </a:extLst>
              </a:tr>
              <a:tr h="370840">
                <a:tc>
                  <a:txBody>
                    <a:bodyPr/>
                    <a:lstStyle/>
                    <a:p>
                      <a:r>
                        <a:rPr lang="en-US" dirty="0"/>
                        <a:t>100</a:t>
                      </a:r>
                    </a:p>
                  </a:txBody>
                  <a:tcPr/>
                </a:tc>
                <a:tc>
                  <a:txBody>
                    <a:bodyPr/>
                    <a:lstStyle/>
                    <a:p>
                      <a:r>
                        <a:rPr lang="en-US" dirty="0"/>
                        <a:t>20</a:t>
                      </a:r>
                    </a:p>
                  </a:txBody>
                  <a:tcPr/>
                </a:tc>
                <a:tc>
                  <a:txBody>
                    <a:bodyPr/>
                    <a:lstStyle/>
                    <a:p>
                      <a:r>
                        <a:rPr lang="en-US" dirty="0"/>
                        <a:t>20</a:t>
                      </a:r>
                    </a:p>
                  </a:txBody>
                  <a:tcPr/>
                </a:tc>
                <a:tc>
                  <a:txBody>
                    <a:bodyPr/>
                    <a:lstStyle/>
                    <a:p>
                      <a:r>
                        <a:rPr lang="en-US" dirty="0"/>
                        <a:t>20</a:t>
                      </a:r>
                    </a:p>
                  </a:txBody>
                  <a:tcPr/>
                </a:tc>
                <a:tc>
                  <a:txBody>
                    <a:bodyPr/>
                    <a:lstStyle/>
                    <a:p>
                      <a:r>
                        <a:rPr lang="en-US" dirty="0"/>
                        <a:t>20</a:t>
                      </a:r>
                    </a:p>
                  </a:txBody>
                  <a:tcPr/>
                </a:tc>
                <a:tc>
                  <a:txBody>
                    <a:bodyPr/>
                    <a:lstStyle/>
                    <a:p>
                      <a:r>
                        <a:rPr lang="en-US" dirty="0"/>
                        <a:t>20</a:t>
                      </a:r>
                    </a:p>
                  </a:txBody>
                  <a:tcPr/>
                </a:tc>
                <a:extLst>
                  <a:ext uri="{0D108BD9-81ED-4DB2-BD59-A6C34878D82A}">
                    <a16:rowId xmlns:a16="http://schemas.microsoft.com/office/drawing/2014/main" val="1154599790"/>
                  </a:ext>
                </a:extLst>
              </a:tr>
            </a:tbl>
          </a:graphicData>
        </a:graphic>
      </p:graphicFrame>
      <p:graphicFrame>
        <p:nvGraphicFramePr>
          <p:cNvPr id="7" name="Table 6">
            <a:extLst>
              <a:ext uri="{FF2B5EF4-FFF2-40B4-BE49-F238E27FC236}">
                <a16:creationId xmlns:a16="http://schemas.microsoft.com/office/drawing/2014/main" id="{8B144897-3122-4700-97FC-6F981FC2A392}"/>
              </a:ext>
            </a:extLst>
          </p:cNvPr>
          <p:cNvGraphicFramePr>
            <a:graphicFrameLocks noGrp="1"/>
          </p:cNvGraphicFramePr>
          <p:nvPr>
            <p:extLst>
              <p:ext uri="{D42A27DB-BD31-4B8C-83A1-F6EECF244321}">
                <p14:modId xmlns:p14="http://schemas.microsoft.com/office/powerpoint/2010/main" val="278672169"/>
              </p:ext>
            </p:extLst>
          </p:nvPr>
        </p:nvGraphicFramePr>
        <p:xfrm>
          <a:off x="804330" y="3170559"/>
          <a:ext cx="5958610" cy="1112520"/>
        </p:xfrm>
        <a:graphic>
          <a:graphicData uri="http://schemas.openxmlformats.org/drawingml/2006/table">
            <a:tbl>
              <a:tblPr firstRow="1" bandRow="1">
                <a:tableStyleId>{5C22544A-7EE6-4342-B048-85BDC9FD1C3A}</a:tableStyleId>
              </a:tblPr>
              <a:tblGrid>
                <a:gridCol w="2767532">
                  <a:extLst>
                    <a:ext uri="{9D8B030D-6E8A-4147-A177-3AD203B41FA5}">
                      <a16:colId xmlns:a16="http://schemas.microsoft.com/office/drawing/2014/main" val="1249128619"/>
                    </a:ext>
                  </a:extLst>
                </a:gridCol>
                <a:gridCol w="617677">
                  <a:extLst>
                    <a:ext uri="{9D8B030D-6E8A-4147-A177-3AD203B41FA5}">
                      <a16:colId xmlns:a16="http://schemas.microsoft.com/office/drawing/2014/main" val="1314957698"/>
                    </a:ext>
                  </a:extLst>
                </a:gridCol>
                <a:gridCol w="588570">
                  <a:extLst>
                    <a:ext uri="{9D8B030D-6E8A-4147-A177-3AD203B41FA5}">
                      <a16:colId xmlns:a16="http://schemas.microsoft.com/office/drawing/2014/main" val="1030819570"/>
                    </a:ext>
                  </a:extLst>
                </a:gridCol>
                <a:gridCol w="511052">
                  <a:extLst>
                    <a:ext uri="{9D8B030D-6E8A-4147-A177-3AD203B41FA5}">
                      <a16:colId xmlns:a16="http://schemas.microsoft.com/office/drawing/2014/main" val="3943757698"/>
                    </a:ext>
                  </a:extLst>
                </a:gridCol>
                <a:gridCol w="480633">
                  <a:extLst>
                    <a:ext uri="{9D8B030D-6E8A-4147-A177-3AD203B41FA5}">
                      <a16:colId xmlns:a16="http://schemas.microsoft.com/office/drawing/2014/main" val="3429353384"/>
                    </a:ext>
                  </a:extLst>
                </a:gridCol>
                <a:gridCol w="496573">
                  <a:extLst>
                    <a:ext uri="{9D8B030D-6E8A-4147-A177-3AD203B41FA5}">
                      <a16:colId xmlns:a16="http://schemas.microsoft.com/office/drawing/2014/main" val="2444128709"/>
                    </a:ext>
                  </a:extLst>
                </a:gridCol>
                <a:gridCol w="496573">
                  <a:extLst>
                    <a:ext uri="{9D8B030D-6E8A-4147-A177-3AD203B41FA5}">
                      <a16:colId xmlns:a16="http://schemas.microsoft.com/office/drawing/2014/main" val="1556900679"/>
                    </a:ext>
                  </a:extLst>
                </a:gridCol>
              </a:tblGrid>
              <a:tr h="370840">
                <a:tc>
                  <a:txBody>
                    <a:bodyPr/>
                    <a:lstStyle/>
                    <a:p>
                      <a:endParaRPr lang="en-US" dirty="0"/>
                    </a:p>
                  </a:txBody>
                  <a:tcPr/>
                </a:tc>
                <a:tc>
                  <a:txBody>
                    <a:bodyPr/>
                    <a:lstStyle/>
                    <a:p>
                      <a:r>
                        <a:rPr lang="en-US" dirty="0"/>
                        <a:t>Y1</a:t>
                      </a:r>
                    </a:p>
                  </a:txBody>
                  <a:tcPr/>
                </a:tc>
                <a:tc>
                  <a:txBody>
                    <a:bodyPr/>
                    <a:lstStyle/>
                    <a:p>
                      <a:r>
                        <a:rPr lang="en-US" dirty="0"/>
                        <a:t>Y2</a:t>
                      </a:r>
                    </a:p>
                  </a:txBody>
                  <a:tcPr/>
                </a:tc>
                <a:tc>
                  <a:txBody>
                    <a:bodyPr/>
                    <a:lstStyle/>
                    <a:p>
                      <a:r>
                        <a:rPr lang="en-US" dirty="0"/>
                        <a:t>Y3</a:t>
                      </a:r>
                    </a:p>
                  </a:txBody>
                  <a:tcPr/>
                </a:tc>
                <a:tc>
                  <a:txBody>
                    <a:bodyPr/>
                    <a:lstStyle/>
                    <a:p>
                      <a:r>
                        <a:rPr lang="en-US" dirty="0"/>
                        <a:t>Y4</a:t>
                      </a:r>
                    </a:p>
                  </a:txBody>
                  <a:tcPr/>
                </a:tc>
                <a:tc>
                  <a:txBody>
                    <a:bodyPr/>
                    <a:lstStyle/>
                    <a:p>
                      <a:r>
                        <a:rPr lang="en-US" dirty="0"/>
                        <a:t>Y5</a:t>
                      </a:r>
                    </a:p>
                  </a:txBody>
                  <a:tcPr/>
                </a:tc>
                <a:tc>
                  <a:txBody>
                    <a:bodyPr/>
                    <a:lstStyle/>
                    <a:p>
                      <a:r>
                        <a:rPr lang="en-US" dirty="0"/>
                        <a:t>…</a:t>
                      </a:r>
                    </a:p>
                  </a:txBody>
                  <a:tcPr/>
                </a:tc>
                <a:extLst>
                  <a:ext uri="{0D108BD9-81ED-4DB2-BD59-A6C34878D82A}">
                    <a16:rowId xmlns:a16="http://schemas.microsoft.com/office/drawing/2014/main" val="1866634112"/>
                  </a:ext>
                </a:extLst>
              </a:tr>
              <a:tr h="370840">
                <a:tc>
                  <a:txBody>
                    <a:bodyPr/>
                    <a:lstStyle/>
                    <a:p>
                      <a:r>
                        <a:rPr lang="en-US" dirty="0"/>
                        <a:t>Book Value</a:t>
                      </a:r>
                    </a:p>
                  </a:txBody>
                  <a:tcPr/>
                </a:tc>
                <a:tc>
                  <a:txBody>
                    <a:bodyPr/>
                    <a:lstStyle/>
                    <a:p>
                      <a:r>
                        <a:rPr lang="en-US" dirty="0"/>
                        <a:t>100</a:t>
                      </a:r>
                    </a:p>
                  </a:txBody>
                  <a:tcPr/>
                </a:tc>
                <a:tc>
                  <a:txBody>
                    <a:bodyPr/>
                    <a:lstStyle/>
                    <a:p>
                      <a:r>
                        <a:rPr lang="en-US" dirty="0"/>
                        <a:t>80</a:t>
                      </a:r>
                    </a:p>
                  </a:txBody>
                  <a:tcPr/>
                </a:tc>
                <a:tc>
                  <a:txBody>
                    <a:bodyPr/>
                    <a:lstStyle/>
                    <a:p>
                      <a:r>
                        <a:rPr lang="en-US" dirty="0"/>
                        <a:t>64</a:t>
                      </a:r>
                    </a:p>
                  </a:txBody>
                  <a:tcPr/>
                </a:tc>
                <a:tc>
                  <a:txBody>
                    <a:bodyPr/>
                    <a:lstStyle/>
                    <a:p>
                      <a:r>
                        <a:rPr lang="en-US" dirty="0"/>
                        <a:t>51</a:t>
                      </a:r>
                    </a:p>
                  </a:txBody>
                  <a:tcPr/>
                </a:tc>
                <a:tc>
                  <a:txBody>
                    <a:bodyPr/>
                    <a:lstStyle/>
                    <a:p>
                      <a:r>
                        <a:rPr lang="en-US" dirty="0"/>
                        <a:t>41</a:t>
                      </a:r>
                    </a:p>
                  </a:txBody>
                  <a:tcPr/>
                </a:tc>
                <a:tc>
                  <a:txBody>
                    <a:bodyPr/>
                    <a:lstStyle/>
                    <a:p>
                      <a:r>
                        <a:rPr lang="en-US" dirty="0"/>
                        <a:t>…</a:t>
                      </a:r>
                    </a:p>
                  </a:txBody>
                  <a:tcPr/>
                </a:tc>
                <a:extLst>
                  <a:ext uri="{0D108BD9-81ED-4DB2-BD59-A6C34878D82A}">
                    <a16:rowId xmlns:a16="http://schemas.microsoft.com/office/drawing/2014/main" val="1154599790"/>
                  </a:ext>
                </a:extLst>
              </a:tr>
              <a:tr h="370840">
                <a:tc>
                  <a:txBody>
                    <a:bodyPr/>
                    <a:lstStyle/>
                    <a:p>
                      <a:r>
                        <a:rPr lang="en-US" dirty="0"/>
                        <a:t>Depreciation (20%)</a:t>
                      </a:r>
                    </a:p>
                  </a:txBody>
                  <a:tcPr/>
                </a:tc>
                <a:tc>
                  <a:txBody>
                    <a:bodyPr/>
                    <a:lstStyle/>
                    <a:p>
                      <a:r>
                        <a:rPr lang="en-US" dirty="0"/>
                        <a:t>20</a:t>
                      </a:r>
                    </a:p>
                  </a:txBody>
                  <a:tcPr/>
                </a:tc>
                <a:tc>
                  <a:txBody>
                    <a:bodyPr/>
                    <a:lstStyle/>
                    <a:p>
                      <a:r>
                        <a:rPr lang="en-US" dirty="0"/>
                        <a:t>16</a:t>
                      </a:r>
                    </a:p>
                  </a:txBody>
                  <a:tcPr/>
                </a:tc>
                <a:tc>
                  <a:txBody>
                    <a:bodyPr/>
                    <a:lstStyle/>
                    <a:p>
                      <a:r>
                        <a:rPr lang="en-US" dirty="0"/>
                        <a:t>13</a:t>
                      </a:r>
                    </a:p>
                  </a:txBody>
                  <a:tcPr/>
                </a:tc>
                <a:tc>
                  <a:txBody>
                    <a:bodyPr/>
                    <a:lstStyle/>
                    <a:p>
                      <a:r>
                        <a:rPr lang="en-US" dirty="0"/>
                        <a:t>10</a:t>
                      </a:r>
                    </a:p>
                  </a:txBody>
                  <a:tcPr/>
                </a:tc>
                <a:tc>
                  <a:txBody>
                    <a:bodyPr/>
                    <a:lstStyle/>
                    <a:p>
                      <a:r>
                        <a:rPr lang="en-US" dirty="0"/>
                        <a:t>8</a:t>
                      </a:r>
                    </a:p>
                  </a:txBody>
                  <a:tcPr/>
                </a:tc>
                <a:tc>
                  <a:txBody>
                    <a:bodyPr/>
                    <a:lstStyle/>
                    <a:p>
                      <a:r>
                        <a:rPr lang="en-US" dirty="0"/>
                        <a:t>…</a:t>
                      </a:r>
                    </a:p>
                  </a:txBody>
                  <a:tcPr/>
                </a:tc>
                <a:extLst>
                  <a:ext uri="{0D108BD9-81ED-4DB2-BD59-A6C34878D82A}">
                    <a16:rowId xmlns:a16="http://schemas.microsoft.com/office/drawing/2014/main" val="4111858919"/>
                  </a:ext>
                </a:extLst>
              </a:tr>
            </a:tbl>
          </a:graphicData>
        </a:graphic>
      </p:graphicFrame>
      <p:graphicFrame>
        <p:nvGraphicFramePr>
          <p:cNvPr id="8" name="Table 7">
            <a:extLst>
              <a:ext uri="{FF2B5EF4-FFF2-40B4-BE49-F238E27FC236}">
                <a16:creationId xmlns:a16="http://schemas.microsoft.com/office/drawing/2014/main" id="{5DCF4BF5-D233-44D4-AE46-40EBC6EE9BEE}"/>
              </a:ext>
            </a:extLst>
          </p:cNvPr>
          <p:cNvGraphicFramePr>
            <a:graphicFrameLocks noGrp="1"/>
          </p:cNvGraphicFramePr>
          <p:nvPr>
            <p:extLst>
              <p:ext uri="{D42A27DB-BD31-4B8C-83A1-F6EECF244321}">
                <p14:modId xmlns:p14="http://schemas.microsoft.com/office/powerpoint/2010/main" val="2244786390"/>
              </p:ext>
            </p:extLst>
          </p:nvPr>
        </p:nvGraphicFramePr>
        <p:xfrm>
          <a:off x="808002" y="4772613"/>
          <a:ext cx="6308022" cy="1112520"/>
        </p:xfrm>
        <a:graphic>
          <a:graphicData uri="http://schemas.openxmlformats.org/drawingml/2006/table">
            <a:tbl>
              <a:tblPr firstRow="1" bandRow="1">
                <a:tableStyleId>{5C22544A-7EE6-4342-B048-85BDC9FD1C3A}</a:tableStyleId>
              </a:tblPr>
              <a:tblGrid>
                <a:gridCol w="3196180">
                  <a:extLst>
                    <a:ext uri="{9D8B030D-6E8A-4147-A177-3AD203B41FA5}">
                      <a16:colId xmlns:a16="http://schemas.microsoft.com/office/drawing/2014/main" val="1249128619"/>
                    </a:ext>
                  </a:extLst>
                </a:gridCol>
                <a:gridCol w="713345">
                  <a:extLst>
                    <a:ext uri="{9D8B030D-6E8A-4147-A177-3AD203B41FA5}">
                      <a16:colId xmlns:a16="http://schemas.microsoft.com/office/drawing/2014/main" val="1314957698"/>
                    </a:ext>
                  </a:extLst>
                </a:gridCol>
                <a:gridCol w="679731">
                  <a:extLst>
                    <a:ext uri="{9D8B030D-6E8A-4147-A177-3AD203B41FA5}">
                      <a16:colId xmlns:a16="http://schemas.microsoft.com/office/drawing/2014/main" val="1030819570"/>
                    </a:ext>
                  </a:extLst>
                </a:gridCol>
                <a:gridCol w="590206">
                  <a:extLst>
                    <a:ext uri="{9D8B030D-6E8A-4147-A177-3AD203B41FA5}">
                      <a16:colId xmlns:a16="http://schemas.microsoft.com/office/drawing/2014/main" val="3943757698"/>
                    </a:ext>
                  </a:extLst>
                </a:gridCol>
                <a:gridCol w="555076">
                  <a:extLst>
                    <a:ext uri="{9D8B030D-6E8A-4147-A177-3AD203B41FA5}">
                      <a16:colId xmlns:a16="http://schemas.microsoft.com/office/drawing/2014/main" val="3429353384"/>
                    </a:ext>
                  </a:extLst>
                </a:gridCol>
                <a:gridCol w="573484">
                  <a:extLst>
                    <a:ext uri="{9D8B030D-6E8A-4147-A177-3AD203B41FA5}">
                      <a16:colId xmlns:a16="http://schemas.microsoft.com/office/drawing/2014/main" val="2444128709"/>
                    </a:ext>
                  </a:extLst>
                </a:gridCol>
              </a:tblGrid>
              <a:tr h="370840">
                <a:tc>
                  <a:txBody>
                    <a:bodyPr/>
                    <a:lstStyle/>
                    <a:p>
                      <a:endParaRPr lang="en-US" dirty="0"/>
                    </a:p>
                  </a:txBody>
                  <a:tcPr/>
                </a:tc>
                <a:tc>
                  <a:txBody>
                    <a:bodyPr/>
                    <a:lstStyle/>
                    <a:p>
                      <a:r>
                        <a:rPr lang="en-US" dirty="0"/>
                        <a:t>Y1</a:t>
                      </a:r>
                    </a:p>
                  </a:txBody>
                  <a:tcPr/>
                </a:tc>
                <a:tc>
                  <a:txBody>
                    <a:bodyPr/>
                    <a:lstStyle/>
                    <a:p>
                      <a:r>
                        <a:rPr lang="en-US" dirty="0"/>
                        <a:t>Y2</a:t>
                      </a:r>
                    </a:p>
                  </a:txBody>
                  <a:tcPr/>
                </a:tc>
                <a:tc>
                  <a:txBody>
                    <a:bodyPr/>
                    <a:lstStyle/>
                    <a:p>
                      <a:r>
                        <a:rPr lang="en-US" dirty="0"/>
                        <a:t>Y3</a:t>
                      </a:r>
                    </a:p>
                  </a:txBody>
                  <a:tcPr/>
                </a:tc>
                <a:tc>
                  <a:txBody>
                    <a:bodyPr/>
                    <a:lstStyle/>
                    <a:p>
                      <a:r>
                        <a:rPr lang="en-US" dirty="0"/>
                        <a:t>Y4</a:t>
                      </a:r>
                    </a:p>
                  </a:txBody>
                  <a:tcPr/>
                </a:tc>
                <a:tc>
                  <a:txBody>
                    <a:bodyPr/>
                    <a:lstStyle/>
                    <a:p>
                      <a:r>
                        <a:rPr lang="en-US" dirty="0"/>
                        <a:t>Y5</a:t>
                      </a:r>
                    </a:p>
                  </a:txBody>
                  <a:tcPr/>
                </a:tc>
                <a:extLst>
                  <a:ext uri="{0D108BD9-81ED-4DB2-BD59-A6C34878D82A}">
                    <a16:rowId xmlns:a16="http://schemas.microsoft.com/office/drawing/2014/main" val="1866634112"/>
                  </a:ext>
                </a:extLst>
              </a:tr>
              <a:tr h="370840">
                <a:tc>
                  <a:txBody>
                    <a:bodyPr/>
                    <a:lstStyle/>
                    <a:p>
                      <a:r>
                        <a:rPr lang="en-US" dirty="0"/>
                        <a:t>Produced Units</a:t>
                      </a:r>
                    </a:p>
                  </a:txBody>
                  <a:tcPr/>
                </a:tc>
                <a:tc>
                  <a:txBody>
                    <a:bodyPr/>
                    <a:lstStyle/>
                    <a:p>
                      <a:r>
                        <a:rPr lang="en-US" dirty="0"/>
                        <a:t>50</a:t>
                      </a:r>
                    </a:p>
                  </a:txBody>
                  <a:tcPr/>
                </a:tc>
                <a:tc>
                  <a:txBody>
                    <a:bodyPr/>
                    <a:lstStyle/>
                    <a:p>
                      <a:r>
                        <a:rPr lang="en-US" dirty="0"/>
                        <a:t>100</a:t>
                      </a:r>
                    </a:p>
                  </a:txBody>
                  <a:tcPr/>
                </a:tc>
                <a:tc>
                  <a:txBody>
                    <a:bodyPr/>
                    <a:lstStyle/>
                    <a:p>
                      <a:r>
                        <a:rPr lang="en-US" dirty="0"/>
                        <a:t>200</a:t>
                      </a:r>
                    </a:p>
                  </a:txBody>
                  <a:tcPr/>
                </a:tc>
                <a:tc>
                  <a:txBody>
                    <a:bodyPr/>
                    <a:lstStyle/>
                    <a:p>
                      <a:r>
                        <a:rPr lang="en-US" dirty="0"/>
                        <a:t>200</a:t>
                      </a:r>
                    </a:p>
                  </a:txBody>
                  <a:tcPr/>
                </a:tc>
                <a:tc>
                  <a:txBody>
                    <a:bodyPr/>
                    <a:lstStyle/>
                    <a:p>
                      <a:r>
                        <a:rPr lang="en-US" dirty="0"/>
                        <a:t>150</a:t>
                      </a:r>
                    </a:p>
                  </a:txBody>
                  <a:tcPr/>
                </a:tc>
                <a:extLst>
                  <a:ext uri="{0D108BD9-81ED-4DB2-BD59-A6C34878D82A}">
                    <a16:rowId xmlns:a16="http://schemas.microsoft.com/office/drawing/2014/main" val="1154599790"/>
                  </a:ext>
                </a:extLst>
              </a:tr>
              <a:tr h="370840">
                <a:tc>
                  <a:txBody>
                    <a:bodyPr/>
                    <a:lstStyle/>
                    <a:p>
                      <a:r>
                        <a:rPr lang="en-US" dirty="0"/>
                        <a:t>Depreciation</a:t>
                      </a:r>
                    </a:p>
                  </a:txBody>
                  <a:tcPr/>
                </a:tc>
                <a:tc>
                  <a:txBody>
                    <a:bodyPr/>
                    <a:lstStyle/>
                    <a:p>
                      <a:r>
                        <a:rPr lang="en-US" dirty="0"/>
                        <a:t>8</a:t>
                      </a:r>
                    </a:p>
                  </a:txBody>
                  <a:tcPr/>
                </a:tc>
                <a:tc>
                  <a:txBody>
                    <a:bodyPr/>
                    <a:lstStyle/>
                    <a:p>
                      <a:r>
                        <a:rPr lang="en-US" dirty="0"/>
                        <a:t>14</a:t>
                      </a:r>
                    </a:p>
                  </a:txBody>
                  <a:tcPr/>
                </a:tc>
                <a:tc>
                  <a:txBody>
                    <a:bodyPr/>
                    <a:lstStyle/>
                    <a:p>
                      <a:r>
                        <a:rPr lang="en-US" dirty="0"/>
                        <a:t>28</a:t>
                      </a:r>
                    </a:p>
                  </a:txBody>
                  <a:tcPr/>
                </a:tc>
                <a:tc>
                  <a:txBody>
                    <a:bodyPr/>
                    <a:lstStyle/>
                    <a:p>
                      <a:r>
                        <a:rPr lang="en-US" dirty="0"/>
                        <a:t>28</a:t>
                      </a:r>
                    </a:p>
                  </a:txBody>
                  <a:tcPr/>
                </a:tc>
                <a:tc>
                  <a:txBody>
                    <a:bodyPr/>
                    <a:lstStyle/>
                    <a:p>
                      <a:r>
                        <a:rPr lang="en-US" dirty="0"/>
                        <a:t>22</a:t>
                      </a:r>
                    </a:p>
                  </a:txBody>
                  <a:tcPr/>
                </a:tc>
                <a:extLst>
                  <a:ext uri="{0D108BD9-81ED-4DB2-BD59-A6C34878D82A}">
                    <a16:rowId xmlns:a16="http://schemas.microsoft.com/office/drawing/2014/main" val="4111858919"/>
                  </a:ext>
                </a:extLst>
              </a:tr>
            </a:tbl>
          </a:graphicData>
        </a:graphic>
      </p:graphicFrame>
    </p:spTree>
    <p:extLst>
      <p:ext uri="{BB962C8B-B14F-4D97-AF65-F5344CB8AC3E}">
        <p14:creationId xmlns:p14="http://schemas.microsoft.com/office/powerpoint/2010/main" val="34580619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BCD11-8514-4ECE-A8B0-B9CDD09950DE}"/>
              </a:ext>
            </a:extLst>
          </p:cNvPr>
          <p:cNvSpPr>
            <a:spLocks noGrp="1"/>
          </p:cNvSpPr>
          <p:nvPr>
            <p:ph type="title"/>
          </p:nvPr>
        </p:nvSpPr>
        <p:spPr/>
        <p:txBody>
          <a:bodyPr>
            <a:normAutofit fontScale="90000"/>
          </a:bodyPr>
          <a:lstStyle/>
          <a:p>
            <a:r>
              <a:rPr lang="en-US" dirty="0"/>
              <a:t>Value in use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F3E6D25-527B-4C13-B6A9-233C3B075DCC}"/>
                  </a:ext>
                </a:extLst>
              </p:cNvPr>
              <p:cNvSpPr>
                <a:spLocks noGrp="1"/>
              </p:cNvSpPr>
              <p:nvPr>
                <p:ph idx="1"/>
              </p:nvPr>
            </p:nvSpPr>
            <p:spPr>
              <a:xfrm>
                <a:off x="677334" y="1238249"/>
                <a:ext cx="8596668" cy="4544681"/>
              </a:xfrm>
            </p:spPr>
            <p:txBody>
              <a:bodyPr>
                <a:normAutofit lnSpcReduction="10000"/>
              </a:bodyPr>
              <a:lstStyle/>
              <a:p>
                <a:r>
                  <a:rPr lang="en-US" dirty="0"/>
                  <a:t>Value in use is the net present value of cash flow or other benefits generated by an asset to a specific owner and under a specific use. </a:t>
                </a:r>
              </a:p>
              <a:p>
                <a:r>
                  <a:rPr lang="en-US" dirty="0"/>
                  <a:t>Net present value could be obtained by considering a discount rate, meaning the cost of money during the time. The discount rate should be able to represent the present value of cash earned in a future time.</a:t>
                </a:r>
              </a:p>
              <a:p>
                <a:r>
                  <a:rPr lang="en-US" dirty="0"/>
                  <a:t>The value in use of a plant could be calculated with the following formula:</a:t>
                </a:r>
              </a:p>
              <a:p>
                <a:endParaRPr lang="en-US" dirty="0"/>
              </a:p>
              <a:p>
                <a:endParaRPr lang="en-US" dirty="0"/>
              </a:p>
              <a:p>
                <a:endParaRPr lang="en-US" dirty="0"/>
              </a:p>
              <a:p>
                <a:endParaRPr lang="en-US" dirty="0"/>
              </a:p>
              <a:p>
                <a:endParaRPr lang="en-US" dirty="0"/>
              </a:p>
              <a:p>
                <a:r>
                  <a:rPr lang="en-US" dirty="0"/>
                  <a:t>NPV: 465,40				NPV= </a:t>
                </a:r>
                <a14:m>
                  <m:oMath xmlns:m="http://schemas.openxmlformats.org/officeDocument/2006/math">
                    <m:nary>
                      <m:naryPr>
                        <m:chr m:val="∑"/>
                        <m:ctrlPr>
                          <a:rPr lang="pt-BR" b="0" i="1" smtClean="0">
                            <a:latin typeface="Cambria Math" panose="02040503050406030204" pitchFamily="18" charset="0"/>
                            <a:ea typeface="Cambria Math" panose="02040503050406030204" pitchFamily="18" charset="0"/>
                          </a:rPr>
                        </m:ctrlPr>
                      </m:naryPr>
                      <m:sub>
                        <m:r>
                          <m:rPr>
                            <m:brk m:alnAt="23"/>
                          </m:rPr>
                          <a:rPr lang="it-IT" b="0" i="1" smtClean="0">
                            <a:latin typeface="Cambria Math" panose="02040503050406030204" pitchFamily="18" charset="0"/>
                            <a:ea typeface="Cambria Math" panose="02040503050406030204" pitchFamily="18" charset="0"/>
                          </a:rPr>
                          <m:t>𝑡</m:t>
                        </m:r>
                        <m:r>
                          <a:rPr lang="pt-BR"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1</m:t>
                        </m:r>
                      </m:sub>
                      <m:sup>
                        <m:r>
                          <a:rPr lang="pt-BR" b="0" i="1" smtClean="0">
                            <a:latin typeface="Cambria Math" panose="02040503050406030204" pitchFamily="18" charset="0"/>
                            <a:ea typeface="Cambria Math" panose="02040503050406030204" pitchFamily="18" charset="0"/>
                          </a:rPr>
                          <m:t>𝑛</m:t>
                        </m:r>
                      </m:sup>
                      <m:e>
                        <m:f>
                          <m:fPr>
                            <m:ctrlPr>
                              <a:rPr lang="pt-BR" b="0" i="1" smtClean="0">
                                <a:latin typeface="Cambria Math" panose="02040503050406030204" pitchFamily="18" charset="0"/>
                                <a:ea typeface="Cambria Math" panose="02040503050406030204" pitchFamily="18" charset="0"/>
                              </a:rPr>
                            </m:ctrlPr>
                          </m:fPr>
                          <m:num>
                            <m:sSup>
                              <m:sSupPr>
                                <m:ctrlPr>
                                  <a:rPr lang="pt-BR" b="0" i="1" smtClean="0">
                                    <a:latin typeface="Cambria Math" panose="02040503050406030204" pitchFamily="18" charset="0"/>
                                    <a:ea typeface="Cambria Math" panose="02040503050406030204" pitchFamily="18" charset="0"/>
                                  </a:rPr>
                                </m:ctrlPr>
                              </m:sSupPr>
                              <m:e>
                                <m:r>
                                  <a:rPr lang="it-IT" b="0" i="1" smtClean="0">
                                    <a:latin typeface="Cambria Math" panose="02040503050406030204" pitchFamily="18" charset="0"/>
                                    <a:ea typeface="Cambria Math" panose="02040503050406030204" pitchFamily="18" charset="0"/>
                                  </a:rPr>
                                  <m:t>𝑅</m:t>
                                </m:r>
                              </m:e>
                              <m:sup>
                                <m:r>
                                  <a:rPr lang="it-IT" b="0" i="1" smtClean="0">
                                    <a:latin typeface="Cambria Math" panose="02040503050406030204" pitchFamily="18" charset="0"/>
                                    <a:ea typeface="Cambria Math" panose="02040503050406030204" pitchFamily="18" charset="0"/>
                                  </a:rPr>
                                  <m:t>𝑡</m:t>
                                </m:r>
                              </m:sup>
                            </m:sSup>
                          </m:num>
                          <m:den>
                            <m:sSup>
                              <m:sSupPr>
                                <m:ctrlPr>
                                  <a:rPr lang="it-IT" b="0" i="1" smtClean="0">
                                    <a:latin typeface="Cambria Math" panose="02040503050406030204" pitchFamily="18" charset="0"/>
                                    <a:ea typeface="Cambria Math" panose="02040503050406030204" pitchFamily="18" charset="0"/>
                                  </a:rPr>
                                </m:ctrlPr>
                              </m:sSupPr>
                              <m:e>
                                <m:r>
                                  <a:rPr lang="it-IT" b="0" i="1" smtClean="0">
                                    <a:latin typeface="Cambria Math" panose="02040503050406030204" pitchFamily="18" charset="0"/>
                                    <a:ea typeface="Cambria Math" panose="02040503050406030204" pitchFamily="18" charset="0"/>
                                  </a:rPr>
                                  <m:t>(1+</m:t>
                                </m:r>
                                <m:r>
                                  <a:rPr lang="it-IT" b="0" i="1" smtClean="0">
                                    <a:latin typeface="Cambria Math" panose="02040503050406030204" pitchFamily="18" charset="0"/>
                                    <a:ea typeface="Cambria Math" panose="02040503050406030204" pitchFamily="18" charset="0"/>
                                  </a:rPr>
                                  <m:t>𝑖</m:t>
                                </m:r>
                                <m:r>
                                  <a:rPr lang="it-IT" b="0" i="1" smtClean="0">
                                    <a:latin typeface="Cambria Math" panose="02040503050406030204" pitchFamily="18" charset="0"/>
                                    <a:ea typeface="Cambria Math" panose="02040503050406030204" pitchFamily="18" charset="0"/>
                                  </a:rPr>
                                  <m:t>)</m:t>
                                </m:r>
                              </m:e>
                              <m:sup>
                                <m:r>
                                  <a:rPr lang="it-IT" b="0" i="1" smtClean="0">
                                    <a:latin typeface="Cambria Math" panose="02040503050406030204" pitchFamily="18" charset="0"/>
                                    <a:ea typeface="Cambria Math" panose="02040503050406030204" pitchFamily="18" charset="0"/>
                                  </a:rPr>
                                  <m:t>𝑡</m:t>
                                </m:r>
                              </m:sup>
                            </m:sSup>
                          </m:den>
                        </m:f>
                      </m:e>
                    </m:nary>
                  </m:oMath>
                </a14:m>
                <a:endParaRPr lang="en-US" dirty="0"/>
              </a:p>
              <a:p>
                <a:endParaRPr lang="en-US" dirty="0"/>
              </a:p>
            </p:txBody>
          </p:sp>
        </mc:Choice>
        <mc:Fallback xmlns="">
          <p:sp>
            <p:nvSpPr>
              <p:cNvPr id="3" name="Content Placeholder 2">
                <a:extLst>
                  <a:ext uri="{FF2B5EF4-FFF2-40B4-BE49-F238E27FC236}">
                    <a16:creationId xmlns:a16="http://schemas.microsoft.com/office/drawing/2014/main" id="{DF3E6D25-527B-4C13-B6A9-233C3B075DCC}"/>
                  </a:ext>
                </a:extLst>
              </p:cNvPr>
              <p:cNvSpPr>
                <a:spLocks noGrp="1" noRot="1" noChangeAspect="1" noMove="1" noResize="1" noEditPoints="1" noAdjustHandles="1" noChangeArrowheads="1" noChangeShapeType="1" noTextEdit="1"/>
              </p:cNvSpPr>
              <p:nvPr>
                <p:ph idx="1"/>
              </p:nvPr>
            </p:nvSpPr>
            <p:spPr>
              <a:xfrm>
                <a:off x="677334" y="1238249"/>
                <a:ext cx="8596668" cy="4544681"/>
              </a:xfrm>
              <a:blipFill>
                <a:blip r:embed="rId2"/>
                <a:stretch>
                  <a:fillRect l="-567" t="-1340" r="-780"/>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93F8DF36-F7BF-4A6E-A3BD-9310A5AD04FB}"/>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F9F6E49A-771D-4B10-A1A6-A4E4F9EB0236}"/>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7" name="Table 6">
            <a:extLst>
              <a:ext uri="{FF2B5EF4-FFF2-40B4-BE49-F238E27FC236}">
                <a16:creationId xmlns:a16="http://schemas.microsoft.com/office/drawing/2014/main" id="{0452653B-E3CD-4475-BA02-433FFD8F593E}"/>
              </a:ext>
            </a:extLst>
          </p:cNvPr>
          <p:cNvGraphicFramePr>
            <a:graphicFrameLocks noGrp="1"/>
          </p:cNvGraphicFramePr>
          <p:nvPr>
            <p:extLst>
              <p:ext uri="{D42A27DB-BD31-4B8C-83A1-F6EECF244321}">
                <p14:modId xmlns:p14="http://schemas.microsoft.com/office/powerpoint/2010/main" val="1270990826"/>
              </p:ext>
            </p:extLst>
          </p:nvPr>
        </p:nvGraphicFramePr>
        <p:xfrm>
          <a:off x="813260" y="3357276"/>
          <a:ext cx="8324816" cy="1483360"/>
        </p:xfrm>
        <a:graphic>
          <a:graphicData uri="http://schemas.openxmlformats.org/drawingml/2006/table">
            <a:tbl>
              <a:tblPr firstRow="1" bandRow="1">
                <a:tableStyleId>{5C22544A-7EE6-4342-B048-85BDC9FD1C3A}</a:tableStyleId>
              </a:tblPr>
              <a:tblGrid>
                <a:gridCol w="3649976">
                  <a:extLst>
                    <a:ext uri="{9D8B030D-6E8A-4147-A177-3AD203B41FA5}">
                      <a16:colId xmlns:a16="http://schemas.microsoft.com/office/drawing/2014/main" val="1249128619"/>
                    </a:ext>
                  </a:extLst>
                </a:gridCol>
                <a:gridCol w="760491">
                  <a:extLst>
                    <a:ext uri="{9D8B030D-6E8A-4147-A177-3AD203B41FA5}">
                      <a16:colId xmlns:a16="http://schemas.microsoft.com/office/drawing/2014/main" val="1314957698"/>
                    </a:ext>
                  </a:extLst>
                </a:gridCol>
                <a:gridCol w="860080">
                  <a:extLst>
                    <a:ext uri="{9D8B030D-6E8A-4147-A177-3AD203B41FA5}">
                      <a16:colId xmlns:a16="http://schemas.microsoft.com/office/drawing/2014/main" val="1030819570"/>
                    </a:ext>
                  </a:extLst>
                </a:gridCol>
                <a:gridCol w="923453">
                  <a:extLst>
                    <a:ext uri="{9D8B030D-6E8A-4147-A177-3AD203B41FA5}">
                      <a16:colId xmlns:a16="http://schemas.microsoft.com/office/drawing/2014/main" val="3943757698"/>
                    </a:ext>
                  </a:extLst>
                </a:gridCol>
                <a:gridCol w="950614">
                  <a:extLst>
                    <a:ext uri="{9D8B030D-6E8A-4147-A177-3AD203B41FA5}">
                      <a16:colId xmlns:a16="http://schemas.microsoft.com/office/drawing/2014/main" val="3429353384"/>
                    </a:ext>
                  </a:extLst>
                </a:gridCol>
                <a:gridCol w="1180202">
                  <a:extLst>
                    <a:ext uri="{9D8B030D-6E8A-4147-A177-3AD203B41FA5}">
                      <a16:colId xmlns:a16="http://schemas.microsoft.com/office/drawing/2014/main" val="2444128709"/>
                    </a:ext>
                  </a:extLst>
                </a:gridCol>
              </a:tblGrid>
              <a:tr h="370840">
                <a:tc>
                  <a:txBody>
                    <a:bodyPr/>
                    <a:lstStyle/>
                    <a:p>
                      <a:r>
                        <a:rPr lang="en-US" dirty="0"/>
                        <a:t>Historical cost</a:t>
                      </a:r>
                    </a:p>
                  </a:txBody>
                  <a:tcPr/>
                </a:tc>
                <a:tc>
                  <a:txBody>
                    <a:bodyPr/>
                    <a:lstStyle/>
                    <a:p>
                      <a:r>
                        <a:rPr lang="en-US" dirty="0"/>
                        <a:t>Y1</a:t>
                      </a:r>
                    </a:p>
                  </a:txBody>
                  <a:tcPr/>
                </a:tc>
                <a:tc>
                  <a:txBody>
                    <a:bodyPr/>
                    <a:lstStyle/>
                    <a:p>
                      <a:r>
                        <a:rPr lang="en-US" dirty="0"/>
                        <a:t>Y2</a:t>
                      </a:r>
                    </a:p>
                  </a:txBody>
                  <a:tcPr/>
                </a:tc>
                <a:tc>
                  <a:txBody>
                    <a:bodyPr/>
                    <a:lstStyle/>
                    <a:p>
                      <a:r>
                        <a:rPr lang="en-US" dirty="0"/>
                        <a:t>Y3</a:t>
                      </a:r>
                    </a:p>
                  </a:txBody>
                  <a:tcPr/>
                </a:tc>
                <a:tc>
                  <a:txBody>
                    <a:bodyPr/>
                    <a:lstStyle/>
                    <a:p>
                      <a:r>
                        <a:rPr lang="en-US" dirty="0"/>
                        <a:t>Y4</a:t>
                      </a:r>
                    </a:p>
                  </a:txBody>
                  <a:tcPr/>
                </a:tc>
                <a:tc>
                  <a:txBody>
                    <a:bodyPr/>
                    <a:lstStyle/>
                    <a:p>
                      <a:r>
                        <a:rPr lang="en-US" dirty="0"/>
                        <a:t>Y5</a:t>
                      </a:r>
                    </a:p>
                  </a:txBody>
                  <a:tcPr/>
                </a:tc>
                <a:extLst>
                  <a:ext uri="{0D108BD9-81ED-4DB2-BD59-A6C34878D82A}">
                    <a16:rowId xmlns:a16="http://schemas.microsoft.com/office/drawing/2014/main" val="1866634112"/>
                  </a:ext>
                </a:extLst>
              </a:tr>
              <a:tr h="370840">
                <a:tc>
                  <a:txBody>
                    <a:bodyPr/>
                    <a:lstStyle/>
                    <a:p>
                      <a:r>
                        <a:rPr lang="en-US" dirty="0"/>
                        <a:t>Cash Flows</a:t>
                      </a:r>
                    </a:p>
                  </a:txBody>
                  <a:tcPr/>
                </a:tc>
                <a:tc>
                  <a:txBody>
                    <a:bodyPr/>
                    <a:lstStyle/>
                    <a:p>
                      <a:pPr algn="ctr"/>
                      <a:r>
                        <a:rPr lang="en-US" dirty="0"/>
                        <a:t>100</a:t>
                      </a:r>
                    </a:p>
                  </a:txBody>
                  <a:tcPr/>
                </a:tc>
                <a:tc>
                  <a:txBody>
                    <a:bodyPr/>
                    <a:lstStyle/>
                    <a:p>
                      <a:pPr algn="ctr"/>
                      <a:r>
                        <a:rPr lang="en-US" dirty="0"/>
                        <a:t>120</a:t>
                      </a:r>
                    </a:p>
                  </a:txBody>
                  <a:tcPr/>
                </a:tc>
                <a:tc>
                  <a:txBody>
                    <a:bodyPr/>
                    <a:lstStyle/>
                    <a:p>
                      <a:pPr algn="ctr"/>
                      <a:r>
                        <a:rPr lang="en-US" dirty="0"/>
                        <a:t>140</a:t>
                      </a:r>
                    </a:p>
                  </a:txBody>
                  <a:tcPr/>
                </a:tc>
                <a:tc>
                  <a:txBody>
                    <a:bodyPr/>
                    <a:lstStyle/>
                    <a:p>
                      <a:pPr algn="ctr"/>
                      <a:r>
                        <a:rPr lang="en-US" dirty="0"/>
                        <a:t>140</a:t>
                      </a:r>
                    </a:p>
                  </a:txBody>
                  <a:tcPr/>
                </a:tc>
                <a:tc>
                  <a:txBody>
                    <a:bodyPr/>
                    <a:lstStyle/>
                    <a:p>
                      <a:pPr algn="ctr"/>
                      <a:r>
                        <a:rPr lang="en-US" dirty="0"/>
                        <a:t>120</a:t>
                      </a:r>
                    </a:p>
                  </a:txBody>
                  <a:tcPr/>
                </a:tc>
                <a:extLst>
                  <a:ext uri="{0D108BD9-81ED-4DB2-BD59-A6C34878D82A}">
                    <a16:rowId xmlns:a16="http://schemas.microsoft.com/office/drawing/2014/main" val="1154599790"/>
                  </a:ext>
                </a:extLst>
              </a:tr>
              <a:tr h="370840">
                <a:tc>
                  <a:txBody>
                    <a:bodyPr/>
                    <a:lstStyle/>
                    <a:p>
                      <a:r>
                        <a:rPr lang="en-US" dirty="0"/>
                        <a:t>Discount rate</a:t>
                      </a:r>
                    </a:p>
                  </a:txBody>
                  <a:tcPr/>
                </a:tc>
                <a:tc>
                  <a:txBody>
                    <a:bodyPr/>
                    <a:lstStyle/>
                    <a:p>
                      <a:pPr algn="ctr"/>
                      <a:r>
                        <a:rPr lang="en-US" dirty="0"/>
                        <a:t>10%</a:t>
                      </a:r>
                    </a:p>
                  </a:txBody>
                  <a:tcPr/>
                </a:tc>
                <a:tc>
                  <a:txBody>
                    <a:bodyPr/>
                    <a:lstStyle/>
                    <a:p>
                      <a:pPr algn="ctr"/>
                      <a:r>
                        <a:rPr lang="en-US" dirty="0"/>
                        <a:t>10%^2</a:t>
                      </a:r>
                    </a:p>
                  </a:txBody>
                  <a:tcPr/>
                </a:tc>
                <a:tc>
                  <a:txBody>
                    <a:bodyPr/>
                    <a:lstStyle/>
                    <a:p>
                      <a:pPr algn="ctr"/>
                      <a:r>
                        <a:rPr lang="en-US" dirty="0"/>
                        <a:t>10%^3</a:t>
                      </a:r>
                    </a:p>
                  </a:txBody>
                  <a:tcPr/>
                </a:tc>
                <a:tc>
                  <a:txBody>
                    <a:bodyPr/>
                    <a:lstStyle/>
                    <a:p>
                      <a:pPr algn="ctr"/>
                      <a:r>
                        <a:rPr lang="en-US" dirty="0"/>
                        <a:t>10%^4</a:t>
                      </a:r>
                    </a:p>
                  </a:txBody>
                  <a:tcPr/>
                </a:tc>
                <a:tc>
                  <a:txBody>
                    <a:bodyPr/>
                    <a:lstStyle/>
                    <a:p>
                      <a:pPr algn="ctr"/>
                      <a:r>
                        <a:rPr lang="en-US" dirty="0"/>
                        <a:t>10%^5</a:t>
                      </a:r>
                    </a:p>
                  </a:txBody>
                  <a:tcPr/>
                </a:tc>
                <a:extLst>
                  <a:ext uri="{0D108BD9-81ED-4DB2-BD59-A6C34878D82A}">
                    <a16:rowId xmlns:a16="http://schemas.microsoft.com/office/drawing/2014/main" val="3360095893"/>
                  </a:ext>
                </a:extLst>
              </a:tr>
              <a:tr h="370840">
                <a:tc>
                  <a:txBody>
                    <a:bodyPr/>
                    <a:lstStyle/>
                    <a:p>
                      <a:r>
                        <a:rPr lang="en-US" dirty="0"/>
                        <a:t>Discounted Flows</a:t>
                      </a:r>
                    </a:p>
                  </a:txBody>
                  <a:tcPr/>
                </a:tc>
                <a:tc>
                  <a:txBody>
                    <a:bodyPr/>
                    <a:lstStyle/>
                    <a:p>
                      <a:pPr algn="ctr" fontAlgn="b"/>
                      <a:r>
                        <a:rPr lang="it-IT" sz="1800" kern="1200" dirty="0">
                          <a:solidFill>
                            <a:schemeClr val="dk1"/>
                          </a:solidFill>
                          <a:latin typeface="+mn-lt"/>
                          <a:ea typeface="+mn-ea"/>
                          <a:cs typeface="+mn-cs"/>
                        </a:rPr>
                        <a:t>90,9</a:t>
                      </a:r>
                    </a:p>
                  </a:txBody>
                  <a:tcPr marL="9525" marR="9525" marT="9525" marB="0" anchor="b"/>
                </a:tc>
                <a:tc>
                  <a:txBody>
                    <a:bodyPr/>
                    <a:lstStyle/>
                    <a:p>
                      <a:pPr algn="ctr" fontAlgn="b"/>
                      <a:r>
                        <a:rPr lang="it-IT" sz="1800" kern="1200" dirty="0">
                          <a:solidFill>
                            <a:schemeClr val="dk1"/>
                          </a:solidFill>
                          <a:latin typeface="+mn-lt"/>
                          <a:ea typeface="+mn-ea"/>
                          <a:cs typeface="+mn-cs"/>
                        </a:rPr>
                        <a:t>99,2</a:t>
                      </a:r>
                    </a:p>
                  </a:txBody>
                  <a:tcPr marL="9525" marR="9525" marT="9525" marB="0" anchor="b"/>
                </a:tc>
                <a:tc>
                  <a:txBody>
                    <a:bodyPr/>
                    <a:lstStyle/>
                    <a:p>
                      <a:pPr algn="ctr" fontAlgn="b"/>
                      <a:r>
                        <a:rPr lang="it-IT" sz="1800" kern="1200" dirty="0">
                          <a:solidFill>
                            <a:schemeClr val="dk1"/>
                          </a:solidFill>
                          <a:latin typeface="+mn-lt"/>
                          <a:ea typeface="+mn-ea"/>
                          <a:cs typeface="+mn-cs"/>
                        </a:rPr>
                        <a:t>105,2</a:t>
                      </a:r>
                    </a:p>
                  </a:txBody>
                  <a:tcPr marL="9525" marR="9525" marT="9525" marB="0" anchor="b"/>
                </a:tc>
                <a:tc>
                  <a:txBody>
                    <a:bodyPr/>
                    <a:lstStyle/>
                    <a:p>
                      <a:pPr algn="ctr" fontAlgn="b"/>
                      <a:r>
                        <a:rPr lang="it-IT" sz="1800" kern="1200" dirty="0">
                          <a:solidFill>
                            <a:schemeClr val="dk1"/>
                          </a:solidFill>
                          <a:latin typeface="+mn-lt"/>
                          <a:ea typeface="+mn-ea"/>
                          <a:cs typeface="+mn-cs"/>
                        </a:rPr>
                        <a:t>95,6</a:t>
                      </a:r>
                    </a:p>
                  </a:txBody>
                  <a:tcPr marL="9525" marR="9525" marT="9525" marB="0" anchor="b"/>
                </a:tc>
                <a:tc>
                  <a:txBody>
                    <a:bodyPr/>
                    <a:lstStyle/>
                    <a:p>
                      <a:pPr algn="ctr" fontAlgn="b"/>
                      <a:r>
                        <a:rPr lang="it-IT" sz="1800" kern="1200" dirty="0">
                          <a:solidFill>
                            <a:schemeClr val="dk1"/>
                          </a:solidFill>
                          <a:latin typeface="+mn-lt"/>
                          <a:ea typeface="+mn-ea"/>
                          <a:cs typeface="+mn-cs"/>
                        </a:rPr>
                        <a:t>74,5</a:t>
                      </a:r>
                    </a:p>
                  </a:txBody>
                  <a:tcPr marL="9525" marR="9525" marT="9525" marB="0" anchor="b"/>
                </a:tc>
                <a:extLst>
                  <a:ext uri="{0D108BD9-81ED-4DB2-BD59-A6C34878D82A}">
                    <a16:rowId xmlns:a16="http://schemas.microsoft.com/office/drawing/2014/main" val="381230006"/>
                  </a:ext>
                </a:extLst>
              </a:tr>
            </a:tbl>
          </a:graphicData>
        </a:graphic>
      </p:graphicFrame>
    </p:spTree>
    <p:extLst>
      <p:ext uri="{BB962C8B-B14F-4D97-AF65-F5344CB8AC3E}">
        <p14:creationId xmlns:p14="http://schemas.microsoft.com/office/powerpoint/2010/main" val="967122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Example:</a:t>
            </a:r>
          </a:p>
          <a:p>
            <a:r>
              <a:rPr lang="en-US" dirty="0"/>
              <a:t>Carrying amount of intangibles: 105</a:t>
            </a:r>
          </a:p>
          <a:p>
            <a:r>
              <a:rPr lang="en-US" b="1" u="sng" dirty="0"/>
              <a:t>Net selling price</a:t>
            </a:r>
          </a:p>
          <a:p>
            <a:r>
              <a:rPr lang="en-US" dirty="0"/>
              <a:t>Sales price: 110 - Cost of Disposal: 15 = Net sale price: 95</a:t>
            </a:r>
          </a:p>
          <a:p>
            <a:r>
              <a:rPr lang="en-US" b="1" u="sng" dirty="0"/>
              <a:t>Value in use</a:t>
            </a:r>
          </a:p>
          <a:p>
            <a:r>
              <a:rPr lang="en-US" dirty="0"/>
              <a:t>Estimated future cash flows per year: 55, 60</a:t>
            </a:r>
          </a:p>
          <a:p>
            <a:r>
              <a:rPr lang="en-US" dirty="0"/>
              <a:t>Discount rate: 10%</a:t>
            </a:r>
          </a:p>
          <a:p>
            <a:endParaRPr lang="en-US" dirty="0"/>
          </a:p>
          <a:p>
            <a:r>
              <a:rPr lang="en-US" dirty="0"/>
              <a:t>Fair value less cost to sell</a:t>
            </a:r>
            <a:r>
              <a:rPr lang="it-IT" dirty="0"/>
              <a:t>:110-15= 95</a:t>
            </a:r>
          </a:p>
          <a:p>
            <a:r>
              <a:rPr lang="it-IT" dirty="0"/>
              <a:t>Value in use: 100 (55/1,10+60/1,10^2)</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6829455" cy="584775"/>
          </a:xfrm>
          <a:prstGeom prst="rect">
            <a:avLst/>
          </a:prstGeom>
          <a:noFill/>
        </p:spPr>
        <p:txBody>
          <a:bodyPr wrap="square" rtlCol="0">
            <a:spAutoFit/>
          </a:bodyPr>
          <a:lstStyle/>
          <a:p>
            <a:pPr>
              <a:spcBef>
                <a:spcPct val="0"/>
              </a:spcBef>
            </a:pPr>
            <a:r>
              <a:rPr lang="it-IT" sz="3200" dirty="0"/>
              <a:t>Impairment of intangible </a:t>
            </a:r>
            <a:r>
              <a:rPr lang="it-IT" sz="3200" dirty="0" err="1"/>
              <a:t>assets</a:t>
            </a:r>
            <a:endParaRPr lang="it-IT" sz="3200" dirty="0">
              <a:solidFill>
                <a:schemeClr val="accent1"/>
              </a:solidFill>
              <a:latin typeface="+mj-lt"/>
              <a:ea typeface="+mj-ea"/>
              <a:cs typeface="+mj-cs"/>
            </a:endParaRPr>
          </a:p>
        </p:txBody>
      </p:sp>
      <p:sp>
        <p:nvSpPr>
          <p:cNvPr id="6" name="TextBox 5">
            <a:extLst>
              <a:ext uri="{FF2B5EF4-FFF2-40B4-BE49-F238E27FC236}">
                <a16:creationId xmlns:a16="http://schemas.microsoft.com/office/drawing/2014/main" id="{E1FDB1E7-1DAA-4798-B6CC-36E29D4A884F}"/>
              </a:ext>
            </a:extLst>
          </p:cNvPr>
          <p:cNvSpPr txBox="1"/>
          <p:nvPr/>
        </p:nvSpPr>
        <p:spPr>
          <a:xfrm>
            <a:off x="5683791" y="4460169"/>
            <a:ext cx="3324688" cy="646331"/>
          </a:xfrm>
          <a:prstGeom prst="rect">
            <a:avLst/>
          </a:prstGeom>
          <a:noFill/>
        </p:spPr>
        <p:txBody>
          <a:bodyPr wrap="square" rtlCol="0">
            <a:spAutoFit/>
          </a:bodyPr>
          <a:lstStyle/>
          <a:p>
            <a:r>
              <a:rPr lang="en-US" dirty="0">
                <a:solidFill>
                  <a:schemeClr val="tx1">
                    <a:lumMod val="75000"/>
                    <a:lumOff val="25000"/>
                  </a:schemeClr>
                </a:solidFill>
              </a:rPr>
              <a:t>Recoverable</a:t>
            </a:r>
            <a:r>
              <a:rPr lang="it-IT" dirty="0">
                <a:solidFill>
                  <a:schemeClr val="tx1">
                    <a:lumMod val="75000"/>
                    <a:lumOff val="25000"/>
                  </a:schemeClr>
                </a:solidFill>
              </a:rPr>
              <a:t> </a:t>
            </a:r>
            <a:r>
              <a:rPr lang="en-US" dirty="0">
                <a:solidFill>
                  <a:schemeClr val="tx1">
                    <a:lumMod val="75000"/>
                    <a:lumOff val="25000"/>
                  </a:schemeClr>
                </a:solidFill>
              </a:rPr>
              <a:t>amount</a:t>
            </a:r>
            <a:r>
              <a:rPr lang="it-IT" dirty="0">
                <a:solidFill>
                  <a:schemeClr val="tx1">
                    <a:lumMod val="75000"/>
                    <a:lumOff val="25000"/>
                  </a:schemeClr>
                </a:solidFill>
              </a:rPr>
              <a:t>: 100</a:t>
            </a:r>
          </a:p>
          <a:p>
            <a:endParaRPr lang="it-IT" dirty="0"/>
          </a:p>
        </p:txBody>
      </p:sp>
      <p:sp>
        <p:nvSpPr>
          <p:cNvPr id="7" name="Arrow: Right 6">
            <a:extLst>
              <a:ext uri="{FF2B5EF4-FFF2-40B4-BE49-F238E27FC236}">
                <a16:creationId xmlns:a16="http://schemas.microsoft.com/office/drawing/2014/main" id="{A91F6ADC-7A91-4B8C-89FE-5457A3A33C74}"/>
              </a:ext>
            </a:extLst>
          </p:cNvPr>
          <p:cNvSpPr/>
          <p:nvPr/>
        </p:nvSpPr>
        <p:spPr>
          <a:xfrm>
            <a:off x="4851381" y="4520041"/>
            <a:ext cx="421955" cy="31169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8" name="Picture 7">
            <a:extLst>
              <a:ext uri="{FF2B5EF4-FFF2-40B4-BE49-F238E27FC236}">
                <a16:creationId xmlns:a16="http://schemas.microsoft.com/office/drawing/2014/main" id="{12751BA3-4852-42FB-9222-926C2119D939}"/>
              </a:ext>
            </a:extLst>
          </p:cNvPr>
          <p:cNvPicPr>
            <a:picLocks noChangeAspect="1"/>
          </p:cNvPicPr>
          <p:nvPr/>
        </p:nvPicPr>
        <p:blipFill>
          <a:blip r:embed="rId2"/>
          <a:stretch>
            <a:fillRect/>
          </a:stretch>
        </p:blipFill>
        <p:spPr>
          <a:xfrm rot="5400000">
            <a:off x="7028556" y="4991780"/>
            <a:ext cx="315833" cy="283510"/>
          </a:xfrm>
          <a:prstGeom prst="rect">
            <a:avLst/>
          </a:prstGeom>
        </p:spPr>
      </p:pic>
      <p:sp>
        <p:nvSpPr>
          <p:cNvPr id="9" name="TextBox 8">
            <a:extLst>
              <a:ext uri="{FF2B5EF4-FFF2-40B4-BE49-F238E27FC236}">
                <a16:creationId xmlns:a16="http://schemas.microsoft.com/office/drawing/2014/main" id="{9B12A10E-DBCF-4518-A1C8-58E5BC064BB6}"/>
              </a:ext>
            </a:extLst>
          </p:cNvPr>
          <p:cNvSpPr txBox="1"/>
          <p:nvPr/>
        </p:nvSpPr>
        <p:spPr>
          <a:xfrm>
            <a:off x="6471822" y="5437283"/>
            <a:ext cx="2956264" cy="369332"/>
          </a:xfrm>
          <a:prstGeom prst="rect">
            <a:avLst/>
          </a:prstGeom>
          <a:noFill/>
        </p:spPr>
        <p:txBody>
          <a:bodyPr wrap="square" rtlCol="0">
            <a:spAutoFit/>
          </a:bodyPr>
          <a:lstStyle/>
          <a:p>
            <a:r>
              <a:rPr lang="it-IT" dirty="0">
                <a:solidFill>
                  <a:schemeClr val="accent2">
                    <a:lumMod val="75000"/>
                  </a:schemeClr>
                </a:solidFill>
              </a:rPr>
              <a:t>Impairment: 5</a:t>
            </a:r>
          </a:p>
        </p:txBody>
      </p:sp>
      <p:sp>
        <p:nvSpPr>
          <p:cNvPr id="11" name="TextBox 10">
            <a:extLst>
              <a:ext uri="{FF2B5EF4-FFF2-40B4-BE49-F238E27FC236}">
                <a16:creationId xmlns:a16="http://schemas.microsoft.com/office/drawing/2014/main" id="{43BF948A-DE13-448F-BEAF-BBEC24CF6636}"/>
              </a:ext>
            </a:extLst>
          </p:cNvPr>
          <p:cNvSpPr txBox="1"/>
          <p:nvPr/>
        </p:nvSpPr>
        <p:spPr>
          <a:xfrm>
            <a:off x="5333272" y="1146330"/>
            <a:ext cx="3599060" cy="923330"/>
          </a:xfrm>
          <a:prstGeom prst="rect">
            <a:avLst/>
          </a:prstGeom>
          <a:noFill/>
        </p:spPr>
        <p:txBody>
          <a:bodyPr wrap="square" rtlCol="0">
            <a:spAutoFit/>
          </a:bodyPr>
          <a:lstStyle/>
          <a:p>
            <a:r>
              <a:rPr lang="en-US" dirty="0">
                <a:solidFill>
                  <a:schemeClr val="tx1">
                    <a:lumMod val="75000"/>
                    <a:lumOff val="25000"/>
                  </a:schemeClr>
                </a:solidFill>
              </a:rPr>
              <a:t>Acc. Depreciation			15</a:t>
            </a:r>
          </a:p>
          <a:p>
            <a:endParaRPr lang="en-US" dirty="0">
              <a:solidFill>
                <a:schemeClr val="tx1">
                  <a:lumMod val="75000"/>
                  <a:lumOff val="25000"/>
                </a:schemeClr>
              </a:solidFill>
            </a:endParaRPr>
          </a:p>
          <a:p>
            <a:r>
              <a:rPr lang="en-US" dirty="0">
                <a:solidFill>
                  <a:schemeClr val="tx1">
                    <a:lumMod val="75000"/>
                    <a:lumOff val="25000"/>
                  </a:schemeClr>
                </a:solidFill>
              </a:rPr>
              <a:t>Historical Cost			120</a:t>
            </a:r>
          </a:p>
        </p:txBody>
      </p:sp>
      <p:cxnSp>
        <p:nvCxnSpPr>
          <p:cNvPr id="13" name="Straight Arrow Connector 12">
            <a:extLst>
              <a:ext uri="{FF2B5EF4-FFF2-40B4-BE49-F238E27FC236}">
                <a16:creationId xmlns:a16="http://schemas.microsoft.com/office/drawing/2014/main" id="{A888814C-AEE3-4945-8771-5E9A34DA396A}"/>
              </a:ext>
            </a:extLst>
          </p:cNvPr>
          <p:cNvCxnSpPr/>
          <p:nvPr/>
        </p:nvCxnSpPr>
        <p:spPr>
          <a:xfrm flipV="1">
            <a:off x="4562947" y="1367072"/>
            <a:ext cx="710389" cy="2409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F7CC4B4B-7371-4FA5-80ED-CCE94DBDF65A}"/>
              </a:ext>
            </a:extLst>
          </p:cNvPr>
          <p:cNvCxnSpPr/>
          <p:nvPr/>
        </p:nvCxnSpPr>
        <p:spPr>
          <a:xfrm>
            <a:off x="4562947" y="1607995"/>
            <a:ext cx="710389" cy="2570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69655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7D47D-4735-4ADC-848C-51693B46C13C}"/>
              </a:ext>
            </a:extLst>
          </p:cNvPr>
          <p:cNvSpPr>
            <a:spLocks noGrp="1"/>
          </p:cNvSpPr>
          <p:nvPr>
            <p:ph type="title"/>
          </p:nvPr>
        </p:nvSpPr>
        <p:spPr/>
        <p:txBody>
          <a:bodyPr>
            <a:normAutofit fontScale="90000"/>
          </a:bodyPr>
          <a:lstStyle/>
          <a:p>
            <a:r>
              <a:rPr lang="en-US" dirty="0"/>
              <a:t>Impairment of assets</a:t>
            </a:r>
          </a:p>
        </p:txBody>
      </p:sp>
      <p:sp>
        <p:nvSpPr>
          <p:cNvPr id="4" name="Slide Number Placeholder 3">
            <a:extLst>
              <a:ext uri="{FF2B5EF4-FFF2-40B4-BE49-F238E27FC236}">
                <a16:creationId xmlns:a16="http://schemas.microsoft.com/office/drawing/2014/main" id="{6A82AFF7-D272-4234-A72F-D5E0D1F64368}"/>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5D0E5C63-4E20-4A1D-B633-FF92E60E6DF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B1993480-B03B-43E8-9CE1-760BE75770AB}"/>
              </a:ext>
            </a:extLst>
          </p:cNvPr>
          <p:cNvGraphicFramePr>
            <a:graphicFrameLocks noGrp="1"/>
          </p:cNvGraphicFramePr>
          <p:nvPr>
            <p:extLst>
              <p:ext uri="{D42A27DB-BD31-4B8C-83A1-F6EECF244321}">
                <p14:modId xmlns:p14="http://schemas.microsoft.com/office/powerpoint/2010/main" val="758242195"/>
              </p:ext>
            </p:extLst>
          </p:nvPr>
        </p:nvGraphicFramePr>
        <p:xfrm>
          <a:off x="677334" y="1625287"/>
          <a:ext cx="6083556" cy="736600"/>
        </p:xfrm>
        <a:graphic>
          <a:graphicData uri="http://schemas.openxmlformats.org/drawingml/2006/table">
            <a:tbl>
              <a:tblPr firstRow="1" bandRow="1">
                <a:tableStyleId>{9D7B26C5-4107-4FEC-AEDC-1716B250A1EF}</a:tableStyleId>
              </a:tblPr>
              <a:tblGrid>
                <a:gridCol w="761057">
                  <a:extLst>
                    <a:ext uri="{9D8B030D-6E8A-4147-A177-3AD203B41FA5}">
                      <a16:colId xmlns:a16="http://schemas.microsoft.com/office/drawing/2014/main" val="3251389968"/>
                    </a:ext>
                  </a:extLst>
                </a:gridCol>
                <a:gridCol w="3541951">
                  <a:extLst>
                    <a:ext uri="{9D8B030D-6E8A-4147-A177-3AD203B41FA5}">
                      <a16:colId xmlns:a16="http://schemas.microsoft.com/office/drawing/2014/main" val="3813811915"/>
                    </a:ext>
                  </a:extLst>
                </a:gridCol>
                <a:gridCol w="923027">
                  <a:extLst>
                    <a:ext uri="{9D8B030D-6E8A-4147-A177-3AD203B41FA5}">
                      <a16:colId xmlns:a16="http://schemas.microsoft.com/office/drawing/2014/main" val="2006376887"/>
                    </a:ext>
                  </a:extLst>
                </a:gridCol>
                <a:gridCol w="857521">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Impairment of assets (PL)</a:t>
                      </a:r>
                    </a:p>
                  </a:txBody>
                  <a:tcPr/>
                </a:tc>
                <a:tc>
                  <a:txBody>
                    <a:bodyPr/>
                    <a:lstStyle/>
                    <a:p>
                      <a:pPr algn="r"/>
                      <a:r>
                        <a:rPr lang="en-US" dirty="0"/>
                        <a:t>5</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Intangible asset (BS)</a:t>
                      </a:r>
                    </a:p>
                  </a:txBody>
                  <a:tcPr/>
                </a:tc>
                <a:tc>
                  <a:txBody>
                    <a:bodyPr/>
                    <a:lstStyle/>
                    <a:p>
                      <a:pPr algn="r"/>
                      <a:endParaRPr lang="en-US" dirty="0"/>
                    </a:p>
                  </a:txBody>
                  <a:tcPr/>
                </a:tc>
                <a:tc>
                  <a:txBody>
                    <a:bodyPr/>
                    <a:lstStyle/>
                    <a:p>
                      <a:pPr algn="r"/>
                      <a:r>
                        <a:rPr lang="en-US" dirty="0"/>
                        <a:t>5</a:t>
                      </a:r>
                    </a:p>
                  </a:txBody>
                  <a:tcPr/>
                </a:tc>
                <a:extLst>
                  <a:ext uri="{0D108BD9-81ED-4DB2-BD59-A6C34878D82A}">
                    <a16:rowId xmlns:a16="http://schemas.microsoft.com/office/drawing/2014/main" val="2561619853"/>
                  </a:ext>
                </a:extLst>
              </a:tr>
            </a:tbl>
          </a:graphicData>
        </a:graphic>
      </p:graphicFrame>
      <p:graphicFrame>
        <p:nvGraphicFramePr>
          <p:cNvPr id="8" name="Table 7">
            <a:extLst>
              <a:ext uri="{FF2B5EF4-FFF2-40B4-BE49-F238E27FC236}">
                <a16:creationId xmlns:a16="http://schemas.microsoft.com/office/drawing/2014/main" id="{F765A05E-4F84-4C1D-A0A9-9748ED6AABCE}"/>
              </a:ext>
            </a:extLst>
          </p:cNvPr>
          <p:cNvGraphicFramePr>
            <a:graphicFrameLocks noGrp="1"/>
          </p:cNvGraphicFramePr>
          <p:nvPr>
            <p:extLst>
              <p:ext uri="{D42A27DB-BD31-4B8C-83A1-F6EECF244321}">
                <p14:modId xmlns:p14="http://schemas.microsoft.com/office/powerpoint/2010/main" val="3097557490"/>
              </p:ext>
            </p:extLst>
          </p:nvPr>
        </p:nvGraphicFramePr>
        <p:xfrm>
          <a:off x="864743" y="2905624"/>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Intangible  Asset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5</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96196"/>
                  </a:ext>
                </a:extLst>
              </a:tr>
              <a:tr h="324000">
                <a:tc>
                  <a:txBody>
                    <a:bodyPr/>
                    <a:lstStyle/>
                    <a:p>
                      <a:pPr algn="r"/>
                      <a:r>
                        <a:rPr lang="en-US" sz="1200" b="1" dirty="0"/>
                        <a:t>115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9" name="Table 8">
            <a:extLst>
              <a:ext uri="{FF2B5EF4-FFF2-40B4-BE49-F238E27FC236}">
                <a16:creationId xmlns:a16="http://schemas.microsoft.com/office/drawing/2014/main" id="{BF7FA231-67C3-42C7-9AA2-72337A948F1A}"/>
              </a:ext>
            </a:extLst>
          </p:cNvPr>
          <p:cNvGraphicFramePr>
            <a:graphicFrameLocks noGrp="1"/>
          </p:cNvGraphicFramePr>
          <p:nvPr>
            <p:extLst>
              <p:ext uri="{D42A27DB-BD31-4B8C-83A1-F6EECF244321}">
                <p14:modId xmlns:p14="http://schemas.microsoft.com/office/powerpoint/2010/main" val="1962192516"/>
              </p:ext>
            </p:extLst>
          </p:nvPr>
        </p:nvGraphicFramePr>
        <p:xfrm>
          <a:off x="3562676" y="2905624"/>
          <a:ext cx="1549094" cy="1296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Acc. Depreciation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15</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tc>
                  <a:txBody>
                    <a:bodyPr/>
                    <a:lstStyle/>
                    <a:p>
                      <a:pPr algn="r"/>
                      <a:r>
                        <a:rPr lang="en-US" sz="1200" dirty="0"/>
                        <a:t>15</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0" name="Table 9">
            <a:extLst>
              <a:ext uri="{FF2B5EF4-FFF2-40B4-BE49-F238E27FC236}">
                <a16:creationId xmlns:a16="http://schemas.microsoft.com/office/drawing/2014/main" id="{ABC190D6-F788-46CE-B50A-3D7767BB6202}"/>
              </a:ext>
            </a:extLst>
          </p:cNvPr>
          <p:cNvGraphicFramePr>
            <a:graphicFrameLocks noGrp="1"/>
          </p:cNvGraphicFramePr>
          <p:nvPr>
            <p:extLst>
              <p:ext uri="{D42A27DB-BD31-4B8C-83A1-F6EECF244321}">
                <p14:modId xmlns:p14="http://schemas.microsoft.com/office/powerpoint/2010/main" val="2333417595"/>
              </p:ext>
            </p:extLst>
          </p:nvPr>
        </p:nvGraphicFramePr>
        <p:xfrm>
          <a:off x="6272036" y="2555406"/>
          <a:ext cx="1549094" cy="1105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Impairment of assets (P&amp;L) 1</a:t>
                      </a:r>
                      <a:r>
                        <a:rPr lang="en-US" sz="1200" baseline="30000" dirty="0"/>
                        <a:t>st</a:t>
                      </a:r>
                      <a:r>
                        <a:rPr lang="en-US" sz="1200" dirty="0"/>
                        <a:t> 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rgbClr val="FF0000"/>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solidFill>
                          <a:srgbClr val="FF0000"/>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44AE812A-AE00-4920-A25E-1D6BDA63C3F1}"/>
              </a:ext>
            </a:extLst>
          </p:cNvPr>
          <p:cNvGraphicFramePr>
            <a:graphicFrameLocks noGrp="1"/>
          </p:cNvGraphicFramePr>
          <p:nvPr>
            <p:extLst>
              <p:ext uri="{D42A27DB-BD31-4B8C-83A1-F6EECF244321}">
                <p14:modId xmlns:p14="http://schemas.microsoft.com/office/powerpoint/2010/main" val="109899603"/>
              </p:ext>
            </p:extLst>
          </p:nvPr>
        </p:nvGraphicFramePr>
        <p:xfrm>
          <a:off x="1229134" y="4454191"/>
          <a:ext cx="6518438" cy="2077200"/>
        </p:xfrm>
        <a:graphic>
          <a:graphicData uri="http://schemas.openxmlformats.org/drawingml/2006/table">
            <a:tbl>
              <a:tblPr firstRow="1" bandRow="1">
                <a:tableStyleId>{2D5ABB26-0587-4C30-8999-92F81FD0307C}</a:tableStyleId>
              </a:tblPr>
              <a:tblGrid>
                <a:gridCol w="1605814">
                  <a:extLst>
                    <a:ext uri="{9D8B030D-6E8A-4147-A177-3AD203B41FA5}">
                      <a16:colId xmlns:a16="http://schemas.microsoft.com/office/drawing/2014/main" val="2550007356"/>
                    </a:ext>
                  </a:extLst>
                </a:gridCol>
                <a:gridCol w="1605814">
                  <a:extLst>
                    <a:ext uri="{9D8B030D-6E8A-4147-A177-3AD203B41FA5}">
                      <a16:colId xmlns:a16="http://schemas.microsoft.com/office/drawing/2014/main" val="122467612"/>
                    </a:ext>
                  </a:extLst>
                </a:gridCol>
                <a:gridCol w="1653405">
                  <a:extLst>
                    <a:ext uri="{9D8B030D-6E8A-4147-A177-3AD203B41FA5}">
                      <a16:colId xmlns:a16="http://schemas.microsoft.com/office/drawing/2014/main" val="2021887314"/>
                    </a:ext>
                  </a:extLst>
                </a:gridCol>
                <a:gridCol w="1653405">
                  <a:extLst>
                    <a:ext uri="{9D8B030D-6E8A-4147-A177-3AD203B41FA5}">
                      <a16:colId xmlns:a16="http://schemas.microsoft.com/office/drawing/2014/main" val="93383681"/>
                    </a:ext>
                  </a:extLst>
                </a:gridCol>
              </a:tblGrid>
              <a:tr h="324000">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200" dirty="0"/>
                        <a:t>Balance Sheet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tc>
                  <a:txBody>
                    <a:bodyPr/>
                    <a:lstStyle/>
                    <a:p>
                      <a:pPr algn="ctr"/>
                      <a:endParaRPr lang="en-US" sz="1200" dirty="0"/>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l"/>
                      <a:r>
                        <a:rPr lang="en-US" sz="1200" b="1" u="sng" dirty="0">
                          <a:solidFill>
                            <a:schemeClr val="tx1"/>
                          </a:solidFill>
                        </a:rPr>
                        <a:t>Asset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200" b="1" u="sng" dirty="0">
                          <a:solidFill>
                            <a:schemeClr val="tx1"/>
                          </a:solidFill>
                        </a:rPr>
                        <a:t>100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200" dirty="0">
                          <a:solidFill>
                            <a:schemeClr val="tx1"/>
                          </a:solidFill>
                        </a:rPr>
                        <a:t>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200" dirty="0">
                          <a:solidFill>
                            <a:schemeClr val="tx1"/>
                          </a:solidFill>
                        </a:rPr>
                        <a:t>100</a:t>
                      </a:r>
                    </a:p>
                  </a:txBody>
                  <a:tcPr>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780404791"/>
                  </a:ext>
                </a:extLst>
              </a:tr>
              <a:tr h="324000">
                <a:tc>
                  <a:txBody>
                    <a:bodyPr/>
                    <a:lstStyle/>
                    <a:p>
                      <a:pPr marL="174625" lvl="1" indent="0" algn="l" defTabSz="457200" rtl="0" eaLnBrk="1" latinLnBrk="0" hangingPunct="1"/>
                      <a:r>
                        <a:rPr lang="en-US" sz="1200" b="0" i="1" kern="1200" dirty="0">
                          <a:solidFill>
                            <a:schemeClr val="tx1"/>
                          </a:solidFill>
                          <a:latin typeface="+mn-lt"/>
                          <a:ea typeface="+mn-ea"/>
                          <a:cs typeface="+mn-cs"/>
                        </a:rPr>
                        <a:t>Fixed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200" i="1"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200" dirty="0">
                          <a:solidFill>
                            <a:schemeClr val="tx1"/>
                          </a:solidFill>
                        </a:rPr>
                        <a:t>Liabilities</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200" dirty="0">
                          <a:solidFill>
                            <a:schemeClr val="tx1"/>
                          </a:solidFill>
                        </a:rPr>
                        <a:t>-</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649196127"/>
                  </a:ext>
                </a:extLst>
              </a:tr>
              <a:tr h="324000">
                <a:tc>
                  <a:txBody>
                    <a:bodyPr/>
                    <a:lstStyle/>
                    <a:p>
                      <a:pPr marL="358775" lvl="1" indent="0" algn="l">
                        <a:tabLst>
                          <a:tab pos="271463" algn="l"/>
                        </a:tabLst>
                      </a:pPr>
                      <a:r>
                        <a:rPr lang="en-US" sz="1200" dirty="0">
                          <a:solidFill>
                            <a:schemeClr val="tx1"/>
                          </a:solidFill>
                        </a:rPr>
                        <a:t>Intangibles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200" dirty="0">
                          <a:solidFill>
                            <a:schemeClr val="tx1"/>
                          </a:solidFill>
                        </a:rPr>
                        <a:t>100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72960819"/>
                  </a:ext>
                </a:extLst>
              </a:tr>
              <a:tr h="324000">
                <a:tc>
                  <a:txBody>
                    <a:bodyPr/>
                    <a:lstStyle/>
                    <a:p>
                      <a:pPr marL="631825" lvl="1" indent="0" algn="l"/>
                      <a:r>
                        <a:rPr lang="en-US" sz="1200" i="1" u="sng" dirty="0">
                          <a:solidFill>
                            <a:schemeClr val="tx1"/>
                          </a:solidFill>
                        </a:rPr>
                        <a:t>Software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200" i="1" u="sng" dirty="0">
                          <a:solidFill>
                            <a:schemeClr val="tx1"/>
                          </a:solidFill>
                        </a:rPr>
                        <a:t>100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376606919"/>
                  </a:ext>
                </a:extLst>
              </a:tr>
              <a:tr h="324000">
                <a:tc>
                  <a:txBody>
                    <a:bodyPr/>
                    <a:lstStyle/>
                    <a:p>
                      <a:pPr algn="l"/>
                      <a:r>
                        <a:rPr lang="en-US" sz="1200" b="1" dirty="0"/>
                        <a:t>TOTAL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200" b="1" dirty="0"/>
                        <a:t>100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a:r>
                        <a:rPr lang="en-US" sz="1200" b="1" dirty="0"/>
                        <a:t>Total Liabilities &amp; 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200" b="1" dirty="0"/>
                        <a:t>100</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3824963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carrying amount of an intangible asset shall be </a:t>
            </a:r>
            <a:r>
              <a:rPr lang="en-US" dirty="0" err="1"/>
              <a:t>derecognised</a:t>
            </a:r>
            <a:r>
              <a:rPr lang="en-US" dirty="0"/>
              <a:t>:</a:t>
            </a:r>
          </a:p>
          <a:p>
            <a:pPr marL="342900" indent="-342900">
              <a:buFont typeface="+mj-lt"/>
              <a:buAutoNum type="alphaLcParenR"/>
            </a:pPr>
            <a:r>
              <a:rPr lang="en-US" dirty="0"/>
              <a:t>on disposal; or</a:t>
            </a:r>
          </a:p>
          <a:p>
            <a:pPr marL="342900" indent="-342900">
              <a:buFont typeface="+mj-lt"/>
              <a:buAutoNum type="alphaLcParenR"/>
            </a:pPr>
            <a:r>
              <a:rPr lang="en-US" dirty="0"/>
              <a:t>when no future economic benefits are expected from its use or disposal.</a:t>
            </a:r>
          </a:p>
          <a:p>
            <a:r>
              <a:rPr lang="en-US" dirty="0"/>
              <a:t>The gain or loss arising from the derecognition of an intangible shall be included in profit or loss when the item is </a:t>
            </a:r>
            <a:r>
              <a:rPr lang="en-US" dirty="0" err="1"/>
              <a:t>derecognised</a:t>
            </a:r>
            <a:r>
              <a:rPr lang="en-US" dirty="0"/>
              <a:t>.</a:t>
            </a:r>
          </a:p>
          <a:p>
            <a:r>
              <a:rPr lang="en-US" dirty="0"/>
              <a:t>The date of disposal of the intangible is the date the recipient obtains control of that item in accordance with the requirements for determining when a performance obligation is satisfied in IFRS 15.</a:t>
            </a:r>
          </a:p>
          <a:p>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err="1"/>
              <a:t>Derecognition</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1789400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A13A9-2166-433E-98AF-ED18877B9DEF}"/>
              </a:ext>
            </a:extLst>
          </p:cNvPr>
          <p:cNvSpPr>
            <a:spLocks noGrp="1"/>
          </p:cNvSpPr>
          <p:nvPr>
            <p:ph type="title"/>
          </p:nvPr>
        </p:nvSpPr>
        <p:spPr/>
        <p:txBody>
          <a:bodyPr>
            <a:normAutofit fontScale="90000"/>
          </a:bodyPr>
          <a:lstStyle/>
          <a:p>
            <a:r>
              <a:rPr lang="en-US" dirty="0"/>
              <a:t>Derecognition</a:t>
            </a:r>
            <a:br>
              <a:rPr lang="en-US" dirty="0"/>
            </a:br>
            <a:br>
              <a:rPr lang="en-US" dirty="0"/>
            </a:br>
            <a:br>
              <a:rPr lang="en-US" dirty="0"/>
            </a:br>
            <a:endParaRPr lang="en-US" dirty="0"/>
          </a:p>
        </p:txBody>
      </p:sp>
      <p:sp>
        <p:nvSpPr>
          <p:cNvPr id="3" name="Content Placeholder 2">
            <a:extLst>
              <a:ext uri="{FF2B5EF4-FFF2-40B4-BE49-F238E27FC236}">
                <a16:creationId xmlns:a16="http://schemas.microsoft.com/office/drawing/2014/main" id="{09F4084F-1CDC-4807-8B66-105E153454BE}"/>
              </a:ext>
            </a:extLst>
          </p:cNvPr>
          <p:cNvSpPr>
            <a:spLocks noGrp="1"/>
          </p:cNvSpPr>
          <p:nvPr>
            <p:ph idx="1"/>
          </p:nvPr>
        </p:nvSpPr>
        <p:spPr>
          <a:xfrm>
            <a:off x="677334" y="1238249"/>
            <a:ext cx="8596668" cy="4544681"/>
          </a:xfrm>
        </p:spPr>
        <p:txBody>
          <a:bodyPr/>
          <a:lstStyle/>
          <a:p>
            <a:r>
              <a:rPr lang="en-US" dirty="0"/>
              <a:t>Sale at a price of 5.000 + VAT (22%) 0</a:t>
            </a:r>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C3CF49A3-49BA-4B9C-B050-7D40A26301AE}"/>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326EC097-6505-46C7-AB7E-25F8535828D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BCE2943-105B-45E2-98A7-ADEB6D19CC03}"/>
              </a:ext>
            </a:extLst>
          </p:cNvPr>
          <p:cNvGraphicFramePr>
            <a:graphicFrameLocks noGrp="1"/>
          </p:cNvGraphicFramePr>
          <p:nvPr>
            <p:extLst>
              <p:ext uri="{D42A27DB-BD31-4B8C-83A1-F6EECF244321}">
                <p14:modId xmlns:p14="http://schemas.microsoft.com/office/powerpoint/2010/main" val="724735136"/>
              </p:ext>
            </p:extLst>
          </p:nvPr>
        </p:nvGraphicFramePr>
        <p:xfrm>
          <a:off x="677333" y="2771450"/>
          <a:ext cx="6668801" cy="1849120"/>
        </p:xfrm>
        <a:graphic>
          <a:graphicData uri="http://schemas.openxmlformats.org/drawingml/2006/table">
            <a:tbl>
              <a:tblPr firstRow="1" bandRow="1">
                <a:tableStyleId>{9D7B26C5-4107-4FEC-AEDC-1716B250A1EF}</a:tableStyleId>
              </a:tblPr>
              <a:tblGrid>
                <a:gridCol w="834272">
                  <a:extLst>
                    <a:ext uri="{9D8B030D-6E8A-4147-A177-3AD203B41FA5}">
                      <a16:colId xmlns:a16="http://schemas.microsoft.com/office/drawing/2014/main" val="3251389968"/>
                    </a:ext>
                  </a:extLst>
                </a:gridCol>
                <a:gridCol w="3882691">
                  <a:extLst>
                    <a:ext uri="{9D8B030D-6E8A-4147-A177-3AD203B41FA5}">
                      <a16:colId xmlns:a16="http://schemas.microsoft.com/office/drawing/2014/main" val="3813811915"/>
                    </a:ext>
                  </a:extLst>
                </a:gridCol>
                <a:gridCol w="1011823">
                  <a:extLst>
                    <a:ext uri="{9D8B030D-6E8A-4147-A177-3AD203B41FA5}">
                      <a16:colId xmlns:a16="http://schemas.microsoft.com/office/drawing/2014/main" val="2006376887"/>
                    </a:ext>
                  </a:extLst>
                </a:gridCol>
                <a:gridCol w="94001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Receivables</a:t>
                      </a:r>
                    </a:p>
                  </a:txBody>
                  <a:tcPr/>
                </a:tc>
                <a:tc>
                  <a:txBody>
                    <a:bodyPr/>
                    <a:lstStyle/>
                    <a:p>
                      <a:pPr algn="r"/>
                      <a:r>
                        <a:rPr lang="en-US" dirty="0"/>
                        <a:t>6.100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Acc. Depreciation</a:t>
                      </a:r>
                    </a:p>
                  </a:txBody>
                  <a:tcPr/>
                </a:tc>
                <a:tc>
                  <a:txBody>
                    <a:bodyPr/>
                    <a:lstStyle/>
                    <a:p>
                      <a:pPr algn="r"/>
                      <a:r>
                        <a:rPr lang="en-US" dirty="0"/>
                        <a:t>4.000</a:t>
                      </a:r>
                    </a:p>
                  </a:txBody>
                  <a:tcPr/>
                </a:tc>
                <a:tc>
                  <a:txBody>
                    <a:bodyPr/>
                    <a:lstStyle/>
                    <a:p>
                      <a:pPr algn="r"/>
                      <a:endParaRPr lang="en-US" dirty="0"/>
                    </a:p>
                  </a:txBody>
                  <a:tcPr/>
                </a:tc>
                <a:extLst>
                  <a:ext uri="{0D108BD9-81ED-4DB2-BD59-A6C34878D82A}">
                    <a16:rowId xmlns:a16="http://schemas.microsoft.com/office/drawing/2014/main" val="4116178161"/>
                  </a:ext>
                </a:extLst>
              </a:tr>
              <a:tr h="370840">
                <a:tc>
                  <a:txBody>
                    <a:bodyPr/>
                    <a:lstStyle/>
                    <a:p>
                      <a:r>
                        <a:rPr lang="en-US" dirty="0"/>
                        <a:t>IN</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Loss on Sale (PL)</a:t>
                      </a:r>
                    </a:p>
                  </a:txBody>
                  <a:tcPr/>
                </a:tc>
                <a:tc>
                  <a:txBody>
                    <a:bodyPr/>
                    <a:lstStyle/>
                    <a:p>
                      <a:pPr algn="r"/>
                      <a:r>
                        <a:rPr lang="en-US" dirty="0"/>
                        <a:t>1.000</a:t>
                      </a:r>
                    </a:p>
                  </a:txBody>
                  <a:tcPr/>
                </a:tc>
                <a:tc>
                  <a:txBody>
                    <a:bodyPr/>
                    <a:lstStyle/>
                    <a:p>
                      <a:pPr algn="r"/>
                      <a:endParaRPr lang="en-US" dirty="0"/>
                    </a:p>
                  </a:txBody>
                  <a:tcPr/>
                </a:tc>
                <a:extLst>
                  <a:ext uri="{0D108BD9-81ED-4DB2-BD59-A6C34878D82A}">
                    <a16:rowId xmlns:a16="http://schemas.microsoft.com/office/drawing/2014/main" val="1223261229"/>
                  </a:ext>
                </a:extLst>
              </a:tr>
              <a:tr h="370840">
                <a:tc>
                  <a:txBody>
                    <a:bodyPr/>
                    <a:lstStyle/>
                    <a:p>
                      <a:r>
                        <a:rPr lang="en-US" dirty="0"/>
                        <a:t>OUT</a:t>
                      </a:r>
                    </a:p>
                  </a:txBody>
                  <a:tcPr/>
                </a:tc>
                <a:tc>
                  <a:txBody>
                    <a:bodyPr/>
                    <a:lstStyle/>
                    <a:p>
                      <a:r>
                        <a:rPr lang="en-US" dirty="0"/>
                        <a:t>VAT on sales (22%)</a:t>
                      </a:r>
                    </a:p>
                  </a:txBody>
                  <a:tcPr/>
                </a:tc>
                <a:tc>
                  <a:txBody>
                    <a:bodyPr/>
                    <a:lstStyle/>
                    <a:p>
                      <a:pPr algn="r"/>
                      <a:endParaRPr lang="en-US" dirty="0"/>
                    </a:p>
                  </a:txBody>
                  <a:tcPr/>
                </a:tc>
                <a:tc>
                  <a:txBody>
                    <a:bodyPr/>
                    <a:lstStyle/>
                    <a:p>
                      <a:pPr algn="r"/>
                      <a:r>
                        <a:rPr lang="en-US" dirty="0"/>
                        <a:t>1.100</a:t>
                      </a:r>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Software</a:t>
                      </a:r>
                    </a:p>
                  </a:txBody>
                  <a:tcPr/>
                </a:tc>
                <a:tc>
                  <a:txBody>
                    <a:bodyPr/>
                    <a:lstStyle/>
                    <a:p>
                      <a:pPr algn="r"/>
                      <a:endParaRPr lang="en-US" dirty="0"/>
                    </a:p>
                  </a:txBody>
                  <a:tcPr/>
                </a:tc>
                <a:tc>
                  <a:txBody>
                    <a:bodyPr/>
                    <a:lstStyle/>
                    <a:p>
                      <a:pPr algn="r"/>
                      <a:r>
                        <a:rPr lang="en-US" dirty="0"/>
                        <a:t>10.000</a:t>
                      </a:r>
                    </a:p>
                  </a:txBody>
                  <a:tcPr/>
                </a:tc>
                <a:extLst>
                  <a:ext uri="{0D108BD9-81ED-4DB2-BD59-A6C34878D82A}">
                    <a16:rowId xmlns:a16="http://schemas.microsoft.com/office/drawing/2014/main" val="2561619853"/>
                  </a:ext>
                </a:extLst>
              </a:tr>
            </a:tbl>
          </a:graphicData>
        </a:graphic>
      </p:graphicFrame>
      <p:graphicFrame>
        <p:nvGraphicFramePr>
          <p:cNvPr id="10" name="Table 9">
            <a:extLst>
              <a:ext uri="{FF2B5EF4-FFF2-40B4-BE49-F238E27FC236}">
                <a16:creationId xmlns:a16="http://schemas.microsoft.com/office/drawing/2014/main" id="{E5954036-1759-4666-9C4D-5240B15AE0E0}"/>
              </a:ext>
            </a:extLst>
          </p:cNvPr>
          <p:cNvGraphicFramePr>
            <a:graphicFrameLocks noGrp="1"/>
          </p:cNvGraphicFramePr>
          <p:nvPr>
            <p:extLst>
              <p:ext uri="{D42A27DB-BD31-4B8C-83A1-F6EECF244321}">
                <p14:modId xmlns:p14="http://schemas.microsoft.com/office/powerpoint/2010/main" val="2194304872"/>
              </p:ext>
            </p:extLst>
          </p:nvPr>
        </p:nvGraphicFramePr>
        <p:xfrm>
          <a:off x="801368" y="1683920"/>
          <a:ext cx="1549094" cy="972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Software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b="1" dirty="0"/>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0294B598-9CDD-4157-9E7C-CB02263D0B7F}"/>
              </a:ext>
            </a:extLst>
          </p:cNvPr>
          <p:cNvGraphicFramePr>
            <a:graphicFrameLocks noGrp="1"/>
          </p:cNvGraphicFramePr>
          <p:nvPr>
            <p:extLst>
              <p:ext uri="{D42A27DB-BD31-4B8C-83A1-F6EECF244321}">
                <p14:modId xmlns:p14="http://schemas.microsoft.com/office/powerpoint/2010/main" val="158568772"/>
              </p:ext>
            </p:extLst>
          </p:nvPr>
        </p:nvGraphicFramePr>
        <p:xfrm>
          <a:off x="3499301" y="1683920"/>
          <a:ext cx="1549094" cy="972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Acc. Depreciation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4.000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0404791"/>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4.000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5" name="Table 14">
            <a:extLst>
              <a:ext uri="{FF2B5EF4-FFF2-40B4-BE49-F238E27FC236}">
                <a16:creationId xmlns:a16="http://schemas.microsoft.com/office/drawing/2014/main" id="{F0E64073-1ABB-48D3-AE19-394B1CF48790}"/>
              </a:ext>
            </a:extLst>
          </p:cNvPr>
          <p:cNvGraphicFramePr>
            <a:graphicFrameLocks noGrp="1"/>
          </p:cNvGraphicFramePr>
          <p:nvPr>
            <p:extLst>
              <p:ext uri="{D42A27DB-BD31-4B8C-83A1-F6EECF244321}">
                <p14:modId xmlns:p14="http://schemas.microsoft.com/office/powerpoint/2010/main" val="59977286"/>
              </p:ext>
            </p:extLst>
          </p:nvPr>
        </p:nvGraphicFramePr>
        <p:xfrm>
          <a:off x="2503046" y="4736100"/>
          <a:ext cx="1824509" cy="1162359"/>
        </p:xfrm>
        <a:graphic>
          <a:graphicData uri="http://schemas.openxmlformats.org/drawingml/2006/table">
            <a:tbl>
              <a:tblPr firstRow="1" bandRow="1">
                <a:tableStyleId>{2D5ABB26-0587-4C30-8999-92F81FD0307C}</a:tableStyleId>
              </a:tblPr>
              <a:tblGrid>
                <a:gridCol w="898934">
                  <a:extLst>
                    <a:ext uri="{9D8B030D-6E8A-4147-A177-3AD203B41FA5}">
                      <a16:colId xmlns:a16="http://schemas.microsoft.com/office/drawing/2014/main" val="122467612"/>
                    </a:ext>
                  </a:extLst>
                </a:gridCol>
                <a:gridCol w="925575">
                  <a:extLst>
                    <a:ext uri="{9D8B030D-6E8A-4147-A177-3AD203B41FA5}">
                      <a16:colId xmlns:a16="http://schemas.microsoft.com/office/drawing/2014/main" val="2021887314"/>
                    </a:ext>
                  </a:extLst>
                </a:gridCol>
              </a:tblGrid>
              <a:tr h="387453">
                <a:tc gridSpan="2">
                  <a:txBody>
                    <a:bodyPr/>
                    <a:lstStyle/>
                    <a:p>
                      <a:pPr algn="ctr"/>
                      <a:r>
                        <a:rPr lang="en-US" sz="1200" dirty="0"/>
                        <a:t>Software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87453">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0404791"/>
                  </a:ext>
                </a:extLst>
              </a:tr>
              <a:tr h="387453">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6" name="Table 15">
            <a:extLst>
              <a:ext uri="{FF2B5EF4-FFF2-40B4-BE49-F238E27FC236}">
                <a16:creationId xmlns:a16="http://schemas.microsoft.com/office/drawing/2014/main" id="{AB85AFAA-3EBC-47C1-B171-C84D1A4A4496}"/>
              </a:ext>
            </a:extLst>
          </p:cNvPr>
          <p:cNvGraphicFramePr>
            <a:graphicFrameLocks noGrp="1"/>
          </p:cNvGraphicFramePr>
          <p:nvPr>
            <p:extLst>
              <p:ext uri="{D42A27DB-BD31-4B8C-83A1-F6EECF244321}">
                <p14:modId xmlns:p14="http://schemas.microsoft.com/office/powerpoint/2010/main" val="2374568858"/>
              </p:ext>
            </p:extLst>
          </p:nvPr>
        </p:nvGraphicFramePr>
        <p:xfrm>
          <a:off x="5390534" y="4736099"/>
          <a:ext cx="1824509" cy="1162359"/>
        </p:xfrm>
        <a:graphic>
          <a:graphicData uri="http://schemas.openxmlformats.org/drawingml/2006/table">
            <a:tbl>
              <a:tblPr firstRow="1" bandRow="1">
                <a:tableStyleId>{2D5ABB26-0587-4C30-8999-92F81FD0307C}</a:tableStyleId>
              </a:tblPr>
              <a:tblGrid>
                <a:gridCol w="898934">
                  <a:extLst>
                    <a:ext uri="{9D8B030D-6E8A-4147-A177-3AD203B41FA5}">
                      <a16:colId xmlns:a16="http://schemas.microsoft.com/office/drawing/2014/main" val="122467612"/>
                    </a:ext>
                  </a:extLst>
                </a:gridCol>
                <a:gridCol w="925575">
                  <a:extLst>
                    <a:ext uri="{9D8B030D-6E8A-4147-A177-3AD203B41FA5}">
                      <a16:colId xmlns:a16="http://schemas.microsoft.com/office/drawing/2014/main" val="2021887314"/>
                    </a:ext>
                  </a:extLst>
                </a:gridCol>
              </a:tblGrid>
              <a:tr h="387453">
                <a:tc gridSpan="2">
                  <a:txBody>
                    <a:bodyPr/>
                    <a:lstStyle/>
                    <a:p>
                      <a:pPr algn="ctr"/>
                      <a:r>
                        <a:rPr lang="en-US" sz="1200" dirty="0"/>
                        <a:t>Acc. Depreciation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87453">
                <a:tc>
                  <a:txBody>
                    <a:bodyPr/>
                    <a:lstStyle/>
                    <a:p>
                      <a:pPr algn="r"/>
                      <a:r>
                        <a:rPr lang="en-US" sz="1200" dirty="0">
                          <a:solidFill>
                            <a:schemeClr val="tx1"/>
                          </a:solidFill>
                        </a:rPr>
                        <a:t>4.000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200" dirty="0">
                          <a:solidFill>
                            <a:schemeClr val="tx1"/>
                          </a:solidFill>
                        </a:rPr>
                        <a:t>4.000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0404791"/>
                  </a:ext>
                </a:extLst>
              </a:tr>
              <a:tr h="387453">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27433898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A13A9-2166-433E-98AF-ED18877B9DEF}"/>
              </a:ext>
            </a:extLst>
          </p:cNvPr>
          <p:cNvSpPr>
            <a:spLocks noGrp="1"/>
          </p:cNvSpPr>
          <p:nvPr>
            <p:ph type="title"/>
          </p:nvPr>
        </p:nvSpPr>
        <p:spPr/>
        <p:txBody>
          <a:bodyPr>
            <a:normAutofit fontScale="90000"/>
          </a:bodyPr>
          <a:lstStyle/>
          <a:p>
            <a:r>
              <a:rPr lang="en-US" dirty="0"/>
              <a:t>Derecognition</a:t>
            </a:r>
            <a:br>
              <a:rPr lang="en-US" dirty="0"/>
            </a:br>
            <a:br>
              <a:rPr lang="en-US" dirty="0"/>
            </a:br>
            <a:br>
              <a:rPr lang="en-US" dirty="0"/>
            </a:br>
            <a:endParaRPr lang="en-US" dirty="0"/>
          </a:p>
        </p:txBody>
      </p:sp>
      <p:sp>
        <p:nvSpPr>
          <p:cNvPr id="3" name="Content Placeholder 2">
            <a:extLst>
              <a:ext uri="{FF2B5EF4-FFF2-40B4-BE49-F238E27FC236}">
                <a16:creationId xmlns:a16="http://schemas.microsoft.com/office/drawing/2014/main" id="{09F4084F-1CDC-4807-8B66-105E153454BE}"/>
              </a:ext>
            </a:extLst>
          </p:cNvPr>
          <p:cNvSpPr>
            <a:spLocks noGrp="1"/>
          </p:cNvSpPr>
          <p:nvPr>
            <p:ph idx="1"/>
          </p:nvPr>
        </p:nvSpPr>
        <p:spPr>
          <a:xfrm>
            <a:off x="677334" y="1238249"/>
            <a:ext cx="8596668" cy="4544681"/>
          </a:xfrm>
        </p:spPr>
        <p:txBody>
          <a:bodyPr/>
          <a:lstStyle/>
          <a:p>
            <a:r>
              <a:rPr lang="en-US" dirty="0"/>
              <a:t>No future </a:t>
            </a:r>
            <a:r>
              <a:rPr lang="en-US" dirty="0" err="1"/>
              <a:t>benef</a:t>
            </a:r>
            <a:r>
              <a:rPr lang="en-US" dirty="0"/>
              <a:t>.   Future value :0</a:t>
            </a:r>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C3CF49A3-49BA-4B9C-B050-7D40A26301AE}"/>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326EC097-6505-46C7-AB7E-25F8535828D9}"/>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BCE2943-105B-45E2-98A7-ADEB6D19CC03}"/>
              </a:ext>
            </a:extLst>
          </p:cNvPr>
          <p:cNvGraphicFramePr>
            <a:graphicFrameLocks noGrp="1"/>
          </p:cNvGraphicFramePr>
          <p:nvPr>
            <p:extLst>
              <p:ext uri="{D42A27DB-BD31-4B8C-83A1-F6EECF244321}">
                <p14:modId xmlns:p14="http://schemas.microsoft.com/office/powerpoint/2010/main" val="2004575613"/>
              </p:ext>
            </p:extLst>
          </p:nvPr>
        </p:nvGraphicFramePr>
        <p:xfrm>
          <a:off x="788465" y="2771450"/>
          <a:ext cx="6557669" cy="1478280"/>
        </p:xfrm>
        <a:graphic>
          <a:graphicData uri="http://schemas.openxmlformats.org/drawingml/2006/table">
            <a:tbl>
              <a:tblPr firstRow="1" bandRow="1">
                <a:tableStyleId>{9D7B26C5-4107-4FEC-AEDC-1716B250A1EF}</a:tableStyleId>
              </a:tblPr>
              <a:tblGrid>
                <a:gridCol w="723140">
                  <a:extLst>
                    <a:ext uri="{9D8B030D-6E8A-4147-A177-3AD203B41FA5}">
                      <a16:colId xmlns:a16="http://schemas.microsoft.com/office/drawing/2014/main" val="3251389968"/>
                    </a:ext>
                  </a:extLst>
                </a:gridCol>
                <a:gridCol w="3882691">
                  <a:extLst>
                    <a:ext uri="{9D8B030D-6E8A-4147-A177-3AD203B41FA5}">
                      <a16:colId xmlns:a16="http://schemas.microsoft.com/office/drawing/2014/main" val="3813811915"/>
                    </a:ext>
                  </a:extLst>
                </a:gridCol>
                <a:gridCol w="1011823">
                  <a:extLst>
                    <a:ext uri="{9D8B030D-6E8A-4147-A177-3AD203B41FA5}">
                      <a16:colId xmlns:a16="http://schemas.microsoft.com/office/drawing/2014/main" val="2006376887"/>
                    </a:ext>
                  </a:extLst>
                </a:gridCol>
                <a:gridCol w="940015">
                  <a:extLst>
                    <a:ext uri="{9D8B030D-6E8A-4147-A177-3AD203B41FA5}">
                      <a16:colId xmlns:a16="http://schemas.microsoft.com/office/drawing/2014/main" val="2540506348"/>
                    </a:ext>
                  </a:extLst>
                </a:gridCol>
              </a:tblGrid>
              <a:tr h="0">
                <a:tc>
                  <a:txBody>
                    <a:bodyPr/>
                    <a:lstStyle/>
                    <a:p>
                      <a:endParaRPr lang="en-US" dirty="0"/>
                    </a:p>
                  </a:txBody>
                  <a:tcPr/>
                </a:tc>
                <a:tc>
                  <a:txBody>
                    <a:bodyPr/>
                    <a:lstStyle/>
                    <a:p>
                      <a:endParaRPr lang="en-US" dirty="0"/>
                    </a:p>
                  </a:txBody>
                  <a:tcPr/>
                </a:tc>
                <a:tc>
                  <a:txBody>
                    <a:bodyPr/>
                    <a:lstStyle/>
                    <a:p>
                      <a:pPr algn="r"/>
                      <a:endParaRPr lang="en-US" dirty="0"/>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Acc. Depreciation</a:t>
                      </a:r>
                    </a:p>
                  </a:txBody>
                  <a:tcPr/>
                </a:tc>
                <a:tc>
                  <a:txBody>
                    <a:bodyPr/>
                    <a:lstStyle/>
                    <a:p>
                      <a:pPr algn="r"/>
                      <a:r>
                        <a:rPr lang="en-US" dirty="0"/>
                        <a:t>4.000</a:t>
                      </a:r>
                    </a:p>
                  </a:txBody>
                  <a:tcPr/>
                </a:tc>
                <a:tc>
                  <a:txBody>
                    <a:bodyPr/>
                    <a:lstStyle/>
                    <a:p>
                      <a:pPr algn="r"/>
                      <a:endParaRPr lang="en-US" dirty="0"/>
                    </a:p>
                  </a:txBody>
                  <a:tcPr/>
                </a:tc>
                <a:extLst>
                  <a:ext uri="{0D108BD9-81ED-4DB2-BD59-A6C34878D82A}">
                    <a16:rowId xmlns:a16="http://schemas.microsoft.com/office/drawing/2014/main" val="4116178161"/>
                  </a:ext>
                </a:extLst>
              </a:tr>
              <a:tr h="370840">
                <a:tc>
                  <a:txBody>
                    <a:bodyPr/>
                    <a:lstStyle/>
                    <a:p>
                      <a:r>
                        <a:rPr lang="en-US" dirty="0"/>
                        <a:t>IN</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Loss on Sale (PL)</a:t>
                      </a:r>
                    </a:p>
                  </a:txBody>
                  <a:tcPr/>
                </a:tc>
                <a:tc>
                  <a:txBody>
                    <a:bodyPr/>
                    <a:lstStyle/>
                    <a:p>
                      <a:pPr algn="r"/>
                      <a:r>
                        <a:rPr lang="en-US" dirty="0"/>
                        <a:t>6.000</a:t>
                      </a:r>
                    </a:p>
                  </a:txBody>
                  <a:tcPr/>
                </a:tc>
                <a:tc>
                  <a:txBody>
                    <a:bodyPr/>
                    <a:lstStyle/>
                    <a:p>
                      <a:pPr algn="r"/>
                      <a:endParaRPr lang="en-US" dirty="0"/>
                    </a:p>
                  </a:txBody>
                  <a:tcPr/>
                </a:tc>
                <a:extLst>
                  <a:ext uri="{0D108BD9-81ED-4DB2-BD59-A6C34878D82A}">
                    <a16:rowId xmlns:a16="http://schemas.microsoft.com/office/drawing/2014/main" val="1223261229"/>
                  </a:ext>
                </a:extLst>
              </a:tr>
              <a:tr h="370840">
                <a:tc>
                  <a:txBody>
                    <a:bodyPr/>
                    <a:lstStyle/>
                    <a:p>
                      <a:r>
                        <a:rPr lang="en-US" dirty="0"/>
                        <a:t>OUT</a:t>
                      </a:r>
                    </a:p>
                  </a:txBody>
                  <a:tcPr/>
                </a:tc>
                <a:tc>
                  <a:txBody>
                    <a:bodyPr/>
                    <a:lstStyle/>
                    <a:p>
                      <a:r>
                        <a:rPr lang="en-US" dirty="0"/>
                        <a:t>Software</a:t>
                      </a:r>
                    </a:p>
                  </a:txBody>
                  <a:tcPr/>
                </a:tc>
                <a:tc>
                  <a:txBody>
                    <a:bodyPr/>
                    <a:lstStyle/>
                    <a:p>
                      <a:pPr algn="r"/>
                      <a:endParaRPr lang="en-US" dirty="0"/>
                    </a:p>
                  </a:txBody>
                  <a:tcPr/>
                </a:tc>
                <a:tc>
                  <a:txBody>
                    <a:bodyPr/>
                    <a:lstStyle/>
                    <a:p>
                      <a:pPr algn="r"/>
                      <a:r>
                        <a:rPr lang="en-US" dirty="0"/>
                        <a:t>10.000</a:t>
                      </a:r>
                    </a:p>
                  </a:txBody>
                  <a:tcPr/>
                </a:tc>
                <a:extLst>
                  <a:ext uri="{0D108BD9-81ED-4DB2-BD59-A6C34878D82A}">
                    <a16:rowId xmlns:a16="http://schemas.microsoft.com/office/drawing/2014/main" val="2561619853"/>
                  </a:ext>
                </a:extLst>
              </a:tr>
            </a:tbl>
          </a:graphicData>
        </a:graphic>
      </p:graphicFrame>
      <p:graphicFrame>
        <p:nvGraphicFramePr>
          <p:cNvPr id="10" name="Table 9">
            <a:extLst>
              <a:ext uri="{FF2B5EF4-FFF2-40B4-BE49-F238E27FC236}">
                <a16:creationId xmlns:a16="http://schemas.microsoft.com/office/drawing/2014/main" id="{E5954036-1759-4666-9C4D-5240B15AE0E0}"/>
              </a:ext>
            </a:extLst>
          </p:cNvPr>
          <p:cNvGraphicFramePr>
            <a:graphicFrameLocks noGrp="1"/>
          </p:cNvGraphicFramePr>
          <p:nvPr/>
        </p:nvGraphicFramePr>
        <p:xfrm>
          <a:off x="801368" y="1683920"/>
          <a:ext cx="1549094" cy="972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Software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b="1" dirty="0"/>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0294B598-9CDD-4157-9E7C-CB02263D0B7F}"/>
              </a:ext>
            </a:extLst>
          </p:cNvPr>
          <p:cNvGraphicFramePr>
            <a:graphicFrameLocks noGrp="1"/>
          </p:cNvGraphicFramePr>
          <p:nvPr/>
        </p:nvGraphicFramePr>
        <p:xfrm>
          <a:off x="3499301" y="1683920"/>
          <a:ext cx="1549094" cy="972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Acc. Depreciation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4.000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0404791"/>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200" dirty="0"/>
                        <a:t>4.000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5" name="Table 14">
            <a:extLst>
              <a:ext uri="{FF2B5EF4-FFF2-40B4-BE49-F238E27FC236}">
                <a16:creationId xmlns:a16="http://schemas.microsoft.com/office/drawing/2014/main" id="{F0E64073-1ABB-48D3-AE19-394B1CF48790}"/>
              </a:ext>
            </a:extLst>
          </p:cNvPr>
          <p:cNvGraphicFramePr>
            <a:graphicFrameLocks noGrp="1"/>
          </p:cNvGraphicFramePr>
          <p:nvPr/>
        </p:nvGraphicFramePr>
        <p:xfrm>
          <a:off x="2503046" y="4736100"/>
          <a:ext cx="1824509" cy="1162359"/>
        </p:xfrm>
        <a:graphic>
          <a:graphicData uri="http://schemas.openxmlformats.org/drawingml/2006/table">
            <a:tbl>
              <a:tblPr firstRow="1" bandRow="1">
                <a:tableStyleId>{2D5ABB26-0587-4C30-8999-92F81FD0307C}</a:tableStyleId>
              </a:tblPr>
              <a:tblGrid>
                <a:gridCol w="898934">
                  <a:extLst>
                    <a:ext uri="{9D8B030D-6E8A-4147-A177-3AD203B41FA5}">
                      <a16:colId xmlns:a16="http://schemas.microsoft.com/office/drawing/2014/main" val="122467612"/>
                    </a:ext>
                  </a:extLst>
                </a:gridCol>
                <a:gridCol w="925575">
                  <a:extLst>
                    <a:ext uri="{9D8B030D-6E8A-4147-A177-3AD203B41FA5}">
                      <a16:colId xmlns:a16="http://schemas.microsoft.com/office/drawing/2014/main" val="2021887314"/>
                    </a:ext>
                  </a:extLst>
                </a:gridCol>
              </a:tblGrid>
              <a:tr h="387453">
                <a:tc gridSpan="2">
                  <a:txBody>
                    <a:bodyPr/>
                    <a:lstStyle/>
                    <a:p>
                      <a:pPr algn="ctr"/>
                      <a:r>
                        <a:rPr lang="en-US" sz="1200" dirty="0"/>
                        <a:t>Software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87453">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200" dirty="0">
                          <a:solidFill>
                            <a:schemeClr val="tx1"/>
                          </a:solidFill>
                        </a:rPr>
                        <a:t>10.000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0404791"/>
                  </a:ext>
                </a:extLst>
              </a:tr>
              <a:tr h="387453">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6" name="Table 15">
            <a:extLst>
              <a:ext uri="{FF2B5EF4-FFF2-40B4-BE49-F238E27FC236}">
                <a16:creationId xmlns:a16="http://schemas.microsoft.com/office/drawing/2014/main" id="{AB85AFAA-3EBC-47C1-B171-C84D1A4A4496}"/>
              </a:ext>
            </a:extLst>
          </p:cNvPr>
          <p:cNvGraphicFramePr>
            <a:graphicFrameLocks noGrp="1"/>
          </p:cNvGraphicFramePr>
          <p:nvPr/>
        </p:nvGraphicFramePr>
        <p:xfrm>
          <a:off x="5390534" y="4736099"/>
          <a:ext cx="1824509" cy="1162359"/>
        </p:xfrm>
        <a:graphic>
          <a:graphicData uri="http://schemas.openxmlformats.org/drawingml/2006/table">
            <a:tbl>
              <a:tblPr firstRow="1" bandRow="1">
                <a:tableStyleId>{2D5ABB26-0587-4C30-8999-92F81FD0307C}</a:tableStyleId>
              </a:tblPr>
              <a:tblGrid>
                <a:gridCol w="898934">
                  <a:extLst>
                    <a:ext uri="{9D8B030D-6E8A-4147-A177-3AD203B41FA5}">
                      <a16:colId xmlns:a16="http://schemas.microsoft.com/office/drawing/2014/main" val="122467612"/>
                    </a:ext>
                  </a:extLst>
                </a:gridCol>
                <a:gridCol w="925575">
                  <a:extLst>
                    <a:ext uri="{9D8B030D-6E8A-4147-A177-3AD203B41FA5}">
                      <a16:colId xmlns:a16="http://schemas.microsoft.com/office/drawing/2014/main" val="2021887314"/>
                    </a:ext>
                  </a:extLst>
                </a:gridCol>
              </a:tblGrid>
              <a:tr h="387453">
                <a:tc gridSpan="2">
                  <a:txBody>
                    <a:bodyPr/>
                    <a:lstStyle/>
                    <a:p>
                      <a:pPr algn="ctr"/>
                      <a:r>
                        <a:rPr lang="en-US" sz="1200" dirty="0"/>
                        <a:t>Acc. Depreciation</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87453">
                <a:tc>
                  <a:txBody>
                    <a:bodyPr/>
                    <a:lstStyle/>
                    <a:p>
                      <a:pPr algn="r"/>
                      <a:r>
                        <a:rPr lang="en-US" sz="1200" dirty="0">
                          <a:solidFill>
                            <a:schemeClr val="tx1"/>
                          </a:solidFill>
                        </a:rPr>
                        <a:t>4.000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200" dirty="0">
                          <a:solidFill>
                            <a:schemeClr val="tx1"/>
                          </a:solidFill>
                        </a:rPr>
                        <a:t>4.000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0404791"/>
                  </a:ext>
                </a:extLst>
              </a:tr>
              <a:tr h="387453">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41660735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In Italy intangibles are accounted according to OIC 24. OIC 24 is related to the accounting of:</a:t>
            </a:r>
          </a:p>
          <a:p>
            <a:pPr marL="1028700" lvl="1">
              <a:spcBef>
                <a:spcPts val="0"/>
              </a:spcBef>
              <a:buFont typeface="Arial" panose="020B0604020202020204" pitchFamily="34" charset="0"/>
              <a:buChar char="•"/>
            </a:pPr>
            <a:r>
              <a:rPr lang="en-US" sz="1400" dirty="0"/>
              <a:t>Pluriannual costs;</a:t>
            </a:r>
          </a:p>
          <a:p>
            <a:pPr marL="1028700" lvl="1">
              <a:spcBef>
                <a:spcPts val="0"/>
              </a:spcBef>
              <a:buFont typeface="Arial" panose="020B0604020202020204" pitchFamily="34" charset="0"/>
              <a:buChar char="•"/>
            </a:pPr>
            <a:r>
              <a:rPr lang="en-US" sz="1400" dirty="0"/>
              <a:t>Intangibles goods;</a:t>
            </a:r>
          </a:p>
          <a:p>
            <a:pPr marL="1028700" lvl="1">
              <a:spcBef>
                <a:spcPts val="0"/>
              </a:spcBef>
              <a:buFont typeface="Arial" panose="020B0604020202020204" pitchFamily="34" charset="0"/>
              <a:buChar char="•"/>
            </a:pPr>
            <a:r>
              <a:rPr lang="en-US" sz="1400" dirty="0"/>
              <a:t>Both internal and external costs related to intangible assets;</a:t>
            </a:r>
          </a:p>
          <a:p>
            <a:pPr marL="1028700" lvl="1">
              <a:spcBef>
                <a:spcPts val="0"/>
              </a:spcBef>
              <a:buFont typeface="Arial" panose="020B0604020202020204" pitchFamily="34" charset="0"/>
              <a:buChar char="•"/>
            </a:pPr>
            <a:r>
              <a:rPr lang="en-US" sz="1400" dirty="0"/>
              <a:t>Goodwill</a:t>
            </a:r>
          </a:p>
          <a:p>
            <a:r>
              <a:rPr lang="en-US" dirty="0"/>
              <a:t>1) Thus the class of intangible assets as defined by OIC 24 is wider than IAS 38 as it includes pluriannual costs (i.e. cost related to the establishment of the company as i.e. registration to chambers registers) not allowed by IFRS, as no direct future economic benefits are related to these costs. </a:t>
            </a:r>
          </a:p>
          <a:p>
            <a:r>
              <a:rPr lang="en-US" dirty="0"/>
              <a:t>2) Italian principles does not allow the revaluation model. Revaluation is possible only in connection with special laws.</a:t>
            </a:r>
          </a:p>
          <a:p>
            <a:r>
              <a:rPr lang="en-US" dirty="0"/>
              <a:t>3) Italian GAAP don’t recognize undefined useful life assets. All intangible assets are to be depreciated.</a:t>
            </a:r>
          </a:p>
          <a:p>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a:t>IAS vs OIC</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12604037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B04A9-C546-4F01-9508-EDCD3086FDA1}"/>
              </a:ext>
            </a:extLst>
          </p:cNvPr>
          <p:cNvSpPr>
            <a:spLocks noGrp="1"/>
          </p:cNvSpPr>
          <p:nvPr>
            <p:ph type="title"/>
          </p:nvPr>
        </p:nvSpPr>
        <p:spPr/>
        <p:txBody>
          <a:bodyPr>
            <a:normAutofit fontScale="90000"/>
          </a:bodyPr>
          <a:lstStyle/>
          <a:p>
            <a:r>
              <a:rPr lang="en-US" dirty="0"/>
              <a:t>Goodwill</a:t>
            </a:r>
          </a:p>
        </p:txBody>
      </p:sp>
      <p:sp>
        <p:nvSpPr>
          <p:cNvPr id="3" name="Content Placeholder 2">
            <a:extLst>
              <a:ext uri="{FF2B5EF4-FFF2-40B4-BE49-F238E27FC236}">
                <a16:creationId xmlns:a16="http://schemas.microsoft.com/office/drawing/2014/main" id="{6DF0BFEB-4D18-49A8-9866-CB2967B4F31F}"/>
              </a:ext>
            </a:extLst>
          </p:cNvPr>
          <p:cNvSpPr>
            <a:spLocks noGrp="1"/>
          </p:cNvSpPr>
          <p:nvPr>
            <p:ph idx="1"/>
          </p:nvPr>
        </p:nvSpPr>
        <p:spPr>
          <a:xfrm>
            <a:off x="677333" y="1238251"/>
            <a:ext cx="8717037" cy="4544680"/>
          </a:xfrm>
        </p:spPr>
        <p:txBody>
          <a:bodyPr>
            <a:normAutofit/>
          </a:bodyPr>
          <a:lstStyle/>
          <a:p>
            <a:r>
              <a:rPr lang="en-US" dirty="0"/>
              <a:t>Goodwill refers to the difference between the total value of a business and the value of its net assets. It represents the ability of the business to generate future cash flows that are not represented in the balance sheet of the acquired. The value of goodwill is often only determined when a business is bought or sold. </a:t>
            </a:r>
          </a:p>
          <a:p>
            <a:r>
              <a:rPr lang="en-US" dirty="0"/>
              <a:t>Goodwill is initially measured at cost. After initial recognition, goodwill is measured at cost less any accumulated impairment losses. For the purpose of impairment testing, goodwill acquired in a business combination is, from the acquisition date, allocated to a Group’s cash-generating units (CGU).</a:t>
            </a:r>
          </a:p>
          <a:p>
            <a:r>
              <a:rPr lang="en-US" dirty="0"/>
              <a:t>A CGU is the smallest identifiable group of assets that generates cash inflows that are largely independent of the cash inflows from other assets or groups of assets. I.e. within a Company it could be identifiable more than one CGU depending on geographies (CGU America vs Europe), lines of products (CGU Jewels vs Accessories), type of business (CGU Distribution vs Commercial). </a:t>
            </a:r>
          </a:p>
        </p:txBody>
      </p:sp>
      <p:sp>
        <p:nvSpPr>
          <p:cNvPr id="4" name="Slide Number Placeholder 3">
            <a:extLst>
              <a:ext uri="{FF2B5EF4-FFF2-40B4-BE49-F238E27FC236}">
                <a16:creationId xmlns:a16="http://schemas.microsoft.com/office/drawing/2014/main" id="{E0FB2B09-9372-4F3B-811A-E8C6D98634E7}"/>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4010C18F-A8F2-4DD2-B914-8C9C94AB031E}"/>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1326026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B04A9-C546-4F01-9508-EDCD3086FDA1}"/>
              </a:ext>
            </a:extLst>
          </p:cNvPr>
          <p:cNvSpPr>
            <a:spLocks noGrp="1"/>
          </p:cNvSpPr>
          <p:nvPr>
            <p:ph type="title"/>
          </p:nvPr>
        </p:nvSpPr>
        <p:spPr/>
        <p:txBody>
          <a:bodyPr>
            <a:normAutofit fontScale="90000"/>
          </a:bodyPr>
          <a:lstStyle/>
          <a:p>
            <a:r>
              <a:rPr lang="en-US" dirty="0"/>
              <a:t>Goodwill</a:t>
            </a:r>
          </a:p>
        </p:txBody>
      </p:sp>
      <p:sp>
        <p:nvSpPr>
          <p:cNvPr id="3" name="Content Placeholder 2">
            <a:extLst>
              <a:ext uri="{FF2B5EF4-FFF2-40B4-BE49-F238E27FC236}">
                <a16:creationId xmlns:a16="http://schemas.microsoft.com/office/drawing/2014/main" id="{6DF0BFEB-4D18-49A8-9866-CB2967B4F31F}"/>
              </a:ext>
            </a:extLst>
          </p:cNvPr>
          <p:cNvSpPr>
            <a:spLocks noGrp="1"/>
          </p:cNvSpPr>
          <p:nvPr>
            <p:ph idx="1"/>
          </p:nvPr>
        </p:nvSpPr>
        <p:spPr>
          <a:xfrm>
            <a:off x="677333" y="1238251"/>
            <a:ext cx="8717037" cy="4544680"/>
          </a:xfrm>
        </p:spPr>
        <p:txBody>
          <a:bodyPr>
            <a:normAutofit/>
          </a:bodyPr>
          <a:lstStyle/>
          <a:p>
            <a:r>
              <a:rPr lang="en-US" dirty="0"/>
              <a:t>The Company X, that is a </a:t>
            </a:r>
            <a:r>
              <a:rPr lang="en-US" dirty="0" err="1"/>
              <a:t>longlasting</a:t>
            </a:r>
            <a:r>
              <a:rPr lang="en-US" dirty="0"/>
              <a:t> company in the business of bags, is buying a set of assets from a Company Y, an emerging company in the productions of innovative leathers. The carrying amount of purchased assets is Euro 50.000. The price paid by X is 80.000. </a:t>
            </a:r>
          </a:p>
          <a:p>
            <a:r>
              <a:rPr lang="en-US" dirty="0"/>
              <a:t>After tried allocating this paid extra value on purchased assets X concluded this is not identifiable as a higher value of any of those assets, but should be seen as the capability of the entire set of assets to produce future benefits. The purchase of assets gave origin to a goodwill of Euro 30.000.</a:t>
            </a:r>
          </a:p>
          <a:p>
            <a:r>
              <a:rPr lang="en-US" dirty="0"/>
              <a:t>In other words, those assets separately, are not able to produce the same future cash flows than when considered together. </a:t>
            </a:r>
          </a:p>
          <a:p>
            <a:endParaRPr lang="en-US" dirty="0"/>
          </a:p>
        </p:txBody>
      </p:sp>
      <p:sp>
        <p:nvSpPr>
          <p:cNvPr id="4" name="Slide Number Placeholder 3">
            <a:extLst>
              <a:ext uri="{FF2B5EF4-FFF2-40B4-BE49-F238E27FC236}">
                <a16:creationId xmlns:a16="http://schemas.microsoft.com/office/drawing/2014/main" id="{E0FB2B09-9372-4F3B-811A-E8C6D98634E7}"/>
              </a:ext>
            </a:extLst>
          </p:cNvPr>
          <p:cNvSpPr>
            <a:spLocks noGrp="1"/>
          </p:cNvSpPr>
          <p:nvPr>
            <p:ph type="sldNum" sz="quarter" idx="12"/>
          </p:nvPr>
        </p:nvSpPr>
        <p:spPr/>
        <p:txBody>
          <a:bodyPr/>
          <a:lstStyle/>
          <a:p>
            <a:fld id="{D57F1E4F-1CFF-5643-939E-217C01CDF565}" type="slidenum">
              <a:rPr lang="en-US" smtClean="0"/>
              <a:pPr/>
              <a:t>26</a:t>
            </a:fld>
            <a:endParaRPr lang="en-US" dirty="0"/>
          </a:p>
        </p:txBody>
      </p:sp>
      <p:sp>
        <p:nvSpPr>
          <p:cNvPr id="5" name="Footer Placeholder 4">
            <a:extLst>
              <a:ext uri="{FF2B5EF4-FFF2-40B4-BE49-F238E27FC236}">
                <a16:creationId xmlns:a16="http://schemas.microsoft.com/office/drawing/2014/main" id="{4010C18F-A8F2-4DD2-B914-8C9C94AB031E}"/>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9037851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B04A9-C546-4F01-9508-EDCD3086FDA1}"/>
              </a:ext>
            </a:extLst>
          </p:cNvPr>
          <p:cNvSpPr>
            <a:spLocks noGrp="1"/>
          </p:cNvSpPr>
          <p:nvPr>
            <p:ph type="title"/>
          </p:nvPr>
        </p:nvSpPr>
        <p:spPr/>
        <p:txBody>
          <a:bodyPr>
            <a:normAutofit fontScale="90000"/>
          </a:bodyPr>
          <a:lstStyle/>
          <a:p>
            <a:r>
              <a:rPr lang="en-US" dirty="0"/>
              <a:t>Goodwill</a:t>
            </a:r>
          </a:p>
        </p:txBody>
      </p:sp>
      <p:sp>
        <p:nvSpPr>
          <p:cNvPr id="4" name="Slide Number Placeholder 3">
            <a:extLst>
              <a:ext uri="{FF2B5EF4-FFF2-40B4-BE49-F238E27FC236}">
                <a16:creationId xmlns:a16="http://schemas.microsoft.com/office/drawing/2014/main" id="{E0FB2B09-9372-4F3B-811A-E8C6D98634E7}"/>
              </a:ext>
            </a:extLst>
          </p:cNvPr>
          <p:cNvSpPr>
            <a:spLocks noGrp="1"/>
          </p:cNvSpPr>
          <p:nvPr>
            <p:ph type="sldNum" sz="quarter" idx="12"/>
          </p:nvPr>
        </p:nvSpPr>
        <p:spPr/>
        <p:txBody>
          <a:bodyPr/>
          <a:lstStyle/>
          <a:p>
            <a:fld id="{D57F1E4F-1CFF-5643-939E-217C01CDF565}" type="slidenum">
              <a:rPr lang="en-US" smtClean="0"/>
              <a:pPr/>
              <a:t>27</a:t>
            </a:fld>
            <a:endParaRPr lang="en-US" dirty="0"/>
          </a:p>
        </p:txBody>
      </p:sp>
      <p:sp>
        <p:nvSpPr>
          <p:cNvPr id="5" name="Footer Placeholder 4">
            <a:extLst>
              <a:ext uri="{FF2B5EF4-FFF2-40B4-BE49-F238E27FC236}">
                <a16:creationId xmlns:a16="http://schemas.microsoft.com/office/drawing/2014/main" id="{4010C18F-A8F2-4DD2-B914-8C9C94AB031E}"/>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8F48D5B6-EBFD-4CA0-BA18-B5B23F5128A3}"/>
              </a:ext>
            </a:extLst>
          </p:cNvPr>
          <p:cNvGraphicFramePr>
            <a:graphicFrameLocks noGrp="1"/>
          </p:cNvGraphicFramePr>
          <p:nvPr/>
        </p:nvGraphicFramePr>
        <p:xfrm>
          <a:off x="827697" y="1238250"/>
          <a:ext cx="6518438" cy="1920240"/>
        </p:xfrm>
        <a:graphic>
          <a:graphicData uri="http://schemas.openxmlformats.org/drawingml/2006/table">
            <a:tbl>
              <a:tblPr firstRow="1" bandRow="1">
                <a:tableStyleId>{2D5ABB26-0587-4C30-8999-92F81FD0307C}</a:tableStyleId>
              </a:tblPr>
              <a:tblGrid>
                <a:gridCol w="1605814">
                  <a:extLst>
                    <a:ext uri="{9D8B030D-6E8A-4147-A177-3AD203B41FA5}">
                      <a16:colId xmlns:a16="http://schemas.microsoft.com/office/drawing/2014/main" val="2550007356"/>
                    </a:ext>
                  </a:extLst>
                </a:gridCol>
                <a:gridCol w="1605814">
                  <a:extLst>
                    <a:ext uri="{9D8B030D-6E8A-4147-A177-3AD203B41FA5}">
                      <a16:colId xmlns:a16="http://schemas.microsoft.com/office/drawing/2014/main" val="122467612"/>
                    </a:ext>
                  </a:extLst>
                </a:gridCol>
                <a:gridCol w="1653405">
                  <a:extLst>
                    <a:ext uri="{9D8B030D-6E8A-4147-A177-3AD203B41FA5}">
                      <a16:colId xmlns:a16="http://schemas.microsoft.com/office/drawing/2014/main" val="2021887314"/>
                    </a:ext>
                  </a:extLst>
                </a:gridCol>
                <a:gridCol w="1653405">
                  <a:extLst>
                    <a:ext uri="{9D8B030D-6E8A-4147-A177-3AD203B41FA5}">
                      <a16:colId xmlns:a16="http://schemas.microsoft.com/office/drawing/2014/main" val="93383681"/>
                    </a:ext>
                  </a:extLst>
                </a:gridCol>
              </a:tblGrid>
              <a:tr h="245143">
                <a:tc>
                  <a:txBody>
                    <a:bodyPr/>
                    <a:lstStyle/>
                    <a:p>
                      <a:pPr algn="ctr"/>
                      <a:endParaRPr lang="en-US" sz="105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050" dirty="0"/>
                        <a:t>Company Y</a:t>
                      </a:r>
                    </a:p>
                  </a:txBody>
                  <a:tcPr anchor="ctr">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algn="ctr"/>
                      <a:endParaRPr lang="en-US" sz="1050" dirty="0"/>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2322320"/>
                  </a:ext>
                </a:extLst>
              </a:tr>
              <a:tr h="245143">
                <a:tc>
                  <a:txBody>
                    <a:bodyPr/>
                    <a:lstStyle/>
                    <a:p>
                      <a:pPr algn="ctr"/>
                      <a:endParaRPr lang="en-US" sz="105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1050" dirty="0"/>
                        <a:t>Balance Sheet</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tc>
                  <a:txBody>
                    <a:bodyPr/>
                    <a:lstStyle/>
                    <a:p>
                      <a:pPr algn="ctr"/>
                      <a:endParaRPr lang="en-US" sz="105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245143">
                <a:tc>
                  <a:txBody>
                    <a:bodyPr/>
                    <a:lstStyle/>
                    <a:p>
                      <a:pPr algn="l"/>
                      <a:r>
                        <a:rPr lang="en-US" sz="1050" b="1" u="sng" dirty="0">
                          <a:solidFill>
                            <a:schemeClr val="tx1"/>
                          </a:solidFill>
                        </a:rPr>
                        <a:t>Asset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50" b="1" u="sng" dirty="0">
                          <a:solidFill>
                            <a:schemeClr val="tx1"/>
                          </a:solidFill>
                        </a:rPr>
                        <a:t>100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050" dirty="0">
                          <a:solidFill>
                            <a:schemeClr val="tx1"/>
                          </a:solidFill>
                        </a:rPr>
                        <a:t>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050" dirty="0">
                          <a:solidFill>
                            <a:schemeClr val="tx1"/>
                          </a:solidFill>
                        </a:rPr>
                        <a:t>50.000</a:t>
                      </a:r>
                    </a:p>
                  </a:txBody>
                  <a:tcPr>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780404791"/>
                  </a:ext>
                </a:extLst>
              </a:tr>
              <a:tr h="245143">
                <a:tc>
                  <a:txBody>
                    <a:bodyPr/>
                    <a:lstStyle/>
                    <a:p>
                      <a:pPr marL="174625" lvl="1" indent="0" algn="l" defTabSz="457200" rtl="0" eaLnBrk="1" latinLnBrk="0" hangingPunct="1"/>
                      <a:r>
                        <a:rPr lang="en-US" sz="1050" b="0" i="1" kern="1200" dirty="0">
                          <a:solidFill>
                            <a:schemeClr val="tx1"/>
                          </a:solidFill>
                          <a:latin typeface="+mn-lt"/>
                          <a:ea typeface="+mn-ea"/>
                          <a:cs typeface="+mn-cs"/>
                        </a:rPr>
                        <a:t>Fixed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50" i="1" dirty="0">
                          <a:solidFill>
                            <a:schemeClr val="tx1"/>
                          </a:solidFill>
                        </a:rPr>
                        <a:t>80.000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050" dirty="0">
                          <a:solidFill>
                            <a:schemeClr val="tx1"/>
                          </a:solidFill>
                        </a:rPr>
                        <a:t>Liabilities</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050" dirty="0">
                          <a:solidFill>
                            <a:schemeClr val="tx1"/>
                          </a:solidFill>
                        </a:rPr>
                        <a:t>50.000</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649196127"/>
                  </a:ext>
                </a:extLst>
              </a:tr>
              <a:tr h="245143">
                <a:tc>
                  <a:txBody>
                    <a:bodyPr/>
                    <a:lstStyle/>
                    <a:p>
                      <a:pPr marL="174625" lvl="1" indent="0" algn="l" defTabSz="457200" rtl="0" eaLnBrk="1" latinLnBrk="0" hangingPunct="1"/>
                      <a:r>
                        <a:rPr lang="en-US" sz="1050" b="0" i="1" kern="1200" dirty="0">
                          <a:solidFill>
                            <a:schemeClr val="tx1"/>
                          </a:solidFill>
                          <a:latin typeface="+mn-lt"/>
                          <a:ea typeface="+mn-ea"/>
                          <a:cs typeface="+mn-cs"/>
                        </a:rPr>
                        <a:t>Inventories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50" dirty="0">
                          <a:solidFill>
                            <a:schemeClr val="tx1"/>
                          </a:solidFill>
                        </a:rPr>
                        <a:t>20.000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72960819"/>
                  </a:ext>
                </a:extLst>
              </a:tr>
              <a:tr h="245143">
                <a:tc>
                  <a:txBody>
                    <a:bodyPr/>
                    <a:lstStyle/>
                    <a:p>
                      <a:pPr marL="631825" lvl="1" indent="0" algn="l"/>
                      <a:endParaRPr lang="en-US" sz="1050" i="1" u="sng"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50" i="1" u="sng"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376606919"/>
                  </a:ext>
                </a:extLst>
              </a:tr>
              <a:tr h="401143">
                <a:tc>
                  <a:txBody>
                    <a:bodyPr/>
                    <a:lstStyle/>
                    <a:p>
                      <a:pPr algn="l"/>
                      <a:r>
                        <a:rPr lang="en-US" sz="1050" b="1" dirty="0"/>
                        <a:t>TOTAL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050" b="1" dirty="0"/>
                        <a:t>100.000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a:r>
                        <a:rPr lang="en-US" sz="1050" b="1" dirty="0"/>
                        <a:t>Total Liabilities &amp; 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050" b="1" dirty="0"/>
                        <a:t>100.000</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7" name="Table 6">
            <a:extLst>
              <a:ext uri="{FF2B5EF4-FFF2-40B4-BE49-F238E27FC236}">
                <a16:creationId xmlns:a16="http://schemas.microsoft.com/office/drawing/2014/main" id="{5B8A399A-54D3-4C90-9B00-D67326942916}"/>
              </a:ext>
            </a:extLst>
          </p:cNvPr>
          <p:cNvGraphicFramePr>
            <a:graphicFrameLocks noGrp="1"/>
          </p:cNvGraphicFramePr>
          <p:nvPr/>
        </p:nvGraphicFramePr>
        <p:xfrm>
          <a:off x="827697" y="3599586"/>
          <a:ext cx="6668801" cy="1849120"/>
        </p:xfrm>
        <a:graphic>
          <a:graphicData uri="http://schemas.openxmlformats.org/drawingml/2006/table">
            <a:tbl>
              <a:tblPr firstRow="1" bandRow="1">
                <a:tableStyleId>{9D7B26C5-4107-4FEC-AEDC-1716B250A1EF}</a:tableStyleId>
              </a:tblPr>
              <a:tblGrid>
                <a:gridCol w="834272">
                  <a:extLst>
                    <a:ext uri="{9D8B030D-6E8A-4147-A177-3AD203B41FA5}">
                      <a16:colId xmlns:a16="http://schemas.microsoft.com/office/drawing/2014/main" val="3251389968"/>
                    </a:ext>
                  </a:extLst>
                </a:gridCol>
                <a:gridCol w="3882691">
                  <a:extLst>
                    <a:ext uri="{9D8B030D-6E8A-4147-A177-3AD203B41FA5}">
                      <a16:colId xmlns:a16="http://schemas.microsoft.com/office/drawing/2014/main" val="3813811915"/>
                    </a:ext>
                  </a:extLst>
                </a:gridCol>
                <a:gridCol w="1011823">
                  <a:extLst>
                    <a:ext uri="{9D8B030D-6E8A-4147-A177-3AD203B41FA5}">
                      <a16:colId xmlns:a16="http://schemas.microsoft.com/office/drawing/2014/main" val="2006376887"/>
                    </a:ext>
                  </a:extLst>
                </a:gridCol>
                <a:gridCol w="940015">
                  <a:extLst>
                    <a:ext uri="{9D8B030D-6E8A-4147-A177-3AD203B41FA5}">
                      <a16:colId xmlns:a16="http://schemas.microsoft.com/office/drawing/2014/main" val="2540506348"/>
                    </a:ext>
                  </a:extLst>
                </a:gridCol>
              </a:tblGrid>
              <a:tr h="0">
                <a:tc>
                  <a:txBody>
                    <a:bodyPr/>
                    <a:lstStyle/>
                    <a:p>
                      <a:r>
                        <a:rPr lang="en-US" b="0" dirty="0"/>
                        <a:t>IN</a:t>
                      </a:r>
                    </a:p>
                  </a:txBody>
                  <a:tcPr/>
                </a:tc>
                <a:tc>
                  <a:txBody>
                    <a:bodyPr/>
                    <a:lstStyle/>
                    <a:p>
                      <a:r>
                        <a:rPr lang="en-US" b="0" dirty="0"/>
                        <a:t>Fixed Assets</a:t>
                      </a:r>
                    </a:p>
                  </a:txBody>
                  <a:tcPr/>
                </a:tc>
                <a:tc>
                  <a:txBody>
                    <a:bodyPr/>
                    <a:lstStyle/>
                    <a:p>
                      <a:pPr algn="r"/>
                      <a:r>
                        <a:rPr lang="en-US" b="0" dirty="0"/>
                        <a:t>80.000</a:t>
                      </a:r>
                    </a:p>
                  </a:txBody>
                  <a:tcPr/>
                </a:tc>
                <a:tc>
                  <a:txBody>
                    <a:bodyPr/>
                    <a:lstStyle/>
                    <a:p>
                      <a:pPr algn="r"/>
                      <a:endParaRPr lang="en-US" b="0"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Inventories</a:t>
                      </a:r>
                    </a:p>
                  </a:txBody>
                  <a:tcPr/>
                </a:tc>
                <a:tc>
                  <a:txBody>
                    <a:bodyPr/>
                    <a:lstStyle/>
                    <a:p>
                      <a:pPr algn="r"/>
                      <a:r>
                        <a:rPr lang="en-US" dirty="0"/>
                        <a:t>20.000</a:t>
                      </a:r>
                    </a:p>
                  </a:txBody>
                  <a:tcPr/>
                </a:tc>
                <a:tc>
                  <a:txBody>
                    <a:bodyPr/>
                    <a:lstStyle/>
                    <a:p>
                      <a:pPr algn="r"/>
                      <a:endParaRPr lang="en-US" dirty="0"/>
                    </a:p>
                  </a:txBody>
                  <a:tcPr/>
                </a:tc>
                <a:extLst>
                  <a:ext uri="{0D108BD9-81ED-4DB2-BD59-A6C34878D82A}">
                    <a16:rowId xmlns:a16="http://schemas.microsoft.com/office/drawing/2014/main" val="4116178161"/>
                  </a:ext>
                </a:extLst>
              </a:tr>
              <a:tr h="370840">
                <a:tc>
                  <a:txBody>
                    <a:bodyPr/>
                    <a:lstStyle/>
                    <a:p>
                      <a:r>
                        <a:rPr lang="en-US" dirty="0"/>
                        <a:t>IN</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Goodwill</a:t>
                      </a:r>
                    </a:p>
                  </a:txBody>
                  <a:tcPr/>
                </a:tc>
                <a:tc>
                  <a:txBody>
                    <a:bodyPr/>
                    <a:lstStyle/>
                    <a:p>
                      <a:pPr algn="r"/>
                      <a:r>
                        <a:rPr lang="en-US" dirty="0"/>
                        <a:t>30.000</a:t>
                      </a:r>
                    </a:p>
                  </a:txBody>
                  <a:tcPr/>
                </a:tc>
                <a:tc>
                  <a:txBody>
                    <a:bodyPr/>
                    <a:lstStyle/>
                    <a:p>
                      <a:pPr algn="r"/>
                      <a:endParaRPr lang="en-US" dirty="0"/>
                    </a:p>
                  </a:txBody>
                  <a:tcPr/>
                </a:tc>
                <a:extLst>
                  <a:ext uri="{0D108BD9-81ED-4DB2-BD59-A6C34878D82A}">
                    <a16:rowId xmlns:a16="http://schemas.microsoft.com/office/drawing/2014/main" val="1223261229"/>
                  </a:ext>
                </a:extLst>
              </a:tr>
              <a:tr h="370840">
                <a:tc>
                  <a:txBody>
                    <a:bodyPr/>
                    <a:lstStyle/>
                    <a:p>
                      <a:r>
                        <a:rPr lang="en-US" dirty="0"/>
                        <a:t>OUT</a:t>
                      </a:r>
                    </a:p>
                  </a:txBody>
                  <a:tcPr/>
                </a:tc>
                <a:tc>
                  <a:txBody>
                    <a:bodyPr/>
                    <a:lstStyle/>
                    <a:p>
                      <a:r>
                        <a:rPr lang="en-US" dirty="0"/>
                        <a:t>Liabilities</a:t>
                      </a:r>
                    </a:p>
                  </a:txBody>
                  <a:tcPr/>
                </a:tc>
                <a:tc>
                  <a:txBody>
                    <a:bodyPr/>
                    <a:lstStyle/>
                    <a:p>
                      <a:pPr algn="r"/>
                      <a:endParaRPr lang="en-US" dirty="0"/>
                    </a:p>
                  </a:txBody>
                  <a:tcPr/>
                </a:tc>
                <a:tc>
                  <a:txBody>
                    <a:bodyPr/>
                    <a:lstStyle/>
                    <a:p>
                      <a:pPr algn="r"/>
                      <a:r>
                        <a:rPr lang="en-US" dirty="0"/>
                        <a:t>50.000</a:t>
                      </a:r>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Payables to Y</a:t>
                      </a:r>
                    </a:p>
                  </a:txBody>
                  <a:tcPr/>
                </a:tc>
                <a:tc>
                  <a:txBody>
                    <a:bodyPr/>
                    <a:lstStyle/>
                    <a:p>
                      <a:pPr algn="r"/>
                      <a:endParaRPr lang="en-US" dirty="0"/>
                    </a:p>
                  </a:txBody>
                  <a:tcPr/>
                </a:tc>
                <a:tc>
                  <a:txBody>
                    <a:bodyPr/>
                    <a:lstStyle/>
                    <a:p>
                      <a:pPr algn="r"/>
                      <a:r>
                        <a:rPr lang="en-US" dirty="0"/>
                        <a:t>80.000</a:t>
                      </a:r>
                    </a:p>
                  </a:txBody>
                  <a:tcPr/>
                </a:tc>
                <a:extLst>
                  <a:ext uri="{0D108BD9-81ED-4DB2-BD59-A6C34878D82A}">
                    <a16:rowId xmlns:a16="http://schemas.microsoft.com/office/drawing/2014/main" val="2561619853"/>
                  </a:ext>
                </a:extLst>
              </a:tr>
            </a:tbl>
          </a:graphicData>
        </a:graphic>
      </p:graphicFrame>
    </p:spTree>
    <p:extLst>
      <p:ext uri="{BB962C8B-B14F-4D97-AF65-F5344CB8AC3E}">
        <p14:creationId xmlns:p14="http://schemas.microsoft.com/office/powerpoint/2010/main" val="37744081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B04A9-C546-4F01-9508-EDCD3086FDA1}"/>
              </a:ext>
            </a:extLst>
          </p:cNvPr>
          <p:cNvSpPr>
            <a:spLocks noGrp="1"/>
          </p:cNvSpPr>
          <p:nvPr>
            <p:ph type="title"/>
          </p:nvPr>
        </p:nvSpPr>
        <p:spPr/>
        <p:txBody>
          <a:bodyPr>
            <a:normAutofit fontScale="90000"/>
          </a:bodyPr>
          <a:lstStyle/>
          <a:p>
            <a:r>
              <a:rPr lang="en-US" dirty="0"/>
              <a:t>Goodwill</a:t>
            </a:r>
          </a:p>
        </p:txBody>
      </p:sp>
      <p:sp>
        <p:nvSpPr>
          <p:cNvPr id="4" name="Slide Number Placeholder 3">
            <a:extLst>
              <a:ext uri="{FF2B5EF4-FFF2-40B4-BE49-F238E27FC236}">
                <a16:creationId xmlns:a16="http://schemas.microsoft.com/office/drawing/2014/main" id="{E0FB2B09-9372-4F3B-811A-E8C6D98634E7}"/>
              </a:ext>
            </a:extLst>
          </p:cNvPr>
          <p:cNvSpPr>
            <a:spLocks noGrp="1"/>
          </p:cNvSpPr>
          <p:nvPr>
            <p:ph type="sldNum" sz="quarter" idx="12"/>
          </p:nvPr>
        </p:nvSpPr>
        <p:spPr/>
        <p:txBody>
          <a:bodyPr/>
          <a:lstStyle/>
          <a:p>
            <a:fld id="{D57F1E4F-1CFF-5643-939E-217C01CDF565}" type="slidenum">
              <a:rPr lang="en-US" smtClean="0"/>
              <a:pPr/>
              <a:t>28</a:t>
            </a:fld>
            <a:endParaRPr lang="en-US" dirty="0"/>
          </a:p>
        </p:txBody>
      </p:sp>
      <p:sp>
        <p:nvSpPr>
          <p:cNvPr id="5" name="Footer Placeholder 4">
            <a:extLst>
              <a:ext uri="{FF2B5EF4-FFF2-40B4-BE49-F238E27FC236}">
                <a16:creationId xmlns:a16="http://schemas.microsoft.com/office/drawing/2014/main" id="{4010C18F-A8F2-4DD2-B914-8C9C94AB031E}"/>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8F48D5B6-EBFD-4CA0-BA18-B5B23F5128A3}"/>
              </a:ext>
            </a:extLst>
          </p:cNvPr>
          <p:cNvGraphicFramePr>
            <a:graphicFrameLocks noGrp="1"/>
          </p:cNvGraphicFramePr>
          <p:nvPr>
            <p:extLst>
              <p:ext uri="{D42A27DB-BD31-4B8C-83A1-F6EECF244321}">
                <p14:modId xmlns:p14="http://schemas.microsoft.com/office/powerpoint/2010/main" val="2200824669"/>
              </p:ext>
            </p:extLst>
          </p:nvPr>
        </p:nvGraphicFramePr>
        <p:xfrm>
          <a:off x="827697" y="1238250"/>
          <a:ext cx="6518438" cy="1920240"/>
        </p:xfrm>
        <a:graphic>
          <a:graphicData uri="http://schemas.openxmlformats.org/drawingml/2006/table">
            <a:tbl>
              <a:tblPr firstRow="1" bandRow="1">
                <a:tableStyleId>{2D5ABB26-0587-4C30-8999-92F81FD0307C}</a:tableStyleId>
              </a:tblPr>
              <a:tblGrid>
                <a:gridCol w="1605814">
                  <a:extLst>
                    <a:ext uri="{9D8B030D-6E8A-4147-A177-3AD203B41FA5}">
                      <a16:colId xmlns:a16="http://schemas.microsoft.com/office/drawing/2014/main" val="2550007356"/>
                    </a:ext>
                  </a:extLst>
                </a:gridCol>
                <a:gridCol w="1605814">
                  <a:extLst>
                    <a:ext uri="{9D8B030D-6E8A-4147-A177-3AD203B41FA5}">
                      <a16:colId xmlns:a16="http://schemas.microsoft.com/office/drawing/2014/main" val="122467612"/>
                    </a:ext>
                  </a:extLst>
                </a:gridCol>
                <a:gridCol w="1653405">
                  <a:extLst>
                    <a:ext uri="{9D8B030D-6E8A-4147-A177-3AD203B41FA5}">
                      <a16:colId xmlns:a16="http://schemas.microsoft.com/office/drawing/2014/main" val="2021887314"/>
                    </a:ext>
                  </a:extLst>
                </a:gridCol>
                <a:gridCol w="1653405">
                  <a:extLst>
                    <a:ext uri="{9D8B030D-6E8A-4147-A177-3AD203B41FA5}">
                      <a16:colId xmlns:a16="http://schemas.microsoft.com/office/drawing/2014/main" val="93383681"/>
                    </a:ext>
                  </a:extLst>
                </a:gridCol>
              </a:tblGrid>
              <a:tr h="245143">
                <a:tc>
                  <a:txBody>
                    <a:bodyPr/>
                    <a:lstStyle/>
                    <a:p>
                      <a:pPr algn="ctr"/>
                      <a:endParaRPr lang="en-US" sz="105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050" dirty="0"/>
                        <a:t>Company X</a:t>
                      </a:r>
                    </a:p>
                  </a:txBody>
                  <a:tcPr anchor="ctr">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algn="ctr"/>
                      <a:endParaRPr lang="en-US" sz="1050" dirty="0"/>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2322320"/>
                  </a:ext>
                </a:extLst>
              </a:tr>
              <a:tr h="245143">
                <a:tc>
                  <a:txBody>
                    <a:bodyPr/>
                    <a:lstStyle/>
                    <a:p>
                      <a:pPr algn="ctr"/>
                      <a:endParaRPr lang="en-US" sz="105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1050" dirty="0"/>
                        <a:t>Balance Sheet</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tc>
                  <a:txBody>
                    <a:bodyPr/>
                    <a:lstStyle/>
                    <a:p>
                      <a:pPr algn="ctr"/>
                      <a:endParaRPr lang="en-US" sz="105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245143">
                <a:tc>
                  <a:txBody>
                    <a:bodyPr/>
                    <a:lstStyle/>
                    <a:p>
                      <a:pPr algn="l"/>
                      <a:r>
                        <a:rPr lang="en-US" sz="1050" b="1" u="sng" dirty="0">
                          <a:solidFill>
                            <a:schemeClr val="tx1"/>
                          </a:solidFill>
                        </a:rPr>
                        <a:t>Asset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50" b="1" u="sng"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050" dirty="0">
                          <a:solidFill>
                            <a:schemeClr val="tx1"/>
                          </a:solidFill>
                        </a:rPr>
                        <a:t>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050" dirty="0">
                          <a:solidFill>
                            <a:schemeClr val="tx1"/>
                          </a:solidFill>
                        </a:rPr>
                        <a:t>-</a:t>
                      </a:r>
                    </a:p>
                  </a:txBody>
                  <a:tcPr>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780404791"/>
                  </a:ext>
                </a:extLst>
              </a:tr>
              <a:tr h="245143">
                <a:tc>
                  <a:txBody>
                    <a:bodyPr/>
                    <a:lstStyle/>
                    <a:p>
                      <a:pPr marL="174625" lvl="1" indent="0" algn="l" defTabSz="457200" rtl="0" eaLnBrk="1" latinLnBrk="0" hangingPunct="1"/>
                      <a:r>
                        <a:rPr lang="en-US" sz="1050" b="0" i="1" kern="1200" dirty="0">
                          <a:solidFill>
                            <a:schemeClr val="tx1"/>
                          </a:solidFill>
                          <a:latin typeface="+mn-lt"/>
                          <a:ea typeface="+mn-ea"/>
                          <a:cs typeface="+mn-cs"/>
                        </a:rPr>
                        <a:t>Fixed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50" i="1" dirty="0">
                          <a:solidFill>
                            <a:schemeClr val="tx1"/>
                          </a:solidFill>
                        </a:rPr>
                        <a:t>80.000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050" dirty="0">
                          <a:solidFill>
                            <a:schemeClr val="tx1"/>
                          </a:solidFill>
                        </a:rPr>
                        <a:t>Liabilities</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050" dirty="0">
                          <a:solidFill>
                            <a:schemeClr val="tx1"/>
                          </a:solidFill>
                        </a:rPr>
                        <a:t>130.000</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649196127"/>
                  </a:ext>
                </a:extLst>
              </a:tr>
              <a:tr h="245143">
                <a:tc>
                  <a:txBody>
                    <a:bodyPr/>
                    <a:lstStyle/>
                    <a:p>
                      <a:pPr marL="174625" lvl="1" indent="0" algn="l" defTabSz="457200" rtl="0" eaLnBrk="1" latinLnBrk="0" hangingPunct="1"/>
                      <a:r>
                        <a:rPr lang="en-US" sz="1050" b="0" i="1" kern="1200" dirty="0">
                          <a:solidFill>
                            <a:schemeClr val="tx1"/>
                          </a:solidFill>
                          <a:latin typeface="+mn-lt"/>
                          <a:ea typeface="+mn-ea"/>
                          <a:cs typeface="+mn-cs"/>
                        </a:rPr>
                        <a:t>Intangible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50" dirty="0">
                          <a:solidFill>
                            <a:schemeClr val="tx1"/>
                          </a:solidFill>
                        </a:rPr>
                        <a:t>30.000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72960819"/>
                  </a:ext>
                </a:extLst>
              </a:tr>
              <a:tr h="245143">
                <a:tc>
                  <a:txBody>
                    <a:bodyPr/>
                    <a:lstStyle/>
                    <a:p>
                      <a:pPr marL="174625" lvl="1" indent="0" algn="l" defTabSz="457200" rtl="0" eaLnBrk="1" latinLnBrk="0" hangingPunct="1"/>
                      <a:r>
                        <a:rPr lang="en-US" sz="1050" b="0" i="1" kern="1200" dirty="0">
                          <a:solidFill>
                            <a:schemeClr val="tx1"/>
                          </a:solidFill>
                          <a:latin typeface="+mn-lt"/>
                          <a:ea typeface="+mn-ea"/>
                          <a:cs typeface="+mn-cs"/>
                        </a:rPr>
                        <a:t>Inventories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50" dirty="0">
                          <a:solidFill>
                            <a:schemeClr val="tx1"/>
                          </a:solidFill>
                        </a:rPr>
                        <a:t>20.000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376606919"/>
                  </a:ext>
                </a:extLst>
              </a:tr>
              <a:tr h="401143">
                <a:tc>
                  <a:txBody>
                    <a:bodyPr/>
                    <a:lstStyle/>
                    <a:p>
                      <a:pPr algn="l"/>
                      <a:r>
                        <a:rPr lang="en-US" sz="1050" b="1" dirty="0"/>
                        <a:t>TOTAL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050" b="1" dirty="0"/>
                        <a:t>130.000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a:r>
                        <a:rPr lang="en-US" sz="1050" b="1" dirty="0"/>
                        <a:t>Total Liabilities &amp; 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050" b="1" dirty="0"/>
                        <a:t>130.000</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sp>
        <p:nvSpPr>
          <p:cNvPr id="8" name="Content Placeholder 2">
            <a:extLst>
              <a:ext uri="{FF2B5EF4-FFF2-40B4-BE49-F238E27FC236}">
                <a16:creationId xmlns:a16="http://schemas.microsoft.com/office/drawing/2014/main" id="{F9FAD43D-97A0-46CB-B7FF-FE53CC983CDE}"/>
              </a:ext>
            </a:extLst>
          </p:cNvPr>
          <p:cNvSpPr>
            <a:spLocks noGrp="1"/>
          </p:cNvSpPr>
          <p:nvPr>
            <p:ph idx="1"/>
          </p:nvPr>
        </p:nvSpPr>
        <p:spPr>
          <a:xfrm>
            <a:off x="677333" y="3323303"/>
            <a:ext cx="8717037" cy="2459628"/>
          </a:xfrm>
        </p:spPr>
        <p:txBody>
          <a:bodyPr>
            <a:normAutofit/>
          </a:bodyPr>
          <a:lstStyle/>
          <a:p>
            <a:r>
              <a:rPr lang="en-US" dirty="0"/>
              <a:t>Here is the representation of the purchased assets in the BS of the Company X. Only for simplification are not being represented the other components of the BS for the Company X. </a:t>
            </a:r>
          </a:p>
          <a:p>
            <a:r>
              <a:rPr lang="en-US" dirty="0"/>
              <a:t>Goodwill is accounted within the intangible assets and its recoverability is verified at each subsequent closing date through impairment test. </a:t>
            </a:r>
          </a:p>
          <a:p>
            <a:endParaRPr lang="en-US" dirty="0"/>
          </a:p>
        </p:txBody>
      </p:sp>
    </p:spTree>
    <p:extLst>
      <p:ext uri="{BB962C8B-B14F-4D97-AF65-F5344CB8AC3E}">
        <p14:creationId xmlns:p14="http://schemas.microsoft.com/office/powerpoint/2010/main" val="5528195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3" name="Content Placeholder 2">
            <a:extLst>
              <a:ext uri="{FF2B5EF4-FFF2-40B4-BE49-F238E27FC236}">
                <a16:creationId xmlns:a16="http://schemas.microsoft.com/office/drawing/2014/main" id="{1470CC0B-BA8B-47DB-A92D-F9BA500DF1C4}"/>
              </a:ext>
            </a:extLst>
          </p:cNvPr>
          <p:cNvSpPr>
            <a:spLocks noGrp="1"/>
          </p:cNvSpPr>
          <p:nvPr>
            <p:ph idx="1"/>
          </p:nvPr>
        </p:nvSpPr>
        <p:spPr>
          <a:xfrm>
            <a:off x="677334" y="1238249"/>
            <a:ext cx="8596668" cy="4544681"/>
          </a:xfrm>
        </p:spPr>
        <p:txBody>
          <a:bodyPr>
            <a:normAutofit lnSpcReduction="10000"/>
          </a:bodyPr>
          <a:lstStyle/>
          <a:p>
            <a:r>
              <a:rPr lang="en-US" dirty="0"/>
              <a:t>Investments are representative titles of rights over cash flows of an owned company. When a company owns another entity or part of it, in its balance sheet is to be represented the value of title. </a:t>
            </a:r>
          </a:p>
          <a:p>
            <a:r>
              <a:rPr lang="en-US" dirty="0"/>
              <a:t>This should be represented through fixes assets, if investment is oriented to retain in the company for long time, or through working capital, if the investment is not durable.</a:t>
            </a:r>
          </a:p>
          <a:p>
            <a:r>
              <a:rPr lang="en-US" dirty="0"/>
              <a:t>Based on the percentage of possession and on the influence the investor has over the investee, the investments might be classified as:</a:t>
            </a:r>
          </a:p>
          <a:p>
            <a:pPr marL="285750" indent="-285750">
              <a:buFont typeface="Arial" panose="020B0604020202020204" pitchFamily="34" charset="0"/>
              <a:buChar char="•"/>
            </a:pPr>
            <a:r>
              <a:rPr lang="en-US" dirty="0"/>
              <a:t>Subsidiaries;</a:t>
            </a:r>
          </a:p>
          <a:p>
            <a:pPr marL="285750" indent="-285750">
              <a:buFont typeface="Arial" panose="020B0604020202020204" pitchFamily="34" charset="0"/>
              <a:buChar char="•"/>
            </a:pPr>
            <a:r>
              <a:rPr lang="en-US" dirty="0"/>
              <a:t>Joint control/joint operations</a:t>
            </a:r>
          </a:p>
          <a:p>
            <a:pPr marL="285750" indent="-285750">
              <a:buFont typeface="Arial" panose="020B0604020202020204" pitchFamily="34" charset="0"/>
              <a:buChar char="•"/>
            </a:pPr>
            <a:r>
              <a:rPr lang="en-US" dirty="0"/>
              <a:t>Associate</a:t>
            </a:r>
          </a:p>
          <a:p>
            <a:pPr marL="285750" indent="-285750">
              <a:buFont typeface="Arial" panose="020B0604020202020204" pitchFamily="34" charset="0"/>
              <a:buChar char="•"/>
            </a:pPr>
            <a:r>
              <a:rPr lang="en-US" dirty="0"/>
              <a:t>Others</a:t>
            </a:r>
          </a:p>
          <a:p>
            <a:r>
              <a:rPr lang="en-US" dirty="0"/>
              <a:t>These are accounted according to different accounting principles</a:t>
            </a:r>
          </a:p>
          <a:p>
            <a:endParaRPr lang="en-US" dirty="0"/>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29</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8852671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3" name="Content Placeholder 2">
            <a:extLst>
              <a:ext uri="{FF2B5EF4-FFF2-40B4-BE49-F238E27FC236}">
                <a16:creationId xmlns:a16="http://schemas.microsoft.com/office/drawing/2014/main" id="{1470CC0B-BA8B-47DB-A92D-F9BA500DF1C4}"/>
              </a:ext>
            </a:extLst>
          </p:cNvPr>
          <p:cNvSpPr>
            <a:spLocks noGrp="1"/>
          </p:cNvSpPr>
          <p:nvPr>
            <p:ph idx="1"/>
          </p:nvPr>
        </p:nvSpPr>
        <p:spPr>
          <a:xfrm>
            <a:off x="677334" y="1238249"/>
            <a:ext cx="8596668" cy="4544681"/>
          </a:xfrm>
        </p:spPr>
        <p:txBody>
          <a:bodyPr>
            <a:normAutofit/>
          </a:bodyPr>
          <a:lstStyle/>
          <a:p>
            <a:r>
              <a:rPr lang="en-US" dirty="0"/>
              <a:t>Entities can acquire shares in another entity (e.g. investment) for many purposes (trading, held to maturity).</a:t>
            </a:r>
          </a:p>
          <a:p>
            <a:r>
              <a:rPr lang="en-US" dirty="0"/>
              <a:t>Where no particular relationship exists with the investee, the investor has acquired financial instruments that fall in the scope of IFRS9;</a:t>
            </a:r>
          </a:p>
          <a:p>
            <a:r>
              <a:rPr lang="en-US" dirty="0"/>
              <a:t>Where the investment gives the investor a significance influence over the investee, the investee is called associate and the investment is normally accounted using the equity method. </a:t>
            </a:r>
          </a:p>
          <a:p>
            <a:r>
              <a:rPr lang="en-US" dirty="0"/>
              <a:t>The equity method is a method of accounting whereby the investment is initially recognized at cost and adjusted thereafter for the post-acquisition change in the investor’s share of the net assets of the investee.</a:t>
            </a:r>
          </a:p>
          <a:p>
            <a:endParaRPr lang="en-US" dirty="0"/>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30</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7406821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31</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3" name="Rectangle 2">
            <a:extLst>
              <a:ext uri="{FF2B5EF4-FFF2-40B4-BE49-F238E27FC236}">
                <a16:creationId xmlns:a16="http://schemas.microsoft.com/office/drawing/2014/main" id="{1B637388-6E1C-4310-A32C-55377C6CF6BA}"/>
              </a:ext>
            </a:extLst>
          </p:cNvPr>
          <p:cNvSpPr/>
          <p:nvPr/>
        </p:nvSpPr>
        <p:spPr>
          <a:xfrm>
            <a:off x="677333" y="1238250"/>
            <a:ext cx="8968111" cy="3139321"/>
          </a:xfrm>
          <a:prstGeom prst="rect">
            <a:avLst/>
          </a:prstGeom>
        </p:spPr>
        <p:txBody>
          <a:bodyPr wrap="square">
            <a:spAutoFit/>
          </a:bodyPr>
          <a:lstStyle/>
          <a:p>
            <a:r>
              <a:rPr lang="en-US" dirty="0">
                <a:solidFill>
                  <a:schemeClr val="tx1">
                    <a:lumMod val="75000"/>
                    <a:lumOff val="25000"/>
                  </a:schemeClr>
                </a:solidFill>
              </a:rPr>
              <a:t>Where the influence increases to give the investor the control over the investee (definition of control is in IFRS10) the accounting will depend on whether:</a:t>
            </a:r>
          </a:p>
          <a:p>
            <a:pPr marL="285750" indent="-285750">
              <a:buFont typeface="Arial" panose="020B0604020202020204" pitchFamily="34" charset="0"/>
              <a:buChar char="•"/>
            </a:pPr>
            <a:r>
              <a:rPr lang="en-US" dirty="0">
                <a:solidFill>
                  <a:schemeClr val="tx1">
                    <a:lumMod val="75000"/>
                    <a:lumOff val="25000"/>
                  </a:schemeClr>
                </a:solidFill>
              </a:rPr>
              <a:t>Control is obtained due to a joint arrangement (Joint operation or Joint Venture) and IFRS 11 is applied</a:t>
            </a:r>
          </a:p>
          <a:p>
            <a:pPr marL="285750" indent="-285750">
              <a:buFont typeface="Arial" panose="020B0604020202020204" pitchFamily="34" charset="0"/>
              <a:buChar char="•"/>
            </a:pPr>
            <a:r>
              <a:rPr lang="en-US" dirty="0">
                <a:solidFill>
                  <a:schemeClr val="tx1">
                    <a:lumMod val="75000"/>
                    <a:lumOff val="25000"/>
                  </a:schemeClr>
                </a:solidFill>
              </a:rPr>
              <a:t>Where the investor exercises control on its own over the investee, the investor apply IFRS10 and prepare consolidated financial statements.</a:t>
            </a:r>
          </a:p>
          <a:p>
            <a:endParaRPr lang="en-US" dirty="0"/>
          </a:p>
          <a:p>
            <a:r>
              <a:rPr lang="en-US" dirty="0">
                <a:solidFill>
                  <a:schemeClr val="tx1">
                    <a:lumMod val="75000"/>
                    <a:lumOff val="25000"/>
                  </a:schemeClr>
                </a:solidFill>
              </a:rPr>
              <a:t>The definition of controls over a company is contained in the IFRS 10. According to IFRS you have control over a company when you’re able to influence its business through votes, agreements or other facts and circumstances. </a:t>
            </a:r>
          </a:p>
          <a:p>
            <a:endParaRPr lang="en-US" dirty="0"/>
          </a:p>
        </p:txBody>
      </p:sp>
    </p:spTree>
    <p:extLst>
      <p:ext uri="{BB962C8B-B14F-4D97-AF65-F5344CB8AC3E}">
        <p14:creationId xmlns:p14="http://schemas.microsoft.com/office/powerpoint/2010/main" val="5139856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3" name="Content Placeholder 2">
            <a:extLst>
              <a:ext uri="{FF2B5EF4-FFF2-40B4-BE49-F238E27FC236}">
                <a16:creationId xmlns:a16="http://schemas.microsoft.com/office/drawing/2014/main" id="{1470CC0B-BA8B-47DB-A92D-F9BA500DF1C4}"/>
              </a:ext>
            </a:extLst>
          </p:cNvPr>
          <p:cNvSpPr>
            <a:spLocks noGrp="1"/>
          </p:cNvSpPr>
          <p:nvPr>
            <p:ph idx="1"/>
          </p:nvPr>
        </p:nvSpPr>
        <p:spPr>
          <a:xfrm>
            <a:off x="677334" y="1238249"/>
            <a:ext cx="8596668" cy="4544681"/>
          </a:xfrm>
        </p:spPr>
        <p:txBody>
          <a:bodyPr>
            <a:normAutofit/>
          </a:bodyPr>
          <a:lstStyle/>
          <a:p>
            <a:r>
              <a:rPr lang="en-US" b="1" u="sng" dirty="0"/>
              <a:t>Subsidiary</a:t>
            </a:r>
          </a:p>
          <a:p>
            <a:r>
              <a:rPr lang="en-US" dirty="0"/>
              <a:t>A subsidiary is an investee on which the investor has the control. </a:t>
            </a:r>
          </a:p>
          <a:p>
            <a:r>
              <a:rPr lang="en-US" dirty="0"/>
              <a:t>These could be evaluated at costs, equity method or at FV according to IFRS 9</a:t>
            </a:r>
            <a:r>
              <a:rPr lang="en-US" i="1" dirty="0"/>
              <a:t>.</a:t>
            </a:r>
          </a:p>
          <a:p>
            <a:r>
              <a:rPr lang="en-US" dirty="0"/>
              <a:t>This last accounting is only referred to the case the holding company is an investing company (the investment is held to trade on its value).</a:t>
            </a:r>
          </a:p>
          <a:p>
            <a:r>
              <a:rPr lang="en-US" dirty="0"/>
              <a:t>When an investment is evaluated at cost means that its value corresponds to the purchase cost. This value is then subsequently verified to measure the recoverable amount through impairment test. </a:t>
            </a:r>
          </a:p>
          <a:p>
            <a:r>
              <a:rPr lang="en-US" dirty="0"/>
              <a:t>The equity method provides that the cost of the investment is integrated or diminished according to the share of equity own by the investor.</a:t>
            </a:r>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32</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9420421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3" name="Content Placeholder 2">
            <a:extLst>
              <a:ext uri="{FF2B5EF4-FFF2-40B4-BE49-F238E27FC236}">
                <a16:creationId xmlns:a16="http://schemas.microsoft.com/office/drawing/2014/main" id="{1470CC0B-BA8B-47DB-A92D-F9BA500DF1C4}"/>
              </a:ext>
            </a:extLst>
          </p:cNvPr>
          <p:cNvSpPr>
            <a:spLocks noGrp="1"/>
          </p:cNvSpPr>
          <p:nvPr>
            <p:ph idx="1"/>
          </p:nvPr>
        </p:nvSpPr>
        <p:spPr>
          <a:xfrm>
            <a:off x="677334" y="1238249"/>
            <a:ext cx="8596668" cy="4544681"/>
          </a:xfrm>
        </p:spPr>
        <p:txBody>
          <a:bodyPr>
            <a:normAutofit fontScale="85000" lnSpcReduction="20000"/>
          </a:bodyPr>
          <a:lstStyle/>
          <a:p>
            <a:r>
              <a:rPr lang="en-US" b="1" u="sng" dirty="0"/>
              <a:t>Investments in associates</a:t>
            </a:r>
          </a:p>
          <a:p>
            <a:r>
              <a:rPr lang="en-US" dirty="0"/>
              <a:t>An associate is an entity over which a Company has significant influence. Significant influence is the power to participate in the financial and operating policy decisions of the investee, but is not control or joint control over those policies. </a:t>
            </a:r>
            <a:r>
              <a:rPr lang="en-US" i="1" dirty="0"/>
              <a:t>Is an investment in associates a participation to the 20% of shares of capital of a company that allows the shareholder nominating one member of the </a:t>
            </a:r>
            <a:r>
              <a:rPr lang="en-US" i="1" dirty="0" err="1"/>
              <a:t>BoD</a:t>
            </a:r>
            <a:r>
              <a:rPr lang="en-US" i="1" dirty="0"/>
              <a:t> without having the majority of votes.</a:t>
            </a:r>
          </a:p>
          <a:p>
            <a:r>
              <a:rPr lang="en-US" dirty="0"/>
              <a:t>Significant influence is usually evidenced by one of the following non exhaustive ways</a:t>
            </a:r>
          </a:p>
          <a:p>
            <a:pPr marL="285750" indent="-285750">
              <a:buFont typeface="Arial" panose="020B0604020202020204" pitchFamily="34" charset="0"/>
              <a:buChar char="•"/>
            </a:pPr>
            <a:r>
              <a:rPr lang="en-US" dirty="0"/>
              <a:t>Representation on the board of directors</a:t>
            </a:r>
          </a:p>
          <a:p>
            <a:pPr marL="285750" indent="-285750">
              <a:buFont typeface="Arial" panose="020B0604020202020204" pitchFamily="34" charset="0"/>
              <a:buChar char="•"/>
            </a:pPr>
            <a:r>
              <a:rPr lang="en-US" dirty="0"/>
              <a:t>Participation in policy making processes (including decisions about dividends)</a:t>
            </a:r>
          </a:p>
          <a:p>
            <a:pPr marL="285750" indent="-285750">
              <a:buFont typeface="Arial" panose="020B0604020202020204" pitchFamily="34" charset="0"/>
              <a:buChar char="•"/>
            </a:pPr>
            <a:r>
              <a:rPr lang="en-US" dirty="0"/>
              <a:t>Material transactions between the investor and the investee</a:t>
            </a:r>
          </a:p>
          <a:p>
            <a:pPr marL="285750" indent="-285750">
              <a:buFont typeface="Arial" panose="020B0604020202020204" pitchFamily="34" charset="0"/>
              <a:buChar char="•"/>
            </a:pPr>
            <a:r>
              <a:rPr lang="en-US" dirty="0"/>
              <a:t>Interchange of management personnel</a:t>
            </a:r>
          </a:p>
          <a:p>
            <a:pPr marL="285750" indent="-285750">
              <a:buFont typeface="Arial" panose="020B0604020202020204" pitchFamily="34" charset="0"/>
              <a:buChar char="•"/>
            </a:pPr>
            <a:r>
              <a:rPr lang="en-US" dirty="0"/>
              <a:t>Provision of essential technical information</a:t>
            </a:r>
          </a:p>
          <a:p>
            <a:r>
              <a:rPr lang="en-US" dirty="0"/>
              <a:t>Where the investment gives the investor a significance influence over the investee, the investee is called associate and the investment is normally accounted using the equity method. </a:t>
            </a:r>
          </a:p>
          <a:p>
            <a:r>
              <a:rPr lang="en-US" dirty="0"/>
              <a:t>The equity method is a method of accounting whereby the investment is initially recognized at cost and adjusted thereafter for the post-acquisition change in the investor’s share of the net assets of the investee.</a:t>
            </a:r>
          </a:p>
          <a:p>
            <a:endParaRPr lang="en-US" dirty="0"/>
          </a:p>
          <a:p>
            <a:endParaRPr lang="en-US" i="1" dirty="0"/>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33</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5493677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3" name="Content Placeholder 2">
            <a:extLst>
              <a:ext uri="{FF2B5EF4-FFF2-40B4-BE49-F238E27FC236}">
                <a16:creationId xmlns:a16="http://schemas.microsoft.com/office/drawing/2014/main" id="{1470CC0B-BA8B-47DB-A92D-F9BA500DF1C4}"/>
              </a:ext>
            </a:extLst>
          </p:cNvPr>
          <p:cNvSpPr>
            <a:spLocks noGrp="1"/>
          </p:cNvSpPr>
          <p:nvPr>
            <p:ph idx="1"/>
          </p:nvPr>
        </p:nvSpPr>
        <p:spPr>
          <a:xfrm>
            <a:off x="677334" y="1238249"/>
            <a:ext cx="8596668" cy="4544681"/>
          </a:xfrm>
        </p:spPr>
        <p:txBody>
          <a:bodyPr>
            <a:normAutofit fontScale="92500" lnSpcReduction="10000"/>
          </a:bodyPr>
          <a:lstStyle/>
          <a:p>
            <a:r>
              <a:rPr lang="en-US" b="1" u="sng" dirty="0"/>
              <a:t>Joint ventures</a:t>
            </a:r>
          </a:p>
          <a:p>
            <a:r>
              <a:rPr lang="en-US" dirty="0"/>
              <a:t>A joint venture is a type of joint arrangement whereby the parties that have joint control of the arrangement have rights to the net assets of the joint venture. Joint control is the contractually agreed sharing of control of an arrangement, which exists only when decisions about the relevant activities require the unanimous consent of the parties sharing control.</a:t>
            </a:r>
            <a:r>
              <a:rPr lang="en-US" i="1" dirty="0"/>
              <a:t> Is a joint venture an agreement between two entities that regulates the participation in a company of equal parts (50%) which rights and obligations are defined by clauses.</a:t>
            </a:r>
            <a:endParaRPr lang="en-US" i="1" dirty="0">
              <a:solidFill>
                <a:srgbClr val="FF0000"/>
              </a:solidFill>
            </a:endParaRPr>
          </a:p>
          <a:p>
            <a:endParaRPr lang="en-US" dirty="0"/>
          </a:p>
          <a:p>
            <a:r>
              <a:rPr lang="en-US" dirty="0"/>
              <a:t>Investments, other than non significant influence investments, are to be recognized at cost or at the Fair Value according to IFRS 9.</a:t>
            </a:r>
          </a:p>
          <a:p>
            <a:r>
              <a:rPr lang="en-US" dirty="0"/>
              <a:t>Every year the value of the investments is to be verified comparing its carrying amount to the recoverable amount. </a:t>
            </a:r>
          </a:p>
          <a:p>
            <a:r>
              <a:rPr lang="en-US" dirty="0"/>
              <a:t>The recoverable amount of the investments might be represented by the market value, if company is public, or the value in use of the company based on expected future cash flows. </a:t>
            </a:r>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34</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7271940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3" name="Content Placeholder 2">
            <a:extLst>
              <a:ext uri="{FF2B5EF4-FFF2-40B4-BE49-F238E27FC236}">
                <a16:creationId xmlns:a16="http://schemas.microsoft.com/office/drawing/2014/main" id="{1470CC0B-BA8B-47DB-A92D-F9BA500DF1C4}"/>
              </a:ext>
            </a:extLst>
          </p:cNvPr>
          <p:cNvSpPr>
            <a:spLocks noGrp="1"/>
          </p:cNvSpPr>
          <p:nvPr>
            <p:ph idx="1"/>
          </p:nvPr>
        </p:nvSpPr>
        <p:spPr>
          <a:xfrm>
            <a:off x="677334" y="1238249"/>
            <a:ext cx="8596668" cy="4544681"/>
          </a:xfrm>
        </p:spPr>
        <p:txBody>
          <a:bodyPr>
            <a:normAutofit/>
          </a:bodyPr>
          <a:lstStyle/>
          <a:p>
            <a:r>
              <a:rPr lang="en-US" dirty="0"/>
              <a:t>Entities can acquire shares in another entity for many purposes (trading, held to maturity).</a:t>
            </a:r>
          </a:p>
          <a:p>
            <a:r>
              <a:rPr lang="en-US" dirty="0"/>
              <a:t>Where no particular relationship exists with the investee, the investor has acquired financial instruments that fall in the scope of IFRS9.</a:t>
            </a:r>
          </a:p>
          <a:p>
            <a:r>
              <a:rPr lang="en-US" dirty="0"/>
              <a:t>Within the scope of IFRS9 you distinguish between:</a:t>
            </a:r>
          </a:p>
          <a:p>
            <a:pPr marL="285750" indent="-285750">
              <a:buFont typeface="Arial" panose="020B0604020202020204" pitchFamily="34" charset="0"/>
              <a:buChar char="•"/>
            </a:pPr>
            <a:r>
              <a:rPr lang="en-US" dirty="0"/>
              <a:t>Those which changes in value are classified within the OCI: the aim of the company is to sell the investments together with the conditions provided by the IFRS9 for the financial instruments (these are mostly related to financial and contractual terms);</a:t>
            </a:r>
          </a:p>
          <a:p>
            <a:pPr marL="285750" indent="-285750">
              <a:buFont typeface="Arial" panose="020B0604020202020204" pitchFamily="34" charset="0"/>
              <a:buChar char="•"/>
            </a:pPr>
            <a:r>
              <a:rPr lang="en-US" dirty="0"/>
              <a:t>Those which changes in value are classified within the P&amp;L: this is a residual category which applies only when the conditions provided by IFRS9 are not met. Then, even if conditions are not met the company might decide to account changes in the OCI as well (as conditions were met). In this case this choice, made up at the inception, could no more be changed.</a:t>
            </a:r>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35</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6915819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36</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Rectangle 5">
            <a:extLst>
              <a:ext uri="{FF2B5EF4-FFF2-40B4-BE49-F238E27FC236}">
                <a16:creationId xmlns:a16="http://schemas.microsoft.com/office/drawing/2014/main" id="{C6920273-2BE2-4E36-9FC6-EFB8076407F5}"/>
              </a:ext>
            </a:extLst>
          </p:cNvPr>
          <p:cNvSpPr/>
          <p:nvPr/>
        </p:nvSpPr>
        <p:spPr>
          <a:xfrm>
            <a:off x="677333" y="1238250"/>
            <a:ext cx="8968111" cy="923330"/>
          </a:xfrm>
          <a:prstGeom prst="rect">
            <a:avLst/>
          </a:prstGeom>
        </p:spPr>
        <p:txBody>
          <a:bodyPr wrap="square">
            <a:spAutoFit/>
          </a:bodyPr>
          <a:lstStyle/>
          <a:p>
            <a:r>
              <a:rPr lang="en-US" dirty="0">
                <a:solidFill>
                  <a:schemeClr val="tx1">
                    <a:lumMod val="75000"/>
                    <a:lumOff val="25000"/>
                  </a:schemeClr>
                </a:solidFill>
              </a:rPr>
              <a:t>Here below are summarized the different accounting methods provided by IAS in a separate FS</a:t>
            </a:r>
          </a:p>
          <a:p>
            <a:endParaRPr lang="en-US" dirty="0"/>
          </a:p>
        </p:txBody>
      </p:sp>
      <p:grpSp>
        <p:nvGrpSpPr>
          <p:cNvPr id="7" name="Group 50">
            <a:extLst>
              <a:ext uri="{FF2B5EF4-FFF2-40B4-BE49-F238E27FC236}">
                <a16:creationId xmlns:a16="http://schemas.microsoft.com/office/drawing/2014/main" id="{DA64C8EE-D944-44A6-9B44-DBA83D4B7B34}"/>
              </a:ext>
            </a:extLst>
          </p:cNvPr>
          <p:cNvGrpSpPr>
            <a:grpSpLocks/>
          </p:cNvGrpSpPr>
          <p:nvPr/>
        </p:nvGrpSpPr>
        <p:grpSpPr bwMode="auto">
          <a:xfrm>
            <a:off x="1157287" y="2161580"/>
            <a:ext cx="7775045" cy="2828925"/>
            <a:chOff x="427038" y="1284270"/>
            <a:chExt cx="10002878" cy="4664108"/>
          </a:xfrm>
        </p:grpSpPr>
        <p:grpSp>
          <p:nvGrpSpPr>
            <p:cNvPr id="8" name="Group 40">
              <a:extLst>
                <a:ext uri="{FF2B5EF4-FFF2-40B4-BE49-F238E27FC236}">
                  <a16:creationId xmlns:a16="http://schemas.microsoft.com/office/drawing/2014/main" id="{4B54C74F-15BC-4D4D-9D30-0834EFD35ADD}"/>
                </a:ext>
              </a:extLst>
            </p:cNvPr>
            <p:cNvGrpSpPr>
              <a:grpSpLocks/>
            </p:cNvGrpSpPr>
            <p:nvPr/>
          </p:nvGrpSpPr>
          <p:grpSpPr bwMode="auto">
            <a:xfrm>
              <a:off x="427038" y="1284270"/>
              <a:ext cx="8104934" cy="4664108"/>
              <a:chOff x="427038" y="1284270"/>
              <a:chExt cx="8104934" cy="4664108"/>
            </a:xfrm>
          </p:grpSpPr>
          <p:sp>
            <p:nvSpPr>
              <p:cNvPr id="15" name="Text Box 2">
                <a:extLst>
                  <a:ext uri="{FF2B5EF4-FFF2-40B4-BE49-F238E27FC236}">
                    <a16:creationId xmlns:a16="http://schemas.microsoft.com/office/drawing/2014/main" id="{15B76250-10F7-4950-813D-B6463DFC5423}"/>
                  </a:ext>
                </a:extLst>
              </p:cNvPr>
              <p:cNvSpPr txBox="1">
                <a:spLocks noChangeArrowheads="1"/>
              </p:cNvSpPr>
              <p:nvPr/>
            </p:nvSpPr>
            <p:spPr bwMode="auto">
              <a:xfrm>
                <a:off x="427038" y="1382049"/>
                <a:ext cx="2058078" cy="558181"/>
              </a:xfrm>
              <a:prstGeom prst="rect">
                <a:avLst/>
              </a:prstGeom>
              <a:noFill/>
              <a:ln w="9525">
                <a:noFill/>
                <a:miter lim="800000"/>
                <a:headEnd/>
                <a:tailEnd/>
              </a:ln>
              <a:effectLst/>
            </p:spPr>
            <p:txBody>
              <a:bodyPr>
                <a:spAutoFit/>
              </a:bodyPr>
              <a:lstStyle/>
              <a:p>
                <a:pPr marL="0" marR="0" lvl="0" indent="0" algn="ctr" defTabSz="914400" eaLnBrk="0" fontAlgn="auto" latinLnBrk="0" hangingPunct="0">
                  <a:lnSpc>
                    <a:spcPct val="100000"/>
                  </a:lnSpc>
                  <a:spcBef>
                    <a:spcPct val="5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 Classification</a:t>
                </a:r>
              </a:p>
            </p:txBody>
          </p:sp>
          <p:sp>
            <p:nvSpPr>
              <p:cNvPr id="16" name="Text Box 3">
                <a:extLst>
                  <a:ext uri="{FF2B5EF4-FFF2-40B4-BE49-F238E27FC236}">
                    <a16:creationId xmlns:a16="http://schemas.microsoft.com/office/drawing/2014/main" id="{87F7825F-CCD6-4F75-831D-59B2A4FBE5B3}"/>
                  </a:ext>
                </a:extLst>
              </p:cNvPr>
              <p:cNvSpPr txBox="1">
                <a:spLocks noChangeArrowheads="1"/>
              </p:cNvSpPr>
              <p:nvPr/>
            </p:nvSpPr>
            <p:spPr bwMode="auto">
              <a:xfrm>
                <a:off x="4495883" y="1288181"/>
                <a:ext cx="2056259" cy="558181"/>
              </a:xfrm>
              <a:prstGeom prst="rect">
                <a:avLst/>
              </a:prstGeom>
              <a:noFill/>
              <a:ln w="9525">
                <a:noFill/>
                <a:miter lim="800000"/>
                <a:headEnd/>
                <a:tailEnd/>
              </a:ln>
              <a:effectLst/>
            </p:spPr>
            <p:txBody>
              <a:bodyPr>
                <a:spAutoFit/>
              </a:bodyPr>
              <a:lstStyle/>
              <a:p>
                <a:pPr marL="0" marR="0" lvl="0" indent="0" algn="ctr" defTabSz="914400" eaLnBrk="0" fontAlgn="auto" latinLnBrk="0" hangingPunct="0">
                  <a:lnSpc>
                    <a:spcPct val="100000"/>
                  </a:lnSpc>
                  <a:spcBef>
                    <a:spcPct val="5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 voting rights</a:t>
                </a:r>
              </a:p>
            </p:txBody>
          </p:sp>
          <p:sp>
            <p:nvSpPr>
              <p:cNvPr id="17" name="Text Box 4">
                <a:extLst>
                  <a:ext uri="{FF2B5EF4-FFF2-40B4-BE49-F238E27FC236}">
                    <a16:creationId xmlns:a16="http://schemas.microsoft.com/office/drawing/2014/main" id="{9E1FB38F-EBAA-4C68-B277-90C5308FBB84}"/>
                  </a:ext>
                </a:extLst>
              </p:cNvPr>
              <p:cNvSpPr txBox="1">
                <a:spLocks noChangeArrowheads="1"/>
              </p:cNvSpPr>
              <p:nvPr/>
            </p:nvSpPr>
            <p:spPr bwMode="auto">
              <a:xfrm>
                <a:off x="2556084" y="1288181"/>
                <a:ext cx="1905223" cy="964131"/>
              </a:xfrm>
              <a:prstGeom prst="rect">
                <a:avLst/>
              </a:prstGeom>
              <a:noFill/>
              <a:ln w="9525">
                <a:noFill/>
                <a:miter lim="800000"/>
                <a:headEnd/>
                <a:tailEnd/>
              </a:ln>
              <a:effectLst/>
            </p:spPr>
            <p:txBody>
              <a:bodyPr>
                <a:spAutoFit/>
              </a:bodyPr>
              <a:lstStyle/>
              <a:p>
                <a:pPr marL="0" marR="0" lvl="0" indent="0" algn="ctr" defTabSz="914400" eaLnBrk="0" fontAlgn="auto" latinLnBrk="0" hangingPunct="0">
                  <a:lnSpc>
                    <a:spcPct val="100000"/>
                  </a:lnSpc>
                  <a:spcBef>
                    <a:spcPct val="5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Substantive criterion</a:t>
                </a:r>
              </a:p>
            </p:txBody>
          </p:sp>
          <p:sp>
            <p:nvSpPr>
              <p:cNvPr id="18" name="Text Box 5">
                <a:extLst>
                  <a:ext uri="{FF2B5EF4-FFF2-40B4-BE49-F238E27FC236}">
                    <a16:creationId xmlns:a16="http://schemas.microsoft.com/office/drawing/2014/main" id="{EB02C69D-C90B-4D11-9744-A5A62E104CFA}"/>
                  </a:ext>
                </a:extLst>
              </p:cNvPr>
              <p:cNvSpPr txBox="1">
                <a:spLocks noChangeArrowheads="1"/>
              </p:cNvSpPr>
              <p:nvPr/>
            </p:nvSpPr>
            <p:spPr bwMode="auto">
              <a:xfrm>
                <a:off x="6473894" y="1284270"/>
                <a:ext cx="2058078" cy="964131"/>
              </a:xfrm>
              <a:prstGeom prst="rect">
                <a:avLst/>
              </a:prstGeom>
              <a:noFill/>
              <a:ln w="9525">
                <a:noFill/>
                <a:miter lim="800000"/>
                <a:headEnd/>
                <a:tailEnd/>
              </a:ln>
              <a:effectLst/>
            </p:spPr>
            <p:txBody>
              <a:bodyPr>
                <a:spAutoFit/>
              </a:bodyPr>
              <a:lstStyle/>
              <a:p>
                <a:pPr marL="0" marR="0" lvl="0" indent="0" algn="ctr" defTabSz="914400" eaLnBrk="0" fontAlgn="auto" latinLnBrk="0" hangingPunct="0">
                  <a:lnSpc>
                    <a:spcPct val="100000"/>
                  </a:lnSpc>
                  <a:spcBef>
                    <a:spcPct val="5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Accounting Treatment</a:t>
                </a:r>
              </a:p>
            </p:txBody>
          </p:sp>
          <p:sp>
            <p:nvSpPr>
              <p:cNvPr id="19" name="Rectangle 6">
                <a:extLst>
                  <a:ext uri="{FF2B5EF4-FFF2-40B4-BE49-F238E27FC236}">
                    <a16:creationId xmlns:a16="http://schemas.microsoft.com/office/drawing/2014/main" id="{3005D67D-5DF1-4827-AD7D-5BFA77D1FBD3}"/>
                  </a:ext>
                </a:extLst>
              </p:cNvPr>
              <p:cNvSpPr>
                <a:spLocks noChangeArrowheads="1"/>
              </p:cNvSpPr>
              <p:nvPr/>
            </p:nvSpPr>
            <p:spPr bwMode="auto">
              <a:xfrm>
                <a:off x="609008" y="5033157"/>
                <a:ext cx="1905223"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Other equity</a:t>
                </a:r>
              </a:p>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investments </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20" name="Rectangle 8">
                <a:extLst>
                  <a:ext uri="{FF2B5EF4-FFF2-40B4-BE49-F238E27FC236}">
                    <a16:creationId xmlns:a16="http://schemas.microsoft.com/office/drawing/2014/main" id="{A8D9C689-86E2-4F26-B148-9B781709C8D5}"/>
                  </a:ext>
                </a:extLst>
              </p:cNvPr>
              <p:cNvSpPr>
                <a:spLocks noChangeArrowheads="1"/>
              </p:cNvSpPr>
              <p:nvPr/>
            </p:nvSpPr>
            <p:spPr bwMode="auto">
              <a:xfrm>
                <a:off x="2514231" y="5033157"/>
                <a:ext cx="198165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21" name="Rectangle 9">
                <a:extLst>
                  <a:ext uri="{FF2B5EF4-FFF2-40B4-BE49-F238E27FC236}">
                    <a16:creationId xmlns:a16="http://schemas.microsoft.com/office/drawing/2014/main" id="{55044079-CD8F-4304-8C23-37C6F9DC2AD1}"/>
                  </a:ext>
                </a:extLst>
              </p:cNvPr>
              <p:cNvSpPr>
                <a:spLocks noChangeArrowheads="1"/>
              </p:cNvSpPr>
              <p:nvPr/>
            </p:nvSpPr>
            <p:spPr bwMode="auto">
              <a:xfrm>
                <a:off x="4495882" y="5033157"/>
                <a:ext cx="197983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22" name="Rectangle 10">
                <a:extLst>
                  <a:ext uri="{FF2B5EF4-FFF2-40B4-BE49-F238E27FC236}">
                    <a16:creationId xmlns:a16="http://schemas.microsoft.com/office/drawing/2014/main" id="{570F831C-A392-4D49-A004-FBDE0FEA391D}"/>
                  </a:ext>
                </a:extLst>
              </p:cNvPr>
              <p:cNvSpPr>
                <a:spLocks noChangeArrowheads="1"/>
              </p:cNvSpPr>
              <p:nvPr/>
            </p:nvSpPr>
            <p:spPr bwMode="auto">
              <a:xfrm>
                <a:off x="6475713" y="5033157"/>
                <a:ext cx="1981650"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23" name="Rectangle 11">
                <a:extLst>
                  <a:ext uri="{FF2B5EF4-FFF2-40B4-BE49-F238E27FC236}">
                    <a16:creationId xmlns:a16="http://schemas.microsoft.com/office/drawing/2014/main" id="{7685E494-EE6C-4BF0-8C0A-976F000C8BD6}"/>
                  </a:ext>
                </a:extLst>
              </p:cNvPr>
              <p:cNvSpPr>
                <a:spLocks noChangeArrowheads="1"/>
              </p:cNvSpPr>
              <p:nvPr/>
            </p:nvSpPr>
            <p:spPr bwMode="auto">
              <a:xfrm>
                <a:off x="609008" y="4121847"/>
                <a:ext cx="1905223"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24" name="Rectangle 12">
                <a:extLst>
                  <a:ext uri="{FF2B5EF4-FFF2-40B4-BE49-F238E27FC236}">
                    <a16:creationId xmlns:a16="http://schemas.microsoft.com/office/drawing/2014/main" id="{E09CE00B-F0A9-4605-8EC2-803FF40C799B}"/>
                  </a:ext>
                </a:extLst>
              </p:cNvPr>
              <p:cNvSpPr>
                <a:spLocks noChangeArrowheads="1"/>
              </p:cNvSpPr>
              <p:nvPr/>
            </p:nvSpPr>
            <p:spPr bwMode="auto">
              <a:xfrm>
                <a:off x="2514231" y="4121847"/>
                <a:ext cx="198165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25" name="Rectangle 13">
                <a:extLst>
                  <a:ext uri="{FF2B5EF4-FFF2-40B4-BE49-F238E27FC236}">
                    <a16:creationId xmlns:a16="http://schemas.microsoft.com/office/drawing/2014/main" id="{F1B4A8C3-56FD-4698-8A64-52E19A9BB8EB}"/>
                  </a:ext>
                </a:extLst>
              </p:cNvPr>
              <p:cNvSpPr>
                <a:spLocks noChangeArrowheads="1"/>
              </p:cNvSpPr>
              <p:nvPr/>
            </p:nvSpPr>
            <p:spPr bwMode="auto">
              <a:xfrm>
                <a:off x="4495882" y="4121847"/>
                <a:ext cx="197983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26" name="Rectangle 14">
                <a:extLst>
                  <a:ext uri="{FF2B5EF4-FFF2-40B4-BE49-F238E27FC236}">
                    <a16:creationId xmlns:a16="http://schemas.microsoft.com/office/drawing/2014/main" id="{444A0569-19B8-43E2-9890-2FB35AF1C2C1}"/>
                  </a:ext>
                </a:extLst>
              </p:cNvPr>
              <p:cNvSpPr>
                <a:spLocks noChangeArrowheads="1"/>
              </p:cNvSpPr>
              <p:nvPr/>
            </p:nvSpPr>
            <p:spPr bwMode="auto">
              <a:xfrm>
                <a:off x="6475713" y="4121847"/>
                <a:ext cx="1981650"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27" name="Rectangle 15">
                <a:extLst>
                  <a:ext uri="{FF2B5EF4-FFF2-40B4-BE49-F238E27FC236}">
                    <a16:creationId xmlns:a16="http://schemas.microsoft.com/office/drawing/2014/main" id="{C65B548A-CA94-4FA6-B8D1-76D36711887E}"/>
                  </a:ext>
                </a:extLst>
              </p:cNvPr>
              <p:cNvSpPr>
                <a:spLocks noChangeArrowheads="1"/>
              </p:cNvSpPr>
              <p:nvPr/>
            </p:nvSpPr>
            <p:spPr bwMode="auto">
              <a:xfrm>
                <a:off x="609008" y="4121847"/>
                <a:ext cx="1905223"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 Associate</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28" name="Rectangle 16">
                <a:extLst>
                  <a:ext uri="{FF2B5EF4-FFF2-40B4-BE49-F238E27FC236}">
                    <a16:creationId xmlns:a16="http://schemas.microsoft.com/office/drawing/2014/main" id="{9226224E-739E-40BC-BFF2-06177501BD6B}"/>
                  </a:ext>
                </a:extLst>
              </p:cNvPr>
              <p:cNvSpPr>
                <a:spLocks noChangeArrowheads="1"/>
              </p:cNvSpPr>
              <p:nvPr/>
            </p:nvSpPr>
            <p:spPr bwMode="auto">
              <a:xfrm>
                <a:off x="2514231" y="2297271"/>
                <a:ext cx="1981651" cy="913266"/>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29" name="Rectangle 17">
                <a:extLst>
                  <a:ext uri="{FF2B5EF4-FFF2-40B4-BE49-F238E27FC236}">
                    <a16:creationId xmlns:a16="http://schemas.microsoft.com/office/drawing/2014/main" id="{7E0AD536-D3ED-4E03-9540-99415E8F86D5}"/>
                  </a:ext>
                </a:extLst>
              </p:cNvPr>
              <p:cNvSpPr>
                <a:spLocks noChangeArrowheads="1"/>
              </p:cNvSpPr>
              <p:nvPr/>
            </p:nvSpPr>
            <p:spPr bwMode="auto">
              <a:xfrm>
                <a:off x="4495882" y="2297271"/>
                <a:ext cx="1979831" cy="913266"/>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30" name="Rectangle 18">
                <a:extLst>
                  <a:ext uri="{FF2B5EF4-FFF2-40B4-BE49-F238E27FC236}">
                    <a16:creationId xmlns:a16="http://schemas.microsoft.com/office/drawing/2014/main" id="{34D3A7A4-A08E-462E-B7B9-86D79D1C836E}"/>
                  </a:ext>
                </a:extLst>
              </p:cNvPr>
              <p:cNvSpPr>
                <a:spLocks noChangeArrowheads="1"/>
              </p:cNvSpPr>
              <p:nvPr/>
            </p:nvSpPr>
            <p:spPr bwMode="auto">
              <a:xfrm>
                <a:off x="6475713" y="2297271"/>
                <a:ext cx="1981650" cy="913266"/>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31" name="Rectangle 19">
                <a:extLst>
                  <a:ext uri="{FF2B5EF4-FFF2-40B4-BE49-F238E27FC236}">
                    <a16:creationId xmlns:a16="http://schemas.microsoft.com/office/drawing/2014/main" id="{F1544397-162D-42BD-A44E-BA4A2266D264}"/>
                  </a:ext>
                </a:extLst>
              </p:cNvPr>
              <p:cNvSpPr>
                <a:spLocks noChangeArrowheads="1"/>
              </p:cNvSpPr>
              <p:nvPr/>
            </p:nvSpPr>
            <p:spPr bwMode="auto">
              <a:xfrm>
                <a:off x="609008" y="2297271"/>
                <a:ext cx="1905223" cy="913266"/>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Subsidiary</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32" name="Rectangle 20">
                <a:extLst>
                  <a:ext uri="{FF2B5EF4-FFF2-40B4-BE49-F238E27FC236}">
                    <a16:creationId xmlns:a16="http://schemas.microsoft.com/office/drawing/2014/main" id="{8110DBD9-4E00-4E9C-9696-0996D28E2384}"/>
                  </a:ext>
                </a:extLst>
              </p:cNvPr>
              <p:cNvSpPr>
                <a:spLocks noChangeArrowheads="1"/>
              </p:cNvSpPr>
              <p:nvPr/>
            </p:nvSpPr>
            <p:spPr bwMode="auto">
              <a:xfrm>
                <a:off x="2514231" y="3210537"/>
                <a:ext cx="198165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33" name="Rectangle 21">
                <a:extLst>
                  <a:ext uri="{FF2B5EF4-FFF2-40B4-BE49-F238E27FC236}">
                    <a16:creationId xmlns:a16="http://schemas.microsoft.com/office/drawing/2014/main" id="{F1FCE06A-CD85-46B9-9253-B6B15E332323}"/>
                  </a:ext>
                </a:extLst>
              </p:cNvPr>
              <p:cNvSpPr>
                <a:spLocks noChangeArrowheads="1"/>
              </p:cNvSpPr>
              <p:nvPr/>
            </p:nvSpPr>
            <p:spPr bwMode="auto">
              <a:xfrm>
                <a:off x="4495882" y="3210537"/>
                <a:ext cx="197983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34" name="Rectangle 22">
                <a:extLst>
                  <a:ext uri="{FF2B5EF4-FFF2-40B4-BE49-F238E27FC236}">
                    <a16:creationId xmlns:a16="http://schemas.microsoft.com/office/drawing/2014/main" id="{812B3461-45D7-4608-807A-22B79E68DEFF}"/>
                  </a:ext>
                </a:extLst>
              </p:cNvPr>
              <p:cNvSpPr>
                <a:spLocks noChangeArrowheads="1"/>
              </p:cNvSpPr>
              <p:nvPr/>
            </p:nvSpPr>
            <p:spPr bwMode="auto">
              <a:xfrm>
                <a:off x="6475713" y="3210537"/>
                <a:ext cx="1981650"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Char char="–"/>
                  <a:tabLst/>
                  <a:defRPr/>
                </a:pPr>
                <a:endParaRPr kumimoji="1" lang="en-US"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35" name="Rectangle 23">
                <a:extLst>
                  <a:ext uri="{FF2B5EF4-FFF2-40B4-BE49-F238E27FC236}">
                    <a16:creationId xmlns:a16="http://schemas.microsoft.com/office/drawing/2014/main" id="{1CCED852-FBB3-4C63-B110-87749372DF8F}"/>
                  </a:ext>
                </a:extLst>
              </p:cNvPr>
              <p:cNvSpPr>
                <a:spLocks noChangeArrowheads="1"/>
              </p:cNvSpPr>
              <p:nvPr/>
            </p:nvSpPr>
            <p:spPr bwMode="auto">
              <a:xfrm>
                <a:off x="609008" y="3210537"/>
                <a:ext cx="1905223"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Joint venture</a:t>
                </a:r>
              </a:p>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Joint operation</a:t>
                </a:r>
              </a:p>
            </p:txBody>
          </p:sp>
          <p:sp>
            <p:nvSpPr>
              <p:cNvPr id="36" name="Rectangle 24">
                <a:extLst>
                  <a:ext uri="{FF2B5EF4-FFF2-40B4-BE49-F238E27FC236}">
                    <a16:creationId xmlns:a16="http://schemas.microsoft.com/office/drawing/2014/main" id="{C1D5204B-E89F-45BD-8178-F187D0E8D448}"/>
                  </a:ext>
                </a:extLst>
              </p:cNvPr>
              <p:cNvSpPr>
                <a:spLocks noChangeArrowheads="1"/>
              </p:cNvSpPr>
              <p:nvPr/>
            </p:nvSpPr>
            <p:spPr bwMode="auto">
              <a:xfrm>
                <a:off x="2514231" y="5033157"/>
                <a:ext cx="198165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 No significant </a:t>
                </a:r>
              </a:p>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influence</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37" name="Rectangle 25">
                <a:extLst>
                  <a:ext uri="{FF2B5EF4-FFF2-40B4-BE49-F238E27FC236}">
                    <a16:creationId xmlns:a16="http://schemas.microsoft.com/office/drawing/2014/main" id="{E7451EA7-5C79-4B55-8319-8986743790A7}"/>
                  </a:ext>
                </a:extLst>
              </p:cNvPr>
              <p:cNvSpPr>
                <a:spLocks noChangeArrowheads="1"/>
              </p:cNvSpPr>
              <p:nvPr/>
            </p:nvSpPr>
            <p:spPr bwMode="auto">
              <a:xfrm>
                <a:off x="2514231" y="4121847"/>
                <a:ext cx="198165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Significant </a:t>
                </a:r>
              </a:p>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influence </a:t>
                </a:r>
              </a:p>
            </p:txBody>
          </p:sp>
          <p:sp>
            <p:nvSpPr>
              <p:cNvPr id="38" name="Rectangle 26">
                <a:extLst>
                  <a:ext uri="{FF2B5EF4-FFF2-40B4-BE49-F238E27FC236}">
                    <a16:creationId xmlns:a16="http://schemas.microsoft.com/office/drawing/2014/main" id="{DADA1780-C2D9-40E9-AC5D-1DBC2784E389}"/>
                  </a:ext>
                </a:extLst>
              </p:cNvPr>
              <p:cNvSpPr>
                <a:spLocks noChangeArrowheads="1"/>
              </p:cNvSpPr>
              <p:nvPr/>
            </p:nvSpPr>
            <p:spPr bwMode="auto">
              <a:xfrm>
                <a:off x="2514231" y="2297271"/>
                <a:ext cx="1981651" cy="913266"/>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Control </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39" name="Rectangle 27">
                <a:extLst>
                  <a:ext uri="{FF2B5EF4-FFF2-40B4-BE49-F238E27FC236}">
                    <a16:creationId xmlns:a16="http://schemas.microsoft.com/office/drawing/2014/main" id="{FCC22902-E1D2-4760-A792-864EA8BCB905}"/>
                  </a:ext>
                </a:extLst>
              </p:cNvPr>
              <p:cNvSpPr>
                <a:spLocks noChangeArrowheads="1"/>
              </p:cNvSpPr>
              <p:nvPr/>
            </p:nvSpPr>
            <p:spPr bwMode="auto">
              <a:xfrm>
                <a:off x="2514231" y="3210537"/>
                <a:ext cx="198165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Joint control</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40" name="Rectangle 28">
                <a:extLst>
                  <a:ext uri="{FF2B5EF4-FFF2-40B4-BE49-F238E27FC236}">
                    <a16:creationId xmlns:a16="http://schemas.microsoft.com/office/drawing/2014/main" id="{0D22E70A-C29D-4109-A1E3-4E421D3BF71E}"/>
                  </a:ext>
                </a:extLst>
              </p:cNvPr>
              <p:cNvSpPr>
                <a:spLocks noChangeArrowheads="1"/>
              </p:cNvSpPr>
              <p:nvPr/>
            </p:nvSpPr>
            <p:spPr bwMode="auto">
              <a:xfrm>
                <a:off x="4495882" y="5033157"/>
                <a:ext cx="197983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&lt;20% </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41" name="Rectangle 29">
                <a:extLst>
                  <a:ext uri="{FF2B5EF4-FFF2-40B4-BE49-F238E27FC236}">
                    <a16:creationId xmlns:a16="http://schemas.microsoft.com/office/drawing/2014/main" id="{48947C14-FE46-44C0-94C0-F4C38EE979DD}"/>
                  </a:ext>
                </a:extLst>
              </p:cNvPr>
              <p:cNvSpPr>
                <a:spLocks noChangeArrowheads="1"/>
              </p:cNvSpPr>
              <p:nvPr/>
            </p:nvSpPr>
            <p:spPr bwMode="auto">
              <a:xfrm>
                <a:off x="4495882" y="4121847"/>
                <a:ext cx="197983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20%-50% </a:t>
                </a:r>
              </a:p>
            </p:txBody>
          </p:sp>
          <p:sp>
            <p:nvSpPr>
              <p:cNvPr id="42" name="Rectangle 30">
                <a:extLst>
                  <a:ext uri="{FF2B5EF4-FFF2-40B4-BE49-F238E27FC236}">
                    <a16:creationId xmlns:a16="http://schemas.microsoft.com/office/drawing/2014/main" id="{B57DEEF2-BFE0-4B0A-9AE8-A4614CC3723B}"/>
                  </a:ext>
                </a:extLst>
              </p:cNvPr>
              <p:cNvSpPr>
                <a:spLocks noChangeArrowheads="1"/>
              </p:cNvSpPr>
              <p:nvPr/>
            </p:nvSpPr>
            <p:spPr bwMode="auto">
              <a:xfrm>
                <a:off x="4495882" y="2297271"/>
                <a:ext cx="1979831" cy="913266"/>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&gt;50%</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43" name="Rectangle 31">
                <a:extLst>
                  <a:ext uri="{FF2B5EF4-FFF2-40B4-BE49-F238E27FC236}">
                    <a16:creationId xmlns:a16="http://schemas.microsoft.com/office/drawing/2014/main" id="{C18B1500-09A7-4E0A-AA07-DC5EF5E2B65C}"/>
                  </a:ext>
                </a:extLst>
              </p:cNvPr>
              <p:cNvSpPr>
                <a:spLocks noChangeArrowheads="1"/>
              </p:cNvSpPr>
              <p:nvPr/>
            </p:nvSpPr>
            <p:spPr bwMode="auto">
              <a:xfrm>
                <a:off x="6475713" y="5033157"/>
                <a:ext cx="1981650"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Fair value in </a:t>
                </a:r>
              </a:p>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P/L or equity</a:t>
                </a:r>
                <a:endParaRPr kumimoji="1" lang="en-GB" sz="20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endParaRPr>
              </a:p>
            </p:txBody>
          </p:sp>
          <p:sp>
            <p:nvSpPr>
              <p:cNvPr id="44" name="Rectangle 32">
                <a:extLst>
                  <a:ext uri="{FF2B5EF4-FFF2-40B4-BE49-F238E27FC236}">
                    <a16:creationId xmlns:a16="http://schemas.microsoft.com/office/drawing/2014/main" id="{F040F80D-E4AE-464F-A692-F16B9541AFC4}"/>
                  </a:ext>
                </a:extLst>
              </p:cNvPr>
              <p:cNvSpPr>
                <a:spLocks noChangeArrowheads="1"/>
              </p:cNvSpPr>
              <p:nvPr/>
            </p:nvSpPr>
            <p:spPr bwMode="auto">
              <a:xfrm>
                <a:off x="6475713" y="4121847"/>
                <a:ext cx="1981650"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Equity method</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45" name="Rectangle 33">
                <a:extLst>
                  <a:ext uri="{FF2B5EF4-FFF2-40B4-BE49-F238E27FC236}">
                    <a16:creationId xmlns:a16="http://schemas.microsoft.com/office/drawing/2014/main" id="{7261EB5F-42FD-4325-A98F-850D61BD540E}"/>
                  </a:ext>
                </a:extLst>
              </p:cNvPr>
              <p:cNvSpPr>
                <a:spLocks noChangeArrowheads="1"/>
              </p:cNvSpPr>
              <p:nvPr/>
            </p:nvSpPr>
            <p:spPr bwMode="auto">
              <a:xfrm>
                <a:off x="6475713" y="2297271"/>
                <a:ext cx="1981650" cy="913266"/>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Consolidation</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46" name="Rectangle 34">
                <a:extLst>
                  <a:ext uri="{FF2B5EF4-FFF2-40B4-BE49-F238E27FC236}">
                    <a16:creationId xmlns:a16="http://schemas.microsoft.com/office/drawing/2014/main" id="{D84CDFF9-120C-462D-B5A6-7876A8534DC6}"/>
                  </a:ext>
                </a:extLst>
              </p:cNvPr>
              <p:cNvSpPr>
                <a:spLocks noChangeArrowheads="1"/>
              </p:cNvSpPr>
              <p:nvPr/>
            </p:nvSpPr>
            <p:spPr bwMode="auto">
              <a:xfrm>
                <a:off x="4495882" y="3210537"/>
                <a:ext cx="197983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rPr>
                  <a:t>N/A </a:t>
                </a:r>
                <a:endParaRPr kumimoji="1" lang="en-GB" sz="2000" b="0" i="0" u="none" strike="noStrike" kern="0" cap="none" spc="0" normalizeH="0" baseline="0" noProof="0">
                  <a:ln>
                    <a:noFill/>
                  </a:ln>
                  <a:solidFill>
                    <a:srgbClr val="73BA44"/>
                  </a:solidFill>
                  <a:effectLst>
                    <a:outerShdw blurRad="38100" dist="38100" dir="2700000" algn="tl">
                      <a:srgbClr val="C0C0C0"/>
                    </a:outerShdw>
                  </a:effectLst>
                  <a:uLnTx/>
                  <a:uFillTx/>
                  <a:latin typeface="+mj-lt"/>
                  <a:cs typeface="Arial" charset="0"/>
                </a:endParaRPr>
              </a:p>
            </p:txBody>
          </p:sp>
          <p:sp>
            <p:nvSpPr>
              <p:cNvPr id="47" name="Rectangle 35">
                <a:extLst>
                  <a:ext uri="{FF2B5EF4-FFF2-40B4-BE49-F238E27FC236}">
                    <a16:creationId xmlns:a16="http://schemas.microsoft.com/office/drawing/2014/main" id="{9A9B3318-4678-4FD3-9B07-BCCDF7BB7FD6}"/>
                  </a:ext>
                </a:extLst>
              </p:cNvPr>
              <p:cNvSpPr>
                <a:spLocks noChangeArrowheads="1"/>
              </p:cNvSpPr>
              <p:nvPr/>
            </p:nvSpPr>
            <p:spPr bwMode="auto">
              <a:xfrm>
                <a:off x="6477532" y="3210537"/>
                <a:ext cx="1981651" cy="915221"/>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Equity method</a:t>
                </a:r>
              </a:p>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Proportionate </a:t>
                </a:r>
                <a:endParaRPr kumimoji="1" lang="en-GB" sz="20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endParaRPr>
              </a:p>
            </p:txBody>
          </p:sp>
        </p:grpSp>
        <p:sp>
          <p:nvSpPr>
            <p:cNvPr id="10" name="Rectangle 31">
              <a:extLst>
                <a:ext uri="{FF2B5EF4-FFF2-40B4-BE49-F238E27FC236}">
                  <a16:creationId xmlns:a16="http://schemas.microsoft.com/office/drawing/2014/main" id="{715BD572-03B1-43BE-BF77-3CA3A2A541C9}"/>
                </a:ext>
              </a:extLst>
            </p:cNvPr>
            <p:cNvSpPr>
              <a:spLocks noChangeArrowheads="1"/>
            </p:cNvSpPr>
            <p:nvPr/>
          </p:nvSpPr>
          <p:spPr bwMode="auto">
            <a:xfrm>
              <a:off x="8437348" y="5019466"/>
              <a:ext cx="1981651" cy="913266"/>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fr-BE"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IFRS 9</a:t>
              </a:r>
              <a:endPar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endParaRPr>
            </a:p>
          </p:txBody>
        </p:sp>
        <p:sp>
          <p:nvSpPr>
            <p:cNvPr id="11" name="Rectangle 32">
              <a:extLst>
                <a:ext uri="{FF2B5EF4-FFF2-40B4-BE49-F238E27FC236}">
                  <a16:creationId xmlns:a16="http://schemas.microsoft.com/office/drawing/2014/main" id="{B820BAA0-0526-497A-B549-853234AE50EF}"/>
                </a:ext>
              </a:extLst>
            </p:cNvPr>
            <p:cNvSpPr>
              <a:spLocks noChangeArrowheads="1"/>
            </p:cNvSpPr>
            <p:nvPr/>
          </p:nvSpPr>
          <p:spPr bwMode="auto">
            <a:xfrm>
              <a:off x="8446445" y="4112068"/>
              <a:ext cx="1981651" cy="913266"/>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fr-BE"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IAS 28R</a:t>
              </a:r>
              <a:endPar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endParaRPr>
            </a:p>
          </p:txBody>
        </p:sp>
        <p:sp>
          <p:nvSpPr>
            <p:cNvPr id="12" name="Rectangle 35">
              <a:extLst>
                <a:ext uri="{FF2B5EF4-FFF2-40B4-BE49-F238E27FC236}">
                  <a16:creationId xmlns:a16="http://schemas.microsoft.com/office/drawing/2014/main" id="{6B77B073-E292-4B99-A973-B087F1A1F26B}"/>
                </a:ext>
              </a:extLst>
            </p:cNvPr>
            <p:cNvSpPr>
              <a:spLocks noChangeArrowheads="1"/>
            </p:cNvSpPr>
            <p:nvPr/>
          </p:nvSpPr>
          <p:spPr bwMode="auto">
            <a:xfrm>
              <a:off x="8448266" y="3200759"/>
              <a:ext cx="1981650" cy="913266"/>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ts val="0"/>
                </a:spcBef>
                <a:spcAft>
                  <a:spcPts val="0"/>
                </a:spcAft>
                <a:buClr>
                  <a:srgbClr val="72C7E7"/>
                </a:buClr>
                <a:buSzTx/>
                <a:buFontTx/>
                <a:buNone/>
                <a:tabLst/>
                <a:defRPr/>
              </a:pPr>
              <a:r>
                <a:rPr kumimoji="1" lang="fr-BE"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IFRS 11</a:t>
              </a:r>
            </a:p>
            <a:p>
              <a:pPr marL="0" marR="0" lvl="0" indent="0" algn="ctr" defTabSz="914400" eaLnBrk="0" fontAlgn="auto" latinLnBrk="0" hangingPunct="0">
                <a:lnSpc>
                  <a:spcPct val="100000"/>
                </a:lnSpc>
                <a:spcBef>
                  <a:spcPts val="0"/>
                </a:spcBef>
                <a:spcAft>
                  <a:spcPts val="0"/>
                </a:spcAft>
                <a:buClr>
                  <a:srgbClr val="72C7E7"/>
                </a:buClr>
                <a:buSzTx/>
                <a:buFontTx/>
                <a:buNone/>
                <a:tabLst/>
                <a:defRPr/>
              </a:pPr>
              <a:r>
                <a:rPr kumimoji="1" lang="fr-BE"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IAS 28R</a:t>
              </a:r>
              <a:endPar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endParaRPr>
            </a:p>
          </p:txBody>
        </p:sp>
        <p:sp>
          <p:nvSpPr>
            <p:cNvPr id="13" name="Text Box 5">
              <a:extLst>
                <a:ext uri="{FF2B5EF4-FFF2-40B4-BE49-F238E27FC236}">
                  <a16:creationId xmlns:a16="http://schemas.microsoft.com/office/drawing/2014/main" id="{34B674AA-5892-4636-A9F4-CF4A9FE9B5E0}"/>
                </a:ext>
              </a:extLst>
            </p:cNvPr>
            <p:cNvSpPr txBox="1">
              <a:spLocks noChangeArrowheads="1"/>
            </p:cNvSpPr>
            <p:nvPr/>
          </p:nvSpPr>
          <p:spPr bwMode="auto">
            <a:xfrm>
              <a:off x="8453724" y="1521574"/>
              <a:ext cx="1965274" cy="558181"/>
            </a:xfrm>
            <a:prstGeom prst="rect">
              <a:avLst/>
            </a:prstGeom>
            <a:noFill/>
            <a:ln w="9525">
              <a:noFill/>
              <a:miter lim="800000"/>
              <a:headEnd/>
              <a:tailEnd/>
            </a:ln>
            <a:effectLst/>
          </p:spPr>
          <p:txBody>
            <a:bodyPr>
              <a:spAutoFit/>
            </a:bodyPr>
            <a:lstStyle/>
            <a:p>
              <a:pPr marL="0" marR="0" lvl="0" indent="0" algn="ctr" defTabSz="914400" eaLnBrk="0" fontAlgn="auto" latinLnBrk="0" hangingPunct="0">
                <a:lnSpc>
                  <a:spcPct val="100000"/>
                </a:lnSpc>
                <a:spcBef>
                  <a:spcPct val="5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Standard</a:t>
              </a:r>
            </a:p>
          </p:txBody>
        </p:sp>
        <p:sp>
          <p:nvSpPr>
            <p:cNvPr id="14" name="Rectangle 35">
              <a:extLst>
                <a:ext uri="{FF2B5EF4-FFF2-40B4-BE49-F238E27FC236}">
                  <a16:creationId xmlns:a16="http://schemas.microsoft.com/office/drawing/2014/main" id="{44157A0D-F776-4407-A9B0-EB574FE1E5F4}"/>
                </a:ext>
              </a:extLst>
            </p:cNvPr>
            <p:cNvSpPr>
              <a:spLocks noChangeArrowheads="1"/>
            </p:cNvSpPr>
            <p:nvPr/>
          </p:nvSpPr>
          <p:spPr bwMode="auto">
            <a:xfrm>
              <a:off x="8448266" y="2297271"/>
              <a:ext cx="1981650" cy="923043"/>
            </a:xfrm>
            <a:prstGeom prst="rect">
              <a:avLst/>
            </a:prstGeom>
            <a:noFill/>
            <a:ln w="57150">
              <a:solidFill>
                <a:srgbClr val="92D400"/>
              </a:solidFill>
              <a:miter lim="800000"/>
              <a:headEnd/>
              <a:tailEnd/>
            </a:ln>
            <a:effectLst/>
          </p:spPr>
          <p:txBody>
            <a:bodyPr wrap="none" anchor="ctr"/>
            <a:lstStyle/>
            <a:p>
              <a:pPr marL="0" marR="0" lvl="0" indent="0" algn="ctr" defTabSz="914400" eaLnBrk="0" fontAlgn="auto" latinLnBrk="0" hangingPunct="0">
                <a:lnSpc>
                  <a:spcPct val="100000"/>
                </a:lnSpc>
                <a:spcBef>
                  <a:spcPct val="20000"/>
                </a:spcBef>
                <a:spcAft>
                  <a:spcPts val="0"/>
                </a:spcAft>
                <a:buClr>
                  <a:srgbClr val="72C7E7"/>
                </a:buClr>
                <a:buSzTx/>
                <a:buFontTx/>
                <a:buNone/>
                <a:tabLst/>
                <a:defRPr/>
              </a:pPr>
              <a:r>
                <a:rPr kumimoji="1" lang="en-GB" sz="16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rPr>
                <a:t>IFRS 10</a:t>
              </a:r>
              <a:endParaRPr kumimoji="1" lang="en-GB" sz="2000" b="0" i="0" u="none" strike="noStrike" kern="0" cap="none" spc="0" normalizeH="0" baseline="0" noProof="0" dirty="0">
                <a:ln>
                  <a:noFill/>
                </a:ln>
                <a:solidFill>
                  <a:srgbClr val="73BA44"/>
                </a:solidFill>
                <a:effectLst>
                  <a:outerShdw blurRad="38100" dist="38100" dir="2700000" algn="tl">
                    <a:srgbClr val="C0C0C0"/>
                  </a:outerShdw>
                </a:effectLst>
                <a:uLnTx/>
                <a:uFillTx/>
                <a:latin typeface="+mj-lt"/>
                <a:cs typeface="Arial" charset="0"/>
              </a:endParaRPr>
            </a:p>
          </p:txBody>
        </p:sp>
      </p:grpSp>
    </p:spTree>
    <p:extLst>
      <p:ext uri="{BB962C8B-B14F-4D97-AF65-F5344CB8AC3E}">
        <p14:creationId xmlns:p14="http://schemas.microsoft.com/office/powerpoint/2010/main" val="27307635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37</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Rectangle 5">
            <a:extLst>
              <a:ext uri="{FF2B5EF4-FFF2-40B4-BE49-F238E27FC236}">
                <a16:creationId xmlns:a16="http://schemas.microsoft.com/office/drawing/2014/main" id="{C6920273-2BE2-4E36-9FC6-EFB8076407F5}"/>
              </a:ext>
            </a:extLst>
          </p:cNvPr>
          <p:cNvSpPr/>
          <p:nvPr/>
        </p:nvSpPr>
        <p:spPr>
          <a:xfrm>
            <a:off x="677333" y="1238250"/>
            <a:ext cx="8968111" cy="923330"/>
          </a:xfrm>
          <a:prstGeom prst="rect">
            <a:avLst/>
          </a:prstGeom>
        </p:spPr>
        <p:txBody>
          <a:bodyPr wrap="square">
            <a:spAutoFit/>
          </a:bodyPr>
          <a:lstStyle/>
          <a:p>
            <a:r>
              <a:rPr lang="en-US" dirty="0">
                <a:solidFill>
                  <a:schemeClr val="tx1">
                    <a:lumMod val="75000"/>
                    <a:lumOff val="25000"/>
                  </a:schemeClr>
                </a:solidFill>
              </a:rPr>
              <a:t>We represent the different accounting treatment for an investment in the company A which presents the following BS</a:t>
            </a:r>
          </a:p>
          <a:p>
            <a:endParaRPr lang="en-US" dirty="0"/>
          </a:p>
        </p:txBody>
      </p:sp>
      <p:graphicFrame>
        <p:nvGraphicFramePr>
          <p:cNvPr id="7" name="Table 6">
            <a:extLst>
              <a:ext uri="{FF2B5EF4-FFF2-40B4-BE49-F238E27FC236}">
                <a16:creationId xmlns:a16="http://schemas.microsoft.com/office/drawing/2014/main" id="{DDD60CA1-C260-43C7-8932-3D80B7444B83}"/>
              </a:ext>
            </a:extLst>
          </p:cNvPr>
          <p:cNvGraphicFramePr>
            <a:graphicFrameLocks noGrp="1"/>
          </p:cNvGraphicFramePr>
          <p:nvPr>
            <p:extLst>
              <p:ext uri="{D42A27DB-BD31-4B8C-83A1-F6EECF244321}">
                <p14:modId xmlns:p14="http://schemas.microsoft.com/office/powerpoint/2010/main" val="374832821"/>
              </p:ext>
            </p:extLst>
          </p:nvPr>
        </p:nvGraphicFramePr>
        <p:xfrm>
          <a:off x="1565116" y="2949062"/>
          <a:ext cx="6518438" cy="1920240"/>
        </p:xfrm>
        <a:graphic>
          <a:graphicData uri="http://schemas.openxmlformats.org/drawingml/2006/table">
            <a:tbl>
              <a:tblPr firstRow="1" bandRow="1">
                <a:tableStyleId>{2D5ABB26-0587-4C30-8999-92F81FD0307C}</a:tableStyleId>
              </a:tblPr>
              <a:tblGrid>
                <a:gridCol w="1605814">
                  <a:extLst>
                    <a:ext uri="{9D8B030D-6E8A-4147-A177-3AD203B41FA5}">
                      <a16:colId xmlns:a16="http://schemas.microsoft.com/office/drawing/2014/main" val="2550007356"/>
                    </a:ext>
                  </a:extLst>
                </a:gridCol>
                <a:gridCol w="1605814">
                  <a:extLst>
                    <a:ext uri="{9D8B030D-6E8A-4147-A177-3AD203B41FA5}">
                      <a16:colId xmlns:a16="http://schemas.microsoft.com/office/drawing/2014/main" val="122467612"/>
                    </a:ext>
                  </a:extLst>
                </a:gridCol>
                <a:gridCol w="1653405">
                  <a:extLst>
                    <a:ext uri="{9D8B030D-6E8A-4147-A177-3AD203B41FA5}">
                      <a16:colId xmlns:a16="http://schemas.microsoft.com/office/drawing/2014/main" val="2021887314"/>
                    </a:ext>
                  </a:extLst>
                </a:gridCol>
                <a:gridCol w="1653405">
                  <a:extLst>
                    <a:ext uri="{9D8B030D-6E8A-4147-A177-3AD203B41FA5}">
                      <a16:colId xmlns:a16="http://schemas.microsoft.com/office/drawing/2014/main" val="93383681"/>
                    </a:ext>
                  </a:extLst>
                </a:gridCol>
              </a:tblGrid>
              <a:tr h="245143">
                <a:tc>
                  <a:txBody>
                    <a:bodyPr/>
                    <a:lstStyle/>
                    <a:p>
                      <a:pPr algn="ctr"/>
                      <a:endParaRPr lang="en-US" sz="1050" dirty="0"/>
                    </a:p>
                  </a:txBody>
                  <a:tcPr anchor="ctr">
                    <a:lnB w="12700" cap="flat" cmpd="sng" algn="ctr">
                      <a:solidFill>
                        <a:schemeClr val="tx1"/>
                      </a:solidFill>
                      <a:prstDash val="solid"/>
                      <a:round/>
                      <a:headEnd type="none" w="med" len="med"/>
                      <a:tailEnd type="none" w="med" len="med"/>
                    </a:lnB>
                  </a:tcPr>
                </a:tc>
                <a:tc gridSpan="2">
                  <a:txBody>
                    <a:bodyPr/>
                    <a:lstStyle/>
                    <a:p>
                      <a:pPr algn="ctr"/>
                      <a:r>
                        <a:rPr lang="en-US" sz="1050" dirty="0"/>
                        <a:t>Company A</a:t>
                      </a:r>
                    </a:p>
                  </a:txBody>
                  <a:tcPr anchor="ctr">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algn="ctr"/>
                      <a:endParaRPr lang="en-US" sz="1050" dirty="0"/>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92322320"/>
                  </a:ext>
                </a:extLst>
              </a:tr>
              <a:tr h="245143">
                <a:tc>
                  <a:txBody>
                    <a:bodyPr/>
                    <a:lstStyle/>
                    <a:p>
                      <a:pPr algn="ctr"/>
                      <a:endParaRPr lang="en-US" sz="105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1050" dirty="0"/>
                        <a:t>Balance Sheet</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tc>
                  <a:txBody>
                    <a:bodyPr/>
                    <a:lstStyle/>
                    <a:p>
                      <a:pPr algn="ctr"/>
                      <a:endParaRPr lang="en-US" sz="1050" dirty="0"/>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245143">
                <a:tc>
                  <a:txBody>
                    <a:bodyPr/>
                    <a:lstStyle/>
                    <a:p>
                      <a:pPr algn="l"/>
                      <a:r>
                        <a:rPr lang="en-US" sz="1050" b="1" u="sng" dirty="0">
                          <a:solidFill>
                            <a:schemeClr val="tx1"/>
                          </a:solidFill>
                        </a:rPr>
                        <a:t>Asset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50" b="1" u="sng"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050" dirty="0">
                          <a:solidFill>
                            <a:schemeClr val="tx1"/>
                          </a:solidFill>
                        </a:rPr>
                        <a:t>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050" dirty="0">
                          <a:solidFill>
                            <a:schemeClr val="tx1"/>
                          </a:solidFill>
                        </a:rPr>
                        <a:t>50.000</a:t>
                      </a:r>
                    </a:p>
                  </a:txBody>
                  <a:tcPr>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780404791"/>
                  </a:ext>
                </a:extLst>
              </a:tr>
              <a:tr h="245143">
                <a:tc>
                  <a:txBody>
                    <a:bodyPr/>
                    <a:lstStyle/>
                    <a:p>
                      <a:pPr marL="174625" lvl="1" indent="0" algn="l" defTabSz="457200" rtl="0" eaLnBrk="1" latinLnBrk="0" hangingPunct="1"/>
                      <a:r>
                        <a:rPr lang="en-US" sz="1050" b="0" i="1" kern="1200" dirty="0">
                          <a:solidFill>
                            <a:schemeClr val="tx1"/>
                          </a:solidFill>
                          <a:latin typeface="+mn-lt"/>
                          <a:ea typeface="+mn-ea"/>
                          <a:cs typeface="+mn-cs"/>
                        </a:rPr>
                        <a:t>Fixed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50" i="1" dirty="0">
                          <a:solidFill>
                            <a:schemeClr val="tx1"/>
                          </a:solidFill>
                        </a:rPr>
                        <a:t>80.000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050" dirty="0">
                          <a:solidFill>
                            <a:schemeClr val="tx1"/>
                          </a:solidFill>
                        </a:rPr>
                        <a:t>Liabilities</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050" dirty="0">
                          <a:solidFill>
                            <a:schemeClr val="tx1"/>
                          </a:solidFill>
                        </a:rPr>
                        <a:t>50.000</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649196127"/>
                  </a:ext>
                </a:extLst>
              </a:tr>
              <a:tr h="245143">
                <a:tc>
                  <a:txBody>
                    <a:bodyPr/>
                    <a:lstStyle/>
                    <a:p>
                      <a:pPr marL="174625" lvl="1" indent="0" algn="l" defTabSz="457200" rtl="0" eaLnBrk="1" latinLnBrk="0" hangingPunct="1"/>
                      <a:r>
                        <a:rPr lang="en-US" sz="1050" b="0" i="1" kern="1200" dirty="0">
                          <a:solidFill>
                            <a:schemeClr val="tx1"/>
                          </a:solidFill>
                          <a:latin typeface="+mn-lt"/>
                          <a:ea typeface="+mn-ea"/>
                          <a:cs typeface="+mn-cs"/>
                        </a:rPr>
                        <a:t>Inventories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sz="1050" dirty="0">
                          <a:solidFill>
                            <a:schemeClr val="tx1"/>
                          </a:solidFill>
                        </a:rPr>
                        <a:t>20.000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72960819"/>
                  </a:ext>
                </a:extLst>
              </a:tr>
              <a:tr h="245143">
                <a:tc>
                  <a:txBody>
                    <a:bodyPr/>
                    <a:lstStyle/>
                    <a:p>
                      <a:pPr marL="631825" lvl="1" indent="0" algn="l"/>
                      <a:endParaRPr lang="en-US" sz="1050" i="1" u="sng"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50" i="1" u="sng"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endParaRPr lang="en-US" sz="1050" dirty="0">
                        <a:solidFill>
                          <a:schemeClr val="tx1"/>
                        </a:solidFill>
                      </a:endParaRP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376606919"/>
                  </a:ext>
                </a:extLst>
              </a:tr>
              <a:tr h="401143">
                <a:tc>
                  <a:txBody>
                    <a:bodyPr/>
                    <a:lstStyle/>
                    <a:p>
                      <a:pPr algn="l"/>
                      <a:r>
                        <a:rPr lang="en-US" sz="1050" b="1" dirty="0"/>
                        <a:t>TOTAL ASSETS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050" b="1" dirty="0"/>
                        <a:t>100.000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a:r>
                        <a:rPr lang="en-US" sz="1050" b="1" dirty="0"/>
                        <a:t>Total Liabilities &amp; Equity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a:r>
                        <a:rPr lang="en-US" sz="1050" b="1" dirty="0"/>
                        <a:t>100.000</a:t>
                      </a:r>
                    </a:p>
                  </a:txBody>
                  <a:tcP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0270935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38</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Rectangle 5">
            <a:extLst>
              <a:ext uri="{FF2B5EF4-FFF2-40B4-BE49-F238E27FC236}">
                <a16:creationId xmlns:a16="http://schemas.microsoft.com/office/drawing/2014/main" id="{C6920273-2BE2-4E36-9FC6-EFB8076407F5}"/>
              </a:ext>
            </a:extLst>
          </p:cNvPr>
          <p:cNvSpPr/>
          <p:nvPr/>
        </p:nvSpPr>
        <p:spPr>
          <a:xfrm>
            <a:off x="677333" y="1238250"/>
            <a:ext cx="8968111" cy="2862322"/>
          </a:xfrm>
          <a:prstGeom prst="rect">
            <a:avLst/>
          </a:prstGeom>
        </p:spPr>
        <p:txBody>
          <a:bodyPr wrap="square">
            <a:spAutoFit/>
          </a:bodyPr>
          <a:lstStyle/>
          <a:p>
            <a:r>
              <a:rPr lang="en-US" dirty="0"/>
              <a:t>Cost Method</a:t>
            </a:r>
          </a:p>
          <a:p>
            <a:r>
              <a:rPr lang="en-US" dirty="0">
                <a:solidFill>
                  <a:schemeClr val="tx1">
                    <a:lumMod val="75000"/>
                    <a:lumOff val="25000"/>
                  </a:schemeClr>
                </a:solidFill>
              </a:rPr>
              <a:t>The Company X </a:t>
            </a:r>
            <a:r>
              <a:rPr lang="en-US" dirty="0" err="1">
                <a:solidFill>
                  <a:schemeClr val="tx1">
                    <a:lumMod val="75000"/>
                    <a:lumOff val="25000"/>
                  </a:schemeClr>
                </a:solidFill>
              </a:rPr>
              <a:t>helds</a:t>
            </a:r>
            <a:r>
              <a:rPr lang="en-US" dirty="0">
                <a:solidFill>
                  <a:schemeClr val="tx1">
                    <a:lumMod val="75000"/>
                    <a:lumOff val="25000"/>
                  </a:schemeClr>
                </a:solidFill>
              </a:rPr>
              <a:t> the 100% of shares in the investment A purchased at a price of Euro 80.000</a:t>
            </a: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a:p>
            <a:r>
              <a:rPr lang="en-US" dirty="0">
                <a:solidFill>
                  <a:schemeClr val="tx1">
                    <a:lumMod val="75000"/>
                    <a:lumOff val="25000"/>
                  </a:schemeClr>
                </a:solidFill>
              </a:rPr>
              <a:t>To be verified annually for recoverability (impairment test)</a:t>
            </a:r>
          </a:p>
          <a:p>
            <a:endParaRPr lang="en-US" dirty="0">
              <a:solidFill>
                <a:schemeClr val="tx1">
                  <a:lumMod val="75000"/>
                  <a:lumOff val="25000"/>
                </a:schemeClr>
              </a:solidFill>
            </a:endParaRPr>
          </a:p>
          <a:p>
            <a:endParaRPr lang="en-US" dirty="0"/>
          </a:p>
        </p:txBody>
      </p:sp>
      <p:graphicFrame>
        <p:nvGraphicFramePr>
          <p:cNvPr id="8" name="Table 7">
            <a:extLst>
              <a:ext uri="{FF2B5EF4-FFF2-40B4-BE49-F238E27FC236}">
                <a16:creationId xmlns:a16="http://schemas.microsoft.com/office/drawing/2014/main" id="{15CFB239-691B-4068-9CC7-A3B51DFCDA2D}"/>
              </a:ext>
            </a:extLst>
          </p:cNvPr>
          <p:cNvGraphicFramePr>
            <a:graphicFrameLocks noGrp="1"/>
          </p:cNvGraphicFramePr>
          <p:nvPr>
            <p:extLst>
              <p:ext uri="{D42A27DB-BD31-4B8C-83A1-F6EECF244321}">
                <p14:modId xmlns:p14="http://schemas.microsoft.com/office/powerpoint/2010/main" val="681200415"/>
              </p:ext>
            </p:extLst>
          </p:nvPr>
        </p:nvGraphicFramePr>
        <p:xfrm>
          <a:off x="677334" y="2301111"/>
          <a:ext cx="6668801" cy="736600"/>
        </p:xfrm>
        <a:graphic>
          <a:graphicData uri="http://schemas.openxmlformats.org/drawingml/2006/table">
            <a:tbl>
              <a:tblPr firstRow="1" bandRow="1">
                <a:tableStyleId>{9D7B26C5-4107-4FEC-AEDC-1716B250A1EF}</a:tableStyleId>
              </a:tblPr>
              <a:tblGrid>
                <a:gridCol w="834272">
                  <a:extLst>
                    <a:ext uri="{9D8B030D-6E8A-4147-A177-3AD203B41FA5}">
                      <a16:colId xmlns:a16="http://schemas.microsoft.com/office/drawing/2014/main" val="3251389968"/>
                    </a:ext>
                  </a:extLst>
                </a:gridCol>
                <a:gridCol w="3882691">
                  <a:extLst>
                    <a:ext uri="{9D8B030D-6E8A-4147-A177-3AD203B41FA5}">
                      <a16:colId xmlns:a16="http://schemas.microsoft.com/office/drawing/2014/main" val="3813811915"/>
                    </a:ext>
                  </a:extLst>
                </a:gridCol>
                <a:gridCol w="1011823">
                  <a:extLst>
                    <a:ext uri="{9D8B030D-6E8A-4147-A177-3AD203B41FA5}">
                      <a16:colId xmlns:a16="http://schemas.microsoft.com/office/drawing/2014/main" val="2006376887"/>
                    </a:ext>
                  </a:extLst>
                </a:gridCol>
                <a:gridCol w="940015">
                  <a:extLst>
                    <a:ext uri="{9D8B030D-6E8A-4147-A177-3AD203B41FA5}">
                      <a16:colId xmlns:a16="http://schemas.microsoft.com/office/drawing/2014/main" val="2540506348"/>
                    </a:ext>
                  </a:extLst>
                </a:gridCol>
              </a:tblGrid>
              <a:tr h="0">
                <a:tc>
                  <a:txBody>
                    <a:bodyPr/>
                    <a:lstStyle/>
                    <a:p>
                      <a:r>
                        <a:rPr lang="en-US" b="0" dirty="0"/>
                        <a:t>IN</a:t>
                      </a:r>
                    </a:p>
                  </a:txBody>
                  <a:tcPr/>
                </a:tc>
                <a:tc>
                  <a:txBody>
                    <a:bodyPr/>
                    <a:lstStyle/>
                    <a:p>
                      <a:r>
                        <a:rPr lang="en-US" b="0" dirty="0"/>
                        <a:t>Investment in A</a:t>
                      </a:r>
                    </a:p>
                  </a:txBody>
                  <a:tcPr/>
                </a:tc>
                <a:tc>
                  <a:txBody>
                    <a:bodyPr/>
                    <a:lstStyle/>
                    <a:p>
                      <a:pPr algn="r"/>
                      <a:r>
                        <a:rPr lang="en-US" b="0" dirty="0"/>
                        <a:t>80.000</a:t>
                      </a:r>
                    </a:p>
                  </a:txBody>
                  <a:tcPr/>
                </a:tc>
                <a:tc>
                  <a:txBody>
                    <a:bodyPr/>
                    <a:lstStyle/>
                    <a:p>
                      <a:pPr algn="r"/>
                      <a:endParaRPr lang="en-US" b="0"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80.000</a:t>
                      </a:r>
                    </a:p>
                  </a:txBody>
                  <a:tcPr/>
                </a:tc>
                <a:extLst>
                  <a:ext uri="{0D108BD9-81ED-4DB2-BD59-A6C34878D82A}">
                    <a16:rowId xmlns:a16="http://schemas.microsoft.com/office/drawing/2014/main" val="4116178161"/>
                  </a:ext>
                </a:extLst>
              </a:tr>
            </a:tbl>
          </a:graphicData>
        </a:graphic>
      </p:graphicFrame>
      <p:sp>
        <p:nvSpPr>
          <p:cNvPr id="3" name="TextBox 2">
            <a:extLst>
              <a:ext uri="{FF2B5EF4-FFF2-40B4-BE49-F238E27FC236}">
                <a16:creationId xmlns:a16="http://schemas.microsoft.com/office/drawing/2014/main" id="{7EDBB70E-7FA4-409C-8FF3-A5B4EA78AA79}"/>
              </a:ext>
            </a:extLst>
          </p:cNvPr>
          <p:cNvSpPr txBox="1"/>
          <p:nvPr/>
        </p:nvSpPr>
        <p:spPr>
          <a:xfrm>
            <a:off x="7576474" y="2390159"/>
            <a:ext cx="1838631" cy="646331"/>
          </a:xfrm>
          <a:prstGeom prst="rect">
            <a:avLst/>
          </a:prstGeom>
          <a:noFill/>
        </p:spPr>
        <p:txBody>
          <a:bodyPr wrap="square" rtlCol="0">
            <a:spAutoFit/>
          </a:bodyPr>
          <a:lstStyle/>
          <a:p>
            <a:r>
              <a:rPr lang="en-US" dirty="0">
                <a:solidFill>
                  <a:srgbClr val="FF0000"/>
                </a:solidFill>
              </a:rPr>
              <a:t>At the purchase date</a:t>
            </a:r>
          </a:p>
        </p:txBody>
      </p:sp>
    </p:spTree>
    <p:extLst>
      <p:ext uri="{BB962C8B-B14F-4D97-AF65-F5344CB8AC3E}">
        <p14:creationId xmlns:p14="http://schemas.microsoft.com/office/powerpoint/2010/main" val="1891548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39</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Rectangle 5">
            <a:extLst>
              <a:ext uri="{FF2B5EF4-FFF2-40B4-BE49-F238E27FC236}">
                <a16:creationId xmlns:a16="http://schemas.microsoft.com/office/drawing/2014/main" id="{C6920273-2BE2-4E36-9FC6-EFB8076407F5}"/>
              </a:ext>
            </a:extLst>
          </p:cNvPr>
          <p:cNvSpPr/>
          <p:nvPr/>
        </p:nvSpPr>
        <p:spPr>
          <a:xfrm>
            <a:off x="677333" y="1238250"/>
            <a:ext cx="8968111" cy="2862322"/>
          </a:xfrm>
          <a:prstGeom prst="rect">
            <a:avLst/>
          </a:prstGeom>
        </p:spPr>
        <p:txBody>
          <a:bodyPr wrap="square">
            <a:spAutoFit/>
          </a:bodyPr>
          <a:lstStyle/>
          <a:p>
            <a:r>
              <a:rPr lang="en-US" dirty="0">
                <a:solidFill>
                  <a:srgbClr val="516743"/>
                </a:solidFill>
              </a:rPr>
              <a:t>Equity Method</a:t>
            </a:r>
          </a:p>
          <a:p>
            <a:r>
              <a:rPr lang="en-US" dirty="0">
                <a:solidFill>
                  <a:schemeClr val="tx1">
                    <a:lumMod val="75000"/>
                    <a:lumOff val="25000"/>
                  </a:schemeClr>
                </a:solidFill>
              </a:rPr>
              <a:t>The Company X purchased the 20% of shares in the investment A. The initial investment in A was 20.000</a:t>
            </a: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p>
        </p:txBody>
      </p:sp>
      <p:graphicFrame>
        <p:nvGraphicFramePr>
          <p:cNvPr id="8" name="Table 7">
            <a:extLst>
              <a:ext uri="{FF2B5EF4-FFF2-40B4-BE49-F238E27FC236}">
                <a16:creationId xmlns:a16="http://schemas.microsoft.com/office/drawing/2014/main" id="{15CFB239-691B-4068-9CC7-A3B51DFCDA2D}"/>
              </a:ext>
            </a:extLst>
          </p:cNvPr>
          <p:cNvGraphicFramePr>
            <a:graphicFrameLocks noGrp="1"/>
          </p:cNvGraphicFramePr>
          <p:nvPr>
            <p:extLst>
              <p:ext uri="{D42A27DB-BD31-4B8C-83A1-F6EECF244321}">
                <p14:modId xmlns:p14="http://schemas.microsoft.com/office/powerpoint/2010/main" val="3860948148"/>
              </p:ext>
            </p:extLst>
          </p:nvPr>
        </p:nvGraphicFramePr>
        <p:xfrm>
          <a:off x="773338" y="2698716"/>
          <a:ext cx="6668801" cy="736600"/>
        </p:xfrm>
        <a:graphic>
          <a:graphicData uri="http://schemas.openxmlformats.org/drawingml/2006/table">
            <a:tbl>
              <a:tblPr firstRow="1" bandRow="1">
                <a:tableStyleId>{9D7B26C5-4107-4FEC-AEDC-1716B250A1EF}</a:tableStyleId>
              </a:tblPr>
              <a:tblGrid>
                <a:gridCol w="834272">
                  <a:extLst>
                    <a:ext uri="{9D8B030D-6E8A-4147-A177-3AD203B41FA5}">
                      <a16:colId xmlns:a16="http://schemas.microsoft.com/office/drawing/2014/main" val="3251389968"/>
                    </a:ext>
                  </a:extLst>
                </a:gridCol>
                <a:gridCol w="3882691">
                  <a:extLst>
                    <a:ext uri="{9D8B030D-6E8A-4147-A177-3AD203B41FA5}">
                      <a16:colId xmlns:a16="http://schemas.microsoft.com/office/drawing/2014/main" val="3813811915"/>
                    </a:ext>
                  </a:extLst>
                </a:gridCol>
                <a:gridCol w="1011823">
                  <a:extLst>
                    <a:ext uri="{9D8B030D-6E8A-4147-A177-3AD203B41FA5}">
                      <a16:colId xmlns:a16="http://schemas.microsoft.com/office/drawing/2014/main" val="2006376887"/>
                    </a:ext>
                  </a:extLst>
                </a:gridCol>
                <a:gridCol w="940015">
                  <a:extLst>
                    <a:ext uri="{9D8B030D-6E8A-4147-A177-3AD203B41FA5}">
                      <a16:colId xmlns:a16="http://schemas.microsoft.com/office/drawing/2014/main" val="2540506348"/>
                    </a:ext>
                  </a:extLst>
                </a:gridCol>
              </a:tblGrid>
              <a:tr h="0">
                <a:tc>
                  <a:txBody>
                    <a:bodyPr/>
                    <a:lstStyle/>
                    <a:p>
                      <a:r>
                        <a:rPr lang="en-US" b="0" dirty="0"/>
                        <a:t>IN</a:t>
                      </a:r>
                    </a:p>
                  </a:txBody>
                  <a:tcPr/>
                </a:tc>
                <a:tc>
                  <a:txBody>
                    <a:bodyPr/>
                    <a:lstStyle/>
                    <a:p>
                      <a:r>
                        <a:rPr lang="en-US" b="0" dirty="0"/>
                        <a:t>Investment in A</a:t>
                      </a:r>
                    </a:p>
                  </a:txBody>
                  <a:tcPr/>
                </a:tc>
                <a:tc>
                  <a:txBody>
                    <a:bodyPr/>
                    <a:lstStyle/>
                    <a:p>
                      <a:pPr algn="r"/>
                      <a:r>
                        <a:rPr lang="en-US" b="0" dirty="0"/>
                        <a:t>20.000</a:t>
                      </a:r>
                    </a:p>
                  </a:txBody>
                  <a:tcPr/>
                </a:tc>
                <a:tc>
                  <a:txBody>
                    <a:bodyPr/>
                    <a:lstStyle/>
                    <a:p>
                      <a:pPr algn="r"/>
                      <a:endParaRPr lang="en-US" b="0"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20.000</a:t>
                      </a:r>
                    </a:p>
                  </a:txBody>
                  <a:tcPr/>
                </a:tc>
                <a:extLst>
                  <a:ext uri="{0D108BD9-81ED-4DB2-BD59-A6C34878D82A}">
                    <a16:rowId xmlns:a16="http://schemas.microsoft.com/office/drawing/2014/main" val="4116178161"/>
                  </a:ext>
                </a:extLst>
              </a:tr>
            </a:tbl>
          </a:graphicData>
        </a:graphic>
      </p:graphicFrame>
      <p:graphicFrame>
        <p:nvGraphicFramePr>
          <p:cNvPr id="10" name="Table 9">
            <a:extLst>
              <a:ext uri="{FF2B5EF4-FFF2-40B4-BE49-F238E27FC236}">
                <a16:creationId xmlns:a16="http://schemas.microsoft.com/office/drawing/2014/main" id="{07A59B9C-5002-4C47-8DFE-ECA9CEF23164}"/>
              </a:ext>
            </a:extLst>
          </p:cNvPr>
          <p:cNvGraphicFramePr>
            <a:graphicFrameLocks noGrp="1"/>
          </p:cNvGraphicFramePr>
          <p:nvPr>
            <p:extLst>
              <p:ext uri="{D42A27DB-BD31-4B8C-83A1-F6EECF244321}">
                <p14:modId xmlns:p14="http://schemas.microsoft.com/office/powerpoint/2010/main" val="908024857"/>
              </p:ext>
            </p:extLst>
          </p:nvPr>
        </p:nvGraphicFramePr>
        <p:xfrm>
          <a:off x="755992" y="4651842"/>
          <a:ext cx="6668801" cy="736600"/>
        </p:xfrm>
        <a:graphic>
          <a:graphicData uri="http://schemas.openxmlformats.org/drawingml/2006/table">
            <a:tbl>
              <a:tblPr firstRow="1" bandRow="1">
                <a:tableStyleId>{9D7B26C5-4107-4FEC-AEDC-1716B250A1EF}</a:tableStyleId>
              </a:tblPr>
              <a:tblGrid>
                <a:gridCol w="834272">
                  <a:extLst>
                    <a:ext uri="{9D8B030D-6E8A-4147-A177-3AD203B41FA5}">
                      <a16:colId xmlns:a16="http://schemas.microsoft.com/office/drawing/2014/main" val="3251389968"/>
                    </a:ext>
                  </a:extLst>
                </a:gridCol>
                <a:gridCol w="3882691">
                  <a:extLst>
                    <a:ext uri="{9D8B030D-6E8A-4147-A177-3AD203B41FA5}">
                      <a16:colId xmlns:a16="http://schemas.microsoft.com/office/drawing/2014/main" val="3813811915"/>
                    </a:ext>
                  </a:extLst>
                </a:gridCol>
                <a:gridCol w="1011823">
                  <a:extLst>
                    <a:ext uri="{9D8B030D-6E8A-4147-A177-3AD203B41FA5}">
                      <a16:colId xmlns:a16="http://schemas.microsoft.com/office/drawing/2014/main" val="2006376887"/>
                    </a:ext>
                  </a:extLst>
                </a:gridCol>
                <a:gridCol w="940015">
                  <a:extLst>
                    <a:ext uri="{9D8B030D-6E8A-4147-A177-3AD203B41FA5}">
                      <a16:colId xmlns:a16="http://schemas.microsoft.com/office/drawing/2014/main" val="2540506348"/>
                    </a:ext>
                  </a:extLst>
                </a:gridCol>
              </a:tblGrid>
              <a:tr h="0">
                <a:tc>
                  <a:txBody>
                    <a:bodyPr/>
                    <a:lstStyle/>
                    <a:p>
                      <a:r>
                        <a:rPr lang="en-US" b="0" dirty="0"/>
                        <a:t>IN</a:t>
                      </a:r>
                    </a:p>
                  </a:txBody>
                  <a:tcPr/>
                </a:tc>
                <a:tc>
                  <a:txBody>
                    <a:bodyPr/>
                    <a:lstStyle/>
                    <a:p>
                      <a:r>
                        <a:rPr lang="en-US" b="0" dirty="0"/>
                        <a:t>Equity reserve</a:t>
                      </a:r>
                    </a:p>
                  </a:txBody>
                  <a:tcPr/>
                </a:tc>
                <a:tc>
                  <a:txBody>
                    <a:bodyPr/>
                    <a:lstStyle/>
                    <a:p>
                      <a:pPr algn="r"/>
                      <a:r>
                        <a:rPr lang="en-US" b="0" dirty="0"/>
                        <a:t>10.000</a:t>
                      </a:r>
                    </a:p>
                  </a:txBody>
                  <a:tcPr/>
                </a:tc>
                <a:tc>
                  <a:txBody>
                    <a:bodyPr/>
                    <a:lstStyle/>
                    <a:p>
                      <a:pPr algn="r"/>
                      <a:endParaRPr lang="en-US" b="0"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Investment in A</a:t>
                      </a:r>
                    </a:p>
                  </a:txBody>
                  <a:tcPr/>
                </a:tc>
                <a:tc>
                  <a:txBody>
                    <a:bodyPr/>
                    <a:lstStyle/>
                    <a:p>
                      <a:pPr algn="r"/>
                      <a:endParaRPr lang="en-US" dirty="0"/>
                    </a:p>
                  </a:txBody>
                  <a:tcPr/>
                </a:tc>
                <a:tc>
                  <a:txBody>
                    <a:bodyPr/>
                    <a:lstStyle/>
                    <a:p>
                      <a:pPr algn="r"/>
                      <a:r>
                        <a:rPr lang="en-US" dirty="0"/>
                        <a:t>10.000</a:t>
                      </a:r>
                    </a:p>
                  </a:txBody>
                  <a:tcPr/>
                </a:tc>
                <a:extLst>
                  <a:ext uri="{0D108BD9-81ED-4DB2-BD59-A6C34878D82A}">
                    <a16:rowId xmlns:a16="http://schemas.microsoft.com/office/drawing/2014/main" val="4116178161"/>
                  </a:ext>
                </a:extLst>
              </a:tr>
            </a:tbl>
          </a:graphicData>
        </a:graphic>
      </p:graphicFrame>
      <p:sp>
        <p:nvSpPr>
          <p:cNvPr id="11" name="TextBox 10">
            <a:extLst>
              <a:ext uri="{FF2B5EF4-FFF2-40B4-BE49-F238E27FC236}">
                <a16:creationId xmlns:a16="http://schemas.microsoft.com/office/drawing/2014/main" id="{4BDDDC65-6FEC-4832-8693-FF75CF2D3990}"/>
              </a:ext>
            </a:extLst>
          </p:cNvPr>
          <p:cNvSpPr txBox="1"/>
          <p:nvPr/>
        </p:nvSpPr>
        <p:spPr>
          <a:xfrm>
            <a:off x="7624476" y="2782669"/>
            <a:ext cx="1838631" cy="646331"/>
          </a:xfrm>
          <a:prstGeom prst="rect">
            <a:avLst/>
          </a:prstGeom>
          <a:noFill/>
        </p:spPr>
        <p:txBody>
          <a:bodyPr wrap="square" rtlCol="0">
            <a:spAutoFit/>
          </a:bodyPr>
          <a:lstStyle/>
          <a:p>
            <a:r>
              <a:rPr lang="en-US" dirty="0">
                <a:solidFill>
                  <a:srgbClr val="FF0000"/>
                </a:solidFill>
              </a:rPr>
              <a:t>At the purchase date</a:t>
            </a:r>
          </a:p>
        </p:txBody>
      </p:sp>
      <p:sp>
        <p:nvSpPr>
          <p:cNvPr id="12" name="TextBox 11">
            <a:extLst>
              <a:ext uri="{FF2B5EF4-FFF2-40B4-BE49-F238E27FC236}">
                <a16:creationId xmlns:a16="http://schemas.microsoft.com/office/drawing/2014/main" id="{5DF11A09-CFA9-434C-9187-1C247D969F1D}"/>
              </a:ext>
            </a:extLst>
          </p:cNvPr>
          <p:cNvSpPr txBox="1"/>
          <p:nvPr/>
        </p:nvSpPr>
        <p:spPr>
          <a:xfrm>
            <a:off x="7581109" y="4696976"/>
            <a:ext cx="1838631" cy="646331"/>
          </a:xfrm>
          <a:prstGeom prst="rect">
            <a:avLst/>
          </a:prstGeom>
          <a:noFill/>
        </p:spPr>
        <p:txBody>
          <a:bodyPr wrap="square" rtlCol="0">
            <a:spAutoFit/>
          </a:bodyPr>
          <a:lstStyle/>
          <a:p>
            <a:r>
              <a:rPr lang="en-US" dirty="0">
                <a:solidFill>
                  <a:srgbClr val="FF0000"/>
                </a:solidFill>
              </a:rPr>
              <a:t>At the first reporting date</a:t>
            </a:r>
          </a:p>
        </p:txBody>
      </p:sp>
    </p:spTree>
    <p:extLst>
      <p:ext uri="{BB962C8B-B14F-4D97-AF65-F5344CB8AC3E}">
        <p14:creationId xmlns:p14="http://schemas.microsoft.com/office/powerpoint/2010/main" val="20002478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40</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Rectangle 5">
            <a:extLst>
              <a:ext uri="{FF2B5EF4-FFF2-40B4-BE49-F238E27FC236}">
                <a16:creationId xmlns:a16="http://schemas.microsoft.com/office/drawing/2014/main" id="{C6920273-2BE2-4E36-9FC6-EFB8076407F5}"/>
              </a:ext>
            </a:extLst>
          </p:cNvPr>
          <p:cNvSpPr/>
          <p:nvPr/>
        </p:nvSpPr>
        <p:spPr>
          <a:xfrm>
            <a:off x="677333" y="1238250"/>
            <a:ext cx="8968111" cy="2862322"/>
          </a:xfrm>
          <a:prstGeom prst="rect">
            <a:avLst/>
          </a:prstGeom>
        </p:spPr>
        <p:txBody>
          <a:bodyPr wrap="square">
            <a:spAutoFit/>
          </a:bodyPr>
          <a:lstStyle/>
          <a:p>
            <a:r>
              <a:rPr lang="en-US" dirty="0">
                <a:solidFill>
                  <a:srgbClr val="516743"/>
                </a:solidFill>
              </a:rPr>
              <a:t>Fair Value</a:t>
            </a:r>
          </a:p>
          <a:p>
            <a:r>
              <a:rPr lang="en-US" dirty="0">
                <a:solidFill>
                  <a:schemeClr val="tx1">
                    <a:lumMod val="75000"/>
                    <a:lumOff val="25000"/>
                  </a:schemeClr>
                </a:solidFill>
              </a:rPr>
              <a:t>The Company X purchased the 2% of shares in the investment A. The initial investment in A was 2.000</a:t>
            </a: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a:p>
            <a:endParaRPr lang="en-US" dirty="0"/>
          </a:p>
        </p:txBody>
      </p:sp>
      <p:graphicFrame>
        <p:nvGraphicFramePr>
          <p:cNvPr id="8" name="Table 7">
            <a:extLst>
              <a:ext uri="{FF2B5EF4-FFF2-40B4-BE49-F238E27FC236}">
                <a16:creationId xmlns:a16="http://schemas.microsoft.com/office/drawing/2014/main" id="{15CFB239-691B-4068-9CC7-A3B51DFCDA2D}"/>
              </a:ext>
            </a:extLst>
          </p:cNvPr>
          <p:cNvGraphicFramePr>
            <a:graphicFrameLocks noGrp="1"/>
          </p:cNvGraphicFramePr>
          <p:nvPr>
            <p:extLst>
              <p:ext uri="{D42A27DB-BD31-4B8C-83A1-F6EECF244321}">
                <p14:modId xmlns:p14="http://schemas.microsoft.com/office/powerpoint/2010/main" val="1920708199"/>
              </p:ext>
            </p:extLst>
          </p:nvPr>
        </p:nvGraphicFramePr>
        <p:xfrm>
          <a:off x="755990" y="2404666"/>
          <a:ext cx="6668801" cy="736600"/>
        </p:xfrm>
        <a:graphic>
          <a:graphicData uri="http://schemas.openxmlformats.org/drawingml/2006/table">
            <a:tbl>
              <a:tblPr firstRow="1" bandRow="1">
                <a:tableStyleId>{9D7B26C5-4107-4FEC-AEDC-1716B250A1EF}</a:tableStyleId>
              </a:tblPr>
              <a:tblGrid>
                <a:gridCol w="834272">
                  <a:extLst>
                    <a:ext uri="{9D8B030D-6E8A-4147-A177-3AD203B41FA5}">
                      <a16:colId xmlns:a16="http://schemas.microsoft.com/office/drawing/2014/main" val="3251389968"/>
                    </a:ext>
                  </a:extLst>
                </a:gridCol>
                <a:gridCol w="3882691">
                  <a:extLst>
                    <a:ext uri="{9D8B030D-6E8A-4147-A177-3AD203B41FA5}">
                      <a16:colId xmlns:a16="http://schemas.microsoft.com/office/drawing/2014/main" val="3813811915"/>
                    </a:ext>
                  </a:extLst>
                </a:gridCol>
                <a:gridCol w="1011823">
                  <a:extLst>
                    <a:ext uri="{9D8B030D-6E8A-4147-A177-3AD203B41FA5}">
                      <a16:colId xmlns:a16="http://schemas.microsoft.com/office/drawing/2014/main" val="2006376887"/>
                    </a:ext>
                  </a:extLst>
                </a:gridCol>
                <a:gridCol w="940015">
                  <a:extLst>
                    <a:ext uri="{9D8B030D-6E8A-4147-A177-3AD203B41FA5}">
                      <a16:colId xmlns:a16="http://schemas.microsoft.com/office/drawing/2014/main" val="2540506348"/>
                    </a:ext>
                  </a:extLst>
                </a:gridCol>
              </a:tblGrid>
              <a:tr h="0">
                <a:tc>
                  <a:txBody>
                    <a:bodyPr/>
                    <a:lstStyle/>
                    <a:p>
                      <a:r>
                        <a:rPr lang="en-US" b="0" dirty="0"/>
                        <a:t>IN</a:t>
                      </a:r>
                    </a:p>
                  </a:txBody>
                  <a:tcPr/>
                </a:tc>
                <a:tc>
                  <a:txBody>
                    <a:bodyPr/>
                    <a:lstStyle/>
                    <a:p>
                      <a:r>
                        <a:rPr lang="en-US" b="0" dirty="0"/>
                        <a:t>Investment in A</a:t>
                      </a:r>
                    </a:p>
                  </a:txBody>
                  <a:tcPr/>
                </a:tc>
                <a:tc>
                  <a:txBody>
                    <a:bodyPr/>
                    <a:lstStyle/>
                    <a:p>
                      <a:pPr algn="r"/>
                      <a:r>
                        <a:rPr lang="en-US" b="0" dirty="0"/>
                        <a:t>2.000</a:t>
                      </a:r>
                    </a:p>
                  </a:txBody>
                  <a:tcPr/>
                </a:tc>
                <a:tc>
                  <a:txBody>
                    <a:bodyPr/>
                    <a:lstStyle/>
                    <a:p>
                      <a:pPr algn="r"/>
                      <a:endParaRPr lang="en-US" b="0"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Cash</a:t>
                      </a:r>
                    </a:p>
                  </a:txBody>
                  <a:tcPr/>
                </a:tc>
                <a:tc>
                  <a:txBody>
                    <a:bodyPr/>
                    <a:lstStyle/>
                    <a:p>
                      <a:pPr algn="r"/>
                      <a:endParaRPr lang="en-US" dirty="0"/>
                    </a:p>
                  </a:txBody>
                  <a:tcPr/>
                </a:tc>
                <a:tc>
                  <a:txBody>
                    <a:bodyPr/>
                    <a:lstStyle/>
                    <a:p>
                      <a:pPr algn="r"/>
                      <a:r>
                        <a:rPr lang="en-US" dirty="0"/>
                        <a:t>2.000</a:t>
                      </a:r>
                    </a:p>
                  </a:txBody>
                  <a:tcPr/>
                </a:tc>
                <a:extLst>
                  <a:ext uri="{0D108BD9-81ED-4DB2-BD59-A6C34878D82A}">
                    <a16:rowId xmlns:a16="http://schemas.microsoft.com/office/drawing/2014/main" val="4116178161"/>
                  </a:ext>
                </a:extLst>
              </a:tr>
            </a:tbl>
          </a:graphicData>
        </a:graphic>
      </p:graphicFrame>
      <p:graphicFrame>
        <p:nvGraphicFramePr>
          <p:cNvPr id="10" name="Table 9">
            <a:extLst>
              <a:ext uri="{FF2B5EF4-FFF2-40B4-BE49-F238E27FC236}">
                <a16:creationId xmlns:a16="http://schemas.microsoft.com/office/drawing/2014/main" id="{07A59B9C-5002-4C47-8DFE-ECA9CEF23164}"/>
              </a:ext>
            </a:extLst>
          </p:cNvPr>
          <p:cNvGraphicFramePr>
            <a:graphicFrameLocks noGrp="1"/>
          </p:cNvGraphicFramePr>
          <p:nvPr>
            <p:extLst>
              <p:ext uri="{D42A27DB-BD31-4B8C-83A1-F6EECF244321}">
                <p14:modId xmlns:p14="http://schemas.microsoft.com/office/powerpoint/2010/main" val="455222556"/>
              </p:ext>
            </p:extLst>
          </p:nvPr>
        </p:nvGraphicFramePr>
        <p:xfrm>
          <a:off x="755992" y="3455591"/>
          <a:ext cx="6668801" cy="736600"/>
        </p:xfrm>
        <a:graphic>
          <a:graphicData uri="http://schemas.openxmlformats.org/drawingml/2006/table">
            <a:tbl>
              <a:tblPr firstRow="1" bandRow="1">
                <a:tableStyleId>{9D7B26C5-4107-4FEC-AEDC-1716B250A1EF}</a:tableStyleId>
              </a:tblPr>
              <a:tblGrid>
                <a:gridCol w="834272">
                  <a:extLst>
                    <a:ext uri="{9D8B030D-6E8A-4147-A177-3AD203B41FA5}">
                      <a16:colId xmlns:a16="http://schemas.microsoft.com/office/drawing/2014/main" val="3251389968"/>
                    </a:ext>
                  </a:extLst>
                </a:gridCol>
                <a:gridCol w="3882691">
                  <a:extLst>
                    <a:ext uri="{9D8B030D-6E8A-4147-A177-3AD203B41FA5}">
                      <a16:colId xmlns:a16="http://schemas.microsoft.com/office/drawing/2014/main" val="3813811915"/>
                    </a:ext>
                  </a:extLst>
                </a:gridCol>
                <a:gridCol w="1011823">
                  <a:extLst>
                    <a:ext uri="{9D8B030D-6E8A-4147-A177-3AD203B41FA5}">
                      <a16:colId xmlns:a16="http://schemas.microsoft.com/office/drawing/2014/main" val="2006376887"/>
                    </a:ext>
                  </a:extLst>
                </a:gridCol>
                <a:gridCol w="940015">
                  <a:extLst>
                    <a:ext uri="{9D8B030D-6E8A-4147-A177-3AD203B41FA5}">
                      <a16:colId xmlns:a16="http://schemas.microsoft.com/office/drawing/2014/main" val="2540506348"/>
                    </a:ext>
                  </a:extLst>
                </a:gridCol>
              </a:tblGrid>
              <a:tr h="0">
                <a:tc>
                  <a:txBody>
                    <a:bodyPr/>
                    <a:lstStyle/>
                    <a:p>
                      <a:r>
                        <a:rPr lang="en-US" b="0" dirty="0"/>
                        <a:t>IN</a:t>
                      </a:r>
                    </a:p>
                  </a:txBody>
                  <a:tcPr/>
                </a:tc>
                <a:tc>
                  <a:txBody>
                    <a:bodyPr/>
                    <a:lstStyle/>
                    <a:p>
                      <a:r>
                        <a:rPr lang="en-US" b="0" dirty="0"/>
                        <a:t>Investment in A</a:t>
                      </a:r>
                    </a:p>
                  </a:txBody>
                  <a:tcPr/>
                </a:tc>
                <a:tc>
                  <a:txBody>
                    <a:bodyPr/>
                    <a:lstStyle/>
                    <a:p>
                      <a:pPr algn="r"/>
                      <a:r>
                        <a:rPr lang="en-US" b="0" dirty="0"/>
                        <a:t>100</a:t>
                      </a:r>
                    </a:p>
                  </a:txBody>
                  <a:tcPr/>
                </a:tc>
                <a:tc>
                  <a:txBody>
                    <a:bodyPr/>
                    <a:lstStyle/>
                    <a:p>
                      <a:pPr algn="r"/>
                      <a:endParaRPr lang="en-US" b="0"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Equity reserve</a:t>
                      </a:r>
                    </a:p>
                  </a:txBody>
                  <a:tcPr/>
                </a:tc>
                <a:tc>
                  <a:txBody>
                    <a:bodyPr/>
                    <a:lstStyle/>
                    <a:p>
                      <a:pPr algn="r"/>
                      <a:endParaRPr lang="en-US" dirty="0"/>
                    </a:p>
                  </a:txBody>
                  <a:tcPr/>
                </a:tc>
                <a:tc>
                  <a:txBody>
                    <a:bodyPr/>
                    <a:lstStyle/>
                    <a:p>
                      <a:pPr algn="r"/>
                      <a:r>
                        <a:rPr lang="en-US" dirty="0"/>
                        <a:t>100</a:t>
                      </a:r>
                    </a:p>
                  </a:txBody>
                  <a:tcPr/>
                </a:tc>
                <a:extLst>
                  <a:ext uri="{0D108BD9-81ED-4DB2-BD59-A6C34878D82A}">
                    <a16:rowId xmlns:a16="http://schemas.microsoft.com/office/drawing/2014/main" val="4116178161"/>
                  </a:ext>
                </a:extLst>
              </a:tr>
            </a:tbl>
          </a:graphicData>
        </a:graphic>
      </p:graphicFrame>
      <p:sp>
        <p:nvSpPr>
          <p:cNvPr id="11" name="TextBox 10">
            <a:extLst>
              <a:ext uri="{FF2B5EF4-FFF2-40B4-BE49-F238E27FC236}">
                <a16:creationId xmlns:a16="http://schemas.microsoft.com/office/drawing/2014/main" id="{4BDDDC65-6FEC-4832-8693-FF75CF2D3990}"/>
              </a:ext>
            </a:extLst>
          </p:cNvPr>
          <p:cNvSpPr txBox="1"/>
          <p:nvPr/>
        </p:nvSpPr>
        <p:spPr>
          <a:xfrm>
            <a:off x="7615803" y="2436009"/>
            <a:ext cx="1838631" cy="646331"/>
          </a:xfrm>
          <a:prstGeom prst="rect">
            <a:avLst/>
          </a:prstGeom>
          <a:noFill/>
        </p:spPr>
        <p:txBody>
          <a:bodyPr wrap="square" rtlCol="0">
            <a:spAutoFit/>
          </a:bodyPr>
          <a:lstStyle/>
          <a:p>
            <a:r>
              <a:rPr lang="en-US" dirty="0">
                <a:solidFill>
                  <a:srgbClr val="FF0000"/>
                </a:solidFill>
              </a:rPr>
              <a:t>At the purchase date</a:t>
            </a:r>
          </a:p>
        </p:txBody>
      </p:sp>
      <p:sp>
        <p:nvSpPr>
          <p:cNvPr id="12" name="TextBox 11">
            <a:extLst>
              <a:ext uri="{FF2B5EF4-FFF2-40B4-BE49-F238E27FC236}">
                <a16:creationId xmlns:a16="http://schemas.microsoft.com/office/drawing/2014/main" id="{5DF11A09-CFA9-434C-9187-1C247D969F1D}"/>
              </a:ext>
            </a:extLst>
          </p:cNvPr>
          <p:cNvSpPr txBox="1"/>
          <p:nvPr/>
        </p:nvSpPr>
        <p:spPr>
          <a:xfrm>
            <a:off x="7615802" y="3406403"/>
            <a:ext cx="1838631" cy="646331"/>
          </a:xfrm>
          <a:prstGeom prst="rect">
            <a:avLst/>
          </a:prstGeom>
          <a:noFill/>
        </p:spPr>
        <p:txBody>
          <a:bodyPr wrap="square" rtlCol="0">
            <a:spAutoFit/>
          </a:bodyPr>
          <a:lstStyle/>
          <a:p>
            <a:r>
              <a:rPr lang="en-US" dirty="0">
                <a:solidFill>
                  <a:srgbClr val="FF0000"/>
                </a:solidFill>
              </a:rPr>
              <a:t>At the first reporting date</a:t>
            </a:r>
          </a:p>
        </p:txBody>
      </p:sp>
      <p:sp>
        <p:nvSpPr>
          <p:cNvPr id="13" name="TextBox 12">
            <a:extLst>
              <a:ext uri="{FF2B5EF4-FFF2-40B4-BE49-F238E27FC236}">
                <a16:creationId xmlns:a16="http://schemas.microsoft.com/office/drawing/2014/main" id="{80C3CAF9-F04D-4FD6-9780-B0B5CD5DB6C5}"/>
              </a:ext>
            </a:extLst>
          </p:cNvPr>
          <p:cNvSpPr txBox="1"/>
          <p:nvPr/>
        </p:nvSpPr>
        <p:spPr>
          <a:xfrm>
            <a:off x="677333" y="4561573"/>
            <a:ext cx="8596669" cy="1754326"/>
          </a:xfrm>
          <a:prstGeom prst="rect">
            <a:avLst/>
          </a:prstGeom>
          <a:noFill/>
        </p:spPr>
        <p:txBody>
          <a:bodyPr wrap="square" rtlCol="0">
            <a:spAutoFit/>
          </a:bodyPr>
          <a:lstStyle/>
          <a:p>
            <a:r>
              <a:rPr lang="en-US" dirty="0">
                <a:solidFill>
                  <a:srgbClr val="FF0000"/>
                </a:solidFill>
              </a:rPr>
              <a:t>The investment is evaluated at FV. At the reporting date the FV of investment in company A, which is public traded, is Euro 105.000. As a consequence the Company X recognized an increase the value of the investment of Euro 100 (5.000 * 2%).</a:t>
            </a:r>
          </a:p>
          <a:p>
            <a:endParaRPr lang="en-US" dirty="0">
              <a:solidFill>
                <a:srgbClr val="FF0000"/>
              </a:solidFill>
            </a:endParaRPr>
          </a:p>
          <a:p>
            <a:endParaRPr lang="en-US" dirty="0">
              <a:solidFill>
                <a:srgbClr val="FF0000"/>
              </a:solidFill>
            </a:endParaRPr>
          </a:p>
        </p:txBody>
      </p:sp>
    </p:spTree>
    <p:extLst>
      <p:ext uri="{BB962C8B-B14F-4D97-AF65-F5344CB8AC3E}">
        <p14:creationId xmlns:p14="http://schemas.microsoft.com/office/powerpoint/2010/main" val="30458798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3" name="Content Placeholder 2">
            <a:extLst>
              <a:ext uri="{FF2B5EF4-FFF2-40B4-BE49-F238E27FC236}">
                <a16:creationId xmlns:a16="http://schemas.microsoft.com/office/drawing/2014/main" id="{1470CC0B-BA8B-47DB-A92D-F9BA500DF1C4}"/>
              </a:ext>
            </a:extLst>
          </p:cNvPr>
          <p:cNvSpPr>
            <a:spLocks noGrp="1"/>
          </p:cNvSpPr>
          <p:nvPr>
            <p:ph idx="1"/>
          </p:nvPr>
        </p:nvSpPr>
        <p:spPr>
          <a:xfrm>
            <a:off x="677334" y="1238249"/>
            <a:ext cx="8596668" cy="4544681"/>
          </a:xfrm>
        </p:spPr>
        <p:txBody>
          <a:bodyPr>
            <a:normAutofit lnSpcReduction="10000"/>
          </a:bodyPr>
          <a:lstStyle/>
          <a:p>
            <a:r>
              <a:rPr lang="en-US" dirty="0"/>
              <a:t>The calculation of VIU is based on the following cash flows:</a:t>
            </a:r>
          </a:p>
          <a:p>
            <a:endParaRPr lang="en-US" dirty="0"/>
          </a:p>
          <a:p>
            <a:endParaRPr lang="en-US" dirty="0"/>
          </a:p>
          <a:p>
            <a:endParaRPr lang="en-US" dirty="0"/>
          </a:p>
          <a:p>
            <a:endParaRPr lang="en-US" dirty="0"/>
          </a:p>
          <a:p>
            <a:endParaRPr lang="en-US" dirty="0"/>
          </a:p>
          <a:p>
            <a:endParaRPr lang="en-US" dirty="0"/>
          </a:p>
          <a:p>
            <a:endParaRPr lang="en-US" dirty="0"/>
          </a:p>
          <a:p>
            <a:r>
              <a:rPr lang="en-US" dirty="0"/>
              <a:t>Terminal value (TV) expresses the value of the company beyond the explicit period of the plan. Actually companies have difficulties in estimating the free cash flows of an asset beyond an explicit period of 3-5 year. Thus approximate the free cash flow of the last explicit year to be infinitely projected based on a defined growth rate and then discounted by WACC.</a:t>
            </a:r>
          </a:p>
          <a:p>
            <a:endParaRPr lang="en-US" dirty="0"/>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41</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8" name="Table 7">
            <a:extLst>
              <a:ext uri="{FF2B5EF4-FFF2-40B4-BE49-F238E27FC236}">
                <a16:creationId xmlns:a16="http://schemas.microsoft.com/office/drawing/2014/main" id="{E1FF730D-984D-4BF9-AA07-1F20EA4F1BA8}"/>
              </a:ext>
            </a:extLst>
          </p:cNvPr>
          <p:cNvGraphicFramePr>
            <a:graphicFrameLocks noGrp="1"/>
          </p:cNvGraphicFramePr>
          <p:nvPr>
            <p:extLst>
              <p:ext uri="{D42A27DB-BD31-4B8C-83A1-F6EECF244321}">
                <p14:modId xmlns:p14="http://schemas.microsoft.com/office/powerpoint/2010/main" val="3026286397"/>
              </p:ext>
            </p:extLst>
          </p:nvPr>
        </p:nvGraphicFramePr>
        <p:xfrm>
          <a:off x="903040" y="1728184"/>
          <a:ext cx="6773335" cy="239268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1532722162"/>
                    </a:ext>
                  </a:extLst>
                </a:gridCol>
                <a:gridCol w="1354667">
                  <a:extLst>
                    <a:ext uri="{9D8B030D-6E8A-4147-A177-3AD203B41FA5}">
                      <a16:colId xmlns:a16="http://schemas.microsoft.com/office/drawing/2014/main" val="2363126660"/>
                    </a:ext>
                  </a:extLst>
                </a:gridCol>
                <a:gridCol w="1354667">
                  <a:extLst>
                    <a:ext uri="{9D8B030D-6E8A-4147-A177-3AD203B41FA5}">
                      <a16:colId xmlns:a16="http://schemas.microsoft.com/office/drawing/2014/main" val="3452990688"/>
                    </a:ext>
                  </a:extLst>
                </a:gridCol>
                <a:gridCol w="1354667">
                  <a:extLst>
                    <a:ext uri="{9D8B030D-6E8A-4147-A177-3AD203B41FA5}">
                      <a16:colId xmlns:a16="http://schemas.microsoft.com/office/drawing/2014/main" val="4132226556"/>
                    </a:ext>
                  </a:extLst>
                </a:gridCol>
                <a:gridCol w="1354667">
                  <a:extLst>
                    <a:ext uri="{9D8B030D-6E8A-4147-A177-3AD203B41FA5}">
                      <a16:colId xmlns:a16="http://schemas.microsoft.com/office/drawing/2014/main" val="4278341395"/>
                    </a:ext>
                  </a:extLst>
                </a:gridCol>
              </a:tblGrid>
              <a:tr h="370840">
                <a:tc>
                  <a:txBody>
                    <a:bodyPr/>
                    <a:lstStyle/>
                    <a:p>
                      <a:r>
                        <a:rPr lang="en-US" dirty="0"/>
                        <a:t>Year</a:t>
                      </a:r>
                    </a:p>
                  </a:txBody>
                  <a:tcPr/>
                </a:tc>
                <a:tc>
                  <a:txBody>
                    <a:bodyPr/>
                    <a:lstStyle/>
                    <a:p>
                      <a:r>
                        <a:rPr lang="en-US" dirty="0"/>
                        <a:t>1</a:t>
                      </a:r>
                    </a:p>
                  </a:txBody>
                  <a:tcPr/>
                </a:tc>
                <a:tc>
                  <a:txBody>
                    <a:bodyPr/>
                    <a:lstStyle/>
                    <a:p>
                      <a:r>
                        <a:rPr lang="en-US" dirty="0"/>
                        <a:t>2</a:t>
                      </a:r>
                    </a:p>
                  </a:txBody>
                  <a:tcPr/>
                </a:tc>
                <a:tc>
                  <a:txBody>
                    <a:bodyPr/>
                    <a:lstStyle/>
                    <a:p>
                      <a:r>
                        <a:rPr lang="en-US" dirty="0"/>
                        <a:t>3</a:t>
                      </a:r>
                    </a:p>
                  </a:txBody>
                  <a:tcPr/>
                </a:tc>
                <a:tc>
                  <a:txBody>
                    <a:bodyPr/>
                    <a:lstStyle/>
                    <a:p>
                      <a:r>
                        <a:rPr lang="en-US" dirty="0"/>
                        <a:t>TV</a:t>
                      </a:r>
                    </a:p>
                  </a:txBody>
                  <a:tcPr/>
                </a:tc>
                <a:extLst>
                  <a:ext uri="{0D108BD9-81ED-4DB2-BD59-A6C34878D82A}">
                    <a16:rowId xmlns:a16="http://schemas.microsoft.com/office/drawing/2014/main" val="1471857090"/>
                  </a:ext>
                </a:extLst>
              </a:tr>
              <a:tr h="370840">
                <a:tc>
                  <a:txBody>
                    <a:bodyPr/>
                    <a:lstStyle/>
                    <a:p>
                      <a:pPr algn="ctr"/>
                      <a:r>
                        <a:rPr lang="en-US" dirty="0"/>
                        <a:t>Cash Flows</a:t>
                      </a:r>
                    </a:p>
                  </a:txBody>
                  <a:tcPr anchor="ctr"/>
                </a:tc>
                <a:tc>
                  <a:txBody>
                    <a:bodyPr/>
                    <a:lstStyle/>
                    <a:p>
                      <a:pPr algn="ctr" fontAlgn="b"/>
                      <a:r>
                        <a:rPr lang="it-IT" sz="1800" kern="1200" dirty="0">
                          <a:solidFill>
                            <a:schemeClr val="dk1"/>
                          </a:solidFill>
                          <a:latin typeface="+mn-lt"/>
                          <a:ea typeface="+mn-ea"/>
                          <a:cs typeface="+mn-cs"/>
                        </a:rPr>
                        <a:t>10.000</a:t>
                      </a:r>
                    </a:p>
                  </a:txBody>
                  <a:tcPr marL="0" marR="0" marT="0" marB="0" anchor="ctr"/>
                </a:tc>
                <a:tc>
                  <a:txBody>
                    <a:bodyPr/>
                    <a:lstStyle/>
                    <a:p>
                      <a:pPr algn="ctr" fontAlgn="b"/>
                      <a:r>
                        <a:rPr lang="it-IT" sz="1800" kern="1200" dirty="0">
                          <a:solidFill>
                            <a:schemeClr val="dk1"/>
                          </a:solidFill>
                          <a:latin typeface="+mn-lt"/>
                          <a:ea typeface="+mn-ea"/>
                          <a:cs typeface="+mn-cs"/>
                        </a:rPr>
                        <a:t>12.000</a:t>
                      </a:r>
                    </a:p>
                  </a:txBody>
                  <a:tcPr marL="0" marR="0" marT="0" marB="0" anchor="ctr"/>
                </a:tc>
                <a:tc>
                  <a:txBody>
                    <a:bodyPr/>
                    <a:lstStyle/>
                    <a:p>
                      <a:pPr algn="ctr" fontAlgn="b"/>
                      <a:r>
                        <a:rPr lang="it-IT" sz="1800" kern="1200" dirty="0">
                          <a:solidFill>
                            <a:schemeClr val="dk1"/>
                          </a:solidFill>
                          <a:latin typeface="+mn-lt"/>
                          <a:ea typeface="+mn-ea"/>
                          <a:cs typeface="+mn-cs"/>
                        </a:rPr>
                        <a:t>6.000</a:t>
                      </a:r>
                    </a:p>
                  </a:txBody>
                  <a:tcPr marL="0" marR="0" marT="0" marB="0" anchor="ctr"/>
                </a:tc>
                <a:tc>
                  <a:txBody>
                    <a:bodyPr/>
                    <a:lstStyle/>
                    <a:p>
                      <a:pPr algn="ctr" fontAlgn="b"/>
                      <a:r>
                        <a:rPr lang="it-IT" sz="1800" kern="1200" dirty="0">
                          <a:solidFill>
                            <a:schemeClr val="dk1"/>
                          </a:solidFill>
                          <a:latin typeface="+mn-lt"/>
                          <a:ea typeface="+mn-ea"/>
                          <a:cs typeface="+mn-cs"/>
                        </a:rPr>
                        <a:t>6.000</a:t>
                      </a:r>
                    </a:p>
                  </a:txBody>
                  <a:tcPr marL="0" marR="0" marT="0" marB="0" anchor="ctr"/>
                </a:tc>
                <a:extLst>
                  <a:ext uri="{0D108BD9-81ED-4DB2-BD59-A6C34878D82A}">
                    <a16:rowId xmlns:a16="http://schemas.microsoft.com/office/drawing/2014/main" val="3802919770"/>
                  </a:ext>
                </a:extLst>
              </a:tr>
              <a:tr h="370840">
                <a:tc>
                  <a:txBody>
                    <a:bodyPr/>
                    <a:lstStyle/>
                    <a:p>
                      <a:r>
                        <a:rPr lang="en-US" dirty="0"/>
                        <a:t>Discount Rate</a:t>
                      </a:r>
                    </a:p>
                  </a:txBody>
                  <a:tcPr/>
                </a:tc>
                <a:tc gridSpan="3">
                  <a:txBody>
                    <a:bodyPr/>
                    <a:lstStyle/>
                    <a:p>
                      <a:pPr algn="ctr"/>
                      <a:r>
                        <a:rPr lang="en-US" dirty="0"/>
                        <a:t>8%</a:t>
                      </a:r>
                    </a:p>
                  </a:txBody>
                  <a:tcPr anchor="ctr"/>
                </a:tc>
                <a:tc hMerge="1">
                  <a:txBody>
                    <a:bodyPr/>
                    <a:lstStyle/>
                    <a:p>
                      <a:pPr algn="ctr"/>
                      <a:endParaRPr lang="en-US" dirty="0"/>
                    </a:p>
                  </a:txBody>
                  <a:tcPr anchor="ctr"/>
                </a:tc>
                <a:tc hMerge="1">
                  <a:txBody>
                    <a:bodyPr/>
                    <a:lstStyle/>
                    <a:p>
                      <a:pPr algn="ctr"/>
                      <a:endParaRPr lang="en-US" dirty="0"/>
                    </a:p>
                  </a:txBody>
                  <a:tcPr anchor="ctr"/>
                </a:tc>
                <a:tc>
                  <a:txBody>
                    <a:bodyPr/>
                    <a:lstStyle/>
                    <a:p>
                      <a:pPr algn="ctr"/>
                      <a:r>
                        <a:rPr lang="en-US" dirty="0"/>
                        <a:t>WACC 8%</a:t>
                      </a:r>
                    </a:p>
                    <a:p>
                      <a:pPr algn="ctr"/>
                      <a:r>
                        <a:rPr lang="en-US" dirty="0"/>
                        <a:t>G-rate 1%</a:t>
                      </a:r>
                    </a:p>
                  </a:txBody>
                  <a:tcPr anchor="ctr"/>
                </a:tc>
                <a:extLst>
                  <a:ext uri="{0D108BD9-81ED-4DB2-BD59-A6C34878D82A}">
                    <a16:rowId xmlns:a16="http://schemas.microsoft.com/office/drawing/2014/main" val="912325626"/>
                  </a:ext>
                </a:extLst>
              </a:tr>
              <a:tr h="370840">
                <a:tc>
                  <a:txBody>
                    <a:bodyPr/>
                    <a:lstStyle/>
                    <a:p>
                      <a:r>
                        <a:rPr lang="en-US" dirty="0"/>
                        <a:t>Discounted Flows</a:t>
                      </a:r>
                    </a:p>
                  </a:txBody>
                  <a:tcPr/>
                </a:tc>
                <a:tc>
                  <a:txBody>
                    <a:bodyPr/>
                    <a:lstStyle/>
                    <a:p>
                      <a:pPr algn="ctr" fontAlgn="b"/>
                      <a:r>
                        <a:rPr lang="it-IT" sz="1800" kern="1200" dirty="0">
                          <a:solidFill>
                            <a:schemeClr val="dk1"/>
                          </a:solidFill>
                          <a:latin typeface="+mn-lt"/>
                          <a:ea typeface="+mn-ea"/>
                          <a:cs typeface="+mn-cs"/>
                        </a:rPr>
                        <a:t> 9.259</a:t>
                      </a:r>
                    </a:p>
                  </a:txBody>
                  <a:tcPr marL="9525" marR="9525" marT="9525" marB="0" anchor="ctr"/>
                </a:tc>
                <a:tc>
                  <a:txBody>
                    <a:bodyPr/>
                    <a:lstStyle/>
                    <a:p>
                      <a:pPr algn="ctr" fontAlgn="b"/>
                      <a:r>
                        <a:rPr lang="it-IT" sz="1800" kern="1200" dirty="0">
                          <a:solidFill>
                            <a:schemeClr val="dk1"/>
                          </a:solidFill>
                          <a:latin typeface="+mn-lt"/>
                          <a:ea typeface="+mn-ea"/>
                          <a:cs typeface="+mn-cs"/>
                        </a:rPr>
                        <a:t>10.288 </a:t>
                      </a:r>
                    </a:p>
                  </a:txBody>
                  <a:tcPr marL="9525" marR="9525" marT="9525" marB="0" anchor="ctr"/>
                </a:tc>
                <a:tc>
                  <a:txBody>
                    <a:bodyPr/>
                    <a:lstStyle/>
                    <a:p>
                      <a:pPr algn="ctr" fontAlgn="b"/>
                      <a:r>
                        <a:rPr lang="it-IT" sz="1800" kern="1200" dirty="0">
                          <a:solidFill>
                            <a:schemeClr val="dk1"/>
                          </a:solidFill>
                          <a:latin typeface="+mn-lt"/>
                          <a:ea typeface="+mn-ea"/>
                          <a:cs typeface="+mn-cs"/>
                        </a:rPr>
                        <a:t> 4.763 </a:t>
                      </a:r>
                    </a:p>
                  </a:txBody>
                  <a:tcPr marL="9525" marR="9525" marT="9525" marB="0" anchor="ctr"/>
                </a:tc>
                <a:tc>
                  <a:txBody>
                    <a:bodyPr/>
                    <a:lstStyle/>
                    <a:p>
                      <a:pPr algn="ctr" fontAlgn="b"/>
                      <a:r>
                        <a:rPr lang="it-IT" sz="1800" kern="1200" dirty="0">
                          <a:solidFill>
                            <a:schemeClr val="dk1"/>
                          </a:solidFill>
                          <a:latin typeface="+mn-lt"/>
                          <a:ea typeface="+mn-ea"/>
                          <a:cs typeface="+mn-cs"/>
                        </a:rPr>
                        <a:t>63.633 </a:t>
                      </a:r>
                    </a:p>
                  </a:txBody>
                  <a:tcPr marL="9525" marR="9525" marT="9525" marB="0" anchor="ctr"/>
                </a:tc>
                <a:extLst>
                  <a:ext uri="{0D108BD9-81ED-4DB2-BD59-A6C34878D82A}">
                    <a16:rowId xmlns:a16="http://schemas.microsoft.com/office/drawing/2014/main" val="802028411"/>
                  </a:ext>
                </a:extLst>
              </a:tr>
              <a:tr h="370840">
                <a:tc>
                  <a:txBody>
                    <a:bodyPr/>
                    <a:lstStyle/>
                    <a:p>
                      <a:r>
                        <a:rPr lang="en-US" dirty="0"/>
                        <a:t>NPV</a:t>
                      </a:r>
                    </a:p>
                  </a:txBody>
                  <a:tcPr/>
                </a:tc>
                <a:tc gridSpan="4">
                  <a:txBody>
                    <a:bodyPr/>
                    <a:lstStyle/>
                    <a:p>
                      <a:pPr algn="ctr" fontAlgn="b"/>
                      <a:r>
                        <a:rPr lang="it-IT" sz="1800" kern="1200" dirty="0">
                          <a:solidFill>
                            <a:schemeClr val="dk1"/>
                          </a:solidFill>
                          <a:latin typeface="+mn-lt"/>
                          <a:ea typeface="+mn-ea"/>
                          <a:cs typeface="+mn-cs"/>
                        </a:rPr>
                        <a:t>87.950</a:t>
                      </a:r>
                    </a:p>
                  </a:txBody>
                  <a:tcPr marL="9525" marR="9525" marT="9525" marB="0" anchor="ctr"/>
                </a:tc>
                <a:tc hMerge="1">
                  <a:txBody>
                    <a:bodyPr/>
                    <a:lstStyle/>
                    <a:p>
                      <a:pPr algn="ctr" fontAlgn="b"/>
                      <a:endParaRPr lang="it-IT" sz="1800" kern="1200" dirty="0">
                        <a:solidFill>
                          <a:schemeClr val="dk1"/>
                        </a:solidFill>
                        <a:latin typeface="+mn-lt"/>
                        <a:ea typeface="+mn-ea"/>
                        <a:cs typeface="+mn-cs"/>
                      </a:endParaRPr>
                    </a:p>
                  </a:txBody>
                  <a:tcPr marL="9525" marR="9525" marT="9525" marB="0" anchor="ctr"/>
                </a:tc>
                <a:tc hMerge="1">
                  <a:txBody>
                    <a:bodyPr/>
                    <a:lstStyle/>
                    <a:p>
                      <a:pPr algn="ctr" fontAlgn="b"/>
                      <a:endParaRPr lang="it-IT" sz="1800" kern="1200" dirty="0">
                        <a:solidFill>
                          <a:schemeClr val="dk1"/>
                        </a:solidFill>
                        <a:latin typeface="+mn-lt"/>
                        <a:ea typeface="+mn-ea"/>
                        <a:cs typeface="+mn-cs"/>
                      </a:endParaRPr>
                    </a:p>
                  </a:txBody>
                  <a:tcPr marL="9525" marR="9525" marT="9525" marB="0" anchor="ctr"/>
                </a:tc>
                <a:tc hMerge="1">
                  <a:txBody>
                    <a:bodyPr/>
                    <a:lstStyle/>
                    <a:p>
                      <a:pPr algn="ctr" fontAlgn="b"/>
                      <a:endParaRPr lang="it-IT" sz="1800" kern="1200" dirty="0">
                        <a:solidFill>
                          <a:schemeClr val="dk1"/>
                        </a:solidFill>
                        <a:latin typeface="+mn-lt"/>
                        <a:ea typeface="+mn-ea"/>
                        <a:cs typeface="+mn-cs"/>
                      </a:endParaRPr>
                    </a:p>
                  </a:txBody>
                  <a:tcPr marL="9525" marR="9525" marT="9525" marB="0" anchor="ctr"/>
                </a:tc>
                <a:extLst>
                  <a:ext uri="{0D108BD9-81ED-4DB2-BD59-A6C34878D82A}">
                    <a16:rowId xmlns:a16="http://schemas.microsoft.com/office/drawing/2014/main" val="2786809598"/>
                  </a:ext>
                </a:extLst>
              </a:tr>
            </a:tbl>
          </a:graphicData>
        </a:graphic>
      </p:graphicFrame>
    </p:spTree>
    <p:extLst>
      <p:ext uri="{BB962C8B-B14F-4D97-AF65-F5344CB8AC3E}">
        <p14:creationId xmlns:p14="http://schemas.microsoft.com/office/powerpoint/2010/main" val="19301800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3" name="Content Placeholder 2">
            <a:extLst>
              <a:ext uri="{FF2B5EF4-FFF2-40B4-BE49-F238E27FC236}">
                <a16:creationId xmlns:a16="http://schemas.microsoft.com/office/drawing/2014/main" id="{1470CC0B-BA8B-47DB-A92D-F9BA500DF1C4}"/>
              </a:ext>
            </a:extLst>
          </p:cNvPr>
          <p:cNvSpPr>
            <a:spLocks noGrp="1"/>
          </p:cNvSpPr>
          <p:nvPr>
            <p:ph idx="1"/>
          </p:nvPr>
        </p:nvSpPr>
        <p:spPr>
          <a:xfrm>
            <a:off x="677334" y="1238249"/>
            <a:ext cx="8596668" cy="4544681"/>
          </a:xfrm>
        </p:spPr>
        <p:txBody>
          <a:bodyPr>
            <a:normAutofit/>
          </a:bodyPr>
          <a:lstStyle/>
          <a:p>
            <a:r>
              <a:rPr lang="en-US" dirty="0"/>
              <a:t>The impairment test over the investment reports a loss or Euro 12.050 to be written by Company</a:t>
            </a:r>
          </a:p>
          <a:p>
            <a:endParaRPr lang="en-US" dirty="0"/>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42</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7" name="Table 6">
            <a:extLst>
              <a:ext uri="{FF2B5EF4-FFF2-40B4-BE49-F238E27FC236}">
                <a16:creationId xmlns:a16="http://schemas.microsoft.com/office/drawing/2014/main" id="{A535EE2E-BBFF-4517-B059-05A9CB101B8E}"/>
              </a:ext>
            </a:extLst>
          </p:cNvPr>
          <p:cNvGraphicFramePr>
            <a:graphicFrameLocks noGrp="1"/>
          </p:cNvGraphicFramePr>
          <p:nvPr>
            <p:extLst>
              <p:ext uri="{D42A27DB-BD31-4B8C-83A1-F6EECF244321}">
                <p14:modId xmlns:p14="http://schemas.microsoft.com/office/powerpoint/2010/main" val="3954444575"/>
              </p:ext>
            </p:extLst>
          </p:nvPr>
        </p:nvGraphicFramePr>
        <p:xfrm>
          <a:off x="853576" y="2141722"/>
          <a:ext cx="6996461" cy="736600"/>
        </p:xfrm>
        <a:graphic>
          <a:graphicData uri="http://schemas.openxmlformats.org/drawingml/2006/table">
            <a:tbl>
              <a:tblPr firstRow="1" bandRow="1">
                <a:tableStyleId>{9D7B26C5-4107-4FEC-AEDC-1716B250A1EF}</a:tableStyleId>
              </a:tblPr>
              <a:tblGrid>
                <a:gridCol w="875263">
                  <a:extLst>
                    <a:ext uri="{9D8B030D-6E8A-4147-A177-3AD203B41FA5}">
                      <a16:colId xmlns:a16="http://schemas.microsoft.com/office/drawing/2014/main" val="3251389968"/>
                    </a:ext>
                  </a:extLst>
                </a:gridCol>
                <a:gridCol w="3904210">
                  <a:extLst>
                    <a:ext uri="{9D8B030D-6E8A-4147-A177-3AD203B41FA5}">
                      <a16:colId xmlns:a16="http://schemas.microsoft.com/office/drawing/2014/main" val="3813811915"/>
                    </a:ext>
                  </a:extLst>
                </a:gridCol>
                <a:gridCol w="1035170">
                  <a:extLst>
                    <a:ext uri="{9D8B030D-6E8A-4147-A177-3AD203B41FA5}">
                      <a16:colId xmlns:a16="http://schemas.microsoft.com/office/drawing/2014/main" val="2006376887"/>
                    </a:ext>
                  </a:extLst>
                </a:gridCol>
                <a:gridCol w="1181818">
                  <a:extLst>
                    <a:ext uri="{9D8B030D-6E8A-4147-A177-3AD203B41FA5}">
                      <a16:colId xmlns:a16="http://schemas.microsoft.com/office/drawing/2014/main" val="2540506348"/>
                    </a:ext>
                  </a:extLst>
                </a:gridCol>
              </a:tblGrid>
              <a:tr h="0">
                <a:tc>
                  <a:txBody>
                    <a:bodyPr/>
                    <a:lstStyle/>
                    <a:p>
                      <a:r>
                        <a:rPr lang="en-US" b="0" dirty="0"/>
                        <a:t>IN</a:t>
                      </a:r>
                    </a:p>
                  </a:txBody>
                  <a:tcPr/>
                </a:tc>
                <a:tc>
                  <a:txBody>
                    <a:bodyPr/>
                    <a:lstStyle/>
                    <a:p>
                      <a:r>
                        <a:rPr lang="en-US" b="0" dirty="0"/>
                        <a:t>Impairment loss</a:t>
                      </a:r>
                    </a:p>
                  </a:txBody>
                  <a:tcPr/>
                </a:tc>
                <a:tc>
                  <a:txBody>
                    <a:bodyPr/>
                    <a:lstStyle/>
                    <a:p>
                      <a:pPr algn="r"/>
                      <a:r>
                        <a:rPr lang="en-US" b="0" dirty="0"/>
                        <a:t>12.050</a:t>
                      </a:r>
                    </a:p>
                  </a:txBody>
                  <a:tcPr/>
                </a:tc>
                <a:tc>
                  <a:txBody>
                    <a:bodyPr/>
                    <a:lstStyle/>
                    <a:p>
                      <a:pPr algn="r"/>
                      <a:endParaRPr lang="en-US" b="0"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b="0" dirty="0"/>
                        <a:t>Investment in YYY</a:t>
                      </a:r>
                    </a:p>
                  </a:txBody>
                  <a:tcPr/>
                </a:tc>
                <a:tc>
                  <a:txBody>
                    <a:bodyPr/>
                    <a:lstStyle/>
                    <a:p>
                      <a:pPr algn="r"/>
                      <a:endParaRPr lang="en-US" dirty="0"/>
                    </a:p>
                  </a:txBody>
                  <a:tcPr/>
                </a:tc>
                <a:tc>
                  <a:txBody>
                    <a:bodyPr/>
                    <a:lstStyle/>
                    <a:p>
                      <a:pPr algn="r"/>
                      <a:r>
                        <a:rPr lang="en-US" dirty="0"/>
                        <a:t>12.050</a:t>
                      </a:r>
                    </a:p>
                  </a:txBody>
                  <a:tcPr/>
                </a:tc>
                <a:extLst>
                  <a:ext uri="{0D108BD9-81ED-4DB2-BD59-A6C34878D82A}">
                    <a16:rowId xmlns:a16="http://schemas.microsoft.com/office/drawing/2014/main" val="4116178161"/>
                  </a:ext>
                </a:extLst>
              </a:tr>
            </a:tbl>
          </a:graphicData>
        </a:graphic>
      </p:graphicFrame>
      <p:graphicFrame>
        <p:nvGraphicFramePr>
          <p:cNvPr id="9" name="Table 8">
            <a:extLst>
              <a:ext uri="{FF2B5EF4-FFF2-40B4-BE49-F238E27FC236}">
                <a16:creationId xmlns:a16="http://schemas.microsoft.com/office/drawing/2014/main" id="{DD99566B-411B-4EFA-9A0F-1AF91ED21A90}"/>
              </a:ext>
            </a:extLst>
          </p:cNvPr>
          <p:cNvGraphicFramePr>
            <a:graphicFrameLocks noGrp="1"/>
          </p:cNvGraphicFramePr>
          <p:nvPr>
            <p:extLst>
              <p:ext uri="{D42A27DB-BD31-4B8C-83A1-F6EECF244321}">
                <p14:modId xmlns:p14="http://schemas.microsoft.com/office/powerpoint/2010/main" val="1867833471"/>
              </p:ext>
            </p:extLst>
          </p:nvPr>
        </p:nvGraphicFramePr>
        <p:xfrm>
          <a:off x="1368904" y="3781794"/>
          <a:ext cx="1549094" cy="9720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Investment in YYY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200" dirty="0">
                          <a:solidFill>
                            <a:schemeClr val="tx1"/>
                          </a:solidFill>
                        </a:rPr>
                        <a:t>12.050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r>
                        <a:rPr lang="en-US" sz="1200" b="1" dirty="0"/>
                        <a:t>87.950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37735892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89D97-AA17-4C89-BD65-CB56332FC5FE}"/>
              </a:ext>
            </a:extLst>
          </p:cNvPr>
          <p:cNvSpPr>
            <a:spLocks noGrp="1"/>
          </p:cNvSpPr>
          <p:nvPr>
            <p:ph type="title"/>
          </p:nvPr>
        </p:nvSpPr>
        <p:spPr/>
        <p:txBody>
          <a:bodyPr>
            <a:normAutofit fontScale="90000"/>
          </a:bodyPr>
          <a:lstStyle/>
          <a:p>
            <a:r>
              <a:rPr lang="en-US" dirty="0"/>
              <a:t>Investments</a:t>
            </a:r>
          </a:p>
        </p:txBody>
      </p:sp>
      <p:sp>
        <p:nvSpPr>
          <p:cNvPr id="3" name="Content Placeholder 2">
            <a:extLst>
              <a:ext uri="{FF2B5EF4-FFF2-40B4-BE49-F238E27FC236}">
                <a16:creationId xmlns:a16="http://schemas.microsoft.com/office/drawing/2014/main" id="{1470CC0B-BA8B-47DB-A92D-F9BA500DF1C4}"/>
              </a:ext>
            </a:extLst>
          </p:cNvPr>
          <p:cNvSpPr>
            <a:spLocks noGrp="1"/>
          </p:cNvSpPr>
          <p:nvPr>
            <p:ph idx="1"/>
          </p:nvPr>
        </p:nvSpPr>
        <p:spPr>
          <a:xfrm>
            <a:off x="677334" y="1238249"/>
            <a:ext cx="8596668" cy="4544681"/>
          </a:xfrm>
        </p:spPr>
        <p:txBody>
          <a:bodyPr>
            <a:normAutofit/>
          </a:bodyPr>
          <a:lstStyle/>
          <a:p>
            <a:r>
              <a:rPr lang="en-US" dirty="0"/>
              <a:t>There are no significant difference between IFRS and OIC with reference to investments. The only important difference is related to impairment, not systematically provided by OIC. OIC 9 provides you need to verify if a durable loss in value of assets is present. Only when loss is considered to be durable you need to recognize the minor value. </a:t>
            </a:r>
          </a:p>
          <a:p>
            <a:endParaRPr lang="en-US" dirty="0"/>
          </a:p>
        </p:txBody>
      </p:sp>
      <p:sp>
        <p:nvSpPr>
          <p:cNvPr id="4" name="Slide Number Placeholder 3">
            <a:extLst>
              <a:ext uri="{FF2B5EF4-FFF2-40B4-BE49-F238E27FC236}">
                <a16:creationId xmlns:a16="http://schemas.microsoft.com/office/drawing/2014/main" id="{FE7E4417-C70D-4A0B-87FC-883B4D263081}"/>
              </a:ext>
            </a:extLst>
          </p:cNvPr>
          <p:cNvSpPr>
            <a:spLocks noGrp="1"/>
          </p:cNvSpPr>
          <p:nvPr>
            <p:ph type="sldNum" sz="quarter" idx="12"/>
          </p:nvPr>
        </p:nvSpPr>
        <p:spPr/>
        <p:txBody>
          <a:bodyPr/>
          <a:lstStyle/>
          <a:p>
            <a:fld id="{D57F1E4F-1CFF-5643-939E-217C01CDF565}" type="slidenum">
              <a:rPr lang="en-US" smtClean="0"/>
              <a:pPr/>
              <a:t>43</a:t>
            </a:fld>
            <a:endParaRPr lang="en-US" dirty="0"/>
          </a:p>
        </p:txBody>
      </p:sp>
      <p:sp>
        <p:nvSpPr>
          <p:cNvPr id="5" name="Footer Placeholder 4">
            <a:extLst>
              <a:ext uri="{FF2B5EF4-FFF2-40B4-BE49-F238E27FC236}">
                <a16:creationId xmlns:a16="http://schemas.microsoft.com/office/drawing/2014/main" id="{9D5F5AFB-771F-4A27-A1C8-3613A5470C4B}"/>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770170296"/>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8668DC041D7D45A5C0876B780FE68F" ma:contentTypeVersion="13" ma:contentTypeDescription="Create a new document." ma:contentTypeScope="" ma:versionID="9cb9b4dbefc00a076c0eee276cc9f42a">
  <xsd:schema xmlns:xsd="http://www.w3.org/2001/XMLSchema" xmlns:xs="http://www.w3.org/2001/XMLSchema" xmlns:p="http://schemas.microsoft.com/office/2006/metadata/properties" xmlns:ns3="c0f00013-1187-4842-8aba-46390426c69d" xmlns:ns4="e21eaf9b-2164-4684-aea2-21c9f12d8e7e" targetNamespace="http://schemas.microsoft.com/office/2006/metadata/properties" ma:root="true" ma:fieldsID="e4dd5ba6f4b466f5601194fd43f2b7dc" ns3:_="" ns4:_="">
    <xsd:import namespace="c0f00013-1187-4842-8aba-46390426c69d"/>
    <xsd:import namespace="e21eaf9b-2164-4684-aea2-21c9f12d8e7e"/>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f00013-1187-4842-8aba-46390426c6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21eaf9b-2164-4684-aea2-21c9f12d8e7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A97027C-0C3B-48E3-B23D-DA2659EEE8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f00013-1187-4842-8aba-46390426c69d"/>
    <ds:schemaRef ds:uri="e21eaf9b-2164-4684-aea2-21c9f12d8e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3A6B3EA-FA75-4CA1-84FF-F2A762BB58CD}">
  <ds:schemaRefs>
    <ds:schemaRef ds:uri="http://schemas.microsoft.com/sharepoint/v3/contenttype/forms"/>
  </ds:schemaRefs>
</ds:datastoreItem>
</file>

<file path=customXml/itemProps3.xml><?xml version="1.0" encoding="utf-8"?>
<ds:datastoreItem xmlns:ds="http://schemas.openxmlformats.org/officeDocument/2006/customXml" ds:itemID="{D2E05F15-3C22-4CED-95F5-3A2332AEEA4B}">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Facet</Template>
  <TotalTime>12710</TotalTime>
  <Words>5324</Words>
  <Application>Microsoft Office PowerPoint</Application>
  <PresentationFormat>Widescreen</PresentationFormat>
  <Paragraphs>893</Paragraphs>
  <Slides>43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Cambria Math</vt:lpstr>
      <vt:lpstr>Trebuchet MS</vt:lpstr>
      <vt:lpstr>Wingdings 3</vt:lpstr>
      <vt:lpstr>Facet</vt:lpstr>
      <vt:lpstr>Accounting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Recognition</vt:lpstr>
      <vt:lpstr>Measurement after initial recognition</vt:lpstr>
      <vt:lpstr>PowerPoint Presentation</vt:lpstr>
      <vt:lpstr>PowerPoint Presentation</vt:lpstr>
      <vt:lpstr>PowerPoint Presentation</vt:lpstr>
      <vt:lpstr>PowerPoint Presentation</vt:lpstr>
      <vt:lpstr>Depreciation</vt:lpstr>
      <vt:lpstr>Depreciation</vt:lpstr>
      <vt:lpstr>Depreciation methods</vt:lpstr>
      <vt:lpstr>Value in use</vt:lpstr>
      <vt:lpstr>PowerPoint Presentation</vt:lpstr>
      <vt:lpstr>Impairment of assets</vt:lpstr>
      <vt:lpstr>PowerPoint Presentation</vt:lpstr>
      <vt:lpstr>Derecognition   </vt:lpstr>
      <vt:lpstr>Derecognition   </vt:lpstr>
      <vt:lpstr>PowerPoint Presentation</vt:lpstr>
      <vt:lpstr>Goodwill</vt:lpstr>
      <vt:lpstr>Goodwill</vt:lpstr>
      <vt:lpstr>Goodwill</vt:lpstr>
      <vt:lpstr>Goodwill</vt:lpstr>
      <vt:lpstr>Investments</vt:lpstr>
      <vt:lpstr>Investments</vt:lpstr>
      <vt:lpstr>Investments</vt:lpstr>
      <vt:lpstr>Investments</vt:lpstr>
      <vt:lpstr>Investments</vt:lpstr>
      <vt:lpstr>Investments</vt:lpstr>
      <vt:lpstr>Investments</vt:lpstr>
      <vt:lpstr>Investments</vt:lpstr>
      <vt:lpstr>Investments</vt:lpstr>
      <vt:lpstr>Investments</vt:lpstr>
      <vt:lpstr>Investments</vt:lpstr>
      <vt:lpstr>Investments</vt:lpstr>
      <vt:lpstr>Investments</vt:lpstr>
      <vt:lpstr>Investments</vt:lpstr>
      <vt:lpstr>Investments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271</cp:revision>
  <dcterms:created xsi:type="dcterms:W3CDTF">2020-02-10T13:29:01Z</dcterms:created>
  <dcterms:modified xsi:type="dcterms:W3CDTF">2025-03-09T10:42:08Z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0x010100508668DC041D7D45A5C0876B780FE68F</vt:lpwstr>
  </property>
</Properties>
</file>