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6"/>
  </p:notesMasterIdLst>
  <p:handoutMasterIdLst>
    <p:handoutMasterId r:id="rId47"/>
  </p:handoutMasterIdLst>
  <p:sldIdLst>
    <p:sldId id="256" r:id="rId2"/>
    <p:sldId id="257" r:id="rId3"/>
    <p:sldId id="264" r:id="rId4"/>
    <p:sldId id="372" r:id="rId5"/>
    <p:sldId id="373" r:id="rId6"/>
    <p:sldId id="374" r:id="rId7"/>
    <p:sldId id="375" r:id="rId8"/>
    <p:sldId id="369" r:id="rId9"/>
    <p:sldId id="371" r:id="rId10"/>
    <p:sldId id="370" r:id="rId11"/>
    <p:sldId id="377" r:id="rId12"/>
    <p:sldId id="378" r:id="rId13"/>
    <p:sldId id="379" r:id="rId14"/>
    <p:sldId id="376" r:id="rId15"/>
    <p:sldId id="380" r:id="rId16"/>
    <p:sldId id="381" r:id="rId17"/>
    <p:sldId id="383" r:id="rId18"/>
    <p:sldId id="384" r:id="rId19"/>
    <p:sldId id="385" r:id="rId20"/>
    <p:sldId id="386" r:id="rId21"/>
    <p:sldId id="387" r:id="rId22"/>
    <p:sldId id="388" r:id="rId23"/>
    <p:sldId id="389" r:id="rId24"/>
    <p:sldId id="390" r:id="rId25"/>
    <p:sldId id="391" r:id="rId26"/>
    <p:sldId id="392" r:id="rId27"/>
    <p:sldId id="393" r:id="rId28"/>
    <p:sldId id="394" r:id="rId29"/>
    <p:sldId id="395" r:id="rId30"/>
    <p:sldId id="396" r:id="rId31"/>
    <p:sldId id="397" r:id="rId32"/>
    <p:sldId id="398" r:id="rId33"/>
    <p:sldId id="399" r:id="rId34"/>
    <p:sldId id="401" r:id="rId35"/>
    <p:sldId id="400" r:id="rId36"/>
    <p:sldId id="402" r:id="rId37"/>
    <p:sldId id="407" r:id="rId38"/>
    <p:sldId id="286" r:id="rId39"/>
    <p:sldId id="287" r:id="rId40"/>
    <p:sldId id="288" r:id="rId41"/>
    <p:sldId id="289" r:id="rId42"/>
    <p:sldId id="404" r:id="rId43"/>
    <p:sldId id="405" r:id="rId44"/>
    <p:sldId id="406"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39" clrIdx="0">
    <p:extLst>
      <p:ext uri="{19B8F6BF-5375-455C-9EA6-DF929625EA0E}">
        <p15:presenceInfo xmlns:p15="http://schemas.microsoft.com/office/powerpoint/2012/main" userId="S-1-5-21-8915387-119489993-1287535205-225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0FB332-64F2-4154-B43D-81B996759489}" v="1" dt="2025-03-09T10:42:30.4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66B5DD61-5A22-4A41-953A-95983411845C}"/>
    <pc:docChg chg="undo custSel addSld modSld modMainMaster">
      <pc:chgData name="Francesco Lucà" userId="be252dd4-0f5a-48eb-bdff-dd588f7f9609" providerId="ADAL" clId="{66B5DD61-5A22-4A41-953A-95983411845C}" dt="2023-03-31T15:11:56.716" v="603" actId="1076"/>
      <pc:docMkLst>
        <pc:docMk/>
      </pc:docMkLst>
      <pc:sldChg chg="modSp">
        <pc:chgData name="Francesco Lucà" userId="be252dd4-0f5a-48eb-bdff-dd588f7f9609" providerId="ADAL" clId="{66B5DD61-5A22-4A41-953A-95983411845C}" dt="2023-03-31T15:00:00.507" v="0"/>
        <pc:sldMkLst>
          <pc:docMk/>
          <pc:sldMk cId="3762391800" sldId="256"/>
        </pc:sldMkLst>
      </pc:sldChg>
      <pc:sldChg chg="modSp">
        <pc:chgData name="Francesco Lucà" userId="be252dd4-0f5a-48eb-bdff-dd588f7f9609" providerId="ADAL" clId="{66B5DD61-5A22-4A41-953A-95983411845C}" dt="2023-03-31T15:00:00.507" v="0"/>
        <pc:sldMkLst>
          <pc:docMk/>
          <pc:sldMk cId="3210307374" sldId="257"/>
        </pc:sldMkLst>
      </pc:sldChg>
      <pc:sldChg chg="modSp">
        <pc:chgData name="Francesco Lucà" userId="be252dd4-0f5a-48eb-bdff-dd588f7f9609" providerId="ADAL" clId="{66B5DD61-5A22-4A41-953A-95983411845C}" dt="2023-03-31T15:00:00.507" v="0"/>
        <pc:sldMkLst>
          <pc:docMk/>
          <pc:sldMk cId="4067835570" sldId="264"/>
        </pc:sldMkLst>
      </pc:sldChg>
      <pc:sldChg chg="modSp">
        <pc:chgData name="Francesco Lucà" userId="be252dd4-0f5a-48eb-bdff-dd588f7f9609" providerId="ADAL" clId="{66B5DD61-5A22-4A41-953A-95983411845C}" dt="2023-03-31T15:00:00.507" v="0"/>
        <pc:sldMkLst>
          <pc:docMk/>
          <pc:sldMk cId="3502681717" sldId="286"/>
        </pc:sldMkLst>
      </pc:sldChg>
      <pc:sldChg chg="modSp">
        <pc:chgData name="Francesco Lucà" userId="be252dd4-0f5a-48eb-bdff-dd588f7f9609" providerId="ADAL" clId="{66B5DD61-5A22-4A41-953A-95983411845C}" dt="2023-03-31T15:00:00.507" v="0"/>
        <pc:sldMkLst>
          <pc:docMk/>
          <pc:sldMk cId="2297268413" sldId="287"/>
        </pc:sldMkLst>
      </pc:sldChg>
      <pc:sldChg chg="modSp">
        <pc:chgData name="Francesco Lucà" userId="be252dd4-0f5a-48eb-bdff-dd588f7f9609" providerId="ADAL" clId="{66B5DD61-5A22-4A41-953A-95983411845C}" dt="2023-03-31T15:00:00.507" v="0"/>
        <pc:sldMkLst>
          <pc:docMk/>
          <pc:sldMk cId="2294229246" sldId="288"/>
        </pc:sldMkLst>
      </pc:sldChg>
      <pc:sldChg chg="modSp">
        <pc:chgData name="Francesco Lucà" userId="be252dd4-0f5a-48eb-bdff-dd588f7f9609" providerId="ADAL" clId="{66B5DD61-5A22-4A41-953A-95983411845C}" dt="2023-03-31T15:00:00.507" v="0"/>
        <pc:sldMkLst>
          <pc:docMk/>
          <pc:sldMk cId="2660602731" sldId="289"/>
        </pc:sldMkLst>
      </pc:sldChg>
      <pc:sldChg chg="modSp">
        <pc:chgData name="Francesco Lucà" userId="be252dd4-0f5a-48eb-bdff-dd588f7f9609" providerId="ADAL" clId="{66B5DD61-5A22-4A41-953A-95983411845C}" dt="2023-03-31T15:00:00.507" v="0"/>
        <pc:sldMkLst>
          <pc:docMk/>
          <pc:sldMk cId="1735578439" sldId="369"/>
        </pc:sldMkLst>
      </pc:sldChg>
      <pc:sldChg chg="modSp">
        <pc:chgData name="Francesco Lucà" userId="be252dd4-0f5a-48eb-bdff-dd588f7f9609" providerId="ADAL" clId="{66B5DD61-5A22-4A41-953A-95983411845C}" dt="2023-03-31T15:00:00.507" v="0"/>
        <pc:sldMkLst>
          <pc:docMk/>
          <pc:sldMk cId="2831557312" sldId="370"/>
        </pc:sldMkLst>
      </pc:sldChg>
      <pc:sldChg chg="modSp">
        <pc:chgData name="Francesco Lucà" userId="be252dd4-0f5a-48eb-bdff-dd588f7f9609" providerId="ADAL" clId="{66B5DD61-5A22-4A41-953A-95983411845C}" dt="2023-03-31T15:00:00.507" v="0"/>
        <pc:sldMkLst>
          <pc:docMk/>
          <pc:sldMk cId="1725575126" sldId="371"/>
        </pc:sldMkLst>
      </pc:sldChg>
      <pc:sldChg chg="modSp">
        <pc:chgData name="Francesco Lucà" userId="be252dd4-0f5a-48eb-bdff-dd588f7f9609" providerId="ADAL" clId="{66B5DD61-5A22-4A41-953A-95983411845C}" dt="2023-03-31T15:00:00.507" v="0"/>
        <pc:sldMkLst>
          <pc:docMk/>
          <pc:sldMk cId="2112970299" sldId="372"/>
        </pc:sldMkLst>
      </pc:sldChg>
      <pc:sldChg chg="modSp">
        <pc:chgData name="Francesco Lucà" userId="be252dd4-0f5a-48eb-bdff-dd588f7f9609" providerId="ADAL" clId="{66B5DD61-5A22-4A41-953A-95983411845C}" dt="2023-03-31T15:00:00.507" v="0"/>
        <pc:sldMkLst>
          <pc:docMk/>
          <pc:sldMk cId="3926346163" sldId="373"/>
        </pc:sldMkLst>
      </pc:sldChg>
      <pc:sldChg chg="modSp">
        <pc:chgData name="Francesco Lucà" userId="be252dd4-0f5a-48eb-bdff-dd588f7f9609" providerId="ADAL" clId="{66B5DD61-5A22-4A41-953A-95983411845C}" dt="2023-03-31T15:00:00.507" v="0"/>
        <pc:sldMkLst>
          <pc:docMk/>
          <pc:sldMk cId="2238037255" sldId="374"/>
        </pc:sldMkLst>
      </pc:sldChg>
      <pc:sldChg chg="modSp">
        <pc:chgData name="Francesco Lucà" userId="be252dd4-0f5a-48eb-bdff-dd588f7f9609" providerId="ADAL" clId="{66B5DD61-5A22-4A41-953A-95983411845C}" dt="2023-03-31T15:00:00.507" v="0"/>
        <pc:sldMkLst>
          <pc:docMk/>
          <pc:sldMk cId="322626179" sldId="375"/>
        </pc:sldMkLst>
      </pc:sldChg>
      <pc:sldChg chg="modSp">
        <pc:chgData name="Francesco Lucà" userId="be252dd4-0f5a-48eb-bdff-dd588f7f9609" providerId="ADAL" clId="{66B5DD61-5A22-4A41-953A-95983411845C}" dt="2023-03-31T15:00:00.507" v="0"/>
        <pc:sldMkLst>
          <pc:docMk/>
          <pc:sldMk cId="1794898030" sldId="376"/>
        </pc:sldMkLst>
      </pc:sldChg>
      <pc:sldChg chg="modSp">
        <pc:chgData name="Francesco Lucà" userId="be252dd4-0f5a-48eb-bdff-dd588f7f9609" providerId="ADAL" clId="{66B5DD61-5A22-4A41-953A-95983411845C}" dt="2023-03-31T15:00:00.507" v="0"/>
        <pc:sldMkLst>
          <pc:docMk/>
          <pc:sldMk cId="1456985522" sldId="377"/>
        </pc:sldMkLst>
      </pc:sldChg>
      <pc:sldChg chg="modSp">
        <pc:chgData name="Francesco Lucà" userId="be252dd4-0f5a-48eb-bdff-dd588f7f9609" providerId="ADAL" clId="{66B5DD61-5A22-4A41-953A-95983411845C}" dt="2023-03-31T15:00:00.507" v="0"/>
        <pc:sldMkLst>
          <pc:docMk/>
          <pc:sldMk cId="2945994378" sldId="378"/>
        </pc:sldMkLst>
      </pc:sldChg>
      <pc:sldChg chg="modSp">
        <pc:chgData name="Francesco Lucà" userId="be252dd4-0f5a-48eb-bdff-dd588f7f9609" providerId="ADAL" clId="{66B5DD61-5A22-4A41-953A-95983411845C}" dt="2023-03-31T15:00:00.507" v="0"/>
        <pc:sldMkLst>
          <pc:docMk/>
          <pc:sldMk cId="2313822243" sldId="379"/>
        </pc:sldMkLst>
      </pc:sldChg>
      <pc:sldChg chg="modSp">
        <pc:chgData name="Francesco Lucà" userId="be252dd4-0f5a-48eb-bdff-dd588f7f9609" providerId="ADAL" clId="{66B5DD61-5A22-4A41-953A-95983411845C}" dt="2023-03-31T15:00:00.507" v="0"/>
        <pc:sldMkLst>
          <pc:docMk/>
          <pc:sldMk cId="3957015102" sldId="380"/>
        </pc:sldMkLst>
      </pc:sldChg>
      <pc:sldChg chg="modSp">
        <pc:chgData name="Francesco Lucà" userId="be252dd4-0f5a-48eb-bdff-dd588f7f9609" providerId="ADAL" clId="{66B5DD61-5A22-4A41-953A-95983411845C}" dt="2023-03-31T15:00:00.507" v="0"/>
        <pc:sldMkLst>
          <pc:docMk/>
          <pc:sldMk cId="2068704551" sldId="381"/>
        </pc:sldMkLst>
      </pc:sldChg>
      <pc:sldChg chg="modSp">
        <pc:chgData name="Francesco Lucà" userId="be252dd4-0f5a-48eb-bdff-dd588f7f9609" providerId="ADAL" clId="{66B5DD61-5A22-4A41-953A-95983411845C}" dt="2023-03-31T15:00:00.507" v="0"/>
        <pc:sldMkLst>
          <pc:docMk/>
          <pc:sldMk cId="2522770247" sldId="383"/>
        </pc:sldMkLst>
      </pc:sldChg>
      <pc:sldChg chg="modSp">
        <pc:chgData name="Francesco Lucà" userId="be252dd4-0f5a-48eb-bdff-dd588f7f9609" providerId="ADAL" clId="{66B5DD61-5A22-4A41-953A-95983411845C}" dt="2023-03-31T15:00:00.507" v="0"/>
        <pc:sldMkLst>
          <pc:docMk/>
          <pc:sldMk cId="1446541950" sldId="384"/>
        </pc:sldMkLst>
      </pc:sldChg>
      <pc:sldChg chg="modSp">
        <pc:chgData name="Francesco Lucà" userId="be252dd4-0f5a-48eb-bdff-dd588f7f9609" providerId="ADAL" clId="{66B5DD61-5A22-4A41-953A-95983411845C}" dt="2023-03-31T15:00:00.507" v="0"/>
        <pc:sldMkLst>
          <pc:docMk/>
          <pc:sldMk cId="4284996216" sldId="385"/>
        </pc:sldMkLst>
      </pc:sldChg>
      <pc:sldChg chg="modSp">
        <pc:chgData name="Francesco Lucà" userId="be252dd4-0f5a-48eb-bdff-dd588f7f9609" providerId="ADAL" clId="{66B5DD61-5A22-4A41-953A-95983411845C}" dt="2023-03-31T15:00:00.507" v="0"/>
        <pc:sldMkLst>
          <pc:docMk/>
          <pc:sldMk cId="314877924" sldId="386"/>
        </pc:sldMkLst>
      </pc:sldChg>
      <pc:sldChg chg="modSp">
        <pc:chgData name="Francesco Lucà" userId="be252dd4-0f5a-48eb-bdff-dd588f7f9609" providerId="ADAL" clId="{66B5DD61-5A22-4A41-953A-95983411845C}" dt="2023-03-31T15:00:00.507" v="0"/>
        <pc:sldMkLst>
          <pc:docMk/>
          <pc:sldMk cId="3660901248" sldId="387"/>
        </pc:sldMkLst>
      </pc:sldChg>
      <pc:sldChg chg="modSp">
        <pc:chgData name="Francesco Lucà" userId="be252dd4-0f5a-48eb-bdff-dd588f7f9609" providerId="ADAL" clId="{66B5DD61-5A22-4A41-953A-95983411845C}" dt="2023-03-31T15:00:00.507" v="0"/>
        <pc:sldMkLst>
          <pc:docMk/>
          <pc:sldMk cId="2293015886" sldId="388"/>
        </pc:sldMkLst>
      </pc:sldChg>
      <pc:sldChg chg="modSp">
        <pc:chgData name="Francesco Lucà" userId="be252dd4-0f5a-48eb-bdff-dd588f7f9609" providerId="ADAL" clId="{66B5DD61-5A22-4A41-953A-95983411845C}" dt="2023-03-31T15:00:00.507" v="0"/>
        <pc:sldMkLst>
          <pc:docMk/>
          <pc:sldMk cId="2980655463" sldId="389"/>
        </pc:sldMkLst>
      </pc:sldChg>
      <pc:sldChg chg="modSp">
        <pc:chgData name="Francesco Lucà" userId="be252dd4-0f5a-48eb-bdff-dd588f7f9609" providerId="ADAL" clId="{66B5DD61-5A22-4A41-953A-95983411845C}" dt="2023-03-31T15:00:00.507" v="0"/>
        <pc:sldMkLst>
          <pc:docMk/>
          <pc:sldMk cId="1821802347" sldId="390"/>
        </pc:sldMkLst>
      </pc:sldChg>
      <pc:sldChg chg="modSp">
        <pc:chgData name="Francesco Lucà" userId="be252dd4-0f5a-48eb-bdff-dd588f7f9609" providerId="ADAL" clId="{66B5DD61-5A22-4A41-953A-95983411845C}" dt="2023-03-31T15:00:00.507" v="0"/>
        <pc:sldMkLst>
          <pc:docMk/>
          <pc:sldMk cId="2724505633" sldId="391"/>
        </pc:sldMkLst>
      </pc:sldChg>
      <pc:sldChg chg="modSp">
        <pc:chgData name="Francesco Lucà" userId="be252dd4-0f5a-48eb-bdff-dd588f7f9609" providerId="ADAL" clId="{66B5DD61-5A22-4A41-953A-95983411845C}" dt="2023-03-31T15:00:00.507" v="0"/>
        <pc:sldMkLst>
          <pc:docMk/>
          <pc:sldMk cId="2225990144" sldId="392"/>
        </pc:sldMkLst>
      </pc:sldChg>
      <pc:sldChg chg="modSp">
        <pc:chgData name="Francesco Lucà" userId="be252dd4-0f5a-48eb-bdff-dd588f7f9609" providerId="ADAL" clId="{66B5DD61-5A22-4A41-953A-95983411845C}" dt="2023-03-31T15:00:00.507" v="0"/>
        <pc:sldMkLst>
          <pc:docMk/>
          <pc:sldMk cId="4134775392" sldId="393"/>
        </pc:sldMkLst>
      </pc:sldChg>
      <pc:sldChg chg="modSp">
        <pc:chgData name="Francesco Lucà" userId="be252dd4-0f5a-48eb-bdff-dd588f7f9609" providerId="ADAL" clId="{66B5DD61-5A22-4A41-953A-95983411845C}" dt="2023-03-31T15:00:00.507" v="0"/>
        <pc:sldMkLst>
          <pc:docMk/>
          <pc:sldMk cId="2253078549" sldId="394"/>
        </pc:sldMkLst>
      </pc:sldChg>
      <pc:sldChg chg="modSp">
        <pc:chgData name="Francesco Lucà" userId="be252dd4-0f5a-48eb-bdff-dd588f7f9609" providerId="ADAL" clId="{66B5DD61-5A22-4A41-953A-95983411845C}" dt="2023-03-31T15:00:00.507" v="0"/>
        <pc:sldMkLst>
          <pc:docMk/>
          <pc:sldMk cId="2020797143" sldId="395"/>
        </pc:sldMkLst>
      </pc:sldChg>
      <pc:sldChg chg="modSp">
        <pc:chgData name="Francesco Lucà" userId="be252dd4-0f5a-48eb-bdff-dd588f7f9609" providerId="ADAL" clId="{66B5DD61-5A22-4A41-953A-95983411845C}" dt="2023-03-31T15:00:00.507" v="0"/>
        <pc:sldMkLst>
          <pc:docMk/>
          <pc:sldMk cId="3771686037" sldId="396"/>
        </pc:sldMkLst>
      </pc:sldChg>
      <pc:sldChg chg="modSp">
        <pc:chgData name="Francesco Lucà" userId="be252dd4-0f5a-48eb-bdff-dd588f7f9609" providerId="ADAL" clId="{66B5DD61-5A22-4A41-953A-95983411845C}" dt="2023-03-31T15:00:00.507" v="0"/>
        <pc:sldMkLst>
          <pc:docMk/>
          <pc:sldMk cId="2122153811" sldId="397"/>
        </pc:sldMkLst>
      </pc:sldChg>
      <pc:sldChg chg="modSp">
        <pc:chgData name="Francesco Lucà" userId="be252dd4-0f5a-48eb-bdff-dd588f7f9609" providerId="ADAL" clId="{66B5DD61-5A22-4A41-953A-95983411845C}" dt="2023-03-31T15:00:00.507" v="0"/>
        <pc:sldMkLst>
          <pc:docMk/>
          <pc:sldMk cId="3124074779" sldId="398"/>
        </pc:sldMkLst>
      </pc:sldChg>
      <pc:sldChg chg="modSp">
        <pc:chgData name="Francesco Lucà" userId="be252dd4-0f5a-48eb-bdff-dd588f7f9609" providerId="ADAL" clId="{66B5DD61-5A22-4A41-953A-95983411845C}" dt="2023-03-31T15:00:00.507" v="0"/>
        <pc:sldMkLst>
          <pc:docMk/>
          <pc:sldMk cId="3108678476" sldId="399"/>
        </pc:sldMkLst>
      </pc:sldChg>
      <pc:sldChg chg="modSp">
        <pc:chgData name="Francesco Lucà" userId="be252dd4-0f5a-48eb-bdff-dd588f7f9609" providerId="ADAL" clId="{66B5DD61-5A22-4A41-953A-95983411845C}" dt="2023-03-31T15:00:00.507" v="0"/>
        <pc:sldMkLst>
          <pc:docMk/>
          <pc:sldMk cId="1775466736" sldId="400"/>
        </pc:sldMkLst>
      </pc:sldChg>
      <pc:sldChg chg="modSp">
        <pc:chgData name="Francesco Lucà" userId="be252dd4-0f5a-48eb-bdff-dd588f7f9609" providerId="ADAL" clId="{66B5DD61-5A22-4A41-953A-95983411845C}" dt="2023-03-31T15:00:00.507" v="0"/>
        <pc:sldMkLst>
          <pc:docMk/>
          <pc:sldMk cId="140558335" sldId="401"/>
        </pc:sldMkLst>
      </pc:sldChg>
      <pc:sldChg chg="modSp">
        <pc:chgData name="Francesco Lucà" userId="be252dd4-0f5a-48eb-bdff-dd588f7f9609" providerId="ADAL" clId="{66B5DD61-5A22-4A41-953A-95983411845C}" dt="2023-03-31T15:00:00.507" v="0"/>
        <pc:sldMkLst>
          <pc:docMk/>
          <pc:sldMk cId="2765788660" sldId="402"/>
        </pc:sldMkLst>
      </pc:sldChg>
      <pc:sldChg chg="modSp">
        <pc:chgData name="Francesco Lucà" userId="be252dd4-0f5a-48eb-bdff-dd588f7f9609" providerId="ADAL" clId="{66B5DD61-5A22-4A41-953A-95983411845C}" dt="2023-03-31T15:00:00.507" v="0"/>
        <pc:sldMkLst>
          <pc:docMk/>
          <pc:sldMk cId="2108133454" sldId="404"/>
        </pc:sldMkLst>
      </pc:sldChg>
      <pc:sldChg chg="modSp">
        <pc:chgData name="Francesco Lucà" userId="be252dd4-0f5a-48eb-bdff-dd588f7f9609" providerId="ADAL" clId="{66B5DD61-5A22-4A41-953A-95983411845C}" dt="2023-03-31T15:00:00.507" v="0"/>
        <pc:sldMkLst>
          <pc:docMk/>
          <pc:sldMk cId="1234920819" sldId="405"/>
        </pc:sldMkLst>
      </pc:sldChg>
      <pc:sldChg chg="modSp">
        <pc:chgData name="Francesco Lucà" userId="be252dd4-0f5a-48eb-bdff-dd588f7f9609" providerId="ADAL" clId="{66B5DD61-5A22-4A41-953A-95983411845C}" dt="2023-03-31T15:00:00.507" v="0"/>
        <pc:sldMkLst>
          <pc:docMk/>
          <pc:sldMk cId="4279808108" sldId="406"/>
        </pc:sldMkLst>
      </pc:sldChg>
      <pc:sldChg chg="addSp modSp add mod">
        <pc:chgData name="Francesco Lucà" userId="be252dd4-0f5a-48eb-bdff-dd588f7f9609" providerId="ADAL" clId="{66B5DD61-5A22-4A41-953A-95983411845C}" dt="2023-03-31T15:11:56.716" v="603" actId="1076"/>
        <pc:sldMkLst>
          <pc:docMk/>
          <pc:sldMk cId="1065043272" sldId="407"/>
        </pc:sldMkLst>
      </pc:sldChg>
      <pc:sldMasterChg chg="modSp modSldLayout">
        <pc:chgData name="Francesco Lucà" userId="be252dd4-0f5a-48eb-bdff-dd588f7f9609" providerId="ADAL" clId="{66B5DD61-5A22-4A41-953A-95983411845C}" dt="2023-03-31T15:00:00.507" v="0"/>
        <pc:sldMasterMkLst>
          <pc:docMk/>
          <pc:sldMasterMk cId="0" sldId="2147483648"/>
        </pc:sldMasterMkLst>
        <pc:sldLayoutChg chg="modSp">
          <pc:chgData name="Francesco Lucà" userId="be252dd4-0f5a-48eb-bdff-dd588f7f9609" providerId="ADAL" clId="{66B5DD61-5A22-4A41-953A-95983411845C}" dt="2023-03-31T15:00:00.507" v="0"/>
          <pc:sldLayoutMkLst>
            <pc:docMk/>
            <pc:sldMasterMk cId="0" sldId="2147483648"/>
            <pc:sldLayoutMk cId="0" sldId="2147483649"/>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50"/>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51"/>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53"/>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54"/>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55"/>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57"/>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59"/>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60"/>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61"/>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62"/>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63"/>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64"/>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65"/>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66"/>
          </pc:sldLayoutMkLst>
        </pc:sldLayoutChg>
        <pc:sldLayoutChg chg="modSp">
          <pc:chgData name="Francesco Lucà" userId="be252dd4-0f5a-48eb-bdff-dd588f7f9609" providerId="ADAL" clId="{66B5DD61-5A22-4A41-953A-95983411845C}" dt="2023-03-31T15:00:00.507" v="0"/>
          <pc:sldLayoutMkLst>
            <pc:docMk/>
            <pc:sldMasterMk cId="0" sldId="2147483648"/>
            <pc:sldLayoutMk cId="0" sldId="2147483667"/>
          </pc:sldLayoutMkLst>
        </pc:sldLayoutChg>
      </pc:sldMasterChg>
    </pc:docChg>
  </pc:docChgLst>
  <pc:docChgLst>
    <pc:chgData name="Francesco Lucà" userId="be252dd4-0f5a-48eb-bdff-dd588f7f9609" providerId="ADAL" clId="{4F0FB332-64F2-4154-B43D-81B996759489}"/>
    <pc:docChg chg="modSld modMainMaster">
      <pc:chgData name="Francesco Lucà" userId="be252dd4-0f5a-48eb-bdff-dd588f7f9609" providerId="ADAL" clId="{4F0FB332-64F2-4154-B43D-81B996759489}" dt="2025-03-09T10:42:30.413" v="0"/>
      <pc:docMkLst>
        <pc:docMk/>
      </pc:docMkLst>
      <pc:sldChg chg="modSp">
        <pc:chgData name="Francesco Lucà" userId="be252dd4-0f5a-48eb-bdff-dd588f7f9609" providerId="ADAL" clId="{4F0FB332-64F2-4154-B43D-81B996759489}" dt="2025-03-09T10:42:30.413" v="0"/>
        <pc:sldMkLst>
          <pc:docMk/>
          <pc:sldMk cId="3762391800" sldId="256"/>
        </pc:sldMkLst>
        <pc:spChg chg="mod">
          <ac:chgData name="Francesco Lucà" userId="be252dd4-0f5a-48eb-bdff-dd588f7f9609" providerId="ADAL" clId="{4F0FB332-64F2-4154-B43D-81B996759489}" dt="2025-03-09T10:42:30.413" v="0"/>
          <ac:spMkLst>
            <pc:docMk/>
            <pc:sldMk cId="3762391800" sldId="256"/>
            <ac:spMk id="6" creationId="{AC3F5F94-FE68-4AEF-8871-3A3DB0DEB556}"/>
          </ac:spMkLst>
        </pc:spChg>
      </pc:sldChg>
      <pc:sldChg chg="modSp">
        <pc:chgData name="Francesco Lucà" userId="be252dd4-0f5a-48eb-bdff-dd588f7f9609" providerId="ADAL" clId="{4F0FB332-64F2-4154-B43D-81B996759489}" dt="2025-03-09T10:42:30.413" v="0"/>
        <pc:sldMkLst>
          <pc:docMk/>
          <pc:sldMk cId="3210307374" sldId="257"/>
        </pc:sldMkLst>
        <pc:spChg chg="mod">
          <ac:chgData name="Francesco Lucà" userId="be252dd4-0f5a-48eb-bdff-dd588f7f9609" providerId="ADAL" clId="{4F0FB332-64F2-4154-B43D-81B996759489}" dt="2025-03-09T10:42:30.413" v="0"/>
          <ac:spMkLst>
            <pc:docMk/>
            <pc:sldMk cId="3210307374" sldId="257"/>
            <ac:spMk id="2" creationId="{4123189D-7033-4030-97A7-3010BBB0C76F}"/>
          </ac:spMkLst>
        </pc:spChg>
      </pc:sldChg>
      <pc:sldChg chg="modSp">
        <pc:chgData name="Francesco Lucà" userId="be252dd4-0f5a-48eb-bdff-dd588f7f9609" providerId="ADAL" clId="{4F0FB332-64F2-4154-B43D-81B996759489}" dt="2025-03-09T10:42:30.413" v="0"/>
        <pc:sldMkLst>
          <pc:docMk/>
          <pc:sldMk cId="4067835570" sldId="264"/>
        </pc:sldMkLst>
        <pc:spChg chg="mod">
          <ac:chgData name="Francesco Lucà" userId="be252dd4-0f5a-48eb-bdff-dd588f7f9609" providerId="ADAL" clId="{4F0FB332-64F2-4154-B43D-81B996759489}" dt="2025-03-09T10:42:30.413" v="0"/>
          <ac:spMkLst>
            <pc:docMk/>
            <pc:sldMk cId="4067835570" sldId="264"/>
            <ac:spMk id="5" creationId="{8C3E4923-532B-4BA0-B1A3-FBC8AC2F013D}"/>
          </ac:spMkLst>
        </pc:spChg>
      </pc:sldChg>
      <pc:sldChg chg="modSp">
        <pc:chgData name="Francesco Lucà" userId="be252dd4-0f5a-48eb-bdff-dd588f7f9609" providerId="ADAL" clId="{4F0FB332-64F2-4154-B43D-81B996759489}" dt="2025-03-09T10:42:30.413" v="0"/>
        <pc:sldMkLst>
          <pc:docMk/>
          <pc:sldMk cId="3502681717" sldId="286"/>
        </pc:sldMkLst>
        <pc:spChg chg="mod">
          <ac:chgData name="Francesco Lucà" userId="be252dd4-0f5a-48eb-bdff-dd588f7f9609" providerId="ADAL" clId="{4F0FB332-64F2-4154-B43D-81B996759489}" dt="2025-03-09T10:42:30.413" v="0"/>
          <ac:spMkLst>
            <pc:docMk/>
            <pc:sldMk cId="3502681717" sldId="286"/>
            <ac:spMk id="5" creationId="{68B2CAEC-AB88-420A-8920-F7E760254A98}"/>
          </ac:spMkLst>
        </pc:spChg>
      </pc:sldChg>
      <pc:sldChg chg="modSp">
        <pc:chgData name="Francesco Lucà" userId="be252dd4-0f5a-48eb-bdff-dd588f7f9609" providerId="ADAL" clId="{4F0FB332-64F2-4154-B43D-81B996759489}" dt="2025-03-09T10:42:30.413" v="0"/>
        <pc:sldMkLst>
          <pc:docMk/>
          <pc:sldMk cId="2297268413" sldId="287"/>
        </pc:sldMkLst>
        <pc:spChg chg="mod">
          <ac:chgData name="Francesco Lucà" userId="be252dd4-0f5a-48eb-bdff-dd588f7f9609" providerId="ADAL" clId="{4F0FB332-64F2-4154-B43D-81B996759489}" dt="2025-03-09T10:42:30.413" v="0"/>
          <ac:spMkLst>
            <pc:docMk/>
            <pc:sldMk cId="2297268413" sldId="287"/>
            <ac:spMk id="5" creationId="{C92BB558-2DD6-4358-B86A-B21A2E80F47A}"/>
          </ac:spMkLst>
        </pc:spChg>
      </pc:sldChg>
      <pc:sldChg chg="modSp">
        <pc:chgData name="Francesco Lucà" userId="be252dd4-0f5a-48eb-bdff-dd588f7f9609" providerId="ADAL" clId="{4F0FB332-64F2-4154-B43D-81B996759489}" dt="2025-03-09T10:42:30.413" v="0"/>
        <pc:sldMkLst>
          <pc:docMk/>
          <pc:sldMk cId="2294229246" sldId="288"/>
        </pc:sldMkLst>
        <pc:spChg chg="mod">
          <ac:chgData name="Francesco Lucà" userId="be252dd4-0f5a-48eb-bdff-dd588f7f9609" providerId="ADAL" clId="{4F0FB332-64F2-4154-B43D-81B996759489}" dt="2025-03-09T10:42:30.413" v="0"/>
          <ac:spMkLst>
            <pc:docMk/>
            <pc:sldMk cId="2294229246" sldId="288"/>
            <ac:spMk id="5" creationId="{0A851D5F-F9E1-4613-A67E-68A487F26CDC}"/>
          </ac:spMkLst>
        </pc:spChg>
      </pc:sldChg>
      <pc:sldChg chg="modSp">
        <pc:chgData name="Francesco Lucà" userId="be252dd4-0f5a-48eb-bdff-dd588f7f9609" providerId="ADAL" clId="{4F0FB332-64F2-4154-B43D-81B996759489}" dt="2025-03-09T10:42:30.413" v="0"/>
        <pc:sldMkLst>
          <pc:docMk/>
          <pc:sldMk cId="2660602731" sldId="289"/>
        </pc:sldMkLst>
        <pc:spChg chg="mod">
          <ac:chgData name="Francesco Lucà" userId="be252dd4-0f5a-48eb-bdff-dd588f7f9609" providerId="ADAL" clId="{4F0FB332-64F2-4154-B43D-81B996759489}" dt="2025-03-09T10:42:30.413" v="0"/>
          <ac:spMkLst>
            <pc:docMk/>
            <pc:sldMk cId="2660602731" sldId="289"/>
            <ac:spMk id="5" creationId="{EA38F66C-E1B5-4282-B18C-3886D78C105B}"/>
          </ac:spMkLst>
        </pc:spChg>
      </pc:sldChg>
      <pc:sldChg chg="modSp">
        <pc:chgData name="Francesco Lucà" userId="be252dd4-0f5a-48eb-bdff-dd588f7f9609" providerId="ADAL" clId="{4F0FB332-64F2-4154-B43D-81B996759489}" dt="2025-03-09T10:42:30.413" v="0"/>
        <pc:sldMkLst>
          <pc:docMk/>
          <pc:sldMk cId="1735578439" sldId="369"/>
        </pc:sldMkLst>
        <pc:spChg chg="mod">
          <ac:chgData name="Francesco Lucà" userId="be252dd4-0f5a-48eb-bdff-dd588f7f9609" providerId="ADAL" clId="{4F0FB332-64F2-4154-B43D-81B996759489}" dt="2025-03-09T10:42:30.413" v="0"/>
          <ac:spMkLst>
            <pc:docMk/>
            <pc:sldMk cId="1735578439" sldId="369"/>
            <ac:spMk id="5" creationId="{8C3E4923-532B-4BA0-B1A3-FBC8AC2F013D}"/>
          </ac:spMkLst>
        </pc:spChg>
      </pc:sldChg>
      <pc:sldChg chg="modSp">
        <pc:chgData name="Francesco Lucà" userId="be252dd4-0f5a-48eb-bdff-dd588f7f9609" providerId="ADAL" clId="{4F0FB332-64F2-4154-B43D-81B996759489}" dt="2025-03-09T10:42:30.413" v="0"/>
        <pc:sldMkLst>
          <pc:docMk/>
          <pc:sldMk cId="2831557312" sldId="370"/>
        </pc:sldMkLst>
        <pc:spChg chg="mod">
          <ac:chgData name="Francesco Lucà" userId="be252dd4-0f5a-48eb-bdff-dd588f7f9609" providerId="ADAL" clId="{4F0FB332-64F2-4154-B43D-81B996759489}" dt="2025-03-09T10:42:30.413" v="0"/>
          <ac:spMkLst>
            <pc:docMk/>
            <pc:sldMk cId="2831557312" sldId="370"/>
            <ac:spMk id="5" creationId="{8C3E4923-532B-4BA0-B1A3-FBC8AC2F013D}"/>
          </ac:spMkLst>
        </pc:spChg>
      </pc:sldChg>
      <pc:sldChg chg="modSp">
        <pc:chgData name="Francesco Lucà" userId="be252dd4-0f5a-48eb-bdff-dd588f7f9609" providerId="ADAL" clId="{4F0FB332-64F2-4154-B43D-81B996759489}" dt="2025-03-09T10:42:30.413" v="0"/>
        <pc:sldMkLst>
          <pc:docMk/>
          <pc:sldMk cId="1725575126" sldId="371"/>
        </pc:sldMkLst>
        <pc:spChg chg="mod">
          <ac:chgData name="Francesco Lucà" userId="be252dd4-0f5a-48eb-bdff-dd588f7f9609" providerId="ADAL" clId="{4F0FB332-64F2-4154-B43D-81B996759489}" dt="2025-03-09T10:42:30.413" v="0"/>
          <ac:spMkLst>
            <pc:docMk/>
            <pc:sldMk cId="1725575126" sldId="371"/>
            <ac:spMk id="5" creationId="{8C3E4923-532B-4BA0-B1A3-FBC8AC2F013D}"/>
          </ac:spMkLst>
        </pc:spChg>
      </pc:sldChg>
      <pc:sldChg chg="modSp">
        <pc:chgData name="Francesco Lucà" userId="be252dd4-0f5a-48eb-bdff-dd588f7f9609" providerId="ADAL" clId="{4F0FB332-64F2-4154-B43D-81B996759489}" dt="2025-03-09T10:42:30.413" v="0"/>
        <pc:sldMkLst>
          <pc:docMk/>
          <pc:sldMk cId="2112970299" sldId="372"/>
        </pc:sldMkLst>
        <pc:spChg chg="mod">
          <ac:chgData name="Francesco Lucà" userId="be252dd4-0f5a-48eb-bdff-dd588f7f9609" providerId="ADAL" clId="{4F0FB332-64F2-4154-B43D-81B996759489}" dt="2025-03-09T10:42:30.413" v="0"/>
          <ac:spMkLst>
            <pc:docMk/>
            <pc:sldMk cId="2112970299" sldId="372"/>
            <ac:spMk id="5" creationId="{8C3E4923-532B-4BA0-B1A3-FBC8AC2F013D}"/>
          </ac:spMkLst>
        </pc:spChg>
      </pc:sldChg>
      <pc:sldChg chg="modSp">
        <pc:chgData name="Francesco Lucà" userId="be252dd4-0f5a-48eb-bdff-dd588f7f9609" providerId="ADAL" clId="{4F0FB332-64F2-4154-B43D-81B996759489}" dt="2025-03-09T10:42:30.413" v="0"/>
        <pc:sldMkLst>
          <pc:docMk/>
          <pc:sldMk cId="3926346163" sldId="373"/>
        </pc:sldMkLst>
        <pc:spChg chg="mod">
          <ac:chgData name="Francesco Lucà" userId="be252dd4-0f5a-48eb-bdff-dd588f7f9609" providerId="ADAL" clId="{4F0FB332-64F2-4154-B43D-81B996759489}" dt="2025-03-09T10:42:30.413" v="0"/>
          <ac:spMkLst>
            <pc:docMk/>
            <pc:sldMk cId="3926346163" sldId="373"/>
            <ac:spMk id="5" creationId="{8C3E4923-532B-4BA0-B1A3-FBC8AC2F013D}"/>
          </ac:spMkLst>
        </pc:spChg>
      </pc:sldChg>
      <pc:sldChg chg="modSp">
        <pc:chgData name="Francesco Lucà" userId="be252dd4-0f5a-48eb-bdff-dd588f7f9609" providerId="ADAL" clId="{4F0FB332-64F2-4154-B43D-81B996759489}" dt="2025-03-09T10:42:30.413" v="0"/>
        <pc:sldMkLst>
          <pc:docMk/>
          <pc:sldMk cId="2238037255" sldId="374"/>
        </pc:sldMkLst>
        <pc:spChg chg="mod">
          <ac:chgData name="Francesco Lucà" userId="be252dd4-0f5a-48eb-bdff-dd588f7f9609" providerId="ADAL" clId="{4F0FB332-64F2-4154-B43D-81B996759489}" dt="2025-03-09T10:42:30.413" v="0"/>
          <ac:spMkLst>
            <pc:docMk/>
            <pc:sldMk cId="2238037255" sldId="374"/>
            <ac:spMk id="5" creationId="{8C3E4923-532B-4BA0-B1A3-FBC8AC2F013D}"/>
          </ac:spMkLst>
        </pc:spChg>
      </pc:sldChg>
      <pc:sldChg chg="modSp">
        <pc:chgData name="Francesco Lucà" userId="be252dd4-0f5a-48eb-bdff-dd588f7f9609" providerId="ADAL" clId="{4F0FB332-64F2-4154-B43D-81B996759489}" dt="2025-03-09T10:42:30.413" v="0"/>
        <pc:sldMkLst>
          <pc:docMk/>
          <pc:sldMk cId="322626179" sldId="375"/>
        </pc:sldMkLst>
        <pc:spChg chg="mod">
          <ac:chgData name="Francesco Lucà" userId="be252dd4-0f5a-48eb-bdff-dd588f7f9609" providerId="ADAL" clId="{4F0FB332-64F2-4154-B43D-81B996759489}" dt="2025-03-09T10:42:30.413" v="0"/>
          <ac:spMkLst>
            <pc:docMk/>
            <pc:sldMk cId="322626179" sldId="375"/>
            <ac:spMk id="5" creationId="{8C3E4923-532B-4BA0-B1A3-FBC8AC2F013D}"/>
          </ac:spMkLst>
        </pc:spChg>
      </pc:sldChg>
      <pc:sldChg chg="modSp">
        <pc:chgData name="Francesco Lucà" userId="be252dd4-0f5a-48eb-bdff-dd588f7f9609" providerId="ADAL" clId="{4F0FB332-64F2-4154-B43D-81B996759489}" dt="2025-03-09T10:42:30.413" v="0"/>
        <pc:sldMkLst>
          <pc:docMk/>
          <pc:sldMk cId="1794898030" sldId="376"/>
        </pc:sldMkLst>
        <pc:spChg chg="mod">
          <ac:chgData name="Francesco Lucà" userId="be252dd4-0f5a-48eb-bdff-dd588f7f9609" providerId="ADAL" clId="{4F0FB332-64F2-4154-B43D-81B996759489}" dt="2025-03-09T10:42:30.413" v="0"/>
          <ac:spMkLst>
            <pc:docMk/>
            <pc:sldMk cId="1794898030" sldId="376"/>
            <ac:spMk id="5" creationId="{8C3E4923-532B-4BA0-B1A3-FBC8AC2F013D}"/>
          </ac:spMkLst>
        </pc:spChg>
      </pc:sldChg>
      <pc:sldChg chg="modSp">
        <pc:chgData name="Francesco Lucà" userId="be252dd4-0f5a-48eb-bdff-dd588f7f9609" providerId="ADAL" clId="{4F0FB332-64F2-4154-B43D-81B996759489}" dt="2025-03-09T10:42:30.413" v="0"/>
        <pc:sldMkLst>
          <pc:docMk/>
          <pc:sldMk cId="1456985522" sldId="377"/>
        </pc:sldMkLst>
        <pc:spChg chg="mod">
          <ac:chgData name="Francesco Lucà" userId="be252dd4-0f5a-48eb-bdff-dd588f7f9609" providerId="ADAL" clId="{4F0FB332-64F2-4154-B43D-81B996759489}" dt="2025-03-09T10:42:30.413" v="0"/>
          <ac:spMkLst>
            <pc:docMk/>
            <pc:sldMk cId="1456985522" sldId="377"/>
            <ac:spMk id="5" creationId="{8C3E4923-532B-4BA0-B1A3-FBC8AC2F013D}"/>
          </ac:spMkLst>
        </pc:spChg>
      </pc:sldChg>
      <pc:sldChg chg="modSp">
        <pc:chgData name="Francesco Lucà" userId="be252dd4-0f5a-48eb-bdff-dd588f7f9609" providerId="ADAL" clId="{4F0FB332-64F2-4154-B43D-81B996759489}" dt="2025-03-09T10:42:30.413" v="0"/>
        <pc:sldMkLst>
          <pc:docMk/>
          <pc:sldMk cId="2945994378" sldId="378"/>
        </pc:sldMkLst>
        <pc:spChg chg="mod">
          <ac:chgData name="Francesco Lucà" userId="be252dd4-0f5a-48eb-bdff-dd588f7f9609" providerId="ADAL" clId="{4F0FB332-64F2-4154-B43D-81B996759489}" dt="2025-03-09T10:42:30.413" v="0"/>
          <ac:spMkLst>
            <pc:docMk/>
            <pc:sldMk cId="2945994378" sldId="378"/>
            <ac:spMk id="5" creationId="{8C3E4923-532B-4BA0-B1A3-FBC8AC2F013D}"/>
          </ac:spMkLst>
        </pc:spChg>
      </pc:sldChg>
      <pc:sldChg chg="modSp">
        <pc:chgData name="Francesco Lucà" userId="be252dd4-0f5a-48eb-bdff-dd588f7f9609" providerId="ADAL" clId="{4F0FB332-64F2-4154-B43D-81B996759489}" dt="2025-03-09T10:42:30.413" v="0"/>
        <pc:sldMkLst>
          <pc:docMk/>
          <pc:sldMk cId="2313822243" sldId="379"/>
        </pc:sldMkLst>
        <pc:spChg chg="mod">
          <ac:chgData name="Francesco Lucà" userId="be252dd4-0f5a-48eb-bdff-dd588f7f9609" providerId="ADAL" clId="{4F0FB332-64F2-4154-B43D-81B996759489}" dt="2025-03-09T10:42:30.413" v="0"/>
          <ac:spMkLst>
            <pc:docMk/>
            <pc:sldMk cId="2313822243" sldId="379"/>
            <ac:spMk id="5" creationId="{8C3E4923-532B-4BA0-B1A3-FBC8AC2F013D}"/>
          </ac:spMkLst>
        </pc:spChg>
      </pc:sldChg>
      <pc:sldChg chg="modSp">
        <pc:chgData name="Francesco Lucà" userId="be252dd4-0f5a-48eb-bdff-dd588f7f9609" providerId="ADAL" clId="{4F0FB332-64F2-4154-B43D-81B996759489}" dt="2025-03-09T10:42:30.413" v="0"/>
        <pc:sldMkLst>
          <pc:docMk/>
          <pc:sldMk cId="3957015102" sldId="380"/>
        </pc:sldMkLst>
        <pc:spChg chg="mod">
          <ac:chgData name="Francesco Lucà" userId="be252dd4-0f5a-48eb-bdff-dd588f7f9609" providerId="ADAL" clId="{4F0FB332-64F2-4154-B43D-81B996759489}" dt="2025-03-09T10:42:30.413" v="0"/>
          <ac:spMkLst>
            <pc:docMk/>
            <pc:sldMk cId="3957015102" sldId="380"/>
            <ac:spMk id="5" creationId="{8C3E4923-532B-4BA0-B1A3-FBC8AC2F013D}"/>
          </ac:spMkLst>
        </pc:spChg>
      </pc:sldChg>
      <pc:sldChg chg="modSp">
        <pc:chgData name="Francesco Lucà" userId="be252dd4-0f5a-48eb-bdff-dd588f7f9609" providerId="ADAL" clId="{4F0FB332-64F2-4154-B43D-81B996759489}" dt="2025-03-09T10:42:30.413" v="0"/>
        <pc:sldMkLst>
          <pc:docMk/>
          <pc:sldMk cId="2068704551" sldId="381"/>
        </pc:sldMkLst>
        <pc:spChg chg="mod">
          <ac:chgData name="Francesco Lucà" userId="be252dd4-0f5a-48eb-bdff-dd588f7f9609" providerId="ADAL" clId="{4F0FB332-64F2-4154-B43D-81B996759489}" dt="2025-03-09T10:42:30.413" v="0"/>
          <ac:spMkLst>
            <pc:docMk/>
            <pc:sldMk cId="2068704551" sldId="381"/>
            <ac:spMk id="5" creationId="{8C3E4923-532B-4BA0-B1A3-FBC8AC2F013D}"/>
          </ac:spMkLst>
        </pc:spChg>
      </pc:sldChg>
      <pc:sldChg chg="modSp">
        <pc:chgData name="Francesco Lucà" userId="be252dd4-0f5a-48eb-bdff-dd588f7f9609" providerId="ADAL" clId="{4F0FB332-64F2-4154-B43D-81B996759489}" dt="2025-03-09T10:42:30.413" v="0"/>
        <pc:sldMkLst>
          <pc:docMk/>
          <pc:sldMk cId="2522770247" sldId="383"/>
        </pc:sldMkLst>
        <pc:spChg chg="mod">
          <ac:chgData name="Francesco Lucà" userId="be252dd4-0f5a-48eb-bdff-dd588f7f9609" providerId="ADAL" clId="{4F0FB332-64F2-4154-B43D-81B996759489}" dt="2025-03-09T10:42:30.413" v="0"/>
          <ac:spMkLst>
            <pc:docMk/>
            <pc:sldMk cId="2522770247" sldId="383"/>
            <ac:spMk id="5" creationId="{8C3E4923-532B-4BA0-B1A3-FBC8AC2F013D}"/>
          </ac:spMkLst>
        </pc:spChg>
      </pc:sldChg>
      <pc:sldChg chg="modSp">
        <pc:chgData name="Francesco Lucà" userId="be252dd4-0f5a-48eb-bdff-dd588f7f9609" providerId="ADAL" clId="{4F0FB332-64F2-4154-B43D-81B996759489}" dt="2025-03-09T10:42:30.413" v="0"/>
        <pc:sldMkLst>
          <pc:docMk/>
          <pc:sldMk cId="1446541950" sldId="384"/>
        </pc:sldMkLst>
        <pc:spChg chg="mod">
          <ac:chgData name="Francesco Lucà" userId="be252dd4-0f5a-48eb-bdff-dd588f7f9609" providerId="ADAL" clId="{4F0FB332-64F2-4154-B43D-81B996759489}" dt="2025-03-09T10:42:30.413" v="0"/>
          <ac:spMkLst>
            <pc:docMk/>
            <pc:sldMk cId="1446541950" sldId="384"/>
            <ac:spMk id="5" creationId="{8C3E4923-532B-4BA0-B1A3-FBC8AC2F013D}"/>
          </ac:spMkLst>
        </pc:spChg>
      </pc:sldChg>
      <pc:sldChg chg="modSp">
        <pc:chgData name="Francesco Lucà" userId="be252dd4-0f5a-48eb-bdff-dd588f7f9609" providerId="ADAL" clId="{4F0FB332-64F2-4154-B43D-81B996759489}" dt="2025-03-09T10:42:30.413" v="0"/>
        <pc:sldMkLst>
          <pc:docMk/>
          <pc:sldMk cId="4284996216" sldId="385"/>
        </pc:sldMkLst>
        <pc:spChg chg="mod">
          <ac:chgData name="Francesco Lucà" userId="be252dd4-0f5a-48eb-bdff-dd588f7f9609" providerId="ADAL" clId="{4F0FB332-64F2-4154-B43D-81B996759489}" dt="2025-03-09T10:42:30.413" v="0"/>
          <ac:spMkLst>
            <pc:docMk/>
            <pc:sldMk cId="4284996216" sldId="385"/>
            <ac:spMk id="5" creationId="{8C3E4923-532B-4BA0-B1A3-FBC8AC2F013D}"/>
          </ac:spMkLst>
        </pc:spChg>
      </pc:sldChg>
      <pc:sldChg chg="modSp">
        <pc:chgData name="Francesco Lucà" userId="be252dd4-0f5a-48eb-bdff-dd588f7f9609" providerId="ADAL" clId="{4F0FB332-64F2-4154-B43D-81B996759489}" dt="2025-03-09T10:42:30.413" v="0"/>
        <pc:sldMkLst>
          <pc:docMk/>
          <pc:sldMk cId="314877924" sldId="386"/>
        </pc:sldMkLst>
        <pc:spChg chg="mod">
          <ac:chgData name="Francesco Lucà" userId="be252dd4-0f5a-48eb-bdff-dd588f7f9609" providerId="ADAL" clId="{4F0FB332-64F2-4154-B43D-81B996759489}" dt="2025-03-09T10:42:30.413" v="0"/>
          <ac:spMkLst>
            <pc:docMk/>
            <pc:sldMk cId="314877924" sldId="386"/>
            <ac:spMk id="5" creationId="{8C3E4923-532B-4BA0-B1A3-FBC8AC2F013D}"/>
          </ac:spMkLst>
        </pc:spChg>
      </pc:sldChg>
      <pc:sldChg chg="modSp">
        <pc:chgData name="Francesco Lucà" userId="be252dd4-0f5a-48eb-bdff-dd588f7f9609" providerId="ADAL" clId="{4F0FB332-64F2-4154-B43D-81B996759489}" dt="2025-03-09T10:42:30.413" v="0"/>
        <pc:sldMkLst>
          <pc:docMk/>
          <pc:sldMk cId="3660901248" sldId="387"/>
        </pc:sldMkLst>
        <pc:spChg chg="mod">
          <ac:chgData name="Francesco Lucà" userId="be252dd4-0f5a-48eb-bdff-dd588f7f9609" providerId="ADAL" clId="{4F0FB332-64F2-4154-B43D-81B996759489}" dt="2025-03-09T10:42:30.413" v="0"/>
          <ac:spMkLst>
            <pc:docMk/>
            <pc:sldMk cId="3660901248" sldId="387"/>
            <ac:spMk id="5" creationId="{8C3E4923-532B-4BA0-B1A3-FBC8AC2F013D}"/>
          </ac:spMkLst>
        </pc:spChg>
      </pc:sldChg>
      <pc:sldChg chg="modSp">
        <pc:chgData name="Francesco Lucà" userId="be252dd4-0f5a-48eb-bdff-dd588f7f9609" providerId="ADAL" clId="{4F0FB332-64F2-4154-B43D-81B996759489}" dt="2025-03-09T10:42:30.413" v="0"/>
        <pc:sldMkLst>
          <pc:docMk/>
          <pc:sldMk cId="2293015886" sldId="388"/>
        </pc:sldMkLst>
        <pc:spChg chg="mod">
          <ac:chgData name="Francesco Lucà" userId="be252dd4-0f5a-48eb-bdff-dd588f7f9609" providerId="ADAL" clId="{4F0FB332-64F2-4154-B43D-81B996759489}" dt="2025-03-09T10:42:30.413" v="0"/>
          <ac:spMkLst>
            <pc:docMk/>
            <pc:sldMk cId="2293015886" sldId="388"/>
            <ac:spMk id="5" creationId="{8C3E4923-532B-4BA0-B1A3-FBC8AC2F013D}"/>
          </ac:spMkLst>
        </pc:spChg>
      </pc:sldChg>
      <pc:sldChg chg="modSp">
        <pc:chgData name="Francesco Lucà" userId="be252dd4-0f5a-48eb-bdff-dd588f7f9609" providerId="ADAL" clId="{4F0FB332-64F2-4154-B43D-81B996759489}" dt="2025-03-09T10:42:30.413" v="0"/>
        <pc:sldMkLst>
          <pc:docMk/>
          <pc:sldMk cId="2980655463" sldId="389"/>
        </pc:sldMkLst>
        <pc:spChg chg="mod">
          <ac:chgData name="Francesco Lucà" userId="be252dd4-0f5a-48eb-bdff-dd588f7f9609" providerId="ADAL" clId="{4F0FB332-64F2-4154-B43D-81B996759489}" dt="2025-03-09T10:42:30.413" v="0"/>
          <ac:spMkLst>
            <pc:docMk/>
            <pc:sldMk cId="2980655463" sldId="389"/>
            <ac:spMk id="5" creationId="{8C3E4923-532B-4BA0-B1A3-FBC8AC2F013D}"/>
          </ac:spMkLst>
        </pc:spChg>
      </pc:sldChg>
      <pc:sldChg chg="modSp">
        <pc:chgData name="Francesco Lucà" userId="be252dd4-0f5a-48eb-bdff-dd588f7f9609" providerId="ADAL" clId="{4F0FB332-64F2-4154-B43D-81B996759489}" dt="2025-03-09T10:42:30.413" v="0"/>
        <pc:sldMkLst>
          <pc:docMk/>
          <pc:sldMk cId="1821802347" sldId="390"/>
        </pc:sldMkLst>
        <pc:spChg chg="mod">
          <ac:chgData name="Francesco Lucà" userId="be252dd4-0f5a-48eb-bdff-dd588f7f9609" providerId="ADAL" clId="{4F0FB332-64F2-4154-B43D-81B996759489}" dt="2025-03-09T10:42:30.413" v="0"/>
          <ac:spMkLst>
            <pc:docMk/>
            <pc:sldMk cId="1821802347" sldId="390"/>
            <ac:spMk id="5" creationId="{8C3E4923-532B-4BA0-B1A3-FBC8AC2F013D}"/>
          </ac:spMkLst>
        </pc:spChg>
      </pc:sldChg>
      <pc:sldChg chg="modSp">
        <pc:chgData name="Francesco Lucà" userId="be252dd4-0f5a-48eb-bdff-dd588f7f9609" providerId="ADAL" clId="{4F0FB332-64F2-4154-B43D-81B996759489}" dt="2025-03-09T10:42:30.413" v="0"/>
        <pc:sldMkLst>
          <pc:docMk/>
          <pc:sldMk cId="2724505633" sldId="391"/>
        </pc:sldMkLst>
        <pc:spChg chg="mod">
          <ac:chgData name="Francesco Lucà" userId="be252dd4-0f5a-48eb-bdff-dd588f7f9609" providerId="ADAL" clId="{4F0FB332-64F2-4154-B43D-81B996759489}" dt="2025-03-09T10:42:30.413" v="0"/>
          <ac:spMkLst>
            <pc:docMk/>
            <pc:sldMk cId="2724505633" sldId="391"/>
            <ac:spMk id="5" creationId="{8C3E4923-532B-4BA0-B1A3-FBC8AC2F013D}"/>
          </ac:spMkLst>
        </pc:spChg>
      </pc:sldChg>
      <pc:sldChg chg="modSp">
        <pc:chgData name="Francesco Lucà" userId="be252dd4-0f5a-48eb-bdff-dd588f7f9609" providerId="ADAL" clId="{4F0FB332-64F2-4154-B43D-81B996759489}" dt="2025-03-09T10:42:30.413" v="0"/>
        <pc:sldMkLst>
          <pc:docMk/>
          <pc:sldMk cId="2225990144" sldId="392"/>
        </pc:sldMkLst>
        <pc:spChg chg="mod">
          <ac:chgData name="Francesco Lucà" userId="be252dd4-0f5a-48eb-bdff-dd588f7f9609" providerId="ADAL" clId="{4F0FB332-64F2-4154-B43D-81B996759489}" dt="2025-03-09T10:42:30.413" v="0"/>
          <ac:spMkLst>
            <pc:docMk/>
            <pc:sldMk cId="2225990144" sldId="392"/>
            <ac:spMk id="5" creationId="{8C3E4923-532B-4BA0-B1A3-FBC8AC2F013D}"/>
          </ac:spMkLst>
        </pc:spChg>
      </pc:sldChg>
      <pc:sldChg chg="modSp">
        <pc:chgData name="Francesco Lucà" userId="be252dd4-0f5a-48eb-bdff-dd588f7f9609" providerId="ADAL" clId="{4F0FB332-64F2-4154-B43D-81B996759489}" dt="2025-03-09T10:42:30.413" v="0"/>
        <pc:sldMkLst>
          <pc:docMk/>
          <pc:sldMk cId="4134775392" sldId="393"/>
        </pc:sldMkLst>
        <pc:spChg chg="mod">
          <ac:chgData name="Francesco Lucà" userId="be252dd4-0f5a-48eb-bdff-dd588f7f9609" providerId="ADAL" clId="{4F0FB332-64F2-4154-B43D-81B996759489}" dt="2025-03-09T10:42:30.413" v="0"/>
          <ac:spMkLst>
            <pc:docMk/>
            <pc:sldMk cId="4134775392" sldId="393"/>
            <ac:spMk id="5" creationId="{8C3E4923-532B-4BA0-B1A3-FBC8AC2F013D}"/>
          </ac:spMkLst>
        </pc:spChg>
      </pc:sldChg>
      <pc:sldChg chg="modSp">
        <pc:chgData name="Francesco Lucà" userId="be252dd4-0f5a-48eb-bdff-dd588f7f9609" providerId="ADAL" clId="{4F0FB332-64F2-4154-B43D-81B996759489}" dt="2025-03-09T10:42:30.413" v="0"/>
        <pc:sldMkLst>
          <pc:docMk/>
          <pc:sldMk cId="2253078549" sldId="394"/>
        </pc:sldMkLst>
        <pc:spChg chg="mod">
          <ac:chgData name="Francesco Lucà" userId="be252dd4-0f5a-48eb-bdff-dd588f7f9609" providerId="ADAL" clId="{4F0FB332-64F2-4154-B43D-81B996759489}" dt="2025-03-09T10:42:30.413" v="0"/>
          <ac:spMkLst>
            <pc:docMk/>
            <pc:sldMk cId="2253078549" sldId="394"/>
            <ac:spMk id="5" creationId="{8C3E4923-532B-4BA0-B1A3-FBC8AC2F013D}"/>
          </ac:spMkLst>
        </pc:spChg>
      </pc:sldChg>
      <pc:sldChg chg="modSp">
        <pc:chgData name="Francesco Lucà" userId="be252dd4-0f5a-48eb-bdff-dd588f7f9609" providerId="ADAL" clId="{4F0FB332-64F2-4154-B43D-81B996759489}" dt="2025-03-09T10:42:30.413" v="0"/>
        <pc:sldMkLst>
          <pc:docMk/>
          <pc:sldMk cId="2020797143" sldId="395"/>
        </pc:sldMkLst>
        <pc:spChg chg="mod">
          <ac:chgData name="Francesco Lucà" userId="be252dd4-0f5a-48eb-bdff-dd588f7f9609" providerId="ADAL" clId="{4F0FB332-64F2-4154-B43D-81B996759489}" dt="2025-03-09T10:42:30.413" v="0"/>
          <ac:spMkLst>
            <pc:docMk/>
            <pc:sldMk cId="2020797143" sldId="395"/>
            <ac:spMk id="5" creationId="{8C3E4923-532B-4BA0-B1A3-FBC8AC2F013D}"/>
          </ac:spMkLst>
        </pc:spChg>
      </pc:sldChg>
      <pc:sldChg chg="modSp">
        <pc:chgData name="Francesco Lucà" userId="be252dd4-0f5a-48eb-bdff-dd588f7f9609" providerId="ADAL" clId="{4F0FB332-64F2-4154-B43D-81B996759489}" dt="2025-03-09T10:42:30.413" v="0"/>
        <pc:sldMkLst>
          <pc:docMk/>
          <pc:sldMk cId="3771686037" sldId="396"/>
        </pc:sldMkLst>
        <pc:spChg chg="mod">
          <ac:chgData name="Francesco Lucà" userId="be252dd4-0f5a-48eb-bdff-dd588f7f9609" providerId="ADAL" clId="{4F0FB332-64F2-4154-B43D-81B996759489}" dt="2025-03-09T10:42:30.413" v="0"/>
          <ac:spMkLst>
            <pc:docMk/>
            <pc:sldMk cId="3771686037" sldId="396"/>
            <ac:spMk id="5" creationId="{8C3E4923-532B-4BA0-B1A3-FBC8AC2F013D}"/>
          </ac:spMkLst>
        </pc:spChg>
      </pc:sldChg>
      <pc:sldChg chg="modSp">
        <pc:chgData name="Francesco Lucà" userId="be252dd4-0f5a-48eb-bdff-dd588f7f9609" providerId="ADAL" clId="{4F0FB332-64F2-4154-B43D-81B996759489}" dt="2025-03-09T10:42:30.413" v="0"/>
        <pc:sldMkLst>
          <pc:docMk/>
          <pc:sldMk cId="2122153811" sldId="397"/>
        </pc:sldMkLst>
        <pc:spChg chg="mod">
          <ac:chgData name="Francesco Lucà" userId="be252dd4-0f5a-48eb-bdff-dd588f7f9609" providerId="ADAL" clId="{4F0FB332-64F2-4154-B43D-81B996759489}" dt="2025-03-09T10:42:30.413" v="0"/>
          <ac:spMkLst>
            <pc:docMk/>
            <pc:sldMk cId="2122153811" sldId="397"/>
            <ac:spMk id="5" creationId="{8C3E4923-532B-4BA0-B1A3-FBC8AC2F013D}"/>
          </ac:spMkLst>
        </pc:spChg>
      </pc:sldChg>
      <pc:sldChg chg="modSp">
        <pc:chgData name="Francesco Lucà" userId="be252dd4-0f5a-48eb-bdff-dd588f7f9609" providerId="ADAL" clId="{4F0FB332-64F2-4154-B43D-81B996759489}" dt="2025-03-09T10:42:30.413" v="0"/>
        <pc:sldMkLst>
          <pc:docMk/>
          <pc:sldMk cId="3124074779" sldId="398"/>
        </pc:sldMkLst>
        <pc:spChg chg="mod">
          <ac:chgData name="Francesco Lucà" userId="be252dd4-0f5a-48eb-bdff-dd588f7f9609" providerId="ADAL" clId="{4F0FB332-64F2-4154-B43D-81B996759489}" dt="2025-03-09T10:42:30.413" v="0"/>
          <ac:spMkLst>
            <pc:docMk/>
            <pc:sldMk cId="3124074779" sldId="398"/>
            <ac:spMk id="5" creationId="{8C3E4923-532B-4BA0-B1A3-FBC8AC2F013D}"/>
          </ac:spMkLst>
        </pc:spChg>
      </pc:sldChg>
      <pc:sldChg chg="modSp">
        <pc:chgData name="Francesco Lucà" userId="be252dd4-0f5a-48eb-bdff-dd588f7f9609" providerId="ADAL" clId="{4F0FB332-64F2-4154-B43D-81B996759489}" dt="2025-03-09T10:42:30.413" v="0"/>
        <pc:sldMkLst>
          <pc:docMk/>
          <pc:sldMk cId="3108678476" sldId="399"/>
        </pc:sldMkLst>
        <pc:spChg chg="mod">
          <ac:chgData name="Francesco Lucà" userId="be252dd4-0f5a-48eb-bdff-dd588f7f9609" providerId="ADAL" clId="{4F0FB332-64F2-4154-B43D-81B996759489}" dt="2025-03-09T10:42:30.413" v="0"/>
          <ac:spMkLst>
            <pc:docMk/>
            <pc:sldMk cId="3108678476" sldId="399"/>
            <ac:spMk id="5" creationId="{8C3E4923-532B-4BA0-B1A3-FBC8AC2F013D}"/>
          </ac:spMkLst>
        </pc:spChg>
      </pc:sldChg>
      <pc:sldChg chg="modSp">
        <pc:chgData name="Francesco Lucà" userId="be252dd4-0f5a-48eb-bdff-dd588f7f9609" providerId="ADAL" clId="{4F0FB332-64F2-4154-B43D-81B996759489}" dt="2025-03-09T10:42:30.413" v="0"/>
        <pc:sldMkLst>
          <pc:docMk/>
          <pc:sldMk cId="1775466736" sldId="400"/>
        </pc:sldMkLst>
        <pc:spChg chg="mod">
          <ac:chgData name="Francesco Lucà" userId="be252dd4-0f5a-48eb-bdff-dd588f7f9609" providerId="ADAL" clId="{4F0FB332-64F2-4154-B43D-81B996759489}" dt="2025-03-09T10:42:30.413" v="0"/>
          <ac:spMkLst>
            <pc:docMk/>
            <pc:sldMk cId="1775466736" sldId="400"/>
            <ac:spMk id="5" creationId="{8C3E4923-532B-4BA0-B1A3-FBC8AC2F013D}"/>
          </ac:spMkLst>
        </pc:spChg>
      </pc:sldChg>
      <pc:sldChg chg="modSp">
        <pc:chgData name="Francesco Lucà" userId="be252dd4-0f5a-48eb-bdff-dd588f7f9609" providerId="ADAL" clId="{4F0FB332-64F2-4154-B43D-81B996759489}" dt="2025-03-09T10:42:30.413" v="0"/>
        <pc:sldMkLst>
          <pc:docMk/>
          <pc:sldMk cId="140558335" sldId="401"/>
        </pc:sldMkLst>
        <pc:spChg chg="mod">
          <ac:chgData name="Francesco Lucà" userId="be252dd4-0f5a-48eb-bdff-dd588f7f9609" providerId="ADAL" clId="{4F0FB332-64F2-4154-B43D-81B996759489}" dt="2025-03-09T10:42:30.413" v="0"/>
          <ac:spMkLst>
            <pc:docMk/>
            <pc:sldMk cId="140558335" sldId="401"/>
            <ac:spMk id="5" creationId="{8C3E4923-532B-4BA0-B1A3-FBC8AC2F013D}"/>
          </ac:spMkLst>
        </pc:spChg>
      </pc:sldChg>
      <pc:sldChg chg="modSp">
        <pc:chgData name="Francesco Lucà" userId="be252dd4-0f5a-48eb-bdff-dd588f7f9609" providerId="ADAL" clId="{4F0FB332-64F2-4154-B43D-81B996759489}" dt="2025-03-09T10:42:30.413" v="0"/>
        <pc:sldMkLst>
          <pc:docMk/>
          <pc:sldMk cId="2765788660" sldId="402"/>
        </pc:sldMkLst>
        <pc:spChg chg="mod">
          <ac:chgData name="Francesco Lucà" userId="be252dd4-0f5a-48eb-bdff-dd588f7f9609" providerId="ADAL" clId="{4F0FB332-64F2-4154-B43D-81B996759489}" dt="2025-03-09T10:42:30.413" v="0"/>
          <ac:spMkLst>
            <pc:docMk/>
            <pc:sldMk cId="2765788660" sldId="402"/>
            <ac:spMk id="5" creationId="{8C3E4923-532B-4BA0-B1A3-FBC8AC2F013D}"/>
          </ac:spMkLst>
        </pc:spChg>
      </pc:sldChg>
      <pc:sldChg chg="modSp">
        <pc:chgData name="Francesco Lucà" userId="be252dd4-0f5a-48eb-bdff-dd588f7f9609" providerId="ADAL" clId="{4F0FB332-64F2-4154-B43D-81B996759489}" dt="2025-03-09T10:42:30.413" v="0"/>
        <pc:sldMkLst>
          <pc:docMk/>
          <pc:sldMk cId="2108133454" sldId="404"/>
        </pc:sldMkLst>
        <pc:spChg chg="mod">
          <ac:chgData name="Francesco Lucà" userId="be252dd4-0f5a-48eb-bdff-dd588f7f9609" providerId="ADAL" clId="{4F0FB332-64F2-4154-B43D-81B996759489}" dt="2025-03-09T10:42:30.413" v="0"/>
          <ac:spMkLst>
            <pc:docMk/>
            <pc:sldMk cId="2108133454" sldId="404"/>
            <ac:spMk id="5" creationId="{0A851D5F-F9E1-4613-A67E-68A487F26CDC}"/>
          </ac:spMkLst>
        </pc:spChg>
      </pc:sldChg>
      <pc:sldChg chg="modSp">
        <pc:chgData name="Francesco Lucà" userId="be252dd4-0f5a-48eb-bdff-dd588f7f9609" providerId="ADAL" clId="{4F0FB332-64F2-4154-B43D-81B996759489}" dt="2025-03-09T10:42:30.413" v="0"/>
        <pc:sldMkLst>
          <pc:docMk/>
          <pc:sldMk cId="1234920819" sldId="405"/>
        </pc:sldMkLst>
        <pc:spChg chg="mod">
          <ac:chgData name="Francesco Lucà" userId="be252dd4-0f5a-48eb-bdff-dd588f7f9609" providerId="ADAL" clId="{4F0FB332-64F2-4154-B43D-81B996759489}" dt="2025-03-09T10:42:30.413" v="0"/>
          <ac:spMkLst>
            <pc:docMk/>
            <pc:sldMk cId="1234920819" sldId="405"/>
            <ac:spMk id="5" creationId="{0A851D5F-F9E1-4613-A67E-68A487F26CDC}"/>
          </ac:spMkLst>
        </pc:spChg>
      </pc:sldChg>
      <pc:sldChg chg="modSp">
        <pc:chgData name="Francesco Lucà" userId="be252dd4-0f5a-48eb-bdff-dd588f7f9609" providerId="ADAL" clId="{4F0FB332-64F2-4154-B43D-81B996759489}" dt="2025-03-09T10:42:30.413" v="0"/>
        <pc:sldMkLst>
          <pc:docMk/>
          <pc:sldMk cId="4279808108" sldId="406"/>
        </pc:sldMkLst>
        <pc:spChg chg="mod">
          <ac:chgData name="Francesco Lucà" userId="be252dd4-0f5a-48eb-bdff-dd588f7f9609" providerId="ADAL" clId="{4F0FB332-64F2-4154-B43D-81B996759489}" dt="2025-03-09T10:42:30.413" v="0"/>
          <ac:spMkLst>
            <pc:docMk/>
            <pc:sldMk cId="4279808108" sldId="406"/>
            <ac:spMk id="5" creationId="{0A851D5F-F9E1-4613-A67E-68A487F26CDC}"/>
          </ac:spMkLst>
        </pc:spChg>
      </pc:sldChg>
      <pc:sldChg chg="modSp">
        <pc:chgData name="Francesco Lucà" userId="be252dd4-0f5a-48eb-bdff-dd588f7f9609" providerId="ADAL" clId="{4F0FB332-64F2-4154-B43D-81B996759489}" dt="2025-03-09T10:42:30.413" v="0"/>
        <pc:sldMkLst>
          <pc:docMk/>
          <pc:sldMk cId="1065043272" sldId="407"/>
        </pc:sldMkLst>
        <pc:spChg chg="mod">
          <ac:chgData name="Francesco Lucà" userId="be252dd4-0f5a-48eb-bdff-dd588f7f9609" providerId="ADAL" clId="{4F0FB332-64F2-4154-B43D-81B996759489}" dt="2025-03-09T10:42:30.413" v="0"/>
          <ac:spMkLst>
            <pc:docMk/>
            <pc:sldMk cId="1065043272" sldId="407"/>
            <ac:spMk id="5" creationId="{8C3E4923-532B-4BA0-B1A3-FBC8AC2F013D}"/>
          </ac:spMkLst>
        </pc:spChg>
      </pc:sldChg>
      <pc:sldMasterChg chg="modSp modSldLayout">
        <pc:chgData name="Francesco Lucà" userId="be252dd4-0f5a-48eb-bdff-dd588f7f9609" providerId="ADAL" clId="{4F0FB332-64F2-4154-B43D-81B996759489}" dt="2025-03-09T10:42:30.413" v="0"/>
        <pc:sldMasterMkLst>
          <pc:docMk/>
          <pc:sldMasterMk cId="0" sldId="2147483648"/>
        </pc:sldMasterMkLst>
        <pc:spChg chg="mod">
          <ac:chgData name="Francesco Lucà" userId="be252dd4-0f5a-48eb-bdff-dd588f7f9609" providerId="ADAL" clId="{4F0FB332-64F2-4154-B43D-81B996759489}" dt="2025-03-09T10:42:30.413" v="0"/>
          <ac:spMkLst>
            <pc:docMk/>
            <pc:sldMasterMk cId="0" sldId="2147483648"/>
            <ac:spMk id="19" creationId="{DBE90251-E50E-4F70-9059-73CB9BD5D14C}"/>
          </ac:spMkLst>
        </pc:spChg>
        <pc:sldLayoutChg chg="modSp">
          <pc:chgData name="Francesco Lucà" userId="be252dd4-0f5a-48eb-bdff-dd588f7f9609" providerId="ADAL" clId="{4F0FB332-64F2-4154-B43D-81B996759489}" dt="2025-03-09T10:42:30.413" v="0"/>
          <pc:sldLayoutMkLst>
            <pc:docMk/>
            <pc:sldMasterMk cId="0" sldId="2147483648"/>
            <pc:sldLayoutMk cId="0" sldId="2147483649"/>
          </pc:sldLayoutMkLst>
          <pc:spChg chg="mod">
            <ac:chgData name="Francesco Lucà" userId="be252dd4-0f5a-48eb-bdff-dd588f7f9609" providerId="ADAL" clId="{4F0FB332-64F2-4154-B43D-81B996759489}" dt="2025-03-09T10:42:30.413"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50"/>
          </pc:sldLayoutMkLst>
          <pc:spChg chg="mod">
            <ac:chgData name="Francesco Lucà" userId="be252dd4-0f5a-48eb-bdff-dd588f7f9609" providerId="ADAL" clId="{4F0FB332-64F2-4154-B43D-81B996759489}" dt="2025-03-09T10:42:30.413"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51"/>
          </pc:sldLayoutMkLst>
          <pc:spChg chg="mod">
            <ac:chgData name="Francesco Lucà" userId="be252dd4-0f5a-48eb-bdff-dd588f7f9609" providerId="ADAL" clId="{4F0FB332-64F2-4154-B43D-81B996759489}" dt="2025-03-09T10:42:30.413"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53"/>
          </pc:sldLayoutMkLst>
          <pc:spChg chg="mod">
            <ac:chgData name="Francesco Lucà" userId="be252dd4-0f5a-48eb-bdff-dd588f7f9609" providerId="ADAL" clId="{4F0FB332-64F2-4154-B43D-81B996759489}" dt="2025-03-09T10:42:30.413"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54"/>
          </pc:sldLayoutMkLst>
          <pc:spChg chg="mod">
            <ac:chgData name="Francesco Lucà" userId="be252dd4-0f5a-48eb-bdff-dd588f7f9609" providerId="ADAL" clId="{4F0FB332-64F2-4154-B43D-81B996759489}" dt="2025-03-09T10:42:30.413"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55"/>
          </pc:sldLayoutMkLst>
          <pc:spChg chg="mod">
            <ac:chgData name="Francesco Lucà" userId="be252dd4-0f5a-48eb-bdff-dd588f7f9609" providerId="ADAL" clId="{4F0FB332-64F2-4154-B43D-81B996759489}" dt="2025-03-09T10:42:30.413"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57"/>
          </pc:sldLayoutMkLst>
          <pc:spChg chg="mod">
            <ac:chgData name="Francesco Lucà" userId="be252dd4-0f5a-48eb-bdff-dd588f7f9609" providerId="ADAL" clId="{4F0FB332-64F2-4154-B43D-81B996759489}" dt="2025-03-09T10:42:30.413"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59"/>
          </pc:sldLayoutMkLst>
          <pc:spChg chg="mod">
            <ac:chgData name="Francesco Lucà" userId="be252dd4-0f5a-48eb-bdff-dd588f7f9609" providerId="ADAL" clId="{4F0FB332-64F2-4154-B43D-81B996759489}" dt="2025-03-09T10:42:30.413"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60"/>
          </pc:sldLayoutMkLst>
          <pc:spChg chg="mod">
            <ac:chgData name="Francesco Lucà" userId="be252dd4-0f5a-48eb-bdff-dd588f7f9609" providerId="ADAL" clId="{4F0FB332-64F2-4154-B43D-81B996759489}" dt="2025-03-09T10:42:30.413"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61"/>
          </pc:sldLayoutMkLst>
          <pc:spChg chg="mod">
            <ac:chgData name="Francesco Lucà" userId="be252dd4-0f5a-48eb-bdff-dd588f7f9609" providerId="ADAL" clId="{4F0FB332-64F2-4154-B43D-81B996759489}" dt="2025-03-09T10:42:30.413"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62"/>
          </pc:sldLayoutMkLst>
          <pc:spChg chg="mod">
            <ac:chgData name="Francesco Lucà" userId="be252dd4-0f5a-48eb-bdff-dd588f7f9609" providerId="ADAL" clId="{4F0FB332-64F2-4154-B43D-81B996759489}" dt="2025-03-09T10:42:30.413"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63"/>
          </pc:sldLayoutMkLst>
          <pc:spChg chg="mod">
            <ac:chgData name="Francesco Lucà" userId="be252dd4-0f5a-48eb-bdff-dd588f7f9609" providerId="ADAL" clId="{4F0FB332-64F2-4154-B43D-81B996759489}" dt="2025-03-09T10:42:30.413"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64"/>
          </pc:sldLayoutMkLst>
          <pc:spChg chg="mod">
            <ac:chgData name="Francesco Lucà" userId="be252dd4-0f5a-48eb-bdff-dd588f7f9609" providerId="ADAL" clId="{4F0FB332-64F2-4154-B43D-81B996759489}" dt="2025-03-09T10:42:30.413"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65"/>
          </pc:sldLayoutMkLst>
          <pc:spChg chg="mod">
            <ac:chgData name="Francesco Lucà" userId="be252dd4-0f5a-48eb-bdff-dd588f7f9609" providerId="ADAL" clId="{4F0FB332-64F2-4154-B43D-81B996759489}" dt="2025-03-09T10:42:30.413"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66"/>
          </pc:sldLayoutMkLst>
          <pc:spChg chg="mod">
            <ac:chgData name="Francesco Lucà" userId="be252dd4-0f5a-48eb-bdff-dd588f7f9609" providerId="ADAL" clId="{4F0FB332-64F2-4154-B43D-81B996759489}" dt="2025-03-09T10:42:30.413"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4F0FB332-64F2-4154-B43D-81B996759489}" dt="2025-03-09T10:42:30.413" v="0"/>
          <pc:sldLayoutMkLst>
            <pc:docMk/>
            <pc:sldMasterMk cId="0" sldId="2147483648"/>
            <pc:sldLayoutMk cId="0" sldId="2147483667"/>
          </pc:sldLayoutMkLst>
          <pc:spChg chg="mod">
            <ac:chgData name="Francesco Lucà" userId="be252dd4-0f5a-48eb-bdff-dd588f7f9609" providerId="ADAL" clId="{4F0FB332-64F2-4154-B43D-81B996759489}" dt="2025-03-09T10:42:30.413" v="0"/>
            <ac:spMkLst>
              <pc:docMk/>
              <pc:sldMasterMk cId="0" sldId="2147483648"/>
              <pc:sldLayoutMk cId="0" sldId="2147483667"/>
              <ac:spMk id="7" creationId="{4FB66AB8-BAC9-4C81-9CB5-45484C4097F9}"/>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09/03/2025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09/03/2025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Balance Sheet: Trade receivable</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53947"/>
            <a:ext cx="7277100" cy="2031325"/>
          </a:xfrm>
          <a:prstGeom prst="rect">
            <a:avLst/>
          </a:prstGeom>
          <a:noFill/>
        </p:spPr>
        <p:txBody>
          <a:bodyPr wrap="square" rtlCol="0">
            <a:spAutoFit/>
          </a:bodyPr>
          <a:lstStyle/>
          <a:p>
            <a:r>
              <a:rPr lang="it-IT" dirty="0"/>
              <a:t>Agenda</a:t>
            </a:r>
          </a:p>
          <a:p>
            <a:pPr marL="342900" indent="-342900">
              <a:buFont typeface="+mj-lt"/>
              <a:buAutoNum type="arabicPeriod"/>
            </a:pPr>
            <a:r>
              <a:rPr lang="en-US" dirty="0"/>
              <a:t>Trade receivable</a:t>
            </a:r>
          </a:p>
          <a:p>
            <a:pPr marL="342900" indent="-342900">
              <a:buFont typeface="+mj-lt"/>
              <a:buAutoNum type="arabicPeriod"/>
            </a:pPr>
            <a:r>
              <a:rPr lang="en-US" dirty="0"/>
              <a:t>Determination and classification of assets</a:t>
            </a:r>
          </a:p>
          <a:p>
            <a:pPr marL="342900" indent="-342900">
              <a:buFont typeface="+mj-lt"/>
              <a:buAutoNum type="arabicPeriod"/>
            </a:pPr>
            <a:r>
              <a:rPr lang="en-US" dirty="0"/>
              <a:t>Impairment of AR</a:t>
            </a:r>
          </a:p>
          <a:p>
            <a:pPr marL="342900" indent="-342900">
              <a:buFont typeface="+mj-lt"/>
              <a:buAutoNum type="arabicPeriod"/>
            </a:pPr>
            <a:r>
              <a:rPr lang="en-US" dirty="0"/>
              <a:t>Factoring</a:t>
            </a:r>
          </a:p>
          <a:p>
            <a:pPr marL="342900" indent="-342900">
              <a:buFont typeface="+mj-lt"/>
              <a:buAutoNum type="arabicPeriod"/>
            </a:pPr>
            <a:endParaRPr lang="en-US" dirty="0"/>
          </a:p>
          <a:p>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Receivables represent the right to receive a certain amount of cash or cash equivalent. It is the title giving the right to perceive future cash flow.</a:t>
            </a:r>
          </a:p>
          <a:p>
            <a:r>
              <a:rPr lang="en-US" dirty="0"/>
              <a:t>Receivables are ruled by IFRS 15 and IFRS 9.</a:t>
            </a:r>
          </a:p>
          <a:p>
            <a:r>
              <a:rPr lang="en-US" dirty="0"/>
              <a:t>Receivables includes all money claims against other people, companies and other organizations. </a:t>
            </a:r>
          </a:p>
          <a:p>
            <a:r>
              <a:rPr lang="en-US" dirty="0"/>
              <a:t>Receivables that result from the sales of goods or service might be called trade receivables or account receivables.</a:t>
            </a:r>
          </a:p>
          <a:p>
            <a:r>
              <a:rPr lang="en-US" dirty="0"/>
              <a:t>Trade receivables are classified in the balance sheet within the current assets and form part of the working capital. The classification of account receivables within current assets is because of these are normally collected within a short period (less than 12 months).</a:t>
            </a:r>
          </a:p>
          <a:p>
            <a:r>
              <a:rPr lang="en-US" dirty="0"/>
              <a:t>If collection of trade receivables is expected to be beyond 12 months these are classified within non-current assets.</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Receivables</a:t>
            </a:r>
            <a:endParaRPr lang="it-IT" sz="3600" dirty="0"/>
          </a:p>
        </p:txBody>
      </p:sp>
    </p:spTree>
    <p:extLst>
      <p:ext uri="{BB962C8B-B14F-4D97-AF65-F5344CB8AC3E}">
        <p14:creationId xmlns:p14="http://schemas.microsoft.com/office/powerpoint/2010/main" val="4067835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85000" lnSpcReduction="20000"/>
          </a:bodyPr>
          <a:lstStyle/>
          <a:p>
            <a:r>
              <a:rPr lang="en-US" dirty="0"/>
              <a:t>Receivables might be recorded also against a transaction different from a sale of goods and service. Example of receivables are:</a:t>
            </a:r>
          </a:p>
          <a:p>
            <a:pPr marL="285750" indent="-285750">
              <a:buFont typeface="Arial" panose="020B0604020202020204" pitchFamily="34" charset="0"/>
              <a:buChar char="•"/>
            </a:pPr>
            <a:r>
              <a:rPr lang="en-US" dirty="0"/>
              <a:t>Advances to officers and employees.</a:t>
            </a:r>
          </a:p>
          <a:p>
            <a:pPr marL="285750" indent="-285750">
              <a:buFont typeface="Arial" panose="020B0604020202020204" pitchFamily="34" charset="0"/>
              <a:buChar char="•"/>
            </a:pPr>
            <a:r>
              <a:rPr lang="en-US" dirty="0"/>
              <a:t>Advances to subsidiaries.</a:t>
            </a:r>
          </a:p>
          <a:p>
            <a:pPr marL="285750" indent="-285750">
              <a:buFont typeface="Arial" panose="020B0604020202020204" pitchFamily="34" charset="0"/>
              <a:buChar char="•"/>
            </a:pPr>
            <a:r>
              <a:rPr lang="en-US" dirty="0"/>
              <a:t>Deposits to cover potential damages or losses.</a:t>
            </a:r>
          </a:p>
          <a:p>
            <a:pPr marL="285750" indent="-285750">
              <a:buFont typeface="Arial" panose="020B0604020202020204" pitchFamily="34" charset="0"/>
              <a:buChar char="•"/>
            </a:pPr>
            <a:r>
              <a:rPr lang="en-US" dirty="0"/>
              <a:t>Deposits as a guarantee of performance or payment.</a:t>
            </a:r>
          </a:p>
          <a:p>
            <a:pPr marL="285750" indent="-285750">
              <a:buFont typeface="Arial" panose="020B0604020202020204" pitchFamily="34" charset="0"/>
              <a:buChar char="•"/>
            </a:pPr>
            <a:r>
              <a:rPr lang="en-US" dirty="0"/>
              <a:t>Dividends and interest receivable.</a:t>
            </a:r>
          </a:p>
          <a:p>
            <a:pPr marL="285750" indent="-285750">
              <a:buFont typeface="Arial" panose="020B0604020202020204" pitchFamily="34" charset="0"/>
              <a:buChar char="•"/>
            </a:pPr>
            <a:r>
              <a:rPr lang="en-US" dirty="0"/>
              <a:t>Claims against:</a:t>
            </a:r>
          </a:p>
          <a:p>
            <a:pPr marL="1028700" lvl="1">
              <a:buFont typeface="Arial" panose="020B0604020202020204" pitchFamily="34" charset="0"/>
              <a:buChar char="•"/>
            </a:pPr>
            <a:r>
              <a:rPr lang="en-US" dirty="0"/>
              <a:t>Insurance companies for casualties sustained.</a:t>
            </a:r>
          </a:p>
          <a:p>
            <a:pPr marL="1028700" lvl="1">
              <a:buFont typeface="Arial" panose="020B0604020202020204" pitchFamily="34" charset="0"/>
              <a:buChar char="•"/>
            </a:pPr>
            <a:r>
              <a:rPr lang="en-US" dirty="0"/>
              <a:t>Defendants under suit.</a:t>
            </a:r>
          </a:p>
          <a:p>
            <a:pPr marL="1028700" lvl="1">
              <a:buFont typeface="Arial" panose="020B0604020202020204" pitchFamily="34" charset="0"/>
              <a:buChar char="•"/>
            </a:pPr>
            <a:r>
              <a:rPr lang="en-US" dirty="0"/>
              <a:t>Governmental bodies for tax refunds.</a:t>
            </a:r>
          </a:p>
          <a:p>
            <a:pPr marL="1028700" lvl="1">
              <a:buFont typeface="Arial" panose="020B0604020202020204" pitchFamily="34" charset="0"/>
              <a:buChar char="•"/>
            </a:pPr>
            <a:r>
              <a:rPr lang="en-US" dirty="0"/>
              <a:t>Common carriers for damaged or lost goods.</a:t>
            </a:r>
          </a:p>
          <a:p>
            <a:pPr marL="1028700" lvl="1">
              <a:buFont typeface="Arial" panose="020B0604020202020204" pitchFamily="34" charset="0"/>
              <a:buChar char="•"/>
            </a:pPr>
            <a:r>
              <a:rPr lang="en-US" dirty="0"/>
              <a:t>Creditors for returned, damaged, or lost goods.</a:t>
            </a:r>
          </a:p>
          <a:p>
            <a:pPr marL="1028700" lvl="1">
              <a:buFont typeface="Arial" panose="020B0604020202020204" pitchFamily="34" charset="0"/>
              <a:buChar char="•"/>
            </a:pPr>
            <a:r>
              <a:rPr lang="en-US" dirty="0"/>
              <a:t>Customers for returnable items (crates, containers, etc.).</a:t>
            </a:r>
          </a:p>
          <a:p>
            <a:pPr marL="285750" indent="-285750">
              <a:buFont typeface="Arial" panose="020B0604020202020204" pitchFamily="34" charset="0"/>
              <a:buChar char="•"/>
            </a:pPr>
            <a:r>
              <a:rPr lang="en-US" dirty="0"/>
              <a:t> </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Receivables</a:t>
            </a:r>
            <a:endParaRPr lang="it-IT" sz="3600" dirty="0"/>
          </a:p>
        </p:txBody>
      </p:sp>
    </p:spTree>
    <p:extLst>
      <p:ext uri="{BB962C8B-B14F-4D97-AF65-F5344CB8AC3E}">
        <p14:creationId xmlns:p14="http://schemas.microsoft.com/office/powerpoint/2010/main" val="2112970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 receivable is written in the moment the right to receive cash is born. This moment is normally related to the selling of goods (transfer of control over goods) and the execution of a service. The initial recognition might be decided in the agreement providing some milestone during the transaction.</a:t>
            </a:r>
          </a:p>
          <a:p>
            <a:r>
              <a:rPr lang="en-US" dirty="0"/>
              <a:t>At the moment of recognition of an account receivable the company records for:</a:t>
            </a:r>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Initial recognition</a:t>
            </a:r>
            <a:endParaRPr lang="it-IT" sz="3600" dirty="0"/>
          </a:p>
        </p:txBody>
      </p:sp>
      <p:graphicFrame>
        <p:nvGraphicFramePr>
          <p:cNvPr id="7" name="Table 6">
            <a:extLst>
              <a:ext uri="{FF2B5EF4-FFF2-40B4-BE49-F238E27FC236}">
                <a16:creationId xmlns:a16="http://schemas.microsoft.com/office/drawing/2014/main" id="{6F3C7661-0F5F-4CF0-879D-DB89B9D79488}"/>
              </a:ext>
            </a:extLst>
          </p:cNvPr>
          <p:cNvGraphicFramePr>
            <a:graphicFrameLocks noGrp="1"/>
          </p:cNvGraphicFramePr>
          <p:nvPr>
            <p:extLst>
              <p:ext uri="{D42A27DB-BD31-4B8C-83A1-F6EECF244321}">
                <p14:modId xmlns:p14="http://schemas.microsoft.com/office/powerpoint/2010/main" val="1467287574"/>
              </p:ext>
            </p:extLst>
          </p:nvPr>
        </p:nvGraphicFramePr>
        <p:xfrm>
          <a:off x="903978" y="2960621"/>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Receivables from XXX</a:t>
                      </a:r>
                    </a:p>
                  </a:txBody>
                  <a:tcPr/>
                </a:tc>
                <a:tc>
                  <a:txBody>
                    <a:bodyPr/>
                    <a:lstStyle/>
                    <a:p>
                      <a:pPr algn="r"/>
                      <a:r>
                        <a:rPr lang="en-US" dirty="0"/>
                        <a:t>122</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VAT on sales (22%)</a:t>
                      </a:r>
                    </a:p>
                  </a:txBody>
                  <a:tcPr/>
                </a:tc>
                <a:tc>
                  <a:txBody>
                    <a:bodyPr/>
                    <a:lstStyle/>
                    <a:p>
                      <a:pPr algn="r"/>
                      <a:endParaRPr lang="en-US" dirty="0"/>
                    </a:p>
                  </a:txBody>
                  <a:tcPr/>
                </a:tc>
                <a:tc>
                  <a:txBody>
                    <a:bodyPr/>
                    <a:lstStyle/>
                    <a:p>
                      <a:pPr algn="r"/>
                      <a:r>
                        <a:rPr lang="en-US" dirty="0"/>
                        <a:t>22</a:t>
                      </a:r>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Sales (PL)</a:t>
                      </a:r>
                    </a:p>
                  </a:txBody>
                  <a:tcPr/>
                </a:tc>
                <a:tc>
                  <a:txBody>
                    <a:bodyPr/>
                    <a:lstStyle/>
                    <a:p>
                      <a:pPr algn="r"/>
                      <a:endParaRPr lang="en-US" dirty="0"/>
                    </a:p>
                  </a:txBody>
                  <a:tcPr/>
                </a:tc>
                <a:tc>
                  <a:txBody>
                    <a:bodyPr/>
                    <a:lstStyle/>
                    <a:p>
                      <a:pPr algn="r"/>
                      <a:r>
                        <a:rPr lang="en-US" dirty="0"/>
                        <a:t>100</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385F8757-BB03-425F-A08A-8520611E4B26}"/>
              </a:ext>
            </a:extLst>
          </p:cNvPr>
          <p:cNvGraphicFramePr>
            <a:graphicFrameLocks noGrp="1"/>
          </p:cNvGraphicFramePr>
          <p:nvPr>
            <p:extLst>
              <p:ext uri="{D42A27DB-BD31-4B8C-83A1-F6EECF244321}">
                <p14:modId xmlns:p14="http://schemas.microsoft.com/office/powerpoint/2010/main" val="498942613"/>
              </p:ext>
            </p:extLst>
          </p:nvPr>
        </p:nvGraphicFramePr>
        <p:xfrm>
          <a:off x="895352" y="416479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9584A568-32BB-4D1C-8356-56A0FF64F238}"/>
              </a:ext>
            </a:extLst>
          </p:cNvPr>
          <p:cNvGraphicFramePr>
            <a:graphicFrameLocks noGrp="1"/>
          </p:cNvGraphicFramePr>
          <p:nvPr>
            <p:extLst>
              <p:ext uri="{D42A27DB-BD31-4B8C-83A1-F6EECF244321}">
                <p14:modId xmlns:p14="http://schemas.microsoft.com/office/powerpoint/2010/main" val="4103504796"/>
              </p:ext>
            </p:extLst>
          </p:nvPr>
        </p:nvGraphicFramePr>
        <p:xfrm>
          <a:off x="6640522" y="416479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b="1" dirty="0"/>
                        <a:t>100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F5C9C3B4-0906-45F9-BC14-7FED1AA272F3}"/>
              </a:ext>
            </a:extLst>
          </p:cNvPr>
          <p:cNvGraphicFramePr>
            <a:graphicFrameLocks noGrp="1"/>
          </p:cNvGraphicFramePr>
          <p:nvPr>
            <p:extLst>
              <p:ext uri="{D42A27DB-BD31-4B8C-83A1-F6EECF244321}">
                <p14:modId xmlns:p14="http://schemas.microsoft.com/office/powerpoint/2010/main" val="530273741"/>
              </p:ext>
            </p:extLst>
          </p:nvPr>
        </p:nvGraphicFramePr>
        <p:xfrm>
          <a:off x="3767937" y="416479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22</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22</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597BED0D-82B2-4B54-B94B-6471BB02ACA6}"/>
              </a:ext>
            </a:extLst>
          </p:cNvPr>
          <p:cNvGraphicFramePr>
            <a:graphicFrameLocks noGrp="1"/>
          </p:cNvGraphicFramePr>
          <p:nvPr>
            <p:extLst>
              <p:ext uri="{D42A27DB-BD31-4B8C-83A1-F6EECF244321}">
                <p14:modId xmlns:p14="http://schemas.microsoft.com/office/powerpoint/2010/main" val="1832111424"/>
              </p:ext>
            </p:extLst>
          </p:nvPr>
        </p:nvGraphicFramePr>
        <p:xfrm>
          <a:off x="8405315" y="2799741"/>
          <a:ext cx="1737373"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974136">
                  <a:extLst>
                    <a:ext uri="{9D8B030D-6E8A-4147-A177-3AD203B41FA5}">
                      <a16:colId xmlns:a16="http://schemas.microsoft.com/office/drawing/2014/main" val="2021887314"/>
                    </a:ext>
                  </a:extLst>
                </a:gridCol>
              </a:tblGrid>
              <a:tr h="324000">
                <a:tc gridSpan="2">
                  <a:txBody>
                    <a:bodyPr/>
                    <a:lstStyle/>
                    <a:p>
                      <a:pPr algn="ctr"/>
                      <a:r>
                        <a:rPr lang="en-US" sz="1200" dirty="0"/>
                        <a:t>BS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AR 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EQUITY 100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VAT AP 22</a:t>
                      </a:r>
                    </a:p>
                    <a:p>
                      <a:pPr algn="r"/>
                      <a:endParaRPr lang="en-US" sz="12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3926346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In the common commercial practice happens that goods are sold reduced by a trade discount. Trade discounts are reduction from the normal price list. These are often applied directly in the moment of sales. The accounting for discounts and rebates is the following:</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Initial recognition</a:t>
            </a:r>
            <a:endParaRPr lang="it-IT" sz="3600" dirty="0"/>
          </a:p>
        </p:txBody>
      </p:sp>
      <p:graphicFrame>
        <p:nvGraphicFramePr>
          <p:cNvPr id="7" name="Table 6">
            <a:extLst>
              <a:ext uri="{FF2B5EF4-FFF2-40B4-BE49-F238E27FC236}">
                <a16:creationId xmlns:a16="http://schemas.microsoft.com/office/drawing/2014/main" id="{6F3C7661-0F5F-4CF0-879D-DB89B9D79488}"/>
              </a:ext>
            </a:extLst>
          </p:cNvPr>
          <p:cNvGraphicFramePr>
            <a:graphicFrameLocks noGrp="1"/>
          </p:cNvGraphicFramePr>
          <p:nvPr>
            <p:extLst>
              <p:ext uri="{D42A27DB-BD31-4B8C-83A1-F6EECF244321}">
                <p14:modId xmlns:p14="http://schemas.microsoft.com/office/powerpoint/2010/main" val="940415171"/>
              </p:ext>
            </p:extLst>
          </p:nvPr>
        </p:nvGraphicFramePr>
        <p:xfrm>
          <a:off x="895352" y="2310495"/>
          <a:ext cx="6272106" cy="184912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Receivables from XXX</a:t>
                      </a:r>
                    </a:p>
                  </a:txBody>
                  <a:tcPr/>
                </a:tc>
                <a:tc>
                  <a:txBody>
                    <a:bodyPr/>
                    <a:lstStyle/>
                    <a:p>
                      <a:pPr algn="r"/>
                      <a:r>
                        <a:rPr lang="en-US" dirty="0"/>
                        <a:t>122</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Discount on sales</a:t>
                      </a:r>
                    </a:p>
                  </a:txBody>
                  <a:tcPr/>
                </a:tc>
                <a:tc>
                  <a:txBody>
                    <a:bodyPr/>
                    <a:lstStyle/>
                    <a:p>
                      <a:pPr algn="r"/>
                      <a:r>
                        <a:rPr lang="en-US" dirty="0"/>
                        <a:t>10</a:t>
                      </a:r>
                    </a:p>
                  </a:txBody>
                  <a:tcPr/>
                </a:tc>
                <a:tc>
                  <a:txBody>
                    <a:bodyPr/>
                    <a:lstStyle/>
                    <a:p>
                      <a:pPr algn="r"/>
                      <a:endParaRPr lang="en-US" dirty="0"/>
                    </a:p>
                  </a:txBody>
                  <a:tcPr/>
                </a:tc>
                <a:extLst>
                  <a:ext uri="{0D108BD9-81ED-4DB2-BD59-A6C34878D82A}">
                    <a16:rowId xmlns:a16="http://schemas.microsoft.com/office/drawing/2014/main" val="594409867"/>
                  </a:ext>
                </a:extLst>
              </a:tr>
              <a:tr h="370840">
                <a:tc>
                  <a:txBody>
                    <a:bodyPr/>
                    <a:lstStyle/>
                    <a:p>
                      <a:r>
                        <a:rPr lang="en-US" dirty="0"/>
                        <a:t>IN</a:t>
                      </a:r>
                    </a:p>
                  </a:txBody>
                  <a:tcPr/>
                </a:tc>
                <a:tc>
                  <a:txBody>
                    <a:bodyPr/>
                    <a:lstStyle/>
                    <a:p>
                      <a:r>
                        <a:rPr lang="en-US" dirty="0"/>
                        <a:t>VAT on sales (22%)</a:t>
                      </a:r>
                    </a:p>
                  </a:txBody>
                  <a:tcPr/>
                </a:tc>
                <a:tc>
                  <a:txBody>
                    <a:bodyPr/>
                    <a:lstStyle/>
                    <a:p>
                      <a:pPr algn="r"/>
                      <a:r>
                        <a:rPr lang="en-US" dirty="0"/>
                        <a:t>2</a:t>
                      </a:r>
                    </a:p>
                  </a:txBody>
                  <a:tcPr/>
                </a:tc>
                <a:tc>
                  <a:txBody>
                    <a:bodyPr/>
                    <a:lstStyle/>
                    <a:p>
                      <a:pPr algn="r"/>
                      <a:endParaRPr lang="en-US" dirty="0"/>
                    </a:p>
                  </a:txBody>
                  <a:tcPr/>
                </a:tc>
                <a:extLst>
                  <a:ext uri="{0D108BD9-81ED-4DB2-BD59-A6C34878D82A}">
                    <a16:rowId xmlns:a16="http://schemas.microsoft.com/office/drawing/2014/main" val="117700091"/>
                  </a:ext>
                </a:extLst>
              </a:tr>
              <a:tr h="370840">
                <a:tc>
                  <a:txBody>
                    <a:bodyPr/>
                    <a:lstStyle/>
                    <a:p>
                      <a:r>
                        <a:rPr lang="en-US" dirty="0"/>
                        <a:t>OUT</a:t>
                      </a:r>
                    </a:p>
                  </a:txBody>
                  <a:tcPr/>
                </a:tc>
                <a:tc>
                  <a:txBody>
                    <a:bodyPr/>
                    <a:lstStyle/>
                    <a:p>
                      <a:r>
                        <a:rPr lang="en-US" dirty="0"/>
                        <a:t>VAT on sales (22%)</a:t>
                      </a:r>
                    </a:p>
                  </a:txBody>
                  <a:tcPr/>
                </a:tc>
                <a:tc>
                  <a:txBody>
                    <a:bodyPr/>
                    <a:lstStyle/>
                    <a:p>
                      <a:pPr algn="r"/>
                      <a:endParaRPr lang="en-US" dirty="0"/>
                    </a:p>
                  </a:txBody>
                  <a:tcPr/>
                </a:tc>
                <a:tc>
                  <a:txBody>
                    <a:bodyPr/>
                    <a:lstStyle/>
                    <a:p>
                      <a:pPr algn="r"/>
                      <a:r>
                        <a:rPr lang="en-US" dirty="0"/>
                        <a:t>24</a:t>
                      </a:r>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Sales</a:t>
                      </a:r>
                    </a:p>
                  </a:txBody>
                  <a:tcPr/>
                </a:tc>
                <a:tc>
                  <a:txBody>
                    <a:bodyPr/>
                    <a:lstStyle/>
                    <a:p>
                      <a:pPr algn="r"/>
                      <a:endParaRPr lang="en-US" dirty="0"/>
                    </a:p>
                  </a:txBody>
                  <a:tcPr/>
                </a:tc>
                <a:tc>
                  <a:txBody>
                    <a:bodyPr/>
                    <a:lstStyle/>
                    <a:p>
                      <a:pPr algn="r"/>
                      <a:r>
                        <a:rPr lang="en-US" dirty="0"/>
                        <a:t>110</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385F8757-BB03-425F-A08A-8520611E4B26}"/>
              </a:ext>
            </a:extLst>
          </p:cNvPr>
          <p:cNvGraphicFramePr>
            <a:graphicFrameLocks noGrp="1"/>
          </p:cNvGraphicFramePr>
          <p:nvPr>
            <p:extLst>
              <p:ext uri="{D42A27DB-BD31-4B8C-83A1-F6EECF244321}">
                <p14:modId xmlns:p14="http://schemas.microsoft.com/office/powerpoint/2010/main" val="1626539272"/>
              </p:ext>
            </p:extLst>
          </p:nvPr>
        </p:nvGraphicFramePr>
        <p:xfrm>
          <a:off x="895352" y="416479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9584A568-32BB-4D1C-8356-56A0FF64F238}"/>
              </a:ext>
            </a:extLst>
          </p:cNvPr>
          <p:cNvGraphicFramePr>
            <a:graphicFrameLocks noGrp="1"/>
          </p:cNvGraphicFramePr>
          <p:nvPr>
            <p:extLst>
              <p:ext uri="{D42A27DB-BD31-4B8C-83A1-F6EECF244321}">
                <p14:modId xmlns:p14="http://schemas.microsoft.com/office/powerpoint/2010/main" val="1060514443"/>
              </p:ext>
            </p:extLst>
          </p:nvPr>
        </p:nvGraphicFramePr>
        <p:xfrm>
          <a:off x="6640522" y="416479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110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b="1" dirty="0"/>
                        <a:t>110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F5C9C3B4-0906-45F9-BC14-7FED1AA272F3}"/>
              </a:ext>
            </a:extLst>
          </p:cNvPr>
          <p:cNvGraphicFramePr>
            <a:graphicFrameLocks noGrp="1"/>
          </p:cNvGraphicFramePr>
          <p:nvPr>
            <p:extLst>
              <p:ext uri="{D42A27DB-BD31-4B8C-83A1-F6EECF244321}">
                <p14:modId xmlns:p14="http://schemas.microsoft.com/office/powerpoint/2010/main" val="414844817"/>
              </p:ext>
            </p:extLst>
          </p:nvPr>
        </p:nvGraphicFramePr>
        <p:xfrm>
          <a:off x="2662464" y="416479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24</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22</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85D43D37-2C6B-437C-B80E-110714822D36}"/>
              </a:ext>
            </a:extLst>
          </p:cNvPr>
          <p:cNvGraphicFramePr>
            <a:graphicFrameLocks noGrp="1"/>
          </p:cNvGraphicFramePr>
          <p:nvPr>
            <p:extLst>
              <p:ext uri="{D42A27DB-BD31-4B8C-83A1-F6EECF244321}">
                <p14:modId xmlns:p14="http://schemas.microsoft.com/office/powerpoint/2010/main" val="46267673"/>
              </p:ext>
            </p:extLst>
          </p:nvPr>
        </p:nvGraphicFramePr>
        <p:xfrm>
          <a:off x="4610807" y="4159615"/>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Discounts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2" name="Table 11">
            <a:extLst>
              <a:ext uri="{FF2B5EF4-FFF2-40B4-BE49-F238E27FC236}">
                <a16:creationId xmlns:a16="http://schemas.microsoft.com/office/drawing/2014/main" id="{09982EB6-9411-4579-B7F1-9CA196C973B9}"/>
              </a:ext>
            </a:extLst>
          </p:cNvPr>
          <p:cNvGraphicFramePr>
            <a:graphicFrameLocks noGrp="1"/>
          </p:cNvGraphicFramePr>
          <p:nvPr>
            <p:extLst>
              <p:ext uri="{D42A27DB-BD31-4B8C-83A1-F6EECF244321}">
                <p14:modId xmlns:p14="http://schemas.microsoft.com/office/powerpoint/2010/main" val="504384847"/>
              </p:ext>
            </p:extLst>
          </p:nvPr>
        </p:nvGraphicFramePr>
        <p:xfrm>
          <a:off x="8189616" y="2636235"/>
          <a:ext cx="1737373"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974136">
                  <a:extLst>
                    <a:ext uri="{9D8B030D-6E8A-4147-A177-3AD203B41FA5}">
                      <a16:colId xmlns:a16="http://schemas.microsoft.com/office/drawing/2014/main" val="2021887314"/>
                    </a:ext>
                  </a:extLst>
                </a:gridCol>
              </a:tblGrid>
              <a:tr h="324000">
                <a:tc gridSpan="2">
                  <a:txBody>
                    <a:bodyPr/>
                    <a:lstStyle/>
                    <a:p>
                      <a:pPr algn="ctr"/>
                      <a:r>
                        <a:rPr lang="en-US" sz="1200" dirty="0"/>
                        <a:t>BS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AR 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EQUITY 100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VAT AP 22</a:t>
                      </a:r>
                    </a:p>
                    <a:p>
                      <a:pPr algn="r"/>
                      <a:endParaRPr lang="en-US" sz="12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2380372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It is also common that some discounts or rebates are applied subsequently to the account receivables in the moment of payment: </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Initial recognition</a:t>
            </a:r>
            <a:endParaRPr lang="it-IT" sz="3600" dirty="0"/>
          </a:p>
        </p:txBody>
      </p:sp>
      <p:graphicFrame>
        <p:nvGraphicFramePr>
          <p:cNvPr id="7" name="Table 6">
            <a:extLst>
              <a:ext uri="{FF2B5EF4-FFF2-40B4-BE49-F238E27FC236}">
                <a16:creationId xmlns:a16="http://schemas.microsoft.com/office/drawing/2014/main" id="{6F3C7661-0F5F-4CF0-879D-DB89B9D79488}"/>
              </a:ext>
            </a:extLst>
          </p:cNvPr>
          <p:cNvGraphicFramePr>
            <a:graphicFrameLocks noGrp="1"/>
          </p:cNvGraphicFramePr>
          <p:nvPr>
            <p:extLst>
              <p:ext uri="{D42A27DB-BD31-4B8C-83A1-F6EECF244321}">
                <p14:modId xmlns:p14="http://schemas.microsoft.com/office/powerpoint/2010/main" val="1380872607"/>
              </p:ext>
            </p:extLst>
          </p:nvPr>
        </p:nvGraphicFramePr>
        <p:xfrm>
          <a:off x="895352" y="1983179"/>
          <a:ext cx="6272106" cy="147828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dirty="0"/>
                        <a:t>110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Discount on sales</a:t>
                      </a:r>
                    </a:p>
                  </a:txBody>
                  <a:tcPr/>
                </a:tc>
                <a:tc>
                  <a:txBody>
                    <a:bodyPr/>
                    <a:lstStyle/>
                    <a:p>
                      <a:pPr algn="r"/>
                      <a:r>
                        <a:rPr lang="en-US" dirty="0"/>
                        <a:t>10</a:t>
                      </a:r>
                    </a:p>
                  </a:txBody>
                  <a:tcPr/>
                </a:tc>
                <a:tc>
                  <a:txBody>
                    <a:bodyPr/>
                    <a:lstStyle/>
                    <a:p>
                      <a:pPr algn="r"/>
                      <a:endParaRPr lang="en-US" dirty="0"/>
                    </a:p>
                  </a:txBody>
                  <a:tcPr/>
                </a:tc>
                <a:extLst>
                  <a:ext uri="{0D108BD9-81ED-4DB2-BD59-A6C34878D82A}">
                    <a16:rowId xmlns:a16="http://schemas.microsoft.com/office/drawing/2014/main" val="594409867"/>
                  </a:ext>
                </a:extLst>
              </a:tr>
              <a:tr h="370840">
                <a:tc>
                  <a:txBody>
                    <a:bodyPr/>
                    <a:lstStyle/>
                    <a:p>
                      <a:r>
                        <a:rPr lang="en-US" dirty="0"/>
                        <a:t>IN</a:t>
                      </a:r>
                    </a:p>
                  </a:txBody>
                  <a:tcPr/>
                </a:tc>
                <a:tc>
                  <a:txBody>
                    <a:bodyPr/>
                    <a:lstStyle/>
                    <a:p>
                      <a:r>
                        <a:rPr lang="en-US" dirty="0"/>
                        <a:t>VAT on sales</a:t>
                      </a:r>
                    </a:p>
                  </a:txBody>
                  <a:tcPr/>
                </a:tc>
                <a:tc>
                  <a:txBody>
                    <a:bodyPr/>
                    <a:lstStyle/>
                    <a:p>
                      <a:pPr algn="r"/>
                      <a:r>
                        <a:rPr lang="en-US" dirty="0"/>
                        <a:t>2</a:t>
                      </a:r>
                    </a:p>
                  </a:txBody>
                  <a:tcPr/>
                </a:tc>
                <a:tc>
                  <a:txBody>
                    <a:bodyPr/>
                    <a:lstStyle/>
                    <a:p>
                      <a:pPr algn="r"/>
                      <a:endParaRPr lang="en-US" dirty="0"/>
                    </a:p>
                  </a:txBody>
                  <a:tcPr/>
                </a:tc>
                <a:extLst>
                  <a:ext uri="{0D108BD9-81ED-4DB2-BD59-A6C34878D82A}">
                    <a16:rowId xmlns:a16="http://schemas.microsoft.com/office/drawing/2014/main" val="3075297520"/>
                  </a:ext>
                </a:extLst>
              </a:tr>
              <a:tr h="370840">
                <a:tc>
                  <a:txBody>
                    <a:bodyPr/>
                    <a:lstStyle/>
                    <a:p>
                      <a:r>
                        <a:rPr lang="en-US" dirty="0"/>
                        <a:t>OUT</a:t>
                      </a:r>
                    </a:p>
                  </a:txBody>
                  <a:tcPr/>
                </a:tc>
                <a:tc>
                  <a:txBody>
                    <a:bodyPr/>
                    <a:lstStyle/>
                    <a:p>
                      <a:r>
                        <a:rPr lang="en-US" dirty="0"/>
                        <a:t>Receivables from XXX</a:t>
                      </a:r>
                    </a:p>
                  </a:txBody>
                  <a:tcPr/>
                </a:tc>
                <a:tc>
                  <a:txBody>
                    <a:bodyPr/>
                    <a:lstStyle/>
                    <a:p>
                      <a:pPr algn="r"/>
                      <a:endParaRPr lang="en-US" dirty="0"/>
                    </a:p>
                  </a:txBody>
                  <a:tcPr/>
                </a:tc>
                <a:tc>
                  <a:txBody>
                    <a:bodyPr/>
                    <a:lstStyle/>
                    <a:p>
                      <a:pPr algn="r"/>
                      <a:r>
                        <a:rPr lang="en-US" dirty="0"/>
                        <a:t>122</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385F8757-BB03-425F-A08A-8520611E4B26}"/>
              </a:ext>
            </a:extLst>
          </p:cNvPr>
          <p:cNvGraphicFramePr>
            <a:graphicFrameLocks noGrp="1"/>
          </p:cNvGraphicFramePr>
          <p:nvPr>
            <p:extLst>
              <p:ext uri="{D42A27DB-BD31-4B8C-83A1-F6EECF244321}">
                <p14:modId xmlns:p14="http://schemas.microsoft.com/office/powerpoint/2010/main" val="1851760688"/>
              </p:ext>
            </p:extLst>
          </p:nvPr>
        </p:nvGraphicFramePr>
        <p:xfrm>
          <a:off x="895352" y="416479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9584A568-32BB-4D1C-8356-56A0FF64F238}"/>
              </a:ext>
            </a:extLst>
          </p:cNvPr>
          <p:cNvGraphicFramePr>
            <a:graphicFrameLocks noGrp="1"/>
          </p:cNvGraphicFramePr>
          <p:nvPr>
            <p:extLst>
              <p:ext uri="{D42A27DB-BD31-4B8C-83A1-F6EECF244321}">
                <p14:modId xmlns:p14="http://schemas.microsoft.com/office/powerpoint/2010/main" val="2208233661"/>
              </p:ext>
            </p:extLst>
          </p:nvPr>
        </p:nvGraphicFramePr>
        <p:xfrm>
          <a:off x="6196688" y="4159615"/>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110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b="1" dirty="0"/>
                        <a:t>110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F5C9C3B4-0906-45F9-BC14-7FED1AA272F3}"/>
              </a:ext>
            </a:extLst>
          </p:cNvPr>
          <p:cNvGraphicFramePr>
            <a:graphicFrameLocks noGrp="1"/>
          </p:cNvGraphicFramePr>
          <p:nvPr>
            <p:extLst>
              <p:ext uri="{D42A27DB-BD31-4B8C-83A1-F6EECF244321}">
                <p14:modId xmlns:p14="http://schemas.microsoft.com/office/powerpoint/2010/main" val="3362626256"/>
              </p:ext>
            </p:extLst>
          </p:nvPr>
        </p:nvGraphicFramePr>
        <p:xfrm>
          <a:off x="2662464" y="416479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24</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20</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85D43D37-2C6B-437C-B80E-110714822D36}"/>
              </a:ext>
            </a:extLst>
          </p:cNvPr>
          <p:cNvGraphicFramePr>
            <a:graphicFrameLocks noGrp="1"/>
          </p:cNvGraphicFramePr>
          <p:nvPr>
            <p:extLst>
              <p:ext uri="{D42A27DB-BD31-4B8C-83A1-F6EECF244321}">
                <p14:modId xmlns:p14="http://schemas.microsoft.com/office/powerpoint/2010/main" val="2668627170"/>
              </p:ext>
            </p:extLst>
          </p:nvPr>
        </p:nvGraphicFramePr>
        <p:xfrm>
          <a:off x="4429576" y="4159615"/>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Discounts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2" name="Table 11">
            <a:extLst>
              <a:ext uri="{FF2B5EF4-FFF2-40B4-BE49-F238E27FC236}">
                <a16:creationId xmlns:a16="http://schemas.microsoft.com/office/drawing/2014/main" id="{43C42885-1299-4222-901C-7FE87A9DF78D}"/>
              </a:ext>
            </a:extLst>
          </p:cNvPr>
          <p:cNvGraphicFramePr>
            <a:graphicFrameLocks noGrp="1"/>
          </p:cNvGraphicFramePr>
          <p:nvPr>
            <p:extLst>
              <p:ext uri="{D42A27DB-BD31-4B8C-83A1-F6EECF244321}">
                <p14:modId xmlns:p14="http://schemas.microsoft.com/office/powerpoint/2010/main" val="897175623"/>
              </p:ext>
            </p:extLst>
          </p:nvPr>
        </p:nvGraphicFramePr>
        <p:xfrm>
          <a:off x="7942926" y="4159615"/>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322626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Arrow: Down 12">
            <a:extLst>
              <a:ext uri="{FF2B5EF4-FFF2-40B4-BE49-F238E27FC236}">
                <a16:creationId xmlns:a16="http://schemas.microsoft.com/office/drawing/2014/main" id="{55B7597C-F4EB-4657-9808-CDD925A35538}"/>
              </a:ext>
            </a:extLst>
          </p:cNvPr>
          <p:cNvSpPr/>
          <p:nvPr/>
        </p:nvSpPr>
        <p:spPr>
          <a:xfrm>
            <a:off x="6741542" y="3114316"/>
            <a:ext cx="457200" cy="62936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Down 11">
            <a:extLst>
              <a:ext uri="{FF2B5EF4-FFF2-40B4-BE49-F238E27FC236}">
                <a16:creationId xmlns:a16="http://schemas.microsoft.com/office/drawing/2014/main" id="{0751F9AE-E442-41F1-B6FF-3B24ACDC110C}"/>
              </a:ext>
            </a:extLst>
          </p:cNvPr>
          <p:cNvSpPr/>
          <p:nvPr/>
        </p:nvSpPr>
        <p:spPr>
          <a:xfrm>
            <a:off x="3071004" y="3114316"/>
            <a:ext cx="457200" cy="62936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Receivables</a:t>
            </a:r>
            <a:endParaRPr lang="it-IT" sz="3600" dirty="0"/>
          </a:p>
        </p:txBody>
      </p:sp>
      <p:sp>
        <p:nvSpPr>
          <p:cNvPr id="2" name="Rectangle 1">
            <a:extLst>
              <a:ext uri="{FF2B5EF4-FFF2-40B4-BE49-F238E27FC236}">
                <a16:creationId xmlns:a16="http://schemas.microsoft.com/office/drawing/2014/main" id="{BD4EEF1D-B52C-438F-8C08-FC9DD8BC684D}"/>
              </a:ext>
            </a:extLst>
          </p:cNvPr>
          <p:cNvSpPr/>
          <p:nvPr/>
        </p:nvSpPr>
        <p:spPr>
          <a:xfrm>
            <a:off x="1949570" y="1570008"/>
            <a:ext cx="6340415" cy="37093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Account receivables</a:t>
            </a:r>
          </a:p>
        </p:txBody>
      </p:sp>
      <p:sp>
        <p:nvSpPr>
          <p:cNvPr id="7" name="Rectangle 6">
            <a:extLst>
              <a:ext uri="{FF2B5EF4-FFF2-40B4-BE49-F238E27FC236}">
                <a16:creationId xmlns:a16="http://schemas.microsoft.com/office/drawing/2014/main" id="{3E8E5C36-0782-4AB8-B2EC-896B4C3636CB}"/>
              </a:ext>
            </a:extLst>
          </p:cNvPr>
          <p:cNvSpPr/>
          <p:nvPr/>
        </p:nvSpPr>
        <p:spPr>
          <a:xfrm>
            <a:off x="1949569" y="2497256"/>
            <a:ext cx="6340415" cy="6901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Receivables are claims held against customers and others for money, goods, or services</a:t>
            </a:r>
          </a:p>
        </p:txBody>
      </p:sp>
      <p:sp>
        <p:nvSpPr>
          <p:cNvPr id="8" name="Rectangle 7">
            <a:extLst>
              <a:ext uri="{FF2B5EF4-FFF2-40B4-BE49-F238E27FC236}">
                <a16:creationId xmlns:a16="http://schemas.microsoft.com/office/drawing/2014/main" id="{B0ED3B28-043F-49D6-B277-66CF48D0B25E}"/>
              </a:ext>
            </a:extLst>
          </p:cNvPr>
          <p:cNvSpPr/>
          <p:nvPr/>
        </p:nvSpPr>
        <p:spPr>
          <a:xfrm>
            <a:off x="1949571" y="3743684"/>
            <a:ext cx="2639684" cy="1949750"/>
          </a:xfrm>
          <a:prstGeom prst="rect">
            <a:avLst/>
          </a:prstGeom>
        </p:spPr>
        <p:style>
          <a:lnRef idx="2">
            <a:schemeClr val="accent1"/>
          </a:lnRef>
          <a:fillRef idx="1">
            <a:schemeClr val="lt1"/>
          </a:fillRef>
          <a:effectRef idx="0">
            <a:schemeClr val="accent1"/>
          </a:effectRef>
          <a:fontRef idx="minor">
            <a:schemeClr val="dk1"/>
          </a:fontRef>
        </p:style>
        <p:txBody>
          <a:bodyPr rtlCol="0" anchor="t"/>
          <a:lstStyle/>
          <a:p>
            <a:pPr algn="ctr"/>
            <a:r>
              <a:rPr lang="en-US" dirty="0"/>
              <a:t>Promises of the purchaser to pay for goods and services sold</a:t>
            </a:r>
          </a:p>
        </p:txBody>
      </p:sp>
      <p:sp>
        <p:nvSpPr>
          <p:cNvPr id="9" name="Rectangle 8">
            <a:extLst>
              <a:ext uri="{FF2B5EF4-FFF2-40B4-BE49-F238E27FC236}">
                <a16:creationId xmlns:a16="http://schemas.microsoft.com/office/drawing/2014/main" id="{6CABC0AA-5C9D-4148-B2E7-7DFF1B810EA9}"/>
              </a:ext>
            </a:extLst>
          </p:cNvPr>
          <p:cNvSpPr/>
          <p:nvPr/>
        </p:nvSpPr>
        <p:spPr>
          <a:xfrm>
            <a:off x="5650302" y="3743684"/>
            <a:ext cx="2639683" cy="1949750"/>
          </a:xfrm>
          <a:prstGeom prst="rect">
            <a:avLst/>
          </a:prstGeom>
        </p:spPr>
        <p:style>
          <a:lnRef idx="2">
            <a:schemeClr val="accent1"/>
          </a:lnRef>
          <a:fillRef idx="1">
            <a:schemeClr val="lt1"/>
          </a:fillRef>
          <a:effectRef idx="0">
            <a:schemeClr val="accent1"/>
          </a:effectRef>
          <a:fontRef idx="minor">
            <a:schemeClr val="dk1"/>
          </a:fontRef>
        </p:style>
        <p:txBody>
          <a:bodyPr rtlCol="0" anchor="t"/>
          <a:lstStyle/>
          <a:p>
            <a:pPr algn="ctr"/>
            <a:r>
              <a:rPr lang="en-US" dirty="0"/>
              <a:t>Written promise to pay a sum of money on a specified future date</a:t>
            </a:r>
          </a:p>
        </p:txBody>
      </p:sp>
      <p:sp>
        <p:nvSpPr>
          <p:cNvPr id="10" name="Rectangle 9">
            <a:extLst>
              <a:ext uri="{FF2B5EF4-FFF2-40B4-BE49-F238E27FC236}">
                <a16:creationId xmlns:a16="http://schemas.microsoft.com/office/drawing/2014/main" id="{9D649867-E4B5-48F4-ACDF-F9629E4C75A4}"/>
              </a:ext>
            </a:extLst>
          </p:cNvPr>
          <p:cNvSpPr/>
          <p:nvPr/>
        </p:nvSpPr>
        <p:spPr>
          <a:xfrm>
            <a:off x="2139351" y="4970223"/>
            <a:ext cx="2260123" cy="520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a:t>Account Receivables</a:t>
            </a:r>
          </a:p>
        </p:txBody>
      </p:sp>
      <p:sp>
        <p:nvSpPr>
          <p:cNvPr id="11" name="Rectangle 10">
            <a:extLst>
              <a:ext uri="{FF2B5EF4-FFF2-40B4-BE49-F238E27FC236}">
                <a16:creationId xmlns:a16="http://schemas.microsoft.com/office/drawing/2014/main" id="{DC4DD443-1B46-4C5E-9890-CF7F2BB73987}"/>
              </a:ext>
            </a:extLst>
          </p:cNvPr>
          <p:cNvSpPr/>
          <p:nvPr/>
        </p:nvSpPr>
        <p:spPr>
          <a:xfrm>
            <a:off x="5840081" y="4961651"/>
            <a:ext cx="2260123" cy="520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a:t>Notes Receivables</a:t>
            </a:r>
          </a:p>
        </p:txBody>
      </p:sp>
    </p:spTree>
    <p:extLst>
      <p:ext uri="{BB962C8B-B14F-4D97-AF65-F5344CB8AC3E}">
        <p14:creationId xmlns:p14="http://schemas.microsoft.com/office/powerpoint/2010/main" val="1735578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Sometime receivables might be collected through the emission of a note receivable. Notes receivables are amount customers owe for which a formal, written instruments of credit has been issued. </a:t>
            </a:r>
          </a:p>
          <a:p>
            <a:r>
              <a:rPr lang="en-US" dirty="0"/>
              <a:t>Notes receivables are:</a:t>
            </a:r>
          </a:p>
          <a:p>
            <a:pPr marL="285750" indent="-285750">
              <a:buFont typeface="Arial" panose="020B0604020202020204" pitchFamily="34" charset="0"/>
              <a:buChar char="•"/>
            </a:pPr>
            <a:r>
              <a:rPr lang="en-US" dirty="0"/>
              <a:t>negotiables instruments;</a:t>
            </a:r>
          </a:p>
          <a:p>
            <a:pPr marL="285750" indent="-285750">
              <a:buFont typeface="Arial" panose="020B0604020202020204" pitchFamily="34" charset="0"/>
              <a:buChar char="•"/>
            </a:pPr>
            <a:r>
              <a:rPr lang="en-US" dirty="0"/>
              <a:t>The issuer signs in favor of the payee;</a:t>
            </a:r>
          </a:p>
          <a:p>
            <a:pPr marL="285750" indent="-285750">
              <a:buFont typeface="Arial" panose="020B0604020202020204" pitchFamily="34" charset="0"/>
              <a:buChar char="•"/>
            </a:pPr>
            <a:r>
              <a:rPr lang="en-US" dirty="0"/>
              <a:t>Interest bearing (as stated) or </a:t>
            </a:r>
          </a:p>
          <a:p>
            <a:pPr marL="285750" indent="-285750">
              <a:buFont typeface="Arial" panose="020B0604020202020204" pitchFamily="34" charset="0"/>
              <a:buChar char="•"/>
            </a:pPr>
            <a:r>
              <a:rPr lang="en-US" dirty="0"/>
              <a:t>Zero interest bearing.</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Notes Receivables</a:t>
            </a:r>
            <a:endParaRPr lang="it-IT" sz="3600" dirty="0"/>
          </a:p>
        </p:txBody>
      </p:sp>
      <p:pic>
        <p:nvPicPr>
          <p:cNvPr id="1026" name="Picture 2" descr="Risultato immagini per note receivable">
            <a:extLst>
              <a:ext uri="{FF2B5EF4-FFF2-40B4-BE49-F238E27FC236}">
                <a16:creationId xmlns:a16="http://schemas.microsoft.com/office/drawing/2014/main" id="{46BB661A-0583-4B6D-968C-1E5D47AB9F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3965" y="3273720"/>
            <a:ext cx="5695950"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575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Terms used in the notes receivables:</a:t>
            </a:r>
          </a:p>
          <a:p>
            <a:pPr marL="285750" indent="-285750">
              <a:buFont typeface="Arial" panose="020B0604020202020204" pitchFamily="34" charset="0"/>
              <a:buChar char="•"/>
            </a:pPr>
            <a:r>
              <a:rPr lang="en-US" b="1" u="sng" dirty="0"/>
              <a:t>Principal: </a:t>
            </a:r>
            <a:r>
              <a:rPr lang="en-US" dirty="0"/>
              <a:t>the amount borrowed/ the nominal value/ the stated amount of the note</a:t>
            </a:r>
          </a:p>
          <a:p>
            <a:pPr marL="285750" indent="-285750">
              <a:buFont typeface="Arial" panose="020B0604020202020204" pitchFamily="34" charset="0"/>
              <a:buChar char="•"/>
            </a:pPr>
            <a:r>
              <a:rPr lang="en-US" b="1" u="sng" dirty="0"/>
              <a:t>Maturity date: </a:t>
            </a:r>
            <a:r>
              <a:rPr lang="en-US" dirty="0"/>
              <a:t>the date the note is to be repaid/due</a:t>
            </a:r>
          </a:p>
          <a:p>
            <a:pPr marL="285750" indent="-285750">
              <a:buFont typeface="Arial" panose="020B0604020202020204" pitchFamily="34" charset="0"/>
              <a:buChar char="•"/>
            </a:pPr>
            <a:r>
              <a:rPr lang="en-US" b="1" u="sng" dirty="0"/>
              <a:t>Term:</a:t>
            </a:r>
            <a:r>
              <a:rPr lang="en-US" dirty="0"/>
              <a:t> the time period/life of the note (in days or months)</a:t>
            </a:r>
          </a:p>
          <a:p>
            <a:pPr marL="285750" indent="-285750">
              <a:buFont typeface="Arial" panose="020B0604020202020204" pitchFamily="34" charset="0"/>
              <a:buChar char="•"/>
            </a:pPr>
            <a:r>
              <a:rPr lang="en-US" b="1" u="sng" dirty="0"/>
              <a:t>Interest: </a:t>
            </a:r>
            <a:r>
              <a:rPr lang="en-US" dirty="0"/>
              <a:t>the amount charged on the borrower for the use of the money borrowed</a:t>
            </a:r>
          </a:p>
          <a:p>
            <a:pPr marL="285750" indent="-285750">
              <a:buFont typeface="Arial" panose="020B0604020202020204" pitchFamily="34" charset="0"/>
              <a:buChar char="•"/>
            </a:pPr>
            <a:r>
              <a:rPr lang="en-US" b="1" u="sng" dirty="0"/>
              <a:t>Maturity value:</a:t>
            </a:r>
            <a:r>
              <a:rPr lang="en-US" dirty="0"/>
              <a:t> the amount of cash to be repaid including principal and interest on the maturity date</a:t>
            </a:r>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Notes Receivables</a:t>
            </a:r>
            <a:endParaRPr lang="it-IT" sz="3600" dirty="0"/>
          </a:p>
        </p:txBody>
      </p:sp>
    </p:spTree>
    <p:extLst>
      <p:ext uri="{BB962C8B-B14F-4D97-AF65-F5344CB8AC3E}">
        <p14:creationId xmlns:p14="http://schemas.microsoft.com/office/powerpoint/2010/main" val="2831557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The formula for computing interest is:</a:t>
                </a:r>
              </a:p>
              <a:p>
                <a:pPr algn="ctr"/>
                <a:r>
                  <a:rPr lang="en-US" dirty="0"/>
                  <a:t>PRT</a:t>
                </a:r>
              </a:p>
              <a:p>
                <a:pPr algn="ctr"/>
                <a:r>
                  <a:rPr lang="en-US" dirty="0"/>
                  <a:t>Principal x Rate x Time (expressed in 1 year)</a:t>
                </a:r>
              </a:p>
              <a:p>
                <a:r>
                  <a:rPr lang="en-US" dirty="0"/>
                  <a:t>Example: a note of Euro 5.000 is issued on 10/03/2020. Due date is 90 days from issuing date. The interest rate is 8%. </a:t>
                </a:r>
              </a:p>
              <a:p>
                <a:pPr algn="ctr"/>
                <a:endParaRPr lang="en-US" dirty="0"/>
              </a:p>
              <a:p>
                <a:pPr algn="ctr"/>
                <a:r>
                  <a:rPr lang="en-US" dirty="0"/>
                  <a:t>5.000 x 8% x (</a:t>
                </a:r>
                <a14:m>
                  <m:oMath xmlns:m="http://schemas.openxmlformats.org/officeDocument/2006/math">
                    <m:f>
                      <m:fPr>
                        <m:ctrlPr>
                          <a:rPr lang="en-US" i="1" dirty="0" smtClean="0">
                            <a:latin typeface="Cambria Math" panose="02040503050406030204" pitchFamily="18" charset="0"/>
                          </a:rPr>
                        </m:ctrlPr>
                      </m:fPr>
                      <m:num>
                        <m:r>
                          <a:rPr lang="it-IT" b="0" i="1" dirty="0" smtClean="0">
                            <a:latin typeface="Cambria Math" panose="02040503050406030204" pitchFamily="18" charset="0"/>
                          </a:rPr>
                          <m:t>90</m:t>
                        </m:r>
                      </m:num>
                      <m:den>
                        <m:r>
                          <a:rPr lang="it-IT" b="0" i="1" dirty="0" smtClean="0">
                            <a:latin typeface="Cambria Math" panose="02040503050406030204" pitchFamily="18" charset="0"/>
                          </a:rPr>
                          <m:t>365</m:t>
                        </m:r>
                      </m:den>
                    </m:f>
                  </m:oMath>
                </a14:m>
                <a:r>
                  <a:rPr lang="en-US" dirty="0"/>
                  <a:t>) = 98,64 (rounded 99)</a:t>
                </a:r>
              </a:p>
              <a:p>
                <a:r>
                  <a:rPr lang="en-US" dirty="0"/>
                  <a:t>5.099 is called maturity value and represents the amount to be paid 8</a:t>
                </a:r>
                <a:r>
                  <a:rPr lang="en-US" baseline="30000" dirty="0"/>
                  <a:t>th</a:t>
                </a:r>
                <a:r>
                  <a:rPr lang="en-US" dirty="0"/>
                  <a:t> of June (the due date).</a:t>
                </a:r>
              </a:p>
              <a:p>
                <a:endParaRPr lang="en-US" dirty="0"/>
              </a:p>
              <a:p>
                <a:pPr marL="285750" indent="-285750">
                  <a:buFont typeface="Arial" panose="020B0604020202020204" pitchFamily="34" charset="0"/>
                  <a:buChar char="•"/>
                </a:pPr>
                <a:endParaRPr lang="en-US" dirty="0"/>
              </a:p>
            </p:txBody>
          </p:sp>
        </mc:Choice>
        <mc:Fallback xmlns="">
          <p:sp>
            <p:nvSpPr>
              <p:cNvPr id="3" name="Content Placeholder 2">
                <a:extLst>
                  <a:ext uri="{FF2B5EF4-FFF2-40B4-BE49-F238E27FC236}">
                    <a16:creationId xmlns:a16="http://schemas.microsoft.com/office/drawing/2014/main" id="{1EFAD49E-71DB-4C0A-819D-80F99B2379AC}"/>
                  </a:ext>
                </a:extLst>
              </p:cNvPr>
              <p:cNvSpPr>
                <a:spLocks noGrp="1" noRot="1" noChangeAspect="1" noMove="1" noResize="1" noEditPoints="1" noAdjustHandles="1" noChangeArrowheads="1" noChangeShapeType="1" noTextEdit="1"/>
              </p:cNvSpPr>
              <p:nvPr>
                <p:ph idx="1"/>
              </p:nvPr>
            </p:nvSpPr>
            <p:spPr>
              <a:xfrm>
                <a:off x="677334" y="1075069"/>
                <a:ext cx="8596668" cy="4707862"/>
              </a:xfrm>
              <a:blipFill>
                <a:blip r:embed="rId2"/>
                <a:stretch>
                  <a:fillRect l="-567" t="-776" r="-142"/>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Notes Receivables</a:t>
            </a:r>
            <a:endParaRPr lang="it-IT" sz="3600" dirty="0"/>
          </a:p>
        </p:txBody>
      </p:sp>
    </p:spTree>
    <p:extLst>
      <p:ext uri="{BB962C8B-B14F-4D97-AF65-F5344CB8AC3E}">
        <p14:creationId xmlns:p14="http://schemas.microsoft.com/office/powerpoint/2010/main" val="1456985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Notes receivables are reported at the net realizable value, meaning the amount of cash will be collected when the notes will be honored. </a:t>
            </a:r>
          </a:p>
          <a:p>
            <a:r>
              <a:rPr lang="en-US" dirty="0"/>
              <a:t>A note is honored when it is paid in full at the maturity</a:t>
            </a:r>
          </a:p>
          <a:p>
            <a:r>
              <a:rPr lang="en-US" dirty="0"/>
              <a:t>Interests represents revenue to be recorded when matured. In interim period interests are to be accrued in order to represent in the profit and loss the amount of interests matured at that date. </a:t>
            </a:r>
          </a:p>
          <a:p>
            <a:r>
              <a:rPr lang="en-US" dirty="0"/>
              <a:t>In the example of previous slide:</a:t>
            </a:r>
          </a:p>
          <a:p>
            <a:r>
              <a:rPr lang="en-US" b="1" u="sng" dirty="0"/>
              <a:t>At the maturity date</a:t>
            </a:r>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Notes Receivables</a:t>
            </a:r>
            <a:endParaRPr lang="it-IT" sz="3600" dirty="0"/>
          </a:p>
        </p:txBody>
      </p:sp>
      <p:graphicFrame>
        <p:nvGraphicFramePr>
          <p:cNvPr id="7" name="Table 6">
            <a:extLst>
              <a:ext uri="{FF2B5EF4-FFF2-40B4-BE49-F238E27FC236}">
                <a16:creationId xmlns:a16="http://schemas.microsoft.com/office/drawing/2014/main" id="{48A4025B-3AC8-44EA-B2C2-19D67D24690C}"/>
              </a:ext>
            </a:extLst>
          </p:cNvPr>
          <p:cNvGraphicFramePr>
            <a:graphicFrameLocks noGrp="1"/>
          </p:cNvGraphicFramePr>
          <p:nvPr>
            <p:extLst>
              <p:ext uri="{D42A27DB-BD31-4B8C-83A1-F6EECF244321}">
                <p14:modId xmlns:p14="http://schemas.microsoft.com/office/powerpoint/2010/main" val="4087730625"/>
              </p:ext>
            </p:extLst>
          </p:nvPr>
        </p:nvGraphicFramePr>
        <p:xfrm>
          <a:off x="818225" y="3985400"/>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dirty="0"/>
                        <a:t>5.099</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Notes receivables</a:t>
                      </a:r>
                    </a:p>
                  </a:txBody>
                  <a:tcPr/>
                </a:tc>
                <a:tc>
                  <a:txBody>
                    <a:bodyPr/>
                    <a:lstStyle/>
                    <a:p>
                      <a:pPr algn="r"/>
                      <a:endParaRPr lang="en-US" dirty="0"/>
                    </a:p>
                  </a:txBody>
                  <a:tcPr/>
                </a:tc>
                <a:tc>
                  <a:txBody>
                    <a:bodyPr/>
                    <a:lstStyle/>
                    <a:p>
                      <a:pPr algn="r"/>
                      <a:r>
                        <a:rPr lang="en-US" dirty="0"/>
                        <a:t>5.000</a:t>
                      </a:r>
                    </a:p>
                  </a:txBody>
                  <a:tcPr/>
                </a:tc>
                <a:extLst>
                  <a:ext uri="{0D108BD9-81ED-4DB2-BD59-A6C34878D82A}">
                    <a16:rowId xmlns:a16="http://schemas.microsoft.com/office/drawing/2014/main" val="594409867"/>
                  </a:ext>
                </a:extLst>
              </a:tr>
              <a:tr h="370840">
                <a:tc>
                  <a:txBody>
                    <a:bodyPr/>
                    <a:lstStyle/>
                    <a:p>
                      <a:r>
                        <a:rPr lang="en-US" dirty="0"/>
                        <a:t>OUT</a:t>
                      </a:r>
                    </a:p>
                  </a:txBody>
                  <a:tcPr/>
                </a:tc>
                <a:tc>
                  <a:txBody>
                    <a:bodyPr/>
                    <a:lstStyle/>
                    <a:p>
                      <a:r>
                        <a:rPr lang="en-US" dirty="0"/>
                        <a:t>Interests</a:t>
                      </a:r>
                    </a:p>
                  </a:txBody>
                  <a:tcPr/>
                </a:tc>
                <a:tc>
                  <a:txBody>
                    <a:bodyPr/>
                    <a:lstStyle/>
                    <a:p>
                      <a:pPr algn="r"/>
                      <a:endParaRPr lang="en-US" dirty="0"/>
                    </a:p>
                  </a:txBody>
                  <a:tcPr/>
                </a:tc>
                <a:tc>
                  <a:txBody>
                    <a:bodyPr/>
                    <a:lstStyle/>
                    <a:p>
                      <a:pPr algn="r"/>
                      <a:r>
                        <a:rPr lang="en-US" dirty="0"/>
                        <a:t>99</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2945994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If the company had to report its interim financial statements as of 31.03, it had to calculated the accrued interest at that date:</a:t>
                </a:r>
              </a:p>
              <a:p>
                <a:pPr>
                  <a:spcBef>
                    <a:spcPts val="0"/>
                  </a:spcBef>
                </a:pPr>
                <a:endParaRPr lang="en-US" sz="1400" dirty="0"/>
              </a:p>
              <a:p>
                <a:pPr>
                  <a:spcBef>
                    <a:spcPts val="0"/>
                  </a:spcBef>
                </a:pPr>
                <a:r>
                  <a:rPr lang="en-US" sz="1400" dirty="0"/>
                  <a:t>Amount 5.000</a:t>
                </a:r>
              </a:p>
              <a:p>
                <a:pPr>
                  <a:spcBef>
                    <a:spcPts val="0"/>
                  </a:spcBef>
                </a:pPr>
                <a:r>
                  <a:rPr lang="en-US" sz="1400" dirty="0"/>
                  <a:t>Issuance date 10/03</a:t>
                </a:r>
              </a:p>
              <a:p>
                <a:pPr>
                  <a:spcBef>
                    <a:spcPts val="0"/>
                  </a:spcBef>
                </a:pPr>
                <a:r>
                  <a:rPr lang="en-US" sz="1400" dirty="0"/>
                  <a:t>Rate 8%</a:t>
                </a:r>
              </a:p>
              <a:p>
                <a:pPr>
                  <a:spcBef>
                    <a:spcPts val="0"/>
                  </a:spcBef>
                </a:pPr>
                <a:r>
                  <a:rPr lang="en-US" sz="1400" dirty="0"/>
                  <a:t>Report date 31/03</a:t>
                </a:r>
              </a:p>
              <a:p>
                <a:r>
                  <a:rPr lang="en-US" dirty="0"/>
                  <a:t>As of 31.03 the company should accrued interests to an amount of Euro 23 (</a:t>
                </a:r>
                <a14:m>
                  <m:oMath xmlns:m="http://schemas.openxmlformats.org/officeDocument/2006/math">
                    <m:f>
                      <m:fPr>
                        <m:ctrlPr>
                          <a:rPr lang="en-US" i="1" dirty="0">
                            <a:latin typeface="Cambria Math" panose="02040503050406030204" pitchFamily="18" charset="0"/>
                          </a:rPr>
                        </m:ctrlPr>
                      </m:fPr>
                      <m:num>
                        <m:r>
                          <a:rPr lang="it-IT" b="0" i="1" dirty="0" smtClean="0">
                            <a:latin typeface="Cambria Math" panose="02040503050406030204" pitchFamily="18" charset="0"/>
                          </a:rPr>
                          <m:t>99∗21</m:t>
                        </m:r>
                      </m:num>
                      <m:den>
                        <m:r>
                          <a:rPr lang="it-IT" b="0" i="1" dirty="0" smtClean="0">
                            <a:latin typeface="Cambria Math" panose="02040503050406030204" pitchFamily="18" charset="0"/>
                          </a:rPr>
                          <m:t>90</m:t>
                        </m:r>
                      </m:den>
                    </m:f>
                  </m:oMath>
                </a14:m>
                <a:r>
                  <a:rPr lang="en-US" dirty="0"/>
                  <a:t>)</a:t>
                </a:r>
              </a:p>
              <a:p>
                <a:endParaRPr lang="en-US" dirty="0"/>
              </a:p>
              <a:p>
                <a:endParaRPr lang="en-US" dirty="0"/>
              </a:p>
              <a:p>
                <a:r>
                  <a:rPr lang="en-US" dirty="0"/>
                  <a:t>As of 01.04, when the new monthly accounting period is opened then the accruals are reversed through the following JE:</a:t>
                </a:r>
              </a:p>
              <a:p>
                <a:endParaRPr lang="en-US" dirty="0"/>
              </a:p>
              <a:p>
                <a:pPr marL="285750" indent="-285750">
                  <a:buFont typeface="Arial" panose="020B0604020202020204" pitchFamily="34" charset="0"/>
                  <a:buChar char="•"/>
                </a:pPr>
                <a:endParaRPr lang="en-US" dirty="0"/>
              </a:p>
            </p:txBody>
          </p:sp>
        </mc:Choice>
        <mc:Fallback xmlns="">
          <p:sp>
            <p:nvSpPr>
              <p:cNvPr id="3" name="Content Placeholder 2">
                <a:extLst>
                  <a:ext uri="{FF2B5EF4-FFF2-40B4-BE49-F238E27FC236}">
                    <a16:creationId xmlns:a16="http://schemas.microsoft.com/office/drawing/2014/main" id="{1EFAD49E-71DB-4C0A-819D-80F99B2379AC}"/>
                  </a:ext>
                </a:extLst>
              </p:cNvPr>
              <p:cNvSpPr>
                <a:spLocks noGrp="1" noRot="1" noChangeAspect="1" noMove="1" noResize="1" noEditPoints="1" noAdjustHandles="1" noChangeArrowheads="1" noChangeShapeType="1" noTextEdit="1"/>
              </p:cNvSpPr>
              <p:nvPr>
                <p:ph idx="1"/>
              </p:nvPr>
            </p:nvSpPr>
            <p:spPr>
              <a:xfrm>
                <a:off x="677334" y="1075069"/>
                <a:ext cx="8596668" cy="4707862"/>
              </a:xfrm>
              <a:blipFill>
                <a:blip r:embed="rId2"/>
                <a:stretch>
                  <a:fillRect l="-567" t="-776"/>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Notes Receivables</a:t>
            </a:r>
            <a:endParaRPr lang="it-IT" sz="3600" dirty="0"/>
          </a:p>
        </p:txBody>
      </p:sp>
      <p:graphicFrame>
        <p:nvGraphicFramePr>
          <p:cNvPr id="7" name="Table 6">
            <a:extLst>
              <a:ext uri="{FF2B5EF4-FFF2-40B4-BE49-F238E27FC236}">
                <a16:creationId xmlns:a16="http://schemas.microsoft.com/office/drawing/2014/main" id="{48A4025B-3AC8-44EA-B2C2-19D67D24690C}"/>
              </a:ext>
            </a:extLst>
          </p:cNvPr>
          <p:cNvGraphicFramePr>
            <a:graphicFrameLocks noGrp="1"/>
          </p:cNvGraphicFramePr>
          <p:nvPr>
            <p:extLst>
              <p:ext uri="{D42A27DB-BD31-4B8C-83A1-F6EECF244321}">
                <p14:modId xmlns:p14="http://schemas.microsoft.com/office/powerpoint/2010/main" val="975442802"/>
              </p:ext>
            </p:extLst>
          </p:nvPr>
        </p:nvGraphicFramePr>
        <p:xfrm>
          <a:off x="818225" y="3373819"/>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Accrued revenues</a:t>
                      </a:r>
                    </a:p>
                  </a:txBody>
                  <a:tcPr/>
                </a:tc>
                <a:tc>
                  <a:txBody>
                    <a:bodyPr/>
                    <a:lstStyle/>
                    <a:p>
                      <a:pPr algn="r"/>
                      <a:r>
                        <a:rPr lang="en-US" dirty="0"/>
                        <a:t>23</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Interests</a:t>
                      </a:r>
                    </a:p>
                  </a:txBody>
                  <a:tcPr/>
                </a:tc>
                <a:tc>
                  <a:txBody>
                    <a:bodyPr/>
                    <a:lstStyle/>
                    <a:p>
                      <a:pPr algn="r"/>
                      <a:endParaRPr lang="en-US" dirty="0"/>
                    </a:p>
                  </a:txBody>
                  <a:tcPr/>
                </a:tc>
                <a:tc>
                  <a:txBody>
                    <a:bodyPr/>
                    <a:lstStyle/>
                    <a:p>
                      <a:pPr algn="r"/>
                      <a:r>
                        <a:rPr lang="en-US" dirty="0"/>
                        <a:t>23</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41DBC8FB-0075-4525-8FDA-C9D95DEC138A}"/>
              </a:ext>
            </a:extLst>
          </p:cNvPr>
          <p:cNvGraphicFramePr>
            <a:graphicFrameLocks noGrp="1"/>
          </p:cNvGraphicFramePr>
          <p:nvPr>
            <p:extLst>
              <p:ext uri="{D42A27DB-BD31-4B8C-83A1-F6EECF244321}">
                <p14:modId xmlns:p14="http://schemas.microsoft.com/office/powerpoint/2010/main" val="3645173827"/>
              </p:ext>
            </p:extLst>
          </p:nvPr>
        </p:nvGraphicFramePr>
        <p:xfrm>
          <a:off x="818225" y="4942488"/>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Interests</a:t>
                      </a:r>
                    </a:p>
                  </a:txBody>
                  <a:tcPr/>
                </a:tc>
                <a:tc>
                  <a:txBody>
                    <a:bodyPr/>
                    <a:lstStyle/>
                    <a:p>
                      <a:pPr algn="r"/>
                      <a:r>
                        <a:rPr lang="en-US" dirty="0"/>
                        <a:t>23</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Accrued revenues</a:t>
                      </a:r>
                    </a:p>
                  </a:txBody>
                  <a:tcPr/>
                </a:tc>
                <a:tc>
                  <a:txBody>
                    <a:bodyPr/>
                    <a:lstStyle/>
                    <a:p>
                      <a:pPr algn="r"/>
                      <a:endParaRPr lang="en-US" dirty="0"/>
                    </a:p>
                  </a:txBody>
                  <a:tcPr/>
                </a:tc>
                <a:tc>
                  <a:txBody>
                    <a:bodyPr/>
                    <a:lstStyle/>
                    <a:p>
                      <a:pPr algn="r"/>
                      <a:r>
                        <a:rPr lang="en-US" dirty="0"/>
                        <a:t>23</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23138222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Notes receivables are often used to regulate an account receivable:</a:t>
            </a:r>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Notes Receivables</a:t>
            </a:r>
            <a:endParaRPr lang="it-IT" sz="3600" dirty="0"/>
          </a:p>
        </p:txBody>
      </p:sp>
      <p:graphicFrame>
        <p:nvGraphicFramePr>
          <p:cNvPr id="7" name="Table 6">
            <a:extLst>
              <a:ext uri="{FF2B5EF4-FFF2-40B4-BE49-F238E27FC236}">
                <a16:creationId xmlns:a16="http://schemas.microsoft.com/office/drawing/2014/main" id="{32A6F528-4AB7-4651-897E-A9442D612EBD}"/>
              </a:ext>
            </a:extLst>
          </p:cNvPr>
          <p:cNvGraphicFramePr>
            <a:graphicFrameLocks noGrp="1"/>
          </p:cNvGraphicFramePr>
          <p:nvPr>
            <p:extLst>
              <p:ext uri="{D42A27DB-BD31-4B8C-83A1-F6EECF244321}">
                <p14:modId xmlns:p14="http://schemas.microsoft.com/office/powerpoint/2010/main" val="3986932659"/>
              </p:ext>
            </p:extLst>
          </p:nvPr>
        </p:nvGraphicFramePr>
        <p:xfrm>
          <a:off x="818225" y="1573274"/>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Note receivables</a:t>
                      </a:r>
                    </a:p>
                  </a:txBody>
                  <a:tcPr/>
                </a:tc>
                <a:tc>
                  <a:txBody>
                    <a:bodyPr/>
                    <a:lstStyle/>
                    <a:p>
                      <a:pPr algn="r"/>
                      <a:r>
                        <a:rPr lang="en-US" dirty="0"/>
                        <a:t>122</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Receivables from XXX</a:t>
                      </a:r>
                    </a:p>
                  </a:txBody>
                  <a:tcPr/>
                </a:tc>
                <a:tc>
                  <a:txBody>
                    <a:bodyPr/>
                    <a:lstStyle/>
                    <a:p>
                      <a:pPr algn="r"/>
                      <a:endParaRPr lang="en-US" dirty="0"/>
                    </a:p>
                  </a:txBody>
                  <a:tcPr/>
                </a:tc>
                <a:tc>
                  <a:txBody>
                    <a:bodyPr/>
                    <a:lstStyle/>
                    <a:p>
                      <a:pPr algn="r"/>
                      <a:r>
                        <a:rPr lang="en-US" dirty="0"/>
                        <a:t>122</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7AB53079-5BA3-4279-A1DA-A8A5E26C3B03}"/>
              </a:ext>
            </a:extLst>
          </p:cNvPr>
          <p:cNvGraphicFramePr>
            <a:graphicFrameLocks noGrp="1"/>
          </p:cNvGraphicFramePr>
          <p:nvPr>
            <p:extLst>
              <p:ext uri="{D42A27DB-BD31-4B8C-83A1-F6EECF244321}">
                <p14:modId xmlns:p14="http://schemas.microsoft.com/office/powerpoint/2010/main" val="3495986940"/>
              </p:ext>
            </p:extLst>
          </p:nvPr>
        </p:nvGraphicFramePr>
        <p:xfrm>
          <a:off x="1325244" y="380112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6C877D1D-8A82-4625-8327-934A2D647E5D}"/>
              </a:ext>
            </a:extLst>
          </p:cNvPr>
          <p:cNvGraphicFramePr>
            <a:graphicFrameLocks noGrp="1"/>
          </p:cNvGraphicFramePr>
          <p:nvPr>
            <p:extLst>
              <p:ext uri="{D42A27DB-BD31-4B8C-83A1-F6EECF244321}">
                <p14:modId xmlns:p14="http://schemas.microsoft.com/office/powerpoint/2010/main" val="1442843263"/>
              </p:ext>
            </p:extLst>
          </p:nvPr>
        </p:nvGraphicFramePr>
        <p:xfrm>
          <a:off x="4174965" y="3777480"/>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Note 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251EE8CC-06F1-424E-9982-962409EC9AB0}"/>
              </a:ext>
            </a:extLst>
          </p:cNvPr>
          <p:cNvGraphicFramePr>
            <a:graphicFrameLocks noGrp="1"/>
          </p:cNvGraphicFramePr>
          <p:nvPr>
            <p:extLst>
              <p:ext uri="{D42A27DB-BD31-4B8C-83A1-F6EECF244321}">
                <p14:modId xmlns:p14="http://schemas.microsoft.com/office/powerpoint/2010/main" val="1027371154"/>
              </p:ext>
            </p:extLst>
          </p:nvPr>
        </p:nvGraphicFramePr>
        <p:xfrm>
          <a:off x="818225" y="2705151"/>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dirty="0">
                          <a:solidFill>
                            <a:srgbClr val="FF0000"/>
                          </a:solidFill>
                        </a:rPr>
                        <a:t>122</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Note receivables</a:t>
                      </a:r>
                    </a:p>
                  </a:txBody>
                  <a:tcPr/>
                </a:tc>
                <a:tc>
                  <a:txBody>
                    <a:bodyPr/>
                    <a:lstStyle/>
                    <a:p>
                      <a:pPr algn="r"/>
                      <a:endParaRPr lang="en-US" dirty="0"/>
                    </a:p>
                  </a:txBody>
                  <a:tcPr/>
                </a:tc>
                <a:tc>
                  <a:txBody>
                    <a:bodyPr/>
                    <a:lstStyle/>
                    <a:p>
                      <a:pPr algn="r"/>
                      <a:r>
                        <a:rPr lang="en-US" dirty="0">
                          <a:solidFill>
                            <a:srgbClr val="FF0000"/>
                          </a:solidFill>
                        </a:rPr>
                        <a:t>122</a:t>
                      </a:r>
                    </a:p>
                  </a:txBody>
                  <a:tcPr/>
                </a:tc>
                <a:extLst>
                  <a:ext uri="{0D108BD9-81ED-4DB2-BD59-A6C34878D82A}">
                    <a16:rowId xmlns:a16="http://schemas.microsoft.com/office/drawing/2014/main" val="1610387038"/>
                  </a:ext>
                </a:extLst>
              </a:tr>
            </a:tbl>
          </a:graphicData>
        </a:graphic>
      </p:graphicFrame>
      <p:graphicFrame>
        <p:nvGraphicFramePr>
          <p:cNvPr id="12" name="Table 11">
            <a:extLst>
              <a:ext uri="{FF2B5EF4-FFF2-40B4-BE49-F238E27FC236}">
                <a16:creationId xmlns:a16="http://schemas.microsoft.com/office/drawing/2014/main" id="{2A9D01F8-512C-49BD-8A6D-C5FF274A8343}"/>
              </a:ext>
            </a:extLst>
          </p:cNvPr>
          <p:cNvGraphicFramePr>
            <a:graphicFrameLocks noGrp="1"/>
          </p:cNvGraphicFramePr>
          <p:nvPr>
            <p:extLst>
              <p:ext uri="{D42A27DB-BD31-4B8C-83A1-F6EECF244321}">
                <p14:modId xmlns:p14="http://schemas.microsoft.com/office/powerpoint/2010/main" val="1342724475"/>
              </p:ext>
            </p:extLst>
          </p:nvPr>
        </p:nvGraphicFramePr>
        <p:xfrm>
          <a:off x="7041569" y="380112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7948980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It happens that invoices are to be corrected because 1) are erroneously issued or 2) goods and service are returned or 3) any subsequent agreement between parties and are to be fully or partially corrected.</a:t>
            </a:r>
          </a:p>
          <a:p>
            <a:r>
              <a:rPr lang="en-US" dirty="0"/>
              <a:t>A credit note, or credit memo, is a commercial formal document issued by the seller to the buyer. This document cancel full or part of a previously issued invoice. When a credit note is issued the accounting is the following:</a:t>
            </a:r>
          </a:p>
          <a:p>
            <a:endParaRPr lang="en-US" dirty="0"/>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Credit note</a:t>
            </a:r>
            <a:endParaRPr lang="it-IT" sz="3600" dirty="0"/>
          </a:p>
        </p:txBody>
      </p:sp>
      <p:graphicFrame>
        <p:nvGraphicFramePr>
          <p:cNvPr id="7" name="Table 6">
            <a:extLst>
              <a:ext uri="{FF2B5EF4-FFF2-40B4-BE49-F238E27FC236}">
                <a16:creationId xmlns:a16="http://schemas.microsoft.com/office/drawing/2014/main" id="{51D7A52C-1267-4301-A51B-D90BA560E1DD}"/>
              </a:ext>
            </a:extLst>
          </p:cNvPr>
          <p:cNvGraphicFramePr>
            <a:graphicFrameLocks noGrp="1"/>
          </p:cNvGraphicFramePr>
          <p:nvPr>
            <p:extLst>
              <p:ext uri="{D42A27DB-BD31-4B8C-83A1-F6EECF244321}">
                <p14:modId xmlns:p14="http://schemas.microsoft.com/office/powerpoint/2010/main" val="2191472812"/>
              </p:ext>
            </p:extLst>
          </p:nvPr>
        </p:nvGraphicFramePr>
        <p:xfrm>
          <a:off x="1839615" y="3296358"/>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Sales</a:t>
                      </a:r>
                    </a:p>
                  </a:txBody>
                  <a:tcPr/>
                </a:tc>
                <a:tc>
                  <a:txBody>
                    <a:bodyPr/>
                    <a:lstStyle/>
                    <a:p>
                      <a:pPr algn="r"/>
                      <a:r>
                        <a:rPr lang="en-US" sz="1800" kern="1200" dirty="0">
                          <a:solidFill>
                            <a:schemeClr val="tx1"/>
                          </a:solidFill>
                          <a:latin typeface="+mn-lt"/>
                          <a:ea typeface="+mn-ea"/>
                          <a:cs typeface="+mn-cs"/>
                        </a:rPr>
                        <a:t>5.000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sales</a:t>
                      </a:r>
                    </a:p>
                  </a:txBody>
                  <a:tcPr/>
                </a:tc>
                <a:tc>
                  <a:txBody>
                    <a:bodyPr/>
                    <a:lstStyle/>
                    <a:p>
                      <a:pPr algn="r"/>
                      <a:r>
                        <a:rPr lang="en-US" sz="1800" kern="1200" dirty="0">
                          <a:solidFill>
                            <a:schemeClr val="tx1"/>
                          </a:solidFill>
                          <a:latin typeface="+mn-lt"/>
                          <a:ea typeface="+mn-ea"/>
                          <a:cs typeface="+mn-cs"/>
                        </a:rPr>
                        <a:t>1.100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458154987"/>
                  </a:ext>
                </a:extLst>
              </a:tr>
              <a:tr h="370840">
                <a:tc>
                  <a:txBody>
                    <a:bodyPr/>
                    <a:lstStyle/>
                    <a:p>
                      <a:r>
                        <a:rPr lang="en-US" dirty="0"/>
                        <a:t>OUT</a:t>
                      </a:r>
                    </a:p>
                  </a:txBody>
                  <a:tcPr/>
                </a:tc>
                <a:tc>
                  <a:txBody>
                    <a:bodyPr/>
                    <a:lstStyle/>
                    <a:p>
                      <a:r>
                        <a:rPr lang="en-US" dirty="0"/>
                        <a:t>Credit Note</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6.100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957015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At the initial recognition account receivables are recorded at their nominal amount, named also face amount, meaning the nominal value of the title giving the right to collect future cash flows.</a:t>
            </a:r>
          </a:p>
          <a:p>
            <a:r>
              <a:rPr lang="en-US" dirty="0"/>
              <a:t>After initial recognition a company is called in estimating which is the recoverable amount in terms of net realizable value. </a:t>
            </a:r>
          </a:p>
          <a:p>
            <a:r>
              <a:rPr lang="en-US" dirty="0"/>
              <a:t>Sales may raise the possibility some amounts become uncollectible and when this happens the company has to:</a:t>
            </a:r>
          </a:p>
          <a:p>
            <a:pPr marL="285750" indent="-285750">
              <a:buFont typeface="Arial" panose="020B0604020202020204" pitchFamily="34" charset="0"/>
              <a:buChar char="•"/>
            </a:pPr>
            <a:r>
              <a:rPr lang="en-US" dirty="0"/>
              <a:t>Record for a decrease in the asset</a:t>
            </a:r>
          </a:p>
          <a:p>
            <a:pPr marL="285750" indent="-285750">
              <a:buFont typeface="Arial" panose="020B0604020202020204" pitchFamily="34" charset="0"/>
              <a:buChar char="•"/>
            </a:pPr>
            <a:r>
              <a:rPr lang="en-US" dirty="0"/>
              <a:t>Record for a decrease in the income statement.</a:t>
            </a:r>
          </a:p>
          <a:p>
            <a:endParaRPr lang="en-US" dirty="0"/>
          </a:p>
          <a:p>
            <a:pPr marL="285750" indent="-285750">
              <a:buFont typeface="Arial" panose="020B0604020202020204" pitchFamily="34" charset="0"/>
              <a:buChar char="•"/>
            </a:pPr>
            <a:endParaRPr lang="en-US" dirty="0"/>
          </a:p>
          <a:p>
            <a:endParaRPr lang="en-US" dirty="0"/>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Valuation after initial recognition</a:t>
            </a:r>
            <a:endParaRPr lang="it-IT" sz="3600" dirty="0"/>
          </a:p>
        </p:txBody>
      </p:sp>
    </p:spTree>
    <p:extLst>
      <p:ext uri="{BB962C8B-B14F-4D97-AF65-F5344CB8AC3E}">
        <p14:creationId xmlns:p14="http://schemas.microsoft.com/office/powerpoint/2010/main" val="2068704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Arrow: Down 12">
            <a:extLst>
              <a:ext uri="{FF2B5EF4-FFF2-40B4-BE49-F238E27FC236}">
                <a16:creationId xmlns:a16="http://schemas.microsoft.com/office/drawing/2014/main" id="{55B7597C-F4EB-4657-9808-CDD925A35538}"/>
              </a:ext>
            </a:extLst>
          </p:cNvPr>
          <p:cNvSpPr/>
          <p:nvPr/>
        </p:nvSpPr>
        <p:spPr>
          <a:xfrm>
            <a:off x="6741542" y="2220017"/>
            <a:ext cx="457200" cy="62936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Down 11">
            <a:extLst>
              <a:ext uri="{FF2B5EF4-FFF2-40B4-BE49-F238E27FC236}">
                <a16:creationId xmlns:a16="http://schemas.microsoft.com/office/drawing/2014/main" id="{0751F9AE-E442-41F1-B6FF-3B24ACDC110C}"/>
              </a:ext>
            </a:extLst>
          </p:cNvPr>
          <p:cNvSpPr/>
          <p:nvPr/>
        </p:nvSpPr>
        <p:spPr>
          <a:xfrm>
            <a:off x="3071004" y="2220017"/>
            <a:ext cx="457200" cy="62936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sp>
        <p:nvSpPr>
          <p:cNvPr id="7" name="Rectangle 6">
            <a:extLst>
              <a:ext uri="{FF2B5EF4-FFF2-40B4-BE49-F238E27FC236}">
                <a16:creationId xmlns:a16="http://schemas.microsoft.com/office/drawing/2014/main" id="{3E8E5C36-0782-4AB8-B2EC-896B4C3636CB}"/>
              </a:ext>
            </a:extLst>
          </p:cNvPr>
          <p:cNvSpPr/>
          <p:nvPr/>
        </p:nvSpPr>
        <p:spPr>
          <a:xfrm>
            <a:off x="1949569" y="1602957"/>
            <a:ext cx="6340415" cy="6901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Accounting for uncollectible accounts</a:t>
            </a:r>
          </a:p>
        </p:txBody>
      </p:sp>
      <p:sp>
        <p:nvSpPr>
          <p:cNvPr id="8" name="Rectangle 7">
            <a:extLst>
              <a:ext uri="{FF2B5EF4-FFF2-40B4-BE49-F238E27FC236}">
                <a16:creationId xmlns:a16="http://schemas.microsoft.com/office/drawing/2014/main" id="{B0ED3B28-043F-49D6-B277-66CF48D0B25E}"/>
              </a:ext>
            </a:extLst>
          </p:cNvPr>
          <p:cNvSpPr/>
          <p:nvPr/>
        </p:nvSpPr>
        <p:spPr>
          <a:xfrm>
            <a:off x="1949571" y="2849385"/>
            <a:ext cx="2639684" cy="1949750"/>
          </a:xfrm>
          <a:prstGeom prst="rect">
            <a:avLst/>
          </a:prstGeom>
        </p:spPr>
        <p:style>
          <a:lnRef idx="2">
            <a:schemeClr val="accent1"/>
          </a:lnRef>
          <a:fillRef idx="1">
            <a:schemeClr val="lt1"/>
          </a:fillRef>
          <a:effectRef idx="0">
            <a:schemeClr val="accent1"/>
          </a:effectRef>
          <a:fontRef idx="minor">
            <a:schemeClr val="dk1"/>
          </a:fontRef>
        </p:style>
        <p:txBody>
          <a:bodyPr rtlCol="0" anchor="b"/>
          <a:lstStyle/>
          <a:p>
            <a:pPr algn="ctr"/>
            <a:r>
              <a:rPr lang="en-US" dirty="0"/>
              <a:t>The amount of account receivables are directly written off against the loss.</a:t>
            </a:r>
          </a:p>
        </p:txBody>
      </p:sp>
      <p:sp>
        <p:nvSpPr>
          <p:cNvPr id="9" name="Rectangle 8">
            <a:extLst>
              <a:ext uri="{FF2B5EF4-FFF2-40B4-BE49-F238E27FC236}">
                <a16:creationId xmlns:a16="http://schemas.microsoft.com/office/drawing/2014/main" id="{6CABC0AA-5C9D-4148-B2E7-7DFF1B810EA9}"/>
              </a:ext>
            </a:extLst>
          </p:cNvPr>
          <p:cNvSpPr/>
          <p:nvPr/>
        </p:nvSpPr>
        <p:spPr>
          <a:xfrm>
            <a:off x="5650302" y="2849385"/>
            <a:ext cx="2639683" cy="1949750"/>
          </a:xfrm>
          <a:prstGeom prst="rect">
            <a:avLst/>
          </a:prstGeom>
        </p:spPr>
        <p:style>
          <a:lnRef idx="2">
            <a:schemeClr val="accent1"/>
          </a:lnRef>
          <a:fillRef idx="1">
            <a:schemeClr val="lt1"/>
          </a:fillRef>
          <a:effectRef idx="0">
            <a:schemeClr val="accent1"/>
          </a:effectRef>
          <a:fontRef idx="minor">
            <a:schemeClr val="dk1"/>
          </a:fontRef>
        </p:style>
        <p:txBody>
          <a:bodyPr rtlCol="0" anchor="b"/>
          <a:lstStyle/>
          <a:p>
            <a:pPr algn="ctr"/>
            <a:r>
              <a:rPr lang="en-US" dirty="0"/>
              <a:t>Losses are estimated and allocated to a correction fund in the balance sheet.</a:t>
            </a:r>
          </a:p>
        </p:txBody>
      </p:sp>
      <p:sp>
        <p:nvSpPr>
          <p:cNvPr id="10" name="Rectangle 9">
            <a:extLst>
              <a:ext uri="{FF2B5EF4-FFF2-40B4-BE49-F238E27FC236}">
                <a16:creationId xmlns:a16="http://schemas.microsoft.com/office/drawing/2014/main" id="{9D649867-E4B5-48F4-ACDF-F9629E4C75A4}"/>
              </a:ext>
            </a:extLst>
          </p:cNvPr>
          <p:cNvSpPr/>
          <p:nvPr/>
        </p:nvSpPr>
        <p:spPr>
          <a:xfrm>
            <a:off x="2139351" y="2975366"/>
            <a:ext cx="2260123" cy="520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a:t>Direct write-off</a:t>
            </a:r>
          </a:p>
        </p:txBody>
      </p:sp>
      <p:sp>
        <p:nvSpPr>
          <p:cNvPr id="11" name="Rectangle 10">
            <a:extLst>
              <a:ext uri="{FF2B5EF4-FFF2-40B4-BE49-F238E27FC236}">
                <a16:creationId xmlns:a16="http://schemas.microsoft.com/office/drawing/2014/main" id="{DC4DD443-1B46-4C5E-9890-CF7F2BB73987}"/>
              </a:ext>
            </a:extLst>
          </p:cNvPr>
          <p:cNvSpPr/>
          <p:nvPr/>
        </p:nvSpPr>
        <p:spPr>
          <a:xfrm>
            <a:off x="5840080" y="2975366"/>
            <a:ext cx="2260123" cy="520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600" dirty="0"/>
              <a:t>Allowance method</a:t>
            </a:r>
          </a:p>
        </p:txBody>
      </p:sp>
    </p:spTree>
    <p:extLst>
      <p:ext uri="{BB962C8B-B14F-4D97-AF65-F5344CB8AC3E}">
        <p14:creationId xmlns:p14="http://schemas.microsoft.com/office/powerpoint/2010/main" val="2522770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You can get to the estimation for bad debts through different methods. Among these:</a:t>
            </a:r>
          </a:p>
          <a:p>
            <a:pPr marL="285750" indent="-285750">
              <a:buFont typeface="Arial" panose="020B0604020202020204" pitchFamily="34" charset="0"/>
              <a:buChar char="•"/>
            </a:pPr>
            <a:r>
              <a:rPr lang="en-US" dirty="0"/>
              <a:t>Percentage on sales, which consists in estimating a percentage on sales amount over a period. The percentage should be defined based on past experience and applicable credit policy;</a:t>
            </a:r>
          </a:p>
          <a:p>
            <a:pPr marL="285750" indent="-285750">
              <a:buFont typeface="Arial" panose="020B0604020202020204" pitchFamily="34" charset="0"/>
              <a:buChar char="•"/>
            </a:pPr>
            <a:r>
              <a:rPr lang="en-US" dirty="0"/>
              <a:t>Percentage on account receivables, this could be get through:</a:t>
            </a:r>
          </a:p>
          <a:p>
            <a:pPr marL="1028700" lvl="1">
              <a:buFont typeface="Arial" panose="020B0604020202020204" pitchFamily="34" charset="0"/>
              <a:buChar char="•"/>
            </a:pPr>
            <a:r>
              <a:rPr lang="en-US" dirty="0"/>
              <a:t>A unique percentage applied to account receivables balance as at a specific date</a:t>
            </a:r>
          </a:p>
          <a:p>
            <a:pPr marL="1028700" lvl="1">
              <a:buFont typeface="Arial" panose="020B0604020202020204" pitchFamily="34" charset="0"/>
              <a:buChar char="•"/>
            </a:pPr>
            <a:r>
              <a:rPr lang="en-US" dirty="0"/>
              <a:t>Different rates to be applied to an aging schedule of account receivables at a specific date.</a:t>
            </a:r>
          </a:p>
          <a:p>
            <a:pPr marL="285750" indent="-285750">
              <a:buFont typeface="Arial" panose="020B0604020202020204" pitchFamily="34" charset="0"/>
              <a:buChar char="•"/>
            </a:pPr>
            <a:endParaRPr lang="en-US" dirty="0"/>
          </a:p>
          <a:p>
            <a:endParaRPr lang="en-US" dirty="0"/>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spTree>
    <p:extLst>
      <p:ext uri="{BB962C8B-B14F-4D97-AF65-F5344CB8AC3E}">
        <p14:creationId xmlns:p14="http://schemas.microsoft.com/office/powerpoint/2010/main" val="1446541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b="1" u="sng" dirty="0"/>
              <a:t>Percentage on sales</a:t>
            </a:r>
          </a:p>
          <a:p>
            <a:r>
              <a:rPr lang="en-US" dirty="0"/>
              <a:t>The Company A estimates from past experience that about 1% of credit sales become uncollectible. If net sales are Euro 800.000 in 2019, it records bad debt expense as follows:</a:t>
            </a:r>
          </a:p>
          <a:p>
            <a:endParaRPr lang="en-US" dirty="0"/>
          </a:p>
          <a:p>
            <a:endParaRPr lang="en-US" dirty="0"/>
          </a:p>
          <a:p>
            <a:endParaRPr lang="en-US" dirty="0"/>
          </a:p>
          <a:p>
            <a:endParaRPr lang="en-US" dirty="0"/>
          </a:p>
          <a:p>
            <a:endParaRPr lang="en-US" dirty="0"/>
          </a:p>
          <a:p>
            <a:endParaRPr lang="en-US" dirty="0"/>
          </a:p>
          <a:p>
            <a:endParaRPr lang="en-US" dirty="0"/>
          </a:p>
          <a:p>
            <a:r>
              <a:rPr lang="en-US" b="1" u="sng" dirty="0"/>
              <a:t>Allowance for bad debts is a correction account recorded within the assets</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graphicFrame>
        <p:nvGraphicFramePr>
          <p:cNvPr id="6" name="Table 5">
            <a:extLst>
              <a:ext uri="{FF2B5EF4-FFF2-40B4-BE49-F238E27FC236}">
                <a16:creationId xmlns:a16="http://schemas.microsoft.com/office/drawing/2014/main" id="{C4DDA084-1063-4312-B783-D6B168CEE32D}"/>
              </a:ext>
            </a:extLst>
          </p:cNvPr>
          <p:cNvGraphicFramePr>
            <a:graphicFrameLocks noGrp="1"/>
          </p:cNvGraphicFramePr>
          <p:nvPr>
            <p:extLst>
              <p:ext uri="{D42A27DB-BD31-4B8C-83A1-F6EECF244321}">
                <p14:modId xmlns:p14="http://schemas.microsoft.com/office/powerpoint/2010/main" val="460064043"/>
              </p:ext>
            </p:extLst>
          </p:nvPr>
        </p:nvGraphicFramePr>
        <p:xfrm>
          <a:off x="1839615" y="2522635"/>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Bad Debt</a:t>
                      </a:r>
                    </a:p>
                  </a:txBody>
                  <a:tcPr/>
                </a:tc>
                <a:tc>
                  <a:txBody>
                    <a:bodyPr/>
                    <a:lstStyle/>
                    <a:p>
                      <a:pPr algn="r"/>
                      <a:r>
                        <a:rPr lang="en-US" sz="1800" kern="1200" dirty="0">
                          <a:solidFill>
                            <a:schemeClr val="tx1"/>
                          </a:solidFill>
                          <a:latin typeface="+mn-lt"/>
                          <a:ea typeface="+mn-ea"/>
                          <a:cs typeface="+mn-cs"/>
                        </a:rPr>
                        <a:t>8.000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Allowance for bad debts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8.000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D7554AD4-F470-4E46-9F10-22A583235D59}"/>
              </a:ext>
            </a:extLst>
          </p:cNvPr>
          <p:cNvGraphicFramePr>
            <a:graphicFrameLocks noGrp="1"/>
          </p:cNvGraphicFramePr>
          <p:nvPr>
            <p:extLst>
              <p:ext uri="{D42A27DB-BD31-4B8C-83A1-F6EECF244321}">
                <p14:modId xmlns:p14="http://schemas.microsoft.com/office/powerpoint/2010/main" val="2032009044"/>
              </p:ext>
            </p:extLst>
          </p:nvPr>
        </p:nvGraphicFramePr>
        <p:xfrm>
          <a:off x="1325244" y="3509729"/>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Bad Debt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8.000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8.000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977C6BFB-050A-4E11-A64B-4C81F386C501}"/>
              </a:ext>
            </a:extLst>
          </p:cNvPr>
          <p:cNvGraphicFramePr>
            <a:graphicFrameLocks noGrp="1"/>
          </p:cNvGraphicFramePr>
          <p:nvPr>
            <p:extLst>
              <p:ext uri="{D42A27DB-BD31-4B8C-83A1-F6EECF244321}">
                <p14:modId xmlns:p14="http://schemas.microsoft.com/office/powerpoint/2010/main" val="2753956923"/>
              </p:ext>
            </p:extLst>
          </p:nvPr>
        </p:nvGraphicFramePr>
        <p:xfrm>
          <a:off x="4174965" y="3486081"/>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Allowance for bad debts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8.000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b="1" kern="1200" dirty="0">
                          <a:solidFill>
                            <a:schemeClr val="tx1"/>
                          </a:solidFill>
                          <a:latin typeface="+mn-lt"/>
                          <a:ea typeface="+mn-ea"/>
                          <a:cs typeface="+mn-cs"/>
                        </a:rPr>
                        <a:t>8.000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42849962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b="1" u="sng" dirty="0"/>
              <a:t>Percentage on AR</a:t>
            </a:r>
          </a:p>
          <a:p>
            <a:r>
              <a:rPr lang="en-US" dirty="0"/>
              <a:t>The Company A estimates its bad debt provision based on the following aging schedule:</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graphicFrame>
        <p:nvGraphicFramePr>
          <p:cNvPr id="2" name="Table 1">
            <a:extLst>
              <a:ext uri="{FF2B5EF4-FFF2-40B4-BE49-F238E27FC236}">
                <a16:creationId xmlns:a16="http://schemas.microsoft.com/office/drawing/2014/main" id="{20F85283-895B-4331-A1FD-683E2D99AC70}"/>
              </a:ext>
            </a:extLst>
          </p:cNvPr>
          <p:cNvGraphicFramePr>
            <a:graphicFrameLocks noGrp="1"/>
          </p:cNvGraphicFramePr>
          <p:nvPr>
            <p:extLst>
              <p:ext uri="{D42A27DB-BD31-4B8C-83A1-F6EECF244321}">
                <p14:modId xmlns:p14="http://schemas.microsoft.com/office/powerpoint/2010/main" val="1826432675"/>
              </p:ext>
            </p:extLst>
          </p:nvPr>
        </p:nvGraphicFramePr>
        <p:xfrm>
          <a:off x="849096" y="2167038"/>
          <a:ext cx="8424906" cy="3243068"/>
        </p:xfrm>
        <a:graphic>
          <a:graphicData uri="http://schemas.openxmlformats.org/drawingml/2006/table">
            <a:tbl>
              <a:tblPr firstRow="1" bandRow="1">
                <a:tableStyleId>{5C22544A-7EE6-4342-B048-85BDC9FD1C3A}</a:tableStyleId>
              </a:tblPr>
              <a:tblGrid>
                <a:gridCol w="1221590">
                  <a:extLst>
                    <a:ext uri="{9D8B030D-6E8A-4147-A177-3AD203B41FA5}">
                      <a16:colId xmlns:a16="http://schemas.microsoft.com/office/drawing/2014/main" val="159352579"/>
                    </a:ext>
                  </a:extLst>
                </a:gridCol>
                <a:gridCol w="1185526">
                  <a:extLst>
                    <a:ext uri="{9D8B030D-6E8A-4147-A177-3AD203B41FA5}">
                      <a16:colId xmlns:a16="http://schemas.microsoft.com/office/drawing/2014/main" val="3638998092"/>
                    </a:ext>
                  </a:extLst>
                </a:gridCol>
                <a:gridCol w="1203558">
                  <a:extLst>
                    <a:ext uri="{9D8B030D-6E8A-4147-A177-3AD203B41FA5}">
                      <a16:colId xmlns:a16="http://schemas.microsoft.com/office/drawing/2014/main" val="2966256438"/>
                    </a:ext>
                  </a:extLst>
                </a:gridCol>
                <a:gridCol w="1203558">
                  <a:extLst>
                    <a:ext uri="{9D8B030D-6E8A-4147-A177-3AD203B41FA5}">
                      <a16:colId xmlns:a16="http://schemas.microsoft.com/office/drawing/2014/main" val="4217846488"/>
                    </a:ext>
                  </a:extLst>
                </a:gridCol>
                <a:gridCol w="1203558">
                  <a:extLst>
                    <a:ext uri="{9D8B030D-6E8A-4147-A177-3AD203B41FA5}">
                      <a16:colId xmlns:a16="http://schemas.microsoft.com/office/drawing/2014/main" val="1729336365"/>
                    </a:ext>
                  </a:extLst>
                </a:gridCol>
                <a:gridCol w="1203558">
                  <a:extLst>
                    <a:ext uri="{9D8B030D-6E8A-4147-A177-3AD203B41FA5}">
                      <a16:colId xmlns:a16="http://schemas.microsoft.com/office/drawing/2014/main" val="2708230228"/>
                    </a:ext>
                  </a:extLst>
                </a:gridCol>
                <a:gridCol w="1203558">
                  <a:extLst>
                    <a:ext uri="{9D8B030D-6E8A-4147-A177-3AD203B41FA5}">
                      <a16:colId xmlns:a16="http://schemas.microsoft.com/office/drawing/2014/main" val="977640076"/>
                    </a:ext>
                  </a:extLst>
                </a:gridCol>
              </a:tblGrid>
              <a:tr h="408050">
                <a:tc rowSpan="2">
                  <a:txBody>
                    <a:bodyPr/>
                    <a:lstStyle/>
                    <a:p>
                      <a:r>
                        <a:rPr lang="en-US" sz="1200" dirty="0"/>
                        <a:t>Client</a:t>
                      </a:r>
                    </a:p>
                  </a:txBody>
                  <a:tcPr anchor="ctr"/>
                </a:tc>
                <a:tc rowSpan="2">
                  <a:txBody>
                    <a:bodyPr/>
                    <a:lstStyle/>
                    <a:p>
                      <a:pPr algn="ctr"/>
                      <a:r>
                        <a:rPr lang="en-US" sz="1200" dirty="0"/>
                        <a:t>Balance at 31.12.2019</a:t>
                      </a:r>
                    </a:p>
                  </a:txBody>
                  <a:tcPr anchor="ctr"/>
                </a:tc>
                <a:tc gridSpan="5">
                  <a:txBody>
                    <a:bodyPr/>
                    <a:lstStyle/>
                    <a:p>
                      <a:pPr algn="ctr"/>
                      <a:r>
                        <a:rPr lang="en-US" sz="1200" dirty="0"/>
                        <a:t>Days from due date</a:t>
                      </a:r>
                    </a:p>
                  </a:txBody>
                  <a:tcPr anchor="ctr"/>
                </a:tc>
                <a:tc hMerge="1">
                  <a:txBody>
                    <a:bodyPr/>
                    <a:lstStyle/>
                    <a:p>
                      <a:pPr algn="ctr"/>
                      <a:endParaRPr lang="en-US" sz="1400" dirty="0"/>
                    </a:p>
                  </a:txBody>
                  <a:tcPr anchor="ctr"/>
                </a:tc>
                <a:tc hMerge="1">
                  <a:txBody>
                    <a:bodyPr/>
                    <a:lstStyle/>
                    <a:p>
                      <a:pPr algn="ctr"/>
                      <a:endParaRPr lang="en-US" sz="1400" dirty="0"/>
                    </a:p>
                  </a:txBody>
                  <a:tcPr anchor="ctr"/>
                </a:tc>
                <a:tc hMerge="1">
                  <a:txBody>
                    <a:bodyPr/>
                    <a:lstStyle/>
                    <a:p>
                      <a:pPr algn="ctr"/>
                      <a:endParaRPr lang="en-US" sz="1400" dirty="0"/>
                    </a:p>
                  </a:txBody>
                  <a:tcPr anchor="ctr"/>
                </a:tc>
                <a:tc hMerge="1">
                  <a:txBody>
                    <a:bodyPr/>
                    <a:lstStyle/>
                    <a:p>
                      <a:pPr algn="ctr"/>
                      <a:endParaRPr lang="en-US" sz="1400" dirty="0"/>
                    </a:p>
                  </a:txBody>
                  <a:tcPr anchor="ctr"/>
                </a:tc>
                <a:extLst>
                  <a:ext uri="{0D108BD9-81ED-4DB2-BD59-A6C34878D82A}">
                    <a16:rowId xmlns:a16="http://schemas.microsoft.com/office/drawing/2014/main" val="1375651887"/>
                  </a:ext>
                </a:extLst>
              </a:tr>
              <a:tr h="408050">
                <a:tc vMerge="1">
                  <a:txBody>
                    <a:bodyPr/>
                    <a:lstStyle/>
                    <a:p>
                      <a:endParaRPr lang="en-US" sz="1400" dirty="0"/>
                    </a:p>
                  </a:txBody>
                  <a:tcPr anchor="ctr"/>
                </a:tc>
                <a:tc vMerge="1">
                  <a:txBody>
                    <a:bodyPr/>
                    <a:lstStyle/>
                    <a:p>
                      <a:pPr algn="ctr"/>
                      <a:endParaRPr lang="en-US" sz="1400" dirty="0"/>
                    </a:p>
                  </a:txBody>
                  <a:tcPr anchor="ctr"/>
                </a:tc>
                <a:tc>
                  <a:txBody>
                    <a:bodyPr/>
                    <a:lstStyle/>
                    <a:p>
                      <a:pPr algn="ctr"/>
                      <a:r>
                        <a:rPr lang="en-US" sz="1200" b="1" kern="1200" dirty="0">
                          <a:solidFill>
                            <a:schemeClr val="lt1"/>
                          </a:solidFill>
                          <a:latin typeface="+mn-lt"/>
                          <a:ea typeface="+mn-ea"/>
                          <a:cs typeface="+mn-cs"/>
                        </a:rPr>
                        <a:t>Not yet due</a:t>
                      </a:r>
                    </a:p>
                  </a:txBody>
                  <a:tcPr anchor="ctr">
                    <a:solidFill>
                      <a:schemeClr val="tx1"/>
                    </a:solidFill>
                  </a:tcPr>
                </a:tc>
                <a:tc>
                  <a:txBody>
                    <a:bodyPr/>
                    <a:lstStyle/>
                    <a:p>
                      <a:pPr algn="ctr"/>
                      <a:r>
                        <a:rPr lang="en-US" sz="1200" b="1" kern="1200" dirty="0">
                          <a:solidFill>
                            <a:schemeClr val="lt1"/>
                          </a:solidFill>
                          <a:latin typeface="+mn-lt"/>
                          <a:ea typeface="+mn-ea"/>
                          <a:cs typeface="+mn-cs"/>
                        </a:rPr>
                        <a:t>0-90</a:t>
                      </a:r>
                    </a:p>
                  </a:txBody>
                  <a:tcPr anchor="ctr">
                    <a:solidFill>
                      <a:schemeClr val="tx1"/>
                    </a:solidFill>
                  </a:tcPr>
                </a:tc>
                <a:tc>
                  <a:txBody>
                    <a:bodyPr/>
                    <a:lstStyle/>
                    <a:p>
                      <a:pPr algn="ctr"/>
                      <a:r>
                        <a:rPr lang="en-US" sz="1200" b="1" kern="1200" dirty="0">
                          <a:solidFill>
                            <a:schemeClr val="lt1"/>
                          </a:solidFill>
                          <a:latin typeface="+mn-lt"/>
                          <a:ea typeface="+mn-ea"/>
                          <a:cs typeface="+mn-cs"/>
                        </a:rPr>
                        <a:t>91-180</a:t>
                      </a:r>
                    </a:p>
                  </a:txBody>
                  <a:tcPr anchor="ctr">
                    <a:solidFill>
                      <a:schemeClr val="tx1"/>
                    </a:solidFill>
                  </a:tcPr>
                </a:tc>
                <a:tc>
                  <a:txBody>
                    <a:bodyPr/>
                    <a:lstStyle/>
                    <a:p>
                      <a:pPr algn="ctr"/>
                      <a:r>
                        <a:rPr lang="en-US" sz="1200" b="1" kern="1200" dirty="0">
                          <a:solidFill>
                            <a:schemeClr val="lt1"/>
                          </a:solidFill>
                          <a:latin typeface="+mn-lt"/>
                          <a:ea typeface="+mn-ea"/>
                          <a:cs typeface="+mn-cs"/>
                        </a:rPr>
                        <a:t>181-365</a:t>
                      </a:r>
                    </a:p>
                  </a:txBody>
                  <a:tcPr anchor="ctr">
                    <a:solidFill>
                      <a:schemeClr val="tx1"/>
                    </a:solidFill>
                  </a:tcPr>
                </a:tc>
                <a:tc>
                  <a:txBody>
                    <a:bodyPr/>
                    <a:lstStyle/>
                    <a:p>
                      <a:pPr algn="ctr"/>
                      <a:r>
                        <a:rPr lang="en-US" sz="1200" b="1" kern="1200" dirty="0">
                          <a:solidFill>
                            <a:schemeClr val="lt1"/>
                          </a:solidFill>
                          <a:latin typeface="+mn-lt"/>
                          <a:ea typeface="+mn-ea"/>
                          <a:cs typeface="+mn-cs"/>
                        </a:rPr>
                        <a:t>&gt; 1 year</a:t>
                      </a:r>
                    </a:p>
                  </a:txBody>
                  <a:tcPr anchor="ctr">
                    <a:solidFill>
                      <a:schemeClr val="tx1"/>
                    </a:solidFill>
                  </a:tcPr>
                </a:tc>
                <a:extLst>
                  <a:ext uri="{0D108BD9-81ED-4DB2-BD59-A6C34878D82A}">
                    <a16:rowId xmlns:a16="http://schemas.microsoft.com/office/drawing/2014/main" val="1696045193"/>
                  </a:ext>
                </a:extLst>
              </a:tr>
              <a:tr h="286702">
                <a:tc>
                  <a:txBody>
                    <a:bodyPr/>
                    <a:lstStyle/>
                    <a:p>
                      <a:r>
                        <a:rPr lang="en-US" sz="1200" dirty="0"/>
                        <a:t>XXX</a:t>
                      </a:r>
                    </a:p>
                  </a:txBody>
                  <a:tcPr anchor="ctr"/>
                </a:tc>
                <a:tc>
                  <a:txBody>
                    <a:bodyPr/>
                    <a:lstStyle/>
                    <a:p>
                      <a:pPr algn="ctr"/>
                      <a:r>
                        <a:rPr lang="en-US" sz="1200" dirty="0"/>
                        <a:t>2.000</a:t>
                      </a:r>
                    </a:p>
                  </a:txBody>
                  <a:tcPr anchor="ctr"/>
                </a:tc>
                <a:tc>
                  <a:txBody>
                    <a:bodyPr/>
                    <a:lstStyle/>
                    <a:p>
                      <a:pPr algn="ctr"/>
                      <a:r>
                        <a:rPr lang="en-US" sz="1200" dirty="0"/>
                        <a:t>1.000</a:t>
                      </a:r>
                    </a:p>
                  </a:txBody>
                  <a:tcPr anchor="ctr"/>
                </a:tc>
                <a:tc>
                  <a:txBody>
                    <a:bodyPr/>
                    <a:lstStyle/>
                    <a:p>
                      <a:pPr algn="ctr"/>
                      <a:r>
                        <a:rPr lang="en-US" sz="1200" dirty="0"/>
                        <a:t>600</a:t>
                      </a:r>
                    </a:p>
                  </a:txBody>
                  <a:tcPr anchor="ctr"/>
                </a:tc>
                <a:tc>
                  <a:txBody>
                    <a:bodyPr/>
                    <a:lstStyle/>
                    <a:p>
                      <a:pPr algn="ctr"/>
                      <a:r>
                        <a:rPr lang="en-US" sz="1200" dirty="0"/>
                        <a:t>400</a:t>
                      </a:r>
                    </a:p>
                  </a:txBody>
                  <a:tcPr anchor="ctr"/>
                </a:tc>
                <a:tc>
                  <a:txBody>
                    <a:bodyPr/>
                    <a:lstStyle/>
                    <a:p>
                      <a:pPr algn="ctr"/>
                      <a:r>
                        <a:rPr lang="en-US" sz="1200" dirty="0"/>
                        <a:t>-</a:t>
                      </a:r>
                    </a:p>
                  </a:txBody>
                  <a:tcPr anchor="ctr"/>
                </a:tc>
                <a:tc>
                  <a:txBody>
                    <a:bodyPr/>
                    <a:lstStyle/>
                    <a:p>
                      <a:pPr algn="ctr"/>
                      <a:r>
                        <a:rPr lang="en-US" sz="1200" dirty="0"/>
                        <a:t>-</a:t>
                      </a:r>
                    </a:p>
                  </a:txBody>
                  <a:tcPr anchor="ctr"/>
                </a:tc>
                <a:extLst>
                  <a:ext uri="{0D108BD9-81ED-4DB2-BD59-A6C34878D82A}">
                    <a16:rowId xmlns:a16="http://schemas.microsoft.com/office/drawing/2014/main" val="3495230418"/>
                  </a:ext>
                </a:extLst>
              </a:tr>
              <a:tr h="286702">
                <a:tc>
                  <a:txBody>
                    <a:bodyPr/>
                    <a:lstStyle/>
                    <a:p>
                      <a:r>
                        <a:rPr lang="en-US" sz="1200" dirty="0"/>
                        <a:t>YYY</a:t>
                      </a:r>
                    </a:p>
                  </a:txBody>
                  <a:tcPr anchor="ctr"/>
                </a:tc>
                <a:tc>
                  <a:txBody>
                    <a:bodyPr/>
                    <a:lstStyle/>
                    <a:p>
                      <a:pPr algn="ctr"/>
                      <a:r>
                        <a:rPr lang="en-US" sz="1200" dirty="0"/>
                        <a:t>4.000</a:t>
                      </a:r>
                    </a:p>
                  </a:txBody>
                  <a:tcPr anchor="ctr"/>
                </a:tc>
                <a:tc>
                  <a:txBody>
                    <a:bodyPr/>
                    <a:lstStyle/>
                    <a:p>
                      <a:pPr algn="ctr"/>
                      <a:r>
                        <a:rPr lang="en-US" sz="1200" dirty="0"/>
                        <a:t>-</a:t>
                      </a:r>
                    </a:p>
                  </a:txBody>
                  <a:tcPr anchor="ctr"/>
                </a:tc>
                <a:tc>
                  <a:txBody>
                    <a:bodyPr/>
                    <a:lstStyle/>
                    <a:p>
                      <a:pPr algn="ctr"/>
                      <a:r>
                        <a:rPr lang="en-US" sz="1200" dirty="0"/>
                        <a:t>-</a:t>
                      </a:r>
                    </a:p>
                  </a:txBody>
                  <a:tcPr anchor="ctr"/>
                </a:tc>
                <a:tc>
                  <a:txBody>
                    <a:bodyPr/>
                    <a:lstStyle/>
                    <a:p>
                      <a:pPr algn="ctr"/>
                      <a:r>
                        <a:rPr lang="en-US" sz="1200" dirty="0"/>
                        <a:t>500</a:t>
                      </a:r>
                    </a:p>
                  </a:txBody>
                  <a:tcPr anchor="ctr"/>
                </a:tc>
                <a:tc>
                  <a:txBody>
                    <a:bodyPr/>
                    <a:lstStyle/>
                    <a:p>
                      <a:pPr algn="ctr"/>
                      <a:r>
                        <a:rPr lang="en-US" sz="1200" dirty="0"/>
                        <a:t>1.500</a:t>
                      </a:r>
                    </a:p>
                  </a:txBody>
                  <a:tcPr anchor="ctr"/>
                </a:tc>
                <a:tc>
                  <a:txBody>
                    <a:bodyPr/>
                    <a:lstStyle/>
                    <a:p>
                      <a:pPr algn="ctr"/>
                      <a:r>
                        <a:rPr lang="en-US" sz="1200" dirty="0"/>
                        <a:t>2.000</a:t>
                      </a:r>
                    </a:p>
                  </a:txBody>
                  <a:tcPr anchor="ctr"/>
                </a:tc>
                <a:extLst>
                  <a:ext uri="{0D108BD9-81ED-4DB2-BD59-A6C34878D82A}">
                    <a16:rowId xmlns:a16="http://schemas.microsoft.com/office/drawing/2014/main" val="1075124027"/>
                  </a:ext>
                </a:extLst>
              </a:tr>
              <a:tr h="286702">
                <a:tc>
                  <a:txBody>
                    <a:bodyPr/>
                    <a:lstStyle/>
                    <a:p>
                      <a:r>
                        <a:rPr lang="en-US" sz="1200" dirty="0"/>
                        <a:t>ZZZ</a:t>
                      </a:r>
                    </a:p>
                  </a:txBody>
                  <a:tcPr anchor="ctr"/>
                </a:tc>
                <a:tc>
                  <a:txBody>
                    <a:bodyPr/>
                    <a:lstStyle/>
                    <a:p>
                      <a:pPr algn="ctr"/>
                      <a:r>
                        <a:rPr lang="en-US" sz="1200" dirty="0"/>
                        <a:t>1.000</a:t>
                      </a:r>
                    </a:p>
                  </a:txBody>
                  <a:tcPr anchor="ctr"/>
                </a:tc>
                <a:tc>
                  <a:txBody>
                    <a:bodyPr/>
                    <a:lstStyle/>
                    <a:p>
                      <a:pPr algn="ctr"/>
                      <a:r>
                        <a:rPr lang="en-US" sz="1200" dirty="0"/>
                        <a:t>-</a:t>
                      </a:r>
                    </a:p>
                  </a:txBody>
                  <a:tcPr anchor="ctr"/>
                </a:tc>
                <a:tc>
                  <a:txBody>
                    <a:bodyPr/>
                    <a:lstStyle/>
                    <a:p>
                      <a:pPr algn="ctr"/>
                      <a:r>
                        <a:rPr lang="en-US" sz="1200" dirty="0"/>
                        <a:t>-</a:t>
                      </a:r>
                    </a:p>
                  </a:txBody>
                  <a:tcPr anchor="ctr"/>
                </a:tc>
                <a:tc>
                  <a:txBody>
                    <a:bodyPr/>
                    <a:lstStyle/>
                    <a:p>
                      <a:pPr algn="ctr"/>
                      <a:r>
                        <a:rPr lang="en-US" sz="1200" dirty="0"/>
                        <a:t>-</a:t>
                      </a:r>
                    </a:p>
                  </a:txBody>
                  <a:tcPr anchor="ctr"/>
                </a:tc>
                <a:tc>
                  <a:txBody>
                    <a:bodyPr/>
                    <a:lstStyle/>
                    <a:p>
                      <a:pPr algn="ctr"/>
                      <a:r>
                        <a:rPr lang="en-US" sz="1200" dirty="0"/>
                        <a:t>-</a:t>
                      </a:r>
                    </a:p>
                  </a:txBody>
                  <a:tcPr anchor="ctr"/>
                </a:tc>
                <a:tc>
                  <a:txBody>
                    <a:bodyPr/>
                    <a:lstStyle/>
                    <a:p>
                      <a:pPr algn="ctr"/>
                      <a:r>
                        <a:rPr lang="en-US" sz="1200" dirty="0"/>
                        <a:t>1.000</a:t>
                      </a:r>
                    </a:p>
                  </a:txBody>
                  <a:tcPr anchor="ctr"/>
                </a:tc>
                <a:extLst>
                  <a:ext uri="{0D108BD9-81ED-4DB2-BD59-A6C34878D82A}">
                    <a16:rowId xmlns:a16="http://schemas.microsoft.com/office/drawing/2014/main" val="1956281210"/>
                  </a:ext>
                </a:extLst>
              </a:tr>
              <a:tr h="286702">
                <a:tc>
                  <a:txBody>
                    <a:bodyPr/>
                    <a:lstStyle/>
                    <a:p>
                      <a:r>
                        <a:rPr lang="en-US" sz="1200" b="1" dirty="0"/>
                        <a:t>Total</a:t>
                      </a:r>
                    </a:p>
                  </a:txBody>
                  <a:tcPr anchor="ctr"/>
                </a:tc>
                <a:tc>
                  <a:txBody>
                    <a:bodyPr/>
                    <a:lstStyle/>
                    <a:p>
                      <a:pPr algn="ctr"/>
                      <a:r>
                        <a:rPr lang="en-US" sz="1200" b="1" dirty="0"/>
                        <a:t>7.000</a:t>
                      </a:r>
                    </a:p>
                  </a:txBody>
                  <a:tcPr anchor="ctr"/>
                </a:tc>
                <a:tc>
                  <a:txBody>
                    <a:bodyPr/>
                    <a:lstStyle/>
                    <a:p>
                      <a:pPr algn="ctr"/>
                      <a:r>
                        <a:rPr lang="en-US" sz="1200" b="1" dirty="0"/>
                        <a:t>1.000</a:t>
                      </a:r>
                    </a:p>
                  </a:txBody>
                  <a:tcPr anchor="ctr"/>
                </a:tc>
                <a:tc>
                  <a:txBody>
                    <a:bodyPr/>
                    <a:lstStyle/>
                    <a:p>
                      <a:pPr algn="ctr"/>
                      <a:r>
                        <a:rPr lang="en-US" sz="1200" b="1" dirty="0"/>
                        <a:t>600</a:t>
                      </a:r>
                    </a:p>
                  </a:txBody>
                  <a:tcPr anchor="ctr"/>
                </a:tc>
                <a:tc>
                  <a:txBody>
                    <a:bodyPr/>
                    <a:lstStyle/>
                    <a:p>
                      <a:pPr algn="ctr"/>
                      <a:r>
                        <a:rPr lang="en-US" sz="1200" b="1" dirty="0"/>
                        <a:t>900</a:t>
                      </a:r>
                    </a:p>
                  </a:txBody>
                  <a:tcPr anchor="ctr"/>
                </a:tc>
                <a:tc>
                  <a:txBody>
                    <a:bodyPr/>
                    <a:lstStyle/>
                    <a:p>
                      <a:pPr algn="ctr"/>
                      <a:r>
                        <a:rPr lang="en-US" sz="1200" b="1" dirty="0"/>
                        <a:t>1.500</a:t>
                      </a:r>
                    </a:p>
                  </a:txBody>
                  <a:tcPr anchor="ctr"/>
                </a:tc>
                <a:tc>
                  <a:txBody>
                    <a:bodyPr/>
                    <a:lstStyle/>
                    <a:p>
                      <a:pPr algn="ctr"/>
                      <a:r>
                        <a:rPr lang="en-US" sz="1200" b="1" dirty="0"/>
                        <a:t>3.000</a:t>
                      </a:r>
                    </a:p>
                  </a:txBody>
                  <a:tcPr anchor="ctr"/>
                </a:tc>
                <a:extLst>
                  <a:ext uri="{0D108BD9-81ED-4DB2-BD59-A6C34878D82A}">
                    <a16:rowId xmlns:a16="http://schemas.microsoft.com/office/drawing/2014/main" val="459459413"/>
                  </a:ext>
                </a:extLst>
              </a:tr>
              <a:tr h="629092">
                <a:tc>
                  <a:txBody>
                    <a:bodyPr/>
                    <a:lstStyle/>
                    <a:p>
                      <a:r>
                        <a:rPr lang="en-US" sz="1200" dirty="0"/>
                        <a:t>Percentage to be uncollectible</a:t>
                      </a:r>
                    </a:p>
                  </a:txBody>
                  <a:tcPr anchor="ctr"/>
                </a:tc>
                <a:tc>
                  <a:txBody>
                    <a:bodyPr/>
                    <a:lstStyle/>
                    <a:p>
                      <a:pPr algn="ctr"/>
                      <a:r>
                        <a:rPr lang="en-US" sz="1200" dirty="0"/>
                        <a:t>-</a:t>
                      </a:r>
                    </a:p>
                  </a:txBody>
                  <a:tcPr anchor="ctr"/>
                </a:tc>
                <a:tc>
                  <a:txBody>
                    <a:bodyPr/>
                    <a:lstStyle/>
                    <a:p>
                      <a:pPr algn="ctr"/>
                      <a:r>
                        <a:rPr lang="en-US" sz="1200" dirty="0"/>
                        <a:t>-</a:t>
                      </a:r>
                    </a:p>
                  </a:txBody>
                  <a:tcPr anchor="ctr"/>
                </a:tc>
                <a:tc>
                  <a:txBody>
                    <a:bodyPr/>
                    <a:lstStyle/>
                    <a:p>
                      <a:pPr algn="ctr"/>
                      <a:r>
                        <a:rPr lang="en-US" sz="1200" dirty="0"/>
                        <a:t>5%</a:t>
                      </a:r>
                    </a:p>
                  </a:txBody>
                  <a:tcPr anchor="ctr"/>
                </a:tc>
                <a:tc>
                  <a:txBody>
                    <a:bodyPr/>
                    <a:lstStyle/>
                    <a:p>
                      <a:pPr algn="ctr"/>
                      <a:r>
                        <a:rPr lang="en-US" sz="1200" dirty="0"/>
                        <a:t>10%</a:t>
                      </a:r>
                    </a:p>
                  </a:txBody>
                  <a:tcPr anchor="ctr"/>
                </a:tc>
                <a:tc>
                  <a:txBody>
                    <a:bodyPr/>
                    <a:lstStyle/>
                    <a:p>
                      <a:pPr algn="ctr"/>
                      <a:r>
                        <a:rPr lang="en-US" sz="1200" dirty="0"/>
                        <a:t>20%</a:t>
                      </a:r>
                    </a:p>
                  </a:txBody>
                  <a:tcPr anchor="ctr"/>
                </a:tc>
                <a:tc>
                  <a:txBody>
                    <a:bodyPr/>
                    <a:lstStyle/>
                    <a:p>
                      <a:pPr algn="ctr"/>
                      <a:r>
                        <a:rPr lang="en-US" sz="1200" dirty="0"/>
                        <a:t>100%</a:t>
                      </a:r>
                    </a:p>
                  </a:txBody>
                  <a:tcPr anchor="ctr"/>
                </a:tc>
                <a:extLst>
                  <a:ext uri="{0D108BD9-81ED-4DB2-BD59-A6C34878D82A}">
                    <a16:rowId xmlns:a16="http://schemas.microsoft.com/office/drawing/2014/main" val="2374480291"/>
                  </a:ext>
                </a:extLst>
              </a:tr>
              <a:tr h="629092">
                <a:tc>
                  <a:txBody>
                    <a:bodyPr/>
                    <a:lstStyle/>
                    <a:p>
                      <a:r>
                        <a:rPr lang="en-US" sz="1200" b="1" dirty="0"/>
                        <a:t>Year end allowance for bad debt</a:t>
                      </a:r>
                    </a:p>
                  </a:txBody>
                  <a:tcPr anchor="ctr"/>
                </a:tc>
                <a:tc>
                  <a:txBody>
                    <a:bodyPr/>
                    <a:lstStyle/>
                    <a:p>
                      <a:pPr algn="ctr"/>
                      <a:r>
                        <a:rPr lang="en-US" sz="1200" b="1" u="sng" dirty="0"/>
                        <a:t>3.420</a:t>
                      </a:r>
                    </a:p>
                  </a:txBody>
                  <a:tcPr anchor="ctr"/>
                </a:tc>
                <a:tc>
                  <a:txBody>
                    <a:bodyPr/>
                    <a:lstStyle/>
                    <a:p>
                      <a:pPr algn="ctr"/>
                      <a:r>
                        <a:rPr lang="en-US" sz="1200" b="1" dirty="0"/>
                        <a:t>-</a:t>
                      </a:r>
                    </a:p>
                  </a:txBody>
                  <a:tcPr anchor="ctr"/>
                </a:tc>
                <a:tc>
                  <a:txBody>
                    <a:bodyPr/>
                    <a:lstStyle/>
                    <a:p>
                      <a:pPr algn="ctr"/>
                      <a:r>
                        <a:rPr lang="en-US" sz="1200" b="1" dirty="0"/>
                        <a:t>30</a:t>
                      </a:r>
                    </a:p>
                  </a:txBody>
                  <a:tcPr anchor="ctr"/>
                </a:tc>
                <a:tc>
                  <a:txBody>
                    <a:bodyPr/>
                    <a:lstStyle/>
                    <a:p>
                      <a:pPr algn="ctr"/>
                      <a:r>
                        <a:rPr lang="en-US" sz="1200" b="1" dirty="0"/>
                        <a:t>90</a:t>
                      </a:r>
                    </a:p>
                  </a:txBody>
                  <a:tcPr anchor="ctr"/>
                </a:tc>
                <a:tc>
                  <a:txBody>
                    <a:bodyPr/>
                    <a:lstStyle/>
                    <a:p>
                      <a:pPr algn="ctr"/>
                      <a:r>
                        <a:rPr lang="en-US" sz="1200" b="1" dirty="0"/>
                        <a:t>300</a:t>
                      </a:r>
                    </a:p>
                  </a:txBody>
                  <a:tcPr anchor="ctr"/>
                </a:tc>
                <a:tc>
                  <a:txBody>
                    <a:bodyPr/>
                    <a:lstStyle/>
                    <a:p>
                      <a:pPr algn="ctr"/>
                      <a:r>
                        <a:rPr lang="en-US" sz="1200" b="1" dirty="0"/>
                        <a:t>3.000</a:t>
                      </a:r>
                    </a:p>
                  </a:txBody>
                  <a:tcPr anchor="ctr"/>
                </a:tc>
                <a:extLst>
                  <a:ext uri="{0D108BD9-81ED-4DB2-BD59-A6C34878D82A}">
                    <a16:rowId xmlns:a16="http://schemas.microsoft.com/office/drawing/2014/main" val="2275740978"/>
                  </a:ext>
                </a:extLst>
              </a:tr>
            </a:tbl>
          </a:graphicData>
        </a:graphic>
      </p:graphicFrame>
    </p:spTree>
    <p:extLst>
      <p:ext uri="{BB962C8B-B14F-4D97-AF65-F5344CB8AC3E}">
        <p14:creationId xmlns:p14="http://schemas.microsoft.com/office/powerpoint/2010/main" val="314877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If the opening balance of allowance for doubtful accounts was 1.420 the accounting for the Company A is the following:</a:t>
            </a:r>
          </a:p>
          <a:p>
            <a:endParaRPr lang="en-US" dirty="0"/>
          </a:p>
          <a:p>
            <a:endParaRPr lang="en-US" dirty="0"/>
          </a:p>
          <a:p>
            <a:endParaRPr lang="en-US" dirty="0"/>
          </a:p>
          <a:p>
            <a:endParaRPr lang="en-US" dirty="0"/>
          </a:p>
          <a:p>
            <a:endParaRPr lang="en-US" dirty="0"/>
          </a:p>
          <a:p>
            <a:endParaRPr lang="en-US" dirty="0"/>
          </a:p>
          <a:p>
            <a:endParaRPr lang="en-US" dirty="0"/>
          </a:p>
          <a:p>
            <a:r>
              <a:rPr lang="en-US" dirty="0"/>
              <a:t>2.000 represents the amount to be recorded in the profit and loss based on loss sustained by the Company in current year. The amount of Euro 3.420 represents the risk on total account receivables outstanding at the date of estimation.</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graphicFrame>
        <p:nvGraphicFramePr>
          <p:cNvPr id="6" name="Table 5">
            <a:extLst>
              <a:ext uri="{FF2B5EF4-FFF2-40B4-BE49-F238E27FC236}">
                <a16:creationId xmlns:a16="http://schemas.microsoft.com/office/drawing/2014/main" id="{C4DDA084-1063-4312-B783-D6B168CEE32D}"/>
              </a:ext>
            </a:extLst>
          </p:cNvPr>
          <p:cNvGraphicFramePr>
            <a:graphicFrameLocks noGrp="1"/>
          </p:cNvGraphicFramePr>
          <p:nvPr>
            <p:extLst>
              <p:ext uri="{D42A27DB-BD31-4B8C-83A1-F6EECF244321}">
                <p14:modId xmlns:p14="http://schemas.microsoft.com/office/powerpoint/2010/main" val="324265163"/>
              </p:ext>
            </p:extLst>
          </p:nvPr>
        </p:nvGraphicFramePr>
        <p:xfrm>
          <a:off x="1813459" y="1925026"/>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Bad Debt (PL)</a:t>
                      </a:r>
                    </a:p>
                  </a:txBody>
                  <a:tcPr/>
                </a:tc>
                <a:tc>
                  <a:txBody>
                    <a:bodyPr/>
                    <a:lstStyle/>
                    <a:p>
                      <a:pPr algn="r"/>
                      <a:r>
                        <a:rPr lang="en-US" sz="1800" kern="1200" dirty="0">
                          <a:solidFill>
                            <a:schemeClr val="tx1"/>
                          </a:solidFill>
                          <a:latin typeface="+mn-lt"/>
                          <a:ea typeface="+mn-ea"/>
                          <a:cs typeface="+mn-cs"/>
                        </a:rPr>
                        <a:t>2.000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Allowance for bad debts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2.000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D7554AD4-F470-4E46-9F10-22A583235D59}"/>
              </a:ext>
            </a:extLst>
          </p:cNvPr>
          <p:cNvGraphicFramePr>
            <a:graphicFrameLocks noGrp="1"/>
          </p:cNvGraphicFramePr>
          <p:nvPr>
            <p:extLst>
              <p:ext uri="{D42A27DB-BD31-4B8C-83A1-F6EECF244321}">
                <p14:modId xmlns:p14="http://schemas.microsoft.com/office/powerpoint/2010/main" val="1253813979"/>
              </p:ext>
            </p:extLst>
          </p:nvPr>
        </p:nvGraphicFramePr>
        <p:xfrm>
          <a:off x="2340125" y="3087701"/>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Bad Debt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977C6BFB-050A-4E11-A64B-4C81F386C501}"/>
              </a:ext>
            </a:extLst>
          </p:cNvPr>
          <p:cNvGraphicFramePr>
            <a:graphicFrameLocks noGrp="1"/>
          </p:cNvGraphicFramePr>
          <p:nvPr>
            <p:extLst>
              <p:ext uri="{D42A27DB-BD31-4B8C-83A1-F6EECF244321}">
                <p14:modId xmlns:p14="http://schemas.microsoft.com/office/powerpoint/2010/main" val="2490501237"/>
              </p:ext>
            </p:extLst>
          </p:nvPr>
        </p:nvGraphicFramePr>
        <p:xfrm>
          <a:off x="5189846" y="3064053"/>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Allowance for bad debts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1.420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t>2.000</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b="1" kern="1200" dirty="0">
                          <a:solidFill>
                            <a:schemeClr val="tx1"/>
                          </a:solidFill>
                          <a:latin typeface="+mn-lt"/>
                          <a:ea typeface="+mn-ea"/>
                          <a:cs typeface="+mn-cs"/>
                        </a:rPr>
                        <a:t>3.420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36609012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Now assume that the Board of Directors of Company A authorizes the write-off of account receivables owed by ZZZ. Client, indeed, is out of business due to a long market outbreak and court has recently declared it on bankruptcy. Court judgement declared then no assets of ZZZ are attackable. </a:t>
            </a:r>
          </a:p>
          <a:p>
            <a:r>
              <a:rPr lang="en-US" dirty="0"/>
              <a:t>Company A had already allowed the total amount of AR in previous period, thus no more costs are to be recorded in the profit and loss. The accounting will be the following:</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graphicFrame>
        <p:nvGraphicFramePr>
          <p:cNvPr id="6" name="Table 5">
            <a:extLst>
              <a:ext uri="{FF2B5EF4-FFF2-40B4-BE49-F238E27FC236}">
                <a16:creationId xmlns:a16="http://schemas.microsoft.com/office/drawing/2014/main" id="{C4DDA084-1063-4312-B783-D6B168CEE32D}"/>
              </a:ext>
            </a:extLst>
          </p:cNvPr>
          <p:cNvGraphicFramePr>
            <a:graphicFrameLocks noGrp="1"/>
          </p:cNvGraphicFramePr>
          <p:nvPr>
            <p:extLst>
              <p:ext uri="{D42A27DB-BD31-4B8C-83A1-F6EECF244321}">
                <p14:modId xmlns:p14="http://schemas.microsoft.com/office/powerpoint/2010/main" val="1014739409"/>
              </p:ext>
            </p:extLst>
          </p:nvPr>
        </p:nvGraphicFramePr>
        <p:xfrm>
          <a:off x="1839615" y="3319833"/>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Allowance for bad debts</a:t>
                      </a:r>
                    </a:p>
                  </a:txBody>
                  <a:tcPr/>
                </a:tc>
                <a:tc>
                  <a:txBody>
                    <a:bodyPr/>
                    <a:lstStyle/>
                    <a:p>
                      <a:pPr algn="r"/>
                      <a:r>
                        <a:rPr lang="en-US" sz="1800" kern="1200" dirty="0">
                          <a:solidFill>
                            <a:schemeClr val="tx1"/>
                          </a:solidFill>
                          <a:latin typeface="+mn-lt"/>
                          <a:ea typeface="+mn-ea"/>
                          <a:cs typeface="+mn-cs"/>
                        </a:rPr>
                        <a:t>1.000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Account receivable</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1.000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D7554AD4-F470-4E46-9F10-22A583235D59}"/>
              </a:ext>
            </a:extLst>
          </p:cNvPr>
          <p:cNvGraphicFramePr>
            <a:graphicFrameLocks noGrp="1"/>
          </p:cNvGraphicFramePr>
          <p:nvPr>
            <p:extLst>
              <p:ext uri="{D42A27DB-BD31-4B8C-83A1-F6EECF244321}">
                <p14:modId xmlns:p14="http://schemas.microsoft.com/office/powerpoint/2010/main" val="2874467981"/>
              </p:ext>
            </p:extLst>
          </p:nvPr>
        </p:nvGraphicFramePr>
        <p:xfrm>
          <a:off x="2267971" y="4363494"/>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Account receivables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7.000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6.000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977C6BFB-050A-4E11-A64B-4C81F386C501}"/>
              </a:ext>
            </a:extLst>
          </p:cNvPr>
          <p:cNvGraphicFramePr>
            <a:graphicFrameLocks noGrp="1"/>
          </p:cNvGraphicFramePr>
          <p:nvPr>
            <p:extLst>
              <p:ext uri="{D42A27DB-BD31-4B8C-83A1-F6EECF244321}">
                <p14:modId xmlns:p14="http://schemas.microsoft.com/office/powerpoint/2010/main" val="4058066280"/>
              </p:ext>
            </p:extLst>
          </p:nvPr>
        </p:nvGraphicFramePr>
        <p:xfrm>
          <a:off x="5321453" y="4296894"/>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Allowance for bad debts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1.420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r>
                        <a:rPr lang="en-US" sz="1200" dirty="0"/>
                        <a:t>2.000</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b="1" kern="1200" dirty="0">
                          <a:solidFill>
                            <a:schemeClr val="tx1"/>
                          </a:solidFill>
                          <a:latin typeface="+mn-lt"/>
                          <a:ea typeface="+mn-ea"/>
                          <a:cs typeface="+mn-cs"/>
                        </a:rPr>
                        <a:t>2.420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293015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IFRS 9, a new IFRS Standard introduced starting January 1</a:t>
            </a:r>
            <a:r>
              <a:rPr lang="en-US" baseline="30000" dirty="0"/>
              <a:t>st</a:t>
            </a:r>
            <a:r>
              <a:rPr lang="en-US" dirty="0"/>
              <a:t> 2018, has replaced IAS 39. It contains three areas of accounting for financial instruments:</a:t>
            </a:r>
          </a:p>
          <a:p>
            <a:pPr marL="342900" indent="-342900">
              <a:buFont typeface="+mj-lt"/>
              <a:buAutoNum type="arabicPeriod"/>
            </a:pPr>
            <a:r>
              <a:rPr lang="en-US" dirty="0"/>
              <a:t>Classification and measurement</a:t>
            </a:r>
          </a:p>
          <a:p>
            <a:pPr marL="342900" indent="-342900">
              <a:buFont typeface="+mj-lt"/>
              <a:buAutoNum type="arabicPeriod"/>
            </a:pPr>
            <a:r>
              <a:rPr lang="en-US" dirty="0"/>
              <a:t>Impairment</a:t>
            </a:r>
          </a:p>
          <a:p>
            <a:pPr marL="342900" indent="-342900">
              <a:buFont typeface="+mj-lt"/>
              <a:buAutoNum type="arabicPeriod"/>
            </a:pPr>
            <a:r>
              <a:rPr lang="en-US" dirty="0"/>
              <a:t>Hedge accounting.</a:t>
            </a:r>
          </a:p>
          <a:p>
            <a:endParaRPr lang="en-US" dirty="0"/>
          </a:p>
          <a:p>
            <a:r>
              <a:rPr lang="en-US" dirty="0"/>
              <a:t>Under the point of impairment of AR, IFRS 9 replaced IAS 39 introducing a new model of credit loss. Substantially IFRS passed from a incurred loss model to an expected loss model. </a:t>
            </a:r>
          </a:p>
          <a:p>
            <a:r>
              <a:rPr lang="en-US" dirty="0"/>
              <a:t>As we represented in the previous slide a loss model might be based on observation, on historical data (see percentage on AR). This kind of models are called incurred loss model, meaning the loss or conditions had already occurred before the allowance was booked. </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spTree>
    <p:extLst>
      <p:ext uri="{BB962C8B-B14F-4D97-AF65-F5344CB8AC3E}">
        <p14:creationId xmlns:p14="http://schemas.microsoft.com/office/powerpoint/2010/main" val="2980655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The expected credit loss (ECL) model was originated by a need from bank financial statements after the financial crisis of 2008. A criticism from the crisis was that banks recognized loss on their credits too late. A long process for restating the impairment of financial instruments has been concluded with the issuance of IFRS 9 effective from January 1</a:t>
            </a:r>
            <a:r>
              <a:rPr lang="en-US" baseline="30000" dirty="0"/>
              <a:t>st</a:t>
            </a:r>
            <a:r>
              <a:rPr lang="en-US" dirty="0"/>
              <a:t> 2018.</a:t>
            </a:r>
          </a:p>
          <a:p>
            <a:r>
              <a:rPr lang="en-US" dirty="0"/>
              <a:t>The expected credit loss is a looking forward model trying to anticipate the expected credit loss in the FS.</a:t>
            </a:r>
          </a:p>
          <a:p>
            <a:r>
              <a:rPr lang="en-US" dirty="0"/>
              <a:t>A looking forward model means recognizing a credit loss before this happened. </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spTree>
    <p:extLst>
      <p:ext uri="{BB962C8B-B14F-4D97-AF65-F5344CB8AC3E}">
        <p14:creationId xmlns:p14="http://schemas.microsoft.com/office/powerpoint/2010/main" val="18218023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20000"/>
          </a:bodyPr>
          <a:lstStyle/>
          <a:p>
            <a:endParaRPr lang="en-US" dirty="0"/>
          </a:p>
          <a:p>
            <a:endParaRPr lang="en-US" dirty="0"/>
          </a:p>
          <a:p>
            <a:endParaRPr lang="en-US" dirty="0"/>
          </a:p>
          <a:p>
            <a:r>
              <a:rPr lang="en-US" dirty="0"/>
              <a:t>							</a:t>
            </a:r>
            <a:r>
              <a:rPr lang="en-US" sz="6000" dirty="0"/>
              <a:t>=			   	X</a:t>
            </a:r>
            <a:endParaRPr lang="en-US" dirty="0"/>
          </a:p>
          <a:p>
            <a:endParaRPr lang="en-US" dirty="0"/>
          </a:p>
          <a:p>
            <a:r>
              <a:rPr lang="en-US" dirty="0"/>
              <a:t>PD: probability of default expresses the weighted average of probability to incur in a credit loss. This is normally expressed by the market specific on client or, if data are not available, based on industry.</a:t>
            </a:r>
          </a:p>
          <a:p>
            <a:r>
              <a:rPr lang="en-US" dirty="0"/>
              <a:t>EL: expected loss express the present value of losses when a default is incurred. This is the expression of what will be the loss if the event of default is incurred. This information is an estimate based on information on client liquidity.</a:t>
            </a:r>
          </a:p>
          <a:p>
            <a:endParaRPr lang="en-US" dirty="0"/>
          </a:p>
          <a:p>
            <a:r>
              <a:rPr lang="en-US" dirty="0"/>
              <a:t>These elements require a reasonable and supportable information from the past, present and future. </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sp>
        <p:nvSpPr>
          <p:cNvPr id="2" name="Rectangle 1">
            <a:extLst>
              <a:ext uri="{FF2B5EF4-FFF2-40B4-BE49-F238E27FC236}">
                <a16:creationId xmlns:a16="http://schemas.microsoft.com/office/drawing/2014/main" id="{3653908A-6728-411D-8610-ACA92DA007ED}"/>
              </a:ext>
            </a:extLst>
          </p:cNvPr>
          <p:cNvSpPr/>
          <p:nvPr/>
        </p:nvSpPr>
        <p:spPr>
          <a:xfrm>
            <a:off x="1326382" y="2049864"/>
            <a:ext cx="2431701" cy="11354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ECL</a:t>
            </a:r>
          </a:p>
        </p:txBody>
      </p:sp>
      <p:sp>
        <p:nvSpPr>
          <p:cNvPr id="8" name="Rectangle 7">
            <a:extLst>
              <a:ext uri="{FF2B5EF4-FFF2-40B4-BE49-F238E27FC236}">
                <a16:creationId xmlns:a16="http://schemas.microsoft.com/office/drawing/2014/main" id="{64B09305-B3A6-4DF9-B129-AC2550329E35}"/>
              </a:ext>
            </a:extLst>
          </p:cNvPr>
          <p:cNvSpPr/>
          <p:nvPr/>
        </p:nvSpPr>
        <p:spPr>
          <a:xfrm>
            <a:off x="4765481" y="2049864"/>
            <a:ext cx="1330519" cy="11354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PD</a:t>
            </a:r>
          </a:p>
        </p:txBody>
      </p:sp>
      <p:sp>
        <p:nvSpPr>
          <p:cNvPr id="9" name="Rectangle 8">
            <a:extLst>
              <a:ext uri="{FF2B5EF4-FFF2-40B4-BE49-F238E27FC236}">
                <a16:creationId xmlns:a16="http://schemas.microsoft.com/office/drawing/2014/main" id="{89F6D3A8-3412-4C07-BDE4-1EE083D22AF1}"/>
              </a:ext>
            </a:extLst>
          </p:cNvPr>
          <p:cNvSpPr/>
          <p:nvPr/>
        </p:nvSpPr>
        <p:spPr>
          <a:xfrm>
            <a:off x="7019741" y="2049863"/>
            <a:ext cx="1330519" cy="11354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EL</a:t>
            </a:r>
          </a:p>
        </p:txBody>
      </p:sp>
    </p:spTree>
    <p:extLst>
      <p:ext uri="{BB962C8B-B14F-4D97-AF65-F5344CB8AC3E}">
        <p14:creationId xmlns:p14="http://schemas.microsoft.com/office/powerpoint/2010/main" val="2724505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b="1" u="sng" dirty="0"/>
              <a:t>ECL</a:t>
            </a:r>
          </a:p>
          <a:p>
            <a:endParaRPr lang="en-US" b="1" u="sng" dirty="0"/>
          </a:p>
          <a:p>
            <a:endParaRPr lang="en-US" b="1" u="sng" dirty="0"/>
          </a:p>
          <a:p>
            <a:endParaRPr lang="en-US" b="1" u="sng" dirty="0"/>
          </a:p>
          <a:p>
            <a:endParaRPr lang="en-US" b="1" u="sng" dirty="0"/>
          </a:p>
          <a:p>
            <a:endParaRPr lang="en-US" b="1" u="sng" dirty="0"/>
          </a:p>
          <a:p>
            <a:endParaRPr lang="en-US" b="1" u="sng" dirty="0"/>
          </a:p>
          <a:p>
            <a:r>
              <a:rPr lang="en-US" dirty="0"/>
              <a:t>Through the appliance of ECL model a Company should be able to evaluate which is the expected loss related to each Euro of sales at the moment this is invoiced. </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Allowance for bad debts</a:t>
            </a:r>
            <a:endParaRPr lang="it-IT" sz="3600" dirty="0"/>
          </a:p>
        </p:txBody>
      </p:sp>
      <p:graphicFrame>
        <p:nvGraphicFramePr>
          <p:cNvPr id="2" name="Table 1">
            <a:extLst>
              <a:ext uri="{FF2B5EF4-FFF2-40B4-BE49-F238E27FC236}">
                <a16:creationId xmlns:a16="http://schemas.microsoft.com/office/drawing/2014/main" id="{20F85283-895B-4331-A1FD-683E2D99AC70}"/>
              </a:ext>
            </a:extLst>
          </p:cNvPr>
          <p:cNvGraphicFramePr>
            <a:graphicFrameLocks noGrp="1"/>
          </p:cNvGraphicFramePr>
          <p:nvPr>
            <p:extLst>
              <p:ext uri="{D42A27DB-BD31-4B8C-83A1-F6EECF244321}">
                <p14:modId xmlns:p14="http://schemas.microsoft.com/office/powerpoint/2010/main" val="1733408642"/>
              </p:ext>
            </p:extLst>
          </p:nvPr>
        </p:nvGraphicFramePr>
        <p:xfrm>
          <a:off x="2279948" y="1631127"/>
          <a:ext cx="5501461" cy="1797873"/>
        </p:xfrm>
        <a:graphic>
          <a:graphicData uri="http://schemas.openxmlformats.org/drawingml/2006/table">
            <a:tbl>
              <a:tblPr firstRow="1" bandRow="1">
                <a:tableStyleId>{5C22544A-7EE6-4342-B048-85BDC9FD1C3A}</a:tableStyleId>
              </a:tblPr>
              <a:tblGrid>
                <a:gridCol w="1116777">
                  <a:extLst>
                    <a:ext uri="{9D8B030D-6E8A-4147-A177-3AD203B41FA5}">
                      <a16:colId xmlns:a16="http://schemas.microsoft.com/office/drawing/2014/main" val="159352579"/>
                    </a:ext>
                  </a:extLst>
                </a:gridCol>
                <a:gridCol w="1083808">
                  <a:extLst>
                    <a:ext uri="{9D8B030D-6E8A-4147-A177-3AD203B41FA5}">
                      <a16:colId xmlns:a16="http://schemas.microsoft.com/office/drawing/2014/main" val="3638998092"/>
                    </a:ext>
                  </a:extLst>
                </a:gridCol>
                <a:gridCol w="1100292">
                  <a:extLst>
                    <a:ext uri="{9D8B030D-6E8A-4147-A177-3AD203B41FA5}">
                      <a16:colId xmlns:a16="http://schemas.microsoft.com/office/drawing/2014/main" val="3247922872"/>
                    </a:ext>
                  </a:extLst>
                </a:gridCol>
                <a:gridCol w="1100292">
                  <a:extLst>
                    <a:ext uri="{9D8B030D-6E8A-4147-A177-3AD203B41FA5}">
                      <a16:colId xmlns:a16="http://schemas.microsoft.com/office/drawing/2014/main" val="98128941"/>
                    </a:ext>
                  </a:extLst>
                </a:gridCol>
                <a:gridCol w="1100292">
                  <a:extLst>
                    <a:ext uri="{9D8B030D-6E8A-4147-A177-3AD203B41FA5}">
                      <a16:colId xmlns:a16="http://schemas.microsoft.com/office/drawing/2014/main" val="2966256438"/>
                    </a:ext>
                  </a:extLst>
                </a:gridCol>
              </a:tblGrid>
              <a:tr h="651065">
                <a:tc>
                  <a:txBody>
                    <a:bodyPr/>
                    <a:lstStyle/>
                    <a:p>
                      <a:r>
                        <a:rPr lang="en-US" sz="1200" dirty="0"/>
                        <a:t>Client</a:t>
                      </a:r>
                    </a:p>
                  </a:txBody>
                  <a:tcPr anchor="ctr"/>
                </a:tc>
                <a:tc>
                  <a:txBody>
                    <a:bodyPr/>
                    <a:lstStyle/>
                    <a:p>
                      <a:pPr algn="ctr"/>
                      <a:r>
                        <a:rPr lang="en-US" sz="1200" dirty="0"/>
                        <a:t>Balance at 31.12.2019</a:t>
                      </a:r>
                    </a:p>
                  </a:txBody>
                  <a:tcPr anchor="ctr"/>
                </a:tc>
                <a:tc>
                  <a:txBody>
                    <a:bodyPr/>
                    <a:lstStyle/>
                    <a:p>
                      <a:pPr algn="ctr"/>
                      <a:r>
                        <a:rPr lang="en-US" sz="1200" dirty="0"/>
                        <a:t>PD</a:t>
                      </a:r>
                    </a:p>
                  </a:txBody>
                  <a:tcPr anchor="ctr"/>
                </a:tc>
                <a:tc>
                  <a:txBody>
                    <a:bodyPr/>
                    <a:lstStyle/>
                    <a:p>
                      <a:pPr algn="ctr"/>
                      <a:r>
                        <a:rPr lang="en-US" sz="1200" dirty="0"/>
                        <a:t>EL</a:t>
                      </a:r>
                    </a:p>
                  </a:txBody>
                  <a:tcPr anchor="ctr"/>
                </a:tc>
                <a:tc>
                  <a:txBody>
                    <a:bodyPr/>
                    <a:lstStyle/>
                    <a:p>
                      <a:pPr algn="ctr"/>
                      <a:r>
                        <a:rPr lang="en-US" sz="1200" dirty="0"/>
                        <a:t>ECL</a:t>
                      </a:r>
                    </a:p>
                  </a:txBody>
                  <a:tcPr anchor="ctr"/>
                </a:tc>
                <a:extLst>
                  <a:ext uri="{0D108BD9-81ED-4DB2-BD59-A6C34878D82A}">
                    <a16:rowId xmlns:a16="http://schemas.microsoft.com/office/drawing/2014/main" val="1375651887"/>
                  </a:ext>
                </a:extLst>
              </a:tr>
              <a:tr h="286702">
                <a:tc>
                  <a:txBody>
                    <a:bodyPr/>
                    <a:lstStyle/>
                    <a:p>
                      <a:r>
                        <a:rPr lang="en-US" sz="1200" dirty="0"/>
                        <a:t>XXX</a:t>
                      </a:r>
                    </a:p>
                  </a:txBody>
                  <a:tcPr anchor="ctr"/>
                </a:tc>
                <a:tc>
                  <a:txBody>
                    <a:bodyPr/>
                    <a:lstStyle/>
                    <a:p>
                      <a:pPr algn="ctr"/>
                      <a:r>
                        <a:rPr lang="en-US" sz="1200" dirty="0"/>
                        <a:t>2.000</a:t>
                      </a:r>
                    </a:p>
                  </a:txBody>
                  <a:tcPr anchor="ctr"/>
                </a:tc>
                <a:tc>
                  <a:txBody>
                    <a:bodyPr/>
                    <a:lstStyle/>
                    <a:p>
                      <a:pPr algn="ctr"/>
                      <a:r>
                        <a:rPr lang="en-US" sz="1200" dirty="0"/>
                        <a:t>0,1%</a:t>
                      </a:r>
                    </a:p>
                  </a:txBody>
                  <a:tcPr anchor="ctr"/>
                </a:tc>
                <a:tc>
                  <a:txBody>
                    <a:bodyPr/>
                    <a:lstStyle/>
                    <a:p>
                      <a:pPr algn="ctr"/>
                      <a:r>
                        <a:rPr lang="en-US" sz="1200" dirty="0"/>
                        <a:t>10%</a:t>
                      </a:r>
                    </a:p>
                  </a:txBody>
                  <a:tcPr anchor="ctr"/>
                </a:tc>
                <a:tc>
                  <a:txBody>
                    <a:bodyPr/>
                    <a:lstStyle/>
                    <a:p>
                      <a:pPr algn="ctr"/>
                      <a:r>
                        <a:rPr lang="en-US" sz="1200" dirty="0"/>
                        <a:t>0,2</a:t>
                      </a:r>
                    </a:p>
                  </a:txBody>
                  <a:tcPr anchor="ctr"/>
                </a:tc>
                <a:extLst>
                  <a:ext uri="{0D108BD9-81ED-4DB2-BD59-A6C34878D82A}">
                    <a16:rowId xmlns:a16="http://schemas.microsoft.com/office/drawing/2014/main" val="3495230418"/>
                  </a:ext>
                </a:extLst>
              </a:tr>
              <a:tr h="286702">
                <a:tc>
                  <a:txBody>
                    <a:bodyPr/>
                    <a:lstStyle/>
                    <a:p>
                      <a:r>
                        <a:rPr lang="en-US" sz="1200" dirty="0"/>
                        <a:t>YYY</a:t>
                      </a:r>
                    </a:p>
                  </a:txBody>
                  <a:tcPr anchor="ctr"/>
                </a:tc>
                <a:tc>
                  <a:txBody>
                    <a:bodyPr/>
                    <a:lstStyle/>
                    <a:p>
                      <a:pPr algn="ctr"/>
                      <a:r>
                        <a:rPr lang="en-US" sz="1200" dirty="0"/>
                        <a:t>4.000</a:t>
                      </a:r>
                    </a:p>
                  </a:txBody>
                  <a:tcPr anchor="ctr"/>
                </a:tc>
                <a:tc>
                  <a:txBody>
                    <a:bodyPr/>
                    <a:lstStyle/>
                    <a:p>
                      <a:pPr algn="ctr"/>
                      <a:r>
                        <a:rPr lang="en-US" sz="1200" dirty="0"/>
                        <a:t>10%</a:t>
                      </a:r>
                    </a:p>
                  </a:txBody>
                  <a:tcPr anchor="ctr"/>
                </a:tc>
                <a:tc>
                  <a:txBody>
                    <a:bodyPr/>
                    <a:lstStyle/>
                    <a:p>
                      <a:pPr algn="ctr"/>
                      <a:r>
                        <a:rPr lang="en-US" sz="1200" dirty="0"/>
                        <a:t>8%</a:t>
                      </a:r>
                    </a:p>
                  </a:txBody>
                  <a:tcPr anchor="ctr"/>
                </a:tc>
                <a:tc>
                  <a:txBody>
                    <a:bodyPr/>
                    <a:lstStyle/>
                    <a:p>
                      <a:pPr algn="ctr"/>
                      <a:r>
                        <a:rPr lang="en-US" sz="1200" dirty="0"/>
                        <a:t>32</a:t>
                      </a:r>
                    </a:p>
                  </a:txBody>
                  <a:tcPr anchor="ctr"/>
                </a:tc>
                <a:extLst>
                  <a:ext uri="{0D108BD9-81ED-4DB2-BD59-A6C34878D82A}">
                    <a16:rowId xmlns:a16="http://schemas.microsoft.com/office/drawing/2014/main" val="1075124027"/>
                  </a:ext>
                </a:extLst>
              </a:tr>
              <a:tr h="286702">
                <a:tc>
                  <a:txBody>
                    <a:bodyPr/>
                    <a:lstStyle/>
                    <a:p>
                      <a:r>
                        <a:rPr lang="en-US" sz="1200" dirty="0"/>
                        <a:t>ZZZ</a:t>
                      </a:r>
                    </a:p>
                  </a:txBody>
                  <a:tcPr anchor="ctr"/>
                </a:tc>
                <a:tc>
                  <a:txBody>
                    <a:bodyPr/>
                    <a:lstStyle/>
                    <a:p>
                      <a:pPr algn="ctr"/>
                      <a:r>
                        <a:rPr lang="en-US" sz="1200" dirty="0"/>
                        <a:t>1.000</a:t>
                      </a:r>
                    </a:p>
                  </a:txBody>
                  <a:tcPr anchor="ctr"/>
                </a:tc>
                <a:tc>
                  <a:txBody>
                    <a:bodyPr/>
                    <a:lstStyle/>
                    <a:p>
                      <a:pPr algn="ctr"/>
                      <a:r>
                        <a:rPr lang="en-US" sz="1200" dirty="0"/>
                        <a:t>40%</a:t>
                      </a:r>
                    </a:p>
                  </a:txBody>
                  <a:tcPr anchor="ctr"/>
                </a:tc>
                <a:tc>
                  <a:txBody>
                    <a:bodyPr/>
                    <a:lstStyle/>
                    <a:p>
                      <a:pPr algn="ctr"/>
                      <a:r>
                        <a:rPr lang="en-US" sz="1200" dirty="0"/>
                        <a:t>60%</a:t>
                      </a:r>
                    </a:p>
                  </a:txBody>
                  <a:tcPr anchor="ctr"/>
                </a:tc>
                <a:tc>
                  <a:txBody>
                    <a:bodyPr/>
                    <a:lstStyle/>
                    <a:p>
                      <a:pPr algn="ctr"/>
                      <a:r>
                        <a:rPr lang="en-US" sz="1200" dirty="0"/>
                        <a:t>240</a:t>
                      </a:r>
                    </a:p>
                  </a:txBody>
                  <a:tcPr anchor="ctr"/>
                </a:tc>
                <a:extLst>
                  <a:ext uri="{0D108BD9-81ED-4DB2-BD59-A6C34878D82A}">
                    <a16:rowId xmlns:a16="http://schemas.microsoft.com/office/drawing/2014/main" val="1956281210"/>
                  </a:ext>
                </a:extLst>
              </a:tr>
              <a:tr h="286702">
                <a:tc>
                  <a:txBody>
                    <a:bodyPr/>
                    <a:lstStyle/>
                    <a:p>
                      <a:r>
                        <a:rPr lang="en-US" sz="1200" b="1" dirty="0"/>
                        <a:t>Total</a:t>
                      </a:r>
                    </a:p>
                  </a:txBody>
                  <a:tcPr anchor="ctr"/>
                </a:tc>
                <a:tc>
                  <a:txBody>
                    <a:bodyPr/>
                    <a:lstStyle/>
                    <a:p>
                      <a:pPr algn="ctr"/>
                      <a:r>
                        <a:rPr lang="en-US" sz="1200" b="1" dirty="0"/>
                        <a:t>7.000</a:t>
                      </a:r>
                    </a:p>
                  </a:txBody>
                  <a:tcPr anchor="ctr"/>
                </a:tc>
                <a:tc>
                  <a:txBody>
                    <a:bodyPr/>
                    <a:lstStyle/>
                    <a:p>
                      <a:pPr algn="ctr"/>
                      <a:endParaRPr lang="en-US" sz="1200" b="1" dirty="0"/>
                    </a:p>
                  </a:txBody>
                  <a:tcPr anchor="ctr"/>
                </a:tc>
                <a:tc>
                  <a:txBody>
                    <a:bodyPr/>
                    <a:lstStyle/>
                    <a:p>
                      <a:pPr algn="ctr"/>
                      <a:endParaRPr lang="en-US" sz="1200" b="1" dirty="0"/>
                    </a:p>
                  </a:txBody>
                  <a:tcPr anchor="ctr"/>
                </a:tc>
                <a:tc>
                  <a:txBody>
                    <a:bodyPr/>
                    <a:lstStyle/>
                    <a:p>
                      <a:pPr algn="ctr"/>
                      <a:r>
                        <a:rPr lang="en-US" sz="1200" b="1" dirty="0"/>
                        <a:t>272,2</a:t>
                      </a:r>
                    </a:p>
                  </a:txBody>
                  <a:tcPr anchor="ctr"/>
                </a:tc>
                <a:extLst>
                  <a:ext uri="{0D108BD9-81ED-4DB2-BD59-A6C34878D82A}">
                    <a16:rowId xmlns:a16="http://schemas.microsoft.com/office/drawing/2014/main" val="459459413"/>
                  </a:ext>
                </a:extLst>
              </a:tr>
            </a:tbl>
          </a:graphicData>
        </a:graphic>
      </p:graphicFrame>
    </p:spTree>
    <p:extLst>
      <p:ext uri="{BB962C8B-B14F-4D97-AF65-F5344CB8AC3E}">
        <p14:creationId xmlns:p14="http://schemas.microsoft.com/office/powerpoint/2010/main" val="22259901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lnSpcReduction="10000"/>
          </a:bodyPr>
          <a:lstStyle/>
          <a:p>
            <a:r>
              <a:rPr lang="en-US" dirty="0"/>
              <a:t>A company may decide to wait for collecting the amounts recorded within the account receivables or to transfer its right to another company against cash. </a:t>
            </a:r>
          </a:p>
          <a:p>
            <a:r>
              <a:rPr lang="en-US" dirty="0"/>
              <a:t>This last operation is known as </a:t>
            </a:r>
            <a:r>
              <a:rPr lang="en-US" b="1" u="sng" dirty="0"/>
              <a:t>factoring.</a:t>
            </a:r>
            <a:r>
              <a:rPr lang="en-US" dirty="0"/>
              <a:t> Derecognition of account receivables (also </a:t>
            </a:r>
            <a:r>
              <a:rPr lang="en-US"/>
              <a:t>due to factoring) </a:t>
            </a:r>
            <a:r>
              <a:rPr lang="en-US" dirty="0"/>
              <a:t>is discussed in the IFRS 9.</a:t>
            </a:r>
          </a:p>
          <a:p>
            <a:r>
              <a:rPr lang="en-US" dirty="0"/>
              <a:t>A company may have different reasons for transferring its account receivables; among these:</a:t>
            </a:r>
          </a:p>
          <a:p>
            <a:pPr marL="285750" indent="-285750">
              <a:buFont typeface="Arial" panose="020B0604020202020204" pitchFamily="34" charset="0"/>
              <a:buChar char="•"/>
            </a:pPr>
            <a:r>
              <a:rPr lang="en-US" dirty="0"/>
              <a:t>because of liquidity issues;</a:t>
            </a:r>
          </a:p>
          <a:p>
            <a:pPr marL="285750" indent="-285750">
              <a:buFont typeface="Arial" panose="020B0604020202020204" pitchFamily="34" charset="0"/>
              <a:buChar char="•"/>
            </a:pPr>
            <a:r>
              <a:rPr lang="en-US" dirty="0"/>
              <a:t>Because the process of collecting it time and cost-consuming.</a:t>
            </a:r>
          </a:p>
          <a:p>
            <a:pPr marL="285750" indent="-285750">
              <a:buFont typeface="Arial" panose="020B0604020202020204" pitchFamily="34" charset="0"/>
              <a:buChar char="•"/>
            </a:pPr>
            <a:endParaRPr lang="en-US" dirty="0"/>
          </a:p>
          <a:p>
            <a:r>
              <a:rPr lang="en-US" dirty="0"/>
              <a:t>Factoring might be distinguished in:</a:t>
            </a:r>
          </a:p>
          <a:p>
            <a:pPr marL="285750" indent="-285750">
              <a:buFont typeface="Arial" panose="020B0604020202020204" pitchFamily="34" charset="0"/>
              <a:buChar char="•"/>
            </a:pPr>
            <a:r>
              <a:rPr lang="en-US" dirty="0"/>
              <a:t>With recourse (with guarantee) </a:t>
            </a:r>
          </a:p>
          <a:p>
            <a:pPr marL="285750" indent="-285750">
              <a:buFont typeface="Arial" panose="020B0604020202020204" pitchFamily="34" charset="0"/>
              <a:buChar char="•"/>
            </a:pPr>
            <a:r>
              <a:rPr lang="en-US" dirty="0"/>
              <a:t>Without recourse (with no guarantee)</a:t>
            </a:r>
          </a:p>
          <a:p>
            <a:r>
              <a:rPr lang="en-US" dirty="0"/>
              <a:t>Next to factoring we may report the secured borrowing</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Derecognition of receivables</a:t>
            </a:r>
            <a:endParaRPr lang="it-IT" sz="3600" dirty="0"/>
          </a:p>
        </p:txBody>
      </p:sp>
    </p:spTree>
    <p:extLst>
      <p:ext uri="{BB962C8B-B14F-4D97-AF65-F5344CB8AC3E}">
        <p14:creationId xmlns:p14="http://schemas.microsoft.com/office/powerpoint/2010/main" val="4134775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Secured borrowing, known also as assignment, is a financial transaction through which the company obtain an amount of cash (loan) pledging its account receivable. In this operation the company retains the ownership of AR. </a:t>
            </a:r>
          </a:p>
          <a:p>
            <a:r>
              <a:rPr lang="en-US" dirty="0"/>
              <a:t>In this operation trade receivables are used as a collateral to obtain a certain amount of cash from the bank. Risks of bad debts are not transferred to the bank as the Company is retaining the ownership of its receivables.</a:t>
            </a:r>
          </a:p>
          <a:p>
            <a:r>
              <a:rPr lang="en-US" dirty="0"/>
              <a:t>Transferor records for cash when collect its trade receivables. Periodically transfers to the bank the cash collected. The company pays for interests and charges based on agreement. </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spTree>
    <p:extLst>
      <p:ext uri="{BB962C8B-B14F-4D97-AF65-F5344CB8AC3E}">
        <p14:creationId xmlns:p14="http://schemas.microsoft.com/office/powerpoint/2010/main" val="22530785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The company A provides (assigns) Euro 700.000 of its accounts receivable to Bank as collateral for a Euro 500.000 note. Company A continues to collect the accounts receivable and the account debtors are not notified of the arrangement.</a:t>
            </a:r>
          </a:p>
          <a:p>
            <a:r>
              <a:rPr lang="en-US" dirty="0"/>
              <a:t>Bank assesses a finance charge of 1% of the accounts receivable (Euro 7.000) and interest on the note of 12%. Company A makes monthly payments to the bank for all cash it collects on the receivables. </a:t>
            </a:r>
          </a:p>
          <a:p>
            <a:endParaRPr lang="en-US" dirty="0"/>
          </a:p>
          <a:p>
            <a:r>
              <a:rPr lang="en-US" dirty="0"/>
              <a:t>When transfer is realized</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graphicFrame>
        <p:nvGraphicFramePr>
          <p:cNvPr id="6" name="Table 5">
            <a:extLst>
              <a:ext uri="{FF2B5EF4-FFF2-40B4-BE49-F238E27FC236}">
                <a16:creationId xmlns:a16="http://schemas.microsoft.com/office/drawing/2014/main" id="{D524388A-F8F1-4DE5-AEB1-D87AD2D6BBE4}"/>
              </a:ext>
            </a:extLst>
          </p:cNvPr>
          <p:cNvGraphicFramePr>
            <a:graphicFrameLocks noGrp="1"/>
          </p:cNvGraphicFramePr>
          <p:nvPr>
            <p:extLst>
              <p:ext uri="{D42A27DB-BD31-4B8C-83A1-F6EECF244321}">
                <p14:modId xmlns:p14="http://schemas.microsoft.com/office/powerpoint/2010/main" val="1307235981"/>
              </p:ext>
            </p:extLst>
          </p:nvPr>
        </p:nvGraphicFramePr>
        <p:xfrm>
          <a:off x="1206568" y="4344765"/>
          <a:ext cx="6560807" cy="110744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sz="1800" kern="1200" dirty="0">
                          <a:solidFill>
                            <a:schemeClr val="tx1"/>
                          </a:solidFill>
                          <a:latin typeface="+mn-lt"/>
                          <a:ea typeface="+mn-ea"/>
                          <a:cs typeface="+mn-cs"/>
                        </a:rPr>
                        <a:t>493.000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Finance Charge</a:t>
                      </a:r>
                    </a:p>
                  </a:txBody>
                  <a:tcPr/>
                </a:tc>
                <a:tc>
                  <a:txBody>
                    <a:bodyPr/>
                    <a:lstStyle/>
                    <a:p>
                      <a:pPr algn="r"/>
                      <a:r>
                        <a:rPr lang="en-US" sz="1800" kern="1200" dirty="0">
                          <a:solidFill>
                            <a:schemeClr val="tx1"/>
                          </a:solidFill>
                          <a:latin typeface="+mn-lt"/>
                          <a:ea typeface="+mn-ea"/>
                          <a:cs typeface="+mn-cs"/>
                        </a:rPr>
                        <a:t>7.000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3589798606"/>
                  </a:ext>
                </a:extLst>
              </a:tr>
              <a:tr h="370840">
                <a:tc>
                  <a:txBody>
                    <a:bodyPr/>
                    <a:lstStyle/>
                    <a:p>
                      <a:r>
                        <a:rPr lang="en-US" dirty="0"/>
                        <a:t>OUT</a:t>
                      </a:r>
                    </a:p>
                  </a:txBody>
                  <a:tcPr/>
                </a:tc>
                <a:tc>
                  <a:txBody>
                    <a:bodyPr/>
                    <a:lstStyle/>
                    <a:p>
                      <a:r>
                        <a:rPr lang="en-US" dirty="0"/>
                        <a:t>Financial Payable</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500.000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20207971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Then the Company A collects Euro 440.000 from one its customers</a:t>
            </a:r>
          </a:p>
          <a:p>
            <a:endParaRPr lang="en-US" dirty="0"/>
          </a:p>
          <a:p>
            <a:endParaRPr lang="en-US" dirty="0"/>
          </a:p>
          <a:p>
            <a:endParaRPr lang="en-US" dirty="0"/>
          </a:p>
          <a:p>
            <a:r>
              <a:rPr lang="en-US" dirty="0"/>
              <a:t>On collection Company A remits to Bank the amount collected plus accrued interests:</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graphicFrame>
        <p:nvGraphicFramePr>
          <p:cNvPr id="6" name="Table 5">
            <a:extLst>
              <a:ext uri="{FF2B5EF4-FFF2-40B4-BE49-F238E27FC236}">
                <a16:creationId xmlns:a16="http://schemas.microsoft.com/office/drawing/2014/main" id="{D524388A-F8F1-4DE5-AEB1-D87AD2D6BBE4}"/>
              </a:ext>
            </a:extLst>
          </p:cNvPr>
          <p:cNvGraphicFramePr>
            <a:graphicFrameLocks noGrp="1"/>
          </p:cNvGraphicFramePr>
          <p:nvPr>
            <p:extLst>
              <p:ext uri="{D42A27DB-BD31-4B8C-83A1-F6EECF244321}">
                <p14:modId xmlns:p14="http://schemas.microsoft.com/office/powerpoint/2010/main" val="2405873027"/>
              </p:ext>
            </p:extLst>
          </p:nvPr>
        </p:nvGraphicFramePr>
        <p:xfrm>
          <a:off x="1226665" y="1721400"/>
          <a:ext cx="6560807" cy="73660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sz="1800" kern="1200" dirty="0">
                          <a:solidFill>
                            <a:schemeClr val="tx1"/>
                          </a:solidFill>
                          <a:latin typeface="+mn-lt"/>
                          <a:ea typeface="+mn-ea"/>
                          <a:cs typeface="+mn-cs"/>
                        </a:rPr>
                        <a:t>440.000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Account receivables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440.000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405D4B75-7F04-4FF2-9A91-C3E5F4B73A82}"/>
              </a:ext>
            </a:extLst>
          </p:cNvPr>
          <p:cNvGraphicFramePr>
            <a:graphicFrameLocks noGrp="1"/>
          </p:cNvGraphicFramePr>
          <p:nvPr>
            <p:extLst>
              <p:ext uri="{D42A27DB-BD31-4B8C-83A1-F6EECF244321}">
                <p14:modId xmlns:p14="http://schemas.microsoft.com/office/powerpoint/2010/main" val="3440003717"/>
              </p:ext>
            </p:extLst>
          </p:nvPr>
        </p:nvGraphicFramePr>
        <p:xfrm>
          <a:off x="1226664" y="3530103"/>
          <a:ext cx="6560807" cy="110744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Interest expenses</a:t>
                      </a:r>
                    </a:p>
                  </a:txBody>
                  <a:tcPr/>
                </a:tc>
                <a:tc>
                  <a:txBody>
                    <a:bodyPr/>
                    <a:lstStyle/>
                    <a:p>
                      <a:pPr algn="r"/>
                      <a:r>
                        <a:rPr lang="en-US" sz="1800" kern="1200" dirty="0">
                          <a:solidFill>
                            <a:schemeClr val="tx1"/>
                          </a:solidFill>
                          <a:latin typeface="+mn-lt"/>
                          <a:ea typeface="+mn-ea"/>
                          <a:cs typeface="+mn-cs"/>
                        </a:rPr>
                        <a:t>5.000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Financial payables</a:t>
                      </a:r>
                    </a:p>
                  </a:txBody>
                  <a:tcPr/>
                </a:tc>
                <a:tc>
                  <a:txBody>
                    <a:bodyPr/>
                    <a:lstStyle/>
                    <a:p>
                      <a:pPr algn="r"/>
                      <a:r>
                        <a:rPr lang="en-US" sz="1800" kern="1200" dirty="0">
                          <a:solidFill>
                            <a:schemeClr val="tx1"/>
                          </a:solidFill>
                          <a:latin typeface="+mn-lt"/>
                          <a:ea typeface="+mn-ea"/>
                          <a:cs typeface="+mn-cs"/>
                        </a:rPr>
                        <a:t>440.000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Cash</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445.000</a:t>
                      </a:r>
                    </a:p>
                  </a:txBody>
                  <a:tcPr/>
                </a:tc>
                <a:extLst>
                  <a:ext uri="{0D108BD9-81ED-4DB2-BD59-A6C34878D82A}">
                    <a16:rowId xmlns:a16="http://schemas.microsoft.com/office/drawing/2014/main" val="3779636156"/>
                  </a:ext>
                </a:extLst>
              </a:tr>
            </a:tbl>
          </a:graphicData>
        </a:graphic>
      </p:graphicFrame>
    </p:spTree>
    <p:extLst>
      <p:ext uri="{BB962C8B-B14F-4D97-AF65-F5344CB8AC3E}">
        <p14:creationId xmlns:p14="http://schemas.microsoft.com/office/powerpoint/2010/main" val="37716860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Then the Company A collects Euro 260.000 from one its customers less 10.000 uncollectible not previously allowed:</a:t>
            </a:r>
          </a:p>
          <a:p>
            <a:endParaRPr lang="en-US" dirty="0"/>
          </a:p>
          <a:p>
            <a:endParaRPr lang="en-US" dirty="0"/>
          </a:p>
          <a:p>
            <a:endParaRPr lang="en-US" dirty="0"/>
          </a:p>
          <a:p>
            <a:endParaRPr lang="en-US" dirty="0"/>
          </a:p>
          <a:p>
            <a:r>
              <a:rPr lang="en-US" dirty="0"/>
              <a:t>On collection Company A remits to Bank the remaining due amount plus accrued interests:</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graphicFrame>
        <p:nvGraphicFramePr>
          <p:cNvPr id="6" name="Table 5">
            <a:extLst>
              <a:ext uri="{FF2B5EF4-FFF2-40B4-BE49-F238E27FC236}">
                <a16:creationId xmlns:a16="http://schemas.microsoft.com/office/drawing/2014/main" id="{D524388A-F8F1-4DE5-AEB1-D87AD2D6BBE4}"/>
              </a:ext>
            </a:extLst>
          </p:cNvPr>
          <p:cNvGraphicFramePr>
            <a:graphicFrameLocks noGrp="1"/>
          </p:cNvGraphicFramePr>
          <p:nvPr>
            <p:extLst>
              <p:ext uri="{D42A27DB-BD31-4B8C-83A1-F6EECF244321}">
                <p14:modId xmlns:p14="http://schemas.microsoft.com/office/powerpoint/2010/main" val="1835099326"/>
              </p:ext>
            </p:extLst>
          </p:nvPr>
        </p:nvGraphicFramePr>
        <p:xfrm>
          <a:off x="1226663" y="1830995"/>
          <a:ext cx="6560807" cy="110744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sz="1800" kern="1200" dirty="0">
                          <a:solidFill>
                            <a:schemeClr val="tx1"/>
                          </a:solidFill>
                          <a:latin typeface="+mn-lt"/>
                          <a:ea typeface="+mn-ea"/>
                          <a:cs typeface="+mn-cs"/>
                        </a:rPr>
                        <a:t>250.000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Loss on AR</a:t>
                      </a:r>
                    </a:p>
                  </a:txBody>
                  <a:tcPr/>
                </a:tc>
                <a:tc>
                  <a:txBody>
                    <a:bodyPr/>
                    <a:lstStyle/>
                    <a:p>
                      <a:pPr algn="r"/>
                      <a:r>
                        <a:rPr lang="en-US" sz="1800" kern="1200" dirty="0">
                          <a:solidFill>
                            <a:schemeClr val="tx1"/>
                          </a:solidFill>
                          <a:latin typeface="+mn-lt"/>
                          <a:ea typeface="+mn-ea"/>
                          <a:cs typeface="+mn-cs"/>
                        </a:rPr>
                        <a:t>10.000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4219773025"/>
                  </a:ext>
                </a:extLst>
              </a:tr>
              <a:tr h="370840">
                <a:tc>
                  <a:txBody>
                    <a:bodyPr/>
                    <a:lstStyle/>
                    <a:p>
                      <a:r>
                        <a:rPr lang="en-US" dirty="0"/>
                        <a:t>OUT</a:t>
                      </a:r>
                    </a:p>
                  </a:txBody>
                  <a:tcPr/>
                </a:tc>
                <a:tc>
                  <a:txBody>
                    <a:bodyPr/>
                    <a:lstStyle/>
                    <a:p>
                      <a:r>
                        <a:rPr lang="en-US" dirty="0"/>
                        <a:t>Account receivables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260.000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405D4B75-7F04-4FF2-9A91-C3E5F4B73A82}"/>
              </a:ext>
            </a:extLst>
          </p:cNvPr>
          <p:cNvGraphicFramePr>
            <a:graphicFrameLocks noGrp="1"/>
          </p:cNvGraphicFramePr>
          <p:nvPr>
            <p:extLst>
              <p:ext uri="{D42A27DB-BD31-4B8C-83A1-F6EECF244321}">
                <p14:modId xmlns:p14="http://schemas.microsoft.com/office/powerpoint/2010/main" val="3610908019"/>
              </p:ext>
            </p:extLst>
          </p:nvPr>
        </p:nvGraphicFramePr>
        <p:xfrm>
          <a:off x="1226662" y="4250986"/>
          <a:ext cx="6560807" cy="110744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Interest expenses</a:t>
                      </a:r>
                    </a:p>
                  </a:txBody>
                  <a:tcPr/>
                </a:tc>
                <a:tc>
                  <a:txBody>
                    <a:bodyPr/>
                    <a:lstStyle/>
                    <a:p>
                      <a:pPr algn="r"/>
                      <a:r>
                        <a:rPr lang="en-US" sz="1800" kern="1200" dirty="0">
                          <a:solidFill>
                            <a:schemeClr val="tx1"/>
                          </a:solidFill>
                          <a:latin typeface="+mn-lt"/>
                          <a:ea typeface="+mn-ea"/>
                          <a:cs typeface="+mn-cs"/>
                        </a:rPr>
                        <a:t>600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Financial payables</a:t>
                      </a:r>
                    </a:p>
                  </a:txBody>
                  <a:tcPr/>
                </a:tc>
                <a:tc>
                  <a:txBody>
                    <a:bodyPr/>
                    <a:lstStyle/>
                    <a:p>
                      <a:pPr algn="r"/>
                      <a:r>
                        <a:rPr lang="en-US" sz="1800" kern="1200" dirty="0">
                          <a:solidFill>
                            <a:schemeClr val="tx1"/>
                          </a:solidFill>
                          <a:latin typeface="+mn-lt"/>
                          <a:ea typeface="+mn-ea"/>
                          <a:cs typeface="+mn-cs"/>
                        </a:rPr>
                        <a:t>60.000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Cash</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60.600</a:t>
                      </a:r>
                    </a:p>
                  </a:txBody>
                  <a:tcPr/>
                </a:tc>
                <a:extLst>
                  <a:ext uri="{0D108BD9-81ED-4DB2-BD59-A6C34878D82A}">
                    <a16:rowId xmlns:a16="http://schemas.microsoft.com/office/drawing/2014/main" val="3779636156"/>
                  </a:ext>
                </a:extLst>
              </a:tr>
            </a:tbl>
          </a:graphicData>
        </a:graphic>
      </p:graphicFrame>
    </p:spTree>
    <p:extLst>
      <p:ext uri="{BB962C8B-B14F-4D97-AF65-F5344CB8AC3E}">
        <p14:creationId xmlns:p14="http://schemas.microsoft.com/office/powerpoint/2010/main" val="2122153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Factoring accounts receivables means selling them and transferring all rights and obligations to the Factor.</a:t>
            </a:r>
          </a:p>
          <a:p>
            <a:r>
              <a:rPr lang="en-US" dirty="0"/>
              <a:t>A factor is a finance company or banks that buys receivables from business for a fee.</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spTree>
    <p:extLst>
      <p:ext uri="{BB962C8B-B14F-4D97-AF65-F5344CB8AC3E}">
        <p14:creationId xmlns:p14="http://schemas.microsoft.com/office/powerpoint/2010/main" val="3124074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it-IT" b="1" u="sng" dirty="0"/>
              <a:t>Sale </a:t>
            </a:r>
            <a:r>
              <a:rPr lang="it-IT" b="1" u="sng" dirty="0" err="1"/>
              <a:t>without</a:t>
            </a:r>
            <a:r>
              <a:rPr lang="it-IT" b="1" u="sng" dirty="0"/>
              <a:t> Guarantee (</a:t>
            </a:r>
            <a:r>
              <a:rPr lang="it-IT" b="1" u="sng" dirty="0" err="1"/>
              <a:t>Recourse</a:t>
            </a:r>
            <a:r>
              <a:rPr lang="it-IT" b="1" u="sng" dirty="0"/>
              <a:t>)</a:t>
            </a:r>
          </a:p>
          <a:p>
            <a:r>
              <a:rPr lang="en-US" dirty="0"/>
              <a:t>The legal title (the form) together with the risks and rewards (the substance) of the trade debts pass to the factoring company.</a:t>
            </a:r>
          </a:p>
          <a:p>
            <a:r>
              <a:rPr lang="en-US" dirty="0"/>
              <a:t>The difference between the net proceeds and the carrying amount of the trade debts (if any) is recognized as a loss on sale of trade debts in the income statement.</a:t>
            </a:r>
          </a:p>
          <a:p>
            <a:endParaRPr lang="en-US" dirty="0"/>
          </a:p>
          <a:p>
            <a:r>
              <a:rPr lang="en-US" dirty="0"/>
              <a:t>Ownership, risks and gain will be transferred to the factoring company. As a consequence control of receivables would be in the hand of factoring company. For these services the factoring company will charge the commission based on the risks associated to trade receivables. Factoring company normally pays 80% -90% of the face value after considering the potential sales return/allowance</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spTree>
    <p:extLst>
      <p:ext uri="{BB962C8B-B14F-4D97-AF65-F5344CB8AC3E}">
        <p14:creationId xmlns:p14="http://schemas.microsoft.com/office/powerpoint/2010/main" val="31086784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it-IT" b="1" u="sng" dirty="0"/>
              <a:t>Sale </a:t>
            </a:r>
            <a:r>
              <a:rPr lang="it-IT" b="1" u="sng" dirty="0" err="1"/>
              <a:t>without</a:t>
            </a:r>
            <a:r>
              <a:rPr lang="it-IT" b="1" u="sng" dirty="0"/>
              <a:t> Guarantee (</a:t>
            </a:r>
            <a:r>
              <a:rPr lang="it-IT" b="1" u="sng" dirty="0" err="1"/>
              <a:t>Recourse</a:t>
            </a:r>
            <a:r>
              <a:rPr lang="it-IT" b="1" u="sng" dirty="0"/>
              <a:t>)</a:t>
            </a:r>
          </a:p>
          <a:p>
            <a:r>
              <a:rPr lang="en-US" dirty="0"/>
              <a:t>Company ZZZ factors Euro 500.000 of accounts receivable with Bank on a without recourse basis. The receivable records are transferred to Bank, which will receive the collections. The Bank assesses a finance charge of 3% of the amount of accounts receivable and retains an amount equal to 5% of the accounts receivable. </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graphicFrame>
        <p:nvGraphicFramePr>
          <p:cNvPr id="6" name="Table 5">
            <a:extLst>
              <a:ext uri="{FF2B5EF4-FFF2-40B4-BE49-F238E27FC236}">
                <a16:creationId xmlns:a16="http://schemas.microsoft.com/office/drawing/2014/main" id="{C2AE4923-CAB9-49CD-8705-FBAE5F7DE957}"/>
              </a:ext>
            </a:extLst>
          </p:cNvPr>
          <p:cNvGraphicFramePr>
            <a:graphicFrameLocks noGrp="1"/>
          </p:cNvGraphicFramePr>
          <p:nvPr>
            <p:extLst>
              <p:ext uri="{D42A27DB-BD31-4B8C-83A1-F6EECF244321}">
                <p14:modId xmlns:p14="http://schemas.microsoft.com/office/powerpoint/2010/main" val="1637990440"/>
              </p:ext>
            </p:extLst>
          </p:nvPr>
        </p:nvGraphicFramePr>
        <p:xfrm>
          <a:off x="1347244" y="3338248"/>
          <a:ext cx="6560807" cy="147828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sz="1800" kern="1200" dirty="0">
                          <a:solidFill>
                            <a:schemeClr val="tx1"/>
                          </a:solidFill>
                          <a:latin typeface="+mn-lt"/>
                          <a:ea typeface="+mn-ea"/>
                          <a:cs typeface="+mn-cs"/>
                        </a:rPr>
                        <a:t>460.000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Bank Charge</a:t>
                      </a:r>
                    </a:p>
                  </a:txBody>
                  <a:tcPr/>
                </a:tc>
                <a:tc>
                  <a:txBody>
                    <a:bodyPr/>
                    <a:lstStyle/>
                    <a:p>
                      <a:pPr algn="r"/>
                      <a:r>
                        <a:rPr lang="en-US" sz="1800" kern="1200" dirty="0">
                          <a:solidFill>
                            <a:schemeClr val="tx1"/>
                          </a:solidFill>
                          <a:latin typeface="+mn-lt"/>
                          <a:ea typeface="+mn-ea"/>
                          <a:cs typeface="+mn-cs"/>
                        </a:rPr>
                        <a:t>25.000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4219773025"/>
                  </a:ext>
                </a:extLst>
              </a:tr>
              <a:tr h="370840">
                <a:tc>
                  <a:txBody>
                    <a:bodyPr/>
                    <a:lstStyle/>
                    <a:p>
                      <a:r>
                        <a:rPr lang="en-US" dirty="0"/>
                        <a:t>IN</a:t>
                      </a:r>
                    </a:p>
                  </a:txBody>
                  <a:tcPr/>
                </a:tc>
                <a:tc>
                  <a:txBody>
                    <a:bodyPr/>
                    <a:lstStyle/>
                    <a:p>
                      <a:r>
                        <a:rPr lang="en-US" dirty="0"/>
                        <a:t>Finance Charge</a:t>
                      </a:r>
                    </a:p>
                  </a:txBody>
                  <a:tcPr/>
                </a:tc>
                <a:tc>
                  <a:txBody>
                    <a:bodyPr/>
                    <a:lstStyle/>
                    <a:p>
                      <a:pPr algn="r"/>
                      <a:r>
                        <a:rPr lang="en-US" sz="1800" kern="1200" dirty="0">
                          <a:solidFill>
                            <a:schemeClr val="tx1"/>
                          </a:solidFill>
                          <a:latin typeface="+mn-lt"/>
                          <a:ea typeface="+mn-ea"/>
                          <a:cs typeface="+mn-cs"/>
                        </a:rPr>
                        <a:t>15.000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1393286648"/>
                  </a:ext>
                </a:extLst>
              </a:tr>
              <a:tr h="370840">
                <a:tc>
                  <a:txBody>
                    <a:bodyPr/>
                    <a:lstStyle/>
                    <a:p>
                      <a:r>
                        <a:rPr lang="en-US" dirty="0"/>
                        <a:t>OUT</a:t>
                      </a:r>
                    </a:p>
                  </a:txBody>
                  <a:tcPr/>
                </a:tc>
                <a:tc>
                  <a:txBody>
                    <a:bodyPr/>
                    <a:lstStyle/>
                    <a:p>
                      <a:r>
                        <a:rPr lang="en-US" dirty="0"/>
                        <a:t>Account receivables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500.000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1405583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b="1" u="sng" dirty="0"/>
              <a:t>Debt factoring with recourse</a:t>
            </a:r>
          </a:p>
          <a:p>
            <a:r>
              <a:rPr lang="en-US" dirty="0"/>
              <a:t>Immediate cash advances for certain % of the debt factored provided by the factoring company. The factor company acts as a collection agent.</a:t>
            </a:r>
          </a:p>
          <a:p>
            <a:r>
              <a:rPr lang="en-US" dirty="0"/>
              <a:t>The seller has retained all the risk associated with the trade receivable thus “full recourse”.</a:t>
            </a:r>
          </a:p>
          <a:p>
            <a:r>
              <a:rPr lang="en-US" dirty="0"/>
              <a:t>The trade receivables would be retained on the BS as assets and the proceeds received would be recognized as a liability. As when the trade debtors settled and the cash was passed over to the factor, the trade receivables and liability would be reduced.</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spTree>
    <p:extLst>
      <p:ext uri="{BB962C8B-B14F-4D97-AF65-F5344CB8AC3E}">
        <p14:creationId xmlns:p14="http://schemas.microsoft.com/office/powerpoint/2010/main" val="17754667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b="1" u="sng" dirty="0"/>
              <a:t>Debt factoring with recourse</a:t>
            </a:r>
          </a:p>
          <a:p>
            <a:r>
              <a:rPr lang="en-US" dirty="0"/>
              <a:t>Company YYY has Euro 4.000.000 accounts receivable and decides to sold to a bank on a recourse factoring arrangement. The amount of cash advance obtained was Euro 3.600.000 less a factoring fee of Euro 60.000. Also finance interest is</a:t>
            </a:r>
          </a:p>
          <a:p>
            <a:r>
              <a:rPr lang="en-US" dirty="0"/>
              <a:t>calculated at 15% per year.</a:t>
            </a:r>
          </a:p>
          <a:p>
            <a:endParaRPr lang="en-US" dirty="0"/>
          </a:p>
          <a:p>
            <a:endParaRPr lang="en-US" dirty="0"/>
          </a:p>
          <a:p>
            <a:endParaRPr lang="en-US" dirty="0"/>
          </a:p>
          <a:p>
            <a:endParaRPr lang="en-US" dirty="0"/>
          </a:p>
          <a:p>
            <a:endParaRPr lang="en-US" dirty="0"/>
          </a:p>
          <a:p>
            <a:r>
              <a:rPr lang="en-US" dirty="0"/>
              <a:t>As you can note account receivables had not been derecognized as the Company still owns the AR and still supports the risk related.</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graphicFrame>
        <p:nvGraphicFramePr>
          <p:cNvPr id="6" name="Table 5">
            <a:extLst>
              <a:ext uri="{FF2B5EF4-FFF2-40B4-BE49-F238E27FC236}">
                <a16:creationId xmlns:a16="http://schemas.microsoft.com/office/drawing/2014/main" id="{72E11410-5679-4534-A5ED-E8BE17FFF14F}"/>
              </a:ext>
            </a:extLst>
          </p:cNvPr>
          <p:cNvGraphicFramePr>
            <a:graphicFrameLocks noGrp="1"/>
          </p:cNvGraphicFramePr>
          <p:nvPr>
            <p:extLst>
              <p:ext uri="{D42A27DB-BD31-4B8C-83A1-F6EECF244321}">
                <p14:modId xmlns:p14="http://schemas.microsoft.com/office/powerpoint/2010/main" val="795809809"/>
              </p:ext>
            </p:extLst>
          </p:nvPr>
        </p:nvGraphicFramePr>
        <p:xfrm>
          <a:off x="1347244" y="3338248"/>
          <a:ext cx="7043130" cy="1107440"/>
        </p:xfrm>
        <a:graphic>
          <a:graphicData uri="http://schemas.openxmlformats.org/drawingml/2006/table">
            <a:tbl>
              <a:tblPr firstRow="1" bandRow="1">
                <a:tableStyleId>{9D7B26C5-4107-4FEC-AEDC-1716B250A1EF}</a:tableStyleId>
              </a:tblPr>
              <a:tblGrid>
                <a:gridCol w="881101">
                  <a:extLst>
                    <a:ext uri="{9D8B030D-6E8A-4147-A177-3AD203B41FA5}">
                      <a16:colId xmlns:a16="http://schemas.microsoft.com/office/drawing/2014/main" val="3251389968"/>
                    </a:ext>
                  </a:extLst>
                </a:gridCol>
                <a:gridCol w="3335820">
                  <a:extLst>
                    <a:ext uri="{9D8B030D-6E8A-4147-A177-3AD203B41FA5}">
                      <a16:colId xmlns:a16="http://schemas.microsoft.com/office/drawing/2014/main" val="3813811915"/>
                    </a:ext>
                  </a:extLst>
                </a:gridCol>
                <a:gridCol w="1618058">
                  <a:extLst>
                    <a:ext uri="{9D8B030D-6E8A-4147-A177-3AD203B41FA5}">
                      <a16:colId xmlns:a16="http://schemas.microsoft.com/office/drawing/2014/main" val="2006376887"/>
                    </a:ext>
                  </a:extLst>
                </a:gridCol>
                <a:gridCol w="120815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sz="1800" kern="1200" dirty="0">
                          <a:solidFill>
                            <a:schemeClr val="tx1"/>
                          </a:solidFill>
                          <a:latin typeface="+mn-lt"/>
                          <a:ea typeface="+mn-ea"/>
                          <a:cs typeface="+mn-cs"/>
                        </a:rPr>
                        <a:t>3.540.000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Factoring fee</a:t>
                      </a:r>
                    </a:p>
                  </a:txBody>
                  <a:tcPr/>
                </a:tc>
                <a:tc>
                  <a:txBody>
                    <a:bodyPr/>
                    <a:lstStyle/>
                    <a:p>
                      <a:pPr algn="r"/>
                      <a:r>
                        <a:rPr lang="en-US" sz="1800" kern="1200" dirty="0">
                          <a:solidFill>
                            <a:schemeClr val="tx1"/>
                          </a:solidFill>
                          <a:latin typeface="+mn-lt"/>
                          <a:ea typeface="+mn-ea"/>
                          <a:cs typeface="+mn-cs"/>
                        </a:rPr>
                        <a:t>60.000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4219773025"/>
                  </a:ext>
                </a:extLst>
              </a:tr>
              <a:tr h="370840">
                <a:tc>
                  <a:txBody>
                    <a:bodyPr/>
                    <a:lstStyle/>
                    <a:p>
                      <a:r>
                        <a:rPr lang="en-US" dirty="0"/>
                        <a:t>OUT</a:t>
                      </a:r>
                    </a:p>
                  </a:txBody>
                  <a:tcPr/>
                </a:tc>
                <a:tc>
                  <a:txBody>
                    <a:bodyPr/>
                    <a:lstStyle/>
                    <a:p>
                      <a:r>
                        <a:rPr lang="en-US" dirty="0"/>
                        <a:t>Financial liability</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3.600.000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27657886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b="1" u="sng" dirty="0"/>
              <a:t>Debt factoring with recourse</a:t>
            </a:r>
          </a:p>
          <a:p>
            <a:r>
              <a:rPr lang="en-US" dirty="0"/>
              <a:t>The account receivables will be only derecognized when the debtor actually pays. We have two options:</a:t>
            </a:r>
          </a:p>
          <a:p>
            <a:r>
              <a:rPr lang="en-US" sz="1400" dirty="0">
                <a:solidFill>
                  <a:srgbClr val="FF0000"/>
                </a:solidFill>
              </a:rPr>
              <a:t>1) Debtor pays to the original creditor and cash will then be transferred to the factor if the debtor keep on paying to the original creditor:</a:t>
            </a:r>
          </a:p>
          <a:p>
            <a:endParaRPr lang="en-US" dirty="0"/>
          </a:p>
          <a:p>
            <a:endParaRPr lang="en-US" dirty="0"/>
          </a:p>
          <a:p>
            <a:r>
              <a:rPr lang="en-US" sz="1400" dirty="0">
                <a:solidFill>
                  <a:srgbClr val="FF0000"/>
                </a:solidFill>
              </a:rPr>
              <a:t>Then cash is transferred to factor:</a:t>
            </a:r>
          </a:p>
          <a:p>
            <a:endParaRPr lang="en-US" dirty="0"/>
          </a:p>
          <a:p>
            <a:endParaRPr lang="en-US" dirty="0"/>
          </a:p>
          <a:p>
            <a:r>
              <a:rPr lang="en-US" sz="1400" dirty="0">
                <a:solidFill>
                  <a:srgbClr val="FF0000"/>
                </a:solidFill>
              </a:rPr>
              <a:t>2) More commonly debtor pays directly to the factor who communicates to the company the receipt:</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Factoring</a:t>
            </a:r>
            <a:endParaRPr lang="it-IT" sz="3600" dirty="0"/>
          </a:p>
        </p:txBody>
      </p:sp>
      <p:graphicFrame>
        <p:nvGraphicFramePr>
          <p:cNvPr id="6" name="Table 5">
            <a:extLst>
              <a:ext uri="{FF2B5EF4-FFF2-40B4-BE49-F238E27FC236}">
                <a16:creationId xmlns:a16="http://schemas.microsoft.com/office/drawing/2014/main" id="{72E11410-5679-4534-A5ED-E8BE17FFF14F}"/>
              </a:ext>
            </a:extLst>
          </p:cNvPr>
          <p:cNvGraphicFramePr>
            <a:graphicFrameLocks noGrp="1"/>
          </p:cNvGraphicFramePr>
          <p:nvPr>
            <p:extLst>
              <p:ext uri="{D42A27DB-BD31-4B8C-83A1-F6EECF244321}">
                <p14:modId xmlns:p14="http://schemas.microsoft.com/office/powerpoint/2010/main" val="3770023014"/>
              </p:ext>
            </p:extLst>
          </p:nvPr>
        </p:nvGraphicFramePr>
        <p:xfrm>
          <a:off x="1242741" y="2717272"/>
          <a:ext cx="7043130" cy="736600"/>
        </p:xfrm>
        <a:graphic>
          <a:graphicData uri="http://schemas.openxmlformats.org/drawingml/2006/table">
            <a:tbl>
              <a:tblPr firstRow="1" bandRow="1">
                <a:tableStyleId>{9D7B26C5-4107-4FEC-AEDC-1716B250A1EF}</a:tableStyleId>
              </a:tblPr>
              <a:tblGrid>
                <a:gridCol w="881101">
                  <a:extLst>
                    <a:ext uri="{9D8B030D-6E8A-4147-A177-3AD203B41FA5}">
                      <a16:colId xmlns:a16="http://schemas.microsoft.com/office/drawing/2014/main" val="3251389968"/>
                    </a:ext>
                  </a:extLst>
                </a:gridCol>
                <a:gridCol w="3335820">
                  <a:extLst>
                    <a:ext uri="{9D8B030D-6E8A-4147-A177-3AD203B41FA5}">
                      <a16:colId xmlns:a16="http://schemas.microsoft.com/office/drawing/2014/main" val="3813811915"/>
                    </a:ext>
                  </a:extLst>
                </a:gridCol>
                <a:gridCol w="1618058">
                  <a:extLst>
                    <a:ext uri="{9D8B030D-6E8A-4147-A177-3AD203B41FA5}">
                      <a16:colId xmlns:a16="http://schemas.microsoft.com/office/drawing/2014/main" val="2006376887"/>
                    </a:ext>
                  </a:extLst>
                </a:gridCol>
                <a:gridCol w="120815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sz="1800" kern="1200" dirty="0">
                          <a:solidFill>
                            <a:schemeClr val="tx1"/>
                          </a:solidFill>
                          <a:latin typeface="+mn-lt"/>
                          <a:ea typeface="+mn-ea"/>
                          <a:cs typeface="+mn-cs"/>
                        </a:rPr>
                        <a:t>3.600.000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Account receivables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3.600.000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FD5029E9-001B-4A18-8A77-BE276F09E332}"/>
              </a:ext>
            </a:extLst>
          </p:cNvPr>
          <p:cNvGraphicFramePr>
            <a:graphicFrameLocks noGrp="1"/>
          </p:cNvGraphicFramePr>
          <p:nvPr>
            <p:extLst>
              <p:ext uri="{D42A27DB-BD31-4B8C-83A1-F6EECF244321}">
                <p14:modId xmlns:p14="http://schemas.microsoft.com/office/powerpoint/2010/main" val="1552162908"/>
              </p:ext>
            </p:extLst>
          </p:nvPr>
        </p:nvGraphicFramePr>
        <p:xfrm>
          <a:off x="1242741" y="3830326"/>
          <a:ext cx="7043130" cy="736600"/>
        </p:xfrm>
        <a:graphic>
          <a:graphicData uri="http://schemas.openxmlformats.org/drawingml/2006/table">
            <a:tbl>
              <a:tblPr firstRow="1" bandRow="1">
                <a:tableStyleId>{9D7B26C5-4107-4FEC-AEDC-1716B250A1EF}</a:tableStyleId>
              </a:tblPr>
              <a:tblGrid>
                <a:gridCol w="881101">
                  <a:extLst>
                    <a:ext uri="{9D8B030D-6E8A-4147-A177-3AD203B41FA5}">
                      <a16:colId xmlns:a16="http://schemas.microsoft.com/office/drawing/2014/main" val="3251389968"/>
                    </a:ext>
                  </a:extLst>
                </a:gridCol>
                <a:gridCol w="3335820">
                  <a:extLst>
                    <a:ext uri="{9D8B030D-6E8A-4147-A177-3AD203B41FA5}">
                      <a16:colId xmlns:a16="http://schemas.microsoft.com/office/drawing/2014/main" val="3813811915"/>
                    </a:ext>
                  </a:extLst>
                </a:gridCol>
                <a:gridCol w="1618058">
                  <a:extLst>
                    <a:ext uri="{9D8B030D-6E8A-4147-A177-3AD203B41FA5}">
                      <a16:colId xmlns:a16="http://schemas.microsoft.com/office/drawing/2014/main" val="2006376887"/>
                    </a:ext>
                  </a:extLst>
                </a:gridCol>
                <a:gridCol w="120815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Financial liability</a:t>
                      </a:r>
                    </a:p>
                  </a:txBody>
                  <a:tcPr/>
                </a:tc>
                <a:tc>
                  <a:txBody>
                    <a:bodyPr/>
                    <a:lstStyle/>
                    <a:p>
                      <a:pPr algn="r"/>
                      <a:r>
                        <a:rPr lang="en-US" sz="1800" kern="1200" dirty="0">
                          <a:solidFill>
                            <a:schemeClr val="tx1"/>
                          </a:solidFill>
                          <a:latin typeface="+mn-lt"/>
                          <a:ea typeface="+mn-ea"/>
                          <a:cs typeface="+mn-cs"/>
                        </a:rPr>
                        <a:t>3.600.000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3.600.000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B91D2EBA-70A7-429C-8576-5BF99070E58C}"/>
              </a:ext>
            </a:extLst>
          </p:cNvPr>
          <p:cNvGraphicFramePr>
            <a:graphicFrameLocks noGrp="1"/>
          </p:cNvGraphicFramePr>
          <p:nvPr>
            <p:extLst>
              <p:ext uri="{D42A27DB-BD31-4B8C-83A1-F6EECF244321}">
                <p14:modId xmlns:p14="http://schemas.microsoft.com/office/powerpoint/2010/main" val="276396165"/>
              </p:ext>
            </p:extLst>
          </p:nvPr>
        </p:nvGraphicFramePr>
        <p:xfrm>
          <a:off x="1242741" y="5073819"/>
          <a:ext cx="7043130" cy="736600"/>
        </p:xfrm>
        <a:graphic>
          <a:graphicData uri="http://schemas.openxmlformats.org/drawingml/2006/table">
            <a:tbl>
              <a:tblPr firstRow="1" bandRow="1">
                <a:tableStyleId>{9D7B26C5-4107-4FEC-AEDC-1716B250A1EF}</a:tableStyleId>
              </a:tblPr>
              <a:tblGrid>
                <a:gridCol w="881101">
                  <a:extLst>
                    <a:ext uri="{9D8B030D-6E8A-4147-A177-3AD203B41FA5}">
                      <a16:colId xmlns:a16="http://schemas.microsoft.com/office/drawing/2014/main" val="3251389968"/>
                    </a:ext>
                  </a:extLst>
                </a:gridCol>
                <a:gridCol w="3335820">
                  <a:extLst>
                    <a:ext uri="{9D8B030D-6E8A-4147-A177-3AD203B41FA5}">
                      <a16:colId xmlns:a16="http://schemas.microsoft.com/office/drawing/2014/main" val="3813811915"/>
                    </a:ext>
                  </a:extLst>
                </a:gridCol>
                <a:gridCol w="1618058">
                  <a:extLst>
                    <a:ext uri="{9D8B030D-6E8A-4147-A177-3AD203B41FA5}">
                      <a16:colId xmlns:a16="http://schemas.microsoft.com/office/drawing/2014/main" val="2006376887"/>
                    </a:ext>
                  </a:extLst>
                </a:gridCol>
                <a:gridCol w="120815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Financial Liability</a:t>
                      </a:r>
                    </a:p>
                  </a:txBody>
                  <a:tcPr/>
                </a:tc>
                <a:tc>
                  <a:txBody>
                    <a:bodyPr/>
                    <a:lstStyle/>
                    <a:p>
                      <a:pPr algn="r"/>
                      <a:r>
                        <a:rPr lang="en-US" sz="1800" kern="1200" dirty="0">
                          <a:solidFill>
                            <a:schemeClr val="tx1"/>
                          </a:solidFill>
                          <a:latin typeface="+mn-lt"/>
                          <a:ea typeface="+mn-ea"/>
                          <a:cs typeface="+mn-cs"/>
                        </a:rPr>
                        <a:t>3.600.000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Account receivables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3.600.000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10650432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06D54-C622-4CF4-877C-4F993D085936}"/>
              </a:ext>
            </a:extLst>
          </p:cNvPr>
          <p:cNvSpPr>
            <a:spLocks noGrp="1"/>
          </p:cNvSpPr>
          <p:nvPr>
            <p:ph type="title"/>
          </p:nvPr>
        </p:nvSpPr>
        <p:spPr/>
        <p:txBody>
          <a:bodyPr>
            <a:normAutofit fontScale="90000"/>
          </a:bodyPr>
          <a:lstStyle/>
          <a:p>
            <a:r>
              <a:rPr lang="en-US" dirty="0"/>
              <a:t>Other Receivables: VAT (Value added Tax)</a:t>
            </a:r>
            <a:br>
              <a:rPr lang="en-US" dirty="0"/>
            </a:br>
            <a:endParaRPr lang="en-US" dirty="0"/>
          </a:p>
        </p:txBody>
      </p:sp>
      <p:sp>
        <p:nvSpPr>
          <p:cNvPr id="3" name="Content Placeholder 2">
            <a:extLst>
              <a:ext uri="{FF2B5EF4-FFF2-40B4-BE49-F238E27FC236}">
                <a16:creationId xmlns:a16="http://schemas.microsoft.com/office/drawing/2014/main" id="{970FCDAF-A69A-4B49-9799-EA3324894310}"/>
              </a:ext>
            </a:extLst>
          </p:cNvPr>
          <p:cNvSpPr>
            <a:spLocks noGrp="1"/>
          </p:cNvSpPr>
          <p:nvPr>
            <p:ph idx="1"/>
          </p:nvPr>
        </p:nvSpPr>
        <p:spPr>
          <a:xfrm>
            <a:off x="677334" y="1345721"/>
            <a:ext cx="8596668" cy="4437210"/>
          </a:xfrm>
        </p:spPr>
        <p:txBody>
          <a:bodyPr/>
          <a:lstStyle/>
          <a:p>
            <a:r>
              <a:rPr lang="en-US" dirty="0"/>
              <a:t>Value added tax (VAT) is an indirect tax on goods. </a:t>
            </a:r>
            <a:r>
              <a:rPr lang="en-US" b="1" u="sng" dirty="0"/>
              <a:t>The VAT is imposed only on the amount of value addition</a:t>
            </a:r>
            <a:r>
              <a:rPr lang="en-US" dirty="0"/>
              <a:t>. It is a multi-point tax levied as a proportion of value addition, where the tax burden can be shifted from one person to another person till the ultimate consumer can consume the goods.</a:t>
            </a:r>
          </a:p>
          <a:p>
            <a:r>
              <a:rPr lang="en-US" dirty="0"/>
              <a:t>• VAT is charged by state government,</a:t>
            </a:r>
          </a:p>
          <a:p>
            <a:r>
              <a:rPr lang="en-US" dirty="0"/>
              <a:t>• VAT is a intra state sales tax (sales within the state)</a:t>
            </a:r>
          </a:p>
        </p:txBody>
      </p:sp>
      <p:sp>
        <p:nvSpPr>
          <p:cNvPr id="4" name="Slide Number Placeholder 3">
            <a:extLst>
              <a:ext uri="{FF2B5EF4-FFF2-40B4-BE49-F238E27FC236}">
                <a16:creationId xmlns:a16="http://schemas.microsoft.com/office/drawing/2014/main" id="{1B3DDDDF-214A-485C-9774-E3EA44BE3CFA}"/>
              </a:ext>
            </a:extLst>
          </p:cNvPr>
          <p:cNvSpPr>
            <a:spLocks noGrp="1"/>
          </p:cNvSpPr>
          <p:nvPr>
            <p:ph type="sldNum" sz="quarter" idx="12"/>
          </p:nvPr>
        </p:nvSpPr>
        <p:spPr/>
        <p:txBody>
          <a:bodyPr/>
          <a:lstStyle/>
          <a:p>
            <a:fld id="{D57F1E4F-1CFF-5643-939E-217C01CDF565}" type="slidenum">
              <a:rPr lang="en-US" smtClean="0"/>
              <a:pPr/>
              <a:t>38</a:t>
            </a:fld>
            <a:endParaRPr lang="en-US" dirty="0"/>
          </a:p>
        </p:txBody>
      </p:sp>
      <p:sp>
        <p:nvSpPr>
          <p:cNvPr id="5" name="Footer Placeholder 4">
            <a:extLst>
              <a:ext uri="{FF2B5EF4-FFF2-40B4-BE49-F238E27FC236}">
                <a16:creationId xmlns:a16="http://schemas.microsoft.com/office/drawing/2014/main" id="{68B2CAEC-AB88-420A-8920-F7E760254A98}"/>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3502681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B866C-FB50-47D7-8202-97ACFB97C3A5}"/>
              </a:ext>
            </a:extLst>
          </p:cNvPr>
          <p:cNvSpPr>
            <a:spLocks noGrp="1"/>
          </p:cNvSpPr>
          <p:nvPr>
            <p:ph type="title"/>
          </p:nvPr>
        </p:nvSpPr>
        <p:spPr/>
        <p:txBody>
          <a:bodyPr>
            <a:normAutofit fontScale="90000"/>
          </a:bodyPr>
          <a:lstStyle/>
          <a:p>
            <a:r>
              <a:rPr lang="en-US" dirty="0"/>
              <a:t>VAT</a:t>
            </a:r>
          </a:p>
        </p:txBody>
      </p:sp>
      <p:sp>
        <p:nvSpPr>
          <p:cNvPr id="3" name="Content Placeholder 2">
            <a:extLst>
              <a:ext uri="{FF2B5EF4-FFF2-40B4-BE49-F238E27FC236}">
                <a16:creationId xmlns:a16="http://schemas.microsoft.com/office/drawing/2014/main" id="{DA57EE22-3658-461F-8B79-3CFD91C1BFEC}"/>
              </a:ext>
            </a:extLst>
          </p:cNvPr>
          <p:cNvSpPr>
            <a:spLocks noGrp="1"/>
          </p:cNvSpPr>
          <p:nvPr>
            <p:ph idx="1"/>
          </p:nvPr>
        </p:nvSpPr>
        <p:spPr>
          <a:xfrm>
            <a:off x="677334" y="1238249"/>
            <a:ext cx="8596668" cy="4544681"/>
          </a:xfrm>
        </p:spPr>
        <p:txBody>
          <a:bodyPr>
            <a:normAutofit fontScale="92500" lnSpcReduction="10000"/>
          </a:bodyPr>
          <a:lstStyle/>
          <a:p>
            <a:r>
              <a:rPr lang="en-US" dirty="0"/>
              <a:t>The VAT is imposed only on the amount of value addition. I.e. in the hypothetical “Tor </a:t>
            </a:r>
            <a:r>
              <a:rPr lang="en-US" dirty="0" err="1"/>
              <a:t>Vergata</a:t>
            </a:r>
            <a:r>
              <a:rPr lang="en-US" dirty="0"/>
              <a:t>” State VAT is 20%</a:t>
            </a:r>
          </a:p>
          <a:p>
            <a:r>
              <a:rPr lang="en-US" dirty="0"/>
              <a:t>B is buying from A raw materials at 100 + VAT</a:t>
            </a:r>
          </a:p>
          <a:p>
            <a:r>
              <a:rPr lang="en-US" dirty="0"/>
              <a:t>C is buying from B final product at a price of 200 + VAT</a:t>
            </a:r>
          </a:p>
          <a:p>
            <a:r>
              <a:rPr lang="en-US" dirty="0"/>
              <a:t>C is finally selling to final customers in its stores at a price of 400 + VAT</a:t>
            </a:r>
          </a:p>
          <a:p>
            <a:endParaRPr lang="en-US" dirty="0"/>
          </a:p>
          <a:p>
            <a:endParaRPr lang="en-US" dirty="0"/>
          </a:p>
          <a:p>
            <a:endParaRPr lang="en-US" dirty="0"/>
          </a:p>
          <a:p>
            <a:endParaRPr lang="en-US" dirty="0"/>
          </a:p>
          <a:p>
            <a:endParaRPr lang="en-US" dirty="0"/>
          </a:p>
          <a:p>
            <a:endParaRPr lang="en-US" dirty="0"/>
          </a:p>
          <a:p>
            <a:r>
              <a:rPr lang="en-US" dirty="0"/>
              <a:t>At the end the VAT is actually charged only on final customer. Companies act as intermediary and VAT has just a financial impact in their accountancy.</a:t>
            </a:r>
          </a:p>
          <a:p>
            <a:endParaRPr lang="en-US" dirty="0"/>
          </a:p>
        </p:txBody>
      </p:sp>
      <p:sp>
        <p:nvSpPr>
          <p:cNvPr id="4" name="Slide Number Placeholder 3">
            <a:extLst>
              <a:ext uri="{FF2B5EF4-FFF2-40B4-BE49-F238E27FC236}">
                <a16:creationId xmlns:a16="http://schemas.microsoft.com/office/drawing/2014/main" id="{A667040E-FF47-4690-8525-BCFC13D3DE84}"/>
              </a:ext>
            </a:extLst>
          </p:cNvPr>
          <p:cNvSpPr>
            <a:spLocks noGrp="1"/>
          </p:cNvSpPr>
          <p:nvPr>
            <p:ph type="sldNum" sz="quarter" idx="12"/>
          </p:nvPr>
        </p:nvSpPr>
        <p:spPr/>
        <p:txBody>
          <a:bodyPr/>
          <a:lstStyle/>
          <a:p>
            <a:fld id="{D57F1E4F-1CFF-5643-939E-217C01CDF565}" type="slidenum">
              <a:rPr lang="en-US" smtClean="0"/>
              <a:pPr/>
              <a:t>39</a:t>
            </a:fld>
            <a:endParaRPr lang="en-US" dirty="0"/>
          </a:p>
        </p:txBody>
      </p:sp>
      <p:sp>
        <p:nvSpPr>
          <p:cNvPr id="5" name="Footer Placeholder 4">
            <a:extLst>
              <a:ext uri="{FF2B5EF4-FFF2-40B4-BE49-F238E27FC236}">
                <a16:creationId xmlns:a16="http://schemas.microsoft.com/office/drawing/2014/main" id="{C92BB558-2DD6-4358-B86A-B21A2E80F47A}"/>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E8E0034C-81E7-4F9D-AF72-9E3D41EB0ECD}"/>
              </a:ext>
            </a:extLst>
          </p:cNvPr>
          <p:cNvGraphicFramePr>
            <a:graphicFrameLocks noGrp="1"/>
          </p:cNvGraphicFramePr>
          <p:nvPr/>
        </p:nvGraphicFramePr>
        <p:xfrm>
          <a:off x="763598" y="3001305"/>
          <a:ext cx="7827065" cy="1940560"/>
        </p:xfrm>
        <a:graphic>
          <a:graphicData uri="http://schemas.openxmlformats.org/drawingml/2006/table">
            <a:tbl>
              <a:tblPr firstRow="1" bandRow="1">
                <a:tableStyleId>{5C22544A-7EE6-4342-B048-85BDC9FD1C3A}</a:tableStyleId>
              </a:tblPr>
              <a:tblGrid>
                <a:gridCol w="2673271">
                  <a:extLst>
                    <a:ext uri="{9D8B030D-6E8A-4147-A177-3AD203B41FA5}">
                      <a16:colId xmlns:a16="http://schemas.microsoft.com/office/drawing/2014/main" val="4225821177"/>
                    </a:ext>
                  </a:extLst>
                </a:gridCol>
                <a:gridCol w="911081">
                  <a:extLst>
                    <a:ext uri="{9D8B030D-6E8A-4147-A177-3AD203B41FA5}">
                      <a16:colId xmlns:a16="http://schemas.microsoft.com/office/drawing/2014/main" val="2459165474"/>
                    </a:ext>
                  </a:extLst>
                </a:gridCol>
                <a:gridCol w="926790">
                  <a:extLst>
                    <a:ext uri="{9D8B030D-6E8A-4147-A177-3AD203B41FA5}">
                      <a16:colId xmlns:a16="http://schemas.microsoft.com/office/drawing/2014/main" val="4075937546"/>
                    </a:ext>
                  </a:extLst>
                </a:gridCol>
                <a:gridCol w="863957">
                  <a:extLst>
                    <a:ext uri="{9D8B030D-6E8A-4147-A177-3AD203B41FA5}">
                      <a16:colId xmlns:a16="http://schemas.microsoft.com/office/drawing/2014/main" val="2036251855"/>
                    </a:ext>
                  </a:extLst>
                </a:gridCol>
                <a:gridCol w="1147455">
                  <a:extLst>
                    <a:ext uri="{9D8B030D-6E8A-4147-A177-3AD203B41FA5}">
                      <a16:colId xmlns:a16="http://schemas.microsoft.com/office/drawing/2014/main" val="1531583333"/>
                    </a:ext>
                  </a:extLst>
                </a:gridCol>
                <a:gridCol w="1304511">
                  <a:extLst>
                    <a:ext uri="{9D8B030D-6E8A-4147-A177-3AD203B41FA5}">
                      <a16:colId xmlns:a16="http://schemas.microsoft.com/office/drawing/2014/main" val="2713155463"/>
                    </a:ext>
                  </a:extLst>
                </a:gridCol>
              </a:tblGrid>
              <a:tr h="370840">
                <a:tc>
                  <a:txBody>
                    <a:bodyPr/>
                    <a:lstStyle/>
                    <a:p>
                      <a:pPr algn="ctr"/>
                      <a:r>
                        <a:rPr lang="en-US" sz="1200" dirty="0"/>
                        <a:t>Buyer/seller</a:t>
                      </a:r>
                    </a:p>
                  </a:txBody>
                  <a:tcPr anchor="ctr"/>
                </a:tc>
                <a:tc>
                  <a:txBody>
                    <a:bodyPr/>
                    <a:lstStyle/>
                    <a:p>
                      <a:pPr algn="ctr"/>
                      <a:r>
                        <a:rPr lang="en-US" sz="1200" dirty="0"/>
                        <a:t>A</a:t>
                      </a:r>
                    </a:p>
                  </a:txBody>
                  <a:tcPr anchor="ctr"/>
                </a:tc>
                <a:tc>
                  <a:txBody>
                    <a:bodyPr/>
                    <a:lstStyle/>
                    <a:p>
                      <a:pPr algn="ctr"/>
                      <a:r>
                        <a:rPr lang="en-US" sz="1200" dirty="0"/>
                        <a:t>B</a:t>
                      </a:r>
                    </a:p>
                  </a:txBody>
                  <a:tcPr anchor="ctr"/>
                </a:tc>
                <a:tc>
                  <a:txBody>
                    <a:bodyPr/>
                    <a:lstStyle/>
                    <a:p>
                      <a:pPr algn="ctr"/>
                      <a:r>
                        <a:rPr lang="en-US" sz="1200" dirty="0"/>
                        <a:t>C</a:t>
                      </a:r>
                    </a:p>
                  </a:txBody>
                  <a:tcPr anchor="ctr"/>
                </a:tc>
                <a:tc>
                  <a:txBody>
                    <a:bodyPr/>
                    <a:lstStyle/>
                    <a:p>
                      <a:pPr algn="ctr"/>
                      <a:r>
                        <a:rPr lang="en-US" sz="1200" dirty="0"/>
                        <a:t>Consumer</a:t>
                      </a:r>
                    </a:p>
                  </a:txBody>
                  <a:tcPr anchor="ctr"/>
                </a:tc>
                <a:tc>
                  <a:txBody>
                    <a:bodyPr/>
                    <a:lstStyle/>
                    <a:p>
                      <a:pPr algn="ctr"/>
                      <a:r>
                        <a:rPr lang="en-US" sz="1200" dirty="0"/>
                        <a:t>To be paid to Tax Authority</a:t>
                      </a:r>
                    </a:p>
                  </a:txBody>
                  <a:tcPr anchor="ctr"/>
                </a:tc>
                <a:extLst>
                  <a:ext uri="{0D108BD9-81ED-4DB2-BD59-A6C34878D82A}">
                    <a16:rowId xmlns:a16="http://schemas.microsoft.com/office/drawing/2014/main" val="1005057074"/>
                  </a:ext>
                </a:extLst>
              </a:tr>
              <a:tr h="370840">
                <a:tc>
                  <a:txBody>
                    <a:bodyPr/>
                    <a:lstStyle/>
                    <a:p>
                      <a:pPr algn="ctr"/>
                      <a:r>
                        <a:rPr lang="en-US" sz="1200" dirty="0"/>
                        <a:t>A</a:t>
                      </a:r>
                    </a:p>
                  </a:txBody>
                  <a:tcPr anchor="ctr"/>
                </a:tc>
                <a:tc>
                  <a:txBody>
                    <a:bodyPr/>
                    <a:lstStyle/>
                    <a:p>
                      <a:pPr algn="ctr"/>
                      <a:endParaRPr lang="en-US" sz="1200" dirty="0"/>
                    </a:p>
                  </a:txBody>
                  <a:tcPr anchor="ctr"/>
                </a:tc>
                <a:tc>
                  <a:txBody>
                    <a:bodyPr/>
                    <a:lstStyle/>
                    <a:p>
                      <a:pPr algn="ctr"/>
                      <a:r>
                        <a:rPr lang="en-US" sz="1200" dirty="0"/>
                        <a:t>20</a:t>
                      </a:r>
                    </a:p>
                  </a:txBody>
                  <a:tcPr anchor="ctr"/>
                </a:tc>
                <a:tc>
                  <a:txBody>
                    <a:bodyPr/>
                    <a:lstStyle/>
                    <a:p>
                      <a:pPr algn="ctr"/>
                      <a:endParaRPr lang="en-US" sz="1200" dirty="0"/>
                    </a:p>
                  </a:txBody>
                  <a:tcPr anchor="ctr"/>
                </a:tc>
                <a:tc>
                  <a:txBody>
                    <a:bodyPr/>
                    <a:lstStyle/>
                    <a:p>
                      <a:pPr algn="ctr"/>
                      <a:endParaRPr lang="en-US" sz="1200" dirty="0"/>
                    </a:p>
                  </a:txBody>
                  <a:tcPr anchor="ctr"/>
                </a:tc>
                <a:tc>
                  <a:txBody>
                    <a:bodyPr/>
                    <a:lstStyle/>
                    <a:p>
                      <a:pPr algn="ctr"/>
                      <a:r>
                        <a:rPr lang="en-US" sz="1200" dirty="0"/>
                        <a:t>20</a:t>
                      </a:r>
                    </a:p>
                  </a:txBody>
                  <a:tcPr anchor="ctr"/>
                </a:tc>
                <a:extLst>
                  <a:ext uri="{0D108BD9-81ED-4DB2-BD59-A6C34878D82A}">
                    <a16:rowId xmlns:a16="http://schemas.microsoft.com/office/drawing/2014/main" val="1318820539"/>
                  </a:ext>
                </a:extLst>
              </a:tr>
              <a:tr h="370840">
                <a:tc>
                  <a:txBody>
                    <a:bodyPr/>
                    <a:lstStyle/>
                    <a:p>
                      <a:pPr algn="ctr"/>
                      <a:r>
                        <a:rPr lang="en-US" sz="1200" dirty="0"/>
                        <a:t>B</a:t>
                      </a:r>
                    </a:p>
                  </a:txBody>
                  <a:tcPr anchor="ctr"/>
                </a:tc>
                <a:tc>
                  <a:txBody>
                    <a:bodyPr/>
                    <a:lstStyle/>
                    <a:p>
                      <a:pPr algn="ctr"/>
                      <a:r>
                        <a:rPr lang="en-US" sz="1200" dirty="0"/>
                        <a:t>-20</a:t>
                      </a:r>
                    </a:p>
                  </a:txBody>
                  <a:tcPr anchor="ctr"/>
                </a:tc>
                <a:tc>
                  <a:txBody>
                    <a:bodyPr/>
                    <a:lstStyle/>
                    <a:p>
                      <a:pPr algn="ctr"/>
                      <a:endParaRPr lang="en-US" sz="1200" dirty="0"/>
                    </a:p>
                  </a:txBody>
                  <a:tcPr anchor="ctr"/>
                </a:tc>
                <a:tc>
                  <a:txBody>
                    <a:bodyPr/>
                    <a:lstStyle/>
                    <a:p>
                      <a:pPr algn="ctr"/>
                      <a:r>
                        <a:rPr lang="en-US" sz="1200" dirty="0"/>
                        <a:t>40</a:t>
                      </a:r>
                    </a:p>
                  </a:txBody>
                  <a:tcPr anchor="ctr"/>
                </a:tc>
                <a:tc>
                  <a:txBody>
                    <a:bodyPr/>
                    <a:lstStyle/>
                    <a:p>
                      <a:pPr algn="ctr"/>
                      <a:endParaRPr lang="en-US" sz="1200" dirty="0"/>
                    </a:p>
                  </a:txBody>
                  <a:tcPr anchor="ctr"/>
                </a:tc>
                <a:tc>
                  <a:txBody>
                    <a:bodyPr/>
                    <a:lstStyle/>
                    <a:p>
                      <a:pPr algn="ctr"/>
                      <a:r>
                        <a:rPr lang="en-US" sz="1200" dirty="0"/>
                        <a:t>20</a:t>
                      </a:r>
                    </a:p>
                  </a:txBody>
                  <a:tcPr anchor="ctr"/>
                </a:tc>
                <a:extLst>
                  <a:ext uri="{0D108BD9-81ED-4DB2-BD59-A6C34878D82A}">
                    <a16:rowId xmlns:a16="http://schemas.microsoft.com/office/drawing/2014/main" val="1318667684"/>
                  </a:ext>
                </a:extLst>
              </a:tr>
              <a:tr h="370840">
                <a:tc>
                  <a:txBody>
                    <a:bodyPr/>
                    <a:lstStyle/>
                    <a:p>
                      <a:pPr algn="ctr"/>
                      <a:r>
                        <a:rPr lang="en-US" sz="1200" dirty="0"/>
                        <a:t>C</a:t>
                      </a:r>
                    </a:p>
                  </a:txBody>
                  <a:tcPr anchor="ctr"/>
                </a:tc>
                <a:tc>
                  <a:txBody>
                    <a:bodyPr/>
                    <a:lstStyle/>
                    <a:p>
                      <a:pPr algn="ctr"/>
                      <a:endParaRPr lang="en-US" sz="1200"/>
                    </a:p>
                  </a:txBody>
                  <a:tcPr anchor="ctr"/>
                </a:tc>
                <a:tc>
                  <a:txBody>
                    <a:bodyPr/>
                    <a:lstStyle/>
                    <a:p>
                      <a:pPr algn="ctr"/>
                      <a:r>
                        <a:rPr lang="en-US" sz="1200" dirty="0"/>
                        <a:t>-40</a:t>
                      </a:r>
                    </a:p>
                  </a:txBody>
                  <a:tcPr anchor="ctr"/>
                </a:tc>
                <a:tc>
                  <a:txBody>
                    <a:bodyPr/>
                    <a:lstStyle/>
                    <a:p>
                      <a:pPr algn="ctr"/>
                      <a:endParaRPr lang="en-US" sz="1200" dirty="0"/>
                    </a:p>
                  </a:txBody>
                  <a:tcPr anchor="ctr"/>
                </a:tc>
                <a:tc>
                  <a:txBody>
                    <a:bodyPr/>
                    <a:lstStyle/>
                    <a:p>
                      <a:pPr algn="ctr"/>
                      <a:r>
                        <a:rPr lang="en-US" sz="1200" dirty="0"/>
                        <a:t>80</a:t>
                      </a:r>
                    </a:p>
                  </a:txBody>
                  <a:tcPr anchor="ctr"/>
                </a:tc>
                <a:tc>
                  <a:txBody>
                    <a:bodyPr/>
                    <a:lstStyle/>
                    <a:p>
                      <a:pPr algn="ctr"/>
                      <a:r>
                        <a:rPr lang="en-US" sz="1200" dirty="0"/>
                        <a:t>40</a:t>
                      </a:r>
                    </a:p>
                  </a:txBody>
                  <a:tcPr anchor="ctr"/>
                </a:tc>
                <a:extLst>
                  <a:ext uri="{0D108BD9-81ED-4DB2-BD59-A6C34878D82A}">
                    <a16:rowId xmlns:a16="http://schemas.microsoft.com/office/drawing/2014/main" val="2458421950"/>
                  </a:ext>
                </a:extLst>
              </a:tr>
              <a:tr h="370840">
                <a:tc>
                  <a:txBody>
                    <a:bodyPr/>
                    <a:lstStyle/>
                    <a:p>
                      <a:pPr algn="ctr"/>
                      <a:r>
                        <a:rPr lang="en-US" sz="1200" dirty="0"/>
                        <a:t>Consumer</a:t>
                      </a:r>
                    </a:p>
                  </a:txBody>
                  <a:tcPr anchor="ctr"/>
                </a:tc>
                <a:tc>
                  <a:txBody>
                    <a:bodyPr/>
                    <a:lstStyle/>
                    <a:p>
                      <a:pPr algn="ctr"/>
                      <a:endParaRPr lang="en-US" sz="1200" dirty="0"/>
                    </a:p>
                  </a:txBody>
                  <a:tcPr anchor="ctr"/>
                </a:tc>
                <a:tc>
                  <a:txBody>
                    <a:bodyPr/>
                    <a:lstStyle/>
                    <a:p>
                      <a:pPr algn="ctr"/>
                      <a:endParaRPr lang="en-US" sz="1200" dirty="0"/>
                    </a:p>
                  </a:txBody>
                  <a:tcPr anchor="ctr"/>
                </a:tc>
                <a:tc>
                  <a:txBody>
                    <a:bodyPr/>
                    <a:lstStyle/>
                    <a:p>
                      <a:pPr algn="ctr"/>
                      <a:r>
                        <a:rPr lang="en-US" sz="1200" dirty="0"/>
                        <a:t>-80</a:t>
                      </a:r>
                    </a:p>
                  </a:txBody>
                  <a:tcPr anchor="ctr"/>
                </a:tc>
                <a:tc>
                  <a:txBody>
                    <a:bodyPr/>
                    <a:lstStyle/>
                    <a:p>
                      <a:pPr algn="ctr"/>
                      <a:endParaRPr lang="en-US" sz="1200" dirty="0"/>
                    </a:p>
                  </a:txBody>
                  <a:tcPr anchor="ctr"/>
                </a:tc>
                <a:tc>
                  <a:txBody>
                    <a:bodyPr/>
                    <a:lstStyle/>
                    <a:p>
                      <a:pPr algn="ctr"/>
                      <a:r>
                        <a:rPr lang="en-US" sz="1200" dirty="0"/>
                        <a:t>-</a:t>
                      </a:r>
                    </a:p>
                  </a:txBody>
                  <a:tcPr anchor="ctr"/>
                </a:tc>
                <a:extLst>
                  <a:ext uri="{0D108BD9-81ED-4DB2-BD59-A6C34878D82A}">
                    <a16:rowId xmlns:a16="http://schemas.microsoft.com/office/drawing/2014/main" val="2779340024"/>
                  </a:ext>
                </a:extLst>
              </a:tr>
            </a:tbl>
          </a:graphicData>
        </a:graphic>
      </p:graphicFrame>
    </p:spTree>
    <p:extLst>
      <p:ext uri="{BB962C8B-B14F-4D97-AF65-F5344CB8AC3E}">
        <p14:creationId xmlns:p14="http://schemas.microsoft.com/office/powerpoint/2010/main" val="22972684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FDCEB-4FF6-4E4C-8AF2-DCC69C119AE7}"/>
              </a:ext>
            </a:extLst>
          </p:cNvPr>
          <p:cNvSpPr>
            <a:spLocks noGrp="1"/>
          </p:cNvSpPr>
          <p:nvPr>
            <p:ph type="title"/>
          </p:nvPr>
        </p:nvSpPr>
        <p:spPr/>
        <p:txBody>
          <a:bodyPr>
            <a:normAutofit fontScale="90000"/>
          </a:bodyPr>
          <a:lstStyle/>
          <a:p>
            <a:r>
              <a:rPr lang="en-US" dirty="0"/>
              <a:t>VAT</a:t>
            </a:r>
          </a:p>
        </p:txBody>
      </p:sp>
      <p:sp>
        <p:nvSpPr>
          <p:cNvPr id="3" name="Content Placeholder 2">
            <a:extLst>
              <a:ext uri="{FF2B5EF4-FFF2-40B4-BE49-F238E27FC236}">
                <a16:creationId xmlns:a16="http://schemas.microsoft.com/office/drawing/2014/main" id="{46B1B53E-9BC2-4032-B805-A6D2AA68E573}"/>
              </a:ext>
            </a:extLst>
          </p:cNvPr>
          <p:cNvSpPr>
            <a:spLocks noGrp="1"/>
          </p:cNvSpPr>
          <p:nvPr>
            <p:ph idx="1"/>
          </p:nvPr>
        </p:nvSpPr>
        <p:spPr>
          <a:xfrm>
            <a:off x="677334" y="1238249"/>
            <a:ext cx="8596668" cy="4544681"/>
          </a:xfrm>
        </p:spPr>
        <p:txBody>
          <a:bodyPr/>
          <a:lstStyle/>
          <a:p>
            <a:r>
              <a:rPr lang="en-US" dirty="0"/>
              <a:t>VAT is only generated when invoices are issued. </a:t>
            </a:r>
          </a:p>
          <a:p>
            <a:r>
              <a:rPr lang="en-US" dirty="0"/>
              <a:t>An invoice is the formal mandatory document whit tax relevance where is contained a statement of goods/services sold by a company which reports the name of the selling company as well as the name of the buying company and a detail of </a:t>
            </a:r>
          </a:p>
          <a:p>
            <a:pPr marL="285750" indent="-285750">
              <a:buFont typeface="Arial" panose="020B0604020202020204" pitchFamily="34" charset="0"/>
              <a:buChar char="•"/>
            </a:pPr>
            <a:r>
              <a:rPr lang="en-US" dirty="0"/>
              <a:t>quantity of items sold</a:t>
            </a:r>
          </a:p>
          <a:p>
            <a:pPr marL="285750" indent="-285750">
              <a:buFont typeface="Arial" panose="020B0604020202020204" pitchFamily="34" charset="0"/>
              <a:buChar char="•"/>
            </a:pPr>
            <a:r>
              <a:rPr lang="en-US" dirty="0"/>
              <a:t>price per item sold</a:t>
            </a:r>
          </a:p>
          <a:p>
            <a:pPr marL="285750" indent="-285750">
              <a:buFont typeface="Arial" panose="020B0604020202020204" pitchFamily="34" charset="0"/>
              <a:buChar char="•"/>
            </a:pPr>
            <a:r>
              <a:rPr lang="en-US" dirty="0"/>
              <a:t>total price for line of item</a:t>
            </a:r>
          </a:p>
          <a:p>
            <a:pPr marL="285750" indent="-285750">
              <a:buFont typeface="Arial" panose="020B0604020202020204" pitchFamily="34" charset="0"/>
              <a:buChar char="•"/>
            </a:pPr>
            <a:r>
              <a:rPr lang="en-US" dirty="0"/>
              <a:t>the % of tax to be applied on every item</a:t>
            </a:r>
          </a:p>
          <a:p>
            <a:pPr marL="285750" indent="-285750">
              <a:buFont typeface="Arial" panose="020B0604020202020204" pitchFamily="34" charset="0"/>
              <a:buChar char="•"/>
            </a:pPr>
            <a:r>
              <a:rPr lang="en-US" dirty="0"/>
              <a:t>a final sum due for these. </a:t>
            </a:r>
          </a:p>
          <a:p>
            <a:endParaRPr lang="en-US" dirty="0"/>
          </a:p>
        </p:txBody>
      </p:sp>
      <p:sp>
        <p:nvSpPr>
          <p:cNvPr id="4" name="Slide Number Placeholder 3">
            <a:extLst>
              <a:ext uri="{FF2B5EF4-FFF2-40B4-BE49-F238E27FC236}">
                <a16:creationId xmlns:a16="http://schemas.microsoft.com/office/drawing/2014/main" id="{897515E6-B4DD-402F-990A-2DCF43EDDC77}"/>
              </a:ext>
            </a:extLst>
          </p:cNvPr>
          <p:cNvSpPr>
            <a:spLocks noGrp="1"/>
          </p:cNvSpPr>
          <p:nvPr>
            <p:ph type="sldNum" sz="quarter" idx="12"/>
          </p:nvPr>
        </p:nvSpPr>
        <p:spPr/>
        <p:txBody>
          <a:bodyPr/>
          <a:lstStyle/>
          <a:p>
            <a:fld id="{D57F1E4F-1CFF-5643-939E-217C01CDF565}" type="slidenum">
              <a:rPr lang="en-US" smtClean="0"/>
              <a:pPr/>
              <a:t>40</a:t>
            </a:fld>
            <a:endParaRPr lang="en-US" dirty="0"/>
          </a:p>
        </p:txBody>
      </p:sp>
      <p:sp>
        <p:nvSpPr>
          <p:cNvPr id="5" name="Footer Placeholder 4">
            <a:extLst>
              <a:ext uri="{FF2B5EF4-FFF2-40B4-BE49-F238E27FC236}">
                <a16:creationId xmlns:a16="http://schemas.microsoft.com/office/drawing/2014/main" id="{0A851D5F-F9E1-4613-A67E-68A487F26CD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22942292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CA682-101D-47D8-A4FE-A3AD3CB6D990}"/>
              </a:ext>
            </a:extLst>
          </p:cNvPr>
          <p:cNvSpPr>
            <a:spLocks noGrp="1"/>
          </p:cNvSpPr>
          <p:nvPr>
            <p:ph type="title"/>
          </p:nvPr>
        </p:nvSpPr>
        <p:spPr/>
        <p:txBody>
          <a:bodyPr>
            <a:normAutofit fontScale="90000"/>
          </a:bodyPr>
          <a:lstStyle/>
          <a:p>
            <a:r>
              <a:rPr lang="en-US" dirty="0"/>
              <a:t>VAT</a:t>
            </a:r>
          </a:p>
        </p:txBody>
      </p:sp>
      <p:sp>
        <p:nvSpPr>
          <p:cNvPr id="4" name="Slide Number Placeholder 3">
            <a:extLst>
              <a:ext uri="{FF2B5EF4-FFF2-40B4-BE49-F238E27FC236}">
                <a16:creationId xmlns:a16="http://schemas.microsoft.com/office/drawing/2014/main" id="{8C1A98BA-94F8-4F5B-8605-6475C5A6CEDF}"/>
              </a:ext>
            </a:extLst>
          </p:cNvPr>
          <p:cNvSpPr>
            <a:spLocks noGrp="1"/>
          </p:cNvSpPr>
          <p:nvPr>
            <p:ph type="sldNum" sz="quarter" idx="12"/>
          </p:nvPr>
        </p:nvSpPr>
        <p:spPr/>
        <p:txBody>
          <a:bodyPr/>
          <a:lstStyle/>
          <a:p>
            <a:fld id="{D57F1E4F-1CFF-5643-939E-217C01CDF565}" type="slidenum">
              <a:rPr lang="en-US" smtClean="0"/>
              <a:pPr/>
              <a:t>41</a:t>
            </a:fld>
            <a:endParaRPr lang="en-US" dirty="0"/>
          </a:p>
        </p:txBody>
      </p:sp>
      <p:sp>
        <p:nvSpPr>
          <p:cNvPr id="5" name="Footer Placeholder 4">
            <a:extLst>
              <a:ext uri="{FF2B5EF4-FFF2-40B4-BE49-F238E27FC236}">
                <a16:creationId xmlns:a16="http://schemas.microsoft.com/office/drawing/2014/main" id="{EA38F66C-E1B5-4282-B18C-3886D78C105B}"/>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pic>
        <p:nvPicPr>
          <p:cNvPr id="6" name="Picture 5">
            <a:extLst>
              <a:ext uri="{FF2B5EF4-FFF2-40B4-BE49-F238E27FC236}">
                <a16:creationId xmlns:a16="http://schemas.microsoft.com/office/drawing/2014/main" id="{7B8C4615-EF90-4D6C-A2D3-99E182100168}"/>
              </a:ext>
            </a:extLst>
          </p:cNvPr>
          <p:cNvPicPr>
            <a:picLocks noChangeAspect="1"/>
          </p:cNvPicPr>
          <p:nvPr/>
        </p:nvPicPr>
        <p:blipFill>
          <a:blip r:embed="rId2"/>
          <a:stretch>
            <a:fillRect/>
          </a:stretch>
        </p:blipFill>
        <p:spPr>
          <a:xfrm>
            <a:off x="5101067" y="787178"/>
            <a:ext cx="3726784" cy="5283644"/>
          </a:xfrm>
          <a:prstGeom prst="rect">
            <a:avLst/>
          </a:prstGeom>
        </p:spPr>
      </p:pic>
    </p:spTree>
    <p:extLst>
      <p:ext uri="{BB962C8B-B14F-4D97-AF65-F5344CB8AC3E}">
        <p14:creationId xmlns:p14="http://schemas.microsoft.com/office/powerpoint/2010/main" val="26606027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FDCEB-4FF6-4E4C-8AF2-DCC69C119AE7}"/>
              </a:ext>
            </a:extLst>
          </p:cNvPr>
          <p:cNvSpPr>
            <a:spLocks noGrp="1"/>
          </p:cNvSpPr>
          <p:nvPr>
            <p:ph type="title"/>
          </p:nvPr>
        </p:nvSpPr>
        <p:spPr/>
        <p:txBody>
          <a:bodyPr>
            <a:normAutofit fontScale="90000"/>
          </a:bodyPr>
          <a:lstStyle/>
          <a:p>
            <a:r>
              <a:rPr lang="en-US" dirty="0"/>
              <a:t>VAT</a:t>
            </a:r>
          </a:p>
        </p:txBody>
      </p:sp>
      <p:sp>
        <p:nvSpPr>
          <p:cNvPr id="3" name="Content Placeholder 2">
            <a:extLst>
              <a:ext uri="{FF2B5EF4-FFF2-40B4-BE49-F238E27FC236}">
                <a16:creationId xmlns:a16="http://schemas.microsoft.com/office/drawing/2014/main" id="{46B1B53E-9BC2-4032-B805-A6D2AA68E573}"/>
              </a:ext>
            </a:extLst>
          </p:cNvPr>
          <p:cNvSpPr>
            <a:spLocks noGrp="1"/>
          </p:cNvSpPr>
          <p:nvPr>
            <p:ph idx="1"/>
          </p:nvPr>
        </p:nvSpPr>
        <p:spPr>
          <a:xfrm>
            <a:off x="677334" y="1238249"/>
            <a:ext cx="8596668" cy="4544681"/>
          </a:xfrm>
        </p:spPr>
        <p:txBody>
          <a:bodyPr/>
          <a:lstStyle/>
          <a:p>
            <a:r>
              <a:rPr lang="en-US" dirty="0"/>
              <a:t>When you buy VAT is a receivable: you paid VAT to the supplier thus you have a receivable against the Government.</a:t>
            </a:r>
          </a:p>
          <a:p>
            <a:r>
              <a:rPr lang="en-US" dirty="0"/>
              <a:t>When you sell VAT is a payable: you received VAT by the customer to be reversed to the Government.</a:t>
            </a:r>
          </a:p>
          <a:p>
            <a:endParaRPr lang="en-US" dirty="0"/>
          </a:p>
          <a:p>
            <a:endParaRPr lang="en-US" dirty="0"/>
          </a:p>
          <a:p>
            <a:endParaRPr lang="en-US" dirty="0"/>
          </a:p>
          <a:p>
            <a:endParaRPr lang="en-US" dirty="0"/>
          </a:p>
          <a:p>
            <a:r>
              <a:rPr lang="en-US" dirty="0"/>
              <a:t>VAT is then reversed to Government on a periodicity that depends on laws and dimension of the entity. Actually often VAT is reversed on a monthly basis.</a:t>
            </a:r>
          </a:p>
          <a:p>
            <a:endParaRPr lang="en-US" dirty="0"/>
          </a:p>
        </p:txBody>
      </p:sp>
      <p:sp>
        <p:nvSpPr>
          <p:cNvPr id="4" name="Slide Number Placeholder 3">
            <a:extLst>
              <a:ext uri="{FF2B5EF4-FFF2-40B4-BE49-F238E27FC236}">
                <a16:creationId xmlns:a16="http://schemas.microsoft.com/office/drawing/2014/main" id="{897515E6-B4DD-402F-990A-2DCF43EDDC77}"/>
              </a:ext>
            </a:extLst>
          </p:cNvPr>
          <p:cNvSpPr>
            <a:spLocks noGrp="1"/>
          </p:cNvSpPr>
          <p:nvPr>
            <p:ph type="sldNum" sz="quarter" idx="12"/>
          </p:nvPr>
        </p:nvSpPr>
        <p:spPr/>
        <p:txBody>
          <a:bodyPr/>
          <a:lstStyle/>
          <a:p>
            <a:fld id="{D57F1E4F-1CFF-5643-939E-217C01CDF565}" type="slidenum">
              <a:rPr lang="en-US" smtClean="0"/>
              <a:pPr/>
              <a:t>42</a:t>
            </a:fld>
            <a:endParaRPr lang="en-US" dirty="0"/>
          </a:p>
        </p:txBody>
      </p:sp>
      <p:sp>
        <p:nvSpPr>
          <p:cNvPr id="5" name="Footer Placeholder 4">
            <a:extLst>
              <a:ext uri="{FF2B5EF4-FFF2-40B4-BE49-F238E27FC236}">
                <a16:creationId xmlns:a16="http://schemas.microsoft.com/office/drawing/2014/main" id="{0A851D5F-F9E1-4613-A67E-68A487F26CD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0FF30DDF-2557-40C2-9DB2-ED1F823BFBAB}"/>
              </a:ext>
            </a:extLst>
          </p:cNvPr>
          <p:cNvGraphicFramePr>
            <a:graphicFrameLocks noGrp="1"/>
          </p:cNvGraphicFramePr>
          <p:nvPr>
            <p:extLst>
              <p:ext uri="{D42A27DB-BD31-4B8C-83A1-F6EECF244321}">
                <p14:modId xmlns:p14="http://schemas.microsoft.com/office/powerpoint/2010/main" val="2797210687"/>
              </p:ext>
            </p:extLst>
          </p:nvPr>
        </p:nvGraphicFramePr>
        <p:xfrm>
          <a:off x="759037" y="271584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purchase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5.000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5.000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7" name="Table 6">
            <a:extLst>
              <a:ext uri="{FF2B5EF4-FFF2-40B4-BE49-F238E27FC236}">
                <a16:creationId xmlns:a16="http://schemas.microsoft.com/office/drawing/2014/main" id="{05210B04-E79A-4B77-ABF5-31A94E9C9A38}"/>
              </a:ext>
            </a:extLst>
          </p:cNvPr>
          <p:cNvGraphicFramePr>
            <a:graphicFrameLocks noGrp="1"/>
          </p:cNvGraphicFramePr>
          <p:nvPr>
            <p:extLst>
              <p:ext uri="{D42A27DB-BD31-4B8C-83A1-F6EECF244321}">
                <p14:modId xmlns:p14="http://schemas.microsoft.com/office/powerpoint/2010/main" val="2675171565"/>
              </p:ext>
            </p:extLst>
          </p:nvPr>
        </p:nvGraphicFramePr>
        <p:xfrm>
          <a:off x="2931196" y="2715848"/>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10.000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1081334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FDCEB-4FF6-4E4C-8AF2-DCC69C119AE7}"/>
              </a:ext>
            </a:extLst>
          </p:cNvPr>
          <p:cNvSpPr>
            <a:spLocks noGrp="1"/>
          </p:cNvSpPr>
          <p:nvPr>
            <p:ph type="title"/>
          </p:nvPr>
        </p:nvSpPr>
        <p:spPr/>
        <p:txBody>
          <a:bodyPr>
            <a:normAutofit fontScale="90000"/>
          </a:bodyPr>
          <a:lstStyle/>
          <a:p>
            <a:r>
              <a:rPr lang="en-US" dirty="0"/>
              <a:t>VAT</a:t>
            </a:r>
          </a:p>
        </p:txBody>
      </p:sp>
      <p:sp>
        <p:nvSpPr>
          <p:cNvPr id="3" name="Content Placeholder 2">
            <a:extLst>
              <a:ext uri="{FF2B5EF4-FFF2-40B4-BE49-F238E27FC236}">
                <a16:creationId xmlns:a16="http://schemas.microsoft.com/office/drawing/2014/main" id="{46B1B53E-9BC2-4032-B805-A6D2AA68E573}"/>
              </a:ext>
            </a:extLst>
          </p:cNvPr>
          <p:cNvSpPr>
            <a:spLocks noGrp="1"/>
          </p:cNvSpPr>
          <p:nvPr>
            <p:ph idx="1"/>
          </p:nvPr>
        </p:nvSpPr>
        <p:spPr>
          <a:xfrm>
            <a:off x="677334" y="1238249"/>
            <a:ext cx="8596668" cy="4544681"/>
          </a:xfrm>
        </p:spPr>
        <p:txBody>
          <a:bodyPr/>
          <a:lstStyle/>
          <a:p>
            <a:r>
              <a:rPr lang="en-US" dirty="0"/>
              <a:t>VAT is paid to Government for the net difference of VAT on purchases and VAT on sales.</a:t>
            </a:r>
          </a:p>
          <a:p>
            <a:r>
              <a:rPr lang="en-US" dirty="0"/>
              <a:t>At the end of the month:</a:t>
            </a:r>
          </a:p>
          <a:p>
            <a:endParaRPr lang="en-US" dirty="0"/>
          </a:p>
        </p:txBody>
      </p:sp>
      <p:sp>
        <p:nvSpPr>
          <p:cNvPr id="4" name="Slide Number Placeholder 3">
            <a:extLst>
              <a:ext uri="{FF2B5EF4-FFF2-40B4-BE49-F238E27FC236}">
                <a16:creationId xmlns:a16="http://schemas.microsoft.com/office/drawing/2014/main" id="{897515E6-B4DD-402F-990A-2DCF43EDDC77}"/>
              </a:ext>
            </a:extLst>
          </p:cNvPr>
          <p:cNvSpPr>
            <a:spLocks noGrp="1"/>
          </p:cNvSpPr>
          <p:nvPr>
            <p:ph type="sldNum" sz="quarter" idx="12"/>
          </p:nvPr>
        </p:nvSpPr>
        <p:spPr/>
        <p:txBody>
          <a:bodyPr/>
          <a:lstStyle/>
          <a:p>
            <a:fld id="{D57F1E4F-1CFF-5643-939E-217C01CDF565}" type="slidenum">
              <a:rPr lang="en-US" smtClean="0"/>
              <a:pPr/>
              <a:t>43</a:t>
            </a:fld>
            <a:endParaRPr lang="en-US" dirty="0"/>
          </a:p>
        </p:txBody>
      </p:sp>
      <p:sp>
        <p:nvSpPr>
          <p:cNvPr id="5" name="Footer Placeholder 4">
            <a:extLst>
              <a:ext uri="{FF2B5EF4-FFF2-40B4-BE49-F238E27FC236}">
                <a16:creationId xmlns:a16="http://schemas.microsoft.com/office/drawing/2014/main" id="{0A851D5F-F9E1-4613-A67E-68A487F26CD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9" name="Table 8">
            <a:extLst>
              <a:ext uri="{FF2B5EF4-FFF2-40B4-BE49-F238E27FC236}">
                <a16:creationId xmlns:a16="http://schemas.microsoft.com/office/drawing/2014/main" id="{AA0809ED-A12C-48FE-AA39-AF694FD8D704}"/>
              </a:ext>
            </a:extLst>
          </p:cNvPr>
          <p:cNvGraphicFramePr>
            <a:graphicFrameLocks noGrp="1"/>
          </p:cNvGraphicFramePr>
          <p:nvPr>
            <p:extLst>
              <p:ext uri="{D42A27DB-BD31-4B8C-83A1-F6EECF244321}">
                <p14:modId xmlns:p14="http://schemas.microsoft.com/office/powerpoint/2010/main" val="2927426677"/>
              </p:ext>
            </p:extLst>
          </p:nvPr>
        </p:nvGraphicFramePr>
        <p:xfrm>
          <a:off x="785328" y="2339661"/>
          <a:ext cx="6560807" cy="73660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VAT Liquidation</a:t>
                      </a:r>
                    </a:p>
                  </a:txBody>
                  <a:tcPr/>
                </a:tc>
                <a:tc>
                  <a:txBody>
                    <a:bodyPr/>
                    <a:lstStyle/>
                    <a:p>
                      <a:pPr algn="r"/>
                      <a:r>
                        <a:rPr lang="en-US" sz="1800" kern="1200" dirty="0">
                          <a:solidFill>
                            <a:schemeClr val="tx1"/>
                          </a:solidFill>
                          <a:latin typeface="+mn-lt"/>
                          <a:ea typeface="+mn-ea"/>
                          <a:cs typeface="+mn-cs"/>
                        </a:rPr>
                        <a:t>5.000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VAT on purchases</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5.000</a:t>
                      </a:r>
                    </a:p>
                  </a:txBody>
                  <a:tcPr/>
                </a:tc>
                <a:extLst>
                  <a:ext uri="{0D108BD9-81ED-4DB2-BD59-A6C34878D82A}">
                    <a16:rowId xmlns:a16="http://schemas.microsoft.com/office/drawing/2014/main" val="1610387038"/>
                  </a:ext>
                </a:extLst>
              </a:tr>
            </a:tbl>
          </a:graphicData>
        </a:graphic>
      </p:graphicFrame>
      <p:graphicFrame>
        <p:nvGraphicFramePr>
          <p:cNvPr id="10" name="Table 9">
            <a:extLst>
              <a:ext uri="{FF2B5EF4-FFF2-40B4-BE49-F238E27FC236}">
                <a16:creationId xmlns:a16="http://schemas.microsoft.com/office/drawing/2014/main" id="{F7EDBF67-DA9F-4BD3-82B7-08345C4414BF}"/>
              </a:ext>
            </a:extLst>
          </p:cNvPr>
          <p:cNvGraphicFramePr>
            <a:graphicFrameLocks noGrp="1"/>
          </p:cNvGraphicFramePr>
          <p:nvPr>
            <p:extLst>
              <p:ext uri="{D42A27DB-BD31-4B8C-83A1-F6EECF244321}">
                <p14:modId xmlns:p14="http://schemas.microsoft.com/office/powerpoint/2010/main" val="34665710"/>
              </p:ext>
            </p:extLst>
          </p:nvPr>
        </p:nvGraphicFramePr>
        <p:xfrm>
          <a:off x="785328" y="3208319"/>
          <a:ext cx="6560807" cy="73660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VAT on sales</a:t>
                      </a:r>
                    </a:p>
                  </a:txBody>
                  <a:tcPr/>
                </a:tc>
                <a:tc>
                  <a:txBody>
                    <a:bodyPr/>
                    <a:lstStyle/>
                    <a:p>
                      <a:pPr algn="r"/>
                      <a:r>
                        <a:rPr lang="en-US" sz="1800" kern="1200" dirty="0">
                          <a:solidFill>
                            <a:schemeClr val="tx1"/>
                          </a:solidFill>
                          <a:latin typeface="+mn-lt"/>
                          <a:ea typeface="+mn-ea"/>
                          <a:cs typeface="+mn-cs"/>
                        </a:rPr>
                        <a:t>10.000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VAT Liquidation</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10.000</a:t>
                      </a:r>
                    </a:p>
                  </a:txBody>
                  <a:tcPr/>
                </a:tc>
                <a:extLst>
                  <a:ext uri="{0D108BD9-81ED-4DB2-BD59-A6C34878D82A}">
                    <a16:rowId xmlns:a16="http://schemas.microsoft.com/office/drawing/2014/main" val="1610387038"/>
                  </a:ext>
                </a:extLst>
              </a:tr>
            </a:tbl>
          </a:graphicData>
        </a:graphic>
      </p:graphicFrame>
      <p:graphicFrame>
        <p:nvGraphicFramePr>
          <p:cNvPr id="11" name="Table 10">
            <a:extLst>
              <a:ext uri="{FF2B5EF4-FFF2-40B4-BE49-F238E27FC236}">
                <a16:creationId xmlns:a16="http://schemas.microsoft.com/office/drawing/2014/main" id="{474C42E7-4562-48CA-9F42-909677B10B4C}"/>
              </a:ext>
            </a:extLst>
          </p:cNvPr>
          <p:cNvGraphicFramePr>
            <a:graphicFrameLocks noGrp="1"/>
          </p:cNvGraphicFramePr>
          <p:nvPr>
            <p:extLst>
              <p:ext uri="{D42A27DB-BD31-4B8C-83A1-F6EECF244321}">
                <p14:modId xmlns:p14="http://schemas.microsoft.com/office/powerpoint/2010/main" val="4041263851"/>
              </p:ext>
            </p:extLst>
          </p:nvPr>
        </p:nvGraphicFramePr>
        <p:xfrm>
          <a:off x="759037" y="4199586"/>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purchase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5.000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5.000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2" name="Table 11">
            <a:extLst>
              <a:ext uri="{FF2B5EF4-FFF2-40B4-BE49-F238E27FC236}">
                <a16:creationId xmlns:a16="http://schemas.microsoft.com/office/drawing/2014/main" id="{690C309F-C40D-48F8-93A6-F12906D14A21}"/>
              </a:ext>
            </a:extLst>
          </p:cNvPr>
          <p:cNvGraphicFramePr>
            <a:graphicFrameLocks noGrp="1"/>
          </p:cNvGraphicFramePr>
          <p:nvPr>
            <p:extLst>
              <p:ext uri="{D42A27DB-BD31-4B8C-83A1-F6EECF244321}">
                <p14:modId xmlns:p14="http://schemas.microsoft.com/office/powerpoint/2010/main" val="3131880752"/>
              </p:ext>
            </p:extLst>
          </p:nvPr>
        </p:nvGraphicFramePr>
        <p:xfrm>
          <a:off x="2931196" y="4199586"/>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4" name="Table 13">
            <a:extLst>
              <a:ext uri="{FF2B5EF4-FFF2-40B4-BE49-F238E27FC236}">
                <a16:creationId xmlns:a16="http://schemas.microsoft.com/office/drawing/2014/main" id="{47AD6CE7-FACF-42A1-B911-97F1CE504744}"/>
              </a:ext>
            </a:extLst>
          </p:cNvPr>
          <p:cNvGraphicFramePr>
            <a:graphicFrameLocks noGrp="1"/>
          </p:cNvGraphicFramePr>
          <p:nvPr>
            <p:extLst>
              <p:ext uri="{D42A27DB-BD31-4B8C-83A1-F6EECF244321}">
                <p14:modId xmlns:p14="http://schemas.microsoft.com/office/powerpoint/2010/main" val="2867433127"/>
              </p:ext>
            </p:extLst>
          </p:nvPr>
        </p:nvGraphicFramePr>
        <p:xfrm>
          <a:off x="4975668" y="4199586"/>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Liquidation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5.000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5.000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2349208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FDCEB-4FF6-4E4C-8AF2-DCC69C119AE7}"/>
              </a:ext>
            </a:extLst>
          </p:cNvPr>
          <p:cNvSpPr>
            <a:spLocks noGrp="1"/>
          </p:cNvSpPr>
          <p:nvPr>
            <p:ph type="title"/>
          </p:nvPr>
        </p:nvSpPr>
        <p:spPr/>
        <p:txBody>
          <a:bodyPr>
            <a:normAutofit fontScale="90000"/>
          </a:bodyPr>
          <a:lstStyle/>
          <a:p>
            <a:r>
              <a:rPr lang="en-US" dirty="0"/>
              <a:t>VAT</a:t>
            </a:r>
          </a:p>
        </p:txBody>
      </p:sp>
      <p:sp>
        <p:nvSpPr>
          <p:cNvPr id="3" name="Content Placeholder 2">
            <a:extLst>
              <a:ext uri="{FF2B5EF4-FFF2-40B4-BE49-F238E27FC236}">
                <a16:creationId xmlns:a16="http://schemas.microsoft.com/office/drawing/2014/main" id="{46B1B53E-9BC2-4032-B805-A6D2AA68E573}"/>
              </a:ext>
            </a:extLst>
          </p:cNvPr>
          <p:cNvSpPr>
            <a:spLocks noGrp="1"/>
          </p:cNvSpPr>
          <p:nvPr>
            <p:ph idx="1"/>
          </p:nvPr>
        </p:nvSpPr>
        <p:spPr>
          <a:xfrm>
            <a:off x="677334" y="1238249"/>
            <a:ext cx="8596668" cy="4544681"/>
          </a:xfrm>
        </p:spPr>
        <p:txBody>
          <a:bodyPr/>
          <a:lstStyle/>
          <a:p>
            <a:r>
              <a:rPr lang="en-US" dirty="0"/>
              <a:t>The situation represented in the previous slide exposes a payable to Government.</a:t>
            </a:r>
          </a:p>
          <a:p>
            <a:r>
              <a:rPr lang="en-US" dirty="0"/>
              <a:t>Then VAT is paid to Government:</a:t>
            </a:r>
          </a:p>
          <a:p>
            <a:endParaRPr lang="en-US" dirty="0"/>
          </a:p>
        </p:txBody>
      </p:sp>
      <p:sp>
        <p:nvSpPr>
          <p:cNvPr id="4" name="Slide Number Placeholder 3">
            <a:extLst>
              <a:ext uri="{FF2B5EF4-FFF2-40B4-BE49-F238E27FC236}">
                <a16:creationId xmlns:a16="http://schemas.microsoft.com/office/drawing/2014/main" id="{897515E6-B4DD-402F-990A-2DCF43EDDC77}"/>
              </a:ext>
            </a:extLst>
          </p:cNvPr>
          <p:cNvSpPr>
            <a:spLocks noGrp="1"/>
          </p:cNvSpPr>
          <p:nvPr>
            <p:ph type="sldNum" sz="quarter" idx="12"/>
          </p:nvPr>
        </p:nvSpPr>
        <p:spPr/>
        <p:txBody>
          <a:bodyPr/>
          <a:lstStyle/>
          <a:p>
            <a:fld id="{D57F1E4F-1CFF-5643-939E-217C01CDF565}" type="slidenum">
              <a:rPr lang="en-US" smtClean="0"/>
              <a:pPr/>
              <a:t>44</a:t>
            </a:fld>
            <a:endParaRPr lang="en-US" dirty="0"/>
          </a:p>
        </p:txBody>
      </p:sp>
      <p:sp>
        <p:nvSpPr>
          <p:cNvPr id="5" name="Footer Placeholder 4">
            <a:extLst>
              <a:ext uri="{FF2B5EF4-FFF2-40B4-BE49-F238E27FC236}">
                <a16:creationId xmlns:a16="http://schemas.microsoft.com/office/drawing/2014/main" id="{0A851D5F-F9E1-4613-A67E-68A487F26CDC}"/>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9" name="Table 8">
            <a:extLst>
              <a:ext uri="{FF2B5EF4-FFF2-40B4-BE49-F238E27FC236}">
                <a16:creationId xmlns:a16="http://schemas.microsoft.com/office/drawing/2014/main" id="{AA0809ED-A12C-48FE-AA39-AF694FD8D704}"/>
              </a:ext>
            </a:extLst>
          </p:cNvPr>
          <p:cNvGraphicFramePr>
            <a:graphicFrameLocks noGrp="1"/>
          </p:cNvGraphicFramePr>
          <p:nvPr>
            <p:extLst>
              <p:ext uri="{D42A27DB-BD31-4B8C-83A1-F6EECF244321}">
                <p14:modId xmlns:p14="http://schemas.microsoft.com/office/powerpoint/2010/main" val="2393627202"/>
              </p:ext>
            </p:extLst>
          </p:nvPr>
        </p:nvGraphicFramePr>
        <p:xfrm>
          <a:off x="785328" y="2339661"/>
          <a:ext cx="6560807" cy="736600"/>
        </p:xfrm>
        <a:graphic>
          <a:graphicData uri="http://schemas.openxmlformats.org/drawingml/2006/table">
            <a:tbl>
              <a:tblPr firstRow="1" bandRow="1">
                <a:tableStyleId>{9D7B26C5-4107-4FEC-AEDC-1716B250A1EF}</a:tableStyleId>
              </a:tblPr>
              <a:tblGrid>
                <a:gridCol w="820762">
                  <a:extLst>
                    <a:ext uri="{9D8B030D-6E8A-4147-A177-3AD203B41FA5}">
                      <a16:colId xmlns:a16="http://schemas.microsoft.com/office/drawing/2014/main" val="3251389968"/>
                    </a:ext>
                  </a:extLst>
                </a:gridCol>
                <a:gridCol w="3378683">
                  <a:extLst>
                    <a:ext uri="{9D8B030D-6E8A-4147-A177-3AD203B41FA5}">
                      <a16:colId xmlns:a16="http://schemas.microsoft.com/office/drawing/2014/main" val="3813811915"/>
                    </a:ext>
                  </a:extLst>
                </a:gridCol>
                <a:gridCol w="1235947">
                  <a:extLst>
                    <a:ext uri="{9D8B030D-6E8A-4147-A177-3AD203B41FA5}">
                      <a16:colId xmlns:a16="http://schemas.microsoft.com/office/drawing/2014/main" val="2006376887"/>
                    </a:ext>
                  </a:extLst>
                </a:gridCol>
                <a:gridCol w="11254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VAT Liquidation</a:t>
                      </a:r>
                    </a:p>
                  </a:txBody>
                  <a:tcPr/>
                </a:tc>
                <a:tc>
                  <a:txBody>
                    <a:bodyPr/>
                    <a:lstStyle/>
                    <a:p>
                      <a:pPr algn="r"/>
                      <a:r>
                        <a:rPr lang="en-US" sz="1800" kern="1200" dirty="0">
                          <a:solidFill>
                            <a:schemeClr val="tx1"/>
                          </a:solidFill>
                          <a:latin typeface="+mn-lt"/>
                          <a:ea typeface="+mn-ea"/>
                          <a:cs typeface="+mn-cs"/>
                        </a:rPr>
                        <a:t>5.000</a:t>
                      </a:r>
                    </a:p>
                  </a:txBody>
                  <a:tcPr/>
                </a:tc>
                <a:tc>
                  <a:txBody>
                    <a:bodyPr/>
                    <a:lstStyle/>
                    <a:p>
                      <a:pPr algn="r"/>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sz="1800" kern="1200" dirty="0">
                        <a:solidFill>
                          <a:schemeClr val="tx1"/>
                        </a:solidFill>
                        <a:latin typeface="+mn-lt"/>
                        <a:ea typeface="+mn-ea"/>
                        <a:cs typeface="+mn-cs"/>
                      </a:endParaRPr>
                    </a:p>
                  </a:txBody>
                  <a:tcPr/>
                </a:tc>
                <a:tc>
                  <a:txBody>
                    <a:bodyPr/>
                    <a:lstStyle/>
                    <a:p>
                      <a:pPr algn="r"/>
                      <a:r>
                        <a:rPr lang="en-US" sz="1800" kern="1200" dirty="0">
                          <a:solidFill>
                            <a:schemeClr val="tx1"/>
                          </a:solidFill>
                          <a:latin typeface="+mn-lt"/>
                          <a:ea typeface="+mn-ea"/>
                          <a:cs typeface="+mn-cs"/>
                        </a:rPr>
                        <a:t>5.000</a:t>
                      </a:r>
                    </a:p>
                  </a:txBody>
                  <a:tcPr/>
                </a:tc>
                <a:extLst>
                  <a:ext uri="{0D108BD9-81ED-4DB2-BD59-A6C34878D82A}">
                    <a16:rowId xmlns:a16="http://schemas.microsoft.com/office/drawing/2014/main" val="1610387038"/>
                  </a:ext>
                </a:extLst>
              </a:tr>
            </a:tbl>
          </a:graphicData>
        </a:graphic>
      </p:graphicFrame>
      <p:graphicFrame>
        <p:nvGraphicFramePr>
          <p:cNvPr id="14" name="Table 13">
            <a:extLst>
              <a:ext uri="{FF2B5EF4-FFF2-40B4-BE49-F238E27FC236}">
                <a16:creationId xmlns:a16="http://schemas.microsoft.com/office/drawing/2014/main" id="{47AD6CE7-FACF-42A1-B911-97F1CE504744}"/>
              </a:ext>
            </a:extLst>
          </p:cNvPr>
          <p:cNvGraphicFramePr>
            <a:graphicFrameLocks noGrp="1"/>
          </p:cNvGraphicFramePr>
          <p:nvPr>
            <p:extLst>
              <p:ext uri="{D42A27DB-BD31-4B8C-83A1-F6EECF244321}">
                <p14:modId xmlns:p14="http://schemas.microsoft.com/office/powerpoint/2010/main" val="1933192717"/>
              </p:ext>
            </p:extLst>
          </p:nvPr>
        </p:nvGraphicFramePr>
        <p:xfrm>
          <a:off x="785328" y="3429000"/>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Liquidation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5.000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5.000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3" name="Table 12">
            <a:extLst>
              <a:ext uri="{FF2B5EF4-FFF2-40B4-BE49-F238E27FC236}">
                <a16:creationId xmlns:a16="http://schemas.microsoft.com/office/drawing/2014/main" id="{186F1C3E-9C3A-489F-A168-DBA1680FFE69}"/>
              </a:ext>
            </a:extLst>
          </p:cNvPr>
          <p:cNvGraphicFramePr>
            <a:graphicFrameLocks noGrp="1"/>
          </p:cNvGraphicFramePr>
          <p:nvPr>
            <p:extLst>
              <p:ext uri="{D42A27DB-BD31-4B8C-83A1-F6EECF244321}">
                <p14:modId xmlns:p14="http://schemas.microsoft.com/office/powerpoint/2010/main" val="3492416624"/>
              </p:ext>
            </p:extLst>
          </p:nvPr>
        </p:nvGraphicFramePr>
        <p:xfrm>
          <a:off x="2917998" y="3429000"/>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5.000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5.000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4279808108"/>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19931</TotalTime>
  <Words>4522</Words>
  <Application>Microsoft Office PowerPoint</Application>
  <PresentationFormat>Widescreen</PresentationFormat>
  <Paragraphs>872</Paragraphs>
  <Slides>44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Cambria Math</vt:lpstr>
      <vt:lpstr>Trebuchet MS</vt:lpstr>
      <vt:lpstr>Wingdings 3</vt:lpstr>
      <vt:lpstr>Facet</vt:lpstr>
      <vt:lpstr>Accounting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Receivables: VAT (Value added Tax) </vt:lpstr>
      <vt:lpstr>VAT</vt:lpstr>
      <vt:lpstr>VAT</vt:lpstr>
      <vt:lpstr>VAT</vt:lpstr>
      <vt:lpstr>VAT</vt:lpstr>
      <vt:lpstr>VAT</vt:lpstr>
      <vt:lpstr>VAT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277</cp:revision>
  <dcterms:created xsi:type="dcterms:W3CDTF">2020-02-10T13:29:01Z</dcterms:created>
  <dcterms:modified xsi:type="dcterms:W3CDTF">2025-03-09T10:42:32Z</dcterms:modified>
</cp:coreProperties>
</file>