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5"/>
  </p:notesMasterIdLst>
  <p:handoutMasterIdLst>
    <p:handoutMasterId r:id="rId26"/>
  </p:handoutMasterIdLst>
  <p:sldIdLst>
    <p:sldId id="256" r:id="rId2"/>
    <p:sldId id="257" r:id="rId3"/>
    <p:sldId id="264" r:id="rId4"/>
    <p:sldId id="260" r:id="rId5"/>
    <p:sldId id="421" r:id="rId6"/>
    <p:sldId id="417" r:id="rId7"/>
    <p:sldId id="407" r:id="rId8"/>
    <p:sldId id="422" r:id="rId9"/>
    <p:sldId id="419" r:id="rId10"/>
    <p:sldId id="408" r:id="rId11"/>
    <p:sldId id="409" r:id="rId12"/>
    <p:sldId id="410" r:id="rId13"/>
    <p:sldId id="411" r:id="rId14"/>
    <p:sldId id="425" r:id="rId15"/>
    <p:sldId id="412" r:id="rId16"/>
    <p:sldId id="423" r:id="rId17"/>
    <p:sldId id="424" r:id="rId18"/>
    <p:sldId id="413" r:id="rId19"/>
    <p:sldId id="415" r:id="rId20"/>
    <p:sldId id="427" r:id="rId21"/>
    <p:sldId id="416" r:id="rId22"/>
    <p:sldId id="420" r:id="rId23"/>
    <p:sldId id="42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52" clrIdx="0">
    <p:extLst>
      <p:ext uri="{19B8F6BF-5375-455C-9EA6-DF929625EA0E}">
        <p15:presenceInfo xmlns:p15="http://schemas.microsoft.com/office/powerpoint/2012/main" userId="S-1-5-21-8915387-119489993-1287535205-225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67870"/>
    <a:srgbClr val="858488"/>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677BBF-4F48-4923-BF14-EB3E3AD7E8AE}" v="1" dt="2025-03-09T10:42:57.8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D8E0745B-447F-463A-B8F7-2A10CACAE87A}"/>
    <pc:docChg chg="modSld modMainMaster">
      <pc:chgData name="Francesco Lucà" userId="be252dd4-0f5a-48eb-bdff-dd588f7f9609" providerId="ADAL" clId="{D8E0745B-447F-463A-B8F7-2A10CACAE87A}" dt="2022-04-05T21:42:41.109" v="0"/>
      <pc:docMkLst>
        <pc:docMk/>
      </pc:docMkLst>
      <pc:sldChg chg="modSp">
        <pc:chgData name="Francesco Lucà" userId="be252dd4-0f5a-48eb-bdff-dd588f7f9609" providerId="ADAL" clId="{D8E0745B-447F-463A-B8F7-2A10CACAE87A}" dt="2022-04-05T21:42:41.109" v="0"/>
        <pc:sldMkLst>
          <pc:docMk/>
          <pc:sldMk cId="3762391800" sldId="256"/>
        </pc:sldMkLst>
      </pc:sldChg>
      <pc:sldChg chg="modSp">
        <pc:chgData name="Francesco Lucà" userId="be252dd4-0f5a-48eb-bdff-dd588f7f9609" providerId="ADAL" clId="{D8E0745B-447F-463A-B8F7-2A10CACAE87A}" dt="2022-04-05T21:42:41.109" v="0"/>
        <pc:sldMkLst>
          <pc:docMk/>
          <pc:sldMk cId="3210307374" sldId="257"/>
        </pc:sldMkLst>
      </pc:sldChg>
      <pc:sldChg chg="modSp">
        <pc:chgData name="Francesco Lucà" userId="be252dd4-0f5a-48eb-bdff-dd588f7f9609" providerId="ADAL" clId="{D8E0745B-447F-463A-B8F7-2A10CACAE87A}" dt="2022-04-05T21:42:41.109" v="0"/>
        <pc:sldMkLst>
          <pc:docMk/>
          <pc:sldMk cId="1067938099" sldId="260"/>
        </pc:sldMkLst>
      </pc:sldChg>
      <pc:sldChg chg="modSp">
        <pc:chgData name="Francesco Lucà" userId="be252dd4-0f5a-48eb-bdff-dd588f7f9609" providerId="ADAL" clId="{D8E0745B-447F-463A-B8F7-2A10CACAE87A}" dt="2022-04-05T21:42:41.109" v="0"/>
        <pc:sldMkLst>
          <pc:docMk/>
          <pc:sldMk cId="4067835570" sldId="264"/>
        </pc:sldMkLst>
      </pc:sldChg>
      <pc:sldChg chg="modSp">
        <pc:chgData name="Francesco Lucà" userId="be252dd4-0f5a-48eb-bdff-dd588f7f9609" providerId="ADAL" clId="{D8E0745B-447F-463A-B8F7-2A10CACAE87A}" dt="2022-04-05T21:42:41.109" v="0"/>
        <pc:sldMkLst>
          <pc:docMk/>
          <pc:sldMk cId="3814648791" sldId="407"/>
        </pc:sldMkLst>
      </pc:sldChg>
      <pc:sldChg chg="modSp">
        <pc:chgData name="Francesco Lucà" userId="be252dd4-0f5a-48eb-bdff-dd588f7f9609" providerId="ADAL" clId="{D8E0745B-447F-463A-B8F7-2A10CACAE87A}" dt="2022-04-05T21:42:41.109" v="0"/>
        <pc:sldMkLst>
          <pc:docMk/>
          <pc:sldMk cId="2238992676" sldId="408"/>
        </pc:sldMkLst>
      </pc:sldChg>
      <pc:sldChg chg="modSp">
        <pc:chgData name="Francesco Lucà" userId="be252dd4-0f5a-48eb-bdff-dd588f7f9609" providerId="ADAL" clId="{D8E0745B-447F-463A-B8F7-2A10CACAE87A}" dt="2022-04-05T21:42:41.109" v="0"/>
        <pc:sldMkLst>
          <pc:docMk/>
          <pc:sldMk cId="993533137" sldId="409"/>
        </pc:sldMkLst>
      </pc:sldChg>
      <pc:sldChg chg="modSp">
        <pc:chgData name="Francesco Lucà" userId="be252dd4-0f5a-48eb-bdff-dd588f7f9609" providerId="ADAL" clId="{D8E0745B-447F-463A-B8F7-2A10CACAE87A}" dt="2022-04-05T21:42:41.109" v="0"/>
        <pc:sldMkLst>
          <pc:docMk/>
          <pc:sldMk cId="3982305066" sldId="410"/>
        </pc:sldMkLst>
      </pc:sldChg>
      <pc:sldChg chg="modSp">
        <pc:chgData name="Francesco Lucà" userId="be252dd4-0f5a-48eb-bdff-dd588f7f9609" providerId="ADAL" clId="{D8E0745B-447F-463A-B8F7-2A10CACAE87A}" dt="2022-04-05T21:42:41.109" v="0"/>
        <pc:sldMkLst>
          <pc:docMk/>
          <pc:sldMk cId="3104668665" sldId="411"/>
        </pc:sldMkLst>
      </pc:sldChg>
      <pc:sldChg chg="modSp">
        <pc:chgData name="Francesco Lucà" userId="be252dd4-0f5a-48eb-bdff-dd588f7f9609" providerId="ADAL" clId="{D8E0745B-447F-463A-B8F7-2A10CACAE87A}" dt="2022-04-05T21:42:41.109" v="0"/>
        <pc:sldMkLst>
          <pc:docMk/>
          <pc:sldMk cId="1895041178" sldId="412"/>
        </pc:sldMkLst>
      </pc:sldChg>
      <pc:sldChg chg="modSp">
        <pc:chgData name="Francesco Lucà" userId="be252dd4-0f5a-48eb-bdff-dd588f7f9609" providerId="ADAL" clId="{D8E0745B-447F-463A-B8F7-2A10CACAE87A}" dt="2022-04-05T21:42:41.109" v="0"/>
        <pc:sldMkLst>
          <pc:docMk/>
          <pc:sldMk cId="4029947797" sldId="413"/>
        </pc:sldMkLst>
      </pc:sldChg>
      <pc:sldChg chg="modSp">
        <pc:chgData name="Francesco Lucà" userId="be252dd4-0f5a-48eb-bdff-dd588f7f9609" providerId="ADAL" clId="{D8E0745B-447F-463A-B8F7-2A10CACAE87A}" dt="2022-04-05T21:42:41.109" v="0"/>
        <pc:sldMkLst>
          <pc:docMk/>
          <pc:sldMk cId="2244208334" sldId="415"/>
        </pc:sldMkLst>
      </pc:sldChg>
      <pc:sldChg chg="modSp">
        <pc:chgData name="Francesco Lucà" userId="be252dd4-0f5a-48eb-bdff-dd588f7f9609" providerId="ADAL" clId="{D8E0745B-447F-463A-B8F7-2A10CACAE87A}" dt="2022-04-05T21:42:41.109" v="0"/>
        <pc:sldMkLst>
          <pc:docMk/>
          <pc:sldMk cId="133200145" sldId="416"/>
        </pc:sldMkLst>
      </pc:sldChg>
      <pc:sldChg chg="modSp">
        <pc:chgData name="Francesco Lucà" userId="be252dd4-0f5a-48eb-bdff-dd588f7f9609" providerId="ADAL" clId="{D8E0745B-447F-463A-B8F7-2A10CACAE87A}" dt="2022-04-05T21:42:41.109" v="0"/>
        <pc:sldMkLst>
          <pc:docMk/>
          <pc:sldMk cId="3997626941" sldId="417"/>
        </pc:sldMkLst>
      </pc:sldChg>
      <pc:sldChg chg="modSp">
        <pc:chgData name="Francesco Lucà" userId="be252dd4-0f5a-48eb-bdff-dd588f7f9609" providerId="ADAL" clId="{D8E0745B-447F-463A-B8F7-2A10CACAE87A}" dt="2022-04-05T21:42:41.109" v="0"/>
        <pc:sldMkLst>
          <pc:docMk/>
          <pc:sldMk cId="3778098429" sldId="419"/>
        </pc:sldMkLst>
      </pc:sldChg>
      <pc:sldChg chg="modSp">
        <pc:chgData name="Francesco Lucà" userId="be252dd4-0f5a-48eb-bdff-dd588f7f9609" providerId="ADAL" clId="{D8E0745B-447F-463A-B8F7-2A10CACAE87A}" dt="2022-04-05T21:42:41.109" v="0"/>
        <pc:sldMkLst>
          <pc:docMk/>
          <pc:sldMk cId="190868759" sldId="420"/>
        </pc:sldMkLst>
      </pc:sldChg>
      <pc:sldChg chg="modSp">
        <pc:chgData name="Francesco Lucà" userId="be252dd4-0f5a-48eb-bdff-dd588f7f9609" providerId="ADAL" clId="{D8E0745B-447F-463A-B8F7-2A10CACAE87A}" dt="2022-04-05T21:42:41.109" v="0"/>
        <pc:sldMkLst>
          <pc:docMk/>
          <pc:sldMk cId="3271796141" sldId="421"/>
        </pc:sldMkLst>
      </pc:sldChg>
      <pc:sldChg chg="modSp">
        <pc:chgData name="Francesco Lucà" userId="be252dd4-0f5a-48eb-bdff-dd588f7f9609" providerId="ADAL" clId="{D8E0745B-447F-463A-B8F7-2A10CACAE87A}" dt="2022-04-05T21:42:41.109" v="0"/>
        <pc:sldMkLst>
          <pc:docMk/>
          <pc:sldMk cId="3354025278" sldId="422"/>
        </pc:sldMkLst>
      </pc:sldChg>
      <pc:sldChg chg="modSp">
        <pc:chgData name="Francesco Lucà" userId="be252dd4-0f5a-48eb-bdff-dd588f7f9609" providerId="ADAL" clId="{D8E0745B-447F-463A-B8F7-2A10CACAE87A}" dt="2022-04-05T21:42:41.109" v="0"/>
        <pc:sldMkLst>
          <pc:docMk/>
          <pc:sldMk cId="509320879" sldId="423"/>
        </pc:sldMkLst>
      </pc:sldChg>
      <pc:sldChg chg="modSp">
        <pc:chgData name="Francesco Lucà" userId="be252dd4-0f5a-48eb-bdff-dd588f7f9609" providerId="ADAL" clId="{D8E0745B-447F-463A-B8F7-2A10CACAE87A}" dt="2022-04-05T21:42:41.109" v="0"/>
        <pc:sldMkLst>
          <pc:docMk/>
          <pc:sldMk cId="4179751279" sldId="424"/>
        </pc:sldMkLst>
      </pc:sldChg>
      <pc:sldChg chg="modSp">
        <pc:chgData name="Francesco Lucà" userId="be252dd4-0f5a-48eb-bdff-dd588f7f9609" providerId="ADAL" clId="{D8E0745B-447F-463A-B8F7-2A10CACAE87A}" dt="2022-04-05T21:42:41.109" v="0"/>
        <pc:sldMkLst>
          <pc:docMk/>
          <pc:sldMk cId="950027428" sldId="425"/>
        </pc:sldMkLst>
      </pc:sldChg>
      <pc:sldChg chg="modSp">
        <pc:chgData name="Francesco Lucà" userId="be252dd4-0f5a-48eb-bdff-dd588f7f9609" providerId="ADAL" clId="{D8E0745B-447F-463A-B8F7-2A10CACAE87A}" dt="2022-04-05T21:42:41.109" v="0"/>
        <pc:sldMkLst>
          <pc:docMk/>
          <pc:sldMk cId="2365835024" sldId="426"/>
        </pc:sldMkLst>
      </pc:sldChg>
      <pc:sldChg chg="modSp">
        <pc:chgData name="Francesco Lucà" userId="be252dd4-0f5a-48eb-bdff-dd588f7f9609" providerId="ADAL" clId="{D8E0745B-447F-463A-B8F7-2A10CACAE87A}" dt="2022-04-05T21:42:41.109" v="0"/>
        <pc:sldMkLst>
          <pc:docMk/>
          <pc:sldMk cId="4291095228" sldId="427"/>
        </pc:sldMkLst>
      </pc:sldChg>
      <pc:sldMasterChg chg="modSp modSldLayout">
        <pc:chgData name="Francesco Lucà" userId="be252dd4-0f5a-48eb-bdff-dd588f7f9609" providerId="ADAL" clId="{D8E0745B-447F-463A-B8F7-2A10CACAE87A}" dt="2022-04-05T21:42:41.109" v="0"/>
        <pc:sldMasterMkLst>
          <pc:docMk/>
          <pc:sldMasterMk cId="0" sldId="2147483648"/>
        </pc:sldMasterMkLst>
        <pc:sldLayoutChg chg="modSp">
          <pc:chgData name="Francesco Lucà" userId="be252dd4-0f5a-48eb-bdff-dd588f7f9609" providerId="ADAL" clId="{D8E0745B-447F-463A-B8F7-2A10CACAE87A}" dt="2022-04-05T21:42:41.109" v="0"/>
          <pc:sldLayoutMkLst>
            <pc:docMk/>
            <pc:sldMasterMk cId="0" sldId="2147483648"/>
            <pc:sldLayoutMk cId="0" sldId="2147483649"/>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50"/>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51"/>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53"/>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54"/>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55"/>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57"/>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59"/>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60"/>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61"/>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62"/>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63"/>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64"/>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65"/>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66"/>
          </pc:sldLayoutMkLst>
        </pc:sldLayoutChg>
        <pc:sldLayoutChg chg="modSp">
          <pc:chgData name="Francesco Lucà" userId="be252dd4-0f5a-48eb-bdff-dd588f7f9609" providerId="ADAL" clId="{D8E0745B-447F-463A-B8F7-2A10CACAE87A}" dt="2022-04-05T21:42:41.109" v="0"/>
          <pc:sldLayoutMkLst>
            <pc:docMk/>
            <pc:sldMasterMk cId="0" sldId="2147483648"/>
            <pc:sldLayoutMk cId="0" sldId="2147483667"/>
          </pc:sldLayoutMkLst>
        </pc:sldLayoutChg>
      </pc:sldMasterChg>
    </pc:docChg>
  </pc:docChgLst>
  <pc:docChgLst>
    <pc:chgData name="Francesco Lucà" userId="be252dd4-0f5a-48eb-bdff-dd588f7f9609" providerId="ADAL" clId="{5F677BBF-4F48-4923-BF14-EB3E3AD7E8AE}"/>
    <pc:docChg chg="modSld modMainMaster">
      <pc:chgData name="Francesco Lucà" userId="be252dd4-0f5a-48eb-bdff-dd588f7f9609" providerId="ADAL" clId="{5F677BBF-4F48-4923-BF14-EB3E3AD7E8AE}" dt="2025-03-09T10:42:57.829" v="0"/>
      <pc:docMkLst>
        <pc:docMk/>
      </pc:docMkLst>
      <pc:sldChg chg="modSp">
        <pc:chgData name="Francesco Lucà" userId="be252dd4-0f5a-48eb-bdff-dd588f7f9609" providerId="ADAL" clId="{5F677BBF-4F48-4923-BF14-EB3E3AD7E8AE}" dt="2025-03-09T10:42:57.829" v="0"/>
        <pc:sldMkLst>
          <pc:docMk/>
          <pc:sldMk cId="3762391800" sldId="256"/>
        </pc:sldMkLst>
        <pc:spChg chg="mod">
          <ac:chgData name="Francesco Lucà" userId="be252dd4-0f5a-48eb-bdff-dd588f7f9609" providerId="ADAL" clId="{5F677BBF-4F48-4923-BF14-EB3E3AD7E8AE}" dt="2025-03-09T10:42:57.829" v="0"/>
          <ac:spMkLst>
            <pc:docMk/>
            <pc:sldMk cId="3762391800" sldId="256"/>
            <ac:spMk id="6" creationId="{AC3F5F94-FE68-4AEF-8871-3A3DB0DEB556}"/>
          </ac:spMkLst>
        </pc:spChg>
      </pc:sldChg>
      <pc:sldChg chg="modSp">
        <pc:chgData name="Francesco Lucà" userId="be252dd4-0f5a-48eb-bdff-dd588f7f9609" providerId="ADAL" clId="{5F677BBF-4F48-4923-BF14-EB3E3AD7E8AE}" dt="2025-03-09T10:42:57.829" v="0"/>
        <pc:sldMkLst>
          <pc:docMk/>
          <pc:sldMk cId="3210307374" sldId="257"/>
        </pc:sldMkLst>
        <pc:spChg chg="mod">
          <ac:chgData name="Francesco Lucà" userId="be252dd4-0f5a-48eb-bdff-dd588f7f9609" providerId="ADAL" clId="{5F677BBF-4F48-4923-BF14-EB3E3AD7E8AE}" dt="2025-03-09T10:42:57.829" v="0"/>
          <ac:spMkLst>
            <pc:docMk/>
            <pc:sldMk cId="3210307374" sldId="257"/>
            <ac:spMk id="2" creationId="{4123189D-7033-4030-97A7-3010BBB0C76F}"/>
          </ac:spMkLst>
        </pc:spChg>
      </pc:sldChg>
      <pc:sldChg chg="modSp">
        <pc:chgData name="Francesco Lucà" userId="be252dd4-0f5a-48eb-bdff-dd588f7f9609" providerId="ADAL" clId="{5F677BBF-4F48-4923-BF14-EB3E3AD7E8AE}" dt="2025-03-09T10:42:57.829" v="0"/>
        <pc:sldMkLst>
          <pc:docMk/>
          <pc:sldMk cId="1067938099" sldId="260"/>
        </pc:sldMkLst>
        <pc:spChg chg="mod">
          <ac:chgData name="Francesco Lucà" userId="be252dd4-0f5a-48eb-bdff-dd588f7f9609" providerId="ADAL" clId="{5F677BBF-4F48-4923-BF14-EB3E3AD7E8AE}" dt="2025-03-09T10:42:57.829" v="0"/>
          <ac:spMkLst>
            <pc:docMk/>
            <pc:sldMk cId="1067938099" sldId="260"/>
            <ac:spMk id="5" creationId="{2F087F9D-099E-4646-9DFA-9CE17B41FF6D}"/>
          </ac:spMkLst>
        </pc:spChg>
      </pc:sldChg>
      <pc:sldChg chg="modSp">
        <pc:chgData name="Francesco Lucà" userId="be252dd4-0f5a-48eb-bdff-dd588f7f9609" providerId="ADAL" clId="{5F677BBF-4F48-4923-BF14-EB3E3AD7E8AE}" dt="2025-03-09T10:42:57.829" v="0"/>
        <pc:sldMkLst>
          <pc:docMk/>
          <pc:sldMk cId="4067835570" sldId="264"/>
        </pc:sldMkLst>
        <pc:spChg chg="mod">
          <ac:chgData name="Francesco Lucà" userId="be252dd4-0f5a-48eb-bdff-dd588f7f9609" providerId="ADAL" clId="{5F677BBF-4F48-4923-BF14-EB3E3AD7E8AE}" dt="2025-03-09T10:42:57.829" v="0"/>
          <ac:spMkLst>
            <pc:docMk/>
            <pc:sldMk cId="4067835570" sldId="264"/>
            <ac:spMk id="5" creationId="{8C3E4923-532B-4BA0-B1A3-FBC8AC2F013D}"/>
          </ac:spMkLst>
        </pc:spChg>
      </pc:sldChg>
      <pc:sldChg chg="modSp">
        <pc:chgData name="Francesco Lucà" userId="be252dd4-0f5a-48eb-bdff-dd588f7f9609" providerId="ADAL" clId="{5F677BBF-4F48-4923-BF14-EB3E3AD7E8AE}" dt="2025-03-09T10:42:57.829" v="0"/>
        <pc:sldMkLst>
          <pc:docMk/>
          <pc:sldMk cId="3814648791" sldId="407"/>
        </pc:sldMkLst>
        <pc:spChg chg="mod">
          <ac:chgData name="Francesco Lucà" userId="be252dd4-0f5a-48eb-bdff-dd588f7f9609" providerId="ADAL" clId="{5F677BBF-4F48-4923-BF14-EB3E3AD7E8AE}" dt="2025-03-09T10:42:57.829" v="0"/>
          <ac:spMkLst>
            <pc:docMk/>
            <pc:sldMk cId="3814648791" sldId="407"/>
            <ac:spMk id="5" creationId="{8C3E4923-532B-4BA0-B1A3-FBC8AC2F013D}"/>
          </ac:spMkLst>
        </pc:spChg>
      </pc:sldChg>
      <pc:sldChg chg="modSp">
        <pc:chgData name="Francesco Lucà" userId="be252dd4-0f5a-48eb-bdff-dd588f7f9609" providerId="ADAL" clId="{5F677BBF-4F48-4923-BF14-EB3E3AD7E8AE}" dt="2025-03-09T10:42:57.829" v="0"/>
        <pc:sldMkLst>
          <pc:docMk/>
          <pc:sldMk cId="2238992676" sldId="408"/>
        </pc:sldMkLst>
        <pc:spChg chg="mod">
          <ac:chgData name="Francesco Lucà" userId="be252dd4-0f5a-48eb-bdff-dd588f7f9609" providerId="ADAL" clId="{5F677BBF-4F48-4923-BF14-EB3E3AD7E8AE}" dt="2025-03-09T10:42:57.829" v="0"/>
          <ac:spMkLst>
            <pc:docMk/>
            <pc:sldMk cId="2238992676" sldId="408"/>
            <ac:spMk id="5" creationId="{8C3E4923-532B-4BA0-B1A3-FBC8AC2F013D}"/>
          </ac:spMkLst>
        </pc:spChg>
      </pc:sldChg>
      <pc:sldChg chg="modSp">
        <pc:chgData name="Francesco Lucà" userId="be252dd4-0f5a-48eb-bdff-dd588f7f9609" providerId="ADAL" clId="{5F677BBF-4F48-4923-BF14-EB3E3AD7E8AE}" dt="2025-03-09T10:42:57.829" v="0"/>
        <pc:sldMkLst>
          <pc:docMk/>
          <pc:sldMk cId="993533137" sldId="409"/>
        </pc:sldMkLst>
        <pc:spChg chg="mod">
          <ac:chgData name="Francesco Lucà" userId="be252dd4-0f5a-48eb-bdff-dd588f7f9609" providerId="ADAL" clId="{5F677BBF-4F48-4923-BF14-EB3E3AD7E8AE}" dt="2025-03-09T10:42:57.829" v="0"/>
          <ac:spMkLst>
            <pc:docMk/>
            <pc:sldMk cId="993533137" sldId="409"/>
            <ac:spMk id="5" creationId="{8C3E4923-532B-4BA0-B1A3-FBC8AC2F013D}"/>
          </ac:spMkLst>
        </pc:spChg>
      </pc:sldChg>
      <pc:sldChg chg="modSp">
        <pc:chgData name="Francesco Lucà" userId="be252dd4-0f5a-48eb-bdff-dd588f7f9609" providerId="ADAL" clId="{5F677BBF-4F48-4923-BF14-EB3E3AD7E8AE}" dt="2025-03-09T10:42:57.829" v="0"/>
        <pc:sldMkLst>
          <pc:docMk/>
          <pc:sldMk cId="3982305066" sldId="410"/>
        </pc:sldMkLst>
        <pc:spChg chg="mod">
          <ac:chgData name="Francesco Lucà" userId="be252dd4-0f5a-48eb-bdff-dd588f7f9609" providerId="ADAL" clId="{5F677BBF-4F48-4923-BF14-EB3E3AD7E8AE}" dt="2025-03-09T10:42:57.829" v="0"/>
          <ac:spMkLst>
            <pc:docMk/>
            <pc:sldMk cId="3982305066" sldId="410"/>
            <ac:spMk id="5" creationId="{8C3E4923-532B-4BA0-B1A3-FBC8AC2F013D}"/>
          </ac:spMkLst>
        </pc:spChg>
      </pc:sldChg>
      <pc:sldChg chg="modSp">
        <pc:chgData name="Francesco Lucà" userId="be252dd4-0f5a-48eb-bdff-dd588f7f9609" providerId="ADAL" clId="{5F677BBF-4F48-4923-BF14-EB3E3AD7E8AE}" dt="2025-03-09T10:42:57.829" v="0"/>
        <pc:sldMkLst>
          <pc:docMk/>
          <pc:sldMk cId="3104668665" sldId="411"/>
        </pc:sldMkLst>
        <pc:spChg chg="mod">
          <ac:chgData name="Francesco Lucà" userId="be252dd4-0f5a-48eb-bdff-dd588f7f9609" providerId="ADAL" clId="{5F677BBF-4F48-4923-BF14-EB3E3AD7E8AE}" dt="2025-03-09T10:42:57.829" v="0"/>
          <ac:spMkLst>
            <pc:docMk/>
            <pc:sldMk cId="3104668665" sldId="411"/>
            <ac:spMk id="5" creationId="{8C3E4923-532B-4BA0-B1A3-FBC8AC2F013D}"/>
          </ac:spMkLst>
        </pc:spChg>
      </pc:sldChg>
      <pc:sldChg chg="modSp">
        <pc:chgData name="Francesco Lucà" userId="be252dd4-0f5a-48eb-bdff-dd588f7f9609" providerId="ADAL" clId="{5F677BBF-4F48-4923-BF14-EB3E3AD7E8AE}" dt="2025-03-09T10:42:57.829" v="0"/>
        <pc:sldMkLst>
          <pc:docMk/>
          <pc:sldMk cId="1895041178" sldId="412"/>
        </pc:sldMkLst>
        <pc:spChg chg="mod">
          <ac:chgData name="Francesco Lucà" userId="be252dd4-0f5a-48eb-bdff-dd588f7f9609" providerId="ADAL" clId="{5F677BBF-4F48-4923-BF14-EB3E3AD7E8AE}" dt="2025-03-09T10:42:57.829" v="0"/>
          <ac:spMkLst>
            <pc:docMk/>
            <pc:sldMk cId="1895041178" sldId="412"/>
            <ac:spMk id="5" creationId="{8C3E4923-532B-4BA0-B1A3-FBC8AC2F013D}"/>
          </ac:spMkLst>
        </pc:spChg>
      </pc:sldChg>
      <pc:sldChg chg="modSp">
        <pc:chgData name="Francesco Lucà" userId="be252dd4-0f5a-48eb-bdff-dd588f7f9609" providerId="ADAL" clId="{5F677BBF-4F48-4923-BF14-EB3E3AD7E8AE}" dt="2025-03-09T10:42:57.829" v="0"/>
        <pc:sldMkLst>
          <pc:docMk/>
          <pc:sldMk cId="4029947797" sldId="413"/>
        </pc:sldMkLst>
        <pc:spChg chg="mod">
          <ac:chgData name="Francesco Lucà" userId="be252dd4-0f5a-48eb-bdff-dd588f7f9609" providerId="ADAL" clId="{5F677BBF-4F48-4923-BF14-EB3E3AD7E8AE}" dt="2025-03-09T10:42:57.829" v="0"/>
          <ac:spMkLst>
            <pc:docMk/>
            <pc:sldMk cId="4029947797" sldId="413"/>
            <ac:spMk id="5" creationId="{8C3E4923-532B-4BA0-B1A3-FBC8AC2F013D}"/>
          </ac:spMkLst>
        </pc:spChg>
      </pc:sldChg>
      <pc:sldChg chg="modSp">
        <pc:chgData name="Francesco Lucà" userId="be252dd4-0f5a-48eb-bdff-dd588f7f9609" providerId="ADAL" clId="{5F677BBF-4F48-4923-BF14-EB3E3AD7E8AE}" dt="2025-03-09T10:42:57.829" v="0"/>
        <pc:sldMkLst>
          <pc:docMk/>
          <pc:sldMk cId="2244208334" sldId="415"/>
        </pc:sldMkLst>
        <pc:spChg chg="mod">
          <ac:chgData name="Francesco Lucà" userId="be252dd4-0f5a-48eb-bdff-dd588f7f9609" providerId="ADAL" clId="{5F677BBF-4F48-4923-BF14-EB3E3AD7E8AE}" dt="2025-03-09T10:42:57.829" v="0"/>
          <ac:spMkLst>
            <pc:docMk/>
            <pc:sldMk cId="2244208334" sldId="415"/>
            <ac:spMk id="5" creationId="{8C3E4923-532B-4BA0-B1A3-FBC8AC2F013D}"/>
          </ac:spMkLst>
        </pc:spChg>
      </pc:sldChg>
      <pc:sldChg chg="modSp">
        <pc:chgData name="Francesco Lucà" userId="be252dd4-0f5a-48eb-bdff-dd588f7f9609" providerId="ADAL" clId="{5F677BBF-4F48-4923-BF14-EB3E3AD7E8AE}" dt="2025-03-09T10:42:57.829" v="0"/>
        <pc:sldMkLst>
          <pc:docMk/>
          <pc:sldMk cId="133200145" sldId="416"/>
        </pc:sldMkLst>
        <pc:spChg chg="mod">
          <ac:chgData name="Francesco Lucà" userId="be252dd4-0f5a-48eb-bdff-dd588f7f9609" providerId="ADAL" clId="{5F677BBF-4F48-4923-BF14-EB3E3AD7E8AE}" dt="2025-03-09T10:42:57.829" v="0"/>
          <ac:spMkLst>
            <pc:docMk/>
            <pc:sldMk cId="133200145" sldId="416"/>
            <ac:spMk id="5" creationId="{8C3E4923-532B-4BA0-B1A3-FBC8AC2F013D}"/>
          </ac:spMkLst>
        </pc:spChg>
      </pc:sldChg>
      <pc:sldChg chg="modSp">
        <pc:chgData name="Francesco Lucà" userId="be252dd4-0f5a-48eb-bdff-dd588f7f9609" providerId="ADAL" clId="{5F677BBF-4F48-4923-BF14-EB3E3AD7E8AE}" dt="2025-03-09T10:42:57.829" v="0"/>
        <pc:sldMkLst>
          <pc:docMk/>
          <pc:sldMk cId="3997626941" sldId="417"/>
        </pc:sldMkLst>
        <pc:spChg chg="mod">
          <ac:chgData name="Francesco Lucà" userId="be252dd4-0f5a-48eb-bdff-dd588f7f9609" providerId="ADAL" clId="{5F677BBF-4F48-4923-BF14-EB3E3AD7E8AE}" dt="2025-03-09T10:42:57.829" v="0"/>
          <ac:spMkLst>
            <pc:docMk/>
            <pc:sldMk cId="3997626941" sldId="417"/>
            <ac:spMk id="5" creationId="{8C3E4923-532B-4BA0-B1A3-FBC8AC2F013D}"/>
          </ac:spMkLst>
        </pc:spChg>
      </pc:sldChg>
      <pc:sldChg chg="modSp">
        <pc:chgData name="Francesco Lucà" userId="be252dd4-0f5a-48eb-bdff-dd588f7f9609" providerId="ADAL" clId="{5F677BBF-4F48-4923-BF14-EB3E3AD7E8AE}" dt="2025-03-09T10:42:57.829" v="0"/>
        <pc:sldMkLst>
          <pc:docMk/>
          <pc:sldMk cId="3778098429" sldId="419"/>
        </pc:sldMkLst>
        <pc:spChg chg="mod">
          <ac:chgData name="Francesco Lucà" userId="be252dd4-0f5a-48eb-bdff-dd588f7f9609" providerId="ADAL" clId="{5F677BBF-4F48-4923-BF14-EB3E3AD7E8AE}" dt="2025-03-09T10:42:57.829" v="0"/>
          <ac:spMkLst>
            <pc:docMk/>
            <pc:sldMk cId="3778098429" sldId="419"/>
            <ac:spMk id="5" creationId="{8C3E4923-532B-4BA0-B1A3-FBC8AC2F013D}"/>
          </ac:spMkLst>
        </pc:spChg>
      </pc:sldChg>
      <pc:sldChg chg="modSp">
        <pc:chgData name="Francesco Lucà" userId="be252dd4-0f5a-48eb-bdff-dd588f7f9609" providerId="ADAL" clId="{5F677BBF-4F48-4923-BF14-EB3E3AD7E8AE}" dt="2025-03-09T10:42:57.829" v="0"/>
        <pc:sldMkLst>
          <pc:docMk/>
          <pc:sldMk cId="190868759" sldId="420"/>
        </pc:sldMkLst>
        <pc:spChg chg="mod">
          <ac:chgData name="Francesco Lucà" userId="be252dd4-0f5a-48eb-bdff-dd588f7f9609" providerId="ADAL" clId="{5F677BBF-4F48-4923-BF14-EB3E3AD7E8AE}" dt="2025-03-09T10:42:57.829" v="0"/>
          <ac:spMkLst>
            <pc:docMk/>
            <pc:sldMk cId="190868759" sldId="420"/>
            <ac:spMk id="5" creationId="{8C3E4923-532B-4BA0-B1A3-FBC8AC2F013D}"/>
          </ac:spMkLst>
        </pc:spChg>
      </pc:sldChg>
      <pc:sldChg chg="modSp">
        <pc:chgData name="Francesco Lucà" userId="be252dd4-0f5a-48eb-bdff-dd588f7f9609" providerId="ADAL" clId="{5F677BBF-4F48-4923-BF14-EB3E3AD7E8AE}" dt="2025-03-09T10:42:57.829" v="0"/>
        <pc:sldMkLst>
          <pc:docMk/>
          <pc:sldMk cId="3271796141" sldId="421"/>
        </pc:sldMkLst>
        <pc:spChg chg="mod">
          <ac:chgData name="Francesco Lucà" userId="be252dd4-0f5a-48eb-bdff-dd588f7f9609" providerId="ADAL" clId="{5F677BBF-4F48-4923-BF14-EB3E3AD7E8AE}" dt="2025-03-09T10:42:57.829" v="0"/>
          <ac:spMkLst>
            <pc:docMk/>
            <pc:sldMk cId="3271796141" sldId="421"/>
            <ac:spMk id="5" creationId="{8C3E4923-532B-4BA0-B1A3-FBC8AC2F013D}"/>
          </ac:spMkLst>
        </pc:spChg>
      </pc:sldChg>
      <pc:sldChg chg="modSp">
        <pc:chgData name="Francesco Lucà" userId="be252dd4-0f5a-48eb-bdff-dd588f7f9609" providerId="ADAL" clId="{5F677BBF-4F48-4923-BF14-EB3E3AD7E8AE}" dt="2025-03-09T10:42:57.829" v="0"/>
        <pc:sldMkLst>
          <pc:docMk/>
          <pc:sldMk cId="3354025278" sldId="422"/>
        </pc:sldMkLst>
        <pc:spChg chg="mod">
          <ac:chgData name="Francesco Lucà" userId="be252dd4-0f5a-48eb-bdff-dd588f7f9609" providerId="ADAL" clId="{5F677BBF-4F48-4923-BF14-EB3E3AD7E8AE}" dt="2025-03-09T10:42:57.829" v="0"/>
          <ac:spMkLst>
            <pc:docMk/>
            <pc:sldMk cId="3354025278" sldId="422"/>
            <ac:spMk id="5" creationId="{8C3E4923-532B-4BA0-B1A3-FBC8AC2F013D}"/>
          </ac:spMkLst>
        </pc:spChg>
      </pc:sldChg>
      <pc:sldChg chg="modSp">
        <pc:chgData name="Francesco Lucà" userId="be252dd4-0f5a-48eb-bdff-dd588f7f9609" providerId="ADAL" clId="{5F677BBF-4F48-4923-BF14-EB3E3AD7E8AE}" dt="2025-03-09T10:42:57.829" v="0"/>
        <pc:sldMkLst>
          <pc:docMk/>
          <pc:sldMk cId="509320879" sldId="423"/>
        </pc:sldMkLst>
        <pc:spChg chg="mod">
          <ac:chgData name="Francesco Lucà" userId="be252dd4-0f5a-48eb-bdff-dd588f7f9609" providerId="ADAL" clId="{5F677BBF-4F48-4923-BF14-EB3E3AD7E8AE}" dt="2025-03-09T10:42:57.829" v="0"/>
          <ac:spMkLst>
            <pc:docMk/>
            <pc:sldMk cId="509320879" sldId="423"/>
            <ac:spMk id="5" creationId="{8C3E4923-532B-4BA0-B1A3-FBC8AC2F013D}"/>
          </ac:spMkLst>
        </pc:spChg>
      </pc:sldChg>
      <pc:sldChg chg="modSp">
        <pc:chgData name="Francesco Lucà" userId="be252dd4-0f5a-48eb-bdff-dd588f7f9609" providerId="ADAL" clId="{5F677BBF-4F48-4923-BF14-EB3E3AD7E8AE}" dt="2025-03-09T10:42:57.829" v="0"/>
        <pc:sldMkLst>
          <pc:docMk/>
          <pc:sldMk cId="4179751279" sldId="424"/>
        </pc:sldMkLst>
        <pc:spChg chg="mod">
          <ac:chgData name="Francesco Lucà" userId="be252dd4-0f5a-48eb-bdff-dd588f7f9609" providerId="ADAL" clId="{5F677BBF-4F48-4923-BF14-EB3E3AD7E8AE}" dt="2025-03-09T10:42:57.829" v="0"/>
          <ac:spMkLst>
            <pc:docMk/>
            <pc:sldMk cId="4179751279" sldId="424"/>
            <ac:spMk id="5" creationId="{8C3E4923-532B-4BA0-B1A3-FBC8AC2F013D}"/>
          </ac:spMkLst>
        </pc:spChg>
      </pc:sldChg>
      <pc:sldChg chg="modSp">
        <pc:chgData name="Francesco Lucà" userId="be252dd4-0f5a-48eb-bdff-dd588f7f9609" providerId="ADAL" clId="{5F677BBF-4F48-4923-BF14-EB3E3AD7E8AE}" dt="2025-03-09T10:42:57.829" v="0"/>
        <pc:sldMkLst>
          <pc:docMk/>
          <pc:sldMk cId="950027428" sldId="425"/>
        </pc:sldMkLst>
        <pc:spChg chg="mod">
          <ac:chgData name="Francesco Lucà" userId="be252dd4-0f5a-48eb-bdff-dd588f7f9609" providerId="ADAL" clId="{5F677BBF-4F48-4923-BF14-EB3E3AD7E8AE}" dt="2025-03-09T10:42:57.829" v="0"/>
          <ac:spMkLst>
            <pc:docMk/>
            <pc:sldMk cId="950027428" sldId="425"/>
            <ac:spMk id="5" creationId="{8C3E4923-532B-4BA0-B1A3-FBC8AC2F013D}"/>
          </ac:spMkLst>
        </pc:spChg>
      </pc:sldChg>
      <pc:sldChg chg="modSp">
        <pc:chgData name="Francesco Lucà" userId="be252dd4-0f5a-48eb-bdff-dd588f7f9609" providerId="ADAL" clId="{5F677BBF-4F48-4923-BF14-EB3E3AD7E8AE}" dt="2025-03-09T10:42:57.829" v="0"/>
        <pc:sldMkLst>
          <pc:docMk/>
          <pc:sldMk cId="2365835024" sldId="426"/>
        </pc:sldMkLst>
        <pc:spChg chg="mod">
          <ac:chgData name="Francesco Lucà" userId="be252dd4-0f5a-48eb-bdff-dd588f7f9609" providerId="ADAL" clId="{5F677BBF-4F48-4923-BF14-EB3E3AD7E8AE}" dt="2025-03-09T10:42:57.829" v="0"/>
          <ac:spMkLst>
            <pc:docMk/>
            <pc:sldMk cId="2365835024" sldId="426"/>
            <ac:spMk id="5" creationId="{8C3E4923-532B-4BA0-B1A3-FBC8AC2F013D}"/>
          </ac:spMkLst>
        </pc:spChg>
      </pc:sldChg>
      <pc:sldChg chg="modSp">
        <pc:chgData name="Francesco Lucà" userId="be252dd4-0f5a-48eb-bdff-dd588f7f9609" providerId="ADAL" clId="{5F677BBF-4F48-4923-BF14-EB3E3AD7E8AE}" dt="2025-03-09T10:42:57.829" v="0"/>
        <pc:sldMkLst>
          <pc:docMk/>
          <pc:sldMk cId="4291095228" sldId="427"/>
        </pc:sldMkLst>
        <pc:spChg chg="mod">
          <ac:chgData name="Francesco Lucà" userId="be252dd4-0f5a-48eb-bdff-dd588f7f9609" providerId="ADAL" clId="{5F677BBF-4F48-4923-BF14-EB3E3AD7E8AE}" dt="2025-03-09T10:42:57.829" v="0"/>
          <ac:spMkLst>
            <pc:docMk/>
            <pc:sldMk cId="4291095228" sldId="427"/>
            <ac:spMk id="5" creationId="{8C3E4923-532B-4BA0-B1A3-FBC8AC2F013D}"/>
          </ac:spMkLst>
        </pc:spChg>
      </pc:sldChg>
      <pc:sldMasterChg chg="modSp modSldLayout">
        <pc:chgData name="Francesco Lucà" userId="be252dd4-0f5a-48eb-bdff-dd588f7f9609" providerId="ADAL" clId="{5F677BBF-4F48-4923-BF14-EB3E3AD7E8AE}" dt="2025-03-09T10:42:57.829" v="0"/>
        <pc:sldMasterMkLst>
          <pc:docMk/>
          <pc:sldMasterMk cId="0" sldId="2147483648"/>
        </pc:sldMasterMkLst>
        <pc:spChg chg="mod">
          <ac:chgData name="Francesco Lucà" userId="be252dd4-0f5a-48eb-bdff-dd588f7f9609" providerId="ADAL" clId="{5F677BBF-4F48-4923-BF14-EB3E3AD7E8AE}" dt="2025-03-09T10:42:57.829" v="0"/>
          <ac:spMkLst>
            <pc:docMk/>
            <pc:sldMasterMk cId="0" sldId="2147483648"/>
            <ac:spMk id="19" creationId="{DBE90251-E50E-4F70-9059-73CB9BD5D14C}"/>
          </ac:spMkLst>
        </pc:spChg>
        <pc:sldLayoutChg chg="modSp">
          <pc:chgData name="Francesco Lucà" userId="be252dd4-0f5a-48eb-bdff-dd588f7f9609" providerId="ADAL" clId="{5F677BBF-4F48-4923-BF14-EB3E3AD7E8AE}" dt="2025-03-09T10:42:57.829" v="0"/>
          <pc:sldLayoutMkLst>
            <pc:docMk/>
            <pc:sldMasterMk cId="0" sldId="2147483648"/>
            <pc:sldLayoutMk cId="0" sldId="2147483649"/>
          </pc:sldLayoutMkLst>
          <pc:spChg chg="mod">
            <ac:chgData name="Francesco Lucà" userId="be252dd4-0f5a-48eb-bdff-dd588f7f9609" providerId="ADAL" clId="{5F677BBF-4F48-4923-BF14-EB3E3AD7E8AE}" dt="2025-03-09T10:42:57.829"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50"/>
          </pc:sldLayoutMkLst>
          <pc:spChg chg="mod">
            <ac:chgData name="Francesco Lucà" userId="be252dd4-0f5a-48eb-bdff-dd588f7f9609" providerId="ADAL" clId="{5F677BBF-4F48-4923-BF14-EB3E3AD7E8AE}" dt="2025-03-09T10:42:57.829"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51"/>
          </pc:sldLayoutMkLst>
          <pc:spChg chg="mod">
            <ac:chgData name="Francesco Lucà" userId="be252dd4-0f5a-48eb-bdff-dd588f7f9609" providerId="ADAL" clId="{5F677BBF-4F48-4923-BF14-EB3E3AD7E8AE}" dt="2025-03-09T10:42:57.829"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53"/>
          </pc:sldLayoutMkLst>
          <pc:spChg chg="mod">
            <ac:chgData name="Francesco Lucà" userId="be252dd4-0f5a-48eb-bdff-dd588f7f9609" providerId="ADAL" clId="{5F677BBF-4F48-4923-BF14-EB3E3AD7E8AE}" dt="2025-03-09T10:42:57.829"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54"/>
          </pc:sldLayoutMkLst>
          <pc:spChg chg="mod">
            <ac:chgData name="Francesco Lucà" userId="be252dd4-0f5a-48eb-bdff-dd588f7f9609" providerId="ADAL" clId="{5F677BBF-4F48-4923-BF14-EB3E3AD7E8AE}" dt="2025-03-09T10:42:57.829"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55"/>
          </pc:sldLayoutMkLst>
          <pc:spChg chg="mod">
            <ac:chgData name="Francesco Lucà" userId="be252dd4-0f5a-48eb-bdff-dd588f7f9609" providerId="ADAL" clId="{5F677BBF-4F48-4923-BF14-EB3E3AD7E8AE}" dt="2025-03-09T10:42:57.829"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57"/>
          </pc:sldLayoutMkLst>
          <pc:spChg chg="mod">
            <ac:chgData name="Francesco Lucà" userId="be252dd4-0f5a-48eb-bdff-dd588f7f9609" providerId="ADAL" clId="{5F677BBF-4F48-4923-BF14-EB3E3AD7E8AE}" dt="2025-03-09T10:42:57.829"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59"/>
          </pc:sldLayoutMkLst>
          <pc:spChg chg="mod">
            <ac:chgData name="Francesco Lucà" userId="be252dd4-0f5a-48eb-bdff-dd588f7f9609" providerId="ADAL" clId="{5F677BBF-4F48-4923-BF14-EB3E3AD7E8AE}" dt="2025-03-09T10:42:57.829"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60"/>
          </pc:sldLayoutMkLst>
          <pc:spChg chg="mod">
            <ac:chgData name="Francesco Lucà" userId="be252dd4-0f5a-48eb-bdff-dd588f7f9609" providerId="ADAL" clId="{5F677BBF-4F48-4923-BF14-EB3E3AD7E8AE}" dt="2025-03-09T10:42:57.829"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61"/>
          </pc:sldLayoutMkLst>
          <pc:spChg chg="mod">
            <ac:chgData name="Francesco Lucà" userId="be252dd4-0f5a-48eb-bdff-dd588f7f9609" providerId="ADAL" clId="{5F677BBF-4F48-4923-BF14-EB3E3AD7E8AE}" dt="2025-03-09T10:42:57.829"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62"/>
          </pc:sldLayoutMkLst>
          <pc:spChg chg="mod">
            <ac:chgData name="Francesco Lucà" userId="be252dd4-0f5a-48eb-bdff-dd588f7f9609" providerId="ADAL" clId="{5F677BBF-4F48-4923-BF14-EB3E3AD7E8AE}" dt="2025-03-09T10:42:57.829"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63"/>
          </pc:sldLayoutMkLst>
          <pc:spChg chg="mod">
            <ac:chgData name="Francesco Lucà" userId="be252dd4-0f5a-48eb-bdff-dd588f7f9609" providerId="ADAL" clId="{5F677BBF-4F48-4923-BF14-EB3E3AD7E8AE}" dt="2025-03-09T10:42:57.829"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64"/>
          </pc:sldLayoutMkLst>
          <pc:spChg chg="mod">
            <ac:chgData name="Francesco Lucà" userId="be252dd4-0f5a-48eb-bdff-dd588f7f9609" providerId="ADAL" clId="{5F677BBF-4F48-4923-BF14-EB3E3AD7E8AE}" dt="2025-03-09T10:42:57.829"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65"/>
          </pc:sldLayoutMkLst>
          <pc:spChg chg="mod">
            <ac:chgData name="Francesco Lucà" userId="be252dd4-0f5a-48eb-bdff-dd588f7f9609" providerId="ADAL" clId="{5F677BBF-4F48-4923-BF14-EB3E3AD7E8AE}" dt="2025-03-09T10:42:57.829"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66"/>
          </pc:sldLayoutMkLst>
          <pc:spChg chg="mod">
            <ac:chgData name="Francesco Lucà" userId="be252dd4-0f5a-48eb-bdff-dd588f7f9609" providerId="ADAL" clId="{5F677BBF-4F48-4923-BF14-EB3E3AD7E8AE}" dt="2025-03-09T10:42:57.829"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5F677BBF-4F48-4923-BF14-EB3E3AD7E8AE}" dt="2025-03-09T10:42:57.829" v="0"/>
          <pc:sldLayoutMkLst>
            <pc:docMk/>
            <pc:sldMasterMk cId="0" sldId="2147483648"/>
            <pc:sldLayoutMk cId="0" sldId="2147483667"/>
          </pc:sldLayoutMkLst>
          <pc:spChg chg="mod">
            <ac:chgData name="Francesco Lucà" userId="be252dd4-0f5a-48eb-bdff-dd588f7f9609" providerId="ADAL" clId="{5F677BBF-4F48-4923-BF14-EB3E3AD7E8AE}" dt="2025-03-09T10:42:57.829" v="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E16F904E-94C8-4881-9EB6-38AF98274A9A}"/>
    <pc:docChg chg="modSld modMainMaster">
      <pc:chgData name="Francesco Lucà" userId="be252dd4-0f5a-48eb-bdff-dd588f7f9609" providerId="ADAL" clId="{E16F904E-94C8-4881-9EB6-38AF98274A9A}" dt="2023-03-31T15:00:20.668" v="0"/>
      <pc:docMkLst>
        <pc:docMk/>
      </pc:docMkLst>
      <pc:sldChg chg="modSp">
        <pc:chgData name="Francesco Lucà" userId="be252dd4-0f5a-48eb-bdff-dd588f7f9609" providerId="ADAL" clId="{E16F904E-94C8-4881-9EB6-38AF98274A9A}" dt="2023-03-31T15:00:20.668" v="0"/>
        <pc:sldMkLst>
          <pc:docMk/>
          <pc:sldMk cId="3762391800" sldId="256"/>
        </pc:sldMkLst>
      </pc:sldChg>
      <pc:sldChg chg="modSp">
        <pc:chgData name="Francesco Lucà" userId="be252dd4-0f5a-48eb-bdff-dd588f7f9609" providerId="ADAL" clId="{E16F904E-94C8-4881-9EB6-38AF98274A9A}" dt="2023-03-31T15:00:20.668" v="0"/>
        <pc:sldMkLst>
          <pc:docMk/>
          <pc:sldMk cId="3210307374" sldId="257"/>
        </pc:sldMkLst>
      </pc:sldChg>
      <pc:sldChg chg="modSp">
        <pc:chgData name="Francesco Lucà" userId="be252dd4-0f5a-48eb-bdff-dd588f7f9609" providerId="ADAL" clId="{E16F904E-94C8-4881-9EB6-38AF98274A9A}" dt="2023-03-31T15:00:20.668" v="0"/>
        <pc:sldMkLst>
          <pc:docMk/>
          <pc:sldMk cId="1067938099" sldId="260"/>
        </pc:sldMkLst>
      </pc:sldChg>
      <pc:sldChg chg="modSp">
        <pc:chgData name="Francesco Lucà" userId="be252dd4-0f5a-48eb-bdff-dd588f7f9609" providerId="ADAL" clId="{E16F904E-94C8-4881-9EB6-38AF98274A9A}" dt="2023-03-31T15:00:20.668" v="0"/>
        <pc:sldMkLst>
          <pc:docMk/>
          <pc:sldMk cId="4067835570" sldId="264"/>
        </pc:sldMkLst>
      </pc:sldChg>
      <pc:sldChg chg="modSp">
        <pc:chgData name="Francesco Lucà" userId="be252dd4-0f5a-48eb-bdff-dd588f7f9609" providerId="ADAL" clId="{E16F904E-94C8-4881-9EB6-38AF98274A9A}" dt="2023-03-31T15:00:20.668" v="0"/>
        <pc:sldMkLst>
          <pc:docMk/>
          <pc:sldMk cId="3814648791" sldId="407"/>
        </pc:sldMkLst>
      </pc:sldChg>
      <pc:sldChg chg="modSp">
        <pc:chgData name="Francesco Lucà" userId="be252dd4-0f5a-48eb-bdff-dd588f7f9609" providerId="ADAL" clId="{E16F904E-94C8-4881-9EB6-38AF98274A9A}" dt="2023-03-31T15:00:20.668" v="0"/>
        <pc:sldMkLst>
          <pc:docMk/>
          <pc:sldMk cId="2238992676" sldId="408"/>
        </pc:sldMkLst>
      </pc:sldChg>
      <pc:sldChg chg="modSp">
        <pc:chgData name="Francesco Lucà" userId="be252dd4-0f5a-48eb-bdff-dd588f7f9609" providerId="ADAL" clId="{E16F904E-94C8-4881-9EB6-38AF98274A9A}" dt="2023-03-31T15:00:20.668" v="0"/>
        <pc:sldMkLst>
          <pc:docMk/>
          <pc:sldMk cId="993533137" sldId="409"/>
        </pc:sldMkLst>
      </pc:sldChg>
      <pc:sldChg chg="modSp">
        <pc:chgData name="Francesco Lucà" userId="be252dd4-0f5a-48eb-bdff-dd588f7f9609" providerId="ADAL" clId="{E16F904E-94C8-4881-9EB6-38AF98274A9A}" dt="2023-03-31T15:00:20.668" v="0"/>
        <pc:sldMkLst>
          <pc:docMk/>
          <pc:sldMk cId="3982305066" sldId="410"/>
        </pc:sldMkLst>
      </pc:sldChg>
      <pc:sldChg chg="modSp">
        <pc:chgData name="Francesco Lucà" userId="be252dd4-0f5a-48eb-bdff-dd588f7f9609" providerId="ADAL" clId="{E16F904E-94C8-4881-9EB6-38AF98274A9A}" dt="2023-03-31T15:00:20.668" v="0"/>
        <pc:sldMkLst>
          <pc:docMk/>
          <pc:sldMk cId="3104668665" sldId="411"/>
        </pc:sldMkLst>
      </pc:sldChg>
      <pc:sldChg chg="modSp">
        <pc:chgData name="Francesco Lucà" userId="be252dd4-0f5a-48eb-bdff-dd588f7f9609" providerId="ADAL" clId="{E16F904E-94C8-4881-9EB6-38AF98274A9A}" dt="2023-03-31T15:00:20.668" v="0"/>
        <pc:sldMkLst>
          <pc:docMk/>
          <pc:sldMk cId="1895041178" sldId="412"/>
        </pc:sldMkLst>
      </pc:sldChg>
      <pc:sldChg chg="modSp">
        <pc:chgData name="Francesco Lucà" userId="be252dd4-0f5a-48eb-bdff-dd588f7f9609" providerId="ADAL" clId="{E16F904E-94C8-4881-9EB6-38AF98274A9A}" dt="2023-03-31T15:00:20.668" v="0"/>
        <pc:sldMkLst>
          <pc:docMk/>
          <pc:sldMk cId="4029947797" sldId="413"/>
        </pc:sldMkLst>
      </pc:sldChg>
      <pc:sldChg chg="modSp">
        <pc:chgData name="Francesco Lucà" userId="be252dd4-0f5a-48eb-bdff-dd588f7f9609" providerId="ADAL" clId="{E16F904E-94C8-4881-9EB6-38AF98274A9A}" dt="2023-03-31T15:00:20.668" v="0"/>
        <pc:sldMkLst>
          <pc:docMk/>
          <pc:sldMk cId="2244208334" sldId="415"/>
        </pc:sldMkLst>
      </pc:sldChg>
      <pc:sldChg chg="modSp">
        <pc:chgData name="Francesco Lucà" userId="be252dd4-0f5a-48eb-bdff-dd588f7f9609" providerId="ADAL" clId="{E16F904E-94C8-4881-9EB6-38AF98274A9A}" dt="2023-03-31T15:00:20.668" v="0"/>
        <pc:sldMkLst>
          <pc:docMk/>
          <pc:sldMk cId="133200145" sldId="416"/>
        </pc:sldMkLst>
      </pc:sldChg>
      <pc:sldChg chg="modSp">
        <pc:chgData name="Francesco Lucà" userId="be252dd4-0f5a-48eb-bdff-dd588f7f9609" providerId="ADAL" clId="{E16F904E-94C8-4881-9EB6-38AF98274A9A}" dt="2023-03-31T15:00:20.668" v="0"/>
        <pc:sldMkLst>
          <pc:docMk/>
          <pc:sldMk cId="3997626941" sldId="417"/>
        </pc:sldMkLst>
      </pc:sldChg>
      <pc:sldChg chg="modSp">
        <pc:chgData name="Francesco Lucà" userId="be252dd4-0f5a-48eb-bdff-dd588f7f9609" providerId="ADAL" clId="{E16F904E-94C8-4881-9EB6-38AF98274A9A}" dt="2023-03-31T15:00:20.668" v="0"/>
        <pc:sldMkLst>
          <pc:docMk/>
          <pc:sldMk cId="3778098429" sldId="419"/>
        </pc:sldMkLst>
      </pc:sldChg>
      <pc:sldChg chg="modSp">
        <pc:chgData name="Francesco Lucà" userId="be252dd4-0f5a-48eb-bdff-dd588f7f9609" providerId="ADAL" clId="{E16F904E-94C8-4881-9EB6-38AF98274A9A}" dt="2023-03-31T15:00:20.668" v="0"/>
        <pc:sldMkLst>
          <pc:docMk/>
          <pc:sldMk cId="190868759" sldId="420"/>
        </pc:sldMkLst>
      </pc:sldChg>
      <pc:sldChg chg="modSp">
        <pc:chgData name="Francesco Lucà" userId="be252dd4-0f5a-48eb-bdff-dd588f7f9609" providerId="ADAL" clId="{E16F904E-94C8-4881-9EB6-38AF98274A9A}" dt="2023-03-31T15:00:20.668" v="0"/>
        <pc:sldMkLst>
          <pc:docMk/>
          <pc:sldMk cId="3271796141" sldId="421"/>
        </pc:sldMkLst>
      </pc:sldChg>
      <pc:sldChg chg="modSp">
        <pc:chgData name="Francesco Lucà" userId="be252dd4-0f5a-48eb-bdff-dd588f7f9609" providerId="ADAL" clId="{E16F904E-94C8-4881-9EB6-38AF98274A9A}" dt="2023-03-31T15:00:20.668" v="0"/>
        <pc:sldMkLst>
          <pc:docMk/>
          <pc:sldMk cId="3354025278" sldId="422"/>
        </pc:sldMkLst>
      </pc:sldChg>
      <pc:sldChg chg="modSp">
        <pc:chgData name="Francesco Lucà" userId="be252dd4-0f5a-48eb-bdff-dd588f7f9609" providerId="ADAL" clId="{E16F904E-94C8-4881-9EB6-38AF98274A9A}" dt="2023-03-31T15:00:20.668" v="0"/>
        <pc:sldMkLst>
          <pc:docMk/>
          <pc:sldMk cId="509320879" sldId="423"/>
        </pc:sldMkLst>
      </pc:sldChg>
      <pc:sldChg chg="modSp">
        <pc:chgData name="Francesco Lucà" userId="be252dd4-0f5a-48eb-bdff-dd588f7f9609" providerId="ADAL" clId="{E16F904E-94C8-4881-9EB6-38AF98274A9A}" dt="2023-03-31T15:00:20.668" v="0"/>
        <pc:sldMkLst>
          <pc:docMk/>
          <pc:sldMk cId="4179751279" sldId="424"/>
        </pc:sldMkLst>
      </pc:sldChg>
      <pc:sldChg chg="modSp">
        <pc:chgData name="Francesco Lucà" userId="be252dd4-0f5a-48eb-bdff-dd588f7f9609" providerId="ADAL" clId="{E16F904E-94C8-4881-9EB6-38AF98274A9A}" dt="2023-03-31T15:00:20.668" v="0"/>
        <pc:sldMkLst>
          <pc:docMk/>
          <pc:sldMk cId="950027428" sldId="425"/>
        </pc:sldMkLst>
      </pc:sldChg>
      <pc:sldChg chg="modSp">
        <pc:chgData name="Francesco Lucà" userId="be252dd4-0f5a-48eb-bdff-dd588f7f9609" providerId="ADAL" clId="{E16F904E-94C8-4881-9EB6-38AF98274A9A}" dt="2023-03-31T15:00:20.668" v="0"/>
        <pc:sldMkLst>
          <pc:docMk/>
          <pc:sldMk cId="2365835024" sldId="426"/>
        </pc:sldMkLst>
      </pc:sldChg>
      <pc:sldChg chg="modSp">
        <pc:chgData name="Francesco Lucà" userId="be252dd4-0f5a-48eb-bdff-dd588f7f9609" providerId="ADAL" clId="{E16F904E-94C8-4881-9EB6-38AF98274A9A}" dt="2023-03-31T15:00:20.668" v="0"/>
        <pc:sldMkLst>
          <pc:docMk/>
          <pc:sldMk cId="4291095228" sldId="427"/>
        </pc:sldMkLst>
      </pc:sldChg>
      <pc:sldMasterChg chg="modSp modSldLayout">
        <pc:chgData name="Francesco Lucà" userId="be252dd4-0f5a-48eb-bdff-dd588f7f9609" providerId="ADAL" clId="{E16F904E-94C8-4881-9EB6-38AF98274A9A}" dt="2023-03-31T15:00:20.668" v="0"/>
        <pc:sldMasterMkLst>
          <pc:docMk/>
          <pc:sldMasterMk cId="0" sldId="2147483648"/>
        </pc:sldMasterMkLst>
        <pc:sldLayoutChg chg="modSp">
          <pc:chgData name="Francesco Lucà" userId="be252dd4-0f5a-48eb-bdff-dd588f7f9609" providerId="ADAL" clId="{E16F904E-94C8-4881-9EB6-38AF98274A9A}" dt="2023-03-31T15:00:20.668" v="0"/>
          <pc:sldLayoutMkLst>
            <pc:docMk/>
            <pc:sldMasterMk cId="0" sldId="2147483648"/>
            <pc:sldLayoutMk cId="0" sldId="2147483649"/>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50"/>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51"/>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53"/>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54"/>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55"/>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57"/>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59"/>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60"/>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61"/>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62"/>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63"/>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64"/>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65"/>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66"/>
          </pc:sldLayoutMkLst>
        </pc:sldLayoutChg>
        <pc:sldLayoutChg chg="modSp">
          <pc:chgData name="Francesco Lucà" userId="be252dd4-0f5a-48eb-bdff-dd588f7f9609" providerId="ADAL" clId="{E16F904E-94C8-4881-9EB6-38AF98274A9A}" dt="2023-03-31T15:00:20.668" v="0"/>
          <pc:sldLayoutMkLst>
            <pc:docMk/>
            <pc:sldMasterMk cId="0" sldId="2147483648"/>
            <pc:sldLayoutMk cId="0" sldId="2147483667"/>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09/03/2025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09/03/2025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hyperlink" Target="http://commons.wikimedia.org/wiki/File:Cars,_Gironde.jpg" TargetMode="External"/><Relationship Id="rId7" Type="http://schemas.openxmlformats.org/officeDocument/2006/relationships/hyperlink" Target="http://www.france-and-beyond-photoblog.com/2011/12/jura-region-in-savoie-france-yellow.html" TargetMode="Externa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4.jpg"/><Relationship Id="rId5" Type="http://schemas.openxmlformats.org/officeDocument/2006/relationships/hyperlink" Target="https://www.middleeastmonitor.com/20180922-seedless-raisin-harvest-in-turkey/" TargetMode="External"/><Relationship Id="rId10" Type="http://schemas.openxmlformats.org/officeDocument/2006/relationships/hyperlink" Target="https://creativecommons.org/licenses/by/3.0/" TargetMode="External"/><Relationship Id="rId4" Type="http://schemas.openxmlformats.org/officeDocument/2006/relationships/image" Target="../media/image3.jpg"/><Relationship Id="rId9" Type="http://schemas.openxmlformats.org/officeDocument/2006/relationships/hyperlink" Target="https://www.bundabergnow.com/2019/07/11/taste-childers-wine-food-tour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Balance Sheet: Inventories</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313563" y="1053947"/>
            <a:ext cx="7277100" cy="1754326"/>
          </a:xfrm>
          <a:prstGeom prst="rect">
            <a:avLst/>
          </a:prstGeom>
          <a:noFill/>
        </p:spPr>
        <p:txBody>
          <a:bodyPr wrap="square" rtlCol="0">
            <a:spAutoFit/>
          </a:bodyPr>
          <a:lstStyle/>
          <a:p>
            <a:r>
              <a:rPr lang="it-IT" dirty="0"/>
              <a:t>Agenda</a:t>
            </a:r>
          </a:p>
          <a:p>
            <a:pPr marL="342900" indent="-342900">
              <a:buFont typeface="+mj-lt"/>
              <a:buAutoNum type="arabicPeriod"/>
            </a:pPr>
            <a:r>
              <a:rPr lang="en-US" dirty="0"/>
              <a:t>Inventories</a:t>
            </a:r>
          </a:p>
          <a:p>
            <a:pPr marL="342900" indent="-342900">
              <a:buFont typeface="+mj-lt"/>
              <a:buAutoNum type="arabicPeriod"/>
            </a:pPr>
            <a:r>
              <a:rPr lang="en-US" dirty="0"/>
              <a:t>Determination and classification of assets</a:t>
            </a:r>
          </a:p>
          <a:p>
            <a:pPr marL="342900" indent="-342900">
              <a:buFont typeface="+mj-lt"/>
              <a:buAutoNum type="arabicPeriod"/>
            </a:pPr>
            <a:r>
              <a:rPr lang="en-US" dirty="0"/>
              <a:t>Valuation of inventories</a:t>
            </a:r>
          </a:p>
          <a:p>
            <a:pPr marL="342900" indent="-342900">
              <a:buFont typeface="+mj-lt"/>
              <a:buAutoNum type="arabicPeriod"/>
            </a:pPr>
            <a:endParaRPr lang="en-US" dirty="0"/>
          </a:p>
          <a:p>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Inventories are assets:</a:t>
            </a:r>
          </a:p>
          <a:p>
            <a:pPr marL="342900" indent="-342900">
              <a:buFont typeface="+mj-lt"/>
              <a:buAutoNum type="alphaLcParenR"/>
            </a:pPr>
            <a:r>
              <a:rPr lang="en-US" dirty="0"/>
              <a:t>held for sale in the ordinary course of business</a:t>
            </a:r>
          </a:p>
          <a:p>
            <a:pPr marL="342900" indent="-342900">
              <a:buFont typeface="+mj-lt"/>
              <a:buAutoNum type="alphaLcParenR"/>
            </a:pPr>
            <a:r>
              <a:rPr lang="en-US" dirty="0"/>
              <a:t>in the process of production or</a:t>
            </a:r>
          </a:p>
          <a:p>
            <a:pPr marL="342900" indent="-342900">
              <a:buFont typeface="+mj-lt"/>
              <a:buAutoNum type="alphaLcParenR"/>
            </a:pPr>
            <a:r>
              <a:rPr lang="en-US" dirty="0"/>
              <a:t>raw materials or supplies to be consumed in the production process or in the rendering of services</a:t>
            </a:r>
          </a:p>
          <a:p>
            <a:pPr marL="342900" indent="-342900">
              <a:buFont typeface="+mj-lt"/>
              <a:buAutoNum type="alphaLcParenR"/>
            </a:pPr>
            <a:endParaRPr lang="en-US" dirty="0"/>
          </a:p>
          <a:p>
            <a:r>
              <a:rPr lang="en-US" b="1" u="sng" dirty="0"/>
              <a:t>Net realizable value </a:t>
            </a:r>
            <a:r>
              <a:rPr lang="en-US" dirty="0"/>
              <a:t>is the estimated selling price in the course of business less the estimated completion costs and the estimated costs to realize the sale.</a:t>
            </a:r>
          </a:p>
          <a:p>
            <a:r>
              <a:rPr lang="en-US" b="1" u="sng" dirty="0"/>
              <a:t>Fair value </a:t>
            </a:r>
            <a:r>
              <a:rPr lang="en-US" dirty="0"/>
              <a:t>is the value which the asset can be exchanged or a liability can be paid between parties.</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spTree>
    <p:extLst>
      <p:ext uri="{BB962C8B-B14F-4D97-AF65-F5344CB8AC3E}">
        <p14:creationId xmlns:p14="http://schemas.microsoft.com/office/powerpoint/2010/main" val="4067835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7DDEC-DD9D-4D0A-A37A-E0C19DFD11BA}"/>
              </a:ext>
            </a:extLst>
          </p:cNvPr>
          <p:cNvSpPr>
            <a:spLocks noGrp="1"/>
          </p:cNvSpPr>
          <p:nvPr>
            <p:ph type="title"/>
          </p:nvPr>
        </p:nvSpPr>
        <p:spPr/>
        <p:txBody>
          <a:bodyPr>
            <a:normAutofit fontScale="90000"/>
          </a:bodyPr>
          <a:lstStyle/>
          <a:p>
            <a:r>
              <a:rPr lang="en-US" dirty="0"/>
              <a:t>The business cycle</a:t>
            </a:r>
            <a:br>
              <a:rPr lang="en-US" dirty="0"/>
            </a:br>
            <a:endParaRPr lang="it-IT" dirty="0"/>
          </a:p>
        </p:txBody>
      </p:sp>
      <p:sp>
        <p:nvSpPr>
          <p:cNvPr id="4" name="Slide Number Placeholder 3">
            <a:extLst>
              <a:ext uri="{FF2B5EF4-FFF2-40B4-BE49-F238E27FC236}">
                <a16:creationId xmlns:a16="http://schemas.microsoft.com/office/drawing/2014/main" id="{0256451D-210A-4922-9245-C7AEB995502C}"/>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2F087F9D-099E-4646-9DFA-9CE17B41FF6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
        <p:nvSpPr>
          <p:cNvPr id="14" name="Arrow: Bent 13">
            <a:extLst>
              <a:ext uri="{FF2B5EF4-FFF2-40B4-BE49-F238E27FC236}">
                <a16:creationId xmlns:a16="http://schemas.microsoft.com/office/drawing/2014/main" id="{AEFF504C-2B9D-4978-8D2E-8017B0A11AC4}"/>
              </a:ext>
            </a:extLst>
          </p:cNvPr>
          <p:cNvSpPr/>
          <p:nvPr/>
        </p:nvSpPr>
        <p:spPr>
          <a:xfrm rot="5400000">
            <a:off x="6507543" y="1727114"/>
            <a:ext cx="1018152" cy="1479289"/>
          </a:xfrm>
          <a:prstGeom prst="bentArrow">
            <a:avLst>
              <a:gd name="adj1" fmla="val 25000"/>
              <a:gd name="adj2" fmla="val 25787"/>
              <a:gd name="adj3" fmla="val 36666"/>
              <a:gd name="adj4" fmla="val 22941"/>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solidFill>
                <a:schemeClr val="tx1"/>
              </a:solidFill>
            </a:endParaRPr>
          </a:p>
        </p:txBody>
      </p:sp>
      <p:sp>
        <p:nvSpPr>
          <p:cNvPr id="6" name="Rectangle: Rounded Corners 5">
            <a:extLst>
              <a:ext uri="{FF2B5EF4-FFF2-40B4-BE49-F238E27FC236}">
                <a16:creationId xmlns:a16="http://schemas.microsoft.com/office/drawing/2014/main" id="{BF600F12-2390-49B0-A75F-547222F21C54}"/>
              </a:ext>
            </a:extLst>
          </p:cNvPr>
          <p:cNvSpPr/>
          <p:nvPr/>
        </p:nvSpPr>
        <p:spPr>
          <a:xfrm>
            <a:off x="3810000" y="1571625"/>
            <a:ext cx="2466975" cy="1028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Purchasing</a:t>
            </a:r>
          </a:p>
        </p:txBody>
      </p:sp>
      <p:sp>
        <p:nvSpPr>
          <p:cNvPr id="15" name="Arrow: Bent 14">
            <a:extLst>
              <a:ext uri="{FF2B5EF4-FFF2-40B4-BE49-F238E27FC236}">
                <a16:creationId xmlns:a16="http://schemas.microsoft.com/office/drawing/2014/main" id="{B04FD133-BAF8-4FAD-812A-433B6BA39DCB}"/>
              </a:ext>
            </a:extLst>
          </p:cNvPr>
          <p:cNvSpPr/>
          <p:nvPr/>
        </p:nvSpPr>
        <p:spPr>
          <a:xfrm rot="5400000" flipH="1" flipV="1">
            <a:off x="2613156" y="3707090"/>
            <a:ext cx="914400" cy="1479289"/>
          </a:xfrm>
          <a:prstGeom prst="bentArrow">
            <a:avLst>
              <a:gd name="adj1" fmla="val 25000"/>
              <a:gd name="adj2" fmla="val 25787"/>
              <a:gd name="adj3" fmla="val 50000"/>
              <a:gd name="adj4" fmla="val 1941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solidFill>
                <a:schemeClr val="tx1"/>
              </a:solidFill>
            </a:endParaRPr>
          </a:p>
        </p:txBody>
      </p:sp>
      <p:sp>
        <p:nvSpPr>
          <p:cNvPr id="16" name="Arrow: Bent 15">
            <a:extLst>
              <a:ext uri="{FF2B5EF4-FFF2-40B4-BE49-F238E27FC236}">
                <a16:creationId xmlns:a16="http://schemas.microsoft.com/office/drawing/2014/main" id="{ED6220D9-97B4-4AFE-A15A-1AF52E914675}"/>
              </a:ext>
            </a:extLst>
          </p:cNvPr>
          <p:cNvSpPr/>
          <p:nvPr/>
        </p:nvSpPr>
        <p:spPr>
          <a:xfrm rot="10800000">
            <a:off x="6273956" y="4024940"/>
            <a:ext cx="1427490" cy="1028700"/>
          </a:xfrm>
          <a:prstGeom prst="bentArrow">
            <a:avLst>
              <a:gd name="adj1" fmla="val 25000"/>
              <a:gd name="adj2" fmla="val 25513"/>
              <a:gd name="adj3" fmla="val 50000"/>
              <a:gd name="adj4" fmla="val 2581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solidFill>
                <a:schemeClr val="tx1"/>
              </a:solidFill>
            </a:endParaRPr>
          </a:p>
        </p:txBody>
      </p:sp>
      <p:sp>
        <p:nvSpPr>
          <p:cNvPr id="17" name="Arrow: Bent 16">
            <a:extLst>
              <a:ext uri="{FF2B5EF4-FFF2-40B4-BE49-F238E27FC236}">
                <a16:creationId xmlns:a16="http://schemas.microsoft.com/office/drawing/2014/main" id="{86FA6158-E2AF-4DA4-973F-F2965CC00B97}"/>
              </a:ext>
            </a:extLst>
          </p:cNvPr>
          <p:cNvSpPr/>
          <p:nvPr/>
        </p:nvSpPr>
        <p:spPr>
          <a:xfrm>
            <a:off x="2425411" y="1858814"/>
            <a:ext cx="1381559" cy="1137425"/>
          </a:xfrm>
          <a:prstGeom prst="bentArrow">
            <a:avLst>
              <a:gd name="adj1" fmla="val 25000"/>
              <a:gd name="adj2" fmla="val 22203"/>
              <a:gd name="adj3" fmla="val 43848"/>
              <a:gd name="adj4" fmla="val 2581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solidFill>
                <a:schemeClr val="tx1"/>
              </a:solidFill>
            </a:endParaRPr>
          </a:p>
        </p:txBody>
      </p:sp>
      <p:sp>
        <p:nvSpPr>
          <p:cNvPr id="7" name="Rectangle: Rounded Corners 6">
            <a:extLst>
              <a:ext uri="{FF2B5EF4-FFF2-40B4-BE49-F238E27FC236}">
                <a16:creationId xmlns:a16="http://schemas.microsoft.com/office/drawing/2014/main" id="{46D2DB71-1980-42E4-960E-4DA22886BFD5}"/>
              </a:ext>
            </a:extLst>
          </p:cNvPr>
          <p:cNvSpPr/>
          <p:nvPr/>
        </p:nvSpPr>
        <p:spPr>
          <a:xfrm>
            <a:off x="786448" y="2996240"/>
            <a:ext cx="2466975" cy="1028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Financing</a:t>
            </a:r>
          </a:p>
        </p:txBody>
      </p:sp>
      <p:sp>
        <p:nvSpPr>
          <p:cNvPr id="9" name="Rectangle: Rounded Corners 8">
            <a:extLst>
              <a:ext uri="{FF2B5EF4-FFF2-40B4-BE49-F238E27FC236}">
                <a16:creationId xmlns:a16="http://schemas.microsoft.com/office/drawing/2014/main" id="{08CFB74A-47D2-4950-BB01-18396140C856}"/>
              </a:ext>
            </a:extLst>
          </p:cNvPr>
          <p:cNvSpPr/>
          <p:nvPr/>
        </p:nvSpPr>
        <p:spPr>
          <a:xfrm>
            <a:off x="3806981" y="4355003"/>
            <a:ext cx="2466975" cy="1028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Selling</a:t>
            </a:r>
          </a:p>
        </p:txBody>
      </p:sp>
      <p:sp>
        <p:nvSpPr>
          <p:cNvPr id="8" name="Rectangle: Rounded Corners 7">
            <a:extLst>
              <a:ext uri="{FF2B5EF4-FFF2-40B4-BE49-F238E27FC236}">
                <a16:creationId xmlns:a16="http://schemas.microsoft.com/office/drawing/2014/main" id="{C0F8B7FA-5BAF-450B-9788-876BAE857446}"/>
              </a:ext>
            </a:extLst>
          </p:cNvPr>
          <p:cNvSpPr/>
          <p:nvPr/>
        </p:nvSpPr>
        <p:spPr>
          <a:xfrm>
            <a:off x="6944627" y="2996240"/>
            <a:ext cx="2466975" cy="1028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Processing/Producing</a:t>
            </a:r>
          </a:p>
        </p:txBody>
      </p:sp>
      <p:cxnSp>
        <p:nvCxnSpPr>
          <p:cNvPr id="20" name="Straight Connector 19">
            <a:extLst>
              <a:ext uri="{FF2B5EF4-FFF2-40B4-BE49-F238E27FC236}">
                <a16:creationId xmlns:a16="http://schemas.microsoft.com/office/drawing/2014/main" id="{9DB24120-C37A-4CB5-A231-1D7636416075}"/>
              </a:ext>
            </a:extLst>
          </p:cNvPr>
          <p:cNvCxnSpPr/>
          <p:nvPr/>
        </p:nvCxnSpPr>
        <p:spPr>
          <a:xfrm>
            <a:off x="6486861" y="1344706"/>
            <a:ext cx="0" cy="4206240"/>
          </a:xfrm>
          <a:prstGeom prst="line">
            <a:avLst/>
          </a:prstGeom>
          <a:ln w="28575">
            <a:prstDash val="lgDash"/>
          </a:ln>
        </p:spPr>
        <p:style>
          <a:lnRef idx="1">
            <a:schemeClr val="accent4"/>
          </a:lnRef>
          <a:fillRef idx="0">
            <a:schemeClr val="accent4"/>
          </a:fillRef>
          <a:effectRef idx="0">
            <a:schemeClr val="accent4"/>
          </a:effectRef>
          <a:fontRef idx="minor">
            <a:schemeClr val="tx1"/>
          </a:fontRef>
        </p:style>
      </p:cxnSp>
      <p:sp>
        <p:nvSpPr>
          <p:cNvPr id="18" name="Rectangle: Rounded Corners 17">
            <a:extLst>
              <a:ext uri="{FF2B5EF4-FFF2-40B4-BE49-F238E27FC236}">
                <a16:creationId xmlns:a16="http://schemas.microsoft.com/office/drawing/2014/main" id="{385EF9F5-0B35-40C1-B2AD-F49E592D0100}"/>
              </a:ext>
            </a:extLst>
          </p:cNvPr>
          <p:cNvSpPr/>
          <p:nvPr/>
        </p:nvSpPr>
        <p:spPr>
          <a:xfrm>
            <a:off x="7346135" y="1643474"/>
            <a:ext cx="1233488" cy="62865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it-IT" sz="1200" dirty="0" err="1"/>
              <a:t>Inventories</a:t>
            </a:r>
            <a:r>
              <a:rPr lang="it-IT" sz="1200" dirty="0"/>
              <a:t> for </a:t>
            </a:r>
            <a:r>
              <a:rPr lang="it-IT" sz="1200" dirty="0" err="1"/>
              <a:t>raw</a:t>
            </a:r>
            <a:r>
              <a:rPr lang="it-IT" sz="1200" dirty="0"/>
              <a:t> </a:t>
            </a:r>
            <a:r>
              <a:rPr lang="it-IT" sz="1200" dirty="0" err="1"/>
              <a:t>materials</a:t>
            </a:r>
            <a:endParaRPr lang="it-IT" sz="1200" dirty="0"/>
          </a:p>
        </p:txBody>
      </p:sp>
      <p:sp>
        <p:nvSpPr>
          <p:cNvPr id="19" name="Rectangle: Rounded Corners 18">
            <a:extLst>
              <a:ext uri="{FF2B5EF4-FFF2-40B4-BE49-F238E27FC236}">
                <a16:creationId xmlns:a16="http://schemas.microsoft.com/office/drawing/2014/main" id="{7FA8A793-4580-4F17-8816-663FCF9F4F21}"/>
              </a:ext>
            </a:extLst>
          </p:cNvPr>
          <p:cNvSpPr/>
          <p:nvPr/>
        </p:nvSpPr>
        <p:spPr>
          <a:xfrm>
            <a:off x="7413782" y="4640738"/>
            <a:ext cx="1233488" cy="62865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it-IT" sz="1200" dirty="0" err="1"/>
              <a:t>Inventories</a:t>
            </a:r>
            <a:r>
              <a:rPr lang="it-IT" sz="1200" dirty="0"/>
              <a:t> for </a:t>
            </a:r>
            <a:r>
              <a:rPr lang="it-IT" sz="1200" dirty="0" err="1"/>
              <a:t>finished</a:t>
            </a:r>
            <a:r>
              <a:rPr lang="it-IT" sz="1200" dirty="0"/>
              <a:t> products</a:t>
            </a:r>
          </a:p>
        </p:txBody>
      </p:sp>
    </p:spTree>
    <p:extLst>
      <p:ext uri="{BB962C8B-B14F-4D97-AF65-F5344CB8AC3E}">
        <p14:creationId xmlns:p14="http://schemas.microsoft.com/office/powerpoint/2010/main" val="1067938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20000"/>
          </a:bodyPr>
          <a:lstStyle/>
          <a:p>
            <a:r>
              <a:rPr lang="en-US" dirty="0"/>
              <a:t>A wine company processes grapes harvested from its vineyards into wine in a one-year process cycle.</a:t>
            </a:r>
          </a:p>
          <a:p>
            <a:r>
              <a:rPr lang="en-US" dirty="0"/>
              <a:t>Up to the point of the harvest, grapes are not inventory and are ruled by IAS 41 “Biological Assets”</a:t>
            </a:r>
          </a:p>
          <a:p>
            <a:r>
              <a:rPr lang="en-US" dirty="0"/>
              <a:t>From the harvest until wine’s bottles are sold, these are inventories.</a:t>
            </a:r>
          </a:p>
          <a:p>
            <a:endParaRPr lang="en-US" dirty="0"/>
          </a:p>
          <a:p>
            <a:endParaRPr lang="en-US" dirty="0"/>
          </a:p>
          <a:p>
            <a:endParaRPr lang="en-US" dirty="0"/>
          </a:p>
          <a:p>
            <a:endParaRPr lang="en-US" dirty="0"/>
          </a:p>
          <a:p>
            <a:endParaRPr lang="en-US" dirty="0"/>
          </a:p>
          <a:p>
            <a:endParaRPr lang="en-US" dirty="0"/>
          </a:p>
          <a:p>
            <a:r>
              <a:rPr lang="en-US" dirty="0"/>
              <a:t>Raw materials are resources purchased by the company waiting to be introduced in its production/processing cycle to be converted into finished products. Finished products are resources resulting from the production/processing cycle waiting to be sold to market.</a:t>
            </a:r>
          </a:p>
          <a:p>
            <a:endParaRPr lang="en-US" dirty="0"/>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pic>
        <p:nvPicPr>
          <p:cNvPr id="7" name="Picture 6">
            <a:extLst>
              <a:ext uri="{FF2B5EF4-FFF2-40B4-BE49-F238E27FC236}">
                <a16:creationId xmlns:a16="http://schemas.microsoft.com/office/drawing/2014/main" id="{BEE78E5A-AD59-4F38-AA30-B2AE8E94928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157173" y="2562158"/>
            <a:ext cx="1431056" cy="1080000"/>
          </a:xfrm>
          <a:prstGeom prst="rect">
            <a:avLst/>
          </a:prstGeom>
        </p:spPr>
      </p:pic>
      <p:pic>
        <p:nvPicPr>
          <p:cNvPr id="13" name="Picture 12">
            <a:extLst>
              <a:ext uri="{FF2B5EF4-FFF2-40B4-BE49-F238E27FC236}">
                <a16:creationId xmlns:a16="http://schemas.microsoft.com/office/drawing/2014/main" id="{33316974-CA0B-4126-81D9-DCEF772642EB}"/>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r="11663"/>
          <a:stretch/>
        </p:blipFill>
        <p:spPr>
          <a:xfrm>
            <a:off x="3220326" y="2562157"/>
            <a:ext cx="1431056" cy="1080000"/>
          </a:xfrm>
          <a:prstGeom prst="rect">
            <a:avLst/>
          </a:prstGeom>
        </p:spPr>
      </p:pic>
      <p:pic>
        <p:nvPicPr>
          <p:cNvPr id="16" name="Picture 15">
            <a:extLst>
              <a:ext uri="{FF2B5EF4-FFF2-40B4-BE49-F238E27FC236}">
                <a16:creationId xmlns:a16="http://schemas.microsoft.com/office/drawing/2014/main" id="{0081487A-72E8-4E7E-A65F-054019E44252}"/>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l="9942" r="20440"/>
          <a:stretch/>
        </p:blipFill>
        <p:spPr>
          <a:xfrm>
            <a:off x="5283479" y="2551994"/>
            <a:ext cx="1431056" cy="1080000"/>
          </a:xfrm>
          <a:prstGeom prst="rect">
            <a:avLst/>
          </a:prstGeom>
        </p:spPr>
      </p:pic>
      <p:sp>
        <p:nvSpPr>
          <p:cNvPr id="18" name="TextBox 17">
            <a:extLst>
              <a:ext uri="{FF2B5EF4-FFF2-40B4-BE49-F238E27FC236}">
                <a16:creationId xmlns:a16="http://schemas.microsoft.com/office/drawing/2014/main" id="{042E7656-9677-4B16-A022-5E6BBC1EC9F2}"/>
              </a:ext>
            </a:extLst>
          </p:cNvPr>
          <p:cNvSpPr txBox="1"/>
          <p:nvPr/>
        </p:nvSpPr>
        <p:spPr>
          <a:xfrm>
            <a:off x="931140" y="3757072"/>
            <a:ext cx="1883121" cy="646331"/>
          </a:xfrm>
          <a:prstGeom prst="rect">
            <a:avLst/>
          </a:prstGeom>
          <a:noFill/>
        </p:spPr>
        <p:txBody>
          <a:bodyPr wrap="square" rtlCol="0">
            <a:spAutoFit/>
          </a:bodyPr>
          <a:lstStyle/>
          <a:p>
            <a:r>
              <a:rPr lang="en-US" dirty="0"/>
              <a:t>Biological Assets</a:t>
            </a:r>
          </a:p>
          <a:p>
            <a:pPr algn="ctr"/>
            <a:r>
              <a:rPr lang="en-US" dirty="0"/>
              <a:t>IAS 41</a:t>
            </a:r>
          </a:p>
        </p:txBody>
      </p:sp>
      <p:sp>
        <p:nvSpPr>
          <p:cNvPr id="19" name="TextBox 18">
            <a:extLst>
              <a:ext uri="{FF2B5EF4-FFF2-40B4-BE49-F238E27FC236}">
                <a16:creationId xmlns:a16="http://schemas.microsoft.com/office/drawing/2014/main" id="{E7685853-5097-4ABD-99C4-0427618199FC}"/>
              </a:ext>
            </a:extLst>
          </p:cNvPr>
          <p:cNvSpPr txBox="1"/>
          <p:nvPr/>
        </p:nvSpPr>
        <p:spPr>
          <a:xfrm>
            <a:off x="2994293" y="3766005"/>
            <a:ext cx="1883121" cy="646331"/>
          </a:xfrm>
          <a:prstGeom prst="rect">
            <a:avLst/>
          </a:prstGeom>
          <a:noFill/>
        </p:spPr>
        <p:txBody>
          <a:bodyPr wrap="square" rtlCol="0">
            <a:spAutoFit/>
          </a:bodyPr>
          <a:lstStyle/>
          <a:p>
            <a:pPr algn="ctr"/>
            <a:r>
              <a:rPr lang="en-US" dirty="0"/>
              <a:t>Raw Materials</a:t>
            </a:r>
          </a:p>
          <a:p>
            <a:pPr algn="ctr"/>
            <a:r>
              <a:rPr lang="en-US" dirty="0"/>
              <a:t>IAS 2</a:t>
            </a:r>
          </a:p>
        </p:txBody>
      </p:sp>
      <p:sp>
        <p:nvSpPr>
          <p:cNvPr id="20" name="TextBox 19">
            <a:extLst>
              <a:ext uri="{FF2B5EF4-FFF2-40B4-BE49-F238E27FC236}">
                <a16:creationId xmlns:a16="http://schemas.microsoft.com/office/drawing/2014/main" id="{AC1E2C8F-71C5-4B81-B3E7-74115CECA1FC}"/>
              </a:ext>
            </a:extLst>
          </p:cNvPr>
          <p:cNvSpPr txBox="1"/>
          <p:nvPr/>
        </p:nvSpPr>
        <p:spPr>
          <a:xfrm>
            <a:off x="4649077" y="3757071"/>
            <a:ext cx="2613160" cy="646331"/>
          </a:xfrm>
          <a:prstGeom prst="rect">
            <a:avLst/>
          </a:prstGeom>
          <a:noFill/>
        </p:spPr>
        <p:txBody>
          <a:bodyPr wrap="square" rtlCol="0">
            <a:spAutoFit/>
          </a:bodyPr>
          <a:lstStyle/>
          <a:p>
            <a:pPr algn="ctr"/>
            <a:r>
              <a:rPr lang="en-US" dirty="0"/>
              <a:t>Semi-processed</a:t>
            </a:r>
          </a:p>
          <a:p>
            <a:pPr algn="ctr"/>
            <a:r>
              <a:rPr lang="en-US" dirty="0"/>
              <a:t>IAS 2</a:t>
            </a:r>
          </a:p>
        </p:txBody>
      </p:sp>
      <p:pic>
        <p:nvPicPr>
          <p:cNvPr id="25" name="Picture 24">
            <a:extLst>
              <a:ext uri="{FF2B5EF4-FFF2-40B4-BE49-F238E27FC236}">
                <a16:creationId xmlns:a16="http://schemas.microsoft.com/office/drawing/2014/main" id="{6A6A968B-E52C-4622-8D0B-C892A2918D40}"/>
              </a:ext>
            </a:extLst>
          </p:cNvPr>
          <p:cNvPicPr>
            <a:picLocks noChangeAspect="1"/>
          </p:cNvPicPr>
          <p:nvPr/>
        </p:nvPicPr>
        <p:blipFill rotWithShape="1">
          <a:blip r:embed="rId8">
            <a:extLst>
              <a:ext uri="{837473B0-CC2E-450A-ABE3-18F120FF3D39}">
                <a1611:picAttrSrcUrl xmlns:a1611="http://schemas.microsoft.com/office/drawing/2016/11/main" r:id="rId9"/>
              </a:ext>
            </a:extLst>
          </a:blip>
          <a:srcRect r="7647"/>
          <a:stretch/>
        </p:blipFill>
        <p:spPr>
          <a:xfrm>
            <a:off x="7346135" y="2551994"/>
            <a:ext cx="1424865" cy="1080000"/>
          </a:xfrm>
          <a:prstGeom prst="rect">
            <a:avLst/>
          </a:prstGeom>
        </p:spPr>
      </p:pic>
      <p:sp>
        <p:nvSpPr>
          <p:cNvPr id="26" name="TextBox 25">
            <a:extLst>
              <a:ext uri="{FF2B5EF4-FFF2-40B4-BE49-F238E27FC236}">
                <a16:creationId xmlns:a16="http://schemas.microsoft.com/office/drawing/2014/main" id="{B013D7A8-6C94-4DC8-A719-13C69BBE836D}"/>
              </a:ext>
            </a:extLst>
          </p:cNvPr>
          <p:cNvSpPr txBox="1"/>
          <p:nvPr/>
        </p:nvSpPr>
        <p:spPr>
          <a:xfrm>
            <a:off x="1524000" y="6629400"/>
            <a:ext cx="9144000" cy="1080000"/>
          </a:xfrm>
          <a:prstGeom prst="rect">
            <a:avLst/>
          </a:prstGeom>
          <a:noFill/>
        </p:spPr>
        <p:txBody>
          <a:bodyPr wrap="square" rtlCol="0">
            <a:spAutoFit/>
          </a:bodyPr>
          <a:lstStyle/>
          <a:p>
            <a:r>
              <a:rPr lang="en-US" sz="900">
                <a:hlinkClick r:id="rId9" tooltip="https://www.bundabergnow.com/2019/07/11/taste-childers-wine-food-tours/"/>
              </a:rPr>
              <a:t>This Photo</a:t>
            </a:r>
            <a:r>
              <a:rPr lang="en-US" sz="900"/>
              <a:t> by Unknown Author is licensed under </a:t>
            </a:r>
            <a:r>
              <a:rPr lang="en-US" sz="900">
                <a:hlinkClick r:id="rId10" tooltip="https://creativecommons.org/licenses/by/3.0/"/>
              </a:rPr>
              <a:t>CC BY</a:t>
            </a:r>
            <a:endParaRPr lang="en-US" sz="900"/>
          </a:p>
        </p:txBody>
      </p:sp>
      <p:sp>
        <p:nvSpPr>
          <p:cNvPr id="27" name="TextBox 26">
            <a:extLst>
              <a:ext uri="{FF2B5EF4-FFF2-40B4-BE49-F238E27FC236}">
                <a16:creationId xmlns:a16="http://schemas.microsoft.com/office/drawing/2014/main" id="{6F2B6F46-C191-4FE7-AA63-528952551190}"/>
              </a:ext>
            </a:extLst>
          </p:cNvPr>
          <p:cNvSpPr txBox="1"/>
          <p:nvPr/>
        </p:nvSpPr>
        <p:spPr>
          <a:xfrm>
            <a:off x="6966840" y="3766005"/>
            <a:ext cx="2130213" cy="646331"/>
          </a:xfrm>
          <a:prstGeom prst="rect">
            <a:avLst/>
          </a:prstGeom>
          <a:noFill/>
        </p:spPr>
        <p:txBody>
          <a:bodyPr wrap="square" rtlCol="0">
            <a:spAutoFit/>
          </a:bodyPr>
          <a:lstStyle/>
          <a:p>
            <a:pPr algn="ctr"/>
            <a:r>
              <a:rPr lang="en-US" dirty="0"/>
              <a:t>Finished products</a:t>
            </a:r>
          </a:p>
          <a:p>
            <a:pPr algn="ctr"/>
            <a:r>
              <a:rPr lang="en-US" dirty="0"/>
              <a:t>IAS 2</a:t>
            </a:r>
          </a:p>
        </p:txBody>
      </p:sp>
    </p:spTree>
    <p:extLst>
      <p:ext uri="{BB962C8B-B14F-4D97-AF65-F5344CB8AC3E}">
        <p14:creationId xmlns:p14="http://schemas.microsoft.com/office/powerpoint/2010/main" val="3271796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IAS 2 applies to all inventories other than</a:t>
            </a:r>
          </a:p>
          <a:p>
            <a:pPr marL="285750" indent="-285750">
              <a:buFont typeface="Arial" panose="020B0604020202020204" pitchFamily="34" charset="0"/>
              <a:buChar char="•"/>
            </a:pPr>
            <a:r>
              <a:rPr lang="en-US" dirty="0"/>
              <a:t>work in progress arising under construction contracts (IFRS 15)</a:t>
            </a:r>
          </a:p>
          <a:p>
            <a:pPr marL="285750" indent="-285750">
              <a:buFont typeface="Arial" panose="020B0604020202020204" pitchFamily="34" charset="0"/>
              <a:buChar char="•"/>
            </a:pPr>
            <a:r>
              <a:rPr lang="en-US" dirty="0"/>
              <a:t>financial instruments (IFRS 9)</a:t>
            </a:r>
          </a:p>
          <a:p>
            <a:pPr marL="285750" indent="-285750">
              <a:buFont typeface="Arial" panose="020B0604020202020204" pitchFamily="34" charset="0"/>
              <a:buChar char="•"/>
            </a:pPr>
            <a:r>
              <a:rPr lang="en-US" dirty="0"/>
              <a:t>livestock, agricultural products, mineral ores (IAS 41)</a:t>
            </a:r>
          </a:p>
          <a:p>
            <a:endParaRPr lang="en-US" dirty="0"/>
          </a:p>
          <a:p>
            <a:r>
              <a:rPr lang="en-US" dirty="0"/>
              <a:t>These are recognized when:</a:t>
            </a:r>
          </a:p>
          <a:p>
            <a:pPr marL="285750" indent="-285750">
              <a:buFont typeface="Arial" panose="020B0604020202020204" pitchFamily="34" charset="0"/>
              <a:buChar char="•"/>
            </a:pPr>
            <a:r>
              <a:rPr lang="en-US" dirty="0"/>
              <a:t>risks and rewards of ownership have transferred</a:t>
            </a:r>
          </a:p>
          <a:p>
            <a:pPr marL="285750" indent="-285750">
              <a:buFont typeface="Arial" panose="020B0604020202020204" pitchFamily="34" charset="0"/>
              <a:buChar char="•"/>
            </a:pPr>
            <a:r>
              <a:rPr lang="en-US" dirty="0"/>
              <a:t>effective control over goods</a:t>
            </a:r>
          </a:p>
          <a:p>
            <a:pPr marL="285750" indent="-285750">
              <a:buFont typeface="Arial" panose="020B0604020202020204" pitchFamily="34" charset="0"/>
              <a:buChar char="•"/>
            </a:pPr>
            <a:r>
              <a:rPr lang="en-US" dirty="0"/>
              <a:t>cost can be measured reliably</a:t>
            </a:r>
          </a:p>
          <a:p>
            <a:pPr marL="285750" indent="-285750">
              <a:buFont typeface="Arial" panose="020B0604020202020204" pitchFamily="34" charset="0"/>
              <a:buChar char="•"/>
            </a:pPr>
            <a:r>
              <a:rPr lang="en-US" dirty="0"/>
              <a:t>economic benefits flow to company</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spTree>
    <p:extLst>
      <p:ext uri="{BB962C8B-B14F-4D97-AF65-F5344CB8AC3E}">
        <p14:creationId xmlns:p14="http://schemas.microsoft.com/office/powerpoint/2010/main" val="3997626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According to IAS 2 inventories are to be evaluated at the lowest between cost and net realizable value. </a:t>
            </a:r>
          </a:p>
          <a:p>
            <a:r>
              <a:rPr lang="en-US" dirty="0"/>
              <a:t>Cost to be recognized in the standard is represented by:</a:t>
            </a:r>
          </a:p>
          <a:p>
            <a:pPr marL="342900" indent="-342900">
              <a:buFont typeface="Arial" panose="020B0604020202020204" pitchFamily="34" charset="0"/>
              <a:buChar char="•"/>
            </a:pPr>
            <a:r>
              <a:rPr lang="en-US" dirty="0"/>
              <a:t>costs of purchase, costs of conversion</a:t>
            </a:r>
          </a:p>
          <a:p>
            <a:pPr marL="285750" indent="-285750">
              <a:buFont typeface="Arial" panose="020B0604020202020204" pitchFamily="34" charset="0"/>
              <a:buChar char="•"/>
            </a:pPr>
            <a:r>
              <a:rPr lang="en-US" dirty="0"/>
              <a:t>other costs incurred in bringing the inventories to their present location and condition (i.e. cost for transportation)</a:t>
            </a:r>
          </a:p>
          <a:p>
            <a:r>
              <a:rPr lang="en-US" dirty="0"/>
              <a:t>Net realizable value is:</a:t>
            </a:r>
          </a:p>
          <a:p>
            <a:pPr marL="285750" indent="-285750">
              <a:buFont typeface="Arial" panose="020B0604020202020204" pitchFamily="34" charset="0"/>
              <a:buChar char="•"/>
            </a:pPr>
            <a:r>
              <a:rPr lang="en-US" dirty="0"/>
              <a:t>Cost of substitution, meaning the cost of purchasing of raw materials from market</a:t>
            </a:r>
          </a:p>
          <a:p>
            <a:pPr marL="285750" indent="-285750">
              <a:buFont typeface="Arial" panose="020B0604020202020204" pitchFamily="34" charset="0"/>
              <a:buChar char="•"/>
            </a:pPr>
            <a:r>
              <a:rPr lang="en-US" dirty="0"/>
              <a:t>Expected selling price for partially finished and finished products </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spTree>
    <p:extLst>
      <p:ext uri="{BB962C8B-B14F-4D97-AF65-F5344CB8AC3E}">
        <p14:creationId xmlns:p14="http://schemas.microsoft.com/office/powerpoint/2010/main" val="3814648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With reference to the cost of conversion (transformation or production), IAS 2 specifies these have to include those directly related to the produced item, as i.e. the direct labor, and must then include also a portion of general production costs fixed and variables, i.e. depreciation, maintenance, etc. </a:t>
            </a:r>
          </a:p>
          <a:p>
            <a:r>
              <a:rPr lang="en-US" dirty="0"/>
              <a:t>This estimation is to be operated considering a normal productive condition. In a period with unusually low production inventories are to be evaluated considering the normal level of costs/production. IAS 2 does not allow inefficiencies to be suspended in the inventories. </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spTree>
    <p:extLst>
      <p:ext uri="{BB962C8B-B14F-4D97-AF65-F5344CB8AC3E}">
        <p14:creationId xmlns:p14="http://schemas.microsoft.com/office/powerpoint/2010/main" val="3354025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pic>
        <p:nvPicPr>
          <p:cNvPr id="8" name="Picture 7">
            <a:extLst>
              <a:ext uri="{FF2B5EF4-FFF2-40B4-BE49-F238E27FC236}">
                <a16:creationId xmlns:a16="http://schemas.microsoft.com/office/drawing/2014/main" id="{E33268E7-E917-4374-ACBB-C642AD59E5D8}"/>
              </a:ext>
            </a:extLst>
          </p:cNvPr>
          <p:cNvPicPr>
            <a:picLocks noChangeAspect="1"/>
          </p:cNvPicPr>
          <p:nvPr/>
        </p:nvPicPr>
        <p:blipFill>
          <a:blip r:embed="rId2"/>
          <a:stretch>
            <a:fillRect/>
          </a:stretch>
        </p:blipFill>
        <p:spPr>
          <a:xfrm>
            <a:off x="1227722" y="1498941"/>
            <a:ext cx="5221129" cy="2615860"/>
          </a:xfrm>
          <a:prstGeom prst="rect">
            <a:avLst/>
          </a:prstGeom>
        </p:spPr>
      </p:pic>
      <p:sp>
        <p:nvSpPr>
          <p:cNvPr id="10" name="TextBox 9">
            <a:extLst>
              <a:ext uri="{FF2B5EF4-FFF2-40B4-BE49-F238E27FC236}">
                <a16:creationId xmlns:a16="http://schemas.microsoft.com/office/drawing/2014/main" id="{57FA7DFA-C3F2-45FE-9884-49725D87B24C}"/>
              </a:ext>
            </a:extLst>
          </p:cNvPr>
          <p:cNvSpPr txBox="1"/>
          <p:nvPr/>
        </p:nvSpPr>
        <p:spPr>
          <a:xfrm>
            <a:off x="6614222" y="1498941"/>
            <a:ext cx="3162077" cy="1077218"/>
          </a:xfrm>
          <a:prstGeom prst="rect">
            <a:avLst/>
          </a:prstGeom>
          <a:noFill/>
        </p:spPr>
        <p:txBody>
          <a:bodyPr wrap="square" rtlCol="0">
            <a:spAutoFit/>
          </a:bodyPr>
          <a:lstStyle/>
          <a:p>
            <a:r>
              <a:rPr lang="en-US" sz="1600" b="1" dirty="0">
                <a:solidFill>
                  <a:srgbClr val="FF0000"/>
                </a:solidFill>
              </a:rPr>
              <a:t>Net realizable value =</a:t>
            </a:r>
          </a:p>
          <a:p>
            <a:r>
              <a:rPr lang="en-US" sz="1600" dirty="0"/>
              <a:t>Estimated selling price –</a:t>
            </a:r>
          </a:p>
          <a:p>
            <a:r>
              <a:rPr lang="en-US" sz="1600" dirty="0"/>
              <a:t>Estimated costs of completion -</a:t>
            </a:r>
          </a:p>
          <a:p>
            <a:r>
              <a:rPr lang="en-US" sz="1600" dirty="0"/>
              <a:t>Estimated costs of selling</a:t>
            </a:r>
          </a:p>
        </p:txBody>
      </p:sp>
    </p:spTree>
    <p:extLst>
      <p:ext uri="{BB962C8B-B14F-4D97-AF65-F5344CB8AC3E}">
        <p14:creationId xmlns:p14="http://schemas.microsoft.com/office/powerpoint/2010/main" val="3778098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lnSpcReduction="10000"/>
          </a:bodyPr>
          <a:lstStyle/>
          <a:p>
            <a:r>
              <a:rPr lang="en-US" dirty="0"/>
              <a:t>IAS 2 specifies also other costs could be suspended in the value of inventories if these have been sustained to bring inventories in the location and conditions where they are.</a:t>
            </a:r>
          </a:p>
          <a:p>
            <a:r>
              <a:rPr lang="en-US" dirty="0"/>
              <a:t>According to IAS 2 the cost of inventories that are not interchangeable as for the goods and products distinguished for specific projects, is to be evaluated considering precise evaluations of their specific costs. In other words a company should evaluate for each item category what is the specific cost of purchasing, cost of production (such as direct labor), allocation of variable costs. This criteria is complicated and onerous.</a:t>
            </a:r>
          </a:p>
          <a:p>
            <a:endParaRPr lang="en-US" dirty="0"/>
          </a:p>
          <a:p>
            <a:r>
              <a:rPr lang="en-US" dirty="0"/>
              <a:t>With reference to interchangeable goods, IAS 2, apart of the specific cost criteria even applicable, provides the reference evaluation method is FIFO or weighted average cost.</a:t>
            </a:r>
          </a:p>
          <a:p>
            <a:endParaRPr lang="en-US" dirty="0"/>
          </a:p>
          <a:p>
            <a:r>
              <a:rPr lang="en-US" dirty="0"/>
              <a:t>Interchangeable goods are items similar for nature or use (i.e. a box of oranges, a certain quantity of screws, etc.).</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spTree>
    <p:extLst>
      <p:ext uri="{BB962C8B-B14F-4D97-AF65-F5344CB8AC3E}">
        <p14:creationId xmlns:p14="http://schemas.microsoft.com/office/powerpoint/2010/main" val="2238992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FIFO stands for </a:t>
            </a:r>
            <a:r>
              <a:rPr lang="en-US" i="1" dirty="0"/>
              <a:t>First In First Out, </a:t>
            </a:r>
            <a:r>
              <a:rPr lang="en-US" dirty="0"/>
              <a:t>according to this method first purchased or produced quantities are the first to be sold or used in the production; as a consequence only most recent purchased and productions remain in the warehouse.</a:t>
            </a:r>
          </a:p>
          <a:p>
            <a:endParaRPr lang="en-US" dirty="0"/>
          </a:p>
          <a:p>
            <a:r>
              <a:rPr lang="en-US" dirty="0"/>
              <a:t>According to weighted average cost of goods purchased or produced items are no more individually identifiable and become part of set in which goods are equally available. </a:t>
            </a:r>
          </a:p>
          <a:p>
            <a:endParaRPr lang="en-US" dirty="0"/>
          </a:p>
          <a:p>
            <a:r>
              <a:rPr lang="en-US" dirty="0"/>
              <a:t>LIFO, </a:t>
            </a:r>
            <a:r>
              <a:rPr lang="en-US" i="1" dirty="0"/>
              <a:t>Last in First Out</a:t>
            </a:r>
            <a:r>
              <a:rPr lang="en-US" dirty="0"/>
              <a:t>, is not applicable. Is not allowed applying a different method for goods of equal nature while is possible applying a different method for inventories with different nature or use (consistency principle). i.e. the same raw material used in different industrial sectors can be evaluated by a different method.</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spTree>
    <p:extLst>
      <p:ext uri="{BB962C8B-B14F-4D97-AF65-F5344CB8AC3E}">
        <p14:creationId xmlns:p14="http://schemas.microsoft.com/office/powerpoint/2010/main" val="993533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10000"/>
          </a:bodyPr>
          <a:lstStyle/>
          <a:p>
            <a:r>
              <a:rPr lang="en-US" b="1" u="sng" dirty="0"/>
              <a:t>FIFO</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Risk with this method, in a inflated economy,  is overestimation of assets</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graphicFrame>
        <p:nvGraphicFramePr>
          <p:cNvPr id="9" name="Table 8">
            <a:extLst>
              <a:ext uri="{FF2B5EF4-FFF2-40B4-BE49-F238E27FC236}">
                <a16:creationId xmlns:a16="http://schemas.microsoft.com/office/drawing/2014/main" id="{0939DDFE-D404-460B-8DF2-30E4617D3041}"/>
              </a:ext>
            </a:extLst>
          </p:cNvPr>
          <p:cNvGraphicFramePr>
            <a:graphicFrameLocks noGrp="1"/>
          </p:cNvGraphicFramePr>
          <p:nvPr>
            <p:extLst>
              <p:ext uri="{D42A27DB-BD31-4B8C-83A1-F6EECF244321}">
                <p14:modId xmlns:p14="http://schemas.microsoft.com/office/powerpoint/2010/main" val="3455601534"/>
              </p:ext>
            </p:extLst>
          </p:nvPr>
        </p:nvGraphicFramePr>
        <p:xfrm>
          <a:off x="1115132" y="1555647"/>
          <a:ext cx="8128002" cy="3599997"/>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2725259930"/>
                    </a:ext>
                  </a:extLst>
                </a:gridCol>
                <a:gridCol w="1354667">
                  <a:extLst>
                    <a:ext uri="{9D8B030D-6E8A-4147-A177-3AD203B41FA5}">
                      <a16:colId xmlns:a16="http://schemas.microsoft.com/office/drawing/2014/main" val="1378254799"/>
                    </a:ext>
                  </a:extLst>
                </a:gridCol>
                <a:gridCol w="1354667">
                  <a:extLst>
                    <a:ext uri="{9D8B030D-6E8A-4147-A177-3AD203B41FA5}">
                      <a16:colId xmlns:a16="http://schemas.microsoft.com/office/drawing/2014/main" val="3608582815"/>
                    </a:ext>
                  </a:extLst>
                </a:gridCol>
                <a:gridCol w="1354667">
                  <a:extLst>
                    <a:ext uri="{9D8B030D-6E8A-4147-A177-3AD203B41FA5}">
                      <a16:colId xmlns:a16="http://schemas.microsoft.com/office/drawing/2014/main" val="1435762076"/>
                    </a:ext>
                  </a:extLst>
                </a:gridCol>
                <a:gridCol w="1354667">
                  <a:extLst>
                    <a:ext uri="{9D8B030D-6E8A-4147-A177-3AD203B41FA5}">
                      <a16:colId xmlns:a16="http://schemas.microsoft.com/office/drawing/2014/main" val="1564544420"/>
                    </a:ext>
                  </a:extLst>
                </a:gridCol>
                <a:gridCol w="1354667">
                  <a:extLst>
                    <a:ext uri="{9D8B030D-6E8A-4147-A177-3AD203B41FA5}">
                      <a16:colId xmlns:a16="http://schemas.microsoft.com/office/drawing/2014/main" val="1481535653"/>
                    </a:ext>
                  </a:extLst>
                </a:gridCol>
              </a:tblGrid>
              <a:tr h="534375">
                <a:tc>
                  <a:txBody>
                    <a:bodyPr/>
                    <a:lstStyle/>
                    <a:p>
                      <a:pPr algn="ctr"/>
                      <a:r>
                        <a:rPr lang="en-US" sz="1400" dirty="0"/>
                        <a:t>Date</a:t>
                      </a:r>
                    </a:p>
                  </a:txBody>
                  <a:tcPr anchor="ctr"/>
                </a:tc>
                <a:tc>
                  <a:txBody>
                    <a:bodyPr/>
                    <a:lstStyle/>
                    <a:p>
                      <a:pPr algn="ctr"/>
                      <a:r>
                        <a:rPr lang="en-US" sz="1400" dirty="0"/>
                        <a:t>Event</a:t>
                      </a:r>
                    </a:p>
                  </a:txBody>
                  <a:tcPr anchor="ctr"/>
                </a:tc>
                <a:tc>
                  <a:txBody>
                    <a:bodyPr/>
                    <a:lstStyle/>
                    <a:p>
                      <a:pPr algn="ctr"/>
                      <a:r>
                        <a:rPr lang="en-US" sz="1400" dirty="0"/>
                        <a:t>Transferred in</a:t>
                      </a:r>
                    </a:p>
                  </a:txBody>
                  <a:tcPr anchor="ctr"/>
                </a:tc>
                <a:tc>
                  <a:txBody>
                    <a:bodyPr/>
                    <a:lstStyle/>
                    <a:p>
                      <a:pPr algn="ctr"/>
                      <a:r>
                        <a:rPr lang="en-US" sz="1400" dirty="0"/>
                        <a:t>Sold</a:t>
                      </a:r>
                    </a:p>
                  </a:txBody>
                  <a:tcPr anchor="ctr"/>
                </a:tc>
                <a:tc>
                  <a:txBody>
                    <a:bodyPr/>
                    <a:lstStyle/>
                    <a:p>
                      <a:pPr algn="ctr"/>
                      <a:r>
                        <a:rPr lang="en-US" sz="1400" dirty="0"/>
                        <a:t>Unit Price</a:t>
                      </a:r>
                    </a:p>
                  </a:txBody>
                  <a:tcPr anchor="ctr"/>
                </a:tc>
                <a:tc>
                  <a:txBody>
                    <a:bodyPr/>
                    <a:lstStyle/>
                    <a:p>
                      <a:pPr algn="ctr"/>
                      <a:r>
                        <a:rPr lang="en-US" sz="1400" dirty="0"/>
                        <a:t>Value of goods</a:t>
                      </a:r>
                    </a:p>
                  </a:txBody>
                  <a:tcPr anchor="ctr"/>
                </a:tc>
                <a:extLst>
                  <a:ext uri="{0D108BD9-81ED-4DB2-BD59-A6C34878D82A}">
                    <a16:rowId xmlns:a16="http://schemas.microsoft.com/office/drawing/2014/main" val="1436573581"/>
                  </a:ext>
                </a:extLst>
              </a:tr>
              <a:tr h="534375">
                <a:tc>
                  <a:txBody>
                    <a:bodyPr/>
                    <a:lstStyle/>
                    <a:p>
                      <a:pPr algn="ctr"/>
                      <a:r>
                        <a:rPr lang="en-US" sz="1400" dirty="0"/>
                        <a:t>01/01</a:t>
                      </a:r>
                    </a:p>
                  </a:txBody>
                  <a:tcPr anchor="ctr"/>
                </a:tc>
                <a:tc>
                  <a:txBody>
                    <a:bodyPr/>
                    <a:lstStyle/>
                    <a:p>
                      <a:pPr algn="ctr"/>
                      <a:r>
                        <a:rPr lang="en-US" sz="1400" dirty="0"/>
                        <a:t>Beginning inventory</a:t>
                      </a:r>
                    </a:p>
                  </a:txBody>
                  <a:tcPr anchor="ctr"/>
                </a:tc>
                <a:tc>
                  <a:txBody>
                    <a:bodyPr/>
                    <a:lstStyle/>
                    <a:p>
                      <a:pPr algn="ctr"/>
                      <a:r>
                        <a:rPr lang="en-US" sz="1400" dirty="0"/>
                        <a:t>1.000</a:t>
                      </a:r>
                    </a:p>
                  </a:txBody>
                  <a:tcPr anchor="ctr"/>
                </a:tc>
                <a:tc>
                  <a:txBody>
                    <a:bodyPr/>
                    <a:lstStyle/>
                    <a:p>
                      <a:pPr algn="ctr"/>
                      <a:endParaRPr lang="en-US" sz="1400" dirty="0"/>
                    </a:p>
                  </a:txBody>
                  <a:tcPr anchor="ctr"/>
                </a:tc>
                <a:tc>
                  <a:txBody>
                    <a:bodyPr/>
                    <a:lstStyle/>
                    <a:p>
                      <a:pPr algn="ctr"/>
                      <a:r>
                        <a:rPr lang="en-US" sz="1400" dirty="0"/>
                        <a:t>Euro 3,00</a:t>
                      </a:r>
                    </a:p>
                  </a:txBody>
                  <a:tcPr anchor="ctr"/>
                </a:tc>
                <a:tc>
                  <a:txBody>
                    <a:bodyPr/>
                    <a:lstStyle/>
                    <a:p>
                      <a:pPr algn="ctr"/>
                      <a:r>
                        <a:rPr lang="en-US" sz="1400" dirty="0"/>
                        <a:t>1.000x3,00</a:t>
                      </a:r>
                    </a:p>
                  </a:txBody>
                  <a:tcPr anchor="ctr"/>
                </a:tc>
                <a:extLst>
                  <a:ext uri="{0D108BD9-81ED-4DB2-BD59-A6C34878D82A}">
                    <a16:rowId xmlns:a16="http://schemas.microsoft.com/office/drawing/2014/main" val="163760168"/>
                  </a:ext>
                </a:extLst>
              </a:tr>
              <a:tr h="534375">
                <a:tc>
                  <a:txBody>
                    <a:bodyPr/>
                    <a:lstStyle/>
                    <a:p>
                      <a:pPr algn="ctr"/>
                      <a:r>
                        <a:rPr lang="en-US" sz="1400" dirty="0"/>
                        <a:t>04/01</a:t>
                      </a:r>
                    </a:p>
                  </a:txBody>
                  <a:tcPr anchor="ctr"/>
                </a:tc>
                <a:tc>
                  <a:txBody>
                    <a:bodyPr/>
                    <a:lstStyle/>
                    <a:p>
                      <a:pPr algn="ctr"/>
                      <a:r>
                        <a:rPr lang="en-US" sz="1400" dirty="0"/>
                        <a:t>Transfer</a:t>
                      </a:r>
                    </a:p>
                  </a:txBody>
                  <a:tcPr anchor="ctr"/>
                </a:tc>
                <a:tc>
                  <a:txBody>
                    <a:bodyPr/>
                    <a:lstStyle/>
                    <a:p>
                      <a:pPr algn="ctr"/>
                      <a:r>
                        <a:rPr lang="en-US" sz="1400" dirty="0"/>
                        <a:t>800</a:t>
                      </a:r>
                    </a:p>
                  </a:txBody>
                  <a:tcPr anchor="ctr"/>
                </a:tc>
                <a:tc>
                  <a:txBody>
                    <a:bodyPr/>
                    <a:lstStyle/>
                    <a:p>
                      <a:pPr algn="ctr"/>
                      <a:endParaRPr lang="en-US" sz="1400" dirty="0"/>
                    </a:p>
                  </a:txBody>
                  <a:tcPr anchor="ctr"/>
                </a:tc>
                <a:tc>
                  <a:txBody>
                    <a:bodyPr/>
                    <a:lstStyle/>
                    <a:p>
                      <a:pPr algn="ctr"/>
                      <a:r>
                        <a:rPr lang="en-US" sz="1400" dirty="0"/>
                        <a:t>Euro 3,10</a:t>
                      </a:r>
                    </a:p>
                  </a:txBody>
                  <a:tcPr anchor="ctr"/>
                </a:tc>
                <a:tc>
                  <a:txBody>
                    <a:bodyPr/>
                    <a:lstStyle/>
                    <a:p>
                      <a:pPr algn="ctr"/>
                      <a:r>
                        <a:rPr lang="en-US" sz="1400" dirty="0"/>
                        <a:t>1.000x3,00</a:t>
                      </a:r>
                    </a:p>
                    <a:p>
                      <a:pPr algn="ctr"/>
                      <a:r>
                        <a:rPr lang="en-US" sz="1400" dirty="0"/>
                        <a:t>800x3,10</a:t>
                      </a:r>
                    </a:p>
                  </a:txBody>
                  <a:tcPr anchor="ctr"/>
                </a:tc>
                <a:extLst>
                  <a:ext uri="{0D108BD9-81ED-4DB2-BD59-A6C34878D82A}">
                    <a16:rowId xmlns:a16="http://schemas.microsoft.com/office/drawing/2014/main" val="2913232724"/>
                  </a:ext>
                </a:extLst>
              </a:tr>
              <a:tr h="534375">
                <a:tc>
                  <a:txBody>
                    <a:bodyPr/>
                    <a:lstStyle/>
                    <a:p>
                      <a:pPr algn="ctr"/>
                      <a:r>
                        <a:rPr lang="en-US" sz="1400" dirty="0"/>
                        <a:t>06/01</a:t>
                      </a:r>
                    </a:p>
                  </a:txBody>
                  <a:tcPr anchor="ctr"/>
                </a:tc>
                <a:tc>
                  <a:txBody>
                    <a:bodyPr/>
                    <a:lstStyle/>
                    <a:p>
                      <a:pPr algn="ctr"/>
                      <a:r>
                        <a:rPr lang="en-US" sz="1400" dirty="0"/>
                        <a:t>Sale</a:t>
                      </a:r>
                    </a:p>
                  </a:txBody>
                  <a:tcPr anchor="ctr"/>
                </a:tc>
                <a:tc>
                  <a:txBody>
                    <a:bodyPr/>
                    <a:lstStyle/>
                    <a:p>
                      <a:pPr algn="ctr"/>
                      <a:endParaRPr lang="en-US" sz="1400" dirty="0"/>
                    </a:p>
                  </a:txBody>
                  <a:tcPr anchor="ctr"/>
                </a:tc>
                <a:tc>
                  <a:txBody>
                    <a:bodyPr/>
                    <a:lstStyle/>
                    <a:p>
                      <a:pPr algn="ctr"/>
                      <a:r>
                        <a:rPr lang="en-US" sz="1400" dirty="0"/>
                        <a:t>500</a:t>
                      </a:r>
                    </a:p>
                  </a:txBody>
                  <a:tcPr anchor="ctr"/>
                </a:tc>
                <a:tc>
                  <a:txBody>
                    <a:bodyPr/>
                    <a:lstStyle/>
                    <a:p>
                      <a:pPr algn="ctr"/>
                      <a:endParaRPr lang="en-US" sz="1400" dirty="0"/>
                    </a:p>
                  </a:txBody>
                  <a:tcPr anchor="ctr"/>
                </a:tc>
                <a:tc>
                  <a:txBody>
                    <a:bodyPr/>
                    <a:lstStyle/>
                    <a:p>
                      <a:pPr algn="ctr"/>
                      <a:r>
                        <a:rPr lang="en-US" sz="1400" dirty="0"/>
                        <a:t>500x3,00</a:t>
                      </a:r>
                    </a:p>
                    <a:p>
                      <a:pPr algn="ctr"/>
                      <a:r>
                        <a:rPr lang="en-US" sz="1400" dirty="0"/>
                        <a:t>800x3,10</a:t>
                      </a:r>
                    </a:p>
                  </a:txBody>
                  <a:tcPr anchor="ctr"/>
                </a:tc>
                <a:extLst>
                  <a:ext uri="{0D108BD9-81ED-4DB2-BD59-A6C34878D82A}">
                    <a16:rowId xmlns:a16="http://schemas.microsoft.com/office/drawing/2014/main" val="274118713"/>
                  </a:ext>
                </a:extLst>
              </a:tr>
              <a:tr h="309374">
                <a:tc>
                  <a:txBody>
                    <a:bodyPr/>
                    <a:lstStyle/>
                    <a:p>
                      <a:pPr algn="ctr"/>
                      <a:r>
                        <a:rPr lang="en-US" sz="1400" dirty="0"/>
                        <a:t>08/01</a:t>
                      </a:r>
                    </a:p>
                  </a:txBody>
                  <a:tcPr anchor="ctr"/>
                </a:tc>
                <a:tc>
                  <a:txBody>
                    <a:bodyPr/>
                    <a:lstStyle/>
                    <a:p>
                      <a:pPr algn="ctr"/>
                      <a:r>
                        <a:rPr lang="en-US" sz="1400" dirty="0"/>
                        <a:t>Sale</a:t>
                      </a:r>
                    </a:p>
                  </a:txBody>
                  <a:tcPr anchor="ctr"/>
                </a:tc>
                <a:tc>
                  <a:txBody>
                    <a:bodyPr/>
                    <a:lstStyle/>
                    <a:p>
                      <a:pPr algn="ctr"/>
                      <a:endParaRPr lang="en-US" sz="1400" dirty="0"/>
                    </a:p>
                  </a:txBody>
                  <a:tcPr anchor="ctr"/>
                </a:tc>
                <a:tc>
                  <a:txBody>
                    <a:bodyPr/>
                    <a:lstStyle/>
                    <a:p>
                      <a:pPr algn="ctr"/>
                      <a:r>
                        <a:rPr lang="en-US" sz="1400" dirty="0"/>
                        <a:t>800</a:t>
                      </a:r>
                    </a:p>
                  </a:txBody>
                  <a:tcPr anchor="ctr"/>
                </a:tc>
                <a:tc>
                  <a:txBody>
                    <a:bodyPr/>
                    <a:lstStyle/>
                    <a:p>
                      <a:pPr algn="ctr"/>
                      <a:endParaRPr lang="en-US" sz="1400" dirty="0"/>
                    </a:p>
                  </a:txBody>
                  <a:tcPr anchor="ctr"/>
                </a:tc>
                <a:tc>
                  <a:txBody>
                    <a:bodyPr/>
                    <a:lstStyle/>
                    <a:p>
                      <a:pPr algn="ctr"/>
                      <a:r>
                        <a:rPr lang="en-US" sz="1400" dirty="0"/>
                        <a:t>500x3,10</a:t>
                      </a:r>
                    </a:p>
                  </a:txBody>
                  <a:tcPr anchor="ctr"/>
                </a:tc>
                <a:extLst>
                  <a:ext uri="{0D108BD9-81ED-4DB2-BD59-A6C34878D82A}">
                    <a16:rowId xmlns:a16="http://schemas.microsoft.com/office/drawing/2014/main" val="2821275728"/>
                  </a:ext>
                </a:extLst>
              </a:tr>
              <a:tr h="534375">
                <a:tc>
                  <a:txBody>
                    <a:bodyPr/>
                    <a:lstStyle/>
                    <a:p>
                      <a:pPr algn="ctr"/>
                      <a:r>
                        <a:rPr lang="en-US" sz="1400" dirty="0"/>
                        <a:t>14/01</a:t>
                      </a:r>
                    </a:p>
                  </a:txBody>
                  <a:tcPr anchor="ctr"/>
                </a:tc>
                <a:tc>
                  <a:txBody>
                    <a:bodyPr/>
                    <a:lstStyle/>
                    <a:p>
                      <a:pPr algn="ctr"/>
                      <a:r>
                        <a:rPr lang="en-US" sz="1400" dirty="0"/>
                        <a:t>Transfer</a:t>
                      </a:r>
                    </a:p>
                  </a:txBody>
                  <a:tcPr anchor="ctr"/>
                </a:tc>
                <a:tc>
                  <a:txBody>
                    <a:bodyPr/>
                    <a:lstStyle/>
                    <a:p>
                      <a:pPr algn="ctr"/>
                      <a:r>
                        <a:rPr lang="en-US" sz="1400" dirty="0"/>
                        <a:t>500</a:t>
                      </a:r>
                    </a:p>
                  </a:txBody>
                  <a:tcPr anchor="ctr"/>
                </a:tc>
                <a:tc>
                  <a:txBody>
                    <a:bodyPr/>
                    <a:lstStyle/>
                    <a:p>
                      <a:pPr algn="ctr"/>
                      <a:endParaRPr lang="en-US" sz="1400" dirty="0"/>
                    </a:p>
                  </a:txBody>
                  <a:tcPr anchor="ctr"/>
                </a:tc>
                <a:tc>
                  <a:txBody>
                    <a:bodyPr/>
                    <a:lstStyle/>
                    <a:p>
                      <a:pPr algn="ctr"/>
                      <a:r>
                        <a:rPr lang="en-US" sz="1400" dirty="0"/>
                        <a:t>Euro 3,30</a:t>
                      </a:r>
                    </a:p>
                  </a:txBody>
                  <a:tcPr anchor="ctr"/>
                </a:tc>
                <a:tc>
                  <a:txBody>
                    <a:bodyPr/>
                    <a:lstStyle/>
                    <a:p>
                      <a:pPr algn="ctr"/>
                      <a:r>
                        <a:rPr lang="en-US" sz="1400" dirty="0"/>
                        <a:t>500x3,10</a:t>
                      </a:r>
                    </a:p>
                    <a:p>
                      <a:pPr algn="ctr"/>
                      <a:r>
                        <a:rPr lang="en-US" sz="1400" dirty="0"/>
                        <a:t>500x3,30</a:t>
                      </a:r>
                    </a:p>
                  </a:txBody>
                  <a:tcPr anchor="ctr"/>
                </a:tc>
                <a:extLst>
                  <a:ext uri="{0D108BD9-81ED-4DB2-BD59-A6C34878D82A}">
                    <a16:rowId xmlns:a16="http://schemas.microsoft.com/office/drawing/2014/main" val="2261623228"/>
                  </a:ext>
                </a:extLst>
              </a:tr>
              <a:tr h="309374">
                <a:tc>
                  <a:txBody>
                    <a:bodyPr/>
                    <a:lstStyle/>
                    <a:p>
                      <a:pPr algn="ctr"/>
                      <a:r>
                        <a:rPr lang="en-US" sz="1400" dirty="0"/>
                        <a:t>16/01</a:t>
                      </a:r>
                    </a:p>
                  </a:txBody>
                  <a:tcPr anchor="ctr"/>
                </a:tc>
                <a:tc>
                  <a:txBody>
                    <a:bodyPr/>
                    <a:lstStyle/>
                    <a:p>
                      <a:pPr algn="ctr"/>
                      <a:r>
                        <a:rPr lang="en-US" sz="1400" dirty="0"/>
                        <a:t>Sale</a:t>
                      </a:r>
                    </a:p>
                  </a:txBody>
                  <a:tcPr anchor="ctr"/>
                </a:tc>
                <a:tc>
                  <a:txBody>
                    <a:bodyPr/>
                    <a:lstStyle/>
                    <a:p>
                      <a:pPr algn="ctr"/>
                      <a:endParaRPr lang="en-US" sz="1400" dirty="0"/>
                    </a:p>
                  </a:txBody>
                  <a:tcPr anchor="ctr"/>
                </a:tc>
                <a:tc>
                  <a:txBody>
                    <a:bodyPr/>
                    <a:lstStyle/>
                    <a:p>
                      <a:pPr algn="ctr"/>
                      <a:r>
                        <a:rPr lang="en-US" sz="1400" dirty="0"/>
                        <a:t>700</a:t>
                      </a:r>
                    </a:p>
                  </a:txBody>
                  <a:tcPr anchor="ctr"/>
                </a:tc>
                <a:tc>
                  <a:txBody>
                    <a:bodyPr/>
                    <a:lstStyle/>
                    <a:p>
                      <a:pPr algn="ctr"/>
                      <a:endParaRPr lang="en-US" sz="1400" dirty="0"/>
                    </a:p>
                  </a:txBody>
                  <a:tcPr anchor="ctr"/>
                </a:tc>
                <a:tc>
                  <a:txBody>
                    <a:bodyPr/>
                    <a:lstStyle/>
                    <a:p>
                      <a:pPr algn="ctr"/>
                      <a:r>
                        <a:rPr lang="en-US" sz="1400" dirty="0"/>
                        <a:t>300x3,30</a:t>
                      </a:r>
                    </a:p>
                  </a:txBody>
                  <a:tcPr anchor="ctr"/>
                </a:tc>
                <a:extLst>
                  <a:ext uri="{0D108BD9-81ED-4DB2-BD59-A6C34878D82A}">
                    <a16:rowId xmlns:a16="http://schemas.microsoft.com/office/drawing/2014/main" val="391124690"/>
                  </a:ext>
                </a:extLst>
              </a:tr>
              <a:tr h="309374">
                <a:tc gridSpan="5">
                  <a:txBody>
                    <a:bodyPr/>
                    <a:lstStyle/>
                    <a:p>
                      <a:pPr algn="l"/>
                      <a:r>
                        <a:rPr lang="en-US" sz="1400" b="1" dirty="0"/>
                        <a:t>Total</a:t>
                      </a:r>
                    </a:p>
                  </a:txBody>
                  <a:tcPr anchor="ctr"/>
                </a:tc>
                <a:tc hMerge="1">
                  <a:txBody>
                    <a:bodyPr/>
                    <a:lstStyle/>
                    <a:p>
                      <a:pPr algn="ctr"/>
                      <a:endParaRPr lang="en-US" sz="1600" dirty="0"/>
                    </a:p>
                  </a:txBody>
                  <a:tcPr anchor="ctr"/>
                </a:tc>
                <a:tc hMerge="1">
                  <a:txBody>
                    <a:bodyPr/>
                    <a:lstStyle/>
                    <a:p>
                      <a:pPr algn="ctr"/>
                      <a:endParaRPr lang="en-US" sz="1600" dirty="0"/>
                    </a:p>
                  </a:txBody>
                  <a:tcPr anchor="ctr"/>
                </a:tc>
                <a:tc hMerge="1">
                  <a:txBody>
                    <a:bodyPr/>
                    <a:lstStyle/>
                    <a:p>
                      <a:pPr algn="ctr"/>
                      <a:endParaRPr lang="en-US" sz="1600" dirty="0"/>
                    </a:p>
                  </a:txBody>
                  <a:tcPr anchor="ctr"/>
                </a:tc>
                <a:tc hMerge="1">
                  <a:txBody>
                    <a:bodyPr/>
                    <a:lstStyle/>
                    <a:p>
                      <a:pPr algn="ctr"/>
                      <a:endParaRPr lang="en-US" sz="1600" dirty="0"/>
                    </a:p>
                  </a:txBody>
                  <a:tcPr anchor="ctr"/>
                </a:tc>
                <a:tc>
                  <a:txBody>
                    <a:bodyPr/>
                    <a:lstStyle/>
                    <a:p>
                      <a:pPr algn="ctr"/>
                      <a:r>
                        <a:rPr lang="en-US" sz="1400" b="1" dirty="0"/>
                        <a:t>990</a:t>
                      </a:r>
                    </a:p>
                  </a:txBody>
                  <a:tcPr anchor="ctr"/>
                </a:tc>
                <a:extLst>
                  <a:ext uri="{0D108BD9-81ED-4DB2-BD59-A6C34878D82A}">
                    <a16:rowId xmlns:a16="http://schemas.microsoft.com/office/drawing/2014/main" val="3732351816"/>
                  </a:ext>
                </a:extLst>
              </a:tr>
            </a:tbl>
          </a:graphicData>
        </a:graphic>
      </p:graphicFrame>
    </p:spTree>
    <p:extLst>
      <p:ext uri="{BB962C8B-B14F-4D97-AF65-F5344CB8AC3E}">
        <p14:creationId xmlns:p14="http://schemas.microsoft.com/office/powerpoint/2010/main" val="3982305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b="1" u="sng" dirty="0"/>
              <a:t>Weighted average cost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graphicFrame>
        <p:nvGraphicFramePr>
          <p:cNvPr id="9" name="Table 8">
            <a:extLst>
              <a:ext uri="{FF2B5EF4-FFF2-40B4-BE49-F238E27FC236}">
                <a16:creationId xmlns:a16="http://schemas.microsoft.com/office/drawing/2014/main" id="{0939DDFE-D404-460B-8DF2-30E4617D3041}"/>
              </a:ext>
            </a:extLst>
          </p:cNvPr>
          <p:cNvGraphicFramePr>
            <a:graphicFrameLocks noGrp="1"/>
          </p:cNvGraphicFramePr>
          <p:nvPr>
            <p:extLst>
              <p:ext uri="{D42A27DB-BD31-4B8C-83A1-F6EECF244321}">
                <p14:modId xmlns:p14="http://schemas.microsoft.com/office/powerpoint/2010/main" val="2374216696"/>
              </p:ext>
            </p:extLst>
          </p:nvPr>
        </p:nvGraphicFramePr>
        <p:xfrm>
          <a:off x="1115132" y="1555647"/>
          <a:ext cx="8128002" cy="326136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2725259930"/>
                    </a:ext>
                  </a:extLst>
                </a:gridCol>
                <a:gridCol w="1354667">
                  <a:extLst>
                    <a:ext uri="{9D8B030D-6E8A-4147-A177-3AD203B41FA5}">
                      <a16:colId xmlns:a16="http://schemas.microsoft.com/office/drawing/2014/main" val="1378254799"/>
                    </a:ext>
                  </a:extLst>
                </a:gridCol>
                <a:gridCol w="1354667">
                  <a:extLst>
                    <a:ext uri="{9D8B030D-6E8A-4147-A177-3AD203B41FA5}">
                      <a16:colId xmlns:a16="http://schemas.microsoft.com/office/drawing/2014/main" val="3608582815"/>
                    </a:ext>
                  </a:extLst>
                </a:gridCol>
                <a:gridCol w="1354667">
                  <a:extLst>
                    <a:ext uri="{9D8B030D-6E8A-4147-A177-3AD203B41FA5}">
                      <a16:colId xmlns:a16="http://schemas.microsoft.com/office/drawing/2014/main" val="1435762076"/>
                    </a:ext>
                  </a:extLst>
                </a:gridCol>
                <a:gridCol w="1354667">
                  <a:extLst>
                    <a:ext uri="{9D8B030D-6E8A-4147-A177-3AD203B41FA5}">
                      <a16:colId xmlns:a16="http://schemas.microsoft.com/office/drawing/2014/main" val="1564544420"/>
                    </a:ext>
                  </a:extLst>
                </a:gridCol>
                <a:gridCol w="1354667">
                  <a:extLst>
                    <a:ext uri="{9D8B030D-6E8A-4147-A177-3AD203B41FA5}">
                      <a16:colId xmlns:a16="http://schemas.microsoft.com/office/drawing/2014/main" val="1481535653"/>
                    </a:ext>
                  </a:extLst>
                </a:gridCol>
              </a:tblGrid>
              <a:tr h="370840">
                <a:tc>
                  <a:txBody>
                    <a:bodyPr/>
                    <a:lstStyle/>
                    <a:p>
                      <a:pPr algn="ctr"/>
                      <a:r>
                        <a:rPr lang="en-US" sz="1400" dirty="0"/>
                        <a:t>Date</a:t>
                      </a:r>
                    </a:p>
                  </a:txBody>
                  <a:tcPr anchor="ctr"/>
                </a:tc>
                <a:tc>
                  <a:txBody>
                    <a:bodyPr/>
                    <a:lstStyle/>
                    <a:p>
                      <a:pPr algn="ctr"/>
                      <a:r>
                        <a:rPr lang="en-US" sz="1400" dirty="0"/>
                        <a:t>Event</a:t>
                      </a:r>
                    </a:p>
                  </a:txBody>
                  <a:tcPr anchor="ctr"/>
                </a:tc>
                <a:tc>
                  <a:txBody>
                    <a:bodyPr/>
                    <a:lstStyle/>
                    <a:p>
                      <a:pPr algn="ctr"/>
                      <a:r>
                        <a:rPr lang="en-US" sz="1400" dirty="0"/>
                        <a:t>Transferred in</a:t>
                      </a:r>
                    </a:p>
                  </a:txBody>
                  <a:tcPr anchor="ctr"/>
                </a:tc>
                <a:tc>
                  <a:txBody>
                    <a:bodyPr/>
                    <a:lstStyle/>
                    <a:p>
                      <a:pPr algn="ctr"/>
                      <a:r>
                        <a:rPr lang="en-US" sz="1400" dirty="0"/>
                        <a:t>Sold</a:t>
                      </a:r>
                    </a:p>
                  </a:txBody>
                  <a:tcPr anchor="ctr"/>
                </a:tc>
                <a:tc>
                  <a:txBody>
                    <a:bodyPr/>
                    <a:lstStyle/>
                    <a:p>
                      <a:pPr algn="ctr"/>
                      <a:r>
                        <a:rPr lang="en-US" sz="1400" dirty="0"/>
                        <a:t>Unit Price</a:t>
                      </a:r>
                    </a:p>
                  </a:txBody>
                  <a:tcPr anchor="ctr"/>
                </a:tc>
                <a:tc>
                  <a:txBody>
                    <a:bodyPr/>
                    <a:lstStyle/>
                    <a:p>
                      <a:pPr algn="ctr"/>
                      <a:r>
                        <a:rPr lang="en-US" sz="1400" dirty="0"/>
                        <a:t>Value of goods</a:t>
                      </a:r>
                    </a:p>
                  </a:txBody>
                  <a:tcPr anchor="ctr"/>
                </a:tc>
                <a:extLst>
                  <a:ext uri="{0D108BD9-81ED-4DB2-BD59-A6C34878D82A}">
                    <a16:rowId xmlns:a16="http://schemas.microsoft.com/office/drawing/2014/main" val="1436573581"/>
                  </a:ext>
                </a:extLst>
              </a:tr>
              <a:tr h="370840">
                <a:tc>
                  <a:txBody>
                    <a:bodyPr/>
                    <a:lstStyle/>
                    <a:p>
                      <a:pPr algn="ctr"/>
                      <a:r>
                        <a:rPr lang="en-US" sz="1400" dirty="0"/>
                        <a:t>01/01</a:t>
                      </a:r>
                    </a:p>
                  </a:txBody>
                  <a:tcPr anchor="ctr"/>
                </a:tc>
                <a:tc>
                  <a:txBody>
                    <a:bodyPr/>
                    <a:lstStyle/>
                    <a:p>
                      <a:pPr algn="ctr"/>
                      <a:r>
                        <a:rPr lang="en-US" sz="1400" dirty="0"/>
                        <a:t>Beginning inventory</a:t>
                      </a:r>
                    </a:p>
                  </a:txBody>
                  <a:tcPr anchor="ctr"/>
                </a:tc>
                <a:tc>
                  <a:txBody>
                    <a:bodyPr/>
                    <a:lstStyle/>
                    <a:p>
                      <a:pPr algn="ctr"/>
                      <a:r>
                        <a:rPr lang="en-US" sz="1400" dirty="0"/>
                        <a:t>1.000</a:t>
                      </a:r>
                    </a:p>
                  </a:txBody>
                  <a:tcPr anchor="ctr"/>
                </a:tc>
                <a:tc>
                  <a:txBody>
                    <a:bodyPr/>
                    <a:lstStyle/>
                    <a:p>
                      <a:pPr algn="ctr"/>
                      <a:endParaRPr lang="en-US" sz="1400" dirty="0"/>
                    </a:p>
                  </a:txBody>
                  <a:tcPr anchor="ctr"/>
                </a:tc>
                <a:tc>
                  <a:txBody>
                    <a:bodyPr/>
                    <a:lstStyle/>
                    <a:p>
                      <a:pPr algn="ctr"/>
                      <a:r>
                        <a:rPr lang="en-US" sz="1400" dirty="0"/>
                        <a:t>Euro 3,00</a:t>
                      </a:r>
                    </a:p>
                  </a:txBody>
                  <a:tcPr anchor="ctr"/>
                </a:tc>
                <a:tc>
                  <a:txBody>
                    <a:bodyPr/>
                    <a:lstStyle/>
                    <a:p>
                      <a:pPr algn="ctr"/>
                      <a:r>
                        <a:rPr lang="en-US" sz="1400" dirty="0"/>
                        <a:t>1.000x3,00</a:t>
                      </a:r>
                    </a:p>
                  </a:txBody>
                  <a:tcPr anchor="ctr"/>
                </a:tc>
                <a:extLst>
                  <a:ext uri="{0D108BD9-81ED-4DB2-BD59-A6C34878D82A}">
                    <a16:rowId xmlns:a16="http://schemas.microsoft.com/office/drawing/2014/main" val="163760168"/>
                  </a:ext>
                </a:extLst>
              </a:tr>
              <a:tr h="370840">
                <a:tc>
                  <a:txBody>
                    <a:bodyPr/>
                    <a:lstStyle/>
                    <a:p>
                      <a:pPr algn="ctr"/>
                      <a:r>
                        <a:rPr lang="en-US" sz="1400" dirty="0"/>
                        <a:t>04/01</a:t>
                      </a:r>
                    </a:p>
                  </a:txBody>
                  <a:tcPr anchor="ctr"/>
                </a:tc>
                <a:tc>
                  <a:txBody>
                    <a:bodyPr/>
                    <a:lstStyle/>
                    <a:p>
                      <a:pPr algn="ctr"/>
                      <a:r>
                        <a:rPr lang="en-US" sz="1400" dirty="0"/>
                        <a:t>Transfer</a:t>
                      </a:r>
                    </a:p>
                  </a:txBody>
                  <a:tcPr anchor="ctr"/>
                </a:tc>
                <a:tc>
                  <a:txBody>
                    <a:bodyPr/>
                    <a:lstStyle/>
                    <a:p>
                      <a:pPr algn="ctr"/>
                      <a:r>
                        <a:rPr lang="en-US" sz="1400" dirty="0"/>
                        <a:t>800</a:t>
                      </a:r>
                    </a:p>
                  </a:txBody>
                  <a:tcPr anchor="ctr"/>
                </a:tc>
                <a:tc>
                  <a:txBody>
                    <a:bodyPr/>
                    <a:lstStyle/>
                    <a:p>
                      <a:pPr algn="ctr"/>
                      <a:endParaRPr lang="en-US" sz="1400" dirty="0"/>
                    </a:p>
                  </a:txBody>
                  <a:tcPr anchor="ctr"/>
                </a:tc>
                <a:tc>
                  <a:txBody>
                    <a:bodyPr/>
                    <a:lstStyle/>
                    <a:p>
                      <a:pPr algn="ctr"/>
                      <a:r>
                        <a:rPr lang="en-US" sz="1400" dirty="0"/>
                        <a:t>Euro 3,10</a:t>
                      </a:r>
                    </a:p>
                  </a:txBody>
                  <a:tcPr anchor="ctr"/>
                </a:tc>
                <a:tc>
                  <a:txBody>
                    <a:bodyPr/>
                    <a:lstStyle/>
                    <a:p>
                      <a:pPr algn="ctr"/>
                      <a:r>
                        <a:rPr lang="en-US" sz="1400" dirty="0"/>
                        <a:t>1.800x3,044</a:t>
                      </a:r>
                    </a:p>
                  </a:txBody>
                  <a:tcPr anchor="ctr"/>
                </a:tc>
                <a:extLst>
                  <a:ext uri="{0D108BD9-81ED-4DB2-BD59-A6C34878D82A}">
                    <a16:rowId xmlns:a16="http://schemas.microsoft.com/office/drawing/2014/main" val="2913232724"/>
                  </a:ext>
                </a:extLst>
              </a:tr>
              <a:tr h="370840">
                <a:tc>
                  <a:txBody>
                    <a:bodyPr/>
                    <a:lstStyle/>
                    <a:p>
                      <a:pPr algn="ctr"/>
                      <a:r>
                        <a:rPr lang="en-US" sz="1400" dirty="0"/>
                        <a:t>06/01</a:t>
                      </a:r>
                    </a:p>
                  </a:txBody>
                  <a:tcPr anchor="ctr"/>
                </a:tc>
                <a:tc>
                  <a:txBody>
                    <a:bodyPr/>
                    <a:lstStyle/>
                    <a:p>
                      <a:pPr algn="ctr"/>
                      <a:r>
                        <a:rPr lang="en-US" sz="1400" dirty="0"/>
                        <a:t>Sale</a:t>
                      </a:r>
                    </a:p>
                  </a:txBody>
                  <a:tcPr anchor="ctr"/>
                </a:tc>
                <a:tc>
                  <a:txBody>
                    <a:bodyPr/>
                    <a:lstStyle/>
                    <a:p>
                      <a:pPr algn="ctr"/>
                      <a:endParaRPr lang="en-US" sz="1400" dirty="0"/>
                    </a:p>
                  </a:txBody>
                  <a:tcPr anchor="ctr"/>
                </a:tc>
                <a:tc>
                  <a:txBody>
                    <a:bodyPr/>
                    <a:lstStyle/>
                    <a:p>
                      <a:pPr algn="ctr"/>
                      <a:r>
                        <a:rPr lang="en-US" sz="1400" dirty="0"/>
                        <a:t>500</a:t>
                      </a:r>
                    </a:p>
                  </a:txBody>
                  <a:tcPr anchor="ctr"/>
                </a:tc>
                <a:tc>
                  <a:txBody>
                    <a:bodyPr/>
                    <a:lstStyle/>
                    <a:p>
                      <a:pPr algn="ctr"/>
                      <a:endParaRPr lang="en-US" sz="1400" dirty="0"/>
                    </a:p>
                  </a:txBody>
                  <a:tcPr anchor="ctr"/>
                </a:tc>
                <a:tc>
                  <a:txBody>
                    <a:bodyPr/>
                    <a:lstStyle/>
                    <a:p>
                      <a:pPr algn="ctr"/>
                      <a:r>
                        <a:rPr lang="en-US" sz="1400" dirty="0"/>
                        <a:t>1.300x3,044</a:t>
                      </a:r>
                    </a:p>
                  </a:txBody>
                  <a:tcPr anchor="ctr"/>
                </a:tc>
                <a:extLst>
                  <a:ext uri="{0D108BD9-81ED-4DB2-BD59-A6C34878D82A}">
                    <a16:rowId xmlns:a16="http://schemas.microsoft.com/office/drawing/2014/main" val="274118713"/>
                  </a:ext>
                </a:extLst>
              </a:tr>
              <a:tr h="370840">
                <a:tc>
                  <a:txBody>
                    <a:bodyPr/>
                    <a:lstStyle/>
                    <a:p>
                      <a:pPr algn="ctr"/>
                      <a:r>
                        <a:rPr lang="en-US" sz="1400" dirty="0"/>
                        <a:t>08/01</a:t>
                      </a:r>
                    </a:p>
                  </a:txBody>
                  <a:tcPr anchor="ctr"/>
                </a:tc>
                <a:tc>
                  <a:txBody>
                    <a:bodyPr/>
                    <a:lstStyle/>
                    <a:p>
                      <a:pPr algn="ctr"/>
                      <a:r>
                        <a:rPr lang="en-US" sz="1400" dirty="0"/>
                        <a:t>Sale</a:t>
                      </a:r>
                    </a:p>
                  </a:txBody>
                  <a:tcPr anchor="ctr"/>
                </a:tc>
                <a:tc>
                  <a:txBody>
                    <a:bodyPr/>
                    <a:lstStyle/>
                    <a:p>
                      <a:pPr algn="ctr"/>
                      <a:endParaRPr lang="en-US" sz="1400" dirty="0"/>
                    </a:p>
                  </a:txBody>
                  <a:tcPr anchor="ctr"/>
                </a:tc>
                <a:tc>
                  <a:txBody>
                    <a:bodyPr/>
                    <a:lstStyle/>
                    <a:p>
                      <a:pPr algn="ctr"/>
                      <a:r>
                        <a:rPr lang="en-US" sz="1400" dirty="0"/>
                        <a:t>800</a:t>
                      </a:r>
                    </a:p>
                  </a:txBody>
                  <a:tcPr anchor="ctr"/>
                </a:tc>
                <a:tc>
                  <a:txBody>
                    <a:bodyPr/>
                    <a:lstStyle/>
                    <a:p>
                      <a:pPr algn="ctr"/>
                      <a:endParaRPr lang="en-US" sz="1400" dirty="0"/>
                    </a:p>
                  </a:txBody>
                  <a:tcPr anchor="ctr"/>
                </a:tc>
                <a:tc>
                  <a:txBody>
                    <a:bodyPr/>
                    <a:lstStyle/>
                    <a:p>
                      <a:pPr algn="ctr"/>
                      <a:r>
                        <a:rPr lang="en-US" sz="1400" dirty="0"/>
                        <a:t>500x3,044</a:t>
                      </a:r>
                    </a:p>
                  </a:txBody>
                  <a:tcPr anchor="ctr"/>
                </a:tc>
                <a:extLst>
                  <a:ext uri="{0D108BD9-81ED-4DB2-BD59-A6C34878D82A}">
                    <a16:rowId xmlns:a16="http://schemas.microsoft.com/office/drawing/2014/main" val="2821275728"/>
                  </a:ext>
                </a:extLst>
              </a:tr>
              <a:tr h="370840">
                <a:tc>
                  <a:txBody>
                    <a:bodyPr/>
                    <a:lstStyle/>
                    <a:p>
                      <a:pPr algn="ctr"/>
                      <a:r>
                        <a:rPr lang="en-US" sz="1400" dirty="0"/>
                        <a:t>14/01</a:t>
                      </a:r>
                    </a:p>
                  </a:txBody>
                  <a:tcPr anchor="ctr"/>
                </a:tc>
                <a:tc>
                  <a:txBody>
                    <a:bodyPr/>
                    <a:lstStyle/>
                    <a:p>
                      <a:pPr algn="ctr"/>
                      <a:r>
                        <a:rPr lang="en-US" sz="1400" dirty="0"/>
                        <a:t>Transfer</a:t>
                      </a:r>
                    </a:p>
                  </a:txBody>
                  <a:tcPr anchor="ctr"/>
                </a:tc>
                <a:tc>
                  <a:txBody>
                    <a:bodyPr/>
                    <a:lstStyle/>
                    <a:p>
                      <a:pPr algn="ctr"/>
                      <a:r>
                        <a:rPr lang="en-US" sz="1400" dirty="0"/>
                        <a:t>500</a:t>
                      </a:r>
                    </a:p>
                  </a:txBody>
                  <a:tcPr anchor="ctr"/>
                </a:tc>
                <a:tc>
                  <a:txBody>
                    <a:bodyPr/>
                    <a:lstStyle/>
                    <a:p>
                      <a:pPr algn="ctr"/>
                      <a:endParaRPr lang="en-US" sz="1400" dirty="0"/>
                    </a:p>
                  </a:txBody>
                  <a:tcPr anchor="ctr"/>
                </a:tc>
                <a:tc>
                  <a:txBody>
                    <a:bodyPr/>
                    <a:lstStyle/>
                    <a:p>
                      <a:pPr algn="ctr"/>
                      <a:r>
                        <a:rPr lang="en-US" sz="1400" dirty="0"/>
                        <a:t>Euro 3,30</a:t>
                      </a:r>
                    </a:p>
                  </a:txBody>
                  <a:tcPr anchor="ctr"/>
                </a:tc>
                <a:tc>
                  <a:txBody>
                    <a:bodyPr/>
                    <a:lstStyle/>
                    <a:p>
                      <a:pPr algn="ctr"/>
                      <a:r>
                        <a:rPr lang="en-US" sz="1400" dirty="0"/>
                        <a:t>1.000x3,17</a:t>
                      </a:r>
                    </a:p>
                  </a:txBody>
                  <a:tcPr anchor="ctr"/>
                </a:tc>
                <a:extLst>
                  <a:ext uri="{0D108BD9-81ED-4DB2-BD59-A6C34878D82A}">
                    <a16:rowId xmlns:a16="http://schemas.microsoft.com/office/drawing/2014/main" val="2261623228"/>
                  </a:ext>
                </a:extLst>
              </a:tr>
              <a:tr h="370840">
                <a:tc>
                  <a:txBody>
                    <a:bodyPr/>
                    <a:lstStyle/>
                    <a:p>
                      <a:pPr algn="ctr"/>
                      <a:r>
                        <a:rPr lang="en-US" sz="1400" dirty="0"/>
                        <a:t>16/01</a:t>
                      </a:r>
                    </a:p>
                  </a:txBody>
                  <a:tcPr anchor="ctr"/>
                </a:tc>
                <a:tc>
                  <a:txBody>
                    <a:bodyPr/>
                    <a:lstStyle/>
                    <a:p>
                      <a:pPr algn="ctr"/>
                      <a:r>
                        <a:rPr lang="en-US" sz="1400" dirty="0"/>
                        <a:t>Sale</a:t>
                      </a:r>
                    </a:p>
                  </a:txBody>
                  <a:tcPr anchor="ctr"/>
                </a:tc>
                <a:tc>
                  <a:txBody>
                    <a:bodyPr/>
                    <a:lstStyle/>
                    <a:p>
                      <a:pPr algn="ctr"/>
                      <a:endParaRPr lang="en-US" sz="1400" dirty="0"/>
                    </a:p>
                  </a:txBody>
                  <a:tcPr anchor="ctr"/>
                </a:tc>
                <a:tc>
                  <a:txBody>
                    <a:bodyPr/>
                    <a:lstStyle/>
                    <a:p>
                      <a:pPr algn="ctr"/>
                      <a:r>
                        <a:rPr lang="en-US" sz="1400" dirty="0"/>
                        <a:t>700</a:t>
                      </a:r>
                    </a:p>
                  </a:txBody>
                  <a:tcPr anchor="ctr"/>
                </a:tc>
                <a:tc>
                  <a:txBody>
                    <a:bodyPr/>
                    <a:lstStyle/>
                    <a:p>
                      <a:pPr algn="ctr"/>
                      <a:endParaRPr lang="en-US" sz="1400" dirty="0"/>
                    </a:p>
                  </a:txBody>
                  <a:tcPr anchor="ctr"/>
                </a:tc>
                <a:tc>
                  <a:txBody>
                    <a:bodyPr/>
                    <a:lstStyle/>
                    <a:p>
                      <a:pPr algn="ctr"/>
                      <a:r>
                        <a:rPr lang="en-US" sz="1400" dirty="0"/>
                        <a:t>300x3,17</a:t>
                      </a:r>
                    </a:p>
                  </a:txBody>
                  <a:tcPr anchor="ctr"/>
                </a:tc>
                <a:extLst>
                  <a:ext uri="{0D108BD9-81ED-4DB2-BD59-A6C34878D82A}">
                    <a16:rowId xmlns:a16="http://schemas.microsoft.com/office/drawing/2014/main" val="391124690"/>
                  </a:ext>
                </a:extLst>
              </a:tr>
              <a:tr h="370840">
                <a:tc gridSpan="5">
                  <a:txBody>
                    <a:bodyPr/>
                    <a:lstStyle/>
                    <a:p>
                      <a:pPr algn="l"/>
                      <a:r>
                        <a:rPr lang="en-US" sz="1400" b="1" dirty="0"/>
                        <a:t>Total</a:t>
                      </a:r>
                    </a:p>
                  </a:txBody>
                  <a:tcPr anchor="ctr"/>
                </a:tc>
                <a:tc hMerge="1">
                  <a:txBody>
                    <a:bodyPr/>
                    <a:lstStyle/>
                    <a:p>
                      <a:pPr algn="ctr"/>
                      <a:endParaRPr lang="en-US" sz="1400" dirty="0"/>
                    </a:p>
                  </a:txBody>
                  <a:tcPr anchor="ctr"/>
                </a:tc>
                <a:tc hMerge="1">
                  <a:txBody>
                    <a:bodyPr/>
                    <a:lstStyle/>
                    <a:p>
                      <a:pPr algn="ctr"/>
                      <a:endParaRPr lang="en-US" sz="1400" dirty="0"/>
                    </a:p>
                  </a:txBody>
                  <a:tcPr anchor="ctr"/>
                </a:tc>
                <a:tc hMerge="1">
                  <a:txBody>
                    <a:bodyPr/>
                    <a:lstStyle/>
                    <a:p>
                      <a:pPr algn="ctr"/>
                      <a:endParaRPr lang="en-US" sz="1400" dirty="0"/>
                    </a:p>
                  </a:txBody>
                  <a:tcPr anchor="ctr"/>
                </a:tc>
                <a:tc hMerge="1">
                  <a:txBody>
                    <a:bodyPr/>
                    <a:lstStyle/>
                    <a:p>
                      <a:pPr algn="ctr"/>
                      <a:endParaRPr lang="en-US" sz="1400" dirty="0"/>
                    </a:p>
                  </a:txBody>
                  <a:tcPr anchor="ctr"/>
                </a:tc>
                <a:tc>
                  <a:txBody>
                    <a:bodyPr/>
                    <a:lstStyle/>
                    <a:p>
                      <a:pPr algn="ctr"/>
                      <a:r>
                        <a:rPr lang="en-US" sz="1400" b="1" dirty="0"/>
                        <a:t>951,67</a:t>
                      </a:r>
                    </a:p>
                  </a:txBody>
                  <a:tcPr anchor="ctr"/>
                </a:tc>
                <a:extLst>
                  <a:ext uri="{0D108BD9-81ED-4DB2-BD59-A6C34878D82A}">
                    <a16:rowId xmlns:a16="http://schemas.microsoft.com/office/drawing/2014/main" val="1078870232"/>
                  </a:ext>
                </a:extLst>
              </a:tr>
            </a:tbl>
          </a:graphicData>
        </a:graphic>
      </p:graphicFrame>
    </p:spTree>
    <p:extLst>
      <p:ext uri="{BB962C8B-B14F-4D97-AF65-F5344CB8AC3E}">
        <p14:creationId xmlns:p14="http://schemas.microsoft.com/office/powerpoint/2010/main" val="3104668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When a material or a finished product is purchased this might be suspended in the inventories through the following JE:</a:t>
            </a:r>
          </a:p>
          <a:p>
            <a:r>
              <a:rPr lang="en-US" sz="1600" b="1" u="sng" dirty="0">
                <a:solidFill>
                  <a:schemeClr val="tx1"/>
                </a:solidFill>
              </a:rPr>
              <a:t>When purchased</a:t>
            </a:r>
          </a:p>
          <a:p>
            <a:endParaRPr lang="en-US" sz="1600" b="1" u="sng" dirty="0">
              <a:solidFill>
                <a:schemeClr val="tx1"/>
              </a:solidFill>
            </a:endParaRPr>
          </a:p>
          <a:p>
            <a:endParaRPr lang="en-US" sz="1600" b="1" u="sng" dirty="0">
              <a:solidFill>
                <a:schemeClr val="tx1"/>
              </a:solidFill>
            </a:endParaRPr>
          </a:p>
          <a:p>
            <a:endParaRPr lang="en-US" sz="1600" b="1" u="sng" dirty="0">
              <a:solidFill>
                <a:schemeClr val="tx1"/>
              </a:solidFill>
            </a:endParaRPr>
          </a:p>
          <a:p>
            <a:r>
              <a:rPr lang="en-US" sz="1600" b="1" u="sng" dirty="0">
                <a:solidFill>
                  <a:schemeClr val="tx1"/>
                </a:solidFill>
              </a:rPr>
              <a:t>Then costs are suspended in the inventories while processed/sold</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Inventories</a:t>
            </a:r>
            <a:endParaRPr lang="it-IT" sz="3600" dirty="0"/>
          </a:p>
        </p:txBody>
      </p:sp>
      <p:graphicFrame>
        <p:nvGraphicFramePr>
          <p:cNvPr id="8" name="Table 7">
            <a:extLst>
              <a:ext uri="{FF2B5EF4-FFF2-40B4-BE49-F238E27FC236}">
                <a16:creationId xmlns:a16="http://schemas.microsoft.com/office/drawing/2014/main" id="{71A9F591-04B9-4859-AAB7-700FFDDC3FE1}"/>
              </a:ext>
            </a:extLst>
          </p:cNvPr>
          <p:cNvGraphicFramePr>
            <a:graphicFrameLocks noGrp="1"/>
          </p:cNvGraphicFramePr>
          <p:nvPr>
            <p:extLst>
              <p:ext uri="{D42A27DB-BD31-4B8C-83A1-F6EECF244321}">
                <p14:modId xmlns:p14="http://schemas.microsoft.com/office/powerpoint/2010/main" val="2272260428"/>
              </p:ext>
            </p:extLst>
          </p:nvPr>
        </p:nvGraphicFramePr>
        <p:xfrm>
          <a:off x="818225" y="3706314"/>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Inventories</a:t>
                      </a:r>
                    </a:p>
                  </a:txBody>
                  <a:tcPr/>
                </a:tc>
                <a:tc>
                  <a:txBody>
                    <a:bodyPr/>
                    <a:lstStyle/>
                    <a:p>
                      <a:pPr algn="r"/>
                      <a:r>
                        <a:rPr lang="en-US" dirty="0"/>
                        <a:t>2.000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Costs</a:t>
                      </a:r>
                    </a:p>
                  </a:txBody>
                  <a:tcPr/>
                </a:tc>
                <a:tc>
                  <a:txBody>
                    <a:bodyPr/>
                    <a:lstStyle/>
                    <a:p>
                      <a:pPr algn="r"/>
                      <a:endParaRPr lang="en-US" dirty="0"/>
                    </a:p>
                  </a:txBody>
                  <a:tcPr/>
                </a:tc>
                <a:tc>
                  <a:txBody>
                    <a:bodyPr/>
                    <a:lstStyle/>
                    <a:p>
                      <a:pPr algn="r"/>
                      <a:r>
                        <a:rPr lang="en-US" dirty="0"/>
                        <a:t>2.000</a:t>
                      </a:r>
                    </a:p>
                  </a:txBody>
                  <a:tcPr/>
                </a:tc>
                <a:extLst>
                  <a:ext uri="{0D108BD9-81ED-4DB2-BD59-A6C34878D82A}">
                    <a16:rowId xmlns:a16="http://schemas.microsoft.com/office/drawing/2014/main" val="1610387038"/>
                  </a:ext>
                </a:extLst>
              </a:tr>
            </a:tbl>
          </a:graphicData>
        </a:graphic>
      </p:graphicFrame>
      <p:graphicFrame>
        <p:nvGraphicFramePr>
          <p:cNvPr id="10" name="Table 9">
            <a:extLst>
              <a:ext uri="{FF2B5EF4-FFF2-40B4-BE49-F238E27FC236}">
                <a16:creationId xmlns:a16="http://schemas.microsoft.com/office/drawing/2014/main" id="{7BD52DBA-F542-4288-BADD-7A8E2C11126B}"/>
              </a:ext>
            </a:extLst>
          </p:cNvPr>
          <p:cNvGraphicFramePr>
            <a:graphicFrameLocks noGrp="1"/>
          </p:cNvGraphicFramePr>
          <p:nvPr>
            <p:extLst>
              <p:ext uri="{D42A27DB-BD31-4B8C-83A1-F6EECF244321}">
                <p14:modId xmlns:p14="http://schemas.microsoft.com/office/powerpoint/2010/main" val="573123350"/>
              </p:ext>
            </p:extLst>
          </p:nvPr>
        </p:nvGraphicFramePr>
        <p:xfrm>
          <a:off x="818225" y="2140214"/>
          <a:ext cx="6272106" cy="73660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Costs</a:t>
                      </a:r>
                    </a:p>
                  </a:txBody>
                  <a:tcPr/>
                </a:tc>
                <a:tc>
                  <a:txBody>
                    <a:bodyPr/>
                    <a:lstStyle/>
                    <a:p>
                      <a:pPr algn="r"/>
                      <a:r>
                        <a:rPr lang="en-US" dirty="0"/>
                        <a:t>2.000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Payables</a:t>
                      </a:r>
                    </a:p>
                  </a:txBody>
                  <a:tcPr/>
                </a:tc>
                <a:tc>
                  <a:txBody>
                    <a:bodyPr/>
                    <a:lstStyle/>
                    <a:p>
                      <a:pPr algn="r"/>
                      <a:endParaRPr lang="en-US" dirty="0"/>
                    </a:p>
                  </a:txBody>
                  <a:tcPr/>
                </a:tc>
                <a:tc>
                  <a:txBody>
                    <a:bodyPr/>
                    <a:lstStyle/>
                    <a:p>
                      <a:pPr algn="r"/>
                      <a:r>
                        <a:rPr lang="en-US" dirty="0"/>
                        <a:t>2.000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950027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According to IAS 2 cost of inventories will not be realizable if these are damaged, if became wholly or partially obsolete, or if selling prices decreased.</a:t>
            </a:r>
          </a:p>
          <a:p>
            <a:r>
              <a:rPr lang="en-US" dirty="0"/>
              <a:t>If value is not realizable, even if partially, an impairment is to be written. The estimation of net realizable value is operated in consideration of the more reliable available information. i.e. a sales agreement, even if consider less quantities of those available, might be considered a source of information for realizable value.</a:t>
            </a:r>
          </a:p>
          <a:p>
            <a:r>
              <a:rPr lang="en-US" dirty="0"/>
              <a:t>Considerations over value of inventories need to be repeated on every subsequent period after recording the impairment. If conditions or information are no more actual the impairment has to be canceled. </a:t>
            </a:r>
          </a:p>
          <a:p>
            <a:r>
              <a:rPr lang="en-US" dirty="0"/>
              <a:t>Impairment is recorded in the profit and loss when loss incurred.</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Net realizable value</a:t>
            </a:r>
            <a:endParaRPr lang="it-IT" sz="3600" dirty="0"/>
          </a:p>
        </p:txBody>
      </p:sp>
    </p:spTree>
    <p:extLst>
      <p:ext uri="{BB962C8B-B14F-4D97-AF65-F5344CB8AC3E}">
        <p14:creationId xmlns:p14="http://schemas.microsoft.com/office/powerpoint/2010/main" val="18950411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company has in its inventories a value of Euro 1M for 100K bottles of wine. This value has been obtained by considering the purchasing cost of grapes, casks not reusable and bottles, the costs incurred in processing the grapes, for storage, labelling and marketing. The cost per bottle have hugely increased in current year considering an abnormal low availability of grapes in the market. The market price for the wines produces by the company has never been higher than 8 Euro per bottle in the local market and 9,5 abroad which represents the 30% of sales. A market research demonstrated Italy price might be raised to 8,5. The NRV for the inventories is:</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Net realizable value</a:t>
            </a:r>
            <a:endParaRPr lang="it-IT" sz="3600" dirty="0"/>
          </a:p>
        </p:txBody>
      </p:sp>
      <p:graphicFrame>
        <p:nvGraphicFramePr>
          <p:cNvPr id="2" name="Table 1">
            <a:extLst>
              <a:ext uri="{FF2B5EF4-FFF2-40B4-BE49-F238E27FC236}">
                <a16:creationId xmlns:a16="http://schemas.microsoft.com/office/drawing/2014/main" id="{4894F5E1-064B-48D0-872F-F4388FDF203F}"/>
              </a:ext>
            </a:extLst>
          </p:cNvPr>
          <p:cNvGraphicFramePr>
            <a:graphicFrameLocks noGrp="1"/>
          </p:cNvGraphicFramePr>
          <p:nvPr>
            <p:extLst>
              <p:ext uri="{D42A27DB-BD31-4B8C-83A1-F6EECF244321}">
                <p14:modId xmlns:p14="http://schemas.microsoft.com/office/powerpoint/2010/main" val="2206423823"/>
              </p:ext>
            </p:extLst>
          </p:nvPr>
        </p:nvGraphicFramePr>
        <p:xfrm>
          <a:off x="966679" y="3924592"/>
          <a:ext cx="8128000" cy="148336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312687895"/>
                    </a:ext>
                  </a:extLst>
                </a:gridCol>
                <a:gridCol w="2032000">
                  <a:extLst>
                    <a:ext uri="{9D8B030D-6E8A-4147-A177-3AD203B41FA5}">
                      <a16:colId xmlns:a16="http://schemas.microsoft.com/office/drawing/2014/main" val="2376569681"/>
                    </a:ext>
                  </a:extLst>
                </a:gridCol>
                <a:gridCol w="2032000">
                  <a:extLst>
                    <a:ext uri="{9D8B030D-6E8A-4147-A177-3AD203B41FA5}">
                      <a16:colId xmlns:a16="http://schemas.microsoft.com/office/drawing/2014/main" val="852228469"/>
                    </a:ext>
                  </a:extLst>
                </a:gridCol>
                <a:gridCol w="2032000">
                  <a:extLst>
                    <a:ext uri="{9D8B030D-6E8A-4147-A177-3AD203B41FA5}">
                      <a16:colId xmlns:a16="http://schemas.microsoft.com/office/drawing/2014/main" val="2602372126"/>
                    </a:ext>
                  </a:extLst>
                </a:gridCol>
              </a:tblGrid>
              <a:tr h="370840">
                <a:tc>
                  <a:txBody>
                    <a:bodyPr/>
                    <a:lstStyle/>
                    <a:p>
                      <a:pPr algn="ctr"/>
                      <a:r>
                        <a:rPr lang="en-US" sz="1400" dirty="0"/>
                        <a:t>Q</a:t>
                      </a:r>
                    </a:p>
                  </a:txBody>
                  <a:tcPr anchor="ctr"/>
                </a:tc>
                <a:tc>
                  <a:txBody>
                    <a:bodyPr/>
                    <a:lstStyle/>
                    <a:p>
                      <a:pPr algn="ctr"/>
                      <a:r>
                        <a:rPr lang="en-US" sz="1400" dirty="0"/>
                        <a:t>Cost</a:t>
                      </a:r>
                    </a:p>
                  </a:txBody>
                  <a:tcPr anchor="ctr"/>
                </a:tc>
                <a:tc>
                  <a:txBody>
                    <a:bodyPr/>
                    <a:lstStyle/>
                    <a:p>
                      <a:pPr algn="ctr"/>
                      <a:r>
                        <a:rPr lang="en-US" sz="1400" dirty="0"/>
                        <a:t>Expected Selling Price</a:t>
                      </a:r>
                    </a:p>
                  </a:txBody>
                  <a:tcPr anchor="ctr"/>
                </a:tc>
                <a:tc>
                  <a:txBody>
                    <a:bodyPr/>
                    <a:lstStyle/>
                    <a:p>
                      <a:pPr algn="ctr"/>
                      <a:r>
                        <a:rPr lang="en-US" sz="1400" dirty="0"/>
                        <a:t>NRV</a:t>
                      </a:r>
                    </a:p>
                  </a:txBody>
                  <a:tcPr anchor="ctr"/>
                </a:tc>
                <a:extLst>
                  <a:ext uri="{0D108BD9-81ED-4DB2-BD59-A6C34878D82A}">
                    <a16:rowId xmlns:a16="http://schemas.microsoft.com/office/drawing/2014/main" val="4085588923"/>
                  </a:ext>
                </a:extLst>
              </a:tr>
              <a:tr h="370840">
                <a:tc>
                  <a:txBody>
                    <a:bodyPr/>
                    <a:lstStyle/>
                    <a:p>
                      <a:pPr algn="ctr"/>
                      <a:r>
                        <a:rPr lang="en-US" sz="1400" dirty="0"/>
                        <a:t>70.000</a:t>
                      </a:r>
                    </a:p>
                  </a:txBody>
                  <a:tcPr/>
                </a:tc>
                <a:tc>
                  <a:txBody>
                    <a:bodyPr/>
                    <a:lstStyle/>
                    <a:p>
                      <a:pPr algn="ctr"/>
                      <a:r>
                        <a:rPr lang="en-US" sz="1400" dirty="0"/>
                        <a:t>10</a:t>
                      </a:r>
                    </a:p>
                  </a:txBody>
                  <a:tcPr/>
                </a:tc>
                <a:tc>
                  <a:txBody>
                    <a:bodyPr/>
                    <a:lstStyle/>
                    <a:p>
                      <a:pPr algn="ctr"/>
                      <a:r>
                        <a:rPr lang="en-US" sz="1400" dirty="0"/>
                        <a:t>8,5</a:t>
                      </a:r>
                    </a:p>
                  </a:txBody>
                  <a:tcPr/>
                </a:tc>
                <a:tc>
                  <a:txBody>
                    <a:bodyPr/>
                    <a:lstStyle/>
                    <a:p>
                      <a:pPr algn="ctr"/>
                      <a:r>
                        <a:rPr lang="en-US" sz="1400" dirty="0"/>
                        <a:t>595.000</a:t>
                      </a:r>
                    </a:p>
                  </a:txBody>
                  <a:tcPr/>
                </a:tc>
                <a:extLst>
                  <a:ext uri="{0D108BD9-81ED-4DB2-BD59-A6C34878D82A}">
                    <a16:rowId xmlns:a16="http://schemas.microsoft.com/office/drawing/2014/main" val="3314635049"/>
                  </a:ext>
                </a:extLst>
              </a:tr>
              <a:tr h="370840">
                <a:tc>
                  <a:txBody>
                    <a:bodyPr/>
                    <a:lstStyle/>
                    <a:p>
                      <a:pPr algn="ctr"/>
                      <a:r>
                        <a:rPr lang="en-US" sz="1400" dirty="0"/>
                        <a:t>30.000</a:t>
                      </a:r>
                    </a:p>
                  </a:txBody>
                  <a:tcPr/>
                </a:tc>
                <a:tc>
                  <a:txBody>
                    <a:bodyPr/>
                    <a:lstStyle/>
                    <a:p>
                      <a:pPr algn="ctr"/>
                      <a:r>
                        <a:rPr lang="en-US" sz="1400" dirty="0"/>
                        <a:t>10</a:t>
                      </a:r>
                    </a:p>
                  </a:txBody>
                  <a:tcPr/>
                </a:tc>
                <a:tc>
                  <a:txBody>
                    <a:bodyPr/>
                    <a:lstStyle/>
                    <a:p>
                      <a:pPr algn="ctr"/>
                      <a:r>
                        <a:rPr lang="en-US" sz="1400" dirty="0"/>
                        <a:t>9,5</a:t>
                      </a:r>
                    </a:p>
                  </a:txBody>
                  <a:tcPr/>
                </a:tc>
                <a:tc>
                  <a:txBody>
                    <a:bodyPr/>
                    <a:lstStyle/>
                    <a:p>
                      <a:pPr algn="ctr"/>
                      <a:r>
                        <a:rPr lang="en-US" sz="1400" dirty="0"/>
                        <a:t>285.000</a:t>
                      </a:r>
                    </a:p>
                  </a:txBody>
                  <a:tcPr/>
                </a:tc>
                <a:extLst>
                  <a:ext uri="{0D108BD9-81ED-4DB2-BD59-A6C34878D82A}">
                    <a16:rowId xmlns:a16="http://schemas.microsoft.com/office/drawing/2014/main" val="2490368166"/>
                  </a:ext>
                </a:extLst>
              </a:tr>
              <a:tr h="370840">
                <a:tc gridSpan="3">
                  <a:txBody>
                    <a:bodyPr/>
                    <a:lstStyle/>
                    <a:p>
                      <a:pPr algn="l"/>
                      <a:r>
                        <a:rPr lang="en-US" sz="1400" dirty="0"/>
                        <a:t>Total</a:t>
                      </a:r>
                    </a:p>
                  </a:txBody>
                  <a:tcPr/>
                </a:tc>
                <a:tc hMerge="1">
                  <a:txBody>
                    <a:bodyPr/>
                    <a:lstStyle/>
                    <a:p>
                      <a:endParaRPr lang="en-US" dirty="0"/>
                    </a:p>
                  </a:txBody>
                  <a:tcPr/>
                </a:tc>
                <a:tc hMerge="1">
                  <a:txBody>
                    <a:bodyPr/>
                    <a:lstStyle/>
                    <a:p>
                      <a:endParaRPr lang="en-US" dirty="0"/>
                    </a:p>
                  </a:txBody>
                  <a:tcPr/>
                </a:tc>
                <a:tc>
                  <a:txBody>
                    <a:bodyPr/>
                    <a:lstStyle/>
                    <a:p>
                      <a:pPr algn="ctr"/>
                      <a:r>
                        <a:rPr lang="en-US" sz="1400" dirty="0"/>
                        <a:t>880.000</a:t>
                      </a:r>
                    </a:p>
                  </a:txBody>
                  <a:tcPr/>
                </a:tc>
                <a:extLst>
                  <a:ext uri="{0D108BD9-81ED-4DB2-BD59-A6C34878D82A}">
                    <a16:rowId xmlns:a16="http://schemas.microsoft.com/office/drawing/2014/main" val="3861888127"/>
                  </a:ext>
                </a:extLst>
              </a:tr>
            </a:tbl>
          </a:graphicData>
        </a:graphic>
      </p:graphicFrame>
    </p:spTree>
    <p:extLst>
      <p:ext uri="{BB962C8B-B14F-4D97-AF65-F5344CB8AC3E}">
        <p14:creationId xmlns:p14="http://schemas.microsoft.com/office/powerpoint/2010/main" val="5093208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Consequently the company records for an impairment of Euro 120.000</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Net realizable value</a:t>
            </a:r>
            <a:endParaRPr lang="it-IT" sz="3600" dirty="0"/>
          </a:p>
        </p:txBody>
      </p:sp>
      <p:graphicFrame>
        <p:nvGraphicFramePr>
          <p:cNvPr id="7" name="Table 6">
            <a:extLst>
              <a:ext uri="{FF2B5EF4-FFF2-40B4-BE49-F238E27FC236}">
                <a16:creationId xmlns:a16="http://schemas.microsoft.com/office/drawing/2014/main" id="{33601684-B5CD-446B-823D-4FAB598486FF}"/>
              </a:ext>
            </a:extLst>
          </p:cNvPr>
          <p:cNvGraphicFramePr>
            <a:graphicFrameLocks noGrp="1"/>
          </p:cNvGraphicFramePr>
          <p:nvPr>
            <p:extLst>
              <p:ext uri="{D42A27DB-BD31-4B8C-83A1-F6EECF244321}">
                <p14:modId xmlns:p14="http://schemas.microsoft.com/office/powerpoint/2010/main" val="2725115923"/>
              </p:ext>
            </p:extLst>
          </p:nvPr>
        </p:nvGraphicFramePr>
        <p:xfrm>
          <a:off x="818224" y="2018574"/>
          <a:ext cx="6831953" cy="736600"/>
        </p:xfrm>
        <a:graphic>
          <a:graphicData uri="http://schemas.openxmlformats.org/drawingml/2006/table">
            <a:tbl>
              <a:tblPr firstRow="1" bandRow="1">
                <a:tableStyleId>{9D7B26C5-4107-4FEC-AEDC-1716B250A1EF}</a:tableStyleId>
              </a:tblPr>
              <a:tblGrid>
                <a:gridCol w="854682">
                  <a:extLst>
                    <a:ext uri="{9D8B030D-6E8A-4147-A177-3AD203B41FA5}">
                      <a16:colId xmlns:a16="http://schemas.microsoft.com/office/drawing/2014/main" val="3251389968"/>
                    </a:ext>
                  </a:extLst>
                </a:gridCol>
                <a:gridCol w="3614318">
                  <a:extLst>
                    <a:ext uri="{9D8B030D-6E8A-4147-A177-3AD203B41FA5}">
                      <a16:colId xmlns:a16="http://schemas.microsoft.com/office/drawing/2014/main" val="3813811915"/>
                    </a:ext>
                  </a:extLst>
                </a:gridCol>
                <a:gridCol w="1122629">
                  <a:extLst>
                    <a:ext uri="{9D8B030D-6E8A-4147-A177-3AD203B41FA5}">
                      <a16:colId xmlns:a16="http://schemas.microsoft.com/office/drawing/2014/main" val="2006376887"/>
                    </a:ext>
                  </a:extLst>
                </a:gridCol>
                <a:gridCol w="1240324">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Impairment in inventories</a:t>
                      </a:r>
                    </a:p>
                  </a:txBody>
                  <a:tcPr/>
                </a:tc>
                <a:tc>
                  <a:txBody>
                    <a:bodyPr/>
                    <a:lstStyle/>
                    <a:p>
                      <a:pPr algn="r"/>
                      <a:r>
                        <a:rPr lang="en-US" dirty="0"/>
                        <a:t>120.000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Inventories</a:t>
                      </a:r>
                    </a:p>
                  </a:txBody>
                  <a:tcPr/>
                </a:tc>
                <a:tc>
                  <a:txBody>
                    <a:bodyPr/>
                    <a:lstStyle/>
                    <a:p>
                      <a:pPr algn="r"/>
                      <a:endParaRPr lang="en-US" dirty="0"/>
                    </a:p>
                  </a:txBody>
                  <a:tcPr/>
                </a:tc>
                <a:tc>
                  <a:txBody>
                    <a:bodyPr/>
                    <a:lstStyle/>
                    <a:p>
                      <a:pPr algn="r"/>
                      <a:r>
                        <a:rPr lang="en-US" dirty="0"/>
                        <a:t>120.000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41797512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When items are sold their value is recorded as a cost in the profit and loss in the same period relative revenue is recorded (matching principle).</a:t>
            </a:r>
          </a:p>
          <a:p>
            <a:r>
              <a:rPr lang="en-US" dirty="0"/>
              <a:t>Within the same class of items (same valuation method) the amount to be written in the profit and loss corresponds to the difference between beginning inventories and final inventories. Difference is recorded within costs or revenues based on its balance and nature. Changes in raw materials are recorded within costs, changes in finished products are recorded within revenues.</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Profit and loss</a:t>
            </a:r>
            <a:endParaRPr lang="it-IT" sz="3600" dirty="0"/>
          </a:p>
        </p:txBody>
      </p:sp>
    </p:spTree>
    <p:extLst>
      <p:ext uri="{BB962C8B-B14F-4D97-AF65-F5344CB8AC3E}">
        <p14:creationId xmlns:p14="http://schemas.microsoft.com/office/powerpoint/2010/main" val="40299477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r>
              <a:rPr lang="en-US" dirty="0"/>
              <a:t>At the end of the year inventories in final products decreased of Euro 2.010. JEs are the following</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Profit and loss</a:t>
            </a:r>
            <a:endParaRPr lang="it-IT" sz="3600" dirty="0"/>
          </a:p>
        </p:txBody>
      </p:sp>
      <p:graphicFrame>
        <p:nvGraphicFramePr>
          <p:cNvPr id="7" name="Table 6">
            <a:extLst>
              <a:ext uri="{FF2B5EF4-FFF2-40B4-BE49-F238E27FC236}">
                <a16:creationId xmlns:a16="http://schemas.microsoft.com/office/drawing/2014/main" id="{131AED63-669B-406A-9AB4-2A3B924D4FB2}"/>
              </a:ext>
            </a:extLst>
          </p:cNvPr>
          <p:cNvGraphicFramePr>
            <a:graphicFrameLocks noGrp="1"/>
          </p:cNvGraphicFramePr>
          <p:nvPr>
            <p:extLst>
              <p:ext uri="{D42A27DB-BD31-4B8C-83A1-F6EECF244321}">
                <p14:modId xmlns:p14="http://schemas.microsoft.com/office/powerpoint/2010/main" val="3204038135"/>
              </p:ext>
            </p:extLst>
          </p:nvPr>
        </p:nvGraphicFramePr>
        <p:xfrm>
          <a:off x="677334" y="1359002"/>
          <a:ext cx="4064001" cy="134112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2725259930"/>
                    </a:ext>
                  </a:extLst>
                </a:gridCol>
                <a:gridCol w="1354667">
                  <a:extLst>
                    <a:ext uri="{9D8B030D-6E8A-4147-A177-3AD203B41FA5}">
                      <a16:colId xmlns:a16="http://schemas.microsoft.com/office/drawing/2014/main" val="1378254799"/>
                    </a:ext>
                  </a:extLst>
                </a:gridCol>
                <a:gridCol w="1354667">
                  <a:extLst>
                    <a:ext uri="{9D8B030D-6E8A-4147-A177-3AD203B41FA5}">
                      <a16:colId xmlns:a16="http://schemas.microsoft.com/office/drawing/2014/main" val="1481535653"/>
                    </a:ext>
                  </a:extLst>
                </a:gridCol>
              </a:tblGrid>
              <a:tr h="302727">
                <a:tc>
                  <a:txBody>
                    <a:bodyPr/>
                    <a:lstStyle/>
                    <a:p>
                      <a:pPr algn="ctr"/>
                      <a:r>
                        <a:rPr lang="en-US" sz="1400" dirty="0"/>
                        <a:t>Date</a:t>
                      </a:r>
                    </a:p>
                  </a:txBody>
                  <a:tcPr anchor="ctr"/>
                </a:tc>
                <a:tc>
                  <a:txBody>
                    <a:bodyPr/>
                    <a:lstStyle/>
                    <a:p>
                      <a:pPr algn="ctr"/>
                      <a:r>
                        <a:rPr lang="en-US" sz="1400" dirty="0" err="1"/>
                        <a:t>Decription</a:t>
                      </a:r>
                      <a:endParaRPr lang="en-US" sz="1400" dirty="0"/>
                    </a:p>
                  </a:txBody>
                  <a:tcPr anchor="ctr"/>
                </a:tc>
                <a:tc>
                  <a:txBody>
                    <a:bodyPr/>
                    <a:lstStyle/>
                    <a:p>
                      <a:pPr algn="ctr"/>
                      <a:r>
                        <a:rPr lang="en-US" sz="1400" dirty="0"/>
                        <a:t>Value</a:t>
                      </a:r>
                    </a:p>
                  </a:txBody>
                  <a:tcPr anchor="ctr"/>
                </a:tc>
                <a:extLst>
                  <a:ext uri="{0D108BD9-81ED-4DB2-BD59-A6C34878D82A}">
                    <a16:rowId xmlns:a16="http://schemas.microsoft.com/office/drawing/2014/main" val="1436573581"/>
                  </a:ext>
                </a:extLst>
              </a:tr>
              <a:tr h="514636">
                <a:tc>
                  <a:txBody>
                    <a:bodyPr/>
                    <a:lstStyle/>
                    <a:p>
                      <a:pPr algn="ctr"/>
                      <a:r>
                        <a:rPr lang="en-US" sz="1400" dirty="0"/>
                        <a:t>01/01</a:t>
                      </a:r>
                    </a:p>
                  </a:txBody>
                  <a:tcPr anchor="ctr"/>
                </a:tc>
                <a:tc>
                  <a:txBody>
                    <a:bodyPr/>
                    <a:lstStyle/>
                    <a:p>
                      <a:pPr algn="ctr"/>
                      <a:r>
                        <a:rPr lang="en-US" sz="1400" dirty="0"/>
                        <a:t>Beginning inventory</a:t>
                      </a:r>
                    </a:p>
                  </a:txBody>
                  <a:tcPr anchor="ctr"/>
                </a:tc>
                <a:tc>
                  <a:txBody>
                    <a:bodyPr/>
                    <a:lstStyle/>
                    <a:p>
                      <a:pPr algn="ctr"/>
                      <a:r>
                        <a:rPr lang="en-US" sz="1400" dirty="0"/>
                        <a:t>3.000</a:t>
                      </a:r>
                    </a:p>
                  </a:txBody>
                  <a:tcPr anchor="ctr"/>
                </a:tc>
                <a:extLst>
                  <a:ext uri="{0D108BD9-81ED-4DB2-BD59-A6C34878D82A}">
                    <a16:rowId xmlns:a16="http://schemas.microsoft.com/office/drawing/2014/main" val="163760168"/>
                  </a:ext>
                </a:extLst>
              </a:tr>
              <a:tr h="514636">
                <a:tc>
                  <a:txBody>
                    <a:bodyPr/>
                    <a:lstStyle/>
                    <a:p>
                      <a:pPr algn="ctr"/>
                      <a:r>
                        <a:rPr lang="en-US" sz="1400" dirty="0"/>
                        <a:t>31/12</a:t>
                      </a:r>
                    </a:p>
                  </a:txBody>
                  <a:tcPr anchor="ctr"/>
                </a:tc>
                <a:tc>
                  <a:txBody>
                    <a:bodyPr/>
                    <a:lstStyle/>
                    <a:p>
                      <a:pPr algn="ctr"/>
                      <a:r>
                        <a:rPr lang="en-US" sz="1400" dirty="0"/>
                        <a:t>Final inventory</a:t>
                      </a:r>
                    </a:p>
                  </a:txBody>
                  <a:tcPr anchor="ctr"/>
                </a:tc>
                <a:tc>
                  <a:txBody>
                    <a:bodyPr/>
                    <a:lstStyle/>
                    <a:p>
                      <a:pPr algn="ctr"/>
                      <a:r>
                        <a:rPr lang="en-US" sz="1400" dirty="0"/>
                        <a:t>990</a:t>
                      </a:r>
                    </a:p>
                  </a:txBody>
                  <a:tcPr anchor="ctr"/>
                </a:tc>
                <a:extLst>
                  <a:ext uri="{0D108BD9-81ED-4DB2-BD59-A6C34878D82A}">
                    <a16:rowId xmlns:a16="http://schemas.microsoft.com/office/drawing/2014/main" val="3473045966"/>
                  </a:ext>
                </a:extLst>
              </a:tr>
            </a:tbl>
          </a:graphicData>
        </a:graphic>
      </p:graphicFrame>
      <p:graphicFrame>
        <p:nvGraphicFramePr>
          <p:cNvPr id="8" name="Table 7">
            <a:extLst>
              <a:ext uri="{FF2B5EF4-FFF2-40B4-BE49-F238E27FC236}">
                <a16:creationId xmlns:a16="http://schemas.microsoft.com/office/drawing/2014/main" id="{71A9F591-04B9-4859-AAB7-700FFDDC3FE1}"/>
              </a:ext>
            </a:extLst>
          </p:cNvPr>
          <p:cNvGraphicFramePr>
            <a:graphicFrameLocks noGrp="1"/>
          </p:cNvGraphicFramePr>
          <p:nvPr>
            <p:extLst>
              <p:ext uri="{D42A27DB-BD31-4B8C-83A1-F6EECF244321}">
                <p14:modId xmlns:p14="http://schemas.microsoft.com/office/powerpoint/2010/main" val="3877153860"/>
              </p:ext>
            </p:extLst>
          </p:nvPr>
        </p:nvGraphicFramePr>
        <p:xfrm>
          <a:off x="818224" y="3983176"/>
          <a:ext cx="6967755" cy="736600"/>
        </p:xfrm>
        <a:graphic>
          <a:graphicData uri="http://schemas.openxmlformats.org/drawingml/2006/table">
            <a:tbl>
              <a:tblPr firstRow="1" bandRow="1">
                <a:tableStyleId>{9D7B26C5-4107-4FEC-AEDC-1716B250A1EF}</a:tableStyleId>
              </a:tblPr>
              <a:tblGrid>
                <a:gridCol w="871671">
                  <a:extLst>
                    <a:ext uri="{9D8B030D-6E8A-4147-A177-3AD203B41FA5}">
                      <a16:colId xmlns:a16="http://schemas.microsoft.com/office/drawing/2014/main" val="3251389968"/>
                    </a:ext>
                  </a:extLst>
                </a:gridCol>
                <a:gridCol w="3828439">
                  <a:extLst>
                    <a:ext uri="{9D8B030D-6E8A-4147-A177-3AD203B41FA5}">
                      <a16:colId xmlns:a16="http://schemas.microsoft.com/office/drawing/2014/main" val="3813811915"/>
                    </a:ext>
                  </a:extLst>
                </a:gridCol>
                <a:gridCol w="1285490">
                  <a:extLst>
                    <a:ext uri="{9D8B030D-6E8A-4147-A177-3AD203B41FA5}">
                      <a16:colId xmlns:a16="http://schemas.microsoft.com/office/drawing/2014/main" val="2006376887"/>
                    </a:ext>
                  </a:extLst>
                </a:gridCol>
                <a:gridCol w="98215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Beginning inventories in FP (P&amp;L)</a:t>
                      </a:r>
                    </a:p>
                  </a:txBody>
                  <a:tcPr/>
                </a:tc>
                <a:tc>
                  <a:txBody>
                    <a:bodyPr/>
                    <a:lstStyle/>
                    <a:p>
                      <a:pPr algn="r"/>
                      <a:r>
                        <a:rPr lang="en-US" dirty="0"/>
                        <a:t>3.000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Inventories in FP (BS)</a:t>
                      </a:r>
                    </a:p>
                  </a:txBody>
                  <a:tcPr/>
                </a:tc>
                <a:tc>
                  <a:txBody>
                    <a:bodyPr/>
                    <a:lstStyle/>
                    <a:p>
                      <a:pPr algn="r"/>
                      <a:endParaRPr lang="en-US" dirty="0"/>
                    </a:p>
                  </a:txBody>
                  <a:tcPr/>
                </a:tc>
                <a:tc>
                  <a:txBody>
                    <a:bodyPr/>
                    <a:lstStyle/>
                    <a:p>
                      <a:pPr algn="r"/>
                      <a:r>
                        <a:rPr lang="en-US" dirty="0"/>
                        <a:t>3.000</a:t>
                      </a:r>
                    </a:p>
                  </a:txBody>
                  <a:tcPr/>
                </a:tc>
                <a:extLst>
                  <a:ext uri="{0D108BD9-81ED-4DB2-BD59-A6C34878D82A}">
                    <a16:rowId xmlns:a16="http://schemas.microsoft.com/office/drawing/2014/main" val="1610387038"/>
                  </a:ext>
                </a:extLst>
              </a:tr>
            </a:tbl>
          </a:graphicData>
        </a:graphic>
      </p:graphicFrame>
      <p:graphicFrame>
        <p:nvGraphicFramePr>
          <p:cNvPr id="9" name="Table 8">
            <a:extLst>
              <a:ext uri="{FF2B5EF4-FFF2-40B4-BE49-F238E27FC236}">
                <a16:creationId xmlns:a16="http://schemas.microsoft.com/office/drawing/2014/main" id="{123489F7-F033-4FF4-B5AD-F702FFD48F48}"/>
              </a:ext>
            </a:extLst>
          </p:cNvPr>
          <p:cNvGraphicFramePr>
            <a:graphicFrameLocks noGrp="1"/>
          </p:cNvGraphicFramePr>
          <p:nvPr>
            <p:extLst>
              <p:ext uri="{D42A27DB-BD31-4B8C-83A1-F6EECF244321}">
                <p14:modId xmlns:p14="http://schemas.microsoft.com/office/powerpoint/2010/main" val="703018758"/>
              </p:ext>
            </p:extLst>
          </p:nvPr>
        </p:nvGraphicFramePr>
        <p:xfrm>
          <a:off x="818225" y="4883053"/>
          <a:ext cx="6967754" cy="736600"/>
        </p:xfrm>
        <a:graphic>
          <a:graphicData uri="http://schemas.openxmlformats.org/drawingml/2006/table">
            <a:tbl>
              <a:tblPr firstRow="1" bandRow="1">
                <a:tableStyleId>{9D7B26C5-4107-4FEC-AEDC-1716B250A1EF}</a:tableStyleId>
              </a:tblPr>
              <a:tblGrid>
                <a:gridCol w="871671">
                  <a:extLst>
                    <a:ext uri="{9D8B030D-6E8A-4147-A177-3AD203B41FA5}">
                      <a16:colId xmlns:a16="http://schemas.microsoft.com/office/drawing/2014/main" val="3251389968"/>
                    </a:ext>
                  </a:extLst>
                </a:gridCol>
                <a:gridCol w="3828438">
                  <a:extLst>
                    <a:ext uri="{9D8B030D-6E8A-4147-A177-3AD203B41FA5}">
                      <a16:colId xmlns:a16="http://schemas.microsoft.com/office/drawing/2014/main" val="3813811915"/>
                    </a:ext>
                  </a:extLst>
                </a:gridCol>
                <a:gridCol w="1285490">
                  <a:extLst>
                    <a:ext uri="{9D8B030D-6E8A-4147-A177-3AD203B41FA5}">
                      <a16:colId xmlns:a16="http://schemas.microsoft.com/office/drawing/2014/main" val="2006376887"/>
                    </a:ext>
                  </a:extLst>
                </a:gridCol>
                <a:gridCol w="982155">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Inventories in FP (BS)</a:t>
                      </a:r>
                    </a:p>
                  </a:txBody>
                  <a:tcPr/>
                </a:tc>
                <a:tc>
                  <a:txBody>
                    <a:bodyPr/>
                    <a:lstStyle/>
                    <a:p>
                      <a:pPr algn="r"/>
                      <a:r>
                        <a:rPr lang="en-US" dirty="0"/>
                        <a:t>990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Ending inventories in FP (P&amp;L)</a:t>
                      </a:r>
                    </a:p>
                  </a:txBody>
                  <a:tcPr/>
                </a:tc>
                <a:tc>
                  <a:txBody>
                    <a:bodyPr/>
                    <a:lstStyle/>
                    <a:p>
                      <a:pPr algn="r"/>
                      <a:endParaRPr lang="en-US" dirty="0"/>
                    </a:p>
                  </a:txBody>
                  <a:tcPr/>
                </a:tc>
                <a:tc>
                  <a:txBody>
                    <a:bodyPr/>
                    <a:lstStyle/>
                    <a:p>
                      <a:pPr algn="r"/>
                      <a:r>
                        <a:rPr lang="en-US" dirty="0"/>
                        <a:t>990</a:t>
                      </a:r>
                    </a:p>
                  </a:txBody>
                  <a:tcPr/>
                </a:tc>
                <a:extLst>
                  <a:ext uri="{0D108BD9-81ED-4DB2-BD59-A6C34878D82A}">
                    <a16:rowId xmlns:a16="http://schemas.microsoft.com/office/drawing/2014/main" val="1610387038"/>
                  </a:ext>
                </a:extLst>
              </a:tr>
            </a:tbl>
          </a:graphicData>
        </a:graphic>
      </p:graphicFrame>
      <p:graphicFrame>
        <p:nvGraphicFramePr>
          <p:cNvPr id="10" name="Table 9">
            <a:extLst>
              <a:ext uri="{FF2B5EF4-FFF2-40B4-BE49-F238E27FC236}">
                <a16:creationId xmlns:a16="http://schemas.microsoft.com/office/drawing/2014/main" id="{7583038D-DE35-4A6B-81F2-A3C4F3253229}"/>
              </a:ext>
            </a:extLst>
          </p:cNvPr>
          <p:cNvGraphicFramePr>
            <a:graphicFrameLocks noGrp="1"/>
          </p:cNvGraphicFramePr>
          <p:nvPr>
            <p:extLst>
              <p:ext uri="{D42A27DB-BD31-4B8C-83A1-F6EECF244321}">
                <p14:modId xmlns:p14="http://schemas.microsoft.com/office/powerpoint/2010/main" val="3035416265"/>
              </p:ext>
            </p:extLst>
          </p:nvPr>
        </p:nvGraphicFramePr>
        <p:xfrm>
          <a:off x="4975668" y="2045806"/>
          <a:ext cx="4467096" cy="675640"/>
        </p:xfrm>
        <a:graphic>
          <a:graphicData uri="http://schemas.openxmlformats.org/drawingml/2006/table">
            <a:tbl>
              <a:tblPr firstRow="1" bandRow="1">
                <a:tableStyleId>{9D7B26C5-4107-4FEC-AEDC-1716B250A1EF}</a:tableStyleId>
              </a:tblPr>
              <a:tblGrid>
                <a:gridCol w="558837">
                  <a:extLst>
                    <a:ext uri="{9D8B030D-6E8A-4147-A177-3AD203B41FA5}">
                      <a16:colId xmlns:a16="http://schemas.microsoft.com/office/drawing/2014/main" val="3251389968"/>
                    </a:ext>
                  </a:extLst>
                </a:gridCol>
                <a:gridCol w="2432545">
                  <a:extLst>
                    <a:ext uri="{9D8B030D-6E8A-4147-A177-3AD203B41FA5}">
                      <a16:colId xmlns:a16="http://schemas.microsoft.com/office/drawing/2014/main" val="3813811915"/>
                    </a:ext>
                  </a:extLst>
                </a:gridCol>
                <a:gridCol w="669956">
                  <a:extLst>
                    <a:ext uri="{9D8B030D-6E8A-4147-A177-3AD203B41FA5}">
                      <a16:colId xmlns:a16="http://schemas.microsoft.com/office/drawing/2014/main" val="2006376887"/>
                    </a:ext>
                  </a:extLst>
                </a:gridCol>
                <a:gridCol w="805758">
                  <a:extLst>
                    <a:ext uri="{9D8B030D-6E8A-4147-A177-3AD203B41FA5}">
                      <a16:colId xmlns:a16="http://schemas.microsoft.com/office/drawing/2014/main" val="2540506348"/>
                    </a:ext>
                  </a:extLst>
                </a:gridCol>
              </a:tblGrid>
              <a:tr h="0">
                <a:tc>
                  <a:txBody>
                    <a:bodyPr/>
                    <a:lstStyle/>
                    <a:p>
                      <a:r>
                        <a:rPr lang="en-US" sz="1400" dirty="0"/>
                        <a:t>IN</a:t>
                      </a:r>
                    </a:p>
                  </a:txBody>
                  <a:tcPr/>
                </a:tc>
                <a:tc>
                  <a:txBody>
                    <a:bodyPr/>
                    <a:lstStyle/>
                    <a:p>
                      <a:r>
                        <a:rPr lang="en-US" sz="1400" dirty="0"/>
                        <a:t>Inventories in FP</a:t>
                      </a:r>
                    </a:p>
                  </a:txBody>
                  <a:tcPr/>
                </a:tc>
                <a:tc>
                  <a:txBody>
                    <a:bodyPr/>
                    <a:lstStyle/>
                    <a:p>
                      <a:pPr algn="r"/>
                      <a:r>
                        <a:rPr lang="en-US" sz="1400" dirty="0"/>
                        <a:t>3.000</a:t>
                      </a:r>
                    </a:p>
                  </a:txBody>
                  <a:tcPr/>
                </a:tc>
                <a:tc>
                  <a:txBody>
                    <a:bodyPr/>
                    <a:lstStyle/>
                    <a:p>
                      <a:pPr algn="r"/>
                      <a:endParaRPr lang="en-US" sz="1400" dirty="0"/>
                    </a:p>
                  </a:txBody>
                  <a:tcPr/>
                </a:tc>
                <a:extLst>
                  <a:ext uri="{0D108BD9-81ED-4DB2-BD59-A6C34878D82A}">
                    <a16:rowId xmlns:a16="http://schemas.microsoft.com/office/drawing/2014/main" val="2548901374"/>
                  </a:ext>
                </a:extLst>
              </a:tr>
              <a:tr h="370840">
                <a:tc>
                  <a:txBody>
                    <a:bodyPr/>
                    <a:lstStyle/>
                    <a:p>
                      <a:r>
                        <a:rPr lang="en-US" sz="1400" dirty="0"/>
                        <a:t>OUT</a:t>
                      </a:r>
                    </a:p>
                  </a:txBody>
                  <a:tcPr/>
                </a:tc>
                <a:tc>
                  <a:txBody>
                    <a:bodyPr/>
                    <a:lstStyle/>
                    <a:p>
                      <a:r>
                        <a:rPr lang="en-US" sz="1400" dirty="0"/>
                        <a:t>Ending inventories in FP</a:t>
                      </a:r>
                    </a:p>
                  </a:txBody>
                  <a:tcPr/>
                </a:tc>
                <a:tc>
                  <a:txBody>
                    <a:bodyPr/>
                    <a:lstStyle/>
                    <a:p>
                      <a:pPr algn="r"/>
                      <a:endParaRPr lang="en-US" sz="1400" dirty="0"/>
                    </a:p>
                  </a:txBody>
                  <a:tcPr/>
                </a:tc>
                <a:tc>
                  <a:txBody>
                    <a:bodyPr/>
                    <a:lstStyle/>
                    <a:p>
                      <a:pPr algn="r"/>
                      <a:r>
                        <a:rPr lang="en-US" sz="1400" dirty="0"/>
                        <a:t>3.000</a:t>
                      </a:r>
                    </a:p>
                  </a:txBody>
                  <a:tcPr/>
                </a:tc>
                <a:extLst>
                  <a:ext uri="{0D108BD9-81ED-4DB2-BD59-A6C34878D82A}">
                    <a16:rowId xmlns:a16="http://schemas.microsoft.com/office/drawing/2014/main" val="1610387038"/>
                  </a:ext>
                </a:extLst>
              </a:tr>
            </a:tbl>
          </a:graphicData>
        </a:graphic>
      </p:graphicFrame>
      <p:sp>
        <p:nvSpPr>
          <p:cNvPr id="2" name="TextBox 1">
            <a:extLst>
              <a:ext uri="{FF2B5EF4-FFF2-40B4-BE49-F238E27FC236}">
                <a16:creationId xmlns:a16="http://schemas.microsoft.com/office/drawing/2014/main" id="{65B6CA46-CE5D-4E96-9AC5-3F1CBC2F2229}"/>
              </a:ext>
            </a:extLst>
          </p:cNvPr>
          <p:cNvSpPr txBox="1"/>
          <p:nvPr/>
        </p:nvSpPr>
        <p:spPr>
          <a:xfrm>
            <a:off x="5030679" y="1359002"/>
            <a:ext cx="4412085" cy="430887"/>
          </a:xfrm>
          <a:prstGeom prst="rect">
            <a:avLst/>
          </a:prstGeom>
          <a:noFill/>
        </p:spPr>
        <p:txBody>
          <a:bodyPr wrap="square" rtlCol="0">
            <a:spAutoFit/>
          </a:bodyPr>
          <a:lstStyle/>
          <a:p>
            <a:r>
              <a:rPr lang="en-US" sz="1100" dirty="0"/>
              <a:t>When at the end of period the company realize a certain amount of finished products have not been sold yet:</a:t>
            </a:r>
          </a:p>
        </p:txBody>
      </p:sp>
    </p:spTree>
    <p:extLst>
      <p:ext uri="{BB962C8B-B14F-4D97-AF65-F5344CB8AC3E}">
        <p14:creationId xmlns:p14="http://schemas.microsoft.com/office/powerpoint/2010/main" val="22442083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Profit and loss</a:t>
            </a:r>
            <a:endParaRPr lang="it-IT" sz="3600" dirty="0"/>
          </a:p>
        </p:txBody>
      </p:sp>
      <p:graphicFrame>
        <p:nvGraphicFramePr>
          <p:cNvPr id="11" name="Table 10">
            <a:extLst>
              <a:ext uri="{FF2B5EF4-FFF2-40B4-BE49-F238E27FC236}">
                <a16:creationId xmlns:a16="http://schemas.microsoft.com/office/drawing/2014/main" id="{D714F303-36D1-43C8-A966-AC17CD4D1F3C}"/>
              </a:ext>
            </a:extLst>
          </p:cNvPr>
          <p:cNvGraphicFramePr>
            <a:graphicFrameLocks noGrp="1"/>
          </p:cNvGraphicFramePr>
          <p:nvPr>
            <p:extLst>
              <p:ext uri="{D42A27DB-BD31-4B8C-83A1-F6EECF244321}">
                <p14:modId xmlns:p14="http://schemas.microsoft.com/office/powerpoint/2010/main" val="994400446"/>
              </p:ext>
            </p:extLst>
          </p:nvPr>
        </p:nvGraphicFramePr>
        <p:xfrm>
          <a:off x="818225" y="2794401"/>
          <a:ext cx="2295284" cy="1429200"/>
        </p:xfrm>
        <a:graphic>
          <a:graphicData uri="http://schemas.openxmlformats.org/drawingml/2006/table">
            <a:tbl>
              <a:tblPr firstRow="1" bandRow="1">
                <a:tableStyleId>{2D5ABB26-0587-4C30-8999-92F81FD0307C}</a:tableStyleId>
              </a:tblPr>
              <a:tblGrid>
                <a:gridCol w="838047">
                  <a:extLst>
                    <a:ext uri="{9D8B030D-6E8A-4147-A177-3AD203B41FA5}">
                      <a16:colId xmlns:a16="http://schemas.microsoft.com/office/drawing/2014/main" val="3651472206"/>
                    </a:ext>
                  </a:extLst>
                </a:gridCol>
                <a:gridCol w="677173">
                  <a:extLst>
                    <a:ext uri="{9D8B030D-6E8A-4147-A177-3AD203B41FA5}">
                      <a16:colId xmlns:a16="http://schemas.microsoft.com/office/drawing/2014/main" val="122467612"/>
                    </a:ext>
                  </a:extLst>
                </a:gridCol>
                <a:gridCol w="780064">
                  <a:extLst>
                    <a:ext uri="{9D8B030D-6E8A-4147-A177-3AD203B41FA5}">
                      <a16:colId xmlns:a16="http://schemas.microsoft.com/office/drawing/2014/main" val="2021887314"/>
                    </a:ext>
                  </a:extLst>
                </a:gridCol>
              </a:tblGrid>
              <a:tr h="3240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US" sz="1200" dirty="0"/>
                    </a:p>
                  </a:txBody>
                  <a:tcPr anchor="ctr">
                    <a:lnB w="12700" cap="flat" cmpd="sng" algn="ctr">
                      <a:solidFill>
                        <a:schemeClr val="tx1"/>
                      </a:solidFill>
                      <a:prstDash val="solid"/>
                      <a:round/>
                      <a:headEnd type="none" w="med" len="med"/>
                      <a:tailEnd type="none" w="med" len="med"/>
                    </a:lnB>
                  </a:tcPr>
                </a:tc>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Beginning inventories in FP</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01/01/XX</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3.000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b="1" dirty="0"/>
                        <a:t>3.000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2" name="Table 11">
            <a:extLst>
              <a:ext uri="{FF2B5EF4-FFF2-40B4-BE49-F238E27FC236}">
                <a16:creationId xmlns:a16="http://schemas.microsoft.com/office/drawing/2014/main" id="{FCAC886A-F777-4675-BCF4-ECE478C87908}"/>
              </a:ext>
            </a:extLst>
          </p:cNvPr>
          <p:cNvGraphicFramePr>
            <a:graphicFrameLocks noGrp="1"/>
          </p:cNvGraphicFramePr>
          <p:nvPr>
            <p:extLst>
              <p:ext uri="{D42A27DB-BD31-4B8C-83A1-F6EECF244321}">
                <p14:modId xmlns:p14="http://schemas.microsoft.com/office/powerpoint/2010/main" val="3101464639"/>
              </p:ext>
            </p:extLst>
          </p:nvPr>
        </p:nvGraphicFramePr>
        <p:xfrm>
          <a:off x="3567004" y="2811147"/>
          <a:ext cx="2411103" cy="1296000"/>
        </p:xfrm>
        <a:graphic>
          <a:graphicData uri="http://schemas.openxmlformats.org/drawingml/2006/table">
            <a:tbl>
              <a:tblPr firstRow="1" bandRow="1">
                <a:tableStyleId>{2D5ABB26-0587-4C30-8999-92F81FD0307C}</a:tableStyleId>
              </a:tblPr>
              <a:tblGrid>
                <a:gridCol w="788129">
                  <a:extLst>
                    <a:ext uri="{9D8B030D-6E8A-4147-A177-3AD203B41FA5}">
                      <a16:colId xmlns:a16="http://schemas.microsoft.com/office/drawing/2014/main" val="122467612"/>
                    </a:ext>
                  </a:extLst>
                </a:gridCol>
                <a:gridCol w="993244">
                  <a:extLst>
                    <a:ext uri="{9D8B030D-6E8A-4147-A177-3AD203B41FA5}">
                      <a16:colId xmlns:a16="http://schemas.microsoft.com/office/drawing/2014/main" val="4075007212"/>
                    </a:ext>
                  </a:extLst>
                </a:gridCol>
                <a:gridCol w="629730">
                  <a:extLst>
                    <a:ext uri="{9D8B030D-6E8A-4147-A177-3AD203B41FA5}">
                      <a16:colId xmlns:a16="http://schemas.microsoft.com/office/drawing/2014/main" val="2021887314"/>
                    </a:ext>
                  </a:extLst>
                </a:gridCol>
              </a:tblGrid>
              <a:tr h="324000">
                <a:tc gridSpan="3">
                  <a:txBody>
                    <a:bodyPr/>
                    <a:lstStyle/>
                    <a:p>
                      <a:pPr algn="ctr"/>
                      <a:r>
                        <a:rPr lang="en-US" sz="1200" dirty="0"/>
                        <a:t>Ending inventories in FP</a:t>
                      </a:r>
                    </a:p>
                  </a:txBody>
                  <a:tcPr anchor="ctr">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31/12/XX</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990</a:t>
                      </a:r>
                    </a:p>
                  </a:txBody>
                  <a:tcPr>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no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r"/>
                      <a:r>
                        <a:rPr lang="en-US" sz="1200" dirty="0"/>
                        <a:t>990</a:t>
                      </a:r>
                    </a:p>
                  </a:txBody>
                  <a:tcPr>
                    <a:lnL w="12700" cap="flat" cmpd="sng" algn="ctr">
                      <a:no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4" name="Table 13">
            <a:extLst>
              <a:ext uri="{FF2B5EF4-FFF2-40B4-BE49-F238E27FC236}">
                <a16:creationId xmlns:a16="http://schemas.microsoft.com/office/drawing/2014/main" id="{E5E19129-5AF6-4D71-BBC3-1FBCDF6EC7EE}"/>
              </a:ext>
            </a:extLst>
          </p:cNvPr>
          <p:cNvGraphicFramePr>
            <a:graphicFrameLocks noGrp="1"/>
          </p:cNvGraphicFramePr>
          <p:nvPr>
            <p:extLst>
              <p:ext uri="{D42A27DB-BD31-4B8C-83A1-F6EECF244321}">
                <p14:modId xmlns:p14="http://schemas.microsoft.com/office/powerpoint/2010/main" val="2975924874"/>
              </p:ext>
            </p:extLst>
          </p:nvPr>
        </p:nvGraphicFramePr>
        <p:xfrm>
          <a:off x="818224" y="1267101"/>
          <a:ext cx="3262071" cy="1310640"/>
        </p:xfrm>
        <a:graphic>
          <a:graphicData uri="http://schemas.openxmlformats.org/drawingml/2006/table">
            <a:tbl>
              <a:tblPr firstRow="1" bandRow="1">
                <a:tableStyleId>{2D5ABB26-0587-4C30-8999-92F81FD0307C}</a:tableStyleId>
              </a:tblPr>
              <a:tblGrid>
                <a:gridCol w="984697">
                  <a:extLst>
                    <a:ext uri="{9D8B030D-6E8A-4147-A177-3AD203B41FA5}">
                      <a16:colId xmlns:a16="http://schemas.microsoft.com/office/drawing/2014/main" val="3297294940"/>
                    </a:ext>
                  </a:extLst>
                </a:gridCol>
                <a:gridCol w="622522">
                  <a:extLst>
                    <a:ext uri="{9D8B030D-6E8A-4147-A177-3AD203B41FA5}">
                      <a16:colId xmlns:a16="http://schemas.microsoft.com/office/drawing/2014/main" val="122467612"/>
                    </a:ext>
                  </a:extLst>
                </a:gridCol>
                <a:gridCol w="827426">
                  <a:extLst>
                    <a:ext uri="{9D8B030D-6E8A-4147-A177-3AD203B41FA5}">
                      <a16:colId xmlns:a16="http://schemas.microsoft.com/office/drawing/2014/main" val="3183461745"/>
                    </a:ext>
                  </a:extLst>
                </a:gridCol>
                <a:gridCol w="827426">
                  <a:extLst>
                    <a:ext uri="{9D8B030D-6E8A-4147-A177-3AD203B41FA5}">
                      <a16:colId xmlns:a16="http://schemas.microsoft.com/office/drawing/2014/main" val="2021887314"/>
                    </a:ext>
                  </a:extLst>
                </a:gridCol>
              </a:tblGrid>
              <a:tr h="21075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US" sz="1050" dirty="0"/>
                    </a:p>
                  </a:txBody>
                  <a:tcPr anchor="ctr">
                    <a:lnB w="12700" cap="flat" cmpd="sng" algn="ctr">
                      <a:solidFill>
                        <a:schemeClr val="tx1"/>
                      </a:solidFill>
                      <a:prstDash val="solid"/>
                      <a:round/>
                      <a:headEnd type="none" w="med" len="med"/>
                      <a:tailEnd type="none" w="med" len="med"/>
                    </a:lnB>
                  </a:tcPr>
                </a:tc>
                <a:tc gridSpan="3">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050" dirty="0"/>
                        <a:t>Inventories in FP</a:t>
                      </a:r>
                    </a:p>
                  </a:txBody>
                  <a:tcPr anchor="ctr">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255455">
                <a:tc>
                  <a:txBody>
                    <a:bodyPr/>
                    <a:lstStyle/>
                    <a:p>
                      <a:pPr algn="r"/>
                      <a:r>
                        <a:rPr lang="en-US" sz="1050" dirty="0">
                          <a:solidFill>
                            <a:schemeClr val="tx1"/>
                          </a:solidFill>
                        </a:rPr>
                        <a:t>31/12/XX-1</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050" dirty="0">
                          <a:solidFill>
                            <a:schemeClr val="tx1"/>
                          </a:solidFill>
                        </a:rPr>
                        <a:t>3.000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endParaRPr lang="en-US" sz="140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endParaRPr lang="en-US" sz="1400" dirty="0"/>
                    </a:p>
                  </a:txBody>
                  <a:tcPr>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210750">
                <a:tc>
                  <a:txBody>
                    <a:bodyPr/>
                    <a:lstStyle/>
                    <a:p>
                      <a:pPr algn="r"/>
                      <a:endParaRPr lang="en-US" sz="105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r"/>
                      <a:endParaRPr lang="en-US" sz="105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a:r>
                        <a:rPr lang="en-US" sz="1050" dirty="0">
                          <a:solidFill>
                            <a:schemeClr val="tx1"/>
                          </a:solidFill>
                        </a:rPr>
                        <a:t>01/01/XX</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r"/>
                      <a:r>
                        <a:rPr lang="en-US" sz="1050" dirty="0">
                          <a:solidFill>
                            <a:schemeClr val="tx1"/>
                          </a:solidFill>
                        </a:rPr>
                        <a:t>3.000</a:t>
                      </a:r>
                    </a:p>
                  </a:txBody>
                  <a:tcPr>
                    <a:lnL w="12700" cap="flat" cmpd="sng" algn="ctr">
                      <a:noFill/>
                      <a:prstDash val="solid"/>
                      <a:round/>
                      <a:headEnd type="none" w="med" len="med"/>
                      <a:tailEnd type="none" w="med" len="med"/>
                    </a:lnL>
                  </a:tcPr>
                </a:tc>
                <a:extLst>
                  <a:ext uri="{0D108BD9-81ED-4DB2-BD59-A6C34878D82A}">
                    <a16:rowId xmlns:a16="http://schemas.microsoft.com/office/drawing/2014/main" val="3561436029"/>
                  </a:ext>
                </a:extLst>
              </a:tr>
              <a:tr h="210750">
                <a:tc>
                  <a:txBody>
                    <a:bodyPr/>
                    <a:lstStyle/>
                    <a:p>
                      <a:pPr algn="r"/>
                      <a:r>
                        <a:rPr lang="en-US" sz="1050" dirty="0"/>
                        <a:t>31/12/XX</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r>
                        <a:rPr lang="en-US" sz="1050" dirty="0"/>
                        <a:t>990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05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050" dirty="0"/>
                    </a:p>
                  </a:txBody>
                  <a:tcPr>
                    <a:lnL w="12700" cap="flat" cmpd="sng" algn="ctr">
                      <a:no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210750">
                <a:tc>
                  <a:txBody>
                    <a:bodyPr/>
                    <a:lstStyle/>
                    <a:p>
                      <a:pPr algn="r"/>
                      <a:endParaRPr lang="en-US" sz="105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050" b="1" dirty="0"/>
                        <a:t>990</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05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050" dirty="0"/>
                    </a:p>
                  </a:txBody>
                  <a:tcPr>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cxnSp>
        <p:nvCxnSpPr>
          <p:cNvPr id="8" name="Straight Connector 7">
            <a:extLst>
              <a:ext uri="{FF2B5EF4-FFF2-40B4-BE49-F238E27FC236}">
                <a16:creationId xmlns:a16="http://schemas.microsoft.com/office/drawing/2014/main" id="{9A0E6631-C39E-4FA9-B3CD-E61C05151FDF}"/>
              </a:ext>
            </a:extLst>
          </p:cNvPr>
          <p:cNvCxnSpPr/>
          <p:nvPr/>
        </p:nvCxnSpPr>
        <p:spPr>
          <a:xfrm>
            <a:off x="740587" y="1220854"/>
            <a:ext cx="8334401" cy="0"/>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365BADA-4491-4196-B594-EF9B4B22DE4A}"/>
              </a:ext>
            </a:extLst>
          </p:cNvPr>
          <p:cNvCxnSpPr/>
          <p:nvPr/>
        </p:nvCxnSpPr>
        <p:spPr>
          <a:xfrm>
            <a:off x="740587" y="2694907"/>
            <a:ext cx="8334401" cy="0"/>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63AB0F-7704-4F01-89C7-6AF7E6E2DAC1}"/>
              </a:ext>
            </a:extLst>
          </p:cNvPr>
          <p:cNvCxnSpPr/>
          <p:nvPr/>
        </p:nvCxnSpPr>
        <p:spPr>
          <a:xfrm>
            <a:off x="740587" y="4316673"/>
            <a:ext cx="8334401" cy="0"/>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0B96F4BB-3D13-4E02-A322-CAF229CCD4F9}"/>
              </a:ext>
            </a:extLst>
          </p:cNvPr>
          <p:cNvSpPr txBox="1"/>
          <p:nvPr/>
        </p:nvSpPr>
        <p:spPr>
          <a:xfrm>
            <a:off x="7496355" y="1479286"/>
            <a:ext cx="1324153" cy="646331"/>
          </a:xfrm>
          <a:prstGeom prst="rect">
            <a:avLst/>
          </a:prstGeom>
          <a:noFill/>
        </p:spPr>
        <p:txBody>
          <a:bodyPr wrap="square" rtlCol="0">
            <a:spAutoFit/>
          </a:bodyPr>
          <a:lstStyle/>
          <a:p>
            <a:r>
              <a:rPr lang="en-US" dirty="0"/>
              <a:t>Balance Sheet</a:t>
            </a:r>
          </a:p>
        </p:txBody>
      </p:sp>
      <p:sp>
        <p:nvSpPr>
          <p:cNvPr id="19" name="TextBox 18">
            <a:extLst>
              <a:ext uri="{FF2B5EF4-FFF2-40B4-BE49-F238E27FC236}">
                <a16:creationId xmlns:a16="http://schemas.microsoft.com/office/drawing/2014/main" id="{5BF1352A-9AAF-4A4A-8F8F-715408745548}"/>
              </a:ext>
            </a:extLst>
          </p:cNvPr>
          <p:cNvSpPr txBox="1"/>
          <p:nvPr/>
        </p:nvSpPr>
        <p:spPr>
          <a:xfrm>
            <a:off x="7496355" y="3313184"/>
            <a:ext cx="1324153" cy="646331"/>
          </a:xfrm>
          <a:prstGeom prst="rect">
            <a:avLst/>
          </a:prstGeom>
          <a:noFill/>
        </p:spPr>
        <p:txBody>
          <a:bodyPr wrap="square" rtlCol="0">
            <a:spAutoFit/>
          </a:bodyPr>
          <a:lstStyle/>
          <a:p>
            <a:r>
              <a:rPr lang="en-US" dirty="0"/>
              <a:t>Profit and loss</a:t>
            </a:r>
          </a:p>
        </p:txBody>
      </p:sp>
    </p:spTree>
    <p:extLst>
      <p:ext uri="{BB962C8B-B14F-4D97-AF65-F5344CB8AC3E}">
        <p14:creationId xmlns:p14="http://schemas.microsoft.com/office/powerpoint/2010/main" val="42910952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Change in inventories of finished products is then recorded in the profit and loss in reduction of revenues. </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Profit and loss</a:t>
            </a:r>
            <a:endParaRPr lang="it-IT" sz="3600" dirty="0"/>
          </a:p>
        </p:txBody>
      </p:sp>
      <p:graphicFrame>
        <p:nvGraphicFramePr>
          <p:cNvPr id="10" name="Table 9">
            <a:extLst>
              <a:ext uri="{FF2B5EF4-FFF2-40B4-BE49-F238E27FC236}">
                <a16:creationId xmlns:a16="http://schemas.microsoft.com/office/drawing/2014/main" id="{3B3C4BDD-5C4E-4B87-B26E-9FA7316837E5}"/>
              </a:ext>
            </a:extLst>
          </p:cNvPr>
          <p:cNvGraphicFramePr>
            <a:graphicFrameLocks noGrp="1"/>
          </p:cNvGraphicFramePr>
          <p:nvPr>
            <p:extLst>
              <p:ext uri="{D42A27DB-BD31-4B8C-83A1-F6EECF244321}">
                <p14:modId xmlns:p14="http://schemas.microsoft.com/office/powerpoint/2010/main" val="1950216387"/>
              </p:ext>
            </p:extLst>
          </p:nvPr>
        </p:nvGraphicFramePr>
        <p:xfrm>
          <a:off x="818225" y="1436974"/>
          <a:ext cx="6272106" cy="1107440"/>
        </p:xfrm>
        <a:graphic>
          <a:graphicData uri="http://schemas.openxmlformats.org/drawingml/2006/table">
            <a:tbl>
              <a:tblPr firstRow="1" bandRow="1">
                <a:tableStyleId>{9D7B26C5-4107-4FEC-AEDC-1716B250A1EF}</a:tableStyleId>
              </a:tblPr>
              <a:tblGrid>
                <a:gridCol w="784645">
                  <a:extLst>
                    <a:ext uri="{9D8B030D-6E8A-4147-A177-3AD203B41FA5}">
                      <a16:colId xmlns:a16="http://schemas.microsoft.com/office/drawing/2014/main" val="3251389968"/>
                    </a:ext>
                  </a:extLst>
                </a:gridCol>
                <a:gridCol w="3446214">
                  <a:extLst>
                    <a:ext uri="{9D8B030D-6E8A-4147-A177-3AD203B41FA5}">
                      <a16:colId xmlns:a16="http://schemas.microsoft.com/office/drawing/2014/main" val="3813811915"/>
                    </a:ext>
                  </a:extLst>
                </a:gridCol>
                <a:gridCol w="1157149">
                  <a:extLst>
                    <a:ext uri="{9D8B030D-6E8A-4147-A177-3AD203B41FA5}">
                      <a16:colId xmlns:a16="http://schemas.microsoft.com/office/drawing/2014/main" val="2006376887"/>
                    </a:ext>
                  </a:extLst>
                </a:gridCol>
                <a:gridCol w="884098">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Change in inventories</a:t>
                      </a:r>
                    </a:p>
                  </a:txBody>
                  <a:tcPr/>
                </a:tc>
                <a:tc>
                  <a:txBody>
                    <a:bodyPr/>
                    <a:lstStyle/>
                    <a:p>
                      <a:pPr algn="r"/>
                      <a:r>
                        <a:rPr lang="en-US" dirty="0"/>
                        <a:t>2.010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IN</a:t>
                      </a:r>
                    </a:p>
                  </a:txBody>
                  <a:tcPr/>
                </a:tc>
                <a:tc>
                  <a:txBody>
                    <a:bodyPr/>
                    <a:lstStyle/>
                    <a:p>
                      <a:r>
                        <a:rPr lang="en-US" dirty="0"/>
                        <a:t>Ending inventories in FP</a:t>
                      </a:r>
                    </a:p>
                  </a:txBody>
                  <a:tcPr/>
                </a:tc>
                <a:tc>
                  <a:txBody>
                    <a:bodyPr/>
                    <a:lstStyle/>
                    <a:p>
                      <a:pPr algn="r"/>
                      <a:r>
                        <a:rPr lang="en-US" dirty="0"/>
                        <a:t>990</a:t>
                      </a:r>
                    </a:p>
                  </a:txBody>
                  <a:tcPr/>
                </a:tc>
                <a:tc>
                  <a:txBody>
                    <a:bodyPr/>
                    <a:lstStyle/>
                    <a:p>
                      <a:pPr algn="r"/>
                      <a:endParaRPr lang="en-US" dirty="0"/>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Beginning inventories in FP</a:t>
                      </a:r>
                    </a:p>
                  </a:txBody>
                  <a:tcPr/>
                </a:tc>
                <a:tc>
                  <a:txBody>
                    <a:bodyPr/>
                    <a:lstStyle/>
                    <a:p>
                      <a:pPr algn="r"/>
                      <a:endParaRPr lang="en-US" dirty="0"/>
                    </a:p>
                  </a:txBody>
                  <a:tcPr/>
                </a:tc>
                <a:tc>
                  <a:txBody>
                    <a:bodyPr/>
                    <a:lstStyle/>
                    <a:p>
                      <a:pPr algn="r"/>
                      <a:r>
                        <a:rPr lang="en-US" dirty="0"/>
                        <a:t>3.000</a:t>
                      </a:r>
                    </a:p>
                  </a:txBody>
                  <a:tcPr/>
                </a:tc>
                <a:extLst>
                  <a:ext uri="{0D108BD9-81ED-4DB2-BD59-A6C34878D82A}">
                    <a16:rowId xmlns:a16="http://schemas.microsoft.com/office/drawing/2014/main" val="2399102761"/>
                  </a:ext>
                </a:extLst>
              </a:tr>
            </a:tbl>
          </a:graphicData>
        </a:graphic>
      </p:graphicFrame>
      <p:graphicFrame>
        <p:nvGraphicFramePr>
          <p:cNvPr id="11" name="Table 10">
            <a:extLst>
              <a:ext uri="{FF2B5EF4-FFF2-40B4-BE49-F238E27FC236}">
                <a16:creationId xmlns:a16="http://schemas.microsoft.com/office/drawing/2014/main" id="{D714F303-36D1-43C8-A966-AC17CD4D1F3C}"/>
              </a:ext>
            </a:extLst>
          </p:cNvPr>
          <p:cNvGraphicFramePr>
            <a:graphicFrameLocks noGrp="1"/>
          </p:cNvGraphicFramePr>
          <p:nvPr>
            <p:extLst>
              <p:ext uri="{D42A27DB-BD31-4B8C-83A1-F6EECF244321}">
                <p14:modId xmlns:p14="http://schemas.microsoft.com/office/powerpoint/2010/main" val="101932417"/>
              </p:ext>
            </p:extLst>
          </p:nvPr>
        </p:nvGraphicFramePr>
        <p:xfrm>
          <a:off x="818225" y="2794401"/>
          <a:ext cx="1549094"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Beginning inventories in FP</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3.000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3.000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2" name="Table 11">
            <a:extLst>
              <a:ext uri="{FF2B5EF4-FFF2-40B4-BE49-F238E27FC236}">
                <a16:creationId xmlns:a16="http://schemas.microsoft.com/office/drawing/2014/main" id="{FCAC886A-F777-4675-BCF4-ECE478C87908}"/>
              </a:ext>
            </a:extLst>
          </p:cNvPr>
          <p:cNvGraphicFramePr>
            <a:graphicFrameLocks noGrp="1"/>
          </p:cNvGraphicFramePr>
          <p:nvPr>
            <p:extLst>
              <p:ext uri="{D42A27DB-BD31-4B8C-83A1-F6EECF244321}">
                <p14:modId xmlns:p14="http://schemas.microsoft.com/office/powerpoint/2010/main" val="1592467296"/>
              </p:ext>
            </p:extLst>
          </p:nvPr>
        </p:nvGraphicFramePr>
        <p:xfrm>
          <a:off x="3567004" y="2811147"/>
          <a:ext cx="1549094"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Ending inventories in FP</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990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990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3" name="Table 12">
            <a:extLst>
              <a:ext uri="{FF2B5EF4-FFF2-40B4-BE49-F238E27FC236}">
                <a16:creationId xmlns:a16="http://schemas.microsoft.com/office/drawing/2014/main" id="{EB272181-68B5-4E47-8720-D24F0D32D845}"/>
              </a:ext>
            </a:extLst>
          </p:cNvPr>
          <p:cNvGraphicFramePr>
            <a:graphicFrameLocks noGrp="1"/>
          </p:cNvGraphicFramePr>
          <p:nvPr>
            <p:extLst>
              <p:ext uri="{D42A27DB-BD31-4B8C-83A1-F6EECF244321}">
                <p14:modId xmlns:p14="http://schemas.microsoft.com/office/powerpoint/2010/main" val="163774725"/>
              </p:ext>
            </p:extLst>
          </p:nvPr>
        </p:nvGraphicFramePr>
        <p:xfrm>
          <a:off x="6315784" y="2781000"/>
          <a:ext cx="1549094" cy="1429200"/>
        </p:xfrm>
        <a:graphic>
          <a:graphicData uri="http://schemas.openxmlformats.org/drawingml/2006/table">
            <a:tbl>
              <a:tblPr firstRow="1" bandRow="1">
                <a:tableStyleId>{2D5ABB26-0587-4C30-8999-92F81FD0307C}</a:tableStyleId>
              </a:tblPr>
              <a:tblGrid>
                <a:gridCol w="763237">
                  <a:extLst>
                    <a:ext uri="{9D8B030D-6E8A-4147-A177-3AD203B41FA5}">
                      <a16:colId xmlns:a16="http://schemas.microsoft.com/office/drawing/2014/main" val="122467612"/>
                    </a:ext>
                  </a:extLst>
                </a:gridCol>
                <a:gridCol w="785857">
                  <a:extLst>
                    <a:ext uri="{9D8B030D-6E8A-4147-A177-3AD203B41FA5}">
                      <a16:colId xmlns:a16="http://schemas.microsoft.com/office/drawing/2014/main" val="2021887314"/>
                    </a:ext>
                  </a:extLst>
                </a:gridCol>
              </a:tblGrid>
              <a:tr h="324000">
                <a:tc gridSpan="2">
                  <a:txBody>
                    <a:bodyPr/>
                    <a:lstStyle/>
                    <a:p>
                      <a:pPr algn="ctr"/>
                      <a:r>
                        <a:rPr lang="en-US" sz="1200" dirty="0"/>
                        <a:t>Change in inventories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2.010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2.010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13320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The main difference between IAS 2 and OIC 13 is related to the allowed evaluation methods. The Italian law provides four different methods for the evaluation of inventories:</a:t>
            </a:r>
          </a:p>
          <a:p>
            <a:pPr marL="285750" indent="-285750">
              <a:buFont typeface="Arial" panose="020B0604020202020204" pitchFamily="34" charset="0"/>
              <a:buChar char="•"/>
            </a:pPr>
            <a:r>
              <a:rPr lang="en-US" dirty="0"/>
              <a:t>Specific costs</a:t>
            </a:r>
          </a:p>
          <a:p>
            <a:pPr marL="285750" indent="-285750">
              <a:buFont typeface="Arial" panose="020B0604020202020204" pitchFamily="34" charset="0"/>
              <a:buChar char="•"/>
            </a:pPr>
            <a:r>
              <a:rPr lang="en-US" dirty="0"/>
              <a:t>Weighted average cost </a:t>
            </a:r>
          </a:p>
          <a:p>
            <a:pPr marL="285750" indent="-285750">
              <a:buFont typeface="Arial" panose="020B0604020202020204" pitchFamily="34" charset="0"/>
              <a:buChar char="•"/>
            </a:pPr>
            <a:r>
              <a:rPr lang="en-US" dirty="0"/>
              <a:t>FIFO</a:t>
            </a:r>
          </a:p>
          <a:p>
            <a:pPr marL="285750" indent="-285750">
              <a:buFont typeface="Arial" panose="020B0604020202020204" pitchFamily="34" charset="0"/>
              <a:buChar char="•"/>
            </a:pPr>
            <a:r>
              <a:rPr lang="en-US" dirty="0"/>
              <a:t>LIFO</a:t>
            </a:r>
          </a:p>
          <a:p>
            <a:r>
              <a:rPr lang="en-US" dirty="0"/>
              <a:t>LIFO is not allowed by IAS.</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IAS vs OIC</a:t>
            </a:r>
            <a:endParaRPr lang="it-IT" sz="3600" dirty="0"/>
          </a:p>
        </p:txBody>
      </p:sp>
    </p:spTree>
    <p:extLst>
      <p:ext uri="{BB962C8B-B14F-4D97-AF65-F5344CB8AC3E}">
        <p14:creationId xmlns:p14="http://schemas.microsoft.com/office/powerpoint/2010/main" val="1908687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10000"/>
          </a:bodyPr>
          <a:lstStyle/>
          <a:p>
            <a:r>
              <a:rPr lang="en-US" b="1" u="sng" dirty="0"/>
              <a:t>LIFO</a:t>
            </a:r>
          </a:p>
          <a:p>
            <a:endParaRPr lang="en-US" b="1" u="sng" dirty="0"/>
          </a:p>
          <a:p>
            <a:endParaRPr lang="en-US" b="1" u="sng" dirty="0"/>
          </a:p>
          <a:p>
            <a:endParaRPr lang="en-US" b="1" u="sng" dirty="0"/>
          </a:p>
          <a:p>
            <a:endParaRPr lang="en-US" b="1" u="sng" dirty="0"/>
          </a:p>
          <a:p>
            <a:endParaRPr lang="en-US" b="1" u="sng" dirty="0"/>
          </a:p>
          <a:p>
            <a:endParaRPr lang="en-US" b="1" u="sng" dirty="0"/>
          </a:p>
          <a:p>
            <a:endParaRPr lang="en-US" b="1" u="sng" dirty="0"/>
          </a:p>
          <a:p>
            <a:endParaRPr lang="en-US" b="1" u="sng" dirty="0"/>
          </a:p>
          <a:p>
            <a:endParaRPr lang="en-US" dirty="0"/>
          </a:p>
          <a:p>
            <a:endParaRPr lang="en-US" dirty="0"/>
          </a:p>
          <a:p>
            <a:endParaRPr lang="en-US" dirty="0"/>
          </a:p>
          <a:p>
            <a:r>
              <a:rPr lang="en-US" dirty="0"/>
              <a:t>Risk with this method, in a inflated economy,  is underestimation of assets</a:t>
            </a:r>
            <a:endParaRPr lang="en-US" b="1" u="sng"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IAS vs OIC</a:t>
            </a:r>
            <a:endParaRPr lang="it-IT" sz="3600" dirty="0"/>
          </a:p>
        </p:txBody>
      </p:sp>
      <p:graphicFrame>
        <p:nvGraphicFramePr>
          <p:cNvPr id="7" name="Table 6">
            <a:extLst>
              <a:ext uri="{FF2B5EF4-FFF2-40B4-BE49-F238E27FC236}">
                <a16:creationId xmlns:a16="http://schemas.microsoft.com/office/drawing/2014/main" id="{ADB0D948-03BA-46DB-B868-26D3131A4193}"/>
              </a:ext>
            </a:extLst>
          </p:cNvPr>
          <p:cNvGraphicFramePr>
            <a:graphicFrameLocks noGrp="1"/>
          </p:cNvGraphicFramePr>
          <p:nvPr>
            <p:extLst>
              <p:ext uri="{D42A27DB-BD31-4B8C-83A1-F6EECF244321}">
                <p14:modId xmlns:p14="http://schemas.microsoft.com/office/powerpoint/2010/main" val="2613881381"/>
              </p:ext>
            </p:extLst>
          </p:nvPr>
        </p:nvGraphicFramePr>
        <p:xfrm>
          <a:off x="1115132" y="1555647"/>
          <a:ext cx="8128002" cy="3599997"/>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2725259930"/>
                    </a:ext>
                  </a:extLst>
                </a:gridCol>
                <a:gridCol w="1354667">
                  <a:extLst>
                    <a:ext uri="{9D8B030D-6E8A-4147-A177-3AD203B41FA5}">
                      <a16:colId xmlns:a16="http://schemas.microsoft.com/office/drawing/2014/main" val="1378254799"/>
                    </a:ext>
                  </a:extLst>
                </a:gridCol>
                <a:gridCol w="1354667">
                  <a:extLst>
                    <a:ext uri="{9D8B030D-6E8A-4147-A177-3AD203B41FA5}">
                      <a16:colId xmlns:a16="http://schemas.microsoft.com/office/drawing/2014/main" val="3608582815"/>
                    </a:ext>
                  </a:extLst>
                </a:gridCol>
                <a:gridCol w="1354667">
                  <a:extLst>
                    <a:ext uri="{9D8B030D-6E8A-4147-A177-3AD203B41FA5}">
                      <a16:colId xmlns:a16="http://schemas.microsoft.com/office/drawing/2014/main" val="1435762076"/>
                    </a:ext>
                  </a:extLst>
                </a:gridCol>
                <a:gridCol w="1354667">
                  <a:extLst>
                    <a:ext uri="{9D8B030D-6E8A-4147-A177-3AD203B41FA5}">
                      <a16:colId xmlns:a16="http://schemas.microsoft.com/office/drawing/2014/main" val="1564544420"/>
                    </a:ext>
                  </a:extLst>
                </a:gridCol>
                <a:gridCol w="1354667">
                  <a:extLst>
                    <a:ext uri="{9D8B030D-6E8A-4147-A177-3AD203B41FA5}">
                      <a16:colId xmlns:a16="http://schemas.microsoft.com/office/drawing/2014/main" val="1481535653"/>
                    </a:ext>
                  </a:extLst>
                </a:gridCol>
              </a:tblGrid>
              <a:tr h="534375">
                <a:tc>
                  <a:txBody>
                    <a:bodyPr/>
                    <a:lstStyle/>
                    <a:p>
                      <a:pPr algn="ctr"/>
                      <a:r>
                        <a:rPr lang="en-US" sz="1400" dirty="0"/>
                        <a:t>Date</a:t>
                      </a:r>
                    </a:p>
                  </a:txBody>
                  <a:tcPr anchor="ctr"/>
                </a:tc>
                <a:tc>
                  <a:txBody>
                    <a:bodyPr/>
                    <a:lstStyle/>
                    <a:p>
                      <a:pPr algn="ctr"/>
                      <a:r>
                        <a:rPr lang="en-US" sz="1400" dirty="0"/>
                        <a:t>Event</a:t>
                      </a:r>
                    </a:p>
                  </a:txBody>
                  <a:tcPr anchor="ctr"/>
                </a:tc>
                <a:tc>
                  <a:txBody>
                    <a:bodyPr/>
                    <a:lstStyle/>
                    <a:p>
                      <a:pPr algn="ctr"/>
                      <a:r>
                        <a:rPr lang="en-US" sz="1400" dirty="0"/>
                        <a:t>Transferred in</a:t>
                      </a:r>
                    </a:p>
                  </a:txBody>
                  <a:tcPr anchor="ctr"/>
                </a:tc>
                <a:tc>
                  <a:txBody>
                    <a:bodyPr/>
                    <a:lstStyle/>
                    <a:p>
                      <a:pPr algn="ctr"/>
                      <a:r>
                        <a:rPr lang="en-US" sz="1400" dirty="0"/>
                        <a:t>Sold</a:t>
                      </a:r>
                    </a:p>
                  </a:txBody>
                  <a:tcPr anchor="ctr"/>
                </a:tc>
                <a:tc>
                  <a:txBody>
                    <a:bodyPr/>
                    <a:lstStyle/>
                    <a:p>
                      <a:pPr algn="ctr"/>
                      <a:r>
                        <a:rPr lang="en-US" sz="1400" dirty="0"/>
                        <a:t>Unit Price</a:t>
                      </a:r>
                    </a:p>
                  </a:txBody>
                  <a:tcPr anchor="ctr"/>
                </a:tc>
                <a:tc>
                  <a:txBody>
                    <a:bodyPr/>
                    <a:lstStyle/>
                    <a:p>
                      <a:pPr algn="ctr"/>
                      <a:r>
                        <a:rPr lang="en-US" sz="1400" dirty="0"/>
                        <a:t>Value of goods</a:t>
                      </a:r>
                    </a:p>
                  </a:txBody>
                  <a:tcPr anchor="ctr"/>
                </a:tc>
                <a:extLst>
                  <a:ext uri="{0D108BD9-81ED-4DB2-BD59-A6C34878D82A}">
                    <a16:rowId xmlns:a16="http://schemas.microsoft.com/office/drawing/2014/main" val="1436573581"/>
                  </a:ext>
                </a:extLst>
              </a:tr>
              <a:tr h="534375">
                <a:tc>
                  <a:txBody>
                    <a:bodyPr/>
                    <a:lstStyle/>
                    <a:p>
                      <a:pPr algn="ctr"/>
                      <a:r>
                        <a:rPr lang="en-US" sz="1400" dirty="0"/>
                        <a:t>01/01</a:t>
                      </a:r>
                    </a:p>
                  </a:txBody>
                  <a:tcPr anchor="ctr"/>
                </a:tc>
                <a:tc>
                  <a:txBody>
                    <a:bodyPr/>
                    <a:lstStyle/>
                    <a:p>
                      <a:pPr algn="ctr"/>
                      <a:r>
                        <a:rPr lang="en-US" sz="1400" dirty="0"/>
                        <a:t>Beginning inventory</a:t>
                      </a:r>
                    </a:p>
                  </a:txBody>
                  <a:tcPr anchor="ctr"/>
                </a:tc>
                <a:tc>
                  <a:txBody>
                    <a:bodyPr/>
                    <a:lstStyle/>
                    <a:p>
                      <a:pPr algn="ctr"/>
                      <a:r>
                        <a:rPr lang="en-US" sz="1400" dirty="0"/>
                        <a:t>1.000</a:t>
                      </a:r>
                    </a:p>
                  </a:txBody>
                  <a:tcPr anchor="ctr"/>
                </a:tc>
                <a:tc>
                  <a:txBody>
                    <a:bodyPr/>
                    <a:lstStyle/>
                    <a:p>
                      <a:pPr algn="ctr"/>
                      <a:endParaRPr lang="en-US" sz="1400" dirty="0"/>
                    </a:p>
                  </a:txBody>
                  <a:tcPr anchor="ctr"/>
                </a:tc>
                <a:tc>
                  <a:txBody>
                    <a:bodyPr/>
                    <a:lstStyle/>
                    <a:p>
                      <a:pPr algn="ctr"/>
                      <a:r>
                        <a:rPr lang="en-US" sz="1400" dirty="0"/>
                        <a:t>Euro 3,00</a:t>
                      </a:r>
                    </a:p>
                  </a:txBody>
                  <a:tcPr anchor="ctr"/>
                </a:tc>
                <a:tc>
                  <a:txBody>
                    <a:bodyPr/>
                    <a:lstStyle/>
                    <a:p>
                      <a:pPr algn="ctr"/>
                      <a:r>
                        <a:rPr lang="en-US" sz="1400" dirty="0"/>
                        <a:t>1.000x3,00</a:t>
                      </a:r>
                    </a:p>
                  </a:txBody>
                  <a:tcPr anchor="ctr"/>
                </a:tc>
                <a:extLst>
                  <a:ext uri="{0D108BD9-81ED-4DB2-BD59-A6C34878D82A}">
                    <a16:rowId xmlns:a16="http://schemas.microsoft.com/office/drawing/2014/main" val="163760168"/>
                  </a:ext>
                </a:extLst>
              </a:tr>
              <a:tr h="534375">
                <a:tc>
                  <a:txBody>
                    <a:bodyPr/>
                    <a:lstStyle/>
                    <a:p>
                      <a:pPr algn="ctr"/>
                      <a:r>
                        <a:rPr lang="en-US" sz="1400" dirty="0"/>
                        <a:t>04/01</a:t>
                      </a:r>
                    </a:p>
                  </a:txBody>
                  <a:tcPr anchor="ctr"/>
                </a:tc>
                <a:tc>
                  <a:txBody>
                    <a:bodyPr/>
                    <a:lstStyle/>
                    <a:p>
                      <a:pPr algn="ctr"/>
                      <a:r>
                        <a:rPr lang="en-US" sz="1400" dirty="0"/>
                        <a:t>Transfer</a:t>
                      </a:r>
                    </a:p>
                  </a:txBody>
                  <a:tcPr anchor="ctr"/>
                </a:tc>
                <a:tc>
                  <a:txBody>
                    <a:bodyPr/>
                    <a:lstStyle/>
                    <a:p>
                      <a:pPr algn="ctr"/>
                      <a:r>
                        <a:rPr lang="en-US" sz="1400" dirty="0"/>
                        <a:t>800</a:t>
                      </a:r>
                    </a:p>
                  </a:txBody>
                  <a:tcPr anchor="ctr"/>
                </a:tc>
                <a:tc>
                  <a:txBody>
                    <a:bodyPr/>
                    <a:lstStyle/>
                    <a:p>
                      <a:pPr algn="ctr"/>
                      <a:endParaRPr lang="en-US" sz="1400" dirty="0"/>
                    </a:p>
                  </a:txBody>
                  <a:tcPr anchor="ctr"/>
                </a:tc>
                <a:tc>
                  <a:txBody>
                    <a:bodyPr/>
                    <a:lstStyle/>
                    <a:p>
                      <a:pPr algn="ctr"/>
                      <a:r>
                        <a:rPr lang="en-US" sz="1400" dirty="0"/>
                        <a:t>Euro 3,10</a:t>
                      </a:r>
                    </a:p>
                  </a:txBody>
                  <a:tcPr anchor="ctr"/>
                </a:tc>
                <a:tc>
                  <a:txBody>
                    <a:bodyPr/>
                    <a:lstStyle/>
                    <a:p>
                      <a:pPr algn="ctr"/>
                      <a:r>
                        <a:rPr lang="en-US" sz="1400" dirty="0"/>
                        <a:t>1.000x3,00</a:t>
                      </a:r>
                    </a:p>
                    <a:p>
                      <a:pPr algn="ctr"/>
                      <a:r>
                        <a:rPr lang="en-US" sz="1400" dirty="0"/>
                        <a:t>800x3,10</a:t>
                      </a:r>
                    </a:p>
                  </a:txBody>
                  <a:tcPr anchor="ctr"/>
                </a:tc>
                <a:extLst>
                  <a:ext uri="{0D108BD9-81ED-4DB2-BD59-A6C34878D82A}">
                    <a16:rowId xmlns:a16="http://schemas.microsoft.com/office/drawing/2014/main" val="2913232724"/>
                  </a:ext>
                </a:extLst>
              </a:tr>
              <a:tr h="534375">
                <a:tc>
                  <a:txBody>
                    <a:bodyPr/>
                    <a:lstStyle/>
                    <a:p>
                      <a:pPr algn="ctr"/>
                      <a:r>
                        <a:rPr lang="en-US" sz="1400" dirty="0"/>
                        <a:t>06/01</a:t>
                      </a:r>
                    </a:p>
                  </a:txBody>
                  <a:tcPr anchor="ctr"/>
                </a:tc>
                <a:tc>
                  <a:txBody>
                    <a:bodyPr/>
                    <a:lstStyle/>
                    <a:p>
                      <a:pPr algn="ctr"/>
                      <a:r>
                        <a:rPr lang="en-US" sz="1400" dirty="0"/>
                        <a:t>Sale</a:t>
                      </a:r>
                    </a:p>
                  </a:txBody>
                  <a:tcPr anchor="ctr"/>
                </a:tc>
                <a:tc>
                  <a:txBody>
                    <a:bodyPr/>
                    <a:lstStyle/>
                    <a:p>
                      <a:pPr algn="ctr"/>
                      <a:endParaRPr lang="en-US" sz="1400" dirty="0"/>
                    </a:p>
                  </a:txBody>
                  <a:tcPr anchor="ctr"/>
                </a:tc>
                <a:tc>
                  <a:txBody>
                    <a:bodyPr/>
                    <a:lstStyle/>
                    <a:p>
                      <a:pPr algn="ctr"/>
                      <a:r>
                        <a:rPr lang="en-US" sz="1400" dirty="0"/>
                        <a:t>500</a:t>
                      </a:r>
                    </a:p>
                  </a:txBody>
                  <a:tcPr anchor="ctr"/>
                </a:tc>
                <a:tc>
                  <a:txBody>
                    <a:bodyPr/>
                    <a:lstStyle/>
                    <a:p>
                      <a:pPr algn="ctr"/>
                      <a:endParaRPr lang="en-US" sz="1400" dirty="0"/>
                    </a:p>
                  </a:txBody>
                  <a:tcPr anchor="ctr"/>
                </a:tc>
                <a:tc>
                  <a:txBody>
                    <a:bodyPr/>
                    <a:lstStyle/>
                    <a:p>
                      <a:pPr algn="ctr"/>
                      <a:r>
                        <a:rPr lang="en-US" sz="1400" dirty="0"/>
                        <a:t>1.000x3,00</a:t>
                      </a:r>
                    </a:p>
                    <a:p>
                      <a:pPr algn="ctr"/>
                      <a:r>
                        <a:rPr lang="en-US" sz="1400" dirty="0"/>
                        <a:t>300x3,10</a:t>
                      </a:r>
                    </a:p>
                  </a:txBody>
                  <a:tcPr anchor="ctr"/>
                </a:tc>
                <a:extLst>
                  <a:ext uri="{0D108BD9-81ED-4DB2-BD59-A6C34878D82A}">
                    <a16:rowId xmlns:a16="http://schemas.microsoft.com/office/drawing/2014/main" val="274118713"/>
                  </a:ext>
                </a:extLst>
              </a:tr>
              <a:tr h="309374">
                <a:tc>
                  <a:txBody>
                    <a:bodyPr/>
                    <a:lstStyle/>
                    <a:p>
                      <a:pPr algn="ctr"/>
                      <a:r>
                        <a:rPr lang="en-US" sz="1400" dirty="0"/>
                        <a:t>08/01</a:t>
                      </a:r>
                    </a:p>
                  </a:txBody>
                  <a:tcPr anchor="ctr"/>
                </a:tc>
                <a:tc>
                  <a:txBody>
                    <a:bodyPr/>
                    <a:lstStyle/>
                    <a:p>
                      <a:pPr algn="ctr"/>
                      <a:r>
                        <a:rPr lang="en-US" sz="1400" dirty="0"/>
                        <a:t>Sale</a:t>
                      </a:r>
                    </a:p>
                  </a:txBody>
                  <a:tcPr anchor="ctr"/>
                </a:tc>
                <a:tc>
                  <a:txBody>
                    <a:bodyPr/>
                    <a:lstStyle/>
                    <a:p>
                      <a:pPr algn="ctr"/>
                      <a:endParaRPr lang="en-US" sz="1400" dirty="0"/>
                    </a:p>
                  </a:txBody>
                  <a:tcPr anchor="ctr"/>
                </a:tc>
                <a:tc>
                  <a:txBody>
                    <a:bodyPr/>
                    <a:lstStyle/>
                    <a:p>
                      <a:pPr algn="ctr"/>
                      <a:r>
                        <a:rPr lang="en-US" sz="1400" dirty="0"/>
                        <a:t>800</a:t>
                      </a:r>
                    </a:p>
                  </a:txBody>
                  <a:tcPr anchor="ctr"/>
                </a:tc>
                <a:tc>
                  <a:txBody>
                    <a:bodyPr/>
                    <a:lstStyle/>
                    <a:p>
                      <a:pPr algn="ctr"/>
                      <a:endParaRPr lang="en-US" sz="1400" dirty="0"/>
                    </a:p>
                  </a:txBody>
                  <a:tcPr anchor="ctr"/>
                </a:tc>
                <a:tc>
                  <a:txBody>
                    <a:bodyPr/>
                    <a:lstStyle/>
                    <a:p>
                      <a:pPr algn="ctr"/>
                      <a:r>
                        <a:rPr lang="en-US" sz="1400" dirty="0"/>
                        <a:t>500x3,00</a:t>
                      </a:r>
                    </a:p>
                  </a:txBody>
                  <a:tcPr anchor="ctr"/>
                </a:tc>
                <a:extLst>
                  <a:ext uri="{0D108BD9-81ED-4DB2-BD59-A6C34878D82A}">
                    <a16:rowId xmlns:a16="http://schemas.microsoft.com/office/drawing/2014/main" val="2821275728"/>
                  </a:ext>
                </a:extLst>
              </a:tr>
              <a:tr h="534375">
                <a:tc>
                  <a:txBody>
                    <a:bodyPr/>
                    <a:lstStyle/>
                    <a:p>
                      <a:pPr algn="ctr"/>
                      <a:r>
                        <a:rPr lang="en-US" sz="1400" dirty="0"/>
                        <a:t>14/01</a:t>
                      </a:r>
                    </a:p>
                  </a:txBody>
                  <a:tcPr anchor="ctr"/>
                </a:tc>
                <a:tc>
                  <a:txBody>
                    <a:bodyPr/>
                    <a:lstStyle/>
                    <a:p>
                      <a:pPr algn="ctr"/>
                      <a:r>
                        <a:rPr lang="en-US" sz="1400" dirty="0"/>
                        <a:t>Transfer</a:t>
                      </a:r>
                    </a:p>
                  </a:txBody>
                  <a:tcPr anchor="ctr"/>
                </a:tc>
                <a:tc>
                  <a:txBody>
                    <a:bodyPr/>
                    <a:lstStyle/>
                    <a:p>
                      <a:pPr algn="ctr"/>
                      <a:r>
                        <a:rPr lang="en-US" sz="1400" dirty="0"/>
                        <a:t>500</a:t>
                      </a:r>
                    </a:p>
                  </a:txBody>
                  <a:tcPr anchor="ctr"/>
                </a:tc>
                <a:tc>
                  <a:txBody>
                    <a:bodyPr/>
                    <a:lstStyle/>
                    <a:p>
                      <a:pPr algn="ctr"/>
                      <a:endParaRPr lang="en-US" sz="1400" dirty="0"/>
                    </a:p>
                  </a:txBody>
                  <a:tcPr anchor="ctr"/>
                </a:tc>
                <a:tc>
                  <a:txBody>
                    <a:bodyPr/>
                    <a:lstStyle/>
                    <a:p>
                      <a:pPr algn="ctr"/>
                      <a:r>
                        <a:rPr lang="en-US" sz="1400" dirty="0"/>
                        <a:t>Euro 3,30</a:t>
                      </a:r>
                    </a:p>
                  </a:txBody>
                  <a:tcPr anchor="ctr"/>
                </a:tc>
                <a:tc>
                  <a:txBody>
                    <a:bodyPr/>
                    <a:lstStyle/>
                    <a:p>
                      <a:pPr algn="ctr"/>
                      <a:r>
                        <a:rPr lang="en-US" sz="1400" dirty="0"/>
                        <a:t>500x3,00</a:t>
                      </a:r>
                    </a:p>
                    <a:p>
                      <a:pPr algn="ctr"/>
                      <a:r>
                        <a:rPr lang="en-US" sz="1400" dirty="0"/>
                        <a:t>500x3,30</a:t>
                      </a:r>
                    </a:p>
                  </a:txBody>
                  <a:tcPr anchor="ctr"/>
                </a:tc>
                <a:extLst>
                  <a:ext uri="{0D108BD9-81ED-4DB2-BD59-A6C34878D82A}">
                    <a16:rowId xmlns:a16="http://schemas.microsoft.com/office/drawing/2014/main" val="2261623228"/>
                  </a:ext>
                </a:extLst>
              </a:tr>
              <a:tr h="309374">
                <a:tc>
                  <a:txBody>
                    <a:bodyPr/>
                    <a:lstStyle/>
                    <a:p>
                      <a:pPr algn="ctr"/>
                      <a:r>
                        <a:rPr lang="en-US" sz="1400" dirty="0"/>
                        <a:t>16/01</a:t>
                      </a:r>
                    </a:p>
                  </a:txBody>
                  <a:tcPr anchor="ctr"/>
                </a:tc>
                <a:tc>
                  <a:txBody>
                    <a:bodyPr/>
                    <a:lstStyle/>
                    <a:p>
                      <a:pPr algn="ctr"/>
                      <a:r>
                        <a:rPr lang="en-US" sz="1400" dirty="0"/>
                        <a:t>Sale</a:t>
                      </a:r>
                    </a:p>
                  </a:txBody>
                  <a:tcPr anchor="ctr"/>
                </a:tc>
                <a:tc>
                  <a:txBody>
                    <a:bodyPr/>
                    <a:lstStyle/>
                    <a:p>
                      <a:pPr algn="ctr"/>
                      <a:endParaRPr lang="en-US" sz="1400" dirty="0"/>
                    </a:p>
                  </a:txBody>
                  <a:tcPr anchor="ctr"/>
                </a:tc>
                <a:tc>
                  <a:txBody>
                    <a:bodyPr/>
                    <a:lstStyle/>
                    <a:p>
                      <a:pPr algn="ctr"/>
                      <a:r>
                        <a:rPr lang="en-US" sz="1400" dirty="0"/>
                        <a:t>700</a:t>
                      </a:r>
                    </a:p>
                  </a:txBody>
                  <a:tcPr anchor="ctr"/>
                </a:tc>
                <a:tc>
                  <a:txBody>
                    <a:bodyPr/>
                    <a:lstStyle/>
                    <a:p>
                      <a:pPr algn="ctr"/>
                      <a:endParaRPr lang="en-US" sz="1400" dirty="0"/>
                    </a:p>
                  </a:txBody>
                  <a:tcPr anchor="ctr"/>
                </a:tc>
                <a:tc>
                  <a:txBody>
                    <a:bodyPr/>
                    <a:lstStyle/>
                    <a:p>
                      <a:pPr algn="ctr"/>
                      <a:r>
                        <a:rPr lang="en-US" sz="1400" dirty="0"/>
                        <a:t>300x3,00</a:t>
                      </a:r>
                    </a:p>
                  </a:txBody>
                  <a:tcPr anchor="ctr"/>
                </a:tc>
                <a:extLst>
                  <a:ext uri="{0D108BD9-81ED-4DB2-BD59-A6C34878D82A}">
                    <a16:rowId xmlns:a16="http://schemas.microsoft.com/office/drawing/2014/main" val="391124690"/>
                  </a:ext>
                </a:extLst>
              </a:tr>
              <a:tr h="309374">
                <a:tc gridSpan="5">
                  <a:txBody>
                    <a:bodyPr/>
                    <a:lstStyle/>
                    <a:p>
                      <a:pPr algn="l"/>
                      <a:r>
                        <a:rPr lang="en-US" sz="1400" b="1" dirty="0"/>
                        <a:t>Total</a:t>
                      </a:r>
                    </a:p>
                  </a:txBody>
                  <a:tcPr anchor="ctr"/>
                </a:tc>
                <a:tc hMerge="1">
                  <a:txBody>
                    <a:bodyPr/>
                    <a:lstStyle/>
                    <a:p>
                      <a:pPr algn="ctr"/>
                      <a:endParaRPr lang="en-US" sz="1600" dirty="0"/>
                    </a:p>
                  </a:txBody>
                  <a:tcPr anchor="ctr"/>
                </a:tc>
                <a:tc hMerge="1">
                  <a:txBody>
                    <a:bodyPr/>
                    <a:lstStyle/>
                    <a:p>
                      <a:pPr algn="ctr"/>
                      <a:endParaRPr lang="en-US" sz="1600" dirty="0"/>
                    </a:p>
                  </a:txBody>
                  <a:tcPr anchor="ctr"/>
                </a:tc>
                <a:tc hMerge="1">
                  <a:txBody>
                    <a:bodyPr/>
                    <a:lstStyle/>
                    <a:p>
                      <a:pPr algn="ctr"/>
                      <a:endParaRPr lang="en-US" sz="1600" dirty="0"/>
                    </a:p>
                  </a:txBody>
                  <a:tcPr anchor="ctr"/>
                </a:tc>
                <a:tc hMerge="1">
                  <a:txBody>
                    <a:bodyPr/>
                    <a:lstStyle/>
                    <a:p>
                      <a:pPr algn="ctr"/>
                      <a:endParaRPr lang="en-US" sz="1600" dirty="0"/>
                    </a:p>
                  </a:txBody>
                  <a:tcPr anchor="ctr"/>
                </a:tc>
                <a:tc>
                  <a:txBody>
                    <a:bodyPr/>
                    <a:lstStyle/>
                    <a:p>
                      <a:pPr algn="ctr"/>
                      <a:r>
                        <a:rPr lang="en-US" sz="1400" b="1" dirty="0"/>
                        <a:t>900</a:t>
                      </a:r>
                    </a:p>
                  </a:txBody>
                  <a:tcPr anchor="ctr"/>
                </a:tc>
                <a:extLst>
                  <a:ext uri="{0D108BD9-81ED-4DB2-BD59-A6C34878D82A}">
                    <a16:rowId xmlns:a16="http://schemas.microsoft.com/office/drawing/2014/main" val="3732351816"/>
                  </a:ext>
                </a:extLst>
              </a:tr>
            </a:tbl>
          </a:graphicData>
        </a:graphic>
      </p:graphicFrame>
    </p:spTree>
    <p:extLst>
      <p:ext uri="{BB962C8B-B14F-4D97-AF65-F5344CB8AC3E}">
        <p14:creationId xmlns:p14="http://schemas.microsoft.com/office/powerpoint/2010/main" val="2365835024"/>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13112</TotalTime>
  <Words>2189</Words>
  <Application>Microsoft Office PowerPoint</Application>
  <PresentationFormat>Widescreen</PresentationFormat>
  <Paragraphs>480</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Trebuchet MS</vt:lpstr>
      <vt:lpstr>Wingdings 3</vt:lpstr>
      <vt:lpstr>Facet</vt:lpstr>
      <vt:lpstr>Accounting</vt:lpstr>
      <vt:lpstr>PowerPoint Presentation</vt:lpstr>
      <vt:lpstr>PowerPoint Presentation</vt:lpstr>
      <vt:lpstr>The business cycle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304</cp:revision>
  <dcterms:created xsi:type="dcterms:W3CDTF">2020-02-10T13:29:01Z</dcterms:created>
  <dcterms:modified xsi:type="dcterms:W3CDTF">2025-03-09T10:43:00Z</dcterms:modified>
</cp:coreProperties>
</file>